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3.xml" ContentType="application/vnd.ms-office.activeX+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785" r:id="rId1"/>
    <p:sldMasterId id="2147484800" r:id="rId2"/>
  </p:sldMasterIdLst>
  <p:notesMasterIdLst>
    <p:notesMasterId r:id="rId17"/>
  </p:notesMasterIdLst>
  <p:handoutMasterIdLst>
    <p:handoutMasterId r:id="rId18"/>
  </p:handoutMasterIdLst>
  <p:sldIdLst>
    <p:sldId id="430" r:id="rId3"/>
    <p:sldId id="527" r:id="rId4"/>
    <p:sldId id="500" r:id="rId5"/>
    <p:sldId id="484" r:id="rId6"/>
    <p:sldId id="502" r:id="rId7"/>
    <p:sldId id="501" r:id="rId8"/>
    <p:sldId id="485" r:id="rId9"/>
    <p:sldId id="486" r:id="rId10"/>
    <p:sldId id="489" r:id="rId11"/>
    <p:sldId id="487" r:id="rId12"/>
    <p:sldId id="503" r:id="rId13"/>
    <p:sldId id="504" r:id="rId14"/>
    <p:sldId id="505" r:id="rId15"/>
    <p:sldId id="488" r:id="rId16"/>
  </p:sldIdLst>
  <p:sldSz cx="9144000" cy="6858000" type="screen4x3"/>
  <p:notesSz cx="6858000" cy="9296400"/>
  <p:embeddedFontLst>
    <p:embeddedFont>
      <p:font typeface="Wingdings 2" panose="05020102010507070707" pitchFamily="18" charset="2"/>
      <p:regular r:id="rId19"/>
    </p:embeddedFont>
  </p:embeddedFontLst>
  <p:custDataLst>
    <p:tags r:id="rId20"/>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83">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46C85A"/>
    <a:srgbClr val="33CC33"/>
    <a:srgbClr val="CC0099"/>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83"/>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C45A5D9E-CC53-4923-905E-AC4F23644F9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CBE42FB-255F-4163-95B5-3395B7AE6F17}" type="slidenum">
              <a:rPr lang="en-GB" altLang="en-US"/>
              <a:pPr/>
              <a:t>‹#›</a:t>
            </a:fld>
            <a:endParaRPr lang="en-GB" altLang="en-US"/>
          </a:p>
        </p:txBody>
      </p:sp>
      <p:sp>
        <p:nvSpPr>
          <p:cNvPr id="6" name="Rectangle 7">
            <a:extLst>
              <a:ext uri="{FF2B5EF4-FFF2-40B4-BE49-F238E27FC236}">
                <a16:creationId xmlns:a16="http://schemas.microsoft.com/office/drawing/2014/main" id="{33F6D933-8FB0-415F-AFC5-4CF70F25F7F0}"/>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21BB3B38-A7A8-4A0F-9D69-9CCA9C1E080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926751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4">
            <a:extLst>
              <a:ext uri="{FF2B5EF4-FFF2-40B4-BE49-F238E27FC236}">
                <a16:creationId xmlns:a16="http://schemas.microsoft.com/office/drawing/2014/main" id="{656D3013-90F5-4731-BD32-9DBBE281D4E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7F71F8A-C071-43F5-800D-4EF9284BFACD}"/>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257ACD3-9536-45E6-8F7C-42B23C838B00}"/>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0A5ECF7-45BF-4633-94A4-220F0A947E2B}" type="slidenum">
              <a:rPr lang="en-US" altLang="en-US"/>
              <a:pPr/>
              <a:t>‹#›</a:t>
            </a:fld>
            <a:endParaRPr lang="en-US" altLang="en-US"/>
          </a:p>
        </p:txBody>
      </p:sp>
      <p:sp>
        <p:nvSpPr>
          <p:cNvPr id="8" name="Rectangle 7">
            <a:extLst>
              <a:ext uri="{FF2B5EF4-FFF2-40B4-BE49-F238E27FC236}">
                <a16:creationId xmlns:a16="http://schemas.microsoft.com/office/drawing/2014/main" id="{332B705C-F8D9-46AB-B1E3-712A3F99BB0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F867FAEA-D79E-4488-A9E5-0266801693F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429175102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5597FA48-696E-4FE8-9766-C7055C636529}"/>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A120686-1CCD-446D-9B91-652DAFA546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D07BABE-4B8A-4C96-9076-FD8FEEB55CA3}"/>
              </a:ext>
            </a:extLst>
          </p:cNvPr>
          <p:cNvSpPr>
            <a:spLocks noGrp="1"/>
          </p:cNvSpPr>
          <p:nvPr>
            <p:ph type="sldNum" sz="quarter" idx="10"/>
          </p:nvPr>
        </p:nvSpPr>
        <p:spPr/>
        <p:txBody>
          <a:bodyPr/>
          <a:lstStyle/>
          <a:p>
            <a:fld id="{40A5ECF7-45BF-4633-94A4-220F0A947E2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9C5C1954-B0EA-46CE-8C39-BA1C3DA2A57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105E7BE0-55DC-47D9-88C3-216C222D91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Influenza is more commonly know as “the flu.”</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megaflopp</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726AF4C-6CE5-44CB-8783-E6E980F4FF0A}"/>
              </a:ext>
            </a:extLst>
          </p:cNvPr>
          <p:cNvSpPr>
            <a:spLocks noGrp="1"/>
          </p:cNvSpPr>
          <p:nvPr>
            <p:ph type="sldNum" sz="quarter" idx="10"/>
          </p:nvPr>
        </p:nvSpPr>
        <p:spPr/>
        <p:txBody>
          <a:bodyPr/>
          <a:lstStyle/>
          <a:p>
            <a:fld id="{40A5ECF7-45BF-4633-94A4-220F0A947E2B}"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3D994AFF-5EED-4F06-84BF-90CD28DA116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5FF0C02-4931-4DDE-908B-710AB2EC47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GoDunk13,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06E720C-E3E0-40B3-81A6-00777A9827D0}"/>
              </a:ext>
            </a:extLst>
          </p:cNvPr>
          <p:cNvSpPr>
            <a:spLocks noGrp="1"/>
          </p:cNvSpPr>
          <p:nvPr>
            <p:ph type="sldNum" sz="quarter" idx="10"/>
          </p:nvPr>
        </p:nvSpPr>
        <p:spPr/>
        <p:txBody>
          <a:bodyPr/>
          <a:lstStyle/>
          <a:p>
            <a:fld id="{40A5ECF7-45BF-4633-94A4-220F0A947E2B}"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FA71A9D-44DF-4ABD-9D64-79B9C569071F}"/>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E32A878A-F217-47E3-850C-409A69AB27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FooTToo</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E20577D-AA83-47B4-AA95-4C6764049E7A}"/>
              </a:ext>
            </a:extLst>
          </p:cNvPr>
          <p:cNvSpPr>
            <a:spLocks noGrp="1"/>
          </p:cNvSpPr>
          <p:nvPr>
            <p:ph type="sldNum" sz="quarter" idx="10"/>
          </p:nvPr>
        </p:nvSpPr>
        <p:spPr/>
        <p:txBody>
          <a:bodyPr/>
          <a:lstStyle/>
          <a:p>
            <a:fld id="{40A5ECF7-45BF-4633-94A4-220F0A947E2B}"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1068E88-B0DF-4BCF-A5F9-344459C7FB8B}"/>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66DC06B4-4519-49FC-B845-6C1762A0A9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cs typeface="Times New Roman" panose="02020603050405020304" pitchFamily="18" charset="0"/>
              </a:rPr>
              <a:t>Techniques to prevent antibiotic resistance arising include:</a:t>
            </a:r>
          </a:p>
          <a:p>
            <a:pPr marL="171450" indent="-171450">
              <a:buFont typeface="Arial" panose="020B0604020202020204" pitchFamily="34" charset="0"/>
              <a:buChar char="•"/>
            </a:pPr>
            <a:r>
              <a:rPr lang="en-GB" altLang="en-US" dirty="0">
                <a:latin typeface="Arial" panose="020B0604020202020204" pitchFamily="34" charset="0"/>
                <a:cs typeface="Times New Roman" panose="02020603050405020304" pitchFamily="18" charset="0"/>
              </a:rPr>
              <a:t>patients taking the full course of antibiotic treatment prescribed</a:t>
            </a:r>
          </a:p>
          <a:p>
            <a:pPr marL="171450" indent="-171450">
              <a:buFont typeface="Arial" panose="020B0604020202020204" pitchFamily="34" charset="0"/>
              <a:buChar char="•"/>
            </a:pPr>
            <a:r>
              <a:rPr lang="en-GB" altLang="en-US" dirty="0">
                <a:latin typeface="Arial" panose="020B0604020202020204" pitchFamily="34" charset="0"/>
                <a:cs typeface="Times New Roman" panose="02020603050405020304" pitchFamily="18" charset="0"/>
              </a:rPr>
              <a:t>doctors limiting the prescription of antibiotics to only those patients that really need them</a:t>
            </a:r>
          </a:p>
          <a:p>
            <a:pPr marL="171450" indent="-171450">
              <a:buFont typeface="Arial" panose="020B0604020202020204" pitchFamily="34" charset="0"/>
              <a:buChar char="•"/>
            </a:pPr>
            <a:r>
              <a:rPr lang="en-GB" altLang="en-US" dirty="0">
                <a:latin typeface="Arial" panose="020B0604020202020204" pitchFamily="34" charset="0"/>
                <a:cs typeface="Times New Roman" panose="02020603050405020304" pitchFamily="18" charset="0"/>
              </a:rPr>
              <a:t>doctors reserving the strongest antibiotics for the most serious infections</a:t>
            </a:r>
          </a:p>
          <a:p>
            <a:pPr marL="171450" indent="-171450">
              <a:buFont typeface="Arial" panose="020B0604020202020204" pitchFamily="34" charset="0"/>
              <a:buChar char="•"/>
            </a:pPr>
            <a:r>
              <a:rPr lang="en-GB" altLang="en-US" dirty="0">
                <a:latin typeface="Arial" panose="020B0604020202020204" pitchFamily="34" charset="0"/>
                <a:cs typeface="Times New Roman" panose="02020603050405020304" pitchFamily="18" charset="0"/>
              </a:rPr>
              <a:t>doctors not prescribing antibiotics for viral infections</a:t>
            </a:r>
          </a:p>
          <a:p>
            <a:pPr marL="171450" indent="-171450">
              <a:buFont typeface="Arial" panose="020B0604020202020204" pitchFamily="34" charset="0"/>
              <a:buChar char="•"/>
            </a:pPr>
            <a:r>
              <a:rPr lang="en-GB" altLang="en-US" dirty="0">
                <a:latin typeface="Arial" panose="020B0604020202020204" pitchFamily="34" charset="0"/>
                <a:cs typeface="Times New Roman" panose="02020603050405020304" pitchFamily="18" charset="0"/>
              </a:rPr>
              <a:t>limiting the use of antibiotics to treat livestock in farming.  </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Alexander </a:t>
            </a:r>
            <a:r>
              <a:rPr lang="en-GB" altLang="en-US" dirty="0" err="1">
                <a:latin typeface="Arial" panose="020B0604020202020204" pitchFamily="34" charset="0"/>
              </a:rPr>
              <a:t>Raths</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8BBB395-1CF6-4B40-930C-E5105AE4BE85}"/>
              </a:ext>
            </a:extLst>
          </p:cNvPr>
          <p:cNvSpPr>
            <a:spLocks noGrp="1"/>
          </p:cNvSpPr>
          <p:nvPr>
            <p:ph type="sldNum" sz="quarter" idx="10"/>
          </p:nvPr>
        </p:nvSpPr>
        <p:spPr/>
        <p:txBody>
          <a:bodyPr/>
          <a:lstStyle/>
          <a:p>
            <a:fld id="{40A5ECF7-45BF-4633-94A4-220F0A947E2B}"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7215EDDD-A874-43DD-95F3-3459F4CFC382}"/>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1CC7EA21-D377-4BFA-B448-1D0A958F506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reasons for each answer are:</a:t>
            </a:r>
          </a:p>
          <a:p>
            <a:pPr marL="228600" indent="-228600" eaLnBrk="1" hangingPunct="1">
              <a:buFont typeface="+mj-lt"/>
              <a:buAutoNum type="arabicPeriod"/>
            </a:pPr>
            <a:r>
              <a:rPr lang="en-GB" altLang="en-US" dirty="0">
                <a:latin typeface="Arial" panose="020B0604020202020204" pitchFamily="34" charset="0"/>
              </a:rPr>
              <a:t>This is false, as there are not many drugs that are able to treat antibiotic-resistant bacteria, but researchers are currently looking to develop new medicines.</a:t>
            </a:r>
          </a:p>
          <a:p>
            <a:pPr marL="228600" indent="-228600">
              <a:buFont typeface="+mj-lt"/>
              <a:buAutoNum type="arabicPeriod"/>
            </a:pPr>
            <a:r>
              <a:rPr lang="en-GB" altLang="en-US" dirty="0">
                <a:latin typeface="Arial" panose="020B0604020202020204" pitchFamily="34" charset="0"/>
              </a:rPr>
              <a:t>This is false, as you should always finish the course to reduce the chance of some bacteria surviving.</a:t>
            </a:r>
          </a:p>
          <a:p>
            <a:pPr marL="228600" indent="-228600">
              <a:buFont typeface="+mj-lt"/>
              <a:buAutoNum type="arabicPeriod"/>
            </a:pPr>
            <a:r>
              <a:rPr lang="en-GB" altLang="en-US" dirty="0">
                <a:latin typeface="Arial" panose="020B0604020202020204" pitchFamily="34" charset="0"/>
              </a:rPr>
              <a:t>This is false, as antibiotics are useless at treating viruses, and may increase the chance of resistant bacterial strains developing.</a:t>
            </a:r>
          </a:p>
          <a:p>
            <a:pPr marL="228600" indent="-228600">
              <a:buFont typeface="+mj-lt"/>
              <a:buAutoNum type="arabicPeriod"/>
            </a:pPr>
            <a:r>
              <a:rPr lang="en-GB" altLang="en-US" dirty="0">
                <a:latin typeface="Arial" panose="020B0604020202020204" pitchFamily="34" charset="0"/>
              </a:rPr>
              <a:t>This is true; resistant strains of bacteria have evolved through the process of natural selection. This is because resistant bacteria have a competitive advantage over non-resistant strains. </a:t>
            </a:r>
          </a:p>
          <a:p>
            <a:pPr marL="228600" indent="-228600">
              <a:buFont typeface="+mj-lt"/>
              <a:buAutoNum type="arabicPeriod"/>
            </a:pPr>
            <a:r>
              <a:rPr lang="en-GB" altLang="en-US" dirty="0">
                <a:latin typeface="Arial" panose="020B0604020202020204" pitchFamily="34" charset="0"/>
              </a:rPr>
              <a:t>This is false; the development of new antibiotics is very slow and expensive.</a:t>
            </a:r>
          </a:p>
        </p:txBody>
      </p:sp>
      <p:sp>
        <p:nvSpPr>
          <p:cNvPr id="2" name="Slide Number Placeholder 1">
            <a:extLst>
              <a:ext uri="{FF2B5EF4-FFF2-40B4-BE49-F238E27FC236}">
                <a16:creationId xmlns:a16="http://schemas.microsoft.com/office/drawing/2014/main" id="{E47C01CD-B472-484F-B10E-7AF316AA6774}"/>
              </a:ext>
            </a:extLst>
          </p:cNvPr>
          <p:cNvSpPr>
            <a:spLocks noGrp="1"/>
          </p:cNvSpPr>
          <p:nvPr>
            <p:ph type="sldNum" sz="quarter" idx="10"/>
          </p:nvPr>
        </p:nvSpPr>
        <p:spPr/>
        <p:txBody>
          <a:bodyPr/>
          <a:lstStyle/>
          <a:p>
            <a:fld id="{40A5ECF7-45BF-4633-94A4-220F0A947E2B}" type="slidenum">
              <a:rPr lang="en-US" altLang="en-US" smtClean="0"/>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DEB6CC7B-2B65-42B8-A24E-E9730E6DE67F}"/>
              </a:ext>
            </a:extLst>
          </p:cNvPr>
          <p:cNvSpPr>
            <a:spLocks noGrp="1"/>
          </p:cNvSpPr>
          <p:nvPr>
            <p:ph type="sldNum" sz="quarter" idx="10"/>
          </p:nvPr>
        </p:nvSpPr>
        <p:spPr/>
        <p:txBody>
          <a:bodyPr/>
          <a:lstStyle/>
          <a:p>
            <a:fld id="{40A5ECF7-45BF-4633-94A4-220F0A947E2B}" type="slidenum">
              <a:rPr lang="en-US" altLang="en-US" smtClean="0"/>
              <a:pPr/>
              <a:t>2</a:t>
            </a:fld>
            <a:endParaRPr lang="en-US" altLang="en-US"/>
          </a:p>
        </p:txBody>
      </p:sp>
    </p:spTree>
    <p:extLst>
      <p:ext uri="{BB962C8B-B14F-4D97-AF65-F5344CB8AC3E}">
        <p14:creationId xmlns:p14="http://schemas.microsoft.com/office/powerpoint/2010/main" val="83324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ACA635AE-8B01-41EF-A308-593747DD8356}"/>
              </a:ext>
            </a:extLst>
          </p:cNvPr>
          <p:cNvSpPr>
            <a:spLocks noGrp="1" noRot="1" noChangeAspect="1" noChangeArrowheads="1" noTextEdit="1"/>
          </p:cNvSpPr>
          <p:nvPr>
            <p:ph type="sldImg"/>
          </p:nvPr>
        </p:nvSpPr>
        <p:spPr>
          <a:ln/>
        </p:spPr>
      </p:sp>
      <p:sp>
        <p:nvSpPr>
          <p:cNvPr id="26629" name="Rectangle 3">
            <a:extLst>
              <a:ext uri="{FF2B5EF4-FFF2-40B4-BE49-F238E27FC236}">
                <a16:creationId xmlns:a16="http://schemas.microsoft.com/office/drawing/2014/main" id="{3EFAA615-08C7-4116-85D9-DFF12B0239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Infections caused by antibiotic-resistant bacteria are very difficult to treat, especially in patients with weakened immune systems. This is because the range of drugs that can kill the bacteria is so limited. Resistant strains may spread quickly through the population if there is no effective treatment.</a:t>
            </a:r>
          </a:p>
        </p:txBody>
      </p:sp>
      <p:sp>
        <p:nvSpPr>
          <p:cNvPr id="2" name="Slide Number Placeholder 1">
            <a:extLst>
              <a:ext uri="{FF2B5EF4-FFF2-40B4-BE49-F238E27FC236}">
                <a16:creationId xmlns:a16="http://schemas.microsoft.com/office/drawing/2014/main" id="{9A650354-B8C1-4F2D-8FB4-4D4C65715320}"/>
              </a:ext>
            </a:extLst>
          </p:cNvPr>
          <p:cNvSpPr>
            <a:spLocks noGrp="1"/>
          </p:cNvSpPr>
          <p:nvPr>
            <p:ph type="sldNum" sz="quarter" idx="10"/>
          </p:nvPr>
        </p:nvSpPr>
        <p:spPr/>
        <p:txBody>
          <a:bodyPr/>
          <a:lstStyle/>
          <a:p>
            <a:fld id="{40A5ECF7-45BF-4633-94A4-220F0A947E2B}"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620BCD48-1E0D-4D37-8D04-CA6A15C69325}"/>
              </a:ext>
            </a:extLst>
          </p:cNvPr>
          <p:cNvSpPr>
            <a:spLocks noGrp="1" noRot="1" noChangeAspect="1" noChangeArrowheads="1" noTextEdit="1"/>
          </p:cNvSpPr>
          <p:nvPr>
            <p:ph type="sldImg"/>
          </p:nvPr>
        </p:nvSpPr>
        <p:spPr>
          <a:ln/>
        </p:spPr>
      </p:sp>
      <p:sp>
        <p:nvSpPr>
          <p:cNvPr id="27653" name="Rectangle 3">
            <a:extLst>
              <a:ext uri="{FF2B5EF4-FFF2-40B4-BE49-F238E27FC236}">
                <a16:creationId xmlns:a16="http://schemas.microsoft.com/office/drawing/2014/main" id="{771E1FFB-792B-48DC-9E1F-90C8FCC79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Kateryna Kon, Shutterstock.com 2018</a:t>
            </a:r>
          </a:p>
        </p:txBody>
      </p:sp>
      <p:sp>
        <p:nvSpPr>
          <p:cNvPr id="2" name="Slide Number Placeholder 1">
            <a:extLst>
              <a:ext uri="{FF2B5EF4-FFF2-40B4-BE49-F238E27FC236}">
                <a16:creationId xmlns:a16="http://schemas.microsoft.com/office/drawing/2014/main" id="{C0F2A6D9-9ED4-4C38-B51A-4CA5E3A4DED4}"/>
              </a:ext>
            </a:extLst>
          </p:cNvPr>
          <p:cNvSpPr>
            <a:spLocks noGrp="1"/>
          </p:cNvSpPr>
          <p:nvPr>
            <p:ph type="sldNum" sz="quarter" idx="10"/>
          </p:nvPr>
        </p:nvSpPr>
        <p:spPr/>
        <p:txBody>
          <a:bodyPr/>
          <a:lstStyle/>
          <a:p>
            <a:fld id="{40A5ECF7-45BF-4633-94A4-220F0A947E2B}"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82F6C051-F38F-4B6E-9B97-9E33A186551C}"/>
              </a:ext>
            </a:extLst>
          </p:cNvPr>
          <p:cNvSpPr>
            <a:spLocks noGrp="1" noRot="1" noChangeAspect="1" noChangeArrowheads="1" noTextEdit="1"/>
          </p:cNvSpPr>
          <p:nvPr>
            <p:ph type="sldImg"/>
          </p:nvPr>
        </p:nvSpPr>
        <p:spPr>
          <a:ln/>
        </p:spPr>
      </p:sp>
      <p:sp>
        <p:nvSpPr>
          <p:cNvPr id="28677" name="Rectangle 3">
            <a:extLst>
              <a:ext uri="{FF2B5EF4-FFF2-40B4-BE49-F238E27FC236}">
                <a16:creationId xmlns:a16="http://schemas.microsoft.com/office/drawing/2014/main" id="{C46DA4EB-98E1-4FF6-A074-0C4F6C3A57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on antibiotic-resistant bacteria as evidence for natural selection, please refer to the </a:t>
            </a:r>
            <a:r>
              <a:rPr lang="en-GB" altLang="en-US" i="1" dirty="0">
                <a:latin typeface="Arial" panose="020B0604020202020204" pitchFamily="34" charset="0"/>
              </a:rPr>
              <a:t>Evolution</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C667ABDF-E678-4F94-B874-C744231B2F1A}"/>
              </a:ext>
            </a:extLst>
          </p:cNvPr>
          <p:cNvSpPr>
            <a:spLocks noGrp="1"/>
          </p:cNvSpPr>
          <p:nvPr>
            <p:ph type="sldNum" sz="quarter" idx="10"/>
          </p:nvPr>
        </p:nvSpPr>
        <p:spPr/>
        <p:txBody>
          <a:bodyPr/>
          <a:lstStyle/>
          <a:p>
            <a:fld id="{40A5ECF7-45BF-4633-94A4-220F0A947E2B}"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D426053D-3507-4DCC-A5F8-10F61BD3E9C5}"/>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980AB280-8B12-49E5-B677-A3BCEB4DE1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avarand</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CB86C69-360A-42A3-BFA1-6F8FB739DF05}"/>
              </a:ext>
            </a:extLst>
          </p:cNvPr>
          <p:cNvSpPr>
            <a:spLocks noGrp="1"/>
          </p:cNvSpPr>
          <p:nvPr>
            <p:ph type="sldNum" sz="quarter" idx="10"/>
          </p:nvPr>
        </p:nvSpPr>
        <p:spPr/>
        <p:txBody>
          <a:bodyPr/>
          <a:lstStyle/>
          <a:p>
            <a:fld id="{40A5ECF7-45BF-4633-94A4-220F0A947E2B}"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6A8556C0-FFDF-4DD1-BF61-D728CA2349B1}"/>
              </a:ext>
            </a:extLst>
          </p:cNvPr>
          <p:cNvSpPr>
            <a:spLocks noGrp="1" noRot="1" noChangeAspect="1" noChangeArrowheads="1" noTextEdit="1"/>
          </p:cNvSpPr>
          <p:nvPr>
            <p:ph type="sldImg"/>
          </p:nvPr>
        </p:nvSpPr>
        <p:spPr>
          <a:ln/>
        </p:spPr>
      </p:sp>
      <p:sp>
        <p:nvSpPr>
          <p:cNvPr id="30725" name="Rectangle 3">
            <a:extLst>
              <a:ext uri="{FF2B5EF4-FFF2-40B4-BE49-F238E27FC236}">
                <a16:creationId xmlns:a16="http://schemas.microsoft.com/office/drawing/2014/main" id="{788B2CA0-7F6C-47EA-90DC-AF7FA02F29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six-stage sequence shows how antibiotic-resistant bacteria can arise. Suitable prompts could include:</a:t>
            </a:r>
          </a:p>
          <a:p>
            <a:pPr marL="171450" indent="-171450" eaLnBrk="1" hangingPunct="1">
              <a:buFont typeface="Arial" panose="020B0604020202020204" pitchFamily="34" charset="0"/>
              <a:buChar char="•"/>
            </a:pPr>
            <a:r>
              <a:rPr lang="en-GB" altLang="en-US" dirty="0">
                <a:latin typeface="Arial" panose="020B0604020202020204" pitchFamily="34" charset="0"/>
              </a:rPr>
              <a:t>What will happen to the non-resistant bacteria?</a:t>
            </a:r>
          </a:p>
          <a:p>
            <a:pPr marL="171450" indent="-171450" eaLnBrk="1" hangingPunct="1">
              <a:buFont typeface="Arial" panose="020B0604020202020204" pitchFamily="34" charset="0"/>
              <a:buChar char="•"/>
            </a:pPr>
            <a:r>
              <a:rPr lang="en-GB" altLang="en-US" dirty="0">
                <a:latin typeface="Arial" panose="020B0604020202020204" pitchFamily="34" charset="0"/>
              </a:rPr>
              <a:t>What will happen to the percentage of resistant bacteria if they are exposed to antibiotics?</a:t>
            </a:r>
          </a:p>
          <a:p>
            <a:pPr marL="171450" indent="-171450" eaLnBrk="1" hangingPunct="1">
              <a:buFont typeface="Arial" panose="020B0604020202020204" pitchFamily="34" charset="0"/>
              <a:buChar char="•"/>
            </a:pPr>
            <a:r>
              <a:rPr lang="en-GB" altLang="en-US" dirty="0">
                <a:latin typeface="Arial" panose="020B0604020202020204" pitchFamily="34" charset="0"/>
              </a:rPr>
              <a:t>Does that mean the resistant bacteria will take over the patient’s body? Could they infect other people too?</a:t>
            </a:r>
          </a:p>
        </p:txBody>
      </p:sp>
      <p:sp>
        <p:nvSpPr>
          <p:cNvPr id="2" name="Slide Number Placeholder 1">
            <a:extLst>
              <a:ext uri="{FF2B5EF4-FFF2-40B4-BE49-F238E27FC236}">
                <a16:creationId xmlns:a16="http://schemas.microsoft.com/office/drawing/2014/main" id="{8F2BF73D-BF79-4C2A-929B-AD7409E63590}"/>
              </a:ext>
            </a:extLst>
          </p:cNvPr>
          <p:cNvSpPr>
            <a:spLocks noGrp="1"/>
          </p:cNvSpPr>
          <p:nvPr>
            <p:ph type="sldNum" sz="quarter" idx="10"/>
          </p:nvPr>
        </p:nvSpPr>
        <p:spPr/>
        <p:txBody>
          <a:bodyPr/>
          <a:lstStyle/>
          <a:p>
            <a:fld id="{40A5ECF7-45BF-4633-94A4-220F0A947E2B}"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Image Placeholder 1">
            <a:extLst>
              <a:ext uri="{FF2B5EF4-FFF2-40B4-BE49-F238E27FC236}">
                <a16:creationId xmlns:a16="http://schemas.microsoft.com/office/drawing/2014/main" id="{C44B5AB9-3C74-4A13-8742-5B583104878B}"/>
              </a:ext>
            </a:extLst>
          </p:cNvPr>
          <p:cNvSpPr>
            <a:spLocks noGrp="1" noRot="1" noChangeAspect="1" noTextEdit="1"/>
          </p:cNvSpPr>
          <p:nvPr>
            <p:ph type="sldImg"/>
          </p:nvPr>
        </p:nvSpPr>
        <p:spPr>
          <a:ln/>
        </p:spPr>
      </p:sp>
      <p:sp>
        <p:nvSpPr>
          <p:cNvPr id="31748" name="Notes Placeholder 2">
            <a:extLst>
              <a:ext uri="{FF2B5EF4-FFF2-40B4-BE49-F238E27FC236}">
                <a16:creationId xmlns:a16="http://schemas.microsoft.com/office/drawing/2014/main" id="{2B136916-91AC-45E3-85F6-A86BACF6A5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b="0" dirty="0">
              <a:latin typeface="Arial" panose="020B0604020202020204" pitchFamily="34" charset="0"/>
            </a:endParaRPr>
          </a:p>
        </p:txBody>
      </p:sp>
      <p:sp>
        <p:nvSpPr>
          <p:cNvPr id="2" name="Slide Number Placeholder 1">
            <a:extLst>
              <a:ext uri="{FF2B5EF4-FFF2-40B4-BE49-F238E27FC236}">
                <a16:creationId xmlns:a16="http://schemas.microsoft.com/office/drawing/2014/main" id="{612004FF-348F-4263-B565-BAECACAA7BB0}"/>
              </a:ext>
            </a:extLst>
          </p:cNvPr>
          <p:cNvSpPr>
            <a:spLocks noGrp="1"/>
          </p:cNvSpPr>
          <p:nvPr>
            <p:ph type="sldNum" sz="quarter" idx="10"/>
          </p:nvPr>
        </p:nvSpPr>
        <p:spPr/>
        <p:txBody>
          <a:bodyPr/>
          <a:lstStyle/>
          <a:p>
            <a:fld id="{40A5ECF7-45BF-4633-94A4-220F0A947E2B}"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7D90AD6D-ED52-47C3-88EF-844EB48E9875}"/>
              </a:ext>
            </a:extLst>
          </p:cNvPr>
          <p:cNvSpPr>
            <a:spLocks noGrp="1" noRot="1" noChangeAspect="1" noChangeArrowheads="1" noTextEdit="1"/>
          </p:cNvSpPr>
          <p:nvPr>
            <p:ph type="sldImg"/>
          </p:nvPr>
        </p:nvSpPr>
        <p:spPr>
          <a:ln/>
        </p:spPr>
      </p:sp>
      <p:sp>
        <p:nvSpPr>
          <p:cNvPr id="32773" name="Rectangle 3">
            <a:extLst>
              <a:ext uri="{FF2B5EF4-FFF2-40B4-BE49-F238E27FC236}">
                <a16:creationId xmlns:a16="http://schemas.microsoft.com/office/drawing/2014/main" id="{4A603315-585D-44BF-B4E5-0F8D943D042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Dr Kari </a:t>
            </a:r>
            <a:r>
              <a:rPr lang="en-GB" altLang="en-US" dirty="0" err="1">
                <a:latin typeface="Arial" panose="020B0604020202020204" pitchFamily="34" charset="0"/>
              </a:rPr>
              <a:t>Lounatmaa</a:t>
            </a:r>
            <a:r>
              <a:rPr lang="en-GB" altLang="en-US" dirty="0">
                <a:latin typeface="Arial" panose="020B0604020202020204" pitchFamily="34" charset="0"/>
              </a:rPr>
              <a:t> / Science Photo Library</a:t>
            </a:r>
          </a:p>
          <a:p>
            <a:pPr eaLnBrk="1" hangingPunct="1"/>
            <a:r>
              <a:rPr lang="en-GB" altLang="en-US" dirty="0" err="1">
                <a:latin typeface="Arial" panose="020B0604020202020204" pitchFamily="34" charset="0"/>
              </a:rPr>
              <a:t>Colored</a:t>
            </a:r>
            <a:r>
              <a:rPr lang="en-GB" altLang="en-US" dirty="0">
                <a:latin typeface="Arial" panose="020B0604020202020204" pitchFamily="34" charset="0"/>
              </a:rPr>
              <a:t> transmission electron micrograph (TEM) of a section through a methicillin-resistant </a:t>
            </a:r>
            <a:r>
              <a:rPr lang="en-GB" altLang="en-US" i="1" dirty="0">
                <a:latin typeface="Arial" panose="020B0604020202020204" pitchFamily="34" charset="0"/>
              </a:rPr>
              <a:t>Staphylococcus</a:t>
            </a:r>
            <a:r>
              <a:rPr lang="en-GB" altLang="en-US" dirty="0">
                <a:latin typeface="Arial" panose="020B0604020202020204" pitchFamily="34" charset="0"/>
              </a:rPr>
              <a:t> </a:t>
            </a:r>
            <a:r>
              <a:rPr lang="en-GB" altLang="en-US" i="1" dirty="0">
                <a:latin typeface="Arial" panose="020B0604020202020204" pitchFamily="34" charset="0"/>
              </a:rPr>
              <a:t>aureus</a:t>
            </a:r>
            <a:r>
              <a:rPr lang="en-GB" altLang="en-US" dirty="0">
                <a:latin typeface="Arial" panose="020B0604020202020204" pitchFamily="34" charset="0"/>
              </a:rPr>
              <a:t> (MRSA) bacterium. This bacterium is resistant to most antibiotic drugs. </a:t>
            </a:r>
            <a:r>
              <a:rPr lang="en-GB" altLang="en-US" i="1" dirty="0">
                <a:latin typeface="Arial" panose="020B0604020202020204" pitchFamily="34" charset="0"/>
              </a:rPr>
              <a:t>Staphylococcus</a:t>
            </a:r>
            <a:r>
              <a:rPr lang="en-GB" altLang="en-US" dirty="0">
                <a:latin typeface="Arial" panose="020B0604020202020204" pitchFamily="34" charset="0"/>
              </a:rPr>
              <a:t> </a:t>
            </a:r>
            <a:r>
              <a:rPr lang="en-GB" altLang="en-US" i="1" dirty="0">
                <a:latin typeface="Arial" panose="020B0604020202020204" pitchFamily="34" charset="0"/>
              </a:rPr>
              <a:t>aureus</a:t>
            </a:r>
            <a:r>
              <a:rPr lang="en-GB" altLang="en-US" dirty="0">
                <a:latin typeface="Arial" panose="020B0604020202020204" pitchFamily="34" charset="0"/>
              </a:rPr>
              <a:t> is a Gram-positive spherical (coccus) bacterium. Here, its capsule (red), cell wall (green) and DNA (</a:t>
            </a:r>
            <a:r>
              <a:rPr lang="en-GB" altLang="en-US" i="1" dirty="0">
                <a:latin typeface="Arial" panose="020B0604020202020204" pitchFamily="34" charset="0"/>
              </a:rPr>
              <a:t>deoxyribonucleic</a:t>
            </a:r>
            <a:r>
              <a:rPr lang="en-GB" altLang="en-US" dirty="0">
                <a:latin typeface="Arial" panose="020B0604020202020204" pitchFamily="34" charset="0"/>
              </a:rPr>
              <a:t> </a:t>
            </a:r>
            <a:r>
              <a:rPr lang="en-GB" altLang="en-US" i="1" dirty="0">
                <a:latin typeface="Arial" panose="020B0604020202020204" pitchFamily="34" charset="0"/>
              </a:rPr>
              <a:t>acid</a:t>
            </a:r>
            <a:r>
              <a:rPr lang="en-GB" altLang="en-US" dirty="0">
                <a:latin typeface="Arial" panose="020B0604020202020204" pitchFamily="34" charset="0"/>
              </a:rPr>
              <a:t>) genetic material (yellow) are seen. </a:t>
            </a:r>
            <a:r>
              <a:rPr lang="en-GB" altLang="en-US" i="1" dirty="0">
                <a:latin typeface="Arial" panose="020B0604020202020204" pitchFamily="34" charset="0"/>
              </a:rPr>
              <a:t>S. aureus</a:t>
            </a:r>
            <a:r>
              <a:rPr lang="en-GB" altLang="en-US" dirty="0">
                <a:latin typeface="Arial" panose="020B0604020202020204" pitchFamily="34" charset="0"/>
              </a:rPr>
              <a:t> can cause boils, abscesses and wound infections. MRSA is of serious concern in hospitals and has caused dangerous outbreaks, particularly in geriatric wards. Its spread may be very hard to control. Magnification: ×41,500 at 6×7cm size.</a:t>
            </a:r>
          </a:p>
        </p:txBody>
      </p:sp>
      <p:sp>
        <p:nvSpPr>
          <p:cNvPr id="2" name="Slide Number Placeholder 1">
            <a:extLst>
              <a:ext uri="{FF2B5EF4-FFF2-40B4-BE49-F238E27FC236}">
                <a16:creationId xmlns:a16="http://schemas.microsoft.com/office/drawing/2014/main" id="{FD9CE2B5-40B0-435B-B057-1AC61C3EDD53}"/>
              </a:ext>
            </a:extLst>
          </p:cNvPr>
          <p:cNvSpPr>
            <a:spLocks noGrp="1"/>
          </p:cNvSpPr>
          <p:nvPr>
            <p:ph type="sldNum" sz="quarter" idx="10"/>
          </p:nvPr>
        </p:nvSpPr>
        <p:spPr/>
        <p:txBody>
          <a:bodyPr/>
          <a:lstStyle/>
          <a:p>
            <a:fld id="{40A5ECF7-45BF-4633-94A4-220F0A947E2B}"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378649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5060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2735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5741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150252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154661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690737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3762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90241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08632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0130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29742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366689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84206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718770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74315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69111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50141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6715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57093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4305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7013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82857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5153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96458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4802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6"/>
    </p:custDataLst>
    <p:extLst>
      <p:ext uri="{BB962C8B-B14F-4D97-AF65-F5344CB8AC3E}">
        <p14:creationId xmlns:p14="http://schemas.microsoft.com/office/powerpoint/2010/main" val="517833476"/>
      </p:ext>
    </p:extLst>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 id="2147484797" r:id="rId12"/>
    <p:sldLayoutId id="2147484798" r:id="rId13"/>
    <p:sldLayoutId id="214748479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4"/>
    </p:custDataLst>
    <p:extLst>
      <p:ext uri="{BB962C8B-B14F-4D97-AF65-F5344CB8AC3E}">
        <p14:creationId xmlns:p14="http://schemas.microsoft.com/office/powerpoint/2010/main" val="2605543409"/>
      </p:ext>
    </p:extLst>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 id="214748481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3.xml"/><Relationship Id="rId7" Type="http://schemas.openxmlformats.org/officeDocument/2006/relationships/image" Target="../media/image9.png"/><Relationship Id="rId2" Type="http://schemas.openxmlformats.org/officeDocument/2006/relationships/tags" Target="../tags/tag44.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notesSlide" Target="../notesSlides/notesSlide14.xml"/><Relationship Id="rId4" Type="http://schemas.openxmlformats.org/officeDocument/2006/relationships/slideLayout" Target="../slideLayouts/slideLayout20.xml"/><Relationship Id="rId9"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8.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CEC3B0F1-B275-42D7-A7AB-EA2AAE39766F}"/>
              </a:ext>
            </a:extLst>
          </p:cNvPr>
          <p:cNvSpPr>
            <a:spLocks noGrp="1"/>
          </p:cNvSpPr>
          <p:nvPr>
            <p:ph type="title"/>
          </p:nvPr>
        </p:nvSpPr>
        <p:spPr/>
        <p:txBody>
          <a:bodyPr/>
          <a:lstStyle/>
          <a:p>
            <a:r>
              <a:rPr lang="en-GB" altLang="en-US" dirty="0"/>
              <a:t>Resistant</a:t>
            </a:r>
            <a:br>
              <a:rPr lang="en-GB" altLang="en-US" dirty="0"/>
            </a:br>
            <a:r>
              <a:rPr lang="en-GB" altLang="en-US" dirty="0"/>
              <a:t>Bacteria</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B3E19CA-14AC-465A-BE45-71517D656730}"/>
              </a:ext>
            </a:extLst>
          </p:cNvPr>
          <p:cNvSpPr>
            <a:spLocks noGrp="1" noChangeArrowheads="1"/>
          </p:cNvSpPr>
          <p:nvPr>
            <p:ph type="title"/>
          </p:nvPr>
        </p:nvSpPr>
        <p:spPr/>
        <p:txBody>
          <a:bodyPr/>
          <a:lstStyle/>
          <a:p>
            <a:r>
              <a:rPr lang="en-GB" altLang="en-US"/>
              <a:t>Preventing antibiotic resistance (1)</a:t>
            </a:r>
          </a:p>
        </p:txBody>
      </p:sp>
      <p:sp>
        <p:nvSpPr>
          <p:cNvPr id="9" name="Rectangle 8">
            <a:extLst>
              <a:ext uri="{FF2B5EF4-FFF2-40B4-BE49-F238E27FC236}">
                <a16:creationId xmlns:a16="http://schemas.microsoft.com/office/drawing/2014/main" id="{FFA2A4EC-AA5C-4EB5-B2F5-7CFCE27BAA98}"/>
              </a:ext>
            </a:extLst>
          </p:cNvPr>
          <p:cNvSpPr>
            <a:spLocks noChangeArrowheads="1"/>
          </p:cNvSpPr>
          <p:nvPr/>
        </p:nvSpPr>
        <p:spPr bwMode="auto">
          <a:xfrm>
            <a:off x="342900" y="2054225"/>
            <a:ext cx="8410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Doctors should not prescribe antibiotics for treating viral infections, such as </a:t>
            </a:r>
            <a:r>
              <a:rPr lang="en-GB" altLang="en-US" b="1" dirty="0">
                <a:solidFill>
                  <a:srgbClr val="10BC45"/>
                </a:solidFill>
              </a:rPr>
              <a:t>influenza</a:t>
            </a:r>
            <a:r>
              <a:rPr lang="en-GB" altLang="en-US" dirty="0">
                <a:solidFill>
                  <a:srgbClr val="010066"/>
                </a:solidFill>
              </a:rPr>
              <a:t>. </a:t>
            </a:r>
            <a:endParaRPr lang="en-GB" altLang="en-US" dirty="0"/>
          </a:p>
        </p:txBody>
      </p:sp>
      <p:sp>
        <p:nvSpPr>
          <p:cNvPr id="10" name="Rectangle 9">
            <a:extLst>
              <a:ext uri="{FF2B5EF4-FFF2-40B4-BE49-F238E27FC236}">
                <a16:creationId xmlns:a16="http://schemas.microsoft.com/office/drawing/2014/main" id="{F4A8AA97-52BD-4551-9150-47ADABA0447C}"/>
              </a:ext>
            </a:extLst>
          </p:cNvPr>
          <p:cNvSpPr>
            <a:spLocks noChangeArrowheads="1"/>
          </p:cNvSpPr>
          <p:nvPr/>
        </p:nvSpPr>
        <p:spPr bwMode="auto">
          <a:xfrm>
            <a:off x="342900" y="2954338"/>
            <a:ext cx="47688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Antibiotics are not effective </a:t>
            </a:r>
            <a:br>
              <a:rPr lang="en-GB" altLang="en-US" dirty="0">
                <a:solidFill>
                  <a:srgbClr val="010066"/>
                </a:solidFill>
              </a:rPr>
            </a:br>
            <a:r>
              <a:rPr lang="en-GB" altLang="en-US" dirty="0">
                <a:solidFill>
                  <a:srgbClr val="010066"/>
                </a:solidFill>
              </a:rPr>
              <a:t>against </a:t>
            </a:r>
            <a:r>
              <a:rPr lang="en-GB" altLang="en-US" b="1" dirty="0">
                <a:solidFill>
                  <a:srgbClr val="10BC45"/>
                </a:solidFill>
              </a:rPr>
              <a:t>viruses</a:t>
            </a:r>
            <a:r>
              <a:rPr lang="en-GB" altLang="en-US" dirty="0">
                <a:solidFill>
                  <a:srgbClr val="010066"/>
                </a:solidFill>
              </a:rPr>
              <a:t>. This is because </a:t>
            </a:r>
            <a:br>
              <a:rPr lang="en-GB" altLang="en-US" dirty="0">
                <a:solidFill>
                  <a:srgbClr val="010066"/>
                </a:solidFill>
              </a:rPr>
            </a:br>
            <a:r>
              <a:rPr lang="en-GB" altLang="en-US" dirty="0">
                <a:solidFill>
                  <a:srgbClr val="010066"/>
                </a:solidFill>
              </a:rPr>
              <a:t>viruses and bacteria replicate </a:t>
            </a:r>
            <a:br>
              <a:rPr lang="en-GB" altLang="en-US" dirty="0">
                <a:solidFill>
                  <a:srgbClr val="010066"/>
                </a:solidFill>
              </a:rPr>
            </a:br>
            <a:r>
              <a:rPr lang="en-GB" altLang="en-US" dirty="0">
                <a:solidFill>
                  <a:srgbClr val="010066"/>
                </a:solidFill>
              </a:rPr>
              <a:t>differently.</a:t>
            </a:r>
            <a:endParaRPr lang="en-GB" altLang="en-US" dirty="0"/>
          </a:p>
        </p:txBody>
      </p:sp>
      <p:sp>
        <p:nvSpPr>
          <p:cNvPr id="13" name="Rectangle 12">
            <a:extLst>
              <a:ext uri="{FF2B5EF4-FFF2-40B4-BE49-F238E27FC236}">
                <a16:creationId xmlns:a16="http://schemas.microsoft.com/office/drawing/2014/main" id="{56B0EF36-9BBB-4C44-BCD1-0F1B87A1885C}"/>
              </a:ext>
            </a:extLst>
          </p:cNvPr>
          <p:cNvSpPr>
            <a:spLocks noChangeArrowheads="1"/>
          </p:cNvSpPr>
          <p:nvPr/>
        </p:nvSpPr>
        <p:spPr bwMode="auto">
          <a:xfrm>
            <a:off x="342900" y="4594225"/>
            <a:ext cx="476885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Unlike bacteria, viruses replicate inside the cells they infect. As a </a:t>
            </a:r>
            <a:br>
              <a:rPr lang="en-GB" altLang="en-US" dirty="0">
                <a:solidFill>
                  <a:srgbClr val="010066"/>
                </a:solidFill>
              </a:rPr>
            </a:br>
            <a:r>
              <a:rPr lang="en-GB" altLang="en-US" dirty="0">
                <a:solidFill>
                  <a:srgbClr val="010066"/>
                </a:solidFill>
              </a:rPr>
              <a:t>result, the antibiotic is unable to </a:t>
            </a:r>
            <a:br>
              <a:rPr lang="en-GB" altLang="en-US" dirty="0">
                <a:solidFill>
                  <a:srgbClr val="010066"/>
                </a:solidFill>
              </a:rPr>
            </a:br>
            <a:r>
              <a:rPr lang="en-GB" altLang="en-US" dirty="0">
                <a:solidFill>
                  <a:srgbClr val="010066"/>
                </a:solidFill>
              </a:rPr>
              <a:t>reach the virus to destroy it.</a:t>
            </a:r>
            <a:endParaRPr lang="en-GB" altLang="en-US" dirty="0"/>
          </a:p>
        </p:txBody>
      </p:sp>
      <p:sp>
        <p:nvSpPr>
          <p:cNvPr id="18439" name="Text Box 3">
            <a:extLst>
              <a:ext uri="{FF2B5EF4-FFF2-40B4-BE49-F238E27FC236}">
                <a16:creationId xmlns:a16="http://schemas.microsoft.com/office/drawing/2014/main" id="{4F89F9F9-1121-4B8A-865D-4F9C613DF5EC}"/>
              </a:ext>
            </a:extLst>
          </p:cNvPr>
          <p:cNvSpPr txBox="1">
            <a:spLocks noChangeArrowheads="1"/>
          </p:cNvSpPr>
          <p:nvPr/>
        </p:nvSpPr>
        <p:spPr bwMode="auto">
          <a:xfrm>
            <a:off x="342900" y="784225"/>
            <a:ext cx="7735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Antibiotic resistance is a growing problem in medicine. However, actions can be taken to try and prevent the development of resistant strains. </a:t>
            </a:r>
          </a:p>
        </p:txBody>
      </p:sp>
      <p:pic>
        <p:nvPicPr>
          <p:cNvPr id="18441" name="Picture 10" descr="Resistant_bacteria_10.1.png">
            <a:extLst>
              <a:ext uri="{FF2B5EF4-FFF2-40B4-BE49-F238E27FC236}">
                <a16:creationId xmlns:a16="http://schemas.microsoft.com/office/drawing/2014/main" id="{6251A1E5-9253-4880-9DF5-8430C46A89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2413" y="2689225"/>
            <a:ext cx="32004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AF135BBE-BCB9-4CB8-B588-E3C9D10918F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EEC8CD78-F35A-452F-BD92-2ADBF332106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DA4303D-7CBF-45AC-859B-8D6B8DF170C7}"/>
              </a:ext>
            </a:extLst>
          </p:cNvPr>
          <p:cNvSpPr>
            <a:spLocks noGrp="1" noChangeArrowheads="1"/>
          </p:cNvSpPr>
          <p:nvPr>
            <p:ph type="title"/>
          </p:nvPr>
        </p:nvSpPr>
        <p:spPr/>
        <p:txBody>
          <a:bodyPr/>
          <a:lstStyle/>
          <a:p>
            <a:r>
              <a:rPr lang="en-GB" altLang="en-US"/>
              <a:t>Preventing antibiotic resistance (2)</a:t>
            </a:r>
          </a:p>
        </p:txBody>
      </p:sp>
      <p:sp>
        <p:nvSpPr>
          <p:cNvPr id="19459" name="Text Box 3">
            <a:extLst>
              <a:ext uri="{FF2B5EF4-FFF2-40B4-BE49-F238E27FC236}">
                <a16:creationId xmlns:a16="http://schemas.microsoft.com/office/drawing/2014/main" id="{07C69CAC-2D21-4F36-B66B-88C7E2576C5D}"/>
              </a:ext>
            </a:extLst>
          </p:cNvPr>
          <p:cNvSpPr txBox="1">
            <a:spLocks noChangeArrowheads="1"/>
          </p:cNvSpPr>
          <p:nvPr/>
        </p:nvSpPr>
        <p:spPr bwMode="auto">
          <a:xfrm>
            <a:off x="342900" y="784225"/>
            <a:ext cx="8520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When prescribed antibiotics, some people stop taking them as soon as they start to feel better. However, patients should always complete their course of antibiotic treatment. </a:t>
            </a:r>
          </a:p>
        </p:txBody>
      </p:sp>
      <p:sp>
        <p:nvSpPr>
          <p:cNvPr id="10" name="Rectangle 9">
            <a:extLst>
              <a:ext uri="{FF2B5EF4-FFF2-40B4-BE49-F238E27FC236}">
                <a16:creationId xmlns:a16="http://schemas.microsoft.com/office/drawing/2014/main" id="{99D5ACFF-736A-4877-A40E-42662A6B7D88}"/>
              </a:ext>
            </a:extLst>
          </p:cNvPr>
          <p:cNvSpPr>
            <a:spLocks noChangeArrowheads="1"/>
          </p:cNvSpPr>
          <p:nvPr/>
        </p:nvSpPr>
        <p:spPr bwMode="auto">
          <a:xfrm>
            <a:off x="342900" y="2178050"/>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cs typeface="Times New Roman" panose="02020603050405020304" pitchFamily="18" charset="0"/>
              </a:rPr>
              <a:t>This is because bacteria can remain, even when symptoms have gone, and can go on to mutate into resistant strains. </a:t>
            </a:r>
            <a:endParaRPr lang="en-GB" altLang="en-US"/>
          </a:p>
        </p:txBody>
      </p:sp>
      <p:sp>
        <p:nvSpPr>
          <p:cNvPr id="13" name="Rectangle 12">
            <a:extLst>
              <a:ext uri="{FF2B5EF4-FFF2-40B4-BE49-F238E27FC236}">
                <a16:creationId xmlns:a16="http://schemas.microsoft.com/office/drawing/2014/main" id="{5B54AF8F-823D-4036-B422-9221665BFC57}"/>
              </a:ext>
            </a:extLst>
          </p:cNvPr>
          <p:cNvSpPr>
            <a:spLocks noChangeArrowheads="1"/>
          </p:cNvSpPr>
          <p:nvPr/>
        </p:nvSpPr>
        <p:spPr bwMode="auto">
          <a:xfrm>
            <a:off x="342900" y="4594225"/>
            <a:ext cx="523381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strongest antibiotics should be </a:t>
            </a:r>
            <a:br>
              <a:rPr lang="en-GB" altLang="en-US" dirty="0">
                <a:solidFill>
                  <a:srgbClr val="010066"/>
                </a:solidFill>
              </a:rPr>
            </a:br>
            <a:r>
              <a:rPr lang="en-GB" altLang="en-US" dirty="0">
                <a:solidFill>
                  <a:srgbClr val="010066"/>
                </a:solidFill>
              </a:rPr>
              <a:t>reserved only for the most serious </a:t>
            </a:r>
            <a:br>
              <a:rPr lang="en-GB" altLang="en-US" dirty="0">
                <a:solidFill>
                  <a:srgbClr val="010066"/>
                </a:solidFill>
              </a:rPr>
            </a:br>
            <a:r>
              <a:rPr lang="en-GB" altLang="en-US" dirty="0">
                <a:solidFill>
                  <a:srgbClr val="010066"/>
                </a:solidFill>
              </a:rPr>
              <a:t>infections. This reduces the risk of </a:t>
            </a:r>
            <a:br>
              <a:rPr lang="en-GB" altLang="en-US" dirty="0">
                <a:solidFill>
                  <a:srgbClr val="010066"/>
                </a:solidFill>
              </a:rPr>
            </a:br>
            <a:r>
              <a:rPr lang="en-GB" altLang="en-US" dirty="0">
                <a:solidFill>
                  <a:srgbClr val="010066"/>
                </a:solidFill>
              </a:rPr>
              <a:t>bacteria becoming resistant to them.</a:t>
            </a:r>
            <a:endParaRPr lang="en-GB" altLang="en-US" dirty="0"/>
          </a:p>
        </p:txBody>
      </p:sp>
      <p:sp>
        <p:nvSpPr>
          <p:cNvPr id="15" name="Rectangle 14">
            <a:extLst>
              <a:ext uri="{FF2B5EF4-FFF2-40B4-BE49-F238E27FC236}">
                <a16:creationId xmlns:a16="http://schemas.microsoft.com/office/drawing/2014/main" id="{BA1331DA-446A-4B99-9430-78B9FFB8439C}"/>
              </a:ext>
            </a:extLst>
          </p:cNvPr>
          <p:cNvSpPr>
            <a:spLocks noChangeArrowheads="1"/>
          </p:cNvSpPr>
          <p:nvPr/>
        </p:nvSpPr>
        <p:spPr bwMode="auto">
          <a:xfrm>
            <a:off x="342900" y="3200400"/>
            <a:ext cx="48212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Completing the course of antibiotics increases the likelihood that all bacteria are killed.</a:t>
            </a:r>
            <a:endParaRPr lang="en-GB" altLang="en-US" dirty="0"/>
          </a:p>
        </p:txBody>
      </p:sp>
      <p:pic>
        <p:nvPicPr>
          <p:cNvPr id="19464" name="Picture 8" descr="Resistant_bacteria_11.1.png">
            <a:extLst>
              <a:ext uri="{FF2B5EF4-FFF2-40B4-BE49-F238E27FC236}">
                <a16:creationId xmlns:a16="http://schemas.microsoft.com/office/drawing/2014/main" id="{58BCAE9C-7271-434B-ADFD-FD6C12B890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8463" y="3178691"/>
            <a:ext cx="3284537" cy="3230563"/>
          </a:xfrm>
          <a:prstGeom prst="roundRect">
            <a:avLst>
              <a:gd name="adj" fmla="val 2121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A4CF381-F92F-4CCC-9314-174126527B1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B03B1DC-268E-4B20-9DF0-E3DD60B0323E}"/>
              </a:ext>
            </a:extLst>
          </p:cNvPr>
          <p:cNvSpPr>
            <a:spLocks noGrp="1"/>
          </p:cNvSpPr>
          <p:nvPr>
            <p:ph type="title"/>
          </p:nvPr>
        </p:nvSpPr>
        <p:spPr/>
        <p:txBody>
          <a:bodyPr/>
          <a:lstStyle/>
          <a:p>
            <a:r>
              <a:rPr lang="en-GB" altLang="en-US"/>
              <a:t>Antibiotics in farming</a:t>
            </a:r>
          </a:p>
        </p:txBody>
      </p:sp>
      <p:sp>
        <p:nvSpPr>
          <p:cNvPr id="4" name="Rectangle 3">
            <a:extLst>
              <a:ext uri="{FF2B5EF4-FFF2-40B4-BE49-F238E27FC236}">
                <a16:creationId xmlns:a16="http://schemas.microsoft.com/office/drawing/2014/main" id="{0457CD7C-414D-4808-902D-B6A75CD1C984}"/>
              </a:ext>
            </a:extLst>
          </p:cNvPr>
          <p:cNvSpPr>
            <a:spLocks noChangeArrowheads="1"/>
          </p:cNvSpPr>
          <p:nvPr/>
        </p:nvSpPr>
        <p:spPr bwMode="auto">
          <a:xfrm>
            <a:off x="342899" y="2300951"/>
            <a:ext cx="48531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 some countries, antibiotics </a:t>
            </a:r>
            <a:br>
              <a:rPr lang="en-GB" altLang="en-US" dirty="0">
                <a:solidFill>
                  <a:srgbClr val="010066"/>
                </a:solidFill>
              </a:rPr>
            </a:br>
            <a:r>
              <a:rPr lang="en-GB" altLang="en-US" dirty="0">
                <a:solidFill>
                  <a:srgbClr val="010066"/>
                </a:solidFill>
              </a:rPr>
              <a:t>are also routinely given to farm animals to make them grow faster.</a:t>
            </a:r>
            <a:endParaRPr lang="en-GB" altLang="en-US" dirty="0"/>
          </a:p>
        </p:txBody>
      </p:sp>
      <p:sp>
        <p:nvSpPr>
          <p:cNvPr id="7" name="Rectangle 6">
            <a:extLst>
              <a:ext uri="{FF2B5EF4-FFF2-40B4-BE49-F238E27FC236}">
                <a16:creationId xmlns:a16="http://schemas.microsoft.com/office/drawing/2014/main" id="{9EC24B64-3636-4074-B9C1-265B686EB462}"/>
              </a:ext>
            </a:extLst>
          </p:cNvPr>
          <p:cNvSpPr>
            <a:spLocks noChangeArrowheads="1"/>
          </p:cNvSpPr>
          <p:nvPr/>
        </p:nvSpPr>
        <p:spPr bwMode="auto">
          <a:xfrm>
            <a:off x="342900" y="5334403"/>
            <a:ext cx="8273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 2015, a study revealed a strain of MRSA in pigs which could spread to humans, causing skin infections. </a:t>
            </a:r>
            <a:endParaRPr lang="en-GB" altLang="en-US" dirty="0"/>
          </a:p>
        </p:txBody>
      </p:sp>
      <p:pic>
        <p:nvPicPr>
          <p:cNvPr id="9" name="Picture 8" descr="FooTToo_122923786.jpg">
            <a:extLst>
              <a:ext uri="{FF2B5EF4-FFF2-40B4-BE49-F238E27FC236}">
                <a16:creationId xmlns:a16="http://schemas.microsoft.com/office/drawing/2014/main" id="{9CA9D9F0-BB1C-4ABC-A61F-7AA8A1B5909F}"/>
              </a:ext>
            </a:extLst>
          </p:cNvPr>
          <p:cNvPicPr>
            <a:picLocks noChangeAspect="1"/>
          </p:cNvPicPr>
          <p:nvPr/>
        </p:nvPicPr>
        <p:blipFill>
          <a:blip r:embed="rId4" cstate="print">
            <a:extLst>
              <a:ext uri="{28A0092B-C50C-407E-A947-70E740481C1C}">
                <a14:useLocalDpi xmlns:a14="http://schemas.microsoft.com/office/drawing/2010/main" val="0"/>
              </a:ext>
            </a:extLst>
          </a:blip>
          <a:srcRect l="9325" r="8487"/>
          <a:stretch>
            <a:fillRect/>
          </a:stretch>
        </p:blipFill>
        <p:spPr bwMode="auto">
          <a:xfrm>
            <a:off x="5324484" y="2198621"/>
            <a:ext cx="3326258" cy="293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1">
            <a:extLst>
              <a:ext uri="{FF2B5EF4-FFF2-40B4-BE49-F238E27FC236}">
                <a16:creationId xmlns:a16="http://schemas.microsoft.com/office/drawing/2014/main" id="{F4884090-B94A-458D-B636-AD277556D03D}"/>
              </a:ext>
            </a:extLst>
          </p:cNvPr>
          <p:cNvSpPr>
            <a:spLocks noChangeArrowheads="1"/>
          </p:cNvSpPr>
          <p:nvPr/>
        </p:nvSpPr>
        <p:spPr bwMode="auto">
          <a:xfrm>
            <a:off x="342900" y="784225"/>
            <a:ext cx="84624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Antibiotics are often used to treat bacterial infections in farm animals. Bacterial infections can otherwise spread easily between farm animals, as they often live close together. </a:t>
            </a:r>
            <a:endParaRPr lang="en-GB" altLang="en-US" dirty="0"/>
          </a:p>
        </p:txBody>
      </p:sp>
      <p:pic>
        <p:nvPicPr>
          <p:cNvPr id="10" name="Picture 9">
            <a:extLst>
              <a:ext uri="{FF2B5EF4-FFF2-40B4-BE49-F238E27FC236}">
                <a16:creationId xmlns:a16="http://schemas.microsoft.com/office/drawing/2014/main" id="{9ED0C262-BD80-4790-8D46-96923B5F765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Rectangle 11">
            <a:extLst>
              <a:ext uri="{FF2B5EF4-FFF2-40B4-BE49-F238E27FC236}">
                <a16:creationId xmlns:a16="http://schemas.microsoft.com/office/drawing/2014/main" id="{0457CD7C-414D-4808-902D-B6A75CD1C984}"/>
              </a:ext>
            </a:extLst>
          </p:cNvPr>
          <p:cNvSpPr>
            <a:spLocks noChangeArrowheads="1"/>
          </p:cNvSpPr>
          <p:nvPr/>
        </p:nvSpPr>
        <p:spPr bwMode="auto">
          <a:xfrm>
            <a:off x="342899" y="3817677"/>
            <a:ext cx="48638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 the US, more than 70% of the antibiotics given to farm animals are also used in human medicine. </a:t>
            </a:r>
            <a:endParaRPr lang="en-GB"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AE8BDD1-AE4D-452B-ACAD-BAA57B7F617E}"/>
              </a:ext>
            </a:extLst>
          </p:cNvPr>
          <p:cNvSpPr>
            <a:spLocks noGrp="1"/>
          </p:cNvSpPr>
          <p:nvPr>
            <p:ph type="title"/>
          </p:nvPr>
        </p:nvSpPr>
        <p:spPr/>
        <p:txBody>
          <a:bodyPr/>
          <a:lstStyle/>
          <a:p>
            <a:r>
              <a:rPr lang="en-GB" altLang="en-US"/>
              <a:t>The future for antibiotics</a:t>
            </a:r>
          </a:p>
        </p:txBody>
      </p:sp>
      <p:sp>
        <p:nvSpPr>
          <p:cNvPr id="21507" name="Rectangle 3">
            <a:extLst>
              <a:ext uri="{FF2B5EF4-FFF2-40B4-BE49-F238E27FC236}">
                <a16:creationId xmlns:a16="http://schemas.microsoft.com/office/drawing/2014/main" id="{33C4A944-E87A-4D84-9C76-098F996641B2}"/>
              </a:ext>
            </a:extLst>
          </p:cNvPr>
          <p:cNvSpPr>
            <a:spLocks noChangeArrowheads="1"/>
          </p:cNvSpPr>
          <p:nvPr/>
        </p:nvSpPr>
        <p:spPr bwMode="auto">
          <a:xfrm>
            <a:off x="342900" y="784225"/>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The development of new antibiotics is expensive and slow. </a:t>
            </a:r>
            <a:br>
              <a:rPr lang="en-GB" altLang="en-US" dirty="0">
                <a:cs typeface="Times New Roman" panose="02020603050405020304" pitchFamily="18" charset="0"/>
              </a:rPr>
            </a:br>
            <a:r>
              <a:rPr lang="en-GB" altLang="en-US" dirty="0">
                <a:cs typeface="Times New Roman" panose="02020603050405020304" pitchFamily="18" charset="0"/>
              </a:rPr>
              <a:t>Over the past few decades, few new antibiotics have become available.</a:t>
            </a:r>
            <a:endParaRPr lang="en-GB" altLang="en-US" dirty="0"/>
          </a:p>
        </p:txBody>
      </p:sp>
      <p:sp>
        <p:nvSpPr>
          <p:cNvPr id="5" name="Rectangle 4">
            <a:extLst>
              <a:ext uri="{FF2B5EF4-FFF2-40B4-BE49-F238E27FC236}">
                <a16:creationId xmlns:a16="http://schemas.microsoft.com/office/drawing/2014/main" id="{7B23F2ED-6372-4E26-AA08-ACFE1CF7CADE}"/>
              </a:ext>
            </a:extLst>
          </p:cNvPr>
          <p:cNvSpPr>
            <a:spLocks noChangeArrowheads="1"/>
          </p:cNvSpPr>
          <p:nvPr/>
        </p:nvSpPr>
        <p:spPr bwMode="auto">
          <a:xfrm>
            <a:off x="342900" y="5334000"/>
            <a:ext cx="8505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95% of the world’s population now live in countries that have an action plan in place to try to combat antibiotic resistance.</a:t>
            </a:r>
            <a:endParaRPr lang="en-GB" altLang="en-US" dirty="0"/>
          </a:p>
        </p:txBody>
      </p:sp>
      <p:sp>
        <p:nvSpPr>
          <p:cNvPr id="6" name="Rectangle 5">
            <a:extLst>
              <a:ext uri="{FF2B5EF4-FFF2-40B4-BE49-F238E27FC236}">
                <a16:creationId xmlns:a16="http://schemas.microsoft.com/office/drawing/2014/main" id="{F4023146-D493-4C9A-B42F-4CFAFAED0BF7}"/>
              </a:ext>
            </a:extLst>
          </p:cNvPr>
          <p:cNvSpPr>
            <a:spLocks noChangeArrowheads="1"/>
          </p:cNvSpPr>
          <p:nvPr/>
        </p:nvSpPr>
        <p:spPr bwMode="auto">
          <a:xfrm>
            <a:off x="342899" y="2054596"/>
            <a:ext cx="44210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There is currently a risk that </a:t>
            </a:r>
            <a:br>
              <a:rPr lang="en-GB" altLang="en-US" dirty="0">
                <a:cs typeface="Times New Roman" panose="02020603050405020304" pitchFamily="18" charset="0"/>
              </a:rPr>
            </a:br>
            <a:r>
              <a:rPr lang="en-GB" altLang="en-US" dirty="0">
                <a:cs typeface="Times New Roman" panose="02020603050405020304" pitchFamily="18" charset="0"/>
              </a:rPr>
              <a:t>we will become unable to treat common infections or perform surgery safely.</a:t>
            </a:r>
            <a:endParaRPr lang="en-GB" altLang="en-US" dirty="0"/>
          </a:p>
        </p:txBody>
      </p:sp>
      <p:sp>
        <p:nvSpPr>
          <p:cNvPr id="7" name="Rectangle 6">
            <a:extLst>
              <a:ext uri="{FF2B5EF4-FFF2-40B4-BE49-F238E27FC236}">
                <a16:creationId xmlns:a16="http://schemas.microsoft.com/office/drawing/2014/main" id="{04B3D303-1523-413A-8CAA-403FA428D1F1}"/>
              </a:ext>
            </a:extLst>
          </p:cNvPr>
          <p:cNvSpPr>
            <a:spLocks noChangeArrowheads="1"/>
          </p:cNvSpPr>
          <p:nvPr/>
        </p:nvSpPr>
        <p:spPr bwMode="auto">
          <a:xfrm>
            <a:off x="342900" y="3694298"/>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Governments and the medical and pharmaceutical industries worldwide are beginning to tackle the problem.</a:t>
            </a:r>
            <a:endParaRPr lang="en-GB" altLang="en-US" dirty="0"/>
          </a:p>
        </p:txBody>
      </p:sp>
      <p:pic>
        <p:nvPicPr>
          <p:cNvPr id="21511" name="Picture 7" descr="Alexander Raths_31035061.jpg">
            <a:extLst>
              <a:ext uri="{FF2B5EF4-FFF2-40B4-BE49-F238E27FC236}">
                <a16:creationId xmlns:a16="http://schemas.microsoft.com/office/drawing/2014/main" id="{46A047B0-FB21-4982-8FB2-AE9D2952E2B5}"/>
              </a:ext>
            </a:extLst>
          </p:cNvPr>
          <p:cNvPicPr>
            <a:picLocks noChangeAspect="1"/>
          </p:cNvPicPr>
          <p:nvPr/>
        </p:nvPicPr>
        <p:blipFill>
          <a:blip r:embed="rId4">
            <a:extLst>
              <a:ext uri="{28A0092B-C50C-407E-A947-70E740481C1C}">
                <a14:useLocalDpi xmlns:a14="http://schemas.microsoft.com/office/drawing/2010/main" val="0"/>
              </a:ext>
            </a:extLst>
          </a:blip>
          <a:srcRect l="16809" r="10692"/>
          <a:stretch>
            <a:fillRect/>
          </a:stretch>
        </p:blipFill>
        <p:spPr bwMode="auto">
          <a:xfrm>
            <a:off x="5008563" y="1970088"/>
            <a:ext cx="35242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6FAF257-0679-4094-88C8-549E942C336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09478417-A4C5-4361-95C4-A92D121F325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4A7AC88F-8BC1-4CE6-B55D-1CD643D38AC7}"/>
              </a:ext>
            </a:extLst>
          </p:cNvPr>
          <p:cNvSpPr>
            <a:spLocks noGrp="1" noChangeArrowheads="1"/>
          </p:cNvSpPr>
          <p:nvPr>
            <p:ph type="title"/>
          </p:nvPr>
        </p:nvSpPr>
        <p:spPr/>
        <p:txBody>
          <a:bodyPr/>
          <a:lstStyle/>
          <a:p>
            <a:pPr eaLnBrk="1" hangingPunct="1"/>
            <a:r>
              <a:rPr lang="en-GB" altLang="en-US" dirty="0"/>
              <a:t>Antibiotics: true or false?</a:t>
            </a:r>
          </a:p>
        </p:txBody>
      </p:sp>
      <p:sp>
        <p:nvSpPr>
          <p:cNvPr id="3076" name="Text Box 3">
            <a:extLst>
              <a:ext uri="{FF2B5EF4-FFF2-40B4-BE49-F238E27FC236}">
                <a16:creationId xmlns:a16="http://schemas.microsoft.com/office/drawing/2014/main" id="{644B1AD7-E4E9-449A-A1A9-AD9E756148E5}"/>
              </a:ext>
            </a:extLst>
          </p:cNvPr>
          <p:cNvSpPr txBox="1">
            <a:spLocks noChangeArrowheads="1"/>
          </p:cNvSpPr>
          <p:nvPr/>
        </p:nvSpPr>
        <p:spPr bwMode="auto">
          <a:xfrm>
            <a:off x="563563" y="784225"/>
            <a:ext cx="585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endParaRPr lang="en-GB" altLang="en-US">
              <a:solidFill>
                <a:srgbClr val="FF0000"/>
              </a:solidFill>
              <a:cs typeface="Times New Roman" panose="02020603050405020304" pitchFamily="18" charset="0"/>
            </a:endParaRPr>
          </a:p>
        </p:txBody>
      </p:sp>
      <p:pic>
        <p:nvPicPr>
          <p:cNvPr id="8" name="Picture 6" descr="flash_icon">
            <a:extLst>
              <a:ext uri="{FF2B5EF4-FFF2-40B4-BE49-F238E27FC236}">
                <a16:creationId xmlns:a16="http://schemas.microsoft.com/office/drawing/2014/main" id="{416B0441-D37B-4175-9ACB-A96C92B8EA06}"/>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7795ACB-D917-4658-BC37-7A469CFF67D7}"/>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03200"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03200"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CB9A64D-CE75-4DB9-B79B-2F2AABF70286}"/>
              </a:ext>
            </a:extLst>
          </p:cNvPr>
          <p:cNvSpPr>
            <a:spLocks noGrp="1" noChangeArrowheads="1"/>
          </p:cNvSpPr>
          <p:nvPr>
            <p:ph type="title"/>
          </p:nvPr>
        </p:nvSpPr>
        <p:spPr/>
        <p:txBody>
          <a:bodyPr/>
          <a:lstStyle/>
          <a:p>
            <a:pPr eaLnBrk="1" hangingPunct="1"/>
            <a:r>
              <a:rPr lang="en-GB" altLang="en-US"/>
              <a:t>What are resistant bacteria?</a:t>
            </a:r>
          </a:p>
        </p:txBody>
      </p:sp>
      <p:sp>
        <p:nvSpPr>
          <p:cNvPr id="16387" name="Text Box 3">
            <a:extLst>
              <a:ext uri="{FF2B5EF4-FFF2-40B4-BE49-F238E27FC236}">
                <a16:creationId xmlns:a16="http://schemas.microsoft.com/office/drawing/2014/main" id="{7F2160FF-A958-4CF5-AA00-081CC7C60454}"/>
              </a:ext>
            </a:extLst>
          </p:cNvPr>
          <p:cNvSpPr txBox="1">
            <a:spLocks noChangeArrowheads="1"/>
          </p:cNvSpPr>
          <p:nvPr/>
        </p:nvSpPr>
        <p:spPr bwMode="auto">
          <a:xfrm>
            <a:off x="342900" y="3448824"/>
            <a:ext cx="47640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Some types of bacteria cannot </a:t>
            </a:r>
            <a:br>
              <a:rPr lang="en-GB" altLang="en-US" dirty="0">
                <a:cs typeface="Times New Roman" panose="02020603050405020304" pitchFamily="18" charset="0"/>
              </a:rPr>
            </a:br>
            <a:r>
              <a:rPr lang="en-GB" altLang="en-US" dirty="0">
                <a:cs typeface="Times New Roman" panose="02020603050405020304" pitchFamily="18" charset="0"/>
              </a:rPr>
              <a:t>be killed using antibiotics. If this </a:t>
            </a:r>
            <a:br>
              <a:rPr lang="en-GB" altLang="en-US" dirty="0">
                <a:cs typeface="Times New Roman" panose="02020603050405020304" pitchFamily="18" charset="0"/>
              </a:rPr>
            </a:br>
            <a:r>
              <a:rPr lang="en-GB" altLang="en-US" dirty="0">
                <a:cs typeface="Times New Roman" panose="02020603050405020304" pitchFamily="18" charset="0"/>
              </a:rPr>
              <a:t>is the case, they are said to be</a:t>
            </a:r>
            <a:r>
              <a:rPr lang="en-GB" altLang="en-US" dirty="0">
                <a:solidFill>
                  <a:srgbClr val="33CC33"/>
                </a:solidFill>
                <a:cs typeface="Times New Roman" panose="02020603050405020304" pitchFamily="18" charset="0"/>
              </a:rPr>
              <a:t> </a:t>
            </a:r>
            <a:r>
              <a:rPr lang="en-GB" altLang="en-US" b="1" dirty="0">
                <a:solidFill>
                  <a:srgbClr val="10BC45"/>
                </a:solidFill>
                <a:cs typeface="Times New Roman" panose="02020603050405020304" pitchFamily="18" charset="0"/>
              </a:rPr>
              <a:t>resistant</a:t>
            </a:r>
            <a:r>
              <a:rPr lang="en-GB" altLang="en-US" b="1" dirty="0">
                <a:solidFill>
                  <a:srgbClr val="33CC33"/>
                </a:solidFill>
                <a:cs typeface="Times New Roman" panose="02020603050405020304" pitchFamily="18" charset="0"/>
              </a:rPr>
              <a:t> </a:t>
            </a:r>
            <a:r>
              <a:rPr lang="en-GB" altLang="en-US" dirty="0">
                <a:cs typeface="Times New Roman" panose="02020603050405020304" pitchFamily="18" charset="0"/>
              </a:rPr>
              <a:t>bacteria.  </a:t>
            </a:r>
          </a:p>
        </p:txBody>
      </p:sp>
      <p:sp>
        <p:nvSpPr>
          <p:cNvPr id="13317" name="Rectangle 8">
            <a:extLst>
              <a:ext uri="{FF2B5EF4-FFF2-40B4-BE49-F238E27FC236}">
                <a16:creationId xmlns:a16="http://schemas.microsoft.com/office/drawing/2014/main" id="{8D182B5A-A690-4D54-9553-8F73F12BC256}"/>
              </a:ext>
            </a:extLst>
          </p:cNvPr>
          <p:cNvSpPr>
            <a:spLocks noChangeArrowheads="1"/>
          </p:cNvSpPr>
          <p:nvPr/>
        </p:nvSpPr>
        <p:spPr bwMode="auto">
          <a:xfrm>
            <a:off x="342900" y="784225"/>
            <a:ext cx="8504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Many types of bacteria are </a:t>
            </a:r>
            <a:r>
              <a:rPr lang="en-GB" altLang="en-US" b="1" dirty="0">
                <a:solidFill>
                  <a:srgbClr val="10BC45"/>
                </a:solidFill>
                <a:cs typeface="Times New Roman" panose="02020603050405020304" pitchFamily="18" charset="0"/>
              </a:rPr>
              <a:t>pathogens</a:t>
            </a:r>
            <a:r>
              <a:rPr lang="en-GB" altLang="en-US" dirty="0">
                <a:cs typeface="Times New Roman" panose="02020603050405020304" pitchFamily="18" charset="0"/>
              </a:rPr>
              <a:t>, which means they are capable of causing disease if a person becomes infected. </a:t>
            </a:r>
            <a:endParaRPr lang="en-GB" altLang="en-US" dirty="0"/>
          </a:p>
        </p:txBody>
      </p:sp>
      <p:sp>
        <p:nvSpPr>
          <p:cNvPr id="16390" name="Rectangle 9">
            <a:extLst>
              <a:ext uri="{FF2B5EF4-FFF2-40B4-BE49-F238E27FC236}">
                <a16:creationId xmlns:a16="http://schemas.microsoft.com/office/drawing/2014/main" id="{8C97336B-EF35-43A0-B2FE-A838568C1F67}"/>
              </a:ext>
            </a:extLst>
          </p:cNvPr>
          <p:cNvSpPr>
            <a:spLocks noChangeArrowheads="1"/>
          </p:cNvSpPr>
          <p:nvPr/>
        </p:nvSpPr>
        <p:spPr bwMode="auto">
          <a:xfrm>
            <a:off x="342900" y="1931948"/>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Bacterial infections are often treated using </a:t>
            </a:r>
            <a:r>
              <a:rPr lang="en-GB" altLang="en-US" b="1" dirty="0">
                <a:solidFill>
                  <a:srgbClr val="10BC45"/>
                </a:solidFill>
                <a:cs typeface="Times New Roman" panose="02020603050405020304" pitchFamily="18" charset="0"/>
              </a:rPr>
              <a:t>antibiotics</a:t>
            </a:r>
            <a:r>
              <a:rPr lang="en-GB" altLang="en-US" dirty="0">
                <a:cs typeface="Times New Roman" panose="02020603050405020304" pitchFamily="18" charset="0"/>
              </a:rPr>
              <a:t>, a type of medicine that kills bacteria or prevents them from growing and reproducing.  </a:t>
            </a:r>
            <a:endParaRPr lang="en-GB" altLang="en-US" dirty="0"/>
          </a:p>
        </p:txBody>
      </p:sp>
      <p:sp>
        <p:nvSpPr>
          <p:cNvPr id="16391" name="Rectangle 10">
            <a:extLst>
              <a:ext uri="{FF2B5EF4-FFF2-40B4-BE49-F238E27FC236}">
                <a16:creationId xmlns:a16="http://schemas.microsoft.com/office/drawing/2014/main" id="{FE7CFDA9-92F8-4370-B2D1-50DABFEFE705}"/>
              </a:ext>
            </a:extLst>
          </p:cNvPr>
          <p:cNvSpPr>
            <a:spLocks noChangeArrowheads="1"/>
          </p:cNvSpPr>
          <p:nvPr/>
        </p:nvSpPr>
        <p:spPr bwMode="auto">
          <a:xfrm>
            <a:off x="342900" y="5334000"/>
            <a:ext cx="8632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These bacteria can spread quickly between people because </a:t>
            </a:r>
            <a:br>
              <a:rPr lang="en-GB" altLang="en-US" dirty="0">
                <a:cs typeface="Times New Roman" panose="02020603050405020304" pitchFamily="18" charset="0"/>
              </a:rPr>
            </a:br>
            <a:r>
              <a:rPr lang="en-GB" altLang="en-US" dirty="0">
                <a:cs typeface="Times New Roman" panose="02020603050405020304" pitchFamily="18" charset="0"/>
              </a:rPr>
              <a:t>the antibiotic normally used as treatment is no longer effective. </a:t>
            </a:r>
            <a:endParaRPr lang="en-GB" altLang="en-US" dirty="0"/>
          </a:p>
        </p:txBody>
      </p:sp>
      <p:pic>
        <p:nvPicPr>
          <p:cNvPr id="13320" name="Picture 10" descr="bacteria.png">
            <a:extLst>
              <a:ext uri="{FF2B5EF4-FFF2-40B4-BE49-F238E27FC236}">
                <a16:creationId xmlns:a16="http://schemas.microsoft.com/office/drawing/2014/main" id="{F59D27C6-AA04-41E7-B2DC-45F42A2ABA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8138" y="3188583"/>
            <a:ext cx="1655763"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1" descr="bacteria.png">
            <a:extLst>
              <a:ext uri="{FF2B5EF4-FFF2-40B4-BE49-F238E27FC236}">
                <a16:creationId xmlns:a16="http://schemas.microsoft.com/office/drawing/2014/main" id="{5DF4B000-872D-48B3-AF18-3F46D1C91D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482818">
            <a:off x="6554170" y="2800438"/>
            <a:ext cx="20764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FBC91AA-E89D-4087-9BA6-910D5BDB62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25857704-BDCC-40B5-8F41-F992EAB04A0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90" grpId="0"/>
      <p:bldP spid="163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57219FA-D13E-4238-96E7-F9EF22F10D54}"/>
              </a:ext>
            </a:extLst>
          </p:cNvPr>
          <p:cNvSpPr>
            <a:spLocks noGrp="1" noChangeArrowheads="1"/>
          </p:cNvSpPr>
          <p:nvPr>
            <p:ph type="title"/>
          </p:nvPr>
        </p:nvSpPr>
        <p:spPr/>
        <p:txBody>
          <a:bodyPr/>
          <a:lstStyle/>
          <a:p>
            <a:pPr eaLnBrk="1" hangingPunct="1"/>
            <a:r>
              <a:rPr lang="en-GB" altLang="en-US"/>
              <a:t>Mutations in bacteria</a:t>
            </a:r>
          </a:p>
        </p:txBody>
      </p:sp>
      <p:sp>
        <p:nvSpPr>
          <p:cNvPr id="14339" name="Text Box 3">
            <a:extLst>
              <a:ext uri="{FF2B5EF4-FFF2-40B4-BE49-F238E27FC236}">
                <a16:creationId xmlns:a16="http://schemas.microsoft.com/office/drawing/2014/main" id="{6EB562DD-72A9-436A-8C9A-22086F8B31AB}"/>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Under the right conditions, bacteria </a:t>
            </a:r>
            <a:r>
              <a:rPr lang="en-GB" altLang="en-US" b="1" dirty="0">
                <a:cs typeface="Times New Roman" panose="02020603050405020304" pitchFamily="18" charset="0"/>
              </a:rPr>
              <a:t>reproduce rapidly </a:t>
            </a:r>
            <a:r>
              <a:rPr lang="en-GB" altLang="en-US" dirty="0">
                <a:cs typeface="Times New Roman" panose="02020603050405020304" pitchFamily="18" charset="0"/>
              </a:rPr>
              <a:t>– doubling in number approximately every 20 minutes. </a:t>
            </a:r>
          </a:p>
        </p:txBody>
      </p:sp>
      <p:sp>
        <p:nvSpPr>
          <p:cNvPr id="337925" name="Text Box 5">
            <a:extLst>
              <a:ext uri="{FF2B5EF4-FFF2-40B4-BE49-F238E27FC236}">
                <a16:creationId xmlns:a16="http://schemas.microsoft.com/office/drawing/2014/main" id="{677C5174-A29C-4A1B-A6DE-858D582EBF17}"/>
              </a:ext>
            </a:extLst>
          </p:cNvPr>
          <p:cNvSpPr txBox="1">
            <a:spLocks noChangeArrowheads="1"/>
          </p:cNvSpPr>
          <p:nvPr/>
        </p:nvSpPr>
        <p:spPr bwMode="auto">
          <a:xfrm>
            <a:off x="342901" y="4964113"/>
            <a:ext cx="39694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cs typeface="Times New Roman" panose="02020603050405020304" pitchFamily="18" charset="0"/>
              </a:rPr>
              <a:t>Antibiotic resistance </a:t>
            </a:r>
            <a:r>
              <a:rPr lang="en-GB" altLang="en-US" dirty="0">
                <a:cs typeface="Times New Roman" panose="02020603050405020304" pitchFamily="18" charset="0"/>
              </a:rPr>
              <a:t>is a relatively common type of mutation amongst bacteria.</a:t>
            </a:r>
          </a:p>
        </p:txBody>
      </p:sp>
      <p:sp>
        <p:nvSpPr>
          <p:cNvPr id="186376" name="TextBox 8">
            <a:extLst>
              <a:ext uri="{FF2B5EF4-FFF2-40B4-BE49-F238E27FC236}">
                <a16:creationId xmlns:a16="http://schemas.microsoft.com/office/drawing/2014/main" id="{C98CF999-C383-4297-B8FA-50C017731FB9}"/>
              </a:ext>
            </a:extLst>
          </p:cNvPr>
          <p:cNvSpPr txBox="1">
            <a:spLocks noChangeArrowheads="1"/>
          </p:cNvSpPr>
          <p:nvPr/>
        </p:nvSpPr>
        <p:spPr bwMode="auto">
          <a:xfrm>
            <a:off x="342901" y="3078163"/>
            <a:ext cx="411321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Sometimes a mutation offers a competitive advantage,</a:t>
            </a:r>
            <a:br>
              <a:rPr lang="en-GB" altLang="en-US" dirty="0">
                <a:cs typeface="Times New Roman" panose="02020603050405020304" pitchFamily="18" charset="0"/>
              </a:rPr>
            </a:br>
            <a:r>
              <a:rPr lang="en-GB" altLang="en-US" dirty="0">
                <a:cs typeface="Times New Roman" panose="02020603050405020304" pitchFamily="18" charset="0"/>
              </a:rPr>
              <a:t>and can spread rapidly in </a:t>
            </a:r>
            <a:br>
              <a:rPr lang="en-GB" altLang="en-US" dirty="0">
                <a:cs typeface="Times New Roman" panose="02020603050405020304" pitchFamily="18" charset="0"/>
              </a:rPr>
            </a:br>
            <a:r>
              <a:rPr lang="en-GB" altLang="en-US" dirty="0">
                <a:cs typeface="Times New Roman" panose="02020603050405020304" pitchFamily="18" charset="0"/>
              </a:rPr>
              <a:t>a population of bacteria.</a:t>
            </a:r>
            <a:endParaRPr lang="en-GB" altLang="en-US" dirty="0">
              <a:solidFill>
                <a:srgbClr val="010066"/>
              </a:solidFill>
              <a:cs typeface="Times New Roman" panose="02020603050405020304" pitchFamily="18" charset="0"/>
            </a:endParaRPr>
          </a:p>
        </p:txBody>
      </p:sp>
      <p:sp>
        <p:nvSpPr>
          <p:cNvPr id="17415" name="Rectangle 10">
            <a:extLst>
              <a:ext uri="{FF2B5EF4-FFF2-40B4-BE49-F238E27FC236}">
                <a16:creationId xmlns:a16="http://schemas.microsoft.com/office/drawing/2014/main" id="{04007123-1E05-4FE0-8A79-2E3951556F38}"/>
              </a:ext>
            </a:extLst>
          </p:cNvPr>
          <p:cNvSpPr>
            <a:spLocks noChangeArrowheads="1"/>
          </p:cNvSpPr>
          <p:nvPr/>
        </p:nvSpPr>
        <p:spPr bwMode="auto">
          <a:xfrm>
            <a:off x="342900" y="19304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When bacteria divide, random changes called </a:t>
            </a:r>
            <a:r>
              <a:rPr lang="en-GB" altLang="en-US" b="1" dirty="0">
                <a:solidFill>
                  <a:srgbClr val="10BC45"/>
                </a:solidFill>
                <a:cs typeface="Times New Roman" panose="02020603050405020304" pitchFamily="18" charset="0"/>
              </a:rPr>
              <a:t>mutations</a:t>
            </a:r>
            <a:r>
              <a:rPr lang="en-GB" altLang="en-US" dirty="0">
                <a:solidFill>
                  <a:srgbClr val="33CC33"/>
                </a:solidFill>
                <a:cs typeface="Times New Roman" panose="02020603050405020304" pitchFamily="18" charset="0"/>
              </a:rPr>
              <a:t> </a:t>
            </a:r>
            <a:r>
              <a:rPr lang="en-GB" altLang="en-US" dirty="0">
                <a:cs typeface="Times New Roman" panose="02020603050405020304" pitchFamily="18" charset="0"/>
              </a:rPr>
              <a:t>sometimes occur in their genes to produce a new</a:t>
            </a:r>
            <a:r>
              <a:rPr lang="en-GB" altLang="en-US" dirty="0">
                <a:solidFill>
                  <a:srgbClr val="10BC45"/>
                </a:solidFill>
                <a:cs typeface="Times New Roman" panose="02020603050405020304" pitchFamily="18" charset="0"/>
              </a:rPr>
              <a:t> </a:t>
            </a:r>
            <a:r>
              <a:rPr lang="en-GB" altLang="en-US" b="1" dirty="0">
                <a:solidFill>
                  <a:srgbClr val="10BC45"/>
                </a:solidFill>
                <a:cs typeface="Times New Roman" panose="02020603050405020304" pitchFamily="18" charset="0"/>
              </a:rPr>
              <a:t>strain</a:t>
            </a:r>
            <a:r>
              <a:rPr lang="en-GB" altLang="en-US" dirty="0">
                <a:cs typeface="Times New Roman" panose="02020603050405020304" pitchFamily="18" charset="0"/>
              </a:rPr>
              <a:t>. </a:t>
            </a:r>
            <a:endParaRPr lang="en-GB" altLang="en-US" dirty="0"/>
          </a:p>
        </p:txBody>
      </p:sp>
      <p:pic>
        <p:nvPicPr>
          <p:cNvPr id="14344" name="Picture 8" descr="Kateryna Kon_361412630.jpg">
            <a:extLst>
              <a:ext uri="{FF2B5EF4-FFF2-40B4-BE49-F238E27FC236}">
                <a16:creationId xmlns:a16="http://schemas.microsoft.com/office/drawing/2014/main" id="{C6CCEF6B-8901-4B88-B0B2-0FC8DA169B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421063"/>
            <a:ext cx="41132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44984E8-ABFE-4CEC-AD27-EACFDC5B257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2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5" grpId="0"/>
      <p:bldP spid="186376" grpId="0"/>
      <p:bldP spid="174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C2B3C3D-C9B0-4682-91E4-97EEB917E470}"/>
              </a:ext>
            </a:extLst>
          </p:cNvPr>
          <p:cNvSpPr>
            <a:spLocks noGrp="1" noChangeArrowheads="1"/>
          </p:cNvSpPr>
          <p:nvPr>
            <p:ph type="title"/>
          </p:nvPr>
        </p:nvSpPr>
        <p:spPr/>
        <p:txBody>
          <a:bodyPr/>
          <a:lstStyle/>
          <a:p>
            <a:pPr eaLnBrk="1" hangingPunct="1"/>
            <a:r>
              <a:rPr lang="en-GB" altLang="en-US"/>
              <a:t>Evidence for evolution</a:t>
            </a:r>
          </a:p>
        </p:txBody>
      </p:sp>
      <p:sp>
        <p:nvSpPr>
          <p:cNvPr id="15364" name="Text Box 33">
            <a:extLst>
              <a:ext uri="{FF2B5EF4-FFF2-40B4-BE49-F238E27FC236}">
                <a16:creationId xmlns:a16="http://schemas.microsoft.com/office/drawing/2014/main" id="{0CA4BC04-B15A-4B42-8980-68BCFA956C62}"/>
              </a:ext>
            </a:extLst>
          </p:cNvPr>
          <p:cNvSpPr txBox="1">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cs typeface="Times New Roman" panose="02020603050405020304" pitchFamily="18" charset="0"/>
              </a:rPr>
              <a:t>Evolution</a:t>
            </a:r>
            <a:r>
              <a:rPr lang="en-GB" altLang="en-US" dirty="0">
                <a:cs typeface="Times New Roman" panose="02020603050405020304" pitchFamily="18" charset="0"/>
              </a:rPr>
              <a:t> occurs through the process of </a:t>
            </a:r>
            <a:r>
              <a:rPr lang="en-GB" altLang="en-US" b="1" dirty="0">
                <a:solidFill>
                  <a:srgbClr val="10BC45"/>
                </a:solidFill>
                <a:cs typeface="Times New Roman" panose="02020603050405020304" pitchFamily="18" charset="0"/>
              </a:rPr>
              <a:t>natural selection</a:t>
            </a:r>
            <a:r>
              <a:rPr lang="en-GB" altLang="en-US" dirty="0">
                <a:cs typeface="Times New Roman" panose="02020603050405020304" pitchFamily="18" charset="0"/>
              </a:rPr>
              <a:t>.  Normally</a:t>
            </a:r>
            <a:r>
              <a:rPr lang="en-GB" altLang="en-US" dirty="0">
                <a:solidFill>
                  <a:srgbClr val="10BC45"/>
                </a:solidFill>
                <a:cs typeface="Times New Roman" panose="02020603050405020304" pitchFamily="18" charset="0"/>
              </a:rPr>
              <a:t> </a:t>
            </a:r>
            <a:r>
              <a:rPr lang="en-GB" altLang="en-US" dirty="0">
                <a:solidFill>
                  <a:srgbClr val="010066"/>
                </a:solidFill>
                <a:cs typeface="Times New Roman" panose="02020603050405020304" pitchFamily="18" charset="0"/>
              </a:rPr>
              <a:t>evolution </a:t>
            </a:r>
            <a:r>
              <a:rPr lang="en-GB" altLang="en-US" dirty="0">
                <a:cs typeface="Times New Roman" panose="02020603050405020304" pitchFamily="18" charset="0"/>
              </a:rPr>
              <a:t>happens over thousands of years – far too slowly for us to see changes as they occur. </a:t>
            </a:r>
          </a:p>
        </p:txBody>
      </p:sp>
      <p:sp>
        <p:nvSpPr>
          <p:cNvPr id="19462" name="Text Box 32">
            <a:extLst>
              <a:ext uri="{FF2B5EF4-FFF2-40B4-BE49-F238E27FC236}">
                <a16:creationId xmlns:a16="http://schemas.microsoft.com/office/drawing/2014/main" id="{4BDDBB40-C2A2-455D-AA11-F4A3039C0140}"/>
              </a:ext>
            </a:extLst>
          </p:cNvPr>
          <p:cNvSpPr txBox="1">
            <a:spLocks noChangeArrowheads="1"/>
          </p:cNvSpPr>
          <p:nvPr/>
        </p:nvSpPr>
        <p:spPr bwMode="auto">
          <a:xfrm>
            <a:off x="342900" y="2173288"/>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cs typeface="Times New Roman" panose="02020603050405020304" pitchFamily="18" charset="0"/>
              </a:rPr>
              <a:t>However, because bacteria reproduce rapidly we can see changes over many generations in real time. </a:t>
            </a:r>
          </a:p>
        </p:txBody>
      </p:sp>
      <p:sp>
        <p:nvSpPr>
          <p:cNvPr id="19463" name="Text Box 31">
            <a:extLst>
              <a:ext uri="{FF2B5EF4-FFF2-40B4-BE49-F238E27FC236}">
                <a16:creationId xmlns:a16="http://schemas.microsoft.com/office/drawing/2014/main" id="{C70569A7-7F08-4249-8850-8E65921A6D46}"/>
              </a:ext>
            </a:extLst>
          </p:cNvPr>
          <p:cNvSpPr txBox="1">
            <a:spLocks noChangeArrowheads="1"/>
          </p:cNvSpPr>
          <p:nvPr/>
        </p:nvSpPr>
        <p:spPr bwMode="auto">
          <a:xfrm>
            <a:off x="342900" y="3192463"/>
            <a:ext cx="5692479"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Antibiotic resistance spreads through a bacterial population by natural selection. This is because resistant bacteria are able to outcompete non-resistant bacteria to produce more offspring. </a:t>
            </a:r>
          </a:p>
        </p:txBody>
      </p:sp>
      <p:sp>
        <p:nvSpPr>
          <p:cNvPr id="8" name="Rectangle 7">
            <a:extLst>
              <a:ext uri="{FF2B5EF4-FFF2-40B4-BE49-F238E27FC236}">
                <a16:creationId xmlns:a16="http://schemas.microsoft.com/office/drawing/2014/main" id="{0EFE8D6D-04F3-40E8-B216-FDE451C362D9}"/>
              </a:ext>
            </a:extLst>
          </p:cNvPr>
          <p:cNvSpPr>
            <a:spLocks noChangeArrowheads="1"/>
          </p:cNvSpPr>
          <p:nvPr/>
        </p:nvSpPr>
        <p:spPr bwMode="auto">
          <a:xfrm>
            <a:off x="342900" y="5319713"/>
            <a:ext cx="60466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As a result, the population evolves to become resistant over several generation. </a:t>
            </a:r>
            <a:endParaRPr lang="en-GB" altLang="en-US" dirty="0"/>
          </a:p>
        </p:txBody>
      </p:sp>
      <p:pic>
        <p:nvPicPr>
          <p:cNvPr id="15368" name="Picture 8" descr="EdexcelCells_bacterial cell_flagella.png">
            <a:extLst>
              <a:ext uri="{FF2B5EF4-FFF2-40B4-BE49-F238E27FC236}">
                <a16:creationId xmlns:a16="http://schemas.microsoft.com/office/drawing/2014/main" id="{B0E32DFD-13A5-4866-B3D5-A0A7762470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015983">
            <a:off x="5713413" y="3919538"/>
            <a:ext cx="3424237"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BD11C9C-47B6-4A0A-8EA9-E972027FB78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936B6E22-5094-4DC4-BED6-854C4BAF924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D15D429-1109-4773-904E-1D5193745A3A}"/>
              </a:ext>
            </a:extLst>
          </p:cNvPr>
          <p:cNvSpPr>
            <a:spLocks noGrp="1" noChangeArrowheads="1"/>
          </p:cNvSpPr>
          <p:nvPr>
            <p:ph type="title"/>
          </p:nvPr>
        </p:nvSpPr>
        <p:spPr/>
        <p:txBody>
          <a:bodyPr/>
          <a:lstStyle/>
          <a:p>
            <a:pPr eaLnBrk="1" hangingPunct="1"/>
            <a:r>
              <a:rPr lang="en-GB" altLang="en-US"/>
              <a:t>Why does antibiotic resistance occur?</a:t>
            </a:r>
          </a:p>
        </p:txBody>
      </p:sp>
      <p:sp>
        <p:nvSpPr>
          <p:cNvPr id="16387" name="Text Box 3">
            <a:extLst>
              <a:ext uri="{FF2B5EF4-FFF2-40B4-BE49-F238E27FC236}">
                <a16:creationId xmlns:a16="http://schemas.microsoft.com/office/drawing/2014/main" id="{05DA92A2-764E-4E43-BD9B-452511510575}"/>
              </a:ext>
            </a:extLst>
          </p:cNvPr>
          <p:cNvSpPr txBox="1">
            <a:spLocks noChangeArrowheads="1"/>
          </p:cNvSpPr>
          <p:nvPr/>
        </p:nvSpPr>
        <p:spPr bwMode="auto">
          <a:xfrm>
            <a:off x="342900" y="784225"/>
            <a:ext cx="8734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Bacteria that become resistant to antibiotics have a competitive advantage over non-resistant bacteria.</a:t>
            </a:r>
          </a:p>
        </p:txBody>
      </p:sp>
      <p:sp>
        <p:nvSpPr>
          <p:cNvPr id="18437" name="Rectangle 8">
            <a:extLst>
              <a:ext uri="{FF2B5EF4-FFF2-40B4-BE49-F238E27FC236}">
                <a16:creationId xmlns:a16="http://schemas.microsoft.com/office/drawing/2014/main" id="{807B3980-4865-4E02-A2A9-436FD6F2A54D}"/>
              </a:ext>
            </a:extLst>
          </p:cNvPr>
          <p:cNvSpPr>
            <a:spLocks noChangeArrowheads="1"/>
          </p:cNvSpPr>
          <p:nvPr/>
        </p:nvSpPr>
        <p:spPr bwMode="auto">
          <a:xfrm>
            <a:off x="342900" y="1808163"/>
            <a:ext cx="43973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This is because their growth and rate of reproduction are not affected by exposure to the antibiotic, nor are they killed. </a:t>
            </a:r>
            <a:endParaRPr lang="en-GB" altLang="en-US" dirty="0"/>
          </a:p>
        </p:txBody>
      </p:sp>
      <p:sp>
        <p:nvSpPr>
          <p:cNvPr id="18438" name="Rectangle 9">
            <a:extLst>
              <a:ext uri="{FF2B5EF4-FFF2-40B4-BE49-F238E27FC236}">
                <a16:creationId xmlns:a16="http://schemas.microsoft.com/office/drawing/2014/main" id="{205D14CC-C0F4-4AB4-9168-4B957CF0F291}"/>
              </a:ext>
            </a:extLst>
          </p:cNvPr>
          <p:cNvSpPr>
            <a:spLocks noChangeArrowheads="1"/>
          </p:cNvSpPr>
          <p:nvPr/>
        </p:nvSpPr>
        <p:spPr bwMode="auto">
          <a:xfrm>
            <a:off x="342901" y="4964113"/>
            <a:ext cx="82705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When the resistant bacteria divide, they pass on the gene for antibiotic resistance. Over successive generations, more bacteria in the population become resistant. </a:t>
            </a:r>
            <a:endParaRPr lang="en-GB" altLang="en-US" dirty="0"/>
          </a:p>
        </p:txBody>
      </p:sp>
      <p:pic>
        <p:nvPicPr>
          <p:cNvPr id="16391" name="Picture 6" descr="avarand_162292379.jpg">
            <a:extLst>
              <a:ext uri="{FF2B5EF4-FFF2-40B4-BE49-F238E27FC236}">
                <a16:creationId xmlns:a16="http://schemas.microsoft.com/office/drawing/2014/main" id="{471F627B-53E1-41EA-99D9-C16C0E80F52F}"/>
              </a:ext>
            </a:extLst>
          </p:cNvPr>
          <p:cNvPicPr>
            <a:picLocks noChangeAspect="1"/>
          </p:cNvPicPr>
          <p:nvPr/>
        </p:nvPicPr>
        <p:blipFill>
          <a:blip r:embed="rId4">
            <a:extLst>
              <a:ext uri="{28A0092B-C50C-407E-A947-70E740481C1C}">
                <a14:useLocalDpi xmlns:a14="http://schemas.microsoft.com/office/drawing/2010/main" val="0"/>
              </a:ext>
            </a:extLst>
          </a:blip>
          <a:srcRect l="2164" t="7234" r="1906" b="3844"/>
          <a:stretch>
            <a:fillRect/>
          </a:stretch>
        </p:blipFill>
        <p:spPr bwMode="auto">
          <a:xfrm>
            <a:off x="4830587" y="2105025"/>
            <a:ext cx="3913188"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6E5B9FA-1CA6-4094-9D03-606DB6A65C94}"/>
              </a:ext>
            </a:extLst>
          </p:cNvPr>
          <p:cNvSpPr>
            <a:spLocks noChangeArrowheads="1"/>
          </p:cNvSpPr>
          <p:nvPr/>
        </p:nvSpPr>
        <p:spPr bwMode="auto">
          <a:xfrm>
            <a:off x="342900" y="3570288"/>
            <a:ext cx="41049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As a result, they can produce more offspring than the non-resistant bacteria. </a:t>
            </a:r>
            <a:endParaRPr lang="en-GB" altLang="en-US" dirty="0"/>
          </a:p>
        </p:txBody>
      </p:sp>
      <p:pic>
        <p:nvPicPr>
          <p:cNvPr id="9" name="Picture 8">
            <a:extLst>
              <a:ext uri="{FF2B5EF4-FFF2-40B4-BE49-F238E27FC236}">
                <a16:creationId xmlns:a16="http://schemas.microsoft.com/office/drawing/2014/main" id="{8B538623-D9AA-4D3B-A5C9-AE5379A2C0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7">
            <a:extLst>
              <a:ext uri="{FF2B5EF4-FFF2-40B4-BE49-F238E27FC236}">
                <a16:creationId xmlns:a16="http://schemas.microsoft.com/office/drawing/2014/main" id="{3B31A062-DE6C-4CCE-B45C-AB38774BCF8B}"/>
              </a:ext>
            </a:extLst>
          </p:cNvPr>
          <p:cNvSpPr>
            <a:spLocks noGrp="1" noChangeArrowheads="1"/>
          </p:cNvSpPr>
          <p:nvPr>
            <p:ph type="title"/>
          </p:nvPr>
        </p:nvSpPr>
        <p:spPr/>
        <p:txBody>
          <a:bodyPr/>
          <a:lstStyle/>
          <a:p>
            <a:pPr eaLnBrk="1" hangingPunct="1"/>
            <a:r>
              <a:rPr lang="en-GB" altLang="en-US" dirty="0"/>
              <a:t>The evolution of resistance</a:t>
            </a:r>
          </a:p>
        </p:txBody>
      </p:sp>
      <p:pic>
        <p:nvPicPr>
          <p:cNvPr id="7" name="Picture 6">
            <a:extLst>
              <a:ext uri="{FF2B5EF4-FFF2-40B4-BE49-F238E27FC236}">
                <a16:creationId xmlns:a16="http://schemas.microsoft.com/office/drawing/2014/main" id="{E6DC8693-4E7D-49E4-AEE7-75628462DA9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805EE04-5AA5-42D3-9710-82F1BB4F80D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404DEF43-E8CD-44F6-B5E3-A3E4F3D3AB8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a:extLst>
              <a:ext uri="{FF2B5EF4-FFF2-40B4-BE49-F238E27FC236}">
                <a16:creationId xmlns:a16="http://schemas.microsoft.com/office/drawing/2014/main" id="{720598D7-B8B0-4DF9-A918-1FBCBD7733FC}"/>
              </a:ext>
            </a:extLst>
          </p:cNvPr>
          <p:cNvSpPr>
            <a:spLocks noGrp="1" noChangeArrowheads="1"/>
          </p:cNvSpPr>
          <p:nvPr>
            <p:ph type="title"/>
          </p:nvPr>
        </p:nvSpPr>
        <p:spPr/>
        <p:txBody>
          <a:bodyPr/>
          <a:lstStyle/>
          <a:p>
            <a:r>
              <a:rPr lang="en-GB" altLang="en-US" dirty="0"/>
              <a:t>How do resistant bacteria develop?</a:t>
            </a:r>
          </a:p>
        </p:txBody>
      </p:sp>
      <p:pic>
        <p:nvPicPr>
          <p:cNvPr id="6" name="Picture 5">
            <a:extLst>
              <a:ext uri="{FF2B5EF4-FFF2-40B4-BE49-F238E27FC236}">
                <a16:creationId xmlns:a16="http://schemas.microsoft.com/office/drawing/2014/main" id="{3FA650B2-4D89-44B5-B077-4ED250701F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0E45C6B1-AB29-4E4B-9981-17ACD46FD48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5C47BB8F-9431-4840-ABD0-D6370FE50B8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4194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03200"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68"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03200"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1">
            <a:extLst>
              <a:ext uri="{FF2B5EF4-FFF2-40B4-BE49-F238E27FC236}">
                <a16:creationId xmlns:a16="http://schemas.microsoft.com/office/drawing/2014/main" id="{1D826BCA-45EF-4031-955D-3DC775812564}"/>
              </a:ext>
            </a:extLst>
          </p:cNvPr>
          <p:cNvSpPr txBox="1">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cs typeface="Times New Roman" panose="02020603050405020304" pitchFamily="18" charset="0"/>
              </a:rPr>
              <a:t>MRSA</a:t>
            </a:r>
            <a:r>
              <a:rPr lang="en-GB" altLang="en-US" dirty="0">
                <a:solidFill>
                  <a:srgbClr val="10BC45"/>
                </a:solidFill>
                <a:cs typeface="Times New Roman" panose="02020603050405020304" pitchFamily="18" charset="0"/>
              </a:rPr>
              <a:t> </a:t>
            </a:r>
            <a:r>
              <a:rPr lang="en-GB" altLang="en-US" dirty="0">
                <a:cs typeface="Times New Roman" panose="02020603050405020304" pitchFamily="18" charset="0"/>
              </a:rPr>
              <a:t>stands for “methicillin-resistant </a:t>
            </a:r>
            <a:r>
              <a:rPr lang="en-GB" altLang="en-US" i="1" dirty="0">
                <a:cs typeface="Times New Roman" panose="02020603050405020304" pitchFamily="18" charset="0"/>
              </a:rPr>
              <a:t>Staphylococcus aureus</a:t>
            </a:r>
            <a:r>
              <a:rPr lang="en-GB" altLang="en-US" dirty="0">
                <a:cs typeface="Times New Roman" panose="02020603050405020304" pitchFamily="18" charset="0"/>
              </a:rPr>
              <a:t>” and is a strain of bacteria that is resistant to several different </a:t>
            </a:r>
            <a:br>
              <a:rPr lang="en-GB" altLang="en-US" dirty="0">
                <a:cs typeface="Times New Roman" panose="02020603050405020304" pitchFamily="18" charset="0"/>
              </a:rPr>
            </a:br>
            <a:r>
              <a:rPr lang="en-GB" altLang="en-US" dirty="0">
                <a:cs typeface="Times New Roman" panose="02020603050405020304" pitchFamily="18" charset="0"/>
              </a:rPr>
              <a:t>types of antibiotic.</a:t>
            </a:r>
            <a:endParaRPr lang="en-US" altLang="en-US" dirty="0">
              <a:solidFill>
                <a:srgbClr val="010066"/>
              </a:solidFill>
              <a:cs typeface="Times New Roman" panose="02020603050405020304" pitchFamily="18" charset="0"/>
            </a:endParaRPr>
          </a:p>
        </p:txBody>
      </p:sp>
      <p:sp>
        <p:nvSpPr>
          <p:cNvPr id="17411" name="Rectangle 17">
            <a:extLst>
              <a:ext uri="{FF2B5EF4-FFF2-40B4-BE49-F238E27FC236}">
                <a16:creationId xmlns:a16="http://schemas.microsoft.com/office/drawing/2014/main" id="{F7BF0082-45B8-4EF8-9F89-9345DDF3D447}"/>
              </a:ext>
            </a:extLst>
          </p:cNvPr>
          <p:cNvSpPr>
            <a:spLocks noGrp="1" noChangeArrowheads="1"/>
          </p:cNvSpPr>
          <p:nvPr>
            <p:ph type="title"/>
          </p:nvPr>
        </p:nvSpPr>
        <p:spPr/>
        <p:txBody>
          <a:bodyPr/>
          <a:lstStyle/>
          <a:p>
            <a:pPr eaLnBrk="1" hangingPunct="1"/>
            <a:r>
              <a:rPr lang="en-GB" altLang="en-US"/>
              <a:t>What is MRSA?</a:t>
            </a:r>
          </a:p>
        </p:txBody>
      </p:sp>
      <p:sp>
        <p:nvSpPr>
          <p:cNvPr id="291866" name="Text Box 26">
            <a:extLst>
              <a:ext uri="{FF2B5EF4-FFF2-40B4-BE49-F238E27FC236}">
                <a16:creationId xmlns:a16="http://schemas.microsoft.com/office/drawing/2014/main" id="{86BBAA16-1508-4B51-9EFE-A093E25E6D7B}"/>
              </a:ext>
            </a:extLst>
          </p:cNvPr>
          <p:cNvSpPr txBox="1">
            <a:spLocks noChangeArrowheads="1"/>
          </p:cNvSpPr>
          <p:nvPr/>
        </p:nvSpPr>
        <p:spPr bwMode="auto">
          <a:xfrm>
            <a:off x="342900" y="2586038"/>
            <a:ext cx="50080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In patients that do show symptoms, MRSA can cause pneumonia, </a:t>
            </a:r>
            <a:br>
              <a:rPr lang="en-GB" altLang="en-US" dirty="0">
                <a:cs typeface="Times New Roman" panose="02020603050405020304" pitchFamily="18" charset="0"/>
              </a:rPr>
            </a:br>
            <a:r>
              <a:rPr lang="en-GB" altLang="en-US" dirty="0">
                <a:cs typeface="Times New Roman" panose="02020603050405020304" pitchFamily="18" charset="0"/>
              </a:rPr>
              <a:t>blood poisoning and even death.</a:t>
            </a:r>
          </a:p>
        </p:txBody>
      </p:sp>
      <p:sp>
        <p:nvSpPr>
          <p:cNvPr id="291870" name="Text Box 30">
            <a:extLst>
              <a:ext uri="{FF2B5EF4-FFF2-40B4-BE49-F238E27FC236}">
                <a16:creationId xmlns:a16="http://schemas.microsoft.com/office/drawing/2014/main" id="{50FFCCFC-B5DB-4558-988A-58501C2426D9}"/>
              </a:ext>
            </a:extLst>
          </p:cNvPr>
          <p:cNvSpPr txBox="1">
            <a:spLocks noChangeArrowheads="1"/>
          </p:cNvSpPr>
          <p:nvPr/>
        </p:nvSpPr>
        <p:spPr bwMode="auto">
          <a:xfrm>
            <a:off x="342900" y="3856038"/>
            <a:ext cx="5213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The antibiotic </a:t>
            </a:r>
            <a:r>
              <a:rPr lang="en-GB" altLang="en-US" b="1" dirty="0">
                <a:solidFill>
                  <a:srgbClr val="10BC45"/>
                </a:solidFill>
                <a:cs typeface="Times New Roman" panose="02020603050405020304" pitchFamily="18" charset="0"/>
              </a:rPr>
              <a:t>vancomycin</a:t>
            </a:r>
            <a:r>
              <a:rPr lang="en-GB" altLang="en-US" dirty="0">
                <a:cs typeface="Times New Roman" panose="02020603050405020304" pitchFamily="18" charset="0"/>
              </a:rPr>
              <a:t> can </a:t>
            </a:r>
            <a:br>
              <a:rPr lang="en-GB" altLang="en-US" dirty="0">
                <a:cs typeface="Times New Roman" panose="02020603050405020304" pitchFamily="18" charset="0"/>
              </a:rPr>
            </a:br>
            <a:r>
              <a:rPr lang="en-GB" altLang="en-US" dirty="0">
                <a:cs typeface="Times New Roman" panose="02020603050405020304" pitchFamily="18" charset="0"/>
              </a:rPr>
              <a:t>be used to treat MRSA infection.  </a:t>
            </a:r>
            <a:br>
              <a:rPr lang="en-GB" altLang="en-US" dirty="0">
                <a:cs typeface="Times New Roman" panose="02020603050405020304" pitchFamily="18" charset="0"/>
              </a:rPr>
            </a:br>
            <a:r>
              <a:rPr lang="en-GB" altLang="en-US" dirty="0">
                <a:cs typeface="Times New Roman" panose="02020603050405020304" pitchFamily="18" charset="0"/>
              </a:rPr>
              <a:t>However, resistance to this antibiotic has also evolved, producing a strain of MRSA that is even more difficult </a:t>
            </a:r>
            <a:br>
              <a:rPr lang="en-GB" altLang="en-US" dirty="0">
                <a:cs typeface="Times New Roman" panose="02020603050405020304" pitchFamily="18" charset="0"/>
              </a:rPr>
            </a:br>
            <a:r>
              <a:rPr lang="en-GB" altLang="en-US" dirty="0">
                <a:cs typeface="Times New Roman" panose="02020603050405020304" pitchFamily="18" charset="0"/>
              </a:rPr>
              <a:t>to treat effectively. </a:t>
            </a:r>
          </a:p>
        </p:txBody>
      </p:sp>
      <p:pic>
        <p:nvPicPr>
          <p:cNvPr id="17414" name="Picture 34" descr="MRSA">
            <a:extLst>
              <a:ext uri="{FF2B5EF4-FFF2-40B4-BE49-F238E27FC236}">
                <a16:creationId xmlns:a16="http://schemas.microsoft.com/office/drawing/2014/main" id="{F785734C-3FA2-4458-866B-D198E6C07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971" t="11955" b="5719"/>
          <a:stretch>
            <a:fillRect/>
          </a:stretch>
        </p:blipFill>
        <p:spPr bwMode="auto">
          <a:xfrm>
            <a:off x="5697186" y="2784474"/>
            <a:ext cx="291465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0DA0D69-574B-41E1-B827-5DE3E67E55B0}"/>
              </a:ext>
            </a:extLst>
          </p:cNvPr>
          <p:cNvSpPr>
            <a:spLocks noChangeArrowheads="1"/>
          </p:cNvSpPr>
          <p:nvPr/>
        </p:nvSpPr>
        <p:spPr bwMode="auto">
          <a:xfrm>
            <a:off x="342900" y="2054225"/>
            <a:ext cx="8618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About 30% of the population carry MRSA without symptoms. </a:t>
            </a:r>
            <a:endParaRPr lang="en-GB" altLang="en-US" dirty="0"/>
          </a:p>
        </p:txBody>
      </p:sp>
      <p:pic>
        <p:nvPicPr>
          <p:cNvPr id="9" name="Picture 8">
            <a:extLst>
              <a:ext uri="{FF2B5EF4-FFF2-40B4-BE49-F238E27FC236}">
                <a16:creationId xmlns:a16="http://schemas.microsoft.com/office/drawing/2014/main" id="{B9309D8A-926E-4B39-9E2F-59FE01D63A6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8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187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66" grpId="0"/>
      <p:bldP spid="291870"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raR673aS"/>
  <p:tag name="ARTICULATE_DESIGN_ID_4_DEFAULT DESIGN" val="1rmAG4Zn"/>
  <p:tag name="ARTICULATE_DESIGN_ID_1_DEFAULT DESIGN" val="mtK3RWnv"/>
  <p:tag name="ARTICULATE_DESIGN_ID_5_DEFAULT DESIGN" val="titnSKI6"/>
  <p:tag name="ARTICULATE_DESIGN_ID_3_DEFAULT DESIGN" val="rmHOvby5"/>
  <p:tag name="ARTICULATE_DESIGN_ID_2_DEFAULT DESIGN" val="6tynoDn4"/>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14280</TotalTime>
  <Words>1249</Words>
  <Application>Microsoft Office PowerPoint</Application>
  <PresentationFormat>On-screen Show (4:3)</PresentationFormat>
  <Paragraphs>107</Paragraphs>
  <Slides>14</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Wingdings 2</vt:lpstr>
      <vt:lpstr>1_Default Design</vt:lpstr>
      <vt:lpstr>5_Default Design</vt:lpstr>
      <vt:lpstr>Resistant Bacteria</vt:lpstr>
      <vt:lpstr>Information</vt:lpstr>
      <vt:lpstr>What are resistant bacteria?</vt:lpstr>
      <vt:lpstr>Mutations in bacteria</vt:lpstr>
      <vt:lpstr>Evidence for evolution</vt:lpstr>
      <vt:lpstr>Why does antibiotic resistance occur?</vt:lpstr>
      <vt:lpstr>The evolution of resistance</vt:lpstr>
      <vt:lpstr>How do resistant bacteria develop?</vt:lpstr>
      <vt:lpstr>What is MRSA?</vt:lpstr>
      <vt:lpstr>Preventing antibiotic resistance (1)</vt:lpstr>
      <vt:lpstr>Preventing antibiotic resistance (2)</vt:lpstr>
      <vt:lpstr>Antibiotics in farming</vt:lpstr>
      <vt:lpstr>The future for antibiotics</vt:lpstr>
      <vt:lpstr>Antibiotics: 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Resistant Bacteria</dc:title>
  <dc:subject>Boardworks High School Life Science</dc:subject>
  <dc:creator>Boardworks</dc:creator>
  <cp:lastModifiedBy>Tim Crilly</cp:lastModifiedBy>
  <cp:revision>547</cp:revision>
  <dcterms:created xsi:type="dcterms:W3CDTF">2003-10-06T13:07:42Z</dcterms:created>
  <dcterms:modified xsi:type="dcterms:W3CDTF">2019-01-31T15:26:09Z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3E1E5D08-FCEA-4F74-BB39-FD08A62D744D</vt:lpwstr>
  </property>
  <property fmtid="{D5CDD505-2E9C-101B-9397-08002B2CF9AE}" pid="3" name="ArticulatePath">
    <vt:lpwstr>Resistant Bacteria</vt:lpwstr>
  </property>
</Properties>
</file>