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689" r:id="rId1"/>
    <p:sldMasterId id="2147484704" r:id="rId2"/>
  </p:sldMasterIdLst>
  <p:notesMasterIdLst>
    <p:notesMasterId r:id="rId13"/>
  </p:notesMasterIdLst>
  <p:handoutMasterIdLst>
    <p:handoutMasterId r:id="rId14"/>
  </p:handoutMasterIdLst>
  <p:sldIdLst>
    <p:sldId id="430" r:id="rId3"/>
    <p:sldId id="527" r:id="rId4"/>
    <p:sldId id="487" r:id="rId5"/>
    <p:sldId id="492" r:id="rId6"/>
    <p:sldId id="491" r:id="rId7"/>
    <p:sldId id="493" r:id="rId8"/>
    <p:sldId id="495" r:id="rId9"/>
    <p:sldId id="494" r:id="rId10"/>
    <p:sldId id="497" r:id="rId11"/>
    <p:sldId id="496" r:id="rId12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5"/>
    </p:embeddedFont>
  </p:embeddedFontLst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66"/>
    <a:srgbClr val="10BC45"/>
    <a:srgbClr val="33CC33"/>
    <a:srgbClr val="CC0099"/>
    <a:srgbClr val="009900"/>
    <a:srgbClr val="FF6161"/>
    <a:srgbClr val="003399"/>
    <a:srgbClr val="FFC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229" autoAdjust="0"/>
  </p:normalViewPr>
  <p:slideViewPr>
    <p:cSldViewPr snapToGrid="0" showGuides="1">
      <p:cViewPr>
        <p:scale>
          <a:sx n="85" d="100"/>
          <a:sy n="85" d="100"/>
        </p:scale>
        <p:origin x="618" y="162"/>
      </p:cViewPr>
      <p:guideLst>
        <p:guide orient="horz" pos="49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3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03C106A7-D7F4-484B-8912-929A5A3937D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DFAD9391-885D-4946-98DB-A191E8634A4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A16F809-4BB7-4114-A892-86937345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FD8B050-A983-41B9-A681-3AB9AD45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88587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>
            <a:extLst>
              <a:ext uri="{FF2B5EF4-FFF2-40B4-BE49-F238E27FC236}">
                <a16:creationId xmlns:a16="http://schemas.microsoft.com/office/drawing/2014/main" id="{6BED6F10-CE7B-4646-AFF2-8071341A23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A9BBCF-5A72-4C96-91CC-DA62C34B62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EBD8122-FB2A-49D5-8697-ED9ED17B3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2D93501-024D-4463-8984-9736EB3571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3E3BE7-44E0-4DC3-B731-079CCB00C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7082941-023A-4D89-9A9D-4042DBD9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1991067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34F25AE2-C9AC-4612-95BD-77F64AB08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2E84DEA-697E-4D54-BB8C-224B9A6774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8E83B-D91C-4A3A-B57B-F42CE26A3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Image Placeholder 1">
            <a:extLst>
              <a:ext uri="{FF2B5EF4-FFF2-40B4-BE49-F238E27FC236}">
                <a16:creationId xmlns:a16="http://schemas.microsoft.com/office/drawing/2014/main" id="{74AB95B4-62F9-452F-9930-8F5FF2567D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>
            <a:extLst>
              <a:ext uri="{FF2B5EF4-FFF2-40B4-BE49-F238E27FC236}">
                <a16:creationId xmlns:a16="http://schemas.microsoft.com/office/drawing/2014/main" id="{EB1F7982-865D-44F5-B8FD-C1132E2BD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Syda</a:t>
            </a:r>
            <a:r>
              <a:rPr lang="en-GB" altLang="en-US" dirty="0">
                <a:latin typeface="Arial" panose="020B0604020202020204" pitchFamily="34" charset="0"/>
              </a:rPr>
              <a:t> Productions,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F7580-2F02-44E7-ACC8-99B024402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1B7A6-E0F9-464C-85AF-F168DE87D6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87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Image Placeholder 1">
            <a:extLst>
              <a:ext uri="{FF2B5EF4-FFF2-40B4-BE49-F238E27FC236}">
                <a16:creationId xmlns:a16="http://schemas.microsoft.com/office/drawing/2014/main" id="{2DF6C2E9-D90B-4CFE-9475-0EACA5FE9D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>
            <a:extLst>
              <a:ext uri="{FF2B5EF4-FFF2-40B4-BE49-F238E27FC236}">
                <a16:creationId xmlns:a16="http://schemas.microsoft.com/office/drawing/2014/main" id="{54ED5A9A-90B2-4524-833A-1B348F6D2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about the inheritance of genes, please refer to the </a:t>
            </a:r>
            <a:r>
              <a:rPr lang="en-GB" altLang="en-US" i="1" dirty="0">
                <a:latin typeface="Arial" panose="020B0604020202020204" pitchFamily="34" charset="0"/>
              </a:rPr>
              <a:t>Inheritance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2700BC-E250-4A7A-BD28-F07C9EE8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Image Placeholder 1">
            <a:extLst>
              <a:ext uri="{FF2B5EF4-FFF2-40B4-BE49-F238E27FC236}">
                <a16:creationId xmlns:a16="http://schemas.microsoft.com/office/drawing/2014/main" id="{F05C80A8-5C96-4A8B-82A9-D4CA9B3651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otes Placeholder 2">
            <a:extLst>
              <a:ext uri="{FF2B5EF4-FFF2-40B4-BE49-F238E27FC236}">
                <a16:creationId xmlns:a16="http://schemas.microsoft.com/office/drawing/2014/main" id="{3EE249AC-6490-40B1-BA0E-E173F5A12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Remind students that a trait is a characteristic of an organism.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Desirable traits that might be used in selective breeding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disease resistance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fur </a:t>
            </a:r>
            <a:r>
              <a:rPr lang="en-GB" altLang="en-US" dirty="0" err="1">
                <a:latin typeface="Arial" panose="020B0604020202020204" pitchFamily="34" charset="0"/>
              </a:rPr>
              <a:t>color</a:t>
            </a:r>
            <a:r>
              <a:rPr lang="en-GB" altLang="en-US" dirty="0">
                <a:latin typeface="Arial" panose="020B0604020202020204" pitchFamily="34" charset="0"/>
              </a:rPr>
              <a:t>/length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milk yield (cows)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height/size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flower </a:t>
            </a:r>
            <a:r>
              <a:rPr lang="en-GB" altLang="en-US" dirty="0" err="1">
                <a:latin typeface="Arial" panose="020B0604020202020204" pitchFamily="34" charset="0"/>
              </a:rPr>
              <a:t>color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petal shape.</a:t>
            </a: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cynoclub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20904-8BB6-450F-A382-E1A287751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Image Placeholder 1">
            <a:extLst>
              <a:ext uri="{FF2B5EF4-FFF2-40B4-BE49-F238E27FC236}">
                <a16:creationId xmlns:a16="http://schemas.microsoft.com/office/drawing/2014/main" id="{B412E047-D1A3-42D3-B4A2-85BBE6DC6B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>
            <a:extLst>
              <a:ext uri="{FF2B5EF4-FFF2-40B4-BE49-F238E27FC236}">
                <a16:creationId xmlns:a16="http://schemas.microsoft.com/office/drawing/2014/main" id="{40DA9668-0530-43B4-92AD-41862276A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lnSpc>
                <a:spcPct val="120000"/>
              </a:lnSpc>
            </a:pPr>
            <a:r>
              <a:rPr lang="en-GB" altLang="en-US" dirty="0">
                <a:latin typeface="Arial" panose="020B0604020202020204" pitchFamily="34" charset="0"/>
              </a:rPr>
              <a:t>Help students to think through the impacts of selected characteristics on organisms. Possible answers to question include: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Thick wool in sheep – this might be too heavy in the wild, but useful in the production of wool.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Short legs in dogs – makes it difficult for the dog to run quickly, but seen as a desirable appearance in pets for humans.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High mass in cattle, pigs and chickens – makes it difficult for animals to move in their natural manner, but increases meat yield. </a:t>
            </a:r>
          </a:p>
          <a:p>
            <a:pPr>
              <a:lnSpc>
                <a:spcPct val="120000"/>
              </a:lnSpc>
              <a:buFontTx/>
              <a:buNone/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 ideas (e.g. about phenomena and/or the process of development and the design and performance of a proposed process or system) in multiple formats (including orally, graphically, textually, and mathematically).</a:t>
            </a: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Nikolai </a:t>
            </a:r>
            <a:r>
              <a:rPr lang="en-GB" altLang="en-US" dirty="0" err="1">
                <a:latin typeface="Arial" panose="020B0604020202020204" pitchFamily="34" charset="0"/>
              </a:rPr>
              <a:t>Tsvetkov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91D20-5C61-4AA3-B125-C33E4DF77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Image Placeholder 1">
            <a:extLst>
              <a:ext uri="{FF2B5EF4-FFF2-40B4-BE49-F238E27FC236}">
                <a16:creationId xmlns:a16="http://schemas.microsoft.com/office/drawing/2014/main" id="{ABCB61C8-19E1-4E14-9749-211CA8008D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>
            <a:extLst>
              <a:ext uri="{FF2B5EF4-FFF2-40B4-BE49-F238E27FC236}">
                <a16:creationId xmlns:a16="http://schemas.microsoft.com/office/drawing/2014/main" id="{3739EC0B-ACEA-4CAC-8852-742D96D88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Belgian Blue beef cattle © Eric </a:t>
            </a:r>
            <a:r>
              <a:rPr lang="en-GB" altLang="en-US" dirty="0" err="1">
                <a:latin typeface="Arial" panose="020B0604020202020204" pitchFamily="34" charset="0"/>
              </a:rPr>
              <a:t>Isselee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D2D48-71B6-4EBD-A9FB-16F3D6A08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Image Placeholder 1">
            <a:extLst>
              <a:ext uri="{FF2B5EF4-FFF2-40B4-BE49-F238E27FC236}">
                <a16:creationId xmlns:a16="http://schemas.microsoft.com/office/drawing/2014/main" id="{1FA834DE-106C-4D7C-A26F-90A2345192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>
            <a:extLst>
              <a:ext uri="{FF2B5EF4-FFF2-40B4-BE49-F238E27FC236}">
                <a16:creationId xmlns:a16="http://schemas.microsoft.com/office/drawing/2014/main" id="{A90E30CC-C5C7-4BE8-92EA-F4EE6F47E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Erik Lam,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A59FC3-C69E-479E-BF56-992CED836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Image Placeholder 1">
            <a:extLst>
              <a:ext uri="{FF2B5EF4-FFF2-40B4-BE49-F238E27FC236}">
                <a16:creationId xmlns:a16="http://schemas.microsoft.com/office/drawing/2014/main" id="{1175097D-6C3B-4B2B-B35C-A75D4DB968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>
            <a:extLst>
              <a:ext uri="{FF2B5EF4-FFF2-40B4-BE49-F238E27FC236}">
                <a16:creationId xmlns:a16="http://schemas.microsoft.com/office/drawing/2014/main" id="{2E9A84ED-0D9F-4434-8BB2-8D536909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Orest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</a:rPr>
              <a:t>lyzhechka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44C91-6ECF-4C98-ACEA-B51A3052B5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Image Placeholder 1">
            <a:extLst>
              <a:ext uri="{FF2B5EF4-FFF2-40B4-BE49-F238E27FC236}">
                <a16:creationId xmlns:a16="http://schemas.microsoft.com/office/drawing/2014/main" id="{095A0456-00C8-4D01-9F2B-D8DF3E1219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>
            <a:extLst>
              <a:ext uri="{FF2B5EF4-FFF2-40B4-BE49-F238E27FC236}">
                <a16:creationId xmlns:a16="http://schemas.microsoft.com/office/drawing/2014/main" id="{3C82F619-64DD-45C1-95E7-6F9592DB6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artcasta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F332A6-DACE-4166-8A6A-47ED5724C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3501-024D-4463-8984-9736EB3571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10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6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234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90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176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84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44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61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96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100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6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726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496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2982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498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453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633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59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33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92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8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11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41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4219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40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4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32387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  <p:sldLayoutId id="2147484701" r:id="rId12"/>
    <p:sldLayoutId id="2147484702" r:id="rId13"/>
    <p:sldLayoutId id="214748470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10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26654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0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44A8BDB3-04AF-4790-A86B-62072014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Selective Breeding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290A74F-0739-4621-97E0-C9068F55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Issues surrounding selective breeding</a:t>
            </a:r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A9D25035-9D0E-471E-BE50-D18E55A8D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34954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Selective breeding can involve repeatedly breeding related organisms together over several generations. This leads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to </a:t>
            </a:r>
            <a:r>
              <a:rPr lang="en-GB" altLang="en-US" b="1" dirty="0">
                <a:solidFill>
                  <a:srgbClr val="10BC45"/>
                </a:solidFill>
              </a:rPr>
              <a:t>inbreeding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C00D6-0D2F-42DE-A52B-DAE7C7A17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98725"/>
            <a:ext cx="880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Inbreeding can result in an organism being more susceptible to disease, having a shortened lifespan and having an increased likelihood of inherited defects. </a:t>
            </a:r>
            <a:endParaRPr lang="en-GB" altLang="en-US" dirty="0"/>
          </a:p>
        </p:txBody>
      </p:sp>
      <p:pic>
        <p:nvPicPr>
          <p:cNvPr id="13" name="Picture 12" descr="Syda Productions_448373641.jpg">
            <a:extLst>
              <a:ext uri="{FF2B5EF4-FFF2-40B4-BE49-F238E27FC236}">
                <a16:creationId xmlns:a16="http://schemas.microsoft.com/office/drawing/2014/main" id="{E61682A9-AE8D-44F5-88A3-DE1A6E63C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8"/>
          <a:stretch>
            <a:fillRect/>
          </a:stretch>
        </p:blipFill>
        <p:spPr bwMode="auto">
          <a:xfrm>
            <a:off x="5217406" y="3698875"/>
            <a:ext cx="3475038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4706F0-0DD3-46D8-96CE-8761F8451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214813"/>
            <a:ext cx="457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For example, some dog breeds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suffer from high rates of disease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and have difficulty in walking due to extreme body shapes.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6. Structure and Function</a:t>
            </a:r>
          </a:p>
          <a:p>
            <a:r>
              <a:rPr lang="en-GB" sz="1600" dirty="0"/>
              <a:t>7. Stability and Change</a:t>
            </a:r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0C2A423-EDC7-43CC-9319-08E2CB08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selective breeding?</a:t>
            </a: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C4CF9E48-798E-4E73-9074-0EF52E3C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b="1" dirty="0">
                <a:solidFill>
                  <a:srgbClr val="10BC45"/>
                </a:solidFill>
              </a:rPr>
              <a:t>Selective breeding</a:t>
            </a:r>
            <a:r>
              <a:rPr lang="en-GB" altLang="en-US" dirty="0">
                <a:solidFill>
                  <a:srgbClr val="FF0000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is the process by which humans breed animals or plants to develop particular characteristics.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It is also known as </a:t>
            </a:r>
            <a:r>
              <a:rPr lang="en-GB" altLang="en-US" b="1" dirty="0">
                <a:solidFill>
                  <a:srgbClr val="10BC45"/>
                </a:solidFill>
              </a:rPr>
              <a:t>artificial selection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9AA5E6-57FA-41DB-8C18-E42AB78A1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338388"/>
            <a:ext cx="840598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Human have carried out selective breeding for thousands of years. The technique has been used to breed </a:t>
            </a:r>
            <a:r>
              <a:rPr lang="en-GB" altLang="en-US" b="1" dirty="0">
                <a:solidFill>
                  <a:srgbClr val="010066"/>
                </a:solidFill>
              </a:rPr>
              <a:t>food crops </a:t>
            </a:r>
            <a:r>
              <a:rPr lang="en-GB" altLang="en-US" dirty="0">
                <a:solidFill>
                  <a:srgbClr val="010066"/>
                </a:solidFill>
              </a:rPr>
              <a:t>from wild plants and to produce </a:t>
            </a:r>
            <a:r>
              <a:rPr lang="en-GB" altLang="en-US" b="1" dirty="0">
                <a:solidFill>
                  <a:srgbClr val="10BC45"/>
                </a:solidFill>
              </a:rPr>
              <a:t>domesticated animals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8F5E25-E842-41A7-B502-4D702A79B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3890963"/>
            <a:ext cx="43645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characteristics chosen for selective breeding are coded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for by </a:t>
            </a:r>
            <a:r>
              <a:rPr lang="en-GB" altLang="en-US" b="1" dirty="0">
                <a:solidFill>
                  <a:srgbClr val="10BC45"/>
                </a:solidFill>
              </a:rPr>
              <a:t>genes</a:t>
            </a:r>
            <a:r>
              <a:rPr lang="en-GB" altLang="en-US" dirty="0">
                <a:solidFill>
                  <a:srgbClr val="010066"/>
                </a:solidFill>
              </a:rPr>
              <a:t>. As a result,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the characteristics can be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b="1" dirty="0">
                <a:solidFill>
                  <a:srgbClr val="010066"/>
                </a:solidFill>
              </a:rPr>
              <a:t>inherited</a:t>
            </a:r>
            <a:r>
              <a:rPr lang="en-GB" altLang="en-US" dirty="0">
                <a:solidFill>
                  <a:srgbClr val="010066"/>
                </a:solidFill>
              </a:rPr>
              <a:t> by offspring. </a:t>
            </a:r>
            <a:endParaRPr lang="en-GB" altLang="en-US" dirty="0"/>
          </a:p>
        </p:txBody>
      </p:sp>
      <p:pic>
        <p:nvPicPr>
          <p:cNvPr id="10247" name="Picture 7" descr="cabbage1">
            <a:extLst>
              <a:ext uri="{FF2B5EF4-FFF2-40B4-BE49-F238E27FC236}">
                <a16:creationId xmlns:a16="http://schemas.microsoft.com/office/drawing/2014/main" id="{CCF0BFA5-3D63-4C70-BAF1-286509AE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35" y="3890963"/>
            <a:ext cx="2492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cabbage2">
            <a:extLst>
              <a:ext uri="{FF2B5EF4-FFF2-40B4-BE49-F238E27FC236}">
                <a16:creationId xmlns:a16="http://schemas.microsoft.com/office/drawing/2014/main" id="{F3FE685A-AE01-4C1A-B7A6-BAF3F370C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23" y="4875213"/>
            <a:ext cx="16573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abbage3">
            <a:extLst>
              <a:ext uri="{FF2B5EF4-FFF2-40B4-BE49-F238E27FC236}">
                <a16:creationId xmlns:a16="http://schemas.microsoft.com/office/drawing/2014/main" id="{59381FAF-8ADC-494C-B2D7-7C768B09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23" y="4884738"/>
            <a:ext cx="17907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1543B2-0315-4F5D-9251-4BCA1B7D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9DDB3A4A-7EEE-444D-B801-5A013F4C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Picture1.jpg">
            <a:extLst>
              <a:ext uri="{FF2B5EF4-FFF2-40B4-BE49-F238E27FC236}">
                <a16:creationId xmlns:a16="http://schemas.microsoft.com/office/drawing/2014/main" id="{54740368-5C4C-4870-A638-E93EBB0EEA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8"/>
          <a:stretch/>
        </p:blipFill>
        <p:spPr bwMode="auto">
          <a:xfrm>
            <a:off x="4649788" y="2955513"/>
            <a:ext cx="4194175" cy="23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7F70785C-17A7-4580-865F-B2581D38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How does selective breeding work?</a:t>
            </a:r>
          </a:p>
        </p:txBody>
      </p:sp>
      <p:sp>
        <p:nvSpPr>
          <p:cNvPr id="11269" name="Rectangle 9">
            <a:extLst>
              <a:ext uri="{FF2B5EF4-FFF2-40B4-BE49-F238E27FC236}">
                <a16:creationId xmlns:a16="http://schemas.microsoft.com/office/drawing/2014/main" id="{D6E1D565-BB5B-4A03-87A3-6E7C33C2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480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Selective breeding involves choosing organisms which show the desirable </a:t>
            </a:r>
            <a:r>
              <a:rPr lang="en-GB" altLang="en-US" b="1" dirty="0">
                <a:solidFill>
                  <a:srgbClr val="10BC45"/>
                </a:solidFill>
              </a:rPr>
              <a:t>trait </a:t>
            </a:r>
            <a:r>
              <a:rPr lang="en-GB" altLang="en-US" dirty="0">
                <a:solidFill>
                  <a:srgbClr val="010066"/>
                </a:solidFill>
              </a:rPr>
              <a:t>and breeding them together. </a:t>
            </a:r>
            <a:endParaRPr lang="en-GB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ECE58-0161-4F3B-A945-8324432D9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89230"/>
            <a:ext cx="880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The trait can be passed on to the next generation via genes. Only offspring that inherit the genes that code for the particular trait will show the desired characteristic. </a:t>
            </a:r>
            <a:endParaRPr lang="en-GB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7D220-5656-4C1C-A1B0-2845847B6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3164122"/>
            <a:ext cx="465807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Offspring that show the trait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are then bred together.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This continues for many generations until all offspring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show the desired characteristic. </a:t>
            </a:r>
            <a:endParaRPr lang="en-GB" altLang="en-US" dirty="0"/>
          </a:p>
        </p:txBody>
      </p:sp>
      <p:sp>
        <p:nvSpPr>
          <p:cNvPr id="11272" name="Rectangle 2">
            <a:extLst>
              <a:ext uri="{FF2B5EF4-FFF2-40B4-BE49-F238E27FC236}">
                <a16:creationId xmlns:a16="http://schemas.microsoft.com/office/drawing/2014/main" id="{97866DED-41DF-4C8C-A926-E86959DF6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AFA2E956-31E8-481E-BD5E-B7FF11A4B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277202"/>
            <a:ext cx="8189913" cy="830997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ea typeface="Calibri" panose="020F0502020204030204" pitchFamily="34" charset="0"/>
                <a:cs typeface="Arial" panose="020B0604020202020204" pitchFamily="34" charset="0"/>
              </a:rPr>
              <a:t>Can you think of some desirable traits that might be used in selective breeding?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F221E1-0161-4DD4-8083-57ACE8F1D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962E124B-CB3F-4C53-BA43-5648AF6D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42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Nikolai Tsvetkov_75950329.jpg">
            <a:extLst>
              <a:ext uri="{FF2B5EF4-FFF2-40B4-BE49-F238E27FC236}">
                <a16:creationId xmlns:a16="http://schemas.microsoft.com/office/drawing/2014/main" id="{883B931C-4A04-48A2-9822-85C323CBD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5774"/>
          <a:stretch>
            <a:fillRect/>
          </a:stretch>
        </p:blipFill>
        <p:spPr bwMode="auto">
          <a:xfrm>
            <a:off x="5577064" y="2653065"/>
            <a:ext cx="32623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11DF89A7-4EF0-49F8-84A4-4F1EE63B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Comparison to natural selection</a:t>
            </a:r>
          </a:p>
        </p:txBody>
      </p:sp>
      <p:sp>
        <p:nvSpPr>
          <p:cNvPr id="228358" name="Rectangle 61">
            <a:extLst>
              <a:ext uri="{FF2B5EF4-FFF2-40B4-BE49-F238E27FC236}">
                <a16:creationId xmlns:a16="http://schemas.microsoft.com/office/drawing/2014/main" id="{BF54837D-B464-46E4-B032-F47F58986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84938"/>
            <a:ext cx="865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In selective breeding, a person decides which characteristics are desirable. In natural selection, the environment determines whether a characteristic is desirable.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F8FA094-E20E-4179-88DF-076F29E14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155538"/>
            <a:ext cx="52117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Natural selection leads to organisms with traits that make them </a:t>
            </a:r>
            <a:r>
              <a:rPr lang="en-GB" altLang="en-US" b="1" dirty="0">
                <a:solidFill>
                  <a:srgbClr val="10BC45"/>
                </a:solidFill>
              </a:rPr>
              <a:t>adapted</a:t>
            </a:r>
            <a:r>
              <a:rPr lang="en-GB" altLang="en-US" dirty="0">
                <a:solidFill>
                  <a:srgbClr val="010066"/>
                </a:solidFill>
              </a:rPr>
              <a:t> to their environment. Selective breeding leads to organisms with traits making them useful to humans.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2ED2DE8-4896-4E6F-A2CF-4D4839CB2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265913"/>
            <a:ext cx="8189913" cy="830997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ea typeface="Calibri" panose="020F0502020204030204" pitchFamily="34" charset="0"/>
                <a:cs typeface="Arial" panose="020B0604020202020204" pitchFamily="34" charset="0"/>
              </a:rPr>
              <a:t>Can you think of a trait in animals that might be useful to humans, but not to the animal if it were to live in the wild?</a:t>
            </a:r>
          </a:p>
        </p:txBody>
      </p:sp>
      <p:sp>
        <p:nvSpPr>
          <p:cNvPr id="12297" name="Rectangle 8">
            <a:extLst>
              <a:ext uri="{FF2B5EF4-FFF2-40B4-BE49-F238E27FC236}">
                <a16:creationId xmlns:a16="http://schemas.microsoft.com/office/drawing/2014/main" id="{FAB35018-437A-4A42-B524-01313F8C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Selective breeding and </a:t>
            </a:r>
            <a:r>
              <a:rPr lang="en-GB" altLang="en-US" b="1" dirty="0">
                <a:solidFill>
                  <a:srgbClr val="10BC45"/>
                </a:solidFill>
              </a:rPr>
              <a:t>natural selection </a:t>
            </a:r>
            <a:r>
              <a:rPr lang="en-GB" altLang="en-US" dirty="0">
                <a:solidFill>
                  <a:srgbClr val="010066"/>
                </a:solidFill>
              </a:rPr>
              <a:t>both involve characteristics being inherited by offspring via genes.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8E9E8C-856F-4A9F-A69B-CB0CB092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D6250E38-7B7E-4AF1-BF35-EC250E79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8252E3-42BF-4548-8896-DF6E8218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5039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D551D9D-F7A2-40D9-B45C-E3ECAC0E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Domestic animals (1)</a:t>
            </a:r>
          </a:p>
        </p:txBody>
      </p:sp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336A4755-E4AC-4E3E-B341-8660FF5899F6}"/>
              </a:ext>
            </a:extLst>
          </p:cNvPr>
          <p:cNvSpPr txBox="1">
            <a:spLocks/>
          </p:cNvSpPr>
          <p:nvPr/>
        </p:nvSpPr>
        <p:spPr bwMode="auto">
          <a:xfrm>
            <a:off x="342900" y="3546474"/>
            <a:ext cx="3856567" cy="1198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rgbClr val="10BC45"/>
              </a:buClr>
              <a:buFont typeface="Wingdings" pitchFamily="2" charset="2"/>
              <a:buChar char="l"/>
              <a:defRPr/>
            </a:pPr>
            <a:r>
              <a:rPr lang="en-GB" b="1" kern="0" dirty="0">
                <a:solidFill>
                  <a:srgbClr val="010066"/>
                </a:solidFill>
                <a:latin typeface="+mn-lt"/>
              </a:rPr>
              <a:t>Dairy cattle </a:t>
            </a:r>
            <a:r>
              <a:rPr lang="en-GB" kern="0" dirty="0">
                <a:solidFill>
                  <a:srgbClr val="010066"/>
                </a:solidFill>
                <a:latin typeface="+mn-lt"/>
              </a:rPr>
              <a:t>have been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bred to produce high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quantities of milk. </a:t>
            </a:r>
          </a:p>
        </p:txBody>
      </p:sp>
      <p:sp>
        <p:nvSpPr>
          <p:cNvPr id="14" name="Content Placeholder 22">
            <a:extLst>
              <a:ext uri="{FF2B5EF4-FFF2-40B4-BE49-F238E27FC236}">
                <a16:creationId xmlns:a16="http://schemas.microsoft.com/office/drawing/2014/main" id="{FD96BE73-4432-4204-82A6-40FA35010E80}"/>
              </a:ext>
            </a:extLst>
          </p:cNvPr>
          <p:cNvSpPr txBox="1">
            <a:spLocks/>
          </p:cNvSpPr>
          <p:nvPr/>
        </p:nvSpPr>
        <p:spPr bwMode="auto">
          <a:xfrm>
            <a:off x="342900" y="2185987"/>
            <a:ext cx="3777544" cy="1158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rgbClr val="10BC45"/>
              </a:buClr>
              <a:buFont typeface="Wingdings" pitchFamily="2" charset="2"/>
              <a:buChar char="l"/>
              <a:defRPr/>
            </a:pPr>
            <a:r>
              <a:rPr lang="en-GB" b="1" kern="0" dirty="0">
                <a:solidFill>
                  <a:srgbClr val="010066"/>
                </a:solidFill>
                <a:latin typeface="+mn-lt"/>
              </a:rPr>
              <a:t>Beef cattle </a:t>
            </a:r>
            <a:r>
              <a:rPr lang="en-GB" kern="0" dirty="0">
                <a:solidFill>
                  <a:srgbClr val="010066"/>
                </a:solidFill>
                <a:latin typeface="+mn-lt"/>
              </a:rPr>
              <a:t>have been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bred to produce high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quantities of meat. 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A35DC93A-BBA6-4F6F-9CAC-ED47DAD70A55}"/>
              </a:ext>
            </a:extLst>
          </p:cNvPr>
          <p:cNvSpPr txBox="1">
            <a:spLocks/>
          </p:cNvSpPr>
          <p:nvPr/>
        </p:nvSpPr>
        <p:spPr bwMode="auto">
          <a:xfrm>
            <a:off x="342900" y="4946650"/>
            <a:ext cx="8189913" cy="1206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5600" indent="-355600">
              <a:spcBef>
                <a:spcPct val="20000"/>
              </a:spcBef>
              <a:buClr>
                <a:srgbClr val="10BC45"/>
              </a:buClr>
              <a:buFont typeface="Wingdings" pitchFamily="2" charset="2"/>
              <a:buChar char="l"/>
              <a:defRPr/>
            </a:pPr>
            <a:r>
              <a:rPr lang="en-GB" b="1" kern="0" dirty="0">
                <a:solidFill>
                  <a:srgbClr val="010066"/>
                </a:solidFill>
                <a:latin typeface="+mn-lt"/>
              </a:rPr>
              <a:t>Sheep</a:t>
            </a:r>
            <a:r>
              <a:rPr lang="en-GB" kern="0" dirty="0">
                <a:solidFill>
                  <a:srgbClr val="010066"/>
                </a:solidFill>
                <a:latin typeface="+mn-lt"/>
              </a:rPr>
              <a:t> have been bred to produce high quantities of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meat and to grow large amounts of wool which humans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can use to make fabrics and clothes. </a:t>
            </a:r>
          </a:p>
        </p:txBody>
      </p:sp>
      <p:sp>
        <p:nvSpPr>
          <p:cNvPr id="13319" name="Rectangle 8">
            <a:extLst>
              <a:ext uri="{FF2B5EF4-FFF2-40B4-BE49-F238E27FC236}">
                <a16:creationId xmlns:a16="http://schemas.microsoft.com/office/drawing/2014/main" id="{8D18BC52-5232-48FA-8518-F3FA31FCB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Domestic animals have been selectively bred from wild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animals to be tame enough for humans to use for work,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for food or to keep as pets. </a:t>
            </a:r>
          </a:p>
        </p:txBody>
      </p:sp>
      <p:pic>
        <p:nvPicPr>
          <p:cNvPr id="13320" name="Picture 8" descr="Selective_breeding_6.1.png">
            <a:extLst>
              <a:ext uri="{FF2B5EF4-FFF2-40B4-BE49-F238E27FC236}">
                <a16:creationId xmlns:a16="http://schemas.microsoft.com/office/drawing/2014/main" id="{6FACBF4E-6B7B-4353-B096-6A47DE70A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78805"/>
            <a:ext cx="36941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B9CEF1-2571-4427-A71F-C4F9B7D84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420F51B-99C4-4801-A0C9-887E356B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Domestic animals (2)</a:t>
            </a:r>
          </a:p>
        </p:txBody>
      </p:sp>
      <p:sp>
        <p:nvSpPr>
          <p:cNvPr id="14" name="Content Placeholder 24">
            <a:extLst>
              <a:ext uri="{FF2B5EF4-FFF2-40B4-BE49-F238E27FC236}">
                <a16:creationId xmlns:a16="http://schemas.microsoft.com/office/drawing/2014/main" id="{9BE02559-A191-43D3-8504-70D0FF401565}"/>
              </a:ext>
            </a:extLst>
          </p:cNvPr>
          <p:cNvSpPr txBox="1">
            <a:spLocks/>
          </p:cNvSpPr>
          <p:nvPr/>
        </p:nvSpPr>
        <p:spPr bwMode="auto">
          <a:xfrm>
            <a:off x="342900" y="2183461"/>
            <a:ext cx="4516438" cy="1190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10BC45"/>
              </a:buClr>
              <a:defRPr/>
            </a:pPr>
            <a:r>
              <a:rPr lang="en-GB" b="1" kern="0" dirty="0">
                <a:solidFill>
                  <a:srgbClr val="010066"/>
                </a:solidFill>
                <a:latin typeface="+mn-lt"/>
              </a:rPr>
              <a:t>Dogs </a:t>
            </a:r>
            <a:r>
              <a:rPr lang="en-GB" kern="0" dirty="0">
                <a:solidFill>
                  <a:srgbClr val="010066"/>
                </a:solidFill>
                <a:latin typeface="+mn-lt"/>
              </a:rPr>
              <a:t>have been bred as pets.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There are hundreds of breeds,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all originating from wild wolves. </a:t>
            </a:r>
            <a:endParaRPr lang="en-GB" b="1" kern="0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9" name="Content Placeholder 32">
            <a:extLst>
              <a:ext uri="{FF2B5EF4-FFF2-40B4-BE49-F238E27FC236}">
                <a16:creationId xmlns:a16="http://schemas.microsoft.com/office/drawing/2014/main" id="{F2334E14-757E-4AFC-9797-5D49E1AAC5F6}"/>
              </a:ext>
            </a:extLst>
          </p:cNvPr>
          <p:cNvSpPr txBox="1">
            <a:spLocks/>
          </p:cNvSpPr>
          <p:nvPr/>
        </p:nvSpPr>
        <p:spPr bwMode="auto">
          <a:xfrm>
            <a:off x="342900" y="784225"/>
            <a:ext cx="8417278" cy="12003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55600">
              <a:spcBef>
                <a:spcPts val="0"/>
              </a:spcBef>
              <a:buClr>
                <a:srgbClr val="10BC45"/>
              </a:buClr>
              <a:defRPr/>
            </a:pPr>
            <a:r>
              <a:rPr lang="en-GB" kern="0" dirty="0">
                <a:solidFill>
                  <a:srgbClr val="010066"/>
                </a:solidFill>
                <a:latin typeface="+mn-lt"/>
              </a:rPr>
              <a:t>Domestic animals have also been selectively bred for sport.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For example, </a:t>
            </a:r>
            <a:r>
              <a:rPr lang="en-GB" b="1" kern="0" dirty="0">
                <a:solidFill>
                  <a:srgbClr val="010066"/>
                </a:solidFill>
                <a:latin typeface="Arial" charset="0"/>
              </a:rPr>
              <a:t>racehorses</a:t>
            </a:r>
            <a:r>
              <a:rPr lang="en-GB" kern="0" dirty="0">
                <a:solidFill>
                  <a:srgbClr val="010066"/>
                </a:solidFill>
                <a:latin typeface="Arial" charset="0"/>
              </a:rPr>
              <a:t> have been bred to be tall, gallop quickly and jump well.</a:t>
            </a:r>
          </a:p>
        </p:txBody>
      </p:sp>
      <p:sp>
        <p:nvSpPr>
          <p:cNvPr id="10" name="Content Placeholder 22">
            <a:extLst>
              <a:ext uri="{FF2B5EF4-FFF2-40B4-BE49-F238E27FC236}">
                <a16:creationId xmlns:a16="http://schemas.microsoft.com/office/drawing/2014/main" id="{924A7220-BAF1-4D3C-BCC3-4DF1EB0734C7}"/>
              </a:ext>
            </a:extLst>
          </p:cNvPr>
          <p:cNvSpPr txBox="1">
            <a:spLocks/>
          </p:cNvSpPr>
          <p:nvPr/>
        </p:nvSpPr>
        <p:spPr bwMode="auto">
          <a:xfrm>
            <a:off x="342900" y="3572993"/>
            <a:ext cx="4940300" cy="1184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10BC45"/>
              </a:buClr>
              <a:defRPr/>
            </a:pPr>
            <a:r>
              <a:rPr lang="en-GB" kern="0" dirty="0">
                <a:solidFill>
                  <a:srgbClr val="010066"/>
                </a:solidFill>
                <a:latin typeface="+mn-lt"/>
              </a:rPr>
              <a:t>Some dogs have been bred with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a focus on </a:t>
            </a:r>
            <a:r>
              <a:rPr lang="en-GB" kern="0" dirty="0" err="1">
                <a:solidFill>
                  <a:srgbClr val="010066"/>
                </a:solidFill>
                <a:latin typeface="+mn-lt"/>
              </a:rPr>
              <a:t>behavior</a:t>
            </a:r>
            <a:r>
              <a:rPr lang="en-GB" kern="0" dirty="0">
                <a:solidFill>
                  <a:srgbClr val="010066"/>
                </a:solidFill>
                <a:latin typeface="+mn-lt"/>
              </a:rPr>
              <a:t>, such as farm dogs used for herding sheep. 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0D64A6E6-6BEE-4E59-8B22-ADE67C205E8B}"/>
              </a:ext>
            </a:extLst>
          </p:cNvPr>
          <p:cNvSpPr txBox="1">
            <a:spLocks/>
          </p:cNvSpPr>
          <p:nvPr/>
        </p:nvSpPr>
        <p:spPr bwMode="auto">
          <a:xfrm>
            <a:off x="342900" y="4956175"/>
            <a:ext cx="8189913" cy="1196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10BC45"/>
              </a:buClr>
              <a:defRPr/>
            </a:pPr>
            <a:r>
              <a:rPr lang="en-GB" kern="0" dirty="0">
                <a:solidFill>
                  <a:srgbClr val="010066"/>
                </a:solidFill>
                <a:latin typeface="+mn-lt"/>
              </a:rPr>
              <a:t>Most dogs have been bred to be gentle in nature and for </a:t>
            </a:r>
            <a:br>
              <a:rPr lang="en-GB" kern="0" dirty="0">
                <a:solidFill>
                  <a:srgbClr val="010066"/>
                </a:solidFill>
                <a:latin typeface="+mn-lt"/>
              </a:rPr>
            </a:br>
            <a:r>
              <a:rPr lang="en-GB" kern="0" dirty="0">
                <a:solidFill>
                  <a:srgbClr val="010066"/>
                </a:solidFill>
                <a:latin typeface="+mn-lt"/>
              </a:rPr>
              <a:t>their appearance. Fur </a:t>
            </a:r>
            <a:r>
              <a:rPr lang="en-GB" kern="0" dirty="0" err="1">
                <a:solidFill>
                  <a:srgbClr val="010066"/>
                </a:solidFill>
                <a:latin typeface="+mn-lt"/>
              </a:rPr>
              <a:t>color</a:t>
            </a:r>
            <a:r>
              <a:rPr lang="en-GB" kern="0" dirty="0">
                <a:solidFill>
                  <a:srgbClr val="010066"/>
                </a:solidFill>
                <a:latin typeface="+mn-lt"/>
              </a:rPr>
              <a:t>, body size and ear shape have been used for selective breeding. </a:t>
            </a:r>
          </a:p>
        </p:txBody>
      </p:sp>
      <p:pic>
        <p:nvPicPr>
          <p:cNvPr id="14344" name="Picture 11" descr="selective_breeding_7.1.png">
            <a:extLst>
              <a:ext uri="{FF2B5EF4-FFF2-40B4-BE49-F238E27FC236}">
                <a16:creationId xmlns:a16="http://schemas.microsoft.com/office/drawing/2014/main" id="{F5C94C0D-CF84-4DD4-AC26-FEB0A4124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39" y="1818216"/>
            <a:ext cx="3729038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3A0AB1-D6F8-4A95-A78D-9FA4FAAC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D2FF5D-C87A-41DC-ABD1-066AFB2F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Selective breeding in plants (1) </a:t>
            </a:r>
          </a:p>
        </p:txBody>
      </p:sp>
      <p:sp>
        <p:nvSpPr>
          <p:cNvPr id="15364" name="Rectangle 8">
            <a:extLst>
              <a:ext uri="{FF2B5EF4-FFF2-40B4-BE49-F238E27FC236}">
                <a16:creationId xmlns:a16="http://schemas.microsoft.com/office/drawing/2014/main" id="{816A7533-32C7-490D-8F2F-D2C67E5D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43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Selective breeding has been used in </a:t>
            </a:r>
            <a:r>
              <a:rPr lang="en-GB" altLang="en-US" b="1" dirty="0">
                <a:solidFill>
                  <a:srgbClr val="10BC45"/>
                </a:solidFill>
              </a:rPr>
              <a:t>agriculture</a:t>
            </a:r>
            <a:r>
              <a:rPr lang="en-GB" altLang="en-US" dirty="0">
                <a:solidFill>
                  <a:srgbClr val="010066"/>
                </a:solidFill>
              </a:rPr>
              <a:t> to produce crop plants that give a </a:t>
            </a:r>
            <a:r>
              <a:rPr lang="en-GB" altLang="en-US" b="1" dirty="0">
                <a:solidFill>
                  <a:srgbClr val="010066"/>
                </a:solidFill>
              </a:rPr>
              <a:t>high yield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3308AF-1819-4599-A2EC-3BE2BBBAF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927225"/>
            <a:ext cx="85866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Crops have been bred to show </a:t>
            </a:r>
            <a:r>
              <a:rPr lang="en-GB" altLang="en-US" b="1" dirty="0">
                <a:solidFill>
                  <a:srgbClr val="010066"/>
                </a:solidFill>
              </a:rPr>
              <a:t>disease resistance</a:t>
            </a:r>
            <a:r>
              <a:rPr lang="en-GB" altLang="en-US" dirty="0">
                <a:solidFill>
                  <a:srgbClr val="010066"/>
                </a:solidFill>
              </a:rPr>
              <a:t>. This reduces crop loss and reduces the amount of chemicals that need to be added to fields to protect them from disease. </a:t>
            </a:r>
            <a:endParaRPr lang="en-GB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6661DB-D2C6-49B7-A120-C8BB6BF56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40113"/>
            <a:ext cx="50080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Crops have also been bred to have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larger seed heads, so that they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produce a higher quantity of food.</a:t>
            </a:r>
            <a:endParaRPr lang="en-GB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1BD0AD-139C-4BD5-BDF9-F2B03419F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953000"/>
            <a:ext cx="477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Stem height has been selectively bred to make crops easier to harvest using machinery. </a:t>
            </a:r>
            <a:endParaRPr lang="en-GB" altLang="en-US" dirty="0"/>
          </a:p>
        </p:txBody>
      </p:sp>
      <p:pic>
        <p:nvPicPr>
          <p:cNvPr id="15368" name="Picture 13" descr="Orest lyzhechka_478300603.jpg">
            <a:extLst>
              <a:ext uri="{FF2B5EF4-FFF2-40B4-BE49-F238E27FC236}">
                <a16:creationId xmlns:a16="http://schemas.microsoft.com/office/drawing/2014/main" id="{23063EEE-B73D-41C0-938A-16FFA937A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8"/>
          <a:stretch>
            <a:fillRect/>
          </a:stretch>
        </p:blipFill>
        <p:spPr bwMode="auto">
          <a:xfrm>
            <a:off x="5486400" y="3317874"/>
            <a:ext cx="32893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6E9D-7FB8-4FEC-9789-AC009577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F30F625-8520-4C99-8832-BA94F2D8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Selective breeding in plants (2) </a:t>
            </a:r>
          </a:p>
        </p:txBody>
      </p:sp>
      <p:sp>
        <p:nvSpPr>
          <p:cNvPr id="16388" name="Rectangle 8">
            <a:extLst>
              <a:ext uri="{FF2B5EF4-FFF2-40B4-BE49-F238E27FC236}">
                <a16:creationId xmlns:a16="http://schemas.microsoft.com/office/drawing/2014/main" id="{8D533F2B-D870-4298-9B2B-FCA0B5E7F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80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10066"/>
                </a:solidFill>
              </a:rPr>
              <a:t>Selective breeding has also been used in</a:t>
            </a:r>
            <a:r>
              <a:rPr lang="en-GB" altLang="en-US" b="1">
                <a:solidFill>
                  <a:srgbClr val="10BC45"/>
                </a:solidFill>
              </a:rPr>
              <a:t> horticulture </a:t>
            </a:r>
            <a:r>
              <a:rPr lang="en-GB" altLang="en-US">
                <a:solidFill>
                  <a:srgbClr val="010066"/>
                </a:solidFill>
              </a:rPr>
              <a:t>to </a:t>
            </a:r>
            <a:br>
              <a:rPr lang="en-GB" altLang="en-US">
                <a:solidFill>
                  <a:srgbClr val="010066"/>
                </a:solidFill>
              </a:rPr>
            </a:br>
            <a:r>
              <a:rPr lang="en-GB" altLang="en-US">
                <a:solidFill>
                  <a:srgbClr val="010066"/>
                </a:solidFill>
              </a:rPr>
              <a:t>create plants that have characteristics desirable to gardeners.  </a:t>
            </a:r>
            <a:endParaRPr lang="en-GB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7954E0-DC99-4EA5-ADB1-B1888E3D7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117725"/>
            <a:ext cx="8189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Often plants have been bred to have large or unusually shaped and </a:t>
            </a:r>
            <a:r>
              <a:rPr lang="en-GB" altLang="en-US" dirty="0" err="1">
                <a:solidFill>
                  <a:srgbClr val="010066"/>
                </a:solidFill>
              </a:rPr>
              <a:t>colored</a:t>
            </a:r>
            <a:r>
              <a:rPr lang="en-GB" altLang="en-US" dirty="0">
                <a:solidFill>
                  <a:srgbClr val="010066"/>
                </a:solidFill>
              </a:rPr>
              <a:t> flowers. </a:t>
            </a:r>
            <a:endParaRPr lang="en-GB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9E3E7-B138-4285-9EA5-759842894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52813"/>
            <a:ext cx="4017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For example, there are hundreds of varieties of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roses. Each variety has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a unique appearance, depending on the traits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selected for by the grower.</a:t>
            </a:r>
            <a:endParaRPr lang="en-GB" altLang="en-US" dirty="0"/>
          </a:p>
        </p:txBody>
      </p:sp>
      <p:pic>
        <p:nvPicPr>
          <p:cNvPr id="16" name="Picture 15" descr="artcasta_98548964.jpg">
            <a:extLst>
              <a:ext uri="{FF2B5EF4-FFF2-40B4-BE49-F238E27FC236}">
                <a16:creationId xmlns:a16="http://schemas.microsoft.com/office/drawing/2014/main" id="{E4781A9F-E582-4AF0-927C-9BFA3CB74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3203575"/>
            <a:ext cx="41719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871B67-34AB-4A5E-BA90-47621FF8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BTi4XQz5"/>
  <p:tag name="ARTICULATE_DESIGN_ID_4_DEFAULT DESIGN" val="iq8fZGBt"/>
  <p:tag name="ARTICULATE_DESIGN_ID_1_DEFAULT DESIGN" val="dIfwjSAm"/>
  <p:tag name="ARTICULATE_DESIGN_ID_5_DEFAULT DESIGN" val="Q5N6scQK"/>
  <p:tag name="ARTICULATE_DESIGN_ID_3_DEFAULT DESIGN" val="6GfEtngc"/>
  <p:tag name="ARTICULATE_DESIGN_ID_2_DEFAULT DESIGN" val="lI41wpUx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14202</TotalTime>
  <Words>848</Words>
  <Application>Microsoft Office PowerPoint</Application>
  <PresentationFormat>On-screen Show (4:3)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Wingdings</vt:lpstr>
      <vt:lpstr>Arial</vt:lpstr>
      <vt:lpstr>Wingdings 2</vt:lpstr>
      <vt:lpstr>1_Default Design</vt:lpstr>
      <vt:lpstr>5_Default Design</vt:lpstr>
      <vt:lpstr>Selective Breeding</vt:lpstr>
      <vt:lpstr>Information</vt:lpstr>
      <vt:lpstr>What is selective breeding?</vt:lpstr>
      <vt:lpstr>How does selective breeding work?</vt:lpstr>
      <vt:lpstr>Comparison to natural selection</vt:lpstr>
      <vt:lpstr>Domestic animals (1)</vt:lpstr>
      <vt:lpstr>Domestic animals (2)</vt:lpstr>
      <vt:lpstr>Selective breeding in plants (1) </vt:lpstr>
      <vt:lpstr>Selective breeding in plants (2) </vt:lpstr>
      <vt:lpstr>Issues surrounding selective breeding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Selective Breeding</dc:title>
  <dc:subject>Boardworks High School Life Science</dc:subject>
  <dc:creator>Boardworks</dc:creator>
  <cp:lastModifiedBy>Tim Crilly</cp:lastModifiedBy>
  <cp:revision>528</cp:revision>
  <dcterms:created xsi:type="dcterms:W3CDTF">2003-10-06T13:07:42Z</dcterms:created>
  <dcterms:modified xsi:type="dcterms:W3CDTF">2019-01-31T15:26:11Z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B6A0BC9C-F8E6-4B82-98CB-EBF790C5ACE4</vt:lpwstr>
  </property>
  <property fmtid="{D5CDD505-2E9C-101B-9397-08002B2CF9AE}" pid="3" name="ArticulatePath">
    <vt:lpwstr>Selective Breeding</vt:lpwstr>
  </property>
</Properties>
</file>