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09" r:id="rId1"/>
    <p:sldMasterId id="2147485324" r:id="rId2"/>
  </p:sldMasterIdLst>
  <p:notesMasterIdLst>
    <p:notesMasterId r:id="rId22"/>
  </p:notesMasterIdLst>
  <p:handoutMasterIdLst>
    <p:handoutMasterId r:id="rId23"/>
  </p:handoutMasterIdLst>
  <p:sldIdLst>
    <p:sldId id="430" r:id="rId3"/>
    <p:sldId id="527" r:id="rId4"/>
    <p:sldId id="508" r:id="rId5"/>
    <p:sldId id="485" r:id="rId6"/>
    <p:sldId id="489" r:id="rId7"/>
    <p:sldId id="490" r:id="rId8"/>
    <p:sldId id="486" r:id="rId9"/>
    <p:sldId id="517" r:id="rId10"/>
    <p:sldId id="521" r:id="rId11"/>
    <p:sldId id="522" r:id="rId12"/>
    <p:sldId id="511" r:id="rId13"/>
    <p:sldId id="498" r:id="rId14"/>
    <p:sldId id="499" r:id="rId15"/>
    <p:sldId id="518" r:id="rId16"/>
    <p:sldId id="519" r:id="rId17"/>
    <p:sldId id="525" r:id="rId18"/>
    <p:sldId id="520" r:id="rId19"/>
    <p:sldId id="523" r:id="rId20"/>
    <p:sldId id="524" r:id="rId21"/>
  </p:sldIdLst>
  <p:sldSz cx="9144000" cy="6858000" type="screen4x3"/>
  <p:notesSz cx="6858000" cy="9296400"/>
  <p:embeddedFontLst>
    <p:embeddedFont>
      <p:font typeface="Wingdings 2" panose="05020102010507070707" pitchFamily="18" charset="2"/>
      <p:regular r:id="rId24"/>
    </p:embeddedFont>
  </p:embeddedFontLst>
  <p:custDataLst>
    <p:tags r:id="rId25"/>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6193D662-D072-4855-9C50-5CC27A5F401B}"/>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13B9248-2BFE-4846-988C-F549E8C5C2EF}" type="slidenum">
              <a:rPr lang="en-GB" altLang="en-US"/>
              <a:pPr/>
              <a:t>‹#›</a:t>
            </a:fld>
            <a:endParaRPr lang="en-GB" altLang="en-US"/>
          </a:p>
        </p:txBody>
      </p:sp>
      <p:sp>
        <p:nvSpPr>
          <p:cNvPr id="6" name="Rectangle 7">
            <a:extLst>
              <a:ext uri="{FF2B5EF4-FFF2-40B4-BE49-F238E27FC236}">
                <a16:creationId xmlns:a16="http://schemas.microsoft.com/office/drawing/2014/main" id="{7C36820B-377A-4131-8810-074CD2AAB6E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32F82E7E-E8D6-46E6-AFD5-46BCA814120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484774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4">
            <a:extLst>
              <a:ext uri="{FF2B5EF4-FFF2-40B4-BE49-F238E27FC236}">
                <a16:creationId xmlns:a16="http://schemas.microsoft.com/office/drawing/2014/main" id="{10DA691B-67EF-4664-B2AE-E85D16DA62C5}"/>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67BA698-F830-4FAA-BB99-CF13E3BB276C}"/>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1F87EA98-1FEB-4901-912A-48D18A0D92DC}"/>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9E273F8-CB0B-46BC-9908-04E723F6E004}" type="slidenum">
              <a:rPr lang="en-US" altLang="en-US"/>
              <a:pPr/>
              <a:t>‹#›</a:t>
            </a:fld>
            <a:endParaRPr lang="en-US" altLang="en-US"/>
          </a:p>
        </p:txBody>
      </p:sp>
      <p:sp>
        <p:nvSpPr>
          <p:cNvPr id="8" name="Rectangle 7">
            <a:extLst>
              <a:ext uri="{FF2B5EF4-FFF2-40B4-BE49-F238E27FC236}">
                <a16:creationId xmlns:a16="http://schemas.microsoft.com/office/drawing/2014/main" id="{09AB7505-D8F9-4B27-B164-89164C63C5C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3C4BB68C-ADE5-4114-A62B-AA0F3C219BB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4030227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2598F189-5BCD-4145-B153-CF794F55CD7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E240427-BFF1-4F4F-B26E-B65EF177CA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AEEA10D-7F3C-4849-942D-2658E94E8B2B}"/>
              </a:ext>
            </a:extLst>
          </p:cNvPr>
          <p:cNvSpPr>
            <a:spLocks noGrp="1"/>
          </p:cNvSpPr>
          <p:nvPr>
            <p:ph type="sldNum" sz="quarter" idx="10"/>
          </p:nvPr>
        </p:nvSpPr>
        <p:spPr/>
        <p:txBody>
          <a:bodyPr/>
          <a:lstStyle/>
          <a:p>
            <a:fld id="{59E273F8-CB0B-46BC-9908-04E723F6E004}"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1F45280-19B4-4359-86FB-706F46FC5BC9}"/>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7AF0E519-7992-45C7-B550-9CD3264E3F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African elephant © Katja Forster, Shutterstock.com 2018</a:t>
            </a:r>
          </a:p>
        </p:txBody>
      </p:sp>
      <p:sp>
        <p:nvSpPr>
          <p:cNvPr id="2" name="Slide Number Placeholder 1">
            <a:extLst>
              <a:ext uri="{FF2B5EF4-FFF2-40B4-BE49-F238E27FC236}">
                <a16:creationId xmlns:a16="http://schemas.microsoft.com/office/drawing/2014/main" id="{2A2669E9-ED3B-4183-B0A1-51DBB6963070}"/>
              </a:ext>
            </a:extLst>
          </p:cNvPr>
          <p:cNvSpPr>
            <a:spLocks noGrp="1"/>
          </p:cNvSpPr>
          <p:nvPr>
            <p:ph type="sldNum" sz="quarter" idx="10"/>
          </p:nvPr>
        </p:nvSpPr>
        <p:spPr/>
        <p:txBody>
          <a:bodyPr/>
          <a:lstStyle/>
          <a:p>
            <a:fld id="{59E273F8-CB0B-46BC-9908-04E723F6E004}"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F7045957-F257-4716-B9BE-56241E7EF46A}"/>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E442331E-97C1-4CEF-8D72-614CB651C95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Strawberry plants can reproduce asexually by producing runners. New plants shoot off the runners. These are genetically identical to the original parent plant. </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Anest</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A0F9166-5D93-4AA8-BB44-5D3379D21C3B}"/>
              </a:ext>
            </a:extLst>
          </p:cNvPr>
          <p:cNvSpPr>
            <a:spLocks noGrp="1"/>
          </p:cNvSpPr>
          <p:nvPr>
            <p:ph type="sldNum" sz="quarter" idx="10"/>
          </p:nvPr>
        </p:nvSpPr>
        <p:spPr/>
        <p:txBody>
          <a:bodyPr/>
          <a:lstStyle/>
          <a:p>
            <a:fld id="{59E273F8-CB0B-46BC-9908-04E723F6E004}"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8FA51F39-F876-4473-9E69-7509917C45FB}"/>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E67622B7-017C-4989-A376-83B7E7FFB3E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Bacteria reproduce asexually through a different type of cell division, called binary fission.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mitosis, please refer to the </a:t>
            </a:r>
            <a:r>
              <a:rPr lang="en-GB" altLang="en-US" i="1" dirty="0">
                <a:latin typeface="Arial" panose="020B0604020202020204" pitchFamily="34" charset="0"/>
              </a:rPr>
              <a:t>Mitosis and the Cell Cycle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D336A865-F931-4813-87B8-496CCD44343F}"/>
              </a:ext>
            </a:extLst>
          </p:cNvPr>
          <p:cNvSpPr>
            <a:spLocks noGrp="1"/>
          </p:cNvSpPr>
          <p:nvPr>
            <p:ph type="sldNum" sz="quarter" idx="10"/>
          </p:nvPr>
        </p:nvSpPr>
        <p:spPr/>
        <p:txBody>
          <a:bodyPr/>
          <a:lstStyle/>
          <a:p>
            <a:fld id="{59E273F8-CB0B-46BC-9908-04E723F6E004}"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6CA3EA39-2E10-4F5B-8389-A8E9E5BCC60E}"/>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51881942-3820-4517-B65E-B89C91D3605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4FC9DC7-7859-40DD-AFE3-24829E7280EE}"/>
              </a:ext>
            </a:extLst>
          </p:cNvPr>
          <p:cNvSpPr>
            <a:spLocks noGrp="1"/>
          </p:cNvSpPr>
          <p:nvPr>
            <p:ph type="sldNum" sz="quarter" idx="10"/>
          </p:nvPr>
        </p:nvSpPr>
        <p:spPr/>
        <p:txBody>
          <a:bodyPr/>
          <a:lstStyle/>
          <a:p>
            <a:fld id="{59E273F8-CB0B-46BC-9908-04E723F6E004}"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366ADC82-2A8C-42F5-9DF0-3D72AA0BE15B}"/>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7F9315A2-89D8-4DED-A6BD-CCE0D0F6C1A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Judy </a:t>
            </a:r>
            <a:r>
              <a:rPr lang="en-GB" altLang="en-US" dirty="0" err="1">
                <a:latin typeface="Arial" panose="020B0604020202020204" pitchFamily="34" charset="0"/>
              </a:rPr>
              <a:t>Drietz</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D6B27D3-1416-4CF0-8DB1-3066C06ED222}"/>
              </a:ext>
            </a:extLst>
          </p:cNvPr>
          <p:cNvSpPr>
            <a:spLocks noGrp="1"/>
          </p:cNvSpPr>
          <p:nvPr>
            <p:ph type="sldNum" sz="quarter" idx="10"/>
          </p:nvPr>
        </p:nvSpPr>
        <p:spPr/>
        <p:txBody>
          <a:bodyPr/>
          <a:lstStyle/>
          <a:p>
            <a:fld id="{59E273F8-CB0B-46BC-9908-04E723F6E004}"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C38821D-68E5-4120-8D7E-0AAFC025E759}"/>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65D7C12A-CB58-4150-98CD-255603691B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Some species of sea anemone reproduce asexually by splitting in half along their length to make two fully-formed individuals.</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sea anemone, </a:t>
            </a:r>
            <a:r>
              <a:rPr lang="en-GB" altLang="en-US" i="1" dirty="0" err="1">
                <a:latin typeface="Arial" panose="020B0604020202020204" pitchFamily="34" charset="0"/>
              </a:rPr>
              <a:t>Anthopleura</a:t>
            </a:r>
            <a:r>
              <a:rPr lang="en-GB" altLang="en-US" i="1" dirty="0">
                <a:latin typeface="Arial" panose="020B0604020202020204" pitchFamily="34" charset="0"/>
              </a:rPr>
              <a:t> </a:t>
            </a:r>
            <a:r>
              <a:rPr lang="en-GB" altLang="en-US" i="1" dirty="0" err="1">
                <a:latin typeface="Arial" panose="020B0604020202020204" pitchFamily="34" charset="0"/>
              </a:rPr>
              <a:t>elegantissima</a:t>
            </a:r>
            <a:r>
              <a:rPr lang="en-GB" altLang="en-US" i="1" dirty="0">
                <a:latin typeface="Arial" panose="020B0604020202020204" pitchFamily="34" charset="0"/>
              </a:rPr>
              <a:t> </a:t>
            </a:r>
            <a:r>
              <a:rPr lang="en-GB" altLang="en-US" dirty="0">
                <a:latin typeface="Arial" panose="020B0604020202020204" pitchFamily="34" charset="0"/>
              </a:rPr>
              <a:t>© David </a:t>
            </a:r>
            <a:r>
              <a:rPr lang="en-GB" altLang="en-US" dirty="0" err="1">
                <a:latin typeface="Arial" panose="020B0604020202020204" pitchFamily="34" charset="0"/>
              </a:rPr>
              <a:t>Litman</a:t>
            </a:r>
            <a:r>
              <a:rPr lang="en-GB" altLang="en-US" dirty="0">
                <a:latin typeface="Arial" panose="020B0604020202020204" pitchFamily="34" charset="0"/>
              </a:rPr>
              <a:t>, Shutterstock.com 2018</a:t>
            </a:r>
            <a:endParaRPr lang="en-GB" altLang="en-US" i="1" dirty="0">
              <a:latin typeface="Arial" panose="020B0604020202020204" pitchFamily="34" charset="0"/>
            </a:endParaRPr>
          </a:p>
        </p:txBody>
      </p:sp>
      <p:sp>
        <p:nvSpPr>
          <p:cNvPr id="2" name="Slide Number Placeholder 1">
            <a:extLst>
              <a:ext uri="{FF2B5EF4-FFF2-40B4-BE49-F238E27FC236}">
                <a16:creationId xmlns:a16="http://schemas.microsoft.com/office/drawing/2014/main" id="{BBC01F39-6F00-4400-9046-9AEB2F8B8DC0}"/>
              </a:ext>
            </a:extLst>
          </p:cNvPr>
          <p:cNvSpPr>
            <a:spLocks noGrp="1"/>
          </p:cNvSpPr>
          <p:nvPr>
            <p:ph type="sldNum" sz="quarter" idx="10"/>
          </p:nvPr>
        </p:nvSpPr>
        <p:spPr/>
        <p:txBody>
          <a:bodyPr/>
          <a:lstStyle/>
          <a:p>
            <a:fld id="{59E273F8-CB0B-46BC-9908-04E723F6E004}"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F5C4E5A-A54A-4A45-BDBD-C5CDED10A800}"/>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CAA94568-827D-45BA-B367-390AF9CC9A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Aphids are a type of insect. They can reproduce sexually or asexually, depending on the time of year. Asexual reproduction occurs in the spring and summer when there is plenty of food available for offspring and weather conditions are more likely to be stable. </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aphids © Manfred-</a:t>
            </a:r>
            <a:r>
              <a:rPr lang="en-GB" altLang="en-US" dirty="0" err="1">
                <a:latin typeface="Arial" panose="020B0604020202020204" pitchFamily="34" charset="0"/>
              </a:rPr>
              <a:t>Ruckszio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B970B54-8120-47FF-A7D0-83F975FF50AC}"/>
              </a:ext>
            </a:extLst>
          </p:cNvPr>
          <p:cNvSpPr>
            <a:spLocks noGrp="1"/>
          </p:cNvSpPr>
          <p:nvPr>
            <p:ph type="sldNum" sz="quarter" idx="10"/>
          </p:nvPr>
        </p:nvSpPr>
        <p:spPr/>
        <p:txBody>
          <a:bodyPr/>
          <a:lstStyle/>
          <a:p>
            <a:fld id="{59E273F8-CB0B-46BC-9908-04E723F6E004}"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D2B139F-E179-4397-B859-E347C6A6FFB7}"/>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1CF907BA-1210-4BDD-8CB9-3D4FCD673D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kalanchoe plant can reproduce asexually by producing plantlets on its leaves. Each plantlet has the potential to develop into an individual kalanchoe plant. </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kalanchoe plant © </a:t>
            </a:r>
            <a:r>
              <a:rPr lang="en-GB" altLang="en-US" dirty="0" err="1">
                <a:latin typeface="Arial" panose="020B0604020202020204" pitchFamily="34" charset="0"/>
              </a:rPr>
              <a:t>matteo-sani</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DE8776A-6E86-472D-AF01-0E02CFE9BCB2}"/>
              </a:ext>
            </a:extLst>
          </p:cNvPr>
          <p:cNvSpPr>
            <a:spLocks noGrp="1"/>
          </p:cNvSpPr>
          <p:nvPr>
            <p:ph type="sldNum" sz="quarter" idx="10"/>
          </p:nvPr>
        </p:nvSpPr>
        <p:spPr/>
        <p:txBody>
          <a:bodyPr/>
          <a:lstStyle/>
          <a:p>
            <a:fld id="{59E273F8-CB0B-46BC-9908-04E723F6E004}"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54593FF-22EE-46A9-86C5-4DA189174D0F}"/>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CFD3D5DE-298B-4790-A3CA-4E36BDB6E6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bulb is a type of underground storage organ that contains the shoot of a new plant and enables asexual reproduction. Bulbs can divide to produce several individual plants, genetically identical to each other and the original parent plant.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hans</a:t>
            </a:r>
            <a:r>
              <a:rPr lang="en-GB" altLang="en-US" dirty="0">
                <a:latin typeface="Arial" panose="020B0604020202020204" pitchFamily="34" charset="0"/>
              </a:rPr>
              <a:t> </a:t>
            </a:r>
            <a:r>
              <a:rPr lang="en-GB" altLang="en-US" dirty="0" err="1">
                <a:latin typeface="Arial" panose="020B0604020202020204" pitchFamily="34" charset="0"/>
              </a:rPr>
              <a:t>engber</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27563F7-7405-46A2-99CC-0C8376A1986D}"/>
              </a:ext>
            </a:extLst>
          </p:cNvPr>
          <p:cNvSpPr>
            <a:spLocks noGrp="1"/>
          </p:cNvSpPr>
          <p:nvPr>
            <p:ph type="sldNum" sz="quarter" idx="10"/>
          </p:nvPr>
        </p:nvSpPr>
        <p:spPr/>
        <p:txBody>
          <a:bodyPr/>
          <a:lstStyle/>
          <a:p>
            <a:fld id="{59E273F8-CB0B-46BC-9908-04E723F6E004}"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B9FA9F4-C4BF-4E8F-B1AE-EBCB1A5850D4}"/>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B6BD88CB-0394-4E42-A763-147EDE215A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chakkrachai-nicharat</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EC3006F-FECB-4606-8388-8E53EF603044}"/>
              </a:ext>
            </a:extLst>
          </p:cNvPr>
          <p:cNvSpPr>
            <a:spLocks noGrp="1"/>
          </p:cNvSpPr>
          <p:nvPr>
            <p:ph type="sldNum" sz="quarter" idx="10"/>
          </p:nvPr>
        </p:nvSpPr>
        <p:spPr/>
        <p:txBody>
          <a:bodyPr/>
          <a:lstStyle/>
          <a:p>
            <a:fld id="{59E273F8-CB0B-46BC-9908-04E723F6E004}"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7979D3FB-F804-4C0D-8ED5-3F169E781CC5}"/>
              </a:ext>
            </a:extLst>
          </p:cNvPr>
          <p:cNvSpPr>
            <a:spLocks noGrp="1"/>
          </p:cNvSpPr>
          <p:nvPr>
            <p:ph type="sldNum" sz="quarter" idx="10"/>
          </p:nvPr>
        </p:nvSpPr>
        <p:spPr/>
        <p:txBody>
          <a:bodyPr/>
          <a:lstStyle/>
          <a:p>
            <a:fld id="{59E273F8-CB0B-46BC-9908-04E723F6E004}" type="slidenum">
              <a:rPr lang="en-US" altLang="en-US" smtClean="0"/>
              <a:pPr/>
              <a:t>2</a:t>
            </a:fld>
            <a:endParaRPr lang="en-US" altLang="en-US"/>
          </a:p>
        </p:txBody>
      </p:sp>
    </p:spTree>
    <p:extLst>
      <p:ext uri="{BB962C8B-B14F-4D97-AF65-F5344CB8AC3E}">
        <p14:creationId xmlns:p14="http://schemas.microsoft.com/office/powerpoint/2010/main" val="309649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CB862760-11B8-4B94-88CD-77F232F5C643}"/>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3AB12C9A-640E-407A-8677-BADF1CFA561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640D0F7-DAF3-4649-9838-4771D30028EA}"/>
              </a:ext>
            </a:extLst>
          </p:cNvPr>
          <p:cNvSpPr>
            <a:spLocks noGrp="1"/>
          </p:cNvSpPr>
          <p:nvPr>
            <p:ph type="sldNum" sz="quarter" idx="10"/>
          </p:nvPr>
        </p:nvSpPr>
        <p:spPr/>
        <p:txBody>
          <a:bodyPr/>
          <a:lstStyle/>
          <a:p>
            <a:fld id="{59E273F8-CB0B-46BC-9908-04E723F6E004}"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B19BFF5D-2F01-4036-A457-5F44851E328E}"/>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CD3E90DA-FB53-44D8-B5B0-01B285AAFF5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2AB5C6A-0DDE-4DD4-9FF1-ADD25603CCC1}"/>
              </a:ext>
            </a:extLst>
          </p:cNvPr>
          <p:cNvSpPr>
            <a:spLocks noGrp="1"/>
          </p:cNvSpPr>
          <p:nvPr>
            <p:ph type="sldNum" sz="quarter" idx="10"/>
          </p:nvPr>
        </p:nvSpPr>
        <p:spPr/>
        <p:txBody>
          <a:bodyPr/>
          <a:lstStyle/>
          <a:p>
            <a:fld id="{59E273F8-CB0B-46BC-9908-04E723F6E004}"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5C87A07C-F22F-44A7-AB75-B8BF7BBEA77D}"/>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18BC64A5-18E3-4D05-BFEA-2091F797A46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Human body cells contain 23 pairs of chromosomes. This means there are 46 chromosomes in total. </a:t>
            </a:r>
          </a:p>
          <a:p>
            <a:r>
              <a:rPr lang="en-GB" altLang="en-US" dirty="0">
                <a:latin typeface="Arial" panose="020B0604020202020204" pitchFamily="34" charset="0"/>
              </a:rPr>
              <a:t>Human gametes contain 23 chromosomes in total, half that of body cells. The chromosomes in gametes are unpaired. </a:t>
            </a:r>
          </a:p>
          <a:p>
            <a:endParaRPr lang="en-GB" altLang="en-US" dirty="0">
              <a:latin typeface="Arial" panose="020B0604020202020204" pitchFamily="34" charset="0"/>
            </a:endParaRPr>
          </a:p>
          <a:p>
            <a:r>
              <a:rPr lang="en-GB" altLang="en-US" dirty="0">
                <a:latin typeface="Arial" panose="020B0604020202020204" pitchFamily="34" charset="0"/>
              </a:rPr>
              <a:t>Normal human body cells are diploid, as they contain a full set of paired chromosomes. </a:t>
            </a:r>
          </a:p>
          <a:p>
            <a:r>
              <a:rPr lang="en-GB" altLang="en-US" dirty="0">
                <a:latin typeface="Arial" panose="020B0604020202020204" pitchFamily="34" charset="0"/>
              </a:rPr>
              <a:t>The image on the slide shows a diploid set of human chromosomes – 46 chromosomes, in 23 pairs.</a:t>
            </a:r>
          </a:p>
        </p:txBody>
      </p:sp>
      <p:sp>
        <p:nvSpPr>
          <p:cNvPr id="2" name="Slide Number Placeholder 1">
            <a:extLst>
              <a:ext uri="{FF2B5EF4-FFF2-40B4-BE49-F238E27FC236}">
                <a16:creationId xmlns:a16="http://schemas.microsoft.com/office/drawing/2014/main" id="{8C762124-3CCE-4D40-BE03-DC790C291780}"/>
              </a:ext>
            </a:extLst>
          </p:cNvPr>
          <p:cNvSpPr>
            <a:spLocks noGrp="1"/>
          </p:cNvSpPr>
          <p:nvPr>
            <p:ph type="sldNum" sz="quarter" idx="10"/>
          </p:nvPr>
        </p:nvSpPr>
        <p:spPr/>
        <p:txBody>
          <a:bodyPr/>
          <a:lstStyle/>
          <a:p>
            <a:fld id="{59E273F8-CB0B-46BC-9908-04E723F6E004}"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F2FE8159-299D-49D1-BB93-52311D647674}"/>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55ABDC1D-FFCD-4F19-8012-14036A1D6D8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Meiosis enables the gametes of a single individual to vary in the genes they contain. As a result, offspring produced by the same organism can vary from each other. This explains why siblings can look very different to one another and either of their parents.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Help students to draw on their understanding of natural selection to answer the question. The production of genetically unique offspring contributes to the formation of a genetically varied population.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For more information about meiosis, please refer to the </a:t>
            </a:r>
            <a:r>
              <a:rPr lang="en-GB" altLang="en-US" i="1" dirty="0">
                <a:latin typeface="Arial" panose="020B0604020202020204" pitchFamily="34" charset="0"/>
              </a:rPr>
              <a:t>Meiosis</a:t>
            </a:r>
            <a:r>
              <a:rPr lang="en-GB" altLang="en-US" dirty="0">
                <a:latin typeface="Arial" panose="020B0604020202020204" pitchFamily="34" charset="0"/>
              </a:rPr>
              <a:t> presentation. </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 credit: </a:t>
            </a:r>
            <a:r>
              <a:rPr lang="en-GB" altLang="en-US" dirty="0">
                <a:latin typeface="Arial" panose="020B0604020202020204" pitchFamily="34" charset="0"/>
              </a:rPr>
              <a:t>© Carolina K. Smith MD, Shutterstock.com, 2018</a:t>
            </a:r>
          </a:p>
          <a:p>
            <a:pPr>
              <a:lnSpc>
                <a:spcPct val="120000"/>
              </a:lnSpc>
            </a:pPr>
            <a:r>
              <a:rPr lang="en-GB" altLang="en-US" dirty="0">
                <a:latin typeface="Arial" panose="020B0604020202020204" pitchFamily="34" charset="0"/>
              </a:rPr>
              <a:t>Human sperm magnification ×100</a:t>
            </a:r>
          </a:p>
        </p:txBody>
      </p:sp>
      <p:sp>
        <p:nvSpPr>
          <p:cNvPr id="2" name="Slide Number Placeholder 1">
            <a:extLst>
              <a:ext uri="{FF2B5EF4-FFF2-40B4-BE49-F238E27FC236}">
                <a16:creationId xmlns:a16="http://schemas.microsoft.com/office/drawing/2014/main" id="{7ED459CE-FC82-47CB-807D-5EF2C3BB555D}"/>
              </a:ext>
            </a:extLst>
          </p:cNvPr>
          <p:cNvSpPr>
            <a:spLocks noGrp="1"/>
          </p:cNvSpPr>
          <p:nvPr>
            <p:ph type="sldNum" sz="quarter" idx="10"/>
          </p:nvPr>
        </p:nvSpPr>
        <p:spPr/>
        <p:txBody>
          <a:bodyPr/>
          <a:lstStyle/>
          <a:p>
            <a:fld id="{59E273F8-CB0B-46BC-9908-04E723F6E004}"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CCD93939-D4A0-4929-8BC0-2A2ECBA7AAB1}"/>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E7DF8096-179D-4DAA-9450-A969E831F2E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humans, fertilization occurs when the sperm's genetic material fuses with the egg's genetic material. </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Eye of Science / Science Photo Library, 2018</a:t>
            </a:r>
          </a:p>
          <a:p>
            <a:r>
              <a:rPr lang="en-GB" altLang="en-US" dirty="0" err="1">
                <a:latin typeface="Arial" panose="020B0604020202020204" pitchFamily="34" charset="0"/>
              </a:rPr>
              <a:t>Colored</a:t>
            </a:r>
            <a:r>
              <a:rPr lang="en-GB" altLang="en-US" dirty="0">
                <a:latin typeface="Arial" panose="020B0604020202020204" pitchFamily="34" charset="0"/>
              </a:rPr>
              <a:t> scanning electron micrograph (SEM) of sperm (blue) attempting to penetrate a human egg (red). Magnification: ×650 when printed 10 </a:t>
            </a:r>
            <a:r>
              <a:rPr lang="en-GB" altLang="en-US" dirty="0" err="1">
                <a:latin typeface="Arial" panose="020B0604020202020204" pitchFamily="34" charset="0"/>
              </a:rPr>
              <a:t>centimeters</a:t>
            </a:r>
            <a:r>
              <a:rPr lang="en-GB" altLang="en-US" dirty="0">
                <a:latin typeface="Arial" panose="020B0604020202020204" pitchFamily="34" charset="0"/>
              </a:rPr>
              <a:t> wide.</a:t>
            </a:r>
          </a:p>
        </p:txBody>
      </p:sp>
      <p:sp>
        <p:nvSpPr>
          <p:cNvPr id="2" name="Slide Number Placeholder 1">
            <a:extLst>
              <a:ext uri="{FF2B5EF4-FFF2-40B4-BE49-F238E27FC236}">
                <a16:creationId xmlns:a16="http://schemas.microsoft.com/office/drawing/2014/main" id="{D25B22A8-D615-4C8F-A335-9058525B2980}"/>
              </a:ext>
            </a:extLst>
          </p:cNvPr>
          <p:cNvSpPr>
            <a:spLocks noGrp="1"/>
          </p:cNvSpPr>
          <p:nvPr>
            <p:ph type="sldNum" sz="quarter" idx="10"/>
          </p:nvPr>
        </p:nvSpPr>
        <p:spPr/>
        <p:txBody>
          <a:bodyPr/>
          <a:lstStyle/>
          <a:p>
            <a:fld id="{59E273F8-CB0B-46BC-9908-04E723F6E004}"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EAFD943-3BFF-411A-87CD-555E43BDFB0B}"/>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7DBE4DC5-604B-4C00-8EEC-B1841F3808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For more information about genetic variation, please refer to the </a:t>
            </a:r>
            <a:r>
              <a:rPr lang="en-GB" altLang="en-US" i="1" dirty="0">
                <a:latin typeface="Arial" panose="020B0604020202020204" pitchFamily="34" charset="0"/>
              </a:rPr>
              <a:t>Variation</a:t>
            </a:r>
            <a:r>
              <a:rPr lang="en-GB" altLang="en-US" dirty="0">
                <a:latin typeface="Arial" panose="020B0604020202020204" pitchFamily="34" charset="0"/>
              </a:rPr>
              <a:t> presentation.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PJjaruwan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6DA0259-AFB5-47D5-84DF-5D1D43F1160E}"/>
              </a:ext>
            </a:extLst>
          </p:cNvPr>
          <p:cNvSpPr>
            <a:spLocks noGrp="1"/>
          </p:cNvSpPr>
          <p:nvPr>
            <p:ph type="sldNum" sz="quarter" idx="10"/>
          </p:nvPr>
        </p:nvSpPr>
        <p:spPr/>
        <p:txBody>
          <a:bodyPr/>
          <a:lstStyle/>
          <a:p>
            <a:fld id="{59E273F8-CB0B-46BC-9908-04E723F6E004}"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B3EEFAA-74DD-4963-A1DB-CCD70F952801}"/>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7FC09694-CD47-4FFE-B5B6-DDA89318B7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Natural selection requires genetic variation amongst individuals of a species. Natural selection is the process by which evolution and the formation of new species occur. </a:t>
            </a:r>
          </a:p>
          <a:p>
            <a:endParaRPr lang="en-GB" altLang="en-US" dirty="0">
              <a:latin typeface="Arial" panose="020B0604020202020204" pitchFamily="34" charset="0"/>
            </a:endParaRPr>
          </a:p>
          <a:p>
            <a:r>
              <a:rPr lang="en-GB" altLang="en-US" dirty="0">
                <a:latin typeface="Arial" panose="020B0604020202020204" pitchFamily="34" charset="0"/>
              </a:rPr>
              <a:t>Natural selection can be sped up by humans through the process of selective breeding. For example, humans can selectively breed crop plants to increase their yield in order to increase food production.</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natural selection, please refer to the </a:t>
            </a:r>
            <a:r>
              <a:rPr lang="en-GB" altLang="en-US" i="1" dirty="0">
                <a:latin typeface="Arial" panose="020B0604020202020204" pitchFamily="34" charset="0"/>
              </a:rPr>
              <a:t>Evolution</a:t>
            </a:r>
            <a:r>
              <a:rPr lang="en-GB" altLang="en-US" dirty="0">
                <a:latin typeface="Arial" panose="020B0604020202020204" pitchFamily="34" charset="0"/>
              </a:rPr>
              <a:t> presentation. </a:t>
            </a:r>
          </a:p>
          <a:p>
            <a:r>
              <a:rPr lang="en-GB" altLang="en-US" dirty="0">
                <a:latin typeface="Arial" panose="020B0604020202020204" pitchFamily="34" charset="0"/>
              </a:rPr>
              <a:t>For more information about selective breeding, please refer to the </a:t>
            </a:r>
            <a:r>
              <a:rPr lang="en-GB" altLang="en-US" i="1" dirty="0">
                <a:latin typeface="Arial" panose="020B0604020202020204" pitchFamily="34" charset="0"/>
              </a:rPr>
              <a:t>Selective Breeding </a:t>
            </a:r>
            <a:r>
              <a:rPr lang="en-GB" altLang="en-US" dirty="0">
                <a:latin typeface="Arial" panose="020B0604020202020204" pitchFamily="34" charset="0"/>
              </a:rPr>
              <a:t>presentation.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wildebeest herd © </a:t>
            </a:r>
            <a:r>
              <a:rPr lang="en-GB" altLang="en-US" dirty="0" err="1">
                <a:latin typeface="Arial" panose="020B0604020202020204" pitchFamily="34" charset="0"/>
              </a:rPr>
              <a:t>Gudkov</a:t>
            </a:r>
            <a:r>
              <a:rPr lang="en-GB" altLang="en-US" dirty="0">
                <a:latin typeface="Arial" panose="020B0604020202020204" pitchFamily="34" charset="0"/>
              </a:rPr>
              <a:t> Andrey, Shutterstock.com 2018</a:t>
            </a:r>
          </a:p>
        </p:txBody>
      </p:sp>
      <p:sp>
        <p:nvSpPr>
          <p:cNvPr id="2" name="Slide Number Placeholder 1">
            <a:extLst>
              <a:ext uri="{FF2B5EF4-FFF2-40B4-BE49-F238E27FC236}">
                <a16:creationId xmlns:a16="http://schemas.microsoft.com/office/drawing/2014/main" id="{E50831C2-4D85-4719-9313-A68882AED74D}"/>
              </a:ext>
            </a:extLst>
          </p:cNvPr>
          <p:cNvSpPr>
            <a:spLocks noGrp="1"/>
          </p:cNvSpPr>
          <p:nvPr>
            <p:ph type="sldNum" sz="quarter" idx="10"/>
          </p:nvPr>
        </p:nvSpPr>
        <p:spPr/>
        <p:txBody>
          <a:bodyPr/>
          <a:lstStyle/>
          <a:p>
            <a:fld id="{59E273F8-CB0B-46BC-9908-04E723F6E004}"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229082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7381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902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990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90941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4216903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703209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88921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2589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1030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4656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82666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245379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8345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40491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30536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23579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3444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82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7641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4751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0422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7406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4222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800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4033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6"/>
    </p:custDataLst>
    <p:extLst>
      <p:ext uri="{BB962C8B-B14F-4D97-AF65-F5344CB8AC3E}">
        <p14:creationId xmlns:p14="http://schemas.microsoft.com/office/powerpoint/2010/main" val="3419176345"/>
      </p:ext>
    </p:extLst>
  </p:cSld>
  <p:clrMap bg1="lt1" tx1="dk1" bg2="lt2" tx2="dk2" accent1="accent1" accent2="accent2" accent3="accent3" accent4="accent4" accent5="accent5" accent6="accent6" hlink="hlink" folHlink="folHlink"/>
  <p:sldLayoutIdLst>
    <p:sldLayoutId id="2147485310" r:id="rId1"/>
    <p:sldLayoutId id="2147485311" r:id="rId2"/>
    <p:sldLayoutId id="2147485312" r:id="rId3"/>
    <p:sldLayoutId id="2147485313" r:id="rId4"/>
    <p:sldLayoutId id="2147485314" r:id="rId5"/>
    <p:sldLayoutId id="2147485315" r:id="rId6"/>
    <p:sldLayoutId id="2147485316" r:id="rId7"/>
    <p:sldLayoutId id="2147485317" r:id="rId8"/>
    <p:sldLayoutId id="2147485318" r:id="rId9"/>
    <p:sldLayoutId id="2147485319" r:id="rId10"/>
    <p:sldLayoutId id="2147485320" r:id="rId11"/>
    <p:sldLayoutId id="2147485321" r:id="rId12"/>
    <p:sldLayoutId id="2147485322" r:id="rId13"/>
    <p:sldLayoutId id="214748532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3039300267"/>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2.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23.png"/><Relationship Id="rId11" Type="http://schemas.openxmlformats.org/officeDocument/2006/relationships/image" Target="../media/image13.png"/><Relationship Id="rId5" Type="http://schemas.openxmlformats.org/officeDocument/2006/relationships/image" Target="../media/image22.png"/><Relationship Id="rId10"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5CD89C3F-BF09-474B-847A-7FF4D4AAA41D}"/>
              </a:ext>
            </a:extLst>
          </p:cNvPr>
          <p:cNvSpPr>
            <a:spLocks noGrp="1"/>
          </p:cNvSpPr>
          <p:nvPr>
            <p:ph type="title"/>
          </p:nvPr>
        </p:nvSpPr>
        <p:spPr/>
        <p:txBody>
          <a:bodyPr/>
          <a:lstStyle/>
          <a:p>
            <a:pPr>
              <a:lnSpc>
                <a:spcPts val="4038"/>
              </a:lnSpc>
              <a:spcAft>
                <a:spcPts val="200"/>
              </a:spcAft>
            </a:pPr>
            <a:r>
              <a:rPr lang="en-GB" altLang="en-US" dirty="0"/>
              <a:t>Sexual and </a:t>
            </a:r>
            <a:br>
              <a:rPr lang="en-GB" altLang="en-US" dirty="0"/>
            </a:br>
            <a:r>
              <a:rPr lang="en-GB" altLang="en-US" dirty="0"/>
              <a:t>Asexual Reproduction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8C4B5A4-944D-4223-9454-85DE797BCAE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Title 9">
            <a:extLst>
              <a:ext uri="{FF2B5EF4-FFF2-40B4-BE49-F238E27FC236}">
                <a16:creationId xmlns:a16="http://schemas.microsoft.com/office/drawing/2014/main" id="{14A84DA6-083F-4C4D-AF9E-C243CE410E64}"/>
              </a:ext>
            </a:extLst>
          </p:cNvPr>
          <p:cNvSpPr>
            <a:spLocks noGrp="1"/>
          </p:cNvSpPr>
          <p:nvPr>
            <p:ph type="title"/>
          </p:nvPr>
        </p:nvSpPr>
        <p:spPr/>
        <p:txBody>
          <a:bodyPr/>
          <a:lstStyle/>
          <a:p>
            <a:pPr eaLnBrk="1" hangingPunct="1">
              <a:defRPr/>
            </a:pPr>
            <a:r>
              <a:rPr lang="en-GB" dirty="0">
                <a:ea typeface="+mn-ea"/>
                <a:cs typeface="+mn-cs"/>
              </a:rPr>
              <a:t>Disadvantages of sexual reproduction </a:t>
            </a:r>
            <a:endParaRPr lang="en-GB" dirty="0"/>
          </a:p>
        </p:txBody>
      </p:sp>
      <p:sp>
        <p:nvSpPr>
          <p:cNvPr id="18441" name="Rectangle 119">
            <a:extLst>
              <a:ext uri="{FF2B5EF4-FFF2-40B4-BE49-F238E27FC236}">
                <a16:creationId xmlns:a16="http://schemas.microsoft.com/office/drawing/2014/main" id="{39C58659-3D46-4D21-9C45-9DE5C62B3FBE}"/>
              </a:ext>
            </a:extLst>
          </p:cNvPr>
          <p:cNvSpPr>
            <a:spLocks noChangeArrowheads="1"/>
          </p:cNvSpPr>
          <p:nvPr/>
        </p:nvSpPr>
        <p:spPr bwMode="auto">
          <a:xfrm>
            <a:off x="342900" y="1311275"/>
            <a:ext cx="85423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Organisms that reproduce sexually require a </a:t>
            </a:r>
            <a:r>
              <a:rPr lang="en-GB" altLang="en-US" b="1">
                <a:solidFill>
                  <a:srgbClr val="010066"/>
                </a:solidFill>
              </a:rPr>
              <a:t>mate</a:t>
            </a:r>
            <a:r>
              <a:rPr lang="en-GB" altLang="en-US">
                <a:solidFill>
                  <a:srgbClr val="010066"/>
                </a:solidFill>
              </a:rPr>
              <a:t> to produce offspring. This takes time and energy, and some individuals may never successfully reproduce. </a:t>
            </a:r>
            <a:endParaRPr lang="en-GB" altLang="en-US"/>
          </a:p>
        </p:txBody>
      </p:sp>
      <p:sp>
        <p:nvSpPr>
          <p:cNvPr id="19462" name="Rectangle 117">
            <a:extLst>
              <a:ext uri="{FF2B5EF4-FFF2-40B4-BE49-F238E27FC236}">
                <a16:creationId xmlns:a16="http://schemas.microsoft.com/office/drawing/2014/main" id="{DD3E9269-FD09-4AB4-A310-94BB0714FB0E}"/>
              </a:ext>
            </a:extLst>
          </p:cNvPr>
          <p:cNvSpPr>
            <a:spLocks noChangeArrowheads="1"/>
          </p:cNvSpPr>
          <p:nvPr/>
        </p:nvSpPr>
        <p:spPr bwMode="auto">
          <a:xfrm>
            <a:off x="342900" y="784225"/>
            <a:ext cx="854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Sexual reproduction can be a relatively </a:t>
            </a:r>
            <a:r>
              <a:rPr lang="en-GB" altLang="en-US" b="1">
                <a:solidFill>
                  <a:srgbClr val="010066"/>
                </a:solidFill>
              </a:rPr>
              <a:t>slow</a:t>
            </a:r>
            <a:r>
              <a:rPr lang="en-GB" altLang="en-US">
                <a:solidFill>
                  <a:srgbClr val="010066"/>
                </a:solidFill>
              </a:rPr>
              <a:t> process. </a:t>
            </a:r>
            <a:endParaRPr lang="en-GB" altLang="en-US"/>
          </a:p>
        </p:txBody>
      </p:sp>
      <p:sp>
        <p:nvSpPr>
          <p:cNvPr id="14" name="Rectangle 115">
            <a:extLst>
              <a:ext uri="{FF2B5EF4-FFF2-40B4-BE49-F238E27FC236}">
                <a16:creationId xmlns:a16="http://schemas.microsoft.com/office/drawing/2014/main" id="{FC7AF989-CE75-495F-BCBC-86862C21C0B3}"/>
              </a:ext>
            </a:extLst>
          </p:cNvPr>
          <p:cNvSpPr>
            <a:spLocks noChangeArrowheads="1"/>
          </p:cNvSpPr>
          <p:nvPr/>
        </p:nvSpPr>
        <p:spPr bwMode="auto">
          <a:xfrm>
            <a:off x="342900" y="2578100"/>
            <a:ext cx="85423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can be a long period </a:t>
            </a:r>
            <a:br>
              <a:rPr lang="en-GB" altLang="en-US" dirty="0">
                <a:solidFill>
                  <a:srgbClr val="010066"/>
                </a:solidFill>
              </a:rPr>
            </a:br>
            <a:r>
              <a:rPr lang="en-GB" altLang="en-US" dirty="0">
                <a:solidFill>
                  <a:srgbClr val="010066"/>
                </a:solidFill>
              </a:rPr>
              <a:t>between fertilization and the </a:t>
            </a:r>
            <a:br>
              <a:rPr lang="en-GB" altLang="en-US" dirty="0">
                <a:solidFill>
                  <a:srgbClr val="010066"/>
                </a:solidFill>
              </a:rPr>
            </a:br>
            <a:r>
              <a:rPr lang="en-GB" altLang="en-US" dirty="0">
                <a:solidFill>
                  <a:srgbClr val="010066"/>
                </a:solidFill>
              </a:rPr>
              <a:t>birth of offspring. As well as </a:t>
            </a:r>
            <a:br>
              <a:rPr lang="en-GB" altLang="en-US" dirty="0">
                <a:solidFill>
                  <a:srgbClr val="010066"/>
                </a:solidFill>
              </a:rPr>
            </a:br>
            <a:r>
              <a:rPr lang="en-GB" altLang="en-US" dirty="0">
                <a:solidFill>
                  <a:srgbClr val="010066"/>
                </a:solidFill>
              </a:rPr>
              <a:t>this, the </a:t>
            </a:r>
            <a:r>
              <a:rPr lang="en-GB" altLang="en-US" b="1" dirty="0">
                <a:solidFill>
                  <a:srgbClr val="010066"/>
                </a:solidFill>
              </a:rPr>
              <a:t>number of offspring </a:t>
            </a:r>
          </a:p>
          <a:p>
            <a:r>
              <a:rPr lang="en-GB" altLang="en-US" dirty="0">
                <a:solidFill>
                  <a:srgbClr val="010066"/>
                </a:solidFill>
              </a:rPr>
              <a:t>produced can be low.</a:t>
            </a:r>
            <a:endParaRPr lang="en-GB" altLang="en-US" dirty="0"/>
          </a:p>
        </p:txBody>
      </p:sp>
      <p:sp>
        <p:nvSpPr>
          <p:cNvPr id="15" name="Rectangle 114">
            <a:extLst>
              <a:ext uri="{FF2B5EF4-FFF2-40B4-BE49-F238E27FC236}">
                <a16:creationId xmlns:a16="http://schemas.microsoft.com/office/drawing/2014/main" id="{73D80CB8-3B09-4239-A07D-B27AF1171225}"/>
              </a:ext>
            </a:extLst>
          </p:cNvPr>
          <p:cNvSpPr>
            <a:spLocks noChangeArrowheads="1"/>
          </p:cNvSpPr>
          <p:nvPr/>
        </p:nvSpPr>
        <p:spPr bwMode="auto">
          <a:xfrm>
            <a:off x="342900" y="4583113"/>
            <a:ext cx="85423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For example, female elephants </a:t>
            </a:r>
            <a:br>
              <a:rPr lang="en-GB" altLang="en-US">
                <a:solidFill>
                  <a:srgbClr val="010066"/>
                </a:solidFill>
              </a:rPr>
            </a:br>
            <a:r>
              <a:rPr lang="en-GB" altLang="en-US">
                <a:solidFill>
                  <a:srgbClr val="010066"/>
                </a:solidFill>
              </a:rPr>
              <a:t>are pregnant for 21 months </a:t>
            </a:r>
            <a:br>
              <a:rPr lang="en-GB" altLang="en-US">
                <a:solidFill>
                  <a:srgbClr val="010066"/>
                </a:solidFill>
              </a:rPr>
            </a:br>
            <a:r>
              <a:rPr lang="en-GB" altLang="en-US">
                <a:solidFill>
                  <a:srgbClr val="010066"/>
                </a:solidFill>
              </a:rPr>
              <a:t>before giving birth, and usually </a:t>
            </a:r>
            <a:br>
              <a:rPr lang="en-GB" altLang="en-US">
                <a:solidFill>
                  <a:srgbClr val="010066"/>
                </a:solidFill>
              </a:rPr>
            </a:br>
            <a:r>
              <a:rPr lang="en-GB" altLang="en-US">
                <a:solidFill>
                  <a:srgbClr val="010066"/>
                </a:solidFill>
              </a:rPr>
              <a:t>to only a single calf.</a:t>
            </a:r>
            <a:endParaRPr lang="en-GB" altLang="en-US"/>
          </a:p>
        </p:txBody>
      </p:sp>
      <p:pic>
        <p:nvPicPr>
          <p:cNvPr id="17" name="Picture 16" descr="Katja-Forster_516758338_WEB.jpg">
            <a:extLst>
              <a:ext uri="{FF2B5EF4-FFF2-40B4-BE49-F238E27FC236}">
                <a16:creationId xmlns:a16="http://schemas.microsoft.com/office/drawing/2014/main" id="{DBB362CE-244C-4439-8DF5-9ADEA886DA90}"/>
              </a:ext>
            </a:extLst>
          </p:cNvPr>
          <p:cNvPicPr>
            <a:picLocks noChangeAspect="1"/>
          </p:cNvPicPr>
          <p:nvPr/>
        </p:nvPicPr>
        <p:blipFill>
          <a:blip r:embed="rId4">
            <a:extLst>
              <a:ext uri="{28A0092B-C50C-407E-A947-70E740481C1C}">
                <a14:useLocalDpi xmlns:a14="http://schemas.microsoft.com/office/drawing/2010/main" val="0"/>
              </a:ext>
            </a:extLst>
          </a:blip>
          <a:srcRect l="27451" t="5705" r="10783" b="5215"/>
          <a:stretch>
            <a:fillRect/>
          </a:stretch>
        </p:blipFill>
        <p:spPr bwMode="auto">
          <a:xfrm>
            <a:off x="4865688" y="2625725"/>
            <a:ext cx="36671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6585155-2A01-4557-B6C8-B7FCD00845B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483A97B2-FDEF-4088-A6F3-CDE40B65E5D1}"/>
              </a:ext>
            </a:extLst>
          </p:cNvPr>
          <p:cNvSpPr>
            <a:spLocks noGrp="1" noChangeArrowheads="1"/>
          </p:cNvSpPr>
          <p:nvPr>
            <p:ph type="title"/>
          </p:nvPr>
        </p:nvSpPr>
        <p:spPr/>
        <p:txBody>
          <a:bodyPr/>
          <a:lstStyle/>
          <a:p>
            <a:pPr eaLnBrk="1" hangingPunct="1"/>
            <a:r>
              <a:rPr lang="en-GB" altLang="en-US"/>
              <a:t>Asexual reproduction</a:t>
            </a:r>
          </a:p>
        </p:txBody>
      </p:sp>
      <p:sp>
        <p:nvSpPr>
          <p:cNvPr id="21507" name="Text Box 7">
            <a:extLst>
              <a:ext uri="{FF2B5EF4-FFF2-40B4-BE49-F238E27FC236}">
                <a16:creationId xmlns:a16="http://schemas.microsoft.com/office/drawing/2014/main" id="{B37DFCF4-624C-481E-9AAE-DC00D7C4E688}"/>
              </a:ext>
            </a:extLst>
          </p:cNvPr>
          <p:cNvSpPr txBox="1">
            <a:spLocks noChangeArrowheads="1"/>
          </p:cNvSpPr>
          <p:nvPr/>
        </p:nvSpPr>
        <p:spPr bwMode="auto">
          <a:xfrm>
            <a:off x="342900" y="784225"/>
            <a:ext cx="8453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a:solidFill>
                  <a:srgbClr val="010066"/>
                </a:solidFill>
              </a:rPr>
              <a:t>Asexual reproduction involves a </a:t>
            </a:r>
            <a:r>
              <a:rPr lang="en-GB" altLang="en-US" b="1">
                <a:solidFill>
                  <a:srgbClr val="010066"/>
                </a:solidFill>
              </a:rPr>
              <a:t>single parent </a:t>
            </a:r>
            <a:r>
              <a:rPr lang="en-GB" altLang="en-US">
                <a:solidFill>
                  <a:srgbClr val="010066"/>
                </a:solidFill>
              </a:rPr>
              <a:t>producing offspring with exactly the same genes as itself. </a:t>
            </a:r>
          </a:p>
        </p:txBody>
      </p:sp>
      <p:sp>
        <p:nvSpPr>
          <p:cNvPr id="842761" name="Text Box 9">
            <a:extLst>
              <a:ext uri="{FF2B5EF4-FFF2-40B4-BE49-F238E27FC236}">
                <a16:creationId xmlns:a16="http://schemas.microsoft.com/office/drawing/2014/main" id="{A8EAD389-0D0A-4DD9-82AA-F836140D2205}"/>
              </a:ext>
            </a:extLst>
          </p:cNvPr>
          <p:cNvSpPr txBox="1">
            <a:spLocks noChangeArrowheads="1"/>
          </p:cNvSpPr>
          <p:nvPr/>
        </p:nvSpPr>
        <p:spPr bwMode="auto">
          <a:xfrm>
            <a:off x="342900" y="1812925"/>
            <a:ext cx="858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a:solidFill>
                  <a:srgbClr val="010066"/>
                </a:solidFill>
              </a:rPr>
              <a:t>Organisms that reproduce asexually include:</a:t>
            </a:r>
          </a:p>
        </p:txBody>
      </p:sp>
      <p:sp>
        <p:nvSpPr>
          <p:cNvPr id="842762" name="Text Box 10">
            <a:extLst>
              <a:ext uri="{FF2B5EF4-FFF2-40B4-BE49-F238E27FC236}">
                <a16:creationId xmlns:a16="http://schemas.microsoft.com/office/drawing/2014/main" id="{DCC77233-3A01-4FFC-8A24-E2DBBF32A848}"/>
              </a:ext>
            </a:extLst>
          </p:cNvPr>
          <p:cNvSpPr txBox="1">
            <a:spLocks noChangeArrowheads="1"/>
          </p:cNvSpPr>
          <p:nvPr/>
        </p:nvSpPr>
        <p:spPr bwMode="auto">
          <a:xfrm>
            <a:off x="342901" y="3868738"/>
            <a:ext cx="42291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010066"/>
                </a:solidFill>
              </a:rPr>
              <a:t>microorganisms</a:t>
            </a:r>
            <a:r>
              <a:rPr lang="en-GB" altLang="en-US" dirty="0">
                <a:solidFill>
                  <a:srgbClr val="010066"/>
                </a:solidFill>
              </a:rPr>
              <a:t>, such </a:t>
            </a:r>
            <a:br>
              <a:rPr lang="en-GB" altLang="en-US" dirty="0">
                <a:solidFill>
                  <a:srgbClr val="010066"/>
                </a:solidFill>
              </a:rPr>
            </a:br>
            <a:r>
              <a:rPr lang="en-GB" altLang="en-US" dirty="0">
                <a:solidFill>
                  <a:srgbClr val="010066"/>
                </a:solidFill>
              </a:rPr>
              <a:t>as bacteria and fungi, including yeast</a:t>
            </a:r>
          </a:p>
        </p:txBody>
      </p:sp>
      <p:sp>
        <p:nvSpPr>
          <p:cNvPr id="842763" name="Text Box 11">
            <a:extLst>
              <a:ext uri="{FF2B5EF4-FFF2-40B4-BE49-F238E27FC236}">
                <a16:creationId xmlns:a16="http://schemas.microsoft.com/office/drawing/2014/main" id="{FF25337A-1F73-4626-A85A-7803A7C0B84E}"/>
              </a:ext>
            </a:extLst>
          </p:cNvPr>
          <p:cNvSpPr txBox="1">
            <a:spLocks noChangeArrowheads="1"/>
          </p:cNvSpPr>
          <p:nvPr/>
        </p:nvSpPr>
        <p:spPr bwMode="auto">
          <a:xfrm>
            <a:off x="342900" y="2470150"/>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many </a:t>
            </a:r>
            <a:r>
              <a:rPr lang="en-GB" altLang="en-US" b="1" dirty="0">
                <a:solidFill>
                  <a:srgbClr val="010066"/>
                </a:solidFill>
              </a:rPr>
              <a:t>plants</a:t>
            </a:r>
            <a:r>
              <a:rPr lang="en-GB" altLang="en-US" dirty="0">
                <a:solidFill>
                  <a:srgbClr val="010066"/>
                </a:solidFill>
              </a:rPr>
              <a:t>, such as </a:t>
            </a:r>
            <a:br>
              <a:rPr lang="en-GB" altLang="en-US" dirty="0">
                <a:solidFill>
                  <a:srgbClr val="010066"/>
                </a:solidFill>
              </a:rPr>
            </a:br>
            <a:r>
              <a:rPr lang="en-GB" altLang="en-US" dirty="0">
                <a:solidFill>
                  <a:srgbClr val="010066"/>
                </a:solidFill>
              </a:rPr>
              <a:t>spider plants, strawberries </a:t>
            </a:r>
            <a:br>
              <a:rPr lang="en-GB" altLang="en-US" dirty="0">
                <a:solidFill>
                  <a:srgbClr val="010066"/>
                </a:solidFill>
              </a:rPr>
            </a:br>
            <a:r>
              <a:rPr lang="en-GB" altLang="en-US" dirty="0">
                <a:solidFill>
                  <a:srgbClr val="010066"/>
                </a:solidFill>
              </a:rPr>
              <a:t>and potatoes</a:t>
            </a:r>
          </a:p>
        </p:txBody>
      </p:sp>
      <p:sp>
        <p:nvSpPr>
          <p:cNvPr id="842764" name="Text Box 12">
            <a:extLst>
              <a:ext uri="{FF2B5EF4-FFF2-40B4-BE49-F238E27FC236}">
                <a16:creationId xmlns:a16="http://schemas.microsoft.com/office/drawing/2014/main" id="{102362D9-6001-44F8-8A3B-EE19185EB737}"/>
              </a:ext>
            </a:extLst>
          </p:cNvPr>
          <p:cNvSpPr txBox="1">
            <a:spLocks noChangeArrowheads="1"/>
          </p:cNvSpPr>
          <p:nvPr/>
        </p:nvSpPr>
        <p:spPr bwMode="auto">
          <a:xfrm>
            <a:off x="342900" y="5268913"/>
            <a:ext cx="4075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some </a:t>
            </a:r>
            <a:r>
              <a:rPr lang="en-GB" altLang="en-US" b="1" dirty="0">
                <a:solidFill>
                  <a:srgbClr val="010066"/>
                </a:solidFill>
              </a:rPr>
              <a:t>insects</a:t>
            </a:r>
            <a:r>
              <a:rPr lang="en-GB" altLang="en-US" dirty="0">
                <a:solidFill>
                  <a:srgbClr val="010066"/>
                </a:solidFill>
              </a:rPr>
              <a:t>, such </a:t>
            </a:r>
            <a:br>
              <a:rPr lang="en-GB" altLang="en-US" dirty="0">
                <a:solidFill>
                  <a:srgbClr val="010066"/>
                </a:solidFill>
              </a:rPr>
            </a:br>
            <a:r>
              <a:rPr lang="en-GB" altLang="en-US" dirty="0">
                <a:solidFill>
                  <a:srgbClr val="010066"/>
                </a:solidFill>
              </a:rPr>
              <a:t>as aphids.</a:t>
            </a:r>
          </a:p>
        </p:txBody>
      </p:sp>
      <p:pic>
        <p:nvPicPr>
          <p:cNvPr id="13" name="Picture 12" descr="Anest_57273169.jpg">
            <a:extLst>
              <a:ext uri="{FF2B5EF4-FFF2-40B4-BE49-F238E27FC236}">
                <a16:creationId xmlns:a16="http://schemas.microsoft.com/office/drawing/2014/main" id="{3DBB35C0-D792-4151-BDD4-EDF4FBD2B726}"/>
              </a:ext>
            </a:extLst>
          </p:cNvPr>
          <p:cNvPicPr>
            <a:picLocks noChangeAspect="1"/>
          </p:cNvPicPr>
          <p:nvPr/>
        </p:nvPicPr>
        <p:blipFill>
          <a:blip r:embed="rId4">
            <a:extLst>
              <a:ext uri="{28A0092B-C50C-407E-A947-70E740481C1C}">
                <a14:useLocalDpi xmlns:a14="http://schemas.microsoft.com/office/drawing/2010/main" val="0"/>
              </a:ext>
            </a:extLst>
          </a:blip>
          <a:srcRect r="10358"/>
          <a:stretch>
            <a:fillRect/>
          </a:stretch>
        </p:blipFill>
        <p:spPr bwMode="auto">
          <a:xfrm>
            <a:off x="4926013" y="2543175"/>
            <a:ext cx="36068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538C2424-B861-4A73-9744-A515BE05E825}"/>
              </a:ext>
            </a:extLst>
          </p:cNvPr>
          <p:cNvSpPr>
            <a:spLocks noChangeArrowheads="1"/>
          </p:cNvSpPr>
          <p:nvPr/>
        </p:nvSpPr>
        <p:spPr bwMode="auto">
          <a:xfrm>
            <a:off x="4725988" y="5191125"/>
            <a:ext cx="3346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new strawberry plant </a:t>
            </a:r>
          </a:p>
          <a:p>
            <a:pPr algn="ctr"/>
            <a:r>
              <a:rPr lang="en-GB" altLang="en-US" b="1">
                <a:solidFill>
                  <a:srgbClr val="010066"/>
                </a:solidFill>
              </a:rPr>
              <a:t>produced asexually </a:t>
            </a:r>
            <a:br>
              <a:rPr lang="en-GB" altLang="en-US" b="1">
                <a:solidFill>
                  <a:srgbClr val="010066"/>
                </a:solidFill>
              </a:rPr>
            </a:br>
            <a:r>
              <a:rPr lang="en-GB" altLang="en-US" b="1">
                <a:solidFill>
                  <a:srgbClr val="010066"/>
                </a:solidFill>
              </a:rPr>
              <a:t>by its parent plant</a:t>
            </a:r>
            <a:endParaRPr lang="en-GB" altLang="en-US" b="1"/>
          </a:p>
        </p:txBody>
      </p:sp>
      <p:sp>
        <p:nvSpPr>
          <p:cNvPr id="15" name="Line 18">
            <a:extLst>
              <a:ext uri="{FF2B5EF4-FFF2-40B4-BE49-F238E27FC236}">
                <a16:creationId xmlns:a16="http://schemas.microsoft.com/office/drawing/2014/main" id="{6DCDBCF5-C5D7-471C-BC9C-44B38D2C8E73}"/>
              </a:ext>
            </a:extLst>
          </p:cNvPr>
          <p:cNvSpPr>
            <a:spLocks noChangeShapeType="1"/>
          </p:cNvSpPr>
          <p:nvPr/>
        </p:nvSpPr>
        <p:spPr bwMode="auto">
          <a:xfrm flipV="1">
            <a:off x="5730875" y="3760788"/>
            <a:ext cx="1098550" cy="1443037"/>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6" name="Picture 15">
            <a:extLst>
              <a:ext uri="{FF2B5EF4-FFF2-40B4-BE49-F238E27FC236}">
                <a16:creationId xmlns:a16="http://schemas.microsoft.com/office/drawing/2014/main" id="{9BFD2DF8-11CE-4A90-95C1-29E32ADC0B6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CCFB6694-CDC5-4B0A-A1F5-4F0A9FD615D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27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276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276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61" grpId="0"/>
      <p:bldP spid="842762" grpId="0"/>
      <p:bldP spid="842763" grpId="0"/>
      <p:bldP spid="842764"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3394" name="Picture 2" descr="new cell">
            <a:extLst>
              <a:ext uri="{FF2B5EF4-FFF2-40B4-BE49-F238E27FC236}">
                <a16:creationId xmlns:a16="http://schemas.microsoft.com/office/drawing/2014/main" id="{EBEA771B-E047-4F83-9AC0-9B451A129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645" y="4148138"/>
            <a:ext cx="14747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3395" name="Picture 3" descr="new cell">
            <a:extLst>
              <a:ext uri="{FF2B5EF4-FFF2-40B4-BE49-F238E27FC236}">
                <a16:creationId xmlns:a16="http://schemas.microsoft.com/office/drawing/2014/main" id="{F62745B7-A07A-497C-8B24-5271C8B3B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882" y="4195763"/>
            <a:ext cx="147478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3396" name="Picture 4" descr="new cell">
            <a:extLst>
              <a:ext uri="{FF2B5EF4-FFF2-40B4-BE49-F238E27FC236}">
                <a16:creationId xmlns:a16="http://schemas.microsoft.com/office/drawing/2014/main" id="{42CC4CF8-2D8D-4BF0-845D-C2A907D89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695" y="2014538"/>
            <a:ext cx="14747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a:extLst>
              <a:ext uri="{FF2B5EF4-FFF2-40B4-BE49-F238E27FC236}">
                <a16:creationId xmlns:a16="http://schemas.microsoft.com/office/drawing/2014/main" id="{4AB51CF3-21C9-430D-A951-C633A348E127}"/>
              </a:ext>
            </a:extLst>
          </p:cNvPr>
          <p:cNvSpPr>
            <a:spLocks noGrp="1" noChangeArrowheads="1"/>
          </p:cNvSpPr>
          <p:nvPr>
            <p:ph type="title"/>
          </p:nvPr>
        </p:nvSpPr>
        <p:spPr/>
        <p:txBody>
          <a:bodyPr/>
          <a:lstStyle/>
          <a:p>
            <a:r>
              <a:rPr lang="en-GB" altLang="en-US"/>
              <a:t>Mitosis</a:t>
            </a:r>
          </a:p>
        </p:txBody>
      </p:sp>
      <p:sp>
        <p:nvSpPr>
          <p:cNvPr id="1083401" name="Text Box 97">
            <a:extLst>
              <a:ext uri="{FF2B5EF4-FFF2-40B4-BE49-F238E27FC236}">
                <a16:creationId xmlns:a16="http://schemas.microsoft.com/office/drawing/2014/main" id="{35E7F853-6839-43A2-8545-22C9D498092D}"/>
              </a:ext>
            </a:extLst>
          </p:cNvPr>
          <p:cNvSpPr txBox="1">
            <a:spLocks noChangeArrowheads="1"/>
          </p:cNvSpPr>
          <p:nvPr/>
        </p:nvSpPr>
        <p:spPr bwMode="auto">
          <a:xfrm>
            <a:off x="342901" y="3440113"/>
            <a:ext cx="424814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As a result, mitosis produces daughter cells that are </a:t>
            </a:r>
            <a:r>
              <a:rPr lang="en-GB" altLang="en-US" b="1" dirty="0">
                <a:solidFill>
                  <a:srgbClr val="010066"/>
                </a:solidFill>
              </a:rPr>
              <a:t>genetically identical </a:t>
            </a:r>
            <a:r>
              <a:rPr lang="en-GB" altLang="en-US" dirty="0">
                <a:solidFill>
                  <a:srgbClr val="010066"/>
                </a:solidFill>
              </a:rPr>
              <a:t>to one another and the parent cell.</a:t>
            </a:r>
          </a:p>
        </p:txBody>
      </p:sp>
      <p:sp>
        <p:nvSpPr>
          <p:cNvPr id="1083403" name="Text Box 11">
            <a:extLst>
              <a:ext uri="{FF2B5EF4-FFF2-40B4-BE49-F238E27FC236}">
                <a16:creationId xmlns:a16="http://schemas.microsoft.com/office/drawing/2014/main" id="{CC033DEC-BD90-4F08-ADCE-57600DB3385E}"/>
              </a:ext>
            </a:extLst>
          </p:cNvPr>
          <p:cNvSpPr txBox="1">
            <a:spLocks noChangeArrowheads="1"/>
          </p:cNvSpPr>
          <p:nvPr/>
        </p:nvSpPr>
        <p:spPr bwMode="auto">
          <a:xfrm>
            <a:off x="6216472" y="3945819"/>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mitosis</a:t>
            </a:r>
          </a:p>
        </p:txBody>
      </p:sp>
      <p:sp>
        <p:nvSpPr>
          <p:cNvPr id="22548" name="Text Box 14">
            <a:extLst>
              <a:ext uri="{FF2B5EF4-FFF2-40B4-BE49-F238E27FC236}">
                <a16:creationId xmlns:a16="http://schemas.microsoft.com/office/drawing/2014/main" id="{45754DE3-4152-4311-B089-7FD17C08B3B6}"/>
              </a:ext>
            </a:extLst>
          </p:cNvPr>
          <p:cNvSpPr txBox="1">
            <a:spLocks noChangeArrowheads="1"/>
          </p:cNvSpPr>
          <p:nvPr/>
        </p:nvSpPr>
        <p:spPr bwMode="auto">
          <a:xfrm>
            <a:off x="5337086" y="1439687"/>
            <a:ext cx="1123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rgbClr val="010066"/>
                </a:solidFill>
              </a:rPr>
              <a:t>parent cell</a:t>
            </a:r>
          </a:p>
        </p:txBody>
      </p:sp>
      <p:sp>
        <p:nvSpPr>
          <p:cNvPr id="21521" name="Text Box 19">
            <a:extLst>
              <a:ext uri="{FF2B5EF4-FFF2-40B4-BE49-F238E27FC236}">
                <a16:creationId xmlns:a16="http://schemas.microsoft.com/office/drawing/2014/main" id="{C89B8F2D-7891-4750-A545-6EBD902D0A2D}"/>
              </a:ext>
            </a:extLst>
          </p:cNvPr>
          <p:cNvSpPr txBox="1">
            <a:spLocks noChangeArrowheads="1"/>
          </p:cNvSpPr>
          <p:nvPr/>
        </p:nvSpPr>
        <p:spPr bwMode="auto">
          <a:xfrm>
            <a:off x="5012795" y="5322888"/>
            <a:ext cx="356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two identical </a:t>
            </a:r>
            <a:br>
              <a:rPr lang="en-GB" altLang="en-US" b="1">
                <a:solidFill>
                  <a:srgbClr val="010066"/>
                </a:solidFill>
              </a:rPr>
            </a:br>
            <a:r>
              <a:rPr lang="en-GB" altLang="en-US" b="1">
                <a:solidFill>
                  <a:srgbClr val="010066"/>
                </a:solidFill>
              </a:rPr>
              <a:t>daughter cells</a:t>
            </a:r>
          </a:p>
        </p:txBody>
      </p:sp>
      <p:sp>
        <p:nvSpPr>
          <p:cNvPr id="22539" name="Text Box 8">
            <a:extLst>
              <a:ext uri="{FF2B5EF4-FFF2-40B4-BE49-F238E27FC236}">
                <a16:creationId xmlns:a16="http://schemas.microsoft.com/office/drawing/2014/main" id="{9B0613CF-23CA-405B-B156-16747B1BA3B3}"/>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Asexual reproduction can produce offspring through a type </a:t>
            </a:r>
            <a:br>
              <a:rPr lang="en-GB" altLang="en-US" dirty="0">
                <a:solidFill>
                  <a:srgbClr val="010066"/>
                </a:solidFill>
              </a:rPr>
            </a:br>
            <a:r>
              <a:rPr lang="en-GB" altLang="en-US" dirty="0">
                <a:solidFill>
                  <a:srgbClr val="010066"/>
                </a:solidFill>
              </a:rPr>
              <a:t>of cell division called </a:t>
            </a:r>
            <a:r>
              <a:rPr lang="en-GB" altLang="en-US" b="1" dirty="0">
                <a:solidFill>
                  <a:srgbClr val="10BC45"/>
                </a:solidFill>
              </a:rPr>
              <a:t>mitosis</a:t>
            </a:r>
            <a:r>
              <a:rPr lang="en-GB" altLang="en-US" dirty="0">
                <a:solidFill>
                  <a:srgbClr val="010066"/>
                </a:solidFill>
              </a:rPr>
              <a:t>.</a:t>
            </a:r>
          </a:p>
        </p:txBody>
      </p:sp>
      <p:sp>
        <p:nvSpPr>
          <p:cNvPr id="20" name="Text Box 9">
            <a:extLst>
              <a:ext uri="{FF2B5EF4-FFF2-40B4-BE49-F238E27FC236}">
                <a16:creationId xmlns:a16="http://schemas.microsoft.com/office/drawing/2014/main" id="{9697F15F-66D6-4887-ABFB-1BFCF604B9C8}"/>
              </a:ext>
            </a:extLst>
          </p:cNvPr>
          <p:cNvSpPr txBox="1">
            <a:spLocks noChangeArrowheads="1"/>
          </p:cNvSpPr>
          <p:nvPr/>
        </p:nvSpPr>
        <p:spPr bwMode="auto">
          <a:xfrm>
            <a:off x="342900" y="5322888"/>
            <a:ext cx="5053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Each daughter cell develops</a:t>
            </a:r>
            <a:br>
              <a:rPr lang="en-GB" altLang="en-US" dirty="0">
                <a:solidFill>
                  <a:srgbClr val="010066"/>
                </a:solidFill>
              </a:rPr>
            </a:br>
            <a:r>
              <a:rPr lang="en-GB" altLang="en-US" dirty="0">
                <a:solidFill>
                  <a:srgbClr val="010066"/>
                </a:solidFill>
              </a:rPr>
              <a:t>into a new, independent organism.  </a:t>
            </a:r>
          </a:p>
        </p:txBody>
      </p:sp>
      <p:sp>
        <p:nvSpPr>
          <p:cNvPr id="21" name="Text Box 93">
            <a:extLst>
              <a:ext uri="{FF2B5EF4-FFF2-40B4-BE49-F238E27FC236}">
                <a16:creationId xmlns:a16="http://schemas.microsoft.com/office/drawing/2014/main" id="{8B235C83-6003-4CBD-86F3-B6148F611AE8}"/>
              </a:ext>
            </a:extLst>
          </p:cNvPr>
          <p:cNvSpPr txBox="1">
            <a:spLocks noChangeArrowheads="1"/>
          </p:cNvSpPr>
          <p:nvPr/>
        </p:nvSpPr>
        <p:spPr bwMode="auto">
          <a:xfrm>
            <a:off x="342900" y="1927225"/>
            <a:ext cx="4816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During mitosis, each daughter cell receives a complete copy of the parent cell’s chromosomes. </a:t>
            </a:r>
          </a:p>
        </p:txBody>
      </p:sp>
      <p:pic>
        <p:nvPicPr>
          <p:cNvPr id="23" name="Picture 22" descr="arrow 2.png">
            <a:extLst>
              <a:ext uri="{FF2B5EF4-FFF2-40B4-BE49-F238E27FC236}">
                <a16:creationId xmlns:a16="http://schemas.microsoft.com/office/drawing/2014/main" id="{DC9E9EA9-3B25-4080-AA73-087F10E274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6357" y="3195638"/>
            <a:ext cx="9461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rrow 3.png">
            <a:extLst>
              <a:ext uri="{FF2B5EF4-FFF2-40B4-BE49-F238E27FC236}">
                <a16:creationId xmlns:a16="http://schemas.microsoft.com/office/drawing/2014/main" id="{9CC41C3A-246C-425C-BBC5-D6B61357503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65220" y="4697413"/>
            <a:ext cx="4032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rrow 4.png">
            <a:extLst>
              <a:ext uri="{FF2B5EF4-FFF2-40B4-BE49-F238E27FC236}">
                <a16:creationId xmlns:a16="http://schemas.microsoft.com/office/drawing/2014/main" id="{D5FF9575-E7E3-45A2-B4A9-EEC78E21C9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6957" y="4660900"/>
            <a:ext cx="4381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rrow 5.png">
            <a:extLst>
              <a:ext uri="{FF2B5EF4-FFF2-40B4-BE49-F238E27FC236}">
                <a16:creationId xmlns:a16="http://schemas.microsoft.com/office/drawing/2014/main" id="{2A30A183-450A-4B6F-A1F0-D87FB4A2496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95495" y="1939219"/>
            <a:ext cx="7667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rrow 1.png">
            <a:extLst>
              <a:ext uri="{FF2B5EF4-FFF2-40B4-BE49-F238E27FC236}">
                <a16:creationId xmlns:a16="http://schemas.microsoft.com/office/drawing/2014/main" id="{10708DEC-49C0-4C9F-8FDE-7D634745942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06732" y="3233738"/>
            <a:ext cx="939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487EB20E-4D00-4FDC-8392-92B82669571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8" name="Picture 9" descr="notes_icon">
            <a:extLst>
              <a:ext uri="{FF2B5EF4-FFF2-40B4-BE49-F238E27FC236}">
                <a16:creationId xmlns:a16="http://schemas.microsoft.com/office/drawing/2014/main" id="{4CD87D0E-8282-435D-8984-6C734D52597F}"/>
              </a:ext>
            </a:extLst>
          </p:cNvPr>
          <p:cNvPicPr>
            <a:picLocks noChangeAspect="1" noChangeArrowheads="1"/>
          </p:cNvPicPr>
          <p:nvPr/>
        </p:nvPicPr>
        <p:blipFill>
          <a:blip r:embed="rId11"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33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834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33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34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33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2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401" grpId="0"/>
      <p:bldP spid="1083403" grpId="0"/>
      <p:bldP spid="22548" grpId="0"/>
      <p:bldP spid="21521"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ucleus_chromos">
            <a:extLst>
              <a:ext uri="{FF2B5EF4-FFF2-40B4-BE49-F238E27FC236}">
                <a16:creationId xmlns:a16="http://schemas.microsoft.com/office/drawing/2014/main" id="{25C46A27-AD79-47C6-A24D-20DBEA197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8" y="2009775"/>
            <a:ext cx="3184525"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79BC5F70-261B-41C1-BB37-7C144BC8AF03}"/>
              </a:ext>
            </a:extLst>
          </p:cNvPr>
          <p:cNvSpPr>
            <a:spLocks noGrp="1" noChangeArrowheads="1"/>
          </p:cNvSpPr>
          <p:nvPr>
            <p:ph type="title"/>
          </p:nvPr>
        </p:nvSpPr>
        <p:spPr/>
        <p:txBody>
          <a:bodyPr/>
          <a:lstStyle/>
          <a:p>
            <a:r>
              <a:rPr lang="en-GB" altLang="en-US"/>
              <a:t>Chromosomes in mitosis</a:t>
            </a:r>
          </a:p>
        </p:txBody>
      </p:sp>
      <p:sp>
        <p:nvSpPr>
          <p:cNvPr id="1085445" name="Text Box 5">
            <a:extLst>
              <a:ext uri="{FF2B5EF4-FFF2-40B4-BE49-F238E27FC236}">
                <a16:creationId xmlns:a16="http://schemas.microsoft.com/office/drawing/2014/main" id="{FABFC85A-7B37-4DBE-B784-82F96A12E79B}"/>
              </a:ext>
            </a:extLst>
          </p:cNvPr>
          <p:cNvSpPr txBox="1">
            <a:spLocks noChangeArrowheads="1"/>
          </p:cNvSpPr>
          <p:nvPr/>
        </p:nvSpPr>
        <p:spPr bwMode="auto">
          <a:xfrm>
            <a:off x="342900" y="2173288"/>
            <a:ext cx="47258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daughter cells do not act as </a:t>
            </a:r>
            <a:br>
              <a:rPr lang="en-GB" altLang="en-US" dirty="0">
                <a:solidFill>
                  <a:srgbClr val="010066"/>
                </a:solidFill>
              </a:rPr>
            </a:br>
            <a:r>
              <a:rPr lang="en-GB" altLang="en-US" dirty="0">
                <a:solidFill>
                  <a:srgbClr val="010066"/>
                </a:solidFill>
              </a:rPr>
              <a:t>gametes, as they do not fuse to </a:t>
            </a:r>
            <a:br>
              <a:rPr lang="en-GB" altLang="en-US" dirty="0">
                <a:solidFill>
                  <a:srgbClr val="010066"/>
                </a:solidFill>
              </a:rPr>
            </a:br>
            <a:r>
              <a:rPr lang="en-GB" altLang="en-US" dirty="0">
                <a:solidFill>
                  <a:srgbClr val="010066"/>
                </a:solidFill>
              </a:rPr>
              <a:t>another cell to produce a zygote. </a:t>
            </a:r>
          </a:p>
        </p:txBody>
      </p:sp>
      <p:sp>
        <p:nvSpPr>
          <p:cNvPr id="1085446" name="Text Box 6">
            <a:extLst>
              <a:ext uri="{FF2B5EF4-FFF2-40B4-BE49-F238E27FC236}">
                <a16:creationId xmlns:a16="http://schemas.microsoft.com/office/drawing/2014/main" id="{58360560-2B91-4E70-91E0-F014B599B219}"/>
              </a:ext>
            </a:extLst>
          </p:cNvPr>
          <p:cNvSpPr txBox="1">
            <a:spLocks noChangeArrowheads="1"/>
          </p:cNvSpPr>
          <p:nvPr/>
        </p:nvSpPr>
        <p:spPr bwMode="auto">
          <a:xfrm>
            <a:off x="342900" y="5322888"/>
            <a:ext cx="853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Instead, each daughter cell continues to divide independently by mitosis to produce a new organism made of diploid cells.  </a:t>
            </a:r>
          </a:p>
        </p:txBody>
      </p:sp>
      <p:sp>
        <p:nvSpPr>
          <p:cNvPr id="23559" name="Text Box 8">
            <a:extLst>
              <a:ext uri="{FF2B5EF4-FFF2-40B4-BE49-F238E27FC236}">
                <a16:creationId xmlns:a16="http://schemas.microsoft.com/office/drawing/2014/main" id="{7C64CA9B-B81D-4CA6-986B-81F7C7FC9AD8}"/>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Unlike meiosis, each daughter cell produced by mitosis  receives a </a:t>
            </a:r>
            <a:r>
              <a:rPr lang="en-GB" altLang="en-US" b="1" dirty="0">
                <a:solidFill>
                  <a:srgbClr val="010066"/>
                </a:solidFill>
              </a:rPr>
              <a:t>full set </a:t>
            </a:r>
            <a:r>
              <a:rPr lang="en-GB" altLang="en-US" dirty="0">
                <a:solidFill>
                  <a:srgbClr val="010066"/>
                </a:solidFill>
              </a:rPr>
              <a:t>of chromosomes from its parent cell. This means the daughter cells are </a:t>
            </a:r>
            <a:r>
              <a:rPr lang="en-GB" altLang="en-US" b="1" dirty="0">
                <a:solidFill>
                  <a:srgbClr val="010066"/>
                </a:solidFill>
              </a:rPr>
              <a:t>diploid</a:t>
            </a:r>
            <a:r>
              <a:rPr lang="en-GB" altLang="en-US" dirty="0">
                <a:solidFill>
                  <a:srgbClr val="010066"/>
                </a:solidFill>
              </a:rPr>
              <a:t>.</a:t>
            </a:r>
          </a:p>
        </p:txBody>
      </p:sp>
      <p:sp>
        <p:nvSpPr>
          <p:cNvPr id="10" name="Rectangle 9">
            <a:extLst>
              <a:ext uri="{FF2B5EF4-FFF2-40B4-BE49-F238E27FC236}">
                <a16:creationId xmlns:a16="http://schemas.microsoft.com/office/drawing/2014/main" id="{3BA47B46-32EA-4E6E-932B-51DDEC272571}"/>
              </a:ext>
            </a:extLst>
          </p:cNvPr>
          <p:cNvSpPr>
            <a:spLocks noChangeArrowheads="1"/>
          </p:cNvSpPr>
          <p:nvPr/>
        </p:nvSpPr>
        <p:spPr bwMode="auto">
          <a:xfrm>
            <a:off x="342900" y="3563938"/>
            <a:ext cx="47258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prevents the offspring formed from the diploid daughter cells from containing double the normal number of chromosomes. </a:t>
            </a:r>
          </a:p>
        </p:txBody>
      </p:sp>
      <p:pic>
        <p:nvPicPr>
          <p:cNvPr id="9" name="Picture 8">
            <a:extLst>
              <a:ext uri="{FF2B5EF4-FFF2-40B4-BE49-F238E27FC236}">
                <a16:creationId xmlns:a16="http://schemas.microsoft.com/office/drawing/2014/main" id="{867985EE-FECD-49CE-AFE9-B932C8DCD98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5" grpId="0"/>
      <p:bldP spid="108544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2422735F-1E06-4C80-A1B5-2C92919E26BA}"/>
              </a:ext>
            </a:extLst>
          </p:cNvPr>
          <p:cNvSpPr>
            <a:spLocks noGrp="1" noChangeArrowheads="1"/>
          </p:cNvSpPr>
          <p:nvPr>
            <p:ph type="title"/>
          </p:nvPr>
        </p:nvSpPr>
        <p:spPr/>
        <p:txBody>
          <a:bodyPr/>
          <a:lstStyle/>
          <a:p>
            <a:pPr eaLnBrk="1" hangingPunct="1"/>
            <a:r>
              <a:rPr lang="en-GB" altLang="en-US"/>
              <a:t>Variation and asexual reproduction</a:t>
            </a:r>
          </a:p>
        </p:txBody>
      </p:sp>
      <p:sp>
        <p:nvSpPr>
          <p:cNvPr id="24580" name="Rectangle 9">
            <a:extLst>
              <a:ext uri="{FF2B5EF4-FFF2-40B4-BE49-F238E27FC236}">
                <a16:creationId xmlns:a16="http://schemas.microsoft.com/office/drawing/2014/main" id="{29B7CCC5-CCB9-4E44-9730-12563A4162BD}"/>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Unlike sexual reproduction, asexual reproduction does not involve the fusion of gametes. This means that there is no </a:t>
            </a:r>
            <a:br>
              <a:rPr lang="en-GB" altLang="en-US" dirty="0">
                <a:solidFill>
                  <a:srgbClr val="010066"/>
                </a:solidFill>
              </a:rPr>
            </a:br>
            <a:r>
              <a:rPr lang="en-GB" altLang="en-US" dirty="0">
                <a:solidFill>
                  <a:srgbClr val="010066"/>
                </a:solidFill>
              </a:rPr>
              <a:t>mixing of genes. </a:t>
            </a:r>
            <a:endParaRPr lang="en-GB" altLang="en-US" dirty="0"/>
          </a:p>
        </p:txBody>
      </p:sp>
      <p:sp>
        <p:nvSpPr>
          <p:cNvPr id="11" name="Rectangle 10">
            <a:extLst>
              <a:ext uri="{FF2B5EF4-FFF2-40B4-BE49-F238E27FC236}">
                <a16:creationId xmlns:a16="http://schemas.microsoft.com/office/drawing/2014/main" id="{2BA14F6C-7DF6-4217-8438-745F87DF01CA}"/>
              </a:ext>
            </a:extLst>
          </p:cNvPr>
          <p:cNvSpPr>
            <a:spLocks noChangeArrowheads="1"/>
          </p:cNvSpPr>
          <p:nvPr/>
        </p:nvSpPr>
        <p:spPr bwMode="auto">
          <a:xfrm>
            <a:off x="342900" y="2296583"/>
            <a:ext cx="4779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Consequently, offspring produced by asexual reproduction are </a:t>
            </a:r>
            <a:r>
              <a:rPr lang="en-GB" altLang="en-US" b="1" dirty="0">
                <a:solidFill>
                  <a:srgbClr val="010066"/>
                </a:solidFill>
              </a:rPr>
              <a:t>genetically identical </a:t>
            </a:r>
            <a:r>
              <a:rPr lang="en-GB" altLang="en-US" dirty="0">
                <a:solidFill>
                  <a:srgbClr val="010066"/>
                </a:solidFill>
              </a:rPr>
              <a:t>to each other as well as the parent. </a:t>
            </a:r>
            <a:endParaRPr lang="en-GB" altLang="en-US" dirty="0"/>
          </a:p>
        </p:txBody>
      </p:sp>
      <p:sp>
        <p:nvSpPr>
          <p:cNvPr id="13" name="Rectangle 12">
            <a:extLst>
              <a:ext uri="{FF2B5EF4-FFF2-40B4-BE49-F238E27FC236}">
                <a16:creationId xmlns:a16="http://schemas.microsoft.com/office/drawing/2014/main" id="{B9ACF913-25E3-4420-AA50-E4A6BD5EF776}"/>
              </a:ext>
            </a:extLst>
          </p:cNvPr>
          <p:cNvSpPr>
            <a:spLocks noChangeArrowheads="1"/>
          </p:cNvSpPr>
          <p:nvPr/>
        </p:nvSpPr>
        <p:spPr bwMode="auto">
          <a:xfrm>
            <a:off x="342900" y="5321300"/>
            <a:ext cx="498545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 result, asexual reproduction </a:t>
            </a:r>
            <a:br>
              <a:rPr lang="en-GB" altLang="en-US" dirty="0">
                <a:solidFill>
                  <a:srgbClr val="010066"/>
                </a:solidFill>
              </a:rPr>
            </a:br>
            <a:r>
              <a:rPr lang="en-GB" altLang="en-US" dirty="0">
                <a:solidFill>
                  <a:srgbClr val="010066"/>
                </a:solidFill>
              </a:rPr>
              <a:t>does not produce genetic variation. </a:t>
            </a:r>
            <a:endParaRPr lang="en-GB" altLang="en-US" dirty="0"/>
          </a:p>
        </p:txBody>
      </p:sp>
      <p:sp>
        <p:nvSpPr>
          <p:cNvPr id="14" name="Rectangle 13">
            <a:extLst>
              <a:ext uri="{FF2B5EF4-FFF2-40B4-BE49-F238E27FC236}">
                <a16:creationId xmlns:a16="http://schemas.microsoft.com/office/drawing/2014/main" id="{F1E6275D-A0E3-4412-A4CB-047AF550EB1A}"/>
              </a:ext>
            </a:extLst>
          </p:cNvPr>
          <p:cNvSpPr>
            <a:spLocks noChangeArrowheads="1"/>
          </p:cNvSpPr>
          <p:nvPr/>
        </p:nvSpPr>
        <p:spPr bwMode="auto">
          <a:xfrm>
            <a:off x="342900" y="4178828"/>
            <a:ext cx="4713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offspring produced are said </a:t>
            </a:r>
            <a:br>
              <a:rPr lang="en-GB" altLang="en-US" dirty="0">
                <a:solidFill>
                  <a:srgbClr val="010066"/>
                </a:solidFill>
              </a:rPr>
            </a:br>
            <a:r>
              <a:rPr lang="en-GB" altLang="en-US" dirty="0">
                <a:solidFill>
                  <a:srgbClr val="010066"/>
                </a:solidFill>
              </a:rPr>
              <a:t>to be </a:t>
            </a:r>
            <a:r>
              <a:rPr lang="en-GB" altLang="en-US" b="1" dirty="0">
                <a:solidFill>
                  <a:srgbClr val="10BC45"/>
                </a:solidFill>
              </a:rPr>
              <a:t>clones</a:t>
            </a:r>
            <a:r>
              <a:rPr lang="en-GB" altLang="en-US" dirty="0">
                <a:solidFill>
                  <a:srgbClr val="010066"/>
                </a:solidFill>
              </a:rPr>
              <a:t> of the parent. </a:t>
            </a:r>
            <a:endParaRPr lang="en-GB" altLang="en-US" dirty="0"/>
          </a:p>
        </p:txBody>
      </p:sp>
      <p:pic>
        <p:nvPicPr>
          <p:cNvPr id="15" name="Picture 14" descr="Judy Drietz_378346.jpg">
            <a:extLst>
              <a:ext uri="{FF2B5EF4-FFF2-40B4-BE49-F238E27FC236}">
                <a16:creationId xmlns:a16="http://schemas.microsoft.com/office/drawing/2014/main" id="{044E0E42-917A-4E30-8F23-FF8CD89199A9}"/>
              </a:ext>
            </a:extLst>
          </p:cNvPr>
          <p:cNvPicPr>
            <a:picLocks noChangeAspect="1"/>
          </p:cNvPicPr>
          <p:nvPr/>
        </p:nvPicPr>
        <p:blipFill>
          <a:blip r:embed="rId4">
            <a:extLst>
              <a:ext uri="{28A0092B-C50C-407E-A947-70E740481C1C}">
                <a14:useLocalDpi xmlns:a14="http://schemas.microsoft.com/office/drawing/2010/main" val="0"/>
              </a:ext>
            </a:extLst>
          </a:blip>
          <a:srcRect t="17789"/>
          <a:stretch>
            <a:fillRect/>
          </a:stretch>
        </p:blipFill>
        <p:spPr bwMode="auto">
          <a:xfrm>
            <a:off x="5440363" y="1893888"/>
            <a:ext cx="2922587"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1EDD0A11-5943-49F5-8E8B-409423DEBDCF}"/>
              </a:ext>
            </a:extLst>
          </p:cNvPr>
          <p:cNvSpPr>
            <a:spLocks noChangeArrowheads="1"/>
          </p:cNvSpPr>
          <p:nvPr/>
        </p:nvSpPr>
        <p:spPr bwMode="auto">
          <a:xfrm>
            <a:off x="4911725" y="5192713"/>
            <a:ext cx="3960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new spider plants </a:t>
            </a:r>
          </a:p>
          <a:p>
            <a:pPr algn="ctr"/>
            <a:r>
              <a:rPr lang="en-GB" altLang="en-US" b="1">
                <a:solidFill>
                  <a:srgbClr val="010066"/>
                </a:solidFill>
              </a:rPr>
              <a:t>produced asexually </a:t>
            </a:r>
            <a:br>
              <a:rPr lang="en-GB" altLang="en-US" b="1">
                <a:solidFill>
                  <a:srgbClr val="010066"/>
                </a:solidFill>
              </a:rPr>
            </a:br>
            <a:r>
              <a:rPr lang="en-GB" altLang="en-US" b="1">
                <a:solidFill>
                  <a:srgbClr val="010066"/>
                </a:solidFill>
              </a:rPr>
              <a:t>by its parent plant</a:t>
            </a:r>
            <a:endParaRPr lang="en-GB" altLang="en-US" b="1"/>
          </a:p>
        </p:txBody>
      </p:sp>
      <p:pic>
        <p:nvPicPr>
          <p:cNvPr id="20" name="Picture 19" descr="slide 15.png">
            <a:extLst>
              <a:ext uri="{FF2B5EF4-FFF2-40B4-BE49-F238E27FC236}">
                <a16:creationId xmlns:a16="http://schemas.microsoft.com/office/drawing/2014/main" id="{A2A970F1-0F9B-459C-AC2C-4BD32A103A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6625" y="2952750"/>
            <a:ext cx="19621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5E26E64-DAB1-4DB9-9C2F-572B90E5CAB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1FF75BA-7AB2-4F5D-ADC0-71EDA788A86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Title 9">
            <a:extLst>
              <a:ext uri="{FF2B5EF4-FFF2-40B4-BE49-F238E27FC236}">
                <a16:creationId xmlns:a16="http://schemas.microsoft.com/office/drawing/2014/main" id="{615879AF-A0C2-439C-B5AE-D6F8078ED8F0}"/>
              </a:ext>
            </a:extLst>
          </p:cNvPr>
          <p:cNvSpPr>
            <a:spLocks noGrp="1"/>
          </p:cNvSpPr>
          <p:nvPr>
            <p:ph type="title"/>
          </p:nvPr>
        </p:nvSpPr>
        <p:spPr/>
        <p:txBody>
          <a:bodyPr/>
          <a:lstStyle/>
          <a:p>
            <a:pPr eaLnBrk="1" hangingPunct="1">
              <a:defRPr/>
            </a:pPr>
            <a:r>
              <a:rPr lang="en-GB" dirty="0">
                <a:ea typeface="+mn-ea"/>
                <a:cs typeface="+mn-cs"/>
              </a:rPr>
              <a:t>Advantages of asexual reproduction (1)</a:t>
            </a:r>
            <a:endParaRPr lang="en-GB" sz="3200" dirty="0"/>
          </a:p>
        </p:txBody>
      </p:sp>
      <p:sp>
        <p:nvSpPr>
          <p:cNvPr id="24581" name="Text Box 91">
            <a:extLst>
              <a:ext uri="{FF2B5EF4-FFF2-40B4-BE49-F238E27FC236}">
                <a16:creationId xmlns:a16="http://schemas.microsoft.com/office/drawing/2014/main" id="{30930D78-358A-4FB3-9994-354D599FE90C}"/>
              </a:ext>
            </a:extLst>
          </p:cNvPr>
          <p:cNvSpPr txBox="1">
            <a:spLocks noChangeArrowheads="1"/>
          </p:cNvSpPr>
          <p:nvPr/>
        </p:nvSpPr>
        <p:spPr bwMode="auto">
          <a:xfrm>
            <a:off x="342900" y="3059698"/>
            <a:ext cx="51096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Asexual reproduction is </a:t>
            </a:r>
            <a:r>
              <a:rPr lang="en-GB" altLang="en-US" b="1" dirty="0">
                <a:solidFill>
                  <a:srgbClr val="010066"/>
                </a:solidFill>
              </a:rPr>
              <a:t>faster</a:t>
            </a:r>
            <a:r>
              <a:rPr lang="en-GB" altLang="en-US" dirty="0">
                <a:solidFill>
                  <a:srgbClr val="010066"/>
                </a:solidFill>
              </a:rPr>
              <a:t> than </a:t>
            </a:r>
            <a:br>
              <a:rPr lang="en-GB" altLang="en-US" dirty="0">
                <a:solidFill>
                  <a:srgbClr val="010066"/>
                </a:solidFill>
              </a:rPr>
            </a:br>
            <a:r>
              <a:rPr lang="en-GB" altLang="en-US" dirty="0">
                <a:solidFill>
                  <a:srgbClr val="010066"/>
                </a:solidFill>
              </a:rPr>
              <a:t>sexual reproduction, enabling many offspring to be produced quickly.</a:t>
            </a:r>
            <a:endParaRPr lang="en-GB" altLang="en-US" dirty="0"/>
          </a:p>
        </p:txBody>
      </p:sp>
      <p:sp>
        <p:nvSpPr>
          <p:cNvPr id="25606" name="Rectangle 12">
            <a:extLst>
              <a:ext uri="{FF2B5EF4-FFF2-40B4-BE49-F238E27FC236}">
                <a16:creationId xmlns:a16="http://schemas.microsoft.com/office/drawing/2014/main" id="{B9532CFD-BF01-4344-9424-D92574096D47}"/>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Asexual organisms do not need to use </a:t>
            </a:r>
            <a:r>
              <a:rPr lang="en-GB" altLang="en-US" b="1">
                <a:solidFill>
                  <a:srgbClr val="010066"/>
                </a:solidFill>
              </a:rPr>
              <a:t>energy</a:t>
            </a:r>
            <a:r>
              <a:rPr lang="en-GB" altLang="en-US">
                <a:solidFill>
                  <a:srgbClr val="010066"/>
                </a:solidFill>
              </a:rPr>
              <a:t> and </a:t>
            </a:r>
            <a:r>
              <a:rPr lang="en-GB" altLang="en-US" b="1">
                <a:solidFill>
                  <a:srgbClr val="010066"/>
                </a:solidFill>
              </a:rPr>
              <a:t>time</a:t>
            </a:r>
            <a:r>
              <a:rPr lang="en-GB" altLang="en-US">
                <a:solidFill>
                  <a:srgbClr val="010066"/>
                </a:solidFill>
              </a:rPr>
              <a:t> </a:t>
            </a:r>
            <a:br>
              <a:rPr lang="en-GB" altLang="en-US">
                <a:solidFill>
                  <a:srgbClr val="010066"/>
                </a:solidFill>
              </a:rPr>
            </a:br>
            <a:r>
              <a:rPr lang="en-GB" altLang="en-US">
                <a:solidFill>
                  <a:srgbClr val="010066"/>
                </a:solidFill>
              </a:rPr>
              <a:t>to find a mate, as only a single parent is required. </a:t>
            </a:r>
          </a:p>
        </p:txBody>
      </p:sp>
      <p:sp>
        <p:nvSpPr>
          <p:cNvPr id="24584" name="Rectangle 15">
            <a:extLst>
              <a:ext uri="{FF2B5EF4-FFF2-40B4-BE49-F238E27FC236}">
                <a16:creationId xmlns:a16="http://schemas.microsoft.com/office/drawing/2014/main" id="{2F4F7314-3B08-405D-9506-F0DB34C0BBB5}"/>
              </a:ext>
            </a:extLst>
          </p:cNvPr>
          <p:cNvSpPr>
            <a:spLocks noChangeArrowheads="1"/>
          </p:cNvSpPr>
          <p:nvPr/>
        </p:nvSpPr>
        <p:spPr bwMode="auto">
          <a:xfrm>
            <a:off x="342900" y="4566529"/>
            <a:ext cx="49290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Both of these advantages could help increase population size following a sudden fall in numbers, preventing extinction. </a:t>
            </a:r>
            <a:endParaRPr lang="en-GB" altLang="en-US" dirty="0"/>
          </a:p>
        </p:txBody>
      </p:sp>
      <p:sp>
        <p:nvSpPr>
          <p:cNvPr id="13" name="Rectangle 123">
            <a:extLst>
              <a:ext uri="{FF2B5EF4-FFF2-40B4-BE49-F238E27FC236}">
                <a16:creationId xmlns:a16="http://schemas.microsoft.com/office/drawing/2014/main" id="{0BC2ED8B-AE90-4771-97F3-E7E6513014F1}"/>
              </a:ext>
            </a:extLst>
          </p:cNvPr>
          <p:cNvSpPr>
            <a:spLocks noChangeArrowheads="1"/>
          </p:cNvSpPr>
          <p:nvPr/>
        </p:nvSpPr>
        <p:spPr bwMode="auto">
          <a:xfrm>
            <a:off x="342900" y="1921168"/>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that asexual organisms can reproduce even if they are alone. </a:t>
            </a:r>
            <a:endParaRPr lang="en-GB" altLang="en-US" dirty="0"/>
          </a:p>
        </p:txBody>
      </p:sp>
      <p:pic>
        <p:nvPicPr>
          <p:cNvPr id="25610" name="Picture 13" descr="David-Litman_439371490_WEB.jpg">
            <a:extLst>
              <a:ext uri="{FF2B5EF4-FFF2-40B4-BE49-F238E27FC236}">
                <a16:creationId xmlns:a16="http://schemas.microsoft.com/office/drawing/2014/main" id="{A981443F-098A-4859-AC74-A07A0FC3E3FF}"/>
              </a:ext>
            </a:extLst>
          </p:cNvPr>
          <p:cNvPicPr>
            <a:picLocks noChangeAspect="1"/>
          </p:cNvPicPr>
          <p:nvPr/>
        </p:nvPicPr>
        <p:blipFill>
          <a:blip r:embed="rId4">
            <a:extLst>
              <a:ext uri="{28A0092B-C50C-407E-A947-70E740481C1C}">
                <a14:useLocalDpi xmlns:a14="http://schemas.microsoft.com/office/drawing/2010/main" val="0"/>
              </a:ext>
            </a:extLst>
          </a:blip>
          <a:srcRect t="2005" b="11926"/>
          <a:stretch>
            <a:fillRect/>
          </a:stretch>
        </p:blipFill>
        <p:spPr bwMode="auto">
          <a:xfrm>
            <a:off x="5658908" y="2753018"/>
            <a:ext cx="29416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BAF27E8D-0998-4970-913E-F3BAF8E9238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22234860-784F-4C9B-BC73-BF352DD5BE2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24CB2DB-897A-429E-BD02-D5057BEBB5A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Title 9">
            <a:extLst>
              <a:ext uri="{FF2B5EF4-FFF2-40B4-BE49-F238E27FC236}">
                <a16:creationId xmlns:a16="http://schemas.microsoft.com/office/drawing/2014/main" id="{781AFD04-57C8-4D8C-93F0-8F9966AEEF0A}"/>
              </a:ext>
            </a:extLst>
          </p:cNvPr>
          <p:cNvSpPr>
            <a:spLocks noGrp="1"/>
          </p:cNvSpPr>
          <p:nvPr>
            <p:ph type="title"/>
          </p:nvPr>
        </p:nvSpPr>
        <p:spPr/>
        <p:txBody>
          <a:bodyPr/>
          <a:lstStyle/>
          <a:p>
            <a:pPr eaLnBrk="1" hangingPunct="1">
              <a:defRPr/>
            </a:pPr>
            <a:r>
              <a:rPr lang="en-GB" dirty="0">
                <a:ea typeface="+mn-ea"/>
                <a:cs typeface="+mn-cs"/>
              </a:rPr>
              <a:t>Advantages of asexual reproduction (2)</a:t>
            </a:r>
            <a:endParaRPr lang="en-GB" sz="3200" dirty="0"/>
          </a:p>
        </p:txBody>
      </p:sp>
      <p:sp>
        <p:nvSpPr>
          <p:cNvPr id="24583" name="Rectangle 14">
            <a:extLst>
              <a:ext uri="{FF2B5EF4-FFF2-40B4-BE49-F238E27FC236}">
                <a16:creationId xmlns:a16="http://schemas.microsoft.com/office/drawing/2014/main" id="{D4C593E3-2EC4-4EE5-9F17-881837E8A795}"/>
              </a:ext>
            </a:extLst>
          </p:cNvPr>
          <p:cNvSpPr>
            <a:spLocks noChangeArrowheads="1"/>
          </p:cNvSpPr>
          <p:nvPr/>
        </p:nvSpPr>
        <p:spPr bwMode="auto">
          <a:xfrm>
            <a:off x="342900" y="2238375"/>
            <a:ext cx="47709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the parent is well adapted to </a:t>
            </a:r>
            <a:br>
              <a:rPr lang="en-GB" altLang="en-US" dirty="0">
                <a:solidFill>
                  <a:srgbClr val="010066"/>
                </a:solidFill>
              </a:rPr>
            </a:br>
            <a:r>
              <a:rPr lang="en-GB" altLang="en-US" dirty="0">
                <a:solidFill>
                  <a:srgbClr val="010066"/>
                </a:solidFill>
              </a:rPr>
              <a:t>its environment, then its offspring </a:t>
            </a:r>
            <a:br>
              <a:rPr lang="en-GB" altLang="en-US" dirty="0">
                <a:solidFill>
                  <a:srgbClr val="010066"/>
                </a:solidFill>
              </a:rPr>
            </a:br>
            <a:r>
              <a:rPr lang="en-GB" altLang="en-US" dirty="0">
                <a:solidFill>
                  <a:srgbClr val="010066"/>
                </a:solidFill>
              </a:rPr>
              <a:t>will also be well adapted, as long </a:t>
            </a:r>
            <a:br>
              <a:rPr lang="en-GB" altLang="en-US" dirty="0">
                <a:solidFill>
                  <a:srgbClr val="010066"/>
                </a:solidFill>
              </a:rPr>
            </a:br>
            <a:r>
              <a:rPr lang="en-GB" altLang="en-US" dirty="0">
                <a:solidFill>
                  <a:srgbClr val="010066"/>
                </a:solidFill>
              </a:rPr>
              <a:t>as conditions remain stable.</a:t>
            </a:r>
            <a:endParaRPr lang="en-GB" altLang="en-US" dirty="0"/>
          </a:p>
        </p:txBody>
      </p:sp>
      <p:sp>
        <p:nvSpPr>
          <p:cNvPr id="12" name="Rectangle 11">
            <a:extLst>
              <a:ext uri="{FF2B5EF4-FFF2-40B4-BE49-F238E27FC236}">
                <a16:creationId xmlns:a16="http://schemas.microsoft.com/office/drawing/2014/main" id="{563BAE80-7077-4DA7-88DC-D551F76F3EC5}"/>
              </a:ext>
            </a:extLst>
          </p:cNvPr>
          <p:cNvSpPr>
            <a:spLocks noChangeArrowheads="1"/>
          </p:cNvSpPr>
          <p:nvPr/>
        </p:nvSpPr>
        <p:spPr bwMode="auto">
          <a:xfrm>
            <a:off x="342900" y="4432300"/>
            <a:ext cx="5151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Under steady, </a:t>
            </a:r>
            <a:r>
              <a:rPr lang="en-GB" altLang="en-US" dirty="0" err="1">
                <a:solidFill>
                  <a:srgbClr val="010066"/>
                </a:solidFill>
              </a:rPr>
              <a:t>favorable</a:t>
            </a:r>
            <a:r>
              <a:rPr lang="en-GB" altLang="en-US" dirty="0">
                <a:solidFill>
                  <a:srgbClr val="010066"/>
                </a:solidFill>
              </a:rPr>
              <a:t> conditions, </a:t>
            </a:r>
          </a:p>
          <a:p>
            <a:r>
              <a:rPr lang="en-GB" altLang="en-US" dirty="0">
                <a:solidFill>
                  <a:srgbClr val="010066"/>
                </a:solidFill>
              </a:rPr>
              <a:t>a population of asexual organisms </a:t>
            </a:r>
          </a:p>
          <a:p>
            <a:r>
              <a:rPr lang="en-GB" altLang="en-US" dirty="0">
                <a:solidFill>
                  <a:srgbClr val="010066"/>
                </a:solidFill>
              </a:rPr>
              <a:t>can rapidly increase in size.</a:t>
            </a:r>
            <a:endParaRPr lang="en-GB" altLang="en-US" dirty="0"/>
          </a:p>
        </p:txBody>
      </p:sp>
      <p:sp>
        <p:nvSpPr>
          <p:cNvPr id="26632" name="Rectangle 12">
            <a:extLst>
              <a:ext uri="{FF2B5EF4-FFF2-40B4-BE49-F238E27FC236}">
                <a16:creationId xmlns:a16="http://schemas.microsoft.com/office/drawing/2014/main" id="{AB9B822A-0CBE-421B-814F-A99AE3B3D78C}"/>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Asexual reproduction produces offspring that are </a:t>
            </a:r>
            <a:r>
              <a:rPr lang="en-GB" altLang="en-US" b="1">
                <a:solidFill>
                  <a:srgbClr val="010066"/>
                </a:solidFill>
              </a:rPr>
              <a:t>genetically identical</a:t>
            </a:r>
            <a:r>
              <a:rPr lang="en-GB" altLang="en-US">
                <a:solidFill>
                  <a:srgbClr val="010066"/>
                </a:solidFill>
              </a:rPr>
              <a:t> to each other and the parent organism. </a:t>
            </a:r>
          </a:p>
        </p:txBody>
      </p:sp>
      <p:pic>
        <p:nvPicPr>
          <p:cNvPr id="26633" name="Picture 12" descr="slide 17.jpg">
            <a:extLst>
              <a:ext uri="{FF2B5EF4-FFF2-40B4-BE49-F238E27FC236}">
                <a16:creationId xmlns:a16="http://schemas.microsoft.com/office/drawing/2014/main" id="{B8D7603D-4370-4FEB-9223-38ED32F9F7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8205" y="1790700"/>
            <a:ext cx="30067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A365742-6EBD-4749-A191-22E58DE5885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9855ED66-2B6A-4DAE-83D4-FF71B838627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DCAD55A-7306-4E54-B637-B59DA4A7DBB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Title 9">
            <a:extLst>
              <a:ext uri="{FF2B5EF4-FFF2-40B4-BE49-F238E27FC236}">
                <a16:creationId xmlns:a16="http://schemas.microsoft.com/office/drawing/2014/main" id="{EE977157-7C80-4501-BFAB-74A09427515F}"/>
              </a:ext>
            </a:extLst>
          </p:cNvPr>
          <p:cNvSpPr>
            <a:spLocks noGrp="1"/>
          </p:cNvSpPr>
          <p:nvPr>
            <p:ph type="title"/>
          </p:nvPr>
        </p:nvSpPr>
        <p:spPr/>
        <p:txBody>
          <a:bodyPr/>
          <a:lstStyle/>
          <a:p>
            <a:pPr eaLnBrk="1" hangingPunct="1">
              <a:defRPr/>
            </a:pPr>
            <a:r>
              <a:rPr lang="en-GB" dirty="0">
                <a:ea typeface="+mn-ea"/>
                <a:cs typeface="+mn-cs"/>
              </a:rPr>
              <a:t>Disadvantages of asexual reproduction</a:t>
            </a:r>
            <a:endParaRPr lang="en-GB" sz="3200" dirty="0"/>
          </a:p>
        </p:txBody>
      </p:sp>
      <p:sp>
        <p:nvSpPr>
          <p:cNvPr id="27653" name="Rectangle 12">
            <a:extLst>
              <a:ext uri="{FF2B5EF4-FFF2-40B4-BE49-F238E27FC236}">
                <a16:creationId xmlns:a16="http://schemas.microsoft.com/office/drawing/2014/main" id="{45030EEA-D744-4F50-88DC-E3602E86E634}"/>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Although asexual reproduction has many short-term advantages, there are some important disadvantages.</a:t>
            </a:r>
            <a:endParaRPr lang="en-GB" altLang="en-US" dirty="0"/>
          </a:p>
        </p:txBody>
      </p:sp>
      <p:sp>
        <p:nvSpPr>
          <p:cNvPr id="25606" name="Rectangle 13">
            <a:extLst>
              <a:ext uri="{FF2B5EF4-FFF2-40B4-BE49-F238E27FC236}">
                <a16:creationId xmlns:a16="http://schemas.microsoft.com/office/drawing/2014/main" id="{B64B8C67-24EA-4E44-9086-697BA55AE945}"/>
              </a:ext>
            </a:extLst>
          </p:cNvPr>
          <p:cNvSpPr>
            <a:spLocks noChangeArrowheads="1"/>
          </p:cNvSpPr>
          <p:nvPr/>
        </p:nvSpPr>
        <p:spPr bwMode="auto">
          <a:xfrm>
            <a:off x="342900" y="1680634"/>
            <a:ext cx="8189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Asexual reproduction produces clones, meaning all offspring are </a:t>
            </a:r>
            <a:r>
              <a:rPr lang="en-GB" altLang="en-US" b="1" dirty="0">
                <a:solidFill>
                  <a:srgbClr val="010066"/>
                </a:solidFill>
              </a:rPr>
              <a:t>genetically identical </a:t>
            </a:r>
            <a:r>
              <a:rPr lang="en-GB" altLang="en-US" dirty="0">
                <a:solidFill>
                  <a:srgbClr val="010066"/>
                </a:solidFill>
              </a:rPr>
              <a:t>to the parent and each other. As a result, asexual reproduction is unable to create </a:t>
            </a:r>
            <a:r>
              <a:rPr lang="en-GB" altLang="en-US" b="1" dirty="0">
                <a:solidFill>
                  <a:srgbClr val="010066"/>
                </a:solidFill>
              </a:rPr>
              <a:t>variation</a:t>
            </a:r>
            <a:r>
              <a:rPr lang="en-GB" altLang="en-US" dirty="0">
                <a:solidFill>
                  <a:srgbClr val="010066"/>
                </a:solidFill>
              </a:rPr>
              <a:t> in a population.  </a:t>
            </a:r>
            <a:endParaRPr lang="en-GB" altLang="en-US" dirty="0"/>
          </a:p>
        </p:txBody>
      </p:sp>
      <p:sp>
        <p:nvSpPr>
          <p:cNvPr id="25607" name="Rectangle 17">
            <a:extLst>
              <a:ext uri="{FF2B5EF4-FFF2-40B4-BE49-F238E27FC236}">
                <a16:creationId xmlns:a16="http://schemas.microsoft.com/office/drawing/2014/main" id="{7C27BFE2-0ACE-4B1D-8220-6D0D82FE980F}"/>
              </a:ext>
            </a:extLst>
          </p:cNvPr>
          <p:cNvSpPr>
            <a:spLocks noChangeArrowheads="1"/>
          </p:cNvSpPr>
          <p:nvPr/>
        </p:nvSpPr>
        <p:spPr bwMode="auto">
          <a:xfrm>
            <a:off x="342900" y="3316817"/>
            <a:ext cx="56689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can be a problem if environmental </a:t>
            </a:r>
          </a:p>
          <a:p>
            <a:r>
              <a:rPr lang="en-GB" altLang="en-US" dirty="0">
                <a:solidFill>
                  <a:srgbClr val="010066"/>
                </a:solidFill>
              </a:rPr>
              <a:t>conditions are </a:t>
            </a:r>
            <a:r>
              <a:rPr lang="en-GB" altLang="en-US" b="1" dirty="0">
                <a:solidFill>
                  <a:srgbClr val="010066"/>
                </a:solidFill>
              </a:rPr>
              <a:t>unstable</a:t>
            </a:r>
            <a:r>
              <a:rPr lang="en-GB" altLang="en-US" dirty="0">
                <a:solidFill>
                  <a:srgbClr val="010066"/>
                </a:solidFill>
              </a:rPr>
              <a:t>. If the parent is </a:t>
            </a:r>
          </a:p>
          <a:p>
            <a:r>
              <a:rPr lang="en-GB" altLang="en-US" dirty="0">
                <a:solidFill>
                  <a:srgbClr val="010066"/>
                </a:solidFill>
              </a:rPr>
              <a:t>not well adapted to the new conditions,</a:t>
            </a:r>
          </a:p>
          <a:p>
            <a:r>
              <a:rPr lang="en-GB" altLang="en-US" dirty="0">
                <a:solidFill>
                  <a:srgbClr val="010066"/>
                </a:solidFill>
              </a:rPr>
              <a:t>neither will its offspring be. </a:t>
            </a:r>
            <a:endParaRPr lang="en-GB" altLang="en-US" dirty="0"/>
          </a:p>
        </p:txBody>
      </p:sp>
      <p:sp>
        <p:nvSpPr>
          <p:cNvPr id="25608" name="Rectangle 18">
            <a:extLst>
              <a:ext uri="{FF2B5EF4-FFF2-40B4-BE49-F238E27FC236}">
                <a16:creationId xmlns:a16="http://schemas.microsoft.com/office/drawing/2014/main" id="{5B4F758D-8352-49A5-AE15-D0AD4DAE1F27}"/>
              </a:ext>
            </a:extLst>
          </p:cNvPr>
          <p:cNvSpPr>
            <a:spLocks noChangeArrowheads="1"/>
          </p:cNvSpPr>
          <p:nvPr/>
        </p:nvSpPr>
        <p:spPr bwMode="auto">
          <a:xfrm>
            <a:off x="342900" y="4953000"/>
            <a:ext cx="53354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can lead to a population crash if </a:t>
            </a:r>
          </a:p>
          <a:p>
            <a:r>
              <a:rPr lang="en-GB" altLang="en-US" dirty="0">
                <a:solidFill>
                  <a:srgbClr val="010066"/>
                </a:solidFill>
              </a:rPr>
              <a:t>there are no individuals well suited to </a:t>
            </a:r>
          </a:p>
          <a:p>
            <a:r>
              <a:rPr lang="en-GB" altLang="en-US" dirty="0">
                <a:solidFill>
                  <a:srgbClr val="010066"/>
                </a:solidFill>
              </a:rPr>
              <a:t>the environment. </a:t>
            </a:r>
            <a:endParaRPr lang="en-GB" altLang="en-US" dirty="0"/>
          </a:p>
        </p:txBody>
      </p:sp>
      <p:pic>
        <p:nvPicPr>
          <p:cNvPr id="27658" name="Picture 11" descr="slide 18.jpg">
            <a:extLst>
              <a:ext uri="{FF2B5EF4-FFF2-40B4-BE49-F238E27FC236}">
                <a16:creationId xmlns:a16="http://schemas.microsoft.com/office/drawing/2014/main" id="{C54BCF62-B56B-4D15-8F1B-88EDC13261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033713"/>
            <a:ext cx="23272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16A0C6A-5B50-4A57-9DB2-0E02F4BE478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F409B96F-1B2E-4439-9AAB-226B77D01FD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p:bldP spid="256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178DE6E-0943-4EE0-A88D-8E6FE0BB13E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Title 9">
            <a:extLst>
              <a:ext uri="{FF2B5EF4-FFF2-40B4-BE49-F238E27FC236}">
                <a16:creationId xmlns:a16="http://schemas.microsoft.com/office/drawing/2014/main" id="{46B049FC-69B2-43B6-8F60-6B0037A8FC6D}"/>
              </a:ext>
            </a:extLst>
          </p:cNvPr>
          <p:cNvSpPr>
            <a:spLocks noGrp="1"/>
          </p:cNvSpPr>
          <p:nvPr>
            <p:ph type="title"/>
          </p:nvPr>
        </p:nvSpPr>
        <p:spPr/>
        <p:txBody>
          <a:bodyPr/>
          <a:lstStyle/>
          <a:p>
            <a:pPr eaLnBrk="1" hangingPunct="1">
              <a:defRPr/>
            </a:pPr>
            <a:r>
              <a:rPr lang="en-GB" dirty="0">
                <a:ea typeface="+mn-ea"/>
                <a:cs typeface="+mn-cs"/>
              </a:rPr>
              <a:t>Sexual or asexual reproduction? (1)</a:t>
            </a:r>
            <a:endParaRPr lang="en-GB" sz="3200" dirty="0"/>
          </a:p>
        </p:txBody>
      </p:sp>
      <p:sp>
        <p:nvSpPr>
          <p:cNvPr id="28677" name="Rectangle 12">
            <a:extLst>
              <a:ext uri="{FF2B5EF4-FFF2-40B4-BE49-F238E27FC236}">
                <a16:creationId xmlns:a16="http://schemas.microsoft.com/office/drawing/2014/main" id="{485C4E2D-CDB3-4B71-995B-F5F0D7E4137C}"/>
              </a:ext>
            </a:extLst>
          </p:cNvPr>
          <p:cNvSpPr>
            <a:spLocks noChangeArrowheads="1"/>
          </p:cNvSpPr>
          <p:nvPr/>
        </p:nvSpPr>
        <p:spPr bwMode="auto">
          <a:xfrm>
            <a:off x="342900" y="784225"/>
            <a:ext cx="863282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organisms can reproduce both sexually and asexually. The method of reproduction used often depends on the </a:t>
            </a:r>
            <a:r>
              <a:rPr lang="en-GB" altLang="en-US" b="1" dirty="0">
                <a:solidFill>
                  <a:srgbClr val="010066"/>
                </a:solidFill>
              </a:rPr>
              <a:t>circumstances</a:t>
            </a:r>
            <a:r>
              <a:rPr lang="en-GB" altLang="en-US" dirty="0">
                <a:solidFill>
                  <a:srgbClr val="010066"/>
                </a:solidFill>
              </a:rPr>
              <a:t> of the organism.  </a:t>
            </a:r>
            <a:endParaRPr lang="en-GB" altLang="en-US" dirty="0"/>
          </a:p>
        </p:txBody>
      </p:sp>
      <p:sp>
        <p:nvSpPr>
          <p:cNvPr id="15" name="Rectangle 124">
            <a:extLst>
              <a:ext uri="{FF2B5EF4-FFF2-40B4-BE49-F238E27FC236}">
                <a16:creationId xmlns:a16="http://schemas.microsoft.com/office/drawing/2014/main" id="{750B30EA-F859-4A7C-BED7-CFE67DBF8C1F}"/>
              </a:ext>
            </a:extLst>
          </p:cNvPr>
          <p:cNvSpPr>
            <a:spLocks noChangeArrowheads="1"/>
          </p:cNvSpPr>
          <p:nvPr/>
        </p:nvSpPr>
        <p:spPr bwMode="auto">
          <a:xfrm>
            <a:off x="342900" y="2173817"/>
            <a:ext cx="837212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Plants reproduce sexually through the production of </a:t>
            </a:r>
            <a:r>
              <a:rPr lang="en-GB" altLang="en-US" b="1" dirty="0">
                <a:solidFill>
                  <a:srgbClr val="10BC45"/>
                </a:solidFill>
              </a:rPr>
              <a:t>seeds</a:t>
            </a:r>
            <a:r>
              <a:rPr lang="en-GB" altLang="en-US" dirty="0">
                <a:solidFill>
                  <a:srgbClr val="010066"/>
                </a:solidFill>
              </a:rPr>
              <a:t>. </a:t>
            </a:r>
            <a:endParaRPr lang="en-GB" altLang="en-US" dirty="0"/>
          </a:p>
        </p:txBody>
      </p:sp>
      <p:sp>
        <p:nvSpPr>
          <p:cNvPr id="16" name="Rectangle 15">
            <a:extLst>
              <a:ext uri="{FF2B5EF4-FFF2-40B4-BE49-F238E27FC236}">
                <a16:creationId xmlns:a16="http://schemas.microsoft.com/office/drawing/2014/main" id="{7D031698-051F-43F3-A5F4-1F5A7486AEB7}"/>
              </a:ext>
            </a:extLst>
          </p:cNvPr>
          <p:cNvSpPr>
            <a:spLocks noChangeArrowheads="1"/>
          </p:cNvSpPr>
          <p:nvPr/>
        </p:nvSpPr>
        <p:spPr bwMode="auto">
          <a:xfrm>
            <a:off x="342900" y="4214813"/>
            <a:ext cx="48418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Many plants can also reproduce </a:t>
            </a:r>
            <a:br>
              <a:rPr lang="en-GB" altLang="en-US" dirty="0">
                <a:solidFill>
                  <a:srgbClr val="010066"/>
                </a:solidFill>
              </a:rPr>
            </a:br>
            <a:r>
              <a:rPr lang="en-GB" altLang="en-US" dirty="0">
                <a:solidFill>
                  <a:srgbClr val="010066"/>
                </a:solidFill>
              </a:rPr>
              <a:t>asexually. This can occur through </a:t>
            </a:r>
            <a:br>
              <a:rPr lang="en-GB" altLang="en-US" dirty="0">
                <a:solidFill>
                  <a:srgbClr val="010066"/>
                </a:solidFill>
              </a:rPr>
            </a:br>
            <a:r>
              <a:rPr lang="en-GB" altLang="en-US" dirty="0">
                <a:solidFill>
                  <a:srgbClr val="010066"/>
                </a:solidFill>
              </a:rPr>
              <a:t>the production of </a:t>
            </a:r>
            <a:r>
              <a:rPr lang="en-GB" altLang="en-US" b="1" dirty="0">
                <a:solidFill>
                  <a:srgbClr val="10BC45"/>
                </a:solidFill>
              </a:rPr>
              <a:t>runners</a:t>
            </a:r>
            <a:r>
              <a:rPr lang="en-GB" altLang="en-US" dirty="0">
                <a:solidFill>
                  <a:srgbClr val="010066"/>
                </a:solidFill>
              </a:rPr>
              <a:t>, as in </a:t>
            </a:r>
            <a:br>
              <a:rPr lang="en-GB" altLang="en-US" dirty="0">
                <a:solidFill>
                  <a:srgbClr val="010066"/>
                </a:solidFill>
              </a:rPr>
            </a:br>
            <a:r>
              <a:rPr lang="en-GB" altLang="en-US" dirty="0">
                <a:solidFill>
                  <a:srgbClr val="010066"/>
                </a:solidFill>
              </a:rPr>
              <a:t>strawberries, or </a:t>
            </a:r>
            <a:r>
              <a:rPr lang="en-GB" altLang="en-US" b="1" dirty="0">
                <a:solidFill>
                  <a:srgbClr val="10BC45"/>
                </a:solidFill>
              </a:rPr>
              <a:t>bulbs</a:t>
            </a:r>
            <a:r>
              <a:rPr lang="en-GB" altLang="en-US" dirty="0">
                <a:solidFill>
                  <a:srgbClr val="010066"/>
                </a:solidFill>
              </a:rPr>
              <a:t> as seen </a:t>
            </a:r>
            <a:br>
              <a:rPr lang="en-GB" altLang="en-US" dirty="0">
                <a:solidFill>
                  <a:srgbClr val="010066"/>
                </a:solidFill>
              </a:rPr>
            </a:br>
            <a:r>
              <a:rPr lang="en-GB" altLang="en-US" dirty="0">
                <a:solidFill>
                  <a:srgbClr val="010066"/>
                </a:solidFill>
              </a:rPr>
              <a:t>in daffodils. </a:t>
            </a:r>
            <a:endParaRPr lang="en-GB" altLang="en-US" dirty="0"/>
          </a:p>
        </p:txBody>
      </p:sp>
      <p:sp>
        <p:nvSpPr>
          <p:cNvPr id="17" name="Rectangle 16">
            <a:extLst>
              <a:ext uri="{FF2B5EF4-FFF2-40B4-BE49-F238E27FC236}">
                <a16:creationId xmlns:a16="http://schemas.microsoft.com/office/drawing/2014/main" id="{76AA5F8A-3167-43E1-8D48-68B57E24382D}"/>
              </a:ext>
            </a:extLst>
          </p:cNvPr>
          <p:cNvSpPr>
            <a:spLocks noChangeArrowheads="1"/>
          </p:cNvSpPr>
          <p:nvPr/>
        </p:nvSpPr>
        <p:spPr bwMode="auto">
          <a:xfrm>
            <a:off x="342900" y="2825221"/>
            <a:ext cx="4632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seed is formed when a male pollen cell and a female egg</a:t>
            </a:r>
            <a:br>
              <a:rPr lang="en-GB" altLang="en-US" dirty="0">
                <a:solidFill>
                  <a:srgbClr val="010066"/>
                </a:solidFill>
              </a:rPr>
            </a:br>
            <a:r>
              <a:rPr lang="en-GB" altLang="en-US" dirty="0">
                <a:solidFill>
                  <a:srgbClr val="010066"/>
                </a:solidFill>
              </a:rPr>
              <a:t>cell fuse. </a:t>
            </a:r>
            <a:endParaRPr lang="en-GB" altLang="en-US" dirty="0"/>
          </a:p>
        </p:txBody>
      </p:sp>
      <p:pic>
        <p:nvPicPr>
          <p:cNvPr id="18" name="Picture 17" descr="hans-engbers_519057913_web.jpg">
            <a:extLst>
              <a:ext uri="{FF2B5EF4-FFF2-40B4-BE49-F238E27FC236}">
                <a16:creationId xmlns:a16="http://schemas.microsoft.com/office/drawing/2014/main" id="{CE2E927D-6740-489F-8F51-E9C150E101ED}"/>
              </a:ext>
            </a:extLst>
          </p:cNvPr>
          <p:cNvPicPr>
            <a:picLocks noChangeAspect="1"/>
          </p:cNvPicPr>
          <p:nvPr/>
        </p:nvPicPr>
        <p:blipFill>
          <a:blip r:embed="rId4">
            <a:extLst>
              <a:ext uri="{28A0092B-C50C-407E-A947-70E740481C1C}">
                <a14:useLocalDpi xmlns:a14="http://schemas.microsoft.com/office/drawing/2010/main" val="0"/>
              </a:ext>
            </a:extLst>
          </a:blip>
          <a:srcRect l="5853" r="20473"/>
          <a:stretch>
            <a:fillRect/>
          </a:stretch>
        </p:blipFill>
        <p:spPr bwMode="auto">
          <a:xfrm>
            <a:off x="5184775" y="2906713"/>
            <a:ext cx="3348038"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9D96FB9-54B7-42FF-8D51-87141BF4C29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1DA029C3-5027-4040-A036-1EA5ABCE6C1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56FE16-7265-4DF2-A95D-3E477699579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Title 9">
            <a:extLst>
              <a:ext uri="{FF2B5EF4-FFF2-40B4-BE49-F238E27FC236}">
                <a16:creationId xmlns:a16="http://schemas.microsoft.com/office/drawing/2014/main" id="{4049EF2F-FAE1-4FE2-A0F5-92442C0A9C9B}"/>
              </a:ext>
            </a:extLst>
          </p:cNvPr>
          <p:cNvSpPr>
            <a:spLocks noGrp="1"/>
          </p:cNvSpPr>
          <p:nvPr>
            <p:ph type="title"/>
          </p:nvPr>
        </p:nvSpPr>
        <p:spPr/>
        <p:txBody>
          <a:bodyPr/>
          <a:lstStyle/>
          <a:p>
            <a:pPr eaLnBrk="1" hangingPunct="1">
              <a:defRPr/>
            </a:pPr>
            <a:r>
              <a:rPr lang="en-GB" dirty="0">
                <a:ea typeface="+mn-ea"/>
                <a:cs typeface="+mn-cs"/>
              </a:rPr>
              <a:t>Sexual or asexual reproduction? (2)</a:t>
            </a:r>
            <a:endParaRPr lang="en-GB" sz="3200" dirty="0"/>
          </a:p>
        </p:txBody>
      </p:sp>
      <p:sp>
        <p:nvSpPr>
          <p:cNvPr id="29701" name="Rectangle 1266">
            <a:extLst>
              <a:ext uri="{FF2B5EF4-FFF2-40B4-BE49-F238E27FC236}">
                <a16:creationId xmlns:a16="http://schemas.microsoft.com/office/drawing/2014/main" id="{CE2A29A0-6375-44D0-830C-C224D5C1DA5C}"/>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fungi can produce asexually through the production of </a:t>
            </a:r>
            <a:r>
              <a:rPr lang="en-GB" altLang="en-US" b="1" dirty="0">
                <a:solidFill>
                  <a:srgbClr val="10BC45"/>
                </a:solidFill>
              </a:rPr>
              <a:t>spores</a:t>
            </a:r>
            <a:r>
              <a:rPr lang="en-GB" altLang="en-US" dirty="0">
                <a:solidFill>
                  <a:srgbClr val="010066"/>
                </a:solidFill>
              </a:rPr>
              <a:t>. These are produced by a single fungus and dispersed. Each spore can develop into an individual fungus.</a:t>
            </a:r>
            <a:endParaRPr lang="en-GB" altLang="en-US" dirty="0"/>
          </a:p>
        </p:txBody>
      </p:sp>
      <p:sp>
        <p:nvSpPr>
          <p:cNvPr id="7" name="Rectangle 12">
            <a:extLst>
              <a:ext uri="{FF2B5EF4-FFF2-40B4-BE49-F238E27FC236}">
                <a16:creationId xmlns:a16="http://schemas.microsoft.com/office/drawing/2014/main" id="{E89BAD06-90FC-4CD0-9267-553CDD3207D6}"/>
              </a:ext>
            </a:extLst>
          </p:cNvPr>
          <p:cNvSpPr>
            <a:spLocks noChangeArrowheads="1"/>
          </p:cNvSpPr>
          <p:nvPr/>
        </p:nvSpPr>
        <p:spPr bwMode="auto">
          <a:xfrm>
            <a:off x="342900" y="216693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Fungi can produce a different type of spore to reproduce sexually. A male and female spore fuse to produce a new fungus. This enables the creation of </a:t>
            </a:r>
            <a:r>
              <a:rPr lang="en-GB" altLang="en-US" b="1" dirty="0">
                <a:solidFill>
                  <a:srgbClr val="010066"/>
                </a:solidFill>
              </a:rPr>
              <a:t>variation</a:t>
            </a:r>
            <a:r>
              <a:rPr lang="en-GB" altLang="en-US" dirty="0">
                <a:solidFill>
                  <a:srgbClr val="010066"/>
                </a:solidFill>
              </a:rPr>
              <a:t>.</a:t>
            </a:r>
            <a:endParaRPr lang="en-GB" altLang="en-US" dirty="0"/>
          </a:p>
        </p:txBody>
      </p:sp>
      <p:sp>
        <p:nvSpPr>
          <p:cNvPr id="14" name="Rectangle 125">
            <a:extLst>
              <a:ext uri="{FF2B5EF4-FFF2-40B4-BE49-F238E27FC236}">
                <a16:creationId xmlns:a16="http://schemas.microsoft.com/office/drawing/2014/main" id="{0F7AD89B-34A3-4A89-8AB7-6C55D9010E20}"/>
              </a:ext>
            </a:extLst>
          </p:cNvPr>
          <p:cNvSpPr>
            <a:spLocks noChangeArrowheads="1"/>
          </p:cNvSpPr>
          <p:nvPr/>
        </p:nvSpPr>
        <p:spPr bwMode="auto">
          <a:xfrm>
            <a:off x="342899" y="3592513"/>
            <a:ext cx="44210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t>
            </a:r>
            <a:r>
              <a:rPr lang="en-GB" altLang="en-US" b="1" dirty="0">
                <a:solidFill>
                  <a:srgbClr val="10BC45"/>
                </a:solidFill>
              </a:rPr>
              <a:t>parasite</a:t>
            </a:r>
            <a:r>
              <a:rPr lang="en-GB" altLang="en-US" dirty="0">
                <a:solidFill>
                  <a:srgbClr val="010066"/>
                </a:solidFill>
              </a:rPr>
              <a:t> that causes the </a:t>
            </a:r>
            <a:br>
              <a:rPr lang="en-GB" altLang="en-US" dirty="0">
                <a:solidFill>
                  <a:srgbClr val="010066"/>
                </a:solidFill>
              </a:rPr>
            </a:br>
            <a:r>
              <a:rPr lang="en-GB" altLang="en-US" dirty="0">
                <a:solidFill>
                  <a:srgbClr val="010066"/>
                </a:solidFill>
              </a:rPr>
              <a:t>disease </a:t>
            </a:r>
            <a:r>
              <a:rPr lang="en-GB" altLang="en-US" b="1" dirty="0">
                <a:solidFill>
                  <a:srgbClr val="10BC45"/>
                </a:solidFill>
              </a:rPr>
              <a:t>malaria </a:t>
            </a:r>
            <a:r>
              <a:rPr lang="en-GB" altLang="en-US" dirty="0">
                <a:solidFill>
                  <a:srgbClr val="010066"/>
                </a:solidFill>
              </a:rPr>
              <a:t>reproduces </a:t>
            </a:r>
            <a:br>
              <a:rPr lang="en-GB" altLang="en-US" dirty="0">
                <a:solidFill>
                  <a:srgbClr val="010066"/>
                </a:solidFill>
              </a:rPr>
            </a:br>
            <a:r>
              <a:rPr lang="en-GB" altLang="en-US" dirty="0">
                <a:solidFill>
                  <a:srgbClr val="010066"/>
                </a:solidFill>
              </a:rPr>
              <a:t>sexually while in mosquitoes.</a:t>
            </a:r>
            <a:endParaRPr lang="en-GB" altLang="en-US" dirty="0"/>
          </a:p>
        </p:txBody>
      </p:sp>
      <p:sp>
        <p:nvSpPr>
          <p:cNvPr id="15" name="Rectangle 14">
            <a:extLst>
              <a:ext uri="{FF2B5EF4-FFF2-40B4-BE49-F238E27FC236}">
                <a16:creationId xmlns:a16="http://schemas.microsoft.com/office/drawing/2014/main" id="{88651AFD-C880-4CC9-87FB-55CD5926516D}"/>
              </a:ext>
            </a:extLst>
          </p:cNvPr>
          <p:cNvSpPr>
            <a:spLocks noChangeArrowheads="1"/>
          </p:cNvSpPr>
          <p:nvPr/>
        </p:nvSpPr>
        <p:spPr bwMode="auto">
          <a:xfrm>
            <a:off x="342900" y="4953000"/>
            <a:ext cx="4914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However, when transferred to </a:t>
            </a:r>
          </a:p>
          <a:p>
            <a:r>
              <a:rPr lang="en-GB" altLang="en-US" dirty="0">
                <a:solidFill>
                  <a:srgbClr val="010066"/>
                </a:solidFill>
              </a:rPr>
              <a:t>humans, the parasite reproduces </a:t>
            </a:r>
            <a:br>
              <a:rPr lang="en-GB" altLang="en-US" dirty="0">
                <a:solidFill>
                  <a:srgbClr val="010066"/>
                </a:solidFill>
              </a:rPr>
            </a:br>
            <a:r>
              <a:rPr lang="en-GB" altLang="en-US" dirty="0">
                <a:solidFill>
                  <a:srgbClr val="010066"/>
                </a:solidFill>
              </a:rPr>
              <a:t>asexually inside red blood cells. </a:t>
            </a:r>
            <a:endParaRPr lang="en-GB" altLang="en-US" dirty="0"/>
          </a:p>
        </p:txBody>
      </p:sp>
      <p:pic>
        <p:nvPicPr>
          <p:cNvPr id="16" name="Picture 1588" descr="chakkrachai-nicharat_515756.jpg">
            <a:extLst>
              <a:ext uri="{FF2B5EF4-FFF2-40B4-BE49-F238E27FC236}">
                <a16:creationId xmlns:a16="http://schemas.microsoft.com/office/drawing/2014/main" id="{8E058E74-83AE-46E9-84CD-4E9067B1CB32}"/>
              </a:ext>
            </a:extLst>
          </p:cNvPr>
          <p:cNvPicPr>
            <a:picLocks noChangeAspect="1"/>
          </p:cNvPicPr>
          <p:nvPr/>
        </p:nvPicPr>
        <p:blipFill>
          <a:blip r:embed="rId4">
            <a:extLst>
              <a:ext uri="{28A0092B-C50C-407E-A947-70E740481C1C}">
                <a14:useLocalDpi xmlns:a14="http://schemas.microsoft.com/office/drawing/2010/main" val="0"/>
              </a:ext>
            </a:extLst>
          </a:blip>
          <a:srcRect l="19392" r="17838" b="12001"/>
          <a:stretch>
            <a:fillRect/>
          </a:stretch>
        </p:blipFill>
        <p:spPr bwMode="auto">
          <a:xfrm>
            <a:off x="5257800" y="3568700"/>
            <a:ext cx="32750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couple">
            <a:extLst>
              <a:ext uri="{FF2B5EF4-FFF2-40B4-BE49-F238E27FC236}">
                <a16:creationId xmlns:a16="http://schemas.microsoft.com/office/drawing/2014/main" id="{A3F586CE-3A22-44D4-95E0-E74B7A1C5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650" y="1878013"/>
            <a:ext cx="215900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a:extLst>
              <a:ext uri="{FF2B5EF4-FFF2-40B4-BE49-F238E27FC236}">
                <a16:creationId xmlns:a16="http://schemas.microsoft.com/office/drawing/2014/main" id="{622117BF-47BA-48C0-8BFA-570A4794DEE0}"/>
              </a:ext>
            </a:extLst>
          </p:cNvPr>
          <p:cNvSpPr>
            <a:spLocks noGrp="1" noChangeArrowheads="1"/>
          </p:cNvSpPr>
          <p:nvPr>
            <p:ph type="title"/>
          </p:nvPr>
        </p:nvSpPr>
        <p:spPr/>
        <p:txBody>
          <a:bodyPr/>
          <a:lstStyle/>
          <a:p>
            <a:pPr eaLnBrk="1" hangingPunct="1"/>
            <a:r>
              <a:rPr lang="en-GB" altLang="en-US"/>
              <a:t>Sexual reproduction</a:t>
            </a:r>
          </a:p>
        </p:txBody>
      </p:sp>
      <p:sp>
        <p:nvSpPr>
          <p:cNvPr id="12292" name="Text Box 5">
            <a:extLst>
              <a:ext uri="{FF2B5EF4-FFF2-40B4-BE49-F238E27FC236}">
                <a16:creationId xmlns:a16="http://schemas.microsoft.com/office/drawing/2014/main" id="{9FFA5365-0F25-4A69-9AF8-C9C2335B35CB}"/>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There are two main ways by which organisms can reproduce: </a:t>
            </a:r>
            <a:r>
              <a:rPr lang="en-GB" altLang="en-US" b="1" dirty="0">
                <a:solidFill>
                  <a:srgbClr val="10BC45"/>
                </a:solidFill>
              </a:rPr>
              <a:t>sexual</a:t>
            </a:r>
            <a:r>
              <a:rPr lang="en-GB" altLang="en-US" dirty="0">
                <a:solidFill>
                  <a:srgbClr val="010066"/>
                </a:solidFill>
              </a:rPr>
              <a:t> </a:t>
            </a:r>
            <a:r>
              <a:rPr lang="en-GB" altLang="en-US" b="1" dirty="0">
                <a:solidFill>
                  <a:srgbClr val="10BC45"/>
                </a:solidFill>
              </a:rPr>
              <a:t>reproduction</a:t>
            </a:r>
            <a:r>
              <a:rPr lang="en-GB" altLang="en-US" dirty="0">
                <a:solidFill>
                  <a:srgbClr val="010066"/>
                </a:solidFill>
              </a:rPr>
              <a:t> and </a:t>
            </a:r>
            <a:r>
              <a:rPr lang="en-GB" altLang="en-US" b="1" dirty="0">
                <a:solidFill>
                  <a:srgbClr val="10BC45"/>
                </a:solidFill>
              </a:rPr>
              <a:t>asexual</a:t>
            </a:r>
            <a:r>
              <a:rPr lang="en-GB" altLang="en-US" dirty="0">
                <a:solidFill>
                  <a:srgbClr val="010066"/>
                </a:solidFill>
              </a:rPr>
              <a:t> </a:t>
            </a:r>
            <a:r>
              <a:rPr lang="en-GB" altLang="en-US" b="1" dirty="0">
                <a:solidFill>
                  <a:srgbClr val="10BC45"/>
                </a:solidFill>
              </a:rPr>
              <a:t>reproduction</a:t>
            </a:r>
            <a:r>
              <a:rPr lang="en-GB" altLang="en-US" dirty="0">
                <a:solidFill>
                  <a:srgbClr val="010066"/>
                </a:solidFill>
              </a:rPr>
              <a:t>. </a:t>
            </a:r>
          </a:p>
        </p:txBody>
      </p:sp>
      <p:sp>
        <p:nvSpPr>
          <p:cNvPr id="841734" name="Text Box 6">
            <a:extLst>
              <a:ext uri="{FF2B5EF4-FFF2-40B4-BE49-F238E27FC236}">
                <a16:creationId xmlns:a16="http://schemas.microsoft.com/office/drawing/2014/main" id="{89C447BD-F163-48A8-BB28-9E1D529A72E5}"/>
              </a:ext>
            </a:extLst>
          </p:cNvPr>
          <p:cNvSpPr txBox="1">
            <a:spLocks noChangeArrowheads="1"/>
          </p:cNvSpPr>
          <p:nvPr/>
        </p:nvSpPr>
        <p:spPr bwMode="auto">
          <a:xfrm>
            <a:off x="342900" y="2241550"/>
            <a:ext cx="4846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a:solidFill>
                  <a:srgbClr val="010066"/>
                </a:solidFill>
              </a:rPr>
              <a:t>In sexual reproduction, male and female </a:t>
            </a:r>
            <a:r>
              <a:rPr lang="en-GB" altLang="en-US" b="1">
                <a:solidFill>
                  <a:srgbClr val="10BC45"/>
                </a:solidFill>
              </a:rPr>
              <a:t>sex cells </a:t>
            </a:r>
            <a:r>
              <a:rPr lang="en-GB" altLang="en-US">
                <a:solidFill>
                  <a:srgbClr val="010066"/>
                </a:solidFill>
              </a:rPr>
              <a:t>fuse together to combine their genetic material and form a new living organism. </a:t>
            </a:r>
          </a:p>
        </p:txBody>
      </p:sp>
      <p:sp>
        <p:nvSpPr>
          <p:cNvPr id="841738" name="Text Box 10">
            <a:extLst>
              <a:ext uri="{FF2B5EF4-FFF2-40B4-BE49-F238E27FC236}">
                <a16:creationId xmlns:a16="http://schemas.microsoft.com/office/drawing/2014/main" id="{35DAAF92-C203-4615-A814-E9CBF84EC8A4}"/>
              </a:ext>
            </a:extLst>
          </p:cNvPr>
          <p:cNvSpPr txBox="1">
            <a:spLocks noChangeArrowheads="1"/>
          </p:cNvSpPr>
          <p:nvPr/>
        </p:nvSpPr>
        <p:spPr bwMode="auto">
          <a:xfrm>
            <a:off x="342900" y="4446588"/>
            <a:ext cx="5451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a:solidFill>
                  <a:srgbClr val="010066"/>
                </a:solidFill>
              </a:rPr>
              <a:t>Most animals, and many </a:t>
            </a:r>
            <a:br>
              <a:rPr lang="en-GB" altLang="en-US">
                <a:solidFill>
                  <a:srgbClr val="010066"/>
                </a:solidFill>
              </a:rPr>
            </a:br>
            <a:r>
              <a:rPr lang="en-GB" altLang="en-US">
                <a:solidFill>
                  <a:srgbClr val="010066"/>
                </a:solidFill>
              </a:rPr>
              <a:t>plants, reproduce using </a:t>
            </a:r>
            <a:br>
              <a:rPr lang="en-GB" altLang="en-US">
                <a:solidFill>
                  <a:srgbClr val="010066"/>
                </a:solidFill>
              </a:rPr>
            </a:br>
            <a:r>
              <a:rPr lang="en-GB" altLang="en-US">
                <a:solidFill>
                  <a:srgbClr val="010066"/>
                </a:solidFill>
              </a:rPr>
              <a:t>sexual reproduction.</a:t>
            </a:r>
          </a:p>
        </p:txBody>
      </p:sp>
      <p:pic>
        <p:nvPicPr>
          <p:cNvPr id="8" name="Picture 7">
            <a:extLst>
              <a:ext uri="{FF2B5EF4-FFF2-40B4-BE49-F238E27FC236}">
                <a16:creationId xmlns:a16="http://schemas.microsoft.com/office/drawing/2014/main" id="{868BE14C-7158-44F5-AFD2-4336A326181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17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173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4" grpId="0"/>
      <p:bldP spid="8417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slide 4.png">
            <a:extLst>
              <a:ext uri="{FF2B5EF4-FFF2-40B4-BE49-F238E27FC236}">
                <a16:creationId xmlns:a16="http://schemas.microsoft.com/office/drawing/2014/main" id="{7F6D959E-E919-4910-9EFD-F306B252E2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8109" y="3905075"/>
            <a:ext cx="2108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a:extLst>
              <a:ext uri="{FF2B5EF4-FFF2-40B4-BE49-F238E27FC236}">
                <a16:creationId xmlns:a16="http://schemas.microsoft.com/office/drawing/2014/main" id="{A5BD2EB5-5A63-4BBF-BA96-1AAD755D1964}"/>
              </a:ext>
            </a:extLst>
          </p:cNvPr>
          <p:cNvSpPr>
            <a:spLocks noGrp="1" noChangeArrowheads="1"/>
          </p:cNvSpPr>
          <p:nvPr>
            <p:ph type="title"/>
          </p:nvPr>
        </p:nvSpPr>
        <p:spPr/>
        <p:txBody>
          <a:bodyPr/>
          <a:lstStyle/>
          <a:p>
            <a:r>
              <a:rPr lang="en-GB" altLang="en-US"/>
              <a:t>Gametes</a:t>
            </a:r>
          </a:p>
        </p:txBody>
      </p:sp>
      <p:sp>
        <p:nvSpPr>
          <p:cNvPr id="13316" name="Text Box 5">
            <a:extLst>
              <a:ext uri="{FF2B5EF4-FFF2-40B4-BE49-F238E27FC236}">
                <a16:creationId xmlns:a16="http://schemas.microsoft.com/office/drawing/2014/main" id="{FA1446C2-D489-4013-9F8E-73E45E5DA9F9}"/>
              </a:ext>
            </a:extLst>
          </p:cNvPr>
          <p:cNvSpPr txBox="1">
            <a:spLocks noChangeArrowheads="1"/>
          </p:cNvSpPr>
          <p:nvPr/>
        </p:nvSpPr>
        <p:spPr bwMode="auto">
          <a:xfrm>
            <a:off x="342900" y="784225"/>
            <a:ext cx="844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In animals and plants, sex cells are called </a:t>
            </a:r>
            <a:r>
              <a:rPr lang="en-GB" altLang="en-US" b="1" dirty="0">
                <a:solidFill>
                  <a:srgbClr val="10BC45"/>
                </a:solidFill>
              </a:rPr>
              <a:t>gametes</a:t>
            </a:r>
            <a:r>
              <a:rPr lang="en-GB" altLang="en-US" dirty="0">
                <a:solidFill>
                  <a:srgbClr val="010066"/>
                </a:solidFill>
              </a:rPr>
              <a:t>. </a:t>
            </a:r>
          </a:p>
        </p:txBody>
      </p:sp>
      <p:sp>
        <p:nvSpPr>
          <p:cNvPr id="1156102" name="Text Box 6">
            <a:extLst>
              <a:ext uri="{FF2B5EF4-FFF2-40B4-BE49-F238E27FC236}">
                <a16:creationId xmlns:a16="http://schemas.microsoft.com/office/drawing/2014/main" id="{2EC9541E-5D12-4AB3-81CF-B46B3AC25DE9}"/>
              </a:ext>
            </a:extLst>
          </p:cNvPr>
          <p:cNvSpPr txBox="1">
            <a:spLocks noChangeArrowheads="1"/>
          </p:cNvSpPr>
          <p:nvPr/>
        </p:nvSpPr>
        <p:spPr bwMode="auto">
          <a:xfrm>
            <a:off x="342901" y="1709410"/>
            <a:ext cx="36738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In </a:t>
            </a:r>
            <a:r>
              <a:rPr lang="en-GB" altLang="en-US" b="1" dirty="0">
                <a:solidFill>
                  <a:srgbClr val="010066"/>
                </a:solidFill>
              </a:rPr>
              <a:t>animals</a:t>
            </a:r>
            <a:r>
              <a:rPr lang="en-GB" altLang="en-US" dirty="0">
                <a:solidFill>
                  <a:srgbClr val="010066"/>
                </a:solidFill>
              </a:rPr>
              <a:t>, including humans, female gametes are called </a:t>
            </a:r>
            <a:r>
              <a:rPr lang="en-GB" altLang="en-US" b="1" dirty="0">
                <a:solidFill>
                  <a:srgbClr val="10BC45"/>
                </a:solidFill>
              </a:rPr>
              <a:t>egg cells </a:t>
            </a:r>
            <a:r>
              <a:rPr lang="en-GB" altLang="en-US" dirty="0">
                <a:solidFill>
                  <a:srgbClr val="010066"/>
                </a:solidFill>
              </a:rPr>
              <a:t>and male gametes are called </a:t>
            </a:r>
            <a:r>
              <a:rPr lang="en-GB" altLang="en-US" b="1" dirty="0">
                <a:solidFill>
                  <a:srgbClr val="10BC45"/>
                </a:solidFill>
              </a:rPr>
              <a:t>sperm cells</a:t>
            </a:r>
            <a:r>
              <a:rPr lang="en-GB" altLang="en-US" dirty="0">
                <a:solidFill>
                  <a:srgbClr val="010066"/>
                </a:solidFill>
              </a:rPr>
              <a:t>. </a:t>
            </a:r>
          </a:p>
        </p:txBody>
      </p:sp>
      <p:pic>
        <p:nvPicPr>
          <p:cNvPr id="27" name="Picture 26" descr="EdexcelSpecialisedcells_egg cell.png">
            <a:extLst>
              <a:ext uri="{FF2B5EF4-FFF2-40B4-BE49-F238E27FC236}">
                <a16:creationId xmlns:a16="http://schemas.microsoft.com/office/drawing/2014/main" id="{019E38AD-27A9-4F9E-93FC-1B93341BE2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6313" y="1627540"/>
            <a:ext cx="14732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Sperm_Cell_Diagram.png">
            <a:extLst>
              <a:ext uri="{FF2B5EF4-FFF2-40B4-BE49-F238E27FC236}">
                <a16:creationId xmlns:a16="http://schemas.microsoft.com/office/drawing/2014/main" id="{98EFEE04-B0D8-4DAE-A844-0A51CE47650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449489">
            <a:off x="6522860" y="1802165"/>
            <a:ext cx="21209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61">
            <a:extLst>
              <a:ext uri="{FF2B5EF4-FFF2-40B4-BE49-F238E27FC236}">
                <a16:creationId xmlns:a16="http://schemas.microsoft.com/office/drawing/2014/main" id="{D7C96894-06D7-418A-BA0E-6F040DECC9AD}"/>
              </a:ext>
            </a:extLst>
          </p:cNvPr>
          <p:cNvSpPr txBox="1">
            <a:spLocks noChangeArrowheads="1"/>
          </p:cNvSpPr>
          <p:nvPr/>
        </p:nvSpPr>
        <p:spPr bwMode="auto">
          <a:xfrm>
            <a:off x="342902" y="4111625"/>
            <a:ext cx="321309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In </a:t>
            </a:r>
            <a:r>
              <a:rPr lang="en-GB" altLang="en-US" b="1" dirty="0">
                <a:solidFill>
                  <a:srgbClr val="010066"/>
                </a:solidFill>
              </a:rPr>
              <a:t>flowering plants</a:t>
            </a:r>
            <a:r>
              <a:rPr lang="en-GB" altLang="en-US" dirty="0">
                <a:solidFill>
                  <a:srgbClr val="010066"/>
                </a:solidFill>
              </a:rPr>
              <a:t>, female gametes are called </a:t>
            </a:r>
            <a:r>
              <a:rPr lang="en-GB" altLang="en-US" b="1" dirty="0">
                <a:solidFill>
                  <a:srgbClr val="10BC45"/>
                </a:solidFill>
              </a:rPr>
              <a:t>egg cells </a:t>
            </a:r>
            <a:r>
              <a:rPr lang="en-GB" altLang="en-US" dirty="0">
                <a:solidFill>
                  <a:srgbClr val="010066"/>
                </a:solidFill>
              </a:rPr>
              <a:t>and male gametes are called </a:t>
            </a:r>
            <a:r>
              <a:rPr lang="en-GB" altLang="en-US" b="1" dirty="0">
                <a:solidFill>
                  <a:srgbClr val="10BC45"/>
                </a:solidFill>
              </a:rPr>
              <a:t>pollen cells</a:t>
            </a:r>
            <a:r>
              <a:rPr lang="en-GB" altLang="en-US" dirty="0">
                <a:solidFill>
                  <a:srgbClr val="010066"/>
                </a:solidFill>
              </a:rPr>
              <a:t>. </a:t>
            </a:r>
          </a:p>
        </p:txBody>
      </p:sp>
      <p:sp>
        <p:nvSpPr>
          <p:cNvPr id="32" name="Line 15">
            <a:extLst>
              <a:ext uri="{FF2B5EF4-FFF2-40B4-BE49-F238E27FC236}">
                <a16:creationId xmlns:a16="http://schemas.microsoft.com/office/drawing/2014/main" id="{F93508E6-007B-4AC2-B44C-D8D4458FE760}"/>
              </a:ext>
            </a:extLst>
          </p:cNvPr>
          <p:cNvSpPr>
            <a:spLocks noChangeShapeType="1"/>
          </p:cNvSpPr>
          <p:nvPr/>
        </p:nvSpPr>
        <p:spPr bwMode="auto">
          <a:xfrm flipH="1">
            <a:off x="5637034" y="4235275"/>
            <a:ext cx="962025" cy="18097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3" name="Rectangle 32">
            <a:extLst>
              <a:ext uri="{FF2B5EF4-FFF2-40B4-BE49-F238E27FC236}">
                <a16:creationId xmlns:a16="http://schemas.microsoft.com/office/drawing/2014/main" id="{CEA938A5-4933-4C20-B851-EAF64DD2FD2B}"/>
              </a:ext>
            </a:extLst>
          </p:cNvPr>
          <p:cNvSpPr>
            <a:spLocks noChangeArrowheads="1"/>
          </p:cNvSpPr>
          <p:nvPr/>
        </p:nvSpPr>
        <p:spPr bwMode="auto">
          <a:xfrm>
            <a:off x="6176784" y="3924125"/>
            <a:ext cx="2227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site of </a:t>
            </a:r>
            <a:br>
              <a:rPr lang="en-GB" altLang="en-US" b="1">
                <a:solidFill>
                  <a:srgbClr val="010066"/>
                </a:solidFill>
              </a:rPr>
            </a:br>
            <a:r>
              <a:rPr lang="en-GB" altLang="en-US" b="1">
                <a:solidFill>
                  <a:srgbClr val="010066"/>
                </a:solidFill>
              </a:rPr>
              <a:t>pollen cells</a:t>
            </a:r>
            <a:endParaRPr lang="en-GB" altLang="en-US">
              <a:solidFill>
                <a:srgbClr val="010066"/>
              </a:solidFill>
            </a:endParaRPr>
          </a:p>
        </p:txBody>
      </p:sp>
      <p:sp>
        <p:nvSpPr>
          <p:cNvPr id="34" name="Line 151">
            <a:extLst>
              <a:ext uri="{FF2B5EF4-FFF2-40B4-BE49-F238E27FC236}">
                <a16:creationId xmlns:a16="http://schemas.microsoft.com/office/drawing/2014/main" id="{84715776-1FC4-4BA4-AA6C-74C74AF0A82D}"/>
              </a:ext>
            </a:extLst>
          </p:cNvPr>
          <p:cNvSpPr>
            <a:spLocks noChangeShapeType="1"/>
          </p:cNvSpPr>
          <p:nvPr/>
        </p:nvSpPr>
        <p:spPr bwMode="auto">
          <a:xfrm flipH="1" flipV="1">
            <a:off x="5195709" y="5281437"/>
            <a:ext cx="1355725" cy="22383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6" name="Rectangle 35">
            <a:extLst>
              <a:ext uri="{FF2B5EF4-FFF2-40B4-BE49-F238E27FC236}">
                <a16:creationId xmlns:a16="http://schemas.microsoft.com/office/drawing/2014/main" id="{35106846-ED4D-4F7D-A035-BB0697081947}"/>
              </a:ext>
            </a:extLst>
          </p:cNvPr>
          <p:cNvSpPr>
            <a:spLocks noChangeArrowheads="1"/>
          </p:cNvSpPr>
          <p:nvPr/>
        </p:nvSpPr>
        <p:spPr bwMode="auto">
          <a:xfrm>
            <a:off x="4023075" y="2997552"/>
            <a:ext cx="227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egg cell</a:t>
            </a:r>
            <a:endParaRPr lang="en-GB" altLang="en-US">
              <a:solidFill>
                <a:srgbClr val="010066"/>
              </a:solidFill>
            </a:endParaRPr>
          </a:p>
        </p:txBody>
      </p:sp>
      <p:sp>
        <p:nvSpPr>
          <p:cNvPr id="37" name="Rectangle 36">
            <a:extLst>
              <a:ext uri="{FF2B5EF4-FFF2-40B4-BE49-F238E27FC236}">
                <a16:creationId xmlns:a16="http://schemas.microsoft.com/office/drawing/2014/main" id="{F3CD53B1-60C9-45C0-ADA0-9C4E4498F81E}"/>
              </a:ext>
            </a:extLst>
          </p:cNvPr>
          <p:cNvSpPr>
            <a:spLocks noChangeArrowheads="1"/>
          </p:cNvSpPr>
          <p:nvPr/>
        </p:nvSpPr>
        <p:spPr bwMode="auto">
          <a:xfrm>
            <a:off x="6565723" y="2997552"/>
            <a:ext cx="227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sperm cell</a:t>
            </a:r>
            <a:endParaRPr lang="en-GB" altLang="en-US">
              <a:solidFill>
                <a:srgbClr val="010066"/>
              </a:solidFill>
            </a:endParaRPr>
          </a:p>
        </p:txBody>
      </p:sp>
      <p:sp>
        <p:nvSpPr>
          <p:cNvPr id="16" name="TextBox 15">
            <a:extLst>
              <a:ext uri="{FF2B5EF4-FFF2-40B4-BE49-F238E27FC236}">
                <a16:creationId xmlns:a16="http://schemas.microsoft.com/office/drawing/2014/main" id="{0E0EA594-7FF6-4E7B-BB30-8259CE77D092}"/>
              </a:ext>
            </a:extLst>
          </p:cNvPr>
          <p:cNvSpPr txBox="1">
            <a:spLocks noChangeArrowheads="1"/>
          </p:cNvSpPr>
          <p:nvPr/>
        </p:nvSpPr>
        <p:spPr bwMode="auto">
          <a:xfrm>
            <a:off x="6668909" y="5043312"/>
            <a:ext cx="1620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site of </a:t>
            </a:r>
            <a:br>
              <a:rPr lang="en-GB" altLang="en-US">
                <a:solidFill>
                  <a:srgbClr val="010066"/>
                </a:solidFill>
              </a:rPr>
            </a:br>
            <a:r>
              <a:rPr lang="en-GB" altLang="en-US" b="1">
                <a:solidFill>
                  <a:srgbClr val="010066"/>
                </a:solidFill>
              </a:rPr>
              <a:t>egg cells</a:t>
            </a:r>
            <a:endParaRPr lang="en-GB" altLang="en-US">
              <a:solidFill>
                <a:srgbClr val="010066"/>
              </a:solidFill>
            </a:endParaRPr>
          </a:p>
        </p:txBody>
      </p:sp>
      <p:pic>
        <p:nvPicPr>
          <p:cNvPr id="17" name="Picture 16">
            <a:extLst>
              <a:ext uri="{FF2B5EF4-FFF2-40B4-BE49-F238E27FC236}">
                <a16:creationId xmlns:a16="http://schemas.microsoft.com/office/drawing/2014/main" id="{A887F36E-2BC5-40AA-A3CD-89E40BCB60E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61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102" grpId="0"/>
      <p:bldP spid="30" grpId="0"/>
      <p:bldP spid="33" grpId="0"/>
      <p:bldP spid="36" grpId="0"/>
      <p:bldP spid="37"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omologous_pairs">
            <a:extLst>
              <a:ext uri="{FF2B5EF4-FFF2-40B4-BE49-F238E27FC236}">
                <a16:creationId xmlns:a16="http://schemas.microsoft.com/office/drawing/2014/main" id="{653BE732-30C2-42C9-98D6-B40925478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489" y="1794228"/>
            <a:ext cx="3397074" cy="263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69C9BE6C-4165-4B8F-A986-5D19E9A86EEB}"/>
              </a:ext>
            </a:extLst>
          </p:cNvPr>
          <p:cNvSpPr>
            <a:spLocks noGrp="1" noChangeArrowheads="1"/>
          </p:cNvSpPr>
          <p:nvPr>
            <p:ph type="title"/>
          </p:nvPr>
        </p:nvSpPr>
        <p:spPr/>
        <p:txBody>
          <a:bodyPr/>
          <a:lstStyle/>
          <a:p>
            <a:r>
              <a:rPr lang="en-GB" altLang="en-US"/>
              <a:t>Chromosomes</a:t>
            </a:r>
          </a:p>
        </p:txBody>
      </p:sp>
      <p:sp>
        <p:nvSpPr>
          <p:cNvPr id="10" name="Rectangle 9">
            <a:extLst>
              <a:ext uri="{FF2B5EF4-FFF2-40B4-BE49-F238E27FC236}">
                <a16:creationId xmlns:a16="http://schemas.microsoft.com/office/drawing/2014/main" id="{79BBEF39-2514-4E04-99CF-1F60ACE8A0E2}"/>
              </a:ext>
            </a:extLst>
          </p:cNvPr>
          <p:cNvSpPr>
            <a:spLocks noChangeArrowheads="1"/>
          </p:cNvSpPr>
          <p:nvPr/>
        </p:nvSpPr>
        <p:spPr bwMode="auto">
          <a:xfrm>
            <a:off x="342900" y="3022600"/>
            <a:ext cx="4951589"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gametes were not haploid, </a:t>
            </a:r>
            <a:br>
              <a:rPr lang="en-GB" altLang="en-US" dirty="0">
                <a:solidFill>
                  <a:srgbClr val="010066"/>
                </a:solidFill>
              </a:rPr>
            </a:br>
            <a:r>
              <a:rPr lang="en-GB" altLang="en-US" b="1" dirty="0">
                <a:solidFill>
                  <a:srgbClr val="10BC45"/>
                </a:solidFill>
              </a:rPr>
              <a:t>zygotes</a:t>
            </a:r>
            <a:r>
              <a:rPr lang="en-GB" altLang="en-US" dirty="0">
                <a:solidFill>
                  <a:srgbClr val="010066"/>
                </a:solidFill>
              </a:rPr>
              <a:t> produced by </a:t>
            </a:r>
            <a:r>
              <a:rPr lang="en-GB" altLang="en-US" b="1" dirty="0">
                <a:solidFill>
                  <a:srgbClr val="10BC45"/>
                </a:solidFill>
              </a:rPr>
              <a:t>fertilization</a:t>
            </a:r>
            <a:r>
              <a:rPr lang="en-GB" altLang="en-US" dirty="0">
                <a:solidFill>
                  <a:srgbClr val="010066"/>
                </a:solidFill>
              </a:rPr>
              <a:t> </a:t>
            </a:r>
            <a:br>
              <a:rPr lang="en-GB" altLang="en-US" dirty="0">
                <a:solidFill>
                  <a:srgbClr val="010066"/>
                </a:solidFill>
              </a:rPr>
            </a:br>
            <a:r>
              <a:rPr lang="en-GB" altLang="en-US" dirty="0">
                <a:solidFill>
                  <a:srgbClr val="010066"/>
                </a:solidFill>
              </a:rPr>
              <a:t>would contain double the normal </a:t>
            </a:r>
            <a:br>
              <a:rPr lang="en-GB" altLang="en-US" dirty="0">
                <a:solidFill>
                  <a:srgbClr val="010066"/>
                </a:solidFill>
              </a:rPr>
            </a:br>
            <a:r>
              <a:rPr lang="en-GB" altLang="en-US" dirty="0">
                <a:solidFill>
                  <a:srgbClr val="010066"/>
                </a:solidFill>
              </a:rPr>
              <a:t>number of chromosomes. </a:t>
            </a:r>
            <a:endParaRPr lang="en-GB" altLang="en-US" dirty="0"/>
          </a:p>
        </p:txBody>
      </p:sp>
      <p:sp>
        <p:nvSpPr>
          <p:cNvPr id="14343" name="Rectangle 14">
            <a:extLst>
              <a:ext uri="{FF2B5EF4-FFF2-40B4-BE49-F238E27FC236}">
                <a16:creationId xmlns:a16="http://schemas.microsoft.com/office/drawing/2014/main" id="{9C897017-D57D-4671-8740-35F721D2F95C}"/>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Gametes are </a:t>
            </a:r>
            <a:r>
              <a:rPr lang="en-GB" altLang="en-US" b="1" dirty="0">
                <a:solidFill>
                  <a:srgbClr val="10BC45"/>
                </a:solidFill>
              </a:rPr>
              <a:t>haploid</a:t>
            </a:r>
            <a:r>
              <a:rPr lang="en-GB" altLang="en-US" dirty="0">
                <a:solidFill>
                  <a:srgbClr val="010066"/>
                </a:solidFill>
              </a:rPr>
              <a:t>, which means they contain </a:t>
            </a:r>
            <a:r>
              <a:rPr lang="en-GB" altLang="en-US" b="1" dirty="0">
                <a:solidFill>
                  <a:srgbClr val="010066"/>
                </a:solidFill>
              </a:rPr>
              <a:t>half</a:t>
            </a:r>
            <a:r>
              <a:rPr lang="en-GB" altLang="en-US" dirty="0">
                <a:solidFill>
                  <a:srgbClr val="010066"/>
                </a:solidFill>
              </a:rPr>
              <a:t> the number of chromosomes found in normal body cells. </a:t>
            </a:r>
            <a:endParaRPr lang="en-GB" altLang="en-US" dirty="0"/>
          </a:p>
        </p:txBody>
      </p:sp>
      <p:sp>
        <p:nvSpPr>
          <p:cNvPr id="16" name="Rectangle 1">
            <a:extLst>
              <a:ext uri="{FF2B5EF4-FFF2-40B4-BE49-F238E27FC236}">
                <a16:creationId xmlns:a16="http://schemas.microsoft.com/office/drawing/2014/main" id="{0C7B14CB-4878-4F45-9413-BE6F4F5342EC}"/>
              </a:ext>
            </a:extLst>
          </p:cNvPr>
          <p:cNvSpPr>
            <a:spLocks noChangeArrowheads="1"/>
          </p:cNvSpPr>
          <p:nvPr/>
        </p:nvSpPr>
        <p:spPr bwMode="auto">
          <a:xfrm>
            <a:off x="342900" y="5629275"/>
            <a:ext cx="7791450"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How many chromosomes do human gametes contain?</a:t>
            </a:r>
          </a:p>
        </p:txBody>
      </p:sp>
      <p:sp>
        <p:nvSpPr>
          <p:cNvPr id="17" name="Rectangle 16">
            <a:extLst>
              <a:ext uri="{FF2B5EF4-FFF2-40B4-BE49-F238E27FC236}">
                <a16:creationId xmlns:a16="http://schemas.microsoft.com/office/drawing/2014/main" id="{5854E557-CCFA-4F8D-8B0C-A7DA07649AF2}"/>
              </a:ext>
            </a:extLst>
          </p:cNvPr>
          <p:cNvSpPr>
            <a:spLocks noChangeArrowheads="1"/>
          </p:cNvSpPr>
          <p:nvPr/>
        </p:nvSpPr>
        <p:spPr bwMode="auto">
          <a:xfrm>
            <a:off x="342900" y="1717675"/>
            <a:ext cx="4951589"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occurs because only half of </a:t>
            </a:r>
          </a:p>
          <a:p>
            <a:r>
              <a:rPr lang="en-GB" altLang="en-US" dirty="0">
                <a:solidFill>
                  <a:srgbClr val="010066"/>
                </a:solidFill>
              </a:rPr>
              <a:t>a parent’s chromosomes enter the </a:t>
            </a:r>
          </a:p>
          <a:p>
            <a:r>
              <a:rPr lang="en-GB" altLang="en-US" dirty="0">
                <a:solidFill>
                  <a:srgbClr val="010066"/>
                </a:solidFill>
              </a:rPr>
              <a:t>gametes during their production.</a:t>
            </a:r>
            <a:endParaRPr lang="en-GB" altLang="en-US" dirty="0"/>
          </a:p>
        </p:txBody>
      </p:sp>
      <p:sp>
        <p:nvSpPr>
          <p:cNvPr id="18" name="Rectangle 17">
            <a:extLst>
              <a:ext uri="{FF2B5EF4-FFF2-40B4-BE49-F238E27FC236}">
                <a16:creationId xmlns:a16="http://schemas.microsoft.com/office/drawing/2014/main" id="{4382C1C6-4983-4836-B684-3743FC50B9FF}"/>
              </a:ext>
            </a:extLst>
          </p:cNvPr>
          <p:cNvSpPr>
            <a:spLocks noChangeArrowheads="1"/>
          </p:cNvSpPr>
          <p:nvPr/>
        </p:nvSpPr>
        <p:spPr bwMode="auto">
          <a:xfrm>
            <a:off x="342900" y="46958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 humans, this would mean that a zygote would contain </a:t>
            </a:r>
          </a:p>
          <a:p>
            <a:r>
              <a:rPr lang="en-GB" altLang="en-US" dirty="0">
                <a:solidFill>
                  <a:srgbClr val="010066"/>
                </a:solidFill>
              </a:rPr>
              <a:t>92 chromosomes rather than 46.</a:t>
            </a:r>
            <a:endParaRPr lang="en-GB" altLang="en-US" dirty="0"/>
          </a:p>
        </p:txBody>
      </p:sp>
      <p:pic>
        <p:nvPicPr>
          <p:cNvPr id="11" name="Picture 10">
            <a:extLst>
              <a:ext uri="{FF2B5EF4-FFF2-40B4-BE49-F238E27FC236}">
                <a16:creationId xmlns:a16="http://schemas.microsoft.com/office/drawing/2014/main" id="{1816BCEF-C1AD-4ADC-B24C-05E3804B18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F2C2E1E0-A327-440A-B90E-ACD04E302F0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3C63394C-6769-46CA-8EBC-50FD7263F107}"/>
              </a:ext>
            </a:extLst>
          </p:cNvPr>
          <p:cNvSpPr>
            <a:spLocks noGrp="1" noChangeArrowheads="1"/>
          </p:cNvSpPr>
          <p:nvPr>
            <p:ph type="title"/>
          </p:nvPr>
        </p:nvSpPr>
        <p:spPr/>
        <p:txBody>
          <a:bodyPr/>
          <a:lstStyle/>
          <a:p>
            <a:r>
              <a:rPr lang="en-GB" altLang="en-US"/>
              <a:t>Meiosis</a:t>
            </a:r>
          </a:p>
        </p:txBody>
      </p:sp>
      <p:sp>
        <p:nvSpPr>
          <p:cNvPr id="1165316" name="Text Box 4">
            <a:extLst>
              <a:ext uri="{FF2B5EF4-FFF2-40B4-BE49-F238E27FC236}">
                <a16:creationId xmlns:a16="http://schemas.microsoft.com/office/drawing/2014/main" id="{B67F8FC5-39A2-4DE1-8311-1A5EF74614BD}"/>
              </a:ext>
            </a:extLst>
          </p:cNvPr>
          <p:cNvSpPr txBox="1">
            <a:spLocks noChangeArrowheads="1"/>
          </p:cNvSpPr>
          <p:nvPr/>
        </p:nvSpPr>
        <p:spPr bwMode="auto">
          <a:xfrm>
            <a:off x="342901" y="4344192"/>
            <a:ext cx="4229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Meiosis produces </a:t>
            </a:r>
            <a:r>
              <a:rPr lang="en-GB" altLang="en-US" b="1" dirty="0">
                <a:solidFill>
                  <a:srgbClr val="010066"/>
                </a:solidFill>
              </a:rPr>
              <a:t>genetically non-identical, haploid </a:t>
            </a:r>
            <a:r>
              <a:rPr lang="en-GB" altLang="en-US" b="1" dirty="0">
                <a:solidFill>
                  <a:srgbClr val="10BC45"/>
                </a:solidFill>
              </a:rPr>
              <a:t>daughter cells</a:t>
            </a:r>
            <a:r>
              <a:rPr lang="en-GB" altLang="en-US" dirty="0">
                <a:solidFill>
                  <a:srgbClr val="010066"/>
                </a:solidFill>
              </a:rPr>
              <a:t>.</a:t>
            </a:r>
          </a:p>
        </p:txBody>
      </p:sp>
      <p:sp>
        <p:nvSpPr>
          <p:cNvPr id="15364" name="Text Box 8">
            <a:extLst>
              <a:ext uri="{FF2B5EF4-FFF2-40B4-BE49-F238E27FC236}">
                <a16:creationId xmlns:a16="http://schemas.microsoft.com/office/drawing/2014/main" id="{33CCDE42-CA27-4EC5-ACBC-20AA13029AB0}"/>
              </a:ext>
            </a:extLst>
          </p:cNvPr>
          <p:cNvSpPr txBox="1">
            <a:spLocks noChangeArrowheads="1"/>
          </p:cNvSpPr>
          <p:nvPr/>
        </p:nvSpPr>
        <p:spPr bwMode="auto">
          <a:xfrm>
            <a:off x="304800" y="784225"/>
            <a:ext cx="8613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010066"/>
                </a:solidFill>
              </a:rPr>
              <a:t>Gametes</a:t>
            </a:r>
            <a:r>
              <a:rPr lang="en-GB" altLang="en-US" dirty="0">
                <a:solidFill>
                  <a:srgbClr val="010066"/>
                </a:solidFill>
              </a:rPr>
              <a:t> are produced by a special type of cell division </a:t>
            </a:r>
            <a:br>
              <a:rPr lang="en-GB" altLang="en-US" dirty="0">
                <a:solidFill>
                  <a:srgbClr val="010066"/>
                </a:solidFill>
              </a:rPr>
            </a:br>
            <a:r>
              <a:rPr lang="en-GB" altLang="en-US" dirty="0">
                <a:solidFill>
                  <a:srgbClr val="010066"/>
                </a:solidFill>
              </a:rPr>
              <a:t>called </a:t>
            </a:r>
            <a:r>
              <a:rPr lang="en-GB" altLang="en-US" b="1" dirty="0">
                <a:solidFill>
                  <a:srgbClr val="10BC45"/>
                </a:solidFill>
              </a:rPr>
              <a:t>meiosis</a:t>
            </a:r>
            <a:r>
              <a:rPr lang="en-GB" altLang="en-US" dirty="0">
                <a:solidFill>
                  <a:srgbClr val="010066"/>
                </a:solidFill>
              </a:rPr>
              <a:t>. </a:t>
            </a:r>
          </a:p>
        </p:txBody>
      </p:sp>
      <p:sp>
        <p:nvSpPr>
          <p:cNvPr id="10" name="Text Box 7">
            <a:extLst>
              <a:ext uri="{FF2B5EF4-FFF2-40B4-BE49-F238E27FC236}">
                <a16:creationId xmlns:a16="http://schemas.microsoft.com/office/drawing/2014/main" id="{3E1FB4CE-B8E8-40DF-9E5A-511228DDA3EB}"/>
              </a:ext>
            </a:extLst>
          </p:cNvPr>
          <p:cNvSpPr txBox="1">
            <a:spLocks noChangeArrowheads="1"/>
          </p:cNvSpPr>
          <p:nvPr/>
        </p:nvSpPr>
        <p:spPr bwMode="auto">
          <a:xfrm>
            <a:off x="342901" y="2664353"/>
            <a:ext cx="496287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is because, during meiosis,</a:t>
            </a:r>
            <a:br>
              <a:rPr lang="en-GB" altLang="en-US" dirty="0">
                <a:solidFill>
                  <a:srgbClr val="010066"/>
                </a:solidFill>
              </a:rPr>
            </a:br>
            <a:r>
              <a:rPr lang="en-GB" altLang="en-US" dirty="0">
                <a:solidFill>
                  <a:srgbClr val="010066"/>
                </a:solidFill>
              </a:rPr>
              <a:t>only </a:t>
            </a:r>
            <a:r>
              <a:rPr lang="en-GB" altLang="en-US" b="1" dirty="0">
                <a:solidFill>
                  <a:srgbClr val="010066"/>
                </a:solidFill>
              </a:rPr>
              <a:t>one</a:t>
            </a:r>
            <a:r>
              <a:rPr lang="en-GB" altLang="en-US" dirty="0">
                <a:solidFill>
                  <a:srgbClr val="010066"/>
                </a:solidFill>
              </a:rPr>
              <a:t> chromosome from each </a:t>
            </a:r>
            <a:br>
              <a:rPr lang="en-GB" altLang="en-US" dirty="0">
                <a:solidFill>
                  <a:srgbClr val="010066"/>
                </a:solidFill>
              </a:rPr>
            </a:br>
            <a:r>
              <a:rPr lang="en-GB" altLang="en-US" dirty="0">
                <a:solidFill>
                  <a:srgbClr val="010066"/>
                </a:solidFill>
              </a:rPr>
              <a:t>pair of chromosomes in the parent </a:t>
            </a:r>
            <a:br>
              <a:rPr lang="en-GB" altLang="en-US" dirty="0">
                <a:solidFill>
                  <a:srgbClr val="010066"/>
                </a:solidFill>
              </a:rPr>
            </a:br>
            <a:r>
              <a:rPr lang="en-GB" altLang="en-US" dirty="0">
                <a:solidFill>
                  <a:srgbClr val="010066"/>
                </a:solidFill>
              </a:rPr>
              <a:t>cell is copied to the gamete. </a:t>
            </a:r>
          </a:p>
        </p:txBody>
      </p:sp>
      <p:sp>
        <p:nvSpPr>
          <p:cNvPr id="12" name="Rectangle 1">
            <a:extLst>
              <a:ext uri="{FF2B5EF4-FFF2-40B4-BE49-F238E27FC236}">
                <a16:creationId xmlns:a16="http://schemas.microsoft.com/office/drawing/2014/main" id="{270D0102-1964-4C72-BED5-6403AD515705}"/>
              </a:ext>
            </a:extLst>
          </p:cNvPr>
          <p:cNvSpPr>
            <a:spLocks noChangeArrowheads="1"/>
          </p:cNvSpPr>
          <p:nvPr/>
        </p:nvSpPr>
        <p:spPr bwMode="auto">
          <a:xfrm>
            <a:off x="355600" y="5654322"/>
            <a:ext cx="8189913" cy="4762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Why is it important to produce genetically unique gametes?</a:t>
            </a:r>
          </a:p>
        </p:txBody>
      </p:sp>
      <p:sp>
        <p:nvSpPr>
          <p:cNvPr id="13" name="Rectangle 12">
            <a:extLst>
              <a:ext uri="{FF2B5EF4-FFF2-40B4-BE49-F238E27FC236}">
                <a16:creationId xmlns:a16="http://schemas.microsoft.com/office/drawing/2014/main" id="{6D17B2D5-6C68-4A80-810D-F185FE346FBD}"/>
              </a:ext>
            </a:extLst>
          </p:cNvPr>
          <p:cNvSpPr>
            <a:spLocks noChangeArrowheads="1"/>
          </p:cNvSpPr>
          <p:nvPr/>
        </p:nvSpPr>
        <p:spPr bwMode="auto">
          <a:xfrm>
            <a:off x="342900" y="1724289"/>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Unlike </a:t>
            </a:r>
            <a:r>
              <a:rPr lang="en-GB" altLang="en-US" b="1" dirty="0">
                <a:solidFill>
                  <a:srgbClr val="10BC45"/>
                </a:solidFill>
              </a:rPr>
              <a:t>mitosis</a:t>
            </a:r>
            <a:r>
              <a:rPr lang="en-GB" altLang="en-US" dirty="0">
                <a:solidFill>
                  <a:srgbClr val="010066"/>
                </a:solidFill>
              </a:rPr>
              <a:t>, gametes produced by meiosis contain </a:t>
            </a:r>
            <a:br>
              <a:rPr lang="en-GB" altLang="en-US" dirty="0">
                <a:solidFill>
                  <a:srgbClr val="010066"/>
                </a:solidFill>
              </a:rPr>
            </a:br>
            <a:r>
              <a:rPr lang="en-GB" altLang="en-US" dirty="0">
                <a:solidFill>
                  <a:srgbClr val="010066"/>
                </a:solidFill>
              </a:rPr>
              <a:t>half the number of chromosomes of normal body cells. </a:t>
            </a:r>
            <a:endParaRPr lang="en-GB" altLang="en-US" dirty="0"/>
          </a:p>
        </p:txBody>
      </p:sp>
      <p:pic>
        <p:nvPicPr>
          <p:cNvPr id="15370" name="Picture 10" descr="Sexual_and_asexual_reproduction_7.1.png">
            <a:extLst>
              <a:ext uri="{FF2B5EF4-FFF2-40B4-BE49-F238E27FC236}">
                <a16:creationId xmlns:a16="http://schemas.microsoft.com/office/drawing/2014/main" id="{FE5DA8E0-C96D-4ED0-9CDB-DBA4F837BBCF}"/>
              </a:ext>
            </a:extLst>
          </p:cNvPr>
          <p:cNvPicPr>
            <a:picLocks noChangeAspect="1"/>
          </p:cNvPicPr>
          <p:nvPr/>
        </p:nvPicPr>
        <p:blipFill>
          <a:blip r:embed="rId4">
            <a:extLst>
              <a:ext uri="{28A0092B-C50C-407E-A947-70E740481C1C}">
                <a14:useLocalDpi xmlns:a14="http://schemas.microsoft.com/office/drawing/2010/main" val="0"/>
              </a:ext>
            </a:extLst>
          </a:blip>
          <a:srcRect l="3963"/>
          <a:stretch>
            <a:fillRect/>
          </a:stretch>
        </p:blipFill>
        <p:spPr bwMode="auto">
          <a:xfrm>
            <a:off x="5384800" y="2643188"/>
            <a:ext cx="3001962" cy="281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4A04BA5-6001-4256-90A2-D06B31B6DA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2F08ACEC-D960-40A3-82F1-6893E3E7083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399BB7A3-265D-4ABB-B972-DCC1A1E6C27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53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6" grpId="0"/>
      <p:bldP spid="10"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F132E96-A49A-4005-B69C-D47B9673C7F7}"/>
              </a:ext>
            </a:extLst>
          </p:cNvPr>
          <p:cNvSpPr>
            <a:spLocks noGrp="1" noChangeArrowheads="1"/>
          </p:cNvSpPr>
          <p:nvPr>
            <p:ph type="title"/>
          </p:nvPr>
        </p:nvSpPr>
        <p:spPr/>
        <p:txBody>
          <a:bodyPr/>
          <a:lstStyle/>
          <a:p>
            <a:r>
              <a:rPr lang="en-GB" altLang="en-US" dirty="0"/>
              <a:t>What is fertilization?</a:t>
            </a:r>
          </a:p>
        </p:txBody>
      </p:sp>
      <p:sp>
        <p:nvSpPr>
          <p:cNvPr id="16387" name="Text Box 3">
            <a:extLst>
              <a:ext uri="{FF2B5EF4-FFF2-40B4-BE49-F238E27FC236}">
                <a16:creationId xmlns:a16="http://schemas.microsoft.com/office/drawing/2014/main" id="{E21D174E-4460-4A90-B958-EF72C5DD9D23}"/>
              </a:ext>
            </a:extLst>
          </p:cNvPr>
          <p:cNvSpPr txBox="1">
            <a:spLocks noChangeArrowheads="1"/>
          </p:cNvSpPr>
          <p:nvPr/>
        </p:nvSpPr>
        <p:spPr bwMode="auto">
          <a:xfrm>
            <a:off x="342900" y="784225"/>
            <a:ext cx="783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010066"/>
                </a:solidFill>
              </a:rPr>
              <a:t>Fertilization</a:t>
            </a:r>
            <a:r>
              <a:rPr lang="en-GB" altLang="en-US" dirty="0">
                <a:solidFill>
                  <a:srgbClr val="010066"/>
                </a:solidFill>
              </a:rPr>
              <a:t> is the stage of sexual reproduction in which male and female gametes </a:t>
            </a:r>
            <a:r>
              <a:rPr lang="en-GB" altLang="en-US" b="1" dirty="0">
                <a:solidFill>
                  <a:srgbClr val="010066"/>
                </a:solidFill>
              </a:rPr>
              <a:t>fuse</a:t>
            </a:r>
            <a:r>
              <a:rPr lang="en-GB" altLang="en-US" dirty="0">
                <a:solidFill>
                  <a:srgbClr val="010066"/>
                </a:solidFill>
              </a:rPr>
              <a:t>.</a:t>
            </a:r>
          </a:p>
        </p:txBody>
      </p:sp>
      <p:sp>
        <p:nvSpPr>
          <p:cNvPr id="1158148" name="Text Box 4">
            <a:extLst>
              <a:ext uri="{FF2B5EF4-FFF2-40B4-BE49-F238E27FC236}">
                <a16:creationId xmlns:a16="http://schemas.microsoft.com/office/drawing/2014/main" id="{A70C12A3-E49C-4391-B0C5-008C5698ED15}"/>
              </a:ext>
            </a:extLst>
          </p:cNvPr>
          <p:cNvSpPr txBox="1">
            <a:spLocks noChangeArrowheads="1"/>
          </p:cNvSpPr>
          <p:nvPr/>
        </p:nvSpPr>
        <p:spPr bwMode="auto">
          <a:xfrm>
            <a:off x="342900" y="1804988"/>
            <a:ext cx="44069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During fertilization, the haploid nuclei of the male and female gametes combine to form a </a:t>
            </a:r>
            <a:r>
              <a:rPr lang="en-GB" altLang="en-US" b="1" dirty="0">
                <a:solidFill>
                  <a:srgbClr val="10BC45"/>
                </a:solidFill>
              </a:rPr>
              <a:t>diploid</a:t>
            </a:r>
            <a:r>
              <a:rPr lang="en-GB" altLang="en-US" dirty="0">
                <a:solidFill>
                  <a:srgbClr val="010066"/>
                </a:solidFill>
              </a:rPr>
              <a:t> zygote.</a:t>
            </a:r>
            <a:r>
              <a:rPr lang="en-GB" altLang="en-US" b="1" dirty="0">
                <a:solidFill>
                  <a:srgbClr val="10BC45"/>
                </a:solidFill>
              </a:rPr>
              <a:t> </a:t>
            </a:r>
            <a:endParaRPr lang="en-GB" altLang="en-US" dirty="0">
              <a:solidFill>
                <a:srgbClr val="010066"/>
              </a:solidFill>
            </a:endParaRPr>
          </a:p>
        </p:txBody>
      </p:sp>
      <p:sp>
        <p:nvSpPr>
          <p:cNvPr id="1158149" name="Rectangle 5">
            <a:extLst>
              <a:ext uri="{FF2B5EF4-FFF2-40B4-BE49-F238E27FC236}">
                <a16:creationId xmlns:a16="http://schemas.microsoft.com/office/drawing/2014/main" id="{E1E7232F-E7D2-4082-BF6A-9B64A7ED2F16}"/>
              </a:ext>
            </a:extLst>
          </p:cNvPr>
          <p:cNvSpPr>
            <a:spLocks noChangeArrowheads="1"/>
          </p:cNvSpPr>
          <p:nvPr/>
        </p:nvSpPr>
        <p:spPr bwMode="auto">
          <a:xfrm>
            <a:off x="342900" y="5322888"/>
            <a:ext cx="8388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This zygote then divides by </a:t>
            </a:r>
            <a:r>
              <a:rPr lang="en-GB" altLang="en-US" b="1">
                <a:solidFill>
                  <a:srgbClr val="10BC45"/>
                </a:solidFill>
              </a:rPr>
              <a:t>mitosis</a:t>
            </a:r>
            <a:r>
              <a:rPr lang="en-GB" altLang="en-US">
                <a:solidFill>
                  <a:srgbClr val="010066"/>
                </a:solidFill>
              </a:rPr>
              <a:t> to become an </a:t>
            </a:r>
            <a:r>
              <a:rPr lang="en-GB" altLang="en-US" b="1">
                <a:solidFill>
                  <a:srgbClr val="10BC45"/>
                </a:solidFill>
              </a:rPr>
              <a:t>embryo</a:t>
            </a:r>
            <a:r>
              <a:rPr lang="en-GB" altLang="en-US">
                <a:solidFill>
                  <a:srgbClr val="010066"/>
                </a:solidFill>
              </a:rPr>
              <a:t>. This goes on to develop into a new organism.</a:t>
            </a:r>
          </a:p>
        </p:txBody>
      </p:sp>
      <p:pic>
        <p:nvPicPr>
          <p:cNvPr id="16390" name="Picture 8" descr="p648188_credit">
            <a:extLst>
              <a:ext uri="{FF2B5EF4-FFF2-40B4-BE49-F238E27FC236}">
                <a16:creationId xmlns:a16="http://schemas.microsoft.com/office/drawing/2014/main" id="{1A73AF48-DDFD-40E3-8B58-AB9C20FA7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709" b="10158"/>
          <a:stretch>
            <a:fillRect/>
          </a:stretch>
        </p:blipFill>
        <p:spPr bwMode="auto">
          <a:xfrm>
            <a:off x="5244748" y="1756657"/>
            <a:ext cx="3200400"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6979C5A-0C0C-4172-86F7-33EC2878D87C}"/>
              </a:ext>
            </a:extLst>
          </p:cNvPr>
          <p:cNvSpPr>
            <a:spLocks noChangeArrowheads="1"/>
          </p:cNvSpPr>
          <p:nvPr/>
        </p:nvSpPr>
        <p:spPr bwMode="auto">
          <a:xfrm>
            <a:off x="342900" y="3563938"/>
            <a:ext cx="451132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means the zygote contains a full set of chromosomes. </a:t>
            </a:r>
            <a:br>
              <a:rPr lang="en-GB" altLang="en-US" dirty="0">
                <a:solidFill>
                  <a:srgbClr val="010066"/>
                </a:solidFill>
              </a:rPr>
            </a:br>
            <a:r>
              <a:rPr lang="en-GB" altLang="en-US" dirty="0">
                <a:solidFill>
                  <a:srgbClr val="010066"/>
                </a:solidFill>
              </a:rPr>
              <a:t>This is the same number as that found in a normal body cell.</a:t>
            </a:r>
          </a:p>
        </p:txBody>
      </p:sp>
      <p:pic>
        <p:nvPicPr>
          <p:cNvPr id="10" name="Picture 9">
            <a:extLst>
              <a:ext uri="{FF2B5EF4-FFF2-40B4-BE49-F238E27FC236}">
                <a16:creationId xmlns:a16="http://schemas.microsoft.com/office/drawing/2014/main" id="{38BCA96C-09CB-407E-BA88-39BB286520D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67808E4E-F7C4-462C-BB6C-E252277D665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8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814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48" grpId="0"/>
      <p:bldP spid="1158149"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1">
            <a:extLst>
              <a:ext uri="{FF2B5EF4-FFF2-40B4-BE49-F238E27FC236}">
                <a16:creationId xmlns:a16="http://schemas.microsoft.com/office/drawing/2014/main" id="{974FF738-1471-4E6C-BAE6-05DC9AEEBF5D}"/>
              </a:ext>
            </a:extLst>
          </p:cNvPr>
          <p:cNvSpPr txBox="1">
            <a:spLocks noChangeArrowheads="1"/>
          </p:cNvSpPr>
          <p:nvPr/>
        </p:nvSpPr>
        <p:spPr bwMode="auto">
          <a:xfrm>
            <a:off x="342900" y="784225"/>
            <a:ext cx="8532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Sexual reproduction creates </a:t>
            </a:r>
            <a:r>
              <a:rPr lang="en-GB" altLang="en-US" b="1" dirty="0">
                <a:solidFill>
                  <a:srgbClr val="10BC45"/>
                </a:solidFill>
              </a:rPr>
              <a:t>variation</a:t>
            </a:r>
            <a:r>
              <a:rPr lang="en-GB" altLang="en-US" dirty="0">
                <a:solidFill>
                  <a:srgbClr val="010066"/>
                </a:solidFill>
              </a:rPr>
              <a:t> within a population. </a:t>
            </a:r>
          </a:p>
        </p:txBody>
      </p:sp>
      <p:sp>
        <p:nvSpPr>
          <p:cNvPr id="17412" name="Rectangle 2">
            <a:extLst>
              <a:ext uri="{FF2B5EF4-FFF2-40B4-BE49-F238E27FC236}">
                <a16:creationId xmlns:a16="http://schemas.microsoft.com/office/drawing/2014/main" id="{E72A7B35-1F38-4AE2-8C6E-C7FC5B1B0E4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8" name="Rectangle 7">
            <a:extLst>
              <a:ext uri="{FF2B5EF4-FFF2-40B4-BE49-F238E27FC236}">
                <a16:creationId xmlns:a16="http://schemas.microsoft.com/office/drawing/2014/main" id="{1CB69D33-E408-4BC4-9FE6-4B51D27082E2}"/>
              </a:ext>
            </a:extLst>
          </p:cNvPr>
          <p:cNvSpPr>
            <a:spLocks noChangeArrowheads="1"/>
          </p:cNvSpPr>
          <p:nvPr/>
        </p:nvSpPr>
        <p:spPr bwMode="auto">
          <a:xfrm>
            <a:off x="342900" y="4535135"/>
            <a:ext cx="49815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Sexual reproduction results in </a:t>
            </a:r>
            <a:r>
              <a:rPr lang="en-GB" altLang="en-US" b="1" dirty="0">
                <a:solidFill>
                  <a:srgbClr val="10BC45"/>
                </a:solidFill>
              </a:rPr>
              <a:t>genetic variation</a:t>
            </a:r>
            <a:r>
              <a:rPr lang="en-GB" altLang="en-US" dirty="0">
                <a:solidFill>
                  <a:srgbClr val="010066"/>
                </a:solidFill>
              </a:rPr>
              <a:t>. This means that individuals within a population have differences in the genes they carry.</a:t>
            </a:r>
            <a:endParaRPr lang="en-GB" altLang="en-US" dirty="0"/>
          </a:p>
        </p:txBody>
      </p:sp>
      <p:sp>
        <p:nvSpPr>
          <p:cNvPr id="10" name="Title 9">
            <a:extLst>
              <a:ext uri="{FF2B5EF4-FFF2-40B4-BE49-F238E27FC236}">
                <a16:creationId xmlns:a16="http://schemas.microsoft.com/office/drawing/2014/main" id="{A0575018-C371-4A15-A52A-848ED989EDC0}"/>
              </a:ext>
            </a:extLst>
          </p:cNvPr>
          <p:cNvSpPr>
            <a:spLocks noGrp="1"/>
          </p:cNvSpPr>
          <p:nvPr>
            <p:ph type="title"/>
          </p:nvPr>
        </p:nvSpPr>
        <p:spPr/>
        <p:txBody>
          <a:bodyPr/>
          <a:lstStyle/>
          <a:p>
            <a:pPr eaLnBrk="1" hangingPunct="1">
              <a:defRPr/>
            </a:pPr>
            <a:r>
              <a:rPr lang="en-GB" dirty="0">
                <a:ea typeface="+mn-ea"/>
                <a:cs typeface="+mn-cs"/>
              </a:rPr>
              <a:t>Advantages of sexual reproduction (1)</a:t>
            </a:r>
            <a:endParaRPr lang="en-GB" sz="3200" dirty="0"/>
          </a:p>
        </p:txBody>
      </p:sp>
      <p:sp>
        <p:nvSpPr>
          <p:cNvPr id="17417" name="Rectangle 11">
            <a:extLst>
              <a:ext uri="{FF2B5EF4-FFF2-40B4-BE49-F238E27FC236}">
                <a16:creationId xmlns:a16="http://schemas.microsoft.com/office/drawing/2014/main" id="{03DE255B-0BCB-4187-BF8F-F162000949EB}"/>
              </a:ext>
            </a:extLst>
          </p:cNvPr>
          <p:cNvSpPr>
            <a:spLocks noChangeArrowheads="1"/>
          </p:cNvSpPr>
          <p:nvPr/>
        </p:nvSpPr>
        <p:spPr bwMode="auto">
          <a:xfrm>
            <a:off x="342900" y="166545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is because, when male and female gametes fuse during fertilization, they form a </a:t>
            </a:r>
            <a:r>
              <a:rPr lang="en-GB" altLang="en-US" b="1" dirty="0">
                <a:solidFill>
                  <a:srgbClr val="010066"/>
                </a:solidFill>
              </a:rPr>
              <a:t>unique combination of genes</a:t>
            </a:r>
            <a:r>
              <a:rPr lang="en-GB" altLang="en-US" dirty="0">
                <a:solidFill>
                  <a:srgbClr val="010066"/>
                </a:solidFill>
              </a:rPr>
              <a:t>. </a:t>
            </a:r>
            <a:endParaRPr lang="en-GB" altLang="en-US" dirty="0"/>
          </a:p>
        </p:txBody>
      </p:sp>
      <p:sp>
        <p:nvSpPr>
          <p:cNvPr id="12" name="Rectangle 114">
            <a:extLst>
              <a:ext uri="{FF2B5EF4-FFF2-40B4-BE49-F238E27FC236}">
                <a16:creationId xmlns:a16="http://schemas.microsoft.com/office/drawing/2014/main" id="{8FFB9064-15E7-4647-B78D-797C349CB345}"/>
              </a:ext>
            </a:extLst>
          </p:cNvPr>
          <p:cNvSpPr>
            <a:spLocks noChangeArrowheads="1"/>
          </p:cNvSpPr>
          <p:nvPr/>
        </p:nvSpPr>
        <p:spPr bwMode="auto">
          <a:xfrm>
            <a:off x="342900" y="2915719"/>
            <a:ext cx="45226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 result, offspring are genetically different from both their parents and one another. </a:t>
            </a:r>
            <a:endParaRPr lang="en-GB" altLang="en-US" dirty="0"/>
          </a:p>
        </p:txBody>
      </p:sp>
      <p:pic>
        <p:nvPicPr>
          <p:cNvPr id="13" name="Picture 12" descr="PJjaruwan_457408048_web.jpg">
            <a:extLst>
              <a:ext uri="{FF2B5EF4-FFF2-40B4-BE49-F238E27FC236}">
                <a16:creationId xmlns:a16="http://schemas.microsoft.com/office/drawing/2014/main" id="{66E78D90-AA8B-4257-B416-E9552997FD3C}"/>
              </a:ext>
            </a:extLst>
          </p:cNvPr>
          <p:cNvPicPr>
            <a:picLocks noChangeAspect="1"/>
          </p:cNvPicPr>
          <p:nvPr/>
        </p:nvPicPr>
        <p:blipFill>
          <a:blip r:embed="rId4">
            <a:extLst>
              <a:ext uri="{28A0092B-C50C-407E-A947-70E740481C1C}">
                <a14:useLocalDpi xmlns:a14="http://schemas.microsoft.com/office/drawing/2010/main" val="0"/>
              </a:ext>
            </a:extLst>
          </a:blip>
          <a:srcRect t="1624" b="3772"/>
          <a:stretch>
            <a:fillRect/>
          </a:stretch>
        </p:blipFill>
        <p:spPr bwMode="auto">
          <a:xfrm>
            <a:off x="5709885" y="2693635"/>
            <a:ext cx="259715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D2536583-540A-4F5B-ACA6-DD66B230EB1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C636E8AD-1934-41B1-9622-3AFB14A9F27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41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9467132-FDF0-4CA4-B196-0D1AD59C4C2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Title 9">
            <a:extLst>
              <a:ext uri="{FF2B5EF4-FFF2-40B4-BE49-F238E27FC236}">
                <a16:creationId xmlns:a16="http://schemas.microsoft.com/office/drawing/2014/main" id="{140B1904-ADDC-4589-AD72-CB91E1459D77}"/>
              </a:ext>
            </a:extLst>
          </p:cNvPr>
          <p:cNvSpPr>
            <a:spLocks noGrp="1"/>
          </p:cNvSpPr>
          <p:nvPr>
            <p:ph type="title"/>
          </p:nvPr>
        </p:nvSpPr>
        <p:spPr/>
        <p:txBody>
          <a:bodyPr/>
          <a:lstStyle/>
          <a:p>
            <a:pPr eaLnBrk="1" hangingPunct="1">
              <a:defRPr/>
            </a:pPr>
            <a:r>
              <a:rPr lang="en-GB" dirty="0">
                <a:ea typeface="+mn-ea"/>
                <a:cs typeface="+mn-cs"/>
              </a:rPr>
              <a:t>Advantages of sexual reproduction (2)</a:t>
            </a:r>
            <a:endParaRPr lang="en-GB" dirty="0"/>
          </a:p>
        </p:txBody>
      </p:sp>
      <p:sp>
        <p:nvSpPr>
          <p:cNvPr id="4" name="Rectangle 3">
            <a:extLst>
              <a:ext uri="{FF2B5EF4-FFF2-40B4-BE49-F238E27FC236}">
                <a16:creationId xmlns:a16="http://schemas.microsoft.com/office/drawing/2014/main" id="{C667F244-590F-4489-BA7E-E1626655D199}"/>
              </a:ext>
            </a:extLst>
          </p:cNvPr>
          <p:cNvSpPr>
            <a:spLocks noChangeArrowheads="1"/>
          </p:cNvSpPr>
          <p:nvPr/>
        </p:nvSpPr>
        <p:spPr bwMode="auto">
          <a:xfrm>
            <a:off x="342901" y="3070471"/>
            <a:ext cx="44513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individuals will have a </a:t>
            </a:r>
          </a:p>
          <a:p>
            <a:r>
              <a:rPr lang="en-GB" altLang="en-US" dirty="0">
                <a:solidFill>
                  <a:srgbClr val="010066"/>
                </a:solidFill>
              </a:rPr>
              <a:t>survival advantage. Through </a:t>
            </a:r>
          </a:p>
          <a:p>
            <a:r>
              <a:rPr lang="en-GB" altLang="en-US" b="1" dirty="0">
                <a:solidFill>
                  <a:srgbClr val="10BC45"/>
                </a:solidFill>
              </a:rPr>
              <a:t>natural selection</a:t>
            </a:r>
            <a:r>
              <a:rPr lang="en-GB" altLang="en-US" dirty="0">
                <a:solidFill>
                  <a:srgbClr val="010066"/>
                </a:solidFill>
              </a:rPr>
              <a:t>, they are </a:t>
            </a:r>
          </a:p>
          <a:p>
            <a:r>
              <a:rPr lang="en-GB" altLang="en-US" dirty="0">
                <a:solidFill>
                  <a:srgbClr val="010066"/>
                </a:solidFill>
              </a:rPr>
              <a:t>more likely to pass on their </a:t>
            </a:r>
          </a:p>
          <a:p>
            <a:r>
              <a:rPr lang="en-GB" altLang="en-US" dirty="0">
                <a:solidFill>
                  <a:srgbClr val="010066"/>
                </a:solidFill>
              </a:rPr>
              <a:t>genes to the next generation. </a:t>
            </a:r>
            <a:endParaRPr lang="en-GB" altLang="en-US" dirty="0"/>
          </a:p>
        </p:txBody>
      </p:sp>
      <p:sp>
        <p:nvSpPr>
          <p:cNvPr id="18439" name="Rectangle 11">
            <a:extLst>
              <a:ext uri="{FF2B5EF4-FFF2-40B4-BE49-F238E27FC236}">
                <a16:creationId xmlns:a16="http://schemas.microsoft.com/office/drawing/2014/main" id="{6E898052-A7E6-453D-BFC6-577023C95AA4}"/>
              </a:ext>
            </a:extLst>
          </p:cNvPr>
          <p:cNvSpPr>
            <a:spLocks noChangeArrowheads="1"/>
          </p:cNvSpPr>
          <p:nvPr/>
        </p:nvSpPr>
        <p:spPr bwMode="auto">
          <a:xfrm>
            <a:off x="342900" y="784225"/>
            <a:ext cx="854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Genetic variation helps a population to cope with an unstable environment by enabling</a:t>
            </a:r>
            <a:r>
              <a:rPr lang="en-GB" altLang="en-US" b="1" dirty="0">
                <a:solidFill>
                  <a:srgbClr val="10BC45"/>
                </a:solidFill>
              </a:rPr>
              <a:t> evolution </a:t>
            </a:r>
            <a:r>
              <a:rPr lang="en-GB" altLang="en-US" dirty="0">
                <a:solidFill>
                  <a:srgbClr val="010066"/>
                </a:solidFill>
              </a:rPr>
              <a:t>in response to change. </a:t>
            </a:r>
            <a:endParaRPr lang="en-GB" altLang="en-US" dirty="0"/>
          </a:p>
        </p:txBody>
      </p:sp>
      <p:sp>
        <p:nvSpPr>
          <p:cNvPr id="18442" name="Rectangle 12">
            <a:extLst>
              <a:ext uri="{FF2B5EF4-FFF2-40B4-BE49-F238E27FC236}">
                <a16:creationId xmlns:a16="http://schemas.microsoft.com/office/drawing/2014/main" id="{D86E76AD-542C-4F6F-9C20-C9CDAFB0BAE6}"/>
              </a:ext>
            </a:extLst>
          </p:cNvPr>
          <p:cNvSpPr>
            <a:spLocks noChangeArrowheads="1"/>
          </p:cNvSpPr>
          <p:nvPr/>
        </p:nvSpPr>
        <p:spPr bwMode="auto">
          <a:xfrm>
            <a:off x="342900" y="5322888"/>
            <a:ext cx="8734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As a result, variation reduces the chance of a population crash, which could potentially cause a species to become </a:t>
            </a:r>
            <a:r>
              <a:rPr lang="en-GB" altLang="en-US" b="1">
                <a:solidFill>
                  <a:srgbClr val="10BC45"/>
                </a:solidFill>
              </a:rPr>
              <a:t>extinct</a:t>
            </a:r>
            <a:r>
              <a:rPr lang="en-GB" altLang="en-US">
                <a:solidFill>
                  <a:srgbClr val="010066"/>
                </a:solidFill>
              </a:rPr>
              <a:t>.</a:t>
            </a:r>
            <a:endParaRPr lang="en-GB" altLang="en-US"/>
          </a:p>
        </p:txBody>
      </p:sp>
      <p:sp>
        <p:nvSpPr>
          <p:cNvPr id="12" name="Rectangle 114">
            <a:extLst>
              <a:ext uri="{FF2B5EF4-FFF2-40B4-BE49-F238E27FC236}">
                <a16:creationId xmlns:a16="http://schemas.microsoft.com/office/drawing/2014/main" id="{98C5DD60-D9DA-46DF-8AED-2DA17B2E5164}"/>
              </a:ext>
            </a:extLst>
          </p:cNvPr>
          <p:cNvSpPr>
            <a:spLocks noChangeArrowheads="1"/>
          </p:cNvSpPr>
          <p:nvPr/>
        </p:nvSpPr>
        <p:spPr bwMode="auto">
          <a:xfrm>
            <a:off x="342901" y="1926981"/>
            <a:ext cx="8293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Variation makes it more likely that at least some individuals </a:t>
            </a:r>
            <a:br>
              <a:rPr lang="en-GB" altLang="en-US" dirty="0">
                <a:solidFill>
                  <a:srgbClr val="010066"/>
                </a:solidFill>
              </a:rPr>
            </a:br>
            <a:r>
              <a:rPr lang="en-GB" altLang="en-US" dirty="0">
                <a:solidFill>
                  <a:srgbClr val="010066"/>
                </a:solidFill>
              </a:rPr>
              <a:t>in a population will be well </a:t>
            </a:r>
            <a:r>
              <a:rPr lang="en-GB" altLang="en-US" b="1" dirty="0">
                <a:solidFill>
                  <a:srgbClr val="010066"/>
                </a:solidFill>
              </a:rPr>
              <a:t>adapted </a:t>
            </a:r>
            <a:r>
              <a:rPr lang="en-GB" altLang="en-US" dirty="0">
                <a:solidFill>
                  <a:srgbClr val="010066"/>
                </a:solidFill>
              </a:rPr>
              <a:t>to the new conditions. </a:t>
            </a:r>
            <a:endParaRPr lang="en-GB" altLang="en-US" dirty="0"/>
          </a:p>
        </p:txBody>
      </p:sp>
      <p:pic>
        <p:nvPicPr>
          <p:cNvPr id="2" name="Picture 12" descr="GUDKOV-ANDREY_399826708_web.jpg">
            <a:extLst>
              <a:ext uri="{FF2B5EF4-FFF2-40B4-BE49-F238E27FC236}">
                <a16:creationId xmlns:a16="http://schemas.microsoft.com/office/drawing/2014/main" id="{6EB35B5E-8996-4912-9CD3-94FBAF1F025C}"/>
              </a:ext>
            </a:extLst>
          </p:cNvPr>
          <p:cNvPicPr>
            <a:picLocks noChangeAspect="1"/>
          </p:cNvPicPr>
          <p:nvPr/>
        </p:nvPicPr>
        <p:blipFill>
          <a:blip r:embed="rId4">
            <a:extLst>
              <a:ext uri="{28A0092B-C50C-407E-A947-70E740481C1C}">
                <a14:useLocalDpi xmlns:a14="http://schemas.microsoft.com/office/drawing/2010/main" val="0"/>
              </a:ext>
            </a:extLst>
          </a:blip>
          <a:srcRect r="12920"/>
          <a:stretch>
            <a:fillRect/>
          </a:stretch>
        </p:blipFill>
        <p:spPr bwMode="auto">
          <a:xfrm>
            <a:off x="4929982" y="2899313"/>
            <a:ext cx="3602831" cy="230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ED416D3-C6FC-461E-AC20-960EAA0AFAB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E6D2305E-FB8A-40FF-96DC-52EB096250C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4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oyzyayFY"/>
  <p:tag name="ARTICULATE_DESIGN_ID_5_DEFAULT DESIGN" val="fNNO23Jz"/>
  <p:tag name="ARTICULATE_DESIGN_ID_1_DEFAULT DESIGN" val="wJsXDCL3"/>
  <p:tag name="ARTICULATE_DESIGN_ID_6_DEFAULT DESIGN" val="awmtNTkf"/>
  <p:tag name="ARTICULATE_DESIGN_ID_3_DEFAULT DESIGN" val="XwmVDP1z"/>
  <p:tag name="ARTICULATE_DESIGN_ID_2_DEFAULT DESIGN" val="7ynga1TK"/>
  <p:tag name="ARTICULATE_DESIGN_ID_4_DEFAULT DESIGN" val="cToT4XdF"/>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14728</TotalTime>
  <Words>1912</Words>
  <Application>Microsoft Office PowerPoint</Application>
  <PresentationFormat>On-screen Show (4:3)</PresentationFormat>
  <Paragraphs>203</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Wingdings</vt:lpstr>
      <vt:lpstr>Arial</vt:lpstr>
      <vt:lpstr>Wingdings 2</vt:lpstr>
      <vt:lpstr>1_Default Design</vt:lpstr>
      <vt:lpstr>6_Default Design</vt:lpstr>
      <vt:lpstr>Sexual and  Asexual Reproduction</vt:lpstr>
      <vt:lpstr>Information</vt:lpstr>
      <vt:lpstr>Sexual reproduction</vt:lpstr>
      <vt:lpstr>Gametes</vt:lpstr>
      <vt:lpstr>Chromosomes</vt:lpstr>
      <vt:lpstr>Meiosis</vt:lpstr>
      <vt:lpstr>What is fertilization?</vt:lpstr>
      <vt:lpstr>Advantages of sexual reproduction (1)</vt:lpstr>
      <vt:lpstr>Advantages of sexual reproduction (2)</vt:lpstr>
      <vt:lpstr>Disadvantages of sexual reproduction </vt:lpstr>
      <vt:lpstr>Asexual reproduction</vt:lpstr>
      <vt:lpstr>Mitosis</vt:lpstr>
      <vt:lpstr>Chromosomes in mitosis</vt:lpstr>
      <vt:lpstr>Variation and asexual reproduction</vt:lpstr>
      <vt:lpstr>Advantages of asexual reproduction (1)</vt:lpstr>
      <vt:lpstr>Advantages of asexual reproduction (2)</vt:lpstr>
      <vt:lpstr>Disadvantages of asexual reproduction</vt:lpstr>
      <vt:lpstr>Sexual or asexual reproduction? (1)</vt:lpstr>
      <vt:lpstr>Sexual or asexual reproduction? (2)</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and Asexual Reproduction</dc:title>
  <dc:subject>Boardworks High School Life Science</dc:subject>
  <dc:creator>Boardworks</dc:creator>
  <cp:lastModifiedBy>Tim Crilly</cp:lastModifiedBy>
  <cp:revision>597</cp:revision>
  <dcterms:created xsi:type="dcterms:W3CDTF">2003-10-06T13:07:42Z</dcterms:created>
  <dcterms:modified xsi:type="dcterms:W3CDTF">2019-01-31T15:26:12Z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FD728B77-0629-4D73-90C3-4F7CD6669993</vt:lpwstr>
  </property>
  <property fmtid="{D5CDD505-2E9C-101B-9397-08002B2CF9AE}" pid="3" name="ArticulatePath">
    <vt:lpwstr>Sexual and Asexual Reproduction</vt:lpwstr>
  </property>
</Properties>
</file>