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2.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activeX/activeX4.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activeX/activeX5.xml" ContentType="application/vnd.ms-office.activeX+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33" r:id="rId1"/>
    <p:sldMasterId id="2147485748" r:id="rId2"/>
  </p:sldMasterIdLst>
  <p:notesMasterIdLst>
    <p:notesMasterId r:id="rId27"/>
  </p:notesMasterIdLst>
  <p:handoutMasterIdLst>
    <p:handoutMasterId r:id="rId28"/>
  </p:handoutMasterIdLst>
  <p:sldIdLst>
    <p:sldId id="430" r:id="rId3"/>
    <p:sldId id="527" r:id="rId4"/>
    <p:sldId id="484" r:id="rId5"/>
    <p:sldId id="515" r:id="rId6"/>
    <p:sldId id="488" r:id="rId7"/>
    <p:sldId id="489" r:id="rId8"/>
    <p:sldId id="736" r:id="rId9"/>
    <p:sldId id="490" r:id="rId10"/>
    <p:sldId id="508" r:id="rId11"/>
    <p:sldId id="521" r:id="rId12"/>
    <p:sldId id="518" r:id="rId13"/>
    <p:sldId id="516" r:id="rId14"/>
    <p:sldId id="517" r:id="rId15"/>
    <p:sldId id="522" r:id="rId16"/>
    <p:sldId id="524" r:id="rId17"/>
    <p:sldId id="523" r:id="rId18"/>
    <p:sldId id="497" r:id="rId19"/>
    <p:sldId id="498" r:id="rId20"/>
    <p:sldId id="525" r:id="rId21"/>
    <p:sldId id="526" r:id="rId22"/>
    <p:sldId id="519" r:id="rId23"/>
    <p:sldId id="520" r:id="rId24"/>
    <p:sldId id="500" r:id="rId25"/>
    <p:sldId id="501" r:id="rId26"/>
  </p:sldIdLst>
  <p:sldSz cx="9144000" cy="6858000" type="screen4x3"/>
  <p:notesSz cx="6858000" cy="9296400"/>
  <p:embeddedFontLst>
    <p:embeddedFont>
      <p:font typeface="Wingdings 2" panose="05020102010507070707" pitchFamily="18" charset="2"/>
      <p:regular r:id="rId29"/>
    </p:embeddedFont>
  </p:embeddedFontLst>
  <p:custDataLst>
    <p:tags r:id="rId3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000066"/>
    <a:srgbClr val="10BC45"/>
    <a:srgbClr val="CCFF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6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421612A-3AA5-4986-89DF-8002F2CE813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B33CCFF-A39E-42D1-925C-2B0C06C7CC4C}" type="slidenum">
              <a:rPr lang="en-GB" altLang="en-US"/>
              <a:pPr/>
              <a:t>‹#›</a:t>
            </a:fld>
            <a:endParaRPr lang="en-GB" altLang="en-US"/>
          </a:p>
        </p:txBody>
      </p:sp>
      <p:sp>
        <p:nvSpPr>
          <p:cNvPr id="6" name="Rectangle 7">
            <a:extLst>
              <a:ext uri="{FF2B5EF4-FFF2-40B4-BE49-F238E27FC236}">
                <a16:creationId xmlns:a16="http://schemas.microsoft.com/office/drawing/2014/main" id="{2783443E-CE4D-414F-B7EF-4BBB7982A9F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97299BE-4604-4461-B27D-6758F354DC8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03300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4">
            <a:extLst>
              <a:ext uri="{FF2B5EF4-FFF2-40B4-BE49-F238E27FC236}">
                <a16:creationId xmlns:a16="http://schemas.microsoft.com/office/drawing/2014/main" id="{372DD59E-0114-4A99-A6C9-BA45753ED68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C0652F9-F7EA-4133-94BC-0F3FC590D9B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139597D-EA97-479B-9A0B-6A13B91EB4A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8E59BE5-8896-4CD0-A308-460FB35FC558}" type="slidenum">
              <a:rPr lang="en-US" altLang="en-US"/>
              <a:pPr/>
              <a:t>‹#›</a:t>
            </a:fld>
            <a:endParaRPr lang="en-US" altLang="en-US"/>
          </a:p>
        </p:txBody>
      </p:sp>
      <p:sp>
        <p:nvSpPr>
          <p:cNvPr id="8" name="Rectangle 7">
            <a:extLst>
              <a:ext uri="{FF2B5EF4-FFF2-40B4-BE49-F238E27FC236}">
                <a16:creationId xmlns:a16="http://schemas.microsoft.com/office/drawing/2014/main" id="{D6BC8B1E-8A3C-4A4D-935D-9F53BAD9273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6F84001-0628-4712-8EBA-D939EB12A8C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54028680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AB6EF46A-D9EB-438C-A35A-BEADEB2DC05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77A8DD6-850D-4AEE-8868-08EC5C910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466B2C5-154A-40E9-A31C-3B36BF9825DF}"/>
              </a:ext>
            </a:extLst>
          </p:cNvPr>
          <p:cNvSpPr>
            <a:spLocks noGrp="1"/>
          </p:cNvSpPr>
          <p:nvPr>
            <p:ph type="sldNum" sz="quarter" idx="10"/>
          </p:nvPr>
        </p:nvSpPr>
        <p:spPr/>
        <p:txBody>
          <a:bodyPr/>
          <a:lstStyle/>
          <a:p>
            <a:fld id="{18E59BE5-8896-4CD0-A308-460FB35FC55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2774FDF9-7295-4FE8-9504-D000A1192C1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FE63E83-F37D-4228-90A0-FAEAD475DC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if they can name some sub-cellular structures:</a:t>
            </a:r>
          </a:p>
          <a:p>
            <a:pPr marL="171450" indent="-171450">
              <a:buFont typeface="Arial" panose="020B0604020202020204" pitchFamily="34" charset="0"/>
              <a:buChar char="•"/>
            </a:pPr>
            <a:r>
              <a:rPr lang="en-GB" altLang="en-US" dirty="0">
                <a:latin typeface="Arial" panose="020B0604020202020204" pitchFamily="34" charset="0"/>
              </a:rPr>
              <a:t>nucleus</a:t>
            </a:r>
          </a:p>
          <a:p>
            <a:pPr marL="171450" indent="-171450">
              <a:buFont typeface="Arial" panose="020B0604020202020204" pitchFamily="34" charset="0"/>
              <a:buChar char="•"/>
            </a:pPr>
            <a:r>
              <a:rPr lang="en-GB" altLang="en-US" dirty="0">
                <a:latin typeface="Arial" panose="020B0604020202020204" pitchFamily="34" charset="0"/>
              </a:rPr>
              <a:t>mitochondria  </a:t>
            </a:r>
          </a:p>
          <a:p>
            <a:pPr marL="171450" indent="-171450">
              <a:buFont typeface="Arial" panose="020B0604020202020204" pitchFamily="34" charset="0"/>
              <a:buChar char="•"/>
            </a:pPr>
            <a:r>
              <a:rPr lang="en-GB" altLang="en-US" dirty="0">
                <a:latin typeface="Arial" panose="020B0604020202020204" pitchFamily="34" charset="0"/>
              </a:rPr>
              <a:t>chloroplasts</a:t>
            </a:r>
          </a:p>
          <a:p>
            <a:pPr marL="171450" indent="-171450">
              <a:buFont typeface="Arial" panose="020B0604020202020204" pitchFamily="34" charset="0"/>
              <a:buChar char="•"/>
            </a:pPr>
            <a:r>
              <a:rPr lang="en-GB" altLang="en-US" dirty="0">
                <a:latin typeface="Arial" panose="020B0604020202020204" pitchFamily="34" charset="0"/>
              </a:rPr>
              <a:t>ribosomes</a:t>
            </a:r>
          </a:p>
          <a:p>
            <a:pPr marL="171450" indent="-171450">
              <a:buFont typeface="Arial" panose="020B0604020202020204" pitchFamily="34" charset="0"/>
              <a:buChar char="•"/>
            </a:pPr>
            <a:r>
              <a:rPr lang="en-GB" altLang="en-US" dirty="0">
                <a:latin typeface="Arial" panose="020B0604020202020204" pitchFamily="34" charset="0"/>
              </a:rPr>
              <a:t>vacuoles.</a:t>
            </a:r>
          </a:p>
        </p:txBody>
      </p:sp>
      <p:sp>
        <p:nvSpPr>
          <p:cNvPr id="2" name="Slide Number Placeholder 1">
            <a:extLst>
              <a:ext uri="{FF2B5EF4-FFF2-40B4-BE49-F238E27FC236}">
                <a16:creationId xmlns:a16="http://schemas.microsoft.com/office/drawing/2014/main" id="{EF2136D8-BD7E-43E2-AD74-62A0B1DFD411}"/>
              </a:ext>
            </a:extLst>
          </p:cNvPr>
          <p:cNvSpPr>
            <a:spLocks noGrp="1"/>
          </p:cNvSpPr>
          <p:nvPr>
            <p:ph type="sldNum" sz="quarter" idx="10"/>
          </p:nvPr>
        </p:nvSpPr>
        <p:spPr/>
        <p:txBody>
          <a:bodyPr/>
          <a:lstStyle/>
          <a:p>
            <a:fld id="{18E59BE5-8896-4CD0-A308-460FB35FC55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869AAAC9-393F-4F61-A40B-5A7B30CD45B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0B42AD2-B5AD-4FCD-981E-1E4036A9233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Biconcave describes a special disc-like shape that is curved inward on either side.</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structure of red blood cells, please refer to </a:t>
            </a:r>
            <a:r>
              <a:rPr lang="en-GB" altLang="en-US" i="1" dirty="0">
                <a:latin typeface="Arial" panose="020B0604020202020204" pitchFamily="34" charset="0"/>
              </a:rPr>
              <a:t>The Circulatory System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on the structure of nerve cells, please refer to </a:t>
            </a:r>
            <a:r>
              <a:rPr lang="en-GB" altLang="en-US" i="1" dirty="0">
                <a:latin typeface="Arial" panose="020B0604020202020204" pitchFamily="34" charset="0"/>
              </a:rPr>
              <a:t>The Nervous System</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8062EC9A-664F-429B-A4A1-CC6B12FE1619}"/>
              </a:ext>
            </a:extLst>
          </p:cNvPr>
          <p:cNvSpPr>
            <a:spLocks noGrp="1"/>
          </p:cNvSpPr>
          <p:nvPr>
            <p:ph type="sldNum" sz="quarter" idx="10"/>
          </p:nvPr>
        </p:nvSpPr>
        <p:spPr/>
        <p:txBody>
          <a:bodyPr/>
          <a:lstStyle/>
          <a:p>
            <a:fld id="{18E59BE5-8896-4CD0-A308-460FB35FC55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AA2AEA48-D975-40F8-87CF-13C05CCF730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6006175-50D0-456B-81F2-B7E89465FA7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sexual reproduction, please refer to the </a:t>
            </a:r>
            <a:r>
              <a:rPr lang="en-GB" altLang="en-US" i="1" dirty="0">
                <a:latin typeface="Arial" panose="020B0604020202020204" pitchFamily="34" charset="0"/>
              </a:rPr>
              <a:t>Sexual and Asexual Reproduction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25009ED2-D0A3-4465-BD07-55B65EBFFD7E}"/>
              </a:ext>
            </a:extLst>
          </p:cNvPr>
          <p:cNvSpPr>
            <a:spLocks noGrp="1"/>
          </p:cNvSpPr>
          <p:nvPr>
            <p:ph type="sldNum" sz="quarter" idx="10"/>
          </p:nvPr>
        </p:nvSpPr>
        <p:spPr/>
        <p:txBody>
          <a:bodyPr/>
          <a:lstStyle/>
          <a:p>
            <a:fld id="{18E59BE5-8896-4CD0-A308-460FB35FC558}"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7F957541-CED4-41A1-BE2F-D55E8339C21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59769C0-024B-4F12-AEA9-B0C08A90B5C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sexual reproduction, please refer to the </a:t>
            </a:r>
            <a:r>
              <a:rPr lang="en-GB" altLang="en-US" i="1" dirty="0">
                <a:latin typeface="Arial" panose="020B0604020202020204" pitchFamily="34" charset="0"/>
              </a:rPr>
              <a:t>Sexual and Asexual Reproduction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E80E156B-B9A4-4AED-B091-A7D7F864C407}"/>
              </a:ext>
            </a:extLst>
          </p:cNvPr>
          <p:cNvSpPr>
            <a:spLocks noGrp="1"/>
          </p:cNvSpPr>
          <p:nvPr>
            <p:ph type="sldNum" sz="quarter" idx="10"/>
          </p:nvPr>
        </p:nvSpPr>
        <p:spPr/>
        <p:txBody>
          <a:bodyPr/>
          <a:lstStyle/>
          <a:p>
            <a:fld id="{18E59BE5-8896-4CD0-A308-460FB35FC558}"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D496AE05-87A3-4DC2-948F-846C3D56C05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794E31B-7B9A-490F-BB3A-CDDBA0C6FB8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Eye of Science / Science Photo Library 2018</a:t>
            </a:r>
          </a:p>
          <a:p>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sperm (blue) attempting to penetrate a human egg (red). Each sperm (spermatozoa) has a rounded head and a long tail with which it swims. Women usually release one egg (ovum) per month, whereas men release millions of sperm in each ejaculation. Only one of these sperm can penetrate the egg's thick outer layer (zona pellucida) and fertilize it. Fertilization occurs when the sperm's genetic material (deoxyribonucleic acid, DNA) fuses with the egg's DNA. When this occurs the egg forms a barrier to other sperm. Magnification: ×650 when printed 10 </a:t>
            </a:r>
            <a:r>
              <a:rPr lang="en-GB" altLang="en-US" dirty="0" err="1">
                <a:latin typeface="Arial" panose="020B0604020202020204" pitchFamily="34" charset="0"/>
              </a:rPr>
              <a:t>centimeters</a:t>
            </a:r>
            <a:r>
              <a:rPr lang="en-GB" altLang="en-US" dirty="0">
                <a:latin typeface="Arial" panose="020B0604020202020204" pitchFamily="34" charset="0"/>
              </a:rPr>
              <a:t> wide.</a:t>
            </a:r>
          </a:p>
        </p:txBody>
      </p:sp>
      <p:sp>
        <p:nvSpPr>
          <p:cNvPr id="2" name="Slide Number Placeholder 1">
            <a:extLst>
              <a:ext uri="{FF2B5EF4-FFF2-40B4-BE49-F238E27FC236}">
                <a16:creationId xmlns:a16="http://schemas.microsoft.com/office/drawing/2014/main" id="{BBE6A74A-CDFC-42AB-8CA7-FE41FB7D2E43}"/>
              </a:ext>
            </a:extLst>
          </p:cNvPr>
          <p:cNvSpPr>
            <a:spLocks noGrp="1"/>
          </p:cNvSpPr>
          <p:nvPr>
            <p:ph type="sldNum" sz="quarter" idx="10"/>
          </p:nvPr>
        </p:nvSpPr>
        <p:spPr/>
        <p:txBody>
          <a:bodyPr/>
          <a:lstStyle/>
          <a:p>
            <a:fld id="{18E59BE5-8896-4CD0-A308-460FB35FC55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F3FF6506-C7C5-4DE1-BF82-B8AD7DB89BF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240601F-00C5-43AA-B248-C994F748661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Nuclei is the plural of nucleus.</a:t>
            </a:r>
          </a:p>
          <a:p>
            <a:r>
              <a:rPr lang="en-GB" altLang="en-US" dirty="0">
                <a:latin typeface="Arial" panose="020B0604020202020204" pitchFamily="34" charset="0"/>
              </a:rPr>
              <a:t>The nucleus of a normal diploid human body cell contains 46 chromosomes. Human egg cells and sperm cells both contain 23 chromosomes. They are haploid.</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human </a:t>
            </a:r>
            <a:r>
              <a:rPr lang="en-GB" altLang="en-US" b="0" dirty="0">
                <a:latin typeface="Arial" panose="020B0604020202020204" pitchFamily="34" charset="0"/>
              </a:rPr>
              <a:t>zygote © 895Studio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E27DB40-CE38-4D43-9990-C65621FC8AFD}"/>
              </a:ext>
            </a:extLst>
          </p:cNvPr>
          <p:cNvSpPr>
            <a:spLocks noGrp="1"/>
          </p:cNvSpPr>
          <p:nvPr>
            <p:ph type="sldNum" sz="quarter" idx="10"/>
          </p:nvPr>
        </p:nvSpPr>
        <p:spPr/>
        <p:txBody>
          <a:bodyPr/>
          <a:lstStyle/>
          <a:p>
            <a:fld id="{18E59BE5-8896-4CD0-A308-460FB35FC558}"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DC77EDE7-AB21-41FB-9860-E3228159DAD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DAC52C9-18AC-44C8-8D74-0708D76AA14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748F2EA-B4B7-4937-98CA-8D7179B4CC4D}"/>
              </a:ext>
            </a:extLst>
          </p:cNvPr>
          <p:cNvSpPr>
            <a:spLocks noGrp="1"/>
          </p:cNvSpPr>
          <p:nvPr>
            <p:ph type="sldNum" sz="quarter" idx="10"/>
          </p:nvPr>
        </p:nvSpPr>
        <p:spPr/>
        <p:txBody>
          <a:bodyPr/>
          <a:lstStyle/>
          <a:p>
            <a:fld id="{18E59BE5-8896-4CD0-A308-460FB35FC558}"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AD53127D-B29B-475A-A0DA-E92FB4F2196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275A6A9-74B5-4093-8EFD-D772D54AF97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animal cell structures and function.</a:t>
            </a:r>
          </a:p>
        </p:txBody>
      </p:sp>
      <p:sp>
        <p:nvSpPr>
          <p:cNvPr id="2" name="Slide Number Placeholder 1">
            <a:extLst>
              <a:ext uri="{FF2B5EF4-FFF2-40B4-BE49-F238E27FC236}">
                <a16:creationId xmlns:a16="http://schemas.microsoft.com/office/drawing/2014/main" id="{89B3F27F-4282-4010-9D6E-547A40126E04}"/>
              </a:ext>
            </a:extLst>
          </p:cNvPr>
          <p:cNvSpPr>
            <a:spLocks noGrp="1"/>
          </p:cNvSpPr>
          <p:nvPr>
            <p:ph type="sldNum" sz="quarter" idx="10"/>
          </p:nvPr>
        </p:nvSpPr>
        <p:spPr/>
        <p:txBody>
          <a:bodyPr/>
          <a:lstStyle/>
          <a:p>
            <a:fld id="{18E59BE5-8896-4CD0-A308-460FB35FC558}"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5D451691-9BC8-474F-A3F7-FB5D30B841A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97BED32-5EBD-4238-81FA-0136B3817D7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an introductory or summary activity on animal cells.</a:t>
            </a:r>
          </a:p>
        </p:txBody>
      </p:sp>
      <p:sp>
        <p:nvSpPr>
          <p:cNvPr id="2" name="Slide Number Placeholder 1">
            <a:extLst>
              <a:ext uri="{FF2B5EF4-FFF2-40B4-BE49-F238E27FC236}">
                <a16:creationId xmlns:a16="http://schemas.microsoft.com/office/drawing/2014/main" id="{9BBF5CAB-7BBF-4D8E-871F-22B197CC5FD9}"/>
              </a:ext>
            </a:extLst>
          </p:cNvPr>
          <p:cNvSpPr>
            <a:spLocks noGrp="1"/>
          </p:cNvSpPr>
          <p:nvPr>
            <p:ph type="sldNum" sz="quarter" idx="10"/>
          </p:nvPr>
        </p:nvSpPr>
        <p:spPr/>
        <p:txBody>
          <a:bodyPr/>
          <a:lstStyle/>
          <a:p>
            <a:fld id="{18E59BE5-8896-4CD0-A308-460FB35FC558}"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28B76EE3-51E9-40E2-AEEC-34F63DE44C5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D0209C8-4BC8-4DAD-A2A5-0374EF91D2B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Discuss students’ ideas for the question before revealing the answers. Help them to draw on their understanding of plant processes to identify potential answers.</a:t>
            </a:r>
          </a:p>
          <a:p>
            <a:pPr eaLnBrk="1" hangingPunct="1"/>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Filipe B. Varela, Shutterstock.com 2018</a:t>
            </a:r>
          </a:p>
        </p:txBody>
      </p:sp>
      <p:sp>
        <p:nvSpPr>
          <p:cNvPr id="2" name="Slide Number Placeholder 1">
            <a:extLst>
              <a:ext uri="{FF2B5EF4-FFF2-40B4-BE49-F238E27FC236}">
                <a16:creationId xmlns:a16="http://schemas.microsoft.com/office/drawing/2014/main" id="{02253262-71A1-4C04-A3AF-0BA489E625C2}"/>
              </a:ext>
            </a:extLst>
          </p:cNvPr>
          <p:cNvSpPr>
            <a:spLocks noGrp="1"/>
          </p:cNvSpPr>
          <p:nvPr>
            <p:ph type="sldNum" sz="quarter" idx="10"/>
          </p:nvPr>
        </p:nvSpPr>
        <p:spPr/>
        <p:txBody>
          <a:bodyPr/>
          <a:lstStyle/>
          <a:p>
            <a:fld id="{18E59BE5-8896-4CD0-A308-460FB35FC558}"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6E48C365-7CA9-4F38-BBA9-119A34406064}"/>
              </a:ext>
            </a:extLst>
          </p:cNvPr>
          <p:cNvSpPr>
            <a:spLocks noGrp="1"/>
          </p:cNvSpPr>
          <p:nvPr>
            <p:ph type="sldNum" sz="quarter" idx="10"/>
          </p:nvPr>
        </p:nvSpPr>
        <p:spPr/>
        <p:txBody>
          <a:bodyPr/>
          <a:lstStyle/>
          <a:p>
            <a:fld id="{18E59BE5-8896-4CD0-A308-460FB35FC558}" type="slidenum">
              <a:rPr lang="en-US" altLang="en-US" smtClean="0"/>
              <a:pPr/>
              <a:t>2</a:t>
            </a:fld>
            <a:endParaRPr lang="en-US" altLang="en-US"/>
          </a:p>
        </p:txBody>
      </p:sp>
    </p:spTree>
    <p:extLst>
      <p:ext uri="{BB962C8B-B14F-4D97-AF65-F5344CB8AC3E}">
        <p14:creationId xmlns:p14="http://schemas.microsoft.com/office/powerpoint/2010/main" val="224451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DA4C6DC0-A117-4313-AF52-F25B4A14B4B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C62C401-9C37-422D-B49E-2D5D6EEB22A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xylem cells and the transport of water in plants,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and </a:t>
            </a:r>
            <a:r>
              <a:rPr lang="en-GB" altLang="en-US" i="1" dirty="0">
                <a:latin typeface="Arial" panose="020B0604020202020204" pitchFamily="34" charset="0"/>
              </a:rPr>
              <a:t>Transport in Plants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E72582D1-0A47-4FC8-AD53-C9C7FA41F153}"/>
              </a:ext>
            </a:extLst>
          </p:cNvPr>
          <p:cNvSpPr>
            <a:spLocks noGrp="1"/>
          </p:cNvSpPr>
          <p:nvPr>
            <p:ph type="sldNum" sz="quarter" idx="10"/>
          </p:nvPr>
        </p:nvSpPr>
        <p:spPr/>
        <p:txBody>
          <a:bodyPr/>
          <a:lstStyle/>
          <a:p>
            <a:fld id="{18E59BE5-8896-4CD0-A308-460FB35FC558}"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35EE5A89-F1E0-4B7A-A14A-CE934816E28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F0578D06-929E-4221-AA90-7563FEE2398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phloem cells and the transport of sugars in plants,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and </a:t>
            </a:r>
            <a:r>
              <a:rPr lang="en-GB" altLang="en-US" i="1" dirty="0">
                <a:latin typeface="Arial" panose="020B0604020202020204" pitchFamily="34" charset="0"/>
              </a:rPr>
              <a:t>Transport in Plants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DB5EC756-3E7E-4BDF-A0DC-F246BE776961}"/>
              </a:ext>
            </a:extLst>
          </p:cNvPr>
          <p:cNvSpPr>
            <a:spLocks noGrp="1"/>
          </p:cNvSpPr>
          <p:nvPr>
            <p:ph type="sldNum" sz="quarter" idx="10"/>
          </p:nvPr>
        </p:nvSpPr>
        <p:spPr/>
        <p:txBody>
          <a:bodyPr/>
          <a:lstStyle/>
          <a:p>
            <a:fld id="{18E59BE5-8896-4CD0-A308-460FB35FC558}"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D889B83E-E31B-4192-B298-2EC3340D313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99C66AE-E686-493F-A329-1D602CB7007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uptake of water and nutrients by the roots, please refer to the </a:t>
            </a:r>
            <a:r>
              <a:rPr lang="en-GB" altLang="en-US" i="1" dirty="0">
                <a:latin typeface="Arial" panose="020B0604020202020204" pitchFamily="34" charset="0"/>
              </a:rPr>
              <a:t>Exchange Surfaces</a:t>
            </a:r>
            <a:r>
              <a:rPr lang="en-GB" altLang="en-US" dirty="0">
                <a:latin typeface="Arial" panose="020B0604020202020204" pitchFamily="34" charset="0"/>
              </a:rPr>
              <a:t> and </a:t>
            </a:r>
            <a:r>
              <a:rPr lang="en-GB" altLang="en-US" i="1" dirty="0">
                <a:latin typeface="Arial" panose="020B0604020202020204" pitchFamily="34" charset="0"/>
              </a:rPr>
              <a:t>Transport in Plants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8B609BAF-4B56-4DB6-8958-7CEC6B2EB05C}"/>
              </a:ext>
            </a:extLst>
          </p:cNvPr>
          <p:cNvSpPr>
            <a:spLocks noGrp="1"/>
          </p:cNvSpPr>
          <p:nvPr>
            <p:ph type="sldNum" sz="quarter" idx="10"/>
          </p:nvPr>
        </p:nvSpPr>
        <p:spPr/>
        <p:txBody>
          <a:bodyPr/>
          <a:lstStyle/>
          <a:p>
            <a:fld id="{18E59BE5-8896-4CD0-A308-460FB35FC558}"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B4DC0B58-F2EE-47CC-8614-9175F818BE0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1102425-4E73-4CDF-8975-9C1DBE90FB6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plant cell structures and function.</a:t>
            </a:r>
          </a:p>
        </p:txBody>
      </p:sp>
      <p:sp>
        <p:nvSpPr>
          <p:cNvPr id="2" name="Slide Number Placeholder 1">
            <a:extLst>
              <a:ext uri="{FF2B5EF4-FFF2-40B4-BE49-F238E27FC236}">
                <a16:creationId xmlns:a16="http://schemas.microsoft.com/office/drawing/2014/main" id="{BEF6F59C-04D5-444A-8722-8CF3805081CD}"/>
              </a:ext>
            </a:extLst>
          </p:cNvPr>
          <p:cNvSpPr>
            <a:spLocks noGrp="1"/>
          </p:cNvSpPr>
          <p:nvPr>
            <p:ph type="sldNum" sz="quarter" idx="10"/>
          </p:nvPr>
        </p:nvSpPr>
        <p:spPr/>
        <p:txBody>
          <a:bodyPr/>
          <a:lstStyle/>
          <a:p>
            <a:fld id="{18E59BE5-8896-4CD0-A308-460FB35FC558}"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3501EE24-96AB-427C-9967-F03890904F0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DE39FC6-A0B6-4EE6-988D-D01118B1094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an introductory or summary activity on plant cells.</a:t>
            </a:r>
          </a:p>
        </p:txBody>
      </p:sp>
      <p:sp>
        <p:nvSpPr>
          <p:cNvPr id="2" name="Slide Number Placeholder 1">
            <a:extLst>
              <a:ext uri="{FF2B5EF4-FFF2-40B4-BE49-F238E27FC236}">
                <a16:creationId xmlns:a16="http://schemas.microsoft.com/office/drawing/2014/main" id="{88702659-F7A4-405A-BEFC-78A1FA08BDF0}"/>
              </a:ext>
            </a:extLst>
          </p:cNvPr>
          <p:cNvSpPr>
            <a:spLocks noGrp="1"/>
          </p:cNvSpPr>
          <p:nvPr>
            <p:ph type="sldNum" sz="quarter" idx="10"/>
          </p:nvPr>
        </p:nvSpPr>
        <p:spPr/>
        <p:txBody>
          <a:bodyPr/>
          <a:lstStyle/>
          <a:p>
            <a:fld id="{18E59BE5-8896-4CD0-A308-460FB35FC558}" type="slidenum">
              <a:rPr lang="en-US" altLang="en-US" smtClean="0"/>
              <a:pPr/>
              <a:t>24</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16863F89-8C74-4A04-A1C6-11E10EBFA4F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E9E5F72-9FF5-48DA-BB96-679AFABA49B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image shows the digestive system. It is an organ system made of several organs including the stomach, liver, small intestine and large intestine.  Each of these organs is made of tissues, which are themselves made of specialized cells including muscle cells, epithelial cells and secretory cells.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multicellular organisms and how they are organized,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 </a:t>
            </a:r>
          </a:p>
        </p:txBody>
      </p:sp>
      <p:sp>
        <p:nvSpPr>
          <p:cNvPr id="2" name="Slide Number Placeholder 1">
            <a:extLst>
              <a:ext uri="{FF2B5EF4-FFF2-40B4-BE49-F238E27FC236}">
                <a16:creationId xmlns:a16="http://schemas.microsoft.com/office/drawing/2014/main" id="{9E0C5CF1-471B-420F-BB49-2085AC077315}"/>
              </a:ext>
            </a:extLst>
          </p:cNvPr>
          <p:cNvSpPr>
            <a:spLocks noGrp="1"/>
          </p:cNvSpPr>
          <p:nvPr>
            <p:ph type="sldNum" sz="quarter" idx="10"/>
          </p:nvPr>
        </p:nvSpPr>
        <p:spPr/>
        <p:txBody>
          <a:bodyPr/>
          <a:lstStyle/>
          <a:p>
            <a:fld id="{18E59BE5-8896-4CD0-A308-460FB35FC558}"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03340324-885F-4E99-A829-14DFB56FC49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CC19C64-3978-4647-BE49-E9389A487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487AB78-B4E0-4E38-A501-020C32E0BDAC}"/>
              </a:ext>
            </a:extLst>
          </p:cNvPr>
          <p:cNvSpPr>
            <a:spLocks noGrp="1"/>
          </p:cNvSpPr>
          <p:nvPr>
            <p:ph type="sldNum" sz="quarter" idx="10"/>
          </p:nvPr>
        </p:nvSpPr>
        <p:spPr/>
        <p:txBody>
          <a:bodyPr/>
          <a:lstStyle/>
          <a:p>
            <a:fld id="{18E59BE5-8896-4CD0-A308-460FB35FC558}"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3B212386-7CFF-4E8D-9B46-B3AEE215CBB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E65F621-7CA8-4F6A-95D3-AE4AF2DA9CA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Steve </a:t>
            </a:r>
            <a:r>
              <a:rPr lang="en-GB" altLang="en-US" dirty="0" err="1">
                <a:latin typeface="Arial" panose="020B0604020202020204" pitchFamily="34" charset="0"/>
              </a:rPr>
              <a:t>Gschmeissner</a:t>
            </a:r>
            <a:r>
              <a:rPr lang="en-GB" altLang="en-US" dirty="0">
                <a:latin typeface="Arial" panose="020B0604020202020204" pitchFamily="34" charset="0"/>
              </a:rPr>
              <a:t>, Science Photo Library, 2018</a:t>
            </a:r>
          </a:p>
          <a:p>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groups of embryonic stem cells (ESCs). ESCs are pluripotent. This means they are able to differentiate into any cell type. The type of cell they mature into depends upon the biochemical signals received by the immature cells. This ability makes ESCs a potential source of cells to repair damaged tissue in diseases such as Parkinson’s and insulin-dependent diabetes. However, research using ESCs is controversial as it requires the destruction of an embryo. Magnification: ×3,000 when printed at 10 </a:t>
            </a:r>
            <a:r>
              <a:rPr lang="en-GB" altLang="en-US" dirty="0" err="1">
                <a:latin typeface="Arial" panose="020B0604020202020204" pitchFamily="34" charset="0"/>
              </a:rPr>
              <a:t>centimeters</a:t>
            </a:r>
            <a:r>
              <a:rPr lang="en-GB" altLang="en-US" dirty="0">
                <a:latin typeface="Arial" panose="020B0604020202020204" pitchFamily="34" charset="0"/>
              </a:rPr>
              <a:t> wide.</a:t>
            </a:r>
          </a:p>
        </p:txBody>
      </p:sp>
      <p:sp>
        <p:nvSpPr>
          <p:cNvPr id="2" name="Slide Number Placeholder 1">
            <a:extLst>
              <a:ext uri="{FF2B5EF4-FFF2-40B4-BE49-F238E27FC236}">
                <a16:creationId xmlns:a16="http://schemas.microsoft.com/office/drawing/2014/main" id="{3E5B38F6-3C4C-4ED3-8F67-D792AA060AB8}"/>
              </a:ext>
            </a:extLst>
          </p:cNvPr>
          <p:cNvSpPr>
            <a:spLocks noGrp="1"/>
          </p:cNvSpPr>
          <p:nvPr>
            <p:ph type="sldNum" sz="quarter" idx="10"/>
          </p:nvPr>
        </p:nvSpPr>
        <p:spPr/>
        <p:txBody>
          <a:bodyPr/>
          <a:lstStyle/>
          <a:p>
            <a:fld id="{18E59BE5-8896-4CD0-A308-460FB35FC55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3692AD2-83BD-4CE0-9B3E-45E07356093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3FF9D91-B2D0-4091-98A0-0C3949FDEAA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14A6026-12B8-46F2-9A3E-E239DB0E587F}"/>
              </a:ext>
            </a:extLst>
          </p:cNvPr>
          <p:cNvSpPr>
            <a:spLocks noGrp="1"/>
          </p:cNvSpPr>
          <p:nvPr>
            <p:ph type="sldNum" sz="quarter" idx="10"/>
          </p:nvPr>
        </p:nvSpPr>
        <p:spPr/>
        <p:txBody>
          <a:bodyPr/>
          <a:lstStyle/>
          <a:p>
            <a:fld id="{18E59BE5-8896-4CD0-A308-460FB35FC558}"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C3DD06DF-ABF8-4630-BCB7-80A13EEE8DB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232F508-5534-483A-84C3-873D9E35A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754ABF2-9901-4468-9A4F-09E851CAD759}"/>
              </a:ext>
            </a:extLst>
          </p:cNvPr>
          <p:cNvSpPr>
            <a:spLocks noGrp="1"/>
          </p:cNvSpPr>
          <p:nvPr>
            <p:ph type="sldNum" sz="quarter" idx="10"/>
          </p:nvPr>
        </p:nvSpPr>
        <p:spPr/>
        <p:txBody>
          <a:bodyPr/>
          <a:lstStyle/>
          <a:p>
            <a:fld id="{18E59BE5-8896-4CD0-A308-460FB35FC558}" type="slidenum">
              <a:rPr lang="en-US" altLang="en-US" smtClean="0"/>
              <a:pPr/>
              <a:t>7</a:t>
            </a:fld>
            <a:endParaRPr lang="en-US" altLang="en-US"/>
          </a:p>
        </p:txBody>
      </p:sp>
    </p:spTree>
    <p:extLst>
      <p:ext uri="{BB962C8B-B14F-4D97-AF65-F5344CB8AC3E}">
        <p14:creationId xmlns:p14="http://schemas.microsoft.com/office/powerpoint/2010/main" val="368480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B25249FD-3EE3-4F68-ADCB-28B506A839D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EA6127F-91CC-4A63-A1E6-E0AAAE52DBB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600AA85-AB3A-4F6E-AB20-77F8F651C391}"/>
              </a:ext>
            </a:extLst>
          </p:cNvPr>
          <p:cNvSpPr>
            <a:spLocks noGrp="1"/>
          </p:cNvSpPr>
          <p:nvPr>
            <p:ph type="sldNum" sz="quarter" idx="10"/>
          </p:nvPr>
        </p:nvSpPr>
        <p:spPr/>
        <p:txBody>
          <a:bodyPr/>
          <a:lstStyle/>
          <a:p>
            <a:fld id="{18E59BE5-8896-4CD0-A308-460FB35FC558}"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D6D9D800-6DAF-4341-8746-C956D2B743A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1FB1B4B-BEEF-4ED8-A9D8-6D63287E901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amenic181, Shutterstock.com 2018</a:t>
            </a:r>
          </a:p>
        </p:txBody>
      </p:sp>
      <p:sp>
        <p:nvSpPr>
          <p:cNvPr id="2" name="Slide Number Placeholder 1">
            <a:extLst>
              <a:ext uri="{FF2B5EF4-FFF2-40B4-BE49-F238E27FC236}">
                <a16:creationId xmlns:a16="http://schemas.microsoft.com/office/drawing/2014/main" id="{7F6CDD50-3E2F-4D73-B8AF-3387BE709F91}"/>
              </a:ext>
            </a:extLst>
          </p:cNvPr>
          <p:cNvSpPr>
            <a:spLocks noGrp="1"/>
          </p:cNvSpPr>
          <p:nvPr>
            <p:ph type="sldNum" sz="quarter" idx="10"/>
          </p:nvPr>
        </p:nvSpPr>
        <p:spPr/>
        <p:txBody>
          <a:bodyPr/>
          <a:lstStyle/>
          <a:p>
            <a:fld id="{18E59BE5-8896-4CD0-A308-460FB35FC558}"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124764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8971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1727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298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47959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85485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84888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711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9271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64188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3719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9183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62413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5820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11454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98441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9428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51459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1550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960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511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668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34025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7182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0219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0260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6"/>
    </p:custDataLst>
    <p:extLst>
      <p:ext uri="{BB962C8B-B14F-4D97-AF65-F5344CB8AC3E}">
        <p14:creationId xmlns:p14="http://schemas.microsoft.com/office/powerpoint/2010/main" val="617725977"/>
      </p:ext>
    </p:extLst>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39" r:id="rId6"/>
    <p:sldLayoutId id="2147485740" r:id="rId7"/>
    <p:sldLayoutId id="2147485741" r:id="rId8"/>
    <p:sldLayoutId id="2147485742" r:id="rId9"/>
    <p:sldLayoutId id="2147485743" r:id="rId10"/>
    <p:sldLayoutId id="2147485744" r:id="rId11"/>
    <p:sldLayoutId id="2147485745" r:id="rId12"/>
    <p:sldLayoutId id="2147485746" r:id="rId13"/>
    <p:sldLayoutId id="214748574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4"/>
    </p:custDataLst>
    <p:extLst>
      <p:ext uri="{BB962C8B-B14F-4D97-AF65-F5344CB8AC3E}">
        <p14:creationId xmlns:p14="http://schemas.microsoft.com/office/powerpoint/2010/main" val="1196012196"/>
      </p:ext>
    </p:extLst>
  </p:cSld>
  <p:clrMap bg1="lt1" tx1="dk1" bg2="lt2" tx2="dk2" accent1="accent1" accent2="accent2" accent3="accent3" accent4="accent4" accent5="accent5" accent6="accent6" hlink="hlink" folHlink="folHlink"/>
  <p:sldLayoutIdLst>
    <p:sldLayoutId id="2147485749" r:id="rId1"/>
    <p:sldLayoutId id="2147485750" r:id="rId2"/>
    <p:sldLayoutId id="2147485751" r:id="rId3"/>
    <p:sldLayoutId id="2147485752" r:id="rId4"/>
    <p:sldLayoutId id="2147485753" r:id="rId5"/>
    <p:sldLayoutId id="2147485754" r:id="rId6"/>
    <p:sldLayoutId id="2147485755" r:id="rId7"/>
    <p:sldLayoutId id="2147485756" r:id="rId8"/>
    <p:sldLayoutId id="2147485757" r:id="rId9"/>
    <p:sldLayoutId id="2147485758" r:id="rId10"/>
    <p:sldLayoutId id="2147485759" r:id="rId11"/>
    <p:sldLayoutId id="214748576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8.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notesSlide" Target="../notesSlides/notesSlide23.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tags" Target="../tags/tag54.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notesSlide" Target="../notesSlides/notesSlide24.xml"/><Relationship Id="rId4" Type="http://schemas.openxmlformats.org/officeDocument/2006/relationships/slideLayout" Target="../slideLayouts/slideLayout20.xml"/><Relationship Id="rId9"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hyperlink" Target="http://companyweb/production/Image%20library/Biology/digestive%20tract.pn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98ACEA7-E739-4114-90C6-294715CECE27}"/>
              </a:ext>
            </a:extLst>
          </p:cNvPr>
          <p:cNvSpPr>
            <a:spLocks noGrp="1"/>
          </p:cNvSpPr>
          <p:nvPr>
            <p:ph type="title"/>
          </p:nvPr>
        </p:nvSpPr>
        <p:spPr/>
        <p:txBody>
          <a:bodyPr/>
          <a:lstStyle/>
          <a:p>
            <a:r>
              <a:rPr lang="en-GB" altLang="en-US" dirty="0"/>
              <a:t>Specialized </a:t>
            </a:r>
            <a:br>
              <a:rPr lang="en-GB" altLang="en-US" dirty="0"/>
            </a:br>
            <a:r>
              <a:rPr lang="en-GB" altLang="en-US" dirty="0"/>
              <a:t>Cells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9F30F761-87AC-48EB-993A-CC1647616BD7}"/>
              </a:ext>
            </a:extLst>
          </p:cNvPr>
          <p:cNvSpPr>
            <a:spLocks noGrp="1" noChangeArrowheads="1"/>
          </p:cNvSpPr>
          <p:nvPr>
            <p:ph type="title"/>
          </p:nvPr>
        </p:nvSpPr>
        <p:spPr/>
        <p:txBody>
          <a:bodyPr/>
          <a:lstStyle/>
          <a:p>
            <a:r>
              <a:rPr lang="en-GB" altLang="en-US"/>
              <a:t>Structure and function</a:t>
            </a:r>
          </a:p>
        </p:txBody>
      </p:sp>
      <p:sp>
        <p:nvSpPr>
          <p:cNvPr id="19" name="Rectangle 83">
            <a:extLst>
              <a:ext uri="{FF2B5EF4-FFF2-40B4-BE49-F238E27FC236}">
                <a16:creationId xmlns:a16="http://schemas.microsoft.com/office/drawing/2014/main" id="{18029AE1-4FA0-4B86-B2BE-E1F755EA8503}"/>
              </a:ext>
            </a:extLst>
          </p:cNvPr>
          <p:cNvSpPr>
            <a:spLocks noChangeArrowheads="1"/>
          </p:cNvSpPr>
          <p:nvPr/>
        </p:nvSpPr>
        <p:spPr bwMode="auto">
          <a:xfrm>
            <a:off x="342900" y="4583113"/>
            <a:ext cx="4354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For example, leaf cells </a:t>
            </a:r>
            <a:br>
              <a:rPr lang="en-GB" altLang="en-US" dirty="0">
                <a:solidFill>
                  <a:srgbClr val="010066"/>
                </a:solidFill>
              </a:rPr>
            </a:br>
            <a:r>
              <a:rPr lang="en-GB" altLang="en-US" dirty="0">
                <a:solidFill>
                  <a:srgbClr val="010066"/>
                </a:solidFill>
              </a:rPr>
              <a:t>contain lots of </a:t>
            </a:r>
            <a:r>
              <a:rPr lang="en-GB" altLang="en-US" b="1" dirty="0">
                <a:solidFill>
                  <a:srgbClr val="10BC45"/>
                </a:solidFill>
              </a:rPr>
              <a:t>chloroplasts  </a:t>
            </a:r>
            <a:br>
              <a:rPr lang="en-GB" altLang="en-US" dirty="0">
                <a:solidFill>
                  <a:srgbClr val="010066"/>
                </a:solidFill>
              </a:rPr>
            </a:br>
            <a:r>
              <a:rPr lang="en-GB" altLang="en-US" dirty="0">
                <a:solidFill>
                  <a:srgbClr val="010066"/>
                </a:solidFill>
              </a:rPr>
              <a:t>to produce sugars through the process of </a:t>
            </a:r>
            <a:r>
              <a:rPr lang="en-GB" altLang="en-US" b="1" dirty="0">
                <a:solidFill>
                  <a:srgbClr val="10BC45"/>
                </a:solidFill>
              </a:rPr>
              <a:t>photosynthesis</a:t>
            </a:r>
            <a:r>
              <a:rPr lang="en-GB" altLang="en-US" dirty="0">
                <a:solidFill>
                  <a:srgbClr val="010066"/>
                </a:solidFill>
              </a:rPr>
              <a:t>.</a:t>
            </a:r>
          </a:p>
        </p:txBody>
      </p:sp>
      <p:sp>
        <p:nvSpPr>
          <p:cNvPr id="8" name="Rectangle 82">
            <a:extLst>
              <a:ext uri="{FF2B5EF4-FFF2-40B4-BE49-F238E27FC236}">
                <a16:creationId xmlns:a16="http://schemas.microsoft.com/office/drawing/2014/main" id="{96A15751-B85B-445C-BF1C-CF872607788B}"/>
              </a:ext>
            </a:extLst>
          </p:cNvPr>
          <p:cNvSpPr>
            <a:spLocks noChangeArrowheads="1"/>
          </p:cNvSpPr>
          <p:nvPr/>
        </p:nvSpPr>
        <p:spPr bwMode="auto">
          <a:xfrm>
            <a:off x="342900" y="2051050"/>
            <a:ext cx="7794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Specialized cells have a particular arrangement of </a:t>
            </a:r>
            <a:br>
              <a:rPr lang="en-GB" altLang="en-US" dirty="0">
                <a:solidFill>
                  <a:srgbClr val="010066"/>
                </a:solidFill>
              </a:rPr>
            </a:br>
            <a:r>
              <a:rPr lang="en-GB" altLang="en-US" dirty="0">
                <a:solidFill>
                  <a:srgbClr val="010066"/>
                </a:solidFill>
              </a:rPr>
              <a:t>sub-cellular structures. This enables the cell to carry out </a:t>
            </a:r>
            <a:br>
              <a:rPr lang="en-GB" altLang="en-US" dirty="0">
                <a:solidFill>
                  <a:srgbClr val="010066"/>
                </a:solidFill>
              </a:rPr>
            </a:br>
            <a:r>
              <a:rPr lang="en-GB" altLang="en-US" dirty="0">
                <a:solidFill>
                  <a:srgbClr val="010066"/>
                </a:solidFill>
              </a:rPr>
              <a:t>a specific role. </a:t>
            </a:r>
          </a:p>
        </p:txBody>
      </p:sp>
      <p:sp>
        <p:nvSpPr>
          <p:cNvPr id="22534" name="Rectangle 81">
            <a:extLst>
              <a:ext uri="{FF2B5EF4-FFF2-40B4-BE49-F238E27FC236}">
                <a16:creationId xmlns:a16="http://schemas.microsoft.com/office/drawing/2014/main" id="{00AE096F-BF95-4468-87CE-ECC83D3937D6}"/>
              </a:ext>
            </a:extLst>
          </p:cNvPr>
          <p:cNvSpPr>
            <a:spLocks noChangeArrowheads="1"/>
          </p:cNvSpPr>
          <p:nvPr/>
        </p:nvSpPr>
        <p:spPr bwMode="auto">
          <a:xfrm>
            <a:off x="342900"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sub-cellular structure </a:t>
            </a:r>
            <a:r>
              <a:rPr lang="en-GB" altLang="en-US" dirty="0">
                <a:solidFill>
                  <a:srgbClr val="010066"/>
                </a:solidFill>
              </a:rPr>
              <a:t>is a specialized structure found inside a cell that is adapted to carry out a particular role. During cell differentiation, the sub-cellular structure of a cell changes.</a:t>
            </a:r>
          </a:p>
        </p:txBody>
      </p:sp>
      <p:pic>
        <p:nvPicPr>
          <p:cNvPr id="22535" name="Picture 11" descr="plantcell.png">
            <a:extLst>
              <a:ext uri="{FF2B5EF4-FFF2-40B4-BE49-F238E27FC236}">
                <a16:creationId xmlns:a16="http://schemas.microsoft.com/office/drawing/2014/main" id="{5B278218-B650-40E7-85E1-A09122B892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3395663"/>
            <a:ext cx="33035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424FD75B-7583-4E34-A991-7FC96730CE12}"/>
              </a:ext>
            </a:extLst>
          </p:cNvPr>
          <p:cNvSpPr>
            <a:spLocks noChangeArrowheads="1"/>
          </p:cNvSpPr>
          <p:nvPr/>
        </p:nvSpPr>
        <p:spPr bwMode="auto">
          <a:xfrm>
            <a:off x="7131050" y="2963863"/>
            <a:ext cx="201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chloroplasts</a:t>
            </a:r>
            <a:endParaRPr lang="en-GB" altLang="en-US">
              <a:solidFill>
                <a:srgbClr val="010066"/>
              </a:solidFill>
            </a:endParaRPr>
          </a:p>
        </p:txBody>
      </p:sp>
      <p:cxnSp>
        <p:nvCxnSpPr>
          <p:cNvPr id="14" name="Straight Arrow Connector 13">
            <a:extLst>
              <a:ext uri="{FF2B5EF4-FFF2-40B4-BE49-F238E27FC236}">
                <a16:creationId xmlns:a16="http://schemas.microsoft.com/office/drawing/2014/main" id="{28895E16-A60D-4C7C-87EC-80BD6F71DAD7}"/>
              </a:ext>
            </a:extLst>
          </p:cNvPr>
          <p:cNvCxnSpPr>
            <a:cxnSpLocks noChangeShapeType="1"/>
            <a:stCxn id="13" idx="2"/>
          </p:cNvCxnSpPr>
          <p:nvPr/>
        </p:nvCxnSpPr>
        <p:spPr bwMode="auto">
          <a:xfrm flipH="1">
            <a:off x="6840538" y="3425825"/>
            <a:ext cx="1296987" cy="515938"/>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DF53352A-BBE1-41B3-9E49-A0FA1305428D}"/>
              </a:ext>
            </a:extLst>
          </p:cNvPr>
          <p:cNvCxnSpPr>
            <a:cxnSpLocks noChangeShapeType="1"/>
            <a:stCxn id="13" idx="2"/>
          </p:cNvCxnSpPr>
          <p:nvPr/>
        </p:nvCxnSpPr>
        <p:spPr bwMode="auto">
          <a:xfrm flipH="1">
            <a:off x="6689725" y="3425825"/>
            <a:ext cx="1447800" cy="12938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7B6B37E6-DBF9-486F-B4FF-AA469EF806A0}"/>
              </a:ext>
            </a:extLst>
          </p:cNvPr>
          <p:cNvSpPr>
            <a:spLocks noChangeArrowheads="1"/>
          </p:cNvSpPr>
          <p:nvPr/>
        </p:nvSpPr>
        <p:spPr bwMode="auto">
          <a:xfrm>
            <a:off x="342900" y="3316288"/>
            <a:ext cx="421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sub-cellular structure of </a:t>
            </a:r>
            <a:br>
              <a:rPr lang="en-GB" altLang="en-US" dirty="0">
                <a:solidFill>
                  <a:srgbClr val="010066"/>
                </a:solidFill>
              </a:rPr>
            </a:br>
            <a:r>
              <a:rPr lang="en-GB" altLang="en-US" dirty="0">
                <a:solidFill>
                  <a:srgbClr val="010066"/>
                </a:solidFill>
              </a:rPr>
              <a:t>a specialized cell is therefore adapted to its function. </a:t>
            </a:r>
            <a:endParaRPr lang="en-GB" altLang="en-US" dirty="0"/>
          </a:p>
        </p:txBody>
      </p:sp>
      <p:pic>
        <p:nvPicPr>
          <p:cNvPr id="15" name="Picture 14">
            <a:extLst>
              <a:ext uri="{FF2B5EF4-FFF2-40B4-BE49-F238E27FC236}">
                <a16:creationId xmlns:a16="http://schemas.microsoft.com/office/drawing/2014/main" id="{D2B819AF-F12F-410C-9EC9-990BEF41CA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A8288ACF-0A68-4673-BF3E-E2CB6FE0F2C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1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577710-B19D-4346-B3DA-28654E6ADFF5}"/>
              </a:ext>
            </a:extLst>
          </p:cNvPr>
          <p:cNvSpPr>
            <a:spLocks noGrp="1" noChangeArrowheads="1"/>
          </p:cNvSpPr>
          <p:nvPr>
            <p:ph type="title"/>
          </p:nvPr>
        </p:nvSpPr>
        <p:spPr/>
        <p:txBody>
          <a:bodyPr/>
          <a:lstStyle/>
          <a:p>
            <a:r>
              <a:rPr lang="en-GB" altLang="en-US" dirty="0"/>
              <a:t>Specialized cells in animals</a:t>
            </a:r>
          </a:p>
        </p:txBody>
      </p:sp>
      <p:sp>
        <p:nvSpPr>
          <p:cNvPr id="24580" name="TextBox 3">
            <a:extLst>
              <a:ext uri="{FF2B5EF4-FFF2-40B4-BE49-F238E27FC236}">
                <a16:creationId xmlns:a16="http://schemas.microsoft.com/office/drawing/2014/main" id="{0354FB6F-E3ED-4F81-846D-EFF9CB21EFB7}"/>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single animal contains many types of specialized cell that contribute to survival. Each type of specialized cell has a structure adapted to its particular function. </a:t>
            </a:r>
          </a:p>
        </p:txBody>
      </p:sp>
      <p:pic>
        <p:nvPicPr>
          <p:cNvPr id="27657" name="Picture 11" descr="nerve cell">
            <a:extLst>
              <a:ext uri="{FF2B5EF4-FFF2-40B4-BE49-F238E27FC236}">
                <a16:creationId xmlns:a16="http://schemas.microsoft.com/office/drawing/2014/main" id="{A57C682E-6453-43DA-BF39-FB638D25D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4" y="3705225"/>
            <a:ext cx="24606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descr="Cells_muscle_cell.swf copy.png">
            <a:extLst>
              <a:ext uri="{FF2B5EF4-FFF2-40B4-BE49-F238E27FC236}">
                <a16:creationId xmlns:a16="http://schemas.microsoft.com/office/drawing/2014/main" id="{17FD61A4-825E-40E8-ADBA-9DA3E06E9A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9891" y="2301523"/>
            <a:ext cx="24098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0">
            <a:extLst>
              <a:ext uri="{FF2B5EF4-FFF2-40B4-BE49-F238E27FC236}">
                <a16:creationId xmlns:a16="http://schemas.microsoft.com/office/drawing/2014/main" id="{5DCE7D53-0370-4700-AF89-E67CA17237CC}"/>
              </a:ext>
            </a:extLst>
          </p:cNvPr>
          <p:cNvSpPr txBox="1">
            <a:spLocks noChangeArrowheads="1"/>
          </p:cNvSpPr>
          <p:nvPr/>
        </p:nvSpPr>
        <p:spPr bwMode="auto">
          <a:xfrm>
            <a:off x="342901" y="2173288"/>
            <a:ext cx="46580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Muscle cells </a:t>
            </a:r>
            <a:r>
              <a:rPr lang="en-GB" altLang="en-US" dirty="0"/>
              <a:t>contain lots of </a:t>
            </a:r>
            <a:r>
              <a:rPr lang="en-GB" altLang="en-US" b="1" dirty="0">
                <a:solidFill>
                  <a:srgbClr val="10BC45"/>
                </a:solidFill>
              </a:rPr>
              <a:t>mitochondria </a:t>
            </a:r>
            <a:r>
              <a:rPr lang="en-GB" altLang="en-US" dirty="0"/>
              <a:t>to release energy that can be used for contraction.</a:t>
            </a:r>
          </a:p>
        </p:txBody>
      </p:sp>
      <p:sp>
        <p:nvSpPr>
          <p:cNvPr id="27660" name="TextBox 11">
            <a:extLst>
              <a:ext uri="{FF2B5EF4-FFF2-40B4-BE49-F238E27FC236}">
                <a16:creationId xmlns:a16="http://schemas.microsoft.com/office/drawing/2014/main" id="{793199AA-0417-4AFA-8050-3D769C2315CB}"/>
              </a:ext>
            </a:extLst>
          </p:cNvPr>
          <p:cNvSpPr txBox="1">
            <a:spLocks noChangeArrowheads="1"/>
          </p:cNvSpPr>
          <p:nvPr/>
        </p:nvSpPr>
        <p:spPr bwMode="auto">
          <a:xfrm>
            <a:off x="342900" y="3563938"/>
            <a:ext cx="46580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Nerve cells </a:t>
            </a:r>
            <a:r>
              <a:rPr lang="en-GB" altLang="en-US" dirty="0"/>
              <a:t>are long and thin to transmit electrical impulses long distances in the body.</a:t>
            </a:r>
          </a:p>
        </p:txBody>
      </p:sp>
      <p:sp>
        <p:nvSpPr>
          <p:cNvPr id="27661" name="TextBox 12">
            <a:extLst>
              <a:ext uri="{FF2B5EF4-FFF2-40B4-BE49-F238E27FC236}">
                <a16:creationId xmlns:a16="http://schemas.microsoft.com/office/drawing/2014/main" id="{96186449-6723-43FA-970A-1447062388FB}"/>
              </a:ext>
            </a:extLst>
          </p:cNvPr>
          <p:cNvSpPr txBox="1">
            <a:spLocks noChangeArrowheads="1"/>
          </p:cNvSpPr>
          <p:nvPr/>
        </p:nvSpPr>
        <p:spPr bwMode="auto">
          <a:xfrm>
            <a:off x="342901" y="4953000"/>
            <a:ext cx="5301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Red blood cells </a:t>
            </a:r>
            <a:r>
              <a:rPr lang="en-GB" altLang="en-US" dirty="0"/>
              <a:t>are </a:t>
            </a:r>
            <a:r>
              <a:rPr lang="en-GB" altLang="en-US" b="1" dirty="0">
                <a:solidFill>
                  <a:srgbClr val="10BC45"/>
                </a:solidFill>
              </a:rPr>
              <a:t>biconcave</a:t>
            </a:r>
            <a:r>
              <a:rPr lang="en-GB" altLang="en-US" dirty="0"/>
              <a:t> in shape to increase the surface area over which oxygen can be absorbed. </a:t>
            </a:r>
          </a:p>
        </p:txBody>
      </p:sp>
      <p:pic>
        <p:nvPicPr>
          <p:cNvPr id="14" name="Picture 13" descr="Red_Blood_Cell.png">
            <a:extLst>
              <a:ext uri="{FF2B5EF4-FFF2-40B4-BE49-F238E27FC236}">
                <a16:creationId xmlns:a16="http://schemas.microsoft.com/office/drawing/2014/main" id="{F8E11CC3-FFA5-4129-B6C3-A7A6863582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04576">
            <a:off x="6794496" y="5200650"/>
            <a:ext cx="9890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d_Blood_Cell.png">
            <a:extLst>
              <a:ext uri="{FF2B5EF4-FFF2-40B4-BE49-F238E27FC236}">
                <a16:creationId xmlns:a16="http://schemas.microsoft.com/office/drawing/2014/main" id="{DD455A01-7043-4139-9F1A-C019758FC9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92761">
            <a:off x="6164259" y="5273675"/>
            <a:ext cx="9906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361D339-DED3-4A7E-BBFA-17A4AEB82ED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FB56229B-D9A8-4339-830D-03868A477FA0}"/>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A8D329F-7E53-403C-BEC6-DD3FC1E2CCAE}"/>
              </a:ext>
            </a:extLst>
          </p:cNvPr>
          <p:cNvSpPr>
            <a:spLocks noGrp="1" noChangeArrowheads="1"/>
          </p:cNvSpPr>
          <p:nvPr>
            <p:ph type="title"/>
          </p:nvPr>
        </p:nvSpPr>
        <p:spPr/>
        <p:txBody>
          <a:bodyPr/>
          <a:lstStyle/>
          <a:p>
            <a:r>
              <a:rPr lang="en-GB" altLang="en-US"/>
              <a:t>Sperm cells</a:t>
            </a:r>
          </a:p>
        </p:txBody>
      </p:sp>
      <p:sp>
        <p:nvSpPr>
          <p:cNvPr id="25604" name="TextBox 4">
            <a:extLst>
              <a:ext uri="{FF2B5EF4-FFF2-40B4-BE49-F238E27FC236}">
                <a16:creationId xmlns:a16="http://schemas.microsoft.com/office/drawing/2014/main" id="{BFF0DCC4-D397-4D55-AC83-0C560D40D0CB}"/>
              </a:ext>
            </a:extLst>
          </p:cNvPr>
          <p:cNvSpPr txBox="1">
            <a:spLocks noChangeArrowheads="1"/>
          </p:cNvSpPr>
          <p:nvPr/>
        </p:nvSpPr>
        <p:spPr bwMode="auto">
          <a:xfrm>
            <a:off x="342900" y="784225"/>
            <a:ext cx="8405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Sperm cells </a:t>
            </a:r>
            <a:r>
              <a:rPr lang="en-GB" altLang="en-US" dirty="0"/>
              <a:t>are a type of specialized cell adapted to carry a male’s genetic information during </a:t>
            </a:r>
            <a:r>
              <a:rPr lang="en-GB" altLang="en-US" b="1" dirty="0">
                <a:solidFill>
                  <a:srgbClr val="10BC45"/>
                </a:solidFill>
              </a:rPr>
              <a:t>sexual reproduction</a:t>
            </a:r>
            <a:r>
              <a:rPr lang="en-GB" altLang="en-US" dirty="0"/>
              <a:t>. </a:t>
            </a:r>
          </a:p>
        </p:txBody>
      </p:sp>
      <p:sp>
        <p:nvSpPr>
          <p:cNvPr id="6" name="TextBox 5">
            <a:extLst>
              <a:ext uri="{FF2B5EF4-FFF2-40B4-BE49-F238E27FC236}">
                <a16:creationId xmlns:a16="http://schemas.microsoft.com/office/drawing/2014/main" id="{4B45F8D3-9053-4946-AF01-3B46C115A2FB}"/>
              </a:ext>
            </a:extLst>
          </p:cNvPr>
          <p:cNvSpPr txBox="1">
            <a:spLocks noChangeArrowheads="1"/>
          </p:cNvSpPr>
          <p:nvPr/>
        </p:nvSpPr>
        <p:spPr bwMode="auto">
          <a:xfrm>
            <a:off x="342900" y="1675343"/>
            <a:ext cx="512092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Long tail</a:t>
            </a:r>
            <a:r>
              <a:rPr lang="en-GB" altLang="en-US" dirty="0">
                <a:solidFill>
                  <a:srgbClr val="010066"/>
                </a:solidFill>
              </a:rPr>
              <a:t>:</a:t>
            </a:r>
            <a:r>
              <a:rPr lang="en-GB" altLang="en-US" dirty="0"/>
              <a:t> to allow the sperm cell to move towards the egg cell.  </a:t>
            </a:r>
          </a:p>
        </p:txBody>
      </p:sp>
      <p:sp>
        <p:nvSpPr>
          <p:cNvPr id="7" name="TextBox 6">
            <a:extLst>
              <a:ext uri="{FF2B5EF4-FFF2-40B4-BE49-F238E27FC236}">
                <a16:creationId xmlns:a16="http://schemas.microsoft.com/office/drawing/2014/main" id="{1BDEBF3F-FCE1-4157-9C71-20922A5EDB73}"/>
              </a:ext>
            </a:extLst>
          </p:cNvPr>
          <p:cNvSpPr txBox="1">
            <a:spLocks noChangeArrowheads="1"/>
          </p:cNvSpPr>
          <p:nvPr/>
        </p:nvSpPr>
        <p:spPr bwMode="auto">
          <a:xfrm>
            <a:off x="342900" y="3459166"/>
            <a:ext cx="6203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Large nucleus</a:t>
            </a:r>
            <a:r>
              <a:rPr lang="en-GB" altLang="en-US" dirty="0">
                <a:solidFill>
                  <a:srgbClr val="010066"/>
                </a:solidFill>
              </a:rPr>
              <a:t>:</a:t>
            </a:r>
            <a:r>
              <a:rPr lang="en-GB" altLang="en-US" dirty="0"/>
              <a:t> to carry the </a:t>
            </a:r>
            <a:br>
              <a:rPr lang="en-GB" altLang="en-US" dirty="0"/>
            </a:br>
            <a:r>
              <a:rPr lang="en-GB" altLang="en-US" dirty="0"/>
              <a:t>genetic material to the egg cell.  </a:t>
            </a:r>
          </a:p>
        </p:txBody>
      </p:sp>
      <p:sp>
        <p:nvSpPr>
          <p:cNvPr id="8" name="TextBox 7">
            <a:extLst>
              <a:ext uri="{FF2B5EF4-FFF2-40B4-BE49-F238E27FC236}">
                <a16:creationId xmlns:a16="http://schemas.microsoft.com/office/drawing/2014/main" id="{0F6E5242-A45D-4DF7-8F22-6AC1D7A2F475}"/>
              </a:ext>
            </a:extLst>
          </p:cNvPr>
          <p:cNvSpPr txBox="1">
            <a:spLocks noChangeArrowheads="1"/>
          </p:cNvSpPr>
          <p:nvPr/>
        </p:nvSpPr>
        <p:spPr bwMode="auto">
          <a:xfrm>
            <a:off x="342900" y="2566461"/>
            <a:ext cx="532553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Mitochondria</a:t>
            </a:r>
            <a:r>
              <a:rPr lang="en-GB" altLang="en-US" dirty="0">
                <a:solidFill>
                  <a:srgbClr val="010066"/>
                </a:solidFill>
              </a:rPr>
              <a:t>:</a:t>
            </a:r>
            <a:r>
              <a:rPr lang="en-GB" altLang="en-US" dirty="0"/>
              <a:t> to produce the </a:t>
            </a:r>
            <a:br>
              <a:rPr lang="en-GB" altLang="en-US" dirty="0"/>
            </a:br>
            <a:r>
              <a:rPr lang="en-GB" altLang="en-US" dirty="0"/>
              <a:t>energy needed for the tail to move.  </a:t>
            </a:r>
          </a:p>
        </p:txBody>
      </p:sp>
      <p:sp>
        <p:nvSpPr>
          <p:cNvPr id="9" name="TextBox 8">
            <a:extLst>
              <a:ext uri="{FF2B5EF4-FFF2-40B4-BE49-F238E27FC236}">
                <a16:creationId xmlns:a16="http://schemas.microsoft.com/office/drawing/2014/main" id="{6B53DDAD-C51C-456E-BFF1-B644BAEC34C8}"/>
              </a:ext>
            </a:extLst>
          </p:cNvPr>
          <p:cNvSpPr txBox="1">
            <a:spLocks noChangeArrowheads="1"/>
          </p:cNvSpPr>
          <p:nvPr/>
        </p:nvSpPr>
        <p:spPr bwMode="auto">
          <a:xfrm>
            <a:off x="342900" y="4350281"/>
            <a:ext cx="512092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The</a:t>
            </a:r>
            <a:r>
              <a:rPr lang="en-GB" altLang="en-US" dirty="0">
                <a:solidFill>
                  <a:srgbClr val="10BC45"/>
                </a:solidFill>
              </a:rPr>
              <a:t> </a:t>
            </a:r>
            <a:r>
              <a:rPr lang="en-GB" altLang="en-US" b="1" dirty="0">
                <a:solidFill>
                  <a:srgbClr val="10BC45"/>
                </a:solidFill>
              </a:rPr>
              <a:t>acrosome</a:t>
            </a:r>
            <a:r>
              <a:rPr lang="en-GB" altLang="en-US" dirty="0">
                <a:solidFill>
                  <a:srgbClr val="010066"/>
                </a:solidFill>
              </a:rPr>
              <a:t>:</a:t>
            </a:r>
            <a:r>
              <a:rPr lang="en-GB" altLang="en-US" dirty="0"/>
              <a:t> a compartment </a:t>
            </a:r>
            <a:br>
              <a:rPr lang="en-GB" altLang="en-US" dirty="0"/>
            </a:br>
            <a:r>
              <a:rPr lang="en-GB" altLang="en-US" dirty="0"/>
              <a:t>containing digestive enzymes.</a:t>
            </a:r>
            <a:br>
              <a:rPr lang="en-GB" altLang="en-US" dirty="0"/>
            </a:br>
            <a:r>
              <a:rPr lang="en-GB" altLang="en-US" dirty="0"/>
              <a:t>These are released during </a:t>
            </a:r>
            <a:br>
              <a:rPr lang="en-GB" altLang="en-US" dirty="0"/>
            </a:br>
            <a:r>
              <a:rPr lang="en-GB" altLang="en-US" b="1" dirty="0">
                <a:solidFill>
                  <a:srgbClr val="10BC45"/>
                </a:solidFill>
              </a:rPr>
              <a:t>fertilization</a:t>
            </a:r>
            <a:r>
              <a:rPr lang="en-GB" altLang="en-US" dirty="0"/>
              <a:t> to break down the </a:t>
            </a:r>
            <a:br>
              <a:rPr lang="en-GB" altLang="en-US" dirty="0"/>
            </a:br>
            <a:r>
              <a:rPr lang="en-GB" altLang="en-US" dirty="0"/>
              <a:t>protective layers around the egg.</a:t>
            </a:r>
          </a:p>
        </p:txBody>
      </p:sp>
      <p:pic>
        <p:nvPicPr>
          <p:cNvPr id="25610" name="Picture 10" descr="Sperm_Cell_Diagram.png">
            <a:extLst>
              <a:ext uri="{FF2B5EF4-FFF2-40B4-BE49-F238E27FC236}">
                <a16:creationId xmlns:a16="http://schemas.microsoft.com/office/drawing/2014/main" id="{101E4902-83D0-4222-983B-C7FC2DDC56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0170" y="1956683"/>
            <a:ext cx="20494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2901526-2516-4DCB-932C-B210D05039AE}"/>
              </a:ext>
            </a:extLst>
          </p:cNvPr>
          <p:cNvSpPr>
            <a:spLocks noChangeArrowheads="1"/>
          </p:cNvSpPr>
          <p:nvPr/>
        </p:nvSpPr>
        <p:spPr bwMode="auto">
          <a:xfrm>
            <a:off x="7368645" y="4985633"/>
            <a:ext cx="144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long tail </a:t>
            </a:r>
            <a:endParaRPr lang="en-GB" altLang="en-US"/>
          </a:p>
        </p:txBody>
      </p:sp>
      <p:cxnSp>
        <p:nvCxnSpPr>
          <p:cNvPr id="17" name="Straight Arrow Connector 16">
            <a:extLst>
              <a:ext uri="{FF2B5EF4-FFF2-40B4-BE49-F238E27FC236}">
                <a16:creationId xmlns:a16="http://schemas.microsoft.com/office/drawing/2014/main" id="{339FF32E-BF4F-4A3A-9A0D-A2256BCD7F2A}"/>
              </a:ext>
            </a:extLst>
          </p:cNvPr>
          <p:cNvCxnSpPr>
            <a:cxnSpLocks noChangeShapeType="1"/>
          </p:cNvCxnSpPr>
          <p:nvPr/>
        </p:nvCxnSpPr>
        <p:spPr bwMode="auto">
          <a:xfrm flipH="1">
            <a:off x="6087532" y="2053520"/>
            <a:ext cx="669925" cy="5715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E2CD2E7C-8444-4E98-B69F-73FBBBACB969}"/>
              </a:ext>
            </a:extLst>
          </p:cNvPr>
          <p:cNvCxnSpPr>
            <a:cxnSpLocks noChangeShapeType="1"/>
          </p:cNvCxnSpPr>
          <p:nvPr/>
        </p:nvCxnSpPr>
        <p:spPr bwMode="auto">
          <a:xfrm flipH="1" flipV="1">
            <a:off x="6074832" y="2513895"/>
            <a:ext cx="681038" cy="2143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3B1601A0-7267-49E8-9E03-DCBF165FA400}"/>
              </a:ext>
            </a:extLst>
          </p:cNvPr>
          <p:cNvCxnSpPr>
            <a:cxnSpLocks noChangeShapeType="1"/>
          </p:cNvCxnSpPr>
          <p:nvPr/>
        </p:nvCxnSpPr>
        <p:spPr bwMode="auto">
          <a:xfrm flipH="1" flipV="1">
            <a:off x="6087532" y="3287008"/>
            <a:ext cx="668338" cy="17145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5B103637-B55A-48B8-BDE2-84A0224BA8CB}"/>
              </a:ext>
            </a:extLst>
          </p:cNvPr>
          <p:cNvCxnSpPr>
            <a:cxnSpLocks noChangeShapeType="1"/>
            <a:stCxn id="12" idx="0"/>
          </p:cNvCxnSpPr>
          <p:nvPr/>
        </p:nvCxnSpPr>
        <p:spPr bwMode="auto">
          <a:xfrm flipH="1" flipV="1">
            <a:off x="7498820" y="4460170"/>
            <a:ext cx="592137" cy="52546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E187B0D8-3849-4675-83A2-0F79B58C44E1}"/>
              </a:ext>
            </a:extLst>
          </p:cNvPr>
          <p:cNvSpPr txBox="1">
            <a:spLocks noChangeArrowheads="1"/>
          </p:cNvSpPr>
          <p:nvPr/>
        </p:nvSpPr>
        <p:spPr bwMode="auto">
          <a:xfrm>
            <a:off x="6881282" y="1778883"/>
            <a:ext cx="1917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acrosome</a:t>
            </a:r>
            <a:endParaRPr lang="en-GB" altLang="en-US"/>
          </a:p>
        </p:txBody>
      </p:sp>
      <p:sp>
        <p:nvSpPr>
          <p:cNvPr id="20" name="TextBox 19">
            <a:extLst>
              <a:ext uri="{FF2B5EF4-FFF2-40B4-BE49-F238E27FC236}">
                <a16:creationId xmlns:a16="http://schemas.microsoft.com/office/drawing/2014/main" id="{0B3DEEF7-1701-4227-B6DE-BECC075FCD39}"/>
              </a:ext>
            </a:extLst>
          </p:cNvPr>
          <p:cNvSpPr txBox="1">
            <a:spLocks noChangeArrowheads="1"/>
          </p:cNvSpPr>
          <p:nvPr/>
        </p:nvSpPr>
        <p:spPr bwMode="auto">
          <a:xfrm>
            <a:off x="6817782" y="2467858"/>
            <a:ext cx="219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large nucleus </a:t>
            </a:r>
            <a:endParaRPr lang="en-GB" altLang="en-US"/>
          </a:p>
        </p:txBody>
      </p:sp>
      <p:sp>
        <p:nvSpPr>
          <p:cNvPr id="25618" name="TextBox 21">
            <a:extLst>
              <a:ext uri="{FF2B5EF4-FFF2-40B4-BE49-F238E27FC236}">
                <a16:creationId xmlns:a16="http://schemas.microsoft.com/office/drawing/2014/main" id="{34736E24-B4D2-4634-9EBB-EC2A54A67B72}"/>
              </a:ext>
            </a:extLst>
          </p:cNvPr>
          <p:cNvSpPr txBox="1">
            <a:spLocks noChangeArrowheads="1"/>
          </p:cNvSpPr>
          <p:nvPr/>
        </p:nvSpPr>
        <p:spPr bwMode="auto">
          <a:xfrm>
            <a:off x="6770157" y="3161595"/>
            <a:ext cx="220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mitochondria</a:t>
            </a:r>
            <a:endParaRPr lang="en-GB" altLang="en-US"/>
          </a:p>
        </p:txBody>
      </p:sp>
      <p:pic>
        <p:nvPicPr>
          <p:cNvPr id="22" name="Picture 21">
            <a:extLst>
              <a:ext uri="{FF2B5EF4-FFF2-40B4-BE49-F238E27FC236}">
                <a16:creationId xmlns:a16="http://schemas.microsoft.com/office/drawing/2014/main" id="{32AD27DE-179C-473E-933D-356BB475CA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A1DCFDEC-D16F-4EA9-B71C-32435FD0A0E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9" grpId="0"/>
      <p:bldP spid="20" grpId="0"/>
      <p:bldP spid="256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809584E-8D48-4486-8B43-AD74B7B76A51}"/>
              </a:ext>
            </a:extLst>
          </p:cNvPr>
          <p:cNvSpPr>
            <a:spLocks noGrp="1" noChangeArrowheads="1"/>
          </p:cNvSpPr>
          <p:nvPr>
            <p:ph type="title"/>
          </p:nvPr>
        </p:nvSpPr>
        <p:spPr/>
        <p:txBody>
          <a:bodyPr/>
          <a:lstStyle/>
          <a:p>
            <a:r>
              <a:rPr lang="en-GB" altLang="en-US"/>
              <a:t>Egg cells</a:t>
            </a:r>
          </a:p>
        </p:txBody>
      </p:sp>
      <p:sp>
        <p:nvSpPr>
          <p:cNvPr id="26628" name="TextBox 4">
            <a:extLst>
              <a:ext uri="{FF2B5EF4-FFF2-40B4-BE49-F238E27FC236}">
                <a16:creationId xmlns:a16="http://schemas.microsoft.com/office/drawing/2014/main" id="{81017637-4194-4F14-9C44-6C41C56F9A6C}"/>
              </a:ext>
            </a:extLst>
          </p:cNvPr>
          <p:cNvSpPr txBox="1">
            <a:spLocks noChangeArrowheads="1"/>
          </p:cNvSpPr>
          <p:nvPr/>
        </p:nvSpPr>
        <p:spPr bwMode="auto">
          <a:xfrm>
            <a:off x="342900" y="784225"/>
            <a:ext cx="8405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Egg cells </a:t>
            </a:r>
            <a:r>
              <a:rPr lang="en-GB" altLang="en-US" dirty="0"/>
              <a:t>are also a type of specialized cell with a role in </a:t>
            </a:r>
            <a:r>
              <a:rPr lang="en-GB" altLang="en-US" dirty="0">
                <a:solidFill>
                  <a:srgbClr val="010066"/>
                </a:solidFill>
              </a:rPr>
              <a:t>sexual reproduction. </a:t>
            </a:r>
            <a:endParaRPr lang="en-GB" altLang="en-US" dirty="0"/>
          </a:p>
        </p:txBody>
      </p:sp>
      <p:sp>
        <p:nvSpPr>
          <p:cNvPr id="8" name="TextBox 7">
            <a:extLst>
              <a:ext uri="{FF2B5EF4-FFF2-40B4-BE49-F238E27FC236}">
                <a16:creationId xmlns:a16="http://schemas.microsoft.com/office/drawing/2014/main" id="{01482A36-5D7C-4AFE-A129-8F9F447B0F2D}"/>
              </a:ext>
            </a:extLst>
          </p:cNvPr>
          <p:cNvSpPr txBox="1">
            <a:spLocks noChangeArrowheads="1"/>
          </p:cNvSpPr>
          <p:nvPr/>
        </p:nvSpPr>
        <p:spPr bwMode="auto">
          <a:xfrm>
            <a:off x="342900" y="4361570"/>
            <a:ext cx="44203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Large cytoplasm volume: </a:t>
            </a:r>
            <a:r>
              <a:rPr lang="en-GB" altLang="en-US" dirty="0"/>
              <a:t>contains lots of nutrients </a:t>
            </a:r>
            <a:br>
              <a:rPr lang="en-GB" altLang="en-US" dirty="0"/>
            </a:br>
            <a:r>
              <a:rPr lang="en-GB" altLang="en-US" dirty="0"/>
              <a:t>that are used to support the development of the embryo </a:t>
            </a:r>
            <a:br>
              <a:rPr lang="en-GB" altLang="en-US" dirty="0"/>
            </a:br>
            <a:r>
              <a:rPr lang="en-GB" altLang="en-US" dirty="0"/>
              <a:t>if fertilization is successful.</a:t>
            </a:r>
          </a:p>
        </p:txBody>
      </p:sp>
      <p:sp>
        <p:nvSpPr>
          <p:cNvPr id="9" name="TextBox 8">
            <a:extLst>
              <a:ext uri="{FF2B5EF4-FFF2-40B4-BE49-F238E27FC236}">
                <a16:creationId xmlns:a16="http://schemas.microsoft.com/office/drawing/2014/main" id="{546A8B3E-E008-4E0F-BE6F-938C1863ACF4}"/>
              </a:ext>
            </a:extLst>
          </p:cNvPr>
          <p:cNvSpPr txBox="1">
            <a:spLocks noChangeArrowheads="1"/>
          </p:cNvSpPr>
          <p:nvPr/>
        </p:nvSpPr>
        <p:spPr bwMode="auto">
          <a:xfrm>
            <a:off x="342900" y="2675938"/>
            <a:ext cx="433775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Cell membrane:</a:t>
            </a:r>
            <a:r>
              <a:rPr lang="en-GB" altLang="en-US" dirty="0"/>
              <a:t> provides </a:t>
            </a:r>
            <a:br>
              <a:rPr lang="en-GB" altLang="en-US" dirty="0"/>
            </a:br>
            <a:r>
              <a:rPr lang="en-GB" altLang="en-US" dirty="0"/>
              <a:t>protection and ensures only </a:t>
            </a:r>
            <a:br>
              <a:rPr lang="en-GB" altLang="en-US" dirty="0"/>
            </a:br>
            <a:r>
              <a:rPr lang="en-GB" altLang="en-US" dirty="0"/>
              <a:t>a single sperm is able to </a:t>
            </a:r>
            <a:br>
              <a:rPr lang="en-GB" altLang="en-US" dirty="0"/>
            </a:br>
            <a:r>
              <a:rPr lang="en-GB" altLang="en-US" dirty="0"/>
              <a:t>fertilize the egg. </a:t>
            </a:r>
          </a:p>
        </p:txBody>
      </p:sp>
      <p:sp>
        <p:nvSpPr>
          <p:cNvPr id="14" name="Rectangle 13">
            <a:extLst>
              <a:ext uri="{FF2B5EF4-FFF2-40B4-BE49-F238E27FC236}">
                <a16:creationId xmlns:a16="http://schemas.microsoft.com/office/drawing/2014/main" id="{BA05CB81-791E-435D-8A39-7F89BCB12559}"/>
              </a:ext>
            </a:extLst>
          </p:cNvPr>
          <p:cNvSpPr>
            <a:spLocks noChangeArrowheads="1"/>
          </p:cNvSpPr>
          <p:nvPr/>
        </p:nvSpPr>
        <p:spPr bwMode="auto">
          <a:xfrm>
            <a:off x="342900" y="1730082"/>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structure of an egg cell is adapted to help carry a female’s genetic information and support embryo development.</a:t>
            </a:r>
          </a:p>
        </p:txBody>
      </p:sp>
      <p:pic>
        <p:nvPicPr>
          <p:cNvPr id="26633" name="Picture 14" descr="EdexcelSpecialisedcells_egg cell.png">
            <a:extLst>
              <a:ext uri="{FF2B5EF4-FFF2-40B4-BE49-F238E27FC236}">
                <a16:creationId xmlns:a16="http://schemas.microsoft.com/office/drawing/2014/main" id="{06EF33E2-2B6D-4FC0-9DAB-BA40BF9DDB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680" y="3263550"/>
            <a:ext cx="28495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5">
            <a:extLst>
              <a:ext uri="{FF2B5EF4-FFF2-40B4-BE49-F238E27FC236}">
                <a16:creationId xmlns:a16="http://schemas.microsoft.com/office/drawing/2014/main" id="{3F8094A5-8E4D-4013-B6A9-2BB8E3FC226A}"/>
              </a:ext>
            </a:extLst>
          </p:cNvPr>
          <p:cNvSpPr>
            <a:spLocks noChangeArrowheads="1"/>
          </p:cNvSpPr>
          <p:nvPr/>
        </p:nvSpPr>
        <p:spPr bwMode="auto">
          <a:xfrm>
            <a:off x="5096580" y="2830163"/>
            <a:ext cx="1362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nucleus </a:t>
            </a:r>
            <a:endParaRPr lang="en-GB" altLang="en-US"/>
          </a:p>
        </p:txBody>
      </p:sp>
      <p:cxnSp>
        <p:nvCxnSpPr>
          <p:cNvPr id="26635" name="Straight Arrow Connector 16">
            <a:extLst>
              <a:ext uri="{FF2B5EF4-FFF2-40B4-BE49-F238E27FC236}">
                <a16:creationId xmlns:a16="http://schemas.microsoft.com/office/drawing/2014/main" id="{FD96F442-79B0-4937-A13C-EED84296D8E2}"/>
              </a:ext>
            </a:extLst>
          </p:cNvPr>
          <p:cNvCxnSpPr>
            <a:cxnSpLocks noChangeShapeType="1"/>
            <a:stCxn id="26634" idx="2"/>
          </p:cNvCxnSpPr>
          <p:nvPr/>
        </p:nvCxnSpPr>
        <p:spPr bwMode="auto">
          <a:xfrm>
            <a:off x="5777618" y="3292125"/>
            <a:ext cx="823912" cy="82550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D5D26054-2B48-4A59-AD4F-82AC931F41AB}"/>
              </a:ext>
            </a:extLst>
          </p:cNvPr>
          <p:cNvSpPr>
            <a:spLocks noChangeArrowheads="1"/>
          </p:cNvSpPr>
          <p:nvPr/>
        </p:nvSpPr>
        <p:spPr bwMode="auto">
          <a:xfrm>
            <a:off x="4763205" y="5605113"/>
            <a:ext cx="1724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large cytoplasm</a:t>
            </a:r>
            <a:endParaRPr lang="en-GB" altLang="en-US"/>
          </a:p>
        </p:txBody>
      </p:sp>
      <p:cxnSp>
        <p:nvCxnSpPr>
          <p:cNvPr id="23" name="Straight Arrow Connector 22">
            <a:extLst>
              <a:ext uri="{FF2B5EF4-FFF2-40B4-BE49-F238E27FC236}">
                <a16:creationId xmlns:a16="http://schemas.microsoft.com/office/drawing/2014/main" id="{40DCB7B0-6445-469F-B6DA-D20710F1D1F4}"/>
              </a:ext>
            </a:extLst>
          </p:cNvPr>
          <p:cNvCxnSpPr>
            <a:cxnSpLocks noChangeShapeType="1"/>
            <a:stCxn id="22" idx="0"/>
          </p:cNvCxnSpPr>
          <p:nvPr/>
        </p:nvCxnSpPr>
        <p:spPr bwMode="auto">
          <a:xfrm flipV="1">
            <a:off x="5625218" y="4781200"/>
            <a:ext cx="1128712" cy="8239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30F66CBF-A4DA-4856-8C4B-020942CD2945}"/>
              </a:ext>
            </a:extLst>
          </p:cNvPr>
          <p:cNvSpPr>
            <a:spLocks noChangeArrowheads="1"/>
          </p:cNvSpPr>
          <p:nvPr/>
        </p:nvSpPr>
        <p:spPr bwMode="auto">
          <a:xfrm>
            <a:off x="7068255" y="2673000"/>
            <a:ext cx="2019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cell</a:t>
            </a:r>
            <a:br>
              <a:rPr lang="en-GB" altLang="en-US" b="1" dirty="0">
                <a:solidFill>
                  <a:srgbClr val="010066"/>
                </a:solidFill>
              </a:rPr>
            </a:br>
            <a:r>
              <a:rPr lang="en-GB" altLang="en-US" b="1" dirty="0">
                <a:solidFill>
                  <a:srgbClr val="010066"/>
                </a:solidFill>
              </a:rPr>
              <a:t>membrane</a:t>
            </a:r>
            <a:endParaRPr lang="en-GB" altLang="en-US" dirty="0"/>
          </a:p>
        </p:txBody>
      </p:sp>
      <p:cxnSp>
        <p:nvCxnSpPr>
          <p:cNvPr id="26" name="Straight Arrow Connector 25">
            <a:extLst>
              <a:ext uri="{FF2B5EF4-FFF2-40B4-BE49-F238E27FC236}">
                <a16:creationId xmlns:a16="http://schemas.microsoft.com/office/drawing/2014/main" id="{4621B7B9-9292-45CA-B55F-717DAF346D64}"/>
              </a:ext>
            </a:extLst>
          </p:cNvPr>
          <p:cNvCxnSpPr>
            <a:cxnSpLocks noChangeShapeType="1"/>
            <a:stCxn id="25" idx="2"/>
          </p:cNvCxnSpPr>
          <p:nvPr/>
        </p:nvCxnSpPr>
        <p:spPr bwMode="auto">
          <a:xfrm flipH="1">
            <a:off x="7698493" y="3504850"/>
            <a:ext cx="379412" cy="51752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6" name="Picture 15">
            <a:extLst>
              <a:ext uri="{FF2B5EF4-FFF2-40B4-BE49-F238E27FC236}">
                <a16:creationId xmlns:a16="http://schemas.microsoft.com/office/drawing/2014/main" id="{4166363E-0591-44AF-89B5-8F6164707C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255B3294-D581-47F2-9373-4A7392C7BDB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7EEC98A-C398-43A2-99FE-4B12F3883093}"/>
              </a:ext>
            </a:extLst>
          </p:cNvPr>
          <p:cNvSpPr>
            <a:spLocks noGrp="1" noChangeArrowheads="1"/>
          </p:cNvSpPr>
          <p:nvPr>
            <p:ph type="title"/>
          </p:nvPr>
        </p:nvSpPr>
        <p:spPr/>
        <p:txBody>
          <a:bodyPr/>
          <a:lstStyle/>
          <a:p>
            <a:r>
              <a:rPr lang="en-GB" altLang="en-US" dirty="0"/>
              <a:t>Fertilization (1)</a:t>
            </a:r>
          </a:p>
        </p:txBody>
      </p:sp>
      <p:sp>
        <p:nvSpPr>
          <p:cNvPr id="27652" name="TextBox 4">
            <a:extLst>
              <a:ext uri="{FF2B5EF4-FFF2-40B4-BE49-F238E27FC236}">
                <a16:creationId xmlns:a16="http://schemas.microsoft.com/office/drawing/2014/main" id="{3F621A92-8A75-4833-A8E4-DBF2A9509F02}"/>
              </a:ext>
            </a:extLst>
          </p:cNvPr>
          <p:cNvSpPr txBox="1">
            <a:spLocks noChangeArrowheads="1"/>
          </p:cNvSpPr>
          <p:nvPr/>
        </p:nvSpPr>
        <p:spPr bwMode="auto">
          <a:xfrm>
            <a:off x="342900" y="7842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Fertilization involves changes in both the egg cell and sperm cell. If fertilization is successful, a </a:t>
            </a:r>
            <a:r>
              <a:rPr lang="en-GB" altLang="en-US" b="1" dirty="0">
                <a:solidFill>
                  <a:srgbClr val="10BC45"/>
                </a:solidFill>
              </a:rPr>
              <a:t>zygote</a:t>
            </a:r>
            <a:r>
              <a:rPr lang="en-GB" altLang="en-US" dirty="0"/>
              <a:t> is formed.</a:t>
            </a:r>
          </a:p>
        </p:txBody>
      </p:sp>
      <p:sp>
        <p:nvSpPr>
          <p:cNvPr id="8" name="TextBox 7">
            <a:extLst>
              <a:ext uri="{FF2B5EF4-FFF2-40B4-BE49-F238E27FC236}">
                <a16:creationId xmlns:a16="http://schemas.microsoft.com/office/drawing/2014/main" id="{59E8DEDF-0FEE-498B-9A4C-C114BBA1ADE3}"/>
              </a:ext>
            </a:extLst>
          </p:cNvPr>
          <p:cNvSpPr txBox="1">
            <a:spLocks noChangeArrowheads="1"/>
          </p:cNvSpPr>
          <p:nvPr/>
        </p:nvSpPr>
        <p:spPr bwMode="auto">
          <a:xfrm>
            <a:off x="342900" y="1804988"/>
            <a:ext cx="5876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Changes in the egg cell membrane</a:t>
            </a:r>
            <a:endParaRPr lang="en-GB" altLang="en-US"/>
          </a:p>
        </p:txBody>
      </p:sp>
      <p:sp>
        <p:nvSpPr>
          <p:cNvPr id="12" name="Rectangle 11">
            <a:extLst>
              <a:ext uri="{FF2B5EF4-FFF2-40B4-BE49-F238E27FC236}">
                <a16:creationId xmlns:a16="http://schemas.microsoft.com/office/drawing/2014/main" id="{BDDB5004-B2E9-4001-95B1-199973E151B6}"/>
              </a:ext>
            </a:extLst>
          </p:cNvPr>
          <p:cNvSpPr>
            <a:spLocks noChangeArrowheads="1"/>
          </p:cNvSpPr>
          <p:nvPr/>
        </p:nvSpPr>
        <p:spPr bwMode="auto">
          <a:xfrm>
            <a:off x="342902" y="2455863"/>
            <a:ext cx="49768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sperm fuses with the egg, the enzymes in the acrosome are released and break down the protective layers surrounding the egg cell. </a:t>
            </a:r>
          </a:p>
        </p:txBody>
      </p:sp>
      <p:sp>
        <p:nvSpPr>
          <p:cNvPr id="13" name="Rectangle 12">
            <a:extLst>
              <a:ext uri="{FF2B5EF4-FFF2-40B4-BE49-F238E27FC236}">
                <a16:creationId xmlns:a16="http://schemas.microsoft.com/office/drawing/2014/main" id="{C58CC101-5D77-4C8B-8B85-214327995774}"/>
              </a:ext>
            </a:extLst>
          </p:cNvPr>
          <p:cNvSpPr>
            <a:spLocks noChangeArrowheads="1"/>
          </p:cNvSpPr>
          <p:nvPr/>
        </p:nvSpPr>
        <p:spPr bwMode="auto">
          <a:xfrm>
            <a:off x="342900" y="4583113"/>
            <a:ext cx="477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allows the sperm cell to penetrate the egg cell membrane. Once this happens, no other sperm can fertilize the egg. </a:t>
            </a:r>
          </a:p>
        </p:txBody>
      </p:sp>
      <p:pic>
        <p:nvPicPr>
          <p:cNvPr id="27656" name="Picture 8" descr="p648188_credit">
            <a:extLst>
              <a:ext uri="{FF2B5EF4-FFF2-40B4-BE49-F238E27FC236}">
                <a16:creationId xmlns:a16="http://schemas.microsoft.com/office/drawing/2014/main" id="{7431AB0F-B348-48E6-AD44-7CE6AF4C7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361" b="12962"/>
          <a:stretch>
            <a:fillRect/>
          </a:stretch>
        </p:blipFill>
        <p:spPr bwMode="auto">
          <a:xfrm>
            <a:off x="5319713" y="2470150"/>
            <a:ext cx="33797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023048C-0A1D-499A-9892-D44E30D503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CED73B-2553-42C6-8394-558EC8EBA505}"/>
              </a:ext>
            </a:extLst>
          </p:cNvPr>
          <p:cNvSpPr>
            <a:spLocks noGrp="1" noChangeArrowheads="1"/>
          </p:cNvSpPr>
          <p:nvPr>
            <p:ph type="title"/>
          </p:nvPr>
        </p:nvSpPr>
        <p:spPr/>
        <p:txBody>
          <a:bodyPr/>
          <a:lstStyle/>
          <a:p>
            <a:r>
              <a:rPr lang="en-GB" altLang="en-US" dirty="0"/>
              <a:t>Fertilization (2)</a:t>
            </a:r>
          </a:p>
        </p:txBody>
      </p:sp>
      <p:sp>
        <p:nvSpPr>
          <p:cNvPr id="28676" name="TextBox 8">
            <a:extLst>
              <a:ext uri="{FF2B5EF4-FFF2-40B4-BE49-F238E27FC236}">
                <a16:creationId xmlns:a16="http://schemas.microsoft.com/office/drawing/2014/main" id="{B0382033-1456-4F56-BAA4-949173E10689}"/>
              </a:ext>
            </a:extLst>
          </p:cNvPr>
          <p:cNvSpPr txBox="1">
            <a:spLocks noChangeArrowheads="1"/>
          </p:cNvSpPr>
          <p:nvPr/>
        </p:nvSpPr>
        <p:spPr bwMode="auto">
          <a:xfrm>
            <a:off x="342900" y="784225"/>
            <a:ext cx="5856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Fusion of the sperm and egg nuclei</a:t>
            </a:r>
            <a:endParaRPr lang="en-GB" altLang="en-US">
              <a:solidFill>
                <a:srgbClr val="010066"/>
              </a:solidFill>
            </a:endParaRPr>
          </a:p>
        </p:txBody>
      </p:sp>
      <p:sp>
        <p:nvSpPr>
          <p:cNvPr id="11" name="Rectangle 10">
            <a:extLst>
              <a:ext uri="{FF2B5EF4-FFF2-40B4-BE49-F238E27FC236}">
                <a16:creationId xmlns:a16="http://schemas.microsoft.com/office/drawing/2014/main" id="{9B81BC3C-A374-4BD3-8CFD-FDF3BA7B5E5A}"/>
              </a:ext>
            </a:extLst>
          </p:cNvPr>
          <p:cNvSpPr>
            <a:spLocks noChangeArrowheads="1"/>
          </p:cNvSpPr>
          <p:nvPr/>
        </p:nvSpPr>
        <p:spPr bwMode="auto">
          <a:xfrm>
            <a:off x="342900" y="317341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fertilization, the nuclei of the sperm cell and the egg cell fuse together. This creates a new nucleus with a full set of chromosomes. </a:t>
            </a:r>
          </a:p>
        </p:txBody>
      </p:sp>
      <p:sp>
        <p:nvSpPr>
          <p:cNvPr id="13" name="Rectangle 12">
            <a:extLst>
              <a:ext uri="{FF2B5EF4-FFF2-40B4-BE49-F238E27FC236}">
                <a16:creationId xmlns:a16="http://schemas.microsoft.com/office/drawing/2014/main" id="{A9C78A90-7A54-4E29-BA7D-CE064C0B4695}"/>
              </a:ext>
            </a:extLst>
          </p:cNvPr>
          <p:cNvSpPr>
            <a:spLocks noChangeArrowheads="1"/>
          </p:cNvSpPr>
          <p:nvPr/>
        </p:nvSpPr>
        <p:spPr bwMode="auto">
          <a:xfrm>
            <a:off x="342900" y="14573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nuclei of both sperm cells and egg cells contain half the number of </a:t>
            </a:r>
            <a:r>
              <a:rPr lang="en-GB" altLang="en-US" b="1" dirty="0">
                <a:solidFill>
                  <a:srgbClr val="10BC45"/>
                </a:solidFill>
              </a:rPr>
              <a:t>chromosomes</a:t>
            </a:r>
            <a:r>
              <a:rPr lang="en-GB" altLang="en-US" dirty="0"/>
              <a:t> of normal body cells. </a:t>
            </a:r>
          </a:p>
        </p:txBody>
      </p:sp>
      <p:sp>
        <p:nvSpPr>
          <p:cNvPr id="15" name="Rectangle 14">
            <a:extLst>
              <a:ext uri="{FF2B5EF4-FFF2-40B4-BE49-F238E27FC236}">
                <a16:creationId xmlns:a16="http://schemas.microsoft.com/office/drawing/2014/main" id="{8870B771-8A6A-47B1-803C-8B6C5D047556}"/>
              </a:ext>
            </a:extLst>
          </p:cNvPr>
          <p:cNvSpPr>
            <a:spLocks noChangeArrowheads="1"/>
          </p:cNvSpPr>
          <p:nvPr/>
        </p:nvSpPr>
        <p:spPr bwMode="auto">
          <a:xfrm>
            <a:off x="342900" y="2500313"/>
            <a:ext cx="7399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sperm cells and eggs cells are </a:t>
            </a:r>
            <a:r>
              <a:rPr lang="en-GB" altLang="en-US" b="1" dirty="0">
                <a:solidFill>
                  <a:srgbClr val="10BC45"/>
                </a:solidFill>
              </a:rPr>
              <a:t>haploid</a:t>
            </a:r>
            <a:r>
              <a:rPr lang="en-GB" altLang="en-US" dirty="0"/>
              <a:t>. </a:t>
            </a:r>
          </a:p>
        </p:txBody>
      </p:sp>
      <p:sp>
        <p:nvSpPr>
          <p:cNvPr id="17" name="Rectangle 16">
            <a:extLst>
              <a:ext uri="{FF2B5EF4-FFF2-40B4-BE49-F238E27FC236}">
                <a16:creationId xmlns:a16="http://schemas.microsoft.com/office/drawing/2014/main" id="{59F09D61-9F45-42FC-8AFB-9CFC0E8AD84F}"/>
              </a:ext>
            </a:extLst>
          </p:cNvPr>
          <p:cNvSpPr>
            <a:spLocks noChangeArrowheads="1"/>
          </p:cNvSpPr>
          <p:nvPr/>
        </p:nvSpPr>
        <p:spPr bwMode="auto">
          <a:xfrm>
            <a:off x="342900" y="5322888"/>
            <a:ext cx="3862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the cells in the </a:t>
            </a:r>
            <a:br>
              <a:rPr lang="en-GB" altLang="en-US" dirty="0"/>
            </a:br>
            <a:r>
              <a:rPr lang="en-GB" altLang="en-US" dirty="0"/>
              <a:t>zygote are </a:t>
            </a:r>
            <a:r>
              <a:rPr lang="en-GB" altLang="en-US" b="1" dirty="0">
                <a:solidFill>
                  <a:srgbClr val="10BC45"/>
                </a:solidFill>
              </a:rPr>
              <a:t>diploid</a:t>
            </a:r>
            <a:r>
              <a:rPr lang="en-GB" altLang="en-US" dirty="0"/>
              <a:t>.</a:t>
            </a:r>
          </a:p>
        </p:txBody>
      </p:sp>
      <p:pic>
        <p:nvPicPr>
          <p:cNvPr id="28682" name="Picture 17" descr="895Studio_208569940_web.jpg">
            <a:extLst>
              <a:ext uri="{FF2B5EF4-FFF2-40B4-BE49-F238E27FC236}">
                <a16:creationId xmlns:a16="http://schemas.microsoft.com/office/drawing/2014/main" id="{05B473E1-3B32-48E2-BC79-E9C93EA296C9}"/>
              </a:ext>
            </a:extLst>
          </p:cNvPr>
          <p:cNvPicPr>
            <a:picLocks noChangeAspect="1"/>
          </p:cNvPicPr>
          <p:nvPr/>
        </p:nvPicPr>
        <p:blipFill>
          <a:blip r:embed="rId4">
            <a:extLst>
              <a:ext uri="{28A0092B-C50C-407E-A947-70E740481C1C}">
                <a14:useLocalDpi xmlns:a14="http://schemas.microsoft.com/office/drawing/2010/main" val="0"/>
              </a:ext>
            </a:extLst>
          </a:blip>
          <a:srcRect l="6364" t="52509" r="55521" b="4446"/>
          <a:stretch>
            <a:fillRect/>
          </a:stretch>
        </p:blipFill>
        <p:spPr bwMode="auto">
          <a:xfrm>
            <a:off x="5281613" y="3221038"/>
            <a:ext cx="32512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EE5BE42-3965-4E33-8E36-1AAE66744A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4BD4E47-A83C-4A41-BD3F-0EC52B1370D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6D0941C-62BC-4748-9B44-1747062AB545}"/>
              </a:ext>
            </a:extLst>
          </p:cNvPr>
          <p:cNvSpPr>
            <a:spLocks noGrp="1" noChangeArrowheads="1"/>
          </p:cNvSpPr>
          <p:nvPr>
            <p:ph type="title"/>
          </p:nvPr>
        </p:nvSpPr>
        <p:spPr/>
        <p:txBody>
          <a:bodyPr/>
          <a:lstStyle/>
          <a:p>
            <a:r>
              <a:rPr lang="en-GB" altLang="en-US"/>
              <a:t>Ciliated epithelial cells</a:t>
            </a:r>
          </a:p>
        </p:txBody>
      </p:sp>
      <p:sp>
        <p:nvSpPr>
          <p:cNvPr id="29700" name="TextBox 12">
            <a:extLst>
              <a:ext uri="{FF2B5EF4-FFF2-40B4-BE49-F238E27FC236}">
                <a16:creationId xmlns:a16="http://schemas.microsoft.com/office/drawing/2014/main" id="{156C01FB-278D-49EF-9764-AE06B20865FF}"/>
              </a:ext>
            </a:extLst>
          </p:cNvPr>
          <p:cNvSpPr txBox="1">
            <a:spLocks noChangeArrowheads="1"/>
          </p:cNvSpPr>
          <p:nvPr/>
        </p:nvSpPr>
        <p:spPr bwMode="auto">
          <a:xfrm>
            <a:off x="342900" y="784225"/>
            <a:ext cx="8405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Ciliated epithelial cells </a:t>
            </a:r>
            <a:r>
              <a:rPr lang="en-GB" altLang="en-US" dirty="0"/>
              <a:t>are a type of specialized cell found lining many organs in the body. Their structure enables them to move substances along their surface. </a:t>
            </a:r>
          </a:p>
        </p:txBody>
      </p:sp>
      <p:sp>
        <p:nvSpPr>
          <p:cNvPr id="14" name="TextBox 13">
            <a:extLst>
              <a:ext uri="{FF2B5EF4-FFF2-40B4-BE49-F238E27FC236}">
                <a16:creationId xmlns:a16="http://schemas.microsoft.com/office/drawing/2014/main" id="{92E72781-AA15-44A7-A511-2061235A9547}"/>
              </a:ext>
            </a:extLst>
          </p:cNvPr>
          <p:cNvSpPr txBox="1">
            <a:spLocks noChangeArrowheads="1"/>
          </p:cNvSpPr>
          <p:nvPr/>
        </p:nvSpPr>
        <p:spPr bwMode="auto">
          <a:xfrm>
            <a:off x="342902" y="2217738"/>
            <a:ext cx="50895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Cilia </a:t>
            </a:r>
            <a:r>
              <a:rPr lang="en-GB" altLang="en-US" dirty="0"/>
              <a:t>are hair-like structures located on the top of ciliated epithelial cells that move back and forth.</a:t>
            </a:r>
          </a:p>
        </p:txBody>
      </p:sp>
      <p:sp>
        <p:nvSpPr>
          <p:cNvPr id="15" name="TextBox 14">
            <a:extLst>
              <a:ext uri="{FF2B5EF4-FFF2-40B4-BE49-F238E27FC236}">
                <a16:creationId xmlns:a16="http://schemas.microsoft.com/office/drawing/2014/main" id="{4DBD2E6F-DACE-4A0A-99D1-130176643F94}"/>
              </a:ext>
            </a:extLst>
          </p:cNvPr>
          <p:cNvSpPr txBox="1">
            <a:spLocks noChangeArrowheads="1"/>
          </p:cNvSpPr>
          <p:nvPr/>
        </p:nvSpPr>
        <p:spPr bwMode="auto">
          <a:xfrm>
            <a:off x="342900" y="3649663"/>
            <a:ext cx="47935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cilia move, they can transport substances, including mucus, dust and microorganisms. </a:t>
            </a:r>
          </a:p>
        </p:txBody>
      </p:sp>
      <p:sp>
        <p:nvSpPr>
          <p:cNvPr id="30729" name="Rectangle 8">
            <a:extLst>
              <a:ext uri="{FF2B5EF4-FFF2-40B4-BE49-F238E27FC236}">
                <a16:creationId xmlns:a16="http://schemas.microsoft.com/office/drawing/2014/main" id="{7D6CB5E3-98F2-478F-829F-43BF69ADA180}"/>
              </a:ext>
            </a:extLst>
          </p:cNvPr>
          <p:cNvSpPr>
            <a:spLocks noChangeArrowheads="1"/>
          </p:cNvSpPr>
          <p:nvPr/>
        </p:nvSpPr>
        <p:spPr bwMode="auto">
          <a:xfrm>
            <a:off x="342901" y="4953000"/>
            <a:ext cx="51815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solidFill>
                  <a:srgbClr val="010066"/>
                </a:solidFill>
              </a:rPr>
              <a:t>Cliated</a:t>
            </a:r>
            <a:r>
              <a:rPr lang="en-GB" altLang="en-US" dirty="0">
                <a:solidFill>
                  <a:srgbClr val="010066"/>
                </a:solidFill>
              </a:rPr>
              <a:t> epithelial cells in the </a:t>
            </a:r>
            <a:r>
              <a:rPr lang="en-GB" altLang="en-US" b="1" dirty="0">
                <a:solidFill>
                  <a:srgbClr val="10BC45"/>
                </a:solidFill>
              </a:rPr>
              <a:t>trachea</a:t>
            </a:r>
            <a:r>
              <a:rPr lang="en-GB" altLang="en-US" dirty="0">
                <a:solidFill>
                  <a:srgbClr val="010066"/>
                </a:solidFill>
              </a:rPr>
              <a:t> help prevent these substances from reaching the lungs.</a:t>
            </a:r>
          </a:p>
        </p:txBody>
      </p:sp>
      <p:pic>
        <p:nvPicPr>
          <p:cNvPr id="29704" name="Picture 10" descr="ciliated epithelial cells_mucus.png">
            <a:extLst>
              <a:ext uri="{FF2B5EF4-FFF2-40B4-BE49-F238E27FC236}">
                <a16:creationId xmlns:a16="http://schemas.microsoft.com/office/drawing/2014/main" id="{3AE19CD3-7AEA-4152-9795-6BFA8F3D9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730500"/>
            <a:ext cx="33020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66395B56-9755-4897-9C6D-BBA0599FF6DC}"/>
              </a:ext>
            </a:extLst>
          </p:cNvPr>
          <p:cNvSpPr>
            <a:spLocks noChangeArrowheads="1"/>
          </p:cNvSpPr>
          <p:nvPr/>
        </p:nvSpPr>
        <p:spPr bwMode="auto">
          <a:xfrm>
            <a:off x="6662738" y="19780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cilia on upper </a:t>
            </a:r>
            <a:br>
              <a:rPr lang="en-GB" altLang="en-US" b="1"/>
            </a:br>
            <a:r>
              <a:rPr lang="en-GB" altLang="en-US" b="1"/>
              <a:t>cell membrane</a:t>
            </a:r>
          </a:p>
        </p:txBody>
      </p:sp>
      <p:sp>
        <p:nvSpPr>
          <p:cNvPr id="13" name="Rectangle 12">
            <a:extLst>
              <a:ext uri="{FF2B5EF4-FFF2-40B4-BE49-F238E27FC236}">
                <a16:creationId xmlns:a16="http://schemas.microsoft.com/office/drawing/2014/main" id="{63556925-4E92-4ED0-A67B-35B61541A91D}"/>
              </a:ext>
            </a:extLst>
          </p:cNvPr>
          <p:cNvSpPr>
            <a:spLocks noChangeArrowheads="1"/>
          </p:cNvSpPr>
          <p:nvPr/>
        </p:nvSpPr>
        <p:spPr bwMode="auto">
          <a:xfrm>
            <a:off x="5432425" y="2001838"/>
            <a:ext cx="117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mucus</a:t>
            </a:r>
            <a:endParaRPr lang="en-GB" altLang="en-US" b="1"/>
          </a:p>
        </p:txBody>
      </p:sp>
      <p:sp>
        <p:nvSpPr>
          <p:cNvPr id="29707" name="Rectangle 15">
            <a:extLst>
              <a:ext uri="{FF2B5EF4-FFF2-40B4-BE49-F238E27FC236}">
                <a16:creationId xmlns:a16="http://schemas.microsoft.com/office/drawing/2014/main" id="{8EC29842-E099-47E6-AED9-0133BA19FD49}"/>
              </a:ext>
            </a:extLst>
          </p:cNvPr>
          <p:cNvSpPr>
            <a:spLocks noChangeArrowheads="1"/>
          </p:cNvSpPr>
          <p:nvPr/>
        </p:nvSpPr>
        <p:spPr bwMode="auto">
          <a:xfrm>
            <a:off x="5484813" y="5692775"/>
            <a:ext cx="3567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ciliated epithelial cells </a:t>
            </a:r>
            <a:endParaRPr lang="en-GB" altLang="en-US">
              <a:solidFill>
                <a:srgbClr val="010066"/>
              </a:solidFill>
            </a:endParaRPr>
          </a:p>
        </p:txBody>
      </p:sp>
      <p:cxnSp>
        <p:nvCxnSpPr>
          <p:cNvPr id="17" name="Straight Arrow Connector 16">
            <a:extLst>
              <a:ext uri="{FF2B5EF4-FFF2-40B4-BE49-F238E27FC236}">
                <a16:creationId xmlns:a16="http://schemas.microsoft.com/office/drawing/2014/main" id="{68312C6D-104E-4F14-896A-443DA9D8E06E}"/>
              </a:ext>
            </a:extLst>
          </p:cNvPr>
          <p:cNvCxnSpPr>
            <a:cxnSpLocks noChangeShapeType="1"/>
            <a:stCxn id="13" idx="2"/>
          </p:cNvCxnSpPr>
          <p:nvPr/>
        </p:nvCxnSpPr>
        <p:spPr bwMode="auto">
          <a:xfrm>
            <a:off x="6019800" y="2463800"/>
            <a:ext cx="663575" cy="55086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287215C3-279A-4F28-B47B-5B59433C94D3}"/>
              </a:ext>
            </a:extLst>
          </p:cNvPr>
          <p:cNvCxnSpPr>
            <a:cxnSpLocks noChangeShapeType="1"/>
            <a:stCxn id="12" idx="2"/>
          </p:cNvCxnSpPr>
          <p:nvPr/>
        </p:nvCxnSpPr>
        <p:spPr bwMode="auto">
          <a:xfrm flipH="1">
            <a:off x="7358063" y="2808288"/>
            <a:ext cx="474662" cy="739775"/>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6" name="Picture 15">
            <a:extLst>
              <a:ext uri="{FF2B5EF4-FFF2-40B4-BE49-F238E27FC236}">
                <a16:creationId xmlns:a16="http://schemas.microsoft.com/office/drawing/2014/main" id="{9692E558-C806-4C4E-915C-8D02EC90A5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072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DE9726F-F253-4809-AD0F-E9C86D212B17}"/>
              </a:ext>
            </a:extLst>
          </p:cNvPr>
          <p:cNvSpPr>
            <a:spLocks noGrp="1" noChangeArrowheads="1"/>
          </p:cNvSpPr>
          <p:nvPr>
            <p:ph type="title"/>
          </p:nvPr>
        </p:nvSpPr>
        <p:spPr/>
        <p:txBody>
          <a:bodyPr/>
          <a:lstStyle/>
          <a:p>
            <a:r>
              <a:rPr lang="en-GB" altLang="en-US" dirty="0"/>
              <a:t>How are animal cells adapted?</a:t>
            </a:r>
          </a:p>
        </p:txBody>
      </p:sp>
      <p:pic>
        <p:nvPicPr>
          <p:cNvPr id="7" name="Picture 6">
            <a:extLst>
              <a:ext uri="{FF2B5EF4-FFF2-40B4-BE49-F238E27FC236}">
                <a16:creationId xmlns:a16="http://schemas.microsoft.com/office/drawing/2014/main" id="{90340301-ED3A-44E3-A4A0-A1E28DAC32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38C2394-62A8-4972-8355-1D458476565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C08C0BF-5ADB-4C62-A09B-69188E32519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8B44B3A-B6F0-4E63-9B5C-481D807407B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5717F495-2AF3-496E-9A9B-EF20E6AAEF91}"/>
              </a:ext>
            </a:extLst>
          </p:cNvPr>
          <p:cNvSpPr>
            <a:spLocks noGrp="1" noChangeArrowheads="1"/>
          </p:cNvSpPr>
          <p:nvPr>
            <p:ph type="title"/>
          </p:nvPr>
        </p:nvSpPr>
        <p:spPr/>
        <p:txBody>
          <a:bodyPr/>
          <a:lstStyle/>
          <a:p>
            <a:r>
              <a:rPr lang="en-GB" altLang="en-US" dirty="0"/>
              <a:t>Specialized animal cells</a:t>
            </a:r>
          </a:p>
        </p:txBody>
      </p:sp>
      <p:pic>
        <p:nvPicPr>
          <p:cNvPr id="7" name="Picture 6">
            <a:extLst>
              <a:ext uri="{FF2B5EF4-FFF2-40B4-BE49-F238E27FC236}">
                <a16:creationId xmlns:a16="http://schemas.microsoft.com/office/drawing/2014/main" id="{8A044FD0-FBB3-45E2-B988-0AAA0E9D8B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D40FEFF-CAAA-45FA-8892-374B7EB1AC9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41085A1-0B91-4B83-95C4-8907D5A1B7C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0E5B670-8BD9-4EE2-A309-86DB0ED8124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 descr="Filipe B. Varela_57066130.jpg">
            <a:extLst>
              <a:ext uri="{FF2B5EF4-FFF2-40B4-BE49-F238E27FC236}">
                <a16:creationId xmlns:a16="http://schemas.microsoft.com/office/drawing/2014/main" id="{FF9F2CE3-1BD1-4881-91AA-E68AEED428B7}"/>
              </a:ext>
            </a:extLst>
          </p:cNvPr>
          <p:cNvPicPr>
            <a:picLocks noChangeAspect="1"/>
          </p:cNvPicPr>
          <p:nvPr/>
        </p:nvPicPr>
        <p:blipFill>
          <a:blip r:embed="rId4">
            <a:extLst>
              <a:ext uri="{28A0092B-C50C-407E-A947-70E740481C1C}">
                <a14:useLocalDpi xmlns:a14="http://schemas.microsoft.com/office/drawing/2010/main" val="0"/>
              </a:ext>
            </a:extLst>
          </a:blip>
          <a:srcRect t="7033" b="2644"/>
          <a:stretch>
            <a:fillRect/>
          </a:stretch>
        </p:blipFill>
        <p:spPr bwMode="auto">
          <a:xfrm>
            <a:off x="4973638" y="3479800"/>
            <a:ext cx="293052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1">
            <a:extLst>
              <a:ext uri="{FF2B5EF4-FFF2-40B4-BE49-F238E27FC236}">
                <a16:creationId xmlns:a16="http://schemas.microsoft.com/office/drawing/2014/main" id="{59E75CCD-CAA4-4507-82E2-42DA52A8367E}"/>
              </a:ext>
            </a:extLst>
          </p:cNvPr>
          <p:cNvSpPr>
            <a:spLocks noGrp="1" noChangeArrowheads="1"/>
          </p:cNvSpPr>
          <p:nvPr>
            <p:ph type="title"/>
          </p:nvPr>
        </p:nvSpPr>
        <p:spPr/>
        <p:txBody>
          <a:bodyPr/>
          <a:lstStyle/>
          <a:p>
            <a:r>
              <a:rPr lang="en-GB" altLang="en-US" dirty="0"/>
              <a:t>Specialized cells in plants</a:t>
            </a:r>
          </a:p>
        </p:txBody>
      </p:sp>
      <p:sp>
        <p:nvSpPr>
          <p:cNvPr id="31749" name="TextBox 3">
            <a:extLst>
              <a:ext uri="{FF2B5EF4-FFF2-40B4-BE49-F238E27FC236}">
                <a16:creationId xmlns:a16="http://schemas.microsoft.com/office/drawing/2014/main" id="{1699AA02-1400-4B1B-80E3-46F46917EE0B}"/>
              </a:ext>
            </a:extLst>
          </p:cNvPr>
          <p:cNvSpPr txBox="1">
            <a:spLocks noChangeArrowheads="1"/>
          </p:cNvSpPr>
          <p:nvPr/>
        </p:nvSpPr>
        <p:spPr bwMode="auto">
          <a:xfrm>
            <a:off x="342900" y="784225"/>
            <a:ext cx="8647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Like animals, plants are multicellular organisms made of many types of specialized cells. Each type of specialized cell carries out a particular function contributing to the plant’s survival. </a:t>
            </a:r>
          </a:p>
        </p:txBody>
      </p:sp>
      <p:sp>
        <p:nvSpPr>
          <p:cNvPr id="31750" name="Rectangle 2">
            <a:extLst>
              <a:ext uri="{FF2B5EF4-FFF2-40B4-BE49-F238E27FC236}">
                <a16:creationId xmlns:a16="http://schemas.microsoft.com/office/drawing/2014/main" id="{0DCECD8E-3891-46B6-BB26-8408DE8CA8E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2449" name="Rectangle 1">
            <a:extLst>
              <a:ext uri="{FF2B5EF4-FFF2-40B4-BE49-F238E27FC236}">
                <a16:creationId xmlns:a16="http://schemas.microsoft.com/office/drawing/2014/main" id="{E99A0D81-05F0-4DF5-8BAF-6ACFA26462BC}"/>
              </a:ext>
            </a:extLst>
          </p:cNvPr>
          <p:cNvSpPr>
            <a:spLocks noChangeArrowheads="1"/>
          </p:cNvSpPr>
          <p:nvPr/>
        </p:nvSpPr>
        <p:spPr bwMode="auto">
          <a:xfrm>
            <a:off x="342900" y="2233926"/>
            <a:ext cx="81899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think of some of the functions specialized plants cells are adapted to carry out?</a:t>
            </a:r>
          </a:p>
        </p:txBody>
      </p:sp>
      <p:sp>
        <p:nvSpPr>
          <p:cNvPr id="17" name="Rectangle 16">
            <a:extLst>
              <a:ext uri="{FF2B5EF4-FFF2-40B4-BE49-F238E27FC236}">
                <a16:creationId xmlns:a16="http://schemas.microsoft.com/office/drawing/2014/main" id="{1E5F4AA5-52FE-41CB-B3E0-C64DF725E12F}"/>
              </a:ext>
            </a:extLst>
          </p:cNvPr>
          <p:cNvSpPr>
            <a:spLocks noChangeArrowheads="1"/>
          </p:cNvSpPr>
          <p:nvPr/>
        </p:nvSpPr>
        <p:spPr bwMode="auto">
          <a:xfrm>
            <a:off x="342900" y="3314295"/>
            <a:ext cx="299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photosynthesis</a:t>
            </a:r>
          </a:p>
        </p:txBody>
      </p:sp>
      <p:sp>
        <p:nvSpPr>
          <p:cNvPr id="18" name="Rectangle 17">
            <a:extLst>
              <a:ext uri="{FF2B5EF4-FFF2-40B4-BE49-F238E27FC236}">
                <a16:creationId xmlns:a16="http://schemas.microsoft.com/office/drawing/2014/main" id="{DC4F2CBE-FF27-401E-8753-2CC9EADEAFA6}"/>
              </a:ext>
            </a:extLst>
          </p:cNvPr>
          <p:cNvSpPr>
            <a:spLocks noChangeArrowheads="1"/>
          </p:cNvSpPr>
          <p:nvPr/>
        </p:nvSpPr>
        <p:spPr bwMode="auto">
          <a:xfrm>
            <a:off x="342900" y="4025629"/>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absorbing water</a:t>
            </a:r>
          </a:p>
        </p:txBody>
      </p:sp>
      <p:sp>
        <p:nvSpPr>
          <p:cNvPr id="19" name="Rectangle 18">
            <a:extLst>
              <a:ext uri="{FF2B5EF4-FFF2-40B4-BE49-F238E27FC236}">
                <a16:creationId xmlns:a16="http://schemas.microsoft.com/office/drawing/2014/main" id="{F717277F-74D1-4C56-B992-8FBEB3C30A6A}"/>
              </a:ext>
            </a:extLst>
          </p:cNvPr>
          <p:cNvSpPr>
            <a:spLocks noChangeArrowheads="1"/>
          </p:cNvSpPr>
          <p:nvPr/>
        </p:nvSpPr>
        <p:spPr bwMode="auto">
          <a:xfrm>
            <a:off x="342900" y="4736964"/>
            <a:ext cx="366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transporting water</a:t>
            </a:r>
          </a:p>
        </p:txBody>
      </p:sp>
      <p:sp>
        <p:nvSpPr>
          <p:cNvPr id="20" name="Rectangle 19">
            <a:extLst>
              <a:ext uri="{FF2B5EF4-FFF2-40B4-BE49-F238E27FC236}">
                <a16:creationId xmlns:a16="http://schemas.microsoft.com/office/drawing/2014/main" id="{C3B1DA4E-66CC-403D-922E-5987911E810C}"/>
              </a:ext>
            </a:extLst>
          </p:cNvPr>
          <p:cNvSpPr>
            <a:spLocks noChangeArrowheads="1"/>
          </p:cNvSpPr>
          <p:nvPr/>
        </p:nvSpPr>
        <p:spPr bwMode="auto">
          <a:xfrm>
            <a:off x="342900" y="5448300"/>
            <a:ext cx="380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transporting sugars</a:t>
            </a:r>
          </a:p>
        </p:txBody>
      </p:sp>
      <p:pic>
        <p:nvPicPr>
          <p:cNvPr id="12" name="Picture 11">
            <a:extLst>
              <a:ext uri="{FF2B5EF4-FFF2-40B4-BE49-F238E27FC236}">
                <a16:creationId xmlns:a16="http://schemas.microsoft.com/office/drawing/2014/main" id="{0DCD4C16-1D4F-4142-9CCD-A81A472D48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DA6E9F2-83D3-4818-B384-E20FDEBFB18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AC535DC3-7B5E-4F5F-AA0B-3077CAF2339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49" grpId="0" animBg="1"/>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1B245A4-EDEB-47B7-9336-6C8859885781}"/>
              </a:ext>
            </a:extLst>
          </p:cNvPr>
          <p:cNvSpPr>
            <a:spLocks noGrp="1" noChangeArrowheads="1"/>
          </p:cNvSpPr>
          <p:nvPr>
            <p:ph type="title"/>
          </p:nvPr>
        </p:nvSpPr>
        <p:spPr/>
        <p:txBody>
          <a:bodyPr/>
          <a:lstStyle/>
          <a:p>
            <a:r>
              <a:rPr lang="en-GB" altLang="en-US"/>
              <a:t>Xylem cells</a:t>
            </a:r>
          </a:p>
        </p:txBody>
      </p:sp>
      <p:sp>
        <p:nvSpPr>
          <p:cNvPr id="2" name="TextBox 10">
            <a:extLst>
              <a:ext uri="{FF2B5EF4-FFF2-40B4-BE49-F238E27FC236}">
                <a16:creationId xmlns:a16="http://schemas.microsoft.com/office/drawing/2014/main" id="{E6250230-64C0-4B07-A5BF-94B1A96E7744}"/>
              </a:ext>
            </a:extLst>
          </p:cNvPr>
          <p:cNvSpPr txBox="1">
            <a:spLocks noChangeArrowheads="1"/>
          </p:cNvSpPr>
          <p:nvPr/>
        </p:nvSpPr>
        <p:spPr bwMode="auto">
          <a:xfrm>
            <a:off x="342900" y="784225"/>
            <a:ext cx="8370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Xylem cells </a:t>
            </a:r>
            <a:r>
              <a:rPr lang="en-GB" altLang="en-US" dirty="0"/>
              <a:t>are structurally adapted to transport water from the roots to the rest of the plant.  </a:t>
            </a:r>
          </a:p>
        </p:txBody>
      </p:sp>
      <p:sp>
        <p:nvSpPr>
          <p:cNvPr id="11" name="Rectangle 10">
            <a:extLst>
              <a:ext uri="{FF2B5EF4-FFF2-40B4-BE49-F238E27FC236}">
                <a16:creationId xmlns:a16="http://schemas.microsoft.com/office/drawing/2014/main" id="{EAE83C96-F55B-4F04-A0DC-C2D2DDAD6295}"/>
              </a:ext>
            </a:extLst>
          </p:cNvPr>
          <p:cNvSpPr>
            <a:spLocks noChangeArrowheads="1"/>
          </p:cNvSpPr>
          <p:nvPr/>
        </p:nvSpPr>
        <p:spPr bwMode="auto">
          <a:xfrm>
            <a:off x="342900" y="2824163"/>
            <a:ext cx="422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cell walls contain a substance called</a:t>
            </a:r>
            <a:r>
              <a:rPr lang="en-GB" altLang="en-US" b="1" dirty="0">
                <a:solidFill>
                  <a:srgbClr val="10BC45"/>
                </a:solidFill>
              </a:rPr>
              <a:t> lignin</a:t>
            </a:r>
            <a:r>
              <a:rPr lang="en-GB" altLang="en-US" dirty="0"/>
              <a:t>. </a:t>
            </a:r>
            <a:br>
              <a:rPr lang="en-GB" altLang="en-US" dirty="0"/>
            </a:br>
            <a:r>
              <a:rPr lang="en-GB" altLang="en-US" dirty="0"/>
              <a:t>This waterproofs xylem cells, which prevents water loss.</a:t>
            </a:r>
          </a:p>
        </p:txBody>
      </p:sp>
      <p:sp>
        <p:nvSpPr>
          <p:cNvPr id="13" name="Rectangle 12">
            <a:extLst>
              <a:ext uri="{FF2B5EF4-FFF2-40B4-BE49-F238E27FC236}">
                <a16:creationId xmlns:a16="http://schemas.microsoft.com/office/drawing/2014/main" id="{FA7E7C7B-87C2-4C13-8039-C3464451F939}"/>
              </a:ext>
            </a:extLst>
          </p:cNvPr>
          <p:cNvSpPr>
            <a:spLocks noChangeArrowheads="1"/>
          </p:cNvSpPr>
          <p:nvPr/>
        </p:nvSpPr>
        <p:spPr bwMode="auto">
          <a:xfrm>
            <a:off x="342901" y="1803400"/>
            <a:ext cx="7626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cells are hollow and have a very thin cytoplasm. </a:t>
            </a:r>
            <a:br>
              <a:rPr lang="en-GB" altLang="en-US" dirty="0"/>
            </a:br>
            <a:r>
              <a:rPr lang="en-GB" altLang="en-US" dirty="0"/>
              <a:t>This makes space for water to move through them. </a:t>
            </a:r>
          </a:p>
        </p:txBody>
      </p:sp>
      <p:pic>
        <p:nvPicPr>
          <p:cNvPr id="32775" name="Picture 14" descr="xylem_labelled.png">
            <a:extLst>
              <a:ext uri="{FF2B5EF4-FFF2-40B4-BE49-F238E27FC236}">
                <a16:creationId xmlns:a16="http://schemas.microsoft.com/office/drawing/2014/main" id="{7DFA210B-121D-4B76-AE8F-7BDC8FBAF8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0028" y="2910417"/>
            <a:ext cx="353536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CE88638-67BE-48F7-90B1-818696C88FFF}"/>
              </a:ext>
            </a:extLst>
          </p:cNvPr>
          <p:cNvSpPr>
            <a:spLocks noChangeArrowheads="1"/>
          </p:cNvSpPr>
          <p:nvPr/>
        </p:nvSpPr>
        <p:spPr bwMode="auto">
          <a:xfrm>
            <a:off x="342900" y="4583113"/>
            <a:ext cx="44887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xylem cells join together to form hollow columns to enable water to be moved </a:t>
            </a:r>
            <a:br>
              <a:rPr lang="en-GB" altLang="en-US" dirty="0"/>
            </a:br>
            <a:r>
              <a:rPr lang="en-GB" altLang="en-US" dirty="0"/>
              <a:t>long distances in the plant. </a:t>
            </a:r>
          </a:p>
        </p:txBody>
      </p:sp>
      <p:pic>
        <p:nvPicPr>
          <p:cNvPr id="10" name="Picture 9">
            <a:extLst>
              <a:ext uri="{FF2B5EF4-FFF2-40B4-BE49-F238E27FC236}">
                <a16:creationId xmlns:a16="http://schemas.microsoft.com/office/drawing/2014/main" id="{EBF3F893-B659-4D9C-92FA-404D9111D4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C38861F-4039-4E70-9527-4BCAACEEB17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773C55-8481-425E-94B9-78BFD192B147}"/>
              </a:ext>
            </a:extLst>
          </p:cNvPr>
          <p:cNvSpPr>
            <a:spLocks noGrp="1" noChangeArrowheads="1"/>
          </p:cNvSpPr>
          <p:nvPr>
            <p:ph type="title"/>
          </p:nvPr>
        </p:nvSpPr>
        <p:spPr/>
        <p:txBody>
          <a:bodyPr/>
          <a:lstStyle/>
          <a:p>
            <a:r>
              <a:rPr lang="en-GB" altLang="en-US"/>
              <a:t>Phloem cells</a:t>
            </a:r>
          </a:p>
        </p:txBody>
      </p:sp>
      <p:sp>
        <p:nvSpPr>
          <p:cNvPr id="33796" name="TextBox 11">
            <a:extLst>
              <a:ext uri="{FF2B5EF4-FFF2-40B4-BE49-F238E27FC236}">
                <a16:creationId xmlns:a16="http://schemas.microsoft.com/office/drawing/2014/main" id="{CE2C47BA-B78B-4AB5-B3A7-D9889B6D08A9}"/>
              </a:ext>
            </a:extLst>
          </p:cNvPr>
          <p:cNvSpPr txBox="1">
            <a:spLocks noChangeArrowheads="1"/>
          </p:cNvSpPr>
          <p:nvPr/>
        </p:nvSpPr>
        <p:spPr bwMode="auto">
          <a:xfrm>
            <a:off x="342900" y="784225"/>
            <a:ext cx="850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Phloem cells </a:t>
            </a:r>
            <a:r>
              <a:rPr lang="en-GB" altLang="en-US"/>
              <a:t>are structurally adapted to carry the products of photosynthesis from the leaves to the rest of the plant.  </a:t>
            </a:r>
          </a:p>
        </p:txBody>
      </p:sp>
      <p:sp>
        <p:nvSpPr>
          <p:cNvPr id="11" name="Rectangle 10">
            <a:extLst>
              <a:ext uri="{FF2B5EF4-FFF2-40B4-BE49-F238E27FC236}">
                <a16:creationId xmlns:a16="http://schemas.microsoft.com/office/drawing/2014/main" id="{508DAE97-8A5D-4AE3-B8A9-FCC8353961D0}"/>
              </a:ext>
            </a:extLst>
          </p:cNvPr>
          <p:cNvSpPr>
            <a:spLocks noChangeArrowheads="1"/>
          </p:cNvSpPr>
          <p:nvPr/>
        </p:nvSpPr>
        <p:spPr bwMode="auto">
          <a:xfrm>
            <a:off x="342900" y="4210576"/>
            <a:ext cx="38576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walls between </a:t>
            </a:r>
            <a:r>
              <a:rPr lang="en-GB" altLang="en-US" dirty="0" err="1"/>
              <a:t>neighboring</a:t>
            </a:r>
            <a:r>
              <a:rPr lang="en-GB" altLang="en-US" dirty="0"/>
              <a:t> phloem cells contain pores. This allows sugars to pass easily from one cell to the next. </a:t>
            </a:r>
          </a:p>
        </p:txBody>
      </p:sp>
      <p:sp>
        <p:nvSpPr>
          <p:cNvPr id="13" name="Rectangle 12">
            <a:extLst>
              <a:ext uri="{FF2B5EF4-FFF2-40B4-BE49-F238E27FC236}">
                <a16:creationId xmlns:a16="http://schemas.microsoft.com/office/drawing/2014/main" id="{BD0AF108-FAC0-4A40-A96C-43F34B8C6408}"/>
              </a:ext>
            </a:extLst>
          </p:cNvPr>
          <p:cNvSpPr>
            <a:spLocks noChangeArrowheads="1"/>
          </p:cNvSpPr>
          <p:nvPr/>
        </p:nvSpPr>
        <p:spPr bwMode="auto">
          <a:xfrm>
            <a:off x="342900" y="1679347"/>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Phloem cells can join together </a:t>
            </a:r>
            <a:br>
              <a:rPr lang="en-GB" altLang="en-US"/>
            </a:br>
            <a:r>
              <a:rPr lang="en-GB" altLang="en-US"/>
              <a:t>to form long columns. </a:t>
            </a:r>
          </a:p>
        </p:txBody>
      </p:sp>
      <p:sp>
        <p:nvSpPr>
          <p:cNvPr id="15" name="Rectangle 14">
            <a:extLst>
              <a:ext uri="{FF2B5EF4-FFF2-40B4-BE49-F238E27FC236}">
                <a16:creationId xmlns:a16="http://schemas.microsoft.com/office/drawing/2014/main" id="{75F2FE15-B40B-4CE5-8EB4-3F9B14247D75}"/>
              </a:ext>
            </a:extLst>
          </p:cNvPr>
          <p:cNvSpPr>
            <a:spLocks noChangeArrowheads="1"/>
          </p:cNvSpPr>
          <p:nvPr/>
        </p:nvSpPr>
        <p:spPr bwMode="auto">
          <a:xfrm>
            <a:off x="342900" y="2576056"/>
            <a:ext cx="41449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allows the sugars produced by photosynthesis to be moved long distances in the plant. </a:t>
            </a:r>
          </a:p>
        </p:txBody>
      </p:sp>
      <p:pic>
        <p:nvPicPr>
          <p:cNvPr id="33800" name="Picture 15" descr="Phloemcell.png">
            <a:extLst>
              <a:ext uri="{FF2B5EF4-FFF2-40B4-BE49-F238E27FC236}">
                <a16:creationId xmlns:a16="http://schemas.microsoft.com/office/drawing/2014/main" id="{96A16CC5-5970-42E3-8BA0-EC8FD8C25C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7695" y="2069219"/>
            <a:ext cx="1946275"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5B807191-0CF6-43B3-9233-93DE46B3DA4F}"/>
              </a:ext>
            </a:extLst>
          </p:cNvPr>
          <p:cNvSpPr>
            <a:spLocks noChangeArrowheads="1"/>
          </p:cNvSpPr>
          <p:nvPr/>
        </p:nvSpPr>
        <p:spPr bwMode="auto">
          <a:xfrm>
            <a:off x="6638570" y="4998156"/>
            <a:ext cx="218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pores in </a:t>
            </a:r>
          </a:p>
          <a:p>
            <a:pPr algn="ctr"/>
            <a:r>
              <a:rPr lang="en-GB" altLang="en-US" b="1"/>
              <a:t>the end wall </a:t>
            </a:r>
          </a:p>
          <a:p>
            <a:pPr algn="ctr"/>
            <a:r>
              <a:rPr lang="en-GB" altLang="en-US" b="1"/>
              <a:t>between cells</a:t>
            </a:r>
          </a:p>
        </p:txBody>
      </p:sp>
      <p:cxnSp>
        <p:nvCxnSpPr>
          <p:cNvPr id="18" name="Straight Arrow Connector 17">
            <a:extLst>
              <a:ext uri="{FF2B5EF4-FFF2-40B4-BE49-F238E27FC236}">
                <a16:creationId xmlns:a16="http://schemas.microsoft.com/office/drawing/2014/main" id="{F3A69050-23AF-4FCC-88AE-3E41940182AF}"/>
              </a:ext>
            </a:extLst>
          </p:cNvPr>
          <p:cNvCxnSpPr>
            <a:cxnSpLocks noChangeShapeType="1"/>
            <a:stCxn id="17" idx="0"/>
          </p:cNvCxnSpPr>
          <p:nvPr/>
        </p:nvCxnSpPr>
        <p:spPr bwMode="auto">
          <a:xfrm flipH="1" flipV="1">
            <a:off x="6167083" y="4471106"/>
            <a:ext cx="1565275" cy="527050"/>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33803" name="Straight Connector 22">
            <a:extLst>
              <a:ext uri="{FF2B5EF4-FFF2-40B4-BE49-F238E27FC236}">
                <a16:creationId xmlns:a16="http://schemas.microsoft.com/office/drawing/2014/main" id="{27ABF463-227B-4956-AE3A-6949BF1DEE98}"/>
              </a:ext>
            </a:extLst>
          </p:cNvPr>
          <p:cNvCxnSpPr>
            <a:cxnSpLocks noChangeShapeType="1"/>
          </p:cNvCxnSpPr>
          <p:nvPr/>
        </p:nvCxnSpPr>
        <p:spPr bwMode="auto">
          <a:xfrm>
            <a:off x="6573483" y="3105856"/>
            <a:ext cx="454025"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4" name="Straight Connector 25">
            <a:extLst>
              <a:ext uri="{FF2B5EF4-FFF2-40B4-BE49-F238E27FC236}">
                <a16:creationId xmlns:a16="http://schemas.microsoft.com/office/drawing/2014/main" id="{91F021B2-F017-42B3-B462-6830AF150C77}"/>
              </a:ext>
            </a:extLst>
          </p:cNvPr>
          <p:cNvCxnSpPr>
            <a:cxnSpLocks noChangeShapeType="1"/>
          </p:cNvCxnSpPr>
          <p:nvPr/>
        </p:nvCxnSpPr>
        <p:spPr bwMode="auto">
          <a:xfrm>
            <a:off x="6568720" y="4563181"/>
            <a:ext cx="454025"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5" name="Straight Connector 26">
            <a:extLst>
              <a:ext uri="{FF2B5EF4-FFF2-40B4-BE49-F238E27FC236}">
                <a16:creationId xmlns:a16="http://schemas.microsoft.com/office/drawing/2014/main" id="{E0D84059-2501-4BA8-85EC-06ED46F9D60B}"/>
              </a:ext>
            </a:extLst>
          </p:cNvPr>
          <p:cNvCxnSpPr>
            <a:cxnSpLocks noChangeShapeType="1"/>
          </p:cNvCxnSpPr>
          <p:nvPr/>
        </p:nvCxnSpPr>
        <p:spPr bwMode="auto">
          <a:xfrm>
            <a:off x="7013220" y="3093156"/>
            <a:ext cx="0" cy="14859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3806" name="Straight Connector 30">
            <a:extLst>
              <a:ext uri="{FF2B5EF4-FFF2-40B4-BE49-F238E27FC236}">
                <a16:creationId xmlns:a16="http://schemas.microsoft.com/office/drawing/2014/main" id="{CFFC9783-7D86-49E6-8EB3-CC6768D71694}"/>
              </a:ext>
            </a:extLst>
          </p:cNvPr>
          <p:cNvCxnSpPr>
            <a:cxnSpLocks noChangeShapeType="1"/>
          </p:cNvCxnSpPr>
          <p:nvPr/>
        </p:nvCxnSpPr>
        <p:spPr bwMode="auto">
          <a:xfrm flipV="1">
            <a:off x="7011633" y="3798006"/>
            <a:ext cx="287337" cy="31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807" name="Rectangle 32">
            <a:extLst>
              <a:ext uri="{FF2B5EF4-FFF2-40B4-BE49-F238E27FC236}">
                <a16:creationId xmlns:a16="http://schemas.microsoft.com/office/drawing/2014/main" id="{111E700C-83A9-4844-BD23-764F64E36443}"/>
              </a:ext>
            </a:extLst>
          </p:cNvPr>
          <p:cNvSpPr>
            <a:spLocks noChangeArrowheads="1"/>
          </p:cNvSpPr>
          <p:nvPr/>
        </p:nvSpPr>
        <p:spPr bwMode="auto">
          <a:xfrm>
            <a:off x="6995758" y="3548769"/>
            <a:ext cx="1922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 single</a:t>
            </a:r>
            <a:br>
              <a:rPr lang="en-GB" altLang="en-US" b="1">
                <a:solidFill>
                  <a:srgbClr val="010066"/>
                </a:solidFill>
              </a:rPr>
            </a:br>
            <a:r>
              <a:rPr lang="en-GB" altLang="en-US" b="1">
                <a:solidFill>
                  <a:srgbClr val="010066"/>
                </a:solidFill>
              </a:rPr>
              <a:t>phloem cell </a:t>
            </a:r>
            <a:endParaRPr lang="en-GB" altLang="en-US">
              <a:solidFill>
                <a:srgbClr val="010066"/>
              </a:solidFill>
            </a:endParaRPr>
          </a:p>
        </p:txBody>
      </p:sp>
      <p:pic>
        <p:nvPicPr>
          <p:cNvPr id="19" name="Picture 18">
            <a:extLst>
              <a:ext uri="{FF2B5EF4-FFF2-40B4-BE49-F238E27FC236}">
                <a16:creationId xmlns:a16="http://schemas.microsoft.com/office/drawing/2014/main" id="{5E38E292-5A20-410A-95C4-135E838DF9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5162392A-0935-4BB2-A21B-69F7F8D063E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908D32C-3BD6-4F2E-AE72-4E55A72C743C}"/>
              </a:ext>
            </a:extLst>
          </p:cNvPr>
          <p:cNvSpPr>
            <a:spLocks noGrp="1" noChangeArrowheads="1"/>
          </p:cNvSpPr>
          <p:nvPr>
            <p:ph type="title"/>
          </p:nvPr>
        </p:nvSpPr>
        <p:spPr/>
        <p:txBody>
          <a:bodyPr/>
          <a:lstStyle/>
          <a:p>
            <a:r>
              <a:rPr lang="en-GB" altLang="en-US"/>
              <a:t>Root hair cells</a:t>
            </a:r>
          </a:p>
        </p:txBody>
      </p:sp>
      <p:sp>
        <p:nvSpPr>
          <p:cNvPr id="34820" name="TextBox 4">
            <a:extLst>
              <a:ext uri="{FF2B5EF4-FFF2-40B4-BE49-F238E27FC236}">
                <a16:creationId xmlns:a16="http://schemas.microsoft.com/office/drawing/2014/main" id="{D53D48E9-4338-48AE-8ABF-06CAE327D18A}"/>
              </a:ext>
            </a:extLst>
          </p:cNvPr>
          <p:cNvSpPr txBox="1">
            <a:spLocks noChangeArrowheads="1"/>
          </p:cNvSpPr>
          <p:nvPr/>
        </p:nvSpPr>
        <p:spPr bwMode="auto">
          <a:xfrm>
            <a:off x="342900" y="784225"/>
            <a:ext cx="84624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Root hair cells </a:t>
            </a:r>
            <a:r>
              <a:rPr lang="en-GB" altLang="en-US" dirty="0"/>
              <a:t>are a type of specialized plant cell found in the roots. They are structurally adapted to absorb water and nutrients from the soil into the plant.</a:t>
            </a:r>
          </a:p>
        </p:txBody>
      </p:sp>
      <p:sp>
        <p:nvSpPr>
          <p:cNvPr id="7" name="TextBox 6">
            <a:extLst>
              <a:ext uri="{FF2B5EF4-FFF2-40B4-BE49-F238E27FC236}">
                <a16:creationId xmlns:a16="http://schemas.microsoft.com/office/drawing/2014/main" id="{A56F0FED-F171-4485-ADE4-DEBD31ABC98C}"/>
              </a:ext>
            </a:extLst>
          </p:cNvPr>
          <p:cNvSpPr txBox="1">
            <a:spLocks noChangeArrowheads="1"/>
          </p:cNvSpPr>
          <p:nvPr/>
        </p:nvSpPr>
        <p:spPr bwMode="auto">
          <a:xfrm>
            <a:off x="342900" y="217328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b="1" dirty="0">
                <a:solidFill>
                  <a:srgbClr val="10BC45"/>
                </a:solidFill>
              </a:rPr>
              <a:t>Cytoplasmic extensions </a:t>
            </a:r>
            <a:r>
              <a:rPr lang="en-GB" altLang="en-US" dirty="0">
                <a:solidFill>
                  <a:srgbClr val="010066"/>
                </a:solidFill>
              </a:rPr>
              <a:t>i</a:t>
            </a:r>
            <a:r>
              <a:rPr lang="en-GB" altLang="en-US" dirty="0"/>
              <a:t>ncrease the surface area of </a:t>
            </a:r>
            <a:br>
              <a:rPr lang="en-GB" altLang="en-US" dirty="0"/>
            </a:br>
            <a:r>
              <a:rPr lang="en-GB" altLang="en-US" dirty="0"/>
              <a:t>root hair cells. </a:t>
            </a:r>
          </a:p>
        </p:txBody>
      </p:sp>
      <p:sp>
        <p:nvSpPr>
          <p:cNvPr id="8" name="TextBox 7">
            <a:extLst>
              <a:ext uri="{FF2B5EF4-FFF2-40B4-BE49-F238E27FC236}">
                <a16:creationId xmlns:a16="http://schemas.microsoft.com/office/drawing/2014/main" id="{6474E08A-D413-4923-BA98-A45EDD935627}"/>
              </a:ext>
            </a:extLst>
          </p:cNvPr>
          <p:cNvSpPr txBox="1">
            <a:spLocks noChangeArrowheads="1"/>
          </p:cNvSpPr>
          <p:nvPr/>
        </p:nvSpPr>
        <p:spPr bwMode="auto">
          <a:xfrm>
            <a:off x="342900" y="4953000"/>
            <a:ext cx="5154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a:t>A </a:t>
            </a:r>
            <a:r>
              <a:rPr lang="en-GB" altLang="en-US">
                <a:solidFill>
                  <a:srgbClr val="010066"/>
                </a:solidFill>
              </a:rPr>
              <a:t>large</a:t>
            </a:r>
            <a:r>
              <a:rPr lang="en-GB" altLang="en-US" b="1">
                <a:solidFill>
                  <a:srgbClr val="10BC45"/>
                </a:solidFill>
              </a:rPr>
              <a:t> vacuole </a:t>
            </a:r>
            <a:r>
              <a:rPr lang="en-GB" altLang="en-US">
                <a:solidFill>
                  <a:srgbClr val="010066"/>
                </a:solidFill>
              </a:rPr>
              <a:t>helps</a:t>
            </a:r>
            <a:r>
              <a:rPr lang="en-GB" altLang="en-US" b="1">
                <a:solidFill>
                  <a:srgbClr val="10BC45"/>
                </a:solidFill>
              </a:rPr>
              <a:t> </a:t>
            </a:r>
            <a:r>
              <a:rPr lang="en-GB" altLang="en-US"/>
              <a:t>store </a:t>
            </a:r>
            <a:br>
              <a:rPr lang="en-GB" altLang="en-US"/>
            </a:br>
            <a:r>
              <a:rPr lang="en-GB" altLang="en-US"/>
              <a:t>water that has been absorbed </a:t>
            </a:r>
            <a:br>
              <a:rPr lang="en-GB" altLang="en-US"/>
            </a:br>
            <a:r>
              <a:rPr lang="en-GB" altLang="en-US"/>
              <a:t>into the cell.</a:t>
            </a:r>
          </a:p>
        </p:txBody>
      </p:sp>
      <p:sp>
        <p:nvSpPr>
          <p:cNvPr id="9" name="Rectangle 8">
            <a:extLst>
              <a:ext uri="{FF2B5EF4-FFF2-40B4-BE49-F238E27FC236}">
                <a16:creationId xmlns:a16="http://schemas.microsoft.com/office/drawing/2014/main" id="{19DA42EF-35D6-47C9-BBD1-86B4923DD98E}"/>
              </a:ext>
            </a:extLst>
          </p:cNvPr>
          <p:cNvSpPr>
            <a:spLocks noChangeArrowheads="1"/>
          </p:cNvSpPr>
          <p:nvPr/>
        </p:nvSpPr>
        <p:spPr bwMode="auto">
          <a:xfrm>
            <a:off x="342900" y="31940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enables more contact to </a:t>
            </a:r>
            <a:br>
              <a:rPr lang="en-GB" altLang="en-US" dirty="0"/>
            </a:br>
            <a:r>
              <a:rPr lang="en-GB" altLang="en-US" dirty="0"/>
              <a:t>be made with the surrounding soil, maximizing the rate substances can be absorbed.</a:t>
            </a:r>
          </a:p>
        </p:txBody>
      </p:sp>
      <p:pic>
        <p:nvPicPr>
          <p:cNvPr id="34824" name="Picture 9" descr="AQASpecialisedCells_root hair cell..png">
            <a:extLst>
              <a:ext uri="{FF2B5EF4-FFF2-40B4-BE49-F238E27FC236}">
                <a16:creationId xmlns:a16="http://schemas.microsoft.com/office/drawing/2014/main" id="{0E361CF6-5424-4854-86DD-88A38E282D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3330575"/>
            <a:ext cx="37830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1D80FA9-A375-4A99-B0E8-9BD89A864599}"/>
              </a:ext>
            </a:extLst>
          </p:cNvPr>
          <p:cNvSpPr>
            <a:spLocks noChangeArrowheads="1"/>
          </p:cNvSpPr>
          <p:nvPr/>
        </p:nvSpPr>
        <p:spPr bwMode="auto">
          <a:xfrm>
            <a:off x="4789488" y="3032125"/>
            <a:ext cx="204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cytoplasmic </a:t>
            </a:r>
            <a:br>
              <a:rPr lang="en-GB" altLang="en-US" b="1">
                <a:solidFill>
                  <a:srgbClr val="010066"/>
                </a:solidFill>
              </a:rPr>
            </a:br>
            <a:r>
              <a:rPr lang="en-GB" altLang="en-US" b="1">
                <a:solidFill>
                  <a:srgbClr val="010066"/>
                </a:solidFill>
              </a:rPr>
              <a:t>extension </a:t>
            </a:r>
            <a:endParaRPr lang="en-GB" altLang="en-US">
              <a:solidFill>
                <a:srgbClr val="010066"/>
              </a:solidFill>
            </a:endParaRPr>
          </a:p>
        </p:txBody>
      </p:sp>
      <p:sp>
        <p:nvSpPr>
          <p:cNvPr id="12" name="Rectangle 11">
            <a:extLst>
              <a:ext uri="{FF2B5EF4-FFF2-40B4-BE49-F238E27FC236}">
                <a16:creationId xmlns:a16="http://schemas.microsoft.com/office/drawing/2014/main" id="{194DC4B0-E6FD-45EF-8785-9954E4C876CD}"/>
              </a:ext>
            </a:extLst>
          </p:cNvPr>
          <p:cNvSpPr>
            <a:spLocks noChangeArrowheads="1"/>
          </p:cNvSpPr>
          <p:nvPr/>
        </p:nvSpPr>
        <p:spPr bwMode="auto">
          <a:xfrm>
            <a:off x="5514975" y="5322888"/>
            <a:ext cx="1330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large </a:t>
            </a:r>
            <a:br>
              <a:rPr lang="en-GB" altLang="en-US" b="1">
                <a:solidFill>
                  <a:srgbClr val="010066"/>
                </a:solidFill>
              </a:rPr>
            </a:br>
            <a:r>
              <a:rPr lang="en-GB" altLang="en-US" b="1">
                <a:solidFill>
                  <a:srgbClr val="010066"/>
                </a:solidFill>
              </a:rPr>
              <a:t>vacuole</a:t>
            </a:r>
            <a:endParaRPr lang="en-GB" altLang="en-US">
              <a:solidFill>
                <a:srgbClr val="010066"/>
              </a:solidFill>
            </a:endParaRPr>
          </a:p>
        </p:txBody>
      </p:sp>
      <p:cxnSp>
        <p:nvCxnSpPr>
          <p:cNvPr id="13" name="Straight Arrow Connector 12">
            <a:extLst>
              <a:ext uri="{FF2B5EF4-FFF2-40B4-BE49-F238E27FC236}">
                <a16:creationId xmlns:a16="http://schemas.microsoft.com/office/drawing/2014/main" id="{174B8066-2D82-4B50-AD36-07882526DC0D}"/>
              </a:ext>
            </a:extLst>
          </p:cNvPr>
          <p:cNvCxnSpPr>
            <a:cxnSpLocks noChangeShapeType="1"/>
            <a:stCxn id="11" idx="2"/>
          </p:cNvCxnSpPr>
          <p:nvPr/>
        </p:nvCxnSpPr>
        <p:spPr bwMode="auto">
          <a:xfrm>
            <a:off x="5813425" y="3862388"/>
            <a:ext cx="100013" cy="7096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7B10138F-C845-4F2A-8887-A0A121D519DE}"/>
              </a:ext>
            </a:extLst>
          </p:cNvPr>
          <p:cNvCxnSpPr>
            <a:cxnSpLocks noChangeShapeType="1"/>
            <a:stCxn id="12" idx="0"/>
          </p:cNvCxnSpPr>
          <p:nvPr/>
        </p:nvCxnSpPr>
        <p:spPr bwMode="auto">
          <a:xfrm flipV="1">
            <a:off x="6180138" y="4489450"/>
            <a:ext cx="1443037" cy="833438"/>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4" name="Picture 13">
            <a:extLst>
              <a:ext uri="{FF2B5EF4-FFF2-40B4-BE49-F238E27FC236}">
                <a16:creationId xmlns:a16="http://schemas.microsoft.com/office/drawing/2014/main" id="{DBDC3D70-9CFE-450F-B8E1-620C599C67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B046D8E1-9D6D-4A63-A422-442DEC66317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81A92730-150A-4DDD-A634-C5C3311C7949}"/>
              </a:ext>
            </a:extLst>
          </p:cNvPr>
          <p:cNvSpPr>
            <a:spLocks noGrp="1" noChangeArrowheads="1"/>
          </p:cNvSpPr>
          <p:nvPr>
            <p:ph type="title"/>
          </p:nvPr>
        </p:nvSpPr>
        <p:spPr/>
        <p:txBody>
          <a:bodyPr/>
          <a:lstStyle/>
          <a:p>
            <a:r>
              <a:rPr lang="en-GB" altLang="en-US" dirty="0"/>
              <a:t>How are plant cells adapted?</a:t>
            </a:r>
          </a:p>
        </p:txBody>
      </p:sp>
      <p:pic>
        <p:nvPicPr>
          <p:cNvPr id="7" name="Picture 6" descr="flash_icon">
            <a:extLst>
              <a:ext uri="{FF2B5EF4-FFF2-40B4-BE49-F238E27FC236}">
                <a16:creationId xmlns:a16="http://schemas.microsoft.com/office/drawing/2014/main" id="{0C8DB91C-1ED4-4C94-B42C-81E3AF99B57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964E3BCF-123E-4EFD-BF90-B8F71AA26338}"/>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29C0645C-7799-403D-B99C-6BC4D4D89EE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1278B61-E614-4623-95CB-06263995629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FA869BC1-CEC8-4D63-81FC-B6AD5E5B9E38}"/>
              </a:ext>
            </a:extLst>
          </p:cNvPr>
          <p:cNvSpPr>
            <a:spLocks noGrp="1" noChangeArrowheads="1"/>
          </p:cNvSpPr>
          <p:nvPr>
            <p:ph type="title"/>
          </p:nvPr>
        </p:nvSpPr>
        <p:spPr/>
        <p:txBody>
          <a:bodyPr/>
          <a:lstStyle/>
          <a:p>
            <a:r>
              <a:rPr lang="en-GB" altLang="en-US" dirty="0"/>
              <a:t>Roles of specialized plant cells</a:t>
            </a:r>
          </a:p>
        </p:txBody>
      </p:sp>
      <p:pic>
        <p:nvPicPr>
          <p:cNvPr id="8" name="Picture 6" descr="flash_icon">
            <a:extLst>
              <a:ext uri="{FF2B5EF4-FFF2-40B4-BE49-F238E27FC236}">
                <a16:creationId xmlns:a16="http://schemas.microsoft.com/office/drawing/2014/main" id="{F0AC3184-155D-4B0E-B122-063BD324207E}"/>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B4718EC-D290-4B31-8BCC-C19F4FEAEAD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D27BF4F-2131-47DC-B601-42CE841156E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A73E353-1AD0-439A-A31F-3A4D4CA8E8FF}"/>
              </a:ext>
            </a:extLst>
          </p:cNvPr>
          <p:cNvSpPr>
            <a:spLocks noGrp="1" noChangeArrowheads="1"/>
          </p:cNvSpPr>
          <p:nvPr>
            <p:ph type="title"/>
          </p:nvPr>
        </p:nvSpPr>
        <p:spPr/>
        <p:txBody>
          <a:bodyPr/>
          <a:lstStyle/>
          <a:p>
            <a:r>
              <a:rPr lang="en-GB" altLang="en-US" dirty="0"/>
              <a:t>Specialized cells</a:t>
            </a:r>
          </a:p>
        </p:txBody>
      </p:sp>
      <p:sp>
        <p:nvSpPr>
          <p:cNvPr id="16387" name="Text Box 3">
            <a:extLst>
              <a:ext uri="{FF2B5EF4-FFF2-40B4-BE49-F238E27FC236}">
                <a16:creationId xmlns:a16="http://schemas.microsoft.com/office/drawing/2014/main" id="{FC0CFBCC-4796-4664-B674-9650BBC40297}"/>
              </a:ext>
            </a:extLst>
          </p:cNvPr>
          <p:cNvSpPr txBox="1">
            <a:spLocks noChangeArrowheads="1"/>
          </p:cNvSpPr>
          <p:nvPr/>
        </p:nvSpPr>
        <p:spPr bwMode="auto">
          <a:xfrm>
            <a:off x="342900" y="784225"/>
            <a:ext cx="794067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pPr>
            <a:r>
              <a:rPr lang="en-GB" altLang="en-US" dirty="0">
                <a:solidFill>
                  <a:srgbClr val="010066"/>
                </a:solidFill>
              </a:rPr>
              <a:t>In </a:t>
            </a:r>
            <a:r>
              <a:rPr lang="en-GB" altLang="en-US" b="1" dirty="0">
                <a:solidFill>
                  <a:srgbClr val="10BC45"/>
                </a:solidFill>
              </a:rPr>
              <a:t>single-celled organisms</a:t>
            </a:r>
            <a:r>
              <a:rPr lang="en-GB" altLang="en-US" dirty="0">
                <a:solidFill>
                  <a:srgbClr val="010066"/>
                </a:solidFill>
              </a:rPr>
              <a:t>, all the functions necessary for life must be carried out in one cell. In </a:t>
            </a:r>
            <a:r>
              <a:rPr lang="en-GB" altLang="en-US" b="1" dirty="0">
                <a:solidFill>
                  <a:srgbClr val="10BC45"/>
                </a:solidFill>
              </a:rPr>
              <a:t>multicellular organisms</a:t>
            </a:r>
            <a:r>
              <a:rPr lang="en-GB" altLang="en-US" dirty="0">
                <a:solidFill>
                  <a:srgbClr val="010066"/>
                </a:solidFill>
              </a:rPr>
              <a:t>, different cells perform different tasks that contribute to the overall function of the organism. </a:t>
            </a:r>
            <a:endParaRPr lang="en-GB" altLang="en-US" dirty="0"/>
          </a:p>
        </p:txBody>
      </p:sp>
      <p:sp>
        <p:nvSpPr>
          <p:cNvPr id="359428" name="Text Box 4">
            <a:extLst>
              <a:ext uri="{FF2B5EF4-FFF2-40B4-BE49-F238E27FC236}">
                <a16:creationId xmlns:a16="http://schemas.microsoft.com/office/drawing/2014/main" id="{8147DAFD-C051-4BF0-ABAC-8934D3F7A5B8}"/>
              </a:ext>
            </a:extLst>
          </p:cNvPr>
          <p:cNvSpPr txBox="1">
            <a:spLocks noChangeArrowheads="1"/>
          </p:cNvSpPr>
          <p:nvPr/>
        </p:nvSpPr>
        <p:spPr bwMode="auto">
          <a:xfrm>
            <a:off x="342900" y="2543175"/>
            <a:ext cx="7989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Cells that are adapted for a specific </a:t>
            </a:r>
            <a:br>
              <a:rPr lang="en-GB" altLang="en-US" dirty="0">
                <a:solidFill>
                  <a:srgbClr val="010066"/>
                </a:solidFill>
              </a:rPr>
            </a:br>
            <a:r>
              <a:rPr lang="en-GB" altLang="en-US" dirty="0">
                <a:solidFill>
                  <a:srgbClr val="010066"/>
                </a:solidFill>
              </a:rPr>
              <a:t>role are known as </a:t>
            </a:r>
            <a:r>
              <a:rPr lang="en-GB" altLang="en-US" b="1" dirty="0">
                <a:solidFill>
                  <a:srgbClr val="10BC45"/>
                </a:solidFill>
              </a:rPr>
              <a:t>specialized</a:t>
            </a:r>
            <a:r>
              <a:rPr lang="en-GB" altLang="en-US" dirty="0">
                <a:solidFill>
                  <a:srgbClr val="10BC45"/>
                </a:solidFill>
              </a:rPr>
              <a:t> </a:t>
            </a:r>
            <a:r>
              <a:rPr lang="en-GB" altLang="en-US" b="1" dirty="0">
                <a:solidFill>
                  <a:srgbClr val="10BC45"/>
                </a:solidFill>
              </a:rPr>
              <a:t>cells</a:t>
            </a:r>
            <a:r>
              <a:rPr lang="en-GB" altLang="en-US" dirty="0">
                <a:solidFill>
                  <a:srgbClr val="010066"/>
                </a:solidFill>
              </a:rPr>
              <a:t>.</a:t>
            </a:r>
          </a:p>
        </p:txBody>
      </p:sp>
      <p:sp>
        <p:nvSpPr>
          <p:cNvPr id="359429" name="Text Box 5">
            <a:extLst>
              <a:ext uri="{FF2B5EF4-FFF2-40B4-BE49-F238E27FC236}">
                <a16:creationId xmlns:a16="http://schemas.microsoft.com/office/drawing/2014/main" id="{FBB1AA60-DE2E-4D9A-A981-620E40B138A1}"/>
              </a:ext>
            </a:extLst>
          </p:cNvPr>
          <p:cNvSpPr txBox="1">
            <a:spLocks noChangeArrowheads="1"/>
          </p:cNvSpPr>
          <p:nvPr/>
        </p:nvSpPr>
        <p:spPr bwMode="auto">
          <a:xfrm>
            <a:off x="342900" y="4583113"/>
            <a:ext cx="5095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Two or more tissues can combine </a:t>
            </a:r>
            <a:br>
              <a:rPr lang="en-GB" altLang="en-US" dirty="0">
                <a:solidFill>
                  <a:srgbClr val="010066"/>
                </a:solidFill>
              </a:rPr>
            </a:br>
            <a:r>
              <a:rPr lang="en-GB" altLang="en-US" dirty="0">
                <a:solidFill>
                  <a:srgbClr val="010066"/>
                </a:solidFill>
              </a:rPr>
              <a:t>to make </a:t>
            </a:r>
            <a:r>
              <a:rPr lang="en-GB" altLang="en-US" b="1" dirty="0">
                <a:solidFill>
                  <a:srgbClr val="10BC45"/>
                </a:solidFill>
              </a:rPr>
              <a:t>organs</a:t>
            </a:r>
            <a:r>
              <a:rPr lang="en-GB" altLang="en-US" dirty="0">
                <a:solidFill>
                  <a:srgbClr val="010066"/>
                </a:solidFill>
              </a:rPr>
              <a:t>. These can work </a:t>
            </a:r>
            <a:br>
              <a:rPr lang="en-GB" altLang="en-US" dirty="0">
                <a:solidFill>
                  <a:srgbClr val="010066"/>
                </a:solidFill>
              </a:rPr>
            </a:br>
            <a:r>
              <a:rPr lang="en-GB" altLang="en-US" dirty="0">
                <a:solidFill>
                  <a:srgbClr val="010066"/>
                </a:solidFill>
              </a:rPr>
              <a:t>together to create </a:t>
            </a:r>
            <a:r>
              <a:rPr lang="en-GB" altLang="en-US" b="1" dirty="0">
                <a:solidFill>
                  <a:srgbClr val="10BC45"/>
                </a:solidFill>
              </a:rPr>
              <a:t>organ systems</a:t>
            </a:r>
            <a:r>
              <a:rPr lang="en-GB" altLang="en-US" dirty="0">
                <a:solidFill>
                  <a:srgbClr val="010066"/>
                </a:solidFill>
              </a:rPr>
              <a:t>, </a:t>
            </a:r>
            <a:br>
              <a:rPr lang="en-GB" altLang="en-US" dirty="0">
                <a:solidFill>
                  <a:srgbClr val="010066"/>
                </a:solidFill>
              </a:rPr>
            </a:br>
            <a:r>
              <a:rPr lang="en-GB" altLang="en-US" dirty="0">
                <a:solidFill>
                  <a:srgbClr val="010066"/>
                </a:solidFill>
              </a:rPr>
              <a:t>in order to form whole organisms.</a:t>
            </a:r>
          </a:p>
        </p:txBody>
      </p:sp>
      <p:sp>
        <p:nvSpPr>
          <p:cNvPr id="10" name="Rectangle 9">
            <a:extLst>
              <a:ext uri="{FF2B5EF4-FFF2-40B4-BE49-F238E27FC236}">
                <a16:creationId xmlns:a16="http://schemas.microsoft.com/office/drawing/2014/main" id="{97542DC7-08D4-4038-9C3B-A716261CA8D8}"/>
              </a:ext>
            </a:extLst>
          </p:cNvPr>
          <p:cNvSpPr>
            <a:spLocks noChangeArrowheads="1"/>
          </p:cNvSpPr>
          <p:nvPr/>
        </p:nvSpPr>
        <p:spPr bwMode="auto">
          <a:xfrm>
            <a:off x="342900" y="3563938"/>
            <a:ext cx="5095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Specialized cells with a similar role can group together to form </a:t>
            </a:r>
            <a:r>
              <a:rPr lang="en-GB" altLang="en-US" b="1" dirty="0">
                <a:solidFill>
                  <a:srgbClr val="10BC45"/>
                </a:solidFill>
              </a:rPr>
              <a:t>tissues</a:t>
            </a:r>
            <a:r>
              <a:rPr lang="en-GB" altLang="en-US" dirty="0">
                <a:solidFill>
                  <a:srgbClr val="010066"/>
                </a:solidFill>
              </a:rPr>
              <a:t>. </a:t>
            </a:r>
            <a:endParaRPr lang="en-GB" altLang="en-US" dirty="0"/>
          </a:p>
        </p:txBody>
      </p:sp>
      <p:pic>
        <p:nvPicPr>
          <p:cNvPr id="17420" name="Picture 12" descr="http://companyweb/production/Image%20library/Biology/_w/digestive%20tract_png.jpg">
            <a:hlinkClick r:id="rId4"/>
            <a:extLst>
              <a:ext uri="{FF2B5EF4-FFF2-40B4-BE49-F238E27FC236}">
                <a16:creationId xmlns:a16="http://schemas.microsoft.com/office/drawing/2014/main" id="{B8B85A02-4B6B-49DF-8D86-B1EB5CE2F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700" y="2454806"/>
            <a:ext cx="2428875"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F100973-4810-4FA1-B7D1-063EFC2D27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D49B0237-8C09-46D1-9159-46FC1DFDBDD1}"/>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4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2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p:bldP spid="35942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48C2E1B-2067-4B3B-BE64-7F78955AE3BC}"/>
              </a:ext>
            </a:extLst>
          </p:cNvPr>
          <p:cNvSpPr>
            <a:spLocks noGrp="1" noChangeArrowheads="1"/>
          </p:cNvSpPr>
          <p:nvPr>
            <p:ph type="title"/>
          </p:nvPr>
        </p:nvSpPr>
        <p:spPr/>
        <p:txBody>
          <a:bodyPr/>
          <a:lstStyle/>
          <a:p>
            <a:r>
              <a:rPr lang="en-GB" altLang="en-US" dirty="0"/>
              <a:t>Advantages of specialized cells</a:t>
            </a:r>
          </a:p>
        </p:txBody>
      </p:sp>
      <p:sp>
        <p:nvSpPr>
          <p:cNvPr id="17412" name="Rectangle 9">
            <a:extLst>
              <a:ext uri="{FF2B5EF4-FFF2-40B4-BE49-F238E27FC236}">
                <a16:creationId xmlns:a16="http://schemas.microsoft.com/office/drawing/2014/main" id="{EDBF9AFA-2B29-4005-A472-432ABC6C1EA9}"/>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Single-celled organisms are the smallest living things on Earth, whereas multicellular organisms are the largest. </a:t>
            </a:r>
            <a:endParaRPr lang="en-GB" altLang="en-US" dirty="0"/>
          </a:p>
        </p:txBody>
      </p:sp>
      <p:sp>
        <p:nvSpPr>
          <p:cNvPr id="19465" name="Rectangle 10">
            <a:extLst>
              <a:ext uri="{FF2B5EF4-FFF2-40B4-BE49-F238E27FC236}">
                <a16:creationId xmlns:a16="http://schemas.microsoft.com/office/drawing/2014/main" id="{03FF8A67-CA6A-4AF9-B91D-B5F817E92D11}"/>
              </a:ext>
            </a:extLst>
          </p:cNvPr>
          <p:cNvSpPr>
            <a:spLocks noChangeArrowheads="1"/>
          </p:cNvSpPr>
          <p:nvPr/>
        </p:nvSpPr>
        <p:spPr bwMode="auto">
          <a:xfrm>
            <a:off x="342900" y="3194050"/>
            <a:ext cx="457905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Specialized cells enable </a:t>
            </a:r>
            <a:br>
              <a:rPr lang="en-GB" altLang="en-US" dirty="0"/>
            </a:br>
            <a:r>
              <a:rPr lang="en-GB" altLang="en-US" dirty="0"/>
              <a:t>multicellular organisms to have </a:t>
            </a:r>
            <a:br>
              <a:rPr lang="en-GB" altLang="en-US" dirty="0"/>
            </a:br>
            <a:r>
              <a:rPr lang="en-GB" altLang="en-US" dirty="0"/>
              <a:t>several levels of organization, </a:t>
            </a:r>
            <a:br>
              <a:rPr lang="en-GB" altLang="en-US" dirty="0"/>
            </a:br>
            <a:r>
              <a:rPr lang="en-GB" altLang="en-US" dirty="0"/>
              <a:t>from tissues to organ systems. </a:t>
            </a:r>
          </a:p>
        </p:txBody>
      </p:sp>
      <p:sp>
        <p:nvSpPr>
          <p:cNvPr id="19466" name="Rectangle 11">
            <a:extLst>
              <a:ext uri="{FF2B5EF4-FFF2-40B4-BE49-F238E27FC236}">
                <a16:creationId xmlns:a16="http://schemas.microsoft.com/office/drawing/2014/main" id="{12468A7C-F7C9-4E9B-B97B-CCB2E59E17A2}"/>
              </a:ext>
            </a:extLst>
          </p:cNvPr>
          <p:cNvSpPr>
            <a:spLocks noChangeArrowheads="1"/>
          </p:cNvSpPr>
          <p:nvPr/>
        </p:nvSpPr>
        <p:spPr bwMode="auto">
          <a:xfrm>
            <a:off x="342900" y="1803400"/>
            <a:ext cx="839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because each type of specialized cell contributes a different function to the survival of the multicellular organism, rather than each cell having to do everything. </a:t>
            </a:r>
          </a:p>
        </p:txBody>
      </p:sp>
      <p:sp>
        <p:nvSpPr>
          <p:cNvPr id="11" name="Rectangle 101">
            <a:extLst>
              <a:ext uri="{FF2B5EF4-FFF2-40B4-BE49-F238E27FC236}">
                <a16:creationId xmlns:a16="http://schemas.microsoft.com/office/drawing/2014/main" id="{A00330B7-F71A-40C8-BE13-76D9062FF908}"/>
              </a:ext>
            </a:extLst>
          </p:cNvPr>
          <p:cNvSpPr>
            <a:spLocks noChangeArrowheads="1"/>
          </p:cNvSpPr>
          <p:nvPr/>
        </p:nvSpPr>
        <p:spPr bwMode="auto">
          <a:xfrm>
            <a:off x="342900" y="4953000"/>
            <a:ext cx="457905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multicellular </a:t>
            </a:r>
            <a:br>
              <a:rPr lang="en-GB" altLang="en-US" dirty="0"/>
            </a:br>
            <a:r>
              <a:rPr lang="en-GB" altLang="en-US" dirty="0"/>
              <a:t>organisms are more complex </a:t>
            </a:r>
            <a:br>
              <a:rPr lang="en-GB" altLang="en-US" dirty="0"/>
            </a:br>
            <a:r>
              <a:rPr lang="en-GB" altLang="en-US" dirty="0"/>
              <a:t>than single-celled organisms. </a:t>
            </a:r>
          </a:p>
        </p:txBody>
      </p:sp>
      <p:pic>
        <p:nvPicPr>
          <p:cNvPr id="17416" name="Picture 8" descr="Specialised_cells_4.1.png">
            <a:extLst>
              <a:ext uri="{FF2B5EF4-FFF2-40B4-BE49-F238E27FC236}">
                <a16:creationId xmlns:a16="http://schemas.microsoft.com/office/drawing/2014/main" id="{B3FC8771-3280-4D76-AA4E-C731C2680D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933700"/>
            <a:ext cx="2762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013AB58-17EE-4835-9203-1224839DE7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F7A94AC-442B-4638-8325-B8B02F5AA3ED}"/>
              </a:ext>
            </a:extLst>
          </p:cNvPr>
          <p:cNvSpPr>
            <a:spLocks noGrp="1" noChangeArrowheads="1"/>
          </p:cNvSpPr>
          <p:nvPr>
            <p:ph type="title"/>
          </p:nvPr>
        </p:nvSpPr>
        <p:spPr/>
        <p:txBody>
          <a:bodyPr/>
          <a:lstStyle/>
          <a:p>
            <a:r>
              <a:rPr lang="en-GB" altLang="en-US"/>
              <a:t>What are stem cells?</a:t>
            </a:r>
          </a:p>
        </p:txBody>
      </p:sp>
      <p:pic>
        <p:nvPicPr>
          <p:cNvPr id="21508" name="Picture 4" descr="G442268-Embryonic_stem_cells,_SEM-SPL">
            <a:extLst>
              <a:ext uri="{FF2B5EF4-FFF2-40B4-BE49-F238E27FC236}">
                <a16:creationId xmlns:a16="http://schemas.microsoft.com/office/drawing/2014/main" id="{6544966F-C61C-4966-944E-032DAB2CD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813" b="12521"/>
          <a:stretch>
            <a:fillRect/>
          </a:stretch>
        </p:blipFill>
        <p:spPr bwMode="auto">
          <a:xfrm>
            <a:off x="5490634" y="3022600"/>
            <a:ext cx="31099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4" name="Rectangle 6">
            <a:extLst>
              <a:ext uri="{FF2B5EF4-FFF2-40B4-BE49-F238E27FC236}">
                <a16:creationId xmlns:a16="http://schemas.microsoft.com/office/drawing/2014/main" id="{231D7979-9404-491B-B3DD-D296AF124945}"/>
              </a:ext>
            </a:extLst>
          </p:cNvPr>
          <p:cNvSpPr>
            <a:spLocks noChangeArrowheads="1"/>
          </p:cNvSpPr>
          <p:nvPr/>
        </p:nvSpPr>
        <p:spPr bwMode="auto">
          <a:xfrm>
            <a:off x="342900" y="3440113"/>
            <a:ext cx="5064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Stem cells found in animal embryos are called </a:t>
            </a:r>
            <a:r>
              <a:rPr lang="en-GB" altLang="en-US" b="1" dirty="0">
                <a:solidFill>
                  <a:srgbClr val="10BC45"/>
                </a:solidFill>
              </a:rPr>
              <a:t>embryonic stem cells</a:t>
            </a:r>
            <a:r>
              <a:rPr lang="en-GB" altLang="en-US" dirty="0">
                <a:solidFill>
                  <a:srgbClr val="010066"/>
                </a:solidFill>
              </a:rPr>
              <a:t>.</a:t>
            </a:r>
          </a:p>
        </p:txBody>
      </p:sp>
      <p:sp>
        <p:nvSpPr>
          <p:cNvPr id="18438" name="Rectangle 7">
            <a:extLst>
              <a:ext uri="{FF2B5EF4-FFF2-40B4-BE49-F238E27FC236}">
                <a16:creationId xmlns:a16="http://schemas.microsoft.com/office/drawing/2014/main" id="{4DA98F79-3C79-498A-9337-EE53E2CA1DA3}"/>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Specialized cells in multicellular organisms originate from </a:t>
            </a:r>
            <a:r>
              <a:rPr lang="en-GB" altLang="en-US" b="1" dirty="0">
                <a:solidFill>
                  <a:srgbClr val="10BC45"/>
                </a:solidFill>
              </a:rPr>
              <a:t>stem cells</a:t>
            </a:r>
            <a:r>
              <a:rPr lang="en-GB" altLang="en-US" dirty="0">
                <a:solidFill>
                  <a:srgbClr val="010066"/>
                </a:solidFill>
              </a:rPr>
              <a:t>. Stem cells are </a:t>
            </a:r>
            <a:r>
              <a:rPr lang="en-GB" altLang="en-US" b="1" dirty="0">
                <a:solidFill>
                  <a:srgbClr val="10BC45"/>
                </a:solidFill>
              </a:rPr>
              <a:t>undifferentiated</a:t>
            </a:r>
            <a:r>
              <a:rPr lang="en-GB" altLang="en-US" dirty="0">
                <a:solidFill>
                  <a:srgbClr val="010066"/>
                </a:solidFill>
              </a:rPr>
              <a:t>, which means they are not specialized for any specific function.</a:t>
            </a:r>
          </a:p>
        </p:txBody>
      </p:sp>
      <p:sp>
        <p:nvSpPr>
          <p:cNvPr id="21512" name="Rectangle 8">
            <a:extLst>
              <a:ext uri="{FF2B5EF4-FFF2-40B4-BE49-F238E27FC236}">
                <a16:creationId xmlns:a16="http://schemas.microsoft.com/office/drawing/2014/main" id="{31DE7E8E-89AD-41FB-A44D-A64B7AF7F921}"/>
              </a:ext>
            </a:extLst>
          </p:cNvPr>
          <p:cNvSpPr>
            <a:spLocks noChangeArrowheads="1"/>
          </p:cNvSpPr>
          <p:nvPr/>
        </p:nvSpPr>
        <p:spPr bwMode="auto">
          <a:xfrm>
            <a:off x="342900" y="4583113"/>
            <a:ext cx="492901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Stem cells found in embryos have the potential to develop into any </a:t>
            </a:r>
            <a:br>
              <a:rPr lang="en-GB" altLang="en-US" dirty="0">
                <a:solidFill>
                  <a:srgbClr val="010066"/>
                </a:solidFill>
              </a:rPr>
            </a:br>
            <a:r>
              <a:rPr lang="en-GB" altLang="en-US" dirty="0">
                <a:solidFill>
                  <a:srgbClr val="010066"/>
                </a:solidFill>
              </a:rPr>
              <a:t>one of the specialized cells found </a:t>
            </a:r>
            <a:br>
              <a:rPr lang="en-GB" altLang="en-US" dirty="0">
                <a:solidFill>
                  <a:srgbClr val="010066"/>
                </a:solidFill>
              </a:rPr>
            </a:br>
            <a:r>
              <a:rPr lang="en-GB" altLang="en-US" dirty="0">
                <a:solidFill>
                  <a:srgbClr val="010066"/>
                </a:solidFill>
              </a:rPr>
              <a:t>in the mature organism.</a:t>
            </a:r>
          </a:p>
        </p:txBody>
      </p:sp>
      <p:sp>
        <p:nvSpPr>
          <p:cNvPr id="9" name="Rectangle 81">
            <a:extLst>
              <a:ext uri="{FF2B5EF4-FFF2-40B4-BE49-F238E27FC236}">
                <a16:creationId xmlns:a16="http://schemas.microsoft.com/office/drawing/2014/main" id="{E40DA982-6FAC-422B-BC79-B734E848D1D7}"/>
              </a:ext>
            </a:extLst>
          </p:cNvPr>
          <p:cNvSpPr>
            <a:spLocks noChangeArrowheads="1"/>
          </p:cNvSpPr>
          <p:nvPr/>
        </p:nvSpPr>
        <p:spPr bwMode="auto">
          <a:xfrm>
            <a:off x="342900" y="2297113"/>
            <a:ext cx="773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Embryos</a:t>
            </a:r>
            <a:r>
              <a:rPr lang="en-GB" altLang="en-US" dirty="0">
                <a:solidFill>
                  <a:srgbClr val="010066"/>
                </a:solidFill>
              </a:rPr>
              <a:t> contain stem cells. Early embryonic cells are </a:t>
            </a:r>
            <a:br>
              <a:rPr lang="en-GB" altLang="en-US" dirty="0">
                <a:solidFill>
                  <a:srgbClr val="010066"/>
                </a:solidFill>
              </a:rPr>
            </a:br>
            <a:r>
              <a:rPr lang="en-GB" altLang="en-US" dirty="0">
                <a:solidFill>
                  <a:srgbClr val="010066"/>
                </a:solidFill>
              </a:rPr>
              <a:t>identical to one another.</a:t>
            </a:r>
            <a:endParaRPr lang="en-GB" altLang="en-US" dirty="0"/>
          </a:p>
        </p:txBody>
      </p:sp>
      <p:pic>
        <p:nvPicPr>
          <p:cNvPr id="10" name="Picture 9">
            <a:extLst>
              <a:ext uri="{FF2B5EF4-FFF2-40B4-BE49-F238E27FC236}">
                <a16:creationId xmlns:a16="http://schemas.microsoft.com/office/drawing/2014/main" id="{F49AD23F-395B-4C5D-A935-FABC6F5413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0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p:bldP spid="215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80B834-21C4-409C-919B-666C2C79AE14}"/>
              </a:ext>
            </a:extLst>
          </p:cNvPr>
          <p:cNvSpPr>
            <a:spLocks noGrp="1" noChangeArrowheads="1"/>
          </p:cNvSpPr>
          <p:nvPr>
            <p:ph type="title"/>
          </p:nvPr>
        </p:nvSpPr>
        <p:spPr/>
        <p:txBody>
          <a:bodyPr/>
          <a:lstStyle/>
          <a:p>
            <a:r>
              <a:rPr lang="en-GB" altLang="en-US"/>
              <a:t>Cell differentiation</a:t>
            </a:r>
          </a:p>
        </p:txBody>
      </p:sp>
      <p:sp>
        <p:nvSpPr>
          <p:cNvPr id="19459" name="Rectangle 3">
            <a:extLst>
              <a:ext uri="{FF2B5EF4-FFF2-40B4-BE49-F238E27FC236}">
                <a16:creationId xmlns:a16="http://schemas.microsoft.com/office/drawing/2014/main" id="{B21F4271-2113-4EB5-8ECE-2EE3E18708D0}"/>
              </a:ext>
            </a:extLst>
          </p:cNvPr>
          <p:cNvSpPr>
            <a:spLocks noChangeArrowheads="1"/>
          </p:cNvSpPr>
          <p:nvPr/>
        </p:nvSpPr>
        <p:spPr bwMode="auto">
          <a:xfrm>
            <a:off x="342900" y="784225"/>
            <a:ext cx="8648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As the embryo develops, the cells stop being the same. </a:t>
            </a:r>
            <a:br>
              <a:rPr lang="en-GB" altLang="en-US" dirty="0">
                <a:solidFill>
                  <a:srgbClr val="010066"/>
                </a:solidFill>
              </a:rPr>
            </a:br>
            <a:r>
              <a:rPr lang="en-GB" altLang="en-US" dirty="0">
                <a:solidFill>
                  <a:srgbClr val="010066"/>
                </a:solidFill>
              </a:rPr>
              <a:t>They start to turn into different types of specialized cells.</a:t>
            </a:r>
          </a:p>
        </p:txBody>
      </p:sp>
      <p:sp>
        <p:nvSpPr>
          <p:cNvPr id="347140" name="Rectangle 4">
            <a:extLst>
              <a:ext uri="{FF2B5EF4-FFF2-40B4-BE49-F238E27FC236}">
                <a16:creationId xmlns:a16="http://schemas.microsoft.com/office/drawing/2014/main" id="{7C1B6A07-D9DD-45F3-8CF9-82835C884EB1}"/>
              </a:ext>
            </a:extLst>
          </p:cNvPr>
          <p:cNvSpPr>
            <a:spLocks noChangeArrowheads="1"/>
          </p:cNvSpPr>
          <p:nvPr/>
        </p:nvSpPr>
        <p:spPr bwMode="auto">
          <a:xfrm>
            <a:off x="342900" y="1814687"/>
            <a:ext cx="8648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Cell differentiation </a:t>
            </a:r>
            <a:r>
              <a:rPr lang="en-GB" altLang="en-US" dirty="0">
                <a:solidFill>
                  <a:srgbClr val="010066"/>
                </a:solidFill>
              </a:rPr>
              <a:t>is the process that turns an unspecialized cell into a specialized cell that is adapted to carry out a specific function. </a:t>
            </a:r>
          </a:p>
        </p:txBody>
      </p:sp>
      <p:pic>
        <p:nvPicPr>
          <p:cNvPr id="347141" name="Picture 5" descr="tissue cell">
            <a:extLst>
              <a:ext uri="{FF2B5EF4-FFF2-40B4-BE49-F238E27FC236}">
                <a16:creationId xmlns:a16="http://schemas.microsoft.com/office/drawing/2014/main" id="{461A409C-740F-4181-9B24-75048FF48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80000">
            <a:off x="5591175" y="3554413"/>
            <a:ext cx="127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2" name="Picture 6" descr="stem cell">
            <a:extLst>
              <a:ext uri="{FF2B5EF4-FFF2-40B4-BE49-F238E27FC236}">
                <a16:creationId xmlns:a16="http://schemas.microsoft.com/office/drawing/2014/main" id="{A2524008-CC50-45EB-B2AC-6C88EE74BB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9313" y="3546475"/>
            <a:ext cx="13081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3" name="Text Box 71">
            <a:extLst>
              <a:ext uri="{FF2B5EF4-FFF2-40B4-BE49-F238E27FC236}">
                <a16:creationId xmlns:a16="http://schemas.microsoft.com/office/drawing/2014/main" id="{43511CE6-2E30-4C10-A45A-3A295345DEF2}"/>
              </a:ext>
            </a:extLst>
          </p:cNvPr>
          <p:cNvSpPr txBox="1">
            <a:spLocks noChangeArrowheads="1"/>
          </p:cNvSpPr>
          <p:nvPr/>
        </p:nvSpPr>
        <p:spPr bwMode="auto">
          <a:xfrm>
            <a:off x="1998663" y="4816475"/>
            <a:ext cx="1576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stem cell</a:t>
            </a:r>
            <a:endParaRPr lang="en-US" altLang="en-US" b="1">
              <a:solidFill>
                <a:srgbClr val="010066"/>
              </a:solidFill>
            </a:endParaRPr>
          </a:p>
        </p:txBody>
      </p:sp>
      <p:sp>
        <p:nvSpPr>
          <p:cNvPr id="347144" name="Text Box 8">
            <a:extLst>
              <a:ext uri="{FF2B5EF4-FFF2-40B4-BE49-F238E27FC236}">
                <a16:creationId xmlns:a16="http://schemas.microsoft.com/office/drawing/2014/main" id="{C6D71BF9-3761-40EC-8C4A-1439EAF66AFE}"/>
              </a:ext>
            </a:extLst>
          </p:cNvPr>
          <p:cNvSpPr txBox="1">
            <a:spLocks noChangeArrowheads="1"/>
          </p:cNvSpPr>
          <p:nvPr/>
        </p:nvSpPr>
        <p:spPr bwMode="auto">
          <a:xfrm>
            <a:off x="5092700" y="4791075"/>
            <a:ext cx="250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rgbClr val="010066"/>
                </a:solidFill>
              </a:rPr>
              <a:t>specialized cell</a:t>
            </a:r>
            <a:endParaRPr lang="en-US" altLang="en-US" b="1" dirty="0">
              <a:solidFill>
                <a:srgbClr val="010066"/>
              </a:solidFill>
            </a:endParaRPr>
          </a:p>
        </p:txBody>
      </p:sp>
      <p:sp>
        <p:nvSpPr>
          <p:cNvPr id="17" name="Rectangle 41">
            <a:extLst>
              <a:ext uri="{FF2B5EF4-FFF2-40B4-BE49-F238E27FC236}">
                <a16:creationId xmlns:a16="http://schemas.microsoft.com/office/drawing/2014/main" id="{A5E18FC2-3D8A-4AF7-A0BF-676498504295}"/>
              </a:ext>
            </a:extLst>
          </p:cNvPr>
          <p:cNvSpPr>
            <a:spLocks noChangeArrowheads="1"/>
          </p:cNvSpPr>
          <p:nvPr/>
        </p:nvSpPr>
        <p:spPr bwMode="auto">
          <a:xfrm>
            <a:off x="342900" y="5321300"/>
            <a:ext cx="8580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Cell differentiation is irreversible. Once a cell becomes specialized, it cannot de-differentiate back into a stem cell. </a:t>
            </a:r>
          </a:p>
        </p:txBody>
      </p:sp>
      <p:pic>
        <p:nvPicPr>
          <p:cNvPr id="21516" name="Picture 12" descr="black arrow.png">
            <a:extLst>
              <a:ext uri="{FF2B5EF4-FFF2-40B4-BE49-F238E27FC236}">
                <a16:creationId xmlns:a16="http://schemas.microsoft.com/office/drawing/2014/main" id="{B3378587-9BC9-4B64-B6A2-133F75E14A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4013200"/>
            <a:ext cx="1876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a:extLst>
              <a:ext uri="{FF2B5EF4-FFF2-40B4-BE49-F238E27FC236}">
                <a16:creationId xmlns:a16="http://schemas.microsoft.com/office/drawing/2014/main" id="{4731E054-0652-4728-9AEB-593243476AEE}"/>
              </a:ext>
            </a:extLst>
          </p:cNvPr>
          <p:cNvSpPr txBox="1">
            <a:spLocks noChangeArrowheads="1"/>
          </p:cNvSpPr>
          <p:nvPr/>
        </p:nvSpPr>
        <p:spPr bwMode="auto">
          <a:xfrm>
            <a:off x="3122613" y="3033713"/>
            <a:ext cx="3687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cell differentiation</a:t>
            </a:r>
            <a:endParaRPr lang="en-US" altLang="en-US" b="1">
              <a:solidFill>
                <a:srgbClr val="010066"/>
              </a:solidFill>
            </a:endParaRPr>
          </a:p>
        </p:txBody>
      </p:sp>
      <p:pic>
        <p:nvPicPr>
          <p:cNvPr id="13" name="Picture 12">
            <a:extLst>
              <a:ext uri="{FF2B5EF4-FFF2-40B4-BE49-F238E27FC236}">
                <a16:creationId xmlns:a16="http://schemas.microsoft.com/office/drawing/2014/main" id="{FCAEFE84-25A9-48D4-8FCB-AF3072A4D49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71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71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p:bldP spid="347143" grpId="0"/>
      <p:bldP spid="347144" grpId="0"/>
      <p:bldP spid="1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EDF74D24-6172-4021-9827-78E3864701D6}"/>
              </a:ext>
            </a:extLst>
          </p:cNvPr>
          <p:cNvSpPr>
            <a:spLocks noGrp="1" noChangeArrowheads="1"/>
          </p:cNvSpPr>
          <p:nvPr>
            <p:ph type="title"/>
          </p:nvPr>
        </p:nvSpPr>
        <p:spPr/>
        <p:txBody>
          <a:bodyPr/>
          <a:lstStyle/>
          <a:p>
            <a:pPr eaLnBrk="1" hangingPunct="1"/>
            <a:r>
              <a:rPr lang="en-GB" altLang="en-US" dirty="0"/>
              <a:t>Stem cells</a:t>
            </a:r>
          </a:p>
        </p:txBody>
      </p:sp>
      <p:pic>
        <p:nvPicPr>
          <p:cNvPr id="8" name="Picture 7">
            <a:extLst>
              <a:ext uri="{FF2B5EF4-FFF2-40B4-BE49-F238E27FC236}">
                <a16:creationId xmlns:a16="http://schemas.microsoft.com/office/drawing/2014/main" id="{1FC45440-5381-4221-9E32-71BF2C4701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EA37F9CB-F84E-4A58-9404-702B016B6F3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3826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B1B5A66-003C-44BA-8C90-2CC4EC7819B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598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9" name="Picture 5" descr="stem cell">
            <a:extLst>
              <a:ext uri="{FF2B5EF4-FFF2-40B4-BE49-F238E27FC236}">
                <a16:creationId xmlns:a16="http://schemas.microsoft.com/office/drawing/2014/main" id="{5C47CC5A-AA41-40FA-A2B0-155A3D6751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8425" y="2787650"/>
            <a:ext cx="1092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C19D00AB-BD14-4108-8B0E-5DA5205DA4BA}"/>
              </a:ext>
            </a:extLst>
          </p:cNvPr>
          <p:cNvSpPr>
            <a:spLocks noGrp="1" noChangeArrowheads="1"/>
          </p:cNvSpPr>
          <p:nvPr>
            <p:ph type="title"/>
          </p:nvPr>
        </p:nvSpPr>
        <p:spPr/>
        <p:txBody>
          <a:bodyPr/>
          <a:lstStyle/>
          <a:p>
            <a:r>
              <a:rPr lang="en-GB" altLang="en-US" dirty="0"/>
              <a:t>Genes and specialization</a:t>
            </a:r>
          </a:p>
        </p:txBody>
      </p:sp>
      <p:sp>
        <p:nvSpPr>
          <p:cNvPr id="20484" name="Rectangle 7">
            <a:extLst>
              <a:ext uri="{FF2B5EF4-FFF2-40B4-BE49-F238E27FC236}">
                <a16:creationId xmlns:a16="http://schemas.microsoft.com/office/drawing/2014/main" id="{2BA21391-9F20-4FDA-B02A-0F86A9A2088C}"/>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Stem cells can differentiate in different ways to produce all of the types of specialized cell found in the organism.</a:t>
            </a:r>
          </a:p>
        </p:txBody>
      </p:sp>
      <p:sp>
        <p:nvSpPr>
          <p:cNvPr id="349192" name="Rectangle 8">
            <a:extLst>
              <a:ext uri="{FF2B5EF4-FFF2-40B4-BE49-F238E27FC236}">
                <a16:creationId xmlns:a16="http://schemas.microsoft.com/office/drawing/2014/main" id="{E6DCCA90-4E4B-4703-8AF5-0BAFAFE72868}"/>
              </a:ext>
            </a:extLst>
          </p:cNvPr>
          <p:cNvSpPr>
            <a:spLocks noChangeArrowheads="1"/>
          </p:cNvSpPr>
          <p:nvPr/>
        </p:nvSpPr>
        <p:spPr bwMode="auto">
          <a:xfrm>
            <a:off x="342900" y="167163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differentiation, particular </a:t>
            </a:r>
            <a:r>
              <a:rPr lang="en-GB" altLang="en-US" b="1" dirty="0">
                <a:solidFill>
                  <a:srgbClr val="10BC45"/>
                </a:solidFill>
              </a:rPr>
              <a:t>genes</a:t>
            </a:r>
            <a:r>
              <a:rPr lang="en-GB" altLang="en-US" dirty="0">
                <a:solidFill>
                  <a:srgbClr val="010066"/>
                </a:solidFill>
              </a:rPr>
              <a:t> are turned on or off. The type of specialized cell produced depends on which genes have been affected. </a:t>
            </a:r>
          </a:p>
        </p:txBody>
      </p:sp>
      <p:pic>
        <p:nvPicPr>
          <p:cNvPr id="24582" name="Picture 11" descr="nerve cell">
            <a:extLst>
              <a:ext uri="{FF2B5EF4-FFF2-40B4-BE49-F238E27FC236}">
                <a16:creationId xmlns:a16="http://schemas.microsoft.com/office/drawing/2014/main" id="{BCAE6486-9510-4D16-A2F9-CE56E52F1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98891">
            <a:off x="1374775" y="4752975"/>
            <a:ext cx="22669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9" name="Text Box 15">
            <a:extLst>
              <a:ext uri="{FF2B5EF4-FFF2-40B4-BE49-F238E27FC236}">
                <a16:creationId xmlns:a16="http://schemas.microsoft.com/office/drawing/2014/main" id="{73A2C0BD-DCD6-4CA0-B76D-7CC1848F320D}"/>
              </a:ext>
            </a:extLst>
          </p:cNvPr>
          <p:cNvSpPr txBox="1">
            <a:spLocks noChangeArrowheads="1"/>
          </p:cNvSpPr>
          <p:nvPr/>
        </p:nvSpPr>
        <p:spPr bwMode="auto">
          <a:xfrm>
            <a:off x="5068888" y="2876550"/>
            <a:ext cx="158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stem cell</a:t>
            </a:r>
            <a:endParaRPr lang="en-US" altLang="en-US" b="1">
              <a:solidFill>
                <a:srgbClr val="010066"/>
              </a:solidFill>
            </a:endParaRPr>
          </a:p>
        </p:txBody>
      </p:sp>
      <p:sp>
        <p:nvSpPr>
          <p:cNvPr id="349200" name="Text Box 167">
            <a:extLst>
              <a:ext uri="{FF2B5EF4-FFF2-40B4-BE49-F238E27FC236}">
                <a16:creationId xmlns:a16="http://schemas.microsoft.com/office/drawing/2014/main" id="{2551EA99-DD1C-4740-89CE-D6E3F68E0F06}"/>
              </a:ext>
            </a:extLst>
          </p:cNvPr>
          <p:cNvSpPr txBox="1">
            <a:spLocks noChangeArrowheads="1"/>
          </p:cNvSpPr>
          <p:nvPr/>
        </p:nvSpPr>
        <p:spPr bwMode="auto">
          <a:xfrm>
            <a:off x="5883275" y="3497263"/>
            <a:ext cx="2224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cell differentiation</a:t>
            </a:r>
            <a:endParaRPr lang="en-US" altLang="en-US" b="1">
              <a:solidFill>
                <a:srgbClr val="010066"/>
              </a:solidFill>
            </a:endParaRPr>
          </a:p>
        </p:txBody>
      </p:sp>
      <p:sp>
        <p:nvSpPr>
          <p:cNvPr id="349201" name="Line 17">
            <a:extLst>
              <a:ext uri="{FF2B5EF4-FFF2-40B4-BE49-F238E27FC236}">
                <a16:creationId xmlns:a16="http://schemas.microsoft.com/office/drawing/2014/main" id="{C2EDF4E9-F705-43A2-9B7B-35E0998510B9}"/>
              </a:ext>
            </a:extLst>
          </p:cNvPr>
          <p:cNvSpPr>
            <a:spLocks noChangeShapeType="1"/>
          </p:cNvSpPr>
          <p:nvPr/>
        </p:nvSpPr>
        <p:spPr bwMode="auto">
          <a:xfrm flipH="1">
            <a:off x="2698750" y="3711575"/>
            <a:ext cx="1343025" cy="11541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49202" name="Line 18">
            <a:extLst>
              <a:ext uri="{FF2B5EF4-FFF2-40B4-BE49-F238E27FC236}">
                <a16:creationId xmlns:a16="http://schemas.microsoft.com/office/drawing/2014/main" id="{B1399BE1-24A9-4294-B808-C7E469BD37A1}"/>
              </a:ext>
            </a:extLst>
          </p:cNvPr>
          <p:cNvSpPr>
            <a:spLocks noChangeShapeType="1"/>
          </p:cNvSpPr>
          <p:nvPr/>
        </p:nvSpPr>
        <p:spPr bwMode="auto">
          <a:xfrm>
            <a:off x="4930775" y="3687763"/>
            <a:ext cx="1266825" cy="12112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9" name="Text Box 164">
            <a:extLst>
              <a:ext uri="{FF2B5EF4-FFF2-40B4-BE49-F238E27FC236}">
                <a16:creationId xmlns:a16="http://schemas.microsoft.com/office/drawing/2014/main" id="{E23BCB76-C7F2-4584-85CB-7C7449C7E48F}"/>
              </a:ext>
            </a:extLst>
          </p:cNvPr>
          <p:cNvSpPr txBox="1">
            <a:spLocks noChangeArrowheads="1"/>
          </p:cNvSpPr>
          <p:nvPr/>
        </p:nvSpPr>
        <p:spPr bwMode="auto">
          <a:xfrm>
            <a:off x="6249988" y="5322888"/>
            <a:ext cx="14271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muscle   cell</a:t>
            </a:r>
            <a:endParaRPr lang="en-US" altLang="en-US" b="1">
              <a:solidFill>
                <a:srgbClr val="010066"/>
              </a:solidFill>
            </a:endParaRPr>
          </a:p>
        </p:txBody>
      </p:sp>
      <p:sp>
        <p:nvSpPr>
          <p:cNvPr id="30" name="Text Box 163">
            <a:extLst>
              <a:ext uri="{FF2B5EF4-FFF2-40B4-BE49-F238E27FC236}">
                <a16:creationId xmlns:a16="http://schemas.microsoft.com/office/drawing/2014/main" id="{27E61CFF-1405-4B1D-AE5E-C48B0CAB5EEF}"/>
              </a:ext>
            </a:extLst>
          </p:cNvPr>
          <p:cNvSpPr txBox="1">
            <a:spLocks noChangeArrowheads="1"/>
          </p:cNvSpPr>
          <p:nvPr/>
        </p:nvSpPr>
        <p:spPr bwMode="auto">
          <a:xfrm>
            <a:off x="7123113" y="4603750"/>
            <a:ext cx="185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rgbClr val="010066"/>
                </a:solidFill>
              </a:rPr>
              <a:t>specialized cells</a:t>
            </a:r>
            <a:endParaRPr lang="en-US" altLang="en-US" b="1" dirty="0">
              <a:solidFill>
                <a:srgbClr val="010066"/>
              </a:solidFill>
            </a:endParaRPr>
          </a:p>
        </p:txBody>
      </p:sp>
      <p:pic>
        <p:nvPicPr>
          <p:cNvPr id="24592" name="Picture 30" descr="Cells_muscle_cell.swf copy.png">
            <a:extLst>
              <a:ext uri="{FF2B5EF4-FFF2-40B4-BE49-F238E27FC236}">
                <a16:creationId xmlns:a16="http://schemas.microsoft.com/office/drawing/2014/main" id="{88A823B0-3754-4222-952F-A87A9DF110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712615" flipV="1">
            <a:off x="5430838" y="4811713"/>
            <a:ext cx="18161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62">
            <a:extLst>
              <a:ext uri="{FF2B5EF4-FFF2-40B4-BE49-F238E27FC236}">
                <a16:creationId xmlns:a16="http://schemas.microsoft.com/office/drawing/2014/main" id="{91385344-9D77-4522-BCDA-67930E796D19}"/>
              </a:ext>
            </a:extLst>
          </p:cNvPr>
          <p:cNvSpPr txBox="1">
            <a:spLocks noChangeArrowheads="1"/>
          </p:cNvSpPr>
          <p:nvPr/>
        </p:nvSpPr>
        <p:spPr bwMode="auto">
          <a:xfrm>
            <a:off x="2903538" y="6153150"/>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red blood cell</a:t>
            </a:r>
            <a:endParaRPr lang="en-US" altLang="en-US" b="1">
              <a:solidFill>
                <a:srgbClr val="010066"/>
              </a:solidFill>
            </a:endParaRPr>
          </a:p>
        </p:txBody>
      </p:sp>
      <p:sp>
        <p:nvSpPr>
          <p:cNvPr id="33" name="Text Box 161">
            <a:extLst>
              <a:ext uri="{FF2B5EF4-FFF2-40B4-BE49-F238E27FC236}">
                <a16:creationId xmlns:a16="http://schemas.microsoft.com/office/drawing/2014/main" id="{31D75BA7-159C-4631-A453-188C6888F3CC}"/>
              </a:ext>
            </a:extLst>
          </p:cNvPr>
          <p:cNvSpPr txBox="1">
            <a:spLocks noChangeArrowheads="1"/>
          </p:cNvSpPr>
          <p:nvPr/>
        </p:nvSpPr>
        <p:spPr bwMode="auto">
          <a:xfrm>
            <a:off x="1435100" y="5322888"/>
            <a:ext cx="1427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nerve   cell</a:t>
            </a:r>
            <a:endParaRPr lang="en-US" altLang="en-US" b="1">
              <a:solidFill>
                <a:srgbClr val="010066"/>
              </a:solidFill>
            </a:endParaRPr>
          </a:p>
        </p:txBody>
      </p:sp>
      <p:pic>
        <p:nvPicPr>
          <p:cNvPr id="19" name="Picture 18" descr="Red_Blood_Cell.png">
            <a:extLst>
              <a:ext uri="{FF2B5EF4-FFF2-40B4-BE49-F238E27FC236}">
                <a16:creationId xmlns:a16="http://schemas.microsoft.com/office/drawing/2014/main" id="{548E4583-47BA-4509-8178-2806336BF1F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1913" y="5300663"/>
            <a:ext cx="11652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pecialised_cells_7.1.png">
            <a:extLst>
              <a:ext uri="{FF2B5EF4-FFF2-40B4-BE49-F238E27FC236}">
                <a16:creationId xmlns:a16="http://schemas.microsoft.com/office/drawing/2014/main" id="{5F23D1EE-942A-4698-8EDD-C526BDFA8AF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10050" y="3857625"/>
            <a:ext cx="469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C70E98B8-7136-4EC3-97A7-E8C08E35991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9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1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9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2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59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2" grpId="0"/>
      <p:bldP spid="349199" grpId="0"/>
      <p:bldP spid="349200" grpId="0"/>
      <p:bldP spid="29" grpId="0"/>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7097636-18CE-456B-AB20-6F42E30DADED}"/>
              </a:ext>
            </a:extLst>
          </p:cNvPr>
          <p:cNvSpPr>
            <a:spLocks noGrp="1" noChangeArrowheads="1"/>
          </p:cNvSpPr>
          <p:nvPr>
            <p:ph type="title"/>
          </p:nvPr>
        </p:nvSpPr>
        <p:spPr/>
        <p:txBody>
          <a:bodyPr/>
          <a:lstStyle/>
          <a:p>
            <a:r>
              <a:rPr lang="en-GB" altLang="en-US"/>
              <a:t>Plant stem cells</a:t>
            </a:r>
          </a:p>
        </p:txBody>
      </p:sp>
      <p:sp>
        <p:nvSpPr>
          <p:cNvPr id="21508" name="Rectangle 54">
            <a:extLst>
              <a:ext uri="{FF2B5EF4-FFF2-40B4-BE49-F238E27FC236}">
                <a16:creationId xmlns:a16="http://schemas.microsoft.com/office/drawing/2014/main" id="{4EA689F9-6F60-46CF-A563-9641E48FF892}"/>
              </a:ext>
            </a:extLst>
          </p:cNvPr>
          <p:cNvSpPr>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Plants also have stem cells. These are called </a:t>
            </a:r>
            <a:r>
              <a:rPr lang="en-GB" altLang="en-US" b="1" dirty="0">
                <a:solidFill>
                  <a:srgbClr val="10BC45"/>
                </a:solidFill>
              </a:rPr>
              <a:t>meristem cells</a:t>
            </a:r>
            <a:r>
              <a:rPr lang="en-GB" altLang="en-US" dirty="0">
                <a:solidFill>
                  <a:srgbClr val="010066"/>
                </a:solidFill>
              </a:rPr>
              <a:t>.</a:t>
            </a:r>
          </a:p>
        </p:txBody>
      </p:sp>
      <p:sp>
        <p:nvSpPr>
          <p:cNvPr id="23557" name="Rectangle 53">
            <a:extLst>
              <a:ext uri="{FF2B5EF4-FFF2-40B4-BE49-F238E27FC236}">
                <a16:creationId xmlns:a16="http://schemas.microsoft.com/office/drawing/2014/main" id="{E31A3164-BE05-4044-A90F-D547563F6C65}"/>
              </a:ext>
            </a:extLst>
          </p:cNvPr>
          <p:cNvSpPr>
            <a:spLocks noChangeArrowheads="1"/>
          </p:cNvSpPr>
          <p:nvPr/>
        </p:nvSpPr>
        <p:spPr bwMode="auto">
          <a:xfrm>
            <a:off x="342900" y="1435630"/>
            <a:ext cx="86543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Like animal stem cells, meristem cells can undergo cell differentiation to produce one of the many types of specialized cell found in plants. </a:t>
            </a:r>
          </a:p>
        </p:txBody>
      </p:sp>
      <p:sp>
        <p:nvSpPr>
          <p:cNvPr id="23558" name="Rectangle 52">
            <a:extLst>
              <a:ext uri="{FF2B5EF4-FFF2-40B4-BE49-F238E27FC236}">
                <a16:creationId xmlns:a16="http://schemas.microsoft.com/office/drawing/2014/main" id="{C8466A23-C520-40EA-B142-53C9C81BAE16}"/>
              </a:ext>
            </a:extLst>
          </p:cNvPr>
          <p:cNvSpPr>
            <a:spLocks noChangeArrowheads="1"/>
          </p:cNvSpPr>
          <p:nvPr/>
        </p:nvSpPr>
        <p:spPr bwMode="auto">
          <a:xfrm>
            <a:off x="342900" y="4214813"/>
            <a:ext cx="49657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Meristem cells are found in large numbers in plant shoots and roots. This is because</a:t>
            </a:r>
            <a:r>
              <a:rPr lang="en-GB" altLang="en-US" b="1" dirty="0">
                <a:solidFill>
                  <a:srgbClr val="10BC45"/>
                </a:solidFill>
              </a:rPr>
              <a:t> </a:t>
            </a:r>
            <a:r>
              <a:rPr lang="en-GB" altLang="en-US" dirty="0">
                <a:solidFill>
                  <a:srgbClr val="010066"/>
                </a:solidFill>
              </a:rPr>
              <a:t>these are areas of growth, so there is demand for new specialized cells.</a:t>
            </a:r>
          </a:p>
        </p:txBody>
      </p:sp>
      <p:sp>
        <p:nvSpPr>
          <p:cNvPr id="8" name="Rectangle 51">
            <a:extLst>
              <a:ext uri="{FF2B5EF4-FFF2-40B4-BE49-F238E27FC236}">
                <a16:creationId xmlns:a16="http://schemas.microsoft.com/office/drawing/2014/main" id="{29AA547E-7983-4E81-80F3-AD3AD8266ACF}"/>
              </a:ext>
            </a:extLst>
          </p:cNvPr>
          <p:cNvSpPr>
            <a:spLocks noChangeArrowheads="1"/>
          </p:cNvSpPr>
          <p:nvPr/>
        </p:nvSpPr>
        <p:spPr bwMode="auto">
          <a:xfrm>
            <a:off x="342900" y="2825222"/>
            <a:ext cx="496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For example, a meristem cell might </a:t>
            </a:r>
            <a:br>
              <a:rPr lang="en-GB" altLang="en-US" dirty="0">
                <a:solidFill>
                  <a:srgbClr val="010066"/>
                </a:solidFill>
              </a:rPr>
            </a:br>
            <a:r>
              <a:rPr lang="en-GB" altLang="en-US" dirty="0">
                <a:solidFill>
                  <a:srgbClr val="010066"/>
                </a:solidFill>
              </a:rPr>
              <a:t>differentiate into a </a:t>
            </a:r>
            <a:r>
              <a:rPr lang="en-GB" altLang="en-US" b="1" dirty="0">
                <a:solidFill>
                  <a:srgbClr val="10BC45"/>
                </a:solidFill>
              </a:rPr>
              <a:t>xylem cell </a:t>
            </a:r>
            <a:r>
              <a:rPr lang="en-GB" altLang="en-US" dirty="0">
                <a:solidFill>
                  <a:srgbClr val="010066"/>
                </a:solidFill>
              </a:rPr>
              <a:t>or </a:t>
            </a:r>
            <a:br>
              <a:rPr lang="en-GB" altLang="en-US" dirty="0">
                <a:solidFill>
                  <a:srgbClr val="010066"/>
                </a:solidFill>
              </a:rPr>
            </a:br>
            <a:r>
              <a:rPr lang="en-GB" altLang="en-US" dirty="0">
                <a:solidFill>
                  <a:srgbClr val="010066"/>
                </a:solidFill>
              </a:rPr>
              <a:t>a </a:t>
            </a:r>
            <a:r>
              <a:rPr lang="en-GB" altLang="en-US" b="1" dirty="0">
                <a:solidFill>
                  <a:srgbClr val="010066"/>
                </a:solidFill>
              </a:rPr>
              <a:t>leaf cell</a:t>
            </a:r>
            <a:r>
              <a:rPr lang="en-GB" altLang="en-US" dirty="0">
                <a:solidFill>
                  <a:srgbClr val="010066"/>
                </a:solidFill>
              </a:rPr>
              <a:t>.</a:t>
            </a:r>
          </a:p>
        </p:txBody>
      </p:sp>
      <p:pic>
        <p:nvPicPr>
          <p:cNvPr id="21513" name="Picture 9" descr="Specialised_cells_8.1.png">
            <a:extLst>
              <a:ext uri="{FF2B5EF4-FFF2-40B4-BE49-F238E27FC236}">
                <a16:creationId xmlns:a16="http://schemas.microsoft.com/office/drawing/2014/main" id="{3383C715-EABA-42AA-ADE0-61503669B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5980" y="2849563"/>
            <a:ext cx="30607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8F805D3-0E05-4C68-8382-7B0A5960AAD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aJysGmKu"/>
  <p:tag name="ARTICULATE_DESIGN_ID_7_DEFAULT DESIGN" val="35fNW7Rd"/>
  <p:tag name="ARTICULATE_DESIGN_ID_1_DEFAULT DESIGN" val="Pt2HFJK0"/>
  <p:tag name="ARTICULATE_DESIGN_ID_4_DEFAULT DESIGN" val="CgkRNTaX"/>
  <p:tag name="ARTICULATE_DESIGN_ID_3_DEFAULT DESIGN" val="PdfyVRAr"/>
  <p:tag name="ARTICULATE_DESIGN_ID_2_DEFAULT DESIGN" val="PEcLDNmF"/>
  <p:tag name="ARTICULATE_DESIGN_ID_5_DEFAULT DESIGN" val="4hIXQtFK"/>
  <p:tag name="ARTICULATE_DESIGN_ID_6_DEFAULT DESIGN" val="eCamnw1e"/>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15190</TotalTime>
  <Words>2004</Words>
  <Application>Microsoft Office PowerPoint</Application>
  <PresentationFormat>On-screen Show (4:3)</PresentationFormat>
  <Paragraphs>201</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Wingdings</vt:lpstr>
      <vt:lpstr>Arial</vt:lpstr>
      <vt:lpstr>Wingdings 2</vt:lpstr>
      <vt:lpstr>1_Default Design</vt:lpstr>
      <vt:lpstr>4_Default Design</vt:lpstr>
      <vt:lpstr>Specialized  Cells</vt:lpstr>
      <vt:lpstr>Information</vt:lpstr>
      <vt:lpstr>Specialized cells</vt:lpstr>
      <vt:lpstr>Advantages of specialized cells</vt:lpstr>
      <vt:lpstr>What are stem cells?</vt:lpstr>
      <vt:lpstr>Cell differentiation</vt:lpstr>
      <vt:lpstr>Stem cells</vt:lpstr>
      <vt:lpstr>Genes and specialization</vt:lpstr>
      <vt:lpstr>Plant stem cells</vt:lpstr>
      <vt:lpstr>Structure and function</vt:lpstr>
      <vt:lpstr>Specialized cells in animals</vt:lpstr>
      <vt:lpstr>Sperm cells</vt:lpstr>
      <vt:lpstr>Egg cells</vt:lpstr>
      <vt:lpstr>Fertilization (1)</vt:lpstr>
      <vt:lpstr>Fertilization (2)</vt:lpstr>
      <vt:lpstr>Ciliated epithelial cells</vt:lpstr>
      <vt:lpstr>How are animal cells adapted?</vt:lpstr>
      <vt:lpstr>Specialized animal cells</vt:lpstr>
      <vt:lpstr>Specialized cells in plants</vt:lpstr>
      <vt:lpstr>Xylem cells</vt:lpstr>
      <vt:lpstr>Phloem cells</vt:lpstr>
      <vt:lpstr>Root hair cells</vt:lpstr>
      <vt:lpstr>How are plant cells adapted?</vt:lpstr>
      <vt:lpstr>Roles of specialized plant cells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Cells</dc:title>
  <dc:subject>Boardworks High School Life Science</dc:subject>
  <dc:creator>Boardworks</dc:creator>
  <cp:lastModifiedBy>Tim Crilly</cp:lastModifiedBy>
  <cp:revision>646</cp:revision>
  <dcterms:created xsi:type="dcterms:W3CDTF">2003-10-06T13:07:42Z</dcterms:created>
  <dcterms:modified xsi:type="dcterms:W3CDTF">2019-01-31T15:26:14Z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9B005488-2F1C-4F24-9009-EFC0D1C024F2</vt:lpwstr>
  </property>
  <property fmtid="{D5CDD505-2E9C-101B-9397-08002B2CF9AE}" pid="3" name="ArticulatePath">
    <vt:lpwstr>Specialised cells</vt:lpwstr>
  </property>
</Properties>
</file>