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1.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3.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activeX/activeX4.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896" r:id="rId1"/>
    <p:sldMasterId id="2147484911" r:id="rId2"/>
  </p:sldMasterIdLst>
  <p:notesMasterIdLst>
    <p:notesMasterId r:id="rId25"/>
  </p:notesMasterIdLst>
  <p:handoutMasterIdLst>
    <p:handoutMasterId r:id="rId26"/>
  </p:handoutMasterIdLst>
  <p:sldIdLst>
    <p:sldId id="430" r:id="rId3"/>
    <p:sldId id="527" r:id="rId4"/>
    <p:sldId id="485" r:id="rId5"/>
    <p:sldId id="494" r:id="rId6"/>
    <p:sldId id="488" r:id="rId7"/>
    <p:sldId id="508" r:id="rId8"/>
    <p:sldId id="497" r:id="rId9"/>
    <p:sldId id="504" r:id="rId10"/>
    <p:sldId id="487" r:id="rId11"/>
    <p:sldId id="511" r:id="rId12"/>
    <p:sldId id="495" r:id="rId13"/>
    <p:sldId id="496" r:id="rId14"/>
    <p:sldId id="500" r:id="rId15"/>
    <p:sldId id="501" r:id="rId16"/>
    <p:sldId id="505" r:id="rId17"/>
    <p:sldId id="506" r:id="rId18"/>
    <p:sldId id="512" r:id="rId19"/>
    <p:sldId id="513" r:id="rId20"/>
    <p:sldId id="498" r:id="rId21"/>
    <p:sldId id="499" r:id="rId22"/>
    <p:sldId id="502" r:id="rId23"/>
    <p:sldId id="507" r:id="rId24"/>
  </p:sldIdLst>
  <p:sldSz cx="9144000" cy="6858000" type="screen4x3"/>
  <p:notesSz cx="6858000" cy="9296400"/>
  <p:embeddedFontLst>
    <p:embeddedFont>
      <p:font typeface="Wingdings 2" panose="05020102010507070707" pitchFamily="18" charset="2"/>
      <p:regular r:id="rId27"/>
    </p:embeddedFont>
  </p:embeddedFontLst>
  <p:custDataLst>
    <p:tags r:id="rId2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82">
          <p15:clr>
            <a:srgbClr val="A4A3A4"/>
          </p15:clr>
        </p15:guide>
        <p15:guide id="3" pos="5329" userDrawn="1">
          <p15:clr>
            <a:srgbClr val="A4A3A4"/>
          </p15:clr>
        </p15:guide>
        <p15:guide id="4" pos="226"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74" autoAdjust="0"/>
    <p:restoredTop sz="83229" autoAdjust="0"/>
  </p:normalViewPr>
  <p:slideViewPr>
    <p:cSldViewPr snapToGrid="0" showGuides="1">
      <p:cViewPr>
        <p:scale>
          <a:sx n="85" d="100"/>
          <a:sy n="85" d="100"/>
        </p:scale>
        <p:origin x="612" y="162"/>
      </p:cViewPr>
      <p:guideLst>
        <p:guide orient="horz" pos="494"/>
        <p:guide orient="horz" pos="3882"/>
        <p:guide pos="5329"/>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EB5F989-9AD2-4F03-B7E0-9869EE0C8DB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74E5280-6AFB-4F75-AA8A-116A86BC2EAE}" type="slidenum">
              <a:rPr lang="en-GB" altLang="en-US"/>
              <a:pPr/>
              <a:t>‹#›</a:t>
            </a:fld>
            <a:endParaRPr lang="en-GB" altLang="en-US"/>
          </a:p>
        </p:txBody>
      </p:sp>
      <p:sp>
        <p:nvSpPr>
          <p:cNvPr id="6" name="Rectangle 7">
            <a:extLst>
              <a:ext uri="{FF2B5EF4-FFF2-40B4-BE49-F238E27FC236}">
                <a16:creationId xmlns:a16="http://schemas.microsoft.com/office/drawing/2014/main" id="{8576AC5A-004C-4B11-B563-03260EC633BD}"/>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B3433C16-F4F4-40D2-A895-C68602EA705D}"/>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3104455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4">
            <a:extLst>
              <a:ext uri="{FF2B5EF4-FFF2-40B4-BE49-F238E27FC236}">
                <a16:creationId xmlns:a16="http://schemas.microsoft.com/office/drawing/2014/main" id="{D81CF010-D8B2-4139-B2B3-C4AA41DACC3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597D9C6-EB54-4DF7-938D-4BFC2DC3AE79}"/>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E872C23A-AF41-4B00-A972-8C1AA1AE551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288C765-7FC8-4C18-8BA0-C5DA76AE7FFA}" type="slidenum">
              <a:rPr lang="en-US" altLang="en-US"/>
              <a:pPr/>
              <a:t>‹#›</a:t>
            </a:fld>
            <a:endParaRPr lang="en-US" altLang="en-US"/>
          </a:p>
        </p:txBody>
      </p:sp>
      <p:sp>
        <p:nvSpPr>
          <p:cNvPr id="8" name="Rectangle 7">
            <a:extLst>
              <a:ext uri="{FF2B5EF4-FFF2-40B4-BE49-F238E27FC236}">
                <a16:creationId xmlns:a16="http://schemas.microsoft.com/office/drawing/2014/main" id="{77F668B4-E449-4EB1-BFE3-043E1CD47AD0}"/>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8BA49859-7899-4DD8-92B0-91D712344E1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92315744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6BAA976E-B122-4324-9A31-55A1F31D3859}"/>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22F49B4C-DC5E-43C2-9BE7-8D8FD86946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0DF882D-9A77-4F9B-8DFA-78F5FED26DC9}"/>
              </a:ext>
            </a:extLst>
          </p:cNvPr>
          <p:cNvSpPr>
            <a:spLocks noGrp="1"/>
          </p:cNvSpPr>
          <p:nvPr>
            <p:ph type="sldNum" sz="quarter" idx="10"/>
          </p:nvPr>
        </p:nvSpPr>
        <p:spPr/>
        <p:txBody>
          <a:bodyPr/>
          <a:lstStyle/>
          <a:p>
            <a:fld id="{8288C765-7FC8-4C18-8BA0-C5DA76AE7FF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FE0855A6-BB62-4081-A278-212400064393}"/>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5288817B-2E43-4F17-9D88-036A2B7067B2}"/>
              </a:ext>
            </a:extLst>
          </p:cNvPr>
          <p:cNvSpPr>
            <a:spLocks noGrp="1" noChangeArrowheads="1"/>
          </p:cNvSpPr>
          <p:nvPr>
            <p:ph type="body" idx="1"/>
          </p:nvPr>
        </p:nvSpPr>
        <p:spPr>
          <a:xfrm>
            <a:off x="914400" y="4415790"/>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endParaRPr lang="en-GB" altLang="en-US" b="1" dirty="0">
              <a:latin typeface="Arial" panose="020B0604020202020204" pitchFamily="34" charset="0"/>
            </a:endParaRPr>
          </a:p>
          <a:p>
            <a:pPr>
              <a:lnSpc>
                <a:spcPct val="120000"/>
              </a:lnSpc>
            </a:pPr>
            <a:r>
              <a:rPr lang="en-GB" altLang="en-US" b="1" dirty="0">
                <a:latin typeface="Arial" panose="020B0604020202020204" pitchFamily="34" charset="0"/>
              </a:rPr>
              <a:t>Photo credit (first slide): </a:t>
            </a:r>
            <a:r>
              <a:rPr lang="en-GB" altLang="en-US" dirty="0">
                <a:latin typeface="Arial" panose="020B0604020202020204" pitchFamily="34" charset="0"/>
              </a:rPr>
              <a:t>© Med. Mic. Sciences Cardiff University, </a:t>
            </a:r>
            <a:r>
              <a:rPr lang="en-GB" altLang="en-US" dirty="0" err="1">
                <a:latin typeface="Arial" panose="020B0604020202020204" pitchFamily="34" charset="0"/>
              </a:rPr>
              <a:t>Wellcome</a:t>
            </a:r>
            <a:r>
              <a:rPr lang="en-GB" altLang="en-US" dirty="0">
                <a:latin typeface="Arial" panose="020B0604020202020204" pitchFamily="34" charset="0"/>
              </a:rPr>
              <a:t> Images 2018</a:t>
            </a:r>
            <a:br>
              <a:rPr lang="en-GB" altLang="en-US" dirty="0">
                <a:latin typeface="Arial" panose="020B0604020202020204" pitchFamily="34" charset="0"/>
              </a:rPr>
            </a:br>
            <a:r>
              <a:rPr lang="en-GB" altLang="en-US" dirty="0" err="1">
                <a:latin typeface="Arial" panose="020B0604020202020204" pitchFamily="34" charset="0"/>
              </a:rPr>
              <a:t>Color</a:t>
            </a:r>
            <a:r>
              <a:rPr lang="en-GB" altLang="en-US" dirty="0">
                <a:latin typeface="Arial" panose="020B0604020202020204" pitchFamily="34" charset="0"/>
              </a:rPr>
              <a:t>-enhanced scanning electron micrograph of rod-shaped </a:t>
            </a:r>
            <a:r>
              <a:rPr lang="en-GB" altLang="en-US" i="1" dirty="0">
                <a:latin typeface="Arial" panose="020B0604020202020204" pitchFamily="34" charset="0"/>
              </a:rPr>
              <a:t>Clostridium difficile</a:t>
            </a:r>
            <a:r>
              <a:rPr lang="en-GB" altLang="en-US" dirty="0">
                <a:latin typeface="Arial" panose="020B0604020202020204" pitchFamily="34" charset="0"/>
              </a:rPr>
              <a:t> clinging to the microvilli of the human gut. This bacterium is often responsible for holiday diarrhoea and is of increasing concern as a hospital acquired infection, particularly affecting the elderly. </a:t>
            </a: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 credit (second slide): </a:t>
            </a:r>
            <a:r>
              <a:rPr lang="en-GB" altLang="en-US" dirty="0">
                <a:latin typeface="Arial" panose="020B0604020202020204" pitchFamily="34" charset="0"/>
              </a:rPr>
              <a:t>© University of Edinburgh, </a:t>
            </a:r>
            <a:r>
              <a:rPr lang="en-GB" altLang="en-US" dirty="0" err="1">
                <a:latin typeface="Arial" panose="020B0604020202020204" pitchFamily="34" charset="0"/>
              </a:rPr>
              <a:t>Wellcome</a:t>
            </a:r>
            <a:r>
              <a:rPr lang="en-GB" altLang="en-US" dirty="0">
                <a:latin typeface="Arial" panose="020B0604020202020204" pitchFamily="34" charset="0"/>
              </a:rPr>
              <a:t> Images 2018</a:t>
            </a:r>
            <a:br>
              <a:rPr lang="en-GB" altLang="en-US" dirty="0">
                <a:latin typeface="Arial" panose="020B0604020202020204" pitchFamily="34" charset="0"/>
              </a:rPr>
            </a:br>
            <a:r>
              <a:rPr lang="en-GB" altLang="en-US" dirty="0" err="1">
                <a:latin typeface="Arial" panose="020B0604020202020204" pitchFamily="34" charset="0"/>
              </a:rPr>
              <a:t>Color</a:t>
            </a:r>
            <a:r>
              <a:rPr lang="en-GB" altLang="en-US" dirty="0">
                <a:latin typeface="Arial" panose="020B0604020202020204" pitchFamily="34" charset="0"/>
              </a:rPr>
              <a:t>-enhanced electron micrograph of cells showing the nuclei in green, mitochondria in red, two lysosomes in brown and large amounts of rough endoplasmic reticulum in white.</a:t>
            </a:r>
            <a:br>
              <a:rPr lang="en-GB" altLang="en-US" dirty="0">
                <a:latin typeface="Arial" panose="020B0604020202020204" pitchFamily="34" charset="0"/>
              </a:rPr>
            </a:b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 credit (third slide): </a:t>
            </a:r>
            <a:r>
              <a:rPr lang="en-GB" altLang="en-US" dirty="0">
                <a:latin typeface="Arial" panose="020B0604020202020204" pitchFamily="34" charset="0"/>
              </a:rPr>
              <a:t>© M I Walker, </a:t>
            </a:r>
            <a:r>
              <a:rPr lang="en-GB" altLang="en-US" dirty="0" err="1">
                <a:latin typeface="Arial" panose="020B0604020202020204" pitchFamily="34" charset="0"/>
              </a:rPr>
              <a:t>Wellcome</a:t>
            </a:r>
            <a:r>
              <a:rPr lang="en-GB" altLang="en-US" dirty="0">
                <a:latin typeface="Arial" panose="020B0604020202020204" pitchFamily="34" charset="0"/>
              </a:rPr>
              <a:t> Images 2018</a:t>
            </a:r>
            <a:br>
              <a:rPr lang="en-GB" altLang="en-US" dirty="0">
                <a:latin typeface="Arial" panose="020B0604020202020204" pitchFamily="34" charset="0"/>
              </a:rPr>
            </a:br>
            <a:r>
              <a:rPr lang="en-GB" altLang="en-US" dirty="0">
                <a:latin typeface="Arial" panose="020B0604020202020204" pitchFamily="34" charset="0"/>
              </a:rPr>
              <a:t>A light micrograph of the leaf of a foliaceous liverwort showing cells packed with chloroplasts, </a:t>
            </a:r>
            <a:r>
              <a:rPr lang="en-GB" altLang="en-US" dirty="0" err="1">
                <a:latin typeface="Arial" panose="020B0604020202020204" pitchFamily="34" charset="0"/>
              </a:rPr>
              <a:t>Nomarski</a:t>
            </a:r>
            <a:r>
              <a:rPr lang="en-GB" altLang="en-US" dirty="0">
                <a:latin typeface="Arial" panose="020B0604020202020204" pitchFamily="34" charset="0"/>
              </a:rPr>
              <a:t> optics and difference interference microscopy. </a:t>
            </a: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 credit (fourth slide): </a:t>
            </a:r>
            <a:r>
              <a:rPr lang="en-GB" altLang="en-US" dirty="0">
                <a:latin typeface="Arial" panose="020B0604020202020204" pitchFamily="34" charset="0"/>
              </a:rPr>
              <a:t>© University of Edinburgh, </a:t>
            </a:r>
            <a:r>
              <a:rPr lang="en-GB" altLang="en-US" dirty="0" err="1">
                <a:latin typeface="Arial" panose="020B0604020202020204" pitchFamily="34" charset="0"/>
              </a:rPr>
              <a:t>Wellcome</a:t>
            </a:r>
            <a:r>
              <a:rPr lang="en-GB" altLang="en-US" dirty="0">
                <a:latin typeface="Arial" panose="020B0604020202020204" pitchFamily="34" charset="0"/>
              </a:rPr>
              <a:t> Images 2018</a:t>
            </a:r>
            <a:br>
              <a:rPr lang="en-GB" altLang="en-US" dirty="0">
                <a:latin typeface="Arial" panose="020B0604020202020204" pitchFamily="34" charset="0"/>
              </a:rPr>
            </a:br>
            <a:r>
              <a:rPr lang="en-GB" altLang="en-US" dirty="0">
                <a:latin typeface="Arial" panose="020B0604020202020204" pitchFamily="34" charset="0"/>
              </a:rPr>
              <a:t>Cell from the proximal convoluted tubule in the kidney cortex. The nucleus (purple) has a prominent nucleolus, and many elongated mitochondria (red) fill the cell. The basal lamina and intercellular space are shown in blue.</a:t>
            </a: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 credit (fifth slide): </a:t>
            </a:r>
            <a:r>
              <a:rPr lang="en-GB" altLang="en-US" dirty="0">
                <a:latin typeface="Arial" panose="020B0604020202020204" pitchFamily="34" charset="0"/>
              </a:rPr>
              <a:t>© M I Walker, </a:t>
            </a:r>
            <a:r>
              <a:rPr lang="en-GB" altLang="en-US" dirty="0" err="1">
                <a:latin typeface="Arial" panose="020B0604020202020204" pitchFamily="34" charset="0"/>
              </a:rPr>
              <a:t>Wellcome</a:t>
            </a:r>
            <a:r>
              <a:rPr lang="en-GB" altLang="en-US" dirty="0">
                <a:latin typeface="Arial" panose="020B0604020202020204" pitchFamily="34" charset="0"/>
              </a:rPr>
              <a:t> Images 2018</a:t>
            </a:r>
            <a:br>
              <a:rPr lang="en-GB" altLang="en-US" dirty="0">
                <a:latin typeface="Arial" panose="020B0604020202020204" pitchFamily="34" charset="0"/>
              </a:rPr>
            </a:br>
            <a:r>
              <a:rPr lang="en-GB" altLang="en-US" dirty="0">
                <a:latin typeface="Arial" panose="020B0604020202020204" pitchFamily="34" charset="0"/>
              </a:rPr>
              <a:t>Epidermal cells in the skin of an onion (</a:t>
            </a:r>
            <a:r>
              <a:rPr lang="en-GB" altLang="en-US" i="1" dirty="0">
                <a:latin typeface="Arial" panose="020B0604020202020204" pitchFamily="34" charset="0"/>
              </a:rPr>
              <a:t>Allium</a:t>
            </a:r>
            <a:r>
              <a:rPr lang="en-GB" altLang="en-US" dirty="0">
                <a:latin typeface="Arial" panose="020B0604020202020204" pitchFamily="34" charset="0"/>
              </a:rPr>
              <a:t>). </a:t>
            </a: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 credit (sixth slide): </a:t>
            </a:r>
            <a:r>
              <a:rPr lang="en-GB" altLang="en-US" dirty="0">
                <a:latin typeface="Arial" panose="020B0604020202020204" pitchFamily="34" charset="0"/>
              </a:rPr>
              <a:t>© M I Walker, </a:t>
            </a:r>
            <a:r>
              <a:rPr lang="en-GB" altLang="en-US" dirty="0" err="1">
                <a:latin typeface="Arial" panose="020B0604020202020204" pitchFamily="34" charset="0"/>
              </a:rPr>
              <a:t>Wellcome</a:t>
            </a:r>
            <a:r>
              <a:rPr lang="en-GB" altLang="en-US" dirty="0">
                <a:latin typeface="Arial" panose="020B0604020202020204" pitchFamily="34" charset="0"/>
              </a:rPr>
              <a:t> Images 2018</a:t>
            </a:r>
            <a:br>
              <a:rPr lang="en-GB" altLang="en-US" dirty="0">
                <a:latin typeface="Arial" panose="020B0604020202020204" pitchFamily="34" charset="0"/>
              </a:rPr>
            </a:br>
            <a:r>
              <a:rPr lang="en-GB" altLang="en-US" dirty="0">
                <a:latin typeface="Arial" panose="020B0604020202020204" pitchFamily="34" charset="0"/>
              </a:rPr>
              <a:t>Light micrograph (dark ground illumination) of ciliates and bacteria from water in a flower vase.</a:t>
            </a:r>
          </a:p>
        </p:txBody>
      </p:sp>
      <p:sp>
        <p:nvSpPr>
          <p:cNvPr id="2" name="Slide Number Placeholder 1">
            <a:extLst>
              <a:ext uri="{FF2B5EF4-FFF2-40B4-BE49-F238E27FC236}">
                <a16:creationId xmlns:a16="http://schemas.microsoft.com/office/drawing/2014/main" id="{E8D68FD0-056C-4667-BD14-76B4FB559A10}"/>
              </a:ext>
            </a:extLst>
          </p:cNvPr>
          <p:cNvSpPr>
            <a:spLocks noGrp="1"/>
          </p:cNvSpPr>
          <p:nvPr>
            <p:ph type="sldNum" sz="quarter" idx="10"/>
          </p:nvPr>
        </p:nvSpPr>
        <p:spPr/>
        <p:txBody>
          <a:bodyPr/>
          <a:lstStyle/>
          <a:p>
            <a:fld id="{8288C765-7FC8-4C18-8BA0-C5DA76AE7FF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5042DAF7-C80E-4D1B-ACCB-7C75E1811CB1}"/>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587BA4F2-DDC9-49E6-B013-D7FFFDD63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10BC45"/>
              </a:buClr>
              <a:buSzPct val="80000"/>
              <a:buFont typeface="Wingdings" panose="05000000000000000000" pitchFamily="2" charset="2"/>
              <a:buNone/>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lynea</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45B5303-720B-4F0F-BD19-4CFE1BDCE6DD}"/>
              </a:ext>
            </a:extLst>
          </p:cNvPr>
          <p:cNvSpPr>
            <a:spLocks noGrp="1"/>
          </p:cNvSpPr>
          <p:nvPr>
            <p:ph type="sldNum" sz="quarter" idx="10"/>
          </p:nvPr>
        </p:nvSpPr>
        <p:spPr/>
        <p:txBody>
          <a:bodyPr/>
          <a:lstStyle/>
          <a:p>
            <a:fld id="{8288C765-7FC8-4C18-8BA0-C5DA76AE7FFA}"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D123BBC-EF8C-4550-8124-DA63C9F30DD8}"/>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8C555A7C-3696-4450-962D-41637CA0D1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Horst </a:t>
            </a:r>
            <a:r>
              <a:rPr lang="en-US" altLang="en-US" dirty="0" err="1">
                <a:latin typeface="Arial" panose="020B0604020202020204" pitchFamily="34" charset="0"/>
              </a:rPr>
              <a:t>Kanzek</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5291080-A67A-4814-ADE6-9FAB3340B75B}"/>
              </a:ext>
            </a:extLst>
          </p:cNvPr>
          <p:cNvSpPr>
            <a:spLocks noGrp="1"/>
          </p:cNvSpPr>
          <p:nvPr>
            <p:ph type="sldNum" sz="quarter" idx="10"/>
          </p:nvPr>
        </p:nvSpPr>
        <p:spPr/>
        <p:txBody>
          <a:bodyPr/>
          <a:lstStyle/>
          <a:p>
            <a:fld id="{8288C765-7FC8-4C18-8BA0-C5DA76AE7FF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6FC5CAD-370E-453E-878F-0540137D53C6}"/>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D7C87A65-D8E6-4191-BDB4-41968F8425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920202A-A25C-411E-B41B-292882577572}"/>
              </a:ext>
            </a:extLst>
          </p:cNvPr>
          <p:cNvSpPr>
            <a:spLocks noGrp="1"/>
          </p:cNvSpPr>
          <p:nvPr>
            <p:ph type="sldNum" sz="quarter" idx="10"/>
          </p:nvPr>
        </p:nvSpPr>
        <p:spPr/>
        <p:txBody>
          <a:bodyPr/>
          <a:lstStyle/>
          <a:p>
            <a:fld id="{8288C765-7FC8-4C18-8BA0-C5DA76AE7FF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4038678-7E58-4F97-9730-618A550007A0}"/>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D4BD21A1-C7D1-49C8-9FE1-3DBCF7BA40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2D6B8C4-EF27-4EE6-A6DD-CD1647FA3939}"/>
              </a:ext>
            </a:extLst>
          </p:cNvPr>
          <p:cNvSpPr>
            <a:spLocks noGrp="1"/>
          </p:cNvSpPr>
          <p:nvPr>
            <p:ph type="sldNum" sz="quarter" idx="10"/>
          </p:nvPr>
        </p:nvSpPr>
        <p:spPr/>
        <p:txBody>
          <a:bodyPr/>
          <a:lstStyle/>
          <a:p>
            <a:fld id="{8288C765-7FC8-4C18-8BA0-C5DA76AE7FF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CC01B6D-15E8-4951-B6EC-A09BBF82E14E}"/>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9CBF1A11-B374-4B6C-B417-E8C63B604B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Chloroplasts found in plant cells contain the green pigment chlorophyll. This makes chloroplasts easy to see under a light microscope even without staining.</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Jose Luis Calvo, Shutterstock.com 2018</a:t>
            </a:r>
          </a:p>
          <a:p>
            <a:r>
              <a:rPr lang="en-GB" altLang="en-US" dirty="0">
                <a:latin typeface="Arial" panose="020B0604020202020204" pitchFamily="34" charset="0"/>
              </a:rPr>
              <a:t>Simple columnar epithelium of an excretory duct of the pancreas</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DB74432-5060-4C86-BA80-272C3D20A9FD}"/>
              </a:ext>
            </a:extLst>
          </p:cNvPr>
          <p:cNvSpPr>
            <a:spLocks noGrp="1"/>
          </p:cNvSpPr>
          <p:nvPr>
            <p:ph type="sldNum" sz="quarter" idx="10"/>
          </p:nvPr>
        </p:nvSpPr>
        <p:spPr/>
        <p:txBody>
          <a:bodyPr/>
          <a:lstStyle/>
          <a:p>
            <a:fld id="{8288C765-7FC8-4C18-8BA0-C5DA76AE7FF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A0BE4D1-A2DE-42B3-A288-FAA738314CE2}"/>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8076E65A-DB57-47F9-95A9-09BAE8532D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Help students to apply their understanding of the structure and function of the microscope in order to answer the question. To view the sample, the light must be able to pass from the lamp and through the slide, sample and cover slip to reach the lens and eyepiece. If the slide and cover slip were not transparent the light would be prevented from reaching the lens and eyepiece, and no image would be formed.</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science photo, Shutterstock.com 2018</a:t>
            </a:r>
          </a:p>
        </p:txBody>
      </p:sp>
      <p:sp>
        <p:nvSpPr>
          <p:cNvPr id="2" name="Slide Number Placeholder 1">
            <a:extLst>
              <a:ext uri="{FF2B5EF4-FFF2-40B4-BE49-F238E27FC236}">
                <a16:creationId xmlns:a16="http://schemas.microsoft.com/office/drawing/2014/main" id="{464076A3-9DA0-43B1-B125-C04F49DDFBD8}"/>
              </a:ext>
            </a:extLst>
          </p:cNvPr>
          <p:cNvSpPr>
            <a:spLocks noGrp="1"/>
          </p:cNvSpPr>
          <p:nvPr>
            <p:ph type="sldNum" sz="quarter" idx="10"/>
          </p:nvPr>
        </p:nvSpPr>
        <p:spPr/>
        <p:txBody>
          <a:bodyPr/>
          <a:lstStyle/>
          <a:p>
            <a:fld id="{8288C765-7FC8-4C18-8BA0-C5DA76AE7FFA}"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4AE4972E-D644-4D58-AFFE-4025F5737F04}"/>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150B5C76-14D5-4D7D-9AE0-67F6EB4EDA1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This five-stage animation shows how to obtain and examine a cheek cell. Suitable prompts could include:</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How are animal cells different to plant cells?</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Why are cheek cells a good example of a typical animal cell?</a:t>
            </a:r>
            <a:endParaRPr lang="en-GB" altLang="en-US" b="1" dirty="0">
              <a:latin typeface="Arial" panose="020B0604020202020204" pitchFamily="34" charset="0"/>
            </a:endParaRP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Which sub-cellular structures can you identify within the cheek cells?</a:t>
            </a:r>
          </a:p>
          <a:p>
            <a:pPr eaLnBrk="1" hangingPunct="1">
              <a:lnSpc>
                <a:spcPct val="110000"/>
              </a:lnSpc>
              <a:buFontTx/>
              <a:buNone/>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p>
          <a:p>
            <a:pPr marR="0" lvl="0" algn="l" defTabSz="914400" rtl="0" eaLnBrk="0" fontAlgn="base" latinLnBrk="0" hangingPunct="0">
              <a:lnSpc>
                <a:spcPct val="110000"/>
              </a:lnSpc>
              <a:spcAft>
                <a:spcPct val="0"/>
              </a:spcAft>
              <a:buClrTx/>
              <a:buSzTx/>
              <a:tabLst/>
              <a:defRPr/>
            </a:pPr>
            <a:endParaRPr lang="en-GB" altLang="en-US" dirty="0">
              <a:latin typeface="Arial" panose="020B0604020202020204" pitchFamily="34" charset="0"/>
            </a:endParaRPr>
          </a:p>
          <a:p>
            <a:pPr eaLnBrk="1" hangingPunct="1">
              <a:lnSpc>
                <a:spcPct val="110000"/>
              </a:lnSpc>
            </a:pPr>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Dr.</a:t>
            </a:r>
            <a:r>
              <a:rPr lang="en-GB" altLang="en-US" dirty="0">
                <a:latin typeface="Arial" panose="020B0604020202020204" pitchFamily="34" charset="0"/>
              </a:rPr>
              <a:t> Gopal </a:t>
            </a:r>
            <a:r>
              <a:rPr lang="en-GB" altLang="en-US" dirty="0" err="1">
                <a:latin typeface="Arial" panose="020B0604020202020204" pitchFamily="34" charset="0"/>
              </a:rPr>
              <a:t>Murti</a:t>
            </a:r>
            <a:r>
              <a:rPr lang="en-GB" altLang="en-US" dirty="0">
                <a:latin typeface="Arial" panose="020B0604020202020204" pitchFamily="34" charset="0"/>
              </a:rPr>
              <a:t>,  Science Photo Library 2018</a:t>
            </a:r>
            <a:br>
              <a:rPr lang="en-GB" altLang="en-US" dirty="0">
                <a:latin typeface="Arial" panose="020B0604020202020204" pitchFamily="34" charset="0"/>
              </a:rPr>
            </a:br>
            <a:r>
              <a:rPr lang="en-GB" altLang="en-US" dirty="0">
                <a:latin typeface="Arial" panose="020B0604020202020204" pitchFamily="34" charset="0"/>
              </a:rPr>
              <a:t>Light micrograph of squamous epithelial cells from the human mouth. These flat, scale-like cells have oval nuclei (purple) and granular cytoplasm. The epithelia are tissues that cover body surfaces, cavities and tubes. Epithelial cells form a protective layer within the mouth. Magnification: ×1,000 at 35 mm size. </a:t>
            </a:r>
          </a:p>
        </p:txBody>
      </p:sp>
      <p:sp>
        <p:nvSpPr>
          <p:cNvPr id="2" name="Slide Number Placeholder 1">
            <a:extLst>
              <a:ext uri="{FF2B5EF4-FFF2-40B4-BE49-F238E27FC236}">
                <a16:creationId xmlns:a16="http://schemas.microsoft.com/office/drawing/2014/main" id="{0E4263AB-3F01-4EFD-9707-0E82A2CCB626}"/>
              </a:ext>
            </a:extLst>
          </p:cNvPr>
          <p:cNvSpPr>
            <a:spLocks noGrp="1"/>
          </p:cNvSpPr>
          <p:nvPr>
            <p:ph type="sldNum" sz="quarter" idx="10"/>
          </p:nvPr>
        </p:nvSpPr>
        <p:spPr/>
        <p:txBody>
          <a:bodyPr/>
          <a:lstStyle/>
          <a:p>
            <a:fld id="{8288C765-7FC8-4C18-8BA0-C5DA76AE7FFA}"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4BA3630F-0FF9-4F4C-B3EB-76525BAAB5DA}"/>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BF379449-D811-4F63-AE3D-50B545CD9CA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five-stage animation shows how to obtain and examine an onion cell. Suitable prompts could include:</a:t>
            </a:r>
          </a:p>
          <a:p>
            <a:pPr marL="171450" indent="-171450" eaLnBrk="1" hangingPunct="1">
              <a:buFont typeface="Arial" panose="020B0604020202020204" pitchFamily="34" charset="0"/>
              <a:buChar char="•"/>
            </a:pPr>
            <a:r>
              <a:rPr lang="en-GB" altLang="en-US" dirty="0">
                <a:latin typeface="Arial" panose="020B0604020202020204" pitchFamily="34" charset="0"/>
              </a:rPr>
              <a:t>How are plant cells different to animal cells?</a:t>
            </a:r>
          </a:p>
          <a:p>
            <a:pPr marL="171450" indent="-171450" eaLnBrk="1" hangingPunct="1">
              <a:buFont typeface="Arial" panose="020B0604020202020204" pitchFamily="34" charset="0"/>
              <a:buChar char="•"/>
            </a:pPr>
            <a:r>
              <a:rPr lang="en-GB" altLang="en-US" dirty="0">
                <a:latin typeface="Arial" panose="020B0604020202020204" pitchFamily="34" charset="0"/>
              </a:rPr>
              <a:t>Why are onion cells a good example of a typical plant cell?</a:t>
            </a:r>
            <a:endParaRPr lang="en-GB" altLang="en-US" b="1" dirty="0">
              <a:latin typeface="Arial" panose="020B0604020202020204" pitchFamily="34" charset="0"/>
            </a:endParaRPr>
          </a:p>
          <a:p>
            <a:pPr marL="171450" indent="-171450" eaLnBrk="1" hangingPunct="1">
              <a:buFont typeface="Arial" panose="020B0604020202020204" pitchFamily="34" charset="0"/>
              <a:buChar char="•"/>
            </a:pPr>
            <a:r>
              <a:rPr lang="en-GB" altLang="en-US" dirty="0">
                <a:latin typeface="Arial" panose="020B0604020202020204" pitchFamily="34" charset="0"/>
              </a:rPr>
              <a:t>Which sub-cellular structures can you identify within the onion cells?</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Andrew </a:t>
            </a:r>
            <a:r>
              <a:rPr lang="en-GB" altLang="en-US" dirty="0" err="1">
                <a:latin typeface="Arial" panose="020B0604020202020204" pitchFamily="34" charset="0"/>
              </a:rPr>
              <a:t>Syred</a:t>
            </a:r>
            <a:r>
              <a:rPr lang="en-GB" altLang="en-US" dirty="0">
                <a:latin typeface="Arial" panose="020B0604020202020204" pitchFamily="34" charset="0"/>
              </a:rPr>
              <a:t> , Science Photo Library 2018</a:t>
            </a:r>
            <a:br>
              <a:rPr lang="en-GB" altLang="en-US" dirty="0">
                <a:latin typeface="Arial" panose="020B0604020202020204" pitchFamily="34" charset="0"/>
              </a:rPr>
            </a:br>
            <a:r>
              <a:rPr lang="en-GB" altLang="en-US" dirty="0">
                <a:latin typeface="Arial" panose="020B0604020202020204" pitchFamily="34" charset="0"/>
              </a:rPr>
              <a:t>Light micrograph of the epidermis of an onion, showing the bands of large, rectangular cells. The spot in the </a:t>
            </a:r>
            <a:r>
              <a:rPr lang="en-GB" altLang="en-US" dirty="0" err="1">
                <a:latin typeface="Arial" panose="020B0604020202020204" pitchFamily="34" charset="0"/>
              </a:rPr>
              <a:t>center</a:t>
            </a:r>
            <a:r>
              <a:rPr lang="en-GB" altLang="en-US" dirty="0">
                <a:latin typeface="Arial" panose="020B0604020202020204" pitchFamily="34" charset="0"/>
              </a:rPr>
              <a:t> of each cell is its nucleus. Magnification: ×200 at 35 mm size.</a:t>
            </a:r>
          </a:p>
        </p:txBody>
      </p:sp>
      <p:sp>
        <p:nvSpPr>
          <p:cNvPr id="2" name="Slide Number Placeholder 1">
            <a:extLst>
              <a:ext uri="{FF2B5EF4-FFF2-40B4-BE49-F238E27FC236}">
                <a16:creationId xmlns:a16="http://schemas.microsoft.com/office/drawing/2014/main" id="{F11863B5-C1D9-4DCE-9207-CB29E75803C4}"/>
              </a:ext>
            </a:extLst>
          </p:cNvPr>
          <p:cNvSpPr>
            <a:spLocks noGrp="1"/>
          </p:cNvSpPr>
          <p:nvPr>
            <p:ph type="sldNum" sz="quarter" idx="10"/>
          </p:nvPr>
        </p:nvSpPr>
        <p:spPr/>
        <p:txBody>
          <a:bodyPr/>
          <a:lstStyle/>
          <a:p>
            <a:fld id="{8288C765-7FC8-4C18-8BA0-C5DA76AE7FFA}"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51394C5-CAD8-4981-9093-09EB592B03D8}"/>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6BCCA30C-8BDB-4718-A7A7-030A4664A6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electron micrograph of white blood cells </a:t>
            </a:r>
            <a:r>
              <a:rPr lang="en-US" altLang="en-US" dirty="0">
                <a:latin typeface="Arial" panose="020B0604020202020204" pitchFamily="34" charset="0"/>
              </a:rPr>
              <a:t>© </a:t>
            </a:r>
            <a:r>
              <a:rPr lang="en-US" altLang="en-US" dirty="0" err="1">
                <a:latin typeface="Arial" panose="020B0604020202020204" pitchFamily="34" charset="0"/>
              </a:rPr>
              <a:t>Dlumen</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9A9FB337-CD21-47E6-8FFD-0131CF987130}"/>
              </a:ext>
            </a:extLst>
          </p:cNvPr>
          <p:cNvSpPr>
            <a:spLocks noGrp="1"/>
          </p:cNvSpPr>
          <p:nvPr>
            <p:ph type="sldNum" sz="quarter" idx="10"/>
          </p:nvPr>
        </p:nvSpPr>
        <p:spPr/>
        <p:txBody>
          <a:bodyPr/>
          <a:lstStyle/>
          <a:p>
            <a:fld id="{8288C765-7FC8-4C18-8BA0-C5DA76AE7FFA}"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3BE1B54-FD23-49AA-A77F-4BA57746C508}"/>
              </a:ext>
            </a:extLst>
          </p:cNvPr>
          <p:cNvSpPr>
            <a:spLocks noGrp="1"/>
          </p:cNvSpPr>
          <p:nvPr>
            <p:ph type="sldNum" sz="quarter" idx="10"/>
          </p:nvPr>
        </p:nvSpPr>
        <p:spPr/>
        <p:txBody>
          <a:bodyPr/>
          <a:lstStyle/>
          <a:p>
            <a:fld id="{8288C765-7FC8-4C18-8BA0-C5DA76AE7FFA}" type="slidenum">
              <a:rPr lang="en-US" altLang="en-US" smtClean="0"/>
              <a:pPr/>
              <a:t>2</a:t>
            </a:fld>
            <a:endParaRPr lang="en-US" altLang="en-US"/>
          </a:p>
        </p:txBody>
      </p:sp>
    </p:spTree>
    <p:extLst>
      <p:ext uri="{BB962C8B-B14F-4D97-AF65-F5344CB8AC3E}">
        <p14:creationId xmlns:p14="http://schemas.microsoft.com/office/powerpoint/2010/main" val="735106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C02881F-A02A-4663-A466-E59853859152}"/>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08C473A6-007C-49A4-9B57-B17265B4BB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10BC45"/>
              </a:buClr>
              <a:buSzPct val="80000"/>
              <a:buFont typeface="Wingdings" panose="05000000000000000000" pitchFamily="2" charset="2"/>
              <a:buNone/>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Pan </a:t>
            </a:r>
            <a:r>
              <a:rPr lang="en-US" altLang="en-US" dirty="0" err="1">
                <a:latin typeface="Arial" panose="020B0604020202020204" pitchFamily="34" charset="0"/>
              </a:rPr>
              <a:t>Xubin</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47804CA-1F4E-474B-B2D2-4F8310DABD39}"/>
              </a:ext>
            </a:extLst>
          </p:cNvPr>
          <p:cNvSpPr>
            <a:spLocks noGrp="1"/>
          </p:cNvSpPr>
          <p:nvPr>
            <p:ph type="sldNum" sz="quarter" idx="10"/>
          </p:nvPr>
        </p:nvSpPr>
        <p:spPr/>
        <p:txBody>
          <a:bodyPr/>
          <a:lstStyle/>
          <a:p>
            <a:fld id="{8288C765-7FC8-4C18-8BA0-C5DA76AE7FFA}"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DE58E5E-7752-4FEE-8E95-FE2E72B22986}"/>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0AC69F4-3D5F-491C-B2ED-863C6ACB5D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columnar epithelium of the trachea (light microscope) </a:t>
            </a:r>
            <a:r>
              <a:rPr lang="en-US" altLang="en-US" dirty="0">
                <a:latin typeface="Arial" panose="020B0604020202020204" pitchFamily="34" charset="0"/>
              </a:rPr>
              <a:t>© Jose Luis Calvo, Shutterstock.com 2018</a:t>
            </a:r>
          </a:p>
        </p:txBody>
      </p:sp>
      <p:sp>
        <p:nvSpPr>
          <p:cNvPr id="2" name="Slide Number Placeholder 1">
            <a:extLst>
              <a:ext uri="{FF2B5EF4-FFF2-40B4-BE49-F238E27FC236}">
                <a16:creationId xmlns:a16="http://schemas.microsoft.com/office/drawing/2014/main" id="{363D4F13-EAB3-436B-8B34-254AF9A250C4}"/>
              </a:ext>
            </a:extLst>
          </p:cNvPr>
          <p:cNvSpPr>
            <a:spLocks noGrp="1"/>
          </p:cNvSpPr>
          <p:nvPr>
            <p:ph type="sldNum" sz="quarter" idx="10"/>
          </p:nvPr>
        </p:nvSpPr>
        <p:spPr/>
        <p:txBody>
          <a:bodyPr/>
          <a:lstStyle/>
          <a:p>
            <a:fld id="{8288C765-7FC8-4C18-8BA0-C5DA76AE7FFA}"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7E2861E-25AA-472A-92EC-5B890CE1B739}"/>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7210635A-21AF-4ABF-A58D-ED5CDDD59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Mitochondrion is the singular of mitochondria.</a:t>
            </a:r>
          </a:p>
        </p:txBody>
      </p:sp>
      <p:sp>
        <p:nvSpPr>
          <p:cNvPr id="2" name="Slide Number Placeholder 1">
            <a:extLst>
              <a:ext uri="{FF2B5EF4-FFF2-40B4-BE49-F238E27FC236}">
                <a16:creationId xmlns:a16="http://schemas.microsoft.com/office/drawing/2014/main" id="{BC755F6B-8255-4399-85E1-5102F0CEF57F}"/>
              </a:ext>
            </a:extLst>
          </p:cNvPr>
          <p:cNvSpPr>
            <a:spLocks noGrp="1"/>
          </p:cNvSpPr>
          <p:nvPr>
            <p:ph type="sldNum" sz="quarter" idx="10"/>
          </p:nvPr>
        </p:nvSpPr>
        <p:spPr/>
        <p:txBody>
          <a:bodyPr/>
          <a:lstStyle/>
          <a:p>
            <a:fld id="{8288C765-7FC8-4C18-8BA0-C5DA76AE7FFA}" type="slidenum">
              <a:rPr lang="en-US" altLang="en-US" smtClean="0"/>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BABD222B-CDF9-4684-AE20-941B7750BB09}"/>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87C452FF-1797-46A5-88C0-A7B0A79E47A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There is huge variation in the size of cells. This picture illustrates the size difference between human egg cells and sperm cells. Sperm cells are much smaller, the head of a sperm cell is just 5 </a:t>
            </a:r>
            <a:r>
              <a:rPr lang="el-GR" altLang="en-US" dirty="0">
                <a:latin typeface="Arial" panose="020B0604020202020204" pitchFamily="34" charset="0"/>
              </a:rPr>
              <a:t>μ</a:t>
            </a:r>
            <a:r>
              <a:rPr lang="en-GB" altLang="en-US" dirty="0">
                <a:latin typeface="Arial" panose="020B0604020202020204" pitchFamily="34" charset="0"/>
              </a:rPr>
              <a:t>m or 0.005 mm across.</a:t>
            </a:r>
          </a:p>
          <a:p>
            <a:pPr eaLnBrk="1" hangingPunct="1"/>
            <a:br>
              <a:rPr lang="en-GB" altLang="en-US" dirty="0">
                <a:latin typeface="Arial" panose="020B0604020202020204" pitchFamily="34" charset="0"/>
              </a:rPr>
            </a:br>
            <a:r>
              <a:rPr lang="en-GB" altLang="en-US" dirty="0">
                <a:latin typeface="Arial" panose="020B0604020202020204" pitchFamily="34" charset="0"/>
              </a:rPr>
              <a:t>For more information about the organisation of tissues, organs and organisms, please refer to the </a:t>
            </a:r>
            <a:r>
              <a:rPr lang="en-GB" altLang="en-US" i="1" dirty="0">
                <a:latin typeface="Arial" panose="020B0604020202020204" pitchFamily="34" charset="0"/>
              </a:rPr>
              <a:t>Multicellular Organisms </a:t>
            </a:r>
            <a:r>
              <a:rPr lang="en-GB" altLang="en-US" dirty="0">
                <a:latin typeface="Arial" panose="020B0604020202020204" pitchFamily="34" charset="0"/>
              </a:rPr>
              <a:t>presentation. </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GB" altLang="en-US" dirty="0">
                <a:latin typeface="Arial" panose="020B0604020202020204" pitchFamily="34" charset="0"/>
              </a:rPr>
              <a:t>Eye of Science / Science Photo Library</a:t>
            </a:r>
          </a:p>
          <a:p>
            <a:pPr eaLnBrk="1" hangingPunct="1"/>
            <a:r>
              <a:rPr lang="en-GB" altLang="en-US" dirty="0" err="1">
                <a:latin typeface="Arial" panose="020B0604020202020204" pitchFamily="34" charset="0"/>
              </a:rPr>
              <a:t>Colored</a:t>
            </a:r>
            <a:r>
              <a:rPr lang="en-GB" altLang="en-US" dirty="0">
                <a:latin typeface="Arial" panose="020B0604020202020204" pitchFamily="34" charset="0"/>
              </a:rPr>
              <a:t> scanning electron micrograph (SEM) of sperm attempting to penetrate a human egg cell. Magnification: ×650 when printed 10 </a:t>
            </a:r>
            <a:r>
              <a:rPr lang="en-GB" altLang="en-US" dirty="0" err="1">
                <a:latin typeface="Arial" panose="020B0604020202020204" pitchFamily="34" charset="0"/>
              </a:rPr>
              <a:t>centimeters</a:t>
            </a:r>
            <a:r>
              <a:rPr lang="en-GB" altLang="en-US" dirty="0">
                <a:latin typeface="Arial" panose="020B0604020202020204" pitchFamily="34" charset="0"/>
              </a:rPr>
              <a:t> wide.</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B6A13AA2-BCE8-499C-8B0C-4E25925C72FA}"/>
              </a:ext>
            </a:extLst>
          </p:cNvPr>
          <p:cNvSpPr>
            <a:spLocks noGrp="1"/>
          </p:cNvSpPr>
          <p:nvPr>
            <p:ph type="sldNum" sz="quarter" idx="10"/>
          </p:nvPr>
        </p:nvSpPr>
        <p:spPr/>
        <p:txBody>
          <a:bodyPr/>
          <a:lstStyle/>
          <a:p>
            <a:fld id="{8288C765-7FC8-4C18-8BA0-C5DA76AE7FF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CD802592-B268-4E27-BBD8-1D451C7C8102}"/>
              </a:ext>
            </a:extLst>
          </p:cNvPr>
          <p:cNvSpPr>
            <a:spLocks noGrp="1" noRot="1" noChangeAspect="1" noChangeArrowheads="1" noTextEdit="1"/>
          </p:cNvSpPr>
          <p:nvPr>
            <p:ph type="sldImg"/>
          </p:nvPr>
        </p:nvSpPr>
        <p:spPr>
          <a:ln/>
        </p:spPr>
      </p:sp>
      <p:sp>
        <p:nvSpPr>
          <p:cNvPr id="37893" name="Rectangle 3">
            <a:extLst>
              <a:ext uri="{FF2B5EF4-FFF2-40B4-BE49-F238E27FC236}">
                <a16:creationId xmlns:a16="http://schemas.microsoft.com/office/drawing/2014/main" id="{2434F5EE-7583-4A19-A2D5-69BEA350A5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10BC45"/>
              </a:buClr>
              <a:buSzPct val="80000"/>
              <a:buFont typeface="Wingdings" panose="05000000000000000000" pitchFamily="2" charset="2"/>
              <a:buNone/>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Mtrebbin</a:t>
            </a:r>
            <a:r>
              <a:rPr lang="en-US"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9A1BE1F3-2FB9-455E-AB20-DF01047E60EF}"/>
              </a:ext>
            </a:extLst>
          </p:cNvPr>
          <p:cNvSpPr>
            <a:spLocks noGrp="1"/>
          </p:cNvSpPr>
          <p:nvPr>
            <p:ph type="sldNum" sz="quarter" idx="10"/>
          </p:nvPr>
        </p:nvSpPr>
        <p:spPr/>
        <p:txBody>
          <a:bodyPr/>
          <a:lstStyle/>
          <a:p>
            <a:fld id="{8288C765-7FC8-4C18-8BA0-C5DA76AE7FF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4E291151-8BD6-47B4-8EA1-7C703F31AE0D}"/>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3B458E00-3A54-48CC-8C70-71068DE84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10BC45"/>
              </a:buClr>
              <a:buSzPct val="80000"/>
              <a:buFont typeface="Wingdings" panose="05000000000000000000" pitchFamily="2" charset="2"/>
              <a:buNone/>
            </a:pP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498E5BB-2864-4729-9EA0-64DF3607A4EB}"/>
              </a:ext>
            </a:extLst>
          </p:cNvPr>
          <p:cNvSpPr>
            <a:spLocks noGrp="1"/>
          </p:cNvSpPr>
          <p:nvPr>
            <p:ph type="sldNum" sz="quarter" idx="10"/>
          </p:nvPr>
        </p:nvSpPr>
        <p:spPr/>
        <p:txBody>
          <a:bodyPr/>
          <a:lstStyle/>
          <a:p>
            <a:fld id="{8288C765-7FC8-4C18-8BA0-C5DA76AE7FF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90060FE4-9F5B-48E4-8F62-429394CAC559}"/>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448D013C-87E4-4D59-AD4A-F3AC81E11D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altLang="en-US" b="0" dirty="0">
              <a:latin typeface="Arial" panose="020B0604020202020204" pitchFamily="34" charset="0"/>
            </a:endParaRPr>
          </a:p>
        </p:txBody>
      </p:sp>
      <p:sp>
        <p:nvSpPr>
          <p:cNvPr id="2" name="Slide Number Placeholder 1">
            <a:extLst>
              <a:ext uri="{FF2B5EF4-FFF2-40B4-BE49-F238E27FC236}">
                <a16:creationId xmlns:a16="http://schemas.microsoft.com/office/drawing/2014/main" id="{AE9D73B0-A323-413F-A26F-4111B1BC7AE8}"/>
              </a:ext>
            </a:extLst>
          </p:cNvPr>
          <p:cNvSpPr>
            <a:spLocks noGrp="1"/>
          </p:cNvSpPr>
          <p:nvPr>
            <p:ph type="sldNum" sz="quarter" idx="10"/>
          </p:nvPr>
        </p:nvSpPr>
        <p:spPr/>
        <p:txBody>
          <a:bodyPr/>
          <a:lstStyle/>
          <a:p>
            <a:fld id="{8288C765-7FC8-4C18-8BA0-C5DA76AE7FF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C01F9601-FA08-4968-97D7-53F4067E8B95}"/>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B0D984F0-1015-42D5-AD4D-61059AD5CD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10BC45"/>
              </a:buClr>
              <a:buSzPct val="80000"/>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onion epidermis cells © Claudio </a:t>
            </a:r>
            <a:r>
              <a:rPr lang="en-US" altLang="en-US" dirty="0" err="1">
                <a:latin typeface="Arial" panose="020B0604020202020204" pitchFamily="34" charset="0"/>
              </a:rPr>
              <a:t>Divizia</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F4EF6C9-3A05-47E8-8ACA-FC0F06E8DC7F}"/>
              </a:ext>
            </a:extLst>
          </p:cNvPr>
          <p:cNvSpPr>
            <a:spLocks noGrp="1"/>
          </p:cNvSpPr>
          <p:nvPr>
            <p:ph type="sldNum" sz="quarter" idx="10"/>
          </p:nvPr>
        </p:nvSpPr>
        <p:spPr/>
        <p:txBody>
          <a:bodyPr/>
          <a:lstStyle/>
          <a:p>
            <a:fld id="{8288C765-7FC8-4C18-8BA0-C5DA76AE7FF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702BD5D-AFA8-433C-B8E9-BE7AE819FFD1}"/>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CD1A56AF-653A-4593-919D-595448DE08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is an opportunity to check students understanding of standard form. </a:t>
            </a:r>
          </a:p>
          <a:p>
            <a:pPr marL="171450" indent="-171450">
              <a:buFont typeface="Arial" panose="020B0604020202020204" pitchFamily="34" charset="0"/>
              <a:buChar char="•"/>
            </a:pPr>
            <a:r>
              <a:rPr lang="en-GB" altLang="en-US" dirty="0">
                <a:latin typeface="Arial" panose="020B0604020202020204" pitchFamily="34" charset="0"/>
              </a:rPr>
              <a:t>Can they see how each unit is one thousand times smaller than the one above? </a:t>
            </a:r>
          </a:p>
          <a:p>
            <a:pPr marL="171450" indent="-171450">
              <a:buFont typeface="Arial" panose="020B0604020202020204" pitchFamily="34" charset="0"/>
              <a:buChar char="•"/>
            </a:pPr>
            <a:r>
              <a:rPr lang="en-GB" altLang="en-US" dirty="0">
                <a:latin typeface="Arial" panose="020B0604020202020204" pitchFamily="34" charset="0"/>
              </a:rPr>
              <a:t>How this is reflected when the units are written in their standard form in meters?</a:t>
            </a:r>
          </a:p>
          <a:p>
            <a:pPr marL="171450" indent="-171450">
              <a:buFont typeface="Arial" panose="020B0604020202020204" pitchFamily="34" charset="0"/>
              <a:buChar char="•"/>
            </a:pPr>
            <a:r>
              <a:rPr lang="en-GB" altLang="en-US" dirty="0">
                <a:latin typeface="Arial" panose="020B0604020202020204" pitchFamily="34" charset="0"/>
              </a:rPr>
              <a:t>What is one </a:t>
            </a:r>
            <a:r>
              <a:rPr lang="en-GB" altLang="en-US" dirty="0" err="1">
                <a:latin typeface="Arial" panose="020B0604020202020204" pitchFamily="34" charset="0"/>
              </a:rPr>
              <a:t>millimeter</a:t>
            </a:r>
            <a:r>
              <a:rPr lang="en-GB" altLang="en-US" dirty="0">
                <a:latin typeface="Arial" panose="020B0604020202020204" pitchFamily="34" charset="0"/>
              </a:rPr>
              <a:t> equal to in meters when written in standard form? (10</a:t>
            </a:r>
            <a:r>
              <a:rPr lang="en-GB" altLang="en-US" baseline="30000" dirty="0">
                <a:latin typeface="Arial" panose="020B0604020202020204" pitchFamily="34" charset="0"/>
              </a:rPr>
              <a:t>–3</a:t>
            </a:r>
            <a:r>
              <a:rPr lang="en-GB" altLang="en-US" dirty="0">
                <a:latin typeface="Arial" panose="020B0604020202020204" pitchFamily="34" charset="0"/>
              </a:rPr>
              <a:t> m)</a:t>
            </a:r>
          </a:p>
        </p:txBody>
      </p:sp>
      <p:sp>
        <p:nvSpPr>
          <p:cNvPr id="2" name="Slide Number Placeholder 1">
            <a:extLst>
              <a:ext uri="{FF2B5EF4-FFF2-40B4-BE49-F238E27FC236}">
                <a16:creationId xmlns:a16="http://schemas.microsoft.com/office/drawing/2014/main" id="{8A45CC16-A6BE-4A1A-BD29-66FA232FFABA}"/>
              </a:ext>
            </a:extLst>
          </p:cNvPr>
          <p:cNvSpPr>
            <a:spLocks noGrp="1"/>
          </p:cNvSpPr>
          <p:nvPr>
            <p:ph type="sldNum" sz="quarter" idx="10"/>
          </p:nvPr>
        </p:nvSpPr>
        <p:spPr/>
        <p:txBody>
          <a:bodyPr/>
          <a:lstStyle/>
          <a:p>
            <a:fld id="{8288C765-7FC8-4C18-8BA0-C5DA76AE7FF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Slide Image Placeholder 1">
            <a:extLst>
              <a:ext uri="{FF2B5EF4-FFF2-40B4-BE49-F238E27FC236}">
                <a16:creationId xmlns:a16="http://schemas.microsoft.com/office/drawing/2014/main" id="{07126E05-DC43-4679-84CA-924435CB0238}"/>
              </a:ext>
            </a:extLst>
          </p:cNvPr>
          <p:cNvSpPr>
            <a:spLocks noGrp="1" noRot="1" noChangeAspect="1" noTextEdit="1"/>
          </p:cNvSpPr>
          <p:nvPr>
            <p:ph type="sldImg"/>
          </p:nvPr>
        </p:nvSpPr>
        <p:spPr>
          <a:ln/>
        </p:spPr>
      </p:sp>
      <p:sp>
        <p:nvSpPr>
          <p:cNvPr id="43013" name="Notes Placeholder 2">
            <a:extLst>
              <a:ext uri="{FF2B5EF4-FFF2-40B4-BE49-F238E27FC236}">
                <a16:creationId xmlns:a16="http://schemas.microsoft.com/office/drawing/2014/main" id="{43147CFC-A47B-4B5A-8C6A-1347EFD1BC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animation can be used to give students an idea of the comparative size of microorganisms.</a:t>
            </a:r>
          </a:p>
          <a:p>
            <a:pPr eaLnBrk="1" hangingPunct="1"/>
            <a:r>
              <a:rPr lang="en-GB" altLang="en-US" dirty="0">
                <a:latin typeface="Arial" panose="020B0604020202020204" pitchFamily="34" charset="0"/>
              </a:rPr>
              <a:t>1 </a:t>
            </a:r>
            <a:r>
              <a:rPr lang="en-GB" altLang="en-US" dirty="0" err="1">
                <a:latin typeface="Arial" panose="020B0604020202020204" pitchFamily="34" charset="0"/>
              </a:rPr>
              <a:t>millimeter</a:t>
            </a:r>
            <a:r>
              <a:rPr lang="en-GB" altLang="en-US" dirty="0">
                <a:latin typeface="Arial" panose="020B0604020202020204" pitchFamily="34" charset="0"/>
              </a:rPr>
              <a:t> = 0.001 meter</a:t>
            </a:r>
            <a:br>
              <a:rPr lang="en-GB" altLang="en-US" dirty="0">
                <a:latin typeface="Arial" panose="020B0604020202020204" pitchFamily="34" charset="0"/>
              </a:rPr>
            </a:br>
            <a:r>
              <a:rPr lang="en-GB" altLang="en-US" dirty="0">
                <a:latin typeface="Arial" panose="020B0604020202020204" pitchFamily="34" charset="0"/>
              </a:rPr>
              <a:t>1 </a:t>
            </a:r>
            <a:r>
              <a:rPr lang="en-GB" altLang="en-US" dirty="0" err="1">
                <a:latin typeface="Arial" panose="020B0604020202020204" pitchFamily="34" charset="0"/>
              </a:rPr>
              <a:t>micrometer</a:t>
            </a:r>
            <a:r>
              <a:rPr lang="en-GB" altLang="en-US" dirty="0">
                <a:latin typeface="Arial" panose="020B0604020202020204" pitchFamily="34" charset="0"/>
              </a:rPr>
              <a:t> = 0.000001 meter</a:t>
            </a:r>
            <a:br>
              <a:rPr lang="en-GB" altLang="en-US" dirty="0">
                <a:latin typeface="Arial" panose="020B0604020202020204" pitchFamily="34" charset="0"/>
              </a:rPr>
            </a:br>
            <a:r>
              <a:rPr lang="en-GB" altLang="en-US" dirty="0">
                <a:latin typeface="Arial" panose="020B0604020202020204" pitchFamily="34" charset="0"/>
              </a:rPr>
              <a:t>1 </a:t>
            </a:r>
            <a:r>
              <a:rPr lang="en-GB" altLang="en-US" dirty="0" err="1">
                <a:latin typeface="Arial" panose="020B0604020202020204" pitchFamily="34" charset="0"/>
              </a:rPr>
              <a:t>nanometer</a:t>
            </a:r>
            <a:r>
              <a:rPr lang="en-GB" altLang="en-US" dirty="0">
                <a:latin typeface="Arial" panose="020B0604020202020204" pitchFamily="34" charset="0"/>
              </a:rPr>
              <a:t> = 0.000000001 meter</a:t>
            </a:r>
          </a:p>
        </p:txBody>
      </p:sp>
      <p:sp>
        <p:nvSpPr>
          <p:cNvPr id="43014" name="Slide Number Placeholder 3">
            <a:extLst>
              <a:ext uri="{FF2B5EF4-FFF2-40B4-BE49-F238E27FC236}">
                <a16:creationId xmlns:a16="http://schemas.microsoft.com/office/drawing/2014/main" id="{FB1DB677-CB30-4158-BAA2-3C8730069FB3}"/>
              </a:ext>
            </a:extLst>
          </p:cNvPr>
          <p:cNvSpPr txBox="1">
            <a:spLocks noGrp="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05DB8224-DF26-45F9-BD14-286F77856DED}" type="slidenum">
              <a:rPr lang="en-GB" altLang="en-US" sz="1200" b="1">
                <a:solidFill>
                  <a:schemeClr val="tx1"/>
                </a:solidFill>
                <a:cs typeface="Times New Roman" panose="02020603050405020304" pitchFamily="18" charset="0"/>
              </a:rPr>
              <a:pPr algn="r"/>
              <a:t>9</a:t>
            </a:fld>
            <a:endParaRPr lang="en-GB" altLang="en-US" sz="1200" b="1">
              <a:solidFill>
                <a:schemeClr val="tx1"/>
              </a:solidFill>
              <a:cs typeface="Times New Roman" panose="02020603050405020304" pitchFamily="18" charset="0"/>
            </a:endParaRPr>
          </a:p>
        </p:txBody>
      </p:sp>
      <p:sp>
        <p:nvSpPr>
          <p:cNvPr id="2" name="Slide Number Placeholder 1">
            <a:extLst>
              <a:ext uri="{FF2B5EF4-FFF2-40B4-BE49-F238E27FC236}">
                <a16:creationId xmlns:a16="http://schemas.microsoft.com/office/drawing/2014/main" id="{DA9046D7-8F85-4907-8D3C-817B04DBF346}"/>
              </a:ext>
            </a:extLst>
          </p:cNvPr>
          <p:cNvSpPr>
            <a:spLocks noGrp="1"/>
          </p:cNvSpPr>
          <p:nvPr>
            <p:ph type="sldNum" sz="quarter" idx="10"/>
          </p:nvPr>
        </p:nvSpPr>
        <p:spPr/>
        <p:txBody>
          <a:bodyPr/>
          <a:lstStyle/>
          <a:p>
            <a:fld id="{8288C765-7FC8-4C18-8BA0-C5DA76AE7FFA}"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59648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735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14315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2614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580121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251904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8982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5007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0570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30055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0649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25366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081155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13770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8140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224313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64315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28408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2522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60165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495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010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752633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0641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6940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3070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6"/>
    </p:custDataLst>
    <p:extLst>
      <p:ext uri="{BB962C8B-B14F-4D97-AF65-F5344CB8AC3E}">
        <p14:creationId xmlns:p14="http://schemas.microsoft.com/office/powerpoint/2010/main" val="222650617"/>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 id="2147484909" r:id="rId13"/>
    <p:sldLayoutId id="214748491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4"/>
    </p:custDataLst>
    <p:extLst>
      <p:ext uri="{BB962C8B-B14F-4D97-AF65-F5344CB8AC3E}">
        <p14:creationId xmlns:p14="http://schemas.microsoft.com/office/powerpoint/2010/main" val="2553291571"/>
      </p:ext>
    </p:extLst>
  </p:cSld>
  <p:clrMap bg1="lt1" tx1="dk1" bg2="lt2" tx2="dk2" accent1="accent1" accent2="accent2" accent3="accent3" accent4="accent4" accent5="accent5" accent6="accent6" hlink="hlink" folHlink="folHlink"/>
  <p:sldLayoutIdLst>
    <p:sldLayoutId id="2147484912" r:id="rId1"/>
    <p:sldLayoutId id="2147484913" r:id="rId2"/>
    <p:sldLayoutId id="2147484914" r:id="rId3"/>
    <p:sldLayoutId id="2147484915" r:id="rId4"/>
    <p:sldLayoutId id="2147484916" r:id="rId5"/>
    <p:sldLayoutId id="2147484917" r:id="rId6"/>
    <p:sldLayoutId id="2147484918" r:id="rId7"/>
    <p:sldLayoutId id="2147484919" r:id="rId8"/>
    <p:sldLayoutId id="2147484920" r:id="rId9"/>
    <p:sldLayoutId id="2147484921" r:id="rId10"/>
    <p:sldLayoutId id="2147484922" r:id="rId11"/>
    <p:sldLayoutId id="214748492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2.xml"/><Relationship Id="rId7" Type="http://schemas.openxmlformats.org/officeDocument/2006/relationships/image" Target="../media/image14.png"/><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16.wmf"/><Relationship Id="rId4" Type="http://schemas.openxmlformats.org/officeDocument/2006/relationships/slideLayout" Target="../slideLayouts/slideLayout6.xml"/><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4.png"/><Relationship Id="rId12" Type="http://schemas.openxmlformats.org/officeDocument/2006/relationships/image" Target="../media/image16.wmf"/><Relationship Id="rId2" Type="http://schemas.openxmlformats.org/officeDocument/2006/relationships/tags" Target="../tags/tag47.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5.jpg"/><Relationship Id="rId5" Type="http://schemas.openxmlformats.org/officeDocument/2006/relationships/notesSlide" Target="../notesSlides/notesSlide17.xml"/><Relationship Id="rId10" Type="http://schemas.openxmlformats.org/officeDocument/2006/relationships/image" Target="../media/image11.png"/><Relationship Id="rId4" Type="http://schemas.openxmlformats.org/officeDocument/2006/relationships/slideLayout" Target="../slideLayouts/slideLayout6.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4.png"/><Relationship Id="rId12" Type="http://schemas.openxmlformats.org/officeDocument/2006/relationships/image" Target="../media/image16.wmf"/><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5.jpg"/><Relationship Id="rId5" Type="http://schemas.openxmlformats.org/officeDocument/2006/relationships/notesSlide" Target="../notesSlides/notesSlide18.xml"/><Relationship Id="rId10" Type="http://schemas.openxmlformats.org/officeDocument/2006/relationships/image" Target="../media/image11.png"/><Relationship Id="rId4" Type="http://schemas.openxmlformats.org/officeDocument/2006/relationships/slideLayout" Target="../slideLayouts/slideLayout6.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image" Target="../media/image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52.xml"/><Relationship Id="rId5" Type="http://schemas.openxmlformats.org/officeDocument/2006/relationships/image" Target="../media/image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6.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4.png"/><Relationship Id="rId2" Type="http://schemas.openxmlformats.org/officeDocument/2006/relationships/tags" Target="../tags/tag39.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13.wmf"/><Relationship Id="rId4" Type="http://schemas.openxmlformats.org/officeDocument/2006/relationships/slideLayout" Target="../slideLayouts/slideLayout6.xm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40E1E5D2-E992-429D-8097-E5363D62CC28}"/>
              </a:ext>
            </a:extLst>
          </p:cNvPr>
          <p:cNvSpPr>
            <a:spLocks noGrp="1"/>
          </p:cNvSpPr>
          <p:nvPr>
            <p:ph type="title"/>
          </p:nvPr>
        </p:nvSpPr>
        <p:spPr/>
        <p:txBody>
          <a:bodyPr/>
          <a:lstStyle/>
          <a:p>
            <a:r>
              <a:rPr lang="en-GB" altLang="en-US" dirty="0"/>
              <a:t>Studying</a:t>
            </a:r>
            <a:br>
              <a:rPr lang="en-GB" altLang="en-US" dirty="0"/>
            </a:br>
            <a:r>
              <a:rPr lang="en-GB" altLang="en-US" dirty="0"/>
              <a:t>Cells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712FF8FA-E4D0-4DD7-B3DE-7F07FA7D30E5}"/>
              </a:ext>
            </a:extLst>
          </p:cNvPr>
          <p:cNvSpPr>
            <a:spLocks noGrp="1" noChangeArrowheads="1"/>
          </p:cNvSpPr>
          <p:nvPr>
            <p:ph type="title"/>
          </p:nvPr>
        </p:nvSpPr>
        <p:spPr/>
        <p:txBody>
          <a:bodyPr/>
          <a:lstStyle/>
          <a:p>
            <a:r>
              <a:rPr lang="en-GB" altLang="en-US" dirty="0"/>
              <a:t>Virtual microscope</a:t>
            </a:r>
          </a:p>
        </p:txBody>
      </p:sp>
      <p:pic>
        <p:nvPicPr>
          <p:cNvPr id="7" name="Picture 6">
            <a:extLst>
              <a:ext uri="{FF2B5EF4-FFF2-40B4-BE49-F238E27FC236}">
                <a16:creationId xmlns:a16="http://schemas.microsoft.com/office/drawing/2014/main" id="{C95A8B76-71A2-4900-A884-CE7D1CDF579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2243758-D329-4970-A9B0-E869AF3F853A}"/>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FD2432E7-1909-42C3-8C34-B361462033E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3566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F640D78-2C4F-4A5E-B7AD-7686758CD45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4" descr="lynea_84689974.jpg">
            <a:extLst>
              <a:ext uri="{FF2B5EF4-FFF2-40B4-BE49-F238E27FC236}">
                <a16:creationId xmlns:a16="http://schemas.microsoft.com/office/drawing/2014/main" id="{514C466E-1B86-48BC-B67C-8A6689468666}"/>
              </a:ext>
            </a:extLst>
          </p:cNvPr>
          <p:cNvPicPr>
            <a:picLocks noChangeAspect="1"/>
          </p:cNvPicPr>
          <p:nvPr/>
        </p:nvPicPr>
        <p:blipFill>
          <a:blip r:embed="rId4">
            <a:extLst>
              <a:ext uri="{28A0092B-C50C-407E-A947-70E740481C1C}">
                <a14:useLocalDpi xmlns:a14="http://schemas.microsoft.com/office/drawing/2010/main" val="0"/>
              </a:ext>
            </a:extLst>
          </a:blip>
          <a:srcRect l="20557" r="18889"/>
          <a:stretch>
            <a:fillRect/>
          </a:stretch>
        </p:blipFill>
        <p:spPr bwMode="auto">
          <a:xfrm>
            <a:off x="5542669" y="1984375"/>
            <a:ext cx="2665412"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BC9BDF76-B17F-4AFE-9A3A-49E7DA096B48}"/>
              </a:ext>
            </a:extLst>
          </p:cNvPr>
          <p:cNvSpPr>
            <a:spLocks noGrp="1" noChangeArrowheads="1"/>
          </p:cNvSpPr>
          <p:nvPr>
            <p:ph type="title"/>
          </p:nvPr>
        </p:nvSpPr>
        <p:spPr>
          <a:noFill/>
        </p:spPr>
        <p:txBody>
          <a:bodyPr/>
          <a:lstStyle/>
          <a:p>
            <a:r>
              <a:rPr lang="en-GB" altLang="en-US"/>
              <a:t>The development of microscopes (1)</a:t>
            </a:r>
          </a:p>
        </p:txBody>
      </p:sp>
      <p:sp>
        <p:nvSpPr>
          <p:cNvPr id="22532" name="Text Box 43">
            <a:extLst>
              <a:ext uri="{FF2B5EF4-FFF2-40B4-BE49-F238E27FC236}">
                <a16:creationId xmlns:a16="http://schemas.microsoft.com/office/drawing/2014/main" id="{48394ABB-E9A9-4964-8F7F-D090386C73C2}"/>
              </a:ext>
            </a:extLst>
          </p:cNvPr>
          <p:cNvSpPr txBox="1">
            <a:spLocks noChangeArrowheads="1"/>
          </p:cNvSpPr>
          <p:nvPr/>
        </p:nvSpPr>
        <p:spPr bwMode="auto">
          <a:xfrm>
            <a:off x="342900" y="784225"/>
            <a:ext cx="86091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In the 1590s, a Dutch father and son who worked as spectacle makers were the first to experiment with glass </a:t>
            </a:r>
            <a:r>
              <a:rPr lang="en-GB" altLang="en-US" b="1" dirty="0">
                <a:solidFill>
                  <a:srgbClr val="010066"/>
                </a:solidFill>
              </a:rPr>
              <a:t>lenses</a:t>
            </a:r>
            <a:r>
              <a:rPr lang="en-GB" altLang="en-US" dirty="0">
                <a:solidFill>
                  <a:srgbClr val="010066"/>
                </a:solidFill>
              </a:rPr>
              <a:t> to make objects appear larger.   </a:t>
            </a:r>
            <a:endParaRPr lang="en-GB" altLang="en-US" dirty="0"/>
          </a:p>
        </p:txBody>
      </p:sp>
      <p:sp>
        <p:nvSpPr>
          <p:cNvPr id="12295" name="Text Box 42">
            <a:extLst>
              <a:ext uri="{FF2B5EF4-FFF2-40B4-BE49-F238E27FC236}">
                <a16:creationId xmlns:a16="http://schemas.microsoft.com/office/drawing/2014/main" id="{F5330401-80E3-4BC9-8DBE-CB39C0A599CF}"/>
              </a:ext>
            </a:extLst>
          </p:cNvPr>
          <p:cNvSpPr txBox="1">
            <a:spLocks noChangeArrowheads="1"/>
          </p:cNvSpPr>
          <p:nvPr/>
        </p:nvSpPr>
        <p:spPr bwMode="auto">
          <a:xfrm>
            <a:off x="342900" y="2435225"/>
            <a:ext cx="49180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first basic light microscopes appeared in the 1600s; however, they were only able to magnify objects by </a:t>
            </a:r>
            <a:r>
              <a:rPr lang="en-GB" altLang="en-US" dirty="0"/>
              <a:t>×</a:t>
            </a:r>
            <a:r>
              <a:rPr lang="en-GB" altLang="en-US" sz="1000" dirty="0"/>
              <a:t> </a:t>
            </a:r>
            <a:r>
              <a:rPr lang="en-GB" altLang="en-US" dirty="0"/>
              <a:t>1</a:t>
            </a:r>
            <a:r>
              <a:rPr lang="en-GB" altLang="en-US" dirty="0">
                <a:solidFill>
                  <a:srgbClr val="010066"/>
                </a:solidFill>
              </a:rPr>
              <a:t>0.</a:t>
            </a:r>
            <a:endParaRPr lang="en-GB" altLang="en-US" dirty="0"/>
          </a:p>
        </p:txBody>
      </p:sp>
      <p:sp>
        <p:nvSpPr>
          <p:cNvPr id="12296" name="Text Box 41">
            <a:extLst>
              <a:ext uri="{FF2B5EF4-FFF2-40B4-BE49-F238E27FC236}">
                <a16:creationId xmlns:a16="http://schemas.microsoft.com/office/drawing/2014/main" id="{04F24B18-5EFD-4CF5-A6A6-E2D388D2F082}"/>
              </a:ext>
            </a:extLst>
          </p:cNvPr>
          <p:cNvSpPr txBox="1">
            <a:spLocks noChangeArrowheads="1"/>
          </p:cNvSpPr>
          <p:nvPr/>
        </p:nvSpPr>
        <p:spPr bwMode="auto">
          <a:xfrm>
            <a:off x="342900" y="4454525"/>
            <a:ext cx="50958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Lens making was improved in the late 1600s, which increased the magnification power to </a:t>
            </a:r>
            <a:r>
              <a:rPr lang="en-GB" altLang="en-US"/>
              <a:t>×</a:t>
            </a:r>
            <a:r>
              <a:rPr lang="en-GB" altLang="en-US" sz="1000"/>
              <a:t> </a:t>
            </a:r>
            <a:r>
              <a:rPr lang="en-GB" altLang="en-US">
                <a:solidFill>
                  <a:srgbClr val="010066"/>
                </a:solidFill>
              </a:rPr>
              <a:t>200.</a:t>
            </a:r>
            <a:endParaRPr lang="en-GB" altLang="en-US"/>
          </a:p>
        </p:txBody>
      </p:sp>
      <p:pic>
        <p:nvPicPr>
          <p:cNvPr id="8" name="Picture 7">
            <a:extLst>
              <a:ext uri="{FF2B5EF4-FFF2-40B4-BE49-F238E27FC236}">
                <a16:creationId xmlns:a16="http://schemas.microsoft.com/office/drawing/2014/main" id="{8DC44EF1-6493-4127-9860-F45CD5795B0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BD9C8FA-10E5-4039-96C1-318149414D74}"/>
              </a:ext>
            </a:extLst>
          </p:cNvPr>
          <p:cNvSpPr>
            <a:spLocks noGrp="1"/>
          </p:cNvSpPr>
          <p:nvPr>
            <p:ph type="title"/>
          </p:nvPr>
        </p:nvSpPr>
        <p:spPr/>
        <p:txBody>
          <a:bodyPr/>
          <a:lstStyle/>
          <a:p>
            <a:r>
              <a:rPr lang="en-GB" altLang="en-US"/>
              <a:t>The development of microscopes (2)</a:t>
            </a:r>
          </a:p>
        </p:txBody>
      </p:sp>
      <p:sp>
        <p:nvSpPr>
          <p:cNvPr id="23555" name="Text Box 43">
            <a:extLst>
              <a:ext uri="{FF2B5EF4-FFF2-40B4-BE49-F238E27FC236}">
                <a16:creationId xmlns:a16="http://schemas.microsoft.com/office/drawing/2014/main" id="{9C7ED3A8-A5EB-433C-9761-7EFE92F8788F}"/>
              </a:ext>
            </a:extLst>
          </p:cNvPr>
          <p:cNvSpPr txBox="1">
            <a:spLocks noChangeArrowheads="1"/>
          </p:cNvSpPr>
          <p:nvPr/>
        </p:nvSpPr>
        <p:spPr bwMode="auto">
          <a:xfrm>
            <a:off x="342900" y="784225"/>
            <a:ext cx="843985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In the late 1800s, the glass lenses used in light microscopes </a:t>
            </a:r>
            <a:br>
              <a:rPr lang="en-GB" altLang="en-US" dirty="0">
                <a:solidFill>
                  <a:srgbClr val="010066"/>
                </a:solidFill>
              </a:rPr>
            </a:br>
            <a:r>
              <a:rPr lang="en-GB" altLang="en-US" dirty="0">
                <a:solidFill>
                  <a:srgbClr val="010066"/>
                </a:solidFill>
              </a:rPr>
              <a:t>began to be made using machines, rather than by hand. </a:t>
            </a:r>
            <a:endParaRPr lang="en-GB" altLang="en-US" dirty="0"/>
          </a:p>
        </p:txBody>
      </p:sp>
      <p:sp>
        <p:nvSpPr>
          <p:cNvPr id="13316" name="Text Box 42">
            <a:extLst>
              <a:ext uri="{FF2B5EF4-FFF2-40B4-BE49-F238E27FC236}">
                <a16:creationId xmlns:a16="http://schemas.microsoft.com/office/drawing/2014/main" id="{9A7A7FC9-EA33-41CE-81D6-D908DC093690}"/>
              </a:ext>
            </a:extLst>
          </p:cNvPr>
          <p:cNvSpPr txBox="1">
            <a:spLocks noChangeArrowheads="1"/>
          </p:cNvSpPr>
          <p:nvPr/>
        </p:nvSpPr>
        <p:spPr bwMode="auto">
          <a:xfrm>
            <a:off x="342900" y="3563938"/>
            <a:ext cx="49741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Today, lenses are made using very precise machinery. As a result, a magnification of up to </a:t>
            </a:r>
            <a:r>
              <a:rPr lang="en-GB" altLang="en-US" dirty="0"/>
              <a:t>×</a:t>
            </a:r>
            <a:r>
              <a:rPr lang="en-GB" altLang="en-US" sz="1000" dirty="0"/>
              <a:t> </a:t>
            </a:r>
            <a:r>
              <a:rPr lang="en-GB" altLang="en-US" dirty="0"/>
              <a:t>1</a:t>
            </a:r>
            <a:r>
              <a:rPr lang="en-GB" altLang="en-US" dirty="0">
                <a:solidFill>
                  <a:srgbClr val="010066"/>
                </a:solidFill>
              </a:rPr>
              <a:t>,500 and resolution of 200</a:t>
            </a:r>
            <a:r>
              <a:rPr lang="en-GB" altLang="en-US" sz="1000" dirty="0">
                <a:solidFill>
                  <a:srgbClr val="010066"/>
                </a:solidFill>
              </a:rPr>
              <a:t> </a:t>
            </a:r>
            <a:r>
              <a:rPr lang="en-GB" altLang="en-US" dirty="0">
                <a:solidFill>
                  <a:srgbClr val="010066"/>
                </a:solidFill>
              </a:rPr>
              <a:t>nm is possible.</a:t>
            </a:r>
            <a:endParaRPr lang="en-GB" altLang="en-US" dirty="0"/>
          </a:p>
        </p:txBody>
      </p:sp>
      <p:sp>
        <p:nvSpPr>
          <p:cNvPr id="13317" name="Text Box 41">
            <a:extLst>
              <a:ext uri="{FF2B5EF4-FFF2-40B4-BE49-F238E27FC236}">
                <a16:creationId xmlns:a16="http://schemas.microsoft.com/office/drawing/2014/main" id="{17D72AD0-1F67-4B9D-8BAE-04F2D26E433E}"/>
              </a:ext>
            </a:extLst>
          </p:cNvPr>
          <p:cNvSpPr txBox="1">
            <a:spLocks noChangeArrowheads="1"/>
          </p:cNvSpPr>
          <p:nvPr/>
        </p:nvSpPr>
        <p:spPr bwMode="auto">
          <a:xfrm>
            <a:off x="342901" y="1804988"/>
            <a:ext cx="47822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change in manufacture process significantly improved both the magnification power and resolution of light microscopes.</a:t>
            </a:r>
            <a:endParaRPr lang="en-GB" altLang="en-US" dirty="0"/>
          </a:p>
        </p:txBody>
      </p:sp>
      <p:sp>
        <p:nvSpPr>
          <p:cNvPr id="13318" name="Rectangle 7">
            <a:extLst>
              <a:ext uri="{FF2B5EF4-FFF2-40B4-BE49-F238E27FC236}">
                <a16:creationId xmlns:a16="http://schemas.microsoft.com/office/drawing/2014/main" id="{16FE21AB-3BFB-4309-8F95-AF47A923A466}"/>
              </a:ext>
            </a:extLst>
          </p:cNvPr>
          <p:cNvSpPr>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Light microscopes can be found in schools, and are often used in medical labs to study samples from patients. </a:t>
            </a:r>
          </a:p>
        </p:txBody>
      </p:sp>
      <p:pic>
        <p:nvPicPr>
          <p:cNvPr id="23559" name="Picture 8" descr="Horst Kanzek_5673202.jpg">
            <a:extLst>
              <a:ext uri="{FF2B5EF4-FFF2-40B4-BE49-F238E27FC236}">
                <a16:creationId xmlns:a16="http://schemas.microsoft.com/office/drawing/2014/main" id="{5C746AFF-4A2E-4910-B063-5CB877ABFBC9}"/>
              </a:ext>
            </a:extLst>
          </p:cNvPr>
          <p:cNvPicPr>
            <a:picLocks noChangeAspect="1"/>
          </p:cNvPicPr>
          <p:nvPr/>
        </p:nvPicPr>
        <p:blipFill>
          <a:blip r:embed="rId4">
            <a:extLst>
              <a:ext uri="{28A0092B-C50C-407E-A947-70E740481C1C}">
                <a14:useLocalDpi xmlns:a14="http://schemas.microsoft.com/office/drawing/2010/main" val="0"/>
              </a:ext>
            </a:extLst>
          </a:blip>
          <a:srcRect r="7150" b="14948"/>
          <a:stretch>
            <a:fillRect/>
          </a:stretch>
        </p:blipFill>
        <p:spPr bwMode="auto">
          <a:xfrm>
            <a:off x="5824538" y="1992313"/>
            <a:ext cx="27082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C80B70E-3BAE-479A-806A-4387CBBF74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opticalmicroscope_parts_nolabels.png">
            <a:extLst>
              <a:ext uri="{FF2B5EF4-FFF2-40B4-BE49-F238E27FC236}">
                <a16:creationId xmlns:a16="http://schemas.microsoft.com/office/drawing/2014/main" id="{D4620CFC-A29C-49C4-8F24-D2C4BF3828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3525" y="1614488"/>
            <a:ext cx="3044825"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1CA89A03-2BE1-44B2-AACF-347C4BE6B3BD}"/>
              </a:ext>
            </a:extLst>
          </p:cNvPr>
          <p:cNvSpPr>
            <a:spLocks noGrp="1"/>
          </p:cNvSpPr>
          <p:nvPr>
            <p:ph type="title"/>
          </p:nvPr>
        </p:nvSpPr>
        <p:spPr/>
        <p:txBody>
          <a:bodyPr/>
          <a:lstStyle/>
          <a:p>
            <a:r>
              <a:rPr lang="en-GB" altLang="en-US"/>
              <a:t>The parts of a light microscope (1)</a:t>
            </a:r>
          </a:p>
        </p:txBody>
      </p:sp>
      <p:sp>
        <p:nvSpPr>
          <p:cNvPr id="24580" name="Rectangle 2">
            <a:extLst>
              <a:ext uri="{FF2B5EF4-FFF2-40B4-BE49-F238E27FC236}">
                <a16:creationId xmlns:a16="http://schemas.microsoft.com/office/drawing/2014/main" id="{C4A9A535-874B-4E74-B78F-CA894FCCA3E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4581" name="Rectangle 1">
            <a:extLst>
              <a:ext uri="{FF2B5EF4-FFF2-40B4-BE49-F238E27FC236}">
                <a16:creationId xmlns:a16="http://schemas.microsoft.com/office/drawing/2014/main" id="{DD35B364-F9E8-48CA-B0F1-32FA3792DC97}"/>
              </a:ext>
            </a:extLst>
          </p:cNvPr>
          <p:cNvSpPr>
            <a:spLocks noChangeArrowheads="1"/>
          </p:cNvSpPr>
          <p:nvPr/>
        </p:nvSpPr>
        <p:spPr bwMode="auto">
          <a:xfrm>
            <a:off x="342900" y="784225"/>
            <a:ext cx="8189913" cy="8302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How many parts of the light microscope labeled below can you name?</a:t>
            </a:r>
          </a:p>
        </p:txBody>
      </p:sp>
      <p:sp>
        <p:nvSpPr>
          <p:cNvPr id="14342" name="TextBox 9">
            <a:extLst>
              <a:ext uri="{FF2B5EF4-FFF2-40B4-BE49-F238E27FC236}">
                <a16:creationId xmlns:a16="http://schemas.microsoft.com/office/drawing/2014/main" id="{6707F454-7AF5-4CA7-B99A-366DB4F0225D}"/>
              </a:ext>
            </a:extLst>
          </p:cNvPr>
          <p:cNvSpPr txBox="1">
            <a:spLocks noChangeArrowheads="1"/>
          </p:cNvSpPr>
          <p:nvPr/>
        </p:nvSpPr>
        <p:spPr bwMode="auto">
          <a:xfrm>
            <a:off x="2647950" y="1900238"/>
            <a:ext cx="1419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eyepiece</a:t>
            </a:r>
          </a:p>
        </p:txBody>
      </p:sp>
      <p:sp>
        <p:nvSpPr>
          <p:cNvPr id="14343" name="TextBox 10">
            <a:extLst>
              <a:ext uri="{FF2B5EF4-FFF2-40B4-BE49-F238E27FC236}">
                <a16:creationId xmlns:a16="http://schemas.microsoft.com/office/drawing/2014/main" id="{CCD3F1ED-E775-4B24-8839-06D8DA0B403D}"/>
              </a:ext>
            </a:extLst>
          </p:cNvPr>
          <p:cNvSpPr txBox="1">
            <a:spLocks noChangeArrowheads="1"/>
          </p:cNvSpPr>
          <p:nvPr/>
        </p:nvSpPr>
        <p:spPr bwMode="auto">
          <a:xfrm>
            <a:off x="2243138" y="3298825"/>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lens</a:t>
            </a:r>
          </a:p>
        </p:txBody>
      </p:sp>
      <p:sp>
        <p:nvSpPr>
          <p:cNvPr id="14344" name="TextBox 11">
            <a:extLst>
              <a:ext uri="{FF2B5EF4-FFF2-40B4-BE49-F238E27FC236}">
                <a16:creationId xmlns:a16="http://schemas.microsoft.com/office/drawing/2014/main" id="{39A46661-ADA4-470C-8A61-B5CFC454E924}"/>
              </a:ext>
            </a:extLst>
          </p:cNvPr>
          <p:cNvSpPr txBox="1">
            <a:spLocks noChangeArrowheads="1"/>
          </p:cNvSpPr>
          <p:nvPr/>
        </p:nvSpPr>
        <p:spPr bwMode="auto">
          <a:xfrm>
            <a:off x="1919288" y="4497388"/>
            <a:ext cx="938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stage</a:t>
            </a:r>
          </a:p>
        </p:txBody>
      </p:sp>
      <p:sp>
        <p:nvSpPr>
          <p:cNvPr id="14345" name="TextBox 12">
            <a:extLst>
              <a:ext uri="{FF2B5EF4-FFF2-40B4-BE49-F238E27FC236}">
                <a16:creationId xmlns:a16="http://schemas.microsoft.com/office/drawing/2014/main" id="{8C58C937-82B9-4DCA-BBEA-284BB7EA0198}"/>
              </a:ext>
            </a:extLst>
          </p:cNvPr>
          <p:cNvSpPr txBox="1">
            <a:spLocks noChangeArrowheads="1"/>
          </p:cNvSpPr>
          <p:nvPr/>
        </p:nvSpPr>
        <p:spPr bwMode="auto">
          <a:xfrm>
            <a:off x="1454150" y="3924300"/>
            <a:ext cx="150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specimen</a:t>
            </a:r>
          </a:p>
        </p:txBody>
      </p:sp>
      <p:sp>
        <p:nvSpPr>
          <p:cNvPr id="14346" name="TextBox 13">
            <a:extLst>
              <a:ext uri="{FF2B5EF4-FFF2-40B4-BE49-F238E27FC236}">
                <a16:creationId xmlns:a16="http://schemas.microsoft.com/office/drawing/2014/main" id="{61E4EBDC-0E22-4324-A173-8227323FCF51}"/>
              </a:ext>
            </a:extLst>
          </p:cNvPr>
          <p:cNvSpPr txBox="1">
            <a:spLocks noChangeArrowheads="1"/>
          </p:cNvSpPr>
          <p:nvPr/>
        </p:nvSpPr>
        <p:spPr bwMode="auto">
          <a:xfrm>
            <a:off x="2360613" y="5416550"/>
            <a:ext cx="938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lamp </a:t>
            </a:r>
          </a:p>
        </p:txBody>
      </p:sp>
      <p:pic>
        <p:nvPicPr>
          <p:cNvPr id="12" name="Picture 11">
            <a:extLst>
              <a:ext uri="{FF2B5EF4-FFF2-40B4-BE49-F238E27FC236}">
                <a16:creationId xmlns:a16="http://schemas.microsoft.com/office/drawing/2014/main" id="{FA6BCBF8-B5E4-4E99-A489-A45F799C749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4344" grpId="0"/>
      <p:bldP spid="14345" grpId="0"/>
      <p:bldP spid="143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B442BAA-5AD6-4B88-B41B-4FDA178C86CD}"/>
              </a:ext>
            </a:extLst>
          </p:cNvPr>
          <p:cNvSpPr>
            <a:spLocks noGrp="1"/>
          </p:cNvSpPr>
          <p:nvPr>
            <p:ph type="title"/>
          </p:nvPr>
        </p:nvSpPr>
        <p:spPr/>
        <p:txBody>
          <a:bodyPr/>
          <a:lstStyle/>
          <a:p>
            <a:r>
              <a:rPr lang="en-GB" altLang="en-US" dirty="0"/>
              <a:t>The parts of a light microscope (2)</a:t>
            </a:r>
          </a:p>
        </p:txBody>
      </p:sp>
      <p:sp>
        <p:nvSpPr>
          <p:cNvPr id="25603" name="Rectangle 2">
            <a:extLst>
              <a:ext uri="{FF2B5EF4-FFF2-40B4-BE49-F238E27FC236}">
                <a16:creationId xmlns:a16="http://schemas.microsoft.com/office/drawing/2014/main" id="{7C592CBE-3D0B-400F-A60A-A34B5D003BB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04" name="Rectangle 1">
            <a:extLst>
              <a:ext uri="{FF2B5EF4-FFF2-40B4-BE49-F238E27FC236}">
                <a16:creationId xmlns:a16="http://schemas.microsoft.com/office/drawing/2014/main" id="{4D2B4CBF-CEB2-49A7-84CE-0C202C0867C5}"/>
              </a:ext>
            </a:extLst>
          </p:cNvPr>
          <p:cNvSpPr>
            <a:spLocks noChangeArrowheads="1"/>
          </p:cNvSpPr>
          <p:nvPr/>
        </p:nvSpPr>
        <p:spPr bwMode="auto">
          <a:xfrm>
            <a:off x="342900" y="784225"/>
            <a:ext cx="8636000" cy="8302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What is the function of each of the parts of a light microscope from the previous slide? </a:t>
            </a:r>
          </a:p>
        </p:txBody>
      </p:sp>
      <p:sp>
        <p:nvSpPr>
          <p:cNvPr id="15365" name="TextBox 9">
            <a:extLst>
              <a:ext uri="{FF2B5EF4-FFF2-40B4-BE49-F238E27FC236}">
                <a16:creationId xmlns:a16="http://schemas.microsoft.com/office/drawing/2014/main" id="{358DACBA-3B33-4446-B372-0B6D62558016}"/>
              </a:ext>
            </a:extLst>
          </p:cNvPr>
          <p:cNvSpPr txBox="1">
            <a:spLocks noChangeArrowheads="1"/>
          </p:cNvSpPr>
          <p:nvPr/>
        </p:nvSpPr>
        <p:spPr bwMode="auto">
          <a:xfrm>
            <a:off x="342900" y="2584054"/>
            <a:ext cx="2124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Eyepiece</a:t>
            </a:r>
          </a:p>
        </p:txBody>
      </p:sp>
      <p:sp>
        <p:nvSpPr>
          <p:cNvPr id="15366" name="TextBox 10">
            <a:extLst>
              <a:ext uri="{FF2B5EF4-FFF2-40B4-BE49-F238E27FC236}">
                <a16:creationId xmlns:a16="http://schemas.microsoft.com/office/drawing/2014/main" id="{0FE145FA-7E37-4F51-8DF0-B8749A0FDEA3}"/>
              </a:ext>
            </a:extLst>
          </p:cNvPr>
          <p:cNvSpPr txBox="1">
            <a:spLocks noChangeArrowheads="1"/>
          </p:cNvSpPr>
          <p:nvPr/>
        </p:nvSpPr>
        <p:spPr bwMode="auto">
          <a:xfrm>
            <a:off x="342900" y="3699670"/>
            <a:ext cx="1606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Lens</a:t>
            </a:r>
          </a:p>
        </p:txBody>
      </p:sp>
      <p:sp>
        <p:nvSpPr>
          <p:cNvPr id="15367" name="TextBox 11">
            <a:extLst>
              <a:ext uri="{FF2B5EF4-FFF2-40B4-BE49-F238E27FC236}">
                <a16:creationId xmlns:a16="http://schemas.microsoft.com/office/drawing/2014/main" id="{16B03680-DE11-4E9C-A1FE-74928EC663D6}"/>
              </a:ext>
            </a:extLst>
          </p:cNvPr>
          <p:cNvSpPr txBox="1">
            <a:spLocks noChangeArrowheads="1"/>
          </p:cNvSpPr>
          <p:nvPr/>
        </p:nvSpPr>
        <p:spPr bwMode="auto">
          <a:xfrm>
            <a:off x="342900" y="4815287"/>
            <a:ext cx="165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Stage</a:t>
            </a:r>
          </a:p>
        </p:txBody>
      </p:sp>
      <p:sp>
        <p:nvSpPr>
          <p:cNvPr id="15368" name="TextBox 12">
            <a:extLst>
              <a:ext uri="{FF2B5EF4-FFF2-40B4-BE49-F238E27FC236}">
                <a16:creationId xmlns:a16="http://schemas.microsoft.com/office/drawing/2014/main" id="{B1BA89DE-FF21-4171-B9CC-8CFD1989C868}"/>
              </a:ext>
            </a:extLst>
          </p:cNvPr>
          <p:cNvSpPr txBox="1">
            <a:spLocks noChangeArrowheads="1"/>
          </p:cNvSpPr>
          <p:nvPr/>
        </p:nvSpPr>
        <p:spPr bwMode="auto">
          <a:xfrm>
            <a:off x="342900" y="1836738"/>
            <a:ext cx="2317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Specimen</a:t>
            </a:r>
          </a:p>
        </p:txBody>
      </p:sp>
      <p:sp>
        <p:nvSpPr>
          <p:cNvPr id="15369" name="TextBox 13">
            <a:extLst>
              <a:ext uri="{FF2B5EF4-FFF2-40B4-BE49-F238E27FC236}">
                <a16:creationId xmlns:a16="http://schemas.microsoft.com/office/drawing/2014/main" id="{7E0CCE93-CD83-4FC1-8B71-6D25133FF77D}"/>
              </a:ext>
            </a:extLst>
          </p:cNvPr>
          <p:cNvSpPr txBox="1">
            <a:spLocks noChangeArrowheads="1"/>
          </p:cNvSpPr>
          <p:nvPr/>
        </p:nvSpPr>
        <p:spPr bwMode="auto">
          <a:xfrm>
            <a:off x="342900" y="5561015"/>
            <a:ext cx="168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Lamp </a:t>
            </a:r>
          </a:p>
        </p:txBody>
      </p:sp>
      <p:sp>
        <p:nvSpPr>
          <p:cNvPr id="15370" name="Text Box 45">
            <a:extLst>
              <a:ext uri="{FF2B5EF4-FFF2-40B4-BE49-F238E27FC236}">
                <a16:creationId xmlns:a16="http://schemas.microsoft.com/office/drawing/2014/main" id="{DE96448F-2957-46A3-983A-9779AAD8B9D2}"/>
              </a:ext>
            </a:extLst>
          </p:cNvPr>
          <p:cNvSpPr txBox="1">
            <a:spLocks noChangeArrowheads="1"/>
          </p:cNvSpPr>
          <p:nvPr/>
        </p:nvSpPr>
        <p:spPr bwMode="auto">
          <a:xfrm>
            <a:off x="2601913" y="2584054"/>
            <a:ext cx="5846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part through which the viewer looks to see the image of the specimen. </a:t>
            </a:r>
            <a:endParaRPr lang="en-GB" altLang="en-US" dirty="0"/>
          </a:p>
        </p:txBody>
      </p:sp>
      <p:sp>
        <p:nvSpPr>
          <p:cNvPr id="15371" name="Text Box 44">
            <a:extLst>
              <a:ext uri="{FF2B5EF4-FFF2-40B4-BE49-F238E27FC236}">
                <a16:creationId xmlns:a16="http://schemas.microsoft.com/office/drawing/2014/main" id="{706E5907-920F-4E33-8F20-F60FE7ADFEFB}"/>
              </a:ext>
            </a:extLst>
          </p:cNvPr>
          <p:cNvSpPr txBox="1">
            <a:spLocks noChangeArrowheads="1"/>
          </p:cNvSpPr>
          <p:nvPr/>
        </p:nvSpPr>
        <p:spPr bwMode="auto">
          <a:xfrm>
            <a:off x="2601913" y="3699670"/>
            <a:ext cx="5857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Focuses the light onto the specimen and magnifies it. Lenses are made of glass.</a:t>
            </a:r>
            <a:endParaRPr lang="en-GB" altLang="en-US" dirty="0"/>
          </a:p>
        </p:txBody>
      </p:sp>
      <p:sp>
        <p:nvSpPr>
          <p:cNvPr id="15372" name="Text Box 43">
            <a:extLst>
              <a:ext uri="{FF2B5EF4-FFF2-40B4-BE49-F238E27FC236}">
                <a16:creationId xmlns:a16="http://schemas.microsoft.com/office/drawing/2014/main" id="{AFEAC2B1-BD24-4906-975D-114E1C0A6F9A}"/>
              </a:ext>
            </a:extLst>
          </p:cNvPr>
          <p:cNvSpPr txBox="1">
            <a:spLocks noChangeArrowheads="1"/>
          </p:cNvSpPr>
          <p:nvPr/>
        </p:nvSpPr>
        <p:spPr bwMode="auto">
          <a:xfrm>
            <a:off x="2601913" y="1836738"/>
            <a:ext cx="6956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sample being viewed.</a:t>
            </a:r>
            <a:endParaRPr lang="en-GB" altLang="en-US" dirty="0"/>
          </a:p>
        </p:txBody>
      </p:sp>
      <p:sp>
        <p:nvSpPr>
          <p:cNvPr id="15373" name="Text Box 42">
            <a:extLst>
              <a:ext uri="{FF2B5EF4-FFF2-40B4-BE49-F238E27FC236}">
                <a16:creationId xmlns:a16="http://schemas.microsoft.com/office/drawing/2014/main" id="{9A88D13C-8277-481E-B87A-9152636A79EF}"/>
              </a:ext>
            </a:extLst>
          </p:cNvPr>
          <p:cNvSpPr txBox="1">
            <a:spLocks noChangeArrowheads="1"/>
          </p:cNvSpPr>
          <p:nvPr/>
        </p:nvSpPr>
        <p:spPr bwMode="auto">
          <a:xfrm>
            <a:off x="2601913" y="4815287"/>
            <a:ext cx="6956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part the sample is placed on.</a:t>
            </a:r>
            <a:endParaRPr lang="en-GB" altLang="en-US"/>
          </a:p>
        </p:txBody>
      </p:sp>
      <p:sp>
        <p:nvSpPr>
          <p:cNvPr id="15374" name="Text Box 41">
            <a:extLst>
              <a:ext uri="{FF2B5EF4-FFF2-40B4-BE49-F238E27FC236}">
                <a16:creationId xmlns:a16="http://schemas.microsoft.com/office/drawing/2014/main" id="{902D4CEE-14A1-49B3-9EF7-FE1203EA20A2}"/>
              </a:ext>
            </a:extLst>
          </p:cNvPr>
          <p:cNvSpPr txBox="1">
            <a:spLocks noChangeArrowheads="1"/>
          </p:cNvSpPr>
          <p:nvPr/>
        </p:nvSpPr>
        <p:spPr bwMode="auto">
          <a:xfrm>
            <a:off x="2601913" y="5561015"/>
            <a:ext cx="6956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Illuminates the sample so that it can be seen.</a:t>
            </a:r>
            <a:endParaRPr lang="en-GB" altLang="en-US"/>
          </a:p>
        </p:txBody>
      </p:sp>
      <p:pic>
        <p:nvPicPr>
          <p:cNvPr id="16" name="Picture 15">
            <a:extLst>
              <a:ext uri="{FF2B5EF4-FFF2-40B4-BE49-F238E27FC236}">
                <a16:creationId xmlns:a16="http://schemas.microsoft.com/office/drawing/2014/main" id="{EC7B5100-EFFF-412D-8396-4E0B9AEB094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7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74"/>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P spid="15368" grpId="0"/>
      <p:bldP spid="15369" grpId="0"/>
      <p:bldP spid="15370" grpId="0"/>
      <p:bldP spid="15371" grpId="0"/>
      <p:bldP spid="15372" grpId="0"/>
      <p:bldP spid="15373" grpId="0"/>
      <p:bldP spid="153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D4A88BE-BC32-4FB4-BD7C-2964F09439DC}"/>
              </a:ext>
            </a:extLst>
          </p:cNvPr>
          <p:cNvSpPr>
            <a:spLocks noGrp="1"/>
          </p:cNvSpPr>
          <p:nvPr>
            <p:ph type="title"/>
          </p:nvPr>
        </p:nvSpPr>
        <p:spPr/>
        <p:txBody>
          <a:bodyPr/>
          <a:lstStyle/>
          <a:p>
            <a:r>
              <a:rPr lang="en-GB" altLang="en-US" dirty="0"/>
              <a:t>Preparing a specimen (1)</a:t>
            </a:r>
          </a:p>
        </p:txBody>
      </p:sp>
      <p:sp>
        <p:nvSpPr>
          <p:cNvPr id="26628" name="Text Box 43">
            <a:extLst>
              <a:ext uri="{FF2B5EF4-FFF2-40B4-BE49-F238E27FC236}">
                <a16:creationId xmlns:a16="http://schemas.microsoft.com/office/drawing/2014/main" id="{2BCBF0F8-5B55-4900-BD8A-3B8101469576}"/>
              </a:ext>
            </a:extLst>
          </p:cNvPr>
          <p:cNvSpPr txBox="1">
            <a:spLocks noChangeArrowheads="1"/>
          </p:cNvSpPr>
          <p:nvPr/>
        </p:nvSpPr>
        <p:spPr bwMode="auto">
          <a:xfrm>
            <a:off x="342900" y="784225"/>
            <a:ext cx="8116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Many cells and the sub-cellular structures inside them are naturally </a:t>
            </a:r>
            <a:r>
              <a:rPr lang="en-GB" altLang="en-US" dirty="0" err="1">
                <a:solidFill>
                  <a:srgbClr val="010066"/>
                </a:solidFill>
              </a:rPr>
              <a:t>colorless</a:t>
            </a:r>
            <a:r>
              <a:rPr lang="en-GB" altLang="en-US" dirty="0">
                <a:solidFill>
                  <a:srgbClr val="010066"/>
                </a:solidFill>
              </a:rPr>
              <a:t>. </a:t>
            </a:r>
            <a:r>
              <a:rPr lang="en-GB" altLang="en-US" b="1" dirty="0">
                <a:solidFill>
                  <a:srgbClr val="10BC45"/>
                </a:solidFill>
              </a:rPr>
              <a:t>Staining</a:t>
            </a:r>
            <a:r>
              <a:rPr lang="en-GB" altLang="en-US" dirty="0">
                <a:solidFill>
                  <a:srgbClr val="010066"/>
                </a:solidFill>
              </a:rPr>
              <a:t> is a technique used to make these specimens easier to see.</a:t>
            </a:r>
            <a:endParaRPr lang="en-GB" altLang="en-US" dirty="0"/>
          </a:p>
        </p:txBody>
      </p:sp>
      <p:sp>
        <p:nvSpPr>
          <p:cNvPr id="8" name="Text Box 42">
            <a:extLst>
              <a:ext uri="{FF2B5EF4-FFF2-40B4-BE49-F238E27FC236}">
                <a16:creationId xmlns:a16="http://schemas.microsoft.com/office/drawing/2014/main" id="{558D6E5C-E2DA-4E3D-8384-96078E820954}"/>
              </a:ext>
            </a:extLst>
          </p:cNvPr>
          <p:cNvSpPr txBox="1">
            <a:spLocks noChangeArrowheads="1"/>
          </p:cNvSpPr>
          <p:nvPr/>
        </p:nvSpPr>
        <p:spPr bwMode="auto">
          <a:xfrm>
            <a:off x="342900" y="2173288"/>
            <a:ext cx="52022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Different types of stain can be used to highlight different structures and tissues in the sample by making them appear different </a:t>
            </a:r>
            <a:r>
              <a:rPr lang="en-GB" altLang="en-US" dirty="0" err="1">
                <a:solidFill>
                  <a:srgbClr val="010066"/>
                </a:solidFill>
              </a:rPr>
              <a:t>colors</a:t>
            </a:r>
            <a:r>
              <a:rPr lang="en-GB" altLang="en-US" dirty="0">
                <a:solidFill>
                  <a:srgbClr val="010066"/>
                </a:solidFill>
              </a:rPr>
              <a:t>. </a:t>
            </a:r>
            <a:endParaRPr lang="en-GB" altLang="en-US" dirty="0"/>
          </a:p>
        </p:txBody>
      </p:sp>
      <p:sp>
        <p:nvSpPr>
          <p:cNvPr id="9" name="Text Box 41">
            <a:extLst>
              <a:ext uri="{FF2B5EF4-FFF2-40B4-BE49-F238E27FC236}">
                <a16:creationId xmlns:a16="http://schemas.microsoft.com/office/drawing/2014/main" id="{A3068B82-900E-42C3-92B7-7E1474BE224A}"/>
              </a:ext>
            </a:extLst>
          </p:cNvPr>
          <p:cNvSpPr txBox="1">
            <a:spLocks noChangeArrowheads="1"/>
          </p:cNvSpPr>
          <p:nvPr/>
        </p:nvSpPr>
        <p:spPr bwMode="auto">
          <a:xfrm>
            <a:off x="342900" y="3933825"/>
            <a:ext cx="48274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Some cells and structures do not </a:t>
            </a:r>
            <a:br>
              <a:rPr lang="en-GB" altLang="en-US" dirty="0">
                <a:solidFill>
                  <a:srgbClr val="010066"/>
                </a:solidFill>
              </a:rPr>
            </a:br>
            <a:r>
              <a:rPr lang="en-GB" altLang="en-US" dirty="0">
                <a:solidFill>
                  <a:srgbClr val="010066"/>
                </a:solidFill>
              </a:rPr>
              <a:t>need staining as they naturally </a:t>
            </a:r>
            <a:br>
              <a:rPr lang="en-GB" altLang="en-US" dirty="0">
                <a:solidFill>
                  <a:srgbClr val="010066"/>
                </a:solidFill>
              </a:rPr>
            </a:br>
            <a:r>
              <a:rPr lang="en-GB" altLang="en-US" dirty="0">
                <a:solidFill>
                  <a:srgbClr val="010066"/>
                </a:solidFill>
              </a:rPr>
              <a:t>contain </a:t>
            </a:r>
            <a:r>
              <a:rPr lang="en-GB" altLang="en-US" dirty="0" err="1">
                <a:solidFill>
                  <a:srgbClr val="010066"/>
                </a:solidFill>
              </a:rPr>
              <a:t>colored</a:t>
            </a:r>
            <a:r>
              <a:rPr lang="en-GB" altLang="en-US" dirty="0">
                <a:solidFill>
                  <a:srgbClr val="010066"/>
                </a:solidFill>
              </a:rPr>
              <a:t> pigments. </a:t>
            </a:r>
            <a:endParaRPr lang="en-GB" altLang="en-US" dirty="0"/>
          </a:p>
        </p:txBody>
      </p:sp>
      <p:sp>
        <p:nvSpPr>
          <p:cNvPr id="10" name="Rectangle 1">
            <a:extLst>
              <a:ext uri="{FF2B5EF4-FFF2-40B4-BE49-F238E27FC236}">
                <a16:creationId xmlns:a16="http://schemas.microsoft.com/office/drawing/2014/main" id="{696D0B6F-835D-4B27-8393-F4C3FC6364E2}"/>
              </a:ext>
            </a:extLst>
          </p:cNvPr>
          <p:cNvSpPr>
            <a:spLocks noChangeArrowheads="1"/>
          </p:cNvSpPr>
          <p:nvPr/>
        </p:nvSpPr>
        <p:spPr bwMode="auto">
          <a:xfrm>
            <a:off x="342900" y="5300310"/>
            <a:ext cx="8189913" cy="8302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Can you name a sub-cellular structure found in plants that contains a type of green pigment?</a:t>
            </a:r>
          </a:p>
        </p:txBody>
      </p:sp>
      <p:pic>
        <p:nvPicPr>
          <p:cNvPr id="26633" name="Picture 11" descr="Jose Luis Calvo_267094055.jpg">
            <a:extLst>
              <a:ext uri="{FF2B5EF4-FFF2-40B4-BE49-F238E27FC236}">
                <a16:creationId xmlns:a16="http://schemas.microsoft.com/office/drawing/2014/main" id="{A27E8E33-2E6D-47A3-801B-A5795D09CF6D}"/>
              </a:ext>
            </a:extLst>
          </p:cNvPr>
          <p:cNvPicPr>
            <a:picLocks noChangeAspect="1"/>
          </p:cNvPicPr>
          <p:nvPr/>
        </p:nvPicPr>
        <p:blipFill>
          <a:blip r:embed="rId4">
            <a:extLst>
              <a:ext uri="{28A0092B-C50C-407E-A947-70E740481C1C}">
                <a14:useLocalDpi xmlns:a14="http://schemas.microsoft.com/office/drawing/2010/main" val="0"/>
              </a:ext>
            </a:extLst>
          </a:blip>
          <a:srcRect l="9705"/>
          <a:stretch>
            <a:fillRect/>
          </a:stretch>
        </p:blipFill>
        <p:spPr bwMode="auto">
          <a:xfrm>
            <a:off x="5362575" y="2160588"/>
            <a:ext cx="31702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B2A9E5C-0546-4030-8DA0-89E5F86388E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D26BE55-D4B2-4E74-99A5-88D5DE2B17C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C13C75A-9DE2-4572-8D7C-7CFB31D0F0CC}"/>
              </a:ext>
            </a:extLst>
          </p:cNvPr>
          <p:cNvSpPr>
            <a:spLocks noGrp="1"/>
          </p:cNvSpPr>
          <p:nvPr>
            <p:ph type="title"/>
          </p:nvPr>
        </p:nvSpPr>
        <p:spPr/>
        <p:txBody>
          <a:bodyPr/>
          <a:lstStyle/>
          <a:p>
            <a:r>
              <a:rPr lang="en-GB" altLang="en-US"/>
              <a:t>Preparing a specimen (2)</a:t>
            </a:r>
          </a:p>
        </p:txBody>
      </p:sp>
      <p:sp>
        <p:nvSpPr>
          <p:cNvPr id="27652" name="Text Box 43">
            <a:extLst>
              <a:ext uri="{FF2B5EF4-FFF2-40B4-BE49-F238E27FC236}">
                <a16:creationId xmlns:a16="http://schemas.microsoft.com/office/drawing/2014/main" id="{404620AD-CF4D-4031-BA02-9ECFA1D31DD0}"/>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After a specimen has been stained, it is placed onto a </a:t>
            </a:r>
            <a:r>
              <a:rPr lang="en-GB" altLang="en-US" b="1" dirty="0">
                <a:solidFill>
                  <a:srgbClr val="10BC45"/>
                </a:solidFill>
              </a:rPr>
              <a:t>microscope slide</a:t>
            </a:r>
            <a:r>
              <a:rPr lang="en-GB" altLang="en-US" dirty="0">
                <a:solidFill>
                  <a:srgbClr val="010066"/>
                </a:solidFill>
              </a:rPr>
              <a:t>, usually made of thin glass.</a:t>
            </a:r>
            <a:endParaRPr lang="en-GB" altLang="en-US" dirty="0"/>
          </a:p>
        </p:txBody>
      </p:sp>
      <p:sp>
        <p:nvSpPr>
          <p:cNvPr id="9" name="Text Box 42">
            <a:extLst>
              <a:ext uri="{FF2B5EF4-FFF2-40B4-BE49-F238E27FC236}">
                <a16:creationId xmlns:a16="http://schemas.microsoft.com/office/drawing/2014/main" id="{067AF36E-4A74-4CBF-91F7-29201BFADF65}"/>
              </a:ext>
            </a:extLst>
          </p:cNvPr>
          <p:cNvSpPr txBox="1">
            <a:spLocks noChangeArrowheads="1"/>
          </p:cNvSpPr>
          <p:nvPr/>
        </p:nvSpPr>
        <p:spPr bwMode="auto">
          <a:xfrm>
            <a:off x="342900" y="1927225"/>
            <a:ext cx="46323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 </a:t>
            </a:r>
            <a:r>
              <a:rPr lang="en-GB" altLang="en-US" b="1">
                <a:solidFill>
                  <a:srgbClr val="10BC45"/>
                </a:solidFill>
              </a:rPr>
              <a:t>cover slip </a:t>
            </a:r>
            <a:r>
              <a:rPr lang="en-GB" altLang="en-US">
                <a:solidFill>
                  <a:srgbClr val="010066"/>
                </a:solidFill>
              </a:rPr>
              <a:t>is then placed </a:t>
            </a:r>
            <a:br>
              <a:rPr lang="en-GB" altLang="en-US">
                <a:solidFill>
                  <a:srgbClr val="010066"/>
                </a:solidFill>
              </a:rPr>
            </a:br>
            <a:r>
              <a:rPr lang="en-GB" altLang="en-US">
                <a:solidFill>
                  <a:srgbClr val="010066"/>
                </a:solidFill>
              </a:rPr>
              <a:t>on top of the specimen and gently pressed down. This is also made of thin glass.</a:t>
            </a:r>
            <a:endParaRPr lang="en-GB" altLang="en-US"/>
          </a:p>
        </p:txBody>
      </p:sp>
      <p:sp>
        <p:nvSpPr>
          <p:cNvPr id="10" name="Text Box 41">
            <a:extLst>
              <a:ext uri="{FF2B5EF4-FFF2-40B4-BE49-F238E27FC236}">
                <a16:creationId xmlns:a16="http://schemas.microsoft.com/office/drawing/2014/main" id="{83D003A3-BC8F-4AC8-B84E-6C83A0AAB08C}"/>
              </a:ext>
            </a:extLst>
          </p:cNvPr>
          <p:cNvSpPr txBox="1">
            <a:spLocks noChangeArrowheads="1"/>
          </p:cNvSpPr>
          <p:nvPr/>
        </p:nvSpPr>
        <p:spPr bwMode="auto">
          <a:xfrm>
            <a:off x="342899" y="3810000"/>
            <a:ext cx="43419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specimen is now ready to be placed on the microscope stage for viewing. </a:t>
            </a:r>
            <a:endParaRPr lang="en-GB" altLang="en-US" dirty="0"/>
          </a:p>
        </p:txBody>
      </p:sp>
      <p:sp>
        <p:nvSpPr>
          <p:cNvPr id="12" name="Rectangle 1">
            <a:extLst>
              <a:ext uri="{FF2B5EF4-FFF2-40B4-BE49-F238E27FC236}">
                <a16:creationId xmlns:a16="http://schemas.microsoft.com/office/drawing/2014/main" id="{000722BF-C0E0-4B93-8A39-F8050DC0C7F8}"/>
              </a:ext>
            </a:extLst>
          </p:cNvPr>
          <p:cNvSpPr>
            <a:spLocks noChangeArrowheads="1"/>
          </p:cNvSpPr>
          <p:nvPr/>
        </p:nvSpPr>
        <p:spPr bwMode="auto">
          <a:xfrm>
            <a:off x="342900" y="5311599"/>
            <a:ext cx="8189913" cy="8302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What is the advantage of the microscope slide and cover slip being made of a transparent material?</a:t>
            </a:r>
          </a:p>
        </p:txBody>
      </p:sp>
      <p:pic>
        <p:nvPicPr>
          <p:cNvPr id="27657" name="Picture 15" descr="science photo_102937538.jpg">
            <a:extLst>
              <a:ext uri="{FF2B5EF4-FFF2-40B4-BE49-F238E27FC236}">
                <a16:creationId xmlns:a16="http://schemas.microsoft.com/office/drawing/2014/main" id="{7E7ED202-4F65-4B67-A209-730C8166F7D8}"/>
              </a:ext>
            </a:extLst>
          </p:cNvPr>
          <p:cNvPicPr>
            <a:picLocks noChangeAspect="1"/>
          </p:cNvPicPr>
          <p:nvPr/>
        </p:nvPicPr>
        <p:blipFill>
          <a:blip r:embed="rId4">
            <a:extLst>
              <a:ext uri="{28A0092B-C50C-407E-A947-70E740481C1C}">
                <a14:useLocalDpi xmlns:a14="http://schemas.microsoft.com/office/drawing/2010/main" val="0"/>
              </a:ext>
            </a:extLst>
          </a:blip>
          <a:srcRect l="12225" r="4332"/>
          <a:stretch>
            <a:fillRect/>
          </a:stretch>
        </p:blipFill>
        <p:spPr bwMode="auto">
          <a:xfrm>
            <a:off x="4879975" y="1989138"/>
            <a:ext cx="3652838"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AB5C600-73DE-4013-A1CA-62701B424A1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0288DC51-B08B-40B0-AA05-8E376FF14AD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43CCD187-CCA8-4582-A2BC-5989B2FD893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9A2DF428-B8A2-4A58-84B8-5413D9CA82E3}"/>
              </a:ext>
            </a:extLst>
          </p:cNvPr>
          <p:cNvSpPr>
            <a:spLocks noGrp="1" noChangeArrowheads="1"/>
          </p:cNvSpPr>
          <p:nvPr>
            <p:ph type="title"/>
          </p:nvPr>
        </p:nvSpPr>
        <p:spPr/>
        <p:txBody>
          <a:bodyPr/>
          <a:lstStyle/>
          <a:p>
            <a:r>
              <a:rPr lang="en-GB" altLang="en-US" dirty="0"/>
              <a:t>A closer look at animal cells</a:t>
            </a:r>
          </a:p>
        </p:txBody>
      </p:sp>
      <p:pic>
        <p:nvPicPr>
          <p:cNvPr id="8" name="Picture 7">
            <a:extLst>
              <a:ext uri="{FF2B5EF4-FFF2-40B4-BE49-F238E27FC236}">
                <a16:creationId xmlns:a16="http://schemas.microsoft.com/office/drawing/2014/main" id="{8D7BA449-B18E-487C-8548-49C9690C75F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862F25EB-BCD3-402A-92A9-F47DD68161D8}"/>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160DF340-C1FD-4D3B-9874-DC9531D8EEB6}"/>
              </a:ext>
            </a:extLst>
          </p:cNvPr>
          <p:cNvPicPr>
            <a:picLocks noChangeAspect="1" noChangeArrowheads="1"/>
          </p:cNvPicPr>
          <p:nvPr/>
        </p:nvPicPr>
        <p:blipFill>
          <a:blip r:embed="rId8" cstate="print"/>
          <a:srcRect/>
          <a:stretch>
            <a:fillRect/>
          </a:stretch>
        </p:blipFill>
        <p:spPr bwMode="auto">
          <a:xfrm>
            <a:off x="8145540" y="150813"/>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08A06044-241B-4DFA-8EF5-70A25A976B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6752" y="136153"/>
            <a:ext cx="609685" cy="390580"/>
          </a:xfrm>
          <a:prstGeom prst="rect">
            <a:avLst/>
          </a:prstGeom>
        </p:spPr>
      </p:pic>
      <p:pic>
        <p:nvPicPr>
          <p:cNvPr id="11" name="Picture 10">
            <a:extLst>
              <a:ext uri="{FF2B5EF4-FFF2-40B4-BE49-F238E27FC236}">
                <a16:creationId xmlns:a16="http://schemas.microsoft.com/office/drawing/2014/main" id="{6DD99003-0224-4D33-91A0-7B4BEF6A000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065153"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F258D27-7F83-4574-9B35-FF1CFDF4465C}"/>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DF3ED102-6ACE-477B-B658-F0C39C767B6D}"/>
              </a:ext>
            </a:extLst>
          </p:cNvPr>
          <p:cNvSpPr>
            <a:spLocks noGrp="1" noChangeArrowheads="1"/>
          </p:cNvSpPr>
          <p:nvPr>
            <p:ph type="title"/>
          </p:nvPr>
        </p:nvSpPr>
        <p:spPr/>
        <p:txBody>
          <a:bodyPr/>
          <a:lstStyle/>
          <a:p>
            <a:r>
              <a:rPr lang="en-GB" altLang="en-US" dirty="0"/>
              <a:t>A closer look at plant cells</a:t>
            </a:r>
          </a:p>
        </p:txBody>
      </p:sp>
      <p:pic>
        <p:nvPicPr>
          <p:cNvPr id="8" name="Picture 7">
            <a:extLst>
              <a:ext uri="{FF2B5EF4-FFF2-40B4-BE49-F238E27FC236}">
                <a16:creationId xmlns:a16="http://schemas.microsoft.com/office/drawing/2014/main" id="{CAE8EB74-5CBF-4384-81BD-2CFA0456980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61A21A44-8872-458E-9F92-45B98835D4D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19D53E4A-DAB7-4125-9DBC-60F97D03E91E}"/>
              </a:ext>
            </a:extLst>
          </p:cNvPr>
          <p:cNvPicPr>
            <a:picLocks noChangeAspect="1" noChangeArrowheads="1"/>
          </p:cNvPicPr>
          <p:nvPr/>
        </p:nvPicPr>
        <p:blipFill>
          <a:blip r:embed="rId8" cstate="print"/>
          <a:srcRect/>
          <a:stretch>
            <a:fillRect/>
          </a:stretch>
        </p:blipFill>
        <p:spPr bwMode="auto">
          <a:xfrm>
            <a:off x="8145540" y="150813"/>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F0880DF0-1A98-4533-BDBE-1AE7AD1EA2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6752" y="136153"/>
            <a:ext cx="609685" cy="390580"/>
          </a:xfrm>
          <a:prstGeom prst="rect">
            <a:avLst/>
          </a:prstGeom>
        </p:spPr>
      </p:pic>
      <p:pic>
        <p:nvPicPr>
          <p:cNvPr id="11" name="Picture 10">
            <a:extLst>
              <a:ext uri="{FF2B5EF4-FFF2-40B4-BE49-F238E27FC236}">
                <a16:creationId xmlns:a16="http://schemas.microsoft.com/office/drawing/2014/main" id="{2BB6C487-BCC9-4B9E-814A-D34375536A58}"/>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065153"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3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5F4C68E-8155-46AE-AA8F-1E13FE410A81}"/>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E361685-5692-4E66-9913-AE4DB5953DC1}"/>
              </a:ext>
            </a:extLst>
          </p:cNvPr>
          <p:cNvSpPr>
            <a:spLocks noGrp="1"/>
          </p:cNvSpPr>
          <p:nvPr>
            <p:ph type="title"/>
          </p:nvPr>
        </p:nvSpPr>
        <p:spPr/>
        <p:txBody>
          <a:bodyPr/>
          <a:lstStyle/>
          <a:p>
            <a:r>
              <a:rPr lang="en-GB" altLang="en-US"/>
              <a:t>Electron microscopes (1)</a:t>
            </a:r>
          </a:p>
        </p:txBody>
      </p:sp>
      <p:sp>
        <p:nvSpPr>
          <p:cNvPr id="28675" name="Text Box 43">
            <a:extLst>
              <a:ext uri="{FF2B5EF4-FFF2-40B4-BE49-F238E27FC236}">
                <a16:creationId xmlns:a16="http://schemas.microsoft.com/office/drawing/2014/main" id="{07D72EF9-0736-43DE-98EA-C8B0B3E9A9D5}"/>
              </a:ext>
            </a:extLst>
          </p:cNvPr>
          <p:cNvSpPr txBox="1">
            <a:spLocks noChangeArrowheads="1"/>
          </p:cNvSpPr>
          <p:nvPr/>
        </p:nvSpPr>
        <p:spPr bwMode="auto">
          <a:xfrm>
            <a:off x="342900" y="784225"/>
            <a:ext cx="8515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Instead of light, </a:t>
            </a:r>
            <a:r>
              <a:rPr lang="en-GB" altLang="en-US" b="1">
                <a:solidFill>
                  <a:srgbClr val="10BC45"/>
                </a:solidFill>
              </a:rPr>
              <a:t>electron microscopes </a:t>
            </a:r>
            <a:r>
              <a:rPr lang="en-GB" altLang="en-US">
                <a:solidFill>
                  <a:srgbClr val="010066"/>
                </a:solidFill>
              </a:rPr>
              <a:t>use a beam of </a:t>
            </a:r>
            <a:r>
              <a:rPr lang="en-GB" altLang="en-US" b="1">
                <a:solidFill>
                  <a:srgbClr val="10BC45"/>
                </a:solidFill>
              </a:rPr>
              <a:t>electrons </a:t>
            </a:r>
            <a:r>
              <a:rPr lang="en-GB" altLang="en-US">
                <a:solidFill>
                  <a:srgbClr val="010066"/>
                </a:solidFill>
              </a:rPr>
              <a:t>to view objects. The electron beam is focused </a:t>
            </a:r>
            <a:br>
              <a:rPr lang="en-GB" altLang="en-US">
                <a:solidFill>
                  <a:srgbClr val="010066"/>
                </a:solidFill>
              </a:rPr>
            </a:br>
            <a:r>
              <a:rPr lang="en-GB" altLang="en-US">
                <a:solidFill>
                  <a:srgbClr val="010066"/>
                </a:solidFill>
              </a:rPr>
              <a:t>onto the object using </a:t>
            </a:r>
            <a:r>
              <a:rPr lang="en-GB" altLang="en-US" b="1">
                <a:solidFill>
                  <a:srgbClr val="010066"/>
                </a:solidFill>
              </a:rPr>
              <a:t>magnets</a:t>
            </a:r>
            <a:r>
              <a:rPr lang="en-GB" altLang="en-US">
                <a:solidFill>
                  <a:srgbClr val="010066"/>
                </a:solidFill>
              </a:rPr>
              <a:t>. </a:t>
            </a:r>
            <a:endParaRPr lang="en-GB" altLang="en-US"/>
          </a:p>
        </p:txBody>
      </p:sp>
      <p:sp>
        <p:nvSpPr>
          <p:cNvPr id="16388" name="Text Box 42">
            <a:extLst>
              <a:ext uri="{FF2B5EF4-FFF2-40B4-BE49-F238E27FC236}">
                <a16:creationId xmlns:a16="http://schemas.microsoft.com/office/drawing/2014/main" id="{9EFBFB52-BDBF-4A3F-9358-3778FF00CAA9}"/>
              </a:ext>
            </a:extLst>
          </p:cNvPr>
          <p:cNvSpPr txBox="1">
            <a:spLocks noChangeArrowheads="1"/>
          </p:cNvSpPr>
          <p:nvPr/>
        </p:nvSpPr>
        <p:spPr bwMode="auto">
          <a:xfrm>
            <a:off x="342900" y="2305050"/>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Electron microscopes are much more powerful than optical microscopes, achieving magnifications up to </a:t>
            </a:r>
            <a:r>
              <a:rPr lang="en-GB" altLang="en-US" dirty="0"/>
              <a:t>×</a:t>
            </a:r>
            <a:r>
              <a:rPr lang="en-GB" altLang="en-US" sz="1000" dirty="0"/>
              <a:t> </a:t>
            </a:r>
            <a:r>
              <a:rPr lang="en-GB" altLang="en-US" dirty="0">
                <a:solidFill>
                  <a:srgbClr val="010066"/>
                </a:solidFill>
              </a:rPr>
              <a:t>10 million. </a:t>
            </a:r>
            <a:endParaRPr lang="en-GB" altLang="en-US" dirty="0"/>
          </a:p>
        </p:txBody>
      </p:sp>
      <p:sp>
        <p:nvSpPr>
          <p:cNvPr id="16390" name="Text Box 41">
            <a:extLst>
              <a:ext uri="{FF2B5EF4-FFF2-40B4-BE49-F238E27FC236}">
                <a16:creationId xmlns:a16="http://schemas.microsoft.com/office/drawing/2014/main" id="{A7DF2D6C-71FD-46E6-A3B2-16520588F836}"/>
              </a:ext>
            </a:extLst>
          </p:cNvPr>
          <p:cNvSpPr txBox="1">
            <a:spLocks noChangeArrowheads="1"/>
          </p:cNvSpPr>
          <p:nvPr/>
        </p:nvSpPr>
        <p:spPr bwMode="auto">
          <a:xfrm>
            <a:off x="342900" y="3455988"/>
            <a:ext cx="3879144"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resolution of light microscopes is limited </a:t>
            </a:r>
            <a:br>
              <a:rPr lang="en-GB" altLang="en-US" dirty="0">
                <a:solidFill>
                  <a:srgbClr val="010066"/>
                </a:solidFill>
              </a:rPr>
            </a:br>
            <a:r>
              <a:rPr lang="en-GB" altLang="en-US" dirty="0">
                <a:solidFill>
                  <a:srgbClr val="010066"/>
                </a:solidFill>
              </a:rPr>
              <a:t>by the wavelength of light. </a:t>
            </a:r>
            <a:br>
              <a:rPr lang="en-GB" altLang="en-US" dirty="0">
                <a:solidFill>
                  <a:srgbClr val="010066"/>
                </a:solidFill>
              </a:rPr>
            </a:br>
            <a:r>
              <a:rPr lang="en-GB" altLang="en-US" dirty="0">
                <a:solidFill>
                  <a:srgbClr val="010066"/>
                </a:solidFill>
              </a:rPr>
              <a:t>As electron microscopes </a:t>
            </a:r>
            <a:br>
              <a:rPr lang="en-GB" altLang="en-US" dirty="0">
                <a:solidFill>
                  <a:srgbClr val="010066"/>
                </a:solidFill>
              </a:rPr>
            </a:br>
            <a:r>
              <a:rPr lang="en-GB" altLang="en-US" dirty="0">
                <a:solidFill>
                  <a:srgbClr val="010066"/>
                </a:solidFill>
              </a:rPr>
              <a:t>do not use light, their </a:t>
            </a:r>
            <a:br>
              <a:rPr lang="en-GB" altLang="en-US" dirty="0">
                <a:solidFill>
                  <a:srgbClr val="010066"/>
                </a:solidFill>
              </a:rPr>
            </a:br>
            <a:r>
              <a:rPr lang="en-GB" altLang="en-US" dirty="0">
                <a:solidFill>
                  <a:srgbClr val="010066"/>
                </a:solidFill>
              </a:rPr>
              <a:t>maximum resolution can </a:t>
            </a:r>
            <a:br>
              <a:rPr lang="en-GB" altLang="en-US" dirty="0">
                <a:solidFill>
                  <a:srgbClr val="010066"/>
                </a:solidFill>
              </a:rPr>
            </a:br>
            <a:r>
              <a:rPr lang="en-GB" altLang="en-US" dirty="0">
                <a:solidFill>
                  <a:srgbClr val="010066"/>
                </a:solidFill>
              </a:rPr>
              <a:t>be as high as 0.1</a:t>
            </a:r>
            <a:r>
              <a:rPr lang="en-GB" altLang="en-US" sz="1000" dirty="0">
                <a:solidFill>
                  <a:srgbClr val="010066"/>
                </a:solidFill>
              </a:rPr>
              <a:t> </a:t>
            </a:r>
            <a:r>
              <a:rPr lang="en-GB" altLang="en-US" dirty="0">
                <a:solidFill>
                  <a:srgbClr val="010066"/>
                </a:solidFill>
              </a:rPr>
              <a:t>nm.</a:t>
            </a:r>
            <a:endParaRPr lang="en-GB" altLang="en-US" dirty="0"/>
          </a:p>
        </p:txBody>
      </p:sp>
      <p:pic>
        <p:nvPicPr>
          <p:cNvPr id="28678" name="Picture 9" descr="Dlumen_150009971.jpg">
            <a:extLst>
              <a:ext uri="{FF2B5EF4-FFF2-40B4-BE49-F238E27FC236}">
                <a16:creationId xmlns:a16="http://schemas.microsoft.com/office/drawing/2014/main" id="{CFD19C5D-29C3-44D7-8475-36210FA6AC93}"/>
              </a:ext>
            </a:extLst>
          </p:cNvPr>
          <p:cNvPicPr>
            <a:picLocks noChangeAspect="1"/>
          </p:cNvPicPr>
          <p:nvPr/>
        </p:nvPicPr>
        <p:blipFill>
          <a:blip r:embed="rId4">
            <a:extLst>
              <a:ext uri="{28A0092B-C50C-407E-A947-70E740481C1C}">
                <a14:useLocalDpi xmlns:a14="http://schemas.microsoft.com/office/drawing/2010/main" val="0"/>
              </a:ext>
            </a:extLst>
          </a:blip>
          <a:srcRect l="10246" r="5707"/>
          <a:stretch>
            <a:fillRect/>
          </a:stretch>
        </p:blipFill>
        <p:spPr bwMode="auto">
          <a:xfrm>
            <a:off x="4560711" y="3364063"/>
            <a:ext cx="37211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9736434-B9CB-4054-9DF0-FE0A89AB53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37FD7E2-2484-40CD-B7A1-1770D4907139}"/>
              </a:ext>
            </a:extLst>
          </p:cNvPr>
          <p:cNvSpPr>
            <a:spLocks noGrp="1"/>
          </p:cNvSpPr>
          <p:nvPr>
            <p:ph type="title"/>
          </p:nvPr>
        </p:nvSpPr>
        <p:spPr/>
        <p:txBody>
          <a:bodyPr/>
          <a:lstStyle/>
          <a:p>
            <a:r>
              <a:rPr lang="en-GB" altLang="en-US"/>
              <a:t>Electron microscopes (2)</a:t>
            </a:r>
          </a:p>
        </p:txBody>
      </p:sp>
      <p:sp>
        <p:nvSpPr>
          <p:cNvPr id="29699" name="Text Box 43">
            <a:extLst>
              <a:ext uri="{FF2B5EF4-FFF2-40B4-BE49-F238E27FC236}">
                <a16:creationId xmlns:a16="http://schemas.microsoft.com/office/drawing/2014/main" id="{A37DE334-1D66-4950-844D-9243F499B794}"/>
              </a:ext>
            </a:extLst>
          </p:cNvPr>
          <p:cNvSpPr txBox="1">
            <a:spLocks noChangeArrowheads="1"/>
          </p:cNvSpPr>
          <p:nvPr/>
        </p:nvSpPr>
        <p:spPr bwMode="auto">
          <a:xfrm>
            <a:off x="342900" y="784225"/>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Unlike light microscopes, the image produced by electron microscopes cannot be viewed directly through an eyepiece. Instead a computer is needed to generate and view the image.</a:t>
            </a:r>
            <a:endParaRPr lang="en-GB" altLang="en-US" dirty="0"/>
          </a:p>
        </p:txBody>
      </p:sp>
      <p:sp>
        <p:nvSpPr>
          <p:cNvPr id="17412" name="Text Box 42">
            <a:extLst>
              <a:ext uri="{FF2B5EF4-FFF2-40B4-BE49-F238E27FC236}">
                <a16:creationId xmlns:a16="http://schemas.microsoft.com/office/drawing/2014/main" id="{D368A74E-5D4D-4904-BDC8-B7958FB28323}"/>
              </a:ext>
            </a:extLst>
          </p:cNvPr>
          <p:cNvSpPr txBox="1">
            <a:spLocks noChangeArrowheads="1"/>
          </p:cNvSpPr>
          <p:nvPr/>
        </p:nvSpPr>
        <p:spPr bwMode="auto">
          <a:xfrm>
            <a:off x="342901" y="2314575"/>
            <a:ext cx="435327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images produced are also </a:t>
            </a:r>
            <a:br>
              <a:rPr lang="en-GB" altLang="en-US" dirty="0">
                <a:solidFill>
                  <a:srgbClr val="010066"/>
                </a:solidFill>
              </a:rPr>
            </a:br>
            <a:r>
              <a:rPr lang="en-GB" altLang="en-US" dirty="0">
                <a:solidFill>
                  <a:srgbClr val="010066"/>
                </a:solidFill>
              </a:rPr>
              <a:t>in black and white. However, </a:t>
            </a:r>
            <a:br>
              <a:rPr lang="en-GB" altLang="en-US" dirty="0">
                <a:solidFill>
                  <a:srgbClr val="010066"/>
                </a:solidFill>
              </a:rPr>
            </a:br>
            <a:r>
              <a:rPr lang="en-GB" altLang="en-US" dirty="0" err="1">
                <a:solidFill>
                  <a:srgbClr val="010066"/>
                </a:solidFill>
              </a:rPr>
              <a:t>color</a:t>
            </a:r>
            <a:r>
              <a:rPr lang="en-GB" altLang="en-US" dirty="0">
                <a:solidFill>
                  <a:srgbClr val="010066"/>
                </a:solidFill>
              </a:rPr>
              <a:t> can added artificially </a:t>
            </a:r>
            <a:br>
              <a:rPr lang="en-GB" altLang="en-US" dirty="0">
                <a:solidFill>
                  <a:srgbClr val="010066"/>
                </a:solidFill>
              </a:rPr>
            </a:br>
            <a:r>
              <a:rPr lang="en-GB" altLang="en-US" dirty="0">
                <a:solidFill>
                  <a:srgbClr val="010066"/>
                </a:solidFill>
              </a:rPr>
              <a:t>using computer software. </a:t>
            </a:r>
            <a:endParaRPr lang="en-GB" altLang="en-US" dirty="0"/>
          </a:p>
        </p:txBody>
      </p:sp>
      <p:sp>
        <p:nvSpPr>
          <p:cNvPr id="17413" name="Text Box 41">
            <a:extLst>
              <a:ext uri="{FF2B5EF4-FFF2-40B4-BE49-F238E27FC236}">
                <a16:creationId xmlns:a16="http://schemas.microsoft.com/office/drawing/2014/main" id="{EC734718-C12A-4769-B0AF-D12DCFF5D7C5}"/>
              </a:ext>
            </a:extLst>
          </p:cNvPr>
          <p:cNvSpPr txBox="1">
            <a:spLocks noChangeArrowheads="1"/>
          </p:cNvSpPr>
          <p:nvPr/>
        </p:nvSpPr>
        <p:spPr bwMode="auto">
          <a:xfrm>
            <a:off x="342900" y="4214813"/>
            <a:ext cx="435327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Electron microscopes are very large, expensive and require specialist training to use. As a result, they tend to be found only in research laboratories. </a:t>
            </a:r>
            <a:endParaRPr lang="en-GB" altLang="en-US" dirty="0"/>
          </a:p>
        </p:txBody>
      </p:sp>
      <p:pic>
        <p:nvPicPr>
          <p:cNvPr id="29702" name="Picture 10" descr="Pan Xunbin_96656341.jpg">
            <a:extLst>
              <a:ext uri="{FF2B5EF4-FFF2-40B4-BE49-F238E27FC236}">
                <a16:creationId xmlns:a16="http://schemas.microsoft.com/office/drawing/2014/main" id="{90C97FE2-6A1F-4284-BDF0-50F0DA6B1282}"/>
              </a:ext>
            </a:extLst>
          </p:cNvPr>
          <p:cNvPicPr>
            <a:picLocks noChangeAspect="1"/>
          </p:cNvPicPr>
          <p:nvPr/>
        </p:nvPicPr>
        <p:blipFill>
          <a:blip r:embed="rId4">
            <a:extLst>
              <a:ext uri="{28A0092B-C50C-407E-A947-70E740481C1C}">
                <a14:useLocalDpi xmlns:a14="http://schemas.microsoft.com/office/drawing/2010/main" val="0"/>
              </a:ext>
            </a:extLst>
          </a:blip>
          <a:srcRect l="9399" t="3889" b="2222"/>
          <a:stretch>
            <a:fillRect/>
          </a:stretch>
        </p:blipFill>
        <p:spPr bwMode="auto">
          <a:xfrm>
            <a:off x="5459413" y="2082800"/>
            <a:ext cx="2617787"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91B2D34-2DE7-44BF-80E6-D799838F55B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69856A2-B55D-42A5-942A-6763A7D78264}"/>
              </a:ext>
            </a:extLst>
          </p:cNvPr>
          <p:cNvSpPr>
            <a:spLocks noGrp="1"/>
          </p:cNvSpPr>
          <p:nvPr>
            <p:ph type="title"/>
          </p:nvPr>
        </p:nvSpPr>
        <p:spPr/>
        <p:txBody>
          <a:bodyPr/>
          <a:lstStyle/>
          <a:p>
            <a:r>
              <a:rPr lang="en-GB" altLang="en-US"/>
              <a:t>Understanding sub-cellular structures (1)</a:t>
            </a:r>
          </a:p>
        </p:txBody>
      </p:sp>
      <p:sp>
        <p:nvSpPr>
          <p:cNvPr id="30724" name="Text Box 44">
            <a:extLst>
              <a:ext uri="{FF2B5EF4-FFF2-40B4-BE49-F238E27FC236}">
                <a16:creationId xmlns:a16="http://schemas.microsoft.com/office/drawing/2014/main" id="{922824DD-7E0E-46DD-9F82-D28C652FBDE3}"/>
              </a:ext>
            </a:extLst>
          </p:cNvPr>
          <p:cNvSpPr txBox="1">
            <a:spLocks noChangeArrowheads="1"/>
          </p:cNvSpPr>
          <p:nvPr/>
        </p:nvSpPr>
        <p:spPr bwMode="auto">
          <a:xfrm>
            <a:off x="342900" y="784225"/>
            <a:ext cx="852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Electron microscopy has increased our understanding of </a:t>
            </a:r>
            <a:br>
              <a:rPr lang="en-GB" altLang="en-US" dirty="0">
                <a:solidFill>
                  <a:srgbClr val="010066"/>
                </a:solidFill>
              </a:rPr>
            </a:br>
            <a:r>
              <a:rPr lang="en-GB" altLang="en-US" dirty="0">
                <a:solidFill>
                  <a:srgbClr val="010066"/>
                </a:solidFill>
              </a:rPr>
              <a:t>sub-cellular structures. </a:t>
            </a:r>
            <a:endParaRPr lang="en-GB" altLang="en-US" dirty="0"/>
          </a:p>
        </p:txBody>
      </p:sp>
      <p:sp>
        <p:nvSpPr>
          <p:cNvPr id="7" name="Text Box 43">
            <a:extLst>
              <a:ext uri="{FF2B5EF4-FFF2-40B4-BE49-F238E27FC236}">
                <a16:creationId xmlns:a16="http://schemas.microsoft.com/office/drawing/2014/main" id="{83DEC20B-6A90-456D-8C6A-404BDB8F28DF}"/>
              </a:ext>
            </a:extLst>
          </p:cNvPr>
          <p:cNvSpPr txBox="1">
            <a:spLocks noChangeArrowheads="1"/>
          </p:cNvSpPr>
          <p:nvPr/>
        </p:nvSpPr>
        <p:spPr bwMode="auto">
          <a:xfrm>
            <a:off x="342900" y="3070225"/>
            <a:ext cx="48942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This means both a high resolution and high magnification are needed to view sub-cellular structures in detail, which can be achieved using electron microscopy. </a:t>
            </a:r>
            <a:endParaRPr lang="en-GB" altLang="en-US" dirty="0"/>
          </a:p>
        </p:txBody>
      </p:sp>
      <p:sp>
        <p:nvSpPr>
          <p:cNvPr id="8" name="Text Box 42">
            <a:extLst>
              <a:ext uri="{FF2B5EF4-FFF2-40B4-BE49-F238E27FC236}">
                <a16:creationId xmlns:a16="http://schemas.microsoft.com/office/drawing/2014/main" id="{BD78C905-2198-4225-B11E-0F9516AF38F2}"/>
              </a:ext>
            </a:extLst>
          </p:cNvPr>
          <p:cNvSpPr txBox="1">
            <a:spLocks noChangeArrowheads="1"/>
          </p:cNvSpPr>
          <p:nvPr/>
        </p:nvSpPr>
        <p:spPr bwMode="auto">
          <a:xfrm>
            <a:off x="342900" y="1927225"/>
            <a:ext cx="4894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Sub-cellular structures are very </a:t>
            </a:r>
            <a:br>
              <a:rPr lang="en-GB" altLang="en-US" dirty="0">
                <a:solidFill>
                  <a:srgbClr val="010066"/>
                </a:solidFill>
              </a:rPr>
            </a:br>
            <a:r>
              <a:rPr lang="en-GB" altLang="en-US" dirty="0">
                <a:solidFill>
                  <a:srgbClr val="010066"/>
                </a:solidFill>
              </a:rPr>
              <a:t>small and very close together. </a:t>
            </a:r>
            <a:endParaRPr lang="en-GB" altLang="en-US" dirty="0"/>
          </a:p>
        </p:txBody>
      </p:sp>
      <p:sp>
        <p:nvSpPr>
          <p:cNvPr id="10" name="Text Box 41">
            <a:extLst>
              <a:ext uri="{FF2B5EF4-FFF2-40B4-BE49-F238E27FC236}">
                <a16:creationId xmlns:a16="http://schemas.microsoft.com/office/drawing/2014/main" id="{D1BB5352-A571-481C-ADD8-A9BF743EC4DF}"/>
              </a:ext>
            </a:extLst>
          </p:cNvPr>
          <p:cNvSpPr txBox="1">
            <a:spLocks noChangeArrowheads="1"/>
          </p:cNvSpPr>
          <p:nvPr/>
        </p:nvSpPr>
        <p:spPr bwMode="auto">
          <a:xfrm>
            <a:off x="342899" y="5322888"/>
            <a:ext cx="8281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Light microscopes’ limited resolution of 200</a:t>
            </a:r>
            <a:r>
              <a:rPr lang="en-GB" altLang="en-US" sz="1000" dirty="0">
                <a:solidFill>
                  <a:srgbClr val="010066"/>
                </a:solidFill>
              </a:rPr>
              <a:t> </a:t>
            </a:r>
            <a:r>
              <a:rPr lang="en-GB" altLang="en-US" dirty="0">
                <a:solidFill>
                  <a:srgbClr val="010066"/>
                </a:solidFill>
              </a:rPr>
              <a:t>nm means they cannot be used to see the smallest sub-cellular structures.</a:t>
            </a:r>
            <a:endParaRPr lang="en-GB" altLang="en-US" dirty="0"/>
          </a:p>
        </p:txBody>
      </p:sp>
      <p:pic>
        <p:nvPicPr>
          <p:cNvPr id="30728" name="Picture 10" descr="Jose Luis Calvo_159810464.jpg">
            <a:extLst>
              <a:ext uri="{FF2B5EF4-FFF2-40B4-BE49-F238E27FC236}">
                <a16:creationId xmlns:a16="http://schemas.microsoft.com/office/drawing/2014/main" id="{46B0FD89-79AC-4C49-8878-ACF9C30B885D}"/>
              </a:ext>
            </a:extLst>
          </p:cNvPr>
          <p:cNvPicPr>
            <a:picLocks noChangeAspect="1"/>
          </p:cNvPicPr>
          <p:nvPr/>
        </p:nvPicPr>
        <p:blipFill>
          <a:blip r:embed="rId4">
            <a:extLst>
              <a:ext uri="{28A0092B-C50C-407E-A947-70E740481C1C}">
                <a14:useLocalDpi xmlns:a14="http://schemas.microsoft.com/office/drawing/2010/main" val="0"/>
              </a:ext>
            </a:extLst>
          </a:blip>
          <a:srcRect r="14648"/>
          <a:stretch>
            <a:fillRect/>
          </a:stretch>
        </p:blipFill>
        <p:spPr bwMode="auto">
          <a:xfrm>
            <a:off x="5243513" y="1935163"/>
            <a:ext cx="32893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71999CD-7C65-4343-A792-DC961F7CFB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EE078D5-F0E2-4186-BAC4-59B50CCBCCD7}"/>
              </a:ext>
            </a:extLst>
          </p:cNvPr>
          <p:cNvSpPr>
            <a:spLocks noGrp="1"/>
          </p:cNvSpPr>
          <p:nvPr>
            <p:ph type="title"/>
          </p:nvPr>
        </p:nvSpPr>
        <p:spPr/>
        <p:txBody>
          <a:bodyPr/>
          <a:lstStyle/>
          <a:p>
            <a:r>
              <a:rPr lang="en-GB" altLang="en-US"/>
              <a:t>Understanding sub-cellular structures (2)</a:t>
            </a:r>
          </a:p>
        </p:txBody>
      </p:sp>
      <p:sp>
        <p:nvSpPr>
          <p:cNvPr id="31748" name="Text Box 43">
            <a:extLst>
              <a:ext uri="{FF2B5EF4-FFF2-40B4-BE49-F238E27FC236}">
                <a16:creationId xmlns:a16="http://schemas.microsoft.com/office/drawing/2014/main" id="{D78C0859-C22E-4144-9A5E-4C92624DC801}"/>
              </a:ext>
            </a:extLst>
          </p:cNvPr>
          <p:cNvSpPr txBox="1">
            <a:spLocks noChangeArrowheads="1"/>
          </p:cNvSpPr>
          <p:nvPr/>
        </p:nvSpPr>
        <p:spPr bwMode="auto">
          <a:xfrm>
            <a:off x="342900" y="784225"/>
            <a:ext cx="8353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largest sub-cellular structure in animal cells is usually </a:t>
            </a:r>
            <a:br>
              <a:rPr lang="en-GB" altLang="en-US" dirty="0">
                <a:solidFill>
                  <a:srgbClr val="010066"/>
                </a:solidFill>
              </a:rPr>
            </a:br>
            <a:r>
              <a:rPr lang="en-GB" altLang="en-US" dirty="0">
                <a:solidFill>
                  <a:srgbClr val="010066"/>
                </a:solidFill>
              </a:rPr>
              <a:t>the </a:t>
            </a:r>
            <a:r>
              <a:rPr lang="en-GB" altLang="en-US" b="1" dirty="0">
                <a:solidFill>
                  <a:srgbClr val="10BC45"/>
                </a:solidFill>
              </a:rPr>
              <a:t>nucleus</a:t>
            </a:r>
            <a:r>
              <a:rPr lang="en-GB" altLang="en-US" dirty="0">
                <a:solidFill>
                  <a:srgbClr val="010066"/>
                </a:solidFill>
              </a:rPr>
              <a:t>, which is about 10</a:t>
            </a:r>
            <a:r>
              <a:rPr lang="en-GB" altLang="en-US" sz="1000" dirty="0">
                <a:solidFill>
                  <a:srgbClr val="010066"/>
                </a:solidFill>
              </a:rPr>
              <a:t> </a:t>
            </a:r>
            <a:r>
              <a:rPr lang="el-GR" altLang="en-US" dirty="0">
                <a:solidFill>
                  <a:srgbClr val="010066"/>
                </a:solidFill>
              </a:rPr>
              <a:t>μ</a:t>
            </a:r>
            <a:r>
              <a:rPr lang="en-GB" altLang="en-US" dirty="0">
                <a:solidFill>
                  <a:srgbClr val="010066"/>
                </a:solidFill>
              </a:rPr>
              <a:t>m in diameter. This means it is big enough to be viewed using both light microscopes and electron microscopes.</a:t>
            </a:r>
            <a:endParaRPr lang="en-GB" altLang="en-US" dirty="0"/>
          </a:p>
        </p:txBody>
      </p:sp>
      <p:sp>
        <p:nvSpPr>
          <p:cNvPr id="10" name="Text Box 42">
            <a:extLst>
              <a:ext uri="{FF2B5EF4-FFF2-40B4-BE49-F238E27FC236}">
                <a16:creationId xmlns:a16="http://schemas.microsoft.com/office/drawing/2014/main" id="{97A33942-6E64-4D51-A8B6-1703022D656E}"/>
              </a:ext>
            </a:extLst>
          </p:cNvPr>
          <p:cNvSpPr txBox="1">
            <a:spLocks noChangeArrowheads="1"/>
          </p:cNvSpPr>
          <p:nvPr/>
        </p:nvSpPr>
        <p:spPr bwMode="auto">
          <a:xfrm>
            <a:off x="342900" y="2499519"/>
            <a:ext cx="50244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Mitochondria</a:t>
            </a:r>
            <a:r>
              <a:rPr lang="en-GB" altLang="en-US" dirty="0">
                <a:solidFill>
                  <a:srgbClr val="010066"/>
                </a:solidFill>
              </a:rPr>
              <a:t> have a diameter</a:t>
            </a:r>
            <a:br>
              <a:rPr lang="en-GB" altLang="en-US" dirty="0">
                <a:solidFill>
                  <a:srgbClr val="010066"/>
                </a:solidFill>
              </a:rPr>
            </a:br>
            <a:r>
              <a:rPr lang="en-GB" altLang="en-US" dirty="0">
                <a:solidFill>
                  <a:srgbClr val="010066"/>
                </a:solidFill>
              </a:rPr>
              <a:t>of about 1</a:t>
            </a:r>
            <a:r>
              <a:rPr lang="en-GB" altLang="en-US" sz="1000" dirty="0">
                <a:solidFill>
                  <a:srgbClr val="010066"/>
                </a:solidFill>
              </a:rPr>
              <a:t> </a:t>
            </a:r>
            <a:r>
              <a:rPr lang="el-GR" altLang="en-US" dirty="0">
                <a:solidFill>
                  <a:srgbClr val="010066"/>
                </a:solidFill>
              </a:rPr>
              <a:t>μ</a:t>
            </a:r>
            <a:r>
              <a:rPr lang="en-GB" altLang="en-US" dirty="0">
                <a:solidFill>
                  <a:srgbClr val="010066"/>
                </a:solidFill>
              </a:rPr>
              <a:t>m. Although this is </a:t>
            </a:r>
            <a:br>
              <a:rPr lang="en-GB" altLang="en-US" dirty="0">
                <a:solidFill>
                  <a:srgbClr val="010066"/>
                </a:solidFill>
              </a:rPr>
            </a:br>
            <a:r>
              <a:rPr lang="en-GB" altLang="en-US" dirty="0">
                <a:solidFill>
                  <a:srgbClr val="010066"/>
                </a:solidFill>
              </a:rPr>
              <a:t>in the range of a light microscope, they can be seen in more detail using an electron microscope.  </a:t>
            </a:r>
            <a:endParaRPr lang="en-GB" altLang="en-US" dirty="0"/>
          </a:p>
        </p:txBody>
      </p:sp>
      <p:sp>
        <p:nvSpPr>
          <p:cNvPr id="11" name="Text Box 41">
            <a:extLst>
              <a:ext uri="{FF2B5EF4-FFF2-40B4-BE49-F238E27FC236}">
                <a16:creationId xmlns:a16="http://schemas.microsoft.com/office/drawing/2014/main" id="{6AD999D5-694A-4CC6-AD9C-1C168DC91894}"/>
              </a:ext>
            </a:extLst>
          </p:cNvPr>
          <p:cNvSpPr txBox="1">
            <a:spLocks noChangeArrowheads="1"/>
          </p:cNvSpPr>
          <p:nvPr/>
        </p:nvSpPr>
        <p:spPr bwMode="auto">
          <a:xfrm>
            <a:off x="342900" y="4583113"/>
            <a:ext cx="41243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Ribosomes</a:t>
            </a:r>
            <a:r>
              <a:rPr lang="en-GB" altLang="en-US" dirty="0">
                <a:solidFill>
                  <a:srgbClr val="010066"/>
                </a:solidFill>
              </a:rPr>
              <a:t> are just 30</a:t>
            </a:r>
            <a:r>
              <a:rPr lang="en-GB" altLang="en-US" sz="1000" dirty="0">
                <a:solidFill>
                  <a:srgbClr val="010066"/>
                </a:solidFill>
              </a:rPr>
              <a:t> </a:t>
            </a:r>
            <a:r>
              <a:rPr lang="en-GB" altLang="en-US" dirty="0">
                <a:solidFill>
                  <a:srgbClr val="010066"/>
                </a:solidFill>
              </a:rPr>
              <a:t>nm in diameter, which means they can only be seen using electron microscopy. </a:t>
            </a:r>
            <a:endParaRPr lang="en-GB" altLang="en-US" dirty="0"/>
          </a:p>
        </p:txBody>
      </p:sp>
      <p:pic>
        <p:nvPicPr>
          <p:cNvPr id="31751" name="Picture 7" descr="animal cell.png">
            <a:extLst>
              <a:ext uri="{FF2B5EF4-FFF2-40B4-BE49-F238E27FC236}">
                <a16:creationId xmlns:a16="http://schemas.microsoft.com/office/drawing/2014/main" id="{E5765C6A-D699-4E54-A7B7-7FD413C61A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2974975"/>
            <a:ext cx="37052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150EA04-A385-4A80-91AD-33B2D4212324}"/>
              </a:ext>
            </a:extLst>
          </p:cNvPr>
          <p:cNvSpPr>
            <a:spLocks noChangeArrowheads="1"/>
          </p:cNvSpPr>
          <p:nvPr/>
        </p:nvSpPr>
        <p:spPr bwMode="auto">
          <a:xfrm>
            <a:off x="5056188" y="2425700"/>
            <a:ext cx="233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mitochondrion</a:t>
            </a:r>
            <a:endParaRPr lang="en-GB" altLang="en-US" b="1"/>
          </a:p>
        </p:txBody>
      </p:sp>
      <p:sp>
        <p:nvSpPr>
          <p:cNvPr id="12" name="Rectangle 11">
            <a:extLst>
              <a:ext uri="{FF2B5EF4-FFF2-40B4-BE49-F238E27FC236}">
                <a16:creationId xmlns:a16="http://schemas.microsoft.com/office/drawing/2014/main" id="{9DF55DD8-AA89-4CEB-A01A-9744EEE63B79}"/>
              </a:ext>
            </a:extLst>
          </p:cNvPr>
          <p:cNvSpPr>
            <a:spLocks noChangeArrowheads="1"/>
          </p:cNvSpPr>
          <p:nvPr/>
        </p:nvSpPr>
        <p:spPr bwMode="auto">
          <a:xfrm>
            <a:off x="7388225" y="5526088"/>
            <a:ext cx="157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ribosome</a:t>
            </a:r>
            <a:endParaRPr lang="en-GB" altLang="en-US" b="1"/>
          </a:p>
        </p:txBody>
      </p:sp>
      <p:cxnSp>
        <p:nvCxnSpPr>
          <p:cNvPr id="14" name="Straight Arrow Connector 13">
            <a:extLst>
              <a:ext uri="{FF2B5EF4-FFF2-40B4-BE49-F238E27FC236}">
                <a16:creationId xmlns:a16="http://schemas.microsoft.com/office/drawing/2014/main" id="{0B8B9974-5694-4064-9826-9B27B625E3FB}"/>
              </a:ext>
            </a:extLst>
          </p:cNvPr>
          <p:cNvCxnSpPr>
            <a:cxnSpLocks noChangeShapeType="1"/>
            <a:stCxn id="9" idx="2"/>
          </p:cNvCxnSpPr>
          <p:nvPr/>
        </p:nvCxnSpPr>
        <p:spPr bwMode="auto">
          <a:xfrm flipH="1">
            <a:off x="5768975" y="2887663"/>
            <a:ext cx="455613" cy="1204912"/>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id="{A27CDF95-7BD9-4157-97D3-02D39E51B91E}"/>
              </a:ext>
            </a:extLst>
          </p:cNvPr>
          <p:cNvCxnSpPr>
            <a:cxnSpLocks noChangeShapeType="1"/>
            <a:stCxn id="12" idx="0"/>
          </p:cNvCxnSpPr>
          <p:nvPr/>
        </p:nvCxnSpPr>
        <p:spPr bwMode="auto">
          <a:xfrm flipH="1" flipV="1">
            <a:off x="7251700" y="4397375"/>
            <a:ext cx="920750" cy="1128713"/>
          </a:xfrm>
          <a:prstGeom prst="straightConnector1">
            <a:avLst/>
          </a:prstGeom>
          <a:noFill/>
          <a:ln w="38100" algn="ctr">
            <a:solidFill>
              <a:schemeClr val="tx1"/>
            </a:solidFill>
            <a:round/>
            <a:headEnd type="oval" w="med" len="med"/>
            <a:tailEnd type="triangle" w="med" len="med"/>
          </a:ln>
          <a:extLst>
            <a:ext uri="{909E8E84-426E-40DD-AFC4-6F175D3DCCD1}">
              <a14:hiddenFill xmlns:a14="http://schemas.microsoft.com/office/drawing/2010/main">
                <a:noFill/>
              </a14:hiddenFill>
            </a:ext>
          </a:extLst>
        </p:spPr>
      </p:cxnSp>
      <p:pic>
        <p:nvPicPr>
          <p:cNvPr id="13" name="Picture 9" descr="notes_icon">
            <a:extLst>
              <a:ext uri="{FF2B5EF4-FFF2-40B4-BE49-F238E27FC236}">
                <a16:creationId xmlns:a16="http://schemas.microsoft.com/office/drawing/2014/main" id="{EEDBDD29-0B25-4B0C-B3AD-D56455E4C56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6433C7B-3632-449A-B3E0-E007E24D9669}"/>
              </a:ext>
            </a:extLst>
          </p:cNvPr>
          <p:cNvSpPr>
            <a:spLocks noGrp="1" noChangeArrowheads="1"/>
          </p:cNvSpPr>
          <p:nvPr>
            <p:ph type="title"/>
          </p:nvPr>
        </p:nvSpPr>
        <p:spPr/>
        <p:txBody>
          <a:bodyPr/>
          <a:lstStyle/>
          <a:p>
            <a:r>
              <a:rPr lang="en-GB" altLang="en-US"/>
              <a:t>Cells</a:t>
            </a:r>
          </a:p>
        </p:txBody>
      </p:sp>
      <p:sp>
        <p:nvSpPr>
          <p:cNvPr id="15363" name="Text Box 51">
            <a:extLst>
              <a:ext uri="{FF2B5EF4-FFF2-40B4-BE49-F238E27FC236}">
                <a16:creationId xmlns:a16="http://schemas.microsoft.com/office/drawing/2014/main" id="{BF8F0D0E-922D-46CF-9152-D1F6EC91296E}"/>
              </a:ext>
            </a:extLst>
          </p:cNvPr>
          <p:cNvSpPr txBox="1">
            <a:spLocks noChangeArrowheads="1"/>
          </p:cNvSpPr>
          <p:nvPr/>
        </p:nvSpPr>
        <p:spPr bwMode="auto">
          <a:xfrm>
            <a:off x="358775" y="784225"/>
            <a:ext cx="8785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a:t>
            </a:r>
            <a:r>
              <a:rPr lang="en-GB" altLang="en-US" b="1">
                <a:solidFill>
                  <a:srgbClr val="10BC45"/>
                </a:solidFill>
              </a:rPr>
              <a:t>cell</a:t>
            </a:r>
            <a:r>
              <a:rPr lang="en-GB" altLang="en-US"/>
              <a:t> is the basic unit of life, from which larger structures such as tissues, organs and whole organisms are made.</a:t>
            </a:r>
          </a:p>
        </p:txBody>
      </p:sp>
      <p:sp>
        <p:nvSpPr>
          <p:cNvPr id="8198" name="Text Box 52">
            <a:extLst>
              <a:ext uri="{FF2B5EF4-FFF2-40B4-BE49-F238E27FC236}">
                <a16:creationId xmlns:a16="http://schemas.microsoft.com/office/drawing/2014/main" id="{DD8FA647-3DF1-463A-8A8A-C756FD305267}"/>
              </a:ext>
            </a:extLst>
          </p:cNvPr>
          <p:cNvSpPr txBox="1">
            <a:spLocks noChangeArrowheads="1"/>
          </p:cNvSpPr>
          <p:nvPr/>
        </p:nvSpPr>
        <p:spPr bwMode="auto">
          <a:xfrm>
            <a:off x="342900" y="1927225"/>
            <a:ext cx="4371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Most cells are too small to see with the naked eye. </a:t>
            </a:r>
          </a:p>
        </p:txBody>
      </p:sp>
      <p:sp>
        <p:nvSpPr>
          <p:cNvPr id="8199" name="Text Box 53">
            <a:extLst>
              <a:ext uri="{FF2B5EF4-FFF2-40B4-BE49-F238E27FC236}">
                <a16:creationId xmlns:a16="http://schemas.microsoft.com/office/drawing/2014/main" id="{200A22FD-700F-4E2C-9C36-FE8FDC6A83AD}"/>
              </a:ext>
            </a:extLst>
          </p:cNvPr>
          <p:cNvSpPr txBox="1">
            <a:spLocks noChangeArrowheads="1"/>
          </p:cNvSpPr>
          <p:nvPr/>
        </p:nvSpPr>
        <p:spPr bwMode="auto">
          <a:xfrm>
            <a:off x="342900" y="3071812"/>
            <a:ext cx="4905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t>Egg cells </a:t>
            </a:r>
            <a:r>
              <a:rPr lang="en-GB" altLang="en-US"/>
              <a:t>are one of the largest cells found in humans. However, even they are only 0.1</a:t>
            </a:r>
            <a:r>
              <a:rPr lang="en-GB" altLang="en-US" sz="1000"/>
              <a:t> </a:t>
            </a:r>
            <a:r>
              <a:rPr lang="en-GB" altLang="en-US"/>
              <a:t>mm in diameter, which is about the same as the width of a human hair.  </a:t>
            </a:r>
          </a:p>
        </p:txBody>
      </p:sp>
      <p:sp>
        <p:nvSpPr>
          <p:cNvPr id="8200" name="Text Box 54">
            <a:extLst>
              <a:ext uri="{FF2B5EF4-FFF2-40B4-BE49-F238E27FC236}">
                <a16:creationId xmlns:a16="http://schemas.microsoft.com/office/drawing/2014/main" id="{4073F4F1-A652-4799-933D-7D20BFFF7274}"/>
              </a:ext>
            </a:extLst>
          </p:cNvPr>
          <p:cNvSpPr txBox="1">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To overcome this, </a:t>
            </a:r>
            <a:r>
              <a:rPr lang="en-GB" altLang="en-US" b="1" dirty="0">
                <a:solidFill>
                  <a:srgbClr val="10BC45"/>
                </a:solidFill>
              </a:rPr>
              <a:t>microscopes </a:t>
            </a:r>
            <a:r>
              <a:rPr lang="en-GB" altLang="en-US" dirty="0"/>
              <a:t>are used to view cells </a:t>
            </a:r>
            <a:br>
              <a:rPr lang="en-GB" altLang="en-US" dirty="0"/>
            </a:br>
            <a:r>
              <a:rPr lang="en-GB" altLang="en-US" dirty="0"/>
              <a:t>and the </a:t>
            </a:r>
            <a:r>
              <a:rPr lang="en-GB" altLang="en-US" b="1" dirty="0">
                <a:solidFill>
                  <a:srgbClr val="10BC45"/>
                </a:solidFill>
              </a:rPr>
              <a:t>sub-cellular structures </a:t>
            </a:r>
            <a:r>
              <a:rPr lang="en-GB" altLang="en-US" dirty="0"/>
              <a:t>inside them.</a:t>
            </a:r>
          </a:p>
        </p:txBody>
      </p:sp>
      <p:pic>
        <p:nvPicPr>
          <p:cNvPr id="12" name="Picture 8" descr="p648188_credit">
            <a:extLst>
              <a:ext uri="{FF2B5EF4-FFF2-40B4-BE49-F238E27FC236}">
                <a16:creationId xmlns:a16="http://schemas.microsoft.com/office/drawing/2014/main" id="{70BB744F-EAC5-457A-B561-9989A8D51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112" b="13026"/>
          <a:stretch>
            <a:fillRect/>
          </a:stretch>
        </p:blipFill>
        <p:spPr bwMode="auto">
          <a:xfrm>
            <a:off x="5376863" y="1947863"/>
            <a:ext cx="315595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A8B1F95-EB83-4B4B-A634-3EC786BFF44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49A3505C-BB61-4868-BFB2-726631DC2DD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0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P spid="82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445E197-5068-4A81-BE52-31C577355EEA}"/>
              </a:ext>
            </a:extLst>
          </p:cNvPr>
          <p:cNvSpPr>
            <a:spLocks noGrp="1" noChangeArrowheads="1"/>
          </p:cNvSpPr>
          <p:nvPr>
            <p:ph type="title"/>
          </p:nvPr>
        </p:nvSpPr>
        <p:spPr>
          <a:noFill/>
        </p:spPr>
        <p:txBody>
          <a:bodyPr/>
          <a:lstStyle/>
          <a:p>
            <a:r>
              <a:rPr lang="en-GB" altLang="en-US"/>
              <a:t>Microscopes</a:t>
            </a:r>
          </a:p>
        </p:txBody>
      </p:sp>
      <p:sp>
        <p:nvSpPr>
          <p:cNvPr id="16387" name="Text Box 41">
            <a:extLst>
              <a:ext uri="{FF2B5EF4-FFF2-40B4-BE49-F238E27FC236}">
                <a16:creationId xmlns:a16="http://schemas.microsoft.com/office/drawing/2014/main" id="{3031C5BB-894F-4BCE-B7AA-1B44B354B04C}"/>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There are two main types of microscope: </a:t>
            </a:r>
            <a:r>
              <a:rPr lang="en-GB" altLang="en-US" b="1" dirty="0">
                <a:solidFill>
                  <a:srgbClr val="10BC45"/>
                </a:solidFill>
              </a:rPr>
              <a:t>light microscopes</a:t>
            </a:r>
            <a:r>
              <a:rPr lang="en-GB" altLang="en-US" dirty="0">
                <a:solidFill>
                  <a:srgbClr val="010066"/>
                </a:solidFill>
              </a:rPr>
              <a:t> and </a:t>
            </a:r>
            <a:r>
              <a:rPr lang="en-GB" altLang="en-US" b="1" dirty="0">
                <a:solidFill>
                  <a:srgbClr val="10BC45"/>
                </a:solidFill>
              </a:rPr>
              <a:t>electron microscopes</a:t>
            </a:r>
            <a:r>
              <a:rPr lang="en-GB" altLang="en-US" dirty="0">
                <a:solidFill>
                  <a:srgbClr val="010066"/>
                </a:solidFill>
              </a:rPr>
              <a:t>.  </a:t>
            </a:r>
            <a:endParaRPr lang="en-GB" altLang="en-US" dirty="0"/>
          </a:p>
        </p:txBody>
      </p:sp>
      <p:sp>
        <p:nvSpPr>
          <p:cNvPr id="9222" name="Text Box 42">
            <a:extLst>
              <a:ext uri="{FF2B5EF4-FFF2-40B4-BE49-F238E27FC236}">
                <a16:creationId xmlns:a16="http://schemas.microsoft.com/office/drawing/2014/main" id="{43E7B688-CA0E-4E1A-982A-C2B2E29E26DD}"/>
              </a:ext>
            </a:extLst>
          </p:cNvPr>
          <p:cNvSpPr txBox="1">
            <a:spLocks noChangeArrowheads="1"/>
          </p:cNvSpPr>
          <p:nvPr/>
        </p:nvSpPr>
        <p:spPr bwMode="auto">
          <a:xfrm>
            <a:off x="342900" y="3451225"/>
            <a:ext cx="487256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Microscopes can be used to view a variety of animal and plant cells. </a:t>
            </a:r>
            <a:endParaRPr lang="en-GB" altLang="en-US" dirty="0"/>
          </a:p>
        </p:txBody>
      </p:sp>
      <p:sp>
        <p:nvSpPr>
          <p:cNvPr id="9223" name="Rectangle 12">
            <a:extLst>
              <a:ext uri="{FF2B5EF4-FFF2-40B4-BE49-F238E27FC236}">
                <a16:creationId xmlns:a16="http://schemas.microsoft.com/office/drawing/2014/main" id="{046E300F-B71B-4634-BED0-A271343FDFF4}"/>
              </a:ext>
            </a:extLst>
          </p:cNvPr>
          <p:cNvSpPr>
            <a:spLocks noChangeArrowheads="1"/>
          </p:cNvSpPr>
          <p:nvPr/>
        </p:nvSpPr>
        <p:spPr bwMode="auto">
          <a:xfrm>
            <a:off x="342900" y="21177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Both make objects appear larger</a:t>
            </a:r>
            <a:br>
              <a:rPr lang="en-GB" altLang="en-US">
                <a:solidFill>
                  <a:srgbClr val="010066"/>
                </a:solidFill>
              </a:rPr>
            </a:br>
            <a:r>
              <a:rPr lang="en-GB" altLang="en-US">
                <a:solidFill>
                  <a:srgbClr val="010066"/>
                </a:solidFill>
              </a:rPr>
              <a:t>than they are in reality.</a:t>
            </a:r>
            <a:endParaRPr lang="en-GB" altLang="en-US"/>
          </a:p>
        </p:txBody>
      </p:sp>
      <p:sp>
        <p:nvSpPr>
          <p:cNvPr id="9224" name="Text Box 43">
            <a:extLst>
              <a:ext uri="{FF2B5EF4-FFF2-40B4-BE49-F238E27FC236}">
                <a16:creationId xmlns:a16="http://schemas.microsoft.com/office/drawing/2014/main" id="{5D7777BD-D9E6-43EA-90B3-870451C77814}"/>
              </a:ext>
            </a:extLst>
          </p:cNvPr>
          <p:cNvSpPr txBox="1">
            <a:spLocks noChangeArrowheads="1"/>
          </p:cNvSpPr>
          <p:nvPr/>
        </p:nvSpPr>
        <p:spPr bwMode="auto">
          <a:xfrm>
            <a:off x="342901" y="4787900"/>
            <a:ext cx="4341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Different types of microscopes are used in research labs, medical labs and schools.</a:t>
            </a:r>
            <a:endParaRPr lang="en-GB" altLang="en-US" dirty="0"/>
          </a:p>
        </p:txBody>
      </p:sp>
      <p:pic>
        <p:nvPicPr>
          <p:cNvPr id="16392" name="Picture 14" descr="MTrebbin_67868959.jpg">
            <a:extLst>
              <a:ext uri="{FF2B5EF4-FFF2-40B4-BE49-F238E27FC236}">
                <a16:creationId xmlns:a16="http://schemas.microsoft.com/office/drawing/2014/main" id="{B46CF861-A400-4001-9073-6EB5AABAC069}"/>
              </a:ext>
            </a:extLst>
          </p:cNvPr>
          <p:cNvPicPr>
            <a:picLocks noChangeAspect="1"/>
          </p:cNvPicPr>
          <p:nvPr/>
        </p:nvPicPr>
        <p:blipFill>
          <a:blip r:embed="rId4">
            <a:extLst>
              <a:ext uri="{28A0092B-C50C-407E-A947-70E740481C1C}">
                <a14:useLocalDpi xmlns:a14="http://schemas.microsoft.com/office/drawing/2010/main" val="0"/>
              </a:ext>
            </a:extLst>
          </a:blip>
          <a:srcRect t="4465" b="4465"/>
          <a:stretch>
            <a:fillRect/>
          </a:stretch>
        </p:blipFill>
        <p:spPr bwMode="auto">
          <a:xfrm>
            <a:off x="5437011" y="1910997"/>
            <a:ext cx="308451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C2F41A2-ABAF-4D8F-BC61-69CDEB0BB1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9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9" name="Rectangle 13">
            <a:extLst>
              <a:ext uri="{FF2B5EF4-FFF2-40B4-BE49-F238E27FC236}">
                <a16:creationId xmlns:a16="http://schemas.microsoft.com/office/drawing/2014/main" id="{FA7E9AA2-4DDD-46BD-80C3-D8AFA321A90C}"/>
              </a:ext>
            </a:extLst>
          </p:cNvPr>
          <p:cNvSpPr>
            <a:spLocks noChangeArrowheads="1"/>
          </p:cNvSpPr>
          <p:nvPr/>
        </p:nvSpPr>
        <p:spPr bwMode="auto">
          <a:xfrm>
            <a:off x="917927" y="4329642"/>
            <a:ext cx="7150100" cy="1314803"/>
          </a:xfrm>
          <a:prstGeom prst="rect">
            <a:avLst/>
          </a:prstGeom>
          <a:solidFill>
            <a:srgbClr val="10BC45"/>
          </a:solidFill>
          <a:ln w="38100" algn="ctr">
            <a:solidFill>
              <a:srgbClr val="10BC45"/>
            </a:solidFill>
            <a:round/>
            <a:headEnd/>
            <a:tailEnd/>
          </a:ln>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7410" name="Rectangle 2">
            <a:extLst>
              <a:ext uri="{FF2B5EF4-FFF2-40B4-BE49-F238E27FC236}">
                <a16:creationId xmlns:a16="http://schemas.microsoft.com/office/drawing/2014/main" id="{3CE06ECE-AD8D-48B6-A012-4106EC568E86}"/>
              </a:ext>
            </a:extLst>
          </p:cNvPr>
          <p:cNvSpPr>
            <a:spLocks noGrp="1" noChangeArrowheads="1"/>
          </p:cNvSpPr>
          <p:nvPr>
            <p:ph type="title"/>
          </p:nvPr>
        </p:nvSpPr>
        <p:spPr>
          <a:noFill/>
        </p:spPr>
        <p:txBody>
          <a:bodyPr/>
          <a:lstStyle/>
          <a:p>
            <a:r>
              <a:rPr lang="en-GB" altLang="en-US"/>
              <a:t>Magnification</a:t>
            </a:r>
          </a:p>
        </p:txBody>
      </p:sp>
      <p:sp>
        <p:nvSpPr>
          <p:cNvPr id="17411" name="Text Box 41">
            <a:extLst>
              <a:ext uri="{FF2B5EF4-FFF2-40B4-BE49-F238E27FC236}">
                <a16:creationId xmlns:a16="http://schemas.microsoft.com/office/drawing/2014/main" id="{A62B55EC-8204-48A2-BE1F-32C71FBF0E6E}"/>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Magnification</a:t>
            </a:r>
            <a:r>
              <a:rPr lang="en-GB" altLang="en-US">
                <a:solidFill>
                  <a:srgbClr val="010066"/>
                </a:solidFill>
              </a:rPr>
              <a:t> is the process of making something appear bigger then it really is.</a:t>
            </a:r>
            <a:endParaRPr lang="en-GB" altLang="en-US"/>
          </a:p>
        </p:txBody>
      </p:sp>
      <p:sp>
        <p:nvSpPr>
          <p:cNvPr id="10249" name="Text Box 42">
            <a:extLst>
              <a:ext uri="{FF2B5EF4-FFF2-40B4-BE49-F238E27FC236}">
                <a16:creationId xmlns:a16="http://schemas.microsoft.com/office/drawing/2014/main" id="{1F7DDACA-2233-4E5E-8C5A-3638FBF13A24}"/>
              </a:ext>
            </a:extLst>
          </p:cNvPr>
          <p:cNvSpPr txBox="1">
            <a:spLocks noChangeArrowheads="1"/>
          </p:cNvSpPr>
          <p:nvPr/>
        </p:nvSpPr>
        <p:spPr bwMode="auto">
          <a:xfrm>
            <a:off x="342900" y="2078038"/>
            <a:ext cx="8408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magnification power of a microscope determines how large the object being observed appears to the viewer.</a:t>
            </a:r>
            <a:endParaRPr lang="en-GB" altLang="en-US"/>
          </a:p>
        </p:txBody>
      </p:sp>
      <p:sp>
        <p:nvSpPr>
          <p:cNvPr id="10250" name="Text Box 43">
            <a:extLst>
              <a:ext uri="{FF2B5EF4-FFF2-40B4-BE49-F238E27FC236}">
                <a16:creationId xmlns:a16="http://schemas.microsoft.com/office/drawing/2014/main" id="{F93E29C0-0658-4A26-B603-8ADEE1C3D5AD}"/>
              </a:ext>
            </a:extLst>
          </p:cNvPr>
          <p:cNvSpPr txBox="1">
            <a:spLocks noChangeArrowheads="1"/>
          </p:cNvSpPr>
          <p:nvPr/>
        </p:nvSpPr>
        <p:spPr bwMode="auto">
          <a:xfrm>
            <a:off x="342900" y="3370263"/>
            <a:ext cx="840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Magnification can be calculated using the following equation:</a:t>
            </a:r>
            <a:endParaRPr lang="en-GB" altLang="en-US"/>
          </a:p>
        </p:txBody>
      </p:sp>
      <p:sp>
        <p:nvSpPr>
          <p:cNvPr id="17416" name="Text Box 6">
            <a:extLst>
              <a:ext uri="{FF2B5EF4-FFF2-40B4-BE49-F238E27FC236}">
                <a16:creationId xmlns:a16="http://schemas.microsoft.com/office/drawing/2014/main" id="{06059B3B-32E0-408B-A891-027D624E8773}"/>
              </a:ext>
            </a:extLst>
          </p:cNvPr>
          <p:cNvSpPr txBox="1">
            <a:spLocks noChangeArrowheads="1"/>
          </p:cNvSpPr>
          <p:nvPr/>
        </p:nvSpPr>
        <p:spPr bwMode="auto">
          <a:xfrm>
            <a:off x="3739177" y="4452938"/>
            <a:ext cx="4124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Aft>
                <a:spcPct val="20000"/>
              </a:spcAft>
              <a:buClr>
                <a:srgbClr val="10BC45"/>
              </a:buClr>
              <a:buSzPct val="80000"/>
              <a:buFont typeface="Wingdings" panose="05000000000000000000" pitchFamily="2" charset="2"/>
              <a:buNone/>
            </a:pPr>
            <a:r>
              <a:rPr lang="en-GB" altLang="en-US" b="1" dirty="0">
                <a:solidFill>
                  <a:schemeClr val="bg1"/>
                </a:solidFill>
              </a:rPr>
              <a:t>size of image (mm)</a:t>
            </a:r>
          </a:p>
        </p:txBody>
      </p:sp>
      <p:sp>
        <p:nvSpPr>
          <p:cNvPr id="17417" name="Line 7">
            <a:extLst>
              <a:ext uri="{FF2B5EF4-FFF2-40B4-BE49-F238E27FC236}">
                <a16:creationId xmlns:a16="http://schemas.microsoft.com/office/drawing/2014/main" id="{E39058BB-3A4A-4405-87A6-AF06E554483E}"/>
              </a:ext>
            </a:extLst>
          </p:cNvPr>
          <p:cNvSpPr>
            <a:spLocks noChangeShapeType="1"/>
          </p:cNvSpPr>
          <p:nvPr/>
        </p:nvSpPr>
        <p:spPr bwMode="auto">
          <a:xfrm>
            <a:off x="3830459" y="4978224"/>
            <a:ext cx="3941761"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7418" name="Text Box 8">
            <a:extLst>
              <a:ext uri="{FF2B5EF4-FFF2-40B4-BE49-F238E27FC236}">
                <a16:creationId xmlns:a16="http://schemas.microsoft.com/office/drawing/2014/main" id="{1FA54D3C-1F5F-4DDD-AFEE-8E8782B01D57}"/>
              </a:ext>
            </a:extLst>
          </p:cNvPr>
          <p:cNvSpPr txBox="1">
            <a:spLocks noChangeArrowheads="1"/>
          </p:cNvSpPr>
          <p:nvPr/>
        </p:nvSpPr>
        <p:spPr bwMode="auto">
          <a:xfrm>
            <a:off x="1106308" y="4767792"/>
            <a:ext cx="264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b="1" dirty="0">
                <a:solidFill>
                  <a:schemeClr val="bg1"/>
                </a:solidFill>
              </a:rPr>
              <a:t>magnification  =</a:t>
            </a:r>
          </a:p>
        </p:txBody>
      </p:sp>
      <p:sp>
        <p:nvSpPr>
          <p:cNvPr id="17420" name="Rectangle 14">
            <a:extLst>
              <a:ext uri="{FF2B5EF4-FFF2-40B4-BE49-F238E27FC236}">
                <a16:creationId xmlns:a16="http://schemas.microsoft.com/office/drawing/2014/main" id="{558B1D03-A96A-4288-89F1-E8D4F9429D94}"/>
              </a:ext>
            </a:extLst>
          </p:cNvPr>
          <p:cNvSpPr>
            <a:spLocks noChangeArrowheads="1"/>
          </p:cNvSpPr>
          <p:nvPr/>
        </p:nvSpPr>
        <p:spPr bwMode="auto">
          <a:xfrm>
            <a:off x="3739177" y="5053719"/>
            <a:ext cx="4124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Aft>
                <a:spcPct val="20000"/>
              </a:spcAft>
              <a:buClr>
                <a:srgbClr val="10BC45"/>
              </a:buClr>
              <a:buSzPct val="80000"/>
              <a:buFont typeface="Wingdings" panose="05000000000000000000" pitchFamily="2" charset="2"/>
              <a:buNone/>
            </a:pPr>
            <a:r>
              <a:rPr lang="en-GB" altLang="en-US" b="1" dirty="0">
                <a:solidFill>
                  <a:schemeClr val="bg1"/>
                </a:solidFill>
              </a:rPr>
              <a:t>actual size of object (mm)</a:t>
            </a:r>
          </a:p>
        </p:txBody>
      </p:sp>
      <p:pic>
        <p:nvPicPr>
          <p:cNvPr id="12" name="Picture 11">
            <a:extLst>
              <a:ext uri="{FF2B5EF4-FFF2-40B4-BE49-F238E27FC236}">
                <a16:creationId xmlns:a16="http://schemas.microsoft.com/office/drawing/2014/main" id="{8FDD4BB0-0C70-45BE-BF34-FD7236CEF6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2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P spid="10249" grpId="0"/>
      <p:bldP spid="10250" grpId="0"/>
      <p:bldP spid="17416" grpId="0"/>
      <p:bldP spid="17418" grpId="0"/>
      <p:bldP spid="174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1757F3-AA92-4F6E-8881-917109FDC093}"/>
              </a:ext>
            </a:extLst>
          </p:cNvPr>
          <p:cNvSpPr>
            <a:spLocks noGrp="1" noChangeArrowheads="1"/>
          </p:cNvSpPr>
          <p:nvPr>
            <p:ph type="title"/>
          </p:nvPr>
        </p:nvSpPr>
        <p:spPr>
          <a:noFill/>
        </p:spPr>
        <p:txBody>
          <a:bodyPr/>
          <a:lstStyle/>
          <a:p>
            <a:r>
              <a:rPr lang="en-GB" altLang="en-US"/>
              <a:t>Calculating magnification</a:t>
            </a:r>
          </a:p>
        </p:txBody>
      </p:sp>
      <p:sp>
        <p:nvSpPr>
          <p:cNvPr id="18436" name="Text Box 4">
            <a:extLst>
              <a:ext uri="{FF2B5EF4-FFF2-40B4-BE49-F238E27FC236}">
                <a16:creationId xmlns:a16="http://schemas.microsoft.com/office/drawing/2014/main" id="{2020E772-EC09-4430-9E84-4A6EE937EF94}"/>
              </a:ext>
            </a:extLst>
          </p:cNvPr>
          <p:cNvSpPr txBox="1">
            <a:spLocks noChangeArrowheads="1"/>
          </p:cNvSpPr>
          <p:nvPr/>
        </p:nvSpPr>
        <p:spPr bwMode="auto">
          <a:xfrm>
            <a:off x="342900" y="784225"/>
            <a:ext cx="8408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 human egg cell is 0.1</a:t>
            </a:r>
            <a:r>
              <a:rPr lang="en-GB" altLang="en-US" sz="1000" dirty="0">
                <a:solidFill>
                  <a:srgbClr val="010066"/>
                </a:solidFill>
              </a:rPr>
              <a:t> </a:t>
            </a:r>
            <a:r>
              <a:rPr lang="en-GB" altLang="en-US" dirty="0">
                <a:solidFill>
                  <a:srgbClr val="010066"/>
                </a:solidFill>
              </a:rPr>
              <a:t>mm in diameter, but it appears </a:t>
            </a:r>
            <a:br>
              <a:rPr lang="en-GB" altLang="en-US" dirty="0">
                <a:solidFill>
                  <a:srgbClr val="010066"/>
                </a:solidFill>
              </a:rPr>
            </a:br>
            <a:r>
              <a:rPr lang="en-GB" altLang="en-US" dirty="0">
                <a:solidFill>
                  <a:srgbClr val="010066"/>
                </a:solidFill>
              </a:rPr>
              <a:t>8</a:t>
            </a:r>
            <a:r>
              <a:rPr lang="en-GB" altLang="en-US" sz="1000" dirty="0">
                <a:solidFill>
                  <a:srgbClr val="010066"/>
                </a:solidFill>
              </a:rPr>
              <a:t> </a:t>
            </a:r>
            <a:r>
              <a:rPr lang="en-GB" altLang="en-US" dirty="0">
                <a:solidFill>
                  <a:srgbClr val="010066"/>
                </a:solidFill>
              </a:rPr>
              <a:t>mm in diameter when viewed under a light microscope. </a:t>
            </a:r>
            <a:endParaRPr lang="en-GB" altLang="en-US" dirty="0"/>
          </a:p>
        </p:txBody>
      </p:sp>
      <p:sp>
        <p:nvSpPr>
          <p:cNvPr id="13" name="Rectangle 1">
            <a:extLst>
              <a:ext uri="{FF2B5EF4-FFF2-40B4-BE49-F238E27FC236}">
                <a16:creationId xmlns:a16="http://schemas.microsoft.com/office/drawing/2014/main" id="{C2F6560A-6A4B-4FC8-A027-1E59215A5FA2}"/>
              </a:ext>
            </a:extLst>
          </p:cNvPr>
          <p:cNvSpPr>
            <a:spLocks noChangeArrowheads="1"/>
          </p:cNvSpPr>
          <p:nvPr/>
        </p:nvSpPr>
        <p:spPr bwMode="auto">
          <a:xfrm>
            <a:off x="342900" y="1927225"/>
            <a:ext cx="7416800" cy="4746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What is the magnification power of the microscope?</a:t>
            </a:r>
          </a:p>
        </p:txBody>
      </p:sp>
      <p:sp>
        <p:nvSpPr>
          <p:cNvPr id="2" name="Text Box 4">
            <a:extLst>
              <a:ext uri="{FF2B5EF4-FFF2-40B4-BE49-F238E27FC236}">
                <a16:creationId xmlns:a16="http://schemas.microsoft.com/office/drawing/2014/main" id="{43AB5E78-28E5-4AD5-9381-5B6B8790221D}"/>
              </a:ext>
            </a:extLst>
          </p:cNvPr>
          <p:cNvSpPr txBox="1">
            <a:spLocks noChangeArrowheads="1"/>
          </p:cNvSpPr>
          <p:nvPr/>
        </p:nvSpPr>
        <p:spPr bwMode="auto">
          <a:xfrm>
            <a:off x="342900" y="2433638"/>
            <a:ext cx="8408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a:t>
            </a:r>
            <a:endParaRPr lang="en-GB" altLang="en-US"/>
          </a:p>
        </p:txBody>
      </p:sp>
      <p:sp>
        <p:nvSpPr>
          <p:cNvPr id="15" name="Rectangle 14">
            <a:extLst>
              <a:ext uri="{FF2B5EF4-FFF2-40B4-BE49-F238E27FC236}">
                <a16:creationId xmlns:a16="http://schemas.microsoft.com/office/drawing/2014/main" id="{D9184093-8E33-40F9-ADD4-F040681C998F}"/>
              </a:ext>
            </a:extLst>
          </p:cNvPr>
          <p:cNvSpPr>
            <a:spLocks noChangeArrowheads="1"/>
          </p:cNvSpPr>
          <p:nvPr/>
        </p:nvSpPr>
        <p:spPr bwMode="auto">
          <a:xfrm>
            <a:off x="591258" y="4390232"/>
            <a:ext cx="2265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magnification =</a:t>
            </a:r>
            <a:endParaRPr lang="en-GB" altLang="en-US" dirty="0"/>
          </a:p>
        </p:txBody>
      </p:sp>
      <p:sp>
        <p:nvSpPr>
          <p:cNvPr id="16" name="Rectangle 15">
            <a:extLst>
              <a:ext uri="{FF2B5EF4-FFF2-40B4-BE49-F238E27FC236}">
                <a16:creationId xmlns:a16="http://schemas.microsoft.com/office/drawing/2014/main" id="{AE5342EA-DA79-4E8D-AF0C-7DA7D8158FCC}"/>
              </a:ext>
            </a:extLst>
          </p:cNvPr>
          <p:cNvSpPr>
            <a:spLocks noChangeArrowheads="1"/>
          </p:cNvSpPr>
          <p:nvPr/>
        </p:nvSpPr>
        <p:spPr bwMode="auto">
          <a:xfrm>
            <a:off x="2824339" y="4650022"/>
            <a:ext cx="1160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0.1</a:t>
            </a:r>
            <a:r>
              <a:rPr lang="en-GB" altLang="en-US" sz="1000" dirty="0">
                <a:solidFill>
                  <a:srgbClr val="010066"/>
                </a:solidFill>
              </a:rPr>
              <a:t> </a:t>
            </a:r>
            <a:r>
              <a:rPr lang="en-GB" altLang="en-US" dirty="0">
                <a:solidFill>
                  <a:srgbClr val="010066"/>
                </a:solidFill>
              </a:rPr>
              <a:t>mm</a:t>
            </a:r>
            <a:endParaRPr lang="en-GB" altLang="en-US" dirty="0"/>
          </a:p>
        </p:txBody>
      </p:sp>
      <p:sp>
        <p:nvSpPr>
          <p:cNvPr id="18" name="Line 7">
            <a:extLst>
              <a:ext uri="{FF2B5EF4-FFF2-40B4-BE49-F238E27FC236}">
                <a16:creationId xmlns:a16="http://schemas.microsoft.com/office/drawing/2014/main" id="{7A62864D-B1CE-4103-9D7A-92E2F98C4FD0}"/>
              </a:ext>
            </a:extLst>
          </p:cNvPr>
          <p:cNvSpPr>
            <a:spLocks noChangeShapeType="1"/>
          </p:cNvSpPr>
          <p:nvPr/>
        </p:nvSpPr>
        <p:spPr bwMode="auto">
          <a:xfrm flipV="1">
            <a:off x="2875139" y="4601277"/>
            <a:ext cx="1058862" cy="1588"/>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9" name="Rectangle 18">
            <a:extLst>
              <a:ext uri="{FF2B5EF4-FFF2-40B4-BE49-F238E27FC236}">
                <a16:creationId xmlns:a16="http://schemas.microsoft.com/office/drawing/2014/main" id="{D84E4209-1A32-49E1-97DF-462D8DEA28C1}"/>
              </a:ext>
            </a:extLst>
          </p:cNvPr>
          <p:cNvSpPr>
            <a:spLocks noChangeArrowheads="1"/>
          </p:cNvSpPr>
          <p:nvPr/>
        </p:nvSpPr>
        <p:spPr bwMode="auto">
          <a:xfrm>
            <a:off x="4089813" y="4390232"/>
            <a:ext cx="1091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 </a:t>
            </a:r>
            <a:r>
              <a:rPr lang="en-GB" altLang="en-US" b="1" dirty="0"/>
              <a:t>×</a:t>
            </a:r>
            <a:r>
              <a:rPr lang="en-GB" altLang="en-US" sz="1000" b="1" dirty="0"/>
              <a:t> </a:t>
            </a:r>
            <a:r>
              <a:rPr lang="en-GB" altLang="en-US" b="1" dirty="0">
                <a:solidFill>
                  <a:srgbClr val="010066"/>
                </a:solidFill>
              </a:rPr>
              <a:t>80 </a:t>
            </a:r>
            <a:endParaRPr lang="en-GB" altLang="en-US" b="1" dirty="0"/>
          </a:p>
        </p:txBody>
      </p:sp>
      <p:sp>
        <p:nvSpPr>
          <p:cNvPr id="20" name="Rectangle 19">
            <a:extLst>
              <a:ext uri="{FF2B5EF4-FFF2-40B4-BE49-F238E27FC236}">
                <a16:creationId xmlns:a16="http://schemas.microsoft.com/office/drawing/2014/main" id="{9EDCBAC2-CF2B-4EDE-8708-75CFBCBA3689}"/>
              </a:ext>
            </a:extLst>
          </p:cNvPr>
          <p:cNvSpPr>
            <a:spLocks noChangeArrowheads="1"/>
          </p:cNvSpPr>
          <p:nvPr/>
        </p:nvSpPr>
        <p:spPr bwMode="auto">
          <a:xfrm>
            <a:off x="342900" y="5328178"/>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egg cell in the image produced by the light microscope is 80 times larger than it is in reality.</a:t>
            </a:r>
            <a:endParaRPr lang="en-GB" altLang="en-US" dirty="0"/>
          </a:p>
        </p:txBody>
      </p:sp>
      <p:sp>
        <p:nvSpPr>
          <p:cNvPr id="18446" name="Text Box 6">
            <a:extLst>
              <a:ext uri="{FF2B5EF4-FFF2-40B4-BE49-F238E27FC236}">
                <a16:creationId xmlns:a16="http://schemas.microsoft.com/office/drawing/2014/main" id="{44460F5B-0B94-4088-AA61-B5A7F9D601C2}"/>
              </a:ext>
            </a:extLst>
          </p:cNvPr>
          <p:cNvSpPr txBox="1">
            <a:spLocks noChangeArrowheads="1"/>
          </p:cNvSpPr>
          <p:nvPr/>
        </p:nvSpPr>
        <p:spPr bwMode="auto">
          <a:xfrm>
            <a:off x="2837739" y="2713742"/>
            <a:ext cx="4124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Aft>
                <a:spcPct val="20000"/>
              </a:spcAft>
              <a:buClr>
                <a:srgbClr val="10BC45"/>
              </a:buClr>
              <a:buSzPct val="80000"/>
              <a:buFont typeface="Wingdings" panose="05000000000000000000" pitchFamily="2" charset="2"/>
              <a:buNone/>
            </a:pPr>
            <a:r>
              <a:rPr lang="en-GB" altLang="en-US" b="1">
                <a:solidFill>
                  <a:srgbClr val="010066"/>
                </a:solidFill>
              </a:rPr>
              <a:t>size of image (mm)</a:t>
            </a:r>
          </a:p>
        </p:txBody>
      </p:sp>
      <p:sp>
        <p:nvSpPr>
          <p:cNvPr id="18447" name="Line 71">
            <a:extLst>
              <a:ext uri="{FF2B5EF4-FFF2-40B4-BE49-F238E27FC236}">
                <a16:creationId xmlns:a16="http://schemas.microsoft.com/office/drawing/2014/main" id="{94CE65E8-45C9-4F61-89CE-B5C682839954}"/>
              </a:ext>
            </a:extLst>
          </p:cNvPr>
          <p:cNvSpPr>
            <a:spLocks noChangeShapeType="1"/>
          </p:cNvSpPr>
          <p:nvPr/>
        </p:nvSpPr>
        <p:spPr bwMode="auto">
          <a:xfrm>
            <a:off x="2985376" y="3250317"/>
            <a:ext cx="3829050"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8448" name="Text Box 8">
            <a:extLst>
              <a:ext uri="{FF2B5EF4-FFF2-40B4-BE49-F238E27FC236}">
                <a16:creationId xmlns:a16="http://schemas.microsoft.com/office/drawing/2014/main" id="{60D16EAF-5F91-447E-B949-828D91EA0C9A}"/>
              </a:ext>
            </a:extLst>
          </p:cNvPr>
          <p:cNvSpPr txBox="1">
            <a:spLocks noChangeArrowheads="1"/>
          </p:cNvSpPr>
          <p:nvPr/>
        </p:nvSpPr>
        <p:spPr bwMode="auto">
          <a:xfrm>
            <a:off x="372351" y="3017307"/>
            <a:ext cx="264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b="1" dirty="0">
                <a:solidFill>
                  <a:srgbClr val="010066"/>
                </a:solidFill>
              </a:rPr>
              <a:t>magnification  =</a:t>
            </a:r>
          </a:p>
        </p:txBody>
      </p:sp>
      <p:sp>
        <p:nvSpPr>
          <p:cNvPr id="18450" name="Rectangle 141">
            <a:extLst>
              <a:ext uri="{FF2B5EF4-FFF2-40B4-BE49-F238E27FC236}">
                <a16:creationId xmlns:a16="http://schemas.microsoft.com/office/drawing/2014/main" id="{3B76D3E6-64D7-4C0F-BD86-2055BEE057D5}"/>
              </a:ext>
            </a:extLst>
          </p:cNvPr>
          <p:cNvSpPr>
            <a:spLocks noChangeArrowheads="1"/>
          </p:cNvSpPr>
          <p:nvPr/>
        </p:nvSpPr>
        <p:spPr bwMode="auto">
          <a:xfrm>
            <a:off x="2613901" y="3325812"/>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Aft>
                <a:spcPct val="20000"/>
              </a:spcAft>
              <a:buClr>
                <a:srgbClr val="10BC45"/>
              </a:buClr>
              <a:buSzPct val="80000"/>
              <a:buFont typeface="Wingdings" panose="05000000000000000000" pitchFamily="2" charset="2"/>
              <a:buNone/>
            </a:pPr>
            <a:r>
              <a:rPr lang="en-GB" altLang="en-US" b="1" dirty="0">
                <a:solidFill>
                  <a:srgbClr val="010066"/>
                </a:solidFill>
              </a:rPr>
              <a:t>actual size of object (mm)</a:t>
            </a:r>
          </a:p>
        </p:txBody>
      </p:sp>
      <p:pic>
        <p:nvPicPr>
          <p:cNvPr id="21" name="Picture 20">
            <a:extLst>
              <a:ext uri="{FF2B5EF4-FFF2-40B4-BE49-F238E27FC236}">
                <a16:creationId xmlns:a16="http://schemas.microsoft.com/office/drawing/2014/main" id="{17D0AE15-D097-4038-A3A0-865E138575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16">
            <a:extLst>
              <a:ext uri="{FF2B5EF4-FFF2-40B4-BE49-F238E27FC236}">
                <a16:creationId xmlns:a16="http://schemas.microsoft.com/office/drawing/2014/main" id="{2ED610C4-AA82-41BD-A6C9-FBCA5A9D6F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81716" y="86520"/>
            <a:ext cx="442911" cy="516730"/>
          </a:xfrm>
          <a:prstGeom prst="rect">
            <a:avLst/>
          </a:prstGeom>
          <a:noFill/>
          <a:ln w="9525">
            <a:noFill/>
            <a:miter lim="800000"/>
            <a:headEnd/>
            <a:tailEnd/>
          </a:ln>
        </p:spPr>
      </p:pic>
      <p:sp>
        <p:nvSpPr>
          <p:cNvPr id="22" name="Rectangle 21">
            <a:extLst>
              <a:ext uri="{FF2B5EF4-FFF2-40B4-BE49-F238E27FC236}">
                <a16:creationId xmlns:a16="http://schemas.microsoft.com/office/drawing/2014/main" id="{182C9FD1-68A9-429A-BE13-AC610EBA1988}"/>
              </a:ext>
            </a:extLst>
          </p:cNvPr>
          <p:cNvSpPr>
            <a:spLocks noChangeArrowheads="1"/>
          </p:cNvSpPr>
          <p:nvPr/>
        </p:nvSpPr>
        <p:spPr bwMode="auto">
          <a:xfrm>
            <a:off x="2952363" y="4133025"/>
            <a:ext cx="9044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8</a:t>
            </a:r>
            <a:r>
              <a:rPr lang="en-GB" altLang="en-US" sz="1000" dirty="0">
                <a:solidFill>
                  <a:srgbClr val="010066"/>
                </a:solidFill>
              </a:rPr>
              <a:t> </a:t>
            </a:r>
            <a:r>
              <a:rPr lang="en-GB" altLang="en-US" dirty="0">
                <a:solidFill>
                  <a:srgbClr val="010066"/>
                </a:solidFill>
              </a:rPr>
              <a:t>mm</a:t>
            </a:r>
            <a:endParaRPr lang="en-GB"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5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9" grpId="0"/>
      <p:bldP spid="20" grpId="0"/>
      <p:bldP spid="18446" grpId="0"/>
      <p:bldP spid="18448" grpId="0"/>
      <p:bldP spid="1845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34B97B4-126A-484D-949D-84DD21F25D00}"/>
              </a:ext>
            </a:extLst>
          </p:cNvPr>
          <p:cNvSpPr>
            <a:spLocks noGrp="1" noChangeArrowheads="1"/>
          </p:cNvSpPr>
          <p:nvPr>
            <p:ph type="title"/>
          </p:nvPr>
        </p:nvSpPr>
        <p:spPr>
          <a:noFill/>
        </p:spPr>
        <p:txBody>
          <a:bodyPr/>
          <a:lstStyle/>
          <a:p>
            <a:r>
              <a:rPr lang="en-GB" altLang="en-US"/>
              <a:t>Resolution</a:t>
            </a:r>
          </a:p>
        </p:txBody>
      </p:sp>
      <p:sp>
        <p:nvSpPr>
          <p:cNvPr id="19459" name="Text Box 41">
            <a:extLst>
              <a:ext uri="{FF2B5EF4-FFF2-40B4-BE49-F238E27FC236}">
                <a16:creationId xmlns:a16="http://schemas.microsoft.com/office/drawing/2014/main" id="{A0DE2A59-07DC-432A-84CF-3667CDEC01C3}"/>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Resolution</a:t>
            </a:r>
            <a:r>
              <a:rPr lang="en-GB" altLang="en-US">
                <a:solidFill>
                  <a:srgbClr val="010066"/>
                </a:solidFill>
              </a:rPr>
              <a:t> is the ability to tell two objects that are close together apart from one another. </a:t>
            </a:r>
            <a:endParaRPr lang="en-GB" altLang="en-US"/>
          </a:p>
        </p:txBody>
      </p:sp>
      <p:sp>
        <p:nvSpPr>
          <p:cNvPr id="11270" name="Text Box 42">
            <a:extLst>
              <a:ext uri="{FF2B5EF4-FFF2-40B4-BE49-F238E27FC236}">
                <a16:creationId xmlns:a16="http://schemas.microsoft.com/office/drawing/2014/main" id="{841C8EE9-8E41-4EBF-8D77-4D04F6CD524B}"/>
              </a:ext>
            </a:extLst>
          </p:cNvPr>
          <p:cNvSpPr txBox="1">
            <a:spLocks noChangeArrowheads="1"/>
          </p:cNvSpPr>
          <p:nvPr/>
        </p:nvSpPr>
        <p:spPr bwMode="auto">
          <a:xfrm>
            <a:off x="342900" y="1806575"/>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resolving power of a microscope determines how </a:t>
            </a:r>
            <a:br>
              <a:rPr lang="en-GB" altLang="en-US">
                <a:solidFill>
                  <a:srgbClr val="010066"/>
                </a:solidFill>
              </a:rPr>
            </a:br>
            <a:r>
              <a:rPr lang="en-GB" altLang="en-US" b="1">
                <a:solidFill>
                  <a:srgbClr val="010066"/>
                </a:solidFill>
              </a:rPr>
              <a:t>detailed </a:t>
            </a:r>
            <a:r>
              <a:rPr lang="en-GB" altLang="en-US">
                <a:solidFill>
                  <a:srgbClr val="010066"/>
                </a:solidFill>
              </a:rPr>
              <a:t>the image produced by the microscope is. </a:t>
            </a:r>
            <a:endParaRPr lang="en-GB" altLang="en-US"/>
          </a:p>
        </p:txBody>
      </p:sp>
      <p:sp>
        <p:nvSpPr>
          <p:cNvPr id="11271" name="Rectangle 15">
            <a:extLst>
              <a:ext uri="{FF2B5EF4-FFF2-40B4-BE49-F238E27FC236}">
                <a16:creationId xmlns:a16="http://schemas.microsoft.com/office/drawing/2014/main" id="{FF48EF8D-82A0-449E-86DC-8BA188E3A558}"/>
              </a:ext>
            </a:extLst>
          </p:cNvPr>
          <p:cNvSpPr>
            <a:spLocks noChangeArrowheads="1"/>
          </p:cNvSpPr>
          <p:nvPr/>
        </p:nvSpPr>
        <p:spPr bwMode="auto">
          <a:xfrm>
            <a:off x="342900" y="2830513"/>
            <a:ext cx="461292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Sub-cellular structures are both </a:t>
            </a:r>
            <a:br>
              <a:rPr lang="en-GB" altLang="en-US" dirty="0"/>
            </a:br>
            <a:r>
              <a:rPr lang="en-GB" altLang="en-US" dirty="0"/>
              <a:t>very small and close together. </a:t>
            </a:r>
            <a:br>
              <a:rPr lang="en-GB" altLang="en-US" dirty="0"/>
            </a:br>
            <a:r>
              <a:rPr lang="en-GB" altLang="en-US" dirty="0"/>
              <a:t>A high resolution is needed to </a:t>
            </a:r>
            <a:br>
              <a:rPr lang="en-GB" altLang="en-US" dirty="0"/>
            </a:br>
            <a:r>
              <a:rPr lang="en-GB" altLang="en-US" dirty="0"/>
              <a:t>tell these structures apart. </a:t>
            </a:r>
          </a:p>
        </p:txBody>
      </p:sp>
      <p:sp>
        <p:nvSpPr>
          <p:cNvPr id="11272" name="Rectangle 18">
            <a:extLst>
              <a:ext uri="{FF2B5EF4-FFF2-40B4-BE49-F238E27FC236}">
                <a16:creationId xmlns:a16="http://schemas.microsoft.com/office/drawing/2014/main" id="{D066A8A5-B29B-4C2A-AB03-A13257CFB7CE}"/>
              </a:ext>
            </a:extLst>
          </p:cNvPr>
          <p:cNvSpPr>
            <a:spLocks noChangeArrowheads="1"/>
          </p:cNvSpPr>
          <p:nvPr/>
        </p:nvSpPr>
        <p:spPr bwMode="auto">
          <a:xfrm>
            <a:off x="342901" y="4592638"/>
            <a:ext cx="48048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Very small sub-cellular structures, </a:t>
            </a:r>
            <a:br>
              <a:rPr lang="en-GB" altLang="en-US" dirty="0"/>
            </a:br>
            <a:r>
              <a:rPr lang="en-GB" altLang="en-US" dirty="0"/>
              <a:t>such as </a:t>
            </a:r>
            <a:r>
              <a:rPr lang="en-GB" altLang="en-US" b="1" dirty="0">
                <a:solidFill>
                  <a:srgbClr val="10BC45"/>
                </a:solidFill>
              </a:rPr>
              <a:t>ribosomes</a:t>
            </a:r>
            <a:r>
              <a:rPr lang="en-GB" altLang="en-US" dirty="0"/>
              <a:t>, cannot always be seen if a microscope has a limited resolving power. </a:t>
            </a:r>
          </a:p>
        </p:txBody>
      </p:sp>
      <p:pic>
        <p:nvPicPr>
          <p:cNvPr id="19464" name="Picture 19" descr="Claudio Divizia_234173977.jpg">
            <a:extLst>
              <a:ext uri="{FF2B5EF4-FFF2-40B4-BE49-F238E27FC236}">
                <a16:creationId xmlns:a16="http://schemas.microsoft.com/office/drawing/2014/main" id="{E6044CE0-AF34-4E9C-9EF6-6028D1E20148}"/>
              </a:ext>
            </a:extLst>
          </p:cNvPr>
          <p:cNvPicPr>
            <a:picLocks noChangeAspect="1"/>
          </p:cNvPicPr>
          <p:nvPr/>
        </p:nvPicPr>
        <p:blipFill>
          <a:blip r:embed="rId4">
            <a:extLst>
              <a:ext uri="{28A0092B-C50C-407E-A947-70E740481C1C}">
                <a14:useLocalDpi xmlns:a14="http://schemas.microsoft.com/office/drawing/2010/main" val="0"/>
              </a:ext>
            </a:extLst>
          </a:blip>
          <a:srcRect l="15852" t="14288" b="2341"/>
          <a:stretch>
            <a:fillRect/>
          </a:stretch>
        </p:blipFill>
        <p:spPr bwMode="auto">
          <a:xfrm>
            <a:off x="5268913" y="2928938"/>
            <a:ext cx="3263900"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0AD9C2C-D6F7-4850-8A3A-DB65B8AC352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8F316D7-CFA4-405E-B97E-3AC3D6698939}"/>
              </a:ext>
            </a:extLst>
          </p:cNvPr>
          <p:cNvSpPr>
            <a:spLocks noGrp="1"/>
          </p:cNvSpPr>
          <p:nvPr>
            <p:ph type="title"/>
          </p:nvPr>
        </p:nvSpPr>
        <p:spPr/>
        <p:txBody>
          <a:bodyPr/>
          <a:lstStyle/>
          <a:p>
            <a:r>
              <a:rPr lang="en-GB" altLang="en-US"/>
              <a:t>Measuring cells</a:t>
            </a:r>
          </a:p>
        </p:txBody>
      </p:sp>
      <p:sp>
        <p:nvSpPr>
          <p:cNvPr id="20483" name="Text Box 44">
            <a:extLst>
              <a:ext uri="{FF2B5EF4-FFF2-40B4-BE49-F238E27FC236}">
                <a16:creationId xmlns:a16="http://schemas.microsoft.com/office/drawing/2014/main" id="{4E55EE53-C58B-4337-B087-5E37539C9EFB}"/>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Cells and their sub-cellular structures are usually too small </a:t>
            </a:r>
            <a:br>
              <a:rPr lang="en-GB" altLang="en-US" dirty="0"/>
            </a:br>
            <a:r>
              <a:rPr lang="en-GB" altLang="en-US" dirty="0"/>
              <a:t>to be measured in m, cm or even mm. Therefore, other units are often used instead.</a:t>
            </a:r>
          </a:p>
        </p:txBody>
      </p:sp>
      <p:sp>
        <p:nvSpPr>
          <p:cNvPr id="5" name="Text Box 43">
            <a:extLst>
              <a:ext uri="{FF2B5EF4-FFF2-40B4-BE49-F238E27FC236}">
                <a16:creationId xmlns:a16="http://schemas.microsoft.com/office/drawing/2014/main" id="{93547441-7674-47B3-83CB-12582EEE06A8}"/>
              </a:ext>
            </a:extLst>
          </p:cNvPr>
          <p:cNvSpPr txBox="1">
            <a:spLocks noChangeArrowheads="1"/>
          </p:cNvSpPr>
          <p:nvPr/>
        </p:nvSpPr>
        <p:spPr bwMode="auto">
          <a:xfrm>
            <a:off x="342900" y="2095500"/>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err="1">
                <a:solidFill>
                  <a:srgbClr val="10BC45"/>
                </a:solidFill>
              </a:rPr>
              <a:t>micrometers</a:t>
            </a:r>
            <a:r>
              <a:rPr lang="en-GB" altLang="en-US" dirty="0">
                <a:solidFill>
                  <a:srgbClr val="010066"/>
                </a:solidFill>
              </a:rPr>
              <a:t> (</a:t>
            </a:r>
            <a:r>
              <a:rPr lang="el-GR" altLang="en-US" dirty="0">
                <a:solidFill>
                  <a:srgbClr val="010066"/>
                </a:solidFill>
              </a:rPr>
              <a:t>μ</a:t>
            </a:r>
            <a:r>
              <a:rPr lang="en-GB" altLang="en-US" dirty="0">
                <a:solidFill>
                  <a:srgbClr val="010066"/>
                </a:solidFill>
              </a:rPr>
              <a:t>m): 1</a:t>
            </a:r>
            <a:r>
              <a:rPr lang="el-GR" altLang="en-US" sz="1000" dirty="0">
                <a:solidFill>
                  <a:srgbClr val="010066"/>
                </a:solidFill>
              </a:rPr>
              <a:t> </a:t>
            </a:r>
            <a:r>
              <a:rPr lang="el-GR" altLang="en-US" dirty="0">
                <a:solidFill>
                  <a:srgbClr val="010066"/>
                </a:solidFill>
              </a:rPr>
              <a:t>μ</a:t>
            </a:r>
            <a:r>
              <a:rPr lang="en-GB" altLang="en-US" dirty="0">
                <a:solidFill>
                  <a:srgbClr val="010066"/>
                </a:solidFill>
              </a:rPr>
              <a:t>m = 0.001</a:t>
            </a:r>
            <a:r>
              <a:rPr lang="en-GB" altLang="en-US" sz="1000" dirty="0">
                <a:solidFill>
                  <a:srgbClr val="010066"/>
                </a:solidFill>
              </a:rPr>
              <a:t> </a:t>
            </a:r>
            <a:r>
              <a:rPr lang="en-GB" altLang="en-US" dirty="0">
                <a:solidFill>
                  <a:srgbClr val="010066"/>
                </a:solidFill>
              </a:rPr>
              <a:t>mm or 10</a:t>
            </a:r>
            <a:r>
              <a:rPr lang="en-GB" altLang="en-US" baseline="30000" dirty="0">
                <a:solidFill>
                  <a:srgbClr val="010066"/>
                </a:solidFill>
              </a:rPr>
              <a:t>–6</a:t>
            </a:r>
            <a:r>
              <a:rPr lang="en-GB" altLang="en-US" sz="1000" dirty="0">
                <a:solidFill>
                  <a:srgbClr val="010066"/>
                </a:solidFill>
              </a:rPr>
              <a:t> </a:t>
            </a:r>
            <a:r>
              <a:rPr lang="en-GB" altLang="en-US" dirty="0">
                <a:solidFill>
                  <a:srgbClr val="010066"/>
                </a:solidFill>
              </a:rPr>
              <a:t>m.</a:t>
            </a:r>
            <a:endParaRPr lang="en-GB" altLang="en-US" dirty="0"/>
          </a:p>
        </p:txBody>
      </p:sp>
      <p:sp>
        <p:nvSpPr>
          <p:cNvPr id="6" name="Text Box 42">
            <a:extLst>
              <a:ext uri="{FF2B5EF4-FFF2-40B4-BE49-F238E27FC236}">
                <a16:creationId xmlns:a16="http://schemas.microsoft.com/office/drawing/2014/main" id="{BC2EEE5B-55B2-4556-8923-660019E23F78}"/>
              </a:ext>
            </a:extLst>
          </p:cNvPr>
          <p:cNvSpPr txBox="1">
            <a:spLocks noChangeArrowheads="1"/>
          </p:cNvSpPr>
          <p:nvPr/>
        </p:nvSpPr>
        <p:spPr bwMode="auto">
          <a:xfrm>
            <a:off x="342900" y="323850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err="1">
                <a:solidFill>
                  <a:srgbClr val="10BC45"/>
                </a:solidFill>
              </a:rPr>
              <a:t>nanometers</a:t>
            </a:r>
            <a:r>
              <a:rPr lang="en-GB" altLang="en-US" dirty="0">
                <a:solidFill>
                  <a:srgbClr val="010066"/>
                </a:solidFill>
              </a:rPr>
              <a:t> (nm): 1</a:t>
            </a:r>
            <a:r>
              <a:rPr lang="el-GR" altLang="en-US" sz="1000" dirty="0">
                <a:solidFill>
                  <a:srgbClr val="010066"/>
                </a:solidFill>
              </a:rPr>
              <a:t> </a:t>
            </a:r>
            <a:r>
              <a:rPr lang="en-GB" altLang="en-US" dirty="0">
                <a:solidFill>
                  <a:srgbClr val="010066"/>
                </a:solidFill>
              </a:rPr>
              <a:t>nm = 0.001</a:t>
            </a:r>
            <a:r>
              <a:rPr lang="el-GR" altLang="en-US" sz="1000" dirty="0">
                <a:solidFill>
                  <a:srgbClr val="010066"/>
                </a:solidFill>
              </a:rPr>
              <a:t> </a:t>
            </a:r>
            <a:r>
              <a:rPr lang="el-GR" altLang="en-US" dirty="0">
                <a:solidFill>
                  <a:srgbClr val="010066"/>
                </a:solidFill>
              </a:rPr>
              <a:t>μ</a:t>
            </a:r>
            <a:r>
              <a:rPr lang="en-GB" altLang="en-US" dirty="0">
                <a:solidFill>
                  <a:srgbClr val="010066"/>
                </a:solidFill>
              </a:rPr>
              <a:t>m or 10</a:t>
            </a:r>
            <a:r>
              <a:rPr lang="en-GB" altLang="en-US" baseline="30000" dirty="0">
                <a:solidFill>
                  <a:srgbClr val="010066"/>
                </a:solidFill>
              </a:rPr>
              <a:t>–9</a:t>
            </a:r>
            <a:r>
              <a:rPr lang="en-GB" altLang="en-US" sz="1000" dirty="0">
                <a:solidFill>
                  <a:srgbClr val="010066"/>
                </a:solidFill>
              </a:rPr>
              <a:t> </a:t>
            </a:r>
            <a:r>
              <a:rPr lang="en-GB" altLang="en-US" dirty="0">
                <a:solidFill>
                  <a:srgbClr val="010066"/>
                </a:solidFill>
              </a:rPr>
              <a:t>m.</a:t>
            </a:r>
            <a:endParaRPr lang="en-GB" altLang="en-US" dirty="0"/>
          </a:p>
        </p:txBody>
      </p:sp>
      <p:sp>
        <p:nvSpPr>
          <p:cNvPr id="7" name="Text Box 41">
            <a:extLst>
              <a:ext uri="{FF2B5EF4-FFF2-40B4-BE49-F238E27FC236}">
                <a16:creationId xmlns:a16="http://schemas.microsoft.com/office/drawing/2014/main" id="{E5C4CD76-DC8A-450F-BBDB-160986E209C3}"/>
              </a:ext>
            </a:extLst>
          </p:cNvPr>
          <p:cNvSpPr txBox="1">
            <a:spLocks noChangeArrowheads="1"/>
          </p:cNvSpPr>
          <p:nvPr/>
        </p:nvSpPr>
        <p:spPr bwMode="auto">
          <a:xfrm>
            <a:off x="342900" y="4752975"/>
            <a:ext cx="818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picometers</a:t>
            </a:r>
            <a:r>
              <a:rPr lang="en-GB" altLang="en-US" dirty="0">
                <a:solidFill>
                  <a:srgbClr val="010066"/>
                </a:solidFill>
              </a:rPr>
              <a:t> (pm): 1</a:t>
            </a:r>
            <a:r>
              <a:rPr lang="el-GR" altLang="en-US" sz="1000" dirty="0">
                <a:solidFill>
                  <a:srgbClr val="010066"/>
                </a:solidFill>
              </a:rPr>
              <a:t> </a:t>
            </a:r>
            <a:r>
              <a:rPr lang="en-GB" altLang="en-US" dirty="0">
                <a:solidFill>
                  <a:srgbClr val="010066"/>
                </a:solidFill>
              </a:rPr>
              <a:t>pm = 0.001</a:t>
            </a:r>
            <a:r>
              <a:rPr lang="el-GR" altLang="en-US" sz="1000" dirty="0">
                <a:solidFill>
                  <a:srgbClr val="010066"/>
                </a:solidFill>
              </a:rPr>
              <a:t> </a:t>
            </a:r>
            <a:r>
              <a:rPr lang="en-GB" altLang="en-US" dirty="0">
                <a:solidFill>
                  <a:srgbClr val="010066"/>
                </a:solidFill>
              </a:rPr>
              <a:t>nm or 10</a:t>
            </a:r>
            <a:r>
              <a:rPr lang="en-GB" altLang="en-US" baseline="30000" dirty="0">
                <a:solidFill>
                  <a:srgbClr val="010066"/>
                </a:solidFill>
              </a:rPr>
              <a:t>–12</a:t>
            </a:r>
            <a:r>
              <a:rPr lang="en-GB" altLang="en-US" sz="1000" dirty="0">
                <a:solidFill>
                  <a:srgbClr val="010066"/>
                </a:solidFill>
              </a:rPr>
              <a:t> </a:t>
            </a:r>
            <a:r>
              <a:rPr lang="en-GB" altLang="en-US" dirty="0">
                <a:solidFill>
                  <a:srgbClr val="010066"/>
                </a:solidFill>
              </a:rPr>
              <a:t>m.</a:t>
            </a:r>
            <a:endParaRPr lang="en-GB" altLang="en-US" dirty="0"/>
          </a:p>
        </p:txBody>
      </p:sp>
      <p:sp>
        <p:nvSpPr>
          <p:cNvPr id="8" name="Rectangle 7">
            <a:extLst>
              <a:ext uri="{FF2B5EF4-FFF2-40B4-BE49-F238E27FC236}">
                <a16:creationId xmlns:a16="http://schemas.microsoft.com/office/drawing/2014/main" id="{4E44AD89-036B-4770-AE0D-0DCC02AAC2BA}"/>
              </a:ext>
            </a:extLst>
          </p:cNvPr>
          <p:cNvSpPr>
            <a:spLocks noChangeArrowheads="1"/>
          </p:cNvSpPr>
          <p:nvPr/>
        </p:nvSpPr>
        <p:spPr bwMode="auto">
          <a:xfrm>
            <a:off x="704148" y="2665413"/>
            <a:ext cx="7457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are 1,000 </a:t>
            </a:r>
            <a:r>
              <a:rPr lang="en-GB" altLang="en-US" dirty="0" err="1">
                <a:solidFill>
                  <a:srgbClr val="010066"/>
                </a:solidFill>
              </a:rPr>
              <a:t>micrometers</a:t>
            </a:r>
            <a:r>
              <a:rPr lang="en-GB" altLang="en-US" dirty="0">
                <a:solidFill>
                  <a:srgbClr val="010066"/>
                </a:solidFill>
              </a:rPr>
              <a:t> in one </a:t>
            </a:r>
            <a:r>
              <a:rPr lang="en-GB" altLang="en-US" dirty="0" err="1">
                <a:solidFill>
                  <a:srgbClr val="010066"/>
                </a:solidFill>
              </a:rPr>
              <a:t>millimeter</a:t>
            </a:r>
            <a:r>
              <a:rPr lang="en-GB" altLang="en-US" dirty="0">
                <a:solidFill>
                  <a:srgbClr val="010066"/>
                </a:solidFill>
              </a:rPr>
              <a:t>.</a:t>
            </a:r>
            <a:endParaRPr lang="en-GB" altLang="en-US" dirty="0"/>
          </a:p>
        </p:txBody>
      </p:sp>
      <p:sp>
        <p:nvSpPr>
          <p:cNvPr id="9" name="Rectangle 8">
            <a:extLst>
              <a:ext uri="{FF2B5EF4-FFF2-40B4-BE49-F238E27FC236}">
                <a16:creationId xmlns:a16="http://schemas.microsoft.com/office/drawing/2014/main" id="{73D701E2-20EE-4CCF-82CC-2ACD4AA8FA5E}"/>
              </a:ext>
            </a:extLst>
          </p:cNvPr>
          <p:cNvSpPr>
            <a:spLocks noChangeArrowheads="1"/>
          </p:cNvSpPr>
          <p:nvPr/>
        </p:nvSpPr>
        <p:spPr bwMode="auto">
          <a:xfrm>
            <a:off x="704149" y="3810000"/>
            <a:ext cx="735611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are 1,000 </a:t>
            </a:r>
            <a:r>
              <a:rPr lang="en-GB" altLang="en-US" dirty="0" err="1">
                <a:solidFill>
                  <a:srgbClr val="010066"/>
                </a:solidFill>
              </a:rPr>
              <a:t>nanometers</a:t>
            </a:r>
            <a:r>
              <a:rPr lang="en-GB" altLang="en-US" dirty="0">
                <a:solidFill>
                  <a:srgbClr val="010066"/>
                </a:solidFill>
              </a:rPr>
              <a:t> in one </a:t>
            </a:r>
            <a:r>
              <a:rPr lang="en-GB" altLang="en-US" dirty="0" err="1">
                <a:solidFill>
                  <a:srgbClr val="010066"/>
                </a:solidFill>
              </a:rPr>
              <a:t>micrometer</a:t>
            </a:r>
            <a:r>
              <a:rPr lang="en-GB" altLang="en-US" dirty="0">
                <a:solidFill>
                  <a:srgbClr val="010066"/>
                </a:solidFill>
              </a:rPr>
              <a:t> and one million </a:t>
            </a:r>
            <a:r>
              <a:rPr lang="en-GB" altLang="en-US" dirty="0" err="1">
                <a:solidFill>
                  <a:srgbClr val="010066"/>
                </a:solidFill>
              </a:rPr>
              <a:t>nanometers</a:t>
            </a:r>
            <a:r>
              <a:rPr lang="en-GB" altLang="en-US" dirty="0">
                <a:solidFill>
                  <a:srgbClr val="010066"/>
                </a:solidFill>
              </a:rPr>
              <a:t> in one </a:t>
            </a:r>
            <a:r>
              <a:rPr lang="en-GB" altLang="en-US" dirty="0" err="1">
                <a:solidFill>
                  <a:srgbClr val="010066"/>
                </a:solidFill>
              </a:rPr>
              <a:t>millimeter</a:t>
            </a:r>
            <a:r>
              <a:rPr lang="en-GB" altLang="en-US" dirty="0">
                <a:solidFill>
                  <a:srgbClr val="010066"/>
                </a:solidFill>
              </a:rPr>
              <a:t>.</a:t>
            </a:r>
            <a:endParaRPr lang="en-GB" altLang="en-US" dirty="0"/>
          </a:p>
        </p:txBody>
      </p:sp>
      <p:sp>
        <p:nvSpPr>
          <p:cNvPr id="10" name="Rectangle 9">
            <a:extLst>
              <a:ext uri="{FF2B5EF4-FFF2-40B4-BE49-F238E27FC236}">
                <a16:creationId xmlns:a16="http://schemas.microsoft.com/office/drawing/2014/main" id="{A7277A93-92AD-41AC-9ACD-12049FDDDA4B}"/>
              </a:ext>
            </a:extLst>
          </p:cNvPr>
          <p:cNvSpPr>
            <a:spLocks noChangeArrowheads="1"/>
          </p:cNvSpPr>
          <p:nvPr/>
        </p:nvSpPr>
        <p:spPr bwMode="auto">
          <a:xfrm>
            <a:off x="704149" y="5322888"/>
            <a:ext cx="726510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are 1,000 picometers in one </a:t>
            </a:r>
            <a:r>
              <a:rPr lang="en-GB" altLang="en-US" dirty="0" err="1">
                <a:solidFill>
                  <a:srgbClr val="010066"/>
                </a:solidFill>
              </a:rPr>
              <a:t>nanometer</a:t>
            </a:r>
            <a:r>
              <a:rPr lang="en-GB" altLang="en-US" dirty="0">
                <a:solidFill>
                  <a:srgbClr val="010066"/>
                </a:solidFill>
              </a:rPr>
              <a:t> and one thousand million picometers in one </a:t>
            </a:r>
            <a:r>
              <a:rPr lang="en-GB" altLang="en-US" dirty="0" err="1">
                <a:solidFill>
                  <a:srgbClr val="010066"/>
                </a:solidFill>
              </a:rPr>
              <a:t>millimeter</a:t>
            </a:r>
            <a:r>
              <a:rPr lang="en-GB" altLang="en-US" dirty="0">
                <a:solidFill>
                  <a:srgbClr val="010066"/>
                </a:solidFill>
              </a:rPr>
              <a:t>.</a:t>
            </a:r>
            <a:endParaRPr lang="en-GB" altLang="en-US" dirty="0"/>
          </a:p>
        </p:txBody>
      </p:sp>
      <p:pic>
        <p:nvPicPr>
          <p:cNvPr id="13" name="Picture 12">
            <a:extLst>
              <a:ext uri="{FF2B5EF4-FFF2-40B4-BE49-F238E27FC236}">
                <a16:creationId xmlns:a16="http://schemas.microsoft.com/office/drawing/2014/main" id="{1DD39E34-0EBE-4742-B5E3-16784CA388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CFB56AB4-F6E4-4601-84C9-9335C45BE9A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D2DF32A1-EA5C-43F4-9EF6-7DF84E6507A4}"/>
              </a:ext>
            </a:extLst>
          </p:cNvPr>
          <p:cNvSpPr>
            <a:spLocks noGrp="1"/>
          </p:cNvSpPr>
          <p:nvPr>
            <p:ph type="title"/>
          </p:nvPr>
        </p:nvSpPr>
        <p:spPr/>
        <p:txBody>
          <a:bodyPr/>
          <a:lstStyle/>
          <a:p>
            <a:r>
              <a:rPr lang="en-GB" altLang="en-US" dirty="0"/>
              <a:t>Size and scale</a:t>
            </a:r>
          </a:p>
        </p:txBody>
      </p:sp>
      <p:pic>
        <p:nvPicPr>
          <p:cNvPr id="8" name="Picture 7">
            <a:extLst>
              <a:ext uri="{FF2B5EF4-FFF2-40B4-BE49-F238E27FC236}">
                <a16:creationId xmlns:a16="http://schemas.microsoft.com/office/drawing/2014/main" id="{819CE79E-7CB4-4B3D-B331-F2C7EFF0AC1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39DB463C-D4A4-441B-9580-70C4CE32877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DFA95F72-1BC5-4055-B760-BCD00216B315}"/>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8lpIbWNQ"/>
  <p:tag name="ARTICULATE_DESIGN_ID_5_DEFAULT DESIGN" val="4EAYVFLW"/>
  <p:tag name="ARTICULATE_DESIGN_ID_1_DEFAULT DESIGN" val="htz9xeLM"/>
  <p:tag name="ARTICULATE_DESIGN_ID_6_DEFAULT DESIGN" val="YIOZOjPn"/>
  <p:tag name="ARTICULATE_DESIGN_ID_3_DEFAULT DESIGN" val="blh39Jef"/>
  <p:tag name="ARTICULATE_DESIGN_ID_2_DEFAULT DESIGN" val="5KNJxdzE"/>
  <p:tag name="ARTICULATE_DESIGN_ID_4_DEFAULT DESIGN" val="mjHs4SX4"/>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14747</TotalTime>
  <Words>1938</Words>
  <Application>Microsoft Office PowerPoint</Application>
  <PresentationFormat>On-screen Show (4:3)</PresentationFormat>
  <Paragraphs>206</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Wingdings</vt:lpstr>
      <vt:lpstr>Arial</vt:lpstr>
      <vt:lpstr>Wingdings 2</vt:lpstr>
      <vt:lpstr>1_Default Design</vt:lpstr>
      <vt:lpstr>6_Default Design</vt:lpstr>
      <vt:lpstr>Studying Cells</vt:lpstr>
      <vt:lpstr>Information</vt:lpstr>
      <vt:lpstr>Cells</vt:lpstr>
      <vt:lpstr>Microscopes</vt:lpstr>
      <vt:lpstr>Magnification</vt:lpstr>
      <vt:lpstr>Calculating magnification</vt:lpstr>
      <vt:lpstr>Resolution</vt:lpstr>
      <vt:lpstr>Measuring cells</vt:lpstr>
      <vt:lpstr>Size and scale</vt:lpstr>
      <vt:lpstr>Virtual microscope</vt:lpstr>
      <vt:lpstr>The development of microscopes (1)</vt:lpstr>
      <vt:lpstr>The development of microscopes (2)</vt:lpstr>
      <vt:lpstr>The parts of a light microscope (1)</vt:lpstr>
      <vt:lpstr>The parts of a light microscope (2)</vt:lpstr>
      <vt:lpstr>Preparing a specimen (1)</vt:lpstr>
      <vt:lpstr>Preparing a specimen (2)</vt:lpstr>
      <vt:lpstr>A closer look at animal cells</vt:lpstr>
      <vt:lpstr>A closer look at plant cells</vt:lpstr>
      <vt:lpstr>Electron microscopes (1)</vt:lpstr>
      <vt:lpstr>Electron microscopes (2)</vt:lpstr>
      <vt:lpstr>Understanding sub-cellular structures (1)</vt:lpstr>
      <vt:lpstr>Understanding sub-cellular structures (2)</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Cells</dc:title>
  <dc:subject>Boardworks High School Life Science</dc:subject>
  <dc:creator>Boardworks</dc:creator>
  <cp:lastModifiedBy>Tim Crilly</cp:lastModifiedBy>
  <cp:revision>582</cp:revision>
  <dcterms:created xsi:type="dcterms:W3CDTF">2003-10-06T13:07:42Z</dcterms:created>
  <dcterms:modified xsi:type="dcterms:W3CDTF">2019-01-31T15:26:17Z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6FA0D4BD-A14B-4ED1-A32C-D6C882142E56</vt:lpwstr>
  </property>
  <property fmtid="{D5CDD505-2E9C-101B-9397-08002B2CF9AE}" pid="3" name="ArticulatePath">
    <vt:lpwstr>Studying Cells</vt:lpwstr>
  </property>
</Properties>
</file>