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4.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95" r:id="rId1"/>
    <p:sldMasterId id="2147485110" r:id="rId2"/>
  </p:sldMasterIdLst>
  <p:notesMasterIdLst>
    <p:notesMasterId r:id="rId21"/>
  </p:notesMasterIdLst>
  <p:handoutMasterIdLst>
    <p:handoutMasterId r:id="rId22"/>
  </p:handoutMasterIdLst>
  <p:sldIdLst>
    <p:sldId id="430" r:id="rId3"/>
    <p:sldId id="527" r:id="rId4"/>
    <p:sldId id="485" r:id="rId5"/>
    <p:sldId id="486" r:id="rId6"/>
    <p:sldId id="505" r:id="rId7"/>
    <p:sldId id="504" r:id="rId8"/>
    <p:sldId id="487" r:id="rId9"/>
    <p:sldId id="503" r:id="rId10"/>
    <p:sldId id="488" r:id="rId11"/>
    <p:sldId id="491" r:id="rId12"/>
    <p:sldId id="489" r:id="rId13"/>
    <p:sldId id="506" r:id="rId14"/>
    <p:sldId id="493" r:id="rId15"/>
    <p:sldId id="507" r:id="rId16"/>
    <p:sldId id="492" r:id="rId17"/>
    <p:sldId id="496" r:id="rId18"/>
    <p:sldId id="494" r:id="rId19"/>
    <p:sldId id="495"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3" pos="5352" userDrawn="1">
          <p15:clr>
            <a:srgbClr val="A4A3A4"/>
          </p15:clr>
        </p15:guide>
        <p15:guide id="4" pos="21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7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504"/>
        <p:guide orient="horz" pos="3876"/>
        <p:guide pos="5352"/>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08"/>
        <p:guide pos="217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5595DDD-BF67-4020-84BA-71B4CFF13E4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BB5827-8FF6-4D7D-901F-32CE02D72859}" type="slidenum">
              <a:rPr lang="en-GB" altLang="en-US"/>
              <a:pPr/>
              <a:t>‹#›</a:t>
            </a:fld>
            <a:endParaRPr lang="en-GB" altLang="en-US"/>
          </a:p>
        </p:txBody>
      </p:sp>
      <p:sp>
        <p:nvSpPr>
          <p:cNvPr id="6" name="Rectangle 7">
            <a:extLst>
              <a:ext uri="{FF2B5EF4-FFF2-40B4-BE49-F238E27FC236}">
                <a16:creationId xmlns:a16="http://schemas.microsoft.com/office/drawing/2014/main" id="{1D2F6053-0A11-4547-BF1A-A0BB779CF61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F213344-96CA-4B20-90CB-9E3150A5DE0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208376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4">
            <a:extLst>
              <a:ext uri="{FF2B5EF4-FFF2-40B4-BE49-F238E27FC236}">
                <a16:creationId xmlns:a16="http://schemas.microsoft.com/office/drawing/2014/main" id="{2AA449B3-82C8-4A67-A812-1318C1171AF2}"/>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4CD58B7-320A-45C1-81D3-A1DF73CA194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431DD36-3354-4399-AA10-8E681B13FFE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16AF82F-B1B7-4500-9A19-C64BBC0DF07A}" type="slidenum">
              <a:rPr lang="en-US" altLang="en-US"/>
              <a:pPr/>
              <a:t>‹#›</a:t>
            </a:fld>
            <a:endParaRPr lang="en-US" altLang="en-US"/>
          </a:p>
        </p:txBody>
      </p:sp>
      <p:sp>
        <p:nvSpPr>
          <p:cNvPr id="8" name="Rectangle 7">
            <a:extLst>
              <a:ext uri="{FF2B5EF4-FFF2-40B4-BE49-F238E27FC236}">
                <a16:creationId xmlns:a16="http://schemas.microsoft.com/office/drawing/2014/main" id="{3AA0134E-0FF1-48B7-AC2C-EBAB280A09D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612E0174-3567-43AF-9644-4EB331233CC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21657070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0D0AAE59-A5F7-4470-BAA7-96885198E5F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3168FF2-DF4F-4F5B-805B-02E62110A9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46699B-31A7-4B77-983B-9EC5BE30133E}"/>
              </a:ext>
            </a:extLst>
          </p:cNvPr>
          <p:cNvSpPr>
            <a:spLocks noGrp="1"/>
          </p:cNvSpPr>
          <p:nvPr>
            <p:ph type="sldNum" sz="quarter" idx="10"/>
          </p:nvPr>
        </p:nvSpPr>
        <p:spPr/>
        <p:txBody>
          <a:bodyPr/>
          <a:lstStyle/>
          <a:p>
            <a:fld id="{A16AF82F-B1B7-4500-9A19-C64BBC0DF07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C198D362-C58A-4839-8A2A-72D178F1D69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3E25F66-5DED-41B0-912F-5D4F4448E9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Lymphocytes are made in the bone marrow.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From the image, students can see that lymphocytes have a very large nucleus.</a:t>
            </a:r>
          </a:p>
        </p:txBody>
      </p:sp>
      <p:sp>
        <p:nvSpPr>
          <p:cNvPr id="2" name="Slide Number Placeholder 1">
            <a:extLst>
              <a:ext uri="{FF2B5EF4-FFF2-40B4-BE49-F238E27FC236}">
                <a16:creationId xmlns:a16="http://schemas.microsoft.com/office/drawing/2014/main" id="{3D86FA05-1579-4762-BE0C-64E440FFC536}"/>
              </a:ext>
            </a:extLst>
          </p:cNvPr>
          <p:cNvSpPr>
            <a:spLocks noGrp="1"/>
          </p:cNvSpPr>
          <p:nvPr>
            <p:ph type="sldNum" sz="quarter" idx="10"/>
          </p:nvPr>
        </p:nvSpPr>
        <p:spPr/>
        <p:txBody>
          <a:bodyPr/>
          <a:lstStyle/>
          <a:p>
            <a:fld id="{A16AF82F-B1B7-4500-9A19-C64BBC0DF07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A66EFE2D-84E4-4741-B39F-3F26CECE3E2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8A96E54-DD2C-47CD-918C-F9DECADC29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2457078-2CBC-41D1-AF5C-EB6377617DCC}"/>
              </a:ext>
            </a:extLst>
          </p:cNvPr>
          <p:cNvSpPr>
            <a:spLocks noGrp="1"/>
          </p:cNvSpPr>
          <p:nvPr>
            <p:ph type="sldNum" sz="quarter" idx="10"/>
          </p:nvPr>
        </p:nvSpPr>
        <p:spPr/>
        <p:txBody>
          <a:bodyPr/>
          <a:lstStyle/>
          <a:p>
            <a:fld id="{A16AF82F-B1B7-4500-9A19-C64BBC0DF07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A85F1029-ACF1-455C-B7A2-0CCF36D4E20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061BE31-2A53-48F4-9CC8-5AD70D5D0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Antibodies are produced by B-lymphocytes.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Remind students that macrophages are non-specific. They recognize the body’s own antibodies, but do not recognize specific pathogens the antibodies may be bound to during an immune response.</a:t>
            </a:r>
          </a:p>
        </p:txBody>
      </p:sp>
      <p:sp>
        <p:nvSpPr>
          <p:cNvPr id="2" name="Slide Number Placeholder 1">
            <a:extLst>
              <a:ext uri="{FF2B5EF4-FFF2-40B4-BE49-F238E27FC236}">
                <a16:creationId xmlns:a16="http://schemas.microsoft.com/office/drawing/2014/main" id="{9A995A06-1F5A-42E8-ACDD-C42E5F080FD1}"/>
              </a:ext>
            </a:extLst>
          </p:cNvPr>
          <p:cNvSpPr>
            <a:spLocks noGrp="1"/>
          </p:cNvSpPr>
          <p:nvPr>
            <p:ph type="sldNum" sz="quarter" idx="10"/>
          </p:nvPr>
        </p:nvSpPr>
        <p:spPr/>
        <p:txBody>
          <a:bodyPr/>
          <a:lstStyle/>
          <a:p>
            <a:fld id="{A16AF82F-B1B7-4500-9A19-C64BBC0DF07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DDE0C751-7304-4673-A735-1F7AD7C9591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963327-08CC-40A2-8826-B177479B62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97A199D-F8E7-45B9-A8CC-CE520BBDC4D6}"/>
              </a:ext>
            </a:extLst>
          </p:cNvPr>
          <p:cNvSpPr>
            <a:spLocks noGrp="1"/>
          </p:cNvSpPr>
          <p:nvPr>
            <p:ph type="sldNum" sz="quarter" idx="10"/>
          </p:nvPr>
        </p:nvSpPr>
        <p:spPr/>
        <p:txBody>
          <a:bodyPr/>
          <a:lstStyle/>
          <a:p>
            <a:fld id="{A16AF82F-B1B7-4500-9A19-C64BBC0DF07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8226F6F-6CE0-4512-8548-0746BA5534D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69111F9-1B40-4CA9-B016-29EBE097B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094A51A-903C-4A93-9FBA-697302E1F382}"/>
              </a:ext>
            </a:extLst>
          </p:cNvPr>
          <p:cNvSpPr>
            <a:spLocks noGrp="1"/>
          </p:cNvSpPr>
          <p:nvPr>
            <p:ph type="sldNum" sz="quarter" idx="10"/>
          </p:nvPr>
        </p:nvSpPr>
        <p:spPr/>
        <p:txBody>
          <a:bodyPr/>
          <a:lstStyle/>
          <a:p>
            <a:fld id="{A16AF82F-B1B7-4500-9A19-C64BBC0DF07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AC2FDFD-20B6-499F-8046-F62B9744DFEC}"/>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52E6218B-6245-4CF8-A052-048A74120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81B6832-EE5C-453D-ADC0-9706ABB67B67}"/>
              </a:ext>
            </a:extLst>
          </p:cNvPr>
          <p:cNvSpPr>
            <a:spLocks noGrp="1"/>
          </p:cNvSpPr>
          <p:nvPr>
            <p:ph type="sldNum" sz="quarter" idx="10"/>
          </p:nvPr>
        </p:nvSpPr>
        <p:spPr/>
        <p:txBody>
          <a:bodyPr/>
          <a:lstStyle/>
          <a:p>
            <a:fld id="{A16AF82F-B1B7-4500-9A19-C64BBC0DF07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9C95581A-E4D2-4253-9C79-94DB5FC275DF}"/>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F75AD18E-ED67-4368-8E79-97CC928C5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how the immune system fights infections. Mini-whiteboards could be used to make this a whole-class exercise.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5AEC43A5-C290-4B0A-B027-C65E40340320}"/>
              </a:ext>
            </a:extLst>
          </p:cNvPr>
          <p:cNvSpPr>
            <a:spLocks noGrp="1"/>
          </p:cNvSpPr>
          <p:nvPr>
            <p:ph type="sldNum" sz="quarter" idx="10"/>
          </p:nvPr>
        </p:nvSpPr>
        <p:spPr/>
        <p:txBody>
          <a:bodyPr/>
          <a:lstStyle/>
          <a:p>
            <a:fld id="{A16AF82F-B1B7-4500-9A19-C64BBC0DF07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342C8044-554D-4772-A3EC-A793EEB24B9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DA6CEF9-C5D9-47EF-B056-BE9A44C09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01E0FE1-6965-4264-9445-B03447AD04BC}"/>
              </a:ext>
            </a:extLst>
          </p:cNvPr>
          <p:cNvSpPr>
            <a:spLocks noGrp="1"/>
          </p:cNvSpPr>
          <p:nvPr>
            <p:ph type="sldNum" sz="quarter" idx="10"/>
          </p:nvPr>
        </p:nvSpPr>
        <p:spPr/>
        <p:txBody>
          <a:bodyPr/>
          <a:lstStyle/>
          <a:p>
            <a:fld id="{A16AF82F-B1B7-4500-9A19-C64BBC0DF07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FFAF3F8-A6F4-454B-BCC9-EDFFD12F83C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D02B4C8-145E-403E-ACDC-1F5485E3E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animation shows how the response to an infection changes when a person is infected for the second time. Students could be asked to draw predicted graphs on mini-whiteboards and then compare them with these graphs, to consolidate their understanding of the previous slide. You need to press the “play” button three times in order for all of the information in this activity to be displayed.</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 secondary response will only occur if the person is infected with the same type of pathogen as the first infection. This is because each type of antibody can only bind to the antigens on a specific type of pathogen.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9AC1D842-31E2-4C67-84FE-DF1609CAD5B3}"/>
              </a:ext>
            </a:extLst>
          </p:cNvPr>
          <p:cNvSpPr>
            <a:spLocks noGrp="1"/>
          </p:cNvSpPr>
          <p:nvPr>
            <p:ph type="sldNum" sz="quarter" idx="10"/>
          </p:nvPr>
        </p:nvSpPr>
        <p:spPr/>
        <p:txBody>
          <a:bodyPr/>
          <a:lstStyle/>
          <a:p>
            <a:fld id="{A16AF82F-B1B7-4500-9A19-C64BBC0DF07A}"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D86B5D6-6005-4EAA-B041-7A12DE78ED13}"/>
              </a:ext>
            </a:extLst>
          </p:cNvPr>
          <p:cNvSpPr>
            <a:spLocks noGrp="1"/>
          </p:cNvSpPr>
          <p:nvPr>
            <p:ph type="sldNum" sz="quarter" idx="10"/>
          </p:nvPr>
        </p:nvSpPr>
        <p:spPr/>
        <p:txBody>
          <a:bodyPr/>
          <a:lstStyle/>
          <a:p>
            <a:fld id="{A16AF82F-B1B7-4500-9A19-C64BBC0DF07A}" type="slidenum">
              <a:rPr lang="en-US" altLang="en-US" smtClean="0"/>
              <a:pPr/>
              <a:t>2</a:t>
            </a:fld>
            <a:endParaRPr lang="en-US" altLang="en-US"/>
          </a:p>
        </p:txBody>
      </p:sp>
    </p:spTree>
    <p:extLst>
      <p:ext uri="{BB962C8B-B14F-4D97-AF65-F5344CB8AC3E}">
        <p14:creationId xmlns:p14="http://schemas.microsoft.com/office/powerpoint/2010/main" val="84573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8AF697A2-F832-4693-A372-3627263684E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55FE496-2000-4A2F-B1A0-9E8D8E65F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Kateryna Kon,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EB6840A-994C-4293-8E14-B06FBA9CFFC9}"/>
              </a:ext>
            </a:extLst>
          </p:cNvPr>
          <p:cNvSpPr>
            <a:spLocks noGrp="1"/>
          </p:cNvSpPr>
          <p:nvPr>
            <p:ph type="sldNum" sz="quarter" idx="10"/>
          </p:nvPr>
        </p:nvSpPr>
        <p:spPr/>
        <p:txBody>
          <a:bodyPr/>
          <a:lstStyle/>
          <a:p>
            <a:fld id="{A16AF82F-B1B7-4500-9A19-C64BBC0DF07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4515A22-88FC-4916-974C-343C881BF1E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567AF0C-1A70-41FE-9D1E-EFD65294D7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platelets and the blood, please refer to </a:t>
            </a:r>
            <a:r>
              <a:rPr lang="en-GB" altLang="en-US" i="1" dirty="0">
                <a:latin typeface="Arial" panose="020B0604020202020204" pitchFamily="34" charset="0"/>
              </a:rPr>
              <a:t>The Circulatory System</a:t>
            </a:r>
            <a:r>
              <a:rPr lang="en-GB" altLang="en-US" dirty="0">
                <a:latin typeface="Arial" panose="020B0604020202020204" pitchFamily="34" charset="0"/>
              </a:rPr>
              <a:t> 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Ermolaev</a:t>
            </a:r>
            <a:r>
              <a:rPr lang="en-GB" altLang="en-US" dirty="0">
                <a:latin typeface="Arial" panose="020B0604020202020204" pitchFamily="34" charset="0"/>
              </a:rPr>
              <a:t> Alexander, Shutterstock.com 2018</a:t>
            </a:r>
          </a:p>
        </p:txBody>
      </p:sp>
      <p:sp>
        <p:nvSpPr>
          <p:cNvPr id="2" name="Slide Number Placeholder 1">
            <a:extLst>
              <a:ext uri="{FF2B5EF4-FFF2-40B4-BE49-F238E27FC236}">
                <a16:creationId xmlns:a16="http://schemas.microsoft.com/office/drawing/2014/main" id="{30B59715-581B-47C3-A9F0-EF1FCE04CB17}"/>
              </a:ext>
            </a:extLst>
          </p:cNvPr>
          <p:cNvSpPr>
            <a:spLocks noGrp="1"/>
          </p:cNvSpPr>
          <p:nvPr>
            <p:ph type="sldNum" sz="quarter" idx="10"/>
          </p:nvPr>
        </p:nvSpPr>
        <p:spPr/>
        <p:txBody>
          <a:bodyPr/>
          <a:lstStyle/>
          <a:p>
            <a:fld id="{A16AF82F-B1B7-4500-9A19-C64BBC0DF07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5E1AF69-BD11-4134-8C82-5FC45F6C2BB9}"/>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D24A8BA-21E5-421E-BB7B-BBC9347E56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Cells that line organs and have cilia on their upper surface are called ciliated epithelial cells. Epithelial cells are a type of specialized animal cell and line many organs in the body.</a:t>
            </a:r>
          </a:p>
        </p:txBody>
      </p:sp>
      <p:sp>
        <p:nvSpPr>
          <p:cNvPr id="2" name="Slide Number Placeholder 1">
            <a:extLst>
              <a:ext uri="{FF2B5EF4-FFF2-40B4-BE49-F238E27FC236}">
                <a16:creationId xmlns:a16="http://schemas.microsoft.com/office/drawing/2014/main" id="{91E90DCE-10E6-4CD9-8583-E929F6BD621E}"/>
              </a:ext>
            </a:extLst>
          </p:cNvPr>
          <p:cNvSpPr>
            <a:spLocks noGrp="1"/>
          </p:cNvSpPr>
          <p:nvPr>
            <p:ph type="sldNum" sz="quarter" idx="10"/>
          </p:nvPr>
        </p:nvSpPr>
        <p:spPr/>
        <p:txBody>
          <a:bodyPr/>
          <a:lstStyle/>
          <a:p>
            <a:fld id="{A16AF82F-B1B7-4500-9A19-C64BBC0DF07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2232D0B-6328-4AD4-B2DF-444F3EBDA043}"/>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308FC63E-14CF-428C-B78C-3C6BDCBB13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pH of the human stomach is normally between 1.3 and 3.5.</a:t>
            </a:r>
          </a:p>
        </p:txBody>
      </p:sp>
      <p:sp>
        <p:nvSpPr>
          <p:cNvPr id="2" name="Slide Number Placeholder 1">
            <a:extLst>
              <a:ext uri="{FF2B5EF4-FFF2-40B4-BE49-F238E27FC236}">
                <a16:creationId xmlns:a16="http://schemas.microsoft.com/office/drawing/2014/main" id="{A657CD32-9F6E-4BA4-A7AB-48880431AFD1}"/>
              </a:ext>
            </a:extLst>
          </p:cNvPr>
          <p:cNvSpPr>
            <a:spLocks noGrp="1"/>
          </p:cNvSpPr>
          <p:nvPr>
            <p:ph type="sldNum" sz="quarter" idx="10"/>
          </p:nvPr>
        </p:nvSpPr>
        <p:spPr/>
        <p:txBody>
          <a:bodyPr/>
          <a:lstStyle/>
          <a:p>
            <a:fld id="{A16AF82F-B1B7-4500-9A19-C64BBC0DF07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A36666C0-A06F-4846-89C2-A5E3FCEA546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7B05DEFE-9768-40B3-A8F0-83329E47B6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E06DA5-F4CD-4356-AD73-4D111D779F81}"/>
              </a:ext>
            </a:extLst>
          </p:cNvPr>
          <p:cNvSpPr>
            <a:spLocks noGrp="1"/>
          </p:cNvSpPr>
          <p:nvPr>
            <p:ph type="sldNum" sz="quarter" idx="10"/>
          </p:nvPr>
        </p:nvSpPr>
        <p:spPr/>
        <p:txBody>
          <a:bodyPr/>
          <a:lstStyle/>
          <a:p>
            <a:fld id="{A16AF82F-B1B7-4500-9A19-C64BBC0DF07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38BB4AB-4551-4A7C-99D4-6DDF2FE54610}"/>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CD54A654-4A93-49BF-95DC-45E6775440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Phagocytosis literally means “cell eating.”</a:t>
            </a:r>
          </a:p>
        </p:txBody>
      </p:sp>
      <p:sp>
        <p:nvSpPr>
          <p:cNvPr id="2" name="Slide Number Placeholder 1">
            <a:extLst>
              <a:ext uri="{FF2B5EF4-FFF2-40B4-BE49-F238E27FC236}">
                <a16:creationId xmlns:a16="http://schemas.microsoft.com/office/drawing/2014/main" id="{E6386279-1204-4094-A31C-FB895FB3C810}"/>
              </a:ext>
            </a:extLst>
          </p:cNvPr>
          <p:cNvSpPr>
            <a:spLocks noGrp="1"/>
          </p:cNvSpPr>
          <p:nvPr>
            <p:ph type="sldNum" sz="quarter" idx="10"/>
          </p:nvPr>
        </p:nvSpPr>
        <p:spPr/>
        <p:txBody>
          <a:bodyPr/>
          <a:lstStyle/>
          <a:p>
            <a:fld id="{A16AF82F-B1B7-4500-9A19-C64BBC0DF07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29AB6F18-2235-4842-835A-E9CEC15E942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69FC7DE-50D3-4B38-8C61-C5786EF93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animation illustrates the process of phagocytosis of a bacterium by a macrophage.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E679D5-695F-4C20-8594-8EA244C3F9B7}"/>
              </a:ext>
            </a:extLst>
          </p:cNvPr>
          <p:cNvSpPr>
            <a:spLocks noGrp="1"/>
          </p:cNvSpPr>
          <p:nvPr>
            <p:ph type="sldNum" sz="quarter" idx="10"/>
          </p:nvPr>
        </p:nvSpPr>
        <p:spPr/>
        <p:txBody>
          <a:bodyPr/>
          <a:lstStyle/>
          <a:p>
            <a:fld id="{A16AF82F-B1B7-4500-9A19-C64BBC0DF07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66047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2623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6277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0905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03293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8674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25805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225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2393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463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739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213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47734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8111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907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0695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13646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8766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561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520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253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630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6400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7932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9328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7402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787844842"/>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0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3332370707"/>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4.pn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16.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0.jpeg"/><Relationship Id="rId4" Type="http://schemas.openxmlformats.org/officeDocument/2006/relationships/hyperlink" Target="http://companyweb/production/Image%20library/people/doctor.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notesSlide" Target="../notesSlides/notesSlide18.xml"/><Relationship Id="rId10" Type="http://schemas.openxmlformats.org/officeDocument/2006/relationships/image" Target="../media/image13.wmf"/><Relationship Id="rId4" Type="http://schemas.openxmlformats.org/officeDocument/2006/relationships/slideLayout" Target="../slideLayouts/slideLayout20.xml"/><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9.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6EE8477C-D2B7-4556-9C8F-FB60FDB578AF}"/>
              </a:ext>
            </a:extLst>
          </p:cNvPr>
          <p:cNvSpPr>
            <a:spLocks noGrp="1"/>
          </p:cNvSpPr>
          <p:nvPr>
            <p:ph type="title"/>
          </p:nvPr>
        </p:nvSpPr>
        <p:spPr/>
        <p:txBody>
          <a:bodyPr/>
          <a:lstStyle/>
          <a:p>
            <a:r>
              <a:rPr lang="en-GB" altLang="en-US" dirty="0"/>
              <a:t>The Body's </a:t>
            </a:r>
            <a:r>
              <a:rPr lang="en-GB" altLang="en-US" dirty="0" err="1"/>
              <a:t>Defense</a:t>
            </a:r>
            <a:r>
              <a:rPr lang="en-GB" altLang="en-US" dirty="0"/>
              <a:t> </a:t>
            </a:r>
            <a:br>
              <a:rPr lang="en-GB" altLang="en-US" dirty="0"/>
            </a:br>
            <a:r>
              <a:rPr lang="en-GB" altLang="en-US" dirty="0"/>
              <a:t>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444A40-5EBA-49CA-B9B1-94513EB9B261}"/>
              </a:ext>
            </a:extLst>
          </p:cNvPr>
          <p:cNvSpPr>
            <a:spLocks noGrp="1" noChangeArrowheads="1"/>
          </p:cNvSpPr>
          <p:nvPr>
            <p:ph type="title"/>
          </p:nvPr>
        </p:nvSpPr>
        <p:spPr/>
        <p:txBody>
          <a:bodyPr/>
          <a:lstStyle/>
          <a:p>
            <a:pPr eaLnBrk="1" hangingPunct="1"/>
            <a:r>
              <a:rPr lang="en-GB" altLang="en-US" dirty="0"/>
              <a:t>The body’s specific </a:t>
            </a:r>
            <a:r>
              <a:rPr lang="en-GB" altLang="en-US" dirty="0" err="1"/>
              <a:t>defense</a:t>
            </a:r>
            <a:r>
              <a:rPr lang="en-GB" altLang="en-US" dirty="0"/>
              <a:t> system</a:t>
            </a:r>
          </a:p>
        </p:txBody>
      </p:sp>
      <p:sp>
        <p:nvSpPr>
          <p:cNvPr id="22533" name="Text Box 72">
            <a:extLst>
              <a:ext uri="{FF2B5EF4-FFF2-40B4-BE49-F238E27FC236}">
                <a16:creationId xmlns:a16="http://schemas.microsoft.com/office/drawing/2014/main" id="{AABE0008-686E-443D-B710-BF3FB5C31DA9}"/>
              </a:ext>
            </a:extLst>
          </p:cNvPr>
          <p:cNvSpPr txBox="1">
            <a:spLocks noChangeArrowheads="1"/>
          </p:cNvSpPr>
          <p:nvPr/>
        </p:nvSpPr>
        <p:spPr bwMode="auto">
          <a:xfrm>
            <a:off x="342900" y="2716213"/>
            <a:ext cx="4962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Lymphocytes</a:t>
            </a:r>
            <a:r>
              <a:rPr lang="en-GB" altLang="en-US" dirty="0">
                <a:solidFill>
                  <a:srgbClr val="010066"/>
                </a:solidFill>
                <a:cs typeface="Times New Roman" panose="02020603050405020304" pitchFamily="18" charset="0"/>
              </a:rPr>
              <a:t> are a type of white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blood cell able to recognize and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respond to specific pathogens. </a:t>
            </a:r>
            <a:endParaRPr lang="en-GB" altLang="en-US" b="1" dirty="0">
              <a:solidFill>
                <a:srgbClr val="10BC45"/>
              </a:solidFill>
              <a:cs typeface="Times New Roman" panose="02020603050405020304" pitchFamily="18" charset="0"/>
            </a:endParaRPr>
          </a:p>
        </p:txBody>
      </p:sp>
      <p:sp>
        <p:nvSpPr>
          <p:cNvPr id="22534" name="Text Box 71">
            <a:extLst>
              <a:ext uri="{FF2B5EF4-FFF2-40B4-BE49-F238E27FC236}">
                <a16:creationId xmlns:a16="http://schemas.microsoft.com/office/drawing/2014/main" id="{27810230-1D56-45A9-93B2-511B8E178ED9}"/>
              </a:ext>
            </a:extLst>
          </p:cNvPr>
          <p:cNvSpPr txBox="1">
            <a:spLocks noChangeArrowheads="1"/>
          </p:cNvSpPr>
          <p:nvPr/>
        </p:nvSpPr>
        <p:spPr bwMode="auto">
          <a:xfrm>
            <a:off x="342900" y="4278313"/>
            <a:ext cx="5067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cs typeface="Times New Roman" panose="02020603050405020304" pitchFamily="18" charset="0"/>
              </a:rPr>
              <a:t>When a lymphocyte detects the presence of a particular pathogen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in the blood, it triggers an</a:t>
            </a:r>
            <a:r>
              <a:rPr lang="en-GB" altLang="en-US" dirty="0">
                <a:solidFill>
                  <a:srgbClr val="10BC45"/>
                </a:solidFill>
                <a:cs typeface="Times New Roman" panose="02020603050405020304" pitchFamily="18" charset="0"/>
              </a:rPr>
              <a:t> </a:t>
            </a:r>
            <a:r>
              <a:rPr lang="en-GB" altLang="en-US" b="1" dirty="0">
                <a:solidFill>
                  <a:srgbClr val="10BC45"/>
                </a:solidFill>
                <a:cs typeface="Times New Roman" panose="02020603050405020304" pitchFamily="18" charset="0"/>
              </a:rPr>
              <a:t>immune response</a:t>
            </a:r>
            <a:r>
              <a:rPr lang="en-GB" altLang="en-US" dirty="0">
                <a:solidFill>
                  <a:srgbClr val="010066"/>
                </a:solidFill>
                <a:cs typeface="Times New Roman" panose="02020603050405020304" pitchFamily="18" charset="0"/>
              </a:rPr>
              <a:t> to destroy the pathogen. </a:t>
            </a:r>
            <a:endParaRPr lang="en-GB" altLang="en-US" b="1" dirty="0">
              <a:solidFill>
                <a:srgbClr val="10BC45"/>
              </a:solidFill>
              <a:cs typeface="Times New Roman" panose="02020603050405020304" pitchFamily="18" charset="0"/>
            </a:endParaRPr>
          </a:p>
        </p:txBody>
      </p:sp>
      <p:pic>
        <p:nvPicPr>
          <p:cNvPr id="10" name="Picture 9" descr="White_Blood_Cell_lymphocyte.png">
            <a:extLst>
              <a:ext uri="{FF2B5EF4-FFF2-40B4-BE49-F238E27FC236}">
                <a16:creationId xmlns:a16="http://schemas.microsoft.com/office/drawing/2014/main" id="{36E8F373-1A24-4468-B72A-8103470C96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2679700"/>
            <a:ext cx="2990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1">
            <a:extLst>
              <a:ext uri="{FF2B5EF4-FFF2-40B4-BE49-F238E27FC236}">
                <a16:creationId xmlns:a16="http://schemas.microsoft.com/office/drawing/2014/main" id="{CE3D93CB-01D8-4D62-8BEC-50EF0560FC90}"/>
              </a:ext>
            </a:extLst>
          </p:cNvPr>
          <p:cNvSpPr>
            <a:spLocks noChangeArrowheads="1"/>
          </p:cNvSpPr>
          <p:nvPr/>
        </p:nvSpPr>
        <p:spPr bwMode="auto">
          <a:xfrm>
            <a:off x="342900" y="784225"/>
            <a:ext cx="8605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White blood cells are an important part of the body’s </a:t>
            </a:r>
            <a:r>
              <a:rPr lang="en-GB" altLang="en-US" b="1" dirty="0">
                <a:solidFill>
                  <a:srgbClr val="10BC45"/>
                </a:solidFill>
                <a:cs typeface="Times New Roman" panose="02020603050405020304" pitchFamily="18" charset="0"/>
              </a:rPr>
              <a:t>immune system</a:t>
            </a:r>
            <a:r>
              <a:rPr lang="en-GB" altLang="en-US" dirty="0">
                <a:solidFill>
                  <a:srgbClr val="010066"/>
                </a:solidFill>
                <a:cs typeface="Times New Roman" panose="02020603050405020304" pitchFamily="18" charset="0"/>
              </a:rPr>
              <a:t>. There are many types of white blood cell, some of which are adapted to function as part of the body’s specific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system. </a:t>
            </a:r>
            <a:endParaRPr lang="en-GB" altLang="en-US" dirty="0"/>
          </a:p>
        </p:txBody>
      </p:sp>
      <p:pic>
        <p:nvPicPr>
          <p:cNvPr id="9" name="Picture 8">
            <a:extLst>
              <a:ext uri="{FF2B5EF4-FFF2-40B4-BE49-F238E27FC236}">
                <a16:creationId xmlns:a16="http://schemas.microsoft.com/office/drawing/2014/main" id="{B2FB103B-6CA3-4E94-8AE2-90F1825F46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0A4D8B9-3E22-4EBE-9A9D-CDC758DA162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0CA82F-4A2B-4F2B-8FC5-5E27F5ED907D}"/>
              </a:ext>
            </a:extLst>
          </p:cNvPr>
          <p:cNvSpPr>
            <a:spLocks noGrp="1" noChangeArrowheads="1"/>
          </p:cNvSpPr>
          <p:nvPr>
            <p:ph type="title"/>
          </p:nvPr>
        </p:nvSpPr>
        <p:spPr/>
        <p:txBody>
          <a:bodyPr/>
          <a:lstStyle/>
          <a:p>
            <a:pPr eaLnBrk="1" hangingPunct="1"/>
            <a:r>
              <a:rPr lang="en-GB" altLang="en-US" dirty="0"/>
              <a:t>How do lymphocytes recognize pathogens?</a:t>
            </a:r>
          </a:p>
        </p:txBody>
      </p:sp>
      <p:sp>
        <p:nvSpPr>
          <p:cNvPr id="23555" name="Text Box 8">
            <a:extLst>
              <a:ext uri="{FF2B5EF4-FFF2-40B4-BE49-F238E27FC236}">
                <a16:creationId xmlns:a16="http://schemas.microsoft.com/office/drawing/2014/main" id="{F68D61A1-A3BD-4CC5-971D-4A45E8841039}"/>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The cell membrane of all cells, including pathogens and the body’s own cells, contain special molecules called </a:t>
            </a:r>
            <a:r>
              <a:rPr lang="en-GB" altLang="en-US" b="1" dirty="0">
                <a:solidFill>
                  <a:srgbClr val="10BC45"/>
                </a:solidFill>
                <a:cs typeface="Times New Roman" panose="02020603050405020304" pitchFamily="18" charset="0"/>
              </a:rPr>
              <a:t>antigens</a:t>
            </a:r>
            <a:r>
              <a:rPr lang="en-GB" altLang="en-US" dirty="0">
                <a:cs typeface="Times New Roman" panose="02020603050405020304" pitchFamily="18" charset="0"/>
              </a:rPr>
              <a:t>. </a:t>
            </a:r>
            <a:endParaRPr lang="en-GB" altLang="en-US" dirty="0">
              <a:solidFill>
                <a:srgbClr val="010066"/>
              </a:solidFill>
              <a:cs typeface="Times New Roman" panose="02020603050405020304" pitchFamily="18" charset="0"/>
            </a:endParaRPr>
          </a:p>
        </p:txBody>
      </p:sp>
      <p:sp>
        <p:nvSpPr>
          <p:cNvPr id="316425" name="Text Box 9">
            <a:extLst>
              <a:ext uri="{FF2B5EF4-FFF2-40B4-BE49-F238E27FC236}">
                <a16:creationId xmlns:a16="http://schemas.microsoft.com/office/drawing/2014/main" id="{04AE6B9E-1DFB-47B6-B18F-7F032E8BA56E}"/>
              </a:ext>
            </a:extLst>
          </p:cNvPr>
          <p:cNvSpPr txBox="1">
            <a:spLocks noChangeArrowheads="1"/>
          </p:cNvSpPr>
          <p:nvPr/>
        </p:nvSpPr>
        <p:spPr bwMode="auto">
          <a:xfrm>
            <a:off x="342900" y="3087688"/>
            <a:ext cx="4071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cs typeface="Times New Roman" panose="02020603050405020304" pitchFamily="18" charset="0"/>
              </a:rPr>
              <a:t>Different types of pathogen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have different antigens on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their cell membrane.</a:t>
            </a:r>
          </a:p>
        </p:txBody>
      </p:sp>
      <p:sp>
        <p:nvSpPr>
          <p:cNvPr id="184333" name="Rectangle 132">
            <a:extLst>
              <a:ext uri="{FF2B5EF4-FFF2-40B4-BE49-F238E27FC236}">
                <a16:creationId xmlns:a16="http://schemas.microsoft.com/office/drawing/2014/main" id="{C4B199C5-8CBB-40CF-A6FA-9C659C200AE5}"/>
              </a:ext>
            </a:extLst>
          </p:cNvPr>
          <p:cNvSpPr>
            <a:spLocks noChangeArrowheads="1"/>
          </p:cNvSpPr>
          <p:nvPr/>
        </p:nvSpPr>
        <p:spPr bwMode="auto">
          <a:xfrm>
            <a:off x="342900" y="1935163"/>
            <a:ext cx="8605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Lymphocytes can distinguish between the antigens of the body’s own cells and those of pathogens. </a:t>
            </a:r>
          </a:p>
        </p:txBody>
      </p:sp>
      <p:sp>
        <p:nvSpPr>
          <p:cNvPr id="23559" name="Rectangle 131">
            <a:extLst>
              <a:ext uri="{FF2B5EF4-FFF2-40B4-BE49-F238E27FC236}">
                <a16:creationId xmlns:a16="http://schemas.microsoft.com/office/drawing/2014/main" id="{BD489EF4-3D40-4956-A6CC-F748713A046B}"/>
              </a:ext>
            </a:extLst>
          </p:cNvPr>
          <p:cNvSpPr>
            <a:spLocks noChangeArrowheads="1"/>
          </p:cNvSpPr>
          <p:nvPr/>
        </p:nvSpPr>
        <p:spPr bwMode="auto">
          <a:xfrm>
            <a:off x="342900" y="4608513"/>
            <a:ext cx="392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Lymphocytes can recognize antigens of specific types of pathogen. </a:t>
            </a:r>
            <a:endParaRPr lang="en-GB" altLang="en-US" dirty="0"/>
          </a:p>
        </p:txBody>
      </p:sp>
      <p:pic>
        <p:nvPicPr>
          <p:cNvPr id="23560" name="Picture 20" descr="bacterium1">
            <a:extLst>
              <a:ext uri="{FF2B5EF4-FFF2-40B4-BE49-F238E27FC236}">
                <a16:creationId xmlns:a16="http://schemas.microsoft.com/office/drawing/2014/main" id="{98CF1E18-A6FB-4E01-9C91-5D43699B9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61120">
            <a:off x="4364832" y="3927740"/>
            <a:ext cx="30559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BA5AB769-6E30-4604-905F-A99FB09BF577}"/>
              </a:ext>
            </a:extLst>
          </p:cNvPr>
          <p:cNvCxnSpPr>
            <a:cxnSpLocks noChangeShapeType="1"/>
          </p:cNvCxnSpPr>
          <p:nvPr/>
        </p:nvCxnSpPr>
        <p:spPr bwMode="auto">
          <a:xfrm flipH="1">
            <a:off x="6423026" y="3656735"/>
            <a:ext cx="1229518" cy="5623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CD362613-67A5-47F4-9A61-9A4CD16293B7}"/>
              </a:ext>
            </a:extLst>
          </p:cNvPr>
          <p:cNvSpPr>
            <a:spLocks noChangeArrowheads="1"/>
          </p:cNvSpPr>
          <p:nvPr/>
        </p:nvSpPr>
        <p:spPr bwMode="auto">
          <a:xfrm>
            <a:off x="6628064" y="2584627"/>
            <a:ext cx="20489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antigens on </a:t>
            </a:r>
            <a:br>
              <a:rPr lang="en-GB" altLang="en-US" sz="2000" b="1" dirty="0">
                <a:solidFill>
                  <a:srgbClr val="010066"/>
                </a:solidFill>
              </a:rPr>
            </a:br>
            <a:r>
              <a:rPr lang="en-GB" altLang="en-US" sz="2000" b="1" dirty="0">
                <a:solidFill>
                  <a:srgbClr val="010066"/>
                </a:solidFill>
              </a:rPr>
              <a:t>cell membrane </a:t>
            </a:r>
            <a:br>
              <a:rPr lang="en-GB" altLang="en-US" sz="2000" b="1" dirty="0">
                <a:solidFill>
                  <a:srgbClr val="010066"/>
                </a:solidFill>
              </a:rPr>
            </a:br>
            <a:r>
              <a:rPr lang="en-GB" altLang="en-US" sz="2000" b="1" dirty="0">
                <a:solidFill>
                  <a:srgbClr val="010066"/>
                </a:solidFill>
              </a:rPr>
              <a:t>of bacterium</a:t>
            </a:r>
            <a:endParaRPr lang="en-GB" altLang="en-US" sz="2000" b="1" dirty="0"/>
          </a:p>
        </p:txBody>
      </p:sp>
      <p:cxnSp>
        <p:nvCxnSpPr>
          <p:cNvPr id="20" name="Straight Arrow Connector 19">
            <a:extLst>
              <a:ext uri="{FF2B5EF4-FFF2-40B4-BE49-F238E27FC236}">
                <a16:creationId xmlns:a16="http://schemas.microsoft.com/office/drawing/2014/main" id="{098A0D9D-44D5-463D-A1A7-9D2396A00871}"/>
              </a:ext>
            </a:extLst>
          </p:cNvPr>
          <p:cNvCxnSpPr>
            <a:cxnSpLocks noChangeShapeType="1"/>
          </p:cNvCxnSpPr>
          <p:nvPr/>
        </p:nvCxnSpPr>
        <p:spPr bwMode="auto">
          <a:xfrm flipH="1">
            <a:off x="6824664" y="3656735"/>
            <a:ext cx="827880" cy="9941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AF6C3720-856D-4840-BB53-4FBCD1FE63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64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5" grpId="0"/>
      <p:bldP spid="184333" grpId="0"/>
      <p:bldP spid="23559"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11" descr="newantibody">
            <a:extLst>
              <a:ext uri="{FF2B5EF4-FFF2-40B4-BE49-F238E27FC236}">
                <a16:creationId xmlns:a16="http://schemas.microsoft.com/office/drawing/2014/main" id="{269DBCCA-030F-49EB-9CD6-42564B9EC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2633">
            <a:off x="7594600" y="3131256"/>
            <a:ext cx="11207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6C02EBB3-3DE0-45BC-A541-4A2718B642BA}"/>
              </a:ext>
            </a:extLst>
          </p:cNvPr>
          <p:cNvSpPr>
            <a:spLocks noGrp="1" noChangeArrowheads="1"/>
          </p:cNvSpPr>
          <p:nvPr>
            <p:ph type="title"/>
          </p:nvPr>
        </p:nvSpPr>
        <p:spPr/>
        <p:txBody>
          <a:bodyPr/>
          <a:lstStyle/>
          <a:p>
            <a:pPr eaLnBrk="1" hangingPunct="1"/>
            <a:r>
              <a:rPr lang="en-GB" altLang="en-US"/>
              <a:t>Antibodies (1)</a:t>
            </a:r>
          </a:p>
        </p:txBody>
      </p:sp>
      <p:sp>
        <p:nvSpPr>
          <p:cNvPr id="24579" name="Text Box 7">
            <a:extLst>
              <a:ext uri="{FF2B5EF4-FFF2-40B4-BE49-F238E27FC236}">
                <a16:creationId xmlns:a16="http://schemas.microsoft.com/office/drawing/2014/main" id="{116A4156-BE95-4E6B-A5B7-4650187D585D}"/>
              </a:ext>
            </a:extLst>
          </p:cNvPr>
          <p:cNvSpPr txBox="1">
            <a:spLocks noChangeArrowheads="1"/>
          </p:cNvSpPr>
          <p:nvPr/>
        </p:nvSpPr>
        <p:spPr bwMode="auto">
          <a:xfrm>
            <a:off x="342900" y="22971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 special type of lymphocyte produces Y-shaped proteins, called </a:t>
            </a:r>
            <a:r>
              <a:rPr lang="en-GB" altLang="en-US" b="1" dirty="0">
                <a:solidFill>
                  <a:srgbClr val="10BC45"/>
                </a:solidFill>
              </a:rPr>
              <a:t>antibodies</a:t>
            </a:r>
            <a:r>
              <a:rPr lang="en-GB" altLang="en-US" dirty="0"/>
              <a:t>, which help destroy pathogens.</a:t>
            </a:r>
            <a:endParaRPr lang="en-GB" altLang="en-US" dirty="0">
              <a:solidFill>
                <a:srgbClr val="010066"/>
              </a:solidFill>
              <a:cs typeface="Times New Roman" panose="02020603050405020304" pitchFamily="18" charset="0"/>
            </a:endParaRPr>
          </a:p>
        </p:txBody>
      </p:sp>
      <p:sp>
        <p:nvSpPr>
          <p:cNvPr id="318485" name="Text Box 21">
            <a:extLst>
              <a:ext uri="{FF2B5EF4-FFF2-40B4-BE49-F238E27FC236}">
                <a16:creationId xmlns:a16="http://schemas.microsoft.com/office/drawing/2014/main" id="{0F0B18F0-0553-489F-A957-D802EF0965D3}"/>
              </a:ext>
            </a:extLst>
          </p:cNvPr>
          <p:cNvSpPr txBox="1">
            <a:spLocks noChangeArrowheads="1"/>
          </p:cNvSpPr>
          <p:nvPr/>
        </p:nvSpPr>
        <p:spPr bwMode="auto">
          <a:xfrm>
            <a:off x="342901" y="3440113"/>
            <a:ext cx="51660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They work by </a:t>
            </a:r>
            <a:r>
              <a:rPr lang="en-GB" altLang="en-US" dirty="0">
                <a:solidFill>
                  <a:srgbClr val="010066"/>
                </a:solidFill>
                <a:cs typeface="Times New Roman" panose="02020603050405020304" pitchFamily="18" charset="0"/>
              </a:rPr>
              <a:t>binding to antigens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on the cell membrane of pathogens, causing them to clump together. </a:t>
            </a:r>
          </a:p>
        </p:txBody>
      </p:sp>
      <p:pic>
        <p:nvPicPr>
          <p:cNvPr id="14" name="Picture 161" descr="newantibody">
            <a:extLst>
              <a:ext uri="{FF2B5EF4-FFF2-40B4-BE49-F238E27FC236}">
                <a16:creationId xmlns:a16="http://schemas.microsoft.com/office/drawing/2014/main" id="{78CF5D8E-EDA3-407D-8701-CDDBDAEA5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20479">
            <a:off x="5692070" y="3505200"/>
            <a:ext cx="14382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0">
            <a:extLst>
              <a:ext uri="{FF2B5EF4-FFF2-40B4-BE49-F238E27FC236}">
                <a16:creationId xmlns:a16="http://schemas.microsoft.com/office/drawing/2014/main" id="{C12A5D94-DECB-49F0-8D41-EC7142CF72BB}"/>
              </a:ext>
            </a:extLst>
          </p:cNvPr>
          <p:cNvSpPr>
            <a:spLocks noChangeArrowheads="1"/>
          </p:cNvSpPr>
          <p:nvPr/>
        </p:nvSpPr>
        <p:spPr bwMode="auto">
          <a:xfrm>
            <a:off x="342900" y="784225"/>
            <a:ext cx="85075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Once a lymphocyte has recognized the presence of antigens belonging to a particular type of pathogen, it coordinates a response specific to that pathogen.</a:t>
            </a:r>
            <a:endParaRPr lang="en-GB" altLang="en-US" dirty="0"/>
          </a:p>
        </p:txBody>
      </p:sp>
      <p:sp>
        <p:nvSpPr>
          <p:cNvPr id="24584" name="Rectangle 12">
            <a:extLst>
              <a:ext uri="{FF2B5EF4-FFF2-40B4-BE49-F238E27FC236}">
                <a16:creationId xmlns:a16="http://schemas.microsoft.com/office/drawing/2014/main" id="{222D2007-1DA0-43A2-B93D-FEE7F6182CC8}"/>
              </a:ext>
            </a:extLst>
          </p:cNvPr>
          <p:cNvSpPr>
            <a:spLocks noChangeArrowheads="1"/>
          </p:cNvSpPr>
          <p:nvPr/>
        </p:nvSpPr>
        <p:spPr bwMode="auto">
          <a:xfrm>
            <a:off x="342900" y="4953000"/>
            <a:ext cx="57869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cs typeface="Times New Roman" panose="02020603050405020304" pitchFamily="18" charset="0"/>
              </a:rPr>
              <a:t>Macrophages</a:t>
            </a:r>
            <a:r>
              <a:rPr lang="en-GB" altLang="en-US" dirty="0">
                <a:solidFill>
                  <a:srgbClr val="010066"/>
                </a:solidFill>
                <a:cs typeface="Times New Roman" panose="02020603050405020304" pitchFamily="18" charset="0"/>
              </a:rPr>
              <a:t> can recognize antibodies bound to antigens. This enables them to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target and destroy pathogens efficiently. </a:t>
            </a:r>
            <a:endParaRPr lang="en-GB" altLang="en-US" dirty="0"/>
          </a:p>
        </p:txBody>
      </p:sp>
      <p:pic>
        <p:nvPicPr>
          <p:cNvPr id="12" name="Picture 11">
            <a:extLst>
              <a:ext uri="{FF2B5EF4-FFF2-40B4-BE49-F238E27FC236}">
                <a16:creationId xmlns:a16="http://schemas.microsoft.com/office/drawing/2014/main" id="{79F55FF3-126C-40E8-BD72-CA78BEA820E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8C1DB2E8-C730-464D-A5A1-93132A1EE201}"/>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88432" name="Picture 16" descr="newantibody">
            <a:extLst>
              <a:ext uri="{FF2B5EF4-FFF2-40B4-BE49-F238E27FC236}">
                <a16:creationId xmlns:a16="http://schemas.microsoft.com/office/drawing/2014/main" id="{D107971B-58F6-4F2C-A788-BAAE1AF9C7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5112" y="4066118"/>
            <a:ext cx="20510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84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318485" grpId="0"/>
      <p:bldP spid="245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0AC102B-8543-4825-B056-E91175C47AC1}"/>
              </a:ext>
            </a:extLst>
          </p:cNvPr>
          <p:cNvSpPr>
            <a:spLocks noGrp="1" noChangeArrowheads="1"/>
          </p:cNvSpPr>
          <p:nvPr>
            <p:ph type="title"/>
          </p:nvPr>
        </p:nvSpPr>
        <p:spPr/>
        <p:txBody>
          <a:bodyPr/>
          <a:lstStyle/>
          <a:p>
            <a:pPr eaLnBrk="1" hangingPunct="1"/>
            <a:r>
              <a:rPr lang="en-GB" altLang="en-US"/>
              <a:t>Antibodies (2)</a:t>
            </a:r>
          </a:p>
        </p:txBody>
      </p:sp>
      <p:sp>
        <p:nvSpPr>
          <p:cNvPr id="316425" name="Text Box 9">
            <a:extLst>
              <a:ext uri="{FF2B5EF4-FFF2-40B4-BE49-F238E27FC236}">
                <a16:creationId xmlns:a16="http://schemas.microsoft.com/office/drawing/2014/main" id="{848C3FB8-0E63-42BC-9189-2C83B12BF7D6}"/>
              </a:ext>
            </a:extLst>
          </p:cNvPr>
          <p:cNvSpPr txBox="1">
            <a:spLocks noChangeArrowheads="1"/>
          </p:cNvSpPr>
          <p:nvPr/>
        </p:nvSpPr>
        <p:spPr bwMode="auto">
          <a:xfrm>
            <a:off x="342901" y="1435100"/>
            <a:ext cx="4454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cs typeface="Times New Roman" panose="02020603050405020304" pitchFamily="18" charset="0"/>
              </a:rPr>
              <a:t>This means that a different antibody needs to be produced for each type of pathogen.</a:t>
            </a:r>
          </a:p>
        </p:txBody>
      </p:sp>
      <p:pic>
        <p:nvPicPr>
          <p:cNvPr id="316430" name="Picture 14" descr="Ab1">
            <a:extLst>
              <a:ext uri="{FF2B5EF4-FFF2-40B4-BE49-F238E27FC236}">
                <a16:creationId xmlns:a16="http://schemas.microsoft.com/office/drawing/2014/main" id="{EE1757D7-A353-4116-BBCD-952ED6BBE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150" y="2635601"/>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0" descr="bacterium1">
            <a:extLst>
              <a:ext uri="{FF2B5EF4-FFF2-40B4-BE49-F238E27FC236}">
                <a16:creationId xmlns:a16="http://schemas.microsoft.com/office/drawing/2014/main" id="{5AA8EA1D-101E-403D-A1D5-320729DC2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2922939"/>
            <a:ext cx="17510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39" name="Picture 23" descr="Ab1">
            <a:extLst>
              <a:ext uri="{FF2B5EF4-FFF2-40B4-BE49-F238E27FC236}">
                <a16:creationId xmlns:a16="http://schemas.microsoft.com/office/drawing/2014/main" id="{A151CB77-B3E0-47CF-9399-EE370E06E2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01503">
            <a:off x="7934325" y="2634014"/>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7" name="Picture 31" descr="Ab3">
            <a:extLst>
              <a:ext uri="{FF2B5EF4-FFF2-40B4-BE49-F238E27FC236}">
                <a16:creationId xmlns:a16="http://schemas.microsoft.com/office/drawing/2014/main" id="{F17779E1-FE4E-4E84-9C7B-84827244B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0381" y="1892300"/>
            <a:ext cx="3825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3" name="Picture 27" descr="Ab3">
            <a:extLst>
              <a:ext uri="{FF2B5EF4-FFF2-40B4-BE49-F238E27FC236}">
                <a16:creationId xmlns:a16="http://schemas.microsoft.com/office/drawing/2014/main" id="{69782DD2-9389-4739-8C26-F362837BBA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543" y="1892300"/>
            <a:ext cx="3825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8" descr="bacterium3">
            <a:extLst>
              <a:ext uri="{FF2B5EF4-FFF2-40B4-BE49-F238E27FC236}">
                <a16:creationId xmlns:a16="http://schemas.microsoft.com/office/drawing/2014/main" id="{ABE410AE-EACC-42D5-98E9-10F2C46B6B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6781" y="2165350"/>
            <a:ext cx="1633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2" name="Picture 26" descr="Ab4">
            <a:extLst>
              <a:ext uri="{FF2B5EF4-FFF2-40B4-BE49-F238E27FC236}">
                <a16:creationId xmlns:a16="http://schemas.microsoft.com/office/drawing/2014/main" id="{40466012-C41F-4A4A-9479-B7E18A336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9395" y="3908072"/>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46" name="Picture 30" descr="Ab4">
            <a:extLst>
              <a:ext uri="{FF2B5EF4-FFF2-40B4-BE49-F238E27FC236}">
                <a16:creationId xmlns:a16="http://schemas.microsoft.com/office/drawing/2014/main" id="{4D274B19-08FF-47E3-B061-A0FCCFC5E7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4408" y="3892197"/>
            <a:ext cx="363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9" descr="bacterium2">
            <a:extLst>
              <a:ext uri="{FF2B5EF4-FFF2-40B4-BE49-F238E27FC236}">
                <a16:creationId xmlns:a16="http://schemas.microsoft.com/office/drawing/2014/main" id="{2632C247-A2FF-4B97-8F58-28B51C3A44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6045" y="4170010"/>
            <a:ext cx="16271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4">
            <a:extLst>
              <a:ext uri="{FF2B5EF4-FFF2-40B4-BE49-F238E27FC236}">
                <a16:creationId xmlns:a16="http://schemas.microsoft.com/office/drawing/2014/main" id="{C5DDD821-FD07-4999-8F2C-991BEAFFAF66}"/>
              </a:ext>
            </a:extLst>
          </p:cNvPr>
          <p:cNvSpPr txBox="1">
            <a:spLocks noChangeArrowheads="1"/>
          </p:cNvSpPr>
          <p:nvPr/>
        </p:nvSpPr>
        <p:spPr bwMode="auto">
          <a:xfrm>
            <a:off x="342901" y="2824163"/>
            <a:ext cx="486427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The lymphocytes producing the correct antibody for the infecting pathogen </a:t>
            </a:r>
            <a:r>
              <a:rPr lang="en-GB" altLang="en-US" b="1" dirty="0">
                <a:cs typeface="Times New Roman" panose="02020603050405020304" pitchFamily="18" charset="0"/>
              </a:rPr>
              <a:t>divide</a:t>
            </a:r>
            <a:r>
              <a:rPr lang="en-GB" altLang="en-US" dirty="0">
                <a:cs typeface="Times New Roman" panose="02020603050405020304" pitchFamily="18" charset="0"/>
              </a:rPr>
              <a:t>. This produces </a:t>
            </a:r>
            <a:br>
              <a:rPr lang="en-GB" altLang="en-US" dirty="0">
                <a:cs typeface="Times New Roman" panose="02020603050405020304" pitchFamily="18" charset="0"/>
              </a:rPr>
            </a:br>
            <a:r>
              <a:rPr lang="en-GB" altLang="en-US" dirty="0">
                <a:cs typeface="Times New Roman" panose="02020603050405020304" pitchFamily="18" charset="0"/>
              </a:rPr>
              <a:t>more of the correct lymphocytes.</a:t>
            </a:r>
          </a:p>
        </p:txBody>
      </p:sp>
      <p:sp>
        <p:nvSpPr>
          <p:cNvPr id="16" name="Text Box 5">
            <a:extLst>
              <a:ext uri="{FF2B5EF4-FFF2-40B4-BE49-F238E27FC236}">
                <a16:creationId xmlns:a16="http://schemas.microsoft.com/office/drawing/2014/main" id="{50E63924-378A-4C56-B1E4-F5A2885B1897}"/>
              </a:ext>
            </a:extLst>
          </p:cNvPr>
          <p:cNvSpPr txBox="1">
            <a:spLocks noChangeArrowheads="1"/>
          </p:cNvSpPr>
          <p:nvPr/>
        </p:nvSpPr>
        <p:spPr bwMode="auto">
          <a:xfrm>
            <a:off x="342900" y="4583113"/>
            <a:ext cx="54682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It takes a few days to produce </a:t>
            </a:r>
            <a:br>
              <a:rPr lang="en-GB" altLang="en-US" dirty="0">
                <a:cs typeface="Times New Roman" panose="02020603050405020304" pitchFamily="18" charset="0"/>
              </a:rPr>
            </a:br>
            <a:r>
              <a:rPr lang="en-GB" altLang="en-US" dirty="0">
                <a:cs typeface="Times New Roman" panose="02020603050405020304" pitchFamily="18" charset="0"/>
              </a:rPr>
              <a:t>enough antibodies to destroy the </a:t>
            </a:r>
            <a:br>
              <a:rPr lang="en-GB" altLang="en-US" dirty="0">
                <a:cs typeface="Times New Roman" panose="02020603050405020304" pitchFamily="18" charset="0"/>
              </a:rPr>
            </a:br>
            <a:r>
              <a:rPr lang="en-GB" altLang="en-US" dirty="0">
                <a:cs typeface="Times New Roman" panose="02020603050405020304" pitchFamily="18" charset="0"/>
              </a:rPr>
              <a:t>pathogen. This means there is usually </a:t>
            </a:r>
            <a:br>
              <a:rPr lang="en-GB" altLang="en-US" dirty="0">
                <a:cs typeface="Times New Roman" panose="02020603050405020304" pitchFamily="18" charset="0"/>
              </a:rPr>
            </a:br>
            <a:r>
              <a:rPr lang="en-GB" altLang="en-US" dirty="0">
                <a:cs typeface="Times New Roman" panose="02020603050405020304" pitchFamily="18" charset="0"/>
              </a:rPr>
              <a:t>a delay before the person feels better. </a:t>
            </a:r>
          </a:p>
        </p:txBody>
      </p:sp>
      <p:sp>
        <p:nvSpPr>
          <p:cNvPr id="25616" name="Rectangle 162">
            <a:extLst>
              <a:ext uri="{FF2B5EF4-FFF2-40B4-BE49-F238E27FC236}">
                <a16:creationId xmlns:a16="http://schemas.microsoft.com/office/drawing/2014/main" id="{0BA6A0FA-B905-4C98-82EC-537D15D08429}"/>
              </a:ext>
            </a:extLst>
          </p:cNvPr>
          <p:cNvSpPr>
            <a:spLocks noChangeArrowheads="1"/>
          </p:cNvSpPr>
          <p:nvPr/>
        </p:nvSpPr>
        <p:spPr bwMode="auto">
          <a:xfrm>
            <a:off x="342900" y="784225"/>
            <a:ext cx="860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Different pathogens have different antigens on their surfaces. </a:t>
            </a:r>
            <a:endParaRPr lang="en-GB" altLang="en-US"/>
          </a:p>
        </p:txBody>
      </p:sp>
      <p:sp>
        <p:nvSpPr>
          <p:cNvPr id="20" name="Rectangle 19">
            <a:extLst>
              <a:ext uri="{FF2B5EF4-FFF2-40B4-BE49-F238E27FC236}">
                <a16:creationId xmlns:a16="http://schemas.microsoft.com/office/drawing/2014/main" id="{0245E1F3-8CA5-4666-B963-0E079192CF36}"/>
              </a:ext>
            </a:extLst>
          </p:cNvPr>
          <p:cNvSpPr>
            <a:spLocks noChangeArrowheads="1"/>
          </p:cNvSpPr>
          <p:nvPr/>
        </p:nvSpPr>
        <p:spPr bwMode="auto">
          <a:xfrm>
            <a:off x="7261499" y="5379333"/>
            <a:ext cx="15520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cs typeface="Times New Roman" panose="02020603050405020304" pitchFamily="18" charset="0"/>
              </a:rPr>
              <a:t>antigen on </a:t>
            </a:r>
            <a:br>
              <a:rPr lang="en-GB" altLang="en-US" sz="2000" b="1" dirty="0">
                <a:solidFill>
                  <a:srgbClr val="010066"/>
                </a:solidFill>
                <a:cs typeface="Times New Roman" panose="02020603050405020304" pitchFamily="18" charset="0"/>
              </a:rPr>
            </a:br>
            <a:r>
              <a:rPr lang="en-GB" altLang="en-US" sz="2000" b="1" dirty="0">
                <a:solidFill>
                  <a:srgbClr val="010066"/>
                </a:solidFill>
                <a:cs typeface="Times New Roman" panose="02020603050405020304" pitchFamily="18" charset="0"/>
              </a:rPr>
              <a:t>pathogen</a:t>
            </a:r>
            <a:endParaRPr lang="en-GB" altLang="en-US" sz="2000" b="1" dirty="0"/>
          </a:p>
        </p:txBody>
      </p:sp>
      <p:cxnSp>
        <p:nvCxnSpPr>
          <p:cNvPr id="21" name="Straight Arrow Connector 20">
            <a:extLst>
              <a:ext uri="{FF2B5EF4-FFF2-40B4-BE49-F238E27FC236}">
                <a16:creationId xmlns:a16="http://schemas.microsoft.com/office/drawing/2014/main" id="{BDBB5AED-DEC1-476D-A5B8-A7F26FF3E816}"/>
              </a:ext>
            </a:extLst>
          </p:cNvPr>
          <p:cNvCxnSpPr>
            <a:cxnSpLocks noChangeShapeType="1"/>
          </p:cNvCxnSpPr>
          <p:nvPr/>
        </p:nvCxnSpPr>
        <p:spPr bwMode="auto">
          <a:xfrm flipH="1">
            <a:off x="6347706" y="1711325"/>
            <a:ext cx="644525" cy="3159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D2D53810-F506-49C9-B9AF-8AE423746901}"/>
              </a:ext>
            </a:extLst>
          </p:cNvPr>
          <p:cNvCxnSpPr>
            <a:cxnSpLocks noChangeShapeType="1"/>
          </p:cNvCxnSpPr>
          <p:nvPr/>
        </p:nvCxnSpPr>
        <p:spPr bwMode="auto">
          <a:xfrm flipH="1" flipV="1">
            <a:off x="7022745" y="4981222"/>
            <a:ext cx="788988" cy="319088"/>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A540DF15-7860-4B27-8ED8-61717BBB3F3C}"/>
              </a:ext>
            </a:extLst>
          </p:cNvPr>
          <p:cNvSpPr txBox="1">
            <a:spLocks noChangeArrowheads="1"/>
          </p:cNvSpPr>
          <p:nvPr/>
        </p:nvSpPr>
        <p:spPr bwMode="auto">
          <a:xfrm>
            <a:off x="7059260" y="1392120"/>
            <a:ext cx="1633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solidFill>
                  <a:srgbClr val="010066"/>
                </a:solidFill>
                <a:cs typeface="Times New Roman" panose="02020603050405020304" pitchFamily="18" charset="0"/>
              </a:rPr>
              <a:t>antibody</a:t>
            </a:r>
            <a:endParaRPr lang="en-GB" altLang="en-US" sz="2000" dirty="0"/>
          </a:p>
        </p:txBody>
      </p:sp>
      <p:pic>
        <p:nvPicPr>
          <p:cNvPr id="24" name="Picture 23">
            <a:extLst>
              <a:ext uri="{FF2B5EF4-FFF2-40B4-BE49-F238E27FC236}">
                <a16:creationId xmlns:a16="http://schemas.microsoft.com/office/drawing/2014/main" id="{7092F921-8578-44EE-A508-8AE343E76E16}"/>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6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4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64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64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4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64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5" grpId="0"/>
      <p:bldP spid="25614" grpId="0"/>
      <p:bldP spid="16"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C8FC975-7FB7-4421-9A1C-BD6791D65B07}"/>
              </a:ext>
            </a:extLst>
          </p:cNvPr>
          <p:cNvSpPr>
            <a:spLocks noGrp="1" noChangeArrowheads="1"/>
          </p:cNvSpPr>
          <p:nvPr>
            <p:ph type="title"/>
          </p:nvPr>
        </p:nvSpPr>
        <p:spPr/>
        <p:txBody>
          <a:bodyPr/>
          <a:lstStyle/>
          <a:p>
            <a:pPr eaLnBrk="1" hangingPunct="1"/>
            <a:r>
              <a:rPr lang="en-GB" altLang="en-US"/>
              <a:t>Antitoxins</a:t>
            </a:r>
          </a:p>
        </p:txBody>
      </p:sp>
      <p:sp>
        <p:nvSpPr>
          <p:cNvPr id="26628" name="Rectangle 163">
            <a:extLst>
              <a:ext uri="{FF2B5EF4-FFF2-40B4-BE49-F238E27FC236}">
                <a16:creationId xmlns:a16="http://schemas.microsoft.com/office/drawing/2014/main" id="{68797302-0F74-43E7-9EBF-257F0569734D}"/>
              </a:ext>
            </a:extLst>
          </p:cNvPr>
          <p:cNvSpPr>
            <a:spLocks noChangeArrowheads="1"/>
          </p:cNvSpPr>
          <p:nvPr/>
        </p:nvSpPr>
        <p:spPr bwMode="auto">
          <a:xfrm>
            <a:off x="342900" y="784225"/>
            <a:ext cx="8605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Some lymphocytes are also able to produce special proteins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called </a:t>
            </a:r>
            <a:r>
              <a:rPr lang="en-GB" altLang="en-US" b="1">
                <a:solidFill>
                  <a:srgbClr val="10BC45"/>
                </a:solidFill>
                <a:cs typeface="Times New Roman" panose="02020603050405020304" pitchFamily="18" charset="0"/>
              </a:rPr>
              <a:t>antitoxins</a:t>
            </a:r>
            <a:r>
              <a:rPr lang="en-GB" altLang="en-US">
                <a:solidFill>
                  <a:srgbClr val="010066"/>
                </a:solidFill>
                <a:cs typeface="Times New Roman" panose="02020603050405020304" pitchFamily="18" charset="0"/>
              </a:rPr>
              <a:t>. </a:t>
            </a:r>
            <a:endParaRPr lang="en-GB" altLang="en-US"/>
          </a:p>
        </p:txBody>
      </p:sp>
      <p:sp>
        <p:nvSpPr>
          <p:cNvPr id="5" name="Rectangle 162">
            <a:extLst>
              <a:ext uri="{FF2B5EF4-FFF2-40B4-BE49-F238E27FC236}">
                <a16:creationId xmlns:a16="http://schemas.microsoft.com/office/drawing/2014/main" id="{28FBF184-0070-4CA9-B984-0DB127FD6CC1}"/>
              </a:ext>
            </a:extLst>
          </p:cNvPr>
          <p:cNvSpPr>
            <a:spLocks noChangeArrowheads="1"/>
          </p:cNvSpPr>
          <p:nvPr/>
        </p:nvSpPr>
        <p:spPr bwMode="auto">
          <a:xfrm>
            <a:off x="342900" y="2047875"/>
            <a:ext cx="4256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Antitoxins are a type of antibody that can neutralize the toxins some pathogens produce on infecting the body. </a:t>
            </a:r>
            <a:endParaRPr lang="en-GB" altLang="en-US" dirty="0"/>
          </a:p>
        </p:txBody>
      </p:sp>
      <p:sp>
        <p:nvSpPr>
          <p:cNvPr id="6" name="Rectangle 161">
            <a:extLst>
              <a:ext uri="{FF2B5EF4-FFF2-40B4-BE49-F238E27FC236}">
                <a16:creationId xmlns:a16="http://schemas.microsoft.com/office/drawing/2014/main" id="{46BA7BB8-CD90-4DE1-84BC-C4CE7ADEE275}"/>
              </a:ext>
            </a:extLst>
          </p:cNvPr>
          <p:cNvSpPr>
            <a:spLocks noChangeArrowheads="1"/>
          </p:cNvSpPr>
          <p:nvPr/>
        </p:nvSpPr>
        <p:spPr bwMode="auto">
          <a:xfrm>
            <a:off x="342900" y="4225925"/>
            <a:ext cx="411621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Antitoxins work by binding to the toxin. This prevents the toxin from causing damage to the body. </a:t>
            </a:r>
            <a:endParaRPr lang="en-GB" altLang="en-US" dirty="0"/>
          </a:p>
        </p:txBody>
      </p:sp>
      <p:pic>
        <p:nvPicPr>
          <p:cNvPr id="26631" name="Picture 10" descr="antitoxin_toxin.png">
            <a:extLst>
              <a:ext uri="{FF2B5EF4-FFF2-40B4-BE49-F238E27FC236}">
                <a16:creationId xmlns:a16="http://schemas.microsoft.com/office/drawing/2014/main" id="{FB182638-B8C5-4590-BAF6-752B90540A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2351088"/>
            <a:ext cx="3657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D56E5B5-4B6B-4053-9BB0-99A23F0978B6}"/>
              </a:ext>
            </a:extLst>
          </p:cNvPr>
          <p:cNvSpPr>
            <a:spLocks noChangeArrowheads="1"/>
          </p:cNvSpPr>
          <p:nvPr/>
        </p:nvSpPr>
        <p:spPr bwMode="auto">
          <a:xfrm>
            <a:off x="6185077" y="1592968"/>
            <a:ext cx="1920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solidFill>
                  <a:srgbClr val="010066"/>
                </a:solidFill>
                <a:cs typeface="Times New Roman" panose="02020603050405020304" pitchFamily="18" charset="0"/>
              </a:rPr>
              <a:t>bacterial toxin</a:t>
            </a:r>
            <a:endParaRPr lang="en-GB" altLang="en-US" sz="2000" b="1" dirty="0"/>
          </a:p>
        </p:txBody>
      </p:sp>
      <p:sp>
        <p:nvSpPr>
          <p:cNvPr id="13" name="Rectangle 12">
            <a:extLst>
              <a:ext uri="{FF2B5EF4-FFF2-40B4-BE49-F238E27FC236}">
                <a16:creationId xmlns:a16="http://schemas.microsoft.com/office/drawing/2014/main" id="{F6250217-D40E-409D-A96F-90BC49088A63}"/>
              </a:ext>
            </a:extLst>
          </p:cNvPr>
          <p:cNvSpPr>
            <a:spLocks noChangeArrowheads="1"/>
          </p:cNvSpPr>
          <p:nvPr/>
        </p:nvSpPr>
        <p:spPr bwMode="auto">
          <a:xfrm>
            <a:off x="6461919" y="5548223"/>
            <a:ext cx="1252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solidFill>
                  <a:srgbClr val="010066"/>
                </a:solidFill>
                <a:cs typeface="Times New Roman" panose="02020603050405020304" pitchFamily="18" charset="0"/>
              </a:rPr>
              <a:t>antitoxin</a:t>
            </a:r>
            <a:endParaRPr lang="en-GB" altLang="en-US" sz="2000" b="1" dirty="0"/>
          </a:p>
        </p:txBody>
      </p:sp>
      <p:cxnSp>
        <p:nvCxnSpPr>
          <p:cNvPr id="16" name="Straight Arrow Connector 15">
            <a:extLst>
              <a:ext uri="{FF2B5EF4-FFF2-40B4-BE49-F238E27FC236}">
                <a16:creationId xmlns:a16="http://schemas.microsoft.com/office/drawing/2014/main" id="{AA05777C-9E57-4B81-9D38-1DAC399033DF}"/>
              </a:ext>
            </a:extLst>
          </p:cNvPr>
          <p:cNvCxnSpPr>
            <a:cxnSpLocks noChangeShapeType="1"/>
          </p:cNvCxnSpPr>
          <p:nvPr/>
        </p:nvCxnSpPr>
        <p:spPr bwMode="auto">
          <a:xfrm flipH="1">
            <a:off x="6197600" y="2060812"/>
            <a:ext cx="936548" cy="668277"/>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CC1F884F-1C3A-42F3-91AF-C8BA576A76C7}"/>
              </a:ext>
            </a:extLst>
          </p:cNvPr>
          <p:cNvCxnSpPr>
            <a:cxnSpLocks noChangeShapeType="1"/>
          </p:cNvCxnSpPr>
          <p:nvPr/>
        </p:nvCxnSpPr>
        <p:spPr bwMode="auto">
          <a:xfrm flipH="1" flipV="1">
            <a:off x="6019800" y="4610100"/>
            <a:ext cx="884238" cy="8366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4" name="Picture 13">
            <a:extLst>
              <a:ext uri="{FF2B5EF4-FFF2-40B4-BE49-F238E27FC236}">
                <a16:creationId xmlns:a16="http://schemas.microsoft.com/office/drawing/2014/main" id="{0564D738-715F-4924-A0DE-68317D2E9D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EFE2998-55B7-47C6-9E3B-C64FD018E3BE}"/>
              </a:ext>
            </a:extLst>
          </p:cNvPr>
          <p:cNvSpPr>
            <a:spLocks noGrp="1" noChangeArrowheads="1"/>
          </p:cNvSpPr>
          <p:nvPr>
            <p:ph type="title"/>
          </p:nvPr>
        </p:nvSpPr>
        <p:spPr/>
        <p:txBody>
          <a:bodyPr/>
          <a:lstStyle/>
          <a:p>
            <a:r>
              <a:rPr lang="en-GB" altLang="en-US"/>
              <a:t>Key words</a:t>
            </a:r>
          </a:p>
        </p:txBody>
      </p:sp>
      <p:pic>
        <p:nvPicPr>
          <p:cNvPr id="6" name="Picture 5">
            <a:extLst>
              <a:ext uri="{FF2B5EF4-FFF2-40B4-BE49-F238E27FC236}">
                <a16:creationId xmlns:a16="http://schemas.microsoft.com/office/drawing/2014/main" id="{41D0B0FC-5F93-442F-B819-6C9BE6F0C8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A948FE0-D13C-4B98-A42D-FA9DC809ABA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C3C91F2D-0A59-454E-96AC-B768943D85C8}"/>
              </a:ext>
            </a:extLst>
          </p:cNvPr>
          <p:cNvSpPr>
            <a:spLocks noGrp="1" noChangeArrowheads="1"/>
          </p:cNvSpPr>
          <p:nvPr>
            <p:ph type="title"/>
          </p:nvPr>
        </p:nvSpPr>
        <p:spPr/>
        <p:txBody>
          <a:bodyPr/>
          <a:lstStyle/>
          <a:p>
            <a:pPr eaLnBrk="1" hangingPunct="1"/>
            <a:r>
              <a:rPr lang="en-GB" altLang="en-US" dirty="0"/>
              <a:t>Stages in fighting an infection</a:t>
            </a:r>
          </a:p>
        </p:txBody>
      </p:sp>
      <p:pic>
        <p:nvPicPr>
          <p:cNvPr id="7" name="Picture 6">
            <a:extLst>
              <a:ext uri="{FF2B5EF4-FFF2-40B4-BE49-F238E27FC236}">
                <a16:creationId xmlns:a16="http://schemas.microsoft.com/office/drawing/2014/main" id="{C5146678-A155-4A9C-982F-79E1CE79EF8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EBE4267-DEA9-49A0-BC27-C4DFDD99DF0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8BBD4BA-4B5D-4CBD-833E-D51EE9F0A27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D1BE037-C1F5-4DE6-AF54-8EF7D90169F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75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ttp://companyweb/production/Image%20library/people/_w/doctor_jpg.jpg">
            <a:hlinkClick r:id="rId4"/>
            <a:extLst>
              <a:ext uri="{FF2B5EF4-FFF2-40B4-BE49-F238E27FC236}">
                <a16:creationId xmlns:a16="http://schemas.microsoft.com/office/drawing/2014/main" id="{DC20684C-09F4-424E-9B0B-7B79283FC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83"/>
          <a:stretch>
            <a:fillRect/>
          </a:stretch>
        </p:blipFill>
        <p:spPr bwMode="auto">
          <a:xfrm>
            <a:off x="6841069" y="1087614"/>
            <a:ext cx="1834444" cy="525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5540A45E-D211-4DE8-A177-2A8EA5ED5925}"/>
              </a:ext>
            </a:extLst>
          </p:cNvPr>
          <p:cNvSpPr>
            <a:spLocks noGrp="1" noChangeArrowheads="1"/>
          </p:cNvSpPr>
          <p:nvPr>
            <p:ph type="title"/>
          </p:nvPr>
        </p:nvSpPr>
        <p:spPr/>
        <p:txBody>
          <a:bodyPr/>
          <a:lstStyle/>
          <a:p>
            <a:pPr eaLnBrk="1" hangingPunct="1"/>
            <a:r>
              <a:rPr lang="en-GB" altLang="en-US"/>
              <a:t>Memory lymphocytes</a:t>
            </a:r>
          </a:p>
        </p:txBody>
      </p:sp>
      <p:sp>
        <p:nvSpPr>
          <p:cNvPr id="353287" name="Text Box 7">
            <a:extLst>
              <a:ext uri="{FF2B5EF4-FFF2-40B4-BE49-F238E27FC236}">
                <a16:creationId xmlns:a16="http://schemas.microsoft.com/office/drawing/2014/main" id="{476943AB-A602-490D-BB95-1B752E4C5087}"/>
              </a:ext>
            </a:extLst>
          </p:cNvPr>
          <p:cNvSpPr txBox="1">
            <a:spLocks noChangeArrowheads="1"/>
          </p:cNvSpPr>
          <p:nvPr/>
        </p:nvSpPr>
        <p:spPr bwMode="auto">
          <a:xfrm>
            <a:off x="342899" y="4279413"/>
            <a:ext cx="6814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If this happens, memory lymphocytes enable </a:t>
            </a:r>
            <a:br>
              <a:rPr lang="en-GB" altLang="en-US" dirty="0">
                <a:cs typeface="Times New Roman" panose="02020603050405020304" pitchFamily="18" charset="0"/>
              </a:rPr>
            </a:br>
            <a:r>
              <a:rPr lang="en-GB" altLang="en-US" dirty="0">
                <a:cs typeface="Times New Roman" panose="02020603050405020304" pitchFamily="18" charset="0"/>
              </a:rPr>
              <a:t>the correct antibodies to be made much quicker. The fast response helps stop a person feeling ill. </a:t>
            </a:r>
          </a:p>
        </p:txBody>
      </p:sp>
      <p:sp>
        <p:nvSpPr>
          <p:cNvPr id="27654" name="Rectangle 16">
            <a:extLst>
              <a:ext uri="{FF2B5EF4-FFF2-40B4-BE49-F238E27FC236}">
                <a16:creationId xmlns:a16="http://schemas.microsoft.com/office/drawing/2014/main" id="{C97B1A1C-5CFE-459F-B13A-7FAD81B63E9B}"/>
              </a:ext>
            </a:extLst>
          </p:cNvPr>
          <p:cNvSpPr>
            <a:spLocks noChangeArrowheads="1"/>
          </p:cNvSpPr>
          <p:nvPr/>
        </p:nvSpPr>
        <p:spPr bwMode="auto">
          <a:xfrm>
            <a:off x="342901" y="784225"/>
            <a:ext cx="6407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As well as antibody-producing lymphocytes, the recognition of pathogen antigens triggers the production of </a:t>
            </a:r>
            <a:r>
              <a:rPr lang="en-GB" altLang="en-US" b="1" dirty="0">
                <a:solidFill>
                  <a:srgbClr val="10BC45"/>
                </a:solidFill>
                <a:cs typeface="Times New Roman" panose="02020603050405020304" pitchFamily="18" charset="0"/>
              </a:rPr>
              <a:t>memory lymphocytes</a:t>
            </a:r>
            <a:r>
              <a:rPr lang="en-GB" altLang="en-US" dirty="0">
                <a:cs typeface="Times New Roman" panose="02020603050405020304" pitchFamily="18" charset="0"/>
              </a:rPr>
              <a:t>.</a:t>
            </a:r>
            <a:endParaRPr lang="en-GB" altLang="en-US" dirty="0"/>
          </a:p>
        </p:txBody>
      </p:sp>
      <p:sp>
        <p:nvSpPr>
          <p:cNvPr id="2" name="Rectangle 17">
            <a:extLst>
              <a:ext uri="{FF2B5EF4-FFF2-40B4-BE49-F238E27FC236}">
                <a16:creationId xmlns:a16="http://schemas.microsoft.com/office/drawing/2014/main" id="{DE16F3C5-EB16-4AAA-9AB8-7B20AF5973A8}"/>
              </a:ext>
            </a:extLst>
          </p:cNvPr>
          <p:cNvSpPr>
            <a:spLocks noChangeArrowheads="1"/>
          </p:cNvSpPr>
          <p:nvPr/>
        </p:nvSpPr>
        <p:spPr bwMode="auto">
          <a:xfrm>
            <a:off x="342900" y="2195999"/>
            <a:ext cx="648688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Memory lymphocytes remain in the body even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after the original infection has been dealt with. </a:t>
            </a:r>
            <a:endParaRPr lang="en-GB" altLang="en-US" dirty="0">
              <a:solidFill>
                <a:srgbClr val="010066"/>
              </a:solidFill>
            </a:endParaRPr>
          </a:p>
        </p:txBody>
      </p:sp>
      <p:sp>
        <p:nvSpPr>
          <p:cNvPr id="19" name="Text Box 71">
            <a:extLst>
              <a:ext uri="{FF2B5EF4-FFF2-40B4-BE49-F238E27FC236}">
                <a16:creationId xmlns:a16="http://schemas.microsoft.com/office/drawing/2014/main" id="{23494EB0-E84D-4A63-9D95-D8ED1A0A48E5}"/>
              </a:ext>
            </a:extLst>
          </p:cNvPr>
          <p:cNvSpPr txBox="1">
            <a:spLocks noChangeArrowheads="1"/>
          </p:cNvSpPr>
          <p:nvPr/>
        </p:nvSpPr>
        <p:spPr bwMode="auto">
          <a:xfrm>
            <a:off x="342901" y="5691188"/>
            <a:ext cx="661105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This process is called a </a:t>
            </a:r>
            <a:r>
              <a:rPr lang="en-GB" altLang="en-US" b="1" dirty="0">
                <a:solidFill>
                  <a:srgbClr val="10BC45"/>
                </a:solidFill>
                <a:cs typeface="Times New Roman" panose="02020603050405020304" pitchFamily="18" charset="0"/>
              </a:rPr>
              <a:t>secondary response</a:t>
            </a:r>
            <a:r>
              <a:rPr lang="en-GB" altLang="en-US" dirty="0">
                <a:cs typeface="Times New Roman" panose="02020603050405020304" pitchFamily="18" charset="0"/>
              </a:rPr>
              <a:t>.</a:t>
            </a:r>
          </a:p>
        </p:txBody>
      </p:sp>
      <p:sp>
        <p:nvSpPr>
          <p:cNvPr id="9" name="Rectangle 8">
            <a:extLst>
              <a:ext uri="{FF2B5EF4-FFF2-40B4-BE49-F238E27FC236}">
                <a16:creationId xmlns:a16="http://schemas.microsoft.com/office/drawing/2014/main" id="{74E6B078-D0CB-43C0-AE86-2CF8090AD013}"/>
              </a:ext>
            </a:extLst>
          </p:cNvPr>
          <p:cNvSpPr>
            <a:spLocks noChangeArrowheads="1"/>
          </p:cNvSpPr>
          <p:nvPr/>
        </p:nvSpPr>
        <p:spPr bwMode="auto">
          <a:xfrm>
            <a:off x="342900" y="3237706"/>
            <a:ext cx="624999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Their role is to recognize the pathogen’s antigens if it </a:t>
            </a:r>
            <a:r>
              <a:rPr lang="en-GB" altLang="en-US" dirty="0" err="1">
                <a:cs typeface="Times New Roman" panose="02020603050405020304" pitchFamily="18" charset="0"/>
              </a:rPr>
              <a:t>reinfects</a:t>
            </a:r>
            <a:r>
              <a:rPr lang="en-GB" altLang="en-US" dirty="0">
                <a:cs typeface="Times New Roman" panose="02020603050405020304" pitchFamily="18" charset="0"/>
              </a:rPr>
              <a:t> the body in the future. </a:t>
            </a:r>
            <a:endParaRPr lang="en-GB" altLang="en-US" dirty="0"/>
          </a:p>
        </p:txBody>
      </p:sp>
      <p:pic>
        <p:nvPicPr>
          <p:cNvPr id="10" name="Picture 9">
            <a:extLst>
              <a:ext uri="{FF2B5EF4-FFF2-40B4-BE49-F238E27FC236}">
                <a16:creationId xmlns:a16="http://schemas.microsoft.com/office/drawing/2014/main" id="{C2D11591-8DF8-4F41-899F-99EBC29CE1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p:bldP spid="2" grpId="0"/>
      <p:bldP spid="19"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a:extLst>
              <a:ext uri="{FF2B5EF4-FFF2-40B4-BE49-F238E27FC236}">
                <a16:creationId xmlns:a16="http://schemas.microsoft.com/office/drawing/2014/main" id="{FE1A700F-08EC-4485-B95C-C492A2B1678A}"/>
              </a:ext>
            </a:extLst>
          </p:cNvPr>
          <p:cNvSpPr>
            <a:spLocks noChangeArrowheads="1"/>
          </p:cNvSpPr>
          <p:nvPr/>
        </p:nvSpPr>
        <p:spPr bwMode="auto">
          <a:xfrm>
            <a:off x="1042988" y="0"/>
            <a:ext cx="7661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sz="2800" b="1">
              <a:solidFill>
                <a:srgbClr val="10BC45"/>
              </a:solidFill>
              <a:cs typeface="Times New Roman" panose="02020603050405020304" pitchFamily="18" charset="0"/>
            </a:endParaRPr>
          </a:p>
        </p:txBody>
      </p:sp>
      <p:sp>
        <p:nvSpPr>
          <p:cNvPr id="5124" name="Rectangle 25">
            <a:extLst>
              <a:ext uri="{FF2B5EF4-FFF2-40B4-BE49-F238E27FC236}">
                <a16:creationId xmlns:a16="http://schemas.microsoft.com/office/drawing/2014/main" id="{63CBD6C4-32FB-4D88-8029-664881CB02F6}"/>
              </a:ext>
            </a:extLst>
          </p:cNvPr>
          <p:cNvSpPr>
            <a:spLocks noGrp="1" noChangeArrowheads="1"/>
          </p:cNvSpPr>
          <p:nvPr>
            <p:ph type="title"/>
          </p:nvPr>
        </p:nvSpPr>
        <p:spPr/>
        <p:txBody>
          <a:bodyPr/>
          <a:lstStyle/>
          <a:p>
            <a:pPr eaLnBrk="1" hangingPunct="1"/>
            <a:r>
              <a:rPr lang="en-GB" altLang="en-US" dirty="0"/>
              <a:t>Antibody levels during infection</a:t>
            </a:r>
          </a:p>
        </p:txBody>
      </p:sp>
      <p:pic>
        <p:nvPicPr>
          <p:cNvPr id="9" name="Picture 6" descr="flash_icon">
            <a:extLst>
              <a:ext uri="{FF2B5EF4-FFF2-40B4-BE49-F238E27FC236}">
                <a16:creationId xmlns:a16="http://schemas.microsoft.com/office/drawing/2014/main" id="{605785BD-C228-42A5-B1E6-CA1A9CF0B04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111D7B0-925F-4B83-97A2-3EF3DE71B20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21AEBBE4-60C9-47E8-BAFE-454C5F83193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378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shutterstock_361412630.jpg">
            <a:extLst>
              <a:ext uri="{FF2B5EF4-FFF2-40B4-BE49-F238E27FC236}">
                <a16:creationId xmlns:a16="http://schemas.microsoft.com/office/drawing/2014/main" id="{1A4E1E1C-A6BE-4203-8B03-84CD03A694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244" y="3635939"/>
            <a:ext cx="3451049" cy="230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2">
            <a:extLst>
              <a:ext uri="{FF2B5EF4-FFF2-40B4-BE49-F238E27FC236}">
                <a16:creationId xmlns:a16="http://schemas.microsoft.com/office/drawing/2014/main" id="{0F1D53F7-B340-4F45-98EB-3B0BEDE5553D}"/>
              </a:ext>
            </a:extLst>
          </p:cNvPr>
          <p:cNvSpPr>
            <a:spLocks noChangeArrowheads="1"/>
          </p:cNvSpPr>
          <p:nvPr/>
        </p:nvSpPr>
        <p:spPr bwMode="auto">
          <a:xfrm>
            <a:off x="342901" y="1755388"/>
            <a:ext cx="697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cs typeface="Times New Roman" panose="02020603050405020304" pitchFamily="18" charset="0"/>
              </a:rPr>
              <a:t>non-specific physical and chemical </a:t>
            </a:r>
            <a:r>
              <a:rPr lang="en-GB" altLang="en-US" dirty="0" err="1">
                <a:solidFill>
                  <a:srgbClr val="010066"/>
                </a:solidFill>
                <a:cs typeface="Times New Roman" panose="02020603050405020304" pitchFamily="18" charset="0"/>
              </a:rPr>
              <a:t>defenses</a:t>
            </a:r>
            <a:r>
              <a:rPr lang="en-GB" altLang="en-US" dirty="0">
                <a:solidFill>
                  <a:srgbClr val="010066"/>
                </a:solidFill>
                <a:cs typeface="Times New Roman" panose="02020603050405020304" pitchFamily="18" charset="0"/>
              </a:rPr>
              <a:t> </a:t>
            </a:r>
          </a:p>
        </p:txBody>
      </p:sp>
      <p:sp>
        <p:nvSpPr>
          <p:cNvPr id="16388" name="Rectangle 3">
            <a:extLst>
              <a:ext uri="{FF2B5EF4-FFF2-40B4-BE49-F238E27FC236}">
                <a16:creationId xmlns:a16="http://schemas.microsoft.com/office/drawing/2014/main" id="{1222B463-5185-4C01-BE7B-1F1459CF95D4}"/>
              </a:ext>
            </a:extLst>
          </p:cNvPr>
          <p:cNvSpPr>
            <a:spLocks noGrp="1" noChangeArrowheads="1"/>
          </p:cNvSpPr>
          <p:nvPr>
            <p:ph type="title"/>
          </p:nvPr>
        </p:nvSpPr>
        <p:spPr/>
        <p:txBody>
          <a:bodyPr/>
          <a:lstStyle/>
          <a:p>
            <a:pPr eaLnBrk="1" hangingPunct="1"/>
            <a:r>
              <a:rPr lang="en-GB" altLang="en-US" dirty="0"/>
              <a:t>Types of </a:t>
            </a:r>
            <a:r>
              <a:rPr lang="en-GB" altLang="en-US" dirty="0" err="1"/>
              <a:t>defense</a:t>
            </a:r>
            <a:endParaRPr lang="en-GB" altLang="en-US" dirty="0"/>
          </a:p>
        </p:txBody>
      </p:sp>
      <p:sp>
        <p:nvSpPr>
          <p:cNvPr id="16389" name="Rectangle 295">
            <a:extLst>
              <a:ext uri="{FF2B5EF4-FFF2-40B4-BE49-F238E27FC236}">
                <a16:creationId xmlns:a16="http://schemas.microsoft.com/office/drawing/2014/main" id="{5F4EF588-10C9-49F2-96F7-DC60E8A88062}"/>
              </a:ext>
            </a:extLst>
          </p:cNvPr>
          <p:cNvSpPr>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cs typeface="Times New Roman" panose="02020603050405020304" pitchFamily="18" charset="0"/>
              </a:rPr>
              <a:t>Pathogens</a:t>
            </a:r>
            <a:r>
              <a:rPr lang="en-GB" altLang="en-US" dirty="0">
                <a:solidFill>
                  <a:srgbClr val="010066"/>
                </a:solidFill>
                <a:cs typeface="Times New Roman" panose="02020603050405020304" pitchFamily="18" charset="0"/>
              </a:rPr>
              <a:t> are microorganisms capable of causing disease. The body has three main lines of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against pathogens: </a:t>
            </a:r>
            <a:endParaRPr lang="en-US" altLang="en-US" dirty="0">
              <a:solidFill>
                <a:srgbClr val="010066"/>
              </a:solidFill>
              <a:cs typeface="Times New Roman" panose="02020603050405020304" pitchFamily="18" charset="0"/>
            </a:endParaRPr>
          </a:p>
        </p:txBody>
      </p:sp>
      <p:sp>
        <p:nvSpPr>
          <p:cNvPr id="225303" name="Rectangle 24">
            <a:extLst>
              <a:ext uri="{FF2B5EF4-FFF2-40B4-BE49-F238E27FC236}">
                <a16:creationId xmlns:a16="http://schemas.microsoft.com/office/drawing/2014/main" id="{BDA04BDD-2636-4BC5-ADFA-5B6983880DA9}"/>
              </a:ext>
            </a:extLst>
          </p:cNvPr>
          <p:cNvSpPr>
            <a:spLocks noChangeArrowheads="1"/>
          </p:cNvSpPr>
          <p:nvPr/>
        </p:nvSpPr>
        <p:spPr bwMode="auto">
          <a:xfrm>
            <a:off x="342901" y="2358251"/>
            <a:ext cx="697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cs typeface="Times New Roman" panose="02020603050405020304" pitchFamily="18" charset="0"/>
              </a:rPr>
              <a:t>non-specific </a:t>
            </a:r>
            <a:r>
              <a:rPr lang="en-GB" altLang="en-US" dirty="0" err="1">
                <a:solidFill>
                  <a:srgbClr val="010066"/>
                </a:solidFill>
                <a:cs typeface="Times New Roman" panose="02020603050405020304" pitchFamily="18" charset="0"/>
              </a:rPr>
              <a:t>defenses</a:t>
            </a:r>
            <a:r>
              <a:rPr lang="en-GB" altLang="en-US" dirty="0">
                <a:solidFill>
                  <a:srgbClr val="010066"/>
                </a:solidFill>
                <a:cs typeface="Times New Roman" panose="02020603050405020304" pitchFamily="18" charset="0"/>
              </a:rPr>
              <a:t> within the body</a:t>
            </a:r>
            <a:endParaRPr lang="en-GB" altLang="en-US" dirty="0">
              <a:solidFill>
                <a:srgbClr val="010066"/>
              </a:solidFill>
            </a:endParaRPr>
          </a:p>
        </p:txBody>
      </p:sp>
      <p:sp>
        <p:nvSpPr>
          <p:cNvPr id="225304" name="Rectangle 23">
            <a:extLst>
              <a:ext uri="{FF2B5EF4-FFF2-40B4-BE49-F238E27FC236}">
                <a16:creationId xmlns:a16="http://schemas.microsoft.com/office/drawing/2014/main" id="{F283A19E-ECF9-4270-A777-654A0DE8A5F3}"/>
              </a:ext>
            </a:extLst>
          </p:cNvPr>
          <p:cNvSpPr>
            <a:spLocks noChangeArrowheads="1"/>
          </p:cNvSpPr>
          <p:nvPr/>
        </p:nvSpPr>
        <p:spPr bwMode="auto">
          <a:xfrm>
            <a:off x="342900" y="2961114"/>
            <a:ext cx="69723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cs typeface="Times New Roman" panose="02020603050405020304" pitchFamily="18" charset="0"/>
              </a:rPr>
              <a:t>pathogen-specific </a:t>
            </a:r>
            <a:r>
              <a:rPr lang="en-GB" altLang="en-US" dirty="0" err="1">
                <a:solidFill>
                  <a:srgbClr val="010066"/>
                </a:solidFill>
                <a:cs typeface="Times New Roman" panose="02020603050405020304" pitchFamily="18" charset="0"/>
              </a:rPr>
              <a:t>defenses</a:t>
            </a:r>
            <a:r>
              <a:rPr lang="en-GB" altLang="en-US" dirty="0">
                <a:solidFill>
                  <a:srgbClr val="010066"/>
                </a:solidFill>
                <a:cs typeface="Times New Roman" panose="02020603050405020304" pitchFamily="18" charset="0"/>
              </a:rPr>
              <a:t> within the body</a:t>
            </a:r>
            <a:r>
              <a:rPr lang="en-GB" altLang="en-US" dirty="0">
                <a:solidFill>
                  <a:srgbClr val="010066"/>
                </a:solidFill>
              </a:rPr>
              <a:t>. </a:t>
            </a:r>
            <a:endParaRPr lang="en-GB" altLang="en-US" dirty="0"/>
          </a:p>
        </p:txBody>
      </p:sp>
      <p:sp>
        <p:nvSpPr>
          <p:cNvPr id="16392" name="Rectangle 292">
            <a:extLst>
              <a:ext uri="{FF2B5EF4-FFF2-40B4-BE49-F238E27FC236}">
                <a16:creationId xmlns:a16="http://schemas.microsoft.com/office/drawing/2014/main" id="{45633715-2AF8-4415-A484-253FC1A04A2A}"/>
              </a:ext>
            </a:extLst>
          </p:cNvPr>
          <p:cNvSpPr>
            <a:spLocks noChangeArrowheads="1"/>
          </p:cNvSpPr>
          <p:nvPr/>
        </p:nvSpPr>
        <p:spPr bwMode="auto">
          <a:xfrm>
            <a:off x="342900" y="3563976"/>
            <a:ext cx="534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cs typeface="Times New Roman" panose="02020603050405020304" pitchFamily="18" charset="0"/>
              </a:rPr>
              <a:t>Non-specific</a:t>
            </a:r>
            <a:r>
              <a:rPr lang="en-GB" altLang="en-US" dirty="0">
                <a:solidFill>
                  <a:srgbClr val="010066"/>
                </a:solidFill>
                <a:cs typeface="Times New Roman" panose="02020603050405020304" pitchFamily="18" charset="0"/>
              </a:rPr>
              <a:t>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systems do not target particular types of pathogens, nor can they tell them apart.</a:t>
            </a:r>
            <a:endParaRPr lang="en-US" altLang="en-US" dirty="0">
              <a:solidFill>
                <a:srgbClr val="010066"/>
              </a:solidFill>
              <a:cs typeface="Times New Roman" panose="02020603050405020304" pitchFamily="18" charset="0"/>
            </a:endParaRPr>
          </a:p>
        </p:txBody>
      </p:sp>
      <p:sp>
        <p:nvSpPr>
          <p:cNvPr id="16393" name="Rectangle 291">
            <a:extLst>
              <a:ext uri="{FF2B5EF4-FFF2-40B4-BE49-F238E27FC236}">
                <a16:creationId xmlns:a16="http://schemas.microsoft.com/office/drawing/2014/main" id="{89D1B86F-AA02-4B1B-9454-E391324B174B}"/>
              </a:ext>
            </a:extLst>
          </p:cNvPr>
          <p:cNvSpPr>
            <a:spLocks noChangeArrowheads="1"/>
          </p:cNvSpPr>
          <p:nvPr/>
        </p:nvSpPr>
        <p:spPr bwMode="auto">
          <a:xfrm>
            <a:off x="342900" y="4905025"/>
            <a:ext cx="5016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In contrast, </a:t>
            </a:r>
            <a:r>
              <a:rPr lang="en-GB" altLang="en-US" b="1" dirty="0">
                <a:solidFill>
                  <a:srgbClr val="010066"/>
                </a:solidFill>
                <a:cs typeface="Times New Roman" panose="02020603050405020304" pitchFamily="18" charset="0"/>
              </a:rPr>
              <a:t>pathogen-specific</a:t>
            </a:r>
            <a:r>
              <a:rPr lang="en-GB" altLang="en-US" dirty="0">
                <a:solidFill>
                  <a:srgbClr val="010066"/>
                </a:solidFill>
                <a:cs typeface="Times New Roman" panose="02020603050405020304" pitchFamily="18" charset="0"/>
              </a:rPr>
              <a:t>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systems do identify and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target particular types </a:t>
            </a:r>
            <a:r>
              <a:rPr lang="en-GB" altLang="en-US" dirty="0" err="1">
                <a:solidFill>
                  <a:srgbClr val="010066"/>
                </a:solidFill>
                <a:cs typeface="Times New Roman" panose="02020603050405020304" pitchFamily="18" charset="0"/>
              </a:rPr>
              <a:t>ofpathogens</a:t>
            </a:r>
            <a:r>
              <a:rPr lang="en-GB" altLang="en-US" dirty="0">
                <a:solidFill>
                  <a:srgbClr val="010066"/>
                </a:solidFill>
                <a:cs typeface="Times New Roman" panose="02020603050405020304" pitchFamily="18" charset="0"/>
              </a:rPr>
              <a:t>.</a:t>
            </a:r>
            <a:endParaRPr lang="en-US" altLang="en-US" dirty="0">
              <a:solidFill>
                <a:srgbClr val="010066"/>
              </a:solidFill>
              <a:cs typeface="Times New Roman" panose="02020603050405020304" pitchFamily="18" charset="0"/>
            </a:endParaRPr>
          </a:p>
        </p:txBody>
      </p:sp>
      <p:pic>
        <p:nvPicPr>
          <p:cNvPr id="11" name="Picture 10">
            <a:extLst>
              <a:ext uri="{FF2B5EF4-FFF2-40B4-BE49-F238E27FC236}">
                <a16:creationId xmlns:a16="http://schemas.microsoft.com/office/drawing/2014/main" id="{C9851C8C-2930-43F2-99AC-FFFE81394D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3" grpId="0"/>
      <p:bldP spid="225304" grpId="0"/>
      <p:bldP spid="16392" grpId="0"/>
      <p:bldP spid="163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9F457F0-A98D-4F06-98A9-BD9C524970FA}"/>
              </a:ext>
            </a:extLst>
          </p:cNvPr>
          <p:cNvSpPr>
            <a:spLocks noGrp="1" noChangeArrowheads="1"/>
          </p:cNvSpPr>
          <p:nvPr>
            <p:ph type="title"/>
          </p:nvPr>
        </p:nvSpPr>
        <p:spPr/>
        <p:txBody>
          <a:bodyPr/>
          <a:lstStyle/>
          <a:p>
            <a:r>
              <a:rPr lang="en-GB" altLang="en-US" dirty="0"/>
              <a:t>Physical </a:t>
            </a:r>
            <a:r>
              <a:rPr lang="en-GB" altLang="en-US" dirty="0" err="1"/>
              <a:t>defenses</a:t>
            </a:r>
            <a:r>
              <a:rPr lang="en-GB" altLang="en-US" dirty="0"/>
              <a:t> (1)</a:t>
            </a:r>
          </a:p>
        </p:txBody>
      </p:sp>
      <p:sp>
        <p:nvSpPr>
          <p:cNvPr id="17411" name="Rectangle 354">
            <a:extLst>
              <a:ext uri="{FF2B5EF4-FFF2-40B4-BE49-F238E27FC236}">
                <a16:creationId xmlns:a16="http://schemas.microsoft.com/office/drawing/2014/main" id="{7057E765-A779-4B1F-9507-86BBF63A1B1D}"/>
              </a:ext>
            </a:extLst>
          </p:cNvPr>
          <p:cNvSpPr>
            <a:spLocks noChangeArrowheads="1"/>
          </p:cNvSpPr>
          <p:nvPr/>
        </p:nvSpPr>
        <p:spPr bwMode="auto">
          <a:xfrm>
            <a:off x="342900" y="784225"/>
            <a:ext cx="855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Times New Roman" panose="02020603050405020304" pitchFamily="18" charset="0"/>
              </a:rPr>
              <a:t>The body has several non-specific </a:t>
            </a:r>
            <a:r>
              <a:rPr lang="en-GB" altLang="en-US" b="1">
                <a:solidFill>
                  <a:srgbClr val="010066"/>
                </a:solidFill>
                <a:cs typeface="Times New Roman" panose="02020603050405020304" pitchFamily="18" charset="0"/>
              </a:rPr>
              <a:t>physical</a:t>
            </a:r>
            <a:r>
              <a:rPr lang="en-GB" altLang="en-US">
                <a:solidFill>
                  <a:srgbClr val="010066"/>
                </a:solidFill>
                <a:cs typeface="Times New Roman" panose="02020603050405020304" pitchFamily="18" charset="0"/>
              </a:rPr>
              <a:t> and </a:t>
            </a:r>
            <a:r>
              <a:rPr lang="en-GB" altLang="en-US" b="1">
                <a:solidFill>
                  <a:srgbClr val="010066"/>
                </a:solidFill>
                <a:cs typeface="Times New Roman" panose="02020603050405020304" pitchFamily="18" charset="0"/>
              </a:rPr>
              <a:t>chemical barriers </a:t>
            </a:r>
            <a:r>
              <a:rPr lang="en-GB" altLang="en-US">
                <a:solidFill>
                  <a:srgbClr val="010066"/>
                </a:solidFill>
                <a:cs typeface="Times New Roman" panose="02020603050405020304" pitchFamily="18" charset="0"/>
              </a:rPr>
              <a:t>that prevent microorganisms from entering the body. </a:t>
            </a:r>
          </a:p>
        </p:txBody>
      </p:sp>
      <p:sp>
        <p:nvSpPr>
          <p:cNvPr id="17413" name="Rectangle 353">
            <a:extLst>
              <a:ext uri="{FF2B5EF4-FFF2-40B4-BE49-F238E27FC236}">
                <a16:creationId xmlns:a16="http://schemas.microsoft.com/office/drawing/2014/main" id="{9B9E27E3-DFC6-42B5-9DF0-8A7C508F7978}"/>
              </a:ext>
            </a:extLst>
          </p:cNvPr>
          <p:cNvSpPr>
            <a:spLocks noChangeArrowheads="1"/>
          </p:cNvSpPr>
          <p:nvPr/>
        </p:nvSpPr>
        <p:spPr bwMode="auto">
          <a:xfrm>
            <a:off x="342900" y="1999014"/>
            <a:ext cx="86058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Times New Roman" panose="02020603050405020304" pitchFamily="18" charset="0"/>
              </a:rPr>
              <a:t>The </a:t>
            </a:r>
            <a:r>
              <a:rPr lang="en-GB" altLang="en-US" b="1" dirty="0">
                <a:solidFill>
                  <a:srgbClr val="010066"/>
                </a:solidFill>
                <a:cs typeface="Times New Roman" panose="02020603050405020304" pitchFamily="18" charset="0"/>
              </a:rPr>
              <a:t>skin</a:t>
            </a:r>
            <a:r>
              <a:rPr lang="en-GB" altLang="en-US" dirty="0">
                <a:solidFill>
                  <a:srgbClr val="010066"/>
                </a:solidFill>
                <a:cs typeface="Times New Roman" panose="02020603050405020304" pitchFamily="18" charset="0"/>
              </a:rPr>
              <a:t> is the body’s main physical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It protects the body from physical damage and dehydration. The skin also prevents the entry of microorganisms. </a:t>
            </a:r>
          </a:p>
        </p:txBody>
      </p:sp>
      <p:sp>
        <p:nvSpPr>
          <p:cNvPr id="17414" name="Rectangle 352">
            <a:extLst>
              <a:ext uri="{FF2B5EF4-FFF2-40B4-BE49-F238E27FC236}">
                <a16:creationId xmlns:a16="http://schemas.microsoft.com/office/drawing/2014/main" id="{C592877E-D2E7-4CBA-BC05-23FB0EE51FC5}"/>
              </a:ext>
            </a:extLst>
          </p:cNvPr>
          <p:cNvSpPr>
            <a:spLocks noChangeArrowheads="1"/>
          </p:cNvSpPr>
          <p:nvPr/>
        </p:nvSpPr>
        <p:spPr bwMode="auto">
          <a:xfrm>
            <a:off x="342900" y="4968875"/>
            <a:ext cx="535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solidFill>
                <a:srgbClr val="010066"/>
              </a:solidFill>
              <a:cs typeface="Times New Roman" panose="02020603050405020304" pitchFamily="18" charset="0"/>
            </a:endParaRPr>
          </a:p>
        </p:txBody>
      </p:sp>
      <p:sp>
        <p:nvSpPr>
          <p:cNvPr id="17415" name="Rectangle 351">
            <a:extLst>
              <a:ext uri="{FF2B5EF4-FFF2-40B4-BE49-F238E27FC236}">
                <a16:creationId xmlns:a16="http://schemas.microsoft.com/office/drawing/2014/main" id="{ED2F2321-A7B6-4084-833C-FF94EAFB0DB1}"/>
              </a:ext>
            </a:extLst>
          </p:cNvPr>
          <p:cNvSpPr>
            <a:spLocks noChangeArrowheads="1"/>
          </p:cNvSpPr>
          <p:nvPr/>
        </p:nvSpPr>
        <p:spPr bwMode="auto">
          <a:xfrm>
            <a:off x="342900" y="3585278"/>
            <a:ext cx="43194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Times New Roman" panose="02020603050405020304" pitchFamily="18" charset="0"/>
              </a:rPr>
              <a:t>If the skin is cut, </a:t>
            </a:r>
            <a:r>
              <a:rPr lang="en-GB" altLang="en-US" b="1" dirty="0">
                <a:solidFill>
                  <a:srgbClr val="10BC45"/>
                </a:solidFill>
                <a:cs typeface="Times New Roman" panose="02020603050405020304" pitchFamily="18" charset="0"/>
              </a:rPr>
              <a:t>platelets</a:t>
            </a:r>
            <a:r>
              <a:rPr lang="en-GB" altLang="en-US" dirty="0">
                <a:solidFill>
                  <a:srgbClr val="010066"/>
                </a:solidFill>
                <a:cs typeface="Times New Roman" panose="02020603050405020304" pitchFamily="18" charset="0"/>
              </a:rPr>
              <a:t>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in the blood clot at the site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of the wound. This stops microorganisms in the air or on the skin’s surface entering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through the damaged surface. </a:t>
            </a:r>
          </a:p>
        </p:txBody>
      </p:sp>
      <p:pic>
        <p:nvPicPr>
          <p:cNvPr id="17416" name="Picture 13" descr="Ermolaev Alexander_109339112.jpg">
            <a:extLst>
              <a:ext uri="{FF2B5EF4-FFF2-40B4-BE49-F238E27FC236}">
                <a16:creationId xmlns:a16="http://schemas.microsoft.com/office/drawing/2014/main" id="{D7507B84-DA96-45CA-848F-3478C73739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0519" y="3418743"/>
            <a:ext cx="35147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2BC349-E550-4F2C-96F0-E0D1A9EAD3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A6B969F-E0D3-41D7-BA40-170B040DFB7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F27B543-4B63-4BC5-82A0-B4FDA6B77F69}"/>
              </a:ext>
            </a:extLst>
          </p:cNvPr>
          <p:cNvSpPr>
            <a:spLocks noGrp="1" noChangeArrowheads="1"/>
          </p:cNvSpPr>
          <p:nvPr>
            <p:ph type="title"/>
          </p:nvPr>
        </p:nvSpPr>
        <p:spPr/>
        <p:txBody>
          <a:bodyPr/>
          <a:lstStyle/>
          <a:p>
            <a:r>
              <a:rPr lang="en-GB" altLang="en-US" dirty="0"/>
              <a:t>Physical </a:t>
            </a:r>
            <a:r>
              <a:rPr lang="en-GB" altLang="en-US" dirty="0" err="1"/>
              <a:t>defenses</a:t>
            </a:r>
            <a:r>
              <a:rPr lang="en-GB" altLang="en-US" dirty="0"/>
              <a:t> (2)</a:t>
            </a:r>
          </a:p>
        </p:txBody>
      </p:sp>
      <p:sp>
        <p:nvSpPr>
          <p:cNvPr id="18436" name="Rectangle 7">
            <a:extLst>
              <a:ext uri="{FF2B5EF4-FFF2-40B4-BE49-F238E27FC236}">
                <a16:creationId xmlns:a16="http://schemas.microsoft.com/office/drawing/2014/main" id="{EE172DDD-78EE-49F2-8F6A-6BC8BDEABCFB}"/>
              </a:ext>
            </a:extLst>
          </p:cNvPr>
          <p:cNvSpPr>
            <a:spLocks noChangeArrowheads="1"/>
          </p:cNvSpPr>
          <p:nvPr/>
        </p:nvSpPr>
        <p:spPr bwMode="auto">
          <a:xfrm>
            <a:off x="342900" y="784225"/>
            <a:ext cx="8212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Other organs are lined by </a:t>
            </a:r>
            <a:r>
              <a:rPr lang="en-GB" altLang="en-US" b="1">
                <a:solidFill>
                  <a:srgbClr val="10BC45"/>
                </a:solidFill>
                <a:cs typeface="Times New Roman" panose="02020603050405020304" pitchFamily="18" charset="0"/>
              </a:rPr>
              <a:t>mucous membranes</a:t>
            </a:r>
            <a:r>
              <a:rPr lang="en-GB" altLang="en-US">
                <a:solidFill>
                  <a:srgbClr val="010066"/>
                </a:solidFill>
                <a:cs typeface="Times New Roman" panose="02020603050405020304" pitchFamily="18" charset="0"/>
              </a:rPr>
              <a:t>, including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the trachea and bronchi in the lungs and the nose. </a:t>
            </a:r>
            <a:endParaRPr lang="en-GB" altLang="en-US"/>
          </a:p>
        </p:txBody>
      </p:sp>
      <p:sp>
        <p:nvSpPr>
          <p:cNvPr id="19461" name="Rectangle 11">
            <a:extLst>
              <a:ext uri="{FF2B5EF4-FFF2-40B4-BE49-F238E27FC236}">
                <a16:creationId xmlns:a16="http://schemas.microsoft.com/office/drawing/2014/main" id="{7187590D-83BB-4125-A55E-0F8FEEFC4E5A}"/>
              </a:ext>
            </a:extLst>
          </p:cNvPr>
          <p:cNvSpPr>
            <a:spLocks noChangeArrowheads="1"/>
          </p:cNvSpPr>
          <p:nvPr/>
        </p:nvSpPr>
        <p:spPr bwMode="auto">
          <a:xfrm>
            <a:off x="342900" y="3194090"/>
            <a:ext cx="499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The membranes are also covered in hair-like structures called</a:t>
            </a:r>
            <a:r>
              <a:rPr lang="en-GB" altLang="en-US" b="1" dirty="0">
                <a:solidFill>
                  <a:srgbClr val="10BC45"/>
                </a:solidFill>
                <a:cs typeface="Times New Roman" panose="02020603050405020304" pitchFamily="18" charset="0"/>
              </a:rPr>
              <a:t> cilia</a:t>
            </a:r>
            <a:r>
              <a:rPr lang="en-GB" altLang="en-US" dirty="0">
                <a:solidFill>
                  <a:srgbClr val="010066"/>
                </a:solidFill>
                <a:cs typeface="Times New Roman" panose="02020603050405020304" pitchFamily="18" charset="0"/>
              </a:rPr>
              <a:t>. </a:t>
            </a:r>
            <a:endParaRPr lang="en-GB" altLang="en-US" dirty="0"/>
          </a:p>
        </p:txBody>
      </p:sp>
      <p:sp>
        <p:nvSpPr>
          <p:cNvPr id="19462" name="Rectangle 8">
            <a:extLst>
              <a:ext uri="{FF2B5EF4-FFF2-40B4-BE49-F238E27FC236}">
                <a16:creationId xmlns:a16="http://schemas.microsoft.com/office/drawing/2014/main" id="{2112CC7D-B00D-4F15-AD63-A6AE3577B188}"/>
              </a:ext>
            </a:extLst>
          </p:cNvPr>
          <p:cNvSpPr>
            <a:spLocks noChangeArrowheads="1"/>
          </p:cNvSpPr>
          <p:nvPr/>
        </p:nvSpPr>
        <p:spPr bwMode="auto">
          <a:xfrm>
            <a:off x="342900" y="1804214"/>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The mucus secreted traps microorganisms present in these passageways. This prevents them from going further into the body.</a:t>
            </a:r>
            <a:endParaRPr lang="en-GB" altLang="en-US" dirty="0"/>
          </a:p>
        </p:txBody>
      </p:sp>
      <p:sp>
        <p:nvSpPr>
          <p:cNvPr id="19463" name="Rectangle 102">
            <a:extLst>
              <a:ext uri="{FF2B5EF4-FFF2-40B4-BE49-F238E27FC236}">
                <a16:creationId xmlns:a16="http://schemas.microsoft.com/office/drawing/2014/main" id="{F879C7EB-5861-42A9-A8CE-6A91B4785848}"/>
              </a:ext>
            </a:extLst>
          </p:cNvPr>
          <p:cNvSpPr>
            <a:spLocks noChangeArrowheads="1"/>
          </p:cNvSpPr>
          <p:nvPr/>
        </p:nvSpPr>
        <p:spPr bwMode="auto">
          <a:xfrm>
            <a:off x="342900" y="4214813"/>
            <a:ext cx="45735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Cilia can move back and forth. This helps transport mucus and trapped microorganisms across the membrane surface and out of the body.</a:t>
            </a:r>
            <a:endParaRPr lang="en-GB" altLang="en-US" dirty="0"/>
          </a:p>
        </p:txBody>
      </p:sp>
      <p:pic>
        <p:nvPicPr>
          <p:cNvPr id="18440" name="Picture 8" descr="ciliated epithelial cells_mucus.png">
            <a:extLst>
              <a:ext uri="{FF2B5EF4-FFF2-40B4-BE49-F238E27FC236}">
                <a16:creationId xmlns:a16="http://schemas.microsoft.com/office/drawing/2014/main" id="{89471CE5-5909-4923-9283-7DFF7C7A70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0083" y="3635907"/>
            <a:ext cx="2976562"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1">
            <a:extLst>
              <a:ext uri="{FF2B5EF4-FFF2-40B4-BE49-F238E27FC236}">
                <a16:creationId xmlns:a16="http://schemas.microsoft.com/office/drawing/2014/main" id="{5D64B68D-A8D6-4E2D-90E8-730E19B52AAC}"/>
              </a:ext>
            </a:extLst>
          </p:cNvPr>
          <p:cNvSpPr>
            <a:spLocks noChangeArrowheads="1"/>
          </p:cNvSpPr>
          <p:nvPr/>
        </p:nvSpPr>
        <p:spPr bwMode="auto">
          <a:xfrm>
            <a:off x="6034282" y="2731737"/>
            <a:ext cx="27174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cs typeface="Times New Roman" panose="02020603050405020304" pitchFamily="18" charset="0"/>
              </a:rPr>
              <a:t>mucus transported </a:t>
            </a:r>
            <a:br>
              <a:rPr lang="en-GB" altLang="en-US" sz="2000" b="1" dirty="0">
                <a:solidFill>
                  <a:srgbClr val="010066"/>
                </a:solidFill>
                <a:cs typeface="Times New Roman" panose="02020603050405020304" pitchFamily="18" charset="0"/>
              </a:rPr>
            </a:br>
            <a:r>
              <a:rPr lang="en-GB" altLang="en-US" sz="2000" b="1" dirty="0">
                <a:solidFill>
                  <a:srgbClr val="010066"/>
                </a:solidFill>
                <a:cs typeface="Times New Roman" panose="02020603050405020304" pitchFamily="18" charset="0"/>
              </a:rPr>
              <a:t>by movement of cilia</a:t>
            </a:r>
            <a:endParaRPr lang="en-GB" altLang="en-US" sz="2000" dirty="0">
              <a:solidFill>
                <a:srgbClr val="010066"/>
              </a:solidFill>
            </a:endParaRPr>
          </a:p>
        </p:txBody>
      </p:sp>
      <p:cxnSp>
        <p:nvCxnSpPr>
          <p:cNvPr id="13" name="Straight Arrow Connector 12">
            <a:extLst>
              <a:ext uri="{FF2B5EF4-FFF2-40B4-BE49-F238E27FC236}">
                <a16:creationId xmlns:a16="http://schemas.microsoft.com/office/drawing/2014/main" id="{857E2705-6C44-4BAD-A372-548273E75B47}"/>
              </a:ext>
            </a:extLst>
          </p:cNvPr>
          <p:cNvCxnSpPr>
            <a:cxnSpLocks noChangeShapeType="1"/>
          </p:cNvCxnSpPr>
          <p:nvPr/>
        </p:nvCxnSpPr>
        <p:spPr bwMode="auto">
          <a:xfrm flipH="1">
            <a:off x="6050844" y="3497401"/>
            <a:ext cx="1332089" cy="356236"/>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33A78002-AEFF-4201-B6C9-2F0326F87D78}"/>
              </a:ext>
            </a:extLst>
          </p:cNvPr>
          <p:cNvCxnSpPr>
            <a:cxnSpLocks noChangeShapeType="1"/>
          </p:cNvCxnSpPr>
          <p:nvPr/>
        </p:nvCxnSpPr>
        <p:spPr bwMode="auto">
          <a:xfrm flipH="1" flipV="1">
            <a:off x="7628820" y="4113744"/>
            <a:ext cx="685800" cy="104457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77474856-20E7-4720-814D-EA721D99E099}"/>
              </a:ext>
            </a:extLst>
          </p:cNvPr>
          <p:cNvSpPr txBox="1">
            <a:spLocks noChangeArrowheads="1"/>
          </p:cNvSpPr>
          <p:nvPr/>
        </p:nvSpPr>
        <p:spPr bwMode="auto">
          <a:xfrm>
            <a:off x="8063795" y="5265387"/>
            <a:ext cx="94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solidFill>
                  <a:srgbClr val="010066"/>
                </a:solidFill>
                <a:cs typeface="Times New Roman" panose="02020603050405020304" pitchFamily="18" charset="0"/>
              </a:rPr>
              <a:t>cilia</a:t>
            </a:r>
            <a:endParaRPr lang="en-GB" altLang="en-US" sz="2000" dirty="0">
              <a:solidFill>
                <a:srgbClr val="010066"/>
              </a:solidFill>
            </a:endParaRPr>
          </a:p>
        </p:txBody>
      </p:sp>
      <p:pic>
        <p:nvPicPr>
          <p:cNvPr id="15" name="Picture 14">
            <a:extLst>
              <a:ext uri="{FF2B5EF4-FFF2-40B4-BE49-F238E27FC236}">
                <a16:creationId xmlns:a16="http://schemas.microsoft.com/office/drawing/2014/main" id="{F0D08287-55C8-49AC-A9C9-4EE92C684F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02E3FC87-DEEB-4D44-AE4D-13CB404938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E840D9A-D068-42D7-888B-6574A74B89E2}"/>
              </a:ext>
            </a:extLst>
          </p:cNvPr>
          <p:cNvSpPr>
            <a:spLocks noGrp="1" noChangeArrowheads="1"/>
          </p:cNvSpPr>
          <p:nvPr>
            <p:ph type="title"/>
          </p:nvPr>
        </p:nvSpPr>
        <p:spPr/>
        <p:txBody>
          <a:bodyPr/>
          <a:lstStyle/>
          <a:p>
            <a:r>
              <a:rPr lang="en-GB" altLang="en-US" dirty="0"/>
              <a:t>Chemical </a:t>
            </a:r>
            <a:r>
              <a:rPr lang="en-GB" altLang="en-US" dirty="0" err="1"/>
              <a:t>defenses</a:t>
            </a:r>
            <a:endParaRPr lang="en-GB" altLang="en-US" dirty="0"/>
          </a:p>
        </p:txBody>
      </p:sp>
      <p:sp>
        <p:nvSpPr>
          <p:cNvPr id="19460" name="Rectangle 35">
            <a:extLst>
              <a:ext uri="{FF2B5EF4-FFF2-40B4-BE49-F238E27FC236}">
                <a16:creationId xmlns:a16="http://schemas.microsoft.com/office/drawing/2014/main" id="{B2C7B5D9-3F9C-46B7-9D35-CBC6BC9DD564}"/>
              </a:ext>
            </a:extLst>
          </p:cNvPr>
          <p:cNvSpPr>
            <a:spLocks noChangeArrowheads="1"/>
          </p:cNvSpPr>
          <p:nvPr/>
        </p:nvSpPr>
        <p:spPr bwMode="auto">
          <a:xfrm>
            <a:off x="342900" y="784225"/>
            <a:ext cx="855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Times New Roman" panose="02020603050405020304" pitchFamily="18" charset="0"/>
              </a:rPr>
              <a:t>Some of the body’s organs produce secretions containing </a:t>
            </a:r>
            <a:br>
              <a:rPr lang="en-GB" altLang="en-US" dirty="0">
                <a:solidFill>
                  <a:srgbClr val="010066"/>
                </a:solidFill>
                <a:cs typeface="Times New Roman" panose="02020603050405020304" pitchFamily="18" charset="0"/>
              </a:rPr>
            </a:br>
            <a:r>
              <a:rPr lang="en-GB" altLang="en-US" b="1" dirty="0">
                <a:solidFill>
                  <a:srgbClr val="10BC45"/>
                </a:solidFill>
                <a:cs typeface="Times New Roman" panose="02020603050405020304" pitchFamily="18" charset="0"/>
              </a:rPr>
              <a:t>anti-microbial</a:t>
            </a:r>
            <a:r>
              <a:rPr lang="en-GB" altLang="en-US" dirty="0">
                <a:solidFill>
                  <a:srgbClr val="10BC45"/>
                </a:solidFill>
                <a:cs typeface="Times New Roman" panose="02020603050405020304" pitchFamily="18" charset="0"/>
              </a:rPr>
              <a:t> </a:t>
            </a:r>
            <a:r>
              <a:rPr lang="en-GB" altLang="en-US" b="1" dirty="0">
                <a:solidFill>
                  <a:srgbClr val="10BC45"/>
                </a:solidFill>
                <a:cs typeface="Times New Roman" panose="02020603050405020304" pitchFamily="18" charset="0"/>
              </a:rPr>
              <a:t>chemicals</a:t>
            </a:r>
            <a:r>
              <a:rPr lang="en-GB" altLang="en-US" dirty="0">
                <a:solidFill>
                  <a:srgbClr val="010066"/>
                </a:solidFill>
                <a:cs typeface="Times New Roman" panose="02020603050405020304" pitchFamily="18" charset="0"/>
              </a:rPr>
              <a:t> that help destroy microorganisms. </a:t>
            </a:r>
          </a:p>
        </p:txBody>
      </p:sp>
      <p:sp>
        <p:nvSpPr>
          <p:cNvPr id="18437" name="Rectangle 6">
            <a:extLst>
              <a:ext uri="{FF2B5EF4-FFF2-40B4-BE49-F238E27FC236}">
                <a16:creationId xmlns:a16="http://schemas.microsoft.com/office/drawing/2014/main" id="{EA18AB3C-67C0-4DAF-AD92-5397593C8926}"/>
              </a:ext>
            </a:extLst>
          </p:cNvPr>
          <p:cNvSpPr>
            <a:spLocks noChangeArrowheads="1"/>
          </p:cNvSpPr>
          <p:nvPr/>
        </p:nvSpPr>
        <p:spPr bwMode="auto">
          <a:xfrm>
            <a:off x="342900" y="1733550"/>
            <a:ext cx="8364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Tears</a:t>
            </a:r>
            <a:r>
              <a:rPr lang="en-GB" altLang="en-US">
                <a:solidFill>
                  <a:srgbClr val="010066"/>
                </a:solidFill>
                <a:cs typeface="Times New Roman" panose="02020603050405020304" pitchFamily="18" charset="0"/>
              </a:rPr>
              <a:t> produced by the eyes contain the enzyme </a:t>
            </a:r>
            <a:r>
              <a:rPr lang="en-GB" altLang="en-US" b="1">
                <a:solidFill>
                  <a:srgbClr val="10BC45"/>
                </a:solidFill>
                <a:cs typeface="Times New Roman" panose="02020603050405020304" pitchFamily="18" charset="0"/>
              </a:rPr>
              <a:t>lysozyme</a:t>
            </a:r>
            <a:r>
              <a:rPr lang="en-GB" altLang="en-US">
                <a:solidFill>
                  <a:srgbClr val="010066"/>
                </a:solidFill>
                <a:cs typeface="Times New Roman" panose="02020603050405020304" pitchFamily="18" charset="0"/>
              </a:rPr>
              <a: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It is able to kill bacteria by breaking down their cell wall. </a:t>
            </a:r>
            <a:endParaRPr lang="en-GB" altLang="en-US"/>
          </a:p>
        </p:txBody>
      </p:sp>
      <p:sp>
        <p:nvSpPr>
          <p:cNvPr id="18438" name="Rectangle 12">
            <a:extLst>
              <a:ext uri="{FF2B5EF4-FFF2-40B4-BE49-F238E27FC236}">
                <a16:creationId xmlns:a16="http://schemas.microsoft.com/office/drawing/2014/main" id="{E6C7BA15-FF97-4310-A33B-C8FE37222EBE}"/>
              </a:ext>
            </a:extLst>
          </p:cNvPr>
          <p:cNvSpPr>
            <a:spLocks noChangeArrowheads="1"/>
          </p:cNvSpPr>
          <p:nvPr/>
        </p:nvSpPr>
        <p:spPr bwMode="auto">
          <a:xfrm>
            <a:off x="342900" y="4953000"/>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Times New Roman" panose="02020603050405020304" pitchFamily="18" charset="0"/>
              </a:rPr>
              <a:t>Sweat</a:t>
            </a:r>
            <a:r>
              <a:rPr lang="en-GB" altLang="en-US">
                <a:solidFill>
                  <a:srgbClr val="010066"/>
                </a:solidFill>
                <a:cs typeface="Times New Roman" panose="02020603050405020304" pitchFamily="18" charset="0"/>
              </a:rPr>
              <a:t>, produced by the skin,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also contains chemicals that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can kill microorganisms.   </a:t>
            </a:r>
            <a:endParaRPr lang="en-GB" altLang="en-US"/>
          </a:p>
        </p:txBody>
      </p:sp>
      <p:sp>
        <p:nvSpPr>
          <p:cNvPr id="18439" name="Rectangle 13">
            <a:extLst>
              <a:ext uri="{FF2B5EF4-FFF2-40B4-BE49-F238E27FC236}">
                <a16:creationId xmlns:a16="http://schemas.microsoft.com/office/drawing/2014/main" id="{B7763A27-769F-41B5-9F48-44CBA0FC33A1}"/>
              </a:ext>
            </a:extLst>
          </p:cNvPr>
          <p:cNvSpPr>
            <a:spLocks noChangeArrowheads="1"/>
          </p:cNvSpPr>
          <p:nvPr/>
        </p:nvSpPr>
        <p:spPr bwMode="auto">
          <a:xfrm>
            <a:off x="342900" y="2684463"/>
            <a:ext cx="894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The </a:t>
            </a:r>
            <a:r>
              <a:rPr lang="en-GB" altLang="en-US" b="1">
                <a:solidFill>
                  <a:srgbClr val="010066"/>
                </a:solidFill>
                <a:cs typeface="Times New Roman" panose="02020603050405020304" pitchFamily="18" charset="0"/>
              </a:rPr>
              <a:t>stomach</a:t>
            </a:r>
            <a:r>
              <a:rPr lang="en-GB" altLang="en-US">
                <a:solidFill>
                  <a:srgbClr val="010066"/>
                </a:solidFill>
                <a:cs typeface="Times New Roman" panose="02020603050405020304" pitchFamily="18" charset="0"/>
              </a:rPr>
              <a:t> produces </a:t>
            </a:r>
            <a:r>
              <a:rPr lang="en-GB" altLang="en-US" b="1">
                <a:solidFill>
                  <a:srgbClr val="10BC45"/>
                </a:solidFill>
                <a:cs typeface="Times New Roman" panose="02020603050405020304" pitchFamily="18" charset="0"/>
              </a:rPr>
              <a:t>hydrochloric acid (HCl)</a:t>
            </a:r>
            <a:r>
              <a:rPr lang="en-GB" altLang="en-US">
                <a:solidFill>
                  <a:srgbClr val="010066"/>
                </a:solidFill>
                <a:cs typeface="Times New Roman" panose="02020603050405020304" pitchFamily="18" charset="0"/>
              </a:rPr>
              <a:t>.</a:t>
            </a:r>
            <a:endParaRPr lang="en-GB" altLang="en-US"/>
          </a:p>
        </p:txBody>
      </p:sp>
      <p:sp>
        <p:nvSpPr>
          <p:cNvPr id="18440" name="Rectangle 14">
            <a:extLst>
              <a:ext uri="{FF2B5EF4-FFF2-40B4-BE49-F238E27FC236}">
                <a16:creationId xmlns:a16="http://schemas.microsoft.com/office/drawing/2014/main" id="{7AC2B48D-5275-4B99-BE85-F371E2E76CAA}"/>
              </a:ext>
            </a:extLst>
          </p:cNvPr>
          <p:cNvSpPr>
            <a:spLocks noChangeArrowheads="1"/>
          </p:cNvSpPr>
          <p:nvPr/>
        </p:nvSpPr>
        <p:spPr bwMode="auto">
          <a:xfrm>
            <a:off x="342900" y="3263900"/>
            <a:ext cx="5778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Times New Roman" panose="02020603050405020304" pitchFamily="18" charset="0"/>
              </a:rPr>
              <a:t>HCl has a low pH. This destroys the structure of bacterial enzymes, stopping them from functioning. As a result, </a:t>
            </a:r>
            <a:br>
              <a:rPr lang="en-GB" altLang="en-US">
                <a:solidFill>
                  <a:srgbClr val="010066"/>
                </a:solidFill>
                <a:cs typeface="Times New Roman" panose="02020603050405020304" pitchFamily="18" charset="0"/>
              </a:rPr>
            </a:br>
            <a:r>
              <a:rPr lang="en-GB" altLang="en-US">
                <a:solidFill>
                  <a:srgbClr val="010066"/>
                </a:solidFill>
                <a:cs typeface="Times New Roman" panose="02020603050405020304" pitchFamily="18" charset="0"/>
              </a:rPr>
              <a:t>any bacteria in the stomach die. </a:t>
            </a:r>
            <a:endParaRPr lang="en-GB" altLang="en-US"/>
          </a:p>
        </p:txBody>
      </p:sp>
      <p:pic>
        <p:nvPicPr>
          <p:cNvPr id="18441" name="Picture 15" descr="The digestive system_stomach.png">
            <a:extLst>
              <a:ext uri="{FF2B5EF4-FFF2-40B4-BE49-F238E27FC236}">
                <a16:creationId xmlns:a16="http://schemas.microsoft.com/office/drawing/2014/main" id="{CBFFFFC0-FD18-4DC4-A00F-10A1BBC29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3483860"/>
            <a:ext cx="33575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D629479-D428-4E2F-88BA-FB81E66473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9D736B49-ABFE-4FEA-A93C-3B114FD2664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B200E32-5470-4E37-AE6D-26F7AFA36A7A}"/>
              </a:ext>
            </a:extLst>
          </p:cNvPr>
          <p:cNvSpPr>
            <a:spLocks noGrp="1" noChangeArrowheads="1"/>
          </p:cNvSpPr>
          <p:nvPr>
            <p:ph type="title"/>
          </p:nvPr>
        </p:nvSpPr>
        <p:spPr/>
        <p:txBody>
          <a:bodyPr/>
          <a:lstStyle/>
          <a:p>
            <a:pPr eaLnBrk="1" hangingPunct="1"/>
            <a:r>
              <a:rPr lang="en-GB" altLang="en-US" dirty="0"/>
              <a:t>Physical and chemical </a:t>
            </a:r>
            <a:r>
              <a:rPr lang="en-GB" altLang="en-US" dirty="0" err="1"/>
              <a:t>defenses</a:t>
            </a:r>
            <a:endParaRPr lang="en-GB" altLang="en-US" dirty="0"/>
          </a:p>
        </p:txBody>
      </p:sp>
      <p:pic>
        <p:nvPicPr>
          <p:cNvPr id="6" name="Picture 5">
            <a:extLst>
              <a:ext uri="{FF2B5EF4-FFF2-40B4-BE49-F238E27FC236}">
                <a16:creationId xmlns:a16="http://schemas.microsoft.com/office/drawing/2014/main" id="{4936B432-ABA9-4CB7-9A62-D7BDD03537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37BA253-37F8-497D-8045-44282BA3940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e_bodys_defence_system_8.1.png">
            <a:extLst>
              <a:ext uri="{FF2B5EF4-FFF2-40B4-BE49-F238E27FC236}">
                <a16:creationId xmlns:a16="http://schemas.microsoft.com/office/drawing/2014/main" id="{EC9FDB7C-3361-436D-87F0-F18DD93B2E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6301" y="3414537"/>
            <a:ext cx="30718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E2DF50B5-D302-4533-B42D-6117B6129339}"/>
              </a:ext>
            </a:extLst>
          </p:cNvPr>
          <p:cNvSpPr>
            <a:spLocks noGrp="1" noChangeArrowheads="1"/>
          </p:cNvSpPr>
          <p:nvPr>
            <p:ph type="title"/>
          </p:nvPr>
        </p:nvSpPr>
        <p:spPr/>
        <p:txBody>
          <a:bodyPr/>
          <a:lstStyle/>
          <a:p>
            <a:r>
              <a:rPr lang="en-GB" altLang="en-US"/>
              <a:t>Phagocytosis</a:t>
            </a:r>
          </a:p>
        </p:txBody>
      </p:sp>
      <p:sp>
        <p:nvSpPr>
          <p:cNvPr id="20484" name="Rectangle 35">
            <a:extLst>
              <a:ext uri="{FF2B5EF4-FFF2-40B4-BE49-F238E27FC236}">
                <a16:creationId xmlns:a16="http://schemas.microsoft.com/office/drawing/2014/main" id="{2D7316CF-5C12-4B44-8770-45CE23C7C377}"/>
              </a:ext>
            </a:extLst>
          </p:cNvPr>
          <p:cNvSpPr>
            <a:spLocks noChangeArrowheads="1"/>
          </p:cNvSpPr>
          <p:nvPr/>
        </p:nvSpPr>
        <p:spPr bwMode="auto">
          <a:xfrm>
            <a:off x="342900" y="784225"/>
            <a:ext cx="855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cs typeface="Times New Roman" panose="02020603050405020304" pitchFamily="18" charset="0"/>
              </a:rPr>
              <a:t>Macrophages</a:t>
            </a:r>
            <a:r>
              <a:rPr lang="en-GB" altLang="en-US" dirty="0">
                <a:solidFill>
                  <a:srgbClr val="010066"/>
                </a:solidFill>
                <a:cs typeface="Times New Roman" panose="02020603050405020304" pitchFamily="18" charset="0"/>
              </a:rPr>
              <a:t> are a type of </a:t>
            </a:r>
            <a:r>
              <a:rPr lang="en-GB" altLang="en-US" b="1" dirty="0">
                <a:solidFill>
                  <a:srgbClr val="10BC45"/>
                </a:solidFill>
                <a:cs typeface="Times New Roman" panose="02020603050405020304" pitchFamily="18" charset="0"/>
              </a:rPr>
              <a:t>white blood cell </a:t>
            </a:r>
            <a:r>
              <a:rPr lang="en-GB" altLang="en-US" dirty="0">
                <a:solidFill>
                  <a:srgbClr val="010066"/>
                </a:solidFill>
                <a:cs typeface="Times New Roman" panose="02020603050405020304" pitchFamily="18" charset="0"/>
              </a:rPr>
              <a:t>involved in the body’s non-specific </a:t>
            </a:r>
            <a:r>
              <a:rPr lang="en-GB" altLang="en-US" dirty="0" err="1">
                <a:solidFill>
                  <a:srgbClr val="010066"/>
                </a:solidFill>
                <a:cs typeface="Times New Roman" panose="02020603050405020304" pitchFamily="18" charset="0"/>
              </a:rPr>
              <a:t>defense</a:t>
            </a:r>
            <a:r>
              <a:rPr lang="en-GB" altLang="en-US" dirty="0">
                <a:solidFill>
                  <a:srgbClr val="010066"/>
                </a:solidFill>
                <a:cs typeface="Times New Roman" panose="02020603050405020304" pitchFamily="18" charset="0"/>
              </a:rPr>
              <a:t> system. </a:t>
            </a:r>
          </a:p>
        </p:txBody>
      </p:sp>
      <p:sp>
        <p:nvSpPr>
          <p:cNvPr id="20486" name="Rectangle 7">
            <a:extLst>
              <a:ext uri="{FF2B5EF4-FFF2-40B4-BE49-F238E27FC236}">
                <a16:creationId xmlns:a16="http://schemas.microsoft.com/office/drawing/2014/main" id="{7A9C6D5D-AC1D-4D14-89EA-C0F05747B65A}"/>
              </a:ext>
            </a:extLst>
          </p:cNvPr>
          <p:cNvSpPr>
            <a:spLocks noChangeArrowheads="1"/>
          </p:cNvSpPr>
          <p:nvPr/>
        </p:nvSpPr>
        <p:spPr bwMode="auto">
          <a:xfrm>
            <a:off x="342900" y="1804988"/>
            <a:ext cx="80221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They continuously circulate in the blood and are adapted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to ingest and destroy microorganisms through a process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called </a:t>
            </a:r>
            <a:r>
              <a:rPr lang="en-GB" altLang="en-US" b="1" dirty="0">
                <a:solidFill>
                  <a:srgbClr val="10BC45"/>
                </a:solidFill>
                <a:cs typeface="Times New Roman" panose="02020603050405020304" pitchFamily="18" charset="0"/>
              </a:rPr>
              <a:t>phagocytosis</a:t>
            </a:r>
            <a:r>
              <a:rPr lang="en-GB" altLang="en-US" dirty="0">
                <a:solidFill>
                  <a:srgbClr val="010066"/>
                </a:solidFill>
                <a:cs typeface="Times New Roman" panose="02020603050405020304" pitchFamily="18" charset="0"/>
              </a:rPr>
              <a:t>.</a:t>
            </a:r>
            <a:endParaRPr lang="en-GB" altLang="en-US" dirty="0"/>
          </a:p>
        </p:txBody>
      </p:sp>
      <p:sp>
        <p:nvSpPr>
          <p:cNvPr id="20487" name="Rectangle 8">
            <a:extLst>
              <a:ext uri="{FF2B5EF4-FFF2-40B4-BE49-F238E27FC236}">
                <a16:creationId xmlns:a16="http://schemas.microsoft.com/office/drawing/2014/main" id="{BAC8E658-C693-4C6E-9010-0DA52D81AAF8}"/>
              </a:ext>
            </a:extLst>
          </p:cNvPr>
          <p:cNvSpPr>
            <a:spLocks noChangeArrowheads="1"/>
          </p:cNvSpPr>
          <p:nvPr/>
        </p:nvSpPr>
        <p:spPr bwMode="auto">
          <a:xfrm>
            <a:off x="342900" y="3194050"/>
            <a:ext cx="5368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During phagocytosis, the macrophage surrounds and engulfs the invading microorganism before producing enzymes to digest it.</a:t>
            </a:r>
            <a:endParaRPr lang="en-GB" altLang="en-US" dirty="0"/>
          </a:p>
        </p:txBody>
      </p:sp>
      <p:sp>
        <p:nvSpPr>
          <p:cNvPr id="20488" name="Rectangle 9">
            <a:extLst>
              <a:ext uri="{FF2B5EF4-FFF2-40B4-BE49-F238E27FC236}">
                <a16:creationId xmlns:a16="http://schemas.microsoft.com/office/drawing/2014/main" id="{97FDE64F-FCF7-4517-926C-AEB34AB96EF5}"/>
              </a:ext>
            </a:extLst>
          </p:cNvPr>
          <p:cNvSpPr>
            <a:spLocks noChangeArrowheads="1"/>
          </p:cNvSpPr>
          <p:nvPr/>
        </p:nvSpPr>
        <p:spPr bwMode="auto">
          <a:xfrm>
            <a:off x="342900" y="4953000"/>
            <a:ext cx="4867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Times New Roman" panose="02020603050405020304" pitchFamily="18" charset="0"/>
              </a:rPr>
              <a:t>Macrophages destroy many different types of microorganisms, so are considered non-specific.</a:t>
            </a:r>
            <a:endParaRPr lang="en-GB" altLang="en-US" dirty="0"/>
          </a:p>
        </p:txBody>
      </p:sp>
      <p:sp>
        <p:nvSpPr>
          <p:cNvPr id="12" name="Rectangle 11">
            <a:extLst>
              <a:ext uri="{FF2B5EF4-FFF2-40B4-BE49-F238E27FC236}">
                <a16:creationId xmlns:a16="http://schemas.microsoft.com/office/drawing/2014/main" id="{6B8097FE-C224-4DDB-9C1B-7F73ACFCBD2E}"/>
              </a:ext>
            </a:extLst>
          </p:cNvPr>
          <p:cNvSpPr>
            <a:spLocks noChangeArrowheads="1"/>
          </p:cNvSpPr>
          <p:nvPr/>
        </p:nvSpPr>
        <p:spPr bwMode="auto">
          <a:xfrm>
            <a:off x="6822088" y="2781242"/>
            <a:ext cx="1710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solidFill>
                  <a:srgbClr val="010066"/>
                </a:solidFill>
                <a:cs typeface="Times New Roman" panose="02020603050405020304" pitchFamily="18" charset="0"/>
              </a:rPr>
              <a:t>macrophage</a:t>
            </a:r>
            <a:endParaRPr lang="en-GB" altLang="en-US" sz="2000" b="1" dirty="0"/>
          </a:p>
        </p:txBody>
      </p:sp>
      <p:sp>
        <p:nvSpPr>
          <p:cNvPr id="15" name="Rectangle 14">
            <a:extLst>
              <a:ext uri="{FF2B5EF4-FFF2-40B4-BE49-F238E27FC236}">
                <a16:creationId xmlns:a16="http://schemas.microsoft.com/office/drawing/2014/main" id="{59F322E0-9D7B-46DF-8966-B3C5F962C71E}"/>
              </a:ext>
            </a:extLst>
          </p:cNvPr>
          <p:cNvSpPr>
            <a:spLocks noChangeArrowheads="1"/>
          </p:cNvSpPr>
          <p:nvPr/>
        </p:nvSpPr>
        <p:spPr bwMode="auto">
          <a:xfrm>
            <a:off x="5036354" y="6142186"/>
            <a:ext cx="2036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cs typeface="Times New Roman" panose="02020603050405020304" pitchFamily="18" charset="0"/>
              </a:rPr>
              <a:t>microorganism</a:t>
            </a:r>
            <a:endParaRPr lang="en-GB" altLang="en-US" sz="2000" b="1" dirty="0"/>
          </a:p>
        </p:txBody>
      </p:sp>
      <p:cxnSp>
        <p:nvCxnSpPr>
          <p:cNvPr id="16" name="Straight Arrow Connector 15">
            <a:extLst>
              <a:ext uri="{FF2B5EF4-FFF2-40B4-BE49-F238E27FC236}">
                <a16:creationId xmlns:a16="http://schemas.microsoft.com/office/drawing/2014/main" id="{7BD0E559-ADB4-4059-B28B-FD043CB5AA27}"/>
              </a:ext>
            </a:extLst>
          </p:cNvPr>
          <p:cNvCxnSpPr>
            <a:cxnSpLocks noChangeShapeType="1"/>
          </p:cNvCxnSpPr>
          <p:nvPr/>
        </p:nvCxnSpPr>
        <p:spPr bwMode="auto">
          <a:xfrm flipH="1">
            <a:off x="7572800" y="3249086"/>
            <a:ext cx="93362" cy="503177"/>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59192472-ACC6-4690-B7E6-99C187F4E883}"/>
              </a:ext>
            </a:extLst>
          </p:cNvPr>
          <p:cNvCxnSpPr>
            <a:cxnSpLocks noChangeShapeType="1"/>
            <a:stCxn id="15" idx="0"/>
          </p:cNvCxnSpPr>
          <p:nvPr/>
        </p:nvCxnSpPr>
        <p:spPr bwMode="auto">
          <a:xfrm flipV="1">
            <a:off x="6054421" y="5147733"/>
            <a:ext cx="323801" cy="99445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7" name="Picture 16">
            <a:extLst>
              <a:ext uri="{FF2B5EF4-FFF2-40B4-BE49-F238E27FC236}">
                <a16:creationId xmlns:a16="http://schemas.microsoft.com/office/drawing/2014/main" id="{0418131B-D66E-4AD1-8E03-BB8F56D967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748892C5-C969-4EBA-A66B-B19165A376C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6">
            <a:extLst>
              <a:ext uri="{FF2B5EF4-FFF2-40B4-BE49-F238E27FC236}">
                <a16:creationId xmlns:a16="http://schemas.microsoft.com/office/drawing/2014/main" id="{B39AA143-DB9C-4BB1-A529-8D5A8E3B9C9C}"/>
              </a:ext>
            </a:extLst>
          </p:cNvPr>
          <p:cNvSpPr>
            <a:spLocks noGrp="1" noChangeArrowheads="1"/>
          </p:cNvSpPr>
          <p:nvPr>
            <p:ph type="title"/>
          </p:nvPr>
        </p:nvSpPr>
        <p:spPr/>
        <p:txBody>
          <a:bodyPr/>
          <a:lstStyle/>
          <a:p>
            <a:pPr eaLnBrk="1" hangingPunct="1"/>
            <a:r>
              <a:rPr lang="en-GB" altLang="en-US" dirty="0"/>
              <a:t>How does phagocytosis happen?</a:t>
            </a:r>
          </a:p>
        </p:txBody>
      </p:sp>
      <p:pic>
        <p:nvPicPr>
          <p:cNvPr id="7" name="Picture 6">
            <a:extLst>
              <a:ext uri="{FF2B5EF4-FFF2-40B4-BE49-F238E27FC236}">
                <a16:creationId xmlns:a16="http://schemas.microsoft.com/office/drawing/2014/main" id="{27623279-7323-4619-8A26-F976BAB7AC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2E972BE-9775-489D-B717-E9314BBA800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87D908C-EC17-4B2D-8477-2247BF72852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64E3803B-1652-4EC7-BBE0-1D5FF1719B4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75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9yUQkNuV"/>
  <p:tag name="ARTICULATE_DESIGN_ID_5_DEFAULT DESIGN" val="mkgoKzXq"/>
  <p:tag name="ARTICULATE_DESIGN_ID_1_DEFAULT DESIGN" val="DjQy7MlX"/>
  <p:tag name="ARTICULATE_DESIGN_ID_6_DEFAULT DESIGN" val="KYzh8AHh"/>
  <p:tag name="ARTICULATE_DESIGN_ID_3_DEFAULT DESIGN" val="skGobodH"/>
  <p:tag name="ARTICULATE_DESIGN_ID_2_DEFAULT DESIGN" val="OhWG0lmM"/>
  <p:tag name="ARTICULATE_DESIGN_ID_4_DEFAULT DESIGN" val="MQwfNUbG"/>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14648</TotalTime>
  <Words>1192</Words>
  <Application>Microsoft Office PowerPoint</Application>
  <PresentationFormat>On-screen Show (4:3)</PresentationFormat>
  <Paragraphs>132</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The Body's Defense  Systems</vt:lpstr>
      <vt:lpstr>Information</vt:lpstr>
      <vt:lpstr>Types of defense</vt:lpstr>
      <vt:lpstr>Physical defenses (1)</vt:lpstr>
      <vt:lpstr>Physical defenses (2)</vt:lpstr>
      <vt:lpstr>Chemical defenses</vt:lpstr>
      <vt:lpstr>Physical and chemical defenses</vt:lpstr>
      <vt:lpstr>Phagocytosis</vt:lpstr>
      <vt:lpstr>How does phagocytosis happen?</vt:lpstr>
      <vt:lpstr>The body’s specific defense system</vt:lpstr>
      <vt:lpstr>How do lymphocytes recognize pathogens?</vt:lpstr>
      <vt:lpstr>Antibodies (1)</vt:lpstr>
      <vt:lpstr>Antibodies (2)</vt:lpstr>
      <vt:lpstr>Antitoxins</vt:lpstr>
      <vt:lpstr>Key words</vt:lpstr>
      <vt:lpstr>Stages in fighting an infection</vt:lpstr>
      <vt:lpstr>Memory lymphocytes</vt:lpstr>
      <vt:lpstr>Antibody levels during infection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Body's Defense Systems</dc:title>
  <dc:subject>Boardworks High School Life Science</dc:subject>
  <dc:creator>Boardworks</dc:creator>
  <cp:lastModifiedBy>Tim Crilly</cp:lastModifiedBy>
  <cp:revision>563</cp:revision>
  <dcterms:created xsi:type="dcterms:W3CDTF">2003-10-06T13:07:42Z</dcterms:created>
  <dcterms:modified xsi:type="dcterms:W3CDTF">2019-01-31T15:26:23Z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54F6FCAA-DD95-4FAC-9CDB-B7E80659C11D</vt:lpwstr>
  </property>
  <property fmtid="{D5CDD505-2E9C-101B-9397-08002B2CF9AE}" pid="3" name="ArticulatePath">
    <vt:lpwstr>The Bodys Defence Systems</vt:lpwstr>
  </property>
</Properties>
</file>