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5.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6.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activeX/activeX7.xml" ContentType="application/vnd.ms-office.activeX+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670" r:id="rId1"/>
    <p:sldMasterId id="2147485685" r:id="rId2"/>
  </p:sldMasterIdLst>
  <p:notesMasterIdLst>
    <p:notesMasterId r:id="rId33"/>
  </p:notesMasterIdLst>
  <p:handoutMasterIdLst>
    <p:handoutMasterId r:id="rId34"/>
  </p:handoutMasterIdLst>
  <p:sldIdLst>
    <p:sldId id="430" r:id="rId3"/>
    <p:sldId id="545" r:id="rId4"/>
    <p:sldId id="484" r:id="rId5"/>
    <p:sldId id="528" r:id="rId6"/>
    <p:sldId id="486" r:id="rId7"/>
    <p:sldId id="485" r:id="rId8"/>
    <p:sldId id="527" r:id="rId9"/>
    <p:sldId id="517" r:id="rId10"/>
    <p:sldId id="512" r:id="rId11"/>
    <p:sldId id="490" r:id="rId12"/>
    <p:sldId id="487" r:id="rId13"/>
    <p:sldId id="529" r:id="rId14"/>
    <p:sldId id="530" r:id="rId15"/>
    <p:sldId id="531" r:id="rId16"/>
    <p:sldId id="489" r:id="rId17"/>
    <p:sldId id="533" r:id="rId18"/>
    <p:sldId id="503" r:id="rId19"/>
    <p:sldId id="534" r:id="rId20"/>
    <p:sldId id="544" r:id="rId21"/>
    <p:sldId id="535" r:id="rId22"/>
    <p:sldId id="515" r:id="rId23"/>
    <p:sldId id="537" r:id="rId24"/>
    <p:sldId id="538" r:id="rId25"/>
    <p:sldId id="539" r:id="rId26"/>
    <p:sldId id="516" r:id="rId27"/>
    <p:sldId id="540" r:id="rId28"/>
    <p:sldId id="513" r:id="rId29"/>
    <p:sldId id="541" r:id="rId30"/>
    <p:sldId id="542" r:id="rId31"/>
    <p:sldId id="543"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132"/>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8BAEA5F-AB4F-4BB7-BAC3-A297AF95E31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9DAC851-FB3E-4307-85B9-32F9FB87D306}" type="slidenum">
              <a:rPr lang="en-GB" altLang="en-US"/>
              <a:pPr/>
              <a:t>‹#›</a:t>
            </a:fld>
            <a:endParaRPr lang="en-GB" altLang="en-US"/>
          </a:p>
        </p:txBody>
      </p:sp>
      <p:sp>
        <p:nvSpPr>
          <p:cNvPr id="6" name="Rectangle 7">
            <a:extLst>
              <a:ext uri="{FF2B5EF4-FFF2-40B4-BE49-F238E27FC236}">
                <a16:creationId xmlns:a16="http://schemas.microsoft.com/office/drawing/2014/main" id="{37D1F735-17C1-4C9F-8429-D5813AC39AA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6F2F02CB-1F4E-446D-A75D-1C88609897D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561362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Rectangle 4">
            <a:extLst>
              <a:ext uri="{FF2B5EF4-FFF2-40B4-BE49-F238E27FC236}">
                <a16:creationId xmlns:a16="http://schemas.microsoft.com/office/drawing/2014/main" id="{C3FCEB17-3A61-4B75-BD53-E8279579BAF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0611EF3-956D-407B-85DA-0D70313CCD0E}"/>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8F77527-A99E-425A-AB8A-CE2AC8D2D0B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4CE4C15-8A4C-4019-9BF0-22F1DCB2E4EB}" type="slidenum">
              <a:rPr lang="en-US" altLang="en-US"/>
              <a:pPr/>
              <a:t>‹#›</a:t>
            </a:fld>
            <a:endParaRPr lang="en-US" altLang="en-US"/>
          </a:p>
        </p:txBody>
      </p:sp>
      <p:sp>
        <p:nvSpPr>
          <p:cNvPr id="8" name="Rectangle 7">
            <a:extLst>
              <a:ext uri="{FF2B5EF4-FFF2-40B4-BE49-F238E27FC236}">
                <a16:creationId xmlns:a16="http://schemas.microsoft.com/office/drawing/2014/main" id="{3A7C4424-527F-46F8-B646-4CE1F97872A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7C94EEE-2337-44CF-A33C-A7D9384A19B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38970866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08D3CF50-6D96-441E-8451-06D174EED10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C67FBE6E-7919-4921-9F07-8E7C462FD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D77A8C2-83C1-42E9-9F9F-508680B9DE11}"/>
              </a:ext>
            </a:extLst>
          </p:cNvPr>
          <p:cNvSpPr>
            <a:spLocks noGrp="1"/>
          </p:cNvSpPr>
          <p:nvPr>
            <p:ph type="sldNum" sz="quarter" idx="10"/>
          </p:nvPr>
        </p:nvSpPr>
        <p:spPr/>
        <p:txBody>
          <a:bodyPr/>
          <a:lstStyle/>
          <a:p>
            <a:fld id="{64CE4C15-8A4C-4019-9BF0-22F1DCB2E4E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a:extLst>
              <a:ext uri="{FF2B5EF4-FFF2-40B4-BE49-F238E27FC236}">
                <a16:creationId xmlns:a16="http://schemas.microsoft.com/office/drawing/2014/main" id="{B64593C4-658A-4F15-A96D-DA51C835BA4D}"/>
              </a:ext>
            </a:extLst>
          </p:cNvPr>
          <p:cNvSpPr>
            <a:spLocks noGrp="1" noRot="1" noChangeAspect="1" noChangeArrowheads="1" noTextEdit="1"/>
          </p:cNvSpPr>
          <p:nvPr>
            <p:ph type="sldImg"/>
          </p:nvPr>
        </p:nvSpPr>
        <p:spPr>
          <a:ln/>
        </p:spPr>
      </p:sp>
      <p:sp>
        <p:nvSpPr>
          <p:cNvPr id="62469" name="Rectangle 3">
            <a:extLst>
              <a:ext uri="{FF2B5EF4-FFF2-40B4-BE49-F238E27FC236}">
                <a16:creationId xmlns:a16="http://schemas.microsoft.com/office/drawing/2014/main" id="{7B203D85-05EF-42CA-9348-0E51BEFE84D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r>
              <a:rPr lang="en-US" altLang="en-US" dirty="0">
                <a:latin typeface="Arial" panose="020B0604020202020204" pitchFamily="34" charset="0"/>
              </a:rPr>
              <a:t>: </a:t>
            </a:r>
          </a:p>
          <a:p>
            <a:r>
              <a:rPr lang="en-US" altLang="en-US" dirty="0">
                <a:latin typeface="Arial" panose="020B0604020202020204" pitchFamily="34" charset="0"/>
              </a:rPr>
              <a:t>The heart beats constantly to supply our tissues with glucose and oxygen. The speed at which the heart beats can change to</a:t>
            </a:r>
            <a:r>
              <a:rPr lang="en-GB" altLang="en-US" dirty="0">
                <a:latin typeface="Arial" panose="020B0604020202020204" pitchFamily="34" charset="0"/>
              </a:rPr>
              <a:t> react to the increased demand for energy during exercise.</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B63D128-4FB7-4177-8D16-5111698DE8CF}"/>
              </a:ext>
            </a:extLst>
          </p:cNvPr>
          <p:cNvSpPr>
            <a:spLocks noGrp="1"/>
          </p:cNvSpPr>
          <p:nvPr>
            <p:ph type="sldNum" sz="quarter" idx="10"/>
          </p:nvPr>
        </p:nvSpPr>
        <p:spPr/>
        <p:txBody>
          <a:bodyPr/>
          <a:lstStyle/>
          <a:p>
            <a:fld id="{64CE4C15-8A4C-4019-9BF0-22F1DCB2E4EB}"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4EEF79F1-5341-4862-B75A-451F1EF03C4B}"/>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248A5917-98AA-4DB2-A616-3A0E4E90DED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left and right labels on the diagram are the “wrong” way around because the diagram shows the heart as you would see it if you were looking at it within a person. The labels indicate the right and left side of the person whose heart it is.</a:t>
            </a:r>
          </a:p>
          <a:p>
            <a:endParaRPr lang="en-US" altLang="en-US" dirty="0">
              <a:latin typeface="Arial" panose="020B0604020202020204" pitchFamily="34" charset="0"/>
            </a:endParaRPr>
          </a:p>
          <a:p>
            <a:r>
              <a:rPr lang="en-GB" altLang="en-US" dirty="0">
                <a:latin typeface="Arial" panose="020B0604020202020204" pitchFamily="34" charset="0"/>
              </a:rPr>
              <a:t>The bicuspid valve contains two cusps, or flaps, and the tricuspid valve contains three.</a:t>
            </a:r>
          </a:p>
        </p:txBody>
      </p:sp>
      <p:sp>
        <p:nvSpPr>
          <p:cNvPr id="2" name="Slide Number Placeholder 1">
            <a:extLst>
              <a:ext uri="{FF2B5EF4-FFF2-40B4-BE49-F238E27FC236}">
                <a16:creationId xmlns:a16="http://schemas.microsoft.com/office/drawing/2014/main" id="{55AEFE4B-A08E-4B44-92E3-77F4FAB7F732}"/>
              </a:ext>
            </a:extLst>
          </p:cNvPr>
          <p:cNvSpPr>
            <a:spLocks noGrp="1"/>
          </p:cNvSpPr>
          <p:nvPr>
            <p:ph type="sldNum" sz="quarter" idx="10"/>
          </p:nvPr>
        </p:nvSpPr>
        <p:spPr/>
        <p:txBody>
          <a:bodyPr/>
          <a:lstStyle/>
          <a:p>
            <a:fld id="{64CE4C15-8A4C-4019-9BF0-22F1DCB2E4E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996953FE-0F2E-4C70-9596-78A0E8DE0001}"/>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1B9252DB-ADEB-4207-B8DF-7138ABE846A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The singular of atria is atrium.</a:t>
            </a:r>
          </a:p>
        </p:txBody>
      </p:sp>
      <p:sp>
        <p:nvSpPr>
          <p:cNvPr id="2" name="Slide Number Placeholder 1">
            <a:extLst>
              <a:ext uri="{FF2B5EF4-FFF2-40B4-BE49-F238E27FC236}">
                <a16:creationId xmlns:a16="http://schemas.microsoft.com/office/drawing/2014/main" id="{10D6AE6D-B112-4642-9166-1E0192DC0A3C}"/>
              </a:ext>
            </a:extLst>
          </p:cNvPr>
          <p:cNvSpPr>
            <a:spLocks noGrp="1"/>
          </p:cNvSpPr>
          <p:nvPr>
            <p:ph type="sldNum" sz="quarter" idx="10"/>
          </p:nvPr>
        </p:nvSpPr>
        <p:spPr/>
        <p:txBody>
          <a:bodyPr/>
          <a:lstStyle/>
          <a:p>
            <a:fld id="{64CE4C15-8A4C-4019-9BF0-22F1DCB2E4E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A8897CA4-E5B1-4BF5-8AD1-76F525A2D30B}"/>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0C206D01-6FDF-470E-A420-50074468ACC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On this diagram, the blue represents vessels and heart chambers containing deoxygenated blood. The red represents vessels and heart chambers containing oxygenated blood.</a:t>
            </a:r>
          </a:p>
        </p:txBody>
      </p:sp>
      <p:sp>
        <p:nvSpPr>
          <p:cNvPr id="2" name="Slide Number Placeholder 1">
            <a:extLst>
              <a:ext uri="{FF2B5EF4-FFF2-40B4-BE49-F238E27FC236}">
                <a16:creationId xmlns:a16="http://schemas.microsoft.com/office/drawing/2014/main" id="{31B66B2F-A794-4594-9980-60477F198A4F}"/>
              </a:ext>
            </a:extLst>
          </p:cNvPr>
          <p:cNvSpPr>
            <a:spLocks noGrp="1"/>
          </p:cNvSpPr>
          <p:nvPr>
            <p:ph type="sldNum" sz="quarter" idx="10"/>
          </p:nvPr>
        </p:nvSpPr>
        <p:spPr/>
        <p:txBody>
          <a:bodyPr/>
          <a:lstStyle/>
          <a:p>
            <a:fld id="{64CE4C15-8A4C-4019-9BF0-22F1DCB2E4EB}"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A65D8E7C-7765-486D-BCBD-B312DB884990}"/>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744DB537-61C8-4CC4-8F1E-BBEF44C818E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E162E7-D624-4563-800B-B6C38E95C231}"/>
              </a:ext>
            </a:extLst>
          </p:cNvPr>
          <p:cNvSpPr>
            <a:spLocks noGrp="1"/>
          </p:cNvSpPr>
          <p:nvPr>
            <p:ph type="sldNum" sz="quarter" idx="10"/>
          </p:nvPr>
        </p:nvSpPr>
        <p:spPr/>
        <p:txBody>
          <a:bodyPr/>
          <a:lstStyle/>
          <a:p>
            <a:fld id="{64CE4C15-8A4C-4019-9BF0-22F1DCB2E4EB}"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3669ACFC-ECF0-4CBF-8659-8255FDAAD0D8}"/>
              </a:ext>
            </a:extLst>
          </p:cNvPr>
          <p:cNvSpPr>
            <a:spLocks noGrp="1" noRot="1" noChangeAspect="1" noChangeArrowheads="1" noTextEdit="1"/>
          </p:cNvSpPr>
          <p:nvPr>
            <p:ph type="sldImg"/>
          </p:nvPr>
        </p:nvSpPr>
        <p:spPr>
          <a:ln/>
        </p:spPr>
      </p:sp>
      <p:sp>
        <p:nvSpPr>
          <p:cNvPr id="67589" name="Rectangle 3">
            <a:extLst>
              <a:ext uri="{FF2B5EF4-FFF2-40B4-BE49-F238E27FC236}">
                <a16:creationId xmlns:a16="http://schemas.microsoft.com/office/drawing/2014/main" id="{ED44B73A-6FFC-432C-B4A3-09C9D8DC998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0467C6-95B4-4BA0-BC6F-5C6C6ABA0268}"/>
              </a:ext>
            </a:extLst>
          </p:cNvPr>
          <p:cNvSpPr>
            <a:spLocks noGrp="1"/>
          </p:cNvSpPr>
          <p:nvPr>
            <p:ph type="sldNum" sz="quarter" idx="10"/>
          </p:nvPr>
        </p:nvSpPr>
        <p:spPr/>
        <p:txBody>
          <a:bodyPr/>
          <a:lstStyle/>
          <a:p>
            <a:fld id="{64CE4C15-8A4C-4019-9BF0-22F1DCB2E4EB}"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a:extLst>
              <a:ext uri="{FF2B5EF4-FFF2-40B4-BE49-F238E27FC236}">
                <a16:creationId xmlns:a16="http://schemas.microsoft.com/office/drawing/2014/main" id="{44BD903E-9D5E-464D-9BD0-8FAF15560C49}"/>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852147DD-7F0B-488A-90A9-FE407C43B20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8CFC2EA-EA10-4C3A-86E7-F95CB403CB88}"/>
              </a:ext>
            </a:extLst>
          </p:cNvPr>
          <p:cNvSpPr>
            <a:spLocks noGrp="1"/>
          </p:cNvSpPr>
          <p:nvPr>
            <p:ph type="sldNum" sz="quarter" idx="10"/>
          </p:nvPr>
        </p:nvSpPr>
        <p:spPr/>
        <p:txBody>
          <a:bodyPr/>
          <a:lstStyle/>
          <a:p>
            <a:fld id="{64CE4C15-8A4C-4019-9BF0-22F1DCB2E4EB}"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D5E109B2-BA17-42F2-8696-4D0001544A47}"/>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D6D07AA4-66EC-4114-8493-9C6ED7DACAB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655A837-4115-46B8-B180-7DA6E49DA93A}"/>
              </a:ext>
            </a:extLst>
          </p:cNvPr>
          <p:cNvSpPr>
            <a:spLocks noGrp="1"/>
          </p:cNvSpPr>
          <p:nvPr>
            <p:ph type="sldNum" sz="quarter" idx="10"/>
          </p:nvPr>
        </p:nvSpPr>
        <p:spPr/>
        <p:txBody>
          <a:bodyPr/>
          <a:lstStyle/>
          <a:p>
            <a:fld id="{64CE4C15-8A4C-4019-9BF0-22F1DCB2E4EB}"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a:extLst>
              <a:ext uri="{FF2B5EF4-FFF2-40B4-BE49-F238E27FC236}">
                <a16:creationId xmlns:a16="http://schemas.microsoft.com/office/drawing/2014/main" id="{C84E7B93-BBEB-44E7-8D07-860EEF956E3D}"/>
              </a:ext>
            </a:extLst>
          </p:cNvPr>
          <p:cNvSpPr>
            <a:spLocks noGrp="1" noRot="1" noChangeAspect="1" noChangeArrowheads="1" noTextEdit="1"/>
          </p:cNvSpPr>
          <p:nvPr>
            <p:ph type="sldImg"/>
          </p:nvPr>
        </p:nvSpPr>
        <p:spPr>
          <a:ln/>
        </p:spPr>
      </p:sp>
      <p:sp>
        <p:nvSpPr>
          <p:cNvPr id="71685" name="Rectangle 3">
            <a:extLst>
              <a:ext uri="{FF2B5EF4-FFF2-40B4-BE49-F238E27FC236}">
                <a16:creationId xmlns:a16="http://schemas.microsoft.com/office/drawing/2014/main" id="{60776353-90F8-41E0-B439-A91A6425312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b="0"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GB" altLang="en-US" dirty="0">
                <a:latin typeface="Arial" panose="020B0604020202020204" pitchFamily="34" charset="0"/>
              </a:rPr>
              <a:t>© </a:t>
            </a:r>
            <a:r>
              <a:rPr lang="en-US" altLang="en-US" dirty="0">
                <a:latin typeface="Arial" panose="020B0604020202020204" pitchFamily="34" charset="0"/>
              </a:rPr>
              <a:t>Sebastian </a:t>
            </a:r>
            <a:r>
              <a:rPr lang="en-US" altLang="en-US" dirty="0" err="1">
                <a:latin typeface="Arial" panose="020B0604020202020204" pitchFamily="34" charset="0"/>
              </a:rPr>
              <a:t>Kaulitzki</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61DB780-3BCA-4565-BDAA-FEA74A3FB35A}"/>
              </a:ext>
            </a:extLst>
          </p:cNvPr>
          <p:cNvSpPr>
            <a:spLocks noGrp="1"/>
          </p:cNvSpPr>
          <p:nvPr>
            <p:ph type="sldNum" sz="quarter" idx="10"/>
          </p:nvPr>
        </p:nvSpPr>
        <p:spPr/>
        <p:txBody>
          <a:bodyPr/>
          <a:lstStyle/>
          <a:p>
            <a:fld id="{64CE4C15-8A4C-4019-9BF0-22F1DCB2E4EB}"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a:extLst>
              <a:ext uri="{FF2B5EF4-FFF2-40B4-BE49-F238E27FC236}">
                <a16:creationId xmlns:a16="http://schemas.microsoft.com/office/drawing/2014/main" id="{0897D961-45C0-4F65-B2F1-28C7633A33C2}"/>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FA9A4EA0-C1C3-4B28-9548-A720ED227F9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A6812D-F7FB-4B7A-99FA-D1D78F28E273}"/>
              </a:ext>
            </a:extLst>
          </p:cNvPr>
          <p:cNvSpPr>
            <a:spLocks noGrp="1"/>
          </p:cNvSpPr>
          <p:nvPr>
            <p:ph type="sldNum" sz="quarter" idx="10"/>
          </p:nvPr>
        </p:nvSpPr>
        <p:spPr/>
        <p:txBody>
          <a:bodyPr/>
          <a:lstStyle/>
          <a:p>
            <a:fld id="{64CE4C15-8A4C-4019-9BF0-22F1DCB2E4E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AF48E56-53B5-4E16-983C-3F4608B04F8F}"/>
              </a:ext>
            </a:extLst>
          </p:cNvPr>
          <p:cNvSpPr>
            <a:spLocks noGrp="1"/>
          </p:cNvSpPr>
          <p:nvPr>
            <p:ph type="sldNum" sz="quarter" idx="10"/>
          </p:nvPr>
        </p:nvSpPr>
        <p:spPr/>
        <p:txBody>
          <a:bodyPr/>
          <a:lstStyle/>
          <a:p>
            <a:fld id="{64CE4C15-8A4C-4019-9BF0-22F1DCB2E4EB}" type="slidenum">
              <a:rPr lang="en-US" altLang="en-US" smtClean="0"/>
              <a:pPr/>
              <a:t>2</a:t>
            </a:fld>
            <a:endParaRPr lang="en-US" altLang="en-US"/>
          </a:p>
        </p:txBody>
      </p:sp>
    </p:spTree>
    <p:extLst>
      <p:ext uri="{BB962C8B-B14F-4D97-AF65-F5344CB8AC3E}">
        <p14:creationId xmlns:p14="http://schemas.microsoft.com/office/powerpoint/2010/main" val="25503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a:extLst>
              <a:ext uri="{FF2B5EF4-FFF2-40B4-BE49-F238E27FC236}">
                <a16:creationId xmlns:a16="http://schemas.microsoft.com/office/drawing/2014/main" id="{5D78F4D4-EC62-44B5-B58C-34A2FDB4C8D4}"/>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35ACB0BE-F3A9-4FAD-B69A-46D0D9DE80D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611706-61A3-4F6D-AEF4-C736BD07ECF3}"/>
              </a:ext>
            </a:extLst>
          </p:cNvPr>
          <p:cNvSpPr>
            <a:spLocks noGrp="1"/>
          </p:cNvSpPr>
          <p:nvPr>
            <p:ph type="sldNum" sz="quarter" idx="10"/>
          </p:nvPr>
        </p:nvSpPr>
        <p:spPr/>
        <p:txBody>
          <a:bodyPr/>
          <a:lstStyle/>
          <a:p>
            <a:fld id="{64CE4C15-8A4C-4019-9BF0-22F1DCB2E4EB}"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1942EF85-963D-4780-B426-44D7227CEF83}"/>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6250EFB5-DDDE-4043-A0A8-88ECC51B577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6BC5CB7-7FD9-4A20-9AE0-56DF7F9E652A}"/>
              </a:ext>
            </a:extLst>
          </p:cNvPr>
          <p:cNvSpPr>
            <a:spLocks noGrp="1"/>
          </p:cNvSpPr>
          <p:nvPr>
            <p:ph type="sldNum" sz="quarter" idx="10"/>
          </p:nvPr>
        </p:nvSpPr>
        <p:spPr/>
        <p:txBody>
          <a:bodyPr/>
          <a:lstStyle/>
          <a:p>
            <a:fld id="{64CE4C15-8A4C-4019-9BF0-22F1DCB2E4EB}"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2744BBCA-77D7-4F75-9271-E6D5A087362E}"/>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4CA4A773-2B12-4DE4-BC4C-F149D63A0F7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arteries carrying blood from the heart to the lungs have a lower blood pressure than arteries carrying blood from the heart toward the body. This is because the delicate alveoli in the lungs would be damaged if the blood they received was at very high pressure. </a:t>
            </a:r>
          </a:p>
          <a:p>
            <a:endParaRPr lang="en-GB" altLang="en-US" dirty="0">
              <a:latin typeface="Arial" panose="020B0604020202020204" pitchFamily="34" charset="0"/>
            </a:endParaRPr>
          </a:p>
          <a:p>
            <a:r>
              <a:rPr lang="en-GB" altLang="en-US" dirty="0">
                <a:latin typeface="Arial" panose="020B0604020202020204" pitchFamily="34" charset="0"/>
              </a:rPr>
              <a:t>Lumen describes the diameter of a blood vessel’s cavity.</a:t>
            </a:r>
          </a:p>
        </p:txBody>
      </p:sp>
      <p:sp>
        <p:nvSpPr>
          <p:cNvPr id="2" name="Slide Number Placeholder 1">
            <a:extLst>
              <a:ext uri="{FF2B5EF4-FFF2-40B4-BE49-F238E27FC236}">
                <a16:creationId xmlns:a16="http://schemas.microsoft.com/office/drawing/2014/main" id="{56175BFE-BA29-469A-92C0-F18E7B32FA91}"/>
              </a:ext>
            </a:extLst>
          </p:cNvPr>
          <p:cNvSpPr>
            <a:spLocks noGrp="1"/>
          </p:cNvSpPr>
          <p:nvPr>
            <p:ph type="sldNum" sz="quarter" idx="10"/>
          </p:nvPr>
        </p:nvSpPr>
        <p:spPr/>
        <p:txBody>
          <a:bodyPr/>
          <a:lstStyle/>
          <a:p>
            <a:fld id="{64CE4C15-8A4C-4019-9BF0-22F1DCB2E4EB}"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a:extLst>
              <a:ext uri="{FF2B5EF4-FFF2-40B4-BE49-F238E27FC236}">
                <a16:creationId xmlns:a16="http://schemas.microsoft.com/office/drawing/2014/main" id="{26871535-556B-4F82-9DE2-6B996EBF50C9}"/>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4F30291F-ED1B-4B0A-B727-DE38C3DD7A1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DCB99EC-CBE3-4CF0-ACFF-2674E9FF254D}"/>
              </a:ext>
            </a:extLst>
          </p:cNvPr>
          <p:cNvSpPr>
            <a:spLocks noGrp="1"/>
          </p:cNvSpPr>
          <p:nvPr>
            <p:ph type="sldNum" sz="quarter" idx="10"/>
          </p:nvPr>
        </p:nvSpPr>
        <p:spPr/>
        <p:txBody>
          <a:bodyPr/>
          <a:lstStyle/>
          <a:p>
            <a:fld id="{64CE4C15-8A4C-4019-9BF0-22F1DCB2E4EB}"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a:extLst>
              <a:ext uri="{FF2B5EF4-FFF2-40B4-BE49-F238E27FC236}">
                <a16:creationId xmlns:a16="http://schemas.microsoft.com/office/drawing/2014/main" id="{F81E8AFD-3554-45D1-B4B7-1F33C1B5694C}"/>
              </a:ext>
            </a:extLst>
          </p:cNvPr>
          <p:cNvSpPr>
            <a:spLocks noGrp="1" noRot="1" noChangeAspect="1" noChangeArrowheads="1" noTextEdit="1"/>
          </p:cNvSpPr>
          <p:nvPr>
            <p:ph type="sldImg"/>
          </p:nvPr>
        </p:nvSpPr>
        <p:spPr>
          <a:ln/>
        </p:spPr>
      </p:sp>
      <p:sp>
        <p:nvSpPr>
          <p:cNvPr id="78853" name="Rectangle 3">
            <a:extLst>
              <a:ext uri="{FF2B5EF4-FFF2-40B4-BE49-F238E27FC236}">
                <a16:creationId xmlns:a16="http://schemas.microsoft.com/office/drawing/2014/main" id="{756B17BD-2880-4516-B2EA-0E92073F5E5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75994E-ED4F-4992-B9F2-6D1B19046E13}"/>
              </a:ext>
            </a:extLst>
          </p:cNvPr>
          <p:cNvSpPr>
            <a:spLocks noGrp="1"/>
          </p:cNvSpPr>
          <p:nvPr>
            <p:ph type="sldNum" sz="quarter" idx="10"/>
          </p:nvPr>
        </p:nvSpPr>
        <p:spPr/>
        <p:txBody>
          <a:bodyPr/>
          <a:lstStyle/>
          <a:p>
            <a:fld id="{64CE4C15-8A4C-4019-9BF0-22F1DCB2E4EB}"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a:extLst>
              <a:ext uri="{FF2B5EF4-FFF2-40B4-BE49-F238E27FC236}">
                <a16:creationId xmlns:a16="http://schemas.microsoft.com/office/drawing/2014/main" id="{C85F32C8-186D-4F1C-8FFA-5C01384CF089}"/>
              </a:ext>
            </a:extLst>
          </p:cNvPr>
          <p:cNvSpPr>
            <a:spLocks noGrp="1" noRot="1" noChangeAspect="1" noChangeArrowheads="1" noTextEdit="1"/>
          </p:cNvSpPr>
          <p:nvPr>
            <p:ph type="sldImg"/>
          </p:nvPr>
        </p:nvSpPr>
        <p:spPr>
          <a:ln/>
        </p:spPr>
      </p:sp>
      <p:sp>
        <p:nvSpPr>
          <p:cNvPr id="79877" name="Rectangle 3">
            <a:extLst>
              <a:ext uri="{FF2B5EF4-FFF2-40B4-BE49-F238E27FC236}">
                <a16:creationId xmlns:a16="http://schemas.microsoft.com/office/drawing/2014/main" id="{0A332C52-0671-4F20-AC82-A7139DA674C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8D82A8-1D01-47EF-9B73-4CF018C528A3}"/>
              </a:ext>
            </a:extLst>
          </p:cNvPr>
          <p:cNvSpPr>
            <a:spLocks noGrp="1"/>
          </p:cNvSpPr>
          <p:nvPr>
            <p:ph type="sldNum" sz="quarter" idx="10"/>
          </p:nvPr>
        </p:nvSpPr>
        <p:spPr/>
        <p:txBody>
          <a:bodyPr/>
          <a:lstStyle/>
          <a:p>
            <a:fld id="{64CE4C15-8A4C-4019-9BF0-22F1DCB2E4EB}"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a:extLst>
              <a:ext uri="{FF2B5EF4-FFF2-40B4-BE49-F238E27FC236}">
                <a16:creationId xmlns:a16="http://schemas.microsoft.com/office/drawing/2014/main" id="{D99D6697-596D-4081-8517-02406E6FA671}"/>
              </a:ext>
            </a:extLst>
          </p:cNvPr>
          <p:cNvSpPr>
            <a:spLocks noGrp="1" noRot="1" noChangeAspect="1" noChangeArrowheads="1" noTextEdit="1"/>
          </p:cNvSpPr>
          <p:nvPr>
            <p:ph type="sldImg"/>
          </p:nvPr>
        </p:nvSpPr>
        <p:spPr>
          <a:ln/>
        </p:spPr>
      </p:sp>
      <p:sp>
        <p:nvSpPr>
          <p:cNvPr id="81925" name="Rectangle 3">
            <a:extLst>
              <a:ext uri="{FF2B5EF4-FFF2-40B4-BE49-F238E27FC236}">
                <a16:creationId xmlns:a16="http://schemas.microsoft.com/office/drawing/2014/main" id="{EE2F441F-622A-4835-BCAF-014EC9CFA7D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9FAB9E-DFED-468A-B219-314D83818138}"/>
              </a:ext>
            </a:extLst>
          </p:cNvPr>
          <p:cNvSpPr>
            <a:spLocks noGrp="1"/>
          </p:cNvSpPr>
          <p:nvPr>
            <p:ph type="sldNum" sz="quarter" idx="10"/>
          </p:nvPr>
        </p:nvSpPr>
        <p:spPr/>
        <p:txBody>
          <a:bodyPr/>
          <a:lstStyle/>
          <a:p>
            <a:fld id="{64CE4C15-8A4C-4019-9BF0-22F1DCB2E4EB}"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a:extLst>
              <a:ext uri="{FF2B5EF4-FFF2-40B4-BE49-F238E27FC236}">
                <a16:creationId xmlns:a16="http://schemas.microsoft.com/office/drawing/2014/main" id="{456FEEE3-900F-4A8B-B415-098F4758210A}"/>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C7FAC6CF-6EE7-4FAD-A87B-95182C76F40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825B315-659E-4AB0-9A38-0CB6CE3C5DB1}"/>
              </a:ext>
            </a:extLst>
          </p:cNvPr>
          <p:cNvSpPr>
            <a:spLocks noGrp="1"/>
          </p:cNvSpPr>
          <p:nvPr>
            <p:ph type="sldNum" sz="quarter" idx="10"/>
          </p:nvPr>
        </p:nvSpPr>
        <p:spPr/>
        <p:txBody>
          <a:bodyPr/>
          <a:lstStyle/>
          <a:p>
            <a:fld id="{64CE4C15-8A4C-4019-9BF0-22F1DCB2E4EB}"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a:extLst>
              <a:ext uri="{FF2B5EF4-FFF2-40B4-BE49-F238E27FC236}">
                <a16:creationId xmlns:a16="http://schemas.microsoft.com/office/drawing/2014/main" id="{9DA95AF5-F88D-4A3F-8582-FC62C2302AEE}"/>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12ADFD4B-FEEA-4B31-ADE3-834594F9D21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Biconcave describes a disc-like shape that is curved inward on both sides. This provides a larger surface area than if red blood cells were simply disc-shaped. </a:t>
            </a:r>
          </a:p>
          <a:p>
            <a:br>
              <a:rPr lang="en-GB" altLang="en-US" dirty="0">
                <a:latin typeface="Arial" panose="020B0604020202020204" pitchFamily="34" charset="0"/>
              </a:rPr>
            </a:br>
            <a:r>
              <a:rPr lang="en-GB" altLang="en-US" dirty="0">
                <a:latin typeface="Arial" panose="020B0604020202020204" pitchFamily="34" charset="0"/>
              </a:rPr>
              <a:t>The scientific name for red blood cells is erythrocytes.</a:t>
            </a:r>
          </a:p>
        </p:txBody>
      </p:sp>
      <p:sp>
        <p:nvSpPr>
          <p:cNvPr id="2" name="Slide Number Placeholder 1">
            <a:extLst>
              <a:ext uri="{FF2B5EF4-FFF2-40B4-BE49-F238E27FC236}">
                <a16:creationId xmlns:a16="http://schemas.microsoft.com/office/drawing/2014/main" id="{A19EEDA0-3B22-4BD2-9710-A5AA3E1E5F90}"/>
              </a:ext>
            </a:extLst>
          </p:cNvPr>
          <p:cNvSpPr>
            <a:spLocks noGrp="1"/>
          </p:cNvSpPr>
          <p:nvPr>
            <p:ph type="sldNum" sz="quarter" idx="10"/>
          </p:nvPr>
        </p:nvSpPr>
        <p:spPr/>
        <p:txBody>
          <a:bodyPr/>
          <a:lstStyle/>
          <a:p>
            <a:fld id="{64CE4C15-8A4C-4019-9BF0-22F1DCB2E4EB}"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a:extLst>
              <a:ext uri="{FF2B5EF4-FFF2-40B4-BE49-F238E27FC236}">
                <a16:creationId xmlns:a16="http://schemas.microsoft.com/office/drawing/2014/main" id="{0FCFCF6F-86D8-498C-BF02-138A68DF970E}"/>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7E5676A2-4C37-41D4-8E2A-09AC488BCEE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Phagocytes are a type of white blood cell that engulf and break down pathogens using digestive enzymes. This process is called phagocytosis.</a:t>
            </a:r>
          </a:p>
          <a:p>
            <a:endParaRPr lang="en-GB" altLang="en-US" dirty="0">
              <a:latin typeface="Arial" panose="020B0604020202020204" pitchFamily="34" charset="0"/>
            </a:endParaRPr>
          </a:p>
          <a:p>
            <a:r>
              <a:rPr lang="en-GB" altLang="en-US" dirty="0">
                <a:latin typeface="Arial" panose="020B0604020202020204" pitchFamily="34" charset="0"/>
              </a:rPr>
              <a:t>Lymphocytes are a type of white blood cell that produce antibodies. </a:t>
            </a:r>
          </a:p>
          <a:p>
            <a:endParaRPr lang="en-GB" altLang="en-US" dirty="0">
              <a:latin typeface="Arial" panose="020B0604020202020204" pitchFamily="34" charset="0"/>
            </a:endParaRPr>
          </a:p>
          <a:p>
            <a:r>
              <a:rPr lang="en-GB" altLang="en-US" dirty="0">
                <a:latin typeface="Arial" panose="020B0604020202020204" pitchFamily="34" charset="0"/>
              </a:rPr>
              <a:t>From the diagram, students can see that the nucleus of a white blood cell is typically large and irregularly shaped. This gives white blood cells a distinctive appearance when viewed under a microscope.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role of white blood cells in protecting the body from pathogens, please refer to </a:t>
            </a:r>
            <a:r>
              <a:rPr lang="en-GB" altLang="en-US" i="1" dirty="0">
                <a:latin typeface="Arial" panose="020B0604020202020204" pitchFamily="34" charset="0"/>
              </a:rPr>
              <a:t>The Body’s </a:t>
            </a:r>
            <a:r>
              <a:rPr lang="en-GB" altLang="en-US" i="1" dirty="0" err="1">
                <a:latin typeface="Arial" panose="020B0604020202020204" pitchFamily="34" charset="0"/>
              </a:rPr>
              <a:t>Defense</a:t>
            </a:r>
            <a:r>
              <a:rPr lang="en-GB" altLang="en-US" i="1" dirty="0">
                <a:latin typeface="Arial" panose="020B0604020202020204" pitchFamily="34" charset="0"/>
              </a:rPr>
              <a:t> Systems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6D1C3D89-31E8-4343-AF83-C20EF0D3B7AD}"/>
              </a:ext>
            </a:extLst>
          </p:cNvPr>
          <p:cNvSpPr>
            <a:spLocks noGrp="1"/>
          </p:cNvSpPr>
          <p:nvPr>
            <p:ph type="sldNum" sz="quarter" idx="10"/>
          </p:nvPr>
        </p:nvSpPr>
        <p:spPr/>
        <p:txBody>
          <a:bodyPr/>
          <a:lstStyle/>
          <a:p>
            <a:fld id="{64CE4C15-8A4C-4019-9BF0-22F1DCB2E4EB}"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F7367C92-A9FB-41E7-9C78-B787012B666A}"/>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D0FF591B-6D35-41D1-82F9-156DB2042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For more information on organ systems, please refer to the </a:t>
            </a:r>
            <a:r>
              <a:rPr lang="en-US" altLang="en-US" i="1" dirty="0">
                <a:latin typeface="Arial" panose="020B0604020202020204" pitchFamily="34" charset="0"/>
              </a:rPr>
              <a:t>Multicellular Organisms </a:t>
            </a:r>
            <a:r>
              <a:rPr lang="en-US" altLang="en-US" dirty="0">
                <a:latin typeface="Arial" panose="020B0604020202020204" pitchFamily="34" charset="0"/>
              </a:rPr>
              <a:t>presentation. </a:t>
            </a:r>
          </a:p>
          <a:p>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GB" altLang="en-US" dirty="0">
                <a:latin typeface="Arial" panose="020B0604020202020204" pitchFamily="34" charset="0"/>
              </a:rPr>
              <a:t>© Malic Sergiu,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AD27869-69B6-4265-AA94-3C4110A0ED1C}"/>
              </a:ext>
            </a:extLst>
          </p:cNvPr>
          <p:cNvSpPr>
            <a:spLocks noGrp="1"/>
          </p:cNvSpPr>
          <p:nvPr>
            <p:ph type="sldNum" sz="quarter" idx="10"/>
          </p:nvPr>
        </p:nvSpPr>
        <p:spPr/>
        <p:txBody>
          <a:bodyPr/>
          <a:lstStyle/>
          <a:p>
            <a:fld id="{64CE4C15-8A4C-4019-9BF0-22F1DCB2E4EB}"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a:extLst>
              <a:ext uri="{FF2B5EF4-FFF2-40B4-BE49-F238E27FC236}">
                <a16:creationId xmlns:a16="http://schemas.microsoft.com/office/drawing/2014/main" id="{C4CCCAA4-2430-4EF5-A48C-C3D29EE20F20}"/>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115D910A-C533-4C43-A141-5807C59AF4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clot is a mass made of thickened blood formed when platelets in the blood stick together. Clots help seal wounds, which helps prevent microorganisms from entering the body. </a:t>
            </a:r>
          </a:p>
          <a:p>
            <a:endParaRPr lang="en-GB" altLang="en-US" dirty="0">
              <a:latin typeface="Arial" panose="020B0604020202020204" pitchFamily="34" charset="0"/>
            </a:endParaRPr>
          </a:p>
          <a:p>
            <a:r>
              <a:rPr lang="en-GB" altLang="en-US" dirty="0">
                <a:latin typeface="Arial" panose="020B0604020202020204" pitchFamily="34" charset="0"/>
              </a:rPr>
              <a:t>Von Willebrand Disease is the most common genetic bleeding disorder. The platelets of people with this disease are unable to stick together properly, which means the blood cannot clot properly. If someone with this disease is injured, they are at risk of prolonged bleeding, which can have serious consequences.</a:t>
            </a:r>
          </a:p>
        </p:txBody>
      </p:sp>
      <p:sp>
        <p:nvSpPr>
          <p:cNvPr id="2" name="Slide Number Placeholder 1">
            <a:extLst>
              <a:ext uri="{FF2B5EF4-FFF2-40B4-BE49-F238E27FC236}">
                <a16:creationId xmlns:a16="http://schemas.microsoft.com/office/drawing/2014/main" id="{AE927B7D-6317-4354-9018-E0642E293ADC}"/>
              </a:ext>
            </a:extLst>
          </p:cNvPr>
          <p:cNvSpPr>
            <a:spLocks noGrp="1"/>
          </p:cNvSpPr>
          <p:nvPr>
            <p:ph type="sldNum" sz="quarter" idx="10"/>
          </p:nvPr>
        </p:nvSpPr>
        <p:spPr/>
        <p:txBody>
          <a:bodyPr/>
          <a:lstStyle/>
          <a:p>
            <a:fld id="{64CE4C15-8A4C-4019-9BF0-22F1DCB2E4EB}" type="slidenum">
              <a:rPr lang="en-US" altLang="en-US" smtClean="0"/>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38C7554D-EB1B-4F2B-84CF-9909FC58860E}"/>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DD377219-C8C0-44D1-8953-D58038DF9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The distribution of blood affects the supply of nutrients and oxygen to different areas of the body. For example, during exercise the demand for oxygen and glucose by the muscles increases. To meet this demand, an increase in blood supply is needed. To do this, blood is sent toward the muscles in priority to being sent to the digestive system. </a:t>
            </a:r>
          </a:p>
          <a:p>
            <a:endParaRPr lang="en-US" altLang="en-US" dirty="0">
              <a:latin typeface="Arial" panose="020B0604020202020204" pitchFamily="34" charset="0"/>
            </a:endParaRPr>
          </a:p>
          <a:p>
            <a:r>
              <a:rPr lang="en-US" altLang="en-US" b="1" dirty="0">
                <a:latin typeface="Arial" panose="020B0604020202020204" pitchFamily="34" charset="0"/>
              </a:rPr>
              <a:t>Photo credit: </a:t>
            </a:r>
            <a:r>
              <a:rPr lang="en-GB" altLang="en-US" dirty="0">
                <a:latin typeface="Arial" panose="020B0604020202020204" pitchFamily="34" charset="0"/>
              </a:rPr>
              <a:t>© </a:t>
            </a:r>
            <a:r>
              <a:rPr lang="en-US" altLang="en-US" dirty="0">
                <a:latin typeface="Arial" panose="020B0604020202020204" pitchFamily="34" charset="0"/>
              </a:rPr>
              <a:t>Sebastian </a:t>
            </a:r>
            <a:r>
              <a:rPr lang="en-US" altLang="en-US" dirty="0" err="1">
                <a:latin typeface="Arial" panose="020B0604020202020204" pitchFamily="34" charset="0"/>
              </a:rPr>
              <a:t>Kaulitzki</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CFBB29-5A90-4F8F-8663-8C664CAAFAFD}"/>
              </a:ext>
            </a:extLst>
          </p:cNvPr>
          <p:cNvSpPr>
            <a:spLocks noGrp="1"/>
          </p:cNvSpPr>
          <p:nvPr>
            <p:ph type="sldNum" sz="quarter" idx="10"/>
          </p:nvPr>
        </p:nvSpPr>
        <p:spPr/>
        <p:txBody>
          <a:bodyPr/>
          <a:lstStyle/>
          <a:p>
            <a:fld id="{64CE4C15-8A4C-4019-9BF0-22F1DCB2E4E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1166205B-35C2-4E78-AF18-E6A934C0ACD6}"/>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8E7275BA-1EAC-4029-87C0-2E6733A536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Humans have a double circulatory system: </a:t>
            </a:r>
          </a:p>
          <a:p>
            <a:pPr marL="171450" indent="-171450">
              <a:buFont typeface="Arial" panose="020B0604020202020204" pitchFamily="34" charset="0"/>
              <a:buChar char="•"/>
            </a:pPr>
            <a:r>
              <a:rPr lang="en-GB" altLang="en-US" dirty="0">
                <a:latin typeface="Arial" panose="020B0604020202020204" pitchFamily="34" charset="0"/>
              </a:rPr>
              <a:t>the pulmonary circuit takes blood to the lungs</a:t>
            </a:r>
          </a:p>
          <a:p>
            <a:pPr marL="171450" indent="-171450">
              <a:buFont typeface="Arial" panose="020B0604020202020204" pitchFamily="34" charset="0"/>
              <a:buChar char="•"/>
            </a:pPr>
            <a:r>
              <a:rPr lang="en-GB" altLang="en-US" dirty="0">
                <a:latin typeface="Arial" panose="020B0604020202020204" pitchFamily="34" charset="0"/>
              </a:rPr>
              <a:t>the systemic circuit takes blood to the body.</a:t>
            </a:r>
          </a:p>
          <a:p>
            <a:pPr>
              <a:buFontTx/>
              <a:buChar char="•"/>
            </a:pPr>
            <a:endParaRPr lang="en-GB" altLang="en-US" dirty="0">
              <a:latin typeface="Arial" panose="020B0604020202020204" pitchFamily="34" charset="0"/>
            </a:endParaRPr>
          </a:p>
          <a:p>
            <a:r>
              <a:rPr lang="en-US" altLang="en-US" b="1" dirty="0">
                <a:latin typeface="Arial" panose="020B0604020202020204" pitchFamily="34" charset="0"/>
              </a:rPr>
              <a:t>Photo credit: </a:t>
            </a:r>
            <a:r>
              <a:rPr lang="en-GB" altLang="en-US" dirty="0">
                <a:latin typeface="Arial" panose="020B0604020202020204" pitchFamily="34" charset="0"/>
              </a:rPr>
              <a:t>© </a:t>
            </a:r>
            <a:r>
              <a:rPr lang="en-US" altLang="en-US" dirty="0" err="1">
                <a:latin typeface="Arial" panose="020B0604020202020204" pitchFamily="34" charset="0"/>
              </a:rPr>
              <a:t>cbpix</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BD20752-F163-4BAB-80D6-6EC2A9E5C973}"/>
              </a:ext>
            </a:extLst>
          </p:cNvPr>
          <p:cNvSpPr>
            <a:spLocks noGrp="1"/>
          </p:cNvSpPr>
          <p:nvPr>
            <p:ph type="sldNum" sz="quarter" idx="10"/>
          </p:nvPr>
        </p:nvSpPr>
        <p:spPr/>
        <p:txBody>
          <a:bodyPr/>
          <a:lstStyle/>
          <a:p>
            <a:fld id="{64CE4C15-8A4C-4019-9BF0-22F1DCB2E4E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A5861E7B-DF03-45F5-93B6-359CE562334D}"/>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39ABE7D7-81EB-4D31-AC21-15C7A99D6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35CBA32-1DD9-4963-BDEF-1F3CB3D55B16}"/>
              </a:ext>
            </a:extLst>
          </p:cNvPr>
          <p:cNvSpPr>
            <a:spLocks noGrp="1"/>
          </p:cNvSpPr>
          <p:nvPr>
            <p:ph type="sldNum" sz="quarter" idx="10"/>
          </p:nvPr>
        </p:nvSpPr>
        <p:spPr/>
        <p:txBody>
          <a:bodyPr/>
          <a:lstStyle/>
          <a:p>
            <a:fld id="{64CE4C15-8A4C-4019-9BF0-22F1DCB2E4EB}"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B3C9482F-3EC1-45E7-B669-EBB221A3D3F6}"/>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0C68324C-5054-4154-BB8B-12B2998A8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gaseous exchange in the alveoli, please refer to the </a:t>
            </a:r>
            <a:r>
              <a:rPr lang="en-GB" altLang="en-US" i="1" dirty="0">
                <a:latin typeface="Arial" panose="020B0604020202020204" pitchFamily="34" charset="0"/>
              </a:rPr>
              <a:t>Exchange Surfaces </a:t>
            </a:r>
            <a:r>
              <a:rPr lang="en-GB" altLang="en-US" dirty="0">
                <a:latin typeface="Arial" panose="020B0604020202020204" pitchFamily="34" charset="0"/>
              </a:rPr>
              <a:t>and </a:t>
            </a:r>
            <a:r>
              <a:rPr lang="en-GB" altLang="en-US" i="1" dirty="0">
                <a:latin typeface="Arial" panose="020B0604020202020204" pitchFamily="34" charset="0"/>
              </a:rPr>
              <a:t>Cell Transport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F60A9B88-68C8-47D8-B50E-711B4CD77F99}"/>
              </a:ext>
            </a:extLst>
          </p:cNvPr>
          <p:cNvSpPr>
            <a:spLocks noGrp="1"/>
          </p:cNvSpPr>
          <p:nvPr>
            <p:ph type="sldNum" sz="quarter" idx="10"/>
          </p:nvPr>
        </p:nvSpPr>
        <p:spPr/>
        <p:txBody>
          <a:bodyPr/>
          <a:lstStyle/>
          <a:p>
            <a:fld id="{64CE4C15-8A4C-4019-9BF0-22F1DCB2E4E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a:extLst>
              <a:ext uri="{FF2B5EF4-FFF2-40B4-BE49-F238E27FC236}">
                <a16:creationId xmlns:a16="http://schemas.microsoft.com/office/drawing/2014/main" id="{BE6519D8-B1F2-438F-852C-C14F20AD9108}"/>
              </a:ext>
            </a:extLst>
          </p:cNvPr>
          <p:cNvSpPr>
            <a:spLocks noGrp="1" noRot="1" noChangeAspect="1" noChangeArrowheads="1" noTextEdit="1"/>
          </p:cNvSpPr>
          <p:nvPr>
            <p:ph type="sldImg"/>
          </p:nvPr>
        </p:nvSpPr>
        <p:spPr>
          <a:ln/>
        </p:spPr>
      </p:sp>
      <p:sp>
        <p:nvSpPr>
          <p:cNvPr id="59397" name="Rectangle 3">
            <a:extLst>
              <a:ext uri="{FF2B5EF4-FFF2-40B4-BE49-F238E27FC236}">
                <a16:creationId xmlns:a16="http://schemas.microsoft.com/office/drawing/2014/main" id="{2DB40F59-3D15-4DFF-9782-482CC49C0A0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Alveolus is the singular of alveoli.</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FF7EF8-57F2-4E06-AF75-9561AA09ED62}"/>
              </a:ext>
            </a:extLst>
          </p:cNvPr>
          <p:cNvSpPr>
            <a:spLocks noGrp="1"/>
          </p:cNvSpPr>
          <p:nvPr>
            <p:ph type="sldNum" sz="quarter" idx="10"/>
          </p:nvPr>
        </p:nvSpPr>
        <p:spPr/>
        <p:txBody>
          <a:bodyPr/>
          <a:lstStyle/>
          <a:p>
            <a:fld id="{64CE4C15-8A4C-4019-9BF0-22F1DCB2E4EB}"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176171CD-FD28-459D-8242-E1F36E294D1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FEEE1D9-99A6-4F6A-95A1-2CD61653C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Combined surface area takes into account the total surface area of all alveoli in the lungs. There are approximately 300 million alveoli in the lungs, providing a combined surface area of 50–75 m</a:t>
            </a:r>
            <a:r>
              <a:rPr lang="en-GB" altLang="en-US" baseline="30000" dirty="0">
                <a:latin typeface="Arial" panose="020B0604020202020204" pitchFamily="34" charset="0"/>
              </a:rPr>
              <a:t>2</a:t>
            </a:r>
            <a:r>
              <a:rPr lang="en-GB" altLang="en-US" dirty="0">
                <a:latin typeface="Arial" panose="020B0604020202020204" pitchFamily="34" charset="0"/>
              </a:rPr>
              <a:t>!</a:t>
            </a:r>
          </a:p>
          <a:p>
            <a:endParaRPr lang="en-GB" altLang="en-US" dirty="0">
              <a:latin typeface="Arial" panose="020B0604020202020204" pitchFamily="34" charset="0"/>
            </a:endParaRPr>
          </a:p>
          <a:p>
            <a:r>
              <a:rPr lang="en-GB" altLang="en-US" dirty="0">
                <a:latin typeface="Arial" panose="020B0604020202020204" pitchFamily="34" charset="0"/>
              </a:rPr>
              <a:t>For more information on diffusion,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C5E828EC-9FB6-4058-8E42-0335CEF21DCB}"/>
              </a:ext>
            </a:extLst>
          </p:cNvPr>
          <p:cNvSpPr>
            <a:spLocks noGrp="1"/>
          </p:cNvSpPr>
          <p:nvPr>
            <p:ph type="sldNum" sz="quarter" idx="10"/>
          </p:nvPr>
        </p:nvSpPr>
        <p:spPr/>
        <p:txBody>
          <a:bodyPr/>
          <a:lstStyle/>
          <a:p>
            <a:fld id="{64CE4C15-8A4C-4019-9BF0-22F1DCB2E4E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277300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5908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3880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21944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70403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61385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142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182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3386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825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9046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75441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88215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5334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76034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70007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87855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54692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466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954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6531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7037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8803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319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3404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1329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6"/>
    </p:custDataLst>
    <p:extLst>
      <p:ext uri="{BB962C8B-B14F-4D97-AF65-F5344CB8AC3E}">
        <p14:creationId xmlns:p14="http://schemas.microsoft.com/office/powerpoint/2010/main" val="3863226869"/>
      </p:ext>
    </p:extLst>
  </p:cSld>
  <p:clrMap bg1="lt1" tx1="dk1" bg2="lt2" tx2="dk2" accent1="accent1" accent2="accent2" accent3="accent3" accent4="accent4" accent5="accent5" accent6="accent6" hlink="hlink" folHlink="folHlink"/>
  <p:sldLayoutIdLst>
    <p:sldLayoutId id="2147485671" r:id="rId1"/>
    <p:sldLayoutId id="2147485672" r:id="rId2"/>
    <p:sldLayoutId id="2147485673" r:id="rId3"/>
    <p:sldLayoutId id="2147485674" r:id="rId4"/>
    <p:sldLayoutId id="2147485675" r:id="rId5"/>
    <p:sldLayoutId id="2147485676" r:id="rId6"/>
    <p:sldLayoutId id="2147485677" r:id="rId7"/>
    <p:sldLayoutId id="2147485678" r:id="rId8"/>
    <p:sldLayoutId id="2147485679" r:id="rId9"/>
    <p:sldLayoutId id="2147485680" r:id="rId10"/>
    <p:sldLayoutId id="2147485681" r:id="rId11"/>
    <p:sldLayoutId id="2147485682" r:id="rId12"/>
    <p:sldLayoutId id="2147485683" r:id="rId13"/>
    <p:sldLayoutId id="214748568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4"/>
    </p:custDataLst>
    <p:extLst>
      <p:ext uri="{BB962C8B-B14F-4D97-AF65-F5344CB8AC3E}">
        <p14:creationId xmlns:p14="http://schemas.microsoft.com/office/powerpoint/2010/main" val="14887227"/>
      </p:ext>
    </p:extLst>
  </p:cSld>
  <p:clrMap bg1="lt1" tx1="dk1" bg2="lt2" tx2="dk2" accent1="accent1" accent2="accent2" accent3="accent3" accent4="accent4" accent5="accent5" accent6="accent6" hlink="hlink" folHlink="folHlink"/>
  <p:sldLayoutIdLst>
    <p:sldLayoutId id="2147485686" r:id="rId1"/>
    <p:sldLayoutId id="2147485687" r:id="rId2"/>
    <p:sldLayoutId id="2147485688" r:id="rId3"/>
    <p:sldLayoutId id="2147485689" r:id="rId4"/>
    <p:sldLayoutId id="2147485690" r:id="rId5"/>
    <p:sldLayoutId id="2147485691" r:id="rId6"/>
    <p:sldLayoutId id="2147485692" r:id="rId7"/>
    <p:sldLayoutId id="2147485693" r:id="rId8"/>
    <p:sldLayoutId id="2147485694" r:id="rId9"/>
    <p:sldLayoutId id="2147485695" r:id="rId10"/>
    <p:sldLayoutId id="2147485696" r:id="rId11"/>
    <p:sldLayoutId id="214748569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5.xml"/><Relationship Id="rId7" Type="http://schemas.openxmlformats.org/officeDocument/2006/relationships/image" Target="../media/image13.png"/><Relationship Id="rId2" Type="http://schemas.openxmlformats.org/officeDocument/2006/relationships/tags" Target="../tags/tag51.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1.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6.xml"/><Relationship Id="rId7" Type="http://schemas.openxmlformats.org/officeDocument/2006/relationships/image" Target="../media/image13.png"/><Relationship Id="rId2" Type="http://schemas.openxmlformats.org/officeDocument/2006/relationships/tags" Target="../tags/tag55.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5.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7.xml"/><Relationship Id="rId7" Type="http://schemas.openxmlformats.org/officeDocument/2006/relationships/image" Target="../media/image13.png"/><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27.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0.xml"/><Relationship Id="rId7" Type="http://schemas.openxmlformats.org/officeDocument/2006/relationships/image" Target="../media/image36.png"/><Relationship Id="rId2" Type="http://schemas.openxmlformats.org/officeDocument/2006/relationships/slideLayout" Target="../slideLayouts/slideLayout20.xml"/><Relationship Id="rId1" Type="http://schemas.openxmlformats.org/officeDocument/2006/relationships/tags" Target="../tags/tag60.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8.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C3AACDA9-058B-4EF0-A2DC-FB573E54F221}"/>
              </a:ext>
            </a:extLst>
          </p:cNvPr>
          <p:cNvSpPr>
            <a:spLocks noGrp="1"/>
          </p:cNvSpPr>
          <p:nvPr>
            <p:ph type="title"/>
          </p:nvPr>
        </p:nvSpPr>
        <p:spPr>
          <a:xfrm>
            <a:off x="3237186" y="1187864"/>
            <a:ext cx="4975321" cy="3127761"/>
          </a:xfrm>
        </p:spPr>
        <p:txBody>
          <a:bodyPr/>
          <a:lstStyle/>
          <a:p>
            <a:r>
              <a:rPr lang="en-GB" altLang="en-US" dirty="0"/>
              <a:t>The </a:t>
            </a:r>
            <a:br>
              <a:rPr lang="en-GB" altLang="en-US" dirty="0"/>
            </a:br>
            <a:r>
              <a:rPr lang="en-GB" altLang="en-US" dirty="0"/>
              <a:t>Circulatory System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FD97B4C-4B9A-4033-8EAD-54DF0870C5F5}"/>
              </a:ext>
            </a:extLst>
          </p:cNvPr>
          <p:cNvSpPr>
            <a:spLocks noGrp="1" noChangeArrowheads="1"/>
          </p:cNvSpPr>
          <p:nvPr>
            <p:ph type="title"/>
          </p:nvPr>
        </p:nvSpPr>
        <p:spPr/>
        <p:txBody>
          <a:bodyPr/>
          <a:lstStyle/>
          <a:p>
            <a:r>
              <a:rPr lang="en-GB" altLang="en-US"/>
              <a:t>The human heart</a:t>
            </a:r>
            <a:endParaRPr lang="en-US" altLang="en-US"/>
          </a:p>
        </p:txBody>
      </p:sp>
      <p:sp>
        <p:nvSpPr>
          <p:cNvPr id="30723" name="Rectangle 53">
            <a:extLst>
              <a:ext uri="{FF2B5EF4-FFF2-40B4-BE49-F238E27FC236}">
                <a16:creationId xmlns:a16="http://schemas.microsoft.com/office/drawing/2014/main" id="{8FE3A36B-27C8-4A5D-8271-2C95EF3188DE}"/>
              </a:ext>
            </a:extLst>
          </p:cNvPr>
          <p:cNvSpPr>
            <a:spLocks noChangeArrowheads="1"/>
          </p:cNvSpPr>
          <p:nvPr/>
        </p:nvSpPr>
        <p:spPr bwMode="auto">
          <a:xfrm>
            <a:off x="358775" y="784225"/>
            <a:ext cx="7735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t>
            </a:r>
            <a:r>
              <a:rPr lang="en-GB" altLang="en-US" b="1" dirty="0">
                <a:solidFill>
                  <a:srgbClr val="10BC45"/>
                </a:solidFill>
              </a:rPr>
              <a:t>heart</a:t>
            </a:r>
            <a:r>
              <a:rPr lang="en-GB" altLang="en-US" dirty="0">
                <a:solidFill>
                  <a:srgbClr val="010066"/>
                </a:solidFill>
              </a:rPr>
              <a:t> is the organ which pumps blood around the circulatory system. It is made of a type of specialized muscle called </a:t>
            </a:r>
            <a:r>
              <a:rPr lang="en-GB" altLang="en-US" b="1" dirty="0">
                <a:solidFill>
                  <a:srgbClr val="10BC45"/>
                </a:solidFill>
              </a:rPr>
              <a:t>cardiac muscle</a:t>
            </a:r>
            <a:r>
              <a:rPr lang="en-GB" altLang="en-US" dirty="0">
                <a:solidFill>
                  <a:srgbClr val="010066"/>
                </a:solidFill>
              </a:rPr>
              <a:t>. </a:t>
            </a:r>
            <a:endParaRPr lang="en-US" altLang="en-US" dirty="0">
              <a:solidFill>
                <a:srgbClr val="010066"/>
              </a:solidFill>
            </a:endParaRPr>
          </a:p>
        </p:txBody>
      </p:sp>
      <p:sp>
        <p:nvSpPr>
          <p:cNvPr id="13" name="Rectangle 52">
            <a:extLst>
              <a:ext uri="{FF2B5EF4-FFF2-40B4-BE49-F238E27FC236}">
                <a16:creationId xmlns:a16="http://schemas.microsoft.com/office/drawing/2014/main" id="{064D47F9-CE15-4CAA-8098-E2B484834ECA}"/>
              </a:ext>
            </a:extLst>
          </p:cNvPr>
          <p:cNvSpPr>
            <a:spLocks noChangeArrowheads="1"/>
          </p:cNvSpPr>
          <p:nvPr/>
        </p:nvSpPr>
        <p:spPr bwMode="auto">
          <a:xfrm>
            <a:off x="342900" y="2167996"/>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Cardiac muscle cells are adapted to contract continuously without getting tired.</a:t>
            </a:r>
            <a:endParaRPr lang="en-US" altLang="en-US" dirty="0">
              <a:solidFill>
                <a:srgbClr val="010066"/>
              </a:solidFill>
            </a:endParaRPr>
          </a:p>
        </p:txBody>
      </p:sp>
      <p:sp>
        <p:nvSpPr>
          <p:cNvPr id="15" name="Rectangle 51">
            <a:extLst>
              <a:ext uri="{FF2B5EF4-FFF2-40B4-BE49-F238E27FC236}">
                <a16:creationId xmlns:a16="http://schemas.microsoft.com/office/drawing/2014/main" id="{90C08409-6114-4A3C-AF78-6DEE091E525D}"/>
              </a:ext>
            </a:extLst>
          </p:cNvPr>
          <p:cNvSpPr>
            <a:spLocks noChangeArrowheads="1"/>
          </p:cNvSpPr>
          <p:nvPr/>
        </p:nvSpPr>
        <p:spPr bwMode="auto">
          <a:xfrm>
            <a:off x="342900" y="4197350"/>
            <a:ext cx="45259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It provides the cardiac muscle </a:t>
            </a:r>
            <a:br>
              <a:rPr lang="en-GB" altLang="en-US" dirty="0">
                <a:solidFill>
                  <a:srgbClr val="010066"/>
                </a:solidFill>
              </a:rPr>
            </a:br>
            <a:r>
              <a:rPr lang="en-GB" altLang="en-US" dirty="0">
                <a:solidFill>
                  <a:srgbClr val="010066"/>
                </a:solidFill>
              </a:rPr>
              <a:t>cells with the oxygen. This is </a:t>
            </a:r>
            <a:br>
              <a:rPr lang="en-GB" altLang="en-US" dirty="0">
                <a:solidFill>
                  <a:srgbClr val="010066"/>
                </a:solidFill>
              </a:rPr>
            </a:br>
            <a:r>
              <a:rPr lang="en-GB" altLang="en-US" dirty="0">
                <a:solidFill>
                  <a:srgbClr val="010066"/>
                </a:solidFill>
              </a:rPr>
              <a:t>used by the cells for cellular respiration, which releases the</a:t>
            </a:r>
            <a:br>
              <a:rPr lang="en-GB" altLang="en-US" dirty="0">
                <a:solidFill>
                  <a:srgbClr val="010066"/>
                </a:solidFill>
              </a:rPr>
            </a:br>
            <a:r>
              <a:rPr lang="en-GB" altLang="en-US" dirty="0">
                <a:solidFill>
                  <a:srgbClr val="010066"/>
                </a:solidFill>
              </a:rPr>
              <a:t>energy needed for contraction. </a:t>
            </a:r>
            <a:endParaRPr lang="en-US" altLang="en-US" dirty="0">
              <a:solidFill>
                <a:srgbClr val="010066"/>
              </a:solidFill>
            </a:endParaRPr>
          </a:p>
        </p:txBody>
      </p:sp>
      <p:sp>
        <p:nvSpPr>
          <p:cNvPr id="30728" name="Rectangle 9">
            <a:extLst>
              <a:ext uri="{FF2B5EF4-FFF2-40B4-BE49-F238E27FC236}">
                <a16:creationId xmlns:a16="http://schemas.microsoft.com/office/drawing/2014/main" id="{1F676B2B-8B12-463F-836D-4D66B66EB426}"/>
              </a:ext>
            </a:extLst>
          </p:cNvPr>
          <p:cNvSpPr>
            <a:spLocks noChangeArrowheads="1"/>
          </p:cNvSpPr>
          <p:nvPr/>
        </p:nvSpPr>
        <p:spPr bwMode="auto">
          <a:xfrm>
            <a:off x="342900" y="3181879"/>
            <a:ext cx="474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heart receives its own blood supply via the </a:t>
            </a:r>
            <a:r>
              <a:rPr lang="en-GB" altLang="en-US" b="1">
                <a:solidFill>
                  <a:srgbClr val="10BC45"/>
                </a:solidFill>
              </a:rPr>
              <a:t>coronary artery</a:t>
            </a:r>
            <a:r>
              <a:rPr lang="en-GB" altLang="en-US">
                <a:solidFill>
                  <a:srgbClr val="010066"/>
                </a:solidFill>
              </a:rPr>
              <a:t>. </a:t>
            </a:r>
            <a:endParaRPr lang="en-GB" altLang="en-US"/>
          </a:p>
        </p:txBody>
      </p:sp>
      <p:pic>
        <p:nvPicPr>
          <p:cNvPr id="30729" name="Picture 10" descr="heart outer no fat.png">
            <a:extLst>
              <a:ext uri="{FF2B5EF4-FFF2-40B4-BE49-F238E27FC236}">
                <a16:creationId xmlns:a16="http://schemas.microsoft.com/office/drawing/2014/main" id="{BE991451-ADB4-4DA7-80C3-9E20AD1450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2684111"/>
            <a:ext cx="275113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3">
            <a:extLst>
              <a:ext uri="{FF2B5EF4-FFF2-40B4-BE49-F238E27FC236}">
                <a16:creationId xmlns:a16="http://schemas.microsoft.com/office/drawing/2014/main" id="{9BC5C53C-ACA2-4220-9F10-222B6C0AE925}"/>
              </a:ext>
            </a:extLst>
          </p:cNvPr>
          <p:cNvSpPr>
            <a:spLocks noChangeArrowheads="1"/>
          </p:cNvSpPr>
          <p:nvPr/>
        </p:nvSpPr>
        <p:spPr bwMode="auto">
          <a:xfrm>
            <a:off x="7556500" y="5255861"/>
            <a:ext cx="1587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coronary </a:t>
            </a:r>
            <a:br>
              <a:rPr lang="en-GB" altLang="en-US" b="1">
                <a:solidFill>
                  <a:srgbClr val="010066"/>
                </a:solidFill>
              </a:rPr>
            </a:br>
            <a:r>
              <a:rPr lang="en-GB" altLang="en-US" b="1">
                <a:solidFill>
                  <a:srgbClr val="010066"/>
                </a:solidFill>
              </a:rPr>
              <a:t>arteries</a:t>
            </a:r>
            <a:endParaRPr lang="en-GB" altLang="en-US">
              <a:solidFill>
                <a:srgbClr val="010066"/>
              </a:solidFill>
            </a:endParaRPr>
          </a:p>
        </p:txBody>
      </p:sp>
      <p:cxnSp>
        <p:nvCxnSpPr>
          <p:cNvPr id="30731" name="Straight Arrow Connector 17">
            <a:extLst>
              <a:ext uri="{FF2B5EF4-FFF2-40B4-BE49-F238E27FC236}">
                <a16:creationId xmlns:a16="http://schemas.microsoft.com/office/drawing/2014/main" id="{10689368-FC70-4A59-B59D-AF8A3A7B1DAF}"/>
              </a:ext>
            </a:extLst>
          </p:cNvPr>
          <p:cNvCxnSpPr>
            <a:cxnSpLocks noChangeShapeType="1"/>
          </p:cNvCxnSpPr>
          <p:nvPr/>
        </p:nvCxnSpPr>
        <p:spPr bwMode="auto">
          <a:xfrm>
            <a:off x="7264400" y="4854223"/>
            <a:ext cx="355600" cy="7874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cxnSp>
        <p:nvCxnSpPr>
          <p:cNvPr id="30732" name="Straight Arrow Connector 24">
            <a:extLst>
              <a:ext uri="{FF2B5EF4-FFF2-40B4-BE49-F238E27FC236}">
                <a16:creationId xmlns:a16="http://schemas.microsoft.com/office/drawing/2014/main" id="{C9F40E61-406F-4506-BDC6-24DD10CCEA7A}"/>
              </a:ext>
            </a:extLst>
          </p:cNvPr>
          <p:cNvCxnSpPr>
            <a:cxnSpLocks noChangeShapeType="1"/>
          </p:cNvCxnSpPr>
          <p:nvPr/>
        </p:nvCxnSpPr>
        <p:spPr bwMode="auto">
          <a:xfrm>
            <a:off x="5900738" y="5039961"/>
            <a:ext cx="1725612" cy="608012"/>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4" name="Picture 13">
            <a:extLst>
              <a:ext uri="{FF2B5EF4-FFF2-40B4-BE49-F238E27FC236}">
                <a16:creationId xmlns:a16="http://schemas.microsoft.com/office/drawing/2014/main" id="{42AAF180-0D63-45C1-839E-8F71AB67F3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1C02F5CA-AD36-460F-A1C6-AEBDB38FCBD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0728" grpId="0"/>
      <p:bldP spid="307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59492235-4CBD-4DBB-ACC7-9575EC3B8A72}"/>
              </a:ext>
            </a:extLst>
          </p:cNvPr>
          <p:cNvSpPr>
            <a:spLocks noGrp="1" noChangeArrowheads="1"/>
          </p:cNvSpPr>
          <p:nvPr>
            <p:ph type="title"/>
          </p:nvPr>
        </p:nvSpPr>
        <p:spPr/>
        <p:txBody>
          <a:bodyPr/>
          <a:lstStyle/>
          <a:p>
            <a:r>
              <a:rPr lang="en-GB" altLang="en-US" dirty="0"/>
              <a:t>Structures in the human heart</a:t>
            </a:r>
            <a:endParaRPr lang="en-US" altLang="en-US" dirty="0"/>
          </a:p>
        </p:txBody>
      </p:sp>
      <p:pic>
        <p:nvPicPr>
          <p:cNvPr id="7" name="Picture 6">
            <a:extLst>
              <a:ext uri="{FF2B5EF4-FFF2-40B4-BE49-F238E27FC236}">
                <a16:creationId xmlns:a16="http://schemas.microsoft.com/office/drawing/2014/main" id="{ABEBC151-45DD-40EA-A1C9-4636A41E2C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0F1F65E-4252-4F2A-9D81-A92C093C5CE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39117AA-154A-46FE-999E-5850F6BDAE1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E14D73E-3F74-4DC7-9271-26969CC7D58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0A98CCE-CBE7-43F0-9033-DA975F341982}"/>
              </a:ext>
            </a:extLst>
          </p:cNvPr>
          <p:cNvSpPr>
            <a:spLocks noGrp="1" noChangeArrowheads="1"/>
          </p:cNvSpPr>
          <p:nvPr>
            <p:ph type="title"/>
          </p:nvPr>
        </p:nvSpPr>
        <p:spPr/>
        <p:txBody>
          <a:bodyPr/>
          <a:lstStyle/>
          <a:p>
            <a:r>
              <a:rPr lang="en-GB" altLang="en-US"/>
              <a:t>Exploring the heart’s structure</a:t>
            </a:r>
            <a:endParaRPr lang="en-US" altLang="en-US"/>
          </a:p>
        </p:txBody>
      </p:sp>
      <p:sp>
        <p:nvSpPr>
          <p:cNvPr id="31749" name="Rectangle 54">
            <a:extLst>
              <a:ext uri="{FF2B5EF4-FFF2-40B4-BE49-F238E27FC236}">
                <a16:creationId xmlns:a16="http://schemas.microsoft.com/office/drawing/2014/main" id="{9C18AFCC-899D-4334-ADB8-65F1398FDD32}"/>
              </a:ext>
            </a:extLst>
          </p:cNvPr>
          <p:cNvSpPr>
            <a:spLocks noChangeArrowheads="1"/>
          </p:cNvSpPr>
          <p:nvPr/>
        </p:nvSpPr>
        <p:spPr bwMode="auto">
          <a:xfrm>
            <a:off x="342900" y="784225"/>
            <a:ext cx="8586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human heart has four </a:t>
            </a:r>
            <a:r>
              <a:rPr lang="en-GB" altLang="en-US" b="1" dirty="0">
                <a:solidFill>
                  <a:srgbClr val="10BC45"/>
                </a:solidFill>
              </a:rPr>
              <a:t>chambers</a:t>
            </a:r>
            <a:r>
              <a:rPr lang="en-GB" altLang="en-US" dirty="0">
                <a:solidFill>
                  <a:srgbClr val="010066"/>
                </a:solidFill>
              </a:rPr>
              <a:t>. There are two </a:t>
            </a:r>
            <a:r>
              <a:rPr lang="en-GB" altLang="en-US" b="1" dirty="0">
                <a:solidFill>
                  <a:srgbClr val="10BC45"/>
                </a:solidFill>
              </a:rPr>
              <a:t>atria </a:t>
            </a:r>
            <a:br>
              <a:rPr lang="en-GB" altLang="en-US" b="1" dirty="0">
                <a:solidFill>
                  <a:srgbClr val="10BC45"/>
                </a:solidFill>
              </a:rPr>
            </a:br>
            <a:r>
              <a:rPr lang="en-GB" altLang="en-US" dirty="0">
                <a:solidFill>
                  <a:srgbClr val="010066"/>
                </a:solidFill>
              </a:rPr>
              <a:t>at the top and two </a:t>
            </a:r>
            <a:r>
              <a:rPr lang="en-GB" altLang="en-US" b="1" dirty="0">
                <a:solidFill>
                  <a:srgbClr val="10BC45"/>
                </a:solidFill>
              </a:rPr>
              <a:t>ventricles</a:t>
            </a:r>
            <a:r>
              <a:rPr lang="en-GB" altLang="en-US" dirty="0">
                <a:solidFill>
                  <a:srgbClr val="010066"/>
                </a:solidFill>
              </a:rPr>
              <a:t> at the bottom. </a:t>
            </a:r>
            <a:endParaRPr lang="en-US" altLang="en-US" dirty="0">
              <a:solidFill>
                <a:srgbClr val="010066"/>
              </a:solidFill>
            </a:endParaRPr>
          </a:p>
        </p:txBody>
      </p:sp>
      <p:sp>
        <p:nvSpPr>
          <p:cNvPr id="17" name="Rectangle 53">
            <a:extLst>
              <a:ext uri="{FF2B5EF4-FFF2-40B4-BE49-F238E27FC236}">
                <a16:creationId xmlns:a16="http://schemas.microsoft.com/office/drawing/2014/main" id="{FDEA72FA-C036-4A26-BFC4-3590826D29A4}"/>
              </a:ext>
            </a:extLst>
          </p:cNvPr>
          <p:cNvSpPr>
            <a:spLocks noChangeArrowheads="1"/>
          </p:cNvSpPr>
          <p:nvPr/>
        </p:nvSpPr>
        <p:spPr bwMode="auto">
          <a:xfrm>
            <a:off x="342900" y="1730375"/>
            <a:ext cx="3944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left ventricle has the </a:t>
            </a:r>
            <a:br>
              <a:rPr lang="en-GB" altLang="en-US">
                <a:solidFill>
                  <a:srgbClr val="010066"/>
                </a:solidFill>
              </a:rPr>
            </a:br>
            <a:r>
              <a:rPr lang="en-GB" altLang="en-US">
                <a:solidFill>
                  <a:srgbClr val="010066"/>
                </a:solidFill>
              </a:rPr>
              <a:t>thickest wall. This enables it to pump blood to the body under high pressure.</a:t>
            </a:r>
            <a:endParaRPr lang="en-US" altLang="en-US">
              <a:solidFill>
                <a:srgbClr val="010066"/>
              </a:solidFill>
            </a:endParaRPr>
          </a:p>
        </p:txBody>
      </p:sp>
      <p:sp>
        <p:nvSpPr>
          <p:cNvPr id="18" name="Rectangle 52">
            <a:extLst>
              <a:ext uri="{FF2B5EF4-FFF2-40B4-BE49-F238E27FC236}">
                <a16:creationId xmlns:a16="http://schemas.microsoft.com/office/drawing/2014/main" id="{0F38F931-27F8-4284-A321-3B00637C37E6}"/>
              </a:ext>
            </a:extLst>
          </p:cNvPr>
          <p:cNvSpPr>
            <a:spLocks noChangeArrowheads="1"/>
          </p:cNvSpPr>
          <p:nvPr/>
        </p:nvSpPr>
        <p:spPr bwMode="auto">
          <a:xfrm>
            <a:off x="342900" y="5322888"/>
            <a:ext cx="8564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atria have even thinner walls. This is because they only have to pump blood a short distance, into the ventricles.</a:t>
            </a:r>
            <a:endParaRPr lang="en-US" altLang="en-US">
              <a:solidFill>
                <a:srgbClr val="010066"/>
              </a:solidFill>
            </a:endParaRPr>
          </a:p>
        </p:txBody>
      </p:sp>
      <p:sp>
        <p:nvSpPr>
          <p:cNvPr id="19" name="Rectangle 51">
            <a:extLst>
              <a:ext uri="{FF2B5EF4-FFF2-40B4-BE49-F238E27FC236}">
                <a16:creationId xmlns:a16="http://schemas.microsoft.com/office/drawing/2014/main" id="{5D79D815-2575-47E2-BF00-E88CB2BDFE41}"/>
              </a:ext>
            </a:extLst>
          </p:cNvPr>
          <p:cNvSpPr>
            <a:spLocks noChangeArrowheads="1"/>
          </p:cNvSpPr>
          <p:nvPr/>
        </p:nvSpPr>
        <p:spPr bwMode="auto">
          <a:xfrm>
            <a:off x="342900" y="3328988"/>
            <a:ext cx="3956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right ventricle wall </a:t>
            </a:r>
            <a:br>
              <a:rPr lang="en-GB" altLang="en-US" dirty="0">
                <a:solidFill>
                  <a:srgbClr val="010066"/>
                </a:solidFill>
              </a:rPr>
            </a:br>
            <a:r>
              <a:rPr lang="en-GB" altLang="en-US" dirty="0">
                <a:solidFill>
                  <a:srgbClr val="010066"/>
                </a:solidFill>
              </a:rPr>
              <a:t>is thinner. It pumps blood </a:t>
            </a:r>
            <a:br>
              <a:rPr lang="en-GB" altLang="en-US" dirty="0">
                <a:solidFill>
                  <a:srgbClr val="010066"/>
                </a:solidFill>
              </a:rPr>
            </a:br>
            <a:r>
              <a:rPr lang="en-GB" altLang="en-US" dirty="0">
                <a:solidFill>
                  <a:srgbClr val="010066"/>
                </a:solidFill>
              </a:rPr>
              <a:t>to the lungs, which could </a:t>
            </a:r>
            <a:br>
              <a:rPr lang="en-GB" altLang="en-US" dirty="0">
                <a:solidFill>
                  <a:srgbClr val="010066"/>
                </a:solidFill>
              </a:rPr>
            </a:br>
            <a:r>
              <a:rPr lang="en-GB" altLang="en-US" dirty="0">
                <a:solidFill>
                  <a:srgbClr val="010066"/>
                </a:solidFill>
              </a:rPr>
              <a:t>be damaged by high </a:t>
            </a:r>
            <a:br>
              <a:rPr lang="en-GB" altLang="en-US" dirty="0">
                <a:solidFill>
                  <a:srgbClr val="010066"/>
                </a:solidFill>
              </a:rPr>
            </a:br>
            <a:r>
              <a:rPr lang="en-GB" altLang="en-US" dirty="0">
                <a:solidFill>
                  <a:srgbClr val="010066"/>
                </a:solidFill>
              </a:rPr>
              <a:t>blood pressure.</a:t>
            </a:r>
            <a:endParaRPr lang="en-US" altLang="en-US" dirty="0">
              <a:solidFill>
                <a:srgbClr val="010066"/>
              </a:solidFill>
            </a:endParaRPr>
          </a:p>
        </p:txBody>
      </p:sp>
      <p:pic>
        <p:nvPicPr>
          <p:cNvPr id="31753" name="Picture 9" descr="heart.png">
            <a:extLst>
              <a:ext uri="{FF2B5EF4-FFF2-40B4-BE49-F238E27FC236}">
                <a16:creationId xmlns:a16="http://schemas.microsoft.com/office/drawing/2014/main" id="{41F0CA1A-9D3A-47C7-B33C-7768A78168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1806575"/>
            <a:ext cx="27813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0">
            <a:extLst>
              <a:ext uri="{FF2B5EF4-FFF2-40B4-BE49-F238E27FC236}">
                <a16:creationId xmlns:a16="http://schemas.microsoft.com/office/drawing/2014/main" id="{A22D4E5E-6C01-4AA9-8051-A5CDDA47A821}"/>
              </a:ext>
            </a:extLst>
          </p:cNvPr>
          <p:cNvSpPr>
            <a:spLocks noChangeArrowheads="1"/>
          </p:cNvSpPr>
          <p:nvPr/>
        </p:nvSpPr>
        <p:spPr bwMode="auto">
          <a:xfrm>
            <a:off x="7599363" y="1979613"/>
            <a:ext cx="1312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left atrium</a:t>
            </a:r>
            <a:endParaRPr lang="en-GB" altLang="en-US">
              <a:solidFill>
                <a:srgbClr val="010066"/>
              </a:solidFill>
            </a:endParaRPr>
          </a:p>
        </p:txBody>
      </p:sp>
      <p:cxnSp>
        <p:nvCxnSpPr>
          <p:cNvPr id="31755" name="Straight Arrow Connector 11">
            <a:extLst>
              <a:ext uri="{FF2B5EF4-FFF2-40B4-BE49-F238E27FC236}">
                <a16:creationId xmlns:a16="http://schemas.microsoft.com/office/drawing/2014/main" id="{5E92F0EC-5A92-4FBE-8D0D-FB86DEC9ACCE}"/>
              </a:ext>
            </a:extLst>
          </p:cNvPr>
          <p:cNvCxnSpPr>
            <a:cxnSpLocks noChangeShapeType="1"/>
            <a:endCxn id="31754" idx="2"/>
          </p:cNvCxnSpPr>
          <p:nvPr/>
        </p:nvCxnSpPr>
        <p:spPr bwMode="auto">
          <a:xfrm flipV="1">
            <a:off x="7167563" y="2811463"/>
            <a:ext cx="1087437" cy="477837"/>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1756" name="Rectangle 19">
            <a:extLst>
              <a:ext uri="{FF2B5EF4-FFF2-40B4-BE49-F238E27FC236}">
                <a16:creationId xmlns:a16="http://schemas.microsoft.com/office/drawing/2014/main" id="{F2B4EB6C-BA53-4877-A61D-18A998618964}"/>
              </a:ext>
            </a:extLst>
          </p:cNvPr>
          <p:cNvSpPr>
            <a:spLocks noChangeArrowheads="1"/>
          </p:cNvSpPr>
          <p:nvPr/>
        </p:nvSpPr>
        <p:spPr bwMode="auto">
          <a:xfrm>
            <a:off x="4146550" y="2520950"/>
            <a:ext cx="1312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right atrium</a:t>
            </a:r>
            <a:endParaRPr lang="en-GB" altLang="en-US">
              <a:solidFill>
                <a:srgbClr val="010066"/>
              </a:solidFill>
            </a:endParaRPr>
          </a:p>
        </p:txBody>
      </p:sp>
      <p:cxnSp>
        <p:nvCxnSpPr>
          <p:cNvPr id="31757" name="Straight Arrow Connector 20">
            <a:extLst>
              <a:ext uri="{FF2B5EF4-FFF2-40B4-BE49-F238E27FC236}">
                <a16:creationId xmlns:a16="http://schemas.microsoft.com/office/drawing/2014/main" id="{A1D7795C-F9D6-4716-82BA-61066E4B5BF9}"/>
              </a:ext>
            </a:extLst>
          </p:cNvPr>
          <p:cNvCxnSpPr>
            <a:cxnSpLocks noChangeShapeType="1"/>
            <a:endCxn id="31756" idx="2"/>
          </p:cNvCxnSpPr>
          <p:nvPr/>
        </p:nvCxnSpPr>
        <p:spPr bwMode="auto">
          <a:xfrm flipH="1" flipV="1">
            <a:off x="4803775" y="3352800"/>
            <a:ext cx="987425" cy="3683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1758" name="Rectangle 22">
            <a:extLst>
              <a:ext uri="{FF2B5EF4-FFF2-40B4-BE49-F238E27FC236}">
                <a16:creationId xmlns:a16="http://schemas.microsoft.com/office/drawing/2014/main" id="{41A630F0-6C0B-4C11-B14D-BC2C62B53A27}"/>
              </a:ext>
            </a:extLst>
          </p:cNvPr>
          <p:cNvSpPr>
            <a:spLocks noChangeArrowheads="1"/>
          </p:cNvSpPr>
          <p:nvPr/>
        </p:nvSpPr>
        <p:spPr bwMode="auto">
          <a:xfrm>
            <a:off x="4014788" y="4103688"/>
            <a:ext cx="1450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right ventricle</a:t>
            </a:r>
            <a:endParaRPr lang="en-GB" altLang="en-US">
              <a:solidFill>
                <a:srgbClr val="010066"/>
              </a:solidFill>
            </a:endParaRPr>
          </a:p>
        </p:txBody>
      </p:sp>
      <p:cxnSp>
        <p:nvCxnSpPr>
          <p:cNvPr id="31759" name="Straight Arrow Connector 23">
            <a:extLst>
              <a:ext uri="{FF2B5EF4-FFF2-40B4-BE49-F238E27FC236}">
                <a16:creationId xmlns:a16="http://schemas.microsoft.com/office/drawing/2014/main" id="{0BBBB949-C584-4C19-97DF-79A154C2AA02}"/>
              </a:ext>
            </a:extLst>
          </p:cNvPr>
          <p:cNvCxnSpPr>
            <a:cxnSpLocks noChangeShapeType="1"/>
          </p:cNvCxnSpPr>
          <p:nvPr/>
        </p:nvCxnSpPr>
        <p:spPr bwMode="auto">
          <a:xfrm flipH="1">
            <a:off x="5307013" y="4371975"/>
            <a:ext cx="1125537" cy="74613"/>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1760" name="Rectangle 29">
            <a:extLst>
              <a:ext uri="{FF2B5EF4-FFF2-40B4-BE49-F238E27FC236}">
                <a16:creationId xmlns:a16="http://schemas.microsoft.com/office/drawing/2014/main" id="{0A8D70B8-1814-414A-8123-765C5B597F5C}"/>
              </a:ext>
            </a:extLst>
          </p:cNvPr>
          <p:cNvSpPr>
            <a:spLocks noChangeArrowheads="1"/>
          </p:cNvSpPr>
          <p:nvPr/>
        </p:nvSpPr>
        <p:spPr bwMode="auto">
          <a:xfrm>
            <a:off x="7693025" y="3951288"/>
            <a:ext cx="1450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left ventricle</a:t>
            </a:r>
            <a:endParaRPr lang="en-GB" altLang="en-US">
              <a:solidFill>
                <a:srgbClr val="010066"/>
              </a:solidFill>
            </a:endParaRPr>
          </a:p>
        </p:txBody>
      </p:sp>
      <p:cxnSp>
        <p:nvCxnSpPr>
          <p:cNvPr id="31761" name="Straight Arrow Connector 30">
            <a:extLst>
              <a:ext uri="{FF2B5EF4-FFF2-40B4-BE49-F238E27FC236}">
                <a16:creationId xmlns:a16="http://schemas.microsoft.com/office/drawing/2014/main" id="{719ACA19-D062-45FB-88B4-F97867791B1A}"/>
              </a:ext>
            </a:extLst>
          </p:cNvPr>
          <p:cNvCxnSpPr>
            <a:cxnSpLocks noChangeShapeType="1"/>
          </p:cNvCxnSpPr>
          <p:nvPr/>
        </p:nvCxnSpPr>
        <p:spPr bwMode="auto">
          <a:xfrm>
            <a:off x="7178675" y="4194175"/>
            <a:ext cx="798513" cy="104775"/>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20" name="Picture 19">
            <a:extLst>
              <a:ext uri="{FF2B5EF4-FFF2-40B4-BE49-F238E27FC236}">
                <a16:creationId xmlns:a16="http://schemas.microsoft.com/office/drawing/2014/main" id="{9BFA189F-112D-4D89-95C7-D2F8A2D50E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91F5102C-292B-4397-BB2B-5B880189BDB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1754" grpId="0"/>
      <p:bldP spid="31756" grpId="0"/>
      <p:bldP spid="31758" grpId="0"/>
      <p:bldP spid="317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4FDEF10-912D-4B46-B3B0-B16178F0EABD}"/>
              </a:ext>
            </a:extLst>
          </p:cNvPr>
          <p:cNvSpPr>
            <a:spLocks noGrp="1" noChangeArrowheads="1"/>
          </p:cNvSpPr>
          <p:nvPr>
            <p:ph type="title"/>
          </p:nvPr>
        </p:nvSpPr>
        <p:spPr/>
        <p:txBody>
          <a:bodyPr/>
          <a:lstStyle/>
          <a:p>
            <a:r>
              <a:rPr lang="en-GB" altLang="en-US"/>
              <a:t>The vessels of the heart</a:t>
            </a:r>
            <a:endParaRPr lang="en-US" altLang="en-US"/>
          </a:p>
        </p:txBody>
      </p:sp>
      <p:sp>
        <p:nvSpPr>
          <p:cNvPr id="32773" name="Rectangle 53">
            <a:extLst>
              <a:ext uri="{FF2B5EF4-FFF2-40B4-BE49-F238E27FC236}">
                <a16:creationId xmlns:a16="http://schemas.microsoft.com/office/drawing/2014/main" id="{BC2555CA-0D5A-4A68-AAD2-C91E787A4421}"/>
              </a:ext>
            </a:extLst>
          </p:cNvPr>
          <p:cNvSpPr>
            <a:spLocks noChangeArrowheads="1"/>
          </p:cNvSpPr>
          <p:nvPr/>
        </p:nvSpPr>
        <p:spPr bwMode="auto">
          <a:xfrm>
            <a:off x="342900" y="784225"/>
            <a:ext cx="8586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four main blood vessels that transport blood to and from the heart.</a:t>
            </a:r>
            <a:endParaRPr lang="en-US" altLang="en-US" dirty="0">
              <a:solidFill>
                <a:srgbClr val="010066"/>
              </a:solidFill>
            </a:endParaRPr>
          </a:p>
        </p:txBody>
      </p:sp>
      <p:sp>
        <p:nvSpPr>
          <p:cNvPr id="13" name="Rectangle 52">
            <a:extLst>
              <a:ext uri="{FF2B5EF4-FFF2-40B4-BE49-F238E27FC236}">
                <a16:creationId xmlns:a16="http://schemas.microsoft.com/office/drawing/2014/main" id="{07F7CE68-CEC7-4174-A9E3-411C093139C6}"/>
              </a:ext>
            </a:extLst>
          </p:cNvPr>
          <p:cNvSpPr>
            <a:spLocks noChangeArrowheads="1"/>
          </p:cNvSpPr>
          <p:nvPr/>
        </p:nvSpPr>
        <p:spPr bwMode="auto">
          <a:xfrm>
            <a:off x="342900" y="1641475"/>
            <a:ext cx="475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t>
            </a:r>
            <a:r>
              <a:rPr lang="en-GB" altLang="en-US" b="1" dirty="0">
                <a:solidFill>
                  <a:srgbClr val="10BC45"/>
                </a:solidFill>
              </a:rPr>
              <a:t>pulmonary artery </a:t>
            </a:r>
            <a:r>
              <a:rPr lang="en-GB" altLang="en-US" dirty="0">
                <a:solidFill>
                  <a:srgbClr val="010066"/>
                </a:solidFill>
              </a:rPr>
              <a:t>carries </a:t>
            </a:r>
            <a:br>
              <a:rPr lang="en-GB" altLang="en-US" dirty="0">
                <a:solidFill>
                  <a:srgbClr val="010066"/>
                </a:solidFill>
              </a:rPr>
            </a:br>
            <a:r>
              <a:rPr lang="en-GB" altLang="en-US" dirty="0">
                <a:solidFill>
                  <a:srgbClr val="010066"/>
                </a:solidFill>
              </a:rPr>
              <a:t>deoxygenated blood to the lungs. </a:t>
            </a:r>
            <a:endParaRPr lang="en-US" altLang="en-US" dirty="0">
              <a:solidFill>
                <a:srgbClr val="010066"/>
              </a:solidFill>
            </a:endParaRPr>
          </a:p>
        </p:txBody>
      </p:sp>
      <p:sp>
        <p:nvSpPr>
          <p:cNvPr id="14" name="Rectangle 51">
            <a:extLst>
              <a:ext uri="{FF2B5EF4-FFF2-40B4-BE49-F238E27FC236}">
                <a16:creationId xmlns:a16="http://schemas.microsoft.com/office/drawing/2014/main" id="{300F0F00-CEBD-4875-889E-43518B6097A2}"/>
              </a:ext>
            </a:extLst>
          </p:cNvPr>
          <p:cNvSpPr>
            <a:spLocks noChangeArrowheads="1"/>
          </p:cNvSpPr>
          <p:nvPr/>
        </p:nvSpPr>
        <p:spPr bwMode="auto">
          <a:xfrm>
            <a:off x="342900" y="4095750"/>
            <a:ext cx="415007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t>
            </a:r>
            <a:r>
              <a:rPr lang="en-GB" altLang="en-US" b="1" dirty="0">
                <a:solidFill>
                  <a:srgbClr val="10BC45"/>
                </a:solidFill>
              </a:rPr>
              <a:t>aorta</a:t>
            </a:r>
            <a:r>
              <a:rPr lang="en-GB" altLang="en-US" dirty="0">
                <a:solidFill>
                  <a:srgbClr val="010066"/>
                </a:solidFill>
              </a:rPr>
              <a:t> takes oxygenated blood to the body. </a:t>
            </a:r>
            <a:endParaRPr lang="en-US" altLang="en-US" dirty="0">
              <a:solidFill>
                <a:srgbClr val="010066"/>
              </a:solidFill>
            </a:endParaRPr>
          </a:p>
        </p:txBody>
      </p:sp>
      <p:pic>
        <p:nvPicPr>
          <p:cNvPr id="32776" name="Picture 8" descr="heart_vessels_nolabels.png">
            <a:extLst>
              <a:ext uri="{FF2B5EF4-FFF2-40B4-BE49-F238E27FC236}">
                <a16:creationId xmlns:a16="http://schemas.microsoft.com/office/drawing/2014/main" id="{ADC4CC96-7545-4847-AC9B-986D3758C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2827338"/>
            <a:ext cx="2817812"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9">
            <a:extLst>
              <a:ext uri="{FF2B5EF4-FFF2-40B4-BE49-F238E27FC236}">
                <a16:creationId xmlns:a16="http://schemas.microsoft.com/office/drawing/2014/main" id="{B38BAF1D-E7C6-4D11-BFC5-0CAE98538E0F}"/>
              </a:ext>
            </a:extLst>
          </p:cNvPr>
          <p:cNvSpPr>
            <a:spLocks noChangeArrowheads="1"/>
          </p:cNvSpPr>
          <p:nvPr/>
        </p:nvSpPr>
        <p:spPr bwMode="auto">
          <a:xfrm>
            <a:off x="7164388" y="2314575"/>
            <a:ext cx="1979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pulmonary</a:t>
            </a:r>
            <a:br>
              <a:rPr lang="en-GB" altLang="en-US" b="1">
                <a:solidFill>
                  <a:srgbClr val="010066"/>
                </a:solidFill>
              </a:rPr>
            </a:br>
            <a:r>
              <a:rPr lang="en-GB" altLang="en-US" b="1">
                <a:solidFill>
                  <a:srgbClr val="010066"/>
                </a:solidFill>
              </a:rPr>
              <a:t> artery</a:t>
            </a:r>
            <a:endParaRPr lang="en-GB" altLang="en-US">
              <a:solidFill>
                <a:srgbClr val="010066"/>
              </a:solidFill>
            </a:endParaRPr>
          </a:p>
        </p:txBody>
      </p:sp>
      <p:cxnSp>
        <p:nvCxnSpPr>
          <p:cNvPr id="32778" name="Straight Arrow Connector 10">
            <a:extLst>
              <a:ext uri="{FF2B5EF4-FFF2-40B4-BE49-F238E27FC236}">
                <a16:creationId xmlns:a16="http://schemas.microsoft.com/office/drawing/2014/main" id="{CD4D4CA6-076E-4E9F-9461-50654BAED11A}"/>
              </a:ext>
            </a:extLst>
          </p:cNvPr>
          <p:cNvCxnSpPr>
            <a:cxnSpLocks noChangeShapeType="1"/>
          </p:cNvCxnSpPr>
          <p:nvPr/>
        </p:nvCxnSpPr>
        <p:spPr bwMode="auto">
          <a:xfrm flipV="1">
            <a:off x="6832600" y="2867025"/>
            <a:ext cx="809625" cy="52705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2779" name="Rectangle 19">
            <a:extLst>
              <a:ext uri="{FF2B5EF4-FFF2-40B4-BE49-F238E27FC236}">
                <a16:creationId xmlns:a16="http://schemas.microsoft.com/office/drawing/2014/main" id="{594FBFDE-14F8-41AF-A77F-4E9904C00F92}"/>
              </a:ext>
            </a:extLst>
          </p:cNvPr>
          <p:cNvSpPr>
            <a:spLocks noChangeArrowheads="1"/>
          </p:cNvSpPr>
          <p:nvPr/>
        </p:nvSpPr>
        <p:spPr bwMode="auto">
          <a:xfrm>
            <a:off x="6124575" y="1782763"/>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aorta</a:t>
            </a:r>
            <a:endParaRPr lang="en-GB" altLang="en-US">
              <a:solidFill>
                <a:srgbClr val="010066"/>
              </a:solidFill>
            </a:endParaRPr>
          </a:p>
        </p:txBody>
      </p:sp>
      <p:cxnSp>
        <p:nvCxnSpPr>
          <p:cNvPr id="32780" name="Straight Arrow Connector 20">
            <a:extLst>
              <a:ext uri="{FF2B5EF4-FFF2-40B4-BE49-F238E27FC236}">
                <a16:creationId xmlns:a16="http://schemas.microsoft.com/office/drawing/2014/main" id="{79E55231-063F-44F8-BBFC-AF9E6BFAAF3C}"/>
              </a:ext>
            </a:extLst>
          </p:cNvPr>
          <p:cNvCxnSpPr>
            <a:cxnSpLocks noChangeShapeType="1"/>
            <a:endCxn id="32779" idx="2"/>
          </p:cNvCxnSpPr>
          <p:nvPr/>
        </p:nvCxnSpPr>
        <p:spPr bwMode="auto">
          <a:xfrm flipV="1">
            <a:off x="5813425" y="2244725"/>
            <a:ext cx="1096963" cy="860425"/>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2781" name="Rectangle 23">
            <a:extLst>
              <a:ext uri="{FF2B5EF4-FFF2-40B4-BE49-F238E27FC236}">
                <a16:creationId xmlns:a16="http://schemas.microsoft.com/office/drawing/2014/main" id="{811B679A-6431-4912-86CC-6C8764DA6675}"/>
              </a:ext>
            </a:extLst>
          </p:cNvPr>
          <p:cNvSpPr>
            <a:spLocks noChangeArrowheads="1"/>
          </p:cNvSpPr>
          <p:nvPr/>
        </p:nvSpPr>
        <p:spPr bwMode="auto">
          <a:xfrm>
            <a:off x="4983163" y="1589088"/>
            <a:ext cx="1349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vena</a:t>
            </a:r>
            <a:br>
              <a:rPr lang="en-GB" altLang="en-US" b="1">
                <a:solidFill>
                  <a:srgbClr val="010066"/>
                </a:solidFill>
              </a:rPr>
            </a:br>
            <a:r>
              <a:rPr lang="en-GB" altLang="en-US" b="1">
                <a:solidFill>
                  <a:srgbClr val="010066"/>
                </a:solidFill>
              </a:rPr>
              <a:t>cava</a:t>
            </a:r>
            <a:endParaRPr lang="en-GB" altLang="en-US">
              <a:solidFill>
                <a:srgbClr val="010066"/>
              </a:solidFill>
            </a:endParaRPr>
          </a:p>
        </p:txBody>
      </p:sp>
      <p:sp>
        <p:nvSpPr>
          <p:cNvPr id="32782" name="Rectangle 24">
            <a:extLst>
              <a:ext uri="{FF2B5EF4-FFF2-40B4-BE49-F238E27FC236}">
                <a16:creationId xmlns:a16="http://schemas.microsoft.com/office/drawing/2014/main" id="{0BF11E43-888F-4EDB-83FD-3B95A92BF9A9}"/>
              </a:ext>
            </a:extLst>
          </p:cNvPr>
          <p:cNvSpPr>
            <a:spLocks noChangeArrowheads="1"/>
          </p:cNvSpPr>
          <p:nvPr/>
        </p:nvSpPr>
        <p:spPr bwMode="auto">
          <a:xfrm>
            <a:off x="7164388" y="4483100"/>
            <a:ext cx="1979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pulmonary</a:t>
            </a:r>
            <a:br>
              <a:rPr lang="en-GB" altLang="en-US" b="1">
                <a:solidFill>
                  <a:srgbClr val="010066"/>
                </a:solidFill>
              </a:rPr>
            </a:br>
            <a:r>
              <a:rPr lang="en-GB" altLang="en-US" b="1">
                <a:solidFill>
                  <a:srgbClr val="010066"/>
                </a:solidFill>
              </a:rPr>
              <a:t>vein</a:t>
            </a:r>
            <a:endParaRPr lang="en-GB" altLang="en-US">
              <a:solidFill>
                <a:srgbClr val="010066"/>
              </a:solidFill>
            </a:endParaRPr>
          </a:p>
        </p:txBody>
      </p:sp>
      <p:cxnSp>
        <p:nvCxnSpPr>
          <p:cNvPr id="32783" name="Straight Arrow Connector 25">
            <a:extLst>
              <a:ext uri="{FF2B5EF4-FFF2-40B4-BE49-F238E27FC236}">
                <a16:creationId xmlns:a16="http://schemas.microsoft.com/office/drawing/2014/main" id="{BF06AD1E-219D-4BA1-96F7-F6FD662AFA2A}"/>
              </a:ext>
            </a:extLst>
          </p:cNvPr>
          <p:cNvCxnSpPr>
            <a:cxnSpLocks noChangeShapeType="1"/>
            <a:endCxn id="32782" idx="0"/>
          </p:cNvCxnSpPr>
          <p:nvPr/>
        </p:nvCxnSpPr>
        <p:spPr bwMode="auto">
          <a:xfrm>
            <a:off x="7300913" y="4192588"/>
            <a:ext cx="854075" cy="290512"/>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cxnSp>
        <p:nvCxnSpPr>
          <p:cNvPr id="32784" name="Straight Arrow Connector 29">
            <a:extLst>
              <a:ext uri="{FF2B5EF4-FFF2-40B4-BE49-F238E27FC236}">
                <a16:creationId xmlns:a16="http://schemas.microsoft.com/office/drawing/2014/main" id="{8D003DDB-0023-4496-934B-6387B250A57B}"/>
              </a:ext>
            </a:extLst>
          </p:cNvPr>
          <p:cNvCxnSpPr>
            <a:cxnSpLocks noChangeShapeType="1"/>
            <a:endCxn id="32781" idx="2"/>
          </p:cNvCxnSpPr>
          <p:nvPr/>
        </p:nvCxnSpPr>
        <p:spPr bwMode="auto">
          <a:xfrm flipV="1">
            <a:off x="5102225" y="2420938"/>
            <a:ext cx="555625" cy="1112837"/>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2785" name="Rectangle 32">
            <a:extLst>
              <a:ext uri="{FF2B5EF4-FFF2-40B4-BE49-F238E27FC236}">
                <a16:creationId xmlns:a16="http://schemas.microsoft.com/office/drawing/2014/main" id="{B57FEEBC-6571-48DA-93F8-EB2097BB7353}"/>
              </a:ext>
            </a:extLst>
          </p:cNvPr>
          <p:cNvSpPr>
            <a:spLocks noChangeArrowheads="1"/>
          </p:cNvSpPr>
          <p:nvPr/>
        </p:nvSpPr>
        <p:spPr bwMode="auto">
          <a:xfrm>
            <a:off x="342900" y="2498725"/>
            <a:ext cx="4229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After the blood has become oxygenated via gaseous exchange, it returns to the </a:t>
            </a:r>
            <a:br>
              <a:rPr lang="en-GB" altLang="en-US" dirty="0">
                <a:solidFill>
                  <a:srgbClr val="010066"/>
                </a:solidFill>
              </a:rPr>
            </a:br>
            <a:r>
              <a:rPr lang="en-GB" altLang="en-US" dirty="0">
                <a:solidFill>
                  <a:srgbClr val="010066"/>
                </a:solidFill>
              </a:rPr>
              <a:t>heart in the </a:t>
            </a:r>
            <a:r>
              <a:rPr lang="en-GB" altLang="en-US" b="1" dirty="0">
                <a:solidFill>
                  <a:srgbClr val="10BC45"/>
                </a:solidFill>
              </a:rPr>
              <a:t>pulmonary vein</a:t>
            </a:r>
            <a:r>
              <a:rPr lang="en-GB" altLang="en-US" dirty="0">
                <a:solidFill>
                  <a:srgbClr val="010066"/>
                </a:solidFill>
              </a:rPr>
              <a:t>.</a:t>
            </a:r>
          </a:p>
        </p:txBody>
      </p:sp>
      <p:sp>
        <p:nvSpPr>
          <p:cNvPr id="32786" name="Rectangle 40">
            <a:extLst>
              <a:ext uri="{FF2B5EF4-FFF2-40B4-BE49-F238E27FC236}">
                <a16:creationId xmlns:a16="http://schemas.microsoft.com/office/drawing/2014/main" id="{78D96138-3E98-4132-BFA3-CF09E87C445E}"/>
              </a:ext>
            </a:extLst>
          </p:cNvPr>
          <p:cNvSpPr>
            <a:spLocks noChangeArrowheads="1"/>
          </p:cNvSpPr>
          <p:nvPr/>
        </p:nvSpPr>
        <p:spPr bwMode="auto">
          <a:xfrm>
            <a:off x="342900" y="4953000"/>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After going round the body, deoxygenated blood returns </a:t>
            </a:r>
            <a:br>
              <a:rPr lang="en-GB" altLang="en-US" dirty="0">
                <a:solidFill>
                  <a:srgbClr val="010066"/>
                </a:solidFill>
              </a:rPr>
            </a:br>
            <a:r>
              <a:rPr lang="en-GB" altLang="en-US" dirty="0">
                <a:solidFill>
                  <a:srgbClr val="010066"/>
                </a:solidFill>
              </a:rPr>
              <a:t>to the heart in the </a:t>
            </a:r>
            <a:r>
              <a:rPr lang="en-GB" altLang="en-US" b="1" dirty="0">
                <a:solidFill>
                  <a:srgbClr val="10BC45"/>
                </a:solidFill>
              </a:rPr>
              <a:t>vena cava</a:t>
            </a:r>
            <a:r>
              <a:rPr lang="en-GB" altLang="en-US" dirty="0">
                <a:solidFill>
                  <a:srgbClr val="010066"/>
                </a:solidFill>
              </a:rPr>
              <a:t>. </a:t>
            </a:r>
            <a:endParaRPr lang="en-GB" altLang="en-US" dirty="0"/>
          </a:p>
        </p:txBody>
      </p:sp>
      <p:pic>
        <p:nvPicPr>
          <p:cNvPr id="19" name="Picture 18">
            <a:extLst>
              <a:ext uri="{FF2B5EF4-FFF2-40B4-BE49-F238E27FC236}">
                <a16:creationId xmlns:a16="http://schemas.microsoft.com/office/drawing/2014/main" id="{47BFCA72-B092-44FC-9BEB-DFA9E0F214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DD67122D-6B86-49C2-AEE9-035E3C2F60D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8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2777" grpId="0"/>
      <p:bldP spid="32779" grpId="0"/>
      <p:bldP spid="32781" grpId="0"/>
      <p:bldP spid="32782" grpId="0"/>
      <p:bldP spid="32785" grpId="0"/>
      <p:bldP spid="327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EFFCF00-60D6-4F64-9879-564224FF26FF}"/>
              </a:ext>
            </a:extLst>
          </p:cNvPr>
          <p:cNvSpPr>
            <a:spLocks noGrp="1" noChangeArrowheads="1"/>
          </p:cNvSpPr>
          <p:nvPr>
            <p:ph type="title"/>
          </p:nvPr>
        </p:nvSpPr>
        <p:spPr/>
        <p:txBody>
          <a:bodyPr/>
          <a:lstStyle/>
          <a:p>
            <a:r>
              <a:rPr lang="en-GB" altLang="en-US"/>
              <a:t>Pumping in the right direction</a:t>
            </a:r>
            <a:endParaRPr lang="en-US" altLang="en-US"/>
          </a:p>
        </p:txBody>
      </p:sp>
      <p:sp>
        <p:nvSpPr>
          <p:cNvPr id="33796" name="Rectangle 52">
            <a:extLst>
              <a:ext uri="{FF2B5EF4-FFF2-40B4-BE49-F238E27FC236}">
                <a16:creationId xmlns:a16="http://schemas.microsoft.com/office/drawing/2014/main" id="{33E1ED59-A8C3-4AC1-8B7E-301DF74FC3EB}"/>
              </a:ext>
            </a:extLst>
          </p:cNvPr>
          <p:cNvSpPr>
            <a:spLocks noChangeArrowheads="1"/>
          </p:cNvSpPr>
          <p:nvPr/>
        </p:nvSpPr>
        <p:spPr bwMode="auto">
          <a:xfrm>
            <a:off x="342900" y="784225"/>
            <a:ext cx="741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heart contains four </a:t>
            </a:r>
            <a:r>
              <a:rPr lang="en-GB" altLang="en-US" b="1" dirty="0">
                <a:solidFill>
                  <a:srgbClr val="10BC45"/>
                </a:solidFill>
              </a:rPr>
              <a:t>valves</a:t>
            </a:r>
            <a:r>
              <a:rPr lang="en-GB" altLang="en-US" dirty="0">
                <a:solidFill>
                  <a:srgbClr val="010066"/>
                </a:solidFill>
              </a:rPr>
              <a:t>.</a:t>
            </a:r>
            <a:endParaRPr lang="en-US" altLang="en-US" dirty="0">
              <a:solidFill>
                <a:srgbClr val="010066"/>
              </a:solidFill>
            </a:endParaRPr>
          </a:p>
        </p:txBody>
      </p:sp>
      <p:sp>
        <p:nvSpPr>
          <p:cNvPr id="11" name="Rectangle 51">
            <a:extLst>
              <a:ext uri="{FF2B5EF4-FFF2-40B4-BE49-F238E27FC236}">
                <a16:creationId xmlns:a16="http://schemas.microsoft.com/office/drawing/2014/main" id="{3D1B9A9E-651C-409E-AEB4-9EF5D7AC24F3}"/>
              </a:ext>
            </a:extLst>
          </p:cNvPr>
          <p:cNvSpPr>
            <a:spLocks noChangeArrowheads="1"/>
          </p:cNvSpPr>
          <p:nvPr/>
        </p:nvSpPr>
        <p:spPr bwMode="auto">
          <a:xfrm>
            <a:off x="342900" y="1331913"/>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role of the valves is to prevent the blood from flowing backward within the heart. </a:t>
            </a:r>
            <a:endParaRPr lang="en-US" altLang="en-US" dirty="0">
              <a:solidFill>
                <a:srgbClr val="010066"/>
              </a:solidFill>
            </a:endParaRPr>
          </a:p>
        </p:txBody>
      </p:sp>
      <p:pic>
        <p:nvPicPr>
          <p:cNvPr id="33798" name="Picture 8" descr="heart.png">
            <a:extLst>
              <a:ext uri="{FF2B5EF4-FFF2-40B4-BE49-F238E27FC236}">
                <a16:creationId xmlns:a16="http://schemas.microsoft.com/office/drawing/2014/main" id="{EAE5CF0C-0AFE-4C01-9756-F7991E2EA1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3103563"/>
            <a:ext cx="29257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9" name="Straight Arrow Connector 11">
            <a:extLst>
              <a:ext uri="{FF2B5EF4-FFF2-40B4-BE49-F238E27FC236}">
                <a16:creationId xmlns:a16="http://schemas.microsoft.com/office/drawing/2014/main" id="{A9E9016D-EE60-4487-B2E8-10ED7262833A}"/>
              </a:ext>
            </a:extLst>
          </p:cNvPr>
          <p:cNvCxnSpPr>
            <a:cxnSpLocks noChangeShapeType="1"/>
          </p:cNvCxnSpPr>
          <p:nvPr/>
        </p:nvCxnSpPr>
        <p:spPr bwMode="auto">
          <a:xfrm flipH="1" flipV="1">
            <a:off x="2886075" y="3989388"/>
            <a:ext cx="1495425" cy="722312"/>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33800" name="Rectangle 12">
            <a:extLst>
              <a:ext uri="{FF2B5EF4-FFF2-40B4-BE49-F238E27FC236}">
                <a16:creationId xmlns:a16="http://schemas.microsoft.com/office/drawing/2014/main" id="{1E0B5552-2AAC-41B3-821F-0FDF198F5831}"/>
              </a:ext>
            </a:extLst>
          </p:cNvPr>
          <p:cNvSpPr>
            <a:spLocks noChangeArrowheads="1"/>
          </p:cNvSpPr>
          <p:nvPr/>
        </p:nvSpPr>
        <p:spPr bwMode="auto">
          <a:xfrm>
            <a:off x="495300" y="3336925"/>
            <a:ext cx="26431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two valves between the ventricles and vessels leaving the heart</a:t>
            </a:r>
            <a:endParaRPr lang="en-GB" altLang="en-US">
              <a:solidFill>
                <a:srgbClr val="010066"/>
              </a:solidFill>
            </a:endParaRPr>
          </a:p>
        </p:txBody>
      </p:sp>
      <p:sp>
        <p:nvSpPr>
          <p:cNvPr id="33801" name="Rectangle 13">
            <a:extLst>
              <a:ext uri="{FF2B5EF4-FFF2-40B4-BE49-F238E27FC236}">
                <a16:creationId xmlns:a16="http://schemas.microsoft.com/office/drawing/2014/main" id="{9E7E0516-7FF6-4CAD-811C-3D522FE3B758}"/>
              </a:ext>
            </a:extLst>
          </p:cNvPr>
          <p:cNvSpPr>
            <a:spLocks noChangeArrowheads="1"/>
          </p:cNvSpPr>
          <p:nvPr/>
        </p:nvSpPr>
        <p:spPr bwMode="auto">
          <a:xfrm>
            <a:off x="6545263" y="4249738"/>
            <a:ext cx="23002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two valves between the atria and the ventricles</a:t>
            </a:r>
            <a:endParaRPr lang="en-GB" altLang="en-US">
              <a:solidFill>
                <a:srgbClr val="010066"/>
              </a:solidFill>
            </a:endParaRPr>
          </a:p>
        </p:txBody>
      </p:sp>
      <p:sp>
        <p:nvSpPr>
          <p:cNvPr id="33802" name="Rectangle 14">
            <a:extLst>
              <a:ext uri="{FF2B5EF4-FFF2-40B4-BE49-F238E27FC236}">
                <a16:creationId xmlns:a16="http://schemas.microsoft.com/office/drawing/2014/main" id="{C4BDC3B6-FDFD-4874-A7FF-B59008C068FF}"/>
              </a:ext>
            </a:extLst>
          </p:cNvPr>
          <p:cNvSpPr>
            <a:spLocks noChangeArrowheads="1"/>
          </p:cNvSpPr>
          <p:nvPr/>
        </p:nvSpPr>
        <p:spPr bwMode="auto">
          <a:xfrm>
            <a:off x="342900" y="225107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ensures that the blood moves between the four chambers of the heart, and the heart vessels, in the right direction.</a:t>
            </a:r>
            <a:endParaRPr lang="en-GB" altLang="en-US" dirty="0"/>
          </a:p>
        </p:txBody>
      </p:sp>
      <p:cxnSp>
        <p:nvCxnSpPr>
          <p:cNvPr id="33803" name="Straight Arrow Connector 16">
            <a:extLst>
              <a:ext uri="{FF2B5EF4-FFF2-40B4-BE49-F238E27FC236}">
                <a16:creationId xmlns:a16="http://schemas.microsoft.com/office/drawing/2014/main" id="{871F606A-7202-413E-A912-247B16B1CCA8}"/>
              </a:ext>
            </a:extLst>
          </p:cNvPr>
          <p:cNvCxnSpPr>
            <a:cxnSpLocks noChangeShapeType="1"/>
          </p:cNvCxnSpPr>
          <p:nvPr/>
        </p:nvCxnSpPr>
        <p:spPr bwMode="auto">
          <a:xfrm flipH="1" flipV="1">
            <a:off x="2882900" y="3987800"/>
            <a:ext cx="1955800" cy="7112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4" name="Picture 13" descr="The_circulatory_system_15.1.png">
            <a:extLst>
              <a:ext uri="{FF2B5EF4-FFF2-40B4-BE49-F238E27FC236}">
                <a16:creationId xmlns:a16="http://schemas.microsoft.com/office/drawing/2014/main" id="{6234837A-9CAC-4E9F-8B99-6E2C313F47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9575" y="4689475"/>
            <a:ext cx="24511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25BF00-0BC4-4F77-A968-6E0220338E7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0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800" grpId="0"/>
      <p:bldP spid="33801" grpId="0"/>
      <p:bldP spid="338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74B397B-CE47-446F-8011-090C3FB4C6BA}"/>
              </a:ext>
            </a:extLst>
          </p:cNvPr>
          <p:cNvSpPr>
            <a:spLocks noGrp="1" noChangeArrowheads="1"/>
          </p:cNvSpPr>
          <p:nvPr>
            <p:ph type="title"/>
          </p:nvPr>
        </p:nvSpPr>
        <p:spPr/>
        <p:txBody>
          <a:bodyPr/>
          <a:lstStyle/>
          <a:p>
            <a:r>
              <a:rPr lang="en-GB" altLang="en-US" dirty="0"/>
              <a:t>Which structure?</a:t>
            </a:r>
            <a:endParaRPr lang="en-US" altLang="en-US" dirty="0"/>
          </a:p>
        </p:txBody>
      </p:sp>
      <p:pic>
        <p:nvPicPr>
          <p:cNvPr id="6" name="Picture 5">
            <a:extLst>
              <a:ext uri="{FF2B5EF4-FFF2-40B4-BE49-F238E27FC236}">
                <a16:creationId xmlns:a16="http://schemas.microsoft.com/office/drawing/2014/main" id="{3E2CD545-C4DF-405F-AB29-13B95F3F476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87EEF0D-AC9F-4846-8444-30DD411C1EC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B120D33-2D69-4F41-B338-4696576C1B1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B0CC152-305B-4D64-97B1-C9ECE0D7528A}"/>
              </a:ext>
            </a:extLst>
          </p:cNvPr>
          <p:cNvSpPr>
            <a:spLocks noGrp="1" noChangeArrowheads="1"/>
          </p:cNvSpPr>
          <p:nvPr>
            <p:ph type="title"/>
          </p:nvPr>
        </p:nvSpPr>
        <p:spPr/>
        <p:txBody>
          <a:bodyPr/>
          <a:lstStyle/>
          <a:p>
            <a:r>
              <a:rPr lang="en-GB" altLang="en-US"/>
              <a:t>Controlling heart rate</a:t>
            </a:r>
            <a:endParaRPr lang="en-US" altLang="en-US"/>
          </a:p>
        </p:txBody>
      </p:sp>
      <p:sp>
        <p:nvSpPr>
          <p:cNvPr id="35843" name="Text Box 43">
            <a:extLst>
              <a:ext uri="{FF2B5EF4-FFF2-40B4-BE49-F238E27FC236}">
                <a16:creationId xmlns:a16="http://schemas.microsoft.com/office/drawing/2014/main" id="{F966DE95-F199-4932-9B2E-D874113151B0}"/>
              </a:ext>
            </a:extLst>
          </p:cNvPr>
          <p:cNvSpPr txBox="1">
            <a:spLocks noChangeArrowheads="1"/>
          </p:cNvSpPr>
          <p:nvPr/>
        </p:nvSpPr>
        <p:spPr bwMode="auto">
          <a:xfrm>
            <a:off x="358775" y="800100"/>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natural resting heart rate is controlled by a special patch of cells located in the wall of the </a:t>
            </a:r>
            <a:r>
              <a:rPr lang="en-GB" altLang="en-US" b="1">
                <a:solidFill>
                  <a:srgbClr val="10BC45"/>
                </a:solidFill>
              </a:rPr>
              <a:t>right atrium</a:t>
            </a:r>
            <a:r>
              <a:rPr lang="en-GB" altLang="en-US">
                <a:solidFill>
                  <a:srgbClr val="010066"/>
                </a:solidFill>
              </a:rPr>
              <a:t>.</a:t>
            </a:r>
            <a:endParaRPr lang="en-US" altLang="en-US">
              <a:solidFill>
                <a:srgbClr val="010066"/>
              </a:solidFill>
            </a:endParaRPr>
          </a:p>
        </p:txBody>
      </p:sp>
      <p:sp>
        <p:nvSpPr>
          <p:cNvPr id="11" name="Text Box 42">
            <a:extLst>
              <a:ext uri="{FF2B5EF4-FFF2-40B4-BE49-F238E27FC236}">
                <a16:creationId xmlns:a16="http://schemas.microsoft.com/office/drawing/2014/main" id="{AD727341-525E-402E-BE62-F5ABBDF3643B}"/>
              </a:ext>
            </a:extLst>
          </p:cNvPr>
          <p:cNvSpPr txBox="1">
            <a:spLocks noChangeArrowheads="1"/>
          </p:cNvSpPr>
          <p:nvPr/>
        </p:nvSpPr>
        <p:spPr bwMode="auto">
          <a:xfrm>
            <a:off x="342900" y="1952625"/>
            <a:ext cx="842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This patch of cells is known as the </a:t>
            </a:r>
            <a:r>
              <a:rPr lang="en-GB" altLang="en-US" b="1">
                <a:solidFill>
                  <a:srgbClr val="10BC45"/>
                </a:solidFill>
              </a:rPr>
              <a:t>pacemaker </a:t>
            </a:r>
            <a:r>
              <a:rPr lang="en-GB" altLang="en-US">
                <a:solidFill>
                  <a:srgbClr val="010066"/>
                </a:solidFill>
              </a:rPr>
              <a:t>of the heart.</a:t>
            </a:r>
            <a:endParaRPr lang="en-US" altLang="en-US">
              <a:solidFill>
                <a:srgbClr val="010066"/>
              </a:solidFill>
            </a:endParaRPr>
          </a:p>
        </p:txBody>
      </p:sp>
      <p:sp>
        <p:nvSpPr>
          <p:cNvPr id="12" name="Text Box 41">
            <a:extLst>
              <a:ext uri="{FF2B5EF4-FFF2-40B4-BE49-F238E27FC236}">
                <a16:creationId xmlns:a16="http://schemas.microsoft.com/office/drawing/2014/main" id="{136DDE5C-449D-4C3E-A2D4-42151FF28470}"/>
              </a:ext>
            </a:extLst>
          </p:cNvPr>
          <p:cNvSpPr txBox="1">
            <a:spLocks noChangeArrowheads="1"/>
          </p:cNvSpPr>
          <p:nvPr/>
        </p:nvSpPr>
        <p:spPr bwMode="auto">
          <a:xfrm>
            <a:off x="342900" y="2735263"/>
            <a:ext cx="3575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It contains specialized pacemaker cells that send out </a:t>
            </a:r>
            <a:r>
              <a:rPr lang="en-GB" altLang="en-US" b="1" dirty="0">
                <a:solidFill>
                  <a:srgbClr val="10BC45"/>
                </a:solidFill>
              </a:rPr>
              <a:t>electrical signals</a:t>
            </a:r>
            <a:r>
              <a:rPr lang="en-GB" altLang="en-US" dirty="0">
                <a:solidFill>
                  <a:srgbClr val="010066"/>
                </a:solidFill>
              </a:rPr>
              <a:t> to the cardiac muscle cells.</a:t>
            </a:r>
            <a:endParaRPr lang="en-US" altLang="en-US" dirty="0">
              <a:solidFill>
                <a:srgbClr val="010066"/>
              </a:solidFill>
            </a:endParaRPr>
          </a:p>
        </p:txBody>
      </p:sp>
      <p:pic>
        <p:nvPicPr>
          <p:cNvPr id="35847" name="Picture 7" descr="heart.png">
            <a:extLst>
              <a:ext uri="{FF2B5EF4-FFF2-40B4-BE49-F238E27FC236}">
                <a16:creationId xmlns:a16="http://schemas.microsoft.com/office/drawing/2014/main" id="{AD039167-639B-4CB7-B623-E16FE2A16F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7050" y="2540000"/>
            <a:ext cx="29257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9">
            <a:extLst>
              <a:ext uri="{FF2B5EF4-FFF2-40B4-BE49-F238E27FC236}">
                <a16:creationId xmlns:a16="http://schemas.microsoft.com/office/drawing/2014/main" id="{DC8A9B42-C6DD-473A-9ADE-D0ECC77C03BC}"/>
              </a:ext>
            </a:extLst>
          </p:cNvPr>
          <p:cNvSpPr>
            <a:spLocks noChangeArrowheads="1"/>
          </p:cNvSpPr>
          <p:nvPr/>
        </p:nvSpPr>
        <p:spPr bwMode="auto">
          <a:xfrm>
            <a:off x="3657600" y="3067050"/>
            <a:ext cx="218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location </a:t>
            </a:r>
            <a:br>
              <a:rPr lang="en-GB" altLang="en-US" b="1">
                <a:solidFill>
                  <a:srgbClr val="010066"/>
                </a:solidFill>
              </a:rPr>
            </a:br>
            <a:r>
              <a:rPr lang="en-GB" altLang="en-US" b="1">
                <a:solidFill>
                  <a:srgbClr val="010066"/>
                </a:solidFill>
              </a:rPr>
              <a:t>of pacemaker cells</a:t>
            </a:r>
            <a:endParaRPr lang="en-GB" altLang="en-US">
              <a:solidFill>
                <a:srgbClr val="010066"/>
              </a:solidFill>
            </a:endParaRPr>
          </a:p>
        </p:txBody>
      </p:sp>
      <p:sp>
        <p:nvSpPr>
          <p:cNvPr id="35849" name="Rectangle 12">
            <a:extLst>
              <a:ext uri="{FF2B5EF4-FFF2-40B4-BE49-F238E27FC236}">
                <a16:creationId xmlns:a16="http://schemas.microsoft.com/office/drawing/2014/main" id="{CD758CB5-6CBC-4248-8376-2E92BD9DCE48}"/>
              </a:ext>
            </a:extLst>
          </p:cNvPr>
          <p:cNvSpPr>
            <a:spLocks noChangeArrowheads="1"/>
          </p:cNvSpPr>
          <p:nvPr/>
        </p:nvSpPr>
        <p:spPr bwMode="auto">
          <a:xfrm>
            <a:off x="342900" y="4995863"/>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These signals determine </a:t>
            </a:r>
            <a:br>
              <a:rPr lang="en-GB" altLang="en-US">
                <a:solidFill>
                  <a:srgbClr val="010066"/>
                </a:solidFill>
              </a:rPr>
            </a:br>
            <a:r>
              <a:rPr lang="en-GB" altLang="en-US">
                <a:solidFill>
                  <a:srgbClr val="010066"/>
                </a:solidFill>
              </a:rPr>
              <a:t>how fast the heart contracts.</a:t>
            </a:r>
            <a:endParaRPr lang="en-GB" altLang="en-US"/>
          </a:p>
        </p:txBody>
      </p:sp>
      <p:cxnSp>
        <p:nvCxnSpPr>
          <p:cNvPr id="35851" name="Straight Connector 15">
            <a:extLst>
              <a:ext uri="{FF2B5EF4-FFF2-40B4-BE49-F238E27FC236}">
                <a16:creationId xmlns:a16="http://schemas.microsoft.com/office/drawing/2014/main" id="{C41A36F5-0379-44F5-B69C-CB4C53AFD7DF}"/>
              </a:ext>
            </a:extLst>
          </p:cNvPr>
          <p:cNvCxnSpPr>
            <a:cxnSpLocks noChangeShapeType="1"/>
          </p:cNvCxnSpPr>
          <p:nvPr/>
        </p:nvCxnSpPr>
        <p:spPr bwMode="auto">
          <a:xfrm>
            <a:off x="5189538" y="3932238"/>
            <a:ext cx="588962" cy="73501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5852" name="Straight Connector 16">
            <a:extLst>
              <a:ext uri="{FF2B5EF4-FFF2-40B4-BE49-F238E27FC236}">
                <a16:creationId xmlns:a16="http://schemas.microsoft.com/office/drawing/2014/main" id="{78F3DC0A-4559-4290-8706-171A12B8130E}"/>
              </a:ext>
            </a:extLst>
          </p:cNvPr>
          <p:cNvCxnSpPr>
            <a:cxnSpLocks noChangeShapeType="1"/>
          </p:cNvCxnSpPr>
          <p:nvPr/>
        </p:nvCxnSpPr>
        <p:spPr bwMode="auto">
          <a:xfrm>
            <a:off x="5189538" y="3940175"/>
            <a:ext cx="933450" cy="37623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13" name="Picture 12" descr="The_circulatory_system_18.1.png">
            <a:extLst>
              <a:ext uri="{FF2B5EF4-FFF2-40B4-BE49-F238E27FC236}">
                <a16:creationId xmlns:a16="http://schemas.microsoft.com/office/drawing/2014/main" id="{0257E3FD-E8B9-437F-A73E-D25AE69A48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0875" y="4291013"/>
            <a:ext cx="5365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BC573E0-25DB-44B8-839E-83B4D55352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5848" grpId="0"/>
      <p:bldP spid="358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2729B77-B602-48A2-BE3A-4953070BC2A5}"/>
              </a:ext>
            </a:extLst>
          </p:cNvPr>
          <p:cNvSpPr>
            <a:spLocks noGrp="1" noChangeArrowheads="1"/>
          </p:cNvSpPr>
          <p:nvPr>
            <p:ph type="title"/>
          </p:nvPr>
        </p:nvSpPr>
        <p:spPr/>
        <p:txBody>
          <a:bodyPr/>
          <a:lstStyle/>
          <a:p>
            <a:r>
              <a:rPr lang="en-GB" altLang="en-US"/>
              <a:t>Artificial pacemakers</a:t>
            </a:r>
            <a:endParaRPr lang="en-US" altLang="en-US"/>
          </a:p>
        </p:txBody>
      </p:sp>
      <p:sp>
        <p:nvSpPr>
          <p:cNvPr id="36867" name="Text Box 4">
            <a:extLst>
              <a:ext uri="{FF2B5EF4-FFF2-40B4-BE49-F238E27FC236}">
                <a16:creationId xmlns:a16="http://schemas.microsoft.com/office/drawing/2014/main" id="{9940D830-86E9-42B1-95EA-A94A7E373269}"/>
              </a:ext>
            </a:extLst>
          </p:cNvPr>
          <p:cNvSpPr txBox="1">
            <a:spLocks noChangeArrowheads="1"/>
          </p:cNvSpPr>
          <p:nvPr/>
        </p:nvSpPr>
        <p:spPr bwMode="auto">
          <a:xfrm>
            <a:off x="358775" y="800100"/>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Some heart problems are caused when an individual’s  natural pacemaker cells stop working properly. </a:t>
            </a:r>
            <a:endParaRPr lang="en-US" altLang="en-US">
              <a:solidFill>
                <a:srgbClr val="010066"/>
              </a:solidFill>
            </a:endParaRPr>
          </a:p>
        </p:txBody>
      </p:sp>
      <p:sp>
        <p:nvSpPr>
          <p:cNvPr id="205830" name="Text Box 6">
            <a:extLst>
              <a:ext uri="{FF2B5EF4-FFF2-40B4-BE49-F238E27FC236}">
                <a16:creationId xmlns:a16="http://schemas.microsoft.com/office/drawing/2014/main" id="{8138459E-C1E3-44AD-852D-29B926693C51}"/>
              </a:ext>
            </a:extLst>
          </p:cNvPr>
          <p:cNvSpPr txBox="1">
            <a:spLocks noChangeArrowheads="1"/>
          </p:cNvSpPr>
          <p:nvPr/>
        </p:nvSpPr>
        <p:spPr bwMode="auto">
          <a:xfrm>
            <a:off x="342900" y="2830513"/>
            <a:ext cx="36718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This is a battery-powered </a:t>
            </a:r>
            <a:br>
              <a:rPr lang="en-GB" altLang="en-US">
                <a:solidFill>
                  <a:srgbClr val="010066"/>
                </a:solidFill>
              </a:rPr>
            </a:br>
            <a:r>
              <a:rPr lang="en-GB" altLang="en-US">
                <a:solidFill>
                  <a:srgbClr val="010066"/>
                </a:solidFill>
              </a:rPr>
              <a:t>device that monitors </a:t>
            </a:r>
            <a:br>
              <a:rPr lang="en-GB" altLang="en-US">
                <a:solidFill>
                  <a:srgbClr val="010066"/>
                </a:solidFill>
              </a:rPr>
            </a:br>
            <a:r>
              <a:rPr lang="en-GB" altLang="en-US">
                <a:solidFill>
                  <a:srgbClr val="010066"/>
                </a:solidFill>
              </a:rPr>
              <a:t>the heart’s activity to </a:t>
            </a:r>
            <a:br>
              <a:rPr lang="en-GB" altLang="en-US">
                <a:solidFill>
                  <a:srgbClr val="010066"/>
                </a:solidFill>
              </a:rPr>
            </a:br>
            <a:r>
              <a:rPr lang="en-GB" altLang="en-US">
                <a:solidFill>
                  <a:srgbClr val="010066"/>
                </a:solidFill>
              </a:rPr>
              <a:t>ensure it contracts at </a:t>
            </a:r>
            <a:br>
              <a:rPr lang="en-GB" altLang="en-US">
                <a:solidFill>
                  <a:srgbClr val="010066"/>
                </a:solidFill>
              </a:rPr>
            </a:br>
            <a:r>
              <a:rPr lang="en-GB" altLang="en-US">
                <a:solidFill>
                  <a:srgbClr val="010066"/>
                </a:solidFill>
              </a:rPr>
              <a:t>the correct rate. </a:t>
            </a:r>
          </a:p>
        </p:txBody>
      </p:sp>
      <p:sp>
        <p:nvSpPr>
          <p:cNvPr id="205833" name="Rectangle 9">
            <a:extLst>
              <a:ext uri="{FF2B5EF4-FFF2-40B4-BE49-F238E27FC236}">
                <a16:creationId xmlns:a16="http://schemas.microsoft.com/office/drawing/2014/main" id="{567DDA44-B3E4-4149-A462-19DCA3B1C5EE}"/>
              </a:ext>
            </a:extLst>
          </p:cNvPr>
          <p:cNvSpPr>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artificial pacemaker senses if the pacemaker cells have stopped working. If this happens, it sends out electrical signals to take over. This helps maintain a regular heart rate.</a:t>
            </a:r>
          </a:p>
        </p:txBody>
      </p:sp>
      <p:sp>
        <p:nvSpPr>
          <p:cNvPr id="10" name="Rectangle 91">
            <a:extLst>
              <a:ext uri="{FF2B5EF4-FFF2-40B4-BE49-F238E27FC236}">
                <a16:creationId xmlns:a16="http://schemas.microsoft.com/office/drawing/2014/main" id="{2A417A07-D939-49F9-8810-81C0C5B3E9C6}"/>
              </a:ext>
            </a:extLst>
          </p:cNvPr>
          <p:cNvSpPr>
            <a:spLocks noChangeArrowheads="1"/>
          </p:cNvSpPr>
          <p:nvPr/>
        </p:nvSpPr>
        <p:spPr bwMode="auto">
          <a:xfrm>
            <a:off x="342900" y="1814513"/>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One way this can be treated is to have surgery to fit an </a:t>
            </a:r>
            <a:r>
              <a:rPr lang="en-GB" altLang="en-US" b="1">
                <a:solidFill>
                  <a:srgbClr val="10BC45"/>
                </a:solidFill>
              </a:rPr>
              <a:t>artificial pacemaker</a:t>
            </a:r>
            <a:r>
              <a:rPr lang="en-GB" altLang="en-US">
                <a:solidFill>
                  <a:srgbClr val="010066"/>
                </a:solidFill>
              </a:rPr>
              <a:t>. </a:t>
            </a:r>
            <a:endParaRPr lang="en-GB" altLang="en-US"/>
          </a:p>
        </p:txBody>
      </p:sp>
      <p:pic>
        <p:nvPicPr>
          <p:cNvPr id="9" name="Picture 8" descr="heart_artificial pacemaker_labelled.png">
            <a:extLst>
              <a:ext uri="{FF2B5EF4-FFF2-40B4-BE49-F238E27FC236}">
                <a16:creationId xmlns:a16="http://schemas.microsoft.com/office/drawing/2014/main" id="{E88112D8-01AF-429C-BE4D-6318854837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89188"/>
            <a:ext cx="5486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E6896FE-DE10-404E-8EA5-1A868FC799B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83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P spid="205833"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5DFDDB3-272B-4E92-91A0-E0D7F9561CB5}"/>
              </a:ext>
            </a:extLst>
          </p:cNvPr>
          <p:cNvSpPr>
            <a:spLocks noGrp="1" noChangeArrowheads="1"/>
          </p:cNvSpPr>
          <p:nvPr>
            <p:ph type="title"/>
          </p:nvPr>
        </p:nvSpPr>
        <p:spPr/>
        <p:txBody>
          <a:bodyPr/>
          <a:lstStyle/>
          <a:p>
            <a:r>
              <a:rPr lang="en-GB" altLang="en-US"/>
              <a:t>Calculating heart function (1)</a:t>
            </a:r>
            <a:endParaRPr lang="en-US" altLang="en-US"/>
          </a:p>
        </p:txBody>
      </p:sp>
      <p:sp>
        <p:nvSpPr>
          <p:cNvPr id="37891" name="Text Box 44">
            <a:extLst>
              <a:ext uri="{FF2B5EF4-FFF2-40B4-BE49-F238E27FC236}">
                <a16:creationId xmlns:a16="http://schemas.microsoft.com/office/drawing/2014/main" id="{7D5B2CC7-DC29-4504-BB13-350E80BDC5E5}"/>
              </a:ext>
            </a:extLst>
          </p:cNvPr>
          <p:cNvSpPr txBox="1">
            <a:spLocks noChangeArrowheads="1"/>
          </p:cNvSpPr>
          <p:nvPr/>
        </p:nvSpPr>
        <p:spPr bwMode="auto">
          <a:xfrm>
            <a:off x="358775" y="800100"/>
            <a:ext cx="8367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equation below can be used to calculate three important aspects of heart function.</a:t>
            </a:r>
            <a:endParaRPr lang="en-US" altLang="en-US" dirty="0">
              <a:solidFill>
                <a:srgbClr val="010066"/>
              </a:solidFill>
            </a:endParaRPr>
          </a:p>
        </p:txBody>
      </p:sp>
      <p:sp>
        <p:nvSpPr>
          <p:cNvPr id="8" name="TextBox 7">
            <a:extLst>
              <a:ext uri="{FF2B5EF4-FFF2-40B4-BE49-F238E27FC236}">
                <a16:creationId xmlns:a16="http://schemas.microsoft.com/office/drawing/2014/main" id="{BF55C653-7CED-4840-BDCA-B22FB445BEC7}"/>
              </a:ext>
            </a:extLst>
          </p:cNvPr>
          <p:cNvSpPr txBox="1">
            <a:spLocks noChangeArrowheads="1"/>
          </p:cNvSpPr>
          <p:nvPr/>
        </p:nvSpPr>
        <p:spPr bwMode="auto">
          <a:xfrm>
            <a:off x="1239838" y="1838325"/>
            <a:ext cx="6664325" cy="508000"/>
          </a:xfrm>
          <a:prstGeom prst="rect">
            <a:avLst/>
          </a:prstGeom>
          <a:solidFill>
            <a:srgbClr val="10BC45"/>
          </a:solidFill>
          <a:ln w="38100">
            <a:solidFill>
              <a:srgbClr val="10BC45"/>
            </a:solidFill>
            <a:miter lim="800000"/>
            <a:headEnd/>
            <a:tailEnd/>
          </a:ln>
          <a:extLst/>
        </p:spPr>
        <p:txBody>
          <a:bodyPr wrap="square" anchor="ctr" anchorCtr="0">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cardiac output = stroke volume × heart rate</a:t>
            </a:r>
          </a:p>
        </p:txBody>
      </p:sp>
      <p:sp>
        <p:nvSpPr>
          <p:cNvPr id="9" name="Text Box 43">
            <a:extLst>
              <a:ext uri="{FF2B5EF4-FFF2-40B4-BE49-F238E27FC236}">
                <a16:creationId xmlns:a16="http://schemas.microsoft.com/office/drawing/2014/main" id="{823F0186-FAF3-4CC2-A3E9-65782A36A0C0}"/>
              </a:ext>
            </a:extLst>
          </p:cNvPr>
          <p:cNvSpPr txBox="1">
            <a:spLocks noChangeArrowheads="1"/>
          </p:cNvSpPr>
          <p:nvPr/>
        </p:nvSpPr>
        <p:spPr bwMode="auto">
          <a:xfrm>
            <a:off x="342900" y="2574397"/>
            <a:ext cx="477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Cardiac output</a:t>
            </a:r>
            <a:r>
              <a:rPr lang="en-GB" altLang="en-US" dirty="0">
                <a:solidFill>
                  <a:srgbClr val="010066"/>
                </a:solidFill>
              </a:rPr>
              <a:t>: the volume of blood that the heart pumps out over one minute.</a:t>
            </a:r>
            <a:endParaRPr lang="en-US" altLang="en-US" dirty="0">
              <a:solidFill>
                <a:srgbClr val="010066"/>
              </a:solidFill>
            </a:endParaRPr>
          </a:p>
        </p:txBody>
      </p:sp>
      <p:sp>
        <p:nvSpPr>
          <p:cNvPr id="10" name="Text Box 42">
            <a:extLst>
              <a:ext uri="{FF2B5EF4-FFF2-40B4-BE49-F238E27FC236}">
                <a16:creationId xmlns:a16="http://schemas.microsoft.com/office/drawing/2014/main" id="{E7C275B9-CE59-4CDA-950F-F67FCCC0F29E}"/>
              </a:ext>
            </a:extLst>
          </p:cNvPr>
          <p:cNvSpPr txBox="1">
            <a:spLocks noChangeArrowheads="1"/>
          </p:cNvSpPr>
          <p:nvPr/>
        </p:nvSpPr>
        <p:spPr bwMode="auto">
          <a:xfrm>
            <a:off x="342900" y="3948643"/>
            <a:ext cx="4737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Stroke volume</a:t>
            </a:r>
            <a:r>
              <a:rPr lang="en-GB" altLang="en-US" dirty="0">
                <a:solidFill>
                  <a:srgbClr val="010066"/>
                </a:solidFill>
              </a:rPr>
              <a:t>: the volume of blood that the heart pumps out in a single heartbeat.</a:t>
            </a:r>
            <a:endParaRPr lang="en-US" altLang="en-US" dirty="0">
              <a:solidFill>
                <a:srgbClr val="010066"/>
              </a:solidFill>
            </a:endParaRPr>
          </a:p>
        </p:txBody>
      </p:sp>
      <p:sp>
        <p:nvSpPr>
          <p:cNvPr id="14" name="Text Box 41">
            <a:extLst>
              <a:ext uri="{FF2B5EF4-FFF2-40B4-BE49-F238E27FC236}">
                <a16:creationId xmlns:a16="http://schemas.microsoft.com/office/drawing/2014/main" id="{46288B0C-394E-4A20-BBE8-7133FD652F81}"/>
              </a:ext>
            </a:extLst>
          </p:cNvPr>
          <p:cNvSpPr txBox="1">
            <a:spLocks noChangeArrowheads="1"/>
          </p:cNvSpPr>
          <p:nvPr/>
        </p:nvSpPr>
        <p:spPr bwMode="auto">
          <a:xfrm>
            <a:off x="342900" y="5322888"/>
            <a:ext cx="543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Heart rate</a:t>
            </a:r>
            <a:r>
              <a:rPr lang="en-GB" altLang="en-US" dirty="0">
                <a:solidFill>
                  <a:srgbClr val="010066"/>
                </a:solidFill>
              </a:rPr>
              <a:t>: the number of times </a:t>
            </a:r>
            <a:br>
              <a:rPr lang="en-GB" altLang="en-US" dirty="0">
                <a:solidFill>
                  <a:srgbClr val="010066"/>
                </a:solidFill>
              </a:rPr>
            </a:br>
            <a:r>
              <a:rPr lang="en-GB" altLang="en-US" dirty="0">
                <a:solidFill>
                  <a:srgbClr val="010066"/>
                </a:solidFill>
              </a:rPr>
              <a:t>that the heart beats in one minute.</a:t>
            </a:r>
            <a:endParaRPr lang="en-US" altLang="en-US" dirty="0">
              <a:solidFill>
                <a:srgbClr val="010066"/>
              </a:solidFill>
            </a:endParaRPr>
          </a:p>
        </p:txBody>
      </p:sp>
      <p:pic>
        <p:nvPicPr>
          <p:cNvPr id="37897" name="Picture 10" descr="The_circulatory_system_20.1.png">
            <a:extLst>
              <a:ext uri="{FF2B5EF4-FFF2-40B4-BE49-F238E27FC236}">
                <a16:creationId xmlns:a16="http://schemas.microsoft.com/office/drawing/2014/main" id="{16C5DD55-6999-466A-ADEE-FAC5D5F7C6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446533"/>
            <a:ext cx="277971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75F6AB0-D794-414F-89E3-D09575103B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18CBA360-6126-4181-B107-3AEC19EF3B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322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070B8B4-788B-497A-8F9F-791C9B87EED4}"/>
              </a:ext>
            </a:extLst>
          </p:cNvPr>
          <p:cNvSpPr>
            <a:spLocks noGrp="1" noChangeArrowheads="1"/>
          </p:cNvSpPr>
          <p:nvPr>
            <p:ph type="title"/>
          </p:nvPr>
        </p:nvSpPr>
        <p:spPr/>
        <p:txBody>
          <a:bodyPr/>
          <a:lstStyle/>
          <a:p>
            <a:r>
              <a:rPr lang="en-GB" altLang="en-US"/>
              <a:t>Calculating heart function (2)</a:t>
            </a:r>
            <a:endParaRPr lang="en-US" altLang="en-US"/>
          </a:p>
        </p:txBody>
      </p:sp>
      <p:sp>
        <p:nvSpPr>
          <p:cNvPr id="38915" name="Text Box 4">
            <a:extLst>
              <a:ext uri="{FF2B5EF4-FFF2-40B4-BE49-F238E27FC236}">
                <a16:creationId xmlns:a16="http://schemas.microsoft.com/office/drawing/2014/main" id="{4B265BA1-2D78-411B-8200-A1A28580ECE7}"/>
              </a:ext>
            </a:extLst>
          </p:cNvPr>
          <p:cNvSpPr txBox="1">
            <a:spLocks noChangeArrowheads="1"/>
          </p:cNvSpPr>
          <p:nvPr/>
        </p:nvSpPr>
        <p:spPr bwMode="auto">
          <a:xfrm>
            <a:off x="358775" y="800100"/>
            <a:ext cx="8367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equation for heart function can be rearranged to work out any one of its three components.</a:t>
            </a:r>
            <a:endParaRPr lang="en-US" altLang="en-US">
              <a:solidFill>
                <a:srgbClr val="010066"/>
              </a:solidFill>
            </a:endParaRPr>
          </a:p>
        </p:txBody>
      </p:sp>
      <p:sp>
        <p:nvSpPr>
          <p:cNvPr id="38917" name="TextBox 7">
            <a:extLst>
              <a:ext uri="{FF2B5EF4-FFF2-40B4-BE49-F238E27FC236}">
                <a16:creationId xmlns:a16="http://schemas.microsoft.com/office/drawing/2014/main" id="{5A08FC66-50C6-406F-97AA-2F46657CF3F6}"/>
              </a:ext>
            </a:extLst>
          </p:cNvPr>
          <p:cNvSpPr txBox="1">
            <a:spLocks noChangeArrowheads="1"/>
          </p:cNvSpPr>
          <p:nvPr/>
        </p:nvSpPr>
        <p:spPr bwMode="auto">
          <a:xfrm>
            <a:off x="955675" y="1723672"/>
            <a:ext cx="7232650" cy="4619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cardiac output = stroke volume × heart rate</a:t>
            </a:r>
          </a:p>
        </p:txBody>
      </p:sp>
      <p:sp>
        <p:nvSpPr>
          <p:cNvPr id="38918" name="Rectangle 2">
            <a:extLst>
              <a:ext uri="{FF2B5EF4-FFF2-40B4-BE49-F238E27FC236}">
                <a16:creationId xmlns:a16="http://schemas.microsoft.com/office/drawing/2014/main" id="{BD037D42-2349-4653-B844-D68EBDBDAB7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6369" name="Rectangle 1">
            <a:extLst>
              <a:ext uri="{FF2B5EF4-FFF2-40B4-BE49-F238E27FC236}">
                <a16:creationId xmlns:a16="http://schemas.microsoft.com/office/drawing/2014/main" id="{2932AFB9-2A2C-4C23-9FED-22843FC593F7}"/>
              </a:ext>
            </a:extLst>
          </p:cNvPr>
          <p:cNvSpPr>
            <a:spLocks noChangeArrowheads="1"/>
          </p:cNvSpPr>
          <p:nvPr/>
        </p:nvSpPr>
        <p:spPr bwMode="auto">
          <a:xfrm>
            <a:off x="342900" y="2369256"/>
            <a:ext cx="855186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Joe has a cardiac output of 6,000</a:t>
            </a:r>
            <a:r>
              <a:rPr lang="en-US" altLang="en-US" sz="1000" dirty="0">
                <a:ea typeface="Calibri" panose="020F0502020204030204" pitchFamily="34" charset="0"/>
                <a:cs typeface="Arial" panose="020B0604020202020204" pitchFamily="34" charset="0"/>
              </a:rPr>
              <a:t> </a:t>
            </a:r>
            <a:r>
              <a:rPr lang="en-US" altLang="en-US" dirty="0">
                <a:ea typeface="Calibri" panose="020F0502020204030204" pitchFamily="34" charset="0"/>
                <a:cs typeface="Arial" panose="020B0604020202020204" pitchFamily="34" charset="0"/>
              </a:rPr>
              <a:t>ml/min and a stroke volume of 75</a:t>
            </a:r>
            <a:r>
              <a:rPr lang="en-US" altLang="en-US" sz="1000" dirty="0">
                <a:ea typeface="Calibri" panose="020F0502020204030204" pitchFamily="34" charset="0"/>
                <a:cs typeface="Arial" panose="020B0604020202020204" pitchFamily="34" charset="0"/>
              </a:rPr>
              <a:t> </a:t>
            </a:r>
            <a:r>
              <a:rPr lang="en-US" altLang="en-US" dirty="0">
                <a:ea typeface="Calibri" panose="020F0502020204030204" pitchFamily="34" charset="0"/>
                <a:cs typeface="Arial" panose="020B0604020202020204" pitchFamily="34" charset="0"/>
              </a:rPr>
              <a:t>ml. What is his heart rate? </a:t>
            </a:r>
          </a:p>
        </p:txBody>
      </p:sp>
      <p:sp>
        <p:nvSpPr>
          <p:cNvPr id="17" name="Rectangle 16">
            <a:extLst>
              <a:ext uri="{FF2B5EF4-FFF2-40B4-BE49-F238E27FC236}">
                <a16:creationId xmlns:a16="http://schemas.microsoft.com/office/drawing/2014/main" id="{24702630-9F75-46DE-94BD-E6E8637681D2}"/>
              </a:ext>
            </a:extLst>
          </p:cNvPr>
          <p:cNvSpPr>
            <a:spLocks noChangeArrowheads="1"/>
          </p:cNvSpPr>
          <p:nvPr/>
        </p:nvSpPr>
        <p:spPr bwMode="auto">
          <a:xfrm>
            <a:off x="342900" y="3358269"/>
            <a:ext cx="846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Rearranging the equation, we see that:</a:t>
            </a:r>
            <a:endParaRPr lang="en-GB" altLang="en-US"/>
          </a:p>
        </p:txBody>
      </p:sp>
      <p:grpSp>
        <p:nvGrpSpPr>
          <p:cNvPr id="2" name="Group 23">
            <a:extLst>
              <a:ext uri="{FF2B5EF4-FFF2-40B4-BE49-F238E27FC236}">
                <a16:creationId xmlns:a16="http://schemas.microsoft.com/office/drawing/2014/main" id="{19DA795A-4C2B-4DE3-B558-139196F76B8F}"/>
              </a:ext>
            </a:extLst>
          </p:cNvPr>
          <p:cNvGrpSpPr>
            <a:grpSpLocks/>
          </p:cNvGrpSpPr>
          <p:nvPr/>
        </p:nvGrpSpPr>
        <p:grpSpPr bwMode="auto">
          <a:xfrm>
            <a:off x="2006600" y="3889375"/>
            <a:ext cx="4876800" cy="1109663"/>
            <a:chOff x="1995055" y="4142509"/>
            <a:chExt cx="4876800" cy="1108364"/>
          </a:xfrm>
        </p:grpSpPr>
        <p:sp>
          <p:nvSpPr>
            <p:cNvPr id="3" name="Rectangle 17">
              <a:extLst>
                <a:ext uri="{FF2B5EF4-FFF2-40B4-BE49-F238E27FC236}">
                  <a16:creationId xmlns:a16="http://schemas.microsoft.com/office/drawing/2014/main" id="{34FD1A54-C26E-4D45-94C3-AC353BC3FDF0}"/>
                </a:ext>
              </a:extLst>
            </p:cNvPr>
            <p:cNvSpPr>
              <a:spLocks noChangeArrowheads="1"/>
            </p:cNvSpPr>
            <p:nvPr/>
          </p:nvSpPr>
          <p:spPr bwMode="auto">
            <a:xfrm>
              <a:off x="1995055" y="4142509"/>
              <a:ext cx="4876800" cy="1108364"/>
            </a:xfrm>
            <a:prstGeom prst="rect">
              <a:avLst/>
            </a:prstGeom>
            <a:noFill/>
            <a:ln w="38100" algn="ctr">
              <a:no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8927" name="Rectangle 12">
              <a:extLst>
                <a:ext uri="{FF2B5EF4-FFF2-40B4-BE49-F238E27FC236}">
                  <a16:creationId xmlns:a16="http://schemas.microsoft.com/office/drawing/2014/main" id="{68926537-15D1-4985-94B2-683891521233}"/>
                </a:ext>
              </a:extLst>
            </p:cNvPr>
            <p:cNvSpPr>
              <a:spLocks noChangeArrowheads="1"/>
            </p:cNvSpPr>
            <p:nvPr/>
          </p:nvSpPr>
          <p:spPr bwMode="auto">
            <a:xfrm>
              <a:off x="2229306" y="4416214"/>
              <a:ext cx="1853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heart rate =</a:t>
              </a:r>
              <a:endParaRPr lang="en-GB" altLang="en-US"/>
            </a:p>
          </p:txBody>
        </p:sp>
        <p:sp>
          <p:nvSpPr>
            <p:cNvPr id="38928" name="Rectangle 14">
              <a:extLst>
                <a:ext uri="{FF2B5EF4-FFF2-40B4-BE49-F238E27FC236}">
                  <a16:creationId xmlns:a16="http://schemas.microsoft.com/office/drawing/2014/main" id="{7B498182-DB2D-43DB-B74F-8EED68C7C4BB}"/>
                </a:ext>
              </a:extLst>
            </p:cNvPr>
            <p:cNvSpPr>
              <a:spLocks noChangeArrowheads="1"/>
            </p:cNvSpPr>
            <p:nvPr/>
          </p:nvSpPr>
          <p:spPr bwMode="auto">
            <a:xfrm>
              <a:off x="4182255" y="4209549"/>
              <a:ext cx="2388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cardiac output </a:t>
              </a:r>
              <a:endParaRPr lang="en-GB" altLang="en-US"/>
            </a:p>
          </p:txBody>
        </p:sp>
        <p:sp>
          <p:nvSpPr>
            <p:cNvPr id="38929" name="Rectangle 15">
              <a:extLst>
                <a:ext uri="{FF2B5EF4-FFF2-40B4-BE49-F238E27FC236}">
                  <a16:creationId xmlns:a16="http://schemas.microsoft.com/office/drawing/2014/main" id="{51D8A52C-1DE1-4368-8FA7-C38910A51E25}"/>
                </a:ext>
              </a:extLst>
            </p:cNvPr>
            <p:cNvSpPr>
              <a:spLocks noChangeArrowheads="1"/>
            </p:cNvSpPr>
            <p:nvPr/>
          </p:nvSpPr>
          <p:spPr bwMode="auto">
            <a:xfrm>
              <a:off x="4198285" y="4694459"/>
              <a:ext cx="2356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stroke volume </a:t>
              </a:r>
              <a:endParaRPr lang="en-GB" altLang="en-US"/>
            </a:p>
          </p:txBody>
        </p:sp>
      </p:grpSp>
      <p:cxnSp>
        <p:nvCxnSpPr>
          <p:cNvPr id="38926" name="Straight Connector 19">
            <a:extLst>
              <a:ext uri="{FF2B5EF4-FFF2-40B4-BE49-F238E27FC236}">
                <a16:creationId xmlns:a16="http://schemas.microsoft.com/office/drawing/2014/main" id="{49A4E686-3001-421A-B14D-371DF4517BDD}"/>
              </a:ext>
            </a:extLst>
          </p:cNvPr>
          <p:cNvCxnSpPr>
            <a:cxnSpLocks noChangeShapeType="1"/>
          </p:cNvCxnSpPr>
          <p:nvPr/>
        </p:nvCxnSpPr>
        <p:spPr bwMode="auto">
          <a:xfrm flipV="1">
            <a:off x="4181475" y="4424363"/>
            <a:ext cx="2324100" cy="9525"/>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9235E29F-2F79-4241-A290-718495289CC0}"/>
              </a:ext>
            </a:extLst>
          </p:cNvPr>
          <p:cNvSpPr>
            <a:spLocks noChangeArrowheads="1"/>
          </p:cNvSpPr>
          <p:nvPr/>
        </p:nvSpPr>
        <p:spPr bwMode="auto">
          <a:xfrm>
            <a:off x="342900" y="5114925"/>
            <a:ext cx="8469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Therefore, Joe’s heart rate = 6,000/75 </a:t>
            </a:r>
            <a:endParaRPr lang="en-GB" altLang="en-US"/>
          </a:p>
        </p:txBody>
      </p:sp>
      <p:sp>
        <p:nvSpPr>
          <p:cNvPr id="27" name="Rectangle 26">
            <a:extLst>
              <a:ext uri="{FF2B5EF4-FFF2-40B4-BE49-F238E27FC236}">
                <a16:creationId xmlns:a16="http://schemas.microsoft.com/office/drawing/2014/main" id="{B33A8B7A-D1D2-4E08-B076-FE7FE666FCF1}"/>
              </a:ext>
            </a:extLst>
          </p:cNvPr>
          <p:cNvSpPr>
            <a:spLocks noChangeArrowheads="1"/>
          </p:cNvSpPr>
          <p:nvPr/>
        </p:nvSpPr>
        <p:spPr bwMode="auto">
          <a:xfrm>
            <a:off x="4013200" y="5691188"/>
            <a:ext cx="4519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a:t>
            </a:r>
            <a:r>
              <a:rPr lang="en-GB" altLang="en-US" b="1" dirty="0">
                <a:solidFill>
                  <a:srgbClr val="010066"/>
                </a:solidFill>
              </a:rPr>
              <a:t>80</a:t>
            </a:r>
            <a:r>
              <a:rPr lang="en-GB" altLang="en-US" sz="1000" b="1" dirty="0">
                <a:solidFill>
                  <a:srgbClr val="010066"/>
                </a:solidFill>
              </a:rPr>
              <a:t> </a:t>
            </a:r>
            <a:r>
              <a:rPr lang="en-GB" altLang="en-US" b="1" dirty="0">
                <a:solidFill>
                  <a:srgbClr val="010066"/>
                </a:solidFill>
              </a:rPr>
              <a:t>bpm (beats per minute)</a:t>
            </a:r>
            <a:endParaRPr lang="en-GB" altLang="en-US" b="1" dirty="0"/>
          </a:p>
        </p:txBody>
      </p:sp>
      <p:pic>
        <p:nvPicPr>
          <p:cNvPr id="18" name="Picture 17">
            <a:extLst>
              <a:ext uri="{FF2B5EF4-FFF2-40B4-BE49-F238E27FC236}">
                <a16:creationId xmlns:a16="http://schemas.microsoft.com/office/drawing/2014/main" id="{DB211387-8A40-4D0C-9A20-B1C8493A00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18">
            <a:extLst>
              <a:ext uri="{FF2B5EF4-FFF2-40B4-BE49-F238E27FC236}">
                <a16:creationId xmlns:a16="http://schemas.microsoft.com/office/drawing/2014/main" id="{9D3E9FC0-2CFC-4AE3-BAEE-DDB226507C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322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69" grpId="0" animBg="1"/>
      <p:bldP spid="17"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EFC95E1-DF23-426D-8106-E058D7F691D9}"/>
              </a:ext>
            </a:extLst>
          </p:cNvPr>
          <p:cNvSpPr>
            <a:spLocks noGrp="1" noChangeArrowheads="1"/>
          </p:cNvSpPr>
          <p:nvPr>
            <p:ph type="title"/>
          </p:nvPr>
        </p:nvSpPr>
        <p:spPr/>
        <p:txBody>
          <a:bodyPr/>
          <a:lstStyle/>
          <a:p>
            <a:r>
              <a:rPr lang="en-GB" altLang="en-US" dirty="0"/>
              <a:t>Blood vessels (1)</a:t>
            </a:r>
            <a:endParaRPr lang="en-US" altLang="en-US" dirty="0"/>
          </a:p>
        </p:txBody>
      </p:sp>
      <p:sp>
        <p:nvSpPr>
          <p:cNvPr id="40963" name="Text Box 44">
            <a:extLst>
              <a:ext uri="{FF2B5EF4-FFF2-40B4-BE49-F238E27FC236}">
                <a16:creationId xmlns:a16="http://schemas.microsoft.com/office/drawing/2014/main" id="{C48F5EEC-F895-4D67-BE7B-7894F0974C64}"/>
              </a:ext>
            </a:extLst>
          </p:cNvPr>
          <p:cNvSpPr txBox="1">
            <a:spLocks noChangeArrowheads="1"/>
          </p:cNvSpPr>
          <p:nvPr/>
        </p:nvSpPr>
        <p:spPr bwMode="auto">
          <a:xfrm>
            <a:off x="358775" y="800100"/>
            <a:ext cx="808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a:t>
            </a:r>
            <a:r>
              <a:rPr lang="en-GB" altLang="en-US" b="1" dirty="0">
                <a:solidFill>
                  <a:srgbClr val="010066"/>
                </a:solidFill>
              </a:rPr>
              <a:t>three</a:t>
            </a:r>
            <a:r>
              <a:rPr lang="en-GB" altLang="en-US" dirty="0">
                <a:solidFill>
                  <a:srgbClr val="010066"/>
                </a:solidFill>
              </a:rPr>
              <a:t> main types of blood vessel in the body. </a:t>
            </a:r>
            <a:endParaRPr lang="en-US" altLang="en-US" dirty="0">
              <a:solidFill>
                <a:srgbClr val="010066"/>
              </a:solidFill>
            </a:endParaRPr>
          </a:p>
        </p:txBody>
      </p:sp>
      <p:sp>
        <p:nvSpPr>
          <p:cNvPr id="9" name="Text Box 43">
            <a:extLst>
              <a:ext uri="{FF2B5EF4-FFF2-40B4-BE49-F238E27FC236}">
                <a16:creationId xmlns:a16="http://schemas.microsoft.com/office/drawing/2014/main" id="{93768283-4FA1-4DB4-B778-6A766AF3A6EA}"/>
              </a:ext>
            </a:extLst>
          </p:cNvPr>
          <p:cNvSpPr txBox="1">
            <a:spLocks noChangeArrowheads="1"/>
          </p:cNvSpPr>
          <p:nvPr/>
        </p:nvSpPr>
        <p:spPr bwMode="auto">
          <a:xfrm>
            <a:off x="342901" y="1404938"/>
            <a:ext cx="7277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Arteries</a:t>
            </a:r>
            <a:r>
              <a:rPr lang="en-GB" altLang="en-US" dirty="0">
                <a:solidFill>
                  <a:srgbClr val="010066"/>
                </a:solidFill>
              </a:rPr>
              <a:t>: transport blood </a:t>
            </a:r>
            <a:r>
              <a:rPr lang="en-GB" altLang="en-US" b="1" dirty="0">
                <a:solidFill>
                  <a:srgbClr val="010066"/>
                </a:solidFill>
              </a:rPr>
              <a:t>away</a:t>
            </a:r>
            <a:r>
              <a:rPr lang="en-GB" altLang="en-US" dirty="0">
                <a:solidFill>
                  <a:srgbClr val="10BC45"/>
                </a:solidFill>
              </a:rPr>
              <a:t> </a:t>
            </a:r>
            <a:r>
              <a:rPr lang="en-GB" altLang="en-US" dirty="0">
                <a:solidFill>
                  <a:srgbClr val="010066"/>
                </a:solidFill>
              </a:rPr>
              <a:t>from the heart.</a:t>
            </a:r>
            <a:endParaRPr lang="en-US" altLang="en-US" dirty="0">
              <a:solidFill>
                <a:srgbClr val="010066"/>
              </a:solidFill>
            </a:endParaRPr>
          </a:p>
        </p:txBody>
      </p:sp>
      <p:sp>
        <p:nvSpPr>
          <p:cNvPr id="10" name="Text Box 42">
            <a:extLst>
              <a:ext uri="{FF2B5EF4-FFF2-40B4-BE49-F238E27FC236}">
                <a16:creationId xmlns:a16="http://schemas.microsoft.com/office/drawing/2014/main" id="{DD281460-E3C1-4FAB-9D0A-9FD8F835CB55}"/>
              </a:ext>
            </a:extLst>
          </p:cNvPr>
          <p:cNvSpPr txBox="1">
            <a:spLocks noChangeArrowheads="1"/>
          </p:cNvSpPr>
          <p:nvPr/>
        </p:nvSpPr>
        <p:spPr bwMode="auto">
          <a:xfrm>
            <a:off x="342901" y="2008188"/>
            <a:ext cx="62385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Veins</a:t>
            </a:r>
            <a:r>
              <a:rPr lang="en-GB" altLang="en-US" dirty="0">
                <a:solidFill>
                  <a:srgbClr val="010066"/>
                </a:solidFill>
              </a:rPr>
              <a:t>: transport blood </a:t>
            </a:r>
            <a:r>
              <a:rPr lang="en-GB" altLang="en-US" b="1" dirty="0">
                <a:solidFill>
                  <a:srgbClr val="010066"/>
                </a:solidFill>
              </a:rPr>
              <a:t>toward</a:t>
            </a:r>
            <a:r>
              <a:rPr lang="en-GB" altLang="en-US" dirty="0">
                <a:solidFill>
                  <a:srgbClr val="010066"/>
                </a:solidFill>
              </a:rPr>
              <a:t> the heart.</a:t>
            </a:r>
            <a:endParaRPr lang="en-US" altLang="en-US" dirty="0">
              <a:solidFill>
                <a:srgbClr val="010066"/>
              </a:solidFill>
            </a:endParaRPr>
          </a:p>
        </p:txBody>
      </p:sp>
      <p:sp>
        <p:nvSpPr>
          <p:cNvPr id="14" name="Text Box 41">
            <a:extLst>
              <a:ext uri="{FF2B5EF4-FFF2-40B4-BE49-F238E27FC236}">
                <a16:creationId xmlns:a16="http://schemas.microsoft.com/office/drawing/2014/main" id="{67DBAE54-A76E-4546-A18D-9B9989ED1615}"/>
              </a:ext>
            </a:extLst>
          </p:cNvPr>
          <p:cNvSpPr txBox="1">
            <a:spLocks noChangeArrowheads="1"/>
          </p:cNvSpPr>
          <p:nvPr/>
        </p:nvSpPr>
        <p:spPr bwMode="auto">
          <a:xfrm>
            <a:off x="342900" y="2613025"/>
            <a:ext cx="8367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Capillaries</a:t>
            </a:r>
            <a:r>
              <a:rPr lang="en-GB" altLang="en-US" dirty="0">
                <a:solidFill>
                  <a:srgbClr val="010066"/>
                </a:solidFill>
              </a:rPr>
              <a:t>: are located within the tissues of the body and transport blood to the body cells. They receive blood from the arteries, and move it toward the veins.</a:t>
            </a:r>
            <a:endParaRPr lang="en-US" altLang="en-US" dirty="0">
              <a:solidFill>
                <a:srgbClr val="010066"/>
              </a:solidFill>
            </a:endParaRPr>
          </a:p>
        </p:txBody>
      </p:sp>
      <p:pic>
        <p:nvPicPr>
          <p:cNvPr id="13" name="Picture 12" descr="blood vessels_labelled.png">
            <a:extLst>
              <a:ext uri="{FF2B5EF4-FFF2-40B4-BE49-F238E27FC236}">
                <a16:creationId xmlns:a16="http://schemas.microsoft.com/office/drawing/2014/main" id="{2AFF0EF5-9612-4F80-838B-389263AAA1C9}"/>
              </a:ext>
            </a:extLst>
          </p:cNvPr>
          <p:cNvPicPr>
            <a:picLocks noChangeAspect="1"/>
          </p:cNvPicPr>
          <p:nvPr/>
        </p:nvPicPr>
        <p:blipFill>
          <a:blip r:embed="rId4">
            <a:extLst>
              <a:ext uri="{28A0092B-C50C-407E-A947-70E740481C1C}">
                <a14:useLocalDpi xmlns:a14="http://schemas.microsoft.com/office/drawing/2010/main" val="0"/>
              </a:ext>
            </a:extLst>
          </a:blip>
          <a:srcRect b="1582"/>
          <a:stretch>
            <a:fillRect/>
          </a:stretch>
        </p:blipFill>
        <p:spPr bwMode="auto">
          <a:xfrm>
            <a:off x="892175" y="3592513"/>
            <a:ext cx="73596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C411314-1E6F-4D5C-B38C-49436D9F744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D76EA316-C400-4393-802B-4EFA222E6753}"/>
              </a:ext>
            </a:extLst>
          </p:cNvPr>
          <p:cNvSpPr>
            <a:spLocks noGrp="1" noChangeArrowheads="1"/>
          </p:cNvSpPr>
          <p:nvPr>
            <p:ph type="title"/>
          </p:nvPr>
        </p:nvSpPr>
        <p:spPr/>
        <p:txBody>
          <a:bodyPr/>
          <a:lstStyle/>
          <a:p>
            <a:r>
              <a:rPr lang="en-GB" altLang="en-US" dirty="0"/>
              <a:t>Blood vessels (2)</a:t>
            </a:r>
            <a:endParaRPr lang="en-US" altLang="en-US" dirty="0"/>
          </a:p>
        </p:txBody>
      </p:sp>
      <p:pic>
        <p:nvPicPr>
          <p:cNvPr id="6" name="Picture 5">
            <a:extLst>
              <a:ext uri="{FF2B5EF4-FFF2-40B4-BE49-F238E27FC236}">
                <a16:creationId xmlns:a16="http://schemas.microsoft.com/office/drawing/2014/main" id="{10A7D731-8A17-4A9A-B6F5-1DFCDBA56B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D8D6888-3BBD-4E7A-8C0C-35A6F81E544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DD6E42D-D27A-4F83-9015-220A6F3E846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8D08DE6-537C-464D-B55C-5996DE8B880E}"/>
              </a:ext>
            </a:extLst>
          </p:cNvPr>
          <p:cNvSpPr>
            <a:spLocks noGrp="1" noChangeArrowheads="1"/>
          </p:cNvSpPr>
          <p:nvPr>
            <p:ph type="title"/>
          </p:nvPr>
        </p:nvSpPr>
        <p:spPr/>
        <p:txBody>
          <a:bodyPr/>
          <a:lstStyle/>
          <a:p>
            <a:r>
              <a:rPr lang="en-GB" altLang="en-US"/>
              <a:t>Structural adaptations: arteries</a:t>
            </a:r>
            <a:endParaRPr lang="en-US" altLang="en-US"/>
          </a:p>
        </p:txBody>
      </p:sp>
      <p:sp>
        <p:nvSpPr>
          <p:cNvPr id="41987" name="Text Box 43">
            <a:extLst>
              <a:ext uri="{FF2B5EF4-FFF2-40B4-BE49-F238E27FC236}">
                <a16:creationId xmlns:a16="http://schemas.microsoft.com/office/drawing/2014/main" id="{4AC1ACD9-A1BF-40DD-AD86-59F641AD8FBC}"/>
              </a:ext>
            </a:extLst>
          </p:cNvPr>
          <p:cNvSpPr txBox="1">
            <a:spLocks noChangeArrowheads="1"/>
          </p:cNvSpPr>
          <p:nvPr/>
        </p:nvSpPr>
        <p:spPr bwMode="auto">
          <a:xfrm>
            <a:off x="358775" y="800100"/>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Arteries are structurally adapted to carry blood away from </a:t>
            </a:r>
            <a:br>
              <a:rPr lang="en-GB" altLang="en-US" dirty="0">
                <a:solidFill>
                  <a:srgbClr val="010066"/>
                </a:solidFill>
              </a:rPr>
            </a:br>
            <a:r>
              <a:rPr lang="en-GB" altLang="en-US" dirty="0">
                <a:solidFill>
                  <a:srgbClr val="010066"/>
                </a:solidFill>
              </a:rPr>
              <a:t>the heart at </a:t>
            </a:r>
            <a:r>
              <a:rPr lang="en-GB" altLang="en-US" b="1" dirty="0">
                <a:solidFill>
                  <a:srgbClr val="010066"/>
                </a:solidFill>
              </a:rPr>
              <a:t>high pressure</a:t>
            </a:r>
            <a:r>
              <a:rPr lang="en-GB" altLang="en-US" dirty="0">
                <a:solidFill>
                  <a:srgbClr val="010066"/>
                </a:solidFill>
              </a:rPr>
              <a:t>.</a:t>
            </a:r>
            <a:endParaRPr lang="en-US" altLang="en-US" dirty="0">
              <a:solidFill>
                <a:srgbClr val="010066"/>
              </a:solidFill>
            </a:endParaRPr>
          </a:p>
        </p:txBody>
      </p:sp>
      <p:sp>
        <p:nvSpPr>
          <p:cNvPr id="9" name="Text Box 42">
            <a:extLst>
              <a:ext uri="{FF2B5EF4-FFF2-40B4-BE49-F238E27FC236}">
                <a16:creationId xmlns:a16="http://schemas.microsoft.com/office/drawing/2014/main" id="{AF49BDEB-513D-463C-B6D1-066F9BFF51A6}"/>
              </a:ext>
            </a:extLst>
          </p:cNvPr>
          <p:cNvSpPr txBox="1">
            <a:spLocks noChangeArrowheads="1"/>
          </p:cNvSpPr>
          <p:nvPr/>
        </p:nvSpPr>
        <p:spPr bwMode="auto">
          <a:xfrm>
            <a:off x="342899" y="1897969"/>
            <a:ext cx="4049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They have a thick layer of muscular and elastic tissue in their walls. This prevents them from bursting under the high blood pressure.</a:t>
            </a:r>
            <a:endParaRPr lang="en-US" altLang="en-US" dirty="0">
              <a:solidFill>
                <a:srgbClr val="010066"/>
              </a:solidFill>
            </a:endParaRPr>
          </a:p>
        </p:txBody>
      </p:sp>
      <p:sp>
        <p:nvSpPr>
          <p:cNvPr id="12" name="Text Box 41">
            <a:extLst>
              <a:ext uri="{FF2B5EF4-FFF2-40B4-BE49-F238E27FC236}">
                <a16:creationId xmlns:a16="http://schemas.microsoft.com/office/drawing/2014/main" id="{718231B8-364C-431F-BFFA-FC6AD12E813F}"/>
              </a:ext>
            </a:extLst>
          </p:cNvPr>
          <p:cNvSpPr txBox="1">
            <a:spLocks noChangeArrowheads="1"/>
          </p:cNvSpPr>
          <p:nvPr/>
        </p:nvSpPr>
        <p:spPr bwMode="auto">
          <a:xfrm>
            <a:off x="342900" y="4104567"/>
            <a:ext cx="375496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Arteries have a narrower </a:t>
            </a:r>
            <a:br>
              <a:rPr lang="en-GB" altLang="en-US" dirty="0">
                <a:solidFill>
                  <a:srgbClr val="010066"/>
                </a:solidFill>
              </a:rPr>
            </a:br>
            <a:r>
              <a:rPr lang="en-GB" altLang="en-US" b="1" dirty="0">
                <a:solidFill>
                  <a:srgbClr val="10BC45"/>
                </a:solidFill>
              </a:rPr>
              <a:t>lumen</a:t>
            </a:r>
            <a:r>
              <a:rPr lang="en-GB" altLang="en-US" dirty="0">
                <a:solidFill>
                  <a:srgbClr val="010066"/>
                </a:solidFill>
              </a:rPr>
              <a:t> than veins. This  </a:t>
            </a:r>
            <a:br>
              <a:rPr lang="en-GB" altLang="en-US" dirty="0">
                <a:solidFill>
                  <a:srgbClr val="010066"/>
                </a:solidFill>
              </a:rPr>
            </a:br>
            <a:r>
              <a:rPr lang="en-GB" altLang="en-US" dirty="0">
                <a:solidFill>
                  <a:srgbClr val="010066"/>
                </a:solidFill>
              </a:rPr>
              <a:t>allows them to maintain </a:t>
            </a:r>
            <a:br>
              <a:rPr lang="en-GB" altLang="en-US" dirty="0">
                <a:solidFill>
                  <a:srgbClr val="010066"/>
                </a:solidFill>
              </a:rPr>
            </a:br>
            <a:r>
              <a:rPr lang="en-GB" altLang="en-US" dirty="0">
                <a:solidFill>
                  <a:srgbClr val="010066"/>
                </a:solidFill>
              </a:rPr>
              <a:t>a high blood pressure.</a:t>
            </a:r>
            <a:endParaRPr lang="en-US" altLang="en-US" dirty="0">
              <a:solidFill>
                <a:srgbClr val="010066"/>
              </a:solidFill>
            </a:endParaRPr>
          </a:p>
        </p:txBody>
      </p:sp>
      <p:pic>
        <p:nvPicPr>
          <p:cNvPr id="41991" name="Picture 7" descr="blood vessels_artery.png">
            <a:extLst>
              <a:ext uri="{FF2B5EF4-FFF2-40B4-BE49-F238E27FC236}">
                <a16:creationId xmlns:a16="http://schemas.microsoft.com/office/drawing/2014/main" id="{5B84D158-57F0-454B-96E7-EBCB60FF68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2263954"/>
            <a:ext cx="30845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230">
            <a:extLst>
              <a:ext uri="{FF2B5EF4-FFF2-40B4-BE49-F238E27FC236}">
                <a16:creationId xmlns:a16="http://schemas.microsoft.com/office/drawing/2014/main" id="{E42FDAC6-7BFD-4F92-B224-583BBDDB9944}"/>
              </a:ext>
            </a:extLst>
          </p:cNvPr>
          <p:cNvCxnSpPr>
            <a:cxnSpLocks noChangeShapeType="1"/>
            <a:endCxn id="13" idx="2"/>
          </p:cNvCxnSpPr>
          <p:nvPr/>
        </p:nvCxnSpPr>
        <p:spPr bwMode="auto">
          <a:xfrm flipV="1">
            <a:off x="5629275" y="2225854"/>
            <a:ext cx="1690688" cy="484187"/>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05B4DB8A-7C22-434C-819E-C7A68A1CF647}"/>
              </a:ext>
            </a:extLst>
          </p:cNvPr>
          <p:cNvSpPr>
            <a:spLocks noChangeArrowheads="1"/>
          </p:cNvSpPr>
          <p:nvPr/>
        </p:nvSpPr>
        <p:spPr bwMode="auto">
          <a:xfrm>
            <a:off x="6107113" y="1763891"/>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narrow lumen </a:t>
            </a:r>
          </a:p>
        </p:txBody>
      </p:sp>
      <p:sp>
        <p:nvSpPr>
          <p:cNvPr id="14" name="Rectangle 13">
            <a:extLst>
              <a:ext uri="{FF2B5EF4-FFF2-40B4-BE49-F238E27FC236}">
                <a16:creationId xmlns:a16="http://schemas.microsoft.com/office/drawing/2014/main" id="{5926AA77-6614-4D95-9977-62040BF9EB80}"/>
              </a:ext>
            </a:extLst>
          </p:cNvPr>
          <p:cNvSpPr>
            <a:spLocks noChangeArrowheads="1"/>
          </p:cNvSpPr>
          <p:nvPr/>
        </p:nvSpPr>
        <p:spPr bwMode="auto">
          <a:xfrm>
            <a:off x="6818313" y="2903716"/>
            <a:ext cx="2136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thick muscle layer</a:t>
            </a:r>
          </a:p>
        </p:txBody>
      </p:sp>
      <p:cxnSp>
        <p:nvCxnSpPr>
          <p:cNvPr id="16" name="Straight Arrow Connector 220">
            <a:extLst>
              <a:ext uri="{FF2B5EF4-FFF2-40B4-BE49-F238E27FC236}">
                <a16:creationId xmlns:a16="http://schemas.microsoft.com/office/drawing/2014/main" id="{34A22823-5146-4EA5-9040-7F1EACF09198}"/>
              </a:ext>
            </a:extLst>
          </p:cNvPr>
          <p:cNvCxnSpPr>
            <a:cxnSpLocks noChangeShapeType="1"/>
            <a:endCxn id="14" idx="2"/>
          </p:cNvCxnSpPr>
          <p:nvPr/>
        </p:nvCxnSpPr>
        <p:spPr bwMode="auto">
          <a:xfrm flipV="1">
            <a:off x="6296025" y="3735566"/>
            <a:ext cx="1590675" cy="525463"/>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1CBE0E7C-0210-4D65-8BF8-8A7768ED88B7}"/>
              </a:ext>
            </a:extLst>
          </p:cNvPr>
          <p:cNvSpPr>
            <a:spLocks noChangeArrowheads="1"/>
          </p:cNvSpPr>
          <p:nvPr/>
        </p:nvSpPr>
        <p:spPr bwMode="auto">
          <a:xfrm>
            <a:off x="6859588" y="5043666"/>
            <a:ext cx="2136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elastic tissue</a:t>
            </a:r>
          </a:p>
        </p:txBody>
      </p:sp>
      <p:cxnSp>
        <p:nvCxnSpPr>
          <p:cNvPr id="22" name="Straight Arrow Connector 201">
            <a:extLst>
              <a:ext uri="{FF2B5EF4-FFF2-40B4-BE49-F238E27FC236}">
                <a16:creationId xmlns:a16="http://schemas.microsoft.com/office/drawing/2014/main" id="{BBB78B67-2BE0-4268-B81C-1512A5E97F60}"/>
              </a:ext>
            </a:extLst>
          </p:cNvPr>
          <p:cNvCxnSpPr>
            <a:cxnSpLocks noChangeShapeType="1"/>
            <a:endCxn id="19" idx="0"/>
          </p:cNvCxnSpPr>
          <p:nvPr/>
        </p:nvCxnSpPr>
        <p:spPr bwMode="auto">
          <a:xfrm>
            <a:off x="6684963" y="4607104"/>
            <a:ext cx="1243012" cy="436562"/>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3B9F9181-1388-4350-B350-0044ACA7B1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13B2EBC2-2170-4E6A-854C-36E0DF3828F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0C9048D-6526-414E-95E7-968A96BD9CA4}"/>
              </a:ext>
            </a:extLst>
          </p:cNvPr>
          <p:cNvSpPr>
            <a:spLocks noGrp="1" noChangeArrowheads="1"/>
          </p:cNvSpPr>
          <p:nvPr>
            <p:ph type="title"/>
          </p:nvPr>
        </p:nvSpPr>
        <p:spPr/>
        <p:txBody>
          <a:bodyPr/>
          <a:lstStyle/>
          <a:p>
            <a:r>
              <a:rPr lang="en-GB" altLang="en-US"/>
              <a:t>Structural adaptations: veins</a:t>
            </a:r>
            <a:endParaRPr lang="en-US" altLang="en-US"/>
          </a:p>
        </p:txBody>
      </p:sp>
      <p:sp>
        <p:nvSpPr>
          <p:cNvPr id="43011" name="Text Box 44">
            <a:extLst>
              <a:ext uri="{FF2B5EF4-FFF2-40B4-BE49-F238E27FC236}">
                <a16:creationId xmlns:a16="http://schemas.microsoft.com/office/drawing/2014/main" id="{E81EA1CD-809B-49BC-9759-7A2EA570104F}"/>
              </a:ext>
            </a:extLst>
          </p:cNvPr>
          <p:cNvSpPr txBox="1">
            <a:spLocks noChangeArrowheads="1"/>
          </p:cNvSpPr>
          <p:nvPr/>
        </p:nvSpPr>
        <p:spPr bwMode="auto">
          <a:xfrm>
            <a:off x="358775" y="800100"/>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Veins are structurally adapted to carry blood toward the </a:t>
            </a:r>
            <a:br>
              <a:rPr lang="en-GB" altLang="en-US" dirty="0">
                <a:solidFill>
                  <a:srgbClr val="010066"/>
                </a:solidFill>
              </a:rPr>
            </a:br>
            <a:r>
              <a:rPr lang="en-GB" altLang="en-US" dirty="0">
                <a:solidFill>
                  <a:srgbClr val="010066"/>
                </a:solidFill>
              </a:rPr>
              <a:t>heart at </a:t>
            </a:r>
            <a:r>
              <a:rPr lang="en-GB" altLang="en-US" b="1" dirty="0">
                <a:solidFill>
                  <a:srgbClr val="010066"/>
                </a:solidFill>
              </a:rPr>
              <a:t>low pressure</a:t>
            </a:r>
            <a:r>
              <a:rPr lang="en-GB" altLang="en-US" dirty="0">
                <a:solidFill>
                  <a:srgbClr val="010066"/>
                </a:solidFill>
              </a:rPr>
              <a:t>.</a:t>
            </a:r>
            <a:endParaRPr lang="en-US" altLang="en-US" dirty="0">
              <a:solidFill>
                <a:srgbClr val="010066"/>
              </a:solidFill>
            </a:endParaRPr>
          </a:p>
        </p:txBody>
      </p:sp>
      <p:sp>
        <p:nvSpPr>
          <p:cNvPr id="9" name="Text Box 43">
            <a:extLst>
              <a:ext uri="{FF2B5EF4-FFF2-40B4-BE49-F238E27FC236}">
                <a16:creationId xmlns:a16="http://schemas.microsoft.com/office/drawing/2014/main" id="{2516844E-ADBF-4BCC-96B7-611BFA726B47}"/>
              </a:ext>
            </a:extLst>
          </p:cNvPr>
          <p:cNvSpPr txBox="1">
            <a:spLocks noChangeArrowheads="1"/>
          </p:cNvSpPr>
          <p:nvPr/>
        </p:nvSpPr>
        <p:spPr bwMode="auto">
          <a:xfrm>
            <a:off x="342900" y="1652588"/>
            <a:ext cx="4303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a:solidFill>
                  <a:srgbClr val="010066"/>
                </a:solidFill>
              </a:rPr>
              <a:t>They have a wide lumen to </a:t>
            </a:r>
            <a:br>
              <a:rPr lang="en-GB" altLang="en-US">
                <a:solidFill>
                  <a:srgbClr val="010066"/>
                </a:solidFill>
              </a:rPr>
            </a:br>
            <a:r>
              <a:rPr lang="en-GB" altLang="en-US">
                <a:solidFill>
                  <a:srgbClr val="010066"/>
                </a:solidFill>
              </a:rPr>
              <a:t>keep blood pressure low.</a:t>
            </a:r>
            <a:endParaRPr lang="en-US" altLang="en-US">
              <a:solidFill>
                <a:srgbClr val="010066"/>
              </a:solidFill>
            </a:endParaRPr>
          </a:p>
        </p:txBody>
      </p:sp>
      <p:sp>
        <p:nvSpPr>
          <p:cNvPr id="12" name="Text Box 42">
            <a:extLst>
              <a:ext uri="{FF2B5EF4-FFF2-40B4-BE49-F238E27FC236}">
                <a16:creationId xmlns:a16="http://schemas.microsoft.com/office/drawing/2014/main" id="{AFCE4374-2610-4C6C-8182-FC1ADB139E5E}"/>
              </a:ext>
            </a:extLst>
          </p:cNvPr>
          <p:cNvSpPr txBox="1">
            <a:spLocks noChangeArrowheads="1"/>
          </p:cNvSpPr>
          <p:nvPr/>
        </p:nvSpPr>
        <p:spPr bwMode="auto">
          <a:xfrm>
            <a:off x="342900" y="4098925"/>
            <a:ext cx="4713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a:solidFill>
                  <a:srgbClr val="010066"/>
                </a:solidFill>
              </a:rPr>
              <a:t>Veins are the only vessel </a:t>
            </a:r>
            <a:br>
              <a:rPr lang="en-GB" altLang="en-US">
                <a:solidFill>
                  <a:srgbClr val="010066"/>
                </a:solidFill>
              </a:rPr>
            </a:br>
            <a:r>
              <a:rPr lang="en-GB" altLang="en-US">
                <a:solidFill>
                  <a:srgbClr val="010066"/>
                </a:solidFill>
              </a:rPr>
              <a:t>to contain </a:t>
            </a:r>
            <a:r>
              <a:rPr lang="en-GB" altLang="en-US" b="1">
                <a:solidFill>
                  <a:srgbClr val="010066"/>
                </a:solidFill>
              </a:rPr>
              <a:t>valves</a:t>
            </a:r>
            <a:r>
              <a:rPr lang="en-GB" altLang="en-US">
                <a:solidFill>
                  <a:srgbClr val="010066"/>
                </a:solidFill>
              </a:rPr>
              <a:t>. </a:t>
            </a:r>
            <a:endParaRPr lang="en-US" altLang="en-US">
              <a:solidFill>
                <a:srgbClr val="010066"/>
              </a:solidFill>
            </a:endParaRPr>
          </a:p>
        </p:txBody>
      </p:sp>
      <p:sp>
        <p:nvSpPr>
          <p:cNvPr id="8" name="Text Box 41">
            <a:extLst>
              <a:ext uri="{FF2B5EF4-FFF2-40B4-BE49-F238E27FC236}">
                <a16:creationId xmlns:a16="http://schemas.microsoft.com/office/drawing/2014/main" id="{21EDF2BB-BEF9-41C4-9D5C-E0BFEB475878}"/>
              </a:ext>
            </a:extLst>
          </p:cNvPr>
          <p:cNvSpPr txBox="1">
            <a:spLocks noChangeArrowheads="1"/>
          </p:cNvSpPr>
          <p:nvPr/>
        </p:nvSpPr>
        <p:spPr bwMode="auto">
          <a:xfrm>
            <a:off x="342901" y="2506663"/>
            <a:ext cx="4052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Their walls are thinner and contain less muscular tissue than arteries, as there is a </a:t>
            </a:r>
            <a:br>
              <a:rPr lang="en-GB" altLang="en-US" dirty="0">
                <a:solidFill>
                  <a:srgbClr val="010066"/>
                </a:solidFill>
              </a:rPr>
            </a:br>
            <a:r>
              <a:rPr lang="en-GB" altLang="en-US" dirty="0">
                <a:solidFill>
                  <a:srgbClr val="010066"/>
                </a:solidFill>
              </a:rPr>
              <a:t>low risk of them bursting.</a:t>
            </a:r>
            <a:endParaRPr lang="en-US" altLang="en-US" dirty="0">
              <a:solidFill>
                <a:srgbClr val="010066"/>
              </a:solidFill>
            </a:endParaRPr>
          </a:p>
        </p:txBody>
      </p:sp>
      <p:sp>
        <p:nvSpPr>
          <p:cNvPr id="10" name="Rectangle 9">
            <a:extLst>
              <a:ext uri="{FF2B5EF4-FFF2-40B4-BE49-F238E27FC236}">
                <a16:creationId xmlns:a16="http://schemas.microsoft.com/office/drawing/2014/main" id="{C84CCF60-FB77-403D-AFCE-4834FFF0375B}"/>
              </a:ext>
            </a:extLst>
          </p:cNvPr>
          <p:cNvSpPr>
            <a:spLocks noChangeArrowheads="1"/>
          </p:cNvSpPr>
          <p:nvPr/>
        </p:nvSpPr>
        <p:spPr bwMode="auto">
          <a:xfrm>
            <a:off x="342900" y="4953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stop the blood from flowing backward, which is a risk when blood pressure is low.</a:t>
            </a:r>
            <a:endParaRPr lang="en-GB" altLang="en-US" dirty="0"/>
          </a:p>
        </p:txBody>
      </p:sp>
      <p:pic>
        <p:nvPicPr>
          <p:cNvPr id="43017" name="Picture 10" descr="blood vessels_vein.png">
            <a:extLst>
              <a:ext uri="{FF2B5EF4-FFF2-40B4-BE49-F238E27FC236}">
                <a16:creationId xmlns:a16="http://schemas.microsoft.com/office/drawing/2014/main" id="{9E8B2DD8-7CB4-4847-9900-1CB1F2EEF4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2133600"/>
            <a:ext cx="312578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420">
            <a:extLst>
              <a:ext uri="{FF2B5EF4-FFF2-40B4-BE49-F238E27FC236}">
                <a16:creationId xmlns:a16="http://schemas.microsoft.com/office/drawing/2014/main" id="{2373BECC-B332-482B-9847-CADA3E1B323C}"/>
              </a:ext>
            </a:extLst>
          </p:cNvPr>
          <p:cNvCxnSpPr>
            <a:cxnSpLocks noChangeShapeType="1"/>
            <a:endCxn id="14" idx="2"/>
          </p:cNvCxnSpPr>
          <p:nvPr/>
        </p:nvCxnSpPr>
        <p:spPr bwMode="auto">
          <a:xfrm flipV="1">
            <a:off x="6265863" y="1930400"/>
            <a:ext cx="804862" cy="452438"/>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00F6323F-E1AD-4F54-8437-C55588085298}"/>
              </a:ext>
            </a:extLst>
          </p:cNvPr>
          <p:cNvSpPr>
            <a:spLocks noChangeArrowheads="1"/>
          </p:cNvSpPr>
          <p:nvPr/>
        </p:nvSpPr>
        <p:spPr bwMode="auto">
          <a:xfrm>
            <a:off x="6015038" y="1468438"/>
            <a:ext cx="211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wide lumen </a:t>
            </a:r>
          </a:p>
        </p:txBody>
      </p:sp>
      <p:cxnSp>
        <p:nvCxnSpPr>
          <p:cNvPr id="20" name="Straight Arrow Connector 320">
            <a:extLst>
              <a:ext uri="{FF2B5EF4-FFF2-40B4-BE49-F238E27FC236}">
                <a16:creationId xmlns:a16="http://schemas.microsoft.com/office/drawing/2014/main" id="{55135581-2F38-498C-B1DF-982AE7F617BA}"/>
              </a:ext>
            </a:extLst>
          </p:cNvPr>
          <p:cNvCxnSpPr>
            <a:cxnSpLocks noChangeShapeType="1"/>
          </p:cNvCxnSpPr>
          <p:nvPr/>
        </p:nvCxnSpPr>
        <p:spPr bwMode="auto">
          <a:xfrm>
            <a:off x="6000750" y="2554288"/>
            <a:ext cx="1146175" cy="9525"/>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1734F9EE-A257-4EAE-BD36-F053024F2B6F}"/>
              </a:ext>
            </a:extLst>
          </p:cNvPr>
          <p:cNvSpPr>
            <a:spLocks noChangeArrowheads="1"/>
          </p:cNvSpPr>
          <p:nvPr/>
        </p:nvSpPr>
        <p:spPr bwMode="auto">
          <a:xfrm>
            <a:off x="7158038" y="2332038"/>
            <a:ext cx="1185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valve</a:t>
            </a:r>
          </a:p>
        </p:txBody>
      </p:sp>
      <p:sp>
        <p:nvSpPr>
          <p:cNvPr id="25" name="Rectangle 24">
            <a:extLst>
              <a:ext uri="{FF2B5EF4-FFF2-40B4-BE49-F238E27FC236}">
                <a16:creationId xmlns:a16="http://schemas.microsoft.com/office/drawing/2014/main" id="{F902B4F2-CAA3-4FD1-B334-87177964D0E7}"/>
              </a:ext>
            </a:extLst>
          </p:cNvPr>
          <p:cNvSpPr>
            <a:spLocks noChangeArrowheads="1"/>
          </p:cNvSpPr>
          <p:nvPr/>
        </p:nvSpPr>
        <p:spPr bwMode="auto">
          <a:xfrm>
            <a:off x="7007225" y="2900363"/>
            <a:ext cx="2136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thin muscle layer</a:t>
            </a:r>
          </a:p>
        </p:txBody>
      </p:sp>
      <p:cxnSp>
        <p:nvCxnSpPr>
          <p:cNvPr id="26" name="Straight Arrow Connector 220">
            <a:extLst>
              <a:ext uri="{FF2B5EF4-FFF2-40B4-BE49-F238E27FC236}">
                <a16:creationId xmlns:a16="http://schemas.microsoft.com/office/drawing/2014/main" id="{C03E21FB-838C-4005-9955-0C23F55CB261}"/>
              </a:ext>
            </a:extLst>
          </p:cNvPr>
          <p:cNvCxnSpPr>
            <a:cxnSpLocks noChangeShapeType="1"/>
          </p:cNvCxnSpPr>
          <p:nvPr/>
        </p:nvCxnSpPr>
        <p:spPr bwMode="auto">
          <a:xfrm flipV="1">
            <a:off x="6946900" y="3419475"/>
            <a:ext cx="574675" cy="542925"/>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6" name="Picture 15">
            <a:extLst>
              <a:ext uri="{FF2B5EF4-FFF2-40B4-BE49-F238E27FC236}">
                <a16:creationId xmlns:a16="http://schemas.microsoft.com/office/drawing/2014/main" id="{79FAD84C-0A5F-4CD9-98C0-78BBE4765E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0" grpId="0"/>
      <p:bldP spid="14" grpId="0"/>
      <p:bldP spid="22"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3FF0E8-57B1-48DD-853B-69D9C4E26251}"/>
              </a:ext>
            </a:extLst>
          </p:cNvPr>
          <p:cNvSpPr>
            <a:spLocks noGrp="1" noChangeArrowheads="1"/>
          </p:cNvSpPr>
          <p:nvPr>
            <p:ph type="title"/>
          </p:nvPr>
        </p:nvSpPr>
        <p:spPr/>
        <p:txBody>
          <a:bodyPr/>
          <a:lstStyle/>
          <a:p>
            <a:r>
              <a:rPr lang="en-GB" altLang="en-US"/>
              <a:t>Structural adaptations: capillaries</a:t>
            </a:r>
            <a:endParaRPr lang="en-US" altLang="en-US"/>
          </a:p>
        </p:txBody>
      </p:sp>
      <p:sp>
        <p:nvSpPr>
          <p:cNvPr id="44035" name="Text Box 41">
            <a:extLst>
              <a:ext uri="{FF2B5EF4-FFF2-40B4-BE49-F238E27FC236}">
                <a16:creationId xmlns:a16="http://schemas.microsoft.com/office/drawing/2014/main" id="{A94D21DF-88FA-47C4-99EE-85CF336D4046}"/>
              </a:ext>
            </a:extLst>
          </p:cNvPr>
          <p:cNvSpPr txBox="1">
            <a:spLocks noChangeArrowheads="1"/>
          </p:cNvSpPr>
          <p:nvPr/>
        </p:nvSpPr>
        <p:spPr bwMode="auto">
          <a:xfrm>
            <a:off x="358775" y="800100"/>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Capillaries are structurally adapted to carry out</a:t>
            </a:r>
            <a:r>
              <a:rPr lang="en-GB" altLang="en-US" b="1">
                <a:solidFill>
                  <a:srgbClr val="010066"/>
                </a:solidFill>
              </a:rPr>
              <a:t> exchange </a:t>
            </a:r>
            <a:br>
              <a:rPr lang="en-GB" altLang="en-US">
                <a:solidFill>
                  <a:srgbClr val="010066"/>
                </a:solidFill>
              </a:rPr>
            </a:br>
            <a:r>
              <a:rPr lang="en-GB" altLang="en-US">
                <a:solidFill>
                  <a:srgbClr val="010066"/>
                </a:solidFill>
              </a:rPr>
              <a:t>with body cells in the tissues.</a:t>
            </a:r>
            <a:endParaRPr lang="en-US" altLang="en-US">
              <a:solidFill>
                <a:srgbClr val="010066"/>
              </a:solidFill>
            </a:endParaRPr>
          </a:p>
        </p:txBody>
      </p:sp>
      <p:sp>
        <p:nvSpPr>
          <p:cNvPr id="9" name="Text Box 42">
            <a:extLst>
              <a:ext uri="{FF2B5EF4-FFF2-40B4-BE49-F238E27FC236}">
                <a16:creationId xmlns:a16="http://schemas.microsoft.com/office/drawing/2014/main" id="{936EDD90-41DD-4A50-8343-DD8AF067D3FD}"/>
              </a:ext>
            </a:extLst>
          </p:cNvPr>
          <p:cNvSpPr txBox="1">
            <a:spLocks noChangeArrowheads="1"/>
          </p:cNvSpPr>
          <p:nvPr/>
        </p:nvSpPr>
        <p:spPr bwMode="auto">
          <a:xfrm>
            <a:off x="342900" y="3322638"/>
            <a:ext cx="49069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a:solidFill>
                  <a:srgbClr val="010066"/>
                </a:solidFill>
              </a:rPr>
              <a:t>Capillaries have a very narrow lumen. Their walls are just one </a:t>
            </a:r>
            <a:br>
              <a:rPr lang="en-GB" altLang="en-US">
                <a:solidFill>
                  <a:srgbClr val="010066"/>
                </a:solidFill>
              </a:rPr>
            </a:br>
            <a:r>
              <a:rPr lang="en-GB" altLang="en-US">
                <a:solidFill>
                  <a:srgbClr val="010066"/>
                </a:solidFill>
              </a:rPr>
              <a:t>cell thick and contain no muscular or elastic tissue. </a:t>
            </a:r>
            <a:endParaRPr lang="en-US" altLang="en-US">
              <a:solidFill>
                <a:srgbClr val="010066"/>
              </a:solidFill>
            </a:endParaRPr>
          </a:p>
        </p:txBody>
      </p:sp>
      <p:sp>
        <p:nvSpPr>
          <p:cNvPr id="12" name="Text Box 43">
            <a:extLst>
              <a:ext uri="{FF2B5EF4-FFF2-40B4-BE49-F238E27FC236}">
                <a16:creationId xmlns:a16="http://schemas.microsoft.com/office/drawing/2014/main" id="{005B3CF0-032E-4F6E-848C-95BF09B66237}"/>
              </a:ext>
            </a:extLst>
          </p:cNvPr>
          <p:cNvSpPr txBox="1">
            <a:spLocks noChangeArrowheads="1"/>
          </p:cNvSpPr>
          <p:nvPr/>
        </p:nvSpPr>
        <p:spPr bwMode="auto">
          <a:xfrm>
            <a:off x="342900" y="4953000"/>
            <a:ext cx="5259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This minimizes the diffusion distance to the body cells, which increases </a:t>
            </a:r>
            <a:br>
              <a:rPr lang="en-GB" altLang="en-US" dirty="0">
                <a:solidFill>
                  <a:srgbClr val="010066"/>
                </a:solidFill>
              </a:rPr>
            </a:br>
            <a:r>
              <a:rPr lang="en-GB" altLang="en-US" dirty="0">
                <a:solidFill>
                  <a:srgbClr val="010066"/>
                </a:solidFill>
              </a:rPr>
              <a:t>the efficiency of exchange.</a:t>
            </a:r>
            <a:endParaRPr lang="en-US" altLang="en-US" dirty="0">
              <a:solidFill>
                <a:srgbClr val="010066"/>
              </a:solidFill>
            </a:endParaRPr>
          </a:p>
        </p:txBody>
      </p:sp>
      <p:sp>
        <p:nvSpPr>
          <p:cNvPr id="8" name="Text Box 44">
            <a:extLst>
              <a:ext uri="{FF2B5EF4-FFF2-40B4-BE49-F238E27FC236}">
                <a16:creationId xmlns:a16="http://schemas.microsoft.com/office/drawing/2014/main" id="{53259580-C136-4827-93CF-7172E2623F22}"/>
              </a:ext>
            </a:extLst>
          </p:cNvPr>
          <p:cNvSpPr txBox="1">
            <a:spLocks noChangeArrowheads="1"/>
          </p:cNvSpPr>
          <p:nvPr/>
        </p:nvSpPr>
        <p:spPr bwMode="auto">
          <a:xfrm>
            <a:off x="342900" y="1690688"/>
            <a:ext cx="5175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a:solidFill>
                  <a:srgbClr val="010066"/>
                </a:solidFill>
              </a:rPr>
              <a:t>They are </a:t>
            </a:r>
            <a:r>
              <a:rPr lang="en-GB" altLang="en-US" b="1">
                <a:solidFill>
                  <a:srgbClr val="010066"/>
                </a:solidFill>
              </a:rPr>
              <a:t>permeable</a:t>
            </a:r>
            <a:r>
              <a:rPr lang="en-GB" altLang="en-US">
                <a:solidFill>
                  <a:srgbClr val="010066"/>
                </a:solidFill>
              </a:rPr>
              <a:t>. This means substances such as gases, nutrients and waste products can cross their walls to reach the body cells.</a:t>
            </a:r>
            <a:endParaRPr lang="en-US" altLang="en-US">
              <a:solidFill>
                <a:srgbClr val="010066"/>
              </a:solidFill>
            </a:endParaRPr>
          </a:p>
        </p:txBody>
      </p:sp>
      <p:pic>
        <p:nvPicPr>
          <p:cNvPr id="44040" name="Picture 9" descr="blood vessels_capillary.png">
            <a:extLst>
              <a:ext uri="{FF2B5EF4-FFF2-40B4-BE49-F238E27FC236}">
                <a16:creationId xmlns:a16="http://schemas.microsoft.com/office/drawing/2014/main" id="{2B8A3E65-908E-4910-BD62-41170F8A96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9925" y="1866900"/>
            <a:ext cx="189071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
            <a:extLst>
              <a:ext uri="{FF2B5EF4-FFF2-40B4-BE49-F238E27FC236}">
                <a16:creationId xmlns:a16="http://schemas.microsoft.com/office/drawing/2014/main" id="{BB190009-A6B3-4EF3-A4AE-B4A980A960C5}"/>
              </a:ext>
            </a:extLst>
          </p:cNvPr>
          <p:cNvCxnSpPr>
            <a:cxnSpLocks noChangeShapeType="1"/>
          </p:cNvCxnSpPr>
          <p:nvPr/>
        </p:nvCxnSpPr>
        <p:spPr bwMode="auto">
          <a:xfrm flipV="1">
            <a:off x="6705600" y="1890713"/>
            <a:ext cx="804863" cy="338137"/>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0D0135E1-3AF0-409A-A85A-E6EABE31F032}"/>
              </a:ext>
            </a:extLst>
          </p:cNvPr>
          <p:cNvSpPr>
            <a:spLocks noChangeArrowheads="1"/>
          </p:cNvSpPr>
          <p:nvPr/>
        </p:nvSpPr>
        <p:spPr bwMode="auto">
          <a:xfrm>
            <a:off x="7031038" y="1427163"/>
            <a:ext cx="2112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narrow lumen </a:t>
            </a:r>
          </a:p>
        </p:txBody>
      </p:sp>
      <p:sp>
        <p:nvSpPr>
          <p:cNvPr id="14" name="Rectangle 13">
            <a:extLst>
              <a:ext uri="{FF2B5EF4-FFF2-40B4-BE49-F238E27FC236}">
                <a16:creationId xmlns:a16="http://schemas.microsoft.com/office/drawing/2014/main" id="{95C3848F-1FD8-4F85-8079-A683A323B220}"/>
              </a:ext>
            </a:extLst>
          </p:cNvPr>
          <p:cNvSpPr>
            <a:spLocks noChangeArrowheads="1"/>
          </p:cNvSpPr>
          <p:nvPr/>
        </p:nvSpPr>
        <p:spPr bwMode="auto">
          <a:xfrm>
            <a:off x="7704138" y="2566988"/>
            <a:ext cx="1019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thin </a:t>
            </a:r>
            <a:br>
              <a:rPr lang="en-GB" altLang="en-US" b="1">
                <a:solidFill>
                  <a:srgbClr val="010066"/>
                </a:solidFill>
              </a:rPr>
            </a:br>
            <a:r>
              <a:rPr lang="en-GB" altLang="en-US" b="1">
                <a:solidFill>
                  <a:srgbClr val="010066"/>
                </a:solidFill>
              </a:rPr>
              <a:t>wall</a:t>
            </a:r>
          </a:p>
        </p:txBody>
      </p:sp>
      <p:cxnSp>
        <p:nvCxnSpPr>
          <p:cNvPr id="16" name="Straight Arrow Connector 20">
            <a:extLst>
              <a:ext uri="{FF2B5EF4-FFF2-40B4-BE49-F238E27FC236}">
                <a16:creationId xmlns:a16="http://schemas.microsoft.com/office/drawing/2014/main" id="{F2F0D501-E094-4C52-BBBC-3756495F10AD}"/>
              </a:ext>
            </a:extLst>
          </p:cNvPr>
          <p:cNvCxnSpPr>
            <a:cxnSpLocks noChangeShapeType="1"/>
            <a:endCxn id="14" idx="1"/>
          </p:cNvCxnSpPr>
          <p:nvPr/>
        </p:nvCxnSpPr>
        <p:spPr bwMode="auto">
          <a:xfrm flipV="1">
            <a:off x="6816725" y="2982913"/>
            <a:ext cx="887413" cy="3429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E4E60EE4-9696-4CFE-AC88-1396F32CF00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3852D667-833B-4FB6-A2BE-D330FB3D8537}"/>
              </a:ext>
            </a:extLst>
          </p:cNvPr>
          <p:cNvSpPr>
            <a:spLocks noGrp="1" noChangeArrowheads="1"/>
          </p:cNvSpPr>
          <p:nvPr>
            <p:ph type="title"/>
          </p:nvPr>
        </p:nvSpPr>
        <p:spPr/>
        <p:txBody>
          <a:bodyPr/>
          <a:lstStyle/>
          <a:p>
            <a:r>
              <a:rPr lang="en-GB" altLang="en-US" dirty="0"/>
              <a:t>Which type of blood vessels?</a:t>
            </a:r>
            <a:endParaRPr lang="en-US" altLang="en-US" dirty="0"/>
          </a:p>
        </p:txBody>
      </p:sp>
      <p:pic>
        <p:nvPicPr>
          <p:cNvPr id="6" name="Picture 5">
            <a:extLst>
              <a:ext uri="{FF2B5EF4-FFF2-40B4-BE49-F238E27FC236}">
                <a16:creationId xmlns:a16="http://schemas.microsoft.com/office/drawing/2014/main" id="{EAFC1E54-395A-44E2-AB8D-F0EFCCC81D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D9F967A-D223-4E63-A920-8FEA4BD9AC3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AD6117-9F0E-452B-8273-33A3D4FFC6C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C6C13BB-BB28-4081-B0E0-7B5135ECC823}"/>
              </a:ext>
            </a:extLst>
          </p:cNvPr>
          <p:cNvSpPr>
            <a:spLocks noGrp="1" noChangeArrowheads="1"/>
          </p:cNvSpPr>
          <p:nvPr>
            <p:ph type="title"/>
          </p:nvPr>
        </p:nvSpPr>
        <p:spPr/>
        <p:txBody>
          <a:bodyPr/>
          <a:lstStyle/>
          <a:p>
            <a:r>
              <a:rPr lang="en-GB" altLang="en-US"/>
              <a:t>The blood</a:t>
            </a:r>
            <a:endParaRPr lang="en-US" altLang="en-US"/>
          </a:p>
        </p:txBody>
      </p:sp>
      <p:sp>
        <p:nvSpPr>
          <p:cNvPr id="46083" name="Text Box 45">
            <a:extLst>
              <a:ext uri="{FF2B5EF4-FFF2-40B4-BE49-F238E27FC236}">
                <a16:creationId xmlns:a16="http://schemas.microsoft.com/office/drawing/2014/main" id="{A9E70478-3E25-434D-9ED0-EF0204E8F79F}"/>
              </a:ext>
            </a:extLst>
          </p:cNvPr>
          <p:cNvSpPr txBox="1">
            <a:spLocks noChangeArrowheads="1"/>
          </p:cNvSpPr>
          <p:nvPr/>
        </p:nvSpPr>
        <p:spPr bwMode="auto">
          <a:xfrm>
            <a:off x="358775" y="800100"/>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blood is a tissue made from many different types of specialized blood cells.</a:t>
            </a:r>
            <a:endParaRPr lang="en-US" altLang="en-US" dirty="0">
              <a:solidFill>
                <a:srgbClr val="010066"/>
              </a:solidFill>
            </a:endParaRPr>
          </a:p>
        </p:txBody>
      </p:sp>
      <p:sp>
        <p:nvSpPr>
          <p:cNvPr id="9" name="Text Box 44">
            <a:extLst>
              <a:ext uri="{FF2B5EF4-FFF2-40B4-BE49-F238E27FC236}">
                <a16:creationId xmlns:a16="http://schemas.microsoft.com/office/drawing/2014/main" id="{1D89BE1A-8B41-4279-8379-195899415425}"/>
              </a:ext>
            </a:extLst>
          </p:cNvPr>
          <p:cNvSpPr txBox="1">
            <a:spLocks noChangeArrowheads="1"/>
          </p:cNvSpPr>
          <p:nvPr/>
        </p:nvSpPr>
        <p:spPr bwMode="auto">
          <a:xfrm>
            <a:off x="342900" y="1930400"/>
            <a:ext cx="4906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main constituent of the </a:t>
            </a:r>
            <a:br>
              <a:rPr lang="en-GB" altLang="en-US">
                <a:solidFill>
                  <a:srgbClr val="010066"/>
                </a:solidFill>
              </a:rPr>
            </a:br>
            <a:r>
              <a:rPr lang="en-GB" altLang="en-US">
                <a:solidFill>
                  <a:srgbClr val="010066"/>
                </a:solidFill>
              </a:rPr>
              <a:t>blood is the blood </a:t>
            </a:r>
            <a:r>
              <a:rPr lang="en-GB" altLang="en-US" b="1">
                <a:solidFill>
                  <a:srgbClr val="10BC45"/>
                </a:solidFill>
              </a:rPr>
              <a:t>plasma</a:t>
            </a:r>
            <a:r>
              <a:rPr lang="en-GB" altLang="en-US">
                <a:solidFill>
                  <a:srgbClr val="010066"/>
                </a:solidFill>
              </a:rPr>
              <a:t>.</a:t>
            </a:r>
            <a:endParaRPr lang="en-US" altLang="en-US">
              <a:solidFill>
                <a:srgbClr val="010066"/>
              </a:solidFill>
            </a:endParaRPr>
          </a:p>
        </p:txBody>
      </p:sp>
      <p:sp>
        <p:nvSpPr>
          <p:cNvPr id="12" name="Text Box 43">
            <a:extLst>
              <a:ext uri="{FF2B5EF4-FFF2-40B4-BE49-F238E27FC236}">
                <a16:creationId xmlns:a16="http://schemas.microsoft.com/office/drawing/2014/main" id="{B99FE5C3-C621-4EAD-992E-EEF27B397F2B}"/>
              </a:ext>
            </a:extLst>
          </p:cNvPr>
          <p:cNvSpPr txBox="1">
            <a:spLocks noChangeArrowheads="1"/>
          </p:cNvSpPr>
          <p:nvPr/>
        </p:nvSpPr>
        <p:spPr bwMode="auto">
          <a:xfrm>
            <a:off x="342900" y="3060700"/>
            <a:ext cx="4938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blood plasma is a clear </a:t>
            </a:r>
            <a:br>
              <a:rPr lang="en-GB" altLang="en-US">
                <a:solidFill>
                  <a:srgbClr val="010066"/>
                </a:solidFill>
              </a:rPr>
            </a:br>
            <a:r>
              <a:rPr lang="en-GB" altLang="en-US">
                <a:solidFill>
                  <a:srgbClr val="010066"/>
                </a:solidFill>
              </a:rPr>
              <a:t>fluid within which the other </a:t>
            </a:r>
            <a:br>
              <a:rPr lang="en-GB" altLang="en-US">
                <a:solidFill>
                  <a:srgbClr val="010066"/>
                </a:solidFill>
              </a:rPr>
            </a:br>
            <a:r>
              <a:rPr lang="en-GB" altLang="en-US">
                <a:solidFill>
                  <a:srgbClr val="010066"/>
                </a:solidFill>
              </a:rPr>
              <a:t>blood cells are suspended.  </a:t>
            </a:r>
            <a:endParaRPr lang="en-US" altLang="en-US">
              <a:solidFill>
                <a:srgbClr val="010066"/>
              </a:solidFill>
            </a:endParaRPr>
          </a:p>
        </p:txBody>
      </p:sp>
      <p:sp>
        <p:nvSpPr>
          <p:cNvPr id="8" name="Text Box 42">
            <a:extLst>
              <a:ext uri="{FF2B5EF4-FFF2-40B4-BE49-F238E27FC236}">
                <a16:creationId xmlns:a16="http://schemas.microsoft.com/office/drawing/2014/main" id="{A773FB0E-058C-4BF1-B0D5-C0DEBD707EE3}"/>
              </a:ext>
            </a:extLst>
          </p:cNvPr>
          <p:cNvSpPr txBox="1">
            <a:spLocks noChangeArrowheads="1"/>
          </p:cNvSpPr>
          <p:nvPr/>
        </p:nvSpPr>
        <p:spPr bwMode="auto">
          <a:xfrm>
            <a:off x="342900" y="4559300"/>
            <a:ext cx="8329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three main types of blood cell: </a:t>
            </a:r>
            <a:r>
              <a:rPr lang="en-GB" altLang="en-US" b="1" dirty="0">
                <a:solidFill>
                  <a:srgbClr val="10BC45"/>
                </a:solidFill>
              </a:rPr>
              <a:t>red blood cells</a:t>
            </a:r>
            <a:r>
              <a:rPr lang="en-GB" altLang="en-US" dirty="0">
                <a:solidFill>
                  <a:srgbClr val="010066"/>
                </a:solidFill>
              </a:rPr>
              <a:t>, </a:t>
            </a:r>
            <a:r>
              <a:rPr lang="en-GB" altLang="en-US" b="1" dirty="0">
                <a:solidFill>
                  <a:srgbClr val="10BC45"/>
                </a:solidFill>
              </a:rPr>
              <a:t>white blood cells </a:t>
            </a:r>
            <a:r>
              <a:rPr lang="en-GB" altLang="en-US" dirty="0">
                <a:solidFill>
                  <a:srgbClr val="010066"/>
                </a:solidFill>
              </a:rPr>
              <a:t>and </a:t>
            </a:r>
            <a:r>
              <a:rPr lang="en-GB" altLang="en-US" b="1" dirty="0">
                <a:solidFill>
                  <a:srgbClr val="10BC45"/>
                </a:solidFill>
              </a:rPr>
              <a:t>platelets</a:t>
            </a:r>
            <a:r>
              <a:rPr lang="en-GB" altLang="en-US" dirty="0">
                <a:solidFill>
                  <a:srgbClr val="010066"/>
                </a:solidFill>
              </a:rPr>
              <a:t>.</a:t>
            </a:r>
            <a:endParaRPr lang="en-US" altLang="en-US" dirty="0">
              <a:solidFill>
                <a:srgbClr val="010066"/>
              </a:solidFill>
            </a:endParaRPr>
          </a:p>
        </p:txBody>
      </p:sp>
      <p:sp>
        <p:nvSpPr>
          <p:cNvPr id="11" name="Text Box 41">
            <a:extLst>
              <a:ext uri="{FF2B5EF4-FFF2-40B4-BE49-F238E27FC236}">
                <a16:creationId xmlns:a16="http://schemas.microsoft.com/office/drawing/2014/main" id="{B90828B3-E98D-4EE8-8E55-6EF484B90D4E}"/>
              </a:ext>
            </a:extLst>
          </p:cNvPr>
          <p:cNvSpPr txBox="1">
            <a:spLocks noChangeArrowheads="1"/>
          </p:cNvSpPr>
          <p:nvPr/>
        </p:nvSpPr>
        <p:spPr bwMode="auto">
          <a:xfrm>
            <a:off x="342900" y="5691188"/>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Each type of blood cell is adapted to carry out a specific role.</a:t>
            </a:r>
            <a:endParaRPr lang="en-US" altLang="en-US">
              <a:solidFill>
                <a:srgbClr val="010066"/>
              </a:solidFill>
            </a:endParaRPr>
          </a:p>
        </p:txBody>
      </p:sp>
      <p:pic>
        <p:nvPicPr>
          <p:cNvPr id="46089" name="Picture 12" descr="Blood cells_bloodvessel.png">
            <a:extLst>
              <a:ext uri="{FF2B5EF4-FFF2-40B4-BE49-F238E27FC236}">
                <a16:creationId xmlns:a16="http://schemas.microsoft.com/office/drawing/2014/main" id="{05EF6A7B-D193-45AB-9780-E0D35D3E82A0}"/>
              </a:ext>
            </a:extLst>
          </p:cNvPr>
          <p:cNvPicPr>
            <a:picLocks noChangeAspect="1"/>
          </p:cNvPicPr>
          <p:nvPr/>
        </p:nvPicPr>
        <p:blipFill rotWithShape="1">
          <a:blip r:embed="rId4">
            <a:extLst>
              <a:ext uri="{28A0092B-C50C-407E-A947-70E740481C1C}">
                <a14:useLocalDpi xmlns:a14="http://schemas.microsoft.com/office/drawing/2010/main" val="0"/>
              </a:ext>
            </a:extLst>
          </a:blip>
          <a:srcRect r="11979"/>
          <a:stretch/>
        </p:blipFill>
        <p:spPr bwMode="auto">
          <a:xfrm>
            <a:off x="4387851" y="1423810"/>
            <a:ext cx="4507794"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E2B3E97-5175-4EF3-83D3-08F171DBF3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7691E68-E081-47B4-A892-B2F842AED539}"/>
              </a:ext>
            </a:extLst>
          </p:cNvPr>
          <p:cNvSpPr>
            <a:spLocks noGrp="1" noChangeArrowheads="1"/>
          </p:cNvSpPr>
          <p:nvPr>
            <p:ph type="title"/>
          </p:nvPr>
        </p:nvSpPr>
        <p:spPr/>
        <p:txBody>
          <a:bodyPr/>
          <a:lstStyle/>
          <a:p>
            <a:r>
              <a:rPr lang="en-GB" altLang="en-US" dirty="0"/>
              <a:t>What is blood made of?</a:t>
            </a:r>
            <a:endParaRPr lang="en-US" altLang="en-US" dirty="0"/>
          </a:p>
        </p:txBody>
      </p:sp>
      <p:pic>
        <p:nvPicPr>
          <p:cNvPr id="6" name="Picture 5">
            <a:extLst>
              <a:ext uri="{FF2B5EF4-FFF2-40B4-BE49-F238E27FC236}">
                <a16:creationId xmlns:a16="http://schemas.microsoft.com/office/drawing/2014/main" id="{E31C620C-580D-496F-B342-7AF9C5AC06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5B67A55-2F68-47AA-9E48-2E94CAF61D1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3E7596F-48B6-412B-80EE-6038B6F2E0E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11A765-5A08-47C4-9C65-A455BA418CB0}"/>
              </a:ext>
            </a:extLst>
          </p:cNvPr>
          <p:cNvSpPr>
            <a:spLocks noGrp="1" noChangeArrowheads="1"/>
          </p:cNvSpPr>
          <p:nvPr>
            <p:ph type="title"/>
          </p:nvPr>
        </p:nvSpPr>
        <p:spPr/>
        <p:txBody>
          <a:bodyPr/>
          <a:lstStyle/>
          <a:p>
            <a:r>
              <a:rPr lang="en-GB" altLang="en-US"/>
              <a:t>Red blood cells</a:t>
            </a:r>
            <a:endParaRPr lang="en-US" altLang="en-US"/>
          </a:p>
        </p:txBody>
      </p:sp>
      <p:sp>
        <p:nvSpPr>
          <p:cNvPr id="47107" name="Text Box 46">
            <a:extLst>
              <a:ext uri="{FF2B5EF4-FFF2-40B4-BE49-F238E27FC236}">
                <a16:creationId xmlns:a16="http://schemas.microsoft.com/office/drawing/2014/main" id="{F69F58D4-F196-4D4C-A8B5-9EB556554A35}"/>
              </a:ext>
            </a:extLst>
          </p:cNvPr>
          <p:cNvSpPr txBox="1">
            <a:spLocks noChangeArrowheads="1"/>
          </p:cNvSpPr>
          <p:nvPr/>
        </p:nvSpPr>
        <p:spPr bwMode="auto">
          <a:xfrm>
            <a:off x="358775" y="800100"/>
            <a:ext cx="844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Red blood cells are specialized to transport oxygen. </a:t>
            </a:r>
            <a:endParaRPr lang="en-US" altLang="en-US" dirty="0">
              <a:solidFill>
                <a:srgbClr val="010066"/>
              </a:solidFill>
            </a:endParaRPr>
          </a:p>
        </p:txBody>
      </p:sp>
      <p:sp>
        <p:nvSpPr>
          <p:cNvPr id="9" name="Text Box 45">
            <a:extLst>
              <a:ext uri="{FF2B5EF4-FFF2-40B4-BE49-F238E27FC236}">
                <a16:creationId xmlns:a16="http://schemas.microsoft.com/office/drawing/2014/main" id="{EBCE2B74-9D5F-4D45-ABC7-DBE18A0A424E}"/>
              </a:ext>
            </a:extLst>
          </p:cNvPr>
          <p:cNvSpPr txBox="1">
            <a:spLocks noChangeArrowheads="1"/>
          </p:cNvSpPr>
          <p:nvPr/>
        </p:nvSpPr>
        <p:spPr bwMode="auto">
          <a:xfrm>
            <a:off x="342901" y="2322513"/>
            <a:ext cx="7626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They are packed with a protein called </a:t>
            </a:r>
            <a:r>
              <a:rPr lang="en-GB" altLang="en-US" b="1" dirty="0" err="1">
                <a:solidFill>
                  <a:srgbClr val="10BC45"/>
                </a:solidFill>
              </a:rPr>
              <a:t>hemoglobin</a:t>
            </a:r>
            <a:r>
              <a:rPr lang="en-GB" altLang="en-US" dirty="0">
                <a:solidFill>
                  <a:srgbClr val="010066"/>
                </a:solidFill>
              </a:rPr>
              <a:t> that can bind to oxygen.</a:t>
            </a:r>
            <a:endParaRPr lang="en-US" altLang="en-US" dirty="0">
              <a:solidFill>
                <a:srgbClr val="010066"/>
              </a:solidFill>
            </a:endParaRPr>
          </a:p>
        </p:txBody>
      </p:sp>
      <p:sp>
        <p:nvSpPr>
          <p:cNvPr id="12" name="Text Box 44">
            <a:extLst>
              <a:ext uri="{FF2B5EF4-FFF2-40B4-BE49-F238E27FC236}">
                <a16:creationId xmlns:a16="http://schemas.microsoft.com/office/drawing/2014/main" id="{B130624F-C0F8-45B3-AA21-6B45E902397D}"/>
              </a:ext>
            </a:extLst>
          </p:cNvPr>
          <p:cNvSpPr txBox="1">
            <a:spLocks noChangeArrowheads="1"/>
          </p:cNvSpPr>
          <p:nvPr/>
        </p:nvSpPr>
        <p:spPr bwMode="auto">
          <a:xfrm>
            <a:off x="342900" y="1376363"/>
            <a:ext cx="7735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They have a </a:t>
            </a:r>
            <a:r>
              <a:rPr lang="en-GB" altLang="en-US" b="1" dirty="0">
                <a:solidFill>
                  <a:srgbClr val="10BC45"/>
                </a:solidFill>
              </a:rPr>
              <a:t>biconcave </a:t>
            </a:r>
            <a:r>
              <a:rPr lang="en-GB" altLang="en-US" dirty="0">
                <a:solidFill>
                  <a:srgbClr val="010066"/>
                </a:solidFill>
              </a:rPr>
              <a:t>shape. This increases their surface area, enabling efficient gaseous exchange.  </a:t>
            </a:r>
            <a:endParaRPr lang="en-US" altLang="en-US" dirty="0">
              <a:solidFill>
                <a:srgbClr val="010066"/>
              </a:solidFill>
            </a:endParaRPr>
          </a:p>
        </p:txBody>
      </p:sp>
      <p:sp>
        <p:nvSpPr>
          <p:cNvPr id="8" name="Text Box 43">
            <a:extLst>
              <a:ext uri="{FF2B5EF4-FFF2-40B4-BE49-F238E27FC236}">
                <a16:creationId xmlns:a16="http://schemas.microsoft.com/office/drawing/2014/main" id="{73DD06C7-9A07-442E-8FF0-77E00DD761DE}"/>
              </a:ext>
            </a:extLst>
          </p:cNvPr>
          <p:cNvSpPr txBox="1">
            <a:spLocks noChangeArrowheads="1"/>
          </p:cNvSpPr>
          <p:nvPr/>
        </p:nvSpPr>
        <p:spPr bwMode="auto">
          <a:xfrm>
            <a:off x="342900" y="3268663"/>
            <a:ext cx="51660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They have no nucleus to increase space for </a:t>
            </a:r>
            <a:r>
              <a:rPr lang="en-GB" altLang="en-US" dirty="0" err="1">
                <a:solidFill>
                  <a:srgbClr val="010066"/>
                </a:solidFill>
              </a:rPr>
              <a:t>hemoglobin</a:t>
            </a:r>
            <a:r>
              <a:rPr lang="en-GB" altLang="en-US" dirty="0">
                <a:solidFill>
                  <a:srgbClr val="010066"/>
                </a:solidFill>
              </a:rPr>
              <a:t>.</a:t>
            </a:r>
            <a:endParaRPr lang="en-US" altLang="en-US" dirty="0">
              <a:solidFill>
                <a:srgbClr val="010066"/>
              </a:solidFill>
            </a:endParaRPr>
          </a:p>
        </p:txBody>
      </p:sp>
      <p:sp>
        <p:nvSpPr>
          <p:cNvPr id="14" name="Text Box 42">
            <a:extLst>
              <a:ext uri="{FF2B5EF4-FFF2-40B4-BE49-F238E27FC236}">
                <a16:creationId xmlns:a16="http://schemas.microsoft.com/office/drawing/2014/main" id="{F0FB0101-56C6-43AD-87C9-1D3A82A3537B}"/>
              </a:ext>
            </a:extLst>
          </p:cNvPr>
          <p:cNvSpPr txBox="1">
            <a:spLocks noChangeArrowheads="1"/>
          </p:cNvSpPr>
          <p:nvPr/>
        </p:nvSpPr>
        <p:spPr bwMode="auto">
          <a:xfrm>
            <a:off x="342900" y="4214813"/>
            <a:ext cx="516607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Red blood cells take up oxygen in </a:t>
            </a:r>
            <a:br>
              <a:rPr lang="en-GB" altLang="en-US" dirty="0">
                <a:solidFill>
                  <a:srgbClr val="010066"/>
                </a:solidFill>
              </a:rPr>
            </a:br>
            <a:r>
              <a:rPr lang="en-GB" altLang="en-US" dirty="0">
                <a:solidFill>
                  <a:srgbClr val="010066"/>
                </a:solidFill>
              </a:rPr>
              <a:t>the lungs during gaseous exchange.</a:t>
            </a:r>
            <a:br>
              <a:rPr lang="en-GB" altLang="en-US" dirty="0">
                <a:solidFill>
                  <a:srgbClr val="010066"/>
                </a:solidFill>
              </a:rPr>
            </a:br>
            <a:r>
              <a:rPr lang="en-GB" altLang="en-US" dirty="0">
                <a:solidFill>
                  <a:srgbClr val="010066"/>
                </a:solidFill>
              </a:rPr>
              <a:t>The oxygen is then released to </a:t>
            </a:r>
            <a:br>
              <a:rPr lang="en-GB" altLang="en-US" dirty="0">
                <a:solidFill>
                  <a:srgbClr val="010066"/>
                </a:solidFill>
              </a:rPr>
            </a:br>
            <a:r>
              <a:rPr lang="en-GB" altLang="en-US" dirty="0">
                <a:solidFill>
                  <a:srgbClr val="010066"/>
                </a:solidFill>
              </a:rPr>
              <a:t>body cells as the red blood cells </a:t>
            </a:r>
            <a:br>
              <a:rPr lang="en-GB" altLang="en-US" dirty="0">
                <a:solidFill>
                  <a:srgbClr val="010066"/>
                </a:solidFill>
              </a:rPr>
            </a:br>
            <a:r>
              <a:rPr lang="en-GB" altLang="en-US" dirty="0">
                <a:solidFill>
                  <a:srgbClr val="010066"/>
                </a:solidFill>
              </a:rPr>
              <a:t>pass through the</a:t>
            </a:r>
            <a:r>
              <a:rPr lang="en-GB" altLang="en-US" b="1" dirty="0">
                <a:solidFill>
                  <a:srgbClr val="10BC45"/>
                </a:solidFill>
              </a:rPr>
              <a:t> </a:t>
            </a:r>
            <a:r>
              <a:rPr lang="en-GB" altLang="en-US" dirty="0">
                <a:solidFill>
                  <a:srgbClr val="010066"/>
                </a:solidFill>
              </a:rPr>
              <a:t>capillaries.  </a:t>
            </a:r>
            <a:endParaRPr lang="en-US" altLang="en-US" dirty="0">
              <a:solidFill>
                <a:srgbClr val="010066"/>
              </a:solidFill>
            </a:endParaRPr>
          </a:p>
        </p:txBody>
      </p:sp>
      <p:pic>
        <p:nvPicPr>
          <p:cNvPr id="10" name="Picture 9">
            <a:extLst>
              <a:ext uri="{FF2B5EF4-FFF2-40B4-BE49-F238E27FC236}">
                <a16:creationId xmlns:a16="http://schemas.microsoft.com/office/drawing/2014/main" id="{5EFEB3EC-0F9C-4FD2-AFAA-22E938058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225294" y="3503543"/>
            <a:ext cx="3697212" cy="2774950"/>
          </a:xfrm>
          <a:prstGeom prst="corner">
            <a:avLst>
              <a:gd name="adj1" fmla="val 0"/>
              <a:gd name="adj2" fmla="val 1332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3B10D01-FCB2-476E-A476-E7D8C78C69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1DB33802-54AA-4234-B278-1AB4074A71B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5" name="Text Box 42">
            <a:extLst>
              <a:ext uri="{FF2B5EF4-FFF2-40B4-BE49-F238E27FC236}">
                <a16:creationId xmlns:a16="http://schemas.microsoft.com/office/drawing/2014/main" id="{90EAB89A-C246-437E-9A31-16567AE6495B}"/>
              </a:ext>
            </a:extLst>
          </p:cNvPr>
          <p:cNvSpPr txBox="1">
            <a:spLocks noChangeArrowheads="1"/>
          </p:cNvSpPr>
          <p:nvPr/>
        </p:nvSpPr>
        <p:spPr bwMode="auto">
          <a:xfrm>
            <a:off x="5853392" y="2898250"/>
            <a:ext cx="1866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a:solidFill>
                  <a:srgbClr val="010066"/>
                </a:solidFill>
              </a:rPr>
              <a:t>oxygen bound to </a:t>
            </a:r>
            <a:r>
              <a:rPr lang="en-GB" altLang="en-US" sz="2000" dirty="0" err="1">
                <a:solidFill>
                  <a:srgbClr val="010066"/>
                </a:solidFill>
              </a:rPr>
              <a:t>hemoglobin</a:t>
            </a:r>
            <a:endParaRPr lang="en-US" altLang="en-US" sz="2000" dirty="0">
              <a:solidFill>
                <a:srgbClr val="010066"/>
              </a:solidFill>
            </a:endParaRPr>
          </a:p>
        </p:txBody>
      </p:sp>
      <p:sp>
        <p:nvSpPr>
          <p:cNvPr id="16" name="Text Box 42">
            <a:extLst>
              <a:ext uri="{FF2B5EF4-FFF2-40B4-BE49-F238E27FC236}">
                <a16:creationId xmlns:a16="http://schemas.microsoft.com/office/drawing/2014/main" id="{23315AD5-6CE9-46DB-A201-9AF396F11E62}"/>
              </a:ext>
            </a:extLst>
          </p:cNvPr>
          <p:cNvSpPr txBox="1">
            <a:spLocks noChangeArrowheads="1"/>
          </p:cNvSpPr>
          <p:nvPr/>
        </p:nvSpPr>
        <p:spPr bwMode="auto">
          <a:xfrm>
            <a:off x="5592516" y="3840042"/>
            <a:ext cx="1623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dirty="0" err="1">
                <a:solidFill>
                  <a:srgbClr val="010066"/>
                </a:solidFill>
              </a:rPr>
              <a:t>hemoglobin</a:t>
            </a:r>
            <a:r>
              <a:rPr lang="en-GB" altLang="en-US" sz="2000" dirty="0">
                <a:solidFill>
                  <a:srgbClr val="010066"/>
                </a:solidFill>
              </a:rPr>
              <a:t> protein</a:t>
            </a:r>
            <a:endParaRPr lang="en-US" altLang="en-US" sz="2000" dirty="0">
              <a:solidFill>
                <a:srgbClr val="010066"/>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8209E7-E71D-4A49-AE5E-6DEB36C01BF6}"/>
              </a:ext>
            </a:extLst>
          </p:cNvPr>
          <p:cNvSpPr>
            <a:spLocks noGrp="1" noChangeArrowheads="1"/>
          </p:cNvSpPr>
          <p:nvPr>
            <p:ph type="title"/>
          </p:nvPr>
        </p:nvSpPr>
        <p:spPr/>
        <p:txBody>
          <a:bodyPr/>
          <a:lstStyle/>
          <a:p>
            <a:r>
              <a:rPr lang="en-GB" altLang="en-US"/>
              <a:t>White blood cells</a:t>
            </a:r>
            <a:endParaRPr lang="en-US" altLang="en-US"/>
          </a:p>
        </p:txBody>
      </p:sp>
      <p:sp>
        <p:nvSpPr>
          <p:cNvPr id="48131" name="Text Box 44">
            <a:extLst>
              <a:ext uri="{FF2B5EF4-FFF2-40B4-BE49-F238E27FC236}">
                <a16:creationId xmlns:a16="http://schemas.microsoft.com/office/drawing/2014/main" id="{20FFDA3A-DC50-4455-84E3-27DA9F4C653A}"/>
              </a:ext>
            </a:extLst>
          </p:cNvPr>
          <p:cNvSpPr txBox="1">
            <a:spLocks noChangeArrowheads="1"/>
          </p:cNvSpPr>
          <p:nvPr/>
        </p:nvSpPr>
        <p:spPr bwMode="auto">
          <a:xfrm>
            <a:off x="358775" y="800100"/>
            <a:ext cx="8440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White blood cells are part of the body’s </a:t>
            </a:r>
            <a:r>
              <a:rPr lang="en-GB" altLang="en-US" b="1" dirty="0">
                <a:solidFill>
                  <a:srgbClr val="10BC45"/>
                </a:solidFill>
              </a:rPr>
              <a:t>immune system</a:t>
            </a:r>
            <a:r>
              <a:rPr lang="en-GB" altLang="en-US" dirty="0">
                <a:solidFill>
                  <a:srgbClr val="010066"/>
                </a:solidFill>
              </a:rPr>
              <a:t> </a:t>
            </a:r>
            <a:br>
              <a:rPr lang="en-GB" altLang="en-US" dirty="0">
                <a:solidFill>
                  <a:srgbClr val="010066"/>
                </a:solidFill>
              </a:rPr>
            </a:br>
            <a:r>
              <a:rPr lang="en-GB" altLang="en-US" dirty="0">
                <a:solidFill>
                  <a:srgbClr val="010066"/>
                </a:solidFill>
              </a:rPr>
              <a:t>and are the largest type of blood cell. </a:t>
            </a:r>
            <a:endParaRPr lang="en-US" altLang="en-US" dirty="0">
              <a:solidFill>
                <a:srgbClr val="010066"/>
              </a:solidFill>
            </a:endParaRPr>
          </a:p>
        </p:txBody>
      </p:sp>
      <p:sp>
        <p:nvSpPr>
          <p:cNvPr id="9" name="Text Box 43">
            <a:extLst>
              <a:ext uri="{FF2B5EF4-FFF2-40B4-BE49-F238E27FC236}">
                <a16:creationId xmlns:a16="http://schemas.microsoft.com/office/drawing/2014/main" id="{C72B4BD7-614C-4B78-8FD7-1E489B4085FB}"/>
              </a:ext>
            </a:extLst>
          </p:cNvPr>
          <p:cNvSpPr txBox="1">
            <a:spLocks noChangeArrowheads="1"/>
          </p:cNvSpPr>
          <p:nvPr/>
        </p:nvSpPr>
        <p:spPr bwMode="auto">
          <a:xfrm>
            <a:off x="342900" y="1814513"/>
            <a:ext cx="8440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There are many types of white blood cell, but all play a role </a:t>
            </a:r>
            <a:br>
              <a:rPr lang="en-GB" altLang="en-US" dirty="0">
                <a:solidFill>
                  <a:srgbClr val="010066"/>
                </a:solidFill>
              </a:rPr>
            </a:br>
            <a:r>
              <a:rPr lang="en-GB" altLang="en-US" dirty="0">
                <a:solidFill>
                  <a:srgbClr val="010066"/>
                </a:solidFill>
              </a:rPr>
              <a:t>in defending the body against harmful microorganisms. </a:t>
            </a:r>
            <a:endParaRPr lang="en-US" altLang="en-US" dirty="0">
              <a:solidFill>
                <a:srgbClr val="010066"/>
              </a:solidFill>
            </a:endParaRPr>
          </a:p>
        </p:txBody>
      </p:sp>
      <p:sp>
        <p:nvSpPr>
          <p:cNvPr id="12" name="Text Box 42">
            <a:extLst>
              <a:ext uri="{FF2B5EF4-FFF2-40B4-BE49-F238E27FC236}">
                <a16:creationId xmlns:a16="http://schemas.microsoft.com/office/drawing/2014/main" id="{41B85131-9C05-4B65-970B-B57CAAEC1069}"/>
              </a:ext>
            </a:extLst>
          </p:cNvPr>
          <p:cNvSpPr txBox="1">
            <a:spLocks noChangeArrowheads="1"/>
          </p:cNvSpPr>
          <p:nvPr/>
        </p:nvSpPr>
        <p:spPr bwMode="auto">
          <a:xfrm>
            <a:off x="342900" y="4214813"/>
            <a:ext cx="43259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Other white blood cells can produce proteins called </a:t>
            </a:r>
            <a:r>
              <a:rPr lang="en-GB" altLang="en-US" b="1" dirty="0">
                <a:solidFill>
                  <a:srgbClr val="10BC45"/>
                </a:solidFill>
              </a:rPr>
              <a:t>antibodies</a:t>
            </a:r>
            <a:r>
              <a:rPr lang="en-GB" altLang="en-US" dirty="0">
                <a:solidFill>
                  <a:srgbClr val="010066"/>
                </a:solidFill>
              </a:rPr>
              <a:t>. These recognize and bind to microorganisms </a:t>
            </a:r>
            <a:br>
              <a:rPr lang="en-GB" altLang="en-US" dirty="0">
                <a:solidFill>
                  <a:srgbClr val="010066"/>
                </a:solidFill>
              </a:rPr>
            </a:br>
            <a:r>
              <a:rPr lang="en-GB" altLang="en-US" dirty="0">
                <a:solidFill>
                  <a:srgbClr val="010066"/>
                </a:solidFill>
              </a:rPr>
              <a:t>in order to destroy them.  </a:t>
            </a:r>
            <a:endParaRPr lang="en-US" altLang="en-US" dirty="0">
              <a:solidFill>
                <a:srgbClr val="010066"/>
              </a:solidFill>
            </a:endParaRPr>
          </a:p>
        </p:txBody>
      </p:sp>
      <p:sp>
        <p:nvSpPr>
          <p:cNvPr id="8" name="Text Box 41">
            <a:extLst>
              <a:ext uri="{FF2B5EF4-FFF2-40B4-BE49-F238E27FC236}">
                <a16:creationId xmlns:a16="http://schemas.microsoft.com/office/drawing/2014/main" id="{34E1219A-80D8-4BDE-AC8C-363213708761}"/>
              </a:ext>
            </a:extLst>
          </p:cNvPr>
          <p:cNvSpPr txBox="1">
            <a:spLocks noChangeArrowheads="1"/>
          </p:cNvSpPr>
          <p:nvPr/>
        </p:nvSpPr>
        <p:spPr bwMode="auto">
          <a:xfrm>
            <a:off x="342900" y="2830513"/>
            <a:ext cx="439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Some white blood cells engulf </a:t>
            </a:r>
            <a:br>
              <a:rPr lang="en-GB" altLang="en-US" dirty="0">
                <a:solidFill>
                  <a:srgbClr val="010066"/>
                </a:solidFill>
              </a:rPr>
            </a:br>
            <a:r>
              <a:rPr lang="en-GB" altLang="en-US" dirty="0">
                <a:solidFill>
                  <a:srgbClr val="010066"/>
                </a:solidFill>
              </a:rPr>
              <a:t>and break down pathogens </a:t>
            </a:r>
            <a:br>
              <a:rPr lang="en-GB" altLang="en-US" dirty="0">
                <a:solidFill>
                  <a:srgbClr val="010066"/>
                </a:solidFill>
              </a:rPr>
            </a:br>
            <a:r>
              <a:rPr lang="en-GB" altLang="en-US" dirty="0">
                <a:solidFill>
                  <a:srgbClr val="010066"/>
                </a:solidFill>
              </a:rPr>
              <a:t>using digestive enzymes.</a:t>
            </a:r>
            <a:endParaRPr lang="en-US" altLang="en-US" dirty="0">
              <a:solidFill>
                <a:srgbClr val="010066"/>
              </a:solidFill>
            </a:endParaRPr>
          </a:p>
        </p:txBody>
      </p:sp>
      <p:pic>
        <p:nvPicPr>
          <p:cNvPr id="48137" name="Picture 12" descr="White_Blood_Cell.png">
            <a:extLst>
              <a:ext uri="{FF2B5EF4-FFF2-40B4-BE49-F238E27FC236}">
                <a16:creationId xmlns:a16="http://schemas.microsoft.com/office/drawing/2014/main" id="{CF373536-69D9-4CFC-9B5E-A279A7C2E0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3143251"/>
            <a:ext cx="2922587"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13">
            <a:extLst>
              <a:ext uri="{FF2B5EF4-FFF2-40B4-BE49-F238E27FC236}">
                <a16:creationId xmlns:a16="http://schemas.microsoft.com/office/drawing/2014/main" id="{E5115F89-3E19-4CF0-91B6-4C6EAC89EB80}"/>
              </a:ext>
            </a:extLst>
          </p:cNvPr>
          <p:cNvSpPr>
            <a:spLocks noChangeArrowheads="1"/>
          </p:cNvSpPr>
          <p:nvPr/>
        </p:nvSpPr>
        <p:spPr bwMode="auto">
          <a:xfrm>
            <a:off x="7150100" y="3005139"/>
            <a:ext cx="1993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large, lobed </a:t>
            </a:r>
            <a:br>
              <a:rPr lang="en-GB" altLang="en-US" b="1">
                <a:solidFill>
                  <a:srgbClr val="010066"/>
                </a:solidFill>
              </a:rPr>
            </a:br>
            <a:r>
              <a:rPr lang="en-GB" altLang="en-US" b="1">
                <a:solidFill>
                  <a:srgbClr val="010066"/>
                </a:solidFill>
              </a:rPr>
              <a:t>nucleus</a:t>
            </a:r>
            <a:endParaRPr lang="en-GB" altLang="en-US" b="1"/>
          </a:p>
        </p:txBody>
      </p:sp>
      <p:cxnSp>
        <p:nvCxnSpPr>
          <p:cNvPr id="48139" name="Straight Arrow Connector 20">
            <a:extLst>
              <a:ext uri="{FF2B5EF4-FFF2-40B4-BE49-F238E27FC236}">
                <a16:creationId xmlns:a16="http://schemas.microsoft.com/office/drawing/2014/main" id="{5830D3BB-B97C-43F6-BAC0-3D821542EE84}"/>
              </a:ext>
            </a:extLst>
          </p:cNvPr>
          <p:cNvCxnSpPr>
            <a:cxnSpLocks noChangeShapeType="1"/>
          </p:cNvCxnSpPr>
          <p:nvPr/>
        </p:nvCxnSpPr>
        <p:spPr bwMode="auto">
          <a:xfrm flipV="1">
            <a:off x="7096125" y="3841751"/>
            <a:ext cx="989013" cy="5588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6187D9DF-FE80-4D83-A3C1-39388FF10D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10583E3C-6D33-47FC-97AC-C759D4082F8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The_circulatory_system_3.1.png">
            <a:extLst>
              <a:ext uri="{FF2B5EF4-FFF2-40B4-BE49-F238E27FC236}">
                <a16:creationId xmlns:a16="http://schemas.microsoft.com/office/drawing/2014/main" id="{A56B62E6-D2B1-4488-816E-833857BE6F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5495" y="1642712"/>
            <a:ext cx="2163763"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510757A0-9649-476B-A773-F75C726B151A}"/>
              </a:ext>
            </a:extLst>
          </p:cNvPr>
          <p:cNvSpPr>
            <a:spLocks noGrp="1" noChangeArrowheads="1"/>
          </p:cNvSpPr>
          <p:nvPr>
            <p:ph type="title"/>
          </p:nvPr>
        </p:nvSpPr>
        <p:spPr/>
        <p:txBody>
          <a:bodyPr/>
          <a:lstStyle/>
          <a:p>
            <a:r>
              <a:rPr lang="en-GB" altLang="en-US"/>
              <a:t>The role of the circulatory system</a:t>
            </a:r>
          </a:p>
        </p:txBody>
      </p:sp>
      <p:sp>
        <p:nvSpPr>
          <p:cNvPr id="24580" name="Text Box 31">
            <a:extLst>
              <a:ext uri="{FF2B5EF4-FFF2-40B4-BE49-F238E27FC236}">
                <a16:creationId xmlns:a16="http://schemas.microsoft.com/office/drawing/2014/main" id="{B61F614B-0E92-4827-9A19-B79451538CFE}"/>
              </a:ext>
            </a:extLst>
          </p:cNvPr>
          <p:cNvSpPr txBox="1">
            <a:spLocks noChangeArrowheads="1"/>
          </p:cNvSpPr>
          <p:nvPr/>
        </p:nvSpPr>
        <p:spPr bwMode="auto">
          <a:xfrm>
            <a:off x="342900" y="784225"/>
            <a:ext cx="8518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a:t>
            </a:r>
            <a:r>
              <a:rPr lang="en-GB" altLang="en-US" b="1" dirty="0">
                <a:solidFill>
                  <a:srgbClr val="10BC45"/>
                </a:solidFill>
              </a:rPr>
              <a:t> circulatory system</a:t>
            </a:r>
            <a:r>
              <a:rPr lang="en-GB" altLang="en-US" dirty="0">
                <a:solidFill>
                  <a:srgbClr val="010066"/>
                </a:solidFill>
              </a:rPr>
              <a:t> is a type of specialized transport system made of a group of organs that work together to move substances around the body. </a:t>
            </a:r>
            <a:endParaRPr lang="en-US" altLang="en-US" dirty="0">
              <a:solidFill>
                <a:srgbClr val="010066"/>
              </a:solidFill>
            </a:endParaRPr>
          </a:p>
        </p:txBody>
      </p:sp>
      <p:sp>
        <p:nvSpPr>
          <p:cNvPr id="15" name="Text Box 32">
            <a:extLst>
              <a:ext uri="{FF2B5EF4-FFF2-40B4-BE49-F238E27FC236}">
                <a16:creationId xmlns:a16="http://schemas.microsoft.com/office/drawing/2014/main" id="{C69FCB7A-D134-4DA2-9674-C5F09D11B257}"/>
              </a:ext>
            </a:extLst>
          </p:cNvPr>
          <p:cNvSpPr txBox="1">
            <a:spLocks noChangeArrowheads="1"/>
          </p:cNvSpPr>
          <p:nvPr/>
        </p:nvSpPr>
        <p:spPr bwMode="auto">
          <a:xfrm>
            <a:off x="342900" y="2173817"/>
            <a:ext cx="5832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Substances transported by the</a:t>
            </a:r>
            <a:r>
              <a:rPr lang="en-GB" altLang="en-US" b="1">
                <a:solidFill>
                  <a:srgbClr val="10BC45"/>
                </a:solidFill>
              </a:rPr>
              <a:t> </a:t>
            </a:r>
            <a:r>
              <a:rPr lang="en-GB" altLang="en-US">
                <a:solidFill>
                  <a:srgbClr val="010066"/>
                </a:solidFill>
              </a:rPr>
              <a:t>circulatory system are carried in the </a:t>
            </a:r>
            <a:r>
              <a:rPr lang="en-GB" altLang="en-US" b="1">
                <a:solidFill>
                  <a:srgbClr val="10BC45"/>
                </a:solidFill>
              </a:rPr>
              <a:t>blood</a:t>
            </a:r>
            <a:r>
              <a:rPr lang="en-GB" altLang="en-US">
                <a:solidFill>
                  <a:srgbClr val="010066"/>
                </a:solidFill>
              </a:rPr>
              <a:t>. </a:t>
            </a:r>
            <a:endParaRPr lang="en-US" altLang="en-US">
              <a:solidFill>
                <a:srgbClr val="010066"/>
              </a:solidFill>
            </a:endParaRPr>
          </a:p>
        </p:txBody>
      </p:sp>
      <p:sp>
        <p:nvSpPr>
          <p:cNvPr id="16" name="Text Box 33">
            <a:extLst>
              <a:ext uri="{FF2B5EF4-FFF2-40B4-BE49-F238E27FC236}">
                <a16:creationId xmlns:a16="http://schemas.microsoft.com/office/drawing/2014/main" id="{4F826A33-D862-47A7-BF7B-7573AC121E89}"/>
              </a:ext>
            </a:extLst>
          </p:cNvPr>
          <p:cNvSpPr txBox="1">
            <a:spLocks noChangeArrowheads="1"/>
          </p:cNvSpPr>
          <p:nvPr/>
        </p:nvSpPr>
        <p:spPr bwMode="auto">
          <a:xfrm>
            <a:off x="342900" y="3193521"/>
            <a:ext cx="559452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Oxygen</a:t>
            </a:r>
            <a:r>
              <a:rPr lang="en-GB" altLang="en-US" b="1" dirty="0">
                <a:solidFill>
                  <a:srgbClr val="10BC45"/>
                </a:solidFill>
              </a:rPr>
              <a:t> </a:t>
            </a:r>
            <a:r>
              <a:rPr lang="en-GB" altLang="en-US" dirty="0">
                <a:solidFill>
                  <a:srgbClr val="010066"/>
                </a:solidFill>
              </a:rPr>
              <a:t>and glucose are transported to </a:t>
            </a:r>
            <a:br>
              <a:rPr lang="en-GB" altLang="en-US" dirty="0">
                <a:solidFill>
                  <a:srgbClr val="010066"/>
                </a:solidFill>
              </a:rPr>
            </a:br>
            <a:r>
              <a:rPr lang="en-GB" altLang="en-US" dirty="0">
                <a:solidFill>
                  <a:srgbClr val="010066"/>
                </a:solidFill>
              </a:rPr>
              <a:t>cells and used to carry out processes </a:t>
            </a:r>
            <a:br>
              <a:rPr lang="en-GB" altLang="en-US" dirty="0">
                <a:solidFill>
                  <a:srgbClr val="010066"/>
                </a:solidFill>
              </a:rPr>
            </a:br>
            <a:r>
              <a:rPr lang="en-GB" altLang="en-US" dirty="0">
                <a:solidFill>
                  <a:srgbClr val="010066"/>
                </a:solidFill>
              </a:rPr>
              <a:t>such as </a:t>
            </a:r>
            <a:r>
              <a:rPr lang="en-GB" altLang="en-US" b="1" dirty="0">
                <a:solidFill>
                  <a:srgbClr val="10BC45"/>
                </a:solidFill>
              </a:rPr>
              <a:t>cellular respiration</a:t>
            </a:r>
            <a:r>
              <a:rPr lang="en-GB" altLang="en-US" dirty="0">
                <a:solidFill>
                  <a:srgbClr val="010066"/>
                </a:solidFill>
              </a:rPr>
              <a:t>. </a:t>
            </a:r>
            <a:endParaRPr lang="en-US" altLang="en-US" dirty="0">
              <a:solidFill>
                <a:srgbClr val="010066"/>
              </a:solidFill>
            </a:endParaRPr>
          </a:p>
        </p:txBody>
      </p:sp>
      <p:sp>
        <p:nvSpPr>
          <p:cNvPr id="17" name="Text Box 34">
            <a:extLst>
              <a:ext uri="{FF2B5EF4-FFF2-40B4-BE49-F238E27FC236}">
                <a16:creationId xmlns:a16="http://schemas.microsoft.com/office/drawing/2014/main" id="{50E84BC4-7C92-4711-8221-BD1B1F612EBF}"/>
              </a:ext>
            </a:extLst>
          </p:cNvPr>
          <p:cNvSpPr txBox="1">
            <a:spLocks noChangeArrowheads="1"/>
          </p:cNvSpPr>
          <p:nvPr/>
        </p:nvSpPr>
        <p:spPr bwMode="auto">
          <a:xfrm>
            <a:off x="342900" y="4583113"/>
            <a:ext cx="6240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Waste products, such as carbon dioxide </a:t>
            </a:r>
            <a:br>
              <a:rPr lang="en-GB" altLang="en-US">
                <a:solidFill>
                  <a:srgbClr val="010066"/>
                </a:solidFill>
              </a:rPr>
            </a:br>
            <a:r>
              <a:rPr lang="en-GB" altLang="en-US">
                <a:solidFill>
                  <a:srgbClr val="010066"/>
                </a:solidFill>
              </a:rPr>
              <a:t>and </a:t>
            </a:r>
            <a:r>
              <a:rPr lang="en-GB" altLang="en-US" b="1">
                <a:solidFill>
                  <a:srgbClr val="10BC45"/>
                </a:solidFill>
              </a:rPr>
              <a:t>urea</a:t>
            </a:r>
            <a:r>
              <a:rPr lang="en-GB" altLang="en-US">
                <a:solidFill>
                  <a:srgbClr val="010066"/>
                </a:solidFill>
              </a:rPr>
              <a:t>, are transported away from cells. This prevents them from building up and causing damage. </a:t>
            </a:r>
            <a:endParaRPr lang="en-US" altLang="en-US">
              <a:solidFill>
                <a:srgbClr val="010066"/>
              </a:solidFill>
            </a:endParaRPr>
          </a:p>
        </p:txBody>
      </p:sp>
      <p:pic>
        <p:nvPicPr>
          <p:cNvPr id="10" name="Picture 9">
            <a:extLst>
              <a:ext uri="{FF2B5EF4-FFF2-40B4-BE49-F238E27FC236}">
                <a16:creationId xmlns:a16="http://schemas.microsoft.com/office/drawing/2014/main" id="{A045064D-1933-4E50-945D-AC81107F9F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C3725977-D2DA-4854-9771-10847BAD87E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C53CC54-DE6D-4EDF-8807-77624675D044}"/>
              </a:ext>
            </a:extLst>
          </p:cNvPr>
          <p:cNvSpPr>
            <a:spLocks noGrp="1" noChangeArrowheads="1"/>
          </p:cNvSpPr>
          <p:nvPr>
            <p:ph type="title"/>
          </p:nvPr>
        </p:nvSpPr>
        <p:spPr/>
        <p:txBody>
          <a:bodyPr/>
          <a:lstStyle/>
          <a:p>
            <a:r>
              <a:rPr lang="en-GB" altLang="en-US"/>
              <a:t>Platelets</a:t>
            </a:r>
            <a:endParaRPr lang="en-US" altLang="en-US"/>
          </a:p>
        </p:txBody>
      </p:sp>
      <p:sp>
        <p:nvSpPr>
          <p:cNvPr id="48131" name="Text Box 45">
            <a:extLst>
              <a:ext uri="{FF2B5EF4-FFF2-40B4-BE49-F238E27FC236}">
                <a16:creationId xmlns:a16="http://schemas.microsoft.com/office/drawing/2014/main" id="{DE0FC5B0-19DC-4A33-8ADD-4EFC921307C8}"/>
              </a:ext>
            </a:extLst>
          </p:cNvPr>
          <p:cNvSpPr txBox="1">
            <a:spLocks noChangeArrowheads="1"/>
          </p:cNvSpPr>
          <p:nvPr/>
        </p:nvSpPr>
        <p:spPr bwMode="auto">
          <a:xfrm>
            <a:off x="342900" y="1735138"/>
            <a:ext cx="716421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Platelets have an important role in </a:t>
            </a:r>
            <a:r>
              <a:rPr lang="en-GB" altLang="en-US" b="1">
                <a:solidFill>
                  <a:srgbClr val="10BC45"/>
                </a:solidFill>
              </a:rPr>
              <a:t>blood clotting</a:t>
            </a:r>
            <a:r>
              <a:rPr lang="en-GB" altLang="en-US">
                <a:solidFill>
                  <a:srgbClr val="010066"/>
                </a:solidFill>
              </a:rPr>
              <a:t>.</a:t>
            </a:r>
            <a:endParaRPr lang="en-US" altLang="en-US">
              <a:solidFill>
                <a:srgbClr val="010066"/>
              </a:solidFill>
            </a:endParaRPr>
          </a:p>
        </p:txBody>
      </p:sp>
      <p:sp>
        <p:nvSpPr>
          <p:cNvPr id="49157" name="Text Box 44">
            <a:extLst>
              <a:ext uri="{FF2B5EF4-FFF2-40B4-BE49-F238E27FC236}">
                <a16:creationId xmlns:a16="http://schemas.microsoft.com/office/drawing/2014/main" id="{703EAF55-ECCE-4838-A244-1E69FD62806E}"/>
              </a:ext>
            </a:extLst>
          </p:cNvPr>
          <p:cNvSpPr txBox="1">
            <a:spLocks noChangeArrowheads="1"/>
          </p:cNvSpPr>
          <p:nvPr/>
        </p:nvSpPr>
        <p:spPr bwMode="auto">
          <a:xfrm>
            <a:off x="342900" y="7842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Platelets are small cell fragments produced by cells in the bone marrow. They have no nucleus.</a:t>
            </a:r>
            <a:endParaRPr lang="en-US" altLang="en-US" dirty="0">
              <a:solidFill>
                <a:srgbClr val="010066"/>
              </a:solidFill>
            </a:endParaRPr>
          </a:p>
        </p:txBody>
      </p:sp>
      <p:sp>
        <p:nvSpPr>
          <p:cNvPr id="12" name="Text Box 43">
            <a:extLst>
              <a:ext uri="{FF2B5EF4-FFF2-40B4-BE49-F238E27FC236}">
                <a16:creationId xmlns:a16="http://schemas.microsoft.com/office/drawing/2014/main" id="{D82DA7B6-E102-4ABC-9C7B-E1404C0BEA7E}"/>
              </a:ext>
            </a:extLst>
          </p:cNvPr>
          <p:cNvSpPr txBox="1">
            <a:spLocks noChangeArrowheads="1"/>
          </p:cNvSpPr>
          <p:nvPr/>
        </p:nvSpPr>
        <p:spPr bwMode="auto">
          <a:xfrm>
            <a:off x="342900" y="4003675"/>
            <a:ext cx="4551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US" altLang="en-US">
                <a:solidFill>
                  <a:srgbClr val="010066"/>
                </a:solidFill>
              </a:rPr>
              <a:t>The clot blocks the wound </a:t>
            </a:r>
            <a:br>
              <a:rPr lang="en-US" altLang="en-US">
                <a:solidFill>
                  <a:srgbClr val="010066"/>
                </a:solidFill>
              </a:rPr>
            </a:br>
            <a:r>
              <a:rPr lang="en-US" altLang="en-US">
                <a:solidFill>
                  <a:srgbClr val="010066"/>
                </a:solidFill>
              </a:rPr>
              <a:t>to prevent blood loss.</a:t>
            </a:r>
          </a:p>
        </p:txBody>
      </p:sp>
      <p:sp>
        <p:nvSpPr>
          <p:cNvPr id="8" name="Text Box 42">
            <a:extLst>
              <a:ext uri="{FF2B5EF4-FFF2-40B4-BE49-F238E27FC236}">
                <a16:creationId xmlns:a16="http://schemas.microsoft.com/office/drawing/2014/main" id="{3CEBD040-A140-479A-AB9C-AE1F53698D5F}"/>
              </a:ext>
            </a:extLst>
          </p:cNvPr>
          <p:cNvSpPr txBox="1">
            <a:spLocks noChangeArrowheads="1"/>
          </p:cNvSpPr>
          <p:nvPr/>
        </p:nvSpPr>
        <p:spPr bwMode="auto">
          <a:xfrm>
            <a:off x="342901" y="2314575"/>
            <a:ext cx="39410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If a blood vessel becomes torn, platelets gather at the site of the injury and stick together to form a </a:t>
            </a:r>
            <a:r>
              <a:rPr lang="en-GB" altLang="en-US" b="1" dirty="0">
                <a:solidFill>
                  <a:srgbClr val="10BC45"/>
                </a:solidFill>
              </a:rPr>
              <a:t>clot</a:t>
            </a:r>
            <a:r>
              <a:rPr lang="en-GB" altLang="en-US" dirty="0">
                <a:solidFill>
                  <a:srgbClr val="010066"/>
                </a:solidFill>
              </a:rPr>
              <a:t>.</a:t>
            </a:r>
            <a:endParaRPr lang="en-US" altLang="en-US" dirty="0">
              <a:solidFill>
                <a:srgbClr val="010066"/>
              </a:solidFill>
            </a:endParaRPr>
          </a:p>
        </p:txBody>
      </p:sp>
      <p:sp>
        <p:nvSpPr>
          <p:cNvPr id="11" name="Text Box 41">
            <a:extLst>
              <a:ext uri="{FF2B5EF4-FFF2-40B4-BE49-F238E27FC236}">
                <a16:creationId xmlns:a16="http://schemas.microsoft.com/office/drawing/2014/main" id="{A30850AE-0BF5-4209-A2FA-32DB9E007409}"/>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pPr>
            <a:r>
              <a:rPr lang="en-GB" altLang="en-US" dirty="0">
                <a:solidFill>
                  <a:srgbClr val="010066"/>
                </a:solidFill>
              </a:rPr>
              <a:t>Some people suffer from disorders that mean they do not have enough platelets in their blood. This puts them at risk </a:t>
            </a:r>
            <a:br>
              <a:rPr lang="en-GB" altLang="en-US" dirty="0">
                <a:solidFill>
                  <a:srgbClr val="010066"/>
                </a:solidFill>
              </a:rPr>
            </a:br>
            <a:r>
              <a:rPr lang="en-GB" altLang="en-US" dirty="0">
                <a:solidFill>
                  <a:srgbClr val="010066"/>
                </a:solidFill>
              </a:rPr>
              <a:t>of excessive bleeding if they are injured. </a:t>
            </a:r>
            <a:endParaRPr lang="en-US" altLang="en-US" dirty="0">
              <a:solidFill>
                <a:srgbClr val="010066"/>
              </a:solidFill>
            </a:endParaRPr>
          </a:p>
        </p:txBody>
      </p:sp>
      <p:pic>
        <p:nvPicPr>
          <p:cNvPr id="49162" name="Picture 12" descr="Platelet.png">
            <a:extLst>
              <a:ext uri="{FF2B5EF4-FFF2-40B4-BE49-F238E27FC236}">
                <a16:creationId xmlns:a16="http://schemas.microsoft.com/office/drawing/2014/main" id="{E6505C3A-26C5-4DB4-AFD7-517A2E7C82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345" y="2454617"/>
            <a:ext cx="968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3" descr="Platelet.png">
            <a:extLst>
              <a:ext uri="{FF2B5EF4-FFF2-40B4-BE49-F238E27FC236}">
                <a16:creationId xmlns:a16="http://schemas.microsoft.com/office/drawing/2014/main" id="{2E01E92C-6476-4B9C-9DA9-02F79F004A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178183">
            <a:off x="5851890" y="2971746"/>
            <a:ext cx="725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4" descr="Platelet.png">
            <a:extLst>
              <a:ext uri="{FF2B5EF4-FFF2-40B4-BE49-F238E27FC236}">
                <a16:creationId xmlns:a16="http://schemas.microsoft.com/office/drawing/2014/main" id="{CF598AE8-0CFE-4552-8BFC-3982D0053A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488562">
            <a:off x="5697006" y="3745972"/>
            <a:ext cx="7381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5" descr="Platelet.png">
            <a:extLst>
              <a:ext uri="{FF2B5EF4-FFF2-40B4-BE49-F238E27FC236}">
                <a16:creationId xmlns:a16="http://schemas.microsoft.com/office/drawing/2014/main" id="{A87559F4-4055-4C2E-9143-E1D83E25EC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488562">
            <a:off x="5405862" y="2451978"/>
            <a:ext cx="5445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6" descr="Platelet.png">
            <a:extLst>
              <a:ext uri="{FF2B5EF4-FFF2-40B4-BE49-F238E27FC236}">
                <a16:creationId xmlns:a16="http://schemas.microsoft.com/office/drawing/2014/main" id="{D27112D2-809A-4690-AD32-C0FA2EDF39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286579">
            <a:off x="5130871" y="3364178"/>
            <a:ext cx="5445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7" descr="Platelet.png">
            <a:extLst>
              <a:ext uri="{FF2B5EF4-FFF2-40B4-BE49-F238E27FC236}">
                <a16:creationId xmlns:a16="http://schemas.microsoft.com/office/drawing/2014/main" id="{B2EFE3BA-164D-4778-8AC3-5D9693EB9D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75665">
            <a:off x="6838104" y="3328204"/>
            <a:ext cx="135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18" descr="Platelet.png">
            <a:extLst>
              <a:ext uri="{FF2B5EF4-FFF2-40B4-BE49-F238E27FC236}">
                <a16:creationId xmlns:a16="http://schemas.microsoft.com/office/drawing/2014/main" id="{733ED50E-D6EB-4EF4-A181-1241EF1913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88562">
            <a:off x="4673352" y="2655048"/>
            <a:ext cx="4746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notes_icon">
            <a:extLst>
              <a:ext uri="{FF2B5EF4-FFF2-40B4-BE49-F238E27FC236}">
                <a16:creationId xmlns:a16="http://schemas.microsoft.com/office/drawing/2014/main" id="{981A924D-12B3-441C-BF81-43528B7408B8}"/>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12"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descr="shutterstock_18904000_small">
            <a:extLst>
              <a:ext uri="{FF2B5EF4-FFF2-40B4-BE49-F238E27FC236}">
                <a16:creationId xmlns:a16="http://schemas.microsoft.com/office/drawing/2014/main" id="{6C26692F-FF2B-4F9D-B5C7-2860F4130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08" b="13904"/>
          <a:stretch>
            <a:fillRect/>
          </a:stretch>
        </p:blipFill>
        <p:spPr bwMode="auto">
          <a:xfrm>
            <a:off x="5000625" y="1776413"/>
            <a:ext cx="3532188"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7741F93E-B466-4754-B85C-65CF44151697}"/>
              </a:ext>
            </a:extLst>
          </p:cNvPr>
          <p:cNvSpPr>
            <a:spLocks noGrp="1" noChangeArrowheads="1"/>
          </p:cNvSpPr>
          <p:nvPr>
            <p:ph type="title"/>
          </p:nvPr>
        </p:nvSpPr>
        <p:spPr/>
        <p:txBody>
          <a:bodyPr/>
          <a:lstStyle/>
          <a:p>
            <a:r>
              <a:rPr lang="en-GB" altLang="en-US"/>
              <a:t>Closed circulatory system</a:t>
            </a:r>
          </a:p>
        </p:txBody>
      </p:sp>
      <p:sp>
        <p:nvSpPr>
          <p:cNvPr id="25605" name="Text Box 11">
            <a:extLst>
              <a:ext uri="{FF2B5EF4-FFF2-40B4-BE49-F238E27FC236}">
                <a16:creationId xmlns:a16="http://schemas.microsoft.com/office/drawing/2014/main" id="{6962E5B5-0E60-42D1-AAAA-185536365F10}"/>
              </a:ext>
            </a:extLst>
          </p:cNvPr>
          <p:cNvSpPr txBox="1">
            <a:spLocks noChangeArrowheads="1"/>
          </p:cNvSpPr>
          <p:nvPr/>
        </p:nvSpPr>
        <p:spPr bwMode="auto">
          <a:xfrm>
            <a:off x="342900" y="784225"/>
            <a:ext cx="8516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Humans have a </a:t>
            </a:r>
            <a:r>
              <a:rPr lang="en-GB" altLang="en-US" b="1">
                <a:solidFill>
                  <a:srgbClr val="10BC45"/>
                </a:solidFill>
              </a:rPr>
              <a:t>closed circulatory system</a:t>
            </a:r>
            <a:r>
              <a:rPr lang="en-GB" altLang="en-US">
                <a:solidFill>
                  <a:srgbClr val="010066"/>
                </a:solidFill>
              </a:rPr>
              <a:t>. This means </a:t>
            </a:r>
            <a:br>
              <a:rPr lang="en-GB" altLang="en-US">
                <a:solidFill>
                  <a:srgbClr val="010066"/>
                </a:solidFill>
              </a:rPr>
            </a:br>
            <a:r>
              <a:rPr lang="en-GB" altLang="en-US">
                <a:solidFill>
                  <a:srgbClr val="010066"/>
                </a:solidFill>
              </a:rPr>
              <a:t>that the blood is contained within vessels. </a:t>
            </a:r>
          </a:p>
        </p:txBody>
      </p:sp>
      <p:sp>
        <p:nvSpPr>
          <p:cNvPr id="394249" name="Text Box 94">
            <a:extLst>
              <a:ext uri="{FF2B5EF4-FFF2-40B4-BE49-F238E27FC236}">
                <a16:creationId xmlns:a16="http://schemas.microsoft.com/office/drawing/2014/main" id="{D6522B16-D6CD-4A25-9A63-7EA5F3266C2B}"/>
              </a:ext>
            </a:extLst>
          </p:cNvPr>
          <p:cNvSpPr txBox="1">
            <a:spLocks noChangeArrowheads="1"/>
          </p:cNvSpPr>
          <p:nvPr/>
        </p:nvSpPr>
        <p:spPr bwMode="auto">
          <a:xfrm>
            <a:off x="342900" y="3206750"/>
            <a:ext cx="383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the</a:t>
            </a:r>
            <a:r>
              <a:rPr lang="en-GB" altLang="en-US" b="1">
                <a:solidFill>
                  <a:srgbClr val="10BC45"/>
                </a:solidFill>
              </a:rPr>
              <a:t> </a:t>
            </a:r>
            <a:r>
              <a:rPr lang="en-GB" altLang="en-US" b="1">
                <a:solidFill>
                  <a:srgbClr val="010066"/>
                </a:solidFill>
              </a:rPr>
              <a:t>speed</a:t>
            </a:r>
            <a:r>
              <a:rPr lang="en-GB" altLang="en-US"/>
              <a:t> of blood flow</a:t>
            </a:r>
            <a:endParaRPr lang="en-GB" altLang="en-US">
              <a:solidFill>
                <a:schemeClr val="tx1"/>
              </a:solidFill>
            </a:endParaRPr>
          </a:p>
        </p:txBody>
      </p:sp>
      <p:sp>
        <p:nvSpPr>
          <p:cNvPr id="2" name="Text Box 93">
            <a:extLst>
              <a:ext uri="{FF2B5EF4-FFF2-40B4-BE49-F238E27FC236}">
                <a16:creationId xmlns:a16="http://schemas.microsoft.com/office/drawing/2014/main" id="{AFB2741F-C228-4ACE-8210-386A7ED03612}"/>
              </a:ext>
            </a:extLst>
          </p:cNvPr>
          <p:cNvSpPr txBox="1">
            <a:spLocks noChangeArrowheads="1"/>
          </p:cNvSpPr>
          <p:nvPr/>
        </p:nvSpPr>
        <p:spPr bwMode="auto">
          <a:xfrm>
            <a:off x="342900" y="4044950"/>
            <a:ext cx="420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the</a:t>
            </a:r>
            <a:r>
              <a:rPr lang="en-GB" altLang="en-US" b="1">
                <a:solidFill>
                  <a:srgbClr val="10BC45"/>
                </a:solidFill>
              </a:rPr>
              <a:t> </a:t>
            </a:r>
            <a:r>
              <a:rPr lang="en-GB" altLang="en-US" b="1">
                <a:solidFill>
                  <a:srgbClr val="010066"/>
                </a:solidFill>
              </a:rPr>
              <a:t>pressure</a:t>
            </a:r>
            <a:r>
              <a:rPr lang="en-GB" altLang="en-US"/>
              <a:t> of the blood</a:t>
            </a:r>
            <a:endParaRPr lang="en-GB" altLang="en-US">
              <a:solidFill>
                <a:schemeClr val="tx1"/>
              </a:solidFill>
            </a:endParaRPr>
          </a:p>
        </p:txBody>
      </p:sp>
      <p:sp>
        <p:nvSpPr>
          <p:cNvPr id="3" name="Text Box 92">
            <a:extLst>
              <a:ext uri="{FF2B5EF4-FFF2-40B4-BE49-F238E27FC236}">
                <a16:creationId xmlns:a16="http://schemas.microsoft.com/office/drawing/2014/main" id="{A9E1681D-FCD8-44D6-95B0-064A228D5E30}"/>
              </a:ext>
            </a:extLst>
          </p:cNvPr>
          <p:cNvSpPr txBox="1">
            <a:spLocks noChangeArrowheads="1"/>
          </p:cNvSpPr>
          <p:nvPr/>
        </p:nvSpPr>
        <p:spPr bwMode="auto">
          <a:xfrm>
            <a:off x="342900" y="488315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the</a:t>
            </a:r>
            <a:r>
              <a:rPr lang="en-GB" altLang="en-US" b="1">
                <a:solidFill>
                  <a:srgbClr val="010066"/>
                </a:solidFill>
              </a:rPr>
              <a:t> distribution</a:t>
            </a:r>
            <a:r>
              <a:rPr lang="en-GB" altLang="en-US">
                <a:solidFill>
                  <a:srgbClr val="010066"/>
                </a:solidFill>
              </a:rPr>
              <a:t> </a:t>
            </a:r>
            <a:r>
              <a:rPr lang="en-GB" altLang="en-US"/>
              <a:t>of blood </a:t>
            </a:r>
            <a:br>
              <a:rPr lang="en-GB" altLang="en-US"/>
            </a:br>
            <a:r>
              <a:rPr lang="en-GB" altLang="en-US"/>
              <a:t>in the body.</a:t>
            </a:r>
            <a:endParaRPr lang="en-GB" altLang="en-US">
              <a:solidFill>
                <a:schemeClr val="tx1"/>
              </a:solidFill>
            </a:endParaRPr>
          </a:p>
        </p:txBody>
      </p:sp>
      <p:sp>
        <p:nvSpPr>
          <p:cNvPr id="25609" name="Rectangle 91">
            <a:extLst>
              <a:ext uri="{FF2B5EF4-FFF2-40B4-BE49-F238E27FC236}">
                <a16:creationId xmlns:a16="http://schemas.microsoft.com/office/drawing/2014/main" id="{694B2639-986B-4D3C-A90D-E92DE32C87FE}"/>
              </a:ext>
            </a:extLst>
          </p:cNvPr>
          <p:cNvSpPr>
            <a:spLocks noChangeArrowheads="1"/>
          </p:cNvSpPr>
          <p:nvPr/>
        </p:nvSpPr>
        <p:spPr bwMode="auto">
          <a:xfrm>
            <a:off x="342900" y="1995488"/>
            <a:ext cx="518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closed circulatory system allows the following factors to be controlled: </a:t>
            </a:r>
            <a:endParaRPr lang="en-GB" altLang="en-US"/>
          </a:p>
        </p:txBody>
      </p:sp>
      <p:pic>
        <p:nvPicPr>
          <p:cNvPr id="11" name="Picture 10">
            <a:extLst>
              <a:ext uri="{FF2B5EF4-FFF2-40B4-BE49-F238E27FC236}">
                <a16:creationId xmlns:a16="http://schemas.microsoft.com/office/drawing/2014/main" id="{4F80A5F7-F417-4EBB-A791-B12A6BD2F9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05E3A79-F86D-4C7E-945A-930A07D4EED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3" grpId="0"/>
      <p:bldP spid="256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40091D-9485-4B54-9598-76FEC63B2250}"/>
              </a:ext>
            </a:extLst>
          </p:cNvPr>
          <p:cNvSpPr>
            <a:spLocks noGrp="1" noChangeArrowheads="1"/>
          </p:cNvSpPr>
          <p:nvPr>
            <p:ph type="title"/>
          </p:nvPr>
        </p:nvSpPr>
        <p:spPr/>
        <p:txBody>
          <a:bodyPr/>
          <a:lstStyle/>
          <a:p>
            <a:r>
              <a:rPr lang="en-GB" altLang="en-US"/>
              <a:t>Single and double systems</a:t>
            </a:r>
          </a:p>
        </p:txBody>
      </p:sp>
      <p:sp>
        <p:nvSpPr>
          <p:cNvPr id="180228" name="Text Box 4">
            <a:extLst>
              <a:ext uri="{FF2B5EF4-FFF2-40B4-BE49-F238E27FC236}">
                <a16:creationId xmlns:a16="http://schemas.microsoft.com/office/drawing/2014/main" id="{207E3F63-C829-49D2-9923-1211AE2BBF58}"/>
              </a:ext>
            </a:extLst>
          </p:cNvPr>
          <p:cNvSpPr txBox="1">
            <a:spLocks noChangeArrowheads="1"/>
          </p:cNvSpPr>
          <p:nvPr/>
        </p:nvSpPr>
        <p:spPr bwMode="auto">
          <a:xfrm>
            <a:off x="342900" y="2684463"/>
            <a:ext cx="8348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 </a:t>
            </a:r>
            <a:r>
              <a:rPr lang="en-GB" altLang="en-US" b="1">
                <a:solidFill>
                  <a:srgbClr val="10BC45"/>
                </a:solidFill>
              </a:rPr>
              <a:t>double circulatory system</a:t>
            </a:r>
            <a:r>
              <a:rPr lang="en-GB" altLang="en-US"/>
              <a:t>, the blood is pumped to the lungs, returned to the heart, and then pumped out again to the rest of the body.  </a:t>
            </a:r>
          </a:p>
        </p:txBody>
      </p:sp>
      <p:sp>
        <p:nvSpPr>
          <p:cNvPr id="26629" name="Text Box 8">
            <a:extLst>
              <a:ext uri="{FF2B5EF4-FFF2-40B4-BE49-F238E27FC236}">
                <a16:creationId xmlns:a16="http://schemas.microsoft.com/office/drawing/2014/main" id="{2DD7DF34-B57F-4016-AD42-691F899C323B}"/>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two types of </a:t>
            </a:r>
            <a:r>
              <a:rPr lang="en-GB" altLang="en-US">
                <a:solidFill>
                  <a:srgbClr val="010066"/>
                </a:solidFill>
              </a:rPr>
              <a:t>closed </a:t>
            </a:r>
            <a:r>
              <a:rPr lang="en-GB" altLang="en-US"/>
              <a:t>circulatory system.</a:t>
            </a:r>
          </a:p>
        </p:txBody>
      </p:sp>
      <p:sp>
        <p:nvSpPr>
          <p:cNvPr id="30726" name="Rectangle 9">
            <a:extLst>
              <a:ext uri="{FF2B5EF4-FFF2-40B4-BE49-F238E27FC236}">
                <a16:creationId xmlns:a16="http://schemas.microsoft.com/office/drawing/2014/main" id="{027DC2A3-749D-4E3F-B6E3-140317BF3DB8}"/>
              </a:ext>
            </a:extLst>
          </p:cNvPr>
          <p:cNvSpPr>
            <a:spLocks noChangeArrowheads="1"/>
          </p:cNvSpPr>
          <p:nvPr/>
        </p:nvSpPr>
        <p:spPr bwMode="auto">
          <a:xfrm>
            <a:off x="342900" y="1365250"/>
            <a:ext cx="8416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 </a:t>
            </a:r>
            <a:r>
              <a:rPr lang="en-GB" altLang="en-US" b="1">
                <a:solidFill>
                  <a:srgbClr val="10BC45"/>
                </a:solidFill>
              </a:rPr>
              <a:t>single circulatory system</a:t>
            </a:r>
            <a:r>
              <a:rPr lang="en-GB" altLang="en-US">
                <a:solidFill>
                  <a:srgbClr val="010066"/>
                </a:solidFill>
              </a:rPr>
              <a:t>,</a:t>
            </a:r>
            <a:r>
              <a:rPr lang="en-GB" altLang="en-US" b="1">
                <a:solidFill>
                  <a:srgbClr val="10BC45"/>
                </a:solidFill>
              </a:rPr>
              <a:t> </a:t>
            </a:r>
            <a:r>
              <a:rPr lang="en-GB" altLang="en-US"/>
              <a:t>the blood only goes through the heart </a:t>
            </a:r>
            <a:r>
              <a:rPr lang="en-GB" altLang="en-US" b="1"/>
              <a:t>once</a:t>
            </a:r>
            <a:r>
              <a:rPr lang="en-GB" altLang="en-US"/>
              <a:t> during a single complete circuit of the body. Fish have a single circulatory system.</a:t>
            </a:r>
          </a:p>
        </p:txBody>
      </p:sp>
      <p:sp>
        <p:nvSpPr>
          <p:cNvPr id="30728" name="Rectangle 11">
            <a:extLst>
              <a:ext uri="{FF2B5EF4-FFF2-40B4-BE49-F238E27FC236}">
                <a16:creationId xmlns:a16="http://schemas.microsoft.com/office/drawing/2014/main" id="{31D037A7-73A1-4794-AE42-ABBA1AD7CE53}"/>
              </a:ext>
            </a:extLst>
          </p:cNvPr>
          <p:cNvSpPr>
            <a:spLocks noChangeArrowheads="1"/>
          </p:cNvSpPr>
          <p:nvPr/>
        </p:nvSpPr>
        <p:spPr bwMode="auto">
          <a:xfrm>
            <a:off x="342900" y="5322888"/>
            <a:ext cx="8416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Mammals and birds have a </a:t>
            </a:r>
            <a:br>
              <a:rPr lang="en-GB" altLang="en-US"/>
            </a:br>
            <a:r>
              <a:rPr lang="en-GB" altLang="en-US"/>
              <a:t>double circulatory system.</a:t>
            </a:r>
          </a:p>
        </p:txBody>
      </p:sp>
      <p:sp>
        <p:nvSpPr>
          <p:cNvPr id="26632" name="Rectangle 8">
            <a:extLst>
              <a:ext uri="{FF2B5EF4-FFF2-40B4-BE49-F238E27FC236}">
                <a16:creationId xmlns:a16="http://schemas.microsoft.com/office/drawing/2014/main" id="{4EB0FB7C-CA48-42A8-B067-28A129C3CFB2}"/>
              </a:ext>
            </a:extLst>
          </p:cNvPr>
          <p:cNvSpPr>
            <a:spLocks noChangeArrowheads="1"/>
          </p:cNvSpPr>
          <p:nvPr/>
        </p:nvSpPr>
        <p:spPr bwMode="auto">
          <a:xfrm>
            <a:off x="342900" y="4003675"/>
            <a:ext cx="5006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the blood goes through the heart </a:t>
            </a:r>
            <a:r>
              <a:rPr lang="en-GB" altLang="en-US" b="1" dirty="0"/>
              <a:t>twice</a:t>
            </a:r>
            <a:r>
              <a:rPr lang="en-GB" altLang="en-US" dirty="0"/>
              <a:t> during a single complete circuit of the body.</a:t>
            </a:r>
          </a:p>
        </p:txBody>
      </p:sp>
      <p:pic>
        <p:nvPicPr>
          <p:cNvPr id="26634" name="Picture 10" descr="The_circulatory_system_5.1.png">
            <a:extLst>
              <a:ext uri="{FF2B5EF4-FFF2-40B4-BE49-F238E27FC236}">
                <a16:creationId xmlns:a16="http://schemas.microsoft.com/office/drawing/2014/main" id="{F27243D4-D209-434B-BF2E-B24C2DC4F7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3576638"/>
            <a:ext cx="29860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EACBE13-6BD0-4C23-9EB3-010C473F9B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A9C240E-82B1-49E4-AC77-DF27E18FC59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30726" grpId="0"/>
      <p:bldP spid="30728" grpId="0"/>
      <p:bldP spid="266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D13DFED-BF1E-4ABB-A14F-355F49BA2886}"/>
              </a:ext>
            </a:extLst>
          </p:cNvPr>
          <p:cNvSpPr>
            <a:spLocks noGrp="1" noChangeArrowheads="1"/>
          </p:cNvSpPr>
          <p:nvPr>
            <p:ph type="title"/>
          </p:nvPr>
        </p:nvSpPr>
        <p:spPr/>
        <p:txBody>
          <a:bodyPr/>
          <a:lstStyle/>
          <a:p>
            <a:r>
              <a:rPr lang="en-GB" altLang="en-US" dirty="0"/>
              <a:t>Single and double circulatory systems</a:t>
            </a:r>
          </a:p>
        </p:txBody>
      </p:sp>
      <p:pic>
        <p:nvPicPr>
          <p:cNvPr id="6" name="Picture 5">
            <a:extLst>
              <a:ext uri="{FF2B5EF4-FFF2-40B4-BE49-F238E27FC236}">
                <a16:creationId xmlns:a16="http://schemas.microsoft.com/office/drawing/2014/main" id="{4308C0DA-5292-4AA9-B289-7CDF89A136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F848EE1-F3DD-4B04-81C1-3083C252E24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A1F18DE-4C19-4C1B-BD29-1A83206C093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EC5FDE8-D041-4B4C-9965-96C5361C8F7B}"/>
              </a:ext>
            </a:extLst>
          </p:cNvPr>
          <p:cNvSpPr>
            <a:spLocks noGrp="1" noChangeArrowheads="1"/>
          </p:cNvSpPr>
          <p:nvPr>
            <p:ph type="title"/>
          </p:nvPr>
        </p:nvSpPr>
        <p:spPr/>
        <p:txBody>
          <a:bodyPr/>
          <a:lstStyle/>
          <a:p>
            <a:r>
              <a:rPr lang="en-GB" altLang="en-US"/>
              <a:t>Relationship with the respiratory system</a:t>
            </a:r>
          </a:p>
        </p:txBody>
      </p:sp>
      <p:sp>
        <p:nvSpPr>
          <p:cNvPr id="27652" name="Text Box 6">
            <a:extLst>
              <a:ext uri="{FF2B5EF4-FFF2-40B4-BE49-F238E27FC236}">
                <a16:creationId xmlns:a16="http://schemas.microsoft.com/office/drawing/2014/main" id="{1247CFAD-5042-4D1D-B2F3-686D437E758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is a close functional relationship between the circulatory system and the respiratory system.</a:t>
            </a:r>
          </a:p>
        </p:txBody>
      </p:sp>
      <p:sp>
        <p:nvSpPr>
          <p:cNvPr id="8" name="Rectangle 7">
            <a:extLst>
              <a:ext uri="{FF2B5EF4-FFF2-40B4-BE49-F238E27FC236}">
                <a16:creationId xmlns:a16="http://schemas.microsoft.com/office/drawing/2014/main" id="{F3DDEBC1-7859-4D17-9DCB-DB21BE3257B0}"/>
              </a:ext>
            </a:extLst>
          </p:cNvPr>
          <p:cNvSpPr>
            <a:spLocks noChangeArrowheads="1"/>
          </p:cNvSpPr>
          <p:nvPr/>
        </p:nvSpPr>
        <p:spPr bwMode="auto">
          <a:xfrm>
            <a:off x="342899" y="1863380"/>
            <a:ext cx="50531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lungs and heart work together </a:t>
            </a:r>
            <a:br>
              <a:rPr lang="en-GB" altLang="en-US" dirty="0"/>
            </a:br>
            <a:r>
              <a:rPr lang="en-GB" altLang="en-US" dirty="0"/>
              <a:t>to supply all the cells of the body with the </a:t>
            </a:r>
            <a:r>
              <a:rPr lang="en-GB" altLang="en-US" dirty="0">
                <a:solidFill>
                  <a:srgbClr val="010066"/>
                </a:solidFill>
              </a:rPr>
              <a:t>oxygen </a:t>
            </a:r>
            <a:r>
              <a:rPr lang="en-GB" altLang="en-US" dirty="0"/>
              <a:t>required for </a:t>
            </a:r>
            <a:br>
              <a:rPr lang="en-GB" altLang="en-US" dirty="0"/>
            </a:br>
            <a:r>
              <a:rPr lang="en-GB" altLang="en-US" dirty="0"/>
              <a:t>cellular respiration. </a:t>
            </a:r>
          </a:p>
        </p:txBody>
      </p:sp>
      <p:sp>
        <p:nvSpPr>
          <p:cNvPr id="9" name="Rectangle 8">
            <a:extLst>
              <a:ext uri="{FF2B5EF4-FFF2-40B4-BE49-F238E27FC236}">
                <a16:creationId xmlns:a16="http://schemas.microsoft.com/office/drawing/2014/main" id="{32972E6C-A104-4E90-B51D-4624085E9623}"/>
              </a:ext>
            </a:extLst>
          </p:cNvPr>
          <p:cNvSpPr>
            <a:spLocks noChangeArrowheads="1"/>
          </p:cNvSpPr>
          <p:nvPr/>
        </p:nvSpPr>
        <p:spPr bwMode="auto">
          <a:xfrm>
            <a:off x="342901" y="4761087"/>
            <a:ext cx="443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Gaseous exchange </a:t>
            </a:r>
            <a:r>
              <a:rPr lang="en-GB" altLang="en-US"/>
              <a:t>occurs </a:t>
            </a:r>
            <a:br>
              <a:rPr lang="en-GB" altLang="en-US"/>
            </a:br>
            <a:r>
              <a:rPr lang="en-GB" altLang="en-US"/>
              <a:t>between air in the </a:t>
            </a:r>
            <a:r>
              <a:rPr lang="en-GB" altLang="en-US" b="1">
                <a:solidFill>
                  <a:srgbClr val="10BC45"/>
                </a:solidFill>
              </a:rPr>
              <a:t>alveoli</a:t>
            </a:r>
            <a:r>
              <a:rPr lang="en-GB" altLang="en-US"/>
              <a:t> and </a:t>
            </a:r>
            <a:br>
              <a:rPr lang="en-GB" altLang="en-US"/>
            </a:br>
            <a:r>
              <a:rPr lang="en-GB" altLang="en-US"/>
              <a:t>the blood in nearby vessels.</a:t>
            </a:r>
          </a:p>
        </p:txBody>
      </p:sp>
      <p:pic>
        <p:nvPicPr>
          <p:cNvPr id="27655" name="Picture 11" descr="Worksheets_skeletalsys_respiratorysys.png">
            <a:extLst>
              <a:ext uri="{FF2B5EF4-FFF2-40B4-BE49-F238E27FC236}">
                <a16:creationId xmlns:a16="http://schemas.microsoft.com/office/drawing/2014/main" id="{4DC6FB91-9A8A-4E9A-A0BD-5F41E02A68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3166" y="2211565"/>
            <a:ext cx="42799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177B4C1-0988-4679-9128-0E6620F24156}"/>
              </a:ext>
            </a:extLst>
          </p:cNvPr>
          <p:cNvSpPr>
            <a:spLocks noChangeArrowheads="1"/>
          </p:cNvSpPr>
          <p:nvPr/>
        </p:nvSpPr>
        <p:spPr bwMode="auto">
          <a:xfrm>
            <a:off x="342900" y="3681932"/>
            <a:ext cx="414020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blood is </a:t>
            </a:r>
            <a:r>
              <a:rPr lang="en-GB" altLang="en-US" b="1" dirty="0"/>
              <a:t>oxygenated</a:t>
            </a:r>
            <a:r>
              <a:rPr lang="en-GB" altLang="en-US" dirty="0"/>
              <a:t> as it passes through the lungs. </a:t>
            </a:r>
          </a:p>
        </p:txBody>
      </p:sp>
      <p:pic>
        <p:nvPicPr>
          <p:cNvPr id="10" name="Picture 9">
            <a:extLst>
              <a:ext uri="{FF2B5EF4-FFF2-40B4-BE49-F238E27FC236}">
                <a16:creationId xmlns:a16="http://schemas.microsoft.com/office/drawing/2014/main" id="{EAF3E730-DE86-4E27-9292-12E57AF342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9792756-6253-42BA-A72D-240C14D8946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65EF218-633B-4364-8A38-48E752A9B800}"/>
              </a:ext>
            </a:extLst>
          </p:cNvPr>
          <p:cNvSpPr>
            <a:spLocks noGrp="1" noChangeArrowheads="1"/>
          </p:cNvSpPr>
          <p:nvPr>
            <p:ph type="title"/>
          </p:nvPr>
        </p:nvSpPr>
        <p:spPr/>
        <p:txBody>
          <a:bodyPr/>
          <a:lstStyle/>
          <a:p>
            <a:r>
              <a:rPr lang="en-GB" altLang="en-US" dirty="0"/>
              <a:t>How does gaseous exchange occur?</a:t>
            </a:r>
            <a:endParaRPr lang="en-US" altLang="en-US" dirty="0"/>
          </a:p>
        </p:txBody>
      </p:sp>
      <p:pic>
        <p:nvPicPr>
          <p:cNvPr id="7" name="Picture 6">
            <a:extLst>
              <a:ext uri="{FF2B5EF4-FFF2-40B4-BE49-F238E27FC236}">
                <a16:creationId xmlns:a16="http://schemas.microsoft.com/office/drawing/2014/main" id="{75ED9C1B-157B-4315-80B1-503464D12E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18B18F1-A984-42A4-B468-36613677114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F1955E6-0B96-46F1-8AEA-6B4944DD117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9FF617A-28F5-4F7B-AD02-9233131B2D5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831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11656DA-1A14-4081-A223-250683EE72C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286869E-A533-4A57-97FE-2A6BFD82BE71}"/>
              </a:ext>
            </a:extLst>
          </p:cNvPr>
          <p:cNvSpPr>
            <a:spLocks noGrp="1" noChangeArrowheads="1"/>
          </p:cNvSpPr>
          <p:nvPr>
            <p:ph type="title"/>
          </p:nvPr>
        </p:nvSpPr>
        <p:spPr/>
        <p:txBody>
          <a:bodyPr/>
          <a:lstStyle/>
          <a:p>
            <a:r>
              <a:rPr lang="en-GB" altLang="en-US"/>
              <a:t>How are alveoli adapted?</a:t>
            </a:r>
          </a:p>
        </p:txBody>
      </p:sp>
      <p:sp>
        <p:nvSpPr>
          <p:cNvPr id="28675" name="Text Box 3">
            <a:extLst>
              <a:ext uri="{FF2B5EF4-FFF2-40B4-BE49-F238E27FC236}">
                <a16:creationId xmlns:a16="http://schemas.microsoft.com/office/drawing/2014/main" id="{DA075395-F993-433A-9CD5-EB5B25A27D7E}"/>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Alveoli are </a:t>
            </a:r>
            <a:r>
              <a:rPr lang="en-GB" altLang="en-US" b="1">
                <a:solidFill>
                  <a:srgbClr val="010066"/>
                </a:solidFill>
              </a:rPr>
              <a:t>structurally adapted </a:t>
            </a:r>
            <a:r>
              <a:rPr lang="en-GB" altLang="en-US">
                <a:solidFill>
                  <a:srgbClr val="010066"/>
                </a:solidFill>
              </a:rPr>
              <a:t>for gaseous exchange.</a:t>
            </a:r>
            <a:endParaRPr lang="en-US" altLang="en-US">
              <a:solidFill>
                <a:srgbClr val="010066"/>
              </a:solidFill>
            </a:endParaRPr>
          </a:p>
        </p:txBody>
      </p:sp>
      <p:sp>
        <p:nvSpPr>
          <p:cNvPr id="224264" name="Rectangle 8">
            <a:extLst>
              <a:ext uri="{FF2B5EF4-FFF2-40B4-BE49-F238E27FC236}">
                <a16:creationId xmlns:a16="http://schemas.microsoft.com/office/drawing/2014/main" id="{603EB3AB-9058-4CEF-8033-3F04F06EDABE}"/>
              </a:ext>
            </a:extLst>
          </p:cNvPr>
          <p:cNvSpPr>
            <a:spLocks noChangeArrowheads="1"/>
          </p:cNvSpPr>
          <p:nvPr/>
        </p:nvSpPr>
        <p:spPr bwMode="auto">
          <a:xfrm>
            <a:off x="342901" y="2627313"/>
            <a:ext cx="4297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 alveoli walls are only one cell thick. This minimizes the </a:t>
            </a:r>
            <a:r>
              <a:rPr lang="en-GB" altLang="en-US" b="1" dirty="0">
                <a:solidFill>
                  <a:srgbClr val="10BC45"/>
                </a:solidFill>
              </a:rPr>
              <a:t>diffusion pathway </a:t>
            </a:r>
            <a:r>
              <a:rPr lang="en-GB" altLang="en-US" dirty="0">
                <a:solidFill>
                  <a:srgbClr val="010066"/>
                </a:solidFill>
              </a:rPr>
              <a:t>to the blood vessels.</a:t>
            </a:r>
          </a:p>
        </p:txBody>
      </p:sp>
      <p:sp>
        <p:nvSpPr>
          <p:cNvPr id="224265" name="Rectangle 9">
            <a:extLst>
              <a:ext uri="{FF2B5EF4-FFF2-40B4-BE49-F238E27FC236}">
                <a16:creationId xmlns:a16="http://schemas.microsoft.com/office/drawing/2014/main" id="{2E695E64-2B12-4DD4-AADD-42EBCB3D96C6}"/>
              </a:ext>
            </a:extLst>
          </p:cNvPr>
          <p:cNvSpPr>
            <a:spLocks noChangeArrowheads="1"/>
          </p:cNvSpPr>
          <p:nvPr/>
        </p:nvSpPr>
        <p:spPr bwMode="auto">
          <a:xfrm>
            <a:off x="342900" y="13350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They are covered by a network of blood vessels called the </a:t>
            </a:r>
            <a:r>
              <a:rPr lang="en-GB" altLang="en-US" b="1" dirty="0">
                <a:solidFill>
                  <a:srgbClr val="10BC45"/>
                </a:solidFill>
              </a:rPr>
              <a:t>lung capillaries</a:t>
            </a:r>
            <a:r>
              <a:rPr lang="en-GB" altLang="en-US" dirty="0">
                <a:solidFill>
                  <a:srgbClr val="010066"/>
                </a:solidFill>
              </a:rPr>
              <a:t>. This means that gases can pass between the blood and the alveoli efficiently.</a:t>
            </a:r>
          </a:p>
        </p:txBody>
      </p:sp>
      <p:sp>
        <p:nvSpPr>
          <p:cNvPr id="224267" name="Rectangle 11">
            <a:extLst>
              <a:ext uri="{FF2B5EF4-FFF2-40B4-BE49-F238E27FC236}">
                <a16:creationId xmlns:a16="http://schemas.microsoft.com/office/drawing/2014/main" id="{3F3CA3DA-0623-4BF8-88B1-24D21847F75C}"/>
              </a:ext>
            </a:extLst>
          </p:cNvPr>
          <p:cNvSpPr>
            <a:spLocks noChangeArrowheads="1"/>
          </p:cNvSpPr>
          <p:nvPr/>
        </p:nvSpPr>
        <p:spPr bwMode="auto">
          <a:xfrm>
            <a:off x="342901" y="4291013"/>
            <a:ext cx="42132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solidFill>
                  <a:srgbClr val="010066"/>
                </a:solidFill>
              </a:rPr>
              <a:t>They have a large </a:t>
            </a:r>
            <a:r>
              <a:rPr lang="en-GB" altLang="en-US" b="1" dirty="0">
                <a:solidFill>
                  <a:srgbClr val="010066"/>
                </a:solidFill>
              </a:rPr>
              <a:t>combined </a:t>
            </a:r>
            <a:br>
              <a:rPr lang="en-GB" altLang="en-US" b="1" dirty="0">
                <a:solidFill>
                  <a:srgbClr val="010066"/>
                </a:solidFill>
              </a:rPr>
            </a:br>
            <a:r>
              <a:rPr lang="en-GB" altLang="en-US" b="1" dirty="0">
                <a:solidFill>
                  <a:srgbClr val="010066"/>
                </a:solidFill>
              </a:rPr>
              <a:t>surface area</a:t>
            </a:r>
            <a:r>
              <a:rPr lang="en-GB" altLang="en-US" dirty="0">
                <a:solidFill>
                  <a:srgbClr val="010066"/>
                </a:solidFill>
              </a:rPr>
              <a:t>. This enables </a:t>
            </a:r>
            <a:br>
              <a:rPr lang="en-GB" altLang="en-US" dirty="0">
                <a:solidFill>
                  <a:srgbClr val="010066"/>
                </a:solidFill>
              </a:rPr>
            </a:br>
            <a:r>
              <a:rPr lang="en-GB" altLang="en-US" dirty="0">
                <a:solidFill>
                  <a:srgbClr val="010066"/>
                </a:solidFill>
              </a:rPr>
              <a:t>large amounts of gases to </a:t>
            </a:r>
            <a:br>
              <a:rPr lang="en-GB" altLang="en-US" dirty="0">
                <a:solidFill>
                  <a:srgbClr val="010066"/>
                </a:solidFill>
              </a:rPr>
            </a:br>
            <a:r>
              <a:rPr lang="en-GB" altLang="en-US" dirty="0">
                <a:solidFill>
                  <a:srgbClr val="010066"/>
                </a:solidFill>
              </a:rPr>
              <a:t>be exchanged with the </a:t>
            </a:r>
            <a:br>
              <a:rPr lang="en-GB" altLang="en-US" dirty="0">
                <a:solidFill>
                  <a:srgbClr val="010066"/>
                </a:solidFill>
              </a:rPr>
            </a:br>
            <a:r>
              <a:rPr lang="en-GB" altLang="en-US" dirty="0">
                <a:solidFill>
                  <a:srgbClr val="010066"/>
                </a:solidFill>
              </a:rPr>
              <a:t>blood in each breath.</a:t>
            </a:r>
          </a:p>
        </p:txBody>
      </p:sp>
      <p:pic>
        <p:nvPicPr>
          <p:cNvPr id="28680" name="Picture 6" descr="Exch_Mat_lung">
            <a:extLst>
              <a:ext uri="{FF2B5EF4-FFF2-40B4-BE49-F238E27FC236}">
                <a16:creationId xmlns:a16="http://schemas.microsoft.com/office/drawing/2014/main" id="{D2B4A693-8FFD-4EC0-AC11-88C718FB6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898" y="2461330"/>
            <a:ext cx="199866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descr="Exch_Mat_alveoli_lungzoom">
            <a:extLst>
              <a:ext uri="{FF2B5EF4-FFF2-40B4-BE49-F238E27FC236}">
                <a16:creationId xmlns:a16="http://schemas.microsoft.com/office/drawing/2014/main" id="{8D6E92D3-0C3D-4B9E-A1F8-59F7A78BC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6599">
            <a:off x="5495573" y="3732918"/>
            <a:ext cx="32623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246">
            <a:extLst>
              <a:ext uri="{FF2B5EF4-FFF2-40B4-BE49-F238E27FC236}">
                <a16:creationId xmlns:a16="http://schemas.microsoft.com/office/drawing/2014/main" id="{938DE88A-4415-4B13-83ED-B9675A8EE3B6}"/>
              </a:ext>
            </a:extLst>
          </p:cNvPr>
          <p:cNvSpPr>
            <a:spLocks noChangeArrowheads="1"/>
          </p:cNvSpPr>
          <p:nvPr/>
        </p:nvSpPr>
        <p:spPr bwMode="auto">
          <a:xfrm>
            <a:off x="4511323" y="5121980"/>
            <a:ext cx="132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alveoli</a:t>
            </a:r>
            <a:endParaRPr lang="en-GB" altLang="en-US">
              <a:solidFill>
                <a:srgbClr val="010066"/>
              </a:solidFill>
            </a:endParaRPr>
          </a:p>
        </p:txBody>
      </p:sp>
      <p:cxnSp>
        <p:nvCxnSpPr>
          <p:cNvPr id="28684" name="Straight Arrow Connector 125">
            <a:extLst>
              <a:ext uri="{FF2B5EF4-FFF2-40B4-BE49-F238E27FC236}">
                <a16:creationId xmlns:a16="http://schemas.microsoft.com/office/drawing/2014/main" id="{0AC60DED-9B9C-428D-AA66-4F0DA583A48A}"/>
              </a:ext>
            </a:extLst>
          </p:cNvPr>
          <p:cNvCxnSpPr>
            <a:cxnSpLocks noChangeShapeType="1"/>
            <a:endCxn id="28683" idx="3"/>
          </p:cNvCxnSpPr>
          <p:nvPr/>
        </p:nvCxnSpPr>
        <p:spPr bwMode="auto">
          <a:xfrm flipH="1" flipV="1">
            <a:off x="5838473" y="5352168"/>
            <a:ext cx="873125" cy="200025"/>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28685" name="Rectangle 245">
            <a:extLst>
              <a:ext uri="{FF2B5EF4-FFF2-40B4-BE49-F238E27FC236}">
                <a16:creationId xmlns:a16="http://schemas.microsoft.com/office/drawing/2014/main" id="{166F8A09-3C61-445A-A84F-3B8A8300FD21}"/>
              </a:ext>
            </a:extLst>
          </p:cNvPr>
          <p:cNvSpPr>
            <a:spLocks noChangeArrowheads="1"/>
          </p:cNvSpPr>
          <p:nvPr/>
        </p:nvSpPr>
        <p:spPr bwMode="auto">
          <a:xfrm>
            <a:off x="6438548" y="2551818"/>
            <a:ext cx="132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lungs</a:t>
            </a:r>
            <a:endParaRPr lang="en-GB" altLang="en-US">
              <a:solidFill>
                <a:srgbClr val="010066"/>
              </a:solidFill>
            </a:endParaRPr>
          </a:p>
        </p:txBody>
      </p:sp>
      <p:cxnSp>
        <p:nvCxnSpPr>
          <p:cNvPr id="28686" name="Straight Arrow Connector 225">
            <a:extLst>
              <a:ext uri="{FF2B5EF4-FFF2-40B4-BE49-F238E27FC236}">
                <a16:creationId xmlns:a16="http://schemas.microsoft.com/office/drawing/2014/main" id="{0C1BDC73-70BE-4F77-AFA6-8C65782F06A8}"/>
              </a:ext>
            </a:extLst>
          </p:cNvPr>
          <p:cNvCxnSpPr>
            <a:cxnSpLocks noChangeShapeType="1"/>
            <a:endCxn id="28685" idx="2"/>
          </p:cNvCxnSpPr>
          <p:nvPr/>
        </p:nvCxnSpPr>
        <p:spPr bwMode="auto">
          <a:xfrm flipV="1">
            <a:off x="6343298" y="3013780"/>
            <a:ext cx="760413" cy="509588"/>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sp>
        <p:nvSpPr>
          <p:cNvPr id="21" name="Rectangle 244">
            <a:extLst>
              <a:ext uri="{FF2B5EF4-FFF2-40B4-BE49-F238E27FC236}">
                <a16:creationId xmlns:a16="http://schemas.microsoft.com/office/drawing/2014/main" id="{F7F14208-26B6-416C-8899-82B762BA3E1A}"/>
              </a:ext>
            </a:extLst>
          </p:cNvPr>
          <p:cNvSpPr>
            <a:spLocks noChangeArrowheads="1"/>
          </p:cNvSpPr>
          <p:nvPr/>
        </p:nvSpPr>
        <p:spPr bwMode="auto">
          <a:xfrm>
            <a:off x="7262461" y="3145543"/>
            <a:ext cx="1749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lung capillaries</a:t>
            </a:r>
            <a:endParaRPr lang="en-GB" altLang="en-US">
              <a:solidFill>
                <a:srgbClr val="010066"/>
              </a:solidFill>
            </a:endParaRPr>
          </a:p>
        </p:txBody>
      </p:sp>
      <p:cxnSp>
        <p:nvCxnSpPr>
          <p:cNvPr id="23" name="Straight Arrow Connector 235">
            <a:extLst>
              <a:ext uri="{FF2B5EF4-FFF2-40B4-BE49-F238E27FC236}">
                <a16:creationId xmlns:a16="http://schemas.microsoft.com/office/drawing/2014/main" id="{17FDC563-E13D-4BDA-952F-ECEC4465FEAD}"/>
              </a:ext>
            </a:extLst>
          </p:cNvPr>
          <p:cNvCxnSpPr>
            <a:cxnSpLocks noChangeShapeType="1"/>
            <a:endCxn id="21" idx="2"/>
          </p:cNvCxnSpPr>
          <p:nvPr/>
        </p:nvCxnSpPr>
        <p:spPr bwMode="auto">
          <a:xfrm flipV="1">
            <a:off x="7857773" y="3977393"/>
            <a:ext cx="279400" cy="1384300"/>
          </a:xfrm>
          <a:prstGeom prst="straightConnector1">
            <a:avLst/>
          </a:prstGeom>
          <a:noFill/>
          <a:ln w="38100" algn="ctr">
            <a:solidFill>
              <a:schemeClr val="tx1"/>
            </a:solidFill>
            <a:round/>
            <a:headEnd type="triangle" w="med" len="med"/>
            <a:tailEnd type="oval" w="med" len="med"/>
          </a:ln>
          <a:extLst>
            <a:ext uri="{909E8E84-426E-40DD-AFC4-6F175D3DCCD1}">
              <a14:hiddenFill xmlns:a14="http://schemas.microsoft.com/office/drawing/2010/main">
                <a:noFill/>
              </a14:hiddenFill>
            </a:ext>
          </a:extLst>
        </p:spPr>
      </p:cxnSp>
      <p:pic>
        <p:nvPicPr>
          <p:cNvPr id="17" name="Picture 16">
            <a:extLst>
              <a:ext uri="{FF2B5EF4-FFF2-40B4-BE49-F238E27FC236}">
                <a16:creationId xmlns:a16="http://schemas.microsoft.com/office/drawing/2014/main" id="{6E16FF39-5F75-4FF2-8A23-7254C2F10FE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287A29F1-893E-470C-B4D6-9A59206EA3D6}"/>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6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4" grpId="0"/>
      <p:bldP spid="224265" grpId="0"/>
      <p:bldP spid="224267"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FvsZXQXJ"/>
  <p:tag name="ARTICULATE_DESIGN_ID_8_DEFAULT DESIGN" val="QPsh77ZO"/>
  <p:tag name="ARTICULATE_DESIGN_ID_1_DEFAULT DESIGN" val="zVebN8nP"/>
  <p:tag name="ARTICULATE_DESIGN_ID_9_DEFAULT DESIGN" val="6KDKOwIZ"/>
  <p:tag name="ARTICULATE_DESIGN_ID_3_DEFAULT DESIGN" val="flaGQIkf"/>
  <p:tag name="ARTICULATE_DESIGN_ID_2_DEFAULT DESIGN" val="weKFKT3h"/>
  <p:tag name="ARTICULATE_DESIGN_ID_4_DEFAULT DESIGN" val="EOgyHjY0"/>
  <p:tag name="ARTICULATE_DESIGN_ID_5_DEFAULT DESIGN" val="Y2R5Nj9q"/>
  <p:tag name="ARTICULATE_DESIGN_ID_6_DEFAULT DESIGN" val="x50nU5RN"/>
  <p:tag name="ARTICULATE_DESIGN_ID_7_DEFAULT DESIGN" val="5J4xOfLH"/>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15633</TotalTime>
  <Words>2262</Words>
  <Application>Microsoft Office PowerPoint</Application>
  <PresentationFormat>On-screen Show (4:3)</PresentationFormat>
  <Paragraphs>250</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9_Default Design</vt:lpstr>
      <vt:lpstr>The  Circulatory System</vt:lpstr>
      <vt:lpstr>Information</vt:lpstr>
      <vt:lpstr>The role of the circulatory system</vt:lpstr>
      <vt:lpstr>Closed circulatory system</vt:lpstr>
      <vt:lpstr>Single and double systems</vt:lpstr>
      <vt:lpstr>Single and double circulatory systems</vt:lpstr>
      <vt:lpstr>Relationship with the respiratory system</vt:lpstr>
      <vt:lpstr>How does gaseous exchange occur?</vt:lpstr>
      <vt:lpstr>How are alveoli adapted?</vt:lpstr>
      <vt:lpstr>The human heart</vt:lpstr>
      <vt:lpstr>Structures in the human heart</vt:lpstr>
      <vt:lpstr>Exploring the heart’s structure</vt:lpstr>
      <vt:lpstr>The vessels of the heart</vt:lpstr>
      <vt:lpstr>Pumping in the right direction</vt:lpstr>
      <vt:lpstr>Which structure?</vt:lpstr>
      <vt:lpstr>Controlling heart rate</vt:lpstr>
      <vt:lpstr>Artificial pacemakers</vt:lpstr>
      <vt:lpstr>Calculating heart function (1)</vt:lpstr>
      <vt:lpstr>Calculating heart function (2)</vt:lpstr>
      <vt:lpstr>Blood vessels (1)</vt:lpstr>
      <vt:lpstr>Blood vessels (2)</vt:lpstr>
      <vt:lpstr>Structural adaptations: arteries</vt:lpstr>
      <vt:lpstr>Structural adaptations: veins</vt:lpstr>
      <vt:lpstr>Structural adaptations: capillaries</vt:lpstr>
      <vt:lpstr>Which type of blood vessels?</vt:lpstr>
      <vt:lpstr>The blood</vt:lpstr>
      <vt:lpstr>What is blood made of?</vt:lpstr>
      <vt:lpstr>Red blood cells</vt:lpstr>
      <vt:lpstr>White blood cells</vt:lpstr>
      <vt:lpstr>Platelets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dc:title>
  <dc:subject>Boardworks High School Life Science</dc:subject>
  <dc:creator>Boardworks</dc:creator>
  <cp:lastModifiedBy>Tim Crilly</cp:lastModifiedBy>
  <cp:revision>655</cp:revision>
  <dcterms:created xsi:type="dcterms:W3CDTF">2003-10-06T13:07:42Z</dcterms:created>
  <dcterms:modified xsi:type="dcterms:W3CDTF">2019-01-31T15:26:26Z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3B743CC0-E30D-4DEE-9D9B-C9996F42FB4C</vt:lpwstr>
  </property>
  <property fmtid="{D5CDD505-2E9C-101B-9397-08002B2CF9AE}" pid="3" name="ArticulatePath">
    <vt:lpwstr>The Circulatory System</vt:lpwstr>
  </property>
</Properties>
</file>