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activeX/activeX1.xml" ContentType="application/vnd.ms-office.activeX+xml"/>
  <Override PartName="/ppt/notesSlides/notesSlide5.xml" ContentType="application/vnd.openxmlformats-officedocument.presentationml.notesSlide+xml"/>
  <Override PartName="/ppt/tags/tag36.xml" ContentType="application/vnd.openxmlformats-officedocument.presentationml.tags+xml"/>
  <Override PartName="/ppt/activeX/activeX2.xml" ContentType="application/vnd.ms-office.activeX+xml"/>
  <Override PartName="/ppt/notesSlides/notesSlide6.xml" ContentType="application/vnd.openxmlformats-officedocument.presentationml.notesSlide+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notesSlides/notesSlide8.xml" ContentType="application/vnd.openxmlformats-officedocument.presentationml.notesSlide+xml"/>
  <Override PartName="/ppt/tags/tag39.xml" ContentType="application/vnd.openxmlformats-officedocument.presentationml.tags+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activeX/activeX3.xml" ContentType="application/vnd.ms-office.activeX+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notesSlides/notesSlide17.xml" ContentType="application/vnd.openxmlformats-officedocument.presentationml.notesSlide+xml"/>
  <Override PartName="/ppt/tags/tag48.xml" ContentType="application/vnd.openxmlformats-officedocument.presentationml.tags+xml"/>
  <Override PartName="/ppt/activeX/activeX4.xml" ContentType="application/vnd.ms-office.activeX+xml"/>
  <Override PartName="/ppt/notesSlides/notesSlide18.xml" ContentType="application/vnd.openxmlformats-officedocument.presentationml.notesSlide+xml"/>
  <Override PartName="/ppt/tags/tag49.xml" ContentType="application/vnd.openxmlformats-officedocument.presentationml.tags+xml"/>
  <Override PartName="/ppt/notesSlides/notesSlide19.xml" ContentType="application/vnd.openxmlformats-officedocument.presentationml.notesSlide+xml"/>
  <Override PartName="/ppt/tags/tag50.xml" ContentType="application/vnd.openxmlformats-officedocument.presentationml.tags+xml"/>
  <Override PartName="/ppt/notesSlides/notesSlide20.xml" ContentType="application/vnd.openxmlformats-officedocument.presentationml.notesSlide+xml"/>
  <Override PartName="/ppt/tags/tag51.xml" ContentType="application/vnd.openxmlformats-officedocument.presentationml.tags+xml"/>
  <Override PartName="/ppt/notesSlides/notesSlide21.xml" ContentType="application/vnd.openxmlformats-officedocument.presentationml.notesSlide+xml"/>
  <Override PartName="/ppt/tags/tag52.xml" ContentType="application/vnd.openxmlformats-officedocument.presentationml.tags+xml"/>
  <Override PartName="/ppt/activeX/activeX5.xml" ContentType="application/vnd.ms-office.activeX+xml"/>
  <Override PartName="/ppt/notesSlides/notesSlide22.xml" ContentType="application/vnd.openxmlformats-officedocument.presentationml.notesSlide+xml"/>
  <Override PartName="/ppt/tags/tag53.xml" ContentType="application/vnd.openxmlformats-officedocument.presentationml.tags+xml"/>
  <Override PartName="/ppt/notesSlides/notesSlide23.xml" ContentType="application/vnd.openxmlformats-officedocument.presentationml.notesSlide+xml"/>
  <Override PartName="/ppt/tags/tag54.xml" ContentType="application/vnd.openxmlformats-officedocument.presentationml.tags+xml"/>
  <Override PartName="/ppt/activeX/activeX6.xml" ContentType="application/vnd.ms-office.activeX+xml"/>
  <Override PartName="/ppt/notesSlides/notesSlide24.xml" ContentType="application/vnd.openxmlformats-officedocument.presentationml.notesSlide+xml"/>
  <Override PartName="/ppt/tags/tag55.xml" ContentType="application/vnd.openxmlformats-officedocument.presentationml.tags+xml"/>
  <Override PartName="/ppt/activeX/activeX7.xml" ContentType="application/vnd.ms-office.activeX+xml"/>
  <Override PartName="/ppt/notesSlides/notesSlide25.xml" ContentType="application/vnd.openxmlformats-officedocument.presentationml.notesSlide+xml"/>
  <Override PartName="/ppt/tags/tag56.xml" ContentType="application/vnd.openxmlformats-officedocument.presentationml.tags+xml"/>
  <Override PartName="/ppt/activeX/activeX8.xml" ContentType="application/vnd.ms-office.activeX+xml"/>
  <Override PartName="/ppt/notesSlides/notesSlide26.xml" ContentType="application/vnd.openxmlformats-officedocument.presentationml.notesSlide+xml"/>
  <Override PartName="/ppt/tags/tag57.xml" ContentType="application/vnd.openxmlformats-officedocument.presentationml.tags+xml"/>
  <Override PartName="/ppt/activeX/activeX9.xml" ContentType="application/vnd.ms-office.activeX+xml"/>
  <Override PartName="/ppt/notesSlides/notesSlide27.xml" ContentType="application/vnd.openxmlformats-officedocument.presentationml.notesSlide+xml"/>
  <Override PartName="/ppt/tags/tag58.xml" ContentType="application/vnd.openxmlformats-officedocument.presentationml.tags+xml"/>
  <Override PartName="/ppt/activeX/activeX10.xml" ContentType="application/vnd.ms-office.activeX+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310" r:id="rId1"/>
    <p:sldMasterId id="2147485325" r:id="rId2"/>
  </p:sldMasterIdLst>
  <p:notesMasterIdLst>
    <p:notesMasterId r:id="rId31"/>
  </p:notesMasterIdLst>
  <p:handoutMasterIdLst>
    <p:handoutMasterId r:id="rId32"/>
  </p:handoutMasterIdLst>
  <p:sldIdLst>
    <p:sldId id="430" r:id="rId3"/>
    <p:sldId id="527" r:id="rId4"/>
    <p:sldId id="518" r:id="rId5"/>
    <p:sldId id="492" r:id="rId6"/>
    <p:sldId id="487" r:id="rId7"/>
    <p:sldId id="494" r:id="rId8"/>
    <p:sldId id="495" r:id="rId9"/>
    <p:sldId id="496" r:id="rId10"/>
    <p:sldId id="516" r:id="rId11"/>
    <p:sldId id="525" r:id="rId12"/>
    <p:sldId id="519" r:id="rId13"/>
    <p:sldId id="522" r:id="rId14"/>
    <p:sldId id="497" r:id="rId15"/>
    <p:sldId id="520" r:id="rId16"/>
    <p:sldId id="521" r:id="rId17"/>
    <p:sldId id="505" r:id="rId18"/>
    <p:sldId id="507" r:id="rId19"/>
    <p:sldId id="508" r:id="rId20"/>
    <p:sldId id="506" r:id="rId21"/>
    <p:sldId id="509" r:id="rId22"/>
    <p:sldId id="523" r:id="rId23"/>
    <p:sldId id="510" r:id="rId24"/>
    <p:sldId id="499" r:id="rId25"/>
    <p:sldId id="500" r:id="rId26"/>
    <p:sldId id="524" r:id="rId27"/>
    <p:sldId id="502" r:id="rId28"/>
    <p:sldId id="501" r:id="rId29"/>
    <p:sldId id="503" r:id="rId30"/>
  </p:sldIdLst>
  <p:sldSz cx="9144000" cy="6858000" type="screen4x3"/>
  <p:notesSz cx="6858000" cy="9296400"/>
  <p:embeddedFontLst>
    <p:embeddedFont>
      <p:font typeface="Wingdings 2" panose="05020102010507070707" pitchFamily="18" charset="2"/>
      <p:regular r:id="rId33"/>
    </p:embeddedFont>
  </p:embeddedFontLst>
  <p:custDataLst>
    <p:tags r:id="rId34"/>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82">
          <p15:clr>
            <a:srgbClr val="A4A3A4"/>
          </p15:clr>
        </p15:guide>
        <p15:guide id="4" pos="216">
          <p15:clr>
            <a:srgbClr val="A4A3A4"/>
          </p15:clr>
        </p15:guide>
      </p15:sldGuideLst>
    </p:ext>
    <p:ext uri="{2D200454-40CA-4A62-9FC3-DE9A4176ACB9}">
      <p15:notesGuideLst xmlns:p15="http://schemas.microsoft.com/office/powerpoint/2012/main">
        <p15:guide id="1" orient="horz" pos="2908"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2979" autoAdjust="0"/>
  </p:normalViewPr>
  <p:slideViewPr>
    <p:cSldViewPr snapToGrid="0" showGuides="1">
      <p:cViewPr>
        <p:scale>
          <a:sx n="85" d="100"/>
          <a:sy n="85" d="100"/>
        </p:scale>
        <p:origin x="618" y="156"/>
      </p:cViewPr>
      <p:guideLst>
        <p:guide orient="horz" pos="494"/>
        <p:guide orient="horz" pos="3876"/>
        <p:guide pos="5382"/>
        <p:guide pos="216"/>
      </p:guideLst>
    </p:cSldViewPr>
  </p:slideViewPr>
  <p:outlineViewPr>
    <p:cViewPr>
      <p:scale>
        <a:sx n="33" d="100"/>
        <a:sy n="33" d="100"/>
      </p:scale>
      <p:origin x="0" y="-1056"/>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77" d="100"/>
          <a:sy n="77" d="100"/>
        </p:scale>
        <p:origin x="2064" y="108"/>
      </p:cViewPr>
      <p:guideLst>
        <p:guide orient="horz" pos="2908"/>
        <p:guide pos="216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1.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10.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activeX/activeX5.xml><?xml version="1.0" encoding="utf-8"?>
<ax:ocx xmlns:ax="http://schemas.microsoft.com/office/2006/activeX" xmlns:r="http://schemas.openxmlformats.org/officeDocument/2006/relationships" ax:classid="{D27CDB6E-AE6D-11CF-96B8-444553540000}" ax:persistence="persistStorage" r:id="rId1"/>
</file>

<file path=ppt/activeX/activeX6.xml><?xml version="1.0" encoding="utf-8"?>
<ax:ocx xmlns:ax="http://schemas.microsoft.com/office/2006/activeX" xmlns:r="http://schemas.openxmlformats.org/officeDocument/2006/relationships" ax:classid="{D27CDB6E-AE6D-11CF-96B8-444553540000}" ax:persistence="persistStorage" r:id="rId1"/>
</file>

<file path=ppt/activeX/activeX7.xml><?xml version="1.0" encoding="utf-8"?>
<ax:ocx xmlns:ax="http://schemas.microsoft.com/office/2006/activeX" xmlns:r="http://schemas.openxmlformats.org/officeDocument/2006/relationships" ax:classid="{D27CDB6E-AE6D-11CF-96B8-444553540000}" ax:persistence="persistStorage" r:id="rId1"/>
</file>

<file path=ppt/activeX/activeX8.xml><?xml version="1.0" encoding="utf-8"?>
<ax:ocx xmlns:ax="http://schemas.microsoft.com/office/2006/activeX" xmlns:r="http://schemas.openxmlformats.org/officeDocument/2006/relationships" ax:classid="{D27CDB6E-AE6D-11CF-96B8-444553540000}" ax:persistence="persistStorage" r:id="rId1"/>
</file>

<file path=ppt/activeX/activeX9.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05DFFAC6-C55E-4F36-A614-59137FC2B63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91C2B021-23F8-43E0-8CE2-5A5888E685DB}" type="slidenum">
              <a:rPr lang="en-GB" altLang="en-US"/>
              <a:pPr/>
              <a:t>‹#›</a:t>
            </a:fld>
            <a:endParaRPr lang="en-GB" altLang="en-US"/>
          </a:p>
        </p:txBody>
      </p:sp>
      <p:sp>
        <p:nvSpPr>
          <p:cNvPr id="6" name="Rectangle 7">
            <a:extLst>
              <a:ext uri="{FF2B5EF4-FFF2-40B4-BE49-F238E27FC236}">
                <a16:creationId xmlns:a16="http://schemas.microsoft.com/office/drawing/2014/main" id="{A5DF43EF-F0D5-475D-B6CD-8CF9089C3DB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4A600985-5FC0-47A6-B954-4BF3B7E22CE8}"/>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52518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3" name="Rectangle 4">
            <a:extLst>
              <a:ext uri="{FF2B5EF4-FFF2-40B4-BE49-F238E27FC236}">
                <a16:creationId xmlns:a16="http://schemas.microsoft.com/office/drawing/2014/main" id="{ECB48C59-4BDA-49B2-BFBF-AE7F5CD644E8}"/>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00133DAA-0AC1-4726-B552-01827FEEE860}"/>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DDA75C1A-E700-4C5D-BF2A-B032C32BEDD7}"/>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8F6BE8BC-D08C-405F-A0BC-CA8610D4F44D}" type="slidenum">
              <a:rPr lang="en-US" altLang="en-US"/>
              <a:pPr/>
              <a:t>‹#›</a:t>
            </a:fld>
            <a:endParaRPr lang="en-US" altLang="en-US"/>
          </a:p>
        </p:txBody>
      </p:sp>
      <p:sp>
        <p:nvSpPr>
          <p:cNvPr id="8" name="Rectangle 7">
            <a:extLst>
              <a:ext uri="{FF2B5EF4-FFF2-40B4-BE49-F238E27FC236}">
                <a16:creationId xmlns:a16="http://schemas.microsoft.com/office/drawing/2014/main" id="{425A8AC9-66C5-4064-BE33-7BA94FEA8A19}"/>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22F94538-1ABF-4251-B06C-687B29D95E7F}"/>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615948982"/>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a:extLst>
              <a:ext uri="{FF2B5EF4-FFF2-40B4-BE49-F238E27FC236}">
                <a16:creationId xmlns:a16="http://schemas.microsoft.com/office/drawing/2014/main" id="{CD47FA76-2729-4EED-A54B-035D892A6F38}"/>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5B1CDADE-672E-4518-B804-57BF5CDCED5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CE288C7-F99A-47C1-BDF9-D3F1146C9F0D}"/>
              </a:ext>
            </a:extLst>
          </p:cNvPr>
          <p:cNvSpPr>
            <a:spLocks noGrp="1"/>
          </p:cNvSpPr>
          <p:nvPr>
            <p:ph type="sldNum" sz="quarter" idx="10"/>
          </p:nvPr>
        </p:nvSpPr>
        <p:spPr/>
        <p:txBody>
          <a:bodyPr/>
          <a:lstStyle/>
          <a:p>
            <a:fld id="{8F6BE8BC-D08C-405F-A0BC-CA8610D4F44D}"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a:extLst>
              <a:ext uri="{FF2B5EF4-FFF2-40B4-BE49-F238E27FC236}">
                <a16:creationId xmlns:a16="http://schemas.microsoft.com/office/drawing/2014/main" id="{BBB3BA5D-8B22-4F71-87CE-7DDBCFD5346F}"/>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AC7714AF-FDD5-456B-AC50-9999ED933EC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50FB775-3BDA-4234-B9B8-878DDD160A63}"/>
              </a:ext>
            </a:extLst>
          </p:cNvPr>
          <p:cNvSpPr>
            <a:spLocks noGrp="1"/>
          </p:cNvSpPr>
          <p:nvPr>
            <p:ph type="sldNum" sz="quarter" idx="10"/>
          </p:nvPr>
        </p:nvSpPr>
        <p:spPr/>
        <p:txBody>
          <a:bodyPr/>
          <a:lstStyle/>
          <a:p>
            <a:fld id="{8F6BE8BC-D08C-405F-A0BC-CA8610D4F44D}"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a:extLst>
              <a:ext uri="{FF2B5EF4-FFF2-40B4-BE49-F238E27FC236}">
                <a16:creationId xmlns:a16="http://schemas.microsoft.com/office/drawing/2014/main" id="{82FD30E8-8E17-4568-8675-06BEF65879C5}"/>
              </a:ext>
            </a:extLst>
          </p:cNvPr>
          <p:cNvSpPr>
            <a:spLocks noGrp="1" noRot="1" noChangeAspect="1" noChangeArrowheads="1" noTextEdit="1"/>
          </p:cNvSpPr>
          <p:nvPr>
            <p:ph type="sldImg"/>
          </p:nvPr>
        </p:nvSpPr>
        <p:spPr>
          <a:ln/>
        </p:spPr>
      </p:sp>
      <p:sp>
        <p:nvSpPr>
          <p:cNvPr id="63492" name="Rectangle 3">
            <a:extLst>
              <a:ext uri="{FF2B5EF4-FFF2-40B4-BE49-F238E27FC236}">
                <a16:creationId xmlns:a16="http://schemas.microsoft.com/office/drawing/2014/main" id="{73A1883E-236B-4CED-AE98-CE4C8F41323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Carbohydrates are polymers. They are made of many sugar units joined together. Each sugar unit is a monomer. </a:t>
            </a:r>
          </a:p>
          <a:p>
            <a:r>
              <a:rPr lang="en-GB" altLang="en-US" dirty="0">
                <a:latin typeface="Arial" panose="020B0604020202020204" pitchFamily="34" charset="0"/>
              </a:rPr>
              <a:t>Starch is a polymer of glucose. Glucose is starch’s monomer.</a:t>
            </a:r>
          </a:p>
        </p:txBody>
      </p:sp>
      <p:sp>
        <p:nvSpPr>
          <p:cNvPr id="2" name="Slide Number Placeholder 1">
            <a:extLst>
              <a:ext uri="{FF2B5EF4-FFF2-40B4-BE49-F238E27FC236}">
                <a16:creationId xmlns:a16="http://schemas.microsoft.com/office/drawing/2014/main" id="{F0EA828A-3AF4-4439-9794-A4E0F0CA18EB}"/>
              </a:ext>
            </a:extLst>
          </p:cNvPr>
          <p:cNvSpPr>
            <a:spLocks noGrp="1"/>
          </p:cNvSpPr>
          <p:nvPr>
            <p:ph type="sldNum" sz="quarter" idx="10"/>
          </p:nvPr>
        </p:nvSpPr>
        <p:spPr/>
        <p:txBody>
          <a:bodyPr/>
          <a:lstStyle/>
          <a:p>
            <a:fld id="{8F6BE8BC-D08C-405F-A0BC-CA8610D4F44D}"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a:extLst>
              <a:ext uri="{FF2B5EF4-FFF2-40B4-BE49-F238E27FC236}">
                <a16:creationId xmlns:a16="http://schemas.microsoft.com/office/drawing/2014/main" id="{01A221DB-E21B-4E66-BD5C-4F2690A46535}"/>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DC337E0A-795F-4ECF-9953-C5F7BCADAA7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28D08F86-67EC-4858-BA29-1707EA9669E2}"/>
              </a:ext>
            </a:extLst>
          </p:cNvPr>
          <p:cNvSpPr>
            <a:spLocks noGrp="1"/>
          </p:cNvSpPr>
          <p:nvPr>
            <p:ph type="sldNum" sz="quarter" idx="10"/>
          </p:nvPr>
        </p:nvSpPr>
        <p:spPr/>
        <p:txBody>
          <a:bodyPr/>
          <a:lstStyle/>
          <a:p>
            <a:fld id="{8F6BE8BC-D08C-405F-A0BC-CA8610D4F44D}"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a:extLst>
              <a:ext uri="{FF2B5EF4-FFF2-40B4-BE49-F238E27FC236}">
                <a16:creationId xmlns:a16="http://schemas.microsoft.com/office/drawing/2014/main" id="{EB454C59-751E-4EF5-B168-C5A64DD91565}"/>
              </a:ext>
            </a:extLst>
          </p:cNvPr>
          <p:cNvSpPr>
            <a:spLocks noGrp="1" noRot="1" noChangeAspect="1" noChangeArrowheads="1" noTextEdit="1"/>
          </p:cNvSpPr>
          <p:nvPr>
            <p:ph type="sldImg"/>
          </p:nvPr>
        </p:nvSpPr>
        <p:spPr>
          <a:ln/>
        </p:spPr>
      </p:sp>
      <p:sp>
        <p:nvSpPr>
          <p:cNvPr id="65540" name="Rectangle 3">
            <a:extLst>
              <a:ext uri="{FF2B5EF4-FFF2-40B4-BE49-F238E27FC236}">
                <a16:creationId xmlns:a16="http://schemas.microsoft.com/office/drawing/2014/main" id="{39322504-CF98-45A3-9ADE-4581379D16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This activity could be used to check students’ understanding of the different types of digestive enzyme.</a:t>
            </a:r>
          </a:p>
        </p:txBody>
      </p:sp>
      <p:sp>
        <p:nvSpPr>
          <p:cNvPr id="2" name="Slide Number Placeholder 1">
            <a:extLst>
              <a:ext uri="{FF2B5EF4-FFF2-40B4-BE49-F238E27FC236}">
                <a16:creationId xmlns:a16="http://schemas.microsoft.com/office/drawing/2014/main" id="{119A7D40-FF1E-4013-B9E1-4B05AE2E3E46}"/>
              </a:ext>
            </a:extLst>
          </p:cNvPr>
          <p:cNvSpPr>
            <a:spLocks noGrp="1"/>
          </p:cNvSpPr>
          <p:nvPr>
            <p:ph type="sldNum" sz="quarter" idx="10"/>
          </p:nvPr>
        </p:nvSpPr>
        <p:spPr/>
        <p:txBody>
          <a:bodyPr/>
          <a:lstStyle/>
          <a:p>
            <a:fld id="{8F6BE8BC-D08C-405F-A0BC-CA8610D4F44D}"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a:extLst>
              <a:ext uri="{FF2B5EF4-FFF2-40B4-BE49-F238E27FC236}">
                <a16:creationId xmlns:a16="http://schemas.microsoft.com/office/drawing/2014/main" id="{23611EE8-529E-49C4-A709-05E8951CB5B7}"/>
              </a:ext>
            </a:extLst>
          </p:cNvPr>
          <p:cNvSpPr>
            <a:spLocks noGrp="1" noRot="1" noChangeAspect="1" noChangeArrowheads="1" noTextEdit="1"/>
          </p:cNvSpPr>
          <p:nvPr>
            <p:ph type="sldImg"/>
          </p:nvPr>
        </p:nvSpPr>
        <p:spPr>
          <a:ln/>
        </p:spPr>
      </p:sp>
      <p:sp>
        <p:nvSpPr>
          <p:cNvPr id="66564" name="Rectangle 3">
            <a:extLst>
              <a:ext uri="{FF2B5EF4-FFF2-40B4-BE49-F238E27FC236}">
                <a16:creationId xmlns:a16="http://schemas.microsoft.com/office/drawing/2014/main" id="{01477B63-7EA9-4876-BCC1-91F2D93891D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544BDCA-2CC1-4DDA-9A31-15B20E0225B7}"/>
              </a:ext>
            </a:extLst>
          </p:cNvPr>
          <p:cNvSpPr>
            <a:spLocks noGrp="1"/>
          </p:cNvSpPr>
          <p:nvPr>
            <p:ph type="sldNum" sz="quarter" idx="10"/>
          </p:nvPr>
        </p:nvSpPr>
        <p:spPr/>
        <p:txBody>
          <a:bodyPr/>
          <a:lstStyle/>
          <a:p>
            <a:fld id="{8F6BE8BC-D08C-405F-A0BC-CA8610D4F44D}"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2">
            <a:extLst>
              <a:ext uri="{FF2B5EF4-FFF2-40B4-BE49-F238E27FC236}">
                <a16:creationId xmlns:a16="http://schemas.microsoft.com/office/drawing/2014/main" id="{1714A49F-93A9-4316-B2A6-36FEF171EFC5}"/>
              </a:ext>
            </a:extLst>
          </p:cNvPr>
          <p:cNvSpPr>
            <a:spLocks noGrp="1" noRot="1" noChangeAspect="1" noChangeArrowheads="1" noTextEdit="1"/>
          </p:cNvSpPr>
          <p:nvPr>
            <p:ph type="sldImg"/>
          </p:nvPr>
        </p:nvSpPr>
        <p:spPr>
          <a:ln/>
        </p:spPr>
      </p:sp>
      <p:sp>
        <p:nvSpPr>
          <p:cNvPr id="67588" name="Rectangle 3">
            <a:extLst>
              <a:ext uri="{FF2B5EF4-FFF2-40B4-BE49-F238E27FC236}">
                <a16:creationId xmlns:a16="http://schemas.microsoft.com/office/drawing/2014/main" id="{79BDD9E8-C928-4189-9FFC-25F017457B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B2447082-45A6-4AD6-97BE-67F94B0D499F}"/>
              </a:ext>
            </a:extLst>
          </p:cNvPr>
          <p:cNvSpPr>
            <a:spLocks noGrp="1"/>
          </p:cNvSpPr>
          <p:nvPr>
            <p:ph type="sldNum" sz="quarter" idx="10"/>
          </p:nvPr>
        </p:nvSpPr>
        <p:spPr/>
        <p:txBody>
          <a:bodyPr/>
          <a:lstStyle/>
          <a:p>
            <a:fld id="{8F6BE8BC-D08C-405F-A0BC-CA8610D4F44D}" type="slidenum">
              <a:rPr lang="en-US" altLang="en-US" smtClean="0"/>
              <a:pPr/>
              <a:t>15</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a:extLst>
              <a:ext uri="{FF2B5EF4-FFF2-40B4-BE49-F238E27FC236}">
                <a16:creationId xmlns:a16="http://schemas.microsoft.com/office/drawing/2014/main" id="{C0E84E34-33BB-4E4D-B597-A597C27287F8}"/>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10E316E7-65FE-42E9-92AF-52FA854FC78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endParaRPr lang="en-GB" altLang="en-US" dirty="0">
              <a:latin typeface="Arial" panose="020B0604020202020204" pitchFamily="34" charset="0"/>
            </a:endParaRPr>
          </a:p>
          <a:p>
            <a:r>
              <a:rPr lang="en-GB" altLang="en-US" dirty="0">
                <a:latin typeface="Arial" panose="020B0604020202020204" pitchFamily="34" charset="0"/>
              </a:rPr>
              <a:t>Digestive enzymes can denature if conditions stray too far from their optimum.</a:t>
            </a:r>
          </a:p>
          <a:p>
            <a:r>
              <a:rPr lang="en-GB" altLang="en-US" dirty="0">
                <a:latin typeface="Arial" panose="020B0604020202020204" pitchFamily="34" charset="0"/>
              </a:rPr>
              <a:t>If an enzyme is denatured, the shape of its active site changes which prevents it from binding to its substrate and carrying out catalysis.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D530C9D1-8503-4748-88BA-F84411F01260}"/>
              </a:ext>
            </a:extLst>
          </p:cNvPr>
          <p:cNvSpPr>
            <a:spLocks noGrp="1"/>
          </p:cNvSpPr>
          <p:nvPr>
            <p:ph type="sldNum" sz="quarter" idx="10"/>
          </p:nvPr>
        </p:nvSpPr>
        <p:spPr/>
        <p:txBody>
          <a:bodyPr/>
          <a:lstStyle/>
          <a:p>
            <a:fld id="{8F6BE8BC-D08C-405F-A0BC-CA8610D4F44D}" type="slidenum">
              <a:rPr lang="en-US" altLang="en-US" smtClean="0"/>
              <a:pPr/>
              <a:t>16</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a:extLst>
              <a:ext uri="{FF2B5EF4-FFF2-40B4-BE49-F238E27FC236}">
                <a16:creationId xmlns:a16="http://schemas.microsoft.com/office/drawing/2014/main" id="{980CF392-218C-404F-9D46-30A06915FDE5}"/>
              </a:ext>
            </a:extLst>
          </p:cNvPr>
          <p:cNvSpPr>
            <a:spLocks noGrp="1" noRot="1" noChangeAspect="1" noChangeArrowheads="1" noTextEdit="1"/>
          </p:cNvSpPr>
          <p:nvPr>
            <p:ph type="sldImg"/>
          </p:nvPr>
        </p:nvSpPr>
        <p:spPr>
          <a:ln/>
        </p:spPr>
      </p:sp>
      <p:sp>
        <p:nvSpPr>
          <p:cNvPr id="71684" name="Rectangle 3">
            <a:extLst>
              <a:ext uri="{FF2B5EF4-FFF2-40B4-BE49-F238E27FC236}">
                <a16:creationId xmlns:a16="http://schemas.microsoft.com/office/drawing/2014/main" id="{22A80276-994B-49E8-831B-0146D013859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Developing and Using Models: </a:t>
            </a:r>
            <a:r>
              <a:rPr lang="en-GB" sz="1200" kern="1200" dirty="0">
                <a:solidFill>
                  <a:schemeClr val="tx1"/>
                </a:solidFill>
                <a:effectLst/>
                <a:latin typeface="Arial" charset="0"/>
                <a:ea typeface="+mn-ea"/>
                <a:cs typeface="+mn-cs"/>
              </a:rPr>
              <a:t>Use a model to provide mechanistic accounts of phenomena.</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A64F9C6-28AE-42C1-8D3A-47EE22688207}"/>
              </a:ext>
            </a:extLst>
          </p:cNvPr>
          <p:cNvSpPr>
            <a:spLocks noGrp="1"/>
          </p:cNvSpPr>
          <p:nvPr>
            <p:ph type="sldNum" sz="quarter" idx="10"/>
          </p:nvPr>
        </p:nvSpPr>
        <p:spPr/>
        <p:txBody>
          <a:bodyPr/>
          <a:lstStyle/>
          <a:p>
            <a:fld id="{8F6BE8BC-D08C-405F-A0BC-CA8610D4F44D}" type="slidenum">
              <a:rPr lang="en-US" altLang="en-US" smtClean="0"/>
              <a:pPr/>
              <a:t>17</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a:extLst>
              <a:ext uri="{FF2B5EF4-FFF2-40B4-BE49-F238E27FC236}">
                <a16:creationId xmlns:a16="http://schemas.microsoft.com/office/drawing/2014/main" id="{F228C39A-434D-4E79-8B5D-669A699B6283}"/>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50386AD9-BB57-49D9-801C-D5387F9B13D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This animation highlights that the optimum conditions for one type of enzyme may be different for another type of enzyme. Different parts of the digestive system are maintained at particular pH levels to maximize the enzyme activity.</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endParaRPr lang="en-GB" sz="1200" kern="1200" dirty="0">
              <a:solidFill>
                <a:schemeClr val="tx1"/>
              </a:solidFill>
              <a:latin typeface="Arial" charset="0"/>
              <a:ea typeface="+mn-ea"/>
              <a:cs typeface="+mn-cs"/>
            </a:endParaRP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Using Mathematics and Computational Thinking: </a:t>
            </a:r>
            <a:r>
              <a:rPr lang="en-GB" sz="1200" kern="1200" dirty="0">
                <a:solidFill>
                  <a:schemeClr val="tx1"/>
                </a:solidFill>
                <a:effectLst/>
                <a:latin typeface="Arial" charset="0"/>
                <a:ea typeface="+mn-ea"/>
                <a:cs typeface="+mn-cs"/>
              </a:rPr>
              <a:t>Use mathematical, computational, and/or algorithmic representations of phenomena or design solutions to describe and/or support claims and/or explanations.</a:t>
            </a:r>
            <a:endParaRPr lang="en-GB" dirty="0">
              <a:effectLst/>
            </a:endParaRPr>
          </a:p>
        </p:txBody>
      </p:sp>
      <p:sp>
        <p:nvSpPr>
          <p:cNvPr id="2" name="Slide Number Placeholder 1">
            <a:extLst>
              <a:ext uri="{FF2B5EF4-FFF2-40B4-BE49-F238E27FC236}">
                <a16:creationId xmlns:a16="http://schemas.microsoft.com/office/drawing/2014/main" id="{0D6CC784-A706-437C-A545-D3452E9762D4}"/>
              </a:ext>
            </a:extLst>
          </p:cNvPr>
          <p:cNvSpPr>
            <a:spLocks noGrp="1"/>
          </p:cNvSpPr>
          <p:nvPr>
            <p:ph type="sldNum" sz="quarter" idx="10"/>
          </p:nvPr>
        </p:nvSpPr>
        <p:spPr/>
        <p:txBody>
          <a:bodyPr/>
          <a:lstStyle/>
          <a:p>
            <a:fld id="{8F6BE8BC-D08C-405F-A0BC-CA8610D4F44D}" type="slidenum">
              <a:rPr lang="en-US" altLang="en-US" smtClean="0"/>
              <a:pPr/>
              <a:t>18</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a:extLst>
              <a:ext uri="{FF2B5EF4-FFF2-40B4-BE49-F238E27FC236}">
                <a16:creationId xmlns:a16="http://schemas.microsoft.com/office/drawing/2014/main" id="{E74153A0-0197-461E-9D2C-3E63CC0779B2}"/>
              </a:ext>
            </a:extLst>
          </p:cNvPr>
          <p:cNvSpPr>
            <a:spLocks noGrp="1" noRot="1" noChangeAspect="1" noChangeArrowheads="1" noTextEdit="1"/>
          </p:cNvSpPr>
          <p:nvPr>
            <p:ph type="sldImg"/>
          </p:nvPr>
        </p:nvSpPr>
        <p:spPr>
          <a:ln/>
        </p:spPr>
      </p:sp>
      <p:sp>
        <p:nvSpPr>
          <p:cNvPr id="73732" name="Rectangle 3">
            <a:extLst>
              <a:ext uri="{FF2B5EF4-FFF2-40B4-BE49-F238E27FC236}">
                <a16:creationId xmlns:a16="http://schemas.microsoft.com/office/drawing/2014/main" id="{0D8F990A-5F45-4913-9C7A-EE545B99A1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69700D3-5A36-465B-A271-8F1CDB5C5DA0}"/>
              </a:ext>
            </a:extLst>
          </p:cNvPr>
          <p:cNvSpPr>
            <a:spLocks noGrp="1"/>
          </p:cNvSpPr>
          <p:nvPr>
            <p:ph type="sldNum" sz="quarter" idx="10"/>
          </p:nvPr>
        </p:nvSpPr>
        <p:spPr/>
        <p:txBody>
          <a:bodyPr/>
          <a:lstStyle/>
          <a:p>
            <a:fld id="{8F6BE8BC-D08C-405F-A0BC-CA8610D4F44D}" type="slidenum">
              <a:rPr lang="en-US" altLang="en-US" smtClean="0"/>
              <a:pPr/>
              <a:t>19</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a:extLst>
              <a:ext uri="{FF2B5EF4-FFF2-40B4-BE49-F238E27FC236}">
                <a16:creationId xmlns:a16="http://schemas.microsoft.com/office/drawing/2014/main" id="{F68D6D2F-FDFD-49BA-9D13-C262B9F24406}"/>
              </a:ext>
            </a:extLst>
          </p:cNvPr>
          <p:cNvSpPr>
            <a:spLocks noGrp="1"/>
          </p:cNvSpPr>
          <p:nvPr>
            <p:ph type="sldNum" sz="quarter" idx="10"/>
          </p:nvPr>
        </p:nvSpPr>
        <p:spPr/>
        <p:txBody>
          <a:bodyPr/>
          <a:lstStyle/>
          <a:p>
            <a:fld id="{8F6BE8BC-D08C-405F-A0BC-CA8610D4F44D}" type="slidenum">
              <a:rPr lang="en-US" altLang="en-US" smtClean="0"/>
              <a:pPr/>
              <a:t>2</a:t>
            </a:fld>
            <a:endParaRPr lang="en-US" altLang="en-US"/>
          </a:p>
        </p:txBody>
      </p:sp>
    </p:spTree>
    <p:extLst>
      <p:ext uri="{BB962C8B-B14F-4D97-AF65-F5344CB8AC3E}">
        <p14:creationId xmlns:p14="http://schemas.microsoft.com/office/powerpoint/2010/main" val="6451395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86E767DD-0162-43F1-8F2A-874415FEE39C}"/>
              </a:ext>
            </a:extLst>
          </p:cNvPr>
          <p:cNvSpPr>
            <a:spLocks noGrp="1" noRot="1" noChangeAspect="1" noChangeArrowheads="1" noTextEdit="1"/>
          </p:cNvSpPr>
          <p:nvPr>
            <p:ph type="sldImg"/>
          </p:nvPr>
        </p:nvSpPr>
        <p:spPr>
          <a:ln/>
        </p:spPr>
      </p:sp>
      <p:sp>
        <p:nvSpPr>
          <p:cNvPr id="74756" name="Rectangle 3">
            <a:extLst>
              <a:ext uri="{FF2B5EF4-FFF2-40B4-BE49-F238E27FC236}">
                <a16:creationId xmlns:a16="http://schemas.microsoft.com/office/drawing/2014/main" id="{17061DB6-89D9-4A49-99FB-6A484FAFFC6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if students can name any of the organs in the image above before revealing the labels.</a:t>
            </a:r>
          </a:p>
          <a:p>
            <a:endParaRPr lang="en-GB" altLang="en-US" dirty="0">
              <a:latin typeface="Arial" panose="020B0604020202020204" pitchFamily="34" charset="0"/>
            </a:endParaRPr>
          </a:p>
          <a:p>
            <a:r>
              <a:rPr lang="en-GB" altLang="en-US" dirty="0">
                <a:latin typeface="Arial" panose="020B0604020202020204" pitchFamily="34" charset="0"/>
              </a:rPr>
              <a:t>The pH in the stomach is maintained at acidic levels (a low pH) to provide optimum conditions for protease enzymes (and to destroy bacteria).</a:t>
            </a:r>
          </a:p>
          <a:p>
            <a:endParaRPr lang="en-GB" altLang="en-US" dirty="0">
              <a:latin typeface="Arial" panose="020B0604020202020204" pitchFamily="34" charset="0"/>
            </a:endParaRPr>
          </a:p>
          <a:p>
            <a:r>
              <a:rPr lang="en-GB" altLang="en-US" dirty="0">
                <a:latin typeface="Arial" panose="020B0604020202020204" pitchFamily="34" charset="0"/>
              </a:rPr>
              <a:t>The pH in the small intestine (and the mouth) is maintained at slightly alkaline levels (a higher pH) to provide optimum conditions for intestinal enzymes.</a:t>
            </a:r>
          </a:p>
        </p:txBody>
      </p:sp>
      <p:sp>
        <p:nvSpPr>
          <p:cNvPr id="2" name="Slide Number Placeholder 1">
            <a:extLst>
              <a:ext uri="{FF2B5EF4-FFF2-40B4-BE49-F238E27FC236}">
                <a16:creationId xmlns:a16="http://schemas.microsoft.com/office/drawing/2014/main" id="{E316A672-CC25-499F-A104-46FE2AB83845}"/>
              </a:ext>
            </a:extLst>
          </p:cNvPr>
          <p:cNvSpPr>
            <a:spLocks noGrp="1"/>
          </p:cNvSpPr>
          <p:nvPr>
            <p:ph type="sldNum" sz="quarter" idx="10"/>
          </p:nvPr>
        </p:nvSpPr>
        <p:spPr/>
        <p:txBody>
          <a:bodyPr/>
          <a:lstStyle/>
          <a:p>
            <a:fld id="{8F6BE8BC-D08C-405F-A0BC-CA8610D4F44D}" type="slidenum">
              <a:rPr lang="en-US" altLang="en-US" smtClean="0"/>
              <a:pPr/>
              <a:t>20</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2">
            <a:extLst>
              <a:ext uri="{FF2B5EF4-FFF2-40B4-BE49-F238E27FC236}">
                <a16:creationId xmlns:a16="http://schemas.microsoft.com/office/drawing/2014/main" id="{FB5D9D3F-E2BC-452F-B4B2-D9AAFB9E81CD}"/>
              </a:ext>
            </a:extLst>
          </p:cNvPr>
          <p:cNvSpPr>
            <a:spLocks noGrp="1" noRot="1" noChangeAspect="1" noChangeArrowheads="1" noTextEdit="1"/>
          </p:cNvSpPr>
          <p:nvPr>
            <p:ph type="sldImg"/>
          </p:nvPr>
        </p:nvSpPr>
        <p:spPr>
          <a:ln/>
        </p:spPr>
      </p:sp>
      <p:sp>
        <p:nvSpPr>
          <p:cNvPr id="75780" name="Rectangle 3">
            <a:extLst>
              <a:ext uri="{FF2B5EF4-FFF2-40B4-BE49-F238E27FC236}">
                <a16:creationId xmlns:a16="http://schemas.microsoft.com/office/drawing/2014/main" id="{8ACBE785-CB2F-4FF3-8FE1-7F950AD13AA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2E8AAE7-7A33-480A-9664-A48CD07D4415}"/>
              </a:ext>
            </a:extLst>
          </p:cNvPr>
          <p:cNvSpPr>
            <a:spLocks noGrp="1"/>
          </p:cNvSpPr>
          <p:nvPr>
            <p:ph type="sldNum" sz="quarter" idx="10"/>
          </p:nvPr>
        </p:nvSpPr>
        <p:spPr/>
        <p:txBody>
          <a:bodyPr/>
          <a:lstStyle/>
          <a:p>
            <a:fld id="{8F6BE8BC-D08C-405F-A0BC-CA8610D4F44D}" type="slidenum">
              <a:rPr lang="en-US" altLang="en-US" smtClean="0"/>
              <a:pPr/>
              <a:t>21</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a:extLst>
              <a:ext uri="{FF2B5EF4-FFF2-40B4-BE49-F238E27FC236}">
                <a16:creationId xmlns:a16="http://schemas.microsoft.com/office/drawing/2014/main" id="{303F56B1-501A-4B25-BEE2-21E434C5DFAE}"/>
              </a:ext>
            </a:extLst>
          </p:cNvPr>
          <p:cNvSpPr>
            <a:spLocks noGrp="1" noRot="1" noChangeAspect="1" noChangeArrowheads="1" noTextEdit="1"/>
          </p:cNvSpPr>
          <p:nvPr>
            <p:ph type="sldImg"/>
          </p:nvPr>
        </p:nvSpPr>
        <p:spPr>
          <a:ln/>
        </p:spPr>
      </p:sp>
      <p:sp>
        <p:nvSpPr>
          <p:cNvPr id="76804" name="Rectangle 3">
            <a:extLst>
              <a:ext uri="{FF2B5EF4-FFF2-40B4-BE49-F238E27FC236}">
                <a16:creationId xmlns:a16="http://schemas.microsoft.com/office/drawing/2014/main" id="{45C60AC8-3288-4E84-9ECE-2D8CC4906DC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CAC27AF-97E6-49DB-BBFF-EE09D2C743E6}"/>
              </a:ext>
            </a:extLst>
          </p:cNvPr>
          <p:cNvSpPr>
            <a:spLocks noGrp="1"/>
          </p:cNvSpPr>
          <p:nvPr>
            <p:ph type="sldNum" sz="quarter" idx="10"/>
          </p:nvPr>
        </p:nvSpPr>
        <p:spPr/>
        <p:txBody>
          <a:bodyPr/>
          <a:lstStyle/>
          <a:p>
            <a:fld id="{8F6BE8BC-D08C-405F-A0BC-CA8610D4F44D}" type="slidenum">
              <a:rPr lang="en-US" altLang="en-US" smtClean="0"/>
              <a:pPr/>
              <a:t>22</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2">
            <a:extLst>
              <a:ext uri="{FF2B5EF4-FFF2-40B4-BE49-F238E27FC236}">
                <a16:creationId xmlns:a16="http://schemas.microsoft.com/office/drawing/2014/main" id="{A8F4AABF-9E15-46E5-912C-5E6CFC3FB8DE}"/>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EA5CE0D6-D6C3-4CF7-8B83-9C0BED9ABC9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Qualitative tests provide descriptive data e.g. the type of food molecule present in a sample. </a:t>
            </a:r>
          </a:p>
          <a:p>
            <a:r>
              <a:rPr lang="en-GB" altLang="en-US" dirty="0">
                <a:latin typeface="Arial" panose="020B0604020202020204" pitchFamily="34" charset="0"/>
              </a:rPr>
              <a:t>Quantitative tests provide numerical data e.g. the amount of a food molecule present in a sample. </a:t>
            </a:r>
          </a:p>
          <a:p>
            <a:endParaRPr lang="en-GB" altLang="en-US" b="1" dirty="0">
              <a:latin typeface="Arial" panose="020B0604020202020204" pitchFamily="34" charset="0"/>
            </a:endParaRPr>
          </a:p>
          <a:p>
            <a:r>
              <a:rPr lang="en-GB" altLang="en-US" b="1" dirty="0">
                <a:latin typeface="Arial" panose="020B0604020202020204" pitchFamily="34" charset="0"/>
              </a:rPr>
              <a:t>Photo credit:</a:t>
            </a:r>
            <a:r>
              <a:rPr lang="en-GB" altLang="en-US" dirty="0">
                <a:latin typeface="Arial" panose="020B0604020202020204" pitchFamily="34" charset="0"/>
              </a:rPr>
              <a:t> © </a:t>
            </a:r>
            <a:r>
              <a:rPr lang="en-GB" altLang="en-US" dirty="0" err="1">
                <a:latin typeface="Arial" panose="020B0604020202020204" pitchFamily="34" charset="0"/>
              </a:rPr>
              <a:t>ifong</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D31A52CD-20F9-4AE2-BA17-79793205BA3D}"/>
              </a:ext>
            </a:extLst>
          </p:cNvPr>
          <p:cNvSpPr>
            <a:spLocks noGrp="1"/>
          </p:cNvSpPr>
          <p:nvPr>
            <p:ph type="sldNum" sz="quarter" idx="10"/>
          </p:nvPr>
        </p:nvSpPr>
        <p:spPr/>
        <p:txBody>
          <a:bodyPr/>
          <a:lstStyle/>
          <a:p>
            <a:fld id="{8F6BE8BC-D08C-405F-A0BC-CA8610D4F44D}" type="slidenum">
              <a:rPr lang="en-US" altLang="en-US" smtClean="0"/>
              <a:pPr/>
              <a:t>23</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Rectangle 2">
            <a:extLst>
              <a:ext uri="{FF2B5EF4-FFF2-40B4-BE49-F238E27FC236}">
                <a16:creationId xmlns:a16="http://schemas.microsoft.com/office/drawing/2014/main" id="{0B4BBAAB-3F6C-4D11-A9A0-09CBE49F6920}"/>
              </a:ext>
            </a:extLst>
          </p:cNvPr>
          <p:cNvSpPr>
            <a:spLocks noGrp="1" noRot="1" noChangeAspect="1" noChangeArrowheads="1" noTextEdit="1"/>
          </p:cNvSpPr>
          <p:nvPr>
            <p:ph type="sldImg"/>
          </p:nvPr>
        </p:nvSpPr>
        <p:spPr>
          <a:ln/>
        </p:spPr>
      </p:sp>
      <p:sp>
        <p:nvSpPr>
          <p:cNvPr id="79876" name="Rectangle 3">
            <a:extLst>
              <a:ext uri="{FF2B5EF4-FFF2-40B4-BE49-F238E27FC236}">
                <a16:creationId xmlns:a16="http://schemas.microsoft.com/office/drawing/2014/main" id="{B0E972B2-28C9-49C9-A98A-C0636FB9229A}"/>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B659D96-0C2F-4232-85F3-2A772A073557}"/>
              </a:ext>
            </a:extLst>
          </p:cNvPr>
          <p:cNvSpPr>
            <a:spLocks noGrp="1"/>
          </p:cNvSpPr>
          <p:nvPr>
            <p:ph type="sldNum" sz="quarter" idx="10"/>
          </p:nvPr>
        </p:nvSpPr>
        <p:spPr/>
        <p:txBody>
          <a:bodyPr/>
          <a:lstStyle/>
          <a:p>
            <a:fld id="{8F6BE8BC-D08C-405F-A0BC-CA8610D4F44D}" type="slidenum">
              <a:rPr lang="en-US" altLang="en-US" smtClean="0"/>
              <a:pPr/>
              <a:t>24</a:t>
            </a:fld>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2">
            <a:extLst>
              <a:ext uri="{FF2B5EF4-FFF2-40B4-BE49-F238E27FC236}">
                <a16:creationId xmlns:a16="http://schemas.microsoft.com/office/drawing/2014/main" id="{9CDDA07D-457F-47E6-8AEB-FBFE7101E1CC}"/>
              </a:ext>
            </a:extLst>
          </p:cNvPr>
          <p:cNvSpPr>
            <a:spLocks noGrp="1" noRot="1" noChangeAspect="1" noChangeArrowheads="1" noTextEdit="1"/>
          </p:cNvSpPr>
          <p:nvPr>
            <p:ph type="sldImg"/>
          </p:nvPr>
        </p:nvSpPr>
        <p:spPr>
          <a:ln/>
        </p:spPr>
      </p:sp>
      <p:sp>
        <p:nvSpPr>
          <p:cNvPr id="80900" name="Rectangle 3">
            <a:extLst>
              <a:ext uri="{FF2B5EF4-FFF2-40B4-BE49-F238E27FC236}">
                <a16:creationId xmlns:a16="http://schemas.microsoft.com/office/drawing/2014/main" id="{FEE87026-BF3A-424E-BEEE-3F20E8775588}"/>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 reducing sugar is capable of being oxidized. Only sugars that can be oxidized cause a Benedict’s solution to change </a:t>
            </a:r>
            <a:r>
              <a:rPr lang="en-GB" altLang="en-US" dirty="0" err="1">
                <a:latin typeface="Arial" panose="020B0604020202020204" pitchFamily="34" charset="0"/>
              </a:rPr>
              <a:t>color</a:t>
            </a:r>
            <a:r>
              <a:rPr lang="en-GB" altLang="en-US" dirty="0">
                <a:latin typeface="Arial" panose="020B0604020202020204" pitchFamily="34" charset="0"/>
              </a:rPr>
              <a:t>. Glucose and fructose are both types of reducing sugars. Sucrose cannot be detected using the Benedict’s test because it is a non-reducing sugar. </a:t>
            </a:r>
          </a:p>
          <a:p>
            <a:endParaRPr lang="en-GB" altLang="en-US" dirty="0">
              <a:latin typeface="Arial" panose="020B0604020202020204" pitchFamily="34" charset="0"/>
            </a:endParaRPr>
          </a:p>
          <a:p>
            <a:r>
              <a:rPr lang="en-GB" altLang="en-US" dirty="0">
                <a:latin typeface="Arial" panose="020B0604020202020204" pitchFamily="34" charset="0"/>
              </a:rPr>
              <a:t>When the Cu</a:t>
            </a:r>
            <a:r>
              <a:rPr lang="en-GB" altLang="en-US" baseline="30000" dirty="0">
                <a:latin typeface="Arial" panose="020B0604020202020204" pitchFamily="34" charset="0"/>
              </a:rPr>
              <a:t>2+ </a:t>
            </a:r>
            <a:r>
              <a:rPr lang="en-GB" altLang="en-US" dirty="0">
                <a:latin typeface="Arial" panose="020B0604020202020204" pitchFamily="34" charset="0"/>
              </a:rPr>
              <a:t>ions are reduced to Cu</a:t>
            </a:r>
            <a:r>
              <a:rPr lang="en-GB" altLang="en-US" baseline="30000" dirty="0">
                <a:latin typeface="Arial" panose="020B0604020202020204" pitchFamily="34" charset="0"/>
              </a:rPr>
              <a:t>+</a:t>
            </a:r>
            <a:r>
              <a:rPr lang="en-GB" altLang="en-US" dirty="0">
                <a:latin typeface="Arial" panose="020B0604020202020204" pitchFamily="34" charset="0"/>
              </a:rPr>
              <a:t> ions they gain an electron from the reducing sugar present in the test solution. Reduction is a gain in electrons. Non-reducing sugars are unable to provide an electron the Cu</a:t>
            </a:r>
            <a:r>
              <a:rPr lang="en-GB" altLang="en-US" baseline="30000" dirty="0">
                <a:latin typeface="Arial" panose="020B0604020202020204" pitchFamily="34" charset="0"/>
              </a:rPr>
              <a:t>2+ </a:t>
            </a:r>
            <a:r>
              <a:rPr lang="en-GB" altLang="en-US" dirty="0">
                <a:latin typeface="Arial" panose="020B0604020202020204" pitchFamily="34" charset="0"/>
              </a:rPr>
              <a:t>ions, which is why no precipitate is formed in the presence of non-reducing sugars. </a:t>
            </a:r>
          </a:p>
          <a:p>
            <a:endParaRPr lang="en-GB" altLang="en-US" dirty="0">
              <a:latin typeface="Arial" panose="020B0604020202020204" pitchFamily="34" charset="0"/>
            </a:endParaRPr>
          </a:p>
          <a:p>
            <a:pPr marL="0" marR="0" lvl="0" indent="0" algn="l" defTabSz="914400" rtl="0" eaLnBrk="0" fontAlgn="base" latinLnBrk="0" hangingPunct="0">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35D7BBD-FB52-4B82-B131-B135E6C84606}"/>
              </a:ext>
            </a:extLst>
          </p:cNvPr>
          <p:cNvSpPr>
            <a:spLocks noGrp="1"/>
          </p:cNvSpPr>
          <p:nvPr>
            <p:ph type="sldNum" sz="quarter" idx="10"/>
          </p:nvPr>
        </p:nvSpPr>
        <p:spPr/>
        <p:txBody>
          <a:bodyPr/>
          <a:lstStyle/>
          <a:p>
            <a:fld id="{8F6BE8BC-D08C-405F-A0BC-CA8610D4F44D}" type="slidenum">
              <a:rPr lang="en-US" altLang="en-US" smtClean="0"/>
              <a:pPr/>
              <a:t>25</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2">
            <a:extLst>
              <a:ext uri="{FF2B5EF4-FFF2-40B4-BE49-F238E27FC236}">
                <a16:creationId xmlns:a16="http://schemas.microsoft.com/office/drawing/2014/main" id="{7EFCEA9D-D898-44F3-AAAA-8EDE57DE572F}"/>
              </a:ext>
            </a:extLst>
          </p:cNvPr>
          <p:cNvSpPr>
            <a:spLocks noGrp="1" noRot="1" noChangeAspect="1" noChangeArrowheads="1" noTextEdit="1"/>
          </p:cNvSpPr>
          <p:nvPr>
            <p:ph type="sldImg"/>
          </p:nvPr>
        </p:nvSpPr>
        <p:spPr>
          <a:ln/>
        </p:spPr>
      </p:sp>
      <p:sp>
        <p:nvSpPr>
          <p:cNvPr id="81924" name="Rectangle 3">
            <a:extLst>
              <a:ext uri="{FF2B5EF4-FFF2-40B4-BE49-F238E27FC236}">
                <a16:creationId xmlns:a16="http://schemas.microsoft.com/office/drawing/2014/main" id="{C25F8433-0532-4533-BDB7-8913AC63879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84DFE331-9290-466D-BBF4-6F598F953263}"/>
              </a:ext>
            </a:extLst>
          </p:cNvPr>
          <p:cNvSpPr>
            <a:spLocks noGrp="1"/>
          </p:cNvSpPr>
          <p:nvPr>
            <p:ph type="sldNum" sz="quarter" idx="10"/>
          </p:nvPr>
        </p:nvSpPr>
        <p:spPr/>
        <p:txBody>
          <a:bodyPr/>
          <a:lstStyle/>
          <a:p>
            <a:fld id="{8F6BE8BC-D08C-405F-A0BC-CA8610D4F44D}" type="slidenum">
              <a:rPr lang="en-US" altLang="en-US" smtClean="0"/>
              <a:pPr/>
              <a:t>26</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2">
            <a:extLst>
              <a:ext uri="{FF2B5EF4-FFF2-40B4-BE49-F238E27FC236}">
                <a16:creationId xmlns:a16="http://schemas.microsoft.com/office/drawing/2014/main" id="{EF4E9E2F-CF4F-421F-A82A-F85C9AC12B59}"/>
              </a:ext>
            </a:extLst>
          </p:cNvPr>
          <p:cNvSpPr>
            <a:spLocks noGrp="1" noRot="1" noChangeAspect="1" noChangeArrowheads="1" noTextEdit="1"/>
          </p:cNvSpPr>
          <p:nvPr>
            <p:ph type="sldImg"/>
          </p:nvPr>
        </p:nvSpPr>
        <p:spPr>
          <a:ln/>
        </p:spPr>
      </p:sp>
      <p:sp>
        <p:nvSpPr>
          <p:cNvPr id="82948" name="Rectangle 3">
            <a:extLst>
              <a:ext uri="{FF2B5EF4-FFF2-40B4-BE49-F238E27FC236}">
                <a16:creationId xmlns:a16="http://schemas.microsoft.com/office/drawing/2014/main" id="{BE68C22B-B365-4044-8E32-11FC5C15B0D7}"/>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5DC493FB-D462-4FDE-A8B4-2C1BC06CAE2C}"/>
              </a:ext>
            </a:extLst>
          </p:cNvPr>
          <p:cNvSpPr>
            <a:spLocks noGrp="1"/>
          </p:cNvSpPr>
          <p:nvPr>
            <p:ph type="sldNum" sz="quarter" idx="10"/>
          </p:nvPr>
        </p:nvSpPr>
        <p:spPr/>
        <p:txBody>
          <a:bodyPr/>
          <a:lstStyle/>
          <a:p>
            <a:fld id="{8F6BE8BC-D08C-405F-A0BC-CA8610D4F44D}" type="slidenum">
              <a:rPr lang="en-US" altLang="en-US" smtClean="0"/>
              <a:pPr/>
              <a:t>27</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1" name="Rectangle 2">
            <a:extLst>
              <a:ext uri="{FF2B5EF4-FFF2-40B4-BE49-F238E27FC236}">
                <a16:creationId xmlns:a16="http://schemas.microsoft.com/office/drawing/2014/main" id="{79866147-4C44-45D4-ADC9-A8006F571296}"/>
              </a:ext>
            </a:extLst>
          </p:cNvPr>
          <p:cNvSpPr>
            <a:spLocks noGrp="1" noRot="1" noChangeAspect="1" noChangeArrowheads="1" noTextEdit="1"/>
          </p:cNvSpPr>
          <p:nvPr>
            <p:ph type="sldImg"/>
          </p:nvPr>
        </p:nvSpPr>
        <p:spPr>
          <a:ln/>
        </p:spPr>
      </p:sp>
      <p:sp>
        <p:nvSpPr>
          <p:cNvPr id="83972" name="Rectangle 3">
            <a:extLst>
              <a:ext uri="{FF2B5EF4-FFF2-40B4-BE49-F238E27FC236}">
                <a16:creationId xmlns:a16="http://schemas.microsoft.com/office/drawing/2014/main" id="{FB55A531-7F1F-4674-949F-2F1CBDA0CC4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8A3E141-B104-4C3B-A6F7-CB02F9E162AE}"/>
              </a:ext>
            </a:extLst>
          </p:cNvPr>
          <p:cNvSpPr>
            <a:spLocks noGrp="1"/>
          </p:cNvSpPr>
          <p:nvPr>
            <p:ph type="sldNum" sz="quarter" idx="10"/>
          </p:nvPr>
        </p:nvSpPr>
        <p:spPr/>
        <p:txBody>
          <a:bodyPr/>
          <a:lstStyle/>
          <a:p>
            <a:fld id="{8F6BE8BC-D08C-405F-A0BC-CA8610D4F44D}" type="slidenum">
              <a:rPr lang="en-US" altLang="en-US" smtClean="0"/>
              <a:pPr/>
              <a:t>28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Slide Image Placeholder 1">
            <a:extLst>
              <a:ext uri="{FF2B5EF4-FFF2-40B4-BE49-F238E27FC236}">
                <a16:creationId xmlns:a16="http://schemas.microsoft.com/office/drawing/2014/main" id="{DF6EA48F-584E-4127-8741-824FCFAC3468}"/>
              </a:ext>
            </a:extLst>
          </p:cNvPr>
          <p:cNvSpPr>
            <a:spLocks noGrp="1" noRot="1" noChangeAspect="1" noTextEdit="1"/>
          </p:cNvSpPr>
          <p:nvPr>
            <p:ph type="sldImg"/>
          </p:nvPr>
        </p:nvSpPr>
        <p:spPr>
          <a:ln/>
        </p:spPr>
      </p:sp>
      <p:sp>
        <p:nvSpPr>
          <p:cNvPr id="54276" name="Notes Placeholder 2">
            <a:extLst>
              <a:ext uri="{FF2B5EF4-FFF2-40B4-BE49-F238E27FC236}">
                <a16:creationId xmlns:a16="http://schemas.microsoft.com/office/drawing/2014/main" id="{A1E30954-7CC3-40D2-A6DB-1DD6EA3856F1}"/>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about organ systems, please refer to the </a:t>
            </a:r>
            <a:r>
              <a:rPr lang="en-GB" altLang="en-US" i="1" dirty="0">
                <a:latin typeface="Arial" panose="020B0604020202020204" pitchFamily="34" charset="0"/>
              </a:rPr>
              <a:t>Multicellular Organisms </a:t>
            </a:r>
            <a:r>
              <a:rPr lang="en-GB" altLang="en-US" dirty="0">
                <a:latin typeface="Arial" panose="020B0604020202020204" pitchFamily="34" charset="0"/>
              </a:rPr>
              <a:t>presentation. </a:t>
            </a:r>
          </a:p>
          <a:p>
            <a:r>
              <a:rPr lang="en-GB" altLang="en-US" dirty="0">
                <a:latin typeface="Arial" panose="020B0604020202020204" pitchFamily="34" charset="0"/>
              </a:rPr>
              <a:t>For more information about cellular respiration, please refer to the </a:t>
            </a:r>
            <a:r>
              <a:rPr lang="en-GB" altLang="en-US" i="1" dirty="0">
                <a:latin typeface="Arial" panose="020B0604020202020204" pitchFamily="34" charset="0"/>
              </a:rPr>
              <a:t>Cellular Respiration</a:t>
            </a:r>
            <a:r>
              <a:rPr lang="en-GB" altLang="en-US" dirty="0">
                <a:latin typeface="Arial" panose="020B0604020202020204" pitchFamily="34" charset="0"/>
              </a:rPr>
              <a:t> presentation. </a:t>
            </a:r>
          </a:p>
        </p:txBody>
      </p:sp>
      <p:sp>
        <p:nvSpPr>
          <p:cNvPr id="2" name="Slide Number Placeholder 1">
            <a:extLst>
              <a:ext uri="{FF2B5EF4-FFF2-40B4-BE49-F238E27FC236}">
                <a16:creationId xmlns:a16="http://schemas.microsoft.com/office/drawing/2014/main" id="{41BB1B00-D492-4F3C-9876-F92211299F60}"/>
              </a:ext>
            </a:extLst>
          </p:cNvPr>
          <p:cNvSpPr>
            <a:spLocks noGrp="1"/>
          </p:cNvSpPr>
          <p:nvPr>
            <p:ph type="sldNum" sz="quarter" idx="10"/>
          </p:nvPr>
        </p:nvSpPr>
        <p:spPr/>
        <p:txBody>
          <a:bodyPr/>
          <a:lstStyle/>
          <a:p>
            <a:fld id="{8F6BE8BC-D08C-405F-A0BC-CA8610D4F44D}"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Slide Image Placeholder 1">
            <a:extLst>
              <a:ext uri="{FF2B5EF4-FFF2-40B4-BE49-F238E27FC236}">
                <a16:creationId xmlns:a16="http://schemas.microsoft.com/office/drawing/2014/main" id="{53BA8BCF-0CE1-4DBC-A9CF-80FD9C92B51A}"/>
              </a:ext>
            </a:extLst>
          </p:cNvPr>
          <p:cNvSpPr>
            <a:spLocks noGrp="1" noRot="1" noChangeAspect="1" noTextEdit="1"/>
          </p:cNvSpPr>
          <p:nvPr>
            <p:ph type="sldImg"/>
          </p:nvPr>
        </p:nvSpPr>
        <p:spPr>
          <a:ln/>
        </p:spPr>
      </p:sp>
      <p:sp>
        <p:nvSpPr>
          <p:cNvPr id="55300" name="Notes Placeholder 2">
            <a:extLst>
              <a:ext uri="{FF2B5EF4-FFF2-40B4-BE49-F238E27FC236}">
                <a16:creationId xmlns:a16="http://schemas.microsoft.com/office/drawing/2014/main" id="{4F803793-5C52-49AD-BFA7-B6A0EFDAD8D6}"/>
              </a:ext>
            </a:extLst>
          </p:cNvPr>
          <p:cNvSpPr>
            <a:spLocks noGrp="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Ask if students can name any of the organs of the digestive system, and where they are in the body before revealing the labels for the image above.</a:t>
            </a:r>
          </a:p>
        </p:txBody>
      </p:sp>
      <p:sp>
        <p:nvSpPr>
          <p:cNvPr id="2" name="Slide Number Placeholder 1">
            <a:extLst>
              <a:ext uri="{FF2B5EF4-FFF2-40B4-BE49-F238E27FC236}">
                <a16:creationId xmlns:a16="http://schemas.microsoft.com/office/drawing/2014/main" id="{4DF8CE5F-0111-481D-A142-CCC716FB52DA}"/>
              </a:ext>
            </a:extLst>
          </p:cNvPr>
          <p:cNvSpPr>
            <a:spLocks noGrp="1"/>
          </p:cNvSpPr>
          <p:nvPr>
            <p:ph type="sldNum" sz="quarter" idx="10"/>
          </p:nvPr>
        </p:nvSpPr>
        <p:spPr/>
        <p:txBody>
          <a:bodyPr/>
          <a:lstStyle/>
          <a:p>
            <a:fld id="{8F6BE8BC-D08C-405F-A0BC-CA8610D4F44D}"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Slide Image Placeholder 1">
            <a:extLst>
              <a:ext uri="{FF2B5EF4-FFF2-40B4-BE49-F238E27FC236}">
                <a16:creationId xmlns:a16="http://schemas.microsoft.com/office/drawing/2014/main" id="{EF194BF4-D901-4FDA-9CC1-55AE641F4FB3}"/>
              </a:ext>
            </a:extLst>
          </p:cNvPr>
          <p:cNvSpPr>
            <a:spLocks noGrp="1" noRot="1" noChangeAspect="1" noTextEdit="1"/>
          </p:cNvSpPr>
          <p:nvPr>
            <p:ph type="sldImg"/>
          </p:nvPr>
        </p:nvSpPr>
        <p:spPr>
          <a:ln/>
        </p:spPr>
      </p:sp>
      <p:sp>
        <p:nvSpPr>
          <p:cNvPr id="56325" name="Notes Placeholder 2">
            <a:extLst>
              <a:ext uri="{FF2B5EF4-FFF2-40B4-BE49-F238E27FC236}">
                <a16:creationId xmlns:a16="http://schemas.microsoft.com/office/drawing/2014/main" id="{06C8E09D-32BE-4079-8673-8DB583A4A3F6}"/>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F9575A3D-D824-432A-80DA-E8296ED44DDD}"/>
              </a:ext>
            </a:extLst>
          </p:cNvPr>
          <p:cNvSpPr>
            <a:spLocks noGrp="1"/>
          </p:cNvSpPr>
          <p:nvPr>
            <p:ph type="sldNum" sz="quarter" idx="10"/>
          </p:nvPr>
        </p:nvSpPr>
        <p:spPr/>
        <p:txBody>
          <a:bodyPr/>
          <a:lstStyle/>
          <a:p>
            <a:fld id="{8F6BE8BC-D08C-405F-A0BC-CA8610D4F44D}"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Slide Image Placeholder 1">
            <a:extLst>
              <a:ext uri="{FF2B5EF4-FFF2-40B4-BE49-F238E27FC236}">
                <a16:creationId xmlns:a16="http://schemas.microsoft.com/office/drawing/2014/main" id="{9508AE36-896F-43BD-9172-B1AD913F7718}"/>
              </a:ext>
            </a:extLst>
          </p:cNvPr>
          <p:cNvSpPr>
            <a:spLocks noGrp="1" noRot="1" noChangeAspect="1" noTextEdit="1"/>
          </p:cNvSpPr>
          <p:nvPr>
            <p:ph type="sldImg"/>
          </p:nvPr>
        </p:nvSpPr>
        <p:spPr>
          <a:ln/>
        </p:spPr>
      </p:sp>
      <p:sp>
        <p:nvSpPr>
          <p:cNvPr id="57348" name="Notes Placeholder 2">
            <a:extLst>
              <a:ext uri="{FF2B5EF4-FFF2-40B4-BE49-F238E27FC236}">
                <a16:creationId xmlns:a16="http://schemas.microsoft.com/office/drawing/2014/main" id="{9CB582DF-5EE4-4467-B8E3-6737BD64727D}"/>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989BB764-65BC-45CC-8949-FCF81C7ED714}"/>
              </a:ext>
            </a:extLst>
          </p:cNvPr>
          <p:cNvSpPr>
            <a:spLocks noGrp="1"/>
          </p:cNvSpPr>
          <p:nvPr>
            <p:ph type="sldNum" sz="quarter" idx="10"/>
          </p:nvPr>
        </p:nvSpPr>
        <p:spPr/>
        <p:txBody>
          <a:bodyPr/>
          <a:lstStyle/>
          <a:p>
            <a:fld id="{8F6BE8BC-D08C-405F-A0BC-CA8610D4F44D}"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2">
            <a:extLst>
              <a:ext uri="{FF2B5EF4-FFF2-40B4-BE49-F238E27FC236}">
                <a16:creationId xmlns:a16="http://schemas.microsoft.com/office/drawing/2014/main" id="{A37E8B6E-C9D7-4560-8738-BEE8BF15078A}"/>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9311CBF4-47EA-4FD1-9437-A2EC501E11F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For more information on how enzymes work, please refer to the </a:t>
            </a:r>
            <a:r>
              <a:rPr lang="en-GB" altLang="en-US" i="1" dirty="0">
                <a:latin typeface="Arial" panose="020B0604020202020204" pitchFamily="34" charset="0"/>
              </a:rPr>
              <a:t>Enzymes</a:t>
            </a:r>
            <a:r>
              <a:rPr lang="en-GB" altLang="en-US" dirty="0">
                <a:latin typeface="Arial" panose="020B0604020202020204" pitchFamily="34" charset="0"/>
              </a:rPr>
              <a:t> presentation.</a:t>
            </a:r>
          </a:p>
        </p:txBody>
      </p:sp>
      <p:sp>
        <p:nvSpPr>
          <p:cNvPr id="2" name="Slide Number Placeholder 1">
            <a:extLst>
              <a:ext uri="{FF2B5EF4-FFF2-40B4-BE49-F238E27FC236}">
                <a16:creationId xmlns:a16="http://schemas.microsoft.com/office/drawing/2014/main" id="{FA74C0A5-DE46-44A1-AC47-0C2C98BE789C}"/>
              </a:ext>
            </a:extLst>
          </p:cNvPr>
          <p:cNvSpPr>
            <a:spLocks noGrp="1"/>
          </p:cNvSpPr>
          <p:nvPr>
            <p:ph type="sldNum" sz="quarter" idx="10"/>
          </p:nvPr>
        </p:nvSpPr>
        <p:spPr/>
        <p:txBody>
          <a:bodyPr/>
          <a:lstStyle/>
          <a:p>
            <a:fld id="{8F6BE8BC-D08C-405F-A0BC-CA8610D4F44D}"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a:extLst>
              <a:ext uri="{FF2B5EF4-FFF2-40B4-BE49-F238E27FC236}">
                <a16:creationId xmlns:a16="http://schemas.microsoft.com/office/drawing/2014/main" id="{F1F23266-C4B6-4CEF-876D-3EC6CDABF831}"/>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84FB7329-3CF7-4B9D-8200-6F3F2BF0EB84}"/>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b="1" dirty="0">
                <a:latin typeface="Arial" panose="020B0604020202020204" pitchFamily="34" charset="0"/>
              </a:rPr>
              <a:t>Teacher notes</a:t>
            </a:r>
          </a:p>
          <a:p>
            <a:r>
              <a:rPr lang="en-GB" altLang="en-US" dirty="0">
                <a:latin typeface="Arial" panose="020B0604020202020204" pitchFamily="34" charset="0"/>
              </a:rPr>
              <a:t>The small intestine is the site where many digested food molecules enter the bloodstream. The food molecules are transported to other parts of the body, where they leave the bloodstream and enter body tissues.</a:t>
            </a:r>
          </a:p>
        </p:txBody>
      </p:sp>
      <p:sp>
        <p:nvSpPr>
          <p:cNvPr id="2" name="Slide Number Placeholder 1">
            <a:extLst>
              <a:ext uri="{FF2B5EF4-FFF2-40B4-BE49-F238E27FC236}">
                <a16:creationId xmlns:a16="http://schemas.microsoft.com/office/drawing/2014/main" id="{5A808D7B-1049-458D-BFFB-91D7035CF7F5}"/>
              </a:ext>
            </a:extLst>
          </p:cNvPr>
          <p:cNvSpPr>
            <a:spLocks noGrp="1"/>
          </p:cNvSpPr>
          <p:nvPr>
            <p:ph type="sldNum" sz="quarter" idx="10"/>
          </p:nvPr>
        </p:nvSpPr>
        <p:spPr/>
        <p:txBody>
          <a:bodyPr/>
          <a:lstStyle/>
          <a:p>
            <a:fld id="{8F6BE8BC-D08C-405F-A0BC-CA8610D4F44D}"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id="{DC8BE8F9-1774-4609-8B98-6C632957BC94}"/>
              </a:ext>
            </a:extLst>
          </p:cNvPr>
          <p:cNvSpPr>
            <a:spLocks noGrp="1" noRot="1" noChangeAspect="1" noChangeArrowheads="1" noTextEdit="1"/>
          </p:cNvSpPr>
          <p:nvPr>
            <p:ph type="sldImg"/>
          </p:nvPr>
        </p:nvSpPr>
        <p:spPr>
          <a:ln/>
        </p:spPr>
      </p:sp>
      <p:sp>
        <p:nvSpPr>
          <p:cNvPr id="61444" name="Rectangle 3">
            <a:extLst>
              <a:ext uri="{FF2B5EF4-FFF2-40B4-BE49-F238E27FC236}">
                <a16:creationId xmlns:a16="http://schemas.microsoft.com/office/drawing/2014/main" id="{94FFF633-5F3D-4DF0-9AD6-3E00500A5D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6BE48690-8E13-4F74-9A87-8AC625619442}"/>
              </a:ext>
            </a:extLst>
          </p:cNvPr>
          <p:cNvSpPr>
            <a:spLocks noGrp="1"/>
          </p:cNvSpPr>
          <p:nvPr>
            <p:ph type="sldNum" sz="quarter" idx="10"/>
          </p:nvPr>
        </p:nvSpPr>
        <p:spPr/>
        <p:txBody>
          <a:bodyPr/>
          <a:lstStyle/>
          <a:p>
            <a:fld id="{8F6BE8BC-D08C-405F-A0BC-CA8610D4F44D}"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8791D40A-4DB6-4A2B-BA84-E865395A5ADA}"/>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28</a:t>
            </a:r>
          </a:p>
        </p:txBody>
      </p:sp>
    </p:spTree>
    <p:custDataLst>
      <p:tags r:id="rId1"/>
    </p:custDataLst>
    <p:extLst>
      <p:ext uri="{BB962C8B-B14F-4D97-AF65-F5344CB8AC3E}">
        <p14:creationId xmlns:p14="http://schemas.microsoft.com/office/powerpoint/2010/main" val="3071416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22030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824581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59838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18065512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28</a:t>
            </a:r>
          </a:p>
        </p:txBody>
      </p:sp>
    </p:spTree>
    <p:custDataLst>
      <p:tags r:id="rId1"/>
    </p:custDataLst>
    <p:extLst>
      <p:ext uri="{BB962C8B-B14F-4D97-AF65-F5344CB8AC3E}">
        <p14:creationId xmlns:p14="http://schemas.microsoft.com/office/powerpoint/2010/main" val="2292402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28043798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664239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4993251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40388212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4992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006937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8773792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0868981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747880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3377526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3758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7016987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3309537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13874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208108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459612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451128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67068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402461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291461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C436BA7E-3972-478D-9105-365FB1FA2F51}"/>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28</a:t>
            </a:r>
          </a:p>
        </p:txBody>
      </p:sp>
    </p:spTree>
    <p:custDataLst>
      <p:tags r:id="rId16"/>
    </p:custDataLst>
    <p:extLst>
      <p:ext uri="{BB962C8B-B14F-4D97-AF65-F5344CB8AC3E}">
        <p14:creationId xmlns:p14="http://schemas.microsoft.com/office/powerpoint/2010/main" val="2983188806"/>
      </p:ext>
    </p:extLst>
  </p:cSld>
  <p:clrMap bg1="lt1" tx1="dk1" bg2="lt2" tx2="dk2" accent1="accent1" accent2="accent2" accent3="accent3" accent4="accent4" accent5="accent5" accent6="accent6" hlink="hlink" folHlink="folHlink"/>
  <p:sldLayoutIdLst>
    <p:sldLayoutId id="2147485311" r:id="rId1"/>
    <p:sldLayoutId id="2147485312" r:id="rId2"/>
    <p:sldLayoutId id="2147485313" r:id="rId3"/>
    <p:sldLayoutId id="2147485314" r:id="rId4"/>
    <p:sldLayoutId id="2147485315" r:id="rId5"/>
    <p:sldLayoutId id="2147485316" r:id="rId6"/>
    <p:sldLayoutId id="2147485317" r:id="rId7"/>
    <p:sldLayoutId id="2147485318" r:id="rId8"/>
    <p:sldLayoutId id="2147485319" r:id="rId9"/>
    <p:sldLayoutId id="2147485320" r:id="rId10"/>
    <p:sldLayoutId id="2147485321" r:id="rId11"/>
    <p:sldLayoutId id="2147485322" r:id="rId12"/>
    <p:sldLayoutId id="2147485323" r:id="rId13"/>
    <p:sldLayoutId id="2147485324"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0CFC9F27-850B-4F73-BED5-C83147E45ABB}"/>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28</a:t>
            </a:r>
          </a:p>
        </p:txBody>
      </p:sp>
    </p:spTree>
    <p:custDataLst>
      <p:tags r:id="rId14"/>
    </p:custDataLst>
    <p:extLst>
      <p:ext uri="{BB962C8B-B14F-4D97-AF65-F5344CB8AC3E}">
        <p14:creationId xmlns:p14="http://schemas.microsoft.com/office/powerpoint/2010/main" val="682238014"/>
      </p:ext>
    </p:extLst>
  </p:cSld>
  <p:clrMap bg1="lt1" tx1="dk1" bg2="lt2" tx2="dk2" accent1="accent1" accent2="accent2" accent3="accent3" accent4="accent4" accent5="accent5" accent6="accent6" hlink="hlink" folHlink="folHlink"/>
  <p:sldLayoutIdLst>
    <p:sldLayoutId id="2147485326" r:id="rId1"/>
    <p:sldLayoutId id="2147485327" r:id="rId2"/>
    <p:sldLayoutId id="2147485328" r:id="rId3"/>
    <p:sldLayoutId id="2147485329" r:id="rId4"/>
    <p:sldLayoutId id="2147485330" r:id="rId5"/>
    <p:sldLayoutId id="2147485331" r:id="rId6"/>
    <p:sldLayoutId id="2147485332" r:id="rId7"/>
    <p:sldLayoutId id="2147485333" r:id="rId8"/>
    <p:sldLayoutId id="2147485334" r:id="rId9"/>
    <p:sldLayoutId id="2147485335" r:id="rId10"/>
    <p:sldLayoutId id="2147485336" r:id="rId11"/>
    <p:sldLayoutId id="2147485337"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40.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42.xml"/><Relationship Id="rId5" Type="http://schemas.openxmlformats.org/officeDocument/2006/relationships/image" Target="../media/image6.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3.xml"/><Relationship Id="rId7" Type="http://schemas.openxmlformats.org/officeDocument/2006/relationships/image" Target="../media/image12.png"/><Relationship Id="rId2" Type="http://schemas.openxmlformats.org/officeDocument/2006/relationships/tags" Target="../tags/tag43.xml"/><Relationship Id="rId1" Type="http://schemas.openxmlformats.org/officeDocument/2006/relationships/vmlDrawing" Target="../drawings/vmlDrawing3.vml"/><Relationship Id="rId6" Type="http://schemas.openxmlformats.org/officeDocument/2006/relationships/image" Target="../media/image6.png"/><Relationship Id="rId5" Type="http://schemas.openxmlformats.org/officeDocument/2006/relationships/notesSlide" Target="../notesSlides/notesSlide13.xml"/><Relationship Id="rId10" Type="http://schemas.openxmlformats.org/officeDocument/2006/relationships/image" Target="../media/image19.wmf"/><Relationship Id="rId4" Type="http://schemas.openxmlformats.org/officeDocument/2006/relationships/slideLayout" Target="../slideLayouts/slideLayout6.xml"/><Relationship Id="rId9"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45.xml"/><Relationship Id="rId5" Type="http://schemas.openxmlformats.org/officeDocument/2006/relationships/image" Target="../media/image6.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46.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tags" Target="../tags/tag47.xml"/><Relationship Id="rId6" Type="http://schemas.openxmlformats.org/officeDocument/2006/relationships/image" Target="../media/image6.png"/><Relationship Id="rId5" Type="http://schemas.openxmlformats.org/officeDocument/2006/relationships/image" Target="../media/image25.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4.xml"/><Relationship Id="rId7" Type="http://schemas.openxmlformats.org/officeDocument/2006/relationships/image" Target="../media/image12.png"/><Relationship Id="rId2" Type="http://schemas.openxmlformats.org/officeDocument/2006/relationships/tags" Target="../tags/tag48.xml"/><Relationship Id="rId1" Type="http://schemas.openxmlformats.org/officeDocument/2006/relationships/vmlDrawing" Target="../drawings/vmlDrawing4.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18.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49.xml"/><Relationship Id="rId5" Type="http://schemas.openxmlformats.org/officeDocument/2006/relationships/image" Target="../media/image6.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50.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51.xml"/><Relationship Id="rId5" Type="http://schemas.openxmlformats.org/officeDocument/2006/relationships/image" Target="../media/image6.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ontrol" Target="../activeX/activeX5.xml"/><Relationship Id="rId7" Type="http://schemas.openxmlformats.org/officeDocument/2006/relationships/image" Target="../media/image12.png"/><Relationship Id="rId2" Type="http://schemas.openxmlformats.org/officeDocument/2006/relationships/tags" Target="../tags/tag52.xml"/><Relationship Id="rId1" Type="http://schemas.openxmlformats.org/officeDocument/2006/relationships/vmlDrawing" Target="../drawings/vmlDrawing5.vml"/><Relationship Id="rId6" Type="http://schemas.openxmlformats.org/officeDocument/2006/relationships/image" Target="../media/image6.png"/><Relationship Id="rId5" Type="http://schemas.openxmlformats.org/officeDocument/2006/relationships/notesSlide" Target="../notesSlides/notesSlide22.xml"/><Relationship Id="rId4" Type="http://schemas.openxmlformats.org/officeDocument/2006/relationships/slideLayout" Target="../slideLayouts/slideLayout6.xml"/><Relationship Id="rId9" Type="http://schemas.openxmlformats.org/officeDocument/2006/relationships/image" Target="../media/image11.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5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ontrol" Target="../activeX/activeX6.xml"/><Relationship Id="rId7" Type="http://schemas.openxmlformats.org/officeDocument/2006/relationships/image" Target="../media/image12.png"/><Relationship Id="rId2" Type="http://schemas.openxmlformats.org/officeDocument/2006/relationships/tags" Target="../tags/tag54.xml"/><Relationship Id="rId1" Type="http://schemas.openxmlformats.org/officeDocument/2006/relationships/vmlDrawing" Target="../drawings/vmlDrawing6.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24.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23.png"/></Relationships>
</file>

<file path=ppt/slides/_rels/slide2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control" Target="../activeX/activeX7.xml"/><Relationship Id="rId7" Type="http://schemas.openxmlformats.org/officeDocument/2006/relationships/image" Target="../media/image12.png"/><Relationship Id="rId12" Type="http://schemas.openxmlformats.org/officeDocument/2006/relationships/image" Target="../media/image19.wmf"/><Relationship Id="rId2" Type="http://schemas.openxmlformats.org/officeDocument/2006/relationships/tags" Target="../tags/tag55.xml"/><Relationship Id="rId1" Type="http://schemas.openxmlformats.org/officeDocument/2006/relationships/vmlDrawing" Target="../drawings/vmlDrawing7.vml"/><Relationship Id="rId6" Type="http://schemas.openxmlformats.org/officeDocument/2006/relationships/image" Target="../media/image6.png"/><Relationship Id="rId11" Type="http://schemas.openxmlformats.org/officeDocument/2006/relationships/image" Target="../media/image13.jpg"/><Relationship Id="rId5" Type="http://schemas.openxmlformats.org/officeDocument/2006/relationships/notesSlide" Target="../notesSlides/notesSlide25.xml"/><Relationship Id="rId10" Type="http://schemas.openxmlformats.org/officeDocument/2006/relationships/image" Target="../media/image23.png"/><Relationship Id="rId4" Type="http://schemas.openxmlformats.org/officeDocument/2006/relationships/slideLayout" Target="../slideLayouts/slideLayout6.xml"/><Relationship Id="rId9"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ontrol" Target="../activeX/activeX8.xml"/><Relationship Id="rId7" Type="http://schemas.openxmlformats.org/officeDocument/2006/relationships/image" Target="../media/image12.png"/><Relationship Id="rId2" Type="http://schemas.openxmlformats.org/officeDocument/2006/relationships/tags" Target="../tags/tag56.xml"/><Relationship Id="rId1" Type="http://schemas.openxmlformats.org/officeDocument/2006/relationships/vmlDrawing" Target="../drawings/vmlDrawing8.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26.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control" Target="../activeX/activeX9.xml"/><Relationship Id="rId7" Type="http://schemas.openxmlformats.org/officeDocument/2006/relationships/image" Target="../media/image12.png"/><Relationship Id="rId2" Type="http://schemas.openxmlformats.org/officeDocument/2006/relationships/tags" Target="../tags/tag57.xml"/><Relationship Id="rId1" Type="http://schemas.openxmlformats.org/officeDocument/2006/relationships/vmlDrawing" Target="../drawings/vmlDrawing9.vml"/><Relationship Id="rId6" Type="http://schemas.openxmlformats.org/officeDocument/2006/relationships/image" Target="../media/image6.png"/><Relationship Id="rId11" Type="http://schemas.openxmlformats.org/officeDocument/2006/relationships/image" Target="../media/image19.wmf"/><Relationship Id="rId5" Type="http://schemas.openxmlformats.org/officeDocument/2006/relationships/notesSlide" Target="../notesSlides/notesSlide27.xml"/><Relationship Id="rId10" Type="http://schemas.openxmlformats.org/officeDocument/2006/relationships/image" Target="../media/image13.jpg"/><Relationship Id="rId4" Type="http://schemas.openxmlformats.org/officeDocument/2006/relationships/slideLayout" Target="../slideLayouts/slideLayout6.xml"/><Relationship Id="rId9" Type="http://schemas.openxmlformats.org/officeDocument/2006/relationships/image" Target="../media/image23.png"/></Relationships>
</file>

<file path=ppt/slides/_rels/slide2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control" Target="../activeX/activeX10.xml"/><Relationship Id="rId7" Type="http://schemas.openxmlformats.org/officeDocument/2006/relationships/image" Target="../media/image13.jpg"/><Relationship Id="rId2" Type="http://schemas.openxmlformats.org/officeDocument/2006/relationships/tags" Target="../tags/tag58.xml"/><Relationship Id="rId1" Type="http://schemas.openxmlformats.org/officeDocument/2006/relationships/vmlDrawing" Target="../drawings/vmlDrawing10.vml"/><Relationship Id="rId6" Type="http://schemas.openxmlformats.org/officeDocument/2006/relationships/image" Target="../media/image12.png"/><Relationship Id="rId5" Type="http://schemas.openxmlformats.org/officeDocument/2006/relationships/notesSlide" Target="../notesSlides/notesSlide28.xml"/><Relationship Id="rId4"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ontrol" Target="../activeX/activeX1.xml"/><Relationship Id="rId7" Type="http://schemas.openxmlformats.org/officeDocument/2006/relationships/image" Target="../media/image12.png"/><Relationship Id="rId2" Type="http://schemas.openxmlformats.org/officeDocument/2006/relationships/tags" Target="../tags/tag35.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5.xml"/><Relationship Id="rId4" Type="http://schemas.openxmlformats.org/officeDocument/2006/relationships/slideLayout" Target="../slideLayouts/slideLayout6.xml"/><Relationship Id="rId9" Type="http://schemas.openxmlformats.org/officeDocument/2006/relationships/image" Target="../media/image11.wmf"/></Relationships>
</file>

<file path=ppt/slides/_rels/slide6.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control" Target="../activeX/activeX2.xml"/><Relationship Id="rId7" Type="http://schemas.openxmlformats.org/officeDocument/2006/relationships/image" Target="../media/image12.png"/><Relationship Id="rId2" Type="http://schemas.openxmlformats.org/officeDocument/2006/relationships/tags" Target="../tags/tag36.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6.xml"/><Relationship Id="rId4" Type="http://schemas.openxmlformats.org/officeDocument/2006/relationships/slideLayout" Target="../slideLayouts/slideLayout6.xml"/><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6.xml"/><Relationship Id="rId1" Type="http://schemas.openxmlformats.org/officeDocument/2006/relationships/tags" Target="../tags/tag37.xml"/><Relationship Id="rId6" Type="http://schemas.openxmlformats.org/officeDocument/2006/relationships/image" Target="../media/image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8.xml"/><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9.xml"/><Relationship Id="rId5" Type="http://schemas.openxmlformats.org/officeDocument/2006/relationships/image" Target="../media/image6.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a:extLst>
              <a:ext uri="{FF2B5EF4-FFF2-40B4-BE49-F238E27FC236}">
                <a16:creationId xmlns:a16="http://schemas.microsoft.com/office/drawing/2014/main" id="{BF0640CA-B2EF-445F-B23A-420EB8061C3B}"/>
              </a:ext>
            </a:extLst>
          </p:cNvPr>
          <p:cNvSpPr>
            <a:spLocks noGrp="1"/>
          </p:cNvSpPr>
          <p:nvPr>
            <p:ph type="title"/>
          </p:nvPr>
        </p:nvSpPr>
        <p:spPr/>
        <p:txBody>
          <a:bodyPr/>
          <a:lstStyle/>
          <a:p>
            <a:r>
              <a:rPr lang="en-GB" altLang="en-US" dirty="0"/>
              <a:t>The</a:t>
            </a:r>
            <a:br>
              <a:rPr lang="en-GB" altLang="en-US" dirty="0"/>
            </a:br>
            <a:r>
              <a:rPr lang="en-GB" altLang="en-US" dirty="0"/>
              <a:t>Digestive </a:t>
            </a:r>
            <a:br>
              <a:rPr lang="en-GB" altLang="en-US" dirty="0"/>
            </a:br>
            <a:r>
              <a:rPr lang="en-GB" altLang="en-US" dirty="0"/>
              <a:t>System</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a:extLst>
              <a:ext uri="{FF2B5EF4-FFF2-40B4-BE49-F238E27FC236}">
                <a16:creationId xmlns:a16="http://schemas.microsoft.com/office/drawing/2014/main" id="{D73C84B9-2AC3-46A4-AB99-EEC43D882940}"/>
              </a:ext>
            </a:extLst>
          </p:cNvPr>
          <p:cNvSpPr>
            <a:spLocks noGrp="1" noChangeArrowheads="1"/>
          </p:cNvSpPr>
          <p:nvPr>
            <p:ph type="title"/>
          </p:nvPr>
        </p:nvSpPr>
        <p:spPr/>
        <p:txBody>
          <a:bodyPr/>
          <a:lstStyle/>
          <a:p>
            <a:r>
              <a:rPr lang="en-GB" altLang="en-US"/>
              <a:t>Food molecules: polymers and monomers</a:t>
            </a:r>
          </a:p>
        </p:txBody>
      </p:sp>
      <p:sp>
        <p:nvSpPr>
          <p:cNvPr id="35844" name="Rectangle 12">
            <a:extLst>
              <a:ext uri="{FF2B5EF4-FFF2-40B4-BE49-F238E27FC236}">
                <a16:creationId xmlns:a16="http://schemas.microsoft.com/office/drawing/2014/main" id="{B889D2ED-B4BC-4CB8-BB62-9FF6D5387C6F}"/>
              </a:ext>
            </a:extLst>
          </p:cNvPr>
          <p:cNvSpPr>
            <a:spLocks noChangeArrowheads="1"/>
          </p:cNvSpPr>
          <p:nvPr/>
        </p:nvSpPr>
        <p:spPr bwMode="auto">
          <a:xfrm>
            <a:off x="342900" y="784225"/>
            <a:ext cx="8201025" cy="83099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Can you name the monomers found in each of the polymer food molecules below?</a:t>
            </a:r>
          </a:p>
        </p:txBody>
      </p:sp>
      <p:graphicFrame>
        <p:nvGraphicFramePr>
          <p:cNvPr id="15" name="Table 14">
            <a:extLst>
              <a:ext uri="{FF2B5EF4-FFF2-40B4-BE49-F238E27FC236}">
                <a16:creationId xmlns:a16="http://schemas.microsoft.com/office/drawing/2014/main" id="{E8E3CC2C-E120-4289-840F-AE162F5A1E05}"/>
              </a:ext>
            </a:extLst>
          </p:cNvPr>
          <p:cNvGraphicFramePr>
            <a:graphicFrameLocks noGrp="1"/>
          </p:cNvGraphicFramePr>
          <p:nvPr>
            <p:extLst>
              <p:ext uri="{D42A27DB-BD31-4B8C-83A1-F6EECF244321}">
                <p14:modId xmlns:p14="http://schemas.microsoft.com/office/powerpoint/2010/main" val="3463772231"/>
              </p:ext>
            </p:extLst>
          </p:nvPr>
        </p:nvGraphicFramePr>
        <p:xfrm>
          <a:off x="1466850" y="1772709"/>
          <a:ext cx="6535738" cy="3492500"/>
        </p:xfrm>
        <a:graphic>
          <a:graphicData uri="http://schemas.openxmlformats.org/drawingml/2006/table">
            <a:tbl>
              <a:tblPr firstRow="1" bandRow="1">
                <a:tableStyleId>{5C22544A-7EE6-4342-B048-85BDC9FD1C3A}</a:tableStyleId>
              </a:tblPr>
              <a:tblGrid>
                <a:gridCol w="3267869">
                  <a:extLst>
                    <a:ext uri="{9D8B030D-6E8A-4147-A177-3AD203B41FA5}">
                      <a16:colId xmlns:a16="http://schemas.microsoft.com/office/drawing/2014/main" val="20000"/>
                    </a:ext>
                  </a:extLst>
                </a:gridCol>
                <a:gridCol w="3267869">
                  <a:extLst>
                    <a:ext uri="{9D8B030D-6E8A-4147-A177-3AD203B41FA5}">
                      <a16:colId xmlns:a16="http://schemas.microsoft.com/office/drawing/2014/main" val="20001"/>
                    </a:ext>
                  </a:extLst>
                </a:gridCol>
              </a:tblGrid>
              <a:tr h="792113">
                <a:tc>
                  <a:txBody>
                    <a:bodyPr/>
                    <a:lstStyle/>
                    <a:p>
                      <a:pPr algn="ctr"/>
                      <a:r>
                        <a:rPr lang="en-GB" sz="2400" dirty="0"/>
                        <a:t>polymer</a:t>
                      </a:r>
                    </a:p>
                  </a:txBody>
                  <a:tcPr marL="91433" marR="91433" marT="45727" marB="45727"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solidFill>
                      <a:srgbClr val="10BC45"/>
                    </a:solidFill>
                  </a:tcPr>
                </a:tc>
                <a:tc>
                  <a:txBody>
                    <a:bodyPr/>
                    <a:lstStyle/>
                    <a:p>
                      <a:pPr algn="ctr"/>
                      <a:r>
                        <a:rPr lang="en-GB" sz="2400" dirty="0"/>
                        <a:t>monomer(s)</a:t>
                      </a:r>
                    </a:p>
                  </a:txBody>
                  <a:tcPr marL="91433" marR="91433" marT="45727" marB="45727"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solidFill>
                      <a:srgbClr val="10BC45"/>
                    </a:solidFill>
                  </a:tcPr>
                </a:tc>
                <a:extLst>
                  <a:ext uri="{0D108BD9-81ED-4DB2-BD59-A6C34878D82A}">
                    <a16:rowId xmlns:a16="http://schemas.microsoft.com/office/drawing/2014/main" val="10000"/>
                  </a:ext>
                </a:extLst>
              </a:tr>
              <a:tr h="900129">
                <a:tc>
                  <a:txBody>
                    <a:bodyPr/>
                    <a:lstStyle/>
                    <a:p>
                      <a:endParaRPr lang="en-GB" sz="2400" dirty="0">
                        <a:solidFill>
                          <a:srgbClr val="010066"/>
                        </a:solidFill>
                      </a:endParaRPr>
                    </a:p>
                  </a:txBody>
                  <a:tcPr marL="91433" marR="91433" marT="45727" marB="45727" anchor="ctr" anchorCtr="1">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tc>
                  <a:txBody>
                    <a:bodyPr/>
                    <a:lstStyle/>
                    <a:p>
                      <a:endParaRPr lang="en-GB" sz="2400" dirty="0">
                        <a:solidFill>
                          <a:srgbClr val="010066"/>
                        </a:solidFill>
                      </a:endParaRPr>
                    </a:p>
                  </a:txBody>
                  <a:tcPr marL="91433" marR="91433" marT="45727" marB="45727" anchor="ctr" anchorCtr="1">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extLst>
                  <a:ext uri="{0D108BD9-81ED-4DB2-BD59-A6C34878D82A}">
                    <a16:rowId xmlns:a16="http://schemas.microsoft.com/office/drawing/2014/main" val="10001"/>
                  </a:ext>
                </a:extLst>
              </a:tr>
              <a:tr h="900129">
                <a:tc>
                  <a:txBody>
                    <a:bodyPr/>
                    <a:lstStyle/>
                    <a:p>
                      <a:endParaRPr lang="en-GB" sz="2400" dirty="0">
                        <a:solidFill>
                          <a:srgbClr val="010066"/>
                        </a:solidFill>
                      </a:endParaRPr>
                    </a:p>
                  </a:txBody>
                  <a:tcPr marL="91433" marR="91433" marT="45727" marB="45727" anchor="ctr" anchorCtr="1">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tc>
                  <a:txBody>
                    <a:bodyPr/>
                    <a:lstStyle/>
                    <a:p>
                      <a:endParaRPr lang="en-GB" sz="2400" dirty="0">
                        <a:solidFill>
                          <a:srgbClr val="010066"/>
                        </a:solidFill>
                      </a:endParaRPr>
                    </a:p>
                  </a:txBody>
                  <a:tcPr marL="91433" marR="91433" marT="45727" marB="45727" anchor="ctr" anchorCtr="1">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extLst>
                  <a:ext uri="{0D108BD9-81ED-4DB2-BD59-A6C34878D82A}">
                    <a16:rowId xmlns:a16="http://schemas.microsoft.com/office/drawing/2014/main" val="10002"/>
                  </a:ext>
                </a:extLst>
              </a:tr>
              <a:tr h="900129">
                <a:tc>
                  <a:txBody>
                    <a:bodyPr/>
                    <a:lstStyle/>
                    <a:p>
                      <a:endParaRPr lang="en-GB" sz="2400" dirty="0">
                        <a:solidFill>
                          <a:srgbClr val="010066"/>
                        </a:solidFill>
                      </a:endParaRPr>
                    </a:p>
                  </a:txBody>
                  <a:tcPr marL="91433" marR="91433" marT="45727" marB="45727" anchor="ctr" anchorCtr="1">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tc>
                  <a:txBody>
                    <a:bodyPr/>
                    <a:lstStyle/>
                    <a:p>
                      <a:pPr algn="ctr"/>
                      <a:endParaRPr lang="en-GB" sz="2400" dirty="0">
                        <a:solidFill>
                          <a:srgbClr val="010066"/>
                        </a:solidFill>
                      </a:endParaRPr>
                    </a:p>
                  </a:txBody>
                  <a:tcPr marL="91433" marR="91433" marT="45727" marB="45727" anchor="ctr" anchorCtr="1">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35862" name="Rectangle 15">
            <a:extLst>
              <a:ext uri="{FF2B5EF4-FFF2-40B4-BE49-F238E27FC236}">
                <a16:creationId xmlns:a16="http://schemas.microsoft.com/office/drawing/2014/main" id="{C4400EAE-9DBD-4F4C-A948-3ED8AABA4C18}"/>
              </a:ext>
            </a:extLst>
          </p:cNvPr>
          <p:cNvSpPr>
            <a:spLocks noChangeArrowheads="1"/>
          </p:cNvSpPr>
          <p:nvPr/>
        </p:nvSpPr>
        <p:spPr bwMode="auto">
          <a:xfrm>
            <a:off x="1969911" y="2777597"/>
            <a:ext cx="23066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10066"/>
                </a:solidFill>
              </a:rPr>
              <a:t>carbohydrates</a:t>
            </a:r>
            <a:endParaRPr lang="en-GB" altLang="en-US" b="1" dirty="0"/>
          </a:p>
        </p:txBody>
      </p:sp>
      <p:sp>
        <p:nvSpPr>
          <p:cNvPr id="35863" name="Rectangle 16">
            <a:extLst>
              <a:ext uri="{FF2B5EF4-FFF2-40B4-BE49-F238E27FC236}">
                <a16:creationId xmlns:a16="http://schemas.microsoft.com/office/drawing/2014/main" id="{A669854F-0142-486A-B2A2-6FCF036286F0}"/>
              </a:ext>
            </a:extLst>
          </p:cNvPr>
          <p:cNvSpPr>
            <a:spLocks noChangeArrowheads="1"/>
          </p:cNvSpPr>
          <p:nvPr/>
        </p:nvSpPr>
        <p:spPr bwMode="auto">
          <a:xfrm>
            <a:off x="2423936" y="3680531"/>
            <a:ext cx="13985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10066"/>
                </a:solidFill>
              </a:rPr>
              <a:t>proteins</a:t>
            </a:r>
            <a:endParaRPr lang="en-GB" altLang="en-US" b="1" dirty="0"/>
          </a:p>
        </p:txBody>
      </p:sp>
      <p:sp>
        <p:nvSpPr>
          <p:cNvPr id="35864" name="Rectangle 17">
            <a:extLst>
              <a:ext uri="{FF2B5EF4-FFF2-40B4-BE49-F238E27FC236}">
                <a16:creationId xmlns:a16="http://schemas.microsoft.com/office/drawing/2014/main" id="{6CE7BB52-CAEC-472B-9037-AF2D4C8EEC28}"/>
              </a:ext>
            </a:extLst>
          </p:cNvPr>
          <p:cNvSpPr>
            <a:spLocks noChangeArrowheads="1"/>
          </p:cNvSpPr>
          <p:nvPr/>
        </p:nvSpPr>
        <p:spPr bwMode="auto">
          <a:xfrm>
            <a:off x="2757312" y="4585760"/>
            <a:ext cx="73183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10066"/>
                </a:solidFill>
              </a:rPr>
              <a:t>fats</a:t>
            </a:r>
            <a:endParaRPr lang="en-GB" altLang="en-US" b="1" dirty="0"/>
          </a:p>
        </p:txBody>
      </p:sp>
      <p:sp>
        <p:nvSpPr>
          <p:cNvPr id="19" name="Rectangle 18">
            <a:extLst>
              <a:ext uri="{FF2B5EF4-FFF2-40B4-BE49-F238E27FC236}">
                <a16:creationId xmlns:a16="http://schemas.microsoft.com/office/drawing/2014/main" id="{40C8C56C-C69F-40CA-AECB-4B5B5F237A86}"/>
              </a:ext>
            </a:extLst>
          </p:cNvPr>
          <p:cNvSpPr>
            <a:spLocks noChangeArrowheads="1"/>
          </p:cNvSpPr>
          <p:nvPr/>
        </p:nvSpPr>
        <p:spPr bwMode="auto">
          <a:xfrm>
            <a:off x="5249863" y="2777597"/>
            <a:ext cx="22875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10066"/>
                </a:solidFill>
              </a:rPr>
              <a:t>simple sugars</a:t>
            </a:r>
            <a:endParaRPr lang="en-GB" altLang="en-US" b="1" dirty="0"/>
          </a:p>
        </p:txBody>
      </p:sp>
      <p:sp>
        <p:nvSpPr>
          <p:cNvPr id="20" name="Rectangle 19">
            <a:extLst>
              <a:ext uri="{FF2B5EF4-FFF2-40B4-BE49-F238E27FC236}">
                <a16:creationId xmlns:a16="http://schemas.microsoft.com/office/drawing/2014/main" id="{5BCBF9EC-86C8-4293-8C63-5115552753A2}"/>
              </a:ext>
            </a:extLst>
          </p:cNvPr>
          <p:cNvSpPr>
            <a:spLocks noChangeArrowheads="1"/>
          </p:cNvSpPr>
          <p:nvPr/>
        </p:nvSpPr>
        <p:spPr bwMode="auto">
          <a:xfrm>
            <a:off x="5386388" y="3680531"/>
            <a:ext cx="20145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10066"/>
                </a:solidFill>
              </a:rPr>
              <a:t>amino acids</a:t>
            </a:r>
            <a:endParaRPr lang="en-GB" altLang="en-US" b="1" dirty="0"/>
          </a:p>
        </p:txBody>
      </p:sp>
      <p:sp>
        <p:nvSpPr>
          <p:cNvPr id="21" name="Rectangle 20">
            <a:extLst>
              <a:ext uri="{FF2B5EF4-FFF2-40B4-BE49-F238E27FC236}">
                <a16:creationId xmlns:a16="http://schemas.microsoft.com/office/drawing/2014/main" id="{307E3FDE-0120-4654-A938-93BC0CF1CD50}"/>
              </a:ext>
            </a:extLst>
          </p:cNvPr>
          <p:cNvSpPr>
            <a:spLocks noChangeArrowheads="1"/>
          </p:cNvSpPr>
          <p:nvPr/>
        </p:nvSpPr>
        <p:spPr bwMode="auto">
          <a:xfrm>
            <a:off x="5395913" y="4400022"/>
            <a:ext cx="19954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dirty="0">
                <a:solidFill>
                  <a:srgbClr val="010066"/>
                </a:solidFill>
              </a:rPr>
              <a:t>fatty acids</a:t>
            </a:r>
            <a:br>
              <a:rPr lang="en-GB" altLang="en-US" b="1" dirty="0">
                <a:solidFill>
                  <a:srgbClr val="010066"/>
                </a:solidFill>
              </a:rPr>
            </a:br>
            <a:r>
              <a:rPr lang="en-GB" altLang="en-US" b="1" dirty="0">
                <a:solidFill>
                  <a:srgbClr val="010066"/>
                </a:solidFill>
              </a:rPr>
              <a:t>and glycerol</a:t>
            </a:r>
            <a:endParaRPr lang="en-GB" altLang="en-US" b="1" dirty="0"/>
          </a:p>
        </p:txBody>
      </p:sp>
      <p:sp>
        <p:nvSpPr>
          <p:cNvPr id="22" name="Rectangle 21">
            <a:extLst>
              <a:ext uri="{FF2B5EF4-FFF2-40B4-BE49-F238E27FC236}">
                <a16:creationId xmlns:a16="http://schemas.microsoft.com/office/drawing/2014/main" id="{41604984-E2E0-4ED2-B778-CFE0DF83DA7B}"/>
              </a:ext>
            </a:extLst>
          </p:cNvPr>
          <p:cNvSpPr>
            <a:spLocks noChangeArrowheads="1"/>
          </p:cNvSpPr>
          <p:nvPr/>
        </p:nvSpPr>
        <p:spPr bwMode="auto">
          <a:xfrm>
            <a:off x="342900" y="5356755"/>
            <a:ext cx="862047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Different types of digestive enzyme are needed to break down each type of food molecule into its monomers. </a:t>
            </a:r>
            <a:endParaRPr lang="en-GB" altLang="en-US" dirty="0"/>
          </a:p>
        </p:txBody>
      </p:sp>
      <p:pic>
        <p:nvPicPr>
          <p:cNvPr id="13" name="Picture 12">
            <a:extLst>
              <a:ext uri="{FF2B5EF4-FFF2-40B4-BE49-F238E27FC236}">
                <a16:creationId xmlns:a16="http://schemas.microsoft.com/office/drawing/2014/main" id="{5E1BE106-6B85-4208-8E6C-A1612903E2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22EE10EA-DB1C-4C2E-8B6B-9783CDF14265}"/>
              </a:ext>
            </a:extLst>
          </p:cNvPr>
          <p:cNvSpPr>
            <a:spLocks noGrp="1" noChangeArrowheads="1"/>
          </p:cNvSpPr>
          <p:nvPr>
            <p:ph type="title"/>
          </p:nvPr>
        </p:nvSpPr>
        <p:spPr/>
        <p:txBody>
          <a:bodyPr/>
          <a:lstStyle/>
          <a:p>
            <a:r>
              <a:rPr lang="en-GB" altLang="en-US"/>
              <a:t>Types of digestive enzyme</a:t>
            </a:r>
          </a:p>
        </p:txBody>
      </p:sp>
      <p:sp>
        <p:nvSpPr>
          <p:cNvPr id="36868" name="Text Box 411">
            <a:extLst>
              <a:ext uri="{FF2B5EF4-FFF2-40B4-BE49-F238E27FC236}">
                <a16:creationId xmlns:a16="http://schemas.microsoft.com/office/drawing/2014/main" id="{AF6ADCA8-5950-42E9-813C-C328EAF0AB1A}"/>
              </a:ext>
            </a:extLst>
          </p:cNvPr>
          <p:cNvSpPr txBox="1">
            <a:spLocks noChangeArrowheads="1"/>
          </p:cNvSpPr>
          <p:nvPr/>
        </p:nvSpPr>
        <p:spPr bwMode="auto">
          <a:xfrm>
            <a:off x="342900" y="784225"/>
            <a:ext cx="8361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10BC45"/>
                </a:solidFill>
              </a:rPr>
              <a:t>Carbohydrase</a:t>
            </a:r>
            <a:r>
              <a:rPr lang="en-GB" altLang="en-US" dirty="0">
                <a:solidFill>
                  <a:srgbClr val="010066"/>
                </a:solidFill>
              </a:rPr>
              <a:t> breaks down carbohydrates into smaller sugar molecules.</a:t>
            </a:r>
          </a:p>
        </p:txBody>
      </p:sp>
      <p:sp>
        <p:nvSpPr>
          <p:cNvPr id="36869" name="Rectangle 2">
            <a:extLst>
              <a:ext uri="{FF2B5EF4-FFF2-40B4-BE49-F238E27FC236}">
                <a16:creationId xmlns:a16="http://schemas.microsoft.com/office/drawing/2014/main" id="{E5B67160-929B-4759-9A40-2F1144133D24}"/>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6870" name="Rectangle 130">
            <a:extLst>
              <a:ext uri="{FF2B5EF4-FFF2-40B4-BE49-F238E27FC236}">
                <a16:creationId xmlns:a16="http://schemas.microsoft.com/office/drawing/2014/main" id="{F7E92BA8-F271-4F2C-83A1-C0EDA1AB6CCD}"/>
              </a:ext>
            </a:extLst>
          </p:cNvPr>
          <p:cNvSpPr>
            <a:spLocks noChangeArrowheads="1"/>
          </p:cNvSpPr>
          <p:nvPr/>
        </p:nvSpPr>
        <p:spPr bwMode="auto">
          <a:xfrm>
            <a:off x="908050" y="1738313"/>
            <a:ext cx="7199313" cy="947737"/>
          </a:xfrm>
          <a:prstGeom prst="rect">
            <a:avLst/>
          </a:prstGeom>
          <a:noFill/>
          <a:ln w="38100">
            <a:solidFill>
              <a:srgbClr val="10BC45"/>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US" altLang="en-US" b="1"/>
          </a:p>
        </p:txBody>
      </p:sp>
      <p:sp>
        <p:nvSpPr>
          <p:cNvPr id="36871" name="TextBox 12">
            <a:extLst>
              <a:ext uri="{FF2B5EF4-FFF2-40B4-BE49-F238E27FC236}">
                <a16:creationId xmlns:a16="http://schemas.microsoft.com/office/drawing/2014/main" id="{B3A7C42A-53F6-46FB-8F2B-7B9675755C57}"/>
              </a:ext>
            </a:extLst>
          </p:cNvPr>
          <p:cNvSpPr txBox="1">
            <a:spLocks noChangeArrowheads="1"/>
          </p:cNvSpPr>
          <p:nvPr/>
        </p:nvSpPr>
        <p:spPr bwMode="auto">
          <a:xfrm>
            <a:off x="1084263" y="2039938"/>
            <a:ext cx="2336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ea typeface="Calibri" panose="020F0502020204030204" pitchFamily="34" charset="0"/>
                <a:cs typeface="Arial" panose="020B0604020202020204" pitchFamily="34" charset="0"/>
              </a:rPr>
              <a:t> carbohydrate</a:t>
            </a:r>
          </a:p>
        </p:txBody>
      </p:sp>
      <p:pic>
        <p:nvPicPr>
          <p:cNvPr id="14" name="Picture 13" descr="black arrow.png">
            <a:extLst>
              <a:ext uri="{FF2B5EF4-FFF2-40B4-BE49-F238E27FC236}">
                <a16:creationId xmlns:a16="http://schemas.microsoft.com/office/drawing/2014/main" id="{DCFAACDE-90E3-4BE8-B66F-A5684BD8E27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27438" y="2219325"/>
            <a:ext cx="1876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8F616ADE-912E-49E8-939C-3D3CF97568DD}"/>
              </a:ext>
            </a:extLst>
          </p:cNvPr>
          <p:cNvSpPr txBox="1">
            <a:spLocks noChangeArrowheads="1"/>
          </p:cNvSpPr>
          <p:nvPr/>
        </p:nvSpPr>
        <p:spPr bwMode="auto">
          <a:xfrm>
            <a:off x="3449108" y="1800225"/>
            <a:ext cx="2184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ea typeface="Calibri" panose="020F0502020204030204" pitchFamily="34" charset="0"/>
                <a:cs typeface="Arial" panose="020B0604020202020204" pitchFamily="34" charset="0"/>
              </a:rPr>
              <a:t>carbohydrase</a:t>
            </a:r>
          </a:p>
        </p:txBody>
      </p:sp>
      <p:sp>
        <p:nvSpPr>
          <p:cNvPr id="16" name="Text Box 4">
            <a:extLst>
              <a:ext uri="{FF2B5EF4-FFF2-40B4-BE49-F238E27FC236}">
                <a16:creationId xmlns:a16="http://schemas.microsoft.com/office/drawing/2014/main" id="{D5B9E94F-4EF0-4561-9F42-DBE377071136}"/>
              </a:ext>
            </a:extLst>
          </p:cNvPr>
          <p:cNvSpPr txBox="1">
            <a:spLocks noChangeArrowheads="1"/>
          </p:cNvSpPr>
          <p:nvPr/>
        </p:nvSpPr>
        <p:spPr bwMode="auto">
          <a:xfrm>
            <a:off x="342900" y="2868613"/>
            <a:ext cx="83613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10BC45"/>
                </a:solidFill>
              </a:rPr>
              <a:t>Amylase</a:t>
            </a:r>
            <a:r>
              <a:rPr lang="en-GB" altLang="en-US">
                <a:solidFill>
                  <a:srgbClr val="010066"/>
                </a:solidFill>
              </a:rPr>
              <a:t> is a type of carbohydrase enzyme. It specifically breaks down the carbohydrate, </a:t>
            </a:r>
            <a:r>
              <a:rPr lang="en-GB" altLang="en-US" b="1">
                <a:solidFill>
                  <a:srgbClr val="10BC45"/>
                </a:solidFill>
              </a:rPr>
              <a:t>starch</a:t>
            </a:r>
            <a:r>
              <a:rPr lang="en-GB" altLang="en-US">
                <a:solidFill>
                  <a:srgbClr val="010066"/>
                </a:solidFill>
              </a:rPr>
              <a:t>.</a:t>
            </a:r>
          </a:p>
        </p:txBody>
      </p:sp>
      <p:sp>
        <p:nvSpPr>
          <p:cNvPr id="17" name="Rectangle 12">
            <a:extLst>
              <a:ext uri="{FF2B5EF4-FFF2-40B4-BE49-F238E27FC236}">
                <a16:creationId xmlns:a16="http://schemas.microsoft.com/office/drawing/2014/main" id="{BA00BA88-D23C-4E7D-B21A-3BE78A217492}"/>
              </a:ext>
            </a:extLst>
          </p:cNvPr>
          <p:cNvSpPr>
            <a:spLocks noChangeArrowheads="1"/>
          </p:cNvSpPr>
          <p:nvPr/>
        </p:nvSpPr>
        <p:spPr bwMode="auto">
          <a:xfrm>
            <a:off x="908050" y="3889375"/>
            <a:ext cx="7199313" cy="947738"/>
          </a:xfrm>
          <a:prstGeom prst="rect">
            <a:avLst/>
          </a:prstGeom>
          <a:noFill/>
          <a:ln w="38100">
            <a:solidFill>
              <a:srgbClr val="10BC45"/>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US" altLang="en-US" b="1"/>
          </a:p>
        </p:txBody>
      </p:sp>
      <p:sp>
        <p:nvSpPr>
          <p:cNvPr id="18" name="TextBox 17">
            <a:extLst>
              <a:ext uri="{FF2B5EF4-FFF2-40B4-BE49-F238E27FC236}">
                <a16:creationId xmlns:a16="http://schemas.microsoft.com/office/drawing/2014/main" id="{739F79F5-73ED-4465-9E85-F3177B81F2B0}"/>
              </a:ext>
            </a:extLst>
          </p:cNvPr>
          <p:cNvSpPr txBox="1">
            <a:spLocks noChangeArrowheads="1"/>
          </p:cNvSpPr>
          <p:nvPr/>
        </p:nvSpPr>
        <p:spPr bwMode="auto">
          <a:xfrm>
            <a:off x="1512888" y="4176713"/>
            <a:ext cx="118586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ea typeface="Calibri" panose="020F0502020204030204" pitchFamily="34" charset="0"/>
                <a:cs typeface="Arial" panose="020B0604020202020204" pitchFamily="34" charset="0"/>
              </a:rPr>
              <a:t> starch</a:t>
            </a:r>
          </a:p>
        </p:txBody>
      </p:sp>
      <p:pic>
        <p:nvPicPr>
          <p:cNvPr id="19" name="Picture 18" descr="black arrow.png">
            <a:extLst>
              <a:ext uri="{FF2B5EF4-FFF2-40B4-BE49-F238E27FC236}">
                <a16:creationId xmlns:a16="http://schemas.microsoft.com/office/drawing/2014/main" id="{70FAECAA-0008-4E8A-AC69-8C90C65B1AF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98838" y="4389438"/>
            <a:ext cx="1876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1BF0714D-CE3E-45DC-8D09-F7F204779EC2}"/>
              </a:ext>
            </a:extLst>
          </p:cNvPr>
          <p:cNvSpPr txBox="1">
            <a:spLocks noChangeArrowheads="1"/>
          </p:cNvSpPr>
          <p:nvPr/>
        </p:nvSpPr>
        <p:spPr bwMode="auto">
          <a:xfrm>
            <a:off x="3690938" y="3973513"/>
            <a:ext cx="1422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ea typeface="Calibri" panose="020F0502020204030204" pitchFamily="34" charset="0"/>
                <a:cs typeface="Arial" panose="020B0604020202020204" pitchFamily="34" charset="0"/>
              </a:rPr>
              <a:t>amylase</a:t>
            </a:r>
          </a:p>
        </p:txBody>
      </p:sp>
      <p:sp>
        <p:nvSpPr>
          <p:cNvPr id="21" name="TextBox 2011">
            <a:extLst>
              <a:ext uri="{FF2B5EF4-FFF2-40B4-BE49-F238E27FC236}">
                <a16:creationId xmlns:a16="http://schemas.microsoft.com/office/drawing/2014/main" id="{A2666C24-8BA2-4D2D-929F-6A065FDB517F}"/>
              </a:ext>
            </a:extLst>
          </p:cNvPr>
          <p:cNvSpPr txBox="1">
            <a:spLocks noChangeArrowheads="1"/>
          </p:cNvSpPr>
          <p:nvPr/>
        </p:nvSpPr>
        <p:spPr bwMode="auto">
          <a:xfrm>
            <a:off x="342900" y="4953000"/>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Amylase is produced by the salivary glands, pancreas and small intestine. It breaks down starch present in the mouth and small intestine. </a:t>
            </a:r>
          </a:p>
        </p:txBody>
      </p:sp>
      <p:sp>
        <p:nvSpPr>
          <p:cNvPr id="23" name="Rectangle 22">
            <a:extLst>
              <a:ext uri="{FF2B5EF4-FFF2-40B4-BE49-F238E27FC236}">
                <a16:creationId xmlns:a16="http://schemas.microsoft.com/office/drawing/2014/main" id="{15E990D8-C444-4866-9582-0B8D9D24B6D5}"/>
              </a:ext>
            </a:extLst>
          </p:cNvPr>
          <p:cNvSpPr>
            <a:spLocks noChangeArrowheads="1"/>
          </p:cNvSpPr>
          <p:nvPr/>
        </p:nvSpPr>
        <p:spPr bwMode="auto">
          <a:xfrm>
            <a:off x="5732463" y="2039938"/>
            <a:ext cx="2082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dirty="0">
                <a:ea typeface="Calibri" panose="020F0502020204030204" pitchFamily="34" charset="0"/>
                <a:cs typeface="Arial" panose="020B0604020202020204" pitchFamily="34" charset="0"/>
              </a:rPr>
              <a:t>simple sugar</a:t>
            </a:r>
          </a:p>
        </p:txBody>
      </p:sp>
      <p:sp>
        <p:nvSpPr>
          <p:cNvPr id="24" name="Rectangle 23">
            <a:extLst>
              <a:ext uri="{FF2B5EF4-FFF2-40B4-BE49-F238E27FC236}">
                <a16:creationId xmlns:a16="http://schemas.microsoft.com/office/drawing/2014/main" id="{387ABA70-02E2-4C81-8335-F70B0FD584D7}"/>
              </a:ext>
            </a:extLst>
          </p:cNvPr>
          <p:cNvSpPr>
            <a:spLocks noChangeArrowheads="1"/>
          </p:cNvSpPr>
          <p:nvPr/>
        </p:nvSpPr>
        <p:spPr bwMode="auto">
          <a:xfrm>
            <a:off x="5997575" y="4176713"/>
            <a:ext cx="134778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ea typeface="Calibri" panose="020F0502020204030204" pitchFamily="34" charset="0"/>
                <a:cs typeface="Arial" panose="020B0604020202020204" pitchFamily="34" charset="0"/>
              </a:rPr>
              <a:t>glucose</a:t>
            </a:r>
            <a:endParaRPr lang="en-GB" altLang="en-US">
              <a:ea typeface="Calibri" panose="020F0502020204030204" pitchFamily="34" charset="0"/>
              <a:cs typeface="Arial" panose="020B0604020202020204" pitchFamily="34" charset="0"/>
            </a:endParaRPr>
          </a:p>
        </p:txBody>
      </p:sp>
      <p:pic>
        <p:nvPicPr>
          <p:cNvPr id="22" name="Picture 21">
            <a:extLst>
              <a:ext uri="{FF2B5EF4-FFF2-40B4-BE49-F238E27FC236}">
                <a16:creationId xmlns:a16="http://schemas.microsoft.com/office/drawing/2014/main" id="{0BE4EFD6-AA46-43E6-A8F4-62AB16F5802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5" name="Picture 9" descr="notes_icon">
            <a:extLst>
              <a:ext uri="{FF2B5EF4-FFF2-40B4-BE49-F238E27FC236}">
                <a16:creationId xmlns:a16="http://schemas.microsoft.com/office/drawing/2014/main" id="{A46FCABA-A18F-4CA0-89EA-542BAFEDF26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animBg="1"/>
      <p:bldP spid="18" grpId="0"/>
      <p:bldP spid="20" grpId="0"/>
      <p:bldP spid="21"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a:extLst>
              <a:ext uri="{FF2B5EF4-FFF2-40B4-BE49-F238E27FC236}">
                <a16:creationId xmlns:a16="http://schemas.microsoft.com/office/drawing/2014/main" id="{16F5B057-2827-4843-8761-5E0D155593E4}"/>
              </a:ext>
            </a:extLst>
          </p:cNvPr>
          <p:cNvSpPr>
            <a:spLocks noGrp="1" noChangeArrowheads="1"/>
          </p:cNvSpPr>
          <p:nvPr>
            <p:ph type="title"/>
          </p:nvPr>
        </p:nvSpPr>
        <p:spPr/>
        <p:txBody>
          <a:bodyPr/>
          <a:lstStyle/>
          <a:p>
            <a:r>
              <a:rPr lang="en-GB" altLang="en-US"/>
              <a:t>More digestive enzymes</a:t>
            </a:r>
          </a:p>
        </p:txBody>
      </p:sp>
      <p:sp>
        <p:nvSpPr>
          <p:cNvPr id="37892" name="Text Box 4">
            <a:extLst>
              <a:ext uri="{FF2B5EF4-FFF2-40B4-BE49-F238E27FC236}">
                <a16:creationId xmlns:a16="http://schemas.microsoft.com/office/drawing/2014/main" id="{C63DC71E-E08A-47A7-B079-DF126F866BF8}"/>
              </a:ext>
            </a:extLst>
          </p:cNvPr>
          <p:cNvSpPr txBox="1">
            <a:spLocks noChangeArrowheads="1"/>
          </p:cNvSpPr>
          <p:nvPr/>
        </p:nvSpPr>
        <p:spPr bwMode="auto">
          <a:xfrm>
            <a:off x="342900" y="784225"/>
            <a:ext cx="83613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10BC45"/>
                </a:solidFill>
              </a:rPr>
              <a:t>Protease</a:t>
            </a:r>
            <a:r>
              <a:rPr lang="en-GB" altLang="en-US">
                <a:solidFill>
                  <a:srgbClr val="010066"/>
                </a:solidFill>
              </a:rPr>
              <a:t> breaks down proteins into their constituent amino acid molecules.</a:t>
            </a:r>
          </a:p>
        </p:txBody>
      </p:sp>
      <p:sp>
        <p:nvSpPr>
          <p:cNvPr id="37893" name="Rectangle 2">
            <a:extLst>
              <a:ext uri="{FF2B5EF4-FFF2-40B4-BE49-F238E27FC236}">
                <a16:creationId xmlns:a16="http://schemas.microsoft.com/office/drawing/2014/main" id="{056764C8-BC58-408D-8B66-EDE1BF6FE8EA}"/>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37894" name="TextBox 121">
            <a:extLst>
              <a:ext uri="{FF2B5EF4-FFF2-40B4-BE49-F238E27FC236}">
                <a16:creationId xmlns:a16="http://schemas.microsoft.com/office/drawing/2014/main" id="{B25E8F59-D3A1-4A4D-9466-706D250BF6B2}"/>
              </a:ext>
            </a:extLst>
          </p:cNvPr>
          <p:cNvSpPr txBox="1">
            <a:spLocks noChangeArrowheads="1"/>
          </p:cNvSpPr>
          <p:nvPr/>
        </p:nvSpPr>
        <p:spPr bwMode="auto">
          <a:xfrm>
            <a:off x="1636713" y="2133954"/>
            <a:ext cx="142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ea typeface="Calibri" panose="020F0502020204030204" pitchFamily="34" charset="0"/>
                <a:cs typeface="Arial" panose="020B0604020202020204" pitchFamily="34" charset="0"/>
              </a:rPr>
              <a:t> protein</a:t>
            </a:r>
          </a:p>
        </p:txBody>
      </p:sp>
      <p:pic>
        <p:nvPicPr>
          <p:cNvPr id="14" name="Picture 13" descr="black arrow.png">
            <a:extLst>
              <a:ext uri="{FF2B5EF4-FFF2-40B4-BE49-F238E27FC236}">
                <a16:creationId xmlns:a16="http://schemas.microsoft.com/office/drawing/2014/main" id="{3B6ABEC6-9CE2-4E56-B158-AEDF8BCA477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86138" y="2372079"/>
            <a:ext cx="1876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4987EE36-6264-46F9-879E-E05A4B500F65}"/>
              </a:ext>
            </a:extLst>
          </p:cNvPr>
          <p:cNvSpPr txBox="1">
            <a:spLocks noChangeArrowheads="1"/>
          </p:cNvSpPr>
          <p:nvPr/>
        </p:nvSpPr>
        <p:spPr bwMode="auto">
          <a:xfrm>
            <a:off x="3584575" y="1935517"/>
            <a:ext cx="1495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ea typeface="Calibri" panose="020F0502020204030204" pitchFamily="34" charset="0"/>
                <a:cs typeface="Arial" panose="020B0604020202020204" pitchFamily="34" charset="0"/>
              </a:rPr>
              <a:t>protease</a:t>
            </a:r>
          </a:p>
        </p:txBody>
      </p:sp>
      <p:sp>
        <p:nvSpPr>
          <p:cNvPr id="16" name="Text Box 411">
            <a:extLst>
              <a:ext uri="{FF2B5EF4-FFF2-40B4-BE49-F238E27FC236}">
                <a16:creationId xmlns:a16="http://schemas.microsoft.com/office/drawing/2014/main" id="{B8616BF7-7148-4CBC-BD1D-4017C1DE9E5C}"/>
              </a:ext>
            </a:extLst>
          </p:cNvPr>
          <p:cNvSpPr txBox="1">
            <a:spLocks noChangeArrowheads="1"/>
          </p:cNvSpPr>
          <p:nvPr/>
        </p:nvSpPr>
        <p:spPr bwMode="auto">
          <a:xfrm>
            <a:off x="342900" y="3052763"/>
            <a:ext cx="83613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10BC45"/>
                </a:solidFill>
              </a:rPr>
              <a:t>Lipase</a:t>
            </a:r>
            <a:r>
              <a:rPr lang="en-GB" altLang="en-US">
                <a:solidFill>
                  <a:srgbClr val="10BC45"/>
                </a:solidFill>
              </a:rPr>
              <a:t> </a:t>
            </a:r>
            <a:r>
              <a:rPr lang="en-GB" altLang="en-US"/>
              <a:t>breaks down </a:t>
            </a:r>
            <a:r>
              <a:rPr lang="en-GB" altLang="en-US" b="1">
                <a:solidFill>
                  <a:srgbClr val="10BC45"/>
                </a:solidFill>
              </a:rPr>
              <a:t>lipids</a:t>
            </a:r>
            <a:r>
              <a:rPr lang="en-GB" altLang="en-US"/>
              <a:t>, including fats and oils, into glycerol and fatty acids.</a:t>
            </a:r>
            <a:endParaRPr lang="en-GB" altLang="en-US">
              <a:solidFill>
                <a:srgbClr val="010066"/>
              </a:solidFill>
            </a:endParaRPr>
          </a:p>
        </p:txBody>
      </p:sp>
      <p:sp>
        <p:nvSpPr>
          <p:cNvPr id="18" name="TextBox 17">
            <a:extLst>
              <a:ext uri="{FF2B5EF4-FFF2-40B4-BE49-F238E27FC236}">
                <a16:creationId xmlns:a16="http://schemas.microsoft.com/office/drawing/2014/main" id="{DCDB05F6-6A8D-4932-95CC-707F6DB32B1B}"/>
              </a:ext>
            </a:extLst>
          </p:cNvPr>
          <p:cNvSpPr txBox="1">
            <a:spLocks noChangeArrowheads="1"/>
          </p:cNvSpPr>
          <p:nvPr/>
        </p:nvSpPr>
        <p:spPr bwMode="auto">
          <a:xfrm>
            <a:off x="1389063" y="4351160"/>
            <a:ext cx="631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ea typeface="Calibri" panose="020F0502020204030204" pitchFamily="34" charset="0"/>
                <a:cs typeface="Arial" panose="020B0604020202020204" pitchFamily="34" charset="0"/>
              </a:rPr>
              <a:t>fat</a:t>
            </a:r>
          </a:p>
        </p:txBody>
      </p:sp>
      <p:pic>
        <p:nvPicPr>
          <p:cNvPr id="19" name="Picture 18" descr="black arrow.png">
            <a:extLst>
              <a:ext uri="{FF2B5EF4-FFF2-40B4-BE49-F238E27FC236}">
                <a16:creationId xmlns:a16="http://schemas.microsoft.com/office/drawing/2014/main" id="{FDD63396-9DF9-49B5-B0AC-CC2660E7DF6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44738" y="4568648"/>
            <a:ext cx="1876425" cy="23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65FC37E7-2EFF-4F4A-AC40-2B72ECDA0328}"/>
              </a:ext>
            </a:extLst>
          </p:cNvPr>
          <p:cNvSpPr txBox="1">
            <a:spLocks noChangeArrowheads="1"/>
          </p:cNvSpPr>
          <p:nvPr/>
        </p:nvSpPr>
        <p:spPr bwMode="auto">
          <a:xfrm>
            <a:off x="2619375" y="4165423"/>
            <a:ext cx="1128713"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ea typeface="Calibri" panose="020F0502020204030204" pitchFamily="34" charset="0"/>
                <a:cs typeface="Arial" panose="020B0604020202020204" pitchFamily="34" charset="0"/>
              </a:rPr>
              <a:t>lipase</a:t>
            </a:r>
          </a:p>
        </p:txBody>
      </p:sp>
      <p:sp>
        <p:nvSpPr>
          <p:cNvPr id="22" name="TextBox 21">
            <a:extLst>
              <a:ext uri="{FF2B5EF4-FFF2-40B4-BE49-F238E27FC236}">
                <a16:creationId xmlns:a16="http://schemas.microsoft.com/office/drawing/2014/main" id="{CFEA07FF-552D-4D28-B1A2-6374554C2D45}"/>
              </a:ext>
            </a:extLst>
          </p:cNvPr>
          <p:cNvSpPr txBox="1">
            <a:spLocks noChangeArrowheads="1"/>
          </p:cNvSpPr>
          <p:nvPr/>
        </p:nvSpPr>
        <p:spPr bwMode="auto">
          <a:xfrm>
            <a:off x="342900" y="5322888"/>
            <a:ext cx="75676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solidFill>
                  <a:srgbClr val="010066"/>
                </a:solidFill>
              </a:rPr>
              <a:t>Word equations </a:t>
            </a:r>
            <a:r>
              <a:rPr lang="en-GB" altLang="en-US" dirty="0"/>
              <a:t>are a useful way of writing down the </a:t>
            </a:r>
            <a:br>
              <a:rPr lang="en-GB" altLang="en-US" dirty="0"/>
            </a:br>
            <a:r>
              <a:rPr lang="en-GB" altLang="en-US" dirty="0"/>
              <a:t>reactions </a:t>
            </a:r>
            <a:r>
              <a:rPr lang="en-GB" altLang="en-US" dirty="0" err="1"/>
              <a:t>catalyzed</a:t>
            </a:r>
            <a:r>
              <a:rPr lang="en-GB" altLang="en-US" dirty="0"/>
              <a:t> by digestive enzymes.</a:t>
            </a:r>
          </a:p>
        </p:txBody>
      </p:sp>
      <p:sp>
        <p:nvSpPr>
          <p:cNvPr id="37903" name="Rectangle 1">
            <a:extLst>
              <a:ext uri="{FF2B5EF4-FFF2-40B4-BE49-F238E27FC236}">
                <a16:creationId xmlns:a16="http://schemas.microsoft.com/office/drawing/2014/main" id="{8D8F0F1B-FCCF-4EAE-8C7C-623A118ED340}"/>
              </a:ext>
            </a:extLst>
          </p:cNvPr>
          <p:cNvSpPr>
            <a:spLocks noChangeArrowheads="1"/>
          </p:cNvSpPr>
          <p:nvPr/>
        </p:nvSpPr>
        <p:spPr bwMode="auto">
          <a:xfrm>
            <a:off x="908050" y="1862492"/>
            <a:ext cx="7199313" cy="947737"/>
          </a:xfrm>
          <a:prstGeom prst="rect">
            <a:avLst/>
          </a:prstGeom>
          <a:noFill/>
          <a:ln w="38100">
            <a:solidFill>
              <a:srgbClr val="10BC45"/>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US" altLang="en-US" b="1"/>
          </a:p>
        </p:txBody>
      </p:sp>
      <p:sp>
        <p:nvSpPr>
          <p:cNvPr id="25" name="Rectangle 122">
            <a:extLst>
              <a:ext uri="{FF2B5EF4-FFF2-40B4-BE49-F238E27FC236}">
                <a16:creationId xmlns:a16="http://schemas.microsoft.com/office/drawing/2014/main" id="{B58CE820-C396-4115-B60A-125D7816FAA3}"/>
              </a:ext>
            </a:extLst>
          </p:cNvPr>
          <p:cNvSpPr>
            <a:spLocks noChangeArrowheads="1"/>
          </p:cNvSpPr>
          <p:nvPr/>
        </p:nvSpPr>
        <p:spPr bwMode="auto">
          <a:xfrm>
            <a:off x="908050" y="4114623"/>
            <a:ext cx="7199313" cy="947737"/>
          </a:xfrm>
          <a:prstGeom prst="rect">
            <a:avLst/>
          </a:prstGeom>
          <a:noFill/>
          <a:ln w="38100">
            <a:solidFill>
              <a:srgbClr val="10BC45"/>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US" altLang="en-US" b="1"/>
          </a:p>
        </p:txBody>
      </p:sp>
      <p:sp>
        <p:nvSpPr>
          <p:cNvPr id="26" name="Rectangle 25">
            <a:extLst>
              <a:ext uri="{FF2B5EF4-FFF2-40B4-BE49-F238E27FC236}">
                <a16:creationId xmlns:a16="http://schemas.microsoft.com/office/drawing/2014/main" id="{42B212A0-00E8-4D3B-AEA2-8D9A54690D1F}"/>
              </a:ext>
            </a:extLst>
          </p:cNvPr>
          <p:cNvSpPr>
            <a:spLocks noChangeArrowheads="1"/>
          </p:cNvSpPr>
          <p:nvPr/>
        </p:nvSpPr>
        <p:spPr bwMode="auto">
          <a:xfrm>
            <a:off x="4545013" y="4338460"/>
            <a:ext cx="3236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ea typeface="Calibri" panose="020F0502020204030204" pitchFamily="34" charset="0"/>
                <a:cs typeface="Arial" panose="020B0604020202020204" pitchFamily="34" charset="0"/>
              </a:rPr>
              <a:t>glycerol </a:t>
            </a:r>
            <a:r>
              <a:rPr lang="en-US" altLang="en-US">
                <a:solidFill>
                  <a:schemeClr val="tx1"/>
                </a:solidFill>
                <a:ea typeface="Calibri" panose="020F0502020204030204" pitchFamily="34" charset="0"/>
                <a:cs typeface="Arial" panose="020B0604020202020204" pitchFamily="34" charset="0"/>
              </a:rPr>
              <a:t>+</a:t>
            </a:r>
            <a:r>
              <a:rPr lang="en-US" altLang="en-US" b="1">
                <a:ea typeface="Calibri" panose="020F0502020204030204" pitchFamily="34" charset="0"/>
                <a:cs typeface="Arial" panose="020B0604020202020204" pitchFamily="34" charset="0"/>
              </a:rPr>
              <a:t> fatty acids</a:t>
            </a:r>
            <a:endParaRPr lang="en-GB" altLang="en-US">
              <a:ea typeface="Calibri" panose="020F050202020403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64EE390E-AE90-4291-B99D-503CF0DFF584}"/>
              </a:ext>
            </a:extLst>
          </p:cNvPr>
          <p:cNvSpPr>
            <a:spLocks noChangeArrowheads="1"/>
          </p:cNvSpPr>
          <p:nvPr/>
        </p:nvSpPr>
        <p:spPr bwMode="auto">
          <a:xfrm>
            <a:off x="5611813" y="2137129"/>
            <a:ext cx="1962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b="1">
                <a:ea typeface="Calibri" panose="020F0502020204030204" pitchFamily="34" charset="0"/>
                <a:cs typeface="Arial" panose="020B0604020202020204" pitchFamily="34" charset="0"/>
              </a:rPr>
              <a:t>amino acids</a:t>
            </a:r>
            <a:endParaRPr lang="en-GB" altLang="en-US">
              <a:ea typeface="Calibri" panose="020F0502020204030204" pitchFamily="34" charset="0"/>
              <a:cs typeface="Arial" panose="020B0604020202020204" pitchFamily="34" charset="0"/>
            </a:endParaRPr>
          </a:p>
        </p:txBody>
      </p:sp>
      <p:pic>
        <p:nvPicPr>
          <p:cNvPr id="21" name="Picture 20">
            <a:extLst>
              <a:ext uri="{FF2B5EF4-FFF2-40B4-BE49-F238E27FC236}">
                <a16:creationId xmlns:a16="http://schemas.microsoft.com/office/drawing/2014/main" id="{D8F68620-690F-4B4A-831F-A7FCE987214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20" grpId="0"/>
      <p:bldP spid="22" grpId="0"/>
      <p:bldP spid="25" grpId="0" animBg="1"/>
      <p:bldP spid="26"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ACF6D87A-6D61-444D-BB78-C6F6DD832C9A}"/>
              </a:ext>
            </a:extLst>
          </p:cNvPr>
          <p:cNvSpPr>
            <a:spLocks noGrp="1" noChangeArrowheads="1"/>
          </p:cNvSpPr>
          <p:nvPr>
            <p:ph type="title"/>
          </p:nvPr>
        </p:nvSpPr>
        <p:spPr/>
        <p:txBody>
          <a:bodyPr/>
          <a:lstStyle/>
          <a:p>
            <a:r>
              <a:rPr lang="en-GB" altLang="en-US" dirty="0"/>
              <a:t>Breaking down different nutrients</a:t>
            </a:r>
          </a:p>
        </p:txBody>
      </p:sp>
      <p:pic>
        <p:nvPicPr>
          <p:cNvPr id="7" name="Picture 6">
            <a:extLst>
              <a:ext uri="{FF2B5EF4-FFF2-40B4-BE49-F238E27FC236}">
                <a16:creationId xmlns:a16="http://schemas.microsoft.com/office/drawing/2014/main" id="{A86FCD7F-7337-4ADB-82D1-21040E9546D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9152571A-99C3-4374-8D5C-5F8F2E8C5C4D}"/>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2D103358-463E-4259-B4CA-94416620A631}"/>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105"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4339EDAD-5B62-4A44-B391-E14F2BFF6DAC}"/>
                    </a:ext>
                  </a:extLst>
                </p:cNvPr>
                <p:cNvPicPr>
                  <a:picLocks/>
                </p:cNvPicPr>
                <p:nvPr/>
              </p:nvPicPr>
              <p:blipFill>
                <a:blip r:embed="rId10"/>
                <a:stretch>
                  <a:fillRect/>
                </a:stretch>
              </p:blipFill>
              <p:spPr>
                <a:xfrm>
                  <a:off x="212725" y="800100"/>
                  <a:ext cx="8699500" cy="5308600"/>
                </a:xfrm>
                <a:prstGeom prst="rect">
                  <a:avLst/>
                </a:prstGeom>
              </p:spPr>
            </p:pic>
          </p:control>
        </mc:Fallback>
      </mc:AlternateContent>
    </p:controls>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a:extLst>
              <a:ext uri="{FF2B5EF4-FFF2-40B4-BE49-F238E27FC236}">
                <a16:creationId xmlns:a16="http://schemas.microsoft.com/office/drawing/2014/main" id="{BEC65312-BA28-471B-826D-F9C9548F7BB3}"/>
              </a:ext>
            </a:extLst>
          </p:cNvPr>
          <p:cNvSpPr>
            <a:spLocks noGrp="1" noChangeArrowheads="1"/>
          </p:cNvSpPr>
          <p:nvPr>
            <p:ph type="title"/>
          </p:nvPr>
        </p:nvSpPr>
        <p:spPr/>
        <p:txBody>
          <a:bodyPr/>
          <a:lstStyle/>
          <a:p>
            <a:r>
              <a:rPr lang="en-GB" altLang="en-US"/>
              <a:t>Where are digestive enzymes produced?</a:t>
            </a:r>
          </a:p>
        </p:txBody>
      </p:sp>
      <p:sp>
        <p:nvSpPr>
          <p:cNvPr id="38916" name="Text Box 4">
            <a:extLst>
              <a:ext uri="{FF2B5EF4-FFF2-40B4-BE49-F238E27FC236}">
                <a16:creationId xmlns:a16="http://schemas.microsoft.com/office/drawing/2014/main" id="{D5481627-D7AB-46BB-B97D-97E6B1D99F0D}"/>
              </a:ext>
            </a:extLst>
          </p:cNvPr>
          <p:cNvSpPr txBox="1">
            <a:spLocks noChangeArrowheads="1"/>
          </p:cNvSpPr>
          <p:nvPr/>
        </p:nvSpPr>
        <p:spPr bwMode="auto">
          <a:xfrm>
            <a:off x="342900" y="784225"/>
            <a:ext cx="85185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Different digestive enzymes are produced in different parts of the digestive system.</a:t>
            </a:r>
          </a:p>
        </p:txBody>
      </p:sp>
      <p:sp>
        <p:nvSpPr>
          <p:cNvPr id="14" name="TextBox 13">
            <a:extLst>
              <a:ext uri="{FF2B5EF4-FFF2-40B4-BE49-F238E27FC236}">
                <a16:creationId xmlns:a16="http://schemas.microsoft.com/office/drawing/2014/main" id="{F074EC5C-8259-492D-AC14-12CC60947213}"/>
              </a:ext>
            </a:extLst>
          </p:cNvPr>
          <p:cNvSpPr txBox="1">
            <a:spLocks noChangeArrowheads="1"/>
          </p:cNvSpPr>
          <p:nvPr/>
        </p:nvSpPr>
        <p:spPr bwMode="auto">
          <a:xfrm>
            <a:off x="342900" y="1874838"/>
            <a:ext cx="36798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t>carbohydrase</a:t>
            </a:r>
            <a:r>
              <a:rPr lang="en-GB" altLang="en-US"/>
              <a:t>: salivary glands, pancreas and </a:t>
            </a:r>
            <a:br>
              <a:rPr lang="en-GB" altLang="en-US"/>
            </a:br>
            <a:r>
              <a:rPr lang="en-GB" altLang="en-US"/>
              <a:t>small intestine</a:t>
            </a:r>
          </a:p>
        </p:txBody>
      </p:sp>
      <p:sp>
        <p:nvSpPr>
          <p:cNvPr id="15" name="TextBox 14">
            <a:extLst>
              <a:ext uri="{FF2B5EF4-FFF2-40B4-BE49-F238E27FC236}">
                <a16:creationId xmlns:a16="http://schemas.microsoft.com/office/drawing/2014/main" id="{E887BAB6-AE2C-4766-B67A-AA3A1AE4667B}"/>
              </a:ext>
            </a:extLst>
          </p:cNvPr>
          <p:cNvSpPr txBox="1">
            <a:spLocks noChangeArrowheads="1"/>
          </p:cNvSpPr>
          <p:nvPr/>
        </p:nvSpPr>
        <p:spPr bwMode="auto">
          <a:xfrm>
            <a:off x="342900" y="3703638"/>
            <a:ext cx="3495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t>protease</a:t>
            </a:r>
            <a:r>
              <a:rPr lang="en-GB" altLang="en-US"/>
              <a:t>: </a:t>
            </a:r>
            <a:br>
              <a:rPr lang="en-GB" altLang="en-US"/>
            </a:br>
            <a:r>
              <a:rPr lang="en-GB" altLang="en-US"/>
              <a:t>stomach, pancreas and small intestine</a:t>
            </a:r>
          </a:p>
        </p:txBody>
      </p:sp>
      <p:sp>
        <p:nvSpPr>
          <p:cNvPr id="16" name="TextBox 15">
            <a:extLst>
              <a:ext uri="{FF2B5EF4-FFF2-40B4-BE49-F238E27FC236}">
                <a16:creationId xmlns:a16="http://schemas.microsoft.com/office/drawing/2014/main" id="{1AAC740C-A22B-400A-A742-4A94AA94489D}"/>
              </a:ext>
            </a:extLst>
          </p:cNvPr>
          <p:cNvSpPr txBox="1">
            <a:spLocks noChangeArrowheads="1"/>
          </p:cNvSpPr>
          <p:nvPr/>
        </p:nvSpPr>
        <p:spPr bwMode="auto">
          <a:xfrm>
            <a:off x="342900" y="5164138"/>
            <a:ext cx="36798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a:t>lipase</a:t>
            </a:r>
            <a:r>
              <a:rPr lang="en-GB" altLang="en-US"/>
              <a:t>: pancreas </a:t>
            </a:r>
            <a:br>
              <a:rPr lang="en-GB" altLang="en-US"/>
            </a:br>
            <a:r>
              <a:rPr lang="en-GB" altLang="en-US"/>
              <a:t>and small intestine</a:t>
            </a:r>
          </a:p>
        </p:txBody>
      </p:sp>
      <p:pic>
        <p:nvPicPr>
          <p:cNvPr id="38920" name="Picture 8" descr="The digestive system_site of enzyme production_nolabels.png">
            <a:extLst>
              <a:ext uri="{FF2B5EF4-FFF2-40B4-BE49-F238E27FC236}">
                <a16:creationId xmlns:a16="http://schemas.microsoft.com/office/drawing/2014/main" id="{0B390F7A-9C05-4914-B951-B8608075A2F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73561" y="1647825"/>
            <a:ext cx="3956050" cy="425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1" name="Rectangle 9">
            <a:extLst>
              <a:ext uri="{FF2B5EF4-FFF2-40B4-BE49-F238E27FC236}">
                <a16:creationId xmlns:a16="http://schemas.microsoft.com/office/drawing/2014/main" id="{56D1E24F-05B8-45D9-AE7F-37172400AF16}"/>
              </a:ext>
            </a:extLst>
          </p:cNvPr>
          <p:cNvSpPr>
            <a:spLocks noChangeArrowheads="1"/>
          </p:cNvSpPr>
          <p:nvPr/>
        </p:nvSpPr>
        <p:spPr bwMode="auto">
          <a:xfrm>
            <a:off x="3754436" y="2644775"/>
            <a:ext cx="1416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salivary </a:t>
            </a:r>
            <a:br>
              <a:rPr lang="en-GB" altLang="en-US" b="1"/>
            </a:br>
            <a:r>
              <a:rPr lang="en-GB" altLang="en-US" b="1"/>
              <a:t>glands</a:t>
            </a:r>
          </a:p>
        </p:txBody>
      </p:sp>
      <p:sp>
        <p:nvSpPr>
          <p:cNvPr id="38922" name="Rectangle 10">
            <a:extLst>
              <a:ext uri="{FF2B5EF4-FFF2-40B4-BE49-F238E27FC236}">
                <a16:creationId xmlns:a16="http://schemas.microsoft.com/office/drawing/2014/main" id="{A419A6C8-7445-42B7-A917-EE3C7B0E97F0}"/>
              </a:ext>
            </a:extLst>
          </p:cNvPr>
          <p:cNvSpPr>
            <a:spLocks noChangeArrowheads="1"/>
          </p:cNvSpPr>
          <p:nvPr/>
        </p:nvSpPr>
        <p:spPr bwMode="auto">
          <a:xfrm>
            <a:off x="3819523" y="4394200"/>
            <a:ext cx="145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stomach</a:t>
            </a:r>
          </a:p>
        </p:txBody>
      </p:sp>
      <p:sp>
        <p:nvSpPr>
          <p:cNvPr id="38923" name="Rectangle 11">
            <a:extLst>
              <a:ext uri="{FF2B5EF4-FFF2-40B4-BE49-F238E27FC236}">
                <a16:creationId xmlns:a16="http://schemas.microsoft.com/office/drawing/2014/main" id="{1D5BD776-3382-4C68-97F2-59652412EB83}"/>
              </a:ext>
            </a:extLst>
          </p:cNvPr>
          <p:cNvSpPr>
            <a:spLocks noChangeArrowheads="1"/>
          </p:cNvSpPr>
          <p:nvPr/>
        </p:nvSpPr>
        <p:spPr bwMode="auto">
          <a:xfrm>
            <a:off x="6978648" y="5110163"/>
            <a:ext cx="14493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small </a:t>
            </a:r>
            <a:br>
              <a:rPr lang="en-GB" altLang="en-US" b="1"/>
            </a:br>
            <a:r>
              <a:rPr lang="en-GB" altLang="en-US" b="1"/>
              <a:t>intestine</a:t>
            </a:r>
          </a:p>
        </p:txBody>
      </p:sp>
      <p:sp>
        <p:nvSpPr>
          <p:cNvPr id="38924" name="Rectangle 12">
            <a:extLst>
              <a:ext uri="{FF2B5EF4-FFF2-40B4-BE49-F238E27FC236}">
                <a16:creationId xmlns:a16="http://schemas.microsoft.com/office/drawing/2014/main" id="{482C4CE5-7565-416E-9898-87175620263B}"/>
              </a:ext>
            </a:extLst>
          </p:cNvPr>
          <p:cNvSpPr>
            <a:spLocks noChangeArrowheads="1"/>
          </p:cNvSpPr>
          <p:nvPr/>
        </p:nvSpPr>
        <p:spPr bwMode="auto">
          <a:xfrm>
            <a:off x="7256461" y="4506913"/>
            <a:ext cx="15382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pancreas</a:t>
            </a:r>
          </a:p>
        </p:txBody>
      </p:sp>
      <p:pic>
        <p:nvPicPr>
          <p:cNvPr id="13" name="Picture 12">
            <a:extLst>
              <a:ext uri="{FF2B5EF4-FFF2-40B4-BE49-F238E27FC236}">
                <a16:creationId xmlns:a16="http://schemas.microsoft.com/office/drawing/2014/main" id="{1D27B78C-DA51-46FF-A821-F91CD993C70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a:extLst>
              <a:ext uri="{FF2B5EF4-FFF2-40B4-BE49-F238E27FC236}">
                <a16:creationId xmlns:a16="http://schemas.microsoft.com/office/drawing/2014/main" id="{9A92F609-3D2B-4EE9-A106-024ED7AE28A1}"/>
              </a:ext>
            </a:extLst>
          </p:cNvPr>
          <p:cNvSpPr>
            <a:spLocks noGrp="1" noChangeArrowheads="1"/>
          </p:cNvSpPr>
          <p:nvPr>
            <p:ph type="title"/>
          </p:nvPr>
        </p:nvSpPr>
        <p:spPr/>
        <p:txBody>
          <a:bodyPr/>
          <a:lstStyle/>
          <a:p>
            <a:r>
              <a:rPr lang="en-GB" altLang="en-US"/>
              <a:t>Where do digestive enzymes act?</a:t>
            </a:r>
          </a:p>
        </p:txBody>
      </p:sp>
      <p:sp>
        <p:nvSpPr>
          <p:cNvPr id="39940" name="Text Box 41">
            <a:extLst>
              <a:ext uri="{FF2B5EF4-FFF2-40B4-BE49-F238E27FC236}">
                <a16:creationId xmlns:a16="http://schemas.microsoft.com/office/drawing/2014/main" id="{75615751-8FB1-4402-8F66-253354257BCC}"/>
              </a:ext>
            </a:extLst>
          </p:cNvPr>
          <p:cNvSpPr txBox="1">
            <a:spLocks noChangeArrowheads="1"/>
          </p:cNvSpPr>
          <p:nvPr/>
        </p:nvSpPr>
        <p:spPr bwMode="auto">
          <a:xfrm>
            <a:off x="342900" y="7842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Each digestive enzyme also </a:t>
            </a:r>
            <a:r>
              <a:rPr lang="en-GB" altLang="en-US" dirty="0" err="1">
                <a:solidFill>
                  <a:srgbClr val="010066"/>
                </a:solidFill>
              </a:rPr>
              <a:t>catalyzes</a:t>
            </a:r>
            <a:r>
              <a:rPr lang="en-GB" altLang="en-US" dirty="0">
                <a:solidFill>
                  <a:srgbClr val="010066"/>
                </a:solidFill>
              </a:rPr>
              <a:t> the breakdown of its specific food molecule in different parts of the digestive system.</a:t>
            </a:r>
          </a:p>
        </p:txBody>
      </p:sp>
      <p:sp>
        <p:nvSpPr>
          <p:cNvPr id="14" name="TextBox 13">
            <a:extLst>
              <a:ext uri="{FF2B5EF4-FFF2-40B4-BE49-F238E27FC236}">
                <a16:creationId xmlns:a16="http://schemas.microsoft.com/office/drawing/2014/main" id="{9CC28AEE-2F85-464F-B962-B980DC878C98}"/>
              </a:ext>
            </a:extLst>
          </p:cNvPr>
          <p:cNvSpPr txBox="1">
            <a:spLocks noChangeArrowheads="1"/>
          </p:cNvSpPr>
          <p:nvPr/>
        </p:nvSpPr>
        <p:spPr bwMode="auto">
          <a:xfrm>
            <a:off x="342900" y="1917700"/>
            <a:ext cx="36798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t>carbohydrase</a:t>
            </a:r>
            <a:r>
              <a:rPr lang="en-GB" altLang="en-US" dirty="0"/>
              <a:t>: mouth and small intestine</a:t>
            </a:r>
          </a:p>
        </p:txBody>
      </p:sp>
      <p:sp>
        <p:nvSpPr>
          <p:cNvPr id="15" name="TextBox 14">
            <a:extLst>
              <a:ext uri="{FF2B5EF4-FFF2-40B4-BE49-F238E27FC236}">
                <a16:creationId xmlns:a16="http://schemas.microsoft.com/office/drawing/2014/main" id="{6EDF9E2B-9680-4460-9100-A4AC40E6FCE7}"/>
              </a:ext>
            </a:extLst>
          </p:cNvPr>
          <p:cNvSpPr txBox="1">
            <a:spLocks noChangeArrowheads="1"/>
          </p:cNvSpPr>
          <p:nvPr/>
        </p:nvSpPr>
        <p:spPr bwMode="auto">
          <a:xfrm>
            <a:off x="342900" y="3052763"/>
            <a:ext cx="34956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t>protease</a:t>
            </a:r>
            <a:r>
              <a:rPr lang="en-GB" altLang="en-US" dirty="0"/>
              <a:t>: stomach and small intestine</a:t>
            </a:r>
          </a:p>
        </p:txBody>
      </p:sp>
      <p:sp>
        <p:nvSpPr>
          <p:cNvPr id="16" name="TextBox 15">
            <a:extLst>
              <a:ext uri="{FF2B5EF4-FFF2-40B4-BE49-F238E27FC236}">
                <a16:creationId xmlns:a16="http://schemas.microsoft.com/office/drawing/2014/main" id="{DF551762-14CF-42E9-9588-5C23328A0E47}"/>
              </a:ext>
            </a:extLst>
          </p:cNvPr>
          <p:cNvSpPr txBox="1">
            <a:spLocks noChangeArrowheads="1"/>
          </p:cNvSpPr>
          <p:nvPr/>
        </p:nvSpPr>
        <p:spPr bwMode="auto">
          <a:xfrm>
            <a:off x="342900" y="4187825"/>
            <a:ext cx="3679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buClr>
                <a:srgbClr val="10BC45"/>
              </a:buClr>
              <a:buFont typeface="Wingdings" panose="05000000000000000000" pitchFamily="2" charset="2"/>
              <a:buChar char="l"/>
            </a:pPr>
            <a:r>
              <a:rPr lang="en-GB" altLang="en-US" b="1" dirty="0"/>
              <a:t>lipase</a:t>
            </a:r>
            <a:r>
              <a:rPr lang="en-GB" altLang="en-US" dirty="0"/>
              <a:t>: small intestine</a:t>
            </a:r>
          </a:p>
        </p:txBody>
      </p:sp>
      <p:sp>
        <p:nvSpPr>
          <p:cNvPr id="9" name="Text Box 4">
            <a:extLst>
              <a:ext uri="{FF2B5EF4-FFF2-40B4-BE49-F238E27FC236}">
                <a16:creationId xmlns:a16="http://schemas.microsoft.com/office/drawing/2014/main" id="{F3934D61-0DBF-4201-A882-735C8692E735}"/>
              </a:ext>
            </a:extLst>
          </p:cNvPr>
          <p:cNvSpPr txBox="1">
            <a:spLocks noChangeArrowheads="1"/>
          </p:cNvSpPr>
          <p:nvPr/>
        </p:nvSpPr>
        <p:spPr bwMode="auto">
          <a:xfrm>
            <a:off x="342900" y="4953000"/>
            <a:ext cx="49736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Where an enzyme acts depends on the conditions that the enzyme requires to function effectively.</a:t>
            </a:r>
          </a:p>
        </p:txBody>
      </p:sp>
      <p:pic>
        <p:nvPicPr>
          <p:cNvPr id="39945" name="Picture 9" descr="The digestive system_site of enzyme action_nolabels.png">
            <a:extLst>
              <a:ext uri="{FF2B5EF4-FFF2-40B4-BE49-F238E27FC236}">
                <a16:creationId xmlns:a16="http://schemas.microsoft.com/office/drawing/2014/main" id="{5A5F8352-7745-478A-8FE1-88A6850441C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68863" y="1665288"/>
            <a:ext cx="4037012" cy="434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6" name="Rectangle 10">
            <a:extLst>
              <a:ext uri="{FF2B5EF4-FFF2-40B4-BE49-F238E27FC236}">
                <a16:creationId xmlns:a16="http://schemas.microsoft.com/office/drawing/2014/main" id="{74DE0712-7E8A-4352-8B76-B3CE3200E91C}"/>
              </a:ext>
            </a:extLst>
          </p:cNvPr>
          <p:cNvSpPr>
            <a:spLocks noChangeArrowheads="1"/>
          </p:cNvSpPr>
          <p:nvPr/>
        </p:nvSpPr>
        <p:spPr bwMode="auto">
          <a:xfrm>
            <a:off x="4338638" y="4473575"/>
            <a:ext cx="145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stomach</a:t>
            </a:r>
          </a:p>
        </p:txBody>
      </p:sp>
      <p:sp>
        <p:nvSpPr>
          <p:cNvPr id="39947" name="Rectangle 11">
            <a:extLst>
              <a:ext uri="{FF2B5EF4-FFF2-40B4-BE49-F238E27FC236}">
                <a16:creationId xmlns:a16="http://schemas.microsoft.com/office/drawing/2014/main" id="{AEC38055-F329-4A6A-AC7B-7ABCF1261DF1}"/>
              </a:ext>
            </a:extLst>
          </p:cNvPr>
          <p:cNvSpPr>
            <a:spLocks noChangeArrowheads="1"/>
          </p:cNvSpPr>
          <p:nvPr/>
        </p:nvSpPr>
        <p:spPr bwMode="auto">
          <a:xfrm>
            <a:off x="7521575" y="5175250"/>
            <a:ext cx="144938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small </a:t>
            </a:r>
            <a:br>
              <a:rPr lang="en-GB" altLang="en-US" b="1"/>
            </a:br>
            <a:r>
              <a:rPr lang="en-GB" altLang="en-US" b="1"/>
              <a:t>intestine</a:t>
            </a:r>
          </a:p>
        </p:txBody>
      </p:sp>
      <p:sp>
        <p:nvSpPr>
          <p:cNvPr id="39948" name="Rectangle 12">
            <a:extLst>
              <a:ext uri="{FF2B5EF4-FFF2-40B4-BE49-F238E27FC236}">
                <a16:creationId xmlns:a16="http://schemas.microsoft.com/office/drawing/2014/main" id="{AA79EDA4-DC77-4754-A932-262A8934F96A}"/>
              </a:ext>
            </a:extLst>
          </p:cNvPr>
          <p:cNvSpPr>
            <a:spLocks noChangeArrowheads="1"/>
          </p:cNvSpPr>
          <p:nvPr/>
        </p:nvSpPr>
        <p:spPr bwMode="auto">
          <a:xfrm>
            <a:off x="4378325" y="2520950"/>
            <a:ext cx="1123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mouth</a:t>
            </a:r>
          </a:p>
        </p:txBody>
      </p:sp>
      <p:pic>
        <p:nvPicPr>
          <p:cNvPr id="13" name="Picture 12">
            <a:extLst>
              <a:ext uri="{FF2B5EF4-FFF2-40B4-BE49-F238E27FC236}">
                <a16:creationId xmlns:a16="http://schemas.microsoft.com/office/drawing/2014/main" id="{C5A92039-4529-4262-9C01-9E92701F49E4}"/>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16" descr="The_digestive_system_19.1.png">
            <a:extLst>
              <a:ext uri="{FF2B5EF4-FFF2-40B4-BE49-F238E27FC236}">
                <a16:creationId xmlns:a16="http://schemas.microsoft.com/office/drawing/2014/main" id="{856C72A1-7107-4AEC-A6A5-4D861E0A27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137326" y="3508729"/>
            <a:ext cx="3133725" cy="262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2">
            <a:extLst>
              <a:ext uri="{FF2B5EF4-FFF2-40B4-BE49-F238E27FC236}">
                <a16:creationId xmlns:a16="http://schemas.microsoft.com/office/drawing/2014/main" id="{F22880E7-F279-45C8-84F4-9744B23F9957}"/>
              </a:ext>
            </a:extLst>
          </p:cNvPr>
          <p:cNvSpPr>
            <a:spLocks noGrp="1" noChangeArrowheads="1"/>
          </p:cNvSpPr>
          <p:nvPr>
            <p:ph type="title"/>
          </p:nvPr>
        </p:nvSpPr>
        <p:spPr/>
        <p:txBody>
          <a:bodyPr/>
          <a:lstStyle/>
          <a:p>
            <a:r>
              <a:rPr lang="en-GB" altLang="en-US"/>
              <a:t>Factors affecting enzymes</a:t>
            </a:r>
          </a:p>
        </p:txBody>
      </p:sp>
      <p:sp>
        <p:nvSpPr>
          <p:cNvPr id="43012" name="Text Box 3">
            <a:extLst>
              <a:ext uri="{FF2B5EF4-FFF2-40B4-BE49-F238E27FC236}">
                <a16:creationId xmlns:a16="http://schemas.microsoft.com/office/drawing/2014/main" id="{48A18E90-4748-4695-88DF-3E8EB340623B}"/>
              </a:ext>
            </a:extLst>
          </p:cNvPr>
          <p:cNvSpPr txBox="1">
            <a:spLocks noChangeArrowheads="1"/>
          </p:cNvSpPr>
          <p:nvPr/>
        </p:nvSpPr>
        <p:spPr bwMode="auto">
          <a:xfrm>
            <a:off x="342900" y="784225"/>
            <a:ext cx="8553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 rate at which a digestive enzyme is able to break down </a:t>
            </a:r>
            <a:br>
              <a:rPr lang="en-GB" altLang="en-US" dirty="0"/>
            </a:br>
            <a:r>
              <a:rPr lang="en-GB" altLang="en-US" dirty="0"/>
              <a:t>food molecules depends on its conditions. </a:t>
            </a:r>
          </a:p>
        </p:txBody>
      </p:sp>
      <p:sp>
        <p:nvSpPr>
          <p:cNvPr id="178180" name="Text Box 41">
            <a:extLst>
              <a:ext uri="{FF2B5EF4-FFF2-40B4-BE49-F238E27FC236}">
                <a16:creationId xmlns:a16="http://schemas.microsoft.com/office/drawing/2014/main" id="{3A924A15-84D4-4EFA-88BA-2FEF12494267}"/>
              </a:ext>
            </a:extLst>
          </p:cNvPr>
          <p:cNvSpPr txBox="1">
            <a:spLocks noChangeArrowheads="1"/>
          </p:cNvSpPr>
          <p:nvPr/>
        </p:nvSpPr>
        <p:spPr bwMode="auto">
          <a:xfrm>
            <a:off x="342900" y="1997545"/>
            <a:ext cx="85296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Every type of enzyme works best at a particular </a:t>
            </a:r>
            <a:r>
              <a:rPr lang="en-GB" altLang="en-US" dirty="0">
                <a:solidFill>
                  <a:srgbClr val="010066"/>
                </a:solidFill>
              </a:rPr>
              <a:t>temperature and pH </a:t>
            </a:r>
            <a:r>
              <a:rPr lang="en-GB" altLang="en-US" dirty="0"/>
              <a:t>value. These are an enzyme’s </a:t>
            </a:r>
            <a:r>
              <a:rPr lang="en-GB" altLang="en-US" b="1" dirty="0">
                <a:solidFill>
                  <a:srgbClr val="10BC45"/>
                </a:solidFill>
              </a:rPr>
              <a:t>optimal conditions</a:t>
            </a:r>
            <a:r>
              <a:rPr lang="en-GB" altLang="en-US" dirty="0"/>
              <a:t>.</a:t>
            </a:r>
          </a:p>
        </p:txBody>
      </p:sp>
      <p:sp>
        <p:nvSpPr>
          <p:cNvPr id="43015" name="Text Box 12">
            <a:extLst>
              <a:ext uri="{FF2B5EF4-FFF2-40B4-BE49-F238E27FC236}">
                <a16:creationId xmlns:a16="http://schemas.microsoft.com/office/drawing/2014/main" id="{3F314299-3180-4B0D-811D-5136927E960C}"/>
              </a:ext>
            </a:extLst>
          </p:cNvPr>
          <p:cNvSpPr txBox="1">
            <a:spLocks noChangeArrowheads="1"/>
          </p:cNvSpPr>
          <p:nvPr/>
        </p:nvSpPr>
        <p:spPr bwMode="auto">
          <a:xfrm>
            <a:off x="4481688" y="5805488"/>
            <a:ext cx="41537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dirty="0">
                <a:solidFill>
                  <a:srgbClr val="010066"/>
                </a:solidFill>
              </a:rPr>
              <a:t>enzyme binds to food molecule to </a:t>
            </a:r>
            <a:r>
              <a:rPr lang="en-GB" altLang="en-US" sz="2000" b="1" dirty="0" err="1">
                <a:solidFill>
                  <a:srgbClr val="010066"/>
                </a:solidFill>
              </a:rPr>
              <a:t>catalyze</a:t>
            </a:r>
            <a:r>
              <a:rPr lang="en-GB" altLang="en-US" sz="2000" b="1" dirty="0">
                <a:solidFill>
                  <a:srgbClr val="010066"/>
                </a:solidFill>
              </a:rPr>
              <a:t> its breakdown</a:t>
            </a:r>
          </a:p>
        </p:txBody>
      </p:sp>
      <p:sp>
        <p:nvSpPr>
          <p:cNvPr id="43016" name="Line 112">
            <a:extLst>
              <a:ext uri="{FF2B5EF4-FFF2-40B4-BE49-F238E27FC236}">
                <a16:creationId xmlns:a16="http://schemas.microsoft.com/office/drawing/2014/main" id="{332C4E1E-7342-4FF2-A279-0C814AFCD707}"/>
              </a:ext>
            </a:extLst>
          </p:cNvPr>
          <p:cNvSpPr>
            <a:spLocks noChangeShapeType="1"/>
          </p:cNvSpPr>
          <p:nvPr/>
        </p:nvSpPr>
        <p:spPr bwMode="auto">
          <a:xfrm>
            <a:off x="5627936" y="4146436"/>
            <a:ext cx="350837" cy="388937"/>
          </a:xfrm>
          <a:prstGeom prst="line">
            <a:avLst/>
          </a:prstGeom>
          <a:noFill/>
          <a:ln w="3175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wrap="square">
            <a:spAutoFit/>
          </a:bodyPr>
          <a:lstStyle/>
          <a:p>
            <a:endParaRPr lang="en-US"/>
          </a:p>
        </p:txBody>
      </p:sp>
      <p:sp>
        <p:nvSpPr>
          <p:cNvPr id="43017" name="Text Box 12">
            <a:extLst>
              <a:ext uri="{FF2B5EF4-FFF2-40B4-BE49-F238E27FC236}">
                <a16:creationId xmlns:a16="http://schemas.microsoft.com/office/drawing/2014/main" id="{C46900A8-6A62-4240-9B30-94A0603ED49A}"/>
              </a:ext>
            </a:extLst>
          </p:cNvPr>
          <p:cNvSpPr txBox="1">
            <a:spLocks noChangeArrowheads="1"/>
          </p:cNvSpPr>
          <p:nvPr/>
        </p:nvSpPr>
        <p:spPr bwMode="auto">
          <a:xfrm>
            <a:off x="4529313" y="3288206"/>
            <a:ext cx="129554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dirty="0">
                <a:solidFill>
                  <a:srgbClr val="010066"/>
                </a:solidFill>
              </a:rPr>
              <a:t>digestive</a:t>
            </a:r>
            <a:br>
              <a:rPr lang="en-GB" altLang="en-US" sz="2000" b="1" dirty="0">
                <a:solidFill>
                  <a:srgbClr val="010066"/>
                </a:solidFill>
              </a:rPr>
            </a:br>
            <a:r>
              <a:rPr lang="en-GB" altLang="en-US" sz="2000" b="1" dirty="0">
                <a:solidFill>
                  <a:srgbClr val="010066"/>
                </a:solidFill>
              </a:rPr>
              <a:t>enzyme</a:t>
            </a:r>
          </a:p>
        </p:txBody>
      </p:sp>
      <p:sp>
        <p:nvSpPr>
          <p:cNvPr id="43018" name="Text Box 12">
            <a:extLst>
              <a:ext uri="{FF2B5EF4-FFF2-40B4-BE49-F238E27FC236}">
                <a16:creationId xmlns:a16="http://schemas.microsoft.com/office/drawing/2014/main" id="{BDE367D0-27D7-4E20-87BE-AFD3936DFBD2}"/>
              </a:ext>
            </a:extLst>
          </p:cNvPr>
          <p:cNvSpPr txBox="1">
            <a:spLocks noChangeArrowheads="1"/>
          </p:cNvSpPr>
          <p:nvPr/>
        </p:nvSpPr>
        <p:spPr bwMode="auto">
          <a:xfrm>
            <a:off x="6921146" y="2872310"/>
            <a:ext cx="204328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sz="2000" b="1" dirty="0">
                <a:solidFill>
                  <a:srgbClr val="010066"/>
                </a:solidFill>
              </a:rPr>
              <a:t>food molecule </a:t>
            </a:r>
            <a:br>
              <a:rPr lang="en-GB" altLang="en-US" sz="2000" b="1" dirty="0">
                <a:solidFill>
                  <a:srgbClr val="010066"/>
                </a:solidFill>
              </a:rPr>
            </a:br>
            <a:r>
              <a:rPr lang="en-GB" altLang="en-US" sz="2000" b="1" dirty="0">
                <a:solidFill>
                  <a:srgbClr val="010066"/>
                </a:solidFill>
              </a:rPr>
              <a:t>(substrate)</a:t>
            </a:r>
          </a:p>
        </p:txBody>
      </p:sp>
      <p:sp>
        <p:nvSpPr>
          <p:cNvPr id="23" name="Text Box 4">
            <a:extLst>
              <a:ext uri="{FF2B5EF4-FFF2-40B4-BE49-F238E27FC236}">
                <a16:creationId xmlns:a16="http://schemas.microsoft.com/office/drawing/2014/main" id="{E3DFB924-88D7-4FCE-938F-5E56B2B47886}"/>
              </a:ext>
            </a:extLst>
          </p:cNvPr>
          <p:cNvSpPr txBox="1">
            <a:spLocks noChangeArrowheads="1"/>
          </p:cNvSpPr>
          <p:nvPr/>
        </p:nvSpPr>
        <p:spPr bwMode="auto">
          <a:xfrm>
            <a:off x="342900" y="3210865"/>
            <a:ext cx="399256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All digestive enzymes </a:t>
            </a:r>
            <a:br>
              <a:rPr lang="en-GB" altLang="en-US" dirty="0"/>
            </a:br>
            <a:r>
              <a:rPr lang="en-GB" altLang="en-US" dirty="0"/>
              <a:t>work best at a normal body </a:t>
            </a:r>
            <a:br>
              <a:rPr lang="en-GB" altLang="en-US" dirty="0"/>
            </a:br>
            <a:r>
              <a:rPr lang="en-GB" altLang="en-US" dirty="0"/>
              <a:t>temperature, around </a:t>
            </a:r>
            <a:r>
              <a:rPr lang="en-GB" altLang="en-US" b="1" dirty="0">
                <a:solidFill>
                  <a:srgbClr val="010066"/>
                </a:solidFill>
              </a:rPr>
              <a:t>37</a:t>
            </a:r>
            <a:r>
              <a:rPr lang="en-GB" altLang="en-US" sz="1000" b="1" dirty="0">
                <a:solidFill>
                  <a:srgbClr val="010066"/>
                </a:solidFill>
              </a:rPr>
              <a:t> </a:t>
            </a:r>
            <a:r>
              <a:rPr lang="en-GB" altLang="en-US" b="1" dirty="0">
                <a:solidFill>
                  <a:srgbClr val="010066"/>
                </a:solidFill>
              </a:rPr>
              <a:t>°C</a:t>
            </a:r>
            <a:r>
              <a:rPr lang="en-GB" altLang="en-US" dirty="0"/>
              <a:t>. </a:t>
            </a:r>
          </a:p>
        </p:txBody>
      </p:sp>
      <p:sp>
        <p:nvSpPr>
          <p:cNvPr id="43021" name="Line 11">
            <a:extLst>
              <a:ext uri="{FF2B5EF4-FFF2-40B4-BE49-F238E27FC236}">
                <a16:creationId xmlns:a16="http://schemas.microsoft.com/office/drawing/2014/main" id="{DA3CC704-5A7E-45AD-8D99-BADCB2512320}"/>
              </a:ext>
            </a:extLst>
          </p:cNvPr>
          <p:cNvSpPr>
            <a:spLocks noChangeShapeType="1"/>
          </p:cNvSpPr>
          <p:nvPr/>
        </p:nvSpPr>
        <p:spPr bwMode="auto">
          <a:xfrm flipH="1">
            <a:off x="7472538" y="3702404"/>
            <a:ext cx="350838" cy="293688"/>
          </a:xfrm>
          <a:prstGeom prst="line">
            <a:avLst/>
          </a:prstGeom>
          <a:noFill/>
          <a:ln w="3175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0" name="Rectangle 19">
            <a:extLst>
              <a:ext uri="{FF2B5EF4-FFF2-40B4-BE49-F238E27FC236}">
                <a16:creationId xmlns:a16="http://schemas.microsoft.com/office/drawing/2014/main" id="{D7FF1DBE-A3D7-4E02-9D75-E45149DCD0A4}"/>
              </a:ext>
            </a:extLst>
          </p:cNvPr>
          <p:cNvSpPr>
            <a:spLocks noChangeArrowheads="1"/>
          </p:cNvSpPr>
          <p:nvPr/>
        </p:nvSpPr>
        <p:spPr bwMode="auto">
          <a:xfrm>
            <a:off x="342900" y="4794250"/>
            <a:ext cx="399256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However, optimal pH varies between different types of digestive enzyme.</a:t>
            </a:r>
          </a:p>
        </p:txBody>
      </p:sp>
      <p:pic>
        <p:nvPicPr>
          <p:cNvPr id="15" name="Picture 14">
            <a:extLst>
              <a:ext uri="{FF2B5EF4-FFF2-40B4-BE49-F238E27FC236}">
                <a16:creationId xmlns:a16="http://schemas.microsoft.com/office/drawing/2014/main" id="{28009B02-9260-4519-A1B4-4AB44654C787}"/>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6" name="Picture 9" descr="notes_icon">
            <a:extLst>
              <a:ext uri="{FF2B5EF4-FFF2-40B4-BE49-F238E27FC236}">
                <a16:creationId xmlns:a16="http://schemas.microsoft.com/office/drawing/2014/main" id="{31BA9387-A72F-4FDD-BEDE-4D0B68801EBD}"/>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pic>
        <p:nvPicPr>
          <p:cNvPr id="17" name="Picture 16">
            <a:extLst>
              <a:ext uri="{FF2B5EF4-FFF2-40B4-BE49-F238E27FC236}">
                <a16:creationId xmlns:a16="http://schemas.microsoft.com/office/drawing/2014/main" id="{B6557A38-5B63-452B-ADD9-09E7D891498F}"/>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075351"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0" grpId="0"/>
      <p:bldP spid="23"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60" name="Picture 36" descr="enzyme - denatured">
            <a:extLst>
              <a:ext uri="{FF2B5EF4-FFF2-40B4-BE49-F238E27FC236}">
                <a16:creationId xmlns:a16="http://schemas.microsoft.com/office/drawing/2014/main" id="{348451F1-A4ED-4B40-ADD6-19F4A54C689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0738" y="2995613"/>
            <a:ext cx="2027237" cy="214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57" name="Picture 33" descr="enzyme">
            <a:extLst>
              <a:ext uri="{FF2B5EF4-FFF2-40B4-BE49-F238E27FC236}">
                <a16:creationId xmlns:a16="http://schemas.microsoft.com/office/drawing/2014/main" id="{F4F52741-3F5B-4B8E-AF37-960D53E925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41413" y="3052763"/>
            <a:ext cx="2027237" cy="202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2">
            <a:extLst>
              <a:ext uri="{FF2B5EF4-FFF2-40B4-BE49-F238E27FC236}">
                <a16:creationId xmlns:a16="http://schemas.microsoft.com/office/drawing/2014/main" id="{27B09C58-1D6E-435C-8184-631B222D4407}"/>
              </a:ext>
            </a:extLst>
          </p:cNvPr>
          <p:cNvSpPr>
            <a:spLocks noGrp="1" noChangeArrowheads="1"/>
          </p:cNvSpPr>
          <p:nvPr>
            <p:ph type="title"/>
          </p:nvPr>
        </p:nvSpPr>
        <p:spPr/>
        <p:txBody>
          <a:bodyPr/>
          <a:lstStyle/>
          <a:p>
            <a:r>
              <a:rPr lang="en-GB" altLang="en-US" dirty="0"/>
              <a:t>How does pH affect enzymes?</a:t>
            </a:r>
          </a:p>
        </p:txBody>
      </p:sp>
      <p:sp>
        <p:nvSpPr>
          <p:cNvPr id="44037" name="Text Box 3">
            <a:extLst>
              <a:ext uri="{FF2B5EF4-FFF2-40B4-BE49-F238E27FC236}">
                <a16:creationId xmlns:a16="http://schemas.microsoft.com/office/drawing/2014/main" id="{F75C4F9B-EB5D-4E2B-8199-0FE7715C06BC}"/>
              </a:ext>
            </a:extLst>
          </p:cNvPr>
          <p:cNvSpPr txBox="1">
            <a:spLocks noChangeArrowheads="1"/>
          </p:cNvSpPr>
          <p:nvPr/>
        </p:nvSpPr>
        <p:spPr bwMode="auto">
          <a:xfrm>
            <a:off x="342900" y="784225"/>
            <a:ext cx="8655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If the pH changes to far above or below an enzyme’s </a:t>
            </a:r>
            <a:br>
              <a:rPr lang="en-GB" altLang="en-US" dirty="0">
                <a:solidFill>
                  <a:srgbClr val="010066"/>
                </a:solidFill>
              </a:rPr>
            </a:br>
            <a:r>
              <a:rPr lang="en-GB" altLang="en-US" dirty="0">
                <a:solidFill>
                  <a:srgbClr val="010066"/>
                </a:solidFill>
              </a:rPr>
              <a:t>optimum pH, the shape of the enzyme changes irreversibly. </a:t>
            </a:r>
          </a:p>
        </p:txBody>
      </p:sp>
      <p:sp>
        <p:nvSpPr>
          <p:cNvPr id="180239" name="Text Box 15">
            <a:extLst>
              <a:ext uri="{FF2B5EF4-FFF2-40B4-BE49-F238E27FC236}">
                <a16:creationId xmlns:a16="http://schemas.microsoft.com/office/drawing/2014/main" id="{589AF822-C45A-45F5-947C-2D223C799327}"/>
              </a:ext>
            </a:extLst>
          </p:cNvPr>
          <p:cNvSpPr txBox="1">
            <a:spLocks noChangeArrowheads="1"/>
          </p:cNvSpPr>
          <p:nvPr/>
        </p:nvSpPr>
        <p:spPr bwMode="auto">
          <a:xfrm>
            <a:off x="342900" y="1754188"/>
            <a:ext cx="83724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When this happens, the substrate will no longer fit and the enzyme is said to be </a:t>
            </a:r>
            <a:r>
              <a:rPr lang="en-GB" altLang="en-US" b="1" dirty="0">
                <a:solidFill>
                  <a:srgbClr val="10BC45"/>
                </a:solidFill>
              </a:rPr>
              <a:t>denatured</a:t>
            </a:r>
            <a:r>
              <a:rPr lang="en-GB" altLang="en-US" dirty="0">
                <a:solidFill>
                  <a:srgbClr val="010066"/>
                </a:solidFill>
              </a:rPr>
              <a:t>. As a result, the enzyme is unable to </a:t>
            </a:r>
            <a:r>
              <a:rPr lang="en-GB" altLang="en-US" dirty="0" err="1">
                <a:solidFill>
                  <a:srgbClr val="010066"/>
                </a:solidFill>
              </a:rPr>
              <a:t>catalyze</a:t>
            </a:r>
            <a:r>
              <a:rPr lang="en-GB" altLang="en-US" dirty="0">
                <a:solidFill>
                  <a:srgbClr val="010066"/>
                </a:solidFill>
              </a:rPr>
              <a:t> reactions.</a:t>
            </a:r>
          </a:p>
        </p:txBody>
      </p:sp>
      <p:sp>
        <p:nvSpPr>
          <p:cNvPr id="180246" name="Text Box 22">
            <a:extLst>
              <a:ext uri="{FF2B5EF4-FFF2-40B4-BE49-F238E27FC236}">
                <a16:creationId xmlns:a16="http://schemas.microsoft.com/office/drawing/2014/main" id="{57F7D2ED-D89A-4125-9D80-E7D26883D02D}"/>
              </a:ext>
            </a:extLst>
          </p:cNvPr>
          <p:cNvSpPr txBox="1">
            <a:spLocks noChangeArrowheads="1"/>
          </p:cNvSpPr>
          <p:nvPr/>
        </p:nvSpPr>
        <p:spPr bwMode="auto">
          <a:xfrm>
            <a:off x="342900" y="5695950"/>
            <a:ext cx="30924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optimum conditions</a:t>
            </a:r>
          </a:p>
        </p:txBody>
      </p:sp>
      <p:sp>
        <p:nvSpPr>
          <p:cNvPr id="180247" name="Text Box 23">
            <a:extLst>
              <a:ext uri="{FF2B5EF4-FFF2-40B4-BE49-F238E27FC236}">
                <a16:creationId xmlns:a16="http://schemas.microsoft.com/office/drawing/2014/main" id="{20E4D4DE-604E-4CC2-ADA8-C321EFF290E7}"/>
              </a:ext>
            </a:extLst>
          </p:cNvPr>
          <p:cNvSpPr txBox="1">
            <a:spLocks noChangeArrowheads="1"/>
          </p:cNvSpPr>
          <p:nvPr/>
        </p:nvSpPr>
        <p:spPr bwMode="auto">
          <a:xfrm>
            <a:off x="5068888" y="5748338"/>
            <a:ext cx="34639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a:r>
              <a:rPr lang="en-GB" altLang="en-US" b="1"/>
              <a:t>pH too low or too high </a:t>
            </a:r>
          </a:p>
        </p:txBody>
      </p:sp>
      <p:sp>
        <p:nvSpPr>
          <p:cNvPr id="180248" name="Line 11">
            <a:extLst>
              <a:ext uri="{FF2B5EF4-FFF2-40B4-BE49-F238E27FC236}">
                <a16:creationId xmlns:a16="http://schemas.microsoft.com/office/drawing/2014/main" id="{E0BA462F-7A2C-4B73-8224-8FA0C22E3857}"/>
              </a:ext>
            </a:extLst>
          </p:cNvPr>
          <p:cNvSpPr>
            <a:spLocks noChangeShapeType="1"/>
          </p:cNvSpPr>
          <p:nvPr/>
        </p:nvSpPr>
        <p:spPr bwMode="auto">
          <a:xfrm flipV="1">
            <a:off x="1749425" y="5094288"/>
            <a:ext cx="296863" cy="606425"/>
          </a:xfrm>
          <a:prstGeom prst="line">
            <a:avLst/>
          </a:prstGeom>
          <a:noFill/>
          <a:ln w="3175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0249" name="Line 112">
            <a:extLst>
              <a:ext uri="{FF2B5EF4-FFF2-40B4-BE49-F238E27FC236}">
                <a16:creationId xmlns:a16="http://schemas.microsoft.com/office/drawing/2014/main" id="{5777737D-C0B1-4645-BC88-C60121632526}"/>
              </a:ext>
            </a:extLst>
          </p:cNvPr>
          <p:cNvSpPr>
            <a:spLocks noChangeShapeType="1"/>
          </p:cNvSpPr>
          <p:nvPr/>
        </p:nvSpPr>
        <p:spPr bwMode="auto">
          <a:xfrm flipV="1">
            <a:off x="6604000" y="4967288"/>
            <a:ext cx="255588" cy="766762"/>
          </a:xfrm>
          <a:prstGeom prst="line">
            <a:avLst/>
          </a:prstGeom>
          <a:noFill/>
          <a:ln w="3175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180263" name="AutoShape 39">
            <a:extLst>
              <a:ext uri="{FF2B5EF4-FFF2-40B4-BE49-F238E27FC236}">
                <a16:creationId xmlns:a16="http://schemas.microsoft.com/office/drawing/2014/main" id="{04A44EB2-DCCF-4470-9634-B5A05F177239}"/>
              </a:ext>
            </a:extLst>
          </p:cNvPr>
          <p:cNvSpPr>
            <a:spLocks noChangeArrowheads="1"/>
          </p:cNvSpPr>
          <p:nvPr/>
        </p:nvSpPr>
        <p:spPr bwMode="auto">
          <a:xfrm>
            <a:off x="3924300" y="3963988"/>
            <a:ext cx="1219200" cy="330200"/>
          </a:xfrm>
          <a:prstGeom prst="rightArrow">
            <a:avLst>
              <a:gd name="adj1" fmla="val 50000"/>
              <a:gd name="adj2" fmla="val 92308"/>
            </a:avLst>
          </a:prstGeom>
          <a:solidFill>
            <a:srgbClr val="CC0000"/>
          </a:solidFill>
          <a:ln w="25400">
            <a:noFill/>
            <a:miter lim="800000"/>
            <a:headEnd/>
            <a:tailEnd/>
          </a:ln>
          <a:effectLst/>
        </p:spPr>
        <p:txBody>
          <a:bodyPr wrap="none" anchor="ctr"/>
          <a:lstStyle/>
          <a:p>
            <a:pPr>
              <a:defRPr/>
            </a:pPr>
            <a:endParaRPr lang="en-GB">
              <a:latin typeface="Arial" charset="0"/>
            </a:endParaRPr>
          </a:p>
        </p:txBody>
      </p:sp>
      <p:sp>
        <p:nvSpPr>
          <p:cNvPr id="180265" name="Text Box 41">
            <a:extLst>
              <a:ext uri="{FF2B5EF4-FFF2-40B4-BE49-F238E27FC236}">
                <a16:creationId xmlns:a16="http://schemas.microsoft.com/office/drawing/2014/main" id="{DE08E02A-0112-4998-B5BB-34449540AEF0}"/>
              </a:ext>
            </a:extLst>
          </p:cNvPr>
          <p:cNvSpPr txBox="1">
            <a:spLocks noChangeArrowheads="1"/>
          </p:cNvSpPr>
          <p:nvPr/>
        </p:nvSpPr>
        <p:spPr bwMode="auto">
          <a:xfrm>
            <a:off x="4238625" y="4344988"/>
            <a:ext cx="590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CC0000"/>
                </a:solidFill>
              </a:rPr>
              <a:t>pH</a:t>
            </a:r>
          </a:p>
        </p:txBody>
      </p:sp>
      <p:pic>
        <p:nvPicPr>
          <p:cNvPr id="14" name="Picture 13">
            <a:extLst>
              <a:ext uri="{FF2B5EF4-FFF2-40B4-BE49-F238E27FC236}">
                <a16:creationId xmlns:a16="http://schemas.microsoft.com/office/drawing/2014/main" id="{8D446364-8EB8-4A72-8E33-B7FB81414681}"/>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14">
            <a:extLst>
              <a:ext uri="{FF2B5EF4-FFF2-40B4-BE49-F238E27FC236}">
                <a16:creationId xmlns:a16="http://schemas.microsoft.com/office/drawing/2014/main" id="{AB16E4DE-E89B-4638-B6F0-FD3B243F52AD}"/>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511773" y="86520"/>
            <a:ext cx="442911" cy="51673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8025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02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024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26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026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8026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02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024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39" grpId="0"/>
      <p:bldP spid="180246" grpId="0"/>
      <p:bldP spid="180247" grpId="0"/>
      <p:bldP spid="180263" grpId="0" animBg="1"/>
      <p:bldP spid="18026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EEB925D5-DDC0-4A78-ACF0-4C8BD2DA3FF0}"/>
              </a:ext>
            </a:extLst>
          </p:cNvPr>
          <p:cNvSpPr>
            <a:spLocks noGrp="1" noChangeArrowheads="1"/>
          </p:cNvSpPr>
          <p:nvPr>
            <p:ph type="title"/>
          </p:nvPr>
        </p:nvSpPr>
        <p:spPr/>
        <p:txBody>
          <a:bodyPr/>
          <a:lstStyle/>
          <a:p>
            <a:r>
              <a:rPr lang="en-GB" altLang="en-US" dirty="0"/>
              <a:t>pH and digestive enzymes</a:t>
            </a:r>
          </a:p>
        </p:txBody>
      </p:sp>
      <p:pic>
        <p:nvPicPr>
          <p:cNvPr id="7" name="Picture 6">
            <a:extLst>
              <a:ext uri="{FF2B5EF4-FFF2-40B4-BE49-F238E27FC236}">
                <a16:creationId xmlns:a16="http://schemas.microsoft.com/office/drawing/2014/main" id="{E753BB8A-2272-4819-A83E-6B6217F8733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8" name="Picture 6" descr="flash_icon">
            <a:extLst>
              <a:ext uri="{FF2B5EF4-FFF2-40B4-BE49-F238E27FC236}">
                <a16:creationId xmlns:a16="http://schemas.microsoft.com/office/drawing/2014/main" id="{1B6A8CB7-BAE6-4BCD-862B-7A6D1B1EAB66}"/>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9" name="Picture 7" descr="notes_icon">
            <a:extLst>
              <a:ext uri="{FF2B5EF4-FFF2-40B4-BE49-F238E27FC236}">
                <a16:creationId xmlns:a16="http://schemas.microsoft.com/office/drawing/2014/main" id="{D1D74C0A-7DF7-49F1-BE73-39718664C439}"/>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0" name="Picture 9">
            <a:extLst>
              <a:ext uri="{FF2B5EF4-FFF2-40B4-BE49-F238E27FC236}">
                <a16:creationId xmlns:a16="http://schemas.microsoft.com/office/drawing/2014/main" id="{9C24EF83-4587-447A-A3AA-BCFAEDC67AB9}"/>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18152"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4129"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00D88C6F-1D7F-4B83-AB86-82F5AE14ACE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a:extLst>
              <a:ext uri="{FF2B5EF4-FFF2-40B4-BE49-F238E27FC236}">
                <a16:creationId xmlns:a16="http://schemas.microsoft.com/office/drawing/2014/main" id="{39DB0F16-FA1D-4BE6-9262-53604E89F49E}"/>
              </a:ext>
            </a:extLst>
          </p:cNvPr>
          <p:cNvSpPr>
            <a:spLocks noGrp="1" noChangeArrowheads="1"/>
          </p:cNvSpPr>
          <p:nvPr>
            <p:ph type="title"/>
          </p:nvPr>
        </p:nvSpPr>
        <p:spPr/>
        <p:txBody>
          <a:bodyPr/>
          <a:lstStyle/>
          <a:p>
            <a:r>
              <a:rPr lang="en-GB" altLang="en-US"/>
              <a:t>Digestion in the stomach</a:t>
            </a:r>
          </a:p>
        </p:txBody>
      </p:sp>
      <p:sp>
        <p:nvSpPr>
          <p:cNvPr id="45059" name="Text Box 4">
            <a:extLst>
              <a:ext uri="{FF2B5EF4-FFF2-40B4-BE49-F238E27FC236}">
                <a16:creationId xmlns:a16="http://schemas.microsoft.com/office/drawing/2014/main" id="{44EF70BA-C466-487B-9C1E-93DD0C41084A}"/>
              </a:ext>
            </a:extLst>
          </p:cNvPr>
          <p:cNvSpPr txBox="1">
            <a:spLocks noChangeArrowheads="1"/>
          </p:cNvSpPr>
          <p:nvPr/>
        </p:nvSpPr>
        <p:spPr bwMode="auto">
          <a:xfrm>
            <a:off x="342900" y="784225"/>
            <a:ext cx="8564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The stomach</a:t>
            </a:r>
            <a:r>
              <a:rPr lang="en-GB" altLang="en-US">
                <a:solidFill>
                  <a:srgbClr val="010066"/>
                </a:solidFill>
              </a:rPr>
              <a:t> wall secretes </a:t>
            </a:r>
            <a:r>
              <a:rPr lang="en-GB" altLang="en-US" b="1">
                <a:solidFill>
                  <a:srgbClr val="010066"/>
                </a:solidFill>
              </a:rPr>
              <a:t>hydrochloric acid </a:t>
            </a:r>
            <a:r>
              <a:rPr lang="en-GB" altLang="en-US">
                <a:solidFill>
                  <a:srgbClr val="010066"/>
                </a:solidFill>
              </a:rPr>
              <a:t>(</a:t>
            </a:r>
            <a:r>
              <a:rPr lang="en-GB" altLang="en-US" b="1">
                <a:solidFill>
                  <a:srgbClr val="010066"/>
                </a:solidFill>
              </a:rPr>
              <a:t>HCl</a:t>
            </a:r>
            <a:r>
              <a:rPr lang="en-GB" altLang="en-US">
                <a:solidFill>
                  <a:srgbClr val="010066"/>
                </a:solidFill>
              </a:rPr>
              <a:t>). </a:t>
            </a:r>
            <a:br>
              <a:rPr lang="en-GB" altLang="en-US">
                <a:solidFill>
                  <a:srgbClr val="010066"/>
                </a:solidFill>
              </a:rPr>
            </a:br>
            <a:r>
              <a:rPr lang="en-GB" altLang="en-US">
                <a:solidFill>
                  <a:srgbClr val="010066"/>
                </a:solidFill>
              </a:rPr>
              <a:t>This creates an acidic environment with a pH of 2. </a:t>
            </a:r>
          </a:p>
        </p:txBody>
      </p:sp>
      <p:sp>
        <p:nvSpPr>
          <p:cNvPr id="14" name="Rectangle 13">
            <a:extLst>
              <a:ext uri="{FF2B5EF4-FFF2-40B4-BE49-F238E27FC236}">
                <a16:creationId xmlns:a16="http://schemas.microsoft.com/office/drawing/2014/main" id="{9F0F737C-51D0-4271-B306-3FDA498A83CA}"/>
              </a:ext>
            </a:extLst>
          </p:cNvPr>
          <p:cNvSpPr>
            <a:spLocks noChangeArrowheads="1"/>
          </p:cNvSpPr>
          <p:nvPr/>
        </p:nvSpPr>
        <p:spPr bwMode="auto">
          <a:xfrm>
            <a:off x="342900" y="1804988"/>
            <a:ext cx="4229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conditions provide </a:t>
            </a:r>
            <a:br>
              <a:rPr lang="en-GB" altLang="en-US" dirty="0">
                <a:solidFill>
                  <a:srgbClr val="010066"/>
                </a:solidFill>
              </a:rPr>
            </a:br>
            <a:r>
              <a:rPr lang="en-GB" altLang="en-US" dirty="0">
                <a:solidFill>
                  <a:srgbClr val="010066"/>
                </a:solidFill>
              </a:rPr>
              <a:t>the optimum pH for protease </a:t>
            </a:r>
            <a:br>
              <a:rPr lang="en-GB" altLang="en-US" dirty="0">
                <a:solidFill>
                  <a:srgbClr val="010066"/>
                </a:solidFill>
              </a:rPr>
            </a:br>
            <a:r>
              <a:rPr lang="en-GB" altLang="en-US" dirty="0">
                <a:solidFill>
                  <a:srgbClr val="010066"/>
                </a:solidFill>
              </a:rPr>
              <a:t>enzymes. As a result, protein digestion is able to occur in </a:t>
            </a:r>
            <a:br>
              <a:rPr lang="en-GB" altLang="en-US" dirty="0">
                <a:solidFill>
                  <a:srgbClr val="010066"/>
                </a:solidFill>
              </a:rPr>
            </a:br>
            <a:r>
              <a:rPr lang="en-GB" altLang="en-US" dirty="0">
                <a:solidFill>
                  <a:srgbClr val="010066"/>
                </a:solidFill>
              </a:rPr>
              <a:t>the stomach.</a:t>
            </a:r>
            <a:endParaRPr lang="en-GB" altLang="en-US" dirty="0"/>
          </a:p>
        </p:txBody>
      </p:sp>
      <p:sp>
        <p:nvSpPr>
          <p:cNvPr id="15" name="Rectangle 14">
            <a:extLst>
              <a:ext uri="{FF2B5EF4-FFF2-40B4-BE49-F238E27FC236}">
                <a16:creationId xmlns:a16="http://schemas.microsoft.com/office/drawing/2014/main" id="{C99A6121-1C32-4D50-9803-093594E16CFF}"/>
              </a:ext>
            </a:extLst>
          </p:cNvPr>
          <p:cNvSpPr>
            <a:spLocks noChangeArrowheads="1"/>
          </p:cNvSpPr>
          <p:nvPr/>
        </p:nvSpPr>
        <p:spPr bwMode="auto">
          <a:xfrm>
            <a:off x="342900" y="3932238"/>
            <a:ext cx="3619500" cy="120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However, lipase and carbohydrase work best </a:t>
            </a:r>
            <a:br>
              <a:rPr lang="en-GB" altLang="en-US" dirty="0">
                <a:solidFill>
                  <a:srgbClr val="010066"/>
                </a:solidFill>
              </a:rPr>
            </a:br>
            <a:r>
              <a:rPr lang="en-GB" altLang="en-US" dirty="0">
                <a:solidFill>
                  <a:srgbClr val="010066"/>
                </a:solidFill>
              </a:rPr>
              <a:t>in less acidic conditions. </a:t>
            </a:r>
            <a:endParaRPr lang="en-GB" altLang="en-US" dirty="0"/>
          </a:p>
        </p:txBody>
      </p:sp>
      <p:sp>
        <p:nvSpPr>
          <p:cNvPr id="16" name="Rectangle 15">
            <a:extLst>
              <a:ext uri="{FF2B5EF4-FFF2-40B4-BE49-F238E27FC236}">
                <a16:creationId xmlns:a16="http://schemas.microsoft.com/office/drawing/2014/main" id="{81A2FC0C-8ED0-42C6-B93D-87F789654E31}"/>
              </a:ext>
            </a:extLst>
          </p:cNvPr>
          <p:cNvSpPr>
            <a:spLocks noChangeArrowheads="1"/>
          </p:cNvSpPr>
          <p:nvPr/>
        </p:nvSpPr>
        <p:spPr bwMode="auto">
          <a:xfrm>
            <a:off x="342900" y="5322888"/>
            <a:ext cx="81899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Neither of these digestive enzymes are produced in the stomach, as the acidity would cause them to denature. </a:t>
            </a:r>
            <a:endParaRPr lang="en-GB" altLang="en-US" dirty="0"/>
          </a:p>
        </p:txBody>
      </p:sp>
      <p:pic>
        <p:nvPicPr>
          <p:cNvPr id="45064" name="Picture 16" descr="The digestive system_stomach.png">
            <a:extLst>
              <a:ext uri="{FF2B5EF4-FFF2-40B4-BE49-F238E27FC236}">
                <a16:creationId xmlns:a16="http://schemas.microsoft.com/office/drawing/2014/main" id="{50B6E999-8734-4E3A-AA08-B5F9EB0E7E8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866723"/>
            <a:ext cx="3746274" cy="3267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53367C50-FB9C-4F8D-B0A8-12CC848567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Developing and Using Models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Using Mathematics and Computational Thinking</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3. Scale, Proportion, and Quantity</a:t>
            </a:r>
          </a:p>
          <a:p>
            <a:r>
              <a:rPr lang="en-GB" sz="1600" dirty="0"/>
              <a:t>4. Systems and System Models</a:t>
            </a:r>
          </a:p>
          <a:p>
            <a:r>
              <a:rPr lang="en-GB" sz="1600" dirty="0"/>
              <a:t>6. Structure and Function</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78" name="Picture 2" descr="guts">
            <a:extLst>
              <a:ext uri="{FF2B5EF4-FFF2-40B4-BE49-F238E27FC236}">
                <a16:creationId xmlns:a16="http://schemas.microsoft.com/office/drawing/2014/main" id="{93B31B1D-089E-48CB-98F0-5A9F352C25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5550" y="2474913"/>
            <a:ext cx="3741738" cy="324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a:extLst>
              <a:ext uri="{FF2B5EF4-FFF2-40B4-BE49-F238E27FC236}">
                <a16:creationId xmlns:a16="http://schemas.microsoft.com/office/drawing/2014/main" id="{9E039FAC-A015-4E00-8F5E-59D12FF559C2}"/>
              </a:ext>
            </a:extLst>
          </p:cNvPr>
          <p:cNvSpPr>
            <a:spLocks noGrp="1" noChangeArrowheads="1"/>
          </p:cNvSpPr>
          <p:nvPr>
            <p:ph type="title"/>
          </p:nvPr>
        </p:nvSpPr>
        <p:spPr/>
        <p:txBody>
          <a:bodyPr/>
          <a:lstStyle/>
          <a:p>
            <a:r>
              <a:rPr lang="en-GB" altLang="en-US"/>
              <a:t>Digesting fats (1)</a:t>
            </a:r>
          </a:p>
        </p:txBody>
      </p:sp>
      <p:sp>
        <p:nvSpPr>
          <p:cNvPr id="203780" name="Text Box 4">
            <a:extLst>
              <a:ext uri="{FF2B5EF4-FFF2-40B4-BE49-F238E27FC236}">
                <a16:creationId xmlns:a16="http://schemas.microsoft.com/office/drawing/2014/main" id="{51757C0C-30EC-4612-97C2-32EE0C98DD4E}"/>
              </a:ext>
            </a:extLst>
          </p:cNvPr>
          <p:cNvSpPr txBox="1">
            <a:spLocks noChangeArrowheads="1"/>
          </p:cNvSpPr>
          <p:nvPr/>
        </p:nvSpPr>
        <p:spPr bwMode="auto">
          <a:xfrm>
            <a:off x="342900" y="2014538"/>
            <a:ext cx="4668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The </a:t>
            </a:r>
            <a:r>
              <a:rPr lang="en-GB" altLang="en-US" b="1" dirty="0">
                <a:solidFill>
                  <a:srgbClr val="10BC45"/>
                </a:solidFill>
              </a:rPr>
              <a:t>liver</a:t>
            </a:r>
            <a:r>
              <a:rPr lang="en-GB" altLang="en-US" dirty="0"/>
              <a:t> produces </a:t>
            </a:r>
            <a:r>
              <a:rPr lang="en-GB" altLang="en-US" b="1" dirty="0">
                <a:solidFill>
                  <a:srgbClr val="10BC45"/>
                </a:solidFill>
              </a:rPr>
              <a:t>bile</a:t>
            </a:r>
            <a:r>
              <a:rPr lang="en-GB" altLang="en-US" dirty="0"/>
              <a:t> which </a:t>
            </a:r>
            <a:br>
              <a:rPr lang="en-GB" altLang="en-US" dirty="0"/>
            </a:br>
            <a:r>
              <a:rPr lang="en-GB" altLang="en-US" dirty="0"/>
              <a:t>is stored in the </a:t>
            </a:r>
            <a:r>
              <a:rPr lang="en-GB" altLang="en-US" b="1" dirty="0">
                <a:solidFill>
                  <a:srgbClr val="10BC45"/>
                </a:solidFill>
              </a:rPr>
              <a:t>gall bladder </a:t>
            </a:r>
            <a:r>
              <a:rPr lang="en-GB" altLang="en-US" dirty="0"/>
              <a:t>and </a:t>
            </a:r>
            <a:br>
              <a:rPr lang="en-GB" altLang="en-US" dirty="0"/>
            </a:br>
            <a:r>
              <a:rPr lang="en-GB" altLang="en-US" dirty="0"/>
              <a:t>released into the small intestine.</a:t>
            </a:r>
          </a:p>
        </p:txBody>
      </p:sp>
      <p:sp>
        <p:nvSpPr>
          <p:cNvPr id="203781" name="Text Box 5">
            <a:extLst>
              <a:ext uri="{FF2B5EF4-FFF2-40B4-BE49-F238E27FC236}">
                <a16:creationId xmlns:a16="http://schemas.microsoft.com/office/drawing/2014/main" id="{23D68EC4-548A-4E86-ABF3-F9B57639BDE5}"/>
              </a:ext>
            </a:extLst>
          </p:cNvPr>
          <p:cNvSpPr txBox="1">
            <a:spLocks noChangeArrowheads="1"/>
          </p:cNvSpPr>
          <p:nvPr/>
        </p:nvSpPr>
        <p:spPr bwMode="auto">
          <a:xfrm>
            <a:off x="342901" y="3298825"/>
            <a:ext cx="393382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Bile is an </a:t>
            </a:r>
            <a:r>
              <a:rPr lang="en-GB" altLang="en-US" b="1" dirty="0">
                <a:solidFill>
                  <a:srgbClr val="010066"/>
                </a:solidFill>
              </a:rPr>
              <a:t>alkaline</a:t>
            </a:r>
            <a:r>
              <a:rPr lang="en-GB" altLang="en-US" dirty="0">
                <a:solidFill>
                  <a:srgbClr val="010066"/>
                </a:solidFill>
              </a:rPr>
              <a:t> liquid. </a:t>
            </a:r>
            <a:br>
              <a:rPr lang="en-GB" altLang="en-US" dirty="0">
                <a:solidFill>
                  <a:srgbClr val="010066"/>
                </a:solidFill>
              </a:rPr>
            </a:br>
            <a:r>
              <a:rPr lang="en-GB" altLang="en-US" dirty="0">
                <a:solidFill>
                  <a:srgbClr val="010066"/>
                </a:solidFill>
              </a:rPr>
              <a:t>This means that it can neutralize the hydrochloric acid from the stomach. </a:t>
            </a:r>
          </a:p>
        </p:txBody>
      </p:sp>
      <p:sp>
        <p:nvSpPr>
          <p:cNvPr id="46086" name="Text Box 6">
            <a:extLst>
              <a:ext uri="{FF2B5EF4-FFF2-40B4-BE49-F238E27FC236}">
                <a16:creationId xmlns:a16="http://schemas.microsoft.com/office/drawing/2014/main" id="{8A6161DC-ED31-417B-AD53-ECDF41B6A7A0}"/>
              </a:ext>
            </a:extLst>
          </p:cNvPr>
          <p:cNvSpPr txBox="1">
            <a:spLocks noChangeArrowheads="1"/>
          </p:cNvSpPr>
          <p:nvPr/>
        </p:nvSpPr>
        <p:spPr bwMode="auto">
          <a:xfrm>
            <a:off x="342900" y="784225"/>
            <a:ext cx="83550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Food entering the small intestine from the stomach is acidic.</a:t>
            </a:r>
          </a:p>
        </p:txBody>
      </p:sp>
      <p:sp>
        <p:nvSpPr>
          <p:cNvPr id="46102" name="Text Box 9">
            <a:extLst>
              <a:ext uri="{FF2B5EF4-FFF2-40B4-BE49-F238E27FC236}">
                <a16:creationId xmlns:a16="http://schemas.microsoft.com/office/drawing/2014/main" id="{55240FB9-D93D-4507-B9C3-1CCAA5602E1A}"/>
              </a:ext>
            </a:extLst>
          </p:cNvPr>
          <p:cNvSpPr txBox="1">
            <a:spLocks noChangeArrowheads="1"/>
          </p:cNvSpPr>
          <p:nvPr/>
        </p:nvSpPr>
        <p:spPr bwMode="auto">
          <a:xfrm>
            <a:off x="4376738" y="3435350"/>
            <a:ext cx="1262062"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010066"/>
                </a:solidFill>
              </a:rPr>
              <a:t>gall</a:t>
            </a:r>
          </a:p>
          <a:p>
            <a:pPr algn="ctr" eaLnBrk="1" hangingPunct="1"/>
            <a:r>
              <a:rPr lang="en-GB" altLang="en-US" b="1">
                <a:solidFill>
                  <a:srgbClr val="010066"/>
                </a:solidFill>
              </a:rPr>
              <a:t>bladder</a:t>
            </a:r>
          </a:p>
        </p:txBody>
      </p:sp>
      <p:sp>
        <p:nvSpPr>
          <p:cNvPr id="46103" name="Line 10">
            <a:extLst>
              <a:ext uri="{FF2B5EF4-FFF2-40B4-BE49-F238E27FC236}">
                <a16:creationId xmlns:a16="http://schemas.microsoft.com/office/drawing/2014/main" id="{E17567C2-A3FA-431F-ADCC-21C7A155FF27}"/>
              </a:ext>
            </a:extLst>
          </p:cNvPr>
          <p:cNvSpPr>
            <a:spLocks noChangeShapeType="1"/>
          </p:cNvSpPr>
          <p:nvPr/>
        </p:nvSpPr>
        <p:spPr bwMode="auto">
          <a:xfrm>
            <a:off x="5410200" y="3790950"/>
            <a:ext cx="1247775" cy="134938"/>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46100" name="Text Box 12">
            <a:extLst>
              <a:ext uri="{FF2B5EF4-FFF2-40B4-BE49-F238E27FC236}">
                <a16:creationId xmlns:a16="http://schemas.microsoft.com/office/drawing/2014/main" id="{A0A9047B-F6BE-4D33-89A2-D7FF2A132B70}"/>
              </a:ext>
            </a:extLst>
          </p:cNvPr>
          <p:cNvSpPr txBox="1">
            <a:spLocks noChangeArrowheads="1"/>
          </p:cNvSpPr>
          <p:nvPr/>
        </p:nvSpPr>
        <p:spPr bwMode="auto">
          <a:xfrm>
            <a:off x="6372225" y="5561013"/>
            <a:ext cx="2620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spcBef>
                <a:spcPct val="50000"/>
              </a:spcBef>
            </a:pPr>
            <a:r>
              <a:rPr lang="en-GB" altLang="en-US" b="1">
                <a:solidFill>
                  <a:srgbClr val="010066"/>
                </a:solidFill>
              </a:rPr>
              <a:t>small intestine</a:t>
            </a:r>
          </a:p>
        </p:txBody>
      </p:sp>
      <p:sp>
        <p:nvSpPr>
          <p:cNvPr id="46101" name="Line 13">
            <a:extLst>
              <a:ext uri="{FF2B5EF4-FFF2-40B4-BE49-F238E27FC236}">
                <a16:creationId xmlns:a16="http://schemas.microsoft.com/office/drawing/2014/main" id="{AFD686E2-096A-494F-A0F8-BC1726DB8651}"/>
              </a:ext>
            </a:extLst>
          </p:cNvPr>
          <p:cNvSpPr>
            <a:spLocks noChangeShapeType="1"/>
          </p:cNvSpPr>
          <p:nvPr/>
        </p:nvSpPr>
        <p:spPr bwMode="auto">
          <a:xfrm flipH="1" flipV="1">
            <a:off x="6151563" y="5305425"/>
            <a:ext cx="304800" cy="474663"/>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46098" name="Text Box 15">
            <a:extLst>
              <a:ext uri="{FF2B5EF4-FFF2-40B4-BE49-F238E27FC236}">
                <a16:creationId xmlns:a16="http://schemas.microsoft.com/office/drawing/2014/main" id="{95D3692F-4A07-42D3-8596-1F1FD3003936}"/>
              </a:ext>
            </a:extLst>
          </p:cNvPr>
          <p:cNvSpPr txBox="1">
            <a:spLocks noChangeArrowheads="1"/>
          </p:cNvSpPr>
          <p:nvPr/>
        </p:nvSpPr>
        <p:spPr bwMode="auto">
          <a:xfrm>
            <a:off x="7491413" y="4924425"/>
            <a:ext cx="16525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010066"/>
                </a:solidFill>
              </a:rPr>
              <a:t>bile duct</a:t>
            </a:r>
          </a:p>
        </p:txBody>
      </p:sp>
      <p:sp>
        <p:nvSpPr>
          <p:cNvPr id="46099" name="Line 16">
            <a:extLst>
              <a:ext uri="{FF2B5EF4-FFF2-40B4-BE49-F238E27FC236}">
                <a16:creationId xmlns:a16="http://schemas.microsoft.com/office/drawing/2014/main" id="{F8CC84AA-7436-4D02-B142-BDD008D09480}"/>
              </a:ext>
            </a:extLst>
          </p:cNvPr>
          <p:cNvSpPr>
            <a:spLocks noChangeShapeType="1"/>
          </p:cNvSpPr>
          <p:nvPr/>
        </p:nvSpPr>
        <p:spPr bwMode="auto">
          <a:xfrm flipH="1" flipV="1">
            <a:off x="6775450" y="4154488"/>
            <a:ext cx="633413" cy="835025"/>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46096" name="Text Box 21">
            <a:extLst>
              <a:ext uri="{FF2B5EF4-FFF2-40B4-BE49-F238E27FC236}">
                <a16:creationId xmlns:a16="http://schemas.microsoft.com/office/drawing/2014/main" id="{35247FAF-A01B-4060-BCB4-B5971D609104}"/>
              </a:ext>
            </a:extLst>
          </p:cNvPr>
          <p:cNvSpPr txBox="1">
            <a:spLocks noChangeArrowheads="1"/>
          </p:cNvSpPr>
          <p:nvPr/>
        </p:nvSpPr>
        <p:spPr bwMode="auto">
          <a:xfrm>
            <a:off x="8080375" y="2043113"/>
            <a:ext cx="79692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eaLnBrk="1" hangingPunct="1"/>
            <a:r>
              <a:rPr lang="en-GB" altLang="en-US" b="1">
                <a:solidFill>
                  <a:srgbClr val="010066"/>
                </a:solidFill>
              </a:rPr>
              <a:t>liver</a:t>
            </a:r>
          </a:p>
        </p:txBody>
      </p:sp>
      <p:sp>
        <p:nvSpPr>
          <p:cNvPr id="46097" name="Line 22">
            <a:extLst>
              <a:ext uri="{FF2B5EF4-FFF2-40B4-BE49-F238E27FC236}">
                <a16:creationId xmlns:a16="http://schemas.microsoft.com/office/drawing/2014/main" id="{956BAEF6-7546-4B2D-B146-B850D0945886}"/>
              </a:ext>
            </a:extLst>
          </p:cNvPr>
          <p:cNvSpPr>
            <a:spLocks noChangeShapeType="1"/>
          </p:cNvSpPr>
          <p:nvPr/>
        </p:nvSpPr>
        <p:spPr bwMode="auto">
          <a:xfrm flipH="1">
            <a:off x="6926263" y="2359025"/>
            <a:ext cx="1055687" cy="561975"/>
          </a:xfrm>
          <a:prstGeom prst="line">
            <a:avLst/>
          </a:prstGeom>
          <a:noFill/>
          <a:ln w="3810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6" name="Rectangle 1">
            <a:extLst>
              <a:ext uri="{FF2B5EF4-FFF2-40B4-BE49-F238E27FC236}">
                <a16:creationId xmlns:a16="http://schemas.microsoft.com/office/drawing/2014/main" id="{BB5B569E-44F4-4736-962B-187D93405DD7}"/>
              </a:ext>
            </a:extLst>
          </p:cNvPr>
          <p:cNvSpPr>
            <a:spLocks noChangeArrowheads="1"/>
          </p:cNvSpPr>
          <p:nvPr/>
        </p:nvSpPr>
        <p:spPr bwMode="auto">
          <a:xfrm>
            <a:off x="342900" y="1375481"/>
            <a:ext cx="8350250" cy="461665"/>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US" altLang="en-US" b="1"/>
          </a:p>
        </p:txBody>
      </p:sp>
      <p:sp>
        <p:nvSpPr>
          <p:cNvPr id="203783" name="Text Box 7">
            <a:extLst>
              <a:ext uri="{FF2B5EF4-FFF2-40B4-BE49-F238E27FC236}">
                <a16:creationId xmlns:a16="http://schemas.microsoft.com/office/drawing/2014/main" id="{2E36CE86-54DE-40C0-A5A4-E78C73DE2DBA}"/>
              </a:ext>
            </a:extLst>
          </p:cNvPr>
          <p:cNvSpPr txBox="1">
            <a:spLocks noChangeArrowheads="1"/>
          </p:cNvSpPr>
          <p:nvPr/>
        </p:nvSpPr>
        <p:spPr bwMode="auto">
          <a:xfrm>
            <a:off x="342900" y="1377774"/>
            <a:ext cx="849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How is lipase able to break down fats in the small intestine?</a:t>
            </a:r>
          </a:p>
        </p:txBody>
      </p:sp>
      <p:sp>
        <p:nvSpPr>
          <p:cNvPr id="23" name="Rectangle 22">
            <a:extLst>
              <a:ext uri="{FF2B5EF4-FFF2-40B4-BE49-F238E27FC236}">
                <a16:creationId xmlns:a16="http://schemas.microsoft.com/office/drawing/2014/main" id="{09A32CB8-5457-4634-B44A-718F9343E041}"/>
              </a:ext>
            </a:extLst>
          </p:cNvPr>
          <p:cNvSpPr>
            <a:spLocks noChangeArrowheads="1"/>
          </p:cNvSpPr>
          <p:nvPr/>
        </p:nvSpPr>
        <p:spPr bwMode="auto">
          <a:xfrm>
            <a:off x="342900" y="4953000"/>
            <a:ext cx="4725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As a result, bile creates the optimum pH conditions for </a:t>
            </a:r>
            <a:br>
              <a:rPr lang="en-GB" altLang="en-US">
                <a:solidFill>
                  <a:srgbClr val="010066"/>
                </a:solidFill>
              </a:rPr>
            </a:br>
            <a:r>
              <a:rPr lang="en-GB" altLang="en-US">
                <a:solidFill>
                  <a:srgbClr val="010066"/>
                </a:solidFill>
              </a:rPr>
              <a:t>lipase to function.</a:t>
            </a:r>
            <a:endParaRPr lang="en-GB" altLang="en-US"/>
          </a:p>
        </p:txBody>
      </p:sp>
      <p:pic>
        <p:nvPicPr>
          <p:cNvPr id="20" name="Picture 19">
            <a:extLst>
              <a:ext uri="{FF2B5EF4-FFF2-40B4-BE49-F238E27FC236}">
                <a16:creationId xmlns:a16="http://schemas.microsoft.com/office/drawing/2014/main" id="{BFA7904F-EB73-4D83-BB96-4335E8E7ABE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1" name="Picture 9" descr="notes_icon">
            <a:extLst>
              <a:ext uri="{FF2B5EF4-FFF2-40B4-BE49-F238E27FC236}">
                <a16:creationId xmlns:a16="http://schemas.microsoft.com/office/drawing/2014/main" id="{276B985F-1012-409D-945E-8EF6151AA04B}"/>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378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037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37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10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10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09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609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09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09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10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10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378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nodeType="afterEffect">
                                  <p:stCondLst>
                                    <p:cond delay="0"/>
                                  </p:stCondLst>
                                  <p:childTnLst>
                                    <p:set>
                                      <p:cBhvr>
                                        <p:cTn id="41"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p:bldP spid="203781" grpId="0"/>
      <p:bldP spid="46102" grpId="0"/>
      <p:bldP spid="46100" grpId="0"/>
      <p:bldP spid="46098" grpId="0"/>
      <p:bldP spid="46096" grpId="0"/>
      <p:bldP spid="26" grpId="0" animBg="1"/>
      <p:bldP spid="203783"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a:extLst>
              <a:ext uri="{FF2B5EF4-FFF2-40B4-BE49-F238E27FC236}">
                <a16:creationId xmlns:a16="http://schemas.microsoft.com/office/drawing/2014/main" id="{1ED9E881-6E6F-400B-89D0-C88478EB9F5C}"/>
              </a:ext>
            </a:extLst>
          </p:cNvPr>
          <p:cNvSpPr>
            <a:spLocks noGrp="1" noChangeArrowheads="1"/>
          </p:cNvSpPr>
          <p:nvPr>
            <p:ph type="title"/>
          </p:nvPr>
        </p:nvSpPr>
        <p:spPr/>
        <p:txBody>
          <a:bodyPr/>
          <a:lstStyle/>
          <a:p>
            <a:r>
              <a:rPr lang="en-GB" altLang="en-US"/>
              <a:t>Digesting fats (2)</a:t>
            </a:r>
          </a:p>
        </p:txBody>
      </p:sp>
      <p:sp>
        <p:nvSpPr>
          <p:cNvPr id="203780" name="Text Box 4">
            <a:extLst>
              <a:ext uri="{FF2B5EF4-FFF2-40B4-BE49-F238E27FC236}">
                <a16:creationId xmlns:a16="http://schemas.microsoft.com/office/drawing/2014/main" id="{3A7CCFAF-E395-4189-BE57-76D8061C5B3B}"/>
              </a:ext>
            </a:extLst>
          </p:cNvPr>
          <p:cNvSpPr txBox="1">
            <a:spLocks noChangeArrowheads="1"/>
          </p:cNvSpPr>
          <p:nvPr/>
        </p:nvSpPr>
        <p:spPr bwMode="auto">
          <a:xfrm>
            <a:off x="342900" y="3070225"/>
            <a:ext cx="4127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This provides a larger area for lipase to bind to the fat, enabling chemical digestion to occur more efficiently. </a:t>
            </a:r>
          </a:p>
        </p:txBody>
      </p:sp>
      <p:sp>
        <p:nvSpPr>
          <p:cNvPr id="47109" name="Text Box 7">
            <a:extLst>
              <a:ext uri="{FF2B5EF4-FFF2-40B4-BE49-F238E27FC236}">
                <a16:creationId xmlns:a16="http://schemas.microsoft.com/office/drawing/2014/main" id="{990DBBF0-1129-4712-9927-6CCE53D7892E}"/>
              </a:ext>
            </a:extLst>
          </p:cNvPr>
          <p:cNvSpPr txBox="1">
            <a:spLocks noChangeArrowheads="1"/>
          </p:cNvSpPr>
          <p:nvPr/>
        </p:nvSpPr>
        <p:spPr bwMode="auto">
          <a:xfrm>
            <a:off x="342900" y="784225"/>
            <a:ext cx="85534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t>Bile also </a:t>
            </a:r>
            <a:r>
              <a:rPr lang="en-GB" altLang="en-US" b="1">
                <a:solidFill>
                  <a:srgbClr val="10BC45"/>
                </a:solidFill>
              </a:rPr>
              <a:t>emulsifies </a:t>
            </a:r>
            <a:r>
              <a:rPr lang="en-GB" altLang="en-US"/>
              <a:t>fats. This means it breaks large fat globules into smaller fat droplets. </a:t>
            </a:r>
          </a:p>
        </p:txBody>
      </p:sp>
      <p:sp>
        <p:nvSpPr>
          <p:cNvPr id="10" name="Rectangle 9">
            <a:extLst>
              <a:ext uri="{FF2B5EF4-FFF2-40B4-BE49-F238E27FC236}">
                <a16:creationId xmlns:a16="http://schemas.microsoft.com/office/drawing/2014/main" id="{1C37567D-FF73-48D7-AC06-ABBA23C32E9F}"/>
              </a:ext>
            </a:extLst>
          </p:cNvPr>
          <p:cNvSpPr>
            <a:spLocks noChangeArrowheads="1"/>
          </p:cNvSpPr>
          <p:nvPr/>
        </p:nvSpPr>
        <p:spPr bwMode="auto">
          <a:xfrm>
            <a:off x="342900" y="1927225"/>
            <a:ext cx="41275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Emulsification increases </a:t>
            </a:r>
            <a:br>
              <a:rPr lang="en-GB" altLang="en-US" dirty="0"/>
            </a:br>
            <a:r>
              <a:rPr lang="en-GB" altLang="en-US" dirty="0"/>
              <a:t>the </a:t>
            </a:r>
            <a:r>
              <a:rPr lang="en-GB" altLang="en-US" dirty="0">
                <a:solidFill>
                  <a:srgbClr val="010066"/>
                </a:solidFill>
              </a:rPr>
              <a:t>surface area </a:t>
            </a:r>
            <a:r>
              <a:rPr lang="en-GB" altLang="en-US" dirty="0"/>
              <a:t>of the fat. </a:t>
            </a:r>
          </a:p>
        </p:txBody>
      </p:sp>
      <p:sp>
        <p:nvSpPr>
          <p:cNvPr id="11" name="Rectangle 10">
            <a:extLst>
              <a:ext uri="{FF2B5EF4-FFF2-40B4-BE49-F238E27FC236}">
                <a16:creationId xmlns:a16="http://schemas.microsoft.com/office/drawing/2014/main" id="{EA381C81-F4F1-41A4-AC3E-A9ADD994DF9F}"/>
              </a:ext>
            </a:extLst>
          </p:cNvPr>
          <p:cNvSpPr>
            <a:spLocks noChangeArrowheads="1"/>
          </p:cNvSpPr>
          <p:nvPr/>
        </p:nvSpPr>
        <p:spPr bwMode="auto">
          <a:xfrm>
            <a:off x="342900" y="4953000"/>
            <a:ext cx="4414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As a result, lipase is able </a:t>
            </a:r>
            <a:br>
              <a:rPr lang="en-GB" altLang="en-US" dirty="0"/>
            </a:br>
            <a:r>
              <a:rPr lang="en-GB" altLang="en-US" dirty="0"/>
              <a:t>to breakdown the fat into glycerol and fatty acids faster.</a:t>
            </a:r>
          </a:p>
        </p:txBody>
      </p:sp>
      <p:pic>
        <p:nvPicPr>
          <p:cNvPr id="12" name="Picture 11" descr="The digestive system_fat emulsification_labelled.png">
            <a:extLst>
              <a:ext uri="{FF2B5EF4-FFF2-40B4-BE49-F238E27FC236}">
                <a16:creationId xmlns:a16="http://schemas.microsoft.com/office/drawing/2014/main" id="{F9AFA58D-EE13-4739-8B21-BA49FA68DA5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22270" y="1659465"/>
            <a:ext cx="4181475"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8B39A195-FB5D-4675-B72A-6228148CFA59}"/>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378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780"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a:extLst>
              <a:ext uri="{FF2B5EF4-FFF2-40B4-BE49-F238E27FC236}">
                <a16:creationId xmlns:a16="http://schemas.microsoft.com/office/drawing/2014/main" id="{E3BDFB43-A4D6-4276-B3F2-1CBA60D5BDCC}"/>
              </a:ext>
            </a:extLst>
          </p:cNvPr>
          <p:cNvSpPr>
            <a:spLocks noGrp="1" noChangeArrowheads="1"/>
          </p:cNvSpPr>
          <p:nvPr>
            <p:ph type="title"/>
          </p:nvPr>
        </p:nvSpPr>
        <p:spPr/>
        <p:txBody>
          <a:bodyPr/>
          <a:lstStyle/>
          <a:p>
            <a:r>
              <a:rPr lang="en-GB" altLang="en-US" dirty="0"/>
              <a:t>How does bile help digest fat?</a:t>
            </a:r>
          </a:p>
        </p:txBody>
      </p:sp>
      <p:pic>
        <p:nvPicPr>
          <p:cNvPr id="6" name="Picture 5">
            <a:extLst>
              <a:ext uri="{FF2B5EF4-FFF2-40B4-BE49-F238E27FC236}">
                <a16:creationId xmlns:a16="http://schemas.microsoft.com/office/drawing/2014/main" id="{1BA31C7C-B8E5-43D6-BFE2-69EC830A1B2E}"/>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439610CD-E714-430C-A30A-4C2EBA9A9D2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515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7" descr="food_balanced_diet_ifong_sh">
            <a:extLst>
              <a:ext uri="{FF2B5EF4-FFF2-40B4-BE49-F238E27FC236}">
                <a16:creationId xmlns:a16="http://schemas.microsoft.com/office/drawing/2014/main" id="{64D4DAD5-2A78-405D-9195-F5A3664CCC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9738" y="1715031"/>
            <a:ext cx="3465512"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Rectangle 2">
            <a:extLst>
              <a:ext uri="{FF2B5EF4-FFF2-40B4-BE49-F238E27FC236}">
                <a16:creationId xmlns:a16="http://schemas.microsoft.com/office/drawing/2014/main" id="{24A043C5-6F48-4058-8533-A279F76E0218}"/>
              </a:ext>
            </a:extLst>
          </p:cNvPr>
          <p:cNvSpPr>
            <a:spLocks noGrp="1" noChangeArrowheads="1"/>
          </p:cNvSpPr>
          <p:nvPr>
            <p:ph type="title"/>
          </p:nvPr>
        </p:nvSpPr>
        <p:spPr/>
        <p:txBody>
          <a:bodyPr/>
          <a:lstStyle/>
          <a:p>
            <a:r>
              <a:rPr lang="en-GB" altLang="en-US"/>
              <a:t>Food tests</a:t>
            </a:r>
          </a:p>
        </p:txBody>
      </p:sp>
      <p:sp>
        <p:nvSpPr>
          <p:cNvPr id="49157" name="Text Box 6">
            <a:extLst>
              <a:ext uri="{FF2B5EF4-FFF2-40B4-BE49-F238E27FC236}">
                <a16:creationId xmlns:a16="http://schemas.microsoft.com/office/drawing/2014/main" id="{3FC469B6-1263-40B2-8D2F-FC92D10C0A3E}"/>
              </a:ext>
            </a:extLst>
          </p:cNvPr>
          <p:cNvSpPr txBox="1">
            <a:spLocks noChangeArrowheads="1"/>
          </p:cNvSpPr>
          <p:nvPr/>
        </p:nvSpPr>
        <p:spPr bwMode="auto">
          <a:xfrm>
            <a:off x="342900" y="784225"/>
            <a:ext cx="85074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Simple food tests can be used to investigate the presence </a:t>
            </a:r>
            <a:br>
              <a:rPr lang="en-GB" altLang="en-US"/>
            </a:br>
            <a:r>
              <a:rPr lang="en-GB" altLang="en-US"/>
              <a:t>of </a:t>
            </a:r>
            <a:r>
              <a:rPr lang="en-GB" altLang="en-US" b="1">
                <a:solidFill>
                  <a:srgbClr val="10BC45"/>
                </a:solidFill>
              </a:rPr>
              <a:t>biological molecules</a:t>
            </a:r>
            <a:r>
              <a:rPr lang="en-GB" altLang="en-US">
                <a:solidFill>
                  <a:srgbClr val="10BC45"/>
                </a:solidFill>
              </a:rPr>
              <a:t> </a:t>
            </a:r>
            <a:r>
              <a:rPr lang="en-GB" altLang="en-US"/>
              <a:t>within a food sample, including:</a:t>
            </a:r>
          </a:p>
        </p:txBody>
      </p:sp>
      <p:sp>
        <p:nvSpPr>
          <p:cNvPr id="229384" name="Text Box 8">
            <a:extLst>
              <a:ext uri="{FF2B5EF4-FFF2-40B4-BE49-F238E27FC236}">
                <a16:creationId xmlns:a16="http://schemas.microsoft.com/office/drawing/2014/main" id="{E84FFBDA-063A-4123-BFA2-BE440E2536D4}"/>
              </a:ext>
            </a:extLst>
          </p:cNvPr>
          <p:cNvSpPr txBox="1">
            <a:spLocks noChangeArrowheads="1"/>
          </p:cNvSpPr>
          <p:nvPr/>
        </p:nvSpPr>
        <p:spPr bwMode="auto">
          <a:xfrm>
            <a:off x="342900" y="5269092"/>
            <a:ext cx="863282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t>These tests are </a:t>
            </a:r>
            <a:r>
              <a:rPr lang="en-GB" altLang="en-US" b="1" dirty="0">
                <a:solidFill>
                  <a:srgbClr val="10BC45"/>
                </a:solidFill>
              </a:rPr>
              <a:t>qualitative</a:t>
            </a:r>
            <a:r>
              <a:rPr lang="en-GB" altLang="en-US" dirty="0"/>
              <a:t>, which means they are used to identify the </a:t>
            </a:r>
            <a:r>
              <a:rPr lang="en-GB" altLang="en-US" b="1" dirty="0">
                <a:solidFill>
                  <a:srgbClr val="010066"/>
                </a:solidFill>
              </a:rPr>
              <a:t>type</a:t>
            </a:r>
            <a:r>
              <a:rPr lang="en-GB" altLang="en-US" dirty="0"/>
              <a:t> of molecule present, rather than </a:t>
            </a:r>
            <a:r>
              <a:rPr lang="en-GB" altLang="en-US" b="1" dirty="0"/>
              <a:t>how much</a:t>
            </a:r>
            <a:r>
              <a:rPr lang="en-GB" altLang="en-US" dirty="0"/>
              <a:t>. </a:t>
            </a:r>
          </a:p>
        </p:txBody>
      </p:sp>
      <p:sp>
        <p:nvSpPr>
          <p:cNvPr id="229385" name="Line 116">
            <a:extLst>
              <a:ext uri="{FF2B5EF4-FFF2-40B4-BE49-F238E27FC236}">
                <a16:creationId xmlns:a16="http://schemas.microsoft.com/office/drawing/2014/main" id="{661C65FB-12D6-425F-BA10-F91403A198A6}"/>
              </a:ext>
            </a:extLst>
          </p:cNvPr>
          <p:cNvSpPr>
            <a:spLocks noChangeShapeType="1"/>
          </p:cNvSpPr>
          <p:nvPr/>
        </p:nvSpPr>
        <p:spPr bwMode="auto">
          <a:xfrm>
            <a:off x="2279650" y="2280181"/>
            <a:ext cx="1652588" cy="473075"/>
          </a:xfrm>
          <a:prstGeom prst="line">
            <a:avLst/>
          </a:prstGeom>
          <a:noFill/>
          <a:ln w="3175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29386" name="Text Box 125">
            <a:extLst>
              <a:ext uri="{FF2B5EF4-FFF2-40B4-BE49-F238E27FC236}">
                <a16:creationId xmlns:a16="http://schemas.microsoft.com/office/drawing/2014/main" id="{29CEDFD4-26F9-43D2-B260-1768ED2469B1}"/>
              </a:ext>
            </a:extLst>
          </p:cNvPr>
          <p:cNvSpPr txBox="1">
            <a:spLocks noChangeArrowheads="1"/>
          </p:cNvSpPr>
          <p:nvPr/>
        </p:nvSpPr>
        <p:spPr bwMode="auto">
          <a:xfrm>
            <a:off x="1075267" y="1961445"/>
            <a:ext cx="1100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1" hangingPunct="1">
              <a:spcBef>
                <a:spcPct val="50000"/>
              </a:spcBef>
            </a:pPr>
            <a:r>
              <a:rPr lang="en-GB" altLang="en-US" b="1" dirty="0">
                <a:solidFill>
                  <a:srgbClr val="010066"/>
                </a:solidFill>
              </a:rPr>
              <a:t>starch</a:t>
            </a:r>
          </a:p>
        </p:txBody>
      </p:sp>
      <p:sp>
        <p:nvSpPr>
          <p:cNvPr id="229387" name="Line 114">
            <a:extLst>
              <a:ext uri="{FF2B5EF4-FFF2-40B4-BE49-F238E27FC236}">
                <a16:creationId xmlns:a16="http://schemas.microsoft.com/office/drawing/2014/main" id="{0BE8EE21-7EFD-4C4E-B9E7-E3F0BE1ED6BC}"/>
              </a:ext>
            </a:extLst>
          </p:cNvPr>
          <p:cNvSpPr>
            <a:spLocks noChangeShapeType="1"/>
          </p:cNvSpPr>
          <p:nvPr/>
        </p:nvSpPr>
        <p:spPr bwMode="auto">
          <a:xfrm flipH="1">
            <a:off x="5124450" y="3883556"/>
            <a:ext cx="2168525" cy="496887"/>
          </a:xfrm>
          <a:prstGeom prst="line">
            <a:avLst/>
          </a:prstGeom>
          <a:noFill/>
          <a:ln w="3175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29388" name="Text Box 123">
            <a:extLst>
              <a:ext uri="{FF2B5EF4-FFF2-40B4-BE49-F238E27FC236}">
                <a16:creationId xmlns:a16="http://schemas.microsoft.com/office/drawing/2014/main" id="{5C1AA462-0765-4F1B-9074-45D754657BCC}"/>
              </a:ext>
            </a:extLst>
          </p:cNvPr>
          <p:cNvSpPr txBox="1">
            <a:spLocks noChangeArrowheads="1"/>
          </p:cNvSpPr>
          <p:nvPr/>
        </p:nvSpPr>
        <p:spPr bwMode="auto">
          <a:xfrm>
            <a:off x="7404100" y="3573287"/>
            <a:ext cx="5572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1" hangingPunct="1">
              <a:spcBef>
                <a:spcPct val="50000"/>
              </a:spcBef>
            </a:pPr>
            <a:r>
              <a:rPr lang="en-GB" altLang="en-US" b="1" dirty="0">
                <a:solidFill>
                  <a:srgbClr val="010066"/>
                </a:solidFill>
              </a:rPr>
              <a:t>fat</a:t>
            </a:r>
          </a:p>
        </p:txBody>
      </p:sp>
      <p:sp>
        <p:nvSpPr>
          <p:cNvPr id="229389" name="Line 112">
            <a:extLst>
              <a:ext uri="{FF2B5EF4-FFF2-40B4-BE49-F238E27FC236}">
                <a16:creationId xmlns:a16="http://schemas.microsoft.com/office/drawing/2014/main" id="{970FC129-A115-4DEB-B25C-AD57471D0892}"/>
              </a:ext>
            </a:extLst>
          </p:cNvPr>
          <p:cNvSpPr>
            <a:spLocks noChangeShapeType="1"/>
          </p:cNvSpPr>
          <p:nvPr/>
        </p:nvSpPr>
        <p:spPr bwMode="auto">
          <a:xfrm>
            <a:off x="2246313" y="4188356"/>
            <a:ext cx="1655762" cy="107950"/>
          </a:xfrm>
          <a:prstGeom prst="line">
            <a:avLst/>
          </a:prstGeom>
          <a:noFill/>
          <a:ln w="31750">
            <a:solidFill>
              <a:schemeClr val="tx1"/>
            </a:solidFill>
            <a:round/>
            <a:headEnd type="oval" w="med" len="med"/>
            <a:tailEnd type="triangle" w="lg" len="lg"/>
          </a:ln>
          <a:extLst>
            <a:ext uri="{909E8E84-426E-40DD-AFC4-6F175D3DCCD1}">
              <a14:hiddenFill xmlns:a14="http://schemas.microsoft.com/office/drawing/2010/main">
                <a:noFill/>
              </a14:hiddenFill>
            </a:ext>
          </a:extLst>
        </p:spPr>
        <p:txBody>
          <a:bodyPr>
            <a:spAutoFit/>
          </a:bodyPr>
          <a:lstStyle/>
          <a:p>
            <a:endParaRPr lang="en-US"/>
          </a:p>
        </p:txBody>
      </p:sp>
      <p:sp>
        <p:nvSpPr>
          <p:cNvPr id="229390" name="Text Box 121">
            <a:extLst>
              <a:ext uri="{FF2B5EF4-FFF2-40B4-BE49-F238E27FC236}">
                <a16:creationId xmlns:a16="http://schemas.microsoft.com/office/drawing/2014/main" id="{19A435DB-76EA-4470-92B8-22E728B11740}"/>
              </a:ext>
            </a:extLst>
          </p:cNvPr>
          <p:cNvSpPr txBox="1">
            <a:spLocks noChangeArrowheads="1"/>
          </p:cNvSpPr>
          <p:nvPr/>
        </p:nvSpPr>
        <p:spPr bwMode="auto">
          <a:xfrm>
            <a:off x="920044" y="3921126"/>
            <a:ext cx="1230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r" eaLnBrk="1" hangingPunct="1">
              <a:spcBef>
                <a:spcPct val="50000"/>
              </a:spcBef>
            </a:pPr>
            <a:r>
              <a:rPr lang="en-GB" altLang="en-US" b="1">
                <a:solidFill>
                  <a:srgbClr val="010066"/>
                </a:solidFill>
              </a:rPr>
              <a:t>protein</a:t>
            </a:r>
          </a:p>
        </p:txBody>
      </p:sp>
      <p:pic>
        <p:nvPicPr>
          <p:cNvPr id="14" name="Picture 13">
            <a:extLst>
              <a:ext uri="{FF2B5EF4-FFF2-40B4-BE49-F238E27FC236}">
                <a16:creationId xmlns:a16="http://schemas.microsoft.com/office/drawing/2014/main" id="{2E0B82A1-F12B-409F-B3B5-6E9D8C2C386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B8ECAF54-F0A4-4A82-BAAA-7FD3317471F5}"/>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93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2938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938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938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939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938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9384"/>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4" grpId="0"/>
      <p:bldP spid="229386" grpId="0"/>
      <p:bldP spid="229388" grpId="0"/>
      <p:bldP spid="22939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42D756A0-CC69-4989-ADB9-6A9EFA2C5489}"/>
              </a:ext>
            </a:extLst>
          </p:cNvPr>
          <p:cNvSpPr>
            <a:spLocks noGrp="1" noChangeArrowheads="1"/>
          </p:cNvSpPr>
          <p:nvPr>
            <p:ph type="title"/>
          </p:nvPr>
        </p:nvSpPr>
        <p:spPr/>
        <p:txBody>
          <a:bodyPr/>
          <a:lstStyle/>
          <a:p>
            <a:r>
              <a:rPr lang="en-GB" altLang="en-US" dirty="0"/>
              <a:t>Test for the presence of starch</a:t>
            </a:r>
          </a:p>
        </p:txBody>
      </p:sp>
      <p:pic>
        <p:nvPicPr>
          <p:cNvPr id="8" name="Picture 7">
            <a:extLst>
              <a:ext uri="{FF2B5EF4-FFF2-40B4-BE49-F238E27FC236}">
                <a16:creationId xmlns:a16="http://schemas.microsoft.com/office/drawing/2014/main" id="{1BABDC50-9233-4234-A04C-855718BA1470}"/>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675E336F-EA78-4EF4-9901-257C86C5C2DA}"/>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7" name="Picture 6">
            <a:extLst>
              <a:ext uri="{FF2B5EF4-FFF2-40B4-BE49-F238E27FC236}">
                <a16:creationId xmlns:a16="http://schemas.microsoft.com/office/drawing/2014/main" id="{EB5759F4-FDFC-4926-8F1A-D4E4650EDA6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56232" y="136153"/>
            <a:ext cx="609685" cy="390580"/>
          </a:xfrm>
          <a:prstGeom prst="rect">
            <a:avLst/>
          </a:prstGeom>
        </p:spPr>
      </p:pic>
      <p:pic>
        <p:nvPicPr>
          <p:cNvPr id="11" name="Picture 10">
            <a:extLst>
              <a:ext uri="{FF2B5EF4-FFF2-40B4-BE49-F238E27FC236}">
                <a16:creationId xmlns:a16="http://schemas.microsoft.com/office/drawing/2014/main" id="{7AA826FB-9D3B-455B-A45F-D55D2944F6CD}"/>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24633"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6178"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EF5CA5A-CC3B-4D38-B106-D73564EC440C}"/>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a:extLst>
              <a:ext uri="{FF2B5EF4-FFF2-40B4-BE49-F238E27FC236}">
                <a16:creationId xmlns:a16="http://schemas.microsoft.com/office/drawing/2014/main" id="{91B7173A-38DA-42D4-A0DF-C0B623A71B03}"/>
              </a:ext>
            </a:extLst>
          </p:cNvPr>
          <p:cNvSpPr>
            <a:spLocks noGrp="1" noChangeArrowheads="1"/>
          </p:cNvSpPr>
          <p:nvPr>
            <p:ph type="title"/>
          </p:nvPr>
        </p:nvSpPr>
        <p:spPr/>
        <p:txBody>
          <a:bodyPr/>
          <a:lstStyle/>
          <a:p>
            <a:r>
              <a:rPr lang="en-GB" altLang="en-US" dirty="0"/>
              <a:t>Test for the presence of sugars</a:t>
            </a:r>
          </a:p>
        </p:txBody>
      </p:sp>
      <p:pic>
        <p:nvPicPr>
          <p:cNvPr id="8" name="Picture 7">
            <a:extLst>
              <a:ext uri="{FF2B5EF4-FFF2-40B4-BE49-F238E27FC236}">
                <a16:creationId xmlns:a16="http://schemas.microsoft.com/office/drawing/2014/main" id="{0267D59C-42B1-43B4-914A-F9B53C9BA34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78AD80C3-114E-40F7-AB6B-62EEBF45B5D1}"/>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1" name="Picture 7" descr="notes_icon">
            <a:extLst>
              <a:ext uri="{FF2B5EF4-FFF2-40B4-BE49-F238E27FC236}">
                <a16:creationId xmlns:a16="http://schemas.microsoft.com/office/drawing/2014/main" id="{34318692-34F1-4A6A-9DCA-B460617A2971}"/>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12" name="Picture 11">
            <a:extLst>
              <a:ext uri="{FF2B5EF4-FFF2-40B4-BE49-F238E27FC236}">
                <a16:creationId xmlns:a16="http://schemas.microsoft.com/office/drawing/2014/main" id="{7BFCD2D0-1E7F-43E9-80A2-0D5F2DA0395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8246" y="136153"/>
            <a:ext cx="609685" cy="390580"/>
          </a:xfrm>
          <a:prstGeom prst="rect">
            <a:avLst/>
          </a:prstGeom>
        </p:spPr>
      </p:pic>
      <p:pic>
        <p:nvPicPr>
          <p:cNvPr id="13" name="Picture 12">
            <a:extLst>
              <a:ext uri="{FF2B5EF4-FFF2-40B4-BE49-F238E27FC236}">
                <a16:creationId xmlns:a16="http://schemas.microsoft.com/office/drawing/2014/main" id="{0A01D576-AD90-4EB0-838F-AE44B71464F5}"/>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7046647" y="86520"/>
            <a:ext cx="442911" cy="516730"/>
          </a:xfrm>
          <a:prstGeom prst="rect">
            <a:avLst/>
          </a:prstGeom>
          <a:noFill/>
          <a:ln w="9525">
            <a:noFill/>
            <a:miter lim="800000"/>
            <a:headEnd/>
            <a:tailEnd/>
          </a:ln>
        </p:spPr>
      </p:pic>
      <p:pic>
        <p:nvPicPr>
          <p:cNvPr id="2" name="Picture 1"/>
          <p:cNvPicPr>
            <a:picLocks/>
          </p:cNvPicPr>
          <p:nvPr/>
        </p:nvPicPr>
        <p:blipFill>
          <a:blip r:embed="rId11">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7202"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5342044F-2584-4E63-A784-E4B10891F571}"/>
                    </a:ext>
                  </a:extLst>
                </p:cNvPr>
                <p:cNvPicPr>
                  <a:picLocks/>
                </p:cNvPicPr>
                <p:nvPr/>
              </p:nvPicPr>
              <p:blipFill>
                <a:blip r:embed="rId12"/>
                <a:stretch>
                  <a:fillRect/>
                </a:stretch>
              </p:blipFill>
              <p:spPr>
                <a:xfrm>
                  <a:off x="212725" y="800100"/>
                  <a:ext cx="8699500" cy="5308600"/>
                </a:xfrm>
                <a:prstGeom prst="rect">
                  <a:avLst/>
                </a:prstGeom>
              </p:spPr>
            </p:pic>
          </p:control>
        </mc:Fallback>
      </mc:AlternateContent>
    </p:controls>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a:extLst>
              <a:ext uri="{FF2B5EF4-FFF2-40B4-BE49-F238E27FC236}">
                <a16:creationId xmlns:a16="http://schemas.microsoft.com/office/drawing/2014/main" id="{BD277025-C167-4253-A736-4C05BED27B31}"/>
              </a:ext>
            </a:extLst>
          </p:cNvPr>
          <p:cNvSpPr>
            <a:spLocks noGrp="1" noChangeArrowheads="1"/>
          </p:cNvSpPr>
          <p:nvPr>
            <p:ph type="title"/>
          </p:nvPr>
        </p:nvSpPr>
        <p:spPr/>
        <p:txBody>
          <a:bodyPr/>
          <a:lstStyle/>
          <a:p>
            <a:r>
              <a:rPr lang="en-GB" altLang="en-US" dirty="0"/>
              <a:t>Test for the presence of proteins</a:t>
            </a:r>
          </a:p>
        </p:txBody>
      </p:sp>
      <p:pic>
        <p:nvPicPr>
          <p:cNvPr id="8" name="Picture 7">
            <a:extLst>
              <a:ext uri="{FF2B5EF4-FFF2-40B4-BE49-F238E27FC236}">
                <a16:creationId xmlns:a16="http://schemas.microsoft.com/office/drawing/2014/main" id="{AC03C934-FF08-4CCF-80F8-61FD1F6426F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68558FD5-99E2-4604-A451-F2D87A54A6A9}"/>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11">
            <a:extLst>
              <a:ext uri="{FF2B5EF4-FFF2-40B4-BE49-F238E27FC236}">
                <a16:creationId xmlns:a16="http://schemas.microsoft.com/office/drawing/2014/main" id="{A0851851-3B7E-4514-9D47-2AFF28C6534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66623" y="136153"/>
            <a:ext cx="609685" cy="390580"/>
          </a:xfrm>
          <a:prstGeom prst="rect">
            <a:avLst/>
          </a:prstGeom>
        </p:spPr>
      </p:pic>
      <p:pic>
        <p:nvPicPr>
          <p:cNvPr id="13" name="Picture 12">
            <a:extLst>
              <a:ext uri="{FF2B5EF4-FFF2-40B4-BE49-F238E27FC236}">
                <a16:creationId xmlns:a16="http://schemas.microsoft.com/office/drawing/2014/main" id="{F458804F-FE15-4EE5-92B1-EA03437B277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35024"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8226"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31820AA5-D7FD-47D6-8DBA-33D21A93C03F}"/>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a:extLst>
              <a:ext uri="{FF2B5EF4-FFF2-40B4-BE49-F238E27FC236}">
                <a16:creationId xmlns:a16="http://schemas.microsoft.com/office/drawing/2014/main" id="{4A3728F4-751B-415C-8B23-97B2D12EA131}"/>
              </a:ext>
            </a:extLst>
          </p:cNvPr>
          <p:cNvSpPr>
            <a:spLocks noGrp="1" noChangeArrowheads="1"/>
          </p:cNvSpPr>
          <p:nvPr>
            <p:ph type="title"/>
          </p:nvPr>
        </p:nvSpPr>
        <p:spPr/>
        <p:txBody>
          <a:bodyPr/>
          <a:lstStyle/>
          <a:p>
            <a:r>
              <a:rPr lang="en-GB" altLang="en-US" dirty="0"/>
              <a:t>Test for the presence of lipids</a:t>
            </a:r>
          </a:p>
        </p:txBody>
      </p:sp>
      <p:pic>
        <p:nvPicPr>
          <p:cNvPr id="8" name="Picture 7">
            <a:extLst>
              <a:ext uri="{FF2B5EF4-FFF2-40B4-BE49-F238E27FC236}">
                <a16:creationId xmlns:a16="http://schemas.microsoft.com/office/drawing/2014/main" id="{660FE373-CEA8-452A-9401-FA636AD393A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37DEB472-CB47-470C-B34D-A520D9794133}"/>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2" name="Picture 11">
            <a:extLst>
              <a:ext uri="{FF2B5EF4-FFF2-40B4-BE49-F238E27FC236}">
                <a16:creationId xmlns:a16="http://schemas.microsoft.com/office/drawing/2014/main" id="{FDCD250F-CFDA-4FF3-9C29-12EA64D8C17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77014" y="136153"/>
            <a:ext cx="609685" cy="390580"/>
          </a:xfrm>
          <a:prstGeom prst="rect">
            <a:avLst/>
          </a:prstGeom>
        </p:spPr>
      </p:pic>
      <p:pic>
        <p:nvPicPr>
          <p:cNvPr id="13" name="Picture 12">
            <a:extLst>
              <a:ext uri="{FF2B5EF4-FFF2-40B4-BE49-F238E27FC236}">
                <a16:creationId xmlns:a16="http://schemas.microsoft.com/office/drawing/2014/main" id="{62E6B96F-7A33-49A8-9DAE-CB1E2F12068F}"/>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35024"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9250" name="ShockwaveFlash1" r:id="rId3" imgW="8699400" imgH="5308560"/>
        </mc:Choice>
        <mc:Fallback>
          <p:control name="ShockwaveFlash1" r:id="rId3" imgW="8699400" imgH="5308560">
            <p:pic>
              <p:nvPicPr>
                <p:cNvPr id="4" name="ShockwaveFlash1">
                  <a:extLst>
                    <a:ext uri="{FF2B5EF4-FFF2-40B4-BE49-F238E27FC236}">
                      <a16:creationId xmlns:a16="http://schemas.microsoft.com/office/drawing/2014/main" id="{903C2B82-0363-4DA9-93AD-66044B024DD5}"/>
                    </a:ext>
                  </a:extLst>
                </p:cNvPr>
                <p:cNvPicPr>
                  <a:picLocks/>
                </p:cNvPicPr>
                <p:nvPr/>
              </p:nvPicPr>
              <p:blipFill>
                <a:blip r:embed="rId11"/>
                <a:stretch>
                  <a:fillRect/>
                </a:stretch>
              </p:blipFill>
              <p:spPr>
                <a:xfrm>
                  <a:off x="212725" y="800100"/>
                  <a:ext cx="8699500" cy="5308600"/>
                </a:xfrm>
                <a:prstGeom prst="rect">
                  <a:avLst/>
                </a:prstGeom>
              </p:spPr>
            </p:pic>
          </p:control>
        </mc:Fallback>
      </mc:AlternateContent>
    </p:controls>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A03038CD-6833-45CA-B9D4-7B0737B3FD1E}"/>
              </a:ext>
            </a:extLst>
          </p:cNvPr>
          <p:cNvSpPr>
            <a:spLocks noGrp="1" noChangeArrowheads="1"/>
          </p:cNvSpPr>
          <p:nvPr>
            <p:ph type="title"/>
          </p:nvPr>
        </p:nvSpPr>
        <p:spPr/>
        <p:txBody>
          <a:bodyPr/>
          <a:lstStyle/>
          <a:p>
            <a:r>
              <a:rPr lang="en-GB" altLang="en-US" dirty="0"/>
              <a:t>Summary of the food tests</a:t>
            </a:r>
          </a:p>
        </p:txBody>
      </p:sp>
      <p:pic>
        <p:nvPicPr>
          <p:cNvPr id="6" name="Picture 6" descr="flash_icon">
            <a:extLst>
              <a:ext uri="{FF2B5EF4-FFF2-40B4-BE49-F238E27FC236}">
                <a16:creationId xmlns:a16="http://schemas.microsoft.com/office/drawing/2014/main" id="{5C7E294B-71A7-49B3-861C-B644E6B32D33}"/>
              </a:ext>
            </a:extLst>
          </p:cNvPr>
          <p:cNvPicPr>
            <a:picLocks noChangeAspect="1" noChangeArrowheads="1"/>
          </p:cNvPicPr>
          <p:nvPr/>
        </p:nvPicPr>
        <p:blipFill>
          <a:blip r:embed="rId6"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7">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272"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8"/>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92B03B1-579E-4248-A51B-A50E24BAD6D9}"/>
              </a:ext>
            </a:extLst>
          </p:cNvPr>
          <p:cNvSpPr>
            <a:spLocks noGrp="1"/>
          </p:cNvSpPr>
          <p:nvPr>
            <p:ph type="title"/>
          </p:nvPr>
        </p:nvSpPr>
        <p:spPr/>
        <p:txBody>
          <a:bodyPr/>
          <a:lstStyle/>
          <a:p>
            <a:r>
              <a:rPr lang="en-GB" altLang="en-US"/>
              <a:t>The digestive system in context</a:t>
            </a:r>
          </a:p>
        </p:txBody>
      </p:sp>
      <p:sp>
        <p:nvSpPr>
          <p:cNvPr id="29699" name="Rectangle 32">
            <a:extLst>
              <a:ext uri="{FF2B5EF4-FFF2-40B4-BE49-F238E27FC236}">
                <a16:creationId xmlns:a16="http://schemas.microsoft.com/office/drawing/2014/main" id="{0F5C557C-7181-4660-B626-7EF8ECEE6639}"/>
              </a:ext>
            </a:extLst>
          </p:cNvPr>
          <p:cNvSpPr>
            <a:spLocks noChangeArrowheads="1"/>
          </p:cNvSpPr>
          <p:nvPr/>
        </p:nvSpPr>
        <p:spPr bwMode="auto">
          <a:xfrm>
            <a:off x="342900" y="784225"/>
            <a:ext cx="55689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dirty="0"/>
              <a:t>The </a:t>
            </a:r>
            <a:r>
              <a:rPr lang="en-GB" altLang="en-US" b="1" dirty="0">
                <a:solidFill>
                  <a:srgbClr val="10BC45"/>
                </a:solidFill>
              </a:rPr>
              <a:t>digestive system</a:t>
            </a:r>
            <a:r>
              <a:rPr lang="en-GB" altLang="en-US" dirty="0"/>
              <a:t> is a specialized transport system, and one of the many </a:t>
            </a:r>
            <a:r>
              <a:rPr lang="en-GB" altLang="en-US" b="1" dirty="0">
                <a:solidFill>
                  <a:srgbClr val="10BC45"/>
                </a:solidFill>
              </a:rPr>
              <a:t>organ systems </a:t>
            </a:r>
            <a:r>
              <a:rPr lang="en-GB" altLang="en-US" dirty="0"/>
              <a:t>found in mammals. </a:t>
            </a:r>
          </a:p>
        </p:txBody>
      </p:sp>
      <p:sp>
        <p:nvSpPr>
          <p:cNvPr id="207877" name="Rectangle 5">
            <a:extLst>
              <a:ext uri="{FF2B5EF4-FFF2-40B4-BE49-F238E27FC236}">
                <a16:creationId xmlns:a16="http://schemas.microsoft.com/office/drawing/2014/main" id="{3C4000B8-7085-4205-AE01-F564BD85B076}"/>
              </a:ext>
            </a:extLst>
          </p:cNvPr>
          <p:cNvSpPr>
            <a:spLocks noChangeArrowheads="1"/>
          </p:cNvSpPr>
          <p:nvPr/>
        </p:nvSpPr>
        <p:spPr bwMode="auto">
          <a:xfrm>
            <a:off x="342901" y="3686175"/>
            <a:ext cx="44097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dirty="0"/>
              <a:t>The blood transports nutrients from the digestive system to cells all over the body. </a:t>
            </a:r>
          </a:p>
        </p:txBody>
      </p:sp>
      <p:pic>
        <p:nvPicPr>
          <p:cNvPr id="29702" name="Picture 7" descr="digestive_man">
            <a:extLst>
              <a:ext uri="{FF2B5EF4-FFF2-40B4-BE49-F238E27FC236}">
                <a16:creationId xmlns:a16="http://schemas.microsoft.com/office/drawing/2014/main" id="{89EAAFB3-FEB7-4589-8A2C-230F894839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5777" y="1039812"/>
            <a:ext cx="3313112" cy="529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31">
            <a:extLst>
              <a:ext uri="{FF2B5EF4-FFF2-40B4-BE49-F238E27FC236}">
                <a16:creationId xmlns:a16="http://schemas.microsoft.com/office/drawing/2014/main" id="{BF2BE473-CE30-43C5-85CA-9ADB157A61D5}"/>
              </a:ext>
            </a:extLst>
          </p:cNvPr>
          <p:cNvSpPr>
            <a:spLocks noChangeArrowheads="1"/>
          </p:cNvSpPr>
          <p:nvPr/>
        </p:nvSpPr>
        <p:spPr bwMode="auto">
          <a:xfrm>
            <a:off x="342900" y="2051050"/>
            <a:ext cx="496287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dirty="0"/>
              <a:t>The role of the digestive system is to break down food molecules to enable the absorption of nutrients into the blood.</a:t>
            </a:r>
          </a:p>
        </p:txBody>
      </p:sp>
      <p:sp>
        <p:nvSpPr>
          <p:cNvPr id="9" name="Rectangle 8">
            <a:extLst>
              <a:ext uri="{FF2B5EF4-FFF2-40B4-BE49-F238E27FC236}">
                <a16:creationId xmlns:a16="http://schemas.microsoft.com/office/drawing/2014/main" id="{76414936-EDBF-4A62-85F5-192E73BF5CA0}"/>
              </a:ext>
            </a:extLst>
          </p:cNvPr>
          <p:cNvSpPr>
            <a:spLocks noChangeArrowheads="1"/>
          </p:cNvSpPr>
          <p:nvPr/>
        </p:nvSpPr>
        <p:spPr bwMode="auto">
          <a:xfrm>
            <a:off x="342900" y="4953000"/>
            <a:ext cx="52339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In cells, the products of digestion </a:t>
            </a:r>
            <a:br>
              <a:rPr lang="en-GB" altLang="en-US"/>
            </a:br>
            <a:r>
              <a:rPr lang="en-GB" altLang="en-US"/>
              <a:t>are used for </a:t>
            </a:r>
            <a:r>
              <a:rPr lang="en-GB" altLang="en-US" b="1">
                <a:solidFill>
                  <a:srgbClr val="10BC45"/>
                </a:solidFill>
              </a:rPr>
              <a:t>cellular respiration </a:t>
            </a:r>
            <a:br>
              <a:rPr lang="en-GB" altLang="en-US" b="1">
                <a:solidFill>
                  <a:srgbClr val="10BC45"/>
                </a:solidFill>
              </a:rPr>
            </a:br>
            <a:r>
              <a:rPr lang="en-GB" altLang="en-US"/>
              <a:t>and to </a:t>
            </a:r>
            <a:r>
              <a:rPr lang="en-GB" altLang="en-US">
                <a:solidFill>
                  <a:srgbClr val="010066"/>
                </a:solidFill>
              </a:rPr>
              <a:t>build new molecules</a:t>
            </a:r>
            <a:r>
              <a:rPr lang="en-GB" altLang="en-US"/>
              <a:t>. </a:t>
            </a:r>
          </a:p>
        </p:txBody>
      </p:sp>
      <p:pic>
        <p:nvPicPr>
          <p:cNvPr id="10" name="Picture 9">
            <a:extLst>
              <a:ext uri="{FF2B5EF4-FFF2-40B4-BE49-F238E27FC236}">
                <a16:creationId xmlns:a16="http://schemas.microsoft.com/office/drawing/2014/main" id="{2AA39989-8631-4170-B86A-DF8E31D5288D}"/>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9" descr="notes_icon">
            <a:extLst>
              <a:ext uri="{FF2B5EF4-FFF2-40B4-BE49-F238E27FC236}">
                <a16:creationId xmlns:a16="http://schemas.microsoft.com/office/drawing/2014/main" id="{7056D427-5508-4F92-93D8-90AF2FCD3C9F}"/>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787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87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C46EEF2B-F3ED-4AE7-8C3A-5354C3A85B42}"/>
              </a:ext>
            </a:extLst>
          </p:cNvPr>
          <p:cNvSpPr>
            <a:spLocks noGrp="1"/>
          </p:cNvSpPr>
          <p:nvPr>
            <p:ph type="title"/>
          </p:nvPr>
        </p:nvSpPr>
        <p:spPr/>
        <p:txBody>
          <a:bodyPr/>
          <a:lstStyle/>
          <a:p>
            <a:r>
              <a:rPr lang="en-GB" altLang="en-US"/>
              <a:t>Organs of the digestive system</a:t>
            </a:r>
          </a:p>
        </p:txBody>
      </p:sp>
      <p:sp>
        <p:nvSpPr>
          <p:cNvPr id="30723" name="Rectangle 3">
            <a:extLst>
              <a:ext uri="{FF2B5EF4-FFF2-40B4-BE49-F238E27FC236}">
                <a16:creationId xmlns:a16="http://schemas.microsoft.com/office/drawing/2014/main" id="{D87462D8-E735-4614-8DA6-5B590834AE33}"/>
              </a:ext>
            </a:extLst>
          </p:cNvPr>
          <p:cNvSpPr>
            <a:spLocks noChangeArrowheads="1"/>
          </p:cNvSpPr>
          <p:nvPr/>
        </p:nvSpPr>
        <p:spPr bwMode="auto">
          <a:xfrm>
            <a:off x="342900" y="784225"/>
            <a:ext cx="85645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20000"/>
              </a:spcBef>
            </a:pPr>
            <a:r>
              <a:rPr lang="en-GB" altLang="en-US"/>
              <a:t>The </a:t>
            </a:r>
            <a:r>
              <a:rPr lang="en-GB" altLang="en-US">
                <a:solidFill>
                  <a:srgbClr val="010066"/>
                </a:solidFill>
              </a:rPr>
              <a:t>digestive system </a:t>
            </a:r>
            <a:r>
              <a:rPr lang="en-GB" altLang="en-US"/>
              <a:t>is made of several different organs. These work together to break down and absorb nutrients. </a:t>
            </a:r>
          </a:p>
        </p:txBody>
      </p:sp>
      <p:pic>
        <p:nvPicPr>
          <p:cNvPr id="30725" name="Picture 9" descr="The digestive system_organs labelled_no text.png">
            <a:extLst>
              <a:ext uri="{FF2B5EF4-FFF2-40B4-BE49-F238E27FC236}">
                <a16:creationId xmlns:a16="http://schemas.microsoft.com/office/drawing/2014/main" id="{810D9559-2B5D-4F13-97ED-644A79B20B5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71788" y="1636184"/>
            <a:ext cx="3500437"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C4EBD693-DA64-4D11-8AAE-131330068970}"/>
              </a:ext>
            </a:extLst>
          </p:cNvPr>
          <p:cNvSpPr txBox="1">
            <a:spLocks noChangeArrowheads="1"/>
          </p:cNvSpPr>
          <p:nvPr/>
        </p:nvSpPr>
        <p:spPr bwMode="auto">
          <a:xfrm>
            <a:off x="2042583" y="2629783"/>
            <a:ext cx="11239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t>mouth</a:t>
            </a:r>
          </a:p>
        </p:txBody>
      </p:sp>
      <p:sp>
        <p:nvSpPr>
          <p:cNvPr id="12" name="TextBox 11">
            <a:extLst>
              <a:ext uri="{FF2B5EF4-FFF2-40B4-BE49-F238E27FC236}">
                <a16:creationId xmlns:a16="http://schemas.microsoft.com/office/drawing/2014/main" id="{92A4C082-E6D7-458C-BF83-830C32F1B815}"/>
              </a:ext>
            </a:extLst>
          </p:cNvPr>
          <p:cNvSpPr txBox="1">
            <a:spLocks noChangeArrowheads="1"/>
          </p:cNvSpPr>
          <p:nvPr/>
        </p:nvSpPr>
        <p:spPr bwMode="auto">
          <a:xfrm>
            <a:off x="1304574" y="3527250"/>
            <a:ext cx="18085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err="1"/>
              <a:t>esophagus</a:t>
            </a:r>
            <a:endParaRPr lang="en-GB" altLang="en-US" b="1" dirty="0"/>
          </a:p>
        </p:txBody>
      </p:sp>
      <p:sp>
        <p:nvSpPr>
          <p:cNvPr id="13" name="TextBox 12">
            <a:extLst>
              <a:ext uri="{FF2B5EF4-FFF2-40B4-BE49-F238E27FC236}">
                <a16:creationId xmlns:a16="http://schemas.microsoft.com/office/drawing/2014/main" id="{84D37008-6C26-435F-9541-9A675175BEDC}"/>
              </a:ext>
            </a:extLst>
          </p:cNvPr>
          <p:cNvSpPr txBox="1">
            <a:spLocks noChangeArrowheads="1"/>
          </p:cNvSpPr>
          <p:nvPr/>
        </p:nvSpPr>
        <p:spPr bwMode="auto">
          <a:xfrm>
            <a:off x="2381250" y="4550128"/>
            <a:ext cx="8191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liver</a:t>
            </a:r>
          </a:p>
        </p:txBody>
      </p:sp>
      <p:sp>
        <p:nvSpPr>
          <p:cNvPr id="14" name="TextBox 13">
            <a:extLst>
              <a:ext uri="{FF2B5EF4-FFF2-40B4-BE49-F238E27FC236}">
                <a16:creationId xmlns:a16="http://schemas.microsoft.com/office/drawing/2014/main" id="{47116491-C022-4785-AB62-040C29F666B2}"/>
              </a:ext>
            </a:extLst>
          </p:cNvPr>
          <p:cNvSpPr txBox="1">
            <a:spLocks noChangeArrowheads="1"/>
          </p:cNvSpPr>
          <p:nvPr/>
        </p:nvSpPr>
        <p:spPr bwMode="auto">
          <a:xfrm>
            <a:off x="1323975" y="4932539"/>
            <a:ext cx="1960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gall bladder</a:t>
            </a:r>
          </a:p>
        </p:txBody>
      </p:sp>
      <p:sp>
        <p:nvSpPr>
          <p:cNvPr id="15" name="TextBox 14">
            <a:extLst>
              <a:ext uri="{FF2B5EF4-FFF2-40B4-BE49-F238E27FC236}">
                <a16:creationId xmlns:a16="http://schemas.microsoft.com/office/drawing/2014/main" id="{ECED5761-B263-471A-AA21-F542B6F88C48}"/>
              </a:ext>
            </a:extLst>
          </p:cNvPr>
          <p:cNvSpPr txBox="1">
            <a:spLocks noChangeArrowheads="1"/>
          </p:cNvSpPr>
          <p:nvPr/>
        </p:nvSpPr>
        <p:spPr bwMode="auto">
          <a:xfrm>
            <a:off x="891999" y="5792789"/>
            <a:ext cx="22701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large intestine</a:t>
            </a:r>
          </a:p>
        </p:txBody>
      </p:sp>
      <p:sp>
        <p:nvSpPr>
          <p:cNvPr id="16" name="TextBox 15">
            <a:extLst>
              <a:ext uri="{FF2B5EF4-FFF2-40B4-BE49-F238E27FC236}">
                <a16:creationId xmlns:a16="http://schemas.microsoft.com/office/drawing/2014/main" id="{EE56C51D-FEE2-4C0A-8CD6-87B76C138EE9}"/>
              </a:ext>
            </a:extLst>
          </p:cNvPr>
          <p:cNvSpPr txBox="1">
            <a:spLocks noChangeArrowheads="1"/>
          </p:cNvSpPr>
          <p:nvPr/>
        </p:nvSpPr>
        <p:spPr bwMode="auto">
          <a:xfrm>
            <a:off x="6045553" y="4703234"/>
            <a:ext cx="14509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stomach</a:t>
            </a:r>
          </a:p>
        </p:txBody>
      </p:sp>
      <p:sp>
        <p:nvSpPr>
          <p:cNvPr id="17" name="TextBox 16">
            <a:extLst>
              <a:ext uri="{FF2B5EF4-FFF2-40B4-BE49-F238E27FC236}">
                <a16:creationId xmlns:a16="http://schemas.microsoft.com/office/drawing/2014/main" id="{6789E6A7-1EB7-474F-AB55-80C021E3EAB1}"/>
              </a:ext>
            </a:extLst>
          </p:cNvPr>
          <p:cNvSpPr txBox="1">
            <a:spLocks noChangeArrowheads="1"/>
          </p:cNvSpPr>
          <p:nvPr/>
        </p:nvSpPr>
        <p:spPr bwMode="auto">
          <a:xfrm>
            <a:off x="5937250" y="5136093"/>
            <a:ext cx="1536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pancreas</a:t>
            </a:r>
          </a:p>
        </p:txBody>
      </p:sp>
      <p:sp>
        <p:nvSpPr>
          <p:cNvPr id="18" name="TextBox 17">
            <a:extLst>
              <a:ext uri="{FF2B5EF4-FFF2-40B4-BE49-F238E27FC236}">
                <a16:creationId xmlns:a16="http://schemas.microsoft.com/office/drawing/2014/main" id="{61B7AA35-38AF-4E41-B599-2BE2DA3D1429}"/>
              </a:ext>
            </a:extLst>
          </p:cNvPr>
          <p:cNvSpPr txBox="1">
            <a:spLocks noChangeArrowheads="1"/>
          </p:cNvSpPr>
          <p:nvPr/>
        </p:nvSpPr>
        <p:spPr bwMode="auto">
          <a:xfrm>
            <a:off x="5790672" y="5792789"/>
            <a:ext cx="23558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dirty="0"/>
              <a:t>small intestine</a:t>
            </a:r>
          </a:p>
        </p:txBody>
      </p:sp>
      <p:pic>
        <p:nvPicPr>
          <p:cNvPr id="19" name="Picture 18">
            <a:extLst>
              <a:ext uri="{FF2B5EF4-FFF2-40B4-BE49-F238E27FC236}">
                <a16:creationId xmlns:a16="http://schemas.microsoft.com/office/drawing/2014/main" id="{47A0179E-BA5B-4ECF-B195-DE55695ADB9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20" name="Picture 9" descr="notes_icon">
            <a:extLst>
              <a:ext uri="{FF2B5EF4-FFF2-40B4-BE49-F238E27FC236}">
                <a16:creationId xmlns:a16="http://schemas.microsoft.com/office/drawing/2014/main" id="{CF7DC47C-D26D-471C-87E9-82307BF3EF10}"/>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par>
                          <p:cTn id="35" fill="hold">
                            <p:stCondLst>
                              <p:cond delay="0"/>
                            </p:stCondLst>
                            <p:childTnLst>
                              <p:par>
                                <p:cTn id="36" presetID="1" presetClass="entr" presetSubtype="0"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a:extLst>
              <a:ext uri="{FF2B5EF4-FFF2-40B4-BE49-F238E27FC236}">
                <a16:creationId xmlns:a16="http://schemas.microsoft.com/office/drawing/2014/main" id="{A227D106-77FD-4BEA-8130-6EC234808495}"/>
              </a:ext>
            </a:extLst>
          </p:cNvPr>
          <p:cNvSpPr>
            <a:spLocks noGrp="1"/>
          </p:cNvSpPr>
          <p:nvPr>
            <p:ph type="title"/>
          </p:nvPr>
        </p:nvSpPr>
        <p:spPr/>
        <p:txBody>
          <a:bodyPr/>
          <a:lstStyle/>
          <a:p>
            <a:r>
              <a:rPr lang="en-GB" altLang="en-US" dirty="0"/>
              <a:t>Organs in the digestive system</a:t>
            </a:r>
          </a:p>
        </p:txBody>
      </p:sp>
      <p:pic>
        <p:nvPicPr>
          <p:cNvPr id="6" name="Picture 5">
            <a:extLst>
              <a:ext uri="{FF2B5EF4-FFF2-40B4-BE49-F238E27FC236}">
                <a16:creationId xmlns:a16="http://schemas.microsoft.com/office/drawing/2014/main" id="{B9D39188-4803-4B1E-874F-7E99CFBABAE2}"/>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1C6A6001-080A-430D-93AE-4B0E543CD255}"/>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56"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C55AE1D5-FF79-46D2-B782-3C197BF62347}"/>
              </a:ext>
            </a:extLst>
          </p:cNvPr>
          <p:cNvSpPr>
            <a:spLocks noGrp="1"/>
          </p:cNvSpPr>
          <p:nvPr>
            <p:ph type="title"/>
          </p:nvPr>
        </p:nvSpPr>
        <p:spPr/>
        <p:txBody>
          <a:bodyPr/>
          <a:lstStyle/>
          <a:p>
            <a:r>
              <a:rPr lang="en-GB" altLang="en-US" dirty="0"/>
              <a:t>Digestive system: quiz</a:t>
            </a:r>
          </a:p>
        </p:txBody>
      </p:sp>
      <p:pic>
        <p:nvPicPr>
          <p:cNvPr id="6" name="Picture 5">
            <a:extLst>
              <a:ext uri="{FF2B5EF4-FFF2-40B4-BE49-F238E27FC236}">
                <a16:creationId xmlns:a16="http://schemas.microsoft.com/office/drawing/2014/main" id="{2E448B78-6B70-473B-BD4B-7CCF4F45B92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7" name="Picture 6" descr="flash_icon">
            <a:extLst>
              <a:ext uri="{FF2B5EF4-FFF2-40B4-BE49-F238E27FC236}">
                <a16:creationId xmlns:a16="http://schemas.microsoft.com/office/drawing/2014/main" id="{6054A4CC-E5F8-439C-AE19-8770B33B32E1}"/>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80"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0EE58D2-D178-4AFA-9982-63771B3C7F58}"/>
              </a:ext>
            </a:extLst>
          </p:cNvPr>
          <p:cNvSpPr>
            <a:spLocks noGrp="1" noChangeArrowheads="1"/>
          </p:cNvSpPr>
          <p:nvPr>
            <p:ph type="title"/>
          </p:nvPr>
        </p:nvSpPr>
        <p:spPr/>
        <p:txBody>
          <a:bodyPr/>
          <a:lstStyle/>
          <a:p>
            <a:r>
              <a:rPr lang="en-GB" altLang="en-US"/>
              <a:t>Enzymes in the body</a:t>
            </a:r>
          </a:p>
        </p:txBody>
      </p:sp>
      <p:sp>
        <p:nvSpPr>
          <p:cNvPr id="32771" name="Text Box 3">
            <a:extLst>
              <a:ext uri="{FF2B5EF4-FFF2-40B4-BE49-F238E27FC236}">
                <a16:creationId xmlns:a16="http://schemas.microsoft.com/office/drawing/2014/main" id="{CEEA20DE-6736-4EDE-945B-A04195C24220}"/>
              </a:ext>
            </a:extLst>
          </p:cNvPr>
          <p:cNvSpPr txBox="1">
            <a:spLocks noChangeArrowheads="1"/>
          </p:cNvSpPr>
          <p:nvPr/>
        </p:nvSpPr>
        <p:spPr bwMode="auto">
          <a:xfrm>
            <a:off x="342900" y="784225"/>
            <a:ext cx="84963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Enzymes are used to </a:t>
            </a:r>
            <a:r>
              <a:rPr lang="en-GB" altLang="en-US" dirty="0" err="1"/>
              <a:t>catalyze</a:t>
            </a:r>
            <a:r>
              <a:rPr lang="en-GB" altLang="en-US" dirty="0"/>
              <a:t> the thousands of reactions that are needed for life. </a:t>
            </a:r>
            <a:endParaRPr lang="en-GB" altLang="en-US" dirty="0">
              <a:solidFill>
                <a:srgbClr val="010066"/>
              </a:solidFill>
            </a:endParaRPr>
          </a:p>
        </p:txBody>
      </p:sp>
      <p:sp>
        <p:nvSpPr>
          <p:cNvPr id="195588" name="Text Box 4">
            <a:extLst>
              <a:ext uri="{FF2B5EF4-FFF2-40B4-BE49-F238E27FC236}">
                <a16:creationId xmlns:a16="http://schemas.microsoft.com/office/drawing/2014/main" id="{A21BA415-2280-4A02-BC07-D7EC8357C056}"/>
              </a:ext>
            </a:extLst>
          </p:cNvPr>
          <p:cNvSpPr txBox="1">
            <a:spLocks noChangeArrowheads="1"/>
          </p:cNvSpPr>
          <p:nvPr/>
        </p:nvSpPr>
        <p:spPr bwMode="auto">
          <a:xfrm>
            <a:off x="342900" y="4492625"/>
            <a:ext cx="325825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digestion</a:t>
            </a:r>
          </a:p>
        </p:txBody>
      </p:sp>
      <p:pic>
        <p:nvPicPr>
          <p:cNvPr id="195589" name="Picture 5" descr="stomach - section">
            <a:extLst>
              <a:ext uri="{FF2B5EF4-FFF2-40B4-BE49-F238E27FC236}">
                <a16:creationId xmlns:a16="http://schemas.microsoft.com/office/drawing/2014/main" id="{A4E4885B-C336-488D-91B3-230EFFD0AD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7588" y="2917825"/>
            <a:ext cx="244633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5592" name="Picture 8" descr="protein chain">
            <a:extLst>
              <a:ext uri="{FF2B5EF4-FFF2-40B4-BE49-F238E27FC236}">
                <a16:creationId xmlns:a16="http://schemas.microsoft.com/office/drawing/2014/main" id="{608C9E55-A069-4B3D-A9A1-FB05ADC5A9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9688" y="2900363"/>
            <a:ext cx="2211387" cy="212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5594" name="Text Box 10">
            <a:extLst>
              <a:ext uri="{FF2B5EF4-FFF2-40B4-BE49-F238E27FC236}">
                <a16:creationId xmlns:a16="http://schemas.microsoft.com/office/drawing/2014/main" id="{CC22EF1B-C1F6-4827-8F78-BF8454D6A1B2}"/>
              </a:ext>
            </a:extLst>
          </p:cNvPr>
          <p:cNvSpPr txBox="1">
            <a:spLocks noChangeArrowheads="1"/>
          </p:cNvSpPr>
          <p:nvPr/>
        </p:nvSpPr>
        <p:spPr bwMode="auto">
          <a:xfrm>
            <a:off x="342900" y="2833688"/>
            <a:ext cx="325825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cellular respiration</a:t>
            </a:r>
          </a:p>
        </p:txBody>
      </p:sp>
      <p:sp>
        <p:nvSpPr>
          <p:cNvPr id="195596" name="Text Box 12">
            <a:extLst>
              <a:ext uri="{FF2B5EF4-FFF2-40B4-BE49-F238E27FC236}">
                <a16:creationId xmlns:a16="http://schemas.microsoft.com/office/drawing/2014/main" id="{A5E3EEE8-B218-4626-AB8F-5CC42812DF0C}"/>
              </a:ext>
            </a:extLst>
          </p:cNvPr>
          <p:cNvSpPr txBox="1">
            <a:spLocks noChangeArrowheads="1"/>
          </p:cNvSpPr>
          <p:nvPr/>
        </p:nvSpPr>
        <p:spPr bwMode="auto">
          <a:xfrm>
            <a:off x="342900" y="3662363"/>
            <a:ext cx="3258256"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361950" indent="-36195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buClr>
                <a:srgbClr val="10BC45"/>
              </a:buClr>
              <a:buFont typeface="Wingdings" panose="05000000000000000000" pitchFamily="2" charset="2"/>
              <a:buChar char="l"/>
            </a:pPr>
            <a:r>
              <a:rPr lang="en-GB" altLang="en-US" dirty="0">
                <a:solidFill>
                  <a:srgbClr val="010066"/>
                </a:solidFill>
              </a:rPr>
              <a:t>protein synthesis</a:t>
            </a:r>
          </a:p>
        </p:txBody>
      </p:sp>
      <p:sp>
        <p:nvSpPr>
          <p:cNvPr id="195597" name="Text Box 13">
            <a:extLst>
              <a:ext uri="{FF2B5EF4-FFF2-40B4-BE49-F238E27FC236}">
                <a16:creationId xmlns:a16="http://schemas.microsoft.com/office/drawing/2014/main" id="{CFD7E249-8203-4F71-8866-DCBC0A72ED5B}"/>
              </a:ext>
            </a:extLst>
          </p:cNvPr>
          <p:cNvSpPr txBox="1">
            <a:spLocks noChangeArrowheads="1"/>
          </p:cNvSpPr>
          <p:nvPr/>
        </p:nvSpPr>
        <p:spPr bwMode="auto">
          <a:xfrm>
            <a:off x="342900" y="5321300"/>
            <a:ext cx="81899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During digestion, </a:t>
            </a:r>
            <a:r>
              <a:rPr lang="en-GB" altLang="en-US" b="1">
                <a:solidFill>
                  <a:srgbClr val="10BC45"/>
                </a:solidFill>
              </a:rPr>
              <a:t>digestive enzymes </a:t>
            </a:r>
            <a:r>
              <a:rPr lang="en-GB" altLang="en-US">
                <a:solidFill>
                  <a:srgbClr val="010066"/>
                </a:solidFill>
              </a:rPr>
              <a:t>break down large food molecules in a process called </a:t>
            </a:r>
            <a:r>
              <a:rPr lang="en-GB" altLang="en-US" b="1">
                <a:solidFill>
                  <a:srgbClr val="10BC45"/>
                </a:solidFill>
              </a:rPr>
              <a:t>chemical digestion</a:t>
            </a:r>
            <a:r>
              <a:rPr lang="en-GB" altLang="en-US">
                <a:solidFill>
                  <a:srgbClr val="010066"/>
                </a:solidFill>
              </a:rPr>
              <a:t>.</a:t>
            </a:r>
          </a:p>
        </p:txBody>
      </p:sp>
      <p:sp>
        <p:nvSpPr>
          <p:cNvPr id="32780" name="Rectangle 13">
            <a:extLst>
              <a:ext uri="{FF2B5EF4-FFF2-40B4-BE49-F238E27FC236}">
                <a16:creationId xmlns:a16="http://schemas.microsoft.com/office/drawing/2014/main" id="{8C572E20-F657-43BD-AA81-4ABFDFFE967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2" name="Rectangle 12">
            <a:extLst>
              <a:ext uri="{FF2B5EF4-FFF2-40B4-BE49-F238E27FC236}">
                <a16:creationId xmlns:a16="http://schemas.microsoft.com/office/drawing/2014/main" id="{B2F5FBBB-4208-4333-94FC-7D97429EB674}"/>
              </a:ext>
            </a:extLst>
          </p:cNvPr>
          <p:cNvSpPr>
            <a:spLocks noChangeArrowheads="1"/>
          </p:cNvSpPr>
          <p:nvPr/>
        </p:nvSpPr>
        <p:spPr bwMode="auto">
          <a:xfrm>
            <a:off x="342900" y="1985963"/>
            <a:ext cx="7288213" cy="474662"/>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US" altLang="en-US">
                <a:ea typeface="Calibri" panose="020F0502020204030204" pitchFamily="34" charset="0"/>
                <a:cs typeface="Arial" panose="020B0604020202020204" pitchFamily="34" charset="0"/>
              </a:rPr>
              <a:t>Can you name any reactions that involve enzymes?</a:t>
            </a:r>
          </a:p>
        </p:txBody>
      </p:sp>
      <p:pic>
        <p:nvPicPr>
          <p:cNvPr id="14" name="Picture 13">
            <a:extLst>
              <a:ext uri="{FF2B5EF4-FFF2-40B4-BE49-F238E27FC236}">
                <a16:creationId xmlns:a16="http://schemas.microsoft.com/office/drawing/2014/main" id="{58AD1FD0-D120-4797-A743-D1E29BFDA5A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5" name="Picture 9" descr="notes_icon">
            <a:extLst>
              <a:ext uri="{FF2B5EF4-FFF2-40B4-BE49-F238E27FC236}">
                <a16:creationId xmlns:a16="http://schemas.microsoft.com/office/drawing/2014/main" id="{523DE2D9-8789-49FB-AA33-4E5E18F58F0C}"/>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55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559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559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55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558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5597"/>
                                        </p:tgtEl>
                                        <p:attrNameLst>
                                          <p:attrName>style.visibility</p:attrName>
                                        </p:attrNameLst>
                                      </p:cBhvr>
                                      <p:to>
                                        <p:strVal val="visible"/>
                                      </p:to>
                                    </p:set>
                                  </p:childTnLst>
                                </p:cTn>
                              </p:par>
                            </p:childTnLst>
                          </p:cTn>
                        </p:par>
                        <p:par>
                          <p:cTn id="27" fill="hold">
                            <p:stCondLst>
                              <p:cond delay="0"/>
                            </p:stCondLst>
                            <p:childTnLst>
                              <p:par>
                                <p:cTn id="28" presetID="1" presetClass="entr" presetSubtype="0" fill="hold" nodeType="afterEffect">
                                  <p:stCondLst>
                                    <p:cond delay="0"/>
                                  </p:stCondLst>
                                  <p:childTnLst>
                                    <p:set>
                                      <p:cBhvr>
                                        <p:cTn id="29"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8" grpId="0"/>
      <p:bldP spid="195594" grpId="0"/>
      <p:bldP spid="195596" grpId="0"/>
      <p:bldP spid="195597"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Pat Cartoon enzymes">
            <a:extLst>
              <a:ext uri="{FF2B5EF4-FFF2-40B4-BE49-F238E27FC236}">
                <a16:creationId xmlns:a16="http://schemas.microsoft.com/office/drawing/2014/main" id="{7B14C59C-AF2C-4C8B-A0BD-B121ED33C2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10152"/>
            <a:ext cx="3519488"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3">
            <a:extLst>
              <a:ext uri="{FF2B5EF4-FFF2-40B4-BE49-F238E27FC236}">
                <a16:creationId xmlns:a16="http://schemas.microsoft.com/office/drawing/2014/main" id="{628ED3B5-BE47-4F4E-978D-86FAF27145B5}"/>
              </a:ext>
            </a:extLst>
          </p:cNvPr>
          <p:cNvSpPr>
            <a:spLocks noGrp="1" noChangeArrowheads="1"/>
          </p:cNvSpPr>
          <p:nvPr>
            <p:ph type="title"/>
          </p:nvPr>
        </p:nvSpPr>
        <p:spPr/>
        <p:txBody>
          <a:bodyPr/>
          <a:lstStyle/>
          <a:p>
            <a:r>
              <a:rPr lang="en-GB" altLang="en-US"/>
              <a:t>What are digestive enzymes?</a:t>
            </a:r>
          </a:p>
        </p:txBody>
      </p:sp>
      <p:sp>
        <p:nvSpPr>
          <p:cNvPr id="197637" name="Text Box 5">
            <a:extLst>
              <a:ext uri="{FF2B5EF4-FFF2-40B4-BE49-F238E27FC236}">
                <a16:creationId xmlns:a16="http://schemas.microsoft.com/office/drawing/2014/main" id="{8576C400-0C79-4FB0-B16A-4401FC4A5240}"/>
              </a:ext>
            </a:extLst>
          </p:cNvPr>
          <p:cNvSpPr txBox="1">
            <a:spLocks noChangeArrowheads="1"/>
          </p:cNvSpPr>
          <p:nvPr/>
        </p:nvSpPr>
        <p:spPr bwMode="auto">
          <a:xfrm>
            <a:off x="342899" y="3608388"/>
            <a:ext cx="376625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Digestive enzymes </a:t>
            </a:r>
            <a:r>
              <a:rPr lang="en-GB" altLang="en-US" dirty="0" err="1">
                <a:solidFill>
                  <a:srgbClr val="010066"/>
                </a:solidFill>
              </a:rPr>
              <a:t>catalyze</a:t>
            </a:r>
            <a:r>
              <a:rPr lang="en-GB" altLang="en-US" dirty="0">
                <a:solidFill>
                  <a:srgbClr val="010066"/>
                </a:solidFill>
              </a:rPr>
              <a:t> the breakdown of large food molecules into smaller molecules that can be easily absorbed into the blood.</a:t>
            </a:r>
          </a:p>
        </p:txBody>
      </p:sp>
      <p:sp>
        <p:nvSpPr>
          <p:cNvPr id="33797" name="Text Box 6">
            <a:extLst>
              <a:ext uri="{FF2B5EF4-FFF2-40B4-BE49-F238E27FC236}">
                <a16:creationId xmlns:a16="http://schemas.microsoft.com/office/drawing/2014/main" id="{AEA30730-74FE-4F35-B3DD-06DA4909DAE9}"/>
              </a:ext>
            </a:extLst>
          </p:cNvPr>
          <p:cNvSpPr txBox="1">
            <a:spLocks noChangeArrowheads="1"/>
          </p:cNvSpPr>
          <p:nvPr/>
        </p:nvSpPr>
        <p:spPr bwMode="auto">
          <a:xfrm>
            <a:off x="342900" y="784225"/>
            <a:ext cx="8575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dirty="0">
                <a:solidFill>
                  <a:srgbClr val="010066"/>
                </a:solidFill>
              </a:rPr>
              <a:t>Digestive enzymes</a:t>
            </a:r>
            <a:r>
              <a:rPr lang="en-GB" altLang="en-US" dirty="0">
                <a:solidFill>
                  <a:srgbClr val="010066"/>
                </a:solidFill>
              </a:rPr>
              <a:t> are produced by specialized cells found in the organs of the digestive system. These enzymes pass out of the cells and into the digestive tract.</a:t>
            </a:r>
          </a:p>
        </p:txBody>
      </p:sp>
      <p:sp>
        <p:nvSpPr>
          <p:cNvPr id="197639" name="Text Box 7">
            <a:extLst>
              <a:ext uri="{FF2B5EF4-FFF2-40B4-BE49-F238E27FC236}">
                <a16:creationId xmlns:a16="http://schemas.microsoft.com/office/drawing/2014/main" id="{8AB6BBAD-4B2B-4B21-935F-3C51D940BDB3}"/>
              </a:ext>
            </a:extLst>
          </p:cNvPr>
          <p:cNvSpPr txBox="1">
            <a:spLocks noChangeArrowheads="1"/>
          </p:cNvSpPr>
          <p:nvPr/>
        </p:nvSpPr>
        <p:spPr bwMode="auto">
          <a:xfrm>
            <a:off x="342900" y="2381250"/>
            <a:ext cx="85756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Different types of digestive enzyme are produced by different parts of the digestive system.</a:t>
            </a:r>
          </a:p>
        </p:txBody>
      </p:sp>
      <p:pic>
        <p:nvPicPr>
          <p:cNvPr id="9" name="Picture 8">
            <a:extLst>
              <a:ext uri="{FF2B5EF4-FFF2-40B4-BE49-F238E27FC236}">
                <a16:creationId xmlns:a16="http://schemas.microsoft.com/office/drawing/2014/main" id="{AE4F8C98-85F8-4B43-A17B-B8D4CCE08F7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9" descr="notes_icon">
            <a:extLst>
              <a:ext uri="{FF2B5EF4-FFF2-40B4-BE49-F238E27FC236}">
                <a16:creationId xmlns:a16="http://schemas.microsoft.com/office/drawing/2014/main" id="{3F487E8E-E6FC-47A9-84C8-5BCA7F3AB13A}"/>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763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7" grpId="0"/>
      <p:bldP spid="1976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a:extLst>
              <a:ext uri="{FF2B5EF4-FFF2-40B4-BE49-F238E27FC236}">
                <a16:creationId xmlns:a16="http://schemas.microsoft.com/office/drawing/2014/main" id="{3047050B-C254-4429-8796-3CEA822E574E}"/>
              </a:ext>
            </a:extLst>
          </p:cNvPr>
          <p:cNvSpPr>
            <a:spLocks noGrp="1" noChangeArrowheads="1"/>
          </p:cNvSpPr>
          <p:nvPr>
            <p:ph type="title"/>
          </p:nvPr>
        </p:nvSpPr>
        <p:spPr/>
        <p:txBody>
          <a:bodyPr/>
          <a:lstStyle/>
          <a:p>
            <a:r>
              <a:rPr lang="en-GB" altLang="en-US"/>
              <a:t>Why is food chemically digested?</a:t>
            </a:r>
          </a:p>
        </p:txBody>
      </p:sp>
      <p:sp>
        <p:nvSpPr>
          <p:cNvPr id="197636" name="Text Box 44">
            <a:extLst>
              <a:ext uri="{FF2B5EF4-FFF2-40B4-BE49-F238E27FC236}">
                <a16:creationId xmlns:a16="http://schemas.microsoft.com/office/drawing/2014/main" id="{10804C1F-D7A3-4F27-973B-4DEC6C13ED39}"/>
              </a:ext>
            </a:extLst>
          </p:cNvPr>
          <p:cNvSpPr txBox="1">
            <a:spLocks noChangeArrowheads="1"/>
          </p:cNvSpPr>
          <p:nvPr/>
        </p:nvSpPr>
        <p:spPr bwMode="auto">
          <a:xfrm>
            <a:off x="342900" y="1825625"/>
            <a:ext cx="820102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Polymer food molecules are insoluble and too large to be absorbed into the blood.</a:t>
            </a:r>
          </a:p>
        </p:txBody>
      </p:sp>
      <p:sp>
        <p:nvSpPr>
          <p:cNvPr id="9" name="Text Box 43">
            <a:extLst>
              <a:ext uri="{FF2B5EF4-FFF2-40B4-BE49-F238E27FC236}">
                <a16:creationId xmlns:a16="http://schemas.microsoft.com/office/drawing/2014/main" id="{74482A03-AD0E-44EE-8A2E-138D3654C7EB}"/>
              </a:ext>
            </a:extLst>
          </p:cNvPr>
          <p:cNvSpPr txBox="1">
            <a:spLocks noChangeArrowheads="1"/>
          </p:cNvSpPr>
          <p:nvPr/>
        </p:nvSpPr>
        <p:spPr bwMode="auto">
          <a:xfrm>
            <a:off x="342901" y="3910013"/>
            <a:ext cx="454183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Digestive enzymes </a:t>
            </a:r>
            <a:r>
              <a:rPr lang="en-GB" altLang="en-US" dirty="0" err="1">
                <a:solidFill>
                  <a:srgbClr val="010066"/>
                </a:solidFill>
              </a:rPr>
              <a:t>catalyze</a:t>
            </a:r>
            <a:r>
              <a:rPr lang="en-GB" altLang="en-US" dirty="0">
                <a:solidFill>
                  <a:srgbClr val="010066"/>
                </a:solidFill>
              </a:rPr>
              <a:t> </a:t>
            </a:r>
            <a:br>
              <a:rPr lang="en-GB" altLang="en-US" dirty="0">
                <a:solidFill>
                  <a:srgbClr val="010066"/>
                </a:solidFill>
              </a:rPr>
            </a:br>
            <a:r>
              <a:rPr lang="en-GB" altLang="en-US" dirty="0">
                <a:solidFill>
                  <a:srgbClr val="010066"/>
                </a:solidFill>
              </a:rPr>
              <a:t>the breakdown of polymer food </a:t>
            </a:r>
            <a:br>
              <a:rPr lang="en-GB" altLang="en-US" dirty="0">
                <a:solidFill>
                  <a:srgbClr val="010066"/>
                </a:solidFill>
              </a:rPr>
            </a:br>
            <a:r>
              <a:rPr lang="en-GB" altLang="en-US" dirty="0">
                <a:solidFill>
                  <a:srgbClr val="010066"/>
                </a:solidFill>
              </a:rPr>
              <a:t>molecules into their monomers. </a:t>
            </a:r>
          </a:p>
        </p:txBody>
      </p:sp>
      <p:sp>
        <p:nvSpPr>
          <p:cNvPr id="34822" name="Text Box 42">
            <a:extLst>
              <a:ext uri="{FF2B5EF4-FFF2-40B4-BE49-F238E27FC236}">
                <a16:creationId xmlns:a16="http://schemas.microsoft.com/office/drawing/2014/main" id="{AEC2A44A-4433-44B8-BCD8-1F70CF3609E5}"/>
              </a:ext>
            </a:extLst>
          </p:cNvPr>
          <p:cNvSpPr txBox="1">
            <a:spLocks noChangeArrowheads="1"/>
          </p:cNvSpPr>
          <p:nvPr/>
        </p:nvSpPr>
        <p:spPr bwMode="auto">
          <a:xfrm>
            <a:off x="342900" y="784225"/>
            <a:ext cx="7412567"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t>Initially, food molecules are in the form of </a:t>
            </a:r>
            <a:r>
              <a:rPr lang="en-GB" altLang="en-US" b="1" dirty="0">
                <a:solidFill>
                  <a:srgbClr val="10BC45"/>
                </a:solidFill>
              </a:rPr>
              <a:t>polymers</a:t>
            </a:r>
            <a:r>
              <a:rPr lang="en-GB" altLang="en-US" dirty="0"/>
              <a:t>. </a:t>
            </a:r>
            <a:br>
              <a:rPr lang="en-GB" altLang="en-US" dirty="0"/>
            </a:br>
            <a:r>
              <a:rPr lang="en-GB" altLang="en-US" dirty="0"/>
              <a:t>These include proteins, carbohydrates and fats</a:t>
            </a:r>
            <a:endParaRPr lang="en-GB" altLang="en-US" dirty="0">
              <a:solidFill>
                <a:srgbClr val="010066"/>
              </a:solidFill>
            </a:endParaRPr>
          </a:p>
        </p:txBody>
      </p:sp>
      <p:sp>
        <p:nvSpPr>
          <p:cNvPr id="11" name="Text Box 41">
            <a:extLst>
              <a:ext uri="{FF2B5EF4-FFF2-40B4-BE49-F238E27FC236}">
                <a16:creationId xmlns:a16="http://schemas.microsoft.com/office/drawing/2014/main" id="{2C530BC7-7CC4-4482-8999-0EDB80431D89}"/>
              </a:ext>
            </a:extLst>
          </p:cNvPr>
          <p:cNvSpPr txBox="1">
            <a:spLocks noChangeArrowheads="1"/>
          </p:cNvSpPr>
          <p:nvPr/>
        </p:nvSpPr>
        <p:spPr bwMode="auto">
          <a:xfrm>
            <a:off x="342900" y="2868613"/>
            <a:ext cx="82010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However, polymers can be broken down into their smaller, constituent parts called </a:t>
            </a:r>
            <a:r>
              <a:rPr lang="en-GB" altLang="en-US" b="1" dirty="0">
                <a:solidFill>
                  <a:srgbClr val="10BC45"/>
                </a:solidFill>
              </a:rPr>
              <a:t>monomers</a:t>
            </a:r>
            <a:r>
              <a:rPr lang="en-GB" altLang="en-US" dirty="0">
                <a:solidFill>
                  <a:srgbClr val="010066"/>
                </a:solidFill>
              </a:rPr>
              <a:t>. </a:t>
            </a:r>
          </a:p>
        </p:txBody>
      </p:sp>
      <p:pic>
        <p:nvPicPr>
          <p:cNvPr id="34824" name="Picture 11" descr="enzymes_cartoon.png">
            <a:extLst>
              <a:ext uri="{FF2B5EF4-FFF2-40B4-BE49-F238E27FC236}">
                <a16:creationId xmlns:a16="http://schemas.microsoft.com/office/drawing/2014/main" id="{57264309-D47B-48F1-B6B4-43FFB2EFAC87}"/>
              </a:ext>
            </a:extLst>
          </p:cNvPr>
          <p:cNvPicPr>
            <a:picLocks noChangeAspect="1"/>
          </p:cNvPicPr>
          <p:nvPr/>
        </p:nvPicPr>
        <p:blipFill>
          <a:blip r:embed="rId4">
            <a:extLst>
              <a:ext uri="{28A0092B-C50C-407E-A947-70E740481C1C}">
                <a14:useLocalDpi xmlns:a14="http://schemas.microsoft.com/office/drawing/2010/main" val="0"/>
              </a:ext>
            </a:extLst>
          </a:blip>
          <a:srcRect b="7430"/>
          <a:stretch>
            <a:fillRect/>
          </a:stretch>
        </p:blipFill>
        <p:spPr bwMode="auto">
          <a:xfrm>
            <a:off x="5256213" y="3590925"/>
            <a:ext cx="344963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799CDF8E-04E6-4B49-BE3C-909C4C4610A1}"/>
              </a:ext>
            </a:extLst>
          </p:cNvPr>
          <p:cNvSpPr>
            <a:spLocks noChangeArrowheads="1"/>
          </p:cNvSpPr>
          <p:nvPr/>
        </p:nvSpPr>
        <p:spPr bwMode="auto">
          <a:xfrm>
            <a:off x="342900" y="5322888"/>
            <a:ext cx="479583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These smaller, soluble molecules can be absorbed into the blood. </a:t>
            </a:r>
            <a:endParaRPr lang="en-GB" altLang="en-US" dirty="0"/>
          </a:p>
        </p:txBody>
      </p:sp>
      <p:pic>
        <p:nvPicPr>
          <p:cNvPr id="12" name="Picture 11">
            <a:extLst>
              <a:ext uri="{FF2B5EF4-FFF2-40B4-BE49-F238E27FC236}">
                <a16:creationId xmlns:a16="http://schemas.microsoft.com/office/drawing/2014/main" id="{8CB29389-785E-4637-ADE4-4A2C3EC747BE}"/>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763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6" grpId="0"/>
      <p:bldP spid="9" grpId="0"/>
      <p:bldP spid="11" grpId="0"/>
      <p:bldP spid="10"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DESIGN_ID_DEFAULT DESIGN" val="s0gtHxZH"/>
  <p:tag name="ARTICULATE_DESIGN_ID_7_DEFAULT DESIGN" val="EOf23YbI"/>
  <p:tag name="ARTICULATE_DESIGN_ID_1_DEFAULT DESIGN" val="8WLLenM7"/>
  <p:tag name="ARTICULATE_DESIGN_ID_8_DEFAULT DESIGN" val="JybKxWfB"/>
  <p:tag name="ARTICULATE_DESIGN_ID_3_DEFAULT DESIGN" val="XoPqZDx7"/>
  <p:tag name="ARTICULATE_DESIGN_ID_2_DEFAULT DESIGN" val="VZlOSNWp"/>
  <p:tag name="ARTICULATE_DESIGN_ID_4_DEFAULT DESIGN" val="06YLDrOm"/>
  <p:tag name="ARTICULATE_DESIGN_ID_5_DEFAULT DESIGN" val="63Sw7aNq"/>
  <p:tag name="ARTICULATE_DESIGN_ID_6_DEFAULT DESIGN" val="zC4OEFrT"/>
  <p:tag name="ARTICULATE_SLIDE_COUNT" val="28"/>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8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15008</TotalTime>
  <Words>1913</Words>
  <Application>Microsoft Office PowerPoint</Application>
  <PresentationFormat>On-screen Show (4:3)</PresentationFormat>
  <Paragraphs>221</Paragraphs>
  <Slides>28</Slides>
  <Notes>28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28</vt:i4>
      </vt:variant>
    </vt:vector>
  </HeadingPairs>
  <TitlesOfParts>
    <vt:vector size="33" baseType="lpstr">
      <vt:lpstr>Wingdings</vt:lpstr>
      <vt:lpstr>Arial</vt:lpstr>
      <vt:lpstr>Wingdings 2</vt:lpstr>
      <vt:lpstr>1_Default Design</vt:lpstr>
      <vt:lpstr>8_Default Design</vt:lpstr>
      <vt:lpstr>The Digestive  System</vt:lpstr>
      <vt:lpstr>Information</vt:lpstr>
      <vt:lpstr>The digestive system in context</vt:lpstr>
      <vt:lpstr>Organs of the digestive system</vt:lpstr>
      <vt:lpstr>Organs in the digestive system</vt:lpstr>
      <vt:lpstr>Digestive system: quiz</vt:lpstr>
      <vt:lpstr>Enzymes in the body</vt:lpstr>
      <vt:lpstr>What are digestive enzymes?</vt:lpstr>
      <vt:lpstr>Why is food chemically digested?</vt:lpstr>
      <vt:lpstr>Food molecules: polymers and monomers</vt:lpstr>
      <vt:lpstr>Types of digestive enzyme</vt:lpstr>
      <vt:lpstr>More digestive enzymes</vt:lpstr>
      <vt:lpstr>Breaking down different nutrients</vt:lpstr>
      <vt:lpstr>Where are digestive enzymes produced?</vt:lpstr>
      <vt:lpstr>Where do digestive enzymes act?</vt:lpstr>
      <vt:lpstr>Factors affecting enzymes</vt:lpstr>
      <vt:lpstr>How does pH affect enzymes?</vt:lpstr>
      <vt:lpstr>pH and digestive enzymes</vt:lpstr>
      <vt:lpstr>Digestion in the stomach</vt:lpstr>
      <vt:lpstr>Digesting fats (1)</vt:lpstr>
      <vt:lpstr>Digesting fats (2)</vt:lpstr>
      <vt:lpstr>How does bile help digest fat?</vt:lpstr>
      <vt:lpstr>Food tests</vt:lpstr>
      <vt:lpstr>Test for the presence of starch</vt:lpstr>
      <vt:lpstr>Test for the presence of sugars</vt:lpstr>
      <vt:lpstr>Test for the presence of proteins</vt:lpstr>
      <vt:lpstr>Test for the presence of lipids</vt:lpstr>
      <vt:lpstr>Summary of the food tests</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Digestive System</dc:title>
  <dc:subject>Boardworks High School Life Science</dc:subject>
  <dc:creator>Boardworks</dc:creator>
  <cp:lastModifiedBy>Tim Crilly</cp:lastModifiedBy>
  <cp:revision>603</cp:revision>
  <dcterms:created xsi:type="dcterms:W3CDTF">2003-10-06T13:07:42Z</dcterms:created>
  <dcterms:modified xsi:type="dcterms:W3CDTF">2019-01-31T15:26:30Z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DEFE4D2C-F6A3-4E6E-AD05-AB4032764374</vt:lpwstr>
  </property>
  <property fmtid="{D5CDD505-2E9C-101B-9397-08002B2CF9AE}" pid="3" name="ArticulatePath">
    <vt:lpwstr>The Digestive System</vt:lpwstr>
  </property>
</Properties>
</file>