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20.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21.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22.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23.xml" ContentType="application/vnd.openxmlformats-officedocument.presentationml.tags+xml"/>
  <Override PartName="/ppt/activeX/activeX6.xml" ContentType="application/vnd.ms-office.activeX+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77" r:id="rId1"/>
    <p:sldMasterId id="2147484992" r:id="rId2"/>
  </p:sldMasterIdLst>
  <p:notesMasterIdLst>
    <p:notesMasterId r:id="rId21"/>
  </p:notesMasterIdLst>
  <p:handoutMasterIdLst>
    <p:handoutMasterId r:id="rId22"/>
  </p:handoutMasterIdLst>
  <p:sldIdLst>
    <p:sldId id="430" r:id="rId3"/>
    <p:sldId id="527" r:id="rId4"/>
    <p:sldId id="511" r:id="rId5"/>
    <p:sldId id="484" r:id="rId6"/>
    <p:sldId id="510" r:id="rId7"/>
    <p:sldId id="506" r:id="rId8"/>
    <p:sldId id="490" r:id="rId9"/>
    <p:sldId id="507" r:id="rId10"/>
    <p:sldId id="508" r:id="rId11"/>
    <p:sldId id="491" r:id="rId12"/>
    <p:sldId id="492" r:id="rId13"/>
    <p:sldId id="489" r:id="rId14"/>
    <p:sldId id="493" r:id="rId15"/>
    <p:sldId id="494" r:id="rId16"/>
    <p:sldId id="495" r:id="rId17"/>
    <p:sldId id="496" r:id="rId18"/>
    <p:sldId id="497" r:id="rId19"/>
    <p:sldId id="498"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2DF9DE2-1BD0-476A-BD58-E09983A3441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E45531B-C641-43E9-9E00-ED189EEAEB88}" type="slidenum">
              <a:rPr lang="en-GB" altLang="en-US"/>
              <a:pPr/>
              <a:t>‹#›</a:t>
            </a:fld>
            <a:endParaRPr lang="en-GB" altLang="en-US"/>
          </a:p>
        </p:txBody>
      </p:sp>
      <p:sp>
        <p:nvSpPr>
          <p:cNvPr id="6" name="Rectangle 7">
            <a:extLst>
              <a:ext uri="{FF2B5EF4-FFF2-40B4-BE49-F238E27FC236}">
                <a16:creationId xmlns:a16="http://schemas.microsoft.com/office/drawing/2014/main" id="{62CF1AAB-C468-40CE-B2C9-CC5335D438D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7A8CD6A-FF10-4F12-B406-3B3D08A4F5D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58605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4">
            <a:extLst>
              <a:ext uri="{FF2B5EF4-FFF2-40B4-BE49-F238E27FC236}">
                <a16:creationId xmlns:a16="http://schemas.microsoft.com/office/drawing/2014/main" id="{459005A8-A061-4D5F-8EF0-3AF7FBC9354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068B60F-13E9-40EB-A815-DDAD79EBC67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3289DEF-CA65-4896-A1BC-F8E634DAB40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9849309-8902-4DFA-AB4D-4C03517F9355}" type="slidenum">
              <a:rPr lang="en-US" altLang="en-US"/>
              <a:pPr/>
              <a:t>‹#›</a:t>
            </a:fld>
            <a:endParaRPr lang="en-US" altLang="en-US"/>
          </a:p>
        </p:txBody>
      </p:sp>
      <p:sp>
        <p:nvSpPr>
          <p:cNvPr id="8" name="Rectangle 7">
            <a:extLst>
              <a:ext uri="{FF2B5EF4-FFF2-40B4-BE49-F238E27FC236}">
                <a16:creationId xmlns:a16="http://schemas.microsoft.com/office/drawing/2014/main" id="{F8AEBEEE-44AF-4C88-8C2F-12B8D68F848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30889C4-C0C0-45F1-91D1-B8868E7CB75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68997453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C61D6B0B-1D8F-4968-BF52-5AD0500433E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8C49DCB-080F-4A28-AD03-5B00C11C4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B61C09-405A-4487-8A5D-63E618E3F9A8}"/>
              </a:ext>
            </a:extLst>
          </p:cNvPr>
          <p:cNvSpPr>
            <a:spLocks noGrp="1"/>
          </p:cNvSpPr>
          <p:nvPr>
            <p:ph type="sldNum" sz="quarter" idx="10"/>
          </p:nvPr>
        </p:nvSpPr>
        <p:spPr/>
        <p:txBody>
          <a:bodyPr/>
          <a:lstStyle/>
          <a:p>
            <a:fld id="{D9849309-8902-4DFA-AB4D-4C03517F935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Image Placeholder 1">
            <a:extLst>
              <a:ext uri="{FF2B5EF4-FFF2-40B4-BE49-F238E27FC236}">
                <a16:creationId xmlns:a16="http://schemas.microsoft.com/office/drawing/2014/main" id="{2BE020BD-D3D3-4240-B28E-229A195EED6F}"/>
              </a:ext>
            </a:extLst>
          </p:cNvPr>
          <p:cNvSpPr>
            <a:spLocks noGrp="1" noRot="1" noChangeAspect="1" noTextEdit="1"/>
          </p:cNvSpPr>
          <p:nvPr>
            <p:ph type="sldImg"/>
          </p:nvPr>
        </p:nvSpPr>
        <p:spPr>
          <a:ln/>
        </p:spPr>
      </p:sp>
      <p:sp>
        <p:nvSpPr>
          <p:cNvPr id="44036" name="Notes Placeholder 2">
            <a:extLst>
              <a:ext uri="{FF2B5EF4-FFF2-40B4-BE49-F238E27FC236}">
                <a16:creationId xmlns:a16="http://schemas.microsoft.com/office/drawing/2014/main" id="{AC3D1C21-E8B9-4665-BB71-E545BC293F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09E682-AB3D-4FA1-92D6-19F05F649BA9}"/>
              </a:ext>
            </a:extLst>
          </p:cNvPr>
          <p:cNvSpPr>
            <a:spLocks noGrp="1"/>
          </p:cNvSpPr>
          <p:nvPr>
            <p:ph type="sldNum" sz="quarter" idx="10"/>
          </p:nvPr>
        </p:nvSpPr>
        <p:spPr/>
        <p:txBody>
          <a:bodyPr/>
          <a:lstStyle/>
          <a:p>
            <a:fld id="{D9849309-8902-4DFA-AB4D-4C03517F935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Image Placeholder 1">
            <a:extLst>
              <a:ext uri="{FF2B5EF4-FFF2-40B4-BE49-F238E27FC236}">
                <a16:creationId xmlns:a16="http://schemas.microsoft.com/office/drawing/2014/main" id="{CD13270A-5784-4711-BAF7-94979EB0B0C9}"/>
              </a:ext>
            </a:extLst>
          </p:cNvPr>
          <p:cNvSpPr>
            <a:spLocks noGrp="1" noRot="1" noChangeAspect="1" noTextEdit="1"/>
          </p:cNvSpPr>
          <p:nvPr>
            <p:ph type="sldImg"/>
          </p:nvPr>
        </p:nvSpPr>
        <p:spPr>
          <a:ln/>
        </p:spPr>
      </p:sp>
      <p:sp>
        <p:nvSpPr>
          <p:cNvPr id="45060" name="Notes Placeholder 2">
            <a:extLst>
              <a:ext uri="{FF2B5EF4-FFF2-40B4-BE49-F238E27FC236}">
                <a16:creationId xmlns:a16="http://schemas.microsoft.com/office/drawing/2014/main" id="{C8DE93A5-CC29-4DEC-8F85-4285526B5B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cornea is actually responsible for most of the light refraction, and the lens provides the fine tuning needed to focus.</a:t>
            </a:r>
          </a:p>
          <a:p>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48047DA7-2E29-4E1E-A105-F1442C88C833}"/>
              </a:ext>
            </a:extLst>
          </p:cNvPr>
          <p:cNvSpPr>
            <a:spLocks noGrp="1"/>
          </p:cNvSpPr>
          <p:nvPr>
            <p:ph type="sldNum" sz="quarter" idx="10"/>
          </p:nvPr>
        </p:nvSpPr>
        <p:spPr/>
        <p:txBody>
          <a:bodyPr/>
          <a:lstStyle/>
          <a:p>
            <a:fld id="{D9849309-8902-4DFA-AB4D-4C03517F935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EB80AF41-365F-419E-9740-929D9524A81A}"/>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A96EB11A-7491-4B01-8283-C0F08E983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r>
              <a:rPr lang="en-GB" dirty="0"/>
              <a:t>.</a:t>
            </a:r>
            <a:endParaRPr lang="en-GB" dirty="0">
              <a:effectLst/>
            </a:endParaRPr>
          </a:p>
        </p:txBody>
      </p:sp>
      <p:sp>
        <p:nvSpPr>
          <p:cNvPr id="2" name="Slide Number Placeholder 1">
            <a:extLst>
              <a:ext uri="{FF2B5EF4-FFF2-40B4-BE49-F238E27FC236}">
                <a16:creationId xmlns:a16="http://schemas.microsoft.com/office/drawing/2014/main" id="{FB54CFCD-FD70-44D8-ABDD-A8FD96F49AE2}"/>
              </a:ext>
            </a:extLst>
          </p:cNvPr>
          <p:cNvSpPr>
            <a:spLocks noGrp="1"/>
          </p:cNvSpPr>
          <p:nvPr>
            <p:ph type="sldNum" sz="quarter" idx="10"/>
          </p:nvPr>
        </p:nvSpPr>
        <p:spPr/>
        <p:txBody>
          <a:bodyPr/>
          <a:lstStyle/>
          <a:p>
            <a:fld id="{D9849309-8902-4DFA-AB4D-4C03517F935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671BBC01-0543-4F6C-B8B8-0676307955B8}"/>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D78B019A-D0B4-4452-BCF7-9901273C5F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interactive simulation illustrates how the eye focuses on objects at different distances. Suitable prompts could include:</a:t>
            </a:r>
          </a:p>
          <a:p>
            <a:pPr marL="171450" indent="-171450" eaLnBrk="1" hangingPunct="1">
              <a:buFont typeface="Arial" panose="020B0604020202020204" pitchFamily="34" charset="0"/>
              <a:buChar char="•"/>
            </a:pPr>
            <a:r>
              <a:rPr lang="en-GB" altLang="en-US" b="1" dirty="0">
                <a:latin typeface="Arial" panose="020B0604020202020204" pitchFamily="34" charset="0"/>
              </a:rPr>
              <a:t>Start panel: </a:t>
            </a:r>
            <a:r>
              <a:rPr lang="en-GB" altLang="en-US" dirty="0">
                <a:latin typeface="Arial" panose="020B0604020202020204" pitchFamily="34" charset="0"/>
              </a:rPr>
              <a:t>How can you tell that the image this eye can see is in focus?</a:t>
            </a:r>
          </a:p>
          <a:p>
            <a:pPr marL="171450" indent="-171450" eaLnBrk="1" hangingPunct="1">
              <a:buFont typeface="Arial" panose="020B0604020202020204" pitchFamily="34" charset="0"/>
              <a:buChar char="•"/>
            </a:pPr>
            <a:r>
              <a:rPr lang="en-GB" altLang="en-US" b="1" dirty="0">
                <a:latin typeface="Arial" panose="020B0604020202020204" pitchFamily="34" charset="0"/>
              </a:rPr>
              <a:t>Distant objects: </a:t>
            </a:r>
            <a:r>
              <a:rPr lang="en-GB" altLang="en-US" dirty="0">
                <a:latin typeface="Arial" panose="020B0604020202020204" pitchFamily="34" charset="0"/>
              </a:rPr>
              <a:t>Why isn't the STOP sign in focus?</a:t>
            </a:r>
          </a:p>
          <a:p>
            <a:pPr marL="171450" indent="-171450" eaLnBrk="1" hangingPunct="1">
              <a:buFont typeface="Arial" panose="020B0604020202020204" pitchFamily="34" charset="0"/>
              <a:buChar char="•"/>
            </a:pPr>
            <a:r>
              <a:rPr lang="en-GB" altLang="en-US" b="1" dirty="0">
                <a:latin typeface="Arial" panose="020B0604020202020204" pitchFamily="34" charset="0"/>
              </a:rPr>
              <a:t>Close objects:</a:t>
            </a:r>
            <a:r>
              <a:rPr lang="en-GB" altLang="en-US" dirty="0">
                <a:latin typeface="Arial" panose="020B0604020202020204" pitchFamily="34" charset="0"/>
              </a:rPr>
              <a:t> Why isn’t the paper in focus?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Some students struggle to realize that the ciliary muscle actually forms a ring around the whole of the lens, and is not just attached to one part of it. A 3D model or dissection might help with this. You might also wish to point out that the cornea refracts light, although this is not shown in the activity for simplicity’s sake.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9AB1F99-E97D-41FA-A676-243F4D060A8A}"/>
              </a:ext>
            </a:extLst>
          </p:cNvPr>
          <p:cNvSpPr>
            <a:spLocks noGrp="1"/>
          </p:cNvSpPr>
          <p:nvPr>
            <p:ph type="sldNum" sz="quarter" idx="10"/>
          </p:nvPr>
        </p:nvSpPr>
        <p:spPr/>
        <p:txBody>
          <a:bodyPr/>
          <a:lstStyle/>
          <a:p>
            <a:fld id="{D9849309-8902-4DFA-AB4D-4C03517F935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842C1808-5079-4903-9721-1F3D0FCF110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4E2E4B17-9FBE-4EBC-864C-7DCF0E434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could carry out a quick survey to see how many students have these eye problems. Some may not know what the problem with their own eyes is. Take care that this does not lead to teasing of those who wear glasses.</a:t>
            </a:r>
          </a:p>
        </p:txBody>
      </p:sp>
      <p:sp>
        <p:nvSpPr>
          <p:cNvPr id="2" name="Slide Number Placeholder 1">
            <a:extLst>
              <a:ext uri="{FF2B5EF4-FFF2-40B4-BE49-F238E27FC236}">
                <a16:creationId xmlns:a16="http://schemas.microsoft.com/office/drawing/2014/main" id="{0E52C255-A716-4C80-AC7F-B1B7EA2AA4E1}"/>
              </a:ext>
            </a:extLst>
          </p:cNvPr>
          <p:cNvSpPr>
            <a:spLocks noGrp="1"/>
          </p:cNvSpPr>
          <p:nvPr>
            <p:ph type="sldNum" sz="quarter" idx="10"/>
          </p:nvPr>
        </p:nvSpPr>
        <p:spPr/>
        <p:txBody>
          <a:bodyPr/>
          <a:lstStyle/>
          <a:p>
            <a:fld id="{D9849309-8902-4DFA-AB4D-4C03517F935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Image Placeholder 1">
            <a:extLst>
              <a:ext uri="{FF2B5EF4-FFF2-40B4-BE49-F238E27FC236}">
                <a16:creationId xmlns:a16="http://schemas.microsoft.com/office/drawing/2014/main" id="{8AABB435-AC74-485B-9665-8FBC15F8FD7A}"/>
              </a:ext>
            </a:extLst>
          </p:cNvPr>
          <p:cNvSpPr>
            <a:spLocks noGrp="1" noRot="1" noChangeAspect="1" noTextEdit="1"/>
          </p:cNvSpPr>
          <p:nvPr>
            <p:ph type="sldImg"/>
          </p:nvPr>
        </p:nvSpPr>
        <p:spPr>
          <a:ln/>
        </p:spPr>
      </p:sp>
      <p:sp>
        <p:nvSpPr>
          <p:cNvPr id="50180" name="Notes Placeholder 2">
            <a:extLst>
              <a:ext uri="{FF2B5EF4-FFF2-40B4-BE49-F238E27FC236}">
                <a16:creationId xmlns:a16="http://schemas.microsoft.com/office/drawing/2014/main" id="{8DE89790-CFE9-4F33-9367-6646C953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111C4E-9614-4F53-8CBB-35BA9F234833}"/>
              </a:ext>
            </a:extLst>
          </p:cNvPr>
          <p:cNvSpPr>
            <a:spLocks noGrp="1"/>
          </p:cNvSpPr>
          <p:nvPr>
            <p:ph type="sldNum" sz="quarter" idx="10"/>
          </p:nvPr>
        </p:nvSpPr>
        <p:spPr/>
        <p:txBody>
          <a:bodyPr/>
          <a:lstStyle/>
          <a:p>
            <a:fld id="{D9849309-8902-4DFA-AB4D-4C03517F935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Image Placeholder 1">
            <a:extLst>
              <a:ext uri="{FF2B5EF4-FFF2-40B4-BE49-F238E27FC236}">
                <a16:creationId xmlns:a16="http://schemas.microsoft.com/office/drawing/2014/main" id="{0334257F-5E2A-419B-B20C-49F3BC9D2313}"/>
              </a:ext>
            </a:extLst>
          </p:cNvPr>
          <p:cNvSpPr>
            <a:spLocks noGrp="1" noRot="1" noChangeAspect="1" noTextEdit="1"/>
          </p:cNvSpPr>
          <p:nvPr>
            <p:ph type="sldImg"/>
          </p:nvPr>
        </p:nvSpPr>
        <p:spPr>
          <a:ln/>
        </p:spPr>
      </p:sp>
      <p:sp>
        <p:nvSpPr>
          <p:cNvPr id="51204" name="Notes Placeholder 2">
            <a:extLst>
              <a:ext uri="{FF2B5EF4-FFF2-40B4-BE49-F238E27FC236}">
                <a16:creationId xmlns:a16="http://schemas.microsoft.com/office/drawing/2014/main" id="{3209BD35-103C-4CAB-83E9-2669E25DD1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EE73AB-0339-4793-9F2D-DA759B585EAC}"/>
              </a:ext>
            </a:extLst>
          </p:cNvPr>
          <p:cNvSpPr>
            <a:spLocks noGrp="1"/>
          </p:cNvSpPr>
          <p:nvPr>
            <p:ph type="sldNum" sz="quarter" idx="10"/>
          </p:nvPr>
        </p:nvSpPr>
        <p:spPr/>
        <p:txBody>
          <a:bodyPr/>
          <a:lstStyle/>
          <a:p>
            <a:fld id="{D9849309-8902-4DFA-AB4D-4C03517F935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58540BB7-53EF-4D99-9FE2-CC593C4C5BD6}"/>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B6D90F87-6F55-4F11-8F62-192015ED5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Vilmos</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Varga</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CF665DE-5170-4958-A2D7-884B658C1EC3}"/>
              </a:ext>
            </a:extLst>
          </p:cNvPr>
          <p:cNvSpPr>
            <a:spLocks noGrp="1"/>
          </p:cNvSpPr>
          <p:nvPr>
            <p:ph type="sldNum" sz="quarter" idx="10"/>
          </p:nvPr>
        </p:nvSpPr>
        <p:spPr/>
        <p:txBody>
          <a:bodyPr/>
          <a:lstStyle/>
          <a:p>
            <a:fld id="{D9849309-8902-4DFA-AB4D-4C03517F935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Image Placeholder 1">
            <a:extLst>
              <a:ext uri="{FF2B5EF4-FFF2-40B4-BE49-F238E27FC236}">
                <a16:creationId xmlns:a16="http://schemas.microsoft.com/office/drawing/2014/main" id="{4CB5698A-0AD3-46A3-BF51-0A8B6A3526A2}"/>
              </a:ext>
            </a:extLst>
          </p:cNvPr>
          <p:cNvSpPr>
            <a:spLocks noGrp="1" noRot="1" noChangeAspect="1" noTextEdit="1"/>
          </p:cNvSpPr>
          <p:nvPr>
            <p:ph type="sldImg"/>
          </p:nvPr>
        </p:nvSpPr>
        <p:spPr>
          <a:ln/>
        </p:spPr>
      </p:sp>
      <p:sp>
        <p:nvSpPr>
          <p:cNvPr id="56324" name="Notes Placeholder 2">
            <a:extLst>
              <a:ext uri="{FF2B5EF4-FFF2-40B4-BE49-F238E27FC236}">
                <a16:creationId xmlns:a16="http://schemas.microsoft.com/office/drawing/2014/main" id="{0CA1F774-7679-45B2-A636-82C65115B7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man with mature cataracts © ARZTSAMUI, Shutterstock.com 2018</a:t>
            </a:r>
          </a:p>
        </p:txBody>
      </p:sp>
      <p:sp>
        <p:nvSpPr>
          <p:cNvPr id="2" name="Slide Number Placeholder 1">
            <a:extLst>
              <a:ext uri="{FF2B5EF4-FFF2-40B4-BE49-F238E27FC236}">
                <a16:creationId xmlns:a16="http://schemas.microsoft.com/office/drawing/2014/main" id="{7E826DC0-067B-47BC-9D5E-8864B1ABDF45}"/>
              </a:ext>
            </a:extLst>
          </p:cNvPr>
          <p:cNvSpPr>
            <a:spLocks noGrp="1"/>
          </p:cNvSpPr>
          <p:nvPr>
            <p:ph type="sldNum" sz="quarter" idx="10"/>
          </p:nvPr>
        </p:nvSpPr>
        <p:spPr/>
        <p:txBody>
          <a:bodyPr/>
          <a:lstStyle/>
          <a:p>
            <a:fld id="{D9849309-8902-4DFA-AB4D-4C03517F9355}"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23F7FAF-A1B0-4D18-B7AB-E381B5FFB738}"/>
              </a:ext>
            </a:extLst>
          </p:cNvPr>
          <p:cNvSpPr>
            <a:spLocks noGrp="1"/>
          </p:cNvSpPr>
          <p:nvPr>
            <p:ph type="sldNum" sz="quarter" idx="10"/>
          </p:nvPr>
        </p:nvSpPr>
        <p:spPr/>
        <p:txBody>
          <a:bodyPr/>
          <a:lstStyle/>
          <a:p>
            <a:fld id="{D9849309-8902-4DFA-AB4D-4C03517F9355}" type="slidenum">
              <a:rPr lang="en-US" altLang="en-US" smtClean="0"/>
              <a:pPr/>
              <a:t>2</a:t>
            </a:fld>
            <a:endParaRPr lang="en-US" altLang="en-US"/>
          </a:p>
        </p:txBody>
      </p:sp>
    </p:spTree>
    <p:extLst>
      <p:ext uri="{BB962C8B-B14F-4D97-AF65-F5344CB8AC3E}">
        <p14:creationId xmlns:p14="http://schemas.microsoft.com/office/powerpoint/2010/main" val="125096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Image Placeholder 1">
            <a:extLst>
              <a:ext uri="{FF2B5EF4-FFF2-40B4-BE49-F238E27FC236}">
                <a16:creationId xmlns:a16="http://schemas.microsoft.com/office/drawing/2014/main" id="{09983F0D-2883-4E5E-9D3D-8ED2615EDBC2}"/>
              </a:ext>
            </a:extLst>
          </p:cNvPr>
          <p:cNvSpPr>
            <a:spLocks noGrp="1" noRot="1" noChangeAspect="1" noTextEdit="1"/>
          </p:cNvSpPr>
          <p:nvPr>
            <p:ph type="sldImg"/>
          </p:nvPr>
        </p:nvSpPr>
        <p:spPr>
          <a:ln/>
        </p:spPr>
      </p:sp>
      <p:sp>
        <p:nvSpPr>
          <p:cNvPr id="36868" name="Notes Placeholder 2">
            <a:extLst>
              <a:ext uri="{FF2B5EF4-FFF2-40B4-BE49-F238E27FC236}">
                <a16:creationId xmlns:a16="http://schemas.microsoft.com/office/drawing/2014/main" id="{89C425A2-2C54-4E45-888E-F6C670AF29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sensory receptors and responding to stimuli, please refer to </a:t>
            </a:r>
            <a:r>
              <a:rPr lang="en-GB" altLang="en-US" i="1" dirty="0">
                <a:latin typeface="Arial" panose="020B0604020202020204" pitchFamily="34" charset="0"/>
              </a:rPr>
              <a:t>The Nervous System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D14A7D78-354C-4DF7-98A8-25C4BA5A432D}"/>
              </a:ext>
            </a:extLst>
          </p:cNvPr>
          <p:cNvSpPr>
            <a:spLocks noGrp="1"/>
          </p:cNvSpPr>
          <p:nvPr>
            <p:ph type="sldNum" sz="quarter" idx="10"/>
          </p:nvPr>
        </p:nvSpPr>
        <p:spPr/>
        <p:txBody>
          <a:bodyPr/>
          <a:lstStyle/>
          <a:p>
            <a:fld id="{D9849309-8902-4DFA-AB4D-4C03517F935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3B3337CA-6921-4D0D-B052-76E81561435B}"/>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BD8BD7CE-DCC4-4A09-8396-35782D1AC8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Andrey </a:t>
            </a:r>
            <a:r>
              <a:rPr lang="en-GB" altLang="en-US" dirty="0" err="1">
                <a:latin typeface="Arial" panose="020B0604020202020204" pitchFamily="34" charset="0"/>
              </a:rPr>
              <a:t>Armyagov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409BB23-4021-4755-8980-0577664DC7DC}"/>
              </a:ext>
            </a:extLst>
          </p:cNvPr>
          <p:cNvSpPr>
            <a:spLocks noGrp="1"/>
          </p:cNvSpPr>
          <p:nvPr>
            <p:ph type="sldNum" sz="quarter" idx="10"/>
          </p:nvPr>
        </p:nvSpPr>
        <p:spPr/>
        <p:txBody>
          <a:bodyPr/>
          <a:lstStyle/>
          <a:p>
            <a:fld id="{D9849309-8902-4DFA-AB4D-4C03517F935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A87FC09B-0365-4D0A-B1CB-42FD61BA660B}"/>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042ED55A-2ACD-41D8-9D29-B01AFB5C5E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number of different types of cone cells found in the eye varies between animal species. For example, most birds, some insect species, spiders, goldfish and reindeer have four types of cone cell. The fourth cone cell enables them to see UV light. As a result, they are said to be </a:t>
            </a:r>
            <a:r>
              <a:rPr lang="en-GB" altLang="en-US" dirty="0" err="1">
                <a:latin typeface="Arial" panose="020B0604020202020204" pitchFamily="34" charset="0"/>
              </a:rPr>
              <a:t>tetrachromatic</a:t>
            </a:r>
            <a:r>
              <a:rPr lang="en-GB" altLang="en-US" dirty="0">
                <a:latin typeface="Arial" panose="020B0604020202020204" pitchFamily="34" charset="0"/>
              </a:rPr>
              <a:t>. Humans on the other hand only have three types of cone cell, so they are said to be trichromatic.</a:t>
            </a:r>
          </a:p>
          <a:p>
            <a:endParaRPr lang="en-GB" altLang="en-US" dirty="0">
              <a:latin typeface="Arial" panose="020B0604020202020204" pitchFamily="34" charset="0"/>
            </a:endParaRPr>
          </a:p>
          <a:p>
            <a:r>
              <a:rPr lang="en-GB" altLang="en-US" dirty="0">
                <a:latin typeface="Arial" panose="020B0604020202020204" pitchFamily="34" charset="0"/>
              </a:rPr>
              <a:t>Rod cells contribute to night vision. This is because the high sensitivity allows them to continue to function at low light intensities, when cone cells can no longer detect light.</a:t>
            </a:r>
          </a:p>
        </p:txBody>
      </p:sp>
      <p:sp>
        <p:nvSpPr>
          <p:cNvPr id="2" name="Slide Number Placeholder 1">
            <a:extLst>
              <a:ext uri="{FF2B5EF4-FFF2-40B4-BE49-F238E27FC236}">
                <a16:creationId xmlns:a16="http://schemas.microsoft.com/office/drawing/2014/main" id="{3A5353B7-18EB-4CA5-BB46-24FDEC9B75E0}"/>
              </a:ext>
            </a:extLst>
          </p:cNvPr>
          <p:cNvSpPr>
            <a:spLocks noGrp="1"/>
          </p:cNvSpPr>
          <p:nvPr>
            <p:ph type="sldNum" sz="quarter" idx="10"/>
          </p:nvPr>
        </p:nvSpPr>
        <p:spPr/>
        <p:txBody>
          <a:bodyPr/>
          <a:lstStyle/>
          <a:p>
            <a:fld id="{D9849309-8902-4DFA-AB4D-4C03517F935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a:extLst>
              <a:ext uri="{FF2B5EF4-FFF2-40B4-BE49-F238E27FC236}">
                <a16:creationId xmlns:a16="http://schemas.microsoft.com/office/drawing/2014/main" id="{6CCFD79C-AD0B-43FF-88D0-341CEBB96D31}"/>
              </a:ext>
            </a:extLst>
          </p:cNvPr>
          <p:cNvSpPr>
            <a:spLocks noGrp="1" noRot="1" noChangeAspect="1" noTextEdit="1"/>
          </p:cNvSpPr>
          <p:nvPr>
            <p:ph type="sldImg"/>
          </p:nvPr>
        </p:nvSpPr>
        <p:spPr>
          <a:ln/>
        </p:spPr>
      </p:sp>
      <p:sp>
        <p:nvSpPr>
          <p:cNvPr id="39940" name="Notes Placeholder 2">
            <a:extLst>
              <a:ext uri="{FF2B5EF4-FFF2-40B4-BE49-F238E27FC236}">
                <a16:creationId xmlns:a16="http://schemas.microsoft.com/office/drawing/2014/main" id="{9279D27A-0DFB-4284-9738-7C4AD1D7BA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See if students can name the parts of the eye before revealing the labels.</a:t>
            </a:r>
          </a:p>
          <a:p>
            <a:endParaRPr lang="en-GB" altLang="en-US" dirty="0">
              <a:latin typeface="Arial" panose="020B0604020202020204" pitchFamily="34" charset="0"/>
            </a:endParaRPr>
          </a:p>
          <a:p>
            <a:r>
              <a:rPr lang="en-GB" altLang="en-US" dirty="0">
                <a:latin typeface="Arial" panose="020B0604020202020204" pitchFamily="34" charset="0"/>
              </a:rPr>
              <a:t>Together, the suspensory ligaments and ciliary muscles form the ciliary body.</a:t>
            </a:r>
          </a:p>
          <a:p>
            <a:r>
              <a:rPr lang="en-GB" altLang="en-US" dirty="0">
                <a:latin typeface="Arial" panose="020B0604020202020204" pitchFamily="34" charset="0"/>
              </a:rPr>
              <a:t>The cornea is at the front of the eye and is continuous with the sclera.</a:t>
            </a:r>
          </a:p>
          <a:p>
            <a:r>
              <a:rPr lang="en-GB" altLang="en-US" dirty="0">
                <a:latin typeface="Arial" panose="020B0604020202020204" pitchFamily="34" charset="0"/>
              </a:rPr>
              <a:t>The pupil is the space between the iris, in front of the lens.</a:t>
            </a:r>
          </a:p>
        </p:txBody>
      </p:sp>
      <p:sp>
        <p:nvSpPr>
          <p:cNvPr id="2" name="Slide Number Placeholder 1">
            <a:extLst>
              <a:ext uri="{FF2B5EF4-FFF2-40B4-BE49-F238E27FC236}">
                <a16:creationId xmlns:a16="http://schemas.microsoft.com/office/drawing/2014/main" id="{A52960CF-AFC0-42C2-B29F-6BDA603CC177}"/>
              </a:ext>
            </a:extLst>
          </p:cNvPr>
          <p:cNvSpPr>
            <a:spLocks noGrp="1"/>
          </p:cNvSpPr>
          <p:nvPr>
            <p:ph type="sldNum" sz="quarter" idx="10"/>
          </p:nvPr>
        </p:nvSpPr>
        <p:spPr/>
        <p:txBody>
          <a:bodyPr/>
          <a:lstStyle/>
          <a:p>
            <a:fld id="{D9849309-8902-4DFA-AB4D-4C03517F935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A6FC193E-2FA4-405C-A691-ECE3E4BA7222}"/>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0C778A21-925B-4E5B-9D7F-B8E51B293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could be used as an introduction to the eye. You may wish to ask students to have a go at guessing where the labels go, before pressing solve to see how many they got right. You could then ask them what they think the functions of the cornea, iris, lens, retina and optic nerve are. </a:t>
            </a:r>
          </a:p>
        </p:txBody>
      </p:sp>
      <p:sp>
        <p:nvSpPr>
          <p:cNvPr id="2" name="Slide Number Placeholder 1">
            <a:extLst>
              <a:ext uri="{FF2B5EF4-FFF2-40B4-BE49-F238E27FC236}">
                <a16:creationId xmlns:a16="http://schemas.microsoft.com/office/drawing/2014/main" id="{B2DC8B7A-0FB9-45F4-A597-52AE9CC0A9BD}"/>
              </a:ext>
            </a:extLst>
          </p:cNvPr>
          <p:cNvSpPr>
            <a:spLocks noGrp="1"/>
          </p:cNvSpPr>
          <p:nvPr>
            <p:ph type="sldNum" sz="quarter" idx="10"/>
          </p:nvPr>
        </p:nvSpPr>
        <p:spPr/>
        <p:txBody>
          <a:bodyPr/>
          <a:lstStyle/>
          <a:p>
            <a:fld id="{D9849309-8902-4DFA-AB4D-4C03517F935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7844A5-CF96-4FBE-959C-B3BDBC0049CE}"/>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678CCFA1-7B5E-4C18-B6B8-7272A437B3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BE75ECE-99FD-4F33-8CD0-FA9F6DF0AB4D}"/>
              </a:ext>
            </a:extLst>
          </p:cNvPr>
          <p:cNvSpPr>
            <a:spLocks noGrp="1"/>
          </p:cNvSpPr>
          <p:nvPr>
            <p:ph type="sldNum" sz="quarter" idx="10"/>
          </p:nvPr>
        </p:nvSpPr>
        <p:spPr/>
        <p:txBody>
          <a:bodyPr/>
          <a:lstStyle/>
          <a:p>
            <a:fld id="{D9849309-8902-4DFA-AB4D-4C03517F935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B49832E-6D8C-42E7-8CF7-D07C1E514F24}"/>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3E63F7F5-847B-437B-9DBA-F4E443629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8F7D16D-F2C6-4DA9-A833-149F16A44B05}"/>
              </a:ext>
            </a:extLst>
          </p:cNvPr>
          <p:cNvSpPr>
            <a:spLocks noGrp="1"/>
          </p:cNvSpPr>
          <p:nvPr>
            <p:ph type="sldNum" sz="quarter" idx="10"/>
          </p:nvPr>
        </p:nvSpPr>
        <p:spPr/>
        <p:txBody>
          <a:bodyPr/>
          <a:lstStyle/>
          <a:p>
            <a:fld id="{D9849309-8902-4DFA-AB4D-4C03517F935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120961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732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077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5457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74855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60097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14886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904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7440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3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882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9473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06804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099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2101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754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7621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516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820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1783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247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99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6964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82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52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66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85848687"/>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 id="2147484989" r:id="rId12"/>
    <p:sldLayoutId id="2147484990" r:id="rId13"/>
    <p:sldLayoutId id="214748499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4253776546"/>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control" Target="../activeX/activeX2.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3.xml"/><Relationship Id="rId7" Type="http://schemas.openxmlformats.org/officeDocument/2006/relationships/image" Target="../media/image23.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11.xml"/><Relationship Id="rId10" Type="http://schemas.openxmlformats.org/officeDocument/2006/relationships/image" Target="../media/image24.jpg"/><Relationship Id="rId4" Type="http://schemas.openxmlformats.org/officeDocument/2006/relationships/slideLayout" Target="../slideLayouts/slideLayout6.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ontrol" Target="../activeX/activeX4.xml"/><Relationship Id="rId7"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5.xml"/><Relationship Id="rId7" Type="http://schemas.openxmlformats.org/officeDocument/2006/relationships/image" Target="../media/image23.png"/><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13.xml"/><Relationship Id="rId10" Type="http://schemas.openxmlformats.org/officeDocument/2006/relationships/image" Target="../media/image24.jpg"/><Relationship Id="rId4" Type="http://schemas.openxmlformats.org/officeDocument/2006/relationships/slideLayout" Target="../slideLayouts/slideLayout6.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6.xml"/><Relationship Id="rId7"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1.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90114409-0F47-4164-BB1C-E41125F03F37}"/>
              </a:ext>
            </a:extLst>
          </p:cNvPr>
          <p:cNvSpPr>
            <a:spLocks noGrp="1"/>
          </p:cNvSpPr>
          <p:nvPr>
            <p:ph type="title"/>
          </p:nvPr>
        </p:nvSpPr>
        <p:spPr/>
        <p:txBody>
          <a:bodyPr/>
          <a:lstStyle/>
          <a:p>
            <a:r>
              <a:rPr lang="en-GB" altLang="en-US" dirty="0"/>
              <a:t>The Eye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7027B624-C647-460A-96C6-3A11947DFB81}"/>
              </a:ext>
            </a:extLst>
          </p:cNvPr>
          <p:cNvSpPr>
            <a:spLocks noGrp="1"/>
          </p:cNvSpPr>
          <p:nvPr>
            <p:ph type="title"/>
          </p:nvPr>
        </p:nvSpPr>
        <p:spPr/>
        <p:txBody>
          <a:bodyPr/>
          <a:lstStyle/>
          <a:p>
            <a:r>
              <a:rPr lang="en-GB" altLang="en-US" dirty="0"/>
              <a:t>Matching parts of the eye to their function</a:t>
            </a:r>
          </a:p>
        </p:txBody>
      </p:sp>
      <p:pic>
        <p:nvPicPr>
          <p:cNvPr id="6" name="Picture 5">
            <a:extLst>
              <a:ext uri="{FF2B5EF4-FFF2-40B4-BE49-F238E27FC236}">
                <a16:creationId xmlns:a16="http://schemas.microsoft.com/office/drawing/2014/main" id="{6CFCABF9-8A1B-4F7C-9839-F6B405DC49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D69A3E5-8E37-484D-BB08-13231C31669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0955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0955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9893082E-A3FA-4E61-8CCF-01582DAAFB61}"/>
              </a:ext>
            </a:extLst>
          </p:cNvPr>
          <p:cNvSpPr>
            <a:spLocks noGrp="1"/>
          </p:cNvSpPr>
          <p:nvPr>
            <p:ph type="title"/>
          </p:nvPr>
        </p:nvSpPr>
        <p:spPr/>
        <p:txBody>
          <a:bodyPr/>
          <a:lstStyle/>
          <a:p>
            <a:r>
              <a:rPr lang="en-GB" altLang="en-US" dirty="0"/>
              <a:t>How do our eyes detect light?</a:t>
            </a:r>
          </a:p>
        </p:txBody>
      </p:sp>
      <p:pic>
        <p:nvPicPr>
          <p:cNvPr id="7" name="Picture 6">
            <a:extLst>
              <a:ext uri="{FF2B5EF4-FFF2-40B4-BE49-F238E27FC236}">
                <a16:creationId xmlns:a16="http://schemas.microsoft.com/office/drawing/2014/main" id="{A5EB7309-85E7-44D1-AF40-4A7EDD72F2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9712EBA-4F94-4FCC-8191-0D7C761C808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927F64A-25DF-4D77-BDB2-999E7D72237E}"/>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791706F-1AA6-4857-B07E-586E5D709A5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7">
            <a:extLst>
              <a:ext uri="{FF2B5EF4-FFF2-40B4-BE49-F238E27FC236}">
                <a16:creationId xmlns:a16="http://schemas.microsoft.com/office/drawing/2014/main" id="{740397F4-0590-441B-BB27-BC220BD293B0}"/>
              </a:ext>
            </a:extLst>
          </p:cNvPr>
          <p:cNvSpPr>
            <a:spLocks noGrp="1" noChangeArrowheads="1"/>
          </p:cNvSpPr>
          <p:nvPr>
            <p:ph type="title"/>
          </p:nvPr>
        </p:nvSpPr>
        <p:spPr/>
        <p:txBody>
          <a:bodyPr/>
          <a:lstStyle/>
          <a:p>
            <a:r>
              <a:rPr lang="en-GB" altLang="en-US" dirty="0"/>
              <a:t>The pupil: adapting to changing light</a:t>
            </a:r>
          </a:p>
        </p:txBody>
      </p:sp>
      <p:pic>
        <p:nvPicPr>
          <p:cNvPr id="6" name="Picture 5">
            <a:extLst>
              <a:ext uri="{FF2B5EF4-FFF2-40B4-BE49-F238E27FC236}">
                <a16:creationId xmlns:a16="http://schemas.microsoft.com/office/drawing/2014/main" id="{5B13E184-436B-4A24-BD77-952D7EFD5E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2030D4E7-B364-42AB-8898-6C5CC504EB5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E2E25D61-9693-4BCB-9CDF-853DD39DF73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4171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2">
            <a:extLst>
              <a:ext uri="{FF2B5EF4-FFF2-40B4-BE49-F238E27FC236}">
                <a16:creationId xmlns:a16="http://schemas.microsoft.com/office/drawing/2014/main" id="{2883B144-AAAF-43AE-8302-C16683C8B4A6}"/>
              </a:ext>
            </a:extLst>
          </p:cNvPr>
          <p:cNvSpPr>
            <a:spLocks noGrp="1" noChangeArrowheads="1"/>
          </p:cNvSpPr>
          <p:nvPr>
            <p:ph type="title"/>
          </p:nvPr>
        </p:nvSpPr>
        <p:spPr/>
        <p:txBody>
          <a:bodyPr/>
          <a:lstStyle/>
          <a:p>
            <a:pPr eaLnBrk="1" hangingPunct="1"/>
            <a:r>
              <a:rPr lang="en-GB" altLang="en-US" dirty="0"/>
              <a:t>How does the eye focus?</a:t>
            </a:r>
          </a:p>
        </p:txBody>
      </p:sp>
      <p:pic>
        <p:nvPicPr>
          <p:cNvPr id="7" name="Picture 6">
            <a:extLst>
              <a:ext uri="{FF2B5EF4-FFF2-40B4-BE49-F238E27FC236}">
                <a16:creationId xmlns:a16="http://schemas.microsoft.com/office/drawing/2014/main" id="{64712462-E936-4419-AC88-BEE262E76B4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29B0C65C-2A0A-49C1-86E6-F25749E7830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1D1F3F30-CE35-4FC0-A40C-545DF4C655B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2D17FD9-AA80-49A2-A407-608E806095E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3EC767C-8D6B-45CD-B996-6935C1D50940}"/>
              </a:ext>
            </a:extLst>
          </p:cNvPr>
          <p:cNvSpPr>
            <a:spLocks noGrp="1" noChangeArrowheads="1"/>
          </p:cNvSpPr>
          <p:nvPr>
            <p:ph type="title"/>
          </p:nvPr>
        </p:nvSpPr>
        <p:spPr/>
        <p:txBody>
          <a:bodyPr/>
          <a:lstStyle/>
          <a:p>
            <a:r>
              <a:rPr lang="en-GB" altLang="en-US" dirty="0"/>
              <a:t>Eye problems</a:t>
            </a:r>
          </a:p>
        </p:txBody>
      </p:sp>
      <p:pic>
        <p:nvPicPr>
          <p:cNvPr id="7" name="Picture 6">
            <a:extLst>
              <a:ext uri="{FF2B5EF4-FFF2-40B4-BE49-F238E27FC236}">
                <a16:creationId xmlns:a16="http://schemas.microsoft.com/office/drawing/2014/main" id="{397CB5AC-4C6F-4487-84C0-C5552C13D9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482766B-A1E4-4EDB-B357-C4CD4B4A649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1AFAD3F-E1B5-4613-A938-DA6C5A2BC0AE}"/>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BC92B2-5133-4611-BB5E-88CE39FCBA39}"/>
              </a:ext>
            </a:extLst>
          </p:cNvPr>
          <p:cNvSpPr>
            <a:spLocks noGrp="1"/>
          </p:cNvSpPr>
          <p:nvPr>
            <p:ph type="title"/>
          </p:nvPr>
        </p:nvSpPr>
        <p:spPr/>
        <p:txBody>
          <a:bodyPr/>
          <a:lstStyle/>
          <a:p>
            <a:r>
              <a:rPr lang="en-GB" altLang="en-US"/>
              <a:t>Long-sightedness</a:t>
            </a:r>
          </a:p>
        </p:txBody>
      </p:sp>
      <p:sp>
        <p:nvSpPr>
          <p:cNvPr id="26627" name="Rectangle 6">
            <a:extLst>
              <a:ext uri="{FF2B5EF4-FFF2-40B4-BE49-F238E27FC236}">
                <a16:creationId xmlns:a16="http://schemas.microsoft.com/office/drawing/2014/main" id="{E4252121-1B3F-4E8C-8F7E-302647AEFF5F}"/>
              </a:ext>
            </a:extLst>
          </p:cNvPr>
          <p:cNvSpPr>
            <a:spLocks noChangeArrowheads="1"/>
          </p:cNvSpPr>
          <p:nvPr/>
        </p:nvSpPr>
        <p:spPr bwMode="auto">
          <a:xfrm>
            <a:off x="342901" y="784225"/>
            <a:ext cx="3953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People with </a:t>
            </a:r>
            <a:r>
              <a:rPr lang="en-GB" altLang="en-US" b="1" dirty="0">
                <a:solidFill>
                  <a:srgbClr val="10BC45"/>
                </a:solidFill>
              </a:rPr>
              <a:t>long-sighted  </a:t>
            </a:r>
            <a:br>
              <a:rPr lang="en-GB" altLang="en-US" b="1" dirty="0">
                <a:solidFill>
                  <a:srgbClr val="10BC45"/>
                </a:solidFill>
              </a:rPr>
            </a:br>
            <a:r>
              <a:rPr lang="en-GB" altLang="en-US" dirty="0"/>
              <a:t>vision can focus clearly </a:t>
            </a:r>
            <a:br>
              <a:rPr lang="en-GB" altLang="en-US" dirty="0"/>
            </a:br>
            <a:r>
              <a:rPr lang="en-GB" altLang="en-US" dirty="0"/>
              <a:t>on objects in the distance. </a:t>
            </a:r>
            <a:br>
              <a:rPr lang="en-GB" altLang="en-US" dirty="0"/>
            </a:br>
            <a:r>
              <a:rPr lang="en-GB" altLang="en-US" dirty="0"/>
              <a:t>This is because light from distant objects is focused </a:t>
            </a:r>
            <a:br>
              <a:rPr lang="en-GB" altLang="en-US" dirty="0"/>
            </a:br>
            <a:r>
              <a:rPr lang="en-GB" altLang="en-US" b="1" dirty="0"/>
              <a:t>on their retina</a:t>
            </a:r>
            <a:r>
              <a:rPr lang="en-GB" altLang="en-US" dirty="0"/>
              <a:t>.</a:t>
            </a:r>
          </a:p>
        </p:txBody>
      </p:sp>
      <p:sp>
        <p:nvSpPr>
          <p:cNvPr id="186375" name="Rectangle 7">
            <a:extLst>
              <a:ext uri="{FF2B5EF4-FFF2-40B4-BE49-F238E27FC236}">
                <a16:creationId xmlns:a16="http://schemas.microsoft.com/office/drawing/2014/main" id="{C8F0DD50-A72C-42B1-957F-78CF4266A2BA}"/>
              </a:ext>
            </a:extLst>
          </p:cNvPr>
          <p:cNvSpPr>
            <a:spLocks noChangeArrowheads="1"/>
          </p:cNvSpPr>
          <p:nvPr/>
        </p:nvSpPr>
        <p:spPr bwMode="auto">
          <a:xfrm>
            <a:off x="342900" y="3424238"/>
            <a:ext cx="3953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they cannot focus clearly on objects that are close by. This is because </a:t>
            </a:r>
            <a:br>
              <a:rPr lang="en-GB" altLang="en-US" dirty="0"/>
            </a:br>
            <a:r>
              <a:rPr lang="en-GB" altLang="en-US" dirty="0"/>
              <a:t>the image is focused </a:t>
            </a:r>
            <a:r>
              <a:rPr lang="en-GB" altLang="en-US" b="1" dirty="0"/>
              <a:t>behind</a:t>
            </a:r>
            <a:r>
              <a:rPr lang="en-GB" altLang="en-US" dirty="0"/>
              <a:t> </a:t>
            </a:r>
            <a:r>
              <a:rPr lang="en-GB" altLang="en-US" b="1" dirty="0"/>
              <a:t>their retina</a:t>
            </a:r>
            <a:r>
              <a:rPr lang="en-GB" altLang="en-US" dirty="0"/>
              <a:t>.</a:t>
            </a:r>
          </a:p>
        </p:txBody>
      </p:sp>
      <p:sp>
        <p:nvSpPr>
          <p:cNvPr id="186376" name="Rectangle 8">
            <a:extLst>
              <a:ext uri="{FF2B5EF4-FFF2-40B4-BE49-F238E27FC236}">
                <a16:creationId xmlns:a16="http://schemas.microsoft.com/office/drawing/2014/main" id="{A01951A6-EADA-454A-9FA2-65BC84CA43BF}"/>
              </a:ext>
            </a:extLst>
          </p:cNvPr>
          <p:cNvSpPr>
            <a:spLocks noChangeArrowheads="1"/>
          </p:cNvSpPr>
          <p:nvPr/>
        </p:nvSpPr>
        <p:spPr bwMode="auto">
          <a:xfrm>
            <a:off x="342900" y="5695950"/>
            <a:ext cx="853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scientific name for long-sightedness is </a:t>
            </a:r>
            <a:r>
              <a:rPr lang="en-GB" altLang="en-US" b="1" dirty="0">
                <a:solidFill>
                  <a:srgbClr val="10BC45"/>
                </a:solidFill>
              </a:rPr>
              <a:t>hyperopia</a:t>
            </a:r>
            <a:r>
              <a:rPr lang="en-GB" altLang="en-US" dirty="0"/>
              <a:t>.</a:t>
            </a:r>
          </a:p>
        </p:txBody>
      </p:sp>
      <p:pic>
        <p:nvPicPr>
          <p:cNvPr id="26630" name="Picture 10" descr="longsight">
            <a:extLst>
              <a:ext uri="{FF2B5EF4-FFF2-40B4-BE49-F238E27FC236}">
                <a16:creationId xmlns:a16="http://schemas.microsoft.com/office/drawing/2014/main" id="{90D26116-64A8-4770-AD8D-CD4EF2722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950" y="992188"/>
            <a:ext cx="465613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81" name="Picture 13" descr="blurlongsight">
            <a:extLst>
              <a:ext uri="{FF2B5EF4-FFF2-40B4-BE49-F238E27FC236}">
                <a16:creationId xmlns:a16="http://schemas.microsoft.com/office/drawing/2014/main" id="{CDCBEB01-BC47-486D-B1E5-BFCBA072F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3203575"/>
            <a:ext cx="3848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1">
            <a:extLst>
              <a:ext uri="{FF2B5EF4-FFF2-40B4-BE49-F238E27FC236}">
                <a16:creationId xmlns:a16="http://schemas.microsoft.com/office/drawing/2014/main" id="{F1E577D9-870B-4D15-B99F-A5F15AABCCAC}"/>
              </a:ext>
            </a:extLst>
          </p:cNvPr>
          <p:cNvSpPr txBox="1">
            <a:spLocks noChangeArrowheads="1"/>
          </p:cNvSpPr>
          <p:nvPr/>
        </p:nvSpPr>
        <p:spPr bwMode="auto">
          <a:xfrm>
            <a:off x="6629576" y="4573588"/>
            <a:ext cx="2424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the newspaper </a:t>
            </a:r>
            <a:br>
              <a:rPr lang="en-GB" altLang="en-US" b="1" dirty="0"/>
            </a:br>
            <a:r>
              <a:rPr lang="en-GB" altLang="en-US" b="1" dirty="0"/>
              <a:t>appears blurry</a:t>
            </a:r>
          </a:p>
        </p:txBody>
      </p:sp>
      <p:pic>
        <p:nvPicPr>
          <p:cNvPr id="10" name="Picture 9">
            <a:extLst>
              <a:ext uri="{FF2B5EF4-FFF2-40B4-BE49-F238E27FC236}">
                <a16:creationId xmlns:a16="http://schemas.microsoft.com/office/drawing/2014/main" id="{9D2B5FA0-69FE-4EA6-B72A-01F5897C97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p:bldP spid="186376" grpId="0"/>
      <p:bldP spid="256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E792C93-27BE-4B47-8A8A-C9E28F3682EE}"/>
              </a:ext>
            </a:extLst>
          </p:cNvPr>
          <p:cNvSpPr>
            <a:spLocks noGrp="1"/>
          </p:cNvSpPr>
          <p:nvPr>
            <p:ph type="title"/>
          </p:nvPr>
        </p:nvSpPr>
        <p:spPr/>
        <p:txBody>
          <a:bodyPr/>
          <a:lstStyle/>
          <a:p>
            <a:r>
              <a:rPr lang="en-GB" altLang="en-US"/>
              <a:t>Short-sightedness</a:t>
            </a:r>
          </a:p>
        </p:txBody>
      </p:sp>
      <p:sp>
        <p:nvSpPr>
          <p:cNvPr id="27651" name="Rectangle 5">
            <a:extLst>
              <a:ext uri="{FF2B5EF4-FFF2-40B4-BE49-F238E27FC236}">
                <a16:creationId xmlns:a16="http://schemas.microsoft.com/office/drawing/2014/main" id="{EC175690-753D-4EF3-A34F-B0DEAABDAA37}"/>
              </a:ext>
            </a:extLst>
          </p:cNvPr>
          <p:cNvSpPr>
            <a:spLocks noChangeArrowheads="1"/>
          </p:cNvSpPr>
          <p:nvPr/>
        </p:nvSpPr>
        <p:spPr bwMode="auto">
          <a:xfrm>
            <a:off x="342900" y="784225"/>
            <a:ext cx="4243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People with </a:t>
            </a:r>
            <a:r>
              <a:rPr lang="en-GB" altLang="en-US" b="1">
                <a:solidFill>
                  <a:srgbClr val="10BC45"/>
                </a:solidFill>
              </a:rPr>
              <a:t>short-sighted </a:t>
            </a:r>
            <a:r>
              <a:rPr lang="en-GB" altLang="en-US"/>
              <a:t>vision can focus clearly </a:t>
            </a:r>
            <a:br>
              <a:rPr lang="en-GB" altLang="en-US"/>
            </a:br>
            <a:r>
              <a:rPr lang="en-GB" altLang="en-US"/>
              <a:t>on objects that are close </a:t>
            </a:r>
            <a:br>
              <a:rPr lang="en-GB" altLang="en-US"/>
            </a:br>
            <a:r>
              <a:rPr lang="en-GB" altLang="en-US"/>
              <a:t>to them. This is because </a:t>
            </a:r>
            <a:br>
              <a:rPr lang="en-GB" altLang="en-US"/>
            </a:br>
            <a:r>
              <a:rPr lang="en-GB" altLang="en-US"/>
              <a:t>the light from close objects </a:t>
            </a:r>
            <a:br>
              <a:rPr lang="en-GB" altLang="en-US"/>
            </a:br>
            <a:r>
              <a:rPr lang="en-GB" altLang="en-US"/>
              <a:t>is focused </a:t>
            </a:r>
            <a:r>
              <a:rPr lang="en-GB" altLang="en-US" b="1"/>
              <a:t>on their retina</a:t>
            </a:r>
            <a:r>
              <a:rPr lang="en-GB" altLang="en-US"/>
              <a:t>. </a:t>
            </a:r>
          </a:p>
        </p:txBody>
      </p:sp>
      <p:sp>
        <p:nvSpPr>
          <p:cNvPr id="188422" name="Rectangle 6">
            <a:extLst>
              <a:ext uri="{FF2B5EF4-FFF2-40B4-BE49-F238E27FC236}">
                <a16:creationId xmlns:a16="http://schemas.microsoft.com/office/drawing/2014/main" id="{EC8F3FE2-6EE5-43BF-A152-7BCB82D43BBF}"/>
              </a:ext>
            </a:extLst>
          </p:cNvPr>
          <p:cNvSpPr>
            <a:spLocks noChangeArrowheads="1"/>
          </p:cNvSpPr>
          <p:nvPr/>
        </p:nvSpPr>
        <p:spPr bwMode="auto">
          <a:xfrm>
            <a:off x="342900" y="3424238"/>
            <a:ext cx="39798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However, they cannot focus clearly on objects that are in the distance. This is because the image forms </a:t>
            </a:r>
            <a:br>
              <a:rPr lang="en-GB" altLang="en-US"/>
            </a:br>
            <a:r>
              <a:rPr lang="en-GB" altLang="en-US" b="1"/>
              <a:t>in front of their retina</a:t>
            </a:r>
            <a:r>
              <a:rPr lang="en-GB" altLang="en-US"/>
              <a:t>.</a:t>
            </a:r>
          </a:p>
        </p:txBody>
      </p:sp>
      <p:pic>
        <p:nvPicPr>
          <p:cNvPr id="27653" name="Picture 7" descr="shortsight">
            <a:extLst>
              <a:ext uri="{FF2B5EF4-FFF2-40B4-BE49-F238E27FC236}">
                <a16:creationId xmlns:a16="http://schemas.microsoft.com/office/drawing/2014/main" id="{F3724F56-F6BE-4042-8741-E8333147F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835025"/>
            <a:ext cx="36925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5" name="Rectangle 9">
            <a:extLst>
              <a:ext uri="{FF2B5EF4-FFF2-40B4-BE49-F238E27FC236}">
                <a16:creationId xmlns:a16="http://schemas.microsoft.com/office/drawing/2014/main" id="{D07533F2-F24E-4AD8-8AEB-4055AF1B5AB5}"/>
              </a:ext>
            </a:extLst>
          </p:cNvPr>
          <p:cNvSpPr>
            <a:spLocks noChangeArrowheads="1"/>
          </p:cNvSpPr>
          <p:nvPr/>
        </p:nvSpPr>
        <p:spPr bwMode="auto">
          <a:xfrm>
            <a:off x="342900" y="5695950"/>
            <a:ext cx="853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scientific name for short-sightedness is </a:t>
            </a:r>
            <a:r>
              <a:rPr lang="en-GB" altLang="en-US" b="1">
                <a:solidFill>
                  <a:srgbClr val="10BC45"/>
                </a:solidFill>
              </a:rPr>
              <a:t>myopia</a:t>
            </a:r>
            <a:r>
              <a:rPr lang="en-GB" altLang="en-US"/>
              <a:t>.</a:t>
            </a:r>
          </a:p>
        </p:txBody>
      </p:sp>
      <p:pic>
        <p:nvPicPr>
          <p:cNvPr id="188428" name="Picture 12" descr="blurshortsight">
            <a:extLst>
              <a:ext uri="{FF2B5EF4-FFF2-40B4-BE49-F238E27FC236}">
                <a16:creationId xmlns:a16="http://schemas.microsoft.com/office/drawing/2014/main" id="{7EE6CCC1-34AB-4FA8-B26E-89BA38B77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606" y="3451225"/>
            <a:ext cx="44291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11">
            <a:extLst>
              <a:ext uri="{FF2B5EF4-FFF2-40B4-BE49-F238E27FC236}">
                <a16:creationId xmlns:a16="http://schemas.microsoft.com/office/drawing/2014/main" id="{505365BB-813C-47B2-927A-AE1CDB957F53}"/>
              </a:ext>
            </a:extLst>
          </p:cNvPr>
          <p:cNvSpPr txBox="1">
            <a:spLocks noChangeArrowheads="1"/>
          </p:cNvSpPr>
          <p:nvPr/>
        </p:nvSpPr>
        <p:spPr bwMode="auto">
          <a:xfrm>
            <a:off x="6257040" y="4740275"/>
            <a:ext cx="2324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the sign </a:t>
            </a:r>
            <a:br>
              <a:rPr lang="en-GB" altLang="en-US" b="1" dirty="0"/>
            </a:br>
            <a:r>
              <a:rPr lang="en-GB" altLang="en-US" b="1" dirty="0"/>
              <a:t>appears blurry</a:t>
            </a:r>
          </a:p>
        </p:txBody>
      </p:sp>
      <p:pic>
        <p:nvPicPr>
          <p:cNvPr id="10" name="Picture 9">
            <a:extLst>
              <a:ext uri="{FF2B5EF4-FFF2-40B4-BE49-F238E27FC236}">
                <a16:creationId xmlns:a16="http://schemas.microsoft.com/office/drawing/2014/main" id="{06B47640-9131-45D4-AE9E-55F34E3AB1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84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4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P spid="188425" grpId="0"/>
      <p:bldP spid="266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a:extLst>
              <a:ext uri="{FF2B5EF4-FFF2-40B4-BE49-F238E27FC236}">
                <a16:creationId xmlns:a16="http://schemas.microsoft.com/office/drawing/2014/main" id="{47633E47-8164-4840-B0EA-5FC387F76159}"/>
              </a:ext>
            </a:extLst>
          </p:cNvPr>
          <p:cNvSpPr>
            <a:spLocks noGrp="1" noChangeArrowheads="1"/>
          </p:cNvSpPr>
          <p:nvPr>
            <p:ph type="title"/>
          </p:nvPr>
        </p:nvSpPr>
        <p:spPr/>
        <p:txBody>
          <a:bodyPr/>
          <a:lstStyle/>
          <a:p>
            <a:pPr eaLnBrk="1" hangingPunct="1"/>
            <a:r>
              <a:rPr lang="en-GB" altLang="en-US" dirty="0" err="1"/>
              <a:t>Color</a:t>
            </a:r>
            <a:r>
              <a:rPr lang="en-GB" altLang="en-US" dirty="0"/>
              <a:t> blindness</a:t>
            </a:r>
          </a:p>
        </p:txBody>
      </p:sp>
      <p:sp>
        <p:nvSpPr>
          <p:cNvPr id="30723" name="Text Box 24">
            <a:extLst>
              <a:ext uri="{FF2B5EF4-FFF2-40B4-BE49-F238E27FC236}">
                <a16:creationId xmlns:a16="http://schemas.microsoft.com/office/drawing/2014/main" id="{A524EB3B-1E35-4F0C-BDB6-072A0B5F2BE3}"/>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person with </a:t>
            </a:r>
            <a:r>
              <a:rPr lang="en-GB" altLang="en-US" b="1" dirty="0" err="1">
                <a:solidFill>
                  <a:srgbClr val="10BC45"/>
                </a:solidFill>
              </a:rPr>
              <a:t>color</a:t>
            </a:r>
            <a:r>
              <a:rPr lang="en-GB" altLang="en-US" b="1" dirty="0">
                <a:solidFill>
                  <a:srgbClr val="10BC45"/>
                </a:solidFill>
              </a:rPr>
              <a:t> blindness</a:t>
            </a:r>
            <a:r>
              <a:rPr lang="en-GB" altLang="en-US" dirty="0"/>
              <a:t> has difficulty distinguishing between the certain </a:t>
            </a:r>
            <a:r>
              <a:rPr lang="en-GB" altLang="en-US" dirty="0" err="1"/>
              <a:t>colors</a:t>
            </a:r>
            <a:r>
              <a:rPr lang="en-GB" altLang="en-US" dirty="0"/>
              <a:t>, often red and green.</a:t>
            </a:r>
          </a:p>
        </p:txBody>
      </p:sp>
      <p:sp>
        <p:nvSpPr>
          <p:cNvPr id="187417" name="Text Box 25">
            <a:extLst>
              <a:ext uri="{FF2B5EF4-FFF2-40B4-BE49-F238E27FC236}">
                <a16:creationId xmlns:a16="http://schemas.microsoft.com/office/drawing/2014/main" id="{6B9C3A29-86C2-48AE-A9FF-2EC011206FF1}"/>
              </a:ext>
            </a:extLst>
          </p:cNvPr>
          <p:cNvSpPr txBox="1">
            <a:spLocks noChangeArrowheads="1"/>
          </p:cNvSpPr>
          <p:nvPr/>
        </p:nvSpPr>
        <p:spPr bwMode="auto">
          <a:xfrm>
            <a:off x="342899" y="3840336"/>
            <a:ext cx="41162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you are not </a:t>
            </a:r>
            <a:r>
              <a:rPr lang="en-GB" altLang="en-US" dirty="0" err="1"/>
              <a:t>color</a:t>
            </a:r>
            <a:r>
              <a:rPr lang="en-GB" altLang="en-US" dirty="0"/>
              <a:t> blind, then you will see the number 25 in the image. If you have red-green </a:t>
            </a:r>
            <a:r>
              <a:rPr lang="en-GB" altLang="en-US" dirty="0" err="1"/>
              <a:t>color</a:t>
            </a:r>
            <a:r>
              <a:rPr lang="en-GB" altLang="en-US" dirty="0"/>
              <a:t> blindness you will only be able to see either red or green spots.</a:t>
            </a:r>
          </a:p>
        </p:txBody>
      </p:sp>
      <p:sp>
        <p:nvSpPr>
          <p:cNvPr id="187418" name="Text Box 26">
            <a:extLst>
              <a:ext uri="{FF2B5EF4-FFF2-40B4-BE49-F238E27FC236}">
                <a16:creationId xmlns:a16="http://schemas.microsoft.com/office/drawing/2014/main" id="{592F95D4-7485-4AA5-87C6-F28DFF29B819}"/>
              </a:ext>
            </a:extLst>
          </p:cNvPr>
          <p:cNvSpPr txBox="1">
            <a:spLocks noChangeArrowheads="1"/>
          </p:cNvSpPr>
          <p:nvPr/>
        </p:nvSpPr>
        <p:spPr bwMode="auto">
          <a:xfrm>
            <a:off x="342900" y="18055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Color</a:t>
            </a:r>
            <a:r>
              <a:rPr lang="en-GB" altLang="en-US" dirty="0"/>
              <a:t> blindness is caused by a lack of a certain type of </a:t>
            </a:r>
            <a:br>
              <a:rPr lang="en-GB" altLang="en-US" dirty="0"/>
            </a:br>
            <a:r>
              <a:rPr lang="en-GB" altLang="en-US" dirty="0"/>
              <a:t>light receptor in the retina. It affects about 7% of men and </a:t>
            </a:r>
            <a:br>
              <a:rPr lang="en-GB" altLang="en-US" dirty="0"/>
            </a:br>
            <a:r>
              <a:rPr lang="en-GB" altLang="en-US" dirty="0"/>
              <a:t>1% of women. </a:t>
            </a:r>
          </a:p>
        </p:txBody>
      </p:sp>
      <p:pic>
        <p:nvPicPr>
          <p:cNvPr id="196618" name="Picture 10" descr="shutterstock_13668103_Vilmos_Varga copy copy">
            <a:extLst>
              <a:ext uri="{FF2B5EF4-FFF2-40B4-BE49-F238E27FC236}">
                <a16:creationId xmlns:a16="http://schemas.microsoft.com/office/drawing/2014/main" id="{5F5DDBA8-584A-44DD-B779-DF5C38D95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835" y="2727325"/>
            <a:ext cx="3875087"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
            <a:extLst>
              <a:ext uri="{FF2B5EF4-FFF2-40B4-BE49-F238E27FC236}">
                <a16:creationId xmlns:a16="http://schemas.microsoft.com/office/drawing/2014/main" id="{D1DFD637-9D0F-46D2-A23E-B5849983934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8681" name="Rectangle 1">
            <a:extLst>
              <a:ext uri="{FF2B5EF4-FFF2-40B4-BE49-F238E27FC236}">
                <a16:creationId xmlns:a16="http://schemas.microsoft.com/office/drawing/2014/main" id="{76629CC8-5C57-447B-85B4-148898C0041E}"/>
              </a:ext>
            </a:extLst>
          </p:cNvPr>
          <p:cNvSpPr>
            <a:spLocks noChangeArrowheads="1"/>
          </p:cNvSpPr>
          <p:nvPr/>
        </p:nvSpPr>
        <p:spPr bwMode="auto">
          <a:xfrm>
            <a:off x="342900" y="3196812"/>
            <a:ext cx="4458935"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What can you see in the circle?</a:t>
            </a:r>
          </a:p>
        </p:txBody>
      </p:sp>
      <p:pic>
        <p:nvPicPr>
          <p:cNvPr id="10" name="Picture 9">
            <a:extLst>
              <a:ext uri="{FF2B5EF4-FFF2-40B4-BE49-F238E27FC236}">
                <a16:creationId xmlns:a16="http://schemas.microsoft.com/office/drawing/2014/main" id="{C17816A8-067E-46D3-A1D1-7B72033FB56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6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74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7" grpId="0"/>
      <p:bldP spid="187418" grpId="0"/>
      <p:bldP spid="286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16C2ECA-9919-44FB-BB68-1E822FFD9D3B}"/>
              </a:ext>
            </a:extLst>
          </p:cNvPr>
          <p:cNvSpPr>
            <a:spLocks noGrp="1"/>
          </p:cNvSpPr>
          <p:nvPr>
            <p:ph type="title"/>
          </p:nvPr>
        </p:nvSpPr>
        <p:spPr/>
        <p:txBody>
          <a:bodyPr/>
          <a:lstStyle/>
          <a:p>
            <a:r>
              <a:rPr lang="en-GB" altLang="en-US"/>
              <a:t>Cataracts</a:t>
            </a:r>
          </a:p>
        </p:txBody>
      </p:sp>
      <p:sp>
        <p:nvSpPr>
          <p:cNvPr id="29699" name="Text Box 243">
            <a:extLst>
              <a:ext uri="{FF2B5EF4-FFF2-40B4-BE49-F238E27FC236}">
                <a16:creationId xmlns:a16="http://schemas.microsoft.com/office/drawing/2014/main" id="{998F50EF-7C2C-488F-8FDB-37ED49023AB0}"/>
              </a:ext>
            </a:extLst>
          </p:cNvPr>
          <p:cNvSpPr txBox="1">
            <a:spLocks noChangeArrowheads="1"/>
          </p:cNvSpPr>
          <p:nvPr/>
        </p:nvSpPr>
        <p:spPr bwMode="auto">
          <a:xfrm>
            <a:off x="342900" y="3317307"/>
            <a:ext cx="6180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Cataracts are more common in </a:t>
            </a:r>
            <a:br>
              <a:rPr lang="en-GB" altLang="en-US">
                <a:solidFill>
                  <a:srgbClr val="010066"/>
                </a:solidFill>
              </a:rPr>
            </a:br>
            <a:r>
              <a:rPr lang="en-GB" altLang="en-US">
                <a:solidFill>
                  <a:srgbClr val="010066"/>
                </a:solidFill>
              </a:rPr>
              <a:t>older people, as the lenses tend </a:t>
            </a:r>
            <a:br>
              <a:rPr lang="en-GB" altLang="en-US">
                <a:solidFill>
                  <a:srgbClr val="010066"/>
                </a:solidFill>
              </a:rPr>
            </a:br>
            <a:r>
              <a:rPr lang="en-GB" altLang="en-US">
                <a:solidFill>
                  <a:srgbClr val="010066"/>
                </a:solidFill>
              </a:rPr>
              <a:t>to become more cloudy with age.</a:t>
            </a:r>
          </a:p>
        </p:txBody>
      </p:sp>
      <p:sp>
        <p:nvSpPr>
          <p:cNvPr id="31748" name="Text Box 24">
            <a:extLst>
              <a:ext uri="{FF2B5EF4-FFF2-40B4-BE49-F238E27FC236}">
                <a16:creationId xmlns:a16="http://schemas.microsoft.com/office/drawing/2014/main" id="{55F06C38-2511-4570-9DDB-B8EE7CF4AF3A}"/>
              </a:ext>
            </a:extLst>
          </p:cNvPr>
          <p:cNvSpPr txBox="1">
            <a:spLocks noChangeArrowheads="1"/>
          </p:cNvSpPr>
          <p:nvPr/>
        </p:nvSpPr>
        <p:spPr bwMode="auto">
          <a:xfrm>
            <a:off x="342900" y="784225"/>
            <a:ext cx="86317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10BC45"/>
                </a:solidFill>
              </a:rPr>
              <a:t>Cataracts</a:t>
            </a:r>
            <a:r>
              <a:rPr lang="en-GB" altLang="en-US" dirty="0">
                <a:solidFill>
                  <a:srgbClr val="010066"/>
                </a:solidFill>
              </a:rPr>
              <a:t> occur as a result of changes in the lens. Cataracts can appear in just one lens, or both at the same time.</a:t>
            </a:r>
          </a:p>
        </p:txBody>
      </p:sp>
      <p:sp>
        <p:nvSpPr>
          <p:cNvPr id="31751" name="Rectangle 2">
            <a:extLst>
              <a:ext uri="{FF2B5EF4-FFF2-40B4-BE49-F238E27FC236}">
                <a16:creationId xmlns:a16="http://schemas.microsoft.com/office/drawing/2014/main" id="{9EEB5AC4-89A6-4E1E-BF59-470DD7381F3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2" name="Text Box 2455">
            <a:extLst>
              <a:ext uri="{FF2B5EF4-FFF2-40B4-BE49-F238E27FC236}">
                <a16:creationId xmlns:a16="http://schemas.microsoft.com/office/drawing/2014/main" id="{B0F4438E-EFD4-4604-BB52-49D352AE4003}"/>
              </a:ext>
            </a:extLst>
          </p:cNvPr>
          <p:cNvSpPr txBox="1">
            <a:spLocks noChangeArrowheads="1"/>
          </p:cNvSpPr>
          <p:nvPr/>
        </p:nvSpPr>
        <p:spPr bwMode="auto">
          <a:xfrm>
            <a:off x="342900" y="2050766"/>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lens becomes less transparent, which leads to a decrease in vision. The eyes of a person with cataracts appear cloudy.</a:t>
            </a:r>
            <a:endParaRPr lang="en-GB" altLang="en-US" dirty="0"/>
          </a:p>
        </p:txBody>
      </p:sp>
      <p:sp>
        <p:nvSpPr>
          <p:cNvPr id="29705" name="Rectangle 13">
            <a:extLst>
              <a:ext uri="{FF2B5EF4-FFF2-40B4-BE49-F238E27FC236}">
                <a16:creationId xmlns:a16="http://schemas.microsoft.com/office/drawing/2014/main" id="{C5C40F6A-6A3A-4ED2-9224-CAD97BE5647F}"/>
              </a:ext>
            </a:extLst>
          </p:cNvPr>
          <p:cNvSpPr>
            <a:spLocks noChangeArrowheads="1"/>
          </p:cNvSpPr>
          <p:nvPr/>
        </p:nvSpPr>
        <p:spPr bwMode="auto">
          <a:xfrm>
            <a:off x="342900" y="4953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To treat cataracts, the affected lens is removed and replaced with a new, </a:t>
            </a:r>
            <a:r>
              <a:rPr lang="en-GB" altLang="en-US" b="1" dirty="0">
                <a:solidFill>
                  <a:srgbClr val="010066"/>
                </a:solidFill>
              </a:rPr>
              <a:t>artificial lens</a:t>
            </a:r>
            <a:r>
              <a:rPr lang="en-GB" altLang="en-US" dirty="0">
                <a:solidFill>
                  <a:srgbClr val="010066"/>
                </a:solidFill>
              </a:rPr>
              <a:t>.</a:t>
            </a:r>
          </a:p>
        </p:txBody>
      </p:sp>
      <p:pic>
        <p:nvPicPr>
          <p:cNvPr id="10" name="Picture 9" descr="ARZTSAMUI_202388470.jpg">
            <a:extLst>
              <a:ext uri="{FF2B5EF4-FFF2-40B4-BE49-F238E27FC236}">
                <a16:creationId xmlns:a16="http://schemas.microsoft.com/office/drawing/2014/main" id="{9BD8C43E-A1B5-46A6-91F4-A5EF6622A66A}"/>
              </a:ext>
            </a:extLst>
          </p:cNvPr>
          <p:cNvPicPr>
            <a:picLocks noChangeAspect="1"/>
          </p:cNvPicPr>
          <p:nvPr/>
        </p:nvPicPr>
        <p:blipFill>
          <a:blip r:embed="rId4">
            <a:extLst>
              <a:ext uri="{28A0092B-C50C-407E-A947-70E740481C1C}">
                <a14:useLocalDpi xmlns:a14="http://schemas.microsoft.com/office/drawing/2010/main" val="0"/>
              </a:ext>
            </a:extLst>
          </a:blip>
          <a:srcRect l="6975" r="6871" b="11490"/>
          <a:stretch>
            <a:fillRect/>
          </a:stretch>
        </p:blipFill>
        <p:spPr bwMode="auto">
          <a:xfrm>
            <a:off x="5350933" y="3092980"/>
            <a:ext cx="3193169" cy="32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12" grpId="0"/>
      <p:bldP spid="297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364DAC0-DDF4-49D1-8BDF-8A50BC82571F}"/>
              </a:ext>
            </a:extLst>
          </p:cNvPr>
          <p:cNvSpPr>
            <a:spLocks noGrp="1"/>
          </p:cNvSpPr>
          <p:nvPr>
            <p:ph type="title"/>
          </p:nvPr>
        </p:nvSpPr>
        <p:spPr/>
        <p:txBody>
          <a:bodyPr/>
          <a:lstStyle/>
          <a:p>
            <a:r>
              <a:rPr lang="en-GB" altLang="en-US"/>
              <a:t>Sensory receptors</a:t>
            </a:r>
          </a:p>
        </p:txBody>
      </p:sp>
      <p:sp>
        <p:nvSpPr>
          <p:cNvPr id="19459" name="Text Box 10">
            <a:extLst>
              <a:ext uri="{FF2B5EF4-FFF2-40B4-BE49-F238E27FC236}">
                <a16:creationId xmlns:a16="http://schemas.microsoft.com/office/drawing/2014/main" id="{A3D7E1C4-28C3-479D-BD85-ACFB554A093B}"/>
              </a:ext>
            </a:extLst>
          </p:cNvPr>
          <p:cNvSpPr txBox="1">
            <a:spLocks noChangeArrowheads="1"/>
          </p:cNvSpPr>
          <p:nvPr/>
        </p:nvSpPr>
        <p:spPr bwMode="auto">
          <a:xfrm>
            <a:off x="342900" y="784225"/>
            <a:ext cx="858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Many things happen around us all the time. We are aware </a:t>
            </a:r>
            <a:br>
              <a:rPr lang="en-GB" altLang="en-US"/>
            </a:br>
            <a:r>
              <a:rPr lang="en-GB" altLang="en-US"/>
              <a:t>of some of these things because we have special </a:t>
            </a:r>
            <a:r>
              <a:rPr lang="en-GB" altLang="en-US" b="1">
                <a:solidFill>
                  <a:srgbClr val="10BC45"/>
                </a:solidFill>
              </a:rPr>
              <a:t>sensory</a:t>
            </a:r>
            <a:r>
              <a:rPr lang="en-GB" altLang="en-US"/>
              <a:t> </a:t>
            </a:r>
            <a:r>
              <a:rPr lang="en-GB" altLang="en-US" b="1">
                <a:solidFill>
                  <a:srgbClr val="10BC45"/>
                </a:solidFill>
              </a:rPr>
              <a:t>receptors</a:t>
            </a:r>
            <a:r>
              <a:rPr lang="en-GB" altLang="en-US"/>
              <a:t> which can detect certain types of </a:t>
            </a:r>
            <a:r>
              <a:rPr lang="en-GB" altLang="en-US" b="1">
                <a:solidFill>
                  <a:srgbClr val="10BC45"/>
                </a:solidFill>
              </a:rPr>
              <a:t>stimuli</a:t>
            </a:r>
            <a:r>
              <a:rPr lang="en-GB" altLang="en-US"/>
              <a:t>.</a:t>
            </a:r>
          </a:p>
        </p:txBody>
      </p:sp>
      <p:sp>
        <p:nvSpPr>
          <p:cNvPr id="182277" name="Rectangle 5">
            <a:extLst>
              <a:ext uri="{FF2B5EF4-FFF2-40B4-BE49-F238E27FC236}">
                <a16:creationId xmlns:a16="http://schemas.microsoft.com/office/drawing/2014/main" id="{3C7EDF1A-7560-4E0B-AA9A-54C3B8299F7D}"/>
              </a:ext>
            </a:extLst>
          </p:cNvPr>
          <p:cNvSpPr>
            <a:spLocks noChangeArrowheads="1"/>
          </p:cNvSpPr>
          <p:nvPr/>
        </p:nvSpPr>
        <p:spPr bwMode="auto">
          <a:xfrm>
            <a:off x="342900" y="2325688"/>
            <a:ext cx="8350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solidFill>
                  <a:srgbClr val="010066"/>
                </a:solidFill>
              </a:rPr>
              <a:t>There are many different types of sensory receptors. </a:t>
            </a:r>
          </a:p>
        </p:txBody>
      </p:sp>
      <p:sp>
        <p:nvSpPr>
          <p:cNvPr id="11" name="Rectangle 10">
            <a:extLst>
              <a:ext uri="{FF2B5EF4-FFF2-40B4-BE49-F238E27FC236}">
                <a16:creationId xmlns:a16="http://schemas.microsoft.com/office/drawing/2014/main" id="{BF88890E-B675-4789-820F-795DB92D0C90}"/>
              </a:ext>
            </a:extLst>
          </p:cNvPr>
          <p:cNvSpPr>
            <a:spLocks noChangeArrowheads="1"/>
          </p:cNvSpPr>
          <p:nvPr/>
        </p:nvSpPr>
        <p:spPr bwMode="auto">
          <a:xfrm>
            <a:off x="342900" y="312737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Each type is specialized to detect a specific stimulus within a certain range. </a:t>
            </a:r>
            <a:endParaRPr lang="en-GB" altLang="en-US" dirty="0"/>
          </a:p>
        </p:txBody>
      </p:sp>
      <p:sp>
        <p:nvSpPr>
          <p:cNvPr id="19463" name="Rectangle 2">
            <a:extLst>
              <a:ext uri="{FF2B5EF4-FFF2-40B4-BE49-F238E27FC236}">
                <a16:creationId xmlns:a16="http://schemas.microsoft.com/office/drawing/2014/main" id="{5B4D3A9B-64EC-4C35-BA25-84E3324629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13665" name="Rectangle 1">
            <a:extLst>
              <a:ext uri="{FF2B5EF4-FFF2-40B4-BE49-F238E27FC236}">
                <a16:creationId xmlns:a16="http://schemas.microsoft.com/office/drawing/2014/main" id="{19500C8B-4A02-47D9-84D4-B9A63D599076}"/>
              </a:ext>
            </a:extLst>
          </p:cNvPr>
          <p:cNvSpPr>
            <a:spLocks noChangeArrowheads="1"/>
          </p:cNvSpPr>
          <p:nvPr/>
        </p:nvSpPr>
        <p:spPr bwMode="auto">
          <a:xfrm>
            <a:off x="342900" y="4298950"/>
            <a:ext cx="7113588"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any stimuli that can be detected by </a:t>
            </a:r>
          </a:p>
          <a:p>
            <a:r>
              <a:rPr lang="en-US" altLang="en-US">
                <a:ea typeface="Calibri" panose="020F0502020204030204" pitchFamily="34" charset="0"/>
                <a:cs typeface="Arial" panose="020B0604020202020204" pitchFamily="34" charset="0"/>
              </a:rPr>
              <a:t>sensory receptors?</a:t>
            </a:r>
          </a:p>
        </p:txBody>
      </p:sp>
      <p:sp>
        <p:nvSpPr>
          <p:cNvPr id="12" name="Rectangle 11">
            <a:extLst>
              <a:ext uri="{FF2B5EF4-FFF2-40B4-BE49-F238E27FC236}">
                <a16:creationId xmlns:a16="http://schemas.microsoft.com/office/drawing/2014/main" id="{6368F606-E0C5-4364-A146-7FEF89757C60}"/>
              </a:ext>
            </a:extLst>
          </p:cNvPr>
          <p:cNvSpPr>
            <a:spLocks noChangeArrowheads="1"/>
          </p:cNvSpPr>
          <p:nvPr/>
        </p:nvSpPr>
        <p:spPr bwMode="auto">
          <a:xfrm>
            <a:off x="342900" y="5437188"/>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sound</a:t>
            </a:r>
            <a:endParaRPr lang="en-GB" altLang="en-US"/>
          </a:p>
        </p:txBody>
      </p:sp>
      <p:sp>
        <p:nvSpPr>
          <p:cNvPr id="13" name="Rectangle 12">
            <a:extLst>
              <a:ext uri="{FF2B5EF4-FFF2-40B4-BE49-F238E27FC236}">
                <a16:creationId xmlns:a16="http://schemas.microsoft.com/office/drawing/2014/main" id="{B139FEB6-E542-42E0-92EA-94FF9A0AFF88}"/>
              </a:ext>
            </a:extLst>
          </p:cNvPr>
          <p:cNvSpPr>
            <a:spLocks noChangeArrowheads="1"/>
          </p:cNvSpPr>
          <p:nvPr/>
        </p:nvSpPr>
        <p:spPr bwMode="auto">
          <a:xfrm>
            <a:off x="2417763" y="5437188"/>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smell</a:t>
            </a:r>
            <a:endParaRPr lang="en-GB" altLang="en-US"/>
          </a:p>
        </p:txBody>
      </p:sp>
      <p:sp>
        <p:nvSpPr>
          <p:cNvPr id="14" name="Rectangle 13">
            <a:extLst>
              <a:ext uri="{FF2B5EF4-FFF2-40B4-BE49-F238E27FC236}">
                <a16:creationId xmlns:a16="http://schemas.microsoft.com/office/drawing/2014/main" id="{1BEE0F5A-A1BC-4CA7-8992-42CC3430E41A}"/>
              </a:ext>
            </a:extLst>
          </p:cNvPr>
          <p:cNvSpPr>
            <a:spLocks noChangeArrowheads="1"/>
          </p:cNvSpPr>
          <p:nvPr/>
        </p:nvSpPr>
        <p:spPr bwMode="auto">
          <a:xfrm>
            <a:off x="4492625" y="5437188"/>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heat</a:t>
            </a:r>
            <a:endParaRPr lang="en-GB" altLang="en-US"/>
          </a:p>
        </p:txBody>
      </p:sp>
      <p:sp>
        <p:nvSpPr>
          <p:cNvPr id="15" name="Rectangle 14">
            <a:extLst>
              <a:ext uri="{FF2B5EF4-FFF2-40B4-BE49-F238E27FC236}">
                <a16:creationId xmlns:a16="http://schemas.microsoft.com/office/drawing/2014/main" id="{3CBD1D4E-A82B-4D7F-A712-D19C16B33843}"/>
              </a:ext>
            </a:extLst>
          </p:cNvPr>
          <p:cNvSpPr>
            <a:spLocks noChangeArrowheads="1"/>
          </p:cNvSpPr>
          <p:nvPr/>
        </p:nvSpPr>
        <p:spPr bwMode="auto">
          <a:xfrm>
            <a:off x="6567488" y="5437188"/>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light</a:t>
            </a:r>
            <a:endParaRPr lang="en-GB" altLang="en-US"/>
          </a:p>
        </p:txBody>
      </p:sp>
      <p:pic>
        <p:nvPicPr>
          <p:cNvPr id="16" name="Picture 15">
            <a:extLst>
              <a:ext uri="{FF2B5EF4-FFF2-40B4-BE49-F238E27FC236}">
                <a16:creationId xmlns:a16="http://schemas.microsoft.com/office/drawing/2014/main" id="{B4E82C01-0D0A-4D6F-850A-D8FB626D2C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6B1110B2-72DA-4D10-B0B4-CB565EAA21B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p:bldP spid="11" grpId="0"/>
      <p:bldP spid="113665" grpId="0" animBg="1"/>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40CC8A7-7405-43C6-A803-E6E2142F7914}"/>
              </a:ext>
            </a:extLst>
          </p:cNvPr>
          <p:cNvSpPr>
            <a:spLocks noGrp="1"/>
          </p:cNvSpPr>
          <p:nvPr>
            <p:ph type="title"/>
          </p:nvPr>
        </p:nvSpPr>
        <p:spPr/>
        <p:txBody>
          <a:bodyPr/>
          <a:lstStyle/>
          <a:p>
            <a:r>
              <a:rPr lang="en-GB" altLang="en-US"/>
              <a:t>The eye</a:t>
            </a:r>
          </a:p>
        </p:txBody>
      </p:sp>
      <p:sp>
        <p:nvSpPr>
          <p:cNvPr id="20484" name="Rectangle 5">
            <a:extLst>
              <a:ext uri="{FF2B5EF4-FFF2-40B4-BE49-F238E27FC236}">
                <a16:creationId xmlns:a16="http://schemas.microsoft.com/office/drawing/2014/main" id="{A6A4DC02-3F62-49D6-B5D6-1E0D81F2D1C3}"/>
              </a:ext>
            </a:extLst>
          </p:cNvPr>
          <p:cNvSpPr>
            <a:spLocks noChangeArrowheads="1"/>
          </p:cNvSpPr>
          <p:nvPr/>
        </p:nvSpPr>
        <p:spPr bwMode="auto">
          <a:xfrm>
            <a:off x="342900" y="784225"/>
            <a:ext cx="84850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solidFill>
                  <a:srgbClr val="010066"/>
                </a:solidFill>
              </a:rPr>
              <a:t>Sensory receptors are a type of specialized cell usually found in </a:t>
            </a:r>
            <a:r>
              <a:rPr lang="en-GB" altLang="en-US" b="1" dirty="0">
                <a:solidFill>
                  <a:srgbClr val="10BC45"/>
                </a:solidFill>
              </a:rPr>
              <a:t>sense organs</a:t>
            </a:r>
            <a:r>
              <a:rPr lang="en-GB" altLang="en-US" dirty="0">
                <a:solidFill>
                  <a:srgbClr val="010066"/>
                </a:solidFill>
              </a:rPr>
              <a:t>. The </a:t>
            </a:r>
            <a:r>
              <a:rPr lang="en-GB" altLang="en-US" b="1" dirty="0">
                <a:solidFill>
                  <a:srgbClr val="10BC45"/>
                </a:solidFill>
              </a:rPr>
              <a:t>eye</a:t>
            </a:r>
            <a:r>
              <a:rPr lang="en-GB" altLang="en-US" dirty="0">
                <a:solidFill>
                  <a:srgbClr val="010066"/>
                </a:solidFill>
              </a:rPr>
              <a:t> is one type of sense organ found in the body. </a:t>
            </a:r>
          </a:p>
        </p:txBody>
      </p:sp>
      <p:sp>
        <p:nvSpPr>
          <p:cNvPr id="19464" name="Rectangle 10">
            <a:extLst>
              <a:ext uri="{FF2B5EF4-FFF2-40B4-BE49-F238E27FC236}">
                <a16:creationId xmlns:a16="http://schemas.microsoft.com/office/drawing/2014/main" id="{0B06A595-9C96-4C7C-A11E-CFEB781D9365}"/>
              </a:ext>
            </a:extLst>
          </p:cNvPr>
          <p:cNvSpPr>
            <a:spLocks noChangeArrowheads="1"/>
          </p:cNvSpPr>
          <p:nvPr/>
        </p:nvSpPr>
        <p:spPr bwMode="auto">
          <a:xfrm>
            <a:off x="342900" y="2401184"/>
            <a:ext cx="421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eye contains specialized </a:t>
            </a:r>
          </a:p>
          <a:p>
            <a:r>
              <a:rPr lang="en-GB" altLang="en-US" b="1" dirty="0">
                <a:solidFill>
                  <a:srgbClr val="10BC45"/>
                </a:solidFill>
              </a:rPr>
              <a:t>light receptors</a:t>
            </a:r>
            <a:r>
              <a:rPr lang="en-GB" altLang="en-US" dirty="0">
                <a:solidFill>
                  <a:srgbClr val="010066"/>
                </a:solidFill>
              </a:rPr>
              <a:t>.</a:t>
            </a:r>
          </a:p>
        </p:txBody>
      </p:sp>
      <p:pic>
        <p:nvPicPr>
          <p:cNvPr id="20486" name="Picture 8" descr="Andrey Armyagov_52061641.jpg">
            <a:extLst>
              <a:ext uri="{FF2B5EF4-FFF2-40B4-BE49-F238E27FC236}">
                <a16:creationId xmlns:a16="http://schemas.microsoft.com/office/drawing/2014/main" id="{151827DD-AE42-445C-8E15-7CB22641EF01}"/>
              </a:ext>
            </a:extLst>
          </p:cNvPr>
          <p:cNvPicPr>
            <a:picLocks noChangeAspect="1"/>
          </p:cNvPicPr>
          <p:nvPr/>
        </p:nvPicPr>
        <p:blipFill>
          <a:blip r:embed="rId4">
            <a:extLst>
              <a:ext uri="{28A0092B-C50C-407E-A947-70E740481C1C}">
                <a14:useLocalDpi xmlns:a14="http://schemas.microsoft.com/office/drawing/2010/main" val="0"/>
              </a:ext>
            </a:extLst>
          </a:blip>
          <a:srcRect l="4359" t="2190"/>
          <a:stretch>
            <a:fillRect/>
          </a:stretch>
        </p:blipFill>
        <p:spPr bwMode="auto">
          <a:xfrm>
            <a:off x="4686654" y="2018241"/>
            <a:ext cx="3970338"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
            <a:extLst>
              <a:ext uri="{FF2B5EF4-FFF2-40B4-BE49-F238E27FC236}">
                <a16:creationId xmlns:a16="http://schemas.microsoft.com/office/drawing/2014/main" id="{3EDA4ECD-9121-4D65-B290-BC76D884F34D}"/>
              </a:ext>
            </a:extLst>
          </p:cNvPr>
          <p:cNvSpPr>
            <a:spLocks noChangeArrowheads="1"/>
          </p:cNvSpPr>
          <p:nvPr/>
        </p:nvSpPr>
        <p:spPr bwMode="auto">
          <a:xfrm>
            <a:off x="342900" y="3649664"/>
            <a:ext cx="4219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a type of sensory receptor that are sensitive to </a:t>
            </a:r>
            <a:br>
              <a:rPr lang="en-GB" altLang="en-US" dirty="0">
                <a:solidFill>
                  <a:srgbClr val="010066"/>
                </a:solidFill>
              </a:rPr>
            </a:br>
            <a:r>
              <a:rPr lang="en-GB" altLang="en-US" b="1" dirty="0">
                <a:solidFill>
                  <a:srgbClr val="010066"/>
                </a:solidFill>
              </a:rPr>
              <a:t>light intensity </a:t>
            </a:r>
            <a:r>
              <a:rPr lang="en-GB" altLang="en-US" dirty="0">
                <a:solidFill>
                  <a:srgbClr val="010066"/>
                </a:solidFill>
              </a:rPr>
              <a:t>and </a:t>
            </a:r>
            <a:r>
              <a:rPr lang="en-GB" altLang="en-US" b="1" dirty="0" err="1">
                <a:solidFill>
                  <a:srgbClr val="010066"/>
                </a:solidFill>
              </a:rPr>
              <a:t>color</a:t>
            </a:r>
            <a:r>
              <a:rPr lang="en-GB" altLang="en-US" dirty="0">
                <a:solidFill>
                  <a:srgbClr val="010066"/>
                </a:solidFill>
              </a:rPr>
              <a:t>. </a:t>
            </a:r>
            <a:endParaRPr lang="en-GB" altLang="en-US" dirty="0"/>
          </a:p>
        </p:txBody>
      </p:sp>
      <p:sp>
        <p:nvSpPr>
          <p:cNvPr id="12" name="Rectangle 11">
            <a:extLst>
              <a:ext uri="{FF2B5EF4-FFF2-40B4-BE49-F238E27FC236}">
                <a16:creationId xmlns:a16="http://schemas.microsoft.com/office/drawing/2014/main" id="{3E41B270-4F9A-4F8F-BDAF-138036AD94B5}"/>
              </a:ext>
            </a:extLst>
          </p:cNvPr>
          <p:cNvSpPr>
            <a:spLocks noChangeArrowheads="1"/>
          </p:cNvSpPr>
          <p:nvPr/>
        </p:nvSpPr>
        <p:spPr bwMode="auto">
          <a:xfrm>
            <a:off x="342900" y="526644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the eyes enable us to detect changes in the strength and </a:t>
            </a:r>
            <a:r>
              <a:rPr lang="en-GB" altLang="en-US" dirty="0" err="1">
                <a:solidFill>
                  <a:srgbClr val="010066"/>
                </a:solidFill>
              </a:rPr>
              <a:t>colors</a:t>
            </a:r>
            <a:r>
              <a:rPr lang="en-GB" altLang="en-US" dirty="0">
                <a:solidFill>
                  <a:srgbClr val="010066"/>
                </a:solidFill>
              </a:rPr>
              <a:t> of light in our surroundings.</a:t>
            </a:r>
            <a:endParaRPr lang="en-GB" altLang="en-US" dirty="0"/>
          </a:p>
        </p:txBody>
      </p:sp>
      <p:pic>
        <p:nvPicPr>
          <p:cNvPr id="9" name="Picture 8">
            <a:extLst>
              <a:ext uri="{FF2B5EF4-FFF2-40B4-BE49-F238E27FC236}">
                <a16:creationId xmlns:a16="http://schemas.microsoft.com/office/drawing/2014/main" id="{60908478-F224-48B0-B239-E44DDE8ACC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A7805E90-BDD4-4EEA-8BC3-6F7DC611D876}"/>
              </a:ext>
            </a:extLst>
          </p:cNvPr>
          <p:cNvSpPr>
            <a:spLocks noGrp="1"/>
          </p:cNvSpPr>
          <p:nvPr>
            <p:ph type="title"/>
          </p:nvPr>
        </p:nvSpPr>
        <p:spPr/>
        <p:txBody>
          <a:bodyPr/>
          <a:lstStyle/>
          <a:p>
            <a:r>
              <a:rPr lang="en-GB" altLang="en-US"/>
              <a:t>Light receptor cells</a:t>
            </a:r>
          </a:p>
        </p:txBody>
      </p:sp>
      <p:sp>
        <p:nvSpPr>
          <p:cNvPr id="21507" name="Text Box 399999">
            <a:extLst>
              <a:ext uri="{FF2B5EF4-FFF2-40B4-BE49-F238E27FC236}">
                <a16:creationId xmlns:a16="http://schemas.microsoft.com/office/drawing/2014/main" id="{4DA1D71B-3526-4240-9A2B-194B479BDEA5}"/>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two types of light receptor cell located in the </a:t>
            </a:r>
            <a:br>
              <a:rPr lang="en-GB" altLang="en-US" dirty="0"/>
            </a:br>
            <a:r>
              <a:rPr lang="en-GB" altLang="en-US" dirty="0"/>
              <a:t>retina of human eyes:</a:t>
            </a:r>
            <a:endParaRPr lang="en-GB" altLang="en-US" b="1" dirty="0"/>
          </a:p>
        </p:txBody>
      </p:sp>
      <p:pic>
        <p:nvPicPr>
          <p:cNvPr id="188422" name="Picture 6" descr="rod">
            <a:extLst>
              <a:ext uri="{FF2B5EF4-FFF2-40B4-BE49-F238E27FC236}">
                <a16:creationId xmlns:a16="http://schemas.microsoft.com/office/drawing/2014/main" id="{2A13A274-3619-47FE-AC41-2FFA86944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0" y="1652588"/>
            <a:ext cx="50006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4" name="Picture 8" descr="cone">
            <a:extLst>
              <a:ext uri="{FF2B5EF4-FFF2-40B4-BE49-F238E27FC236}">
                <a16:creationId xmlns:a16="http://schemas.microsoft.com/office/drawing/2014/main" id="{F405264D-8253-4F77-8DEF-4F37846A96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325" y="2435225"/>
            <a:ext cx="6191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5" name="Text Box 355555555">
            <a:extLst>
              <a:ext uri="{FF2B5EF4-FFF2-40B4-BE49-F238E27FC236}">
                <a16:creationId xmlns:a16="http://schemas.microsoft.com/office/drawing/2014/main" id="{07126BCB-0890-4CEF-965D-58FB4D90BA81}"/>
              </a:ext>
            </a:extLst>
          </p:cNvPr>
          <p:cNvSpPr txBox="1">
            <a:spLocks noChangeArrowheads="1"/>
          </p:cNvSpPr>
          <p:nvPr/>
        </p:nvSpPr>
        <p:spPr bwMode="auto">
          <a:xfrm>
            <a:off x="342900" y="1681163"/>
            <a:ext cx="5381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b="1" dirty="0">
                <a:solidFill>
                  <a:srgbClr val="10BC45"/>
                </a:solidFill>
              </a:rPr>
              <a:t>Rod cells</a:t>
            </a:r>
            <a:r>
              <a:rPr lang="en-GB" altLang="en-US" dirty="0">
                <a:solidFill>
                  <a:srgbClr val="010066"/>
                </a:solidFill>
              </a:rPr>
              <a:t> are sensitive to light at </a:t>
            </a:r>
            <a:r>
              <a:rPr lang="en-GB" altLang="en-US" b="1" dirty="0">
                <a:solidFill>
                  <a:srgbClr val="010066"/>
                </a:solidFill>
              </a:rPr>
              <a:t>low intensities</a:t>
            </a:r>
            <a:r>
              <a:rPr lang="en-GB" altLang="en-US" dirty="0">
                <a:solidFill>
                  <a:srgbClr val="010066"/>
                </a:solidFill>
              </a:rPr>
              <a:t>. Rod cells are more sensitive to light than cone cells. However, the do not detect </a:t>
            </a:r>
            <a:r>
              <a:rPr lang="en-GB" altLang="en-US" dirty="0" err="1">
                <a:solidFill>
                  <a:srgbClr val="010066"/>
                </a:solidFill>
              </a:rPr>
              <a:t>color</a:t>
            </a:r>
            <a:r>
              <a:rPr lang="en-GB" altLang="en-US" dirty="0">
                <a:solidFill>
                  <a:srgbClr val="010066"/>
                </a:solidFill>
              </a:rPr>
              <a:t>.</a:t>
            </a:r>
          </a:p>
        </p:txBody>
      </p:sp>
      <p:sp>
        <p:nvSpPr>
          <p:cNvPr id="188426" name="Text Box 322222">
            <a:extLst>
              <a:ext uri="{FF2B5EF4-FFF2-40B4-BE49-F238E27FC236}">
                <a16:creationId xmlns:a16="http://schemas.microsoft.com/office/drawing/2014/main" id="{01B9FFF8-07A7-4782-BF66-241A1B90183B}"/>
              </a:ext>
            </a:extLst>
          </p:cNvPr>
          <p:cNvSpPr txBox="1">
            <a:spLocks noChangeArrowheads="1"/>
          </p:cNvSpPr>
          <p:nvPr/>
        </p:nvSpPr>
        <p:spPr bwMode="auto">
          <a:xfrm>
            <a:off x="342900" y="5322888"/>
            <a:ext cx="8535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Like most animal cells, light receptor cells have a nucleus, cytoplasm and a cell membrane.</a:t>
            </a:r>
          </a:p>
        </p:txBody>
      </p:sp>
      <p:sp>
        <p:nvSpPr>
          <p:cNvPr id="188430" name="Line 14">
            <a:extLst>
              <a:ext uri="{FF2B5EF4-FFF2-40B4-BE49-F238E27FC236}">
                <a16:creationId xmlns:a16="http://schemas.microsoft.com/office/drawing/2014/main" id="{878DEF63-8AB0-4142-BA5D-2CF4AFDE020C}"/>
              </a:ext>
            </a:extLst>
          </p:cNvPr>
          <p:cNvSpPr>
            <a:spLocks noChangeShapeType="1"/>
          </p:cNvSpPr>
          <p:nvPr/>
        </p:nvSpPr>
        <p:spPr bwMode="auto">
          <a:xfrm flipV="1">
            <a:off x="8337550" y="2071688"/>
            <a:ext cx="22225" cy="27765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31" name="Text Box 3111">
            <a:extLst>
              <a:ext uri="{FF2B5EF4-FFF2-40B4-BE49-F238E27FC236}">
                <a16:creationId xmlns:a16="http://schemas.microsoft.com/office/drawing/2014/main" id="{09AC3F0E-68DC-4612-87A4-86B48CDEDB12}"/>
              </a:ext>
            </a:extLst>
          </p:cNvPr>
          <p:cNvSpPr txBox="1">
            <a:spLocks noChangeArrowheads="1"/>
          </p:cNvSpPr>
          <p:nvPr/>
        </p:nvSpPr>
        <p:spPr bwMode="auto">
          <a:xfrm>
            <a:off x="7821431" y="1254125"/>
            <a:ext cx="11080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path of light</a:t>
            </a:r>
          </a:p>
        </p:txBody>
      </p:sp>
      <p:sp>
        <p:nvSpPr>
          <p:cNvPr id="17" name="Text Box 344">
            <a:extLst>
              <a:ext uri="{FF2B5EF4-FFF2-40B4-BE49-F238E27FC236}">
                <a16:creationId xmlns:a16="http://schemas.microsoft.com/office/drawing/2014/main" id="{C49BBC6E-99FC-46D5-BB71-7004D7B0FB92}"/>
              </a:ext>
            </a:extLst>
          </p:cNvPr>
          <p:cNvSpPr txBox="1">
            <a:spLocks noChangeArrowheads="1"/>
          </p:cNvSpPr>
          <p:nvPr/>
        </p:nvSpPr>
        <p:spPr bwMode="auto">
          <a:xfrm>
            <a:off x="6710892" y="4938537"/>
            <a:ext cx="1337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cone cell</a:t>
            </a:r>
          </a:p>
        </p:txBody>
      </p:sp>
      <p:sp>
        <p:nvSpPr>
          <p:cNvPr id="18" name="Text Box 33">
            <a:extLst>
              <a:ext uri="{FF2B5EF4-FFF2-40B4-BE49-F238E27FC236}">
                <a16:creationId xmlns:a16="http://schemas.microsoft.com/office/drawing/2014/main" id="{8338B465-233D-424D-B150-2C814877874A}"/>
              </a:ext>
            </a:extLst>
          </p:cNvPr>
          <p:cNvSpPr txBox="1">
            <a:spLocks noChangeArrowheads="1"/>
          </p:cNvSpPr>
          <p:nvPr/>
        </p:nvSpPr>
        <p:spPr bwMode="auto">
          <a:xfrm>
            <a:off x="5602996" y="4938537"/>
            <a:ext cx="1170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rod cell</a:t>
            </a:r>
          </a:p>
        </p:txBody>
      </p:sp>
      <p:sp>
        <p:nvSpPr>
          <p:cNvPr id="19" name="Rectangle 18">
            <a:extLst>
              <a:ext uri="{FF2B5EF4-FFF2-40B4-BE49-F238E27FC236}">
                <a16:creationId xmlns:a16="http://schemas.microsoft.com/office/drawing/2014/main" id="{E4DAA9C8-B4DA-4D86-8005-691C78AF5E2F}"/>
              </a:ext>
            </a:extLst>
          </p:cNvPr>
          <p:cNvSpPr>
            <a:spLocks noChangeArrowheads="1"/>
          </p:cNvSpPr>
          <p:nvPr/>
        </p:nvSpPr>
        <p:spPr bwMode="auto">
          <a:xfrm>
            <a:off x="342900" y="3316288"/>
            <a:ext cx="53816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b="1" dirty="0">
                <a:solidFill>
                  <a:srgbClr val="10BC45"/>
                </a:solidFill>
              </a:rPr>
              <a:t>Cone cells </a:t>
            </a:r>
            <a:r>
              <a:rPr lang="en-GB" altLang="en-US" dirty="0">
                <a:solidFill>
                  <a:srgbClr val="010066"/>
                </a:solidFill>
              </a:rPr>
              <a:t>are sensitive to </a:t>
            </a:r>
            <a:br>
              <a:rPr lang="en-GB" altLang="en-US" dirty="0">
                <a:solidFill>
                  <a:srgbClr val="010066"/>
                </a:solidFill>
              </a:rPr>
            </a:br>
            <a:r>
              <a:rPr lang="en-GB" altLang="en-US" b="1" dirty="0" err="1">
                <a:solidFill>
                  <a:srgbClr val="010066"/>
                </a:solidFill>
              </a:rPr>
              <a:t>color</a:t>
            </a:r>
            <a:r>
              <a:rPr lang="en-GB" altLang="en-US" dirty="0">
                <a:solidFill>
                  <a:srgbClr val="010066"/>
                </a:solidFill>
              </a:rPr>
              <a:t> and light at </a:t>
            </a:r>
            <a:r>
              <a:rPr lang="en-GB" altLang="en-US" b="1" dirty="0">
                <a:solidFill>
                  <a:srgbClr val="010066"/>
                </a:solidFill>
              </a:rPr>
              <a:t>high intensities</a:t>
            </a:r>
            <a:r>
              <a:rPr lang="en-GB" altLang="en-US" dirty="0"/>
              <a:t>. </a:t>
            </a:r>
            <a:br>
              <a:rPr lang="en-GB" altLang="en-US" dirty="0"/>
            </a:br>
            <a:r>
              <a:rPr lang="en-GB" altLang="en-US" dirty="0"/>
              <a:t>Humans have three different types </a:t>
            </a:r>
            <a:br>
              <a:rPr lang="en-GB" altLang="en-US" dirty="0"/>
            </a:br>
            <a:r>
              <a:rPr lang="en-GB" altLang="en-US" dirty="0"/>
              <a:t>of cone cells, each sensitive to a different range of </a:t>
            </a:r>
            <a:r>
              <a:rPr lang="en-GB" altLang="en-US" dirty="0" err="1"/>
              <a:t>colors</a:t>
            </a:r>
            <a:r>
              <a:rPr lang="en-GB" altLang="en-US" dirty="0"/>
              <a:t>.</a:t>
            </a:r>
            <a:endParaRPr lang="en-GB" altLang="en-US" b="1" dirty="0"/>
          </a:p>
        </p:txBody>
      </p:sp>
      <p:pic>
        <p:nvPicPr>
          <p:cNvPr id="15" name="Picture 14">
            <a:extLst>
              <a:ext uri="{FF2B5EF4-FFF2-40B4-BE49-F238E27FC236}">
                <a16:creationId xmlns:a16="http://schemas.microsoft.com/office/drawing/2014/main" id="{1C78A26F-7BC1-4F93-B4AE-A3372B9BA6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1C883689-F77A-4579-9150-19CFF601D48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84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8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4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842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5" grpId="0"/>
      <p:bldP spid="188426" grpId="0"/>
      <p:bldP spid="188431"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5AF54AF-16CE-446F-8922-A6342D23CFBC}"/>
              </a:ext>
            </a:extLst>
          </p:cNvPr>
          <p:cNvSpPr>
            <a:spLocks noGrp="1"/>
          </p:cNvSpPr>
          <p:nvPr>
            <p:ph type="title"/>
          </p:nvPr>
        </p:nvSpPr>
        <p:spPr/>
        <p:txBody>
          <a:bodyPr/>
          <a:lstStyle/>
          <a:p>
            <a:r>
              <a:rPr lang="en-GB" altLang="en-US"/>
              <a:t>Structure of the eye</a:t>
            </a:r>
          </a:p>
        </p:txBody>
      </p:sp>
      <p:sp>
        <p:nvSpPr>
          <p:cNvPr id="22532" name="Text Box 10">
            <a:extLst>
              <a:ext uri="{FF2B5EF4-FFF2-40B4-BE49-F238E27FC236}">
                <a16:creationId xmlns:a16="http://schemas.microsoft.com/office/drawing/2014/main" id="{3EB6A5CE-C41A-4BC3-B97E-D056D4FDEAE3}"/>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eye is a complex sense organ with many parts: </a:t>
            </a:r>
          </a:p>
        </p:txBody>
      </p:sp>
      <p:pic>
        <p:nvPicPr>
          <p:cNvPr id="22534" name="Picture 7" descr="TheEye_eyeestructure.png">
            <a:extLst>
              <a:ext uri="{FF2B5EF4-FFF2-40B4-BE49-F238E27FC236}">
                <a16:creationId xmlns:a16="http://schemas.microsoft.com/office/drawing/2014/main" id="{0CAAF410-F277-46A3-8178-E741C7618A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8738" y="1630363"/>
            <a:ext cx="4822825"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2DF63C7-105B-4E54-9624-9CBC2E114D38}"/>
              </a:ext>
            </a:extLst>
          </p:cNvPr>
          <p:cNvSpPr>
            <a:spLocks noChangeArrowheads="1"/>
          </p:cNvSpPr>
          <p:nvPr/>
        </p:nvSpPr>
        <p:spPr bwMode="auto">
          <a:xfrm>
            <a:off x="7011988" y="2246313"/>
            <a:ext cx="102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retina</a:t>
            </a:r>
          </a:p>
        </p:txBody>
      </p:sp>
      <p:sp>
        <p:nvSpPr>
          <p:cNvPr id="14" name="Rectangle 13">
            <a:extLst>
              <a:ext uri="{FF2B5EF4-FFF2-40B4-BE49-F238E27FC236}">
                <a16:creationId xmlns:a16="http://schemas.microsoft.com/office/drawing/2014/main" id="{FBC562E5-6F57-487C-9490-C9A3D4788D4E}"/>
              </a:ext>
            </a:extLst>
          </p:cNvPr>
          <p:cNvSpPr>
            <a:spLocks noChangeArrowheads="1"/>
          </p:cNvSpPr>
          <p:nvPr/>
        </p:nvSpPr>
        <p:spPr bwMode="auto">
          <a:xfrm>
            <a:off x="2503488" y="1331913"/>
            <a:ext cx="1076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sclera</a:t>
            </a:r>
          </a:p>
        </p:txBody>
      </p:sp>
      <p:sp>
        <p:nvSpPr>
          <p:cNvPr id="21" name="Rectangle 20">
            <a:extLst>
              <a:ext uri="{FF2B5EF4-FFF2-40B4-BE49-F238E27FC236}">
                <a16:creationId xmlns:a16="http://schemas.microsoft.com/office/drawing/2014/main" id="{514235D0-90CC-434A-A11D-C69009ECF5DC}"/>
              </a:ext>
            </a:extLst>
          </p:cNvPr>
          <p:cNvSpPr>
            <a:spLocks noChangeArrowheads="1"/>
          </p:cNvSpPr>
          <p:nvPr/>
        </p:nvSpPr>
        <p:spPr bwMode="auto">
          <a:xfrm>
            <a:off x="1220788" y="1598613"/>
            <a:ext cx="1246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ciliary</a:t>
            </a:r>
            <a:br>
              <a:rPr lang="en-GB" altLang="en-US" b="1"/>
            </a:br>
            <a:r>
              <a:rPr lang="en-GB" altLang="en-US" b="1"/>
              <a:t>muscle</a:t>
            </a:r>
          </a:p>
        </p:txBody>
      </p:sp>
      <p:sp>
        <p:nvSpPr>
          <p:cNvPr id="34" name="Rectangle 33">
            <a:extLst>
              <a:ext uri="{FF2B5EF4-FFF2-40B4-BE49-F238E27FC236}">
                <a16:creationId xmlns:a16="http://schemas.microsoft.com/office/drawing/2014/main" id="{24BC077F-A533-4475-842D-C5545665BFA9}"/>
              </a:ext>
            </a:extLst>
          </p:cNvPr>
          <p:cNvSpPr>
            <a:spLocks noChangeArrowheads="1"/>
          </p:cNvSpPr>
          <p:nvPr/>
        </p:nvSpPr>
        <p:spPr bwMode="auto">
          <a:xfrm>
            <a:off x="342900" y="2474913"/>
            <a:ext cx="1946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suspensory</a:t>
            </a:r>
            <a:br>
              <a:rPr lang="en-GB" altLang="en-US" b="1"/>
            </a:br>
            <a:r>
              <a:rPr lang="en-GB" altLang="en-US" b="1"/>
              <a:t>ligaments</a:t>
            </a:r>
          </a:p>
        </p:txBody>
      </p:sp>
      <p:sp>
        <p:nvSpPr>
          <p:cNvPr id="37" name="Rectangle 36">
            <a:extLst>
              <a:ext uri="{FF2B5EF4-FFF2-40B4-BE49-F238E27FC236}">
                <a16:creationId xmlns:a16="http://schemas.microsoft.com/office/drawing/2014/main" id="{7A18F414-41F6-4567-A958-A2B55DD1B530}"/>
              </a:ext>
            </a:extLst>
          </p:cNvPr>
          <p:cNvSpPr>
            <a:spLocks noChangeArrowheads="1"/>
          </p:cNvSpPr>
          <p:nvPr/>
        </p:nvSpPr>
        <p:spPr bwMode="auto">
          <a:xfrm>
            <a:off x="1119188" y="3363913"/>
            <a:ext cx="91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pupil</a:t>
            </a:r>
          </a:p>
        </p:txBody>
      </p:sp>
      <p:sp>
        <p:nvSpPr>
          <p:cNvPr id="44" name="Rectangle 43">
            <a:extLst>
              <a:ext uri="{FF2B5EF4-FFF2-40B4-BE49-F238E27FC236}">
                <a16:creationId xmlns:a16="http://schemas.microsoft.com/office/drawing/2014/main" id="{94EA3F00-613A-41E0-A13C-EFB7C1F3DB6D}"/>
              </a:ext>
            </a:extLst>
          </p:cNvPr>
          <p:cNvSpPr>
            <a:spLocks noChangeArrowheads="1"/>
          </p:cNvSpPr>
          <p:nvPr/>
        </p:nvSpPr>
        <p:spPr bwMode="auto">
          <a:xfrm>
            <a:off x="1220788" y="4684713"/>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lens</a:t>
            </a:r>
          </a:p>
        </p:txBody>
      </p:sp>
      <p:sp>
        <p:nvSpPr>
          <p:cNvPr id="48" name="Rectangle 47">
            <a:extLst>
              <a:ext uri="{FF2B5EF4-FFF2-40B4-BE49-F238E27FC236}">
                <a16:creationId xmlns:a16="http://schemas.microsoft.com/office/drawing/2014/main" id="{333B9391-A12F-41E2-97F0-56764C919677}"/>
              </a:ext>
            </a:extLst>
          </p:cNvPr>
          <p:cNvSpPr>
            <a:spLocks noChangeArrowheads="1"/>
          </p:cNvSpPr>
          <p:nvPr/>
        </p:nvSpPr>
        <p:spPr bwMode="auto">
          <a:xfrm>
            <a:off x="800100" y="3960813"/>
            <a:ext cx="119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cornea</a:t>
            </a:r>
          </a:p>
        </p:txBody>
      </p:sp>
      <p:sp>
        <p:nvSpPr>
          <p:cNvPr id="52" name="Rectangle 51">
            <a:extLst>
              <a:ext uri="{FF2B5EF4-FFF2-40B4-BE49-F238E27FC236}">
                <a16:creationId xmlns:a16="http://schemas.microsoft.com/office/drawing/2014/main" id="{A3344E4B-4E84-4407-80FD-24A5B9BD07A0}"/>
              </a:ext>
            </a:extLst>
          </p:cNvPr>
          <p:cNvSpPr>
            <a:spLocks noChangeArrowheads="1"/>
          </p:cNvSpPr>
          <p:nvPr/>
        </p:nvSpPr>
        <p:spPr bwMode="auto">
          <a:xfrm>
            <a:off x="2033588" y="5395913"/>
            <a:ext cx="646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iris</a:t>
            </a:r>
          </a:p>
        </p:txBody>
      </p:sp>
      <p:sp>
        <p:nvSpPr>
          <p:cNvPr id="55" name="Rectangle 54">
            <a:extLst>
              <a:ext uri="{FF2B5EF4-FFF2-40B4-BE49-F238E27FC236}">
                <a16:creationId xmlns:a16="http://schemas.microsoft.com/office/drawing/2014/main" id="{18C65698-E110-40BA-8292-603A94F57A9B}"/>
              </a:ext>
            </a:extLst>
          </p:cNvPr>
          <p:cNvSpPr>
            <a:spLocks noChangeArrowheads="1"/>
          </p:cNvSpPr>
          <p:nvPr/>
        </p:nvSpPr>
        <p:spPr bwMode="auto">
          <a:xfrm>
            <a:off x="7526338" y="3643313"/>
            <a:ext cx="1006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optic</a:t>
            </a:r>
            <a:br>
              <a:rPr lang="en-GB" altLang="en-US" b="1"/>
            </a:br>
            <a:r>
              <a:rPr lang="en-GB" altLang="en-US" b="1"/>
              <a:t>nerve</a:t>
            </a:r>
          </a:p>
        </p:txBody>
      </p:sp>
      <p:pic>
        <p:nvPicPr>
          <p:cNvPr id="22544" name="Picture 24" descr="Arrow 1.png">
            <a:extLst>
              <a:ext uri="{FF2B5EF4-FFF2-40B4-BE49-F238E27FC236}">
                <a16:creationId xmlns:a16="http://schemas.microsoft.com/office/drawing/2014/main" id="{03960D7B-48B6-4C25-8F89-875033F980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8775" y="4379913"/>
            <a:ext cx="13589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25" descr="retina.png">
            <a:extLst>
              <a:ext uri="{FF2B5EF4-FFF2-40B4-BE49-F238E27FC236}">
                <a16:creationId xmlns:a16="http://schemas.microsoft.com/office/drawing/2014/main" id="{2CC56B5D-9F15-41AD-94C8-5EBEC01755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5588" y="2622550"/>
            <a:ext cx="7604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27" descr="sclera.png">
            <a:extLst>
              <a:ext uri="{FF2B5EF4-FFF2-40B4-BE49-F238E27FC236}">
                <a16:creationId xmlns:a16="http://schemas.microsoft.com/office/drawing/2014/main" id="{522508DD-33DB-4B1F-86DA-7A573F90DBB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22600" y="1716088"/>
            <a:ext cx="8159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29" descr="ciliary muscle.png">
            <a:extLst>
              <a:ext uri="{FF2B5EF4-FFF2-40B4-BE49-F238E27FC236}">
                <a16:creationId xmlns:a16="http://schemas.microsoft.com/office/drawing/2014/main" id="{C8FE1342-1BFA-4550-A889-F789B2DB588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24113" y="1955800"/>
            <a:ext cx="13414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30" descr="suspensory ligaments.png">
            <a:extLst>
              <a:ext uri="{FF2B5EF4-FFF2-40B4-BE49-F238E27FC236}">
                <a16:creationId xmlns:a16="http://schemas.microsoft.com/office/drawing/2014/main" id="{82BA1CEB-C5E9-4799-B625-50110C2CB76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2743200"/>
            <a:ext cx="1468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32" descr="pupil.png">
            <a:extLst>
              <a:ext uri="{FF2B5EF4-FFF2-40B4-BE49-F238E27FC236}">
                <a16:creationId xmlns:a16="http://schemas.microsoft.com/office/drawing/2014/main" id="{4A2B9CC7-C422-4EEF-8E61-3A165975310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20888" y="3444875"/>
            <a:ext cx="14144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37" descr="cornea.png">
            <a:extLst>
              <a:ext uri="{FF2B5EF4-FFF2-40B4-BE49-F238E27FC236}">
                <a16:creationId xmlns:a16="http://schemas.microsoft.com/office/drawing/2014/main" id="{0882E08B-522D-4AD9-A66A-BC2CA291785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62150" y="3806825"/>
            <a:ext cx="10350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38" descr="lens.png">
            <a:extLst>
              <a:ext uri="{FF2B5EF4-FFF2-40B4-BE49-F238E27FC236}">
                <a16:creationId xmlns:a16="http://schemas.microsoft.com/office/drawing/2014/main" id="{85536902-31D1-4827-9319-B0EAE3DD618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73263" y="3497263"/>
            <a:ext cx="17621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39" descr="iris.png">
            <a:extLst>
              <a:ext uri="{FF2B5EF4-FFF2-40B4-BE49-F238E27FC236}">
                <a16:creationId xmlns:a16="http://schemas.microsoft.com/office/drawing/2014/main" id="{3E451A14-3CDD-4375-BFDE-01F3F7F3AC2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05050" y="4167188"/>
            <a:ext cx="1169988"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BAF22B6-E99E-41CC-BB10-9417A8E01853}"/>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6" name="Picture 9" descr="notes_icon">
            <a:extLst>
              <a:ext uri="{FF2B5EF4-FFF2-40B4-BE49-F238E27FC236}">
                <a16:creationId xmlns:a16="http://schemas.microsoft.com/office/drawing/2014/main" id="{05F88139-3269-41FD-8B42-74AAD9C9253D}"/>
              </a:ext>
            </a:extLst>
          </p:cNvPr>
          <p:cNvPicPr>
            <a:picLocks noChangeAspect="1" noChangeArrowheads="1"/>
          </p:cNvPicPr>
          <p:nvPr/>
        </p:nvPicPr>
        <p:blipFill>
          <a:blip r:embed="rId1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4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54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48"/>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1" grpId="0"/>
      <p:bldP spid="34" grpId="0"/>
      <p:bldP spid="37" grpId="0"/>
      <p:bldP spid="44" grpId="0"/>
      <p:bldP spid="48" grpId="0"/>
      <p:bldP spid="5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090829E-09CB-481C-815E-0D0BE6D1A87B}"/>
              </a:ext>
            </a:extLst>
          </p:cNvPr>
          <p:cNvSpPr>
            <a:spLocks noGrp="1" noChangeArrowheads="1"/>
          </p:cNvSpPr>
          <p:nvPr>
            <p:ph type="title"/>
          </p:nvPr>
        </p:nvSpPr>
        <p:spPr/>
        <p:txBody>
          <a:bodyPr/>
          <a:lstStyle/>
          <a:p>
            <a:pPr eaLnBrk="1" hangingPunct="1"/>
            <a:r>
              <a:rPr lang="en-GB" altLang="en-US" dirty="0"/>
              <a:t>Naming parts of the eye</a:t>
            </a:r>
          </a:p>
        </p:txBody>
      </p:sp>
      <p:pic>
        <p:nvPicPr>
          <p:cNvPr id="7" name="Picture 6">
            <a:extLst>
              <a:ext uri="{FF2B5EF4-FFF2-40B4-BE49-F238E27FC236}">
                <a16:creationId xmlns:a16="http://schemas.microsoft.com/office/drawing/2014/main" id="{56EEFD3A-2EBC-4B21-803E-6159D8598D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1D65916-2C8A-4D0D-ADF6-FA209857190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11EF8D1-8479-4A84-A000-25672B3BA59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8F25679-319F-4963-BA9A-46F3938B22CE}"/>
              </a:ext>
            </a:extLst>
          </p:cNvPr>
          <p:cNvSpPr>
            <a:spLocks noChangeArrowheads="1"/>
          </p:cNvSpPr>
          <p:nvPr/>
        </p:nvSpPr>
        <p:spPr bwMode="auto">
          <a:xfrm>
            <a:off x="342900" y="784225"/>
            <a:ext cx="859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structural part of the eye has a specific role contributing to its overall function. </a:t>
            </a:r>
          </a:p>
        </p:txBody>
      </p:sp>
      <p:graphicFrame>
        <p:nvGraphicFramePr>
          <p:cNvPr id="13" name="Table 12">
            <a:extLst>
              <a:ext uri="{FF2B5EF4-FFF2-40B4-BE49-F238E27FC236}">
                <a16:creationId xmlns:a16="http://schemas.microsoft.com/office/drawing/2014/main" id="{B789EA88-6CE1-4E2C-9566-96C43AAF5503}"/>
              </a:ext>
            </a:extLst>
          </p:cNvPr>
          <p:cNvGraphicFramePr>
            <a:graphicFrameLocks noGrp="1"/>
          </p:cNvGraphicFramePr>
          <p:nvPr>
            <p:extLst>
              <p:ext uri="{D42A27DB-BD31-4B8C-83A1-F6EECF244321}">
                <p14:modId xmlns:p14="http://schemas.microsoft.com/office/powerpoint/2010/main" val="271846573"/>
              </p:ext>
            </p:extLst>
          </p:nvPr>
        </p:nvGraphicFramePr>
        <p:xfrm>
          <a:off x="342900" y="1704975"/>
          <a:ext cx="8244000" cy="43560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0000"/>
                    </a:ext>
                  </a:extLst>
                </a:gridCol>
                <a:gridCol w="2916000">
                  <a:extLst>
                    <a:ext uri="{9D8B030D-6E8A-4147-A177-3AD203B41FA5}">
                      <a16:colId xmlns:a16="http://schemas.microsoft.com/office/drawing/2014/main" val="20001"/>
                    </a:ext>
                  </a:extLst>
                </a:gridCol>
                <a:gridCol w="3168000">
                  <a:extLst>
                    <a:ext uri="{9D8B030D-6E8A-4147-A177-3AD203B41FA5}">
                      <a16:colId xmlns:a16="http://schemas.microsoft.com/office/drawing/2014/main" val="20002"/>
                    </a:ext>
                  </a:extLst>
                </a:gridCol>
              </a:tblGrid>
              <a:tr h="468000">
                <a:tc>
                  <a:txBody>
                    <a:bodyPr/>
                    <a:lstStyle/>
                    <a:p>
                      <a:pPr algn="ctr"/>
                      <a:r>
                        <a:rPr lang="en-GB" sz="2000" dirty="0"/>
                        <a:t>part of the eye</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solidFill>
                      <a:srgbClr val="10BC45"/>
                    </a:solidFill>
                  </a:tcPr>
                </a:tc>
                <a:tc>
                  <a:txBody>
                    <a:bodyPr/>
                    <a:lstStyle/>
                    <a:p>
                      <a:pPr algn="ctr"/>
                      <a:r>
                        <a:rPr lang="en-GB" sz="2000" dirty="0"/>
                        <a:t>structure</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solidFill>
                      <a:srgbClr val="10BC45"/>
                    </a:solidFill>
                  </a:tcPr>
                </a:tc>
                <a:tc>
                  <a:txBody>
                    <a:bodyPr/>
                    <a:lstStyle/>
                    <a:p>
                      <a:pPr algn="ctr"/>
                      <a:r>
                        <a:rPr lang="en-GB" sz="2000" dirty="0"/>
                        <a:t>function</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solidFill>
                      <a:srgbClr val="10BC45"/>
                    </a:solidFill>
                  </a:tcPr>
                </a:tc>
                <a:extLst>
                  <a:ext uri="{0D108BD9-81ED-4DB2-BD59-A6C34878D82A}">
                    <a16:rowId xmlns:a16="http://schemas.microsoft.com/office/drawing/2014/main" val="10000"/>
                  </a:ext>
                </a:extLst>
              </a:tr>
              <a:tr h="972000">
                <a:tc>
                  <a:txBody>
                    <a:bodyPr/>
                    <a:lstStyle/>
                    <a:p>
                      <a:pPr algn="ctr"/>
                      <a:r>
                        <a:rPr lang="en-GB" sz="2000" b="1" dirty="0">
                          <a:solidFill>
                            <a:srgbClr val="010066"/>
                          </a:solidFill>
                        </a:rPr>
                        <a:t>cornea</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1"/>
                  </a:ext>
                </a:extLst>
              </a:tr>
              <a:tr h="972000">
                <a:tc>
                  <a:txBody>
                    <a:bodyPr/>
                    <a:lstStyle/>
                    <a:p>
                      <a:pPr algn="ctr"/>
                      <a:r>
                        <a:rPr lang="en-GB" sz="2000" b="1" dirty="0">
                          <a:solidFill>
                            <a:srgbClr val="010066"/>
                          </a:solidFill>
                        </a:rPr>
                        <a:t>pupil</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2"/>
                  </a:ext>
                </a:extLst>
              </a:tr>
              <a:tr h="972000">
                <a:tc>
                  <a:txBody>
                    <a:bodyPr/>
                    <a:lstStyle/>
                    <a:p>
                      <a:pPr algn="ctr"/>
                      <a:r>
                        <a:rPr lang="en-GB" sz="2000" b="1" dirty="0">
                          <a:solidFill>
                            <a:srgbClr val="010066"/>
                          </a:solidFill>
                        </a:rPr>
                        <a:t>iris</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3"/>
                  </a:ext>
                </a:extLst>
              </a:tr>
              <a:tr h="972000">
                <a:tc>
                  <a:txBody>
                    <a:bodyPr/>
                    <a:lstStyle/>
                    <a:p>
                      <a:pPr algn="ctr"/>
                      <a:r>
                        <a:rPr lang="en-GB" sz="2000" b="1" dirty="0">
                          <a:solidFill>
                            <a:srgbClr val="010066"/>
                          </a:solidFill>
                        </a:rPr>
                        <a:t>lens</a:t>
                      </a: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000" dirty="0">
                        <a:solidFill>
                          <a:srgbClr val="010066"/>
                        </a:solidFill>
                      </a:endParaRPr>
                    </a:p>
                  </a:txBody>
                  <a:tcPr marL="91444" marR="91444" marT="45715" marB="45715"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7BEDEEEB-0E7B-4B09-88CE-27A01D8D6D1E}"/>
              </a:ext>
            </a:extLst>
          </p:cNvPr>
          <p:cNvSpPr>
            <a:spLocks noChangeArrowheads="1"/>
          </p:cNvSpPr>
          <p:nvPr/>
        </p:nvSpPr>
        <p:spPr bwMode="auto">
          <a:xfrm>
            <a:off x="2607114" y="2308222"/>
            <a:ext cx="271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transparent layer </a:t>
            </a:r>
          </a:p>
          <a:p>
            <a:pPr algn="ctr"/>
            <a:r>
              <a:rPr lang="en-GB" altLang="en-US" sz="2000" dirty="0">
                <a:solidFill>
                  <a:srgbClr val="010066"/>
                </a:solidFill>
              </a:rPr>
              <a:t>at the front of the eye</a:t>
            </a:r>
          </a:p>
        </p:txBody>
      </p:sp>
      <p:sp>
        <p:nvSpPr>
          <p:cNvPr id="7" name="Rectangle 6">
            <a:extLst>
              <a:ext uri="{FF2B5EF4-FFF2-40B4-BE49-F238E27FC236}">
                <a16:creationId xmlns:a16="http://schemas.microsoft.com/office/drawing/2014/main" id="{BD481BFB-B776-40A3-AD86-1100D07497D3}"/>
              </a:ext>
            </a:extLst>
          </p:cNvPr>
          <p:cNvSpPr>
            <a:spLocks noChangeArrowheads="1"/>
          </p:cNvSpPr>
          <p:nvPr/>
        </p:nvSpPr>
        <p:spPr bwMode="auto">
          <a:xfrm>
            <a:off x="2621402" y="3269542"/>
            <a:ext cx="2689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hole in the </a:t>
            </a:r>
            <a:br>
              <a:rPr lang="en-GB" altLang="en-US" sz="2000" dirty="0">
                <a:solidFill>
                  <a:srgbClr val="010066"/>
                </a:solidFill>
              </a:rPr>
            </a:br>
            <a:r>
              <a:rPr lang="en-GB" altLang="en-US" sz="2000" dirty="0" err="1">
                <a:solidFill>
                  <a:srgbClr val="010066"/>
                </a:solidFill>
              </a:rPr>
              <a:t>center</a:t>
            </a:r>
            <a:r>
              <a:rPr lang="en-GB" altLang="en-US" sz="2000" dirty="0">
                <a:solidFill>
                  <a:srgbClr val="010066"/>
                </a:solidFill>
              </a:rPr>
              <a:t> of the iris</a:t>
            </a:r>
          </a:p>
        </p:txBody>
      </p:sp>
      <p:sp>
        <p:nvSpPr>
          <p:cNvPr id="8" name="Rectangle 7">
            <a:extLst>
              <a:ext uri="{FF2B5EF4-FFF2-40B4-BE49-F238E27FC236}">
                <a16:creationId xmlns:a16="http://schemas.microsoft.com/office/drawing/2014/main" id="{8B7B5D1C-352B-4A73-B844-34D1F6CD20BA}"/>
              </a:ext>
            </a:extLst>
          </p:cNvPr>
          <p:cNvSpPr>
            <a:spLocks noChangeArrowheads="1"/>
          </p:cNvSpPr>
          <p:nvPr/>
        </p:nvSpPr>
        <p:spPr bwMode="auto">
          <a:xfrm>
            <a:off x="2603939" y="4245718"/>
            <a:ext cx="2724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err="1">
                <a:solidFill>
                  <a:srgbClr val="010066"/>
                </a:solidFill>
              </a:rPr>
              <a:t>colored</a:t>
            </a:r>
            <a:r>
              <a:rPr lang="en-GB" altLang="en-US" sz="2000" dirty="0">
                <a:solidFill>
                  <a:srgbClr val="010066"/>
                </a:solidFill>
              </a:rPr>
              <a:t> part of the eye that contains muscles</a:t>
            </a:r>
          </a:p>
        </p:txBody>
      </p:sp>
      <p:sp>
        <p:nvSpPr>
          <p:cNvPr id="9" name="Rectangle 8">
            <a:extLst>
              <a:ext uri="{FF2B5EF4-FFF2-40B4-BE49-F238E27FC236}">
                <a16:creationId xmlns:a16="http://schemas.microsoft.com/office/drawing/2014/main" id="{10264355-7860-4DAA-A2DF-C1E5CB7BCC7B}"/>
              </a:ext>
            </a:extLst>
          </p:cNvPr>
          <p:cNvSpPr>
            <a:spLocks noChangeArrowheads="1"/>
          </p:cNvSpPr>
          <p:nvPr/>
        </p:nvSpPr>
        <p:spPr bwMode="auto">
          <a:xfrm>
            <a:off x="2526416" y="5220583"/>
            <a:ext cx="28791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transparent disc behind the pupil and iris</a:t>
            </a:r>
          </a:p>
        </p:txBody>
      </p:sp>
      <p:sp>
        <p:nvSpPr>
          <p:cNvPr id="10" name="Rectangle 9">
            <a:extLst>
              <a:ext uri="{FF2B5EF4-FFF2-40B4-BE49-F238E27FC236}">
                <a16:creationId xmlns:a16="http://schemas.microsoft.com/office/drawing/2014/main" id="{15F79E93-DEB2-4060-9CB9-37EE87236336}"/>
              </a:ext>
            </a:extLst>
          </p:cNvPr>
          <p:cNvSpPr>
            <a:spLocks noChangeArrowheads="1"/>
          </p:cNvSpPr>
          <p:nvPr/>
        </p:nvSpPr>
        <p:spPr bwMode="auto">
          <a:xfrm>
            <a:off x="5490898" y="2308222"/>
            <a:ext cx="3008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refracts light as </a:t>
            </a:r>
            <a:br>
              <a:rPr lang="en-GB" altLang="en-US" sz="2000" dirty="0">
                <a:solidFill>
                  <a:srgbClr val="010066"/>
                </a:solidFill>
              </a:rPr>
            </a:br>
            <a:r>
              <a:rPr lang="en-GB" altLang="en-US" sz="2000" dirty="0">
                <a:solidFill>
                  <a:srgbClr val="010066"/>
                </a:solidFill>
              </a:rPr>
              <a:t>it enters the eye</a:t>
            </a:r>
          </a:p>
        </p:txBody>
      </p:sp>
      <p:sp>
        <p:nvSpPr>
          <p:cNvPr id="11" name="Rectangle 10">
            <a:extLst>
              <a:ext uri="{FF2B5EF4-FFF2-40B4-BE49-F238E27FC236}">
                <a16:creationId xmlns:a16="http://schemas.microsoft.com/office/drawing/2014/main" id="{F09928C4-6770-46F9-94C6-3A12AD6AEAC8}"/>
              </a:ext>
            </a:extLst>
          </p:cNvPr>
          <p:cNvSpPr>
            <a:spLocks noChangeArrowheads="1"/>
          </p:cNvSpPr>
          <p:nvPr/>
        </p:nvSpPr>
        <p:spPr bwMode="auto">
          <a:xfrm>
            <a:off x="5486135" y="3269542"/>
            <a:ext cx="3017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enables light to </a:t>
            </a:r>
            <a:br>
              <a:rPr lang="en-GB" altLang="en-US" sz="2000" dirty="0">
                <a:solidFill>
                  <a:srgbClr val="010066"/>
                </a:solidFill>
              </a:rPr>
            </a:br>
            <a:r>
              <a:rPr lang="en-GB" altLang="en-US" sz="2000" dirty="0">
                <a:solidFill>
                  <a:srgbClr val="010066"/>
                </a:solidFill>
              </a:rPr>
              <a:t>enter the eye</a:t>
            </a:r>
          </a:p>
        </p:txBody>
      </p:sp>
      <p:sp>
        <p:nvSpPr>
          <p:cNvPr id="12" name="Rectangle 11">
            <a:extLst>
              <a:ext uri="{FF2B5EF4-FFF2-40B4-BE49-F238E27FC236}">
                <a16:creationId xmlns:a16="http://schemas.microsoft.com/office/drawing/2014/main" id="{9D1C8743-0B60-4B4F-95C2-EBDDBA85DBD7}"/>
              </a:ext>
            </a:extLst>
          </p:cNvPr>
          <p:cNvSpPr>
            <a:spLocks noChangeArrowheads="1"/>
          </p:cNvSpPr>
          <p:nvPr/>
        </p:nvSpPr>
        <p:spPr bwMode="auto">
          <a:xfrm>
            <a:off x="5481373" y="4245718"/>
            <a:ext cx="3027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controls the diameter </a:t>
            </a:r>
            <a:br>
              <a:rPr lang="en-GB" altLang="en-US" sz="2000" dirty="0">
                <a:solidFill>
                  <a:srgbClr val="010066"/>
                </a:solidFill>
              </a:rPr>
            </a:br>
            <a:r>
              <a:rPr lang="en-GB" altLang="en-US" sz="2000" dirty="0">
                <a:solidFill>
                  <a:srgbClr val="010066"/>
                </a:solidFill>
              </a:rPr>
              <a:t>of the pupil</a:t>
            </a:r>
          </a:p>
        </p:txBody>
      </p:sp>
      <p:sp>
        <p:nvSpPr>
          <p:cNvPr id="14" name="Rectangle 13">
            <a:extLst>
              <a:ext uri="{FF2B5EF4-FFF2-40B4-BE49-F238E27FC236}">
                <a16:creationId xmlns:a16="http://schemas.microsoft.com/office/drawing/2014/main" id="{346CAB2A-A8CF-407F-9D95-32A2CB408D6B}"/>
              </a:ext>
            </a:extLst>
          </p:cNvPr>
          <p:cNvSpPr>
            <a:spLocks noChangeArrowheads="1"/>
          </p:cNvSpPr>
          <p:nvPr/>
        </p:nvSpPr>
        <p:spPr bwMode="auto">
          <a:xfrm>
            <a:off x="5476610" y="5220583"/>
            <a:ext cx="3036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focuses light onto the retina as it enters the eye</a:t>
            </a:r>
          </a:p>
        </p:txBody>
      </p:sp>
      <p:sp>
        <p:nvSpPr>
          <p:cNvPr id="15" name="Title 14">
            <a:extLst>
              <a:ext uri="{FF2B5EF4-FFF2-40B4-BE49-F238E27FC236}">
                <a16:creationId xmlns:a16="http://schemas.microsoft.com/office/drawing/2014/main" id="{F6755192-5404-48A5-96F4-124512486E90}"/>
              </a:ext>
            </a:extLst>
          </p:cNvPr>
          <p:cNvSpPr>
            <a:spLocks noGrp="1"/>
          </p:cNvSpPr>
          <p:nvPr>
            <p:ph type="title"/>
          </p:nvPr>
        </p:nvSpPr>
        <p:spPr/>
        <p:txBody>
          <a:bodyPr/>
          <a:lstStyle/>
          <a:p>
            <a:pPr>
              <a:defRPr/>
            </a:pPr>
            <a:r>
              <a:rPr lang="en-GB" dirty="0">
                <a:ea typeface="+mn-ea"/>
                <a:cs typeface="+mn-cs"/>
              </a:rPr>
              <a:t>Function of eye parts (1)</a:t>
            </a:r>
            <a:endParaRPr lang="en-GB" dirty="0"/>
          </a:p>
        </p:txBody>
      </p:sp>
      <p:pic>
        <p:nvPicPr>
          <p:cNvPr id="16" name="Picture 15">
            <a:extLst>
              <a:ext uri="{FF2B5EF4-FFF2-40B4-BE49-F238E27FC236}">
                <a16:creationId xmlns:a16="http://schemas.microsoft.com/office/drawing/2014/main" id="{24EDF4C7-5026-4B47-9F71-A2EE2ED16C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56EAD90-D253-4018-893C-494F7A69EFBE}"/>
              </a:ext>
            </a:extLst>
          </p:cNvPr>
          <p:cNvGraphicFramePr>
            <a:graphicFrameLocks noGrp="1"/>
          </p:cNvGraphicFramePr>
          <p:nvPr>
            <p:extLst>
              <p:ext uri="{D42A27DB-BD31-4B8C-83A1-F6EECF244321}">
                <p14:modId xmlns:p14="http://schemas.microsoft.com/office/powerpoint/2010/main" val="3338179080"/>
              </p:ext>
            </p:extLst>
          </p:nvPr>
        </p:nvGraphicFramePr>
        <p:xfrm>
          <a:off x="342900" y="784225"/>
          <a:ext cx="8244000" cy="53280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0000"/>
                    </a:ext>
                  </a:extLst>
                </a:gridCol>
                <a:gridCol w="2916000">
                  <a:extLst>
                    <a:ext uri="{9D8B030D-6E8A-4147-A177-3AD203B41FA5}">
                      <a16:colId xmlns:a16="http://schemas.microsoft.com/office/drawing/2014/main" val="20001"/>
                    </a:ext>
                  </a:extLst>
                </a:gridCol>
                <a:gridCol w="3168000">
                  <a:extLst>
                    <a:ext uri="{9D8B030D-6E8A-4147-A177-3AD203B41FA5}">
                      <a16:colId xmlns:a16="http://schemas.microsoft.com/office/drawing/2014/main" val="20002"/>
                    </a:ext>
                  </a:extLst>
                </a:gridCol>
              </a:tblGrid>
              <a:tr h="468000">
                <a:tc>
                  <a:txBody>
                    <a:bodyPr/>
                    <a:lstStyle/>
                    <a:p>
                      <a:pPr algn="ctr"/>
                      <a:r>
                        <a:rPr lang="en-GB" sz="2000" dirty="0"/>
                        <a:t>part of the eye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sz="2000" dirty="0"/>
                        <a:t>structure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sz="2000" dirty="0"/>
                        <a:t>function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extLst>
                  <a:ext uri="{0D108BD9-81ED-4DB2-BD59-A6C34878D82A}">
                    <a16:rowId xmlns:a16="http://schemas.microsoft.com/office/drawing/2014/main" val="10000"/>
                  </a:ext>
                </a:extLst>
              </a:tr>
              <a:tr h="972000">
                <a:tc>
                  <a:txBody>
                    <a:bodyPr/>
                    <a:lstStyle/>
                    <a:p>
                      <a:pPr algn="ctr"/>
                      <a:r>
                        <a:rPr lang="en-GB" sz="2000" b="1" dirty="0">
                          <a:solidFill>
                            <a:srgbClr val="010066"/>
                          </a:solidFill>
                        </a:rPr>
                        <a:t>retina</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2000">
                <a:tc>
                  <a:txBody>
                    <a:bodyPr/>
                    <a:lstStyle/>
                    <a:p>
                      <a:pPr algn="ctr"/>
                      <a:r>
                        <a:rPr lang="en-GB" sz="2000" b="1" dirty="0">
                          <a:solidFill>
                            <a:srgbClr val="010066"/>
                          </a:solidFill>
                        </a:rPr>
                        <a:t>optic nerve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2000">
                <a:tc>
                  <a:txBody>
                    <a:bodyPr/>
                    <a:lstStyle/>
                    <a:p>
                      <a:pPr algn="ctr"/>
                      <a:r>
                        <a:rPr lang="en-GB" sz="2000" b="1" dirty="0">
                          <a:solidFill>
                            <a:srgbClr val="010066"/>
                          </a:solidFill>
                        </a:rPr>
                        <a:t>suspensory</a:t>
                      </a:r>
                      <a:r>
                        <a:rPr lang="en-GB" sz="2000" b="1" baseline="0" dirty="0">
                          <a:solidFill>
                            <a:srgbClr val="010066"/>
                          </a:solidFill>
                        </a:rPr>
                        <a:t> ligaments</a:t>
                      </a:r>
                      <a:endParaRPr lang="en-GB" sz="2000" b="1"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2000">
                <a:tc>
                  <a:txBody>
                    <a:bodyPr/>
                    <a:lstStyle/>
                    <a:p>
                      <a:pPr algn="ctr"/>
                      <a:r>
                        <a:rPr lang="en-GB" sz="2000" b="1" dirty="0">
                          <a:solidFill>
                            <a:srgbClr val="010066"/>
                          </a:solidFill>
                        </a:rPr>
                        <a:t>ciliary </a:t>
                      </a:r>
                    </a:p>
                    <a:p>
                      <a:pPr algn="ctr"/>
                      <a:r>
                        <a:rPr lang="en-GB" sz="2000" b="1" dirty="0">
                          <a:solidFill>
                            <a:srgbClr val="010066"/>
                          </a:solidFill>
                        </a:rPr>
                        <a:t>muscles</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72000">
                <a:tc>
                  <a:txBody>
                    <a:bodyPr/>
                    <a:lstStyle/>
                    <a:p>
                      <a:pPr algn="ctr"/>
                      <a:r>
                        <a:rPr lang="en-GB" sz="2000" b="1" dirty="0">
                          <a:solidFill>
                            <a:srgbClr val="010066"/>
                          </a:solidFill>
                        </a:rPr>
                        <a:t>sclera</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010066"/>
                        </a:solidFill>
                      </a:endParaRP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23C1F79A-B4B3-4B83-BCF5-07802C5C761B}"/>
              </a:ext>
            </a:extLst>
          </p:cNvPr>
          <p:cNvSpPr>
            <a:spLocks noChangeArrowheads="1"/>
          </p:cNvSpPr>
          <p:nvPr/>
        </p:nvSpPr>
        <p:spPr bwMode="auto">
          <a:xfrm>
            <a:off x="2438397" y="1235072"/>
            <a:ext cx="30305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the area at the back of the eye, containing cone and rod light receptors</a:t>
            </a:r>
          </a:p>
        </p:txBody>
      </p:sp>
      <p:sp>
        <p:nvSpPr>
          <p:cNvPr id="6" name="Rectangle 5">
            <a:extLst>
              <a:ext uri="{FF2B5EF4-FFF2-40B4-BE49-F238E27FC236}">
                <a16:creationId xmlns:a16="http://schemas.microsoft.com/office/drawing/2014/main" id="{4170CC1F-B3C4-4DC4-BEC0-33883F2B76CE}"/>
              </a:ext>
            </a:extLst>
          </p:cNvPr>
          <p:cNvSpPr>
            <a:spLocks noChangeArrowheads="1"/>
          </p:cNvSpPr>
          <p:nvPr/>
        </p:nvSpPr>
        <p:spPr bwMode="auto">
          <a:xfrm>
            <a:off x="2597148" y="2501800"/>
            <a:ext cx="2713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bundle of nerve </a:t>
            </a:r>
            <a:r>
              <a:rPr lang="en-GB" altLang="en-US" sz="2000" dirty="0" err="1">
                <a:solidFill>
                  <a:srgbClr val="010066"/>
                </a:solidFill>
              </a:rPr>
              <a:t>fibers</a:t>
            </a:r>
            <a:endParaRPr lang="en-GB" altLang="en-US" sz="2000" dirty="0">
              <a:solidFill>
                <a:srgbClr val="010066"/>
              </a:solidFill>
            </a:endParaRPr>
          </a:p>
        </p:txBody>
      </p:sp>
      <p:sp>
        <p:nvSpPr>
          <p:cNvPr id="7" name="Rectangle 6">
            <a:extLst>
              <a:ext uri="{FF2B5EF4-FFF2-40B4-BE49-F238E27FC236}">
                <a16:creationId xmlns:a16="http://schemas.microsoft.com/office/drawing/2014/main" id="{0BD4B3FE-789A-450C-90BE-30CC4CC05670}"/>
              </a:ext>
            </a:extLst>
          </p:cNvPr>
          <p:cNvSpPr>
            <a:spLocks noChangeArrowheads="1"/>
          </p:cNvSpPr>
          <p:nvPr/>
        </p:nvSpPr>
        <p:spPr bwMode="auto">
          <a:xfrm>
            <a:off x="2519095" y="3161328"/>
            <a:ext cx="28544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attachment between the lens and the </a:t>
            </a:r>
          </a:p>
          <a:p>
            <a:pPr algn="ctr"/>
            <a:r>
              <a:rPr lang="en-GB" altLang="en-US" sz="2000" dirty="0">
                <a:solidFill>
                  <a:srgbClr val="010066"/>
                </a:solidFill>
              </a:rPr>
              <a:t>ciliary muscles</a:t>
            </a:r>
          </a:p>
        </p:txBody>
      </p:sp>
      <p:sp>
        <p:nvSpPr>
          <p:cNvPr id="8" name="Rectangle 7">
            <a:extLst>
              <a:ext uri="{FF2B5EF4-FFF2-40B4-BE49-F238E27FC236}">
                <a16:creationId xmlns:a16="http://schemas.microsoft.com/office/drawing/2014/main" id="{C715894A-C349-4C4A-AC41-03C902B871BE}"/>
              </a:ext>
            </a:extLst>
          </p:cNvPr>
          <p:cNvSpPr>
            <a:spLocks noChangeArrowheads="1"/>
          </p:cNvSpPr>
          <p:nvPr/>
        </p:nvSpPr>
        <p:spPr bwMode="auto">
          <a:xfrm>
            <a:off x="2519095" y="4129615"/>
            <a:ext cx="28922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small muscles </a:t>
            </a:r>
          </a:p>
          <a:p>
            <a:pPr algn="ctr"/>
            <a:r>
              <a:rPr lang="en-GB" altLang="en-US" sz="2000" dirty="0">
                <a:solidFill>
                  <a:srgbClr val="010066"/>
                </a:solidFill>
              </a:rPr>
              <a:t>attached to the suspensory ligaments</a:t>
            </a:r>
          </a:p>
        </p:txBody>
      </p:sp>
      <p:sp>
        <p:nvSpPr>
          <p:cNvPr id="9" name="Rectangle 8">
            <a:extLst>
              <a:ext uri="{FF2B5EF4-FFF2-40B4-BE49-F238E27FC236}">
                <a16:creationId xmlns:a16="http://schemas.microsoft.com/office/drawing/2014/main" id="{BBA24DB5-6EF6-45DB-9637-1B265E9ACAFC}"/>
              </a:ext>
            </a:extLst>
          </p:cNvPr>
          <p:cNvSpPr>
            <a:spLocks noChangeArrowheads="1"/>
          </p:cNvSpPr>
          <p:nvPr/>
        </p:nvSpPr>
        <p:spPr bwMode="auto">
          <a:xfrm>
            <a:off x="2591591" y="5267501"/>
            <a:ext cx="2724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dirty="0">
                <a:solidFill>
                  <a:srgbClr val="010066"/>
                </a:solidFill>
              </a:rPr>
              <a:t>white, opaque outer layer of the eye</a:t>
            </a:r>
          </a:p>
        </p:txBody>
      </p:sp>
      <p:sp>
        <p:nvSpPr>
          <p:cNvPr id="10" name="Rectangle 9">
            <a:extLst>
              <a:ext uri="{FF2B5EF4-FFF2-40B4-BE49-F238E27FC236}">
                <a16:creationId xmlns:a16="http://schemas.microsoft.com/office/drawing/2014/main" id="{7E09E75C-D5AE-438F-AF8D-A22C277BA4B1}"/>
              </a:ext>
            </a:extLst>
          </p:cNvPr>
          <p:cNvSpPr>
            <a:spLocks noChangeArrowheads="1"/>
          </p:cNvSpPr>
          <p:nvPr/>
        </p:nvSpPr>
        <p:spPr bwMode="auto">
          <a:xfrm>
            <a:off x="5483844" y="1542848"/>
            <a:ext cx="3030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senses light</a:t>
            </a:r>
          </a:p>
        </p:txBody>
      </p:sp>
      <p:sp>
        <p:nvSpPr>
          <p:cNvPr id="11" name="Rectangle 10">
            <a:extLst>
              <a:ext uri="{FF2B5EF4-FFF2-40B4-BE49-F238E27FC236}">
                <a16:creationId xmlns:a16="http://schemas.microsoft.com/office/drawing/2014/main" id="{6649F245-83C0-4988-89C2-DD10978815A4}"/>
              </a:ext>
            </a:extLst>
          </p:cNvPr>
          <p:cNvSpPr>
            <a:spLocks noChangeArrowheads="1"/>
          </p:cNvSpPr>
          <p:nvPr/>
        </p:nvSpPr>
        <p:spPr bwMode="auto">
          <a:xfrm>
            <a:off x="5419863" y="2347912"/>
            <a:ext cx="3158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sends nerve impulses </a:t>
            </a:r>
          </a:p>
          <a:p>
            <a:pPr algn="ctr"/>
            <a:r>
              <a:rPr lang="en-GB" altLang="en-US" sz="2000" dirty="0">
                <a:solidFill>
                  <a:srgbClr val="010066"/>
                </a:solidFill>
              </a:rPr>
              <a:t>from the retina to the brain</a:t>
            </a:r>
          </a:p>
        </p:txBody>
      </p:sp>
      <p:sp>
        <p:nvSpPr>
          <p:cNvPr id="12" name="Rectangle 11">
            <a:extLst>
              <a:ext uri="{FF2B5EF4-FFF2-40B4-BE49-F238E27FC236}">
                <a16:creationId xmlns:a16="http://schemas.microsoft.com/office/drawing/2014/main" id="{7AA4C1F1-7F29-4068-83A5-28AB9EB4B421}"/>
              </a:ext>
            </a:extLst>
          </p:cNvPr>
          <p:cNvSpPr>
            <a:spLocks noChangeArrowheads="1"/>
          </p:cNvSpPr>
          <p:nvPr/>
        </p:nvSpPr>
        <p:spPr bwMode="auto">
          <a:xfrm>
            <a:off x="5373514" y="3161328"/>
            <a:ext cx="3251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keep the lens in place </a:t>
            </a:r>
            <a:br>
              <a:rPr lang="en-GB" altLang="en-US" sz="2000" dirty="0">
                <a:solidFill>
                  <a:srgbClr val="010066"/>
                </a:solidFill>
              </a:rPr>
            </a:br>
            <a:r>
              <a:rPr lang="en-GB" altLang="en-US" sz="2000" dirty="0">
                <a:solidFill>
                  <a:srgbClr val="010066"/>
                </a:solidFill>
              </a:rPr>
              <a:t>and allow its shape to be changed by ciliary muscles</a:t>
            </a:r>
          </a:p>
        </p:txBody>
      </p:sp>
      <p:sp>
        <p:nvSpPr>
          <p:cNvPr id="14" name="Rectangle 13">
            <a:extLst>
              <a:ext uri="{FF2B5EF4-FFF2-40B4-BE49-F238E27FC236}">
                <a16:creationId xmlns:a16="http://schemas.microsoft.com/office/drawing/2014/main" id="{5D3280E7-FDAB-484A-9891-E5E9A5F396F9}"/>
              </a:ext>
            </a:extLst>
          </p:cNvPr>
          <p:cNvSpPr>
            <a:spLocks noChangeArrowheads="1"/>
          </p:cNvSpPr>
          <p:nvPr/>
        </p:nvSpPr>
        <p:spPr bwMode="auto">
          <a:xfrm>
            <a:off x="5419863" y="4437391"/>
            <a:ext cx="3158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alter the shape of the lens</a:t>
            </a:r>
            <a:endParaRPr lang="en-GB" altLang="en-US" sz="2000" dirty="0"/>
          </a:p>
        </p:txBody>
      </p:sp>
      <p:sp>
        <p:nvSpPr>
          <p:cNvPr id="15" name="Rectangle 14">
            <a:extLst>
              <a:ext uri="{FF2B5EF4-FFF2-40B4-BE49-F238E27FC236}">
                <a16:creationId xmlns:a16="http://schemas.microsoft.com/office/drawing/2014/main" id="{C0A70A79-BB65-4CCF-8350-93194B37408C}"/>
              </a:ext>
            </a:extLst>
          </p:cNvPr>
          <p:cNvSpPr>
            <a:spLocks noChangeArrowheads="1"/>
          </p:cNvSpPr>
          <p:nvPr/>
        </p:nvSpPr>
        <p:spPr bwMode="auto">
          <a:xfrm>
            <a:off x="5492576" y="5421389"/>
            <a:ext cx="301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solidFill>
                  <a:srgbClr val="010066"/>
                </a:solidFill>
              </a:rPr>
              <a:t>protects the eye</a:t>
            </a:r>
          </a:p>
        </p:txBody>
      </p:sp>
      <p:sp>
        <p:nvSpPr>
          <p:cNvPr id="16" name="Title 15">
            <a:extLst>
              <a:ext uri="{FF2B5EF4-FFF2-40B4-BE49-F238E27FC236}">
                <a16:creationId xmlns:a16="http://schemas.microsoft.com/office/drawing/2014/main" id="{08243630-1576-4F7B-9525-F0A9F0E82E6C}"/>
              </a:ext>
            </a:extLst>
          </p:cNvPr>
          <p:cNvSpPr>
            <a:spLocks noGrp="1"/>
          </p:cNvSpPr>
          <p:nvPr>
            <p:ph type="title"/>
          </p:nvPr>
        </p:nvSpPr>
        <p:spPr/>
        <p:txBody>
          <a:bodyPr/>
          <a:lstStyle/>
          <a:p>
            <a:pPr>
              <a:defRPr/>
            </a:pPr>
            <a:r>
              <a:rPr lang="en-GB" dirty="0">
                <a:ea typeface="+mn-ea"/>
                <a:cs typeface="+mn-cs"/>
              </a:rPr>
              <a:t>Function of eye parts (2)</a:t>
            </a:r>
            <a:endParaRPr lang="en-GB" dirty="0"/>
          </a:p>
        </p:txBody>
      </p:sp>
      <p:pic>
        <p:nvPicPr>
          <p:cNvPr id="17" name="Picture 16">
            <a:extLst>
              <a:ext uri="{FF2B5EF4-FFF2-40B4-BE49-F238E27FC236}">
                <a16:creationId xmlns:a16="http://schemas.microsoft.com/office/drawing/2014/main" id="{52150DD7-C77E-4F51-823D-8C48E3B00E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DESIGN_ID_1_DEFAULT DESIGN" val="ztSLZBjK"/>
  <p:tag name="ARTICULATE_DESIGN_ID_6_DEFAULT DESIGN" val="CCGERPx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14532</TotalTime>
  <Words>1318</Words>
  <Application>Microsoft Office PowerPoint</Application>
  <PresentationFormat>On-screen Show (4:3)</PresentationFormat>
  <Paragraphs>163</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The Eye</vt:lpstr>
      <vt:lpstr>Information</vt:lpstr>
      <vt:lpstr>Sensory receptors</vt:lpstr>
      <vt:lpstr>The eye</vt:lpstr>
      <vt:lpstr>Light receptor cells</vt:lpstr>
      <vt:lpstr>Structure of the eye</vt:lpstr>
      <vt:lpstr>Naming parts of the eye</vt:lpstr>
      <vt:lpstr>Function of eye parts (1)</vt:lpstr>
      <vt:lpstr>Function of eye parts (2)</vt:lpstr>
      <vt:lpstr>Matching parts of the eye to their function</vt:lpstr>
      <vt:lpstr>How do our eyes detect light?</vt:lpstr>
      <vt:lpstr>The pupil: adapting to changing light</vt:lpstr>
      <vt:lpstr>How does the eye focus?</vt:lpstr>
      <vt:lpstr>Eye problems</vt:lpstr>
      <vt:lpstr>Long-sightedness</vt:lpstr>
      <vt:lpstr>Short-sightedness</vt:lpstr>
      <vt:lpstr>Color blindness</vt:lpstr>
      <vt:lpstr>Cataracts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Eye</dc:title>
  <dc:subject>Boardworks High School Life Science</dc:subject>
  <dc:creator>Boardworks</dc:creator>
  <cp:lastModifiedBy>Tim Crilly</cp:lastModifiedBy>
  <cp:revision>567</cp:revision>
  <dcterms:created xsi:type="dcterms:W3CDTF">2003-10-06T13:07:42Z</dcterms:created>
  <dcterms:modified xsi:type="dcterms:W3CDTF">2019-01-31T15:26:34Z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704E44D6-C8C6-48E7-8DA6-66BC84B3F116</vt:lpwstr>
  </property>
  <property fmtid="{D5CDD505-2E9C-101B-9397-08002B2CF9AE}" pid="3" name="ArticulatePath">
    <vt:lpwstr>The Eye</vt:lpwstr>
  </property>
</Properties>
</file>