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4.xml" ContentType="application/vnd.ms-office.activeX+xml"/>
  <Override PartName="/ppt/notesSlides/notesSlide12.xml" ContentType="application/vnd.openxmlformats-officedocument.presentationml.notesSlide+xml"/>
  <Override PartName="/ppt/activeX/activeX5.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6.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activeX/activeX7.xml" ContentType="application/vnd.ms-office.activeX+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8.xml" ContentType="application/vnd.ms-office.activeX+xml"/>
  <Override PartName="/ppt/notesSlides/notesSlide26.xml" ContentType="application/vnd.openxmlformats-officedocument.presentationml.notesSlide+xml"/>
  <Override PartName="/ppt/activeX/activeX9.xml" ContentType="application/vnd.ms-office.activeX+xml"/>
  <Override PartName="/ppt/notesSlides/notesSlide27.xml" ContentType="application/vnd.openxmlformats-officedocument.presentationml.notesSlide+xml"/>
  <Override PartName="/ppt/activeX/activeX10.xml" ContentType="application/vnd.ms-office.activeX+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95" r:id="rId1"/>
    <p:sldMasterId id="2147485110" r:id="rId2"/>
  </p:sldMasterIdLst>
  <p:notesMasterIdLst>
    <p:notesMasterId r:id="rId32"/>
  </p:notesMasterIdLst>
  <p:handoutMasterIdLst>
    <p:handoutMasterId r:id="rId33"/>
  </p:handoutMasterIdLst>
  <p:sldIdLst>
    <p:sldId id="430" r:id="rId3"/>
    <p:sldId id="528" r:id="rId4"/>
    <p:sldId id="529" r:id="rId5"/>
    <p:sldId id="524" r:id="rId6"/>
    <p:sldId id="485" r:id="rId7"/>
    <p:sldId id="530" r:id="rId8"/>
    <p:sldId id="486" r:id="rId9"/>
    <p:sldId id="487" r:id="rId10"/>
    <p:sldId id="518" r:id="rId11"/>
    <p:sldId id="532" r:id="rId12"/>
    <p:sldId id="531" r:id="rId13"/>
    <p:sldId id="488" r:id="rId14"/>
    <p:sldId id="491" r:id="rId15"/>
    <p:sldId id="519" r:id="rId16"/>
    <p:sldId id="489" r:id="rId17"/>
    <p:sldId id="511" r:id="rId18"/>
    <p:sldId id="493" r:id="rId19"/>
    <p:sldId id="503" r:id="rId20"/>
    <p:sldId id="526" r:id="rId21"/>
    <p:sldId id="505" r:id="rId22"/>
    <p:sldId id="506" r:id="rId23"/>
    <p:sldId id="507" r:id="rId24"/>
    <p:sldId id="527" r:id="rId25"/>
    <p:sldId id="520" r:id="rId26"/>
    <p:sldId id="523" r:id="rId27"/>
    <p:sldId id="494" r:id="rId28"/>
    <p:sldId id="495" r:id="rId29"/>
    <p:sldId id="521" r:id="rId30"/>
    <p:sldId id="522" r:id="rId31"/>
  </p:sldIdLst>
  <p:sldSz cx="9144000" cy="6858000" type="screen4x3"/>
  <p:notesSz cx="6858000" cy="9296400"/>
  <p:embeddedFontLst>
    <p:embeddedFont>
      <p:font typeface="Wingdings 2" panose="05020102010507070707" pitchFamily="18" charset="2"/>
      <p:regular r:id="rId34"/>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76">
          <p15:clr>
            <a:srgbClr val="A4A3A4"/>
          </p15:clr>
        </p15:guide>
        <p15:guide id="3" pos="5352" userDrawn="1">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10066"/>
    <a:srgbClr val="000099"/>
    <a:srgbClr val="6699FF"/>
    <a:srgbClr val="3399FF"/>
    <a:srgbClr val="009900"/>
    <a:srgbClr val="10BC45"/>
    <a:srgbClr val="33CC33"/>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82"/>
        <p:guide orient="horz" pos="3876"/>
        <p:guide pos="5352"/>
        <p:guide pos="216"/>
      </p:guideLst>
    </p:cSldViewPr>
  </p:slideViewPr>
  <p:outlineViewPr>
    <p:cViewPr>
      <p:scale>
        <a:sx n="33" d="100"/>
        <a:sy n="33" d="100"/>
      </p:scale>
      <p:origin x="0" y="-147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311EF05-57EB-4C79-BEEE-B6C38BA72F3D}"/>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2E513E9-2D46-4A40-BB30-78B5D5E4FD39}" type="slidenum">
              <a:rPr lang="en-GB" altLang="en-US"/>
              <a:pPr/>
              <a:t>‹#›</a:t>
            </a:fld>
            <a:endParaRPr lang="en-GB" altLang="en-US"/>
          </a:p>
        </p:txBody>
      </p:sp>
      <p:sp>
        <p:nvSpPr>
          <p:cNvPr id="6" name="Rectangle 7">
            <a:extLst>
              <a:ext uri="{FF2B5EF4-FFF2-40B4-BE49-F238E27FC236}">
                <a16:creationId xmlns:a16="http://schemas.microsoft.com/office/drawing/2014/main" id="{06D5F0BE-7D3C-4DA0-8D14-D96B7E87FD5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9CC5F3DA-A04F-4B17-94CD-A6E3D892893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30890053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3" name="Rectangle 4">
            <a:extLst>
              <a:ext uri="{FF2B5EF4-FFF2-40B4-BE49-F238E27FC236}">
                <a16:creationId xmlns:a16="http://schemas.microsoft.com/office/drawing/2014/main" id="{41CF1F06-008D-47C0-A076-40C095F2DB5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8EA24C9-8A08-4701-9AD4-7DA4AEA4203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6D507076-D9A7-4AAD-A936-9BDD4828CD3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32AE706-3464-442D-8524-5A43AA27E624}" type="slidenum">
              <a:rPr lang="en-US" altLang="en-US"/>
              <a:pPr/>
              <a:t>‹#›</a:t>
            </a:fld>
            <a:endParaRPr lang="en-US" altLang="en-US"/>
          </a:p>
        </p:txBody>
      </p:sp>
      <p:sp>
        <p:nvSpPr>
          <p:cNvPr id="8" name="Rectangle 7">
            <a:extLst>
              <a:ext uri="{FF2B5EF4-FFF2-40B4-BE49-F238E27FC236}">
                <a16:creationId xmlns:a16="http://schemas.microsoft.com/office/drawing/2014/main" id="{BD2610E8-9CC7-41E8-9D5F-E9D1E647071D}"/>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80D95A03-B8A3-41B1-BADB-CB46DFA82B3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378581961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2348622A-7AFD-4180-BA10-9CD2B4902F9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BF0FA39-05D3-4DEE-86CA-D244E8A79C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06416C4-35EB-4DDD-99E5-D802CDAF3857}"/>
              </a:ext>
            </a:extLst>
          </p:cNvPr>
          <p:cNvSpPr>
            <a:spLocks noGrp="1"/>
          </p:cNvSpPr>
          <p:nvPr>
            <p:ph type="sldNum" sz="quarter" idx="10"/>
          </p:nvPr>
        </p:nvSpPr>
        <p:spPr/>
        <p:txBody>
          <a:bodyPr/>
          <a:lstStyle/>
          <a:p>
            <a:fld id="{432AE706-3464-442D-8524-5A43AA27E624}"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D6B5337-753F-40BD-ACA0-DE9D33715E66}"/>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27FD3384-007C-4B00-94D4-D12A49D571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Andrey </a:t>
            </a:r>
            <a:r>
              <a:rPr lang="en-GB" altLang="en-US" dirty="0" err="1">
                <a:latin typeface="Arial" panose="020B0604020202020204" pitchFamily="34" charset="0"/>
              </a:rPr>
              <a:t>Armyagov</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3A080EB-6A2B-48FF-AE25-FF62963166EC}"/>
              </a:ext>
            </a:extLst>
          </p:cNvPr>
          <p:cNvSpPr>
            <a:spLocks noGrp="1"/>
          </p:cNvSpPr>
          <p:nvPr>
            <p:ph type="sldNum" sz="quarter" idx="10"/>
          </p:nvPr>
        </p:nvSpPr>
        <p:spPr/>
        <p:txBody>
          <a:bodyPr/>
          <a:lstStyle/>
          <a:p>
            <a:fld id="{432AE706-3464-442D-8524-5A43AA27E624}" type="slidenum">
              <a:rPr lang="en-US" altLang="en-US" smtClean="0"/>
              <a:pPr/>
              <a:t>10</a:t>
            </a:fld>
            <a:endParaRPr lang="en-US" altLang="en-US"/>
          </a:p>
        </p:txBody>
      </p:sp>
    </p:spTree>
    <p:extLst>
      <p:ext uri="{BB962C8B-B14F-4D97-AF65-F5344CB8AC3E}">
        <p14:creationId xmlns:p14="http://schemas.microsoft.com/office/powerpoint/2010/main" val="23979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D6B5337-753F-40BD-ACA0-DE9D33715E66}"/>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27FD3384-007C-4B00-94D4-D12A49D571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E4CFFB0-9C4B-41AF-8B76-1AC39C955622}"/>
              </a:ext>
            </a:extLst>
          </p:cNvPr>
          <p:cNvSpPr>
            <a:spLocks noGrp="1"/>
          </p:cNvSpPr>
          <p:nvPr>
            <p:ph type="sldNum" sz="quarter" idx="10"/>
          </p:nvPr>
        </p:nvSpPr>
        <p:spPr/>
        <p:txBody>
          <a:bodyPr/>
          <a:lstStyle/>
          <a:p>
            <a:fld id="{432AE706-3464-442D-8524-5A43AA27E624}" type="slidenum">
              <a:rPr lang="en-US" altLang="en-US" smtClean="0"/>
              <a:pPr/>
              <a:t>11</a:t>
            </a:fld>
            <a:endParaRPr lang="en-US" altLang="en-US"/>
          </a:p>
        </p:txBody>
      </p:sp>
    </p:spTree>
    <p:extLst>
      <p:ext uri="{BB962C8B-B14F-4D97-AF65-F5344CB8AC3E}">
        <p14:creationId xmlns:p14="http://schemas.microsoft.com/office/powerpoint/2010/main" val="220361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2A41688-E436-41DF-8521-398294C7B258}"/>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8307DE3F-BD85-49F2-8DE5-2A5BFA6A2D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1E44AF1E-3E62-4514-AFE1-8CAAAA59AC87}"/>
              </a:ext>
            </a:extLst>
          </p:cNvPr>
          <p:cNvSpPr>
            <a:spLocks noGrp="1"/>
          </p:cNvSpPr>
          <p:nvPr>
            <p:ph type="sldNum" sz="quarter" idx="10"/>
          </p:nvPr>
        </p:nvSpPr>
        <p:spPr/>
        <p:txBody>
          <a:bodyPr/>
          <a:lstStyle/>
          <a:p>
            <a:fld id="{432AE706-3464-442D-8524-5A43AA27E624}"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Image Placeholder 1">
            <a:extLst>
              <a:ext uri="{FF2B5EF4-FFF2-40B4-BE49-F238E27FC236}">
                <a16:creationId xmlns:a16="http://schemas.microsoft.com/office/drawing/2014/main" id="{FE0A099A-575C-42F0-9099-92EABAAA8713}"/>
              </a:ext>
            </a:extLst>
          </p:cNvPr>
          <p:cNvSpPr>
            <a:spLocks noGrp="1" noRot="1" noChangeAspect="1" noTextEdit="1"/>
          </p:cNvSpPr>
          <p:nvPr>
            <p:ph type="sldImg"/>
          </p:nvPr>
        </p:nvSpPr>
        <p:spPr>
          <a:ln/>
        </p:spPr>
      </p:sp>
      <p:sp>
        <p:nvSpPr>
          <p:cNvPr id="40964" name="Notes Placeholder 2">
            <a:extLst>
              <a:ext uri="{FF2B5EF4-FFF2-40B4-BE49-F238E27FC236}">
                <a16:creationId xmlns:a16="http://schemas.microsoft.com/office/drawing/2014/main" id="{6EA731B6-BCF2-4660-BCE5-0B5D9D646A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223FB86-ED97-43F6-83C6-C62B6AB6A1B4}"/>
              </a:ext>
            </a:extLst>
          </p:cNvPr>
          <p:cNvSpPr>
            <a:spLocks noGrp="1"/>
          </p:cNvSpPr>
          <p:nvPr>
            <p:ph type="sldNum" sz="quarter" idx="10"/>
          </p:nvPr>
        </p:nvSpPr>
        <p:spPr/>
        <p:txBody>
          <a:bodyPr/>
          <a:lstStyle/>
          <a:p>
            <a:fld id="{432AE706-3464-442D-8524-5A43AA27E624}"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A3AB284-C496-4BB3-B316-015B5AAD2EB8}"/>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225B2DCD-E532-4E23-A273-00C83F049F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0A92151-B2B2-4BD5-9CA2-E3EC1FDA3133}"/>
              </a:ext>
            </a:extLst>
          </p:cNvPr>
          <p:cNvSpPr>
            <a:spLocks noGrp="1"/>
          </p:cNvSpPr>
          <p:nvPr>
            <p:ph type="sldNum" sz="quarter" idx="10"/>
          </p:nvPr>
        </p:nvSpPr>
        <p:spPr/>
        <p:txBody>
          <a:bodyPr/>
          <a:lstStyle/>
          <a:p>
            <a:fld id="{432AE706-3464-442D-8524-5A43AA27E624}"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99E2361D-4BDD-447F-8CD9-6EC062397EF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0AB5588-9E16-4B60-B0F2-EC04727A30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Synapses are found throughout the nervous system, between connecting sensory, relay and motor neurons. </a:t>
            </a:r>
          </a:p>
          <a:p>
            <a:r>
              <a:rPr lang="en-GB" altLang="en-US" dirty="0">
                <a:latin typeface="Arial" panose="020B0604020202020204" pitchFamily="34" charset="0"/>
              </a:rPr>
              <a:t>The human brain contains over 100 trillion synapses.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4FE8EFB6-E44B-4A92-9E53-355E3B67D67F}"/>
              </a:ext>
            </a:extLst>
          </p:cNvPr>
          <p:cNvSpPr>
            <a:spLocks noGrp="1"/>
          </p:cNvSpPr>
          <p:nvPr>
            <p:ph type="sldNum" sz="quarter" idx="10"/>
          </p:nvPr>
        </p:nvSpPr>
        <p:spPr/>
        <p:txBody>
          <a:bodyPr/>
          <a:lstStyle/>
          <a:p>
            <a:fld id="{432AE706-3464-442D-8524-5A43AA27E624}"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18E04B74-BF97-4FFC-BF62-2A14A2DE462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B0D69FE-58CE-4CC2-A497-995E1F97F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longest nerve in the human body is the sciatic nerve, which runs from the base of the spinal cord to the big toe of each foot. </a:t>
            </a:r>
          </a:p>
        </p:txBody>
      </p:sp>
      <p:sp>
        <p:nvSpPr>
          <p:cNvPr id="2" name="Slide Number Placeholder 1">
            <a:extLst>
              <a:ext uri="{FF2B5EF4-FFF2-40B4-BE49-F238E27FC236}">
                <a16:creationId xmlns:a16="http://schemas.microsoft.com/office/drawing/2014/main" id="{ECF32F70-9B63-4F3C-89EE-413149B2376A}"/>
              </a:ext>
            </a:extLst>
          </p:cNvPr>
          <p:cNvSpPr>
            <a:spLocks noGrp="1"/>
          </p:cNvSpPr>
          <p:nvPr>
            <p:ph type="sldNum" sz="quarter" idx="10"/>
          </p:nvPr>
        </p:nvSpPr>
        <p:spPr/>
        <p:txBody>
          <a:bodyPr/>
          <a:lstStyle/>
          <a:p>
            <a:fld id="{432AE706-3464-442D-8524-5A43AA27E624}"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B7737209-816F-412F-80A8-1D29DB5F269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D7E4379-848A-4C40-84AE-913FF06DE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number of neurons in the human brain is estimated to be 86 billion.</a:t>
            </a:r>
          </a:p>
        </p:txBody>
      </p:sp>
      <p:sp>
        <p:nvSpPr>
          <p:cNvPr id="2" name="Slide Number Placeholder 1">
            <a:extLst>
              <a:ext uri="{FF2B5EF4-FFF2-40B4-BE49-F238E27FC236}">
                <a16:creationId xmlns:a16="http://schemas.microsoft.com/office/drawing/2014/main" id="{58D90542-C3A9-4A03-A1B2-AFB67EC27336}"/>
              </a:ext>
            </a:extLst>
          </p:cNvPr>
          <p:cNvSpPr>
            <a:spLocks noGrp="1"/>
          </p:cNvSpPr>
          <p:nvPr>
            <p:ph type="sldNum" sz="quarter" idx="10"/>
          </p:nvPr>
        </p:nvSpPr>
        <p:spPr/>
        <p:txBody>
          <a:bodyPr/>
          <a:lstStyle/>
          <a:p>
            <a:fld id="{432AE706-3464-442D-8524-5A43AA27E624}" type="slidenum">
              <a:rPr lang="en-US" altLang="en-US" smtClean="0"/>
              <a:pPr/>
              <a:t>17</a:t>
            </a:fld>
            <a:endParaRPr lang="en-US" altLang="en-US"/>
          </a:p>
        </p:txBody>
      </p:sp>
    </p:spTree>
    <p:extLst>
      <p:ext uri="{BB962C8B-B14F-4D97-AF65-F5344CB8AC3E}">
        <p14:creationId xmlns:p14="http://schemas.microsoft.com/office/powerpoint/2010/main" val="377372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8EFCC304-607F-46EE-B623-524A673F442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4015FAB2-5B69-4AAE-B994-373E0B424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to try and name the parts of the brain </a:t>
            </a:r>
            <a:r>
              <a:rPr lang="en-GB" altLang="en-US" dirty="0" err="1">
                <a:latin typeface="Arial" panose="020B0604020202020204" pitchFamily="34" charset="0"/>
              </a:rPr>
              <a:t>labeled</a:t>
            </a:r>
            <a:r>
              <a:rPr lang="en-GB" altLang="en-US" dirty="0">
                <a:latin typeface="Arial" panose="020B0604020202020204" pitchFamily="34" charset="0"/>
              </a:rPr>
              <a:t>, before revealing the answers. </a:t>
            </a:r>
          </a:p>
          <a:p>
            <a:endParaRPr lang="en-GB" altLang="en-US" dirty="0">
              <a:latin typeface="Arial" panose="020B0604020202020204" pitchFamily="34" charset="0"/>
            </a:endParaRPr>
          </a:p>
          <a:p>
            <a:r>
              <a:rPr lang="en-GB" altLang="en-US" dirty="0">
                <a:latin typeface="Arial" panose="020B0604020202020204" pitchFamily="34" charset="0"/>
              </a:rPr>
              <a:t>The cerebral cortex is the outer layer of the cerebrum. </a:t>
            </a:r>
          </a:p>
        </p:txBody>
      </p:sp>
      <p:sp>
        <p:nvSpPr>
          <p:cNvPr id="2" name="Slide Number Placeholder 1">
            <a:extLst>
              <a:ext uri="{FF2B5EF4-FFF2-40B4-BE49-F238E27FC236}">
                <a16:creationId xmlns:a16="http://schemas.microsoft.com/office/drawing/2014/main" id="{661E8B22-24DC-496E-B181-D137238D48DE}"/>
              </a:ext>
            </a:extLst>
          </p:cNvPr>
          <p:cNvSpPr>
            <a:spLocks noGrp="1"/>
          </p:cNvSpPr>
          <p:nvPr>
            <p:ph type="sldNum" sz="quarter" idx="10"/>
          </p:nvPr>
        </p:nvSpPr>
        <p:spPr/>
        <p:txBody>
          <a:bodyPr/>
          <a:lstStyle/>
          <a:p>
            <a:fld id="{432AE706-3464-442D-8524-5A43AA27E624}" type="slidenum">
              <a:rPr lang="en-US" altLang="en-US" smtClean="0"/>
              <a:pPr/>
              <a:t>18</a:t>
            </a:fld>
            <a:endParaRPr lang="en-US" altLang="en-US"/>
          </a:p>
        </p:txBody>
      </p:sp>
    </p:spTree>
    <p:extLst>
      <p:ext uri="{BB962C8B-B14F-4D97-AF65-F5344CB8AC3E}">
        <p14:creationId xmlns:p14="http://schemas.microsoft.com/office/powerpoint/2010/main" val="820290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7FB37815-F5C7-4AA8-8710-1C22ED1703E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05689459-25EB-4598-BA56-F66CCCD54E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Alex </a:t>
            </a:r>
            <a:r>
              <a:rPr lang="en-GB" altLang="en-US" dirty="0" err="1">
                <a:latin typeface="Arial" panose="020B0604020202020204" pitchFamily="34" charset="0"/>
              </a:rPr>
              <a:t>Mit</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5119B61-0FD1-4354-B476-85C6C56FD890}"/>
              </a:ext>
            </a:extLst>
          </p:cNvPr>
          <p:cNvSpPr>
            <a:spLocks noGrp="1"/>
          </p:cNvSpPr>
          <p:nvPr>
            <p:ph type="sldNum" sz="quarter" idx="10"/>
          </p:nvPr>
        </p:nvSpPr>
        <p:spPr/>
        <p:txBody>
          <a:bodyPr/>
          <a:lstStyle/>
          <a:p>
            <a:fld id="{432AE706-3464-442D-8524-5A43AA27E624}" type="slidenum">
              <a:rPr lang="en-US" altLang="en-US" smtClean="0"/>
              <a:pPr/>
              <a:t>19</a:t>
            </a:fld>
            <a:endParaRPr lang="en-US" altLang="en-US"/>
          </a:p>
        </p:txBody>
      </p:sp>
    </p:spTree>
    <p:extLst>
      <p:ext uri="{BB962C8B-B14F-4D97-AF65-F5344CB8AC3E}">
        <p14:creationId xmlns:p14="http://schemas.microsoft.com/office/powerpoint/2010/main" val="32363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C0AFE917-3E01-43FF-BF71-A7F548C3D2D0}"/>
              </a:ext>
            </a:extLst>
          </p:cNvPr>
          <p:cNvSpPr>
            <a:spLocks noGrp="1"/>
          </p:cNvSpPr>
          <p:nvPr>
            <p:ph type="sldNum" sz="quarter" idx="10"/>
          </p:nvPr>
        </p:nvSpPr>
        <p:spPr/>
        <p:txBody>
          <a:bodyPr/>
          <a:lstStyle/>
          <a:p>
            <a:fld id="{432AE706-3464-442D-8524-5A43AA27E624}" type="slidenum">
              <a:rPr lang="en-US" altLang="en-US" smtClean="0"/>
              <a:pPr/>
              <a:t>2</a:t>
            </a:fld>
            <a:endParaRPr lang="en-US" altLang="en-US"/>
          </a:p>
        </p:txBody>
      </p:sp>
    </p:spTree>
    <p:extLst>
      <p:ext uri="{BB962C8B-B14F-4D97-AF65-F5344CB8AC3E}">
        <p14:creationId xmlns:p14="http://schemas.microsoft.com/office/powerpoint/2010/main" val="420890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C6A4FBF2-12A2-4933-AA71-37CE7D63532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883B997-165A-48B7-99D3-02D2BFD48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0D4A988-8F54-458A-BFF9-EE9496C378CD}"/>
              </a:ext>
            </a:extLst>
          </p:cNvPr>
          <p:cNvSpPr>
            <a:spLocks noGrp="1"/>
          </p:cNvSpPr>
          <p:nvPr>
            <p:ph type="sldNum" sz="quarter" idx="10"/>
          </p:nvPr>
        </p:nvSpPr>
        <p:spPr/>
        <p:txBody>
          <a:bodyPr/>
          <a:lstStyle/>
          <a:p>
            <a:fld id="{432AE706-3464-442D-8524-5A43AA27E624}" type="slidenum">
              <a:rPr lang="en-US" altLang="en-US" smtClean="0"/>
              <a:pPr/>
              <a:t>20</a:t>
            </a:fld>
            <a:endParaRPr lang="en-US" altLang="en-US"/>
          </a:p>
        </p:txBody>
      </p:sp>
    </p:spTree>
    <p:extLst>
      <p:ext uri="{BB962C8B-B14F-4D97-AF65-F5344CB8AC3E}">
        <p14:creationId xmlns:p14="http://schemas.microsoft.com/office/powerpoint/2010/main" val="1015864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E4E2CBA5-C381-45E7-B5E8-9E322DD7F88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3D8ACE01-8B05-42FB-9E59-ACE318B5AB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37BEA37-E86A-49C1-B49E-DB5D42F281D9}"/>
              </a:ext>
            </a:extLst>
          </p:cNvPr>
          <p:cNvSpPr>
            <a:spLocks noGrp="1"/>
          </p:cNvSpPr>
          <p:nvPr>
            <p:ph type="sldNum" sz="quarter" idx="10"/>
          </p:nvPr>
        </p:nvSpPr>
        <p:spPr/>
        <p:txBody>
          <a:bodyPr/>
          <a:lstStyle/>
          <a:p>
            <a:fld id="{432AE706-3464-442D-8524-5A43AA27E624}" type="slidenum">
              <a:rPr lang="en-US" altLang="en-US" smtClean="0"/>
              <a:pPr/>
              <a:t>21</a:t>
            </a:fld>
            <a:endParaRPr lang="en-US" altLang="en-US"/>
          </a:p>
        </p:txBody>
      </p:sp>
    </p:spTree>
    <p:extLst>
      <p:ext uri="{BB962C8B-B14F-4D97-AF65-F5344CB8AC3E}">
        <p14:creationId xmlns:p14="http://schemas.microsoft.com/office/powerpoint/2010/main" val="72923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BCA02D1B-8B31-49A2-8D46-A51340858E4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B85E7D3-E484-403B-A497-F96D38CC9C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Hormones produced by the pituitary gland are secreted directly into the blood to be transported to the part of the body where they have an effect. </a:t>
            </a:r>
          </a:p>
          <a:p>
            <a:r>
              <a:rPr lang="en-GB" altLang="en-US" dirty="0">
                <a:latin typeface="Arial" panose="020B0604020202020204" pitchFamily="34" charset="0"/>
              </a:rPr>
              <a:t>The pituitary hormone that controls water balance is antidiuretic hormone (ADH).</a:t>
            </a:r>
          </a:p>
          <a:p>
            <a:r>
              <a:rPr lang="en-GB" altLang="en-US" dirty="0">
                <a:latin typeface="Arial" panose="020B0604020202020204" pitchFamily="34" charset="0"/>
              </a:rPr>
              <a:t>The pituitary hormones that control fertility are luteinizing hormone (LH) and follicle stimulating hormone (FSH).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hormones, please refer to </a:t>
            </a:r>
            <a:r>
              <a:rPr lang="en-GB" altLang="en-US" i="1" dirty="0">
                <a:latin typeface="Arial" panose="020B0604020202020204" pitchFamily="34" charset="0"/>
              </a:rPr>
              <a:t>The Endocrine System</a:t>
            </a:r>
            <a:r>
              <a:rPr lang="en-GB" altLang="en-US" dirty="0">
                <a:latin typeface="Arial" panose="020B0604020202020204" pitchFamily="34" charset="0"/>
              </a:rPr>
              <a:t> presentation. </a:t>
            </a:r>
            <a:r>
              <a:rPr lang="en-GB" altLang="en-US" b="1" dirty="0">
                <a:latin typeface="Arial" panose="020B0604020202020204" pitchFamily="34" charset="0"/>
              </a:rPr>
              <a:t> </a:t>
            </a:r>
            <a:endParaRPr lang="en-GB" altLang="en-US" dirty="0">
              <a:latin typeface="Arial" panose="020B0604020202020204" pitchFamily="34" charset="0"/>
            </a:endParaRPr>
          </a:p>
          <a:p>
            <a:r>
              <a:rPr lang="en-GB" altLang="en-US" dirty="0">
                <a:latin typeface="Arial" panose="020B0604020202020204" pitchFamily="34" charset="0"/>
              </a:rPr>
              <a:t>For more information about the regulation of water balance, please refer to </a:t>
            </a:r>
            <a:r>
              <a:rPr lang="en-GB" altLang="en-US" i="1" dirty="0">
                <a:latin typeface="Arial" panose="020B0604020202020204" pitchFamily="34" charset="0"/>
              </a:rPr>
              <a:t>Excretion</a:t>
            </a:r>
            <a:r>
              <a:rPr lang="en-GB" altLang="en-US" dirty="0">
                <a:latin typeface="Arial" panose="020B0604020202020204" pitchFamily="34" charset="0"/>
              </a:rPr>
              <a:t> presentation. </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A0ED1919-54C4-47E0-A251-FCC91F9EEED4}"/>
              </a:ext>
            </a:extLst>
          </p:cNvPr>
          <p:cNvSpPr>
            <a:spLocks noGrp="1"/>
          </p:cNvSpPr>
          <p:nvPr>
            <p:ph type="sldNum" sz="quarter" idx="10"/>
          </p:nvPr>
        </p:nvSpPr>
        <p:spPr/>
        <p:txBody>
          <a:bodyPr/>
          <a:lstStyle/>
          <a:p>
            <a:fld id="{432AE706-3464-442D-8524-5A43AA27E624}" type="slidenum">
              <a:rPr lang="en-US" altLang="en-US" smtClean="0"/>
              <a:pPr/>
              <a:t>22</a:t>
            </a:fld>
            <a:endParaRPr lang="en-US" altLang="en-US"/>
          </a:p>
        </p:txBody>
      </p:sp>
    </p:spTree>
    <p:extLst>
      <p:ext uri="{BB962C8B-B14F-4D97-AF65-F5344CB8AC3E}">
        <p14:creationId xmlns:p14="http://schemas.microsoft.com/office/powerpoint/2010/main" val="4043795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285248D0-5615-4275-AE3F-B20BD693381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A50975B-EF5C-43DC-AE30-4DA38935A4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15CF0C2-41A3-4DFA-A066-C8269987B5B4}"/>
              </a:ext>
            </a:extLst>
          </p:cNvPr>
          <p:cNvSpPr>
            <a:spLocks noGrp="1"/>
          </p:cNvSpPr>
          <p:nvPr>
            <p:ph type="sldNum" sz="quarter" idx="10"/>
          </p:nvPr>
        </p:nvSpPr>
        <p:spPr/>
        <p:txBody>
          <a:bodyPr/>
          <a:lstStyle/>
          <a:p>
            <a:fld id="{432AE706-3464-442D-8524-5A43AA27E624}" type="slidenum">
              <a:rPr lang="en-US" altLang="en-US" smtClean="0"/>
              <a:pPr/>
              <a:t>23</a:t>
            </a:fld>
            <a:endParaRPr lang="en-US" altLang="en-US"/>
          </a:p>
        </p:txBody>
      </p:sp>
    </p:spTree>
    <p:extLst>
      <p:ext uri="{BB962C8B-B14F-4D97-AF65-F5344CB8AC3E}">
        <p14:creationId xmlns:p14="http://schemas.microsoft.com/office/powerpoint/2010/main" val="995616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634FE02-022F-4288-A51E-EAF5155CA8D6}"/>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B7FF0AEA-004A-4F4C-81FA-000B5E23B5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C70F8BE-7134-48CD-9C01-E5726B945325}"/>
              </a:ext>
            </a:extLst>
          </p:cNvPr>
          <p:cNvSpPr>
            <a:spLocks noGrp="1"/>
          </p:cNvSpPr>
          <p:nvPr>
            <p:ph type="sldNum" sz="quarter" idx="10"/>
          </p:nvPr>
        </p:nvSpPr>
        <p:spPr/>
        <p:txBody>
          <a:bodyPr/>
          <a:lstStyle/>
          <a:p>
            <a:fld id="{432AE706-3464-442D-8524-5A43AA27E624}"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D2A6E23-89EC-43A8-AF2F-09A6F3980CFE}"/>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654FB6D3-1E27-4A70-9614-698A814BC0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Some reflex arcs do involve the brain, for example the reflex response involved in blinking.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Sebastian </a:t>
            </a:r>
            <a:r>
              <a:rPr lang="en-GB" altLang="en-US" dirty="0" err="1">
                <a:latin typeface="Arial" panose="020B0604020202020204" pitchFamily="34" charset="0"/>
              </a:rPr>
              <a:t>Kaulitzki</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FC3B326-841A-4ACB-9E62-94D0112BE8AE}"/>
              </a:ext>
            </a:extLst>
          </p:cNvPr>
          <p:cNvSpPr>
            <a:spLocks noGrp="1"/>
          </p:cNvSpPr>
          <p:nvPr>
            <p:ph type="sldNum" sz="quarter" idx="10"/>
          </p:nvPr>
        </p:nvSpPr>
        <p:spPr/>
        <p:txBody>
          <a:bodyPr/>
          <a:lstStyle/>
          <a:p>
            <a:fld id="{432AE706-3464-442D-8524-5A43AA27E624}"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2F319DF0-8136-42C5-B01A-C515FDB4D07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0A39E95-ED75-4DBD-9C71-C2B35928A4F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This five-stage sequence illustrates the electrical pathway of the knee-jerk reflex. Suitable prompts could include:</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What are the cells that respond to stimuli called?</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Where do sensory neurons take the message to?</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What are the nerves in the spinal cord called, and what job do they do?</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Which tissues will respond to the message that travels down the motor neuron?</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Why isn't the brain consulted before the reflex action starts? </a:t>
            </a:r>
          </a:p>
          <a:p>
            <a:pPr eaLnBrk="1" hangingPunct="1">
              <a:lnSpc>
                <a:spcPct val="120000"/>
              </a:lnSpc>
              <a:buFontTx/>
              <a:buChar char="•"/>
            </a:pPr>
            <a:endParaRPr lang="en-US" altLang="en-US" dirty="0">
              <a:latin typeface="Arial" panose="020B0604020202020204" pitchFamily="34" charset="0"/>
            </a:endParaRPr>
          </a:p>
          <a:p>
            <a:pPr eaLnBrk="1" hangingPunct="1">
              <a:lnSpc>
                <a:spcPct val="120000"/>
              </a:lnSpc>
            </a:pPr>
            <a:r>
              <a:rPr lang="en-US" altLang="en-US" dirty="0">
                <a:latin typeface="Arial" panose="020B0604020202020204" pitchFamily="34" charset="0"/>
              </a:rPr>
              <a:t>The knee-jerk reflex is actually much faster than most reflexes. The sensory neuron from the thigh muscle connects directly to the motor neuron that signals the thigh muscle to contract. A reflex neuron has been included in this model to help students understand reflex arcs involving relay neurons. During the knee-jerk reflex, a relay neuron signals the muscle on the other side of the leg to relax. </a:t>
            </a:r>
          </a:p>
          <a:p>
            <a:pPr eaLnBrk="1" hangingPunct="1">
              <a:lnSpc>
                <a:spcPct val="120000"/>
              </a:lnSpc>
            </a:pPr>
            <a:endParaRPr lang="en-US"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4ED8AA3B-74AF-4C59-BBE7-88FC7391C372}"/>
              </a:ext>
            </a:extLst>
          </p:cNvPr>
          <p:cNvSpPr>
            <a:spLocks noGrp="1"/>
          </p:cNvSpPr>
          <p:nvPr>
            <p:ph type="sldNum" sz="quarter" idx="10"/>
          </p:nvPr>
        </p:nvSpPr>
        <p:spPr/>
        <p:txBody>
          <a:bodyPr/>
          <a:lstStyle/>
          <a:p>
            <a:fld id="{432AE706-3464-442D-8524-5A43AA27E624}"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D56D33F2-8DD9-425D-AC74-A9906A14F93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72850C5-B0C1-4155-8AAA-7E5BCFC53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ordering activity could be used as an introductory or summary activity on reflex arcs. Mini-whiteboards could be used to make this a whole-class exercise.</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7617BA32-DDFA-490C-A28C-37922303AD75}"/>
              </a:ext>
            </a:extLst>
          </p:cNvPr>
          <p:cNvSpPr>
            <a:spLocks noGrp="1"/>
          </p:cNvSpPr>
          <p:nvPr>
            <p:ph type="sldNum" sz="quarter" idx="10"/>
          </p:nvPr>
        </p:nvSpPr>
        <p:spPr/>
        <p:txBody>
          <a:bodyPr/>
          <a:lstStyle/>
          <a:p>
            <a:fld id="{432AE706-3464-442D-8524-5A43AA27E624}"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FC4A91C-109F-4FB3-B742-EC6501054180}"/>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CC089D69-750E-4677-B3E4-70889DCAB3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can be investigated within the scope of the school laboratory, research facilities, or field (e.g., outdoor environment) with available resources and, when appropriate, frame a hypothesis based on a model or theory.</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1BB20433-0DB9-44BB-B762-65C53DECED45}"/>
              </a:ext>
            </a:extLst>
          </p:cNvPr>
          <p:cNvSpPr>
            <a:spLocks noGrp="1"/>
          </p:cNvSpPr>
          <p:nvPr>
            <p:ph type="sldNum" sz="quarter" idx="10"/>
          </p:nvPr>
        </p:nvSpPr>
        <p:spPr/>
        <p:txBody>
          <a:bodyPr/>
          <a:lstStyle/>
          <a:p>
            <a:fld id="{432AE706-3464-442D-8524-5A43AA27E624}"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6AC1023-BF79-4C49-ABC5-AC662799F91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2ACABD05-E4A4-4A3F-AB19-D4087DA6937C}"/>
              </a:ext>
            </a:extLst>
          </p:cNvPr>
          <p:cNvSpPr>
            <a:spLocks noGrp="1"/>
          </p:cNvSpPr>
          <p:nvPr>
            <p:ph type="body" idx="1"/>
          </p:nvPr>
        </p:nvSpPr>
        <p:spPr>
          <a:xfrm>
            <a:off x="914401" y="4415790"/>
            <a:ext cx="5029200" cy="4183380"/>
          </a:xfrm>
        </p:spPr>
        <p:txBody>
          <a:bodyPr>
            <a:normAutofit fontScale="85000" lnSpcReduction="10000"/>
          </a:bodyPr>
          <a:lstStyle/>
          <a:p>
            <a:pPr>
              <a:lnSpc>
                <a:spcPct val="120000"/>
              </a:lnSpc>
              <a:defRPr/>
            </a:pPr>
            <a:r>
              <a:rPr lang="en-GB" b="1" dirty="0"/>
              <a:t>Teacher notes</a:t>
            </a:r>
          </a:p>
          <a:p>
            <a:pPr>
              <a:lnSpc>
                <a:spcPct val="120000"/>
              </a:lnSpc>
              <a:defRPr/>
            </a:pPr>
            <a:r>
              <a:rPr lang="en-GB" dirty="0"/>
              <a:t>Answers to questions:</a:t>
            </a:r>
          </a:p>
          <a:p>
            <a:pPr marL="228600" indent="-228600">
              <a:lnSpc>
                <a:spcPct val="120000"/>
              </a:lnSpc>
              <a:buFont typeface="+mj-lt"/>
              <a:buAutoNum type="arabicPeriod"/>
              <a:defRPr/>
            </a:pPr>
            <a:r>
              <a:rPr lang="en-GB" dirty="0"/>
              <a:t>Ben’s reaction time was most affected by distraction. The ruler </a:t>
            </a:r>
            <a:r>
              <a:rPr lang="en-GB" dirty="0" err="1"/>
              <a:t>traveled</a:t>
            </a:r>
            <a:r>
              <a:rPr lang="en-GB" dirty="0"/>
              <a:t> 5.8 cm further when he had to say the alphabet backwards. </a:t>
            </a:r>
          </a:p>
          <a:p>
            <a:pPr marL="228600" indent="-228600">
              <a:lnSpc>
                <a:spcPct val="120000"/>
              </a:lnSpc>
              <a:buFontTx/>
              <a:buAutoNum type="arabicPeriod"/>
              <a:defRPr/>
            </a:pPr>
            <a:r>
              <a:rPr lang="en-GB" dirty="0"/>
              <a:t>Ben had the fastest reaction time when there was no distraction, as the ruler had </a:t>
            </a:r>
            <a:r>
              <a:rPr lang="en-GB" dirty="0" err="1"/>
              <a:t>traveled</a:t>
            </a:r>
            <a:r>
              <a:rPr lang="en-GB" dirty="0"/>
              <a:t> the shortest distance before he caught it. </a:t>
            </a:r>
          </a:p>
          <a:p>
            <a:pPr marL="228600" indent="-228600">
              <a:lnSpc>
                <a:spcPct val="120000"/>
              </a:lnSpc>
              <a:defRPr/>
            </a:pPr>
            <a:r>
              <a:rPr lang="en-GB" dirty="0"/>
              <a:t>	Mia had the fastest reaction time when the students had to say the alphabet backwards at the same time. Distraction also had the least effect on Mia as her reaction time changed the least between the two experiments. </a:t>
            </a:r>
          </a:p>
          <a:p>
            <a:pPr marL="228600" indent="-228600">
              <a:lnSpc>
                <a:spcPct val="120000"/>
              </a:lnSpc>
              <a:defRPr/>
            </a:pPr>
            <a:endParaRPr lang="en-GB" dirty="0"/>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endParaRPr lang="en-GB"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Make a quantitative and/or qualitative claim regarding the relationship between dependent and independent variables.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p>
        </p:txBody>
      </p:sp>
      <p:sp>
        <p:nvSpPr>
          <p:cNvPr id="2" name="Slide Number Placeholder 1">
            <a:extLst>
              <a:ext uri="{FF2B5EF4-FFF2-40B4-BE49-F238E27FC236}">
                <a16:creationId xmlns:a16="http://schemas.microsoft.com/office/drawing/2014/main" id="{604A5B7C-5CAF-40C1-B0A4-8B4532E4E925}"/>
              </a:ext>
            </a:extLst>
          </p:cNvPr>
          <p:cNvSpPr>
            <a:spLocks noGrp="1"/>
          </p:cNvSpPr>
          <p:nvPr>
            <p:ph type="sldNum" sz="quarter" idx="10"/>
          </p:nvPr>
        </p:nvSpPr>
        <p:spPr/>
        <p:txBody>
          <a:bodyPr/>
          <a:lstStyle/>
          <a:p>
            <a:fld id="{432AE706-3464-442D-8524-5A43AA27E624}"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17CE048-C5BB-4DF7-9964-D6A56BB03D5D}"/>
              </a:ext>
            </a:extLst>
          </p:cNvPr>
          <p:cNvSpPr>
            <a:spLocks noGrp="1"/>
          </p:cNvSpPr>
          <p:nvPr>
            <p:ph type="sldNum" sz="quarter" idx="10"/>
          </p:nvPr>
        </p:nvSpPr>
        <p:spPr/>
        <p:txBody>
          <a:bodyPr/>
          <a:lstStyle/>
          <a:p>
            <a:fld id="{432AE706-3464-442D-8524-5A43AA27E624}" type="slidenum">
              <a:rPr lang="en-US" altLang="en-US" smtClean="0"/>
              <a:pPr/>
              <a:t>3</a:t>
            </a:fld>
            <a:endParaRPr lang="en-US" altLang="en-US"/>
          </a:p>
        </p:txBody>
      </p:sp>
    </p:spTree>
    <p:extLst>
      <p:ext uri="{BB962C8B-B14F-4D97-AF65-F5344CB8AC3E}">
        <p14:creationId xmlns:p14="http://schemas.microsoft.com/office/powerpoint/2010/main" val="158173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4661DF0-3EA3-4791-B09F-6D71F51E893E}"/>
              </a:ext>
            </a:extLst>
          </p:cNvPr>
          <p:cNvSpPr>
            <a:spLocks noGrp="1"/>
          </p:cNvSpPr>
          <p:nvPr>
            <p:ph type="sldNum" sz="quarter" idx="10"/>
          </p:nvPr>
        </p:nvSpPr>
        <p:spPr/>
        <p:txBody>
          <a:bodyPr/>
          <a:lstStyle/>
          <a:p>
            <a:fld id="{432AE706-3464-442D-8524-5A43AA27E624}" type="slidenum">
              <a:rPr lang="en-US" altLang="en-US" smtClean="0"/>
              <a:pPr/>
              <a:t>4</a:t>
            </a:fld>
            <a:endParaRPr lang="en-US" altLang="en-US"/>
          </a:p>
        </p:txBody>
      </p:sp>
    </p:spTree>
    <p:extLst>
      <p:ext uri="{BB962C8B-B14F-4D97-AF65-F5344CB8AC3E}">
        <p14:creationId xmlns:p14="http://schemas.microsoft.com/office/powerpoint/2010/main" val="140413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Image Placeholder 1">
            <a:extLst>
              <a:ext uri="{FF2B5EF4-FFF2-40B4-BE49-F238E27FC236}">
                <a16:creationId xmlns:a16="http://schemas.microsoft.com/office/drawing/2014/main" id="{2FCA2C3B-06AF-4240-BBC6-AE6540CCCE57}"/>
              </a:ext>
            </a:extLst>
          </p:cNvPr>
          <p:cNvSpPr>
            <a:spLocks noGrp="1" noRot="1" noChangeAspect="1" noTextEdit="1"/>
          </p:cNvSpPr>
          <p:nvPr>
            <p:ph type="sldImg"/>
          </p:nvPr>
        </p:nvSpPr>
        <p:spPr>
          <a:ln/>
        </p:spPr>
      </p:sp>
      <p:sp>
        <p:nvSpPr>
          <p:cNvPr id="34820" name="Notes Placeholder 2">
            <a:extLst>
              <a:ext uri="{FF2B5EF4-FFF2-40B4-BE49-F238E27FC236}">
                <a16:creationId xmlns:a16="http://schemas.microsoft.com/office/drawing/2014/main" id="{5D348404-A066-4A5D-B7D8-0A122AD30A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You may wish to have tape measures available for pupils to measure the distance from their spinal cord to the tips of their fingers and toes. You could also highlight the fact that sometimes one cell stretches all that distance.</a:t>
            </a:r>
          </a:p>
        </p:txBody>
      </p:sp>
      <p:sp>
        <p:nvSpPr>
          <p:cNvPr id="2" name="Slide Number Placeholder 1">
            <a:extLst>
              <a:ext uri="{FF2B5EF4-FFF2-40B4-BE49-F238E27FC236}">
                <a16:creationId xmlns:a16="http://schemas.microsoft.com/office/drawing/2014/main" id="{C0005AF3-EC54-4239-ABD0-A28383D49C7D}"/>
              </a:ext>
            </a:extLst>
          </p:cNvPr>
          <p:cNvSpPr>
            <a:spLocks noGrp="1"/>
          </p:cNvSpPr>
          <p:nvPr>
            <p:ph type="sldNum" sz="quarter" idx="10"/>
          </p:nvPr>
        </p:nvSpPr>
        <p:spPr/>
        <p:txBody>
          <a:bodyPr/>
          <a:lstStyle/>
          <a:p>
            <a:fld id="{432AE706-3464-442D-8524-5A43AA27E624}"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000000"/>
              </a:solidFill>
            </a:endParaRPr>
          </a:p>
        </p:txBody>
      </p:sp>
      <p:sp>
        <p:nvSpPr>
          <p:cNvPr id="5" name="Slide Number Placeholder 4">
            <a:extLst>
              <a:ext uri="{FF2B5EF4-FFF2-40B4-BE49-F238E27FC236}">
                <a16:creationId xmlns:a16="http://schemas.microsoft.com/office/drawing/2014/main" id="{A5B1D932-D1E1-49D4-8A04-7725A9C6A9E9}"/>
              </a:ext>
            </a:extLst>
          </p:cNvPr>
          <p:cNvSpPr>
            <a:spLocks noGrp="1"/>
          </p:cNvSpPr>
          <p:nvPr>
            <p:ph type="sldNum" sz="quarter" idx="10"/>
          </p:nvPr>
        </p:nvSpPr>
        <p:spPr/>
        <p:txBody>
          <a:bodyPr/>
          <a:lstStyle/>
          <a:p>
            <a:fld id="{432AE706-3464-442D-8524-5A43AA27E624}" type="slidenum">
              <a:rPr lang="en-US" altLang="en-US" smtClean="0"/>
              <a:pPr/>
              <a:t>6</a:t>
            </a:fld>
            <a:endParaRPr lang="en-US" altLang="en-US"/>
          </a:p>
        </p:txBody>
      </p:sp>
    </p:spTree>
    <p:extLst>
      <p:ext uri="{BB962C8B-B14F-4D97-AF65-F5344CB8AC3E}">
        <p14:creationId xmlns:p14="http://schemas.microsoft.com/office/powerpoint/2010/main" val="151963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AA5C0E55-5CC3-4502-9340-6CAD161BD346}"/>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0EF8DBAE-CB73-43BC-92EB-16A8CF938B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F8E7CD91-7958-4500-889C-13F6D8704791}"/>
              </a:ext>
            </a:extLst>
          </p:cNvPr>
          <p:cNvSpPr>
            <a:spLocks noGrp="1"/>
          </p:cNvSpPr>
          <p:nvPr>
            <p:ph type="sldNum" sz="quarter" idx="10"/>
          </p:nvPr>
        </p:nvSpPr>
        <p:spPr/>
        <p:txBody>
          <a:bodyPr/>
          <a:lstStyle/>
          <a:p>
            <a:fld id="{432AE706-3464-442D-8524-5A43AA27E624}"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6FAF5DC-49C7-400A-B2CC-C08C1D4BA27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67BECA2-55CD-420C-8114-F604932952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DDC61438-C4F8-4585-8F25-710CB3ABDCCD}"/>
              </a:ext>
            </a:extLst>
          </p:cNvPr>
          <p:cNvSpPr>
            <a:spLocks noGrp="1"/>
          </p:cNvSpPr>
          <p:nvPr>
            <p:ph type="sldNum" sz="quarter" idx="10"/>
          </p:nvPr>
        </p:nvSpPr>
        <p:spPr/>
        <p:txBody>
          <a:bodyPr/>
          <a:lstStyle/>
          <a:p>
            <a:fld id="{432AE706-3464-442D-8524-5A43AA27E624}"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D6B5337-753F-40BD-ACA0-DE9D33715E66}"/>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27FD3384-007C-4B00-94D4-D12A49D571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Rod and cone receptor cells are both light receptor cells found in the eye. </a:t>
            </a:r>
          </a:p>
          <a:p>
            <a:pPr>
              <a:buFontTx/>
              <a:buChar char="•"/>
            </a:pPr>
            <a:endParaRPr lang="en-GB" altLang="en-US" dirty="0">
              <a:latin typeface="Arial" panose="020B0604020202020204" pitchFamily="34" charset="0"/>
            </a:endParaRPr>
          </a:p>
          <a:p>
            <a:r>
              <a:rPr lang="en-GB" altLang="en-US" dirty="0">
                <a:latin typeface="Arial" panose="020B0604020202020204" pitchFamily="34" charset="0"/>
              </a:rPr>
              <a:t>For more information about the eye, please refer to </a:t>
            </a:r>
            <a:r>
              <a:rPr lang="en-GB" altLang="en-US" i="1" dirty="0">
                <a:latin typeface="Arial" panose="020B0604020202020204" pitchFamily="34" charset="0"/>
              </a:rPr>
              <a:t>The Eye </a:t>
            </a:r>
            <a:r>
              <a:rPr lang="en-GB" altLang="en-US" dirty="0">
                <a:latin typeface="Arial" panose="020B0604020202020204" pitchFamily="34" charset="0"/>
              </a:rPr>
              <a:t>presentation. </a:t>
            </a:r>
          </a:p>
        </p:txBody>
      </p:sp>
      <p:sp>
        <p:nvSpPr>
          <p:cNvPr id="2" name="Slide Number Placeholder 1">
            <a:extLst>
              <a:ext uri="{FF2B5EF4-FFF2-40B4-BE49-F238E27FC236}">
                <a16:creationId xmlns:a16="http://schemas.microsoft.com/office/drawing/2014/main" id="{128F8401-152F-4E33-B986-B5AB990F64FA}"/>
              </a:ext>
            </a:extLst>
          </p:cNvPr>
          <p:cNvSpPr>
            <a:spLocks noGrp="1"/>
          </p:cNvSpPr>
          <p:nvPr>
            <p:ph type="sldNum" sz="quarter" idx="10"/>
          </p:nvPr>
        </p:nvSpPr>
        <p:spPr/>
        <p:txBody>
          <a:bodyPr/>
          <a:lstStyle/>
          <a:p>
            <a:fld id="{432AE706-3464-442D-8524-5A43AA27E624}"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30978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666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576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97197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05695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424903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088157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4430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64542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9946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24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46892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25039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883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7730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9046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1238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1899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300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1933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716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501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4887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06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498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912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6"/>
    </p:custDataLst>
    <p:extLst>
      <p:ext uri="{BB962C8B-B14F-4D97-AF65-F5344CB8AC3E}">
        <p14:creationId xmlns:p14="http://schemas.microsoft.com/office/powerpoint/2010/main" val="3442948691"/>
      </p:ext>
    </p:extLst>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 id="2147485107" r:id="rId12"/>
    <p:sldLayoutId id="2147485108" r:id="rId13"/>
    <p:sldLayoutId id="214748510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4"/>
    </p:custDataLst>
    <p:extLst>
      <p:ext uri="{BB962C8B-B14F-4D97-AF65-F5344CB8AC3E}">
        <p14:creationId xmlns:p14="http://schemas.microsoft.com/office/powerpoint/2010/main" val="611048561"/>
      </p:ext>
    </p:extLst>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 id="214748512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6.xml"/><Relationship Id="rId7" Type="http://schemas.openxmlformats.org/officeDocument/2006/relationships/image" Target="../media/image13.jp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15.xml"/><Relationship Id="rId9"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7.xml"/><Relationship Id="rId7" Type="http://schemas.openxmlformats.org/officeDocument/2006/relationships/image" Target="../media/image11.png"/><Relationship Id="rId2" Type="http://schemas.openxmlformats.org/officeDocument/2006/relationships/tags" Target="../tags/tag19.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notesSlide" Target="../notesSlides/notesSlide23.xml"/><Relationship Id="rId4" Type="http://schemas.openxmlformats.org/officeDocument/2006/relationships/slideLayout" Target="../slideLayouts/slideLayout6.xml"/><Relationship Id="rId9" Type="http://schemas.openxmlformats.org/officeDocument/2006/relationships/image" Target="../media/image10.wmf"/></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26.xml"/><Relationship Id="rId9" Type="http://schemas.openxmlformats.org/officeDocument/2006/relationships/image" Target="../media/image13.jp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27.xml"/><Relationship Id="rId9" Type="http://schemas.openxmlformats.org/officeDocument/2006/relationships/image" Target="../media/image13.jpg"/></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6.xml"/><Relationship Id="rId7" Type="http://schemas.openxmlformats.org/officeDocument/2006/relationships/image" Target="../media/image28.pn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28.xml"/><Relationship Id="rId9"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726BA5CE-E2F7-4AA1-88C4-A28813BD8B94}"/>
              </a:ext>
            </a:extLst>
          </p:cNvPr>
          <p:cNvSpPr>
            <a:spLocks noGrp="1"/>
          </p:cNvSpPr>
          <p:nvPr>
            <p:ph type="title"/>
          </p:nvPr>
        </p:nvSpPr>
        <p:spPr/>
        <p:txBody>
          <a:bodyPr/>
          <a:lstStyle/>
          <a:p>
            <a:r>
              <a:rPr lang="en-GB" altLang="en-US" dirty="0"/>
              <a:t>The</a:t>
            </a:r>
            <a:br>
              <a:rPr lang="en-GB" altLang="en-US" dirty="0"/>
            </a:br>
            <a:r>
              <a:rPr lang="en-GB" altLang="en-US" dirty="0"/>
              <a:t>Nervous </a:t>
            </a:r>
            <a:br>
              <a:rPr lang="en-GB" altLang="en-US" dirty="0"/>
            </a:br>
            <a:r>
              <a:rPr lang="en-GB" altLang="en-US" dirty="0"/>
              <a:t>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Rectangle 2">
            <a:extLst>
              <a:ext uri="{FF2B5EF4-FFF2-40B4-BE49-F238E27FC236}">
                <a16:creationId xmlns:a16="http://schemas.microsoft.com/office/drawing/2014/main" id="{68C4B753-1DA7-441A-BF4C-77E0D7FDA4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 name="Title 18">
            <a:extLst>
              <a:ext uri="{FF2B5EF4-FFF2-40B4-BE49-F238E27FC236}">
                <a16:creationId xmlns:a16="http://schemas.microsoft.com/office/drawing/2014/main" id="{AB467110-68E8-4297-9846-F199C991E4AC}"/>
              </a:ext>
            </a:extLst>
          </p:cNvPr>
          <p:cNvSpPr>
            <a:spLocks noGrp="1"/>
          </p:cNvSpPr>
          <p:nvPr>
            <p:ph type="title"/>
          </p:nvPr>
        </p:nvSpPr>
        <p:spPr/>
        <p:txBody>
          <a:bodyPr/>
          <a:lstStyle/>
          <a:p>
            <a:pPr eaLnBrk="1" hangingPunct="1">
              <a:defRPr/>
            </a:pPr>
            <a:r>
              <a:rPr lang="en-GB" dirty="0">
                <a:ea typeface="+mn-ea"/>
                <a:cs typeface="+mn-cs"/>
              </a:rPr>
              <a:t>Sense organs</a:t>
            </a:r>
            <a:endParaRPr lang="en-GB" dirty="0"/>
          </a:p>
        </p:txBody>
      </p:sp>
      <p:pic>
        <p:nvPicPr>
          <p:cNvPr id="20" name="Picture 19">
            <a:extLst>
              <a:ext uri="{FF2B5EF4-FFF2-40B4-BE49-F238E27FC236}">
                <a16:creationId xmlns:a16="http://schemas.microsoft.com/office/drawing/2014/main" id="{F44AB3BA-2084-4EAC-A4EE-C61E68FA49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23" name="Text Box 3">
            <a:extLst>
              <a:ext uri="{FF2B5EF4-FFF2-40B4-BE49-F238E27FC236}">
                <a16:creationId xmlns:a16="http://schemas.microsoft.com/office/drawing/2014/main" id="{CF8C2283-62C0-4CB4-A3AC-6AA09FD9D803}"/>
              </a:ext>
            </a:extLst>
          </p:cNvPr>
          <p:cNvSpPr txBox="1">
            <a:spLocks noChangeArrowheads="1"/>
          </p:cNvSpPr>
          <p:nvPr/>
        </p:nvSpPr>
        <p:spPr bwMode="auto">
          <a:xfrm>
            <a:off x="342899" y="784225"/>
            <a:ext cx="83043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Sensory receptors are located in different areas of the body and concentrated in </a:t>
            </a:r>
            <a:r>
              <a:rPr lang="en-GB" altLang="en-US" b="1" dirty="0">
                <a:solidFill>
                  <a:srgbClr val="10BC45"/>
                </a:solidFill>
              </a:rPr>
              <a:t>sense organs</a:t>
            </a:r>
            <a:r>
              <a:rPr lang="en-GB" altLang="en-US" dirty="0">
                <a:solidFill>
                  <a:srgbClr val="010066"/>
                </a:solidFill>
              </a:rPr>
              <a:t>.</a:t>
            </a:r>
          </a:p>
        </p:txBody>
      </p:sp>
      <p:sp>
        <p:nvSpPr>
          <p:cNvPr id="10" name="Text Box 3">
            <a:extLst>
              <a:ext uri="{FF2B5EF4-FFF2-40B4-BE49-F238E27FC236}">
                <a16:creationId xmlns:a16="http://schemas.microsoft.com/office/drawing/2014/main" id="{3C125525-5DAC-43F6-B283-47F86AB3A935}"/>
              </a:ext>
            </a:extLst>
          </p:cNvPr>
          <p:cNvSpPr txBox="1">
            <a:spLocks noChangeArrowheads="1"/>
          </p:cNvSpPr>
          <p:nvPr/>
        </p:nvSpPr>
        <p:spPr bwMode="auto">
          <a:xfrm>
            <a:off x="342899" y="1968823"/>
            <a:ext cx="43992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Receptor cells in the </a:t>
            </a:r>
            <a:r>
              <a:rPr lang="en-GB" altLang="en-US" b="1" dirty="0">
                <a:solidFill>
                  <a:srgbClr val="010066"/>
                </a:solidFill>
              </a:rPr>
              <a:t>eyes</a:t>
            </a:r>
            <a:r>
              <a:rPr lang="en-GB" altLang="en-US" dirty="0">
                <a:solidFill>
                  <a:srgbClr val="010066"/>
                </a:solidFill>
              </a:rPr>
              <a:t> respond to light.</a:t>
            </a:r>
          </a:p>
        </p:txBody>
      </p:sp>
      <p:sp>
        <p:nvSpPr>
          <p:cNvPr id="11" name="Text Box 3">
            <a:extLst>
              <a:ext uri="{FF2B5EF4-FFF2-40B4-BE49-F238E27FC236}">
                <a16:creationId xmlns:a16="http://schemas.microsoft.com/office/drawing/2014/main" id="{A7DA47DD-8C7E-4744-8840-E20A1A63595A}"/>
              </a:ext>
            </a:extLst>
          </p:cNvPr>
          <p:cNvSpPr txBox="1">
            <a:spLocks noChangeArrowheads="1"/>
          </p:cNvSpPr>
          <p:nvPr/>
        </p:nvSpPr>
        <p:spPr bwMode="auto">
          <a:xfrm>
            <a:off x="342899" y="3153421"/>
            <a:ext cx="43992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Receptor cells in the </a:t>
            </a:r>
            <a:r>
              <a:rPr lang="en-GB" altLang="en-US" b="1" dirty="0">
                <a:solidFill>
                  <a:srgbClr val="010066"/>
                </a:solidFill>
              </a:rPr>
              <a:t>ears</a:t>
            </a:r>
            <a:r>
              <a:rPr lang="en-GB" altLang="en-US" dirty="0">
                <a:solidFill>
                  <a:srgbClr val="010066"/>
                </a:solidFill>
              </a:rPr>
              <a:t> respond to sound waves.</a:t>
            </a:r>
          </a:p>
        </p:txBody>
      </p:sp>
      <p:sp>
        <p:nvSpPr>
          <p:cNvPr id="12" name="Text Box 3">
            <a:extLst>
              <a:ext uri="{FF2B5EF4-FFF2-40B4-BE49-F238E27FC236}">
                <a16:creationId xmlns:a16="http://schemas.microsoft.com/office/drawing/2014/main" id="{9E4EE844-9267-4F51-92EC-16DBFA9BBC06}"/>
              </a:ext>
            </a:extLst>
          </p:cNvPr>
          <p:cNvSpPr txBox="1">
            <a:spLocks noChangeArrowheads="1"/>
          </p:cNvSpPr>
          <p:nvPr/>
        </p:nvSpPr>
        <p:spPr bwMode="auto">
          <a:xfrm>
            <a:off x="342899" y="4338019"/>
            <a:ext cx="43992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Receptor cells in the </a:t>
            </a:r>
            <a:r>
              <a:rPr lang="en-GB" altLang="en-US" b="1" dirty="0">
                <a:solidFill>
                  <a:srgbClr val="010066"/>
                </a:solidFill>
              </a:rPr>
              <a:t>skin</a:t>
            </a:r>
            <a:r>
              <a:rPr lang="en-GB" altLang="en-US" dirty="0">
                <a:solidFill>
                  <a:srgbClr val="010066"/>
                </a:solidFill>
              </a:rPr>
              <a:t> respond to heat and pressure.</a:t>
            </a:r>
          </a:p>
        </p:txBody>
      </p:sp>
      <p:sp>
        <p:nvSpPr>
          <p:cNvPr id="13" name="Text Box 3">
            <a:extLst>
              <a:ext uri="{FF2B5EF4-FFF2-40B4-BE49-F238E27FC236}">
                <a16:creationId xmlns:a16="http://schemas.microsoft.com/office/drawing/2014/main" id="{19A2CB8E-AB19-4911-9C2F-9D0FB173EE3E}"/>
              </a:ext>
            </a:extLst>
          </p:cNvPr>
          <p:cNvSpPr txBox="1">
            <a:spLocks noChangeArrowheads="1"/>
          </p:cNvSpPr>
          <p:nvPr/>
        </p:nvSpPr>
        <p:spPr bwMode="auto">
          <a:xfrm>
            <a:off x="342898" y="5522616"/>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Receptor cells in the </a:t>
            </a:r>
            <a:r>
              <a:rPr lang="en-GB" altLang="en-US" b="1" dirty="0">
                <a:solidFill>
                  <a:srgbClr val="010066"/>
                </a:solidFill>
              </a:rPr>
              <a:t>nose</a:t>
            </a:r>
            <a:r>
              <a:rPr lang="en-GB" altLang="en-US" dirty="0">
                <a:solidFill>
                  <a:srgbClr val="010066"/>
                </a:solidFill>
              </a:rPr>
              <a:t> and </a:t>
            </a:r>
            <a:r>
              <a:rPr lang="en-GB" altLang="en-US" b="1" dirty="0">
                <a:solidFill>
                  <a:srgbClr val="010066"/>
                </a:solidFill>
              </a:rPr>
              <a:t>tongue</a:t>
            </a:r>
            <a:r>
              <a:rPr lang="en-GB" altLang="en-US" dirty="0">
                <a:solidFill>
                  <a:srgbClr val="010066"/>
                </a:solidFill>
              </a:rPr>
              <a:t> respond to chemicals.</a:t>
            </a:r>
          </a:p>
        </p:txBody>
      </p:sp>
      <p:pic>
        <p:nvPicPr>
          <p:cNvPr id="14" name="Picture 8" descr="Andrey Armyagov_52061641.jpg">
            <a:extLst>
              <a:ext uri="{FF2B5EF4-FFF2-40B4-BE49-F238E27FC236}">
                <a16:creationId xmlns:a16="http://schemas.microsoft.com/office/drawing/2014/main" id="{B3E2EE37-15EE-408C-B05B-A5643FFADC7E}"/>
              </a:ext>
            </a:extLst>
          </p:cNvPr>
          <p:cNvPicPr>
            <a:picLocks noChangeAspect="1"/>
          </p:cNvPicPr>
          <p:nvPr/>
        </p:nvPicPr>
        <p:blipFill>
          <a:blip r:embed="rId4">
            <a:extLst>
              <a:ext uri="{28A0092B-C50C-407E-A947-70E740481C1C}">
                <a14:useLocalDpi xmlns:a14="http://schemas.microsoft.com/office/drawing/2010/main" val="0"/>
              </a:ext>
            </a:extLst>
          </a:blip>
          <a:srcRect l="4359" t="2190"/>
          <a:stretch>
            <a:fillRect/>
          </a:stretch>
        </p:blipFill>
        <p:spPr bwMode="auto">
          <a:xfrm>
            <a:off x="4792662" y="2109885"/>
            <a:ext cx="3970338"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06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986D79-EE90-4838-9D16-67B2C5C028A5}"/>
              </a:ext>
            </a:extLst>
          </p:cNvPr>
          <p:cNvSpPr>
            <a:spLocks noChangeArrowheads="1"/>
          </p:cNvSpPr>
          <p:nvPr/>
        </p:nvSpPr>
        <p:spPr bwMode="auto">
          <a:xfrm>
            <a:off x="6789118" y="1529290"/>
            <a:ext cx="1449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stimulus</a:t>
            </a:r>
          </a:p>
        </p:txBody>
      </p:sp>
      <p:sp>
        <p:nvSpPr>
          <p:cNvPr id="5" name="Rectangle 4">
            <a:extLst>
              <a:ext uri="{FF2B5EF4-FFF2-40B4-BE49-F238E27FC236}">
                <a16:creationId xmlns:a16="http://schemas.microsoft.com/office/drawing/2014/main" id="{81ADE32D-ED9D-4931-AEE4-C5835DA40F71}"/>
              </a:ext>
            </a:extLst>
          </p:cNvPr>
          <p:cNvSpPr>
            <a:spLocks noChangeArrowheads="1"/>
          </p:cNvSpPr>
          <p:nvPr/>
        </p:nvSpPr>
        <p:spPr bwMode="auto">
          <a:xfrm>
            <a:off x="6788324" y="2467194"/>
            <a:ext cx="1450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sensory</a:t>
            </a:r>
            <a:br>
              <a:rPr lang="en-GB" altLang="en-US" b="1" dirty="0"/>
            </a:br>
            <a:r>
              <a:rPr lang="en-GB" altLang="en-US" b="1" dirty="0"/>
              <a:t>receptor</a:t>
            </a:r>
          </a:p>
        </p:txBody>
      </p:sp>
      <p:sp>
        <p:nvSpPr>
          <p:cNvPr id="6" name="Rectangle 5">
            <a:extLst>
              <a:ext uri="{FF2B5EF4-FFF2-40B4-BE49-F238E27FC236}">
                <a16:creationId xmlns:a16="http://schemas.microsoft.com/office/drawing/2014/main" id="{842FA193-5A16-4052-B8E8-DEA4EE11B59C}"/>
              </a:ext>
            </a:extLst>
          </p:cNvPr>
          <p:cNvSpPr>
            <a:spLocks noChangeArrowheads="1"/>
          </p:cNvSpPr>
          <p:nvPr/>
        </p:nvSpPr>
        <p:spPr bwMode="auto">
          <a:xfrm>
            <a:off x="6567661" y="3773397"/>
            <a:ext cx="189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coordinator</a:t>
            </a:r>
          </a:p>
        </p:txBody>
      </p:sp>
      <p:sp>
        <p:nvSpPr>
          <p:cNvPr id="7" name="Rectangle 6">
            <a:extLst>
              <a:ext uri="{FF2B5EF4-FFF2-40B4-BE49-F238E27FC236}">
                <a16:creationId xmlns:a16="http://schemas.microsoft.com/office/drawing/2014/main" id="{22FDED6C-FC0F-4539-BCA5-DE127CA642F5}"/>
              </a:ext>
            </a:extLst>
          </p:cNvPr>
          <p:cNvSpPr>
            <a:spLocks noChangeArrowheads="1"/>
          </p:cNvSpPr>
          <p:nvPr/>
        </p:nvSpPr>
        <p:spPr bwMode="auto">
          <a:xfrm>
            <a:off x="6856586" y="4711301"/>
            <a:ext cx="131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effector</a:t>
            </a:r>
          </a:p>
        </p:txBody>
      </p:sp>
      <p:sp>
        <p:nvSpPr>
          <p:cNvPr id="8" name="Rectangle 7">
            <a:extLst>
              <a:ext uri="{FF2B5EF4-FFF2-40B4-BE49-F238E27FC236}">
                <a16:creationId xmlns:a16="http://schemas.microsoft.com/office/drawing/2014/main" id="{CB753935-46B5-44D1-A117-1E555F5A5FCF}"/>
              </a:ext>
            </a:extLst>
          </p:cNvPr>
          <p:cNvSpPr>
            <a:spLocks noChangeArrowheads="1"/>
          </p:cNvSpPr>
          <p:nvPr/>
        </p:nvSpPr>
        <p:spPr bwMode="auto">
          <a:xfrm>
            <a:off x="6737524" y="5646032"/>
            <a:ext cx="155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response</a:t>
            </a:r>
          </a:p>
        </p:txBody>
      </p:sp>
      <p:sp>
        <p:nvSpPr>
          <p:cNvPr id="9" name="Line 284">
            <a:extLst>
              <a:ext uri="{FF2B5EF4-FFF2-40B4-BE49-F238E27FC236}">
                <a16:creationId xmlns:a16="http://schemas.microsoft.com/office/drawing/2014/main" id="{DABE34CC-0DAD-4E21-BE26-F56E2A122499}"/>
              </a:ext>
            </a:extLst>
          </p:cNvPr>
          <p:cNvSpPr>
            <a:spLocks noChangeShapeType="1"/>
          </p:cNvSpPr>
          <p:nvPr/>
        </p:nvSpPr>
        <p:spPr bwMode="auto">
          <a:xfrm flipH="1">
            <a:off x="7512224" y="1986336"/>
            <a:ext cx="3175" cy="4857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10" name="Line 283">
            <a:extLst>
              <a:ext uri="{FF2B5EF4-FFF2-40B4-BE49-F238E27FC236}">
                <a16:creationId xmlns:a16="http://schemas.microsoft.com/office/drawing/2014/main" id="{AA36CDB0-8F25-4A3C-96DC-5B6257625322}"/>
              </a:ext>
            </a:extLst>
          </p:cNvPr>
          <p:cNvSpPr>
            <a:spLocks noChangeShapeType="1"/>
          </p:cNvSpPr>
          <p:nvPr/>
        </p:nvSpPr>
        <p:spPr bwMode="auto">
          <a:xfrm flipH="1">
            <a:off x="7512224" y="3292539"/>
            <a:ext cx="3175" cy="4857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11" name="Line 282">
            <a:extLst>
              <a:ext uri="{FF2B5EF4-FFF2-40B4-BE49-F238E27FC236}">
                <a16:creationId xmlns:a16="http://schemas.microsoft.com/office/drawing/2014/main" id="{24880FAB-B232-4B7F-BE48-BC374BE87A39}"/>
              </a:ext>
            </a:extLst>
          </p:cNvPr>
          <p:cNvSpPr>
            <a:spLocks noChangeShapeType="1"/>
          </p:cNvSpPr>
          <p:nvPr/>
        </p:nvSpPr>
        <p:spPr bwMode="auto">
          <a:xfrm flipH="1">
            <a:off x="7512224" y="4230443"/>
            <a:ext cx="3175" cy="4857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12" name="Line 281">
            <a:extLst>
              <a:ext uri="{FF2B5EF4-FFF2-40B4-BE49-F238E27FC236}">
                <a16:creationId xmlns:a16="http://schemas.microsoft.com/office/drawing/2014/main" id="{790C5DC8-DA67-4281-9FAD-6B8912CD919F}"/>
              </a:ext>
            </a:extLst>
          </p:cNvPr>
          <p:cNvSpPr>
            <a:spLocks noChangeShapeType="1"/>
          </p:cNvSpPr>
          <p:nvPr/>
        </p:nvSpPr>
        <p:spPr bwMode="auto">
          <a:xfrm flipH="1">
            <a:off x="7512224" y="5166759"/>
            <a:ext cx="3175" cy="4841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23564" name="Text Box 3">
            <a:extLst>
              <a:ext uri="{FF2B5EF4-FFF2-40B4-BE49-F238E27FC236}">
                <a16:creationId xmlns:a16="http://schemas.microsoft.com/office/drawing/2014/main" id="{D0B59A1E-56F6-4846-86B5-F487EF9169A9}"/>
              </a:ext>
            </a:extLst>
          </p:cNvPr>
          <p:cNvSpPr txBox="1">
            <a:spLocks noChangeArrowheads="1"/>
          </p:cNvSpPr>
          <p:nvPr/>
        </p:nvSpPr>
        <p:spPr bwMode="auto">
          <a:xfrm>
            <a:off x="342900" y="784225"/>
            <a:ext cx="8150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nervous system </a:t>
            </a:r>
            <a:r>
              <a:rPr lang="en-GB" altLang="en-US" b="1" dirty="0">
                <a:solidFill>
                  <a:srgbClr val="010066"/>
                </a:solidFill>
              </a:rPr>
              <a:t>coordinates </a:t>
            </a:r>
            <a:r>
              <a:rPr lang="en-GB" altLang="en-US" dirty="0">
                <a:solidFill>
                  <a:srgbClr val="010066"/>
                </a:solidFill>
              </a:rPr>
              <a:t>the body’s response to sensory information. </a:t>
            </a:r>
          </a:p>
        </p:txBody>
      </p:sp>
      <p:sp>
        <p:nvSpPr>
          <p:cNvPr id="23565" name="Rectangle 2">
            <a:extLst>
              <a:ext uri="{FF2B5EF4-FFF2-40B4-BE49-F238E27FC236}">
                <a16:creationId xmlns:a16="http://schemas.microsoft.com/office/drawing/2014/main" id="{68C4B753-1DA7-441A-BF4C-77E0D7FDA4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7" name="Text Box 32">
            <a:extLst>
              <a:ext uri="{FF2B5EF4-FFF2-40B4-BE49-F238E27FC236}">
                <a16:creationId xmlns:a16="http://schemas.microsoft.com/office/drawing/2014/main" id="{EDB6A1CB-2722-4749-AF44-3DA2E4EA9743}"/>
              </a:ext>
            </a:extLst>
          </p:cNvPr>
          <p:cNvSpPr txBox="1">
            <a:spLocks noChangeArrowheads="1"/>
          </p:cNvSpPr>
          <p:nvPr/>
        </p:nvSpPr>
        <p:spPr bwMode="auto">
          <a:xfrm>
            <a:off x="342899" y="1850787"/>
            <a:ext cx="59199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After receiving an impulse from a sensory receptor, sensory neurons carry the signal to the </a:t>
            </a:r>
            <a:r>
              <a:rPr lang="en-GB" altLang="en-US" b="1" dirty="0">
                <a:solidFill>
                  <a:srgbClr val="10BC45"/>
                </a:solidFill>
              </a:rPr>
              <a:t>central nervous system</a:t>
            </a:r>
            <a:r>
              <a:rPr lang="en-GB" altLang="en-US" dirty="0">
                <a:solidFill>
                  <a:srgbClr val="010066"/>
                </a:solidFill>
              </a:rPr>
              <a:t>. This is the brain and spinal cord.</a:t>
            </a:r>
          </a:p>
        </p:txBody>
      </p:sp>
      <p:sp>
        <p:nvSpPr>
          <p:cNvPr id="19" name="Title 18">
            <a:extLst>
              <a:ext uri="{FF2B5EF4-FFF2-40B4-BE49-F238E27FC236}">
                <a16:creationId xmlns:a16="http://schemas.microsoft.com/office/drawing/2014/main" id="{AB467110-68E8-4297-9846-F199C991E4AC}"/>
              </a:ext>
            </a:extLst>
          </p:cNvPr>
          <p:cNvSpPr>
            <a:spLocks noGrp="1"/>
          </p:cNvSpPr>
          <p:nvPr>
            <p:ph type="title"/>
          </p:nvPr>
        </p:nvSpPr>
        <p:spPr/>
        <p:txBody>
          <a:bodyPr/>
          <a:lstStyle/>
          <a:p>
            <a:pPr eaLnBrk="1" hangingPunct="1">
              <a:defRPr/>
            </a:pPr>
            <a:r>
              <a:rPr lang="en-GB" dirty="0">
                <a:ea typeface="+mn-ea"/>
                <a:cs typeface="+mn-cs"/>
              </a:rPr>
              <a:t>Coordinating a response (1)</a:t>
            </a:r>
            <a:endParaRPr lang="en-GB" dirty="0"/>
          </a:p>
        </p:txBody>
      </p:sp>
      <p:sp>
        <p:nvSpPr>
          <p:cNvPr id="23570" name="Rectangle 19">
            <a:extLst>
              <a:ext uri="{FF2B5EF4-FFF2-40B4-BE49-F238E27FC236}">
                <a16:creationId xmlns:a16="http://schemas.microsoft.com/office/drawing/2014/main" id="{E2A61384-5C31-4FAF-BD89-A61BB311839B}"/>
              </a:ext>
            </a:extLst>
          </p:cNvPr>
          <p:cNvSpPr>
            <a:spLocks noChangeArrowheads="1"/>
          </p:cNvSpPr>
          <p:nvPr/>
        </p:nvSpPr>
        <p:spPr bwMode="auto">
          <a:xfrm>
            <a:off x="342900" y="5091907"/>
            <a:ext cx="6591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Effectors carry out a response, such as </a:t>
            </a:r>
            <a:br>
              <a:rPr lang="en-GB" altLang="en-US" dirty="0">
                <a:solidFill>
                  <a:srgbClr val="010066"/>
                </a:solidFill>
              </a:rPr>
            </a:br>
            <a:r>
              <a:rPr lang="en-GB" altLang="en-US" dirty="0">
                <a:solidFill>
                  <a:srgbClr val="010066"/>
                </a:solidFill>
              </a:rPr>
              <a:t>muscle contraction or </a:t>
            </a:r>
            <a:r>
              <a:rPr lang="en-GB" altLang="en-US" b="1" dirty="0">
                <a:solidFill>
                  <a:srgbClr val="10BC45"/>
                </a:solidFill>
              </a:rPr>
              <a:t>hormone</a:t>
            </a:r>
            <a:r>
              <a:rPr lang="en-GB" altLang="en-US" dirty="0">
                <a:solidFill>
                  <a:srgbClr val="010066"/>
                </a:solidFill>
              </a:rPr>
              <a:t> secretion.</a:t>
            </a:r>
            <a:endParaRPr lang="en-GB" altLang="en-US" dirty="0"/>
          </a:p>
        </p:txBody>
      </p:sp>
      <p:pic>
        <p:nvPicPr>
          <p:cNvPr id="20" name="Picture 19">
            <a:extLst>
              <a:ext uri="{FF2B5EF4-FFF2-40B4-BE49-F238E27FC236}">
                <a16:creationId xmlns:a16="http://schemas.microsoft.com/office/drawing/2014/main" id="{F44AB3BA-2084-4EAC-A4EE-C61E68FA49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22" name="Text Box 32">
            <a:extLst>
              <a:ext uri="{FF2B5EF4-FFF2-40B4-BE49-F238E27FC236}">
                <a16:creationId xmlns:a16="http://schemas.microsoft.com/office/drawing/2014/main" id="{0B67F815-2A7F-4EC2-A2ED-FAEE96BA0BDE}"/>
              </a:ext>
            </a:extLst>
          </p:cNvPr>
          <p:cNvSpPr txBox="1">
            <a:spLocks noChangeArrowheads="1"/>
          </p:cNvSpPr>
          <p:nvPr/>
        </p:nvSpPr>
        <p:spPr bwMode="auto">
          <a:xfrm>
            <a:off x="342900" y="3656012"/>
            <a:ext cx="54659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central nervous system uses motor neurons to send the signal to an appropriate </a:t>
            </a:r>
            <a:r>
              <a:rPr lang="en-GB" altLang="en-US" b="1" dirty="0">
                <a:solidFill>
                  <a:srgbClr val="10BC45"/>
                </a:solidFill>
              </a:rPr>
              <a:t>effector</a:t>
            </a:r>
            <a:r>
              <a:rPr lang="en-GB" altLang="en-US" dirty="0">
                <a:solidFill>
                  <a:srgbClr val="010066"/>
                </a:solidFill>
              </a:rPr>
              <a:t>.</a:t>
            </a:r>
          </a:p>
        </p:txBody>
      </p:sp>
    </p:spTree>
    <p:extLst>
      <p:ext uri="{BB962C8B-B14F-4D97-AF65-F5344CB8AC3E}">
        <p14:creationId xmlns:p14="http://schemas.microsoft.com/office/powerpoint/2010/main" val="2632615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P spid="12" grpId="0" animBg="1"/>
      <p:bldP spid="17" grpId="0"/>
      <p:bldP spid="2357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5DA65CF0-5F7D-4C48-B0ED-A568230DCEAC}"/>
              </a:ext>
            </a:extLst>
          </p:cNvPr>
          <p:cNvSpPr>
            <a:spLocks noGrp="1"/>
          </p:cNvSpPr>
          <p:nvPr>
            <p:ph type="title"/>
          </p:nvPr>
        </p:nvSpPr>
        <p:spPr/>
        <p:txBody>
          <a:bodyPr/>
          <a:lstStyle/>
          <a:p>
            <a:pPr eaLnBrk="1" hangingPunct="1"/>
            <a:r>
              <a:rPr lang="en-GB" altLang="en-US" dirty="0"/>
              <a:t>Coordinating a response (2)</a:t>
            </a:r>
          </a:p>
        </p:txBody>
      </p:sp>
      <p:pic>
        <p:nvPicPr>
          <p:cNvPr id="6" name="Picture 5">
            <a:extLst>
              <a:ext uri="{FF2B5EF4-FFF2-40B4-BE49-F238E27FC236}">
                <a16:creationId xmlns:a16="http://schemas.microsoft.com/office/drawing/2014/main" id="{46427B66-7DD7-46C4-B4F5-E5EBF1AD64C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FBE6D652-BF82-4190-99FD-00996A84CD7E}"/>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56764ACB-34A9-4676-9505-9FA200F6B7E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67"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4">
            <a:extLst>
              <a:ext uri="{FF2B5EF4-FFF2-40B4-BE49-F238E27FC236}">
                <a16:creationId xmlns:a16="http://schemas.microsoft.com/office/drawing/2014/main" id="{3F9E9339-A5ED-4BBE-A3F1-307BFBAF3B45}"/>
              </a:ext>
            </a:extLst>
          </p:cNvPr>
          <p:cNvSpPr>
            <a:spLocks noGrp="1"/>
          </p:cNvSpPr>
          <p:nvPr>
            <p:ph type="title"/>
          </p:nvPr>
        </p:nvSpPr>
        <p:spPr/>
        <p:txBody>
          <a:bodyPr/>
          <a:lstStyle/>
          <a:p>
            <a:r>
              <a:rPr lang="en-GB" altLang="en-US" dirty="0"/>
              <a:t>Recap: parts of the nervous system</a:t>
            </a:r>
          </a:p>
        </p:txBody>
      </p:sp>
      <p:pic>
        <p:nvPicPr>
          <p:cNvPr id="7" name="Picture 6">
            <a:extLst>
              <a:ext uri="{FF2B5EF4-FFF2-40B4-BE49-F238E27FC236}">
                <a16:creationId xmlns:a16="http://schemas.microsoft.com/office/drawing/2014/main" id="{717FF5C4-6B8A-41B1-B74E-7492C4B3473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22AC357-7A12-4CFF-8764-444930814E7D}"/>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91"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4">
            <a:extLst>
              <a:ext uri="{FF2B5EF4-FFF2-40B4-BE49-F238E27FC236}">
                <a16:creationId xmlns:a16="http://schemas.microsoft.com/office/drawing/2014/main" id="{E5215C62-E58B-451C-BF06-D45F67594F1E}"/>
              </a:ext>
            </a:extLst>
          </p:cNvPr>
          <p:cNvSpPr txBox="1">
            <a:spLocks noChangeArrowheads="1"/>
          </p:cNvSpPr>
          <p:nvPr/>
        </p:nvSpPr>
        <p:spPr bwMode="auto">
          <a:xfrm>
            <a:off x="342900" y="784225"/>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Electrical impulses pass between neurons. However, the end of one neuron does not connect directly with the next; instead, there are small gaps between them. </a:t>
            </a:r>
          </a:p>
        </p:txBody>
      </p:sp>
      <p:sp>
        <p:nvSpPr>
          <p:cNvPr id="5" name="Text Box 33">
            <a:extLst>
              <a:ext uri="{FF2B5EF4-FFF2-40B4-BE49-F238E27FC236}">
                <a16:creationId xmlns:a16="http://schemas.microsoft.com/office/drawing/2014/main" id="{EB5BB724-88C1-4BCF-931D-24B17EF09E0A}"/>
              </a:ext>
            </a:extLst>
          </p:cNvPr>
          <p:cNvSpPr txBox="1">
            <a:spLocks noChangeArrowheads="1"/>
          </p:cNvSpPr>
          <p:nvPr/>
        </p:nvSpPr>
        <p:spPr bwMode="auto">
          <a:xfrm>
            <a:off x="342900" y="2173288"/>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junction between two neurons is called a </a:t>
            </a:r>
            <a:r>
              <a:rPr lang="en-GB" altLang="en-US" b="1" dirty="0">
                <a:solidFill>
                  <a:srgbClr val="10BC45"/>
                </a:solidFill>
              </a:rPr>
              <a:t>synapse</a:t>
            </a:r>
            <a:r>
              <a:rPr lang="en-GB" altLang="en-US" dirty="0">
                <a:solidFill>
                  <a:srgbClr val="010066"/>
                </a:solidFill>
              </a:rPr>
              <a:t>.</a:t>
            </a:r>
          </a:p>
        </p:txBody>
      </p:sp>
      <p:sp>
        <p:nvSpPr>
          <p:cNvPr id="7" name="Text Box 32">
            <a:extLst>
              <a:ext uri="{FF2B5EF4-FFF2-40B4-BE49-F238E27FC236}">
                <a16:creationId xmlns:a16="http://schemas.microsoft.com/office/drawing/2014/main" id="{F4DED928-242B-40D1-9F75-AF23C716CA65}"/>
              </a:ext>
            </a:extLst>
          </p:cNvPr>
          <p:cNvSpPr txBox="1">
            <a:spLocks noChangeArrowheads="1"/>
          </p:cNvSpPr>
          <p:nvPr/>
        </p:nvSpPr>
        <p:spPr bwMode="auto">
          <a:xfrm>
            <a:off x="342900" y="2824163"/>
            <a:ext cx="55959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To cross the gap, when an electrical impulse reaches the end of the first neuron, it triggers the release of a chemical. This chemical is called a </a:t>
            </a:r>
            <a:r>
              <a:rPr lang="en-GB" altLang="en-US" b="1" dirty="0">
                <a:solidFill>
                  <a:srgbClr val="10BC45"/>
                </a:solidFill>
              </a:rPr>
              <a:t>neurotransmitter</a:t>
            </a:r>
            <a:r>
              <a:rPr lang="en-GB" altLang="en-US" dirty="0">
                <a:solidFill>
                  <a:srgbClr val="010066"/>
                </a:solidFill>
              </a:rPr>
              <a:t>. </a:t>
            </a:r>
          </a:p>
        </p:txBody>
      </p:sp>
      <p:sp>
        <p:nvSpPr>
          <p:cNvPr id="8" name="Text Box 31">
            <a:extLst>
              <a:ext uri="{FF2B5EF4-FFF2-40B4-BE49-F238E27FC236}">
                <a16:creationId xmlns:a16="http://schemas.microsoft.com/office/drawing/2014/main" id="{DFD30441-B1B1-4C96-89E1-DA7DA4B6450B}"/>
              </a:ext>
            </a:extLst>
          </p:cNvPr>
          <p:cNvSpPr txBox="1">
            <a:spLocks noChangeArrowheads="1"/>
          </p:cNvSpPr>
          <p:nvPr/>
        </p:nvSpPr>
        <p:spPr bwMode="auto">
          <a:xfrm>
            <a:off x="342900" y="4953000"/>
            <a:ext cx="863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neurotransmitter </a:t>
            </a:r>
            <a:r>
              <a:rPr lang="en-GB" altLang="en-US" b="1" dirty="0">
                <a:solidFill>
                  <a:srgbClr val="010066"/>
                </a:solidFill>
              </a:rPr>
              <a:t>diffuses</a:t>
            </a:r>
            <a:r>
              <a:rPr lang="en-GB" altLang="en-US" dirty="0">
                <a:solidFill>
                  <a:srgbClr val="010066"/>
                </a:solidFill>
              </a:rPr>
              <a:t> across the gap and stimulates</a:t>
            </a:r>
            <a:br>
              <a:rPr lang="en-GB" altLang="en-US" dirty="0">
                <a:solidFill>
                  <a:srgbClr val="010066"/>
                </a:solidFill>
              </a:rPr>
            </a:br>
            <a:r>
              <a:rPr lang="en-GB" altLang="en-US" dirty="0">
                <a:solidFill>
                  <a:srgbClr val="010066"/>
                </a:solidFill>
              </a:rPr>
              <a:t>a new electrical impulse in the next neuron. This allows the nervous signal to be passed on. </a:t>
            </a:r>
          </a:p>
        </p:txBody>
      </p:sp>
      <p:pic>
        <p:nvPicPr>
          <p:cNvPr id="10" name="Picture 9">
            <a:extLst>
              <a:ext uri="{FF2B5EF4-FFF2-40B4-BE49-F238E27FC236}">
                <a16:creationId xmlns:a16="http://schemas.microsoft.com/office/drawing/2014/main" id="{A9250E77-3815-48F2-B62E-D9462D1F3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33409" y="2692400"/>
            <a:ext cx="319848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421EBB37-902D-40D0-90FD-B919704399F0}"/>
              </a:ext>
            </a:extLst>
          </p:cNvPr>
          <p:cNvSpPr>
            <a:spLocks noGrp="1"/>
          </p:cNvSpPr>
          <p:nvPr>
            <p:ph type="title"/>
          </p:nvPr>
        </p:nvSpPr>
        <p:spPr/>
        <p:txBody>
          <a:bodyPr/>
          <a:lstStyle/>
          <a:p>
            <a:pPr eaLnBrk="1" hangingPunct="1">
              <a:defRPr/>
            </a:pPr>
            <a:r>
              <a:rPr lang="en-GB" dirty="0">
                <a:ea typeface="+mn-ea"/>
                <a:cs typeface="+mn-cs"/>
              </a:rPr>
              <a:t>Connecting neurons</a:t>
            </a:r>
            <a:endParaRPr lang="en-GB" dirty="0"/>
          </a:p>
        </p:txBody>
      </p:sp>
      <p:pic>
        <p:nvPicPr>
          <p:cNvPr id="11" name="Picture 10">
            <a:extLst>
              <a:ext uri="{FF2B5EF4-FFF2-40B4-BE49-F238E27FC236}">
                <a16:creationId xmlns:a16="http://schemas.microsoft.com/office/drawing/2014/main" id="{85F57A3F-CE68-4E92-8279-3931DA1082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2">
            <a:extLst>
              <a:ext uri="{FF2B5EF4-FFF2-40B4-BE49-F238E27FC236}">
                <a16:creationId xmlns:a16="http://schemas.microsoft.com/office/drawing/2014/main" id="{37F6D299-B037-44EE-AEC0-EF7B5554B3F7}"/>
              </a:ext>
            </a:extLst>
          </p:cNvPr>
          <p:cNvSpPr>
            <a:spLocks noGrp="1" noChangeArrowheads="1"/>
          </p:cNvSpPr>
          <p:nvPr>
            <p:ph type="title"/>
          </p:nvPr>
        </p:nvSpPr>
        <p:spPr/>
        <p:txBody>
          <a:bodyPr/>
          <a:lstStyle/>
          <a:p>
            <a:pPr eaLnBrk="1" hangingPunct="1"/>
            <a:r>
              <a:rPr lang="en-GB" altLang="en-US" dirty="0"/>
              <a:t>Moving across a synapse</a:t>
            </a:r>
          </a:p>
        </p:txBody>
      </p:sp>
      <p:pic>
        <p:nvPicPr>
          <p:cNvPr id="7" name="Picture 6">
            <a:extLst>
              <a:ext uri="{FF2B5EF4-FFF2-40B4-BE49-F238E27FC236}">
                <a16:creationId xmlns:a16="http://schemas.microsoft.com/office/drawing/2014/main" id="{34D525EE-20F4-4D88-A71A-F0085E75DF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C30C5B6-F69B-4B9E-9BBC-D97DC379FFF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72EA54EE-655A-458C-9402-28EC950C6592}"/>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5E824589-5F74-46AD-BDF7-191BD5F8F70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2846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216"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F829529-2CA3-4410-94B3-EF290EBFCCCB}"/>
              </a:ext>
            </a:extLst>
          </p:cNvPr>
          <p:cNvSpPr>
            <a:spLocks noGrp="1" noChangeArrowheads="1"/>
          </p:cNvSpPr>
          <p:nvPr>
            <p:ph type="title"/>
          </p:nvPr>
        </p:nvSpPr>
        <p:spPr/>
        <p:txBody>
          <a:bodyPr/>
          <a:lstStyle/>
          <a:p>
            <a:pPr eaLnBrk="1" hangingPunct="1"/>
            <a:r>
              <a:rPr lang="en-GB" altLang="en-US"/>
              <a:t>Nerves</a:t>
            </a:r>
          </a:p>
        </p:txBody>
      </p:sp>
      <p:sp>
        <p:nvSpPr>
          <p:cNvPr id="248840" name="Text Box 8">
            <a:extLst>
              <a:ext uri="{FF2B5EF4-FFF2-40B4-BE49-F238E27FC236}">
                <a16:creationId xmlns:a16="http://schemas.microsoft.com/office/drawing/2014/main" id="{FB8F690E-967A-4051-BD2A-C81B7871F757}"/>
              </a:ext>
            </a:extLst>
          </p:cNvPr>
          <p:cNvSpPr txBox="1">
            <a:spLocks noChangeArrowheads="1"/>
          </p:cNvSpPr>
          <p:nvPr/>
        </p:nvSpPr>
        <p:spPr bwMode="auto">
          <a:xfrm>
            <a:off x="3302000" y="5583238"/>
            <a:ext cx="1476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rgbClr val="010066"/>
                </a:solidFill>
              </a:rPr>
              <a:t>axon</a:t>
            </a:r>
          </a:p>
        </p:txBody>
      </p:sp>
      <p:sp>
        <p:nvSpPr>
          <p:cNvPr id="22532" name="Rectangle 24">
            <a:extLst>
              <a:ext uri="{FF2B5EF4-FFF2-40B4-BE49-F238E27FC236}">
                <a16:creationId xmlns:a16="http://schemas.microsoft.com/office/drawing/2014/main" id="{4D10D024-F46D-4DA6-892E-90688C9D8BEA}"/>
              </a:ext>
            </a:extLst>
          </p:cNvPr>
          <p:cNvSpPr>
            <a:spLocks noChangeArrowheads="1"/>
          </p:cNvSpPr>
          <p:nvPr/>
        </p:nvSpPr>
        <p:spPr bwMode="auto">
          <a:xfrm>
            <a:off x="342900" y="784225"/>
            <a:ext cx="8470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10BC45"/>
                </a:solidFill>
              </a:rPr>
              <a:t>nerve</a:t>
            </a:r>
            <a:r>
              <a:rPr lang="en-GB" altLang="en-US" dirty="0"/>
              <a:t> is a bundle containing the axons of many neurons. </a:t>
            </a:r>
          </a:p>
        </p:txBody>
      </p:sp>
      <p:pic>
        <p:nvPicPr>
          <p:cNvPr id="22533" name="Picture 25" descr="nervous_system">
            <a:extLst>
              <a:ext uri="{FF2B5EF4-FFF2-40B4-BE49-F238E27FC236}">
                <a16:creationId xmlns:a16="http://schemas.microsoft.com/office/drawing/2014/main" id="{9E16CFD8-CB66-4B40-8EAD-B754B57E8E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8" y="1589088"/>
            <a:ext cx="2360612"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43" name="Text Box 112">
            <a:extLst>
              <a:ext uri="{FF2B5EF4-FFF2-40B4-BE49-F238E27FC236}">
                <a16:creationId xmlns:a16="http://schemas.microsoft.com/office/drawing/2014/main" id="{D93F7657-D936-45CA-BB1B-4621163D6673}"/>
              </a:ext>
            </a:extLst>
          </p:cNvPr>
          <p:cNvSpPr txBox="1">
            <a:spLocks noChangeArrowheads="1"/>
          </p:cNvSpPr>
          <p:nvPr/>
        </p:nvSpPr>
        <p:spPr bwMode="auto">
          <a:xfrm>
            <a:off x="4306888" y="33210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nerve</a:t>
            </a:r>
          </a:p>
        </p:txBody>
      </p:sp>
      <p:sp>
        <p:nvSpPr>
          <p:cNvPr id="22535" name="Oval 26">
            <a:extLst>
              <a:ext uri="{FF2B5EF4-FFF2-40B4-BE49-F238E27FC236}">
                <a16:creationId xmlns:a16="http://schemas.microsoft.com/office/drawing/2014/main" id="{2DDC190D-D516-436A-9810-AB31ABE7FEF4}"/>
              </a:ext>
            </a:extLst>
          </p:cNvPr>
          <p:cNvSpPr>
            <a:spLocks noChangeArrowheads="1"/>
          </p:cNvSpPr>
          <p:nvPr/>
        </p:nvSpPr>
        <p:spPr bwMode="auto">
          <a:xfrm>
            <a:off x="7394575" y="3433763"/>
            <a:ext cx="247650" cy="2476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b="1"/>
          </a:p>
        </p:txBody>
      </p:sp>
      <p:sp>
        <p:nvSpPr>
          <p:cNvPr id="22536" name="Line 29">
            <a:extLst>
              <a:ext uri="{FF2B5EF4-FFF2-40B4-BE49-F238E27FC236}">
                <a16:creationId xmlns:a16="http://schemas.microsoft.com/office/drawing/2014/main" id="{38F5B187-72E6-43B7-9CA9-C011AC657346}"/>
              </a:ext>
            </a:extLst>
          </p:cNvPr>
          <p:cNvSpPr>
            <a:spLocks noChangeShapeType="1"/>
          </p:cNvSpPr>
          <p:nvPr/>
        </p:nvSpPr>
        <p:spPr bwMode="auto">
          <a:xfrm flipV="1">
            <a:off x="5434013" y="3465513"/>
            <a:ext cx="2147887" cy="4048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30">
            <a:extLst>
              <a:ext uri="{FF2B5EF4-FFF2-40B4-BE49-F238E27FC236}">
                <a16:creationId xmlns:a16="http://schemas.microsoft.com/office/drawing/2014/main" id="{5B96FCC8-0D6F-4DA0-B170-A0BD98844A55}"/>
              </a:ext>
            </a:extLst>
          </p:cNvPr>
          <p:cNvSpPr>
            <a:spLocks noChangeShapeType="1"/>
          </p:cNvSpPr>
          <p:nvPr/>
        </p:nvSpPr>
        <p:spPr bwMode="auto">
          <a:xfrm flipH="1">
            <a:off x="6507163" y="3625850"/>
            <a:ext cx="1138237" cy="17859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3" name="Rectangle 15">
            <a:extLst>
              <a:ext uri="{FF2B5EF4-FFF2-40B4-BE49-F238E27FC236}">
                <a16:creationId xmlns:a16="http://schemas.microsoft.com/office/drawing/2014/main" id="{9F919D89-699F-4DB6-9F61-FC1544B83929}"/>
              </a:ext>
            </a:extLst>
          </p:cNvPr>
          <p:cNvSpPr>
            <a:spLocks noChangeArrowheads="1"/>
          </p:cNvSpPr>
          <p:nvPr/>
        </p:nvSpPr>
        <p:spPr bwMode="auto">
          <a:xfrm>
            <a:off x="342900" y="2647069"/>
            <a:ext cx="3813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Nerves also contain cells that support and protect the axons. </a:t>
            </a:r>
          </a:p>
        </p:txBody>
      </p:sp>
      <p:pic>
        <p:nvPicPr>
          <p:cNvPr id="22543" name="Picture 18" descr="The_nervous_system_5.1.png">
            <a:extLst>
              <a:ext uri="{FF2B5EF4-FFF2-40B4-BE49-F238E27FC236}">
                <a16:creationId xmlns:a16="http://schemas.microsoft.com/office/drawing/2014/main" id="{C76ACC11-36BD-42FC-AD82-789F98A0FB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875088"/>
            <a:ext cx="223678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28">
            <a:extLst>
              <a:ext uri="{FF2B5EF4-FFF2-40B4-BE49-F238E27FC236}">
                <a16:creationId xmlns:a16="http://schemas.microsoft.com/office/drawing/2014/main" id="{9F74624A-F6CC-4541-A0C1-0050662C78E6}"/>
              </a:ext>
            </a:extLst>
          </p:cNvPr>
          <p:cNvSpPr>
            <a:spLocks noChangeShapeType="1"/>
          </p:cNvSpPr>
          <p:nvPr/>
        </p:nvSpPr>
        <p:spPr bwMode="auto">
          <a:xfrm flipV="1">
            <a:off x="4038600" y="4875213"/>
            <a:ext cx="817563" cy="700087"/>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8860" name="Line 281">
            <a:extLst>
              <a:ext uri="{FF2B5EF4-FFF2-40B4-BE49-F238E27FC236}">
                <a16:creationId xmlns:a16="http://schemas.microsoft.com/office/drawing/2014/main" id="{E86E5257-A427-4078-9809-75F88ED04499}"/>
              </a:ext>
            </a:extLst>
          </p:cNvPr>
          <p:cNvSpPr>
            <a:spLocks noChangeShapeType="1"/>
          </p:cNvSpPr>
          <p:nvPr/>
        </p:nvSpPr>
        <p:spPr bwMode="auto">
          <a:xfrm>
            <a:off x="4838700" y="3810000"/>
            <a:ext cx="931863" cy="811213"/>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 name="Picture 18">
            <a:extLst>
              <a:ext uri="{FF2B5EF4-FFF2-40B4-BE49-F238E27FC236}">
                <a16:creationId xmlns:a16="http://schemas.microsoft.com/office/drawing/2014/main" id="{33E8AFA4-EDB2-4272-B553-62BBA5F3880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21" name="Rectangle 15">
            <a:extLst>
              <a:ext uri="{FF2B5EF4-FFF2-40B4-BE49-F238E27FC236}">
                <a16:creationId xmlns:a16="http://schemas.microsoft.com/office/drawing/2014/main" id="{871A767E-905C-4E6F-81B6-9936413F66F3}"/>
              </a:ext>
            </a:extLst>
          </p:cNvPr>
          <p:cNvSpPr>
            <a:spLocks noChangeArrowheads="1"/>
          </p:cNvSpPr>
          <p:nvPr/>
        </p:nvSpPr>
        <p:spPr bwMode="auto">
          <a:xfrm>
            <a:off x="330200" y="1715647"/>
            <a:ext cx="6288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Each axon belongs to an individual neuron.</a:t>
            </a:r>
          </a:p>
        </p:txBody>
      </p:sp>
      <p:sp>
        <p:nvSpPr>
          <p:cNvPr id="22" name="Rectangle 15">
            <a:extLst>
              <a:ext uri="{FF2B5EF4-FFF2-40B4-BE49-F238E27FC236}">
                <a16:creationId xmlns:a16="http://schemas.microsoft.com/office/drawing/2014/main" id="{31F42CEF-B562-4456-BDFA-66BF34936185}"/>
              </a:ext>
            </a:extLst>
          </p:cNvPr>
          <p:cNvSpPr>
            <a:spLocks noChangeArrowheads="1"/>
          </p:cNvSpPr>
          <p:nvPr/>
        </p:nvSpPr>
        <p:spPr bwMode="auto">
          <a:xfrm>
            <a:off x="342900" y="4317155"/>
            <a:ext cx="34321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Nerves allow electrical impulses to be safely carried long distances </a:t>
            </a:r>
            <a:br>
              <a:rPr lang="en-GB" altLang="en-US" dirty="0"/>
            </a:br>
            <a:r>
              <a:rPr lang="en-GB" altLang="en-US" dirty="0"/>
              <a:t>in the body. </a:t>
            </a:r>
          </a:p>
        </p:txBody>
      </p:sp>
      <p:pic>
        <p:nvPicPr>
          <p:cNvPr id="23" name="Picture 9" descr="notes_icon">
            <a:extLst>
              <a:ext uri="{FF2B5EF4-FFF2-40B4-BE49-F238E27FC236}">
                <a16:creationId xmlns:a16="http://schemas.microsoft.com/office/drawing/2014/main" id="{23FEA95C-B10E-4F3F-85E8-56F4B660C4A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3"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3">
            <a:extLst>
              <a:ext uri="{FF2B5EF4-FFF2-40B4-BE49-F238E27FC236}">
                <a16:creationId xmlns:a16="http://schemas.microsoft.com/office/drawing/2014/main" id="{77ACED8B-8281-4F86-B0C6-4D47712E4D11}"/>
              </a:ext>
            </a:extLst>
          </p:cNvPr>
          <p:cNvSpPr>
            <a:spLocks noChangeArrowheads="1"/>
          </p:cNvSpPr>
          <p:nvPr/>
        </p:nvSpPr>
        <p:spPr bwMode="auto">
          <a:xfrm>
            <a:off x="342900" y="1577297"/>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solidFill>
                  <a:srgbClr val="010066"/>
                </a:solidFill>
              </a:rPr>
              <a:t>The brain is made of </a:t>
            </a:r>
            <a:r>
              <a:rPr lang="en-GB" altLang="en-US" b="1" dirty="0">
                <a:solidFill>
                  <a:srgbClr val="10BC45"/>
                </a:solidFill>
              </a:rPr>
              <a:t>nervous tissue</a:t>
            </a:r>
            <a:r>
              <a:rPr lang="en-GB" altLang="en-US" dirty="0">
                <a:solidFill>
                  <a:srgbClr val="010066"/>
                </a:solidFill>
              </a:rPr>
              <a:t>. It contains billions </a:t>
            </a:r>
            <a:br>
              <a:rPr lang="en-GB" altLang="en-US" dirty="0">
                <a:solidFill>
                  <a:srgbClr val="010066"/>
                </a:solidFill>
              </a:rPr>
            </a:br>
            <a:r>
              <a:rPr lang="en-GB" altLang="en-US" dirty="0">
                <a:solidFill>
                  <a:srgbClr val="010066"/>
                </a:solidFill>
              </a:rPr>
              <a:t>of interconnected neurons, as well as other specialized cells that support and protect the neurons. </a:t>
            </a:r>
          </a:p>
        </p:txBody>
      </p:sp>
      <p:sp>
        <p:nvSpPr>
          <p:cNvPr id="16387" name="Rectangle 13">
            <a:extLst>
              <a:ext uri="{FF2B5EF4-FFF2-40B4-BE49-F238E27FC236}">
                <a16:creationId xmlns:a16="http://schemas.microsoft.com/office/drawing/2014/main" id="{B44BCFFA-0FB5-49A2-83CF-5CE8345F0719}"/>
              </a:ext>
            </a:extLst>
          </p:cNvPr>
          <p:cNvSpPr>
            <a:spLocks noGrp="1" noChangeArrowheads="1"/>
          </p:cNvSpPr>
          <p:nvPr>
            <p:ph type="title"/>
          </p:nvPr>
        </p:nvSpPr>
        <p:spPr/>
        <p:txBody>
          <a:bodyPr/>
          <a:lstStyle/>
          <a:p>
            <a:pPr eaLnBrk="1" hangingPunct="1"/>
            <a:r>
              <a:rPr lang="en-GB" altLang="en-US"/>
              <a:t>The brain</a:t>
            </a:r>
          </a:p>
        </p:txBody>
      </p:sp>
      <p:sp>
        <p:nvSpPr>
          <p:cNvPr id="924685" name="Text Box 13">
            <a:extLst>
              <a:ext uri="{FF2B5EF4-FFF2-40B4-BE49-F238E27FC236}">
                <a16:creationId xmlns:a16="http://schemas.microsoft.com/office/drawing/2014/main" id="{0E273AFE-BEBA-4B90-8F3B-21D2F973D554}"/>
              </a:ext>
            </a:extLst>
          </p:cNvPr>
          <p:cNvSpPr txBox="1">
            <a:spLocks noChangeArrowheads="1"/>
          </p:cNvSpPr>
          <p:nvPr/>
        </p:nvSpPr>
        <p:spPr bwMode="auto">
          <a:xfrm>
            <a:off x="342901" y="3108735"/>
            <a:ext cx="4229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Different parts of the brain </a:t>
            </a:r>
            <a:br>
              <a:rPr lang="en-GB" altLang="en-US" dirty="0"/>
            </a:br>
            <a:r>
              <a:rPr lang="en-GB" altLang="en-US" dirty="0"/>
              <a:t>carry out different functions. </a:t>
            </a:r>
          </a:p>
        </p:txBody>
      </p:sp>
      <p:sp>
        <p:nvSpPr>
          <p:cNvPr id="924686" name="Text Box 14">
            <a:extLst>
              <a:ext uri="{FF2B5EF4-FFF2-40B4-BE49-F238E27FC236}">
                <a16:creationId xmlns:a16="http://schemas.microsoft.com/office/drawing/2014/main" id="{419ABCE8-0C5F-4A1E-82A6-F5908DC09204}"/>
              </a:ext>
            </a:extLst>
          </p:cNvPr>
          <p:cNvSpPr txBox="1">
            <a:spLocks noChangeArrowheads="1"/>
          </p:cNvSpPr>
          <p:nvPr/>
        </p:nvSpPr>
        <p:spPr bwMode="auto">
          <a:xfrm>
            <a:off x="342900" y="4271693"/>
            <a:ext cx="4229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These regions work together </a:t>
            </a:r>
            <a:br>
              <a:rPr lang="en-GB" altLang="en-US" dirty="0"/>
            </a:br>
            <a:r>
              <a:rPr lang="en-GB" altLang="en-US" dirty="0"/>
              <a:t>to </a:t>
            </a:r>
            <a:r>
              <a:rPr lang="en-GB" altLang="en-US" dirty="0">
                <a:solidFill>
                  <a:srgbClr val="010066"/>
                </a:solidFill>
              </a:rPr>
              <a:t>process information from sensory neurons and </a:t>
            </a:r>
            <a:r>
              <a:rPr lang="en-GB" altLang="en-US" dirty="0"/>
              <a:t>control </a:t>
            </a:r>
            <a:r>
              <a:rPr lang="en-GB" altLang="en-US" b="1" dirty="0"/>
              <a:t>complex </a:t>
            </a:r>
            <a:r>
              <a:rPr lang="en-GB" altLang="en-US" b="1" dirty="0" err="1"/>
              <a:t>behavior</a:t>
            </a:r>
            <a:r>
              <a:rPr lang="en-GB" altLang="en-US" dirty="0"/>
              <a:t>.</a:t>
            </a:r>
          </a:p>
        </p:txBody>
      </p:sp>
      <p:sp>
        <p:nvSpPr>
          <p:cNvPr id="16391" name="Rectangle 15">
            <a:extLst>
              <a:ext uri="{FF2B5EF4-FFF2-40B4-BE49-F238E27FC236}">
                <a16:creationId xmlns:a16="http://schemas.microsoft.com/office/drawing/2014/main" id="{506E71E1-445A-43A4-AD2F-BF5729B76815}"/>
              </a:ext>
            </a:extLst>
          </p:cNvPr>
          <p:cNvSpPr>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solidFill>
                  <a:srgbClr val="010066"/>
                </a:solidFill>
              </a:rPr>
              <a:t>The brain is the main organ of the nervous system. </a:t>
            </a:r>
          </a:p>
        </p:txBody>
      </p:sp>
      <p:pic>
        <p:nvPicPr>
          <p:cNvPr id="16392" name="Picture 8" descr="brain.png">
            <a:extLst>
              <a:ext uri="{FF2B5EF4-FFF2-40B4-BE49-F238E27FC236}">
                <a16:creationId xmlns:a16="http://schemas.microsoft.com/office/drawing/2014/main" id="{6AA8D1CE-093E-4A81-BCE0-E0EE02C2D0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6981" y="3095275"/>
            <a:ext cx="43576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3D2430F-1BFA-46C3-9A64-9AD9B3A955D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743E2B75-82C8-403C-9460-0886C2FA2C4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05858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46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8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4" grpId="0"/>
      <p:bldP spid="924685" grpId="0"/>
      <p:bldP spid="9246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5" descr="The_Brain_human_brain_spinal_cord_2.png">
            <a:extLst>
              <a:ext uri="{FF2B5EF4-FFF2-40B4-BE49-F238E27FC236}">
                <a16:creationId xmlns:a16="http://schemas.microsoft.com/office/drawing/2014/main" id="{9C6A0F85-283E-49B7-9F00-301CD2A85A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475" y="1452563"/>
            <a:ext cx="455453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3">
            <a:extLst>
              <a:ext uri="{FF2B5EF4-FFF2-40B4-BE49-F238E27FC236}">
                <a16:creationId xmlns:a16="http://schemas.microsoft.com/office/drawing/2014/main" id="{D22722E2-8A46-41DA-8D8C-A578C6BE008F}"/>
              </a:ext>
            </a:extLst>
          </p:cNvPr>
          <p:cNvSpPr>
            <a:spLocks noGrp="1" noChangeArrowheads="1"/>
          </p:cNvSpPr>
          <p:nvPr>
            <p:ph type="title"/>
          </p:nvPr>
        </p:nvSpPr>
        <p:spPr/>
        <p:txBody>
          <a:bodyPr/>
          <a:lstStyle/>
          <a:p>
            <a:pPr eaLnBrk="1" hangingPunct="1"/>
            <a:r>
              <a:rPr lang="en-GB" altLang="en-US"/>
              <a:t>Parts of the brain</a:t>
            </a:r>
          </a:p>
        </p:txBody>
      </p:sp>
      <p:sp>
        <p:nvSpPr>
          <p:cNvPr id="18437" name="Rectangle 2">
            <a:extLst>
              <a:ext uri="{FF2B5EF4-FFF2-40B4-BE49-F238E27FC236}">
                <a16:creationId xmlns:a16="http://schemas.microsoft.com/office/drawing/2014/main" id="{1D6AABE1-F02E-45CC-93B1-C9316817673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18438" name="Rectangle 1">
            <a:extLst>
              <a:ext uri="{FF2B5EF4-FFF2-40B4-BE49-F238E27FC236}">
                <a16:creationId xmlns:a16="http://schemas.microsoft.com/office/drawing/2014/main" id="{960AB663-A33B-4123-83BB-1DE9F49A2942}"/>
              </a:ext>
            </a:extLst>
          </p:cNvPr>
          <p:cNvSpPr>
            <a:spLocks noChangeArrowheads="1"/>
          </p:cNvSpPr>
          <p:nvPr/>
        </p:nvSpPr>
        <p:spPr bwMode="auto">
          <a:xfrm>
            <a:off x="342900" y="784225"/>
            <a:ext cx="7273925"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US" altLang="en-US" dirty="0"/>
              <a:t>Can you name the parts of the brain labeled below?</a:t>
            </a:r>
          </a:p>
        </p:txBody>
      </p:sp>
      <p:cxnSp>
        <p:nvCxnSpPr>
          <p:cNvPr id="2" name="Straight Arrow Connector 104">
            <a:extLst>
              <a:ext uri="{FF2B5EF4-FFF2-40B4-BE49-F238E27FC236}">
                <a16:creationId xmlns:a16="http://schemas.microsoft.com/office/drawing/2014/main" id="{53EE691B-A189-428C-A9AA-6E7EDE7DCA8C}"/>
              </a:ext>
            </a:extLst>
          </p:cNvPr>
          <p:cNvCxnSpPr>
            <a:cxnSpLocks noChangeShapeType="1"/>
          </p:cNvCxnSpPr>
          <p:nvPr/>
        </p:nvCxnSpPr>
        <p:spPr bwMode="auto">
          <a:xfrm flipH="1">
            <a:off x="6034088" y="2086505"/>
            <a:ext cx="906462" cy="314325"/>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8439" name="Straight Arrow Connector 13">
            <a:extLst>
              <a:ext uri="{FF2B5EF4-FFF2-40B4-BE49-F238E27FC236}">
                <a16:creationId xmlns:a16="http://schemas.microsoft.com/office/drawing/2014/main" id="{3D2D7C33-DD1A-4167-9E4B-231D952784BB}"/>
              </a:ext>
            </a:extLst>
          </p:cNvPr>
          <p:cNvCxnSpPr>
            <a:cxnSpLocks noChangeShapeType="1"/>
          </p:cNvCxnSpPr>
          <p:nvPr/>
        </p:nvCxnSpPr>
        <p:spPr bwMode="auto">
          <a:xfrm flipH="1" flipV="1">
            <a:off x="5800725" y="4133850"/>
            <a:ext cx="1419225" cy="855663"/>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8440" name="Straight Arrow Connector 16">
            <a:extLst>
              <a:ext uri="{FF2B5EF4-FFF2-40B4-BE49-F238E27FC236}">
                <a16:creationId xmlns:a16="http://schemas.microsoft.com/office/drawing/2014/main" id="{0C24BBA5-D884-4695-A4C9-4396CBB25721}"/>
              </a:ext>
            </a:extLst>
          </p:cNvPr>
          <p:cNvCxnSpPr>
            <a:cxnSpLocks noChangeShapeType="1"/>
          </p:cNvCxnSpPr>
          <p:nvPr/>
        </p:nvCxnSpPr>
        <p:spPr bwMode="auto">
          <a:xfrm>
            <a:off x="2073275" y="4129088"/>
            <a:ext cx="1931988" cy="9525"/>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8441" name="Straight Arrow Connector 18">
            <a:extLst>
              <a:ext uri="{FF2B5EF4-FFF2-40B4-BE49-F238E27FC236}">
                <a16:creationId xmlns:a16="http://schemas.microsoft.com/office/drawing/2014/main" id="{D30A9899-6127-49A5-AB0E-45250E09B9BF}"/>
              </a:ext>
            </a:extLst>
          </p:cNvPr>
          <p:cNvCxnSpPr>
            <a:cxnSpLocks noChangeShapeType="1"/>
          </p:cNvCxnSpPr>
          <p:nvPr/>
        </p:nvCxnSpPr>
        <p:spPr bwMode="auto">
          <a:xfrm>
            <a:off x="1467556" y="2219325"/>
            <a:ext cx="2626607" cy="1785938"/>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8442" name="Straight Arrow Connector 25">
            <a:extLst>
              <a:ext uri="{FF2B5EF4-FFF2-40B4-BE49-F238E27FC236}">
                <a16:creationId xmlns:a16="http://schemas.microsoft.com/office/drawing/2014/main" id="{4ABBC634-432B-480F-BE16-0BD198D0EAEE}"/>
              </a:ext>
            </a:extLst>
          </p:cNvPr>
          <p:cNvCxnSpPr>
            <a:cxnSpLocks noChangeShapeType="1"/>
          </p:cNvCxnSpPr>
          <p:nvPr/>
        </p:nvCxnSpPr>
        <p:spPr bwMode="auto">
          <a:xfrm flipV="1">
            <a:off x="3327577" y="4638675"/>
            <a:ext cx="1855787" cy="83185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30" name="Rectangle 29">
            <a:extLst>
              <a:ext uri="{FF2B5EF4-FFF2-40B4-BE49-F238E27FC236}">
                <a16:creationId xmlns:a16="http://schemas.microsoft.com/office/drawing/2014/main" id="{B919FF8A-E9FD-4D77-B996-038CF9B8981A}"/>
              </a:ext>
            </a:extLst>
          </p:cNvPr>
          <p:cNvSpPr>
            <a:spLocks noChangeArrowheads="1"/>
          </p:cNvSpPr>
          <p:nvPr/>
        </p:nvSpPr>
        <p:spPr bwMode="auto">
          <a:xfrm>
            <a:off x="6917972" y="1580268"/>
            <a:ext cx="1433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010066"/>
                </a:solidFill>
              </a:rPr>
              <a:t>cerebral</a:t>
            </a:r>
            <a:br>
              <a:rPr lang="en-GB" altLang="en-US" b="1" dirty="0">
                <a:solidFill>
                  <a:srgbClr val="010066"/>
                </a:solidFill>
              </a:rPr>
            </a:br>
            <a:r>
              <a:rPr lang="en-GB" altLang="en-US" b="1" dirty="0">
                <a:solidFill>
                  <a:srgbClr val="010066"/>
                </a:solidFill>
              </a:rPr>
              <a:t>cortex</a:t>
            </a:r>
            <a:endParaRPr lang="en-GB" altLang="en-US" b="1" dirty="0"/>
          </a:p>
        </p:txBody>
      </p:sp>
      <p:sp>
        <p:nvSpPr>
          <p:cNvPr id="32" name="Rectangle 31">
            <a:extLst>
              <a:ext uri="{FF2B5EF4-FFF2-40B4-BE49-F238E27FC236}">
                <a16:creationId xmlns:a16="http://schemas.microsoft.com/office/drawing/2014/main" id="{C6D2261B-DA94-4289-B137-4871E421E377}"/>
              </a:ext>
            </a:extLst>
          </p:cNvPr>
          <p:cNvSpPr>
            <a:spLocks noChangeArrowheads="1"/>
          </p:cNvSpPr>
          <p:nvPr/>
        </p:nvSpPr>
        <p:spPr bwMode="auto">
          <a:xfrm>
            <a:off x="6427965" y="508088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010066"/>
                </a:solidFill>
              </a:rPr>
              <a:t>cerebellum</a:t>
            </a:r>
            <a:endParaRPr lang="en-GB" altLang="en-US" b="1" dirty="0"/>
          </a:p>
        </p:txBody>
      </p:sp>
      <p:sp>
        <p:nvSpPr>
          <p:cNvPr id="33" name="Rectangle 32">
            <a:extLst>
              <a:ext uri="{FF2B5EF4-FFF2-40B4-BE49-F238E27FC236}">
                <a16:creationId xmlns:a16="http://schemas.microsoft.com/office/drawing/2014/main" id="{0F994569-4748-4AC0-AC29-2B5FCC91CC7C}"/>
              </a:ext>
            </a:extLst>
          </p:cNvPr>
          <p:cNvSpPr>
            <a:spLocks noChangeArrowheads="1"/>
          </p:cNvSpPr>
          <p:nvPr/>
        </p:nvSpPr>
        <p:spPr bwMode="auto">
          <a:xfrm>
            <a:off x="1936221" y="5272617"/>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010066"/>
                </a:solidFill>
              </a:rPr>
              <a:t>medulla</a:t>
            </a:r>
            <a:endParaRPr lang="en-GB" altLang="en-US" b="1" dirty="0"/>
          </a:p>
        </p:txBody>
      </p:sp>
      <p:sp>
        <p:nvSpPr>
          <p:cNvPr id="34" name="Rectangle 33">
            <a:extLst>
              <a:ext uri="{FF2B5EF4-FFF2-40B4-BE49-F238E27FC236}">
                <a16:creationId xmlns:a16="http://schemas.microsoft.com/office/drawing/2014/main" id="{1CC60E64-740B-4012-BFDD-F1DB2E34A787}"/>
              </a:ext>
            </a:extLst>
          </p:cNvPr>
          <p:cNvSpPr>
            <a:spLocks noChangeArrowheads="1"/>
          </p:cNvSpPr>
          <p:nvPr/>
        </p:nvSpPr>
        <p:spPr bwMode="auto">
          <a:xfrm>
            <a:off x="611894" y="3692172"/>
            <a:ext cx="148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rgbClr val="010066"/>
                </a:solidFill>
              </a:rPr>
              <a:t>pituitary </a:t>
            </a:r>
            <a:br>
              <a:rPr lang="en-GB" altLang="en-US" b="1">
                <a:solidFill>
                  <a:srgbClr val="010066"/>
                </a:solidFill>
              </a:rPr>
            </a:br>
            <a:r>
              <a:rPr lang="en-GB" altLang="en-US" b="1">
                <a:solidFill>
                  <a:srgbClr val="010066"/>
                </a:solidFill>
              </a:rPr>
              <a:t>gland</a:t>
            </a:r>
            <a:endParaRPr lang="en-GB" altLang="en-US" b="1"/>
          </a:p>
        </p:txBody>
      </p:sp>
      <p:sp>
        <p:nvSpPr>
          <p:cNvPr id="35" name="Rectangle 34">
            <a:extLst>
              <a:ext uri="{FF2B5EF4-FFF2-40B4-BE49-F238E27FC236}">
                <a16:creationId xmlns:a16="http://schemas.microsoft.com/office/drawing/2014/main" id="{6507112B-EBD8-4E61-89D5-12BA71709519}"/>
              </a:ext>
            </a:extLst>
          </p:cNvPr>
          <p:cNvSpPr>
            <a:spLocks noChangeArrowheads="1"/>
          </p:cNvSpPr>
          <p:nvPr/>
        </p:nvSpPr>
        <p:spPr bwMode="auto">
          <a:xfrm>
            <a:off x="342900" y="1678338"/>
            <a:ext cx="2270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010066"/>
                </a:solidFill>
              </a:rPr>
              <a:t>hypothalamus</a:t>
            </a:r>
            <a:endParaRPr lang="en-GB" altLang="en-US" b="1" dirty="0"/>
          </a:p>
        </p:txBody>
      </p:sp>
      <p:sp>
        <p:nvSpPr>
          <p:cNvPr id="18" name="Rectangle 17">
            <a:extLst>
              <a:ext uri="{FF2B5EF4-FFF2-40B4-BE49-F238E27FC236}">
                <a16:creationId xmlns:a16="http://schemas.microsoft.com/office/drawing/2014/main" id="{DC02F98B-BA7C-438C-A0B7-12A6A4316869}"/>
              </a:ext>
            </a:extLst>
          </p:cNvPr>
          <p:cNvSpPr>
            <a:spLocks noChangeArrowheads="1"/>
          </p:cNvSpPr>
          <p:nvPr/>
        </p:nvSpPr>
        <p:spPr bwMode="auto">
          <a:xfrm>
            <a:off x="7160155" y="3079750"/>
            <a:ext cx="158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rgbClr val="010066"/>
                </a:solidFill>
              </a:rPr>
              <a:t>cerebrum</a:t>
            </a:r>
            <a:endParaRPr lang="en-GB" altLang="en-US" b="1"/>
          </a:p>
        </p:txBody>
      </p:sp>
      <p:cxnSp>
        <p:nvCxnSpPr>
          <p:cNvPr id="18450" name="Straight Arrow Connector 10">
            <a:extLst>
              <a:ext uri="{FF2B5EF4-FFF2-40B4-BE49-F238E27FC236}">
                <a16:creationId xmlns:a16="http://schemas.microsoft.com/office/drawing/2014/main" id="{D79C36DE-F736-4A11-8115-B3B74CCEF535}"/>
              </a:ext>
            </a:extLst>
          </p:cNvPr>
          <p:cNvCxnSpPr>
            <a:cxnSpLocks noChangeShapeType="1"/>
          </p:cNvCxnSpPr>
          <p:nvPr/>
        </p:nvCxnSpPr>
        <p:spPr bwMode="auto">
          <a:xfrm flipH="1" flipV="1">
            <a:off x="5876572" y="2984500"/>
            <a:ext cx="1227138" cy="327025"/>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pic>
        <p:nvPicPr>
          <p:cNvPr id="20" name="Picture 19">
            <a:extLst>
              <a:ext uri="{FF2B5EF4-FFF2-40B4-BE49-F238E27FC236}">
                <a16:creationId xmlns:a16="http://schemas.microsoft.com/office/drawing/2014/main" id="{C799F9BC-B20B-45A3-97F4-B15A375EE12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10639AF0-B410-4CBA-B5E6-595274C2FCB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3346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4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44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84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descr="slide 7.jpg">
            <a:extLst>
              <a:ext uri="{FF2B5EF4-FFF2-40B4-BE49-F238E27FC236}">
                <a16:creationId xmlns:a16="http://schemas.microsoft.com/office/drawing/2014/main" id="{A2071F37-08FC-4484-AD16-5BA9B490E7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0282" y="3549831"/>
            <a:ext cx="3114675"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4">
            <a:extLst>
              <a:ext uri="{FF2B5EF4-FFF2-40B4-BE49-F238E27FC236}">
                <a16:creationId xmlns:a16="http://schemas.microsoft.com/office/drawing/2014/main" id="{8AB16E86-2535-4EAF-9449-AF231C68F935}"/>
              </a:ext>
            </a:extLst>
          </p:cNvPr>
          <p:cNvSpPr>
            <a:spLocks noChangeArrowheads="1"/>
          </p:cNvSpPr>
          <p:nvPr/>
        </p:nvSpPr>
        <p:spPr bwMode="auto">
          <a:xfrm>
            <a:off x="342900" y="784225"/>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 </a:t>
            </a:r>
            <a:r>
              <a:rPr lang="en-GB" altLang="en-US" b="1" dirty="0">
                <a:solidFill>
                  <a:srgbClr val="10BC45"/>
                </a:solidFill>
              </a:rPr>
              <a:t>cerebral cortex </a:t>
            </a:r>
            <a:r>
              <a:rPr lang="en-GB" altLang="en-US" dirty="0"/>
              <a:t>is the outer layer of the </a:t>
            </a:r>
            <a:r>
              <a:rPr lang="en-GB" altLang="en-US" b="1" dirty="0">
                <a:solidFill>
                  <a:srgbClr val="10BC45"/>
                </a:solidFill>
              </a:rPr>
              <a:t>cerebrum</a:t>
            </a:r>
            <a:r>
              <a:rPr lang="en-GB" altLang="en-US" dirty="0"/>
              <a:t>.</a:t>
            </a:r>
            <a:br>
              <a:rPr lang="en-GB" altLang="en-US" dirty="0"/>
            </a:br>
            <a:r>
              <a:rPr lang="en-GB" altLang="en-US" dirty="0"/>
              <a:t>It is the largest part of the brain.  </a:t>
            </a:r>
          </a:p>
        </p:txBody>
      </p:sp>
      <p:sp>
        <p:nvSpPr>
          <p:cNvPr id="19460" name="Rectangle 135">
            <a:extLst>
              <a:ext uri="{FF2B5EF4-FFF2-40B4-BE49-F238E27FC236}">
                <a16:creationId xmlns:a16="http://schemas.microsoft.com/office/drawing/2014/main" id="{60A4DF75-BCDC-4CC9-86AB-C9A5F2E4265E}"/>
              </a:ext>
            </a:extLst>
          </p:cNvPr>
          <p:cNvSpPr>
            <a:spLocks noGrp="1" noChangeArrowheads="1"/>
          </p:cNvSpPr>
          <p:nvPr>
            <p:ph type="title"/>
          </p:nvPr>
        </p:nvSpPr>
        <p:spPr/>
        <p:txBody>
          <a:bodyPr/>
          <a:lstStyle/>
          <a:p>
            <a:pPr eaLnBrk="1" hangingPunct="1"/>
            <a:r>
              <a:rPr lang="en-GB" altLang="en-US"/>
              <a:t>The cerebral cortex</a:t>
            </a:r>
          </a:p>
        </p:txBody>
      </p:sp>
      <p:sp>
        <p:nvSpPr>
          <p:cNvPr id="14" name="Text Box 13">
            <a:extLst>
              <a:ext uri="{FF2B5EF4-FFF2-40B4-BE49-F238E27FC236}">
                <a16:creationId xmlns:a16="http://schemas.microsoft.com/office/drawing/2014/main" id="{C2AC4D3B-F2AE-4734-8724-B4018EE20F61}"/>
              </a:ext>
            </a:extLst>
          </p:cNvPr>
          <p:cNvSpPr txBox="1">
            <a:spLocks noChangeArrowheads="1"/>
          </p:cNvSpPr>
          <p:nvPr/>
        </p:nvSpPr>
        <p:spPr bwMode="auto">
          <a:xfrm>
            <a:off x="342900" y="4583113"/>
            <a:ext cx="39920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Voluntary movement is </a:t>
            </a:r>
            <a:br>
              <a:rPr lang="en-GB" altLang="en-US" dirty="0"/>
            </a:br>
            <a:r>
              <a:rPr lang="en-GB" altLang="en-US" dirty="0"/>
              <a:t>an example of a conscious </a:t>
            </a:r>
            <a:br>
              <a:rPr lang="en-GB" altLang="en-US" dirty="0"/>
            </a:br>
            <a:r>
              <a:rPr lang="en-GB" altLang="en-US" dirty="0"/>
              <a:t>action coordinated by the </a:t>
            </a:r>
            <a:br>
              <a:rPr lang="en-GB" altLang="en-US" dirty="0"/>
            </a:br>
            <a:r>
              <a:rPr lang="en-GB" altLang="en-US" dirty="0"/>
              <a:t>cerebral cortex.</a:t>
            </a:r>
          </a:p>
        </p:txBody>
      </p:sp>
      <p:sp>
        <p:nvSpPr>
          <p:cNvPr id="15" name="Text Box 14">
            <a:extLst>
              <a:ext uri="{FF2B5EF4-FFF2-40B4-BE49-F238E27FC236}">
                <a16:creationId xmlns:a16="http://schemas.microsoft.com/office/drawing/2014/main" id="{E381C172-1E45-495C-A310-77B52EA6D290}"/>
              </a:ext>
            </a:extLst>
          </p:cNvPr>
          <p:cNvSpPr txBox="1">
            <a:spLocks noChangeArrowheads="1"/>
          </p:cNvSpPr>
          <p:nvPr/>
        </p:nvSpPr>
        <p:spPr bwMode="auto">
          <a:xfrm>
            <a:off x="342900" y="2824163"/>
            <a:ext cx="3730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 cerebral cortex is </a:t>
            </a:r>
            <a:br>
              <a:rPr lang="en-GB" altLang="en-US" dirty="0"/>
            </a:br>
            <a:r>
              <a:rPr lang="en-GB" altLang="en-US" dirty="0"/>
              <a:t>responsible for </a:t>
            </a:r>
            <a:r>
              <a:rPr lang="en-GB" altLang="en-US" b="1" dirty="0"/>
              <a:t>memory</a:t>
            </a:r>
            <a:r>
              <a:rPr lang="en-GB" altLang="en-US" dirty="0"/>
              <a:t>, </a:t>
            </a:r>
            <a:br>
              <a:rPr lang="en-GB" altLang="en-US" dirty="0"/>
            </a:br>
            <a:r>
              <a:rPr lang="en-GB" altLang="en-US" b="1" dirty="0"/>
              <a:t>language</a:t>
            </a:r>
            <a:r>
              <a:rPr lang="en-GB" altLang="en-US" dirty="0"/>
              <a:t>, </a:t>
            </a:r>
            <a:r>
              <a:rPr lang="en-GB" altLang="en-US" b="1" dirty="0"/>
              <a:t>intelligence </a:t>
            </a:r>
            <a:br>
              <a:rPr lang="en-GB" altLang="en-US" b="1" dirty="0"/>
            </a:br>
            <a:r>
              <a:rPr lang="en-GB" altLang="en-US" dirty="0"/>
              <a:t>and </a:t>
            </a:r>
            <a:r>
              <a:rPr lang="en-GB" altLang="en-US" b="1" dirty="0"/>
              <a:t>consciousness</a:t>
            </a:r>
            <a:r>
              <a:rPr lang="en-GB" altLang="en-US" dirty="0"/>
              <a:t>.</a:t>
            </a:r>
          </a:p>
        </p:txBody>
      </p:sp>
      <p:sp>
        <p:nvSpPr>
          <p:cNvPr id="16" name="Rectangle 3">
            <a:extLst>
              <a:ext uri="{FF2B5EF4-FFF2-40B4-BE49-F238E27FC236}">
                <a16:creationId xmlns:a16="http://schemas.microsoft.com/office/drawing/2014/main" id="{735CB790-EF63-4CDD-AF07-1A550FFE2F52}"/>
              </a:ext>
            </a:extLst>
          </p:cNvPr>
          <p:cNvSpPr>
            <a:spLocks noChangeArrowheads="1"/>
          </p:cNvSpPr>
          <p:nvPr/>
        </p:nvSpPr>
        <p:spPr bwMode="auto">
          <a:xfrm>
            <a:off x="342900" y="1804988"/>
            <a:ext cx="8153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 cerebrum is split into two </a:t>
            </a:r>
            <a:r>
              <a:rPr lang="en-GB" altLang="en-US" b="1" dirty="0">
                <a:solidFill>
                  <a:srgbClr val="10BC45"/>
                </a:solidFill>
              </a:rPr>
              <a:t>cerebral hemispheres</a:t>
            </a:r>
            <a:r>
              <a:rPr lang="en-GB" altLang="en-US" dirty="0"/>
              <a:t>: </a:t>
            </a:r>
            <a:br>
              <a:rPr lang="en-GB" altLang="en-US" dirty="0"/>
            </a:br>
            <a:r>
              <a:rPr lang="en-GB" altLang="en-US" dirty="0"/>
              <a:t>the left hemisphere and the right hemisphere.  </a:t>
            </a:r>
          </a:p>
        </p:txBody>
      </p:sp>
      <p:cxnSp>
        <p:nvCxnSpPr>
          <p:cNvPr id="18" name="Straight Arrow Connector 17">
            <a:extLst>
              <a:ext uri="{FF2B5EF4-FFF2-40B4-BE49-F238E27FC236}">
                <a16:creationId xmlns:a16="http://schemas.microsoft.com/office/drawing/2014/main" id="{A7E6B52D-5D0A-43AC-A8DF-9009C7C5B200}"/>
              </a:ext>
            </a:extLst>
          </p:cNvPr>
          <p:cNvCxnSpPr>
            <a:cxnSpLocks noChangeShapeType="1"/>
          </p:cNvCxnSpPr>
          <p:nvPr/>
        </p:nvCxnSpPr>
        <p:spPr bwMode="auto">
          <a:xfrm flipH="1">
            <a:off x="4869570" y="3392668"/>
            <a:ext cx="2411412" cy="1044575"/>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103A28C1-BE89-4657-B42C-4FAE53028C5E}"/>
              </a:ext>
            </a:extLst>
          </p:cNvPr>
          <p:cNvCxnSpPr>
            <a:cxnSpLocks noChangeShapeType="1"/>
          </p:cNvCxnSpPr>
          <p:nvPr/>
        </p:nvCxnSpPr>
        <p:spPr bwMode="auto">
          <a:xfrm flipH="1">
            <a:off x="5885570" y="3381556"/>
            <a:ext cx="1395412" cy="1247775"/>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8" name="Rectangle 27">
            <a:extLst>
              <a:ext uri="{FF2B5EF4-FFF2-40B4-BE49-F238E27FC236}">
                <a16:creationId xmlns:a16="http://schemas.microsoft.com/office/drawing/2014/main" id="{119F9C41-CC13-433B-B63E-C164FF5F87BF}"/>
              </a:ext>
            </a:extLst>
          </p:cNvPr>
          <p:cNvSpPr>
            <a:spLocks noChangeArrowheads="1"/>
          </p:cNvSpPr>
          <p:nvPr/>
        </p:nvSpPr>
        <p:spPr bwMode="auto">
          <a:xfrm>
            <a:off x="6888870" y="2465569"/>
            <a:ext cx="20843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010066"/>
                </a:solidFill>
              </a:rPr>
              <a:t>cerebral </a:t>
            </a:r>
            <a:br>
              <a:rPr lang="en-GB" altLang="en-US" b="1" dirty="0">
                <a:solidFill>
                  <a:srgbClr val="010066"/>
                </a:solidFill>
              </a:rPr>
            </a:br>
            <a:r>
              <a:rPr lang="en-GB" altLang="en-US" b="1" dirty="0">
                <a:solidFill>
                  <a:srgbClr val="010066"/>
                </a:solidFill>
              </a:rPr>
              <a:t>hemispheres</a:t>
            </a:r>
            <a:endParaRPr lang="en-GB" altLang="en-US" dirty="0">
              <a:solidFill>
                <a:srgbClr val="010066"/>
              </a:solidFill>
            </a:endParaRPr>
          </a:p>
        </p:txBody>
      </p:sp>
      <p:pic>
        <p:nvPicPr>
          <p:cNvPr id="12" name="Picture 11">
            <a:extLst>
              <a:ext uri="{FF2B5EF4-FFF2-40B4-BE49-F238E27FC236}">
                <a16:creationId xmlns:a16="http://schemas.microsoft.com/office/drawing/2014/main" id="{00FD5C4E-AA86-434B-86D8-55ED122F396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6894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The_Brain_human_brain_spinal_cord_2.png">
            <a:extLst>
              <a:ext uri="{FF2B5EF4-FFF2-40B4-BE49-F238E27FC236}">
                <a16:creationId xmlns:a16="http://schemas.microsoft.com/office/drawing/2014/main" id="{0DCBAA08-7F60-4DD8-8633-8BA09716A3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538" y="2055638"/>
            <a:ext cx="375443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66A7D4B6-6CB5-4138-9977-97D56CA49F6A}"/>
              </a:ext>
            </a:extLst>
          </p:cNvPr>
          <p:cNvSpPr>
            <a:spLocks noChangeArrowheads="1"/>
          </p:cNvSpPr>
          <p:nvPr/>
        </p:nvSpPr>
        <p:spPr bwMode="auto">
          <a:xfrm>
            <a:off x="342900" y="784225"/>
            <a:ext cx="7751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 </a:t>
            </a:r>
            <a:r>
              <a:rPr lang="en-GB" altLang="en-US" b="1">
                <a:solidFill>
                  <a:srgbClr val="10BC45"/>
                </a:solidFill>
              </a:rPr>
              <a:t>cerebellum </a:t>
            </a:r>
            <a:r>
              <a:rPr lang="en-GB" altLang="en-US"/>
              <a:t>is located at the base of brain. It is the second largest part of the brain.</a:t>
            </a:r>
          </a:p>
        </p:txBody>
      </p:sp>
      <p:sp>
        <p:nvSpPr>
          <p:cNvPr id="20484" name="Rectangle 13">
            <a:extLst>
              <a:ext uri="{FF2B5EF4-FFF2-40B4-BE49-F238E27FC236}">
                <a16:creationId xmlns:a16="http://schemas.microsoft.com/office/drawing/2014/main" id="{8CE3DA11-4720-43E6-8A32-15B2745A876B}"/>
              </a:ext>
            </a:extLst>
          </p:cNvPr>
          <p:cNvSpPr>
            <a:spLocks noGrp="1" noChangeArrowheads="1"/>
          </p:cNvSpPr>
          <p:nvPr>
            <p:ph type="title"/>
          </p:nvPr>
        </p:nvSpPr>
        <p:spPr/>
        <p:txBody>
          <a:bodyPr/>
          <a:lstStyle/>
          <a:p>
            <a:pPr eaLnBrk="1" hangingPunct="1"/>
            <a:r>
              <a:rPr lang="en-GB" altLang="en-US"/>
              <a:t>The cerebellum</a:t>
            </a:r>
          </a:p>
        </p:txBody>
      </p:sp>
      <p:sp>
        <p:nvSpPr>
          <p:cNvPr id="14" name="Text Box 13">
            <a:extLst>
              <a:ext uri="{FF2B5EF4-FFF2-40B4-BE49-F238E27FC236}">
                <a16:creationId xmlns:a16="http://schemas.microsoft.com/office/drawing/2014/main" id="{6451F5E5-820E-40D9-8620-E127F56ED39F}"/>
              </a:ext>
            </a:extLst>
          </p:cNvPr>
          <p:cNvSpPr txBox="1">
            <a:spLocks noChangeArrowheads="1"/>
          </p:cNvSpPr>
          <p:nvPr/>
        </p:nvSpPr>
        <p:spPr bwMode="auto">
          <a:xfrm>
            <a:off x="342900" y="4503738"/>
            <a:ext cx="3576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 cerebellum is also </a:t>
            </a:r>
            <a:br>
              <a:rPr lang="en-GB" altLang="en-US" dirty="0"/>
            </a:br>
            <a:r>
              <a:rPr lang="en-GB" altLang="en-US" dirty="0"/>
              <a:t>involved in controlling </a:t>
            </a:r>
            <a:br>
              <a:rPr lang="en-GB" altLang="en-US" dirty="0"/>
            </a:br>
            <a:r>
              <a:rPr lang="en-GB" altLang="en-US" b="1" dirty="0"/>
              <a:t>balance</a:t>
            </a:r>
            <a:r>
              <a:rPr lang="en-GB" altLang="en-US" dirty="0"/>
              <a:t> and </a:t>
            </a:r>
            <a:r>
              <a:rPr lang="en-GB" altLang="en-US" b="1" dirty="0"/>
              <a:t>posture</a:t>
            </a:r>
            <a:r>
              <a:rPr lang="en-GB" altLang="en-US" dirty="0"/>
              <a:t>.  </a:t>
            </a:r>
          </a:p>
        </p:txBody>
      </p:sp>
      <p:sp>
        <p:nvSpPr>
          <p:cNvPr id="15" name="Text Box 14">
            <a:extLst>
              <a:ext uri="{FF2B5EF4-FFF2-40B4-BE49-F238E27FC236}">
                <a16:creationId xmlns:a16="http://schemas.microsoft.com/office/drawing/2014/main" id="{0F6582BC-AB4F-4B6F-9932-58408E693A42}"/>
              </a:ext>
            </a:extLst>
          </p:cNvPr>
          <p:cNvSpPr txBox="1">
            <a:spLocks noChangeArrowheads="1"/>
          </p:cNvSpPr>
          <p:nvPr/>
        </p:nvSpPr>
        <p:spPr bwMode="auto">
          <a:xfrm>
            <a:off x="342901" y="2089150"/>
            <a:ext cx="35766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 main role of the </a:t>
            </a:r>
            <a:br>
              <a:rPr lang="en-GB" altLang="en-US" dirty="0"/>
            </a:br>
            <a:r>
              <a:rPr lang="en-GB" altLang="en-US" dirty="0"/>
              <a:t>cerebellum is to</a:t>
            </a:r>
            <a:r>
              <a:rPr lang="en-GB" altLang="en-US" b="1" dirty="0"/>
              <a:t> fine-</a:t>
            </a:r>
            <a:br>
              <a:rPr lang="en-GB" altLang="en-US" b="1" dirty="0"/>
            </a:br>
            <a:r>
              <a:rPr lang="en-GB" altLang="en-US" b="1" dirty="0"/>
              <a:t>tune voluntary muscle </a:t>
            </a:r>
            <a:br>
              <a:rPr lang="en-GB" altLang="en-US" b="1" dirty="0"/>
            </a:br>
            <a:r>
              <a:rPr lang="en-GB" altLang="en-US" b="1" dirty="0"/>
              <a:t>movement </a:t>
            </a:r>
            <a:r>
              <a:rPr lang="en-GB" altLang="en-US" dirty="0"/>
              <a:t>initiated by </a:t>
            </a:r>
            <a:br>
              <a:rPr lang="en-GB" altLang="en-US" dirty="0"/>
            </a:br>
            <a:r>
              <a:rPr lang="en-GB" altLang="en-US" dirty="0"/>
              <a:t>the cerebral cortex. </a:t>
            </a:r>
          </a:p>
        </p:txBody>
      </p:sp>
      <p:cxnSp>
        <p:nvCxnSpPr>
          <p:cNvPr id="19" name="Straight Arrow Connector 18">
            <a:extLst>
              <a:ext uri="{FF2B5EF4-FFF2-40B4-BE49-F238E27FC236}">
                <a16:creationId xmlns:a16="http://schemas.microsoft.com/office/drawing/2014/main" id="{DFA94DA5-B226-4E2E-B03E-F0DAD83CF1A2}"/>
              </a:ext>
            </a:extLst>
          </p:cNvPr>
          <p:cNvCxnSpPr>
            <a:cxnSpLocks noChangeShapeType="1"/>
          </p:cNvCxnSpPr>
          <p:nvPr/>
        </p:nvCxnSpPr>
        <p:spPr bwMode="auto">
          <a:xfrm flipH="1" flipV="1">
            <a:off x="6804025" y="4303538"/>
            <a:ext cx="882650" cy="69215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5467C757-ECD8-4568-BBF8-15DF433CA2BA}"/>
              </a:ext>
            </a:extLst>
          </p:cNvPr>
          <p:cNvSpPr>
            <a:spLocks noChangeArrowheads="1"/>
          </p:cNvSpPr>
          <p:nvPr/>
        </p:nvSpPr>
        <p:spPr bwMode="auto">
          <a:xfrm>
            <a:off x="7214659" y="5059365"/>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b="1" dirty="0">
                <a:solidFill>
                  <a:srgbClr val="010066"/>
                </a:solidFill>
              </a:rPr>
              <a:t>cerebellum </a:t>
            </a:r>
            <a:endParaRPr lang="en-GB" altLang="en-US" dirty="0">
              <a:solidFill>
                <a:srgbClr val="010066"/>
              </a:solidFill>
            </a:endParaRPr>
          </a:p>
        </p:txBody>
      </p:sp>
      <p:pic>
        <p:nvPicPr>
          <p:cNvPr id="10" name="Picture 9">
            <a:extLst>
              <a:ext uri="{FF2B5EF4-FFF2-40B4-BE49-F238E27FC236}">
                <a16:creationId xmlns:a16="http://schemas.microsoft.com/office/drawing/2014/main" id="{3CF10946-9C3B-4FAD-9991-F35C70069ED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09061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0" descr="The_Brain_human_brain_spinal_cord_2.png">
            <a:extLst>
              <a:ext uri="{FF2B5EF4-FFF2-40B4-BE49-F238E27FC236}">
                <a16:creationId xmlns:a16="http://schemas.microsoft.com/office/drawing/2014/main" id="{16D727AA-E580-4462-BD7D-1E9B4E1AB4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1625" y="1703388"/>
            <a:ext cx="3386138"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9B6E4885-DE76-449E-9BC8-FCCE288B640D}"/>
              </a:ext>
            </a:extLst>
          </p:cNvPr>
          <p:cNvSpPr>
            <a:spLocks noChangeArrowheads="1"/>
          </p:cNvSpPr>
          <p:nvPr/>
        </p:nvSpPr>
        <p:spPr bwMode="auto">
          <a:xfrm>
            <a:off x="342900" y="784225"/>
            <a:ext cx="854145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 </a:t>
            </a:r>
            <a:r>
              <a:rPr lang="en-GB" altLang="en-US" b="1" dirty="0">
                <a:solidFill>
                  <a:srgbClr val="10BC45"/>
                </a:solidFill>
              </a:rPr>
              <a:t>medulla </a:t>
            </a:r>
            <a:r>
              <a:rPr lang="en-GB" altLang="en-US" dirty="0"/>
              <a:t>is located towards the bottom of the </a:t>
            </a:r>
            <a:r>
              <a:rPr lang="en-GB" altLang="en-US" b="1" dirty="0">
                <a:solidFill>
                  <a:srgbClr val="10BC45"/>
                </a:solidFill>
              </a:rPr>
              <a:t>brainstem</a:t>
            </a:r>
            <a:r>
              <a:rPr lang="en-GB" altLang="en-US" dirty="0"/>
              <a:t>. </a:t>
            </a:r>
            <a:br>
              <a:rPr lang="en-GB" altLang="en-US" dirty="0"/>
            </a:br>
            <a:r>
              <a:rPr lang="en-GB" altLang="en-US" dirty="0"/>
              <a:t>It is also known as the </a:t>
            </a:r>
            <a:r>
              <a:rPr lang="en-GB" altLang="en-US" b="1" dirty="0">
                <a:solidFill>
                  <a:srgbClr val="10BC45"/>
                </a:solidFill>
              </a:rPr>
              <a:t>medulla oblongata</a:t>
            </a:r>
            <a:r>
              <a:rPr lang="en-GB" altLang="en-US" dirty="0"/>
              <a:t>.</a:t>
            </a:r>
          </a:p>
        </p:txBody>
      </p:sp>
      <p:sp>
        <p:nvSpPr>
          <p:cNvPr id="21508" name="Rectangle 13">
            <a:extLst>
              <a:ext uri="{FF2B5EF4-FFF2-40B4-BE49-F238E27FC236}">
                <a16:creationId xmlns:a16="http://schemas.microsoft.com/office/drawing/2014/main" id="{B161F00E-0FF9-4761-8E39-4EE855180E4F}"/>
              </a:ext>
            </a:extLst>
          </p:cNvPr>
          <p:cNvSpPr>
            <a:spLocks noGrp="1" noChangeArrowheads="1"/>
          </p:cNvSpPr>
          <p:nvPr>
            <p:ph type="title"/>
          </p:nvPr>
        </p:nvSpPr>
        <p:spPr/>
        <p:txBody>
          <a:bodyPr/>
          <a:lstStyle/>
          <a:p>
            <a:pPr eaLnBrk="1" hangingPunct="1"/>
            <a:r>
              <a:rPr lang="en-GB" altLang="en-US"/>
              <a:t>The medulla</a:t>
            </a:r>
          </a:p>
        </p:txBody>
      </p:sp>
      <p:sp>
        <p:nvSpPr>
          <p:cNvPr id="12" name="Text Box 224">
            <a:extLst>
              <a:ext uri="{FF2B5EF4-FFF2-40B4-BE49-F238E27FC236}">
                <a16:creationId xmlns:a16="http://schemas.microsoft.com/office/drawing/2014/main" id="{BD96DDA2-9557-46AC-A241-FDA57A756ED4}"/>
              </a:ext>
            </a:extLst>
          </p:cNvPr>
          <p:cNvSpPr txBox="1">
            <a:spLocks noChangeArrowheads="1"/>
          </p:cNvSpPr>
          <p:nvPr/>
        </p:nvSpPr>
        <p:spPr bwMode="auto">
          <a:xfrm>
            <a:off x="342900" y="5322888"/>
            <a:ext cx="8181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solidFill>
                  <a:srgbClr val="010066"/>
                </a:solidFill>
              </a:rPr>
              <a:t>The medulla controls</a:t>
            </a:r>
            <a:r>
              <a:rPr lang="en-GB" altLang="en-US" b="1">
                <a:solidFill>
                  <a:srgbClr val="010066"/>
                </a:solidFill>
              </a:rPr>
              <a:t> involuntary </a:t>
            </a:r>
            <a:r>
              <a:rPr lang="en-GB" altLang="en-US">
                <a:solidFill>
                  <a:srgbClr val="010066"/>
                </a:solidFill>
              </a:rPr>
              <a:t>actions. These include the regulation of </a:t>
            </a:r>
            <a:r>
              <a:rPr lang="en-GB" altLang="en-US" b="1">
                <a:solidFill>
                  <a:srgbClr val="010066"/>
                </a:solidFill>
              </a:rPr>
              <a:t>breathing rate </a:t>
            </a:r>
            <a:r>
              <a:rPr lang="en-GB" altLang="en-US">
                <a:solidFill>
                  <a:srgbClr val="010066"/>
                </a:solidFill>
              </a:rPr>
              <a:t>and </a:t>
            </a:r>
            <a:r>
              <a:rPr lang="en-GB" altLang="en-US" b="1">
                <a:solidFill>
                  <a:srgbClr val="010066"/>
                </a:solidFill>
              </a:rPr>
              <a:t>heart rate</a:t>
            </a:r>
            <a:r>
              <a:rPr lang="en-GB" altLang="en-US">
                <a:solidFill>
                  <a:srgbClr val="010066"/>
                </a:solidFill>
              </a:rPr>
              <a:t>. </a:t>
            </a:r>
          </a:p>
        </p:txBody>
      </p:sp>
      <p:sp>
        <p:nvSpPr>
          <p:cNvPr id="17" name="Text Box 22">
            <a:extLst>
              <a:ext uri="{FF2B5EF4-FFF2-40B4-BE49-F238E27FC236}">
                <a16:creationId xmlns:a16="http://schemas.microsoft.com/office/drawing/2014/main" id="{F012A589-1027-4780-BBBE-36BEC10A4680}"/>
              </a:ext>
            </a:extLst>
          </p:cNvPr>
          <p:cNvSpPr txBox="1">
            <a:spLocks noChangeArrowheads="1"/>
          </p:cNvSpPr>
          <p:nvPr/>
        </p:nvSpPr>
        <p:spPr bwMode="auto">
          <a:xfrm>
            <a:off x="342900" y="2049992"/>
            <a:ext cx="314536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solidFill>
                  <a:srgbClr val="010066"/>
                </a:solidFill>
              </a:rPr>
              <a:t>The brainstem is a </a:t>
            </a:r>
          </a:p>
          <a:p>
            <a:r>
              <a:rPr lang="en-GB" altLang="en-US" dirty="0">
                <a:solidFill>
                  <a:srgbClr val="010066"/>
                </a:solidFill>
              </a:rPr>
              <a:t>stem-like structure at </a:t>
            </a:r>
            <a:br>
              <a:rPr lang="en-GB" altLang="en-US" dirty="0">
                <a:solidFill>
                  <a:srgbClr val="010066"/>
                </a:solidFill>
              </a:rPr>
            </a:br>
            <a:r>
              <a:rPr lang="en-GB" altLang="en-US" dirty="0">
                <a:solidFill>
                  <a:srgbClr val="010066"/>
                </a:solidFill>
              </a:rPr>
              <a:t>the base of the brain. </a:t>
            </a:r>
          </a:p>
        </p:txBody>
      </p:sp>
      <p:cxnSp>
        <p:nvCxnSpPr>
          <p:cNvPr id="20" name="Straight Arrow Connector 19">
            <a:extLst>
              <a:ext uri="{FF2B5EF4-FFF2-40B4-BE49-F238E27FC236}">
                <a16:creationId xmlns:a16="http://schemas.microsoft.com/office/drawing/2014/main" id="{DF193A25-752B-4C56-AC44-EC07C2D0F65D}"/>
              </a:ext>
            </a:extLst>
          </p:cNvPr>
          <p:cNvCxnSpPr>
            <a:cxnSpLocks noChangeShapeType="1"/>
            <a:stCxn id="27" idx="1"/>
          </p:cNvCxnSpPr>
          <p:nvPr/>
        </p:nvCxnSpPr>
        <p:spPr bwMode="auto">
          <a:xfrm flipH="1">
            <a:off x="6583363" y="4268788"/>
            <a:ext cx="952500" cy="53975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1566C59C-2962-413C-9FF0-583BB51B03AE}"/>
              </a:ext>
            </a:extLst>
          </p:cNvPr>
          <p:cNvCxnSpPr>
            <a:cxnSpLocks noChangeShapeType="1"/>
            <a:stCxn id="26" idx="3"/>
          </p:cNvCxnSpPr>
          <p:nvPr/>
        </p:nvCxnSpPr>
        <p:spPr bwMode="auto">
          <a:xfrm flipV="1">
            <a:off x="5287963" y="4113213"/>
            <a:ext cx="969962" cy="500062"/>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8BCDC14A-3209-4FE3-B62C-817FFD33E109}"/>
              </a:ext>
            </a:extLst>
          </p:cNvPr>
          <p:cNvSpPr>
            <a:spLocks noChangeArrowheads="1"/>
          </p:cNvSpPr>
          <p:nvPr/>
        </p:nvSpPr>
        <p:spPr bwMode="auto">
          <a:xfrm>
            <a:off x="3856038" y="4383088"/>
            <a:ext cx="1431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b="1">
                <a:solidFill>
                  <a:srgbClr val="010066"/>
                </a:solidFill>
              </a:rPr>
              <a:t>medulla </a:t>
            </a:r>
            <a:endParaRPr lang="en-GB" altLang="en-US" b="1"/>
          </a:p>
        </p:txBody>
      </p:sp>
      <p:sp>
        <p:nvSpPr>
          <p:cNvPr id="27" name="Rectangle 26">
            <a:extLst>
              <a:ext uri="{FF2B5EF4-FFF2-40B4-BE49-F238E27FC236}">
                <a16:creationId xmlns:a16="http://schemas.microsoft.com/office/drawing/2014/main" id="{26DCE697-11DD-48B9-BE92-0CF4D7AE3E1B}"/>
              </a:ext>
            </a:extLst>
          </p:cNvPr>
          <p:cNvSpPr>
            <a:spLocks noChangeArrowheads="1"/>
          </p:cNvSpPr>
          <p:nvPr/>
        </p:nvSpPr>
        <p:spPr bwMode="auto">
          <a:xfrm>
            <a:off x="7535863" y="3852863"/>
            <a:ext cx="115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a:solidFill>
                  <a:srgbClr val="010066"/>
                </a:solidFill>
              </a:rPr>
              <a:t>spinal </a:t>
            </a:r>
            <a:br>
              <a:rPr lang="en-GB" altLang="en-US" b="1">
                <a:solidFill>
                  <a:srgbClr val="010066"/>
                </a:solidFill>
              </a:rPr>
            </a:br>
            <a:r>
              <a:rPr lang="en-GB" altLang="en-US" b="1">
                <a:solidFill>
                  <a:srgbClr val="010066"/>
                </a:solidFill>
              </a:rPr>
              <a:t>cord </a:t>
            </a:r>
            <a:endParaRPr lang="en-GB" altLang="en-US" b="1"/>
          </a:p>
        </p:txBody>
      </p:sp>
      <p:sp>
        <p:nvSpPr>
          <p:cNvPr id="15" name="Rectangle 14">
            <a:extLst>
              <a:ext uri="{FF2B5EF4-FFF2-40B4-BE49-F238E27FC236}">
                <a16:creationId xmlns:a16="http://schemas.microsoft.com/office/drawing/2014/main" id="{1FAB1D1F-9904-4DFA-9962-355C1759C2C7}"/>
              </a:ext>
            </a:extLst>
          </p:cNvPr>
          <p:cNvSpPr>
            <a:spLocks noChangeArrowheads="1"/>
          </p:cNvSpPr>
          <p:nvPr/>
        </p:nvSpPr>
        <p:spPr bwMode="auto">
          <a:xfrm>
            <a:off x="7343775" y="2146300"/>
            <a:ext cx="1657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b="1">
                <a:solidFill>
                  <a:srgbClr val="010066"/>
                </a:solidFill>
              </a:rPr>
              <a:t>brainstem</a:t>
            </a:r>
            <a:endParaRPr lang="en-GB" altLang="en-US" b="1"/>
          </a:p>
        </p:txBody>
      </p:sp>
      <p:cxnSp>
        <p:nvCxnSpPr>
          <p:cNvPr id="29" name="Straight Connector 28">
            <a:extLst>
              <a:ext uri="{FF2B5EF4-FFF2-40B4-BE49-F238E27FC236}">
                <a16:creationId xmlns:a16="http://schemas.microsoft.com/office/drawing/2014/main" id="{19CB977B-2BC8-4500-8ED4-F771D166E266}"/>
              </a:ext>
            </a:extLst>
          </p:cNvPr>
          <p:cNvCxnSpPr>
            <a:cxnSpLocks noChangeShapeType="1"/>
          </p:cNvCxnSpPr>
          <p:nvPr/>
        </p:nvCxnSpPr>
        <p:spPr bwMode="auto">
          <a:xfrm flipV="1">
            <a:off x="5916613" y="3371850"/>
            <a:ext cx="250825" cy="14763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a:extLst>
              <a:ext uri="{FF2B5EF4-FFF2-40B4-BE49-F238E27FC236}">
                <a16:creationId xmlns:a16="http://schemas.microsoft.com/office/drawing/2014/main" id="{217F5978-C205-4698-9A70-4266D4A16DAB}"/>
              </a:ext>
            </a:extLst>
          </p:cNvPr>
          <p:cNvCxnSpPr>
            <a:cxnSpLocks noChangeShapeType="1"/>
          </p:cNvCxnSpPr>
          <p:nvPr/>
        </p:nvCxnSpPr>
        <p:spPr bwMode="auto">
          <a:xfrm flipV="1">
            <a:off x="6327775" y="4143375"/>
            <a:ext cx="249238" cy="14605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a16="http://schemas.microsoft.com/office/drawing/2014/main" id="{38F9E3A3-E584-4D69-B53B-0A41CCE3117A}"/>
              </a:ext>
            </a:extLst>
          </p:cNvPr>
          <p:cNvCxnSpPr>
            <a:cxnSpLocks noChangeShapeType="1"/>
          </p:cNvCxnSpPr>
          <p:nvPr/>
        </p:nvCxnSpPr>
        <p:spPr bwMode="auto">
          <a:xfrm flipH="1" flipV="1">
            <a:off x="6148388" y="3371850"/>
            <a:ext cx="420687" cy="79375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33">
            <a:extLst>
              <a:ext uri="{FF2B5EF4-FFF2-40B4-BE49-F238E27FC236}">
                <a16:creationId xmlns:a16="http://schemas.microsoft.com/office/drawing/2014/main" id="{70075F74-216C-4D27-9287-CF4927EC7266}"/>
              </a:ext>
            </a:extLst>
          </p:cNvPr>
          <p:cNvCxnSpPr>
            <a:cxnSpLocks noChangeShapeType="1"/>
          </p:cNvCxnSpPr>
          <p:nvPr/>
        </p:nvCxnSpPr>
        <p:spPr bwMode="auto">
          <a:xfrm flipV="1">
            <a:off x="6345238" y="2655888"/>
            <a:ext cx="1855787" cy="1117600"/>
          </a:xfrm>
          <a:prstGeom prst="line">
            <a:avLst/>
          </a:prstGeom>
          <a:noFill/>
          <a:ln w="38100" algn="ctr">
            <a:solidFill>
              <a:schemeClr val="tx1"/>
            </a:solidFill>
            <a:round/>
            <a:headEnd/>
            <a:tailEnd type="oval" w="med" len="med"/>
          </a:ln>
          <a:extLst>
            <a:ext uri="{909E8E84-426E-40DD-AFC4-6F175D3DCCD1}">
              <a14:hiddenFill xmlns:a14="http://schemas.microsoft.com/office/drawing/2010/main">
                <a:noFill/>
              </a14:hiddenFill>
            </a:ext>
          </a:extLst>
        </p:spPr>
      </p:cxnSp>
      <p:sp>
        <p:nvSpPr>
          <p:cNvPr id="38" name="Rectangle 37">
            <a:extLst>
              <a:ext uri="{FF2B5EF4-FFF2-40B4-BE49-F238E27FC236}">
                <a16:creationId xmlns:a16="http://schemas.microsoft.com/office/drawing/2014/main" id="{B9D3B6EE-1D2E-46ED-921C-89F891D945EF}"/>
              </a:ext>
            </a:extLst>
          </p:cNvPr>
          <p:cNvSpPr>
            <a:spLocks noChangeArrowheads="1"/>
          </p:cNvSpPr>
          <p:nvPr/>
        </p:nvSpPr>
        <p:spPr bwMode="auto">
          <a:xfrm>
            <a:off x="342900" y="3687233"/>
            <a:ext cx="3065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solidFill>
                  <a:srgbClr val="010066"/>
                </a:solidFill>
              </a:rPr>
              <a:t>It connects the </a:t>
            </a:r>
          </a:p>
          <a:p>
            <a:r>
              <a:rPr lang="en-GB" altLang="en-US" dirty="0">
                <a:solidFill>
                  <a:srgbClr val="010066"/>
                </a:solidFill>
              </a:rPr>
              <a:t>cerebrum to the top </a:t>
            </a:r>
            <a:br>
              <a:rPr lang="en-GB" altLang="en-US" dirty="0">
                <a:solidFill>
                  <a:srgbClr val="010066"/>
                </a:solidFill>
              </a:rPr>
            </a:br>
            <a:r>
              <a:rPr lang="en-GB" altLang="en-US" dirty="0">
                <a:solidFill>
                  <a:srgbClr val="010066"/>
                </a:solidFill>
              </a:rPr>
              <a:t>of the spinal cord.</a:t>
            </a:r>
          </a:p>
        </p:txBody>
      </p:sp>
      <p:pic>
        <p:nvPicPr>
          <p:cNvPr id="18" name="Picture 17">
            <a:extLst>
              <a:ext uri="{FF2B5EF4-FFF2-40B4-BE49-F238E27FC236}">
                <a16:creationId xmlns:a16="http://schemas.microsoft.com/office/drawing/2014/main" id="{EB7DDB1B-3958-47C1-8721-2A9273DDC9A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8580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6" grpId="0"/>
      <p:bldP spid="27" grpId="0"/>
      <p:bldP spid="15"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7" descr="The_Brain_human_brain_spinal_cord_2.png">
            <a:extLst>
              <a:ext uri="{FF2B5EF4-FFF2-40B4-BE49-F238E27FC236}">
                <a16:creationId xmlns:a16="http://schemas.microsoft.com/office/drawing/2014/main" id="{D27AEE18-156B-4230-ABBE-52EAA23B70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1738" y="2316163"/>
            <a:ext cx="373538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37">
            <a:extLst>
              <a:ext uri="{FF2B5EF4-FFF2-40B4-BE49-F238E27FC236}">
                <a16:creationId xmlns:a16="http://schemas.microsoft.com/office/drawing/2014/main" id="{0BE75260-1F5A-47D5-8AC4-60B024DBA3B7}"/>
              </a:ext>
            </a:extLst>
          </p:cNvPr>
          <p:cNvSpPr>
            <a:spLocks noGrp="1" noChangeArrowheads="1"/>
          </p:cNvSpPr>
          <p:nvPr>
            <p:ph type="title"/>
          </p:nvPr>
        </p:nvSpPr>
        <p:spPr/>
        <p:txBody>
          <a:bodyPr/>
          <a:lstStyle/>
          <a:p>
            <a:pPr eaLnBrk="1" hangingPunct="1"/>
            <a:r>
              <a:rPr lang="en-GB" altLang="en-US"/>
              <a:t>The hypothalamus and pituitary gland</a:t>
            </a:r>
          </a:p>
        </p:txBody>
      </p:sp>
      <p:sp>
        <p:nvSpPr>
          <p:cNvPr id="22534" name="Rectangle 36">
            <a:extLst>
              <a:ext uri="{FF2B5EF4-FFF2-40B4-BE49-F238E27FC236}">
                <a16:creationId xmlns:a16="http://schemas.microsoft.com/office/drawing/2014/main" id="{DB58B68C-4DB9-4F0B-9C1C-02AC7DBD39A5}"/>
              </a:ext>
            </a:extLst>
          </p:cNvPr>
          <p:cNvSpPr>
            <a:spLocks noChangeArrowheads="1"/>
          </p:cNvSpPr>
          <p:nvPr/>
        </p:nvSpPr>
        <p:spPr bwMode="auto">
          <a:xfrm>
            <a:off x="342900" y="784225"/>
            <a:ext cx="818991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 </a:t>
            </a:r>
            <a:r>
              <a:rPr lang="en-GB" altLang="en-US" b="1" dirty="0">
                <a:solidFill>
                  <a:srgbClr val="10BC45"/>
                </a:solidFill>
              </a:rPr>
              <a:t>hypothalamus </a:t>
            </a:r>
            <a:r>
              <a:rPr lang="en-GB" altLang="en-US" dirty="0"/>
              <a:t>is a very small region of the brain located directly above the </a:t>
            </a:r>
            <a:r>
              <a:rPr lang="en-GB" altLang="en-US" b="1" dirty="0">
                <a:solidFill>
                  <a:srgbClr val="10BC45"/>
                </a:solidFill>
              </a:rPr>
              <a:t>pituitary gland </a:t>
            </a:r>
            <a:r>
              <a:rPr lang="en-GB" altLang="en-US" dirty="0">
                <a:solidFill>
                  <a:srgbClr val="010066"/>
                </a:solidFill>
              </a:rPr>
              <a:t>on the underside of the brain. </a:t>
            </a:r>
            <a:endParaRPr lang="en-GB" altLang="en-US" b="1" dirty="0">
              <a:solidFill>
                <a:srgbClr val="10BC45"/>
              </a:solidFill>
            </a:endParaRPr>
          </a:p>
        </p:txBody>
      </p:sp>
      <p:sp>
        <p:nvSpPr>
          <p:cNvPr id="11" name="Rectangle 35">
            <a:extLst>
              <a:ext uri="{FF2B5EF4-FFF2-40B4-BE49-F238E27FC236}">
                <a16:creationId xmlns:a16="http://schemas.microsoft.com/office/drawing/2014/main" id="{3F17256E-C7C2-4E33-9F77-0197CF04E6D9}"/>
              </a:ext>
            </a:extLst>
          </p:cNvPr>
          <p:cNvSpPr>
            <a:spLocks noChangeArrowheads="1"/>
          </p:cNvSpPr>
          <p:nvPr/>
        </p:nvSpPr>
        <p:spPr bwMode="auto">
          <a:xfrm>
            <a:off x="342901" y="4583113"/>
            <a:ext cx="3448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 release of the </a:t>
            </a:r>
            <a:br>
              <a:rPr lang="en-GB" altLang="en-US" dirty="0"/>
            </a:br>
            <a:r>
              <a:rPr lang="en-GB" altLang="en-US" dirty="0"/>
              <a:t>pituitary hormones into </a:t>
            </a:r>
            <a:br>
              <a:rPr lang="en-GB" altLang="en-US" dirty="0"/>
            </a:br>
            <a:r>
              <a:rPr lang="en-GB" altLang="en-US" dirty="0"/>
              <a:t>the blood is controlled </a:t>
            </a:r>
            <a:br>
              <a:rPr lang="en-GB" altLang="en-US" dirty="0"/>
            </a:br>
            <a:r>
              <a:rPr lang="en-GB" altLang="en-US" dirty="0"/>
              <a:t>by the hypothalamus.</a:t>
            </a:r>
            <a:r>
              <a:rPr lang="en-GB" altLang="en-US" b="1" dirty="0">
                <a:solidFill>
                  <a:srgbClr val="10BC45"/>
                </a:solidFill>
              </a:rPr>
              <a:t> </a:t>
            </a:r>
          </a:p>
        </p:txBody>
      </p:sp>
      <p:sp>
        <p:nvSpPr>
          <p:cNvPr id="12" name="Rectangle 34">
            <a:extLst>
              <a:ext uri="{FF2B5EF4-FFF2-40B4-BE49-F238E27FC236}">
                <a16:creationId xmlns:a16="http://schemas.microsoft.com/office/drawing/2014/main" id="{9ADAB2C3-A621-4DB9-9FFA-1F6468D13FAF}"/>
              </a:ext>
            </a:extLst>
          </p:cNvPr>
          <p:cNvSpPr>
            <a:spLocks noChangeArrowheads="1"/>
          </p:cNvSpPr>
          <p:nvPr/>
        </p:nvSpPr>
        <p:spPr bwMode="auto">
          <a:xfrm>
            <a:off x="342900" y="2173288"/>
            <a:ext cx="4229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 pituitary gland produces </a:t>
            </a:r>
            <a:br>
              <a:rPr lang="en-GB" altLang="en-US" dirty="0"/>
            </a:br>
            <a:r>
              <a:rPr lang="en-GB" altLang="en-US" dirty="0"/>
              <a:t>several different </a:t>
            </a:r>
            <a:r>
              <a:rPr lang="en-GB" altLang="en-US" b="1" dirty="0">
                <a:solidFill>
                  <a:srgbClr val="10BC45"/>
                </a:solidFill>
              </a:rPr>
              <a:t>hormones</a:t>
            </a:r>
            <a:r>
              <a:rPr lang="en-GB" altLang="en-US" dirty="0"/>
              <a:t>. </a:t>
            </a:r>
            <a:endParaRPr lang="en-GB" altLang="en-US" b="1" dirty="0">
              <a:solidFill>
                <a:srgbClr val="10BC45"/>
              </a:solidFill>
            </a:endParaRPr>
          </a:p>
        </p:txBody>
      </p:sp>
      <p:cxnSp>
        <p:nvCxnSpPr>
          <p:cNvPr id="17" name="Straight Arrow Connector 16">
            <a:extLst>
              <a:ext uri="{FF2B5EF4-FFF2-40B4-BE49-F238E27FC236}">
                <a16:creationId xmlns:a16="http://schemas.microsoft.com/office/drawing/2014/main" id="{E6E7863C-208A-43A6-843E-9D49A1127B87}"/>
              </a:ext>
            </a:extLst>
          </p:cNvPr>
          <p:cNvCxnSpPr>
            <a:cxnSpLocks noChangeShapeType="1"/>
          </p:cNvCxnSpPr>
          <p:nvPr/>
        </p:nvCxnSpPr>
        <p:spPr bwMode="auto">
          <a:xfrm flipV="1">
            <a:off x="5249333" y="4486276"/>
            <a:ext cx="1189567" cy="804774"/>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CE54C15B-0B93-49CA-AA39-DB0DECAB8BC4}"/>
              </a:ext>
            </a:extLst>
          </p:cNvPr>
          <p:cNvSpPr>
            <a:spLocks noChangeArrowheads="1"/>
          </p:cNvSpPr>
          <p:nvPr/>
        </p:nvSpPr>
        <p:spPr bwMode="auto">
          <a:xfrm>
            <a:off x="4697413" y="1836032"/>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b="1" dirty="0">
                <a:solidFill>
                  <a:srgbClr val="010066"/>
                </a:solidFill>
              </a:rPr>
              <a:t>hypothalamus</a:t>
            </a:r>
            <a:endParaRPr lang="en-GB" altLang="en-US" dirty="0">
              <a:solidFill>
                <a:srgbClr val="010066"/>
              </a:solidFill>
            </a:endParaRPr>
          </a:p>
        </p:txBody>
      </p:sp>
      <p:cxnSp>
        <p:nvCxnSpPr>
          <p:cNvPr id="23" name="Straight Arrow Connector 22">
            <a:extLst>
              <a:ext uri="{FF2B5EF4-FFF2-40B4-BE49-F238E27FC236}">
                <a16:creationId xmlns:a16="http://schemas.microsoft.com/office/drawing/2014/main" id="{6CD64416-8C71-4A2A-A170-02337E44B451}"/>
              </a:ext>
            </a:extLst>
          </p:cNvPr>
          <p:cNvCxnSpPr>
            <a:cxnSpLocks noChangeShapeType="1"/>
          </p:cNvCxnSpPr>
          <p:nvPr/>
        </p:nvCxnSpPr>
        <p:spPr bwMode="auto">
          <a:xfrm>
            <a:off x="5849938" y="2343150"/>
            <a:ext cx="642937" cy="2046288"/>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B868BACB-3F88-4EDE-9810-1819160E96D6}"/>
              </a:ext>
            </a:extLst>
          </p:cNvPr>
          <p:cNvSpPr>
            <a:spLocks noChangeArrowheads="1"/>
          </p:cNvSpPr>
          <p:nvPr/>
        </p:nvSpPr>
        <p:spPr bwMode="auto">
          <a:xfrm>
            <a:off x="4132263" y="5340380"/>
            <a:ext cx="1563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010066"/>
                </a:solidFill>
              </a:rPr>
              <a:t>pituitary gland</a:t>
            </a:r>
            <a:endParaRPr lang="en-GB" altLang="en-US" dirty="0">
              <a:solidFill>
                <a:srgbClr val="010066"/>
              </a:solidFill>
            </a:endParaRPr>
          </a:p>
        </p:txBody>
      </p:sp>
      <p:sp>
        <p:nvSpPr>
          <p:cNvPr id="14" name="Rectangle 13">
            <a:extLst>
              <a:ext uri="{FF2B5EF4-FFF2-40B4-BE49-F238E27FC236}">
                <a16:creationId xmlns:a16="http://schemas.microsoft.com/office/drawing/2014/main" id="{14CC5A50-5903-4085-A3B0-D50143C8ECE8}"/>
              </a:ext>
            </a:extLst>
          </p:cNvPr>
          <p:cNvSpPr>
            <a:spLocks noChangeArrowheads="1"/>
          </p:cNvSpPr>
          <p:nvPr/>
        </p:nvSpPr>
        <p:spPr bwMode="auto">
          <a:xfrm>
            <a:off x="342900" y="319405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These regulate bodily </a:t>
            </a:r>
          </a:p>
          <a:p>
            <a:r>
              <a:rPr lang="en-GB" altLang="en-US" dirty="0"/>
              <a:t>functions including </a:t>
            </a:r>
            <a:r>
              <a:rPr lang="en-GB" altLang="en-US" b="1" dirty="0"/>
              <a:t>water </a:t>
            </a:r>
          </a:p>
          <a:p>
            <a:r>
              <a:rPr lang="en-GB" altLang="en-US" b="1" dirty="0"/>
              <a:t>balance </a:t>
            </a:r>
            <a:r>
              <a:rPr lang="en-GB" altLang="en-US" dirty="0"/>
              <a:t>and </a:t>
            </a:r>
            <a:r>
              <a:rPr lang="en-GB" altLang="en-US" b="1" dirty="0"/>
              <a:t>fertility</a:t>
            </a:r>
            <a:r>
              <a:rPr lang="en-GB" altLang="en-US" dirty="0"/>
              <a:t>. </a:t>
            </a:r>
          </a:p>
        </p:txBody>
      </p:sp>
      <p:pic>
        <p:nvPicPr>
          <p:cNvPr id="15" name="Picture 14">
            <a:extLst>
              <a:ext uri="{FF2B5EF4-FFF2-40B4-BE49-F238E27FC236}">
                <a16:creationId xmlns:a16="http://schemas.microsoft.com/office/drawing/2014/main" id="{0181ECEE-C69E-4BFD-91CC-40706DF09FC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B97092EC-17B7-47E3-B6E4-8BB2F986835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72730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P spid="26"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87F16D1-AEA7-4202-AE71-5FB19DB8D15C}"/>
              </a:ext>
            </a:extLst>
          </p:cNvPr>
          <p:cNvSpPr>
            <a:spLocks noGrp="1" noChangeArrowheads="1"/>
          </p:cNvSpPr>
          <p:nvPr>
            <p:ph type="title"/>
          </p:nvPr>
        </p:nvSpPr>
        <p:spPr/>
        <p:txBody>
          <a:bodyPr/>
          <a:lstStyle/>
          <a:p>
            <a:pPr eaLnBrk="1" hangingPunct="1"/>
            <a:r>
              <a:rPr lang="en-GB" altLang="en-US" dirty="0"/>
              <a:t>Label the missing parts</a:t>
            </a:r>
          </a:p>
        </p:txBody>
      </p:sp>
      <p:pic>
        <p:nvPicPr>
          <p:cNvPr id="7" name="Picture 6">
            <a:extLst>
              <a:ext uri="{FF2B5EF4-FFF2-40B4-BE49-F238E27FC236}">
                <a16:creationId xmlns:a16="http://schemas.microsoft.com/office/drawing/2014/main" id="{9F7C44B2-D3F6-4189-8828-D1A1BC8C9BA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C23D41D-D1B3-4FF0-80F1-22F253007A3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577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391736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ompanyweb/production/Image%20library/Psychology/_w/central%20nervous%20system_png.jpg">
            <a:extLst>
              <a:ext uri="{FF2B5EF4-FFF2-40B4-BE49-F238E27FC236}">
                <a16:creationId xmlns:a16="http://schemas.microsoft.com/office/drawing/2014/main" id="{10BD0244-6B7E-4DB0-9F7D-75830751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2066925"/>
            <a:ext cx="449421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3">
            <a:extLst>
              <a:ext uri="{FF2B5EF4-FFF2-40B4-BE49-F238E27FC236}">
                <a16:creationId xmlns:a16="http://schemas.microsoft.com/office/drawing/2014/main" id="{26DFC1FE-09CB-4C2C-90E2-AA5D817A74D2}"/>
              </a:ext>
            </a:extLst>
          </p:cNvPr>
          <p:cNvSpPr txBox="1">
            <a:spLocks noChangeArrowheads="1"/>
          </p:cNvSpPr>
          <p:nvPr/>
        </p:nvSpPr>
        <p:spPr bwMode="auto">
          <a:xfrm>
            <a:off x="342900" y="784225"/>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a:t>
            </a:r>
            <a:r>
              <a:rPr lang="en-GB" altLang="en-US" b="1" dirty="0">
                <a:solidFill>
                  <a:srgbClr val="33CC33"/>
                </a:solidFill>
              </a:rPr>
              <a:t> </a:t>
            </a:r>
            <a:r>
              <a:rPr lang="en-GB" altLang="en-US" b="1" dirty="0">
                <a:solidFill>
                  <a:srgbClr val="10BC45"/>
                </a:solidFill>
              </a:rPr>
              <a:t>reflex</a:t>
            </a:r>
            <a:r>
              <a:rPr lang="en-GB" altLang="en-US" b="1" dirty="0">
                <a:solidFill>
                  <a:srgbClr val="33CC33"/>
                </a:solidFill>
              </a:rPr>
              <a:t> </a:t>
            </a:r>
            <a:r>
              <a:rPr lang="en-GB" altLang="en-US" dirty="0">
                <a:solidFill>
                  <a:srgbClr val="010066"/>
                </a:solidFill>
              </a:rPr>
              <a:t>is a very fast, automatic response to a stimulus that does not involve direct coordination by the conscious part of the brain.  </a:t>
            </a:r>
          </a:p>
        </p:txBody>
      </p:sp>
      <p:sp>
        <p:nvSpPr>
          <p:cNvPr id="9" name="Rectangle 8">
            <a:extLst>
              <a:ext uri="{FF2B5EF4-FFF2-40B4-BE49-F238E27FC236}">
                <a16:creationId xmlns:a16="http://schemas.microsoft.com/office/drawing/2014/main" id="{867FDC09-F3A5-4C9A-9C94-8C4AF346D87A}"/>
              </a:ext>
            </a:extLst>
          </p:cNvPr>
          <p:cNvSpPr>
            <a:spLocks noChangeArrowheads="1"/>
          </p:cNvSpPr>
          <p:nvPr/>
        </p:nvSpPr>
        <p:spPr bwMode="auto">
          <a:xfrm>
            <a:off x="342900" y="2335213"/>
            <a:ext cx="4257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Instead, they are coordinated </a:t>
            </a:r>
            <a:br>
              <a:rPr lang="en-GB" altLang="en-US" dirty="0">
                <a:solidFill>
                  <a:srgbClr val="010066"/>
                </a:solidFill>
              </a:rPr>
            </a:br>
            <a:r>
              <a:rPr lang="en-GB" altLang="en-US" dirty="0">
                <a:solidFill>
                  <a:srgbClr val="010066"/>
                </a:solidFill>
              </a:rPr>
              <a:t>by </a:t>
            </a:r>
            <a:r>
              <a:rPr lang="en-GB" altLang="en-US" b="1" dirty="0">
                <a:solidFill>
                  <a:srgbClr val="10BC45"/>
                </a:solidFill>
              </a:rPr>
              <a:t>reflex arcs</a:t>
            </a:r>
            <a:r>
              <a:rPr lang="en-GB" altLang="en-US" dirty="0">
                <a:solidFill>
                  <a:srgbClr val="010066"/>
                </a:solidFill>
              </a:rPr>
              <a:t>. </a:t>
            </a:r>
          </a:p>
        </p:txBody>
      </p:sp>
      <p:sp>
        <p:nvSpPr>
          <p:cNvPr id="11" name="Rectangle 10">
            <a:extLst>
              <a:ext uri="{FF2B5EF4-FFF2-40B4-BE49-F238E27FC236}">
                <a16:creationId xmlns:a16="http://schemas.microsoft.com/office/drawing/2014/main" id="{EE41F56C-2917-476C-8A6D-E6FAECF23548}"/>
              </a:ext>
            </a:extLst>
          </p:cNvPr>
          <p:cNvSpPr>
            <a:spLocks noChangeArrowheads="1"/>
          </p:cNvSpPr>
          <p:nvPr/>
        </p:nvSpPr>
        <p:spPr bwMode="auto">
          <a:xfrm>
            <a:off x="342900" y="3516313"/>
            <a:ext cx="5013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reflex arc consists of an </a:t>
            </a:r>
            <a:br>
              <a:rPr lang="en-GB" altLang="en-US">
                <a:solidFill>
                  <a:srgbClr val="010066"/>
                </a:solidFill>
              </a:rPr>
            </a:br>
            <a:r>
              <a:rPr lang="en-GB" altLang="en-US">
                <a:solidFill>
                  <a:srgbClr val="010066"/>
                </a:solidFill>
              </a:rPr>
              <a:t>electrical impulse being </a:t>
            </a:r>
            <a:br>
              <a:rPr lang="en-GB" altLang="en-US">
                <a:solidFill>
                  <a:srgbClr val="010066"/>
                </a:solidFill>
              </a:rPr>
            </a:br>
            <a:r>
              <a:rPr lang="en-GB" altLang="en-US">
                <a:solidFill>
                  <a:srgbClr val="010066"/>
                </a:solidFill>
              </a:rPr>
              <a:t>transmitted directly from a </a:t>
            </a:r>
            <a:br>
              <a:rPr lang="en-GB" altLang="en-US">
                <a:solidFill>
                  <a:srgbClr val="010066"/>
                </a:solidFill>
              </a:rPr>
            </a:br>
            <a:r>
              <a:rPr lang="en-GB" altLang="en-US">
                <a:solidFill>
                  <a:srgbClr val="010066"/>
                </a:solidFill>
              </a:rPr>
              <a:t>sensory neuron, via a relay </a:t>
            </a:r>
            <a:br>
              <a:rPr lang="en-GB" altLang="en-US">
                <a:solidFill>
                  <a:srgbClr val="010066"/>
                </a:solidFill>
              </a:rPr>
            </a:br>
            <a:r>
              <a:rPr lang="en-GB" altLang="en-US">
                <a:solidFill>
                  <a:srgbClr val="010066"/>
                </a:solidFill>
              </a:rPr>
              <a:t>neuron, to a motor neuron </a:t>
            </a:r>
            <a:br>
              <a:rPr lang="en-GB" altLang="en-US">
                <a:solidFill>
                  <a:srgbClr val="010066"/>
                </a:solidFill>
              </a:rPr>
            </a:br>
            <a:r>
              <a:rPr lang="en-GB" altLang="en-US">
                <a:solidFill>
                  <a:srgbClr val="010066"/>
                </a:solidFill>
              </a:rPr>
              <a:t>to stimulate a rapid response. </a:t>
            </a:r>
          </a:p>
        </p:txBody>
      </p:sp>
      <p:sp>
        <p:nvSpPr>
          <p:cNvPr id="10" name="Title 9">
            <a:extLst>
              <a:ext uri="{FF2B5EF4-FFF2-40B4-BE49-F238E27FC236}">
                <a16:creationId xmlns:a16="http://schemas.microsoft.com/office/drawing/2014/main" id="{F572A14B-CFDC-438D-8E9A-7F419328B9FF}"/>
              </a:ext>
            </a:extLst>
          </p:cNvPr>
          <p:cNvSpPr>
            <a:spLocks noGrp="1"/>
          </p:cNvSpPr>
          <p:nvPr>
            <p:ph type="title"/>
          </p:nvPr>
        </p:nvSpPr>
        <p:spPr/>
        <p:txBody>
          <a:bodyPr/>
          <a:lstStyle/>
          <a:p>
            <a:pPr eaLnBrk="1" hangingPunct="1">
              <a:defRPr/>
            </a:pPr>
            <a:r>
              <a:rPr lang="en-GB" dirty="0">
                <a:ea typeface="+mn-ea"/>
                <a:cs typeface="+mn-cs"/>
              </a:rPr>
              <a:t>What is a reflex arc?</a:t>
            </a:r>
            <a:endParaRPr lang="en-GB" dirty="0"/>
          </a:p>
        </p:txBody>
      </p:sp>
      <p:pic>
        <p:nvPicPr>
          <p:cNvPr id="8" name="Picture 7">
            <a:extLst>
              <a:ext uri="{FF2B5EF4-FFF2-40B4-BE49-F238E27FC236}">
                <a16:creationId xmlns:a16="http://schemas.microsoft.com/office/drawing/2014/main" id="{72F6FAB3-D1BE-4CF3-A7A5-BF89FD4F43A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1">
            <a:extLst>
              <a:ext uri="{FF2B5EF4-FFF2-40B4-BE49-F238E27FC236}">
                <a16:creationId xmlns:a16="http://schemas.microsoft.com/office/drawing/2014/main" id="{594324B8-0A26-43D5-AF9D-4E8A8EDCBA5F}"/>
              </a:ext>
            </a:extLst>
          </p:cNvPr>
          <p:cNvSpPr txBox="1">
            <a:spLocks noChangeArrowheads="1"/>
          </p:cNvSpPr>
          <p:nvPr/>
        </p:nvSpPr>
        <p:spPr bwMode="auto">
          <a:xfrm>
            <a:off x="342900" y="784225"/>
            <a:ext cx="8632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Reflexes are very fast in bringing about a response. This is because when the electrical impulse reaches the CNS, it often only passes through the spinal cord, and not the brain. </a:t>
            </a:r>
          </a:p>
        </p:txBody>
      </p:sp>
      <p:sp>
        <p:nvSpPr>
          <p:cNvPr id="12" name="Rectangle 11">
            <a:extLst>
              <a:ext uri="{FF2B5EF4-FFF2-40B4-BE49-F238E27FC236}">
                <a16:creationId xmlns:a16="http://schemas.microsoft.com/office/drawing/2014/main" id="{6E1582D1-A998-4299-849C-2AEC24179FD3}"/>
              </a:ext>
            </a:extLst>
          </p:cNvPr>
          <p:cNvSpPr>
            <a:spLocks noChangeArrowheads="1"/>
          </p:cNvSpPr>
          <p:nvPr/>
        </p:nvSpPr>
        <p:spPr bwMode="auto">
          <a:xfrm>
            <a:off x="342899" y="4953000"/>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Reflexes are important in helping protect the body from danger. For example, if you pick up something hot, you immediately drop it without thinking. This is a reflex reaction.</a:t>
            </a:r>
          </a:p>
        </p:txBody>
      </p:sp>
      <p:sp>
        <p:nvSpPr>
          <p:cNvPr id="13" name="Text Box 311">
            <a:extLst>
              <a:ext uri="{FF2B5EF4-FFF2-40B4-BE49-F238E27FC236}">
                <a16:creationId xmlns:a16="http://schemas.microsoft.com/office/drawing/2014/main" id="{93862242-239F-478B-83A9-5FF707457FF2}"/>
              </a:ext>
            </a:extLst>
          </p:cNvPr>
          <p:cNvSpPr txBox="1">
            <a:spLocks noChangeArrowheads="1"/>
          </p:cNvSpPr>
          <p:nvPr/>
        </p:nvSpPr>
        <p:spPr bwMode="auto">
          <a:xfrm>
            <a:off x="342900" y="2314575"/>
            <a:ext cx="5132211"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the reflex signal does not initially pass through the brain, a separate impulse can be sent from the spinal cord to the conscious part of the brain. This informs the brain that a reflex reaction has occurred.   </a:t>
            </a:r>
          </a:p>
        </p:txBody>
      </p:sp>
      <p:pic>
        <p:nvPicPr>
          <p:cNvPr id="27654" name="Picture 13" descr="Sebastian Kaulitzki_126578000.jpg">
            <a:extLst>
              <a:ext uri="{FF2B5EF4-FFF2-40B4-BE49-F238E27FC236}">
                <a16:creationId xmlns:a16="http://schemas.microsoft.com/office/drawing/2014/main" id="{63B78F0E-6EC4-4EDD-B1AC-9B220138FCAC}"/>
              </a:ext>
            </a:extLst>
          </p:cNvPr>
          <p:cNvPicPr>
            <a:picLocks noChangeAspect="1"/>
          </p:cNvPicPr>
          <p:nvPr/>
        </p:nvPicPr>
        <p:blipFill>
          <a:blip r:embed="rId3">
            <a:extLst>
              <a:ext uri="{28A0092B-C50C-407E-A947-70E740481C1C}">
                <a14:useLocalDpi xmlns:a14="http://schemas.microsoft.com/office/drawing/2010/main" val="0"/>
              </a:ext>
            </a:extLst>
          </a:blip>
          <a:srcRect t="3992" b="9392"/>
          <a:stretch>
            <a:fillRect/>
          </a:stretch>
        </p:blipFill>
        <p:spPr bwMode="auto">
          <a:xfrm>
            <a:off x="5732463" y="2073275"/>
            <a:ext cx="2414587"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a:extLst>
              <a:ext uri="{FF2B5EF4-FFF2-40B4-BE49-F238E27FC236}">
                <a16:creationId xmlns:a16="http://schemas.microsoft.com/office/drawing/2014/main" id="{10254DE9-9FC4-44C0-BE26-B435B62E65A7}"/>
              </a:ext>
            </a:extLst>
          </p:cNvPr>
          <p:cNvSpPr>
            <a:spLocks noGrp="1"/>
          </p:cNvSpPr>
          <p:nvPr>
            <p:ph type="title"/>
          </p:nvPr>
        </p:nvSpPr>
        <p:spPr/>
        <p:txBody>
          <a:bodyPr/>
          <a:lstStyle/>
          <a:p>
            <a:pPr eaLnBrk="1" hangingPunct="1">
              <a:defRPr/>
            </a:pPr>
            <a:r>
              <a:rPr lang="en-GB" dirty="0">
                <a:ea typeface="+mn-ea"/>
                <a:cs typeface="+mn-cs"/>
              </a:rPr>
              <a:t>Why do reflexes matter? </a:t>
            </a:r>
            <a:endParaRPr lang="en-GB" dirty="0"/>
          </a:p>
        </p:txBody>
      </p:sp>
      <p:pic>
        <p:nvPicPr>
          <p:cNvPr id="9" name="Picture 8">
            <a:extLst>
              <a:ext uri="{FF2B5EF4-FFF2-40B4-BE49-F238E27FC236}">
                <a16:creationId xmlns:a16="http://schemas.microsoft.com/office/drawing/2014/main" id="{6E1F82C9-77D5-475D-96CE-629E879C77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09FF2AE5-9839-4BBE-90E9-AA21DEE4794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0">
            <a:extLst>
              <a:ext uri="{FF2B5EF4-FFF2-40B4-BE49-F238E27FC236}">
                <a16:creationId xmlns:a16="http://schemas.microsoft.com/office/drawing/2014/main" id="{90D66E1C-C2C4-4846-8A97-97A2B4500662}"/>
              </a:ext>
            </a:extLst>
          </p:cNvPr>
          <p:cNvSpPr>
            <a:spLocks noGrp="1" noChangeArrowheads="1"/>
          </p:cNvSpPr>
          <p:nvPr>
            <p:ph type="title"/>
          </p:nvPr>
        </p:nvSpPr>
        <p:spPr/>
        <p:txBody>
          <a:bodyPr/>
          <a:lstStyle/>
          <a:p>
            <a:pPr eaLnBrk="1" hangingPunct="1"/>
            <a:r>
              <a:rPr lang="en-GB" altLang="en-US" dirty="0"/>
              <a:t>Reflexes in action</a:t>
            </a:r>
          </a:p>
        </p:txBody>
      </p:sp>
      <p:pic>
        <p:nvPicPr>
          <p:cNvPr id="7" name="Picture 6">
            <a:extLst>
              <a:ext uri="{FF2B5EF4-FFF2-40B4-BE49-F238E27FC236}">
                <a16:creationId xmlns:a16="http://schemas.microsoft.com/office/drawing/2014/main" id="{60066B86-5781-44C1-B7FB-7D7CB83458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9D28141-68D3-4B04-8066-6A3E3F060677}"/>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7EC3AEE4-F25B-4665-A5A7-14C2C29F3F5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0F170003-0330-4AE4-9004-DA54FF0FEC5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909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240"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a:extLst>
              <a:ext uri="{FF2B5EF4-FFF2-40B4-BE49-F238E27FC236}">
                <a16:creationId xmlns:a16="http://schemas.microsoft.com/office/drawing/2014/main" id="{31058A69-9218-4BBE-B4CB-525C504E3DEE}"/>
              </a:ext>
            </a:extLst>
          </p:cNvPr>
          <p:cNvSpPr>
            <a:spLocks noGrp="1" noChangeArrowheads="1"/>
          </p:cNvSpPr>
          <p:nvPr>
            <p:ph type="title"/>
          </p:nvPr>
        </p:nvSpPr>
        <p:spPr/>
        <p:txBody>
          <a:bodyPr/>
          <a:lstStyle/>
          <a:p>
            <a:pPr eaLnBrk="1" hangingPunct="1"/>
            <a:r>
              <a:rPr lang="en-GB" altLang="en-US" dirty="0"/>
              <a:t>The sequence of a reflex arc</a:t>
            </a:r>
          </a:p>
        </p:txBody>
      </p:sp>
      <p:pic>
        <p:nvPicPr>
          <p:cNvPr id="7" name="Picture 6">
            <a:extLst>
              <a:ext uri="{FF2B5EF4-FFF2-40B4-BE49-F238E27FC236}">
                <a16:creationId xmlns:a16="http://schemas.microsoft.com/office/drawing/2014/main" id="{A0106404-D3B2-4466-A75F-E8375BF8A2D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BF96D18-091D-4061-A25B-40E801B84ED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D1E82A6C-E04B-4177-BDF8-45490FA30346}"/>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89EDDFE-41D7-4513-A086-A25A742B38D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908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8264"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66CF26-42F5-4506-95E5-DE5358191041}"/>
              </a:ext>
            </a:extLst>
          </p:cNvPr>
          <p:cNvSpPr>
            <a:spLocks noGrp="1"/>
          </p:cNvSpPr>
          <p:nvPr>
            <p:ph type="title"/>
          </p:nvPr>
        </p:nvSpPr>
        <p:spPr/>
        <p:txBody>
          <a:bodyPr/>
          <a:lstStyle/>
          <a:p>
            <a:pPr eaLnBrk="1" hangingPunct="1">
              <a:defRPr/>
            </a:pPr>
            <a:r>
              <a:rPr lang="en-GB" dirty="0">
                <a:ea typeface="+mn-ea"/>
                <a:cs typeface="+mn-cs"/>
              </a:rPr>
              <a:t>Reaction times experiment</a:t>
            </a:r>
            <a:endParaRPr lang="en-GB" dirty="0"/>
          </a:p>
        </p:txBody>
      </p:sp>
      <p:pic>
        <p:nvPicPr>
          <p:cNvPr id="8" name="Picture 7">
            <a:extLst>
              <a:ext uri="{FF2B5EF4-FFF2-40B4-BE49-F238E27FC236}">
                <a16:creationId xmlns:a16="http://schemas.microsoft.com/office/drawing/2014/main" id="{57438170-FA33-4BB7-B1C6-498FE6B12A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946DD6EB-346A-403F-8C52-B061A5864BD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CBE2B7C-228C-4859-9BE2-B008F22B0B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9465" y="136153"/>
            <a:ext cx="609685" cy="390580"/>
          </a:xfrm>
          <a:prstGeom prst="rect">
            <a:avLst/>
          </a:prstGeom>
        </p:spPr>
      </p:pic>
      <p:pic>
        <p:nvPicPr>
          <p:cNvPr id="12" name="Picture 11">
            <a:extLst>
              <a:ext uri="{FF2B5EF4-FFF2-40B4-BE49-F238E27FC236}">
                <a16:creationId xmlns:a16="http://schemas.microsoft.com/office/drawing/2014/main" id="{AE58E49E-117C-445B-BD30-6961ACBD5C1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594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9289"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32">
            <a:extLst>
              <a:ext uri="{FF2B5EF4-FFF2-40B4-BE49-F238E27FC236}">
                <a16:creationId xmlns:a16="http://schemas.microsoft.com/office/drawing/2014/main" id="{ECA1D423-7816-4741-BAF1-036D6C72D353}"/>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Reaction time </a:t>
            </a:r>
            <a:r>
              <a:rPr lang="en-GB" altLang="en-US" dirty="0">
                <a:solidFill>
                  <a:srgbClr val="010066"/>
                </a:solidFill>
              </a:rPr>
              <a:t>is the time taken for a response to occur in reaction to a stimulus. </a:t>
            </a:r>
          </a:p>
        </p:txBody>
      </p:sp>
      <p:sp>
        <p:nvSpPr>
          <p:cNvPr id="10" name="Text Box 31">
            <a:extLst>
              <a:ext uri="{FF2B5EF4-FFF2-40B4-BE49-F238E27FC236}">
                <a16:creationId xmlns:a16="http://schemas.microsoft.com/office/drawing/2014/main" id="{E7897CB6-96E0-4038-AD67-F7322A8611A0}"/>
              </a:ext>
            </a:extLst>
          </p:cNvPr>
          <p:cNvSpPr txBox="1">
            <a:spLocks noChangeArrowheads="1"/>
          </p:cNvSpPr>
          <p:nvPr/>
        </p:nvSpPr>
        <p:spPr bwMode="auto">
          <a:xfrm>
            <a:off x="342901" y="1827180"/>
            <a:ext cx="285185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Here is a graphical representation of the results </a:t>
            </a:r>
            <a:r>
              <a:rPr lang="en-GB" altLang="en-US" dirty="0"/>
              <a:t>from Mia, Kate and Ben’s reaction </a:t>
            </a:r>
            <a:br>
              <a:rPr lang="en-GB" altLang="en-US" dirty="0"/>
            </a:br>
            <a:r>
              <a:rPr lang="en-GB" altLang="en-US" dirty="0"/>
              <a:t>time experiment.</a:t>
            </a:r>
            <a:endParaRPr lang="en-GB" altLang="en-US" dirty="0">
              <a:solidFill>
                <a:srgbClr val="010066"/>
              </a:solidFill>
            </a:endParaRPr>
          </a:p>
        </p:txBody>
      </p:sp>
      <p:sp>
        <p:nvSpPr>
          <p:cNvPr id="28678" name="Rectangle 2">
            <a:extLst>
              <a:ext uri="{FF2B5EF4-FFF2-40B4-BE49-F238E27FC236}">
                <a16:creationId xmlns:a16="http://schemas.microsoft.com/office/drawing/2014/main" id="{6AACAAD6-E601-473B-9377-A0F326D2D7A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321" name="Rectangle 13">
            <a:extLst>
              <a:ext uri="{FF2B5EF4-FFF2-40B4-BE49-F238E27FC236}">
                <a16:creationId xmlns:a16="http://schemas.microsoft.com/office/drawing/2014/main" id="{8F1D3ED6-6460-4C65-B5D1-45904712B2F0}"/>
              </a:ext>
            </a:extLst>
          </p:cNvPr>
          <p:cNvSpPr>
            <a:spLocks noChangeArrowheads="1"/>
          </p:cNvSpPr>
          <p:nvPr/>
        </p:nvSpPr>
        <p:spPr bwMode="auto">
          <a:xfrm>
            <a:off x="342900" y="4348196"/>
            <a:ext cx="2716389" cy="116681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Which student was most affected </a:t>
            </a:r>
            <a:br>
              <a:rPr lang="en-US" altLang="en-US" dirty="0">
                <a:ea typeface="Calibri" panose="020F0502020204030204" pitchFamily="34" charset="0"/>
                <a:cs typeface="Arial" panose="020B0604020202020204" pitchFamily="34" charset="0"/>
              </a:rPr>
            </a:br>
            <a:r>
              <a:rPr lang="en-US" altLang="en-US" dirty="0">
                <a:ea typeface="Calibri" panose="020F0502020204030204" pitchFamily="34" charset="0"/>
                <a:cs typeface="Arial" panose="020B0604020202020204" pitchFamily="34" charset="0"/>
              </a:rPr>
              <a:t>by distraction?</a:t>
            </a:r>
          </a:p>
        </p:txBody>
      </p:sp>
      <p:sp>
        <p:nvSpPr>
          <p:cNvPr id="14" name="Rectangle 12">
            <a:extLst>
              <a:ext uri="{FF2B5EF4-FFF2-40B4-BE49-F238E27FC236}">
                <a16:creationId xmlns:a16="http://schemas.microsoft.com/office/drawing/2014/main" id="{9EBD1F71-6BF3-4F80-8D8C-68FC0324D29E}"/>
              </a:ext>
            </a:extLst>
          </p:cNvPr>
          <p:cNvSpPr>
            <a:spLocks noChangeArrowheads="1"/>
          </p:cNvSpPr>
          <p:nvPr/>
        </p:nvSpPr>
        <p:spPr bwMode="auto">
          <a:xfrm>
            <a:off x="342900" y="5727700"/>
            <a:ext cx="6375400" cy="4254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Which student had the fastest reaction time?</a:t>
            </a:r>
          </a:p>
        </p:txBody>
      </p:sp>
      <p:sp>
        <p:nvSpPr>
          <p:cNvPr id="12" name="Title 11">
            <a:extLst>
              <a:ext uri="{FF2B5EF4-FFF2-40B4-BE49-F238E27FC236}">
                <a16:creationId xmlns:a16="http://schemas.microsoft.com/office/drawing/2014/main" id="{64F10EE7-9656-4FDA-A8C8-06E355CE3D7B}"/>
              </a:ext>
            </a:extLst>
          </p:cNvPr>
          <p:cNvSpPr>
            <a:spLocks noGrp="1"/>
          </p:cNvSpPr>
          <p:nvPr>
            <p:ph type="title"/>
          </p:nvPr>
        </p:nvSpPr>
        <p:spPr/>
        <p:txBody>
          <a:bodyPr/>
          <a:lstStyle/>
          <a:p>
            <a:pPr eaLnBrk="1" hangingPunct="1">
              <a:defRPr/>
            </a:pPr>
            <a:r>
              <a:rPr lang="en-GB" dirty="0">
                <a:ea typeface="+mn-ea"/>
                <a:cs typeface="+mn-cs"/>
              </a:rPr>
              <a:t>Interpreting reaction times</a:t>
            </a:r>
            <a:endParaRPr lang="en-GB" dirty="0"/>
          </a:p>
        </p:txBody>
      </p:sp>
      <p:pic>
        <p:nvPicPr>
          <p:cNvPr id="28683" name="Picture 12" descr="The_nervous_system_19.1.png">
            <a:extLst>
              <a:ext uri="{FF2B5EF4-FFF2-40B4-BE49-F238E27FC236}">
                <a16:creationId xmlns:a16="http://schemas.microsoft.com/office/drawing/2014/main" id="{30A3EA9A-7E2A-4DEB-87D2-5584E32F8EF0}"/>
              </a:ext>
            </a:extLst>
          </p:cNvPr>
          <p:cNvPicPr>
            <a:picLocks noChangeAspect="1"/>
          </p:cNvPicPr>
          <p:nvPr/>
        </p:nvPicPr>
        <p:blipFill rotWithShape="1">
          <a:blip r:embed="rId3">
            <a:extLst>
              <a:ext uri="{28A0092B-C50C-407E-A947-70E740481C1C}">
                <a14:useLocalDpi xmlns:a14="http://schemas.microsoft.com/office/drawing/2010/main" val="0"/>
              </a:ext>
            </a:extLst>
          </a:blip>
          <a:srcRect l="11277" r="19779" b="7443"/>
          <a:stretch/>
        </p:blipFill>
        <p:spPr bwMode="auto">
          <a:xfrm>
            <a:off x="3664668" y="1492495"/>
            <a:ext cx="4099391" cy="374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notes_icon">
            <a:extLst>
              <a:ext uri="{FF2B5EF4-FFF2-40B4-BE49-F238E27FC236}">
                <a16:creationId xmlns:a16="http://schemas.microsoft.com/office/drawing/2014/main" id="{D4AE1221-3F86-489F-8A99-9A9DF15A688E}"/>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67D92B7D-4B43-44EC-BDEC-169ABA1A176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
        <p:nvSpPr>
          <p:cNvPr id="15" name="Text Box 31">
            <a:extLst>
              <a:ext uri="{FF2B5EF4-FFF2-40B4-BE49-F238E27FC236}">
                <a16:creationId xmlns:a16="http://schemas.microsoft.com/office/drawing/2014/main" id="{F85B6449-322D-42B5-88D9-9CB1DA95709A}"/>
              </a:ext>
            </a:extLst>
          </p:cNvPr>
          <p:cNvSpPr txBox="1">
            <a:spLocks noChangeArrowheads="1"/>
          </p:cNvSpPr>
          <p:nvPr/>
        </p:nvSpPr>
        <p:spPr bwMode="auto">
          <a:xfrm>
            <a:off x="7750842" y="3498136"/>
            <a:ext cx="12093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600" dirty="0">
                <a:solidFill>
                  <a:srgbClr val="010066"/>
                </a:solidFill>
              </a:rPr>
              <a:t>distraction</a:t>
            </a:r>
          </a:p>
        </p:txBody>
      </p:sp>
      <p:sp>
        <p:nvSpPr>
          <p:cNvPr id="16" name="Text Box 31">
            <a:extLst>
              <a:ext uri="{FF2B5EF4-FFF2-40B4-BE49-F238E27FC236}">
                <a16:creationId xmlns:a16="http://schemas.microsoft.com/office/drawing/2014/main" id="{093CCD2C-3146-422F-8B11-9F1F8ED76629}"/>
              </a:ext>
            </a:extLst>
          </p:cNvPr>
          <p:cNvSpPr txBox="1">
            <a:spLocks noChangeArrowheads="1"/>
          </p:cNvSpPr>
          <p:nvPr/>
        </p:nvSpPr>
        <p:spPr bwMode="auto">
          <a:xfrm>
            <a:off x="7750842" y="3183558"/>
            <a:ext cx="1460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600" dirty="0">
                <a:solidFill>
                  <a:srgbClr val="010066"/>
                </a:solidFill>
              </a:rPr>
              <a:t>no distraction</a:t>
            </a:r>
          </a:p>
        </p:txBody>
      </p:sp>
      <p:sp>
        <p:nvSpPr>
          <p:cNvPr id="17" name="Text Box 31">
            <a:extLst>
              <a:ext uri="{FF2B5EF4-FFF2-40B4-BE49-F238E27FC236}">
                <a16:creationId xmlns:a16="http://schemas.microsoft.com/office/drawing/2014/main" id="{93C71A2D-2258-4697-80E9-CA259A23F3AB}"/>
              </a:ext>
            </a:extLst>
          </p:cNvPr>
          <p:cNvSpPr txBox="1">
            <a:spLocks noChangeArrowheads="1"/>
          </p:cNvSpPr>
          <p:nvPr/>
        </p:nvSpPr>
        <p:spPr bwMode="auto">
          <a:xfrm rot="16200000">
            <a:off x="1655754" y="3111274"/>
            <a:ext cx="3561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solidFill>
                  <a:srgbClr val="010066"/>
                </a:solidFill>
              </a:rPr>
              <a:t>distance </a:t>
            </a:r>
            <a:r>
              <a:rPr lang="en-GB" altLang="en-US" sz="1800" dirty="0" err="1">
                <a:solidFill>
                  <a:srgbClr val="010066"/>
                </a:solidFill>
              </a:rPr>
              <a:t>traveled</a:t>
            </a:r>
            <a:r>
              <a:rPr lang="en-GB" altLang="en-US" sz="1800" dirty="0">
                <a:solidFill>
                  <a:srgbClr val="010066"/>
                </a:solidFill>
              </a:rPr>
              <a:t> by ruler (cm)</a:t>
            </a:r>
          </a:p>
        </p:txBody>
      </p:sp>
      <p:sp>
        <p:nvSpPr>
          <p:cNvPr id="18" name="Text Box 31">
            <a:extLst>
              <a:ext uri="{FF2B5EF4-FFF2-40B4-BE49-F238E27FC236}">
                <a16:creationId xmlns:a16="http://schemas.microsoft.com/office/drawing/2014/main" id="{F4B6ABDB-55F2-4B50-8ACB-5F5B0E4AC687}"/>
              </a:ext>
            </a:extLst>
          </p:cNvPr>
          <p:cNvSpPr txBox="1">
            <a:spLocks noChangeArrowheads="1"/>
          </p:cNvSpPr>
          <p:nvPr/>
        </p:nvSpPr>
        <p:spPr bwMode="auto">
          <a:xfrm>
            <a:off x="4979061" y="5252022"/>
            <a:ext cx="18845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solidFill>
                  <a:srgbClr val="010066"/>
                </a:solidFill>
              </a:rPr>
              <a:t>name of student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4321" grpId="0" animBg="1"/>
      <p:bldP spid="14" grpId="0" animBg="1"/>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B0E8-43B0-4F77-8BBB-88DB30ED4AD4}"/>
              </a:ext>
            </a:extLst>
          </p:cNvPr>
          <p:cNvSpPr>
            <a:spLocks noGrp="1"/>
          </p:cNvSpPr>
          <p:nvPr>
            <p:ph type="title"/>
          </p:nvPr>
        </p:nvSpPr>
        <p:spPr/>
        <p:txBody>
          <a:bodyPr/>
          <a:lstStyle/>
          <a:p>
            <a:r>
              <a:rPr lang="en-US" dirty="0"/>
              <a:t>The nervous system</a:t>
            </a:r>
          </a:p>
        </p:txBody>
      </p:sp>
      <p:pic>
        <p:nvPicPr>
          <p:cNvPr id="5" name="Picture 4">
            <a:extLst>
              <a:ext uri="{FF2B5EF4-FFF2-40B4-BE49-F238E27FC236}">
                <a16:creationId xmlns:a16="http://schemas.microsoft.com/office/drawing/2014/main" id="{3AEB1BD8-6004-495A-9AB9-828EAF20A8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6" name="Text Box 3">
            <a:extLst>
              <a:ext uri="{FF2B5EF4-FFF2-40B4-BE49-F238E27FC236}">
                <a16:creationId xmlns:a16="http://schemas.microsoft.com/office/drawing/2014/main" id="{FAAB0680-A80B-428D-8F49-3337308F2ACD}"/>
              </a:ext>
            </a:extLst>
          </p:cNvPr>
          <p:cNvSpPr txBox="1">
            <a:spLocks noChangeArrowheads="1"/>
          </p:cNvSpPr>
          <p:nvPr/>
        </p:nvSpPr>
        <p:spPr bwMode="auto">
          <a:xfrm>
            <a:off x="342900" y="784225"/>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t>
            </a:r>
            <a:r>
              <a:rPr lang="en-GB" altLang="en-US" b="1" dirty="0">
                <a:solidFill>
                  <a:srgbClr val="10BC45"/>
                </a:solidFill>
              </a:rPr>
              <a:t>nervous system</a:t>
            </a:r>
            <a:r>
              <a:rPr lang="en-GB" altLang="en-US" dirty="0">
                <a:solidFill>
                  <a:srgbClr val="010066"/>
                </a:solidFill>
              </a:rPr>
              <a:t> is an organ system.</a:t>
            </a:r>
          </a:p>
        </p:txBody>
      </p:sp>
      <p:sp>
        <p:nvSpPr>
          <p:cNvPr id="12" name="Text Box 3">
            <a:extLst>
              <a:ext uri="{FF2B5EF4-FFF2-40B4-BE49-F238E27FC236}">
                <a16:creationId xmlns:a16="http://schemas.microsoft.com/office/drawing/2014/main" id="{FF28A919-F287-4BF3-BCF6-40D4BCA142D5}"/>
              </a:ext>
            </a:extLst>
          </p:cNvPr>
          <p:cNvSpPr txBox="1">
            <a:spLocks noChangeArrowheads="1"/>
          </p:cNvSpPr>
          <p:nvPr/>
        </p:nvSpPr>
        <p:spPr bwMode="auto">
          <a:xfrm>
            <a:off x="342900" y="1715503"/>
            <a:ext cx="52230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Its job is to allow organisms to react </a:t>
            </a:r>
            <a:br>
              <a:rPr lang="en-GB" altLang="en-US" dirty="0">
                <a:solidFill>
                  <a:srgbClr val="010066"/>
                </a:solidFill>
              </a:rPr>
            </a:br>
            <a:r>
              <a:rPr lang="en-GB" altLang="en-US" dirty="0">
                <a:solidFill>
                  <a:srgbClr val="010066"/>
                </a:solidFill>
              </a:rPr>
              <a:t>to their surroundings and coordinate their </a:t>
            </a:r>
            <a:r>
              <a:rPr lang="en-GB" altLang="en-US" dirty="0" err="1">
                <a:solidFill>
                  <a:srgbClr val="010066"/>
                </a:solidFill>
              </a:rPr>
              <a:t>behavior</a:t>
            </a:r>
            <a:r>
              <a:rPr lang="en-GB" altLang="en-US" dirty="0">
                <a:solidFill>
                  <a:srgbClr val="010066"/>
                </a:solidFill>
              </a:rPr>
              <a:t>.</a:t>
            </a:r>
          </a:p>
        </p:txBody>
      </p:sp>
      <p:sp>
        <p:nvSpPr>
          <p:cNvPr id="13" name="Text Box 3">
            <a:extLst>
              <a:ext uri="{FF2B5EF4-FFF2-40B4-BE49-F238E27FC236}">
                <a16:creationId xmlns:a16="http://schemas.microsoft.com/office/drawing/2014/main" id="{CEAFEEFC-E704-4360-8E17-F5C8C8D3F3FC}"/>
              </a:ext>
            </a:extLst>
          </p:cNvPr>
          <p:cNvSpPr txBox="1">
            <a:spLocks noChangeArrowheads="1"/>
          </p:cNvSpPr>
          <p:nvPr/>
        </p:nvSpPr>
        <p:spPr bwMode="auto">
          <a:xfrm>
            <a:off x="342899" y="3385445"/>
            <a:ext cx="5520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Most animals have a nervous system.</a:t>
            </a:r>
          </a:p>
        </p:txBody>
      </p:sp>
      <p:sp>
        <p:nvSpPr>
          <p:cNvPr id="14" name="Text Box 3">
            <a:extLst>
              <a:ext uri="{FF2B5EF4-FFF2-40B4-BE49-F238E27FC236}">
                <a16:creationId xmlns:a16="http://schemas.microsoft.com/office/drawing/2014/main" id="{D7DADEEB-8E6E-47E5-B451-A090AB3CF89D}"/>
              </a:ext>
            </a:extLst>
          </p:cNvPr>
          <p:cNvSpPr txBox="1">
            <a:spLocks noChangeArrowheads="1"/>
          </p:cNvSpPr>
          <p:nvPr/>
        </p:nvSpPr>
        <p:spPr bwMode="auto">
          <a:xfrm>
            <a:off x="342900" y="4316723"/>
            <a:ext cx="40033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 humans and many </a:t>
            </a:r>
            <a:br>
              <a:rPr lang="en-GB" altLang="en-US" dirty="0">
                <a:solidFill>
                  <a:srgbClr val="010066"/>
                </a:solidFill>
              </a:rPr>
            </a:br>
            <a:r>
              <a:rPr lang="en-GB" altLang="en-US" dirty="0">
                <a:solidFill>
                  <a:srgbClr val="010066"/>
                </a:solidFill>
              </a:rPr>
              <a:t>other animals, the nervous system consists of a </a:t>
            </a:r>
            <a:r>
              <a:rPr lang="en-GB" altLang="en-US" b="1" dirty="0">
                <a:solidFill>
                  <a:srgbClr val="10BC45"/>
                </a:solidFill>
              </a:rPr>
              <a:t>brain</a:t>
            </a:r>
            <a:r>
              <a:rPr lang="en-GB" altLang="en-US" dirty="0">
                <a:solidFill>
                  <a:srgbClr val="010066"/>
                </a:solidFill>
              </a:rPr>
              <a:t>, </a:t>
            </a:r>
            <a:br>
              <a:rPr lang="en-GB" altLang="en-US" dirty="0">
                <a:solidFill>
                  <a:srgbClr val="010066"/>
                </a:solidFill>
              </a:rPr>
            </a:br>
            <a:r>
              <a:rPr lang="en-GB" altLang="en-US" b="1" dirty="0">
                <a:solidFill>
                  <a:srgbClr val="10BC45"/>
                </a:solidFill>
              </a:rPr>
              <a:t>spinal cord </a:t>
            </a:r>
            <a:r>
              <a:rPr lang="en-GB" altLang="en-US" dirty="0">
                <a:solidFill>
                  <a:srgbClr val="010066"/>
                </a:solidFill>
              </a:rPr>
              <a:t>and </a:t>
            </a:r>
            <a:r>
              <a:rPr lang="en-GB" altLang="en-US" b="1" dirty="0">
                <a:solidFill>
                  <a:srgbClr val="10BC45"/>
                </a:solidFill>
              </a:rPr>
              <a:t>nerves</a:t>
            </a:r>
            <a:r>
              <a:rPr lang="en-GB" altLang="en-US" dirty="0">
                <a:solidFill>
                  <a:srgbClr val="010066"/>
                </a:solidFill>
              </a:rPr>
              <a:t>.</a:t>
            </a:r>
          </a:p>
        </p:txBody>
      </p:sp>
      <p:pic>
        <p:nvPicPr>
          <p:cNvPr id="15" name="Picture 25" descr="nervous_system">
            <a:extLst>
              <a:ext uri="{FF2B5EF4-FFF2-40B4-BE49-F238E27FC236}">
                <a16:creationId xmlns:a16="http://schemas.microsoft.com/office/drawing/2014/main" id="{E3248906-6BAB-4516-BDBE-8A82D60A4E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3014" y="1241425"/>
            <a:ext cx="2587625"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3">
            <a:extLst>
              <a:ext uri="{FF2B5EF4-FFF2-40B4-BE49-F238E27FC236}">
                <a16:creationId xmlns:a16="http://schemas.microsoft.com/office/drawing/2014/main" id="{5B5B337E-D5C5-4965-BBD6-4146A23A0210}"/>
              </a:ext>
            </a:extLst>
          </p:cNvPr>
          <p:cNvSpPr>
            <a:spLocks noChangeArrowheads="1"/>
          </p:cNvSpPr>
          <p:nvPr/>
        </p:nvSpPr>
        <p:spPr bwMode="auto">
          <a:xfrm>
            <a:off x="7811061" y="949971"/>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b="1" dirty="0">
                <a:solidFill>
                  <a:srgbClr val="010066"/>
                </a:solidFill>
              </a:rPr>
              <a:t>brain</a:t>
            </a:r>
            <a:endParaRPr lang="en-GB" altLang="en-US" b="1" dirty="0"/>
          </a:p>
        </p:txBody>
      </p:sp>
      <p:sp>
        <p:nvSpPr>
          <p:cNvPr id="17" name="Rectangle 16">
            <a:extLst>
              <a:ext uri="{FF2B5EF4-FFF2-40B4-BE49-F238E27FC236}">
                <a16:creationId xmlns:a16="http://schemas.microsoft.com/office/drawing/2014/main" id="{A91243F0-1909-4507-B7AA-75D76B79C2B7}"/>
              </a:ext>
            </a:extLst>
          </p:cNvPr>
          <p:cNvSpPr>
            <a:spLocks noChangeArrowheads="1"/>
          </p:cNvSpPr>
          <p:nvPr/>
        </p:nvSpPr>
        <p:spPr bwMode="auto">
          <a:xfrm>
            <a:off x="5115301" y="4344869"/>
            <a:ext cx="1158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010066"/>
                </a:solidFill>
              </a:rPr>
              <a:t>spinal </a:t>
            </a:r>
            <a:br>
              <a:rPr lang="en-GB" altLang="en-US" b="1" dirty="0">
                <a:solidFill>
                  <a:srgbClr val="010066"/>
                </a:solidFill>
              </a:rPr>
            </a:br>
            <a:r>
              <a:rPr lang="en-GB" altLang="en-US" b="1" dirty="0">
                <a:solidFill>
                  <a:srgbClr val="010066"/>
                </a:solidFill>
              </a:rPr>
              <a:t>cord</a:t>
            </a:r>
            <a:endParaRPr lang="en-GB" altLang="en-US" b="1" dirty="0"/>
          </a:p>
        </p:txBody>
      </p:sp>
      <p:cxnSp>
        <p:nvCxnSpPr>
          <p:cNvPr id="18" name="Straight Arrow Connector 16">
            <a:extLst>
              <a:ext uri="{FF2B5EF4-FFF2-40B4-BE49-F238E27FC236}">
                <a16:creationId xmlns:a16="http://schemas.microsoft.com/office/drawing/2014/main" id="{5E1E0161-22F2-4855-A3D9-3CA44B43BF58}"/>
              </a:ext>
            </a:extLst>
          </p:cNvPr>
          <p:cNvCxnSpPr>
            <a:cxnSpLocks noChangeShapeType="1"/>
          </p:cNvCxnSpPr>
          <p:nvPr/>
        </p:nvCxnSpPr>
        <p:spPr bwMode="auto">
          <a:xfrm flipH="1">
            <a:off x="7317765" y="1244926"/>
            <a:ext cx="472797" cy="200033"/>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317C3E9D-4B01-482E-B5F4-70B24491C0F7}"/>
              </a:ext>
            </a:extLst>
          </p:cNvPr>
          <p:cNvCxnSpPr>
            <a:cxnSpLocks noChangeShapeType="1"/>
          </p:cNvCxnSpPr>
          <p:nvPr/>
        </p:nvCxnSpPr>
        <p:spPr bwMode="auto">
          <a:xfrm flipV="1">
            <a:off x="6274176" y="3063494"/>
            <a:ext cx="1021132" cy="1281376"/>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4" name="Rectangle 23">
            <a:extLst>
              <a:ext uri="{FF2B5EF4-FFF2-40B4-BE49-F238E27FC236}">
                <a16:creationId xmlns:a16="http://schemas.microsoft.com/office/drawing/2014/main" id="{60EE207C-A9A6-43FF-8680-D1206330D5C3}"/>
              </a:ext>
            </a:extLst>
          </p:cNvPr>
          <p:cNvSpPr>
            <a:spLocks noChangeArrowheads="1"/>
          </p:cNvSpPr>
          <p:nvPr/>
        </p:nvSpPr>
        <p:spPr bwMode="auto">
          <a:xfrm>
            <a:off x="5105476" y="5329507"/>
            <a:ext cx="1178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a:r>
              <a:rPr lang="en-GB" altLang="en-US" b="1" dirty="0">
                <a:solidFill>
                  <a:srgbClr val="010066"/>
                </a:solidFill>
              </a:rPr>
              <a:t>nerves</a:t>
            </a:r>
            <a:endParaRPr lang="en-GB" altLang="en-US" b="1" dirty="0"/>
          </a:p>
        </p:txBody>
      </p:sp>
      <p:cxnSp>
        <p:nvCxnSpPr>
          <p:cNvPr id="25" name="Straight Arrow Connector 24">
            <a:extLst>
              <a:ext uri="{FF2B5EF4-FFF2-40B4-BE49-F238E27FC236}">
                <a16:creationId xmlns:a16="http://schemas.microsoft.com/office/drawing/2014/main" id="{AE5227C3-0AFF-4F99-B737-035613F1E40F}"/>
              </a:ext>
            </a:extLst>
          </p:cNvPr>
          <p:cNvCxnSpPr>
            <a:cxnSpLocks noChangeShapeType="1"/>
          </p:cNvCxnSpPr>
          <p:nvPr/>
        </p:nvCxnSpPr>
        <p:spPr bwMode="auto">
          <a:xfrm flipV="1">
            <a:off x="6333034" y="4922874"/>
            <a:ext cx="688855" cy="69020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70447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B0E8-43B0-4F77-8BBB-88DB30ED4AD4}"/>
              </a:ext>
            </a:extLst>
          </p:cNvPr>
          <p:cNvSpPr>
            <a:spLocks noGrp="1"/>
          </p:cNvSpPr>
          <p:nvPr>
            <p:ph type="title"/>
          </p:nvPr>
        </p:nvSpPr>
        <p:spPr/>
        <p:txBody>
          <a:bodyPr/>
          <a:lstStyle/>
          <a:p>
            <a:r>
              <a:rPr lang="en-US" dirty="0"/>
              <a:t>Hierarchy in the nervous system</a:t>
            </a:r>
          </a:p>
        </p:txBody>
      </p:sp>
      <p:pic>
        <p:nvPicPr>
          <p:cNvPr id="5" name="Picture 4">
            <a:extLst>
              <a:ext uri="{FF2B5EF4-FFF2-40B4-BE49-F238E27FC236}">
                <a16:creationId xmlns:a16="http://schemas.microsoft.com/office/drawing/2014/main" id="{3AEB1BD8-6004-495A-9AB9-828EAF20A8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6" name="Text Box 3">
            <a:extLst>
              <a:ext uri="{FF2B5EF4-FFF2-40B4-BE49-F238E27FC236}">
                <a16:creationId xmlns:a16="http://schemas.microsoft.com/office/drawing/2014/main" id="{FAAB0680-A80B-428D-8F49-3337308F2ACD}"/>
              </a:ext>
            </a:extLst>
          </p:cNvPr>
          <p:cNvSpPr txBox="1">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an organ system, the nervous system is made up of </a:t>
            </a:r>
            <a:br>
              <a:rPr lang="en-GB" altLang="en-US" dirty="0">
                <a:solidFill>
                  <a:srgbClr val="010066"/>
                </a:solidFill>
              </a:rPr>
            </a:br>
            <a:r>
              <a:rPr lang="en-GB" altLang="en-US" dirty="0">
                <a:solidFill>
                  <a:srgbClr val="010066"/>
                </a:solidFill>
              </a:rPr>
              <a:t>a </a:t>
            </a:r>
            <a:r>
              <a:rPr lang="en-GB" altLang="en-US" b="1" dirty="0">
                <a:solidFill>
                  <a:srgbClr val="10BC45"/>
                </a:solidFill>
              </a:rPr>
              <a:t>hierarchy</a:t>
            </a:r>
            <a:r>
              <a:rPr lang="en-GB" altLang="en-US" dirty="0">
                <a:solidFill>
                  <a:srgbClr val="010066"/>
                </a:solidFill>
              </a:rPr>
              <a:t> of parts.</a:t>
            </a:r>
          </a:p>
        </p:txBody>
      </p:sp>
      <p:sp>
        <p:nvSpPr>
          <p:cNvPr id="7" name="Text Box 131">
            <a:extLst>
              <a:ext uri="{FF2B5EF4-FFF2-40B4-BE49-F238E27FC236}">
                <a16:creationId xmlns:a16="http://schemas.microsoft.com/office/drawing/2014/main" id="{48EA1A30-60BD-4E89-B6A3-045FEC330FAE}"/>
              </a:ext>
            </a:extLst>
          </p:cNvPr>
          <p:cNvSpPr txBox="1">
            <a:spLocks noChangeArrowheads="1"/>
          </p:cNvSpPr>
          <p:nvPr/>
        </p:nvSpPr>
        <p:spPr bwMode="auto">
          <a:xfrm>
            <a:off x="342899" y="3004001"/>
            <a:ext cx="641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b="1" dirty="0">
                <a:solidFill>
                  <a:srgbClr val="010066"/>
                </a:solidFill>
              </a:rPr>
              <a:t>Cells</a:t>
            </a:r>
            <a:r>
              <a:rPr lang="en-GB" altLang="en-US" dirty="0">
                <a:solidFill>
                  <a:srgbClr val="010066"/>
                </a:solidFill>
              </a:rPr>
              <a:t>: </a:t>
            </a:r>
            <a:r>
              <a:rPr lang="en-GB" altLang="en-US" b="1" dirty="0">
                <a:solidFill>
                  <a:srgbClr val="10BC45"/>
                </a:solidFill>
              </a:rPr>
              <a:t>neurons</a:t>
            </a:r>
            <a:endParaRPr lang="en-US" altLang="en-US" b="1" dirty="0">
              <a:solidFill>
                <a:srgbClr val="10BC45"/>
              </a:solidFill>
            </a:endParaRPr>
          </a:p>
        </p:txBody>
      </p:sp>
      <p:sp>
        <p:nvSpPr>
          <p:cNvPr id="8" name="Text Box 131">
            <a:extLst>
              <a:ext uri="{FF2B5EF4-FFF2-40B4-BE49-F238E27FC236}">
                <a16:creationId xmlns:a16="http://schemas.microsoft.com/office/drawing/2014/main" id="{F8FBEDD7-C265-49BE-BEDF-319980043F75}"/>
              </a:ext>
            </a:extLst>
          </p:cNvPr>
          <p:cNvSpPr txBox="1">
            <a:spLocks noChangeArrowheads="1"/>
          </p:cNvSpPr>
          <p:nvPr/>
        </p:nvSpPr>
        <p:spPr bwMode="auto">
          <a:xfrm>
            <a:off x="342900" y="3744557"/>
            <a:ext cx="3963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b="1" dirty="0">
                <a:solidFill>
                  <a:srgbClr val="010066"/>
                </a:solidFill>
              </a:rPr>
              <a:t>Tissues</a:t>
            </a:r>
            <a:r>
              <a:rPr lang="en-GB" altLang="en-US" dirty="0">
                <a:solidFill>
                  <a:srgbClr val="010066"/>
                </a:solidFill>
              </a:rPr>
              <a:t>: nerve tissue </a:t>
            </a:r>
            <a:endParaRPr lang="en-US" altLang="en-US" b="1" dirty="0">
              <a:solidFill>
                <a:srgbClr val="010066"/>
              </a:solidFill>
            </a:endParaRPr>
          </a:p>
        </p:txBody>
      </p:sp>
      <p:sp>
        <p:nvSpPr>
          <p:cNvPr id="9" name="Text Box 131">
            <a:extLst>
              <a:ext uri="{FF2B5EF4-FFF2-40B4-BE49-F238E27FC236}">
                <a16:creationId xmlns:a16="http://schemas.microsoft.com/office/drawing/2014/main" id="{17C2941F-6B1C-42D6-90ED-36944B09E9A2}"/>
              </a:ext>
            </a:extLst>
          </p:cNvPr>
          <p:cNvSpPr txBox="1">
            <a:spLocks noChangeArrowheads="1"/>
          </p:cNvSpPr>
          <p:nvPr/>
        </p:nvSpPr>
        <p:spPr bwMode="auto">
          <a:xfrm>
            <a:off x="342899" y="4485113"/>
            <a:ext cx="4696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b="1" dirty="0">
                <a:solidFill>
                  <a:srgbClr val="010066"/>
                </a:solidFill>
              </a:rPr>
              <a:t>Organs</a:t>
            </a:r>
            <a:r>
              <a:rPr lang="en-GB" altLang="en-US" dirty="0">
                <a:solidFill>
                  <a:srgbClr val="010066"/>
                </a:solidFill>
              </a:rPr>
              <a:t>: brain, spinal cord </a:t>
            </a:r>
            <a:endParaRPr lang="en-US" altLang="en-US" b="1" dirty="0">
              <a:solidFill>
                <a:srgbClr val="010066"/>
              </a:solidFill>
            </a:endParaRPr>
          </a:p>
        </p:txBody>
      </p:sp>
      <p:sp>
        <p:nvSpPr>
          <p:cNvPr id="10" name="Text Box 131">
            <a:extLst>
              <a:ext uri="{FF2B5EF4-FFF2-40B4-BE49-F238E27FC236}">
                <a16:creationId xmlns:a16="http://schemas.microsoft.com/office/drawing/2014/main" id="{279EC934-339E-49E3-AB2C-23AE88769103}"/>
              </a:ext>
            </a:extLst>
          </p:cNvPr>
          <p:cNvSpPr txBox="1">
            <a:spLocks noChangeArrowheads="1"/>
          </p:cNvSpPr>
          <p:nvPr/>
        </p:nvSpPr>
        <p:spPr bwMode="auto">
          <a:xfrm>
            <a:off x="342899" y="5225669"/>
            <a:ext cx="5930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b="1" dirty="0">
                <a:solidFill>
                  <a:srgbClr val="010066"/>
                </a:solidFill>
              </a:rPr>
              <a:t>Organ system</a:t>
            </a:r>
            <a:r>
              <a:rPr lang="en-GB" altLang="en-US" dirty="0">
                <a:solidFill>
                  <a:srgbClr val="010066"/>
                </a:solidFill>
              </a:rPr>
              <a:t>: nervous system </a:t>
            </a:r>
            <a:endParaRPr lang="en-US" altLang="en-US" b="1" dirty="0">
              <a:solidFill>
                <a:srgbClr val="010066"/>
              </a:solidFill>
            </a:endParaRPr>
          </a:p>
        </p:txBody>
      </p:sp>
      <p:sp>
        <p:nvSpPr>
          <p:cNvPr id="13" name="Text Box 3">
            <a:extLst>
              <a:ext uri="{FF2B5EF4-FFF2-40B4-BE49-F238E27FC236}">
                <a16:creationId xmlns:a16="http://schemas.microsoft.com/office/drawing/2014/main" id="{CEAFEEFC-E704-4360-8E17-F5C8C8D3F3FC}"/>
              </a:ext>
            </a:extLst>
          </p:cNvPr>
          <p:cNvSpPr txBox="1">
            <a:spLocks noChangeArrowheads="1"/>
          </p:cNvSpPr>
          <p:nvPr/>
        </p:nvSpPr>
        <p:spPr bwMode="auto">
          <a:xfrm>
            <a:off x="336201" y="1894113"/>
            <a:ext cx="64712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Specialized cells in the nervous system work together in tissues to make up organs.</a:t>
            </a:r>
          </a:p>
        </p:txBody>
      </p:sp>
      <p:pic>
        <p:nvPicPr>
          <p:cNvPr id="14" name="Picture 13">
            <a:extLst>
              <a:ext uri="{FF2B5EF4-FFF2-40B4-BE49-F238E27FC236}">
                <a16:creationId xmlns:a16="http://schemas.microsoft.com/office/drawing/2014/main" id="{DDCD270D-97EC-4021-8052-2B551BCE2C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3419" y="2309611"/>
            <a:ext cx="2448247" cy="4245259"/>
          </a:xfrm>
          <a:prstGeom prst="rect">
            <a:avLst/>
          </a:prstGeom>
        </p:spPr>
      </p:pic>
    </p:spTree>
    <p:custDataLst>
      <p:tags r:id="rId1"/>
    </p:custDataLst>
    <p:extLst>
      <p:ext uri="{BB962C8B-B14F-4D97-AF65-F5344CB8AC3E}">
        <p14:creationId xmlns:p14="http://schemas.microsoft.com/office/powerpoint/2010/main" val="136937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7D0A671C-550A-4532-9A35-16EC49C4E8DE}"/>
              </a:ext>
            </a:extLst>
          </p:cNvPr>
          <p:cNvSpPr>
            <a:spLocks noGrp="1"/>
          </p:cNvSpPr>
          <p:nvPr>
            <p:ph type="title"/>
          </p:nvPr>
        </p:nvSpPr>
        <p:spPr/>
        <p:txBody>
          <a:bodyPr/>
          <a:lstStyle/>
          <a:p>
            <a:r>
              <a:rPr lang="en-GB" altLang="en-US" dirty="0"/>
              <a:t>The two parts of the nervous system</a:t>
            </a:r>
          </a:p>
        </p:txBody>
      </p:sp>
      <p:pic>
        <p:nvPicPr>
          <p:cNvPr id="7" name="Picture 6">
            <a:extLst>
              <a:ext uri="{FF2B5EF4-FFF2-40B4-BE49-F238E27FC236}">
                <a16:creationId xmlns:a16="http://schemas.microsoft.com/office/drawing/2014/main" id="{3BA38417-6949-4D09-9BED-A28D27A28FD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B1BE20BA-542C-45AA-BDFC-4D62B035B8B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8C5CC44-E7C9-4473-A29F-1489AEC8779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96"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B0E8-43B0-4F77-8BBB-88DB30ED4AD4}"/>
              </a:ext>
            </a:extLst>
          </p:cNvPr>
          <p:cNvSpPr>
            <a:spLocks noGrp="1"/>
          </p:cNvSpPr>
          <p:nvPr>
            <p:ph type="title"/>
          </p:nvPr>
        </p:nvSpPr>
        <p:spPr/>
        <p:txBody>
          <a:bodyPr/>
          <a:lstStyle/>
          <a:p>
            <a:r>
              <a:rPr lang="en-US" dirty="0"/>
              <a:t>Electrical impulses</a:t>
            </a:r>
          </a:p>
        </p:txBody>
      </p:sp>
      <p:pic>
        <p:nvPicPr>
          <p:cNvPr id="5" name="Picture 4">
            <a:extLst>
              <a:ext uri="{FF2B5EF4-FFF2-40B4-BE49-F238E27FC236}">
                <a16:creationId xmlns:a16="http://schemas.microsoft.com/office/drawing/2014/main" id="{3AEB1BD8-6004-495A-9AB9-828EAF20A8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6" name="Text Box 3">
            <a:extLst>
              <a:ext uri="{FF2B5EF4-FFF2-40B4-BE49-F238E27FC236}">
                <a16:creationId xmlns:a16="http://schemas.microsoft.com/office/drawing/2014/main" id="{FAAB0680-A80B-428D-8F49-3337308F2ACD}"/>
              </a:ext>
            </a:extLst>
          </p:cNvPr>
          <p:cNvSpPr txBox="1">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nervous system works by transmitting </a:t>
            </a:r>
            <a:r>
              <a:rPr lang="en-GB" altLang="en-US" b="1" dirty="0">
                <a:solidFill>
                  <a:srgbClr val="10BC45"/>
                </a:solidFill>
              </a:rPr>
              <a:t>electrical impulses </a:t>
            </a:r>
            <a:r>
              <a:rPr lang="en-GB" altLang="en-US" dirty="0">
                <a:solidFill>
                  <a:srgbClr val="010066"/>
                </a:solidFill>
              </a:rPr>
              <a:t>around the body.</a:t>
            </a:r>
          </a:p>
        </p:txBody>
      </p:sp>
      <p:sp>
        <p:nvSpPr>
          <p:cNvPr id="12" name="Text Box 3">
            <a:extLst>
              <a:ext uri="{FF2B5EF4-FFF2-40B4-BE49-F238E27FC236}">
                <a16:creationId xmlns:a16="http://schemas.microsoft.com/office/drawing/2014/main" id="{33BBADEB-6683-4E6E-A155-BD0A89C7FFC9}"/>
              </a:ext>
            </a:extLst>
          </p:cNvPr>
          <p:cNvSpPr txBox="1">
            <a:spLocks noChangeArrowheads="1"/>
          </p:cNvSpPr>
          <p:nvPr/>
        </p:nvSpPr>
        <p:spPr bwMode="auto">
          <a:xfrm>
            <a:off x="347490" y="1778757"/>
            <a:ext cx="82052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Neurons are specialized cells of the nervous system. </a:t>
            </a:r>
            <a:br>
              <a:rPr lang="en-GB" altLang="en-US" dirty="0">
                <a:solidFill>
                  <a:srgbClr val="010066"/>
                </a:solidFill>
              </a:rPr>
            </a:br>
            <a:r>
              <a:rPr lang="en-GB" altLang="en-US" dirty="0">
                <a:solidFill>
                  <a:srgbClr val="010066"/>
                </a:solidFill>
              </a:rPr>
              <a:t>They can generate electrical impulses and then carry them long distances around the body.</a:t>
            </a:r>
          </a:p>
        </p:txBody>
      </p:sp>
      <p:sp>
        <p:nvSpPr>
          <p:cNvPr id="14" name="Text Box 3">
            <a:extLst>
              <a:ext uri="{FF2B5EF4-FFF2-40B4-BE49-F238E27FC236}">
                <a16:creationId xmlns:a16="http://schemas.microsoft.com/office/drawing/2014/main" id="{A6C0C9A0-4F58-4427-BDA0-1FAE990C2C38}"/>
              </a:ext>
            </a:extLst>
          </p:cNvPr>
          <p:cNvSpPr txBox="1">
            <a:spLocks noChangeArrowheads="1"/>
          </p:cNvSpPr>
          <p:nvPr/>
        </p:nvSpPr>
        <p:spPr bwMode="auto">
          <a:xfrm>
            <a:off x="342900" y="5297781"/>
            <a:ext cx="8556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Electrical impulses travel very fast. This allows organisms to notice and respond to changes in their environment quickly.</a:t>
            </a:r>
          </a:p>
        </p:txBody>
      </p:sp>
      <p:pic>
        <p:nvPicPr>
          <p:cNvPr id="4" name="Picture 3">
            <a:extLst>
              <a:ext uri="{FF2B5EF4-FFF2-40B4-BE49-F238E27FC236}">
                <a16:creationId xmlns:a16="http://schemas.microsoft.com/office/drawing/2014/main" id="{4216AE2B-6F2B-4DBC-BC66-40A178982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607" y="3174416"/>
            <a:ext cx="5905500" cy="1981200"/>
          </a:xfrm>
          <a:prstGeom prst="rect">
            <a:avLst/>
          </a:prstGeom>
        </p:spPr>
      </p:pic>
    </p:spTree>
    <p:custDataLst>
      <p:tags r:id="rId1"/>
    </p:custDataLst>
    <p:extLst>
      <p:ext uri="{BB962C8B-B14F-4D97-AF65-F5344CB8AC3E}">
        <p14:creationId xmlns:p14="http://schemas.microsoft.com/office/powerpoint/2010/main" val="75844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1E9EB143-27C2-46A6-A79F-F2C6ACAF1C11}"/>
              </a:ext>
            </a:extLst>
          </p:cNvPr>
          <p:cNvSpPr>
            <a:spLocks noGrp="1" noChangeArrowheads="1"/>
          </p:cNvSpPr>
          <p:nvPr>
            <p:ph type="title"/>
          </p:nvPr>
        </p:nvSpPr>
        <p:spPr/>
        <p:txBody>
          <a:bodyPr/>
          <a:lstStyle/>
          <a:p>
            <a:pPr eaLnBrk="1" hangingPunct="1"/>
            <a:r>
              <a:rPr lang="en-GB" altLang="en-US" dirty="0"/>
              <a:t>What is the structure of a neuron?</a:t>
            </a:r>
            <a:endParaRPr lang="en-GB" altLang="en-US" dirty="0">
              <a:solidFill>
                <a:srgbClr val="FF0000"/>
              </a:solidFill>
            </a:endParaRPr>
          </a:p>
        </p:txBody>
      </p:sp>
      <p:sp>
        <p:nvSpPr>
          <p:cNvPr id="2052" name="Text Box 6">
            <a:extLst>
              <a:ext uri="{FF2B5EF4-FFF2-40B4-BE49-F238E27FC236}">
                <a16:creationId xmlns:a16="http://schemas.microsoft.com/office/drawing/2014/main" id="{A66D1E76-3EE9-4BEE-A9BD-FD890E1FEB53}"/>
              </a:ext>
            </a:extLst>
          </p:cNvPr>
          <p:cNvSpPr txBox="1">
            <a:spLocks noChangeArrowheads="1"/>
          </p:cNvSpPr>
          <p:nvPr/>
        </p:nvSpPr>
        <p:spPr bwMode="auto">
          <a:xfrm>
            <a:off x="563563" y="4046538"/>
            <a:ext cx="8580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p>
        </p:txBody>
      </p:sp>
      <p:pic>
        <p:nvPicPr>
          <p:cNvPr id="7" name="Picture 6">
            <a:extLst>
              <a:ext uri="{FF2B5EF4-FFF2-40B4-BE49-F238E27FC236}">
                <a16:creationId xmlns:a16="http://schemas.microsoft.com/office/drawing/2014/main" id="{62A3291F-14DF-47DA-927D-0DDC64A9A89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70D296F4-20DA-4267-A535-7A0F6E66CC7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D9E406DC-1FDB-4ABD-A138-E0C4EA1D5FB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120"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4523EED-769B-46D1-B4B9-7FABE9635FC2}"/>
              </a:ext>
            </a:extLst>
          </p:cNvPr>
          <p:cNvSpPr>
            <a:spLocks noGrp="1" noChangeArrowheads="1"/>
          </p:cNvSpPr>
          <p:nvPr>
            <p:ph type="title"/>
          </p:nvPr>
        </p:nvSpPr>
        <p:spPr/>
        <p:txBody>
          <a:bodyPr/>
          <a:lstStyle/>
          <a:p>
            <a:pPr eaLnBrk="1" hangingPunct="1"/>
            <a:r>
              <a:rPr lang="en-GB" altLang="en-US" dirty="0"/>
              <a:t>Sensory, relay and motor neurons</a:t>
            </a:r>
          </a:p>
        </p:txBody>
      </p:sp>
      <p:pic>
        <p:nvPicPr>
          <p:cNvPr id="6" name="Picture 5">
            <a:extLst>
              <a:ext uri="{FF2B5EF4-FFF2-40B4-BE49-F238E27FC236}">
                <a16:creationId xmlns:a16="http://schemas.microsoft.com/office/drawing/2014/main" id="{F149E3E1-7C58-44B2-9954-8901E586D89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FAE4A66C-56A5-4F91-9620-B81D8113B21D}"/>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FC76FC69-B3D7-41AB-AEFD-2E489A78BFD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43"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Rectangle 2">
            <a:extLst>
              <a:ext uri="{FF2B5EF4-FFF2-40B4-BE49-F238E27FC236}">
                <a16:creationId xmlns:a16="http://schemas.microsoft.com/office/drawing/2014/main" id="{68C4B753-1DA7-441A-BF4C-77E0D7FDA4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 name="Title 18">
            <a:extLst>
              <a:ext uri="{FF2B5EF4-FFF2-40B4-BE49-F238E27FC236}">
                <a16:creationId xmlns:a16="http://schemas.microsoft.com/office/drawing/2014/main" id="{AB467110-68E8-4297-9846-F199C991E4AC}"/>
              </a:ext>
            </a:extLst>
          </p:cNvPr>
          <p:cNvSpPr>
            <a:spLocks noGrp="1"/>
          </p:cNvSpPr>
          <p:nvPr>
            <p:ph type="title"/>
          </p:nvPr>
        </p:nvSpPr>
        <p:spPr/>
        <p:txBody>
          <a:bodyPr/>
          <a:lstStyle/>
          <a:p>
            <a:pPr eaLnBrk="1" hangingPunct="1">
              <a:defRPr/>
            </a:pPr>
            <a:r>
              <a:rPr lang="en-GB" dirty="0">
                <a:ea typeface="+mn-ea"/>
                <a:cs typeface="+mn-cs"/>
              </a:rPr>
              <a:t>Sensory receptors</a:t>
            </a:r>
            <a:endParaRPr lang="en-GB" dirty="0"/>
          </a:p>
        </p:txBody>
      </p:sp>
      <p:pic>
        <p:nvPicPr>
          <p:cNvPr id="20" name="Picture 19">
            <a:extLst>
              <a:ext uri="{FF2B5EF4-FFF2-40B4-BE49-F238E27FC236}">
                <a16:creationId xmlns:a16="http://schemas.microsoft.com/office/drawing/2014/main" id="{F44AB3BA-2084-4EAC-A4EE-C61E68FA49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B1A5B6B0-48DD-4495-BA4A-5A6CB32216C6}"/>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
        <p:nvSpPr>
          <p:cNvPr id="23" name="Text Box 3">
            <a:extLst>
              <a:ext uri="{FF2B5EF4-FFF2-40B4-BE49-F238E27FC236}">
                <a16:creationId xmlns:a16="http://schemas.microsoft.com/office/drawing/2014/main" id="{CF8C2283-62C0-4CB4-A3AC-6AA09FD9D803}"/>
              </a:ext>
            </a:extLst>
          </p:cNvPr>
          <p:cNvSpPr txBox="1">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Neurons work with </a:t>
            </a:r>
            <a:r>
              <a:rPr lang="en-GB" altLang="en-US" b="1" dirty="0">
                <a:solidFill>
                  <a:srgbClr val="10BC45"/>
                </a:solidFill>
              </a:rPr>
              <a:t>sensory receptor cells</a:t>
            </a:r>
            <a:r>
              <a:rPr lang="en-GB" altLang="en-US" dirty="0">
                <a:solidFill>
                  <a:srgbClr val="010066"/>
                </a:solidFill>
              </a:rPr>
              <a:t>, which identify changes in the environment, also known as </a:t>
            </a:r>
            <a:r>
              <a:rPr lang="en-GB" altLang="en-US" b="1" dirty="0">
                <a:solidFill>
                  <a:srgbClr val="10BC45"/>
                </a:solidFill>
              </a:rPr>
              <a:t>stimuli</a:t>
            </a:r>
            <a:r>
              <a:rPr lang="en-GB" altLang="en-US" dirty="0">
                <a:solidFill>
                  <a:srgbClr val="010066"/>
                </a:solidFill>
              </a:rPr>
              <a:t>.</a:t>
            </a:r>
          </a:p>
        </p:txBody>
      </p:sp>
      <p:sp>
        <p:nvSpPr>
          <p:cNvPr id="25" name="Text Box 3">
            <a:extLst>
              <a:ext uri="{FF2B5EF4-FFF2-40B4-BE49-F238E27FC236}">
                <a16:creationId xmlns:a16="http://schemas.microsoft.com/office/drawing/2014/main" id="{B8263B39-FC13-495A-B423-25855B8F8192}"/>
              </a:ext>
            </a:extLst>
          </p:cNvPr>
          <p:cNvSpPr txBox="1">
            <a:spLocks noChangeArrowheads="1"/>
          </p:cNvSpPr>
          <p:nvPr/>
        </p:nvSpPr>
        <p:spPr bwMode="auto">
          <a:xfrm>
            <a:off x="342900" y="1976059"/>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Sensory receptors are specialized cells.</a:t>
            </a:r>
          </a:p>
        </p:txBody>
      </p:sp>
      <p:sp>
        <p:nvSpPr>
          <p:cNvPr id="26" name="Text Box 3">
            <a:extLst>
              <a:ext uri="{FF2B5EF4-FFF2-40B4-BE49-F238E27FC236}">
                <a16:creationId xmlns:a16="http://schemas.microsoft.com/office/drawing/2014/main" id="{D27296E0-87AD-4DA1-836A-89D23B262535}"/>
              </a:ext>
            </a:extLst>
          </p:cNvPr>
          <p:cNvSpPr txBox="1">
            <a:spLocks noChangeArrowheads="1"/>
          </p:cNvSpPr>
          <p:nvPr/>
        </p:nvSpPr>
        <p:spPr bwMode="auto">
          <a:xfrm>
            <a:off x="342900" y="2798561"/>
            <a:ext cx="49202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They are adapted to recognize different types of stimuli, such as light, sound, heat or pressure.</a:t>
            </a:r>
          </a:p>
        </p:txBody>
      </p:sp>
      <p:sp>
        <p:nvSpPr>
          <p:cNvPr id="27" name="Text Box 3">
            <a:extLst>
              <a:ext uri="{FF2B5EF4-FFF2-40B4-BE49-F238E27FC236}">
                <a16:creationId xmlns:a16="http://schemas.microsoft.com/office/drawing/2014/main" id="{2DE5A766-6B7E-4116-9597-ED295CAD15D3}"/>
              </a:ext>
            </a:extLst>
          </p:cNvPr>
          <p:cNvSpPr txBox="1">
            <a:spLocks noChangeArrowheads="1"/>
          </p:cNvSpPr>
          <p:nvPr/>
        </p:nvSpPr>
        <p:spPr bwMode="auto">
          <a:xfrm>
            <a:off x="342900" y="4359728"/>
            <a:ext cx="55475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When a sensory receptor cell </a:t>
            </a:r>
            <a:br>
              <a:rPr lang="en-GB" altLang="en-US" dirty="0">
                <a:solidFill>
                  <a:srgbClr val="010066"/>
                </a:solidFill>
              </a:rPr>
            </a:br>
            <a:r>
              <a:rPr lang="en-GB" altLang="en-US" dirty="0">
                <a:solidFill>
                  <a:srgbClr val="010066"/>
                </a:solidFill>
              </a:rPr>
              <a:t>receives one of these stimuli, it transmits an electrical impulse </a:t>
            </a:r>
            <a:br>
              <a:rPr lang="en-GB" altLang="en-US" dirty="0">
                <a:solidFill>
                  <a:srgbClr val="010066"/>
                </a:solidFill>
              </a:rPr>
            </a:br>
            <a:r>
              <a:rPr lang="en-GB" altLang="en-US" dirty="0">
                <a:solidFill>
                  <a:srgbClr val="010066"/>
                </a:solidFill>
              </a:rPr>
              <a:t>to a sensory neuron.</a:t>
            </a:r>
          </a:p>
        </p:txBody>
      </p:sp>
      <p:pic>
        <p:nvPicPr>
          <p:cNvPr id="28" name="Picture 6" descr="rod">
            <a:extLst>
              <a:ext uri="{FF2B5EF4-FFF2-40B4-BE49-F238E27FC236}">
                <a16:creationId xmlns:a16="http://schemas.microsoft.com/office/drawing/2014/main" id="{FF5F1331-C25A-41D6-8421-3E3DF086F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736" y="1699663"/>
            <a:ext cx="500063"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one">
            <a:extLst>
              <a:ext uri="{FF2B5EF4-FFF2-40B4-BE49-F238E27FC236}">
                <a16:creationId xmlns:a16="http://schemas.microsoft.com/office/drawing/2014/main" id="{5206E2A8-29D2-4CE4-8C9F-7162AE9696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1999" y="2509288"/>
            <a:ext cx="6191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344">
            <a:extLst>
              <a:ext uri="{FF2B5EF4-FFF2-40B4-BE49-F238E27FC236}">
                <a16:creationId xmlns:a16="http://schemas.microsoft.com/office/drawing/2014/main" id="{EAAADDED-5913-49B8-B322-B3B4C722CE1B}"/>
              </a:ext>
            </a:extLst>
          </p:cNvPr>
          <p:cNvSpPr txBox="1">
            <a:spLocks noChangeArrowheads="1"/>
          </p:cNvSpPr>
          <p:nvPr/>
        </p:nvSpPr>
        <p:spPr bwMode="auto">
          <a:xfrm>
            <a:off x="7226736" y="4987968"/>
            <a:ext cx="1585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cone receptor cell (eye)</a:t>
            </a:r>
          </a:p>
        </p:txBody>
      </p:sp>
      <p:sp>
        <p:nvSpPr>
          <p:cNvPr id="31" name="Text Box 33">
            <a:extLst>
              <a:ext uri="{FF2B5EF4-FFF2-40B4-BE49-F238E27FC236}">
                <a16:creationId xmlns:a16="http://schemas.microsoft.com/office/drawing/2014/main" id="{C2C64965-0A65-4897-95B7-7DB5A8B4D0D8}"/>
              </a:ext>
            </a:extLst>
          </p:cNvPr>
          <p:cNvSpPr txBox="1">
            <a:spLocks noChangeArrowheads="1"/>
          </p:cNvSpPr>
          <p:nvPr/>
        </p:nvSpPr>
        <p:spPr bwMode="auto">
          <a:xfrm>
            <a:off x="5655992" y="4987968"/>
            <a:ext cx="1585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rod receptor cell (eye)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14864</TotalTime>
  <Words>1966</Words>
  <Application>Microsoft Office PowerPoint</Application>
  <PresentationFormat>On-screen Show (4:3)</PresentationFormat>
  <Paragraphs>239</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Wingdings</vt:lpstr>
      <vt:lpstr>Arial</vt:lpstr>
      <vt:lpstr>Wingdings 2</vt:lpstr>
      <vt:lpstr>1_Default Design</vt:lpstr>
      <vt:lpstr>6_Default Design</vt:lpstr>
      <vt:lpstr>The Nervous  System</vt:lpstr>
      <vt:lpstr>Information</vt:lpstr>
      <vt:lpstr>The nervous system</vt:lpstr>
      <vt:lpstr>Hierarchy in the nervous system</vt:lpstr>
      <vt:lpstr>The two parts of the nervous system</vt:lpstr>
      <vt:lpstr>Electrical impulses</vt:lpstr>
      <vt:lpstr>What is the structure of a neuron?</vt:lpstr>
      <vt:lpstr>Sensory, relay and motor neurons</vt:lpstr>
      <vt:lpstr>Sensory receptors</vt:lpstr>
      <vt:lpstr>Sense organs</vt:lpstr>
      <vt:lpstr>Coordinating a response (1)</vt:lpstr>
      <vt:lpstr>Coordinating a response (2)</vt:lpstr>
      <vt:lpstr>Recap: parts of the nervous system</vt:lpstr>
      <vt:lpstr>Connecting neurons</vt:lpstr>
      <vt:lpstr>Moving across a synapse</vt:lpstr>
      <vt:lpstr>Nerves</vt:lpstr>
      <vt:lpstr>The brain</vt:lpstr>
      <vt:lpstr>Parts of the brain</vt:lpstr>
      <vt:lpstr>The cerebral cortex</vt:lpstr>
      <vt:lpstr>The cerebellum</vt:lpstr>
      <vt:lpstr>The medulla</vt:lpstr>
      <vt:lpstr>The hypothalamus and pituitary gland</vt:lpstr>
      <vt:lpstr>Label the missing parts</vt:lpstr>
      <vt:lpstr>What is a reflex arc?</vt:lpstr>
      <vt:lpstr>Why do reflexes matter? </vt:lpstr>
      <vt:lpstr>Reflexes in action</vt:lpstr>
      <vt:lpstr>The sequence of a reflex arc</vt:lpstr>
      <vt:lpstr>Reaction times experiment</vt:lpstr>
      <vt:lpstr>Interpreting reaction times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subject>Boardworks High School Life Science</dc:subject>
  <dc:creator>Boardworks</dc:creator>
  <cp:lastModifiedBy>Tim Crilly</cp:lastModifiedBy>
  <cp:revision>598</cp:revision>
  <dcterms:created xsi:type="dcterms:W3CDTF">2003-10-06T13:07:42Z</dcterms:created>
  <dcterms:modified xsi:type="dcterms:W3CDTF">2019-01-31T15:26:39Z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EEEE1DF6-9A3A-4855-9787-CE8ED37D2C17</vt:lpwstr>
  </property>
  <property fmtid="{D5CDD505-2E9C-101B-9397-08002B2CF9AE}" pid="3" name="ArticulatePath">
    <vt:lpwstr>The Nervous System</vt:lpwstr>
  </property>
</Properties>
</file>