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3.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22" r:id="rId1"/>
    <p:sldMasterId id="2147484837" r:id="rId2"/>
  </p:sldMasterIdLst>
  <p:notesMasterIdLst>
    <p:notesMasterId r:id="rId21"/>
  </p:notesMasterIdLst>
  <p:handoutMasterIdLst>
    <p:handoutMasterId r:id="rId22"/>
  </p:handoutMasterIdLst>
  <p:sldIdLst>
    <p:sldId id="430" r:id="rId3"/>
    <p:sldId id="529" r:id="rId4"/>
    <p:sldId id="507" r:id="rId5"/>
    <p:sldId id="485" r:id="rId6"/>
    <p:sldId id="512" r:id="rId7"/>
    <p:sldId id="527" r:id="rId8"/>
    <p:sldId id="526" r:id="rId9"/>
    <p:sldId id="528" r:id="rId10"/>
    <p:sldId id="488" r:id="rId11"/>
    <p:sldId id="516" r:id="rId12"/>
    <p:sldId id="493" r:id="rId13"/>
    <p:sldId id="494" r:id="rId14"/>
    <p:sldId id="517" r:id="rId15"/>
    <p:sldId id="496" r:id="rId16"/>
    <p:sldId id="497" r:id="rId17"/>
    <p:sldId id="519" r:id="rId18"/>
    <p:sldId id="491" r:id="rId19"/>
    <p:sldId id="504" r:id="rId20"/>
  </p:sldIdLst>
  <p:sldSz cx="9144000" cy="6858000" type="screen4x3"/>
  <p:notesSz cx="6858000" cy="9296400"/>
  <p:embeddedFontLst>
    <p:embeddedFont>
      <p:font typeface="Wingdings 2" panose="05020102010507070707" pitchFamily="18" charset="2"/>
      <p:regular r:id="rId23"/>
    </p:embeddedFont>
  </p:embeddedFontLst>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2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449830E-59DB-42CC-A6B6-C714F792400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596AA96-2192-48D9-ACE6-07855F3C7C99}" type="slidenum">
              <a:rPr lang="en-GB" altLang="en-US"/>
              <a:pPr/>
              <a:t>‹#›</a:t>
            </a:fld>
            <a:endParaRPr lang="en-GB" altLang="en-US"/>
          </a:p>
        </p:txBody>
      </p:sp>
      <p:sp>
        <p:nvSpPr>
          <p:cNvPr id="6" name="Rectangle 7">
            <a:extLst>
              <a:ext uri="{FF2B5EF4-FFF2-40B4-BE49-F238E27FC236}">
                <a16:creationId xmlns:a16="http://schemas.microsoft.com/office/drawing/2014/main" id="{BF1BBA28-2AC9-4099-8448-70BB8115284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7F330329-17F1-4EC3-B8A5-9DDEBA41746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711319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4">
            <a:extLst>
              <a:ext uri="{FF2B5EF4-FFF2-40B4-BE49-F238E27FC236}">
                <a16:creationId xmlns:a16="http://schemas.microsoft.com/office/drawing/2014/main" id="{49E5F41F-680F-44C7-B9FC-62D7095B78D3}"/>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4C19B89-A4A5-4F24-A8BD-6FC3440D3EC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79591CA-94A7-4845-B9F3-5DB3004C6EB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F2E51E1-AC3C-449F-9CC8-6252CF3E0BE3}" type="slidenum">
              <a:rPr lang="en-US" altLang="en-US"/>
              <a:pPr/>
              <a:t>‹#›</a:t>
            </a:fld>
            <a:endParaRPr lang="en-US" altLang="en-US"/>
          </a:p>
        </p:txBody>
      </p:sp>
      <p:sp>
        <p:nvSpPr>
          <p:cNvPr id="8" name="Rectangle 7">
            <a:extLst>
              <a:ext uri="{FF2B5EF4-FFF2-40B4-BE49-F238E27FC236}">
                <a16:creationId xmlns:a16="http://schemas.microsoft.com/office/drawing/2014/main" id="{2B033F75-B1CF-4105-B45F-73074F0D7FF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30190EAB-4CB5-424C-AC9A-0276E8813C6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77578663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05C780AF-A654-47E2-8E0A-DFF23753D1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3A9583E-2F7F-4007-99FF-5B01390DF7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4059D8F-00E0-4CC6-813D-1A3A78BE3B79}"/>
              </a:ext>
            </a:extLst>
          </p:cNvPr>
          <p:cNvSpPr>
            <a:spLocks noGrp="1"/>
          </p:cNvSpPr>
          <p:nvPr>
            <p:ph type="sldNum" sz="quarter" idx="10"/>
          </p:nvPr>
        </p:nvSpPr>
        <p:spPr/>
        <p:txBody>
          <a:bodyPr/>
          <a:lstStyle/>
          <a:p>
            <a:fld id="{8F2E51E1-AC3C-449F-9CC8-6252CF3E0BE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6ADAC353-D9F1-4EA3-B57E-5139C30014F9}"/>
              </a:ext>
            </a:extLst>
          </p:cNvPr>
          <p:cNvSpPr>
            <a:spLocks noGrp="1" noRot="1" noChangeAspect="1" noChangeArrowheads="1" noTextEdit="1"/>
          </p:cNvSpPr>
          <p:nvPr>
            <p:ph type="sldImg"/>
          </p:nvPr>
        </p:nvSpPr>
        <p:spPr>
          <a:ln/>
        </p:spPr>
      </p:sp>
      <p:sp>
        <p:nvSpPr>
          <p:cNvPr id="40965" name="Rectangle 4">
            <a:extLst>
              <a:ext uri="{FF2B5EF4-FFF2-40B4-BE49-F238E27FC236}">
                <a16:creationId xmlns:a16="http://schemas.microsoft.com/office/drawing/2014/main" id="{1D6F4E0B-ADCF-49BA-AF11-3155D9A733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20A693-A9A6-4260-A72B-D1C40747EF70}"/>
              </a:ext>
            </a:extLst>
          </p:cNvPr>
          <p:cNvSpPr>
            <a:spLocks noGrp="1"/>
          </p:cNvSpPr>
          <p:nvPr>
            <p:ph type="sldNum" sz="quarter" idx="10"/>
          </p:nvPr>
        </p:nvSpPr>
        <p:spPr/>
        <p:txBody>
          <a:bodyPr/>
          <a:lstStyle/>
          <a:p>
            <a:fld id="{8F2E51E1-AC3C-449F-9CC8-6252CF3E0BE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107D1CAC-565B-4D80-B8AC-9A572892A02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6E03CF2-BF19-4D0C-B110-C366BD0DD5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E2D470-C07C-495D-8229-C1C93403801F}"/>
              </a:ext>
            </a:extLst>
          </p:cNvPr>
          <p:cNvSpPr>
            <a:spLocks noGrp="1"/>
          </p:cNvSpPr>
          <p:nvPr>
            <p:ph type="sldNum" sz="quarter" idx="10"/>
          </p:nvPr>
        </p:nvSpPr>
        <p:spPr/>
        <p:txBody>
          <a:bodyPr/>
          <a:lstStyle/>
          <a:p>
            <a:fld id="{8F2E51E1-AC3C-449F-9CC8-6252CF3E0BE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7FBD841B-A4C3-4BBE-9F1E-D4AED7CC7F6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5C2C5B0-69B0-4E35-99AA-B28EA1992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Cellular respiration releases heat as it is an exothermic chemical reaction.</a:t>
            </a:r>
          </a:p>
        </p:txBody>
      </p:sp>
      <p:sp>
        <p:nvSpPr>
          <p:cNvPr id="2" name="Slide Number Placeholder 1">
            <a:extLst>
              <a:ext uri="{FF2B5EF4-FFF2-40B4-BE49-F238E27FC236}">
                <a16:creationId xmlns:a16="http://schemas.microsoft.com/office/drawing/2014/main" id="{ED96215F-2259-43A1-AC83-7B786B9C888F}"/>
              </a:ext>
            </a:extLst>
          </p:cNvPr>
          <p:cNvSpPr>
            <a:spLocks noGrp="1"/>
          </p:cNvSpPr>
          <p:nvPr>
            <p:ph type="sldNum" sz="quarter" idx="10"/>
          </p:nvPr>
        </p:nvSpPr>
        <p:spPr/>
        <p:txBody>
          <a:bodyPr/>
          <a:lstStyle/>
          <a:p>
            <a:fld id="{8F2E51E1-AC3C-449F-9CC8-6252CF3E0BE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FF0541F5-86AA-4301-A894-E3C37D809539}"/>
              </a:ext>
            </a:extLst>
          </p:cNvPr>
          <p:cNvSpPr>
            <a:spLocks noGrp="1" noRot="1" noChangeAspect="1" noChangeArrowheads="1" noTextEdit="1"/>
          </p:cNvSpPr>
          <p:nvPr>
            <p:ph type="sldImg"/>
          </p:nvPr>
        </p:nvSpPr>
        <p:spPr>
          <a:ln/>
        </p:spPr>
      </p:sp>
      <p:sp>
        <p:nvSpPr>
          <p:cNvPr id="44037" name="Rectangle 4">
            <a:extLst>
              <a:ext uri="{FF2B5EF4-FFF2-40B4-BE49-F238E27FC236}">
                <a16:creationId xmlns:a16="http://schemas.microsoft.com/office/drawing/2014/main" id="{503DA452-7B8B-4D79-B802-DE53F90CEC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431784D-1F1D-40EC-AD91-2F3F562E4A8F}"/>
              </a:ext>
            </a:extLst>
          </p:cNvPr>
          <p:cNvSpPr>
            <a:spLocks noGrp="1"/>
          </p:cNvSpPr>
          <p:nvPr>
            <p:ph type="sldNum" sz="quarter" idx="10"/>
          </p:nvPr>
        </p:nvSpPr>
        <p:spPr/>
        <p:txBody>
          <a:bodyPr/>
          <a:lstStyle/>
          <a:p>
            <a:fld id="{8F2E51E1-AC3C-449F-9CC8-6252CF3E0BE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070A7D20-3566-4C17-827F-3E973FCF42B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3819B51D-27CE-4FB1-903B-358E699AF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Other methods of heat loss rely on a temperature gradient between the body and the air. If air temperature is higher than body temperature then the gradient </a:t>
            </a:r>
            <a:r>
              <a:rPr lang="en-GB" altLang="en-US" dirty="0" err="1">
                <a:latin typeface="Arial" panose="020B0604020202020204" pitchFamily="34" charset="0"/>
              </a:rPr>
              <a:t>favors</a:t>
            </a:r>
            <a:r>
              <a:rPr lang="en-GB" altLang="en-US" dirty="0">
                <a:latin typeface="Arial" panose="020B0604020202020204" pitchFamily="34" charset="0"/>
              </a:rPr>
              <a:t> heat uptake.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00C35B-8F4E-4F50-9046-DDD15831F754}"/>
              </a:ext>
            </a:extLst>
          </p:cNvPr>
          <p:cNvSpPr>
            <a:spLocks noGrp="1"/>
          </p:cNvSpPr>
          <p:nvPr>
            <p:ph type="sldNum" sz="quarter" idx="10"/>
          </p:nvPr>
        </p:nvSpPr>
        <p:spPr/>
        <p:txBody>
          <a:bodyPr/>
          <a:lstStyle/>
          <a:p>
            <a:fld id="{8F2E51E1-AC3C-449F-9CC8-6252CF3E0BE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F389E38B-17F0-4CB7-B6DB-DEDF5D34D4B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CB51B12-76C2-4B86-9209-23AA6932B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FF91642-0817-4B7E-A870-1863DCFE1E8E}"/>
              </a:ext>
            </a:extLst>
          </p:cNvPr>
          <p:cNvSpPr>
            <a:spLocks noGrp="1"/>
          </p:cNvSpPr>
          <p:nvPr>
            <p:ph type="sldNum" sz="quarter" idx="10"/>
          </p:nvPr>
        </p:nvSpPr>
        <p:spPr/>
        <p:txBody>
          <a:bodyPr/>
          <a:lstStyle/>
          <a:p>
            <a:fld id="{8F2E51E1-AC3C-449F-9CC8-6252CF3E0BE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AB2594D4-D46D-46AC-A8CF-B027C9E21D26}"/>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CDE6FA4C-040A-45C6-A2B5-A4E64BF600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animation can be used to illustrate how the body uses the principle of negative feedback to control body temperature. Students could be asked if they know of other examples of processes in the body that involve negative feedback. For example, regulating blood glucose levels and water balance.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9B4C149-9E11-4C0F-90DA-0440C2CA371E}"/>
              </a:ext>
            </a:extLst>
          </p:cNvPr>
          <p:cNvSpPr>
            <a:spLocks noGrp="1"/>
          </p:cNvSpPr>
          <p:nvPr>
            <p:ph type="sldNum" sz="quarter" idx="10"/>
          </p:nvPr>
        </p:nvSpPr>
        <p:spPr/>
        <p:txBody>
          <a:bodyPr/>
          <a:lstStyle/>
          <a:p>
            <a:fld id="{8F2E51E1-AC3C-449F-9CC8-6252CF3E0BE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5EC39A6A-2CDC-4E76-B720-4F8A3503C59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3D00F02-6FF5-4A0A-ACE2-AB21E2781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solidFill>
                <a:srgbClr val="010066"/>
              </a:solidFill>
              <a:latin typeface="Arial" panose="020B0604020202020204" pitchFamily="34" charset="0"/>
            </a:endParaRPr>
          </a:p>
          <a:p>
            <a:pPr eaLnBrk="1" hangingPunct="1"/>
            <a:r>
              <a:rPr lang="en-GB" altLang="en-US" dirty="0">
                <a:latin typeface="Arial" panose="020B0604020202020204" pitchFamily="34" charset="0"/>
              </a:rPr>
              <a:t>This activity could be used to introduce the response of the skin to changes in temperature. </a:t>
            </a:r>
          </a:p>
          <a:p>
            <a:pPr eaLnBrk="1" hangingPunct="1"/>
            <a:endParaRPr lang="en-GB" altLang="en-US" b="1" i="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7036B738-6E77-4B5B-9F83-87BAA6C82374}"/>
              </a:ext>
            </a:extLst>
          </p:cNvPr>
          <p:cNvSpPr>
            <a:spLocks noGrp="1"/>
          </p:cNvSpPr>
          <p:nvPr>
            <p:ph type="sldNum" sz="quarter" idx="10"/>
          </p:nvPr>
        </p:nvSpPr>
        <p:spPr/>
        <p:txBody>
          <a:bodyPr/>
          <a:lstStyle/>
          <a:p>
            <a:fld id="{8F2E51E1-AC3C-449F-9CC8-6252CF3E0BE3}"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926C730C-131D-4BA3-AEF8-4F53C726EF5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AF65E0E-ED69-4ED2-AF78-8B4EB36AA5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true-or-false activity could be used as a plenary or revision exercise on thermoregulation.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82AD7FE1-29B7-453F-A766-FDC24D5B107C}"/>
              </a:ext>
            </a:extLst>
          </p:cNvPr>
          <p:cNvSpPr>
            <a:spLocks noGrp="1"/>
          </p:cNvSpPr>
          <p:nvPr>
            <p:ph type="sldNum" sz="quarter" idx="10"/>
          </p:nvPr>
        </p:nvSpPr>
        <p:spPr/>
        <p:txBody>
          <a:bodyPr/>
          <a:lstStyle/>
          <a:p>
            <a:fld id="{8F2E51E1-AC3C-449F-9CC8-6252CF3E0BE3}"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4418418A-0366-453E-B1BF-EA735F9B116A}"/>
              </a:ext>
            </a:extLst>
          </p:cNvPr>
          <p:cNvSpPr>
            <a:spLocks noGrp="1"/>
          </p:cNvSpPr>
          <p:nvPr>
            <p:ph type="sldNum" sz="quarter" idx="10"/>
          </p:nvPr>
        </p:nvSpPr>
        <p:spPr/>
        <p:txBody>
          <a:bodyPr/>
          <a:lstStyle/>
          <a:p>
            <a:fld id="{8F2E51E1-AC3C-449F-9CC8-6252CF3E0BE3}" type="slidenum">
              <a:rPr lang="en-US" altLang="en-US" smtClean="0"/>
              <a:pPr/>
              <a:t>2</a:t>
            </a:fld>
            <a:endParaRPr lang="en-US" altLang="en-US"/>
          </a:p>
        </p:txBody>
      </p:sp>
    </p:spTree>
    <p:extLst>
      <p:ext uri="{BB962C8B-B14F-4D97-AF65-F5344CB8AC3E}">
        <p14:creationId xmlns:p14="http://schemas.microsoft.com/office/powerpoint/2010/main" val="14796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24BF8452-721B-47DD-9A92-AF27DE9D698F}"/>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C6BA443B-0C5D-4FDC-B01F-05538DAA4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Remind students that homeostasis is the process of maintaining a constant internal environment in the body.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homeostasis, please refer to the </a:t>
            </a:r>
            <a:r>
              <a:rPr lang="en-GB" altLang="en-US" i="1" dirty="0">
                <a:latin typeface="Arial" panose="020B0604020202020204" pitchFamily="34" charset="0"/>
              </a:rPr>
              <a:t>Homeostasis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00481D7B-E3E5-4419-92B6-82745C8147D6}"/>
              </a:ext>
            </a:extLst>
          </p:cNvPr>
          <p:cNvSpPr>
            <a:spLocks noGrp="1"/>
          </p:cNvSpPr>
          <p:nvPr>
            <p:ph type="sldNum" sz="quarter" idx="10"/>
          </p:nvPr>
        </p:nvSpPr>
        <p:spPr/>
        <p:txBody>
          <a:bodyPr/>
          <a:lstStyle/>
          <a:p>
            <a:fld id="{8F2E51E1-AC3C-449F-9CC8-6252CF3E0BE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537B5E28-DDD8-43A6-8A8B-B31809DEA90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AC86E4B-0E9E-496F-A761-F0908022B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Remind students that negative feedback is the process by which a change in the body's internal conditions results in a response that helps reverse the change. This enables conditions in the body to remain stable. Other aspects of the human body regulated by negative feedback include blood glucose levels and water balance.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negative feedback, please refer to the </a:t>
            </a:r>
            <a:r>
              <a:rPr lang="en-GB" altLang="en-US" i="1" dirty="0">
                <a:latin typeface="Arial" panose="020B0604020202020204" pitchFamily="34" charset="0"/>
              </a:rPr>
              <a:t>Homeostasis</a:t>
            </a:r>
            <a:r>
              <a:rPr lang="en-GB" altLang="en-US" dirty="0">
                <a:latin typeface="Arial" panose="020B0604020202020204" pitchFamily="34" charset="0"/>
              </a:rPr>
              <a:t> presentation.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On a warm day, skin temperature at the body’s extremities may be just 1 </a:t>
            </a:r>
            <a:r>
              <a:rPr lang="en-US" altLang="en-US" dirty="0">
                <a:latin typeface="Arial" panose="020B0604020202020204" pitchFamily="34" charset="0"/>
              </a:rPr>
              <a:t>°</a:t>
            </a:r>
            <a:r>
              <a:rPr lang="en-GB" altLang="en-US" dirty="0">
                <a:latin typeface="Arial" panose="020B0604020202020204" pitchFamily="34" charset="0"/>
              </a:rPr>
              <a:t>C lower than the core body temperature, but on a very cold day it could be up to 9 </a:t>
            </a:r>
            <a:r>
              <a:rPr lang="en-US" altLang="en-US" dirty="0">
                <a:latin typeface="Arial" panose="020B0604020202020204" pitchFamily="34" charset="0"/>
              </a:rPr>
              <a:t>°</a:t>
            </a:r>
            <a:r>
              <a:rPr lang="en-GB" altLang="en-US" dirty="0">
                <a:latin typeface="Arial" panose="020B0604020202020204" pitchFamily="34" charset="0"/>
              </a:rPr>
              <a:t>C lower.</a:t>
            </a:r>
          </a:p>
          <a:p>
            <a:pPr eaLnBrk="1" hangingPunct="1"/>
            <a:r>
              <a:rPr lang="en-GB" altLang="en-US" dirty="0">
                <a:latin typeface="Arial" panose="020B0604020202020204" pitchFamily="34" charset="0"/>
              </a:rPr>
              <a:t>Skin temperature is usually lower and more variable than core body temperature because the skin’s surface is in close contact with environmental conditions. Changes in air temperature can cause an increase or decrease in skin temperature without a change in core body temperature.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chombosan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30DD75F-F4C2-4F32-9A41-47BFE0D5D449}"/>
              </a:ext>
            </a:extLst>
          </p:cNvPr>
          <p:cNvSpPr>
            <a:spLocks noGrp="1"/>
          </p:cNvSpPr>
          <p:nvPr>
            <p:ph type="sldNum" sz="quarter" idx="10"/>
          </p:nvPr>
        </p:nvSpPr>
        <p:spPr/>
        <p:txBody>
          <a:bodyPr/>
          <a:lstStyle/>
          <a:p>
            <a:fld id="{8F2E51E1-AC3C-449F-9CC8-6252CF3E0BE3}"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56F5CCFB-2B9D-4DC2-9239-8500A5A372B0}"/>
              </a:ext>
            </a:extLst>
          </p:cNvPr>
          <p:cNvSpPr>
            <a:spLocks noGrp="1" noRot="1" noChangeAspect="1" noChangeArrowheads="1" noTextEdit="1"/>
          </p:cNvSpPr>
          <p:nvPr>
            <p:ph type="sldImg"/>
          </p:nvPr>
        </p:nvSpPr>
        <p:spPr>
          <a:ln/>
        </p:spPr>
      </p:sp>
      <p:sp>
        <p:nvSpPr>
          <p:cNvPr id="34821" name="Rectangle 4">
            <a:extLst>
              <a:ext uri="{FF2B5EF4-FFF2-40B4-BE49-F238E27FC236}">
                <a16:creationId xmlns:a16="http://schemas.microsoft.com/office/drawing/2014/main" id="{2BEB742A-1202-4444-9611-A9D0553E8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988246-831A-4015-97D7-4D2BD01481AE}"/>
              </a:ext>
            </a:extLst>
          </p:cNvPr>
          <p:cNvSpPr>
            <a:spLocks noGrp="1"/>
          </p:cNvSpPr>
          <p:nvPr>
            <p:ph type="sldNum" sz="quarter" idx="10"/>
          </p:nvPr>
        </p:nvSpPr>
        <p:spPr/>
        <p:txBody>
          <a:bodyPr/>
          <a:lstStyle/>
          <a:p>
            <a:fld id="{8F2E51E1-AC3C-449F-9CC8-6252CF3E0BE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A58787E5-3819-4D28-A93B-76005265A451}"/>
              </a:ext>
            </a:extLst>
          </p:cNvPr>
          <p:cNvSpPr>
            <a:spLocks noGrp="1" noRot="1" noChangeAspect="1" noChangeArrowheads="1" noTextEdit="1"/>
          </p:cNvSpPr>
          <p:nvPr>
            <p:ph type="sldImg"/>
          </p:nvPr>
        </p:nvSpPr>
        <p:spPr>
          <a:ln/>
        </p:spPr>
      </p:sp>
      <p:sp>
        <p:nvSpPr>
          <p:cNvPr id="35845" name="Rectangle 4">
            <a:extLst>
              <a:ext uri="{FF2B5EF4-FFF2-40B4-BE49-F238E27FC236}">
                <a16:creationId xmlns:a16="http://schemas.microsoft.com/office/drawing/2014/main" id="{99AEAA2D-663C-4D38-8093-86F8DD87C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if they can identify the location of the hypothalamus in the diagram of the brain before revealing the label.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the role of the hypothalamus, please the refer to </a:t>
            </a:r>
            <a:r>
              <a:rPr lang="en-GB" altLang="en-US" i="1" dirty="0">
                <a:latin typeface="Arial" panose="020B0604020202020204" pitchFamily="34" charset="0"/>
              </a:rPr>
              <a:t>The Nervous System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003FED23-B717-4A1F-BC0E-C6EB10B39E07}"/>
              </a:ext>
            </a:extLst>
          </p:cNvPr>
          <p:cNvSpPr>
            <a:spLocks noGrp="1"/>
          </p:cNvSpPr>
          <p:nvPr>
            <p:ph type="sldNum" sz="quarter" idx="10"/>
          </p:nvPr>
        </p:nvSpPr>
        <p:spPr/>
        <p:txBody>
          <a:bodyPr/>
          <a:lstStyle/>
          <a:p>
            <a:fld id="{8F2E51E1-AC3C-449F-9CC8-6252CF3E0BE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96370404-8B02-413C-90E5-6369D752F374}"/>
              </a:ext>
            </a:extLst>
          </p:cNvPr>
          <p:cNvSpPr>
            <a:spLocks noGrp="1" noRot="1" noChangeAspect="1" noChangeArrowheads="1" noTextEdit="1"/>
          </p:cNvSpPr>
          <p:nvPr>
            <p:ph type="sldImg"/>
          </p:nvPr>
        </p:nvSpPr>
        <p:spPr>
          <a:ln/>
        </p:spPr>
      </p:sp>
      <p:sp>
        <p:nvSpPr>
          <p:cNvPr id="36869" name="Rectangle 4">
            <a:extLst>
              <a:ext uri="{FF2B5EF4-FFF2-40B4-BE49-F238E27FC236}">
                <a16:creationId xmlns:a16="http://schemas.microsoft.com/office/drawing/2014/main" id="{3C05FF4C-D7D3-4D0C-9F0B-2E9D638E83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03FFD48-A25E-4431-93B9-3A70AA14D5AD}"/>
              </a:ext>
            </a:extLst>
          </p:cNvPr>
          <p:cNvSpPr>
            <a:spLocks noGrp="1"/>
          </p:cNvSpPr>
          <p:nvPr>
            <p:ph type="sldNum" sz="quarter" idx="10"/>
          </p:nvPr>
        </p:nvSpPr>
        <p:spPr/>
        <p:txBody>
          <a:bodyPr/>
          <a:lstStyle/>
          <a:p>
            <a:fld id="{8F2E51E1-AC3C-449F-9CC8-6252CF3E0BE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E22EBB67-52FD-4331-B402-28002821CC3A}"/>
              </a:ext>
            </a:extLst>
          </p:cNvPr>
          <p:cNvSpPr>
            <a:spLocks noGrp="1" noRot="1" noChangeAspect="1" noChangeArrowheads="1" noTextEdit="1"/>
          </p:cNvSpPr>
          <p:nvPr>
            <p:ph type="sldImg"/>
          </p:nvPr>
        </p:nvSpPr>
        <p:spPr>
          <a:ln/>
        </p:spPr>
      </p:sp>
      <p:sp>
        <p:nvSpPr>
          <p:cNvPr id="37893" name="Rectangle 4">
            <a:extLst>
              <a:ext uri="{FF2B5EF4-FFF2-40B4-BE49-F238E27FC236}">
                <a16:creationId xmlns:a16="http://schemas.microsoft.com/office/drawing/2014/main" id="{0DA32E5F-DE5E-49B9-9404-11B47ED67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to identify each part of the skin when the arrow appears before revealing the correct label.</a:t>
            </a:r>
          </a:p>
        </p:txBody>
      </p:sp>
      <p:sp>
        <p:nvSpPr>
          <p:cNvPr id="2" name="Slide Number Placeholder 1">
            <a:extLst>
              <a:ext uri="{FF2B5EF4-FFF2-40B4-BE49-F238E27FC236}">
                <a16:creationId xmlns:a16="http://schemas.microsoft.com/office/drawing/2014/main" id="{9063AEC9-B1D6-40A3-B9B1-88DD0D62178E}"/>
              </a:ext>
            </a:extLst>
          </p:cNvPr>
          <p:cNvSpPr>
            <a:spLocks noGrp="1"/>
          </p:cNvSpPr>
          <p:nvPr>
            <p:ph type="sldNum" sz="quarter" idx="10"/>
          </p:nvPr>
        </p:nvSpPr>
        <p:spPr/>
        <p:txBody>
          <a:bodyPr/>
          <a:lstStyle/>
          <a:p>
            <a:fld id="{8F2E51E1-AC3C-449F-9CC8-6252CF3E0BE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78956FB6-3E6B-408A-87DC-F27A4D71EDA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42D91DA-F9B7-4390-8828-34BA961CE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two-stage animation introduces the physiological and </a:t>
            </a:r>
            <a:r>
              <a:rPr lang="en-GB" altLang="en-US" dirty="0" err="1">
                <a:latin typeface="Arial" panose="020B0604020202020204" pitchFamily="34" charset="0"/>
              </a:rPr>
              <a:t>behavioral</a:t>
            </a:r>
            <a:r>
              <a:rPr lang="en-GB" altLang="en-US" dirty="0">
                <a:latin typeface="Arial" panose="020B0604020202020204" pitchFamily="34" charset="0"/>
              </a:rPr>
              <a:t> mechanisms of thermoregulation. You may wish to point out the </a:t>
            </a:r>
            <a:r>
              <a:rPr lang="en-GB" altLang="en-US" dirty="0" err="1">
                <a:latin typeface="Arial" panose="020B0604020202020204" pitchFamily="34" charset="0"/>
              </a:rPr>
              <a:t>behavioral</a:t>
            </a:r>
            <a:r>
              <a:rPr lang="en-GB" altLang="en-US" dirty="0">
                <a:latin typeface="Arial" panose="020B0604020202020204" pitchFamily="34" charset="0"/>
              </a:rPr>
              <a:t> responses to temperature change, such as using a fan to cool down or wearing additional clothes to warm up.</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6BD32B5-6AE7-4381-A0E1-F15ED12E6E05}"/>
              </a:ext>
            </a:extLst>
          </p:cNvPr>
          <p:cNvSpPr>
            <a:spLocks noGrp="1"/>
          </p:cNvSpPr>
          <p:nvPr>
            <p:ph type="sldNum" sz="quarter" idx="10"/>
          </p:nvPr>
        </p:nvSpPr>
        <p:spPr/>
        <p:txBody>
          <a:bodyPr/>
          <a:lstStyle/>
          <a:p>
            <a:fld id="{8F2E51E1-AC3C-449F-9CC8-6252CF3E0BE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29822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4331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7849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655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1854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255148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0339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346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5599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097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4361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2886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9919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5543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849808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6065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90888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9210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90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220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942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6748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95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6080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011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9860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6"/>
    </p:custDataLst>
    <p:extLst>
      <p:ext uri="{BB962C8B-B14F-4D97-AF65-F5344CB8AC3E}">
        <p14:creationId xmlns:p14="http://schemas.microsoft.com/office/powerpoint/2010/main" val="3718713057"/>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 id="2147484835" r:id="rId13"/>
    <p:sldLayoutId id="214748483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4072855616"/>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 id="214748484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16.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17.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5.xml"/><Relationship Id="rId7" Type="http://schemas.openxmlformats.org/officeDocument/2006/relationships/image" Target="../media/image9.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notesSlide" Target="../notesSlides/notesSlide18.xml"/><Relationship Id="rId4" Type="http://schemas.openxmlformats.org/officeDocument/2006/relationships/slideLayout" Target="../slideLayouts/slideLayout20.xml"/><Relationship Id="rId9"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9.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72DF207C-BAEF-427F-A23B-B35847291250}"/>
              </a:ext>
            </a:extLst>
          </p:cNvPr>
          <p:cNvSpPr>
            <a:spLocks noGrp="1"/>
          </p:cNvSpPr>
          <p:nvPr>
            <p:ph type="title"/>
          </p:nvPr>
        </p:nvSpPr>
        <p:spPr>
          <a:xfrm>
            <a:off x="3447392" y="1187864"/>
            <a:ext cx="4765115" cy="3127761"/>
          </a:xfrm>
        </p:spPr>
        <p:txBody>
          <a:bodyPr/>
          <a:lstStyle/>
          <a:p>
            <a:r>
              <a:rPr lang="en-GB" altLang="en-US" sz="3600" dirty="0"/>
              <a:t>Thermoregulation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DE11CC-FF2B-45CB-9CF0-DBD6E97DBECD}"/>
              </a:ext>
            </a:extLst>
          </p:cNvPr>
          <p:cNvSpPr>
            <a:spLocks noGrp="1" noChangeArrowheads="1"/>
          </p:cNvSpPr>
          <p:nvPr>
            <p:ph type="title"/>
          </p:nvPr>
        </p:nvSpPr>
        <p:spPr/>
        <p:txBody>
          <a:bodyPr/>
          <a:lstStyle/>
          <a:p>
            <a:pPr eaLnBrk="1" hangingPunct="1"/>
            <a:r>
              <a:rPr lang="en-GB" altLang="en-US"/>
              <a:t>Vasoconstriction and warming up</a:t>
            </a:r>
          </a:p>
        </p:txBody>
      </p:sp>
      <p:sp>
        <p:nvSpPr>
          <p:cNvPr id="1063942" name="Text Box 6">
            <a:extLst>
              <a:ext uri="{FF2B5EF4-FFF2-40B4-BE49-F238E27FC236}">
                <a16:creationId xmlns:a16="http://schemas.microsoft.com/office/drawing/2014/main" id="{E53F6605-52B9-49FB-A063-2FEF897F897B}"/>
              </a:ext>
            </a:extLst>
          </p:cNvPr>
          <p:cNvSpPr txBox="1">
            <a:spLocks noChangeArrowheads="1"/>
          </p:cNvSpPr>
          <p:nvPr/>
        </p:nvSpPr>
        <p:spPr bwMode="auto">
          <a:xfrm>
            <a:off x="342900" y="2443592"/>
            <a:ext cx="347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Vasoconstriction is caused by </a:t>
            </a:r>
            <a:r>
              <a:rPr lang="en-GB" altLang="en-US" b="1">
                <a:solidFill>
                  <a:srgbClr val="010066"/>
                </a:solidFill>
                <a:cs typeface="Arial" panose="020B0604020202020204" pitchFamily="34" charset="0"/>
              </a:rPr>
              <a:t>contraction</a:t>
            </a:r>
            <a:r>
              <a:rPr lang="en-GB" altLang="en-US">
                <a:solidFill>
                  <a:srgbClr val="010066"/>
                </a:solidFill>
                <a:cs typeface="Arial" panose="020B0604020202020204" pitchFamily="34" charset="0"/>
              </a:rPr>
              <a:t> of muscle found in the walls of blood vessels. </a:t>
            </a:r>
          </a:p>
        </p:txBody>
      </p:sp>
      <p:sp>
        <p:nvSpPr>
          <p:cNvPr id="1063944" name="Text Box 8">
            <a:extLst>
              <a:ext uri="{FF2B5EF4-FFF2-40B4-BE49-F238E27FC236}">
                <a16:creationId xmlns:a16="http://schemas.microsoft.com/office/drawing/2014/main" id="{96238878-0230-4A76-A89F-DC4671195A16}"/>
              </a:ext>
            </a:extLst>
          </p:cNvPr>
          <p:cNvSpPr txBox="1">
            <a:spLocks noChangeArrowheads="1"/>
          </p:cNvSpPr>
          <p:nvPr/>
        </p:nvSpPr>
        <p:spPr bwMode="auto">
          <a:xfrm>
            <a:off x="342900" y="1429610"/>
            <a:ext cx="8562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When core body temperature falls, blood vessels in the skin get </a:t>
            </a:r>
            <a:r>
              <a:rPr lang="en-GB" altLang="en-US" b="1">
                <a:solidFill>
                  <a:srgbClr val="010066"/>
                </a:solidFill>
                <a:cs typeface="Arial" panose="020B0604020202020204" pitchFamily="34" charset="0"/>
              </a:rPr>
              <a:t>narrower</a:t>
            </a:r>
            <a:r>
              <a:rPr lang="en-GB" altLang="en-US">
                <a:solidFill>
                  <a:srgbClr val="010066"/>
                </a:solidFill>
                <a:cs typeface="Arial" panose="020B0604020202020204" pitchFamily="34" charset="0"/>
              </a:rPr>
              <a:t>. This is called </a:t>
            </a:r>
            <a:r>
              <a:rPr lang="en-GB" altLang="en-US" b="1">
                <a:solidFill>
                  <a:srgbClr val="10BC45"/>
                </a:solidFill>
                <a:cs typeface="Arial" panose="020B0604020202020204" pitchFamily="34" charset="0"/>
              </a:rPr>
              <a:t>vasoconstriction</a:t>
            </a:r>
            <a:r>
              <a:rPr lang="en-GB" altLang="en-US">
                <a:solidFill>
                  <a:srgbClr val="010066"/>
                </a:solidFill>
                <a:cs typeface="Arial" panose="020B0604020202020204" pitchFamily="34" charset="0"/>
              </a:rPr>
              <a:t>.</a:t>
            </a:r>
          </a:p>
        </p:txBody>
      </p:sp>
      <p:sp>
        <p:nvSpPr>
          <p:cNvPr id="1063945" name="Text Box 9">
            <a:extLst>
              <a:ext uri="{FF2B5EF4-FFF2-40B4-BE49-F238E27FC236}">
                <a16:creationId xmlns:a16="http://schemas.microsoft.com/office/drawing/2014/main" id="{21EE2E43-9E47-47F9-A5F5-5A9BA5BDAFC0}"/>
              </a:ext>
            </a:extLst>
          </p:cNvPr>
          <p:cNvSpPr txBox="1">
            <a:spLocks noChangeArrowheads="1"/>
          </p:cNvSpPr>
          <p:nvPr/>
        </p:nvSpPr>
        <p:spPr bwMode="auto">
          <a:xfrm>
            <a:off x="342900" y="4197350"/>
            <a:ext cx="39290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As a result, the volume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of blood flowing near the skin’s surface is decreased. This reduces the amount of heat lost from the body. </a:t>
            </a:r>
          </a:p>
        </p:txBody>
      </p:sp>
      <p:sp>
        <p:nvSpPr>
          <p:cNvPr id="23559" name="Rectangle 1">
            <a:extLst>
              <a:ext uri="{FF2B5EF4-FFF2-40B4-BE49-F238E27FC236}">
                <a16:creationId xmlns:a16="http://schemas.microsoft.com/office/drawing/2014/main" id="{894E727A-6630-4CDC-920F-502130D41BA6}"/>
              </a:ext>
            </a:extLst>
          </p:cNvPr>
          <p:cNvSpPr>
            <a:spLocks noChangeArrowheads="1"/>
          </p:cNvSpPr>
          <p:nvPr/>
        </p:nvSpPr>
        <p:spPr bwMode="auto">
          <a:xfrm>
            <a:off x="342900" y="784225"/>
            <a:ext cx="6148388"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Why do people go pale when they are cold?</a:t>
            </a:r>
          </a:p>
        </p:txBody>
      </p:sp>
      <p:pic>
        <p:nvPicPr>
          <p:cNvPr id="23560" name="Picture 10" descr="Thermoreg_cold.png">
            <a:extLst>
              <a:ext uri="{FF2B5EF4-FFF2-40B4-BE49-F238E27FC236}">
                <a16:creationId xmlns:a16="http://schemas.microsoft.com/office/drawing/2014/main" id="{C5520BD9-39E8-42FF-9078-B86C1C6DC8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1963" y="2258308"/>
            <a:ext cx="4164012"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black arrow.png">
            <a:extLst>
              <a:ext uri="{FF2B5EF4-FFF2-40B4-BE49-F238E27FC236}">
                <a16:creationId xmlns:a16="http://schemas.microsoft.com/office/drawing/2014/main" id="{D77B97C7-BC89-4F29-8C94-3A31571121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7013" y="4741158"/>
            <a:ext cx="5032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2">
            <a:extLst>
              <a:ext uri="{FF2B5EF4-FFF2-40B4-BE49-F238E27FC236}">
                <a16:creationId xmlns:a16="http://schemas.microsoft.com/office/drawing/2014/main" id="{35E23FE7-C93D-458A-8615-32250D7F7FB0}"/>
              </a:ext>
            </a:extLst>
          </p:cNvPr>
          <p:cNvSpPr>
            <a:spLocks noChangeArrowheads="1"/>
          </p:cNvSpPr>
          <p:nvPr/>
        </p:nvSpPr>
        <p:spPr bwMode="auto">
          <a:xfrm>
            <a:off x="5378009" y="5574595"/>
            <a:ext cx="29012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blood vessels in the skin narrow due to vasoconstriction</a:t>
            </a:r>
          </a:p>
        </p:txBody>
      </p:sp>
      <p:pic>
        <p:nvPicPr>
          <p:cNvPr id="11" name="Picture 10">
            <a:extLst>
              <a:ext uri="{FF2B5EF4-FFF2-40B4-BE49-F238E27FC236}">
                <a16:creationId xmlns:a16="http://schemas.microsoft.com/office/drawing/2014/main" id="{FB495C03-41D0-45E5-9D06-1D7D730EED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AE0DFBB1-7BEF-43A1-8AF9-277F4BF3A8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121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39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39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394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2" grpId="0"/>
      <p:bldP spid="1063944" grpId="0"/>
      <p:bldP spid="1063945" grpId="0"/>
      <p:bldP spid="215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descr="Thermoreg_cold">
            <a:extLst>
              <a:ext uri="{FF2B5EF4-FFF2-40B4-BE49-F238E27FC236}">
                <a16:creationId xmlns:a16="http://schemas.microsoft.com/office/drawing/2014/main" id="{74F9C472-411B-412A-96F4-CA6EC133A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610909"/>
            <a:ext cx="37988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8ACD2CD6-EB1A-4CB9-9588-E58E92FC46DA}"/>
              </a:ext>
            </a:extLst>
          </p:cNvPr>
          <p:cNvSpPr>
            <a:spLocks noGrp="1" noChangeArrowheads="1"/>
          </p:cNvSpPr>
          <p:nvPr>
            <p:ph type="title"/>
          </p:nvPr>
        </p:nvSpPr>
        <p:spPr/>
        <p:txBody>
          <a:bodyPr/>
          <a:lstStyle/>
          <a:p>
            <a:pPr eaLnBrk="1" hangingPunct="1"/>
            <a:r>
              <a:rPr lang="en-GB" altLang="en-US"/>
              <a:t>Movement of skin hairs</a:t>
            </a:r>
          </a:p>
        </p:txBody>
      </p:sp>
      <p:sp>
        <p:nvSpPr>
          <p:cNvPr id="1082379" name="Text Box 11">
            <a:extLst>
              <a:ext uri="{FF2B5EF4-FFF2-40B4-BE49-F238E27FC236}">
                <a16:creationId xmlns:a16="http://schemas.microsoft.com/office/drawing/2014/main" id="{7F5DBF51-CD93-46F9-BB6F-40885661D11B}"/>
              </a:ext>
            </a:extLst>
          </p:cNvPr>
          <p:cNvSpPr txBox="1">
            <a:spLocks noChangeArrowheads="1"/>
          </p:cNvSpPr>
          <p:nvPr/>
        </p:nvSpPr>
        <p:spPr bwMode="auto">
          <a:xfrm>
            <a:off x="342900" y="18034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cs typeface="Arial" panose="020B0604020202020204" pitchFamily="34" charset="0"/>
              </a:rPr>
              <a:t>The upright hairs trap an </a:t>
            </a:r>
            <a:r>
              <a:rPr lang="en-GB" altLang="en-US" b="1">
                <a:solidFill>
                  <a:srgbClr val="010066"/>
                </a:solidFill>
                <a:cs typeface="Arial" panose="020B0604020202020204" pitchFamily="34" charset="0"/>
              </a:rPr>
              <a:t>insulating layer of air </a:t>
            </a:r>
            <a:r>
              <a:rPr lang="en-GB" altLang="en-US">
                <a:solidFill>
                  <a:srgbClr val="010066"/>
                </a:solidFill>
                <a:cs typeface="Arial" panose="020B0604020202020204" pitchFamily="34" charset="0"/>
              </a:rPr>
              <a:t>next to </a:t>
            </a:r>
            <a:br>
              <a:rPr lang="en-GB" altLang="en-US">
                <a:solidFill>
                  <a:srgbClr val="010066"/>
                </a:solidFill>
                <a:cs typeface="Arial" panose="020B0604020202020204" pitchFamily="34" charset="0"/>
              </a:rPr>
            </a:br>
            <a:r>
              <a:rPr lang="en-GB" altLang="en-US">
                <a:solidFill>
                  <a:srgbClr val="010066"/>
                </a:solidFill>
                <a:cs typeface="Arial" panose="020B0604020202020204" pitchFamily="34" charset="0"/>
              </a:rPr>
              <a:t>the skin</a:t>
            </a:r>
            <a:r>
              <a:rPr lang="en-GB" altLang="en-US">
                <a:cs typeface="Arial" panose="020B0604020202020204" pitchFamily="34" charset="0"/>
              </a:rPr>
              <a:t>, which helps to reduce heat loss.</a:t>
            </a:r>
            <a:endParaRPr lang="en-GB" altLang="en-US">
              <a:solidFill>
                <a:srgbClr val="010066"/>
              </a:solidFill>
              <a:cs typeface="Arial" panose="020B0604020202020204" pitchFamily="34" charset="0"/>
            </a:endParaRPr>
          </a:p>
        </p:txBody>
      </p:sp>
      <p:sp>
        <p:nvSpPr>
          <p:cNvPr id="24582" name="Text Box 8">
            <a:extLst>
              <a:ext uri="{FF2B5EF4-FFF2-40B4-BE49-F238E27FC236}">
                <a16:creationId xmlns:a16="http://schemas.microsoft.com/office/drawing/2014/main" id="{3F4DA4AC-E556-47D1-A772-F115E902A5EC}"/>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cs typeface="Arial" panose="020B0604020202020204" pitchFamily="34" charset="0"/>
              </a:rPr>
              <a:t>Hairs </a:t>
            </a:r>
            <a:r>
              <a:rPr lang="en-GB" altLang="en-US" dirty="0">
                <a:solidFill>
                  <a:srgbClr val="010066"/>
                </a:solidFill>
                <a:cs typeface="Arial" panose="020B0604020202020204" pitchFamily="34" charset="0"/>
              </a:rPr>
              <a:t>on the skin’s surface become upright in response to a </a:t>
            </a:r>
            <a:r>
              <a:rPr lang="en-GB" altLang="en-US" b="1" dirty="0">
                <a:solidFill>
                  <a:srgbClr val="010066"/>
                </a:solidFill>
                <a:cs typeface="Arial" panose="020B0604020202020204" pitchFamily="34" charset="0"/>
              </a:rPr>
              <a:t>decrease</a:t>
            </a:r>
            <a:r>
              <a:rPr lang="en-GB" altLang="en-US" dirty="0">
                <a:solidFill>
                  <a:srgbClr val="010066"/>
                </a:solidFill>
                <a:cs typeface="Arial" panose="020B0604020202020204" pitchFamily="34" charset="0"/>
              </a:rPr>
              <a:t> in body temperature.</a:t>
            </a:r>
          </a:p>
        </p:txBody>
      </p:sp>
      <p:sp>
        <p:nvSpPr>
          <p:cNvPr id="1082378" name="Text Box 10">
            <a:extLst>
              <a:ext uri="{FF2B5EF4-FFF2-40B4-BE49-F238E27FC236}">
                <a16:creationId xmlns:a16="http://schemas.microsoft.com/office/drawing/2014/main" id="{749A476D-B061-45FB-99B3-0E1F7514E6B3}"/>
              </a:ext>
            </a:extLst>
          </p:cNvPr>
          <p:cNvSpPr txBox="1">
            <a:spLocks noChangeArrowheads="1"/>
          </p:cNvSpPr>
          <p:nvPr/>
        </p:nvSpPr>
        <p:spPr bwMode="auto">
          <a:xfrm>
            <a:off x="342900" y="4583113"/>
            <a:ext cx="4206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When body temperature is normal, the muscle relaxes. The hairs lie flat against the skin so no air can be trapped.</a:t>
            </a:r>
          </a:p>
        </p:txBody>
      </p:sp>
      <p:sp>
        <p:nvSpPr>
          <p:cNvPr id="199695" name="Text Box 15">
            <a:extLst>
              <a:ext uri="{FF2B5EF4-FFF2-40B4-BE49-F238E27FC236}">
                <a16:creationId xmlns:a16="http://schemas.microsoft.com/office/drawing/2014/main" id="{554C8181-F366-40D9-B813-4A00436225EA}"/>
              </a:ext>
            </a:extLst>
          </p:cNvPr>
          <p:cNvSpPr txBox="1">
            <a:spLocks noChangeArrowheads="1"/>
          </p:cNvSpPr>
          <p:nvPr/>
        </p:nvSpPr>
        <p:spPr bwMode="auto">
          <a:xfrm>
            <a:off x="342900" y="2824163"/>
            <a:ext cx="4003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Each hair is moved by a </a:t>
            </a:r>
            <a:r>
              <a:rPr lang="en-GB" altLang="en-US" b="1" dirty="0">
                <a:solidFill>
                  <a:srgbClr val="010066"/>
                </a:solidFill>
              </a:rPr>
              <a:t>muscle</a:t>
            </a:r>
            <a:r>
              <a:rPr lang="en-GB" altLang="en-US" dirty="0">
                <a:solidFill>
                  <a:srgbClr val="010066"/>
                </a:solidFill>
              </a:rPr>
              <a:t> found at its base. When the muscle contracts, the hair becomes erect.</a:t>
            </a:r>
            <a:endParaRPr lang="en-GB" altLang="en-US" dirty="0"/>
          </a:p>
        </p:txBody>
      </p:sp>
      <p:sp>
        <p:nvSpPr>
          <p:cNvPr id="23561" name="Rectangle 8">
            <a:extLst>
              <a:ext uri="{FF2B5EF4-FFF2-40B4-BE49-F238E27FC236}">
                <a16:creationId xmlns:a16="http://schemas.microsoft.com/office/drawing/2014/main" id="{3E0FCA9C-43C4-46F8-9A2B-9BA19DBCA02B}"/>
              </a:ext>
            </a:extLst>
          </p:cNvPr>
          <p:cNvSpPr>
            <a:spLocks noChangeArrowheads="1"/>
          </p:cNvSpPr>
          <p:nvPr/>
        </p:nvSpPr>
        <p:spPr bwMode="auto">
          <a:xfrm>
            <a:off x="5345641" y="5612872"/>
            <a:ext cx="26236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a muscle at the </a:t>
            </a:r>
            <a:br>
              <a:rPr lang="en-GB" altLang="en-US" sz="2000" b="1" dirty="0"/>
            </a:br>
            <a:r>
              <a:rPr lang="en-GB" altLang="en-US" sz="2000" b="1" dirty="0"/>
              <a:t>hair base contracts to make it stand up</a:t>
            </a:r>
          </a:p>
        </p:txBody>
      </p:sp>
      <p:pic>
        <p:nvPicPr>
          <p:cNvPr id="23562" name="Picture 9" descr="black arrow.png">
            <a:extLst>
              <a:ext uri="{FF2B5EF4-FFF2-40B4-BE49-F238E27FC236}">
                <a16:creationId xmlns:a16="http://schemas.microsoft.com/office/drawing/2014/main" id="{7AE50C88-4BA5-465F-8540-F5A90A8EEC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2975" y="4785784"/>
            <a:ext cx="4984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A19BD7F-339F-4CA2-BD9D-72D9ADEB3AB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03D50087-13B5-4053-8855-F392C59F717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121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2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237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9" grpId="0"/>
      <p:bldP spid="1082378" grpId="0"/>
      <p:bldP spid="199695" grpId="0"/>
      <p:bldP spid="235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5AAA921-287F-4929-BC3C-6148CEDA90AF}"/>
              </a:ext>
            </a:extLst>
          </p:cNvPr>
          <p:cNvSpPr>
            <a:spLocks noGrp="1" noChangeArrowheads="1"/>
          </p:cNvSpPr>
          <p:nvPr>
            <p:ph type="title"/>
          </p:nvPr>
        </p:nvSpPr>
        <p:spPr/>
        <p:txBody>
          <a:bodyPr/>
          <a:lstStyle/>
          <a:p>
            <a:r>
              <a:rPr lang="en-GB" altLang="en-US"/>
              <a:t>Shivering in response to cold</a:t>
            </a:r>
          </a:p>
        </p:txBody>
      </p:sp>
      <p:sp>
        <p:nvSpPr>
          <p:cNvPr id="27651" name="Text Box 3">
            <a:extLst>
              <a:ext uri="{FF2B5EF4-FFF2-40B4-BE49-F238E27FC236}">
                <a16:creationId xmlns:a16="http://schemas.microsoft.com/office/drawing/2014/main" id="{7C94A86F-F7A0-414A-8577-5E505467BCDD}"/>
              </a:ext>
            </a:extLst>
          </p:cNvPr>
          <p:cNvSpPr txBox="1">
            <a:spLocks noChangeArrowheads="1"/>
          </p:cNvSpPr>
          <p:nvPr/>
        </p:nvSpPr>
        <p:spPr bwMode="auto">
          <a:xfrm>
            <a:off x="342901" y="3440523"/>
            <a:ext cx="5516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If core body temperature drops, the skeletal muscles begin to contract and relax rapidly, resulting in </a:t>
            </a:r>
            <a:r>
              <a:rPr lang="en-GB" altLang="en-US" b="1" dirty="0">
                <a:solidFill>
                  <a:srgbClr val="10BC45"/>
                </a:solidFill>
                <a:cs typeface="Arial" panose="020B0604020202020204" pitchFamily="34" charset="0"/>
              </a:rPr>
              <a:t>shivering</a:t>
            </a:r>
            <a:r>
              <a:rPr lang="en-GB" altLang="en-US" dirty="0">
                <a:cs typeface="Arial" panose="020B0604020202020204" pitchFamily="34" charset="0"/>
              </a:rPr>
              <a:t>.</a:t>
            </a:r>
          </a:p>
        </p:txBody>
      </p:sp>
      <p:pic>
        <p:nvPicPr>
          <p:cNvPr id="27652" name="Picture 8" descr="girlshivver">
            <a:extLst>
              <a:ext uri="{FF2B5EF4-FFF2-40B4-BE49-F238E27FC236}">
                <a16:creationId xmlns:a16="http://schemas.microsoft.com/office/drawing/2014/main" id="{2B34D848-CA55-4B9B-98A8-71A4A8F21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964981"/>
            <a:ext cx="2550407" cy="335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9">
            <a:extLst>
              <a:ext uri="{FF2B5EF4-FFF2-40B4-BE49-F238E27FC236}">
                <a16:creationId xmlns:a16="http://schemas.microsoft.com/office/drawing/2014/main" id="{69176AFF-DFC4-4A8E-9645-2307C5CA886C}"/>
              </a:ext>
            </a:extLst>
          </p:cNvPr>
          <p:cNvSpPr txBox="1">
            <a:spLocks noChangeArrowheads="1"/>
          </p:cNvSpPr>
          <p:nvPr/>
        </p:nvSpPr>
        <p:spPr bwMode="auto">
          <a:xfrm>
            <a:off x="342900" y="7842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cs typeface="Arial" panose="020B0604020202020204" pitchFamily="34" charset="0"/>
              </a:rPr>
              <a:t>Cellular respiration </a:t>
            </a:r>
            <a:r>
              <a:rPr lang="en-GB" altLang="en-US" dirty="0">
                <a:solidFill>
                  <a:srgbClr val="010066"/>
                </a:solidFill>
                <a:cs typeface="Arial" panose="020B0604020202020204" pitchFamily="34" charset="0"/>
              </a:rPr>
              <a:t>in the muscle cells allows the skeletal muscles to </a:t>
            </a:r>
            <a:r>
              <a:rPr lang="en-GB" altLang="en-US" b="1" dirty="0">
                <a:solidFill>
                  <a:srgbClr val="010066"/>
                </a:solidFill>
                <a:cs typeface="Arial" panose="020B0604020202020204" pitchFamily="34" charset="0"/>
              </a:rPr>
              <a:t>contract</a:t>
            </a:r>
            <a:r>
              <a:rPr lang="en-GB" altLang="en-US" dirty="0">
                <a:solidFill>
                  <a:srgbClr val="010066"/>
                </a:solidFill>
                <a:cs typeface="Arial" panose="020B0604020202020204" pitchFamily="34" charset="0"/>
              </a:rPr>
              <a:t>.</a:t>
            </a:r>
          </a:p>
        </p:txBody>
      </p:sp>
      <p:sp>
        <p:nvSpPr>
          <p:cNvPr id="233482" name="Text Box 10">
            <a:extLst>
              <a:ext uri="{FF2B5EF4-FFF2-40B4-BE49-F238E27FC236}">
                <a16:creationId xmlns:a16="http://schemas.microsoft.com/office/drawing/2014/main" id="{3AC8E330-12E6-4FE3-A82F-C6C565981A97}"/>
              </a:ext>
            </a:extLst>
          </p:cNvPr>
          <p:cNvSpPr txBox="1">
            <a:spLocks noChangeArrowheads="1"/>
          </p:cNvSpPr>
          <p:nvPr/>
        </p:nvSpPr>
        <p:spPr bwMode="auto">
          <a:xfrm>
            <a:off x="342900" y="4953000"/>
            <a:ext cx="5646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heat released by the muscles warms the surrounding tissues, leading to an increase in body temperature.</a:t>
            </a:r>
            <a:endParaRPr lang="en-GB" altLang="en-US" dirty="0"/>
          </a:p>
        </p:txBody>
      </p:sp>
      <p:sp>
        <p:nvSpPr>
          <p:cNvPr id="25609" name="Rectangle 9">
            <a:extLst>
              <a:ext uri="{FF2B5EF4-FFF2-40B4-BE49-F238E27FC236}">
                <a16:creationId xmlns:a16="http://schemas.microsoft.com/office/drawing/2014/main" id="{6102CA18-99C3-4CDC-BF2E-618D5FDDF4F0}"/>
              </a:ext>
            </a:extLst>
          </p:cNvPr>
          <p:cNvSpPr>
            <a:spLocks noChangeArrowheads="1"/>
          </p:cNvSpPr>
          <p:nvPr/>
        </p:nvSpPr>
        <p:spPr bwMode="auto">
          <a:xfrm>
            <a:off x="342900" y="1928224"/>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As well as releasing energy for contraction, cellular respiration also generates </a:t>
            </a:r>
            <a:r>
              <a:rPr lang="en-GB" altLang="en-US" b="1" dirty="0">
                <a:solidFill>
                  <a:srgbClr val="010066"/>
                </a:solidFill>
                <a:cs typeface="Arial" panose="020B0604020202020204" pitchFamily="34" charset="0"/>
              </a:rPr>
              <a:t>heat</a:t>
            </a:r>
            <a:r>
              <a:rPr lang="en-GB" altLang="en-US" dirty="0">
                <a:solidFill>
                  <a:srgbClr val="010066"/>
                </a:solidFill>
                <a:cs typeface="Arial" panose="020B0604020202020204" pitchFamily="34" charset="0"/>
              </a:rPr>
              <a:t>. This means using your muscles can help keep you warm!</a:t>
            </a:r>
            <a:endParaRPr lang="en-GB" altLang="en-US" dirty="0"/>
          </a:p>
        </p:txBody>
      </p:sp>
      <p:pic>
        <p:nvPicPr>
          <p:cNvPr id="10" name="Picture 9">
            <a:extLst>
              <a:ext uri="{FF2B5EF4-FFF2-40B4-BE49-F238E27FC236}">
                <a16:creationId xmlns:a16="http://schemas.microsoft.com/office/drawing/2014/main" id="{5A9DD239-E9C6-4249-8630-E050998C62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DE6EA9B-3BD5-40D1-A23B-A616785FFEE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48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33482" grpId="0"/>
      <p:bldP spid="256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F22522C-9CFC-4C4A-AE2A-5AF7BA7ECE72}"/>
              </a:ext>
            </a:extLst>
          </p:cNvPr>
          <p:cNvSpPr>
            <a:spLocks noGrp="1" noChangeArrowheads="1"/>
          </p:cNvSpPr>
          <p:nvPr>
            <p:ph type="title"/>
          </p:nvPr>
        </p:nvSpPr>
        <p:spPr/>
        <p:txBody>
          <a:bodyPr/>
          <a:lstStyle/>
          <a:p>
            <a:pPr eaLnBrk="1" hangingPunct="1"/>
            <a:r>
              <a:rPr lang="en-GB" altLang="en-US"/>
              <a:t>Vasodilation and cooling down</a:t>
            </a:r>
          </a:p>
        </p:txBody>
      </p:sp>
      <p:sp>
        <p:nvSpPr>
          <p:cNvPr id="1059859" name="Text Box 19">
            <a:extLst>
              <a:ext uri="{FF2B5EF4-FFF2-40B4-BE49-F238E27FC236}">
                <a16:creationId xmlns:a16="http://schemas.microsoft.com/office/drawing/2014/main" id="{7CAF9399-B980-4D5F-B98E-79BA2B6F1D0A}"/>
              </a:ext>
            </a:extLst>
          </p:cNvPr>
          <p:cNvSpPr txBox="1">
            <a:spLocks noChangeArrowheads="1"/>
          </p:cNvSpPr>
          <p:nvPr/>
        </p:nvSpPr>
        <p:spPr bwMode="auto">
          <a:xfrm>
            <a:off x="342900" y="1311573"/>
            <a:ext cx="849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When core body temperature rises, blood vessels in the skin get wider. This is called </a:t>
            </a:r>
            <a:r>
              <a:rPr lang="en-GB" altLang="en-US" b="1" dirty="0">
                <a:solidFill>
                  <a:srgbClr val="10BC45"/>
                </a:solidFill>
                <a:cs typeface="Arial" panose="020B0604020202020204" pitchFamily="34" charset="0"/>
              </a:rPr>
              <a:t>vasodilation</a:t>
            </a:r>
            <a:r>
              <a:rPr lang="en-GB" altLang="en-US" dirty="0">
                <a:solidFill>
                  <a:srgbClr val="010066"/>
                </a:solidFill>
                <a:cs typeface="Arial" panose="020B0604020202020204" pitchFamily="34" charset="0"/>
              </a:rPr>
              <a:t>.</a:t>
            </a:r>
          </a:p>
        </p:txBody>
      </p:sp>
      <p:sp>
        <p:nvSpPr>
          <p:cNvPr id="26630" name="Rectangle 1">
            <a:extLst>
              <a:ext uri="{FF2B5EF4-FFF2-40B4-BE49-F238E27FC236}">
                <a16:creationId xmlns:a16="http://schemas.microsoft.com/office/drawing/2014/main" id="{C0D4FD91-F4FE-4ADA-8369-4B585AE50AC1}"/>
              </a:ext>
            </a:extLst>
          </p:cNvPr>
          <p:cNvSpPr>
            <a:spLocks noChangeArrowheads="1"/>
          </p:cNvSpPr>
          <p:nvPr/>
        </p:nvSpPr>
        <p:spPr bwMode="auto">
          <a:xfrm>
            <a:off x="342900" y="784225"/>
            <a:ext cx="6148388"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Why do people turn red when they are hot?</a:t>
            </a:r>
          </a:p>
        </p:txBody>
      </p:sp>
      <p:sp>
        <p:nvSpPr>
          <p:cNvPr id="11" name="Text Box 6">
            <a:extLst>
              <a:ext uri="{FF2B5EF4-FFF2-40B4-BE49-F238E27FC236}">
                <a16:creationId xmlns:a16="http://schemas.microsoft.com/office/drawing/2014/main" id="{4B50917F-0B12-442D-987C-5B54115AFDD0}"/>
              </a:ext>
            </a:extLst>
          </p:cNvPr>
          <p:cNvSpPr txBox="1">
            <a:spLocks noChangeArrowheads="1"/>
          </p:cNvSpPr>
          <p:nvPr/>
        </p:nvSpPr>
        <p:spPr bwMode="auto">
          <a:xfrm>
            <a:off x="342900" y="2209106"/>
            <a:ext cx="42061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Vasodilation is caused by the </a:t>
            </a:r>
            <a:r>
              <a:rPr lang="en-GB" altLang="en-US" b="1" dirty="0">
                <a:solidFill>
                  <a:srgbClr val="010066"/>
                </a:solidFill>
                <a:cs typeface="Arial" panose="020B0604020202020204" pitchFamily="34" charset="0"/>
              </a:rPr>
              <a:t>relaxation</a:t>
            </a:r>
            <a:r>
              <a:rPr lang="en-GB" altLang="en-US" dirty="0">
                <a:solidFill>
                  <a:srgbClr val="010066"/>
                </a:solidFill>
                <a:cs typeface="Arial" panose="020B0604020202020204" pitchFamily="34" charset="0"/>
              </a:rPr>
              <a:t> of muscle found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in the walls of blood vessels. This allows a larger volume of blood to flow near the skin’s surface.</a:t>
            </a:r>
          </a:p>
        </p:txBody>
      </p:sp>
      <p:sp>
        <p:nvSpPr>
          <p:cNvPr id="22536" name="Rectangle 12">
            <a:extLst>
              <a:ext uri="{FF2B5EF4-FFF2-40B4-BE49-F238E27FC236}">
                <a16:creationId xmlns:a16="http://schemas.microsoft.com/office/drawing/2014/main" id="{F3A2AD68-0789-45BC-A5C8-922F4631893B}"/>
              </a:ext>
            </a:extLst>
          </p:cNvPr>
          <p:cNvSpPr>
            <a:spLocks noChangeArrowheads="1"/>
          </p:cNvSpPr>
          <p:nvPr/>
        </p:nvSpPr>
        <p:spPr bwMode="auto">
          <a:xfrm>
            <a:off x="5717294" y="5557662"/>
            <a:ext cx="254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blood vessels in the skin widen due to vasodilation</a:t>
            </a:r>
          </a:p>
        </p:txBody>
      </p:sp>
      <p:pic>
        <p:nvPicPr>
          <p:cNvPr id="26633" name="Picture 12" descr="Thermoreg_hot">
            <a:extLst>
              <a:ext uri="{FF2B5EF4-FFF2-40B4-BE49-F238E27FC236}">
                <a16:creationId xmlns:a16="http://schemas.microsoft.com/office/drawing/2014/main" id="{A6E9F40F-9443-4702-9D61-2B492BE9D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931" y="2251781"/>
            <a:ext cx="398303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black arrow.png">
            <a:extLst>
              <a:ext uri="{FF2B5EF4-FFF2-40B4-BE49-F238E27FC236}">
                <a16:creationId xmlns:a16="http://schemas.microsoft.com/office/drawing/2014/main" id="{1BFB437B-F6D3-4D32-B7D9-23FE6734B7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63419" y="4707644"/>
            <a:ext cx="523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160ADC6-E7FA-45F3-97E6-B0E900BC6A38}"/>
              </a:ext>
            </a:extLst>
          </p:cNvPr>
          <p:cNvSpPr>
            <a:spLocks noChangeArrowheads="1"/>
          </p:cNvSpPr>
          <p:nvPr/>
        </p:nvSpPr>
        <p:spPr bwMode="auto">
          <a:xfrm>
            <a:off x="342899" y="4583113"/>
            <a:ext cx="4060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This increases the transfer of heat from the body to the environment, cooling the body down.</a:t>
            </a:r>
            <a:endParaRPr lang="en-GB" altLang="en-US" dirty="0"/>
          </a:p>
        </p:txBody>
      </p:sp>
      <p:pic>
        <p:nvPicPr>
          <p:cNvPr id="13" name="Picture 12">
            <a:extLst>
              <a:ext uri="{FF2B5EF4-FFF2-40B4-BE49-F238E27FC236}">
                <a16:creationId xmlns:a16="http://schemas.microsoft.com/office/drawing/2014/main" id="{5EDC3EE3-B809-4184-87DB-64C5E62A457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13">
            <a:extLst>
              <a:ext uri="{FF2B5EF4-FFF2-40B4-BE49-F238E27FC236}">
                <a16:creationId xmlns:a16="http://schemas.microsoft.com/office/drawing/2014/main" id="{4DEF38B4-BC90-4652-A41A-0E5B72CE379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1214"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8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59" grpId="0"/>
      <p:bldP spid="11" grpId="0"/>
      <p:bldP spid="2253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1">
            <a:extLst>
              <a:ext uri="{FF2B5EF4-FFF2-40B4-BE49-F238E27FC236}">
                <a16:creationId xmlns:a16="http://schemas.microsoft.com/office/drawing/2014/main" id="{09964C1C-F055-4E7E-8D8B-9D8ECE73CE17}"/>
              </a:ext>
            </a:extLst>
          </p:cNvPr>
          <p:cNvSpPr>
            <a:spLocks noGrp="1" noChangeArrowheads="1"/>
          </p:cNvSpPr>
          <p:nvPr>
            <p:ph type="title"/>
          </p:nvPr>
        </p:nvSpPr>
        <p:spPr/>
        <p:txBody>
          <a:bodyPr/>
          <a:lstStyle/>
          <a:p>
            <a:r>
              <a:rPr lang="en-GB" altLang="en-US"/>
              <a:t>Sweating in response to heat</a:t>
            </a:r>
          </a:p>
        </p:txBody>
      </p:sp>
      <p:sp>
        <p:nvSpPr>
          <p:cNvPr id="27651" name="Text Box 101111">
            <a:extLst>
              <a:ext uri="{FF2B5EF4-FFF2-40B4-BE49-F238E27FC236}">
                <a16:creationId xmlns:a16="http://schemas.microsoft.com/office/drawing/2014/main" id="{C0EF0203-F67D-4FF1-9BDF-ABBED1E5F45B}"/>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cs typeface="Arial" panose="020B0604020202020204" pitchFamily="34" charset="0"/>
              </a:rPr>
              <a:t>An increase in body temperature leads to the production of </a:t>
            </a:r>
            <a:r>
              <a:rPr lang="en-GB" altLang="en-US" b="1">
                <a:solidFill>
                  <a:srgbClr val="010066"/>
                </a:solidFill>
                <a:cs typeface="Arial" panose="020B0604020202020204" pitchFamily="34" charset="0"/>
              </a:rPr>
              <a:t>sweat</a:t>
            </a:r>
            <a:r>
              <a:rPr lang="en-GB" altLang="en-US">
                <a:solidFill>
                  <a:srgbClr val="010066"/>
                </a:solidFill>
                <a:cs typeface="Arial" panose="020B0604020202020204" pitchFamily="34" charset="0"/>
              </a:rPr>
              <a:t> from the </a:t>
            </a:r>
            <a:r>
              <a:rPr lang="en-GB" altLang="en-US" b="1">
                <a:solidFill>
                  <a:srgbClr val="010066"/>
                </a:solidFill>
                <a:cs typeface="Arial" panose="020B0604020202020204" pitchFamily="34" charset="0"/>
              </a:rPr>
              <a:t>sweat glands</a:t>
            </a:r>
            <a:r>
              <a:rPr lang="en-GB" altLang="en-US">
                <a:solidFill>
                  <a:srgbClr val="010066"/>
                </a:solidFill>
                <a:cs typeface="Arial" panose="020B0604020202020204" pitchFamily="34" charset="0"/>
              </a:rPr>
              <a:t>. </a:t>
            </a:r>
            <a:r>
              <a:rPr lang="en-GB" altLang="en-US">
                <a:cs typeface="Arial" panose="020B0604020202020204" pitchFamily="34" charset="0"/>
              </a:rPr>
              <a:t>A duct transports the sweat from the sweat gland onto the skin’s surface.</a:t>
            </a:r>
          </a:p>
        </p:txBody>
      </p:sp>
      <p:sp>
        <p:nvSpPr>
          <p:cNvPr id="1059860" name="Text Box 20111">
            <a:extLst>
              <a:ext uri="{FF2B5EF4-FFF2-40B4-BE49-F238E27FC236}">
                <a16:creationId xmlns:a16="http://schemas.microsoft.com/office/drawing/2014/main" id="{DC27C737-8D83-4241-BF0B-AB536FBF3F2D}"/>
              </a:ext>
            </a:extLst>
          </p:cNvPr>
          <p:cNvSpPr txBox="1">
            <a:spLocks noChangeArrowheads="1"/>
          </p:cNvSpPr>
          <p:nvPr/>
        </p:nvSpPr>
        <p:spPr bwMode="auto">
          <a:xfrm>
            <a:off x="342900" y="2174700"/>
            <a:ext cx="4108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cs typeface="Arial" panose="020B0604020202020204" pitchFamily="34" charset="0"/>
              </a:rPr>
              <a:t>As sweat </a:t>
            </a:r>
            <a:r>
              <a:rPr lang="en-GB" altLang="en-US" b="1" dirty="0">
                <a:solidFill>
                  <a:srgbClr val="010066"/>
                </a:solidFill>
                <a:cs typeface="Arial" panose="020B0604020202020204" pitchFamily="34" charset="0"/>
              </a:rPr>
              <a:t>evaporates</a:t>
            </a:r>
            <a:r>
              <a:rPr lang="en-GB" altLang="en-US" dirty="0">
                <a:cs typeface="Arial" panose="020B0604020202020204" pitchFamily="34" charset="0"/>
              </a:rPr>
              <a:t>, it transfers heat from the body to the environment. </a:t>
            </a:r>
            <a:endParaRPr lang="en-GB" altLang="en-US" dirty="0">
              <a:solidFill>
                <a:srgbClr val="010066"/>
              </a:solidFill>
              <a:cs typeface="Arial" panose="020B0604020202020204" pitchFamily="34" charset="0"/>
            </a:endParaRPr>
          </a:p>
        </p:txBody>
      </p:sp>
      <p:pic>
        <p:nvPicPr>
          <p:cNvPr id="27653" name="Picture 8" descr="Thermoreg_hot2">
            <a:extLst>
              <a:ext uri="{FF2B5EF4-FFF2-40B4-BE49-F238E27FC236}">
                <a16:creationId xmlns:a16="http://schemas.microsoft.com/office/drawing/2014/main" id="{8C02BDB5-EC4A-4CF7-92E0-22C7EEA7C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687" y="2027590"/>
            <a:ext cx="41084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0">
            <a:extLst>
              <a:ext uri="{FF2B5EF4-FFF2-40B4-BE49-F238E27FC236}">
                <a16:creationId xmlns:a16="http://schemas.microsoft.com/office/drawing/2014/main" id="{6EA8FC1F-49A7-450C-9E69-1D2FFD68F519}"/>
              </a:ext>
            </a:extLst>
          </p:cNvPr>
          <p:cNvSpPr txBox="1">
            <a:spLocks noChangeArrowheads="1"/>
          </p:cNvSpPr>
          <p:nvPr/>
        </p:nvSpPr>
        <p:spPr bwMode="auto">
          <a:xfrm>
            <a:off x="342900" y="4955650"/>
            <a:ext cx="43532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cs typeface="Arial" panose="020B0604020202020204" pitchFamily="34" charset="0"/>
              </a:rPr>
              <a:t>Sweating is the only way to lose heat if air temperature is higher than body temperature.</a:t>
            </a:r>
            <a:endParaRPr lang="en-GB" altLang="en-US" dirty="0">
              <a:solidFill>
                <a:srgbClr val="010066"/>
              </a:solidFill>
              <a:cs typeface="Arial" panose="020B0604020202020204" pitchFamily="34" charset="0"/>
            </a:endParaRPr>
          </a:p>
        </p:txBody>
      </p:sp>
      <p:sp>
        <p:nvSpPr>
          <p:cNvPr id="24585" name="Rectangle 10">
            <a:extLst>
              <a:ext uri="{FF2B5EF4-FFF2-40B4-BE49-F238E27FC236}">
                <a16:creationId xmlns:a16="http://schemas.microsoft.com/office/drawing/2014/main" id="{B6B1692A-D75D-4C7C-AC51-6547D21239E3}"/>
              </a:ext>
            </a:extLst>
          </p:cNvPr>
          <p:cNvSpPr>
            <a:spLocks noChangeArrowheads="1"/>
          </p:cNvSpPr>
          <p:nvPr/>
        </p:nvSpPr>
        <p:spPr bwMode="auto">
          <a:xfrm>
            <a:off x="4843467" y="5449710"/>
            <a:ext cx="35669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sweat glands produce sweat which is emptied out onto the skin’s surface</a:t>
            </a:r>
          </a:p>
        </p:txBody>
      </p:sp>
      <p:pic>
        <p:nvPicPr>
          <p:cNvPr id="24586" name="Picture 11" descr="black arrow.png">
            <a:extLst>
              <a:ext uri="{FF2B5EF4-FFF2-40B4-BE49-F238E27FC236}">
                <a16:creationId xmlns:a16="http://schemas.microsoft.com/office/drawing/2014/main" id="{BFCBF88A-167F-488C-96A5-8096C24AB7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4487" y="4594577"/>
            <a:ext cx="5349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2">
            <a:extLst>
              <a:ext uri="{FF2B5EF4-FFF2-40B4-BE49-F238E27FC236}">
                <a16:creationId xmlns:a16="http://schemas.microsoft.com/office/drawing/2014/main" id="{CE1D2D34-EBC2-4470-AA60-D3E7AF6CFA37}"/>
              </a:ext>
            </a:extLst>
          </p:cNvPr>
          <p:cNvSpPr>
            <a:spLocks noChangeArrowheads="1"/>
          </p:cNvSpPr>
          <p:nvPr/>
        </p:nvSpPr>
        <p:spPr bwMode="auto">
          <a:xfrm>
            <a:off x="342901" y="3565175"/>
            <a:ext cx="4108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This provides a cooling </a:t>
            </a:r>
            <a:br>
              <a:rPr lang="en-GB" altLang="en-US" dirty="0">
                <a:cs typeface="Arial" panose="020B0604020202020204" pitchFamily="34" charset="0"/>
              </a:rPr>
            </a:br>
            <a:r>
              <a:rPr lang="en-GB" altLang="en-US" dirty="0">
                <a:cs typeface="Arial" panose="020B0604020202020204" pitchFamily="34" charset="0"/>
              </a:rPr>
              <a:t>effect, which reduces body temperature.</a:t>
            </a:r>
            <a:endParaRPr lang="en-GB" altLang="en-US" dirty="0"/>
          </a:p>
        </p:txBody>
      </p:sp>
      <p:pic>
        <p:nvPicPr>
          <p:cNvPr id="12" name="Picture 11">
            <a:extLst>
              <a:ext uri="{FF2B5EF4-FFF2-40B4-BE49-F238E27FC236}">
                <a16:creationId xmlns:a16="http://schemas.microsoft.com/office/drawing/2014/main" id="{1C4680E9-1C02-4BCD-B11A-1DC572B791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BC49CB12-2FFB-48A8-8E34-210919F249D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22497A75-D298-4E23-A709-E16CF1CCEAF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2181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9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60" grpId="0"/>
      <p:bldP spid="10" grpId="0"/>
      <p:bldP spid="2458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9D84243-771F-4AB8-9C7E-884FADC1BF46}"/>
              </a:ext>
            </a:extLst>
          </p:cNvPr>
          <p:cNvSpPr>
            <a:spLocks noGrp="1" noChangeArrowheads="1"/>
          </p:cNvSpPr>
          <p:nvPr>
            <p:ph type="title"/>
          </p:nvPr>
        </p:nvSpPr>
        <p:spPr/>
        <p:txBody>
          <a:bodyPr/>
          <a:lstStyle/>
          <a:p>
            <a:pPr eaLnBrk="1" hangingPunct="1"/>
            <a:r>
              <a:rPr lang="en-GB" altLang="en-US" dirty="0"/>
              <a:t>Maintaining core body temperature</a:t>
            </a:r>
          </a:p>
        </p:txBody>
      </p:sp>
      <p:pic>
        <p:nvPicPr>
          <p:cNvPr id="7" name="Picture 6">
            <a:extLst>
              <a:ext uri="{FF2B5EF4-FFF2-40B4-BE49-F238E27FC236}">
                <a16:creationId xmlns:a16="http://schemas.microsoft.com/office/drawing/2014/main" id="{7FC1BACF-CE4A-468B-A924-FBCC97E129F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6F24052-A232-4CCD-A607-DEC6FB6FCBF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0E56929-31FE-4D91-B9D7-2CF7E586256F}"/>
              </a:ext>
            </a:extLst>
          </p:cNvPr>
          <p:cNvSpPr>
            <a:spLocks noGrp="1" noChangeArrowheads="1"/>
          </p:cNvSpPr>
          <p:nvPr>
            <p:ph type="title"/>
          </p:nvPr>
        </p:nvSpPr>
        <p:spPr/>
        <p:txBody>
          <a:bodyPr/>
          <a:lstStyle/>
          <a:p>
            <a:pPr eaLnBrk="1" hangingPunct="1"/>
            <a:r>
              <a:rPr lang="en-GB" altLang="en-US" dirty="0"/>
              <a:t>Temperature and negative feedback</a:t>
            </a:r>
          </a:p>
        </p:txBody>
      </p:sp>
      <p:pic>
        <p:nvPicPr>
          <p:cNvPr id="7" name="Picture 6">
            <a:extLst>
              <a:ext uri="{FF2B5EF4-FFF2-40B4-BE49-F238E27FC236}">
                <a16:creationId xmlns:a16="http://schemas.microsoft.com/office/drawing/2014/main" id="{43325945-0C22-4B9D-B875-C6B9479DC6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F21BCC8F-59A0-447C-AC16-EBEB306DCAC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9FC3409-8E29-4DA7-B670-BE15BE18767C}"/>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8B8AEEA-CD58-42C5-9591-F06CCEF474F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378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790D4DF5-7C11-4A80-A4BC-3D1123383394}"/>
              </a:ext>
            </a:extLst>
          </p:cNvPr>
          <p:cNvSpPr>
            <a:spLocks noGrp="1" noChangeArrowheads="1"/>
          </p:cNvSpPr>
          <p:nvPr>
            <p:ph type="title"/>
          </p:nvPr>
        </p:nvSpPr>
        <p:spPr/>
        <p:txBody>
          <a:bodyPr/>
          <a:lstStyle/>
          <a:p>
            <a:pPr eaLnBrk="1" hangingPunct="1"/>
            <a:r>
              <a:rPr lang="en-GB" altLang="en-US" dirty="0"/>
              <a:t>The skin and temperature change</a:t>
            </a:r>
          </a:p>
        </p:txBody>
      </p:sp>
      <p:pic>
        <p:nvPicPr>
          <p:cNvPr id="7" name="Picture 6">
            <a:extLst>
              <a:ext uri="{FF2B5EF4-FFF2-40B4-BE49-F238E27FC236}">
                <a16:creationId xmlns:a16="http://schemas.microsoft.com/office/drawing/2014/main" id="{47EB123A-FE36-40D1-82F5-4D49E8C745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86014F7-B768-492B-B3D0-F20E4F885F2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278CB27-A6A7-47CF-A588-AC8AF0A8B48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9E437EC-9B3B-4617-8428-35F9AAB70F6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378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D8C22618-E5E1-4AFC-BDDD-A6599D92E3E0}"/>
              </a:ext>
            </a:extLst>
          </p:cNvPr>
          <p:cNvSpPr>
            <a:spLocks noGrp="1" noChangeArrowheads="1"/>
          </p:cNvSpPr>
          <p:nvPr>
            <p:ph type="title"/>
          </p:nvPr>
        </p:nvSpPr>
        <p:spPr/>
        <p:txBody>
          <a:bodyPr/>
          <a:lstStyle/>
          <a:p>
            <a:pPr eaLnBrk="1" hangingPunct="1"/>
            <a:r>
              <a:rPr lang="en-GB" altLang="en-US" dirty="0"/>
              <a:t>Thermoregulation: true or false?</a:t>
            </a:r>
          </a:p>
        </p:txBody>
      </p:sp>
      <p:pic>
        <p:nvPicPr>
          <p:cNvPr id="7" name="Picture 6" descr="flash_icon">
            <a:extLst>
              <a:ext uri="{FF2B5EF4-FFF2-40B4-BE49-F238E27FC236}">
                <a16:creationId xmlns:a16="http://schemas.microsoft.com/office/drawing/2014/main" id="{CD74D707-0131-4327-A9A8-F4291AB6C4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7BE7E21-ACF8-4A59-A38F-8D3C748233A1}"/>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4. Systems and System Models</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333">
            <a:extLst>
              <a:ext uri="{FF2B5EF4-FFF2-40B4-BE49-F238E27FC236}">
                <a16:creationId xmlns:a16="http://schemas.microsoft.com/office/drawing/2014/main" id="{05253276-A4ED-4D52-B2A0-A7ECA79F3C77}"/>
              </a:ext>
            </a:extLst>
          </p:cNvPr>
          <p:cNvSpPr txBox="1">
            <a:spLocks noChangeArrowheads="1"/>
          </p:cNvSpPr>
          <p:nvPr/>
        </p:nvSpPr>
        <p:spPr bwMode="auto">
          <a:xfrm>
            <a:off x="342900" y="5691188"/>
            <a:ext cx="513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cs typeface="Arial" panose="020B0604020202020204" pitchFamily="34" charset="0"/>
              </a:rPr>
              <a:t>It is an example of </a:t>
            </a:r>
            <a:r>
              <a:rPr lang="en-GB" altLang="en-US" b="1">
                <a:solidFill>
                  <a:srgbClr val="10BC45"/>
                </a:solidFill>
                <a:cs typeface="Arial" panose="020B0604020202020204" pitchFamily="34" charset="0"/>
              </a:rPr>
              <a:t>homeostasis</a:t>
            </a:r>
            <a:r>
              <a:rPr lang="en-GB" altLang="en-US">
                <a:cs typeface="Arial" panose="020B0604020202020204" pitchFamily="34" charset="0"/>
              </a:rPr>
              <a:t>.</a:t>
            </a:r>
            <a:endParaRPr lang="en-GB" altLang="en-US">
              <a:solidFill>
                <a:srgbClr val="010066"/>
              </a:solidFill>
              <a:cs typeface="Arial" panose="020B0604020202020204" pitchFamily="34" charset="0"/>
            </a:endParaRPr>
          </a:p>
        </p:txBody>
      </p:sp>
      <p:pic>
        <p:nvPicPr>
          <p:cNvPr id="16387" name="Picture 10" descr="Thermoregulation_hot.png">
            <a:extLst>
              <a:ext uri="{FF2B5EF4-FFF2-40B4-BE49-F238E27FC236}">
                <a16:creationId xmlns:a16="http://schemas.microsoft.com/office/drawing/2014/main" id="{D36A4E0F-3852-40D1-B3C2-205C83372E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777" y="2830925"/>
            <a:ext cx="393541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3">
            <a:extLst>
              <a:ext uri="{FF2B5EF4-FFF2-40B4-BE49-F238E27FC236}">
                <a16:creationId xmlns:a16="http://schemas.microsoft.com/office/drawing/2014/main" id="{CAEB5809-CA5D-42A7-AC51-6CE10D439124}"/>
              </a:ext>
            </a:extLst>
          </p:cNvPr>
          <p:cNvSpPr>
            <a:spLocks noGrp="1" noChangeArrowheads="1"/>
          </p:cNvSpPr>
          <p:nvPr>
            <p:ph type="title"/>
          </p:nvPr>
        </p:nvSpPr>
        <p:spPr/>
        <p:txBody>
          <a:bodyPr/>
          <a:lstStyle/>
          <a:p>
            <a:pPr eaLnBrk="1" hangingPunct="1"/>
            <a:r>
              <a:rPr lang="en-GB" altLang="en-US"/>
              <a:t>Why control temperature?</a:t>
            </a:r>
          </a:p>
        </p:txBody>
      </p:sp>
      <p:sp>
        <p:nvSpPr>
          <p:cNvPr id="16389" name="Text Box 3">
            <a:extLst>
              <a:ext uri="{FF2B5EF4-FFF2-40B4-BE49-F238E27FC236}">
                <a16:creationId xmlns:a16="http://schemas.microsoft.com/office/drawing/2014/main" id="{AC200ED0-ABFC-406A-A44F-5D276B764816}"/>
              </a:ext>
            </a:extLst>
          </p:cNvPr>
          <p:cNvSpPr txBox="1">
            <a:spLocks noChangeArrowheads="1"/>
          </p:cNvSpPr>
          <p:nvPr/>
        </p:nvSpPr>
        <p:spPr bwMode="auto">
          <a:xfrm>
            <a:off x="342901" y="784225"/>
            <a:ext cx="74351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Environmental temperature is constantly changing. </a:t>
            </a:r>
            <a:br>
              <a:rPr lang="en-GB" altLang="en-US" dirty="0">
                <a:cs typeface="Arial" panose="020B0604020202020204" pitchFamily="34" charset="0"/>
              </a:rPr>
            </a:br>
            <a:r>
              <a:rPr lang="en-GB" altLang="en-US" dirty="0">
                <a:cs typeface="Arial" panose="020B0604020202020204" pitchFamily="34" charset="0"/>
              </a:rPr>
              <a:t>Despite this, the internal body temperature must be maintained at </a:t>
            </a:r>
            <a:r>
              <a:rPr lang="en-GB" altLang="en-US" b="1" dirty="0">
                <a:solidFill>
                  <a:srgbClr val="10BC45"/>
                </a:solidFill>
                <a:cs typeface="Arial" panose="020B0604020202020204" pitchFamily="34" charset="0"/>
              </a:rPr>
              <a:t>37</a:t>
            </a:r>
            <a:r>
              <a:rPr lang="en-GB" altLang="en-US" sz="1000" b="1" dirty="0">
                <a:solidFill>
                  <a:srgbClr val="10BC45"/>
                </a:solidFill>
                <a:cs typeface="Arial" panose="020B0604020202020204" pitchFamily="34" charset="0"/>
              </a:rPr>
              <a:t> </a:t>
            </a:r>
            <a:r>
              <a:rPr lang="en-US" altLang="en-US" b="1" dirty="0">
                <a:solidFill>
                  <a:srgbClr val="10BC45"/>
                </a:solidFill>
                <a:cs typeface="Arial" panose="020B0604020202020204" pitchFamily="34" charset="0"/>
              </a:rPr>
              <a:t>°</a:t>
            </a:r>
            <a:r>
              <a:rPr lang="en-GB" altLang="en-US" b="1" dirty="0">
                <a:solidFill>
                  <a:srgbClr val="10BC45"/>
                </a:solidFill>
                <a:cs typeface="Arial" panose="020B0604020202020204" pitchFamily="34" charset="0"/>
              </a:rPr>
              <a:t>C</a:t>
            </a:r>
            <a:r>
              <a:rPr lang="en-GB" altLang="en-US" dirty="0">
                <a:cs typeface="Arial" panose="020B0604020202020204" pitchFamily="34" charset="0"/>
              </a:rPr>
              <a:t>. </a:t>
            </a:r>
          </a:p>
        </p:txBody>
      </p:sp>
      <p:sp>
        <p:nvSpPr>
          <p:cNvPr id="952333" name="Text Box 13">
            <a:extLst>
              <a:ext uri="{FF2B5EF4-FFF2-40B4-BE49-F238E27FC236}">
                <a16:creationId xmlns:a16="http://schemas.microsoft.com/office/drawing/2014/main" id="{2142A640-C472-437B-B2CE-65B843BCD567}"/>
              </a:ext>
            </a:extLst>
          </p:cNvPr>
          <p:cNvSpPr txBox="1">
            <a:spLocks noChangeArrowheads="1"/>
          </p:cNvSpPr>
          <p:nvPr/>
        </p:nvSpPr>
        <p:spPr bwMode="auto">
          <a:xfrm>
            <a:off x="342900" y="3053408"/>
            <a:ext cx="5132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Arial" panose="020B0604020202020204" pitchFamily="34" charset="0"/>
              </a:rPr>
              <a:t>This is the optimum temperature at which the body’s </a:t>
            </a:r>
            <a:r>
              <a:rPr lang="en-GB" altLang="en-US" b="1" dirty="0">
                <a:solidFill>
                  <a:srgbClr val="10BC45"/>
                </a:solidFill>
                <a:cs typeface="Arial" panose="020B0604020202020204" pitchFamily="34" charset="0"/>
              </a:rPr>
              <a:t>enzymes </a:t>
            </a:r>
            <a:r>
              <a:rPr lang="en-GB" altLang="en-US" dirty="0">
                <a:cs typeface="Arial" panose="020B0604020202020204" pitchFamily="34" charset="0"/>
              </a:rPr>
              <a:t>function.</a:t>
            </a:r>
            <a:endParaRPr lang="en-GB" altLang="en-US" dirty="0">
              <a:solidFill>
                <a:srgbClr val="010066"/>
              </a:solidFill>
              <a:cs typeface="Arial" panose="020B0604020202020204" pitchFamily="34" charset="0"/>
            </a:endParaRPr>
          </a:p>
        </p:txBody>
      </p:sp>
      <p:sp>
        <p:nvSpPr>
          <p:cNvPr id="16391" name="Text Box 94">
            <a:extLst>
              <a:ext uri="{FF2B5EF4-FFF2-40B4-BE49-F238E27FC236}">
                <a16:creationId xmlns:a16="http://schemas.microsoft.com/office/drawing/2014/main" id="{DC180AED-255A-4CFA-8F76-1253CB9EEB01}"/>
              </a:ext>
            </a:extLst>
          </p:cNvPr>
          <p:cNvSpPr txBox="1">
            <a:spLocks noChangeArrowheads="1"/>
          </p:cNvSpPr>
          <p:nvPr/>
        </p:nvSpPr>
        <p:spPr bwMode="auto">
          <a:xfrm>
            <a:off x="342900" y="4187354"/>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10BC45"/>
                </a:solidFill>
              </a:rPr>
              <a:t>Thermoregulation</a:t>
            </a:r>
            <a:r>
              <a:rPr lang="en-GB" altLang="en-US"/>
              <a:t> is the ability of an organism to regulate its internal body temperature.</a:t>
            </a:r>
          </a:p>
        </p:txBody>
      </p:sp>
      <p:sp>
        <p:nvSpPr>
          <p:cNvPr id="16393" name="Rectangle 1">
            <a:extLst>
              <a:ext uri="{FF2B5EF4-FFF2-40B4-BE49-F238E27FC236}">
                <a16:creationId xmlns:a16="http://schemas.microsoft.com/office/drawing/2014/main" id="{E206E64D-119A-47B5-8DD4-BEE6BA75F8F9}"/>
              </a:ext>
            </a:extLst>
          </p:cNvPr>
          <p:cNvSpPr>
            <a:spLocks noChangeArrowheads="1"/>
          </p:cNvSpPr>
          <p:nvPr/>
        </p:nvSpPr>
        <p:spPr bwMode="auto">
          <a:xfrm>
            <a:off x="342900" y="2288059"/>
            <a:ext cx="7780338"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Arial" panose="020B0604020202020204" pitchFamily="34" charset="0"/>
              </a:rPr>
              <a:t>Why is it important to keep body temperature constant?</a:t>
            </a:r>
          </a:p>
        </p:txBody>
      </p:sp>
      <p:pic>
        <p:nvPicPr>
          <p:cNvPr id="11" name="Picture 10">
            <a:extLst>
              <a:ext uri="{FF2B5EF4-FFF2-40B4-BE49-F238E27FC236}">
                <a16:creationId xmlns:a16="http://schemas.microsoft.com/office/drawing/2014/main" id="{C37A8C51-10FE-4A1A-B6B6-B21FB804C9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B5456F80-9010-498F-9CFB-1EF12669D68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52333" grpId="0"/>
      <p:bldP spid="16391" grpId="0"/>
      <p:bldP spid="163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chombosan_368008886.jpg">
            <a:extLst>
              <a:ext uri="{FF2B5EF4-FFF2-40B4-BE49-F238E27FC236}">
                <a16:creationId xmlns:a16="http://schemas.microsoft.com/office/drawing/2014/main" id="{437D5A38-3B35-4D22-B453-5BC2EC38DD68}"/>
              </a:ext>
            </a:extLst>
          </p:cNvPr>
          <p:cNvPicPr>
            <a:picLocks noChangeAspect="1"/>
          </p:cNvPicPr>
          <p:nvPr/>
        </p:nvPicPr>
        <p:blipFill>
          <a:blip r:embed="rId4">
            <a:extLst>
              <a:ext uri="{28A0092B-C50C-407E-A947-70E740481C1C}">
                <a14:useLocalDpi xmlns:a14="http://schemas.microsoft.com/office/drawing/2010/main" val="0"/>
              </a:ext>
            </a:extLst>
          </a:blip>
          <a:srcRect r="5708"/>
          <a:stretch>
            <a:fillRect/>
          </a:stretch>
        </p:blipFill>
        <p:spPr bwMode="auto">
          <a:xfrm>
            <a:off x="5546725" y="1984375"/>
            <a:ext cx="3063875" cy="4595812"/>
          </a:xfrm>
          <a:prstGeom prst="roundRect">
            <a:avLst>
              <a:gd name="adj" fmla="val 4209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C102A89F-A145-470B-AD47-1AD2DBD189E3}"/>
              </a:ext>
            </a:extLst>
          </p:cNvPr>
          <p:cNvSpPr>
            <a:spLocks noGrp="1" noChangeArrowheads="1"/>
          </p:cNvSpPr>
          <p:nvPr>
            <p:ph type="title"/>
          </p:nvPr>
        </p:nvSpPr>
        <p:spPr/>
        <p:txBody>
          <a:bodyPr/>
          <a:lstStyle/>
          <a:p>
            <a:pPr eaLnBrk="1" hangingPunct="1"/>
            <a:r>
              <a:rPr lang="en-GB" altLang="en-US"/>
              <a:t>Core body temperature</a:t>
            </a:r>
          </a:p>
        </p:txBody>
      </p:sp>
      <p:sp>
        <p:nvSpPr>
          <p:cNvPr id="17412" name="Text Box 3">
            <a:extLst>
              <a:ext uri="{FF2B5EF4-FFF2-40B4-BE49-F238E27FC236}">
                <a16:creationId xmlns:a16="http://schemas.microsoft.com/office/drawing/2014/main" id="{1E88C662-B193-41E3-87C6-1D50A6A450C3}"/>
              </a:ext>
            </a:extLst>
          </p:cNvPr>
          <p:cNvSpPr txBox="1">
            <a:spLocks noChangeArrowheads="1"/>
          </p:cNvSpPr>
          <p:nvPr/>
        </p:nvSpPr>
        <p:spPr bwMode="auto">
          <a:xfrm>
            <a:off x="342900" y="3810000"/>
            <a:ext cx="5338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cs typeface="Arial" panose="020B0604020202020204" pitchFamily="34" charset="0"/>
              </a:rPr>
              <a:t>This is the </a:t>
            </a:r>
            <a:r>
              <a:rPr lang="en-GB" altLang="en-US" b="1">
                <a:solidFill>
                  <a:srgbClr val="10BC45"/>
                </a:solidFill>
                <a:cs typeface="Arial" panose="020B0604020202020204" pitchFamily="34" charset="0"/>
              </a:rPr>
              <a:t>core body temperature</a:t>
            </a:r>
            <a:r>
              <a:rPr lang="en-GB" altLang="en-US">
                <a:solidFill>
                  <a:srgbClr val="010066"/>
                </a:solidFill>
                <a:cs typeface="Arial" panose="020B0604020202020204" pitchFamily="34" charset="0"/>
              </a:rPr>
              <a:t>.</a:t>
            </a:r>
          </a:p>
        </p:txBody>
      </p:sp>
      <p:sp>
        <p:nvSpPr>
          <p:cNvPr id="1053706" name="Text Box 10">
            <a:extLst>
              <a:ext uri="{FF2B5EF4-FFF2-40B4-BE49-F238E27FC236}">
                <a16:creationId xmlns:a16="http://schemas.microsoft.com/office/drawing/2014/main" id="{B3140B7D-0A4B-4E48-B95E-F180CE61B43C}"/>
              </a:ext>
            </a:extLst>
          </p:cNvPr>
          <p:cNvSpPr txBox="1">
            <a:spLocks noChangeArrowheads="1"/>
          </p:cNvSpPr>
          <p:nvPr/>
        </p:nvSpPr>
        <p:spPr bwMode="auto">
          <a:xfrm>
            <a:off x="342900" y="4583113"/>
            <a:ext cx="55047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cs typeface="Arial" panose="020B0604020202020204" pitchFamily="34" charset="0"/>
              </a:rPr>
              <a:t>The temperature of the skin at the body's extremities, such as the fingers and toes, is usually</a:t>
            </a:r>
            <a:r>
              <a:rPr lang="en-GB" altLang="en-US" b="1" dirty="0">
                <a:solidFill>
                  <a:srgbClr val="010066"/>
                </a:solidFill>
                <a:cs typeface="Arial" panose="020B0604020202020204" pitchFamily="34" charset="0"/>
              </a:rPr>
              <a:t> lower </a:t>
            </a:r>
            <a:r>
              <a:rPr lang="en-GB" altLang="en-US" dirty="0">
                <a:solidFill>
                  <a:srgbClr val="010066"/>
                </a:solidFill>
                <a:cs typeface="Arial" panose="020B0604020202020204" pitchFamily="34" charset="0"/>
              </a:rPr>
              <a:t>than core body temperature. </a:t>
            </a:r>
          </a:p>
        </p:txBody>
      </p:sp>
      <p:sp>
        <p:nvSpPr>
          <p:cNvPr id="17416" name="Text Box 10">
            <a:extLst>
              <a:ext uri="{FF2B5EF4-FFF2-40B4-BE49-F238E27FC236}">
                <a16:creationId xmlns:a16="http://schemas.microsoft.com/office/drawing/2014/main" id="{6AB899A6-A744-4E75-93C2-E9BF8B5D15A5}"/>
              </a:ext>
            </a:extLst>
          </p:cNvPr>
          <p:cNvSpPr txBox="1">
            <a:spLocks noChangeArrowheads="1"/>
          </p:cNvSpPr>
          <p:nvPr/>
        </p:nvSpPr>
        <p:spPr bwMode="auto">
          <a:xfrm>
            <a:off x="342900" y="784225"/>
            <a:ext cx="7953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cs typeface="Arial" panose="020B0604020202020204" pitchFamily="34" charset="0"/>
              </a:rPr>
              <a:t>Internal body temperature is maintained at a constant temperature. This is achieved by balancing heat gain and heat loss, through the process of </a:t>
            </a:r>
            <a:r>
              <a:rPr lang="en-GB" altLang="en-US" b="1">
                <a:solidFill>
                  <a:srgbClr val="10BC45"/>
                </a:solidFill>
                <a:cs typeface="Arial" panose="020B0604020202020204" pitchFamily="34" charset="0"/>
              </a:rPr>
              <a:t>negative feedback</a:t>
            </a:r>
            <a:r>
              <a:rPr lang="en-GB" altLang="en-US">
                <a:solidFill>
                  <a:srgbClr val="010066"/>
                </a:solidFill>
                <a:cs typeface="Arial" panose="020B0604020202020204" pitchFamily="34" charset="0"/>
              </a:rPr>
              <a:t>.</a:t>
            </a:r>
          </a:p>
        </p:txBody>
      </p:sp>
      <p:sp>
        <p:nvSpPr>
          <p:cNvPr id="9" name="Rectangle 8">
            <a:extLst>
              <a:ext uri="{FF2B5EF4-FFF2-40B4-BE49-F238E27FC236}">
                <a16:creationId xmlns:a16="http://schemas.microsoft.com/office/drawing/2014/main" id="{3A021F55-335C-43FB-B844-0B32DCBAFD35}"/>
              </a:ext>
            </a:extLst>
          </p:cNvPr>
          <p:cNvSpPr>
            <a:spLocks noChangeArrowheads="1"/>
          </p:cNvSpPr>
          <p:nvPr/>
        </p:nvSpPr>
        <p:spPr bwMode="auto">
          <a:xfrm>
            <a:off x="342900" y="2297113"/>
            <a:ext cx="520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cs typeface="Arial" panose="020B0604020202020204" pitchFamily="34" charset="0"/>
              </a:rPr>
              <a:t>The vital organs located deep within </a:t>
            </a:r>
            <a:br>
              <a:rPr lang="en-GB" altLang="en-US">
                <a:solidFill>
                  <a:srgbClr val="010066"/>
                </a:solidFill>
                <a:cs typeface="Arial" panose="020B0604020202020204" pitchFamily="34" charset="0"/>
              </a:rPr>
            </a:br>
            <a:r>
              <a:rPr lang="en-GB" altLang="en-US">
                <a:solidFill>
                  <a:srgbClr val="010066"/>
                </a:solidFill>
                <a:cs typeface="Arial" panose="020B0604020202020204" pitchFamily="34" charset="0"/>
              </a:rPr>
              <a:t>the body, such as the heart, liver and kidneys, are maintained a</a:t>
            </a:r>
            <a:r>
              <a:rPr lang="en-GB" altLang="en-US">
                <a:cs typeface="Arial" panose="020B0604020202020204" pitchFamily="34" charset="0"/>
              </a:rPr>
              <a:t>t </a:t>
            </a:r>
            <a:r>
              <a:rPr lang="en-GB" altLang="en-US" b="1">
                <a:solidFill>
                  <a:srgbClr val="10BC45"/>
                </a:solidFill>
                <a:cs typeface="Arial" panose="020B0604020202020204" pitchFamily="34" charset="0"/>
              </a:rPr>
              <a:t>37</a:t>
            </a:r>
            <a:r>
              <a:rPr lang="en-GB" altLang="en-US" sz="1000" b="1">
                <a:solidFill>
                  <a:srgbClr val="10BC45"/>
                </a:solidFill>
                <a:cs typeface="Arial" panose="020B0604020202020204" pitchFamily="34" charset="0"/>
              </a:rPr>
              <a:t> </a:t>
            </a:r>
            <a:r>
              <a:rPr lang="en-US" altLang="en-US" b="1">
                <a:solidFill>
                  <a:srgbClr val="10BC45"/>
                </a:solidFill>
                <a:cs typeface="Arial" panose="020B0604020202020204" pitchFamily="34" charset="0"/>
              </a:rPr>
              <a:t>°</a:t>
            </a:r>
            <a:r>
              <a:rPr lang="en-GB" altLang="en-US" b="1">
                <a:solidFill>
                  <a:srgbClr val="10BC45"/>
                </a:solidFill>
                <a:cs typeface="Arial" panose="020B0604020202020204" pitchFamily="34" charset="0"/>
              </a:rPr>
              <a:t>C</a:t>
            </a:r>
            <a:r>
              <a:rPr lang="en-GB" altLang="en-US">
                <a:cs typeface="Arial" panose="020B0604020202020204" pitchFamily="34" charset="0"/>
              </a:rPr>
              <a:t>. </a:t>
            </a:r>
            <a:endParaRPr lang="en-GB" altLang="en-US"/>
          </a:p>
        </p:txBody>
      </p:sp>
      <p:pic>
        <p:nvPicPr>
          <p:cNvPr id="10" name="Picture 9">
            <a:extLst>
              <a:ext uri="{FF2B5EF4-FFF2-40B4-BE49-F238E27FC236}">
                <a16:creationId xmlns:a16="http://schemas.microsoft.com/office/drawing/2014/main" id="{0B042F3A-CA93-4DA8-A65A-6D5EA97B73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12608C35-0A1E-442A-8CE0-73C304E8C68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70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05370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82A359-4DB1-43A5-8128-0E6D2EFD63C4}"/>
              </a:ext>
            </a:extLst>
          </p:cNvPr>
          <p:cNvSpPr>
            <a:spLocks noGrp="1" noChangeArrowheads="1"/>
          </p:cNvSpPr>
          <p:nvPr>
            <p:ph type="title"/>
          </p:nvPr>
        </p:nvSpPr>
        <p:spPr/>
        <p:txBody>
          <a:bodyPr/>
          <a:lstStyle/>
          <a:p>
            <a:pPr eaLnBrk="1" hangingPunct="1"/>
            <a:r>
              <a:rPr lang="en-GB" altLang="en-US"/>
              <a:t>How is body temperature monitored? </a:t>
            </a:r>
          </a:p>
        </p:txBody>
      </p:sp>
      <p:sp>
        <p:nvSpPr>
          <p:cNvPr id="18435" name="Text Box 5">
            <a:extLst>
              <a:ext uri="{FF2B5EF4-FFF2-40B4-BE49-F238E27FC236}">
                <a16:creationId xmlns:a16="http://schemas.microsoft.com/office/drawing/2014/main" id="{BEE36D65-800C-4D85-B4CB-8F0B11EDCD56}"/>
              </a:ext>
            </a:extLst>
          </p:cNvPr>
          <p:cNvSpPr txBox="1">
            <a:spLocks noChangeArrowheads="1"/>
          </p:cNvSpPr>
          <p:nvPr/>
        </p:nvSpPr>
        <p:spPr bwMode="auto">
          <a:xfrm>
            <a:off x="342900" y="1826022"/>
            <a:ext cx="70626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cs typeface="Arial" panose="020B0604020202020204" pitchFamily="34" charset="0"/>
              </a:rPr>
              <a:t>Body temperature is monitored </a:t>
            </a:r>
            <a:r>
              <a:rPr lang="en-GB" altLang="en-US" dirty="0">
                <a:solidFill>
                  <a:srgbClr val="010066"/>
                </a:solidFill>
                <a:cs typeface="Arial" panose="020B0604020202020204" pitchFamily="34" charset="0"/>
              </a:rPr>
              <a:t>by </a:t>
            </a:r>
            <a:r>
              <a:rPr lang="en-GB" altLang="en-US" b="1" dirty="0">
                <a:solidFill>
                  <a:srgbClr val="10BC45"/>
                </a:solidFill>
                <a:cs typeface="Arial" panose="020B0604020202020204" pitchFamily="34" charset="0"/>
              </a:rPr>
              <a:t>temperature </a:t>
            </a:r>
            <a:br>
              <a:rPr lang="en-GB" altLang="en-US" b="1" dirty="0">
                <a:solidFill>
                  <a:srgbClr val="10BC45"/>
                </a:solidFill>
                <a:cs typeface="Arial" panose="020B0604020202020204" pitchFamily="34" charset="0"/>
              </a:rPr>
            </a:br>
            <a:r>
              <a:rPr lang="en-GB" altLang="en-US" b="1" dirty="0">
                <a:solidFill>
                  <a:srgbClr val="10BC45"/>
                </a:solidFill>
                <a:cs typeface="Arial" panose="020B0604020202020204" pitchFamily="34" charset="0"/>
              </a:rPr>
              <a:t>receptors</a:t>
            </a:r>
            <a:r>
              <a:rPr lang="en-GB" altLang="en-US" dirty="0">
                <a:cs typeface="Arial" panose="020B0604020202020204" pitchFamily="34" charset="0"/>
              </a:rPr>
              <a:t>. These are</a:t>
            </a:r>
            <a:r>
              <a:rPr lang="en-GB" altLang="en-US" dirty="0"/>
              <a:t> a type of </a:t>
            </a:r>
            <a:r>
              <a:rPr lang="en-GB" altLang="en-US" dirty="0">
                <a:solidFill>
                  <a:srgbClr val="010066"/>
                </a:solidFill>
              </a:rPr>
              <a:t>sensory receptor </a:t>
            </a:r>
            <a:br>
              <a:rPr lang="en-GB" altLang="en-US" b="1" dirty="0">
                <a:solidFill>
                  <a:srgbClr val="10BC45"/>
                </a:solidFill>
              </a:rPr>
            </a:br>
            <a:r>
              <a:rPr lang="en-GB" altLang="en-US" dirty="0"/>
              <a:t>that can respond to changes in body temperature. </a:t>
            </a:r>
            <a:endParaRPr lang="en-GB" altLang="en-US" dirty="0">
              <a:cs typeface="Arial" panose="020B0604020202020204" pitchFamily="34" charset="0"/>
            </a:endParaRPr>
          </a:p>
        </p:txBody>
      </p:sp>
      <p:sp>
        <p:nvSpPr>
          <p:cNvPr id="1033227" name="Text Box 11">
            <a:extLst>
              <a:ext uri="{FF2B5EF4-FFF2-40B4-BE49-F238E27FC236}">
                <a16:creationId xmlns:a16="http://schemas.microsoft.com/office/drawing/2014/main" id="{4CE873B4-36FF-40D4-BFB1-E959CD8EF976}"/>
              </a:ext>
            </a:extLst>
          </p:cNvPr>
          <p:cNvSpPr txBox="1">
            <a:spLocks noChangeArrowheads="1"/>
          </p:cNvSpPr>
          <p:nvPr/>
        </p:nvSpPr>
        <p:spPr bwMode="auto">
          <a:xfrm>
            <a:off x="342900" y="4281090"/>
            <a:ext cx="65771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cs typeface="Arial" panose="020B0604020202020204" pitchFamily="34" charset="0"/>
              </a:rPr>
              <a:t>Temperature receptors in the brain are sensitive to changes in </a:t>
            </a:r>
            <a:r>
              <a:rPr lang="en-GB" altLang="en-US" b="1" dirty="0">
                <a:solidFill>
                  <a:srgbClr val="010066"/>
                </a:solidFill>
                <a:cs typeface="Arial" panose="020B0604020202020204" pitchFamily="34" charset="0"/>
              </a:rPr>
              <a:t>blood temperature</a:t>
            </a:r>
            <a:r>
              <a:rPr lang="en-GB" altLang="en-US" dirty="0">
                <a:cs typeface="Arial" panose="020B0604020202020204" pitchFamily="34" charset="0"/>
              </a:rPr>
              <a:t>.</a:t>
            </a:r>
            <a:endParaRPr lang="en-GB" altLang="en-US" dirty="0">
              <a:solidFill>
                <a:srgbClr val="010066"/>
              </a:solidFill>
              <a:cs typeface="Arial" panose="020B0604020202020204" pitchFamily="34" charset="0"/>
            </a:endParaRPr>
          </a:p>
        </p:txBody>
      </p:sp>
      <p:sp>
        <p:nvSpPr>
          <p:cNvPr id="13" name="Rectangle 125">
            <a:extLst>
              <a:ext uri="{FF2B5EF4-FFF2-40B4-BE49-F238E27FC236}">
                <a16:creationId xmlns:a16="http://schemas.microsoft.com/office/drawing/2014/main" id="{A8756E94-AF10-4862-8BCC-D07813030623}"/>
              </a:ext>
            </a:extLst>
          </p:cNvPr>
          <p:cNvSpPr>
            <a:spLocks noChangeArrowheads="1"/>
          </p:cNvSpPr>
          <p:nvPr/>
        </p:nvSpPr>
        <p:spPr bwMode="auto">
          <a:xfrm>
            <a:off x="342900" y="5322888"/>
            <a:ext cx="6315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cs typeface="Arial" panose="020B0604020202020204" pitchFamily="34" charset="0"/>
              </a:rPr>
              <a:t>Temperature receptors in the skin respond to changes in </a:t>
            </a:r>
            <a:r>
              <a:rPr lang="en-GB" altLang="en-US" b="1" dirty="0">
                <a:cs typeface="Arial" panose="020B0604020202020204" pitchFamily="34" charset="0"/>
              </a:rPr>
              <a:t>skin temperature</a:t>
            </a:r>
            <a:r>
              <a:rPr lang="en-GB" altLang="en-US" dirty="0">
                <a:cs typeface="Arial" panose="020B0604020202020204" pitchFamily="34" charset="0"/>
              </a:rPr>
              <a:t>.</a:t>
            </a:r>
            <a:endParaRPr lang="en-GB" altLang="en-US" dirty="0">
              <a:solidFill>
                <a:srgbClr val="010066"/>
              </a:solidFill>
              <a:cs typeface="Arial" panose="020B0604020202020204" pitchFamily="34" charset="0"/>
            </a:endParaRPr>
          </a:p>
        </p:txBody>
      </p:sp>
      <p:pic>
        <p:nvPicPr>
          <p:cNvPr id="16" name="Picture 153" descr="Thermoregulation_thermometer_bodytemperature.png">
            <a:extLst>
              <a:ext uri="{FF2B5EF4-FFF2-40B4-BE49-F238E27FC236}">
                <a16:creationId xmlns:a16="http://schemas.microsoft.com/office/drawing/2014/main" id="{17786761-62AF-40BD-8B8A-2EB29E3457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5757" y="1409700"/>
            <a:ext cx="1643063"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2">
            <a:extLst>
              <a:ext uri="{FF2B5EF4-FFF2-40B4-BE49-F238E27FC236}">
                <a16:creationId xmlns:a16="http://schemas.microsoft.com/office/drawing/2014/main" id="{7C6646BC-B7A1-43C7-99B5-F82187D3B775}"/>
              </a:ext>
            </a:extLst>
          </p:cNvPr>
          <p:cNvSpPr txBox="1">
            <a:spLocks noChangeArrowheads="1"/>
          </p:cNvSpPr>
          <p:nvPr/>
        </p:nvSpPr>
        <p:spPr bwMode="auto">
          <a:xfrm>
            <a:off x="342901" y="784225"/>
            <a:ext cx="837212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10BC45"/>
                </a:solidFill>
              </a:rPr>
              <a:t>Sensory receptors </a:t>
            </a:r>
            <a:r>
              <a:rPr lang="en-GB" altLang="en-US" dirty="0"/>
              <a:t>are specialized </a:t>
            </a:r>
            <a:r>
              <a:rPr lang="en-GB" altLang="en-US" b="1" dirty="0"/>
              <a:t>nerve cells </a:t>
            </a:r>
            <a:r>
              <a:rPr lang="en-GB" altLang="en-US" dirty="0"/>
              <a:t>that detect changes in conditions.</a:t>
            </a:r>
          </a:p>
        </p:txBody>
      </p:sp>
      <p:sp>
        <p:nvSpPr>
          <p:cNvPr id="18" name="Rectangle 17">
            <a:extLst>
              <a:ext uri="{FF2B5EF4-FFF2-40B4-BE49-F238E27FC236}">
                <a16:creationId xmlns:a16="http://schemas.microsoft.com/office/drawing/2014/main" id="{E7CB4530-87EF-4790-9C9F-9B6AC6D2AB19}"/>
              </a:ext>
            </a:extLst>
          </p:cNvPr>
          <p:cNvSpPr>
            <a:spLocks noChangeArrowheads="1"/>
          </p:cNvSpPr>
          <p:nvPr/>
        </p:nvSpPr>
        <p:spPr bwMode="auto">
          <a:xfrm>
            <a:off x="342900" y="3237706"/>
            <a:ext cx="6405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Temperature receptors are found in the </a:t>
            </a:r>
            <a:r>
              <a:rPr lang="en-GB" altLang="en-US" b="1" dirty="0"/>
              <a:t>skin</a:t>
            </a:r>
            <a:r>
              <a:rPr lang="en-GB" altLang="en-US" dirty="0"/>
              <a:t> and the </a:t>
            </a:r>
            <a:r>
              <a:rPr lang="en-GB" altLang="en-US" b="1" dirty="0"/>
              <a:t>brain</a:t>
            </a:r>
            <a:r>
              <a:rPr lang="en-GB" altLang="en-US" dirty="0"/>
              <a:t>. </a:t>
            </a:r>
          </a:p>
        </p:txBody>
      </p:sp>
      <p:pic>
        <p:nvPicPr>
          <p:cNvPr id="10" name="Picture 9">
            <a:extLst>
              <a:ext uri="{FF2B5EF4-FFF2-40B4-BE49-F238E27FC236}">
                <a16:creationId xmlns:a16="http://schemas.microsoft.com/office/drawing/2014/main" id="{878EAC3F-6F46-408E-A7A5-5540F21DB3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3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033227"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slide 6.png">
            <a:extLst>
              <a:ext uri="{FF2B5EF4-FFF2-40B4-BE49-F238E27FC236}">
                <a16:creationId xmlns:a16="http://schemas.microsoft.com/office/drawing/2014/main" id="{4064AF5A-CF21-4E90-BB9B-796F1893D2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7243" y="3101975"/>
            <a:ext cx="30607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D7362C9F-EE90-48D9-8C05-D08A22FD386A}"/>
              </a:ext>
            </a:extLst>
          </p:cNvPr>
          <p:cNvSpPr>
            <a:spLocks noGrp="1" noChangeArrowheads="1"/>
          </p:cNvSpPr>
          <p:nvPr>
            <p:ph type="title"/>
          </p:nvPr>
        </p:nvSpPr>
        <p:spPr/>
        <p:txBody>
          <a:bodyPr/>
          <a:lstStyle/>
          <a:p>
            <a:pPr eaLnBrk="1" hangingPunct="1"/>
            <a:r>
              <a:rPr lang="en-GB" altLang="en-US"/>
              <a:t>How is body temperature regulated? </a:t>
            </a:r>
          </a:p>
        </p:txBody>
      </p:sp>
      <p:sp>
        <p:nvSpPr>
          <p:cNvPr id="192518" name="Text Box 8">
            <a:extLst>
              <a:ext uri="{FF2B5EF4-FFF2-40B4-BE49-F238E27FC236}">
                <a16:creationId xmlns:a16="http://schemas.microsoft.com/office/drawing/2014/main" id="{CD4B8507-D099-4295-92BE-3B08FE142AA3}"/>
              </a:ext>
            </a:extLst>
          </p:cNvPr>
          <p:cNvSpPr txBox="1">
            <a:spLocks noChangeArrowheads="1"/>
          </p:cNvSpPr>
          <p:nvPr/>
        </p:nvSpPr>
        <p:spPr bwMode="auto">
          <a:xfrm>
            <a:off x="5213882" y="6111608"/>
            <a:ext cx="224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010066"/>
                </a:solidFill>
                <a:cs typeface="Arial" panose="020B0604020202020204" pitchFamily="34" charset="0"/>
              </a:rPr>
              <a:t>hypothalamus</a:t>
            </a:r>
          </a:p>
        </p:txBody>
      </p:sp>
      <p:sp>
        <p:nvSpPr>
          <p:cNvPr id="192519" name="Line 9">
            <a:extLst>
              <a:ext uri="{FF2B5EF4-FFF2-40B4-BE49-F238E27FC236}">
                <a16:creationId xmlns:a16="http://schemas.microsoft.com/office/drawing/2014/main" id="{3885FE55-BADD-45F1-90A9-6975F509F0E3}"/>
              </a:ext>
            </a:extLst>
          </p:cNvPr>
          <p:cNvSpPr>
            <a:spLocks noChangeShapeType="1"/>
          </p:cNvSpPr>
          <p:nvPr/>
        </p:nvSpPr>
        <p:spPr bwMode="auto">
          <a:xfrm flipV="1">
            <a:off x="6445956" y="4805362"/>
            <a:ext cx="217311" cy="1226438"/>
          </a:xfrm>
          <a:prstGeom prst="line">
            <a:avLst/>
          </a:prstGeom>
          <a:noFill/>
          <a:ln w="38100">
            <a:solidFill>
              <a:schemeClr val="tx1"/>
            </a:solidFill>
            <a:round/>
            <a:headEnd type="oval"/>
            <a:tailEnd type="arrow" w="med" len="med"/>
          </a:ln>
        </p:spPr>
        <p:txBody>
          <a:bodyPr wrap="square">
            <a:spAutoFit/>
          </a:bodyPr>
          <a:lstStyle/>
          <a:p>
            <a:pPr>
              <a:defRPr/>
            </a:pPr>
            <a:endParaRPr lang="en-GB">
              <a:ln>
                <a:solidFill>
                  <a:schemeClr val="tx1"/>
                </a:solidFill>
              </a:ln>
              <a:latin typeface="Arial" charset="0"/>
            </a:endParaRPr>
          </a:p>
        </p:txBody>
      </p:sp>
      <p:sp>
        <p:nvSpPr>
          <p:cNvPr id="19462" name="Text Box 12">
            <a:extLst>
              <a:ext uri="{FF2B5EF4-FFF2-40B4-BE49-F238E27FC236}">
                <a16:creationId xmlns:a16="http://schemas.microsoft.com/office/drawing/2014/main" id="{5DC9EAF7-80F0-4BE8-B18E-9A349F319A57}"/>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Body temperature is regulated by the </a:t>
            </a:r>
            <a:r>
              <a:rPr lang="en-GB" altLang="en-US" b="1" dirty="0">
                <a:solidFill>
                  <a:srgbClr val="10BC45"/>
                </a:solidFill>
              </a:rPr>
              <a:t>thermoregulatory </a:t>
            </a:r>
            <a:r>
              <a:rPr lang="en-GB" altLang="en-US" b="1" dirty="0" err="1">
                <a:solidFill>
                  <a:srgbClr val="10BC45"/>
                </a:solidFill>
              </a:rPr>
              <a:t>center</a:t>
            </a:r>
            <a:r>
              <a:rPr lang="en-GB" altLang="en-US" dirty="0">
                <a:solidFill>
                  <a:srgbClr val="010066"/>
                </a:solidFill>
              </a:rPr>
              <a:t>. This is </a:t>
            </a:r>
            <a:r>
              <a:rPr lang="en-GB" altLang="en-US" dirty="0"/>
              <a:t>located in an area of the brain called </a:t>
            </a:r>
            <a:br>
              <a:rPr lang="en-GB" altLang="en-US" dirty="0"/>
            </a:br>
            <a:r>
              <a:rPr lang="en-GB" altLang="en-US" dirty="0"/>
              <a:t>the </a:t>
            </a:r>
            <a:r>
              <a:rPr lang="en-GB" altLang="en-US" b="1" dirty="0">
                <a:solidFill>
                  <a:srgbClr val="10BC45"/>
                </a:solidFill>
              </a:rPr>
              <a:t>hypothalamus</a:t>
            </a:r>
            <a:r>
              <a:rPr lang="en-GB" altLang="en-US" dirty="0"/>
              <a:t>.</a:t>
            </a:r>
          </a:p>
        </p:txBody>
      </p:sp>
      <p:sp>
        <p:nvSpPr>
          <p:cNvPr id="1033229" name="Text Box 13">
            <a:extLst>
              <a:ext uri="{FF2B5EF4-FFF2-40B4-BE49-F238E27FC236}">
                <a16:creationId xmlns:a16="http://schemas.microsoft.com/office/drawing/2014/main" id="{E39715EE-D17A-4028-80B4-9C461B631B9A}"/>
              </a:ext>
            </a:extLst>
          </p:cNvPr>
          <p:cNvSpPr txBox="1">
            <a:spLocks noChangeArrowheads="1"/>
          </p:cNvSpPr>
          <p:nvPr/>
        </p:nvSpPr>
        <p:spPr bwMode="auto">
          <a:xfrm>
            <a:off x="342900" y="213277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cs typeface="Arial" panose="020B0604020202020204" pitchFamily="34" charset="0"/>
              </a:rPr>
              <a:t>If body temperature moves away from 37</a:t>
            </a:r>
            <a:r>
              <a:rPr lang="en-GB" altLang="en-US" sz="1000" dirty="0">
                <a:cs typeface="Arial" panose="020B0604020202020204" pitchFamily="34" charset="0"/>
              </a:rPr>
              <a:t> </a:t>
            </a:r>
            <a:r>
              <a:rPr lang="en-US" altLang="en-US" dirty="0">
                <a:cs typeface="Arial" panose="020B0604020202020204" pitchFamily="34" charset="0"/>
              </a:rPr>
              <a:t>°</a:t>
            </a:r>
            <a:r>
              <a:rPr lang="en-GB" altLang="en-US" dirty="0">
                <a:cs typeface="Arial" panose="020B0604020202020204" pitchFamily="34" charset="0"/>
              </a:rPr>
              <a:t>C, temperature receptors in the skin and the brain send </a:t>
            </a:r>
            <a:r>
              <a:rPr lang="en-GB" altLang="en-US" b="1" dirty="0">
                <a:solidFill>
                  <a:srgbClr val="010066"/>
                </a:solidFill>
                <a:cs typeface="Arial" panose="020B0604020202020204" pitchFamily="34" charset="0"/>
              </a:rPr>
              <a:t>nerve impulses </a:t>
            </a:r>
            <a:br>
              <a:rPr lang="en-GB" altLang="en-US" b="1" dirty="0">
                <a:solidFill>
                  <a:srgbClr val="010066"/>
                </a:solidFill>
                <a:cs typeface="Arial" panose="020B0604020202020204" pitchFamily="34" charset="0"/>
              </a:rPr>
            </a:br>
            <a:r>
              <a:rPr lang="en-GB" altLang="en-US" dirty="0">
                <a:cs typeface="Arial" panose="020B0604020202020204" pitchFamily="34" charset="0"/>
              </a:rPr>
              <a:t>to the thermoregulatory </a:t>
            </a:r>
            <a:r>
              <a:rPr lang="en-GB" altLang="en-US" dirty="0" err="1">
                <a:cs typeface="Arial" panose="020B0604020202020204" pitchFamily="34" charset="0"/>
              </a:rPr>
              <a:t>center</a:t>
            </a:r>
            <a:r>
              <a:rPr lang="en-GB" altLang="en-US" dirty="0">
                <a:cs typeface="Arial" panose="020B0604020202020204" pitchFamily="34" charset="0"/>
              </a:rPr>
              <a:t>.  </a:t>
            </a:r>
            <a:endParaRPr lang="en-GB" altLang="en-US" dirty="0">
              <a:solidFill>
                <a:srgbClr val="010066"/>
              </a:solidFill>
              <a:cs typeface="Arial" panose="020B0604020202020204" pitchFamily="34" charset="0"/>
            </a:endParaRPr>
          </a:p>
        </p:txBody>
      </p:sp>
      <p:sp>
        <p:nvSpPr>
          <p:cNvPr id="12" name="Rectangle 11">
            <a:extLst>
              <a:ext uri="{FF2B5EF4-FFF2-40B4-BE49-F238E27FC236}">
                <a16:creationId xmlns:a16="http://schemas.microsoft.com/office/drawing/2014/main" id="{7175481E-A9BD-4AF3-ADDE-7A549972CF68}"/>
              </a:ext>
            </a:extLst>
          </p:cNvPr>
          <p:cNvSpPr>
            <a:spLocks noChangeArrowheads="1"/>
          </p:cNvSpPr>
          <p:nvPr/>
        </p:nvSpPr>
        <p:spPr bwMode="auto">
          <a:xfrm>
            <a:off x="342900" y="3481331"/>
            <a:ext cx="4421011"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These nervous signals cause </a:t>
            </a:r>
          </a:p>
          <a:p>
            <a:r>
              <a:rPr lang="en-GB" altLang="en-US" dirty="0">
                <a:cs typeface="Arial" panose="020B0604020202020204" pitchFamily="34" charset="0"/>
              </a:rPr>
              <a:t>the thermoregulatory </a:t>
            </a:r>
            <a:r>
              <a:rPr lang="en-GB" altLang="en-US" dirty="0" err="1">
                <a:cs typeface="Arial" panose="020B0604020202020204" pitchFamily="34" charset="0"/>
              </a:rPr>
              <a:t>center</a:t>
            </a:r>
            <a:r>
              <a:rPr lang="en-GB" altLang="en-US" dirty="0">
                <a:cs typeface="Arial" panose="020B0604020202020204" pitchFamily="34" charset="0"/>
              </a:rPr>
              <a:t> to coordinate a </a:t>
            </a:r>
            <a:r>
              <a:rPr lang="en-GB" altLang="en-US" b="1" dirty="0">
                <a:cs typeface="Arial" panose="020B0604020202020204" pitchFamily="34" charset="0"/>
              </a:rPr>
              <a:t>response</a:t>
            </a:r>
            <a:r>
              <a:rPr lang="en-GB" altLang="en-US" dirty="0">
                <a:cs typeface="Arial" panose="020B0604020202020204" pitchFamily="34" charset="0"/>
              </a:rPr>
              <a:t>.</a:t>
            </a:r>
            <a:endParaRPr lang="en-GB" altLang="en-US" dirty="0"/>
          </a:p>
        </p:txBody>
      </p:sp>
      <p:sp>
        <p:nvSpPr>
          <p:cNvPr id="13" name="Rectangle 12">
            <a:extLst>
              <a:ext uri="{FF2B5EF4-FFF2-40B4-BE49-F238E27FC236}">
                <a16:creationId xmlns:a16="http://schemas.microsoft.com/office/drawing/2014/main" id="{DCBB249A-6F29-4216-AF8E-74563594DBCB}"/>
              </a:ext>
            </a:extLst>
          </p:cNvPr>
          <p:cNvSpPr>
            <a:spLocks noChangeArrowheads="1"/>
          </p:cNvSpPr>
          <p:nvPr/>
        </p:nvSpPr>
        <p:spPr bwMode="auto">
          <a:xfrm>
            <a:off x="342900" y="4831471"/>
            <a:ext cx="4968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This leads to an increase or decrease in heat loss, which helps return body temperature to normal.</a:t>
            </a:r>
            <a:endParaRPr lang="en-GB" altLang="en-US" dirty="0"/>
          </a:p>
        </p:txBody>
      </p:sp>
      <p:pic>
        <p:nvPicPr>
          <p:cNvPr id="14" name="Picture 13">
            <a:extLst>
              <a:ext uri="{FF2B5EF4-FFF2-40B4-BE49-F238E27FC236}">
                <a16:creationId xmlns:a16="http://schemas.microsoft.com/office/drawing/2014/main" id="{57A4769E-1B68-40D6-A3B0-52C6940F58D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DEE84E49-0B33-4B03-8A16-EF12CE2CB93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32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p:bldP spid="103322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FC97D58-2D77-46D9-918E-D86DBEEB7C20}"/>
              </a:ext>
            </a:extLst>
          </p:cNvPr>
          <p:cNvSpPr>
            <a:spLocks noGrp="1" noChangeArrowheads="1"/>
          </p:cNvSpPr>
          <p:nvPr>
            <p:ph type="title"/>
          </p:nvPr>
        </p:nvSpPr>
        <p:spPr/>
        <p:txBody>
          <a:bodyPr/>
          <a:lstStyle/>
          <a:p>
            <a:pPr eaLnBrk="1" hangingPunct="1"/>
            <a:r>
              <a:rPr lang="en-GB" altLang="en-US"/>
              <a:t>The skin (1)</a:t>
            </a:r>
          </a:p>
        </p:txBody>
      </p:sp>
      <p:sp>
        <p:nvSpPr>
          <p:cNvPr id="20483" name="Text Box 36666">
            <a:extLst>
              <a:ext uri="{FF2B5EF4-FFF2-40B4-BE49-F238E27FC236}">
                <a16:creationId xmlns:a16="http://schemas.microsoft.com/office/drawing/2014/main" id="{E64139A0-44BE-4A10-9680-2EAFDE04F281}"/>
              </a:ext>
            </a:extLst>
          </p:cNvPr>
          <p:cNvSpPr txBox="1">
            <a:spLocks noChangeArrowheads="1"/>
          </p:cNvSpPr>
          <p:nvPr/>
        </p:nvSpPr>
        <p:spPr bwMode="auto">
          <a:xfrm>
            <a:off x="342900" y="784225"/>
            <a:ext cx="858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 </a:t>
            </a:r>
            <a:r>
              <a:rPr lang="en-GB" altLang="en-US" b="1" dirty="0">
                <a:solidFill>
                  <a:srgbClr val="010066"/>
                </a:solidFill>
                <a:cs typeface="Arial" panose="020B0604020202020204" pitchFamily="34" charset="0"/>
              </a:rPr>
              <a:t>skin</a:t>
            </a:r>
            <a:r>
              <a:rPr lang="en-GB" altLang="en-US" dirty="0">
                <a:solidFill>
                  <a:srgbClr val="010066"/>
                </a:solidFill>
                <a:cs typeface="Arial" panose="020B0604020202020204" pitchFamily="34" charset="0"/>
              </a:rPr>
              <a:t> plays a vital role in thermoregulation, both detecting and carrying out responses to changes in body temperature.</a:t>
            </a:r>
          </a:p>
        </p:txBody>
      </p:sp>
      <p:sp>
        <p:nvSpPr>
          <p:cNvPr id="19461" name="Text Box 3555">
            <a:extLst>
              <a:ext uri="{FF2B5EF4-FFF2-40B4-BE49-F238E27FC236}">
                <a16:creationId xmlns:a16="http://schemas.microsoft.com/office/drawing/2014/main" id="{8E85990F-6067-4C99-88DE-25B760FE5E59}"/>
              </a:ext>
            </a:extLst>
          </p:cNvPr>
          <p:cNvSpPr txBox="1">
            <a:spLocks noChangeArrowheads="1"/>
          </p:cNvSpPr>
          <p:nvPr/>
        </p:nvSpPr>
        <p:spPr bwMode="auto">
          <a:xfrm>
            <a:off x="342900" y="1733550"/>
            <a:ext cx="845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 skin has two layers: the </a:t>
            </a:r>
            <a:r>
              <a:rPr lang="en-GB" altLang="en-US" b="1" dirty="0">
                <a:solidFill>
                  <a:srgbClr val="10BC45"/>
                </a:solidFill>
                <a:cs typeface="Arial" panose="020B0604020202020204" pitchFamily="34" charset="0"/>
              </a:rPr>
              <a:t>epidermis </a:t>
            </a:r>
            <a:r>
              <a:rPr lang="en-GB" altLang="en-US" dirty="0">
                <a:solidFill>
                  <a:srgbClr val="010066"/>
                </a:solidFill>
                <a:cs typeface="Arial" panose="020B0604020202020204" pitchFamily="34" charset="0"/>
              </a:rPr>
              <a:t>and the </a:t>
            </a:r>
            <a:r>
              <a:rPr lang="en-GB" altLang="en-US" b="1" dirty="0">
                <a:solidFill>
                  <a:srgbClr val="10BC45"/>
                </a:solidFill>
                <a:cs typeface="Arial" panose="020B0604020202020204" pitchFamily="34" charset="0"/>
              </a:rPr>
              <a:t>dermis</a:t>
            </a:r>
            <a:r>
              <a:rPr lang="en-GB" altLang="en-US" dirty="0">
                <a:solidFill>
                  <a:srgbClr val="010066"/>
                </a:solidFill>
                <a:cs typeface="Arial" panose="020B0604020202020204" pitchFamily="34" charset="0"/>
              </a:rPr>
              <a:t>.</a:t>
            </a:r>
          </a:p>
        </p:txBody>
      </p:sp>
      <p:sp>
        <p:nvSpPr>
          <p:cNvPr id="19462" name="Text Box 344">
            <a:extLst>
              <a:ext uri="{FF2B5EF4-FFF2-40B4-BE49-F238E27FC236}">
                <a16:creationId xmlns:a16="http://schemas.microsoft.com/office/drawing/2014/main" id="{17CEA157-55E4-4381-AFB6-23A1DF4E55C4}"/>
              </a:ext>
            </a:extLst>
          </p:cNvPr>
          <p:cNvSpPr txBox="1">
            <a:spLocks noChangeArrowheads="1"/>
          </p:cNvSpPr>
          <p:nvPr/>
        </p:nvSpPr>
        <p:spPr bwMode="auto">
          <a:xfrm>
            <a:off x="342900" y="2312988"/>
            <a:ext cx="8539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cs typeface="Arial" panose="020B0604020202020204" pitchFamily="34" charset="0"/>
              </a:rPr>
              <a:t>The </a:t>
            </a:r>
            <a:r>
              <a:rPr lang="en-GB" altLang="en-US" b="1">
                <a:solidFill>
                  <a:srgbClr val="010066"/>
                </a:solidFill>
                <a:cs typeface="Arial" panose="020B0604020202020204" pitchFamily="34" charset="0"/>
              </a:rPr>
              <a:t>epidermis</a:t>
            </a:r>
            <a:r>
              <a:rPr lang="en-GB" altLang="en-US">
                <a:solidFill>
                  <a:srgbClr val="010066"/>
                </a:solidFill>
                <a:cs typeface="Arial" panose="020B0604020202020204" pitchFamily="34" charset="0"/>
              </a:rPr>
              <a:t> is a thin layer that forms the surface of the skin. Sweat is emptied onto it from </a:t>
            </a:r>
            <a:r>
              <a:rPr lang="en-GB" altLang="en-US" b="1">
                <a:solidFill>
                  <a:srgbClr val="10BC45"/>
                </a:solidFill>
                <a:cs typeface="Arial" panose="020B0604020202020204" pitchFamily="34" charset="0"/>
              </a:rPr>
              <a:t>sweat glands</a:t>
            </a:r>
            <a:r>
              <a:rPr lang="en-GB" altLang="en-US">
                <a:solidFill>
                  <a:srgbClr val="010066"/>
                </a:solidFill>
                <a:cs typeface="Arial" panose="020B0604020202020204" pitchFamily="34" charset="0"/>
              </a:rPr>
              <a:t>. </a:t>
            </a:r>
          </a:p>
        </p:txBody>
      </p:sp>
      <p:sp>
        <p:nvSpPr>
          <p:cNvPr id="19463" name="Text Box 33">
            <a:extLst>
              <a:ext uri="{FF2B5EF4-FFF2-40B4-BE49-F238E27FC236}">
                <a16:creationId xmlns:a16="http://schemas.microsoft.com/office/drawing/2014/main" id="{3EE4DFEC-8139-451B-A807-4EA29895E958}"/>
              </a:ext>
            </a:extLst>
          </p:cNvPr>
          <p:cNvSpPr txBox="1">
            <a:spLocks noChangeArrowheads="1"/>
          </p:cNvSpPr>
          <p:nvPr/>
        </p:nvSpPr>
        <p:spPr bwMode="auto">
          <a:xfrm>
            <a:off x="342901" y="3263900"/>
            <a:ext cx="3930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 </a:t>
            </a:r>
            <a:r>
              <a:rPr lang="en-GB" altLang="en-US" b="1" dirty="0">
                <a:solidFill>
                  <a:srgbClr val="010066"/>
                </a:solidFill>
                <a:cs typeface="Arial" panose="020B0604020202020204" pitchFamily="34" charset="0"/>
              </a:rPr>
              <a:t>dermis</a:t>
            </a:r>
            <a:r>
              <a:rPr lang="en-GB" altLang="en-US" dirty="0">
                <a:solidFill>
                  <a:srgbClr val="010066"/>
                </a:solidFill>
                <a:cs typeface="Arial" panose="020B0604020202020204" pitchFamily="34" charset="0"/>
              </a:rPr>
              <a:t> is the main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skin layer. It is thicker than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the epidermis layer.</a:t>
            </a:r>
          </a:p>
        </p:txBody>
      </p:sp>
      <p:sp>
        <p:nvSpPr>
          <p:cNvPr id="11" name="Rectangle 10">
            <a:extLst>
              <a:ext uri="{FF2B5EF4-FFF2-40B4-BE49-F238E27FC236}">
                <a16:creationId xmlns:a16="http://schemas.microsoft.com/office/drawing/2014/main" id="{87061306-9F9E-4711-B130-695C80959E26}"/>
              </a:ext>
            </a:extLst>
          </p:cNvPr>
          <p:cNvSpPr>
            <a:spLocks noChangeArrowheads="1"/>
          </p:cNvSpPr>
          <p:nvPr/>
        </p:nvSpPr>
        <p:spPr bwMode="auto">
          <a:xfrm>
            <a:off x="342901" y="4583113"/>
            <a:ext cx="37436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It contains blood vessels,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the skin temperature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receptors, sweat glands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and the base of hairs. </a:t>
            </a:r>
          </a:p>
        </p:txBody>
      </p:sp>
      <p:pic>
        <p:nvPicPr>
          <p:cNvPr id="20489" name="Picture 11" descr="Thermoreg_skin.png">
            <a:extLst>
              <a:ext uri="{FF2B5EF4-FFF2-40B4-BE49-F238E27FC236}">
                <a16:creationId xmlns:a16="http://schemas.microsoft.com/office/drawing/2014/main" id="{A42E4AFE-F9EC-4578-8BFD-05BBD55C95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9328" y="3281893"/>
            <a:ext cx="296068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C46FF818-5474-4B60-88CA-63F9AFE7A774}"/>
              </a:ext>
            </a:extLst>
          </p:cNvPr>
          <p:cNvSpPr>
            <a:spLocks noChangeArrowheads="1"/>
          </p:cNvSpPr>
          <p:nvPr/>
        </p:nvSpPr>
        <p:spPr bwMode="auto">
          <a:xfrm>
            <a:off x="7336365" y="3420006"/>
            <a:ext cx="163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Arial" panose="020B0604020202020204" pitchFamily="34" charset="0"/>
              </a:rPr>
              <a:t>epidermis</a:t>
            </a:r>
            <a:endParaRPr lang="en-GB" altLang="en-US">
              <a:solidFill>
                <a:srgbClr val="010066"/>
              </a:solidFill>
            </a:endParaRPr>
          </a:p>
        </p:txBody>
      </p:sp>
      <p:sp>
        <p:nvSpPr>
          <p:cNvPr id="14" name="Rectangle 13">
            <a:extLst>
              <a:ext uri="{FF2B5EF4-FFF2-40B4-BE49-F238E27FC236}">
                <a16:creationId xmlns:a16="http://schemas.microsoft.com/office/drawing/2014/main" id="{9D86C693-E614-4784-B3F3-356A10F9CD9B}"/>
              </a:ext>
            </a:extLst>
          </p:cNvPr>
          <p:cNvSpPr>
            <a:spLocks noChangeArrowheads="1"/>
          </p:cNvSpPr>
          <p:nvPr/>
        </p:nvSpPr>
        <p:spPr bwMode="auto">
          <a:xfrm>
            <a:off x="7595128" y="5315481"/>
            <a:ext cx="1195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cs typeface="Arial" panose="020B0604020202020204" pitchFamily="34" charset="0"/>
              </a:rPr>
              <a:t>dermis</a:t>
            </a:r>
            <a:endParaRPr lang="en-GB" altLang="en-US">
              <a:solidFill>
                <a:srgbClr val="010066"/>
              </a:solidFill>
            </a:endParaRPr>
          </a:p>
        </p:txBody>
      </p:sp>
      <p:cxnSp>
        <p:nvCxnSpPr>
          <p:cNvPr id="16" name="Straight Connector 15">
            <a:extLst>
              <a:ext uri="{FF2B5EF4-FFF2-40B4-BE49-F238E27FC236}">
                <a16:creationId xmlns:a16="http://schemas.microsoft.com/office/drawing/2014/main" id="{13995470-0572-401B-9DD6-79CC9A287F55}"/>
              </a:ext>
            </a:extLst>
          </p:cNvPr>
          <p:cNvCxnSpPr>
            <a:cxnSpLocks noChangeShapeType="1"/>
          </p:cNvCxnSpPr>
          <p:nvPr/>
        </p:nvCxnSpPr>
        <p:spPr bwMode="auto">
          <a:xfrm>
            <a:off x="7310965" y="3964518"/>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211D5B9B-EBA5-4C37-86D2-CDB90A9C319F}"/>
              </a:ext>
            </a:extLst>
          </p:cNvPr>
          <p:cNvCxnSpPr>
            <a:cxnSpLocks noChangeShapeType="1"/>
          </p:cNvCxnSpPr>
          <p:nvPr/>
        </p:nvCxnSpPr>
        <p:spPr bwMode="auto">
          <a:xfrm>
            <a:off x="7310965" y="4205818"/>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98499004-2682-46AA-BC18-971252FFEE45}"/>
              </a:ext>
            </a:extLst>
          </p:cNvPr>
          <p:cNvCxnSpPr>
            <a:cxnSpLocks noChangeShapeType="1"/>
          </p:cNvCxnSpPr>
          <p:nvPr/>
        </p:nvCxnSpPr>
        <p:spPr bwMode="auto">
          <a:xfrm flipH="1">
            <a:off x="7460190" y="3954993"/>
            <a:ext cx="4763" cy="2571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8">
            <a:extLst>
              <a:ext uri="{FF2B5EF4-FFF2-40B4-BE49-F238E27FC236}">
                <a16:creationId xmlns:a16="http://schemas.microsoft.com/office/drawing/2014/main" id="{2A4AFAD6-5701-451A-9A70-B3D9D2D213E7}"/>
              </a:ext>
            </a:extLst>
          </p:cNvPr>
          <p:cNvCxnSpPr>
            <a:cxnSpLocks noChangeShapeType="1"/>
          </p:cNvCxnSpPr>
          <p:nvPr/>
        </p:nvCxnSpPr>
        <p:spPr bwMode="auto">
          <a:xfrm flipV="1">
            <a:off x="7458603" y="3832756"/>
            <a:ext cx="660400" cy="2571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a16="http://schemas.microsoft.com/office/drawing/2014/main" id="{B2BEEE8B-290A-4EDF-BEEE-10CC9A9FD962}"/>
              </a:ext>
            </a:extLst>
          </p:cNvPr>
          <p:cNvCxnSpPr>
            <a:cxnSpLocks noChangeShapeType="1"/>
          </p:cNvCxnSpPr>
          <p:nvPr/>
        </p:nvCxnSpPr>
        <p:spPr bwMode="auto">
          <a:xfrm>
            <a:off x="7310965" y="5742518"/>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a:extLst>
              <a:ext uri="{FF2B5EF4-FFF2-40B4-BE49-F238E27FC236}">
                <a16:creationId xmlns:a16="http://schemas.microsoft.com/office/drawing/2014/main" id="{48137F5D-19E9-4840-AAFF-A10B2D0E545B}"/>
              </a:ext>
            </a:extLst>
          </p:cNvPr>
          <p:cNvCxnSpPr>
            <a:cxnSpLocks noChangeShapeType="1"/>
          </p:cNvCxnSpPr>
          <p:nvPr/>
        </p:nvCxnSpPr>
        <p:spPr bwMode="auto">
          <a:xfrm>
            <a:off x="7310965" y="4237568"/>
            <a:ext cx="152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a16="http://schemas.microsoft.com/office/drawing/2014/main" id="{C49226F9-FD57-41FC-B498-51747A6CACE7}"/>
              </a:ext>
            </a:extLst>
          </p:cNvPr>
          <p:cNvCxnSpPr>
            <a:cxnSpLocks noChangeShapeType="1"/>
          </p:cNvCxnSpPr>
          <p:nvPr/>
        </p:nvCxnSpPr>
        <p:spPr bwMode="auto">
          <a:xfrm flipH="1">
            <a:off x="7453840" y="4231218"/>
            <a:ext cx="1588" cy="15208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7" name="Straight Connector 36">
            <a:extLst>
              <a:ext uri="{FF2B5EF4-FFF2-40B4-BE49-F238E27FC236}">
                <a16:creationId xmlns:a16="http://schemas.microsoft.com/office/drawing/2014/main" id="{F8164BA6-B7D5-46D4-BC86-24CFBC940FD7}"/>
              </a:ext>
            </a:extLst>
          </p:cNvPr>
          <p:cNvCxnSpPr>
            <a:cxnSpLocks noChangeShapeType="1"/>
          </p:cNvCxnSpPr>
          <p:nvPr/>
        </p:nvCxnSpPr>
        <p:spPr bwMode="auto">
          <a:xfrm>
            <a:off x="7464953" y="4951943"/>
            <a:ext cx="690562" cy="4032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0" name="Picture 19">
            <a:extLst>
              <a:ext uri="{FF2B5EF4-FFF2-40B4-BE49-F238E27FC236}">
                <a16:creationId xmlns:a16="http://schemas.microsoft.com/office/drawing/2014/main" id="{4C2B4958-DEC3-48B7-947C-B509272145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F02299E-948B-4391-9758-4975B9BA9AA9}"/>
              </a:ext>
            </a:extLst>
          </p:cNvPr>
          <p:cNvSpPr>
            <a:spLocks noGrp="1" noChangeArrowheads="1"/>
          </p:cNvSpPr>
          <p:nvPr>
            <p:ph type="title"/>
          </p:nvPr>
        </p:nvSpPr>
        <p:spPr/>
        <p:txBody>
          <a:bodyPr/>
          <a:lstStyle/>
          <a:p>
            <a:pPr eaLnBrk="1" hangingPunct="1"/>
            <a:r>
              <a:rPr lang="en-GB" altLang="en-US"/>
              <a:t>The skin (2)</a:t>
            </a:r>
          </a:p>
        </p:txBody>
      </p:sp>
      <p:sp>
        <p:nvSpPr>
          <p:cNvPr id="21508" name="Rectangle 1">
            <a:extLst>
              <a:ext uri="{FF2B5EF4-FFF2-40B4-BE49-F238E27FC236}">
                <a16:creationId xmlns:a16="http://schemas.microsoft.com/office/drawing/2014/main" id="{447D2AA8-AAE1-4ADB-A92B-00710085DD13}"/>
              </a:ext>
            </a:extLst>
          </p:cNvPr>
          <p:cNvSpPr>
            <a:spLocks noChangeArrowheads="1"/>
          </p:cNvSpPr>
          <p:nvPr/>
        </p:nvSpPr>
        <p:spPr bwMode="auto">
          <a:xfrm>
            <a:off x="342900" y="784225"/>
            <a:ext cx="8189913" cy="827088"/>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Can you identify the different parts of the skin </a:t>
            </a:r>
            <a:r>
              <a:rPr lang="en-GB" altLang="en-US" dirty="0" err="1">
                <a:solidFill>
                  <a:srgbClr val="010066"/>
                </a:solidFill>
                <a:cs typeface="Arial" panose="020B0604020202020204" pitchFamily="34" charset="0"/>
              </a:rPr>
              <a:t>labeled</a:t>
            </a:r>
            <a:r>
              <a:rPr lang="en-GB" altLang="en-US" dirty="0">
                <a:solidFill>
                  <a:srgbClr val="010066"/>
                </a:solidFill>
                <a:cs typeface="Arial" panose="020B0604020202020204" pitchFamily="34" charset="0"/>
              </a:rPr>
              <a:t> in the diagram below?</a:t>
            </a:r>
          </a:p>
        </p:txBody>
      </p:sp>
      <p:pic>
        <p:nvPicPr>
          <p:cNvPr id="21509" name="Picture 9" descr="Thermoreg_skin.png">
            <a:extLst>
              <a:ext uri="{FF2B5EF4-FFF2-40B4-BE49-F238E27FC236}">
                <a16:creationId xmlns:a16="http://schemas.microsoft.com/office/drawing/2014/main" id="{0F49C6AF-D7E7-4014-B24E-6319045537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1638300"/>
            <a:ext cx="43529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96">
            <a:extLst>
              <a:ext uri="{FF2B5EF4-FFF2-40B4-BE49-F238E27FC236}">
                <a16:creationId xmlns:a16="http://schemas.microsoft.com/office/drawing/2014/main" id="{D07643A8-4798-40B1-AF0C-98576F59277F}"/>
              </a:ext>
            </a:extLst>
          </p:cNvPr>
          <p:cNvSpPr>
            <a:spLocks noChangeShapeType="1"/>
          </p:cNvSpPr>
          <p:nvPr/>
        </p:nvSpPr>
        <p:spPr bwMode="auto">
          <a:xfrm flipH="1" flipV="1">
            <a:off x="6043613" y="4806950"/>
            <a:ext cx="695325" cy="1082675"/>
          </a:xfrm>
          <a:prstGeom prst="line">
            <a:avLst/>
          </a:prstGeom>
          <a:noFill/>
          <a:ln w="38100">
            <a:solidFill>
              <a:schemeClr val="tx1"/>
            </a:solidFill>
            <a:round/>
            <a:headEnd type="oval"/>
            <a:tailEnd type="arrow" w="med" len="med"/>
          </a:ln>
        </p:spPr>
        <p:txBody>
          <a:bodyPr>
            <a:spAutoFit/>
          </a:bodyPr>
          <a:lstStyle/>
          <a:p>
            <a:pPr>
              <a:defRPr/>
            </a:pPr>
            <a:endParaRPr lang="en-GB">
              <a:ln>
                <a:solidFill>
                  <a:schemeClr val="tx1"/>
                </a:solidFill>
              </a:ln>
              <a:latin typeface="Arial" charset="0"/>
            </a:endParaRPr>
          </a:p>
        </p:txBody>
      </p:sp>
      <p:cxnSp>
        <p:nvCxnSpPr>
          <p:cNvPr id="25" name="Straight Connector 24">
            <a:extLst>
              <a:ext uri="{FF2B5EF4-FFF2-40B4-BE49-F238E27FC236}">
                <a16:creationId xmlns:a16="http://schemas.microsoft.com/office/drawing/2014/main" id="{9FABAD3F-AE3E-4520-89E7-F852F38E263A}"/>
              </a:ext>
            </a:extLst>
          </p:cNvPr>
          <p:cNvCxnSpPr>
            <a:cxnSpLocks noChangeShapeType="1"/>
          </p:cNvCxnSpPr>
          <p:nvPr/>
        </p:nvCxnSpPr>
        <p:spPr bwMode="auto">
          <a:xfrm>
            <a:off x="6804025" y="3035300"/>
            <a:ext cx="2667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30275C82-4D87-4D64-952A-5497FA0A1A56}"/>
              </a:ext>
            </a:extLst>
          </p:cNvPr>
          <p:cNvCxnSpPr>
            <a:cxnSpLocks noChangeShapeType="1"/>
          </p:cNvCxnSpPr>
          <p:nvPr/>
        </p:nvCxnSpPr>
        <p:spPr bwMode="auto">
          <a:xfrm>
            <a:off x="6804025" y="5251450"/>
            <a:ext cx="2667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a:extLst>
              <a:ext uri="{FF2B5EF4-FFF2-40B4-BE49-F238E27FC236}">
                <a16:creationId xmlns:a16="http://schemas.microsoft.com/office/drawing/2014/main" id="{1CB41A2B-E05F-4FDE-8F2C-DF47EEF1DED9}"/>
              </a:ext>
            </a:extLst>
          </p:cNvPr>
          <p:cNvCxnSpPr>
            <a:cxnSpLocks noChangeShapeType="1"/>
          </p:cNvCxnSpPr>
          <p:nvPr/>
        </p:nvCxnSpPr>
        <p:spPr bwMode="auto">
          <a:xfrm flipH="1" flipV="1">
            <a:off x="7051675" y="3019425"/>
            <a:ext cx="1588" cy="224313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5" name="Line 94">
            <a:extLst>
              <a:ext uri="{FF2B5EF4-FFF2-40B4-BE49-F238E27FC236}">
                <a16:creationId xmlns:a16="http://schemas.microsoft.com/office/drawing/2014/main" id="{62BE1559-261D-4CBD-AE78-9FCC03771D0F}"/>
              </a:ext>
            </a:extLst>
          </p:cNvPr>
          <p:cNvSpPr>
            <a:spLocks noChangeShapeType="1"/>
          </p:cNvSpPr>
          <p:nvPr/>
        </p:nvSpPr>
        <p:spPr bwMode="auto">
          <a:xfrm flipH="1" flipV="1">
            <a:off x="7059613" y="4064000"/>
            <a:ext cx="712787" cy="419100"/>
          </a:xfrm>
          <a:prstGeom prst="line">
            <a:avLst/>
          </a:prstGeom>
          <a:noFill/>
          <a:ln w="38100">
            <a:solidFill>
              <a:schemeClr val="tx1"/>
            </a:solidFill>
            <a:round/>
            <a:headEnd type="oval"/>
            <a:tailEnd type="none" w="med" len="med"/>
          </a:ln>
        </p:spPr>
        <p:txBody>
          <a:bodyPr>
            <a:spAutoFit/>
          </a:bodyPr>
          <a:lstStyle/>
          <a:p>
            <a:pPr>
              <a:defRPr/>
            </a:pPr>
            <a:endParaRPr lang="en-GB">
              <a:ln>
                <a:solidFill>
                  <a:schemeClr val="tx1"/>
                </a:solidFill>
              </a:ln>
              <a:latin typeface="Arial" charset="0"/>
            </a:endParaRPr>
          </a:p>
        </p:txBody>
      </p:sp>
      <p:sp>
        <p:nvSpPr>
          <p:cNvPr id="36" name="Line 93">
            <a:extLst>
              <a:ext uri="{FF2B5EF4-FFF2-40B4-BE49-F238E27FC236}">
                <a16:creationId xmlns:a16="http://schemas.microsoft.com/office/drawing/2014/main" id="{FFC32658-BDA1-4AA6-B508-525FC0E733F1}"/>
              </a:ext>
            </a:extLst>
          </p:cNvPr>
          <p:cNvSpPr>
            <a:spLocks noChangeShapeType="1"/>
          </p:cNvSpPr>
          <p:nvPr/>
        </p:nvSpPr>
        <p:spPr bwMode="auto">
          <a:xfrm>
            <a:off x="1654175" y="4267200"/>
            <a:ext cx="2552700" cy="890588"/>
          </a:xfrm>
          <a:prstGeom prst="line">
            <a:avLst/>
          </a:prstGeom>
          <a:noFill/>
          <a:ln w="38100">
            <a:solidFill>
              <a:schemeClr val="tx1"/>
            </a:solidFill>
            <a:round/>
            <a:headEnd type="oval"/>
            <a:tailEnd type="arrow" w="med" len="med"/>
          </a:ln>
        </p:spPr>
        <p:txBody>
          <a:bodyPr>
            <a:spAutoFit/>
          </a:bodyPr>
          <a:lstStyle/>
          <a:p>
            <a:pPr>
              <a:defRPr/>
            </a:pPr>
            <a:endParaRPr lang="en-GB">
              <a:ln>
                <a:solidFill>
                  <a:schemeClr val="tx1"/>
                </a:solidFill>
              </a:ln>
              <a:latin typeface="Arial" charset="0"/>
            </a:endParaRPr>
          </a:p>
        </p:txBody>
      </p:sp>
      <p:sp>
        <p:nvSpPr>
          <p:cNvPr id="37" name="Line 92">
            <a:extLst>
              <a:ext uri="{FF2B5EF4-FFF2-40B4-BE49-F238E27FC236}">
                <a16:creationId xmlns:a16="http://schemas.microsoft.com/office/drawing/2014/main" id="{2D33094F-64EE-442D-95EA-EE9C27C97AE7}"/>
              </a:ext>
            </a:extLst>
          </p:cNvPr>
          <p:cNvSpPr>
            <a:spLocks noChangeShapeType="1"/>
          </p:cNvSpPr>
          <p:nvPr/>
        </p:nvSpPr>
        <p:spPr bwMode="auto">
          <a:xfrm>
            <a:off x="1654175" y="5464175"/>
            <a:ext cx="1798638" cy="227013"/>
          </a:xfrm>
          <a:prstGeom prst="line">
            <a:avLst/>
          </a:prstGeom>
          <a:noFill/>
          <a:ln w="38100">
            <a:solidFill>
              <a:schemeClr val="tx1"/>
            </a:solidFill>
            <a:round/>
            <a:headEnd type="oval"/>
            <a:tailEnd type="arrow" w="med" len="med"/>
          </a:ln>
        </p:spPr>
        <p:txBody>
          <a:bodyPr>
            <a:spAutoFit/>
          </a:bodyPr>
          <a:lstStyle/>
          <a:p>
            <a:pPr>
              <a:defRPr/>
            </a:pPr>
            <a:endParaRPr lang="en-GB">
              <a:ln>
                <a:solidFill>
                  <a:schemeClr val="tx1"/>
                </a:solidFill>
              </a:ln>
              <a:latin typeface="Arial" charset="0"/>
            </a:endParaRPr>
          </a:p>
        </p:txBody>
      </p:sp>
      <p:sp>
        <p:nvSpPr>
          <p:cNvPr id="38" name="Line 91">
            <a:extLst>
              <a:ext uri="{FF2B5EF4-FFF2-40B4-BE49-F238E27FC236}">
                <a16:creationId xmlns:a16="http://schemas.microsoft.com/office/drawing/2014/main" id="{83CF1DEA-AE8D-4C19-B9F7-9E8570796BB6}"/>
              </a:ext>
            </a:extLst>
          </p:cNvPr>
          <p:cNvSpPr>
            <a:spLocks noChangeShapeType="1"/>
          </p:cNvSpPr>
          <p:nvPr/>
        </p:nvSpPr>
        <p:spPr bwMode="auto">
          <a:xfrm>
            <a:off x="1655763" y="2716213"/>
            <a:ext cx="1352550" cy="1190625"/>
          </a:xfrm>
          <a:prstGeom prst="line">
            <a:avLst/>
          </a:prstGeom>
          <a:noFill/>
          <a:ln w="38100">
            <a:solidFill>
              <a:schemeClr val="tx1"/>
            </a:solidFill>
            <a:round/>
            <a:headEnd type="oval"/>
            <a:tailEnd type="arrow" w="med" len="med"/>
          </a:ln>
        </p:spPr>
        <p:txBody>
          <a:bodyPr>
            <a:spAutoFit/>
          </a:bodyPr>
          <a:lstStyle/>
          <a:p>
            <a:pPr>
              <a:defRPr/>
            </a:pPr>
            <a:endParaRPr lang="en-GB">
              <a:ln>
                <a:solidFill>
                  <a:schemeClr val="tx1"/>
                </a:solidFill>
              </a:ln>
              <a:latin typeface="Arial" charset="0"/>
            </a:endParaRPr>
          </a:p>
        </p:txBody>
      </p:sp>
      <p:sp>
        <p:nvSpPr>
          <p:cNvPr id="39" name="Text Box 37">
            <a:extLst>
              <a:ext uri="{FF2B5EF4-FFF2-40B4-BE49-F238E27FC236}">
                <a16:creationId xmlns:a16="http://schemas.microsoft.com/office/drawing/2014/main" id="{4C54CD0A-50AE-4725-97BA-E0924165FE7C}"/>
              </a:ext>
            </a:extLst>
          </p:cNvPr>
          <p:cNvSpPr txBox="1">
            <a:spLocks noChangeArrowheads="1"/>
          </p:cNvSpPr>
          <p:nvPr/>
        </p:nvSpPr>
        <p:spPr bwMode="auto">
          <a:xfrm>
            <a:off x="7072313" y="1831975"/>
            <a:ext cx="174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cs typeface="Arial" panose="020B0604020202020204" pitchFamily="34" charset="0"/>
              </a:rPr>
              <a:t>epidermis</a:t>
            </a:r>
          </a:p>
        </p:txBody>
      </p:sp>
      <p:sp>
        <p:nvSpPr>
          <p:cNvPr id="40" name="Text Box 36">
            <a:extLst>
              <a:ext uri="{FF2B5EF4-FFF2-40B4-BE49-F238E27FC236}">
                <a16:creationId xmlns:a16="http://schemas.microsoft.com/office/drawing/2014/main" id="{B6682170-1A89-4843-976D-B63235B5D932}"/>
              </a:ext>
            </a:extLst>
          </p:cNvPr>
          <p:cNvSpPr txBox="1">
            <a:spLocks noChangeArrowheads="1"/>
          </p:cNvSpPr>
          <p:nvPr/>
        </p:nvSpPr>
        <p:spPr bwMode="auto">
          <a:xfrm>
            <a:off x="7410450" y="4498975"/>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cs typeface="Arial" panose="020B0604020202020204" pitchFamily="34" charset="0"/>
              </a:rPr>
              <a:t>dermis</a:t>
            </a:r>
          </a:p>
        </p:txBody>
      </p:sp>
      <p:sp>
        <p:nvSpPr>
          <p:cNvPr id="41" name="Text Box 35">
            <a:extLst>
              <a:ext uri="{FF2B5EF4-FFF2-40B4-BE49-F238E27FC236}">
                <a16:creationId xmlns:a16="http://schemas.microsoft.com/office/drawing/2014/main" id="{7194B502-AB97-4B7F-9AED-634ED03DE4DB}"/>
              </a:ext>
            </a:extLst>
          </p:cNvPr>
          <p:cNvSpPr txBox="1">
            <a:spLocks noChangeArrowheads="1"/>
          </p:cNvSpPr>
          <p:nvPr/>
        </p:nvSpPr>
        <p:spPr bwMode="auto">
          <a:xfrm>
            <a:off x="6784975" y="56911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a:solidFill>
                  <a:srgbClr val="010066"/>
                </a:solidFill>
                <a:cs typeface="Arial" panose="020B0604020202020204" pitchFamily="34" charset="0"/>
              </a:rPr>
              <a:t>sweat gland</a:t>
            </a:r>
          </a:p>
        </p:txBody>
      </p:sp>
      <p:sp>
        <p:nvSpPr>
          <p:cNvPr id="42" name="Text Box 34">
            <a:extLst>
              <a:ext uri="{FF2B5EF4-FFF2-40B4-BE49-F238E27FC236}">
                <a16:creationId xmlns:a16="http://schemas.microsoft.com/office/drawing/2014/main" id="{6B5D7892-9A87-40F0-A867-4903F7C54B20}"/>
              </a:ext>
            </a:extLst>
          </p:cNvPr>
          <p:cNvSpPr txBox="1">
            <a:spLocks noChangeArrowheads="1"/>
          </p:cNvSpPr>
          <p:nvPr/>
        </p:nvSpPr>
        <p:spPr bwMode="auto">
          <a:xfrm>
            <a:off x="342900" y="5081588"/>
            <a:ext cx="1149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cs typeface="Arial" panose="020B0604020202020204" pitchFamily="34" charset="0"/>
              </a:rPr>
              <a:t>blood </a:t>
            </a:r>
            <a:br>
              <a:rPr lang="en-GB" altLang="en-US" b="1">
                <a:solidFill>
                  <a:srgbClr val="010066"/>
                </a:solidFill>
                <a:cs typeface="Arial" panose="020B0604020202020204" pitchFamily="34" charset="0"/>
              </a:rPr>
            </a:br>
            <a:r>
              <a:rPr lang="en-GB" altLang="en-US" b="1">
                <a:solidFill>
                  <a:srgbClr val="010066"/>
                </a:solidFill>
                <a:cs typeface="Arial" panose="020B0604020202020204" pitchFamily="34" charset="0"/>
              </a:rPr>
              <a:t>vessel</a:t>
            </a:r>
          </a:p>
        </p:txBody>
      </p:sp>
      <p:sp>
        <p:nvSpPr>
          <p:cNvPr id="43" name="Text Box 333">
            <a:extLst>
              <a:ext uri="{FF2B5EF4-FFF2-40B4-BE49-F238E27FC236}">
                <a16:creationId xmlns:a16="http://schemas.microsoft.com/office/drawing/2014/main" id="{4129D91A-F8CE-4C3E-9B01-842330BDAEE0}"/>
              </a:ext>
            </a:extLst>
          </p:cNvPr>
          <p:cNvSpPr txBox="1">
            <a:spLocks noChangeArrowheads="1"/>
          </p:cNvSpPr>
          <p:nvPr/>
        </p:nvSpPr>
        <p:spPr bwMode="auto">
          <a:xfrm>
            <a:off x="342900" y="3943350"/>
            <a:ext cx="1257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cs typeface="Arial" panose="020B0604020202020204" pitchFamily="34" charset="0"/>
              </a:rPr>
              <a:t>base </a:t>
            </a:r>
            <a:br>
              <a:rPr lang="en-GB" altLang="en-US" b="1">
                <a:solidFill>
                  <a:srgbClr val="010066"/>
                </a:solidFill>
                <a:cs typeface="Arial" panose="020B0604020202020204" pitchFamily="34" charset="0"/>
              </a:rPr>
            </a:br>
            <a:r>
              <a:rPr lang="en-GB" altLang="en-US" b="1">
                <a:solidFill>
                  <a:srgbClr val="010066"/>
                </a:solidFill>
                <a:cs typeface="Arial" panose="020B0604020202020204" pitchFamily="34" charset="0"/>
              </a:rPr>
              <a:t>of hair</a:t>
            </a:r>
          </a:p>
        </p:txBody>
      </p:sp>
      <p:sp>
        <p:nvSpPr>
          <p:cNvPr id="44" name="Text Box 32">
            <a:extLst>
              <a:ext uri="{FF2B5EF4-FFF2-40B4-BE49-F238E27FC236}">
                <a16:creationId xmlns:a16="http://schemas.microsoft.com/office/drawing/2014/main" id="{0CB9A788-4030-423C-A20D-A941AD4E1F42}"/>
              </a:ext>
            </a:extLst>
          </p:cNvPr>
          <p:cNvSpPr txBox="1">
            <a:spLocks noChangeArrowheads="1"/>
          </p:cNvSpPr>
          <p:nvPr/>
        </p:nvSpPr>
        <p:spPr bwMode="auto">
          <a:xfrm>
            <a:off x="342900" y="1849438"/>
            <a:ext cx="2735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cs typeface="Arial" panose="020B0604020202020204" pitchFamily="34" charset="0"/>
              </a:rPr>
              <a:t>skin temperature </a:t>
            </a:r>
            <a:br>
              <a:rPr lang="en-GB" altLang="en-US" b="1">
                <a:solidFill>
                  <a:srgbClr val="010066"/>
                </a:solidFill>
                <a:cs typeface="Arial" panose="020B0604020202020204" pitchFamily="34" charset="0"/>
              </a:rPr>
            </a:br>
            <a:r>
              <a:rPr lang="en-GB" altLang="en-US" b="1">
                <a:solidFill>
                  <a:srgbClr val="010066"/>
                </a:solidFill>
                <a:cs typeface="Arial" panose="020B0604020202020204" pitchFamily="34" charset="0"/>
              </a:rPr>
              <a:t>receptor</a:t>
            </a:r>
          </a:p>
        </p:txBody>
      </p:sp>
      <p:pic>
        <p:nvPicPr>
          <p:cNvPr id="21525" name="Picture 30" descr="slide 8.png">
            <a:extLst>
              <a:ext uri="{FF2B5EF4-FFF2-40B4-BE49-F238E27FC236}">
                <a16:creationId xmlns:a16="http://schemas.microsoft.com/office/drawing/2014/main" id="{79FABC62-8CD6-4B40-A459-81658F5A37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7200" y="2208213"/>
            <a:ext cx="1036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361BD3A8-36E8-4F77-AB62-184163963F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BED7B0FF-29BB-42B6-B2C6-1CA441FDFEC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9B405CF-6AD4-4AE5-9A30-2C4136061012}"/>
              </a:ext>
            </a:extLst>
          </p:cNvPr>
          <p:cNvSpPr>
            <a:spLocks noGrp="1" noChangeArrowheads="1"/>
          </p:cNvSpPr>
          <p:nvPr>
            <p:ph type="title"/>
          </p:nvPr>
        </p:nvSpPr>
        <p:spPr/>
        <p:txBody>
          <a:bodyPr/>
          <a:lstStyle/>
          <a:p>
            <a:pPr eaLnBrk="1" hangingPunct="1"/>
            <a:r>
              <a:rPr lang="en-GB" altLang="en-US" dirty="0"/>
              <a:t>Getting the balance right</a:t>
            </a:r>
          </a:p>
        </p:txBody>
      </p:sp>
      <p:pic>
        <p:nvPicPr>
          <p:cNvPr id="7" name="Picture 6">
            <a:extLst>
              <a:ext uri="{FF2B5EF4-FFF2-40B4-BE49-F238E27FC236}">
                <a16:creationId xmlns:a16="http://schemas.microsoft.com/office/drawing/2014/main" id="{38C5D59B-91E1-49E4-A30B-16AC42BBA59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2E5AD997-3F37-4285-B465-C84FD2E0B56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B559874-B340-465A-838E-2313086DAD6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0B21B80-E594-4805-9715-6277A7AFF94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378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2C4ryB2V"/>
  <p:tag name="ARTICULATE_DESIGN_ID_5_DEFAULT DESIGN" val="VxtX0Ptq"/>
  <p:tag name="ARTICULATE_DESIGN_ID_1_DEFAULT DESIGN" val="JAMueDHH"/>
  <p:tag name="ARTICULATE_DESIGN_ID_6_DEFAULT DESIGN" val="qSK3bhJE"/>
  <p:tag name="ARTICULATE_DESIGN_ID_3_DEFAULT DESIGN" val="pc0189Gs"/>
  <p:tag name="ARTICULATE_DESIGN_ID_2_DEFAULT DESIGN" val="q8NhD97O"/>
  <p:tag name="ARTICULATE_DESIGN_ID_4_DEFAULT DESIGN" val="l0EC0N2D"/>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14875</TotalTime>
  <Words>1506</Words>
  <Application>Microsoft Office PowerPoint</Application>
  <PresentationFormat>On-screen Show (4:3)</PresentationFormat>
  <Paragraphs>149</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6_Default Design</vt:lpstr>
      <vt:lpstr>Thermoregulation</vt:lpstr>
      <vt:lpstr>Information</vt:lpstr>
      <vt:lpstr>Why control temperature?</vt:lpstr>
      <vt:lpstr>Core body temperature</vt:lpstr>
      <vt:lpstr>How is body temperature monitored? </vt:lpstr>
      <vt:lpstr>How is body temperature regulated? </vt:lpstr>
      <vt:lpstr>The skin (1)</vt:lpstr>
      <vt:lpstr>The skin (2)</vt:lpstr>
      <vt:lpstr>Getting the balance right</vt:lpstr>
      <vt:lpstr>Vasoconstriction and warming up</vt:lpstr>
      <vt:lpstr>Movement of skin hairs</vt:lpstr>
      <vt:lpstr>Shivering in response to cold</vt:lpstr>
      <vt:lpstr>Vasodilation and cooling down</vt:lpstr>
      <vt:lpstr>Sweating in response to heat</vt:lpstr>
      <vt:lpstr>Maintaining core body temperature</vt:lpstr>
      <vt:lpstr>Temperature and negative feedback</vt:lpstr>
      <vt:lpstr>The skin and temperature change</vt:lpstr>
      <vt:lpstr>Thermoregulation: 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Thermoregulation</dc:title>
  <dc:subject>Boardworks High School Life Science</dc:subject>
  <dc:creator>Boardworks</dc:creator>
  <cp:lastModifiedBy>Tim Crilly</cp:lastModifiedBy>
  <cp:revision>573</cp:revision>
  <dcterms:created xsi:type="dcterms:W3CDTF">2003-10-06T13:07:42Z</dcterms:created>
  <dcterms:modified xsi:type="dcterms:W3CDTF">2019-01-31T15:26:43Z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1601D938-41E7-4FBE-A84B-269C167905CD</vt:lpwstr>
  </property>
  <property fmtid="{D5CDD505-2E9C-101B-9397-08002B2CF9AE}" pid="3" name="ArticulatePath">
    <vt:lpwstr>Thermoregulation</vt:lpwstr>
  </property>
</Properties>
</file>