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activeX/activeX2.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3.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activeX/activeX4.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5.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activeX/activeX6.xml" ContentType="application/vnd.ms-office.activeX+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10" r:id="rId1"/>
    <p:sldMasterId id="2147485125" r:id="rId2"/>
  </p:sldMasterIdLst>
  <p:notesMasterIdLst>
    <p:notesMasterId r:id="rId25"/>
  </p:notesMasterIdLst>
  <p:handoutMasterIdLst>
    <p:handoutMasterId r:id="rId26"/>
  </p:handoutMasterIdLst>
  <p:sldIdLst>
    <p:sldId id="430" r:id="rId3"/>
    <p:sldId id="527" r:id="rId4"/>
    <p:sldId id="491" r:id="rId5"/>
    <p:sldId id="505" r:id="rId6"/>
    <p:sldId id="506" r:id="rId7"/>
    <p:sldId id="493" r:id="rId8"/>
    <p:sldId id="507" r:id="rId9"/>
    <p:sldId id="494" r:id="rId10"/>
    <p:sldId id="486" r:id="rId11"/>
    <p:sldId id="508" r:id="rId12"/>
    <p:sldId id="489" r:id="rId13"/>
    <p:sldId id="496" r:id="rId14"/>
    <p:sldId id="509" r:id="rId15"/>
    <p:sldId id="498" r:id="rId16"/>
    <p:sldId id="497" r:id="rId17"/>
    <p:sldId id="510" r:id="rId18"/>
    <p:sldId id="499" r:id="rId19"/>
    <p:sldId id="511" r:id="rId20"/>
    <p:sldId id="514" r:id="rId21"/>
    <p:sldId id="515" r:id="rId22"/>
    <p:sldId id="487" r:id="rId23"/>
    <p:sldId id="512" r:id="rId24"/>
  </p:sldIdLst>
  <p:sldSz cx="9144000" cy="6858000" type="screen4x3"/>
  <p:notesSz cx="6858000" cy="9296400"/>
  <p:embeddedFontLst>
    <p:embeddedFont>
      <p:font typeface="Wingdings 2" panose="05020102010507070707" pitchFamily="18" charset="2"/>
      <p:regular r:id="rId27"/>
    </p:embeddedFont>
  </p:embeddedFontLst>
  <p:custDataLst>
    <p:tags r:id="rId2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67">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00006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367"/>
        <p:guide pos="216"/>
      </p:guideLst>
    </p:cSldViewPr>
  </p:slideViewPr>
  <p:outlineViewPr>
    <p:cViewPr>
      <p:scale>
        <a:sx n="33" d="100"/>
        <a:sy n="33" d="100"/>
      </p:scale>
      <p:origin x="0" y="-192"/>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06E17134-4354-4DA0-B3D8-B800C563C31B}"/>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CE11CA1-FAFF-4DBF-AA63-6F9A29B6B100}" type="slidenum">
              <a:rPr lang="en-GB" altLang="en-US"/>
              <a:pPr/>
              <a:t>‹#›</a:t>
            </a:fld>
            <a:endParaRPr lang="en-GB" altLang="en-US"/>
          </a:p>
        </p:txBody>
      </p:sp>
      <p:sp>
        <p:nvSpPr>
          <p:cNvPr id="6" name="Rectangle 7">
            <a:extLst>
              <a:ext uri="{FF2B5EF4-FFF2-40B4-BE49-F238E27FC236}">
                <a16:creationId xmlns:a16="http://schemas.microsoft.com/office/drawing/2014/main" id="{1B7F2A37-D4CA-499A-93D0-F29400A89A8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942BB21F-167B-4D27-8E60-D9771D15C04B}"/>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1123575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4">
            <a:extLst>
              <a:ext uri="{FF2B5EF4-FFF2-40B4-BE49-F238E27FC236}">
                <a16:creationId xmlns:a16="http://schemas.microsoft.com/office/drawing/2014/main" id="{C62334A9-E899-4D94-B9CF-EFF3E1C1486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4643DEF-0524-472A-A4DC-A9BA5602125D}"/>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16B43332-2568-46F9-9C5B-6F850AA8235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D05E395-C122-4B14-98B9-BE33D7BB63BB}" type="slidenum">
              <a:rPr lang="en-US" altLang="en-US"/>
              <a:pPr/>
              <a:t>‹#›</a:t>
            </a:fld>
            <a:endParaRPr lang="en-US" altLang="en-US"/>
          </a:p>
        </p:txBody>
      </p:sp>
      <p:sp>
        <p:nvSpPr>
          <p:cNvPr id="8" name="Rectangle 7">
            <a:extLst>
              <a:ext uri="{FF2B5EF4-FFF2-40B4-BE49-F238E27FC236}">
                <a16:creationId xmlns:a16="http://schemas.microsoft.com/office/drawing/2014/main" id="{E19F5432-21EC-42C5-8587-EA724606A2F1}"/>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48A338B1-7138-46E1-A204-8B3D111F56C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90143663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9C90F65A-39E3-4645-8DF5-6C2474D1DB6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50EE04D1-D88A-4FE6-BA20-D981574F2E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9106C58-E6A1-45BB-A936-7D19E477ABF1}"/>
              </a:ext>
            </a:extLst>
          </p:cNvPr>
          <p:cNvSpPr>
            <a:spLocks noGrp="1"/>
          </p:cNvSpPr>
          <p:nvPr>
            <p:ph type="sldNum" sz="quarter" idx="10"/>
          </p:nvPr>
        </p:nvSpPr>
        <p:spPr/>
        <p:txBody>
          <a:bodyPr/>
          <a:lstStyle/>
          <a:p>
            <a:fld id="{FD05E395-C122-4B14-98B9-BE33D7BB63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43A356E0-2EDA-4745-AB66-01910B55F58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DF56FB1E-A96C-4781-8851-D417A3477B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of cell specialization, please refer to the </a:t>
            </a:r>
            <a:r>
              <a:rPr lang="en-GB" altLang="en-US" i="1" dirty="0">
                <a:latin typeface="Arial" panose="020B0604020202020204" pitchFamily="34" charset="0"/>
              </a:rPr>
              <a:t>Specialized Cells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F767E913-2E72-476E-80BB-C294F272F858}"/>
              </a:ext>
            </a:extLst>
          </p:cNvPr>
          <p:cNvSpPr>
            <a:spLocks noGrp="1"/>
          </p:cNvSpPr>
          <p:nvPr>
            <p:ph type="sldNum" sz="quarter" idx="10"/>
          </p:nvPr>
        </p:nvSpPr>
        <p:spPr/>
        <p:txBody>
          <a:bodyPr/>
          <a:lstStyle/>
          <a:p>
            <a:fld id="{FD05E395-C122-4B14-98B9-BE33D7BB63BB}"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01708798-7825-4E05-B934-65B26D93327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4771511-A12C-40E2-A4FD-4E37D19A55D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This two-stage animation illustrates how celery can be used to demonstrate the movement of water up a plant stem, specifically the xylem. The animation could be viewed before running a similar practical in the lab. </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In this demonstration, it should be emphasized that the </a:t>
            </a:r>
            <a:r>
              <a:rPr lang="en-GB" altLang="en-US" dirty="0" err="1">
                <a:latin typeface="Arial" panose="020B0604020202020204" pitchFamily="34" charset="0"/>
              </a:rPr>
              <a:t>colored</a:t>
            </a:r>
            <a:r>
              <a:rPr lang="en-GB" altLang="en-US" dirty="0">
                <a:latin typeface="Arial" panose="020B0604020202020204" pitchFamily="34" charset="0"/>
              </a:rPr>
              <a:t> water acts as a reservoir of water and is area of higher water concentration compared to the stem and air. This means water is drawn up the stem by osmosis. It should be highlighted that food </a:t>
            </a:r>
            <a:r>
              <a:rPr lang="en-GB" altLang="en-US" dirty="0" err="1">
                <a:latin typeface="Arial" panose="020B0604020202020204" pitchFamily="34" charset="0"/>
              </a:rPr>
              <a:t>coloring</a:t>
            </a:r>
            <a:r>
              <a:rPr lang="en-GB" altLang="en-US" dirty="0">
                <a:latin typeface="Arial" panose="020B0604020202020204" pitchFamily="34" charset="0"/>
              </a:rPr>
              <a:t> is used and not ink. This is because ink contains a mixture of compounds, which may diffuse up the stem at different rates. White flowers, such as carnations, could also be used to demonstrate that water travels up the plant stem. </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The vascular bundles in celery can be compared with other stems, such as the stem of broccoli, where the vascular tissue is found in one large ring near the outer edge of the stem.    </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The flow rate can be calculated by calculating the average rate of water rise using different stems from the same plant species (in cm per minute).</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Planning and Carrying Out Investigations:</a:t>
            </a:r>
            <a:r>
              <a:rPr lang="en-GB"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85C49E1-593A-4E6D-89B3-A5A4B7ED4806}"/>
              </a:ext>
            </a:extLst>
          </p:cNvPr>
          <p:cNvSpPr>
            <a:spLocks noGrp="1"/>
          </p:cNvSpPr>
          <p:nvPr>
            <p:ph type="sldNum" sz="quarter" idx="10"/>
          </p:nvPr>
        </p:nvSpPr>
        <p:spPr/>
        <p:txBody>
          <a:bodyPr/>
          <a:lstStyle/>
          <a:p>
            <a:fld id="{FD05E395-C122-4B14-98B9-BE33D7BB63BB}"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F9BDA9CD-9915-4B10-B618-561251BCEAB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A22F016-EFCF-439B-8440-86643731D0D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OhEngine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DB68696-C431-4C62-8659-E56300AD1BE1}"/>
              </a:ext>
            </a:extLst>
          </p:cNvPr>
          <p:cNvSpPr>
            <a:spLocks noGrp="1"/>
          </p:cNvSpPr>
          <p:nvPr>
            <p:ph type="sldNum" sz="quarter" idx="10"/>
          </p:nvPr>
        </p:nvSpPr>
        <p:spPr/>
        <p:txBody>
          <a:bodyPr/>
          <a:lstStyle/>
          <a:p>
            <a:fld id="{FD05E395-C122-4B14-98B9-BE33D7BB63BB}"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461C9224-18DE-4E02-AF1C-76D959EC859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4094A1E-E44C-443F-ABC7-FB99F04D5A1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21F62A5-DD30-4EE4-9526-08F5CF536FE6}"/>
              </a:ext>
            </a:extLst>
          </p:cNvPr>
          <p:cNvSpPr>
            <a:spLocks noGrp="1"/>
          </p:cNvSpPr>
          <p:nvPr>
            <p:ph type="sldNum" sz="quarter" idx="10"/>
          </p:nvPr>
        </p:nvSpPr>
        <p:spPr/>
        <p:txBody>
          <a:bodyPr/>
          <a:lstStyle/>
          <a:p>
            <a:fld id="{FD05E395-C122-4B14-98B9-BE33D7BB63BB}"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A6AC6FB2-5D9A-466D-B14D-6AD413F076E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F53C7986-CB64-4DFD-92C8-24E0E7F0AB9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activity provides illustrated explanations about why certain environmental factors influence the rate of transpiration. It could be used to introduce the topic or for as a summary.</a:t>
            </a:r>
            <a:endParaRPr lang="en-GB" altLang="en-US" b="1" dirty="0">
              <a:solidFill>
                <a:srgbClr val="000066"/>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0C9DA5BB-5DD1-4466-A70D-E8230E912B68}"/>
              </a:ext>
            </a:extLst>
          </p:cNvPr>
          <p:cNvSpPr>
            <a:spLocks noGrp="1"/>
          </p:cNvSpPr>
          <p:nvPr>
            <p:ph type="sldNum" sz="quarter" idx="10"/>
          </p:nvPr>
        </p:nvSpPr>
        <p:spPr/>
        <p:txBody>
          <a:bodyPr/>
          <a:lstStyle/>
          <a:p>
            <a:fld id="{FD05E395-C122-4B14-98B9-BE33D7BB63BB}"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99BB51CD-3B6F-4804-B9E3-E2D415A011F8}"/>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77236CC-B9B4-471B-80E9-722D24D2F8D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Transpiration can be measured using a </a:t>
            </a:r>
            <a:r>
              <a:rPr lang="en-GB" altLang="en-US" b="0" dirty="0">
                <a:latin typeface="Arial" panose="020B0604020202020204" pitchFamily="34" charset="0"/>
              </a:rPr>
              <a:t>potometer</a:t>
            </a:r>
            <a:r>
              <a:rPr lang="en-GB" altLang="en-US" dirty="0">
                <a:latin typeface="Arial" panose="020B0604020202020204" pitchFamily="34" charset="0"/>
              </a:rPr>
              <a:t>. A cut plant stem is sealed into the potometer using a rubber bung. An air bubble is introduced to the capillary tube. The distance the bubble travels shows how much water the stem has taken up. This gives an indirect measurement of the rate of transpiration. </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Students could be asked to explain:</a:t>
            </a:r>
          </a:p>
          <a:p>
            <a:pPr marL="171450" indent="-171450">
              <a:lnSpc>
                <a:spcPct val="120000"/>
              </a:lnSpc>
              <a:buFont typeface="Arial" panose="020B0604020202020204" pitchFamily="34" charset="0"/>
              <a:buChar char="•"/>
            </a:pPr>
            <a:r>
              <a:rPr lang="en-GB" altLang="en-US" dirty="0">
                <a:latin typeface="Arial" panose="020B0604020202020204" pitchFamily="34" charset="0"/>
              </a:rPr>
              <a:t>why the shoot should be cut underwater (to prevent air bubbles from entering the stem)</a:t>
            </a:r>
          </a:p>
          <a:p>
            <a:pPr marL="171450" indent="-171450">
              <a:lnSpc>
                <a:spcPct val="120000"/>
              </a:lnSpc>
              <a:buFont typeface="Arial" panose="020B0604020202020204" pitchFamily="34" charset="0"/>
              <a:buChar char="•"/>
            </a:pPr>
            <a:r>
              <a:rPr lang="en-GB" altLang="en-US" dirty="0">
                <a:latin typeface="Arial" panose="020B0604020202020204" pitchFamily="34" charset="0"/>
              </a:rPr>
              <a:t>the purpose of placing the water tank between the lamp and the shoot when investigating the effect of light (to absorb the heat from the lamp, which would confound the results).</a:t>
            </a:r>
          </a:p>
          <a:p>
            <a:pPr>
              <a:lnSpc>
                <a:spcPct val="120000"/>
              </a:lnSpc>
              <a:buFontTx/>
              <a:buNone/>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Planning and Carrying Out Investigations:</a:t>
            </a:r>
            <a:r>
              <a:rPr lang="en-GB"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Planning and Carrying Out Investigations:</a:t>
            </a:r>
            <a:r>
              <a:rPr lang="en-GB" kern="1200" dirty="0">
                <a:solidFill>
                  <a:schemeClr val="tx1"/>
                </a:solidFill>
                <a:effectLst/>
                <a:latin typeface="Arial" charset="0"/>
                <a:ea typeface="+mn-ea"/>
                <a:cs typeface="+mn-cs"/>
              </a:rPr>
              <a:t> Select appropriate tools to collect, record, </a:t>
            </a:r>
            <a:r>
              <a:rPr lang="en-GB" kern="1200" dirty="0" err="1">
                <a:solidFill>
                  <a:schemeClr val="tx1"/>
                </a:solidFill>
                <a:effectLst/>
                <a:latin typeface="Arial" charset="0"/>
                <a:ea typeface="+mn-ea"/>
                <a:cs typeface="+mn-cs"/>
              </a:rPr>
              <a:t>analyze</a:t>
            </a:r>
            <a:r>
              <a:rPr lang="en-GB" kern="1200" dirty="0">
                <a:solidFill>
                  <a:schemeClr val="tx1"/>
                </a:solidFill>
                <a:effectLst/>
                <a:latin typeface="Arial" charset="0"/>
                <a:ea typeface="+mn-ea"/>
                <a:cs typeface="+mn-cs"/>
              </a:rPr>
              <a:t>, and evaluate data.</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Using Mathematics and Computational Thinking: </a:t>
            </a:r>
            <a:r>
              <a:rPr lang="en-GB"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Make a quantitative and/or qualitative claim regarding the relationship between dependent and independent variables.</a:t>
            </a:r>
          </a:p>
        </p:txBody>
      </p:sp>
      <p:sp>
        <p:nvSpPr>
          <p:cNvPr id="2" name="Slide Number Placeholder 1">
            <a:extLst>
              <a:ext uri="{FF2B5EF4-FFF2-40B4-BE49-F238E27FC236}">
                <a16:creationId xmlns:a16="http://schemas.microsoft.com/office/drawing/2014/main" id="{240A134F-73E5-41F0-AD8A-C05B3D9884B8}"/>
              </a:ext>
            </a:extLst>
          </p:cNvPr>
          <p:cNvSpPr>
            <a:spLocks noGrp="1"/>
          </p:cNvSpPr>
          <p:nvPr>
            <p:ph type="sldNum" sz="quarter" idx="10"/>
          </p:nvPr>
        </p:nvSpPr>
        <p:spPr/>
        <p:txBody>
          <a:bodyPr/>
          <a:lstStyle/>
          <a:p>
            <a:fld id="{FD05E395-C122-4B14-98B9-BE33D7BB63BB}"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72E711C1-F9AC-490A-86D3-6E85470779E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37085C0-E656-4745-A8BE-64BD356C51E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Plant A: 50</a:t>
            </a:r>
            <a:r>
              <a:rPr lang="en-GB" altLang="en-US" sz="1000" dirty="0">
                <a:latin typeface="Arial" panose="020B0604020202020204" pitchFamily="34" charset="0"/>
              </a:rPr>
              <a:t> </a:t>
            </a:r>
            <a:r>
              <a:rPr lang="en-GB" altLang="en-US" dirty="0">
                <a:latin typeface="Arial" panose="020B0604020202020204" pitchFamily="34" charset="0"/>
              </a:rPr>
              <a:t>mm ÷ 10</a:t>
            </a:r>
            <a:r>
              <a:rPr lang="en-GB" altLang="en-US" sz="1000" dirty="0">
                <a:latin typeface="Arial" panose="020B0604020202020204" pitchFamily="34" charset="0"/>
              </a:rPr>
              <a:t> </a:t>
            </a:r>
            <a:r>
              <a:rPr lang="en-GB" altLang="en-US" dirty="0">
                <a:latin typeface="Arial" panose="020B0604020202020204" pitchFamily="34" charset="0"/>
              </a:rPr>
              <a:t>min = 5</a:t>
            </a:r>
            <a:r>
              <a:rPr lang="en-GB" altLang="en-US" sz="1000" dirty="0">
                <a:latin typeface="Arial" panose="020B0604020202020204" pitchFamily="34" charset="0"/>
              </a:rPr>
              <a:t> </a:t>
            </a:r>
            <a:r>
              <a:rPr lang="en-GB" altLang="en-US" dirty="0">
                <a:latin typeface="Arial" panose="020B0604020202020204" pitchFamily="34" charset="0"/>
              </a:rPr>
              <a:t>mm/min</a:t>
            </a:r>
          </a:p>
          <a:p>
            <a:r>
              <a:rPr lang="en-GB" altLang="en-US" dirty="0">
                <a:latin typeface="Arial" panose="020B0604020202020204" pitchFamily="34" charset="0"/>
              </a:rPr>
              <a:t>Rate of transpiration in Plant A is 5</a:t>
            </a:r>
            <a:r>
              <a:rPr lang="en-GB" altLang="en-US" sz="1000" dirty="0">
                <a:latin typeface="Arial" panose="020B0604020202020204" pitchFamily="34" charset="0"/>
              </a:rPr>
              <a:t> </a:t>
            </a:r>
            <a:r>
              <a:rPr lang="en-GB" altLang="en-US" dirty="0">
                <a:latin typeface="Arial" panose="020B0604020202020204" pitchFamily="34" charset="0"/>
              </a:rPr>
              <a:t>mm/min</a:t>
            </a:r>
          </a:p>
          <a:p>
            <a:endParaRPr lang="en-GB" altLang="en-US" dirty="0">
              <a:latin typeface="Arial" panose="020B0604020202020204" pitchFamily="34" charset="0"/>
            </a:endParaRPr>
          </a:p>
          <a:p>
            <a:r>
              <a:rPr lang="en-GB" altLang="en-US" dirty="0">
                <a:latin typeface="Arial" panose="020B0604020202020204" pitchFamily="34" charset="0"/>
              </a:rPr>
              <a:t>Plant B: 60</a:t>
            </a:r>
            <a:r>
              <a:rPr lang="en-GB" altLang="en-US" sz="1000" dirty="0">
                <a:latin typeface="Arial" panose="020B0604020202020204" pitchFamily="34" charset="0"/>
              </a:rPr>
              <a:t> </a:t>
            </a:r>
            <a:r>
              <a:rPr lang="en-GB" altLang="en-US" dirty="0">
                <a:latin typeface="Arial" panose="020B0604020202020204" pitchFamily="34" charset="0"/>
              </a:rPr>
              <a:t>mm ÷ 6</a:t>
            </a:r>
            <a:r>
              <a:rPr lang="en-GB" altLang="en-US" sz="1000" dirty="0">
                <a:latin typeface="Arial" panose="020B0604020202020204" pitchFamily="34" charset="0"/>
              </a:rPr>
              <a:t> </a:t>
            </a:r>
            <a:r>
              <a:rPr lang="en-GB" altLang="en-US" dirty="0">
                <a:latin typeface="Arial" panose="020B0604020202020204" pitchFamily="34" charset="0"/>
              </a:rPr>
              <a:t>min = 3</a:t>
            </a:r>
            <a:r>
              <a:rPr lang="en-GB" altLang="en-US" sz="1000" dirty="0">
                <a:latin typeface="Arial" panose="020B0604020202020204" pitchFamily="34" charset="0"/>
              </a:rPr>
              <a:t> </a:t>
            </a:r>
            <a:r>
              <a:rPr lang="en-GB" altLang="en-US" dirty="0">
                <a:latin typeface="Arial" panose="020B0604020202020204" pitchFamily="34" charset="0"/>
              </a:rPr>
              <a:t>mm/min</a:t>
            </a:r>
          </a:p>
          <a:p>
            <a:r>
              <a:rPr lang="en-GB" altLang="en-US" dirty="0">
                <a:latin typeface="Arial" panose="020B0604020202020204" pitchFamily="34" charset="0"/>
              </a:rPr>
              <a:t>Rate of transpiration in Plant B is 3</a:t>
            </a:r>
            <a:r>
              <a:rPr lang="en-GB" altLang="en-US" sz="1000" dirty="0">
                <a:latin typeface="Arial" panose="020B0604020202020204" pitchFamily="34" charset="0"/>
              </a:rPr>
              <a:t> </a:t>
            </a:r>
            <a:r>
              <a:rPr lang="en-GB" altLang="en-US" dirty="0">
                <a:latin typeface="Arial" panose="020B0604020202020204" pitchFamily="34" charset="0"/>
              </a:rPr>
              <a:t>mm/min</a:t>
            </a:r>
          </a:p>
          <a:p>
            <a:endParaRPr lang="en-GB" altLang="en-US" dirty="0">
              <a:latin typeface="Arial" panose="020B0604020202020204" pitchFamily="34" charset="0"/>
            </a:endParaRPr>
          </a:p>
          <a:p>
            <a:r>
              <a:rPr lang="en-GB" altLang="en-US" dirty="0">
                <a:latin typeface="Arial" panose="020B0604020202020204" pitchFamily="34" charset="0"/>
              </a:rPr>
              <a:t>Plant A has a higher rate of transpiration than plant B. This means that water vapor is being lost at a greater rate in plant A.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D9F75A4-5058-446E-9929-FA5535C090B3}"/>
              </a:ext>
            </a:extLst>
          </p:cNvPr>
          <p:cNvSpPr>
            <a:spLocks noGrp="1"/>
          </p:cNvSpPr>
          <p:nvPr>
            <p:ph type="sldNum" sz="quarter" idx="10"/>
          </p:nvPr>
        </p:nvSpPr>
        <p:spPr/>
        <p:txBody>
          <a:bodyPr/>
          <a:lstStyle/>
          <a:p>
            <a:fld id="{FD05E395-C122-4B14-98B9-BE33D7BB63BB}"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2158E782-318B-46BC-AD86-298A110149A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F6397E7E-731B-475E-86A3-E18AF03CF6E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about transpiration could be used as an introductory or summary activity on transpiration, or at the start of a lesson to gauge students’ existing knowledge.</a:t>
            </a:r>
          </a:p>
        </p:txBody>
      </p:sp>
      <p:sp>
        <p:nvSpPr>
          <p:cNvPr id="2" name="Slide Number Placeholder 1">
            <a:extLst>
              <a:ext uri="{FF2B5EF4-FFF2-40B4-BE49-F238E27FC236}">
                <a16:creationId xmlns:a16="http://schemas.microsoft.com/office/drawing/2014/main" id="{6CBBB708-9F2E-483F-886B-420ED88950A9}"/>
              </a:ext>
            </a:extLst>
          </p:cNvPr>
          <p:cNvSpPr>
            <a:spLocks noGrp="1"/>
          </p:cNvSpPr>
          <p:nvPr>
            <p:ph type="sldNum" sz="quarter" idx="10"/>
          </p:nvPr>
        </p:nvSpPr>
        <p:spPr/>
        <p:txBody>
          <a:bodyPr/>
          <a:lstStyle/>
          <a:p>
            <a:fld id="{FD05E395-C122-4B14-98B9-BE33D7BB63BB}"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8E5DE6E2-43FE-4BE7-9677-88E8F08C9AB0}"/>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9ABCE86-6017-47F5-87D7-87F282BDC83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Sugars can be stored in plants as starch, fats or oils. </a:t>
            </a:r>
          </a:p>
          <a:p>
            <a:endParaRPr lang="en-GB" altLang="en-US" dirty="0">
              <a:latin typeface="Arial" panose="020B0604020202020204" pitchFamily="34" charset="0"/>
            </a:endParaRPr>
          </a:p>
          <a:p>
            <a:r>
              <a:rPr lang="en-GB" altLang="en-US" dirty="0">
                <a:latin typeface="Arial" panose="020B0604020202020204" pitchFamily="34" charset="0"/>
              </a:rPr>
              <a:t>For more information on cell specialization, please refer to the </a:t>
            </a:r>
            <a:r>
              <a:rPr lang="en-GB" altLang="en-US" i="1" dirty="0">
                <a:latin typeface="Arial" panose="020B0604020202020204" pitchFamily="34" charset="0"/>
              </a:rPr>
              <a:t>Specialized Cells</a:t>
            </a:r>
            <a:r>
              <a:rPr lang="en-GB" altLang="en-US" dirty="0">
                <a:latin typeface="Arial" panose="020B0604020202020204" pitchFamily="34" charset="0"/>
              </a:rPr>
              <a:t> presentation. </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infocus</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14F4A3D8-B673-4535-8D5D-9546305BB329}"/>
              </a:ext>
            </a:extLst>
          </p:cNvPr>
          <p:cNvSpPr>
            <a:spLocks noGrp="1"/>
          </p:cNvSpPr>
          <p:nvPr>
            <p:ph type="sldNum" sz="quarter" idx="10"/>
          </p:nvPr>
        </p:nvSpPr>
        <p:spPr/>
        <p:txBody>
          <a:bodyPr/>
          <a:lstStyle/>
          <a:p>
            <a:fld id="{FD05E395-C122-4B14-98B9-BE33D7BB63BB}"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B32A3CA-8933-45F0-868E-AE7EA4DEA6CB}"/>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F0B533AA-3532-4C09-B219-693837059A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6708D14-81B5-4FA7-8E5C-F243DEBD0AD3}"/>
              </a:ext>
            </a:extLst>
          </p:cNvPr>
          <p:cNvSpPr>
            <a:spLocks noGrp="1"/>
          </p:cNvSpPr>
          <p:nvPr>
            <p:ph type="sldNum" sz="quarter" idx="10"/>
          </p:nvPr>
        </p:nvSpPr>
        <p:spPr/>
        <p:txBody>
          <a:bodyPr/>
          <a:lstStyle/>
          <a:p>
            <a:fld id="{FD05E395-C122-4B14-98B9-BE33D7BB63BB}"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DDB1344D-D1E9-4CED-BA24-E349E63B6233}"/>
              </a:ext>
            </a:extLst>
          </p:cNvPr>
          <p:cNvSpPr>
            <a:spLocks noGrp="1"/>
          </p:cNvSpPr>
          <p:nvPr>
            <p:ph type="sldNum" sz="quarter" idx="10"/>
          </p:nvPr>
        </p:nvSpPr>
        <p:spPr/>
        <p:txBody>
          <a:bodyPr/>
          <a:lstStyle/>
          <a:p>
            <a:fld id="{FD05E395-C122-4B14-98B9-BE33D7BB63BB}" type="slidenum">
              <a:rPr lang="en-US" altLang="en-US" smtClean="0"/>
              <a:pPr/>
              <a:t>2</a:t>
            </a:fld>
            <a:endParaRPr lang="en-US" altLang="en-US"/>
          </a:p>
        </p:txBody>
      </p:sp>
    </p:spTree>
    <p:extLst>
      <p:ext uri="{BB962C8B-B14F-4D97-AF65-F5344CB8AC3E}">
        <p14:creationId xmlns:p14="http://schemas.microsoft.com/office/powerpoint/2010/main" val="718444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EA18E00-24E5-4088-A9BE-623B88A7A7C9}"/>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85F45BCC-DE40-4DD5-8A64-C6427AB57C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Companion cells regulate how much sucrose is being transported by the sieve tube cells.</a:t>
            </a:r>
          </a:p>
          <a:p>
            <a:endParaRPr lang="en-GB" altLang="en-US" dirty="0">
              <a:latin typeface="Arial" panose="020B0604020202020204" pitchFamily="34" charset="0"/>
            </a:endParaRPr>
          </a:p>
          <a:p>
            <a:r>
              <a:rPr lang="en-GB" altLang="en-US" dirty="0">
                <a:latin typeface="Arial" panose="020B0604020202020204" pitchFamily="34" charset="0"/>
              </a:rPr>
              <a:t>Ask students how the xylem and phloem tissues compare.</a:t>
            </a:r>
          </a:p>
          <a:p>
            <a:pPr marL="171450" indent="-171450">
              <a:buFont typeface="Arial" panose="020B0604020202020204" pitchFamily="34" charset="0"/>
              <a:buChar char="•"/>
            </a:pPr>
            <a:r>
              <a:rPr lang="en-GB" altLang="en-US" dirty="0">
                <a:latin typeface="Arial" panose="020B0604020202020204" pitchFamily="34" charset="0"/>
              </a:rPr>
              <a:t>Unlike xylem cells, phloem cells are living.</a:t>
            </a:r>
          </a:p>
          <a:p>
            <a:pPr marL="171450" indent="-171450">
              <a:buFont typeface="Arial" panose="020B0604020202020204" pitchFamily="34" charset="0"/>
              <a:buChar char="•"/>
            </a:pPr>
            <a:r>
              <a:rPr lang="en-GB" altLang="en-US" dirty="0">
                <a:latin typeface="Arial" panose="020B0604020202020204" pitchFamily="34" charset="0"/>
              </a:rPr>
              <a:t>Both tissues are made of many cells joined together to form long continuous vessels.</a:t>
            </a:r>
          </a:p>
          <a:p>
            <a:pPr marL="171450" indent="-171450">
              <a:buFont typeface="Arial" panose="020B0604020202020204" pitchFamily="34" charset="0"/>
              <a:buChar char="•"/>
            </a:pPr>
            <a:r>
              <a:rPr lang="en-GB" altLang="en-US" dirty="0">
                <a:latin typeface="Arial" panose="020B0604020202020204" pitchFamily="34" charset="0"/>
              </a:rPr>
              <a:t>Xylem tissue only transports substance up the plant, phloem tissue transports substances up and down the plant.</a:t>
            </a:r>
          </a:p>
        </p:txBody>
      </p:sp>
      <p:sp>
        <p:nvSpPr>
          <p:cNvPr id="2" name="Slide Number Placeholder 1">
            <a:extLst>
              <a:ext uri="{FF2B5EF4-FFF2-40B4-BE49-F238E27FC236}">
                <a16:creationId xmlns:a16="http://schemas.microsoft.com/office/drawing/2014/main" id="{0E62A807-1C41-4731-AB13-9D1EA549B0A1}"/>
              </a:ext>
            </a:extLst>
          </p:cNvPr>
          <p:cNvSpPr>
            <a:spLocks noGrp="1"/>
          </p:cNvSpPr>
          <p:nvPr>
            <p:ph type="sldNum" sz="quarter" idx="10"/>
          </p:nvPr>
        </p:nvSpPr>
        <p:spPr/>
        <p:txBody>
          <a:bodyPr/>
          <a:lstStyle/>
          <a:p>
            <a:fld id="{FD05E395-C122-4B14-98B9-BE33D7BB63BB}"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5BF4C98A-D864-4DA0-86A2-FA78BC834B2E}"/>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13E49B52-9F3C-43DE-B228-3885C9B6B61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Sucrose is loaded into the phloem tissue by active transport. </a:t>
            </a:r>
          </a:p>
          <a:p>
            <a:r>
              <a:rPr lang="en-GB" altLang="en-US" dirty="0">
                <a:latin typeface="Arial" panose="020B0604020202020204" pitchFamily="34" charset="0"/>
              </a:rPr>
              <a:t>Plant storage organs include bulbs and tubers (such as potatoes). </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SeDmi</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7916AEC-F6A2-4874-8686-28DAF90BEF88}"/>
              </a:ext>
            </a:extLst>
          </p:cNvPr>
          <p:cNvSpPr>
            <a:spLocks noGrp="1"/>
          </p:cNvSpPr>
          <p:nvPr>
            <p:ph type="sldNum" sz="quarter" idx="10"/>
          </p:nvPr>
        </p:nvSpPr>
        <p:spPr/>
        <p:txBody>
          <a:bodyPr/>
          <a:lstStyle/>
          <a:p>
            <a:fld id="{FD05E395-C122-4B14-98B9-BE33D7BB63BB}"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04039E10-ECED-4127-95EF-305718A28F1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83E14E6-AF55-4D72-ADE0-E5BC8666CBF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1DC8513-7EFF-4421-8F68-8E2A13A7BA7A}"/>
              </a:ext>
            </a:extLst>
          </p:cNvPr>
          <p:cNvSpPr>
            <a:spLocks noGrp="1"/>
          </p:cNvSpPr>
          <p:nvPr>
            <p:ph type="sldNum" sz="quarter" idx="10"/>
          </p:nvPr>
        </p:nvSpPr>
        <p:spPr/>
        <p:txBody>
          <a:bodyPr/>
          <a:lstStyle/>
          <a:p>
            <a:fld id="{FD05E395-C122-4B14-98B9-BE33D7BB63BB}" type="slidenum">
              <a:rPr lang="en-US" altLang="en-US" smtClean="0"/>
              <a:pPr/>
              <a:t>22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2E1B12F2-3F21-43DE-B78D-95807E7F50F7}"/>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A7CDDEB9-A53B-4E0E-B88D-4462C399597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Remind students that cellular respiration uses oxygen and produces carbon dioxide – the opposite of photosynthesis.</a:t>
            </a:r>
          </a:p>
          <a:p>
            <a:r>
              <a:rPr lang="en-GB" altLang="en-US" dirty="0">
                <a:latin typeface="Arial" panose="020B0604020202020204" pitchFamily="34" charset="0"/>
              </a:rPr>
              <a:t>Ask students if they can recall the reactions for photosynthesis and cellular respiration.</a:t>
            </a:r>
          </a:p>
          <a:p>
            <a:r>
              <a:rPr lang="en-GB" altLang="en-US" dirty="0">
                <a:latin typeface="Arial" panose="020B0604020202020204" pitchFamily="34" charset="0"/>
              </a:rPr>
              <a:t>The overall movement of oxygen and carbon dioxide depends on the relative rates of these two reactions. </a:t>
            </a:r>
          </a:p>
          <a:p>
            <a:endParaRPr lang="en-GB" altLang="en-US" dirty="0">
              <a:latin typeface="Arial" panose="020B0604020202020204" pitchFamily="34" charset="0"/>
            </a:endParaRPr>
          </a:p>
          <a:p>
            <a:r>
              <a:rPr lang="en-GB" altLang="en-US" dirty="0">
                <a:latin typeface="Arial" panose="020B0604020202020204" pitchFamily="34" charset="0"/>
              </a:rPr>
              <a:t>For more information on diffusion, please refer to the </a:t>
            </a:r>
            <a:r>
              <a:rPr lang="en-GB" altLang="en-US" i="1" dirty="0">
                <a:latin typeface="Arial" panose="020B0604020202020204" pitchFamily="34" charset="0"/>
              </a:rPr>
              <a:t>Cell Transport </a:t>
            </a:r>
            <a:r>
              <a:rPr lang="en-GB" altLang="en-US" dirty="0">
                <a:latin typeface="Arial" panose="020B0604020202020204" pitchFamily="34" charset="0"/>
              </a:rPr>
              <a:t>presentation. </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Dimarion</a:t>
            </a:r>
            <a:r>
              <a:rPr lang="en-GB" altLang="en-US" dirty="0">
                <a:latin typeface="Arial" panose="020B0604020202020204" pitchFamily="34" charset="0"/>
              </a:rPr>
              <a:t>, </a:t>
            </a:r>
            <a:r>
              <a:rPr lang="en-GB" altLang="en-US" dirty="0" err="1">
                <a:latin typeface="Arial" panose="020B0604020202020204" pitchFamily="34" charset="0"/>
              </a:rPr>
              <a:t>Shutterstock,com</a:t>
            </a:r>
            <a:r>
              <a:rPr lang="en-GB" altLang="en-US" dirty="0">
                <a:latin typeface="Arial" panose="020B0604020202020204" pitchFamily="34" charset="0"/>
              </a:rPr>
              <a:t> 2018</a:t>
            </a:r>
          </a:p>
        </p:txBody>
      </p:sp>
      <p:sp>
        <p:nvSpPr>
          <p:cNvPr id="2" name="Slide Number Placeholder 1">
            <a:extLst>
              <a:ext uri="{FF2B5EF4-FFF2-40B4-BE49-F238E27FC236}">
                <a16:creationId xmlns:a16="http://schemas.microsoft.com/office/drawing/2014/main" id="{F17BDF8F-2B76-43EB-A398-82178932D8F6}"/>
              </a:ext>
            </a:extLst>
          </p:cNvPr>
          <p:cNvSpPr>
            <a:spLocks noGrp="1"/>
          </p:cNvSpPr>
          <p:nvPr>
            <p:ph type="sldNum" sz="quarter" idx="10"/>
          </p:nvPr>
        </p:nvSpPr>
        <p:spPr/>
        <p:txBody>
          <a:bodyPr/>
          <a:lstStyle/>
          <a:p>
            <a:fld id="{FD05E395-C122-4B14-98B9-BE33D7BB63BB}"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7F14B772-3D61-47A5-AC8C-F1365F719D54}"/>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D0923C8C-73A3-4EFE-A210-9BBD495215C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rate of cellular respiration is higher than the rate of photosynthesis at night because photosynthesis can only occur when a source of light energy (the sun) is available. Photosynthesis occurs during the day, whereas cellular respiration occurs continuously – night and day.</a:t>
            </a:r>
          </a:p>
          <a:p>
            <a:r>
              <a:rPr lang="en-GB" altLang="en-US" dirty="0">
                <a:latin typeface="Arial" panose="020B0604020202020204" pitchFamily="34" charset="0"/>
              </a:rPr>
              <a:t>When photosynthesis is occurring during the day, the oxygen produced as a waste product of the photosynthesis reaction can be used by cells to carry out cellular respiration. If the rate of photosynthesis is higher then the rate of cellular respiration, then the excess oxygen produced diffuses out of the stomata, into the air. </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Aga7ta, Shutterstock.com 2018</a:t>
            </a:r>
          </a:p>
        </p:txBody>
      </p:sp>
      <p:sp>
        <p:nvSpPr>
          <p:cNvPr id="2" name="Slide Number Placeholder 1">
            <a:extLst>
              <a:ext uri="{FF2B5EF4-FFF2-40B4-BE49-F238E27FC236}">
                <a16:creationId xmlns:a16="http://schemas.microsoft.com/office/drawing/2014/main" id="{62311860-ABAF-4275-8C70-9ACA346EFB40}"/>
              </a:ext>
            </a:extLst>
          </p:cNvPr>
          <p:cNvSpPr>
            <a:spLocks noGrp="1"/>
          </p:cNvSpPr>
          <p:nvPr>
            <p:ph type="sldNum" sz="quarter" idx="10"/>
          </p:nvPr>
        </p:nvSpPr>
        <p:spPr/>
        <p:txBody>
          <a:bodyPr/>
          <a:lstStyle/>
          <a:p>
            <a:fld id="{FD05E395-C122-4B14-98B9-BE33D7BB63BB}"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4A525703-1EC7-40B8-A924-E5F4669E245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F44B76F-583B-469E-A027-5858755AD94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Plants can control water loss via their stomata by closing them if there is a shortage of water, for example, during a drought. </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Maria-</a:t>
            </a:r>
            <a:r>
              <a:rPr lang="en-GB" altLang="en-US" dirty="0" err="1">
                <a:latin typeface="Arial" panose="020B0604020202020204" pitchFamily="34" charset="0"/>
              </a:rPr>
              <a:t>Zamuriy</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E50E6942-965F-412E-B9F8-0D2646BE5E04}"/>
              </a:ext>
            </a:extLst>
          </p:cNvPr>
          <p:cNvSpPr>
            <a:spLocks noGrp="1"/>
          </p:cNvSpPr>
          <p:nvPr>
            <p:ph type="sldNum" sz="quarter" idx="10"/>
          </p:nvPr>
        </p:nvSpPr>
        <p:spPr/>
        <p:txBody>
          <a:bodyPr/>
          <a:lstStyle/>
          <a:p>
            <a:fld id="{FD05E395-C122-4B14-98B9-BE33D7BB63BB}"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541D27E7-3684-46DD-8A82-1D51F489756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5FBA051-5A94-476F-BB6B-01A73D65926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65E926C-AE62-4B7E-B3F7-B5784EC66AA0}"/>
              </a:ext>
            </a:extLst>
          </p:cNvPr>
          <p:cNvSpPr>
            <a:spLocks noGrp="1"/>
          </p:cNvSpPr>
          <p:nvPr>
            <p:ph type="sldNum" sz="quarter" idx="10"/>
          </p:nvPr>
        </p:nvSpPr>
        <p:spPr/>
        <p:txBody>
          <a:bodyPr/>
          <a:lstStyle/>
          <a:p>
            <a:fld id="{FD05E395-C122-4B14-98B9-BE33D7BB63BB}"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5E2BFB8A-E307-47C6-8334-B4142594A2E5}"/>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2EAA127B-534A-4953-B8D2-4159CA4FBF1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Help students to suggest that stomata are located on the underside of leaves to reduce exposure to sunlight and winds, which increase the rate at which water vapor is lost. </a:t>
            </a:r>
          </a:p>
          <a:p>
            <a:endParaRPr lang="en-GB" altLang="en-US" dirty="0">
              <a:latin typeface="Arial" panose="020B0604020202020204" pitchFamily="34" charset="0"/>
            </a:endParaRPr>
          </a:p>
          <a:p>
            <a:r>
              <a:rPr lang="en-GB" altLang="en-US" dirty="0">
                <a:latin typeface="Arial" panose="020B0604020202020204" pitchFamily="34" charset="0"/>
              </a:rPr>
              <a:t>The suggested practical could also be carried out using leaves from different types of plants to see how the distribution of stomata vary.</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03AF9E2-5D63-43EF-A40B-4AD0E0294E1B}"/>
              </a:ext>
            </a:extLst>
          </p:cNvPr>
          <p:cNvSpPr>
            <a:spLocks noGrp="1"/>
          </p:cNvSpPr>
          <p:nvPr>
            <p:ph type="sldNum" sz="quarter" idx="10"/>
          </p:nvPr>
        </p:nvSpPr>
        <p:spPr/>
        <p:txBody>
          <a:bodyPr/>
          <a:lstStyle/>
          <a:p>
            <a:fld id="{FD05E395-C122-4B14-98B9-BE33D7BB63BB}"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8B9A8056-AD2E-42E4-A367-33117B169C9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03408CC0-C7F8-473E-ADBC-602583B3E5C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completing sentences activity could be used as an introductory or summary activity on gas exchange in plants.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6C877CA-375B-497A-9E7B-C68F46D66153}"/>
              </a:ext>
            </a:extLst>
          </p:cNvPr>
          <p:cNvSpPr>
            <a:spLocks noGrp="1"/>
          </p:cNvSpPr>
          <p:nvPr>
            <p:ph type="sldNum" sz="quarter" idx="10"/>
          </p:nvPr>
        </p:nvSpPr>
        <p:spPr/>
        <p:txBody>
          <a:bodyPr/>
          <a:lstStyle/>
          <a:p>
            <a:fld id="{FD05E395-C122-4B14-98B9-BE33D7BB63BB}"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71BFE9C9-810C-4BE5-8C35-DA923E9AAA3B}"/>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57298444-11A3-4D4D-B05F-4423E04E22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root hair cells, please refer to the </a:t>
            </a:r>
            <a:r>
              <a:rPr lang="en-GB" altLang="en-US" i="1" dirty="0">
                <a:latin typeface="Arial" panose="020B0604020202020204" pitchFamily="34" charset="0"/>
              </a:rPr>
              <a:t>Plant Tissues and Organs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12C545EE-0B1B-4E76-8D5C-98DA15480C9D}"/>
              </a:ext>
            </a:extLst>
          </p:cNvPr>
          <p:cNvSpPr>
            <a:spLocks noGrp="1"/>
          </p:cNvSpPr>
          <p:nvPr>
            <p:ph type="sldNum" sz="quarter" idx="10"/>
          </p:nvPr>
        </p:nvSpPr>
        <p:spPr/>
        <p:txBody>
          <a:bodyPr/>
          <a:lstStyle/>
          <a:p>
            <a:fld id="{FD05E395-C122-4B14-98B9-BE33D7BB63BB}"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
    </p:custDataLst>
    <p:extLst>
      <p:ext uri="{BB962C8B-B14F-4D97-AF65-F5344CB8AC3E}">
        <p14:creationId xmlns:p14="http://schemas.microsoft.com/office/powerpoint/2010/main" val="217840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2285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310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62810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966665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
    </p:custDataLst>
    <p:extLst>
      <p:ext uri="{BB962C8B-B14F-4D97-AF65-F5344CB8AC3E}">
        <p14:creationId xmlns:p14="http://schemas.microsoft.com/office/powerpoint/2010/main" val="3734445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30013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5287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651931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19884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8940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42737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61453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78754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74635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81399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123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0714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9986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6356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1939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9456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9415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5850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88320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7653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6"/>
    </p:custDataLst>
    <p:extLst>
      <p:ext uri="{BB962C8B-B14F-4D97-AF65-F5344CB8AC3E}">
        <p14:creationId xmlns:p14="http://schemas.microsoft.com/office/powerpoint/2010/main" val="2717399045"/>
      </p:ext>
    </p:extLst>
  </p:cSld>
  <p:clrMap bg1="lt1" tx1="dk1" bg2="lt2" tx2="dk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9" r:id="rId9"/>
    <p:sldLayoutId id="2147485120" r:id="rId10"/>
    <p:sldLayoutId id="2147485121" r:id="rId11"/>
    <p:sldLayoutId id="2147485122" r:id="rId12"/>
    <p:sldLayoutId id="2147485123" r:id="rId13"/>
    <p:sldLayoutId id="214748512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4"/>
    </p:custDataLst>
    <p:extLst>
      <p:ext uri="{BB962C8B-B14F-4D97-AF65-F5344CB8AC3E}">
        <p14:creationId xmlns:p14="http://schemas.microsoft.com/office/powerpoint/2010/main" val="402940765"/>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 id="214748513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7.png"/><Relationship Id="rId12" Type="http://schemas.openxmlformats.org/officeDocument/2006/relationships/image" Target="../media/image22.wmf"/><Relationship Id="rId2" Type="http://schemas.openxmlformats.org/officeDocument/2006/relationships/tags" Target="../tags/tag41.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8.jpg"/><Relationship Id="rId5" Type="http://schemas.openxmlformats.org/officeDocument/2006/relationships/notesSlide" Target="../notesSlides/notesSlide11.xml"/><Relationship Id="rId10" Type="http://schemas.openxmlformats.org/officeDocument/2006/relationships/image" Target="../media/image15.png"/><Relationship Id="rId4" Type="http://schemas.openxmlformats.org/officeDocument/2006/relationships/slideLayout" Target="../slideLayouts/slideLayout6.xm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7.png"/><Relationship Id="rId2" Type="http://schemas.openxmlformats.org/officeDocument/2006/relationships/tags" Target="../tags/tag44.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4.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17.png"/><Relationship Id="rId12" Type="http://schemas.openxmlformats.org/officeDocument/2006/relationships/image" Target="../media/image22.wmf"/><Relationship Id="rId2" Type="http://schemas.openxmlformats.org/officeDocument/2006/relationships/tags" Target="../tags/tag45.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8.jpg"/><Relationship Id="rId5" Type="http://schemas.openxmlformats.org/officeDocument/2006/relationships/notesSlide" Target="../notesSlides/notesSlide15.xml"/><Relationship Id="rId10" Type="http://schemas.openxmlformats.org/officeDocument/2006/relationships/image" Target="../media/image15.png"/><Relationship Id="rId4" Type="http://schemas.openxmlformats.org/officeDocument/2006/relationships/slideLayout" Target="../slideLayouts/slideLayout6.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5.xml"/><Relationship Id="rId7" Type="http://schemas.openxmlformats.org/officeDocument/2006/relationships/image" Target="../media/image17.png"/><Relationship Id="rId2" Type="http://schemas.openxmlformats.org/officeDocument/2006/relationships/tags" Target="../tags/tag47.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7.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control" Target="../activeX/activeX6.xml"/><Relationship Id="rId7" Type="http://schemas.openxmlformats.org/officeDocument/2006/relationships/image" Target="../media/image18.jpg"/><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notesSlide" Target="../notesSlides/notesSlide22.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7.png"/><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8.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DCA37542-5BF6-49E7-AEF7-E37930136A7F}"/>
              </a:ext>
            </a:extLst>
          </p:cNvPr>
          <p:cNvSpPr>
            <a:spLocks noGrp="1"/>
          </p:cNvSpPr>
          <p:nvPr>
            <p:ph type="title"/>
          </p:nvPr>
        </p:nvSpPr>
        <p:spPr/>
        <p:txBody>
          <a:bodyPr/>
          <a:lstStyle/>
          <a:p>
            <a:r>
              <a:rPr lang="en-GB" altLang="en-US" dirty="0"/>
              <a:t>Transport</a:t>
            </a:r>
            <a:br>
              <a:rPr lang="en-GB" altLang="en-US" dirty="0"/>
            </a:br>
            <a:r>
              <a:rPr lang="en-GB" altLang="en-US" dirty="0"/>
              <a:t>in Plants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3C457C5-917F-4A9D-952D-90E1DC105A12}"/>
              </a:ext>
            </a:extLst>
          </p:cNvPr>
          <p:cNvSpPr>
            <a:spLocks noGrp="1" noChangeArrowheads="1"/>
          </p:cNvSpPr>
          <p:nvPr>
            <p:ph type="title"/>
          </p:nvPr>
        </p:nvSpPr>
        <p:spPr/>
        <p:txBody>
          <a:bodyPr/>
          <a:lstStyle/>
          <a:p>
            <a:r>
              <a:rPr lang="en-GB" altLang="en-US"/>
              <a:t>Xylem tissue</a:t>
            </a:r>
          </a:p>
        </p:txBody>
      </p:sp>
      <p:sp>
        <p:nvSpPr>
          <p:cNvPr id="26627" name="Text Box 51">
            <a:extLst>
              <a:ext uri="{FF2B5EF4-FFF2-40B4-BE49-F238E27FC236}">
                <a16:creationId xmlns:a16="http://schemas.microsoft.com/office/drawing/2014/main" id="{20F622FC-2409-4D17-A94C-04A9FE2C1AAB}"/>
              </a:ext>
            </a:extLst>
          </p:cNvPr>
          <p:cNvSpPr txBox="1">
            <a:spLocks noChangeArrowheads="1"/>
          </p:cNvSpPr>
          <p:nvPr/>
        </p:nvSpPr>
        <p:spPr bwMode="auto">
          <a:xfrm>
            <a:off x="342900" y="784225"/>
            <a:ext cx="847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Once absorbed into the roots, water and mineral ions enter the </a:t>
            </a:r>
            <a:r>
              <a:rPr lang="en-GB" altLang="en-US" b="1" dirty="0">
                <a:solidFill>
                  <a:srgbClr val="10BC45"/>
                </a:solidFill>
              </a:rPr>
              <a:t>xylem tissue</a:t>
            </a:r>
            <a:r>
              <a:rPr lang="en-GB" altLang="en-US" dirty="0">
                <a:solidFill>
                  <a:srgbClr val="010066"/>
                </a:solidFill>
              </a:rPr>
              <a:t> to be transported to the stems and leaves. </a:t>
            </a:r>
            <a:endParaRPr lang="en-GB" altLang="en-US" dirty="0"/>
          </a:p>
        </p:txBody>
      </p:sp>
      <p:sp>
        <p:nvSpPr>
          <p:cNvPr id="15" name="Text Box 54">
            <a:extLst>
              <a:ext uri="{FF2B5EF4-FFF2-40B4-BE49-F238E27FC236}">
                <a16:creationId xmlns:a16="http://schemas.microsoft.com/office/drawing/2014/main" id="{AFAA1125-FA0D-4D6C-831F-4965D055C9CB}"/>
              </a:ext>
            </a:extLst>
          </p:cNvPr>
          <p:cNvSpPr txBox="1">
            <a:spLocks noChangeArrowheads="1"/>
          </p:cNvSpPr>
          <p:nvPr/>
        </p:nvSpPr>
        <p:spPr bwMode="auto">
          <a:xfrm>
            <a:off x="342899" y="1687513"/>
            <a:ext cx="8632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Xylem tissue is made of dead </a:t>
            </a:r>
            <a:r>
              <a:rPr lang="en-GB" altLang="en-US" b="1" dirty="0">
                <a:solidFill>
                  <a:srgbClr val="10BC45"/>
                </a:solidFill>
              </a:rPr>
              <a:t>xylem cells</a:t>
            </a:r>
            <a:r>
              <a:rPr lang="en-GB" altLang="en-US" dirty="0">
                <a:solidFill>
                  <a:srgbClr val="010066"/>
                </a:solidFill>
              </a:rPr>
              <a:t>. These are a type of specialized plant cell,</a:t>
            </a:r>
            <a:r>
              <a:rPr lang="en-GB" altLang="en-US" b="1" dirty="0">
                <a:solidFill>
                  <a:srgbClr val="010066"/>
                </a:solidFill>
              </a:rPr>
              <a:t> </a:t>
            </a:r>
            <a:r>
              <a:rPr lang="en-GB" altLang="en-US" dirty="0">
                <a:solidFill>
                  <a:srgbClr val="010066"/>
                </a:solidFill>
              </a:rPr>
              <a:t>structurally adapted to transport water and mineral ions. </a:t>
            </a:r>
            <a:endParaRPr lang="en-GB" altLang="en-US" dirty="0"/>
          </a:p>
        </p:txBody>
      </p:sp>
      <p:sp>
        <p:nvSpPr>
          <p:cNvPr id="16" name="Text Box 53">
            <a:extLst>
              <a:ext uri="{FF2B5EF4-FFF2-40B4-BE49-F238E27FC236}">
                <a16:creationId xmlns:a16="http://schemas.microsoft.com/office/drawing/2014/main" id="{00DBFEC9-9D3A-472F-8460-6DE618196B09}"/>
              </a:ext>
            </a:extLst>
          </p:cNvPr>
          <p:cNvSpPr txBox="1">
            <a:spLocks noChangeArrowheads="1"/>
          </p:cNvSpPr>
          <p:nvPr/>
        </p:nvSpPr>
        <p:spPr bwMode="auto">
          <a:xfrm>
            <a:off x="342900" y="2916238"/>
            <a:ext cx="6057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Their cell walls contain a substance </a:t>
            </a:r>
            <a:br>
              <a:rPr lang="en-GB" altLang="en-US">
                <a:solidFill>
                  <a:srgbClr val="010066"/>
                </a:solidFill>
              </a:rPr>
            </a:br>
            <a:r>
              <a:rPr lang="en-GB" altLang="en-US">
                <a:solidFill>
                  <a:srgbClr val="010066"/>
                </a:solidFill>
              </a:rPr>
              <a:t>called </a:t>
            </a:r>
            <a:r>
              <a:rPr lang="en-GB" altLang="en-US" b="1">
                <a:solidFill>
                  <a:srgbClr val="10BC45"/>
                </a:solidFill>
              </a:rPr>
              <a:t>lignin</a:t>
            </a:r>
            <a:r>
              <a:rPr lang="en-GB" altLang="en-US">
                <a:solidFill>
                  <a:srgbClr val="010066"/>
                </a:solidFill>
              </a:rPr>
              <a:t>. This strengthens and </a:t>
            </a:r>
            <a:r>
              <a:rPr lang="en-GB" altLang="en-US" b="1">
                <a:solidFill>
                  <a:srgbClr val="010066"/>
                </a:solidFill>
              </a:rPr>
              <a:t>waterproofs </a:t>
            </a:r>
            <a:r>
              <a:rPr lang="en-GB" altLang="en-US">
                <a:solidFill>
                  <a:srgbClr val="010066"/>
                </a:solidFill>
              </a:rPr>
              <a:t>the cells. </a:t>
            </a:r>
          </a:p>
        </p:txBody>
      </p:sp>
      <p:sp>
        <p:nvSpPr>
          <p:cNvPr id="17" name="Text Box 52">
            <a:extLst>
              <a:ext uri="{FF2B5EF4-FFF2-40B4-BE49-F238E27FC236}">
                <a16:creationId xmlns:a16="http://schemas.microsoft.com/office/drawing/2014/main" id="{8285DB2D-11C0-4C7C-A2ED-933FD5073447}"/>
              </a:ext>
            </a:extLst>
          </p:cNvPr>
          <p:cNvSpPr txBox="1">
            <a:spLocks noChangeArrowheads="1"/>
          </p:cNvSpPr>
          <p:nvPr/>
        </p:nvSpPr>
        <p:spPr bwMode="auto">
          <a:xfrm>
            <a:off x="342900" y="4214813"/>
            <a:ext cx="50847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Xylem cells are long and </a:t>
            </a:r>
            <a:r>
              <a:rPr lang="en-GB" altLang="en-US" b="1" dirty="0">
                <a:solidFill>
                  <a:srgbClr val="010066"/>
                </a:solidFill>
              </a:rPr>
              <a:t>hollow</a:t>
            </a:r>
            <a:r>
              <a:rPr lang="en-GB" altLang="en-US" dirty="0">
                <a:solidFill>
                  <a:srgbClr val="010066"/>
                </a:solidFill>
              </a:rPr>
              <a:t>. </a:t>
            </a:r>
            <a:br>
              <a:rPr lang="en-GB" altLang="en-US" dirty="0">
                <a:solidFill>
                  <a:srgbClr val="010066"/>
                </a:solidFill>
              </a:rPr>
            </a:br>
            <a:r>
              <a:rPr lang="en-GB" altLang="en-US" dirty="0">
                <a:solidFill>
                  <a:srgbClr val="010066"/>
                </a:solidFill>
              </a:rPr>
              <a:t>Many xylem cells join end to end, </a:t>
            </a:r>
            <a:br>
              <a:rPr lang="en-GB" altLang="en-US" dirty="0">
                <a:solidFill>
                  <a:srgbClr val="010066"/>
                </a:solidFill>
              </a:rPr>
            </a:br>
            <a:r>
              <a:rPr lang="en-GB" altLang="en-US" dirty="0">
                <a:solidFill>
                  <a:srgbClr val="010066"/>
                </a:solidFill>
              </a:rPr>
              <a:t>forming a continuous tube that can </a:t>
            </a:r>
            <a:br>
              <a:rPr lang="en-GB" altLang="en-US" dirty="0">
                <a:solidFill>
                  <a:srgbClr val="010066"/>
                </a:solidFill>
              </a:rPr>
            </a:br>
            <a:r>
              <a:rPr lang="en-GB" altLang="en-US" dirty="0">
                <a:solidFill>
                  <a:srgbClr val="010066"/>
                </a:solidFill>
              </a:rPr>
              <a:t>transport water and mineral ions </a:t>
            </a:r>
            <a:br>
              <a:rPr lang="en-GB" altLang="en-US" dirty="0">
                <a:solidFill>
                  <a:srgbClr val="010066"/>
                </a:solidFill>
              </a:rPr>
            </a:br>
            <a:r>
              <a:rPr lang="en-GB" altLang="en-US" dirty="0">
                <a:solidFill>
                  <a:srgbClr val="010066"/>
                </a:solidFill>
              </a:rPr>
              <a:t>long distances in the plant. </a:t>
            </a:r>
            <a:endParaRPr lang="en-GB" altLang="en-US" dirty="0"/>
          </a:p>
        </p:txBody>
      </p:sp>
      <p:pic>
        <p:nvPicPr>
          <p:cNvPr id="26632" name="Picture 9" descr="xylem_short.png">
            <a:extLst>
              <a:ext uri="{FF2B5EF4-FFF2-40B4-BE49-F238E27FC236}">
                <a16:creationId xmlns:a16="http://schemas.microsoft.com/office/drawing/2014/main" id="{F623BAA9-538E-48DF-9E2D-8CCC9FCD3B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2860" y="2814093"/>
            <a:ext cx="1543067"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8E68FEB3-9077-4C36-AD76-26681BC3B8F6}"/>
              </a:ext>
            </a:extLst>
          </p:cNvPr>
          <p:cNvCxnSpPr>
            <a:cxnSpLocks noChangeShapeType="1"/>
          </p:cNvCxnSpPr>
          <p:nvPr/>
        </p:nvCxnSpPr>
        <p:spPr bwMode="auto">
          <a:xfrm>
            <a:off x="7008813" y="3959225"/>
            <a:ext cx="280987" cy="15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D1E1C985-DE7A-48F8-A250-024501F759C8}"/>
              </a:ext>
            </a:extLst>
          </p:cNvPr>
          <p:cNvCxnSpPr>
            <a:cxnSpLocks noChangeShapeType="1"/>
          </p:cNvCxnSpPr>
          <p:nvPr/>
        </p:nvCxnSpPr>
        <p:spPr bwMode="auto">
          <a:xfrm>
            <a:off x="7004050" y="4946650"/>
            <a:ext cx="280988" cy="15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19">
            <a:extLst>
              <a:ext uri="{FF2B5EF4-FFF2-40B4-BE49-F238E27FC236}">
                <a16:creationId xmlns:a16="http://schemas.microsoft.com/office/drawing/2014/main" id="{956037EB-0834-437C-9AE7-20253B17131D}"/>
              </a:ext>
            </a:extLst>
          </p:cNvPr>
          <p:cNvCxnSpPr>
            <a:cxnSpLocks noChangeShapeType="1"/>
          </p:cNvCxnSpPr>
          <p:nvPr/>
        </p:nvCxnSpPr>
        <p:spPr bwMode="auto">
          <a:xfrm flipV="1">
            <a:off x="7265988" y="3943350"/>
            <a:ext cx="9525" cy="1014413"/>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3" name="Straight Connector 22">
            <a:extLst>
              <a:ext uri="{FF2B5EF4-FFF2-40B4-BE49-F238E27FC236}">
                <a16:creationId xmlns:a16="http://schemas.microsoft.com/office/drawing/2014/main" id="{E12A8AF6-F97A-46DD-8B95-6ADA101B6D33}"/>
              </a:ext>
            </a:extLst>
          </p:cNvPr>
          <p:cNvCxnSpPr>
            <a:cxnSpLocks noChangeShapeType="1"/>
          </p:cNvCxnSpPr>
          <p:nvPr/>
        </p:nvCxnSpPr>
        <p:spPr bwMode="auto">
          <a:xfrm>
            <a:off x="7277100" y="4441825"/>
            <a:ext cx="280988" cy="15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4" name="Rectangle 23">
            <a:extLst>
              <a:ext uri="{FF2B5EF4-FFF2-40B4-BE49-F238E27FC236}">
                <a16:creationId xmlns:a16="http://schemas.microsoft.com/office/drawing/2014/main" id="{8AD98429-2CB2-44B5-B3E3-17EA62CFF7C5}"/>
              </a:ext>
            </a:extLst>
          </p:cNvPr>
          <p:cNvSpPr>
            <a:spLocks noChangeArrowheads="1"/>
          </p:cNvSpPr>
          <p:nvPr/>
        </p:nvSpPr>
        <p:spPr bwMode="auto">
          <a:xfrm>
            <a:off x="7402513" y="4151313"/>
            <a:ext cx="1741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a single </a:t>
            </a:r>
            <a:br>
              <a:rPr lang="en-GB" altLang="en-US" b="1">
                <a:solidFill>
                  <a:srgbClr val="010066"/>
                </a:solidFill>
              </a:rPr>
            </a:br>
            <a:r>
              <a:rPr lang="en-GB" altLang="en-US" b="1">
                <a:solidFill>
                  <a:srgbClr val="010066"/>
                </a:solidFill>
              </a:rPr>
              <a:t>xylem cell </a:t>
            </a:r>
            <a:endParaRPr lang="en-GB" altLang="en-US" b="1"/>
          </a:p>
        </p:txBody>
      </p:sp>
      <p:pic>
        <p:nvPicPr>
          <p:cNvPr id="18" name="Picture 17">
            <a:extLst>
              <a:ext uri="{FF2B5EF4-FFF2-40B4-BE49-F238E27FC236}">
                <a16:creationId xmlns:a16="http://schemas.microsoft.com/office/drawing/2014/main" id="{09591E9C-5506-4726-B5B3-687D92AAF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F508A568-486F-41D3-8270-1FB1FC36322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316F534-32D6-46AC-B386-078D06EE96CE}"/>
              </a:ext>
            </a:extLst>
          </p:cNvPr>
          <p:cNvSpPr>
            <a:spLocks noGrp="1" noChangeArrowheads="1"/>
          </p:cNvSpPr>
          <p:nvPr>
            <p:ph type="title"/>
          </p:nvPr>
        </p:nvSpPr>
        <p:spPr/>
        <p:txBody>
          <a:bodyPr/>
          <a:lstStyle/>
          <a:p>
            <a:r>
              <a:rPr lang="en-GB" altLang="en-US" dirty="0"/>
              <a:t>Identifying the xylem</a:t>
            </a:r>
          </a:p>
        </p:txBody>
      </p:sp>
      <p:pic>
        <p:nvPicPr>
          <p:cNvPr id="8" name="Picture 7">
            <a:extLst>
              <a:ext uri="{FF2B5EF4-FFF2-40B4-BE49-F238E27FC236}">
                <a16:creationId xmlns:a16="http://schemas.microsoft.com/office/drawing/2014/main" id="{F8FC0CEA-3DD5-4CE1-9248-466899B3B44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0E330A89-E371-4E58-839D-95F5BEC15AA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2CAB4E50-100E-484D-AB34-B58FEB82021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4114C685-94D4-4C13-95C7-3FD70E839E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12" name="Picture 11">
            <a:extLst>
              <a:ext uri="{FF2B5EF4-FFF2-40B4-BE49-F238E27FC236}">
                <a16:creationId xmlns:a16="http://schemas.microsoft.com/office/drawing/2014/main" id="{B0F95685-FBFE-410B-AA57-EC60F20D2985}"/>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66525"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4E01C02-E6D5-493A-A83A-2DB1B2EE3940}"/>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ransport_in_plants_13.1.png">
            <a:extLst>
              <a:ext uri="{FF2B5EF4-FFF2-40B4-BE49-F238E27FC236}">
                <a16:creationId xmlns:a16="http://schemas.microsoft.com/office/drawing/2014/main" id="{77B8256E-F3EF-4DB3-BA1A-8F58ACFC84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3135313"/>
            <a:ext cx="3071813"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77AAF0CA-4450-4E89-8F88-DC5B5FC018C3}"/>
              </a:ext>
            </a:extLst>
          </p:cNvPr>
          <p:cNvSpPr>
            <a:spLocks noGrp="1" noChangeArrowheads="1"/>
          </p:cNvSpPr>
          <p:nvPr>
            <p:ph type="title"/>
          </p:nvPr>
        </p:nvSpPr>
        <p:spPr/>
        <p:txBody>
          <a:bodyPr/>
          <a:lstStyle/>
          <a:p>
            <a:r>
              <a:rPr lang="en-GB" altLang="en-US"/>
              <a:t>What is the transpiration stream?</a:t>
            </a:r>
          </a:p>
        </p:txBody>
      </p:sp>
      <p:sp>
        <p:nvSpPr>
          <p:cNvPr id="200713" name="Text Box 9">
            <a:extLst>
              <a:ext uri="{FF2B5EF4-FFF2-40B4-BE49-F238E27FC236}">
                <a16:creationId xmlns:a16="http://schemas.microsoft.com/office/drawing/2014/main" id="{3980A82E-5564-4772-9B4F-6A6D5120E252}"/>
              </a:ext>
            </a:extLst>
          </p:cNvPr>
          <p:cNvSpPr txBox="1">
            <a:spLocks noChangeArrowheads="1"/>
          </p:cNvSpPr>
          <p:nvPr/>
        </p:nvSpPr>
        <p:spPr bwMode="auto">
          <a:xfrm>
            <a:off x="342900" y="3194050"/>
            <a:ext cx="589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loss of water from the leaves </a:t>
            </a:r>
            <a:br>
              <a:rPr lang="en-GB" altLang="en-US">
                <a:solidFill>
                  <a:srgbClr val="010066"/>
                </a:solidFill>
              </a:rPr>
            </a:br>
            <a:r>
              <a:rPr lang="en-GB" altLang="en-US">
                <a:solidFill>
                  <a:srgbClr val="010066"/>
                </a:solidFill>
              </a:rPr>
              <a:t>causes more water to be taken up </a:t>
            </a:r>
            <a:br>
              <a:rPr lang="en-GB" altLang="en-US">
                <a:solidFill>
                  <a:srgbClr val="010066"/>
                </a:solidFill>
              </a:rPr>
            </a:br>
            <a:r>
              <a:rPr lang="en-GB" altLang="en-US">
                <a:solidFill>
                  <a:srgbClr val="010066"/>
                </a:solidFill>
              </a:rPr>
              <a:t>by the roots. </a:t>
            </a:r>
          </a:p>
        </p:txBody>
      </p:sp>
      <p:sp>
        <p:nvSpPr>
          <p:cNvPr id="27654" name="Text Box 42">
            <a:extLst>
              <a:ext uri="{FF2B5EF4-FFF2-40B4-BE49-F238E27FC236}">
                <a16:creationId xmlns:a16="http://schemas.microsoft.com/office/drawing/2014/main" id="{16240CFC-A446-4ED8-849D-75F624B06E48}"/>
              </a:ext>
            </a:extLst>
          </p:cNvPr>
          <p:cNvSpPr txBox="1">
            <a:spLocks noChangeArrowheads="1"/>
          </p:cNvSpPr>
          <p:nvPr/>
        </p:nvSpPr>
        <p:spPr bwMode="auto">
          <a:xfrm>
            <a:off x="342900" y="784225"/>
            <a:ext cx="817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a:t>
            </a:r>
            <a:r>
              <a:rPr lang="en-GB" altLang="en-US" b="1">
                <a:solidFill>
                  <a:srgbClr val="10BC45"/>
                </a:solidFill>
              </a:rPr>
              <a:t>transpiration stream </a:t>
            </a:r>
            <a:r>
              <a:rPr lang="en-GB" altLang="en-US">
                <a:solidFill>
                  <a:srgbClr val="010066"/>
                </a:solidFill>
              </a:rPr>
              <a:t>describes the movement of water in the xylem tissues, from the roots to the leaves.</a:t>
            </a:r>
          </a:p>
        </p:txBody>
      </p:sp>
      <p:sp>
        <p:nvSpPr>
          <p:cNvPr id="10" name="Text Box 41">
            <a:extLst>
              <a:ext uri="{FF2B5EF4-FFF2-40B4-BE49-F238E27FC236}">
                <a16:creationId xmlns:a16="http://schemas.microsoft.com/office/drawing/2014/main" id="{7E10BC5F-C88B-4EFD-AB43-CB0E6CB735D7}"/>
              </a:ext>
            </a:extLst>
          </p:cNvPr>
          <p:cNvSpPr txBox="1">
            <a:spLocks noChangeArrowheads="1"/>
          </p:cNvSpPr>
          <p:nvPr/>
        </p:nvSpPr>
        <p:spPr bwMode="auto">
          <a:xfrm>
            <a:off x="342900" y="1803400"/>
            <a:ext cx="797701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Once water reaches the leaves, it can diffuse through open stomata and into the air as water vapor. As a result, transpiration is a major route of </a:t>
            </a:r>
            <a:r>
              <a:rPr lang="en-GB" altLang="en-US" b="1" dirty="0">
                <a:solidFill>
                  <a:srgbClr val="010066"/>
                </a:solidFill>
              </a:rPr>
              <a:t>water loss </a:t>
            </a:r>
            <a:r>
              <a:rPr lang="en-GB" altLang="en-US" dirty="0">
                <a:solidFill>
                  <a:srgbClr val="010066"/>
                </a:solidFill>
              </a:rPr>
              <a:t>in plants. </a:t>
            </a:r>
          </a:p>
        </p:txBody>
      </p:sp>
      <p:sp>
        <p:nvSpPr>
          <p:cNvPr id="9" name="Rectangle 8">
            <a:extLst>
              <a:ext uri="{FF2B5EF4-FFF2-40B4-BE49-F238E27FC236}">
                <a16:creationId xmlns:a16="http://schemas.microsoft.com/office/drawing/2014/main" id="{BA9A3E28-9EFB-42C3-A56D-E6498254752A}"/>
              </a:ext>
            </a:extLst>
          </p:cNvPr>
          <p:cNvSpPr>
            <a:spLocks noChangeArrowheads="1"/>
          </p:cNvSpPr>
          <p:nvPr/>
        </p:nvSpPr>
        <p:spPr bwMode="auto">
          <a:xfrm>
            <a:off x="342900" y="4583113"/>
            <a:ext cx="49577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the roots cannot absorb enough water to meet demand, the guard cells </a:t>
            </a:r>
            <a:r>
              <a:rPr lang="en-GB" altLang="en-US" b="1" dirty="0">
                <a:solidFill>
                  <a:srgbClr val="010066"/>
                </a:solidFill>
              </a:rPr>
              <a:t>close the stomata </a:t>
            </a:r>
            <a:r>
              <a:rPr lang="en-GB" altLang="en-US" dirty="0">
                <a:solidFill>
                  <a:srgbClr val="010066"/>
                </a:solidFill>
              </a:rPr>
              <a:t>to try to prevent wilting.</a:t>
            </a:r>
            <a:endParaRPr lang="en-GB" altLang="en-US" dirty="0"/>
          </a:p>
        </p:txBody>
      </p:sp>
      <p:pic>
        <p:nvPicPr>
          <p:cNvPr id="12" name="Picture 11">
            <a:extLst>
              <a:ext uri="{FF2B5EF4-FFF2-40B4-BE49-F238E27FC236}">
                <a16:creationId xmlns:a16="http://schemas.microsoft.com/office/drawing/2014/main" id="{103B998A-7709-4A96-B087-0A4DD9E9196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07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3" grpId="0"/>
      <p:bldP spid="10"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D0B43D4-329F-449D-8F0A-A8A8B6382FAF}"/>
              </a:ext>
            </a:extLst>
          </p:cNvPr>
          <p:cNvSpPr>
            <a:spLocks noGrp="1" noChangeArrowheads="1"/>
          </p:cNvSpPr>
          <p:nvPr>
            <p:ph type="title"/>
          </p:nvPr>
        </p:nvSpPr>
        <p:spPr/>
        <p:txBody>
          <a:bodyPr/>
          <a:lstStyle/>
          <a:p>
            <a:r>
              <a:rPr lang="en-GB" altLang="en-US"/>
              <a:t>What affects the rate of transpiration?</a:t>
            </a:r>
          </a:p>
        </p:txBody>
      </p:sp>
      <p:sp>
        <p:nvSpPr>
          <p:cNvPr id="200708" name="Text Box 4">
            <a:extLst>
              <a:ext uri="{FF2B5EF4-FFF2-40B4-BE49-F238E27FC236}">
                <a16:creationId xmlns:a16="http://schemas.microsoft.com/office/drawing/2014/main" id="{7337F4DF-4B78-43DB-8EA8-441A396F62BA}"/>
              </a:ext>
            </a:extLst>
          </p:cNvPr>
          <p:cNvSpPr txBox="1">
            <a:spLocks noChangeArrowheads="1"/>
          </p:cNvSpPr>
          <p:nvPr/>
        </p:nvSpPr>
        <p:spPr bwMode="auto">
          <a:xfrm>
            <a:off x="342901" y="4583113"/>
            <a:ext cx="783025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In hot, dry and windy conditions, evaporation of water </a:t>
            </a:r>
            <a:br>
              <a:rPr lang="en-GB" altLang="en-US" dirty="0">
                <a:solidFill>
                  <a:srgbClr val="010066"/>
                </a:solidFill>
              </a:rPr>
            </a:br>
            <a:r>
              <a:rPr lang="en-GB" altLang="en-US" dirty="0">
                <a:solidFill>
                  <a:srgbClr val="010066"/>
                </a:solidFill>
              </a:rPr>
              <a:t>from plant leaves occurs faster. This increases the rate of transpiration, and therefore the rate of water uptake by the plant.</a:t>
            </a:r>
          </a:p>
        </p:txBody>
      </p:sp>
      <p:sp>
        <p:nvSpPr>
          <p:cNvPr id="28676" name="Text Box 5">
            <a:extLst>
              <a:ext uri="{FF2B5EF4-FFF2-40B4-BE49-F238E27FC236}">
                <a16:creationId xmlns:a16="http://schemas.microsoft.com/office/drawing/2014/main" id="{034EB45D-0AFD-4268-A708-715CC5D8CC64}"/>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a:t>
            </a:r>
            <a:r>
              <a:rPr lang="en-GB" altLang="en-US" b="1" dirty="0">
                <a:solidFill>
                  <a:srgbClr val="10BC45"/>
                </a:solidFill>
              </a:rPr>
              <a:t> rate of transpiration</a:t>
            </a:r>
            <a:r>
              <a:rPr lang="en-GB" altLang="en-US" dirty="0">
                <a:solidFill>
                  <a:srgbClr val="010066"/>
                </a:solidFill>
              </a:rPr>
              <a:t>,</a:t>
            </a:r>
            <a:r>
              <a:rPr lang="en-GB" altLang="en-US" b="1" dirty="0">
                <a:solidFill>
                  <a:srgbClr val="10BC45"/>
                </a:solidFill>
              </a:rPr>
              <a:t> </a:t>
            </a:r>
            <a:r>
              <a:rPr lang="en-GB" altLang="en-US" dirty="0">
                <a:solidFill>
                  <a:srgbClr val="010066"/>
                </a:solidFill>
              </a:rPr>
              <a:t>and therefore water uptake by plants, varies in response to </a:t>
            </a:r>
            <a:r>
              <a:rPr lang="en-GB" altLang="en-US" b="1" dirty="0">
                <a:solidFill>
                  <a:srgbClr val="010066"/>
                </a:solidFill>
              </a:rPr>
              <a:t>environmental factors </a:t>
            </a:r>
            <a:r>
              <a:rPr lang="en-GB" altLang="en-US" dirty="0">
                <a:solidFill>
                  <a:srgbClr val="010066"/>
                </a:solidFill>
              </a:rPr>
              <a:t>including:</a:t>
            </a:r>
          </a:p>
        </p:txBody>
      </p:sp>
      <p:sp>
        <p:nvSpPr>
          <p:cNvPr id="11" name="Rectangle 10">
            <a:extLst>
              <a:ext uri="{FF2B5EF4-FFF2-40B4-BE49-F238E27FC236}">
                <a16:creationId xmlns:a16="http://schemas.microsoft.com/office/drawing/2014/main" id="{4BE6A937-F600-4B29-91E2-41B8FAE68226}"/>
              </a:ext>
            </a:extLst>
          </p:cNvPr>
          <p:cNvSpPr>
            <a:spLocks noChangeArrowheads="1"/>
          </p:cNvSpPr>
          <p:nvPr/>
        </p:nvSpPr>
        <p:spPr bwMode="auto">
          <a:xfrm>
            <a:off x="342900" y="2525713"/>
            <a:ext cx="7634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 </a:t>
            </a:r>
            <a:r>
              <a:rPr lang="en-GB" altLang="en-US" b="1" dirty="0">
                <a:solidFill>
                  <a:srgbClr val="010066"/>
                </a:solidFill>
              </a:rPr>
              <a:t>temperature</a:t>
            </a:r>
            <a:r>
              <a:rPr lang="en-GB" altLang="en-US" dirty="0">
                <a:solidFill>
                  <a:srgbClr val="010066"/>
                </a:solidFill>
              </a:rPr>
              <a:t> – the heat in the environment </a:t>
            </a:r>
            <a:endParaRPr lang="en-GB" altLang="en-US" dirty="0"/>
          </a:p>
        </p:txBody>
      </p:sp>
      <p:sp>
        <p:nvSpPr>
          <p:cNvPr id="12" name="Rectangle 11">
            <a:extLst>
              <a:ext uri="{FF2B5EF4-FFF2-40B4-BE49-F238E27FC236}">
                <a16:creationId xmlns:a16="http://schemas.microsoft.com/office/drawing/2014/main" id="{B0215CF6-1EC1-4FA7-A63E-3BB6CEBAC3DC}"/>
              </a:ext>
            </a:extLst>
          </p:cNvPr>
          <p:cNvSpPr>
            <a:spLocks noChangeArrowheads="1"/>
          </p:cNvSpPr>
          <p:nvPr/>
        </p:nvSpPr>
        <p:spPr bwMode="auto">
          <a:xfrm>
            <a:off x="342900" y="1839913"/>
            <a:ext cx="8177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 </a:t>
            </a:r>
            <a:r>
              <a:rPr lang="en-GB" altLang="en-US" b="1" dirty="0">
                <a:solidFill>
                  <a:srgbClr val="10BC45"/>
                </a:solidFill>
              </a:rPr>
              <a:t>humidity</a:t>
            </a:r>
            <a:r>
              <a:rPr lang="en-GB" altLang="en-US" dirty="0">
                <a:solidFill>
                  <a:srgbClr val="010066"/>
                </a:solidFill>
              </a:rPr>
              <a:t> – the amount of water vapor in the air</a:t>
            </a:r>
            <a:endParaRPr lang="en-GB" altLang="en-US" dirty="0"/>
          </a:p>
        </p:txBody>
      </p:sp>
      <p:sp>
        <p:nvSpPr>
          <p:cNvPr id="13" name="Rectangle 12">
            <a:extLst>
              <a:ext uri="{FF2B5EF4-FFF2-40B4-BE49-F238E27FC236}">
                <a16:creationId xmlns:a16="http://schemas.microsoft.com/office/drawing/2014/main" id="{830C3EC9-3EE8-4D35-9802-F68712FFB294}"/>
              </a:ext>
            </a:extLst>
          </p:cNvPr>
          <p:cNvSpPr>
            <a:spLocks noChangeArrowheads="1"/>
          </p:cNvSpPr>
          <p:nvPr/>
        </p:nvSpPr>
        <p:spPr bwMode="auto">
          <a:xfrm>
            <a:off x="342900" y="3211513"/>
            <a:ext cx="8548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 </a:t>
            </a:r>
            <a:r>
              <a:rPr lang="en-GB" altLang="en-US" b="1" dirty="0">
                <a:solidFill>
                  <a:srgbClr val="10BC45"/>
                </a:solidFill>
              </a:rPr>
              <a:t>light intensity </a:t>
            </a:r>
            <a:r>
              <a:rPr lang="en-GB" altLang="en-US" dirty="0">
                <a:solidFill>
                  <a:srgbClr val="010066"/>
                </a:solidFill>
              </a:rPr>
              <a:t>– the amount of energy carried by light</a:t>
            </a:r>
            <a:endParaRPr lang="en-GB" altLang="en-US" dirty="0"/>
          </a:p>
        </p:txBody>
      </p:sp>
      <p:sp>
        <p:nvSpPr>
          <p:cNvPr id="14" name="Rectangle 13">
            <a:extLst>
              <a:ext uri="{FF2B5EF4-FFF2-40B4-BE49-F238E27FC236}">
                <a16:creationId xmlns:a16="http://schemas.microsoft.com/office/drawing/2014/main" id="{DC9FC8DC-BBF4-46D3-AD02-5CDE53E8BBD9}"/>
              </a:ext>
            </a:extLst>
          </p:cNvPr>
          <p:cNvSpPr>
            <a:spLocks noChangeArrowheads="1"/>
          </p:cNvSpPr>
          <p:nvPr/>
        </p:nvSpPr>
        <p:spPr bwMode="auto">
          <a:xfrm>
            <a:off x="342900" y="3897313"/>
            <a:ext cx="686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 </a:t>
            </a:r>
            <a:r>
              <a:rPr lang="en-GB" altLang="en-US" b="1" dirty="0">
                <a:solidFill>
                  <a:srgbClr val="010066"/>
                </a:solidFill>
              </a:rPr>
              <a:t>air movement </a:t>
            </a:r>
            <a:r>
              <a:rPr lang="en-GB" altLang="en-US" dirty="0">
                <a:solidFill>
                  <a:srgbClr val="010066"/>
                </a:solidFill>
              </a:rPr>
              <a:t>– the amount of wind.</a:t>
            </a:r>
            <a:endParaRPr lang="en-GB" altLang="en-US" dirty="0"/>
          </a:p>
        </p:txBody>
      </p:sp>
      <p:pic>
        <p:nvPicPr>
          <p:cNvPr id="10" name="Picture 9">
            <a:extLst>
              <a:ext uri="{FF2B5EF4-FFF2-40B4-BE49-F238E27FC236}">
                <a16:creationId xmlns:a16="http://schemas.microsoft.com/office/drawing/2014/main" id="{3013DA4F-9057-4586-8038-3CFA0E5B3A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070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71A28475-9170-4D61-96B1-56E8B5038E30}"/>
              </a:ext>
            </a:extLst>
          </p:cNvPr>
          <p:cNvSpPr>
            <a:spLocks noGrp="1" noChangeArrowheads="1"/>
          </p:cNvSpPr>
          <p:nvPr>
            <p:ph type="title"/>
          </p:nvPr>
        </p:nvSpPr>
        <p:spPr/>
        <p:txBody>
          <a:bodyPr/>
          <a:lstStyle/>
          <a:p>
            <a:r>
              <a:rPr lang="en-GB" altLang="en-US" dirty="0"/>
              <a:t>The environment and transpiration</a:t>
            </a:r>
          </a:p>
        </p:txBody>
      </p:sp>
      <p:pic>
        <p:nvPicPr>
          <p:cNvPr id="7" name="Picture 6">
            <a:extLst>
              <a:ext uri="{FF2B5EF4-FFF2-40B4-BE49-F238E27FC236}">
                <a16:creationId xmlns:a16="http://schemas.microsoft.com/office/drawing/2014/main" id="{013DC971-970D-488A-8284-583C46CF4D7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CC6B99BE-750E-40CC-A419-F187AE8C870E}"/>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EA70625D-9BCB-4FC5-9E1B-FCD5A4D505AB}"/>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1CEAB2C-58F1-45CC-8A2F-2997EE81714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D4D68028-294C-408D-A1BC-27480C274596}"/>
              </a:ext>
            </a:extLst>
          </p:cNvPr>
          <p:cNvSpPr>
            <a:spLocks noGrp="1" noChangeArrowheads="1"/>
          </p:cNvSpPr>
          <p:nvPr>
            <p:ph type="title"/>
          </p:nvPr>
        </p:nvSpPr>
        <p:spPr/>
        <p:txBody>
          <a:bodyPr/>
          <a:lstStyle/>
          <a:p>
            <a:r>
              <a:rPr lang="en-GB" altLang="en-US" dirty="0"/>
              <a:t>Measuring transpiration</a:t>
            </a:r>
          </a:p>
        </p:txBody>
      </p:sp>
      <p:sp>
        <p:nvSpPr>
          <p:cNvPr id="4104" name="Rectangle 9">
            <a:extLst>
              <a:ext uri="{FF2B5EF4-FFF2-40B4-BE49-F238E27FC236}">
                <a16:creationId xmlns:a16="http://schemas.microsoft.com/office/drawing/2014/main" id="{7D18D0E7-AEEF-4C8F-9BB6-2B8CCEADE725}"/>
              </a:ext>
            </a:extLst>
          </p:cNvPr>
          <p:cNvSpPr>
            <a:spLocks noChangeArrowheads="1"/>
          </p:cNvSpPr>
          <p:nvPr/>
        </p:nvSpPr>
        <p:spPr bwMode="auto">
          <a:xfrm>
            <a:off x="2286000" y="2274888"/>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a:t>
            </a:r>
            <a:r>
              <a:rPr lang="en-GB" altLang="en-US" i="1"/>
              <a:t>animation/activity</a:t>
            </a:r>
            <a:r>
              <a:rPr lang="en-GB" altLang="en-US"/>
              <a:t>] covers a required [</a:t>
            </a:r>
            <a:r>
              <a:rPr lang="en-GB" altLang="en-US" i="1"/>
              <a:t>biology/chemistry/physics</a:t>
            </a:r>
            <a:r>
              <a:rPr lang="en-GB" altLang="en-US"/>
              <a:t>] practical in [</a:t>
            </a:r>
            <a:r>
              <a:rPr lang="en-GB" altLang="en-US" i="1"/>
              <a:t>AQA, Edexcel, OCR Gateway and OCR 21</a:t>
            </a:r>
            <a:r>
              <a:rPr lang="en-GB" altLang="en-US" i="1" baseline="30000"/>
              <a:t>st</a:t>
            </a:r>
            <a:r>
              <a:rPr lang="en-GB" altLang="en-US" i="1"/>
              <a:t> Century</a:t>
            </a:r>
            <a:r>
              <a:rPr lang="en-GB" altLang="en-US"/>
              <a:t>].”</a:t>
            </a:r>
          </a:p>
        </p:txBody>
      </p:sp>
      <p:pic>
        <p:nvPicPr>
          <p:cNvPr id="10" name="Picture 9">
            <a:extLst>
              <a:ext uri="{FF2B5EF4-FFF2-40B4-BE49-F238E27FC236}">
                <a16:creationId xmlns:a16="http://schemas.microsoft.com/office/drawing/2014/main" id="{CBD31A29-2909-4016-8DE9-1EF5AB766B2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6" descr="flash_icon">
            <a:extLst>
              <a:ext uri="{FF2B5EF4-FFF2-40B4-BE49-F238E27FC236}">
                <a16:creationId xmlns:a16="http://schemas.microsoft.com/office/drawing/2014/main" id="{4CDE85BD-7F02-4F74-9046-DE17A4CC451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7" descr="notes_icon">
            <a:extLst>
              <a:ext uri="{FF2B5EF4-FFF2-40B4-BE49-F238E27FC236}">
                <a16:creationId xmlns:a16="http://schemas.microsoft.com/office/drawing/2014/main" id="{A756AC79-A9CF-4942-828B-8611D9717BC5}"/>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16F1BDD5-856A-44E0-81A7-FB30D20766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7199" y="136153"/>
            <a:ext cx="609685" cy="390580"/>
          </a:xfrm>
          <a:prstGeom prst="rect">
            <a:avLst/>
          </a:prstGeom>
        </p:spPr>
      </p:pic>
      <p:pic>
        <p:nvPicPr>
          <p:cNvPr id="9" name="Picture 8">
            <a:extLst>
              <a:ext uri="{FF2B5EF4-FFF2-40B4-BE49-F238E27FC236}">
                <a16:creationId xmlns:a16="http://schemas.microsoft.com/office/drawing/2014/main" id="{CC37DC0E-036A-4CDC-B2C3-FCB9ED1DA9C7}"/>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047805"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3953D42-E26E-48DA-9A1D-5BE94139CA6B}"/>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54567B5-CC8D-4D43-A3D6-DCC722F10148}"/>
              </a:ext>
            </a:extLst>
          </p:cNvPr>
          <p:cNvSpPr>
            <a:spLocks noGrp="1" noChangeArrowheads="1"/>
          </p:cNvSpPr>
          <p:nvPr>
            <p:ph type="title"/>
          </p:nvPr>
        </p:nvSpPr>
        <p:spPr/>
        <p:txBody>
          <a:bodyPr/>
          <a:lstStyle/>
          <a:p>
            <a:r>
              <a:rPr lang="en-GB" altLang="en-US"/>
              <a:t>Calculating the rate of transpiration</a:t>
            </a:r>
          </a:p>
        </p:txBody>
      </p:sp>
      <p:sp>
        <p:nvSpPr>
          <p:cNvPr id="29699" name="Text Box 5">
            <a:extLst>
              <a:ext uri="{FF2B5EF4-FFF2-40B4-BE49-F238E27FC236}">
                <a16:creationId xmlns:a16="http://schemas.microsoft.com/office/drawing/2014/main" id="{D270333A-00FD-4D7A-9454-70D9A078B93B}"/>
              </a:ext>
            </a:extLst>
          </p:cNvPr>
          <p:cNvSpPr txBox="1">
            <a:spLocks noChangeArrowheads="1"/>
          </p:cNvSpPr>
          <p:nvPr/>
        </p:nvSpPr>
        <p:spPr bwMode="auto">
          <a:xfrm>
            <a:off x="342900" y="784225"/>
            <a:ext cx="845678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a:t>
            </a:r>
            <a:r>
              <a:rPr lang="en-GB" altLang="en-US" b="1" dirty="0">
                <a:solidFill>
                  <a:srgbClr val="010066"/>
                </a:solidFill>
              </a:rPr>
              <a:t>rate of transpiration </a:t>
            </a:r>
            <a:r>
              <a:rPr lang="en-GB" altLang="en-US" dirty="0">
                <a:solidFill>
                  <a:srgbClr val="010066"/>
                </a:solidFill>
              </a:rPr>
              <a:t>relates to the amount of water lost by a plant over a given period of time.</a:t>
            </a:r>
          </a:p>
        </p:txBody>
      </p:sp>
      <p:sp>
        <p:nvSpPr>
          <p:cNvPr id="16" name="Text Box 51">
            <a:extLst>
              <a:ext uri="{FF2B5EF4-FFF2-40B4-BE49-F238E27FC236}">
                <a16:creationId xmlns:a16="http://schemas.microsoft.com/office/drawing/2014/main" id="{533965F2-503A-4AF0-9FEE-8D72CFD8DC12}"/>
              </a:ext>
            </a:extLst>
          </p:cNvPr>
          <p:cNvSpPr txBox="1">
            <a:spLocks noChangeArrowheads="1"/>
          </p:cNvSpPr>
          <p:nvPr/>
        </p:nvSpPr>
        <p:spPr bwMode="auto">
          <a:xfrm>
            <a:off x="342900" y="1806928"/>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This can be measured using a</a:t>
            </a:r>
            <a:r>
              <a:rPr lang="en-GB" altLang="en-US" b="1" dirty="0">
                <a:solidFill>
                  <a:srgbClr val="10BC45"/>
                </a:solidFill>
              </a:rPr>
              <a:t> potometer</a:t>
            </a:r>
            <a:r>
              <a:rPr lang="en-GB" altLang="en-US" dirty="0">
                <a:solidFill>
                  <a:srgbClr val="010066"/>
                </a:solidFill>
              </a:rPr>
              <a:t>. The further the </a:t>
            </a:r>
            <a:br>
              <a:rPr lang="en-GB" altLang="en-US" dirty="0">
                <a:solidFill>
                  <a:srgbClr val="010066"/>
                </a:solidFill>
              </a:rPr>
            </a:br>
            <a:r>
              <a:rPr lang="en-GB" altLang="en-US" dirty="0">
                <a:solidFill>
                  <a:srgbClr val="010066"/>
                </a:solidFill>
              </a:rPr>
              <a:t>bubble inside the potometer moves, the greater the rate of transpiration. This can be calculated using the equation:  </a:t>
            </a:r>
          </a:p>
        </p:txBody>
      </p:sp>
      <p:sp>
        <p:nvSpPr>
          <p:cNvPr id="20" name="AutoShape 32">
            <a:extLst>
              <a:ext uri="{FF2B5EF4-FFF2-40B4-BE49-F238E27FC236}">
                <a16:creationId xmlns:a16="http://schemas.microsoft.com/office/drawing/2014/main" id="{847B0E0B-AB99-4CE5-9EB4-5C9CEE095F65}"/>
              </a:ext>
            </a:extLst>
          </p:cNvPr>
          <p:cNvSpPr>
            <a:spLocks noChangeArrowheads="1"/>
          </p:cNvSpPr>
          <p:nvPr/>
        </p:nvSpPr>
        <p:spPr bwMode="auto">
          <a:xfrm>
            <a:off x="344311" y="3266165"/>
            <a:ext cx="8455378" cy="1200151"/>
          </a:xfrm>
          <a:prstGeom prst="roundRect">
            <a:avLst>
              <a:gd name="adj" fmla="val 0"/>
            </a:avLst>
          </a:prstGeom>
          <a:solidFill>
            <a:srgbClr val="10BC45"/>
          </a:solidFill>
          <a:ln w="38100">
            <a:noFill/>
            <a:round/>
            <a:headEnd/>
            <a:tailEnd/>
          </a:ln>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sp>
        <p:nvSpPr>
          <p:cNvPr id="22" name="Text Box 35">
            <a:extLst>
              <a:ext uri="{FF2B5EF4-FFF2-40B4-BE49-F238E27FC236}">
                <a16:creationId xmlns:a16="http://schemas.microsoft.com/office/drawing/2014/main" id="{D83F7B0B-09AD-48AE-9067-4948519A4E21}"/>
              </a:ext>
            </a:extLst>
          </p:cNvPr>
          <p:cNvSpPr txBox="1">
            <a:spLocks noChangeArrowheads="1"/>
          </p:cNvSpPr>
          <p:nvPr/>
        </p:nvSpPr>
        <p:spPr bwMode="auto">
          <a:xfrm>
            <a:off x="344312" y="3444323"/>
            <a:ext cx="31545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chemeClr val="bg1"/>
                </a:solidFill>
              </a:rPr>
              <a:t>rate of transpiration</a:t>
            </a:r>
            <a:br>
              <a:rPr lang="en-GB" altLang="en-US" b="1" dirty="0">
                <a:solidFill>
                  <a:schemeClr val="bg1"/>
                </a:solidFill>
              </a:rPr>
            </a:br>
            <a:r>
              <a:rPr lang="en-GB" altLang="en-US" b="1" dirty="0">
                <a:solidFill>
                  <a:schemeClr val="bg1"/>
                </a:solidFill>
              </a:rPr>
              <a:t>(mm/min)</a:t>
            </a:r>
          </a:p>
        </p:txBody>
      </p:sp>
      <p:sp>
        <p:nvSpPr>
          <p:cNvPr id="23" name="Text Box 36">
            <a:extLst>
              <a:ext uri="{FF2B5EF4-FFF2-40B4-BE49-F238E27FC236}">
                <a16:creationId xmlns:a16="http://schemas.microsoft.com/office/drawing/2014/main" id="{4138A7C5-C55C-4A9C-8E9C-03BAD2C68132}"/>
              </a:ext>
            </a:extLst>
          </p:cNvPr>
          <p:cNvSpPr txBox="1">
            <a:spLocks noChangeArrowheads="1"/>
          </p:cNvSpPr>
          <p:nvPr/>
        </p:nvSpPr>
        <p:spPr bwMode="auto">
          <a:xfrm>
            <a:off x="3409065" y="3652286"/>
            <a:ext cx="3349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a:t>
            </a:r>
          </a:p>
        </p:txBody>
      </p:sp>
      <p:sp>
        <p:nvSpPr>
          <p:cNvPr id="24" name="Text Box 38">
            <a:extLst>
              <a:ext uri="{FF2B5EF4-FFF2-40B4-BE49-F238E27FC236}">
                <a16:creationId xmlns:a16="http://schemas.microsoft.com/office/drawing/2014/main" id="{B5B48F9F-995B-4AE1-9656-014B775CC964}"/>
              </a:ext>
            </a:extLst>
          </p:cNvPr>
          <p:cNvSpPr txBox="1">
            <a:spLocks noChangeArrowheads="1"/>
          </p:cNvSpPr>
          <p:nvPr/>
        </p:nvSpPr>
        <p:spPr bwMode="auto">
          <a:xfrm>
            <a:off x="3799687" y="3381354"/>
            <a:ext cx="4875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chemeClr val="bg1"/>
                </a:solidFill>
              </a:rPr>
              <a:t>distance moved by bubble (mm)</a:t>
            </a:r>
          </a:p>
        </p:txBody>
      </p:sp>
      <p:sp>
        <p:nvSpPr>
          <p:cNvPr id="26" name="Text Box 40">
            <a:extLst>
              <a:ext uri="{FF2B5EF4-FFF2-40B4-BE49-F238E27FC236}">
                <a16:creationId xmlns:a16="http://schemas.microsoft.com/office/drawing/2014/main" id="{8AFA045F-9CA5-413D-B90A-2372195351BC}"/>
              </a:ext>
            </a:extLst>
          </p:cNvPr>
          <p:cNvSpPr txBox="1">
            <a:spLocks noChangeArrowheads="1"/>
          </p:cNvSpPr>
          <p:nvPr/>
        </p:nvSpPr>
        <p:spPr bwMode="auto">
          <a:xfrm>
            <a:off x="6061781" y="3445027"/>
            <a:ext cx="33655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endParaRPr lang="en-GB" altLang="en-US" sz="3000" b="1"/>
          </a:p>
        </p:txBody>
      </p:sp>
      <p:sp>
        <p:nvSpPr>
          <p:cNvPr id="27" name="Text Box 41">
            <a:extLst>
              <a:ext uri="{FF2B5EF4-FFF2-40B4-BE49-F238E27FC236}">
                <a16:creationId xmlns:a16="http://schemas.microsoft.com/office/drawing/2014/main" id="{3AA3B970-1A20-4F49-A679-B7D4F54DFEB5}"/>
              </a:ext>
            </a:extLst>
          </p:cNvPr>
          <p:cNvSpPr txBox="1">
            <a:spLocks noChangeArrowheads="1"/>
          </p:cNvSpPr>
          <p:nvPr/>
        </p:nvSpPr>
        <p:spPr bwMode="auto">
          <a:xfrm>
            <a:off x="5243825" y="3921277"/>
            <a:ext cx="1987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chemeClr val="bg1"/>
                </a:solidFill>
              </a:rPr>
              <a:t>time (min)</a:t>
            </a:r>
          </a:p>
        </p:txBody>
      </p:sp>
      <p:cxnSp>
        <p:nvCxnSpPr>
          <p:cNvPr id="29" name="Straight Connector 28">
            <a:extLst>
              <a:ext uri="{FF2B5EF4-FFF2-40B4-BE49-F238E27FC236}">
                <a16:creationId xmlns:a16="http://schemas.microsoft.com/office/drawing/2014/main" id="{4B4E7FB0-8FDF-439B-A364-328898C592F9}"/>
              </a:ext>
            </a:extLst>
          </p:cNvPr>
          <p:cNvCxnSpPr>
            <a:cxnSpLocks noChangeShapeType="1"/>
          </p:cNvCxnSpPr>
          <p:nvPr/>
        </p:nvCxnSpPr>
        <p:spPr bwMode="auto">
          <a:xfrm>
            <a:off x="3830375" y="3894290"/>
            <a:ext cx="4814450" cy="0"/>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sp>
        <p:nvSpPr>
          <p:cNvPr id="31" name="Rectangle 1">
            <a:extLst>
              <a:ext uri="{FF2B5EF4-FFF2-40B4-BE49-F238E27FC236}">
                <a16:creationId xmlns:a16="http://schemas.microsoft.com/office/drawing/2014/main" id="{60CD90E9-91FB-43FD-84C5-345B146EEBB1}"/>
              </a:ext>
            </a:extLst>
          </p:cNvPr>
          <p:cNvSpPr>
            <a:spLocks noChangeArrowheads="1"/>
          </p:cNvSpPr>
          <p:nvPr/>
        </p:nvSpPr>
        <p:spPr bwMode="auto">
          <a:xfrm>
            <a:off x="342900" y="4840287"/>
            <a:ext cx="8189914" cy="12112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Plant A’s bubble moved 50</a:t>
            </a:r>
            <a:r>
              <a:rPr lang="en-GB" altLang="en-US" sz="1000" dirty="0">
                <a:solidFill>
                  <a:srgbClr val="010066"/>
                </a:solidFill>
              </a:rPr>
              <a:t> </a:t>
            </a:r>
            <a:r>
              <a:rPr lang="en-GB" altLang="en-US" dirty="0">
                <a:solidFill>
                  <a:srgbClr val="010066"/>
                </a:solidFill>
              </a:rPr>
              <a:t>mm in 10 minutes; plant B’s bubble moved 60</a:t>
            </a:r>
            <a:r>
              <a:rPr lang="en-GB" altLang="en-US" sz="1000" dirty="0">
                <a:solidFill>
                  <a:srgbClr val="010066"/>
                </a:solidFill>
              </a:rPr>
              <a:t> </a:t>
            </a:r>
            <a:r>
              <a:rPr lang="en-GB" altLang="en-US" dirty="0">
                <a:solidFill>
                  <a:srgbClr val="010066"/>
                </a:solidFill>
              </a:rPr>
              <a:t>mm in 18 minutes. Which had the greater rate of transpiration?</a:t>
            </a:r>
          </a:p>
        </p:txBody>
      </p:sp>
      <p:pic>
        <p:nvPicPr>
          <p:cNvPr id="17" name="Picture 16">
            <a:extLst>
              <a:ext uri="{FF2B5EF4-FFF2-40B4-BE49-F238E27FC236}">
                <a16:creationId xmlns:a16="http://schemas.microsoft.com/office/drawing/2014/main" id="{199899FB-9C22-4DB5-AD07-51256839D71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373F1054-13B5-455B-A9A9-11DAAABDD52D}"/>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174638E0-7E67-4E45-9456-74C77B5D536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3332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2" grpId="0"/>
      <p:bldP spid="23" grpId="0"/>
      <p:bldP spid="24" grpId="0"/>
      <p:bldP spid="26" grpId="0"/>
      <p:bldP spid="27" grpId="0"/>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305C2D0-6263-4DDD-BEFE-C3DEAFA358D4}"/>
              </a:ext>
            </a:extLst>
          </p:cNvPr>
          <p:cNvSpPr>
            <a:spLocks noGrp="1" noChangeArrowheads="1"/>
          </p:cNvSpPr>
          <p:nvPr>
            <p:ph type="title"/>
          </p:nvPr>
        </p:nvSpPr>
        <p:spPr/>
        <p:txBody>
          <a:bodyPr/>
          <a:lstStyle/>
          <a:p>
            <a:r>
              <a:rPr lang="en-GB" altLang="en-US" dirty="0"/>
              <a:t>Transpiration</a:t>
            </a:r>
            <a:r>
              <a:rPr lang="en-GB" altLang="en-US" dirty="0">
                <a:cs typeface="Arial" panose="020B0604020202020204" pitchFamily="34" charset="0"/>
              </a:rPr>
              <a:t> </a:t>
            </a:r>
            <a:r>
              <a:rPr lang="en-US" altLang="en-US" dirty="0">
                <a:cs typeface="Arial" panose="020B0604020202020204" pitchFamily="34" charset="0"/>
              </a:rPr>
              <a:t>–</a:t>
            </a:r>
            <a:r>
              <a:rPr lang="en-GB" altLang="en-US" dirty="0"/>
              <a:t> true or false?</a:t>
            </a:r>
          </a:p>
        </p:txBody>
      </p:sp>
      <p:pic>
        <p:nvPicPr>
          <p:cNvPr id="7" name="Picture 6">
            <a:extLst>
              <a:ext uri="{FF2B5EF4-FFF2-40B4-BE49-F238E27FC236}">
                <a16:creationId xmlns:a16="http://schemas.microsoft.com/office/drawing/2014/main" id="{7117012F-0D3E-4C24-B2A4-3BEC2586481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C123E19-A6D3-4ACE-95A1-44CD127FAED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0520ADF2-F616-4B86-8A12-D79C4B8965A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A2C9A69-35CB-4276-A56E-68290C765F7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77E638A-A9BD-453B-84E7-908AC7C6347A}"/>
              </a:ext>
            </a:extLst>
          </p:cNvPr>
          <p:cNvSpPr>
            <a:spLocks noGrp="1" noChangeArrowheads="1"/>
          </p:cNvSpPr>
          <p:nvPr>
            <p:ph type="title"/>
          </p:nvPr>
        </p:nvSpPr>
        <p:spPr/>
        <p:txBody>
          <a:bodyPr/>
          <a:lstStyle/>
          <a:p>
            <a:r>
              <a:rPr lang="en-GB" altLang="en-US"/>
              <a:t>Phloem tissue</a:t>
            </a:r>
          </a:p>
        </p:txBody>
      </p:sp>
      <p:sp>
        <p:nvSpPr>
          <p:cNvPr id="210951" name="Text Box 7">
            <a:extLst>
              <a:ext uri="{FF2B5EF4-FFF2-40B4-BE49-F238E27FC236}">
                <a16:creationId xmlns:a16="http://schemas.microsoft.com/office/drawing/2014/main" id="{3D5FE4A1-D7DA-4173-BFC4-43C2A2C29C97}"/>
              </a:ext>
            </a:extLst>
          </p:cNvPr>
          <p:cNvSpPr txBox="1">
            <a:spLocks noChangeArrowheads="1"/>
          </p:cNvSpPr>
          <p:nvPr/>
        </p:nvSpPr>
        <p:spPr bwMode="auto">
          <a:xfrm>
            <a:off x="342900" y="4214813"/>
            <a:ext cx="54784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Sucrose is a source of food for plants. When plant cells receive sucrose, they can use it immediately for </a:t>
            </a:r>
            <a:r>
              <a:rPr lang="en-GB" altLang="en-US" b="1" dirty="0"/>
              <a:t>cellular respiration </a:t>
            </a:r>
            <a:r>
              <a:rPr lang="en-GB" altLang="en-US" dirty="0"/>
              <a:t>and </a:t>
            </a:r>
            <a:r>
              <a:rPr lang="en-GB" altLang="en-US" b="1" dirty="0"/>
              <a:t>growth</a:t>
            </a:r>
            <a:r>
              <a:rPr lang="en-GB" altLang="en-US" dirty="0"/>
              <a:t>. Alternatively, it can be </a:t>
            </a:r>
            <a:r>
              <a:rPr lang="en-GB" altLang="en-US" b="1" dirty="0"/>
              <a:t>stored</a:t>
            </a:r>
            <a:r>
              <a:rPr lang="en-GB" altLang="en-US" dirty="0"/>
              <a:t> for use in the future.</a:t>
            </a:r>
          </a:p>
        </p:txBody>
      </p:sp>
      <p:sp>
        <p:nvSpPr>
          <p:cNvPr id="31750" name="Text Box 5">
            <a:extLst>
              <a:ext uri="{FF2B5EF4-FFF2-40B4-BE49-F238E27FC236}">
                <a16:creationId xmlns:a16="http://schemas.microsoft.com/office/drawing/2014/main" id="{60E1A9E9-3CC5-4094-A815-6470B0AEA6C6}"/>
              </a:ext>
            </a:extLst>
          </p:cNvPr>
          <p:cNvSpPr txBox="1">
            <a:spLocks noChangeArrowheads="1"/>
          </p:cNvSpPr>
          <p:nvPr/>
        </p:nvSpPr>
        <p:spPr bwMode="auto">
          <a:xfrm>
            <a:off x="342900" y="784225"/>
            <a:ext cx="8632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b="1" dirty="0">
                <a:solidFill>
                  <a:srgbClr val="10BC45"/>
                </a:solidFill>
              </a:rPr>
              <a:t>Phloem</a:t>
            </a:r>
            <a:r>
              <a:rPr lang="en-GB" altLang="en-US" dirty="0"/>
              <a:t> </a:t>
            </a:r>
            <a:r>
              <a:rPr lang="en-GB" altLang="en-US" b="1" dirty="0">
                <a:solidFill>
                  <a:srgbClr val="10BC45"/>
                </a:solidFill>
              </a:rPr>
              <a:t>tissue</a:t>
            </a:r>
            <a:r>
              <a:rPr lang="en-GB" altLang="en-US" dirty="0"/>
              <a:t> is made of specialized </a:t>
            </a:r>
            <a:r>
              <a:rPr lang="en-GB" altLang="en-US" b="1" dirty="0">
                <a:solidFill>
                  <a:srgbClr val="10BC45"/>
                </a:solidFill>
              </a:rPr>
              <a:t>phloem cells</a:t>
            </a:r>
            <a:r>
              <a:rPr lang="en-GB" altLang="en-US" dirty="0"/>
              <a:t>. </a:t>
            </a:r>
            <a:br>
              <a:rPr lang="en-GB" altLang="en-US" b="1" dirty="0"/>
            </a:br>
            <a:r>
              <a:rPr lang="en-GB" altLang="en-US" dirty="0"/>
              <a:t>It transports dissolved sugars, produced in the leaves by photosynthesis, up and down the stem to the rest of the plant.</a:t>
            </a:r>
          </a:p>
        </p:txBody>
      </p:sp>
      <p:sp>
        <p:nvSpPr>
          <p:cNvPr id="10" name="Rectangle 9">
            <a:extLst>
              <a:ext uri="{FF2B5EF4-FFF2-40B4-BE49-F238E27FC236}">
                <a16:creationId xmlns:a16="http://schemas.microsoft.com/office/drawing/2014/main" id="{1B82CA2A-EAB3-431A-9955-65C7D5269F35}"/>
              </a:ext>
            </a:extLst>
          </p:cNvPr>
          <p:cNvSpPr>
            <a:spLocks noChangeArrowheads="1"/>
          </p:cNvSpPr>
          <p:nvPr/>
        </p:nvSpPr>
        <p:spPr bwMode="auto">
          <a:xfrm>
            <a:off x="342900" y="2051050"/>
            <a:ext cx="500803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Sucrose</a:t>
            </a:r>
            <a:r>
              <a:rPr lang="en-GB" altLang="en-US" dirty="0"/>
              <a:t> is the most common type of sugar transported inside the phloem tissue.  </a:t>
            </a:r>
          </a:p>
        </p:txBody>
      </p:sp>
      <p:pic>
        <p:nvPicPr>
          <p:cNvPr id="31752" name="Picture 10" descr="infocus_389753197.jpg">
            <a:extLst>
              <a:ext uri="{FF2B5EF4-FFF2-40B4-BE49-F238E27FC236}">
                <a16:creationId xmlns:a16="http://schemas.microsoft.com/office/drawing/2014/main" id="{1B1567EB-B445-49B0-83A9-9E91AD56815A}"/>
              </a:ext>
            </a:extLst>
          </p:cNvPr>
          <p:cNvPicPr>
            <a:picLocks noChangeAspect="1"/>
          </p:cNvPicPr>
          <p:nvPr/>
        </p:nvPicPr>
        <p:blipFill>
          <a:blip r:embed="rId4">
            <a:extLst>
              <a:ext uri="{28A0092B-C50C-407E-A947-70E740481C1C}">
                <a14:useLocalDpi xmlns:a14="http://schemas.microsoft.com/office/drawing/2010/main" val="0"/>
              </a:ext>
            </a:extLst>
          </a:blip>
          <a:srcRect l="7715" t="13428" r="4810"/>
          <a:stretch>
            <a:fillRect/>
          </a:stretch>
        </p:blipFill>
        <p:spPr bwMode="auto">
          <a:xfrm>
            <a:off x="5940779" y="2141538"/>
            <a:ext cx="2703513"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4925EB9-56D8-4814-AC3C-5DE734659D60}"/>
              </a:ext>
            </a:extLst>
          </p:cNvPr>
          <p:cNvSpPr>
            <a:spLocks noChangeArrowheads="1"/>
          </p:cNvSpPr>
          <p:nvPr/>
        </p:nvSpPr>
        <p:spPr bwMode="auto">
          <a:xfrm>
            <a:off x="342900" y="3317875"/>
            <a:ext cx="5340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liquid inside phloem tissue, containing sucrose, is called </a:t>
            </a:r>
            <a:r>
              <a:rPr lang="en-GB" altLang="en-US" b="1" dirty="0">
                <a:solidFill>
                  <a:srgbClr val="10BC45"/>
                </a:solidFill>
              </a:rPr>
              <a:t>cell sap</a:t>
            </a:r>
            <a:r>
              <a:rPr lang="en-GB" altLang="en-US" dirty="0"/>
              <a:t>. </a:t>
            </a:r>
          </a:p>
        </p:txBody>
      </p:sp>
      <p:pic>
        <p:nvPicPr>
          <p:cNvPr id="11" name="Picture 10">
            <a:extLst>
              <a:ext uri="{FF2B5EF4-FFF2-40B4-BE49-F238E27FC236}">
                <a16:creationId xmlns:a16="http://schemas.microsoft.com/office/drawing/2014/main" id="{79F8A202-502F-4574-9CE6-39FDF0E18C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4872556B-E2E4-43B8-A3DC-2BC7BC8492F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95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1" grpId="0"/>
      <p:bldP spid="10"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13B84F2-8756-4AE1-930A-7D29896F4FCA}"/>
              </a:ext>
            </a:extLst>
          </p:cNvPr>
          <p:cNvSpPr>
            <a:spLocks noGrp="1"/>
          </p:cNvSpPr>
          <p:nvPr>
            <p:ph type="title"/>
          </p:nvPr>
        </p:nvSpPr>
        <p:spPr/>
        <p:txBody>
          <a:bodyPr/>
          <a:lstStyle/>
          <a:p>
            <a:r>
              <a:rPr lang="en-GB" altLang="en-US"/>
              <a:t>Phloem cells (1)</a:t>
            </a:r>
          </a:p>
        </p:txBody>
      </p:sp>
      <p:sp>
        <p:nvSpPr>
          <p:cNvPr id="32771" name="Text Box 6">
            <a:extLst>
              <a:ext uri="{FF2B5EF4-FFF2-40B4-BE49-F238E27FC236}">
                <a16:creationId xmlns:a16="http://schemas.microsoft.com/office/drawing/2014/main" id="{2AB53C81-5909-4ADC-AABC-27A7B948F3F3}"/>
              </a:ext>
            </a:extLst>
          </p:cNvPr>
          <p:cNvSpPr txBox="1">
            <a:spLocks noChangeArrowheads="1"/>
          </p:cNvSpPr>
          <p:nvPr/>
        </p:nvSpPr>
        <p:spPr bwMode="auto">
          <a:xfrm>
            <a:off x="342901" y="784225"/>
            <a:ext cx="850264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Phloem </a:t>
            </a:r>
            <a:r>
              <a:rPr lang="en-GB" altLang="en-US" dirty="0"/>
              <a:t>tissue is made of two</a:t>
            </a:r>
            <a:r>
              <a:rPr lang="en-GB" altLang="en-US" b="1" dirty="0"/>
              <a:t> </a:t>
            </a:r>
            <a:r>
              <a:rPr lang="en-GB" altLang="en-US" dirty="0"/>
              <a:t>types of specialized </a:t>
            </a:r>
            <a:r>
              <a:rPr lang="en-GB" altLang="en-US" dirty="0">
                <a:solidFill>
                  <a:srgbClr val="010066"/>
                </a:solidFill>
              </a:rPr>
              <a:t>cells that are structurally adapted for transport. </a:t>
            </a:r>
            <a:r>
              <a:rPr lang="en-GB" altLang="en-US" dirty="0"/>
              <a:t>Unlike xylem cells, both these cells are living. </a:t>
            </a:r>
          </a:p>
        </p:txBody>
      </p:sp>
      <p:sp>
        <p:nvSpPr>
          <p:cNvPr id="13" name="Rectangle 162">
            <a:extLst>
              <a:ext uri="{FF2B5EF4-FFF2-40B4-BE49-F238E27FC236}">
                <a16:creationId xmlns:a16="http://schemas.microsoft.com/office/drawing/2014/main" id="{21705E5E-4305-4A74-A2AF-BD4CAD186B48}"/>
              </a:ext>
            </a:extLst>
          </p:cNvPr>
          <p:cNvSpPr>
            <a:spLocks noChangeArrowheads="1"/>
          </p:cNvSpPr>
          <p:nvPr/>
        </p:nvSpPr>
        <p:spPr bwMode="auto">
          <a:xfrm>
            <a:off x="342900" y="2824163"/>
            <a:ext cx="60928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pPr>
            <a:r>
              <a:rPr lang="en-GB" altLang="en-US" dirty="0">
                <a:solidFill>
                  <a:srgbClr val="010066"/>
                </a:solidFill>
              </a:rPr>
              <a:t>They are responsible for moving </a:t>
            </a:r>
          </a:p>
          <a:p>
            <a:pPr eaLnBrk="1" hangingPunct="1">
              <a:buClr>
                <a:srgbClr val="10BC45"/>
              </a:buClr>
            </a:pPr>
            <a:r>
              <a:rPr lang="en-GB" altLang="en-US" dirty="0">
                <a:solidFill>
                  <a:srgbClr val="010066"/>
                </a:solidFill>
              </a:rPr>
              <a:t>sucrose around the plant, joining </a:t>
            </a:r>
          </a:p>
          <a:p>
            <a:pPr eaLnBrk="1" hangingPunct="1">
              <a:buClr>
                <a:srgbClr val="10BC45"/>
              </a:buClr>
            </a:pPr>
            <a:r>
              <a:rPr lang="en-GB" altLang="en-US" dirty="0">
                <a:solidFill>
                  <a:srgbClr val="010066"/>
                </a:solidFill>
              </a:rPr>
              <a:t>together to form long vessels. </a:t>
            </a:r>
            <a:endParaRPr lang="en-GB" altLang="en-US" dirty="0">
              <a:solidFill>
                <a:srgbClr val="010066"/>
              </a:solidFill>
              <a:cs typeface="Times New Roman" panose="02020603050405020304" pitchFamily="18" charset="0"/>
            </a:endParaRPr>
          </a:p>
        </p:txBody>
      </p:sp>
      <p:sp>
        <p:nvSpPr>
          <p:cNvPr id="26630" name="Rectangle 161">
            <a:extLst>
              <a:ext uri="{FF2B5EF4-FFF2-40B4-BE49-F238E27FC236}">
                <a16:creationId xmlns:a16="http://schemas.microsoft.com/office/drawing/2014/main" id="{C7EC4B13-2C9F-483E-A877-FE9B4FA01D21}"/>
              </a:ext>
            </a:extLst>
          </p:cNvPr>
          <p:cNvSpPr>
            <a:spLocks noChangeArrowheads="1"/>
          </p:cNvSpPr>
          <p:nvPr/>
        </p:nvSpPr>
        <p:spPr bwMode="auto">
          <a:xfrm>
            <a:off x="342900" y="4237038"/>
            <a:ext cx="62007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Their end walls contain lots of </a:t>
            </a:r>
            <a:br>
              <a:rPr lang="en-GB" altLang="en-US" dirty="0">
                <a:solidFill>
                  <a:srgbClr val="010066"/>
                </a:solidFill>
              </a:rPr>
            </a:br>
            <a:r>
              <a:rPr lang="en-GB" altLang="en-US" dirty="0">
                <a:solidFill>
                  <a:srgbClr val="010066"/>
                </a:solidFill>
              </a:rPr>
              <a:t>small holes to enable the cell </a:t>
            </a:r>
            <a:br>
              <a:rPr lang="en-GB" altLang="en-US" dirty="0">
                <a:solidFill>
                  <a:srgbClr val="010066"/>
                </a:solidFill>
              </a:rPr>
            </a:br>
            <a:r>
              <a:rPr lang="en-GB" altLang="en-US" dirty="0">
                <a:solidFill>
                  <a:srgbClr val="010066"/>
                </a:solidFill>
              </a:rPr>
              <a:t>sap to pass continuously from </a:t>
            </a:r>
            <a:br>
              <a:rPr lang="en-GB" altLang="en-US" dirty="0">
                <a:solidFill>
                  <a:srgbClr val="010066"/>
                </a:solidFill>
              </a:rPr>
            </a:br>
            <a:r>
              <a:rPr lang="en-GB" altLang="en-US" dirty="0">
                <a:solidFill>
                  <a:srgbClr val="010066"/>
                </a:solidFill>
              </a:rPr>
              <a:t>one cell to the next. These are</a:t>
            </a:r>
            <a:br>
              <a:rPr lang="en-GB" altLang="en-US" dirty="0">
                <a:solidFill>
                  <a:srgbClr val="010066"/>
                </a:solidFill>
              </a:rPr>
            </a:br>
            <a:r>
              <a:rPr lang="en-GB" altLang="en-US" dirty="0">
                <a:solidFill>
                  <a:srgbClr val="010066"/>
                </a:solidFill>
              </a:rPr>
              <a:t>called </a:t>
            </a:r>
            <a:r>
              <a:rPr lang="en-GB" altLang="en-US" b="1" dirty="0">
                <a:solidFill>
                  <a:srgbClr val="10BC45"/>
                </a:solidFill>
              </a:rPr>
              <a:t>sieve plates</a:t>
            </a:r>
            <a:r>
              <a:rPr lang="en-GB" altLang="en-US" dirty="0">
                <a:solidFill>
                  <a:srgbClr val="010066"/>
                </a:solidFill>
              </a:rPr>
              <a:t>.  </a:t>
            </a:r>
            <a:endParaRPr lang="en-GB" altLang="en-US" dirty="0"/>
          </a:p>
        </p:txBody>
      </p:sp>
      <p:sp>
        <p:nvSpPr>
          <p:cNvPr id="26631" name="Rectangle 18">
            <a:extLst>
              <a:ext uri="{FF2B5EF4-FFF2-40B4-BE49-F238E27FC236}">
                <a16:creationId xmlns:a16="http://schemas.microsoft.com/office/drawing/2014/main" id="{E28BCC5D-FA8F-42A2-9E96-EEE02D40A054}"/>
              </a:ext>
            </a:extLst>
          </p:cNvPr>
          <p:cNvSpPr>
            <a:spLocks noChangeArrowheads="1"/>
          </p:cNvSpPr>
          <p:nvPr/>
        </p:nvSpPr>
        <p:spPr bwMode="auto">
          <a:xfrm>
            <a:off x="342900" y="2173288"/>
            <a:ext cx="8502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Sieve tube cells </a:t>
            </a:r>
            <a:r>
              <a:rPr lang="en-GB" altLang="en-US">
                <a:solidFill>
                  <a:srgbClr val="010066"/>
                </a:solidFill>
              </a:rPr>
              <a:t>are elongated cells found in phloem tissue. </a:t>
            </a:r>
          </a:p>
        </p:txBody>
      </p:sp>
      <p:pic>
        <p:nvPicPr>
          <p:cNvPr id="32776" name="Picture 8" descr="Phloemcell.png">
            <a:extLst>
              <a:ext uri="{FF2B5EF4-FFF2-40B4-BE49-F238E27FC236}">
                <a16:creationId xmlns:a16="http://schemas.microsoft.com/office/drawing/2014/main" id="{21CA3BAA-C419-4ACC-A000-659D5759A7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9952" y="2790296"/>
            <a:ext cx="1912416"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637EEFF-63A8-4D6B-895F-053BD954641D}"/>
              </a:ext>
            </a:extLst>
          </p:cNvPr>
          <p:cNvSpPr>
            <a:spLocks noChangeArrowheads="1"/>
          </p:cNvSpPr>
          <p:nvPr/>
        </p:nvSpPr>
        <p:spPr bwMode="auto">
          <a:xfrm>
            <a:off x="7455254" y="3867150"/>
            <a:ext cx="1431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a single </a:t>
            </a:r>
            <a:br>
              <a:rPr lang="en-GB" altLang="en-US" b="1">
                <a:solidFill>
                  <a:srgbClr val="010066"/>
                </a:solidFill>
              </a:rPr>
            </a:br>
            <a:r>
              <a:rPr lang="en-GB" altLang="en-US" b="1">
                <a:solidFill>
                  <a:srgbClr val="010066"/>
                </a:solidFill>
              </a:rPr>
              <a:t>sieve </a:t>
            </a:r>
            <a:br>
              <a:rPr lang="en-GB" altLang="en-US" b="1">
                <a:solidFill>
                  <a:srgbClr val="010066"/>
                </a:solidFill>
              </a:rPr>
            </a:br>
            <a:r>
              <a:rPr lang="en-GB" altLang="en-US" b="1">
                <a:solidFill>
                  <a:srgbClr val="010066"/>
                </a:solidFill>
              </a:rPr>
              <a:t>tube cell</a:t>
            </a:r>
            <a:endParaRPr lang="en-GB" altLang="en-US">
              <a:solidFill>
                <a:srgbClr val="010066"/>
              </a:solidFill>
            </a:endParaRPr>
          </a:p>
        </p:txBody>
      </p:sp>
      <p:sp>
        <p:nvSpPr>
          <p:cNvPr id="11" name="Rectangle 10">
            <a:extLst>
              <a:ext uri="{FF2B5EF4-FFF2-40B4-BE49-F238E27FC236}">
                <a16:creationId xmlns:a16="http://schemas.microsoft.com/office/drawing/2014/main" id="{89E0F0E4-0437-4AC2-B8CA-F34007FD3F73}"/>
              </a:ext>
            </a:extLst>
          </p:cNvPr>
          <p:cNvSpPr>
            <a:spLocks noChangeArrowheads="1"/>
          </p:cNvSpPr>
          <p:nvPr/>
        </p:nvSpPr>
        <p:spPr bwMode="auto">
          <a:xfrm>
            <a:off x="7639404" y="5322888"/>
            <a:ext cx="1020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sieve </a:t>
            </a:r>
            <a:br>
              <a:rPr lang="en-GB" altLang="en-US" b="1">
                <a:solidFill>
                  <a:srgbClr val="010066"/>
                </a:solidFill>
              </a:rPr>
            </a:br>
            <a:r>
              <a:rPr lang="en-GB" altLang="en-US" b="1">
                <a:solidFill>
                  <a:srgbClr val="010066"/>
                </a:solidFill>
              </a:rPr>
              <a:t>plate </a:t>
            </a:r>
            <a:endParaRPr lang="en-GB" altLang="en-US"/>
          </a:p>
        </p:txBody>
      </p:sp>
      <p:sp>
        <p:nvSpPr>
          <p:cNvPr id="12" name="Line 17">
            <a:extLst>
              <a:ext uri="{FF2B5EF4-FFF2-40B4-BE49-F238E27FC236}">
                <a16:creationId xmlns:a16="http://schemas.microsoft.com/office/drawing/2014/main" id="{1F542F30-0D6D-4E82-BB9E-CF4F3569C92A}"/>
              </a:ext>
            </a:extLst>
          </p:cNvPr>
          <p:cNvSpPr>
            <a:spLocks noChangeShapeType="1"/>
          </p:cNvSpPr>
          <p:nvPr/>
        </p:nvSpPr>
        <p:spPr bwMode="auto">
          <a:xfrm flipH="1" flipV="1">
            <a:off x="6486879" y="5208588"/>
            <a:ext cx="1082675" cy="522287"/>
          </a:xfrm>
          <a:prstGeom prst="line">
            <a:avLst/>
          </a:prstGeom>
          <a:noFill/>
          <a:ln w="254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cxnSp>
        <p:nvCxnSpPr>
          <p:cNvPr id="15" name="Straight Connector 14">
            <a:extLst>
              <a:ext uri="{FF2B5EF4-FFF2-40B4-BE49-F238E27FC236}">
                <a16:creationId xmlns:a16="http://schemas.microsoft.com/office/drawing/2014/main" id="{67D13BCB-A99E-4481-8876-CAE89BEA694C}"/>
              </a:ext>
            </a:extLst>
          </p:cNvPr>
          <p:cNvCxnSpPr>
            <a:cxnSpLocks noChangeShapeType="1"/>
          </p:cNvCxnSpPr>
          <p:nvPr/>
        </p:nvCxnSpPr>
        <p:spPr bwMode="auto">
          <a:xfrm>
            <a:off x="6980592" y="3808413"/>
            <a:ext cx="230187" cy="158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15">
            <a:extLst>
              <a:ext uri="{FF2B5EF4-FFF2-40B4-BE49-F238E27FC236}">
                <a16:creationId xmlns:a16="http://schemas.microsoft.com/office/drawing/2014/main" id="{EDE604BA-2D96-4C30-8F81-70941428B1AA}"/>
              </a:ext>
            </a:extLst>
          </p:cNvPr>
          <p:cNvCxnSpPr>
            <a:cxnSpLocks noChangeShapeType="1"/>
          </p:cNvCxnSpPr>
          <p:nvPr/>
        </p:nvCxnSpPr>
        <p:spPr bwMode="auto">
          <a:xfrm>
            <a:off x="6980592" y="5240338"/>
            <a:ext cx="231775"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id="{96460F13-B9D9-4732-81D7-34B880731D36}"/>
              </a:ext>
            </a:extLst>
          </p:cNvPr>
          <p:cNvCxnSpPr>
            <a:cxnSpLocks noChangeShapeType="1"/>
          </p:cNvCxnSpPr>
          <p:nvPr/>
        </p:nvCxnSpPr>
        <p:spPr bwMode="auto">
          <a:xfrm>
            <a:off x="7186967" y="3808413"/>
            <a:ext cx="7937" cy="144145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86EEFC4C-F8B1-4E65-9738-1583F9DECC33}"/>
              </a:ext>
            </a:extLst>
          </p:cNvPr>
          <p:cNvCxnSpPr>
            <a:cxnSpLocks noChangeShapeType="1"/>
          </p:cNvCxnSpPr>
          <p:nvPr/>
        </p:nvCxnSpPr>
        <p:spPr bwMode="auto">
          <a:xfrm>
            <a:off x="7209192" y="4494213"/>
            <a:ext cx="231775"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18" name="Picture 17">
            <a:extLst>
              <a:ext uri="{FF2B5EF4-FFF2-40B4-BE49-F238E27FC236}">
                <a16:creationId xmlns:a16="http://schemas.microsoft.com/office/drawing/2014/main" id="{3EF0E123-AD51-42F2-B4CF-D01D029DCE3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630" grpId="0"/>
      <p:bldP spid="26631"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257D2FF-6EF3-4566-9DEE-310BACF7514A}"/>
              </a:ext>
            </a:extLst>
          </p:cNvPr>
          <p:cNvSpPr>
            <a:spLocks noGrp="1"/>
          </p:cNvSpPr>
          <p:nvPr>
            <p:ph type="title"/>
          </p:nvPr>
        </p:nvSpPr>
        <p:spPr/>
        <p:txBody>
          <a:bodyPr/>
          <a:lstStyle/>
          <a:p>
            <a:r>
              <a:rPr lang="en-GB" altLang="en-US"/>
              <a:t>Phloem cells (2)</a:t>
            </a:r>
          </a:p>
        </p:txBody>
      </p:sp>
      <p:sp>
        <p:nvSpPr>
          <p:cNvPr id="33795" name="Rectangle 162">
            <a:extLst>
              <a:ext uri="{FF2B5EF4-FFF2-40B4-BE49-F238E27FC236}">
                <a16:creationId xmlns:a16="http://schemas.microsoft.com/office/drawing/2014/main" id="{7149DD30-1D31-430B-BA6B-342FCBB8B6B1}"/>
              </a:ext>
            </a:extLst>
          </p:cNvPr>
          <p:cNvSpPr>
            <a:spLocks noChangeArrowheads="1"/>
          </p:cNvSpPr>
          <p:nvPr/>
        </p:nvSpPr>
        <p:spPr bwMode="auto">
          <a:xfrm>
            <a:off x="342900" y="784225"/>
            <a:ext cx="8526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pPr>
            <a:r>
              <a:rPr lang="en-GB" altLang="en-US" b="1">
                <a:solidFill>
                  <a:srgbClr val="10BC45"/>
                </a:solidFill>
              </a:rPr>
              <a:t>Companion cells </a:t>
            </a:r>
            <a:r>
              <a:rPr lang="en-GB" altLang="en-US">
                <a:solidFill>
                  <a:srgbClr val="010066"/>
                </a:solidFill>
              </a:rPr>
              <a:t>are located next to the sieve tube cells. </a:t>
            </a:r>
            <a:endParaRPr lang="en-GB" altLang="en-US">
              <a:solidFill>
                <a:srgbClr val="010066"/>
              </a:solidFill>
              <a:cs typeface="Times New Roman" panose="02020603050405020304" pitchFamily="18" charset="0"/>
            </a:endParaRPr>
          </a:p>
        </p:txBody>
      </p:sp>
      <p:sp>
        <p:nvSpPr>
          <p:cNvPr id="27653" name="Rectangle 14">
            <a:extLst>
              <a:ext uri="{FF2B5EF4-FFF2-40B4-BE49-F238E27FC236}">
                <a16:creationId xmlns:a16="http://schemas.microsoft.com/office/drawing/2014/main" id="{1BB65894-6019-4C69-8940-D48EAE24220D}"/>
              </a:ext>
            </a:extLst>
          </p:cNvPr>
          <p:cNvSpPr>
            <a:spLocks noChangeArrowheads="1"/>
          </p:cNvSpPr>
          <p:nvPr/>
        </p:nvSpPr>
        <p:spPr bwMode="auto">
          <a:xfrm>
            <a:off x="342900" y="5322888"/>
            <a:ext cx="8586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Without companion cells, </a:t>
            </a:r>
            <a:br>
              <a:rPr lang="en-GB" altLang="en-US"/>
            </a:br>
            <a:r>
              <a:rPr lang="en-GB" altLang="en-US"/>
              <a:t>sieve tube cells would die.</a:t>
            </a:r>
          </a:p>
        </p:txBody>
      </p:sp>
      <p:sp>
        <p:nvSpPr>
          <p:cNvPr id="27656" name="Rectangle 11">
            <a:extLst>
              <a:ext uri="{FF2B5EF4-FFF2-40B4-BE49-F238E27FC236}">
                <a16:creationId xmlns:a16="http://schemas.microsoft.com/office/drawing/2014/main" id="{B9C8B89B-9566-469E-B088-9D22A1509163}"/>
              </a:ext>
            </a:extLst>
          </p:cNvPr>
          <p:cNvSpPr>
            <a:spLocks noChangeArrowheads="1"/>
          </p:cNvSpPr>
          <p:nvPr/>
        </p:nvSpPr>
        <p:spPr bwMode="auto">
          <a:xfrm>
            <a:off x="342900" y="1457325"/>
            <a:ext cx="787541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Their role is to load and unload sucrose to and from the sieve tube cells.</a:t>
            </a:r>
            <a:endParaRPr lang="en-GB" altLang="en-US" dirty="0"/>
          </a:p>
        </p:txBody>
      </p:sp>
      <p:sp>
        <p:nvSpPr>
          <p:cNvPr id="27657" name="Rectangle 161">
            <a:extLst>
              <a:ext uri="{FF2B5EF4-FFF2-40B4-BE49-F238E27FC236}">
                <a16:creationId xmlns:a16="http://schemas.microsoft.com/office/drawing/2014/main" id="{5F870FB2-7C4E-4DD9-9FC8-1DF889690739}"/>
              </a:ext>
            </a:extLst>
          </p:cNvPr>
          <p:cNvSpPr>
            <a:spLocks noChangeArrowheads="1"/>
          </p:cNvSpPr>
          <p:nvPr/>
        </p:nvSpPr>
        <p:spPr bwMode="auto">
          <a:xfrm>
            <a:off x="342900" y="2500313"/>
            <a:ext cx="4505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Companion cells also provide </a:t>
            </a:r>
            <a:r>
              <a:rPr lang="en-GB" altLang="en-US" b="1">
                <a:solidFill>
                  <a:srgbClr val="010066"/>
                </a:solidFill>
              </a:rPr>
              <a:t>energy </a:t>
            </a:r>
            <a:r>
              <a:rPr lang="en-GB" altLang="en-US">
                <a:solidFill>
                  <a:srgbClr val="010066"/>
                </a:solidFill>
              </a:rPr>
              <a:t>to the sieve tube cells. </a:t>
            </a:r>
            <a:endParaRPr lang="en-GB" altLang="en-US"/>
          </a:p>
        </p:txBody>
      </p:sp>
      <p:pic>
        <p:nvPicPr>
          <p:cNvPr id="33800" name="Picture 9" descr="Phloemcell.png">
            <a:extLst>
              <a:ext uri="{FF2B5EF4-FFF2-40B4-BE49-F238E27FC236}">
                <a16:creationId xmlns:a16="http://schemas.microsoft.com/office/drawing/2014/main" id="{B89E98C8-48E5-48CA-9019-87819D6E20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3365" y="2284766"/>
            <a:ext cx="19462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10">
            <a:extLst>
              <a:ext uri="{FF2B5EF4-FFF2-40B4-BE49-F238E27FC236}">
                <a16:creationId xmlns:a16="http://schemas.microsoft.com/office/drawing/2014/main" id="{60C323DA-EADE-47DB-910A-2C7B0F8930E8}"/>
              </a:ext>
            </a:extLst>
          </p:cNvPr>
          <p:cNvSpPr>
            <a:spLocks noChangeArrowheads="1"/>
          </p:cNvSpPr>
          <p:nvPr/>
        </p:nvSpPr>
        <p:spPr bwMode="auto">
          <a:xfrm>
            <a:off x="7239528" y="3396016"/>
            <a:ext cx="14319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a single </a:t>
            </a:r>
            <a:br>
              <a:rPr lang="en-GB" altLang="en-US" b="1">
                <a:solidFill>
                  <a:srgbClr val="010066"/>
                </a:solidFill>
              </a:rPr>
            </a:br>
            <a:r>
              <a:rPr lang="en-GB" altLang="en-US" b="1">
                <a:solidFill>
                  <a:srgbClr val="010066"/>
                </a:solidFill>
              </a:rPr>
              <a:t>sieve </a:t>
            </a:r>
            <a:br>
              <a:rPr lang="en-GB" altLang="en-US" b="1">
                <a:solidFill>
                  <a:srgbClr val="010066"/>
                </a:solidFill>
              </a:rPr>
            </a:br>
            <a:r>
              <a:rPr lang="en-GB" altLang="en-US" b="1">
                <a:solidFill>
                  <a:srgbClr val="010066"/>
                </a:solidFill>
              </a:rPr>
              <a:t>tube cell</a:t>
            </a:r>
            <a:endParaRPr lang="en-GB" altLang="en-US">
              <a:solidFill>
                <a:srgbClr val="010066"/>
              </a:solidFill>
            </a:endParaRPr>
          </a:p>
        </p:txBody>
      </p:sp>
      <p:sp>
        <p:nvSpPr>
          <p:cNvPr id="33802" name="Rectangle 11">
            <a:extLst>
              <a:ext uri="{FF2B5EF4-FFF2-40B4-BE49-F238E27FC236}">
                <a16:creationId xmlns:a16="http://schemas.microsoft.com/office/drawing/2014/main" id="{9603E8AE-B1E2-4298-BBBB-F8D06CF3A9BD}"/>
              </a:ext>
            </a:extLst>
          </p:cNvPr>
          <p:cNvSpPr>
            <a:spLocks noChangeArrowheads="1"/>
          </p:cNvSpPr>
          <p:nvPr/>
        </p:nvSpPr>
        <p:spPr bwMode="auto">
          <a:xfrm>
            <a:off x="7409390" y="4851753"/>
            <a:ext cx="10207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sieve </a:t>
            </a:r>
            <a:br>
              <a:rPr lang="en-GB" altLang="en-US" b="1">
                <a:solidFill>
                  <a:srgbClr val="010066"/>
                </a:solidFill>
              </a:rPr>
            </a:br>
            <a:r>
              <a:rPr lang="en-GB" altLang="en-US" b="1">
                <a:solidFill>
                  <a:srgbClr val="010066"/>
                </a:solidFill>
              </a:rPr>
              <a:t>plate </a:t>
            </a:r>
            <a:endParaRPr lang="en-GB" altLang="en-US"/>
          </a:p>
        </p:txBody>
      </p:sp>
      <p:sp>
        <p:nvSpPr>
          <p:cNvPr id="33803" name="Line 17">
            <a:extLst>
              <a:ext uri="{FF2B5EF4-FFF2-40B4-BE49-F238E27FC236}">
                <a16:creationId xmlns:a16="http://schemas.microsoft.com/office/drawing/2014/main" id="{D9F24457-4235-4B2C-84DF-165A833665EF}"/>
              </a:ext>
            </a:extLst>
          </p:cNvPr>
          <p:cNvSpPr>
            <a:spLocks noChangeShapeType="1"/>
          </p:cNvSpPr>
          <p:nvPr/>
        </p:nvSpPr>
        <p:spPr bwMode="auto">
          <a:xfrm flipH="1" flipV="1">
            <a:off x="6285440" y="4739041"/>
            <a:ext cx="1082675" cy="520700"/>
          </a:xfrm>
          <a:prstGeom prst="line">
            <a:avLst/>
          </a:prstGeom>
          <a:noFill/>
          <a:ln w="254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cxnSp>
        <p:nvCxnSpPr>
          <p:cNvPr id="33804" name="Straight Connector 13">
            <a:extLst>
              <a:ext uri="{FF2B5EF4-FFF2-40B4-BE49-F238E27FC236}">
                <a16:creationId xmlns:a16="http://schemas.microsoft.com/office/drawing/2014/main" id="{BCFA88C3-C611-42FB-8D9A-9BAD16FDAA8C}"/>
              </a:ext>
            </a:extLst>
          </p:cNvPr>
          <p:cNvCxnSpPr>
            <a:cxnSpLocks noChangeShapeType="1"/>
          </p:cNvCxnSpPr>
          <p:nvPr/>
        </p:nvCxnSpPr>
        <p:spPr bwMode="auto">
          <a:xfrm>
            <a:off x="6780740" y="3338866"/>
            <a:ext cx="228600" cy="158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3805" name="Straight Connector 14">
            <a:extLst>
              <a:ext uri="{FF2B5EF4-FFF2-40B4-BE49-F238E27FC236}">
                <a16:creationId xmlns:a16="http://schemas.microsoft.com/office/drawing/2014/main" id="{D773F85B-E92F-442A-B8C0-3528C28CF5BB}"/>
              </a:ext>
            </a:extLst>
          </p:cNvPr>
          <p:cNvCxnSpPr>
            <a:cxnSpLocks noChangeShapeType="1"/>
          </p:cNvCxnSpPr>
          <p:nvPr/>
        </p:nvCxnSpPr>
        <p:spPr bwMode="auto">
          <a:xfrm>
            <a:off x="6780740" y="4770791"/>
            <a:ext cx="231775"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3806" name="Straight Connector 15">
            <a:extLst>
              <a:ext uri="{FF2B5EF4-FFF2-40B4-BE49-F238E27FC236}">
                <a16:creationId xmlns:a16="http://schemas.microsoft.com/office/drawing/2014/main" id="{3CDB8516-24B7-43EF-B012-A485CE20BF75}"/>
              </a:ext>
            </a:extLst>
          </p:cNvPr>
          <p:cNvCxnSpPr>
            <a:cxnSpLocks noChangeShapeType="1"/>
          </p:cNvCxnSpPr>
          <p:nvPr/>
        </p:nvCxnSpPr>
        <p:spPr bwMode="auto">
          <a:xfrm>
            <a:off x="6985528" y="3338866"/>
            <a:ext cx="9525" cy="144145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3807" name="Straight Connector 16">
            <a:extLst>
              <a:ext uri="{FF2B5EF4-FFF2-40B4-BE49-F238E27FC236}">
                <a16:creationId xmlns:a16="http://schemas.microsoft.com/office/drawing/2014/main" id="{D16B9268-7A13-4951-8BD3-5C22214B9875}"/>
              </a:ext>
            </a:extLst>
          </p:cNvPr>
          <p:cNvCxnSpPr>
            <a:cxnSpLocks noChangeShapeType="1"/>
          </p:cNvCxnSpPr>
          <p:nvPr/>
        </p:nvCxnSpPr>
        <p:spPr bwMode="auto">
          <a:xfrm>
            <a:off x="7009340" y="4024666"/>
            <a:ext cx="231775"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EBB58F4F-CB7D-411C-A3FD-E975D3898483}"/>
              </a:ext>
            </a:extLst>
          </p:cNvPr>
          <p:cNvSpPr>
            <a:spLocks noChangeArrowheads="1"/>
          </p:cNvSpPr>
          <p:nvPr/>
        </p:nvSpPr>
        <p:spPr bwMode="auto">
          <a:xfrm>
            <a:off x="342900" y="3541713"/>
            <a:ext cx="4394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is necessary because sieve tube cells are unable to carry out cellular respiration themselves.</a:t>
            </a:r>
            <a:endParaRPr lang="en-GB" altLang="en-US" dirty="0"/>
          </a:p>
        </p:txBody>
      </p:sp>
      <p:sp>
        <p:nvSpPr>
          <p:cNvPr id="33809" name="Line 17">
            <a:extLst>
              <a:ext uri="{FF2B5EF4-FFF2-40B4-BE49-F238E27FC236}">
                <a16:creationId xmlns:a16="http://schemas.microsoft.com/office/drawing/2014/main" id="{36CD796D-C60A-45FE-853F-00F7A7FA433B}"/>
              </a:ext>
            </a:extLst>
          </p:cNvPr>
          <p:cNvSpPr>
            <a:spLocks noChangeShapeType="1"/>
          </p:cNvSpPr>
          <p:nvPr/>
        </p:nvSpPr>
        <p:spPr bwMode="auto">
          <a:xfrm flipH="1">
            <a:off x="5164665" y="2549878"/>
            <a:ext cx="2005013" cy="1033463"/>
          </a:xfrm>
          <a:prstGeom prst="line">
            <a:avLst/>
          </a:prstGeom>
          <a:noFill/>
          <a:ln w="254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33810" name="Rectangle 19">
            <a:extLst>
              <a:ext uri="{FF2B5EF4-FFF2-40B4-BE49-F238E27FC236}">
                <a16:creationId xmlns:a16="http://schemas.microsoft.com/office/drawing/2014/main" id="{0E7C6522-5020-431C-BD0A-A3083349B2AF}"/>
              </a:ext>
            </a:extLst>
          </p:cNvPr>
          <p:cNvSpPr>
            <a:spLocks noChangeArrowheads="1"/>
          </p:cNvSpPr>
          <p:nvPr/>
        </p:nvSpPr>
        <p:spPr bwMode="auto">
          <a:xfrm>
            <a:off x="7168090" y="2280003"/>
            <a:ext cx="18653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companion</a:t>
            </a:r>
            <a:br>
              <a:rPr lang="en-GB" altLang="en-US" b="1">
                <a:solidFill>
                  <a:srgbClr val="010066"/>
                </a:solidFill>
              </a:rPr>
            </a:br>
            <a:r>
              <a:rPr lang="en-GB" altLang="en-US" b="1">
                <a:solidFill>
                  <a:srgbClr val="010066"/>
                </a:solidFill>
              </a:rPr>
              <a:t> cell</a:t>
            </a:r>
            <a:endParaRPr lang="en-GB" altLang="en-US"/>
          </a:p>
        </p:txBody>
      </p:sp>
      <p:pic>
        <p:nvPicPr>
          <p:cNvPr id="20" name="Picture 19">
            <a:extLst>
              <a:ext uri="{FF2B5EF4-FFF2-40B4-BE49-F238E27FC236}">
                <a16:creationId xmlns:a16="http://schemas.microsoft.com/office/drawing/2014/main" id="{49CFD065-D52E-4304-97EA-27C003E8BB8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0DFCD007-971C-437A-A507-B814D261DC2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6" grpId="0"/>
      <p:bldP spid="2765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5" descr="SeDmi_112615811_web.jpg">
            <a:extLst>
              <a:ext uri="{FF2B5EF4-FFF2-40B4-BE49-F238E27FC236}">
                <a16:creationId xmlns:a16="http://schemas.microsoft.com/office/drawing/2014/main" id="{ADAC88A2-3855-47FC-83A3-A809906837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5076" y="1143000"/>
            <a:ext cx="2306638"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E6862B20-75D7-4B18-BD31-B2EF86784FB3}"/>
              </a:ext>
            </a:extLst>
          </p:cNvPr>
          <p:cNvSpPr>
            <a:spLocks noGrp="1" noChangeArrowheads="1"/>
          </p:cNvSpPr>
          <p:nvPr>
            <p:ph type="title"/>
          </p:nvPr>
        </p:nvSpPr>
        <p:spPr/>
        <p:txBody>
          <a:bodyPr/>
          <a:lstStyle/>
          <a:p>
            <a:r>
              <a:rPr lang="en-GB" altLang="en-US"/>
              <a:t>Transporting sugars</a:t>
            </a:r>
          </a:p>
        </p:txBody>
      </p:sp>
      <p:sp>
        <p:nvSpPr>
          <p:cNvPr id="12" name="Text Box 54">
            <a:extLst>
              <a:ext uri="{FF2B5EF4-FFF2-40B4-BE49-F238E27FC236}">
                <a16:creationId xmlns:a16="http://schemas.microsoft.com/office/drawing/2014/main" id="{7B1F7D11-FDA7-4B03-81B9-DFCC53DF1240}"/>
              </a:ext>
            </a:extLst>
          </p:cNvPr>
          <p:cNvSpPr txBox="1">
            <a:spLocks noChangeArrowheads="1"/>
          </p:cNvSpPr>
          <p:nvPr/>
        </p:nvSpPr>
        <p:spPr bwMode="auto">
          <a:xfrm>
            <a:off x="342900" y="1804988"/>
            <a:ext cx="5870576"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Translocation occurs between regions of the plant where sugars are made (e.g. the leaves) and regions of the plant where sugars are used or stored (e.g. growing tissues or storage organs).</a:t>
            </a:r>
            <a:endParaRPr lang="en-GB" altLang="en-US" dirty="0"/>
          </a:p>
        </p:txBody>
      </p:sp>
      <p:sp>
        <p:nvSpPr>
          <p:cNvPr id="34822" name="Text Box 53">
            <a:extLst>
              <a:ext uri="{FF2B5EF4-FFF2-40B4-BE49-F238E27FC236}">
                <a16:creationId xmlns:a16="http://schemas.microsoft.com/office/drawing/2014/main" id="{01619643-92E9-4E13-94DE-97C6060B672F}"/>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dirty="0">
                <a:solidFill>
                  <a:srgbClr val="010066"/>
                </a:solidFill>
              </a:rPr>
              <a:t>The transport of sugars through the phloem tissue is </a:t>
            </a:r>
            <a:br>
              <a:rPr lang="en-GB" altLang="en-US" dirty="0">
                <a:solidFill>
                  <a:srgbClr val="010066"/>
                </a:solidFill>
              </a:rPr>
            </a:br>
            <a:r>
              <a:rPr lang="en-GB" altLang="en-US" dirty="0">
                <a:solidFill>
                  <a:srgbClr val="010066"/>
                </a:solidFill>
              </a:rPr>
              <a:t>called </a:t>
            </a:r>
            <a:r>
              <a:rPr lang="en-GB" altLang="en-US" b="1" dirty="0">
                <a:solidFill>
                  <a:srgbClr val="10BC45"/>
                </a:solidFill>
              </a:rPr>
              <a:t>translocation</a:t>
            </a:r>
            <a:r>
              <a:rPr lang="en-GB" altLang="en-US" dirty="0">
                <a:solidFill>
                  <a:srgbClr val="010066"/>
                </a:solidFill>
              </a:rPr>
              <a:t>. </a:t>
            </a:r>
          </a:p>
        </p:txBody>
      </p:sp>
      <p:sp>
        <p:nvSpPr>
          <p:cNvPr id="17" name="Text Box 52">
            <a:extLst>
              <a:ext uri="{FF2B5EF4-FFF2-40B4-BE49-F238E27FC236}">
                <a16:creationId xmlns:a16="http://schemas.microsoft.com/office/drawing/2014/main" id="{F241C167-D25C-4C60-9899-B8B40A9AE202}"/>
              </a:ext>
            </a:extLst>
          </p:cNvPr>
          <p:cNvSpPr txBox="1">
            <a:spLocks noChangeArrowheads="1"/>
          </p:cNvSpPr>
          <p:nvPr/>
        </p:nvSpPr>
        <p:spPr bwMode="auto">
          <a:xfrm>
            <a:off x="342900" y="3932238"/>
            <a:ext cx="588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Translocation happens due to </a:t>
            </a:r>
            <a:r>
              <a:rPr lang="en-GB" altLang="en-US" b="1">
                <a:solidFill>
                  <a:srgbClr val="010066"/>
                </a:solidFill>
              </a:rPr>
              <a:t>pressure</a:t>
            </a:r>
            <a:r>
              <a:rPr lang="en-GB" altLang="en-US">
                <a:solidFill>
                  <a:srgbClr val="010066"/>
                </a:solidFill>
              </a:rPr>
              <a:t> </a:t>
            </a:r>
            <a:br>
              <a:rPr lang="en-GB" altLang="en-US">
                <a:solidFill>
                  <a:srgbClr val="010066"/>
                </a:solidFill>
              </a:rPr>
            </a:br>
            <a:r>
              <a:rPr lang="en-GB" altLang="en-US">
                <a:solidFill>
                  <a:srgbClr val="010066"/>
                </a:solidFill>
              </a:rPr>
              <a:t>created in the phloem tissue.</a:t>
            </a:r>
            <a:endParaRPr lang="en-GB" altLang="en-US"/>
          </a:p>
        </p:txBody>
      </p:sp>
      <p:sp>
        <p:nvSpPr>
          <p:cNvPr id="18" name="Text Box 51">
            <a:extLst>
              <a:ext uri="{FF2B5EF4-FFF2-40B4-BE49-F238E27FC236}">
                <a16:creationId xmlns:a16="http://schemas.microsoft.com/office/drawing/2014/main" id="{2676A114-71C8-45AB-A65D-486960F9092E}"/>
              </a:ext>
            </a:extLst>
          </p:cNvPr>
          <p:cNvSpPr txBox="1">
            <a:spLocks noChangeArrowheads="1"/>
          </p:cNvSpPr>
          <p:nvPr/>
        </p:nvSpPr>
        <p:spPr bwMode="auto">
          <a:xfrm>
            <a:off x="342900" y="4953000"/>
            <a:ext cx="8350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When the sugars are loaded into the phloem they increase the pressure at that end. As a result, the cell sap in the rest of tube is pushed along, moving it around the plant. </a:t>
            </a:r>
            <a:endParaRPr lang="en-GB" altLang="en-US" dirty="0"/>
          </a:p>
        </p:txBody>
      </p:sp>
      <p:pic>
        <p:nvPicPr>
          <p:cNvPr id="10" name="Picture 9">
            <a:extLst>
              <a:ext uri="{FF2B5EF4-FFF2-40B4-BE49-F238E27FC236}">
                <a16:creationId xmlns:a16="http://schemas.microsoft.com/office/drawing/2014/main" id="{7183BADE-37D5-4E49-A3F1-946BF839C50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04BCA545-2636-4593-9501-44EF6BA7BEC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A778DB8F-B5AE-4E9A-8F78-7248A806AA19}"/>
              </a:ext>
            </a:extLst>
          </p:cNvPr>
          <p:cNvSpPr>
            <a:spLocks noGrp="1" noChangeArrowheads="1"/>
          </p:cNvSpPr>
          <p:nvPr>
            <p:ph type="title"/>
          </p:nvPr>
        </p:nvSpPr>
        <p:spPr/>
        <p:txBody>
          <a:bodyPr/>
          <a:lstStyle/>
          <a:p>
            <a:r>
              <a:rPr lang="en-GB" altLang="en-US" sz="2600" dirty="0"/>
              <a:t>Transport in the xylem and phloem tissues</a:t>
            </a:r>
          </a:p>
        </p:txBody>
      </p:sp>
      <p:pic>
        <p:nvPicPr>
          <p:cNvPr id="6" name="Picture 6" descr="flash_icon">
            <a:extLst>
              <a:ext uri="{FF2B5EF4-FFF2-40B4-BE49-F238E27FC236}">
                <a16:creationId xmlns:a16="http://schemas.microsoft.com/office/drawing/2014/main" id="{6EA51807-E29E-477A-9200-3F426E07EE54}"/>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93D7695-E0EC-41C5-B4FF-134E39C85146}"/>
              </a:ext>
            </a:extLst>
          </p:cNvPr>
          <p:cNvSpPr>
            <a:spLocks noGrp="1" noChangeArrowheads="1"/>
          </p:cNvSpPr>
          <p:nvPr>
            <p:ph type="title"/>
          </p:nvPr>
        </p:nvSpPr>
        <p:spPr/>
        <p:txBody>
          <a:bodyPr/>
          <a:lstStyle/>
          <a:p>
            <a:r>
              <a:rPr lang="en-GB" altLang="en-US"/>
              <a:t>Gas exchange in plants</a:t>
            </a:r>
          </a:p>
        </p:txBody>
      </p:sp>
      <p:sp>
        <p:nvSpPr>
          <p:cNvPr id="19459" name="Text Box 4">
            <a:extLst>
              <a:ext uri="{FF2B5EF4-FFF2-40B4-BE49-F238E27FC236}">
                <a16:creationId xmlns:a16="http://schemas.microsoft.com/office/drawing/2014/main" id="{7331CAC8-B8A1-4FA3-9E05-600D86FD35CC}"/>
              </a:ext>
            </a:extLst>
          </p:cNvPr>
          <p:cNvSpPr txBox="1">
            <a:spLocks noChangeArrowheads="1"/>
          </p:cNvSpPr>
          <p:nvPr/>
        </p:nvSpPr>
        <p:spPr bwMode="auto">
          <a:xfrm>
            <a:off x="342900" y="784225"/>
            <a:ext cx="8575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During </a:t>
            </a:r>
            <a:r>
              <a:rPr lang="en-GB" altLang="en-US" b="1" dirty="0">
                <a:solidFill>
                  <a:srgbClr val="10BC45"/>
                </a:solidFill>
              </a:rPr>
              <a:t>photosynthesis</a:t>
            </a:r>
            <a:r>
              <a:rPr lang="en-GB" altLang="en-US" dirty="0"/>
              <a:t>, plants use carbon dioxide and produce oxygen. </a:t>
            </a:r>
          </a:p>
        </p:txBody>
      </p:sp>
      <p:sp>
        <p:nvSpPr>
          <p:cNvPr id="10" name="Rectangle 9">
            <a:extLst>
              <a:ext uri="{FF2B5EF4-FFF2-40B4-BE49-F238E27FC236}">
                <a16:creationId xmlns:a16="http://schemas.microsoft.com/office/drawing/2014/main" id="{827D5604-17EF-4A90-8367-4F4D8C3CCEFB}"/>
              </a:ext>
            </a:extLst>
          </p:cNvPr>
          <p:cNvSpPr>
            <a:spLocks noChangeArrowheads="1"/>
          </p:cNvSpPr>
          <p:nvPr/>
        </p:nvSpPr>
        <p:spPr bwMode="auto">
          <a:xfrm>
            <a:off x="342900" y="1927510"/>
            <a:ext cx="3913011"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gases move in and </a:t>
            </a:r>
            <a:br>
              <a:rPr lang="en-GB" altLang="en-US" dirty="0"/>
            </a:br>
            <a:r>
              <a:rPr lang="en-GB" altLang="en-US" dirty="0"/>
              <a:t>out of the leaves of plants </a:t>
            </a:r>
            <a:br>
              <a:rPr lang="en-GB" altLang="en-US" dirty="0"/>
            </a:br>
            <a:r>
              <a:rPr lang="en-GB" altLang="en-US" dirty="0"/>
              <a:t>by </a:t>
            </a:r>
            <a:r>
              <a:rPr lang="en-GB" altLang="en-US" b="1" dirty="0">
                <a:solidFill>
                  <a:srgbClr val="10BC45"/>
                </a:solidFill>
              </a:rPr>
              <a:t>diffusion</a:t>
            </a:r>
            <a:r>
              <a:rPr lang="en-GB" altLang="en-US" dirty="0">
                <a:solidFill>
                  <a:srgbClr val="010066"/>
                </a:solidFill>
              </a:rPr>
              <a:t> through small pores on the underside of leaves called </a:t>
            </a:r>
            <a:r>
              <a:rPr lang="en-GB" altLang="en-US" b="1" dirty="0">
                <a:solidFill>
                  <a:srgbClr val="10BC45"/>
                </a:solidFill>
              </a:rPr>
              <a:t>stomata</a:t>
            </a:r>
            <a:r>
              <a:rPr lang="en-GB" altLang="en-US" dirty="0"/>
              <a:t>. </a:t>
            </a:r>
          </a:p>
        </p:txBody>
      </p:sp>
      <p:sp>
        <p:nvSpPr>
          <p:cNvPr id="13" name="Rectangle 12">
            <a:extLst>
              <a:ext uri="{FF2B5EF4-FFF2-40B4-BE49-F238E27FC236}">
                <a16:creationId xmlns:a16="http://schemas.microsoft.com/office/drawing/2014/main" id="{F0ACC89A-1506-4D76-80F9-8D15E80B6056}"/>
              </a:ext>
            </a:extLst>
          </p:cNvPr>
          <p:cNvSpPr>
            <a:spLocks noChangeArrowheads="1"/>
          </p:cNvSpPr>
          <p:nvPr/>
        </p:nvSpPr>
        <p:spPr bwMode="auto">
          <a:xfrm>
            <a:off x="342900" y="4178870"/>
            <a:ext cx="3517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singular of stomata is </a:t>
            </a:r>
            <a:r>
              <a:rPr lang="en-GB" altLang="en-US" b="1" dirty="0">
                <a:solidFill>
                  <a:srgbClr val="010066"/>
                </a:solidFill>
              </a:rPr>
              <a:t>stoma</a:t>
            </a:r>
            <a:r>
              <a:rPr lang="en-GB" altLang="en-US" dirty="0"/>
              <a:t>. </a:t>
            </a:r>
          </a:p>
        </p:txBody>
      </p:sp>
      <p:sp>
        <p:nvSpPr>
          <p:cNvPr id="14" name="Rectangle 13">
            <a:extLst>
              <a:ext uri="{FF2B5EF4-FFF2-40B4-BE49-F238E27FC236}">
                <a16:creationId xmlns:a16="http://schemas.microsoft.com/office/drawing/2014/main" id="{8D9F81FC-600D-4A03-9F6B-E1D222A4844A}"/>
              </a:ext>
            </a:extLst>
          </p:cNvPr>
          <p:cNvSpPr>
            <a:spLocks noChangeArrowheads="1"/>
          </p:cNvSpPr>
          <p:nvPr/>
        </p:nvSpPr>
        <p:spPr bwMode="auto">
          <a:xfrm>
            <a:off x="342900" y="5322888"/>
            <a:ext cx="8605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gases for </a:t>
            </a:r>
            <a:r>
              <a:rPr lang="en-GB" altLang="en-US" b="1">
                <a:solidFill>
                  <a:srgbClr val="10BC45"/>
                </a:solidFill>
              </a:rPr>
              <a:t>cellular respiration </a:t>
            </a:r>
            <a:r>
              <a:rPr lang="en-GB" altLang="en-US"/>
              <a:t>also enter and leave </a:t>
            </a:r>
            <a:br>
              <a:rPr lang="en-GB" altLang="en-US"/>
            </a:br>
            <a:r>
              <a:rPr lang="en-GB" altLang="en-US"/>
              <a:t>through the stomata. </a:t>
            </a:r>
          </a:p>
        </p:txBody>
      </p:sp>
      <p:pic>
        <p:nvPicPr>
          <p:cNvPr id="15" name="Picture 14" descr="Dimarion_86357983.jpg">
            <a:extLst>
              <a:ext uri="{FF2B5EF4-FFF2-40B4-BE49-F238E27FC236}">
                <a16:creationId xmlns:a16="http://schemas.microsoft.com/office/drawing/2014/main" id="{5207E67E-9E76-4324-BDE3-F7555CD30631}"/>
              </a:ext>
            </a:extLst>
          </p:cNvPr>
          <p:cNvPicPr>
            <a:picLocks noChangeAspect="1"/>
          </p:cNvPicPr>
          <p:nvPr/>
        </p:nvPicPr>
        <p:blipFill>
          <a:blip r:embed="rId4">
            <a:extLst>
              <a:ext uri="{28A0092B-C50C-407E-A947-70E740481C1C}">
                <a14:useLocalDpi xmlns:a14="http://schemas.microsoft.com/office/drawing/2010/main" val="0"/>
              </a:ext>
            </a:extLst>
          </a:blip>
          <a:srcRect t="5794" r="16766"/>
          <a:stretch>
            <a:fillRect/>
          </a:stretch>
        </p:blipFill>
        <p:spPr bwMode="auto">
          <a:xfrm>
            <a:off x="4757030" y="2054225"/>
            <a:ext cx="341312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D45CB068-58A3-431A-BA11-266FA91B7D32}"/>
              </a:ext>
            </a:extLst>
          </p:cNvPr>
          <p:cNvSpPr>
            <a:spLocks noChangeArrowheads="1"/>
          </p:cNvSpPr>
          <p:nvPr/>
        </p:nvSpPr>
        <p:spPr bwMode="auto">
          <a:xfrm>
            <a:off x="5682542" y="1347788"/>
            <a:ext cx="109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stoma</a:t>
            </a:r>
            <a:endParaRPr lang="en-GB" altLang="en-US" dirty="0">
              <a:solidFill>
                <a:srgbClr val="010066"/>
              </a:solidFill>
            </a:endParaRPr>
          </a:p>
        </p:txBody>
      </p:sp>
      <p:sp>
        <p:nvSpPr>
          <p:cNvPr id="18" name="Line 15">
            <a:extLst>
              <a:ext uri="{FF2B5EF4-FFF2-40B4-BE49-F238E27FC236}">
                <a16:creationId xmlns:a16="http://schemas.microsoft.com/office/drawing/2014/main" id="{4FDE69CF-F120-464A-834D-7C6761EA4AAB}"/>
              </a:ext>
            </a:extLst>
          </p:cNvPr>
          <p:cNvSpPr>
            <a:spLocks noChangeShapeType="1"/>
          </p:cNvSpPr>
          <p:nvPr/>
        </p:nvSpPr>
        <p:spPr bwMode="auto">
          <a:xfrm>
            <a:off x="6222292" y="1860550"/>
            <a:ext cx="796925" cy="1312863"/>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2" name="Picture 11">
            <a:extLst>
              <a:ext uri="{FF2B5EF4-FFF2-40B4-BE49-F238E27FC236}">
                <a16:creationId xmlns:a16="http://schemas.microsoft.com/office/drawing/2014/main" id="{AECDE168-584F-45F3-A2C7-B8596A883A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130B067C-075A-4795-870D-C6BAD1823A0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ransport_in_plants_4.1.png">
            <a:extLst>
              <a:ext uri="{FF2B5EF4-FFF2-40B4-BE49-F238E27FC236}">
                <a16:creationId xmlns:a16="http://schemas.microsoft.com/office/drawing/2014/main" id="{FAD65993-9374-468D-ACF9-E6491A84CE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1297" y="3562350"/>
            <a:ext cx="28765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175A5494-9A39-41F8-88FD-27898D1CA04D}"/>
              </a:ext>
            </a:extLst>
          </p:cNvPr>
          <p:cNvSpPr>
            <a:spLocks noGrp="1" noChangeArrowheads="1"/>
          </p:cNvSpPr>
          <p:nvPr>
            <p:ph type="title"/>
          </p:nvPr>
        </p:nvSpPr>
        <p:spPr/>
        <p:txBody>
          <a:bodyPr/>
          <a:lstStyle/>
          <a:p>
            <a:r>
              <a:rPr lang="en-GB" altLang="en-US"/>
              <a:t>Movement of carbon dioxide and oxygen</a:t>
            </a:r>
          </a:p>
        </p:txBody>
      </p:sp>
      <p:sp>
        <p:nvSpPr>
          <p:cNvPr id="181251" name="Text Box 3">
            <a:extLst>
              <a:ext uri="{FF2B5EF4-FFF2-40B4-BE49-F238E27FC236}">
                <a16:creationId xmlns:a16="http://schemas.microsoft.com/office/drawing/2014/main" id="{D6A13ADA-DFE3-45C5-BF16-A8CD49EDADB4}"/>
              </a:ext>
            </a:extLst>
          </p:cNvPr>
          <p:cNvSpPr txBox="1">
            <a:spLocks noChangeArrowheads="1"/>
          </p:cNvSpPr>
          <p:nvPr/>
        </p:nvSpPr>
        <p:spPr bwMode="auto">
          <a:xfrm>
            <a:off x="342900" y="1681163"/>
            <a:ext cx="85994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Carbon dioxide diffuses through stomata into leaves. It then diffuses into plant cells, to be used for photosynthesis.  </a:t>
            </a:r>
          </a:p>
        </p:txBody>
      </p:sp>
      <p:sp>
        <p:nvSpPr>
          <p:cNvPr id="181253" name="Text Box 5">
            <a:extLst>
              <a:ext uri="{FF2B5EF4-FFF2-40B4-BE49-F238E27FC236}">
                <a16:creationId xmlns:a16="http://schemas.microsoft.com/office/drawing/2014/main" id="{4CF6F00E-3DBD-419D-A8BB-4759B1055341}"/>
              </a:ext>
            </a:extLst>
          </p:cNvPr>
          <p:cNvSpPr txBox="1">
            <a:spLocks noChangeArrowheads="1"/>
          </p:cNvSpPr>
          <p:nvPr/>
        </p:nvSpPr>
        <p:spPr bwMode="auto">
          <a:xfrm>
            <a:off x="342900" y="2578100"/>
            <a:ext cx="8532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When the rate of photosynthesis is higher than the rate of cellular respiration, oxygen diffuses from plant cells, out of stomata and into the air. </a:t>
            </a:r>
          </a:p>
        </p:txBody>
      </p:sp>
      <p:sp>
        <p:nvSpPr>
          <p:cNvPr id="9" name="Text Box 51">
            <a:extLst>
              <a:ext uri="{FF2B5EF4-FFF2-40B4-BE49-F238E27FC236}">
                <a16:creationId xmlns:a16="http://schemas.microsoft.com/office/drawing/2014/main" id="{E443051B-BCD9-4681-8EB6-2AFD8645E9B4}"/>
              </a:ext>
            </a:extLst>
          </p:cNvPr>
          <p:cNvSpPr txBox="1">
            <a:spLocks noChangeArrowheads="1"/>
          </p:cNvSpPr>
          <p:nvPr/>
        </p:nvSpPr>
        <p:spPr bwMode="auto">
          <a:xfrm>
            <a:off x="342900" y="3844925"/>
            <a:ext cx="53006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When the rate of cellular </a:t>
            </a:r>
            <a:br>
              <a:rPr lang="en-GB" altLang="en-US" dirty="0"/>
            </a:br>
            <a:r>
              <a:rPr lang="en-GB" altLang="en-US" dirty="0"/>
              <a:t>respiration is higher than that of </a:t>
            </a:r>
            <a:br>
              <a:rPr lang="en-GB" altLang="en-US" dirty="0"/>
            </a:br>
            <a:r>
              <a:rPr lang="en-GB" altLang="en-US" dirty="0"/>
              <a:t>photosynthesis, oxygen diffuses into </a:t>
            </a:r>
            <a:br>
              <a:rPr lang="en-GB" altLang="en-US" dirty="0"/>
            </a:br>
            <a:r>
              <a:rPr lang="en-GB" altLang="en-US" dirty="0"/>
              <a:t>the plant and carbon dioxide diffuses </a:t>
            </a:r>
            <a:br>
              <a:rPr lang="en-GB" altLang="en-US" dirty="0"/>
            </a:br>
            <a:r>
              <a:rPr lang="en-GB" altLang="en-US" dirty="0"/>
              <a:t>out. This occurs at night, when </a:t>
            </a:r>
            <a:br>
              <a:rPr lang="en-GB" altLang="en-US" dirty="0"/>
            </a:br>
            <a:r>
              <a:rPr lang="en-GB" altLang="en-US" dirty="0"/>
              <a:t>photosynthesis is unable to occur.</a:t>
            </a:r>
          </a:p>
        </p:txBody>
      </p:sp>
      <p:sp>
        <p:nvSpPr>
          <p:cNvPr id="20488" name="Text Box 3">
            <a:extLst>
              <a:ext uri="{FF2B5EF4-FFF2-40B4-BE49-F238E27FC236}">
                <a16:creationId xmlns:a16="http://schemas.microsoft.com/office/drawing/2014/main" id="{805CD757-D117-411D-B7F3-EA293B2A7910}"/>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Both carbon dioxide and oxygen move in and out of plants via open stomata.</a:t>
            </a:r>
          </a:p>
        </p:txBody>
      </p:sp>
      <p:pic>
        <p:nvPicPr>
          <p:cNvPr id="11" name="Picture 10">
            <a:extLst>
              <a:ext uri="{FF2B5EF4-FFF2-40B4-BE49-F238E27FC236}">
                <a16:creationId xmlns:a16="http://schemas.microsoft.com/office/drawing/2014/main" id="{10EC2914-A801-42BD-A95C-9CEE7421336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65907394-7D20-475A-B30A-019C72F1D41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p:bldP spid="18125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B4172DA-FC0E-416B-B70D-53F2E40E74C1}"/>
              </a:ext>
            </a:extLst>
          </p:cNvPr>
          <p:cNvSpPr>
            <a:spLocks noGrp="1" noChangeArrowheads="1"/>
          </p:cNvSpPr>
          <p:nvPr>
            <p:ph type="title"/>
          </p:nvPr>
        </p:nvSpPr>
        <p:spPr/>
        <p:txBody>
          <a:bodyPr/>
          <a:lstStyle/>
          <a:p>
            <a:r>
              <a:rPr lang="en-GB" altLang="en-US"/>
              <a:t>Water loss via stomata</a:t>
            </a:r>
          </a:p>
        </p:txBody>
      </p:sp>
      <p:sp>
        <p:nvSpPr>
          <p:cNvPr id="21507" name="Text Box 3">
            <a:extLst>
              <a:ext uri="{FF2B5EF4-FFF2-40B4-BE49-F238E27FC236}">
                <a16:creationId xmlns:a16="http://schemas.microsoft.com/office/drawing/2014/main" id="{32E44D2D-C2BB-4575-AE1A-42C276930F1D}"/>
              </a:ext>
            </a:extLst>
          </p:cNvPr>
          <p:cNvSpPr txBox="1">
            <a:spLocks noChangeArrowheads="1"/>
          </p:cNvSpPr>
          <p:nvPr/>
        </p:nvSpPr>
        <p:spPr bwMode="auto">
          <a:xfrm>
            <a:off x="342900" y="784225"/>
            <a:ext cx="8599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Water inside the leaves can evaporate to form </a:t>
            </a:r>
            <a:r>
              <a:rPr lang="en-GB" altLang="en-US" b="1" dirty="0">
                <a:solidFill>
                  <a:srgbClr val="10BC45"/>
                </a:solidFill>
              </a:rPr>
              <a:t>water vapor</a:t>
            </a:r>
            <a:r>
              <a:rPr lang="en-GB" altLang="en-US" dirty="0"/>
              <a:t>. Water vapor is a gas. </a:t>
            </a:r>
          </a:p>
        </p:txBody>
      </p:sp>
      <p:sp>
        <p:nvSpPr>
          <p:cNvPr id="8" name="Rectangle 7">
            <a:extLst>
              <a:ext uri="{FF2B5EF4-FFF2-40B4-BE49-F238E27FC236}">
                <a16:creationId xmlns:a16="http://schemas.microsoft.com/office/drawing/2014/main" id="{17E71FCA-C357-402F-B1E7-E9F9BF01B540}"/>
              </a:ext>
            </a:extLst>
          </p:cNvPr>
          <p:cNvSpPr>
            <a:spLocks noChangeArrowheads="1"/>
          </p:cNvSpPr>
          <p:nvPr/>
        </p:nvSpPr>
        <p:spPr bwMode="auto">
          <a:xfrm>
            <a:off x="342900" y="1914525"/>
            <a:ext cx="47275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water vapor can leave the </a:t>
            </a:r>
            <a:br>
              <a:rPr lang="en-GB" altLang="en-US" dirty="0"/>
            </a:br>
            <a:r>
              <a:rPr lang="en-GB" altLang="en-US" dirty="0"/>
              <a:t>plant by diffusing out of stomata </a:t>
            </a:r>
            <a:br>
              <a:rPr lang="en-GB" altLang="en-US" dirty="0"/>
            </a:br>
            <a:r>
              <a:rPr lang="en-GB" altLang="en-US" dirty="0"/>
              <a:t>into the air. </a:t>
            </a:r>
          </a:p>
        </p:txBody>
      </p:sp>
      <p:sp>
        <p:nvSpPr>
          <p:cNvPr id="10" name="Rectangle 9">
            <a:extLst>
              <a:ext uri="{FF2B5EF4-FFF2-40B4-BE49-F238E27FC236}">
                <a16:creationId xmlns:a16="http://schemas.microsoft.com/office/drawing/2014/main" id="{643AF8DD-7F01-4FB2-BF33-AD839A45221F}"/>
              </a:ext>
            </a:extLst>
          </p:cNvPr>
          <p:cNvSpPr>
            <a:spLocks noChangeArrowheads="1"/>
          </p:cNvSpPr>
          <p:nvPr/>
        </p:nvSpPr>
        <p:spPr bwMode="auto">
          <a:xfrm>
            <a:off x="342900" y="3414713"/>
            <a:ext cx="476144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more water leaves the plant through the stomata than is being taken up by the roots, the plant will become water deficient and begin to wilt.</a:t>
            </a:r>
          </a:p>
        </p:txBody>
      </p:sp>
      <p:sp>
        <p:nvSpPr>
          <p:cNvPr id="21511" name="Rectangle 2">
            <a:extLst>
              <a:ext uri="{FF2B5EF4-FFF2-40B4-BE49-F238E27FC236}">
                <a16:creationId xmlns:a16="http://schemas.microsoft.com/office/drawing/2014/main" id="{73724505-6B55-41D7-9FEA-0F6A3DBF0F5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8369" name="Rectangle 1">
            <a:extLst>
              <a:ext uri="{FF2B5EF4-FFF2-40B4-BE49-F238E27FC236}">
                <a16:creationId xmlns:a16="http://schemas.microsoft.com/office/drawing/2014/main" id="{6E7033CE-88A4-40E9-9B96-41CA552F3A31}"/>
              </a:ext>
            </a:extLst>
          </p:cNvPr>
          <p:cNvSpPr>
            <a:spLocks noChangeArrowheads="1"/>
          </p:cNvSpPr>
          <p:nvPr/>
        </p:nvSpPr>
        <p:spPr bwMode="auto">
          <a:xfrm>
            <a:off x="342900" y="5653088"/>
            <a:ext cx="7169150"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How do plants control water loss via their stomata?</a:t>
            </a:r>
          </a:p>
        </p:txBody>
      </p:sp>
      <p:pic>
        <p:nvPicPr>
          <p:cNvPr id="21513" name="Picture 11" descr="Maria-Zamuriy_383426827_web.jpg">
            <a:extLst>
              <a:ext uri="{FF2B5EF4-FFF2-40B4-BE49-F238E27FC236}">
                <a16:creationId xmlns:a16="http://schemas.microsoft.com/office/drawing/2014/main" id="{D156AB9F-6984-43C4-91F8-6BD1166B49E9}"/>
              </a:ext>
            </a:extLst>
          </p:cNvPr>
          <p:cNvPicPr>
            <a:picLocks noChangeAspect="1"/>
          </p:cNvPicPr>
          <p:nvPr/>
        </p:nvPicPr>
        <p:blipFill>
          <a:blip r:embed="rId4">
            <a:extLst>
              <a:ext uri="{28A0092B-C50C-407E-A947-70E740481C1C}">
                <a14:useLocalDpi xmlns:a14="http://schemas.microsoft.com/office/drawing/2010/main" val="0"/>
              </a:ext>
            </a:extLst>
          </a:blip>
          <a:srcRect l="25523" t="10828" r="20488"/>
          <a:stretch>
            <a:fillRect/>
          </a:stretch>
        </p:blipFill>
        <p:spPr bwMode="auto">
          <a:xfrm>
            <a:off x="5357988" y="1603198"/>
            <a:ext cx="3363341" cy="36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E3289CA-1FCC-40A2-87F6-36B4AD2105B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E5DD8CFA-C636-4782-ABEE-53CD46F4C74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583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F640BDCB-7ED8-4128-8582-540E033E7A9F}"/>
              </a:ext>
            </a:extLst>
          </p:cNvPr>
          <p:cNvSpPr>
            <a:spLocks noChangeArrowheads="1"/>
          </p:cNvSpPr>
          <p:nvPr/>
        </p:nvSpPr>
        <p:spPr bwMode="auto">
          <a:xfrm>
            <a:off x="2354791" y="4385028"/>
            <a:ext cx="5110163" cy="1989138"/>
          </a:xfrm>
          <a:prstGeom prst="rect">
            <a:avLst/>
          </a:prstGeom>
          <a:noFill/>
          <a:ln w="38100">
            <a:solidFill>
              <a:srgbClr val="10BC4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587" name="Rectangle 3">
            <a:extLst>
              <a:ext uri="{FF2B5EF4-FFF2-40B4-BE49-F238E27FC236}">
                <a16:creationId xmlns:a16="http://schemas.microsoft.com/office/drawing/2014/main" id="{D210602A-980D-46C2-A30B-395531B25721}"/>
              </a:ext>
            </a:extLst>
          </p:cNvPr>
          <p:cNvSpPr>
            <a:spLocks noChangeArrowheads="1"/>
          </p:cNvSpPr>
          <p:nvPr/>
        </p:nvSpPr>
        <p:spPr bwMode="auto">
          <a:xfrm>
            <a:off x="2257778" y="2387600"/>
            <a:ext cx="4831997" cy="1709738"/>
          </a:xfrm>
          <a:prstGeom prst="rect">
            <a:avLst/>
          </a:prstGeom>
          <a:noFill/>
          <a:ln w="38100">
            <a:solidFill>
              <a:srgbClr val="10BC4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532" name="Rectangle 4">
            <a:extLst>
              <a:ext uri="{FF2B5EF4-FFF2-40B4-BE49-F238E27FC236}">
                <a16:creationId xmlns:a16="http://schemas.microsoft.com/office/drawing/2014/main" id="{59AE5FB1-A0D7-4D69-A4B3-F0A912058235}"/>
              </a:ext>
            </a:extLst>
          </p:cNvPr>
          <p:cNvSpPr>
            <a:spLocks noGrp="1" noChangeArrowheads="1"/>
          </p:cNvSpPr>
          <p:nvPr>
            <p:ph type="title"/>
          </p:nvPr>
        </p:nvSpPr>
        <p:spPr/>
        <p:txBody>
          <a:bodyPr/>
          <a:lstStyle/>
          <a:p>
            <a:r>
              <a:rPr lang="en-GB" altLang="en-US"/>
              <a:t>Controlling the stomata</a:t>
            </a:r>
          </a:p>
        </p:txBody>
      </p:sp>
      <p:sp>
        <p:nvSpPr>
          <p:cNvPr id="22533" name="Text Box 5">
            <a:extLst>
              <a:ext uri="{FF2B5EF4-FFF2-40B4-BE49-F238E27FC236}">
                <a16:creationId xmlns:a16="http://schemas.microsoft.com/office/drawing/2014/main" id="{9CA512AD-2D79-44A5-B10B-FB63E467D7A6}"/>
              </a:ext>
            </a:extLst>
          </p:cNvPr>
          <p:cNvSpPr txBox="1">
            <a:spLocks noChangeArrowheads="1"/>
          </p:cNvSpPr>
          <p:nvPr/>
        </p:nvSpPr>
        <p:spPr bwMode="auto">
          <a:xfrm>
            <a:off x="342900" y="784225"/>
            <a:ext cx="8562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Each stoma is surrounded by two </a:t>
            </a:r>
            <a:r>
              <a:rPr lang="en-GB" altLang="en-US" b="1" dirty="0">
                <a:solidFill>
                  <a:srgbClr val="10BC45"/>
                </a:solidFill>
              </a:rPr>
              <a:t>guard cells</a:t>
            </a:r>
            <a:r>
              <a:rPr lang="en-GB" altLang="en-US" dirty="0"/>
              <a:t> which control whether the stoma is open or closed. The guard cells control the movement of carbon dioxide, oxygen and water vapor in and out of plants. </a:t>
            </a:r>
          </a:p>
        </p:txBody>
      </p:sp>
      <p:sp>
        <p:nvSpPr>
          <p:cNvPr id="195590" name="Text Box 6">
            <a:extLst>
              <a:ext uri="{FF2B5EF4-FFF2-40B4-BE49-F238E27FC236}">
                <a16:creationId xmlns:a16="http://schemas.microsoft.com/office/drawing/2014/main" id="{E845F816-1227-4292-84B6-C1009B8B6D72}"/>
              </a:ext>
            </a:extLst>
          </p:cNvPr>
          <p:cNvSpPr txBox="1">
            <a:spLocks noChangeArrowheads="1"/>
          </p:cNvSpPr>
          <p:nvPr/>
        </p:nvSpPr>
        <p:spPr bwMode="auto">
          <a:xfrm>
            <a:off x="2351263" y="2476500"/>
            <a:ext cx="46831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When guard cells gain water, they curve outwards. This opens the stoma, allowing gases to diffuse in and out.</a:t>
            </a:r>
          </a:p>
        </p:txBody>
      </p:sp>
      <p:sp>
        <p:nvSpPr>
          <p:cNvPr id="195591" name="Text Box 7">
            <a:extLst>
              <a:ext uri="{FF2B5EF4-FFF2-40B4-BE49-F238E27FC236}">
                <a16:creationId xmlns:a16="http://schemas.microsoft.com/office/drawing/2014/main" id="{3C31A5A6-661D-4910-9690-6E6EC611A3B8}"/>
              </a:ext>
            </a:extLst>
          </p:cNvPr>
          <p:cNvSpPr txBox="1">
            <a:spLocks noChangeArrowheads="1"/>
          </p:cNvSpPr>
          <p:nvPr/>
        </p:nvSpPr>
        <p:spPr bwMode="auto">
          <a:xfrm>
            <a:off x="2370491" y="4413250"/>
            <a:ext cx="51101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If guard cells lose water, they come closer together, closing the stoma. While this stops the movement of carbon dioxide and oxygen, it also prevents water loss. </a:t>
            </a:r>
          </a:p>
        </p:txBody>
      </p:sp>
      <p:pic>
        <p:nvPicPr>
          <p:cNvPr id="195592" name="Picture 8" descr="BA9_gfx_stomata_closed">
            <a:extLst>
              <a:ext uri="{FF2B5EF4-FFF2-40B4-BE49-F238E27FC236}">
                <a16:creationId xmlns:a16="http://schemas.microsoft.com/office/drawing/2014/main" id="{8A7F4ECA-8EF2-4A63-BDFA-9581D548D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3" y="3503613"/>
            <a:ext cx="1462087"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3" name="Picture 9" descr="BA9_gfx_stomata_open">
            <a:extLst>
              <a:ext uri="{FF2B5EF4-FFF2-40B4-BE49-F238E27FC236}">
                <a16:creationId xmlns:a16="http://schemas.microsoft.com/office/drawing/2014/main" id="{1BC97C01-E82F-4F89-9895-7DA86F26B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2327275"/>
            <a:ext cx="206375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804DD16-81A0-4245-BF2F-44FDCDE7E1B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55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55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55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5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558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animBg="1"/>
      <p:bldP spid="195587" grpId="0" animBg="1"/>
      <p:bldP spid="195590" grpId="0"/>
      <p:bldP spid="1955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3" name="Picture 17" descr="lightmicroscope.png">
            <a:extLst>
              <a:ext uri="{FF2B5EF4-FFF2-40B4-BE49-F238E27FC236}">
                <a16:creationId xmlns:a16="http://schemas.microsoft.com/office/drawing/2014/main" id="{4C990D90-AB47-4609-BDF8-775EAE4A4A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0971" y="1966772"/>
            <a:ext cx="1721383" cy="322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a:extLst>
              <a:ext uri="{FF2B5EF4-FFF2-40B4-BE49-F238E27FC236}">
                <a16:creationId xmlns:a16="http://schemas.microsoft.com/office/drawing/2014/main" id="{0B0BC9B8-F5A7-4B3B-BAC0-6B6A6993C300}"/>
              </a:ext>
            </a:extLst>
          </p:cNvPr>
          <p:cNvSpPr>
            <a:spLocks noGrp="1" noChangeArrowheads="1"/>
          </p:cNvSpPr>
          <p:nvPr>
            <p:ph type="title"/>
          </p:nvPr>
        </p:nvSpPr>
        <p:spPr/>
        <p:txBody>
          <a:bodyPr/>
          <a:lstStyle/>
          <a:p>
            <a:r>
              <a:rPr lang="en-GB" altLang="en-US"/>
              <a:t>Observing stomata</a:t>
            </a:r>
          </a:p>
        </p:txBody>
      </p:sp>
      <p:sp>
        <p:nvSpPr>
          <p:cNvPr id="23556" name="Text Box 55">
            <a:extLst>
              <a:ext uri="{FF2B5EF4-FFF2-40B4-BE49-F238E27FC236}">
                <a16:creationId xmlns:a16="http://schemas.microsoft.com/office/drawing/2014/main" id="{2767298F-370C-48C6-A82C-4417DF0FF616}"/>
              </a:ext>
            </a:extLst>
          </p:cNvPr>
          <p:cNvSpPr txBox="1">
            <a:spLocks noChangeArrowheads="1"/>
          </p:cNvSpPr>
          <p:nvPr/>
        </p:nvSpPr>
        <p:spPr bwMode="auto">
          <a:xfrm>
            <a:off x="342900" y="784225"/>
            <a:ext cx="856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A </a:t>
            </a:r>
            <a:r>
              <a:rPr lang="en-GB" altLang="en-US" b="1">
                <a:solidFill>
                  <a:srgbClr val="10BC45"/>
                </a:solidFill>
              </a:rPr>
              <a:t>light microscope </a:t>
            </a:r>
            <a:r>
              <a:rPr lang="en-GB" altLang="en-US"/>
              <a:t>can be used to observe the stomata. </a:t>
            </a:r>
          </a:p>
        </p:txBody>
      </p:sp>
      <p:sp>
        <p:nvSpPr>
          <p:cNvPr id="12" name="Text Box 54">
            <a:extLst>
              <a:ext uri="{FF2B5EF4-FFF2-40B4-BE49-F238E27FC236}">
                <a16:creationId xmlns:a16="http://schemas.microsoft.com/office/drawing/2014/main" id="{E11EEF8E-266A-435E-B9BC-6FA9C7F9BC90}"/>
              </a:ext>
            </a:extLst>
          </p:cNvPr>
          <p:cNvSpPr txBox="1">
            <a:spLocks noChangeArrowheads="1"/>
          </p:cNvSpPr>
          <p:nvPr/>
        </p:nvSpPr>
        <p:spPr bwMode="auto">
          <a:xfrm>
            <a:off x="342900" y="1470942"/>
            <a:ext cx="8177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t>Apply a strip of clear nail polish to the underside of a leaf. </a:t>
            </a:r>
          </a:p>
        </p:txBody>
      </p:sp>
      <p:sp>
        <p:nvSpPr>
          <p:cNvPr id="13" name="Text Box 53">
            <a:extLst>
              <a:ext uri="{FF2B5EF4-FFF2-40B4-BE49-F238E27FC236}">
                <a16:creationId xmlns:a16="http://schemas.microsoft.com/office/drawing/2014/main" id="{9585F54D-0FAA-4567-9846-4308F525D658}"/>
              </a:ext>
            </a:extLst>
          </p:cNvPr>
          <p:cNvSpPr txBox="1">
            <a:spLocks noChangeArrowheads="1"/>
          </p:cNvSpPr>
          <p:nvPr/>
        </p:nvSpPr>
        <p:spPr bwMode="auto">
          <a:xfrm>
            <a:off x="342901" y="2157659"/>
            <a:ext cx="5773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t>Once dry, peel the nail polish strip off. </a:t>
            </a:r>
          </a:p>
        </p:txBody>
      </p:sp>
      <p:sp>
        <p:nvSpPr>
          <p:cNvPr id="14" name="Text Box 52">
            <a:extLst>
              <a:ext uri="{FF2B5EF4-FFF2-40B4-BE49-F238E27FC236}">
                <a16:creationId xmlns:a16="http://schemas.microsoft.com/office/drawing/2014/main" id="{92514862-B86C-4296-935F-F409C2882C01}"/>
              </a:ext>
            </a:extLst>
          </p:cNvPr>
          <p:cNvSpPr txBox="1">
            <a:spLocks noChangeArrowheads="1"/>
          </p:cNvSpPr>
          <p:nvPr/>
        </p:nvSpPr>
        <p:spPr bwMode="auto">
          <a:xfrm>
            <a:off x="342900" y="2844376"/>
            <a:ext cx="5868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938" indent="-79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t>Lie the nail polish strip on a microscope slide, and place a cover slip over the top. </a:t>
            </a:r>
          </a:p>
        </p:txBody>
      </p:sp>
      <p:sp>
        <p:nvSpPr>
          <p:cNvPr id="15" name="Text Box 51">
            <a:extLst>
              <a:ext uri="{FF2B5EF4-FFF2-40B4-BE49-F238E27FC236}">
                <a16:creationId xmlns:a16="http://schemas.microsoft.com/office/drawing/2014/main" id="{CF2A3AFC-E9DB-4D88-88FC-A03AA80B8473}"/>
              </a:ext>
            </a:extLst>
          </p:cNvPr>
          <p:cNvSpPr txBox="1">
            <a:spLocks noChangeArrowheads="1"/>
          </p:cNvSpPr>
          <p:nvPr/>
        </p:nvSpPr>
        <p:spPr bwMode="auto">
          <a:xfrm>
            <a:off x="342900" y="3899393"/>
            <a:ext cx="59788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938" indent="-79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t>Examine the nail polish for impressions </a:t>
            </a:r>
            <a:br>
              <a:rPr lang="en-GB" altLang="en-US" dirty="0"/>
            </a:br>
            <a:r>
              <a:rPr lang="en-GB" altLang="en-US" dirty="0"/>
              <a:t>of the stomata under a light microscope. Count the number of stomata you can see.</a:t>
            </a:r>
          </a:p>
        </p:txBody>
      </p:sp>
      <p:sp>
        <p:nvSpPr>
          <p:cNvPr id="16" name="Rectangle 1">
            <a:extLst>
              <a:ext uri="{FF2B5EF4-FFF2-40B4-BE49-F238E27FC236}">
                <a16:creationId xmlns:a16="http://schemas.microsoft.com/office/drawing/2014/main" id="{DF12738A-DB8E-4334-B702-AC03BEB57001}"/>
              </a:ext>
            </a:extLst>
          </p:cNvPr>
          <p:cNvSpPr>
            <a:spLocks noChangeArrowheads="1"/>
          </p:cNvSpPr>
          <p:nvPr/>
        </p:nvSpPr>
        <p:spPr bwMode="auto">
          <a:xfrm>
            <a:off x="342900" y="5324475"/>
            <a:ext cx="8189913" cy="82867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How would you expect the number of stomata on the top and underside of a leaf to compare?</a:t>
            </a:r>
          </a:p>
        </p:txBody>
      </p:sp>
      <p:pic>
        <p:nvPicPr>
          <p:cNvPr id="17" name="Picture 16">
            <a:extLst>
              <a:ext uri="{FF2B5EF4-FFF2-40B4-BE49-F238E27FC236}">
                <a16:creationId xmlns:a16="http://schemas.microsoft.com/office/drawing/2014/main" id="{38F8C91E-E454-4742-AC42-B61C7ACED7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C6F7B5D0-553A-400A-99B4-B0608724FC3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8CD8ACA0-A1DB-4C4D-BA38-0AD0F65DA46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2316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6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277CD800-220E-4C91-A37B-42094ECC1762}"/>
              </a:ext>
            </a:extLst>
          </p:cNvPr>
          <p:cNvSpPr>
            <a:spLocks noGrp="1" noChangeArrowheads="1"/>
          </p:cNvSpPr>
          <p:nvPr>
            <p:ph type="title"/>
          </p:nvPr>
        </p:nvSpPr>
        <p:spPr/>
        <p:txBody>
          <a:bodyPr/>
          <a:lstStyle/>
          <a:p>
            <a:r>
              <a:rPr lang="en-GB" altLang="en-US" dirty="0"/>
              <a:t>Gas exchange in plants</a:t>
            </a:r>
          </a:p>
        </p:txBody>
      </p:sp>
      <p:pic>
        <p:nvPicPr>
          <p:cNvPr id="7" name="Picture 6">
            <a:extLst>
              <a:ext uri="{FF2B5EF4-FFF2-40B4-BE49-F238E27FC236}">
                <a16:creationId xmlns:a16="http://schemas.microsoft.com/office/drawing/2014/main" id="{52879B93-CB79-4359-8524-81C7EB0F875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4183DBD-EFE1-4732-9D0D-39E0165C09C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BD720D40-FC0A-40C6-883F-995523ACADA5}"/>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7F73668A-D990-4A65-9304-7F9F08AC6D6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7405"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3B603E4-D72C-4185-B797-DAA2ACB650A4}"/>
              </a:ext>
            </a:extLst>
          </p:cNvPr>
          <p:cNvSpPr>
            <a:spLocks noGrp="1" noChangeArrowheads="1"/>
          </p:cNvSpPr>
          <p:nvPr>
            <p:ph type="title"/>
          </p:nvPr>
        </p:nvSpPr>
        <p:spPr/>
        <p:txBody>
          <a:bodyPr/>
          <a:lstStyle/>
          <a:p>
            <a:r>
              <a:rPr lang="en-GB" altLang="en-US"/>
              <a:t>Roots</a:t>
            </a:r>
          </a:p>
        </p:txBody>
      </p:sp>
      <p:sp>
        <p:nvSpPr>
          <p:cNvPr id="25603" name="Text Box 5">
            <a:extLst>
              <a:ext uri="{FF2B5EF4-FFF2-40B4-BE49-F238E27FC236}">
                <a16:creationId xmlns:a16="http://schemas.microsoft.com/office/drawing/2014/main" id="{7FCB3697-0462-42B2-A0C3-72A983357994}"/>
              </a:ext>
            </a:extLst>
          </p:cNvPr>
          <p:cNvSpPr txBox="1">
            <a:spLocks noChangeArrowheads="1"/>
          </p:cNvSpPr>
          <p:nvPr/>
        </p:nvSpPr>
        <p:spPr bwMode="auto">
          <a:xfrm>
            <a:off x="342900" y="784225"/>
            <a:ext cx="847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Roots are adapted to take up </a:t>
            </a:r>
            <a:r>
              <a:rPr lang="en-GB" altLang="en-US" b="1">
                <a:solidFill>
                  <a:srgbClr val="010066"/>
                </a:solidFill>
              </a:rPr>
              <a:t>water</a:t>
            </a:r>
            <a:r>
              <a:rPr lang="en-GB" altLang="en-US">
                <a:solidFill>
                  <a:srgbClr val="010066"/>
                </a:solidFill>
              </a:rPr>
              <a:t> and </a:t>
            </a:r>
            <a:r>
              <a:rPr lang="en-GB" altLang="en-US" b="1">
                <a:solidFill>
                  <a:srgbClr val="10BC45"/>
                </a:solidFill>
              </a:rPr>
              <a:t>mineral ions</a:t>
            </a:r>
            <a:r>
              <a:rPr lang="en-GB" altLang="en-US">
                <a:solidFill>
                  <a:srgbClr val="010066"/>
                </a:solidFill>
              </a:rPr>
              <a:t> from the soil.</a:t>
            </a:r>
            <a:endParaRPr lang="en-GB" altLang="en-US"/>
          </a:p>
        </p:txBody>
      </p:sp>
      <p:sp>
        <p:nvSpPr>
          <p:cNvPr id="394249" name="Text Box 91">
            <a:extLst>
              <a:ext uri="{FF2B5EF4-FFF2-40B4-BE49-F238E27FC236}">
                <a16:creationId xmlns:a16="http://schemas.microsoft.com/office/drawing/2014/main" id="{5253F7EE-69B8-46E6-859A-27C68DFE56A3}"/>
              </a:ext>
            </a:extLst>
          </p:cNvPr>
          <p:cNvSpPr txBox="1">
            <a:spLocks noChangeArrowheads="1"/>
          </p:cNvSpPr>
          <p:nvPr/>
        </p:nvSpPr>
        <p:spPr bwMode="auto">
          <a:xfrm>
            <a:off x="342900" y="4277963"/>
            <a:ext cx="8504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Roots are long and thin, and divide into many branches. This forms a root network, covering a large area of soil.</a:t>
            </a:r>
          </a:p>
        </p:txBody>
      </p:sp>
      <p:sp>
        <p:nvSpPr>
          <p:cNvPr id="2" name="Text Box 92">
            <a:extLst>
              <a:ext uri="{FF2B5EF4-FFF2-40B4-BE49-F238E27FC236}">
                <a16:creationId xmlns:a16="http://schemas.microsoft.com/office/drawing/2014/main" id="{C1E87D47-5E3F-4D45-93F3-0ED4BDEE486A}"/>
              </a:ext>
            </a:extLst>
          </p:cNvPr>
          <p:cNvSpPr txBox="1">
            <a:spLocks noChangeArrowheads="1"/>
          </p:cNvSpPr>
          <p:nvPr/>
        </p:nvSpPr>
        <p:spPr bwMode="auto">
          <a:xfrm>
            <a:off x="342900" y="5142978"/>
            <a:ext cx="8647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Roots are covered in </a:t>
            </a:r>
            <a:r>
              <a:rPr lang="en-GB" altLang="en-US" b="1" dirty="0">
                <a:solidFill>
                  <a:srgbClr val="10BC45"/>
                </a:solidFill>
              </a:rPr>
              <a:t>root hair cells</a:t>
            </a:r>
            <a:r>
              <a:rPr lang="en-GB" altLang="en-US" dirty="0">
                <a:solidFill>
                  <a:srgbClr val="010066"/>
                </a:solidFill>
              </a:rPr>
              <a:t>. These have specialized projections that reach out between soil </a:t>
            </a:r>
            <a:br>
              <a:rPr lang="en-GB" altLang="en-US" dirty="0">
                <a:solidFill>
                  <a:srgbClr val="010066"/>
                </a:solidFill>
              </a:rPr>
            </a:br>
            <a:r>
              <a:rPr lang="en-GB" altLang="en-US" dirty="0">
                <a:solidFill>
                  <a:srgbClr val="010066"/>
                </a:solidFill>
              </a:rPr>
              <a:t>particles, increasing the surface area for absorption.</a:t>
            </a:r>
          </a:p>
        </p:txBody>
      </p:sp>
      <p:pic>
        <p:nvPicPr>
          <p:cNvPr id="25606" name="Picture 12" descr="Exch_Mat_Plants_root_cell">
            <a:extLst>
              <a:ext uri="{FF2B5EF4-FFF2-40B4-BE49-F238E27FC236}">
                <a16:creationId xmlns:a16="http://schemas.microsoft.com/office/drawing/2014/main" id="{491EE609-59D5-4946-8D62-5ACF1F2AC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052" y="1637590"/>
            <a:ext cx="3992563"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13">
            <a:extLst>
              <a:ext uri="{FF2B5EF4-FFF2-40B4-BE49-F238E27FC236}">
                <a16:creationId xmlns:a16="http://schemas.microsoft.com/office/drawing/2014/main" id="{B899C031-04AC-4232-B232-FE521689BE1B}"/>
              </a:ext>
            </a:extLst>
          </p:cNvPr>
          <p:cNvSpPr txBox="1">
            <a:spLocks noChangeArrowheads="1"/>
          </p:cNvSpPr>
          <p:nvPr/>
        </p:nvSpPr>
        <p:spPr bwMode="auto">
          <a:xfrm>
            <a:off x="1042812" y="1697915"/>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soil</a:t>
            </a:r>
            <a:endParaRPr lang="en-GB" altLang="en-US" b="1"/>
          </a:p>
        </p:txBody>
      </p:sp>
      <p:sp>
        <p:nvSpPr>
          <p:cNvPr id="25608" name="Text Box 14">
            <a:extLst>
              <a:ext uri="{FF2B5EF4-FFF2-40B4-BE49-F238E27FC236}">
                <a16:creationId xmlns:a16="http://schemas.microsoft.com/office/drawing/2014/main" id="{6F95B7A7-BF09-4D09-B412-F255DC354E61}"/>
              </a:ext>
            </a:extLst>
          </p:cNvPr>
          <p:cNvSpPr txBox="1">
            <a:spLocks noChangeArrowheads="1"/>
          </p:cNvSpPr>
          <p:nvPr/>
        </p:nvSpPr>
        <p:spPr bwMode="auto">
          <a:xfrm>
            <a:off x="455790" y="2786940"/>
            <a:ext cx="2058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rgbClr val="010066"/>
                </a:solidFill>
              </a:rPr>
              <a:t>mineral ions and water molecules</a:t>
            </a:r>
            <a:endParaRPr lang="en-GB" altLang="en-US" b="1" dirty="0"/>
          </a:p>
        </p:txBody>
      </p:sp>
      <p:sp>
        <p:nvSpPr>
          <p:cNvPr id="25609" name="Line 15">
            <a:extLst>
              <a:ext uri="{FF2B5EF4-FFF2-40B4-BE49-F238E27FC236}">
                <a16:creationId xmlns:a16="http://schemas.microsoft.com/office/drawing/2014/main" id="{A51D10EE-C4EF-42E2-9D96-0C4B88B6E637}"/>
              </a:ext>
            </a:extLst>
          </p:cNvPr>
          <p:cNvSpPr>
            <a:spLocks noChangeShapeType="1"/>
          </p:cNvSpPr>
          <p:nvPr/>
        </p:nvSpPr>
        <p:spPr bwMode="auto">
          <a:xfrm>
            <a:off x="2024065" y="1955090"/>
            <a:ext cx="1103312" cy="0"/>
          </a:xfrm>
          <a:prstGeom prst="line">
            <a:avLst/>
          </a:prstGeom>
          <a:noFill/>
          <a:ln w="254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0242" name="Text Box 18">
            <a:extLst>
              <a:ext uri="{FF2B5EF4-FFF2-40B4-BE49-F238E27FC236}">
                <a16:creationId xmlns:a16="http://schemas.microsoft.com/office/drawing/2014/main" id="{D459240E-CCD5-4EBA-B5A2-699C33AE650F}"/>
              </a:ext>
            </a:extLst>
          </p:cNvPr>
          <p:cNvSpPr txBox="1">
            <a:spLocks noChangeArrowheads="1"/>
          </p:cNvSpPr>
          <p:nvPr/>
        </p:nvSpPr>
        <p:spPr bwMode="auto">
          <a:xfrm>
            <a:off x="6940552" y="2110665"/>
            <a:ext cx="149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root hair cell</a:t>
            </a:r>
            <a:endParaRPr lang="en-GB" altLang="en-US" b="1"/>
          </a:p>
        </p:txBody>
      </p:sp>
      <p:sp>
        <p:nvSpPr>
          <p:cNvPr id="180243" name="Line 19">
            <a:extLst>
              <a:ext uri="{FF2B5EF4-FFF2-40B4-BE49-F238E27FC236}">
                <a16:creationId xmlns:a16="http://schemas.microsoft.com/office/drawing/2014/main" id="{988611D9-2540-45A1-8003-359B9466E296}"/>
              </a:ext>
            </a:extLst>
          </p:cNvPr>
          <p:cNvSpPr>
            <a:spLocks noChangeShapeType="1"/>
          </p:cNvSpPr>
          <p:nvPr/>
        </p:nvSpPr>
        <p:spPr bwMode="auto">
          <a:xfrm flipH="1">
            <a:off x="5802315" y="2383715"/>
            <a:ext cx="1144587" cy="482600"/>
          </a:xfrm>
          <a:prstGeom prst="line">
            <a:avLst/>
          </a:prstGeom>
          <a:noFill/>
          <a:ln w="254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3" name="Picture 15" descr="Transport_in_plants_10.1.png">
            <a:extLst>
              <a:ext uri="{FF2B5EF4-FFF2-40B4-BE49-F238E27FC236}">
                <a16:creationId xmlns:a16="http://schemas.microsoft.com/office/drawing/2014/main" id="{7FE49DC1-D383-4904-9022-6F8A4A6DA8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2040" y="2596440"/>
            <a:ext cx="10541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4F99048-B1F1-4FAF-9A98-152924A6CD1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CAEBA136-5D39-4E1D-A5CE-6D8C25BE0457}"/>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02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24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9" grpId="0"/>
      <p:bldP spid="2" grpId="0"/>
      <p:bldP spid="18024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AV54dNxC"/>
  <p:tag name="ARTICULATE_DESIGN_ID_6_DEFAULT DESIGN" val="qsNQJZCV"/>
  <p:tag name="ARTICULATE_DESIGN_ID_1_DEFAULT DESIGN" val="KM0N1g69"/>
  <p:tag name="ARTICULATE_DESIGN_ID_7_DEFAULT DESIGN" val="4QSaGymu"/>
  <p:tag name="ARTICULATE_DESIGN_ID_3_DEFAULT DESIGN" val="jmQWnIxu"/>
  <p:tag name="ARTICULATE_DESIGN_ID_2_DEFAULT DESIGN" val="Q8bqsRwI"/>
  <p:tag name="ARTICULATE_DESIGN_ID_4_DEFAULT DESIGN" val="IPWEejlE"/>
  <p:tag name="ARTICULATE_DESIGN_ID_5_DEFAULT DESIGN" val="dO6N4OSY"/>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14704</TotalTime>
  <Words>2462</Words>
  <Application>Microsoft Office PowerPoint</Application>
  <PresentationFormat>On-screen Show (4:3)</PresentationFormat>
  <Paragraphs>221</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Wingdings</vt:lpstr>
      <vt:lpstr>Arial</vt:lpstr>
      <vt:lpstr>Wingdings 2</vt:lpstr>
      <vt:lpstr>1_Default Design</vt:lpstr>
      <vt:lpstr>7_Default Design</vt:lpstr>
      <vt:lpstr>Transport in Plants</vt:lpstr>
      <vt:lpstr>Information</vt:lpstr>
      <vt:lpstr>Gas exchange in plants</vt:lpstr>
      <vt:lpstr>Movement of carbon dioxide and oxygen</vt:lpstr>
      <vt:lpstr>Water loss via stomata</vt:lpstr>
      <vt:lpstr>Controlling the stomata</vt:lpstr>
      <vt:lpstr>Observing stomata</vt:lpstr>
      <vt:lpstr>Gas exchange in plants</vt:lpstr>
      <vt:lpstr>Roots</vt:lpstr>
      <vt:lpstr>Xylem tissue</vt:lpstr>
      <vt:lpstr>Identifying the xylem</vt:lpstr>
      <vt:lpstr>What is the transpiration stream?</vt:lpstr>
      <vt:lpstr>What affects the rate of transpiration?</vt:lpstr>
      <vt:lpstr>The environment and transpiration</vt:lpstr>
      <vt:lpstr>Measuring transpiration</vt:lpstr>
      <vt:lpstr>Calculating the rate of transpiration</vt:lpstr>
      <vt:lpstr>Transpiration – true or false?</vt:lpstr>
      <vt:lpstr>Phloem tissue</vt:lpstr>
      <vt:lpstr>Phloem cells (1)</vt:lpstr>
      <vt:lpstr>Phloem cells (2)</vt:lpstr>
      <vt:lpstr>Transporting sugars</vt:lpstr>
      <vt:lpstr>Transport in the xylem and phloem tissues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in Plants</dc:title>
  <dc:subject>Boardworks High School Life Science</dc:subject>
  <dc:creator>Boardworks</dc:creator>
  <cp:lastModifiedBy>Tim Crilly</cp:lastModifiedBy>
  <cp:revision>574</cp:revision>
  <dcterms:created xsi:type="dcterms:W3CDTF">2003-10-06T13:07:42Z</dcterms:created>
  <dcterms:modified xsi:type="dcterms:W3CDTF">2019-01-31T15:26:45Z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4A8F2E0D-82F2-4BC1-8ACF-C947898FA5FF</vt:lpwstr>
  </property>
  <property fmtid="{D5CDD505-2E9C-101B-9397-08002B2CF9AE}" pid="3" name="ArticulatePath">
    <vt:lpwstr>Transport in Plants</vt:lpwstr>
  </property>
</Properties>
</file>