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4.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10" r:id="rId1"/>
    <p:sldMasterId id="2147485125" r:id="rId2"/>
  </p:sldMasterIdLst>
  <p:notesMasterIdLst>
    <p:notesMasterId r:id="rId19"/>
  </p:notesMasterIdLst>
  <p:handoutMasterIdLst>
    <p:handoutMasterId r:id="rId20"/>
  </p:handoutMasterIdLst>
  <p:sldIdLst>
    <p:sldId id="430" r:id="rId3"/>
    <p:sldId id="527" r:id="rId4"/>
    <p:sldId id="485" r:id="rId5"/>
    <p:sldId id="513" r:id="rId6"/>
    <p:sldId id="514" r:id="rId7"/>
    <p:sldId id="486" r:id="rId8"/>
    <p:sldId id="487" r:id="rId9"/>
    <p:sldId id="500" r:id="rId10"/>
    <p:sldId id="501" r:id="rId11"/>
    <p:sldId id="504" r:id="rId12"/>
    <p:sldId id="506" r:id="rId13"/>
    <p:sldId id="507" r:id="rId14"/>
    <p:sldId id="508" r:id="rId15"/>
    <p:sldId id="515" r:id="rId16"/>
    <p:sldId id="516" r:id="rId17"/>
    <p:sldId id="517" r:id="rId18"/>
  </p:sldIdLst>
  <p:sldSz cx="9144000" cy="6858000" type="screen4x3"/>
  <p:notesSz cx="6858000" cy="9296400"/>
  <p:embeddedFontLst>
    <p:embeddedFont>
      <p:font typeface="Wingdings 2" panose="05020102010507070707" pitchFamily="18" charset="2"/>
      <p:regular r:id="rId21"/>
    </p:embeddedFont>
  </p:embeddedFontLst>
  <p:custDataLst>
    <p:tags r:id="rId2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33CC33"/>
    <a:srgbClr val="CC0099"/>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65CCA83C-62C3-4147-A59D-B521B318E727}"/>
              </a:ext>
            </a:extLst>
          </p:cNvPr>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14019A1-672D-4E4E-8900-E111BB6AABCD}" type="slidenum">
              <a:rPr lang="en-GB" altLang="en-US"/>
              <a:pPr/>
              <a:t>‹#›</a:t>
            </a:fld>
            <a:endParaRPr lang="en-GB" altLang="en-US"/>
          </a:p>
        </p:txBody>
      </p:sp>
      <p:sp>
        <p:nvSpPr>
          <p:cNvPr id="6" name="Rectangle 7">
            <a:extLst>
              <a:ext uri="{FF2B5EF4-FFF2-40B4-BE49-F238E27FC236}">
                <a16:creationId xmlns:a16="http://schemas.microsoft.com/office/drawing/2014/main" id="{C52F1ADF-22A4-4463-B0D8-99457759BD5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5634F649-7C8C-4731-89B8-93E5943C8FB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4235855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Rectangle 4">
            <a:extLst>
              <a:ext uri="{FF2B5EF4-FFF2-40B4-BE49-F238E27FC236}">
                <a16:creationId xmlns:a16="http://schemas.microsoft.com/office/drawing/2014/main" id="{3F35A523-9902-407E-9900-1E480A71BF5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BDEBEB6-97C9-4335-81F0-5C7C446643C8}"/>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70233D2D-F6BA-4481-9C27-C8D5D97D7D6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B714598-7ECF-4B4D-993A-1ACC8F1CBF07}" type="slidenum">
              <a:rPr lang="en-US" altLang="en-US"/>
              <a:pPr/>
              <a:t>‹#›</a:t>
            </a:fld>
            <a:endParaRPr lang="en-US" altLang="en-US"/>
          </a:p>
        </p:txBody>
      </p:sp>
      <p:sp>
        <p:nvSpPr>
          <p:cNvPr id="8" name="Rectangle 7">
            <a:extLst>
              <a:ext uri="{FF2B5EF4-FFF2-40B4-BE49-F238E27FC236}">
                <a16:creationId xmlns:a16="http://schemas.microsoft.com/office/drawing/2014/main" id="{41FA7F7B-EBEA-4C4A-B345-1F29D8096AF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8F5DB251-9502-4C67-90C1-726337CE379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369976316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3A1DC80E-9F4E-4839-8194-11CCCB3483B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6EA26DA2-E72A-42F9-B1CF-52C56ABFC5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B5776FE-5264-4FCA-BF20-0DB5D2297A2A}"/>
              </a:ext>
            </a:extLst>
          </p:cNvPr>
          <p:cNvSpPr>
            <a:spLocks noGrp="1"/>
          </p:cNvSpPr>
          <p:nvPr>
            <p:ph type="sldNum" sz="quarter" idx="10"/>
          </p:nvPr>
        </p:nvSpPr>
        <p:spPr/>
        <p:txBody>
          <a:bodyPr/>
          <a:lstStyle/>
          <a:p>
            <a:fld id="{FB714598-7ECF-4B4D-993A-1ACC8F1CBF0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467BD5AC-2913-43F6-A745-6D5D4C5115D7}"/>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140419E2-030A-496B-8D1C-54937BD790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Infections caused by antibiotic-resistant bacteria are very difficult to treat, especially in patients with weakened immune systems. This is because the range of drugs that can kill the bacteria is so limited. Resistant strains may spread quickly through the population if there is no effective treatment.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MRSA is one type of antibiotic-resistant bacteria.</a:t>
            </a:r>
          </a:p>
          <a:p>
            <a:pPr eaLnBrk="1" hangingPunct="1"/>
            <a:r>
              <a:rPr lang="en-GB" altLang="en-US" dirty="0">
                <a:latin typeface="Arial" panose="020B0604020202020204" pitchFamily="34" charset="0"/>
              </a:rPr>
              <a:t>Patients with MRSA are usually put in isolation to stop the resistant bacteria spreading whilst treatment is carried out.</a:t>
            </a:r>
          </a:p>
          <a:p>
            <a:pPr eaLnBrk="1" hangingPunct="1"/>
            <a:endParaRPr lang="en-GB" altLang="en-US" dirty="0">
              <a:latin typeface="Arial" panose="020B0604020202020204" pitchFamily="34" charset="0"/>
            </a:endParaRPr>
          </a:p>
          <a:p>
            <a:r>
              <a:rPr lang="en-GB" altLang="en-US" dirty="0">
                <a:latin typeface="Arial" panose="020B0604020202020204" pitchFamily="34" charset="0"/>
              </a:rPr>
              <a:t>For more information on antibiotic resistance, please refer to the </a:t>
            </a:r>
            <a:r>
              <a:rPr lang="en-GB" altLang="en-US" i="1" dirty="0">
                <a:latin typeface="Arial" panose="020B0604020202020204" pitchFamily="34" charset="0"/>
              </a:rPr>
              <a:t>Resistant Bacteria</a:t>
            </a:r>
            <a:r>
              <a:rPr lang="en-GB" altLang="en-US" dirty="0">
                <a:latin typeface="Arial" panose="020B0604020202020204" pitchFamily="34" charset="0"/>
              </a:rPr>
              <a:t> presentation. </a:t>
            </a:r>
          </a:p>
          <a:p>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MRSA bacteria © </a:t>
            </a:r>
            <a:r>
              <a:rPr lang="en-GB" altLang="en-US" dirty="0" err="1">
                <a:latin typeface="Arial" panose="020B0604020202020204" pitchFamily="34" charset="0"/>
                <a:cs typeface="Arial" panose="020B0604020202020204" pitchFamily="34" charset="0"/>
              </a:rPr>
              <a:t>MichaelTaylor</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06B6262-D7D9-4E97-88BE-BA06495E3FC7}"/>
              </a:ext>
            </a:extLst>
          </p:cNvPr>
          <p:cNvSpPr>
            <a:spLocks noGrp="1"/>
          </p:cNvSpPr>
          <p:nvPr>
            <p:ph type="sldNum" sz="quarter" idx="10"/>
          </p:nvPr>
        </p:nvSpPr>
        <p:spPr/>
        <p:txBody>
          <a:bodyPr/>
          <a:lstStyle/>
          <a:p>
            <a:fld id="{FB714598-7ECF-4B4D-993A-1ACC8F1CBF07}"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Image Placeholder 1">
            <a:extLst>
              <a:ext uri="{FF2B5EF4-FFF2-40B4-BE49-F238E27FC236}">
                <a16:creationId xmlns:a16="http://schemas.microsoft.com/office/drawing/2014/main" id="{CC585753-C4C9-4138-BFC2-71D2FD5AD562}"/>
              </a:ext>
            </a:extLst>
          </p:cNvPr>
          <p:cNvSpPr>
            <a:spLocks noGrp="1" noRot="1" noChangeAspect="1" noTextEdit="1"/>
          </p:cNvSpPr>
          <p:nvPr>
            <p:ph type="sldImg"/>
          </p:nvPr>
        </p:nvSpPr>
        <p:spPr>
          <a:ln/>
        </p:spPr>
      </p:sp>
      <p:sp>
        <p:nvSpPr>
          <p:cNvPr id="41988" name="Notes Placeholder 2">
            <a:extLst>
              <a:ext uri="{FF2B5EF4-FFF2-40B4-BE49-F238E27FC236}">
                <a16:creationId xmlns:a16="http://schemas.microsoft.com/office/drawing/2014/main" id="{F486E495-8555-489E-A9CD-B18D190DE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3B05219C-739A-428D-883D-235AB1A2FCA8}"/>
              </a:ext>
            </a:extLst>
          </p:cNvPr>
          <p:cNvSpPr>
            <a:spLocks noGrp="1"/>
          </p:cNvSpPr>
          <p:nvPr>
            <p:ph type="sldNum" sz="quarter" idx="10"/>
          </p:nvPr>
        </p:nvSpPr>
        <p:spPr/>
        <p:txBody>
          <a:bodyPr/>
          <a:lstStyle/>
          <a:p>
            <a:fld id="{FB714598-7ECF-4B4D-993A-1ACC8F1CBF07}"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F33F9295-B317-48BE-BE83-A4C8C65BC18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29A3D3A-4527-4924-A210-376099570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Zyuzev</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3680114-F102-4780-8154-F0FBC156C42B}"/>
              </a:ext>
            </a:extLst>
          </p:cNvPr>
          <p:cNvSpPr>
            <a:spLocks noGrp="1"/>
          </p:cNvSpPr>
          <p:nvPr>
            <p:ph type="sldNum" sz="quarter" idx="10"/>
          </p:nvPr>
        </p:nvSpPr>
        <p:spPr/>
        <p:txBody>
          <a:bodyPr/>
          <a:lstStyle/>
          <a:p>
            <a:fld id="{FB714598-7ECF-4B4D-993A-1ACC8F1CBF0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153AE838-7E00-430F-BC4E-8291220DD841}"/>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CD2185BA-E080-4C1E-987E-519D7ACBB50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The reasons for each answer are as follows:</a:t>
            </a:r>
          </a:p>
          <a:p>
            <a:pPr marL="228600" indent="-228600" eaLnBrk="1" hangingPunct="1">
              <a:buFont typeface="+mj-lt"/>
              <a:buAutoNum type="arabicPeriod"/>
            </a:pPr>
            <a:r>
              <a:rPr lang="en-GB" altLang="en-US" dirty="0">
                <a:latin typeface="Arial" panose="020B0604020202020204" pitchFamily="34" charset="0"/>
              </a:rPr>
              <a:t>This is</a:t>
            </a:r>
            <a:r>
              <a:rPr lang="en-GB" altLang="en-US" b="1" dirty="0">
                <a:latin typeface="Arial" panose="020B0604020202020204" pitchFamily="34" charset="0"/>
              </a:rPr>
              <a:t> false</a:t>
            </a:r>
            <a:r>
              <a:rPr lang="en-GB" altLang="en-US" dirty="0">
                <a:latin typeface="Arial" panose="020B0604020202020204" pitchFamily="34" charset="0"/>
              </a:rPr>
              <a:t>, as there are not many drugs that are able to treat antibiotic-resistant bacteria, but researchers are currently looking to develop new antibiotics.</a:t>
            </a:r>
          </a:p>
          <a:p>
            <a:pPr marL="228600" indent="-228600">
              <a:buFont typeface="+mj-lt"/>
              <a:buAutoNum type="arabicPeriod"/>
            </a:pPr>
            <a:r>
              <a:rPr lang="en-GB" altLang="en-US" dirty="0">
                <a:latin typeface="Arial" panose="020B0604020202020204" pitchFamily="34" charset="0"/>
              </a:rPr>
              <a:t>This is </a:t>
            </a:r>
            <a:r>
              <a:rPr lang="en-GB" altLang="en-US" b="1" dirty="0">
                <a:latin typeface="Arial" panose="020B0604020202020204" pitchFamily="34" charset="0"/>
              </a:rPr>
              <a:t>false</a:t>
            </a:r>
            <a:r>
              <a:rPr lang="en-GB" altLang="en-US" dirty="0">
                <a:latin typeface="Arial" panose="020B0604020202020204" pitchFamily="34" charset="0"/>
              </a:rPr>
              <a:t>, antibiotics cannot reach pathogens inside cells. This is one reason they cannot kill viruses.</a:t>
            </a:r>
          </a:p>
          <a:p>
            <a:pPr marL="228600" indent="-228600">
              <a:buFont typeface="+mj-lt"/>
              <a:buAutoNum type="arabicPeriod"/>
            </a:pPr>
            <a:r>
              <a:rPr lang="en-GB" altLang="en-US" dirty="0">
                <a:latin typeface="Arial" panose="020B0604020202020204" pitchFamily="34" charset="0"/>
              </a:rPr>
              <a:t>This is </a:t>
            </a:r>
            <a:r>
              <a:rPr lang="en-GB" altLang="en-US" b="1" dirty="0">
                <a:latin typeface="Arial" panose="020B0604020202020204" pitchFamily="34" charset="0"/>
              </a:rPr>
              <a:t>false</a:t>
            </a:r>
            <a:r>
              <a:rPr lang="en-GB" altLang="en-US" dirty="0">
                <a:latin typeface="Arial" panose="020B0604020202020204" pitchFamily="34" charset="0"/>
              </a:rPr>
              <a:t>, antibiotics are only used to treat bacterial infections.</a:t>
            </a:r>
          </a:p>
          <a:p>
            <a:pPr marL="228600" indent="-228600">
              <a:buFont typeface="+mj-lt"/>
              <a:buAutoNum type="arabicPeriod"/>
            </a:pPr>
            <a:r>
              <a:rPr lang="en-GB" altLang="en-US" dirty="0">
                <a:latin typeface="Arial" panose="020B0604020202020204" pitchFamily="34" charset="0"/>
              </a:rPr>
              <a:t>This is </a:t>
            </a:r>
            <a:r>
              <a:rPr lang="en-GB" altLang="en-US" b="1" dirty="0">
                <a:latin typeface="Arial" panose="020B0604020202020204" pitchFamily="34" charset="0"/>
              </a:rPr>
              <a:t>true</a:t>
            </a:r>
            <a:r>
              <a:rPr lang="en-GB" altLang="en-US" dirty="0">
                <a:latin typeface="Arial" panose="020B0604020202020204" pitchFamily="34" charset="0"/>
              </a:rPr>
              <a:t>, different antibiotics are used to treat different types of bacterial infection.</a:t>
            </a:r>
          </a:p>
          <a:p>
            <a:pPr marL="228600" indent="-228600">
              <a:buFont typeface="+mj-lt"/>
              <a:buAutoNum type="arabicPeriod"/>
            </a:pPr>
            <a:r>
              <a:rPr lang="en-GB" altLang="en-US" dirty="0">
                <a:latin typeface="Arial" panose="020B0604020202020204" pitchFamily="34" charset="0"/>
              </a:rPr>
              <a:t>This is </a:t>
            </a:r>
            <a:r>
              <a:rPr lang="en-GB" altLang="en-US" b="1" dirty="0">
                <a:latin typeface="Arial" panose="020B0604020202020204" pitchFamily="34" charset="0"/>
              </a:rPr>
              <a:t>false</a:t>
            </a:r>
            <a:r>
              <a:rPr lang="en-GB" altLang="en-US" dirty="0">
                <a:latin typeface="Arial" panose="020B0604020202020204" pitchFamily="34" charset="0"/>
              </a:rPr>
              <a:t>, superbugs are strains of antibiotic-resistant bacteria that are resistant to several types of antibiotic.</a:t>
            </a:r>
          </a:p>
        </p:txBody>
      </p:sp>
      <p:sp>
        <p:nvSpPr>
          <p:cNvPr id="2" name="Slide Number Placeholder 1">
            <a:extLst>
              <a:ext uri="{FF2B5EF4-FFF2-40B4-BE49-F238E27FC236}">
                <a16:creationId xmlns:a16="http://schemas.microsoft.com/office/drawing/2014/main" id="{A2826021-F8E9-4949-A4C7-778FCE004FA2}"/>
              </a:ext>
            </a:extLst>
          </p:cNvPr>
          <p:cNvSpPr>
            <a:spLocks noGrp="1"/>
          </p:cNvSpPr>
          <p:nvPr>
            <p:ph type="sldNum" sz="quarter" idx="10"/>
          </p:nvPr>
        </p:nvSpPr>
        <p:spPr/>
        <p:txBody>
          <a:bodyPr/>
          <a:lstStyle/>
          <a:p>
            <a:fld id="{FB714598-7ECF-4B4D-993A-1ACC8F1CBF07}"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CDBE3A83-AAFC-4972-A61B-3FC6BF363B7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C19853EA-B814-4200-85D6-544DB4514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Mac Nishimura,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D1952B8-1B4C-495C-92F7-76C99A1EDBC8}"/>
              </a:ext>
            </a:extLst>
          </p:cNvPr>
          <p:cNvSpPr>
            <a:spLocks noGrp="1"/>
          </p:cNvSpPr>
          <p:nvPr>
            <p:ph type="sldNum" sz="quarter" idx="10"/>
          </p:nvPr>
        </p:nvSpPr>
        <p:spPr/>
        <p:txBody>
          <a:bodyPr/>
          <a:lstStyle/>
          <a:p>
            <a:fld id="{FB714598-7ECF-4B4D-993A-1ACC8F1CBF07}"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8DCB625F-443B-4275-B27E-3CEBE87FFA5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D6BE213C-4BEE-400E-A969-3D493D7B55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Sebastian </a:t>
            </a:r>
            <a:r>
              <a:rPr lang="en-GB" altLang="en-US" dirty="0" err="1">
                <a:latin typeface="Arial" panose="020B0604020202020204" pitchFamily="34" charset="0"/>
                <a:cs typeface="Arial" panose="020B0604020202020204" pitchFamily="34" charset="0"/>
              </a:rPr>
              <a:t>Kaulitzki</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67F5E05-9B60-43ED-9A80-C17B72A13C81}"/>
              </a:ext>
            </a:extLst>
          </p:cNvPr>
          <p:cNvSpPr>
            <a:spLocks noGrp="1"/>
          </p:cNvSpPr>
          <p:nvPr>
            <p:ph type="sldNum" sz="quarter" idx="10"/>
          </p:nvPr>
        </p:nvSpPr>
        <p:spPr/>
        <p:txBody>
          <a:bodyPr/>
          <a:lstStyle/>
          <a:p>
            <a:fld id="{FB714598-7ECF-4B4D-993A-1ACC8F1CBF07}"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B638A3DA-06E1-42DB-B8CD-DCDE6A20015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CA07CE3-A338-411F-B097-5401F445F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b="0" dirty="0">
                <a:latin typeface="Arial" panose="020B0604020202020204" pitchFamily="34" charset="0"/>
              </a:rPr>
              <a:t>Paracetamol and ibuprofen are also known by the brand names Tylenol and Advil.</a:t>
            </a:r>
          </a:p>
        </p:txBody>
      </p:sp>
      <p:sp>
        <p:nvSpPr>
          <p:cNvPr id="2" name="Slide Number Placeholder 1">
            <a:extLst>
              <a:ext uri="{FF2B5EF4-FFF2-40B4-BE49-F238E27FC236}">
                <a16:creationId xmlns:a16="http://schemas.microsoft.com/office/drawing/2014/main" id="{C6C93B8B-A5D5-4DE1-9194-1B0A42DE1738}"/>
              </a:ext>
            </a:extLst>
          </p:cNvPr>
          <p:cNvSpPr>
            <a:spLocks noGrp="1"/>
          </p:cNvSpPr>
          <p:nvPr>
            <p:ph type="sldNum" sz="quarter" idx="10"/>
          </p:nvPr>
        </p:nvSpPr>
        <p:spPr/>
        <p:txBody>
          <a:bodyPr/>
          <a:lstStyle/>
          <a:p>
            <a:fld id="{FB714598-7ECF-4B4D-993A-1ACC8F1CBF07}"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43E0807A-BD55-4A86-B95E-56D211D23E03}"/>
              </a:ext>
            </a:extLst>
          </p:cNvPr>
          <p:cNvSpPr>
            <a:spLocks noGrp="1"/>
          </p:cNvSpPr>
          <p:nvPr>
            <p:ph type="sldNum" sz="quarter" idx="10"/>
          </p:nvPr>
        </p:nvSpPr>
        <p:spPr/>
        <p:txBody>
          <a:bodyPr/>
          <a:lstStyle/>
          <a:p>
            <a:fld id="{FB714598-7ECF-4B4D-993A-1ACC8F1CBF07}" type="slidenum">
              <a:rPr lang="en-US" altLang="en-US" smtClean="0"/>
              <a:pPr/>
              <a:t>2</a:t>
            </a:fld>
            <a:endParaRPr lang="en-US" altLang="en-US"/>
          </a:p>
        </p:txBody>
      </p:sp>
    </p:spTree>
    <p:extLst>
      <p:ext uri="{BB962C8B-B14F-4D97-AF65-F5344CB8AC3E}">
        <p14:creationId xmlns:p14="http://schemas.microsoft.com/office/powerpoint/2010/main" val="1844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9DCD0742-55B9-4BF7-AAB8-43BDA2DA8F74}"/>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3C98A3F4-0064-45B1-99D9-EB9D013CCFD4}"/>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Sherry Yates Young,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F426F9C-E1E0-490C-AE35-5CFF741F9700}"/>
              </a:ext>
            </a:extLst>
          </p:cNvPr>
          <p:cNvSpPr>
            <a:spLocks noGrp="1"/>
          </p:cNvSpPr>
          <p:nvPr>
            <p:ph type="sldNum" sz="quarter" idx="10"/>
          </p:nvPr>
        </p:nvSpPr>
        <p:spPr/>
        <p:txBody>
          <a:bodyPr/>
          <a:lstStyle/>
          <a:p>
            <a:fld id="{FB714598-7ECF-4B4D-993A-1ACC8F1CBF07}"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4DE9A901-4E9E-46BE-ADE3-6E43948E9487}"/>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8E3FDD7D-74E6-445B-8C50-65677A0D358E}"/>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 antibody is a special protein produced by some types of white blood cell.</a:t>
            </a:r>
          </a:p>
          <a:p>
            <a:r>
              <a:rPr lang="en-GB" altLang="en-US" dirty="0">
                <a:latin typeface="Arial" panose="020B0604020202020204" pitchFamily="34" charset="0"/>
              </a:rPr>
              <a:t>A specific type of antibody is produced in response to a particular pathogen. </a:t>
            </a:r>
          </a:p>
          <a:p>
            <a:r>
              <a:rPr lang="en-GB" altLang="en-US" dirty="0">
                <a:latin typeface="Arial" panose="020B0604020202020204" pitchFamily="34" charset="0"/>
              </a:rPr>
              <a:t>Antibodies enable pathogens to be destroyed by the body’s immune system.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white blood cells and their role in fighting disease, please refer to </a:t>
            </a:r>
            <a:r>
              <a:rPr lang="en-GB" altLang="en-US" i="1" dirty="0">
                <a:latin typeface="Arial" panose="020B0604020202020204" pitchFamily="34" charset="0"/>
              </a:rPr>
              <a:t>The Body’s </a:t>
            </a:r>
            <a:r>
              <a:rPr lang="en-GB" altLang="en-US" i="1" dirty="0" err="1">
                <a:latin typeface="Arial" panose="020B0604020202020204" pitchFamily="34" charset="0"/>
              </a:rPr>
              <a:t>Defense</a:t>
            </a:r>
            <a:r>
              <a:rPr lang="en-GB" altLang="en-US" i="1" dirty="0">
                <a:latin typeface="Arial" panose="020B0604020202020204" pitchFamily="34" charset="0"/>
              </a:rPr>
              <a:t> Systems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0B33A49D-EE46-4017-909E-663F1C375D28}"/>
              </a:ext>
            </a:extLst>
          </p:cNvPr>
          <p:cNvSpPr>
            <a:spLocks noGrp="1"/>
          </p:cNvSpPr>
          <p:nvPr>
            <p:ph type="sldNum" sz="quarter" idx="10"/>
          </p:nvPr>
        </p:nvSpPr>
        <p:spPr/>
        <p:txBody>
          <a:bodyPr/>
          <a:lstStyle/>
          <a:p>
            <a:fld id="{FB714598-7ECF-4B4D-993A-1ACC8F1CBF0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1CEF5AD2-C55C-4FE1-994C-F826FE860955}"/>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E17EE7E3-065E-4981-8674-770C711CBE86}"/>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white blood cells and antibodies, please refer to </a:t>
            </a:r>
            <a:r>
              <a:rPr lang="en-GB" altLang="en-US" i="1" dirty="0">
                <a:latin typeface="Arial" panose="020B0604020202020204" pitchFamily="34" charset="0"/>
              </a:rPr>
              <a:t>The Body’s </a:t>
            </a:r>
            <a:r>
              <a:rPr lang="en-GB" altLang="en-US" i="1" dirty="0" err="1">
                <a:latin typeface="Arial" panose="020B0604020202020204" pitchFamily="34" charset="0"/>
              </a:rPr>
              <a:t>Defense</a:t>
            </a:r>
            <a:r>
              <a:rPr lang="en-GB" altLang="en-US" i="1" dirty="0">
                <a:latin typeface="Arial" panose="020B0604020202020204" pitchFamily="34" charset="0"/>
              </a:rPr>
              <a:t> Systems </a:t>
            </a:r>
            <a:r>
              <a:rPr lang="en-GB" altLang="en-US" dirty="0">
                <a:latin typeface="Arial" panose="020B0604020202020204" pitchFamily="34" charset="0"/>
              </a:rPr>
              <a:t>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white blood cell producing antibodies © extender_01, Shutterstock.com 2018</a:t>
            </a:r>
          </a:p>
        </p:txBody>
      </p:sp>
      <p:sp>
        <p:nvSpPr>
          <p:cNvPr id="2" name="Slide Number Placeholder 1">
            <a:extLst>
              <a:ext uri="{FF2B5EF4-FFF2-40B4-BE49-F238E27FC236}">
                <a16:creationId xmlns:a16="http://schemas.microsoft.com/office/drawing/2014/main" id="{15BD76E7-9866-4BFC-969F-B36CE9679418}"/>
              </a:ext>
            </a:extLst>
          </p:cNvPr>
          <p:cNvSpPr>
            <a:spLocks noGrp="1"/>
          </p:cNvSpPr>
          <p:nvPr>
            <p:ph type="sldNum" sz="quarter" idx="10"/>
          </p:nvPr>
        </p:nvSpPr>
        <p:spPr/>
        <p:txBody>
          <a:bodyPr/>
          <a:lstStyle/>
          <a:p>
            <a:fld id="{FB714598-7ECF-4B4D-993A-1ACC8F1CBF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Image Placeholder 1">
            <a:extLst>
              <a:ext uri="{FF2B5EF4-FFF2-40B4-BE49-F238E27FC236}">
                <a16:creationId xmlns:a16="http://schemas.microsoft.com/office/drawing/2014/main" id="{B8CC8440-0E86-4082-BA58-B6FCF0BAB214}"/>
              </a:ext>
            </a:extLst>
          </p:cNvPr>
          <p:cNvSpPr>
            <a:spLocks noGrp="1" noRot="1" noChangeAspect="1" noTextEdit="1"/>
          </p:cNvSpPr>
          <p:nvPr>
            <p:ph type="sldImg"/>
          </p:nvPr>
        </p:nvSpPr>
        <p:spPr>
          <a:ln/>
        </p:spPr>
      </p:sp>
      <p:sp>
        <p:nvSpPr>
          <p:cNvPr id="35845" name="Notes Placeholder 2">
            <a:extLst>
              <a:ext uri="{FF2B5EF4-FFF2-40B4-BE49-F238E27FC236}">
                <a16:creationId xmlns:a16="http://schemas.microsoft.com/office/drawing/2014/main" id="{0E5CFC0D-EDF5-4AB0-8B59-D2739ACCEB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9C2AB0C7-49E8-45FD-9AAE-C57D7378FFBB}"/>
              </a:ext>
            </a:extLst>
          </p:cNvPr>
          <p:cNvSpPr>
            <a:spLocks noGrp="1"/>
          </p:cNvSpPr>
          <p:nvPr>
            <p:ph type="sldNum" sz="quarter" idx="10"/>
          </p:nvPr>
        </p:nvSpPr>
        <p:spPr/>
        <p:txBody>
          <a:bodyPr/>
          <a:lstStyle/>
          <a:p>
            <a:fld id="{FB714598-7ECF-4B4D-993A-1ACC8F1CBF07}"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0157D5A9-0075-4F06-ABAA-97B5DE0E9427}"/>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F88535C7-ED3F-43A1-BB8D-AC369C8063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completed text should read:</a:t>
            </a:r>
          </a:p>
          <a:p>
            <a:pPr marL="228600" indent="-228600">
              <a:buFont typeface="+mj-lt"/>
              <a:buAutoNum type="arabicPeriod"/>
            </a:pPr>
            <a:r>
              <a:rPr lang="en-GB" altLang="en-US" dirty="0">
                <a:latin typeface="Arial" panose="020B0604020202020204" pitchFamily="34" charset="0"/>
              </a:rPr>
              <a:t>When a person is </a:t>
            </a:r>
            <a:r>
              <a:rPr lang="en-GB" altLang="en-US" b="1" dirty="0">
                <a:latin typeface="Arial" panose="020B0604020202020204" pitchFamily="34" charset="0"/>
              </a:rPr>
              <a:t>infected</a:t>
            </a:r>
            <a:r>
              <a:rPr lang="en-GB" altLang="en-US" dirty="0">
                <a:latin typeface="Arial" panose="020B0604020202020204" pitchFamily="34" charset="0"/>
              </a:rPr>
              <a:t> by a pathogen, their white blood cells take a few days to learn how to fight it.  </a:t>
            </a:r>
          </a:p>
          <a:p>
            <a:pPr marL="228600" indent="-228600">
              <a:buFont typeface="+mj-lt"/>
              <a:buAutoNum type="arabicPeriod"/>
            </a:pPr>
            <a:r>
              <a:rPr lang="en-GB" altLang="en-US" dirty="0">
                <a:latin typeface="Arial" panose="020B0604020202020204" pitchFamily="34" charset="0"/>
              </a:rPr>
              <a:t>To avoid illness, a person can be </a:t>
            </a:r>
            <a:r>
              <a:rPr lang="en-GB" altLang="en-US" b="1" dirty="0">
                <a:latin typeface="Arial" panose="020B0604020202020204" pitchFamily="34" charset="0"/>
              </a:rPr>
              <a:t>vaccinated</a:t>
            </a:r>
            <a:r>
              <a:rPr lang="en-GB" altLang="en-US" dirty="0">
                <a:latin typeface="Arial" panose="020B0604020202020204" pitchFamily="34" charset="0"/>
              </a:rPr>
              <a:t>.  </a:t>
            </a:r>
          </a:p>
          <a:p>
            <a:pPr marL="228600" indent="-228600">
              <a:buFont typeface="+mj-lt"/>
              <a:buAutoNum type="arabicPeriod"/>
            </a:pPr>
            <a:r>
              <a:rPr lang="en-GB" altLang="en-US" dirty="0">
                <a:latin typeface="Arial" panose="020B0604020202020204" pitchFamily="34" charset="0"/>
              </a:rPr>
              <a:t>This involves injecting the person with </a:t>
            </a:r>
            <a:r>
              <a:rPr lang="en-GB" altLang="en-US" b="1" dirty="0">
                <a:latin typeface="Arial" panose="020B0604020202020204" pitchFamily="34" charset="0"/>
              </a:rPr>
              <a:t>dead</a:t>
            </a:r>
            <a:r>
              <a:rPr lang="en-GB" altLang="en-US" dirty="0">
                <a:latin typeface="Arial" panose="020B0604020202020204" pitchFamily="34" charset="0"/>
              </a:rPr>
              <a:t> or inactive pathogens. The white blood cells detect the pathogenic material and learn to produce the right </a:t>
            </a:r>
            <a:r>
              <a:rPr lang="en-GB" altLang="en-US" b="1" dirty="0">
                <a:latin typeface="Arial" panose="020B0604020202020204" pitchFamily="34" charset="0"/>
              </a:rPr>
              <a:t>antibodies</a:t>
            </a:r>
            <a:r>
              <a:rPr lang="en-GB" altLang="en-US" dirty="0">
                <a:latin typeface="Arial" panose="020B0604020202020204" pitchFamily="34" charset="0"/>
              </a:rPr>
              <a:t>.  </a:t>
            </a:r>
          </a:p>
          <a:p>
            <a:pPr marL="228600" indent="-228600">
              <a:buFont typeface="+mj-lt"/>
              <a:buAutoNum type="arabicPeriod"/>
            </a:pPr>
            <a:r>
              <a:rPr lang="en-GB" altLang="en-US" dirty="0">
                <a:latin typeface="Arial" panose="020B0604020202020204" pitchFamily="34" charset="0"/>
              </a:rPr>
              <a:t>If the person is infected again with </a:t>
            </a:r>
            <a:r>
              <a:rPr lang="en-GB" altLang="en-US" b="1" dirty="0">
                <a:latin typeface="Arial" panose="020B0604020202020204" pitchFamily="34" charset="0"/>
              </a:rPr>
              <a:t>the same </a:t>
            </a:r>
            <a:r>
              <a:rPr lang="en-GB" altLang="en-US" dirty="0">
                <a:latin typeface="Arial" panose="020B0604020202020204" pitchFamily="34" charset="0"/>
              </a:rPr>
              <a:t>pathogen, their white blood cells can produce antibodies a lot more quickly and the person does not get ill.  </a:t>
            </a:r>
          </a:p>
          <a:p>
            <a:r>
              <a:rPr lang="en-GB" altLang="en-US" dirty="0">
                <a:latin typeface="Arial" panose="020B0604020202020204" pitchFamily="34" charset="0"/>
              </a:rPr>
              <a:t> </a:t>
            </a: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5D9B18F2-E2DF-4246-9BD2-2EF70523ABFC}"/>
              </a:ext>
            </a:extLst>
          </p:cNvPr>
          <p:cNvSpPr>
            <a:spLocks noGrp="1"/>
          </p:cNvSpPr>
          <p:nvPr>
            <p:ph type="sldNum" sz="quarter" idx="10"/>
          </p:nvPr>
        </p:nvSpPr>
        <p:spPr/>
        <p:txBody>
          <a:bodyPr/>
          <a:lstStyle/>
          <a:p>
            <a:fld id="{FB714598-7ECF-4B4D-993A-1ACC8F1CBF07}"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18D1642C-70FB-4D0A-8520-6EA7B475FA2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3EE6752-B10B-4B27-B607-87276C70AA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Tashatuvango</a:t>
            </a:r>
            <a:r>
              <a:rPr lang="en-GB"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DA43764-7F36-40FE-AA83-5FD795721D7B}"/>
              </a:ext>
            </a:extLst>
          </p:cNvPr>
          <p:cNvSpPr>
            <a:spLocks noGrp="1"/>
          </p:cNvSpPr>
          <p:nvPr>
            <p:ph type="sldNum" sz="quarter" idx="10"/>
          </p:nvPr>
        </p:nvSpPr>
        <p:spPr/>
        <p:txBody>
          <a:bodyPr/>
          <a:lstStyle/>
          <a:p>
            <a:fld id="{FB714598-7ECF-4B4D-993A-1ACC8F1CBF07}"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99108CF8-8DC6-49FF-B2EB-D9C187B75691}"/>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A87686C3-FDF2-4C99-858D-2B7A3FEF0C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Help students to describe that flu is caused by a virus, so antibiotics would not help cure it. It would be better for Alison to rest and let her immune system deal with the infection. Medicines such as painkillers, decongestants and sore throat treatments might help her to cope with the symptoms, but they will not get rid of the virus.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beerkoff</a:t>
            </a:r>
            <a:r>
              <a:rPr lang="en-GB" altLang="en-US" dirty="0">
                <a:latin typeface="Arial" panose="020B0604020202020204" pitchFamily="34" charset="0"/>
                <a:cs typeface="Arial" panose="020B0604020202020204" pitchFamily="34" charset="0"/>
              </a:rPr>
              <a:t>, Shutterstock.com 2018</a:t>
            </a:r>
            <a:endParaRPr lang="en-GB" alt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433CD80-6753-46AD-B03C-9CE9825E39C7}"/>
              </a:ext>
            </a:extLst>
          </p:cNvPr>
          <p:cNvSpPr>
            <a:spLocks noGrp="1"/>
          </p:cNvSpPr>
          <p:nvPr>
            <p:ph type="sldNum" sz="quarter" idx="10"/>
          </p:nvPr>
        </p:nvSpPr>
        <p:spPr/>
        <p:txBody>
          <a:bodyPr/>
          <a:lstStyle/>
          <a:p>
            <a:fld id="{FB714598-7ECF-4B4D-993A-1ACC8F1CBF07}"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210918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2592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3320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1379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240809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27915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96858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4130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4957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0631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8580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49561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737455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82422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43439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5985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57564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01783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2716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60984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5780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669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18134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8668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1422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6304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6"/>
    </p:custDataLst>
    <p:extLst>
      <p:ext uri="{BB962C8B-B14F-4D97-AF65-F5344CB8AC3E}">
        <p14:creationId xmlns:p14="http://schemas.microsoft.com/office/powerpoint/2010/main" val="1729429108"/>
      </p:ext>
    </p:extLst>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 id="2147485122" r:id="rId12"/>
    <p:sldLayoutId id="2147485123" r:id="rId13"/>
    <p:sldLayoutId id="214748512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144950267"/>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3.png"/><Relationship Id="rId2" Type="http://schemas.openxmlformats.org/officeDocument/2006/relationships/tags" Target="../tags/tag43.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46.xml"/><Relationship Id="rId5" Type="http://schemas.openxmlformats.org/officeDocument/2006/relationships/image" Target="../media/image10.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1.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37.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7.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F6AAC41B-9039-424D-95A9-0ABEEFA0C680}"/>
              </a:ext>
            </a:extLst>
          </p:cNvPr>
          <p:cNvSpPr>
            <a:spLocks noGrp="1"/>
          </p:cNvSpPr>
          <p:nvPr>
            <p:ph type="title"/>
          </p:nvPr>
        </p:nvSpPr>
        <p:spPr/>
        <p:txBody>
          <a:bodyPr/>
          <a:lstStyle/>
          <a:p>
            <a:r>
              <a:rPr lang="en-GB" altLang="en-US" dirty="0"/>
              <a:t>Vaccination </a:t>
            </a:r>
            <a:br>
              <a:rPr lang="en-GB" altLang="en-US" dirty="0"/>
            </a:br>
            <a:r>
              <a:rPr lang="en-GB" altLang="en-US" dirty="0"/>
              <a:t>and </a:t>
            </a:r>
            <a:br>
              <a:rPr lang="en-GB" altLang="en-US" dirty="0"/>
            </a:br>
            <a:r>
              <a:rPr lang="en-GB" altLang="en-US" dirty="0"/>
              <a:t>Medication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9A9F192-C2BE-4507-9EE1-8341A25C9B2F}"/>
              </a:ext>
            </a:extLst>
          </p:cNvPr>
          <p:cNvSpPr>
            <a:spLocks noGrp="1" noChangeArrowheads="1"/>
          </p:cNvSpPr>
          <p:nvPr>
            <p:ph type="title"/>
          </p:nvPr>
        </p:nvSpPr>
        <p:spPr/>
        <p:txBody>
          <a:bodyPr/>
          <a:lstStyle/>
          <a:p>
            <a:pPr eaLnBrk="1" hangingPunct="1"/>
            <a:r>
              <a:rPr lang="en-GB" altLang="en-US"/>
              <a:t>Antibiotic resistance</a:t>
            </a:r>
          </a:p>
        </p:txBody>
      </p:sp>
      <p:sp>
        <p:nvSpPr>
          <p:cNvPr id="22531" name="Text Box 3">
            <a:extLst>
              <a:ext uri="{FF2B5EF4-FFF2-40B4-BE49-F238E27FC236}">
                <a16:creationId xmlns:a16="http://schemas.microsoft.com/office/drawing/2014/main" id="{96C85023-76B8-471C-B7E7-E4975609974A}"/>
              </a:ext>
            </a:extLst>
          </p:cNvPr>
          <p:cNvSpPr txBox="1">
            <a:spLocks noChangeArrowheads="1"/>
          </p:cNvSpPr>
          <p:nvPr/>
        </p:nvSpPr>
        <p:spPr bwMode="auto">
          <a:xfrm>
            <a:off x="342900" y="784225"/>
            <a:ext cx="8521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cs typeface="Times New Roman" panose="02020603050405020304" pitchFamily="18" charset="0"/>
              </a:rPr>
              <a:t>Some</a:t>
            </a:r>
            <a:r>
              <a:rPr lang="en-GB" altLang="en-US">
                <a:solidFill>
                  <a:srgbClr val="10BC45"/>
                </a:solidFill>
                <a:cs typeface="Times New Roman" panose="02020603050405020304" pitchFamily="18" charset="0"/>
              </a:rPr>
              <a:t> </a:t>
            </a:r>
            <a:r>
              <a:rPr lang="en-GB" altLang="en-US" b="1">
                <a:solidFill>
                  <a:srgbClr val="10BC45"/>
                </a:solidFill>
                <a:cs typeface="Times New Roman" panose="02020603050405020304" pitchFamily="18" charset="0"/>
              </a:rPr>
              <a:t>strains</a:t>
            </a:r>
            <a:r>
              <a:rPr lang="en-GB" altLang="en-US">
                <a:solidFill>
                  <a:srgbClr val="10BC45"/>
                </a:solidFill>
                <a:cs typeface="Times New Roman" panose="02020603050405020304" pitchFamily="18" charset="0"/>
              </a:rPr>
              <a:t> </a:t>
            </a:r>
            <a:r>
              <a:rPr lang="en-GB" altLang="en-US">
                <a:cs typeface="Times New Roman" panose="02020603050405020304" pitchFamily="18" charset="0"/>
              </a:rPr>
              <a:t>of bacteria have </a:t>
            </a:r>
            <a:r>
              <a:rPr lang="en-GB" altLang="en-US" b="1">
                <a:cs typeface="Times New Roman" panose="02020603050405020304" pitchFamily="18" charset="0"/>
              </a:rPr>
              <a:t>mutated</a:t>
            </a:r>
            <a:r>
              <a:rPr lang="en-GB" altLang="en-US">
                <a:cs typeface="Times New Roman" panose="02020603050405020304" pitchFamily="18" charset="0"/>
              </a:rPr>
              <a:t> to develop </a:t>
            </a:r>
            <a:r>
              <a:rPr lang="en-GB" altLang="en-US" b="1">
                <a:solidFill>
                  <a:srgbClr val="10BC45"/>
                </a:solidFill>
                <a:cs typeface="Times New Roman" panose="02020603050405020304" pitchFamily="18" charset="0"/>
              </a:rPr>
              <a:t>resistance</a:t>
            </a:r>
            <a:r>
              <a:rPr lang="en-GB" altLang="en-US">
                <a:cs typeface="Times New Roman" panose="02020603050405020304" pitchFamily="18" charset="0"/>
              </a:rPr>
              <a:t> to antibiotics that are normally able to kill them. </a:t>
            </a:r>
          </a:p>
        </p:txBody>
      </p:sp>
      <p:sp>
        <p:nvSpPr>
          <p:cNvPr id="186376" name="TextBox 8">
            <a:extLst>
              <a:ext uri="{FF2B5EF4-FFF2-40B4-BE49-F238E27FC236}">
                <a16:creationId xmlns:a16="http://schemas.microsoft.com/office/drawing/2014/main" id="{8B146568-1384-4D5D-B29B-73340D8CF105}"/>
              </a:ext>
            </a:extLst>
          </p:cNvPr>
          <p:cNvSpPr txBox="1">
            <a:spLocks noChangeArrowheads="1"/>
          </p:cNvSpPr>
          <p:nvPr/>
        </p:nvSpPr>
        <p:spPr bwMode="auto">
          <a:xfrm>
            <a:off x="342900" y="3160713"/>
            <a:ext cx="4976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Bacteria resistant to </a:t>
            </a:r>
            <a:r>
              <a:rPr lang="en-GB" altLang="en-US" b="1" dirty="0">
                <a:cs typeface="Times New Roman" panose="02020603050405020304" pitchFamily="18" charset="0"/>
              </a:rPr>
              <a:t>several antibiotics </a:t>
            </a:r>
            <a:r>
              <a:rPr lang="en-GB" altLang="en-US" dirty="0">
                <a:cs typeface="Times New Roman" panose="02020603050405020304" pitchFamily="18" charset="0"/>
              </a:rPr>
              <a:t>are called “</a:t>
            </a:r>
            <a:r>
              <a:rPr lang="en-GB" altLang="en-US" b="1" dirty="0">
                <a:solidFill>
                  <a:srgbClr val="10BC45"/>
                </a:solidFill>
                <a:cs typeface="Times New Roman" panose="02020603050405020304" pitchFamily="18" charset="0"/>
              </a:rPr>
              <a:t>superbugs</a:t>
            </a:r>
            <a:r>
              <a:rPr lang="en-GB" altLang="en-US" dirty="0">
                <a:cs typeface="Times New Roman" panose="02020603050405020304" pitchFamily="18" charset="0"/>
              </a:rPr>
              <a:t>” and are the most dangerous.</a:t>
            </a:r>
            <a:endParaRPr lang="en-GB" altLang="en-US" dirty="0">
              <a:solidFill>
                <a:srgbClr val="010066"/>
              </a:solidFill>
              <a:cs typeface="Times New Roman" panose="02020603050405020304" pitchFamily="18" charset="0"/>
            </a:endParaRPr>
          </a:p>
        </p:txBody>
      </p:sp>
      <p:sp>
        <p:nvSpPr>
          <p:cNvPr id="22536" name="Rectangle 8">
            <a:extLst>
              <a:ext uri="{FF2B5EF4-FFF2-40B4-BE49-F238E27FC236}">
                <a16:creationId xmlns:a16="http://schemas.microsoft.com/office/drawing/2014/main" id="{D727FC7F-A7A6-4FA6-8155-2B146EE1CC1B}"/>
              </a:ext>
            </a:extLst>
          </p:cNvPr>
          <p:cNvSpPr>
            <a:spLocks noChangeArrowheads="1"/>
          </p:cNvSpPr>
          <p:nvPr/>
        </p:nvSpPr>
        <p:spPr bwMode="auto">
          <a:xfrm>
            <a:off x="342900" y="1770063"/>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cs typeface="Times New Roman" panose="02020603050405020304" pitchFamily="18" charset="0"/>
              </a:rPr>
              <a:t>Antibiotic-resistant bacteria </a:t>
            </a:r>
            <a:r>
              <a:rPr lang="en-GB" altLang="en-US">
                <a:cs typeface="Times New Roman" panose="02020603050405020304" pitchFamily="18" charset="0"/>
              </a:rPr>
              <a:t>cause problems. If a person becomes infected by the bacteria, the antibiotic normally </a:t>
            </a:r>
            <a:br>
              <a:rPr lang="en-GB" altLang="en-US">
                <a:cs typeface="Times New Roman" panose="02020603050405020304" pitchFamily="18" charset="0"/>
              </a:rPr>
            </a:br>
            <a:r>
              <a:rPr lang="en-GB" altLang="en-US">
                <a:cs typeface="Times New Roman" panose="02020603050405020304" pitchFamily="18" charset="0"/>
              </a:rPr>
              <a:t>used will be much less effective and may not work at all.</a:t>
            </a:r>
            <a:endParaRPr lang="en-GB" altLang="en-US"/>
          </a:p>
        </p:txBody>
      </p:sp>
      <p:sp>
        <p:nvSpPr>
          <p:cNvPr id="22537" name="Rectangle 9">
            <a:extLst>
              <a:ext uri="{FF2B5EF4-FFF2-40B4-BE49-F238E27FC236}">
                <a16:creationId xmlns:a16="http://schemas.microsoft.com/office/drawing/2014/main" id="{E8AECF14-95B4-4449-A6C9-2934A9319DCA}"/>
              </a:ext>
            </a:extLst>
          </p:cNvPr>
          <p:cNvSpPr>
            <a:spLocks noChangeArrowheads="1"/>
          </p:cNvSpPr>
          <p:nvPr/>
        </p:nvSpPr>
        <p:spPr bwMode="auto">
          <a:xfrm>
            <a:off x="342900" y="4583113"/>
            <a:ext cx="5000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Times New Roman" panose="02020603050405020304" pitchFamily="18" charset="0"/>
              </a:rPr>
              <a:t>Antibiotic-resistant bacteria are a huge concern in modern medicine, as new antibiotics are needed to combat resistant strains. </a:t>
            </a:r>
            <a:endParaRPr lang="en-GB" altLang="en-US" dirty="0"/>
          </a:p>
        </p:txBody>
      </p:sp>
      <p:pic>
        <p:nvPicPr>
          <p:cNvPr id="3" name="Picture 10" descr="MichaelTaylor_19044466.jpg">
            <a:extLst>
              <a:ext uri="{FF2B5EF4-FFF2-40B4-BE49-F238E27FC236}">
                <a16:creationId xmlns:a16="http://schemas.microsoft.com/office/drawing/2014/main" id="{BB7F303E-3A02-4049-85AB-00720858779A}"/>
              </a:ext>
            </a:extLst>
          </p:cNvPr>
          <p:cNvPicPr>
            <a:picLocks noChangeAspect="1"/>
          </p:cNvPicPr>
          <p:nvPr/>
        </p:nvPicPr>
        <p:blipFill>
          <a:blip r:embed="rId4">
            <a:extLst>
              <a:ext uri="{28A0092B-C50C-407E-A947-70E740481C1C}">
                <a14:useLocalDpi xmlns:a14="http://schemas.microsoft.com/office/drawing/2010/main" val="0"/>
              </a:ext>
            </a:extLst>
          </a:blip>
          <a:srcRect l="4025" t="4492" r="7922" b="9409"/>
          <a:stretch>
            <a:fillRect/>
          </a:stretch>
        </p:blipFill>
        <p:spPr bwMode="auto">
          <a:xfrm>
            <a:off x="5427663" y="3116263"/>
            <a:ext cx="310515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3C3D97C-803E-41A6-A224-FF30556D05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CB6AA7B7-8DD4-4DDC-8DBC-6A7D06EA0CB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6" grpId="0"/>
      <p:bldP spid="22536" grpId="0"/>
      <p:bldP spid="225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a:extLst>
              <a:ext uri="{FF2B5EF4-FFF2-40B4-BE49-F238E27FC236}">
                <a16:creationId xmlns:a16="http://schemas.microsoft.com/office/drawing/2014/main" id="{DDC15320-4D9A-43D3-97B2-265E8D55C0EF}"/>
              </a:ext>
            </a:extLst>
          </p:cNvPr>
          <p:cNvSpPr>
            <a:spLocks noGrp="1" noChangeArrowheads="1"/>
          </p:cNvSpPr>
          <p:nvPr>
            <p:ph type="title"/>
          </p:nvPr>
        </p:nvSpPr>
        <p:spPr/>
        <p:txBody>
          <a:bodyPr/>
          <a:lstStyle/>
          <a:p>
            <a:r>
              <a:rPr lang="en-GB" altLang="en-US" dirty="0"/>
              <a:t>How antibiotic-resistant bacteria develop</a:t>
            </a:r>
          </a:p>
        </p:txBody>
      </p:sp>
      <p:pic>
        <p:nvPicPr>
          <p:cNvPr id="6" name="Picture 5">
            <a:extLst>
              <a:ext uri="{FF2B5EF4-FFF2-40B4-BE49-F238E27FC236}">
                <a16:creationId xmlns:a16="http://schemas.microsoft.com/office/drawing/2014/main" id="{6B6E4F11-0245-4CE2-9612-0970F0F71DF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4434DF6D-9682-4D85-AE1E-0761E6FC8E1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73486881-4D09-4093-BF97-38A48050394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52153"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Zyuzev_134864282.jpg">
            <a:extLst>
              <a:ext uri="{FF2B5EF4-FFF2-40B4-BE49-F238E27FC236}">
                <a16:creationId xmlns:a16="http://schemas.microsoft.com/office/drawing/2014/main" id="{414CCA4D-D905-4C21-BECD-BFACEC612040}"/>
              </a:ext>
            </a:extLst>
          </p:cNvPr>
          <p:cNvPicPr>
            <a:picLocks noChangeAspect="1"/>
          </p:cNvPicPr>
          <p:nvPr/>
        </p:nvPicPr>
        <p:blipFill>
          <a:blip r:embed="rId4">
            <a:extLst>
              <a:ext uri="{28A0092B-C50C-407E-A947-70E740481C1C}">
                <a14:useLocalDpi xmlns:a14="http://schemas.microsoft.com/office/drawing/2010/main" val="0"/>
              </a:ext>
            </a:extLst>
          </a:blip>
          <a:srcRect l="10493" t="17194" r="16949" b="9773"/>
          <a:stretch>
            <a:fillRect/>
          </a:stretch>
        </p:blipFill>
        <p:spPr bwMode="auto">
          <a:xfrm>
            <a:off x="4840851" y="3549033"/>
            <a:ext cx="3387163" cy="285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761206D8-3014-4363-B6D2-423F1D9E7F18}"/>
              </a:ext>
            </a:extLst>
          </p:cNvPr>
          <p:cNvSpPr>
            <a:spLocks noGrp="1" noChangeArrowheads="1"/>
          </p:cNvSpPr>
          <p:nvPr>
            <p:ph type="title"/>
          </p:nvPr>
        </p:nvSpPr>
        <p:spPr/>
        <p:txBody>
          <a:bodyPr/>
          <a:lstStyle/>
          <a:p>
            <a:r>
              <a:rPr lang="en-GB" altLang="en-US"/>
              <a:t>Preventing antibiotic resistance</a:t>
            </a:r>
          </a:p>
        </p:txBody>
      </p:sp>
      <p:sp>
        <p:nvSpPr>
          <p:cNvPr id="2" name="Text Box 3">
            <a:extLst>
              <a:ext uri="{FF2B5EF4-FFF2-40B4-BE49-F238E27FC236}">
                <a16:creationId xmlns:a16="http://schemas.microsoft.com/office/drawing/2014/main" id="{06932F28-7D4A-4912-B19D-E96F9EE86BA0}"/>
              </a:ext>
            </a:extLst>
          </p:cNvPr>
          <p:cNvSpPr txBox="1">
            <a:spLocks noChangeArrowheads="1"/>
          </p:cNvSpPr>
          <p:nvPr/>
        </p:nvSpPr>
        <p:spPr bwMode="auto">
          <a:xfrm>
            <a:off x="342900" y="3721628"/>
            <a:ext cx="442101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If you are prescribed antibiotics, but do not finish </a:t>
            </a:r>
            <a:br>
              <a:rPr lang="en-GB" altLang="en-US" dirty="0">
                <a:cs typeface="Times New Roman" panose="02020603050405020304" pitchFamily="18" charset="0"/>
              </a:rPr>
            </a:br>
            <a:r>
              <a:rPr lang="en-GB" altLang="en-US" dirty="0">
                <a:cs typeface="Times New Roman" panose="02020603050405020304" pitchFamily="18" charset="0"/>
              </a:rPr>
              <a:t>the course of treatment, there is a risk that any remaining antibiotic-resistant bacteria </a:t>
            </a:r>
            <a:br>
              <a:rPr lang="en-GB" altLang="en-US" dirty="0">
                <a:cs typeface="Times New Roman" panose="02020603050405020304" pitchFamily="18" charset="0"/>
              </a:rPr>
            </a:br>
            <a:r>
              <a:rPr lang="en-GB" altLang="en-US" dirty="0">
                <a:cs typeface="Times New Roman" panose="02020603050405020304" pitchFamily="18" charset="0"/>
              </a:rPr>
              <a:t>will survive and multiply.</a:t>
            </a:r>
          </a:p>
        </p:txBody>
      </p:sp>
      <p:sp>
        <p:nvSpPr>
          <p:cNvPr id="23557" name="Text Box 3">
            <a:extLst>
              <a:ext uri="{FF2B5EF4-FFF2-40B4-BE49-F238E27FC236}">
                <a16:creationId xmlns:a16="http://schemas.microsoft.com/office/drawing/2014/main" id="{11284F38-6547-49AD-9DD4-0F71F6D7E6CC}"/>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It is important only to take antibiotics if your body is unable </a:t>
            </a:r>
            <a:br>
              <a:rPr lang="en-GB" altLang="en-US" dirty="0">
                <a:cs typeface="Times New Roman" panose="02020603050405020304" pitchFamily="18" charset="0"/>
              </a:rPr>
            </a:br>
            <a:r>
              <a:rPr lang="en-GB" altLang="en-US" dirty="0">
                <a:cs typeface="Times New Roman" panose="02020603050405020304" pitchFamily="18" charset="0"/>
              </a:rPr>
              <a:t>to fight an infection by itself. </a:t>
            </a:r>
            <a:r>
              <a:rPr lang="en-GB" altLang="en-US" dirty="0">
                <a:solidFill>
                  <a:srgbClr val="010066"/>
                </a:solidFill>
              </a:rPr>
              <a:t>Often, antibiotics might not be prescribed at all for mild infections. </a:t>
            </a:r>
            <a:endParaRPr lang="en-GB" altLang="en-US" dirty="0">
              <a:cs typeface="Times New Roman" panose="02020603050405020304" pitchFamily="18" charset="0"/>
            </a:endParaRPr>
          </a:p>
        </p:txBody>
      </p:sp>
      <p:sp>
        <p:nvSpPr>
          <p:cNvPr id="23559" name="Rectangle 7">
            <a:extLst>
              <a:ext uri="{FF2B5EF4-FFF2-40B4-BE49-F238E27FC236}">
                <a16:creationId xmlns:a16="http://schemas.microsoft.com/office/drawing/2014/main" id="{A3BDCE33-74F8-48CD-A9A7-A458A136CE99}"/>
              </a:ext>
            </a:extLst>
          </p:cNvPr>
          <p:cNvSpPr>
            <a:spLocks noChangeArrowheads="1"/>
          </p:cNvSpPr>
          <p:nvPr/>
        </p:nvSpPr>
        <p:spPr bwMode="auto">
          <a:xfrm>
            <a:off x="342900" y="2252926"/>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strongest antibiotics should be reserved only for the most serious infections, in order to try to prevent resistance to the antibiotic occurring.</a:t>
            </a:r>
            <a:endParaRPr lang="en-GB" altLang="en-US" dirty="0"/>
          </a:p>
        </p:txBody>
      </p:sp>
      <p:pic>
        <p:nvPicPr>
          <p:cNvPr id="8" name="Picture 7">
            <a:extLst>
              <a:ext uri="{FF2B5EF4-FFF2-40B4-BE49-F238E27FC236}">
                <a16:creationId xmlns:a16="http://schemas.microsoft.com/office/drawing/2014/main" id="{C8F94800-B758-4908-97E0-1E2E8868550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5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1EC2C01-E199-44DE-ADB8-4AC18FF98FEA}"/>
              </a:ext>
            </a:extLst>
          </p:cNvPr>
          <p:cNvSpPr>
            <a:spLocks noGrp="1" noChangeArrowheads="1"/>
          </p:cNvSpPr>
          <p:nvPr>
            <p:ph type="title"/>
          </p:nvPr>
        </p:nvSpPr>
        <p:spPr/>
        <p:txBody>
          <a:bodyPr/>
          <a:lstStyle/>
          <a:p>
            <a:pPr eaLnBrk="1" hangingPunct="1"/>
            <a:r>
              <a:rPr lang="en-GB" altLang="en-US" dirty="0"/>
              <a:t>True or false?</a:t>
            </a:r>
          </a:p>
        </p:txBody>
      </p:sp>
      <p:sp>
        <p:nvSpPr>
          <p:cNvPr id="4100" name="Text Box 3">
            <a:extLst>
              <a:ext uri="{FF2B5EF4-FFF2-40B4-BE49-F238E27FC236}">
                <a16:creationId xmlns:a16="http://schemas.microsoft.com/office/drawing/2014/main" id="{1B236B52-8C2D-4D6E-88F3-9E42C27DDBF9}"/>
              </a:ext>
            </a:extLst>
          </p:cNvPr>
          <p:cNvSpPr txBox="1">
            <a:spLocks noChangeArrowheads="1"/>
          </p:cNvSpPr>
          <p:nvPr/>
        </p:nvSpPr>
        <p:spPr bwMode="auto">
          <a:xfrm>
            <a:off x="563563" y="784225"/>
            <a:ext cx="585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endParaRPr lang="en-GB" altLang="en-US">
              <a:solidFill>
                <a:srgbClr val="FF0000"/>
              </a:solidFill>
              <a:cs typeface="Times New Roman" panose="02020603050405020304" pitchFamily="18" charset="0"/>
            </a:endParaRPr>
          </a:p>
        </p:txBody>
      </p:sp>
      <p:pic>
        <p:nvPicPr>
          <p:cNvPr id="8" name="Picture 7">
            <a:extLst>
              <a:ext uri="{FF2B5EF4-FFF2-40B4-BE49-F238E27FC236}">
                <a16:creationId xmlns:a16="http://schemas.microsoft.com/office/drawing/2014/main" id="{4D55B0DD-CCA3-4B02-BD03-8B518AE8289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133BB96A-9D3B-41B6-982E-2ABE05E3E12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DFF7168C-A3FC-4BB1-978C-937E6485CE32}"/>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EAD50A3-968F-463A-8EAC-46CC76359157}"/>
              </a:ext>
            </a:extLst>
          </p:cNvPr>
          <p:cNvSpPr>
            <a:spLocks noGrp="1" noChangeArrowheads="1"/>
          </p:cNvSpPr>
          <p:nvPr>
            <p:ph type="title"/>
          </p:nvPr>
        </p:nvSpPr>
        <p:spPr/>
        <p:txBody>
          <a:bodyPr/>
          <a:lstStyle/>
          <a:p>
            <a:r>
              <a:rPr lang="en-GB" altLang="en-US" dirty="0"/>
              <a:t>Antiseptics</a:t>
            </a:r>
          </a:p>
        </p:txBody>
      </p:sp>
      <p:sp>
        <p:nvSpPr>
          <p:cNvPr id="25603" name="Text Box 34">
            <a:extLst>
              <a:ext uri="{FF2B5EF4-FFF2-40B4-BE49-F238E27FC236}">
                <a16:creationId xmlns:a16="http://schemas.microsoft.com/office/drawing/2014/main" id="{C76F0AB6-E9BD-4B1C-81F0-B144362615B0}"/>
              </a:ext>
            </a:extLst>
          </p:cNvPr>
          <p:cNvSpPr txBox="1">
            <a:spLocks noChangeArrowheads="1"/>
          </p:cNvSpPr>
          <p:nvPr/>
        </p:nvSpPr>
        <p:spPr bwMode="auto">
          <a:xfrm>
            <a:off x="342900" y="784225"/>
            <a:ext cx="8472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cs typeface="Times New Roman" panose="02020603050405020304" pitchFamily="18" charset="0"/>
              </a:rPr>
              <a:t>Antiseptics</a:t>
            </a:r>
            <a:r>
              <a:rPr lang="en-GB" altLang="en-US" dirty="0">
                <a:solidFill>
                  <a:srgbClr val="10BC45"/>
                </a:solidFill>
                <a:cs typeface="Times New Roman" panose="02020603050405020304" pitchFamily="18" charset="0"/>
              </a:rPr>
              <a:t> </a:t>
            </a:r>
            <a:r>
              <a:rPr lang="en-GB" altLang="en-US" dirty="0">
                <a:cs typeface="Times New Roman" panose="02020603050405020304" pitchFamily="18" charset="0"/>
              </a:rPr>
              <a:t>contain chemicals that are able to </a:t>
            </a:r>
            <a:r>
              <a:rPr lang="en-GB" altLang="en-US" b="1" dirty="0">
                <a:cs typeface="Times New Roman" panose="02020603050405020304" pitchFamily="18" charset="0"/>
              </a:rPr>
              <a:t>kill bacteria outside the body</a:t>
            </a:r>
            <a:r>
              <a:rPr lang="en-GB" altLang="en-US" dirty="0">
                <a:cs typeface="Times New Roman" panose="02020603050405020304" pitchFamily="18" charset="0"/>
              </a:rPr>
              <a:t>. </a:t>
            </a:r>
          </a:p>
        </p:txBody>
      </p:sp>
      <p:sp>
        <p:nvSpPr>
          <p:cNvPr id="8" name="Text Box 33">
            <a:extLst>
              <a:ext uri="{FF2B5EF4-FFF2-40B4-BE49-F238E27FC236}">
                <a16:creationId xmlns:a16="http://schemas.microsoft.com/office/drawing/2014/main" id="{50E8CB9C-CC00-4D51-AA24-2C248BC142B6}"/>
              </a:ext>
            </a:extLst>
          </p:cNvPr>
          <p:cNvSpPr txBox="1">
            <a:spLocks noChangeArrowheads="1"/>
          </p:cNvSpPr>
          <p:nvPr/>
        </p:nvSpPr>
        <p:spPr bwMode="auto">
          <a:xfrm>
            <a:off x="342900" y="3563938"/>
            <a:ext cx="3960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Like antibiotics, antiseptics help to stop the spread of bacterial infection.</a:t>
            </a:r>
          </a:p>
        </p:txBody>
      </p:sp>
      <p:sp>
        <p:nvSpPr>
          <p:cNvPr id="9" name="Text Box 32">
            <a:extLst>
              <a:ext uri="{FF2B5EF4-FFF2-40B4-BE49-F238E27FC236}">
                <a16:creationId xmlns:a16="http://schemas.microsoft.com/office/drawing/2014/main" id="{247B286F-7A59-40CC-995D-AE30996A636D}"/>
              </a:ext>
            </a:extLst>
          </p:cNvPr>
          <p:cNvSpPr txBox="1">
            <a:spLocks noChangeArrowheads="1"/>
          </p:cNvSpPr>
          <p:nvPr/>
        </p:nvSpPr>
        <p:spPr bwMode="auto">
          <a:xfrm>
            <a:off x="342901" y="4953000"/>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However, antiseptics cannot be used to destroy bacteria inside infected individuals. </a:t>
            </a:r>
          </a:p>
        </p:txBody>
      </p:sp>
      <p:sp>
        <p:nvSpPr>
          <p:cNvPr id="10" name="Text Box 31">
            <a:extLst>
              <a:ext uri="{FF2B5EF4-FFF2-40B4-BE49-F238E27FC236}">
                <a16:creationId xmlns:a16="http://schemas.microsoft.com/office/drawing/2014/main" id="{A652D412-BF52-4445-8374-3A86CA680C10}"/>
              </a:ext>
            </a:extLst>
          </p:cNvPr>
          <p:cNvSpPr txBox="1">
            <a:spLocks noChangeArrowheads="1"/>
          </p:cNvSpPr>
          <p:nvPr/>
        </p:nvSpPr>
        <p:spPr bwMode="auto">
          <a:xfrm>
            <a:off x="342900" y="1804988"/>
            <a:ext cx="8472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Antiseptics are used to kill bacteria on the </a:t>
            </a:r>
            <a:r>
              <a:rPr lang="en-GB" altLang="en-US" b="1" dirty="0">
                <a:cs typeface="Times New Roman" panose="02020603050405020304" pitchFamily="18" charset="0"/>
              </a:rPr>
              <a:t>skin’s surface</a:t>
            </a:r>
            <a:r>
              <a:rPr lang="en-GB" altLang="en-US" dirty="0">
                <a:cs typeface="Times New Roman" panose="02020603050405020304" pitchFamily="18" charset="0"/>
              </a:rPr>
              <a:t>. They are used to clean wounds, wash hands and, when preparing patients for </a:t>
            </a:r>
            <a:r>
              <a:rPr lang="en-GB" altLang="en-US" dirty="0"/>
              <a:t>medical procedures, such as surgery, to prevent bacteria entering the body</a:t>
            </a:r>
            <a:r>
              <a:rPr lang="en-GB" altLang="en-US" dirty="0">
                <a:cs typeface="Times New Roman" panose="02020603050405020304" pitchFamily="18" charset="0"/>
              </a:rPr>
              <a:t>. </a:t>
            </a:r>
          </a:p>
        </p:txBody>
      </p:sp>
      <p:pic>
        <p:nvPicPr>
          <p:cNvPr id="25608" name="Picture 10" descr="Mac Nishimura_387807670.jpg">
            <a:extLst>
              <a:ext uri="{FF2B5EF4-FFF2-40B4-BE49-F238E27FC236}">
                <a16:creationId xmlns:a16="http://schemas.microsoft.com/office/drawing/2014/main" id="{FEECB519-934E-4169-90D9-BB5D61B7A3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11550"/>
            <a:ext cx="39608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22366B5-BDD9-410D-8C6A-86D187636E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8111D5F-8C20-4782-85CA-DC8BEE3FD05B}"/>
              </a:ext>
            </a:extLst>
          </p:cNvPr>
          <p:cNvSpPr>
            <a:spLocks noGrp="1" noChangeArrowheads="1"/>
          </p:cNvSpPr>
          <p:nvPr>
            <p:ph type="title"/>
          </p:nvPr>
        </p:nvSpPr>
        <p:spPr/>
        <p:txBody>
          <a:bodyPr/>
          <a:lstStyle/>
          <a:p>
            <a:r>
              <a:rPr lang="en-GB" altLang="en-US"/>
              <a:t>Antivirals</a:t>
            </a:r>
          </a:p>
        </p:txBody>
      </p:sp>
      <p:sp>
        <p:nvSpPr>
          <p:cNvPr id="26627" name="Text Box 34">
            <a:extLst>
              <a:ext uri="{FF2B5EF4-FFF2-40B4-BE49-F238E27FC236}">
                <a16:creationId xmlns:a16="http://schemas.microsoft.com/office/drawing/2014/main" id="{022CF0E2-7625-45E0-A341-58136DE97612}"/>
              </a:ext>
            </a:extLst>
          </p:cNvPr>
          <p:cNvSpPr txBox="1">
            <a:spLocks noChangeArrowheads="1"/>
          </p:cNvSpPr>
          <p:nvPr/>
        </p:nvSpPr>
        <p:spPr bwMode="auto">
          <a:xfrm>
            <a:off x="342900" y="784225"/>
            <a:ext cx="847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cs typeface="Times New Roman" panose="02020603050405020304" pitchFamily="18" charset="0"/>
              </a:rPr>
              <a:t>Antiviral drugs </a:t>
            </a:r>
            <a:r>
              <a:rPr lang="en-GB" altLang="en-US">
                <a:cs typeface="Times New Roman" panose="02020603050405020304" pitchFamily="18" charset="0"/>
              </a:rPr>
              <a:t>are used to treat </a:t>
            </a:r>
            <a:r>
              <a:rPr lang="en-GB" altLang="en-US" b="1">
                <a:solidFill>
                  <a:srgbClr val="010066"/>
                </a:solidFill>
                <a:cs typeface="Times New Roman" panose="02020603050405020304" pitchFamily="18" charset="0"/>
              </a:rPr>
              <a:t>viral infections</a:t>
            </a:r>
            <a:r>
              <a:rPr lang="en-GB" altLang="en-US">
                <a:cs typeface="Times New Roman" panose="02020603050405020304" pitchFamily="18" charset="0"/>
              </a:rPr>
              <a:t>. </a:t>
            </a:r>
          </a:p>
        </p:txBody>
      </p:sp>
      <p:sp>
        <p:nvSpPr>
          <p:cNvPr id="5" name="Text Box 33">
            <a:extLst>
              <a:ext uri="{FF2B5EF4-FFF2-40B4-BE49-F238E27FC236}">
                <a16:creationId xmlns:a16="http://schemas.microsoft.com/office/drawing/2014/main" id="{22DA6F08-FDD9-4C70-A10E-EE71FF651E74}"/>
              </a:ext>
            </a:extLst>
          </p:cNvPr>
          <p:cNvSpPr txBox="1">
            <a:spLocks noChangeArrowheads="1"/>
          </p:cNvSpPr>
          <p:nvPr/>
        </p:nvSpPr>
        <p:spPr bwMode="auto">
          <a:xfrm>
            <a:off x="342900" y="1311930"/>
            <a:ext cx="831567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When a virus infects the body, it enters body cells and replicates inside them. This makes it very difficult to develop drugs that are able to destroy the virus without also causing damage to the body’s tissues. </a:t>
            </a:r>
          </a:p>
        </p:txBody>
      </p:sp>
      <p:sp>
        <p:nvSpPr>
          <p:cNvPr id="6" name="Text Box 32">
            <a:extLst>
              <a:ext uri="{FF2B5EF4-FFF2-40B4-BE49-F238E27FC236}">
                <a16:creationId xmlns:a16="http://schemas.microsoft.com/office/drawing/2014/main" id="{5AB91FCC-DCF7-4C1C-80A7-25CFA5147052}"/>
              </a:ext>
            </a:extLst>
          </p:cNvPr>
          <p:cNvSpPr txBox="1">
            <a:spLocks noChangeArrowheads="1"/>
          </p:cNvSpPr>
          <p:nvPr/>
        </p:nvSpPr>
        <p:spPr bwMode="auto">
          <a:xfrm>
            <a:off x="342900" y="2947710"/>
            <a:ext cx="44435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Like antibiotics, each type </a:t>
            </a:r>
            <a:br>
              <a:rPr lang="en-GB" altLang="en-US" dirty="0">
                <a:cs typeface="Times New Roman" panose="02020603050405020304" pitchFamily="18" charset="0"/>
              </a:rPr>
            </a:br>
            <a:r>
              <a:rPr lang="en-GB" altLang="en-US" dirty="0">
                <a:cs typeface="Times New Roman" panose="02020603050405020304" pitchFamily="18" charset="0"/>
              </a:rPr>
              <a:t>of antiviral drug is usually only effective against one </a:t>
            </a:r>
            <a:r>
              <a:rPr lang="en-GB" altLang="en-US" b="1" dirty="0">
                <a:cs typeface="Times New Roman" panose="02020603050405020304" pitchFamily="18" charset="0"/>
              </a:rPr>
              <a:t>specific</a:t>
            </a:r>
            <a:r>
              <a:rPr lang="en-GB" altLang="en-US" dirty="0">
                <a:cs typeface="Times New Roman" panose="02020603050405020304" pitchFamily="18" charset="0"/>
              </a:rPr>
              <a:t> type of virus. </a:t>
            </a:r>
          </a:p>
        </p:txBody>
      </p:sp>
      <p:sp>
        <p:nvSpPr>
          <p:cNvPr id="7" name="Text Box 31">
            <a:extLst>
              <a:ext uri="{FF2B5EF4-FFF2-40B4-BE49-F238E27FC236}">
                <a16:creationId xmlns:a16="http://schemas.microsoft.com/office/drawing/2014/main" id="{F284B1F2-271A-4281-9A2F-C5C18A28D485}"/>
              </a:ext>
            </a:extLst>
          </p:cNvPr>
          <p:cNvSpPr txBox="1">
            <a:spLocks noChangeArrowheads="1"/>
          </p:cNvSpPr>
          <p:nvPr/>
        </p:nvSpPr>
        <p:spPr bwMode="auto">
          <a:xfrm>
            <a:off x="342900" y="4583113"/>
            <a:ext cx="45513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Rather than destroying the </a:t>
            </a:r>
            <a:br>
              <a:rPr lang="en-GB" altLang="en-US" dirty="0">
                <a:cs typeface="Times New Roman" panose="02020603050405020304" pitchFamily="18" charset="0"/>
              </a:rPr>
            </a:br>
            <a:r>
              <a:rPr lang="en-GB" altLang="en-US" dirty="0">
                <a:cs typeface="Times New Roman" panose="02020603050405020304" pitchFamily="18" charset="0"/>
              </a:rPr>
              <a:t>virus, most antiviral drugs work </a:t>
            </a:r>
            <a:br>
              <a:rPr lang="en-GB" altLang="en-US" dirty="0">
                <a:cs typeface="Times New Roman" panose="02020603050405020304" pitchFamily="18" charset="0"/>
              </a:rPr>
            </a:br>
            <a:r>
              <a:rPr lang="en-GB" altLang="en-US" dirty="0">
                <a:cs typeface="Times New Roman" panose="02020603050405020304" pitchFamily="18" charset="0"/>
              </a:rPr>
              <a:t>by preventing the virus from </a:t>
            </a:r>
            <a:br>
              <a:rPr lang="en-GB" altLang="en-US" dirty="0">
                <a:cs typeface="Times New Roman" panose="02020603050405020304" pitchFamily="18" charset="0"/>
              </a:rPr>
            </a:br>
            <a:r>
              <a:rPr lang="en-GB" altLang="en-US" dirty="0">
                <a:cs typeface="Times New Roman" panose="02020603050405020304" pitchFamily="18" charset="0"/>
              </a:rPr>
              <a:t>being able to </a:t>
            </a:r>
            <a:r>
              <a:rPr lang="en-GB" altLang="en-US" b="1" dirty="0">
                <a:cs typeface="Times New Roman" panose="02020603050405020304" pitchFamily="18" charset="0"/>
              </a:rPr>
              <a:t>replicate</a:t>
            </a:r>
            <a:r>
              <a:rPr lang="en-GB" altLang="en-US" dirty="0">
                <a:cs typeface="Times New Roman" panose="02020603050405020304" pitchFamily="18" charset="0"/>
              </a:rPr>
              <a:t>. </a:t>
            </a:r>
          </a:p>
        </p:txBody>
      </p:sp>
      <p:pic>
        <p:nvPicPr>
          <p:cNvPr id="26632" name="Picture 7" descr="Sebastian Kaulitzki_8815492.jpg">
            <a:extLst>
              <a:ext uri="{FF2B5EF4-FFF2-40B4-BE49-F238E27FC236}">
                <a16:creationId xmlns:a16="http://schemas.microsoft.com/office/drawing/2014/main" id="{0B5D05D0-CF8C-41D3-ACC3-77535E70164E}"/>
              </a:ext>
            </a:extLst>
          </p:cNvPr>
          <p:cNvPicPr>
            <a:picLocks noChangeAspect="1"/>
          </p:cNvPicPr>
          <p:nvPr/>
        </p:nvPicPr>
        <p:blipFill>
          <a:blip r:embed="rId4">
            <a:extLst>
              <a:ext uri="{28A0092B-C50C-407E-A947-70E740481C1C}">
                <a14:useLocalDpi xmlns:a14="http://schemas.microsoft.com/office/drawing/2010/main" val="0"/>
              </a:ext>
            </a:extLst>
          </a:blip>
          <a:srcRect l="7806" r="8690"/>
          <a:stretch>
            <a:fillRect/>
          </a:stretch>
        </p:blipFill>
        <p:spPr bwMode="auto">
          <a:xfrm>
            <a:off x="4894263" y="2886075"/>
            <a:ext cx="36385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8D7F7E3-F499-4D01-AC7C-430A1EDAA69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8B6974E-9E96-49DB-B59E-27D580A89261}"/>
              </a:ext>
            </a:extLst>
          </p:cNvPr>
          <p:cNvSpPr>
            <a:spLocks noGrp="1" noChangeArrowheads="1"/>
          </p:cNvSpPr>
          <p:nvPr>
            <p:ph type="title"/>
          </p:nvPr>
        </p:nvSpPr>
        <p:spPr/>
        <p:txBody>
          <a:bodyPr/>
          <a:lstStyle/>
          <a:p>
            <a:r>
              <a:rPr lang="en-GB" altLang="en-US"/>
              <a:t>Treating symptoms</a:t>
            </a:r>
          </a:p>
        </p:txBody>
      </p:sp>
      <p:sp>
        <p:nvSpPr>
          <p:cNvPr id="27651" name="Text Box 33">
            <a:extLst>
              <a:ext uri="{FF2B5EF4-FFF2-40B4-BE49-F238E27FC236}">
                <a16:creationId xmlns:a16="http://schemas.microsoft.com/office/drawing/2014/main" id="{A534D012-ED91-48EA-A987-AB6F64AE4A5C}"/>
              </a:ext>
            </a:extLst>
          </p:cNvPr>
          <p:cNvSpPr txBox="1">
            <a:spLocks noChangeArrowheads="1"/>
          </p:cNvSpPr>
          <p:nvPr/>
        </p:nvSpPr>
        <p:spPr bwMode="auto">
          <a:xfrm>
            <a:off x="342900" y="784225"/>
            <a:ext cx="863282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Many drugs treat the </a:t>
            </a:r>
            <a:r>
              <a:rPr lang="en-GB" altLang="en-US" b="1" dirty="0">
                <a:solidFill>
                  <a:srgbClr val="10BC45"/>
                </a:solidFill>
                <a:cs typeface="Times New Roman" panose="02020603050405020304" pitchFamily="18" charset="0"/>
              </a:rPr>
              <a:t>symptoms</a:t>
            </a:r>
            <a:r>
              <a:rPr lang="en-GB" altLang="en-US" dirty="0">
                <a:solidFill>
                  <a:srgbClr val="10BC45"/>
                </a:solidFill>
                <a:cs typeface="Times New Roman" panose="02020603050405020304" pitchFamily="18" charset="0"/>
              </a:rPr>
              <a:t> </a:t>
            </a:r>
            <a:r>
              <a:rPr lang="en-GB" altLang="en-US" dirty="0">
                <a:cs typeface="Times New Roman" panose="02020603050405020304" pitchFamily="18" charset="0"/>
              </a:rPr>
              <a:t>of an illness, rather than the cause of the illness itself. </a:t>
            </a:r>
          </a:p>
        </p:txBody>
      </p:sp>
      <p:sp>
        <p:nvSpPr>
          <p:cNvPr id="5" name="Text Box 32">
            <a:extLst>
              <a:ext uri="{FF2B5EF4-FFF2-40B4-BE49-F238E27FC236}">
                <a16:creationId xmlns:a16="http://schemas.microsoft.com/office/drawing/2014/main" id="{1908E376-7914-4B01-9198-04D189E718C0}"/>
              </a:ext>
            </a:extLst>
          </p:cNvPr>
          <p:cNvSpPr txBox="1">
            <a:spLocks noChangeArrowheads="1"/>
          </p:cNvSpPr>
          <p:nvPr/>
        </p:nvSpPr>
        <p:spPr bwMode="auto">
          <a:xfrm>
            <a:off x="342900" y="2135188"/>
            <a:ext cx="8632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cs typeface="Times New Roman" panose="02020603050405020304" pitchFamily="18" charset="0"/>
              </a:rPr>
              <a:t>Painkillers</a:t>
            </a:r>
            <a:r>
              <a:rPr lang="en-GB" altLang="en-US" dirty="0">
                <a:cs typeface="Times New Roman" panose="02020603050405020304" pitchFamily="18" charset="0"/>
              </a:rPr>
              <a:t> are used to treat the discomfort caused by an illness. Types of painkiller include drugs such as </a:t>
            </a:r>
            <a:r>
              <a:rPr lang="en-GB" altLang="en-US" b="1" dirty="0">
                <a:cs typeface="Times New Roman" panose="02020603050405020304" pitchFamily="18" charset="0"/>
              </a:rPr>
              <a:t>paracetamol</a:t>
            </a:r>
            <a:r>
              <a:rPr lang="en-GB" altLang="en-US" dirty="0">
                <a:cs typeface="Times New Roman" panose="02020603050405020304" pitchFamily="18" charset="0"/>
              </a:rPr>
              <a:t> and </a:t>
            </a:r>
            <a:r>
              <a:rPr lang="en-GB" altLang="en-US" b="1" dirty="0">
                <a:cs typeface="Times New Roman" panose="02020603050405020304" pitchFamily="18" charset="0"/>
              </a:rPr>
              <a:t>ibuprofen</a:t>
            </a:r>
            <a:r>
              <a:rPr lang="en-GB" altLang="en-US" dirty="0">
                <a:cs typeface="Times New Roman" panose="02020603050405020304" pitchFamily="18" charset="0"/>
              </a:rPr>
              <a:t>.  </a:t>
            </a:r>
          </a:p>
        </p:txBody>
      </p:sp>
      <p:sp>
        <p:nvSpPr>
          <p:cNvPr id="6" name="Text Box 31">
            <a:extLst>
              <a:ext uri="{FF2B5EF4-FFF2-40B4-BE49-F238E27FC236}">
                <a16:creationId xmlns:a16="http://schemas.microsoft.com/office/drawing/2014/main" id="{52871AF9-9A81-4FD1-9441-677171C3C209}"/>
              </a:ext>
            </a:extLst>
          </p:cNvPr>
          <p:cNvSpPr txBox="1">
            <a:spLocks noChangeArrowheads="1"/>
          </p:cNvSpPr>
          <p:nvPr/>
        </p:nvSpPr>
        <p:spPr bwMode="auto">
          <a:xfrm>
            <a:off x="342900" y="3856038"/>
            <a:ext cx="41275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cs typeface="Times New Roman" panose="02020603050405020304" pitchFamily="18" charset="0"/>
              </a:rPr>
              <a:t>Although painkillers do not help destroy the pathogen causing the illness, they are useful in helping a person </a:t>
            </a:r>
            <a:br>
              <a:rPr lang="en-GB" altLang="en-US" dirty="0">
                <a:solidFill>
                  <a:srgbClr val="010066"/>
                </a:solidFill>
                <a:cs typeface="Times New Roman" panose="02020603050405020304" pitchFamily="18" charset="0"/>
              </a:rPr>
            </a:br>
            <a:r>
              <a:rPr lang="en-GB" altLang="en-US" dirty="0">
                <a:solidFill>
                  <a:srgbClr val="010066"/>
                </a:solidFill>
                <a:cs typeface="Times New Roman" panose="02020603050405020304" pitchFamily="18" charset="0"/>
              </a:rPr>
              <a:t>with an illness feel better.</a:t>
            </a:r>
          </a:p>
        </p:txBody>
      </p:sp>
      <p:pic>
        <p:nvPicPr>
          <p:cNvPr id="3" name="Picture 2">
            <a:extLst>
              <a:ext uri="{FF2B5EF4-FFF2-40B4-BE49-F238E27FC236}">
                <a16:creationId xmlns:a16="http://schemas.microsoft.com/office/drawing/2014/main" id="{0EB959A3-956B-4E28-8F5C-B82D6E2F8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0" y="3429000"/>
            <a:ext cx="3810000" cy="2667000"/>
          </a:xfrm>
          <a:prstGeom prst="rect">
            <a:avLst/>
          </a:prstGeom>
        </p:spPr>
      </p:pic>
      <p:pic>
        <p:nvPicPr>
          <p:cNvPr id="7" name="Picture 9" descr="notes_icon">
            <a:extLst>
              <a:ext uri="{FF2B5EF4-FFF2-40B4-BE49-F238E27FC236}">
                <a16:creationId xmlns:a16="http://schemas.microsoft.com/office/drawing/2014/main" id="{D3A8637F-492C-4B6C-8940-D5088546A5FF}"/>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27685F73-9728-4A76-B299-A58A9FFE6593}"/>
              </a:ext>
            </a:extLst>
          </p:cNvPr>
          <p:cNvSpPr>
            <a:spLocks noGrp="1" noChangeArrowheads="1"/>
          </p:cNvSpPr>
          <p:nvPr>
            <p:ph type="title"/>
          </p:nvPr>
        </p:nvSpPr>
        <p:spPr/>
        <p:txBody>
          <a:bodyPr/>
          <a:lstStyle/>
          <a:p>
            <a:pPr eaLnBrk="1" hangingPunct="1"/>
            <a:r>
              <a:rPr lang="en-GB" altLang="en-US"/>
              <a:t>What is vaccination?</a:t>
            </a:r>
          </a:p>
        </p:txBody>
      </p:sp>
      <p:sp>
        <p:nvSpPr>
          <p:cNvPr id="16388" name="Rectangle 9">
            <a:extLst>
              <a:ext uri="{FF2B5EF4-FFF2-40B4-BE49-F238E27FC236}">
                <a16:creationId xmlns:a16="http://schemas.microsoft.com/office/drawing/2014/main" id="{E4458C98-344E-4E3F-8BAA-CCF217A4A0B5}"/>
              </a:ext>
            </a:extLst>
          </p:cNvPr>
          <p:cNvSpPr>
            <a:spLocks noChangeArrowheads="1"/>
          </p:cNvSpPr>
          <p:nvPr/>
        </p:nvSpPr>
        <p:spPr bwMode="auto">
          <a:xfrm>
            <a:off x="342900" y="784225"/>
            <a:ext cx="849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Vaccination</a:t>
            </a:r>
            <a:r>
              <a:rPr lang="en-GB" altLang="en-US" dirty="0">
                <a:solidFill>
                  <a:srgbClr val="10BC45"/>
                </a:solidFill>
              </a:rPr>
              <a:t> </a:t>
            </a:r>
            <a:r>
              <a:rPr lang="en-GB" altLang="en-US" dirty="0">
                <a:solidFill>
                  <a:srgbClr val="010066"/>
                </a:solidFill>
              </a:rPr>
              <a:t>is a method used to prevent people from getting a particular illness. </a:t>
            </a:r>
          </a:p>
        </p:txBody>
      </p:sp>
      <p:sp>
        <p:nvSpPr>
          <p:cNvPr id="16390" name="Text Box 652">
            <a:extLst>
              <a:ext uri="{FF2B5EF4-FFF2-40B4-BE49-F238E27FC236}">
                <a16:creationId xmlns:a16="http://schemas.microsoft.com/office/drawing/2014/main" id="{0E360A0C-07FC-4053-9625-9FDD34426D40}"/>
              </a:ext>
            </a:extLst>
          </p:cNvPr>
          <p:cNvSpPr txBox="1">
            <a:spLocks noChangeArrowheads="1"/>
          </p:cNvSpPr>
          <p:nvPr/>
        </p:nvSpPr>
        <p:spPr bwMode="auto">
          <a:xfrm>
            <a:off x="342900" y="3633788"/>
            <a:ext cx="58801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cs typeface="Times New Roman" panose="02020603050405020304" pitchFamily="18" charset="0"/>
              </a:rPr>
              <a:t>However, for a particular vaccination program to be effective in reducing </a:t>
            </a:r>
            <a:br>
              <a:rPr lang="en-US" altLang="en-US" dirty="0">
                <a:solidFill>
                  <a:srgbClr val="010066"/>
                </a:solidFill>
                <a:cs typeface="Times New Roman" panose="02020603050405020304" pitchFamily="18" charset="0"/>
              </a:rPr>
            </a:br>
            <a:r>
              <a:rPr lang="en-US" altLang="en-US" dirty="0">
                <a:solidFill>
                  <a:srgbClr val="010066"/>
                </a:solidFill>
                <a:cs typeface="Times New Roman" panose="02020603050405020304" pitchFamily="18" charset="0"/>
              </a:rPr>
              <a:t>the spread of a disease, a large </a:t>
            </a:r>
          </a:p>
          <a:p>
            <a:pPr eaLnBrk="1" hangingPunct="1"/>
            <a:r>
              <a:rPr lang="en-US" altLang="en-US" dirty="0">
                <a:solidFill>
                  <a:srgbClr val="010066"/>
                </a:solidFill>
                <a:cs typeface="Times New Roman" panose="02020603050405020304" pitchFamily="18" charset="0"/>
              </a:rPr>
              <a:t>proportion of the population must </a:t>
            </a:r>
          </a:p>
          <a:p>
            <a:pPr eaLnBrk="1" hangingPunct="1"/>
            <a:r>
              <a:rPr lang="en-US" altLang="en-US" dirty="0">
                <a:solidFill>
                  <a:srgbClr val="010066"/>
                </a:solidFill>
                <a:cs typeface="Times New Roman" panose="02020603050405020304" pitchFamily="18" charset="0"/>
              </a:rPr>
              <a:t>be vaccinated.</a:t>
            </a:r>
          </a:p>
        </p:txBody>
      </p:sp>
      <p:sp>
        <p:nvSpPr>
          <p:cNvPr id="16391" name="Text Box 651">
            <a:extLst>
              <a:ext uri="{FF2B5EF4-FFF2-40B4-BE49-F238E27FC236}">
                <a16:creationId xmlns:a16="http://schemas.microsoft.com/office/drawing/2014/main" id="{371CBE81-B043-45C9-B053-8AE28945834C}"/>
              </a:ext>
            </a:extLst>
          </p:cNvPr>
          <p:cNvSpPr txBox="1">
            <a:spLocks noChangeArrowheads="1"/>
          </p:cNvSpPr>
          <p:nvPr/>
        </p:nvSpPr>
        <p:spPr bwMode="auto">
          <a:xfrm>
            <a:off x="342900" y="56911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6"/>
                </a:solidFill>
                <a:cs typeface="Times New Roman" panose="02020603050405020304" pitchFamily="18" charset="0"/>
              </a:rPr>
              <a:t>This is called </a:t>
            </a:r>
            <a:r>
              <a:rPr lang="en-US" altLang="en-US" b="1">
                <a:solidFill>
                  <a:srgbClr val="10BC45"/>
                </a:solidFill>
                <a:cs typeface="Times New Roman" panose="02020603050405020304" pitchFamily="18" charset="0"/>
              </a:rPr>
              <a:t>herd immunity</a:t>
            </a:r>
            <a:r>
              <a:rPr lang="en-US" altLang="en-US">
                <a:solidFill>
                  <a:srgbClr val="010066"/>
                </a:solidFill>
                <a:cs typeface="Times New Roman" panose="02020603050405020304" pitchFamily="18" charset="0"/>
              </a:rPr>
              <a:t>.</a:t>
            </a:r>
          </a:p>
        </p:txBody>
      </p:sp>
      <p:sp>
        <p:nvSpPr>
          <p:cNvPr id="16392" name="Text Box 65">
            <a:extLst>
              <a:ext uri="{FF2B5EF4-FFF2-40B4-BE49-F238E27FC236}">
                <a16:creationId xmlns:a16="http://schemas.microsoft.com/office/drawing/2014/main" id="{BC199E64-CFCF-42C4-B53B-B760BF23E753}"/>
              </a:ext>
            </a:extLst>
          </p:cNvPr>
          <p:cNvSpPr txBox="1">
            <a:spLocks noChangeArrowheads="1"/>
          </p:cNvSpPr>
          <p:nvPr/>
        </p:nvSpPr>
        <p:spPr bwMode="auto">
          <a:xfrm>
            <a:off x="342900" y="1733550"/>
            <a:ext cx="864711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Following vaccination, a person is </a:t>
            </a:r>
            <a:r>
              <a:rPr lang="en-GB" altLang="en-US" b="1" dirty="0">
                <a:solidFill>
                  <a:srgbClr val="10BC45"/>
                </a:solidFill>
              </a:rPr>
              <a:t>immune</a:t>
            </a:r>
            <a:r>
              <a:rPr lang="en-GB" altLang="en-US" dirty="0">
                <a:solidFill>
                  <a:srgbClr val="010066"/>
                </a:solidFill>
              </a:rPr>
              <a:t> from the particular disease that they have been vaccinated against.</a:t>
            </a:r>
            <a:endParaRPr lang="en-US" altLang="en-US" dirty="0">
              <a:solidFill>
                <a:srgbClr val="010066"/>
              </a:solidFill>
              <a:cs typeface="Times New Roman" panose="02020603050405020304" pitchFamily="18" charset="0"/>
            </a:endParaRPr>
          </a:p>
        </p:txBody>
      </p:sp>
      <p:sp>
        <p:nvSpPr>
          <p:cNvPr id="16393" name="Rectangle 11">
            <a:extLst>
              <a:ext uri="{FF2B5EF4-FFF2-40B4-BE49-F238E27FC236}">
                <a16:creationId xmlns:a16="http://schemas.microsoft.com/office/drawing/2014/main" id="{85D1069D-2BD3-4307-90FB-F2F76B75DE71}"/>
              </a:ext>
            </a:extLst>
          </p:cNvPr>
          <p:cNvSpPr>
            <a:spLocks noChangeArrowheads="1"/>
          </p:cNvSpPr>
          <p:nvPr/>
        </p:nvSpPr>
        <p:spPr bwMode="auto">
          <a:xfrm>
            <a:off x="342900" y="268446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 result, vaccinations prevent the spread of certain diseases throughout a population.</a:t>
            </a:r>
            <a:endParaRPr lang="en-GB" altLang="en-US" dirty="0"/>
          </a:p>
        </p:txBody>
      </p:sp>
      <p:pic>
        <p:nvPicPr>
          <p:cNvPr id="2" name="Picture 9" descr="Vaccination_and_medication_3.1.png">
            <a:extLst>
              <a:ext uri="{FF2B5EF4-FFF2-40B4-BE49-F238E27FC236}">
                <a16:creationId xmlns:a16="http://schemas.microsoft.com/office/drawing/2014/main" id="{FD358522-61B6-4402-8B31-1F18CCCEB5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7075" y="3349625"/>
            <a:ext cx="3182938"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4302B9F-DF98-4A10-B323-C6A63DD73D6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P spid="16392" grpId="0"/>
      <p:bldP spid="163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5D56A046-7403-46EB-9AB1-05B6548ECF91}"/>
              </a:ext>
            </a:extLst>
          </p:cNvPr>
          <p:cNvSpPr>
            <a:spLocks noGrp="1" noChangeArrowheads="1"/>
          </p:cNvSpPr>
          <p:nvPr>
            <p:ph type="title"/>
          </p:nvPr>
        </p:nvSpPr>
        <p:spPr/>
        <p:txBody>
          <a:bodyPr/>
          <a:lstStyle/>
          <a:p>
            <a:pPr eaLnBrk="1" hangingPunct="1"/>
            <a:r>
              <a:rPr lang="en-GB" altLang="en-US" dirty="0"/>
              <a:t>How do vaccines prevent disease?</a:t>
            </a:r>
          </a:p>
        </p:txBody>
      </p:sp>
      <p:pic>
        <p:nvPicPr>
          <p:cNvPr id="17411" name="Picture 72" descr="vaccine_bottle">
            <a:extLst>
              <a:ext uri="{FF2B5EF4-FFF2-40B4-BE49-F238E27FC236}">
                <a16:creationId xmlns:a16="http://schemas.microsoft.com/office/drawing/2014/main" id="{0431A28C-9804-4BE6-A469-DE6A3399F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2078038"/>
            <a:ext cx="19177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9" name="Rectangle 9">
            <a:extLst>
              <a:ext uri="{FF2B5EF4-FFF2-40B4-BE49-F238E27FC236}">
                <a16:creationId xmlns:a16="http://schemas.microsoft.com/office/drawing/2014/main" id="{46E97BC5-1BFD-498B-9C8F-C43D0D72AF12}"/>
              </a:ext>
            </a:extLst>
          </p:cNvPr>
          <p:cNvSpPr>
            <a:spLocks noChangeArrowheads="1"/>
          </p:cNvSpPr>
          <p:nvPr/>
        </p:nvSpPr>
        <p:spPr bwMode="auto">
          <a:xfrm>
            <a:off x="342899" y="1927225"/>
            <a:ext cx="6272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When the pathogenic material is introduced to the body, it stimulates </a:t>
            </a:r>
            <a:r>
              <a:rPr lang="en-GB" altLang="en-US" b="1" dirty="0">
                <a:solidFill>
                  <a:srgbClr val="10BC45"/>
                </a:solidFill>
              </a:rPr>
              <a:t>white blood cells </a:t>
            </a:r>
            <a:r>
              <a:rPr lang="en-GB" altLang="en-US" dirty="0">
                <a:solidFill>
                  <a:srgbClr val="010066"/>
                </a:solidFill>
              </a:rPr>
              <a:t>to produce </a:t>
            </a:r>
            <a:r>
              <a:rPr lang="en-GB" altLang="en-US" b="1" dirty="0">
                <a:solidFill>
                  <a:srgbClr val="10BC45"/>
                </a:solidFill>
              </a:rPr>
              <a:t>antibodies</a:t>
            </a:r>
            <a:r>
              <a:rPr lang="en-GB" altLang="en-US" dirty="0">
                <a:solidFill>
                  <a:srgbClr val="010066"/>
                </a:solidFill>
              </a:rPr>
              <a:t>. </a:t>
            </a:r>
          </a:p>
        </p:txBody>
      </p:sp>
      <p:sp>
        <p:nvSpPr>
          <p:cNvPr id="189450" name="Rectangle 10">
            <a:extLst>
              <a:ext uri="{FF2B5EF4-FFF2-40B4-BE49-F238E27FC236}">
                <a16:creationId xmlns:a16="http://schemas.microsoft.com/office/drawing/2014/main" id="{722E05E1-BF7B-4D0D-8239-BB59C030B0E8}"/>
              </a:ext>
            </a:extLst>
          </p:cNvPr>
          <p:cNvSpPr>
            <a:spLocks noChangeArrowheads="1"/>
          </p:cNvSpPr>
          <p:nvPr/>
        </p:nvSpPr>
        <p:spPr bwMode="auto">
          <a:xfrm>
            <a:off x="342900" y="3440113"/>
            <a:ext cx="583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antibodies act against the pathogen, without making the person who has been vaccinated feel ill. </a:t>
            </a:r>
          </a:p>
        </p:txBody>
      </p:sp>
      <p:sp>
        <p:nvSpPr>
          <p:cNvPr id="17416" name="Text Box 65">
            <a:extLst>
              <a:ext uri="{FF2B5EF4-FFF2-40B4-BE49-F238E27FC236}">
                <a16:creationId xmlns:a16="http://schemas.microsoft.com/office/drawing/2014/main" id="{3EC88142-099F-476B-939A-EB8D71CB4FA6}"/>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6"/>
                </a:solidFill>
                <a:cs typeface="Times New Roman" panose="02020603050405020304" pitchFamily="18" charset="0"/>
              </a:rPr>
              <a:t>A </a:t>
            </a:r>
            <a:r>
              <a:rPr lang="en-US" altLang="en-US" b="1">
                <a:solidFill>
                  <a:srgbClr val="10BC45"/>
                </a:solidFill>
                <a:cs typeface="Times New Roman" panose="02020603050405020304" pitchFamily="18" charset="0"/>
              </a:rPr>
              <a:t>vaccine</a:t>
            </a:r>
            <a:r>
              <a:rPr lang="en-US" altLang="en-US">
                <a:solidFill>
                  <a:srgbClr val="010066"/>
                </a:solidFill>
                <a:cs typeface="Times New Roman" panose="02020603050405020304" pitchFamily="18" charset="0"/>
              </a:rPr>
              <a:t> contains a small quantity of a </a:t>
            </a:r>
            <a:r>
              <a:rPr lang="en-US" altLang="en-US" b="1">
                <a:solidFill>
                  <a:srgbClr val="010066"/>
                </a:solidFill>
                <a:cs typeface="Times New Roman" panose="02020603050405020304" pitchFamily="18" charset="0"/>
              </a:rPr>
              <a:t>dead</a:t>
            </a:r>
            <a:r>
              <a:rPr lang="en-US" altLang="en-US">
                <a:solidFill>
                  <a:srgbClr val="010066"/>
                </a:solidFill>
                <a:cs typeface="Times New Roman" panose="02020603050405020304" pitchFamily="18" charset="0"/>
              </a:rPr>
              <a:t> or </a:t>
            </a:r>
            <a:r>
              <a:rPr lang="en-US" altLang="en-US" b="1">
                <a:solidFill>
                  <a:srgbClr val="010066"/>
                </a:solidFill>
                <a:cs typeface="Times New Roman" panose="02020603050405020304" pitchFamily="18" charset="0"/>
              </a:rPr>
              <a:t>inactive</a:t>
            </a:r>
            <a:r>
              <a:rPr lang="en-US" altLang="en-US">
                <a:solidFill>
                  <a:srgbClr val="010066"/>
                </a:solidFill>
                <a:cs typeface="Times New Roman" panose="02020603050405020304" pitchFamily="18" charset="0"/>
              </a:rPr>
              <a:t> form of a </a:t>
            </a:r>
            <a:r>
              <a:rPr lang="en-US" altLang="en-US" b="1">
                <a:solidFill>
                  <a:srgbClr val="10BC45"/>
                </a:solidFill>
                <a:cs typeface="Times New Roman" panose="02020603050405020304" pitchFamily="18" charset="0"/>
              </a:rPr>
              <a:t>pathogen</a:t>
            </a:r>
            <a:r>
              <a:rPr lang="en-US" altLang="en-US">
                <a:solidFill>
                  <a:srgbClr val="010066"/>
                </a:solidFill>
                <a:cs typeface="Times New Roman" panose="02020603050405020304" pitchFamily="18" charset="0"/>
              </a:rPr>
              <a:t>. In this form, a pathogen is </a:t>
            </a:r>
            <a:r>
              <a:rPr lang="en-US" altLang="en-US" b="1">
                <a:solidFill>
                  <a:srgbClr val="010066"/>
                </a:solidFill>
                <a:cs typeface="Times New Roman" panose="02020603050405020304" pitchFamily="18" charset="0"/>
              </a:rPr>
              <a:t>harmless</a:t>
            </a:r>
            <a:r>
              <a:rPr lang="en-US" altLang="en-US">
                <a:solidFill>
                  <a:srgbClr val="010066"/>
                </a:solidFill>
                <a:cs typeface="Times New Roman" panose="02020603050405020304" pitchFamily="18" charset="0"/>
              </a:rPr>
              <a:t>.</a:t>
            </a:r>
          </a:p>
        </p:txBody>
      </p:sp>
      <p:sp>
        <p:nvSpPr>
          <p:cNvPr id="10" name="Rectangle 101">
            <a:extLst>
              <a:ext uri="{FF2B5EF4-FFF2-40B4-BE49-F238E27FC236}">
                <a16:creationId xmlns:a16="http://schemas.microsoft.com/office/drawing/2014/main" id="{44964C3A-9A1F-46CE-9911-AB4E6419D3D1}"/>
              </a:ext>
            </a:extLst>
          </p:cNvPr>
          <p:cNvSpPr>
            <a:spLocks noChangeArrowheads="1"/>
          </p:cNvSpPr>
          <p:nvPr/>
        </p:nvSpPr>
        <p:spPr bwMode="auto">
          <a:xfrm>
            <a:off x="342900" y="4953000"/>
            <a:ext cx="583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Remember, the antibodies produced are only effective against the </a:t>
            </a:r>
            <a:r>
              <a:rPr lang="en-GB" altLang="en-US" b="1">
                <a:solidFill>
                  <a:srgbClr val="010066"/>
                </a:solidFill>
              </a:rPr>
              <a:t>specific</a:t>
            </a:r>
            <a:r>
              <a:rPr lang="en-GB" altLang="en-US">
                <a:solidFill>
                  <a:srgbClr val="010066"/>
                </a:solidFill>
              </a:rPr>
              <a:t> type of pathogen in the vaccine.</a:t>
            </a:r>
          </a:p>
        </p:txBody>
      </p:sp>
      <p:pic>
        <p:nvPicPr>
          <p:cNvPr id="11" name="Picture 10">
            <a:extLst>
              <a:ext uri="{FF2B5EF4-FFF2-40B4-BE49-F238E27FC236}">
                <a16:creationId xmlns:a16="http://schemas.microsoft.com/office/drawing/2014/main" id="{3F70E216-DE34-4365-9586-AC23FE0C1B2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33678BB2-7C67-41CB-8F30-209E1BBE0D5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9" grpId="0"/>
      <p:bldP spid="189450"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FAD70541-DB7F-4ACB-A1A0-4FB3FC1E3678}"/>
              </a:ext>
            </a:extLst>
          </p:cNvPr>
          <p:cNvSpPr>
            <a:spLocks noGrp="1" noChangeArrowheads="1"/>
          </p:cNvSpPr>
          <p:nvPr>
            <p:ph type="title"/>
          </p:nvPr>
        </p:nvSpPr>
        <p:spPr/>
        <p:txBody>
          <a:bodyPr/>
          <a:lstStyle/>
          <a:p>
            <a:pPr eaLnBrk="1" hangingPunct="1"/>
            <a:r>
              <a:rPr lang="en-GB" altLang="en-US" dirty="0"/>
              <a:t>Long-term outcome of vaccination</a:t>
            </a:r>
          </a:p>
        </p:txBody>
      </p:sp>
      <p:sp>
        <p:nvSpPr>
          <p:cNvPr id="18437" name="Rectangle 9">
            <a:extLst>
              <a:ext uri="{FF2B5EF4-FFF2-40B4-BE49-F238E27FC236}">
                <a16:creationId xmlns:a16="http://schemas.microsoft.com/office/drawing/2014/main" id="{84EBDE36-678E-4422-84D5-F3357464A462}"/>
              </a:ext>
            </a:extLst>
          </p:cNvPr>
          <p:cNvSpPr>
            <a:spLocks noChangeArrowheads="1"/>
          </p:cNvSpPr>
          <p:nvPr/>
        </p:nvSpPr>
        <p:spPr bwMode="auto">
          <a:xfrm>
            <a:off x="342900" y="180498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is because if a vaccinated person is later infected by the </a:t>
            </a:r>
            <a:r>
              <a:rPr lang="en-GB" altLang="en-US" b="1" dirty="0">
                <a:solidFill>
                  <a:srgbClr val="010066"/>
                </a:solidFill>
              </a:rPr>
              <a:t>same pathogen</a:t>
            </a:r>
            <a:r>
              <a:rPr lang="en-GB" altLang="en-US" dirty="0">
                <a:solidFill>
                  <a:srgbClr val="010066"/>
                </a:solidFill>
              </a:rPr>
              <a:t>, their immune system recognizes the pathogen very quickly. </a:t>
            </a:r>
            <a:endParaRPr lang="en-GB" altLang="en-US" dirty="0"/>
          </a:p>
        </p:txBody>
      </p:sp>
      <p:sp>
        <p:nvSpPr>
          <p:cNvPr id="2" name="Rectangle 10">
            <a:extLst>
              <a:ext uri="{FF2B5EF4-FFF2-40B4-BE49-F238E27FC236}">
                <a16:creationId xmlns:a16="http://schemas.microsoft.com/office/drawing/2014/main" id="{FEBA1660-5837-4AC6-8E0D-B5B175C071CE}"/>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vaccination protects a person against being infected by a particular disease in the future. </a:t>
            </a:r>
            <a:endParaRPr lang="en-GB" altLang="en-US" dirty="0"/>
          </a:p>
        </p:txBody>
      </p:sp>
      <p:sp>
        <p:nvSpPr>
          <p:cNvPr id="18439" name="Rectangle 11">
            <a:extLst>
              <a:ext uri="{FF2B5EF4-FFF2-40B4-BE49-F238E27FC236}">
                <a16:creationId xmlns:a16="http://schemas.microsoft.com/office/drawing/2014/main" id="{A1EF1995-47D7-4DC1-9D01-0840F982EF43}"/>
              </a:ext>
            </a:extLst>
          </p:cNvPr>
          <p:cNvSpPr>
            <a:spLocks noChangeArrowheads="1"/>
          </p:cNvSpPr>
          <p:nvPr/>
        </p:nvSpPr>
        <p:spPr bwMode="auto">
          <a:xfrm>
            <a:off x="342900" y="3194050"/>
            <a:ext cx="4775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white blood cells are able to produce the </a:t>
            </a:r>
            <a:r>
              <a:rPr lang="en-GB" altLang="en-US" b="1" dirty="0">
                <a:solidFill>
                  <a:srgbClr val="010066"/>
                </a:solidFill>
              </a:rPr>
              <a:t>correct antibodies faster </a:t>
            </a:r>
            <a:r>
              <a:rPr lang="en-GB" altLang="en-US" dirty="0">
                <a:solidFill>
                  <a:srgbClr val="010066"/>
                </a:solidFill>
              </a:rPr>
              <a:t>after infection compared </a:t>
            </a:r>
            <a:br>
              <a:rPr lang="en-GB" altLang="en-US" dirty="0">
                <a:solidFill>
                  <a:srgbClr val="010066"/>
                </a:solidFill>
              </a:rPr>
            </a:br>
            <a:r>
              <a:rPr lang="en-GB" altLang="en-US" dirty="0">
                <a:solidFill>
                  <a:srgbClr val="010066"/>
                </a:solidFill>
              </a:rPr>
              <a:t>to a person that has not had </a:t>
            </a:r>
            <a:br>
              <a:rPr lang="en-GB" altLang="en-US" dirty="0">
                <a:solidFill>
                  <a:srgbClr val="010066"/>
                </a:solidFill>
              </a:rPr>
            </a:br>
            <a:r>
              <a:rPr lang="en-GB" altLang="en-US" dirty="0">
                <a:solidFill>
                  <a:srgbClr val="010066"/>
                </a:solidFill>
              </a:rPr>
              <a:t>the vaccination.</a:t>
            </a:r>
            <a:endParaRPr lang="en-GB" altLang="en-US" dirty="0"/>
          </a:p>
        </p:txBody>
      </p:sp>
      <p:sp>
        <p:nvSpPr>
          <p:cNvPr id="18440" name="Rectangle 12">
            <a:extLst>
              <a:ext uri="{FF2B5EF4-FFF2-40B4-BE49-F238E27FC236}">
                <a16:creationId xmlns:a16="http://schemas.microsoft.com/office/drawing/2014/main" id="{C74FB9A3-807C-49F5-AF78-AE1451AD2101}"/>
              </a:ext>
            </a:extLst>
          </p:cNvPr>
          <p:cNvSpPr>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As a result, the person is less </a:t>
            </a:r>
            <a:br>
              <a:rPr lang="en-GB" altLang="en-US">
                <a:solidFill>
                  <a:srgbClr val="010066"/>
                </a:solidFill>
              </a:rPr>
            </a:br>
            <a:r>
              <a:rPr lang="en-GB" altLang="en-US">
                <a:solidFill>
                  <a:srgbClr val="010066"/>
                </a:solidFill>
              </a:rPr>
              <a:t>likely to become ill. </a:t>
            </a:r>
            <a:endParaRPr lang="en-GB" altLang="en-US"/>
          </a:p>
        </p:txBody>
      </p:sp>
      <p:pic>
        <p:nvPicPr>
          <p:cNvPr id="18441" name="Picture 9" descr="Vaccination_and_medication_5.1.png">
            <a:extLst>
              <a:ext uri="{FF2B5EF4-FFF2-40B4-BE49-F238E27FC236}">
                <a16:creationId xmlns:a16="http://schemas.microsoft.com/office/drawing/2014/main" id="{1ED7EA12-D9C9-45E9-A966-5706430598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784475"/>
            <a:ext cx="38639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1E3DE55-9424-46DE-95AB-F8E8FCF9B6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5F372941-2092-4AB4-9E92-25D49FEF1BE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84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984D3D67-61A2-485B-976E-E682C9DAFAB1}"/>
              </a:ext>
            </a:extLst>
          </p:cNvPr>
          <p:cNvSpPr>
            <a:spLocks noGrp="1"/>
          </p:cNvSpPr>
          <p:nvPr>
            <p:ph type="title"/>
          </p:nvPr>
        </p:nvSpPr>
        <p:spPr/>
        <p:txBody>
          <a:bodyPr/>
          <a:lstStyle/>
          <a:p>
            <a:pPr eaLnBrk="1" hangingPunct="1"/>
            <a:r>
              <a:rPr lang="en-GB" altLang="en-US" dirty="0"/>
              <a:t>How do vaccines work?</a:t>
            </a:r>
          </a:p>
        </p:txBody>
      </p:sp>
      <p:pic>
        <p:nvPicPr>
          <p:cNvPr id="6" name="Picture 5">
            <a:extLst>
              <a:ext uri="{FF2B5EF4-FFF2-40B4-BE49-F238E27FC236}">
                <a16:creationId xmlns:a16="http://schemas.microsoft.com/office/drawing/2014/main" id="{95F8BC2E-B275-4022-BFB7-6C149284B60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C9F0A7D6-F5BC-4FE0-BBA8-FFAF3A0366E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39009D79-FA42-4682-A243-4FBE1EC9B5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2233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6"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3604BC3-AF6A-4C4D-A82F-74704CFD023B}"/>
              </a:ext>
            </a:extLst>
          </p:cNvPr>
          <p:cNvSpPr>
            <a:spLocks noGrp="1" noChangeArrowheads="1"/>
          </p:cNvSpPr>
          <p:nvPr>
            <p:ph type="title"/>
          </p:nvPr>
        </p:nvSpPr>
        <p:spPr/>
        <p:txBody>
          <a:bodyPr/>
          <a:lstStyle/>
          <a:p>
            <a:r>
              <a:rPr lang="en-GB" altLang="en-US" dirty="0"/>
              <a:t>Missing words: immunization</a:t>
            </a:r>
          </a:p>
        </p:txBody>
      </p:sp>
      <p:pic>
        <p:nvPicPr>
          <p:cNvPr id="7" name="Picture 6">
            <a:extLst>
              <a:ext uri="{FF2B5EF4-FFF2-40B4-BE49-F238E27FC236}">
                <a16:creationId xmlns:a16="http://schemas.microsoft.com/office/drawing/2014/main" id="{E189D59D-8687-4245-8909-8B98237E40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EC8DBB85-3B51-4B57-953B-54F797DB8A7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7B91B14-2B85-41BB-B13E-EAC53AF9D3DD}"/>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C2DA1615-F829-41FD-8202-1AA0C8757BD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531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4CE8281-F86B-4025-9411-AA09B9653409}"/>
              </a:ext>
            </a:extLst>
          </p:cNvPr>
          <p:cNvSpPr>
            <a:spLocks noGrp="1" noChangeArrowheads="1"/>
          </p:cNvSpPr>
          <p:nvPr>
            <p:ph type="title"/>
          </p:nvPr>
        </p:nvSpPr>
        <p:spPr/>
        <p:txBody>
          <a:bodyPr/>
          <a:lstStyle/>
          <a:p>
            <a:r>
              <a:rPr lang="en-GB" altLang="en-US"/>
              <a:t>What are antibiotics?</a:t>
            </a:r>
          </a:p>
        </p:txBody>
      </p:sp>
      <p:sp>
        <p:nvSpPr>
          <p:cNvPr id="20483" name="Text Box 3">
            <a:extLst>
              <a:ext uri="{FF2B5EF4-FFF2-40B4-BE49-F238E27FC236}">
                <a16:creationId xmlns:a16="http://schemas.microsoft.com/office/drawing/2014/main" id="{59CFB263-8C7C-4E3A-8C04-9D3EFD249B10}"/>
              </a:ext>
            </a:extLst>
          </p:cNvPr>
          <p:cNvSpPr txBox="1">
            <a:spLocks noChangeArrowheads="1"/>
          </p:cNvSpPr>
          <p:nvPr/>
        </p:nvSpPr>
        <p:spPr bwMode="auto">
          <a:xfrm>
            <a:off x="342900" y="1699575"/>
            <a:ext cx="86204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Antibiotics</a:t>
            </a:r>
            <a:r>
              <a:rPr lang="en-GB" altLang="en-US" dirty="0">
                <a:solidFill>
                  <a:srgbClr val="010066"/>
                </a:solidFill>
              </a:rPr>
              <a:t>, such as </a:t>
            </a:r>
            <a:r>
              <a:rPr lang="en-GB" altLang="en-US" b="1" dirty="0">
                <a:solidFill>
                  <a:srgbClr val="10BC45"/>
                </a:solidFill>
              </a:rPr>
              <a:t>penicillin</a:t>
            </a:r>
            <a:r>
              <a:rPr lang="en-GB" altLang="en-US" dirty="0">
                <a:solidFill>
                  <a:srgbClr val="010066"/>
                </a:solidFill>
              </a:rPr>
              <a:t>, are powerful medicines </a:t>
            </a:r>
            <a:br>
              <a:rPr lang="en-GB" altLang="en-US" dirty="0">
                <a:solidFill>
                  <a:srgbClr val="010066"/>
                </a:solidFill>
              </a:rPr>
            </a:br>
            <a:r>
              <a:rPr lang="en-GB" altLang="en-US" dirty="0">
                <a:solidFill>
                  <a:srgbClr val="010066"/>
                </a:solidFill>
              </a:rPr>
              <a:t>that are used to treat diseases caused by </a:t>
            </a:r>
            <a:r>
              <a:rPr lang="en-GB" altLang="en-US" b="1" dirty="0">
                <a:solidFill>
                  <a:srgbClr val="010066"/>
                </a:solidFill>
              </a:rPr>
              <a:t>bacterial infection</a:t>
            </a:r>
            <a:r>
              <a:rPr lang="en-GB" altLang="en-US" dirty="0">
                <a:solidFill>
                  <a:srgbClr val="010066"/>
                </a:solidFill>
              </a:rPr>
              <a:t>. They work by killing bacteria or preventing them from growing and reproducing inside the body.</a:t>
            </a:r>
          </a:p>
        </p:txBody>
      </p:sp>
      <p:sp>
        <p:nvSpPr>
          <p:cNvPr id="252933" name="Rectangle 5">
            <a:extLst>
              <a:ext uri="{FF2B5EF4-FFF2-40B4-BE49-F238E27FC236}">
                <a16:creationId xmlns:a16="http://schemas.microsoft.com/office/drawing/2014/main" id="{21867212-C62A-4122-A0BA-B270BADBC8A3}"/>
              </a:ext>
            </a:extLst>
          </p:cNvPr>
          <p:cNvSpPr>
            <a:spLocks noChangeArrowheads="1"/>
          </p:cNvSpPr>
          <p:nvPr/>
        </p:nvSpPr>
        <p:spPr bwMode="auto">
          <a:xfrm>
            <a:off x="342900" y="3354322"/>
            <a:ext cx="4879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There are many different types </a:t>
            </a:r>
          </a:p>
          <a:p>
            <a:pPr eaLnBrk="1" hangingPunct="1"/>
            <a:r>
              <a:rPr lang="en-GB" altLang="en-US" dirty="0">
                <a:solidFill>
                  <a:srgbClr val="010066"/>
                </a:solidFill>
              </a:rPr>
              <a:t>of antibiotic. Not all antibiotics can</a:t>
            </a:r>
          </a:p>
          <a:p>
            <a:pPr eaLnBrk="1" hangingPunct="1"/>
            <a:r>
              <a:rPr lang="en-GB" altLang="en-US" dirty="0">
                <a:solidFill>
                  <a:srgbClr val="010066"/>
                </a:solidFill>
              </a:rPr>
              <a:t>be used to kill the same bacteria.</a:t>
            </a:r>
          </a:p>
        </p:txBody>
      </p:sp>
      <p:sp>
        <p:nvSpPr>
          <p:cNvPr id="20486" name="Rectangle 32">
            <a:extLst>
              <a:ext uri="{FF2B5EF4-FFF2-40B4-BE49-F238E27FC236}">
                <a16:creationId xmlns:a16="http://schemas.microsoft.com/office/drawing/2014/main" id="{60D09AE5-8264-4FEA-A078-12C96256F0E8}"/>
              </a:ext>
            </a:extLst>
          </p:cNvPr>
          <p:cNvSpPr>
            <a:spLocks noChangeArrowheads="1"/>
          </p:cNvSpPr>
          <p:nvPr/>
        </p:nvSpPr>
        <p:spPr bwMode="auto">
          <a:xfrm>
            <a:off x="342900" y="784225"/>
            <a:ext cx="862047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cs typeface="Times New Roman" panose="02020603050405020304" pitchFamily="18" charset="0"/>
              </a:rPr>
              <a:t>When bacteria infect the body, they multiply and make </a:t>
            </a:r>
            <a:r>
              <a:rPr lang="en-US" altLang="en-US" b="1" dirty="0">
                <a:solidFill>
                  <a:srgbClr val="10BC45"/>
                </a:solidFill>
                <a:cs typeface="Times New Roman" panose="02020603050405020304" pitchFamily="18" charset="0"/>
              </a:rPr>
              <a:t>toxins</a:t>
            </a:r>
            <a:r>
              <a:rPr lang="en-GB" altLang="en-US" dirty="0">
                <a:solidFill>
                  <a:srgbClr val="010066"/>
                </a:solidFill>
                <a:cs typeface="Times New Roman" panose="02020603050405020304" pitchFamily="18" charset="0"/>
              </a:rPr>
              <a:t> which make the person feel ill.</a:t>
            </a:r>
            <a:r>
              <a:rPr lang="en-GB" altLang="en-US" dirty="0">
                <a:cs typeface="Times New Roman" panose="02020603050405020304" pitchFamily="18" charset="0"/>
              </a:rPr>
              <a:t> </a:t>
            </a:r>
            <a:endParaRPr lang="en-GB" altLang="en-US" b="1" dirty="0">
              <a:solidFill>
                <a:srgbClr val="10BC45"/>
              </a:solidFill>
              <a:cs typeface="Times New Roman" panose="02020603050405020304" pitchFamily="18" charset="0"/>
            </a:endParaRPr>
          </a:p>
        </p:txBody>
      </p:sp>
      <p:sp>
        <p:nvSpPr>
          <p:cNvPr id="20488" name="Rectangle 31">
            <a:extLst>
              <a:ext uri="{FF2B5EF4-FFF2-40B4-BE49-F238E27FC236}">
                <a16:creationId xmlns:a16="http://schemas.microsoft.com/office/drawing/2014/main" id="{012F34B3-26B4-4043-BACB-1A040CCCF546}"/>
              </a:ext>
            </a:extLst>
          </p:cNvPr>
          <p:cNvSpPr>
            <a:spLocks noChangeArrowheads="1"/>
          </p:cNvSpPr>
          <p:nvPr/>
        </p:nvSpPr>
        <p:spPr bwMode="auto">
          <a:xfrm>
            <a:off x="342900" y="4639558"/>
            <a:ext cx="4879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cs typeface="Times New Roman" panose="02020603050405020304" pitchFamily="18" charset="0"/>
              </a:rPr>
              <a:t>As a result, bacterial infections </a:t>
            </a:r>
          </a:p>
          <a:p>
            <a:pPr eaLnBrk="1" hangingPunct="1"/>
            <a:r>
              <a:rPr lang="en-GB" altLang="en-US" dirty="0">
                <a:cs typeface="Times New Roman" panose="02020603050405020304" pitchFamily="18" charset="0"/>
              </a:rPr>
              <a:t>must be treated using an antibiotic</a:t>
            </a:r>
          </a:p>
          <a:p>
            <a:pPr eaLnBrk="1" hangingPunct="1"/>
            <a:r>
              <a:rPr lang="en-GB" altLang="en-US" b="1" dirty="0">
                <a:solidFill>
                  <a:srgbClr val="010066"/>
                </a:solidFill>
                <a:cs typeface="Times New Roman" panose="02020603050405020304" pitchFamily="18" charset="0"/>
              </a:rPr>
              <a:t>specific</a:t>
            </a:r>
            <a:r>
              <a:rPr lang="en-GB" altLang="en-US" dirty="0">
                <a:cs typeface="Times New Roman" panose="02020603050405020304" pitchFamily="18" charset="0"/>
              </a:rPr>
              <a:t> to that particular type </a:t>
            </a:r>
          </a:p>
          <a:p>
            <a:pPr eaLnBrk="1" hangingPunct="1"/>
            <a:r>
              <a:rPr lang="en-GB" altLang="en-US" dirty="0">
                <a:cs typeface="Times New Roman" panose="02020603050405020304" pitchFamily="18" charset="0"/>
              </a:rPr>
              <a:t>of bacteria</a:t>
            </a:r>
            <a:r>
              <a:rPr lang="en-GB" altLang="en-US" dirty="0">
                <a:solidFill>
                  <a:srgbClr val="010066"/>
                </a:solidFill>
                <a:cs typeface="Times New Roman" panose="02020603050405020304" pitchFamily="18" charset="0"/>
              </a:rPr>
              <a:t>.</a:t>
            </a:r>
            <a:r>
              <a:rPr lang="en-GB" altLang="en-US" dirty="0">
                <a:cs typeface="Times New Roman" panose="02020603050405020304" pitchFamily="18" charset="0"/>
              </a:rPr>
              <a:t> </a:t>
            </a:r>
            <a:endParaRPr lang="en-GB" altLang="en-US" b="1" dirty="0">
              <a:solidFill>
                <a:srgbClr val="10BC45"/>
              </a:solidFill>
              <a:cs typeface="Times New Roman" panose="02020603050405020304" pitchFamily="18" charset="0"/>
            </a:endParaRPr>
          </a:p>
        </p:txBody>
      </p:sp>
      <p:pic>
        <p:nvPicPr>
          <p:cNvPr id="2" name="Picture 8" descr="Vaccination_and_medication_9.1.png">
            <a:extLst>
              <a:ext uri="{FF2B5EF4-FFF2-40B4-BE49-F238E27FC236}">
                <a16:creationId xmlns:a16="http://schemas.microsoft.com/office/drawing/2014/main" id="{A1944F6E-88B1-4513-8905-DB7021176D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3187" y="3227388"/>
            <a:ext cx="330993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27FCAC1-C861-4C9A-B69F-A2B3E31FD6D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52933" grpId="0"/>
      <p:bldP spid="204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1983D55-AABE-4011-996B-EF242179FB61}"/>
              </a:ext>
            </a:extLst>
          </p:cNvPr>
          <p:cNvSpPr>
            <a:spLocks noGrp="1" noChangeArrowheads="1"/>
          </p:cNvSpPr>
          <p:nvPr>
            <p:ph type="title"/>
          </p:nvPr>
        </p:nvSpPr>
        <p:spPr/>
        <p:txBody>
          <a:bodyPr/>
          <a:lstStyle/>
          <a:p>
            <a:pPr eaLnBrk="1" hangingPunct="1"/>
            <a:r>
              <a:rPr lang="en-GB" altLang="en-US"/>
              <a:t>When are antibiotics not useful?</a:t>
            </a:r>
          </a:p>
        </p:txBody>
      </p:sp>
      <p:sp>
        <p:nvSpPr>
          <p:cNvPr id="337925" name="Text Box 5">
            <a:extLst>
              <a:ext uri="{FF2B5EF4-FFF2-40B4-BE49-F238E27FC236}">
                <a16:creationId xmlns:a16="http://schemas.microsoft.com/office/drawing/2014/main" id="{7BE78039-04DB-4436-981E-7DD4F7781DFE}"/>
              </a:ext>
            </a:extLst>
          </p:cNvPr>
          <p:cNvSpPr txBox="1">
            <a:spLocks noChangeArrowheads="1"/>
          </p:cNvSpPr>
          <p:nvPr/>
        </p:nvSpPr>
        <p:spPr bwMode="auto">
          <a:xfrm>
            <a:off x="342900" y="3040063"/>
            <a:ext cx="386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a:solidFill>
                  <a:srgbClr val="010066"/>
                </a:solidFill>
              </a:rPr>
              <a:t>Alison has had the flu for a few days. </a:t>
            </a:r>
            <a:endParaRPr lang="en-GB" altLang="en-US"/>
          </a:p>
        </p:txBody>
      </p:sp>
      <p:sp>
        <p:nvSpPr>
          <p:cNvPr id="21509" name="TextBox 8">
            <a:extLst>
              <a:ext uri="{FF2B5EF4-FFF2-40B4-BE49-F238E27FC236}">
                <a16:creationId xmlns:a16="http://schemas.microsoft.com/office/drawing/2014/main" id="{BA5B94B6-FC97-4DAB-96C9-7FE080D5F1F7}"/>
              </a:ext>
            </a:extLst>
          </p:cNvPr>
          <p:cNvSpPr txBox="1">
            <a:spLocks noChangeArrowheads="1"/>
          </p:cNvSpPr>
          <p:nvPr/>
        </p:nvSpPr>
        <p:spPr bwMode="auto">
          <a:xfrm>
            <a:off x="342900" y="784225"/>
            <a:ext cx="843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a:solidFill>
                  <a:srgbClr val="010066"/>
                </a:solidFill>
              </a:rPr>
              <a:t>Antibiotics cannot be used to destroy </a:t>
            </a:r>
            <a:r>
              <a:rPr lang="en-GB" altLang="en-US" b="1">
                <a:solidFill>
                  <a:srgbClr val="10BC45"/>
                </a:solidFill>
              </a:rPr>
              <a:t>viruses</a:t>
            </a:r>
            <a:r>
              <a:rPr lang="en-GB" altLang="en-US">
                <a:solidFill>
                  <a:srgbClr val="010066"/>
                </a:solidFill>
              </a:rPr>
              <a:t>, as viruses replicate inside human cells. </a:t>
            </a:r>
          </a:p>
        </p:txBody>
      </p:sp>
      <p:pic>
        <p:nvPicPr>
          <p:cNvPr id="214026" name="Picture 10" descr="shutterstock_45005467_iofotoresized">
            <a:extLst>
              <a:ext uri="{FF2B5EF4-FFF2-40B4-BE49-F238E27FC236}">
                <a16:creationId xmlns:a16="http://schemas.microsoft.com/office/drawing/2014/main" id="{3853868F-1419-4C36-930A-76307D6A8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532" r="1512"/>
          <a:stretch>
            <a:fillRect/>
          </a:stretch>
        </p:blipFill>
        <p:spPr bwMode="auto">
          <a:xfrm>
            <a:off x="4821238" y="3054350"/>
            <a:ext cx="37115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8" name="Rectangle 12">
            <a:extLst>
              <a:ext uri="{FF2B5EF4-FFF2-40B4-BE49-F238E27FC236}">
                <a16:creationId xmlns:a16="http://schemas.microsoft.com/office/drawing/2014/main" id="{EFA0742D-2456-489C-A38A-70E943932EF1}"/>
              </a:ext>
            </a:extLst>
          </p:cNvPr>
          <p:cNvSpPr>
            <a:spLocks noChangeArrowheads="1"/>
          </p:cNvSpPr>
          <p:nvPr/>
        </p:nvSpPr>
        <p:spPr bwMode="auto">
          <a:xfrm>
            <a:off x="342900" y="3984625"/>
            <a:ext cx="3897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She goes to the doctor and asks for antibiotics to help her get better.</a:t>
            </a:r>
          </a:p>
        </p:txBody>
      </p:sp>
      <p:sp>
        <p:nvSpPr>
          <p:cNvPr id="21513" name="Rectangle 2">
            <a:extLst>
              <a:ext uri="{FF2B5EF4-FFF2-40B4-BE49-F238E27FC236}">
                <a16:creationId xmlns:a16="http://schemas.microsoft.com/office/drawing/2014/main" id="{DDA4013E-CF4B-44CB-B38B-3D994F69E87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14" name="Rectangle 1">
            <a:extLst>
              <a:ext uri="{FF2B5EF4-FFF2-40B4-BE49-F238E27FC236}">
                <a16:creationId xmlns:a16="http://schemas.microsoft.com/office/drawing/2014/main" id="{A27B5049-C34F-4B35-B8C7-58B7C78EF586}"/>
              </a:ext>
            </a:extLst>
          </p:cNvPr>
          <p:cNvSpPr>
            <a:spLocks noChangeArrowheads="1"/>
          </p:cNvSpPr>
          <p:nvPr/>
        </p:nvSpPr>
        <p:spPr bwMode="auto">
          <a:xfrm>
            <a:off x="342900" y="5297488"/>
            <a:ext cx="397986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you were Alison’s doctor, what would you say?</a:t>
            </a:r>
          </a:p>
        </p:txBody>
      </p:sp>
      <p:sp>
        <p:nvSpPr>
          <p:cNvPr id="21515" name="Rectangle 11">
            <a:extLst>
              <a:ext uri="{FF2B5EF4-FFF2-40B4-BE49-F238E27FC236}">
                <a16:creationId xmlns:a16="http://schemas.microsoft.com/office/drawing/2014/main" id="{E9535E57-95C9-4004-9B24-0284B624094B}"/>
              </a:ext>
            </a:extLst>
          </p:cNvPr>
          <p:cNvSpPr>
            <a:spLocks noChangeArrowheads="1"/>
          </p:cNvSpPr>
          <p:nvPr/>
        </p:nvSpPr>
        <p:spPr bwMode="auto">
          <a:xfrm>
            <a:off x="342900" y="1727200"/>
            <a:ext cx="85629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Antibiotics work by </a:t>
            </a:r>
            <a:r>
              <a:rPr lang="en-GB" altLang="en-US" b="1" dirty="0">
                <a:solidFill>
                  <a:srgbClr val="010066"/>
                </a:solidFill>
              </a:rPr>
              <a:t>inhibiting cell processes </a:t>
            </a:r>
            <a:r>
              <a:rPr lang="en-GB" altLang="en-US" dirty="0">
                <a:solidFill>
                  <a:srgbClr val="010066"/>
                </a:solidFill>
              </a:rPr>
              <a:t>in the bacteria </a:t>
            </a:r>
            <a:br>
              <a:rPr lang="en-GB" altLang="en-US" dirty="0">
                <a:solidFill>
                  <a:srgbClr val="010066"/>
                </a:solidFill>
              </a:rPr>
            </a:br>
            <a:r>
              <a:rPr lang="en-GB" altLang="en-US" dirty="0">
                <a:solidFill>
                  <a:srgbClr val="010066"/>
                </a:solidFill>
              </a:rPr>
              <a:t>but not the host organism. Antibiotics are unable to reach the virus inside the cell it has infected in order to kill it.</a:t>
            </a:r>
            <a:endParaRPr lang="en-GB" altLang="en-US" dirty="0"/>
          </a:p>
        </p:txBody>
      </p:sp>
      <p:pic>
        <p:nvPicPr>
          <p:cNvPr id="12" name="Picture 11">
            <a:extLst>
              <a:ext uri="{FF2B5EF4-FFF2-40B4-BE49-F238E27FC236}">
                <a16:creationId xmlns:a16="http://schemas.microsoft.com/office/drawing/2014/main" id="{EF6693A6-07D0-437A-808D-E54E7CAC00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DD3F6C50-598A-41B8-81AE-A75628098A7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B4E164CD-CA40-45D5-8DF3-27C8A27A65B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13004"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40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40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5" grpId="0"/>
      <p:bldP spid="214028" grpId="0"/>
      <p:bldP spid="21514" grpId="0" animBg="1"/>
      <p:bldP spid="2151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5xgvfwjw"/>
  <p:tag name="ARTICULATE_DESIGN_ID_6_DEFAULT DESIGN" val="xwUhAUVq"/>
  <p:tag name="ARTICULATE_DESIGN_ID_1_DEFAULT DESIGN" val="ac6N79MI"/>
  <p:tag name="ARTICULATE_DESIGN_ID_7_DEFAULT DESIGN" val="G4sJ3XEA"/>
  <p:tag name="ARTICULATE_DESIGN_ID_3_DEFAULT DESIGN" val="WSpbFISO"/>
  <p:tag name="ARTICULATE_DESIGN_ID_2_DEFAULT DESIGN" val="ilbZtEYx"/>
  <p:tag name="ARTICULATE_DESIGN_ID_4_DEFAULT DESIGN" val="1NbWhHQl"/>
  <p:tag name="ARTICULATE_DESIGN_ID_5_DEFAULT DESIGN" val="ZiGzS9uY"/>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14322</TotalTime>
  <Words>1550</Words>
  <Application>Microsoft Office PowerPoint</Application>
  <PresentationFormat>On-screen Show (4:3)</PresentationFormat>
  <Paragraphs>139</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Wingdings 2</vt:lpstr>
      <vt:lpstr>1_Default Design</vt:lpstr>
      <vt:lpstr>7_Default Design</vt:lpstr>
      <vt:lpstr>Vaccination  and  Medication</vt:lpstr>
      <vt:lpstr>Information</vt:lpstr>
      <vt:lpstr>What is vaccination?</vt:lpstr>
      <vt:lpstr>How do vaccines prevent disease?</vt:lpstr>
      <vt:lpstr>Long-term outcome of vaccination</vt:lpstr>
      <vt:lpstr>How do vaccines work?</vt:lpstr>
      <vt:lpstr>Missing words: immunization</vt:lpstr>
      <vt:lpstr>What are antibiotics?</vt:lpstr>
      <vt:lpstr>When are antibiotics not useful?</vt:lpstr>
      <vt:lpstr>Antibiotic resistance</vt:lpstr>
      <vt:lpstr>How antibiotic-resistant bacteria develop</vt:lpstr>
      <vt:lpstr>Preventing antibiotic resistance</vt:lpstr>
      <vt:lpstr>True or false?</vt:lpstr>
      <vt:lpstr>Antiseptics</vt:lpstr>
      <vt:lpstr>Antivirals</vt:lpstr>
      <vt:lpstr>Treating symptoms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and Medication</dc:title>
  <dc:subject>Boardworks High School Life Science</dc:subject>
  <dc:creator>Boardworks</dc:creator>
  <cp:lastModifiedBy>Tim Crilly</cp:lastModifiedBy>
  <cp:revision>547</cp:revision>
  <dcterms:created xsi:type="dcterms:W3CDTF">2003-10-06T13:07:42Z</dcterms:created>
  <dcterms:modified xsi:type="dcterms:W3CDTF">2019-01-31T15:26:48Z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74C1AE7E-8494-4F79-BB74-A58F23B9DC39</vt:lpwstr>
  </property>
  <property fmtid="{D5CDD505-2E9C-101B-9397-08002B2CF9AE}" pid="3" name="ArticulatePath">
    <vt:lpwstr>Vaccination and Medication</vt:lpwstr>
  </property>
</Properties>
</file>