
<file path=[Content_Types].xml><?xml version="1.0" encoding="utf-8"?>
<Types xmlns="http://schemas.openxmlformats.org/package/2006/content-types">
  <Default Extension="bin" ContentType="application/vnd.ms-office.activeX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notesSlides/notesSlide9.xml" ContentType="application/vnd.openxmlformats-officedocument.presentationml.notesSlide+xml"/>
  <Override PartName="/ppt/tags/tag40.xml" ContentType="application/vnd.openxmlformats-officedocument.presentationml.tags+xml"/>
  <Override PartName="/ppt/notesSlides/notesSlide10.xml" ContentType="application/vnd.openxmlformats-officedocument.presentationml.notesSlide+xml"/>
  <Override PartName="/ppt/tags/tag41.xml" ContentType="application/vnd.openxmlformats-officedocument.presentationml.tags+xml"/>
  <Override PartName="/ppt/notesSlides/notesSlide11.xml" ContentType="application/vnd.openxmlformats-officedocument.presentationml.notesSlide+xml"/>
  <Override PartName="/ppt/tags/tag42.xml" ContentType="application/vnd.openxmlformats-officedocument.presentationml.tags+xml"/>
  <Override PartName="/ppt/activeX/activeX1.xml" ContentType="application/vnd.ms-office.activeX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4833" r:id="rId1"/>
    <p:sldMasterId id="2147484848" r:id="rId2"/>
  </p:sldMasterIdLst>
  <p:notesMasterIdLst>
    <p:notesMasterId r:id="rId15"/>
  </p:notesMasterIdLst>
  <p:handoutMasterIdLst>
    <p:handoutMasterId r:id="rId16"/>
  </p:handoutMasterIdLst>
  <p:sldIdLst>
    <p:sldId id="430" r:id="rId3"/>
    <p:sldId id="527" r:id="rId4"/>
    <p:sldId id="484" r:id="rId5"/>
    <p:sldId id="497" r:id="rId6"/>
    <p:sldId id="498" r:id="rId7"/>
    <p:sldId id="500" r:id="rId8"/>
    <p:sldId id="485" r:id="rId9"/>
    <p:sldId id="499" r:id="rId10"/>
    <p:sldId id="495" r:id="rId11"/>
    <p:sldId id="486" r:id="rId12"/>
    <p:sldId id="501" r:id="rId13"/>
    <p:sldId id="488" r:id="rId14"/>
  </p:sldIdLst>
  <p:sldSz cx="9144000" cy="6858000" type="screen4x3"/>
  <p:notesSz cx="6858000" cy="9296400"/>
  <p:embeddedFontLst>
    <p:embeddedFont>
      <p:font typeface="Wingdings 2" panose="05020102010507070707" pitchFamily="18" charset="2"/>
      <p:regular r:id="rId17"/>
    </p:embeddedFont>
  </p:embeddedFontLst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4" userDrawn="1">
          <p15:clr>
            <a:srgbClr val="A4A3A4"/>
          </p15:clr>
        </p15:guide>
        <p15:guide id="2" orient="horz" pos="3876">
          <p15:clr>
            <a:srgbClr val="A4A3A4"/>
          </p15:clr>
        </p15:guide>
        <p15:guide id="3" pos="5375">
          <p15:clr>
            <a:srgbClr val="A4A3A4"/>
          </p15:clr>
        </p15:guide>
        <p15:guide id="4" pos="2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96E696"/>
    <a:srgbClr val="010066"/>
    <a:srgbClr val="10BC45"/>
    <a:srgbClr val="CC0099"/>
    <a:srgbClr val="33CC33"/>
    <a:srgbClr val="009900"/>
    <a:srgbClr val="FF6161"/>
    <a:srgbClr val="003399"/>
    <a:srgbClr val="FFC1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3229" autoAdjust="0"/>
  </p:normalViewPr>
  <p:slideViewPr>
    <p:cSldViewPr snapToGrid="0" showGuides="1">
      <p:cViewPr>
        <p:scale>
          <a:sx n="85" d="100"/>
          <a:sy n="85" d="100"/>
        </p:scale>
        <p:origin x="618" y="162"/>
      </p:cViewPr>
      <p:guideLst>
        <p:guide orient="horz" pos="504"/>
        <p:guide orient="horz" pos="3876"/>
        <p:guide pos="5375"/>
        <p:guide pos="2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08"/>
      </p:cViewPr>
      <p:guideLst>
        <p:guide orient="horz" pos="2931"/>
        <p:guide pos="216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3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62124326-09CB-4A12-838F-C988B2BE836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BF51BC1A-BA25-4F31-9B03-09E12830CA2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02776574-E7CE-40A8-8592-BB507CB4F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DE58D36-8351-41D4-BD10-43C3B261F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Life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31943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4">
            <a:extLst>
              <a:ext uri="{FF2B5EF4-FFF2-40B4-BE49-F238E27FC236}">
                <a16:creationId xmlns:a16="http://schemas.microsoft.com/office/drawing/2014/main" id="{9ED22198-FD68-4D8E-B2EA-68223C9CEFC4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4AD280A-E296-48C5-95D0-2404AC4C39D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1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6A288AC3-0C49-4260-99A3-CDA4216FBF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027E10A4-E530-4F11-BF04-7D89F41EE5C4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3A65EB-DC0B-46D0-BCE4-2CDF0662BD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F1D53649-29FD-45E9-B4B1-B4C20D601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8766" y="116205"/>
            <a:ext cx="376047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High School Life Science</a:t>
            </a:r>
          </a:p>
        </p:txBody>
      </p:sp>
    </p:spTree>
    <p:extLst>
      <p:ext uri="{BB962C8B-B14F-4D97-AF65-F5344CB8AC3E}">
        <p14:creationId xmlns:p14="http://schemas.microsoft.com/office/powerpoint/2010/main" val="32248643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>
            <a:extLst>
              <a:ext uri="{FF2B5EF4-FFF2-40B4-BE49-F238E27FC236}">
                <a16:creationId xmlns:a16="http://schemas.microsoft.com/office/drawing/2014/main" id="{4CA3F58D-0800-4E03-9F7D-5629125A9C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7C45AFCA-F19F-48FD-A82A-732C697E4B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124FA2-6D20-4775-B4BC-138B4583F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10A4-E530-4F11-BF04-7D89F41EE5C4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Image Placeholder 1">
            <a:extLst>
              <a:ext uri="{FF2B5EF4-FFF2-40B4-BE49-F238E27FC236}">
                <a16:creationId xmlns:a16="http://schemas.microsoft.com/office/drawing/2014/main" id="{851E7D05-56BA-4C1B-92FA-B21DBD6F5F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8" name="Notes Placeholder 2">
            <a:extLst>
              <a:ext uri="{FF2B5EF4-FFF2-40B4-BE49-F238E27FC236}">
                <a16:creationId xmlns:a16="http://schemas.microsoft.com/office/drawing/2014/main" id="{54473322-E4A3-4D5C-9928-1859AFE8E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lnSpc>
                <a:spcPct val="120000"/>
              </a:lnSpc>
            </a:pPr>
            <a:r>
              <a:rPr lang="en-GB" altLang="en-US" dirty="0">
                <a:latin typeface="Arial" panose="020B0604020202020204" pitchFamily="34" charset="0"/>
              </a:rPr>
              <a:t>Discuss students’ ideas for the question before continuing. This content could be used as a starting point for a discussion about what makes each student who they are – they may come up with many more examples. You could ask them to start thinking about which environmental factors have had the greatest impact on their development.</a:t>
            </a:r>
          </a:p>
          <a:p>
            <a:pPr>
              <a:lnSpc>
                <a:spcPct val="120000"/>
              </a:lnSpc>
            </a:pPr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Engaging in Argument from Evidence: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Construct, use, and/or present an oral and written argument or counter-arguments based on data and evidence.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Obtaining, Evaluating, and Communicating Information: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Communicate scientific and/or technical information or ideas (e.g. about phenomena and/or the process of development and the design and performance of a proposed process or system) in multiple formats (including orally, graphically, textually, and mathematically).</a:t>
            </a:r>
            <a:endParaRPr lang="en-GB" altLang="en-US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endParaRPr lang="en-GB" altLang="en-US" dirty="0">
              <a:latin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g-</a:t>
            </a:r>
            <a:r>
              <a:rPr lang="en-GB" altLang="en-US" dirty="0" err="1">
                <a:latin typeface="Arial" panose="020B0604020202020204" pitchFamily="34" charset="0"/>
              </a:rPr>
              <a:t>stockstudio</a:t>
            </a:r>
            <a:r>
              <a:rPr lang="en-GB" altLang="en-US" dirty="0">
                <a:latin typeface="Arial" panose="020B0604020202020204" pitchFamily="34" charset="0"/>
              </a:rPr>
              <a:t>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8D8671-173F-4E5C-834C-36D2CD269E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10A4-E530-4F11-BF04-7D89F41EE5C4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Slide Image Placeholder 1">
            <a:extLst>
              <a:ext uri="{FF2B5EF4-FFF2-40B4-BE49-F238E27FC236}">
                <a16:creationId xmlns:a16="http://schemas.microsoft.com/office/drawing/2014/main" id="{72C5EE63-7130-4228-867A-C555F9939A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2" name="Notes Placeholder 2">
            <a:extLst>
              <a:ext uri="{FF2B5EF4-FFF2-40B4-BE49-F238E27FC236}">
                <a16:creationId xmlns:a16="http://schemas.microsoft.com/office/drawing/2014/main" id="{9440A8F8-FE7B-4D32-B096-77083F4BC2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Practice:</a:t>
            </a: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</a:p>
          <a:p>
            <a:pPr marL="0" marR="0" lvl="0" indent="0" algn="l" defTabSz="914400" rtl="0" eaLnBrk="0" fontAlgn="base" latinLnBrk="0" hangingPunct="0"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altLang="en-US" b="1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gina</a:t>
            </a:r>
            <a:r>
              <a:rPr lang="en-GB" altLang="en-US" dirty="0">
                <a:latin typeface="Arial" panose="020B0604020202020204" pitchFamily="34" charset="0"/>
              </a:rPr>
              <a:t> smith,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60BAF4-C751-4FF5-AC82-028A0699CF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10A4-E530-4F11-BF04-7D89F41EE5C4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>
            <a:extLst>
              <a:ext uri="{FF2B5EF4-FFF2-40B4-BE49-F238E27FC236}">
                <a16:creationId xmlns:a16="http://schemas.microsoft.com/office/drawing/2014/main" id="{80511757-C855-4D8B-AD1F-F02B2B5A1CD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6">
            <a:extLst>
              <a:ext uri="{FF2B5EF4-FFF2-40B4-BE49-F238E27FC236}">
                <a16:creationId xmlns:a16="http://schemas.microsoft.com/office/drawing/2014/main" id="{0360C943-E72C-4FD8-B5F3-6974FB33AF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>
              <a:lnSpc>
                <a:spcPct val="120000"/>
              </a:lnSpc>
            </a:pPr>
            <a:r>
              <a:rPr lang="en-GB" altLang="en-US" dirty="0">
                <a:latin typeface="Arial" panose="020B0604020202020204" pitchFamily="34" charset="0"/>
              </a:rPr>
              <a:t>This open-ended activity could be used to focus debate on the relative importance of genes and the environment in developing certain characteristics. </a:t>
            </a:r>
            <a:r>
              <a:rPr lang="en-GB" altLang="en-US" dirty="0" err="1">
                <a:latin typeface="Arial" panose="020B0604020202020204" pitchFamily="34" charset="0"/>
              </a:rPr>
              <a:t>Colored</a:t>
            </a:r>
            <a:r>
              <a:rPr lang="en-GB" altLang="en-US" dirty="0">
                <a:latin typeface="Arial" panose="020B0604020202020204" pitchFamily="34" charset="0"/>
              </a:rPr>
              <a:t> traffic light cards could be used with this activity to increase class participation, or students could work individually or in small groups, with mini-whiteboards used to convey the answers.</a:t>
            </a:r>
          </a:p>
          <a:p>
            <a:pPr>
              <a:lnSpc>
                <a:spcPct val="120000"/>
              </a:lnSpc>
            </a:pPr>
            <a:r>
              <a:rPr lang="en-GB" altLang="en-US" dirty="0">
                <a:latin typeface="Arial" panose="020B0604020202020204" pitchFamily="34" charset="0"/>
              </a:rPr>
              <a:t>This activity is not marked.</a:t>
            </a:r>
          </a:p>
          <a:p>
            <a:pPr>
              <a:lnSpc>
                <a:spcPct val="120000"/>
              </a:lnSpc>
            </a:pPr>
            <a:endParaRPr lang="en-GB" altLang="en-US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This slide covers the Science and Engineering Practices:</a:t>
            </a:r>
            <a:endParaRPr lang="en-GB" sz="12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Constructing Explanations and Designing Solutions: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Apply scientific ideas, principles, and/or evidence to provide an explanation of phenomena and solve design problems, taking into account possible unanticipated effects.</a:t>
            </a: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Engaging in Argument from Evidence: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Respectfully provide and/or receive critiques on scientific arguments by probing reasoning and evidence and challenging ideas and conclusions, responding thoughtfully to diverse perspectives, and determining what additional information is required to resolve contradictions.</a:t>
            </a:r>
            <a:endParaRPr lang="en-GB" sz="1200" b="1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Engaging in Argument from Evidence: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Make and defend a claim based on evidence about the natural world or the effectiveness of a design solution that reflects scientific knowledge, and student-generated evidence.</a:t>
            </a:r>
          </a:p>
          <a:p>
            <a:pPr marL="171450" marR="0" lvl="0" indent="-171450" algn="l" defTabSz="914400" rtl="0" eaLnBrk="0" fontAlgn="base" latinLnBrk="0" hangingPunct="0">
              <a:lnSpc>
                <a:spcPct val="120000"/>
              </a:lnSpc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Obtaining, Evaluating, and Communicating Information: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Communicate scientific and/or technical information or ideas (e.g. about phenomena and/or the process of development and the design and performance of a proposed process or system) in multiple formats (including orally, graphically, textually, and mathematically).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E6B3D8-B3F6-409D-A428-B786C5545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10A4-E530-4F11-BF04-7D89F41EE5C4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57EE3C-3FF3-4C58-B695-101BDC4B29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10A4-E530-4F11-BF04-7D89F41EE5C4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728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Image Placeholder 1">
            <a:extLst>
              <a:ext uri="{FF2B5EF4-FFF2-40B4-BE49-F238E27FC236}">
                <a16:creationId xmlns:a16="http://schemas.microsoft.com/office/drawing/2014/main" id="{B156599E-1719-4F0E-8707-8C6C7559A9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80" name="Notes Placeholder 2">
            <a:extLst>
              <a:ext uri="{FF2B5EF4-FFF2-40B4-BE49-F238E27FC236}">
                <a16:creationId xmlns:a16="http://schemas.microsoft.com/office/drawing/2014/main" id="{CC4FD612-FF7B-4A8C-A817-ABF15D47DD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The genome is the complete set of genetic material in an organism.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Examples of features that contribute to a person’s phenotypes include: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eye </a:t>
            </a:r>
            <a:r>
              <a:rPr lang="en-GB" altLang="en-US" dirty="0" err="1">
                <a:latin typeface="Arial" panose="020B0604020202020204" pitchFamily="34" charset="0"/>
              </a:rPr>
              <a:t>color</a:t>
            </a:r>
            <a:r>
              <a:rPr lang="en-GB" altLang="en-US" dirty="0">
                <a:latin typeface="Arial" panose="020B0604020202020204" pitchFamily="34" charset="0"/>
              </a:rPr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hair </a:t>
            </a:r>
            <a:r>
              <a:rPr lang="en-GB" altLang="en-US" dirty="0" err="1">
                <a:latin typeface="Arial" panose="020B0604020202020204" pitchFamily="34" charset="0"/>
              </a:rPr>
              <a:t>color</a:t>
            </a:r>
            <a:endParaRPr lang="en-GB" altLang="en-US" dirty="0">
              <a:latin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height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shoe size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weight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altLang="en-US" dirty="0">
                <a:latin typeface="Arial" panose="020B0604020202020204" pitchFamily="34" charset="0"/>
              </a:rPr>
              <a:t>nose shape.  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Monkey Business Images,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96CAE6-079A-4C5A-9231-3F3A722D99A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10A4-E530-4F11-BF04-7D89F41EE5C4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Image Placeholder 1">
            <a:extLst>
              <a:ext uri="{FF2B5EF4-FFF2-40B4-BE49-F238E27FC236}">
                <a16:creationId xmlns:a16="http://schemas.microsoft.com/office/drawing/2014/main" id="{4D17AFAC-74E1-4940-AEDD-C522D4C0C5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4" name="Notes Placeholder 2">
            <a:extLst>
              <a:ext uri="{FF2B5EF4-FFF2-40B4-BE49-F238E27FC236}">
                <a16:creationId xmlns:a16="http://schemas.microsoft.com/office/drawing/2014/main" id="{29EDFC1C-D8EB-4C36-9EAD-52316F863F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Rawpixel.com,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F3C67E-A020-46F2-9444-A8FCD7CBB0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10A4-E530-4F11-BF04-7D89F41EE5C4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907A15FE-A3C0-4AB3-80DD-62471BD452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EBF99E25-009E-4C75-AFF8-FD0BE0F4C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Yuri2010,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4715231-20DB-4AA5-8CD5-AC941EEB4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10A4-E530-4F11-BF04-7D89F41EE5C4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61EBAFFE-F052-4AE7-B012-B2D6969B5F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5550A713-FE0F-4836-861A-C5C3FB5D54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Photo credit: </a:t>
            </a:r>
            <a:r>
              <a:rPr lang="en-GB" altLang="en-US" dirty="0">
                <a:latin typeface="Arial" panose="020B0604020202020204" pitchFamily="34" charset="0"/>
              </a:rPr>
              <a:t>© </a:t>
            </a:r>
            <a:r>
              <a:rPr lang="en-GB" altLang="en-US" dirty="0" err="1">
                <a:latin typeface="Arial" panose="020B0604020202020204" pitchFamily="34" charset="0"/>
              </a:rPr>
              <a:t>Syda</a:t>
            </a:r>
            <a:r>
              <a:rPr lang="en-GB" altLang="en-US" dirty="0">
                <a:latin typeface="Arial" panose="020B0604020202020204" pitchFamily="34" charset="0"/>
              </a:rPr>
              <a:t> Productions, Shutterstock.com 2018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2E7BBD5-4CF5-4497-9E1C-9DAAF8D944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10A4-E530-4F11-BF04-7D89F41EE5C4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FA9DC1DB-CA82-44C2-AF4A-957857AAB4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C3974227-C400-4F69-AE34-9E84AC5512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Students could be asked about the different effects of a mutation in a body cell and a mutation in a gamete. Mutations in body cells cannot be passed on to future generations, whereas a mutation in a gamete can be passed 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1D6945-0BE6-48F6-9AE0-8728D3EB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10A4-E530-4F11-BF04-7D89F41EE5C4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AF4DE137-9DDB-4343-929E-B5F3414B22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4F881EF-351E-4EED-9526-5FE1AC649C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Natural selection requires variation in heritable traits (genetic variation) to occur. Individuals with phenotypes that make them well-suited to their environment are more likely to survive and produce offspring. As a result, the genes of these individuals are more likely to be passed on to the next generation. 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dirty="0">
                <a:latin typeface="Arial" panose="020B0604020202020204" pitchFamily="34" charset="0"/>
              </a:rPr>
              <a:t>For more information on natural selection, please refer to the </a:t>
            </a:r>
            <a:r>
              <a:rPr lang="en-GB" altLang="en-US" i="1" dirty="0">
                <a:latin typeface="Arial" panose="020B0604020202020204" pitchFamily="34" charset="0"/>
              </a:rPr>
              <a:t>Evolution</a:t>
            </a:r>
            <a:r>
              <a:rPr lang="en-GB" altLang="en-US" dirty="0">
                <a:latin typeface="Arial" panose="020B0604020202020204" pitchFamily="34" charset="0"/>
              </a:rPr>
              <a:t> presentation.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05FA85-F9EF-4EF1-B4B6-DACFD5FCA5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10A4-E530-4F11-BF04-7D89F41EE5C4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lide Image Placeholder 1">
            <a:extLst>
              <a:ext uri="{FF2B5EF4-FFF2-40B4-BE49-F238E27FC236}">
                <a16:creationId xmlns:a16="http://schemas.microsoft.com/office/drawing/2014/main" id="{BFA9F307-1615-43F4-A38F-036BE9E8EA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4" name="Notes Placeholder 2">
            <a:extLst>
              <a:ext uri="{FF2B5EF4-FFF2-40B4-BE49-F238E27FC236}">
                <a16:creationId xmlns:a16="http://schemas.microsoft.com/office/drawing/2014/main" id="{83C3F8BA-F4AD-4092-AB45-F205AB7EE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4415790"/>
            <a:ext cx="5029200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r>
              <a:rPr lang="en-GB" altLang="en-US" dirty="0">
                <a:latin typeface="Arial" panose="020B0604020202020204" pitchFamily="34" charset="0"/>
              </a:rPr>
              <a:t>For more information on sexual reproduction, please refer to the </a:t>
            </a:r>
            <a:r>
              <a:rPr lang="en-GB" altLang="en-US" i="1" dirty="0">
                <a:latin typeface="Arial" panose="020B0604020202020204" pitchFamily="34" charset="0"/>
              </a:rPr>
              <a:t>Sexual and Asexual Reproduction</a:t>
            </a:r>
            <a:r>
              <a:rPr lang="en-GB" altLang="en-US" dirty="0">
                <a:latin typeface="Arial" panose="020B0604020202020204" pitchFamily="34" charset="0"/>
              </a:rPr>
              <a:t> presentation. </a:t>
            </a:r>
          </a:p>
          <a:p>
            <a:endParaRPr lang="en-GB" altLang="en-US" dirty="0">
              <a:latin typeface="Arial" panose="020B0604020202020204" pitchFamily="34" charset="0"/>
            </a:endParaRPr>
          </a:p>
          <a:p>
            <a:r>
              <a:rPr lang="en-GB" altLang="en-US" b="1" dirty="0">
                <a:latin typeface="Arial" panose="020B0604020202020204" pitchFamily="34" charset="0"/>
              </a:rPr>
              <a:t>Photo credit:</a:t>
            </a:r>
            <a:r>
              <a:rPr lang="en-GB" altLang="en-US" dirty="0">
                <a:latin typeface="Arial" panose="020B0604020202020204" pitchFamily="34" charset="0"/>
              </a:rPr>
              <a:t> © Eye of Science / Science Photo Library, 2018</a:t>
            </a:r>
          </a:p>
          <a:p>
            <a:r>
              <a:rPr lang="en-GB" altLang="en-US" dirty="0" err="1">
                <a:latin typeface="Arial" panose="020B0604020202020204" pitchFamily="34" charset="0"/>
              </a:rPr>
              <a:t>Colored</a:t>
            </a:r>
            <a:r>
              <a:rPr lang="en-GB" altLang="en-US" dirty="0">
                <a:latin typeface="Arial" panose="020B0604020202020204" pitchFamily="34" charset="0"/>
              </a:rPr>
              <a:t> scanning electron micrograph (SEM) of sperm (blue) attempting to penetrate a human egg (red). Fertilization occurs when the sperm's genetic material fuses with the egg's. Magnification: ×650 when printed 10 </a:t>
            </a:r>
            <a:r>
              <a:rPr lang="en-GB" altLang="en-US" dirty="0" err="1">
                <a:latin typeface="Arial" panose="020B0604020202020204" pitchFamily="34" charset="0"/>
              </a:rPr>
              <a:t>centimeters</a:t>
            </a:r>
            <a:r>
              <a:rPr lang="en-GB" altLang="en-US" dirty="0">
                <a:latin typeface="Arial" panose="020B0604020202020204" pitchFamily="34" charset="0"/>
              </a:rPr>
              <a:t> wide.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9A7A66B-96BB-4DF4-BDA1-15D10C34A6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E10A4-E530-4F11-BF04-7D89F41EE5C4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1764" y="1187864"/>
            <a:ext cx="4990744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33CC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834DD-8F6E-42DC-9D16-ECD46904FE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8791D40A-4DB6-4A2B-BA84-E865395A5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303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147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0463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67426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32760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064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6277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2009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45111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0243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6386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07234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1590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063960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17554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3278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1697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472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843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3195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2501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46788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2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15284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746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04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C472F-B895-46EA-B929-83095296765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C436BA7E-3972-478D-9105-365FB1FA2F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12</a:t>
            </a:r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999254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4" r:id="rId1"/>
    <p:sldLayoutId id="2147484835" r:id="rId2"/>
    <p:sldLayoutId id="2147484836" r:id="rId3"/>
    <p:sldLayoutId id="2147484837" r:id="rId4"/>
    <p:sldLayoutId id="2147484838" r:id="rId5"/>
    <p:sldLayoutId id="2147484839" r:id="rId6"/>
    <p:sldLayoutId id="2147484840" r:id="rId7"/>
    <p:sldLayoutId id="2147484841" r:id="rId8"/>
    <p:sldLayoutId id="2147484842" r:id="rId9"/>
    <p:sldLayoutId id="2147484843" r:id="rId10"/>
    <p:sldLayoutId id="2147484844" r:id="rId11"/>
    <p:sldLayoutId id="2147484845" r:id="rId12"/>
    <p:sldLayoutId id="2147484846" r:id="rId13"/>
    <p:sldLayoutId id="2147484847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274EB-7F4D-46DD-BE65-348FFA11312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0CFC9F27-850B-4F73-BED5-C83147E45A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12</a:t>
            </a:r>
          </a:p>
        </p:txBody>
      </p:sp>
    </p:spTree>
    <p:custDataLst>
      <p:tags r:id="rId14"/>
    </p:custDataLst>
    <p:extLst>
      <p:ext uri="{BB962C8B-B14F-4D97-AF65-F5344CB8AC3E}">
        <p14:creationId xmlns:p14="http://schemas.microsoft.com/office/powerpoint/2010/main" val="2116592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50" r:id="rId2"/>
    <p:sldLayoutId id="2147484851" r:id="rId3"/>
    <p:sldLayoutId id="2147484852" r:id="rId4"/>
    <p:sldLayoutId id="2147484853" r:id="rId5"/>
    <p:sldLayoutId id="2147484854" r:id="rId6"/>
    <p:sldLayoutId id="2147484855" r:id="rId7"/>
    <p:sldLayoutId id="2147484856" r:id="rId8"/>
    <p:sldLayoutId id="2147484857" r:id="rId9"/>
    <p:sldLayoutId id="2147484858" r:id="rId10"/>
    <p:sldLayoutId id="2147484859" r:id="rId11"/>
    <p:sldLayoutId id="214748486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control" Target="../activeX/activeX1.xml"/><Relationship Id="rId7" Type="http://schemas.openxmlformats.org/officeDocument/2006/relationships/image" Target="../media/image9.png"/><Relationship Id="rId2" Type="http://schemas.openxmlformats.org/officeDocument/2006/relationships/tags" Target="../tags/tag4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2.xml"/><Relationship Id="rId10" Type="http://schemas.openxmlformats.org/officeDocument/2006/relationships/image" Target="../media/image20.wmf"/><Relationship Id="rId4" Type="http://schemas.openxmlformats.org/officeDocument/2006/relationships/slideLayout" Target="../slideLayouts/slideLayout20.xml"/><Relationship Id="rId9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3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5.xml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6.xml"/><Relationship Id="rId5" Type="http://schemas.openxmlformats.org/officeDocument/2006/relationships/image" Target="../media/image6.pn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8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9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>
            <a:extLst>
              <a:ext uri="{FF2B5EF4-FFF2-40B4-BE49-F238E27FC236}">
                <a16:creationId xmlns:a16="http://schemas.microsoft.com/office/drawing/2014/main" id="{2E7C417B-EAF4-48E4-969E-BA04352D8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Variation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>
            <a:extLst>
              <a:ext uri="{FF2B5EF4-FFF2-40B4-BE49-F238E27FC236}">
                <a16:creationId xmlns:a16="http://schemas.microsoft.com/office/drawing/2014/main" id="{49024D0F-7E03-4519-9601-2EF8233B9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cs typeface="Arial" panose="020B0604020202020204" pitchFamily="34" charset="0"/>
              </a:rPr>
              <a:t>The conditions in which an individual develops can also affect phenotype. This produces variation. </a:t>
            </a:r>
          </a:p>
        </p:txBody>
      </p:sp>
      <p:sp>
        <p:nvSpPr>
          <p:cNvPr id="18435" name="Rectangle 10">
            <a:extLst>
              <a:ext uri="{FF2B5EF4-FFF2-40B4-BE49-F238E27FC236}">
                <a16:creationId xmlns:a16="http://schemas.microsoft.com/office/drawing/2014/main" id="{83417055-9449-4ADC-8DE0-0064C62C0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Environmental causes of variation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1BD17BEC-5355-4252-97E2-025086E4D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832856"/>
            <a:ext cx="7446963" cy="825500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Can you name some environmental factors that can influence an individual’s phenotype?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EDFD194-81B9-43C7-9AD6-5E32C64F5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3079926"/>
            <a:ext cx="206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diet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AEE320C-97D0-4840-ACC7-5510C5C474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3905426"/>
            <a:ext cx="20637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cs typeface="Arial" panose="020B0604020202020204" pitchFamily="34" charset="0"/>
              </a:rPr>
              <a:t>exercise</a:t>
            </a:r>
            <a:endParaRPr lang="en-GB" alt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849A8-FFCB-4B5A-B6D4-C3CAB80567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1" y="4732513"/>
            <a:ext cx="2063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education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8B5C7C-BCCF-4C5A-A36A-1CD0B35DE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0" y="3079926"/>
            <a:ext cx="1641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/>
              <a:t>illness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669AFB8-3E9E-4670-84DA-522A8C8C8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0" y="3907013"/>
            <a:ext cx="1643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cs typeface="Arial" panose="020B0604020202020204" pitchFamily="34" charset="0"/>
              </a:rPr>
              <a:t>injury </a:t>
            </a:r>
            <a:endParaRPr lang="en-GB" altLang="en-US" dirty="0"/>
          </a:p>
        </p:txBody>
      </p:sp>
      <p:sp>
        <p:nvSpPr>
          <p:cNvPr id="26" name="Rectangle 111">
            <a:extLst>
              <a:ext uri="{FF2B5EF4-FFF2-40B4-BE49-F238E27FC236}">
                <a16:creationId xmlns:a16="http://schemas.microsoft.com/office/drawing/2014/main" id="{ADA30C12-11B1-46F0-B978-1BEF9E9B5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649913"/>
            <a:ext cx="6426200" cy="461665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Which characteristics do these factors affect?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C9F3E95-DABF-4CD3-97C1-0DE30DF26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650" y="4732513"/>
            <a:ext cx="1643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cs typeface="Arial" panose="020B0604020202020204" pitchFamily="34" charset="0"/>
              </a:rPr>
              <a:t>stress </a:t>
            </a:r>
            <a:endParaRPr lang="en-GB" altLang="en-US" dirty="0"/>
          </a:p>
        </p:txBody>
      </p:sp>
      <p:pic>
        <p:nvPicPr>
          <p:cNvPr id="28" name="Picture 27" descr="g-stockstudio_323732696.jpg">
            <a:extLst>
              <a:ext uri="{FF2B5EF4-FFF2-40B4-BE49-F238E27FC236}">
                <a16:creationId xmlns:a16="http://schemas.microsoft.com/office/drawing/2014/main" id="{4D39086E-7498-4A48-9918-C9B421CC6A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2884663"/>
            <a:ext cx="3771900" cy="251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E2315D-1CA9-4A29-9843-DB123801EA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notes_icon">
            <a:extLst>
              <a:ext uri="{FF2B5EF4-FFF2-40B4-BE49-F238E27FC236}">
                <a16:creationId xmlns:a16="http://schemas.microsoft.com/office/drawing/2014/main" id="{F2CA9330-82AD-459B-9F76-6FCA66B5C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F6690E-85F1-4DA0-9731-F3AB20F07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4281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  <p:bldP spid="24" grpId="0"/>
      <p:bldP spid="26" grpId="0" animBg="1"/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>
            <a:extLst>
              <a:ext uri="{FF2B5EF4-FFF2-40B4-BE49-F238E27FC236}">
                <a16:creationId xmlns:a16="http://schemas.microsoft.com/office/drawing/2014/main" id="{F942240F-7DA7-4027-954E-FC7A3C541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Acquired characteristics</a:t>
            </a:r>
          </a:p>
        </p:txBody>
      </p:sp>
      <p:pic>
        <p:nvPicPr>
          <p:cNvPr id="18" name="Picture 17" descr="Variation_11.1.png">
            <a:extLst>
              <a:ext uri="{FF2B5EF4-FFF2-40B4-BE49-F238E27FC236}">
                <a16:creationId xmlns:a16="http://schemas.microsoft.com/office/drawing/2014/main" id="{C49DAEDD-EFFF-48B0-B277-37C059E04E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084" y="2416175"/>
            <a:ext cx="2749550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TextBox 2">
            <a:extLst>
              <a:ext uri="{FF2B5EF4-FFF2-40B4-BE49-F238E27FC236}">
                <a16:creationId xmlns:a16="http://schemas.microsoft.com/office/drawing/2014/main" id="{4E45285B-FD84-4996-88CD-B2AF3AC95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6344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cs typeface="Arial" panose="020B0604020202020204" pitchFamily="34" charset="0"/>
              </a:rPr>
              <a:t>A feature resulting from the interaction between an individual and their environment is called an</a:t>
            </a:r>
            <a:r>
              <a:rPr lang="en-GB" altLang="en-US" b="1" dirty="0">
                <a:cs typeface="Arial" panose="020B0604020202020204" pitchFamily="34" charset="0"/>
              </a:rPr>
              <a:t> </a:t>
            </a:r>
            <a:r>
              <a:rPr lang="en-GB" altLang="en-US" b="1" dirty="0">
                <a:solidFill>
                  <a:srgbClr val="10BC45"/>
                </a:solidFill>
                <a:cs typeface="Arial" panose="020B0604020202020204" pitchFamily="34" charset="0"/>
              </a:rPr>
              <a:t>acquired characteristic</a:t>
            </a:r>
            <a:r>
              <a:rPr lang="en-GB" altLang="en-US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5BB9F2-96DF-4657-99E9-18F4B98C42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419351"/>
            <a:ext cx="5053189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cs typeface="Arial" panose="020B0604020202020204" pitchFamily="34" charset="0"/>
              </a:rPr>
              <a:t>They cannot be inherited because </a:t>
            </a:r>
            <a:br>
              <a:rPr lang="en-GB" altLang="en-US" dirty="0">
                <a:cs typeface="Arial" panose="020B0604020202020204" pitchFamily="34" charset="0"/>
              </a:rPr>
            </a:br>
            <a:r>
              <a:rPr lang="en-GB" altLang="en-US" dirty="0">
                <a:cs typeface="Arial" panose="020B0604020202020204" pitchFamily="34" charset="0"/>
              </a:rPr>
              <a:t>they do not have a genetic basis. </a:t>
            </a:r>
            <a:endParaRPr lang="en-GB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3D4D6A-212C-479B-890E-1368B4E0A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3" y="4424363"/>
            <a:ext cx="2601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cs typeface="Arial" panose="020B0604020202020204" pitchFamily="34" charset="0"/>
              </a:rPr>
              <a:t>tattoos</a:t>
            </a:r>
            <a:endParaRPr lang="en-GB" altLang="en-US" dirty="0"/>
          </a:p>
        </p:txBody>
      </p:sp>
      <p:sp>
        <p:nvSpPr>
          <p:cNvPr id="11" name="Rectangle 101">
            <a:extLst>
              <a:ext uri="{FF2B5EF4-FFF2-40B4-BE49-F238E27FC236}">
                <a16:creationId xmlns:a16="http://schemas.microsoft.com/office/drawing/2014/main" id="{7A88903F-0613-4C8F-B43F-914E77629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3" y="5057776"/>
            <a:ext cx="2601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cs typeface="Arial" panose="020B0604020202020204" pitchFamily="34" charset="0"/>
              </a:rPr>
              <a:t>scars</a:t>
            </a:r>
            <a:endParaRPr lang="en-GB" alt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6C0552-4DBD-49C7-8DE6-BDE4F9F2F4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3" y="5691188"/>
            <a:ext cx="2601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cs typeface="Arial" panose="020B0604020202020204" pitchFamily="34" charset="0"/>
              </a:rPr>
              <a:t>piercings</a:t>
            </a:r>
            <a:endParaRPr lang="en-GB" altLang="en-US" dirty="0"/>
          </a:p>
        </p:txBody>
      </p:sp>
      <p:sp>
        <p:nvSpPr>
          <p:cNvPr id="13" name="TextBox 21">
            <a:extLst>
              <a:ext uri="{FF2B5EF4-FFF2-40B4-BE49-F238E27FC236}">
                <a16:creationId xmlns:a16="http://schemas.microsoft.com/office/drawing/2014/main" id="{FD174C58-B993-42DD-96D8-FFCA2D1424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785938"/>
            <a:ext cx="8634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cs typeface="Arial" panose="020B0604020202020204" pitchFamily="34" charset="0"/>
              </a:rPr>
              <a:t>Acquired characteristics arise during an individual’s lifetime.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2EF814-1D22-4A72-BAB2-00CFF6F00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422651"/>
            <a:ext cx="4425950" cy="830262"/>
          </a:xfrm>
          <a:prstGeom prst="rect">
            <a:avLst/>
          </a:prstGeom>
          <a:solidFill>
            <a:srgbClr val="96E696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cs typeface="Arial" panose="020B0604020202020204" pitchFamily="34" charset="0"/>
              </a:rPr>
              <a:t>Can you think of any acquired </a:t>
            </a:r>
            <a:br>
              <a:rPr lang="en-GB" altLang="en-US" dirty="0">
                <a:cs typeface="Arial" panose="020B0604020202020204" pitchFamily="34" charset="0"/>
              </a:rPr>
            </a:br>
            <a:r>
              <a:rPr lang="en-GB" altLang="en-US" dirty="0">
                <a:cs typeface="Arial" panose="020B0604020202020204" pitchFamily="34" charset="0"/>
              </a:rPr>
              <a:t>characteristics?</a:t>
            </a:r>
            <a:endParaRPr lang="en-GB" alt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3FADEF-BAC3-43B9-8486-D31069A4E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DDB62A2-0E00-43FB-96E5-AF47FB896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48378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  <p:bldP spid="11" grpId="0"/>
      <p:bldP spid="12" grpId="0"/>
      <p:bldP spid="13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6">
            <a:extLst>
              <a:ext uri="{FF2B5EF4-FFF2-40B4-BE49-F238E27FC236}">
                <a16:creationId xmlns:a16="http://schemas.microsoft.com/office/drawing/2014/main" id="{EC86DBF8-EB5F-458F-940E-E26BB6501E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Genes, environment or both?</a:t>
            </a:r>
          </a:p>
        </p:txBody>
      </p:sp>
      <p:pic>
        <p:nvPicPr>
          <p:cNvPr id="7" name="Picture 6" descr="flash_icon">
            <a:extLst>
              <a:ext uri="{FF2B5EF4-FFF2-40B4-BE49-F238E27FC236}">
                <a16:creationId xmlns:a16="http://schemas.microsoft.com/office/drawing/2014/main" id="{C3E80A2B-2125-4770-9D78-8CF53A536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4413" y="115888"/>
            <a:ext cx="385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otes_icon">
            <a:extLst>
              <a:ext uri="{FF2B5EF4-FFF2-40B4-BE49-F238E27FC236}">
                <a16:creationId xmlns:a16="http://schemas.microsoft.com/office/drawing/2014/main" id="{92F317DD-2998-4BDE-8C72-B2A2DE74C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123238" y="150813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00F0F0-A7D8-46B6-9EE1-2CE784FD9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44730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800100"/>
            <a:ext cx="8699500" cy="5308600"/>
          </a:xfrm>
          <a:prstGeom prst="rect">
            <a:avLst/>
          </a:prstGeom>
        </p:spPr>
      </p:pic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052" name="ShockwaveFlash1" r:id="rId3" imgW="8699400" imgH="5308560"/>
        </mc:Choice>
        <mc:Fallback>
          <p:control name="ShockwaveFlash1" r:id="rId3" imgW="8699400" imgH="5308560">
            <p:pic>
              <p:nvPicPr>
                <p:cNvPr id="3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0"/>
                <a:srcRect/>
                <a:stretch>
                  <a:fillRect/>
                </a:stretch>
              </p:blipFill>
              <p:spPr bwMode="auto">
                <a:xfrm>
                  <a:off x="212725" y="800100"/>
                  <a:ext cx="8699500" cy="5308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Constructing Explanations and Designing Solutions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Engaging in Argument from Evidence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Obtaining, Evaluating and Communicating Information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6. Structure and Function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098A6DA4-D64C-40C5-B80A-6DDA994B5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Phenotype</a:t>
            </a:r>
          </a:p>
        </p:txBody>
      </p:sp>
      <p:sp>
        <p:nvSpPr>
          <p:cNvPr id="11267" name="TextBox 5">
            <a:extLst>
              <a:ext uri="{FF2B5EF4-FFF2-40B4-BE49-F238E27FC236}">
                <a16:creationId xmlns:a16="http://schemas.microsoft.com/office/drawing/2014/main" id="{46967F06-B6BB-435F-B006-8D8DBC8DD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10BC45"/>
                </a:solidFill>
                <a:cs typeface="Arial" panose="020B0604020202020204" pitchFamily="34" charset="0"/>
              </a:rPr>
              <a:t>Phenotype</a:t>
            </a:r>
            <a:r>
              <a:rPr lang="en-GB" altLang="en-US" dirty="0">
                <a:cs typeface="Arial" panose="020B0604020202020204" pitchFamily="34" charset="0"/>
              </a:rPr>
              <a:t> is the set of observable characteristics of </a:t>
            </a:r>
            <a:br>
              <a:rPr lang="en-GB" altLang="en-US" dirty="0">
                <a:cs typeface="Arial" panose="020B0604020202020204" pitchFamily="34" charset="0"/>
              </a:rPr>
            </a:br>
            <a:r>
              <a:rPr lang="en-GB" altLang="en-US" dirty="0">
                <a:cs typeface="Arial" panose="020B0604020202020204" pitchFamily="34" charset="0"/>
              </a:rPr>
              <a:t>an organism. </a:t>
            </a:r>
          </a:p>
        </p:txBody>
      </p:sp>
      <p:sp>
        <p:nvSpPr>
          <p:cNvPr id="33" name="AutoShape 11">
            <a:extLst>
              <a:ext uri="{FF2B5EF4-FFF2-40B4-BE49-F238E27FC236}">
                <a16:creationId xmlns:a16="http://schemas.microsoft.com/office/drawing/2014/main" id="{2AA79890-71C3-4804-A2AB-0B81EDB932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604281"/>
            <a:ext cx="8432800" cy="744537"/>
          </a:xfrm>
          <a:prstGeom prst="roundRect">
            <a:avLst>
              <a:gd name="adj" fmla="val 0"/>
            </a:avLst>
          </a:prstGeom>
          <a:noFill/>
          <a:ln w="38100">
            <a:solidFill>
              <a:srgbClr val="10BC4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endParaRPr lang="en-GB" altLang="en-US"/>
          </a:p>
        </p:txBody>
      </p:sp>
      <p:sp>
        <p:nvSpPr>
          <p:cNvPr id="34" name="Text Box 12">
            <a:extLst>
              <a:ext uri="{FF2B5EF4-FFF2-40B4-BE49-F238E27FC236}">
                <a16:creationId xmlns:a16="http://schemas.microsoft.com/office/drawing/2014/main" id="{AEECAC59-EEE7-4A15-99F5-BE7028B61E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725" y="4747156"/>
            <a:ext cx="8185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>
                <a:solidFill>
                  <a:srgbClr val="010066"/>
                </a:solidFill>
              </a:rPr>
              <a:t>phenotype  =  genome  +  interaction with environment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198E8B0-46D9-490B-A284-2EE77DD888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747721"/>
            <a:ext cx="8493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cs typeface="Arial" panose="020B0604020202020204" pitchFamily="34" charset="0"/>
              </a:rPr>
              <a:t>The development of phenotype </a:t>
            </a:r>
            <a:br>
              <a:rPr lang="en-GB" altLang="en-US">
                <a:cs typeface="Arial" panose="020B0604020202020204" pitchFamily="34" charset="0"/>
              </a:rPr>
            </a:br>
            <a:r>
              <a:rPr lang="en-GB" altLang="en-US">
                <a:cs typeface="Arial" panose="020B0604020202020204" pitchFamily="34" charset="0"/>
              </a:rPr>
              <a:t>depends on: </a:t>
            </a:r>
            <a:endParaRPr lang="en-GB" altLang="en-US"/>
          </a:p>
        </p:txBody>
      </p:sp>
      <p:sp>
        <p:nvSpPr>
          <p:cNvPr id="36" name="Rectangle 1">
            <a:extLst>
              <a:ext uri="{FF2B5EF4-FFF2-40B4-BE49-F238E27FC236}">
                <a16:creationId xmlns:a16="http://schemas.microsoft.com/office/drawing/2014/main" id="{16E2B44B-5185-44D2-A395-6A9AF90DE5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553959"/>
            <a:ext cx="8361363" cy="461665"/>
          </a:xfrm>
          <a:prstGeom prst="rect">
            <a:avLst/>
          </a:prstGeom>
          <a:solidFill>
            <a:srgbClr val="96E69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>
                <a:solidFill>
                  <a:srgbClr val="010066"/>
                </a:solidFill>
              </a:rPr>
              <a:t>Can you name some features that contribute to phenotype?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DB3F226-4BBF-4437-B737-B96530DEE3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2711217"/>
            <a:ext cx="458081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10066"/>
                </a:solidFill>
              </a:rPr>
              <a:t>the </a:t>
            </a:r>
            <a:r>
              <a:rPr lang="en-GB" altLang="en-US" b="1" dirty="0">
                <a:solidFill>
                  <a:srgbClr val="10BC45"/>
                </a:solidFill>
              </a:rPr>
              <a:t>genome</a:t>
            </a:r>
            <a:r>
              <a:rPr lang="en-GB" altLang="en-US" b="1" dirty="0">
                <a:solidFill>
                  <a:srgbClr val="010066"/>
                </a:solidFill>
              </a:rPr>
              <a:t> </a:t>
            </a:r>
            <a:r>
              <a:rPr lang="en-GB" altLang="en-US" dirty="0">
                <a:solidFill>
                  <a:srgbClr val="010066"/>
                </a:solidFill>
              </a:rPr>
              <a:t>of the organism </a:t>
            </a:r>
            <a:endParaRPr lang="en-GB" alt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98BC7F1-063C-4D83-A41B-1575A0E02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306411"/>
            <a:ext cx="4229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dirty="0">
                <a:solidFill>
                  <a:srgbClr val="010066"/>
                </a:solidFill>
              </a:rPr>
              <a:t>the organism’s interaction with the </a:t>
            </a:r>
            <a:r>
              <a:rPr lang="en-GB" altLang="en-US" b="1" dirty="0">
                <a:solidFill>
                  <a:srgbClr val="010066"/>
                </a:solidFill>
              </a:rPr>
              <a:t>environment</a:t>
            </a:r>
            <a:r>
              <a:rPr lang="en-GB" altLang="en-US" dirty="0">
                <a:solidFill>
                  <a:srgbClr val="010066"/>
                </a:solidFill>
              </a:rPr>
              <a:t> in which it lives.</a:t>
            </a:r>
            <a:endParaRPr lang="en-GB" altLang="en-US" dirty="0"/>
          </a:p>
        </p:txBody>
      </p:sp>
      <p:pic>
        <p:nvPicPr>
          <p:cNvPr id="11276" name="Picture 15" descr="Sexual_and_asexual_reproduction.png">
            <a:extLst>
              <a:ext uri="{FF2B5EF4-FFF2-40B4-BE49-F238E27FC236}">
                <a16:creationId xmlns:a16="http://schemas.microsoft.com/office/drawing/2014/main" id="{9A219427-A1BB-4D76-99EF-9D6E0F342D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171" y="1316744"/>
            <a:ext cx="3835400" cy="306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6A21284-219E-4598-9E19-F98F50184A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 descr="notes_icon">
            <a:extLst>
              <a:ext uri="{FF2B5EF4-FFF2-40B4-BE49-F238E27FC236}">
                <a16:creationId xmlns:a16="http://schemas.microsoft.com/office/drawing/2014/main" id="{7248F543-8FD7-4C98-83E5-A748385C9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  <p:bldP spid="35" grpId="0"/>
      <p:bldP spid="36" grpId="0" animBg="1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39DAB5FE-2F74-4CCF-A3B7-2A77C712E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Variation</a:t>
            </a:r>
          </a:p>
        </p:txBody>
      </p:sp>
      <p:sp>
        <p:nvSpPr>
          <p:cNvPr id="12292" name="TextBox 5">
            <a:extLst>
              <a:ext uri="{FF2B5EF4-FFF2-40B4-BE49-F238E27FC236}">
                <a16:creationId xmlns:a16="http://schemas.microsoft.com/office/drawing/2014/main" id="{DEDB9662-4662-48C2-8FA5-4976EC3D9C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 dirty="0">
                <a:solidFill>
                  <a:srgbClr val="10BC45"/>
                </a:solidFill>
                <a:cs typeface="Arial" panose="020B0604020202020204" pitchFamily="34" charset="0"/>
              </a:rPr>
              <a:t>Variation</a:t>
            </a:r>
            <a:r>
              <a:rPr lang="en-GB" altLang="en-US" dirty="0">
                <a:cs typeface="Arial" panose="020B0604020202020204" pitchFamily="34" charset="0"/>
              </a:rPr>
              <a:t> is the difference in characteristics between individuals of a population. Variation can occur due to: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57C2BD3-3D64-45C7-A414-FF3EA3AEC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804181"/>
            <a:ext cx="47483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b="1" dirty="0">
                <a:cs typeface="Arial" panose="020B0604020202020204" pitchFamily="34" charset="0"/>
              </a:rPr>
              <a:t>genetic causes</a:t>
            </a:r>
            <a:r>
              <a:rPr lang="en-GB" altLang="en-US" dirty="0">
                <a:cs typeface="Arial" panose="020B0604020202020204" pitchFamily="34" charset="0"/>
              </a:rPr>
              <a:t>: differences </a:t>
            </a:r>
            <a:br>
              <a:rPr lang="en-GB" altLang="en-US" dirty="0">
                <a:cs typeface="Arial" panose="020B0604020202020204" pitchFamily="34" charset="0"/>
              </a:rPr>
            </a:br>
            <a:r>
              <a:rPr lang="en-GB" altLang="en-US" dirty="0">
                <a:cs typeface="Arial" panose="020B0604020202020204" pitchFamily="34" charset="0"/>
              </a:rPr>
              <a:t>in the genes an individual has inherited. This is known as </a:t>
            </a:r>
            <a:r>
              <a:rPr lang="en-GB" altLang="en-US" b="1" dirty="0">
                <a:solidFill>
                  <a:srgbClr val="10BC45"/>
                </a:solidFill>
                <a:cs typeface="Arial" panose="020B0604020202020204" pitchFamily="34" charset="0"/>
              </a:rPr>
              <a:t>genetic variation</a:t>
            </a:r>
            <a:r>
              <a:rPr lang="en-GB" altLang="en-US" dirty="0">
                <a:cs typeface="Arial" panose="020B0604020202020204" pitchFamily="34" charset="0"/>
              </a:rPr>
              <a:t>. </a:t>
            </a:r>
            <a:endParaRPr lang="en-GB" alt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DFBD06-D4B9-4C75-9EC4-9D02A3CD57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563534"/>
            <a:ext cx="491013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55600" indent="-355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altLang="en-US" b="1" dirty="0">
                <a:cs typeface="Arial" panose="020B0604020202020204" pitchFamily="34" charset="0"/>
              </a:rPr>
              <a:t>environmental causes</a:t>
            </a:r>
            <a:r>
              <a:rPr lang="en-GB" altLang="en-US" dirty="0">
                <a:cs typeface="Arial" panose="020B0604020202020204" pitchFamily="34" charset="0"/>
              </a:rPr>
              <a:t>: </a:t>
            </a:r>
            <a:br>
              <a:rPr lang="en-GB" altLang="en-US" dirty="0">
                <a:cs typeface="Arial" panose="020B0604020202020204" pitchFamily="34" charset="0"/>
              </a:rPr>
            </a:br>
            <a:r>
              <a:rPr lang="en-GB" altLang="en-US" dirty="0">
                <a:cs typeface="Arial" panose="020B0604020202020204" pitchFamily="34" charset="0"/>
              </a:rPr>
              <a:t>differences in the environmental conditions in which an individual has developed. </a:t>
            </a:r>
            <a:endParaRPr lang="en-GB" altLang="en-US" dirty="0"/>
          </a:p>
        </p:txBody>
      </p:sp>
      <p:sp>
        <p:nvSpPr>
          <p:cNvPr id="36" name="TextBox 51">
            <a:extLst>
              <a:ext uri="{FF2B5EF4-FFF2-40B4-BE49-F238E27FC236}">
                <a16:creationId xmlns:a16="http://schemas.microsoft.com/office/drawing/2014/main" id="{D1C722C4-5AAD-4D0D-855D-84987EF7B7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5322888"/>
            <a:ext cx="81899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cs typeface="Arial" panose="020B0604020202020204" pitchFamily="34" charset="0"/>
              </a:rPr>
              <a:t>The overall variation between individuals is often due to </a:t>
            </a:r>
            <a:br>
              <a:rPr lang="en-GB" altLang="en-US" dirty="0">
                <a:cs typeface="Arial" panose="020B0604020202020204" pitchFamily="34" charset="0"/>
              </a:rPr>
            </a:br>
            <a:r>
              <a:rPr lang="en-GB" altLang="en-US" dirty="0">
                <a:cs typeface="Arial" panose="020B0604020202020204" pitchFamily="34" charset="0"/>
              </a:rPr>
              <a:t>a combination of genes and the environment. </a:t>
            </a:r>
          </a:p>
        </p:txBody>
      </p:sp>
      <p:pic>
        <p:nvPicPr>
          <p:cNvPr id="12296" name="Picture 8" descr="Variation_4.1.png">
            <a:extLst>
              <a:ext uri="{FF2B5EF4-FFF2-40B4-BE49-F238E27FC236}">
                <a16:creationId xmlns:a16="http://schemas.microsoft.com/office/drawing/2014/main" id="{71881EE8-E332-4E6E-A1F3-139948D1CC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07" y="1924050"/>
            <a:ext cx="3279775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FEA8A8-0A23-442E-BAE1-7A0070830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17F1EB1-83AB-4074-BF79-2FFBFA964F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189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cs typeface="Arial" panose="020B0604020202020204" pitchFamily="34" charset="0"/>
              </a:rPr>
              <a:t>Features that show variation can be split into two types. </a:t>
            </a:r>
            <a:endParaRPr lang="en-GB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5549703-55D3-4E4E-ADEC-B71264EC8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566021"/>
            <a:ext cx="8801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10BC45"/>
                </a:solidFill>
                <a:cs typeface="Arial" panose="020B0604020202020204" pitchFamily="34" charset="0"/>
              </a:rPr>
              <a:t>Discontinuous variation </a:t>
            </a:r>
            <a:r>
              <a:rPr lang="en-GB" altLang="en-US" dirty="0">
                <a:cs typeface="Arial" panose="020B0604020202020204" pitchFamily="34" charset="0"/>
              </a:rPr>
              <a:t>is variation that can be described </a:t>
            </a:r>
            <a:br>
              <a:rPr lang="en-GB" altLang="en-US" dirty="0">
                <a:cs typeface="Arial" panose="020B0604020202020204" pitchFamily="34" charset="0"/>
              </a:rPr>
            </a:br>
            <a:r>
              <a:rPr lang="en-GB" altLang="en-US" dirty="0">
                <a:cs typeface="Arial" panose="020B0604020202020204" pitchFamily="34" charset="0"/>
              </a:rPr>
              <a:t>by distinct categories. Each category is a different variant of </a:t>
            </a:r>
            <a:br>
              <a:rPr lang="en-GB" altLang="en-US" dirty="0">
                <a:cs typeface="Arial" panose="020B0604020202020204" pitchFamily="34" charset="0"/>
              </a:rPr>
            </a:br>
            <a:r>
              <a:rPr lang="en-GB" altLang="en-US" dirty="0">
                <a:cs typeface="Arial" panose="020B0604020202020204" pitchFamily="34" charset="0"/>
              </a:rPr>
              <a:t>a particular characteristic.</a:t>
            </a:r>
            <a:endParaRPr lang="en-GB" alt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A8EC7E-D1D1-42CE-A0CF-0CE9DF9A3F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867503"/>
            <a:ext cx="42783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cs typeface="Arial" panose="020B0604020202020204" pitchFamily="34" charset="0"/>
              </a:rPr>
              <a:t>An example of a trait that shows discontinuous variation is </a:t>
            </a:r>
            <a:r>
              <a:rPr lang="en-GB" altLang="en-US" b="1" dirty="0">
                <a:cs typeface="Arial" panose="020B0604020202020204" pitchFamily="34" charset="0"/>
              </a:rPr>
              <a:t>blood type</a:t>
            </a:r>
            <a:r>
              <a:rPr lang="en-GB" altLang="en-US" dirty="0">
                <a:cs typeface="Arial" panose="020B0604020202020204" pitchFamily="34" charset="0"/>
              </a:rPr>
              <a:t>. An individual can only belong to one blood group: A, B, AB or O.</a:t>
            </a:r>
            <a:endParaRPr lang="en-GB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1A6FA0-0D8E-4D52-AA3F-E22D7D3B8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899" y="3086004"/>
            <a:ext cx="860918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cs typeface="Arial" panose="020B0604020202020204" pitchFamily="34" charset="0"/>
              </a:rPr>
              <a:t>An individual in a population can only belong to one category. </a:t>
            </a:r>
            <a:endParaRPr lang="en-GB" altLang="en-US" dirty="0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F60EC2B-4ED9-4E80-B463-2DBF35657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ea typeface="+mn-ea"/>
                <a:cs typeface="+mn-cs"/>
              </a:rPr>
              <a:t>Discontinuous and continuous variation (1)</a:t>
            </a:r>
            <a:endParaRPr lang="en-GB" dirty="0"/>
          </a:p>
        </p:txBody>
      </p:sp>
      <p:pic>
        <p:nvPicPr>
          <p:cNvPr id="13320" name="Picture 11" descr="Variation_5.`.png">
            <a:extLst>
              <a:ext uri="{FF2B5EF4-FFF2-40B4-BE49-F238E27FC236}">
                <a16:creationId xmlns:a16="http://schemas.microsoft.com/office/drawing/2014/main" id="{FE5F3738-6186-4559-AEDE-DC633A3B5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257" y="3751061"/>
            <a:ext cx="3496556" cy="233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B0CF8B-6179-45BC-849D-2981BAAE5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yda Productions_367351289.jpg">
            <a:extLst>
              <a:ext uri="{FF2B5EF4-FFF2-40B4-BE49-F238E27FC236}">
                <a16:creationId xmlns:a16="http://schemas.microsoft.com/office/drawing/2014/main" id="{8E01AB88-0275-4C0B-92AF-12E0FD5226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580" y="2437136"/>
            <a:ext cx="3782483" cy="280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5">
            <a:extLst>
              <a:ext uri="{FF2B5EF4-FFF2-40B4-BE49-F238E27FC236}">
                <a16:creationId xmlns:a16="http://schemas.microsoft.com/office/drawing/2014/main" id="{A23231A8-F964-45BC-BC4F-9855F2E38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784225"/>
            <a:ext cx="8493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solidFill>
                  <a:srgbClr val="10BC45"/>
                </a:solidFill>
                <a:cs typeface="Arial" panose="020B0604020202020204" pitchFamily="34" charset="0"/>
              </a:rPr>
              <a:t>Continuous variation </a:t>
            </a:r>
            <a:r>
              <a:rPr lang="en-GB" altLang="en-US" dirty="0">
                <a:cs typeface="Arial" panose="020B0604020202020204" pitchFamily="34" charset="0"/>
              </a:rPr>
              <a:t>occurs when a variant can fall anywhere within a range of values between two extremes. </a:t>
            </a:r>
            <a:endParaRPr lang="en-GB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54ED22-6DB9-4A3D-8898-38E04DC93E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5266443"/>
            <a:ext cx="84931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cs typeface="Arial" panose="020B0604020202020204" pitchFamily="34" charset="0"/>
              </a:rPr>
              <a:t>Traits that show continuous variation are often controlled by multiple genes and their interaction with the environment.</a:t>
            </a:r>
            <a:endParaRPr lang="en-GB" alt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0D2E374-FB3A-41C5-88D4-C538ED9317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033746"/>
            <a:ext cx="479054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b="1" dirty="0">
                <a:cs typeface="Arial" panose="020B0604020202020204" pitchFamily="34" charset="0"/>
              </a:rPr>
              <a:t>Height</a:t>
            </a:r>
            <a:r>
              <a:rPr lang="en-GB" altLang="en-US" dirty="0">
                <a:cs typeface="Arial" panose="020B0604020202020204" pitchFamily="34" charset="0"/>
              </a:rPr>
              <a:t> shows continuous variation. This is because height</a:t>
            </a:r>
            <a:r>
              <a:rPr lang="en-GB" altLang="en-US" dirty="0"/>
              <a:t> </a:t>
            </a:r>
            <a:br>
              <a:rPr lang="en-GB" altLang="en-US" dirty="0"/>
            </a:br>
            <a:r>
              <a:rPr lang="en-GB" altLang="en-US" dirty="0"/>
              <a:t>can take any value between two numbers (the smallest and tallest possible heights).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E699DFD-8083-465A-AD59-9BD7285118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1908192"/>
            <a:ext cx="84931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>
                <a:cs typeface="Arial" panose="020B0604020202020204" pitchFamily="34" charset="0"/>
              </a:rPr>
              <a:t>Unlike discontinuous variation, continuous variation can be measured and given a </a:t>
            </a:r>
            <a:r>
              <a:rPr lang="en-GB" altLang="en-US" b="1">
                <a:cs typeface="Arial" panose="020B0604020202020204" pitchFamily="34" charset="0"/>
              </a:rPr>
              <a:t>numerical value</a:t>
            </a:r>
            <a:r>
              <a:rPr lang="en-GB" altLang="en-US">
                <a:cs typeface="Arial" panose="020B0604020202020204" pitchFamily="34" charset="0"/>
              </a:rPr>
              <a:t>. </a:t>
            </a:r>
            <a:endParaRPr lang="en-GB" alt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3EE4C72C-9B9A-43C0-8C28-E4648E7BA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>
                <a:ea typeface="+mn-ea"/>
                <a:cs typeface="+mn-cs"/>
              </a:rPr>
              <a:t>Discontinuous and continuous variation (2)</a:t>
            </a:r>
            <a:endParaRPr lang="en-GB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25A759-6566-4173-8A2C-FBB2DDBC0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>
            <a:extLst>
              <a:ext uri="{FF2B5EF4-FFF2-40B4-BE49-F238E27FC236}">
                <a16:creationId xmlns:a16="http://schemas.microsoft.com/office/drawing/2014/main" id="{BB69919C-ABDF-4F8D-893D-F74C844DD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Genetic variation and mutation (1)</a:t>
            </a:r>
          </a:p>
        </p:txBody>
      </p:sp>
      <p:sp>
        <p:nvSpPr>
          <p:cNvPr id="222212" name="Text Box 4">
            <a:extLst>
              <a:ext uri="{FF2B5EF4-FFF2-40B4-BE49-F238E27FC236}">
                <a16:creationId xmlns:a16="http://schemas.microsoft.com/office/drawing/2014/main" id="{B797B7B5-F392-4A4C-85BD-34C251107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927225"/>
            <a:ext cx="64341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b="1" dirty="0">
                <a:solidFill>
                  <a:srgbClr val="10BC45"/>
                </a:solidFill>
              </a:rPr>
              <a:t>Mutation</a:t>
            </a:r>
            <a:r>
              <a:rPr lang="en-GB" altLang="en-US" dirty="0"/>
              <a:t> is a change in the structure of DNA. All genetic variation arises from mutation, which is continuously occurring.</a:t>
            </a:r>
          </a:p>
        </p:txBody>
      </p:sp>
      <p:pic>
        <p:nvPicPr>
          <p:cNvPr id="15366" name="Picture 10" descr="damaged DNA">
            <a:extLst>
              <a:ext uri="{FF2B5EF4-FFF2-40B4-BE49-F238E27FC236}">
                <a16:creationId xmlns:a16="http://schemas.microsoft.com/office/drawing/2014/main" id="{50FE6F1A-D6B8-4A6A-A97B-8BF22EE64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086" y="1082322"/>
            <a:ext cx="1573653" cy="4942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>
            <a:extLst>
              <a:ext uri="{FF2B5EF4-FFF2-40B4-BE49-F238E27FC236}">
                <a16:creationId xmlns:a16="http://schemas.microsoft.com/office/drawing/2014/main" id="{D3389895-4E6E-4B05-AA0E-FAC42508B0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632883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There is usually </a:t>
            </a:r>
            <a:r>
              <a:rPr lang="en-GB" altLang="en-US" b="1" dirty="0"/>
              <a:t>extensive</a:t>
            </a:r>
            <a:r>
              <a:rPr lang="en-GB" altLang="en-US" dirty="0"/>
              <a:t> genetic variation within a population of a species.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E041754-B196-4C6F-9EC4-504A154B6E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440113"/>
            <a:ext cx="72215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010066"/>
                </a:solidFill>
              </a:rPr>
              <a:t>Mutations can be caused by environmental </a:t>
            </a:r>
          </a:p>
          <a:p>
            <a:r>
              <a:rPr lang="en-GB" altLang="en-US" dirty="0">
                <a:solidFill>
                  <a:srgbClr val="010066"/>
                </a:solidFill>
              </a:rPr>
              <a:t>factors including radiation and some chemicals.</a:t>
            </a:r>
            <a:endParaRPr lang="en-GB" alt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8B122F-A6FE-4FD1-909B-F2DB610D13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4583113"/>
            <a:ext cx="581342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Mutations can also occur spontaneously, often due to errors in DNA replication or the movement of chromosomes during cell division.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FA3B5C-BFC1-46C0-8B38-AB2497528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notes_icon">
            <a:extLst>
              <a:ext uri="{FF2B5EF4-FFF2-40B4-BE49-F238E27FC236}">
                <a16:creationId xmlns:a16="http://schemas.microsoft.com/office/drawing/2014/main" id="{B8567602-C30A-441D-82B6-DA28C8F45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>
            <a:extLst>
              <a:ext uri="{FF2B5EF4-FFF2-40B4-BE49-F238E27FC236}">
                <a16:creationId xmlns:a16="http://schemas.microsoft.com/office/drawing/2014/main" id="{C57FA515-B9A3-470C-9F08-5F360C10FE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Genetic variation and mutation (2)</a:t>
            </a:r>
          </a:p>
        </p:txBody>
      </p:sp>
      <p:sp>
        <p:nvSpPr>
          <p:cNvPr id="222215" name="Text Box 7">
            <a:extLst>
              <a:ext uri="{FF2B5EF4-FFF2-40B4-BE49-F238E27FC236}">
                <a16:creationId xmlns:a16="http://schemas.microsoft.com/office/drawing/2014/main" id="{94306776-4DF8-42E5-A653-9C994907A0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297053"/>
            <a:ext cx="88011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Rarely does a mutation determine phenotype. This is because most features are the result of multiple genes interacting. </a:t>
            </a:r>
          </a:p>
        </p:txBody>
      </p:sp>
      <p:sp>
        <p:nvSpPr>
          <p:cNvPr id="16390" name="Text Box 4">
            <a:extLst>
              <a:ext uri="{FF2B5EF4-FFF2-40B4-BE49-F238E27FC236}">
                <a16:creationId xmlns:a16="http://schemas.microsoft.com/office/drawing/2014/main" id="{91A30809-8728-48B9-866C-72EF139AB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632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Most mutations have no effect on phenotype. However, some mutations do affect an individual’s characteristics, and can do so in either a beneficial or a harmful way. </a:t>
            </a:r>
          </a:p>
        </p:txBody>
      </p:sp>
      <p:sp>
        <p:nvSpPr>
          <p:cNvPr id="13" name="Text Box 71">
            <a:extLst>
              <a:ext uri="{FF2B5EF4-FFF2-40B4-BE49-F238E27FC236}">
                <a16:creationId xmlns:a16="http://schemas.microsoft.com/office/drawing/2014/main" id="{CA5770C2-3061-46FB-977F-7C7FA8506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953000"/>
            <a:ext cx="4229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dirty="0"/>
              <a:t>This can lead to a relatively </a:t>
            </a:r>
            <a:br>
              <a:rPr lang="en-GB" altLang="en-US" dirty="0"/>
            </a:br>
            <a:r>
              <a:rPr lang="en-GB" altLang="en-US" dirty="0"/>
              <a:t>rapid change in a species </a:t>
            </a:r>
            <a:br>
              <a:rPr lang="en-GB" altLang="en-US" dirty="0"/>
            </a:br>
            <a:r>
              <a:rPr lang="en-GB" altLang="en-US" dirty="0"/>
              <a:t>through </a:t>
            </a:r>
            <a:r>
              <a:rPr lang="en-GB" altLang="en-US" b="1" dirty="0">
                <a:solidFill>
                  <a:srgbClr val="10BC45"/>
                </a:solidFill>
              </a:rPr>
              <a:t>natural selection</a:t>
            </a:r>
            <a:r>
              <a:rPr lang="en-GB" altLang="en-US" dirty="0"/>
              <a:t>.</a:t>
            </a:r>
          </a:p>
        </p:txBody>
      </p:sp>
      <p:pic>
        <p:nvPicPr>
          <p:cNvPr id="16392" name="Picture 8" descr="chromosome_duplicated.png">
            <a:extLst>
              <a:ext uri="{FF2B5EF4-FFF2-40B4-BE49-F238E27FC236}">
                <a16:creationId xmlns:a16="http://schemas.microsoft.com/office/drawing/2014/main" id="{23D020BF-180F-4960-B36B-623D1659D4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84" y="3830463"/>
            <a:ext cx="1481138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DNA.png">
            <a:extLst>
              <a:ext uri="{FF2B5EF4-FFF2-40B4-BE49-F238E27FC236}">
                <a16:creationId xmlns:a16="http://schemas.microsoft.com/office/drawing/2014/main" id="{4B9DF0AC-509E-4F87-AC67-8F7D2EA7BA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142">
            <a:off x="5273147" y="3058938"/>
            <a:ext cx="1411287" cy="36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59E048-88D7-4C46-81C9-F3B5523020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439993"/>
            <a:ext cx="508705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Sometimes a mutation that affects phenotype can make an individual better suited to its environment.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93B54-C07D-4524-BFCF-1916F75AA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9" descr="notes_icon">
            <a:extLst>
              <a:ext uri="{FF2B5EF4-FFF2-40B4-BE49-F238E27FC236}">
                <a16:creationId xmlns:a16="http://schemas.microsoft.com/office/drawing/2014/main" id="{053A6CF7-4E58-4092-B02E-4CF1DD2B4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5" grpId="0"/>
      <p:bldP spid="13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55C20AE-C758-47DA-ABDA-9E2106F30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/>
              <a:t>Genetic variation and sexual reproduction</a:t>
            </a:r>
          </a:p>
        </p:txBody>
      </p:sp>
      <p:sp>
        <p:nvSpPr>
          <p:cNvPr id="17411" name="TextBox 5">
            <a:extLst>
              <a:ext uri="{FF2B5EF4-FFF2-40B4-BE49-F238E27FC236}">
                <a16:creationId xmlns:a16="http://schemas.microsoft.com/office/drawing/2014/main" id="{0BF00F46-EA14-49FC-B25A-FB5D5C12C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784225"/>
            <a:ext cx="81899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cs typeface="Arial" panose="020B0604020202020204" pitchFamily="34" charset="0"/>
              </a:rPr>
              <a:t>Many features of an individual are influenced by genes inherited via </a:t>
            </a:r>
            <a:r>
              <a:rPr lang="en-GB" altLang="en-US" b="1" dirty="0">
                <a:solidFill>
                  <a:srgbClr val="10BC45"/>
                </a:solidFill>
                <a:cs typeface="Arial" panose="020B0604020202020204" pitchFamily="34" charset="0"/>
              </a:rPr>
              <a:t>sexual reproduction</a:t>
            </a:r>
            <a:r>
              <a:rPr lang="en-GB" altLang="en-US" dirty="0">
                <a:solidFill>
                  <a:srgbClr val="010066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186383" name="Text Box 15">
            <a:extLst>
              <a:ext uri="{FF2B5EF4-FFF2-40B4-BE49-F238E27FC236}">
                <a16:creationId xmlns:a16="http://schemas.microsoft.com/office/drawing/2014/main" id="{5DEA6B95-24EF-4D45-AD2D-8472AE174A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1733550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Offspring never inherit the same genes as either parent. </a:t>
            </a:r>
          </a:p>
        </p:txBody>
      </p:sp>
      <p:sp>
        <p:nvSpPr>
          <p:cNvPr id="186385" name="Text Box 17">
            <a:extLst>
              <a:ext uri="{FF2B5EF4-FFF2-40B4-BE49-F238E27FC236}">
                <a16:creationId xmlns:a16="http://schemas.microsoft.com/office/drawing/2014/main" id="{A29C04BA-EC9A-4ED1-9EC5-990A59624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2314575"/>
            <a:ext cx="8547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This is because during </a:t>
            </a:r>
            <a:r>
              <a:rPr lang="en-GB" altLang="en-US" b="1" dirty="0">
                <a:solidFill>
                  <a:srgbClr val="10BC45"/>
                </a:solidFill>
              </a:rPr>
              <a:t>fertilization</a:t>
            </a:r>
            <a:r>
              <a:rPr lang="en-GB" altLang="en-US" dirty="0"/>
              <a:t> the male and female </a:t>
            </a:r>
            <a:r>
              <a:rPr lang="en-GB" altLang="en-US" b="1" dirty="0">
                <a:solidFill>
                  <a:srgbClr val="10BC45"/>
                </a:solidFill>
              </a:rPr>
              <a:t>gametes</a:t>
            </a:r>
            <a:r>
              <a:rPr lang="en-GB" altLang="en-US" dirty="0"/>
              <a:t> fuse, and the genes they carry combine to form </a:t>
            </a:r>
            <a:br>
              <a:rPr lang="en-GB" altLang="en-US" dirty="0"/>
            </a:br>
            <a:r>
              <a:rPr lang="en-GB" altLang="en-US" dirty="0"/>
              <a:t>a new combination of genes. </a:t>
            </a:r>
          </a:p>
        </p:txBody>
      </p:sp>
      <p:sp>
        <p:nvSpPr>
          <p:cNvPr id="19" name="Text Box 171">
            <a:extLst>
              <a:ext uri="{FF2B5EF4-FFF2-40B4-BE49-F238E27FC236}">
                <a16:creationId xmlns:a16="http://schemas.microsoft.com/office/drawing/2014/main" id="{8802AF4F-2385-435F-BDAB-B8A32CD303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583113"/>
            <a:ext cx="52705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/>
              <a:t>This means that each gamete can contain a different combination of the parent’s genes, which can then be passed on to offspring.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397143-50B7-42B7-874C-2E07884E39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" y="3633788"/>
            <a:ext cx="52705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66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dirty="0"/>
              <a:t>Gametes do not contain all the genes of a parent; they only contain half. </a:t>
            </a:r>
          </a:p>
        </p:txBody>
      </p:sp>
      <p:pic>
        <p:nvPicPr>
          <p:cNvPr id="11" name="Picture 8" descr="p648188_credit">
            <a:extLst>
              <a:ext uri="{FF2B5EF4-FFF2-40B4-BE49-F238E27FC236}">
                <a16:creationId xmlns:a16="http://schemas.microsoft.com/office/drawing/2014/main" id="{CD9A77A0-7BFE-4EF7-ACAE-31A912BC5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8" b="13173"/>
          <a:stretch>
            <a:fillRect/>
          </a:stretch>
        </p:blipFill>
        <p:spPr bwMode="auto">
          <a:xfrm>
            <a:off x="5803900" y="3394075"/>
            <a:ext cx="2728913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EBE720-A5AF-4B97-BDF2-E3046C237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 descr="notes_icon">
            <a:extLst>
              <a:ext uri="{FF2B5EF4-FFF2-40B4-BE49-F238E27FC236}">
                <a16:creationId xmlns:a16="http://schemas.microsoft.com/office/drawing/2014/main" id="{194786B1-933D-46FA-A4F2-DBAA275A1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83" grpId="0"/>
      <p:bldP spid="186385" grpId="0"/>
      <p:bldP spid="19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EFAULT DESIGN" val="fsqenXvN"/>
  <p:tag name="ARTICULATE_DESIGN_ID_4_DEFAULT DESIGN" val="sFI4jlpW"/>
  <p:tag name="ARTICULATE_DESIGN_ID_1_DEFAULT DESIGN" val="JTZtlct1"/>
  <p:tag name="ARTICULATE_DESIGN_ID_5_DEFAULT DESIGN" val="fmuZCOkN"/>
  <p:tag name="ARTICULATE_DESIGN_ID_3_DEFAULT DESIGN" val="EwzhhF4h"/>
  <p:tag name="ARTICULATE_DESIGN_ID_2_DEFAULT DESIGN" val="pokmunSu"/>
  <p:tag name="ARTICULATE_SLIDE_COUNT" val="12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14368</TotalTime>
  <Words>1366</Words>
  <Application>Microsoft Office PowerPoint</Application>
  <PresentationFormat>On-screen Show (4:3)</PresentationFormat>
  <Paragraphs>126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Wingdings</vt:lpstr>
      <vt:lpstr>Arial</vt:lpstr>
      <vt:lpstr>Wingdings 2</vt:lpstr>
      <vt:lpstr>1_Default Design</vt:lpstr>
      <vt:lpstr>5_Default Design</vt:lpstr>
      <vt:lpstr>Variation</vt:lpstr>
      <vt:lpstr>Information</vt:lpstr>
      <vt:lpstr>Phenotype</vt:lpstr>
      <vt:lpstr>Variation</vt:lpstr>
      <vt:lpstr>Discontinuous and continuous variation (1)</vt:lpstr>
      <vt:lpstr>Discontinuous and continuous variation (2)</vt:lpstr>
      <vt:lpstr>Genetic variation and mutation (1)</vt:lpstr>
      <vt:lpstr>Genetic variation and mutation (2)</vt:lpstr>
      <vt:lpstr>Genetic variation and sexual reproduction</vt:lpstr>
      <vt:lpstr>Environmental causes of variation</vt:lpstr>
      <vt:lpstr>Acquired characteristics</vt:lpstr>
      <vt:lpstr>Genes, environment or both?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Variation</dc:title>
  <dc:subject>Boardworks High School Life Science</dc:subject>
  <dc:creator>Boardworks</dc:creator>
  <cp:lastModifiedBy>Tim Crilly</cp:lastModifiedBy>
  <cp:revision>537</cp:revision>
  <dcterms:created xsi:type="dcterms:W3CDTF">2003-10-06T13:07:42Z</dcterms:created>
  <dcterms:modified xsi:type="dcterms:W3CDTF">2019-01-31T15:26:50Z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45F79C59-42D6-4319-8036-793DD432360E</vt:lpwstr>
  </property>
  <property fmtid="{D5CDD505-2E9C-101B-9397-08002B2CF9AE}" pid="3" name="ArticulatePath">
    <vt:lpwstr>Variation</vt:lpwstr>
  </property>
</Properties>
</file>