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ctiveX/activeX1.xml" ContentType="application/vnd.ms-office.activeX+xml"/>
  <Override PartName="/ppt/notesSlides/notesSlide5.xml" ContentType="application/vnd.openxmlformats-officedocument.presentationml.notesSlide+xml"/>
  <Override PartName="/ppt/activeX/activeX2.xml" ContentType="application/vnd.ms-office.activeX+xml"/>
  <Override PartName="/ppt/notesSlides/notesSlide6.xml" ContentType="application/vnd.openxmlformats-officedocument.presentationml.notesSlide+xml"/>
  <Override PartName="/ppt/activeX/activeX3.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activeX/activeX4.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ctiveX/activeX5.xml" ContentType="application/vnd.ms-office.activeX+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ctiveX/activeX6.xml" ContentType="application/vnd.ms-office.activeX+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ctiveX/activeX7.xml" ContentType="application/vnd.ms-office.activeX+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43" r:id="rId1"/>
    <p:sldMasterId id="2147485358" r:id="rId2"/>
  </p:sldMasterIdLst>
  <p:notesMasterIdLst>
    <p:notesMasterId r:id="rId24"/>
  </p:notesMasterIdLst>
  <p:handoutMasterIdLst>
    <p:handoutMasterId r:id="rId25"/>
  </p:handoutMasterIdLst>
  <p:sldIdLst>
    <p:sldId id="430" r:id="rId3"/>
    <p:sldId id="527" r:id="rId4"/>
    <p:sldId id="484" r:id="rId5"/>
    <p:sldId id="485" r:id="rId6"/>
    <p:sldId id="486" r:id="rId7"/>
    <p:sldId id="487" r:id="rId8"/>
    <p:sldId id="488" r:id="rId9"/>
    <p:sldId id="489" r:id="rId10"/>
    <p:sldId id="490" r:id="rId11"/>
    <p:sldId id="491" r:id="rId12"/>
    <p:sldId id="492" r:id="rId13"/>
    <p:sldId id="493" r:id="rId14"/>
    <p:sldId id="510" r:id="rId15"/>
    <p:sldId id="505" r:id="rId16"/>
    <p:sldId id="506" r:id="rId17"/>
    <p:sldId id="507" r:id="rId18"/>
    <p:sldId id="497" r:id="rId19"/>
    <p:sldId id="508" r:id="rId20"/>
    <p:sldId id="509" r:id="rId21"/>
    <p:sldId id="496" r:id="rId22"/>
    <p:sldId id="511" r:id="rId23"/>
  </p:sldIdLst>
  <p:sldSz cx="9144000" cy="6858000" type="screen4x3"/>
  <p:notesSz cx="6858000" cy="9296400"/>
  <p:embeddedFontLst>
    <p:embeddedFont>
      <p:font typeface="Wingdings 2" panose="05020102010507070707" pitchFamily="18" charset="2"/>
      <p:regular r:id="rId26"/>
    </p:embeddedFont>
  </p:embeddedFont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82" userDrawn="1">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066"/>
    <a:srgbClr val="FF6600"/>
    <a:srgbClr val="FFCC99"/>
    <a:srgbClr val="CC0099"/>
    <a:srgbClr val="33CC33"/>
    <a:srgbClr val="009900"/>
    <a:srgbClr val="FF6161"/>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354" autoAdjust="0"/>
  </p:normalViewPr>
  <p:slideViewPr>
    <p:cSldViewPr snapToGrid="0" showGuides="1">
      <p:cViewPr varScale="1">
        <p:scale>
          <a:sx n="85" d="100"/>
          <a:sy n="85" d="100"/>
        </p:scale>
        <p:origin x="540" y="84"/>
      </p:cViewPr>
      <p:guideLst>
        <p:guide orient="horz" pos="482"/>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28"/>
        <p:guide pos="2160"/>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FD835B53-5AF6-4D40-89F3-5F653F6C94A3}"/>
              </a:ext>
            </a:extLst>
          </p:cNvPr>
          <p:cNvSpPr>
            <a:spLocks noGrp="1" noChangeArrowheads="1"/>
          </p:cNvSpPr>
          <p:nvPr>
            <p:ph type="sldNum" sz="quarter" idx="3"/>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35B114F-EEDB-4D1A-B170-2841B0C5E06B}" type="slidenum">
              <a:rPr lang="en-GB" altLang="en-US"/>
              <a:pPr/>
              <a:t>‹#›</a:t>
            </a:fld>
            <a:endParaRPr lang="en-GB" altLang="en-US"/>
          </a:p>
        </p:txBody>
      </p:sp>
      <p:sp>
        <p:nvSpPr>
          <p:cNvPr id="5" name="Rectangle 7">
            <a:extLst>
              <a:ext uri="{FF2B5EF4-FFF2-40B4-BE49-F238E27FC236}">
                <a16:creationId xmlns:a16="http://schemas.microsoft.com/office/drawing/2014/main" id="{4F191054-0CC6-4CF1-95AD-0FE505779C27}"/>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6" name="Rectangle 9">
            <a:extLst>
              <a:ext uri="{FF2B5EF4-FFF2-40B4-BE49-F238E27FC236}">
                <a16:creationId xmlns:a16="http://schemas.microsoft.com/office/drawing/2014/main" id="{BC2CC565-077C-44D9-8599-1BEFAC9748A5}"/>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6652749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4">
            <a:extLst>
              <a:ext uri="{FF2B5EF4-FFF2-40B4-BE49-F238E27FC236}">
                <a16:creationId xmlns:a16="http://schemas.microsoft.com/office/drawing/2014/main" id="{D1B6E3A5-1307-4EC8-ADC0-D16B9FDFF045}"/>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E1D0825E-3CA9-4DA0-8D47-4D871C43BDC0}"/>
              </a:ext>
            </a:extLst>
          </p:cNvPr>
          <p:cNvSpPr>
            <a:spLocks noGrp="1" noChangeArrowheads="1"/>
          </p:cNvSpPr>
          <p:nvPr>
            <p:ph type="body" sz="quarter" idx="3"/>
          </p:nvPr>
        </p:nvSpPr>
        <p:spPr bwMode="auto">
          <a:xfrm>
            <a:off x="914400"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84C0E708-007C-42E2-9658-C0B1B03119B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AFC28519-3BDB-4FD4-946A-A9E1C962F6E9}" type="slidenum">
              <a:rPr lang="en-US" altLang="en-US"/>
              <a:pPr/>
              <a:t>‹#›</a:t>
            </a:fld>
            <a:endParaRPr lang="en-US" altLang="en-US"/>
          </a:p>
        </p:txBody>
      </p:sp>
      <p:sp>
        <p:nvSpPr>
          <p:cNvPr id="7" name="Rectangle 7">
            <a:extLst>
              <a:ext uri="{FF2B5EF4-FFF2-40B4-BE49-F238E27FC236}">
                <a16:creationId xmlns:a16="http://schemas.microsoft.com/office/drawing/2014/main" id="{D4E5A16E-4106-4D3D-A37C-71B5A30D2F12}"/>
              </a:ext>
            </a:extLst>
          </p:cNvPr>
          <p:cNvSpPr>
            <a:spLocks noChangeArrowheads="1"/>
          </p:cNvSpPr>
          <p:nvPr/>
        </p:nvSpPr>
        <p:spPr bwMode="auto">
          <a:xfrm>
            <a:off x="1924050" y="8831580"/>
            <a:ext cx="2971800" cy="464820"/>
          </a:xfrm>
          <a:prstGeom prst="rect">
            <a:avLst/>
          </a:prstGeom>
          <a:noFill/>
          <a:ln w="9525">
            <a:noFill/>
            <a:miter lim="800000"/>
            <a:headEnd/>
            <a:tailEnd/>
          </a:ln>
          <a:effectLst/>
        </p:spPr>
        <p:txBody>
          <a:bodyPr anchor="b"/>
          <a:lstStyle/>
          <a:p>
            <a:pPr algn="ctr">
              <a:defRPr/>
            </a:pPr>
            <a:r>
              <a:rPr lang="en-GB" sz="1200" b="1" dirty="0">
                <a:solidFill>
                  <a:schemeClr val="tx1"/>
                </a:solidFill>
              </a:rPr>
              <a:t>© Boardworks</a:t>
            </a:r>
          </a:p>
        </p:txBody>
      </p:sp>
      <p:sp>
        <p:nvSpPr>
          <p:cNvPr id="8" name="Rectangle 9">
            <a:extLst>
              <a:ext uri="{FF2B5EF4-FFF2-40B4-BE49-F238E27FC236}">
                <a16:creationId xmlns:a16="http://schemas.microsoft.com/office/drawing/2014/main" id="{590AB5D6-0A1C-4361-857C-74D498183401}"/>
              </a:ext>
            </a:extLst>
          </p:cNvPr>
          <p:cNvSpPr>
            <a:spLocks noChangeArrowheads="1"/>
          </p:cNvSpPr>
          <p:nvPr/>
        </p:nvSpPr>
        <p:spPr bwMode="auto">
          <a:xfrm>
            <a:off x="1548765"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Physical Science</a:t>
            </a:r>
          </a:p>
        </p:txBody>
      </p:sp>
    </p:spTree>
    <p:extLst>
      <p:ext uri="{BB962C8B-B14F-4D97-AF65-F5344CB8AC3E}">
        <p14:creationId xmlns:p14="http://schemas.microsoft.com/office/powerpoint/2010/main" val="1512987104"/>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0896C5B-1BFD-4E28-95F0-8793BAAF6C03}"/>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52062467-626C-4F5E-B184-8EE5E800B1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37892" name="Slide Number Placeholder 5">
            <a:extLst>
              <a:ext uri="{FF2B5EF4-FFF2-40B4-BE49-F238E27FC236}">
                <a16:creationId xmlns:a16="http://schemas.microsoft.com/office/drawing/2014/main" id="{CB26F77D-677E-4835-B3EE-3881879C6DE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E82C6E47-EA0D-4302-8546-1BB4E274440F}" type="slidenum">
              <a:rPr lang="en-US" altLang="en-US" sz="1200">
                <a:solidFill>
                  <a:schemeClr val="tx1"/>
                </a:solidFill>
              </a:rPr>
              <a:pPr/>
              <a:t>1</a:t>
            </a:fld>
            <a:endParaRPr lang="en-US" altLang="en-US"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F67D67D-233D-4E8D-990D-6EDEDE7CED01}"/>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6599AC9B-0CD3-4044-BFC7-5F9C9D4555D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48132" name="Slide Number Placeholder 4">
            <a:extLst>
              <a:ext uri="{FF2B5EF4-FFF2-40B4-BE49-F238E27FC236}">
                <a16:creationId xmlns:a16="http://schemas.microsoft.com/office/drawing/2014/main" id="{75F57923-7ED1-468B-ABE7-4BD5F6FF4A6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F85ECF34-C3BC-4BC7-B491-FA8BDBD9A992}" type="slidenum">
              <a:rPr lang="en-US" altLang="en-US" sz="1200">
                <a:solidFill>
                  <a:schemeClr val="tx1"/>
                </a:solidFill>
              </a:rPr>
              <a:pPr/>
              <a:t>10</a:t>
            </a:fld>
            <a:endParaRPr lang="en-US" altLang="en-US" sz="1200">
              <a:solidFill>
                <a:schemeClr val="tx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16E95BCE-AF77-4409-8A93-D3CE2AB7A773}"/>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3D580638-51B9-4C53-AD51-779E982406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49156" name="Slide Number Placeholder 4">
            <a:extLst>
              <a:ext uri="{FF2B5EF4-FFF2-40B4-BE49-F238E27FC236}">
                <a16:creationId xmlns:a16="http://schemas.microsoft.com/office/drawing/2014/main" id="{7E133372-36DB-42B9-A0C3-5C160A80CC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23665905-FB91-4C79-8CB3-327707696144}" type="slidenum">
              <a:rPr lang="en-US" altLang="en-US" sz="1200">
                <a:solidFill>
                  <a:schemeClr val="tx1"/>
                </a:solidFill>
              </a:rPr>
              <a:pPr/>
              <a:t>11</a:t>
            </a:fld>
            <a:endParaRPr lang="en-US" altLang="en-US" sz="1200">
              <a:solidFill>
                <a:schemeClr val="tx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DBE3825-445A-4D79-8C37-967B3955EC60}"/>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505BAC43-38E1-4D52-85BD-CEF1860AD5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Methanol, ethanol and propanol are fully soluble in water. Butanol is moderately soluble, while alcohols containing 5 carbons or more are effectively insoluble.</a:t>
            </a:r>
            <a:r>
              <a:rPr lang="en-GB" altLang="en-US" dirty="0">
                <a:solidFill>
                  <a:srgbClr val="010066"/>
                </a:solidFill>
                <a:latin typeface="Arial" panose="020B0604020202020204" pitchFamily="34" charset="0"/>
              </a:rPr>
              <a:t> </a:t>
            </a:r>
          </a:p>
        </p:txBody>
      </p:sp>
      <p:sp>
        <p:nvSpPr>
          <p:cNvPr id="50180" name="Slide Number Placeholder 4">
            <a:extLst>
              <a:ext uri="{FF2B5EF4-FFF2-40B4-BE49-F238E27FC236}">
                <a16:creationId xmlns:a16="http://schemas.microsoft.com/office/drawing/2014/main" id="{1B30CEB7-A2DE-4D3F-B05D-2D5CB5842C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F34C7269-C158-41AD-977F-C49FCA33100E}" type="slidenum">
              <a:rPr lang="en-US" altLang="en-US" sz="1200">
                <a:solidFill>
                  <a:schemeClr val="tx1"/>
                </a:solidFill>
              </a:rPr>
              <a:pPr/>
              <a:t>12</a:t>
            </a:fld>
            <a:endParaRPr lang="en-US" altLang="en-US" sz="120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9D780B74-28B5-4D83-9C2F-095FC2E47DC2}"/>
              </a:ext>
            </a:extLst>
          </p:cNvPr>
          <p:cNvSpPr>
            <a:spLocks noGrp="1" noRot="1" noChangeAspect="1" noTextEdit="1"/>
          </p:cNvSpPr>
          <p:nvPr>
            <p:ph type="sldImg"/>
          </p:nvPr>
        </p:nvSpPr>
        <p:spPr>
          <a:ln/>
        </p:spPr>
      </p:sp>
      <p:sp>
        <p:nvSpPr>
          <p:cNvPr id="51203" name="Notes Placeholder 2">
            <a:extLst>
              <a:ext uri="{FF2B5EF4-FFF2-40B4-BE49-F238E27FC236}">
                <a16:creationId xmlns:a16="http://schemas.microsoft.com/office/drawing/2014/main" id="{7A760CF3-18E6-4121-9FBC-4A132B0585E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This slide covers the Science and Engineering Practices:</a:t>
            </a:r>
            <a:endParaRPr lang="en-GB" altLang="en-US" dirty="0">
              <a:latin typeface="Arial" panose="020B0604020202020204" pitchFamily="34" charset="0"/>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 investigation or test a design individually and collaboratively to produce data to serve as the basis for evidence as part of building and revising models, supporting explanations for phenomena, or testing solutions to problems. Consider possible variables or effects and evaluate the confounding investigation’s design to ensure variables are controlled.</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ratios, rates, percentages, and unit conversions in the context of complicated measurement problems involving quantities with derived or compound units (such as mg/mL, kg/m3, acre-feet, etc.).</a:t>
            </a:r>
          </a:p>
        </p:txBody>
      </p:sp>
      <p:sp>
        <p:nvSpPr>
          <p:cNvPr id="51204" name="Slide Number Placeholder 5">
            <a:extLst>
              <a:ext uri="{FF2B5EF4-FFF2-40B4-BE49-F238E27FC236}">
                <a16:creationId xmlns:a16="http://schemas.microsoft.com/office/drawing/2014/main" id="{66DDFB32-C11D-472D-8426-FD337273DEE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2F46E315-26B6-4B15-93CB-4B41A1271303}" type="slidenum">
              <a:rPr lang="en-US" altLang="en-US" sz="1200">
                <a:solidFill>
                  <a:schemeClr val="tx1"/>
                </a:solidFill>
              </a:rPr>
              <a:pPr/>
              <a:t>13</a:t>
            </a:fld>
            <a:endParaRPr lang="en-US" altLang="en-US" sz="120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E30547C4-7E46-43D4-BEB4-AC0F71EB4CA5}"/>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ECF3BEB-16ED-4CC1-A3D7-6C81690629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3252" name="Slide Number Placeholder 5">
            <a:extLst>
              <a:ext uri="{FF2B5EF4-FFF2-40B4-BE49-F238E27FC236}">
                <a16:creationId xmlns:a16="http://schemas.microsoft.com/office/drawing/2014/main" id="{1DFED2C9-1840-4FE7-A098-B1324150E23B}"/>
              </a:ext>
            </a:extLst>
          </p:cNvPr>
          <p:cNvSpPr>
            <a:spLocks noGrp="1"/>
          </p:cNvSpPr>
          <p:nvPr>
            <p:ph type="sldNum" sz="quarter" idx="5"/>
          </p:nvPr>
        </p:nvSpPr>
        <p:spPr>
          <a:xfrm>
            <a:off x="3886200" y="8831580"/>
            <a:ext cx="2971800" cy="46482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B55846BA-728F-4845-9D7D-44A73C94D9A4}" type="slidenum">
              <a:rPr lang="en-US" altLang="en-US" sz="1200">
                <a:solidFill>
                  <a:schemeClr val="tx1"/>
                </a:solidFill>
              </a:rPr>
              <a:pPr/>
              <a:t>14</a:t>
            </a:fld>
            <a:endParaRPr lang="en-US" altLang="en-US" sz="120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5F1679F-62E8-475F-B4E4-27BD05729DC1}"/>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52D0CC8D-49E4-4585-AC61-03184FAAA4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90% of ethanol is made by fermentation.</a:t>
            </a:r>
          </a:p>
          <a:p>
            <a:endParaRPr lang="en-GB" altLang="en-US" dirty="0">
              <a:latin typeface="Arial" panose="020B0604020202020204" pitchFamily="34" charset="0"/>
            </a:endParaRPr>
          </a:p>
          <a:p>
            <a:r>
              <a:rPr lang="en-GB" altLang="en-US" b="1" dirty="0">
                <a:latin typeface="Arial" panose="020B0604020202020204" pitchFamily="34" charset="0"/>
              </a:rPr>
              <a:t>Photo credit: </a:t>
            </a:r>
            <a:r>
              <a:rPr lang="en-GB" altLang="en-US" dirty="0">
                <a:latin typeface="Arial" panose="020B0604020202020204" pitchFamily="34" charset="0"/>
              </a:rPr>
              <a:t>© pick, Shutterstock.com 2018</a:t>
            </a:r>
            <a:endParaRPr lang="en-GB" altLang="en-US" b="1" dirty="0">
              <a:latin typeface="Arial" panose="020B0604020202020204" pitchFamily="34" charset="0"/>
            </a:endParaRPr>
          </a:p>
        </p:txBody>
      </p:sp>
      <p:sp>
        <p:nvSpPr>
          <p:cNvPr id="54276" name="Slide Number Placeholder 5">
            <a:extLst>
              <a:ext uri="{FF2B5EF4-FFF2-40B4-BE49-F238E27FC236}">
                <a16:creationId xmlns:a16="http://schemas.microsoft.com/office/drawing/2014/main" id="{C7C463D9-3F14-46D7-8916-E8A01BAA61F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A64414DB-BDEC-422E-9909-1769A7BDD40F}" type="slidenum">
              <a:rPr lang="en-US" altLang="en-US" sz="1200">
                <a:solidFill>
                  <a:schemeClr val="tx1"/>
                </a:solidFill>
              </a:rPr>
              <a:pPr/>
              <a:t>15</a:t>
            </a:fld>
            <a:endParaRPr lang="en-US" altLang="en-US" sz="120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A885211B-BA3F-4601-B279-142A05A93408}"/>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E64D1E76-625D-49C3-B149-ED7E049C41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5300" name="Slide Number Placeholder 5">
            <a:extLst>
              <a:ext uri="{FF2B5EF4-FFF2-40B4-BE49-F238E27FC236}">
                <a16:creationId xmlns:a16="http://schemas.microsoft.com/office/drawing/2014/main" id="{D68DF208-3772-46F4-A609-517F0691083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2F9C2C9-1D90-4EA2-9475-2356E72D9B8E}" type="slidenum">
              <a:rPr lang="en-US" altLang="en-US" sz="1200">
                <a:solidFill>
                  <a:schemeClr val="tx1"/>
                </a:solidFill>
              </a:rPr>
              <a:pPr/>
              <a:t>16</a:t>
            </a:fld>
            <a:endParaRPr lang="en-US" altLang="en-US" sz="1200">
              <a:solidFill>
                <a:schemeClr val="tx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7C24D9B9-1D3D-45D4-BC2D-345AFCE0F622}"/>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C4098AEE-753C-4A1D-8F87-33049CC788C2}"/>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55000" lnSpcReduction="20000"/>
          </a:bodyPr>
          <a:lstStyle/>
          <a:p>
            <a:pPr eaLnBrk="1" hangingPunct="1">
              <a:lnSpc>
                <a:spcPct val="120000"/>
              </a:lnSpc>
            </a:pPr>
            <a:r>
              <a:rPr lang="en-GB" altLang="en-US" b="1" dirty="0">
                <a:latin typeface="Arial" panose="020B0604020202020204" pitchFamily="34" charset="0"/>
              </a:rPr>
              <a:t>Teacher notes</a:t>
            </a:r>
          </a:p>
          <a:p>
            <a:pPr eaLnBrk="1" hangingPunct="1">
              <a:lnSpc>
                <a:spcPct val="120000"/>
              </a:lnSpc>
            </a:pPr>
            <a:r>
              <a:rPr lang="en-GB" altLang="en-US" dirty="0">
                <a:latin typeface="Arial" panose="020B0604020202020204" pitchFamily="34" charset="0"/>
              </a:rPr>
              <a:t>E85 fuel significantly reduces carbon dioxide emissions compared to normal gasoline-engine cars. Brazil has blended all petrol with bioethanol since 1976, with the mandatory minimum level being 18% in 2011.</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Advantages of bioethanol include: </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a reduction in carbon dioxide emissions from vehicles</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bioethanol is a renewable resource</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carbon dioxide is absorbed by crop plants as they grow</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alcohol produces fewer pollutants during combustion compared to gasoline</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by-products of ethanol production can sometimes be used for animal feed.</a:t>
            </a: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altLang="en-US" dirty="0">
                <a:latin typeface="Arial" panose="020B0604020202020204" pitchFamily="34" charset="0"/>
              </a:rPr>
              <a:t>Disadvantages include:</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carbon dioxide is released during fermentation and combustion</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growing, transporting and processing the crops requires energy from fossil fuels</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VOCs (volatile organic compounds) are given off during the drying process</a:t>
            </a:r>
          </a:p>
          <a:p>
            <a:pPr marL="171450" indent="-171450" eaLnBrk="1" hangingPunct="1">
              <a:lnSpc>
                <a:spcPct val="120000"/>
              </a:lnSpc>
              <a:buFont typeface="Arial" panose="020B0604020202020204" pitchFamily="34" charset="0"/>
              <a:buChar char="•"/>
            </a:pPr>
            <a:r>
              <a:rPr lang="en-GB" altLang="en-US" dirty="0">
                <a:latin typeface="Arial" panose="020B0604020202020204" pitchFamily="34" charset="0"/>
              </a:rPr>
              <a:t>large amounts of land are needed to grow bioethanol crops, which causes competition with food production.</a:t>
            </a:r>
          </a:p>
          <a:p>
            <a:pPr eaLnBrk="1" hangingPunct="1">
              <a:lnSpc>
                <a:spcPct val="120000"/>
              </a:lnSpc>
              <a:buFontTx/>
              <a:buChar char="•"/>
            </a:pPr>
            <a:endParaRPr lang="en-GB" altLang="en-US" dirty="0">
              <a:latin typeface="Arial" panose="020B0604020202020204" pitchFamily="34" charset="0"/>
            </a:endParaRPr>
          </a:p>
          <a:p>
            <a:pPr eaLnBrk="1" hangingPunct="1">
              <a:lnSpc>
                <a:spcPct val="120000"/>
              </a:lnSpc>
            </a:pPr>
            <a:endParaRPr lang="en-GB" altLang="en-US" dirty="0">
              <a:latin typeface="Arial" panose="020B0604020202020204" pitchFamily="34" charset="0"/>
            </a:endParaRPr>
          </a:p>
          <a:p>
            <a:pPr eaLnBrk="1" hangingPunct="1">
              <a:lnSpc>
                <a:spcPct val="120000"/>
              </a:lnSpc>
            </a:pPr>
            <a:r>
              <a:rPr lang="en-GB" dirty="0"/>
              <a:t>This slide covers the Science and Engineering Practices:</a:t>
            </a:r>
            <a:endParaRPr lang="en-GB" altLang="en-US" dirty="0">
              <a:latin typeface="Arial" panose="020B0604020202020204" pitchFamily="34" charset="0"/>
            </a:endParaRPr>
          </a:p>
          <a:p>
            <a:pPr marL="171450" marR="0" lvl="0" indent="-171450" algn="l" defTabSz="914400" rtl="0" eaLnBrk="1" fontAlgn="base" latinLnBrk="0" hangingPunct="1">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Engaging in Argument from Evidence: </a:t>
            </a:r>
            <a:r>
              <a:rPr lang="en-GB" kern="1200" dirty="0">
                <a:solidFill>
                  <a:schemeClr val="tx1"/>
                </a:solidFill>
                <a:effectLst/>
                <a:latin typeface="Arial" charset="0"/>
                <a:ea typeface="+mn-ea"/>
                <a:cs typeface="+mn-cs"/>
              </a:rPr>
              <a:t>Construct, use, and/or present an oral and written argument or counter-arguments based on data and evidence.</a:t>
            </a:r>
            <a:endParaRPr lang="en-GB" b="1" kern="1200" dirty="0">
              <a:solidFill>
                <a:schemeClr val="tx1"/>
              </a:solidFill>
              <a:effectLst/>
              <a:latin typeface="Arial" charset="0"/>
              <a:ea typeface="+mn-ea"/>
              <a:cs typeface="+mn-cs"/>
            </a:endParaRPr>
          </a:p>
          <a:p>
            <a:pPr marL="171450" marR="0" lvl="0" indent="-171450" algn="l" defTabSz="914400" rtl="0" eaLnBrk="1" fontAlgn="base" latinLnBrk="0" hangingPunct="1">
              <a:lnSpc>
                <a:spcPct val="120000"/>
              </a:lnSpc>
              <a:spcAft>
                <a:spcPct val="0"/>
              </a:spcAft>
              <a:buClrTx/>
              <a:buSzTx/>
              <a:buFont typeface="Arial" panose="020B0604020202020204" pitchFamily="34" charset="0"/>
              <a:buChar char="•"/>
              <a:tabLst/>
              <a:defRPr/>
            </a:pPr>
            <a:r>
              <a:rPr lang="en-GB" b="1" kern="1200" dirty="0">
                <a:solidFill>
                  <a:schemeClr val="tx1"/>
                </a:solidFill>
                <a:effectLst/>
                <a:latin typeface="Arial" charset="0"/>
                <a:ea typeface="+mn-ea"/>
                <a:cs typeface="+mn-cs"/>
              </a:rPr>
              <a:t>Obtaining, Evaluating, and Communicating Information:</a:t>
            </a:r>
            <a:r>
              <a:rPr lang="en-GB" kern="1200" dirty="0">
                <a:solidFill>
                  <a:schemeClr val="tx1"/>
                </a:solidFill>
                <a:effectLst/>
                <a:latin typeface="Arial" charset="0"/>
                <a:ea typeface="+mn-ea"/>
                <a:cs typeface="+mn-cs"/>
              </a:rPr>
              <a:t> Gather, read, and evaluate scientific and/or technical information from multiple authoritative sources, assessing the evidence and usefulness of each source.</a:t>
            </a:r>
            <a:endParaRPr lang="en-GB" dirty="0">
              <a:effectLst/>
            </a:endParaRPr>
          </a:p>
          <a:p>
            <a:pPr eaLnBrk="1" hangingPunct="1">
              <a:lnSpc>
                <a:spcPct val="120000"/>
              </a:lnSpc>
            </a:pPr>
            <a:endParaRPr lang="en-GB" altLang="en-US" b="1" dirty="0">
              <a:latin typeface="Arial" panose="020B0604020202020204" pitchFamily="34" charset="0"/>
            </a:endParaRPr>
          </a:p>
          <a:p>
            <a:pPr eaLnBrk="1" hangingPunct="1">
              <a:lnSpc>
                <a:spcPct val="120000"/>
              </a:lnSpc>
            </a:pPr>
            <a:r>
              <a:rPr lang="en-GB" altLang="en-US" b="1" dirty="0">
                <a:latin typeface="Arial" panose="020B0604020202020204" pitchFamily="34" charset="0"/>
              </a:rPr>
              <a:t>Photo credit: </a:t>
            </a:r>
            <a:r>
              <a:rPr lang="en-US" altLang="en-US" dirty="0">
                <a:latin typeface="Arial" panose="020B0604020202020204" pitchFamily="34" charset="0"/>
              </a:rPr>
              <a:t>©</a:t>
            </a:r>
            <a:r>
              <a:rPr lang="en-GB" altLang="en-US" b="1" dirty="0">
                <a:latin typeface="Arial" panose="020B0604020202020204" pitchFamily="34" charset="0"/>
              </a:rPr>
              <a:t> </a:t>
            </a:r>
            <a:r>
              <a:rPr lang="en-GB" altLang="en-US" dirty="0">
                <a:latin typeface="Arial" panose="020B0604020202020204" pitchFamily="34" charset="0"/>
              </a:rPr>
              <a:t>Tony Mathews, Shutterstock.com 2018</a:t>
            </a:r>
          </a:p>
        </p:txBody>
      </p:sp>
      <p:sp>
        <p:nvSpPr>
          <p:cNvPr id="56324" name="Slide Number Placeholder 4">
            <a:extLst>
              <a:ext uri="{FF2B5EF4-FFF2-40B4-BE49-F238E27FC236}">
                <a16:creationId xmlns:a16="http://schemas.microsoft.com/office/drawing/2014/main" id="{A3BEB033-F40B-406B-9167-83BAE517BF0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F32CECD0-9757-4C81-84DD-D10C1B13D962}" type="slidenum">
              <a:rPr lang="en-US" altLang="en-US" sz="1200">
                <a:solidFill>
                  <a:schemeClr val="tx1"/>
                </a:solidFill>
              </a:rPr>
              <a:pPr/>
              <a:t>17</a:t>
            </a:fld>
            <a:endParaRPr lang="en-US" altLang="en-US" sz="120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02377CD-3F3D-4A35-9328-D697F21B0120}"/>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F94FF98E-C350-40BF-BC59-18C697E4227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57348" name="Slide Number Placeholder 5">
            <a:extLst>
              <a:ext uri="{FF2B5EF4-FFF2-40B4-BE49-F238E27FC236}">
                <a16:creationId xmlns:a16="http://schemas.microsoft.com/office/drawing/2014/main" id="{EDE57F2D-F3A9-4187-A92B-0BBF5B1ADD6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82BD909-91AE-45EA-8365-9D8D270F9221}" type="slidenum">
              <a:rPr lang="en-US" altLang="en-US" sz="1200">
                <a:solidFill>
                  <a:schemeClr val="tx1"/>
                </a:solidFill>
              </a:rPr>
              <a:pPr/>
              <a:t>18</a:t>
            </a:fld>
            <a:endParaRPr lang="en-US" altLang="en-US" sz="120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1048B0A-EF13-4F9C-A764-2FC8E77CFF8D}"/>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C0C1F6EF-DB0E-403C-8FB4-D2E40ED525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true-or-false activity could be used as </a:t>
            </a:r>
            <a:r>
              <a:rPr lang="en-GB" dirty="0"/>
              <a:t>an introductory or summary activity</a:t>
            </a:r>
            <a:r>
              <a:rPr lang="en-GB" altLang="en-US" dirty="0">
                <a:latin typeface="Arial" panose="020B0604020202020204" pitchFamily="34" charset="0"/>
              </a:rPr>
              <a:t> on ethanol, or at the start of the lesson to gauge students’ existing knowledge of the subject matter. </a:t>
            </a:r>
            <a:r>
              <a:rPr lang="en-GB" altLang="en-US" dirty="0" err="1">
                <a:latin typeface="Arial" panose="020B0604020202020204" pitchFamily="34" charset="0"/>
              </a:rPr>
              <a:t>Colored</a:t>
            </a:r>
            <a:r>
              <a:rPr lang="en-GB" altLang="en-US" dirty="0">
                <a:latin typeface="Arial" panose="020B0604020202020204" pitchFamily="34" charset="0"/>
              </a:rPr>
              <a:t> traffic light cards (red = false, yellow = don’t know, green = true) could be used to make this a whole-class exercise.</a:t>
            </a:r>
          </a:p>
        </p:txBody>
      </p:sp>
      <p:sp>
        <p:nvSpPr>
          <p:cNvPr id="58372" name="Slide Number Placeholder 5">
            <a:extLst>
              <a:ext uri="{FF2B5EF4-FFF2-40B4-BE49-F238E27FC236}">
                <a16:creationId xmlns:a16="http://schemas.microsoft.com/office/drawing/2014/main" id="{FF62892D-5541-44D3-BF19-4F9CC4A93C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89EAF62C-D599-4B66-AF3D-B44B2476181B}" type="slidenum">
              <a:rPr lang="en-US" altLang="en-US" sz="1200">
                <a:solidFill>
                  <a:schemeClr val="tx1"/>
                </a:solidFill>
              </a:rPr>
              <a:pPr/>
              <a:t>19</a:t>
            </a:fld>
            <a:endParaRPr lang="en-US" alt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C28519-3BDB-4FD4-946A-A9E1C962F6E9}" type="slidenum">
              <a:rPr lang="en-US" altLang="en-US" smtClean="0"/>
              <a:pPr/>
              <a:t>2</a:t>
            </a:fld>
            <a:endParaRPr lang="en-US" altLang="en-US"/>
          </a:p>
        </p:txBody>
      </p:sp>
    </p:spTree>
    <p:extLst>
      <p:ext uri="{BB962C8B-B14F-4D97-AF65-F5344CB8AC3E}">
        <p14:creationId xmlns:p14="http://schemas.microsoft.com/office/powerpoint/2010/main" val="3778510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8ED4B291-A39A-4647-91A2-400F1FB4E80A}"/>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5237E479-F12E-4F3D-84DA-72D8654243B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Ethanol is less toxic to humans than other alcohols. Methanol has a high toxicity in humans; it is broken down to formic acid which inhibits cellular respiration. Ethanol has been consumed by humans in the form of alcoholic beverages for at least 9,000 years, long before alcohols could be chemically distinguished from one another. Ethanol happens to be the product of the fermentation of glucose by naturally occurring yeasts. </a:t>
            </a:r>
          </a:p>
        </p:txBody>
      </p:sp>
      <p:sp>
        <p:nvSpPr>
          <p:cNvPr id="59396" name="Slide Number Placeholder 4">
            <a:extLst>
              <a:ext uri="{FF2B5EF4-FFF2-40B4-BE49-F238E27FC236}">
                <a16:creationId xmlns:a16="http://schemas.microsoft.com/office/drawing/2014/main" id="{2E200ED8-0408-4C2A-947F-3A90C45D96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1FD01F7D-F74C-4478-98B6-9CEBB1721B2F}" type="slidenum">
              <a:rPr lang="en-US" altLang="en-US" sz="1200">
                <a:solidFill>
                  <a:schemeClr val="tx1"/>
                </a:solidFill>
              </a:rPr>
              <a:pPr/>
              <a:t>20</a:t>
            </a:fld>
            <a:endParaRPr lang="en-US" altLang="en-US" sz="120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924D379-BE69-4A86-A486-FA9F6B1D4475}"/>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75D73803-9781-4816-BE22-33B23AE841D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solvent is a substance that is used to dissolve solutes. </a:t>
            </a:r>
          </a:p>
        </p:txBody>
      </p:sp>
      <p:sp>
        <p:nvSpPr>
          <p:cNvPr id="61444" name="Slide Number Placeholder 5">
            <a:extLst>
              <a:ext uri="{FF2B5EF4-FFF2-40B4-BE49-F238E27FC236}">
                <a16:creationId xmlns:a16="http://schemas.microsoft.com/office/drawing/2014/main" id="{6BC21D5C-87FE-482A-BF6A-74E6BB1B9E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CB95F77E-8866-46CE-8039-C2018D90144F}" type="slidenum">
              <a:rPr lang="en-US" altLang="en-US" sz="1200">
                <a:solidFill>
                  <a:schemeClr val="tx1"/>
                </a:solidFill>
              </a:rPr>
              <a:pPr/>
              <a:t>21</a:t>
            </a:fld>
            <a:endParaRPr lang="en-US" altLang="en-US" sz="120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1B6663C-D20E-4C5F-94A6-7EE1BEB1C9F8}"/>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5CD0E8DE-3C43-4788-B670-362CCD6C6E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rPr>
              <a:t>This presentation is accompanied by the worksheet </a:t>
            </a:r>
            <a:r>
              <a:rPr lang="en-GB" altLang="en-US" i="1" dirty="0">
                <a:latin typeface="Arial" panose="020B0604020202020204" pitchFamily="34" charset="0"/>
              </a:rPr>
              <a:t>Alcohols</a:t>
            </a:r>
            <a:r>
              <a:rPr lang="en-GB" altLang="en-US" dirty="0">
                <a:latin typeface="Arial" panose="020B0604020202020204" pitchFamily="34" charset="0"/>
              </a:rPr>
              <a:t>.</a:t>
            </a:r>
          </a:p>
        </p:txBody>
      </p:sp>
      <p:sp>
        <p:nvSpPr>
          <p:cNvPr id="39940" name="Slide Number Placeholder 5">
            <a:extLst>
              <a:ext uri="{FF2B5EF4-FFF2-40B4-BE49-F238E27FC236}">
                <a16:creationId xmlns:a16="http://schemas.microsoft.com/office/drawing/2014/main" id="{15E11C8E-D283-45B0-98A7-11D85244F7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770ED316-7E91-4794-A2E1-4C1B2A66E85D}" type="slidenum">
              <a:rPr lang="en-US" altLang="en-US" sz="1200">
                <a:solidFill>
                  <a:schemeClr val="tx1"/>
                </a:solidFill>
              </a:rPr>
              <a:pPr/>
              <a:t>3</a:t>
            </a:fld>
            <a:endParaRPr lang="en-US" altLang="en-US" sz="120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CDAA9E5F-BF29-41E4-8340-6209AA32AF6C}"/>
              </a:ext>
            </a:extLst>
          </p:cNvPr>
          <p:cNvSpPr>
            <a:spLocks noGrp="1" noRot="1" noChangeAspect="1" noChangeArrowheads="1" noTextEdit="1"/>
          </p:cNvSpPr>
          <p:nvPr>
            <p:ph type="sldImg"/>
          </p:nvPr>
        </p:nvSpPr>
        <p:spPr>
          <a:ln/>
        </p:spPr>
      </p:sp>
      <p:sp>
        <p:nvSpPr>
          <p:cNvPr id="40963" name="Rectangle 3">
            <a:extLst>
              <a:ext uri="{FF2B5EF4-FFF2-40B4-BE49-F238E27FC236}">
                <a16:creationId xmlns:a16="http://schemas.microsoft.com/office/drawing/2014/main" id="{6B04A05B-ACFA-4CC1-9CA5-29BD903DC2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sz="1200" kern="1200" dirty="0">
                <a:solidFill>
                  <a:schemeClr val="tx1"/>
                </a:solidFill>
                <a:effectLst/>
                <a:latin typeface="Arial" charset="0"/>
                <a:ea typeface="+mn-ea"/>
                <a:cs typeface="+mn-cs"/>
              </a:rPr>
              <a:t>This slide covers the Science and Engineering Practice:</a:t>
            </a:r>
            <a:endParaRPr lang="en-GB" altLang="en-US" dirty="0">
              <a:latin typeface="Arial" panose="020B0604020202020204" pitchFamily="34" charset="0"/>
            </a:endParaRPr>
          </a:p>
          <a:p>
            <a:pPr marL="171450" indent="-171450" eaLnBrk="1" hangingPunct="1">
              <a:buFont typeface="Arial" panose="020B0604020202020204" pitchFamily="34" charset="0"/>
              <a:buChar cha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arise from examining models or a theory, to clarify and/or seek additional information and relationships.</a:t>
            </a:r>
            <a:endParaRPr lang="en-GB" altLang="en-US" dirty="0">
              <a:latin typeface="Arial" panose="020B0604020202020204" pitchFamily="34" charset="0"/>
            </a:endParaRPr>
          </a:p>
        </p:txBody>
      </p:sp>
      <p:sp>
        <p:nvSpPr>
          <p:cNvPr id="40964" name="Slide Number Placeholder 5">
            <a:extLst>
              <a:ext uri="{FF2B5EF4-FFF2-40B4-BE49-F238E27FC236}">
                <a16:creationId xmlns:a16="http://schemas.microsoft.com/office/drawing/2014/main" id="{2DF0C6B3-3462-4A65-900F-90D840701C6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3176AB10-94A7-48A4-9432-ABE4D2670F74}" type="slidenum">
              <a:rPr lang="en-US" altLang="en-US" sz="1200">
                <a:solidFill>
                  <a:schemeClr val="tx1"/>
                </a:solidFill>
              </a:rPr>
              <a:pPr/>
              <a:t>4</a:t>
            </a:fld>
            <a:endParaRPr lang="en-US" altLang="en-US" sz="120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67F8FF0-64B4-46BB-80E6-11C759A66027}"/>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4508D907-08D5-4676-BEC3-81370A9022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dirty="0"/>
              <a:t>This slide covers the Science and Engineering Practice:</a:t>
            </a:r>
            <a:endParaRPr lang="en-GB" altLang="en-US" dirty="0">
              <a:latin typeface="Arial" panose="020B0604020202020204" pitchFamily="34" charset="0"/>
            </a:endParaRPr>
          </a:p>
          <a:p>
            <a:pPr marL="171450" marR="0" lvl="0" indent="-171450" algn="l" defTabSz="914400" rtl="0" eaLnBrk="1" fontAlgn="base" latinLnBrk="0" hangingPunct="1">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Apply techniques of algebra and functions to represent and solve scientific and engineering problems.</a:t>
            </a:r>
            <a:endParaRPr lang="en-GB" altLang="en-US" b="0" i="0" dirty="0">
              <a:latin typeface="Arial" panose="020B0604020202020204" pitchFamily="34" charset="0"/>
            </a:endParaRPr>
          </a:p>
        </p:txBody>
      </p:sp>
      <p:sp>
        <p:nvSpPr>
          <p:cNvPr id="41988" name="Slide Number Placeholder 5">
            <a:extLst>
              <a:ext uri="{FF2B5EF4-FFF2-40B4-BE49-F238E27FC236}">
                <a16:creationId xmlns:a16="http://schemas.microsoft.com/office/drawing/2014/main" id="{D110E296-F235-4768-B03E-A894E376417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FF154AC7-41A6-4769-A8E2-A4B96AD654DC}" type="slidenum">
              <a:rPr lang="en-US" altLang="en-US" sz="1200">
                <a:solidFill>
                  <a:schemeClr val="tx1"/>
                </a:solidFill>
              </a:rPr>
              <a:pPr/>
              <a:t>5</a:t>
            </a:fld>
            <a:endParaRPr lang="en-US" altLang="en-US" sz="120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D0903B0-BB99-44BB-8B4E-F870B32E9D7F}"/>
              </a:ext>
            </a:extLst>
          </p:cNvPr>
          <p:cNvSpPr>
            <a:spLocks noGrp="1" noRot="1" noChangeAspect="1" noChangeArrowheads="1" noTextEdit="1"/>
          </p:cNvSpPr>
          <p:nvPr>
            <p:ph type="sldImg"/>
          </p:nvPr>
        </p:nvSpPr>
        <p:spPr>
          <a:ln/>
        </p:spPr>
      </p:sp>
      <p:sp>
        <p:nvSpPr>
          <p:cNvPr id="43011" name="Rectangle 3">
            <a:extLst>
              <a:ext uri="{FF2B5EF4-FFF2-40B4-BE49-F238E27FC236}">
                <a16:creationId xmlns:a16="http://schemas.microsoft.com/office/drawing/2014/main" id="{C92796F0-5FF2-480E-AF5A-923E5080D5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Draw attention to the carboxylic acid (ethanoic acid, represented by its structural formula), which like alcohols also has an –OH group. Ask students why this compound is not an alcohol. Draw attention to the C=O group, which alcohols do not possess.</a:t>
            </a:r>
          </a:p>
        </p:txBody>
      </p:sp>
      <p:sp>
        <p:nvSpPr>
          <p:cNvPr id="43012" name="Slide Number Placeholder 5">
            <a:extLst>
              <a:ext uri="{FF2B5EF4-FFF2-40B4-BE49-F238E27FC236}">
                <a16:creationId xmlns:a16="http://schemas.microsoft.com/office/drawing/2014/main" id="{6FCC164C-E6B1-424F-976C-090873227ED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6E42E53C-1827-46E8-BC0D-BB754C0ACCB1}" type="slidenum">
              <a:rPr lang="en-US" altLang="en-US" sz="1200">
                <a:solidFill>
                  <a:schemeClr val="tx1"/>
                </a:solidFill>
              </a:rPr>
              <a:pPr/>
              <a:t>6</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16F8F99-9571-4F97-9452-18941AA9B0EC}"/>
              </a:ext>
            </a:extLst>
          </p:cNvPr>
          <p:cNvSpPr>
            <a:spLocks noGrp="1" noRot="1" noChangeAspect="1" noChangeArrowheads="1" noTextEdit="1"/>
          </p:cNvSpPr>
          <p:nvPr>
            <p:ph type="sldImg"/>
          </p:nvPr>
        </p:nvSpPr>
        <p:spPr>
          <a:ln/>
        </p:spPr>
      </p:sp>
      <p:sp>
        <p:nvSpPr>
          <p:cNvPr id="45059" name="Rectangle 3">
            <a:extLst>
              <a:ext uri="{FF2B5EF4-FFF2-40B4-BE49-F238E27FC236}">
                <a16:creationId xmlns:a16="http://schemas.microsoft.com/office/drawing/2014/main" id="{EDD8D3F9-1AA2-4A36-B8E4-8B77A0CFBCB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a:bodyPr>
          <a:lstStyle/>
          <a:p>
            <a:pPr eaLnBrk="1" hangingPunct="1">
              <a:lnSpc>
                <a:spcPct val="110000"/>
              </a:lnSpc>
            </a:pPr>
            <a:r>
              <a:rPr lang="en-GB" altLang="en-US" b="1" dirty="0">
                <a:latin typeface="Arial" panose="020B0604020202020204" pitchFamily="34" charset="0"/>
              </a:rPr>
              <a:t>Teacher notes</a:t>
            </a:r>
          </a:p>
          <a:p>
            <a:pPr eaLnBrk="1" hangingPunct="1">
              <a:lnSpc>
                <a:spcPct val="110000"/>
              </a:lnSpc>
            </a:pPr>
            <a:r>
              <a:rPr lang="en-GB" altLang="en-US" dirty="0">
                <a:latin typeface="Arial" panose="020B0604020202020204" pitchFamily="34" charset="0"/>
              </a:rPr>
              <a:t>For alkanes and alcohols, an increase in the length of the hydrocarbon chain leads to an increase in boiling point. This is due to an increase in intermolecular forces between molecules with a longer hydrocarbon chain. </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The boiling point of an alcohol is significantly higher than that of an alkane with the same chain length. This is because there are stronger intermolecular forces acting between alcohol molecules.</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The boiling point of pentan-1-ol is greater than 117 °C and is approximately 138 °C. </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altLang="en-US" dirty="0">
                <a:latin typeface="Arial" panose="020B0604020202020204" pitchFamily="34" charset="0"/>
              </a:rPr>
              <a:t>For more information about alkanes, please refer to the </a:t>
            </a:r>
            <a:r>
              <a:rPr lang="en-GB" altLang="en-US" i="1" dirty="0">
                <a:latin typeface="Arial" panose="020B0604020202020204" pitchFamily="34" charset="0"/>
              </a:rPr>
              <a:t>Alkanes </a:t>
            </a:r>
            <a:r>
              <a:rPr lang="en-GB" altLang="en-US" dirty="0">
                <a:latin typeface="Arial" panose="020B0604020202020204" pitchFamily="34" charset="0"/>
              </a:rPr>
              <a:t>presentation.</a:t>
            </a:r>
          </a:p>
          <a:p>
            <a:pPr eaLnBrk="1" hangingPunct="1">
              <a:lnSpc>
                <a:spcPct val="110000"/>
              </a:lnSpc>
            </a:pPr>
            <a:endParaRPr lang="en-GB" altLang="en-US" dirty="0">
              <a:latin typeface="Arial" panose="020B0604020202020204" pitchFamily="34" charset="0"/>
            </a:endParaRPr>
          </a:p>
          <a:p>
            <a:pPr eaLnBrk="1" hangingPunct="1">
              <a:lnSpc>
                <a:spcPct val="110000"/>
              </a:lnSpc>
            </a:pPr>
            <a:r>
              <a:rPr lang="en-GB" kern="1200" dirty="0">
                <a:solidFill>
                  <a:schemeClr val="tx1"/>
                </a:solidFill>
                <a:effectLst/>
                <a:latin typeface="Arial" charset="0"/>
                <a:ea typeface="+mn-ea"/>
                <a:cs typeface="+mn-cs"/>
              </a:rPr>
              <a:t>This slide covers the Science and Engineering Practice:</a:t>
            </a:r>
            <a:endParaRPr lang="en-GB" altLang="en-US" dirty="0">
              <a:latin typeface="Arial" panose="020B0604020202020204" pitchFamily="34" charset="0"/>
            </a:endParaRPr>
          </a:p>
          <a:p>
            <a:pPr marL="171450" indent="-171450" eaLnBrk="1" hangingPunct="1">
              <a:lnSpc>
                <a:spcPct val="110000"/>
              </a:lnSpc>
              <a:buFont typeface="Arial" panose="020B0604020202020204" pitchFamily="34" charset="0"/>
              <a:buChar char="•"/>
            </a:pPr>
            <a:r>
              <a:rPr lang="en-GB" b="1" kern="1200" dirty="0">
                <a:solidFill>
                  <a:schemeClr val="tx1"/>
                </a:solidFill>
                <a:effectLst/>
                <a:latin typeface="Arial" charset="0"/>
                <a:ea typeface="+mn-ea"/>
                <a:cs typeface="+mn-cs"/>
              </a:rPr>
              <a:t>Constructing Explanations and Designing Solutions:</a:t>
            </a:r>
            <a:r>
              <a:rPr lang="en-GB"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altLang="en-US" dirty="0">
              <a:latin typeface="Arial" panose="020B0604020202020204" pitchFamily="34" charset="0"/>
            </a:endParaRPr>
          </a:p>
        </p:txBody>
      </p:sp>
      <p:sp>
        <p:nvSpPr>
          <p:cNvPr id="45060" name="Slide Number Placeholder 4">
            <a:extLst>
              <a:ext uri="{FF2B5EF4-FFF2-40B4-BE49-F238E27FC236}">
                <a16:creationId xmlns:a16="http://schemas.microsoft.com/office/drawing/2014/main" id="{D274653A-C8C1-445D-B36F-8F938D9BF27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59B79C3D-5915-43DF-96F2-2596E26EE9A5}" type="slidenum">
              <a:rPr lang="en-US" altLang="en-US" sz="1200">
                <a:solidFill>
                  <a:schemeClr val="tx1"/>
                </a:solidFill>
              </a:rPr>
              <a:pPr/>
              <a:t>7</a:t>
            </a:fld>
            <a:endParaRPr lang="en-US" altLang="en-US" sz="120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3745F6CD-7823-49F5-BDCB-64B13AFC2060}"/>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4CF62650-E439-4796-8C9A-4664EC2A8F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–OH groups in </a:t>
            </a:r>
            <a:r>
              <a:rPr lang="en-GB" altLang="en-US" dirty="0" err="1">
                <a:latin typeface="Arial" panose="020B0604020202020204" pitchFamily="34" charset="0"/>
              </a:rPr>
              <a:t>neighboring</a:t>
            </a:r>
            <a:r>
              <a:rPr lang="en-GB" altLang="en-US" dirty="0">
                <a:latin typeface="Arial" panose="020B0604020202020204" pitchFamily="34" charset="0"/>
              </a:rPr>
              <a:t> alcohol molecules form hydrogen bonds that are relatively strong. The intermolecular forces acting between ethanol molecules are a lot stronger than those acting between ethane.</a:t>
            </a:r>
          </a:p>
        </p:txBody>
      </p:sp>
      <p:sp>
        <p:nvSpPr>
          <p:cNvPr id="46084" name="Slide Number Placeholder 4">
            <a:extLst>
              <a:ext uri="{FF2B5EF4-FFF2-40B4-BE49-F238E27FC236}">
                <a16:creationId xmlns:a16="http://schemas.microsoft.com/office/drawing/2014/main" id="{B4401DAF-4DD5-444C-ABB8-886304787D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4172E428-DAC3-4226-B76A-FE44A9B20CFB}" type="slidenum">
              <a:rPr lang="en-US" altLang="en-US" sz="1200">
                <a:solidFill>
                  <a:schemeClr val="tx1"/>
                </a:solidFill>
              </a:rPr>
              <a:pPr/>
              <a:t>8</a:t>
            </a:fld>
            <a:endParaRPr lang="en-US" altLang="en-US" sz="1200">
              <a:solidFill>
                <a:schemeClr val="tx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1956F553-AB09-46A2-B8C6-E31946CC8F65}"/>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74B32921-1316-4D8C-A656-74DB7C82CD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47108" name="Slide Number Placeholder 4">
            <a:extLst>
              <a:ext uri="{FF2B5EF4-FFF2-40B4-BE49-F238E27FC236}">
                <a16:creationId xmlns:a16="http://schemas.microsoft.com/office/drawing/2014/main" id="{361FE1A9-F1BA-4382-A058-01D46E2E520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fld id="{D1113035-E769-41DF-BFFB-A5A0CFA56DCE}" type="slidenum">
              <a:rPr lang="en-US" altLang="en-US" sz="1200">
                <a:solidFill>
                  <a:schemeClr val="tx1"/>
                </a:solidFill>
              </a:rPr>
              <a:pPr/>
              <a:t>9</a:t>
            </a:fld>
            <a:endParaRPr lang="en-US" altLang="en-US" sz="1200">
              <a:solidFill>
                <a:schemeClr val="tx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7" name="Title 1">
            <a:extLst>
              <a:ext uri="{FF2B5EF4-FFF2-40B4-BE49-F238E27FC236}">
                <a16:creationId xmlns:a16="http://schemas.microsoft.com/office/drawing/2014/main" id="{95377613-BF44-4DE5-BF60-36F4B20FC9E5}"/>
              </a:ext>
            </a:extLst>
          </p:cNvPr>
          <p:cNvSpPr>
            <a:spLocks noGrp="1"/>
          </p:cNvSpPr>
          <p:nvPr>
            <p:ph type="title"/>
          </p:nvPr>
        </p:nvSpPr>
        <p:spPr>
          <a:xfrm>
            <a:off x="3230310" y="1187864"/>
            <a:ext cx="4973653" cy="3119215"/>
          </a:xfrm>
        </p:spPr>
        <p:txBody>
          <a:bodyPr/>
          <a:lstStyle>
            <a:lvl1pPr algn="ctr">
              <a:lnSpc>
                <a:spcPct val="100000"/>
              </a:lnSpc>
              <a:defRPr sz="4400">
                <a:solidFill>
                  <a:srgbClr val="FF6600"/>
                </a:solidFill>
              </a:defRPr>
            </a:lvl1pPr>
          </a:lstStyle>
          <a:p>
            <a:r>
              <a:rPr lang="en-US" dirty="0"/>
              <a:t>Click to edit Master title style</a:t>
            </a:r>
            <a:endParaRPr lang="en-GB" dirty="0"/>
          </a:p>
        </p:txBody>
      </p:sp>
      <p:pic>
        <p:nvPicPr>
          <p:cNvPr id="8" name="Picture 7">
            <a:extLst>
              <a:ext uri="{FF2B5EF4-FFF2-40B4-BE49-F238E27FC236}">
                <a16:creationId xmlns:a16="http://schemas.microsoft.com/office/drawing/2014/main" id="{7C507609-7DEE-4ADD-BBCC-3ADD57984E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A5A9B567-E1EA-4B68-8B7D-B2080927E9AE}"/>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2847401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0592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80990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62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378176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
    </p:custDataLst>
    <p:extLst>
      <p:ext uri="{BB962C8B-B14F-4D97-AF65-F5344CB8AC3E}">
        <p14:creationId xmlns:p14="http://schemas.microsoft.com/office/powerpoint/2010/main" val="566358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012553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7534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11965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6394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7918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10471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6413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545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046681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73734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43521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33186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28588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070345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6559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94662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84424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63226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0682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97179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p:cNvPicPr>
            <a:picLocks noChangeAspect="1" noChangeArrowheads="1"/>
          </p:cNvPicPr>
          <p:nvPr userDrawn="1"/>
        </p:nvPicPr>
        <p:blipFill>
          <a:blip r:embed="rId17">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3076"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3079"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3080"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C850B436-5CDA-47B6-ADF4-7DB3E8730AC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6C91EE15-05AA-46A5-B9A9-8EE8EC16691A}"/>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6"/>
    </p:custDataLst>
    <p:extLst>
      <p:ext uri="{BB962C8B-B14F-4D97-AF65-F5344CB8AC3E}">
        <p14:creationId xmlns:p14="http://schemas.microsoft.com/office/powerpoint/2010/main" val="3176716049"/>
      </p:ext>
    </p:extLst>
  </p:cSld>
  <p:clrMap bg1="lt1" tx1="dk1" bg2="lt2" tx2="dk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 id="2147485355" r:id="rId12"/>
    <p:sldLayoutId id="2147485356" r:id="rId13"/>
    <p:sldLayoutId id="2147485357"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0" y="0"/>
            <a:ext cx="9139766" cy="6854824"/>
          </a:xfrm>
          <a:prstGeom prst="rect">
            <a:avLst/>
          </a:prstGeom>
          <a:noFill/>
          <a:ln w="9525">
            <a:noFill/>
            <a:miter lim="800000"/>
            <a:headEnd/>
            <a:tailEnd/>
          </a:ln>
        </p:spPr>
      </p:pic>
      <p:sp>
        <p:nvSpPr>
          <p:cNvPr id="369670" name="Text Box 6"/>
          <p:cNvSpPr txBox="1">
            <a:spLocks noChangeArrowheads="1"/>
          </p:cNvSpPr>
          <p:nvPr/>
        </p:nvSpPr>
        <p:spPr bwMode="auto">
          <a:xfrm>
            <a:off x="828675" y="44450"/>
            <a:ext cx="6048375" cy="519113"/>
          </a:xfrm>
          <a:prstGeom prst="rect">
            <a:avLst/>
          </a:prstGeom>
          <a:noFill/>
          <a:ln w="9525">
            <a:noFill/>
            <a:miter lim="800000"/>
            <a:headEnd/>
            <a:tailEnd/>
          </a:ln>
          <a:effectLst/>
        </p:spPr>
        <p:txBody>
          <a:bodyPr>
            <a:spAutoFit/>
          </a:bodyPr>
          <a:lstStyle/>
          <a:p>
            <a:pPr>
              <a:spcBef>
                <a:spcPct val="50000"/>
              </a:spcBef>
              <a:defRPr/>
            </a:pPr>
            <a:endParaRPr lang="en-GB" sz="2800" b="1">
              <a:solidFill>
                <a:srgbClr val="5B0091"/>
              </a:solidFill>
              <a:cs typeface="Arial" charset="0"/>
            </a:endParaRPr>
          </a:p>
        </p:txBody>
      </p:sp>
      <p:sp>
        <p:nvSpPr>
          <p:cNvPr id="4100"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pic>
        <p:nvPicPr>
          <p:cNvPr id="4103"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ED4DCFDF-32FE-4F1B-9A8B-E3C7CC6057E6}"/>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D40A5A99-09C9-490B-9F5A-D54D121CD895}"/>
              </a:ext>
            </a:extLst>
          </p:cNvPr>
          <p:cNvSpPr txBox="1">
            <a:spLocks noChangeArrowheads="1"/>
          </p:cNvSpPr>
          <p:nvPr userDrawn="1"/>
        </p:nvSpPr>
        <p:spPr bwMode="auto">
          <a:xfrm>
            <a:off x="716139" y="6654800"/>
            <a:ext cx="655638" cy="246221"/>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21</a:t>
            </a:r>
          </a:p>
        </p:txBody>
      </p:sp>
    </p:spTree>
    <p:custDataLst>
      <p:tags r:id="rId14"/>
    </p:custDataLst>
    <p:extLst>
      <p:ext uri="{BB962C8B-B14F-4D97-AF65-F5344CB8AC3E}">
        <p14:creationId xmlns:p14="http://schemas.microsoft.com/office/powerpoint/2010/main" val="682469928"/>
      </p:ext>
    </p:extLst>
  </p:cSld>
  <p:clrMap bg1="lt1" tx1="dk1" bg2="lt2" tx2="dk2" accent1="accent1" accent2="accent2" accent3="accent3" accent4="accent4" accent5="accent5" accent6="accent6" hlink="hlink" folHlink="folHlink"/>
  <p:sldLayoutIdLst>
    <p:sldLayoutId id="2147485359" r:id="rId1"/>
    <p:sldLayoutId id="2147485360" r:id="rId2"/>
    <p:sldLayoutId id="2147485361" r:id="rId3"/>
    <p:sldLayoutId id="2147485362" r:id="rId4"/>
    <p:sldLayoutId id="2147485363" r:id="rId5"/>
    <p:sldLayoutId id="2147485364" r:id="rId6"/>
    <p:sldLayoutId id="2147485365" r:id="rId7"/>
    <p:sldLayoutId id="2147485366" r:id="rId8"/>
    <p:sldLayoutId id="2147485367" r:id="rId9"/>
    <p:sldLayoutId id="2147485368" r:id="rId10"/>
    <p:sldLayoutId id="2147485369" r:id="rId11"/>
    <p:sldLayoutId id="2147485370"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6.xml"/><Relationship Id="rId7" Type="http://schemas.openxmlformats.org/officeDocument/2006/relationships/image" Target="../media/image17.png"/><Relationship Id="rId2" Type="http://schemas.openxmlformats.org/officeDocument/2006/relationships/control" Target="../activeX/activeX5.xml"/><Relationship Id="rId1" Type="http://schemas.openxmlformats.org/officeDocument/2006/relationships/vmlDrawing" Target="../drawings/vmlDrawing5.vml"/><Relationship Id="rId6" Type="http://schemas.openxmlformats.org/officeDocument/2006/relationships/image" Target="../media/image15.png"/><Relationship Id="rId11" Type="http://schemas.openxmlformats.org/officeDocument/2006/relationships/image" Target="../media/image14.wmf"/><Relationship Id="rId5" Type="http://schemas.openxmlformats.org/officeDocument/2006/relationships/image" Target="../media/image6.png"/><Relationship Id="rId10" Type="http://schemas.openxmlformats.org/officeDocument/2006/relationships/image" Target="../media/image16.jpg"/><Relationship Id="rId4" Type="http://schemas.openxmlformats.org/officeDocument/2006/relationships/notesSlide" Target="../notesSlides/notesSlide13.xml"/><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6.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control" Target="../activeX/activeX6.xml"/><Relationship Id="rId1" Type="http://schemas.openxmlformats.org/officeDocument/2006/relationships/vmlDrawing" Target="../drawings/vmlDrawing6.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16.xml"/><Relationship Id="rId9"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6.xml"/><Relationship Id="rId7" Type="http://schemas.openxmlformats.org/officeDocument/2006/relationships/image" Target="../media/image17.png"/><Relationship Id="rId2" Type="http://schemas.openxmlformats.org/officeDocument/2006/relationships/control" Target="../activeX/activeX7.xml"/><Relationship Id="rId1" Type="http://schemas.openxmlformats.org/officeDocument/2006/relationships/vmlDrawing" Target="../drawings/vmlDrawing7.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19.xml"/><Relationship Id="rId9" Type="http://schemas.openxmlformats.org/officeDocument/2006/relationships/image" Target="../media/image14.w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6.xml"/><Relationship Id="rId7" Type="http://schemas.openxmlformats.org/officeDocument/2006/relationships/image" Target="../media/image13.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5.xml"/><Relationship Id="rId9" Type="http://schemas.openxmlformats.org/officeDocument/2006/relationships/image" Target="../media/image14.wmf"/></Relationships>
</file>

<file path=ppt/slides/_rels/slide6.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6.xml"/><Relationship Id="rId7" Type="http://schemas.openxmlformats.org/officeDocument/2006/relationships/image" Target="../media/image17.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6.xml"/><Relationship Id="rId9" Type="http://schemas.openxmlformats.org/officeDocument/2006/relationships/image" Target="../media/image14.wmf"/></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6.xml"/><Relationship Id="rId7" Type="http://schemas.openxmlformats.org/officeDocument/2006/relationships/image" Target="../media/image17.png"/><Relationship Id="rId2" Type="http://schemas.openxmlformats.org/officeDocument/2006/relationships/control" Target="../activeX/activeX3.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6.png"/><Relationship Id="rId10" Type="http://schemas.openxmlformats.org/officeDocument/2006/relationships/image" Target="../media/image14.wmf"/><Relationship Id="rId4" Type="http://schemas.openxmlformats.org/officeDocument/2006/relationships/notesSlide" Target="../notesSlides/notesSlide7.xml"/><Relationship Id="rId9"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6.xml"/><Relationship Id="rId7" Type="http://schemas.openxmlformats.org/officeDocument/2006/relationships/image" Target="../media/image21.png"/><Relationship Id="rId2" Type="http://schemas.openxmlformats.org/officeDocument/2006/relationships/control" Target="../activeX/activeX4.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9.xml"/><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AEEA5EC1-F2A9-4789-8441-A3E2958B1E03}"/>
              </a:ext>
            </a:extLst>
          </p:cNvPr>
          <p:cNvSpPr>
            <a:spLocks noGrp="1"/>
          </p:cNvSpPr>
          <p:nvPr>
            <p:ph type="title"/>
          </p:nvPr>
        </p:nvSpPr>
        <p:spPr/>
        <p:txBody>
          <a:bodyPr/>
          <a:lstStyle/>
          <a:p>
            <a:r>
              <a:rPr lang="en-GB" altLang="en-US" dirty="0"/>
              <a:t>Alcohols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39" name="AutoShape 39">
            <a:extLst>
              <a:ext uri="{FF2B5EF4-FFF2-40B4-BE49-F238E27FC236}">
                <a16:creationId xmlns:a16="http://schemas.microsoft.com/office/drawing/2014/main" id="{A678C1E1-4DB8-4168-91CB-B88E370821E0}"/>
              </a:ext>
            </a:extLst>
          </p:cNvPr>
          <p:cNvSpPr>
            <a:spLocks noChangeArrowheads="1"/>
          </p:cNvSpPr>
          <p:nvPr/>
        </p:nvSpPr>
        <p:spPr bwMode="auto">
          <a:xfrm>
            <a:off x="358775" y="4687888"/>
            <a:ext cx="8426450" cy="1296987"/>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793620" name="AutoShape 20">
            <a:extLst>
              <a:ext uri="{FF2B5EF4-FFF2-40B4-BE49-F238E27FC236}">
                <a16:creationId xmlns:a16="http://schemas.microsoft.com/office/drawing/2014/main" id="{60968CA7-EC4A-4049-BE00-BD342FB249AC}"/>
              </a:ext>
            </a:extLst>
          </p:cNvPr>
          <p:cNvSpPr>
            <a:spLocks noChangeArrowheads="1"/>
          </p:cNvSpPr>
          <p:nvPr/>
        </p:nvSpPr>
        <p:spPr bwMode="auto">
          <a:xfrm>
            <a:off x="358775" y="2600325"/>
            <a:ext cx="8426450" cy="1296988"/>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endParaRPr lang="en-GB" altLang="en-US">
              <a:solidFill>
                <a:schemeClr val="bg1"/>
              </a:solidFill>
            </a:endParaRPr>
          </a:p>
        </p:txBody>
      </p:sp>
      <p:sp>
        <p:nvSpPr>
          <p:cNvPr id="25604" name="Rectangle 2">
            <a:extLst>
              <a:ext uri="{FF2B5EF4-FFF2-40B4-BE49-F238E27FC236}">
                <a16:creationId xmlns:a16="http://schemas.microsoft.com/office/drawing/2014/main" id="{19FAB6D7-DC8E-4E31-86E9-EE7BC015795D}"/>
              </a:ext>
            </a:extLst>
          </p:cNvPr>
          <p:cNvSpPr>
            <a:spLocks noGrp="1" noChangeArrowheads="1"/>
          </p:cNvSpPr>
          <p:nvPr>
            <p:ph type="title"/>
          </p:nvPr>
        </p:nvSpPr>
        <p:spPr/>
        <p:txBody>
          <a:bodyPr/>
          <a:lstStyle/>
          <a:p>
            <a:pPr eaLnBrk="1" hangingPunct="1"/>
            <a:r>
              <a:rPr lang="en-GB" altLang="en-US"/>
              <a:t>Reaction of alcohols with oxygen</a:t>
            </a:r>
          </a:p>
        </p:txBody>
      </p:sp>
      <p:sp>
        <p:nvSpPr>
          <p:cNvPr id="25605" name="Text Box 3">
            <a:extLst>
              <a:ext uri="{FF2B5EF4-FFF2-40B4-BE49-F238E27FC236}">
                <a16:creationId xmlns:a16="http://schemas.microsoft.com/office/drawing/2014/main" id="{5BE16A25-0060-4C77-BE48-7BDB94774D97}"/>
              </a:ext>
            </a:extLst>
          </p:cNvPr>
          <p:cNvSpPr txBox="1">
            <a:spLocks noChangeArrowheads="1"/>
          </p:cNvSpPr>
          <p:nvPr/>
        </p:nvSpPr>
        <p:spPr bwMode="auto">
          <a:xfrm>
            <a:off x="358775" y="800100"/>
            <a:ext cx="8426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Because alcohols contain hydrocarbon chains, they often react in a similar way to alkanes.</a:t>
            </a:r>
          </a:p>
        </p:txBody>
      </p:sp>
      <p:grpSp>
        <p:nvGrpSpPr>
          <p:cNvPr id="2" name="Group 43">
            <a:extLst>
              <a:ext uri="{FF2B5EF4-FFF2-40B4-BE49-F238E27FC236}">
                <a16:creationId xmlns:a16="http://schemas.microsoft.com/office/drawing/2014/main" id="{8D6409E6-C7B0-4F7C-B95A-9C727677FBB1}"/>
              </a:ext>
            </a:extLst>
          </p:cNvPr>
          <p:cNvGrpSpPr>
            <a:grpSpLocks/>
          </p:cNvGrpSpPr>
          <p:nvPr/>
        </p:nvGrpSpPr>
        <p:grpSpPr bwMode="auto">
          <a:xfrm>
            <a:off x="574675" y="2760663"/>
            <a:ext cx="7993063" cy="952500"/>
            <a:chOff x="362" y="1795"/>
            <a:chExt cx="5035" cy="600"/>
          </a:xfrm>
        </p:grpSpPr>
        <p:sp>
          <p:nvSpPr>
            <p:cNvPr id="25627" name="Text Box 6">
              <a:extLst>
                <a:ext uri="{FF2B5EF4-FFF2-40B4-BE49-F238E27FC236}">
                  <a16:creationId xmlns:a16="http://schemas.microsoft.com/office/drawing/2014/main" id="{76ABFA3D-3529-4A0B-9928-731B04EA22C9}"/>
                </a:ext>
              </a:extLst>
            </p:cNvPr>
            <p:cNvSpPr txBox="1">
              <a:spLocks noChangeArrowheads="1"/>
            </p:cNvSpPr>
            <p:nvPr/>
          </p:nvSpPr>
          <p:spPr bwMode="auto">
            <a:xfrm>
              <a:off x="402" y="1795"/>
              <a:ext cx="74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ethanol</a:t>
              </a:r>
            </a:p>
          </p:txBody>
        </p:sp>
        <p:sp>
          <p:nvSpPr>
            <p:cNvPr id="25628" name="Text Box 7">
              <a:extLst>
                <a:ext uri="{FF2B5EF4-FFF2-40B4-BE49-F238E27FC236}">
                  <a16:creationId xmlns:a16="http://schemas.microsoft.com/office/drawing/2014/main" id="{1AE7D909-A3F3-4217-9ED8-ED9CC3850FEB}"/>
                </a:ext>
              </a:extLst>
            </p:cNvPr>
            <p:cNvSpPr txBox="1">
              <a:spLocks noChangeArrowheads="1"/>
            </p:cNvSpPr>
            <p:nvPr/>
          </p:nvSpPr>
          <p:spPr bwMode="auto">
            <a:xfrm>
              <a:off x="2958" y="1795"/>
              <a:ext cx="137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carbon dioxide</a:t>
              </a:r>
            </a:p>
          </p:txBody>
        </p:sp>
        <p:sp>
          <p:nvSpPr>
            <p:cNvPr id="25629" name="Text Box 8">
              <a:extLst>
                <a:ext uri="{FF2B5EF4-FFF2-40B4-BE49-F238E27FC236}">
                  <a16:creationId xmlns:a16="http://schemas.microsoft.com/office/drawing/2014/main" id="{DFA7B65D-0CA7-4E0E-9E26-D16C05FC0BCD}"/>
                </a:ext>
              </a:extLst>
            </p:cNvPr>
            <p:cNvSpPr txBox="1">
              <a:spLocks noChangeArrowheads="1"/>
            </p:cNvSpPr>
            <p:nvPr/>
          </p:nvSpPr>
          <p:spPr bwMode="auto">
            <a:xfrm>
              <a:off x="4819" y="1795"/>
              <a:ext cx="57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water</a:t>
              </a:r>
            </a:p>
          </p:txBody>
        </p:sp>
        <p:sp>
          <p:nvSpPr>
            <p:cNvPr id="25630" name="Text Box 9">
              <a:extLst>
                <a:ext uri="{FF2B5EF4-FFF2-40B4-BE49-F238E27FC236}">
                  <a16:creationId xmlns:a16="http://schemas.microsoft.com/office/drawing/2014/main" id="{F2D478F0-A260-403A-952F-10F0AA1175A5}"/>
                </a:ext>
              </a:extLst>
            </p:cNvPr>
            <p:cNvSpPr txBox="1">
              <a:spLocks noChangeArrowheads="1"/>
            </p:cNvSpPr>
            <p:nvPr/>
          </p:nvSpPr>
          <p:spPr bwMode="auto">
            <a:xfrm>
              <a:off x="1702" y="1795"/>
              <a:ext cx="73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oxygen</a:t>
              </a:r>
            </a:p>
          </p:txBody>
        </p:sp>
        <p:sp>
          <p:nvSpPr>
            <p:cNvPr id="25631" name="Text Box 10">
              <a:extLst>
                <a:ext uri="{FF2B5EF4-FFF2-40B4-BE49-F238E27FC236}">
                  <a16:creationId xmlns:a16="http://schemas.microsoft.com/office/drawing/2014/main" id="{0251498B-D21D-4B32-A8BB-CBE1C439E8A2}"/>
                </a:ext>
              </a:extLst>
            </p:cNvPr>
            <p:cNvSpPr txBox="1">
              <a:spLocks noChangeArrowheads="1"/>
            </p:cNvSpPr>
            <p:nvPr/>
          </p:nvSpPr>
          <p:spPr bwMode="auto">
            <a:xfrm>
              <a:off x="1353" y="1795"/>
              <a:ext cx="2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b="1">
                  <a:solidFill>
                    <a:schemeClr val="bg1"/>
                  </a:solidFill>
                </a:rPr>
                <a:t>+</a:t>
              </a:r>
            </a:p>
          </p:txBody>
        </p:sp>
        <p:sp>
          <p:nvSpPr>
            <p:cNvPr id="25632" name="Text Box 12">
              <a:extLst>
                <a:ext uri="{FF2B5EF4-FFF2-40B4-BE49-F238E27FC236}">
                  <a16:creationId xmlns:a16="http://schemas.microsoft.com/office/drawing/2014/main" id="{51D5C8F3-AC46-4A4F-9927-D3D25FC1E253}"/>
                </a:ext>
              </a:extLst>
            </p:cNvPr>
            <p:cNvSpPr txBox="1">
              <a:spLocks noChangeArrowheads="1"/>
            </p:cNvSpPr>
            <p:nvPr/>
          </p:nvSpPr>
          <p:spPr bwMode="auto">
            <a:xfrm>
              <a:off x="4438" y="1795"/>
              <a:ext cx="2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b="1">
                  <a:solidFill>
                    <a:schemeClr val="bg1"/>
                  </a:solidFill>
                </a:rPr>
                <a:t>+</a:t>
              </a:r>
            </a:p>
          </p:txBody>
        </p:sp>
        <p:sp>
          <p:nvSpPr>
            <p:cNvPr id="25633" name="Text Box 13">
              <a:extLst>
                <a:ext uri="{FF2B5EF4-FFF2-40B4-BE49-F238E27FC236}">
                  <a16:creationId xmlns:a16="http://schemas.microsoft.com/office/drawing/2014/main" id="{F560CD81-E46C-437F-9D95-9FA9C7550426}"/>
                </a:ext>
              </a:extLst>
            </p:cNvPr>
            <p:cNvSpPr txBox="1">
              <a:spLocks noChangeArrowheads="1"/>
            </p:cNvSpPr>
            <p:nvPr/>
          </p:nvSpPr>
          <p:spPr bwMode="auto">
            <a:xfrm>
              <a:off x="362" y="2107"/>
              <a:ext cx="82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C</a:t>
              </a:r>
              <a:r>
                <a:rPr lang="en-GB" altLang="en-US" b="1" baseline="-25000">
                  <a:solidFill>
                    <a:schemeClr val="bg1"/>
                  </a:solidFill>
                </a:rPr>
                <a:t>2</a:t>
              </a:r>
              <a:r>
                <a:rPr lang="en-GB" altLang="en-US" b="1">
                  <a:solidFill>
                    <a:schemeClr val="bg1"/>
                  </a:solidFill>
                </a:rPr>
                <a:t>H</a:t>
              </a:r>
              <a:r>
                <a:rPr lang="en-GB" altLang="en-US" b="1" baseline="-25000">
                  <a:solidFill>
                    <a:schemeClr val="bg1"/>
                  </a:solidFill>
                </a:rPr>
                <a:t>5</a:t>
              </a:r>
              <a:r>
                <a:rPr lang="en-GB" altLang="en-US" b="1">
                  <a:solidFill>
                    <a:schemeClr val="bg1"/>
                  </a:solidFill>
                </a:rPr>
                <a:t>OH</a:t>
              </a:r>
            </a:p>
          </p:txBody>
        </p:sp>
        <p:sp>
          <p:nvSpPr>
            <p:cNvPr id="25634" name="Text Box 14">
              <a:extLst>
                <a:ext uri="{FF2B5EF4-FFF2-40B4-BE49-F238E27FC236}">
                  <a16:creationId xmlns:a16="http://schemas.microsoft.com/office/drawing/2014/main" id="{2C2FACE8-124D-48B2-8D0F-CAFAEBEB8B55}"/>
                </a:ext>
              </a:extLst>
            </p:cNvPr>
            <p:cNvSpPr txBox="1">
              <a:spLocks noChangeArrowheads="1"/>
            </p:cNvSpPr>
            <p:nvPr/>
          </p:nvSpPr>
          <p:spPr bwMode="auto">
            <a:xfrm>
              <a:off x="3352" y="2107"/>
              <a:ext cx="5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sym typeface="Symbol" panose="05050102010706020507" pitchFamily="18" charset="2"/>
                </a:rPr>
                <a:t>2</a:t>
              </a:r>
              <a:r>
                <a:rPr lang="en-GB" altLang="en-US" b="1">
                  <a:solidFill>
                    <a:schemeClr val="bg1"/>
                  </a:solidFill>
                </a:rPr>
                <a:t>CO</a:t>
              </a:r>
              <a:r>
                <a:rPr lang="en-GB" altLang="en-US" b="1" baseline="-25000">
                  <a:solidFill>
                    <a:schemeClr val="bg1"/>
                  </a:solidFill>
                </a:rPr>
                <a:t>2</a:t>
              </a:r>
            </a:p>
          </p:txBody>
        </p:sp>
        <p:sp>
          <p:nvSpPr>
            <p:cNvPr id="25635" name="Text Box 15">
              <a:extLst>
                <a:ext uri="{FF2B5EF4-FFF2-40B4-BE49-F238E27FC236}">
                  <a16:creationId xmlns:a16="http://schemas.microsoft.com/office/drawing/2014/main" id="{1D2FCC74-453D-4D42-AD10-F05644E844BE}"/>
                </a:ext>
              </a:extLst>
            </p:cNvPr>
            <p:cNvSpPr txBox="1">
              <a:spLocks noChangeArrowheads="1"/>
            </p:cNvSpPr>
            <p:nvPr/>
          </p:nvSpPr>
          <p:spPr bwMode="auto">
            <a:xfrm>
              <a:off x="4815" y="2107"/>
              <a:ext cx="5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3H</a:t>
              </a:r>
              <a:r>
                <a:rPr lang="en-GB" altLang="en-US" b="1" baseline="-25000">
                  <a:solidFill>
                    <a:schemeClr val="bg1"/>
                  </a:solidFill>
                </a:rPr>
                <a:t>2</a:t>
              </a:r>
              <a:r>
                <a:rPr lang="en-GB" altLang="en-US" b="1">
                  <a:solidFill>
                    <a:schemeClr val="bg1"/>
                  </a:solidFill>
                </a:rPr>
                <a:t>O</a:t>
              </a:r>
            </a:p>
          </p:txBody>
        </p:sp>
        <p:sp>
          <p:nvSpPr>
            <p:cNvPr id="25636" name="Text Box 16">
              <a:extLst>
                <a:ext uri="{FF2B5EF4-FFF2-40B4-BE49-F238E27FC236}">
                  <a16:creationId xmlns:a16="http://schemas.microsoft.com/office/drawing/2014/main" id="{1DB05445-B48C-483D-8BCA-0CC619763B96}"/>
                </a:ext>
              </a:extLst>
            </p:cNvPr>
            <p:cNvSpPr txBox="1">
              <a:spLocks noChangeArrowheads="1"/>
            </p:cNvSpPr>
            <p:nvPr/>
          </p:nvSpPr>
          <p:spPr bwMode="auto">
            <a:xfrm>
              <a:off x="1847" y="2107"/>
              <a:ext cx="443"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3O</a:t>
              </a:r>
              <a:r>
                <a:rPr lang="en-GB" altLang="en-US" b="1" baseline="-25000">
                  <a:solidFill>
                    <a:schemeClr val="bg1"/>
                  </a:solidFill>
                </a:rPr>
                <a:t>2</a:t>
              </a:r>
            </a:p>
          </p:txBody>
        </p:sp>
        <p:sp>
          <p:nvSpPr>
            <p:cNvPr id="25637" name="Text Box 17">
              <a:extLst>
                <a:ext uri="{FF2B5EF4-FFF2-40B4-BE49-F238E27FC236}">
                  <a16:creationId xmlns:a16="http://schemas.microsoft.com/office/drawing/2014/main" id="{133C7C28-73DA-49F5-946A-0DCA2B037104}"/>
                </a:ext>
              </a:extLst>
            </p:cNvPr>
            <p:cNvSpPr txBox="1">
              <a:spLocks noChangeArrowheads="1"/>
            </p:cNvSpPr>
            <p:nvPr/>
          </p:nvSpPr>
          <p:spPr bwMode="auto">
            <a:xfrm>
              <a:off x="1353" y="2137"/>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chemeClr val="bg1"/>
                  </a:solidFill>
                </a:rPr>
                <a:t>+</a:t>
              </a:r>
            </a:p>
          </p:txBody>
        </p:sp>
        <p:sp>
          <p:nvSpPr>
            <p:cNvPr id="25638" name="Text Box 19">
              <a:extLst>
                <a:ext uri="{FF2B5EF4-FFF2-40B4-BE49-F238E27FC236}">
                  <a16:creationId xmlns:a16="http://schemas.microsoft.com/office/drawing/2014/main" id="{3BADFCB0-37EC-4887-A672-2AAD5BEC360D}"/>
                </a:ext>
              </a:extLst>
            </p:cNvPr>
            <p:cNvSpPr txBox="1">
              <a:spLocks noChangeArrowheads="1"/>
            </p:cNvSpPr>
            <p:nvPr/>
          </p:nvSpPr>
          <p:spPr bwMode="auto">
            <a:xfrm>
              <a:off x="4438" y="2137"/>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chemeClr val="bg1"/>
                  </a:solidFill>
                </a:rPr>
                <a:t>+</a:t>
              </a:r>
            </a:p>
          </p:txBody>
        </p:sp>
      </p:grpSp>
      <p:sp>
        <p:nvSpPr>
          <p:cNvPr id="793621" name="Text Box 21">
            <a:extLst>
              <a:ext uri="{FF2B5EF4-FFF2-40B4-BE49-F238E27FC236}">
                <a16:creationId xmlns:a16="http://schemas.microsoft.com/office/drawing/2014/main" id="{0F33EA1A-FA64-45BF-9D0B-25B391195618}"/>
              </a:ext>
            </a:extLst>
          </p:cNvPr>
          <p:cNvSpPr txBox="1">
            <a:spLocks noChangeArrowheads="1"/>
          </p:cNvSpPr>
          <p:nvPr/>
        </p:nvSpPr>
        <p:spPr bwMode="auto">
          <a:xfrm>
            <a:off x="346075" y="4057650"/>
            <a:ext cx="8459788" cy="468313"/>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equation for the reaction of hexane with oxygen?</a:t>
            </a:r>
          </a:p>
        </p:txBody>
      </p:sp>
      <p:sp>
        <p:nvSpPr>
          <p:cNvPr id="793622" name="Text Box 22">
            <a:extLst>
              <a:ext uri="{FF2B5EF4-FFF2-40B4-BE49-F238E27FC236}">
                <a16:creationId xmlns:a16="http://schemas.microsoft.com/office/drawing/2014/main" id="{45218D34-3B46-4694-9F03-E500020E7543}"/>
              </a:ext>
            </a:extLst>
          </p:cNvPr>
          <p:cNvSpPr txBox="1">
            <a:spLocks noChangeArrowheads="1"/>
          </p:cNvSpPr>
          <p:nvPr/>
        </p:nvSpPr>
        <p:spPr bwMode="auto">
          <a:xfrm>
            <a:off x="358775" y="1700213"/>
            <a:ext cx="8426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ethanol burns in oxygen to form carbon dioxide and water:</a:t>
            </a:r>
          </a:p>
        </p:txBody>
      </p:sp>
      <p:grpSp>
        <p:nvGrpSpPr>
          <p:cNvPr id="3" name="Group 44">
            <a:extLst>
              <a:ext uri="{FF2B5EF4-FFF2-40B4-BE49-F238E27FC236}">
                <a16:creationId xmlns:a16="http://schemas.microsoft.com/office/drawing/2014/main" id="{32D0838A-A488-404F-8459-5A809F9ED83B}"/>
              </a:ext>
            </a:extLst>
          </p:cNvPr>
          <p:cNvGrpSpPr>
            <a:grpSpLocks/>
          </p:cNvGrpSpPr>
          <p:nvPr/>
        </p:nvGrpSpPr>
        <p:grpSpPr bwMode="auto">
          <a:xfrm>
            <a:off x="657225" y="4848225"/>
            <a:ext cx="7997825" cy="952500"/>
            <a:chOff x="414" y="3054"/>
            <a:chExt cx="5038" cy="600"/>
          </a:xfrm>
        </p:grpSpPr>
        <p:sp>
          <p:nvSpPr>
            <p:cNvPr id="25615" name="Text Box 25">
              <a:extLst>
                <a:ext uri="{FF2B5EF4-FFF2-40B4-BE49-F238E27FC236}">
                  <a16:creationId xmlns:a16="http://schemas.microsoft.com/office/drawing/2014/main" id="{CF847E8A-0C8C-4B2D-BD2D-892238FED425}"/>
                </a:ext>
              </a:extLst>
            </p:cNvPr>
            <p:cNvSpPr txBox="1">
              <a:spLocks noChangeArrowheads="1"/>
            </p:cNvSpPr>
            <p:nvPr/>
          </p:nvSpPr>
          <p:spPr bwMode="auto">
            <a:xfrm>
              <a:off x="414" y="3054"/>
              <a:ext cx="72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hexane</a:t>
              </a:r>
            </a:p>
          </p:txBody>
        </p:sp>
        <p:sp>
          <p:nvSpPr>
            <p:cNvPr id="25616" name="Text Box 26">
              <a:extLst>
                <a:ext uri="{FF2B5EF4-FFF2-40B4-BE49-F238E27FC236}">
                  <a16:creationId xmlns:a16="http://schemas.microsoft.com/office/drawing/2014/main" id="{7F895C3D-F509-4500-B194-1251784DE005}"/>
                </a:ext>
              </a:extLst>
            </p:cNvPr>
            <p:cNvSpPr txBox="1">
              <a:spLocks noChangeArrowheads="1"/>
            </p:cNvSpPr>
            <p:nvPr/>
          </p:nvSpPr>
          <p:spPr bwMode="auto">
            <a:xfrm>
              <a:off x="2959" y="3054"/>
              <a:ext cx="1371"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carbon dioxide</a:t>
              </a:r>
            </a:p>
          </p:txBody>
        </p:sp>
        <p:sp>
          <p:nvSpPr>
            <p:cNvPr id="25617" name="Text Box 27">
              <a:extLst>
                <a:ext uri="{FF2B5EF4-FFF2-40B4-BE49-F238E27FC236}">
                  <a16:creationId xmlns:a16="http://schemas.microsoft.com/office/drawing/2014/main" id="{4E5A8CCA-5A78-49D3-A63D-5BD9F404B718}"/>
                </a:ext>
              </a:extLst>
            </p:cNvPr>
            <p:cNvSpPr txBox="1">
              <a:spLocks noChangeArrowheads="1"/>
            </p:cNvSpPr>
            <p:nvPr/>
          </p:nvSpPr>
          <p:spPr bwMode="auto">
            <a:xfrm>
              <a:off x="4820" y="3054"/>
              <a:ext cx="57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water</a:t>
              </a:r>
            </a:p>
          </p:txBody>
        </p:sp>
        <p:sp>
          <p:nvSpPr>
            <p:cNvPr id="25618" name="Text Box 28">
              <a:extLst>
                <a:ext uri="{FF2B5EF4-FFF2-40B4-BE49-F238E27FC236}">
                  <a16:creationId xmlns:a16="http://schemas.microsoft.com/office/drawing/2014/main" id="{DA9A40F6-A24F-46DD-8DE9-8212AD9E8242}"/>
                </a:ext>
              </a:extLst>
            </p:cNvPr>
            <p:cNvSpPr txBox="1">
              <a:spLocks noChangeArrowheads="1"/>
            </p:cNvSpPr>
            <p:nvPr/>
          </p:nvSpPr>
          <p:spPr bwMode="auto">
            <a:xfrm>
              <a:off x="1703" y="3054"/>
              <a:ext cx="73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oxygen</a:t>
              </a:r>
            </a:p>
          </p:txBody>
        </p:sp>
        <p:sp>
          <p:nvSpPr>
            <p:cNvPr id="25619" name="Text Box 29">
              <a:extLst>
                <a:ext uri="{FF2B5EF4-FFF2-40B4-BE49-F238E27FC236}">
                  <a16:creationId xmlns:a16="http://schemas.microsoft.com/office/drawing/2014/main" id="{E786735A-9E05-49D5-9D84-49F44302733C}"/>
                </a:ext>
              </a:extLst>
            </p:cNvPr>
            <p:cNvSpPr txBox="1">
              <a:spLocks noChangeArrowheads="1"/>
            </p:cNvSpPr>
            <p:nvPr/>
          </p:nvSpPr>
          <p:spPr bwMode="auto">
            <a:xfrm>
              <a:off x="1354" y="3054"/>
              <a:ext cx="2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b="1">
                  <a:solidFill>
                    <a:schemeClr val="bg1"/>
                  </a:solidFill>
                </a:rPr>
                <a:t>+</a:t>
              </a:r>
            </a:p>
          </p:txBody>
        </p:sp>
        <p:sp>
          <p:nvSpPr>
            <p:cNvPr id="25620" name="Text Box 31">
              <a:extLst>
                <a:ext uri="{FF2B5EF4-FFF2-40B4-BE49-F238E27FC236}">
                  <a16:creationId xmlns:a16="http://schemas.microsoft.com/office/drawing/2014/main" id="{51D4FE2D-62A6-44CA-8C93-1AEBBDB90F28}"/>
                </a:ext>
              </a:extLst>
            </p:cNvPr>
            <p:cNvSpPr txBox="1">
              <a:spLocks noChangeArrowheads="1"/>
            </p:cNvSpPr>
            <p:nvPr/>
          </p:nvSpPr>
          <p:spPr bwMode="auto">
            <a:xfrm>
              <a:off x="4439" y="3054"/>
              <a:ext cx="2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b="1">
                  <a:solidFill>
                    <a:schemeClr val="bg1"/>
                  </a:solidFill>
                </a:rPr>
                <a:t>+</a:t>
              </a:r>
            </a:p>
          </p:txBody>
        </p:sp>
        <p:sp>
          <p:nvSpPr>
            <p:cNvPr id="25621" name="Text Box 32">
              <a:extLst>
                <a:ext uri="{FF2B5EF4-FFF2-40B4-BE49-F238E27FC236}">
                  <a16:creationId xmlns:a16="http://schemas.microsoft.com/office/drawing/2014/main" id="{7BC79F17-2183-4EA3-970F-B86AAF53BBCB}"/>
                </a:ext>
              </a:extLst>
            </p:cNvPr>
            <p:cNvSpPr txBox="1">
              <a:spLocks noChangeArrowheads="1"/>
            </p:cNvSpPr>
            <p:nvPr/>
          </p:nvSpPr>
          <p:spPr bwMode="auto">
            <a:xfrm>
              <a:off x="418" y="3366"/>
              <a:ext cx="7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2C</a:t>
              </a:r>
              <a:r>
                <a:rPr lang="en-GB" altLang="en-US" b="1" baseline="-25000">
                  <a:solidFill>
                    <a:schemeClr val="bg1"/>
                  </a:solidFill>
                </a:rPr>
                <a:t>6</a:t>
              </a:r>
              <a:r>
                <a:rPr lang="en-GB" altLang="en-US" b="1">
                  <a:solidFill>
                    <a:schemeClr val="bg1"/>
                  </a:solidFill>
                </a:rPr>
                <a:t>H</a:t>
              </a:r>
              <a:r>
                <a:rPr lang="en-GB" altLang="en-US" b="1" baseline="-25000">
                  <a:solidFill>
                    <a:schemeClr val="bg1"/>
                  </a:solidFill>
                </a:rPr>
                <a:t>14</a:t>
              </a:r>
              <a:endParaRPr lang="en-GB" altLang="en-US" b="1">
                <a:solidFill>
                  <a:schemeClr val="bg1"/>
                </a:solidFill>
              </a:endParaRPr>
            </a:p>
          </p:txBody>
        </p:sp>
        <p:sp>
          <p:nvSpPr>
            <p:cNvPr id="25622" name="Text Box 33">
              <a:extLst>
                <a:ext uri="{FF2B5EF4-FFF2-40B4-BE49-F238E27FC236}">
                  <a16:creationId xmlns:a16="http://schemas.microsoft.com/office/drawing/2014/main" id="{3E237BE6-C1D6-48F0-8284-AFCBF5A36579}"/>
                </a:ext>
              </a:extLst>
            </p:cNvPr>
            <p:cNvSpPr txBox="1">
              <a:spLocks noChangeArrowheads="1"/>
            </p:cNvSpPr>
            <p:nvPr/>
          </p:nvSpPr>
          <p:spPr bwMode="auto">
            <a:xfrm>
              <a:off x="3300" y="3366"/>
              <a:ext cx="6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sym typeface="Symbol" panose="05050102010706020507" pitchFamily="18" charset="2"/>
                </a:rPr>
                <a:t>12</a:t>
              </a:r>
              <a:r>
                <a:rPr lang="en-GB" altLang="en-US" b="1">
                  <a:solidFill>
                    <a:schemeClr val="bg1"/>
                  </a:solidFill>
                </a:rPr>
                <a:t>CO</a:t>
              </a:r>
              <a:r>
                <a:rPr lang="en-GB" altLang="en-US" b="1" baseline="-25000">
                  <a:solidFill>
                    <a:schemeClr val="bg1"/>
                  </a:solidFill>
                </a:rPr>
                <a:t>2</a:t>
              </a:r>
            </a:p>
          </p:txBody>
        </p:sp>
        <p:sp>
          <p:nvSpPr>
            <p:cNvPr id="25623" name="Text Box 34">
              <a:extLst>
                <a:ext uri="{FF2B5EF4-FFF2-40B4-BE49-F238E27FC236}">
                  <a16:creationId xmlns:a16="http://schemas.microsoft.com/office/drawing/2014/main" id="{11AE5AFB-54F4-4999-8264-212AEEEF3295}"/>
                </a:ext>
              </a:extLst>
            </p:cNvPr>
            <p:cNvSpPr txBox="1">
              <a:spLocks noChangeArrowheads="1"/>
            </p:cNvSpPr>
            <p:nvPr/>
          </p:nvSpPr>
          <p:spPr bwMode="auto">
            <a:xfrm>
              <a:off x="4763" y="3366"/>
              <a:ext cx="68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14H</a:t>
              </a:r>
              <a:r>
                <a:rPr lang="en-GB" altLang="en-US" b="1" baseline="-25000">
                  <a:solidFill>
                    <a:schemeClr val="bg1"/>
                  </a:solidFill>
                </a:rPr>
                <a:t>2</a:t>
              </a:r>
              <a:r>
                <a:rPr lang="en-GB" altLang="en-US" b="1">
                  <a:solidFill>
                    <a:schemeClr val="bg1"/>
                  </a:solidFill>
                </a:rPr>
                <a:t>O</a:t>
              </a:r>
            </a:p>
          </p:txBody>
        </p:sp>
        <p:sp>
          <p:nvSpPr>
            <p:cNvPr id="25624" name="Text Box 35">
              <a:extLst>
                <a:ext uri="{FF2B5EF4-FFF2-40B4-BE49-F238E27FC236}">
                  <a16:creationId xmlns:a16="http://schemas.microsoft.com/office/drawing/2014/main" id="{D209DAD8-9226-4814-BFEE-32E53713B578}"/>
                </a:ext>
              </a:extLst>
            </p:cNvPr>
            <p:cNvSpPr txBox="1">
              <a:spLocks noChangeArrowheads="1"/>
            </p:cNvSpPr>
            <p:nvPr/>
          </p:nvSpPr>
          <p:spPr bwMode="auto">
            <a:xfrm>
              <a:off x="1796" y="3366"/>
              <a:ext cx="5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19O</a:t>
              </a:r>
              <a:r>
                <a:rPr lang="en-GB" altLang="en-US" b="1" baseline="-25000">
                  <a:solidFill>
                    <a:schemeClr val="bg1"/>
                  </a:solidFill>
                </a:rPr>
                <a:t>2</a:t>
              </a:r>
            </a:p>
          </p:txBody>
        </p:sp>
        <p:sp>
          <p:nvSpPr>
            <p:cNvPr id="25625" name="Text Box 36">
              <a:extLst>
                <a:ext uri="{FF2B5EF4-FFF2-40B4-BE49-F238E27FC236}">
                  <a16:creationId xmlns:a16="http://schemas.microsoft.com/office/drawing/2014/main" id="{C37E211B-EE60-425B-AD4B-1DC713437495}"/>
                </a:ext>
              </a:extLst>
            </p:cNvPr>
            <p:cNvSpPr txBox="1">
              <a:spLocks noChangeArrowheads="1"/>
            </p:cNvSpPr>
            <p:nvPr/>
          </p:nvSpPr>
          <p:spPr bwMode="auto">
            <a:xfrm>
              <a:off x="1354" y="339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chemeClr val="bg1"/>
                  </a:solidFill>
                </a:rPr>
                <a:t>+</a:t>
              </a:r>
            </a:p>
          </p:txBody>
        </p:sp>
        <p:sp>
          <p:nvSpPr>
            <p:cNvPr id="25626" name="Text Box 38">
              <a:extLst>
                <a:ext uri="{FF2B5EF4-FFF2-40B4-BE49-F238E27FC236}">
                  <a16:creationId xmlns:a16="http://schemas.microsoft.com/office/drawing/2014/main" id="{BB926756-63A6-4893-8295-154D5B256AD0}"/>
                </a:ext>
              </a:extLst>
            </p:cNvPr>
            <p:cNvSpPr txBox="1">
              <a:spLocks noChangeArrowheads="1"/>
            </p:cNvSpPr>
            <p:nvPr/>
          </p:nvSpPr>
          <p:spPr bwMode="auto">
            <a:xfrm>
              <a:off x="4439" y="339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chemeClr val="bg1"/>
                  </a:solidFill>
                </a:rPr>
                <a:t>+</a:t>
              </a:r>
            </a:p>
          </p:txBody>
        </p:sp>
      </p:grpSp>
      <p:pic>
        <p:nvPicPr>
          <p:cNvPr id="44" name="Picture 43" descr="alcohols pt2 blue arrow.png">
            <a:extLst>
              <a:ext uri="{FF2B5EF4-FFF2-40B4-BE49-F238E27FC236}">
                <a16:creationId xmlns:a16="http://schemas.microsoft.com/office/drawing/2014/main" id="{91ABC820-EA43-4B94-B4D4-7636AC40E344}"/>
              </a:ext>
            </a:extLst>
          </p:cNvPr>
          <p:cNvPicPr>
            <a:picLocks noChangeAspect="1"/>
          </p:cNvPicPr>
          <p:nvPr/>
        </p:nvPicPr>
        <p:blipFill>
          <a:blip r:embed="rId3">
            <a:lum bright="100000" contrast="-70000"/>
            <a:extLst>
              <a:ext uri="{28A0092B-C50C-407E-A947-70E740481C1C}">
                <a14:useLocalDpi xmlns:a14="http://schemas.microsoft.com/office/drawing/2010/main" val="0"/>
              </a:ext>
            </a:extLst>
          </a:blip>
          <a:srcRect/>
          <a:stretch>
            <a:fillRect/>
          </a:stretch>
        </p:blipFill>
        <p:spPr bwMode="auto">
          <a:xfrm>
            <a:off x="3914775" y="3217863"/>
            <a:ext cx="7064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descr="alcohols pt2 blue arrow.png">
            <a:extLst>
              <a:ext uri="{FF2B5EF4-FFF2-40B4-BE49-F238E27FC236}">
                <a16:creationId xmlns:a16="http://schemas.microsoft.com/office/drawing/2014/main" id="{7958F6A0-ABDB-41F2-997A-93357BCF5ABD}"/>
              </a:ext>
            </a:extLst>
          </p:cNvPr>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3914775" y="4779963"/>
            <a:ext cx="7064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descr="alcohols pt2 blue arrow.png">
            <a:extLst>
              <a:ext uri="{FF2B5EF4-FFF2-40B4-BE49-F238E27FC236}">
                <a16:creationId xmlns:a16="http://schemas.microsoft.com/office/drawing/2014/main" id="{86A035EB-5037-4247-8879-6FB0A5B8D2D1}"/>
              </a:ext>
            </a:extLst>
          </p:cNvPr>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3914775" y="5326063"/>
            <a:ext cx="7064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alcohols pt2 blue arrow.png">
            <a:extLst>
              <a:ext uri="{FF2B5EF4-FFF2-40B4-BE49-F238E27FC236}">
                <a16:creationId xmlns:a16="http://schemas.microsoft.com/office/drawing/2014/main" id="{7C514AB8-C93F-4F3F-8D0D-2BAB3DE96A68}"/>
              </a:ext>
            </a:extLst>
          </p:cNvPr>
          <p:cNvPicPr>
            <a:picLocks noChangeAspect="1"/>
          </p:cNvPicPr>
          <p:nvPr/>
        </p:nvPicPr>
        <p:blipFill>
          <a:blip r:embed="rId3">
            <a:lum bright="100000" contrast="-70000"/>
            <a:extLst>
              <a:ext uri="{28A0092B-C50C-407E-A947-70E740481C1C}">
                <a14:useLocalDpi xmlns:a14="http://schemas.microsoft.com/office/drawing/2010/main" val="0"/>
              </a:ext>
            </a:extLst>
          </a:blip>
          <a:srcRect/>
          <a:stretch>
            <a:fillRect/>
          </a:stretch>
        </p:blipFill>
        <p:spPr bwMode="auto">
          <a:xfrm>
            <a:off x="3914775" y="2706688"/>
            <a:ext cx="7064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8">
            <a:hlinkClick r:id="" action="ppaction://hlinkshowjump?jump=nextslide"/>
            <a:extLst>
              <a:ext uri="{FF2B5EF4-FFF2-40B4-BE49-F238E27FC236}">
                <a16:creationId xmlns:a16="http://schemas.microsoft.com/office/drawing/2014/main" id="{7B8D912D-12CF-4D1A-8399-AFAA96441FE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36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36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936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9363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3639" grpId="0" animBg="1"/>
      <p:bldP spid="793620" grpId="0" animBg="1"/>
      <p:bldP spid="793621" grpId="0" animBg="1"/>
      <p:bldP spid="7936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59" name="AutoShape 19">
            <a:extLst>
              <a:ext uri="{FF2B5EF4-FFF2-40B4-BE49-F238E27FC236}">
                <a16:creationId xmlns:a16="http://schemas.microsoft.com/office/drawing/2014/main" id="{C1755454-FE49-4EA7-AA5F-75ED173A59A4}"/>
              </a:ext>
            </a:extLst>
          </p:cNvPr>
          <p:cNvSpPr>
            <a:spLocks noChangeArrowheads="1"/>
          </p:cNvSpPr>
          <p:nvPr/>
        </p:nvSpPr>
        <p:spPr bwMode="auto">
          <a:xfrm>
            <a:off x="342900" y="2681288"/>
            <a:ext cx="8426450" cy="1296987"/>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803876" name="AutoShape 36">
            <a:extLst>
              <a:ext uri="{FF2B5EF4-FFF2-40B4-BE49-F238E27FC236}">
                <a16:creationId xmlns:a16="http://schemas.microsoft.com/office/drawing/2014/main" id="{856986EE-87C4-4EEA-9CB6-00DDB3C3E8D5}"/>
              </a:ext>
            </a:extLst>
          </p:cNvPr>
          <p:cNvSpPr>
            <a:spLocks noChangeArrowheads="1"/>
          </p:cNvSpPr>
          <p:nvPr/>
        </p:nvSpPr>
        <p:spPr bwMode="auto">
          <a:xfrm>
            <a:off x="342900" y="4687888"/>
            <a:ext cx="8426450" cy="1296987"/>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26628" name="Rectangle 2">
            <a:extLst>
              <a:ext uri="{FF2B5EF4-FFF2-40B4-BE49-F238E27FC236}">
                <a16:creationId xmlns:a16="http://schemas.microsoft.com/office/drawing/2014/main" id="{2EFA054B-98FC-4083-BDAA-BB1A933F99A4}"/>
              </a:ext>
            </a:extLst>
          </p:cNvPr>
          <p:cNvSpPr>
            <a:spLocks noGrp="1" noChangeArrowheads="1"/>
          </p:cNvSpPr>
          <p:nvPr>
            <p:ph type="title"/>
          </p:nvPr>
        </p:nvSpPr>
        <p:spPr/>
        <p:txBody>
          <a:bodyPr/>
          <a:lstStyle/>
          <a:p>
            <a:pPr eaLnBrk="1" hangingPunct="1"/>
            <a:r>
              <a:rPr lang="en-GB" altLang="en-US"/>
              <a:t>Reaction of alcohols with sodium</a:t>
            </a:r>
          </a:p>
        </p:txBody>
      </p:sp>
      <p:sp>
        <p:nvSpPr>
          <p:cNvPr id="26629" name="Text Box 3">
            <a:extLst>
              <a:ext uri="{FF2B5EF4-FFF2-40B4-BE49-F238E27FC236}">
                <a16:creationId xmlns:a16="http://schemas.microsoft.com/office/drawing/2014/main" id="{B5A6FAA3-34AC-49E1-94C5-B71C2FFA9A35}"/>
              </a:ext>
            </a:extLst>
          </p:cNvPr>
          <p:cNvSpPr txBox="1">
            <a:spLocks noChangeArrowheads="1"/>
          </p:cNvSpPr>
          <p:nvPr/>
        </p:nvSpPr>
        <p:spPr bwMode="auto">
          <a:xfrm>
            <a:off x="342900" y="784225"/>
            <a:ext cx="8426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Because alcohols contain an –OH functional group, they often react in a similar way to water.</a:t>
            </a:r>
          </a:p>
        </p:txBody>
      </p:sp>
      <p:grpSp>
        <p:nvGrpSpPr>
          <p:cNvPr id="2" name="Group 38">
            <a:extLst>
              <a:ext uri="{FF2B5EF4-FFF2-40B4-BE49-F238E27FC236}">
                <a16:creationId xmlns:a16="http://schemas.microsoft.com/office/drawing/2014/main" id="{5A2129BE-AF9C-40D8-BC88-184C32AC79FF}"/>
              </a:ext>
            </a:extLst>
          </p:cNvPr>
          <p:cNvGrpSpPr>
            <a:grpSpLocks/>
          </p:cNvGrpSpPr>
          <p:nvPr/>
        </p:nvGrpSpPr>
        <p:grpSpPr bwMode="auto">
          <a:xfrm>
            <a:off x="384175" y="2849563"/>
            <a:ext cx="8347075" cy="952500"/>
            <a:chOff x="242" y="1795"/>
            <a:chExt cx="5258" cy="600"/>
          </a:xfrm>
        </p:grpSpPr>
        <p:sp>
          <p:nvSpPr>
            <p:cNvPr id="26651" name="Text Box 5">
              <a:extLst>
                <a:ext uri="{FF2B5EF4-FFF2-40B4-BE49-F238E27FC236}">
                  <a16:creationId xmlns:a16="http://schemas.microsoft.com/office/drawing/2014/main" id="{112C7182-014C-4695-ADC7-A7979618A5AC}"/>
                </a:ext>
              </a:extLst>
            </p:cNvPr>
            <p:cNvSpPr txBox="1">
              <a:spLocks noChangeArrowheads="1"/>
            </p:cNvSpPr>
            <p:nvPr/>
          </p:nvSpPr>
          <p:spPr bwMode="auto">
            <a:xfrm>
              <a:off x="335" y="1795"/>
              <a:ext cx="74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ethanol</a:t>
              </a:r>
            </a:p>
          </p:txBody>
        </p:sp>
        <p:sp>
          <p:nvSpPr>
            <p:cNvPr id="26652" name="Text Box 6">
              <a:extLst>
                <a:ext uri="{FF2B5EF4-FFF2-40B4-BE49-F238E27FC236}">
                  <a16:creationId xmlns:a16="http://schemas.microsoft.com/office/drawing/2014/main" id="{5342B196-04C5-42C2-B49F-FEE8D2B44E63}"/>
                </a:ext>
              </a:extLst>
            </p:cNvPr>
            <p:cNvSpPr txBox="1">
              <a:spLocks noChangeArrowheads="1"/>
            </p:cNvSpPr>
            <p:nvPr/>
          </p:nvSpPr>
          <p:spPr bwMode="auto">
            <a:xfrm>
              <a:off x="2819" y="1795"/>
              <a:ext cx="1518"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sodium ethoxide</a:t>
              </a:r>
            </a:p>
          </p:txBody>
        </p:sp>
        <p:sp>
          <p:nvSpPr>
            <p:cNvPr id="26653" name="Text Box 7">
              <a:extLst>
                <a:ext uri="{FF2B5EF4-FFF2-40B4-BE49-F238E27FC236}">
                  <a16:creationId xmlns:a16="http://schemas.microsoft.com/office/drawing/2014/main" id="{81C605A2-D1B0-4D9F-AF17-31761758D42C}"/>
                </a:ext>
              </a:extLst>
            </p:cNvPr>
            <p:cNvSpPr txBox="1">
              <a:spLocks noChangeArrowheads="1"/>
            </p:cNvSpPr>
            <p:nvPr/>
          </p:nvSpPr>
          <p:spPr bwMode="auto">
            <a:xfrm>
              <a:off x="4580" y="1795"/>
              <a:ext cx="9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hydrogen</a:t>
              </a:r>
            </a:p>
          </p:txBody>
        </p:sp>
        <p:sp>
          <p:nvSpPr>
            <p:cNvPr id="26654" name="Text Box 8">
              <a:extLst>
                <a:ext uri="{FF2B5EF4-FFF2-40B4-BE49-F238E27FC236}">
                  <a16:creationId xmlns:a16="http://schemas.microsoft.com/office/drawing/2014/main" id="{F8088A21-868E-4536-8BD6-EB2D20E81E6E}"/>
                </a:ext>
              </a:extLst>
            </p:cNvPr>
            <p:cNvSpPr txBox="1">
              <a:spLocks noChangeArrowheads="1"/>
            </p:cNvSpPr>
            <p:nvPr/>
          </p:nvSpPr>
          <p:spPr bwMode="auto">
            <a:xfrm>
              <a:off x="1629" y="1795"/>
              <a:ext cx="74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sodium</a:t>
              </a:r>
            </a:p>
          </p:txBody>
        </p:sp>
        <p:sp>
          <p:nvSpPr>
            <p:cNvPr id="26655" name="Text Box 9">
              <a:extLst>
                <a:ext uri="{FF2B5EF4-FFF2-40B4-BE49-F238E27FC236}">
                  <a16:creationId xmlns:a16="http://schemas.microsoft.com/office/drawing/2014/main" id="{517BE0AB-DC92-4461-99DD-CF43B0A84689}"/>
                </a:ext>
              </a:extLst>
            </p:cNvPr>
            <p:cNvSpPr txBox="1">
              <a:spLocks noChangeArrowheads="1"/>
            </p:cNvSpPr>
            <p:nvPr/>
          </p:nvSpPr>
          <p:spPr bwMode="auto">
            <a:xfrm>
              <a:off x="1286" y="1795"/>
              <a:ext cx="2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b="1">
                  <a:solidFill>
                    <a:schemeClr val="bg1"/>
                  </a:solidFill>
                </a:rPr>
                <a:t>+</a:t>
              </a:r>
            </a:p>
          </p:txBody>
        </p:sp>
        <p:sp>
          <p:nvSpPr>
            <p:cNvPr id="26656" name="Text Box 11">
              <a:extLst>
                <a:ext uri="{FF2B5EF4-FFF2-40B4-BE49-F238E27FC236}">
                  <a16:creationId xmlns:a16="http://schemas.microsoft.com/office/drawing/2014/main" id="{0EA13BF8-749A-4EF5-8236-9197870AF909}"/>
                </a:ext>
              </a:extLst>
            </p:cNvPr>
            <p:cNvSpPr txBox="1">
              <a:spLocks noChangeArrowheads="1"/>
            </p:cNvSpPr>
            <p:nvPr/>
          </p:nvSpPr>
          <p:spPr bwMode="auto">
            <a:xfrm>
              <a:off x="4371" y="1795"/>
              <a:ext cx="2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b="1">
                  <a:solidFill>
                    <a:schemeClr val="bg1"/>
                  </a:solidFill>
                </a:rPr>
                <a:t>+</a:t>
              </a:r>
            </a:p>
          </p:txBody>
        </p:sp>
        <p:sp>
          <p:nvSpPr>
            <p:cNvPr id="26657" name="Text Box 12">
              <a:extLst>
                <a:ext uri="{FF2B5EF4-FFF2-40B4-BE49-F238E27FC236}">
                  <a16:creationId xmlns:a16="http://schemas.microsoft.com/office/drawing/2014/main" id="{681B8D60-A191-4B2D-AB7A-3139413B9227}"/>
                </a:ext>
              </a:extLst>
            </p:cNvPr>
            <p:cNvSpPr txBox="1">
              <a:spLocks noChangeArrowheads="1"/>
            </p:cNvSpPr>
            <p:nvPr/>
          </p:nvSpPr>
          <p:spPr bwMode="auto">
            <a:xfrm>
              <a:off x="242" y="2107"/>
              <a:ext cx="93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2C</a:t>
              </a:r>
              <a:r>
                <a:rPr lang="en-GB" altLang="en-US" b="1" baseline="-25000">
                  <a:solidFill>
                    <a:schemeClr val="bg1"/>
                  </a:solidFill>
                </a:rPr>
                <a:t>2</a:t>
              </a:r>
              <a:r>
                <a:rPr lang="en-GB" altLang="en-US" b="1">
                  <a:solidFill>
                    <a:schemeClr val="bg1"/>
                  </a:solidFill>
                </a:rPr>
                <a:t>H</a:t>
              </a:r>
              <a:r>
                <a:rPr lang="en-GB" altLang="en-US" b="1" baseline="-25000">
                  <a:solidFill>
                    <a:schemeClr val="bg1"/>
                  </a:solidFill>
                </a:rPr>
                <a:t>5</a:t>
              </a:r>
              <a:r>
                <a:rPr lang="en-GB" altLang="en-US" b="1">
                  <a:solidFill>
                    <a:schemeClr val="bg1"/>
                  </a:solidFill>
                </a:rPr>
                <a:t>OH</a:t>
              </a:r>
            </a:p>
          </p:txBody>
        </p:sp>
        <p:sp>
          <p:nvSpPr>
            <p:cNvPr id="26658" name="Text Box 13">
              <a:extLst>
                <a:ext uri="{FF2B5EF4-FFF2-40B4-BE49-F238E27FC236}">
                  <a16:creationId xmlns:a16="http://schemas.microsoft.com/office/drawing/2014/main" id="{00AA8F67-219E-4E6D-B382-BB5772FF0D8D}"/>
                </a:ext>
              </a:extLst>
            </p:cNvPr>
            <p:cNvSpPr txBox="1">
              <a:spLocks noChangeArrowheads="1"/>
            </p:cNvSpPr>
            <p:nvPr/>
          </p:nvSpPr>
          <p:spPr bwMode="auto">
            <a:xfrm>
              <a:off x="3057" y="2107"/>
              <a:ext cx="103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sym typeface="Symbol" panose="05050102010706020507" pitchFamily="18" charset="2"/>
                </a:rPr>
                <a:t>2</a:t>
              </a:r>
              <a:r>
                <a:rPr lang="en-GB" altLang="en-US" b="1">
                  <a:solidFill>
                    <a:schemeClr val="bg1"/>
                  </a:solidFill>
                </a:rPr>
                <a:t>C</a:t>
              </a:r>
              <a:r>
                <a:rPr lang="en-GB" altLang="en-US" b="1" baseline="-25000">
                  <a:solidFill>
                    <a:schemeClr val="bg1"/>
                  </a:solidFill>
                </a:rPr>
                <a:t>2</a:t>
              </a:r>
              <a:r>
                <a:rPr lang="en-GB" altLang="en-US" b="1">
                  <a:solidFill>
                    <a:schemeClr val="bg1"/>
                  </a:solidFill>
                </a:rPr>
                <a:t>H</a:t>
              </a:r>
              <a:r>
                <a:rPr lang="en-GB" altLang="en-US" b="1" baseline="-25000">
                  <a:solidFill>
                    <a:schemeClr val="bg1"/>
                  </a:solidFill>
                </a:rPr>
                <a:t>5</a:t>
              </a:r>
              <a:r>
                <a:rPr lang="en-GB" altLang="en-US" b="1">
                  <a:solidFill>
                    <a:schemeClr val="bg1"/>
                  </a:solidFill>
                </a:rPr>
                <a:t>ONa</a:t>
              </a:r>
            </a:p>
          </p:txBody>
        </p:sp>
        <p:sp>
          <p:nvSpPr>
            <p:cNvPr id="26659" name="Text Box 14">
              <a:extLst>
                <a:ext uri="{FF2B5EF4-FFF2-40B4-BE49-F238E27FC236}">
                  <a16:creationId xmlns:a16="http://schemas.microsoft.com/office/drawing/2014/main" id="{F4BEB393-3E0E-43DB-B844-76DF1CD4F40C}"/>
                </a:ext>
              </a:extLst>
            </p:cNvPr>
            <p:cNvSpPr txBox="1">
              <a:spLocks noChangeArrowheads="1"/>
            </p:cNvSpPr>
            <p:nvPr/>
          </p:nvSpPr>
          <p:spPr bwMode="auto">
            <a:xfrm>
              <a:off x="4875" y="2107"/>
              <a:ext cx="3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a:t>
              </a:r>
              <a:r>
                <a:rPr lang="en-GB" altLang="en-US" b="1" baseline="-25000">
                  <a:solidFill>
                    <a:schemeClr val="bg1"/>
                  </a:solidFill>
                </a:rPr>
                <a:t>2</a:t>
              </a:r>
              <a:endParaRPr lang="en-GB" altLang="en-US" b="1">
                <a:solidFill>
                  <a:schemeClr val="bg1"/>
                </a:solidFill>
              </a:endParaRPr>
            </a:p>
          </p:txBody>
        </p:sp>
        <p:sp>
          <p:nvSpPr>
            <p:cNvPr id="26660" name="Text Box 15">
              <a:extLst>
                <a:ext uri="{FF2B5EF4-FFF2-40B4-BE49-F238E27FC236}">
                  <a16:creationId xmlns:a16="http://schemas.microsoft.com/office/drawing/2014/main" id="{2616AB61-5683-4B09-A381-B6920BE198EF}"/>
                </a:ext>
              </a:extLst>
            </p:cNvPr>
            <p:cNvSpPr txBox="1">
              <a:spLocks noChangeArrowheads="1"/>
            </p:cNvSpPr>
            <p:nvPr/>
          </p:nvSpPr>
          <p:spPr bwMode="auto">
            <a:xfrm>
              <a:off x="1767" y="2107"/>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2Na</a:t>
              </a:r>
              <a:endParaRPr lang="en-GB" altLang="en-US" b="1" baseline="-25000">
                <a:solidFill>
                  <a:schemeClr val="bg1"/>
                </a:solidFill>
              </a:endParaRPr>
            </a:p>
          </p:txBody>
        </p:sp>
        <p:sp>
          <p:nvSpPr>
            <p:cNvPr id="26661" name="Text Box 16">
              <a:extLst>
                <a:ext uri="{FF2B5EF4-FFF2-40B4-BE49-F238E27FC236}">
                  <a16:creationId xmlns:a16="http://schemas.microsoft.com/office/drawing/2014/main" id="{42193143-057D-4F1D-BA30-66FB5FC3FDA2}"/>
                </a:ext>
              </a:extLst>
            </p:cNvPr>
            <p:cNvSpPr txBox="1">
              <a:spLocks noChangeArrowheads="1"/>
            </p:cNvSpPr>
            <p:nvPr/>
          </p:nvSpPr>
          <p:spPr bwMode="auto">
            <a:xfrm>
              <a:off x="1286" y="2137"/>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chemeClr val="bg1"/>
                  </a:solidFill>
                </a:rPr>
                <a:t>+</a:t>
              </a:r>
            </a:p>
          </p:txBody>
        </p:sp>
        <p:sp>
          <p:nvSpPr>
            <p:cNvPr id="26662" name="Text Box 18">
              <a:extLst>
                <a:ext uri="{FF2B5EF4-FFF2-40B4-BE49-F238E27FC236}">
                  <a16:creationId xmlns:a16="http://schemas.microsoft.com/office/drawing/2014/main" id="{039C1E1A-8F2C-4AF2-B322-09A66705B248}"/>
                </a:ext>
              </a:extLst>
            </p:cNvPr>
            <p:cNvSpPr txBox="1">
              <a:spLocks noChangeArrowheads="1"/>
            </p:cNvSpPr>
            <p:nvPr/>
          </p:nvSpPr>
          <p:spPr bwMode="auto">
            <a:xfrm>
              <a:off x="4371" y="2137"/>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chemeClr val="bg1"/>
                  </a:solidFill>
                </a:rPr>
                <a:t>+</a:t>
              </a:r>
            </a:p>
          </p:txBody>
        </p:sp>
      </p:grpSp>
      <p:sp>
        <p:nvSpPr>
          <p:cNvPr id="803860" name="Text Box 20">
            <a:extLst>
              <a:ext uri="{FF2B5EF4-FFF2-40B4-BE49-F238E27FC236}">
                <a16:creationId xmlns:a16="http://schemas.microsoft.com/office/drawing/2014/main" id="{E9E1C333-8359-469D-B463-31AC6FFEFA00}"/>
              </a:ext>
            </a:extLst>
          </p:cNvPr>
          <p:cNvSpPr txBox="1">
            <a:spLocks noChangeArrowheads="1"/>
          </p:cNvSpPr>
          <p:nvPr/>
        </p:nvSpPr>
        <p:spPr bwMode="auto">
          <a:xfrm>
            <a:off x="342900" y="4103688"/>
            <a:ext cx="8428038" cy="457200"/>
          </a:xfrm>
          <a:prstGeom prst="rect">
            <a:avLst/>
          </a:prstGeom>
          <a:solidFill>
            <a:srgbClr val="FFCC99"/>
          </a:solidFill>
          <a:ln w="9525" algn="ctr">
            <a:solidFill>
              <a:srgbClr val="FFCC99"/>
            </a:solidFill>
            <a:miter lim="800000"/>
            <a:headEnd/>
            <a:tailEnd/>
          </a:ln>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What is the equation for the reaction of water with sodium?</a:t>
            </a:r>
          </a:p>
        </p:txBody>
      </p:sp>
      <p:sp>
        <p:nvSpPr>
          <p:cNvPr id="803861" name="Text Box 21">
            <a:extLst>
              <a:ext uri="{FF2B5EF4-FFF2-40B4-BE49-F238E27FC236}">
                <a16:creationId xmlns:a16="http://schemas.microsoft.com/office/drawing/2014/main" id="{FB2D5198-8B72-42BC-B059-12472AAEFF8A}"/>
              </a:ext>
            </a:extLst>
          </p:cNvPr>
          <p:cNvSpPr txBox="1">
            <a:spLocks noChangeArrowheads="1"/>
          </p:cNvSpPr>
          <p:nvPr/>
        </p:nvSpPr>
        <p:spPr bwMode="auto">
          <a:xfrm>
            <a:off x="342900" y="1731963"/>
            <a:ext cx="8426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 ethanol reacts with sodium to form sodium ethoxide and hydrogen:</a:t>
            </a:r>
          </a:p>
        </p:txBody>
      </p:sp>
      <p:grpSp>
        <p:nvGrpSpPr>
          <p:cNvPr id="3" name="Group 39">
            <a:extLst>
              <a:ext uri="{FF2B5EF4-FFF2-40B4-BE49-F238E27FC236}">
                <a16:creationId xmlns:a16="http://schemas.microsoft.com/office/drawing/2014/main" id="{E821AC8C-7356-43A1-987C-B63A0317CD88}"/>
              </a:ext>
            </a:extLst>
          </p:cNvPr>
          <p:cNvGrpSpPr>
            <a:grpSpLocks/>
          </p:cNvGrpSpPr>
          <p:nvPr/>
        </p:nvGrpSpPr>
        <p:grpSpPr bwMode="auto">
          <a:xfrm>
            <a:off x="539750" y="4860925"/>
            <a:ext cx="8074025" cy="952500"/>
            <a:chOff x="340" y="3054"/>
            <a:chExt cx="5086" cy="600"/>
          </a:xfrm>
        </p:grpSpPr>
        <p:sp>
          <p:nvSpPr>
            <p:cNvPr id="26639" name="Text Box 22">
              <a:extLst>
                <a:ext uri="{FF2B5EF4-FFF2-40B4-BE49-F238E27FC236}">
                  <a16:creationId xmlns:a16="http://schemas.microsoft.com/office/drawing/2014/main" id="{78121A2F-6E58-4DDD-8119-93D91C1E7F96}"/>
                </a:ext>
              </a:extLst>
            </p:cNvPr>
            <p:cNvSpPr txBox="1">
              <a:spLocks noChangeArrowheads="1"/>
            </p:cNvSpPr>
            <p:nvPr/>
          </p:nvSpPr>
          <p:spPr bwMode="auto">
            <a:xfrm>
              <a:off x="348" y="3054"/>
              <a:ext cx="57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water</a:t>
              </a:r>
            </a:p>
          </p:txBody>
        </p:sp>
        <p:sp>
          <p:nvSpPr>
            <p:cNvPr id="26640" name="Text Box 23">
              <a:extLst>
                <a:ext uri="{FF2B5EF4-FFF2-40B4-BE49-F238E27FC236}">
                  <a16:creationId xmlns:a16="http://schemas.microsoft.com/office/drawing/2014/main" id="{AAB8304D-03C2-4A08-A456-D70431466C19}"/>
                </a:ext>
              </a:extLst>
            </p:cNvPr>
            <p:cNvSpPr txBox="1">
              <a:spLocks noChangeArrowheads="1"/>
            </p:cNvSpPr>
            <p:nvPr/>
          </p:nvSpPr>
          <p:spPr bwMode="auto">
            <a:xfrm>
              <a:off x="2686" y="3054"/>
              <a:ext cx="163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sodium hydroxide</a:t>
              </a:r>
            </a:p>
          </p:txBody>
        </p:sp>
        <p:sp>
          <p:nvSpPr>
            <p:cNvPr id="26641" name="Text Box 24">
              <a:extLst>
                <a:ext uri="{FF2B5EF4-FFF2-40B4-BE49-F238E27FC236}">
                  <a16:creationId xmlns:a16="http://schemas.microsoft.com/office/drawing/2014/main" id="{5C201C6A-A5F9-422C-85E9-C66FA1C7BBAA}"/>
                </a:ext>
              </a:extLst>
            </p:cNvPr>
            <p:cNvSpPr txBox="1">
              <a:spLocks noChangeArrowheads="1"/>
            </p:cNvSpPr>
            <p:nvPr/>
          </p:nvSpPr>
          <p:spPr bwMode="auto">
            <a:xfrm>
              <a:off x="4506" y="3054"/>
              <a:ext cx="92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hydrogen</a:t>
              </a:r>
            </a:p>
          </p:txBody>
        </p:sp>
        <p:sp>
          <p:nvSpPr>
            <p:cNvPr id="26642" name="Text Box 25">
              <a:extLst>
                <a:ext uri="{FF2B5EF4-FFF2-40B4-BE49-F238E27FC236}">
                  <a16:creationId xmlns:a16="http://schemas.microsoft.com/office/drawing/2014/main" id="{B277D869-A0D8-4EFB-B108-49BD1D58440F}"/>
                </a:ext>
              </a:extLst>
            </p:cNvPr>
            <p:cNvSpPr txBox="1">
              <a:spLocks noChangeArrowheads="1"/>
            </p:cNvSpPr>
            <p:nvPr/>
          </p:nvSpPr>
          <p:spPr bwMode="auto">
            <a:xfrm>
              <a:off x="1555" y="3054"/>
              <a:ext cx="74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200" b="1">
                  <a:solidFill>
                    <a:schemeClr val="bg1"/>
                  </a:solidFill>
                </a:rPr>
                <a:t>sodium</a:t>
              </a:r>
            </a:p>
          </p:txBody>
        </p:sp>
        <p:sp>
          <p:nvSpPr>
            <p:cNvPr id="26643" name="Text Box 26">
              <a:extLst>
                <a:ext uri="{FF2B5EF4-FFF2-40B4-BE49-F238E27FC236}">
                  <a16:creationId xmlns:a16="http://schemas.microsoft.com/office/drawing/2014/main" id="{FE6340E2-844A-4727-94E9-ED5D8BBEC334}"/>
                </a:ext>
              </a:extLst>
            </p:cNvPr>
            <p:cNvSpPr txBox="1">
              <a:spLocks noChangeArrowheads="1"/>
            </p:cNvSpPr>
            <p:nvPr/>
          </p:nvSpPr>
          <p:spPr bwMode="auto">
            <a:xfrm>
              <a:off x="1212" y="3054"/>
              <a:ext cx="2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b="1">
                  <a:solidFill>
                    <a:schemeClr val="bg1"/>
                  </a:solidFill>
                </a:rPr>
                <a:t>+</a:t>
              </a:r>
            </a:p>
          </p:txBody>
        </p:sp>
        <p:sp>
          <p:nvSpPr>
            <p:cNvPr id="26644" name="Text Box 28">
              <a:extLst>
                <a:ext uri="{FF2B5EF4-FFF2-40B4-BE49-F238E27FC236}">
                  <a16:creationId xmlns:a16="http://schemas.microsoft.com/office/drawing/2014/main" id="{32C5D80F-5B82-4ADA-805F-D697768267CA}"/>
                </a:ext>
              </a:extLst>
            </p:cNvPr>
            <p:cNvSpPr txBox="1">
              <a:spLocks noChangeArrowheads="1"/>
            </p:cNvSpPr>
            <p:nvPr/>
          </p:nvSpPr>
          <p:spPr bwMode="auto">
            <a:xfrm>
              <a:off x="4297" y="3054"/>
              <a:ext cx="21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200" b="1">
                  <a:solidFill>
                    <a:schemeClr val="bg1"/>
                  </a:solidFill>
                </a:rPr>
                <a:t>+</a:t>
              </a:r>
            </a:p>
          </p:txBody>
        </p:sp>
        <p:sp>
          <p:nvSpPr>
            <p:cNvPr id="26645" name="Text Box 29">
              <a:extLst>
                <a:ext uri="{FF2B5EF4-FFF2-40B4-BE49-F238E27FC236}">
                  <a16:creationId xmlns:a16="http://schemas.microsoft.com/office/drawing/2014/main" id="{C95339B5-01EF-4E69-A8CF-551517B27F39}"/>
                </a:ext>
              </a:extLst>
            </p:cNvPr>
            <p:cNvSpPr txBox="1">
              <a:spLocks noChangeArrowheads="1"/>
            </p:cNvSpPr>
            <p:nvPr/>
          </p:nvSpPr>
          <p:spPr bwMode="auto">
            <a:xfrm>
              <a:off x="340" y="3366"/>
              <a:ext cx="5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2H</a:t>
              </a:r>
              <a:r>
                <a:rPr lang="en-GB" altLang="en-US" b="1" baseline="-25000">
                  <a:solidFill>
                    <a:schemeClr val="bg1"/>
                  </a:solidFill>
                </a:rPr>
                <a:t>2</a:t>
              </a:r>
              <a:r>
                <a:rPr lang="en-GB" altLang="en-US" b="1">
                  <a:solidFill>
                    <a:schemeClr val="bg1"/>
                  </a:solidFill>
                </a:rPr>
                <a:t>O</a:t>
              </a:r>
            </a:p>
          </p:txBody>
        </p:sp>
        <p:sp>
          <p:nvSpPr>
            <p:cNvPr id="26646" name="Text Box 30">
              <a:extLst>
                <a:ext uri="{FF2B5EF4-FFF2-40B4-BE49-F238E27FC236}">
                  <a16:creationId xmlns:a16="http://schemas.microsoft.com/office/drawing/2014/main" id="{233A5118-618B-48F1-BDE6-E08E7ADF410A}"/>
                </a:ext>
              </a:extLst>
            </p:cNvPr>
            <p:cNvSpPr txBox="1">
              <a:spLocks noChangeArrowheads="1"/>
            </p:cNvSpPr>
            <p:nvPr/>
          </p:nvSpPr>
          <p:spPr bwMode="auto">
            <a:xfrm>
              <a:off x="3124" y="3366"/>
              <a:ext cx="7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sym typeface="Symbol" panose="05050102010706020507" pitchFamily="18" charset="2"/>
                </a:rPr>
                <a:t>2NaOH</a:t>
              </a:r>
              <a:endParaRPr lang="en-GB" altLang="en-US" b="1" baseline="-25000">
                <a:solidFill>
                  <a:schemeClr val="bg1"/>
                </a:solidFill>
              </a:endParaRPr>
            </a:p>
          </p:txBody>
        </p:sp>
        <p:sp>
          <p:nvSpPr>
            <p:cNvPr id="26647" name="Text Box 31">
              <a:extLst>
                <a:ext uri="{FF2B5EF4-FFF2-40B4-BE49-F238E27FC236}">
                  <a16:creationId xmlns:a16="http://schemas.microsoft.com/office/drawing/2014/main" id="{2E424D14-F30A-4861-8974-C04B323FE9F2}"/>
                </a:ext>
              </a:extLst>
            </p:cNvPr>
            <p:cNvSpPr txBox="1">
              <a:spLocks noChangeArrowheads="1"/>
            </p:cNvSpPr>
            <p:nvPr/>
          </p:nvSpPr>
          <p:spPr bwMode="auto">
            <a:xfrm>
              <a:off x="4801" y="3366"/>
              <a:ext cx="32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H</a:t>
              </a:r>
              <a:r>
                <a:rPr lang="en-GB" altLang="en-US" b="1" baseline="-25000">
                  <a:solidFill>
                    <a:schemeClr val="bg1"/>
                  </a:solidFill>
                </a:rPr>
                <a:t>2</a:t>
              </a:r>
              <a:endParaRPr lang="en-GB" altLang="en-US" b="1">
                <a:solidFill>
                  <a:schemeClr val="bg1"/>
                </a:solidFill>
              </a:endParaRPr>
            </a:p>
          </p:txBody>
        </p:sp>
        <p:sp>
          <p:nvSpPr>
            <p:cNvPr id="26648" name="Text Box 32">
              <a:extLst>
                <a:ext uri="{FF2B5EF4-FFF2-40B4-BE49-F238E27FC236}">
                  <a16:creationId xmlns:a16="http://schemas.microsoft.com/office/drawing/2014/main" id="{5DAF5BCD-2BFF-4F36-8E3F-B3637CD59078}"/>
                </a:ext>
              </a:extLst>
            </p:cNvPr>
            <p:cNvSpPr txBox="1">
              <a:spLocks noChangeArrowheads="1"/>
            </p:cNvSpPr>
            <p:nvPr/>
          </p:nvSpPr>
          <p:spPr bwMode="auto">
            <a:xfrm>
              <a:off x="1691" y="3366"/>
              <a:ext cx="46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solidFill>
                    <a:schemeClr val="bg1"/>
                  </a:solidFill>
                </a:rPr>
                <a:t>2Na</a:t>
              </a:r>
              <a:endParaRPr lang="en-GB" altLang="en-US" b="1" baseline="-25000">
                <a:solidFill>
                  <a:schemeClr val="bg1"/>
                </a:solidFill>
              </a:endParaRPr>
            </a:p>
          </p:txBody>
        </p:sp>
        <p:sp>
          <p:nvSpPr>
            <p:cNvPr id="26649" name="Text Box 33">
              <a:extLst>
                <a:ext uri="{FF2B5EF4-FFF2-40B4-BE49-F238E27FC236}">
                  <a16:creationId xmlns:a16="http://schemas.microsoft.com/office/drawing/2014/main" id="{4FF843A1-886F-4C46-A2A7-3945A234AE35}"/>
                </a:ext>
              </a:extLst>
            </p:cNvPr>
            <p:cNvSpPr txBox="1">
              <a:spLocks noChangeArrowheads="1"/>
            </p:cNvSpPr>
            <p:nvPr/>
          </p:nvSpPr>
          <p:spPr bwMode="auto">
            <a:xfrm>
              <a:off x="1212" y="339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chemeClr val="bg1"/>
                  </a:solidFill>
                </a:rPr>
                <a:t>+</a:t>
              </a:r>
            </a:p>
          </p:txBody>
        </p:sp>
        <p:sp>
          <p:nvSpPr>
            <p:cNvPr id="26650" name="Text Box 35">
              <a:extLst>
                <a:ext uri="{FF2B5EF4-FFF2-40B4-BE49-F238E27FC236}">
                  <a16:creationId xmlns:a16="http://schemas.microsoft.com/office/drawing/2014/main" id="{4992545A-F4AB-4A67-9E0C-D663CEDE09DC}"/>
                </a:ext>
              </a:extLst>
            </p:cNvPr>
            <p:cNvSpPr txBox="1">
              <a:spLocks noChangeArrowheads="1"/>
            </p:cNvSpPr>
            <p:nvPr/>
          </p:nvSpPr>
          <p:spPr bwMode="auto">
            <a:xfrm>
              <a:off x="4297" y="3396"/>
              <a:ext cx="20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sz="2000" b="1">
                  <a:solidFill>
                    <a:schemeClr val="bg1"/>
                  </a:solidFill>
                </a:rPr>
                <a:t>+</a:t>
              </a:r>
            </a:p>
          </p:txBody>
        </p:sp>
      </p:grpSp>
      <p:pic>
        <p:nvPicPr>
          <p:cNvPr id="39" name="Picture 38" descr="alcohols pt2 blue arrow.png">
            <a:extLst>
              <a:ext uri="{FF2B5EF4-FFF2-40B4-BE49-F238E27FC236}">
                <a16:creationId xmlns:a16="http://schemas.microsoft.com/office/drawing/2014/main" id="{44D1D27A-916B-4537-A6F1-C931DBA34051}"/>
              </a:ext>
            </a:extLst>
          </p:cNvPr>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3805238" y="3300413"/>
            <a:ext cx="7064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alcohols pt2 blue arrow.png">
            <a:extLst>
              <a:ext uri="{FF2B5EF4-FFF2-40B4-BE49-F238E27FC236}">
                <a16:creationId xmlns:a16="http://schemas.microsoft.com/office/drawing/2014/main" id="{38F979E2-2ECF-4906-B329-3E7EEF2F8527}"/>
              </a:ext>
            </a:extLst>
          </p:cNvPr>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3805238" y="2808288"/>
            <a:ext cx="706437"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alcohols pt2 blue arrow.png">
            <a:extLst>
              <a:ext uri="{FF2B5EF4-FFF2-40B4-BE49-F238E27FC236}">
                <a16:creationId xmlns:a16="http://schemas.microsoft.com/office/drawing/2014/main" id="{85EB64CA-4B46-44C8-8E75-7A0FB4422822}"/>
              </a:ext>
            </a:extLst>
          </p:cNvPr>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3622675" y="4827588"/>
            <a:ext cx="7064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descr="alcohols pt2 blue arrow.png">
            <a:extLst>
              <a:ext uri="{FF2B5EF4-FFF2-40B4-BE49-F238E27FC236}">
                <a16:creationId xmlns:a16="http://schemas.microsoft.com/office/drawing/2014/main" id="{D8573209-FAAD-4B00-9B0E-60BA43EB0822}"/>
              </a:ext>
            </a:extLst>
          </p:cNvPr>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3622675" y="5338763"/>
            <a:ext cx="706438"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a:hlinkClick r:id="" action="ppaction://hlinkshowjump?jump=nextslide"/>
            <a:extLst>
              <a:ext uri="{FF2B5EF4-FFF2-40B4-BE49-F238E27FC236}">
                <a16:creationId xmlns:a16="http://schemas.microsoft.com/office/drawing/2014/main" id="{15D4C8FC-0E4B-4178-8FBF-A0ED328E798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38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385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0386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038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859" grpId="0" animBg="1"/>
      <p:bldP spid="803876" grpId="0" animBg="1"/>
      <p:bldP spid="803860" grpId="0" animBg="1"/>
      <p:bldP spid="8038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5714" name="AutoShape 18">
            <a:extLst>
              <a:ext uri="{FF2B5EF4-FFF2-40B4-BE49-F238E27FC236}">
                <a16:creationId xmlns:a16="http://schemas.microsoft.com/office/drawing/2014/main" id="{593E59F0-3470-496F-A561-AD315BF89472}"/>
              </a:ext>
            </a:extLst>
          </p:cNvPr>
          <p:cNvSpPr>
            <a:spLocks noChangeArrowheads="1"/>
          </p:cNvSpPr>
          <p:nvPr/>
        </p:nvSpPr>
        <p:spPr bwMode="auto">
          <a:xfrm>
            <a:off x="2376488" y="1989138"/>
            <a:ext cx="2771775" cy="2087562"/>
          </a:xfrm>
          <a:prstGeom prst="roundRect">
            <a:avLst>
              <a:gd name="adj" fmla="val 16667"/>
            </a:avLst>
          </a:prstGeom>
          <a:solidFill>
            <a:srgbClr val="CCCCFF"/>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925711" name="AutoShape 15">
            <a:extLst>
              <a:ext uri="{FF2B5EF4-FFF2-40B4-BE49-F238E27FC236}">
                <a16:creationId xmlns:a16="http://schemas.microsoft.com/office/drawing/2014/main" id="{815A9D29-6729-4F4C-8881-A546BBD30C62}"/>
              </a:ext>
            </a:extLst>
          </p:cNvPr>
          <p:cNvSpPr>
            <a:spLocks noChangeArrowheads="1"/>
          </p:cNvSpPr>
          <p:nvPr/>
        </p:nvSpPr>
        <p:spPr bwMode="auto">
          <a:xfrm>
            <a:off x="4787900" y="2565400"/>
            <a:ext cx="1260475" cy="1260475"/>
          </a:xfrm>
          <a:prstGeom prst="roundRect">
            <a:avLst>
              <a:gd name="adj" fmla="val 16667"/>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925717" name="Picture 21" descr="Alcohols_propanol">
            <a:extLst>
              <a:ext uri="{FF2B5EF4-FFF2-40B4-BE49-F238E27FC236}">
                <a16:creationId xmlns:a16="http://schemas.microsoft.com/office/drawing/2014/main" id="{552BD7FB-07A9-4094-B890-581A4D11BA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168525"/>
            <a:ext cx="33845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2">
            <a:extLst>
              <a:ext uri="{FF2B5EF4-FFF2-40B4-BE49-F238E27FC236}">
                <a16:creationId xmlns:a16="http://schemas.microsoft.com/office/drawing/2014/main" id="{B69FD7A2-F78C-4AE5-8231-7F0921E5C55F}"/>
              </a:ext>
            </a:extLst>
          </p:cNvPr>
          <p:cNvSpPr>
            <a:spLocks noGrp="1" noChangeArrowheads="1"/>
          </p:cNvSpPr>
          <p:nvPr>
            <p:ph type="title"/>
          </p:nvPr>
        </p:nvSpPr>
        <p:spPr/>
        <p:txBody>
          <a:bodyPr/>
          <a:lstStyle/>
          <a:p>
            <a:pPr eaLnBrk="1" hangingPunct="1"/>
            <a:r>
              <a:rPr lang="en-GB" altLang="en-US"/>
              <a:t>Solubility in water</a:t>
            </a:r>
          </a:p>
        </p:txBody>
      </p:sp>
      <p:sp>
        <p:nvSpPr>
          <p:cNvPr id="27654" name="Text Box 7">
            <a:extLst>
              <a:ext uri="{FF2B5EF4-FFF2-40B4-BE49-F238E27FC236}">
                <a16:creationId xmlns:a16="http://schemas.microsoft.com/office/drawing/2014/main" id="{002A982D-7983-4695-8506-907510622AC6}"/>
              </a:ext>
            </a:extLst>
          </p:cNvPr>
          <p:cNvSpPr txBox="1">
            <a:spLocks noChangeArrowheads="1"/>
          </p:cNvSpPr>
          <p:nvPr/>
        </p:nvSpPr>
        <p:spPr bwMode="auto">
          <a:xfrm>
            <a:off x="342900" y="784225"/>
            <a:ext cx="8785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a:t>
            </a:r>
            <a:r>
              <a:rPr lang="en-GB" altLang="en-US" b="1">
                <a:solidFill>
                  <a:srgbClr val="FF6600"/>
                </a:solidFill>
              </a:rPr>
              <a:t>solubility</a:t>
            </a:r>
            <a:r>
              <a:rPr lang="en-GB" altLang="en-US"/>
              <a:t> of alcohols in water is affected by both the </a:t>
            </a:r>
            <a:br>
              <a:rPr lang="en-GB" altLang="en-US"/>
            </a:br>
            <a:r>
              <a:rPr lang="en-GB" altLang="en-US"/>
              <a:t>–OH functional group and the hydrocarbon chain.</a:t>
            </a:r>
          </a:p>
        </p:txBody>
      </p:sp>
      <p:sp>
        <p:nvSpPr>
          <p:cNvPr id="925709" name="Text Box 13">
            <a:extLst>
              <a:ext uri="{FF2B5EF4-FFF2-40B4-BE49-F238E27FC236}">
                <a16:creationId xmlns:a16="http://schemas.microsoft.com/office/drawing/2014/main" id="{695C69BB-15EE-41EB-B955-24B52831E7E5}"/>
              </a:ext>
            </a:extLst>
          </p:cNvPr>
          <p:cNvSpPr txBox="1">
            <a:spLocks noChangeArrowheads="1"/>
          </p:cNvSpPr>
          <p:nvPr/>
        </p:nvSpPr>
        <p:spPr bwMode="auto">
          <a:xfrm>
            <a:off x="6119813" y="2024063"/>
            <a:ext cx="24828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interacts with water molecules to form new intermolecular bonds</a:t>
            </a:r>
          </a:p>
        </p:txBody>
      </p:sp>
      <p:sp>
        <p:nvSpPr>
          <p:cNvPr id="925710" name="Text Box 14">
            <a:extLst>
              <a:ext uri="{FF2B5EF4-FFF2-40B4-BE49-F238E27FC236}">
                <a16:creationId xmlns:a16="http://schemas.microsoft.com/office/drawing/2014/main" id="{4D3B6152-4184-411B-A819-E73FA464604A}"/>
              </a:ext>
            </a:extLst>
          </p:cNvPr>
          <p:cNvSpPr txBox="1">
            <a:spLocks noChangeArrowheads="1"/>
          </p:cNvSpPr>
          <p:nvPr/>
        </p:nvSpPr>
        <p:spPr bwMode="auto">
          <a:xfrm>
            <a:off x="342900" y="4509029"/>
            <a:ext cx="84264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–OH functional group enables small alcohols to fully dissolve in water to form a </a:t>
            </a:r>
            <a:r>
              <a:rPr lang="en-GB" altLang="en-US" b="1" dirty="0"/>
              <a:t>neutral solution</a:t>
            </a:r>
            <a:r>
              <a:rPr lang="en-GB" altLang="en-US" dirty="0"/>
              <a:t>. Larger alcohols have longer hydrocarbon chains, and are therefore less soluble in water.</a:t>
            </a:r>
          </a:p>
        </p:txBody>
      </p:sp>
      <p:sp>
        <p:nvSpPr>
          <p:cNvPr id="925713" name="Text Box 17">
            <a:extLst>
              <a:ext uri="{FF2B5EF4-FFF2-40B4-BE49-F238E27FC236}">
                <a16:creationId xmlns:a16="http://schemas.microsoft.com/office/drawing/2014/main" id="{264FC9A1-E667-41AB-B628-4DA1213A1C0A}"/>
              </a:ext>
            </a:extLst>
          </p:cNvPr>
          <p:cNvSpPr txBox="1">
            <a:spLocks noChangeArrowheads="1"/>
          </p:cNvSpPr>
          <p:nvPr/>
        </p:nvSpPr>
        <p:spPr bwMode="auto">
          <a:xfrm>
            <a:off x="609600" y="2236788"/>
            <a:ext cx="1909763"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opposes interaction </a:t>
            </a:r>
            <a:br>
              <a:rPr lang="en-GB" altLang="en-US"/>
            </a:br>
            <a:r>
              <a:rPr lang="en-GB" altLang="en-US"/>
              <a:t>with water molecules</a:t>
            </a:r>
          </a:p>
        </p:txBody>
      </p:sp>
      <p:pic>
        <p:nvPicPr>
          <p:cNvPr id="12" name="Picture 8">
            <a:hlinkClick r:id="" action="ppaction://hlinkshowjump?jump=nextslide"/>
            <a:extLst>
              <a:ext uri="{FF2B5EF4-FFF2-40B4-BE49-F238E27FC236}">
                <a16:creationId xmlns:a16="http://schemas.microsoft.com/office/drawing/2014/main" id="{B8ECD4FB-FC9E-41CD-8809-0F8C1F7FF5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E9A6857E-167F-4737-8AA8-C8FCEE1DA9E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57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570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57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57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57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5710"/>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14" grpId="0" animBg="1"/>
      <p:bldP spid="925711" grpId="0" animBg="1"/>
      <p:bldP spid="925709" grpId="0"/>
      <p:bldP spid="925710" grpId="0"/>
      <p:bldP spid="9257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a:extLst>
              <a:ext uri="{FF2B5EF4-FFF2-40B4-BE49-F238E27FC236}">
                <a16:creationId xmlns:a16="http://schemas.microsoft.com/office/drawing/2014/main" id="{76BC03E3-02DB-4D52-8699-C41DBB8F1BF0}"/>
              </a:ext>
            </a:extLst>
          </p:cNvPr>
          <p:cNvSpPr>
            <a:spLocks noGrp="1"/>
          </p:cNvSpPr>
          <p:nvPr>
            <p:ph type="title"/>
          </p:nvPr>
        </p:nvSpPr>
        <p:spPr/>
        <p:txBody>
          <a:bodyPr/>
          <a:lstStyle/>
          <a:p>
            <a:r>
              <a:rPr lang="en-GB" altLang="en-US" dirty="0"/>
              <a:t>Combustion of alcohols</a:t>
            </a:r>
          </a:p>
        </p:txBody>
      </p:sp>
      <p:pic>
        <p:nvPicPr>
          <p:cNvPr id="7" name="Picture 6">
            <a:hlinkClick r:id="" action="ppaction://hlinkshowjump?jump=nextslide"/>
            <a:extLst>
              <a:ext uri="{FF2B5EF4-FFF2-40B4-BE49-F238E27FC236}">
                <a16:creationId xmlns:a16="http://schemas.microsoft.com/office/drawing/2014/main" id="{7F225F8A-BE2D-4CE9-BABE-272ABF502F2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7793F513-9201-42B5-8885-447D0312C059}"/>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EAC68FC8-5792-4EBE-B941-4A7AC2266242}"/>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10" name="Picture 5" descr="exp_icon">
            <a:extLst>
              <a:ext uri="{FF2B5EF4-FFF2-40B4-BE49-F238E27FC236}">
                <a16:creationId xmlns:a16="http://schemas.microsoft.com/office/drawing/2014/main" id="{F93D4AFE-5C17-4F88-8C26-B0D811424B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142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CE422FC5-39F0-4B56-A9AF-1298F1CB290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987350" y="86916"/>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5163"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863F2874-5425-4963-8011-66218C37FA61}"/>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7797ADEA-71E3-48CC-80CD-50328DD5D839}"/>
              </a:ext>
            </a:extLst>
          </p:cNvPr>
          <p:cNvSpPr>
            <a:spLocks noGrp="1" noChangeArrowheads="1"/>
          </p:cNvSpPr>
          <p:nvPr>
            <p:ph type="title"/>
          </p:nvPr>
        </p:nvSpPr>
        <p:spPr>
          <a:noFill/>
        </p:spPr>
        <p:txBody>
          <a:bodyPr/>
          <a:lstStyle/>
          <a:p>
            <a:r>
              <a:rPr lang="en-GB" altLang="en-US"/>
              <a:t>What is ethanol?</a:t>
            </a:r>
          </a:p>
        </p:txBody>
      </p:sp>
      <p:sp>
        <p:nvSpPr>
          <p:cNvPr id="29700" name="Text Box 15">
            <a:extLst>
              <a:ext uri="{FF2B5EF4-FFF2-40B4-BE49-F238E27FC236}">
                <a16:creationId xmlns:a16="http://schemas.microsoft.com/office/drawing/2014/main" id="{5552337E-9823-40D5-ADF6-44254E98C059}"/>
              </a:ext>
            </a:extLst>
          </p:cNvPr>
          <p:cNvSpPr txBox="1">
            <a:spLocks noChangeArrowheads="1"/>
          </p:cNvSpPr>
          <p:nvPr/>
        </p:nvSpPr>
        <p:spPr bwMode="auto">
          <a:xfrm>
            <a:off x="342899" y="784225"/>
            <a:ext cx="83834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dirty="0">
                <a:solidFill>
                  <a:srgbClr val="FF6600"/>
                </a:solidFill>
              </a:rPr>
              <a:t>Ethanol</a:t>
            </a:r>
            <a:r>
              <a:rPr lang="en-GB" altLang="en-US" dirty="0">
                <a:solidFill>
                  <a:srgbClr val="010066"/>
                </a:solidFill>
              </a:rPr>
              <a:t> is an </a:t>
            </a:r>
            <a:r>
              <a:rPr lang="en-GB" altLang="en-US" b="1" dirty="0">
                <a:solidFill>
                  <a:srgbClr val="010066"/>
                </a:solidFill>
              </a:rPr>
              <a:t>alcohol</a:t>
            </a:r>
            <a:r>
              <a:rPr lang="en-GB" altLang="en-US" dirty="0">
                <a:solidFill>
                  <a:srgbClr val="010066"/>
                </a:solidFill>
              </a:rPr>
              <a:t> that can be used as a fuel, a </a:t>
            </a:r>
            <a:r>
              <a:rPr lang="en-GB" altLang="en-US" b="1" dirty="0">
                <a:solidFill>
                  <a:srgbClr val="FF6600"/>
                </a:solidFill>
              </a:rPr>
              <a:t>solvent</a:t>
            </a:r>
            <a:r>
              <a:rPr lang="en-GB" altLang="en-US" dirty="0">
                <a:solidFill>
                  <a:srgbClr val="010066"/>
                </a:solidFill>
              </a:rPr>
              <a:t>, or as </a:t>
            </a:r>
            <a:r>
              <a:rPr lang="en-GB" altLang="en-US" b="1" dirty="0">
                <a:solidFill>
                  <a:srgbClr val="FF6600"/>
                </a:solidFill>
              </a:rPr>
              <a:t>feedstock</a:t>
            </a:r>
            <a:r>
              <a:rPr lang="en-GB" altLang="en-US" dirty="0">
                <a:solidFill>
                  <a:srgbClr val="010066"/>
                </a:solidFill>
              </a:rPr>
              <a:t> for processes in the chemical industry. </a:t>
            </a:r>
            <a:br>
              <a:rPr lang="en-GB" altLang="en-US" dirty="0">
                <a:solidFill>
                  <a:srgbClr val="010066"/>
                </a:solidFill>
              </a:rPr>
            </a:br>
            <a:r>
              <a:rPr lang="en-GB" altLang="en-US" dirty="0">
                <a:solidFill>
                  <a:srgbClr val="010066"/>
                </a:solidFill>
              </a:rPr>
              <a:t>It is also found in alcoholic drinks.</a:t>
            </a:r>
          </a:p>
        </p:txBody>
      </p:sp>
      <p:pic>
        <p:nvPicPr>
          <p:cNvPr id="365587" name="Picture 19" descr="ethanol_displayedformula">
            <a:extLst>
              <a:ext uri="{FF2B5EF4-FFF2-40B4-BE49-F238E27FC236}">
                <a16:creationId xmlns:a16="http://schemas.microsoft.com/office/drawing/2014/main" id="{68E31BA6-A664-472F-89FB-42757B9E5B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88" y="2353885"/>
            <a:ext cx="3733800" cy="2444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509ACCE-0D7B-4625-B15A-A3BD7D23B505}"/>
              </a:ext>
            </a:extLst>
          </p:cNvPr>
          <p:cNvSpPr>
            <a:spLocks noChangeArrowheads="1"/>
          </p:cNvSpPr>
          <p:nvPr/>
        </p:nvSpPr>
        <p:spPr bwMode="auto">
          <a:xfrm>
            <a:off x="342900" y="2486976"/>
            <a:ext cx="3835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The chemical formula for ethanol is </a:t>
            </a:r>
            <a:r>
              <a:rPr lang="en-GB" altLang="en-US" b="1" dirty="0">
                <a:solidFill>
                  <a:srgbClr val="010066"/>
                </a:solidFill>
              </a:rPr>
              <a:t>C</a:t>
            </a:r>
            <a:r>
              <a:rPr lang="en-GB" altLang="en-US" b="1" baseline="-25000" dirty="0">
                <a:solidFill>
                  <a:srgbClr val="010066"/>
                </a:solidFill>
              </a:rPr>
              <a:t>2</a:t>
            </a:r>
            <a:r>
              <a:rPr lang="en-GB" altLang="en-US" b="1" dirty="0">
                <a:solidFill>
                  <a:srgbClr val="010066"/>
                </a:solidFill>
              </a:rPr>
              <a:t>H</a:t>
            </a:r>
            <a:r>
              <a:rPr lang="en-GB" altLang="en-US" b="1" baseline="-25000" dirty="0">
                <a:solidFill>
                  <a:srgbClr val="010066"/>
                </a:solidFill>
              </a:rPr>
              <a:t>5</a:t>
            </a:r>
            <a:r>
              <a:rPr lang="en-GB" altLang="en-US" b="1" dirty="0">
                <a:solidFill>
                  <a:srgbClr val="010066"/>
                </a:solidFill>
              </a:rPr>
              <a:t>OH</a:t>
            </a:r>
            <a:r>
              <a:rPr lang="en-GB" altLang="en-US" dirty="0"/>
              <a:t>.</a:t>
            </a:r>
          </a:p>
        </p:txBody>
      </p:sp>
      <p:sp>
        <p:nvSpPr>
          <p:cNvPr id="19" name="Rectangle 18">
            <a:extLst>
              <a:ext uri="{FF2B5EF4-FFF2-40B4-BE49-F238E27FC236}">
                <a16:creationId xmlns:a16="http://schemas.microsoft.com/office/drawing/2014/main" id="{395AD3FD-527A-458C-B841-0C5D9EE99AB7}"/>
              </a:ext>
            </a:extLst>
          </p:cNvPr>
          <p:cNvSpPr>
            <a:spLocks noChangeArrowheads="1"/>
          </p:cNvSpPr>
          <p:nvPr/>
        </p:nvSpPr>
        <p:spPr bwMode="auto">
          <a:xfrm>
            <a:off x="385763" y="3821249"/>
            <a:ext cx="3967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t>Ethanol can be made by:</a:t>
            </a:r>
          </a:p>
        </p:txBody>
      </p:sp>
      <p:sp>
        <p:nvSpPr>
          <p:cNvPr id="20" name="Rectangle 19">
            <a:extLst>
              <a:ext uri="{FF2B5EF4-FFF2-40B4-BE49-F238E27FC236}">
                <a16:creationId xmlns:a16="http://schemas.microsoft.com/office/drawing/2014/main" id="{41384103-4A9F-45B3-A0A2-B2C311A5D347}"/>
              </a:ext>
            </a:extLst>
          </p:cNvPr>
          <p:cNvSpPr>
            <a:spLocks noChangeArrowheads="1"/>
          </p:cNvSpPr>
          <p:nvPr/>
        </p:nvSpPr>
        <p:spPr bwMode="auto">
          <a:xfrm>
            <a:off x="385763" y="4599381"/>
            <a:ext cx="5024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b="1">
                <a:solidFill>
                  <a:srgbClr val="FF6600"/>
                </a:solidFill>
              </a:rPr>
              <a:t>fermentation</a:t>
            </a:r>
            <a:r>
              <a:rPr lang="en-GB" altLang="en-US">
                <a:solidFill>
                  <a:srgbClr val="010066"/>
                </a:solidFill>
              </a:rPr>
              <a:t> of plant sugars</a:t>
            </a:r>
          </a:p>
        </p:txBody>
      </p:sp>
      <p:sp>
        <p:nvSpPr>
          <p:cNvPr id="21" name="Rectangle 20">
            <a:extLst>
              <a:ext uri="{FF2B5EF4-FFF2-40B4-BE49-F238E27FC236}">
                <a16:creationId xmlns:a16="http://schemas.microsoft.com/office/drawing/2014/main" id="{55EEAC8B-A58D-4775-A301-1761B105A2D7}"/>
              </a:ext>
            </a:extLst>
          </p:cNvPr>
          <p:cNvSpPr>
            <a:spLocks noChangeArrowheads="1"/>
          </p:cNvSpPr>
          <p:nvPr/>
        </p:nvSpPr>
        <p:spPr bwMode="auto">
          <a:xfrm>
            <a:off x="329118" y="5379100"/>
            <a:ext cx="76983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buClr>
                <a:srgbClr val="FF6600"/>
              </a:buClr>
              <a:buFont typeface="Wingdings" panose="05000000000000000000" pitchFamily="2" charset="2"/>
              <a:buChar char="l"/>
            </a:pPr>
            <a:r>
              <a:rPr lang="en-GB" altLang="en-US" dirty="0">
                <a:solidFill>
                  <a:srgbClr val="010066"/>
                </a:solidFill>
              </a:rPr>
              <a:t>reacting </a:t>
            </a:r>
            <a:r>
              <a:rPr lang="en-GB" altLang="en-US" b="1" dirty="0">
                <a:solidFill>
                  <a:srgbClr val="010066"/>
                </a:solidFill>
              </a:rPr>
              <a:t>ethene</a:t>
            </a:r>
            <a:r>
              <a:rPr lang="en-GB" altLang="en-US" dirty="0">
                <a:solidFill>
                  <a:srgbClr val="010066"/>
                </a:solidFill>
              </a:rPr>
              <a:t> (from crude oil) with steam.</a:t>
            </a:r>
          </a:p>
        </p:txBody>
      </p:sp>
      <p:pic>
        <p:nvPicPr>
          <p:cNvPr id="12" name="Picture 8">
            <a:hlinkClick r:id="" action="ppaction://hlinkshowjump?jump=nextslide"/>
            <a:extLst>
              <a:ext uri="{FF2B5EF4-FFF2-40B4-BE49-F238E27FC236}">
                <a16:creationId xmlns:a16="http://schemas.microsoft.com/office/drawing/2014/main" id="{3974086D-D5A2-45C3-BDFD-E1FB88606BC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558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DDBEB2DF-8CBF-46DD-8E85-CA9DDA68B5AF}"/>
              </a:ext>
            </a:extLst>
          </p:cNvPr>
          <p:cNvSpPr>
            <a:spLocks noGrp="1" noChangeArrowheads="1"/>
          </p:cNvSpPr>
          <p:nvPr>
            <p:ph type="title"/>
          </p:nvPr>
        </p:nvSpPr>
        <p:spPr/>
        <p:txBody>
          <a:bodyPr/>
          <a:lstStyle/>
          <a:p>
            <a:r>
              <a:rPr lang="en-GB" altLang="en-US"/>
              <a:t>Fermentation</a:t>
            </a:r>
          </a:p>
        </p:txBody>
      </p:sp>
      <p:sp>
        <p:nvSpPr>
          <p:cNvPr id="30723" name="Text Box 4">
            <a:extLst>
              <a:ext uri="{FF2B5EF4-FFF2-40B4-BE49-F238E27FC236}">
                <a16:creationId xmlns:a16="http://schemas.microsoft.com/office/drawing/2014/main" id="{F169C1C8-B411-4F7A-BD0C-6BCC8DD15172}"/>
              </a:ext>
            </a:extLst>
          </p:cNvPr>
          <p:cNvSpPr txBox="1">
            <a:spLocks noChangeArrowheads="1"/>
          </p:cNvSpPr>
          <p:nvPr/>
        </p:nvSpPr>
        <p:spPr bwMode="auto">
          <a:xfrm>
            <a:off x="342900" y="784225"/>
            <a:ext cx="8313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Most ethanol is made from </a:t>
            </a:r>
            <a:r>
              <a:rPr lang="en-GB" altLang="en-US" b="1" dirty="0">
                <a:solidFill>
                  <a:srgbClr val="FF6600"/>
                </a:solidFill>
              </a:rPr>
              <a:t>renewable</a:t>
            </a:r>
            <a:r>
              <a:rPr lang="en-GB" altLang="en-US" dirty="0">
                <a:solidFill>
                  <a:srgbClr val="010066"/>
                </a:solidFill>
              </a:rPr>
              <a:t> </a:t>
            </a:r>
            <a:r>
              <a:rPr lang="en-GB" altLang="en-US" b="1" dirty="0">
                <a:solidFill>
                  <a:srgbClr val="FF6600"/>
                </a:solidFill>
              </a:rPr>
              <a:t>resources</a:t>
            </a:r>
            <a:r>
              <a:rPr lang="en-GB" altLang="en-US" dirty="0">
                <a:solidFill>
                  <a:srgbClr val="010066"/>
                </a:solidFill>
              </a:rPr>
              <a:t> using the sugars in plant material. Fermentation converts the sugars (glucose) into carbon dioxide and ethanol.</a:t>
            </a:r>
          </a:p>
        </p:txBody>
      </p:sp>
      <p:sp>
        <p:nvSpPr>
          <p:cNvPr id="396293" name="Text Box 5">
            <a:extLst>
              <a:ext uri="{FF2B5EF4-FFF2-40B4-BE49-F238E27FC236}">
                <a16:creationId xmlns:a16="http://schemas.microsoft.com/office/drawing/2014/main" id="{ED7326E2-9CC6-452B-8301-8701728F5270}"/>
              </a:ext>
            </a:extLst>
          </p:cNvPr>
          <p:cNvSpPr txBox="1">
            <a:spLocks noChangeArrowheads="1"/>
          </p:cNvSpPr>
          <p:nvPr/>
        </p:nvSpPr>
        <p:spPr bwMode="auto">
          <a:xfrm>
            <a:off x="342900" y="3195638"/>
            <a:ext cx="52324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 reaction is performed by the enzymes in </a:t>
            </a:r>
            <a:r>
              <a:rPr lang="en-GB" altLang="en-US" b="1">
                <a:solidFill>
                  <a:srgbClr val="FF6600"/>
                </a:solidFill>
              </a:rPr>
              <a:t>yeast </a:t>
            </a:r>
            <a:r>
              <a:rPr lang="en-GB" altLang="en-US">
                <a:solidFill>
                  <a:srgbClr val="010066"/>
                </a:solidFill>
              </a:rPr>
              <a:t>when they respire</a:t>
            </a:r>
            <a:r>
              <a:rPr lang="en-GB" altLang="en-US" b="1">
                <a:solidFill>
                  <a:srgbClr val="FF6600"/>
                </a:solidFill>
              </a:rPr>
              <a:t> anaerobically</a:t>
            </a:r>
            <a:r>
              <a:rPr lang="en-GB" altLang="en-US">
                <a:solidFill>
                  <a:srgbClr val="010066"/>
                </a:solidFill>
              </a:rPr>
              <a:t> (without oxygen). Enzymes are natural </a:t>
            </a:r>
            <a:r>
              <a:rPr lang="en-GB" altLang="en-US" b="1">
                <a:solidFill>
                  <a:srgbClr val="FF6600"/>
                </a:solidFill>
              </a:rPr>
              <a:t>catalysts</a:t>
            </a:r>
            <a:r>
              <a:rPr lang="en-GB" altLang="en-US">
                <a:solidFill>
                  <a:srgbClr val="010066"/>
                </a:solidFill>
              </a:rPr>
              <a:t>.</a:t>
            </a:r>
          </a:p>
        </p:txBody>
      </p:sp>
      <p:sp>
        <p:nvSpPr>
          <p:cNvPr id="396294" name="Text Box 6">
            <a:extLst>
              <a:ext uri="{FF2B5EF4-FFF2-40B4-BE49-F238E27FC236}">
                <a16:creationId xmlns:a16="http://schemas.microsoft.com/office/drawing/2014/main" id="{41CE8921-51DD-40D0-B3B4-7E6581CCF7BE}"/>
              </a:ext>
            </a:extLst>
          </p:cNvPr>
          <p:cNvSpPr txBox="1">
            <a:spLocks noChangeArrowheads="1"/>
          </p:cNvSpPr>
          <p:nvPr/>
        </p:nvSpPr>
        <p:spPr bwMode="auto">
          <a:xfrm>
            <a:off x="342900" y="4949825"/>
            <a:ext cx="5219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solidFill>
                  <a:srgbClr val="010066"/>
                </a:solidFill>
              </a:rPr>
              <a:t>The ethanol produced in the reaction is removed from the mixture and purified by </a:t>
            </a:r>
            <a:r>
              <a:rPr lang="en-GB" altLang="en-US" b="1">
                <a:solidFill>
                  <a:srgbClr val="FF6600"/>
                </a:solidFill>
              </a:rPr>
              <a:t>distillation</a:t>
            </a:r>
            <a:r>
              <a:rPr lang="en-GB" altLang="en-US">
                <a:solidFill>
                  <a:srgbClr val="010066"/>
                </a:solidFill>
              </a:rPr>
              <a:t>.</a:t>
            </a:r>
          </a:p>
        </p:txBody>
      </p:sp>
      <p:pic>
        <p:nvPicPr>
          <p:cNvPr id="396321" name="Picture 33" descr="pick_shutterstock_49949053_MOD2">
            <a:extLst>
              <a:ext uri="{FF2B5EF4-FFF2-40B4-BE49-F238E27FC236}">
                <a16:creationId xmlns:a16="http://schemas.microsoft.com/office/drawing/2014/main" id="{6A719107-8E20-4252-8868-456360C6C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275" y="3271838"/>
            <a:ext cx="2646363"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6297" name="AutoShape 9">
            <a:extLst>
              <a:ext uri="{FF2B5EF4-FFF2-40B4-BE49-F238E27FC236}">
                <a16:creationId xmlns:a16="http://schemas.microsoft.com/office/drawing/2014/main" id="{76F06B8C-1460-4B9C-A2C1-7C68F161F919}"/>
              </a:ext>
            </a:extLst>
          </p:cNvPr>
          <p:cNvSpPr>
            <a:spLocks noChangeArrowheads="1"/>
          </p:cNvSpPr>
          <p:nvPr/>
        </p:nvSpPr>
        <p:spPr bwMode="auto">
          <a:xfrm>
            <a:off x="1073150" y="2193925"/>
            <a:ext cx="6997700" cy="809625"/>
          </a:xfrm>
          <a:prstGeom prst="roundRect">
            <a:avLst>
              <a:gd name="adj" fmla="val 0"/>
            </a:avLst>
          </a:prstGeom>
          <a:solidFill>
            <a:srgbClr val="FF6600"/>
          </a:solidFill>
          <a:ln w="38100">
            <a:solidFill>
              <a:srgbClr val="FF6600"/>
            </a:solidFill>
            <a:round/>
            <a:headEnd/>
            <a:tailEnd/>
          </a:ln>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solidFill>
                <a:schemeClr val="bg1"/>
              </a:solidFill>
            </a:endParaRPr>
          </a:p>
        </p:txBody>
      </p:sp>
      <p:sp>
        <p:nvSpPr>
          <p:cNvPr id="396300" name="Text Box 12">
            <a:extLst>
              <a:ext uri="{FF2B5EF4-FFF2-40B4-BE49-F238E27FC236}">
                <a16:creationId xmlns:a16="http://schemas.microsoft.com/office/drawing/2014/main" id="{9AAE8488-3BD8-4D62-9535-121001C28F69}"/>
              </a:ext>
            </a:extLst>
          </p:cNvPr>
          <p:cNvSpPr txBox="1">
            <a:spLocks noChangeArrowheads="1"/>
          </p:cNvSpPr>
          <p:nvPr/>
        </p:nvSpPr>
        <p:spPr bwMode="auto">
          <a:xfrm>
            <a:off x="3405188" y="2370138"/>
            <a:ext cx="2479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carbon dioxide</a:t>
            </a:r>
          </a:p>
        </p:txBody>
      </p:sp>
      <p:sp>
        <p:nvSpPr>
          <p:cNvPr id="396301" name="Text Box 13">
            <a:extLst>
              <a:ext uri="{FF2B5EF4-FFF2-40B4-BE49-F238E27FC236}">
                <a16:creationId xmlns:a16="http://schemas.microsoft.com/office/drawing/2014/main" id="{5DCF7DB1-EC45-4831-9F87-D292638D58FE}"/>
              </a:ext>
            </a:extLst>
          </p:cNvPr>
          <p:cNvSpPr txBox="1">
            <a:spLocks noChangeArrowheads="1"/>
          </p:cNvSpPr>
          <p:nvPr/>
        </p:nvSpPr>
        <p:spPr bwMode="auto">
          <a:xfrm>
            <a:off x="1106488" y="2370138"/>
            <a:ext cx="14747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glucose</a:t>
            </a:r>
          </a:p>
        </p:txBody>
      </p:sp>
      <p:sp>
        <p:nvSpPr>
          <p:cNvPr id="396303" name="Text Box 15">
            <a:extLst>
              <a:ext uri="{FF2B5EF4-FFF2-40B4-BE49-F238E27FC236}">
                <a16:creationId xmlns:a16="http://schemas.microsoft.com/office/drawing/2014/main" id="{B41D525A-CADE-4747-9A3F-9696D9191B5E}"/>
              </a:ext>
            </a:extLst>
          </p:cNvPr>
          <p:cNvSpPr txBox="1">
            <a:spLocks noChangeArrowheads="1"/>
          </p:cNvSpPr>
          <p:nvPr/>
        </p:nvSpPr>
        <p:spPr bwMode="auto">
          <a:xfrm>
            <a:off x="6015038" y="2324100"/>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3000" b="1">
                <a:solidFill>
                  <a:schemeClr val="bg1"/>
                </a:solidFill>
              </a:rPr>
              <a:t>+</a:t>
            </a:r>
          </a:p>
        </p:txBody>
      </p:sp>
      <p:sp>
        <p:nvSpPr>
          <p:cNvPr id="396305" name="Text Box 17">
            <a:extLst>
              <a:ext uri="{FF2B5EF4-FFF2-40B4-BE49-F238E27FC236}">
                <a16:creationId xmlns:a16="http://schemas.microsoft.com/office/drawing/2014/main" id="{0E246672-652A-454D-BBCF-45FE4AECE918}"/>
              </a:ext>
            </a:extLst>
          </p:cNvPr>
          <p:cNvSpPr txBox="1">
            <a:spLocks noChangeArrowheads="1"/>
          </p:cNvSpPr>
          <p:nvPr/>
        </p:nvSpPr>
        <p:spPr bwMode="auto">
          <a:xfrm>
            <a:off x="6596063" y="2370138"/>
            <a:ext cx="1439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b="1">
                <a:solidFill>
                  <a:schemeClr val="bg1"/>
                </a:solidFill>
              </a:rPr>
              <a:t>ethanol</a:t>
            </a:r>
          </a:p>
        </p:txBody>
      </p:sp>
      <p:sp>
        <p:nvSpPr>
          <p:cNvPr id="396322" name="Text Box 34">
            <a:extLst>
              <a:ext uri="{FF2B5EF4-FFF2-40B4-BE49-F238E27FC236}">
                <a16:creationId xmlns:a16="http://schemas.microsoft.com/office/drawing/2014/main" id="{0294CCCB-6FA5-4D15-BB0F-223A088643EE}"/>
              </a:ext>
            </a:extLst>
          </p:cNvPr>
          <p:cNvSpPr txBox="1">
            <a:spLocks noChangeArrowheads="1"/>
          </p:cNvSpPr>
          <p:nvPr/>
        </p:nvSpPr>
        <p:spPr bwMode="auto">
          <a:xfrm>
            <a:off x="2428875" y="2176463"/>
            <a:ext cx="1092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1800" b="1">
                <a:solidFill>
                  <a:schemeClr val="bg1"/>
                </a:solidFill>
              </a:rPr>
              <a:t>yeast</a:t>
            </a:r>
            <a:endParaRPr lang="en-GB" altLang="en-US" sz="1800">
              <a:solidFill>
                <a:schemeClr val="bg1"/>
              </a:solidFill>
            </a:endParaRPr>
          </a:p>
        </p:txBody>
      </p:sp>
      <p:pic>
        <p:nvPicPr>
          <p:cNvPr id="19" name="Picture 18" descr="ElecSolutions1_arrows.png">
            <a:extLst>
              <a:ext uri="{FF2B5EF4-FFF2-40B4-BE49-F238E27FC236}">
                <a16:creationId xmlns:a16="http://schemas.microsoft.com/office/drawing/2014/main" id="{FC0B5DE2-2D15-4718-8D04-399503E407E2}"/>
              </a:ext>
            </a:extLst>
          </p:cNvPr>
          <p:cNvPicPr>
            <a:picLocks noChangeAspect="1"/>
          </p:cNvPicPr>
          <p:nvPr/>
        </p:nvPicPr>
        <p:blipFill>
          <a:blip r:embed="rId4">
            <a:lum bright="100000"/>
            <a:extLst>
              <a:ext uri="{28A0092B-C50C-407E-A947-70E740481C1C}">
                <a14:useLocalDpi xmlns:a14="http://schemas.microsoft.com/office/drawing/2010/main" val="0"/>
              </a:ext>
            </a:extLst>
          </a:blip>
          <a:srcRect/>
          <a:stretch>
            <a:fillRect/>
          </a:stretch>
        </p:blipFill>
        <p:spPr bwMode="auto">
          <a:xfrm>
            <a:off x="2687638" y="2370138"/>
            <a:ext cx="5683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hlinkClick r:id="" action="ppaction://hlinkshowjump?jump=nextslide"/>
            <a:extLst>
              <a:ext uri="{FF2B5EF4-FFF2-40B4-BE49-F238E27FC236}">
                <a16:creationId xmlns:a16="http://schemas.microsoft.com/office/drawing/2014/main" id="{29652D93-8810-403F-B1D4-A845CBE2A621}"/>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BEC8B107-3E7E-4768-BC88-F9310762350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629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63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63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630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630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63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629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9632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96294"/>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3" grpId="0"/>
      <p:bldP spid="396294" grpId="0"/>
      <p:bldP spid="396297" grpId="0" animBg="1"/>
      <p:bldP spid="396300" grpId="0"/>
      <p:bldP spid="396301" grpId="0"/>
      <p:bldP spid="396303" grpId="0"/>
      <p:bldP spid="396305" grpId="0"/>
      <p:bldP spid="3963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156EFFDB-0A4B-4517-97F7-86ECA522E0ED}"/>
              </a:ext>
            </a:extLst>
          </p:cNvPr>
          <p:cNvSpPr>
            <a:spLocks noGrp="1" noChangeArrowheads="1"/>
          </p:cNvSpPr>
          <p:nvPr>
            <p:ph type="title"/>
          </p:nvPr>
        </p:nvSpPr>
        <p:spPr/>
        <p:txBody>
          <a:bodyPr/>
          <a:lstStyle/>
          <a:p>
            <a:r>
              <a:rPr lang="en-GB" altLang="en-US" dirty="0"/>
              <a:t>Making ethanol by fermentation</a:t>
            </a:r>
          </a:p>
        </p:txBody>
      </p:sp>
      <p:pic>
        <p:nvPicPr>
          <p:cNvPr id="7" name="Picture 6">
            <a:hlinkClick r:id="" action="ppaction://hlinkshowjump?jump=nextslide"/>
            <a:extLst>
              <a:ext uri="{FF2B5EF4-FFF2-40B4-BE49-F238E27FC236}">
                <a16:creationId xmlns:a16="http://schemas.microsoft.com/office/drawing/2014/main" id="{8B092C93-1488-4C27-BFF1-DD5C52AC94E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24311C67-6E19-41C1-A235-CBCF1C7B2B8F}"/>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5" descr="exp_icon">
            <a:extLst>
              <a:ext uri="{FF2B5EF4-FFF2-40B4-BE49-F238E27FC236}">
                <a16:creationId xmlns:a16="http://schemas.microsoft.com/office/drawing/2014/main" id="{08DE37CC-1240-4AB9-B667-4B242F9A137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02655"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618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4CFA693A-D1A9-4DE7-B3E5-1AD4FF3679B2}"/>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6838B7DA-8AB9-4744-889D-856337F90F29}"/>
              </a:ext>
            </a:extLst>
          </p:cNvPr>
          <p:cNvSpPr>
            <a:spLocks noGrp="1" noChangeArrowheads="1"/>
          </p:cNvSpPr>
          <p:nvPr>
            <p:ph type="title"/>
          </p:nvPr>
        </p:nvSpPr>
        <p:spPr/>
        <p:txBody>
          <a:bodyPr/>
          <a:lstStyle/>
          <a:p>
            <a:pPr eaLnBrk="1" hangingPunct="1"/>
            <a:r>
              <a:rPr lang="en-GB" altLang="en-US"/>
              <a:t>Using ethanol as a fuel</a:t>
            </a:r>
          </a:p>
        </p:txBody>
      </p:sp>
      <p:sp>
        <p:nvSpPr>
          <p:cNvPr id="31747" name="Text Box 3">
            <a:extLst>
              <a:ext uri="{FF2B5EF4-FFF2-40B4-BE49-F238E27FC236}">
                <a16:creationId xmlns:a16="http://schemas.microsoft.com/office/drawing/2014/main" id="{3CB75A0A-85B3-4E54-B48F-BBDB297EA633}"/>
              </a:ext>
            </a:extLst>
          </p:cNvPr>
          <p:cNvSpPr txBox="1">
            <a:spLocks noChangeArrowheads="1"/>
          </p:cNvSpPr>
          <p:nvPr/>
        </p:nvSpPr>
        <p:spPr bwMode="auto">
          <a:xfrm>
            <a:off x="342900" y="772408"/>
            <a:ext cx="8605838" cy="457200"/>
          </a:xfrm>
          <a:prstGeom prst="rect">
            <a:avLst/>
          </a:prstGeom>
          <a:solidFill>
            <a:srgbClr val="FFFFFF">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Ethanol can be used as a fuel for cars and other vehicles. </a:t>
            </a:r>
          </a:p>
        </p:txBody>
      </p:sp>
      <p:sp>
        <p:nvSpPr>
          <p:cNvPr id="921606" name="Text Box 6">
            <a:extLst>
              <a:ext uri="{FF2B5EF4-FFF2-40B4-BE49-F238E27FC236}">
                <a16:creationId xmlns:a16="http://schemas.microsoft.com/office/drawing/2014/main" id="{97DC912D-3BC0-489E-A320-AC6A8CBD8005}"/>
              </a:ext>
            </a:extLst>
          </p:cNvPr>
          <p:cNvSpPr txBox="1">
            <a:spLocks noChangeArrowheads="1"/>
          </p:cNvSpPr>
          <p:nvPr/>
        </p:nvSpPr>
        <p:spPr bwMode="auto">
          <a:xfrm>
            <a:off x="1411464" y="5601759"/>
            <a:ext cx="6321072" cy="8302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dirty="0"/>
              <a:t>What are the advantages and disadvantages of using bioethanol as a fuel?</a:t>
            </a:r>
          </a:p>
        </p:txBody>
      </p:sp>
      <p:sp>
        <p:nvSpPr>
          <p:cNvPr id="921610" name="Text Box 10">
            <a:extLst>
              <a:ext uri="{FF2B5EF4-FFF2-40B4-BE49-F238E27FC236}">
                <a16:creationId xmlns:a16="http://schemas.microsoft.com/office/drawing/2014/main" id="{472895BB-031B-46E2-8E10-447BC19B90BB}"/>
              </a:ext>
            </a:extLst>
          </p:cNvPr>
          <p:cNvSpPr txBox="1">
            <a:spLocks noChangeArrowheads="1"/>
          </p:cNvSpPr>
          <p:nvPr/>
        </p:nvSpPr>
        <p:spPr bwMode="auto">
          <a:xfrm>
            <a:off x="342900" y="1394237"/>
            <a:ext cx="42846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FF6600"/>
                </a:solidFill>
              </a:rPr>
              <a:t>Bioethanol</a:t>
            </a:r>
            <a:r>
              <a:rPr lang="en-GB" altLang="en-US" dirty="0"/>
              <a:t> is produced by the natural fermentation of the sugar in sugar beet, sugar cane or wheat crops.</a:t>
            </a:r>
          </a:p>
        </p:txBody>
      </p:sp>
      <p:sp>
        <p:nvSpPr>
          <p:cNvPr id="921611" name="Text Box 11">
            <a:extLst>
              <a:ext uri="{FF2B5EF4-FFF2-40B4-BE49-F238E27FC236}">
                <a16:creationId xmlns:a16="http://schemas.microsoft.com/office/drawing/2014/main" id="{D64D43EF-E539-4D97-980D-D7B370E04017}"/>
              </a:ext>
            </a:extLst>
          </p:cNvPr>
          <p:cNvSpPr txBox="1">
            <a:spLocks noChangeArrowheads="1"/>
          </p:cNvSpPr>
          <p:nvPr/>
        </p:nvSpPr>
        <p:spPr bwMode="auto">
          <a:xfrm>
            <a:off x="342900" y="3128904"/>
            <a:ext cx="49657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t>Bioethanol is sold as </a:t>
            </a:r>
            <a:r>
              <a:rPr lang="en-GB" altLang="en-US" b="1" dirty="0"/>
              <a:t>E85 fuel</a:t>
            </a:r>
            <a:r>
              <a:rPr lang="en-GB" altLang="en-US" dirty="0"/>
              <a:t>, which contains 85% bioethanol and 15% gasoline. It can be used by cars that have modified fuel systems, and significantly reduces carbon dioxide emissions.</a:t>
            </a:r>
            <a:endParaRPr lang="en-GB" altLang="en-US" dirty="0">
              <a:solidFill>
                <a:schemeClr val="tx1"/>
              </a:solidFill>
            </a:endParaRPr>
          </a:p>
        </p:txBody>
      </p:sp>
      <p:pic>
        <p:nvPicPr>
          <p:cNvPr id="10" name="Picture 9" descr="slide 19.jpg">
            <a:extLst>
              <a:ext uri="{FF2B5EF4-FFF2-40B4-BE49-F238E27FC236}">
                <a16:creationId xmlns:a16="http://schemas.microsoft.com/office/drawing/2014/main" id="{0C713AA7-4025-4109-8076-9B0AD30D665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8411" y="1453093"/>
            <a:ext cx="324802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a:hlinkClick r:id="" action="ppaction://hlinkshowjump?jump=nextslide"/>
            <a:extLst>
              <a:ext uri="{FF2B5EF4-FFF2-40B4-BE49-F238E27FC236}">
                <a16:creationId xmlns:a16="http://schemas.microsoft.com/office/drawing/2014/main" id="{C86B2439-D5C2-4419-B036-EE508100DCC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32A0359C-4FE3-43BE-B95A-5FFD46CD489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18B540A8-5D1D-4C27-BB4B-F07A8A5EBA0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6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60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06" grpId="0" animBg="1"/>
      <p:bldP spid="921610" grpId="0"/>
      <p:bldP spid="9216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530474E5-E497-40E4-8166-C615D38BE3A3}"/>
              </a:ext>
            </a:extLst>
          </p:cNvPr>
          <p:cNvSpPr>
            <a:spLocks noGrp="1" noChangeArrowheads="1"/>
          </p:cNvSpPr>
          <p:nvPr>
            <p:ph type="title"/>
          </p:nvPr>
        </p:nvSpPr>
        <p:spPr/>
        <p:txBody>
          <a:bodyPr/>
          <a:lstStyle/>
          <a:p>
            <a:r>
              <a:rPr lang="en-GB" altLang="en-US"/>
              <a:t>Conditions for fermentation</a:t>
            </a:r>
          </a:p>
        </p:txBody>
      </p:sp>
      <p:pic>
        <p:nvPicPr>
          <p:cNvPr id="32771" name="Picture 7" descr="thermom">
            <a:extLst>
              <a:ext uri="{FF2B5EF4-FFF2-40B4-BE49-F238E27FC236}">
                <a16:creationId xmlns:a16="http://schemas.microsoft.com/office/drawing/2014/main" id="{8C942D26-1FB6-440D-AE1A-F78C7B6567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44984">
            <a:off x="7035800" y="782638"/>
            <a:ext cx="5365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12">
            <a:extLst>
              <a:ext uri="{FF2B5EF4-FFF2-40B4-BE49-F238E27FC236}">
                <a16:creationId xmlns:a16="http://schemas.microsoft.com/office/drawing/2014/main" id="{1ACAE678-BCF4-4B10-B51C-61B598395906}"/>
              </a:ext>
            </a:extLst>
          </p:cNvPr>
          <p:cNvSpPr>
            <a:spLocks noChangeArrowheads="1"/>
          </p:cNvSpPr>
          <p:nvPr/>
        </p:nvSpPr>
        <p:spPr bwMode="auto">
          <a:xfrm>
            <a:off x="342900" y="784225"/>
            <a:ext cx="6946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 temperature range of between 25</a:t>
            </a:r>
            <a:r>
              <a:rPr lang="en-GB" altLang="en-US" sz="1000">
                <a:solidFill>
                  <a:srgbClr val="010066"/>
                </a:solidFill>
              </a:rPr>
              <a:t> </a:t>
            </a:r>
            <a:r>
              <a:rPr lang="en-GB" altLang="en-US">
                <a:solidFill>
                  <a:srgbClr val="010066"/>
                </a:solidFill>
              </a:rPr>
              <a:t>°C and 50</a:t>
            </a:r>
            <a:r>
              <a:rPr lang="en-GB" altLang="en-US" sz="1000">
                <a:solidFill>
                  <a:srgbClr val="010066"/>
                </a:solidFill>
              </a:rPr>
              <a:t> </a:t>
            </a:r>
            <a:r>
              <a:rPr lang="en-GB" altLang="en-US">
                <a:solidFill>
                  <a:srgbClr val="010066"/>
                </a:solidFill>
              </a:rPr>
              <a:t>°C is needed for fermentation to be successful.</a:t>
            </a:r>
            <a:endParaRPr lang="en-GB" altLang="en-US"/>
          </a:p>
        </p:txBody>
      </p:sp>
      <p:sp>
        <p:nvSpPr>
          <p:cNvPr id="14" name="Rectangle 13">
            <a:extLst>
              <a:ext uri="{FF2B5EF4-FFF2-40B4-BE49-F238E27FC236}">
                <a16:creationId xmlns:a16="http://schemas.microsoft.com/office/drawing/2014/main" id="{5D7256FB-57D0-4D51-929A-44F08657589C}"/>
              </a:ext>
            </a:extLst>
          </p:cNvPr>
          <p:cNvSpPr>
            <a:spLocks noChangeArrowheads="1"/>
          </p:cNvSpPr>
          <p:nvPr/>
        </p:nvSpPr>
        <p:spPr bwMode="auto">
          <a:xfrm>
            <a:off x="342900" y="1790700"/>
            <a:ext cx="6210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buClr>
                <a:srgbClr val="FF6600"/>
              </a:buClr>
              <a:buFont typeface="Wingdings" panose="05000000000000000000" pitchFamily="2" charset="2"/>
              <a:buChar char="l"/>
            </a:pPr>
            <a:r>
              <a:rPr lang="en-GB" altLang="en-US">
                <a:solidFill>
                  <a:srgbClr val="010066"/>
                </a:solidFill>
              </a:rPr>
              <a:t>If the temperature is </a:t>
            </a:r>
            <a:r>
              <a:rPr lang="en-GB" altLang="en-US" b="1">
                <a:solidFill>
                  <a:srgbClr val="010066"/>
                </a:solidFill>
              </a:rPr>
              <a:t>too low</a:t>
            </a:r>
            <a:r>
              <a:rPr lang="en-GB" altLang="en-US">
                <a:solidFill>
                  <a:srgbClr val="010066"/>
                </a:solidFill>
              </a:rPr>
              <a:t>, the yeast will be less active and the reaction will take place very slowly.</a:t>
            </a:r>
          </a:p>
        </p:txBody>
      </p:sp>
      <p:sp>
        <p:nvSpPr>
          <p:cNvPr id="15" name="Rectangle 14">
            <a:extLst>
              <a:ext uri="{FF2B5EF4-FFF2-40B4-BE49-F238E27FC236}">
                <a16:creationId xmlns:a16="http://schemas.microsoft.com/office/drawing/2014/main" id="{E103654B-8340-45C2-AC90-D8CFE2DEC826}"/>
              </a:ext>
            </a:extLst>
          </p:cNvPr>
          <p:cNvSpPr>
            <a:spLocks noChangeArrowheads="1"/>
          </p:cNvSpPr>
          <p:nvPr/>
        </p:nvSpPr>
        <p:spPr bwMode="auto">
          <a:xfrm>
            <a:off x="342900" y="3167063"/>
            <a:ext cx="53848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buClr>
                <a:srgbClr val="FF6600"/>
              </a:buClr>
              <a:buFont typeface="Wingdings" panose="05000000000000000000" pitchFamily="2" charset="2"/>
              <a:buChar char="l"/>
            </a:pPr>
            <a:r>
              <a:rPr lang="en-GB" altLang="en-US">
                <a:solidFill>
                  <a:srgbClr val="010066"/>
                </a:solidFill>
              </a:rPr>
              <a:t>If the temperature is </a:t>
            </a:r>
            <a:r>
              <a:rPr lang="en-GB" altLang="en-US" b="1">
                <a:solidFill>
                  <a:srgbClr val="010066"/>
                </a:solidFill>
              </a:rPr>
              <a:t>too high</a:t>
            </a:r>
            <a:r>
              <a:rPr lang="en-GB" altLang="en-US">
                <a:solidFill>
                  <a:srgbClr val="010066"/>
                </a:solidFill>
              </a:rPr>
              <a:t>,       the yeast cells are damaged and eventually killed, bringing the reaction to an end.</a:t>
            </a:r>
          </a:p>
        </p:txBody>
      </p:sp>
      <p:sp>
        <p:nvSpPr>
          <p:cNvPr id="16" name="Rectangle 15">
            <a:extLst>
              <a:ext uri="{FF2B5EF4-FFF2-40B4-BE49-F238E27FC236}">
                <a16:creationId xmlns:a16="http://schemas.microsoft.com/office/drawing/2014/main" id="{C9760D98-070A-4AD1-A6A2-8B585DE43329}"/>
              </a:ext>
            </a:extLst>
          </p:cNvPr>
          <p:cNvSpPr>
            <a:spLocks noChangeArrowheads="1"/>
          </p:cNvSpPr>
          <p:nvPr/>
        </p:nvSpPr>
        <p:spPr bwMode="auto">
          <a:xfrm>
            <a:off x="342900" y="4911725"/>
            <a:ext cx="8432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buClr>
                <a:srgbClr val="FF6600"/>
              </a:buClr>
              <a:buFont typeface="Wingdings" panose="05000000000000000000" pitchFamily="2" charset="2"/>
              <a:buNone/>
            </a:pPr>
            <a:r>
              <a:rPr lang="en-GB" altLang="en-US" dirty="0">
                <a:solidFill>
                  <a:srgbClr val="010066"/>
                </a:solidFill>
              </a:rPr>
              <a:t>If oxygen is present in the mixture, the yeast will create only carbon dioxide and water. The ethanol will be </a:t>
            </a:r>
            <a:r>
              <a:rPr lang="en-GB" altLang="en-US" b="1" dirty="0">
                <a:solidFill>
                  <a:srgbClr val="FF6600"/>
                </a:solidFill>
              </a:rPr>
              <a:t>oxidized</a:t>
            </a:r>
            <a:r>
              <a:rPr lang="en-GB" altLang="en-US" dirty="0">
                <a:solidFill>
                  <a:srgbClr val="010066"/>
                </a:solidFill>
              </a:rPr>
              <a:t> to form </a:t>
            </a:r>
            <a:r>
              <a:rPr lang="en-GB" altLang="en-US" b="1" dirty="0">
                <a:solidFill>
                  <a:srgbClr val="FF6600"/>
                </a:solidFill>
              </a:rPr>
              <a:t>ethanoic acid</a:t>
            </a:r>
            <a:r>
              <a:rPr lang="en-GB" altLang="en-US" dirty="0">
                <a:solidFill>
                  <a:srgbClr val="010066"/>
                </a:solidFill>
              </a:rPr>
              <a:t> (which is used to make vinegar).</a:t>
            </a:r>
          </a:p>
        </p:txBody>
      </p:sp>
      <p:pic>
        <p:nvPicPr>
          <p:cNvPr id="9" name="Picture 8">
            <a:hlinkClick r:id="" action="ppaction://hlinkshowjump?jump=nextslide"/>
            <a:extLst>
              <a:ext uri="{FF2B5EF4-FFF2-40B4-BE49-F238E27FC236}">
                <a16:creationId xmlns:a16="http://schemas.microsoft.com/office/drawing/2014/main" id="{77F0B2F4-254A-40EE-90C9-CA3841612CC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C83E179B-C21C-4845-A7F4-D650945F5FF2}"/>
              </a:ext>
            </a:extLst>
          </p:cNvPr>
          <p:cNvSpPr>
            <a:spLocks noGrp="1" noChangeArrowheads="1"/>
          </p:cNvSpPr>
          <p:nvPr>
            <p:ph type="title"/>
          </p:nvPr>
        </p:nvSpPr>
        <p:spPr/>
        <p:txBody>
          <a:bodyPr/>
          <a:lstStyle/>
          <a:p>
            <a:r>
              <a:rPr lang="en-GB" altLang="en-US" dirty="0"/>
              <a:t>Fermentation: true or false?</a:t>
            </a:r>
          </a:p>
        </p:txBody>
      </p:sp>
      <p:pic>
        <p:nvPicPr>
          <p:cNvPr id="7" name="Picture 6">
            <a:hlinkClick r:id="" action="ppaction://hlinkshowjump?jump=nextslide"/>
            <a:extLst>
              <a:ext uri="{FF2B5EF4-FFF2-40B4-BE49-F238E27FC236}">
                <a16:creationId xmlns:a16="http://schemas.microsoft.com/office/drawing/2014/main" id="{B3073838-FC57-41B6-B5F6-5696289D0FC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D910545A-2716-4309-A5D8-A64C4BB404E9}"/>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9" name="Picture 9" descr="notes_icon">
            <a:extLst>
              <a:ext uri="{FF2B5EF4-FFF2-40B4-BE49-F238E27FC236}">
                <a16:creationId xmlns:a16="http://schemas.microsoft.com/office/drawing/2014/main" id="{8E69A245-FB3C-4BB2-ADA2-A5913CA2C8EE}"/>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7209"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835F8EA7-B5B5-40BF-A1DD-3D73B96EE96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a:p>
            <a:pPr marL="216000" indent="-216000">
              <a:buSzPct val="100000"/>
              <a:buFont typeface="Wingdings 2" panose="05020102010507070707" pitchFamily="18" charset="2"/>
              <a:buChar char=""/>
            </a:pPr>
            <a:r>
              <a:rPr lang="en-GB" sz="1600" dirty="0"/>
              <a:t>Constructing Explanations and Designing Solutions</a:t>
            </a:r>
          </a:p>
          <a:p>
            <a:pPr marL="216000" indent="-216000">
              <a:buSzPct val="100000"/>
              <a:buFont typeface="Wingdings 2" panose="05020102010507070707" pitchFamily="18" charset="2"/>
              <a:buChar char=""/>
            </a:pPr>
            <a:r>
              <a:rPr lang="en-GB" sz="1600" dirty="0"/>
              <a:t>Engaging in Argument from Evidence</a:t>
            </a:r>
          </a:p>
          <a:p>
            <a:pPr marL="216000" indent="-216000">
              <a:buSzPct val="100000"/>
              <a:buFont typeface="Wingdings 2" panose="05020102010507070707" pitchFamily="18" charset="2"/>
              <a:buChar char=""/>
            </a:pPr>
            <a:r>
              <a:rPr lang="en-GB" sz="1600" dirty="0"/>
              <a:t>Obtaining, Evaluating and Communicating Information</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C2F1CC37-1B66-41F9-8BA3-555C1785B91F}"/>
              </a:ext>
            </a:extLst>
          </p:cNvPr>
          <p:cNvSpPr>
            <a:spLocks noGrp="1" noChangeArrowheads="1"/>
          </p:cNvSpPr>
          <p:nvPr>
            <p:ph type="title"/>
          </p:nvPr>
        </p:nvSpPr>
        <p:spPr/>
        <p:txBody>
          <a:bodyPr/>
          <a:lstStyle/>
          <a:p>
            <a:pPr eaLnBrk="1" hangingPunct="1"/>
            <a:r>
              <a:rPr lang="en-GB" altLang="en-US" dirty="0"/>
              <a:t>Uses of ethanol</a:t>
            </a:r>
          </a:p>
        </p:txBody>
      </p:sp>
      <p:sp>
        <p:nvSpPr>
          <p:cNvPr id="919557" name="Text Box 5">
            <a:extLst>
              <a:ext uri="{FF2B5EF4-FFF2-40B4-BE49-F238E27FC236}">
                <a16:creationId xmlns:a16="http://schemas.microsoft.com/office/drawing/2014/main" id="{3F962BCB-5B7E-48F9-B7B1-EEA88B5CACEB}"/>
              </a:ext>
            </a:extLst>
          </p:cNvPr>
          <p:cNvSpPr txBox="1">
            <a:spLocks noChangeArrowheads="1"/>
          </p:cNvSpPr>
          <p:nvPr/>
        </p:nvSpPr>
        <p:spPr bwMode="auto">
          <a:xfrm>
            <a:off x="342900" y="1757363"/>
            <a:ext cx="8426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Ethanol</a:t>
            </a:r>
            <a:r>
              <a:rPr lang="en-GB" altLang="en-US"/>
              <a:t> is the alcohol that is used to make alcoholic drinks. </a:t>
            </a:r>
          </a:p>
        </p:txBody>
      </p:sp>
      <p:sp>
        <p:nvSpPr>
          <p:cNvPr id="919563" name="Text Box 11">
            <a:extLst>
              <a:ext uri="{FF2B5EF4-FFF2-40B4-BE49-F238E27FC236}">
                <a16:creationId xmlns:a16="http://schemas.microsoft.com/office/drawing/2014/main" id="{A114713E-92B4-4A4A-9A66-883C573B1E2D}"/>
              </a:ext>
            </a:extLst>
          </p:cNvPr>
          <p:cNvSpPr txBox="1">
            <a:spLocks noChangeArrowheads="1"/>
          </p:cNvSpPr>
          <p:nvPr/>
        </p:nvSpPr>
        <p:spPr bwMode="auto">
          <a:xfrm>
            <a:off x="342900" y="4926013"/>
            <a:ext cx="4140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Ethanol also has antiseptic properties, so is often used in antibacterial hand wipes.</a:t>
            </a:r>
          </a:p>
        </p:txBody>
      </p:sp>
      <p:sp>
        <p:nvSpPr>
          <p:cNvPr id="33798" name="Text Box 12">
            <a:extLst>
              <a:ext uri="{FF2B5EF4-FFF2-40B4-BE49-F238E27FC236}">
                <a16:creationId xmlns:a16="http://schemas.microsoft.com/office/drawing/2014/main" id="{E33FCEB3-2FC3-4851-832D-9D2325DE1D26}"/>
              </a:ext>
            </a:extLst>
          </p:cNvPr>
          <p:cNvSpPr txBox="1">
            <a:spLocks noChangeArrowheads="1"/>
          </p:cNvSpPr>
          <p:nvPr/>
        </p:nvSpPr>
        <p:spPr bwMode="auto">
          <a:xfrm>
            <a:off x="342900" y="784225"/>
            <a:ext cx="8426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Alcohols have a wide variety of uses, with different alcohols being better suited to some uses than others.</a:t>
            </a:r>
          </a:p>
        </p:txBody>
      </p:sp>
      <p:sp>
        <p:nvSpPr>
          <p:cNvPr id="919565" name="Text Box 13">
            <a:extLst>
              <a:ext uri="{FF2B5EF4-FFF2-40B4-BE49-F238E27FC236}">
                <a16:creationId xmlns:a16="http://schemas.microsoft.com/office/drawing/2014/main" id="{68B92F88-8799-4C60-BCBA-1727D3F9E622}"/>
              </a:ext>
            </a:extLst>
          </p:cNvPr>
          <p:cNvSpPr txBox="1">
            <a:spLocks noChangeArrowheads="1"/>
          </p:cNvSpPr>
          <p:nvPr/>
        </p:nvSpPr>
        <p:spPr bwMode="auto">
          <a:xfrm>
            <a:off x="342900" y="2474913"/>
            <a:ext cx="5726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Alcoholic drinks vary in the percentage of ethanol that they contain. </a:t>
            </a:r>
          </a:p>
        </p:txBody>
      </p:sp>
      <p:sp>
        <p:nvSpPr>
          <p:cNvPr id="919566" name="Text Box 14">
            <a:extLst>
              <a:ext uri="{FF2B5EF4-FFF2-40B4-BE49-F238E27FC236}">
                <a16:creationId xmlns:a16="http://schemas.microsoft.com/office/drawing/2014/main" id="{F172C937-9AA3-4DBB-B703-03C4AECE1388}"/>
              </a:ext>
            </a:extLst>
          </p:cNvPr>
          <p:cNvSpPr txBox="1">
            <a:spLocks noChangeArrowheads="1"/>
          </p:cNvSpPr>
          <p:nvPr/>
        </p:nvSpPr>
        <p:spPr bwMode="auto">
          <a:xfrm>
            <a:off x="342901" y="3557588"/>
            <a:ext cx="4033438" cy="1200150"/>
          </a:xfrm>
          <a:prstGeom prst="rect">
            <a:avLst/>
          </a:prstGeom>
          <a:solidFill>
            <a:srgbClr val="FFCC99"/>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Why is ethanol used for alcoholic drinks rather than a different type of alcohol? </a:t>
            </a:r>
          </a:p>
        </p:txBody>
      </p:sp>
      <p:pic>
        <p:nvPicPr>
          <p:cNvPr id="11" name="Picture 8">
            <a:hlinkClick r:id="" action="ppaction://hlinkshowjump?jump=nextslide"/>
            <a:extLst>
              <a:ext uri="{FF2B5EF4-FFF2-40B4-BE49-F238E27FC236}">
                <a16:creationId xmlns:a16="http://schemas.microsoft.com/office/drawing/2014/main" id="{6CCBBABE-B9D8-4967-971B-D4576C8FCD5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5" name="Picture 4">
            <a:extLst>
              <a:ext uri="{FF2B5EF4-FFF2-40B4-BE49-F238E27FC236}">
                <a16:creationId xmlns:a16="http://schemas.microsoft.com/office/drawing/2014/main" id="{44BEE136-00C3-409A-87FC-741DF13125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9815" y="1973043"/>
            <a:ext cx="3528877" cy="4759036"/>
          </a:xfrm>
          <a:prstGeom prst="rect">
            <a:avLst/>
          </a:prstGeom>
        </p:spPr>
      </p:pic>
      <p:pic>
        <p:nvPicPr>
          <p:cNvPr id="16" name="Picture 9" descr="notes_icon">
            <a:extLst>
              <a:ext uri="{FF2B5EF4-FFF2-40B4-BE49-F238E27FC236}">
                <a16:creationId xmlns:a16="http://schemas.microsoft.com/office/drawing/2014/main" id="{BD9D45C7-0D96-4291-AF5F-00BD331355C8}"/>
              </a:ext>
            </a:extLst>
          </p:cNvPr>
          <p:cNvPicPr>
            <a:picLocks noChangeAspect="1" noChangeArrowheads="1"/>
          </p:cNvPicPr>
          <p:nvPr/>
        </p:nvPicPr>
        <p:blipFill>
          <a:blip r:embed="rId5"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95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95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956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9563"/>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9557" grpId="0"/>
      <p:bldP spid="919563" grpId="0"/>
      <p:bldP spid="919565" grpId="0"/>
      <p:bldP spid="91956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C0CA3F7A-9F78-4228-8265-0F2D9052C231}"/>
              </a:ext>
            </a:extLst>
          </p:cNvPr>
          <p:cNvSpPr>
            <a:spLocks noGrp="1"/>
          </p:cNvSpPr>
          <p:nvPr>
            <p:ph type="title"/>
          </p:nvPr>
        </p:nvSpPr>
        <p:spPr/>
        <p:txBody>
          <a:bodyPr/>
          <a:lstStyle/>
          <a:p>
            <a:r>
              <a:rPr lang="en-GB" altLang="en-US"/>
              <a:t>Uses of other alcohols</a:t>
            </a:r>
          </a:p>
        </p:txBody>
      </p:sp>
      <p:sp>
        <p:nvSpPr>
          <p:cNvPr id="4" name="Rectangle 3">
            <a:extLst>
              <a:ext uri="{FF2B5EF4-FFF2-40B4-BE49-F238E27FC236}">
                <a16:creationId xmlns:a16="http://schemas.microsoft.com/office/drawing/2014/main" id="{9D8FD0A2-27C5-4DC7-B032-CA405F221022}"/>
              </a:ext>
            </a:extLst>
          </p:cNvPr>
          <p:cNvSpPr>
            <a:spLocks noChangeArrowheads="1"/>
          </p:cNvSpPr>
          <p:nvPr/>
        </p:nvSpPr>
        <p:spPr bwMode="auto">
          <a:xfrm>
            <a:off x="342900" y="1857375"/>
            <a:ext cx="45593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buClr>
                <a:srgbClr val="FF6600"/>
              </a:buClr>
              <a:buFont typeface="Wingdings" panose="05000000000000000000" pitchFamily="2" charset="2"/>
              <a:buChar char="l"/>
            </a:pPr>
            <a:r>
              <a:rPr lang="en-GB" altLang="en-US" b="1">
                <a:solidFill>
                  <a:srgbClr val="010066"/>
                </a:solidFill>
              </a:rPr>
              <a:t>Methanol</a:t>
            </a:r>
            <a:endParaRPr lang="en-GB" altLang="en-US">
              <a:solidFill>
                <a:srgbClr val="010066"/>
              </a:solidFill>
            </a:endParaRPr>
          </a:p>
        </p:txBody>
      </p:sp>
      <p:sp>
        <p:nvSpPr>
          <p:cNvPr id="34821" name="Rectangle 12">
            <a:extLst>
              <a:ext uri="{FF2B5EF4-FFF2-40B4-BE49-F238E27FC236}">
                <a16:creationId xmlns:a16="http://schemas.microsoft.com/office/drawing/2014/main" id="{5D9D72CF-9C10-46F4-8989-E2DF75D90675}"/>
              </a:ext>
            </a:extLst>
          </p:cNvPr>
          <p:cNvSpPr>
            <a:spLocks noChangeArrowheads="1"/>
          </p:cNvSpPr>
          <p:nvPr/>
        </p:nvSpPr>
        <p:spPr bwMode="auto">
          <a:xfrm>
            <a:off x="342900" y="784225"/>
            <a:ext cx="847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There are many different uses of ethanol. The other alcohols also have specific uses.</a:t>
            </a:r>
            <a:endParaRPr lang="en-GB" altLang="en-US"/>
          </a:p>
        </p:txBody>
      </p:sp>
      <p:sp>
        <p:nvSpPr>
          <p:cNvPr id="6" name="Rectangle 5">
            <a:extLst>
              <a:ext uri="{FF2B5EF4-FFF2-40B4-BE49-F238E27FC236}">
                <a16:creationId xmlns:a16="http://schemas.microsoft.com/office/drawing/2014/main" id="{426147B6-49B1-4F3F-BE0E-6BFC4B2E94AF}"/>
              </a:ext>
            </a:extLst>
          </p:cNvPr>
          <p:cNvSpPr>
            <a:spLocks noChangeArrowheads="1"/>
          </p:cNvSpPr>
          <p:nvPr/>
        </p:nvSpPr>
        <p:spPr bwMode="auto">
          <a:xfrm>
            <a:off x="342900" y="4706938"/>
            <a:ext cx="4432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buClr>
                <a:srgbClr val="FF6600"/>
              </a:buClr>
              <a:buFont typeface="Wingdings" panose="05000000000000000000" pitchFamily="2" charset="2"/>
              <a:buChar char="l"/>
            </a:pPr>
            <a:r>
              <a:rPr lang="en-GB" altLang="en-US" b="1">
                <a:solidFill>
                  <a:srgbClr val="010066"/>
                </a:solidFill>
              </a:rPr>
              <a:t>Propanols </a:t>
            </a:r>
            <a:r>
              <a:rPr lang="en-GB" altLang="en-US">
                <a:solidFill>
                  <a:srgbClr val="010066"/>
                </a:solidFill>
              </a:rPr>
              <a:t>and</a:t>
            </a:r>
            <a:r>
              <a:rPr lang="en-GB" altLang="en-US" b="1">
                <a:solidFill>
                  <a:srgbClr val="010066"/>
                </a:solidFill>
              </a:rPr>
              <a:t> butanols</a:t>
            </a:r>
            <a:endParaRPr lang="en-GB" altLang="en-US">
              <a:solidFill>
                <a:srgbClr val="010066"/>
              </a:solidFill>
            </a:endParaRPr>
          </a:p>
        </p:txBody>
      </p:sp>
      <p:pic>
        <p:nvPicPr>
          <p:cNvPr id="7" name="Picture 6" descr="Alcohols_solventbottle.png">
            <a:extLst>
              <a:ext uri="{FF2B5EF4-FFF2-40B4-BE49-F238E27FC236}">
                <a16:creationId xmlns:a16="http://schemas.microsoft.com/office/drawing/2014/main" id="{C3A75156-3428-41FF-A431-DBD9306F68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65825" y="1974850"/>
            <a:ext cx="2566988"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A4910388-9E8C-40D4-9AC2-6F7360FE74DC}"/>
              </a:ext>
            </a:extLst>
          </p:cNvPr>
          <p:cNvSpPr>
            <a:spLocks noChangeArrowheads="1"/>
          </p:cNvSpPr>
          <p:nvPr/>
        </p:nvSpPr>
        <p:spPr bwMode="auto">
          <a:xfrm>
            <a:off x="704148" y="5411788"/>
            <a:ext cx="5064474"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are mainly used as solvents.</a:t>
            </a:r>
            <a:endParaRPr lang="en-GB" altLang="en-US" dirty="0"/>
          </a:p>
        </p:txBody>
      </p:sp>
      <p:sp>
        <p:nvSpPr>
          <p:cNvPr id="9" name="Rectangle 8">
            <a:extLst>
              <a:ext uri="{FF2B5EF4-FFF2-40B4-BE49-F238E27FC236}">
                <a16:creationId xmlns:a16="http://schemas.microsoft.com/office/drawing/2014/main" id="{8B374BD8-4ECA-4196-AD13-BB85BD760224}"/>
              </a:ext>
            </a:extLst>
          </p:cNvPr>
          <p:cNvSpPr>
            <a:spLocks noChangeArrowheads="1"/>
          </p:cNvSpPr>
          <p:nvPr/>
        </p:nvSpPr>
        <p:spPr bwMode="auto">
          <a:xfrm>
            <a:off x="704148" y="3633788"/>
            <a:ext cx="491771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40000"/>
              </a:spcBef>
              <a:buClr>
                <a:srgbClr val="FF6600"/>
              </a:buClr>
            </a:pPr>
            <a:r>
              <a:rPr lang="en-GB" altLang="en-US" dirty="0">
                <a:solidFill>
                  <a:srgbClr val="010066"/>
                </a:solidFill>
              </a:rPr>
              <a:t>It can also be used as a gasoline additive to improve combustion.</a:t>
            </a:r>
          </a:p>
        </p:txBody>
      </p:sp>
      <p:sp>
        <p:nvSpPr>
          <p:cNvPr id="10" name="Rectangle 9">
            <a:extLst>
              <a:ext uri="{FF2B5EF4-FFF2-40B4-BE49-F238E27FC236}">
                <a16:creationId xmlns:a16="http://schemas.microsoft.com/office/drawing/2014/main" id="{0097298B-2D65-424A-8169-BE200FFF4959}"/>
              </a:ext>
            </a:extLst>
          </p:cNvPr>
          <p:cNvSpPr>
            <a:spLocks noChangeArrowheads="1"/>
          </p:cNvSpPr>
          <p:nvPr/>
        </p:nvSpPr>
        <p:spPr bwMode="auto">
          <a:xfrm>
            <a:off x="704148" y="2560638"/>
            <a:ext cx="5064474"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Methanol is often used as industrial feedstock to make other chemicals. </a:t>
            </a:r>
            <a:endParaRPr lang="en-GB" altLang="en-US" dirty="0"/>
          </a:p>
        </p:txBody>
      </p:sp>
      <p:pic>
        <p:nvPicPr>
          <p:cNvPr id="13" name="Picture 9" descr="notes_icon">
            <a:extLst>
              <a:ext uri="{FF2B5EF4-FFF2-40B4-BE49-F238E27FC236}">
                <a16:creationId xmlns:a16="http://schemas.microsoft.com/office/drawing/2014/main" id="{F98E8260-0D09-4D48-8059-C02ECDBAFEFF}"/>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F9408C8-633E-4136-A0AA-DAF0444A7AFB}"/>
              </a:ext>
            </a:extLst>
          </p:cNvPr>
          <p:cNvSpPr>
            <a:spLocks noGrp="1" noChangeArrowheads="1"/>
          </p:cNvSpPr>
          <p:nvPr>
            <p:ph type="title"/>
          </p:nvPr>
        </p:nvSpPr>
        <p:spPr/>
        <p:txBody>
          <a:bodyPr/>
          <a:lstStyle/>
          <a:p>
            <a:pPr eaLnBrk="1" hangingPunct="1"/>
            <a:r>
              <a:rPr lang="en-GB" altLang="en-US"/>
              <a:t>What are alcohols?</a:t>
            </a:r>
          </a:p>
        </p:txBody>
      </p:sp>
      <p:sp>
        <p:nvSpPr>
          <p:cNvPr id="21507" name="Text Box 6">
            <a:extLst>
              <a:ext uri="{FF2B5EF4-FFF2-40B4-BE49-F238E27FC236}">
                <a16:creationId xmlns:a16="http://schemas.microsoft.com/office/drawing/2014/main" id="{A60B85AA-95FA-45F7-9591-91FB433CDABB}"/>
              </a:ext>
            </a:extLst>
          </p:cNvPr>
          <p:cNvSpPr txBox="1">
            <a:spLocks noChangeArrowheads="1"/>
          </p:cNvSpPr>
          <p:nvPr/>
        </p:nvSpPr>
        <p:spPr bwMode="auto">
          <a:xfrm>
            <a:off x="358775" y="800100"/>
            <a:ext cx="8186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FF6600"/>
                </a:solidFill>
              </a:rPr>
              <a:t>Alcohols</a:t>
            </a:r>
            <a:r>
              <a:rPr lang="en-GB" altLang="en-US"/>
              <a:t> are a family of organic compounds that contain carbon, hydrogen and oxygen atoms.</a:t>
            </a:r>
          </a:p>
        </p:txBody>
      </p:sp>
      <p:sp>
        <p:nvSpPr>
          <p:cNvPr id="775175" name="Text Box 7">
            <a:extLst>
              <a:ext uri="{FF2B5EF4-FFF2-40B4-BE49-F238E27FC236}">
                <a16:creationId xmlns:a16="http://schemas.microsoft.com/office/drawing/2014/main" id="{E40C26B6-03CD-4766-9AAF-2F7C6F88ADE0}"/>
              </a:ext>
            </a:extLst>
          </p:cNvPr>
          <p:cNvSpPr txBox="1">
            <a:spLocks noChangeArrowheads="1"/>
          </p:cNvSpPr>
          <p:nvPr/>
        </p:nvSpPr>
        <p:spPr bwMode="auto">
          <a:xfrm>
            <a:off x="358775" y="2362200"/>
            <a:ext cx="8785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defining feature of alcohols is the </a:t>
            </a:r>
            <a:r>
              <a:rPr lang="en-GB" altLang="en-US" b="1">
                <a:solidFill>
                  <a:srgbClr val="FF6600"/>
                </a:solidFill>
              </a:rPr>
              <a:t>functional group</a:t>
            </a:r>
            <a:r>
              <a:rPr lang="en-GB" altLang="en-US"/>
              <a:t> </a:t>
            </a:r>
            <a:r>
              <a:rPr lang="en-GB" altLang="en-US" b="1"/>
              <a:t>–OH</a:t>
            </a:r>
            <a:r>
              <a:rPr lang="en-GB" altLang="en-US"/>
              <a:t>, which gives them their chemical properties.</a:t>
            </a:r>
          </a:p>
        </p:txBody>
      </p:sp>
      <p:sp>
        <p:nvSpPr>
          <p:cNvPr id="775176" name="Text Box 8">
            <a:extLst>
              <a:ext uri="{FF2B5EF4-FFF2-40B4-BE49-F238E27FC236}">
                <a16:creationId xmlns:a16="http://schemas.microsoft.com/office/drawing/2014/main" id="{E6F99623-DF22-4C35-9C0A-510972CD52D1}"/>
              </a:ext>
            </a:extLst>
          </p:cNvPr>
          <p:cNvSpPr txBox="1">
            <a:spLocks noChangeArrowheads="1"/>
          </p:cNvSpPr>
          <p:nvPr/>
        </p:nvSpPr>
        <p:spPr bwMode="auto">
          <a:xfrm>
            <a:off x="358775" y="3284538"/>
            <a:ext cx="1963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For example:</a:t>
            </a:r>
          </a:p>
        </p:txBody>
      </p:sp>
      <p:sp>
        <p:nvSpPr>
          <p:cNvPr id="775177" name="Text Box 9">
            <a:extLst>
              <a:ext uri="{FF2B5EF4-FFF2-40B4-BE49-F238E27FC236}">
                <a16:creationId xmlns:a16="http://schemas.microsoft.com/office/drawing/2014/main" id="{DB8C2153-21A3-4596-B363-41414EC6C14B}"/>
              </a:ext>
            </a:extLst>
          </p:cNvPr>
          <p:cNvSpPr txBox="1">
            <a:spLocks noChangeArrowheads="1"/>
          </p:cNvSpPr>
          <p:nvPr/>
        </p:nvSpPr>
        <p:spPr bwMode="auto">
          <a:xfrm>
            <a:off x="692150" y="5522913"/>
            <a:ext cx="17335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methanol</a:t>
            </a:r>
          </a:p>
          <a:p>
            <a:pPr algn="ctr"/>
            <a:r>
              <a:rPr lang="en-GB" altLang="en-US" b="1"/>
              <a:t>CH</a:t>
            </a:r>
            <a:r>
              <a:rPr lang="en-GB" altLang="en-US" b="1" baseline="-25000"/>
              <a:t>3</a:t>
            </a:r>
            <a:r>
              <a:rPr lang="en-GB" altLang="en-US" b="1"/>
              <a:t>OH</a:t>
            </a:r>
          </a:p>
        </p:txBody>
      </p:sp>
      <p:sp>
        <p:nvSpPr>
          <p:cNvPr id="775179" name="Text Box 11">
            <a:extLst>
              <a:ext uri="{FF2B5EF4-FFF2-40B4-BE49-F238E27FC236}">
                <a16:creationId xmlns:a16="http://schemas.microsoft.com/office/drawing/2014/main" id="{7224EB45-7358-4A96-B3B8-E211AEC7EC2B}"/>
              </a:ext>
            </a:extLst>
          </p:cNvPr>
          <p:cNvSpPr txBox="1">
            <a:spLocks noChangeArrowheads="1"/>
          </p:cNvSpPr>
          <p:nvPr/>
        </p:nvSpPr>
        <p:spPr bwMode="auto">
          <a:xfrm>
            <a:off x="6219825" y="5522913"/>
            <a:ext cx="2147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propan-1-ol</a:t>
            </a:r>
          </a:p>
          <a:p>
            <a:pPr algn="ctr"/>
            <a:r>
              <a:rPr lang="en-GB" altLang="en-US" b="1"/>
              <a:t>C</a:t>
            </a:r>
            <a:r>
              <a:rPr lang="en-GB" altLang="en-US" b="1" baseline="-25000"/>
              <a:t>3</a:t>
            </a:r>
            <a:r>
              <a:rPr lang="en-GB" altLang="en-US" b="1"/>
              <a:t>H</a:t>
            </a:r>
            <a:r>
              <a:rPr lang="en-GB" altLang="en-US" b="1" baseline="-25000"/>
              <a:t>7</a:t>
            </a:r>
            <a:r>
              <a:rPr lang="en-GB" altLang="en-US" b="1"/>
              <a:t>OH</a:t>
            </a:r>
          </a:p>
        </p:txBody>
      </p:sp>
      <p:sp>
        <p:nvSpPr>
          <p:cNvPr id="775178" name="Text Box 10">
            <a:extLst>
              <a:ext uri="{FF2B5EF4-FFF2-40B4-BE49-F238E27FC236}">
                <a16:creationId xmlns:a16="http://schemas.microsoft.com/office/drawing/2014/main" id="{CE7B2E1E-0A2F-4005-A37D-22765CBBE687}"/>
              </a:ext>
            </a:extLst>
          </p:cNvPr>
          <p:cNvSpPr txBox="1">
            <a:spLocks noChangeArrowheads="1"/>
          </p:cNvSpPr>
          <p:nvPr/>
        </p:nvSpPr>
        <p:spPr bwMode="auto">
          <a:xfrm>
            <a:off x="3135313" y="5522913"/>
            <a:ext cx="21478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ethanol</a:t>
            </a:r>
          </a:p>
          <a:p>
            <a:pPr algn="ctr"/>
            <a:r>
              <a:rPr lang="en-GB" altLang="en-US" b="1"/>
              <a:t>C</a:t>
            </a:r>
            <a:r>
              <a:rPr lang="en-GB" altLang="en-US" b="1" baseline="-25000"/>
              <a:t>2</a:t>
            </a:r>
            <a:r>
              <a:rPr lang="en-GB" altLang="en-US" b="1"/>
              <a:t>H</a:t>
            </a:r>
            <a:r>
              <a:rPr lang="en-GB" altLang="en-US" b="1" baseline="-25000"/>
              <a:t>5</a:t>
            </a:r>
            <a:r>
              <a:rPr lang="en-GB" altLang="en-US" b="1"/>
              <a:t>OH</a:t>
            </a:r>
          </a:p>
        </p:txBody>
      </p:sp>
      <p:sp>
        <p:nvSpPr>
          <p:cNvPr id="775207" name="AutoShape 39">
            <a:extLst>
              <a:ext uri="{FF2B5EF4-FFF2-40B4-BE49-F238E27FC236}">
                <a16:creationId xmlns:a16="http://schemas.microsoft.com/office/drawing/2014/main" id="{8972A95E-1C2A-46B1-9DB3-C6E24C7A5126}"/>
              </a:ext>
            </a:extLst>
          </p:cNvPr>
          <p:cNvSpPr>
            <a:spLocks noChangeArrowheads="1"/>
          </p:cNvSpPr>
          <p:nvPr/>
        </p:nvSpPr>
        <p:spPr bwMode="auto">
          <a:xfrm>
            <a:off x="7848600" y="4319588"/>
            <a:ext cx="971550" cy="1042987"/>
          </a:xfrm>
          <a:prstGeom prst="roundRect">
            <a:avLst>
              <a:gd name="adj" fmla="val 16667"/>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775203" name="Picture 35" descr="functional groups - propan-1-ol">
            <a:extLst>
              <a:ext uri="{FF2B5EF4-FFF2-40B4-BE49-F238E27FC236}">
                <a16:creationId xmlns:a16="http://schemas.microsoft.com/office/drawing/2014/main" id="{9EC877EE-D0AC-447D-A0BC-3984CB5E48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7388" y="3883025"/>
            <a:ext cx="28829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5195" name="AutoShape 27">
            <a:extLst>
              <a:ext uri="{FF2B5EF4-FFF2-40B4-BE49-F238E27FC236}">
                <a16:creationId xmlns:a16="http://schemas.microsoft.com/office/drawing/2014/main" id="{89653EB9-06BE-4979-AF57-4E41AC9E783D}"/>
              </a:ext>
            </a:extLst>
          </p:cNvPr>
          <p:cNvSpPr>
            <a:spLocks noChangeArrowheads="1"/>
          </p:cNvSpPr>
          <p:nvPr/>
        </p:nvSpPr>
        <p:spPr bwMode="auto">
          <a:xfrm>
            <a:off x="1554163" y="4319588"/>
            <a:ext cx="971550" cy="1042987"/>
          </a:xfrm>
          <a:prstGeom prst="roundRect">
            <a:avLst>
              <a:gd name="adj" fmla="val 16667"/>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775205" name="Picture 37" descr="functional groups - methanol">
            <a:extLst>
              <a:ext uri="{FF2B5EF4-FFF2-40B4-BE49-F238E27FC236}">
                <a16:creationId xmlns:a16="http://schemas.microsoft.com/office/drawing/2014/main" id="{800D6336-7F41-4763-941A-339CF89613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138" y="3851275"/>
            <a:ext cx="176371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5206" name="AutoShape 38">
            <a:extLst>
              <a:ext uri="{FF2B5EF4-FFF2-40B4-BE49-F238E27FC236}">
                <a16:creationId xmlns:a16="http://schemas.microsoft.com/office/drawing/2014/main" id="{8EBCE7E9-B63B-4DBC-9D20-7CAAFC2D233C}"/>
              </a:ext>
            </a:extLst>
          </p:cNvPr>
          <p:cNvSpPr>
            <a:spLocks noChangeArrowheads="1"/>
          </p:cNvSpPr>
          <p:nvPr/>
        </p:nvSpPr>
        <p:spPr bwMode="auto">
          <a:xfrm>
            <a:off x="4492625" y="4319588"/>
            <a:ext cx="971550" cy="1042987"/>
          </a:xfrm>
          <a:prstGeom prst="roundRect">
            <a:avLst>
              <a:gd name="adj" fmla="val 16667"/>
            </a:avLst>
          </a:prstGeom>
          <a:solidFill>
            <a:srgbClr val="FFCC99"/>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pic>
        <p:nvPicPr>
          <p:cNvPr id="775204" name="Picture 36" descr="functional groups - ethanol">
            <a:extLst>
              <a:ext uri="{FF2B5EF4-FFF2-40B4-BE49-F238E27FC236}">
                <a16:creationId xmlns:a16="http://schemas.microsoft.com/office/drawing/2014/main" id="{243659A1-822E-41DB-B403-CB9069BBC7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4338" y="3851275"/>
            <a:ext cx="2259012"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5215" name="Text Box 47">
            <a:extLst>
              <a:ext uri="{FF2B5EF4-FFF2-40B4-BE49-F238E27FC236}">
                <a16:creationId xmlns:a16="http://schemas.microsoft.com/office/drawing/2014/main" id="{E68DC3D8-C9D6-4AC1-99AA-778985794197}"/>
              </a:ext>
            </a:extLst>
          </p:cNvPr>
          <p:cNvSpPr txBox="1">
            <a:spLocks noChangeArrowheads="1"/>
          </p:cNvSpPr>
          <p:nvPr/>
        </p:nvSpPr>
        <p:spPr bwMode="auto">
          <a:xfrm>
            <a:off x="358775" y="1768475"/>
            <a:ext cx="8785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They are </a:t>
            </a:r>
            <a:r>
              <a:rPr lang="en-GB" altLang="en-US" b="1"/>
              <a:t>not</a:t>
            </a:r>
            <a:r>
              <a:rPr lang="en-GB" altLang="en-US"/>
              <a:t> hydrocarbons, because they contain oxygen.</a:t>
            </a:r>
          </a:p>
        </p:txBody>
      </p:sp>
      <p:pic>
        <p:nvPicPr>
          <p:cNvPr id="17" name="Picture 8">
            <a:hlinkClick r:id="" action="ppaction://hlinkshowjump?jump=nextslide"/>
            <a:extLst>
              <a:ext uri="{FF2B5EF4-FFF2-40B4-BE49-F238E27FC236}">
                <a16:creationId xmlns:a16="http://schemas.microsoft.com/office/drawing/2014/main" id="{C0A48480-8C75-4BCF-872E-3A151E9EAFBA}"/>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8" name="Picture 17">
            <a:extLst>
              <a:ext uri="{FF2B5EF4-FFF2-40B4-BE49-F238E27FC236}">
                <a16:creationId xmlns:a16="http://schemas.microsoft.com/office/drawing/2014/main" id="{E65D21F1-E5FE-4B11-A23C-0E4463A32B0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58845" y="73668"/>
            <a:ext cx="453390" cy="466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52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51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75176"/>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77517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77519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75205"/>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75178"/>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77520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75204"/>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75179"/>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75207"/>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775203"/>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5175" grpId="0"/>
      <p:bldP spid="775176" grpId="0"/>
      <p:bldP spid="775177" grpId="0"/>
      <p:bldP spid="775179" grpId="0"/>
      <p:bldP spid="775178" grpId="0"/>
      <p:bldP spid="775207" grpId="0" animBg="1"/>
      <p:bldP spid="775195" grpId="0" animBg="1"/>
      <p:bldP spid="775206" grpId="0" animBg="1"/>
      <p:bldP spid="7752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slide 4.png">
            <a:extLst>
              <a:ext uri="{FF2B5EF4-FFF2-40B4-BE49-F238E27FC236}">
                <a16:creationId xmlns:a16="http://schemas.microsoft.com/office/drawing/2014/main" id="{B231FD94-3602-4176-9845-44E7D04302E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450" y="2322513"/>
            <a:ext cx="8216900"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4464" name="AutoShape 32">
            <a:extLst>
              <a:ext uri="{FF2B5EF4-FFF2-40B4-BE49-F238E27FC236}">
                <a16:creationId xmlns:a16="http://schemas.microsoft.com/office/drawing/2014/main" id="{3A4EEF4F-E134-47C9-B6B0-6B8034760571}"/>
              </a:ext>
            </a:extLst>
          </p:cNvPr>
          <p:cNvSpPr>
            <a:spLocks noChangeArrowheads="1"/>
          </p:cNvSpPr>
          <p:nvPr/>
        </p:nvSpPr>
        <p:spPr bwMode="auto">
          <a:xfrm>
            <a:off x="1042988" y="5711121"/>
            <a:ext cx="7058025" cy="719138"/>
          </a:xfrm>
          <a:prstGeom prst="roundRect">
            <a:avLst>
              <a:gd name="adj" fmla="val 0"/>
            </a:avLst>
          </a:prstGeom>
          <a:solidFill>
            <a:srgbClr val="FF6600"/>
          </a:solidFill>
          <a:ln w="44450" algn="ctr">
            <a:noFill/>
            <a:round/>
            <a:headEnd/>
            <a:tailEnd/>
          </a:ln>
        </p:spPr>
        <p:txBody>
          <a:bodyPr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2532" name="Rectangle 2">
            <a:extLst>
              <a:ext uri="{FF2B5EF4-FFF2-40B4-BE49-F238E27FC236}">
                <a16:creationId xmlns:a16="http://schemas.microsoft.com/office/drawing/2014/main" id="{410A63BC-DDA8-49EC-BD5F-BAAF4CEA0325}"/>
              </a:ext>
            </a:extLst>
          </p:cNvPr>
          <p:cNvSpPr>
            <a:spLocks noGrp="1" noChangeArrowheads="1"/>
          </p:cNvSpPr>
          <p:nvPr>
            <p:ph type="title"/>
          </p:nvPr>
        </p:nvSpPr>
        <p:spPr/>
        <p:txBody>
          <a:bodyPr/>
          <a:lstStyle/>
          <a:p>
            <a:pPr eaLnBrk="1" hangingPunct="1"/>
            <a:r>
              <a:rPr lang="en-GB" altLang="en-US"/>
              <a:t>Naming alcohols</a:t>
            </a:r>
          </a:p>
        </p:txBody>
      </p:sp>
      <p:sp>
        <p:nvSpPr>
          <p:cNvPr id="914438" name="Rectangle 6">
            <a:extLst>
              <a:ext uri="{FF2B5EF4-FFF2-40B4-BE49-F238E27FC236}">
                <a16:creationId xmlns:a16="http://schemas.microsoft.com/office/drawing/2014/main" id="{5B8CF4DA-CB57-41EC-B6C9-6F70718047A2}"/>
              </a:ext>
            </a:extLst>
          </p:cNvPr>
          <p:cNvSpPr>
            <a:spLocks noChangeArrowheads="1"/>
          </p:cNvSpPr>
          <p:nvPr/>
        </p:nvSpPr>
        <p:spPr bwMode="auto">
          <a:xfrm>
            <a:off x="1077913" y="5850821"/>
            <a:ext cx="6988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Aft>
                <a:spcPct val="50000"/>
              </a:spcAft>
            </a:pPr>
            <a:r>
              <a:rPr lang="en-GB" altLang="en-US" dirty="0">
                <a:solidFill>
                  <a:schemeClr val="bg1"/>
                </a:solidFill>
              </a:rPr>
              <a:t>The general formula of alcohols is </a:t>
            </a:r>
            <a:r>
              <a:rPr lang="en-GB" altLang="en-US" b="1" dirty="0">
                <a:solidFill>
                  <a:schemeClr val="bg1"/>
                </a:solidFill>
              </a:rPr>
              <a:t>C</a:t>
            </a:r>
            <a:r>
              <a:rPr lang="en-GB" altLang="en-US" b="1" baseline="-25000" dirty="0">
                <a:solidFill>
                  <a:schemeClr val="bg1"/>
                </a:solidFill>
              </a:rPr>
              <a:t>n</a:t>
            </a:r>
            <a:r>
              <a:rPr lang="en-GB" altLang="en-US" b="1" dirty="0">
                <a:solidFill>
                  <a:schemeClr val="bg1"/>
                </a:solidFill>
              </a:rPr>
              <a:t>H</a:t>
            </a:r>
            <a:r>
              <a:rPr lang="en-GB" altLang="en-US" b="1" baseline="-25000" dirty="0">
                <a:solidFill>
                  <a:schemeClr val="bg1"/>
                </a:solidFill>
              </a:rPr>
              <a:t>2n+1</a:t>
            </a:r>
            <a:r>
              <a:rPr lang="en-GB" altLang="en-US" b="1" dirty="0">
                <a:solidFill>
                  <a:schemeClr val="bg1"/>
                </a:solidFill>
              </a:rPr>
              <a:t>OH</a:t>
            </a:r>
            <a:r>
              <a:rPr lang="en-GB" altLang="en-US" dirty="0">
                <a:solidFill>
                  <a:schemeClr val="bg1"/>
                </a:solidFill>
              </a:rPr>
              <a:t>.</a:t>
            </a:r>
          </a:p>
        </p:txBody>
      </p:sp>
      <p:sp>
        <p:nvSpPr>
          <p:cNvPr id="914448" name="Text Box 16">
            <a:extLst>
              <a:ext uri="{FF2B5EF4-FFF2-40B4-BE49-F238E27FC236}">
                <a16:creationId xmlns:a16="http://schemas.microsoft.com/office/drawing/2014/main" id="{7533CCF5-8B44-43EC-B244-921ADF285BC2}"/>
              </a:ext>
            </a:extLst>
          </p:cNvPr>
          <p:cNvSpPr txBox="1">
            <a:spLocks noChangeArrowheads="1"/>
          </p:cNvSpPr>
          <p:nvPr/>
        </p:nvSpPr>
        <p:spPr bwMode="auto">
          <a:xfrm>
            <a:off x="5953037" y="2868966"/>
            <a:ext cx="262731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a:t>CH</a:t>
            </a:r>
            <a:r>
              <a:rPr lang="en-GB" altLang="en-US" sz="2300" baseline="-25000"/>
              <a:t>3</a:t>
            </a:r>
            <a:r>
              <a:rPr lang="en-GB" altLang="en-US" sz="2300"/>
              <a:t>OH</a:t>
            </a:r>
          </a:p>
        </p:txBody>
      </p:sp>
      <p:sp>
        <p:nvSpPr>
          <p:cNvPr id="914449" name="Text Box 17">
            <a:extLst>
              <a:ext uri="{FF2B5EF4-FFF2-40B4-BE49-F238E27FC236}">
                <a16:creationId xmlns:a16="http://schemas.microsoft.com/office/drawing/2014/main" id="{8141EA60-6411-4651-99C0-AF0BB72AABBF}"/>
              </a:ext>
            </a:extLst>
          </p:cNvPr>
          <p:cNvSpPr txBox="1">
            <a:spLocks noChangeArrowheads="1"/>
          </p:cNvSpPr>
          <p:nvPr/>
        </p:nvSpPr>
        <p:spPr bwMode="auto">
          <a:xfrm>
            <a:off x="5953037" y="3349184"/>
            <a:ext cx="2627312"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a:t>C</a:t>
            </a:r>
            <a:r>
              <a:rPr lang="en-GB" altLang="en-US" sz="2300" baseline="-25000"/>
              <a:t>2</a:t>
            </a:r>
            <a:r>
              <a:rPr lang="en-GB" altLang="en-US" sz="2300"/>
              <a:t>H</a:t>
            </a:r>
            <a:r>
              <a:rPr lang="en-GB" altLang="en-US" sz="2300" baseline="-25000"/>
              <a:t>5</a:t>
            </a:r>
            <a:r>
              <a:rPr lang="en-GB" altLang="en-US" sz="2300"/>
              <a:t>OH</a:t>
            </a:r>
          </a:p>
        </p:txBody>
      </p:sp>
      <p:sp>
        <p:nvSpPr>
          <p:cNvPr id="914450" name="Text Box 18">
            <a:extLst>
              <a:ext uri="{FF2B5EF4-FFF2-40B4-BE49-F238E27FC236}">
                <a16:creationId xmlns:a16="http://schemas.microsoft.com/office/drawing/2014/main" id="{28EFDEC6-B6ED-4F9B-8A53-2323D26937A0}"/>
              </a:ext>
            </a:extLst>
          </p:cNvPr>
          <p:cNvSpPr txBox="1">
            <a:spLocks noChangeArrowheads="1"/>
          </p:cNvSpPr>
          <p:nvPr/>
        </p:nvSpPr>
        <p:spPr bwMode="auto">
          <a:xfrm>
            <a:off x="5971293" y="3838311"/>
            <a:ext cx="25908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a:t>C</a:t>
            </a:r>
            <a:r>
              <a:rPr lang="en-GB" altLang="en-US" sz="2300" baseline="-25000"/>
              <a:t>3</a:t>
            </a:r>
            <a:r>
              <a:rPr lang="en-GB" altLang="en-US" sz="2300"/>
              <a:t>H</a:t>
            </a:r>
            <a:r>
              <a:rPr lang="en-GB" altLang="en-US" sz="2300" baseline="-25000"/>
              <a:t>7</a:t>
            </a:r>
            <a:r>
              <a:rPr lang="en-GB" altLang="en-US" sz="2300"/>
              <a:t>OH</a:t>
            </a:r>
          </a:p>
        </p:txBody>
      </p:sp>
      <p:sp>
        <p:nvSpPr>
          <p:cNvPr id="914451" name="Text Box 19">
            <a:extLst>
              <a:ext uri="{FF2B5EF4-FFF2-40B4-BE49-F238E27FC236}">
                <a16:creationId xmlns:a16="http://schemas.microsoft.com/office/drawing/2014/main" id="{472DF8EE-347E-4A83-B656-9A76205C824D}"/>
              </a:ext>
            </a:extLst>
          </p:cNvPr>
          <p:cNvSpPr txBox="1">
            <a:spLocks noChangeArrowheads="1"/>
          </p:cNvSpPr>
          <p:nvPr/>
        </p:nvSpPr>
        <p:spPr bwMode="auto">
          <a:xfrm>
            <a:off x="5953037" y="4314561"/>
            <a:ext cx="2627312"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a:t>C</a:t>
            </a:r>
            <a:r>
              <a:rPr lang="en-GB" altLang="en-US" sz="2300" baseline="-25000"/>
              <a:t>4</a:t>
            </a:r>
            <a:r>
              <a:rPr lang="en-GB" altLang="en-US" sz="2300"/>
              <a:t>H</a:t>
            </a:r>
            <a:r>
              <a:rPr lang="en-GB" altLang="en-US" sz="2300" baseline="-25000"/>
              <a:t>9</a:t>
            </a:r>
            <a:r>
              <a:rPr lang="en-GB" altLang="en-US" sz="2300"/>
              <a:t>OH</a:t>
            </a:r>
            <a:endParaRPr lang="en-GB" altLang="en-US" sz="2300" baseline="-25000"/>
          </a:p>
        </p:txBody>
      </p:sp>
      <p:sp>
        <p:nvSpPr>
          <p:cNvPr id="914452" name="Text Box 20">
            <a:extLst>
              <a:ext uri="{FF2B5EF4-FFF2-40B4-BE49-F238E27FC236}">
                <a16:creationId xmlns:a16="http://schemas.microsoft.com/office/drawing/2014/main" id="{B11EC000-360F-438B-A766-2FB2C6DE29AC}"/>
              </a:ext>
            </a:extLst>
          </p:cNvPr>
          <p:cNvSpPr txBox="1">
            <a:spLocks noChangeArrowheads="1"/>
          </p:cNvSpPr>
          <p:nvPr/>
        </p:nvSpPr>
        <p:spPr bwMode="auto">
          <a:xfrm>
            <a:off x="3740150" y="2868966"/>
            <a:ext cx="17907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dirty="0"/>
              <a:t>methan</a:t>
            </a:r>
            <a:r>
              <a:rPr lang="en-GB" altLang="en-US" sz="2300" b="1" dirty="0">
                <a:solidFill>
                  <a:srgbClr val="FF6600"/>
                </a:solidFill>
              </a:rPr>
              <a:t>ol</a:t>
            </a:r>
          </a:p>
        </p:txBody>
      </p:sp>
      <p:sp>
        <p:nvSpPr>
          <p:cNvPr id="914453" name="Text Box 21">
            <a:extLst>
              <a:ext uri="{FF2B5EF4-FFF2-40B4-BE49-F238E27FC236}">
                <a16:creationId xmlns:a16="http://schemas.microsoft.com/office/drawing/2014/main" id="{50F3BDF1-33AB-4F34-A869-6E48A97C4674}"/>
              </a:ext>
            </a:extLst>
          </p:cNvPr>
          <p:cNvSpPr txBox="1">
            <a:spLocks noChangeArrowheads="1"/>
          </p:cNvSpPr>
          <p:nvPr/>
        </p:nvSpPr>
        <p:spPr bwMode="auto">
          <a:xfrm>
            <a:off x="3740150" y="3349184"/>
            <a:ext cx="17907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a:t>ethan</a:t>
            </a:r>
            <a:r>
              <a:rPr lang="en-GB" altLang="en-US" sz="2300" b="1">
                <a:solidFill>
                  <a:srgbClr val="FF6600"/>
                </a:solidFill>
              </a:rPr>
              <a:t>ol</a:t>
            </a:r>
          </a:p>
        </p:txBody>
      </p:sp>
      <p:sp>
        <p:nvSpPr>
          <p:cNvPr id="914454" name="Text Box 22">
            <a:extLst>
              <a:ext uri="{FF2B5EF4-FFF2-40B4-BE49-F238E27FC236}">
                <a16:creationId xmlns:a16="http://schemas.microsoft.com/office/drawing/2014/main" id="{9785C16B-C63E-429E-A7F0-CC1EAD201F52}"/>
              </a:ext>
            </a:extLst>
          </p:cNvPr>
          <p:cNvSpPr txBox="1">
            <a:spLocks noChangeArrowheads="1"/>
          </p:cNvSpPr>
          <p:nvPr/>
        </p:nvSpPr>
        <p:spPr bwMode="auto">
          <a:xfrm>
            <a:off x="3740150" y="3838311"/>
            <a:ext cx="17907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a:t>propan</a:t>
            </a:r>
            <a:r>
              <a:rPr lang="en-GB" altLang="en-US" sz="2300" b="1">
                <a:solidFill>
                  <a:srgbClr val="FF6600"/>
                </a:solidFill>
              </a:rPr>
              <a:t>ol</a:t>
            </a:r>
          </a:p>
        </p:txBody>
      </p:sp>
      <p:sp>
        <p:nvSpPr>
          <p:cNvPr id="914455" name="Text Box 23">
            <a:extLst>
              <a:ext uri="{FF2B5EF4-FFF2-40B4-BE49-F238E27FC236}">
                <a16:creationId xmlns:a16="http://schemas.microsoft.com/office/drawing/2014/main" id="{DF3428CF-3846-4E2D-8B2B-E9E6CCC9A3BB}"/>
              </a:ext>
            </a:extLst>
          </p:cNvPr>
          <p:cNvSpPr txBox="1">
            <a:spLocks noChangeArrowheads="1"/>
          </p:cNvSpPr>
          <p:nvPr/>
        </p:nvSpPr>
        <p:spPr bwMode="auto">
          <a:xfrm>
            <a:off x="3740150" y="4314561"/>
            <a:ext cx="17907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a:t>butan</a:t>
            </a:r>
            <a:r>
              <a:rPr lang="en-GB" altLang="en-US" sz="2300" b="1">
                <a:solidFill>
                  <a:srgbClr val="FF6600"/>
                </a:solidFill>
              </a:rPr>
              <a:t>ol</a:t>
            </a:r>
          </a:p>
        </p:txBody>
      </p:sp>
      <p:sp>
        <p:nvSpPr>
          <p:cNvPr id="914456" name="Text Box 24">
            <a:extLst>
              <a:ext uri="{FF2B5EF4-FFF2-40B4-BE49-F238E27FC236}">
                <a16:creationId xmlns:a16="http://schemas.microsoft.com/office/drawing/2014/main" id="{2E308E3F-54A6-4235-BF05-A4AB1CA3136E}"/>
              </a:ext>
            </a:extLst>
          </p:cNvPr>
          <p:cNvSpPr txBox="1">
            <a:spLocks noChangeArrowheads="1"/>
          </p:cNvSpPr>
          <p:nvPr/>
        </p:nvSpPr>
        <p:spPr bwMode="auto">
          <a:xfrm>
            <a:off x="1416050" y="2868966"/>
            <a:ext cx="9779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dirty="0"/>
              <a:t>1</a:t>
            </a:r>
            <a:endParaRPr lang="en-GB" altLang="en-US" sz="2300" baseline="-25000" dirty="0"/>
          </a:p>
        </p:txBody>
      </p:sp>
      <p:sp>
        <p:nvSpPr>
          <p:cNvPr id="914457" name="Text Box 25">
            <a:extLst>
              <a:ext uri="{FF2B5EF4-FFF2-40B4-BE49-F238E27FC236}">
                <a16:creationId xmlns:a16="http://schemas.microsoft.com/office/drawing/2014/main" id="{E8F5456B-1DB8-4B97-B2B7-46E1D93CE3D4}"/>
              </a:ext>
            </a:extLst>
          </p:cNvPr>
          <p:cNvSpPr txBox="1">
            <a:spLocks noChangeArrowheads="1"/>
          </p:cNvSpPr>
          <p:nvPr/>
        </p:nvSpPr>
        <p:spPr bwMode="auto">
          <a:xfrm>
            <a:off x="1416050" y="3349184"/>
            <a:ext cx="9779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a:t>2</a:t>
            </a:r>
            <a:endParaRPr lang="en-GB" altLang="en-US" sz="2300" baseline="-25000"/>
          </a:p>
        </p:txBody>
      </p:sp>
      <p:sp>
        <p:nvSpPr>
          <p:cNvPr id="914458" name="Text Box 26">
            <a:extLst>
              <a:ext uri="{FF2B5EF4-FFF2-40B4-BE49-F238E27FC236}">
                <a16:creationId xmlns:a16="http://schemas.microsoft.com/office/drawing/2014/main" id="{EA635C8A-03E4-4A7D-A331-04B62E24DD5D}"/>
              </a:ext>
            </a:extLst>
          </p:cNvPr>
          <p:cNvSpPr txBox="1">
            <a:spLocks noChangeArrowheads="1"/>
          </p:cNvSpPr>
          <p:nvPr/>
        </p:nvSpPr>
        <p:spPr bwMode="auto">
          <a:xfrm>
            <a:off x="1416050" y="3838311"/>
            <a:ext cx="9779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dirty="0"/>
              <a:t>3</a:t>
            </a:r>
            <a:endParaRPr lang="en-GB" altLang="en-US" sz="2300" baseline="-25000" dirty="0"/>
          </a:p>
        </p:txBody>
      </p:sp>
      <p:sp>
        <p:nvSpPr>
          <p:cNvPr id="914459" name="Text Box 27">
            <a:extLst>
              <a:ext uri="{FF2B5EF4-FFF2-40B4-BE49-F238E27FC236}">
                <a16:creationId xmlns:a16="http://schemas.microsoft.com/office/drawing/2014/main" id="{EE714209-637F-48D9-BBDF-60C8CB5C85CD}"/>
              </a:ext>
            </a:extLst>
          </p:cNvPr>
          <p:cNvSpPr txBox="1">
            <a:spLocks noChangeArrowheads="1"/>
          </p:cNvSpPr>
          <p:nvPr/>
        </p:nvSpPr>
        <p:spPr bwMode="auto">
          <a:xfrm>
            <a:off x="1416050" y="4314561"/>
            <a:ext cx="9779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dirty="0"/>
              <a:t>4</a:t>
            </a:r>
            <a:endParaRPr lang="en-GB" altLang="en-US" sz="2300" baseline="-25000" dirty="0"/>
          </a:p>
        </p:txBody>
      </p:sp>
      <p:sp>
        <p:nvSpPr>
          <p:cNvPr id="914460" name="Text Box 28">
            <a:extLst>
              <a:ext uri="{FF2B5EF4-FFF2-40B4-BE49-F238E27FC236}">
                <a16:creationId xmlns:a16="http://schemas.microsoft.com/office/drawing/2014/main" id="{06452CE2-CEB2-43AD-932E-DE6F6190067B}"/>
              </a:ext>
            </a:extLst>
          </p:cNvPr>
          <p:cNvSpPr txBox="1">
            <a:spLocks noChangeArrowheads="1"/>
          </p:cNvSpPr>
          <p:nvPr/>
        </p:nvSpPr>
        <p:spPr bwMode="auto">
          <a:xfrm>
            <a:off x="457200" y="2370491"/>
            <a:ext cx="28956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b="1" dirty="0">
                <a:solidFill>
                  <a:schemeClr val="bg1"/>
                </a:solidFill>
              </a:rPr>
              <a:t>number of carbons</a:t>
            </a:r>
            <a:endParaRPr lang="en-GB" altLang="en-US" sz="2300" b="1" baseline="-25000" dirty="0">
              <a:solidFill>
                <a:schemeClr val="bg1"/>
              </a:solidFill>
            </a:endParaRPr>
          </a:p>
        </p:txBody>
      </p:sp>
      <p:sp>
        <p:nvSpPr>
          <p:cNvPr id="914461" name="Text Box 29">
            <a:extLst>
              <a:ext uri="{FF2B5EF4-FFF2-40B4-BE49-F238E27FC236}">
                <a16:creationId xmlns:a16="http://schemas.microsoft.com/office/drawing/2014/main" id="{89658825-5FFD-42F3-91C8-C1A1CCCEA81A}"/>
              </a:ext>
            </a:extLst>
          </p:cNvPr>
          <p:cNvSpPr txBox="1">
            <a:spLocks noChangeArrowheads="1"/>
          </p:cNvSpPr>
          <p:nvPr/>
        </p:nvSpPr>
        <p:spPr bwMode="auto">
          <a:xfrm>
            <a:off x="3403600" y="2370491"/>
            <a:ext cx="24638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b="1" dirty="0">
                <a:solidFill>
                  <a:schemeClr val="bg1"/>
                </a:solidFill>
              </a:rPr>
              <a:t>name of alcohol</a:t>
            </a:r>
            <a:endParaRPr lang="en-GB" altLang="en-US" sz="2300" b="1" baseline="-25000" dirty="0">
              <a:solidFill>
                <a:schemeClr val="bg1"/>
              </a:solidFill>
            </a:endParaRPr>
          </a:p>
        </p:txBody>
      </p:sp>
      <p:sp>
        <p:nvSpPr>
          <p:cNvPr id="914462" name="Text Box 30">
            <a:extLst>
              <a:ext uri="{FF2B5EF4-FFF2-40B4-BE49-F238E27FC236}">
                <a16:creationId xmlns:a16="http://schemas.microsoft.com/office/drawing/2014/main" id="{25CE6724-BCC3-49DB-8341-2C4C1DC5E06D}"/>
              </a:ext>
            </a:extLst>
          </p:cNvPr>
          <p:cNvSpPr txBox="1">
            <a:spLocks noChangeArrowheads="1"/>
          </p:cNvSpPr>
          <p:nvPr/>
        </p:nvSpPr>
        <p:spPr bwMode="auto">
          <a:xfrm>
            <a:off x="5953037" y="2368903"/>
            <a:ext cx="2627312"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sz="2300" b="1" dirty="0">
                <a:solidFill>
                  <a:schemeClr val="bg1"/>
                </a:solidFill>
              </a:rPr>
              <a:t>chemical formula</a:t>
            </a:r>
            <a:endParaRPr lang="en-GB" altLang="en-US" sz="2300" b="1" baseline="-25000" dirty="0">
              <a:solidFill>
                <a:schemeClr val="bg1"/>
              </a:solidFill>
            </a:endParaRPr>
          </a:p>
        </p:txBody>
      </p:sp>
      <p:sp>
        <p:nvSpPr>
          <p:cNvPr id="22549" name="Rectangle 31">
            <a:extLst>
              <a:ext uri="{FF2B5EF4-FFF2-40B4-BE49-F238E27FC236}">
                <a16:creationId xmlns:a16="http://schemas.microsoft.com/office/drawing/2014/main" id="{58AA6BA3-A27B-4875-BD3D-B6BD7ECB0D58}"/>
              </a:ext>
            </a:extLst>
          </p:cNvPr>
          <p:cNvSpPr>
            <a:spLocks noChangeArrowheads="1"/>
          </p:cNvSpPr>
          <p:nvPr/>
        </p:nvSpPr>
        <p:spPr bwMode="auto">
          <a:xfrm>
            <a:off x="342900" y="784225"/>
            <a:ext cx="8426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Alcohols are a </a:t>
            </a:r>
            <a:r>
              <a:rPr lang="en-GB" altLang="en-US" b="1">
                <a:solidFill>
                  <a:srgbClr val="FF6600"/>
                </a:solidFill>
              </a:rPr>
              <a:t>homologous series</a:t>
            </a:r>
            <a:r>
              <a:rPr lang="en-GB" altLang="en-US"/>
              <a:t>. </a:t>
            </a:r>
          </a:p>
        </p:txBody>
      </p:sp>
      <p:sp>
        <p:nvSpPr>
          <p:cNvPr id="914465" name="Rectangle 33">
            <a:extLst>
              <a:ext uri="{FF2B5EF4-FFF2-40B4-BE49-F238E27FC236}">
                <a16:creationId xmlns:a16="http://schemas.microsoft.com/office/drawing/2014/main" id="{561D9F1B-C50B-4C02-BE13-3283A361D78E}"/>
              </a:ext>
            </a:extLst>
          </p:cNvPr>
          <p:cNvSpPr>
            <a:spLocks noChangeArrowheads="1"/>
          </p:cNvSpPr>
          <p:nvPr/>
        </p:nvSpPr>
        <p:spPr bwMode="auto">
          <a:xfrm>
            <a:off x="342899" y="5024968"/>
            <a:ext cx="7186789" cy="457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Can you work out the general formula for alcohols?</a:t>
            </a:r>
          </a:p>
        </p:txBody>
      </p:sp>
      <p:sp>
        <p:nvSpPr>
          <p:cNvPr id="914466" name="Text Box 34">
            <a:extLst>
              <a:ext uri="{FF2B5EF4-FFF2-40B4-BE49-F238E27FC236}">
                <a16:creationId xmlns:a16="http://schemas.microsoft.com/office/drawing/2014/main" id="{526E1F77-1205-4B1C-B0E8-A828323D809D}"/>
              </a:ext>
            </a:extLst>
          </p:cNvPr>
          <p:cNvSpPr txBox="1">
            <a:spLocks noChangeArrowheads="1"/>
          </p:cNvSpPr>
          <p:nvPr/>
        </p:nvSpPr>
        <p:spPr bwMode="auto">
          <a:xfrm>
            <a:off x="342900" y="1252538"/>
            <a:ext cx="84264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name of an alcohol is derived from the number </a:t>
            </a:r>
            <a:br>
              <a:rPr lang="en-GB" altLang="en-US"/>
            </a:br>
            <a:r>
              <a:rPr lang="en-GB" altLang="en-US"/>
              <a:t>of carbon atoms in the compound and ends with </a:t>
            </a:r>
            <a:r>
              <a:rPr lang="en-GB" altLang="en-US" b="1">
                <a:solidFill>
                  <a:srgbClr val="FF6600"/>
                </a:solidFill>
              </a:rPr>
              <a:t>–ol</a:t>
            </a:r>
            <a:r>
              <a:rPr lang="en-GB" altLang="en-US"/>
              <a:t>.</a:t>
            </a:r>
          </a:p>
        </p:txBody>
      </p:sp>
      <p:pic>
        <p:nvPicPr>
          <p:cNvPr id="26" name="Picture 8">
            <a:hlinkClick r:id="" action="ppaction://hlinkshowjump?jump=nextslide"/>
            <a:extLst>
              <a:ext uri="{FF2B5EF4-FFF2-40B4-BE49-F238E27FC236}">
                <a16:creationId xmlns:a16="http://schemas.microsoft.com/office/drawing/2014/main" id="{C62556E0-0577-46F8-B0C0-B974AAF34E2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27" name="Picture 26">
            <a:extLst>
              <a:ext uri="{FF2B5EF4-FFF2-40B4-BE49-F238E27FC236}">
                <a16:creationId xmlns:a16="http://schemas.microsoft.com/office/drawing/2014/main" id="{088915C0-9220-42A8-8A1B-0A39C7B1044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569324" y="80628"/>
            <a:ext cx="442911" cy="5167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44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1446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44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44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44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144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1444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144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1445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1444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144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1445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1445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1445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1445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1445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14465"/>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144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4464"/>
                                        </p:tgtEl>
                                        <p:attrNameLst>
                                          <p:attrName>style.visibility</p:attrName>
                                        </p:attrNameLst>
                                      </p:cBhvr>
                                      <p:to>
                                        <p:strVal val="visible"/>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64" grpId="0" animBg="1"/>
      <p:bldP spid="914438" grpId="0"/>
      <p:bldP spid="914448" grpId="0"/>
      <p:bldP spid="914449" grpId="0"/>
      <p:bldP spid="914450" grpId="0"/>
      <p:bldP spid="914451" grpId="0"/>
      <p:bldP spid="914452" grpId="0"/>
      <p:bldP spid="914453" grpId="0"/>
      <p:bldP spid="914454" grpId="0"/>
      <p:bldP spid="914455" grpId="0"/>
      <p:bldP spid="914456" grpId="0"/>
      <p:bldP spid="914457" grpId="0"/>
      <p:bldP spid="914458" grpId="0"/>
      <p:bldP spid="914459" grpId="0"/>
      <p:bldP spid="914460" grpId="0"/>
      <p:bldP spid="914461" grpId="0"/>
      <p:bldP spid="914462" grpId="0"/>
      <p:bldP spid="914465" grpId="0" animBg="1"/>
      <p:bldP spid="91446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7BBD8F27-539D-407C-BF79-570B021EA62D}"/>
              </a:ext>
            </a:extLst>
          </p:cNvPr>
          <p:cNvSpPr>
            <a:spLocks noGrp="1" noChangeArrowheads="1"/>
          </p:cNvSpPr>
          <p:nvPr>
            <p:ph type="title"/>
          </p:nvPr>
        </p:nvSpPr>
        <p:spPr/>
        <p:txBody>
          <a:bodyPr/>
          <a:lstStyle/>
          <a:p>
            <a:pPr eaLnBrk="1" hangingPunct="1"/>
            <a:r>
              <a:rPr lang="en-GB" altLang="en-US" dirty="0"/>
              <a:t>Determining the formulae of alcohols</a:t>
            </a:r>
          </a:p>
        </p:txBody>
      </p:sp>
      <p:pic>
        <p:nvPicPr>
          <p:cNvPr id="7" name="Picture 6">
            <a:hlinkClick r:id="" action="ppaction://hlinkshowjump?jump=nextslide"/>
            <a:extLst>
              <a:ext uri="{FF2B5EF4-FFF2-40B4-BE49-F238E27FC236}">
                <a16:creationId xmlns:a16="http://schemas.microsoft.com/office/drawing/2014/main" id="{65F5C6E1-E37E-4A13-951A-FE2B49909EE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0DEE2856-C1A1-43D0-87DE-AFC91CC792FD}"/>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6" name="Picture 5">
            <a:extLst>
              <a:ext uri="{FF2B5EF4-FFF2-40B4-BE49-F238E27FC236}">
                <a16:creationId xmlns:a16="http://schemas.microsoft.com/office/drawing/2014/main" id="{5A73955D-1B23-4002-AEE6-98B05369294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07312" y="79296"/>
            <a:ext cx="442911" cy="51673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1065"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FB7D0979-AD15-40EA-A0CD-726FD16AB939}"/>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a:extLst>
              <a:ext uri="{FF2B5EF4-FFF2-40B4-BE49-F238E27FC236}">
                <a16:creationId xmlns:a16="http://schemas.microsoft.com/office/drawing/2014/main" id="{57564D87-A5B8-4D5F-A7B7-B15B4A5B5F19}"/>
              </a:ext>
            </a:extLst>
          </p:cNvPr>
          <p:cNvSpPr>
            <a:spLocks noGrp="1" noChangeArrowheads="1"/>
          </p:cNvSpPr>
          <p:nvPr>
            <p:ph type="title"/>
          </p:nvPr>
        </p:nvSpPr>
        <p:spPr/>
        <p:txBody>
          <a:bodyPr/>
          <a:lstStyle/>
          <a:p>
            <a:pPr eaLnBrk="1" hangingPunct="1"/>
            <a:r>
              <a:rPr lang="en-GB" altLang="en-US" dirty="0"/>
              <a:t>Identifying alcohols</a:t>
            </a:r>
          </a:p>
        </p:txBody>
      </p:sp>
      <p:pic>
        <p:nvPicPr>
          <p:cNvPr id="8" name="Picture 7">
            <a:hlinkClick r:id="" action="ppaction://hlinkshowjump?jump=nextslide"/>
            <a:extLst>
              <a:ext uri="{FF2B5EF4-FFF2-40B4-BE49-F238E27FC236}">
                <a16:creationId xmlns:a16="http://schemas.microsoft.com/office/drawing/2014/main" id="{D6622D00-DE13-4237-8F19-5537C9FF32F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2D8D07BC-A8FE-4525-82F9-271A0635616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29A328D1-2BBC-40A1-89E6-8199F79B558D}"/>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2090"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2479EB64-F375-4394-8966-8E161FAB87C4}"/>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FF708D06-6061-4F6A-A819-7D3DC8895A84}"/>
              </a:ext>
            </a:extLst>
          </p:cNvPr>
          <p:cNvSpPr>
            <a:spLocks noGrp="1" noChangeArrowheads="1"/>
          </p:cNvSpPr>
          <p:nvPr>
            <p:ph type="title"/>
          </p:nvPr>
        </p:nvSpPr>
        <p:spPr/>
        <p:txBody>
          <a:bodyPr/>
          <a:lstStyle/>
          <a:p>
            <a:pPr eaLnBrk="1" hangingPunct="1"/>
            <a:r>
              <a:rPr lang="en-GB" altLang="en-US" dirty="0"/>
              <a:t>Boiling point and structure</a:t>
            </a:r>
          </a:p>
        </p:txBody>
      </p:sp>
      <p:pic>
        <p:nvPicPr>
          <p:cNvPr id="8" name="Picture 7">
            <a:hlinkClick r:id="" action="ppaction://hlinkshowjump?jump=nextslide"/>
            <a:extLst>
              <a:ext uri="{FF2B5EF4-FFF2-40B4-BE49-F238E27FC236}">
                <a16:creationId xmlns:a16="http://schemas.microsoft.com/office/drawing/2014/main" id="{278B3DFD-3836-47DF-BFA6-F177B31D7C4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9" name="Picture 5" descr="flash_icon">
            <a:extLst>
              <a:ext uri="{FF2B5EF4-FFF2-40B4-BE49-F238E27FC236}">
                <a16:creationId xmlns:a16="http://schemas.microsoft.com/office/drawing/2014/main" id="{FB19B336-640B-452E-AE26-1A1BAC2DA935}"/>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65026FBF-F697-4BE2-9A31-811C09377608}"/>
              </a:ext>
            </a:extLst>
          </p:cNvPr>
          <p:cNvPicPr>
            <a:picLocks noChangeAspect="1" noChangeArrowheads="1"/>
          </p:cNvPicPr>
          <p:nvPr/>
        </p:nvPicPr>
        <p:blipFill>
          <a:blip r:embed="rId7" cstate="print"/>
          <a:srcRect/>
          <a:stretch>
            <a:fillRect/>
          </a:stretch>
        </p:blipFill>
        <p:spPr bwMode="auto">
          <a:xfrm>
            <a:off x="8065222" y="153987"/>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0EE0BA12-3AF0-4488-A455-B3E44A82B689}"/>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607845" y="79296"/>
            <a:ext cx="442911" cy="51673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3117"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C166FE93-CD64-48C4-9332-426C5011C2CA}"/>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7F5AB9A-D429-45D2-ABAF-787A21C762D0}"/>
              </a:ext>
            </a:extLst>
          </p:cNvPr>
          <p:cNvSpPr>
            <a:spLocks noGrp="1" noChangeArrowheads="1"/>
          </p:cNvSpPr>
          <p:nvPr>
            <p:ph type="title"/>
          </p:nvPr>
        </p:nvSpPr>
        <p:spPr/>
        <p:txBody>
          <a:bodyPr/>
          <a:lstStyle/>
          <a:p>
            <a:pPr eaLnBrk="1" hangingPunct="1"/>
            <a:r>
              <a:rPr lang="en-GB" altLang="en-US"/>
              <a:t>Intermolecular forces</a:t>
            </a:r>
          </a:p>
        </p:txBody>
      </p:sp>
      <p:sp>
        <p:nvSpPr>
          <p:cNvPr id="24580" name="TextBox 12">
            <a:extLst>
              <a:ext uri="{FF2B5EF4-FFF2-40B4-BE49-F238E27FC236}">
                <a16:creationId xmlns:a16="http://schemas.microsoft.com/office/drawing/2014/main" id="{EC3DA8CF-9BC4-4D2D-9FBD-C3DC9F93C9AC}"/>
              </a:ext>
            </a:extLst>
          </p:cNvPr>
          <p:cNvSpPr txBox="1">
            <a:spLocks noChangeArrowheads="1"/>
          </p:cNvSpPr>
          <p:nvPr/>
        </p:nvSpPr>
        <p:spPr bwMode="auto">
          <a:xfrm>
            <a:off x="360363" y="792163"/>
            <a:ext cx="8124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All molecules are held together by </a:t>
            </a:r>
            <a:r>
              <a:rPr lang="en-GB" altLang="en-US" b="1">
                <a:solidFill>
                  <a:srgbClr val="FF6600"/>
                </a:solidFill>
              </a:rPr>
              <a:t>intermolecular forces</a:t>
            </a:r>
            <a:r>
              <a:rPr lang="en-GB" altLang="en-US"/>
              <a:t>.</a:t>
            </a:r>
          </a:p>
        </p:txBody>
      </p:sp>
      <p:pic>
        <p:nvPicPr>
          <p:cNvPr id="14" name="Picture 13" descr="alcohols pt2_3 first molecules.png">
            <a:extLst>
              <a:ext uri="{FF2B5EF4-FFF2-40B4-BE49-F238E27FC236}">
                <a16:creationId xmlns:a16="http://schemas.microsoft.com/office/drawing/2014/main" id="{809F9119-EF83-4E54-B2EC-3D5BDF35D4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9113" y="2178050"/>
            <a:ext cx="2713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363153A2-A5B8-4866-ADD7-6AD899736454}"/>
              </a:ext>
            </a:extLst>
          </p:cNvPr>
          <p:cNvSpPr>
            <a:spLocks noChangeArrowheads="1"/>
          </p:cNvSpPr>
          <p:nvPr/>
        </p:nvSpPr>
        <p:spPr bwMode="auto">
          <a:xfrm>
            <a:off x="1981200" y="3346450"/>
            <a:ext cx="1550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methanol</a:t>
            </a:r>
            <a:endParaRPr lang="en-GB" altLang="en-US"/>
          </a:p>
        </p:txBody>
      </p:sp>
      <p:pic>
        <p:nvPicPr>
          <p:cNvPr id="18" name="Picture 17" descr="alchohols part 2_3 arrow.png">
            <a:extLst>
              <a:ext uri="{FF2B5EF4-FFF2-40B4-BE49-F238E27FC236}">
                <a16:creationId xmlns:a16="http://schemas.microsoft.com/office/drawing/2014/main" id="{E664925F-5E46-424C-998E-DCB4BB24492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14775" y="2543175"/>
            <a:ext cx="176847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alcohols pt2_3 molecules.png">
            <a:extLst>
              <a:ext uri="{FF2B5EF4-FFF2-40B4-BE49-F238E27FC236}">
                <a16:creationId xmlns:a16="http://schemas.microsoft.com/office/drawing/2014/main" id="{CA438093-62E9-4183-A155-2990D637A9B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22963" y="1958975"/>
            <a:ext cx="2919412"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13F851E-2673-4589-BA96-13B49D765A51}"/>
              </a:ext>
            </a:extLst>
          </p:cNvPr>
          <p:cNvSpPr>
            <a:spLocks noChangeArrowheads="1"/>
          </p:cNvSpPr>
          <p:nvPr/>
        </p:nvSpPr>
        <p:spPr bwMode="auto">
          <a:xfrm>
            <a:off x="342900" y="1292225"/>
            <a:ext cx="87264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30000"/>
              </a:spcBef>
            </a:pPr>
            <a:r>
              <a:rPr lang="en-GB" altLang="en-US"/>
              <a:t>These forces must be overcome in order for a substance to turn into a gas (boil).</a:t>
            </a:r>
          </a:p>
        </p:txBody>
      </p:sp>
      <p:sp>
        <p:nvSpPr>
          <p:cNvPr id="25" name="TextBox 24">
            <a:extLst>
              <a:ext uri="{FF2B5EF4-FFF2-40B4-BE49-F238E27FC236}">
                <a16:creationId xmlns:a16="http://schemas.microsoft.com/office/drawing/2014/main" id="{4D181511-1DF5-47A2-9051-1E437192ABE7}"/>
              </a:ext>
            </a:extLst>
          </p:cNvPr>
          <p:cNvSpPr txBox="1">
            <a:spLocks noChangeArrowheads="1"/>
          </p:cNvSpPr>
          <p:nvPr/>
        </p:nvSpPr>
        <p:spPr bwMode="auto">
          <a:xfrm>
            <a:off x="360363" y="4154488"/>
            <a:ext cx="8697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The intermolecular forces between alcohol molecules are relatively </a:t>
            </a:r>
            <a:r>
              <a:rPr lang="en-GB" altLang="en-US" b="1"/>
              <a:t>strong</a:t>
            </a:r>
            <a:r>
              <a:rPr lang="en-GB" altLang="en-US"/>
              <a:t> because the –OH groups attract each other. </a:t>
            </a:r>
          </a:p>
        </p:txBody>
      </p:sp>
      <p:sp>
        <p:nvSpPr>
          <p:cNvPr id="26" name="TextBox 25">
            <a:extLst>
              <a:ext uri="{FF2B5EF4-FFF2-40B4-BE49-F238E27FC236}">
                <a16:creationId xmlns:a16="http://schemas.microsoft.com/office/drawing/2014/main" id="{1CF93E32-C79C-4703-8514-CF353F816801}"/>
              </a:ext>
            </a:extLst>
          </p:cNvPr>
          <p:cNvSpPr txBox="1">
            <a:spLocks noChangeArrowheads="1"/>
          </p:cNvSpPr>
          <p:nvPr/>
        </p:nvSpPr>
        <p:spPr bwMode="auto">
          <a:xfrm>
            <a:off x="360363" y="5035550"/>
            <a:ext cx="8734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Greater amounts of energy are needed to separate the molecules. This means that alcohols have relatively </a:t>
            </a:r>
            <a:r>
              <a:rPr lang="en-GB" altLang="en-US" b="1"/>
              <a:t>high boiling points</a:t>
            </a:r>
            <a:r>
              <a:rPr lang="en-GB" altLang="en-US"/>
              <a:t> compared to </a:t>
            </a:r>
            <a:r>
              <a:rPr lang="en-GB" altLang="en-US" b="1">
                <a:solidFill>
                  <a:srgbClr val="FF6600"/>
                </a:solidFill>
              </a:rPr>
              <a:t>alkanes</a:t>
            </a:r>
            <a:r>
              <a:rPr lang="en-GB" altLang="en-US"/>
              <a:t> of the same length.</a:t>
            </a:r>
          </a:p>
        </p:txBody>
      </p:sp>
      <p:pic>
        <p:nvPicPr>
          <p:cNvPr id="13" name="Picture 8">
            <a:hlinkClick r:id="" action="ppaction://hlinkshowjump?jump=nextslide"/>
            <a:extLst>
              <a:ext uri="{FF2B5EF4-FFF2-40B4-BE49-F238E27FC236}">
                <a16:creationId xmlns:a16="http://schemas.microsoft.com/office/drawing/2014/main" id="{A12DDF8C-E70E-4B17-A24F-2DB3C3E7A6F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D04808C4-8D63-4225-8B14-B42B5CA9136E}"/>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nodeType="afterGroup">
                            <p:stCondLst>
                              <p:cond delay="0"/>
                            </p:stCondLst>
                            <p:childTnLst>
                              <p:par>
                                <p:cTn id="14" presetID="2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500"/>
                                        <p:tgtEl>
                                          <p:spTgt spid="18"/>
                                        </p:tgtEl>
                                      </p:cBhvr>
                                    </p:animEffect>
                                  </p:childTnLst>
                                </p:cTn>
                              </p:par>
                            </p:childTnLst>
                          </p:cTn>
                        </p:par>
                        <p:par>
                          <p:cTn id="17" fill="hold" nodeType="afterGroup">
                            <p:stCondLst>
                              <p:cond delay="500"/>
                            </p:stCondLst>
                            <p:childTnLst>
                              <p:par>
                                <p:cTn id="18" presetID="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F8ED5E50-A013-43AA-9173-998569B15F44}"/>
              </a:ext>
            </a:extLst>
          </p:cNvPr>
          <p:cNvSpPr>
            <a:spLocks noGrp="1" noChangeArrowheads="1"/>
          </p:cNvSpPr>
          <p:nvPr>
            <p:ph type="title"/>
          </p:nvPr>
        </p:nvSpPr>
        <p:spPr/>
        <p:txBody>
          <a:bodyPr/>
          <a:lstStyle/>
          <a:p>
            <a:pPr eaLnBrk="1" hangingPunct="1"/>
            <a:r>
              <a:rPr lang="en-GB" altLang="en-US" dirty="0"/>
              <a:t>Reactivity of alcohols</a:t>
            </a:r>
          </a:p>
        </p:txBody>
      </p:sp>
      <p:pic>
        <p:nvPicPr>
          <p:cNvPr id="7" name="Picture 6">
            <a:hlinkClick r:id="" action="ppaction://hlinkshowjump?jump=nextslide"/>
            <a:extLst>
              <a:ext uri="{FF2B5EF4-FFF2-40B4-BE49-F238E27FC236}">
                <a16:creationId xmlns:a16="http://schemas.microsoft.com/office/drawing/2014/main" id="{645450CB-E88B-4BF5-B739-2AD02BE9FE9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5" descr="flash_icon">
            <a:extLst>
              <a:ext uri="{FF2B5EF4-FFF2-40B4-BE49-F238E27FC236}">
                <a16:creationId xmlns:a16="http://schemas.microsoft.com/office/drawing/2014/main" id="{6F340CE8-49FE-4663-A1E5-A5AF5D59B424}"/>
              </a:ext>
            </a:extLst>
          </p:cNvPr>
          <p:cNvPicPr>
            <a:picLocks noChangeAspect="1" noChangeArrowheads="1"/>
          </p:cNvPicPr>
          <p:nvPr/>
        </p:nvPicPr>
        <p:blipFill>
          <a:blip r:embed="rId6" cstate="print"/>
          <a:srcRect/>
          <a:stretch>
            <a:fillRect/>
          </a:stretch>
        </p:blipFill>
        <p:spPr bwMode="auto">
          <a:xfrm>
            <a:off x="8569324" y="112712"/>
            <a:ext cx="385763" cy="431800"/>
          </a:xfrm>
          <a:prstGeom prst="rect">
            <a:avLst/>
          </a:prstGeom>
          <a:noFill/>
          <a:ln w="9525">
            <a:noFill/>
            <a:miter lim="800000"/>
            <a:headEnd/>
            <a:tailEnd/>
          </a:ln>
        </p:spPr>
      </p:pic>
      <p:pic>
        <p:nvPicPr>
          <p:cNvPr id="6" name="Picture 5" descr="exp_icon">
            <a:extLst>
              <a:ext uri="{FF2B5EF4-FFF2-40B4-BE49-F238E27FC236}">
                <a16:creationId xmlns:a16="http://schemas.microsoft.com/office/drawing/2014/main" id="{A5487D50-753B-4CA6-8D46-940B354B2F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34978" y="150813"/>
            <a:ext cx="611188"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ontrols>
      <mc:AlternateContent xmlns:mc="http://schemas.openxmlformats.org/markup-compatibility/2006">
        <mc:Choice xmlns:v="urn:schemas-microsoft-com:vml" Requires="v">
          <p:control spid="4138" name="ShockwaveFlash1" r:id="rId2" imgW="8699400" imgH="5308560"/>
        </mc:Choice>
        <mc:Fallback>
          <p:control name="ShockwaveFlash1" r:id="rId2" imgW="8699400" imgH="5308560">
            <p:pic>
              <p:nvPicPr>
                <p:cNvPr id="4" name="ShockwaveFlash1">
                  <a:extLst>
                    <a:ext uri="{FF2B5EF4-FFF2-40B4-BE49-F238E27FC236}">
                      <a16:creationId xmlns:a16="http://schemas.microsoft.com/office/drawing/2014/main" id="{D315DAB7-1A36-448B-B708-1294AEB8CC08}"/>
                    </a:ext>
                  </a:extLst>
                </p:cNvPr>
                <p:cNvPicPr>
                  <a:picLocks/>
                </p:cNvPicPr>
                <p:nvPr/>
              </p:nvPicPr>
              <p:blipFill>
                <a:blip r:embed="rId9"/>
                <a:stretch>
                  <a:fillRect/>
                </a:stretch>
              </p:blipFill>
              <p:spPr>
                <a:xfrm>
                  <a:off x="212725" y="800100"/>
                  <a:ext cx="8699500" cy="5308600"/>
                </a:xfrm>
                <a:prstGeom prst="rect">
                  <a:avLst/>
                </a:prstGeom>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50800">
          <a:solidFill>
            <a:srgbClr val="010066"/>
          </a:solidFill>
          <a:round/>
          <a:headEnd type="none" w="sm" len="sm"/>
          <a:tailEnd type="triangle" w="lg" len="lg"/>
        </a:ln>
      </a:spPr>
      <a:bodyPr>
        <a:spAutoFit/>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14764</TotalTime>
  <Words>1746</Words>
  <Application>Microsoft Office PowerPoint</Application>
  <PresentationFormat>On-screen Show (4:3)</PresentationFormat>
  <Paragraphs>234</Paragraphs>
  <Slides>21</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Wingdings</vt:lpstr>
      <vt:lpstr>Arial</vt:lpstr>
      <vt:lpstr>Wingdings 2</vt:lpstr>
      <vt:lpstr>1_Default Design</vt:lpstr>
      <vt:lpstr>7_Default Design</vt:lpstr>
      <vt:lpstr>Alcohols</vt:lpstr>
      <vt:lpstr>Information</vt:lpstr>
      <vt:lpstr>What are alcohols?</vt:lpstr>
      <vt:lpstr>Naming alcohols</vt:lpstr>
      <vt:lpstr>Determining the formulae of alcohols</vt:lpstr>
      <vt:lpstr>Identifying alcohols</vt:lpstr>
      <vt:lpstr>Boiling point and structure</vt:lpstr>
      <vt:lpstr>Intermolecular forces</vt:lpstr>
      <vt:lpstr>Reactivity of alcohols</vt:lpstr>
      <vt:lpstr>Reaction of alcohols with oxygen</vt:lpstr>
      <vt:lpstr>Reaction of alcohols with sodium</vt:lpstr>
      <vt:lpstr>Solubility in water</vt:lpstr>
      <vt:lpstr>Combustion of alcohols</vt:lpstr>
      <vt:lpstr>What is ethanol?</vt:lpstr>
      <vt:lpstr>Fermentation</vt:lpstr>
      <vt:lpstr>Making ethanol by fermentation</vt:lpstr>
      <vt:lpstr>Using ethanol as a fuel</vt:lpstr>
      <vt:lpstr>Conditions for fermentation</vt:lpstr>
      <vt:lpstr>Fermentation: true or false?</vt:lpstr>
      <vt:lpstr>Uses of ethanol</vt:lpstr>
      <vt:lpstr>Uses of other alcohols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Alcohols</dc:title>
  <dc:subject>Boardworks High School Physical Science</dc:subject>
  <dc:creator>Boardworks</dc:creator>
  <cp:lastModifiedBy>Tim Crilly</cp:lastModifiedBy>
  <cp:revision>551</cp:revision>
  <dcterms:created xsi:type="dcterms:W3CDTF">2003-10-06T13:07:42Z</dcterms:created>
  <dcterms:modified xsi:type="dcterms:W3CDTF">2019-01-31T15:27:04Z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090ACB7D-9457-4C32-A35A-B9B1AE3EFD69</vt:lpwstr>
  </property>
  <property fmtid="{D5CDD505-2E9C-101B-9397-08002B2CF9AE}" pid="3" name="ArticulatePath">
    <vt:lpwstr>Alcohols</vt:lpwstr>
  </property>
</Properties>
</file>