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activeX/activeX3.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4.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5.xml" ContentType="application/vnd.ms-office.activeX+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03" r:id="rId1"/>
    <p:sldMasterId id="2147484918" r:id="rId2"/>
  </p:sldMasterIdLst>
  <p:notesMasterIdLst>
    <p:notesMasterId r:id="rId16"/>
  </p:notesMasterIdLst>
  <p:handoutMasterIdLst>
    <p:handoutMasterId r:id="rId17"/>
  </p:handoutMasterIdLst>
  <p:sldIdLst>
    <p:sldId id="430" r:id="rId3"/>
    <p:sldId id="527" r:id="rId4"/>
    <p:sldId id="484" r:id="rId5"/>
    <p:sldId id="498" r:id="rId6"/>
    <p:sldId id="485" r:id="rId7"/>
    <p:sldId id="486" r:id="rId8"/>
    <p:sldId id="487" r:id="rId9"/>
    <p:sldId id="488" r:id="rId10"/>
    <p:sldId id="489" r:id="rId11"/>
    <p:sldId id="490" r:id="rId12"/>
    <p:sldId id="491" r:id="rId13"/>
    <p:sldId id="492" r:id="rId14"/>
    <p:sldId id="493" r:id="rId15"/>
  </p:sldIdLst>
  <p:sldSz cx="9144000" cy="6858000" type="screen4x3"/>
  <p:notesSz cx="6858000" cy="9296400"/>
  <p:embeddedFontLst>
    <p:embeddedFont>
      <p:font typeface="Wingdings 2" panose="05020102010507070707" pitchFamily="18" charset="2"/>
      <p:regular r:id="rId18"/>
    </p:embeddedFont>
  </p:embeddedFontLst>
  <p:custDataLst>
    <p:tags r:id="rId19"/>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33CC33"/>
    <a:srgbClr val="009900"/>
    <a:srgbClr val="010066"/>
    <a:srgbClr val="FF6161"/>
    <a:srgbClr val="003399"/>
    <a:srgbClr val="FFC19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varScale="1">
        <p:scale>
          <a:sx n="85" d="100"/>
          <a:sy n="85" d="100"/>
        </p:scale>
        <p:origin x="540" y="60"/>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0E57D41-084C-4F5A-BE15-723D0781C83E}"/>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8EFAEB6-30F1-4B14-9716-9B483312B4B7}" type="slidenum">
              <a:rPr lang="en-GB" altLang="en-US"/>
              <a:pPr/>
              <a:t>‹#›</a:t>
            </a:fld>
            <a:endParaRPr lang="en-GB" altLang="en-US"/>
          </a:p>
        </p:txBody>
      </p:sp>
      <p:sp>
        <p:nvSpPr>
          <p:cNvPr id="5" name="Rectangle 7">
            <a:extLst>
              <a:ext uri="{FF2B5EF4-FFF2-40B4-BE49-F238E27FC236}">
                <a16:creationId xmlns:a16="http://schemas.microsoft.com/office/drawing/2014/main" id="{724B6840-C264-4061-BE7F-854B0EF432A2}"/>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F157611D-0C95-4E75-895D-7B0279BF41EA}"/>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120388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836E5172-7753-4502-BC64-EC19850B8663}"/>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6B674D0-5D60-4575-805E-BDFC5584AD3C}"/>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3734EFE9-9254-478B-959F-AAC534D5635D}"/>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D48D663-CD92-4E31-9FA8-A74A33279FE4}" type="slidenum">
              <a:rPr lang="en-US" altLang="en-US"/>
              <a:pPr/>
              <a:t>‹#›</a:t>
            </a:fld>
            <a:endParaRPr lang="en-US" altLang="en-US"/>
          </a:p>
        </p:txBody>
      </p:sp>
      <p:sp>
        <p:nvSpPr>
          <p:cNvPr id="7" name="Rectangle 7">
            <a:extLst>
              <a:ext uri="{FF2B5EF4-FFF2-40B4-BE49-F238E27FC236}">
                <a16:creationId xmlns:a16="http://schemas.microsoft.com/office/drawing/2014/main" id="{3C274FE4-DE2D-484F-B828-4D1F3C6C423F}"/>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4FEDD3D4-64C6-45C0-AAFC-A9E12C50AA69}"/>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50124405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72DAACF-8250-4210-A885-4FC82CEC73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AD9352B-AAA5-4A14-AD31-FCEC65C9C73E}" type="slidenum">
              <a:rPr lang="en-US" altLang="en-US" sz="1200">
                <a:solidFill>
                  <a:schemeClr val="tx1"/>
                </a:solidFill>
              </a:rPr>
              <a:pPr/>
              <a:t>1</a:t>
            </a:fld>
            <a:endParaRPr lang="en-US" altLang="en-US" sz="1200">
              <a:solidFill>
                <a:schemeClr val="tx1"/>
              </a:solidFill>
            </a:endParaRPr>
          </a:p>
        </p:txBody>
      </p:sp>
      <p:sp>
        <p:nvSpPr>
          <p:cNvPr id="26627" name="Rectangle 2">
            <a:extLst>
              <a:ext uri="{FF2B5EF4-FFF2-40B4-BE49-F238E27FC236}">
                <a16:creationId xmlns:a16="http://schemas.microsoft.com/office/drawing/2014/main" id="{C7A41FCF-CD6C-4602-9157-E34FC579ECD4}"/>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0B5C14B9-4186-4A17-B1A4-B427828C46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1EA0022-C8D9-4CE6-91EE-FB0E99928A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6735664-AA85-43BB-8737-1D940C26CE3A}" type="slidenum">
              <a:rPr lang="en-US" altLang="en-US" sz="1200">
                <a:solidFill>
                  <a:schemeClr val="tx1"/>
                </a:solidFill>
              </a:rPr>
              <a:pPr/>
              <a:t>10</a:t>
            </a:fld>
            <a:endParaRPr lang="en-US" altLang="en-US" sz="1200">
              <a:solidFill>
                <a:schemeClr val="tx1"/>
              </a:solidFill>
            </a:endParaRPr>
          </a:p>
        </p:txBody>
      </p:sp>
      <p:sp>
        <p:nvSpPr>
          <p:cNvPr id="36867" name="Rectangle 2">
            <a:extLst>
              <a:ext uri="{FF2B5EF4-FFF2-40B4-BE49-F238E27FC236}">
                <a16:creationId xmlns:a16="http://schemas.microsoft.com/office/drawing/2014/main" id="{BDC78B4E-8049-4AAC-A396-D5D5D98E793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41A066-0C3D-4DA5-807C-EF6B2FBBC1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Students may need to be reminded that hydrocarbons only contain hydrogen and carbon.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2A348C7-1597-4304-AD3C-3F677E50DD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F769F03-7ADC-4891-83B4-3D2ECDA8A2C6}" type="slidenum">
              <a:rPr lang="en-US" altLang="en-US" sz="1200">
                <a:solidFill>
                  <a:schemeClr val="tx1"/>
                </a:solidFill>
              </a:rPr>
              <a:pPr/>
              <a:t>11</a:t>
            </a:fld>
            <a:endParaRPr lang="en-US" altLang="en-US" sz="1200">
              <a:solidFill>
                <a:schemeClr val="tx1"/>
              </a:solidFill>
            </a:endParaRPr>
          </a:p>
        </p:txBody>
      </p:sp>
      <p:sp>
        <p:nvSpPr>
          <p:cNvPr id="37891" name="Rectangle 2">
            <a:extLst>
              <a:ext uri="{FF2B5EF4-FFF2-40B4-BE49-F238E27FC236}">
                <a16:creationId xmlns:a16="http://schemas.microsoft.com/office/drawing/2014/main" id="{507E90B6-7B7E-4F56-9141-3D1972F693A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FCB3867-AF8F-4741-A7BC-E4EF578260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naming of alkanes could be introduced at this stage, making it clear that all alkanes end in “-</a:t>
            </a:r>
            <a:r>
              <a:rPr lang="en-GB" altLang="en-US" dirty="0" err="1">
                <a:latin typeface="Arial" panose="020B0604020202020204" pitchFamily="34" charset="0"/>
              </a:rPr>
              <a:t>ane</a:t>
            </a:r>
            <a:r>
              <a:rPr lang="en-GB" altLang="en-US" dirty="0">
                <a:latin typeface="Arial" panose="020B0604020202020204" pitchFamily="34" charset="0"/>
              </a:rPr>
              <a:t>.” The start of the name denotes the number of carbon atoms in each molecule.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495004B-BC8C-42E0-8325-BA6D2F7F2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653BA41-94C5-494C-BF23-DA9472754B5D}" type="slidenum">
              <a:rPr lang="en-US" altLang="en-US" sz="1200">
                <a:solidFill>
                  <a:schemeClr val="tx1"/>
                </a:solidFill>
              </a:rPr>
              <a:pPr/>
              <a:t>12</a:t>
            </a:fld>
            <a:endParaRPr lang="en-US" altLang="en-US" sz="1200">
              <a:solidFill>
                <a:schemeClr val="tx1"/>
              </a:solidFill>
            </a:endParaRPr>
          </a:p>
        </p:txBody>
      </p:sp>
      <p:sp>
        <p:nvSpPr>
          <p:cNvPr id="38915" name="Rectangle 2">
            <a:extLst>
              <a:ext uri="{FF2B5EF4-FFF2-40B4-BE49-F238E27FC236}">
                <a16:creationId xmlns:a16="http://schemas.microsoft.com/office/drawing/2014/main" id="{B83DABBC-F699-457F-BB0D-D1A3E31AD41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D8FE138-BBC6-4BF5-8CD6-6CF0A5E96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displayed formulae, “</a:t>
            </a:r>
            <a:r>
              <a:rPr lang="en-GB" altLang="en-US" b="1" dirty="0">
                <a:latin typeface="Arial" panose="020B0604020202020204" pitchFamily="34" charset="0"/>
              </a:rPr>
              <a:t>–</a:t>
            </a:r>
            <a:r>
              <a:rPr lang="en-GB" altLang="en-US" dirty="0">
                <a:latin typeface="Arial" panose="020B0604020202020204" pitchFamily="34" charset="0"/>
              </a:rPr>
              <a:t>” represents a covalent bond.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E7FFC00-1D29-4564-B55B-CEE120279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2B687A7-71CD-4F45-957D-FC901EF9029C}" type="slidenum">
              <a:rPr lang="en-US" altLang="en-US" sz="1200">
                <a:solidFill>
                  <a:schemeClr val="tx1"/>
                </a:solidFill>
              </a:rPr>
              <a:pPr/>
              <a:t>13</a:t>
            </a:fld>
            <a:endParaRPr lang="en-US" altLang="en-US" sz="1200">
              <a:solidFill>
                <a:schemeClr val="tx1"/>
              </a:solidFill>
            </a:endParaRPr>
          </a:p>
        </p:txBody>
      </p:sp>
      <p:sp>
        <p:nvSpPr>
          <p:cNvPr id="39939" name="Rectangle 2">
            <a:extLst>
              <a:ext uri="{FF2B5EF4-FFF2-40B4-BE49-F238E27FC236}">
                <a16:creationId xmlns:a16="http://schemas.microsoft.com/office/drawing/2014/main" id="{52D66616-0239-4107-A3A5-F026F46F19C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92C60762-200A-4015-AE5C-6194FF3BF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8D663-CD92-4E31-9FA8-A74A33279FE4}" type="slidenum">
              <a:rPr lang="en-US" altLang="en-US" smtClean="0"/>
              <a:pPr/>
              <a:t>2</a:t>
            </a:fld>
            <a:endParaRPr lang="en-US" altLang="en-US"/>
          </a:p>
        </p:txBody>
      </p:sp>
    </p:spTree>
    <p:extLst>
      <p:ext uri="{BB962C8B-B14F-4D97-AF65-F5344CB8AC3E}">
        <p14:creationId xmlns:p14="http://schemas.microsoft.com/office/powerpoint/2010/main" val="347783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2B5204F-D5B1-4885-8840-D998A9478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554FF204-5FE0-4182-9B76-DCC348DDEB7C}" type="slidenum">
              <a:rPr lang="en-US" altLang="en-US" sz="1200">
                <a:solidFill>
                  <a:schemeClr val="tx1"/>
                </a:solidFill>
              </a:rPr>
              <a:pPr/>
              <a:t>3</a:t>
            </a:fld>
            <a:endParaRPr lang="en-US" altLang="en-US" sz="1200">
              <a:solidFill>
                <a:schemeClr val="tx1"/>
              </a:solidFill>
            </a:endParaRPr>
          </a:p>
        </p:txBody>
      </p:sp>
      <p:sp>
        <p:nvSpPr>
          <p:cNvPr id="28675" name="Rectangle 2">
            <a:extLst>
              <a:ext uri="{FF2B5EF4-FFF2-40B4-BE49-F238E27FC236}">
                <a16:creationId xmlns:a16="http://schemas.microsoft.com/office/drawing/2014/main" id="{43F16328-90E3-4868-92A6-45CDE991142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8A952BF5-3324-45EE-9940-C0E4AC3082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Crude oil may also be known as petroleum. </a:t>
            </a:r>
          </a:p>
          <a:p>
            <a:endParaRPr lang="en-GB" altLang="en-US" dirty="0">
              <a:latin typeface="Arial" panose="020B0604020202020204" pitchFamily="34" charset="0"/>
            </a:endParaRPr>
          </a:p>
          <a:p>
            <a:r>
              <a:rPr lang="en-GB" altLang="en-US" dirty="0">
                <a:latin typeface="Arial" panose="020B0604020202020204" pitchFamily="34" charset="0"/>
              </a:rPr>
              <a:t>For more information on methods of separating the compounds in crude oil, please refer to the </a:t>
            </a:r>
            <a:r>
              <a:rPr lang="en-GB" altLang="en-US" i="1" dirty="0">
                <a:latin typeface="Arial" panose="020B0604020202020204" pitchFamily="34" charset="0"/>
              </a:rPr>
              <a:t>Fractional Distillation </a:t>
            </a:r>
            <a:r>
              <a:rPr lang="en-GB" altLang="en-US" dirty="0">
                <a:latin typeface="Arial" panose="020B0604020202020204" pitchFamily="34" charset="0"/>
              </a:rPr>
              <a:t>presentation.</a:t>
            </a:r>
          </a:p>
          <a:p>
            <a:endParaRPr lang="en-GB" altLang="en-US" b="1" dirty="0">
              <a:latin typeface="Arial" panose="020B0604020202020204" pitchFamily="34" charset="0"/>
            </a:endParaRPr>
          </a:p>
          <a:p>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Alkanes</a:t>
            </a:r>
            <a:r>
              <a:rPr lang="en-GB" altLang="en-US" dirty="0">
                <a:latin typeface="Arial" panose="020B0604020202020204" pitchFamily="34" charset="0"/>
              </a:rPr>
              <a:t>.</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gallimaufry, Shutterstock.com 2018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CB24F37-3FDA-4AA9-B826-4E5191516FB0}"/>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26D42BA2-2D3F-41C8-8826-67F6D33EC8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5DAE6046-F0BE-4D2D-BAFF-9679D8158C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66BBDB4A-0EC4-48F8-A4AF-A981A32CF199}" type="slidenum">
              <a:rPr lang="en-GB" altLang="en-US" sz="1200">
                <a:solidFill>
                  <a:schemeClr val="tx1"/>
                </a:solidFill>
              </a:rPr>
              <a:pPr/>
              <a:t>4</a:t>
            </a:fld>
            <a:endParaRPr lang="en-GB"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82DD177-9F33-4B5E-A019-F46C52F62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445572E-AF5D-49F5-8CD5-86C3D431A25E}" type="slidenum">
              <a:rPr lang="en-US" altLang="en-US" sz="1200">
                <a:solidFill>
                  <a:schemeClr val="tx1"/>
                </a:solidFill>
              </a:rPr>
              <a:pPr/>
              <a:t>5</a:t>
            </a:fld>
            <a:endParaRPr lang="en-US" altLang="en-US" sz="1200">
              <a:solidFill>
                <a:schemeClr val="tx1"/>
              </a:solidFill>
            </a:endParaRPr>
          </a:p>
        </p:txBody>
      </p:sp>
      <p:sp>
        <p:nvSpPr>
          <p:cNvPr id="30723" name="Rectangle 2">
            <a:extLst>
              <a:ext uri="{FF2B5EF4-FFF2-40B4-BE49-F238E27FC236}">
                <a16:creationId xmlns:a16="http://schemas.microsoft.com/office/drawing/2014/main" id="{9A310607-261D-47C4-A600-EF9004D74CE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FBC4118-F094-470C-B5BD-C07CF1ABA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Chad </a:t>
            </a:r>
            <a:r>
              <a:rPr lang="en-GB" altLang="en-US" dirty="0" err="1">
                <a:latin typeface="Arial" panose="020B0604020202020204" pitchFamily="34" charset="0"/>
              </a:rPr>
              <a:t>Teer</a:t>
            </a:r>
            <a:r>
              <a:rPr lang="en-GB" altLang="en-US" dirty="0">
                <a:latin typeface="Arial" panose="020B0604020202020204" pitchFamily="34" charset="0"/>
              </a:rPr>
              <a:t>. This image is reproduced under the terms of the Creative Commons License. A copy of the license can be read at this address: http://creativecommons.org/licenses/by/2.5/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a:extLst>
              <a:ext uri="{FF2B5EF4-FFF2-40B4-BE49-F238E27FC236}">
                <a16:creationId xmlns:a16="http://schemas.microsoft.com/office/drawing/2014/main" id="{973CF348-C35B-4CDF-98DF-B4BC641D64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505B0808-6258-412A-8053-EF257397D85E}" type="slidenum">
              <a:rPr lang="en-US" altLang="en-US" sz="1200">
                <a:solidFill>
                  <a:schemeClr val="tx1"/>
                </a:solidFill>
              </a:rPr>
              <a:pPr/>
              <a:t>6</a:t>
            </a:fld>
            <a:endParaRPr lang="en-US" altLang="en-US" sz="1200">
              <a:solidFill>
                <a:schemeClr val="tx1"/>
              </a:solidFill>
            </a:endParaRPr>
          </a:p>
        </p:txBody>
      </p:sp>
      <p:sp>
        <p:nvSpPr>
          <p:cNvPr id="31748" name="Rectangle 2">
            <a:extLst>
              <a:ext uri="{FF2B5EF4-FFF2-40B4-BE49-F238E27FC236}">
                <a16:creationId xmlns:a16="http://schemas.microsoft.com/office/drawing/2014/main" id="{FA4597B7-E140-48A6-9564-DBFAAAE25EA1}"/>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D1C32C7C-3DC6-4D0F-ADE3-AEC7017327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10000"/>
              </a:lnSpc>
            </a:pPr>
            <a:r>
              <a:rPr lang="en-GB" altLang="en-US" b="1" dirty="0">
                <a:latin typeface="Arial" panose="020B0604020202020204" pitchFamily="34" charset="0"/>
              </a:rPr>
              <a:t>Teacher notes</a:t>
            </a: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Students could be asked to </a:t>
            </a:r>
            <a:r>
              <a:rPr lang="en-GB" altLang="en-US" dirty="0" err="1">
                <a:latin typeface="Arial" panose="020B0604020202020204" pitchFamily="34" charset="0"/>
              </a:rPr>
              <a:t>analyze</a:t>
            </a:r>
            <a:r>
              <a:rPr lang="en-GB" altLang="en-US" dirty="0">
                <a:latin typeface="Arial" panose="020B0604020202020204" pitchFamily="34" charset="0"/>
              </a:rPr>
              <a:t> and interpret the data provided. They may also like to suggest why it is useful to measure oil consumption per capita as well as by country.</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The term “production,” when applied to crude oil, refers to the amount of oil that is extracted from reserves, rather than the literal creation of the substance.</a:t>
            </a:r>
          </a:p>
          <a:p>
            <a:pPr>
              <a:lnSpc>
                <a:spcPct val="110000"/>
              </a:lnSpc>
            </a:pPr>
            <a:endParaRPr lang="en-GB" altLang="en-US" dirty="0">
              <a:latin typeface="Arial" panose="020B0604020202020204" pitchFamily="34" charset="0"/>
            </a:endParaRPr>
          </a:p>
          <a:p>
            <a:pPr>
              <a:lnSpc>
                <a:spcPct val="110000"/>
              </a:lnSpc>
            </a:pPr>
            <a:r>
              <a:rPr lang="en-GB" altLang="en-US" b="1" dirty="0">
                <a:latin typeface="Arial" panose="020B0604020202020204" pitchFamily="34" charset="0"/>
              </a:rPr>
              <a:t>Data credit: </a:t>
            </a:r>
            <a:r>
              <a:rPr lang="en-GB" altLang="en-US" dirty="0">
                <a:latin typeface="Arial" panose="020B0604020202020204" pitchFamily="34" charset="0"/>
              </a:rPr>
              <a:t>ENI 17</a:t>
            </a:r>
            <a:r>
              <a:rPr lang="en-GB" altLang="en-US" baseline="30000" dirty="0">
                <a:latin typeface="Arial" panose="020B0604020202020204" pitchFamily="34" charset="0"/>
              </a:rPr>
              <a:t>th</a:t>
            </a:r>
            <a:r>
              <a:rPr lang="en-GB" altLang="en-US" dirty="0">
                <a:latin typeface="Arial" panose="020B0604020202020204" pitchFamily="34" charset="0"/>
              </a:rPr>
              <a:t> World Oil, Gas and Renewables Review Volume 1: World Oil Review 2018 , available at https://www.eni.com/docs/en_IT/enicom/company/fuel-cafe/WORLD-OIL-REVIEW-2018-Volume-1.pdf</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This weblink was working at the time of publication. </a:t>
            </a:r>
            <a:r>
              <a:rPr lang="en-GB" altLang="en-US" dirty="0" err="1">
                <a:latin typeface="Arial" panose="020B0604020202020204" pitchFamily="34" charset="0"/>
              </a:rPr>
              <a:t>Boardworks</a:t>
            </a:r>
            <a:r>
              <a:rPr lang="en-GB" altLang="en-US" dirty="0">
                <a:latin typeface="Arial" panose="020B0604020202020204" pitchFamily="34" charset="0"/>
              </a:rPr>
              <a:t> cannot be held responsible for the content of external weblinks.</a:t>
            </a:r>
          </a:p>
          <a:p>
            <a:pPr>
              <a:lnSpc>
                <a:spcPct val="110000"/>
              </a:lnSpc>
            </a:pPr>
            <a:endParaRPr lang="en-GB" altLang="en-US" dirty="0">
              <a:latin typeface="Arial" panose="020B0604020202020204" pitchFamily="34" charset="0"/>
            </a:endParaRPr>
          </a:p>
          <a:p>
            <a:pPr eaLnBrk="1" hangingPunct="1">
              <a:lnSpc>
                <a:spcPct val="110000"/>
              </a:lnSpc>
            </a:pPr>
            <a:r>
              <a:rPr lang="en-GB" dirty="0"/>
              <a:t>This slide covers the Science and Engineering Practices:</a:t>
            </a:r>
            <a:endParaRPr lang="en-GB" altLang="en-US" dirty="0">
              <a:latin typeface="Arial" panose="020B0604020202020204" pitchFamily="34" charset="0"/>
            </a:endParaRPr>
          </a:p>
          <a:p>
            <a:pPr marL="171450" indent="-171450">
              <a:lnSpc>
                <a:spcPct val="110000"/>
              </a:lnSpc>
              <a:buFont typeface="Arial" panose="020B0604020202020204" pitchFamily="34" charset="0"/>
              <a:buChar cha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a:extLst>
              <a:ext uri="{FF2B5EF4-FFF2-40B4-BE49-F238E27FC236}">
                <a16:creationId xmlns:a16="http://schemas.microsoft.com/office/drawing/2014/main" id="{6BFB2EA9-FBBB-48F3-BEFB-7573391221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59273C5C-BF20-44A0-B094-956EA65F59B4}" type="slidenum">
              <a:rPr lang="en-US" altLang="en-US" sz="1200">
                <a:solidFill>
                  <a:schemeClr val="tx1"/>
                </a:solidFill>
              </a:rPr>
              <a:pPr/>
              <a:t>7</a:t>
            </a:fld>
            <a:endParaRPr lang="en-US" altLang="en-US" sz="1200">
              <a:solidFill>
                <a:schemeClr val="tx1"/>
              </a:solidFill>
            </a:endParaRPr>
          </a:p>
        </p:txBody>
      </p:sp>
      <p:sp>
        <p:nvSpPr>
          <p:cNvPr id="32772" name="Rectangle 2">
            <a:extLst>
              <a:ext uri="{FF2B5EF4-FFF2-40B4-BE49-F238E27FC236}">
                <a16:creationId xmlns:a16="http://schemas.microsoft.com/office/drawing/2014/main" id="{155225BB-09B0-419A-9791-C7600DED13F3}"/>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AD7725C1-58B8-4508-B3C5-4E0CA9C86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endParaRPr lang="en-GB" altLang="en-US" b="1" dirty="0"/>
          </a:p>
          <a:p>
            <a:r>
              <a:rPr lang="en-US" altLang="en-US" b="1" dirty="0">
                <a:latin typeface="Arial" panose="020B0604020202020204" pitchFamily="34" charset="0"/>
              </a:rPr>
              <a:t>Photo credits: </a:t>
            </a:r>
            <a:r>
              <a:rPr lang="en-US" altLang="en-US" dirty="0">
                <a:latin typeface="Arial" panose="020B0604020202020204" pitchFamily="34" charset="0"/>
              </a:rPr>
              <a:t>no gas © David Falconer. This image is in the public domain; oily bird © </a:t>
            </a:r>
            <a:r>
              <a:rPr lang="en-US" altLang="en-US" dirty="0" err="1">
                <a:latin typeface="Arial" panose="020B0604020202020204" pitchFamily="34" charset="0"/>
              </a:rPr>
              <a:t>wim</a:t>
            </a:r>
            <a:r>
              <a:rPr lang="en-US" altLang="en-US" dirty="0">
                <a:latin typeface="Arial" panose="020B0604020202020204" pitchFamily="34" charset="0"/>
              </a:rPr>
              <a:t> </a:t>
            </a:r>
            <a:r>
              <a:rPr lang="en-US" altLang="en-US" dirty="0" err="1">
                <a:latin typeface="Arial" panose="020B0604020202020204" pitchFamily="34" charset="0"/>
              </a:rPr>
              <a:t>claes</a:t>
            </a:r>
            <a:r>
              <a:rPr lang="en-US" altLang="en-US" dirty="0">
                <a:latin typeface="Arial" panose="020B0604020202020204" pitchFamily="34" charset="0"/>
              </a:rPr>
              <a:t>, Shutterstock.com 2018; pharmaceutical factory © Light &amp; Magic Photography, Shutterstock.com 2018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2DB77E0-8968-459C-9659-04A565FBF7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BB51D9A-69C5-4848-BABF-0CD7B38F7819}" type="slidenum">
              <a:rPr lang="en-US" altLang="en-US" sz="1200">
                <a:solidFill>
                  <a:schemeClr val="tx1"/>
                </a:solidFill>
              </a:rPr>
              <a:pPr/>
              <a:t>8</a:t>
            </a:fld>
            <a:endParaRPr lang="en-US" altLang="en-US" sz="1200">
              <a:solidFill>
                <a:schemeClr val="tx1"/>
              </a:solidFill>
            </a:endParaRPr>
          </a:p>
        </p:txBody>
      </p:sp>
      <p:sp>
        <p:nvSpPr>
          <p:cNvPr id="33795" name="Rectangle 2">
            <a:extLst>
              <a:ext uri="{FF2B5EF4-FFF2-40B4-BE49-F238E27FC236}">
                <a16:creationId xmlns:a16="http://schemas.microsoft.com/office/drawing/2014/main" id="{AC481E10-8733-4CA3-A744-014979F0220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4FE70CB-0B6C-49A0-A4DA-15E6B3F695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Consider asking students to research a more recent oil spill and have them evaluate the environmental impact. Encourage them to think about how the impact of an oil spill on one species can affect other species by disrupting the food chain.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AF8931F-548A-472B-9F0D-38E49665E4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68F066D-6504-4759-B154-8285A52C6671}" type="slidenum">
              <a:rPr lang="en-US" altLang="en-US" sz="1200">
                <a:solidFill>
                  <a:schemeClr val="tx1"/>
                </a:solidFill>
              </a:rPr>
              <a:pPr/>
              <a:t>9</a:t>
            </a:fld>
            <a:endParaRPr lang="en-US" altLang="en-US" sz="1200">
              <a:solidFill>
                <a:schemeClr val="tx1"/>
              </a:solidFill>
            </a:endParaRPr>
          </a:p>
        </p:txBody>
      </p:sp>
      <p:sp>
        <p:nvSpPr>
          <p:cNvPr id="35843" name="Rectangle 2">
            <a:extLst>
              <a:ext uri="{FF2B5EF4-FFF2-40B4-BE49-F238E27FC236}">
                <a16:creationId xmlns:a16="http://schemas.microsoft.com/office/drawing/2014/main" id="{F7D55C68-43F8-4DC4-B34C-BC58654730D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A72B7CB-39D9-4D65-8AB8-CA9F47B798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hydrocarbons, please refer to the </a:t>
            </a:r>
            <a:r>
              <a:rPr lang="en-GB" altLang="en-US" i="1" dirty="0">
                <a:latin typeface="Arial" panose="020B0604020202020204" pitchFamily="34" charset="0"/>
              </a:rPr>
              <a:t>Hydrocarbons</a:t>
            </a:r>
            <a:r>
              <a:rPr lang="en-GB" altLang="en-US" b="1" i="1" dirty="0">
                <a:latin typeface="Arial" panose="020B0604020202020204" pitchFamily="34" charset="0"/>
              </a:rPr>
              <a:t> </a:t>
            </a:r>
            <a:r>
              <a:rPr lang="en-GB" altLang="en-US" dirty="0">
                <a:latin typeface="Arial" panose="020B0604020202020204" pitchFamily="34" charset="0"/>
              </a:rPr>
              <a:t>presentation.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50041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0845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194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57257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29893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2753558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172276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15337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36579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66664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805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3298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925036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3177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1964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010100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77000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15287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8365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87042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2077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3741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611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0994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3600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3685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6"/>
    </p:custDataLst>
    <p:extLst>
      <p:ext uri="{BB962C8B-B14F-4D97-AF65-F5344CB8AC3E}">
        <p14:creationId xmlns:p14="http://schemas.microsoft.com/office/powerpoint/2010/main" val="4067625389"/>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 id="2147484916" r:id="rId13"/>
    <p:sldLayoutId id="21474849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4"/>
    </p:custDataLst>
    <p:extLst>
      <p:ext uri="{BB962C8B-B14F-4D97-AF65-F5344CB8AC3E}">
        <p14:creationId xmlns:p14="http://schemas.microsoft.com/office/powerpoint/2010/main" val="4157318418"/>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 id="21474849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4.png"/><Relationship Id="rId2" Type="http://schemas.openxmlformats.org/officeDocument/2006/relationships/tags" Target="../tags/tag40.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control" Target="../activeX/activeX5.xml"/><Relationship Id="rId7" Type="http://schemas.openxmlformats.org/officeDocument/2006/relationships/image" Target="../media/image16.jpg"/><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notesSlide" Target="../notesSlides/notesSlide13.xml"/><Relationship Id="rId4"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6.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3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38.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8.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445E9B41-2B08-49A3-83AF-5C485FF052CF}"/>
              </a:ext>
            </a:extLst>
          </p:cNvPr>
          <p:cNvSpPr>
            <a:spLocks noGrp="1"/>
          </p:cNvSpPr>
          <p:nvPr>
            <p:ph type="title"/>
          </p:nvPr>
        </p:nvSpPr>
        <p:spPr/>
        <p:txBody>
          <a:bodyPr/>
          <a:lstStyle/>
          <a:p>
            <a:r>
              <a:rPr lang="en-GB" altLang="en-US"/>
              <a:t>Alkanes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55AECCD-08C5-4A39-BCAC-91EF574E9EE8}"/>
              </a:ext>
            </a:extLst>
          </p:cNvPr>
          <p:cNvSpPr>
            <a:spLocks noGrp="1" noChangeArrowheads="1"/>
          </p:cNvSpPr>
          <p:nvPr>
            <p:ph type="title"/>
          </p:nvPr>
        </p:nvSpPr>
        <p:spPr/>
        <p:txBody>
          <a:bodyPr/>
          <a:lstStyle/>
          <a:p>
            <a:r>
              <a:rPr lang="en-GB" altLang="en-US" dirty="0"/>
              <a:t>Hydrocarbons or not hydrocarbons?</a:t>
            </a:r>
          </a:p>
        </p:txBody>
      </p:sp>
      <p:pic>
        <p:nvPicPr>
          <p:cNvPr id="7" name="Picture 6">
            <a:hlinkClick r:id="" action="ppaction://hlinkshowjump?jump=nextslide"/>
            <a:extLst>
              <a:ext uri="{FF2B5EF4-FFF2-40B4-BE49-F238E27FC236}">
                <a16:creationId xmlns:a16="http://schemas.microsoft.com/office/drawing/2014/main" id="{6FAB22F5-6AE9-47F0-A306-01EBBA5F65F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6C1D0A9F-477C-4A06-A8AE-2E69D8C0845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7DE303A-520F-43A3-BE29-DA536A84436B}"/>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AA5E898-CAD6-4960-B226-3C6E046C930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140F490-F87B-4EFB-8ED5-26D68B9A4531}"/>
              </a:ext>
            </a:extLst>
          </p:cNvPr>
          <p:cNvSpPr>
            <a:spLocks noGrp="1" noChangeArrowheads="1"/>
          </p:cNvSpPr>
          <p:nvPr>
            <p:ph type="title"/>
          </p:nvPr>
        </p:nvSpPr>
        <p:spPr/>
        <p:txBody>
          <a:bodyPr/>
          <a:lstStyle/>
          <a:p>
            <a:r>
              <a:rPr lang="en-GB" altLang="en-US"/>
              <a:t>Alkanes</a:t>
            </a:r>
          </a:p>
        </p:txBody>
      </p:sp>
      <p:sp>
        <p:nvSpPr>
          <p:cNvPr id="22531" name="Rectangle 4">
            <a:extLst>
              <a:ext uri="{FF2B5EF4-FFF2-40B4-BE49-F238E27FC236}">
                <a16:creationId xmlns:a16="http://schemas.microsoft.com/office/drawing/2014/main" id="{6B5AF6AC-82E4-4395-858A-6357FCD8149F}"/>
              </a:ext>
            </a:extLst>
          </p:cNvPr>
          <p:cNvSpPr>
            <a:spLocks noChangeArrowheads="1"/>
          </p:cNvSpPr>
          <p:nvPr/>
        </p:nvSpPr>
        <p:spPr bwMode="auto">
          <a:xfrm>
            <a:off x="342900" y="784225"/>
            <a:ext cx="86375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Alkanes are a family of hydrocarbon compounds with the general formula </a:t>
            </a:r>
            <a:r>
              <a:rPr lang="en-GB" altLang="en-US" b="1">
                <a:solidFill>
                  <a:srgbClr val="FF6600"/>
                </a:solidFill>
              </a:rPr>
              <a:t>C</a:t>
            </a:r>
            <a:r>
              <a:rPr lang="en-GB" altLang="en-US" b="1" baseline="-25000">
                <a:solidFill>
                  <a:srgbClr val="FF6600"/>
                </a:solidFill>
              </a:rPr>
              <a:t>n</a:t>
            </a:r>
            <a:r>
              <a:rPr lang="en-GB" altLang="en-US" b="1">
                <a:solidFill>
                  <a:srgbClr val="FF6600"/>
                </a:solidFill>
              </a:rPr>
              <a:t>H</a:t>
            </a:r>
            <a:r>
              <a:rPr lang="en-GB" altLang="en-US" b="1" baseline="-25000">
                <a:solidFill>
                  <a:srgbClr val="FF6600"/>
                </a:solidFill>
              </a:rPr>
              <a:t>2n+2</a:t>
            </a:r>
            <a:r>
              <a:rPr lang="en-GB" altLang="en-US">
                <a:solidFill>
                  <a:srgbClr val="010066"/>
                </a:solidFill>
              </a:rPr>
              <a:t>. This means that an alkane will have two hydrogen atoms for every carbon atom, plus two more.</a:t>
            </a:r>
          </a:p>
        </p:txBody>
      </p:sp>
      <p:sp>
        <p:nvSpPr>
          <p:cNvPr id="408581" name="Rectangle 5">
            <a:extLst>
              <a:ext uri="{FF2B5EF4-FFF2-40B4-BE49-F238E27FC236}">
                <a16:creationId xmlns:a16="http://schemas.microsoft.com/office/drawing/2014/main" id="{B8C9592D-6AC3-4BEC-B548-F00AB6CC83C1}"/>
              </a:ext>
            </a:extLst>
          </p:cNvPr>
          <p:cNvSpPr>
            <a:spLocks noChangeArrowheads="1"/>
          </p:cNvSpPr>
          <p:nvPr/>
        </p:nvSpPr>
        <p:spPr bwMode="auto">
          <a:xfrm>
            <a:off x="342900" y="2298700"/>
            <a:ext cx="508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The simplest alkane is </a:t>
            </a:r>
            <a:r>
              <a:rPr lang="en-GB" altLang="en-US" b="1">
                <a:solidFill>
                  <a:srgbClr val="FF6600"/>
                </a:solidFill>
              </a:rPr>
              <a:t>methane</a:t>
            </a:r>
            <a:r>
              <a:rPr lang="en-GB" altLang="en-US">
                <a:solidFill>
                  <a:srgbClr val="010066"/>
                </a:solidFill>
              </a:rPr>
              <a:t>. It has the formula </a:t>
            </a:r>
            <a:r>
              <a:rPr lang="en-GB" altLang="en-US" b="1">
                <a:solidFill>
                  <a:srgbClr val="FF6600"/>
                </a:solidFill>
              </a:rPr>
              <a:t>CH</a:t>
            </a:r>
            <a:r>
              <a:rPr lang="en-GB" altLang="en-US" b="1" baseline="-25000">
                <a:solidFill>
                  <a:srgbClr val="FF6600"/>
                </a:solidFill>
              </a:rPr>
              <a:t>4</a:t>
            </a:r>
            <a:r>
              <a:rPr lang="en-GB" altLang="en-US">
                <a:solidFill>
                  <a:srgbClr val="010066"/>
                </a:solidFill>
              </a:rPr>
              <a:t>.</a:t>
            </a:r>
          </a:p>
        </p:txBody>
      </p:sp>
      <p:sp>
        <p:nvSpPr>
          <p:cNvPr id="408582" name="Rectangle 6">
            <a:extLst>
              <a:ext uri="{FF2B5EF4-FFF2-40B4-BE49-F238E27FC236}">
                <a16:creationId xmlns:a16="http://schemas.microsoft.com/office/drawing/2014/main" id="{925ECE7C-B9AC-4E12-A3C5-1B5CC8D248D8}"/>
              </a:ext>
            </a:extLst>
          </p:cNvPr>
          <p:cNvSpPr>
            <a:spLocks noChangeArrowheads="1"/>
          </p:cNvSpPr>
          <p:nvPr/>
        </p:nvSpPr>
        <p:spPr bwMode="auto">
          <a:xfrm>
            <a:off x="342900" y="3449638"/>
            <a:ext cx="374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The second simplest alkane is </a:t>
            </a:r>
            <a:r>
              <a:rPr lang="en-GB" altLang="en-US" b="1">
                <a:solidFill>
                  <a:srgbClr val="FF6600"/>
                </a:solidFill>
              </a:rPr>
              <a:t>ethane</a:t>
            </a:r>
            <a:r>
              <a:rPr lang="en-GB" altLang="en-US">
                <a:solidFill>
                  <a:srgbClr val="010066"/>
                </a:solidFill>
              </a:rPr>
              <a:t>. It has the formula </a:t>
            </a:r>
            <a:r>
              <a:rPr lang="en-GB" altLang="en-US" b="1">
                <a:solidFill>
                  <a:srgbClr val="FF6600"/>
                </a:solidFill>
              </a:rPr>
              <a:t>C</a:t>
            </a:r>
            <a:r>
              <a:rPr lang="en-GB" altLang="en-US" b="1" baseline="-25000">
                <a:solidFill>
                  <a:srgbClr val="FF6600"/>
                </a:solidFill>
              </a:rPr>
              <a:t>2</a:t>
            </a:r>
            <a:r>
              <a:rPr lang="en-GB" altLang="en-US" b="1">
                <a:solidFill>
                  <a:srgbClr val="FF6600"/>
                </a:solidFill>
              </a:rPr>
              <a:t>H</a:t>
            </a:r>
            <a:r>
              <a:rPr lang="en-GB" altLang="en-US" b="1" baseline="-25000">
                <a:solidFill>
                  <a:srgbClr val="FF6600"/>
                </a:solidFill>
              </a:rPr>
              <a:t>6</a:t>
            </a:r>
            <a:r>
              <a:rPr lang="en-GB" altLang="en-US">
                <a:solidFill>
                  <a:srgbClr val="010066"/>
                </a:solidFill>
              </a:rPr>
              <a:t>.</a:t>
            </a:r>
          </a:p>
        </p:txBody>
      </p:sp>
      <p:pic>
        <p:nvPicPr>
          <p:cNvPr id="408583" name="Picture 7" descr="ethane">
            <a:extLst>
              <a:ext uri="{FF2B5EF4-FFF2-40B4-BE49-F238E27FC236}">
                <a16:creationId xmlns:a16="http://schemas.microsoft.com/office/drawing/2014/main" id="{B50356C7-5756-4B75-8549-1B13693BD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335338"/>
            <a:ext cx="18573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584" name="Picture 8" descr="methane">
            <a:extLst>
              <a:ext uri="{FF2B5EF4-FFF2-40B4-BE49-F238E27FC236}">
                <a16:creationId xmlns:a16="http://schemas.microsoft.com/office/drawing/2014/main" id="{901C25EE-600D-42A0-BA4E-7BDBD14E3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075" y="2141538"/>
            <a:ext cx="1306513"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85" name="Rectangle 9">
            <a:extLst>
              <a:ext uri="{FF2B5EF4-FFF2-40B4-BE49-F238E27FC236}">
                <a16:creationId xmlns:a16="http://schemas.microsoft.com/office/drawing/2014/main" id="{AF4EDA82-DEBA-464D-AE54-B5B0A956B066}"/>
              </a:ext>
            </a:extLst>
          </p:cNvPr>
          <p:cNvSpPr>
            <a:spLocks noChangeArrowheads="1"/>
          </p:cNvSpPr>
          <p:nvPr/>
        </p:nvSpPr>
        <p:spPr bwMode="auto">
          <a:xfrm>
            <a:off x="342900" y="4965700"/>
            <a:ext cx="4103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The third simplest alkane is </a:t>
            </a:r>
            <a:r>
              <a:rPr lang="en-GB" altLang="en-US" b="1">
                <a:solidFill>
                  <a:srgbClr val="FF6600"/>
                </a:solidFill>
              </a:rPr>
              <a:t>propane</a:t>
            </a:r>
            <a:r>
              <a:rPr lang="en-GB" altLang="en-US">
                <a:solidFill>
                  <a:srgbClr val="010066"/>
                </a:solidFill>
              </a:rPr>
              <a:t>. It has the formula </a:t>
            </a:r>
            <a:r>
              <a:rPr lang="en-GB" altLang="en-US" b="1">
                <a:solidFill>
                  <a:srgbClr val="FF6600"/>
                </a:solidFill>
              </a:rPr>
              <a:t>C</a:t>
            </a:r>
            <a:r>
              <a:rPr lang="en-GB" altLang="en-US" b="1" baseline="-25000">
                <a:solidFill>
                  <a:srgbClr val="FF6600"/>
                </a:solidFill>
              </a:rPr>
              <a:t>3</a:t>
            </a:r>
            <a:r>
              <a:rPr lang="en-GB" altLang="en-US" b="1">
                <a:solidFill>
                  <a:srgbClr val="FF6600"/>
                </a:solidFill>
              </a:rPr>
              <a:t>H</a:t>
            </a:r>
            <a:r>
              <a:rPr lang="en-GB" altLang="en-US" b="1" baseline="-25000">
                <a:solidFill>
                  <a:srgbClr val="FF6600"/>
                </a:solidFill>
              </a:rPr>
              <a:t>8</a:t>
            </a:r>
            <a:r>
              <a:rPr lang="en-GB" altLang="en-US">
                <a:solidFill>
                  <a:srgbClr val="010066"/>
                </a:solidFill>
              </a:rPr>
              <a:t>.</a:t>
            </a:r>
          </a:p>
        </p:txBody>
      </p:sp>
      <p:pic>
        <p:nvPicPr>
          <p:cNvPr id="408586" name="Picture 10" descr="propane">
            <a:extLst>
              <a:ext uri="{FF2B5EF4-FFF2-40B4-BE49-F238E27FC236}">
                <a16:creationId xmlns:a16="http://schemas.microsoft.com/office/drawing/2014/main" id="{5A555ACC-595E-4D52-A165-6E60B2837F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400" y="4722813"/>
            <a:ext cx="2411413"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3A0A2515-CE8B-4493-9FCE-549F2A9804A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0211972B-D4F5-4DF3-A9A0-8F4C7455A16D}"/>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85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85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85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85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85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858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1" grpId="0"/>
      <p:bldP spid="408582" grpId="0"/>
      <p:bldP spid="4085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F4E6E66-5AA3-4DC3-BC0A-FE162F2ACDF5}"/>
              </a:ext>
            </a:extLst>
          </p:cNvPr>
          <p:cNvSpPr>
            <a:spLocks noGrp="1" noChangeArrowheads="1"/>
          </p:cNvSpPr>
          <p:nvPr>
            <p:ph type="title"/>
          </p:nvPr>
        </p:nvSpPr>
        <p:spPr/>
        <p:txBody>
          <a:bodyPr/>
          <a:lstStyle/>
          <a:p>
            <a:r>
              <a:rPr lang="en-GB" altLang="en-US"/>
              <a:t>Saturated hydrocarbons</a:t>
            </a:r>
          </a:p>
        </p:txBody>
      </p:sp>
      <p:sp>
        <p:nvSpPr>
          <p:cNvPr id="23555" name="Rectangle 4">
            <a:extLst>
              <a:ext uri="{FF2B5EF4-FFF2-40B4-BE49-F238E27FC236}">
                <a16:creationId xmlns:a16="http://schemas.microsoft.com/office/drawing/2014/main" id="{DE1A0F3B-9960-4737-AEEA-2439C9DBC876}"/>
              </a:ext>
            </a:extLst>
          </p:cNvPr>
          <p:cNvSpPr>
            <a:spLocks noChangeArrowheads="1"/>
          </p:cNvSpPr>
          <p:nvPr/>
        </p:nvSpPr>
        <p:spPr bwMode="auto">
          <a:xfrm>
            <a:off x="342900" y="784225"/>
            <a:ext cx="8413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Aft>
                <a:spcPct val="50000"/>
              </a:spcAft>
            </a:pPr>
            <a:r>
              <a:rPr lang="en-GB" altLang="en-US">
                <a:solidFill>
                  <a:srgbClr val="010066"/>
                </a:solidFill>
              </a:rPr>
              <a:t>Hydrocarbons like alkanes, which contain chains of carbon atoms joined by single carbon–carbon </a:t>
            </a:r>
            <a:r>
              <a:rPr lang="en-GB" altLang="en-US" b="1">
                <a:solidFill>
                  <a:srgbClr val="FF6600"/>
                </a:solidFill>
              </a:rPr>
              <a:t>covalent bonds</a:t>
            </a:r>
            <a:r>
              <a:rPr lang="en-GB" altLang="en-US">
                <a:solidFill>
                  <a:srgbClr val="010066"/>
                </a:solidFill>
              </a:rPr>
              <a:t>,   are called </a:t>
            </a:r>
            <a:r>
              <a:rPr lang="en-GB" altLang="en-US" b="1">
                <a:solidFill>
                  <a:srgbClr val="FF6600"/>
                </a:solidFill>
              </a:rPr>
              <a:t>saturated hydrocarbons</a:t>
            </a:r>
            <a:r>
              <a:rPr lang="en-GB" altLang="en-US">
                <a:solidFill>
                  <a:srgbClr val="010066"/>
                </a:solidFill>
              </a:rPr>
              <a:t>.</a:t>
            </a:r>
          </a:p>
        </p:txBody>
      </p:sp>
      <p:pic>
        <p:nvPicPr>
          <p:cNvPr id="404486" name="Picture 6" descr="propene">
            <a:extLst>
              <a:ext uri="{FF2B5EF4-FFF2-40B4-BE49-F238E27FC236}">
                <a16:creationId xmlns:a16="http://schemas.microsoft.com/office/drawing/2014/main" id="{E66D57A2-3D4F-4E83-BB94-32F1C466C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066" y="3551238"/>
            <a:ext cx="2198688"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485" name="Picture 5" descr="propane">
            <a:extLst>
              <a:ext uri="{FF2B5EF4-FFF2-40B4-BE49-F238E27FC236}">
                <a16:creationId xmlns:a16="http://schemas.microsoft.com/office/drawing/2014/main" id="{8F42071C-F255-4BB9-88BB-0B7D61C1A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188" y="3527425"/>
            <a:ext cx="2411412"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7" name="Text Box 7">
            <a:extLst>
              <a:ext uri="{FF2B5EF4-FFF2-40B4-BE49-F238E27FC236}">
                <a16:creationId xmlns:a16="http://schemas.microsoft.com/office/drawing/2014/main" id="{4CF7305B-7B81-42EF-AEA2-B1CAC446CD89}"/>
              </a:ext>
            </a:extLst>
          </p:cNvPr>
          <p:cNvSpPr txBox="1">
            <a:spLocks noChangeArrowheads="1"/>
          </p:cNvSpPr>
          <p:nvPr/>
        </p:nvSpPr>
        <p:spPr bwMode="auto">
          <a:xfrm>
            <a:off x="342900" y="5484813"/>
            <a:ext cx="3709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a:t>
            </a:r>
            <a:r>
              <a:rPr lang="en-GB" altLang="en-US" b="1" dirty="0">
                <a:solidFill>
                  <a:srgbClr val="FF6600"/>
                </a:solidFill>
              </a:rPr>
              <a:t>saturated</a:t>
            </a:r>
            <a:r>
              <a:rPr lang="en-GB" altLang="en-US" dirty="0"/>
              <a:t> hydrocarbon</a:t>
            </a:r>
            <a:endParaRPr lang="en-US" altLang="en-US" dirty="0"/>
          </a:p>
        </p:txBody>
      </p:sp>
      <p:sp>
        <p:nvSpPr>
          <p:cNvPr id="404488" name="Text Box 8">
            <a:extLst>
              <a:ext uri="{FF2B5EF4-FFF2-40B4-BE49-F238E27FC236}">
                <a16:creationId xmlns:a16="http://schemas.microsoft.com/office/drawing/2014/main" id="{73DFC058-2B50-45F0-8EA0-AA7B2CCAA040}"/>
              </a:ext>
            </a:extLst>
          </p:cNvPr>
          <p:cNvSpPr txBox="1">
            <a:spLocks noChangeArrowheads="1"/>
          </p:cNvSpPr>
          <p:nvPr/>
        </p:nvSpPr>
        <p:spPr bwMode="auto">
          <a:xfrm>
            <a:off x="4358922" y="5484813"/>
            <a:ext cx="4175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An </a:t>
            </a:r>
            <a:r>
              <a:rPr lang="en-GB" altLang="en-US" b="1" dirty="0">
                <a:solidFill>
                  <a:srgbClr val="FF6600"/>
                </a:solidFill>
              </a:rPr>
              <a:t>unsaturated</a:t>
            </a:r>
            <a:r>
              <a:rPr lang="en-GB" altLang="en-US" dirty="0"/>
              <a:t> hydrocarbon</a:t>
            </a:r>
            <a:endParaRPr lang="en-US" altLang="en-US" dirty="0"/>
          </a:p>
        </p:txBody>
      </p:sp>
      <p:sp>
        <p:nvSpPr>
          <p:cNvPr id="404494" name="Rectangle 14">
            <a:extLst>
              <a:ext uri="{FF2B5EF4-FFF2-40B4-BE49-F238E27FC236}">
                <a16:creationId xmlns:a16="http://schemas.microsoft.com/office/drawing/2014/main" id="{5BDE6888-8C9D-45E7-BE71-1009D36C74CD}"/>
              </a:ext>
            </a:extLst>
          </p:cNvPr>
          <p:cNvSpPr>
            <a:spLocks noChangeArrowheads="1"/>
          </p:cNvSpPr>
          <p:nvPr/>
        </p:nvSpPr>
        <p:spPr bwMode="auto">
          <a:xfrm>
            <a:off x="342900" y="2290763"/>
            <a:ext cx="8413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Aft>
                <a:spcPct val="50000"/>
              </a:spcAft>
            </a:pPr>
            <a:r>
              <a:rPr lang="en-GB" altLang="en-US">
                <a:solidFill>
                  <a:srgbClr val="010066"/>
                </a:solidFill>
              </a:rPr>
              <a:t>Some hydrocarbons contain carbon–carbon double or even triple bonds. These are called </a:t>
            </a:r>
            <a:r>
              <a:rPr lang="en-GB" altLang="en-US" b="1">
                <a:solidFill>
                  <a:srgbClr val="FF6600"/>
                </a:solidFill>
              </a:rPr>
              <a:t>unsaturated hydrocarbons</a:t>
            </a:r>
            <a:r>
              <a:rPr lang="en-GB" altLang="en-US">
                <a:solidFill>
                  <a:srgbClr val="010066"/>
                </a:solidFill>
              </a:rPr>
              <a:t>.</a:t>
            </a:r>
          </a:p>
        </p:txBody>
      </p:sp>
      <p:pic>
        <p:nvPicPr>
          <p:cNvPr id="11" name="Picture 8">
            <a:hlinkClick r:id="" action="ppaction://hlinkshowjump?jump=nextslide"/>
            <a:extLst>
              <a:ext uri="{FF2B5EF4-FFF2-40B4-BE49-F238E27FC236}">
                <a16:creationId xmlns:a16="http://schemas.microsoft.com/office/drawing/2014/main" id="{B894844F-7ABF-4191-987D-8E3E98C72F2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BB65BA80-BA5D-4F71-A880-2A97C97731F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4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44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4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448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7" grpId="0"/>
      <p:bldP spid="404488" grpId="0"/>
      <p:bldP spid="4044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C5851BB4-0966-4195-9314-F907F8C30B6E}"/>
              </a:ext>
            </a:extLst>
          </p:cNvPr>
          <p:cNvSpPr>
            <a:spLocks noGrp="1" noChangeArrowheads="1"/>
          </p:cNvSpPr>
          <p:nvPr>
            <p:ph type="title"/>
          </p:nvPr>
        </p:nvSpPr>
        <p:spPr/>
        <p:txBody>
          <a:bodyPr/>
          <a:lstStyle/>
          <a:p>
            <a:pPr eaLnBrk="1" hangingPunct="1"/>
            <a:r>
              <a:rPr lang="en-GB" altLang="en-US" dirty="0"/>
              <a:t>Saturated or unsaturated?</a:t>
            </a:r>
          </a:p>
        </p:txBody>
      </p:sp>
      <p:pic>
        <p:nvPicPr>
          <p:cNvPr id="6" name="Picture 5" descr="flash_icon">
            <a:extLst>
              <a:ext uri="{FF2B5EF4-FFF2-40B4-BE49-F238E27FC236}">
                <a16:creationId xmlns:a16="http://schemas.microsoft.com/office/drawing/2014/main" id="{FBE027D8-0A33-4112-AB8F-39EEBB4D3E2A}"/>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E52B37B-4EC5-4665-B62E-E2FD4E3ECD43}"/>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Engaging in Argument from Evidence</a:t>
            </a:r>
          </a:p>
          <a:p>
            <a:pPr marL="285750" indent="-285750">
              <a:buSzPct val="100000"/>
              <a:buFont typeface="Wingdings 2" panose="05020102010507070707" pitchFamily="18" charset="2"/>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D3489CD-4D3E-4AE0-BAFA-776319141570}"/>
              </a:ext>
            </a:extLst>
          </p:cNvPr>
          <p:cNvSpPr>
            <a:spLocks noGrp="1" noChangeArrowheads="1"/>
          </p:cNvSpPr>
          <p:nvPr>
            <p:ph type="title"/>
          </p:nvPr>
        </p:nvSpPr>
        <p:spPr>
          <a:noFill/>
        </p:spPr>
        <p:txBody>
          <a:bodyPr/>
          <a:lstStyle/>
          <a:p>
            <a:r>
              <a:rPr lang="en-GB" altLang="en-US"/>
              <a:t>What is crude oil?</a:t>
            </a:r>
          </a:p>
        </p:txBody>
      </p:sp>
      <p:sp>
        <p:nvSpPr>
          <p:cNvPr id="17412" name="Rectangle 16">
            <a:extLst>
              <a:ext uri="{FF2B5EF4-FFF2-40B4-BE49-F238E27FC236}">
                <a16:creationId xmlns:a16="http://schemas.microsoft.com/office/drawing/2014/main" id="{A25CA212-FFEA-4EF2-8296-AEFEBC3CFB0F}"/>
              </a:ext>
            </a:extLst>
          </p:cNvPr>
          <p:cNvSpPr>
            <a:spLocks noChangeArrowheads="1"/>
          </p:cNvSpPr>
          <p:nvPr/>
        </p:nvSpPr>
        <p:spPr bwMode="auto">
          <a:xfrm>
            <a:off x="342900" y="784225"/>
            <a:ext cx="8645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Crude oil</a:t>
            </a:r>
            <a:r>
              <a:rPr lang="en-GB" altLang="en-US"/>
              <a:t> is a fossil fuel that comes directly from the Earth’s crust and is one of the most important substances in the world. Crude oil </a:t>
            </a:r>
            <a:r>
              <a:rPr lang="en-GB" altLang="en-US">
                <a:solidFill>
                  <a:srgbClr val="010066"/>
                </a:solidFill>
              </a:rPr>
              <a:t>is a complex </a:t>
            </a:r>
            <a:r>
              <a:rPr lang="en-GB" altLang="en-US" b="1">
                <a:solidFill>
                  <a:srgbClr val="FF6600"/>
                </a:solidFill>
              </a:rPr>
              <a:t>mixture</a:t>
            </a:r>
            <a:r>
              <a:rPr lang="en-GB" altLang="en-US">
                <a:solidFill>
                  <a:srgbClr val="010066"/>
                </a:solidFill>
              </a:rPr>
              <a:t> of hundreds of </a:t>
            </a:r>
            <a:r>
              <a:rPr lang="en-GB" altLang="en-US" b="1">
                <a:solidFill>
                  <a:srgbClr val="FF6600"/>
                </a:solidFill>
              </a:rPr>
              <a:t>compounds</a:t>
            </a:r>
            <a:r>
              <a:rPr lang="en-GB" altLang="en-US">
                <a:solidFill>
                  <a:srgbClr val="010066"/>
                </a:solidFill>
              </a:rPr>
              <a:t>. </a:t>
            </a:r>
            <a:endParaRPr lang="en-GB" altLang="en-US"/>
          </a:p>
        </p:txBody>
      </p:sp>
      <p:sp>
        <p:nvSpPr>
          <p:cNvPr id="317457" name="Rectangle 17">
            <a:extLst>
              <a:ext uri="{FF2B5EF4-FFF2-40B4-BE49-F238E27FC236}">
                <a16:creationId xmlns:a16="http://schemas.microsoft.com/office/drawing/2014/main" id="{B2E6146B-A5E3-4B8A-A1D9-5DC941F90957}"/>
              </a:ext>
            </a:extLst>
          </p:cNvPr>
          <p:cNvSpPr>
            <a:spLocks noChangeArrowheads="1"/>
          </p:cNvSpPr>
          <p:nvPr/>
        </p:nvSpPr>
        <p:spPr bwMode="auto">
          <a:xfrm>
            <a:off x="342900" y="4965700"/>
            <a:ext cx="818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t>Crude oil is used to make fuels for transport, heating and generating electricity. It is also used to make plastics and hundreds of </a:t>
            </a:r>
            <a:r>
              <a:rPr lang="en-GB" altLang="en-US" b="1">
                <a:solidFill>
                  <a:srgbClr val="FF6600"/>
                </a:solidFill>
              </a:rPr>
              <a:t>petrochemicals</a:t>
            </a:r>
            <a:r>
              <a:rPr lang="en-GB" altLang="en-US"/>
              <a:t>.</a:t>
            </a:r>
          </a:p>
        </p:txBody>
      </p:sp>
      <p:sp>
        <p:nvSpPr>
          <p:cNvPr id="317461" name="Rectangle 21">
            <a:extLst>
              <a:ext uri="{FF2B5EF4-FFF2-40B4-BE49-F238E27FC236}">
                <a16:creationId xmlns:a16="http://schemas.microsoft.com/office/drawing/2014/main" id="{64F82313-5BCC-4D25-A82D-2AFD5360ECC9}"/>
              </a:ext>
            </a:extLst>
          </p:cNvPr>
          <p:cNvSpPr>
            <a:spLocks noChangeArrowheads="1"/>
          </p:cNvSpPr>
          <p:nvPr/>
        </p:nvSpPr>
        <p:spPr bwMode="auto">
          <a:xfrm>
            <a:off x="342900" y="2327275"/>
            <a:ext cx="39846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compounds in a mixture are not chemically combined together, meaning they can be separated by methods such as </a:t>
            </a:r>
            <a:r>
              <a:rPr lang="en-GB" altLang="en-US" b="1">
                <a:solidFill>
                  <a:srgbClr val="FF6600"/>
                </a:solidFill>
              </a:rPr>
              <a:t>fractional distillation</a:t>
            </a:r>
            <a:r>
              <a:rPr lang="en-GB" altLang="en-US">
                <a:solidFill>
                  <a:srgbClr val="010066"/>
                </a:solidFill>
              </a:rPr>
              <a:t>.</a:t>
            </a:r>
          </a:p>
        </p:txBody>
      </p:sp>
      <p:pic>
        <p:nvPicPr>
          <p:cNvPr id="317462" name="Picture 22" descr="gallimaufry_shutterstock_60239725_MOD">
            <a:extLst>
              <a:ext uri="{FF2B5EF4-FFF2-40B4-BE49-F238E27FC236}">
                <a16:creationId xmlns:a16="http://schemas.microsoft.com/office/drawing/2014/main" id="{B62E5932-623C-4918-B8B1-1A8AEDB9D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888" y="2097088"/>
            <a:ext cx="408781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1D06AE37-D897-46D9-A5DF-0C6C73C5135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417297D7-B334-491A-AA27-A4DB7B19024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E3EA4047-5287-4C52-9DE6-E7AEDB1CB53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3668"/>
            <a:ext cx="453390" cy="4667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5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1746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7" grpId="0"/>
      <p:bldP spid="3174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7ED545E-4036-444B-A9DC-06DA48A89547}"/>
              </a:ext>
            </a:extLst>
          </p:cNvPr>
          <p:cNvSpPr>
            <a:spLocks noGrp="1" noChangeArrowheads="1"/>
          </p:cNvSpPr>
          <p:nvPr>
            <p:ph type="title"/>
          </p:nvPr>
        </p:nvSpPr>
        <p:spPr/>
        <p:txBody>
          <a:bodyPr/>
          <a:lstStyle/>
          <a:p>
            <a:r>
              <a:rPr lang="en-GB" altLang="en-US"/>
              <a:t>Early stages of oil and gas formation</a:t>
            </a:r>
            <a:endParaRPr lang="en-US" altLang="en-US"/>
          </a:p>
        </p:txBody>
      </p:sp>
      <p:sp>
        <p:nvSpPr>
          <p:cNvPr id="18435" name="Text Box 3">
            <a:extLst>
              <a:ext uri="{FF2B5EF4-FFF2-40B4-BE49-F238E27FC236}">
                <a16:creationId xmlns:a16="http://schemas.microsoft.com/office/drawing/2014/main" id="{24D45BDD-03F6-4B09-9128-03569470C9A1}"/>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US" altLang="en-US" dirty="0">
                <a:solidFill>
                  <a:srgbClr val="010066"/>
                </a:solidFill>
              </a:rPr>
              <a:t>Crude oil is biological in origin. Millions of years ago, plankton, algae and other very small animals died and collected in the sediment on the sea floor. </a:t>
            </a:r>
            <a:endParaRPr lang="en-GB" altLang="en-US" dirty="0">
              <a:solidFill>
                <a:srgbClr val="010066"/>
              </a:solidFill>
            </a:endParaRPr>
          </a:p>
        </p:txBody>
      </p:sp>
      <p:sp>
        <p:nvSpPr>
          <p:cNvPr id="49163" name="Text Box 11">
            <a:extLst>
              <a:ext uri="{FF2B5EF4-FFF2-40B4-BE49-F238E27FC236}">
                <a16:creationId xmlns:a16="http://schemas.microsoft.com/office/drawing/2014/main" id="{5C369173-038D-4AC6-8308-8E7CAA9CEE50}"/>
              </a:ext>
            </a:extLst>
          </p:cNvPr>
          <p:cNvSpPr txBox="1">
            <a:spLocks noChangeArrowheads="1"/>
          </p:cNvSpPr>
          <p:nvPr/>
        </p:nvSpPr>
        <p:spPr bwMode="auto">
          <a:xfrm>
            <a:off x="342900" y="2051050"/>
            <a:ext cx="8469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US" altLang="en-US">
                <a:solidFill>
                  <a:srgbClr val="010066"/>
                </a:solidFill>
              </a:rPr>
              <a:t>As more layers of sediment formed above them, the </a:t>
            </a:r>
            <a:br>
              <a:rPr lang="en-US" altLang="en-US">
                <a:solidFill>
                  <a:srgbClr val="010066"/>
                </a:solidFill>
              </a:rPr>
            </a:br>
            <a:r>
              <a:rPr lang="en-US" altLang="en-US">
                <a:solidFill>
                  <a:srgbClr val="010066"/>
                </a:solidFill>
              </a:rPr>
              <a:t>remains of these animals were compacted.</a:t>
            </a:r>
            <a:endParaRPr lang="en-GB" altLang="en-US">
              <a:solidFill>
                <a:srgbClr val="010066"/>
              </a:solidFill>
            </a:endParaRPr>
          </a:p>
        </p:txBody>
      </p:sp>
      <p:sp>
        <p:nvSpPr>
          <p:cNvPr id="49165" name="Text Box 113">
            <a:extLst>
              <a:ext uri="{FF2B5EF4-FFF2-40B4-BE49-F238E27FC236}">
                <a16:creationId xmlns:a16="http://schemas.microsoft.com/office/drawing/2014/main" id="{7ED7F330-7E47-469A-B41B-A3EFBB61C59B}"/>
              </a:ext>
            </a:extLst>
          </p:cNvPr>
          <p:cNvSpPr txBox="1">
            <a:spLocks noChangeArrowheads="1"/>
          </p:cNvSpPr>
          <p:nvPr/>
        </p:nvSpPr>
        <p:spPr bwMode="auto">
          <a:xfrm>
            <a:off x="342900" y="2947988"/>
            <a:ext cx="38369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a:solidFill>
                  <a:srgbClr val="010066"/>
                </a:solidFill>
              </a:rPr>
              <a:t>The heat and pressure turns the sediment into rocks, known as sedimentary rocks.</a:t>
            </a:r>
            <a:endParaRPr lang="en-GB" altLang="en-US" sz="1800"/>
          </a:p>
        </p:txBody>
      </p:sp>
      <p:pic>
        <p:nvPicPr>
          <p:cNvPr id="18438" name="Picture 16" descr="undersea">
            <a:extLst>
              <a:ext uri="{FF2B5EF4-FFF2-40B4-BE49-F238E27FC236}">
                <a16:creationId xmlns:a16="http://schemas.microsoft.com/office/drawing/2014/main" id="{DDFEDF50-1122-4611-A618-490214731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138" y="2944813"/>
            <a:ext cx="4257675"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a:extLst>
              <a:ext uri="{FF2B5EF4-FFF2-40B4-BE49-F238E27FC236}">
                <a16:creationId xmlns:a16="http://schemas.microsoft.com/office/drawing/2014/main" id="{170B29F5-B819-4432-B5EB-75A7270D8D7B}"/>
              </a:ext>
            </a:extLst>
          </p:cNvPr>
          <p:cNvSpPr txBox="1">
            <a:spLocks noChangeArrowheads="1"/>
          </p:cNvSpPr>
          <p:nvPr/>
        </p:nvSpPr>
        <p:spPr bwMode="auto">
          <a:xfrm>
            <a:off x="342900" y="4583113"/>
            <a:ext cx="37544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a:solidFill>
                  <a:srgbClr val="010066"/>
                </a:solidFill>
              </a:rPr>
              <a:t>The heat and pressure from the sediment causes the animal remains to turn into crude oil.</a:t>
            </a:r>
            <a:endParaRPr lang="en-GB" altLang="en-US" sz="1800"/>
          </a:p>
        </p:txBody>
      </p:sp>
      <p:pic>
        <p:nvPicPr>
          <p:cNvPr id="10" name="Picture 8">
            <a:hlinkClick r:id="" action="ppaction://hlinkshowjump?jump=nextslide"/>
            <a:extLst>
              <a:ext uri="{FF2B5EF4-FFF2-40B4-BE49-F238E27FC236}">
                <a16:creationId xmlns:a16="http://schemas.microsoft.com/office/drawing/2014/main" id="{1B88DD06-23B7-46B1-8A59-5C538C74B8F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P spid="4916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hadTeer_Gulf_Offshore_Platform_CC2_MOD2">
            <a:extLst>
              <a:ext uri="{FF2B5EF4-FFF2-40B4-BE49-F238E27FC236}">
                <a16:creationId xmlns:a16="http://schemas.microsoft.com/office/drawing/2014/main" id="{2ADC690F-2504-454A-AA68-86134D30B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784225"/>
            <a:ext cx="402748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FD2785BC-4BEB-4B28-A078-4A02714CF02B}"/>
              </a:ext>
            </a:extLst>
          </p:cNvPr>
          <p:cNvSpPr>
            <a:spLocks noGrp="1" noChangeArrowheads="1"/>
          </p:cNvSpPr>
          <p:nvPr>
            <p:ph type="title"/>
          </p:nvPr>
        </p:nvSpPr>
        <p:spPr/>
        <p:txBody>
          <a:bodyPr/>
          <a:lstStyle/>
          <a:p>
            <a:r>
              <a:rPr lang="en-GB" altLang="en-US"/>
              <a:t>Where is crude oil?</a:t>
            </a:r>
          </a:p>
        </p:txBody>
      </p:sp>
      <p:sp>
        <p:nvSpPr>
          <p:cNvPr id="19460" name="Rectangle 4">
            <a:extLst>
              <a:ext uri="{FF2B5EF4-FFF2-40B4-BE49-F238E27FC236}">
                <a16:creationId xmlns:a16="http://schemas.microsoft.com/office/drawing/2014/main" id="{7C6A739D-D528-4141-842D-EE975F4AA7AB}"/>
              </a:ext>
            </a:extLst>
          </p:cNvPr>
          <p:cNvSpPr>
            <a:spLocks noChangeArrowheads="1"/>
          </p:cNvSpPr>
          <p:nvPr/>
        </p:nvSpPr>
        <p:spPr bwMode="auto">
          <a:xfrm>
            <a:off x="4581525" y="784225"/>
            <a:ext cx="3973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Crude oil is often found trapped in </a:t>
            </a:r>
            <a:r>
              <a:rPr lang="en-GB" altLang="en-US" b="1" dirty="0">
                <a:solidFill>
                  <a:srgbClr val="FF6600"/>
                </a:solidFill>
              </a:rPr>
              <a:t>sedimentary</a:t>
            </a:r>
            <a:r>
              <a:rPr lang="en-GB" altLang="en-US" dirty="0"/>
              <a:t> rocks under the seabed.</a:t>
            </a:r>
          </a:p>
        </p:txBody>
      </p:sp>
      <p:sp>
        <p:nvSpPr>
          <p:cNvPr id="396293" name="Rectangle 5">
            <a:extLst>
              <a:ext uri="{FF2B5EF4-FFF2-40B4-BE49-F238E27FC236}">
                <a16:creationId xmlns:a16="http://schemas.microsoft.com/office/drawing/2014/main" id="{894F350E-5BDB-40F2-B7AF-28F158C22D7F}"/>
              </a:ext>
            </a:extLst>
          </p:cNvPr>
          <p:cNvSpPr>
            <a:spLocks noChangeArrowheads="1"/>
          </p:cNvSpPr>
          <p:nvPr/>
        </p:nvSpPr>
        <p:spPr bwMode="auto">
          <a:xfrm>
            <a:off x="4581525" y="2144713"/>
            <a:ext cx="38147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Oil rigs</a:t>
            </a:r>
            <a:r>
              <a:rPr lang="en-GB" altLang="en-US" dirty="0"/>
              <a:t> or drilling platforms are used to drill through the seabed to obtain the oil.</a:t>
            </a:r>
          </a:p>
        </p:txBody>
      </p:sp>
      <p:sp>
        <p:nvSpPr>
          <p:cNvPr id="396294" name="Rectangle 6">
            <a:extLst>
              <a:ext uri="{FF2B5EF4-FFF2-40B4-BE49-F238E27FC236}">
                <a16:creationId xmlns:a16="http://schemas.microsoft.com/office/drawing/2014/main" id="{4242E46F-C644-40D7-A498-5BDDF2236BBF}"/>
              </a:ext>
            </a:extLst>
          </p:cNvPr>
          <p:cNvSpPr>
            <a:spLocks noChangeArrowheads="1"/>
          </p:cNvSpPr>
          <p:nvPr/>
        </p:nvSpPr>
        <p:spPr bwMode="auto">
          <a:xfrm>
            <a:off x="4581525" y="3870325"/>
            <a:ext cx="39512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Once the oil has been released from the seabed, it is pumped in long pipelines to an oil tanker terminal or an </a:t>
            </a:r>
            <a:r>
              <a:rPr lang="en-GB" altLang="en-US" b="1" dirty="0">
                <a:solidFill>
                  <a:srgbClr val="FF6600"/>
                </a:solidFill>
              </a:rPr>
              <a:t>oil refinery</a:t>
            </a:r>
            <a:r>
              <a:rPr lang="en-GB" altLang="en-US" dirty="0"/>
              <a:t> on land.</a:t>
            </a:r>
          </a:p>
        </p:txBody>
      </p:sp>
      <p:pic>
        <p:nvPicPr>
          <p:cNvPr id="8" name="Picture 8">
            <a:hlinkClick r:id="" action="ppaction://hlinkshowjump?jump=nextslide"/>
            <a:extLst>
              <a:ext uri="{FF2B5EF4-FFF2-40B4-BE49-F238E27FC236}">
                <a16:creationId xmlns:a16="http://schemas.microsoft.com/office/drawing/2014/main" id="{04BCC585-F12A-468D-A513-DC71B423BDA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629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3" grpId="0"/>
      <p:bldP spid="3962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37EFD845-FD26-4507-8463-5F8C2A0CF154}"/>
              </a:ext>
            </a:extLst>
          </p:cNvPr>
          <p:cNvSpPr>
            <a:spLocks noGrp="1" noChangeArrowheads="1"/>
          </p:cNvSpPr>
          <p:nvPr>
            <p:ph type="title"/>
          </p:nvPr>
        </p:nvSpPr>
        <p:spPr/>
        <p:txBody>
          <a:bodyPr/>
          <a:lstStyle/>
          <a:p>
            <a:r>
              <a:rPr lang="en-GB" altLang="en-US" dirty="0"/>
              <a:t>Production and consumption</a:t>
            </a:r>
          </a:p>
        </p:txBody>
      </p:sp>
      <p:pic>
        <p:nvPicPr>
          <p:cNvPr id="7" name="Picture 6">
            <a:hlinkClick r:id="" action="ppaction://hlinkshowjump?jump=nextslide"/>
            <a:extLst>
              <a:ext uri="{FF2B5EF4-FFF2-40B4-BE49-F238E27FC236}">
                <a16:creationId xmlns:a16="http://schemas.microsoft.com/office/drawing/2014/main" id="{40CD47DF-692D-49FB-BBEC-F51262EFAF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902C099D-B597-4D26-86A5-E620BA11EE7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EF46E6B-4761-49F8-B854-C9DD74FCF0D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98A2A78E-A347-44F7-A687-C02ED642303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7845"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0CD652A-D550-4B41-955C-68FD59B9C850}"/>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6229009A-156E-40C3-AAE6-EFD17ED4CBB8}"/>
              </a:ext>
            </a:extLst>
          </p:cNvPr>
          <p:cNvSpPr>
            <a:spLocks noGrp="1" noChangeArrowheads="1"/>
          </p:cNvSpPr>
          <p:nvPr>
            <p:ph type="title"/>
          </p:nvPr>
        </p:nvSpPr>
        <p:spPr/>
        <p:txBody>
          <a:bodyPr/>
          <a:lstStyle/>
          <a:p>
            <a:r>
              <a:rPr lang="en-GB" altLang="en-US" dirty="0"/>
              <a:t>Problems with crude oil</a:t>
            </a:r>
          </a:p>
        </p:txBody>
      </p:sp>
      <p:pic>
        <p:nvPicPr>
          <p:cNvPr id="6" name="Picture 5">
            <a:hlinkClick r:id="" action="ppaction://hlinkshowjump?jump=nextslide"/>
            <a:extLst>
              <a:ext uri="{FF2B5EF4-FFF2-40B4-BE49-F238E27FC236}">
                <a16:creationId xmlns:a16="http://schemas.microsoft.com/office/drawing/2014/main" id="{EAC5C0E7-33FF-4A09-9DE0-76DE08CE47C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18E7910E-0B42-4C05-931F-EB2AD42CB71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293E5F35-D6AA-4E53-A9CE-EC0F5169BEA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5449983-6A33-42C5-86B9-D2BAB57B79D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49BD0FD3-B1E9-44A6-968A-F6BDFE539A50}"/>
              </a:ext>
            </a:extLst>
          </p:cNvPr>
          <p:cNvSpPr>
            <a:spLocks noGrp="1" noChangeArrowheads="1"/>
          </p:cNvSpPr>
          <p:nvPr>
            <p:ph type="title"/>
          </p:nvPr>
        </p:nvSpPr>
        <p:spPr/>
        <p:txBody>
          <a:bodyPr/>
          <a:lstStyle/>
          <a:p>
            <a:pPr eaLnBrk="1" hangingPunct="1"/>
            <a:r>
              <a:rPr lang="en-GB" altLang="en-US" dirty="0"/>
              <a:t>Deepwater Horizon</a:t>
            </a:r>
          </a:p>
        </p:txBody>
      </p:sp>
      <p:pic>
        <p:nvPicPr>
          <p:cNvPr id="8" name="Picture 7">
            <a:hlinkClick r:id="" action="ppaction://hlinkshowjump?jump=nextslide"/>
            <a:extLst>
              <a:ext uri="{FF2B5EF4-FFF2-40B4-BE49-F238E27FC236}">
                <a16:creationId xmlns:a16="http://schemas.microsoft.com/office/drawing/2014/main" id="{DD1D3B8E-67BC-48AE-B270-5F34FD99634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47D7D2D8-6258-473C-820B-7F125900741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51B7C2E-7AD3-42C1-8967-4C5323C67189}"/>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1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B009A04-5028-48F6-9A96-B52E6480F5A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F2820BF-4675-4E9E-887A-1499A47C3621}"/>
              </a:ext>
            </a:extLst>
          </p:cNvPr>
          <p:cNvSpPr>
            <a:spLocks noGrp="1" noChangeArrowheads="1"/>
          </p:cNvSpPr>
          <p:nvPr>
            <p:ph type="title"/>
          </p:nvPr>
        </p:nvSpPr>
        <p:spPr/>
        <p:txBody>
          <a:bodyPr/>
          <a:lstStyle/>
          <a:p>
            <a:r>
              <a:rPr lang="en-GB" altLang="en-US"/>
              <a:t>Hydrocarbons</a:t>
            </a:r>
          </a:p>
        </p:txBody>
      </p:sp>
      <p:sp>
        <p:nvSpPr>
          <p:cNvPr id="21508" name="Rectangle 11">
            <a:extLst>
              <a:ext uri="{FF2B5EF4-FFF2-40B4-BE49-F238E27FC236}">
                <a16:creationId xmlns:a16="http://schemas.microsoft.com/office/drawing/2014/main" id="{C058B691-007C-499F-B74F-7246BA7FDB88}"/>
              </a:ext>
            </a:extLst>
          </p:cNvPr>
          <p:cNvSpPr>
            <a:spLocks noChangeArrowheads="1"/>
          </p:cNvSpPr>
          <p:nvPr/>
        </p:nvSpPr>
        <p:spPr bwMode="auto">
          <a:xfrm>
            <a:off x="342900" y="784225"/>
            <a:ext cx="8640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Many of the compounds in crude oil only contain the elements </a:t>
            </a:r>
            <a:r>
              <a:rPr lang="en-GB" altLang="en-US" b="1">
                <a:solidFill>
                  <a:srgbClr val="FF6600"/>
                </a:solidFill>
              </a:rPr>
              <a:t>carbon</a:t>
            </a:r>
            <a:r>
              <a:rPr lang="en-GB" altLang="en-US">
                <a:solidFill>
                  <a:srgbClr val="010066"/>
                </a:solidFill>
              </a:rPr>
              <a:t> and </a:t>
            </a:r>
            <a:r>
              <a:rPr lang="en-GB" altLang="en-US" b="1">
                <a:solidFill>
                  <a:srgbClr val="FF6600"/>
                </a:solidFill>
              </a:rPr>
              <a:t>hydrogen</a:t>
            </a:r>
            <a:r>
              <a:rPr lang="en-GB" altLang="en-US">
                <a:solidFill>
                  <a:srgbClr val="010066"/>
                </a:solidFill>
              </a:rPr>
              <a:t>. They are called </a:t>
            </a:r>
            <a:r>
              <a:rPr lang="en-GB" altLang="en-US" b="1">
                <a:solidFill>
                  <a:srgbClr val="FF6600"/>
                </a:solidFill>
              </a:rPr>
              <a:t>hydrocarbons</a:t>
            </a:r>
            <a:r>
              <a:rPr lang="en-GB" altLang="en-US">
                <a:solidFill>
                  <a:srgbClr val="010066"/>
                </a:solidFill>
              </a:rPr>
              <a:t>.</a:t>
            </a:r>
          </a:p>
        </p:txBody>
      </p:sp>
      <p:sp>
        <p:nvSpPr>
          <p:cNvPr id="382988" name="Rectangle 12">
            <a:extLst>
              <a:ext uri="{FF2B5EF4-FFF2-40B4-BE49-F238E27FC236}">
                <a16:creationId xmlns:a16="http://schemas.microsoft.com/office/drawing/2014/main" id="{DB793861-EAA8-4A8D-8BF8-73AEBFB15553}"/>
              </a:ext>
            </a:extLst>
          </p:cNvPr>
          <p:cNvSpPr>
            <a:spLocks noChangeArrowheads="1"/>
          </p:cNvSpPr>
          <p:nvPr/>
        </p:nvSpPr>
        <p:spPr bwMode="auto">
          <a:xfrm>
            <a:off x="342900" y="4329113"/>
            <a:ext cx="8801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Most hydrocarbons in crude oil are compounds called </a:t>
            </a:r>
            <a:r>
              <a:rPr lang="en-GB" altLang="en-US" b="1">
                <a:solidFill>
                  <a:srgbClr val="FF6600"/>
                </a:solidFill>
              </a:rPr>
              <a:t>alkanes</a:t>
            </a:r>
            <a:r>
              <a:rPr lang="en-GB" altLang="en-US"/>
              <a:t>. Alkanes are made up of a single chain of carbon atoms with     hydrogen atoms bonded to them.</a:t>
            </a:r>
          </a:p>
        </p:txBody>
      </p:sp>
      <p:pic>
        <p:nvPicPr>
          <p:cNvPr id="382989" name="Picture 13" descr="ethane_model">
            <a:extLst>
              <a:ext uri="{FF2B5EF4-FFF2-40B4-BE49-F238E27FC236}">
                <a16:creationId xmlns:a16="http://schemas.microsoft.com/office/drawing/2014/main" id="{97F1E624-6399-45EA-A7A7-FCBFAA63F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20000">
            <a:off x="622300" y="2005013"/>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990" name="Picture 14" descr="butane_model">
            <a:extLst>
              <a:ext uri="{FF2B5EF4-FFF2-40B4-BE49-F238E27FC236}">
                <a16:creationId xmlns:a16="http://schemas.microsoft.com/office/drawing/2014/main" id="{008E11DB-95DF-445F-9561-E154D3D8F7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0000">
            <a:off x="3941763" y="2017713"/>
            <a:ext cx="4591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91" name="Rectangle 15">
            <a:extLst>
              <a:ext uri="{FF2B5EF4-FFF2-40B4-BE49-F238E27FC236}">
                <a16:creationId xmlns:a16="http://schemas.microsoft.com/office/drawing/2014/main" id="{73537DE2-B746-48DE-B79E-92C01680E2ED}"/>
              </a:ext>
            </a:extLst>
          </p:cNvPr>
          <p:cNvSpPr>
            <a:spLocks noChangeArrowheads="1"/>
          </p:cNvSpPr>
          <p:nvPr/>
        </p:nvSpPr>
        <p:spPr bwMode="auto">
          <a:xfrm>
            <a:off x="342900" y="5695950"/>
            <a:ext cx="816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Methane</a:t>
            </a:r>
            <a:r>
              <a:rPr lang="en-GB" altLang="en-US"/>
              <a:t>, </a:t>
            </a:r>
            <a:r>
              <a:rPr lang="en-GB" altLang="en-US" b="1">
                <a:solidFill>
                  <a:srgbClr val="FF6600"/>
                </a:solidFill>
              </a:rPr>
              <a:t>ethane</a:t>
            </a:r>
            <a:r>
              <a:rPr lang="en-GB" altLang="en-US"/>
              <a:t>, </a:t>
            </a:r>
            <a:r>
              <a:rPr lang="en-GB" altLang="en-US" b="1">
                <a:solidFill>
                  <a:srgbClr val="FF6600"/>
                </a:solidFill>
              </a:rPr>
              <a:t>propane</a:t>
            </a:r>
            <a:r>
              <a:rPr lang="en-GB" altLang="en-US"/>
              <a:t> and </a:t>
            </a:r>
            <a:r>
              <a:rPr lang="en-GB" altLang="en-US" b="1">
                <a:solidFill>
                  <a:srgbClr val="FF6600"/>
                </a:solidFill>
              </a:rPr>
              <a:t>butane</a:t>
            </a:r>
            <a:r>
              <a:rPr lang="en-GB" altLang="en-US"/>
              <a:t> are all alkanes.</a:t>
            </a:r>
          </a:p>
        </p:txBody>
      </p:sp>
      <p:pic>
        <p:nvPicPr>
          <p:cNvPr id="10" name="Picture 8">
            <a:hlinkClick r:id="" action="ppaction://hlinkshowjump?jump=nextslide"/>
            <a:extLst>
              <a:ext uri="{FF2B5EF4-FFF2-40B4-BE49-F238E27FC236}">
                <a16:creationId xmlns:a16="http://schemas.microsoft.com/office/drawing/2014/main" id="{1A4D180C-DA89-477D-8FFF-0DF3450B501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B758C0F9-D9FB-4ED9-BBBF-D2F566ECE6E4}"/>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298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82990"/>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8298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299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8" grpId="0"/>
      <p:bldP spid="38299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gBwH4EOT"/>
  <p:tag name="ARTICULATE_DESIGN_ID_5_DEFAULT DESIGN" val="mc2NGnkl"/>
  <p:tag name="ARTICULATE_DESIGN_ID_1_DEFAULT DESIGN" val="dP5Thkf4"/>
  <p:tag name="ARTICULATE_DESIGN_ID_6_DEFAULT DESIGN" val="64MNLJt6"/>
  <p:tag name="ARTICULATE_DESIGN_ID_3_DEFAULT DESIGN" val="hcB2Wqh5"/>
  <p:tag name="ARTICULATE_DESIGN_ID_2_DEFAULT DESIGN" val="bju0VeYC"/>
  <p:tag name="ARTICULATE_DESIGN_ID_4_DEFAULT DESIGN" val="2Wgq3I9L"/>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14338</TotalTime>
  <Words>1005</Words>
  <Application>Microsoft Office PowerPoint</Application>
  <PresentationFormat>On-screen Show (4:3)</PresentationFormat>
  <Paragraphs>87</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Wingdings</vt:lpstr>
      <vt:lpstr>Arial</vt:lpstr>
      <vt:lpstr>Wingdings 2</vt:lpstr>
      <vt:lpstr>1_Default Design</vt:lpstr>
      <vt:lpstr>6_Default Design</vt:lpstr>
      <vt:lpstr>Alkanes</vt:lpstr>
      <vt:lpstr>Information</vt:lpstr>
      <vt:lpstr>What is crude oil?</vt:lpstr>
      <vt:lpstr>Early stages of oil and gas formation</vt:lpstr>
      <vt:lpstr>Where is crude oil?</vt:lpstr>
      <vt:lpstr>Production and consumption</vt:lpstr>
      <vt:lpstr>Problems with crude oil</vt:lpstr>
      <vt:lpstr>Deepwater Horizon</vt:lpstr>
      <vt:lpstr>Hydrocarbons</vt:lpstr>
      <vt:lpstr>Hydrocarbons or not hydrocarbons?</vt:lpstr>
      <vt:lpstr>Alkanes</vt:lpstr>
      <vt:lpstr>Saturated hydrocarbons</vt:lpstr>
      <vt:lpstr>Saturated or unsaturated?</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Alkanes</dc:title>
  <dc:subject>Boardworks High School Physcial Science</dc:subject>
  <dc:creator>Boardworks</dc:creator>
  <cp:lastModifiedBy>Tim Crilly</cp:lastModifiedBy>
  <cp:revision>523</cp:revision>
  <dcterms:created xsi:type="dcterms:W3CDTF">2003-10-06T13:07:42Z</dcterms:created>
  <dcterms:modified xsi:type="dcterms:W3CDTF">2019-01-31T15:27:08Z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AC919EEF-B1EA-43FB-BA8C-C2502D9118F4</vt:lpwstr>
  </property>
  <property fmtid="{D5CDD505-2E9C-101B-9397-08002B2CF9AE}" pid="3" name="ArticulatePath">
    <vt:lpwstr>Alkanes</vt:lpwstr>
  </property>
</Properties>
</file>