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heme/theme3.xml" ContentType="application/vnd.openxmlformats-officedocument.theme+xml"/>
  <Override PartName="/ppt/theme/theme4.xml" ContentType="application/vnd.openxmlformats-officedocument.theme+xml"/>
  <Override PartName="/ppt/tags/tag30.xml" ContentType="application/vnd.openxmlformats-officedocument.presentationml.tags+xml"/>
  <Override PartName="/ppt/tags/tag31.xml" ContentType="application/vnd.openxmlformats-officedocument.presentationml.tags+xml"/>
  <Override PartName="/ppt/notesSlides/notesSlide1.xml" ContentType="application/vnd.openxmlformats-officedocument.presentationml.notesSlide+xml"/>
  <Override PartName="/ppt/tags/tag32.xml" ContentType="application/vnd.openxmlformats-officedocument.presentationml.tags+xml"/>
  <Override PartName="/ppt/notesSlides/notesSlide2.xml" ContentType="application/vnd.openxmlformats-officedocument.presentationml.notesSlide+xml"/>
  <Override PartName="/ppt/tags/tag33.xml" ContentType="application/vnd.openxmlformats-officedocument.presentationml.tags+xml"/>
  <Override PartName="/ppt/notesSlides/notesSlide3.xml" ContentType="application/vnd.openxmlformats-officedocument.presentationml.notesSlide+xml"/>
  <Override PartName="/ppt/tags/tag34.xml" ContentType="application/vnd.openxmlformats-officedocument.presentationml.tags+xml"/>
  <Override PartName="/ppt/notesSlides/notesSlide4.xml" ContentType="application/vnd.openxmlformats-officedocument.presentationml.notesSlide+xml"/>
  <Override PartName="/ppt/tags/tag35.xml" ContentType="application/vnd.openxmlformats-officedocument.presentationml.tags+xml"/>
  <Override PartName="/ppt/notesSlides/notesSlide5.xml" ContentType="application/vnd.openxmlformats-officedocument.presentationml.notesSlide+xml"/>
  <Override PartName="/ppt/tags/tag36.xml" ContentType="application/vnd.openxmlformats-officedocument.presentationml.tags+xml"/>
  <Override PartName="/ppt/notesSlides/notesSlide6.xml" ContentType="application/vnd.openxmlformats-officedocument.presentationml.notesSlide+xml"/>
  <Override PartName="/ppt/tags/tag37.xml" ContentType="application/vnd.openxmlformats-officedocument.presentationml.tags+xml"/>
  <Override PartName="/ppt/notesSlides/notesSlide7.xml" ContentType="application/vnd.openxmlformats-officedocument.presentationml.notesSlide+xml"/>
  <Override PartName="/ppt/tags/tag38.xml" ContentType="application/vnd.openxmlformats-officedocument.presentationml.tags+xml"/>
  <Override PartName="/ppt/notesSlides/notesSlide8.xml" ContentType="application/vnd.openxmlformats-officedocument.presentationml.notesSlide+xml"/>
  <Override PartName="/ppt/tags/tag39.xml" ContentType="application/vnd.openxmlformats-officedocument.presentationml.tags+xml"/>
  <Override PartName="/ppt/notesSlides/notesSlide9.xml" ContentType="application/vnd.openxmlformats-officedocument.presentationml.notesSlide+xml"/>
  <Override PartName="/ppt/tags/tag40.xml" ContentType="application/vnd.openxmlformats-officedocument.presentationml.tags+xml"/>
  <Override PartName="/ppt/notesSlides/notesSlide10.xml" ContentType="application/vnd.openxmlformats-officedocument.presentationml.notesSlide+xml"/>
  <Override PartName="/ppt/tags/tag41.xml" ContentType="application/vnd.openxmlformats-officedocument.presentationml.tags+xml"/>
  <Override PartName="/ppt/notesSlides/notesSlide11.xml" ContentType="application/vnd.openxmlformats-officedocument.presentationml.notesSlide+xml"/>
  <Override PartName="/ppt/tags/tag42.xml" ContentType="application/vnd.openxmlformats-officedocument.presentationml.tags+xml"/>
  <Override PartName="/ppt/notesSlides/notesSlide12.xml" ContentType="application/vnd.openxmlformats-officedocument.presentationml.notesSlide+xml"/>
  <Override PartName="/ppt/tags/tag43.xml" ContentType="application/vnd.openxmlformats-officedocument.presentationml.tags+xml"/>
  <Override PartName="/ppt/notesSlides/notesSlide13.xml" ContentType="application/vnd.openxmlformats-officedocument.presentationml.notesSlide+xml"/>
  <Override PartName="/ppt/tags/tag44.xml" ContentType="application/vnd.openxmlformats-officedocument.presentationml.tags+xml"/>
  <Override PartName="/ppt/notesSlides/notesSlide14.xml" ContentType="application/vnd.openxmlformats-officedocument.presentationml.notesSlide+xml"/>
  <Override PartName="/ppt/tags/tag45.xml" ContentType="application/vnd.openxmlformats-officedocument.presentationml.tags+xml"/>
  <Override PartName="/ppt/notesSlides/notesSlide15.xml" ContentType="application/vnd.openxmlformats-officedocument.presentationml.notesSlide+xml"/>
  <Override PartName="/ppt/tags/tag46.xml" ContentType="application/vnd.openxmlformats-officedocument.presentationml.tags+xml"/>
  <Override PartName="/ppt/notesSlides/notesSlide16.xml" ContentType="application/vnd.openxmlformats-officedocument.presentationml.notesSlide+xml"/>
  <Override PartName="/ppt/tags/tag47.xml" ContentType="application/vnd.openxmlformats-officedocument.presentationml.tags+xml"/>
  <Override PartName="/ppt/notesSlides/notesSlide17.xml" ContentType="application/vnd.openxmlformats-officedocument.presentationml.notesSlide+xml"/>
  <Override PartName="/ppt/tags/tag48.xml" ContentType="application/vnd.openxmlformats-officedocument.presentationml.tags+xml"/>
  <Override PartName="/ppt/notesSlides/notesSlide18.xml" ContentType="application/vnd.openxmlformats-officedocument.presentationml.notesSlide+xml"/>
  <Override PartName="/ppt/tags/tag49.xml" ContentType="application/vnd.openxmlformats-officedocument.presentationml.tags+xml"/>
  <Override PartName="/ppt/notesSlides/notesSlide19.xml" ContentType="application/vnd.openxmlformats-officedocument.presentationml.notesSlide+xml"/>
  <Override PartName="/ppt/tags/tag50.xml" ContentType="application/vnd.openxmlformats-officedocument.presentationml.tags+xml"/>
  <Override PartName="/ppt/notesSlides/notesSlide20.xml" ContentType="application/vnd.openxmlformats-officedocument.presentationml.notesSlide+xml"/>
  <Override PartName="/ppt/tags/tag51.xml" ContentType="application/vnd.openxmlformats-officedocument.presentationml.tags+xml"/>
  <Override PartName="/ppt/notesSlides/notesSlide21.xml" ContentType="application/vnd.openxmlformats-officedocument.presentationml.notesSlide+xml"/>
  <Override PartName="/ppt/tags/tag52.xml" ContentType="application/vnd.openxmlformats-officedocument.presentationml.tags+xml"/>
  <Override PartName="/ppt/notesSlides/notesSlide22.xml" ContentType="application/vnd.openxmlformats-officedocument.presentationml.notesSlide+xml"/>
  <Override PartName="/ppt/tags/tag53.xml" ContentType="application/vnd.openxmlformats-officedocument.presentationml.tags+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p:sldMasterIdLst>
    <p:sldMasterId id="2147485269" r:id="rId1"/>
    <p:sldMasterId id="2147485284" r:id="rId2"/>
  </p:sldMasterIdLst>
  <p:notesMasterIdLst>
    <p:notesMasterId r:id="rId26"/>
  </p:notesMasterIdLst>
  <p:handoutMasterIdLst>
    <p:handoutMasterId r:id="rId27"/>
  </p:handoutMasterIdLst>
  <p:sldIdLst>
    <p:sldId id="430" r:id="rId3"/>
    <p:sldId id="532" r:id="rId4"/>
    <p:sldId id="497" r:id="rId5"/>
    <p:sldId id="488" r:id="rId6"/>
    <p:sldId id="514" r:id="rId7"/>
    <p:sldId id="515" r:id="rId8"/>
    <p:sldId id="508" r:id="rId9"/>
    <p:sldId id="516" r:id="rId10"/>
    <p:sldId id="531" r:id="rId11"/>
    <p:sldId id="509" r:id="rId12"/>
    <p:sldId id="513" r:id="rId13"/>
    <p:sldId id="524" r:id="rId14"/>
    <p:sldId id="511" r:id="rId15"/>
    <p:sldId id="520" r:id="rId16"/>
    <p:sldId id="510" r:id="rId17"/>
    <p:sldId id="525" r:id="rId18"/>
    <p:sldId id="519" r:id="rId19"/>
    <p:sldId id="521" r:id="rId20"/>
    <p:sldId id="526" r:id="rId21"/>
    <p:sldId id="527" r:id="rId22"/>
    <p:sldId id="528" r:id="rId23"/>
    <p:sldId id="529" r:id="rId24"/>
    <p:sldId id="530" r:id="rId25"/>
  </p:sldIdLst>
  <p:sldSz cx="9144000" cy="6858000" type="screen4x3"/>
  <p:notesSz cx="6858000" cy="9296400"/>
  <p:embeddedFontLst>
    <p:embeddedFont>
      <p:font typeface="Wingdings 2" panose="05020102010507070707" pitchFamily="18" charset="2"/>
      <p:regular r:id="rId28"/>
    </p:embeddedFont>
  </p:embeddedFontLst>
  <p:custDataLst>
    <p:tags r:id="rId29"/>
  </p:custDataLst>
  <p:defaultTextStyle>
    <a:defPPr>
      <a:defRPr lang="en-US"/>
    </a:defPPr>
    <a:lvl1pPr algn="l" rtl="0" eaLnBrk="0" fontAlgn="base" hangingPunct="0">
      <a:spcBef>
        <a:spcPct val="0"/>
      </a:spcBef>
      <a:spcAft>
        <a:spcPct val="0"/>
      </a:spcAft>
      <a:defRPr sz="2400" kern="1200">
        <a:solidFill>
          <a:srgbClr val="000066"/>
        </a:solidFill>
        <a:latin typeface="Arial" panose="020B0604020202020204" pitchFamily="34" charset="0"/>
        <a:ea typeface="+mn-ea"/>
        <a:cs typeface="+mn-cs"/>
      </a:defRPr>
    </a:lvl1pPr>
    <a:lvl2pPr marL="457200" algn="l" rtl="0" eaLnBrk="0" fontAlgn="base" hangingPunct="0">
      <a:spcBef>
        <a:spcPct val="0"/>
      </a:spcBef>
      <a:spcAft>
        <a:spcPct val="0"/>
      </a:spcAft>
      <a:defRPr sz="2400" kern="1200">
        <a:solidFill>
          <a:srgbClr val="000066"/>
        </a:solidFill>
        <a:latin typeface="Arial" panose="020B0604020202020204" pitchFamily="34" charset="0"/>
        <a:ea typeface="+mn-ea"/>
        <a:cs typeface="+mn-cs"/>
      </a:defRPr>
    </a:lvl2pPr>
    <a:lvl3pPr marL="914400" algn="l" rtl="0" eaLnBrk="0" fontAlgn="base" hangingPunct="0">
      <a:spcBef>
        <a:spcPct val="0"/>
      </a:spcBef>
      <a:spcAft>
        <a:spcPct val="0"/>
      </a:spcAft>
      <a:defRPr sz="2400" kern="1200">
        <a:solidFill>
          <a:srgbClr val="000066"/>
        </a:solidFill>
        <a:latin typeface="Arial" panose="020B0604020202020204" pitchFamily="34" charset="0"/>
        <a:ea typeface="+mn-ea"/>
        <a:cs typeface="+mn-cs"/>
      </a:defRPr>
    </a:lvl3pPr>
    <a:lvl4pPr marL="1371600" algn="l" rtl="0" eaLnBrk="0" fontAlgn="base" hangingPunct="0">
      <a:spcBef>
        <a:spcPct val="0"/>
      </a:spcBef>
      <a:spcAft>
        <a:spcPct val="0"/>
      </a:spcAft>
      <a:defRPr sz="2400" kern="1200">
        <a:solidFill>
          <a:srgbClr val="000066"/>
        </a:solidFill>
        <a:latin typeface="Arial" panose="020B0604020202020204" pitchFamily="34" charset="0"/>
        <a:ea typeface="+mn-ea"/>
        <a:cs typeface="+mn-cs"/>
      </a:defRPr>
    </a:lvl4pPr>
    <a:lvl5pPr marL="1828800" algn="l" rtl="0" eaLnBrk="0" fontAlgn="base" hangingPunct="0">
      <a:spcBef>
        <a:spcPct val="0"/>
      </a:spcBef>
      <a:spcAft>
        <a:spcPct val="0"/>
      </a:spcAft>
      <a:defRPr sz="2400" kern="1200">
        <a:solidFill>
          <a:srgbClr val="000066"/>
        </a:solidFill>
        <a:latin typeface="Arial" panose="020B0604020202020204" pitchFamily="34" charset="0"/>
        <a:ea typeface="+mn-ea"/>
        <a:cs typeface="+mn-cs"/>
      </a:defRPr>
    </a:lvl5pPr>
    <a:lvl6pPr marL="2286000" algn="l" defTabSz="914400" rtl="0" eaLnBrk="1" latinLnBrk="0" hangingPunct="1">
      <a:defRPr sz="2400" kern="1200">
        <a:solidFill>
          <a:srgbClr val="000066"/>
        </a:solidFill>
        <a:latin typeface="Arial" panose="020B0604020202020204" pitchFamily="34" charset="0"/>
        <a:ea typeface="+mn-ea"/>
        <a:cs typeface="+mn-cs"/>
      </a:defRPr>
    </a:lvl6pPr>
    <a:lvl7pPr marL="2743200" algn="l" defTabSz="914400" rtl="0" eaLnBrk="1" latinLnBrk="0" hangingPunct="1">
      <a:defRPr sz="2400" kern="1200">
        <a:solidFill>
          <a:srgbClr val="000066"/>
        </a:solidFill>
        <a:latin typeface="Arial" panose="020B0604020202020204" pitchFamily="34" charset="0"/>
        <a:ea typeface="+mn-ea"/>
        <a:cs typeface="+mn-cs"/>
      </a:defRPr>
    </a:lvl7pPr>
    <a:lvl8pPr marL="3200400" algn="l" defTabSz="914400" rtl="0" eaLnBrk="1" latinLnBrk="0" hangingPunct="1">
      <a:defRPr sz="2400" kern="1200">
        <a:solidFill>
          <a:srgbClr val="000066"/>
        </a:solidFill>
        <a:latin typeface="Arial" panose="020B0604020202020204" pitchFamily="34" charset="0"/>
        <a:ea typeface="+mn-ea"/>
        <a:cs typeface="+mn-cs"/>
      </a:defRPr>
    </a:lvl8pPr>
    <a:lvl9pPr marL="3657600" algn="l" defTabSz="914400" rtl="0" eaLnBrk="1" latinLnBrk="0" hangingPunct="1">
      <a:defRPr sz="2400" kern="1200">
        <a:solidFill>
          <a:srgbClr val="000066"/>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494">
          <p15:clr>
            <a:srgbClr val="A4A3A4"/>
          </p15:clr>
        </p15:guide>
        <p15:guide id="2" orient="horz" pos="3876">
          <p15:clr>
            <a:srgbClr val="A4A3A4"/>
          </p15:clr>
        </p15:guide>
        <p15:guide id="3" pos="5329" userDrawn="1">
          <p15:clr>
            <a:srgbClr val="A4A3A4"/>
          </p15:clr>
        </p15:guide>
        <p15:guide id="4" pos="216">
          <p15:clr>
            <a:srgbClr val="A4A3A4"/>
          </p15:clr>
        </p15:guide>
      </p15:sldGuideLst>
    </p:ext>
    <p:ext uri="{2D200454-40CA-4A62-9FC3-DE9A4176ACB9}">
      <p15:notesGuideLst xmlns:p15="http://schemas.microsoft.com/office/powerpoint/2012/main">
        <p15:guide id="1" orient="horz" pos="2928" userDrawn="1">
          <p15:clr>
            <a:srgbClr val="A4A3A4"/>
          </p15:clr>
        </p15:guide>
        <p15:guide id="2" pos="216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99"/>
    <a:srgbClr val="010066"/>
    <a:srgbClr val="FF6600"/>
    <a:srgbClr val="CC0099"/>
    <a:srgbClr val="33CC33"/>
    <a:srgbClr val="009900"/>
    <a:srgbClr val="FF6161"/>
    <a:srgbClr val="0033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8917" autoAdjust="0"/>
    <p:restoredTop sz="83229" autoAdjust="0"/>
  </p:normalViewPr>
  <p:slideViewPr>
    <p:cSldViewPr snapToGrid="0" showGuides="1">
      <p:cViewPr varScale="1">
        <p:scale>
          <a:sx n="85" d="100"/>
          <a:sy n="85" d="100"/>
        </p:scale>
        <p:origin x="540" y="78"/>
      </p:cViewPr>
      <p:guideLst>
        <p:guide orient="horz" pos="494"/>
        <p:guide orient="horz" pos="3876"/>
        <p:guide pos="5329"/>
        <p:guide pos="216"/>
      </p:guideLst>
    </p:cSldViewPr>
  </p:slideViewPr>
  <p:outlineViewPr>
    <p:cViewPr>
      <p:scale>
        <a:sx n="33" d="100"/>
        <a:sy n="33" d="100"/>
      </p:scale>
      <p:origin x="0" y="0"/>
    </p:cViewPr>
  </p:outlineViewPr>
  <p:notesTextViewPr>
    <p:cViewPr>
      <p:scale>
        <a:sx n="150" d="100"/>
        <a:sy n="150" d="100"/>
      </p:scale>
      <p:origin x="0" y="0"/>
    </p:cViewPr>
  </p:notesTextViewPr>
  <p:sorterViewPr>
    <p:cViewPr varScale="1">
      <p:scale>
        <a:sx n="100" d="100"/>
        <a:sy n="100" d="100"/>
      </p:scale>
      <p:origin x="0" y="0"/>
    </p:cViewPr>
  </p:sorterViewPr>
  <p:notesViewPr>
    <p:cSldViewPr snapToGrid="0" showGuides="1">
      <p:cViewPr varScale="1">
        <p:scale>
          <a:sx n="77" d="100"/>
          <a:sy n="77" d="100"/>
        </p:scale>
        <p:origin x="2064" y="108"/>
      </p:cViewPr>
      <p:guideLst>
        <p:guide orient="horz" pos="2928"/>
        <p:guide pos="2161"/>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font" Target="fonts/font1.fntdata"/><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handoutMaster" Target="handoutMasters/handoutMaster1.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2" Type="http://schemas.openxmlformats.org/officeDocument/2006/relationships/tags" Target="../tags/tag30.xml"/><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5957" name="Rectangle 5">
            <a:extLst>
              <a:ext uri="{FF2B5EF4-FFF2-40B4-BE49-F238E27FC236}">
                <a16:creationId xmlns:a16="http://schemas.microsoft.com/office/drawing/2014/main" id="{D06F5D18-901C-4425-8B75-FB42A4E2C79B}"/>
              </a:ext>
            </a:extLst>
          </p:cNvPr>
          <p:cNvSpPr>
            <a:spLocks noGrp="1" noChangeArrowheads="1"/>
          </p:cNvSpPr>
          <p:nvPr>
            <p:ph type="sldNum" sz="quarter" idx="3"/>
          </p:nvPr>
        </p:nvSpPr>
        <p:spPr bwMode="auto">
          <a:xfrm>
            <a:off x="3884613" y="8829966"/>
            <a:ext cx="2971800" cy="464820"/>
          </a:xfrm>
          <a:prstGeom prst="rect">
            <a:avLst/>
          </a:prstGeom>
          <a:noFill/>
          <a:ln w="9525">
            <a:noFill/>
            <a:miter lim="800000"/>
            <a:headEnd/>
            <a:tailEnd/>
          </a:ln>
          <a:effectLst/>
        </p:spPr>
        <p:txBody>
          <a:bodyPr vert="horz" wrap="square" lIns="92830" tIns="46415" rIns="92830" bIns="46415" numCol="1" anchor="b" anchorCtr="0" compatLnSpc="1">
            <a:prstTxWarp prst="textNoShape">
              <a:avLst/>
            </a:prstTxWarp>
          </a:bodyPr>
          <a:lstStyle>
            <a:lvl1pPr algn="r">
              <a:defRPr sz="1200" b="1">
                <a:solidFill>
                  <a:schemeClr val="tx1"/>
                </a:solidFill>
              </a:defRPr>
            </a:lvl1pPr>
          </a:lstStyle>
          <a:p>
            <a:fld id="{0E0402A7-1C44-4D87-B1E9-2F32AEC47521}" type="slidenum">
              <a:rPr lang="en-GB" altLang="en-US"/>
              <a:pPr/>
              <a:t>‹#›</a:t>
            </a:fld>
            <a:endParaRPr lang="en-GB" altLang="en-US"/>
          </a:p>
        </p:txBody>
      </p:sp>
      <p:sp>
        <p:nvSpPr>
          <p:cNvPr id="5" name="Rectangle 7">
            <a:extLst>
              <a:ext uri="{FF2B5EF4-FFF2-40B4-BE49-F238E27FC236}">
                <a16:creationId xmlns:a16="http://schemas.microsoft.com/office/drawing/2014/main" id="{BD7C386A-C24B-4A0F-B94F-D9653DB3BF85}"/>
              </a:ext>
            </a:extLst>
          </p:cNvPr>
          <p:cNvSpPr>
            <a:spLocks noChangeArrowheads="1"/>
          </p:cNvSpPr>
          <p:nvPr/>
        </p:nvSpPr>
        <p:spPr bwMode="auto">
          <a:xfrm>
            <a:off x="1924050" y="8831580"/>
            <a:ext cx="2971800" cy="464820"/>
          </a:xfrm>
          <a:prstGeom prst="rect">
            <a:avLst/>
          </a:prstGeom>
          <a:noFill/>
          <a:ln w="9525">
            <a:noFill/>
            <a:miter lim="800000"/>
            <a:headEnd/>
            <a:tailEnd/>
          </a:ln>
          <a:effectLst/>
        </p:spPr>
        <p:txBody>
          <a:bodyPr lIns="92830" tIns="46415" rIns="92830" bIns="46415" anchor="b"/>
          <a:lstStyle/>
          <a:p>
            <a:pPr algn="ctr">
              <a:defRPr/>
            </a:pPr>
            <a:r>
              <a:rPr lang="en-GB" sz="1200" b="1" dirty="0">
                <a:solidFill>
                  <a:schemeClr val="tx1"/>
                </a:solidFill>
              </a:rPr>
              <a:t>© Boardworks</a:t>
            </a:r>
          </a:p>
        </p:txBody>
      </p:sp>
      <p:sp>
        <p:nvSpPr>
          <p:cNvPr id="6" name="Rectangle 9">
            <a:extLst>
              <a:ext uri="{FF2B5EF4-FFF2-40B4-BE49-F238E27FC236}">
                <a16:creationId xmlns:a16="http://schemas.microsoft.com/office/drawing/2014/main" id="{5F2CEAC5-A0E0-4F18-B4C2-F45DF9E64129}"/>
              </a:ext>
            </a:extLst>
          </p:cNvPr>
          <p:cNvSpPr>
            <a:spLocks noChangeArrowheads="1"/>
          </p:cNvSpPr>
          <p:nvPr/>
        </p:nvSpPr>
        <p:spPr bwMode="auto">
          <a:xfrm>
            <a:off x="1548766" y="116205"/>
            <a:ext cx="3760470" cy="464820"/>
          </a:xfrm>
          <a:prstGeom prst="rect">
            <a:avLst/>
          </a:prstGeom>
          <a:noFill/>
          <a:ln w="9525">
            <a:noFill/>
            <a:miter lim="800000"/>
            <a:headEnd/>
            <a:tailEnd/>
          </a:ln>
        </p:spPr>
        <p:txBody>
          <a:bodyPr lIns="92830" tIns="46415" rIns="92830" bIns="46415" anchor="b"/>
          <a:lstStyle/>
          <a:p>
            <a:pPr algn="ctr"/>
            <a:r>
              <a:rPr lang="en-GB" sz="1200" b="1" dirty="0">
                <a:solidFill>
                  <a:schemeClr val="tx1"/>
                </a:solidFill>
              </a:rPr>
              <a:t>Boardworks High School Physical Science</a:t>
            </a:r>
          </a:p>
        </p:txBody>
      </p:sp>
    </p:spTree>
    <p:custDataLst>
      <p:tags r:id="rId2"/>
    </p:custDataLst>
    <p:extLst>
      <p:ext uri="{BB962C8B-B14F-4D97-AF65-F5344CB8AC3E}">
        <p14:creationId xmlns:p14="http://schemas.microsoft.com/office/powerpoint/2010/main" val="296600052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4">
            <a:extLst>
              <a:ext uri="{FF2B5EF4-FFF2-40B4-BE49-F238E27FC236}">
                <a16:creationId xmlns:a16="http://schemas.microsoft.com/office/drawing/2014/main" id="{6A0134F9-D84C-487B-9855-DDD2659D9FEE}"/>
              </a:ext>
            </a:extLst>
          </p:cNvPr>
          <p:cNvSpPr>
            <a:spLocks noGrp="1" noRot="1" noChangeAspect="1" noChangeArrowheads="1" noTextEdit="1"/>
          </p:cNvSpPr>
          <p:nvPr>
            <p:ph type="sldImg" idx="2"/>
          </p:nvPr>
        </p:nvSpPr>
        <p:spPr bwMode="auto">
          <a:xfrm>
            <a:off x="11049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a:extLst>
              <a:ext uri="{FF2B5EF4-FFF2-40B4-BE49-F238E27FC236}">
                <a16:creationId xmlns:a16="http://schemas.microsoft.com/office/drawing/2014/main" id="{C987C0F0-FC5A-4466-86FC-27A32D670A47}"/>
              </a:ext>
            </a:extLst>
          </p:cNvPr>
          <p:cNvSpPr>
            <a:spLocks noGrp="1" noChangeArrowheads="1"/>
          </p:cNvSpPr>
          <p:nvPr>
            <p:ph type="body" sz="quarter" idx="3"/>
          </p:nvPr>
        </p:nvSpPr>
        <p:spPr bwMode="auto">
          <a:xfrm>
            <a:off x="914401" y="4415791"/>
            <a:ext cx="5029200" cy="4183380"/>
          </a:xfrm>
          <a:prstGeom prst="rect">
            <a:avLst/>
          </a:prstGeom>
          <a:noFill/>
          <a:ln w="9525">
            <a:noFill/>
            <a:miter lim="800000"/>
            <a:headEnd/>
            <a:tailEnd/>
          </a:ln>
          <a:effectLst/>
        </p:spPr>
        <p:txBody>
          <a:bodyPr vert="horz" wrap="square" lIns="92830" tIns="46415" rIns="92830" bIns="46415" numCol="1" anchor="t" anchorCtr="0" compatLnSpc="1">
            <a:prstTxWarp prst="textNoShape">
              <a:avLst/>
            </a:prstTxWarp>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4103" name="Rectangle 7">
            <a:extLst>
              <a:ext uri="{FF2B5EF4-FFF2-40B4-BE49-F238E27FC236}">
                <a16:creationId xmlns:a16="http://schemas.microsoft.com/office/drawing/2014/main" id="{65C7C643-A720-4CD7-8363-9532B04A1B23}"/>
              </a:ext>
            </a:extLst>
          </p:cNvPr>
          <p:cNvSpPr>
            <a:spLocks noGrp="1" noChangeArrowheads="1"/>
          </p:cNvSpPr>
          <p:nvPr>
            <p:ph type="sldNum" sz="quarter" idx="5"/>
          </p:nvPr>
        </p:nvSpPr>
        <p:spPr bwMode="auto">
          <a:xfrm>
            <a:off x="3886200" y="8831580"/>
            <a:ext cx="2971800" cy="464820"/>
          </a:xfrm>
          <a:prstGeom prst="rect">
            <a:avLst/>
          </a:prstGeom>
          <a:noFill/>
          <a:ln w="9525">
            <a:noFill/>
            <a:miter lim="800000"/>
            <a:headEnd/>
            <a:tailEnd/>
          </a:ln>
          <a:effectLst/>
        </p:spPr>
        <p:txBody>
          <a:bodyPr vert="horz" wrap="square" lIns="92830" tIns="46415" rIns="92830" bIns="46415" numCol="1" anchor="b" anchorCtr="0" compatLnSpc="1">
            <a:prstTxWarp prst="textNoShape">
              <a:avLst/>
            </a:prstTxWarp>
          </a:bodyPr>
          <a:lstStyle>
            <a:lvl1pPr algn="r">
              <a:defRPr sz="1200" b="1">
                <a:solidFill>
                  <a:schemeClr val="tx1"/>
                </a:solidFill>
              </a:defRPr>
            </a:lvl1pPr>
          </a:lstStyle>
          <a:p>
            <a:fld id="{9528317E-9361-426E-90DD-9E7C83DF385C}" type="slidenum">
              <a:rPr lang="en-US" altLang="en-US"/>
              <a:pPr/>
              <a:t>‹#›</a:t>
            </a:fld>
            <a:endParaRPr lang="en-US" altLang="en-US"/>
          </a:p>
        </p:txBody>
      </p:sp>
      <p:sp>
        <p:nvSpPr>
          <p:cNvPr id="7" name="Rectangle 7">
            <a:extLst>
              <a:ext uri="{FF2B5EF4-FFF2-40B4-BE49-F238E27FC236}">
                <a16:creationId xmlns:a16="http://schemas.microsoft.com/office/drawing/2014/main" id="{B36181FB-F218-4C34-A091-45A5A0CE8FC2}"/>
              </a:ext>
            </a:extLst>
          </p:cNvPr>
          <p:cNvSpPr>
            <a:spLocks noChangeArrowheads="1"/>
          </p:cNvSpPr>
          <p:nvPr/>
        </p:nvSpPr>
        <p:spPr bwMode="auto">
          <a:xfrm>
            <a:off x="1924050" y="8831580"/>
            <a:ext cx="2971800" cy="464820"/>
          </a:xfrm>
          <a:prstGeom prst="rect">
            <a:avLst/>
          </a:prstGeom>
          <a:noFill/>
          <a:ln w="9525">
            <a:noFill/>
            <a:miter lim="800000"/>
            <a:headEnd/>
            <a:tailEnd/>
          </a:ln>
          <a:effectLst/>
        </p:spPr>
        <p:txBody>
          <a:bodyPr lIns="92830" tIns="46415" rIns="92830" bIns="46415" anchor="b"/>
          <a:lstStyle/>
          <a:p>
            <a:pPr algn="ctr">
              <a:defRPr/>
            </a:pPr>
            <a:r>
              <a:rPr lang="en-GB" sz="1200" b="1" dirty="0">
                <a:solidFill>
                  <a:schemeClr val="tx1"/>
                </a:solidFill>
              </a:rPr>
              <a:t>© Boardworks</a:t>
            </a:r>
          </a:p>
        </p:txBody>
      </p:sp>
      <p:sp>
        <p:nvSpPr>
          <p:cNvPr id="8" name="Rectangle 9">
            <a:extLst>
              <a:ext uri="{FF2B5EF4-FFF2-40B4-BE49-F238E27FC236}">
                <a16:creationId xmlns:a16="http://schemas.microsoft.com/office/drawing/2014/main" id="{16EA0841-CE3D-491E-878A-9FC7C20E3011}"/>
              </a:ext>
            </a:extLst>
          </p:cNvPr>
          <p:cNvSpPr>
            <a:spLocks noChangeArrowheads="1"/>
          </p:cNvSpPr>
          <p:nvPr/>
        </p:nvSpPr>
        <p:spPr bwMode="auto">
          <a:xfrm>
            <a:off x="1548766" y="116205"/>
            <a:ext cx="3760470" cy="464820"/>
          </a:xfrm>
          <a:prstGeom prst="rect">
            <a:avLst/>
          </a:prstGeom>
          <a:noFill/>
          <a:ln w="9525">
            <a:noFill/>
            <a:miter lim="800000"/>
            <a:headEnd/>
            <a:tailEnd/>
          </a:ln>
        </p:spPr>
        <p:txBody>
          <a:bodyPr lIns="92830" tIns="46415" rIns="92830" bIns="46415" anchor="b"/>
          <a:lstStyle/>
          <a:p>
            <a:pPr algn="ctr"/>
            <a:r>
              <a:rPr lang="en-GB" sz="1200" b="1" dirty="0">
                <a:solidFill>
                  <a:schemeClr val="tx1"/>
                </a:solidFill>
              </a:rPr>
              <a:t>Boardworks High School Physical Science</a:t>
            </a:r>
          </a:p>
        </p:txBody>
      </p:sp>
    </p:spTree>
    <p:extLst>
      <p:ext uri="{BB962C8B-B14F-4D97-AF65-F5344CB8AC3E}">
        <p14:creationId xmlns:p14="http://schemas.microsoft.com/office/powerpoint/2010/main" val="811711499"/>
      </p:ext>
    </p:extLst>
  </p:cSld>
  <p:clrMap bg1="lt1" tx1="dk1" bg2="lt2" tx2="dk2" accent1="accent1" accent2="accent2" accent3="accent3" accent4="accent4" accent5="accent5" accent6="accent6" hlink="hlink" folHlink="folHlink"/>
  <p:hf hdr="0" ftr="0" dt="0"/>
  <p:notesStyle>
    <a:lvl1pPr algn="l" rtl="0" eaLnBrk="0" fontAlgn="base" hangingPunct="0">
      <a:spcBef>
        <a:spcPts val="432"/>
      </a:spcBef>
      <a:spcAft>
        <a:spcPct val="0"/>
      </a:spcAft>
      <a:defRPr sz="1200" kern="1200">
        <a:solidFill>
          <a:schemeClr val="tx1"/>
        </a:solidFill>
        <a:latin typeface="Arial" charset="0"/>
        <a:ea typeface="+mn-ea"/>
        <a:cs typeface="+mn-cs"/>
      </a:defRPr>
    </a:lvl1pPr>
    <a:lvl2pPr marL="457200" algn="l" rtl="0" eaLnBrk="0" fontAlgn="base" hangingPunct="0">
      <a:spcBef>
        <a:spcPts val="432"/>
      </a:spcBef>
      <a:spcAft>
        <a:spcPct val="0"/>
      </a:spcAft>
      <a:defRPr sz="1200" kern="1200">
        <a:solidFill>
          <a:schemeClr val="tx1"/>
        </a:solidFill>
        <a:latin typeface="Arial" charset="0"/>
        <a:ea typeface="+mn-ea"/>
        <a:cs typeface="+mn-cs"/>
      </a:defRPr>
    </a:lvl2pPr>
    <a:lvl3pPr marL="914400" algn="l" rtl="0" eaLnBrk="0" fontAlgn="base" hangingPunct="0">
      <a:spcBef>
        <a:spcPts val="432"/>
      </a:spcBef>
      <a:spcAft>
        <a:spcPct val="0"/>
      </a:spcAft>
      <a:defRPr sz="1200" kern="1200">
        <a:solidFill>
          <a:schemeClr val="tx1"/>
        </a:solidFill>
        <a:latin typeface="Arial" charset="0"/>
        <a:ea typeface="+mn-ea"/>
        <a:cs typeface="+mn-cs"/>
      </a:defRPr>
    </a:lvl3pPr>
    <a:lvl4pPr marL="1371600" algn="l" rtl="0" eaLnBrk="0" fontAlgn="base" hangingPunct="0">
      <a:spcBef>
        <a:spcPts val="432"/>
      </a:spcBef>
      <a:spcAft>
        <a:spcPct val="0"/>
      </a:spcAft>
      <a:defRPr sz="1200" kern="1200">
        <a:solidFill>
          <a:schemeClr val="tx1"/>
        </a:solidFill>
        <a:latin typeface="Arial" charset="0"/>
        <a:ea typeface="+mn-ea"/>
        <a:cs typeface="+mn-cs"/>
      </a:defRPr>
    </a:lvl4pPr>
    <a:lvl5pPr marL="1828800" algn="l" rtl="0" eaLnBrk="0" fontAlgn="base" hangingPunct="0">
      <a:spcBef>
        <a:spcPts val="432"/>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a:extLst>
              <a:ext uri="{FF2B5EF4-FFF2-40B4-BE49-F238E27FC236}">
                <a16:creationId xmlns:a16="http://schemas.microsoft.com/office/drawing/2014/main" id="{DDD4D310-A459-4CF6-9E65-8EFD0B892AF8}"/>
              </a:ext>
            </a:extLst>
          </p:cNvPr>
          <p:cNvSpPr>
            <a:spLocks noGrp="1" noRot="1" noChangeAspect="1" noChangeArrowheads="1" noTextEdit="1"/>
          </p:cNvSpPr>
          <p:nvPr>
            <p:ph type="sldImg"/>
          </p:nvPr>
        </p:nvSpPr>
        <p:spPr>
          <a:ln/>
        </p:spPr>
      </p:sp>
      <p:sp>
        <p:nvSpPr>
          <p:cNvPr id="35844" name="Rectangle 3">
            <a:extLst>
              <a:ext uri="{FF2B5EF4-FFF2-40B4-BE49-F238E27FC236}">
                <a16:creationId xmlns:a16="http://schemas.microsoft.com/office/drawing/2014/main" id="{4D572D2C-3D7A-44DF-913B-A77133AE4E6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latin typeface="Arial" panose="020B0604020202020204" pitchFamily="34" charset="0"/>
            </a:endParaRPr>
          </a:p>
        </p:txBody>
      </p:sp>
      <p:sp>
        <p:nvSpPr>
          <p:cNvPr id="2" name="Slide Number Placeholder 1">
            <a:extLst>
              <a:ext uri="{FF2B5EF4-FFF2-40B4-BE49-F238E27FC236}">
                <a16:creationId xmlns:a16="http://schemas.microsoft.com/office/drawing/2014/main" id="{0872D52E-BD43-4E24-8B44-7846A1DECC83}"/>
              </a:ext>
            </a:extLst>
          </p:cNvPr>
          <p:cNvSpPr>
            <a:spLocks noGrp="1"/>
          </p:cNvSpPr>
          <p:nvPr>
            <p:ph type="sldNum" sz="quarter" idx="10"/>
          </p:nvPr>
        </p:nvSpPr>
        <p:spPr/>
        <p:txBody>
          <a:bodyPr/>
          <a:lstStyle/>
          <a:p>
            <a:fld id="{9528317E-9361-426E-90DD-9E7C83DF385C}" type="slidenum">
              <a:rPr lang="en-US" altLang="en-US" smtClean="0"/>
              <a:pPr/>
              <a:t>1</a:t>
            </a:fld>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a:extLst>
              <a:ext uri="{FF2B5EF4-FFF2-40B4-BE49-F238E27FC236}">
                <a16:creationId xmlns:a16="http://schemas.microsoft.com/office/drawing/2014/main" id="{6329C906-D201-41A9-A65A-6BD4BA762EDC}"/>
              </a:ext>
            </a:extLst>
          </p:cNvPr>
          <p:cNvSpPr>
            <a:spLocks noGrp="1" noRot="1" noChangeAspect="1" noTextEdit="1"/>
          </p:cNvSpPr>
          <p:nvPr>
            <p:ph type="sldImg"/>
          </p:nvPr>
        </p:nvSpPr>
        <p:spPr>
          <a:ln/>
        </p:spPr>
      </p:sp>
      <p:sp>
        <p:nvSpPr>
          <p:cNvPr id="46083" name="Notes Placeholder 2">
            <a:extLst>
              <a:ext uri="{FF2B5EF4-FFF2-40B4-BE49-F238E27FC236}">
                <a16:creationId xmlns:a16="http://schemas.microsoft.com/office/drawing/2014/main" id="{B42BE68E-4C52-4CB8-BC9A-8022ECC75AA6}"/>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b="1" dirty="0">
                <a:latin typeface="Arial" panose="020B0604020202020204" pitchFamily="34" charset="0"/>
              </a:rPr>
              <a:t>Teacher notes</a:t>
            </a:r>
          </a:p>
          <a:p>
            <a:r>
              <a:rPr lang="en-GB" altLang="en-US" dirty="0">
                <a:latin typeface="Arial" panose="020B0604020202020204" pitchFamily="34" charset="0"/>
              </a:rPr>
              <a:t>Carbon monoxide has damaging effects on human health and so gas appliances must be regularly serviced to ensure that they do not produce it. Carbon monoxide detectors can be used in your home.</a:t>
            </a:r>
          </a:p>
          <a:p>
            <a:endParaRPr lang="en-GB" altLang="en-US" b="1" dirty="0">
              <a:latin typeface="Arial" panose="020B0604020202020204" pitchFamily="34" charset="0"/>
            </a:endParaRPr>
          </a:p>
          <a:p>
            <a:r>
              <a:rPr lang="en-GB" altLang="en-US" b="1" dirty="0">
                <a:latin typeface="Arial" panose="020B0604020202020204" pitchFamily="34" charset="0"/>
              </a:rPr>
              <a:t>Photo credit: © </a:t>
            </a:r>
            <a:r>
              <a:rPr lang="en-GB" altLang="en-US" dirty="0">
                <a:latin typeface="Arial" panose="020B0604020202020204" pitchFamily="34" charset="0"/>
              </a:rPr>
              <a:t>COLOA Studio, Shutterstock.com 2018</a:t>
            </a:r>
          </a:p>
        </p:txBody>
      </p:sp>
      <p:sp>
        <p:nvSpPr>
          <p:cNvPr id="2" name="Slide Number Placeholder 1">
            <a:extLst>
              <a:ext uri="{FF2B5EF4-FFF2-40B4-BE49-F238E27FC236}">
                <a16:creationId xmlns:a16="http://schemas.microsoft.com/office/drawing/2014/main" id="{39A6F56D-590C-4C6E-AC3F-82E7CDFEB45B}"/>
              </a:ext>
            </a:extLst>
          </p:cNvPr>
          <p:cNvSpPr>
            <a:spLocks noGrp="1"/>
          </p:cNvSpPr>
          <p:nvPr>
            <p:ph type="sldNum" sz="quarter" idx="10"/>
          </p:nvPr>
        </p:nvSpPr>
        <p:spPr/>
        <p:txBody>
          <a:bodyPr/>
          <a:lstStyle/>
          <a:p>
            <a:fld id="{9528317E-9361-426E-90DD-9E7C83DF385C}" type="slidenum">
              <a:rPr lang="en-US" altLang="en-US" smtClean="0"/>
              <a:pPr/>
              <a:t>10</a:t>
            </a:fld>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a:extLst>
              <a:ext uri="{FF2B5EF4-FFF2-40B4-BE49-F238E27FC236}">
                <a16:creationId xmlns:a16="http://schemas.microsoft.com/office/drawing/2014/main" id="{7F35EA2D-B785-4885-B43D-0B142EC63501}"/>
              </a:ext>
            </a:extLst>
          </p:cNvPr>
          <p:cNvSpPr>
            <a:spLocks noGrp="1" noRot="1" noChangeAspect="1" noTextEdit="1"/>
          </p:cNvSpPr>
          <p:nvPr>
            <p:ph type="sldImg"/>
          </p:nvPr>
        </p:nvSpPr>
        <p:spPr>
          <a:ln/>
        </p:spPr>
      </p:sp>
      <p:sp>
        <p:nvSpPr>
          <p:cNvPr id="47107" name="Notes Placeholder 2">
            <a:extLst>
              <a:ext uri="{FF2B5EF4-FFF2-40B4-BE49-F238E27FC236}">
                <a16:creationId xmlns:a16="http://schemas.microsoft.com/office/drawing/2014/main" id="{ABBF8CBE-1B65-4FB7-BC41-57370FA3431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latin typeface="Arial" panose="020B0604020202020204" pitchFamily="34" charset="0"/>
            </a:endParaRPr>
          </a:p>
        </p:txBody>
      </p:sp>
      <p:sp>
        <p:nvSpPr>
          <p:cNvPr id="2" name="Slide Number Placeholder 1">
            <a:extLst>
              <a:ext uri="{FF2B5EF4-FFF2-40B4-BE49-F238E27FC236}">
                <a16:creationId xmlns:a16="http://schemas.microsoft.com/office/drawing/2014/main" id="{58D190AA-D6CB-4DDB-BEE3-E128AF9ABB02}"/>
              </a:ext>
            </a:extLst>
          </p:cNvPr>
          <p:cNvSpPr>
            <a:spLocks noGrp="1"/>
          </p:cNvSpPr>
          <p:nvPr>
            <p:ph type="sldNum" sz="quarter" idx="10"/>
          </p:nvPr>
        </p:nvSpPr>
        <p:spPr/>
        <p:txBody>
          <a:bodyPr/>
          <a:lstStyle/>
          <a:p>
            <a:fld id="{9528317E-9361-426E-90DD-9E7C83DF385C}" type="slidenum">
              <a:rPr lang="en-US" altLang="en-US" smtClean="0"/>
              <a:pPr/>
              <a:t>11</a:t>
            </a:fld>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a:extLst>
              <a:ext uri="{FF2B5EF4-FFF2-40B4-BE49-F238E27FC236}">
                <a16:creationId xmlns:a16="http://schemas.microsoft.com/office/drawing/2014/main" id="{EFA1AD9F-214A-49D2-BFC6-92F6C322F52D}"/>
              </a:ext>
            </a:extLst>
          </p:cNvPr>
          <p:cNvSpPr>
            <a:spLocks noGrp="1" noRot="1" noChangeAspect="1" noTextEdit="1"/>
          </p:cNvSpPr>
          <p:nvPr>
            <p:ph type="sldImg"/>
          </p:nvPr>
        </p:nvSpPr>
        <p:spPr>
          <a:ln/>
        </p:spPr>
      </p:sp>
      <p:sp>
        <p:nvSpPr>
          <p:cNvPr id="48131" name="Notes Placeholder 2">
            <a:extLst>
              <a:ext uri="{FF2B5EF4-FFF2-40B4-BE49-F238E27FC236}">
                <a16:creationId xmlns:a16="http://schemas.microsoft.com/office/drawing/2014/main" id="{3645C83C-510F-48D6-A35A-501B1E763BB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b="1" dirty="0">
                <a:latin typeface="Arial" panose="020B0604020202020204" pitchFamily="34" charset="0"/>
              </a:rPr>
              <a:t>Photo credit: </a:t>
            </a:r>
            <a:r>
              <a:rPr lang="en-GB" altLang="en-US" b="0" dirty="0">
                <a:latin typeface="Arial" panose="020B0604020202020204" pitchFamily="34" charset="0"/>
              </a:rPr>
              <a:t>© </a:t>
            </a:r>
            <a:r>
              <a:rPr lang="en-GB" altLang="en-US" dirty="0">
                <a:latin typeface="Arial" panose="020B0604020202020204" pitchFamily="34" charset="0"/>
              </a:rPr>
              <a:t>Viktor1, Shutterstock.com 2018</a:t>
            </a:r>
          </a:p>
        </p:txBody>
      </p:sp>
      <p:sp>
        <p:nvSpPr>
          <p:cNvPr id="2" name="Slide Number Placeholder 1">
            <a:extLst>
              <a:ext uri="{FF2B5EF4-FFF2-40B4-BE49-F238E27FC236}">
                <a16:creationId xmlns:a16="http://schemas.microsoft.com/office/drawing/2014/main" id="{96355EA7-E65A-4E76-A1D4-B7800C5ABF93}"/>
              </a:ext>
            </a:extLst>
          </p:cNvPr>
          <p:cNvSpPr>
            <a:spLocks noGrp="1"/>
          </p:cNvSpPr>
          <p:nvPr>
            <p:ph type="sldNum" sz="quarter" idx="10"/>
          </p:nvPr>
        </p:nvSpPr>
        <p:spPr/>
        <p:txBody>
          <a:bodyPr/>
          <a:lstStyle/>
          <a:p>
            <a:fld id="{9528317E-9361-426E-90DD-9E7C83DF385C}" type="slidenum">
              <a:rPr lang="en-US" altLang="en-US" smtClean="0"/>
              <a:pPr/>
              <a:t>12</a:t>
            </a:fld>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a:extLst>
              <a:ext uri="{FF2B5EF4-FFF2-40B4-BE49-F238E27FC236}">
                <a16:creationId xmlns:a16="http://schemas.microsoft.com/office/drawing/2014/main" id="{A69B364B-E4DA-4B37-B242-04C66BB6657D}"/>
              </a:ext>
            </a:extLst>
          </p:cNvPr>
          <p:cNvSpPr>
            <a:spLocks noGrp="1" noRot="1" noChangeAspect="1" noTextEdit="1"/>
          </p:cNvSpPr>
          <p:nvPr>
            <p:ph type="sldImg"/>
          </p:nvPr>
        </p:nvSpPr>
        <p:spPr>
          <a:ln/>
        </p:spPr>
      </p:sp>
      <p:sp>
        <p:nvSpPr>
          <p:cNvPr id="49155" name="Notes Placeholder 2">
            <a:extLst>
              <a:ext uri="{FF2B5EF4-FFF2-40B4-BE49-F238E27FC236}">
                <a16:creationId xmlns:a16="http://schemas.microsoft.com/office/drawing/2014/main" id="{6F0C5803-8157-47A5-9418-3287BE49B41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28299">
              <a:defRPr/>
            </a:pPr>
            <a:r>
              <a:rPr lang="en-GB" dirty="0"/>
              <a:t>This slide covers the Science and Engineering Practice:</a:t>
            </a:r>
          </a:p>
          <a:p>
            <a:pPr marL="174056" indent="-174056">
              <a:buFont typeface="Arial" panose="020B0604020202020204" pitchFamily="34" charset="0"/>
              <a:buChar char="•"/>
            </a:pPr>
            <a:r>
              <a:rPr lang="en-GB" b="1" dirty="0"/>
              <a:t>Developing and Using Models: </a:t>
            </a:r>
            <a:r>
              <a:rPr lang="en-GB" dirty="0"/>
              <a:t>Use a model to provide mechanistic accounts of phenomena.</a:t>
            </a:r>
            <a:endParaRPr lang="en-US" dirty="0"/>
          </a:p>
        </p:txBody>
      </p:sp>
      <p:sp>
        <p:nvSpPr>
          <p:cNvPr id="2" name="Slide Number Placeholder 1">
            <a:extLst>
              <a:ext uri="{FF2B5EF4-FFF2-40B4-BE49-F238E27FC236}">
                <a16:creationId xmlns:a16="http://schemas.microsoft.com/office/drawing/2014/main" id="{EAB2703A-3F3E-49C2-AF79-EE168E3D982A}"/>
              </a:ext>
            </a:extLst>
          </p:cNvPr>
          <p:cNvSpPr>
            <a:spLocks noGrp="1"/>
          </p:cNvSpPr>
          <p:nvPr>
            <p:ph type="sldNum" sz="quarter" idx="10"/>
          </p:nvPr>
        </p:nvSpPr>
        <p:spPr/>
        <p:txBody>
          <a:bodyPr/>
          <a:lstStyle/>
          <a:p>
            <a:fld id="{9528317E-9361-426E-90DD-9E7C83DF385C}" type="slidenum">
              <a:rPr lang="en-US" altLang="en-US" smtClean="0"/>
              <a:pPr/>
              <a:t>13</a:t>
            </a:fld>
            <a:endParaRPr lang="en-US" alt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a:extLst>
              <a:ext uri="{FF2B5EF4-FFF2-40B4-BE49-F238E27FC236}">
                <a16:creationId xmlns:a16="http://schemas.microsoft.com/office/drawing/2014/main" id="{8D3593E4-DBAB-4439-A867-B3A939C81519}"/>
              </a:ext>
            </a:extLst>
          </p:cNvPr>
          <p:cNvSpPr>
            <a:spLocks noGrp="1" noRot="1" noChangeAspect="1" noTextEdit="1"/>
          </p:cNvSpPr>
          <p:nvPr>
            <p:ph type="sldImg"/>
          </p:nvPr>
        </p:nvSpPr>
        <p:spPr>
          <a:ln/>
        </p:spPr>
      </p:sp>
      <p:sp>
        <p:nvSpPr>
          <p:cNvPr id="50179" name="Notes Placeholder 2">
            <a:extLst>
              <a:ext uri="{FF2B5EF4-FFF2-40B4-BE49-F238E27FC236}">
                <a16:creationId xmlns:a16="http://schemas.microsoft.com/office/drawing/2014/main" id="{E7961A2D-1E6A-48F2-BD5E-7B50BE57B007}"/>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b="1" dirty="0">
                <a:latin typeface="Arial" panose="020B0604020202020204" pitchFamily="34" charset="0"/>
              </a:rPr>
              <a:t>Teacher notes</a:t>
            </a:r>
          </a:p>
          <a:p>
            <a:r>
              <a:rPr lang="en-GB" altLang="en-US" dirty="0">
                <a:latin typeface="Arial" panose="020B0604020202020204" pitchFamily="34" charset="0"/>
              </a:rPr>
              <a:t>The table shows the products formed when ethene, propene, butene and pentene react with hydrogen gas. Students could be asked to predict the structure of the products formed.</a:t>
            </a:r>
          </a:p>
          <a:p>
            <a:endParaRPr lang="en-GB" altLang="en-US" dirty="0">
              <a:latin typeface="Arial" panose="020B0604020202020204" pitchFamily="34" charset="0"/>
            </a:endParaRPr>
          </a:p>
          <a:p>
            <a:pPr defTabSz="928299">
              <a:defRPr/>
            </a:pPr>
            <a:r>
              <a:rPr lang="en-GB" dirty="0"/>
              <a:t>This slide covers the Science and Engineering Practice:</a:t>
            </a:r>
          </a:p>
          <a:p>
            <a:pPr marL="174056" indent="-174056">
              <a:buFont typeface="Arial" panose="020B0604020202020204" pitchFamily="34" charset="0"/>
              <a:buChar char="•"/>
            </a:pPr>
            <a:r>
              <a:rPr lang="en-GB" b="1" dirty="0"/>
              <a:t>Developing and Using Models: </a:t>
            </a:r>
            <a:r>
              <a:rPr lang="en-GB" dirty="0"/>
              <a:t>Use a model to provide mechanistic accounts of phenomena.</a:t>
            </a:r>
            <a:endParaRPr lang="en-US" dirty="0"/>
          </a:p>
        </p:txBody>
      </p:sp>
      <p:sp>
        <p:nvSpPr>
          <p:cNvPr id="2" name="Slide Number Placeholder 1">
            <a:extLst>
              <a:ext uri="{FF2B5EF4-FFF2-40B4-BE49-F238E27FC236}">
                <a16:creationId xmlns:a16="http://schemas.microsoft.com/office/drawing/2014/main" id="{271605CE-3DAD-429E-A71D-E21644DE296E}"/>
              </a:ext>
            </a:extLst>
          </p:cNvPr>
          <p:cNvSpPr>
            <a:spLocks noGrp="1"/>
          </p:cNvSpPr>
          <p:nvPr>
            <p:ph type="sldNum" sz="quarter" idx="10"/>
          </p:nvPr>
        </p:nvSpPr>
        <p:spPr/>
        <p:txBody>
          <a:bodyPr/>
          <a:lstStyle/>
          <a:p>
            <a:fld id="{9528317E-9361-426E-90DD-9E7C83DF385C}" type="slidenum">
              <a:rPr lang="en-US" altLang="en-US" smtClean="0"/>
              <a:pPr/>
              <a:t>14</a:t>
            </a:fld>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a:extLst>
              <a:ext uri="{FF2B5EF4-FFF2-40B4-BE49-F238E27FC236}">
                <a16:creationId xmlns:a16="http://schemas.microsoft.com/office/drawing/2014/main" id="{8C978DDD-7034-4428-9ACC-12E0BB4281EB}"/>
              </a:ext>
            </a:extLst>
          </p:cNvPr>
          <p:cNvSpPr>
            <a:spLocks noGrp="1" noRot="1" noChangeAspect="1" noTextEdit="1"/>
          </p:cNvSpPr>
          <p:nvPr>
            <p:ph type="sldImg"/>
          </p:nvPr>
        </p:nvSpPr>
        <p:spPr>
          <a:ln/>
        </p:spPr>
      </p:sp>
      <p:sp>
        <p:nvSpPr>
          <p:cNvPr id="51203" name="Notes Placeholder 2">
            <a:extLst>
              <a:ext uri="{FF2B5EF4-FFF2-40B4-BE49-F238E27FC236}">
                <a16:creationId xmlns:a16="http://schemas.microsoft.com/office/drawing/2014/main" id="{2585F92E-438D-45C1-9C3C-241087F195A9}"/>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b="1" dirty="0">
                <a:latin typeface="Arial" panose="020B0604020202020204" pitchFamily="34" charset="0"/>
              </a:rPr>
              <a:t>Teacher notes</a:t>
            </a:r>
          </a:p>
          <a:p>
            <a:r>
              <a:rPr lang="en-GB" altLang="en-US" dirty="0">
                <a:latin typeface="Arial" panose="020B0604020202020204" pitchFamily="34" charset="0"/>
              </a:rPr>
              <a:t>The reaction produces two new covalent bonds, one bound to an –OH group, the other to a new hydrogen atom.</a:t>
            </a:r>
          </a:p>
        </p:txBody>
      </p:sp>
      <p:sp>
        <p:nvSpPr>
          <p:cNvPr id="2" name="Slide Number Placeholder 1">
            <a:extLst>
              <a:ext uri="{FF2B5EF4-FFF2-40B4-BE49-F238E27FC236}">
                <a16:creationId xmlns:a16="http://schemas.microsoft.com/office/drawing/2014/main" id="{B0873CFF-9A2A-4F56-9060-919EC753A19D}"/>
              </a:ext>
            </a:extLst>
          </p:cNvPr>
          <p:cNvSpPr>
            <a:spLocks noGrp="1"/>
          </p:cNvSpPr>
          <p:nvPr>
            <p:ph type="sldNum" sz="quarter" idx="10"/>
          </p:nvPr>
        </p:nvSpPr>
        <p:spPr/>
        <p:txBody>
          <a:bodyPr/>
          <a:lstStyle/>
          <a:p>
            <a:fld id="{9528317E-9361-426E-90DD-9E7C83DF385C}" type="slidenum">
              <a:rPr lang="en-US" altLang="en-US" smtClean="0"/>
              <a:pPr/>
              <a:t>15</a:t>
            </a:fld>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Rectangle 2">
            <a:extLst>
              <a:ext uri="{FF2B5EF4-FFF2-40B4-BE49-F238E27FC236}">
                <a16:creationId xmlns:a16="http://schemas.microsoft.com/office/drawing/2014/main" id="{4AA06772-39CA-4534-A44D-7BB4E6AFCE21}"/>
              </a:ext>
            </a:extLst>
          </p:cNvPr>
          <p:cNvSpPr>
            <a:spLocks noGrp="1" noRot="1" noChangeAspect="1" noChangeArrowheads="1" noTextEdit="1"/>
          </p:cNvSpPr>
          <p:nvPr>
            <p:ph type="sldImg"/>
          </p:nvPr>
        </p:nvSpPr>
        <p:spPr>
          <a:ln/>
        </p:spPr>
      </p:sp>
      <p:sp>
        <p:nvSpPr>
          <p:cNvPr id="52228" name="Rectangle 3">
            <a:extLst>
              <a:ext uri="{FF2B5EF4-FFF2-40B4-BE49-F238E27FC236}">
                <a16:creationId xmlns:a16="http://schemas.microsoft.com/office/drawing/2014/main" id="{FB63F3D9-78CC-4DE0-818D-9C77245B8ECC}"/>
              </a:ext>
            </a:extLst>
          </p:cNvPr>
          <p:cNvSpPr>
            <a:spLocks noGrp="1" noChangeArrowheads="1"/>
          </p:cNvSpPr>
          <p:nvPr>
            <p:ph type="body" idx="1"/>
          </p:nvPr>
        </p:nvSpPr>
        <p:spPr>
          <a:xfrm>
            <a:off x="914401" y="4415790"/>
            <a:ext cx="5029200" cy="4183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fontScale="92500"/>
          </a:bodyPr>
          <a:lstStyle/>
          <a:p>
            <a:pPr>
              <a:lnSpc>
                <a:spcPct val="110000"/>
              </a:lnSpc>
            </a:pPr>
            <a:r>
              <a:rPr lang="en-GB" altLang="en-US" b="1" dirty="0">
                <a:latin typeface="Arial" panose="020B0604020202020204" pitchFamily="34" charset="0"/>
              </a:rPr>
              <a:t>Teacher notes</a:t>
            </a:r>
            <a:endParaRPr lang="en-GB" altLang="en-US" dirty="0">
              <a:latin typeface="Arial" panose="020B0604020202020204" pitchFamily="34" charset="0"/>
            </a:endParaRPr>
          </a:p>
          <a:p>
            <a:pPr>
              <a:lnSpc>
                <a:spcPct val="110000"/>
              </a:lnSpc>
            </a:pPr>
            <a:r>
              <a:rPr lang="en-GB" altLang="en-US" dirty="0">
                <a:latin typeface="Arial" panose="020B0604020202020204" pitchFamily="34" charset="0"/>
              </a:rPr>
              <a:t>When a reaction only produces one product, it is said to be efficient and have a high atom economy. If more than one product is produced, energy is required to separate the desired product from the waste products.</a:t>
            </a:r>
          </a:p>
          <a:p>
            <a:pPr>
              <a:lnSpc>
                <a:spcPct val="110000"/>
              </a:lnSpc>
            </a:pPr>
            <a:endParaRPr lang="en-GB" altLang="en-US" dirty="0">
              <a:latin typeface="Arial" panose="020B0604020202020204" pitchFamily="34" charset="0"/>
            </a:endParaRPr>
          </a:p>
          <a:p>
            <a:pPr>
              <a:lnSpc>
                <a:spcPct val="110000"/>
              </a:lnSpc>
            </a:pPr>
            <a:r>
              <a:rPr lang="en-GB" altLang="en-US" dirty="0">
                <a:latin typeface="Arial" panose="020B0604020202020204" pitchFamily="34" charset="0"/>
              </a:rPr>
              <a:t>Most of the ethanol that is used in the chemical industry is made using this method. Commercially used ethanol, such as alcohol that is consumed, is more commonly produced by fermentation of plant-based materials.</a:t>
            </a:r>
          </a:p>
          <a:p>
            <a:pPr>
              <a:lnSpc>
                <a:spcPct val="110000"/>
              </a:lnSpc>
            </a:pPr>
            <a:endParaRPr lang="en-GB" altLang="en-US" dirty="0">
              <a:latin typeface="Arial" panose="020B0604020202020204" pitchFamily="34" charset="0"/>
            </a:endParaRPr>
          </a:p>
          <a:p>
            <a:pPr>
              <a:lnSpc>
                <a:spcPct val="110000"/>
              </a:lnSpc>
            </a:pPr>
            <a:r>
              <a:rPr lang="en-GB" altLang="en-US" dirty="0">
                <a:latin typeface="Arial" panose="020B0604020202020204" pitchFamily="34" charset="0"/>
              </a:rPr>
              <a:t>When propene reacts with water, the C=C double bond is broken and two new single bonds are formed. This produces the alcohol propanol.</a:t>
            </a:r>
          </a:p>
          <a:p>
            <a:pPr>
              <a:lnSpc>
                <a:spcPct val="110000"/>
              </a:lnSpc>
            </a:pPr>
            <a:endParaRPr lang="en-GB" altLang="en-US" dirty="0">
              <a:latin typeface="Arial" panose="020B0604020202020204" pitchFamily="34" charset="0"/>
            </a:endParaRPr>
          </a:p>
          <a:p>
            <a:pPr>
              <a:lnSpc>
                <a:spcPct val="110000"/>
              </a:lnSpc>
            </a:pPr>
            <a:r>
              <a:rPr lang="en-GB" altLang="en-US" dirty="0">
                <a:latin typeface="Arial" panose="020B0604020202020204" pitchFamily="34" charset="0"/>
              </a:rPr>
              <a:t>For more information about alcohols, please refer to the </a:t>
            </a:r>
            <a:r>
              <a:rPr lang="en-GB" altLang="en-US" i="1" dirty="0">
                <a:latin typeface="Arial" panose="020B0604020202020204" pitchFamily="34" charset="0"/>
              </a:rPr>
              <a:t>Alcohols</a:t>
            </a:r>
            <a:r>
              <a:rPr lang="en-GB" altLang="en-US" b="1" i="1" dirty="0">
                <a:latin typeface="Arial" panose="020B0604020202020204" pitchFamily="34" charset="0"/>
              </a:rPr>
              <a:t> </a:t>
            </a:r>
            <a:r>
              <a:rPr lang="en-GB" altLang="en-US" dirty="0">
                <a:latin typeface="Arial" panose="020B0604020202020204" pitchFamily="34" charset="0"/>
              </a:rPr>
              <a:t> presentation.</a:t>
            </a:r>
          </a:p>
          <a:p>
            <a:pPr>
              <a:lnSpc>
                <a:spcPct val="110000"/>
              </a:lnSpc>
            </a:pPr>
            <a:endParaRPr lang="en-GB" altLang="en-US" dirty="0">
              <a:latin typeface="Arial" panose="020B0604020202020204" pitchFamily="34" charset="0"/>
            </a:endParaRPr>
          </a:p>
          <a:p>
            <a:pPr defTabSz="928299">
              <a:lnSpc>
                <a:spcPct val="110000"/>
              </a:lnSpc>
              <a:defRPr/>
            </a:pPr>
            <a:r>
              <a:rPr lang="en-GB" dirty="0"/>
              <a:t>This slide covers the Science and Engineering Practice:</a:t>
            </a:r>
          </a:p>
          <a:p>
            <a:pPr marL="174056" indent="-174056">
              <a:lnSpc>
                <a:spcPct val="110000"/>
              </a:lnSpc>
              <a:buFont typeface="Arial" panose="020B0604020202020204" pitchFamily="34" charset="0"/>
              <a:buChar char="•"/>
            </a:pPr>
            <a:r>
              <a:rPr lang="en-GB" b="1" dirty="0"/>
              <a:t>Developing and Using Models: </a:t>
            </a:r>
            <a:r>
              <a:rPr lang="en-GB" dirty="0"/>
              <a:t>Use a model to provide mechanistic accounts of phenomena.</a:t>
            </a:r>
            <a:endParaRPr lang="en-US" dirty="0"/>
          </a:p>
        </p:txBody>
      </p:sp>
      <p:sp>
        <p:nvSpPr>
          <p:cNvPr id="2" name="Slide Number Placeholder 1">
            <a:extLst>
              <a:ext uri="{FF2B5EF4-FFF2-40B4-BE49-F238E27FC236}">
                <a16:creationId xmlns:a16="http://schemas.microsoft.com/office/drawing/2014/main" id="{4E0F538F-EB2D-46B0-B0DD-FF61C4FD90B9}"/>
              </a:ext>
            </a:extLst>
          </p:cNvPr>
          <p:cNvSpPr>
            <a:spLocks noGrp="1"/>
          </p:cNvSpPr>
          <p:nvPr>
            <p:ph type="sldNum" sz="quarter" idx="10"/>
          </p:nvPr>
        </p:nvSpPr>
        <p:spPr/>
        <p:txBody>
          <a:bodyPr/>
          <a:lstStyle/>
          <a:p>
            <a:fld id="{9528317E-9361-426E-90DD-9E7C83DF385C}" type="slidenum">
              <a:rPr lang="en-US" altLang="en-US" smtClean="0"/>
              <a:pPr/>
              <a:t>16</a:t>
            </a:fld>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a:extLst>
              <a:ext uri="{FF2B5EF4-FFF2-40B4-BE49-F238E27FC236}">
                <a16:creationId xmlns:a16="http://schemas.microsoft.com/office/drawing/2014/main" id="{0BDAA2ED-54B0-480C-A837-F5C737A6D6F1}"/>
              </a:ext>
            </a:extLst>
          </p:cNvPr>
          <p:cNvSpPr>
            <a:spLocks noGrp="1" noRot="1" noChangeAspect="1" noTextEdit="1"/>
          </p:cNvSpPr>
          <p:nvPr>
            <p:ph type="sldImg"/>
          </p:nvPr>
        </p:nvSpPr>
        <p:spPr>
          <a:ln/>
        </p:spPr>
      </p:sp>
      <p:sp>
        <p:nvSpPr>
          <p:cNvPr id="53251" name="Notes Placeholder 2">
            <a:extLst>
              <a:ext uri="{FF2B5EF4-FFF2-40B4-BE49-F238E27FC236}">
                <a16:creationId xmlns:a16="http://schemas.microsoft.com/office/drawing/2014/main" id="{2F271DA2-DDBD-4920-BC46-DF8C6F3376C3}"/>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b="1" dirty="0">
                <a:latin typeface="Arial" panose="020B0604020202020204" pitchFamily="34" charset="0"/>
              </a:rPr>
              <a:t>Teacher notes</a:t>
            </a:r>
          </a:p>
          <a:p>
            <a:r>
              <a:rPr lang="en-GB" altLang="en-US" dirty="0">
                <a:latin typeface="Arial" panose="020B0604020202020204" pitchFamily="34" charset="0"/>
              </a:rPr>
              <a:t>The table shows the products produced in the reactions of ethene, propene, butene and pentene with water. Students could be asked to predict the structure of each alcohol produced.</a:t>
            </a:r>
          </a:p>
          <a:p>
            <a:endParaRPr lang="en-GB" altLang="en-US" dirty="0">
              <a:latin typeface="Arial" panose="020B0604020202020204" pitchFamily="34" charset="0"/>
            </a:endParaRPr>
          </a:p>
          <a:p>
            <a:r>
              <a:rPr lang="en-GB" altLang="en-US" dirty="0">
                <a:latin typeface="Arial" panose="020B0604020202020204" pitchFamily="34" charset="0"/>
              </a:rPr>
              <a:t>The propanol, butanol and pentanol shown here are secondary alcohols, which would be named: propan-2-ol, butan-2-ol, and pentan-2-ol. This indicates the position of the –OH group in the chain, on carbon 2.</a:t>
            </a:r>
          </a:p>
          <a:p>
            <a:endParaRPr lang="en-GB" altLang="en-US" dirty="0">
              <a:latin typeface="Arial" panose="020B0604020202020204" pitchFamily="34" charset="0"/>
            </a:endParaRPr>
          </a:p>
          <a:p>
            <a:pPr defTabSz="928299">
              <a:defRPr/>
            </a:pPr>
            <a:r>
              <a:rPr lang="en-GB" dirty="0"/>
              <a:t>This slide covers the Science and Engineering Practice:</a:t>
            </a:r>
          </a:p>
          <a:p>
            <a:pPr marL="174056" indent="-174056">
              <a:buFont typeface="Arial" panose="020B0604020202020204" pitchFamily="34" charset="0"/>
              <a:buChar char="•"/>
            </a:pPr>
            <a:r>
              <a:rPr lang="en-GB" b="1" dirty="0"/>
              <a:t>Developing and Using Models: </a:t>
            </a:r>
            <a:r>
              <a:rPr lang="en-GB" dirty="0"/>
              <a:t>Use a model to provide mechanistic accounts of phenomena.</a:t>
            </a:r>
            <a:endParaRPr lang="en-US" dirty="0"/>
          </a:p>
        </p:txBody>
      </p:sp>
      <p:sp>
        <p:nvSpPr>
          <p:cNvPr id="2" name="Slide Number Placeholder 1">
            <a:extLst>
              <a:ext uri="{FF2B5EF4-FFF2-40B4-BE49-F238E27FC236}">
                <a16:creationId xmlns:a16="http://schemas.microsoft.com/office/drawing/2014/main" id="{B25B54C8-9233-4B0D-84ED-6D12B2C519E0}"/>
              </a:ext>
            </a:extLst>
          </p:cNvPr>
          <p:cNvSpPr>
            <a:spLocks noGrp="1"/>
          </p:cNvSpPr>
          <p:nvPr>
            <p:ph type="sldNum" sz="quarter" idx="10"/>
          </p:nvPr>
        </p:nvSpPr>
        <p:spPr/>
        <p:txBody>
          <a:bodyPr/>
          <a:lstStyle/>
          <a:p>
            <a:fld id="{9528317E-9361-426E-90DD-9E7C83DF385C}" type="slidenum">
              <a:rPr lang="en-US" altLang="en-US" smtClean="0"/>
              <a:pPr/>
              <a:t>17</a:t>
            </a:fld>
            <a:endParaRPr lang="en-US"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a:extLst>
              <a:ext uri="{FF2B5EF4-FFF2-40B4-BE49-F238E27FC236}">
                <a16:creationId xmlns:a16="http://schemas.microsoft.com/office/drawing/2014/main" id="{38972A56-6C2D-4642-9B2D-48CB8D2684B8}"/>
              </a:ext>
            </a:extLst>
          </p:cNvPr>
          <p:cNvSpPr>
            <a:spLocks noGrp="1" noRot="1" noChangeAspect="1" noTextEdit="1"/>
          </p:cNvSpPr>
          <p:nvPr>
            <p:ph type="sldImg"/>
          </p:nvPr>
        </p:nvSpPr>
        <p:spPr>
          <a:ln/>
        </p:spPr>
      </p:sp>
      <p:sp>
        <p:nvSpPr>
          <p:cNvPr id="54275" name="Notes Placeholder 2">
            <a:extLst>
              <a:ext uri="{FF2B5EF4-FFF2-40B4-BE49-F238E27FC236}">
                <a16:creationId xmlns:a16="http://schemas.microsoft.com/office/drawing/2014/main" id="{77E567EC-2A0F-47D0-986D-40A888341B68}"/>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b="1" dirty="0">
                <a:latin typeface="Arial" panose="020B0604020202020204" pitchFamily="34" charset="0"/>
              </a:rPr>
              <a:t>Teacher notes</a:t>
            </a:r>
          </a:p>
          <a:p>
            <a:r>
              <a:rPr lang="en-GB" altLang="en-US" dirty="0">
                <a:latin typeface="Arial" panose="020B0604020202020204" pitchFamily="34" charset="0"/>
              </a:rPr>
              <a:t>For more information about the halogens, please refer to the </a:t>
            </a:r>
            <a:r>
              <a:rPr lang="en-GB" altLang="en-US" i="1" dirty="0">
                <a:latin typeface="Arial" panose="020B0604020202020204" pitchFamily="34" charset="0"/>
              </a:rPr>
              <a:t>Group 7: Halogens </a:t>
            </a:r>
            <a:r>
              <a:rPr lang="en-GB" altLang="en-US" dirty="0">
                <a:latin typeface="Arial" panose="020B0604020202020204" pitchFamily="34" charset="0"/>
              </a:rPr>
              <a:t>presentation.</a:t>
            </a:r>
          </a:p>
        </p:txBody>
      </p:sp>
      <p:sp>
        <p:nvSpPr>
          <p:cNvPr id="2" name="Slide Number Placeholder 1">
            <a:extLst>
              <a:ext uri="{FF2B5EF4-FFF2-40B4-BE49-F238E27FC236}">
                <a16:creationId xmlns:a16="http://schemas.microsoft.com/office/drawing/2014/main" id="{58E07618-1261-4F56-91BF-85511245E7C8}"/>
              </a:ext>
            </a:extLst>
          </p:cNvPr>
          <p:cNvSpPr>
            <a:spLocks noGrp="1"/>
          </p:cNvSpPr>
          <p:nvPr>
            <p:ph type="sldNum" sz="quarter" idx="10"/>
          </p:nvPr>
        </p:nvSpPr>
        <p:spPr/>
        <p:txBody>
          <a:bodyPr/>
          <a:lstStyle/>
          <a:p>
            <a:fld id="{9528317E-9361-426E-90DD-9E7C83DF385C}" type="slidenum">
              <a:rPr lang="en-US" altLang="en-US" smtClean="0"/>
              <a:pPr/>
              <a:t>18</a:t>
            </a:fld>
            <a:endParaRPr lang="en-US"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a:extLst>
              <a:ext uri="{FF2B5EF4-FFF2-40B4-BE49-F238E27FC236}">
                <a16:creationId xmlns:a16="http://schemas.microsoft.com/office/drawing/2014/main" id="{40623727-7AF1-44FB-B1FD-6D0E7D495BC9}"/>
              </a:ext>
            </a:extLst>
          </p:cNvPr>
          <p:cNvSpPr>
            <a:spLocks noGrp="1" noRot="1" noChangeAspect="1" noTextEdit="1"/>
          </p:cNvSpPr>
          <p:nvPr>
            <p:ph type="sldImg"/>
          </p:nvPr>
        </p:nvSpPr>
        <p:spPr>
          <a:ln/>
        </p:spPr>
      </p:sp>
      <p:sp>
        <p:nvSpPr>
          <p:cNvPr id="55299" name="Notes Placeholder 2">
            <a:extLst>
              <a:ext uri="{FF2B5EF4-FFF2-40B4-BE49-F238E27FC236}">
                <a16:creationId xmlns:a16="http://schemas.microsoft.com/office/drawing/2014/main" id="{3068D5A4-91DD-4744-BA77-CEBC7CC023B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b="1" dirty="0">
                <a:latin typeface="Arial" panose="020B0604020202020204" pitchFamily="34" charset="0"/>
              </a:rPr>
              <a:t>Teacher notes</a:t>
            </a:r>
          </a:p>
          <a:p>
            <a:r>
              <a:rPr lang="en-GB" altLang="en-US" dirty="0">
                <a:latin typeface="Arial" panose="020B0604020202020204" pitchFamily="34" charset="0"/>
              </a:rPr>
              <a:t>The product produced is saturated as it has no double bonds. </a:t>
            </a:r>
          </a:p>
          <a:p>
            <a:r>
              <a:rPr lang="en-GB" altLang="en-US" dirty="0">
                <a:latin typeface="Arial" panose="020B0604020202020204" pitchFamily="34" charset="0"/>
              </a:rPr>
              <a:t>In the reaction between ethene and chlorine, the saturated molecule produced is dichloroethane. </a:t>
            </a:r>
          </a:p>
          <a:p>
            <a:endParaRPr lang="en-GB" altLang="en-US" dirty="0">
              <a:latin typeface="Arial" panose="020B0604020202020204" pitchFamily="34" charset="0"/>
            </a:endParaRPr>
          </a:p>
          <a:p>
            <a:pPr defTabSz="928299">
              <a:defRPr/>
            </a:pPr>
            <a:r>
              <a:rPr lang="en-GB" dirty="0"/>
              <a:t>This slide covers the Science and Engineering Practice:</a:t>
            </a:r>
          </a:p>
          <a:p>
            <a:pPr marL="174056" indent="-174056">
              <a:buFont typeface="Arial" panose="020B0604020202020204" pitchFamily="34" charset="0"/>
              <a:buChar char="•"/>
            </a:pPr>
            <a:r>
              <a:rPr lang="en-GB" b="1" dirty="0"/>
              <a:t>Developing and Using Models: </a:t>
            </a:r>
            <a:r>
              <a:rPr lang="en-GB" dirty="0"/>
              <a:t>Use a model to provide mechanistic accounts of phenomena.</a:t>
            </a:r>
            <a:endParaRPr lang="en-US" dirty="0"/>
          </a:p>
        </p:txBody>
      </p:sp>
      <p:sp>
        <p:nvSpPr>
          <p:cNvPr id="2" name="Slide Number Placeholder 1">
            <a:extLst>
              <a:ext uri="{FF2B5EF4-FFF2-40B4-BE49-F238E27FC236}">
                <a16:creationId xmlns:a16="http://schemas.microsoft.com/office/drawing/2014/main" id="{3473D256-3F3D-41E7-8832-AE4E516C424E}"/>
              </a:ext>
            </a:extLst>
          </p:cNvPr>
          <p:cNvSpPr>
            <a:spLocks noGrp="1"/>
          </p:cNvSpPr>
          <p:nvPr>
            <p:ph type="sldNum" sz="quarter" idx="10"/>
          </p:nvPr>
        </p:nvSpPr>
        <p:spPr/>
        <p:txBody>
          <a:bodyPr/>
          <a:lstStyle/>
          <a:p>
            <a:fld id="{9528317E-9361-426E-90DD-9E7C83DF385C}" type="slidenum">
              <a:rPr lang="en-US" altLang="en-US" smtClean="0"/>
              <a:pPr/>
              <a:t>19</a:t>
            </a:fld>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ffectLst/>
            </a:endParaRPr>
          </a:p>
        </p:txBody>
      </p:sp>
      <p:sp>
        <p:nvSpPr>
          <p:cNvPr id="5" name="Slide Number Placeholder 4">
            <a:extLst>
              <a:ext uri="{FF2B5EF4-FFF2-40B4-BE49-F238E27FC236}">
                <a16:creationId xmlns:a16="http://schemas.microsoft.com/office/drawing/2014/main" id="{CD13A477-69DE-4FAE-8270-8CBB929FA4FB}"/>
              </a:ext>
            </a:extLst>
          </p:cNvPr>
          <p:cNvSpPr>
            <a:spLocks noGrp="1"/>
          </p:cNvSpPr>
          <p:nvPr>
            <p:ph type="sldNum" sz="quarter" idx="10"/>
          </p:nvPr>
        </p:nvSpPr>
        <p:spPr/>
        <p:txBody>
          <a:bodyPr/>
          <a:lstStyle/>
          <a:p>
            <a:fld id="{9528317E-9361-426E-90DD-9E7C83DF385C}" type="slidenum">
              <a:rPr lang="en-US" altLang="en-US" smtClean="0"/>
              <a:pPr/>
              <a:t>2</a:t>
            </a:fld>
            <a:endParaRPr lang="en-US" altLang="en-US"/>
          </a:p>
        </p:txBody>
      </p:sp>
    </p:spTree>
    <p:extLst>
      <p:ext uri="{BB962C8B-B14F-4D97-AF65-F5344CB8AC3E}">
        <p14:creationId xmlns:p14="http://schemas.microsoft.com/office/powerpoint/2010/main" val="330976752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a:extLst>
              <a:ext uri="{FF2B5EF4-FFF2-40B4-BE49-F238E27FC236}">
                <a16:creationId xmlns:a16="http://schemas.microsoft.com/office/drawing/2014/main" id="{FD3928B1-94FF-4421-B987-046D62E00520}"/>
              </a:ext>
            </a:extLst>
          </p:cNvPr>
          <p:cNvSpPr>
            <a:spLocks noGrp="1" noRot="1" noChangeAspect="1" noTextEdit="1"/>
          </p:cNvSpPr>
          <p:nvPr>
            <p:ph type="sldImg"/>
          </p:nvPr>
        </p:nvSpPr>
        <p:spPr>
          <a:ln/>
        </p:spPr>
      </p:sp>
      <p:sp>
        <p:nvSpPr>
          <p:cNvPr id="56323" name="Notes Placeholder 2">
            <a:extLst>
              <a:ext uri="{FF2B5EF4-FFF2-40B4-BE49-F238E27FC236}">
                <a16:creationId xmlns:a16="http://schemas.microsoft.com/office/drawing/2014/main" id="{C3105C95-BC81-46A9-B404-E6AE21530F99}"/>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b="1" dirty="0">
                <a:latin typeface="Arial" panose="020B0604020202020204" pitchFamily="34" charset="0"/>
              </a:rPr>
              <a:t>Teacher notes</a:t>
            </a:r>
          </a:p>
          <a:p>
            <a:r>
              <a:rPr lang="en-GB" altLang="en-US" dirty="0">
                <a:latin typeface="Arial" panose="020B0604020202020204" pitchFamily="34" charset="0"/>
              </a:rPr>
              <a:t>The product formed during the reaction between ethene and bromine is dibromoethane.</a:t>
            </a:r>
          </a:p>
          <a:p>
            <a:r>
              <a:rPr lang="en-GB" altLang="en-US" dirty="0">
                <a:latin typeface="Arial" panose="020B0604020202020204" pitchFamily="34" charset="0"/>
              </a:rPr>
              <a:t>The product formed during the reaction between ethene and iodine is diiodoethane.</a:t>
            </a:r>
          </a:p>
          <a:p>
            <a:endParaRPr lang="en-GB" altLang="en-US" dirty="0">
              <a:latin typeface="Arial" panose="020B0604020202020204" pitchFamily="34" charset="0"/>
            </a:endParaRPr>
          </a:p>
          <a:p>
            <a:pPr defTabSz="928299">
              <a:defRPr/>
            </a:pPr>
            <a:r>
              <a:rPr lang="en-GB" dirty="0"/>
              <a:t>This slide covers the Science and Engineering Practice:</a:t>
            </a:r>
          </a:p>
          <a:p>
            <a:pPr marL="174056" indent="-174056">
              <a:buFont typeface="Arial" panose="020B0604020202020204" pitchFamily="34" charset="0"/>
              <a:buChar char="•"/>
            </a:pPr>
            <a:r>
              <a:rPr lang="en-GB" b="1" dirty="0"/>
              <a:t>Developing and Using Models: </a:t>
            </a:r>
            <a:r>
              <a:rPr lang="en-GB" dirty="0"/>
              <a:t>Use a model to provide mechanistic accounts of phenomena.</a:t>
            </a:r>
            <a:endParaRPr lang="en-GB" altLang="en-US" dirty="0">
              <a:latin typeface="Arial" panose="020B0604020202020204" pitchFamily="34" charset="0"/>
            </a:endParaRPr>
          </a:p>
        </p:txBody>
      </p:sp>
      <p:sp>
        <p:nvSpPr>
          <p:cNvPr id="2" name="Slide Number Placeholder 1">
            <a:extLst>
              <a:ext uri="{FF2B5EF4-FFF2-40B4-BE49-F238E27FC236}">
                <a16:creationId xmlns:a16="http://schemas.microsoft.com/office/drawing/2014/main" id="{F7C815FE-4755-4915-ACAE-580B128E085B}"/>
              </a:ext>
            </a:extLst>
          </p:cNvPr>
          <p:cNvSpPr>
            <a:spLocks noGrp="1"/>
          </p:cNvSpPr>
          <p:nvPr>
            <p:ph type="sldNum" sz="quarter" idx="10"/>
          </p:nvPr>
        </p:nvSpPr>
        <p:spPr/>
        <p:txBody>
          <a:bodyPr/>
          <a:lstStyle/>
          <a:p>
            <a:fld id="{9528317E-9361-426E-90DD-9E7C83DF385C}" type="slidenum">
              <a:rPr lang="en-US" altLang="en-US" smtClean="0"/>
              <a:pPr/>
              <a:t>20</a:t>
            </a:fld>
            <a:endParaRPr lang="en-US"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a:extLst>
              <a:ext uri="{FF2B5EF4-FFF2-40B4-BE49-F238E27FC236}">
                <a16:creationId xmlns:a16="http://schemas.microsoft.com/office/drawing/2014/main" id="{EBBA0F16-B3FC-4AE2-9597-10BDBFC8E7ED}"/>
              </a:ext>
            </a:extLst>
          </p:cNvPr>
          <p:cNvSpPr>
            <a:spLocks noGrp="1" noRot="1" noChangeAspect="1" noTextEdit="1"/>
          </p:cNvSpPr>
          <p:nvPr>
            <p:ph type="sldImg"/>
          </p:nvPr>
        </p:nvSpPr>
        <p:spPr>
          <a:ln/>
        </p:spPr>
      </p:sp>
      <p:sp>
        <p:nvSpPr>
          <p:cNvPr id="57347" name="Notes Placeholder 2">
            <a:extLst>
              <a:ext uri="{FF2B5EF4-FFF2-40B4-BE49-F238E27FC236}">
                <a16:creationId xmlns:a16="http://schemas.microsoft.com/office/drawing/2014/main" id="{86F966AC-C7C3-475D-BBD4-9CA1A30234AB}"/>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b="1" dirty="0">
                <a:latin typeface="Arial" panose="020B0604020202020204" pitchFamily="34" charset="0"/>
              </a:rPr>
              <a:t>Teacher notes</a:t>
            </a:r>
          </a:p>
          <a:p>
            <a:r>
              <a:rPr lang="en-GB" altLang="en-US" dirty="0">
                <a:latin typeface="Arial" panose="020B0604020202020204" pitchFamily="34" charset="0"/>
              </a:rPr>
              <a:t>The product formed during the reaction between propene and chlorine is </a:t>
            </a:r>
            <a:r>
              <a:rPr lang="en-GB" altLang="en-US" dirty="0" err="1">
                <a:latin typeface="Arial" panose="020B0604020202020204" pitchFamily="34" charset="0"/>
              </a:rPr>
              <a:t>dichloropropane</a:t>
            </a:r>
            <a:r>
              <a:rPr lang="en-GB" altLang="en-US" dirty="0">
                <a:latin typeface="Arial" panose="020B0604020202020204" pitchFamily="34" charset="0"/>
              </a:rPr>
              <a:t>.</a:t>
            </a:r>
          </a:p>
          <a:p>
            <a:r>
              <a:rPr lang="en-GB" altLang="en-US" dirty="0">
                <a:latin typeface="Arial" panose="020B0604020202020204" pitchFamily="34" charset="0"/>
              </a:rPr>
              <a:t>The product formed during the reaction between propene and iodine is </a:t>
            </a:r>
            <a:r>
              <a:rPr lang="en-GB" altLang="en-US" dirty="0" err="1">
                <a:latin typeface="Arial" panose="020B0604020202020204" pitchFamily="34" charset="0"/>
              </a:rPr>
              <a:t>diiodopropane</a:t>
            </a:r>
            <a:r>
              <a:rPr lang="en-GB" altLang="en-US" dirty="0">
                <a:latin typeface="Arial" panose="020B0604020202020204" pitchFamily="34" charset="0"/>
              </a:rPr>
              <a:t>.</a:t>
            </a:r>
          </a:p>
          <a:p>
            <a:endParaRPr lang="en-GB" altLang="en-US" dirty="0">
              <a:latin typeface="Arial" panose="020B0604020202020204" pitchFamily="34" charset="0"/>
            </a:endParaRPr>
          </a:p>
          <a:p>
            <a:r>
              <a:rPr lang="en-GB" altLang="en-US" dirty="0">
                <a:latin typeface="Arial" panose="020B0604020202020204" pitchFamily="34" charset="0"/>
              </a:rPr>
              <a:t>Students could also be asked to predict the structure of the product produced when propene reacts with bromine. </a:t>
            </a:r>
          </a:p>
          <a:p>
            <a:endParaRPr lang="en-GB" altLang="en-US" dirty="0">
              <a:latin typeface="Arial" panose="020B0604020202020204" pitchFamily="34" charset="0"/>
            </a:endParaRPr>
          </a:p>
          <a:p>
            <a:pPr defTabSz="928299">
              <a:defRPr/>
            </a:pPr>
            <a:r>
              <a:rPr lang="en-GB" dirty="0"/>
              <a:t>This slide covers the Science and Engineering Practice:</a:t>
            </a:r>
          </a:p>
          <a:p>
            <a:pPr marL="174056" indent="-174056">
              <a:buFont typeface="Arial" panose="020B0604020202020204" pitchFamily="34" charset="0"/>
              <a:buChar char="•"/>
            </a:pPr>
            <a:r>
              <a:rPr lang="en-GB" b="1" dirty="0"/>
              <a:t>Developing and Using Models: </a:t>
            </a:r>
            <a:r>
              <a:rPr lang="en-GB" dirty="0"/>
              <a:t>Use a model to provide mechanistic accounts of phenomena.</a:t>
            </a:r>
            <a:endParaRPr lang="en-US" dirty="0"/>
          </a:p>
        </p:txBody>
      </p:sp>
      <p:sp>
        <p:nvSpPr>
          <p:cNvPr id="2" name="Slide Number Placeholder 1">
            <a:extLst>
              <a:ext uri="{FF2B5EF4-FFF2-40B4-BE49-F238E27FC236}">
                <a16:creationId xmlns:a16="http://schemas.microsoft.com/office/drawing/2014/main" id="{B88439C9-325C-4619-9EDC-1A117FDED4BC}"/>
              </a:ext>
            </a:extLst>
          </p:cNvPr>
          <p:cNvSpPr>
            <a:spLocks noGrp="1"/>
          </p:cNvSpPr>
          <p:nvPr>
            <p:ph type="sldNum" sz="quarter" idx="10"/>
          </p:nvPr>
        </p:nvSpPr>
        <p:spPr/>
        <p:txBody>
          <a:bodyPr/>
          <a:lstStyle/>
          <a:p>
            <a:fld id="{9528317E-9361-426E-90DD-9E7C83DF385C}" type="slidenum">
              <a:rPr lang="en-US" altLang="en-US" smtClean="0"/>
              <a:pPr/>
              <a:t>21</a:t>
            </a:fld>
            <a:endParaRPr lang="en-US"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a:extLst>
              <a:ext uri="{FF2B5EF4-FFF2-40B4-BE49-F238E27FC236}">
                <a16:creationId xmlns:a16="http://schemas.microsoft.com/office/drawing/2014/main" id="{F68AAF11-A52E-458F-8F13-C100AFF9700D}"/>
              </a:ext>
            </a:extLst>
          </p:cNvPr>
          <p:cNvSpPr>
            <a:spLocks noGrp="1" noRot="1" noChangeAspect="1" noTextEdit="1"/>
          </p:cNvSpPr>
          <p:nvPr>
            <p:ph type="sldImg"/>
          </p:nvPr>
        </p:nvSpPr>
        <p:spPr>
          <a:ln/>
        </p:spPr>
      </p:sp>
      <p:sp>
        <p:nvSpPr>
          <p:cNvPr id="58371" name="Notes Placeholder 2">
            <a:extLst>
              <a:ext uri="{FF2B5EF4-FFF2-40B4-BE49-F238E27FC236}">
                <a16:creationId xmlns:a16="http://schemas.microsoft.com/office/drawing/2014/main" id="{19AA4F94-1EC8-4D0D-BEDB-5B35DE53BA83}"/>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b="1" dirty="0">
                <a:latin typeface="Arial" panose="020B0604020202020204" pitchFamily="34" charset="0"/>
              </a:rPr>
              <a:t>Teacher notes</a:t>
            </a:r>
          </a:p>
          <a:p>
            <a:r>
              <a:rPr lang="en-GB" altLang="en-US" dirty="0">
                <a:latin typeface="Arial" panose="020B0604020202020204" pitchFamily="34" charset="0"/>
              </a:rPr>
              <a:t>The product formed during the reaction between butene and chlorine is dichlorobutane.</a:t>
            </a:r>
          </a:p>
          <a:p>
            <a:r>
              <a:rPr lang="en-GB" altLang="en-US" dirty="0">
                <a:latin typeface="Arial" panose="020B0604020202020204" pitchFamily="34" charset="0"/>
              </a:rPr>
              <a:t>The product formed during the reaction between butene and bromine is </a:t>
            </a:r>
            <a:r>
              <a:rPr lang="en-GB" altLang="en-US" dirty="0" err="1">
                <a:latin typeface="Arial" panose="020B0604020202020204" pitchFamily="34" charset="0"/>
              </a:rPr>
              <a:t>dibromobutane</a:t>
            </a:r>
            <a:r>
              <a:rPr lang="en-GB" altLang="en-US" dirty="0">
                <a:latin typeface="Arial" panose="020B0604020202020204" pitchFamily="34" charset="0"/>
              </a:rPr>
              <a:t>.</a:t>
            </a:r>
          </a:p>
          <a:p>
            <a:endParaRPr lang="en-GB" altLang="en-US" dirty="0">
              <a:latin typeface="Arial" panose="020B0604020202020204" pitchFamily="34" charset="0"/>
            </a:endParaRPr>
          </a:p>
          <a:p>
            <a:r>
              <a:rPr lang="en-GB" altLang="en-US" dirty="0">
                <a:latin typeface="Arial" panose="020B0604020202020204" pitchFamily="34" charset="0"/>
              </a:rPr>
              <a:t>Students could also be asked to predict the structure of the product produced when butene reacts with iodine. </a:t>
            </a:r>
          </a:p>
          <a:p>
            <a:endParaRPr lang="en-GB" altLang="en-US" dirty="0">
              <a:latin typeface="Arial" panose="020B0604020202020204" pitchFamily="34" charset="0"/>
            </a:endParaRPr>
          </a:p>
          <a:p>
            <a:pPr defTabSz="928299">
              <a:defRPr/>
            </a:pPr>
            <a:r>
              <a:rPr lang="en-GB" dirty="0"/>
              <a:t>This slide covers the Science and Engineering Practice:</a:t>
            </a:r>
          </a:p>
          <a:p>
            <a:pPr marL="174056" indent="-174056">
              <a:buFont typeface="Arial" panose="020B0604020202020204" pitchFamily="34" charset="0"/>
              <a:buChar char="•"/>
            </a:pPr>
            <a:r>
              <a:rPr lang="en-GB" b="1" dirty="0"/>
              <a:t>Developing and Using Models: </a:t>
            </a:r>
            <a:r>
              <a:rPr lang="en-GB" dirty="0"/>
              <a:t>Use a model to provide mechanistic accounts of phenomena.</a:t>
            </a:r>
            <a:endParaRPr lang="en-US" dirty="0"/>
          </a:p>
        </p:txBody>
      </p:sp>
      <p:sp>
        <p:nvSpPr>
          <p:cNvPr id="2" name="Slide Number Placeholder 1">
            <a:extLst>
              <a:ext uri="{FF2B5EF4-FFF2-40B4-BE49-F238E27FC236}">
                <a16:creationId xmlns:a16="http://schemas.microsoft.com/office/drawing/2014/main" id="{46240829-9712-4121-9D58-F8785356E6D2}"/>
              </a:ext>
            </a:extLst>
          </p:cNvPr>
          <p:cNvSpPr>
            <a:spLocks noGrp="1"/>
          </p:cNvSpPr>
          <p:nvPr>
            <p:ph type="sldNum" sz="quarter" idx="10"/>
          </p:nvPr>
        </p:nvSpPr>
        <p:spPr/>
        <p:txBody>
          <a:bodyPr/>
          <a:lstStyle/>
          <a:p>
            <a:fld id="{9528317E-9361-426E-90DD-9E7C83DF385C}" type="slidenum">
              <a:rPr lang="en-US" altLang="en-US" smtClean="0"/>
              <a:pPr/>
              <a:t>22</a:t>
            </a:fld>
            <a:endParaRPr lang="en-US"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a:extLst>
              <a:ext uri="{FF2B5EF4-FFF2-40B4-BE49-F238E27FC236}">
                <a16:creationId xmlns:a16="http://schemas.microsoft.com/office/drawing/2014/main" id="{FA08AC29-DA02-4080-AB34-5F729FA12BC7}"/>
              </a:ext>
            </a:extLst>
          </p:cNvPr>
          <p:cNvSpPr>
            <a:spLocks noGrp="1" noRot="1" noChangeAspect="1" noTextEdit="1"/>
          </p:cNvSpPr>
          <p:nvPr>
            <p:ph type="sldImg"/>
          </p:nvPr>
        </p:nvSpPr>
        <p:spPr>
          <a:ln/>
        </p:spPr>
      </p:sp>
      <p:sp>
        <p:nvSpPr>
          <p:cNvPr id="59395" name="Notes Placeholder 2">
            <a:extLst>
              <a:ext uri="{FF2B5EF4-FFF2-40B4-BE49-F238E27FC236}">
                <a16:creationId xmlns:a16="http://schemas.microsoft.com/office/drawing/2014/main" id="{246E46AF-8ABD-468C-BA47-D3286C1402D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b="1" dirty="0">
                <a:latin typeface="Arial" panose="020B0604020202020204" pitchFamily="34" charset="0"/>
              </a:rPr>
              <a:t>Teacher notes</a:t>
            </a:r>
          </a:p>
          <a:p>
            <a:r>
              <a:rPr lang="en-GB" altLang="en-US" dirty="0">
                <a:latin typeface="Arial" panose="020B0604020202020204" pitchFamily="34" charset="0"/>
              </a:rPr>
              <a:t>The product formed during the reaction between pentene and chlorine is </a:t>
            </a:r>
            <a:r>
              <a:rPr lang="en-GB" altLang="en-US" dirty="0" err="1">
                <a:latin typeface="Arial" panose="020B0604020202020204" pitchFamily="34" charset="0"/>
              </a:rPr>
              <a:t>dichloropentane</a:t>
            </a:r>
            <a:r>
              <a:rPr lang="en-GB" altLang="en-US" dirty="0">
                <a:latin typeface="Arial" panose="020B0604020202020204" pitchFamily="34" charset="0"/>
              </a:rPr>
              <a:t>.</a:t>
            </a:r>
          </a:p>
          <a:p>
            <a:r>
              <a:rPr lang="en-GB" altLang="en-US" dirty="0">
                <a:latin typeface="Arial" panose="020B0604020202020204" pitchFamily="34" charset="0"/>
              </a:rPr>
              <a:t>The product formed during the reaction between pentene and iodine is </a:t>
            </a:r>
            <a:r>
              <a:rPr lang="en-GB" altLang="en-US" dirty="0" err="1">
                <a:latin typeface="Arial" panose="020B0604020202020204" pitchFamily="34" charset="0"/>
              </a:rPr>
              <a:t>diiodopentane</a:t>
            </a:r>
            <a:r>
              <a:rPr lang="en-GB" altLang="en-US" dirty="0">
                <a:latin typeface="Arial" panose="020B0604020202020204" pitchFamily="34" charset="0"/>
              </a:rPr>
              <a:t>.</a:t>
            </a:r>
          </a:p>
          <a:p>
            <a:endParaRPr lang="en-GB" altLang="en-US" dirty="0">
              <a:latin typeface="Arial" panose="020B0604020202020204" pitchFamily="34" charset="0"/>
            </a:endParaRPr>
          </a:p>
          <a:p>
            <a:r>
              <a:rPr lang="en-GB" altLang="en-US" dirty="0">
                <a:latin typeface="Arial" panose="020B0604020202020204" pitchFamily="34" charset="0"/>
              </a:rPr>
              <a:t>Students could also be asked to predict the structure of the product produced when pentene reacts with bromine. </a:t>
            </a:r>
          </a:p>
          <a:p>
            <a:endParaRPr lang="en-GB" altLang="en-US" dirty="0">
              <a:latin typeface="Arial" panose="020B0604020202020204" pitchFamily="34" charset="0"/>
            </a:endParaRPr>
          </a:p>
          <a:p>
            <a:pPr defTabSz="928299">
              <a:defRPr/>
            </a:pPr>
            <a:r>
              <a:rPr lang="en-GB" dirty="0"/>
              <a:t>This slide covers the Science and Engineering Practice:</a:t>
            </a:r>
          </a:p>
          <a:p>
            <a:pPr marL="174056" indent="-174056">
              <a:buFont typeface="Arial" panose="020B0604020202020204" pitchFamily="34" charset="0"/>
              <a:buChar char="•"/>
            </a:pPr>
            <a:r>
              <a:rPr lang="en-GB" b="1" dirty="0"/>
              <a:t>Developing and Using Models: </a:t>
            </a:r>
            <a:r>
              <a:rPr lang="en-GB" dirty="0"/>
              <a:t>Use a model to provide mechanistic accounts of phenomena.</a:t>
            </a:r>
            <a:endParaRPr lang="en-US" dirty="0"/>
          </a:p>
        </p:txBody>
      </p:sp>
      <p:sp>
        <p:nvSpPr>
          <p:cNvPr id="2" name="Slide Number Placeholder 1">
            <a:extLst>
              <a:ext uri="{FF2B5EF4-FFF2-40B4-BE49-F238E27FC236}">
                <a16:creationId xmlns:a16="http://schemas.microsoft.com/office/drawing/2014/main" id="{2A495328-1226-4529-826F-E1192A6A27BE}"/>
              </a:ext>
            </a:extLst>
          </p:cNvPr>
          <p:cNvSpPr>
            <a:spLocks noGrp="1"/>
          </p:cNvSpPr>
          <p:nvPr>
            <p:ph type="sldNum" sz="quarter" idx="10"/>
          </p:nvPr>
        </p:nvSpPr>
        <p:spPr/>
        <p:txBody>
          <a:bodyPr/>
          <a:lstStyle/>
          <a:p>
            <a:fld id="{9528317E-9361-426E-90DD-9E7C83DF385C}" type="slidenum">
              <a:rPr lang="en-US" altLang="en-US" smtClean="0"/>
              <a:pPr/>
              <a:t>23</a:t>
            </a:fld>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2">
            <a:extLst>
              <a:ext uri="{FF2B5EF4-FFF2-40B4-BE49-F238E27FC236}">
                <a16:creationId xmlns:a16="http://schemas.microsoft.com/office/drawing/2014/main" id="{960A757A-0288-4245-8C64-DF20033BFFCF}"/>
              </a:ext>
            </a:extLst>
          </p:cNvPr>
          <p:cNvSpPr>
            <a:spLocks noGrp="1" noRot="1" noChangeAspect="1" noChangeArrowheads="1" noTextEdit="1"/>
          </p:cNvSpPr>
          <p:nvPr>
            <p:ph type="sldImg"/>
          </p:nvPr>
        </p:nvSpPr>
        <p:spPr>
          <a:ln/>
        </p:spPr>
      </p:sp>
      <p:sp>
        <p:nvSpPr>
          <p:cNvPr id="37892" name="Rectangle 3">
            <a:extLst>
              <a:ext uri="{FF2B5EF4-FFF2-40B4-BE49-F238E27FC236}">
                <a16:creationId xmlns:a16="http://schemas.microsoft.com/office/drawing/2014/main" id="{9BD8997D-1A1A-41EB-B7B3-99F960F201D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b="1" dirty="0">
                <a:latin typeface="Arial" panose="020B0604020202020204" pitchFamily="34" charset="0"/>
              </a:rPr>
              <a:t>Teacher notes</a:t>
            </a:r>
          </a:p>
          <a:p>
            <a:r>
              <a:rPr lang="en-GB" altLang="en-US" dirty="0">
                <a:latin typeface="Arial" panose="020B0604020202020204" pitchFamily="34" charset="0"/>
              </a:rPr>
              <a:t>For more information about catalytic cracking, please refer to the </a:t>
            </a:r>
            <a:r>
              <a:rPr lang="en-GB" altLang="en-US" b="0" i="1" dirty="0">
                <a:latin typeface="Arial" panose="020B0604020202020204" pitchFamily="34" charset="0"/>
              </a:rPr>
              <a:t>Cracking Hydrocarbons </a:t>
            </a:r>
            <a:r>
              <a:rPr lang="en-GB" altLang="en-US" b="0" dirty="0">
                <a:latin typeface="Arial" panose="020B0604020202020204" pitchFamily="34" charset="0"/>
              </a:rPr>
              <a:t>presentation. </a:t>
            </a:r>
          </a:p>
          <a:p>
            <a:r>
              <a:rPr lang="en-GB" altLang="en-US" b="0" dirty="0">
                <a:latin typeface="Arial" panose="020B0604020202020204" pitchFamily="34" charset="0"/>
              </a:rPr>
              <a:t>For more information about alkanes, please refer to the </a:t>
            </a:r>
            <a:r>
              <a:rPr lang="en-GB" altLang="en-US" b="0" i="1" dirty="0">
                <a:latin typeface="Arial" panose="020B0604020202020204" pitchFamily="34" charset="0"/>
              </a:rPr>
              <a:t>Alkanes</a:t>
            </a:r>
            <a:r>
              <a:rPr lang="en-GB" altLang="en-US" b="0" dirty="0">
                <a:latin typeface="Arial" panose="020B0604020202020204" pitchFamily="34" charset="0"/>
              </a:rPr>
              <a:t> presentation. </a:t>
            </a:r>
          </a:p>
          <a:p>
            <a:endParaRPr lang="en-GB" altLang="en-US" dirty="0">
              <a:latin typeface="Arial" panose="020B0604020202020204" pitchFamily="34" charset="0"/>
            </a:endParaRPr>
          </a:p>
          <a:p>
            <a:pPr defTabSz="928299">
              <a:defRPr/>
            </a:pPr>
            <a:r>
              <a:rPr lang="en-GB" dirty="0"/>
              <a:t>This slide covers the Science and Engineering Practice:</a:t>
            </a:r>
          </a:p>
          <a:p>
            <a:pPr marL="174056" indent="-174056">
              <a:buFont typeface="Arial" panose="020B0604020202020204" pitchFamily="34" charset="0"/>
              <a:buChar char="•"/>
            </a:pPr>
            <a:r>
              <a:rPr lang="en-GB" b="1" dirty="0"/>
              <a:t>Developing and Using Models: </a:t>
            </a:r>
            <a:r>
              <a:rPr lang="en-GB" dirty="0"/>
              <a:t>Use a model to provide mechanistic accounts of phenomena.</a:t>
            </a:r>
            <a:endParaRPr lang="en-US" dirty="0"/>
          </a:p>
        </p:txBody>
      </p:sp>
      <p:sp>
        <p:nvSpPr>
          <p:cNvPr id="2" name="Slide Number Placeholder 1">
            <a:extLst>
              <a:ext uri="{FF2B5EF4-FFF2-40B4-BE49-F238E27FC236}">
                <a16:creationId xmlns:a16="http://schemas.microsoft.com/office/drawing/2014/main" id="{4FD2FDE0-AAF9-4B12-B5D9-EF07FB507081}"/>
              </a:ext>
            </a:extLst>
          </p:cNvPr>
          <p:cNvSpPr>
            <a:spLocks noGrp="1"/>
          </p:cNvSpPr>
          <p:nvPr>
            <p:ph type="sldNum" sz="quarter" idx="10"/>
          </p:nvPr>
        </p:nvSpPr>
        <p:spPr/>
        <p:txBody>
          <a:bodyPr/>
          <a:lstStyle/>
          <a:p>
            <a:fld id="{9528317E-9361-426E-90DD-9E7C83DF385C}" type="slidenum">
              <a:rPr lang="en-US" altLang="en-US" smtClean="0"/>
              <a:pPr/>
              <a:t>3</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2">
            <a:extLst>
              <a:ext uri="{FF2B5EF4-FFF2-40B4-BE49-F238E27FC236}">
                <a16:creationId xmlns:a16="http://schemas.microsoft.com/office/drawing/2014/main" id="{0B1BCC81-985C-40C0-83EC-CCA077666A19}"/>
              </a:ext>
            </a:extLst>
          </p:cNvPr>
          <p:cNvSpPr>
            <a:spLocks noGrp="1" noRot="1" noChangeAspect="1" noChangeArrowheads="1" noTextEdit="1"/>
          </p:cNvSpPr>
          <p:nvPr>
            <p:ph type="sldImg"/>
          </p:nvPr>
        </p:nvSpPr>
        <p:spPr>
          <a:ln/>
        </p:spPr>
      </p:sp>
      <p:sp>
        <p:nvSpPr>
          <p:cNvPr id="38916" name="Rectangle 3">
            <a:extLst>
              <a:ext uri="{FF2B5EF4-FFF2-40B4-BE49-F238E27FC236}">
                <a16:creationId xmlns:a16="http://schemas.microsoft.com/office/drawing/2014/main" id="{87EA0B71-3A65-4AF1-960F-2EB7D335AFD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28299">
              <a:defRPr/>
            </a:pPr>
            <a:r>
              <a:rPr lang="en-GB" dirty="0"/>
              <a:t>This slide covers the Science and Engineering Practice:</a:t>
            </a:r>
          </a:p>
          <a:p>
            <a:pPr marL="174056" indent="-174056">
              <a:buFont typeface="Arial" panose="020B0604020202020204" pitchFamily="34" charset="0"/>
              <a:buChar char="•"/>
            </a:pPr>
            <a:r>
              <a:rPr lang="en-GB" b="1" dirty="0"/>
              <a:t>Developing and Using Models: </a:t>
            </a:r>
            <a:r>
              <a:rPr lang="en-GB" dirty="0"/>
              <a:t>Use a model to provide mechanistic accounts of phenomena.</a:t>
            </a:r>
            <a:endParaRPr lang="en-US" dirty="0"/>
          </a:p>
        </p:txBody>
      </p:sp>
      <p:sp>
        <p:nvSpPr>
          <p:cNvPr id="2" name="Slide Number Placeholder 1">
            <a:extLst>
              <a:ext uri="{FF2B5EF4-FFF2-40B4-BE49-F238E27FC236}">
                <a16:creationId xmlns:a16="http://schemas.microsoft.com/office/drawing/2014/main" id="{7651F860-9233-4DD3-A7FE-2BF51D6333E2}"/>
              </a:ext>
            </a:extLst>
          </p:cNvPr>
          <p:cNvSpPr>
            <a:spLocks noGrp="1"/>
          </p:cNvSpPr>
          <p:nvPr>
            <p:ph type="sldNum" sz="quarter" idx="10"/>
          </p:nvPr>
        </p:nvSpPr>
        <p:spPr/>
        <p:txBody>
          <a:bodyPr/>
          <a:lstStyle/>
          <a:p>
            <a:fld id="{9528317E-9361-426E-90DD-9E7C83DF385C}" type="slidenum">
              <a:rPr lang="en-US" altLang="en-US" smtClean="0"/>
              <a:pPr/>
              <a:t>4</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BB3E28CA-BCBE-49DB-B4A0-B7E51BCE3B4A}"/>
              </a:ext>
            </a:extLst>
          </p:cNvPr>
          <p:cNvSpPr>
            <a:spLocks noGrp="1" noRot="1" noChangeAspect="1" noTextEdit="1"/>
          </p:cNvSpPr>
          <p:nvPr>
            <p:ph type="sldImg"/>
          </p:nvPr>
        </p:nvSpPr>
        <p:spPr>
          <a:ln/>
        </p:spPr>
      </p:sp>
      <p:sp>
        <p:nvSpPr>
          <p:cNvPr id="39939" name="Notes Placeholder 2">
            <a:extLst>
              <a:ext uri="{FF2B5EF4-FFF2-40B4-BE49-F238E27FC236}">
                <a16:creationId xmlns:a16="http://schemas.microsoft.com/office/drawing/2014/main" id="{F3398001-4660-43A4-ADD5-82AEFDECC585}"/>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b="1" dirty="0">
                <a:latin typeface="Arial" panose="020B0604020202020204" pitchFamily="34" charset="0"/>
              </a:rPr>
              <a:t>Teacher notes</a:t>
            </a:r>
          </a:p>
          <a:p>
            <a:r>
              <a:rPr lang="en-GB" altLang="en-US" dirty="0">
                <a:latin typeface="Arial" panose="020B0604020202020204" pitchFamily="34" charset="0"/>
              </a:rPr>
              <a:t>The fully displayed formulae for ethene and propene are shown on this slide.</a:t>
            </a:r>
          </a:p>
          <a:p>
            <a:endParaRPr lang="en-GB" altLang="en-US" dirty="0">
              <a:latin typeface="Arial" panose="020B0604020202020204" pitchFamily="34" charset="0"/>
            </a:endParaRPr>
          </a:p>
          <a:p>
            <a:r>
              <a:rPr lang="en-GB" altLang="en-US" dirty="0">
                <a:latin typeface="Arial" panose="020B0604020202020204" pitchFamily="34" charset="0"/>
              </a:rPr>
              <a:t>The structure of the next two alkenes in the series is given on the following slide.</a:t>
            </a:r>
          </a:p>
          <a:p>
            <a:endParaRPr lang="en-GB" altLang="en-US" dirty="0">
              <a:latin typeface="Arial" panose="020B0604020202020204" pitchFamily="34" charset="0"/>
            </a:endParaRPr>
          </a:p>
          <a:p>
            <a:pPr defTabSz="928299">
              <a:defRPr/>
            </a:pPr>
            <a:r>
              <a:rPr lang="en-GB" dirty="0"/>
              <a:t>This slide covers the Science and Engineering Practice:</a:t>
            </a:r>
          </a:p>
          <a:p>
            <a:pPr marL="174056" indent="-174056">
              <a:buFont typeface="Arial" panose="020B0604020202020204" pitchFamily="34" charset="0"/>
              <a:buChar char="•"/>
            </a:pPr>
            <a:r>
              <a:rPr lang="en-GB" b="1" dirty="0"/>
              <a:t>Developing and Using Models: </a:t>
            </a:r>
            <a:r>
              <a:rPr lang="en-GB" dirty="0"/>
              <a:t>Use a model to provide mechanistic accounts of phenomena.</a:t>
            </a:r>
            <a:endParaRPr lang="en-GB" altLang="en-US" dirty="0">
              <a:latin typeface="Arial" panose="020B0604020202020204" pitchFamily="34" charset="0"/>
            </a:endParaRPr>
          </a:p>
        </p:txBody>
      </p:sp>
      <p:sp>
        <p:nvSpPr>
          <p:cNvPr id="2" name="Slide Number Placeholder 1">
            <a:extLst>
              <a:ext uri="{FF2B5EF4-FFF2-40B4-BE49-F238E27FC236}">
                <a16:creationId xmlns:a16="http://schemas.microsoft.com/office/drawing/2014/main" id="{F8D74420-CFC5-40E4-95B3-856E308C9CB8}"/>
              </a:ext>
            </a:extLst>
          </p:cNvPr>
          <p:cNvSpPr>
            <a:spLocks noGrp="1"/>
          </p:cNvSpPr>
          <p:nvPr>
            <p:ph type="sldNum" sz="quarter" idx="10"/>
          </p:nvPr>
        </p:nvSpPr>
        <p:spPr/>
        <p:txBody>
          <a:bodyPr/>
          <a:lstStyle/>
          <a:p>
            <a:fld id="{9528317E-9361-426E-90DD-9E7C83DF385C}" type="slidenum">
              <a:rPr lang="en-US" altLang="en-US" smtClean="0"/>
              <a:pPr/>
              <a:t>5</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a:extLst>
              <a:ext uri="{FF2B5EF4-FFF2-40B4-BE49-F238E27FC236}">
                <a16:creationId xmlns:a16="http://schemas.microsoft.com/office/drawing/2014/main" id="{117452EA-95A3-4FCF-A0A1-74A7904177D4}"/>
              </a:ext>
            </a:extLst>
          </p:cNvPr>
          <p:cNvSpPr>
            <a:spLocks noGrp="1" noRot="1" noChangeAspect="1" noTextEdit="1"/>
          </p:cNvSpPr>
          <p:nvPr>
            <p:ph type="sldImg"/>
          </p:nvPr>
        </p:nvSpPr>
        <p:spPr>
          <a:ln/>
        </p:spPr>
      </p:sp>
      <p:sp>
        <p:nvSpPr>
          <p:cNvPr id="40963" name="Notes Placeholder 2">
            <a:extLst>
              <a:ext uri="{FF2B5EF4-FFF2-40B4-BE49-F238E27FC236}">
                <a16:creationId xmlns:a16="http://schemas.microsoft.com/office/drawing/2014/main" id="{EF5E9528-6E36-4C38-A767-8EE0CEA752EB}"/>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b="1" dirty="0">
                <a:latin typeface="Arial" panose="020B0604020202020204" pitchFamily="34" charset="0"/>
              </a:rPr>
              <a:t>Teacher notes</a:t>
            </a:r>
          </a:p>
          <a:p>
            <a:r>
              <a:rPr lang="en-GB" altLang="en-US" dirty="0">
                <a:latin typeface="Arial" panose="020B0604020202020204" pitchFamily="34" charset="0"/>
              </a:rPr>
              <a:t>The fully displayed formulae for but-1-ene and pent-1-ene are shown on this slide. For simplicity, the numbers have been omitted from the chemical names. </a:t>
            </a:r>
          </a:p>
          <a:p>
            <a:endParaRPr lang="en-GB" altLang="en-US" dirty="0">
              <a:latin typeface="Arial" panose="020B0604020202020204" pitchFamily="34" charset="0"/>
            </a:endParaRPr>
          </a:p>
          <a:p>
            <a:r>
              <a:rPr lang="en-GB" altLang="en-US" dirty="0">
                <a:latin typeface="Arial" panose="020B0604020202020204" pitchFamily="34" charset="0"/>
              </a:rPr>
              <a:t>The location of the double bond can change in alkenes with three or more carbon atoms; this is indicated in the name, such as but-1-ene and but-2-ene. For example, the double bond is located between carbon two and three in but-2-ene.</a:t>
            </a:r>
          </a:p>
          <a:p>
            <a:endParaRPr lang="en-GB" altLang="en-US" dirty="0">
              <a:latin typeface="Arial" panose="020B0604020202020204" pitchFamily="34" charset="0"/>
            </a:endParaRPr>
          </a:p>
          <a:p>
            <a:pPr defTabSz="928299">
              <a:defRPr/>
            </a:pPr>
            <a:r>
              <a:rPr lang="en-GB" dirty="0"/>
              <a:t>This slide covers the Science and Engineering Practice:</a:t>
            </a:r>
          </a:p>
          <a:p>
            <a:pPr marL="174056" indent="-174056">
              <a:buFont typeface="Arial" panose="020B0604020202020204" pitchFamily="34" charset="0"/>
              <a:buChar char="•"/>
            </a:pPr>
            <a:r>
              <a:rPr lang="en-GB" b="1" dirty="0"/>
              <a:t>Developing and Using Models: </a:t>
            </a:r>
            <a:r>
              <a:rPr lang="en-GB" dirty="0"/>
              <a:t>Use a model to provide mechanistic accounts of phenomena.</a:t>
            </a:r>
            <a:endParaRPr lang="en-US" dirty="0"/>
          </a:p>
        </p:txBody>
      </p:sp>
      <p:sp>
        <p:nvSpPr>
          <p:cNvPr id="2" name="Slide Number Placeholder 1">
            <a:extLst>
              <a:ext uri="{FF2B5EF4-FFF2-40B4-BE49-F238E27FC236}">
                <a16:creationId xmlns:a16="http://schemas.microsoft.com/office/drawing/2014/main" id="{30315F4E-30C4-49E0-A0C9-46C2B761B4FE}"/>
              </a:ext>
            </a:extLst>
          </p:cNvPr>
          <p:cNvSpPr>
            <a:spLocks noGrp="1"/>
          </p:cNvSpPr>
          <p:nvPr>
            <p:ph type="sldNum" sz="quarter" idx="10"/>
          </p:nvPr>
        </p:nvSpPr>
        <p:spPr/>
        <p:txBody>
          <a:bodyPr/>
          <a:lstStyle/>
          <a:p>
            <a:fld id="{9528317E-9361-426E-90DD-9E7C83DF385C}" type="slidenum">
              <a:rPr lang="en-US" altLang="en-US" smtClean="0"/>
              <a:pPr/>
              <a:t>6</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a:extLst>
              <a:ext uri="{FF2B5EF4-FFF2-40B4-BE49-F238E27FC236}">
                <a16:creationId xmlns:a16="http://schemas.microsoft.com/office/drawing/2014/main" id="{DCB21A2E-7268-4FCA-89BD-D445CE3D1256}"/>
              </a:ext>
            </a:extLst>
          </p:cNvPr>
          <p:cNvSpPr>
            <a:spLocks noGrp="1" noRot="1" noChangeAspect="1" noTextEdit="1"/>
          </p:cNvSpPr>
          <p:nvPr>
            <p:ph type="sldImg"/>
          </p:nvPr>
        </p:nvSpPr>
        <p:spPr>
          <a:ln/>
        </p:spPr>
      </p:sp>
      <p:sp>
        <p:nvSpPr>
          <p:cNvPr id="43011" name="Notes Placeholder 2">
            <a:extLst>
              <a:ext uri="{FF2B5EF4-FFF2-40B4-BE49-F238E27FC236}">
                <a16:creationId xmlns:a16="http://schemas.microsoft.com/office/drawing/2014/main" id="{A72EAA4D-EED1-4052-A16A-3A55AFB3E64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b="1" dirty="0">
                <a:latin typeface="Arial" panose="020B0604020202020204" pitchFamily="34" charset="0"/>
              </a:rPr>
              <a:t>Teacher notes</a:t>
            </a:r>
          </a:p>
          <a:p>
            <a:r>
              <a:rPr lang="en-GB" altLang="en-US" dirty="0">
                <a:latin typeface="Arial" panose="020B0604020202020204" pitchFamily="34" charset="0"/>
              </a:rPr>
              <a:t>–OH is a functional group found in alcohols, and other organic compounds.</a:t>
            </a:r>
          </a:p>
          <a:p>
            <a:r>
              <a:rPr lang="en-GB" altLang="en-US" dirty="0">
                <a:latin typeface="Arial" panose="020B0604020202020204" pitchFamily="34" charset="0"/>
              </a:rPr>
              <a:t>–COOH is a functional group found in carboxylic acids.</a:t>
            </a:r>
          </a:p>
          <a:p>
            <a:endParaRPr lang="en-GB" altLang="en-US" dirty="0">
              <a:latin typeface="Arial" panose="020B0604020202020204" pitchFamily="34" charset="0"/>
            </a:endParaRPr>
          </a:p>
          <a:p>
            <a:pPr defTabSz="928299">
              <a:defRPr/>
            </a:pPr>
            <a:r>
              <a:rPr lang="en-GB" dirty="0"/>
              <a:t>This slide covers the Science and Engineering Practice:</a:t>
            </a:r>
          </a:p>
          <a:p>
            <a:pPr marL="174056" indent="-174056">
              <a:buFont typeface="Arial" panose="020B0604020202020204" pitchFamily="34" charset="0"/>
              <a:buChar char="•"/>
            </a:pPr>
            <a:r>
              <a:rPr lang="en-GB" b="1" dirty="0"/>
              <a:t>Developing and Using Models: </a:t>
            </a:r>
            <a:r>
              <a:rPr lang="en-GB" dirty="0"/>
              <a:t>Use a model to provide mechanistic accounts of phenomena.</a:t>
            </a:r>
            <a:endParaRPr lang="en-US" dirty="0"/>
          </a:p>
        </p:txBody>
      </p:sp>
      <p:sp>
        <p:nvSpPr>
          <p:cNvPr id="2" name="Slide Number Placeholder 1">
            <a:extLst>
              <a:ext uri="{FF2B5EF4-FFF2-40B4-BE49-F238E27FC236}">
                <a16:creationId xmlns:a16="http://schemas.microsoft.com/office/drawing/2014/main" id="{C8A86AE4-2E0B-4199-BF19-667169D1BD7C}"/>
              </a:ext>
            </a:extLst>
          </p:cNvPr>
          <p:cNvSpPr>
            <a:spLocks noGrp="1"/>
          </p:cNvSpPr>
          <p:nvPr>
            <p:ph type="sldNum" sz="quarter" idx="10"/>
          </p:nvPr>
        </p:nvSpPr>
        <p:spPr/>
        <p:txBody>
          <a:bodyPr/>
          <a:lstStyle/>
          <a:p>
            <a:fld id="{9528317E-9361-426E-90DD-9E7C83DF385C}" type="slidenum">
              <a:rPr lang="en-US" altLang="en-US" smtClean="0"/>
              <a:pPr/>
              <a:t>7</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a:extLst>
              <a:ext uri="{FF2B5EF4-FFF2-40B4-BE49-F238E27FC236}">
                <a16:creationId xmlns:a16="http://schemas.microsoft.com/office/drawing/2014/main" id="{B86603F1-E04E-4560-AFEC-7D80829CDF33}"/>
              </a:ext>
            </a:extLst>
          </p:cNvPr>
          <p:cNvSpPr>
            <a:spLocks noGrp="1" noRot="1" noChangeAspect="1" noTextEdit="1"/>
          </p:cNvSpPr>
          <p:nvPr>
            <p:ph type="sldImg"/>
          </p:nvPr>
        </p:nvSpPr>
        <p:spPr>
          <a:ln/>
        </p:spPr>
      </p:sp>
      <p:sp>
        <p:nvSpPr>
          <p:cNvPr id="44035" name="Notes Placeholder 2">
            <a:extLst>
              <a:ext uri="{FF2B5EF4-FFF2-40B4-BE49-F238E27FC236}">
                <a16:creationId xmlns:a16="http://schemas.microsoft.com/office/drawing/2014/main" id="{58D3ADCC-0845-4A10-BD60-8E0C91B4488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b="1" dirty="0">
                <a:latin typeface="Arial" panose="020B0604020202020204" pitchFamily="34" charset="0"/>
              </a:rPr>
              <a:t>Teacher notes</a:t>
            </a:r>
          </a:p>
          <a:p>
            <a:r>
              <a:rPr lang="en-GB" altLang="en-US" dirty="0">
                <a:latin typeface="Arial" panose="020B0604020202020204" pitchFamily="34" charset="0"/>
              </a:rPr>
              <a:t>The properties of the alkenes differ, such as their melting and boiling points. However, as they have the same functional group (C=C double bond), they will all behave in the same general way in chemical reactions.</a:t>
            </a:r>
          </a:p>
        </p:txBody>
      </p:sp>
      <p:sp>
        <p:nvSpPr>
          <p:cNvPr id="2" name="Slide Number Placeholder 1">
            <a:extLst>
              <a:ext uri="{FF2B5EF4-FFF2-40B4-BE49-F238E27FC236}">
                <a16:creationId xmlns:a16="http://schemas.microsoft.com/office/drawing/2014/main" id="{EA406ACE-774B-4A0B-AD70-4DD6369F5674}"/>
              </a:ext>
            </a:extLst>
          </p:cNvPr>
          <p:cNvSpPr>
            <a:spLocks noGrp="1"/>
          </p:cNvSpPr>
          <p:nvPr>
            <p:ph type="sldNum" sz="quarter" idx="10"/>
          </p:nvPr>
        </p:nvSpPr>
        <p:spPr/>
        <p:txBody>
          <a:bodyPr/>
          <a:lstStyle/>
          <a:p>
            <a:fld id="{9528317E-9361-426E-90DD-9E7C83DF385C}" type="slidenum">
              <a:rPr lang="en-US" altLang="en-US" smtClean="0"/>
              <a:pPr/>
              <a:t>8</a:t>
            </a:fld>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a:extLst>
              <a:ext uri="{FF2B5EF4-FFF2-40B4-BE49-F238E27FC236}">
                <a16:creationId xmlns:a16="http://schemas.microsoft.com/office/drawing/2014/main" id="{9693DD57-B3F7-47B6-A284-B7BAF7193281}"/>
              </a:ext>
            </a:extLst>
          </p:cNvPr>
          <p:cNvSpPr>
            <a:spLocks noGrp="1" noRot="1" noChangeAspect="1" noTextEdit="1"/>
          </p:cNvSpPr>
          <p:nvPr>
            <p:ph type="sldImg"/>
          </p:nvPr>
        </p:nvSpPr>
        <p:spPr>
          <a:ln/>
        </p:spPr>
      </p:sp>
      <p:sp>
        <p:nvSpPr>
          <p:cNvPr id="45059" name="Notes Placeholder 2">
            <a:extLst>
              <a:ext uri="{FF2B5EF4-FFF2-40B4-BE49-F238E27FC236}">
                <a16:creationId xmlns:a16="http://schemas.microsoft.com/office/drawing/2014/main" id="{0F56EC39-6DF9-4628-9FD2-1AC4B6FCC182}"/>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latin typeface="Arial" panose="020B0604020202020204" pitchFamily="34" charset="0"/>
            </a:endParaRPr>
          </a:p>
        </p:txBody>
      </p:sp>
      <p:sp>
        <p:nvSpPr>
          <p:cNvPr id="2" name="Slide Number Placeholder 1">
            <a:extLst>
              <a:ext uri="{FF2B5EF4-FFF2-40B4-BE49-F238E27FC236}">
                <a16:creationId xmlns:a16="http://schemas.microsoft.com/office/drawing/2014/main" id="{74FD388F-E8B7-4DB3-B54E-F92B72E376EC}"/>
              </a:ext>
            </a:extLst>
          </p:cNvPr>
          <p:cNvSpPr>
            <a:spLocks noGrp="1"/>
          </p:cNvSpPr>
          <p:nvPr>
            <p:ph type="sldNum" sz="quarter" idx="10"/>
          </p:nvPr>
        </p:nvSpPr>
        <p:spPr/>
        <p:txBody>
          <a:bodyPr/>
          <a:lstStyle/>
          <a:p>
            <a:fld id="{9528317E-9361-426E-90DD-9E7C83DF385C}" type="slidenum">
              <a:rPr lang="en-US" altLang="en-US" smtClean="0"/>
              <a:pPr/>
              <a:t>9</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Master" Target="../slideMasters/slideMaster1.xml"/><Relationship Id="rId1" Type="http://schemas.openxmlformats.org/officeDocument/2006/relationships/tags" Target="../tags/tag3.xml"/><Relationship Id="rId5" Type="http://schemas.openxmlformats.org/officeDocument/2006/relationships/image" Target="../media/image4.png"/><Relationship Id="rId4" Type="http://schemas.openxmlformats.org/officeDocument/2006/relationships/image" Target="../media/image6.png"/></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2.xml"/></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3.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4.xml"/></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5.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Master" Target="../slideMasters/slideMaster1.xml"/><Relationship Id="rId1" Type="http://schemas.openxmlformats.org/officeDocument/2006/relationships/tags" Target="../tags/tag16.xml"/><Relationship Id="rId5" Type="http://schemas.openxmlformats.org/officeDocument/2006/relationships/image" Target="../media/image4.png"/><Relationship Id="rId4" Type="http://schemas.openxmlformats.org/officeDocument/2006/relationships/image" Target="../media/image6.png"/></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18.xml"/></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19.xml"/></Relationships>
</file>

<file path=ppt/slideLayouts/_rels/slideLayout17.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0.xml"/></Relationships>
</file>

<file path=ppt/slideLayouts/_rels/slideLayout18.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1.xml"/></Relationships>
</file>

<file path=ppt/slideLayouts/_rels/slideLayout19.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2.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20.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3.xml"/></Relationships>
</file>

<file path=ppt/slideLayouts/_rels/slideLayout21.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4.xml"/></Relationships>
</file>

<file path=ppt/slideLayouts/_rels/slideLayout22.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5.xml"/></Relationships>
</file>

<file path=ppt/slideLayouts/_rels/slideLayout23.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6.xml"/></Relationships>
</file>

<file path=ppt/slideLayouts/_rels/slideLayout24.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7.xml"/></Relationships>
</file>

<file path=ppt/slideLayouts/_rels/slideLayout25.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8.xml"/></Relationships>
</file>

<file path=ppt/slideLayouts/_rels/slideLayout26.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9.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0.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3" name="Picture 17"/>
          <p:cNvPicPr>
            <a:picLocks noChangeAspect="1" noChangeArrowheads="1"/>
          </p:cNvPicPr>
          <p:nvPr userDrawn="1"/>
        </p:nvPicPr>
        <p:blipFill>
          <a:blip r:embed="rId3">
            <a:extLst>
              <a:ext uri="{28A0092B-C50C-407E-A947-70E740481C1C}">
                <a14:useLocalDpi xmlns:a14="http://schemas.microsoft.com/office/drawing/2010/main" val="0"/>
              </a:ext>
            </a:extLst>
          </a:blip>
          <a:stretch>
            <a:fillRect/>
          </a:stretch>
        </p:blipFill>
        <p:spPr bwMode="auto">
          <a:xfrm>
            <a:off x="0" y="0"/>
            <a:ext cx="9144000" cy="6858000"/>
          </a:xfrm>
          <a:prstGeom prst="rect">
            <a:avLst/>
          </a:prstGeom>
          <a:noFill/>
          <a:ln w="9525">
            <a:noFill/>
            <a:miter lim="800000"/>
            <a:headEnd/>
            <a:tailEnd/>
          </a:ln>
        </p:spPr>
      </p:pic>
      <p:pic>
        <p:nvPicPr>
          <p:cNvPr id="4" name="Picture 8">
            <a:hlinkClick r:id="" action="ppaction://hlinkshowjump?jump=nextslide"/>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sp>
        <p:nvSpPr>
          <p:cNvPr id="7" name="Title 1">
            <a:extLst>
              <a:ext uri="{FF2B5EF4-FFF2-40B4-BE49-F238E27FC236}">
                <a16:creationId xmlns:a16="http://schemas.microsoft.com/office/drawing/2014/main" id="{95377613-BF44-4DE5-BF60-36F4B20FC9E5}"/>
              </a:ext>
            </a:extLst>
          </p:cNvPr>
          <p:cNvSpPr>
            <a:spLocks noGrp="1"/>
          </p:cNvSpPr>
          <p:nvPr>
            <p:ph type="title"/>
          </p:nvPr>
        </p:nvSpPr>
        <p:spPr>
          <a:xfrm>
            <a:off x="3230310" y="1187864"/>
            <a:ext cx="4973653" cy="3119215"/>
          </a:xfrm>
        </p:spPr>
        <p:txBody>
          <a:bodyPr/>
          <a:lstStyle>
            <a:lvl1pPr algn="ctr">
              <a:lnSpc>
                <a:spcPct val="100000"/>
              </a:lnSpc>
              <a:defRPr sz="4400">
                <a:solidFill>
                  <a:srgbClr val="FF6600"/>
                </a:solidFill>
              </a:defRPr>
            </a:lvl1pPr>
          </a:lstStyle>
          <a:p>
            <a:r>
              <a:rPr lang="en-US" dirty="0"/>
              <a:t>Click to edit Master title style</a:t>
            </a:r>
            <a:endParaRPr lang="en-GB" dirty="0"/>
          </a:p>
        </p:txBody>
      </p:sp>
      <p:pic>
        <p:nvPicPr>
          <p:cNvPr id="8" name="Picture 7">
            <a:extLst>
              <a:ext uri="{FF2B5EF4-FFF2-40B4-BE49-F238E27FC236}">
                <a16:creationId xmlns:a16="http://schemas.microsoft.com/office/drawing/2014/main" id="{7C507609-7DEE-4ADD-BBCC-3ADD57984E6B}"/>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7148250" y="6633730"/>
            <a:ext cx="1339208" cy="221095"/>
          </a:xfrm>
          <a:prstGeom prst="rect">
            <a:avLst/>
          </a:prstGeom>
        </p:spPr>
      </p:pic>
      <p:sp>
        <p:nvSpPr>
          <p:cNvPr id="9" name="Text Box 14">
            <a:extLst>
              <a:ext uri="{FF2B5EF4-FFF2-40B4-BE49-F238E27FC236}">
                <a16:creationId xmlns:a16="http://schemas.microsoft.com/office/drawing/2014/main" id="{A5A9B567-E1EA-4B68-8B7D-B2080927E9AE}"/>
              </a:ext>
            </a:extLst>
          </p:cNvPr>
          <p:cNvSpPr txBox="1">
            <a:spLocks noChangeArrowheads="1"/>
          </p:cNvSpPr>
          <p:nvPr userDrawn="1"/>
        </p:nvSpPr>
        <p:spPr bwMode="auto">
          <a:xfrm>
            <a:off x="716139" y="6654800"/>
            <a:ext cx="655638" cy="246063"/>
          </a:xfrm>
          <a:prstGeom prst="rect">
            <a:avLst/>
          </a:prstGeom>
          <a:noFill/>
          <a:ln w="9525">
            <a:noFill/>
            <a:miter lim="800000"/>
            <a:headEnd/>
            <a:tailEnd/>
          </a:ln>
          <a:effectLst/>
        </p:spPr>
        <p:txBody>
          <a:bodyPr>
            <a:spAutoFit/>
          </a:bodyPr>
          <a:lstStyle/>
          <a:p>
            <a:pPr algn="ctr" eaLnBrk="1" hangingPunct="1">
              <a:spcBef>
                <a:spcPct val="50000"/>
              </a:spcBef>
            </a:pPr>
            <a:fld id="{40145087-C187-491B-93DB-48B963F291DF}" type="slidenum">
              <a:rPr lang="en-GB" altLang="en-US" sz="1000">
                <a:solidFill>
                  <a:srgbClr val="5B0091"/>
                </a:solidFill>
                <a:cs typeface="Arial" charset="0"/>
              </a:rPr>
              <a:pPr algn="ctr" eaLnBrk="1" hangingPunct="1">
                <a:spcBef>
                  <a:spcPct val="50000"/>
                </a:spcBef>
              </a:pPr>
              <a:t>‹#›</a:t>
            </a:fld>
            <a:r>
              <a:rPr lang="en-GB" altLang="en-US" sz="1000" dirty="0">
                <a:solidFill>
                  <a:srgbClr val="5B0091"/>
                </a:solidFill>
                <a:cs typeface="Arial" charset="0"/>
              </a:rPr>
              <a:t> of 23</a:t>
            </a:r>
          </a:p>
        </p:txBody>
      </p:sp>
    </p:spTree>
    <p:custDataLst>
      <p:tags r:id="rId1"/>
    </p:custDataLst>
    <p:extLst>
      <p:ext uri="{BB962C8B-B14F-4D97-AF65-F5344CB8AC3E}">
        <p14:creationId xmlns:p14="http://schemas.microsoft.com/office/powerpoint/2010/main" val="15746006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ustDataLst>
      <p:tags r:id="rId1"/>
    </p:custDataLst>
    <p:extLst>
      <p:ext uri="{BB962C8B-B14F-4D97-AF65-F5344CB8AC3E}">
        <p14:creationId xmlns:p14="http://schemas.microsoft.com/office/powerpoint/2010/main" val="2840072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975"/>
            <a:ext cx="2057400" cy="607218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53975"/>
            <a:ext cx="6019800" cy="607218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ustDataLst>
      <p:tags r:id="rId1"/>
    </p:custDataLst>
    <p:extLst>
      <p:ext uri="{BB962C8B-B14F-4D97-AF65-F5344CB8AC3E}">
        <p14:creationId xmlns:p14="http://schemas.microsoft.com/office/powerpoint/2010/main" val="41326247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53975"/>
            <a:ext cx="8229600" cy="60721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ustDataLst>
      <p:tags r:id="rId1"/>
    </p:custDataLst>
    <p:extLst>
      <p:ext uri="{BB962C8B-B14F-4D97-AF65-F5344CB8AC3E}">
        <p14:creationId xmlns:p14="http://schemas.microsoft.com/office/powerpoint/2010/main" val="21913627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233363" y="53975"/>
            <a:ext cx="7735887" cy="549275"/>
          </a:xfrm>
        </p:spPr>
        <p:txBody>
          <a:bodyPr/>
          <a:lstStyle/>
          <a:p>
            <a:r>
              <a:rPr lang="en-US"/>
              <a:t>Click to edit Master title style</a:t>
            </a:r>
            <a:endParaRPr lang="en-GB"/>
          </a:p>
        </p:txBody>
      </p:sp>
      <p:sp>
        <p:nvSpPr>
          <p:cNvPr id="3" name="SmartArt Placeholder 2"/>
          <p:cNvSpPr>
            <a:spLocks noGrp="1"/>
          </p:cNvSpPr>
          <p:nvPr>
            <p:ph type="dgm" idx="1"/>
          </p:nvPr>
        </p:nvSpPr>
        <p:spPr>
          <a:xfrm>
            <a:off x="457200" y="1600200"/>
            <a:ext cx="8229600" cy="4525963"/>
          </a:xfrm>
          <a:prstGeom prst="rect">
            <a:avLst/>
          </a:prstGeom>
        </p:spPr>
        <p:txBody>
          <a:bodyPr/>
          <a:lstStyle/>
          <a:p>
            <a:pPr lvl="0"/>
            <a:endParaRPr lang="en-GB" noProof="0"/>
          </a:p>
        </p:txBody>
      </p:sp>
    </p:spTree>
    <p:custDataLst>
      <p:tags r:id="rId1"/>
    </p:custDataLst>
    <p:extLst>
      <p:ext uri="{BB962C8B-B14F-4D97-AF65-F5344CB8AC3E}">
        <p14:creationId xmlns:p14="http://schemas.microsoft.com/office/powerpoint/2010/main" val="4411645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1_Title Slide">
    <p:spTree>
      <p:nvGrpSpPr>
        <p:cNvPr id="1" name=""/>
        <p:cNvGrpSpPr/>
        <p:nvPr/>
      </p:nvGrpSpPr>
      <p:grpSpPr>
        <a:xfrm>
          <a:off x="0" y="0"/>
          <a:ext cx="0" cy="0"/>
          <a:chOff x="0" y="0"/>
          <a:chExt cx="0" cy="0"/>
        </a:xfrm>
      </p:grpSpPr>
      <p:pic>
        <p:nvPicPr>
          <p:cNvPr id="3" name="Picture 17"/>
          <p:cNvPicPr>
            <a:picLocks noChangeAspect="1" noChangeArrowheads="1"/>
          </p:cNvPicPr>
          <p:nvPr userDrawn="1"/>
        </p:nvPicPr>
        <p:blipFill>
          <a:blip r:embed="rId3">
            <a:extLst>
              <a:ext uri="{28A0092B-C50C-407E-A947-70E740481C1C}">
                <a14:useLocalDpi xmlns:a14="http://schemas.microsoft.com/office/drawing/2010/main" val="0"/>
              </a:ext>
            </a:extLst>
          </a:blip>
          <a:stretch>
            <a:fillRect/>
          </a:stretch>
        </p:blipFill>
        <p:spPr bwMode="auto">
          <a:xfrm>
            <a:off x="0" y="0"/>
            <a:ext cx="9144000" cy="6858000"/>
          </a:xfrm>
          <a:prstGeom prst="rect">
            <a:avLst/>
          </a:prstGeom>
          <a:noFill/>
          <a:ln w="9525">
            <a:noFill/>
            <a:miter lim="800000"/>
            <a:headEnd/>
            <a:tailEnd/>
          </a:ln>
        </p:spPr>
      </p:pic>
      <p:pic>
        <p:nvPicPr>
          <p:cNvPr id="4" name="Picture 8">
            <a:hlinkClick r:id="" action="ppaction://hlinkshowjump?jump=nextslide"/>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pic>
        <p:nvPicPr>
          <p:cNvPr id="7" name="Picture 6">
            <a:extLst>
              <a:ext uri="{FF2B5EF4-FFF2-40B4-BE49-F238E27FC236}">
                <a16:creationId xmlns:a16="http://schemas.microsoft.com/office/drawing/2014/main" id="{757710E3-B803-4BC1-B28F-DAEAEF4CF708}"/>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7148250" y="6633730"/>
            <a:ext cx="1339208" cy="221095"/>
          </a:xfrm>
          <a:prstGeom prst="rect">
            <a:avLst/>
          </a:prstGeom>
        </p:spPr>
      </p:pic>
      <p:sp>
        <p:nvSpPr>
          <p:cNvPr id="9" name="Content Placeholder 2">
            <a:extLst>
              <a:ext uri="{FF2B5EF4-FFF2-40B4-BE49-F238E27FC236}">
                <a16:creationId xmlns:a16="http://schemas.microsoft.com/office/drawing/2014/main" id="{58BEDEB8-A9C3-4367-BF40-FB60AF6FA132}"/>
              </a:ext>
            </a:extLst>
          </p:cNvPr>
          <p:cNvSpPr>
            <a:spLocks noGrp="1"/>
          </p:cNvSpPr>
          <p:nvPr>
            <p:ph idx="1" hasCustomPrompt="1"/>
          </p:nvPr>
        </p:nvSpPr>
        <p:spPr>
          <a:xfrm>
            <a:off x="3148552" y="1300899"/>
            <a:ext cx="5712644" cy="2375555"/>
          </a:xfrm>
          <a:prstGeom prst="rect">
            <a:avLst/>
          </a:prstGeom>
        </p:spPr>
        <p:txBody>
          <a:bodyPr/>
          <a:lstStyle>
            <a:lvl1pPr marL="0" indent="0">
              <a:buFontTx/>
              <a:buNone/>
              <a:defRPr sz="1800">
                <a:solidFill>
                  <a:srgbClr val="444444"/>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Click to edit Master text styles</a:t>
            </a:r>
          </a:p>
        </p:txBody>
      </p:sp>
      <p:sp>
        <p:nvSpPr>
          <p:cNvPr id="10" name="Content Placeholder 2">
            <a:extLst>
              <a:ext uri="{FF2B5EF4-FFF2-40B4-BE49-F238E27FC236}">
                <a16:creationId xmlns:a16="http://schemas.microsoft.com/office/drawing/2014/main" id="{B9474967-5D5D-47B0-9641-1895A87640BC}"/>
              </a:ext>
            </a:extLst>
          </p:cNvPr>
          <p:cNvSpPr>
            <a:spLocks noGrp="1"/>
          </p:cNvSpPr>
          <p:nvPr>
            <p:ph idx="10" hasCustomPrompt="1"/>
          </p:nvPr>
        </p:nvSpPr>
        <p:spPr>
          <a:xfrm>
            <a:off x="3148552" y="4271390"/>
            <a:ext cx="5712644" cy="2359165"/>
          </a:xfrm>
          <a:prstGeom prst="rect">
            <a:avLst/>
          </a:prstGeom>
        </p:spPr>
        <p:txBody>
          <a:bodyPr/>
          <a:lstStyle>
            <a:lvl1pPr marL="0" indent="0">
              <a:buFontTx/>
              <a:buNone/>
              <a:defRPr sz="1800">
                <a:solidFill>
                  <a:srgbClr val="444444"/>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Click to edit Master text styles</a:t>
            </a:r>
          </a:p>
        </p:txBody>
      </p:sp>
      <p:sp>
        <p:nvSpPr>
          <p:cNvPr id="12" name="Title 1">
            <a:extLst>
              <a:ext uri="{FF2B5EF4-FFF2-40B4-BE49-F238E27FC236}">
                <a16:creationId xmlns:a16="http://schemas.microsoft.com/office/drawing/2014/main" id="{D44EB760-B304-407E-93E6-2BC1C04C1A40}"/>
              </a:ext>
            </a:extLst>
          </p:cNvPr>
          <p:cNvSpPr>
            <a:spLocks noGrp="1"/>
          </p:cNvSpPr>
          <p:nvPr>
            <p:ph type="title"/>
          </p:nvPr>
        </p:nvSpPr>
        <p:spPr>
          <a:xfrm>
            <a:off x="233363" y="53975"/>
            <a:ext cx="7735887" cy="549275"/>
          </a:xfrm>
        </p:spPr>
        <p:txBody>
          <a:bodyPr/>
          <a:lstStyle/>
          <a:p>
            <a:r>
              <a:rPr lang="en-US"/>
              <a:t>Click to edit Master title style</a:t>
            </a:r>
            <a:endParaRPr lang="en-GB"/>
          </a:p>
        </p:txBody>
      </p:sp>
      <p:sp>
        <p:nvSpPr>
          <p:cNvPr id="13" name="Text Box 14">
            <a:extLst>
              <a:ext uri="{FF2B5EF4-FFF2-40B4-BE49-F238E27FC236}">
                <a16:creationId xmlns:a16="http://schemas.microsoft.com/office/drawing/2014/main" id="{F43ADC5B-499B-40DB-858C-27BBFD388620}"/>
              </a:ext>
            </a:extLst>
          </p:cNvPr>
          <p:cNvSpPr txBox="1">
            <a:spLocks noChangeArrowheads="1"/>
          </p:cNvSpPr>
          <p:nvPr userDrawn="1"/>
        </p:nvSpPr>
        <p:spPr bwMode="auto">
          <a:xfrm>
            <a:off x="716139" y="6654800"/>
            <a:ext cx="655638" cy="246063"/>
          </a:xfrm>
          <a:prstGeom prst="rect">
            <a:avLst/>
          </a:prstGeom>
          <a:noFill/>
          <a:ln w="9525">
            <a:noFill/>
            <a:miter lim="800000"/>
            <a:headEnd/>
            <a:tailEnd/>
          </a:ln>
          <a:effectLst/>
        </p:spPr>
        <p:txBody>
          <a:bodyPr>
            <a:spAutoFit/>
          </a:bodyPr>
          <a:lstStyle/>
          <a:p>
            <a:pPr algn="ctr" eaLnBrk="1" hangingPunct="1">
              <a:spcBef>
                <a:spcPct val="50000"/>
              </a:spcBef>
            </a:pPr>
            <a:fld id="{40145087-C187-491B-93DB-48B963F291DF}" type="slidenum">
              <a:rPr lang="en-GB" altLang="en-US" sz="1000">
                <a:solidFill>
                  <a:srgbClr val="5B0091"/>
                </a:solidFill>
                <a:cs typeface="Arial" charset="0"/>
              </a:rPr>
              <a:pPr algn="ctr" eaLnBrk="1" hangingPunct="1">
                <a:spcBef>
                  <a:spcPct val="50000"/>
                </a:spcBef>
              </a:pPr>
              <a:t>‹#›</a:t>
            </a:fld>
            <a:r>
              <a:rPr lang="en-GB" altLang="en-US" sz="1000" dirty="0">
                <a:solidFill>
                  <a:srgbClr val="5B0091"/>
                </a:solidFill>
                <a:cs typeface="Arial" charset="0"/>
              </a:rPr>
              <a:t> of 23</a:t>
            </a:r>
          </a:p>
        </p:txBody>
      </p:sp>
    </p:spTree>
    <p:custDataLst>
      <p:tags r:id="rId1"/>
    </p:custDataLst>
    <p:extLst>
      <p:ext uri="{BB962C8B-B14F-4D97-AF65-F5344CB8AC3E}">
        <p14:creationId xmlns:p14="http://schemas.microsoft.com/office/powerpoint/2010/main" val="23627534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Tree>
    <p:custDataLst>
      <p:tags r:id="rId1"/>
    </p:custDataLst>
    <p:extLst>
      <p:ext uri="{BB962C8B-B14F-4D97-AF65-F5344CB8AC3E}">
        <p14:creationId xmlns:p14="http://schemas.microsoft.com/office/powerpoint/2010/main" val="42069132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ustDataLst>
      <p:tags r:id="rId1"/>
    </p:custDataLst>
    <p:extLst>
      <p:ext uri="{BB962C8B-B14F-4D97-AF65-F5344CB8AC3E}">
        <p14:creationId xmlns:p14="http://schemas.microsoft.com/office/powerpoint/2010/main" val="241428365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ustDataLst>
      <p:tags r:id="rId1"/>
    </p:custDataLst>
    <p:extLst>
      <p:ext uri="{BB962C8B-B14F-4D97-AF65-F5344CB8AC3E}">
        <p14:creationId xmlns:p14="http://schemas.microsoft.com/office/powerpoint/2010/main" val="20609706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ustDataLst>
      <p:tags r:id="rId1"/>
    </p:custDataLst>
    <p:extLst>
      <p:ext uri="{BB962C8B-B14F-4D97-AF65-F5344CB8AC3E}">
        <p14:creationId xmlns:p14="http://schemas.microsoft.com/office/powerpoint/2010/main" val="232434973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ustDataLst>
      <p:tags r:id="rId1"/>
    </p:custDataLst>
    <p:extLst>
      <p:ext uri="{BB962C8B-B14F-4D97-AF65-F5344CB8AC3E}">
        <p14:creationId xmlns:p14="http://schemas.microsoft.com/office/powerpoint/2010/main" val="15323575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ustDataLst>
      <p:tags r:id="rId1"/>
    </p:custDataLst>
    <p:extLst>
      <p:ext uri="{BB962C8B-B14F-4D97-AF65-F5344CB8AC3E}">
        <p14:creationId xmlns:p14="http://schemas.microsoft.com/office/powerpoint/2010/main" val="290740908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custDataLst>
      <p:tags r:id="rId1"/>
    </p:custDataLst>
    <p:extLst>
      <p:ext uri="{BB962C8B-B14F-4D97-AF65-F5344CB8AC3E}">
        <p14:creationId xmlns:p14="http://schemas.microsoft.com/office/powerpoint/2010/main" val="102886788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ustDataLst>
      <p:tags r:id="rId1"/>
    </p:custDataLst>
    <p:extLst>
      <p:ext uri="{BB962C8B-B14F-4D97-AF65-F5344CB8AC3E}">
        <p14:creationId xmlns:p14="http://schemas.microsoft.com/office/powerpoint/2010/main" val="406779416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ustDataLst>
      <p:tags r:id="rId1"/>
    </p:custDataLst>
    <p:extLst>
      <p:ext uri="{BB962C8B-B14F-4D97-AF65-F5344CB8AC3E}">
        <p14:creationId xmlns:p14="http://schemas.microsoft.com/office/powerpoint/2010/main" val="364822197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ustDataLst>
      <p:tags r:id="rId1"/>
    </p:custDataLst>
    <p:extLst>
      <p:ext uri="{BB962C8B-B14F-4D97-AF65-F5344CB8AC3E}">
        <p14:creationId xmlns:p14="http://schemas.microsoft.com/office/powerpoint/2010/main" val="284359235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ustDataLst>
      <p:tags r:id="rId1"/>
    </p:custDataLst>
    <p:extLst>
      <p:ext uri="{BB962C8B-B14F-4D97-AF65-F5344CB8AC3E}">
        <p14:creationId xmlns:p14="http://schemas.microsoft.com/office/powerpoint/2010/main" val="293503694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3838" y="53975"/>
            <a:ext cx="2112962" cy="607218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233363" y="53975"/>
            <a:ext cx="6188075" cy="607218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ustDataLst>
      <p:tags r:id="rId1"/>
    </p:custDataLst>
    <p:extLst>
      <p:ext uri="{BB962C8B-B14F-4D97-AF65-F5344CB8AC3E}">
        <p14:creationId xmlns:p14="http://schemas.microsoft.com/office/powerpoint/2010/main" val="151190687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233363" y="53975"/>
            <a:ext cx="8453437" cy="60721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ustDataLst>
      <p:tags r:id="rId1"/>
    </p:custDataLst>
    <p:extLst>
      <p:ext uri="{BB962C8B-B14F-4D97-AF65-F5344CB8AC3E}">
        <p14:creationId xmlns:p14="http://schemas.microsoft.com/office/powerpoint/2010/main" val="21686797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ustDataLst>
      <p:tags r:id="rId1"/>
    </p:custDataLst>
    <p:extLst>
      <p:ext uri="{BB962C8B-B14F-4D97-AF65-F5344CB8AC3E}">
        <p14:creationId xmlns:p14="http://schemas.microsoft.com/office/powerpoint/2010/main" val="41437703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ustDataLst>
      <p:tags r:id="rId1"/>
    </p:custDataLst>
    <p:extLst>
      <p:ext uri="{BB962C8B-B14F-4D97-AF65-F5344CB8AC3E}">
        <p14:creationId xmlns:p14="http://schemas.microsoft.com/office/powerpoint/2010/main" val="28357254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ustDataLst>
      <p:tags r:id="rId1"/>
    </p:custDataLst>
    <p:extLst>
      <p:ext uri="{BB962C8B-B14F-4D97-AF65-F5344CB8AC3E}">
        <p14:creationId xmlns:p14="http://schemas.microsoft.com/office/powerpoint/2010/main" val="42170385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custDataLst>
      <p:tags r:id="rId1"/>
    </p:custDataLst>
    <p:extLst>
      <p:ext uri="{BB962C8B-B14F-4D97-AF65-F5344CB8AC3E}">
        <p14:creationId xmlns:p14="http://schemas.microsoft.com/office/powerpoint/2010/main" val="1686163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ustDataLst>
      <p:tags r:id="rId1"/>
    </p:custDataLst>
    <p:extLst>
      <p:ext uri="{BB962C8B-B14F-4D97-AF65-F5344CB8AC3E}">
        <p14:creationId xmlns:p14="http://schemas.microsoft.com/office/powerpoint/2010/main" val="16844135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ustDataLst>
      <p:tags r:id="rId1"/>
    </p:custDataLst>
    <p:extLst>
      <p:ext uri="{BB962C8B-B14F-4D97-AF65-F5344CB8AC3E}">
        <p14:creationId xmlns:p14="http://schemas.microsoft.com/office/powerpoint/2010/main" val="32131523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ustDataLst>
      <p:tags r:id="rId1"/>
    </p:custDataLst>
    <p:extLst>
      <p:ext uri="{BB962C8B-B14F-4D97-AF65-F5344CB8AC3E}">
        <p14:creationId xmlns:p14="http://schemas.microsoft.com/office/powerpoint/2010/main" val="35912685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ags" Target="../tags/tag2.xml"/><Relationship Id="rId20"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theme" Target="../theme/theme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17" Type="http://schemas.openxmlformats.org/officeDocument/2006/relationships/image" Target="../media/image4.png"/><Relationship Id="rId2" Type="http://schemas.openxmlformats.org/officeDocument/2006/relationships/slideLayout" Target="../slideLayouts/slideLayout16.xml"/><Relationship Id="rId16" Type="http://schemas.openxmlformats.org/officeDocument/2006/relationships/image" Target="../media/image2.png"/><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5" Type="http://schemas.openxmlformats.org/officeDocument/2006/relationships/image" Target="../media/image1.png"/><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tags" Target="../tags/tag1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074" name="Picture 13"/>
          <p:cNvPicPr>
            <a:picLocks noChangeAspect="1" noChangeArrowheads="1"/>
          </p:cNvPicPr>
          <p:nvPr userDrawn="1"/>
        </p:nvPicPr>
        <p:blipFill>
          <a:blip r:embed="rId17">
            <a:extLst>
              <a:ext uri="{28A0092B-C50C-407E-A947-70E740481C1C}">
                <a14:useLocalDpi xmlns:a14="http://schemas.microsoft.com/office/drawing/2010/main" val="0"/>
              </a:ext>
            </a:extLst>
          </a:blip>
          <a:stretch>
            <a:fillRect/>
          </a:stretch>
        </p:blipFill>
        <p:spPr bwMode="auto">
          <a:xfrm>
            <a:off x="0" y="0"/>
            <a:ext cx="9139766" cy="6854824"/>
          </a:xfrm>
          <a:prstGeom prst="rect">
            <a:avLst/>
          </a:prstGeom>
          <a:noFill/>
          <a:ln w="9525">
            <a:noFill/>
            <a:miter lim="800000"/>
            <a:headEnd/>
            <a:tailEnd/>
          </a:ln>
        </p:spPr>
      </p:pic>
      <p:sp>
        <p:nvSpPr>
          <p:cNvPr id="369670" name="Text Box 6"/>
          <p:cNvSpPr txBox="1">
            <a:spLocks noChangeArrowheads="1"/>
          </p:cNvSpPr>
          <p:nvPr/>
        </p:nvSpPr>
        <p:spPr bwMode="auto">
          <a:xfrm>
            <a:off x="828675" y="44450"/>
            <a:ext cx="6048375" cy="519113"/>
          </a:xfrm>
          <a:prstGeom prst="rect">
            <a:avLst/>
          </a:prstGeom>
          <a:noFill/>
          <a:ln w="9525">
            <a:noFill/>
            <a:miter lim="800000"/>
            <a:headEnd/>
            <a:tailEnd/>
          </a:ln>
          <a:effectLst/>
        </p:spPr>
        <p:txBody>
          <a:bodyPr>
            <a:spAutoFit/>
          </a:bodyPr>
          <a:lstStyle/>
          <a:p>
            <a:pPr>
              <a:spcBef>
                <a:spcPct val="50000"/>
              </a:spcBef>
              <a:defRPr/>
            </a:pPr>
            <a:endParaRPr lang="en-GB" sz="2800" b="1">
              <a:solidFill>
                <a:srgbClr val="5B0091"/>
              </a:solidFill>
              <a:cs typeface="Arial" charset="0"/>
            </a:endParaRPr>
          </a:p>
        </p:txBody>
      </p:sp>
      <p:sp>
        <p:nvSpPr>
          <p:cNvPr id="3076" name="Rectangle 8"/>
          <p:cNvSpPr>
            <a:spLocks noGrp="1" noChangeArrowheads="1"/>
          </p:cNvSpPr>
          <p:nvPr>
            <p:ph type="title"/>
          </p:nvPr>
        </p:nvSpPr>
        <p:spPr bwMode="auto">
          <a:xfrm>
            <a:off x="233363" y="53975"/>
            <a:ext cx="7735887" cy="5492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a:t>Click to edit Master title style</a:t>
            </a:r>
          </a:p>
        </p:txBody>
      </p:sp>
      <p:pic>
        <p:nvPicPr>
          <p:cNvPr id="3079" name="Picture 16">
            <a:hlinkClick r:id="" action="ppaction://hlinkshowjump?jump=previousslide"/>
          </p:cNvPr>
          <p:cNvPicPr>
            <a:picLocks noChangeAspect="1" noChangeArrowheads="1"/>
          </p:cNvPicPr>
          <p:nvPr/>
        </p:nvPicPr>
        <p:blipFill>
          <a:blip r:embed="rId18">
            <a:extLst>
              <a:ext uri="{28A0092B-C50C-407E-A947-70E740481C1C}">
                <a14:useLocalDpi xmlns:a14="http://schemas.microsoft.com/office/drawing/2010/main" val="0"/>
              </a:ext>
            </a:extLst>
          </a:blip>
          <a:stretch>
            <a:fillRect/>
          </a:stretch>
        </p:blipFill>
        <p:spPr bwMode="auto">
          <a:xfrm>
            <a:off x="107950" y="6177471"/>
            <a:ext cx="630238" cy="554609"/>
          </a:xfrm>
          <a:prstGeom prst="rect">
            <a:avLst/>
          </a:prstGeom>
          <a:noFill/>
          <a:ln w="9525">
            <a:noFill/>
            <a:miter lim="800000"/>
            <a:headEnd/>
            <a:tailEnd/>
          </a:ln>
        </p:spPr>
      </p:pic>
      <p:pic>
        <p:nvPicPr>
          <p:cNvPr id="3080" name="Picture 23">
            <a:hlinkClick r:id="" action="ppaction://hlinkshowjump?jump=nextslide"/>
          </p:cNvPr>
          <p:cNvPicPr>
            <a:picLocks noChangeAspect="1" noChangeArrowheads="1"/>
          </p:cNvPicPr>
          <p:nvPr/>
        </p:nvPicPr>
        <p:blipFill>
          <a:blip r:embed="rId19">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pic>
        <p:nvPicPr>
          <p:cNvPr id="8" name="Picture 7">
            <a:extLst>
              <a:ext uri="{FF2B5EF4-FFF2-40B4-BE49-F238E27FC236}">
                <a16:creationId xmlns:a16="http://schemas.microsoft.com/office/drawing/2014/main" id="{C850B436-5CDA-47B6-ADF4-7DB3E8730AC3}"/>
              </a:ext>
            </a:extLst>
          </p:cNvPr>
          <p:cNvPicPr>
            <a:picLocks noChangeAspect="1"/>
          </p:cNvPicPr>
          <p:nvPr userDrawn="1"/>
        </p:nvPicPr>
        <p:blipFill>
          <a:blip r:embed="rId20">
            <a:extLst>
              <a:ext uri="{28A0092B-C50C-407E-A947-70E740481C1C}">
                <a14:useLocalDpi xmlns:a14="http://schemas.microsoft.com/office/drawing/2010/main" val="0"/>
              </a:ext>
            </a:extLst>
          </a:blip>
          <a:stretch>
            <a:fillRect/>
          </a:stretch>
        </p:blipFill>
        <p:spPr>
          <a:xfrm>
            <a:off x="7148250" y="6633730"/>
            <a:ext cx="1339208" cy="221095"/>
          </a:xfrm>
          <a:prstGeom prst="rect">
            <a:avLst/>
          </a:prstGeom>
        </p:spPr>
      </p:pic>
      <p:sp>
        <p:nvSpPr>
          <p:cNvPr id="9" name="Text Box 14">
            <a:extLst>
              <a:ext uri="{FF2B5EF4-FFF2-40B4-BE49-F238E27FC236}">
                <a16:creationId xmlns:a16="http://schemas.microsoft.com/office/drawing/2014/main" id="{6C91EE15-05AA-46A5-B9A9-8EE8EC16691A}"/>
              </a:ext>
            </a:extLst>
          </p:cNvPr>
          <p:cNvSpPr txBox="1">
            <a:spLocks noChangeArrowheads="1"/>
          </p:cNvSpPr>
          <p:nvPr userDrawn="1"/>
        </p:nvSpPr>
        <p:spPr bwMode="auto">
          <a:xfrm>
            <a:off x="716139" y="6654800"/>
            <a:ext cx="655638" cy="246063"/>
          </a:xfrm>
          <a:prstGeom prst="rect">
            <a:avLst/>
          </a:prstGeom>
          <a:noFill/>
          <a:ln w="9525">
            <a:noFill/>
            <a:miter lim="800000"/>
            <a:headEnd/>
            <a:tailEnd/>
          </a:ln>
          <a:effectLst/>
        </p:spPr>
        <p:txBody>
          <a:bodyPr>
            <a:spAutoFit/>
          </a:bodyPr>
          <a:lstStyle/>
          <a:p>
            <a:pPr algn="ctr" eaLnBrk="1" hangingPunct="1">
              <a:spcBef>
                <a:spcPct val="50000"/>
              </a:spcBef>
            </a:pPr>
            <a:fld id="{40145087-C187-491B-93DB-48B963F291DF}" type="slidenum">
              <a:rPr lang="en-GB" altLang="en-US" sz="1000">
                <a:solidFill>
                  <a:srgbClr val="5B0091"/>
                </a:solidFill>
                <a:cs typeface="Arial" charset="0"/>
              </a:rPr>
              <a:pPr algn="ctr" eaLnBrk="1" hangingPunct="1">
                <a:spcBef>
                  <a:spcPct val="50000"/>
                </a:spcBef>
              </a:pPr>
              <a:t>‹#›</a:t>
            </a:fld>
            <a:r>
              <a:rPr lang="en-GB" altLang="en-US" sz="1000" dirty="0">
                <a:solidFill>
                  <a:srgbClr val="5B0091"/>
                </a:solidFill>
                <a:cs typeface="Arial" charset="0"/>
              </a:rPr>
              <a:t> of 23</a:t>
            </a:r>
          </a:p>
        </p:txBody>
      </p:sp>
    </p:spTree>
    <p:custDataLst>
      <p:tags r:id="rId16"/>
    </p:custDataLst>
    <p:extLst>
      <p:ext uri="{BB962C8B-B14F-4D97-AF65-F5344CB8AC3E}">
        <p14:creationId xmlns:p14="http://schemas.microsoft.com/office/powerpoint/2010/main" val="140355678"/>
      </p:ext>
    </p:extLst>
  </p:cSld>
  <p:clrMap bg1="lt1" tx1="dk1" bg2="lt2" tx2="dk2" accent1="accent1" accent2="accent2" accent3="accent3" accent4="accent4" accent5="accent5" accent6="accent6" hlink="hlink" folHlink="folHlink"/>
  <p:sldLayoutIdLst>
    <p:sldLayoutId id="2147485270" r:id="rId1"/>
    <p:sldLayoutId id="2147485271" r:id="rId2"/>
    <p:sldLayoutId id="2147485272" r:id="rId3"/>
    <p:sldLayoutId id="2147485273" r:id="rId4"/>
    <p:sldLayoutId id="2147485274" r:id="rId5"/>
    <p:sldLayoutId id="2147485275" r:id="rId6"/>
    <p:sldLayoutId id="2147485276" r:id="rId7"/>
    <p:sldLayoutId id="2147485277" r:id="rId8"/>
    <p:sldLayoutId id="2147485278" r:id="rId9"/>
    <p:sldLayoutId id="2147485279" r:id="rId10"/>
    <p:sldLayoutId id="2147485280" r:id="rId11"/>
    <p:sldLayoutId id="2147485281" r:id="rId12"/>
    <p:sldLayoutId id="2147485282" r:id="rId13"/>
    <p:sldLayoutId id="2147485283" r:id="rId14"/>
  </p:sldLayoutIdLst>
  <p:txStyles>
    <p:titleStyle>
      <a:lvl1pPr algn="l" rtl="0" eaLnBrk="0" fontAlgn="base" hangingPunct="0">
        <a:spcBef>
          <a:spcPct val="0"/>
        </a:spcBef>
        <a:spcAft>
          <a:spcPct val="0"/>
        </a:spcAft>
        <a:defRPr sz="2800" b="1">
          <a:solidFill>
            <a:schemeClr val="bg1"/>
          </a:solidFill>
          <a:latin typeface="+mj-lt"/>
          <a:ea typeface="+mj-ea"/>
          <a:cs typeface="+mj-cs"/>
        </a:defRPr>
      </a:lvl1pPr>
      <a:lvl2pPr algn="l" rtl="0" eaLnBrk="0" fontAlgn="base" hangingPunct="0">
        <a:spcBef>
          <a:spcPct val="0"/>
        </a:spcBef>
        <a:spcAft>
          <a:spcPct val="0"/>
        </a:spcAft>
        <a:defRPr sz="2800" b="1">
          <a:solidFill>
            <a:schemeClr val="bg1"/>
          </a:solidFill>
          <a:latin typeface="Arial" charset="0"/>
        </a:defRPr>
      </a:lvl2pPr>
      <a:lvl3pPr algn="l" rtl="0" eaLnBrk="0" fontAlgn="base" hangingPunct="0">
        <a:spcBef>
          <a:spcPct val="0"/>
        </a:spcBef>
        <a:spcAft>
          <a:spcPct val="0"/>
        </a:spcAft>
        <a:defRPr sz="2800" b="1">
          <a:solidFill>
            <a:schemeClr val="bg1"/>
          </a:solidFill>
          <a:latin typeface="Arial" charset="0"/>
        </a:defRPr>
      </a:lvl3pPr>
      <a:lvl4pPr algn="l" rtl="0" eaLnBrk="0" fontAlgn="base" hangingPunct="0">
        <a:spcBef>
          <a:spcPct val="0"/>
        </a:spcBef>
        <a:spcAft>
          <a:spcPct val="0"/>
        </a:spcAft>
        <a:defRPr sz="2800" b="1">
          <a:solidFill>
            <a:schemeClr val="bg1"/>
          </a:solidFill>
          <a:latin typeface="Arial" charset="0"/>
        </a:defRPr>
      </a:lvl4pPr>
      <a:lvl5pPr algn="l" rtl="0" eaLnBrk="0" fontAlgn="base" hangingPunct="0">
        <a:spcBef>
          <a:spcPct val="0"/>
        </a:spcBef>
        <a:spcAft>
          <a:spcPct val="0"/>
        </a:spcAft>
        <a:defRPr sz="2800" b="1">
          <a:solidFill>
            <a:schemeClr val="bg1"/>
          </a:solidFill>
          <a:latin typeface="Arial" charset="0"/>
        </a:defRPr>
      </a:lvl5pPr>
      <a:lvl6pPr marL="457200" algn="l" rtl="0" fontAlgn="base">
        <a:spcBef>
          <a:spcPct val="0"/>
        </a:spcBef>
        <a:spcAft>
          <a:spcPct val="0"/>
        </a:spcAft>
        <a:defRPr sz="2800" b="1">
          <a:solidFill>
            <a:srgbClr val="10BC45"/>
          </a:solidFill>
          <a:latin typeface="Arial" charset="0"/>
        </a:defRPr>
      </a:lvl6pPr>
      <a:lvl7pPr marL="914400" algn="l" rtl="0" fontAlgn="base">
        <a:spcBef>
          <a:spcPct val="0"/>
        </a:spcBef>
        <a:spcAft>
          <a:spcPct val="0"/>
        </a:spcAft>
        <a:defRPr sz="2800" b="1">
          <a:solidFill>
            <a:srgbClr val="10BC45"/>
          </a:solidFill>
          <a:latin typeface="Arial" charset="0"/>
        </a:defRPr>
      </a:lvl7pPr>
      <a:lvl8pPr marL="1371600" algn="l" rtl="0" fontAlgn="base">
        <a:spcBef>
          <a:spcPct val="0"/>
        </a:spcBef>
        <a:spcAft>
          <a:spcPct val="0"/>
        </a:spcAft>
        <a:defRPr sz="2800" b="1">
          <a:solidFill>
            <a:srgbClr val="10BC45"/>
          </a:solidFill>
          <a:latin typeface="Arial" charset="0"/>
        </a:defRPr>
      </a:lvl8pPr>
      <a:lvl9pPr marL="1828800" algn="l" rtl="0" fontAlgn="base">
        <a:spcBef>
          <a:spcPct val="0"/>
        </a:spcBef>
        <a:spcAft>
          <a:spcPct val="0"/>
        </a:spcAft>
        <a:defRPr sz="2800" b="1">
          <a:solidFill>
            <a:srgbClr val="10BC45"/>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4098" name="Picture 13"/>
          <p:cNvPicPr>
            <a:picLocks noChangeAspect="1" noChangeArrowheads="1"/>
          </p:cNvPicPr>
          <p:nvPr userDrawn="1"/>
        </p:nvPicPr>
        <p:blipFill>
          <a:blip r:embed="rId15">
            <a:extLst>
              <a:ext uri="{28A0092B-C50C-407E-A947-70E740481C1C}">
                <a14:useLocalDpi xmlns:a14="http://schemas.microsoft.com/office/drawing/2010/main" val="0"/>
              </a:ext>
            </a:extLst>
          </a:blip>
          <a:stretch>
            <a:fillRect/>
          </a:stretch>
        </p:blipFill>
        <p:spPr bwMode="auto">
          <a:xfrm>
            <a:off x="0" y="0"/>
            <a:ext cx="9139766" cy="6854824"/>
          </a:xfrm>
          <a:prstGeom prst="rect">
            <a:avLst/>
          </a:prstGeom>
          <a:noFill/>
          <a:ln w="9525">
            <a:noFill/>
            <a:miter lim="800000"/>
            <a:headEnd/>
            <a:tailEnd/>
          </a:ln>
        </p:spPr>
      </p:pic>
      <p:sp>
        <p:nvSpPr>
          <p:cNvPr id="369670" name="Text Box 6"/>
          <p:cNvSpPr txBox="1">
            <a:spLocks noChangeArrowheads="1"/>
          </p:cNvSpPr>
          <p:nvPr/>
        </p:nvSpPr>
        <p:spPr bwMode="auto">
          <a:xfrm>
            <a:off x="828675" y="44450"/>
            <a:ext cx="6048375" cy="519113"/>
          </a:xfrm>
          <a:prstGeom prst="rect">
            <a:avLst/>
          </a:prstGeom>
          <a:noFill/>
          <a:ln w="9525">
            <a:noFill/>
            <a:miter lim="800000"/>
            <a:headEnd/>
            <a:tailEnd/>
          </a:ln>
          <a:effectLst/>
        </p:spPr>
        <p:txBody>
          <a:bodyPr>
            <a:spAutoFit/>
          </a:bodyPr>
          <a:lstStyle/>
          <a:p>
            <a:pPr>
              <a:spcBef>
                <a:spcPct val="50000"/>
              </a:spcBef>
              <a:defRPr/>
            </a:pPr>
            <a:endParaRPr lang="en-GB" sz="2800" b="1">
              <a:solidFill>
                <a:srgbClr val="5B0091"/>
              </a:solidFill>
              <a:cs typeface="Arial" charset="0"/>
            </a:endParaRPr>
          </a:p>
        </p:txBody>
      </p:sp>
      <p:sp>
        <p:nvSpPr>
          <p:cNvPr id="4100" name="Rectangle 8"/>
          <p:cNvSpPr>
            <a:spLocks noGrp="1" noChangeArrowheads="1"/>
          </p:cNvSpPr>
          <p:nvPr>
            <p:ph type="title"/>
          </p:nvPr>
        </p:nvSpPr>
        <p:spPr bwMode="auto">
          <a:xfrm>
            <a:off x="233363" y="53975"/>
            <a:ext cx="7735887" cy="5492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a:t>Click to edit Master title style</a:t>
            </a:r>
          </a:p>
        </p:txBody>
      </p:sp>
      <p:pic>
        <p:nvPicPr>
          <p:cNvPr id="4103" name="Picture 16">
            <a:hlinkClick r:id="" action="ppaction://hlinkshowjump?jump=previousslide"/>
          </p:cNvPr>
          <p:cNvPicPr>
            <a:picLocks noChangeAspect="1" noChangeArrowheads="1"/>
          </p:cNvPicPr>
          <p:nvPr/>
        </p:nvPicPr>
        <p:blipFill>
          <a:blip r:embed="rId16">
            <a:extLst>
              <a:ext uri="{28A0092B-C50C-407E-A947-70E740481C1C}">
                <a14:useLocalDpi xmlns:a14="http://schemas.microsoft.com/office/drawing/2010/main" val="0"/>
              </a:ext>
            </a:extLst>
          </a:blip>
          <a:stretch>
            <a:fillRect/>
          </a:stretch>
        </p:blipFill>
        <p:spPr bwMode="auto">
          <a:xfrm>
            <a:off x="107950" y="6177471"/>
            <a:ext cx="630238" cy="554609"/>
          </a:xfrm>
          <a:prstGeom prst="rect">
            <a:avLst/>
          </a:prstGeom>
          <a:noFill/>
          <a:ln w="9525">
            <a:noFill/>
            <a:miter lim="800000"/>
            <a:headEnd/>
            <a:tailEnd/>
          </a:ln>
        </p:spPr>
      </p:pic>
      <p:pic>
        <p:nvPicPr>
          <p:cNvPr id="7" name="Picture 6">
            <a:extLst>
              <a:ext uri="{FF2B5EF4-FFF2-40B4-BE49-F238E27FC236}">
                <a16:creationId xmlns:a16="http://schemas.microsoft.com/office/drawing/2014/main" id="{ED4DCFDF-32FE-4F1B-9A8B-E3C7CC6057E6}"/>
              </a:ext>
            </a:extLst>
          </p:cNvPr>
          <p:cNvPicPr>
            <a:picLocks noChangeAspect="1"/>
          </p:cNvPicPr>
          <p:nvPr userDrawn="1"/>
        </p:nvPicPr>
        <p:blipFill>
          <a:blip r:embed="rId17">
            <a:extLst>
              <a:ext uri="{28A0092B-C50C-407E-A947-70E740481C1C}">
                <a14:useLocalDpi xmlns:a14="http://schemas.microsoft.com/office/drawing/2010/main" val="0"/>
              </a:ext>
            </a:extLst>
          </a:blip>
          <a:stretch>
            <a:fillRect/>
          </a:stretch>
        </p:blipFill>
        <p:spPr>
          <a:xfrm>
            <a:off x="7148250" y="6633730"/>
            <a:ext cx="1339208" cy="221095"/>
          </a:xfrm>
          <a:prstGeom prst="rect">
            <a:avLst/>
          </a:prstGeom>
        </p:spPr>
      </p:pic>
      <p:sp>
        <p:nvSpPr>
          <p:cNvPr id="8" name="Text Box 14">
            <a:extLst>
              <a:ext uri="{FF2B5EF4-FFF2-40B4-BE49-F238E27FC236}">
                <a16:creationId xmlns:a16="http://schemas.microsoft.com/office/drawing/2014/main" id="{D40A5A99-09C9-490B-9F5A-D54D121CD895}"/>
              </a:ext>
            </a:extLst>
          </p:cNvPr>
          <p:cNvSpPr txBox="1">
            <a:spLocks noChangeArrowheads="1"/>
          </p:cNvSpPr>
          <p:nvPr userDrawn="1"/>
        </p:nvSpPr>
        <p:spPr bwMode="auto">
          <a:xfrm>
            <a:off x="716139" y="6654800"/>
            <a:ext cx="655638" cy="246063"/>
          </a:xfrm>
          <a:prstGeom prst="rect">
            <a:avLst/>
          </a:prstGeom>
          <a:noFill/>
          <a:ln w="9525">
            <a:noFill/>
            <a:miter lim="800000"/>
            <a:headEnd/>
            <a:tailEnd/>
          </a:ln>
          <a:effectLst/>
        </p:spPr>
        <p:txBody>
          <a:bodyPr>
            <a:spAutoFit/>
          </a:bodyPr>
          <a:lstStyle/>
          <a:p>
            <a:pPr algn="ctr" eaLnBrk="1" hangingPunct="1">
              <a:spcBef>
                <a:spcPct val="50000"/>
              </a:spcBef>
            </a:pPr>
            <a:fld id="{40145087-C187-491B-93DB-48B963F291DF}" type="slidenum">
              <a:rPr lang="en-GB" altLang="en-US" sz="1000">
                <a:solidFill>
                  <a:srgbClr val="5B0091"/>
                </a:solidFill>
                <a:cs typeface="Arial" charset="0"/>
              </a:rPr>
              <a:pPr algn="ctr" eaLnBrk="1" hangingPunct="1">
                <a:spcBef>
                  <a:spcPct val="50000"/>
                </a:spcBef>
              </a:pPr>
              <a:t>‹#›</a:t>
            </a:fld>
            <a:r>
              <a:rPr lang="en-GB" altLang="en-US" sz="1000" dirty="0">
                <a:solidFill>
                  <a:srgbClr val="5B0091"/>
                </a:solidFill>
                <a:cs typeface="Arial" charset="0"/>
              </a:rPr>
              <a:t> of 23</a:t>
            </a:r>
          </a:p>
        </p:txBody>
      </p:sp>
    </p:spTree>
    <p:custDataLst>
      <p:tags r:id="rId14"/>
    </p:custDataLst>
    <p:extLst>
      <p:ext uri="{BB962C8B-B14F-4D97-AF65-F5344CB8AC3E}">
        <p14:creationId xmlns:p14="http://schemas.microsoft.com/office/powerpoint/2010/main" val="20792939"/>
      </p:ext>
    </p:extLst>
  </p:cSld>
  <p:clrMap bg1="lt1" tx1="dk1" bg2="lt2" tx2="dk2" accent1="accent1" accent2="accent2" accent3="accent3" accent4="accent4" accent5="accent5" accent6="accent6" hlink="hlink" folHlink="folHlink"/>
  <p:sldLayoutIdLst>
    <p:sldLayoutId id="2147485285" r:id="rId1"/>
    <p:sldLayoutId id="2147485286" r:id="rId2"/>
    <p:sldLayoutId id="2147485287" r:id="rId3"/>
    <p:sldLayoutId id="2147485288" r:id="rId4"/>
    <p:sldLayoutId id="2147485289" r:id="rId5"/>
    <p:sldLayoutId id="2147485290" r:id="rId6"/>
    <p:sldLayoutId id="2147485291" r:id="rId7"/>
    <p:sldLayoutId id="2147485292" r:id="rId8"/>
    <p:sldLayoutId id="2147485293" r:id="rId9"/>
    <p:sldLayoutId id="2147485294" r:id="rId10"/>
    <p:sldLayoutId id="2147485295" r:id="rId11"/>
    <p:sldLayoutId id="2147485296" r:id="rId12"/>
  </p:sldLayoutIdLst>
  <p:txStyles>
    <p:titleStyle>
      <a:lvl1pPr algn="l" rtl="0" eaLnBrk="0" fontAlgn="base" hangingPunct="0">
        <a:spcBef>
          <a:spcPct val="0"/>
        </a:spcBef>
        <a:spcAft>
          <a:spcPct val="0"/>
        </a:spcAft>
        <a:defRPr sz="2800" b="1">
          <a:solidFill>
            <a:schemeClr val="bg1"/>
          </a:solidFill>
          <a:latin typeface="+mj-lt"/>
          <a:ea typeface="+mj-ea"/>
          <a:cs typeface="+mj-cs"/>
        </a:defRPr>
      </a:lvl1pPr>
      <a:lvl2pPr algn="l" rtl="0" eaLnBrk="0" fontAlgn="base" hangingPunct="0">
        <a:spcBef>
          <a:spcPct val="0"/>
        </a:spcBef>
        <a:spcAft>
          <a:spcPct val="0"/>
        </a:spcAft>
        <a:defRPr sz="2800" b="1">
          <a:solidFill>
            <a:schemeClr val="bg1"/>
          </a:solidFill>
          <a:latin typeface="Arial" charset="0"/>
        </a:defRPr>
      </a:lvl2pPr>
      <a:lvl3pPr algn="l" rtl="0" eaLnBrk="0" fontAlgn="base" hangingPunct="0">
        <a:spcBef>
          <a:spcPct val="0"/>
        </a:spcBef>
        <a:spcAft>
          <a:spcPct val="0"/>
        </a:spcAft>
        <a:defRPr sz="2800" b="1">
          <a:solidFill>
            <a:schemeClr val="bg1"/>
          </a:solidFill>
          <a:latin typeface="Arial" charset="0"/>
        </a:defRPr>
      </a:lvl3pPr>
      <a:lvl4pPr algn="l" rtl="0" eaLnBrk="0" fontAlgn="base" hangingPunct="0">
        <a:spcBef>
          <a:spcPct val="0"/>
        </a:spcBef>
        <a:spcAft>
          <a:spcPct val="0"/>
        </a:spcAft>
        <a:defRPr sz="2800" b="1">
          <a:solidFill>
            <a:schemeClr val="bg1"/>
          </a:solidFill>
          <a:latin typeface="Arial" charset="0"/>
        </a:defRPr>
      </a:lvl4pPr>
      <a:lvl5pPr algn="l" rtl="0" eaLnBrk="0" fontAlgn="base" hangingPunct="0">
        <a:spcBef>
          <a:spcPct val="0"/>
        </a:spcBef>
        <a:spcAft>
          <a:spcPct val="0"/>
        </a:spcAft>
        <a:defRPr sz="2800" b="1">
          <a:solidFill>
            <a:schemeClr val="bg1"/>
          </a:solidFill>
          <a:latin typeface="Arial" charset="0"/>
        </a:defRPr>
      </a:lvl5pPr>
      <a:lvl6pPr marL="457200" algn="l" rtl="0" fontAlgn="base">
        <a:spcBef>
          <a:spcPct val="0"/>
        </a:spcBef>
        <a:spcAft>
          <a:spcPct val="0"/>
        </a:spcAft>
        <a:defRPr sz="2800" b="1">
          <a:solidFill>
            <a:srgbClr val="FF6600"/>
          </a:solidFill>
          <a:latin typeface="Arial" charset="0"/>
        </a:defRPr>
      </a:lvl6pPr>
      <a:lvl7pPr marL="914400" algn="l" rtl="0" fontAlgn="base">
        <a:spcBef>
          <a:spcPct val="0"/>
        </a:spcBef>
        <a:spcAft>
          <a:spcPct val="0"/>
        </a:spcAft>
        <a:defRPr sz="2800" b="1">
          <a:solidFill>
            <a:srgbClr val="FF6600"/>
          </a:solidFill>
          <a:latin typeface="Arial" charset="0"/>
        </a:defRPr>
      </a:lvl7pPr>
      <a:lvl8pPr marL="1371600" algn="l" rtl="0" fontAlgn="base">
        <a:spcBef>
          <a:spcPct val="0"/>
        </a:spcBef>
        <a:spcAft>
          <a:spcPct val="0"/>
        </a:spcAft>
        <a:defRPr sz="2800" b="1">
          <a:solidFill>
            <a:srgbClr val="FF6600"/>
          </a:solidFill>
          <a:latin typeface="Arial" charset="0"/>
        </a:defRPr>
      </a:lvl8pPr>
      <a:lvl9pPr marL="1828800" algn="l" rtl="0" fontAlgn="base">
        <a:spcBef>
          <a:spcPct val="0"/>
        </a:spcBef>
        <a:spcAft>
          <a:spcPct val="0"/>
        </a:spcAft>
        <a:defRPr sz="2800" b="1">
          <a:solidFill>
            <a:srgbClr val="FF6600"/>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3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7" Type="http://schemas.openxmlformats.org/officeDocument/2006/relationships/image" Target="../media/image9.png"/><Relationship Id="rId2" Type="http://schemas.openxmlformats.org/officeDocument/2006/relationships/slideLayout" Target="../slideLayouts/slideLayout6.xml"/><Relationship Id="rId1" Type="http://schemas.openxmlformats.org/officeDocument/2006/relationships/tags" Target="../tags/tag40.xml"/><Relationship Id="rId6" Type="http://schemas.openxmlformats.org/officeDocument/2006/relationships/image" Target="../media/image6.png"/><Relationship Id="rId5" Type="http://schemas.openxmlformats.org/officeDocument/2006/relationships/image" Target="../media/image18.png"/><Relationship Id="rId4" Type="http://schemas.openxmlformats.org/officeDocument/2006/relationships/image" Target="../media/image19.jpe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6.xml"/><Relationship Id="rId1" Type="http://schemas.openxmlformats.org/officeDocument/2006/relationships/tags" Target="../tags/tag41.xml"/><Relationship Id="rId5" Type="http://schemas.openxmlformats.org/officeDocument/2006/relationships/image" Target="../media/image6.png"/><Relationship Id="rId4" Type="http://schemas.openxmlformats.org/officeDocument/2006/relationships/image" Target="../media/image20.pn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6.xml"/><Relationship Id="rId1" Type="http://schemas.openxmlformats.org/officeDocument/2006/relationships/tags" Target="../tags/tag42.xml"/><Relationship Id="rId5" Type="http://schemas.openxmlformats.org/officeDocument/2006/relationships/image" Target="../media/image6.png"/><Relationship Id="rId4" Type="http://schemas.openxmlformats.org/officeDocument/2006/relationships/image" Target="../media/image21.jpeg"/></Relationships>
</file>

<file path=ppt/slides/_rels/slide13.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notesSlide" Target="../notesSlides/notesSlide13.xml"/><Relationship Id="rId7" Type="http://schemas.openxmlformats.org/officeDocument/2006/relationships/image" Target="../media/image6.png"/><Relationship Id="rId2" Type="http://schemas.openxmlformats.org/officeDocument/2006/relationships/slideLayout" Target="../slideLayouts/slideLayout6.xml"/><Relationship Id="rId1" Type="http://schemas.openxmlformats.org/officeDocument/2006/relationships/tags" Target="../tags/tag43.xml"/><Relationship Id="rId6" Type="http://schemas.openxmlformats.org/officeDocument/2006/relationships/image" Target="../media/image23.png"/><Relationship Id="rId5" Type="http://schemas.openxmlformats.org/officeDocument/2006/relationships/image" Target="../media/image22.png"/><Relationship Id="rId4" Type="http://schemas.openxmlformats.org/officeDocument/2006/relationships/image" Target="../media/image8.png"/></Relationships>
</file>

<file path=ppt/slides/_rels/slide14.xml.rels><?xml version="1.0" encoding="UTF-8" standalone="yes"?>
<Relationships xmlns="http://schemas.openxmlformats.org/package/2006/relationships"><Relationship Id="rId8" Type="http://schemas.openxmlformats.org/officeDocument/2006/relationships/image" Target="../media/image26.png"/><Relationship Id="rId13" Type="http://schemas.openxmlformats.org/officeDocument/2006/relationships/image" Target="../media/image6.png"/><Relationship Id="rId3" Type="http://schemas.openxmlformats.org/officeDocument/2006/relationships/notesSlide" Target="../notesSlides/notesSlide14.xml"/><Relationship Id="rId7" Type="http://schemas.openxmlformats.org/officeDocument/2006/relationships/image" Target="../media/image25.png"/><Relationship Id="rId12" Type="http://schemas.openxmlformats.org/officeDocument/2006/relationships/image" Target="../media/image30.png"/><Relationship Id="rId2" Type="http://schemas.openxmlformats.org/officeDocument/2006/relationships/slideLayout" Target="../slideLayouts/slideLayout6.xml"/><Relationship Id="rId1" Type="http://schemas.openxmlformats.org/officeDocument/2006/relationships/tags" Target="../tags/tag44.xml"/><Relationship Id="rId6" Type="http://schemas.openxmlformats.org/officeDocument/2006/relationships/image" Target="../media/image13.png"/><Relationship Id="rId11" Type="http://schemas.openxmlformats.org/officeDocument/2006/relationships/image" Target="../media/image29.png"/><Relationship Id="rId5" Type="http://schemas.openxmlformats.org/officeDocument/2006/relationships/image" Target="../media/image8.png"/><Relationship Id="rId15" Type="http://schemas.openxmlformats.org/officeDocument/2006/relationships/image" Target="../media/image10.png"/><Relationship Id="rId10" Type="http://schemas.openxmlformats.org/officeDocument/2006/relationships/image" Target="../media/image28.png"/><Relationship Id="rId4" Type="http://schemas.openxmlformats.org/officeDocument/2006/relationships/image" Target="../media/image24.png"/><Relationship Id="rId9" Type="http://schemas.openxmlformats.org/officeDocument/2006/relationships/image" Target="../media/image27.png"/><Relationship Id="rId14" Type="http://schemas.openxmlformats.org/officeDocument/2006/relationships/image" Target="../media/image9.png"/></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6.xml"/><Relationship Id="rId1" Type="http://schemas.openxmlformats.org/officeDocument/2006/relationships/tags" Target="../tags/tag45.xml"/><Relationship Id="rId6" Type="http://schemas.openxmlformats.org/officeDocument/2006/relationships/image" Target="../media/image9.png"/><Relationship Id="rId5" Type="http://schemas.openxmlformats.org/officeDocument/2006/relationships/image" Target="../media/image6.png"/><Relationship Id="rId4" Type="http://schemas.openxmlformats.org/officeDocument/2006/relationships/image" Target="../media/image31.png"/></Relationships>
</file>

<file path=ppt/slides/_rels/slide16.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notesSlide" Target="../notesSlides/notesSlide16.xml"/><Relationship Id="rId7" Type="http://schemas.openxmlformats.org/officeDocument/2006/relationships/image" Target="../media/image6.png"/><Relationship Id="rId2" Type="http://schemas.openxmlformats.org/officeDocument/2006/relationships/slideLayout" Target="../slideLayouts/slideLayout6.xml"/><Relationship Id="rId1" Type="http://schemas.openxmlformats.org/officeDocument/2006/relationships/tags" Target="../tags/tag46.xml"/><Relationship Id="rId6" Type="http://schemas.openxmlformats.org/officeDocument/2006/relationships/image" Target="../media/image33.png"/><Relationship Id="rId5" Type="http://schemas.openxmlformats.org/officeDocument/2006/relationships/image" Target="../media/image32.png"/><Relationship Id="rId4" Type="http://schemas.openxmlformats.org/officeDocument/2006/relationships/image" Target="../media/image8.png"/><Relationship Id="rId9" Type="http://schemas.openxmlformats.org/officeDocument/2006/relationships/image" Target="../media/image10.png"/></Relationships>
</file>

<file path=ppt/slides/_rels/slide17.xml.rels><?xml version="1.0" encoding="UTF-8" standalone="yes"?>
<Relationships xmlns="http://schemas.openxmlformats.org/package/2006/relationships"><Relationship Id="rId8" Type="http://schemas.openxmlformats.org/officeDocument/2006/relationships/image" Target="../media/image34.png"/><Relationship Id="rId13" Type="http://schemas.openxmlformats.org/officeDocument/2006/relationships/image" Target="../media/image6.png"/><Relationship Id="rId3" Type="http://schemas.openxmlformats.org/officeDocument/2006/relationships/notesSlide" Target="../notesSlides/notesSlide17.xml"/><Relationship Id="rId7" Type="http://schemas.openxmlformats.org/officeDocument/2006/relationships/image" Target="../media/image32.png"/><Relationship Id="rId12" Type="http://schemas.openxmlformats.org/officeDocument/2006/relationships/image" Target="../media/image30.png"/><Relationship Id="rId2" Type="http://schemas.openxmlformats.org/officeDocument/2006/relationships/slideLayout" Target="../slideLayouts/slideLayout6.xml"/><Relationship Id="rId1" Type="http://schemas.openxmlformats.org/officeDocument/2006/relationships/tags" Target="../tags/tag47.xml"/><Relationship Id="rId6" Type="http://schemas.openxmlformats.org/officeDocument/2006/relationships/image" Target="../media/image13.png"/><Relationship Id="rId11" Type="http://schemas.openxmlformats.org/officeDocument/2006/relationships/image" Target="../media/image29.png"/><Relationship Id="rId5" Type="http://schemas.openxmlformats.org/officeDocument/2006/relationships/image" Target="../media/image8.png"/><Relationship Id="rId15" Type="http://schemas.openxmlformats.org/officeDocument/2006/relationships/image" Target="../media/image10.png"/><Relationship Id="rId10" Type="http://schemas.openxmlformats.org/officeDocument/2006/relationships/image" Target="../media/image36.png"/><Relationship Id="rId4" Type="http://schemas.openxmlformats.org/officeDocument/2006/relationships/image" Target="../media/image24.png"/><Relationship Id="rId9" Type="http://schemas.openxmlformats.org/officeDocument/2006/relationships/image" Target="../media/image35.png"/><Relationship Id="rId14" Type="http://schemas.openxmlformats.org/officeDocument/2006/relationships/image" Target="../media/image9.png"/></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6.xml"/><Relationship Id="rId1" Type="http://schemas.openxmlformats.org/officeDocument/2006/relationships/tags" Target="../tags/tag48.xml"/><Relationship Id="rId6" Type="http://schemas.openxmlformats.org/officeDocument/2006/relationships/image" Target="../media/image9.png"/><Relationship Id="rId5" Type="http://schemas.openxmlformats.org/officeDocument/2006/relationships/image" Target="../media/image6.png"/><Relationship Id="rId4" Type="http://schemas.openxmlformats.org/officeDocument/2006/relationships/image" Target="../media/image37.png"/></Relationships>
</file>

<file path=ppt/slides/_rels/slide19.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notesSlide" Target="../notesSlides/notesSlide19.xml"/><Relationship Id="rId7" Type="http://schemas.openxmlformats.org/officeDocument/2006/relationships/image" Target="../media/image9.png"/><Relationship Id="rId2" Type="http://schemas.openxmlformats.org/officeDocument/2006/relationships/slideLayout" Target="../slideLayouts/slideLayout6.xml"/><Relationship Id="rId1" Type="http://schemas.openxmlformats.org/officeDocument/2006/relationships/tags" Target="../tags/tag49.xml"/><Relationship Id="rId6" Type="http://schemas.openxmlformats.org/officeDocument/2006/relationships/image" Target="../media/image6.png"/><Relationship Id="rId5" Type="http://schemas.openxmlformats.org/officeDocument/2006/relationships/image" Target="../media/image39.png"/><Relationship Id="rId4" Type="http://schemas.openxmlformats.org/officeDocument/2006/relationships/image" Target="../media/image38.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4.xml"/><Relationship Id="rId1" Type="http://schemas.openxmlformats.org/officeDocument/2006/relationships/tags" Target="../tags/tag32.xml"/></Relationships>
</file>

<file path=ppt/slides/_rels/slide20.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notesSlide" Target="../notesSlides/notesSlide20.xml"/><Relationship Id="rId7" Type="http://schemas.openxmlformats.org/officeDocument/2006/relationships/image" Target="../media/image6.png"/><Relationship Id="rId2" Type="http://schemas.openxmlformats.org/officeDocument/2006/relationships/slideLayout" Target="../slideLayouts/slideLayout6.xml"/><Relationship Id="rId1" Type="http://schemas.openxmlformats.org/officeDocument/2006/relationships/tags" Target="../tags/tag50.xml"/><Relationship Id="rId6" Type="http://schemas.openxmlformats.org/officeDocument/2006/relationships/image" Target="../media/image42.png"/><Relationship Id="rId5" Type="http://schemas.openxmlformats.org/officeDocument/2006/relationships/image" Target="../media/image41.png"/><Relationship Id="rId4" Type="http://schemas.openxmlformats.org/officeDocument/2006/relationships/image" Target="../media/image40.png"/><Relationship Id="rId9" Type="http://schemas.openxmlformats.org/officeDocument/2006/relationships/image" Target="../media/image10.png"/></Relationships>
</file>

<file path=ppt/slides/_rels/slide21.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notesSlide" Target="../notesSlides/notesSlide21.xml"/><Relationship Id="rId7" Type="http://schemas.openxmlformats.org/officeDocument/2006/relationships/image" Target="../media/image6.png"/><Relationship Id="rId2" Type="http://schemas.openxmlformats.org/officeDocument/2006/relationships/slideLayout" Target="../slideLayouts/slideLayout6.xml"/><Relationship Id="rId1" Type="http://schemas.openxmlformats.org/officeDocument/2006/relationships/tags" Target="../tags/tag51.xml"/><Relationship Id="rId6" Type="http://schemas.openxmlformats.org/officeDocument/2006/relationships/image" Target="../media/image44.png"/><Relationship Id="rId5" Type="http://schemas.openxmlformats.org/officeDocument/2006/relationships/image" Target="../media/image43.png"/><Relationship Id="rId4" Type="http://schemas.openxmlformats.org/officeDocument/2006/relationships/image" Target="../media/image13.png"/><Relationship Id="rId9" Type="http://schemas.openxmlformats.org/officeDocument/2006/relationships/image" Target="../media/image10.png"/></Relationships>
</file>

<file path=ppt/slides/_rels/slide22.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notesSlide" Target="../notesSlides/notesSlide22.xml"/><Relationship Id="rId7" Type="http://schemas.openxmlformats.org/officeDocument/2006/relationships/image" Target="../media/image48.png"/><Relationship Id="rId2" Type="http://schemas.openxmlformats.org/officeDocument/2006/relationships/slideLayout" Target="../slideLayouts/slideLayout6.xml"/><Relationship Id="rId1" Type="http://schemas.openxmlformats.org/officeDocument/2006/relationships/tags" Target="../tags/tag52.xml"/><Relationship Id="rId6" Type="http://schemas.openxmlformats.org/officeDocument/2006/relationships/image" Target="../media/image47.png"/><Relationship Id="rId5" Type="http://schemas.openxmlformats.org/officeDocument/2006/relationships/image" Target="../media/image46.png"/><Relationship Id="rId10" Type="http://schemas.openxmlformats.org/officeDocument/2006/relationships/image" Target="../media/image10.png"/><Relationship Id="rId4" Type="http://schemas.openxmlformats.org/officeDocument/2006/relationships/image" Target="../media/image45.png"/><Relationship Id="rId9" Type="http://schemas.openxmlformats.org/officeDocument/2006/relationships/image" Target="../media/image9.png"/></Relationships>
</file>

<file path=ppt/slides/_rels/slide23.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notesSlide" Target="../notesSlides/notesSlide23.xml"/><Relationship Id="rId7" Type="http://schemas.openxmlformats.org/officeDocument/2006/relationships/image" Target="../media/image9.png"/><Relationship Id="rId2" Type="http://schemas.openxmlformats.org/officeDocument/2006/relationships/slideLayout" Target="../slideLayouts/slideLayout20.xml"/><Relationship Id="rId1" Type="http://schemas.openxmlformats.org/officeDocument/2006/relationships/tags" Target="../tags/tag53.xml"/><Relationship Id="rId6" Type="http://schemas.openxmlformats.org/officeDocument/2006/relationships/image" Target="../media/image50.png"/><Relationship Id="rId5" Type="http://schemas.openxmlformats.org/officeDocument/2006/relationships/image" Target="../media/image49.png"/><Relationship Id="rId4" Type="http://schemas.openxmlformats.org/officeDocument/2006/relationships/image" Target="../media/image14.pn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7" Type="http://schemas.openxmlformats.org/officeDocument/2006/relationships/image" Target="../media/image10.png"/><Relationship Id="rId2" Type="http://schemas.openxmlformats.org/officeDocument/2006/relationships/slideLayout" Target="../slideLayouts/slideLayout6.xml"/><Relationship Id="rId1" Type="http://schemas.openxmlformats.org/officeDocument/2006/relationships/tags" Target="../tags/tag33.xml"/><Relationship Id="rId6" Type="http://schemas.openxmlformats.org/officeDocument/2006/relationships/image" Target="../media/image9.png"/><Relationship Id="rId5" Type="http://schemas.openxmlformats.org/officeDocument/2006/relationships/image" Target="../media/image6.png"/><Relationship Id="rId4" Type="http://schemas.openxmlformats.org/officeDocument/2006/relationships/image" Target="../media/image8.pn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7" Type="http://schemas.openxmlformats.org/officeDocument/2006/relationships/image" Target="../media/image10.png"/><Relationship Id="rId2" Type="http://schemas.openxmlformats.org/officeDocument/2006/relationships/slideLayout" Target="../slideLayouts/slideLayout6.xml"/><Relationship Id="rId1" Type="http://schemas.openxmlformats.org/officeDocument/2006/relationships/tags" Target="../tags/tag34.xml"/><Relationship Id="rId6" Type="http://schemas.openxmlformats.org/officeDocument/2006/relationships/image" Target="../media/image6.png"/><Relationship Id="rId5" Type="http://schemas.openxmlformats.org/officeDocument/2006/relationships/image" Target="../media/image12.png"/><Relationship Id="rId4" Type="http://schemas.openxmlformats.org/officeDocument/2006/relationships/image" Target="../media/image11.png"/></Relationships>
</file>

<file path=ppt/slides/_rels/slide5.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notesSlide" Target="../notesSlides/notesSlide5.xml"/><Relationship Id="rId7" Type="http://schemas.openxmlformats.org/officeDocument/2006/relationships/image" Target="../media/image9.png"/><Relationship Id="rId2" Type="http://schemas.openxmlformats.org/officeDocument/2006/relationships/slideLayout" Target="../slideLayouts/slideLayout6.xml"/><Relationship Id="rId1" Type="http://schemas.openxmlformats.org/officeDocument/2006/relationships/tags" Target="../tags/tag35.xml"/><Relationship Id="rId6" Type="http://schemas.openxmlformats.org/officeDocument/2006/relationships/image" Target="../media/image6.png"/><Relationship Id="rId5" Type="http://schemas.openxmlformats.org/officeDocument/2006/relationships/image" Target="../media/image13.png"/><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notesSlide" Target="../notesSlides/notesSlide6.xml"/><Relationship Id="rId7" Type="http://schemas.openxmlformats.org/officeDocument/2006/relationships/image" Target="../media/image9.png"/><Relationship Id="rId2" Type="http://schemas.openxmlformats.org/officeDocument/2006/relationships/slideLayout" Target="../slideLayouts/slideLayout6.xml"/><Relationship Id="rId1" Type="http://schemas.openxmlformats.org/officeDocument/2006/relationships/tags" Target="../tags/tag36.xml"/><Relationship Id="rId6" Type="http://schemas.openxmlformats.org/officeDocument/2006/relationships/image" Target="../media/image6.png"/><Relationship Id="rId5" Type="http://schemas.openxmlformats.org/officeDocument/2006/relationships/image" Target="../media/image15.png"/><Relationship Id="rId4" Type="http://schemas.openxmlformats.org/officeDocument/2006/relationships/image" Target="../media/image14.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7" Type="http://schemas.openxmlformats.org/officeDocument/2006/relationships/image" Target="../media/image10.png"/><Relationship Id="rId2" Type="http://schemas.openxmlformats.org/officeDocument/2006/relationships/slideLayout" Target="../slideLayouts/slideLayout6.xml"/><Relationship Id="rId1" Type="http://schemas.openxmlformats.org/officeDocument/2006/relationships/tags" Target="../tags/tag37.xml"/><Relationship Id="rId6" Type="http://schemas.openxmlformats.org/officeDocument/2006/relationships/image" Target="../media/image9.png"/><Relationship Id="rId5" Type="http://schemas.openxmlformats.org/officeDocument/2006/relationships/image" Target="../media/image6.png"/><Relationship Id="rId4" Type="http://schemas.openxmlformats.org/officeDocument/2006/relationships/image" Target="../media/image16.pn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6.xml"/><Relationship Id="rId1" Type="http://schemas.openxmlformats.org/officeDocument/2006/relationships/tags" Target="../tags/tag38.xml"/><Relationship Id="rId6" Type="http://schemas.openxmlformats.org/officeDocument/2006/relationships/image" Target="../media/image9.png"/><Relationship Id="rId5" Type="http://schemas.openxmlformats.org/officeDocument/2006/relationships/image" Target="../media/image6.png"/><Relationship Id="rId4" Type="http://schemas.openxmlformats.org/officeDocument/2006/relationships/image" Target="../media/image17.pn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6.xml"/><Relationship Id="rId1" Type="http://schemas.openxmlformats.org/officeDocument/2006/relationships/tags" Target="../tags/tag39.xml"/><Relationship Id="rId5" Type="http://schemas.openxmlformats.org/officeDocument/2006/relationships/image" Target="../media/image6.png"/><Relationship Id="rId4" Type="http://schemas.openxmlformats.org/officeDocument/2006/relationships/image" Target="../media/image1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3">
            <a:extLst>
              <a:ext uri="{FF2B5EF4-FFF2-40B4-BE49-F238E27FC236}">
                <a16:creationId xmlns:a16="http://schemas.microsoft.com/office/drawing/2014/main" id="{328748D6-AD17-4A62-802A-C5B374D53608}"/>
              </a:ext>
            </a:extLst>
          </p:cNvPr>
          <p:cNvSpPr>
            <a:spLocks noGrp="1"/>
          </p:cNvSpPr>
          <p:nvPr>
            <p:ph type="title"/>
          </p:nvPr>
        </p:nvSpPr>
        <p:spPr/>
        <p:txBody>
          <a:bodyPr/>
          <a:lstStyle/>
          <a:p>
            <a:r>
              <a:rPr lang="en-GB" altLang="en-US" dirty="0"/>
              <a:t>Alkenes</a:t>
            </a:r>
          </a:p>
        </p:txBody>
      </p:sp>
    </p:spTree>
    <p:custDataLst>
      <p:tags r:id="rId1"/>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F45A12A4-9C0C-4C3B-82CC-36622AC033ED}"/>
              </a:ext>
            </a:extLst>
          </p:cNvPr>
          <p:cNvSpPr>
            <a:spLocks noGrp="1"/>
          </p:cNvSpPr>
          <p:nvPr>
            <p:ph type="title"/>
          </p:nvPr>
        </p:nvSpPr>
        <p:spPr/>
        <p:txBody>
          <a:bodyPr/>
          <a:lstStyle/>
          <a:p>
            <a:r>
              <a:rPr lang="en-GB" altLang="en-US"/>
              <a:t>Incomplete combustion of alkenes</a:t>
            </a:r>
          </a:p>
        </p:txBody>
      </p:sp>
      <p:sp>
        <p:nvSpPr>
          <p:cNvPr id="19460" name="TextBox 5">
            <a:extLst>
              <a:ext uri="{FF2B5EF4-FFF2-40B4-BE49-F238E27FC236}">
                <a16:creationId xmlns:a16="http://schemas.microsoft.com/office/drawing/2014/main" id="{D563B154-3073-4E4C-B8B8-7767894C0193}"/>
              </a:ext>
            </a:extLst>
          </p:cNvPr>
          <p:cNvSpPr txBox="1">
            <a:spLocks noChangeArrowheads="1"/>
          </p:cNvSpPr>
          <p:nvPr/>
        </p:nvSpPr>
        <p:spPr bwMode="auto">
          <a:xfrm>
            <a:off x="342900" y="784225"/>
            <a:ext cx="3967163"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a:t>Alkenes tend to produce smoky flames when they burn in air. This is due to </a:t>
            </a:r>
            <a:r>
              <a:rPr lang="en-GB" altLang="en-US" b="1">
                <a:solidFill>
                  <a:srgbClr val="FF6600"/>
                </a:solidFill>
              </a:rPr>
              <a:t>incomplete combustion</a:t>
            </a:r>
            <a:r>
              <a:rPr lang="en-GB" altLang="en-US"/>
              <a:t>. </a:t>
            </a:r>
          </a:p>
        </p:txBody>
      </p:sp>
      <p:sp>
        <p:nvSpPr>
          <p:cNvPr id="8" name="TextBox 7">
            <a:extLst>
              <a:ext uri="{FF2B5EF4-FFF2-40B4-BE49-F238E27FC236}">
                <a16:creationId xmlns:a16="http://schemas.microsoft.com/office/drawing/2014/main" id="{1D8BD0C5-EADC-4BB0-87B6-7FE427CD3D14}"/>
              </a:ext>
            </a:extLst>
          </p:cNvPr>
          <p:cNvSpPr txBox="1">
            <a:spLocks noChangeArrowheads="1"/>
          </p:cNvSpPr>
          <p:nvPr/>
        </p:nvSpPr>
        <p:spPr bwMode="auto">
          <a:xfrm>
            <a:off x="342900" y="5322888"/>
            <a:ext cx="8189913"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a:t>Carbon monoxide is a poisonous gas that can be produced during incomplete combustion.</a:t>
            </a:r>
          </a:p>
        </p:txBody>
      </p:sp>
      <p:sp>
        <p:nvSpPr>
          <p:cNvPr id="9" name="Rectangle 8">
            <a:extLst>
              <a:ext uri="{FF2B5EF4-FFF2-40B4-BE49-F238E27FC236}">
                <a16:creationId xmlns:a16="http://schemas.microsoft.com/office/drawing/2014/main" id="{48E2195E-CD12-4B19-BB56-E4F02E34E7D2}"/>
              </a:ext>
            </a:extLst>
          </p:cNvPr>
          <p:cNvSpPr>
            <a:spLocks noChangeArrowheads="1"/>
          </p:cNvSpPr>
          <p:nvPr/>
        </p:nvSpPr>
        <p:spPr bwMode="auto">
          <a:xfrm>
            <a:off x="342900" y="2473325"/>
            <a:ext cx="4205288"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dirty="0"/>
              <a:t>Incomplete combustion occurs when there is not enough oxygen present. </a:t>
            </a:r>
          </a:p>
        </p:txBody>
      </p:sp>
      <p:sp>
        <p:nvSpPr>
          <p:cNvPr id="19463" name="TextBox 42">
            <a:extLst>
              <a:ext uri="{FF2B5EF4-FFF2-40B4-BE49-F238E27FC236}">
                <a16:creationId xmlns:a16="http://schemas.microsoft.com/office/drawing/2014/main" id="{0934FB29-217A-465C-9A9B-3870F2D58869}"/>
              </a:ext>
            </a:extLst>
          </p:cNvPr>
          <p:cNvSpPr txBox="1">
            <a:spLocks noChangeArrowheads="1"/>
          </p:cNvSpPr>
          <p:nvPr/>
        </p:nvSpPr>
        <p:spPr bwMode="auto">
          <a:xfrm>
            <a:off x="342900" y="4754563"/>
            <a:ext cx="8374063" cy="461962"/>
          </a:xfrm>
          <a:prstGeom prst="rect">
            <a:avLst/>
          </a:prstGeom>
          <a:solidFill>
            <a:srgbClr val="FF6600"/>
          </a:solidFill>
          <a:ln w="38100">
            <a:solidFill>
              <a:srgbClr val="FF6600"/>
            </a:solidFill>
            <a:miter lim="800000"/>
            <a:headEnd/>
            <a:tailEnd/>
          </a:ln>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b="1">
                <a:solidFill>
                  <a:schemeClr val="bg1"/>
                </a:solidFill>
              </a:rPr>
              <a:t>alkene + oxygen       </a:t>
            </a:r>
            <a:r>
              <a:rPr lang="en-GB" altLang="en-US" b="1">
                <a:solidFill>
                  <a:schemeClr val="bg1"/>
                </a:solidFill>
                <a:sym typeface="Wingdings" panose="05000000000000000000" pitchFamily="2" charset="2"/>
              </a:rPr>
              <a:t>carbon + carbon monoxide + water</a:t>
            </a:r>
            <a:endParaRPr lang="en-GB" altLang="en-US" b="1">
              <a:solidFill>
                <a:schemeClr val="bg1"/>
              </a:solidFill>
            </a:endParaRPr>
          </a:p>
        </p:txBody>
      </p:sp>
      <p:sp>
        <p:nvSpPr>
          <p:cNvPr id="12" name="Rectangle 11">
            <a:extLst>
              <a:ext uri="{FF2B5EF4-FFF2-40B4-BE49-F238E27FC236}">
                <a16:creationId xmlns:a16="http://schemas.microsoft.com/office/drawing/2014/main" id="{B038E677-BB2F-4CA6-B48D-BF4EEF8CFFAB}"/>
              </a:ext>
            </a:extLst>
          </p:cNvPr>
          <p:cNvSpPr>
            <a:spLocks noChangeArrowheads="1"/>
          </p:cNvSpPr>
          <p:nvPr/>
        </p:nvSpPr>
        <p:spPr bwMode="auto">
          <a:xfrm>
            <a:off x="342900" y="3792538"/>
            <a:ext cx="8189913"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a:t>During incomplete combustion, carbon is produced in the form of soot. This causes smoky flames to appear. </a:t>
            </a:r>
          </a:p>
        </p:txBody>
      </p:sp>
      <p:pic>
        <p:nvPicPr>
          <p:cNvPr id="19466" name="Picture 10" descr="slide 11.jpg">
            <a:extLst>
              <a:ext uri="{FF2B5EF4-FFF2-40B4-BE49-F238E27FC236}">
                <a16:creationId xmlns:a16="http://schemas.microsoft.com/office/drawing/2014/main" id="{EC4E3C2D-A14B-4645-AAAE-A6DDACF7C778}"/>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449763" y="782638"/>
            <a:ext cx="3736975" cy="2965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descr="white arrow.png">
            <a:extLst>
              <a:ext uri="{FF2B5EF4-FFF2-40B4-BE49-F238E27FC236}">
                <a16:creationId xmlns:a16="http://schemas.microsoft.com/office/drawing/2014/main" id="{5E6CBE3B-B946-4035-BE5E-867DBA215E3C}"/>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2738438" y="4724400"/>
            <a:ext cx="701675" cy="51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8">
            <a:hlinkClick r:id="" action="ppaction://hlinkshowjump?jump=nextslide"/>
            <a:extLst>
              <a:ext uri="{FF2B5EF4-FFF2-40B4-BE49-F238E27FC236}">
                <a16:creationId xmlns:a16="http://schemas.microsoft.com/office/drawing/2014/main" id="{7B8BF743-2F0D-465D-B313-D4DE7422D1B6}"/>
              </a:ext>
            </a:extLst>
          </p:cNvPr>
          <p:cNvPicPr>
            <a:picLocks noChangeAspect="1" noChangeArrowheads="1"/>
          </p:cNvPicPr>
          <p:nvPr/>
        </p:nvPicPr>
        <p:blipFill>
          <a:blip r:embed="rId6">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pic>
        <p:nvPicPr>
          <p:cNvPr id="15" name="Picture 9" descr="notes_icon">
            <a:extLst>
              <a:ext uri="{FF2B5EF4-FFF2-40B4-BE49-F238E27FC236}">
                <a16:creationId xmlns:a16="http://schemas.microsoft.com/office/drawing/2014/main" id="{3C3BFC08-A4F4-4D33-BE4B-470FC82C640F}"/>
              </a:ext>
            </a:extLst>
          </p:cNvPr>
          <p:cNvPicPr>
            <a:picLocks noChangeAspect="1" noChangeArrowheads="1"/>
          </p:cNvPicPr>
          <p:nvPr/>
        </p:nvPicPr>
        <p:blipFill>
          <a:blip r:embed="rId7" cstate="print"/>
          <a:srcRect/>
          <a:stretch>
            <a:fillRect/>
          </a:stretch>
        </p:blipFill>
        <p:spPr bwMode="auto">
          <a:xfrm>
            <a:off x="8532813" y="153987"/>
            <a:ext cx="442912" cy="387350"/>
          </a:xfrm>
          <a:prstGeom prst="rect">
            <a:avLst/>
          </a:prstGeom>
          <a:noFill/>
          <a:ln w="9525">
            <a:noFill/>
            <a:miter lim="800000"/>
            <a:headEnd/>
            <a:tailEnd/>
          </a:ln>
        </p:spPr>
      </p:pic>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9463"/>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childTnLst>
                                </p:cTn>
                              </p:par>
                            </p:childTnLst>
                          </p:cTn>
                        </p:par>
                        <p:par>
                          <p:cTn id="21" fill="hold">
                            <p:stCondLst>
                              <p:cond delay="0"/>
                            </p:stCondLst>
                            <p:childTnLst>
                              <p:par>
                                <p:cTn id="22" presetID="1" presetClass="entr" presetSubtype="0" fill="hold" nodeType="afterEffect">
                                  <p:stCondLst>
                                    <p:cond delay="0"/>
                                  </p:stCondLst>
                                  <p:childTnLst>
                                    <p:set>
                                      <p:cBhvr>
                                        <p:cTn id="23"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9463" grpId="0" animBg="1"/>
      <p:bldP spid="1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B47B57EF-7484-47AD-A58E-C763B3001FD4}"/>
              </a:ext>
            </a:extLst>
          </p:cNvPr>
          <p:cNvSpPr>
            <a:spLocks noGrp="1"/>
          </p:cNvSpPr>
          <p:nvPr>
            <p:ph type="title"/>
          </p:nvPr>
        </p:nvSpPr>
        <p:spPr/>
        <p:txBody>
          <a:bodyPr/>
          <a:lstStyle/>
          <a:p>
            <a:r>
              <a:rPr lang="en-GB" altLang="en-US"/>
              <a:t>Addition reactions</a:t>
            </a:r>
          </a:p>
        </p:txBody>
      </p:sp>
      <p:sp>
        <p:nvSpPr>
          <p:cNvPr id="5" name="TextBox 4">
            <a:extLst>
              <a:ext uri="{FF2B5EF4-FFF2-40B4-BE49-F238E27FC236}">
                <a16:creationId xmlns:a16="http://schemas.microsoft.com/office/drawing/2014/main" id="{80833C1E-68D2-49FC-8835-A01C9B4A9D14}"/>
              </a:ext>
            </a:extLst>
          </p:cNvPr>
          <p:cNvSpPr txBox="1">
            <a:spLocks noChangeArrowheads="1"/>
          </p:cNvSpPr>
          <p:nvPr/>
        </p:nvSpPr>
        <p:spPr bwMode="auto">
          <a:xfrm>
            <a:off x="342900" y="3792538"/>
            <a:ext cx="4514850"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a:t>Alkenes can undergo addition reactions with:</a:t>
            </a:r>
          </a:p>
        </p:txBody>
      </p:sp>
      <p:sp>
        <p:nvSpPr>
          <p:cNvPr id="6" name="TextBox 5">
            <a:extLst>
              <a:ext uri="{FF2B5EF4-FFF2-40B4-BE49-F238E27FC236}">
                <a16:creationId xmlns:a16="http://schemas.microsoft.com/office/drawing/2014/main" id="{4064746B-7B87-4BC1-B47E-E433621F88FB}"/>
              </a:ext>
            </a:extLst>
          </p:cNvPr>
          <p:cNvSpPr txBox="1">
            <a:spLocks noChangeArrowheads="1"/>
          </p:cNvSpPr>
          <p:nvPr/>
        </p:nvSpPr>
        <p:spPr bwMode="auto">
          <a:xfrm>
            <a:off x="342900" y="5181600"/>
            <a:ext cx="33035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55600" indent="-355600">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buClr>
                <a:srgbClr val="FF6600"/>
              </a:buClr>
              <a:buFont typeface="Wingdings" panose="05000000000000000000" pitchFamily="2" charset="2"/>
              <a:buChar char="l"/>
            </a:pPr>
            <a:r>
              <a:rPr lang="en-GB" altLang="en-US"/>
              <a:t>water</a:t>
            </a:r>
          </a:p>
        </p:txBody>
      </p:sp>
      <p:sp>
        <p:nvSpPr>
          <p:cNvPr id="7" name="TextBox 6">
            <a:extLst>
              <a:ext uri="{FF2B5EF4-FFF2-40B4-BE49-F238E27FC236}">
                <a16:creationId xmlns:a16="http://schemas.microsoft.com/office/drawing/2014/main" id="{0B5A0F3C-D61A-447B-9F26-7866FC25DE7C}"/>
              </a:ext>
            </a:extLst>
          </p:cNvPr>
          <p:cNvSpPr txBox="1">
            <a:spLocks noChangeArrowheads="1"/>
          </p:cNvSpPr>
          <p:nvPr/>
        </p:nvSpPr>
        <p:spPr bwMode="auto">
          <a:xfrm>
            <a:off x="342900" y="4670425"/>
            <a:ext cx="434816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55600" indent="-355600">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buClr>
                <a:srgbClr val="FF6600"/>
              </a:buClr>
              <a:buFont typeface="Wingdings" panose="05000000000000000000" pitchFamily="2" charset="2"/>
              <a:buChar char="l"/>
            </a:pPr>
            <a:r>
              <a:rPr lang="en-GB" altLang="en-US" dirty="0"/>
              <a:t>hydrogen</a:t>
            </a:r>
          </a:p>
        </p:txBody>
      </p:sp>
      <p:sp>
        <p:nvSpPr>
          <p:cNvPr id="8" name="TextBox 7">
            <a:extLst>
              <a:ext uri="{FF2B5EF4-FFF2-40B4-BE49-F238E27FC236}">
                <a16:creationId xmlns:a16="http://schemas.microsoft.com/office/drawing/2014/main" id="{81F5C8DA-D8F9-4ACB-BC12-4A713F8E30C7}"/>
              </a:ext>
            </a:extLst>
          </p:cNvPr>
          <p:cNvSpPr txBox="1">
            <a:spLocks noChangeArrowheads="1"/>
          </p:cNvSpPr>
          <p:nvPr/>
        </p:nvSpPr>
        <p:spPr bwMode="auto">
          <a:xfrm>
            <a:off x="342900" y="5691188"/>
            <a:ext cx="48815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55600" indent="-355600">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buClr>
                <a:srgbClr val="FF6600"/>
              </a:buClr>
              <a:buFont typeface="Wingdings" panose="05000000000000000000" pitchFamily="2" charset="2"/>
              <a:buChar char="l"/>
            </a:pPr>
            <a:r>
              <a:rPr lang="en-GB" altLang="en-US" b="1">
                <a:solidFill>
                  <a:srgbClr val="FF6600"/>
                </a:solidFill>
              </a:rPr>
              <a:t>halogens</a:t>
            </a:r>
            <a:r>
              <a:rPr lang="en-GB" altLang="en-US">
                <a:solidFill>
                  <a:srgbClr val="010066"/>
                </a:solidFill>
              </a:rPr>
              <a:t>.</a:t>
            </a:r>
          </a:p>
        </p:txBody>
      </p:sp>
      <p:sp>
        <p:nvSpPr>
          <p:cNvPr id="20488" name="TextBox 8">
            <a:extLst>
              <a:ext uri="{FF2B5EF4-FFF2-40B4-BE49-F238E27FC236}">
                <a16:creationId xmlns:a16="http://schemas.microsoft.com/office/drawing/2014/main" id="{4A91393D-3942-44E4-9E4B-29F74173A72A}"/>
              </a:ext>
            </a:extLst>
          </p:cNvPr>
          <p:cNvSpPr txBox="1">
            <a:spLocks noChangeArrowheads="1"/>
          </p:cNvSpPr>
          <p:nvPr/>
        </p:nvSpPr>
        <p:spPr bwMode="auto">
          <a:xfrm>
            <a:off x="342899" y="784225"/>
            <a:ext cx="8507589"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dirty="0"/>
              <a:t>Reactions of alkenes generally involve breaking the double bond and the subsequent formation of two new </a:t>
            </a:r>
            <a:r>
              <a:rPr lang="en-GB" altLang="en-US" dirty="0">
                <a:solidFill>
                  <a:srgbClr val="010066"/>
                </a:solidFill>
              </a:rPr>
              <a:t>single covalent bonds. </a:t>
            </a:r>
          </a:p>
        </p:txBody>
      </p:sp>
      <p:sp>
        <p:nvSpPr>
          <p:cNvPr id="10" name="TextBox 9">
            <a:extLst>
              <a:ext uri="{FF2B5EF4-FFF2-40B4-BE49-F238E27FC236}">
                <a16:creationId xmlns:a16="http://schemas.microsoft.com/office/drawing/2014/main" id="{F736D5D6-6ADC-40EB-BDF2-27F9D2730945}"/>
              </a:ext>
            </a:extLst>
          </p:cNvPr>
          <p:cNvSpPr txBox="1">
            <a:spLocks noChangeArrowheads="1"/>
          </p:cNvSpPr>
          <p:nvPr/>
        </p:nvSpPr>
        <p:spPr bwMode="auto">
          <a:xfrm>
            <a:off x="342900" y="2032000"/>
            <a:ext cx="8654344"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dirty="0"/>
              <a:t>These are called </a:t>
            </a:r>
            <a:r>
              <a:rPr lang="en-GB" altLang="en-US" b="1" dirty="0">
                <a:solidFill>
                  <a:srgbClr val="FF6600"/>
                </a:solidFill>
              </a:rPr>
              <a:t>addition reactions</a:t>
            </a:r>
            <a:r>
              <a:rPr lang="en-GB" altLang="en-US" dirty="0"/>
              <a:t>, where a small molecule adds across the C=C double bond to produce </a:t>
            </a:r>
            <a:r>
              <a:rPr lang="en-GB" altLang="en-US" b="1" dirty="0">
                <a:solidFill>
                  <a:srgbClr val="010066"/>
                </a:solidFill>
              </a:rPr>
              <a:t>one</a:t>
            </a:r>
            <a:r>
              <a:rPr lang="en-GB" altLang="en-US" dirty="0">
                <a:solidFill>
                  <a:srgbClr val="010066"/>
                </a:solidFill>
              </a:rPr>
              <a:t> product</a:t>
            </a:r>
            <a:r>
              <a:rPr lang="en-GB" altLang="en-US" dirty="0"/>
              <a:t>.</a:t>
            </a:r>
          </a:p>
        </p:txBody>
      </p:sp>
      <p:sp>
        <p:nvSpPr>
          <p:cNvPr id="12" name="TextBox 11">
            <a:extLst>
              <a:ext uri="{FF2B5EF4-FFF2-40B4-BE49-F238E27FC236}">
                <a16:creationId xmlns:a16="http://schemas.microsoft.com/office/drawing/2014/main" id="{1776A98C-3722-4ED9-8736-5446D6EA4570}"/>
              </a:ext>
            </a:extLst>
          </p:cNvPr>
          <p:cNvSpPr txBox="1">
            <a:spLocks noChangeArrowheads="1"/>
          </p:cNvSpPr>
          <p:nvPr/>
        </p:nvSpPr>
        <p:spPr bwMode="auto">
          <a:xfrm>
            <a:off x="342900" y="2911475"/>
            <a:ext cx="4632325"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a:t>The unsaturated alkene therefore becomes saturated.</a:t>
            </a:r>
          </a:p>
        </p:txBody>
      </p:sp>
      <p:pic>
        <p:nvPicPr>
          <p:cNvPr id="20491" name="Picture 4" descr="Z:\Science\GCSE Science 2016\Presentation update\Design\Images\Writing_Girl.png">
            <a:extLst>
              <a:ext uri="{FF2B5EF4-FFF2-40B4-BE49-F238E27FC236}">
                <a16:creationId xmlns:a16="http://schemas.microsoft.com/office/drawing/2014/main" id="{033BBD55-1BD3-42C4-87D2-9D6BBEE7B1C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l="18028"/>
          <a:stretch>
            <a:fillRect/>
          </a:stretch>
        </p:blipFill>
        <p:spPr bwMode="auto">
          <a:xfrm>
            <a:off x="4773613" y="2865438"/>
            <a:ext cx="3759200" cy="3287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8">
            <a:hlinkClick r:id="" action="ppaction://hlinkshowjump?jump=nextslide"/>
            <a:extLst>
              <a:ext uri="{FF2B5EF4-FFF2-40B4-BE49-F238E27FC236}">
                <a16:creationId xmlns:a16="http://schemas.microsoft.com/office/drawing/2014/main" id="{69767FC0-3A4B-4222-B4C8-D861C0C63D78}"/>
              </a:ext>
            </a:extLst>
          </p:cNvPr>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par>
                          <p:cTn id="27" fill="hold">
                            <p:stCondLst>
                              <p:cond delay="0"/>
                            </p:stCondLst>
                            <p:childTnLst>
                              <p:par>
                                <p:cTn id="28" presetID="1" presetClass="entr" presetSubtype="0" fill="hold" nodeType="afterEffect">
                                  <p:stCondLst>
                                    <p:cond delay="0"/>
                                  </p:stCondLst>
                                  <p:childTnLst>
                                    <p:set>
                                      <p:cBhvr>
                                        <p:cTn id="29"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10" grpId="0"/>
      <p:bldP spid="1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7F6D4E47-6918-4108-88C0-23432BF529C6}"/>
              </a:ext>
            </a:extLst>
          </p:cNvPr>
          <p:cNvSpPr>
            <a:spLocks noGrp="1"/>
          </p:cNvSpPr>
          <p:nvPr>
            <p:ph type="title"/>
          </p:nvPr>
        </p:nvSpPr>
        <p:spPr/>
        <p:txBody>
          <a:bodyPr/>
          <a:lstStyle/>
          <a:p>
            <a:r>
              <a:rPr lang="en-GB" altLang="en-US"/>
              <a:t>Addition reactions: hydrogen</a:t>
            </a:r>
          </a:p>
        </p:txBody>
      </p:sp>
      <p:sp>
        <p:nvSpPr>
          <p:cNvPr id="21508" name="TextBox 4">
            <a:extLst>
              <a:ext uri="{FF2B5EF4-FFF2-40B4-BE49-F238E27FC236}">
                <a16:creationId xmlns:a16="http://schemas.microsoft.com/office/drawing/2014/main" id="{8924E71E-2B92-4C9A-B001-6BBA0AD59F2F}"/>
              </a:ext>
            </a:extLst>
          </p:cNvPr>
          <p:cNvSpPr txBox="1">
            <a:spLocks noChangeArrowheads="1"/>
          </p:cNvSpPr>
          <p:nvPr/>
        </p:nvSpPr>
        <p:spPr bwMode="auto">
          <a:xfrm>
            <a:off x="342900" y="784225"/>
            <a:ext cx="796925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a:t>The reaction between an alkene and hydrogen gas involves the addition of a molecule of hydrogen across the C=C double bond. </a:t>
            </a:r>
          </a:p>
        </p:txBody>
      </p:sp>
      <p:sp>
        <p:nvSpPr>
          <p:cNvPr id="6" name="TextBox 5">
            <a:extLst>
              <a:ext uri="{FF2B5EF4-FFF2-40B4-BE49-F238E27FC236}">
                <a16:creationId xmlns:a16="http://schemas.microsoft.com/office/drawing/2014/main" id="{BE424E55-C034-4D1C-9A7A-47A88DDDB932}"/>
              </a:ext>
            </a:extLst>
          </p:cNvPr>
          <p:cNvSpPr txBox="1">
            <a:spLocks noChangeArrowheads="1"/>
          </p:cNvSpPr>
          <p:nvPr/>
        </p:nvSpPr>
        <p:spPr bwMode="auto">
          <a:xfrm>
            <a:off x="342900" y="2043113"/>
            <a:ext cx="8361363"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a:t>The C=C bond is broken, resulting in the production of two new </a:t>
            </a:r>
            <a:r>
              <a:rPr lang="en-GB" altLang="en-US">
                <a:solidFill>
                  <a:srgbClr val="010066"/>
                </a:solidFill>
              </a:rPr>
              <a:t>single covalent bonds</a:t>
            </a:r>
            <a:r>
              <a:rPr lang="en-GB" altLang="en-US"/>
              <a:t>. The end product is an </a:t>
            </a:r>
            <a:r>
              <a:rPr lang="en-GB" altLang="en-US" b="1"/>
              <a:t>alkane</a:t>
            </a:r>
            <a:r>
              <a:rPr lang="en-GB" altLang="en-US"/>
              <a:t>.</a:t>
            </a:r>
          </a:p>
        </p:txBody>
      </p:sp>
      <p:sp>
        <p:nvSpPr>
          <p:cNvPr id="9" name="TextBox 8">
            <a:extLst>
              <a:ext uri="{FF2B5EF4-FFF2-40B4-BE49-F238E27FC236}">
                <a16:creationId xmlns:a16="http://schemas.microsoft.com/office/drawing/2014/main" id="{4EA2ACCD-E4B4-4D9C-A157-7E53F4369026}"/>
              </a:ext>
            </a:extLst>
          </p:cNvPr>
          <p:cNvSpPr txBox="1">
            <a:spLocks noChangeArrowheads="1"/>
          </p:cNvSpPr>
          <p:nvPr/>
        </p:nvSpPr>
        <p:spPr bwMode="auto">
          <a:xfrm>
            <a:off x="342900" y="2932113"/>
            <a:ext cx="8189913"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dirty="0"/>
              <a:t>During the reaction, the mixture of </a:t>
            </a:r>
            <a:r>
              <a:rPr lang="en-GB" altLang="en-US" dirty="0">
                <a:solidFill>
                  <a:srgbClr val="010066"/>
                </a:solidFill>
              </a:rPr>
              <a:t>gaseous</a:t>
            </a:r>
            <a:r>
              <a:rPr lang="en-GB" altLang="en-US" dirty="0"/>
              <a:t> hydrogen and alkene is passed across a </a:t>
            </a:r>
            <a:r>
              <a:rPr lang="en-GB" altLang="en-US" b="1" dirty="0">
                <a:solidFill>
                  <a:srgbClr val="FF6600"/>
                </a:solidFill>
              </a:rPr>
              <a:t>nickel</a:t>
            </a:r>
            <a:r>
              <a:rPr lang="en-GB" altLang="en-US" dirty="0"/>
              <a:t> </a:t>
            </a:r>
            <a:r>
              <a:rPr lang="en-GB" altLang="en-US" b="1" dirty="0">
                <a:solidFill>
                  <a:srgbClr val="FF6600"/>
                </a:solidFill>
              </a:rPr>
              <a:t>catalyst</a:t>
            </a:r>
            <a:r>
              <a:rPr lang="en-GB" altLang="en-US" dirty="0"/>
              <a:t> at temperatures of 150</a:t>
            </a:r>
            <a:r>
              <a:rPr lang="en-GB" altLang="en-US" sz="1000" dirty="0"/>
              <a:t> </a:t>
            </a:r>
            <a:r>
              <a:rPr lang="en-GB" altLang="en-US" dirty="0"/>
              <a:t>°C.</a:t>
            </a:r>
          </a:p>
        </p:txBody>
      </p:sp>
      <p:sp>
        <p:nvSpPr>
          <p:cNvPr id="10" name="TextBox 9">
            <a:extLst>
              <a:ext uri="{FF2B5EF4-FFF2-40B4-BE49-F238E27FC236}">
                <a16:creationId xmlns:a16="http://schemas.microsoft.com/office/drawing/2014/main" id="{86053CEE-719E-4966-B178-C26211147BE4}"/>
              </a:ext>
            </a:extLst>
          </p:cNvPr>
          <p:cNvSpPr txBox="1">
            <a:spLocks noChangeArrowheads="1"/>
          </p:cNvSpPr>
          <p:nvPr/>
        </p:nvSpPr>
        <p:spPr bwMode="auto">
          <a:xfrm>
            <a:off x="342900" y="4191000"/>
            <a:ext cx="4027488" cy="193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a:t>This process is often used to make margarine, where some of the C=C bonds in vegetable oil are converted into C–C single bonds.</a:t>
            </a:r>
          </a:p>
        </p:txBody>
      </p:sp>
      <p:pic>
        <p:nvPicPr>
          <p:cNvPr id="11" name="Picture 10" descr="slide 13.jpg">
            <a:extLst>
              <a:ext uri="{FF2B5EF4-FFF2-40B4-BE49-F238E27FC236}">
                <a16:creationId xmlns:a16="http://schemas.microsoft.com/office/drawing/2014/main" id="{38BE196D-FCFB-4CD7-A283-0B5E969A3ADB}"/>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673600" y="4025900"/>
            <a:ext cx="3509963" cy="2103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8">
            <a:hlinkClick r:id="" action="ppaction://hlinkshowjump?jump=nextslide"/>
            <a:extLst>
              <a:ext uri="{FF2B5EF4-FFF2-40B4-BE49-F238E27FC236}">
                <a16:creationId xmlns:a16="http://schemas.microsoft.com/office/drawing/2014/main" id="{66AE23D2-DBE0-4C44-8CA2-E4F5545B4A9D}"/>
              </a:ext>
            </a:extLst>
          </p:cNvPr>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childTnLst>
                          </p:cTn>
                        </p:par>
                        <p:par>
                          <p:cTn id="17" fill="hold">
                            <p:stCondLst>
                              <p:cond delay="0"/>
                            </p:stCondLst>
                            <p:childTnLst>
                              <p:par>
                                <p:cTn id="18" presetID="1" presetClass="entr" presetSubtype="0" fill="hold" nodeType="afterEffect">
                                  <p:stCondLst>
                                    <p:cond delay="0"/>
                                  </p:stCondLst>
                                  <p:childTnLst>
                                    <p:set>
                                      <p:cBhvr>
                                        <p:cTn id="19"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P spid="10"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id="{4E7825D4-1D57-4A8C-88CA-5CD2E2CC69F8}"/>
              </a:ext>
            </a:extLst>
          </p:cNvPr>
          <p:cNvSpPr>
            <a:spLocks noGrp="1"/>
          </p:cNvSpPr>
          <p:nvPr>
            <p:ph type="title"/>
          </p:nvPr>
        </p:nvSpPr>
        <p:spPr/>
        <p:txBody>
          <a:bodyPr/>
          <a:lstStyle/>
          <a:p>
            <a:r>
              <a:rPr lang="en-GB" altLang="en-US" dirty="0"/>
              <a:t>Reaction between ethene and hydrogen gas</a:t>
            </a:r>
          </a:p>
        </p:txBody>
      </p:sp>
      <p:sp>
        <p:nvSpPr>
          <p:cNvPr id="11" name="TextBox 10">
            <a:extLst>
              <a:ext uri="{FF2B5EF4-FFF2-40B4-BE49-F238E27FC236}">
                <a16:creationId xmlns:a16="http://schemas.microsoft.com/office/drawing/2014/main" id="{C73A7679-E28D-4AF9-BFF9-F736F8540604}"/>
              </a:ext>
            </a:extLst>
          </p:cNvPr>
          <p:cNvSpPr txBox="1">
            <a:spLocks noChangeArrowheads="1"/>
          </p:cNvSpPr>
          <p:nvPr/>
        </p:nvSpPr>
        <p:spPr bwMode="auto">
          <a:xfrm>
            <a:off x="498475" y="2024944"/>
            <a:ext cx="281463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a:t>unsaturated ethene</a:t>
            </a:r>
          </a:p>
        </p:txBody>
      </p:sp>
      <p:pic>
        <p:nvPicPr>
          <p:cNvPr id="12" name="Picture 7" descr="ethene">
            <a:extLst>
              <a:ext uri="{FF2B5EF4-FFF2-40B4-BE49-F238E27FC236}">
                <a16:creationId xmlns:a16="http://schemas.microsoft.com/office/drawing/2014/main" id="{54290C96-114A-4C08-A050-435A4E311AB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19175" y="2893307"/>
            <a:ext cx="1773238" cy="1163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Box 12">
            <a:extLst>
              <a:ext uri="{FF2B5EF4-FFF2-40B4-BE49-F238E27FC236}">
                <a16:creationId xmlns:a16="http://schemas.microsoft.com/office/drawing/2014/main" id="{EC41D301-95CA-4CF0-BBDE-9F4E93591963}"/>
              </a:ext>
            </a:extLst>
          </p:cNvPr>
          <p:cNvSpPr txBox="1">
            <a:spLocks noChangeArrowheads="1"/>
          </p:cNvSpPr>
          <p:nvPr/>
        </p:nvSpPr>
        <p:spPr bwMode="auto">
          <a:xfrm>
            <a:off x="3121376" y="3213982"/>
            <a:ext cx="162560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sz="2800" b="1" dirty="0">
                <a:solidFill>
                  <a:schemeClr val="tx1"/>
                </a:solidFill>
              </a:rPr>
              <a:t>+</a:t>
            </a:r>
            <a:r>
              <a:rPr lang="en-GB" altLang="en-US" sz="2800" b="1" dirty="0"/>
              <a:t>    </a:t>
            </a:r>
            <a:r>
              <a:rPr lang="en-GB" altLang="en-US" sz="2800" b="1" dirty="0">
                <a:solidFill>
                  <a:srgbClr val="FF6600"/>
                </a:solidFill>
              </a:rPr>
              <a:t>H</a:t>
            </a:r>
            <a:r>
              <a:rPr lang="en-GB" altLang="en-US" sz="2800" b="1" baseline="-25000" dirty="0">
                <a:solidFill>
                  <a:srgbClr val="FF6600"/>
                </a:solidFill>
              </a:rPr>
              <a:t>2</a:t>
            </a:r>
          </a:p>
        </p:txBody>
      </p:sp>
      <p:sp>
        <p:nvSpPr>
          <p:cNvPr id="16" name="TextBox 15">
            <a:extLst>
              <a:ext uri="{FF2B5EF4-FFF2-40B4-BE49-F238E27FC236}">
                <a16:creationId xmlns:a16="http://schemas.microsoft.com/office/drawing/2014/main" id="{E23A39ED-69AF-4DD3-B185-C825955443A1}"/>
              </a:ext>
            </a:extLst>
          </p:cNvPr>
          <p:cNvSpPr txBox="1">
            <a:spLocks noChangeArrowheads="1"/>
          </p:cNvSpPr>
          <p:nvPr/>
        </p:nvSpPr>
        <p:spPr bwMode="auto">
          <a:xfrm>
            <a:off x="6228643" y="2024944"/>
            <a:ext cx="24955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r>
              <a:rPr lang="en-GB" altLang="en-US"/>
              <a:t>saturated ethane</a:t>
            </a:r>
          </a:p>
        </p:txBody>
      </p:sp>
      <p:sp>
        <p:nvSpPr>
          <p:cNvPr id="19" name="TextBox 18">
            <a:extLst>
              <a:ext uri="{FF2B5EF4-FFF2-40B4-BE49-F238E27FC236}">
                <a16:creationId xmlns:a16="http://schemas.microsoft.com/office/drawing/2014/main" id="{DBFF5BA4-67EA-458A-AEE1-A59729FCCDE0}"/>
              </a:ext>
            </a:extLst>
          </p:cNvPr>
          <p:cNvSpPr txBox="1">
            <a:spLocks noChangeArrowheads="1"/>
          </p:cNvSpPr>
          <p:nvPr/>
        </p:nvSpPr>
        <p:spPr bwMode="auto">
          <a:xfrm>
            <a:off x="342900" y="4545013"/>
            <a:ext cx="68754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a:t>Hydrogen adds across the double bond. </a:t>
            </a:r>
          </a:p>
        </p:txBody>
      </p:sp>
      <p:sp>
        <p:nvSpPr>
          <p:cNvPr id="20" name="TextBox 19">
            <a:extLst>
              <a:ext uri="{FF2B5EF4-FFF2-40B4-BE49-F238E27FC236}">
                <a16:creationId xmlns:a16="http://schemas.microsoft.com/office/drawing/2014/main" id="{F85BCFD2-B765-42C1-957E-11DE300BAEA2}"/>
              </a:ext>
            </a:extLst>
          </p:cNvPr>
          <p:cNvSpPr txBox="1">
            <a:spLocks noChangeArrowheads="1"/>
          </p:cNvSpPr>
          <p:nvPr/>
        </p:nvSpPr>
        <p:spPr bwMode="auto">
          <a:xfrm>
            <a:off x="342900" y="5322888"/>
            <a:ext cx="8456613"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a:t>This causes the C=C bond to break and two new </a:t>
            </a:r>
            <a:r>
              <a:rPr lang="en-GB" altLang="en-US" b="1">
                <a:solidFill>
                  <a:srgbClr val="010066"/>
                </a:solidFill>
              </a:rPr>
              <a:t>C–</a:t>
            </a:r>
            <a:r>
              <a:rPr lang="en-GB" altLang="en-US" b="1">
                <a:solidFill>
                  <a:srgbClr val="FF6600"/>
                </a:solidFill>
              </a:rPr>
              <a:t>H</a:t>
            </a:r>
            <a:r>
              <a:rPr lang="en-GB" altLang="en-US" b="1"/>
              <a:t> </a:t>
            </a:r>
            <a:r>
              <a:rPr lang="en-GB" altLang="en-US"/>
              <a:t>bonds to form.</a:t>
            </a:r>
          </a:p>
        </p:txBody>
      </p:sp>
      <p:sp>
        <p:nvSpPr>
          <p:cNvPr id="22538" name="TextBox 16">
            <a:extLst>
              <a:ext uri="{FF2B5EF4-FFF2-40B4-BE49-F238E27FC236}">
                <a16:creationId xmlns:a16="http://schemas.microsoft.com/office/drawing/2014/main" id="{A841C5AC-70C6-4DFA-86BC-32555724ED90}"/>
              </a:ext>
            </a:extLst>
          </p:cNvPr>
          <p:cNvSpPr txBox="1">
            <a:spLocks noChangeArrowheads="1"/>
          </p:cNvSpPr>
          <p:nvPr/>
        </p:nvSpPr>
        <p:spPr bwMode="auto">
          <a:xfrm>
            <a:off x="342900" y="784225"/>
            <a:ext cx="8189913"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dirty="0"/>
              <a:t>The reaction between ethene and hydrogen gas produces the alkane ethane:</a:t>
            </a:r>
          </a:p>
        </p:txBody>
      </p:sp>
      <p:sp>
        <p:nvSpPr>
          <p:cNvPr id="17" name="Rectangle 16">
            <a:extLst>
              <a:ext uri="{FF2B5EF4-FFF2-40B4-BE49-F238E27FC236}">
                <a16:creationId xmlns:a16="http://schemas.microsoft.com/office/drawing/2014/main" id="{2D0B069D-3E53-4049-B4AD-C2FC47C212D6}"/>
              </a:ext>
            </a:extLst>
          </p:cNvPr>
          <p:cNvSpPr>
            <a:spLocks noChangeArrowheads="1"/>
          </p:cNvSpPr>
          <p:nvPr/>
        </p:nvSpPr>
        <p:spPr bwMode="auto">
          <a:xfrm>
            <a:off x="4370739" y="2963157"/>
            <a:ext cx="16256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r>
              <a:rPr lang="en-GB" altLang="en-US">
                <a:solidFill>
                  <a:srgbClr val="010066"/>
                </a:solidFill>
              </a:rPr>
              <a:t>nickel</a:t>
            </a:r>
          </a:p>
        </p:txBody>
      </p:sp>
      <p:sp>
        <p:nvSpPr>
          <p:cNvPr id="14" name="Rectangle 13">
            <a:extLst>
              <a:ext uri="{FF2B5EF4-FFF2-40B4-BE49-F238E27FC236}">
                <a16:creationId xmlns:a16="http://schemas.microsoft.com/office/drawing/2014/main" id="{98B0B68E-D805-4D1E-8DAA-FC9C410FAC34}"/>
              </a:ext>
            </a:extLst>
          </p:cNvPr>
          <p:cNvSpPr>
            <a:spLocks noChangeArrowheads="1"/>
          </p:cNvSpPr>
          <p:nvPr/>
        </p:nvSpPr>
        <p:spPr bwMode="auto">
          <a:xfrm>
            <a:off x="4556300" y="3506081"/>
            <a:ext cx="122872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dirty="0">
                <a:solidFill>
                  <a:srgbClr val="010066"/>
                </a:solidFill>
              </a:rPr>
              <a:t>catalyst</a:t>
            </a:r>
            <a:endParaRPr lang="en-GB" altLang="en-US" dirty="0"/>
          </a:p>
        </p:txBody>
      </p:sp>
      <p:pic>
        <p:nvPicPr>
          <p:cNvPr id="18" name="Picture 17" descr="black arrow.png">
            <a:extLst>
              <a:ext uri="{FF2B5EF4-FFF2-40B4-BE49-F238E27FC236}">
                <a16:creationId xmlns:a16="http://schemas.microsoft.com/office/drawing/2014/main" id="{9267E840-F2C4-47BE-AF09-135B3EE4BFA0}"/>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4567589" y="3213982"/>
            <a:ext cx="1560512" cy="506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 name="Picture 20" descr="slide 14 - 2.png">
            <a:extLst>
              <a:ext uri="{FF2B5EF4-FFF2-40B4-BE49-F238E27FC236}">
                <a16:creationId xmlns:a16="http://schemas.microsoft.com/office/drawing/2014/main" id="{C4DF88EF-7999-4F30-ABD0-847A19AD72AA}"/>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6270625" y="2559932"/>
            <a:ext cx="2393950" cy="184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8">
            <a:hlinkClick r:id="" action="ppaction://hlinkshowjump?jump=nextslide"/>
            <a:extLst>
              <a:ext uri="{FF2B5EF4-FFF2-40B4-BE49-F238E27FC236}">
                <a16:creationId xmlns:a16="http://schemas.microsoft.com/office/drawing/2014/main" id="{28AE85EA-2E41-442F-9339-16AD480DA168}"/>
              </a:ext>
            </a:extLst>
          </p:cNvPr>
          <p:cNvPicPr>
            <a:picLocks noChangeAspect="1" noChangeArrowheads="1"/>
          </p:cNvPicPr>
          <p:nvPr/>
        </p:nvPicPr>
        <p:blipFill>
          <a:blip r:embed="rId7">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pic>
        <p:nvPicPr>
          <p:cNvPr id="23" name="Picture 22">
            <a:extLst>
              <a:ext uri="{FF2B5EF4-FFF2-40B4-BE49-F238E27FC236}">
                <a16:creationId xmlns:a16="http://schemas.microsoft.com/office/drawing/2014/main" id="{28A74DE1-2104-4700-98B9-4ECB632A1BEE}"/>
              </a:ext>
            </a:extLst>
          </p:cNvPr>
          <p:cNvPicPr>
            <a:picLocks noChangeAspect="1" noChangeArrowheads="1"/>
          </p:cNvPicPr>
          <p:nvPr/>
        </p:nvPicPr>
        <p:blipFill>
          <a:blip r:embed="rId8">
            <a:extLst>
              <a:ext uri="{28A0092B-C50C-407E-A947-70E740481C1C}">
                <a14:useLocalDpi xmlns:a14="http://schemas.microsoft.com/office/drawing/2010/main" val="0"/>
              </a:ext>
            </a:extLst>
          </a:blip>
          <a:stretch>
            <a:fillRect/>
          </a:stretch>
        </p:blipFill>
        <p:spPr bwMode="auto">
          <a:xfrm>
            <a:off x="8554482" y="79296"/>
            <a:ext cx="442911" cy="516730"/>
          </a:xfrm>
          <a:prstGeom prst="rect">
            <a:avLst/>
          </a:prstGeom>
          <a:noFill/>
          <a:ln w="9525">
            <a:noFill/>
            <a:miter lim="800000"/>
            <a:headEnd/>
            <a:tailEnd/>
          </a:ln>
        </p:spPr>
      </p:pic>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7"/>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2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9"/>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0"/>
                                        </p:tgtEl>
                                        <p:attrNameLst>
                                          <p:attrName>style.visibility</p:attrName>
                                        </p:attrNameLst>
                                      </p:cBhvr>
                                      <p:to>
                                        <p:strVal val="visible"/>
                                      </p:to>
                                    </p:set>
                                  </p:childTnLst>
                                </p:cTn>
                              </p:par>
                            </p:childTnLst>
                          </p:cTn>
                        </p:par>
                        <p:par>
                          <p:cTn id="31" fill="hold">
                            <p:stCondLst>
                              <p:cond delay="0"/>
                            </p:stCondLst>
                            <p:childTnLst>
                              <p:par>
                                <p:cTn id="32" presetID="1" presetClass="entr" presetSubtype="0" fill="hold" nodeType="afterEffect">
                                  <p:stCondLst>
                                    <p:cond delay="0"/>
                                  </p:stCondLst>
                                  <p:childTnLst>
                                    <p:set>
                                      <p:cBhvr>
                                        <p:cTn id="33"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3" grpId="0"/>
      <p:bldP spid="16" grpId="0"/>
      <p:bldP spid="19" grpId="0"/>
      <p:bldP spid="20" grpId="0"/>
      <p:bldP spid="17" grpId="0"/>
      <p:bldP spid="1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32345345" descr="table slide 15.png">
            <a:extLst>
              <a:ext uri="{FF2B5EF4-FFF2-40B4-BE49-F238E27FC236}">
                <a16:creationId xmlns:a16="http://schemas.microsoft.com/office/drawing/2014/main" id="{1285F24E-D760-41F5-BD44-B3E45CC47387}"/>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28349" y="778842"/>
            <a:ext cx="8234363" cy="541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5" name="Title 1">
            <a:extLst>
              <a:ext uri="{FF2B5EF4-FFF2-40B4-BE49-F238E27FC236}">
                <a16:creationId xmlns:a16="http://schemas.microsoft.com/office/drawing/2014/main" id="{8C6DD2F9-F746-4817-A3CC-3181406A39C3}"/>
              </a:ext>
            </a:extLst>
          </p:cNvPr>
          <p:cNvSpPr>
            <a:spLocks noGrp="1"/>
          </p:cNvSpPr>
          <p:nvPr>
            <p:ph type="title"/>
          </p:nvPr>
        </p:nvSpPr>
        <p:spPr/>
        <p:txBody>
          <a:bodyPr/>
          <a:lstStyle/>
          <a:p>
            <a:r>
              <a:rPr lang="en-GB" altLang="en-US"/>
              <a:t>Reacting with hydrogen: products</a:t>
            </a:r>
          </a:p>
        </p:txBody>
      </p:sp>
      <p:pic>
        <p:nvPicPr>
          <p:cNvPr id="23556" name="Picture 733" descr="ethene">
            <a:extLst>
              <a:ext uri="{FF2B5EF4-FFF2-40B4-BE49-F238E27FC236}">
                <a16:creationId xmlns:a16="http://schemas.microsoft.com/office/drawing/2014/main" id="{B5AD1FA7-740E-451E-A79A-B3042CF8D267}"/>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922463" y="1649321"/>
            <a:ext cx="1098550"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57" name="Picture 8333" descr="propene">
            <a:extLst>
              <a:ext uri="{FF2B5EF4-FFF2-40B4-BE49-F238E27FC236}">
                <a16:creationId xmlns:a16="http://schemas.microsoft.com/office/drawing/2014/main" id="{8541BA23-F91B-4D65-8C5C-52AC03F9EC45}"/>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922463" y="2724940"/>
            <a:ext cx="1484312" cy="925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8" name="TextBox 7">
            <a:extLst>
              <a:ext uri="{FF2B5EF4-FFF2-40B4-BE49-F238E27FC236}">
                <a16:creationId xmlns:a16="http://schemas.microsoft.com/office/drawing/2014/main" id="{BA8943A6-829E-4644-923F-99651ED7AA3E}"/>
              </a:ext>
            </a:extLst>
          </p:cNvPr>
          <p:cNvSpPr txBox="1">
            <a:spLocks noChangeArrowheads="1"/>
          </p:cNvSpPr>
          <p:nvPr/>
        </p:nvSpPr>
        <p:spPr bwMode="auto">
          <a:xfrm>
            <a:off x="342900" y="1777908"/>
            <a:ext cx="1485900"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dirty="0"/>
              <a:t>ethene</a:t>
            </a:r>
          </a:p>
        </p:txBody>
      </p:sp>
      <p:sp>
        <p:nvSpPr>
          <p:cNvPr id="23559" name="TextBox 8">
            <a:extLst>
              <a:ext uri="{FF2B5EF4-FFF2-40B4-BE49-F238E27FC236}">
                <a16:creationId xmlns:a16="http://schemas.microsoft.com/office/drawing/2014/main" id="{F9FB477D-949C-46B6-89E7-155530E90819}"/>
              </a:ext>
            </a:extLst>
          </p:cNvPr>
          <p:cNvSpPr txBox="1">
            <a:spLocks noChangeArrowheads="1"/>
          </p:cNvSpPr>
          <p:nvPr/>
        </p:nvSpPr>
        <p:spPr bwMode="auto">
          <a:xfrm>
            <a:off x="342900" y="2956715"/>
            <a:ext cx="14859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dirty="0"/>
              <a:t>propene</a:t>
            </a:r>
          </a:p>
        </p:txBody>
      </p:sp>
      <p:sp>
        <p:nvSpPr>
          <p:cNvPr id="23560" name="TextBox 9">
            <a:extLst>
              <a:ext uri="{FF2B5EF4-FFF2-40B4-BE49-F238E27FC236}">
                <a16:creationId xmlns:a16="http://schemas.microsoft.com/office/drawing/2014/main" id="{9F8699FD-5229-4443-8C65-AAAD6452464C}"/>
              </a:ext>
            </a:extLst>
          </p:cNvPr>
          <p:cNvSpPr txBox="1">
            <a:spLocks noChangeArrowheads="1"/>
          </p:cNvSpPr>
          <p:nvPr/>
        </p:nvSpPr>
        <p:spPr bwMode="auto">
          <a:xfrm>
            <a:off x="342900" y="4155893"/>
            <a:ext cx="14859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dirty="0"/>
              <a:t>butene</a:t>
            </a:r>
          </a:p>
        </p:txBody>
      </p:sp>
      <p:sp>
        <p:nvSpPr>
          <p:cNvPr id="23561" name="TextBox 10">
            <a:extLst>
              <a:ext uri="{FF2B5EF4-FFF2-40B4-BE49-F238E27FC236}">
                <a16:creationId xmlns:a16="http://schemas.microsoft.com/office/drawing/2014/main" id="{BBA370E5-D159-4749-BCB3-03798BBBD450}"/>
              </a:ext>
            </a:extLst>
          </p:cNvPr>
          <p:cNvSpPr txBox="1">
            <a:spLocks noChangeArrowheads="1"/>
          </p:cNvSpPr>
          <p:nvPr/>
        </p:nvSpPr>
        <p:spPr bwMode="auto">
          <a:xfrm>
            <a:off x="342900" y="5333113"/>
            <a:ext cx="1485900"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dirty="0"/>
              <a:t>pentene</a:t>
            </a:r>
          </a:p>
        </p:txBody>
      </p:sp>
      <p:sp>
        <p:nvSpPr>
          <p:cNvPr id="23562" name="TextBox 19">
            <a:extLst>
              <a:ext uri="{FF2B5EF4-FFF2-40B4-BE49-F238E27FC236}">
                <a16:creationId xmlns:a16="http://schemas.microsoft.com/office/drawing/2014/main" id="{3B3D7DB1-F32C-4DF4-A3A7-E3BB9D4F0640}"/>
              </a:ext>
            </a:extLst>
          </p:cNvPr>
          <p:cNvSpPr txBox="1">
            <a:spLocks noChangeArrowheads="1"/>
          </p:cNvSpPr>
          <p:nvPr/>
        </p:nvSpPr>
        <p:spPr bwMode="auto">
          <a:xfrm>
            <a:off x="328613" y="879734"/>
            <a:ext cx="381317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r>
              <a:rPr lang="en-GB" altLang="en-US" b="1" dirty="0">
                <a:solidFill>
                  <a:schemeClr val="bg1"/>
                </a:solidFill>
              </a:rPr>
              <a:t>alkene</a:t>
            </a:r>
          </a:p>
        </p:txBody>
      </p:sp>
      <p:sp>
        <p:nvSpPr>
          <p:cNvPr id="23563" name="TextBox 20">
            <a:extLst>
              <a:ext uri="{FF2B5EF4-FFF2-40B4-BE49-F238E27FC236}">
                <a16:creationId xmlns:a16="http://schemas.microsoft.com/office/drawing/2014/main" id="{90E11926-BC64-40A7-8D27-D6BECD2F9286}"/>
              </a:ext>
            </a:extLst>
          </p:cNvPr>
          <p:cNvSpPr txBox="1">
            <a:spLocks noChangeArrowheads="1"/>
          </p:cNvSpPr>
          <p:nvPr/>
        </p:nvSpPr>
        <p:spPr bwMode="auto">
          <a:xfrm>
            <a:off x="4175126" y="879734"/>
            <a:ext cx="43878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r>
              <a:rPr lang="en-GB" altLang="en-US" b="1" dirty="0">
                <a:solidFill>
                  <a:schemeClr val="bg1"/>
                </a:solidFill>
              </a:rPr>
              <a:t>alkane product</a:t>
            </a:r>
          </a:p>
        </p:txBody>
      </p:sp>
      <p:pic>
        <p:nvPicPr>
          <p:cNvPr id="22" name="Picture 6" descr="C:\CVS\production\GCSEChemistry\src\images\ethane.png">
            <a:extLst>
              <a:ext uri="{FF2B5EF4-FFF2-40B4-BE49-F238E27FC236}">
                <a16:creationId xmlns:a16="http://schemas.microsoft.com/office/drawing/2014/main" id="{CB935391-6E96-48C3-A659-12F2C123B5DA}"/>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822950" y="1387382"/>
            <a:ext cx="2025650" cy="1277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 name="Picture 71" descr="C:\CVS\production\GCSEChemistry\src\images\propane.png">
            <a:extLst>
              <a:ext uri="{FF2B5EF4-FFF2-40B4-BE49-F238E27FC236}">
                <a16:creationId xmlns:a16="http://schemas.microsoft.com/office/drawing/2014/main" id="{CD722E99-7DB0-43D4-B602-F6348D80950A}"/>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5821363" y="2504982"/>
            <a:ext cx="2027237" cy="1390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 name="Picture 8" descr="C:\CVS\production\GCSEChemistry\src\images\butane.png">
            <a:extLst>
              <a:ext uri="{FF2B5EF4-FFF2-40B4-BE49-F238E27FC236}">
                <a16:creationId xmlns:a16="http://schemas.microsoft.com/office/drawing/2014/main" id="{B3BC3FCF-9A59-44D6-8A3A-1AE213065540}"/>
              </a:ext>
            </a:extLst>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5383213" y="3749406"/>
            <a:ext cx="2903537"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 name="TextBox 24">
            <a:extLst>
              <a:ext uri="{FF2B5EF4-FFF2-40B4-BE49-F238E27FC236}">
                <a16:creationId xmlns:a16="http://schemas.microsoft.com/office/drawing/2014/main" id="{3137E9C6-9B1F-4B57-873D-D958CCE84CD7}"/>
              </a:ext>
            </a:extLst>
          </p:cNvPr>
          <p:cNvSpPr txBox="1">
            <a:spLocks noChangeArrowheads="1"/>
          </p:cNvSpPr>
          <p:nvPr/>
        </p:nvSpPr>
        <p:spPr bwMode="auto">
          <a:xfrm>
            <a:off x="4200525" y="1795370"/>
            <a:ext cx="14859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dirty="0"/>
              <a:t>ethane</a:t>
            </a:r>
          </a:p>
        </p:txBody>
      </p:sp>
      <p:sp>
        <p:nvSpPr>
          <p:cNvPr id="26" name="TextBox 25">
            <a:extLst>
              <a:ext uri="{FF2B5EF4-FFF2-40B4-BE49-F238E27FC236}">
                <a16:creationId xmlns:a16="http://schemas.microsoft.com/office/drawing/2014/main" id="{DB1B5AC9-373B-4722-AD13-8FAEEFCFDFCE}"/>
              </a:ext>
            </a:extLst>
          </p:cNvPr>
          <p:cNvSpPr txBox="1">
            <a:spLocks noChangeArrowheads="1"/>
          </p:cNvSpPr>
          <p:nvPr/>
        </p:nvSpPr>
        <p:spPr bwMode="auto">
          <a:xfrm>
            <a:off x="4200525" y="2968532"/>
            <a:ext cx="1485900"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dirty="0"/>
              <a:t>propane</a:t>
            </a:r>
          </a:p>
        </p:txBody>
      </p:sp>
      <p:sp>
        <p:nvSpPr>
          <p:cNvPr id="27" name="TextBox 26">
            <a:extLst>
              <a:ext uri="{FF2B5EF4-FFF2-40B4-BE49-F238E27FC236}">
                <a16:creationId xmlns:a16="http://schemas.microsoft.com/office/drawing/2014/main" id="{F00B6E4E-B4F8-4AD6-ADE4-0456B5A53491}"/>
              </a:ext>
            </a:extLst>
          </p:cNvPr>
          <p:cNvSpPr txBox="1">
            <a:spLocks noChangeArrowheads="1"/>
          </p:cNvSpPr>
          <p:nvPr/>
        </p:nvSpPr>
        <p:spPr bwMode="auto">
          <a:xfrm>
            <a:off x="4200525" y="4165331"/>
            <a:ext cx="1485900"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dirty="0"/>
              <a:t>butane</a:t>
            </a:r>
          </a:p>
        </p:txBody>
      </p:sp>
      <p:sp>
        <p:nvSpPr>
          <p:cNvPr id="28" name="TextBox 27">
            <a:extLst>
              <a:ext uri="{FF2B5EF4-FFF2-40B4-BE49-F238E27FC236}">
                <a16:creationId xmlns:a16="http://schemas.microsoft.com/office/drawing/2014/main" id="{D7C881D8-0FF9-4100-8419-010449835AE6}"/>
              </a:ext>
            </a:extLst>
          </p:cNvPr>
          <p:cNvSpPr txBox="1">
            <a:spLocks noChangeArrowheads="1"/>
          </p:cNvSpPr>
          <p:nvPr/>
        </p:nvSpPr>
        <p:spPr bwMode="auto">
          <a:xfrm>
            <a:off x="4200525" y="5358160"/>
            <a:ext cx="1485900"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dirty="0"/>
              <a:t>pentane</a:t>
            </a:r>
          </a:p>
        </p:txBody>
      </p:sp>
      <p:pic>
        <p:nvPicPr>
          <p:cNvPr id="30" name="Picture 9" descr="C:\CVS\production\GCSEChemistry\src\images\pentane.png">
            <a:extLst>
              <a:ext uri="{FF2B5EF4-FFF2-40B4-BE49-F238E27FC236}">
                <a16:creationId xmlns:a16="http://schemas.microsoft.com/office/drawing/2014/main" id="{A2C1DB67-D0EE-48C3-940E-8DAFD948D3A3}"/>
              </a:ext>
            </a:extLst>
          </p:cNvPr>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5418138" y="4900167"/>
            <a:ext cx="2835275" cy="1379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74" name="Picture 33" descr="butene slide 15.png">
            <a:extLst>
              <a:ext uri="{FF2B5EF4-FFF2-40B4-BE49-F238E27FC236}">
                <a16:creationId xmlns:a16="http://schemas.microsoft.com/office/drawing/2014/main" id="{7BDAC15A-7335-4589-9FF3-44EA459D6662}"/>
              </a:ext>
            </a:extLst>
          </p:cNvPr>
          <p:cNvPicPr>
            <a:picLocks noChangeAspect="1"/>
          </p:cNvPicPr>
          <p:nvPr/>
        </p:nvPicPr>
        <p:blipFill>
          <a:blip r:embed="rId11">
            <a:extLst>
              <a:ext uri="{28A0092B-C50C-407E-A947-70E740481C1C}">
                <a14:useLocalDpi xmlns:a14="http://schemas.microsoft.com/office/drawing/2010/main" val="0"/>
              </a:ext>
            </a:extLst>
          </a:blip>
          <a:srcRect/>
          <a:stretch>
            <a:fillRect/>
          </a:stretch>
        </p:blipFill>
        <p:spPr bwMode="auto">
          <a:xfrm>
            <a:off x="1819275" y="3886812"/>
            <a:ext cx="1931988"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75" name="Picture 34" descr="pentene slide 15.png">
            <a:extLst>
              <a:ext uri="{FF2B5EF4-FFF2-40B4-BE49-F238E27FC236}">
                <a16:creationId xmlns:a16="http://schemas.microsoft.com/office/drawing/2014/main" id="{00A979D2-1335-4DF1-8D56-939B721C2AA0}"/>
              </a:ext>
            </a:extLst>
          </p:cNvPr>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1763713" y="5000532"/>
            <a:ext cx="2152650" cy="1128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 name="Picture 8">
            <a:hlinkClick r:id="" action="ppaction://hlinkshowjump?jump=nextslide"/>
            <a:extLst>
              <a:ext uri="{FF2B5EF4-FFF2-40B4-BE49-F238E27FC236}">
                <a16:creationId xmlns:a16="http://schemas.microsoft.com/office/drawing/2014/main" id="{4C5D21FF-CEDA-4F8C-9287-A5B01AAFE1C6}"/>
              </a:ext>
            </a:extLst>
          </p:cNvPr>
          <p:cNvPicPr>
            <a:picLocks noChangeAspect="1" noChangeArrowheads="1"/>
          </p:cNvPicPr>
          <p:nvPr/>
        </p:nvPicPr>
        <p:blipFill>
          <a:blip r:embed="rId13">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pic>
        <p:nvPicPr>
          <p:cNvPr id="32" name="Picture 9" descr="notes_icon">
            <a:extLst>
              <a:ext uri="{FF2B5EF4-FFF2-40B4-BE49-F238E27FC236}">
                <a16:creationId xmlns:a16="http://schemas.microsoft.com/office/drawing/2014/main" id="{3BFC3D83-201F-4D91-9CEC-EC4809DE7EF1}"/>
              </a:ext>
            </a:extLst>
          </p:cNvPr>
          <p:cNvPicPr>
            <a:picLocks noChangeAspect="1" noChangeArrowheads="1"/>
          </p:cNvPicPr>
          <p:nvPr/>
        </p:nvPicPr>
        <p:blipFill>
          <a:blip r:embed="rId14" cstate="print"/>
          <a:srcRect/>
          <a:stretch>
            <a:fillRect/>
          </a:stretch>
        </p:blipFill>
        <p:spPr bwMode="auto">
          <a:xfrm>
            <a:off x="8532813" y="153987"/>
            <a:ext cx="442912" cy="387350"/>
          </a:xfrm>
          <a:prstGeom prst="rect">
            <a:avLst/>
          </a:prstGeom>
          <a:noFill/>
          <a:ln w="9525">
            <a:noFill/>
            <a:miter lim="800000"/>
            <a:headEnd/>
            <a:tailEnd/>
          </a:ln>
        </p:spPr>
      </p:pic>
      <p:pic>
        <p:nvPicPr>
          <p:cNvPr id="29" name="Picture 28">
            <a:extLst>
              <a:ext uri="{FF2B5EF4-FFF2-40B4-BE49-F238E27FC236}">
                <a16:creationId xmlns:a16="http://schemas.microsoft.com/office/drawing/2014/main" id="{A099190A-C0E4-4B80-BEC2-E5A553847305}"/>
              </a:ext>
            </a:extLst>
          </p:cNvPr>
          <p:cNvPicPr>
            <a:picLocks noChangeAspect="1" noChangeArrowheads="1"/>
          </p:cNvPicPr>
          <p:nvPr/>
        </p:nvPicPr>
        <p:blipFill>
          <a:blip r:embed="rId15">
            <a:extLst>
              <a:ext uri="{28A0092B-C50C-407E-A947-70E740481C1C}">
                <a14:useLocalDpi xmlns:a14="http://schemas.microsoft.com/office/drawing/2010/main" val="0"/>
              </a:ext>
            </a:extLst>
          </a:blip>
          <a:stretch>
            <a:fillRect/>
          </a:stretch>
        </p:blipFill>
        <p:spPr bwMode="auto">
          <a:xfrm>
            <a:off x="8071007" y="79296"/>
            <a:ext cx="442911" cy="516730"/>
          </a:xfrm>
          <a:prstGeom prst="rect">
            <a:avLst/>
          </a:prstGeom>
          <a:noFill/>
          <a:ln w="9525">
            <a:noFill/>
            <a:miter lim="800000"/>
            <a:headEnd/>
            <a:tailEnd/>
          </a:ln>
        </p:spPr>
      </p:pic>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2"/>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6"/>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3"/>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7"/>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4"/>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8"/>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0"/>
                                        </p:tgtEl>
                                        <p:attrNameLst>
                                          <p:attrName>style.visibility</p:attrName>
                                        </p:attrNameLst>
                                      </p:cBhvr>
                                      <p:to>
                                        <p:strVal val="visible"/>
                                      </p:to>
                                    </p:set>
                                  </p:childTnLst>
                                </p:cTn>
                              </p:par>
                            </p:childTnLst>
                          </p:cTn>
                        </p:par>
                        <p:par>
                          <p:cTn id="27" fill="hold">
                            <p:stCondLst>
                              <p:cond delay="0"/>
                            </p:stCondLst>
                            <p:childTnLst>
                              <p:par>
                                <p:cTn id="28" presetID="1" presetClass="entr" presetSubtype="0" fill="hold" nodeType="afterEffect">
                                  <p:stCondLst>
                                    <p:cond delay="0"/>
                                  </p:stCondLst>
                                  <p:childTnLst>
                                    <p:set>
                                      <p:cBhvr>
                                        <p:cTn id="29" dur="1" fill="hold">
                                          <p:stCondLst>
                                            <p:cond delay="0"/>
                                          </p:stCondLst>
                                        </p:cTn>
                                        <p:tgtEl>
                                          <p:spTgt spid="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26" grpId="0"/>
      <p:bldP spid="27" grpId="0"/>
      <p:bldP spid="2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BED17350-7DE8-45EA-9A43-D0CDB353CDEF}"/>
              </a:ext>
            </a:extLst>
          </p:cNvPr>
          <p:cNvSpPr>
            <a:spLocks noGrp="1"/>
          </p:cNvSpPr>
          <p:nvPr>
            <p:ph type="title"/>
          </p:nvPr>
        </p:nvSpPr>
        <p:spPr/>
        <p:txBody>
          <a:bodyPr/>
          <a:lstStyle/>
          <a:p>
            <a:r>
              <a:rPr lang="en-GB" altLang="en-US"/>
              <a:t>Addition reactions: water</a:t>
            </a:r>
          </a:p>
        </p:txBody>
      </p:sp>
      <p:sp>
        <p:nvSpPr>
          <p:cNvPr id="24580" name="TextBox 4">
            <a:extLst>
              <a:ext uri="{FF2B5EF4-FFF2-40B4-BE49-F238E27FC236}">
                <a16:creationId xmlns:a16="http://schemas.microsoft.com/office/drawing/2014/main" id="{0C187127-1D4D-47ED-AEE5-8ECD2FE2E4E0}"/>
              </a:ext>
            </a:extLst>
          </p:cNvPr>
          <p:cNvSpPr txBox="1">
            <a:spLocks noChangeArrowheads="1"/>
          </p:cNvSpPr>
          <p:nvPr/>
        </p:nvSpPr>
        <p:spPr bwMode="auto">
          <a:xfrm>
            <a:off x="342900" y="784225"/>
            <a:ext cx="8189913"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dirty="0"/>
              <a:t>An alkene will react with </a:t>
            </a:r>
            <a:r>
              <a:rPr lang="en-GB" altLang="en-US" b="1" dirty="0"/>
              <a:t>steam</a:t>
            </a:r>
            <a:r>
              <a:rPr lang="en-GB" altLang="en-US" dirty="0"/>
              <a:t> to produce an </a:t>
            </a:r>
            <a:r>
              <a:rPr lang="en-GB" altLang="en-US" b="1" dirty="0">
                <a:solidFill>
                  <a:srgbClr val="FF6600"/>
                </a:solidFill>
              </a:rPr>
              <a:t>alcohol</a:t>
            </a:r>
            <a:r>
              <a:rPr lang="en-GB" altLang="en-US" dirty="0"/>
              <a:t>. This is a commonly-used process in industry.</a:t>
            </a:r>
          </a:p>
        </p:txBody>
      </p:sp>
      <p:sp>
        <p:nvSpPr>
          <p:cNvPr id="19" name="Text Box 18">
            <a:extLst>
              <a:ext uri="{FF2B5EF4-FFF2-40B4-BE49-F238E27FC236}">
                <a16:creationId xmlns:a16="http://schemas.microsoft.com/office/drawing/2014/main" id="{798FD090-3163-40FE-8EC2-166015B38FCF}"/>
              </a:ext>
            </a:extLst>
          </p:cNvPr>
          <p:cNvSpPr txBox="1">
            <a:spLocks noChangeArrowheads="1"/>
          </p:cNvSpPr>
          <p:nvPr/>
        </p:nvSpPr>
        <p:spPr bwMode="auto">
          <a:xfrm>
            <a:off x="342899" y="3914775"/>
            <a:ext cx="8500017"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spcBef>
                <a:spcPct val="50000"/>
              </a:spcBef>
            </a:pPr>
            <a:r>
              <a:rPr lang="en-GB" altLang="en-US" dirty="0">
                <a:solidFill>
                  <a:srgbClr val="010066"/>
                </a:solidFill>
              </a:rPr>
              <a:t>High temperatures and pressures are needed for this reaction to take place. A phosphoric acid </a:t>
            </a:r>
            <a:r>
              <a:rPr lang="en-GB" altLang="en-US" b="1" dirty="0">
                <a:solidFill>
                  <a:srgbClr val="FF6600"/>
                </a:solidFill>
              </a:rPr>
              <a:t>catalyst</a:t>
            </a:r>
            <a:r>
              <a:rPr lang="en-GB" altLang="en-US" dirty="0">
                <a:solidFill>
                  <a:srgbClr val="010066"/>
                </a:solidFill>
              </a:rPr>
              <a:t> can be used to increase the rate of reaction.</a:t>
            </a:r>
          </a:p>
        </p:txBody>
      </p:sp>
      <p:sp>
        <p:nvSpPr>
          <p:cNvPr id="20" name="TextBox 19">
            <a:extLst>
              <a:ext uri="{FF2B5EF4-FFF2-40B4-BE49-F238E27FC236}">
                <a16:creationId xmlns:a16="http://schemas.microsoft.com/office/drawing/2014/main" id="{2F537652-266E-4CCB-B5F6-EA8D586C91C4}"/>
              </a:ext>
            </a:extLst>
          </p:cNvPr>
          <p:cNvSpPr txBox="1">
            <a:spLocks noChangeArrowheads="1"/>
          </p:cNvSpPr>
          <p:nvPr/>
        </p:nvSpPr>
        <p:spPr bwMode="auto">
          <a:xfrm>
            <a:off x="342900" y="5322888"/>
            <a:ext cx="8500016"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dirty="0"/>
              <a:t>The conditions used for the reaction between water and an alkene will vary depending on the alkene used.</a:t>
            </a:r>
          </a:p>
        </p:txBody>
      </p:sp>
      <p:sp>
        <p:nvSpPr>
          <p:cNvPr id="17" name="Rectangle 16">
            <a:extLst>
              <a:ext uri="{FF2B5EF4-FFF2-40B4-BE49-F238E27FC236}">
                <a16:creationId xmlns:a16="http://schemas.microsoft.com/office/drawing/2014/main" id="{DD088280-1CD8-4EC3-AA0C-C1EF11A53BB5}"/>
              </a:ext>
            </a:extLst>
          </p:cNvPr>
          <p:cNvSpPr>
            <a:spLocks noChangeArrowheads="1"/>
          </p:cNvSpPr>
          <p:nvPr/>
        </p:nvSpPr>
        <p:spPr bwMode="auto">
          <a:xfrm>
            <a:off x="342900" y="2876550"/>
            <a:ext cx="8332749"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dirty="0"/>
              <a:t>Water molecules in the steam add across the double bond, causing it to break. </a:t>
            </a:r>
          </a:p>
        </p:txBody>
      </p:sp>
      <p:pic>
        <p:nvPicPr>
          <p:cNvPr id="24585" name="Picture 26" descr="alkenes_slide16equation.png">
            <a:extLst>
              <a:ext uri="{FF2B5EF4-FFF2-40B4-BE49-F238E27FC236}">
                <a16:creationId xmlns:a16="http://schemas.microsoft.com/office/drawing/2014/main" id="{3400A731-4B28-4A5A-88DA-0F396819FFF7}"/>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82600" y="1749425"/>
            <a:ext cx="7442200" cy="912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8">
            <a:hlinkClick r:id="" action="ppaction://hlinkshowjump?jump=nextslide"/>
            <a:extLst>
              <a:ext uri="{FF2B5EF4-FFF2-40B4-BE49-F238E27FC236}">
                <a16:creationId xmlns:a16="http://schemas.microsoft.com/office/drawing/2014/main" id="{64F6E5A3-A6F7-4FDE-9154-570E512C3383}"/>
              </a:ext>
            </a:extLst>
          </p:cNvPr>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pic>
        <p:nvPicPr>
          <p:cNvPr id="11" name="Picture 9" descr="notes_icon">
            <a:extLst>
              <a:ext uri="{FF2B5EF4-FFF2-40B4-BE49-F238E27FC236}">
                <a16:creationId xmlns:a16="http://schemas.microsoft.com/office/drawing/2014/main" id="{C200CB64-8E61-4EC2-B2B1-DCE0F27DED65}"/>
              </a:ext>
            </a:extLst>
          </p:cNvPr>
          <p:cNvPicPr>
            <a:picLocks noChangeAspect="1" noChangeArrowheads="1"/>
          </p:cNvPicPr>
          <p:nvPr/>
        </p:nvPicPr>
        <p:blipFill>
          <a:blip r:embed="rId6" cstate="print"/>
          <a:srcRect/>
          <a:stretch>
            <a:fillRect/>
          </a:stretch>
        </p:blipFill>
        <p:spPr bwMode="auto">
          <a:xfrm>
            <a:off x="8532813" y="153987"/>
            <a:ext cx="442912" cy="387350"/>
          </a:xfrm>
          <a:prstGeom prst="rect">
            <a:avLst/>
          </a:prstGeom>
          <a:noFill/>
          <a:ln w="9525">
            <a:noFill/>
            <a:miter lim="800000"/>
            <a:headEnd/>
            <a:tailEnd/>
          </a:ln>
        </p:spPr>
      </p:pic>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childTnLst>
                          </p:cTn>
                        </p:par>
                        <p:par>
                          <p:cTn id="15" fill="hold">
                            <p:stCondLst>
                              <p:cond delay="0"/>
                            </p:stCondLst>
                            <p:childTnLst>
                              <p:par>
                                <p:cTn id="16" presetID="1" presetClass="entr" presetSubtype="0" fill="hold" nodeType="afterEffect">
                                  <p:stCondLst>
                                    <p:cond delay="0"/>
                                  </p:stCondLst>
                                  <p:childTnLst>
                                    <p:set>
                                      <p:cBhvr>
                                        <p:cTn id="17"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0" grpId="0"/>
      <p:bldP spid="17"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44E51D4E-9F5D-4EF3-BAD2-461E52983BC5}"/>
              </a:ext>
            </a:extLst>
          </p:cNvPr>
          <p:cNvSpPr>
            <a:spLocks noGrp="1" noChangeArrowheads="1"/>
          </p:cNvSpPr>
          <p:nvPr>
            <p:ph type="title"/>
          </p:nvPr>
        </p:nvSpPr>
        <p:spPr/>
        <p:txBody>
          <a:bodyPr/>
          <a:lstStyle/>
          <a:p>
            <a:r>
              <a:rPr lang="en-GB" altLang="en-US"/>
              <a:t>Producing ethanol from ethene</a:t>
            </a:r>
          </a:p>
        </p:txBody>
      </p:sp>
      <p:sp>
        <p:nvSpPr>
          <p:cNvPr id="25604" name="Text Box 5">
            <a:extLst>
              <a:ext uri="{FF2B5EF4-FFF2-40B4-BE49-F238E27FC236}">
                <a16:creationId xmlns:a16="http://schemas.microsoft.com/office/drawing/2014/main" id="{B722268F-6278-46D3-B3DD-F7D1AFCCF2A7}"/>
              </a:ext>
            </a:extLst>
          </p:cNvPr>
          <p:cNvSpPr txBox="1">
            <a:spLocks noChangeArrowheads="1"/>
          </p:cNvSpPr>
          <p:nvPr/>
        </p:nvSpPr>
        <p:spPr bwMode="auto">
          <a:xfrm>
            <a:off x="342900" y="784225"/>
            <a:ext cx="818991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spcBef>
                <a:spcPct val="50000"/>
              </a:spcBef>
            </a:pPr>
            <a:r>
              <a:rPr lang="en-GB" altLang="en-US">
                <a:solidFill>
                  <a:srgbClr val="010066"/>
                </a:solidFill>
              </a:rPr>
              <a:t>The reaction between ethene and steam produces ethanol. </a:t>
            </a:r>
          </a:p>
        </p:txBody>
      </p:sp>
      <p:sp>
        <p:nvSpPr>
          <p:cNvPr id="401425" name="Text Box 17">
            <a:extLst>
              <a:ext uri="{FF2B5EF4-FFF2-40B4-BE49-F238E27FC236}">
                <a16:creationId xmlns:a16="http://schemas.microsoft.com/office/drawing/2014/main" id="{EC3F2E20-C004-45E9-B449-75C0BE12810E}"/>
              </a:ext>
            </a:extLst>
          </p:cNvPr>
          <p:cNvSpPr txBox="1">
            <a:spLocks noChangeArrowheads="1"/>
          </p:cNvSpPr>
          <p:nvPr/>
        </p:nvSpPr>
        <p:spPr bwMode="auto">
          <a:xfrm>
            <a:off x="342900" y="4553657"/>
            <a:ext cx="84455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spcBef>
                <a:spcPct val="50000"/>
              </a:spcBef>
            </a:pPr>
            <a:r>
              <a:rPr lang="en-GB" altLang="en-US">
                <a:solidFill>
                  <a:srgbClr val="010066"/>
                </a:solidFill>
              </a:rPr>
              <a:t>As the only product is ethanol, this reaction is very efficient. </a:t>
            </a:r>
          </a:p>
        </p:txBody>
      </p:sp>
      <p:pic>
        <p:nvPicPr>
          <p:cNvPr id="9" name="Picture 7" descr="ethene">
            <a:extLst>
              <a:ext uri="{FF2B5EF4-FFF2-40B4-BE49-F238E27FC236}">
                <a16:creationId xmlns:a16="http://schemas.microsoft.com/office/drawing/2014/main" id="{B6E9B47C-F2C4-46CD-970E-16281179062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2138" y="2573338"/>
            <a:ext cx="2032000" cy="133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a:extLst>
              <a:ext uri="{FF2B5EF4-FFF2-40B4-BE49-F238E27FC236}">
                <a16:creationId xmlns:a16="http://schemas.microsoft.com/office/drawing/2014/main" id="{EF7DDFF3-55F3-4717-85A0-C320872B2E59}"/>
              </a:ext>
            </a:extLst>
          </p:cNvPr>
          <p:cNvSpPr txBox="1">
            <a:spLocks noChangeArrowheads="1"/>
          </p:cNvSpPr>
          <p:nvPr/>
        </p:nvSpPr>
        <p:spPr bwMode="auto">
          <a:xfrm>
            <a:off x="2968625" y="2886075"/>
            <a:ext cx="795338"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sz="4000" b="1">
                <a:solidFill>
                  <a:schemeClr val="tx1"/>
                </a:solidFill>
              </a:rPr>
              <a:t>+</a:t>
            </a:r>
            <a:endParaRPr lang="en-GB" altLang="en-US" b="1">
              <a:solidFill>
                <a:schemeClr val="tx1"/>
              </a:solidFill>
            </a:endParaRPr>
          </a:p>
        </p:txBody>
      </p:sp>
      <p:pic>
        <p:nvPicPr>
          <p:cNvPr id="13" name="Picture 6" descr="C:\CVS\production\GCSEChemistry\src\images\ethane.png">
            <a:extLst>
              <a:ext uri="{FF2B5EF4-FFF2-40B4-BE49-F238E27FC236}">
                <a16:creationId xmlns:a16="http://schemas.microsoft.com/office/drawing/2014/main" id="{CE6166B3-7C6C-4532-B707-FA795308BD1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l="12454" r="9525"/>
          <a:stretch>
            <a:fillRect/>
          </a:stretch>
        </p:blipFill>
        <p:spPr bwMode="auto">
          <a:xfrm>
            <a:off x="6045200" y="1938338"/>
            <a:ext cx="2790825" cy="2601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Box 13">
            <a:extLst>
              <a:ext uri="{FF2B5EF4-FFF2-40B4-BE49-F238E27FC236}">
                <a16:creationId xmlns:a16="http://schemas.microsoft.com/office/drawing/2014/main" id="{13CE1D01-64DF-485F-8FB6-994013175A6F}"/>
              </a:ext>
            </a:extLst>
          </p:cNvPr>
          <p:cNvSpPr txBox="1">
            <a:spLocks noChangeArrowheads="1"/>
          </p:cNvSpPr>
          <p:nvPr/>
        </p:nvSpPr>
        <p:spPr bwMode="auto">
          <a:xfrm>
            <a:off x="1039283" y="1651000"/>
            <a:ext cx="11874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r>
              <a:rPr lang="en-GB" altLang="en-US" dirty="0"/>
              <a:t>ethene</a:t>
            </a:r>
          </a:p>
        </p:txBody>
      </p:sp>
      <p:sp>
        <p:nvSpPr>
          <p:cNvPr id="15" name="TextBox 14">
            <a:extLst>
              <a:ext uri="{FF2B5EF4-FFF2-40B4-BE49-F238E27FC236}">
                <a16:creationId xmlns:a16="http://schemas.microsoft.com/office/drawing/2014/main" id="{E3985B7A-C755-4E54-AC0E-4F16F120758C}"/>
              </a:ext>
            </a:extLst>
          </p:cNvPr>
          <p:cNvSpPr txBox="1">
            <a:spLocks noChangeArrowheads="1"/>
          </p:cNvSpPr>
          <p:nvPr/>
        </p:nvSpPr>
        <p:spPr bwMode="auto">
          <a:xfrm>
            <a:off x="3660244" y="1651000"/>
            <a:ext cx="11874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r>
              <a:rPr lang="en-GB" altLang="en-US" dirty="0"/>
              <a:t>water</a:t>
            </a:r>
          </a:p>
        </p:txBody>
      </p:sp>
      <p:sp>
        <p:nvSpPr>
          <p:cNvPr id="16" name="TextBox 15">
            <a:extLst>
              <a:ext uri="{FF2B5EF4-FFF2-40B4-BE49-F238E27FC236}">
                <a16:creationId xmlns:a16="http://schemas.microsoft.com/office/drawing/2014/main" id="{B4C2AB86-C5FB-418D-A672-7AB902B09701}"/>
              </a:ext>
            </a:extLst>
          </p:cNvPr>
          <p:cNvSpPr txBox="1">
            <a:spLocks noChangeArrowheads="1"/>
          </p:cNvSpPr>
          <p:nvPr/>
        </p:nvSpPr>
        <p:spPr bwMode="auto">
          <a:xfrm>
            <a:off x="6846888" y="1651000"/>
            <a:ext cx="11874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r>
              <a:rPr lang="en-GB" altLang="en-US" dirty="0"/>
              <a:t>ethanol</a:t>
            </a:r>
          </a:p>
        </p:txBody>
      </p:sp>
      <p:sp>
        <p:nvSpPr>
          <p:cNvPr id="19" name="TextBox 18">
            <a:extLst>
              <a:ext uri="{FF2B5EF4-FFF2-40B4-BE49-F238E27FC236}">
                <a16:creationId xmlns:a16="http://schemas.microsoft.com/office/drawing/2014/main" id="{5F75652E-6D78-42AB-9451-B19F73902CC4}"/>
              </a:ext>
            </a:extLst>
          </p:cNvPr>
          <p:cNvSpPr txBox="1">
            <a:spLocks noChangeArrowheads="1"/>
          </p:cNvSpPr>
          <p:nvPr/>
        </p:nvSpPr>
        <p:spPr bwMode="auto">
          <a:xfrm>
            <a:off x="342900" y="5401911"/>
            <a:ext cx="7292975" cy="461962"/>
          </a:xfrm>
          <a:prstGeom prst="rect">
            <a:avLst/>
          </a:prstGeom>
          <a:solidFill>
            <a:srgbClr val="FFCC99"/>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dirty="0"/>
              <a:t>What is produced when propene reacts with water?</a:t>
            </a:r>
          </a:p>
        </p:txBody>
      </p:sp>
      <p:cxnSp>
        <p:nvCxnSpPr>
          <p:cNvPr id="17" name="Straight Arrow Connector 16">
            <a:extLst>
              <a:ext uri="{FF2B5EF4-FFF2-40B4-BE49-F238E27FC236}">
                <a16:creationId xmlns:a16="http://schemas.microsoft.com/office/drawing/2014/main" id="{AA0B7704-CA23-47FE-A682-1730E2DD76B8}"/>
              </a:ext>
            </a:extLst>
          </p:cNvPr>
          <p:cNvCxnSpPr>
            <a:cxnSpLocks noChangeShapeType="1"/>
          </p:cNvCxnSpPr>
          <p:nvPr/>
        </p:nvCxnSpPr>
        <p:spPr bwMode="auto">
          <a:xfrm>
            <a:off x="5253038" y="3240088"/>
            <a:ext cx="700087" cy="0"/>
          </a:xfrm>
          <a:prstGeom prst="straightConnector1">
            <a:avLst/>
          </a:prstGeom>
          <a:noFill/>
          <a:ln w="57150" algn="ctr">
            <a:solidFill>
              <a:schemeClr val="tx1"/>
            </a:solidFill>
            <a:round/>
            <a:headEnd/>
            <a:tailEnd type="arrow" w="med" len="med"/>
          </a:ln>
          <a:extLst>
            <a:ext uri="{909E8E84-426E-40DD-AFC4-6F175D3DCCD1}">
              <a14:hiddenFill xmlns:a14="http://schemas.microsoft.com/office/drawing/2010/main">
                <a:noFill/>
              </a14:hiddenFill>
            </a:ext>
          </a:extLst>
        </p:spPr>
      </p:cxnSp>
      <p:pic>
        <p:nvPicPr>
          <p:cNvPr id="18" name="Picture 17" descr="water slide 17.png">
            <a:extLst>
              <a:ext uri="{FF2B5EF4-FFF2-40B4-BE49-F238E27FC236}">
                <a16:creationId xmlns:a16="http://schemas.microsoft.com/office/drawing/2014/main" id="{E6A18B5D-4BE3-4DDA-A3D4-DB4F51A5C9E6}"/>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3503613" y="2635250"/>
            <a:ext cx="1693862" cy="1116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 name="Picture 8">
            <a:hlinkClick r:id="" action="ppaction://hlinkshowjump?jump=nextslide"/>
            <a:extLst>
              <a:ext uri="{FF2B5EF4-FFF2-40B4-BE49-F238E27FC236}">
                <a16:creationId xmlns:a16="http://schemas.microsoft.com/office/drawing/2014/main" id="{63850EED-496E-4FF1-BF06-726EB474E493}"/>
              </a:ext>
            </a:extLst>
          </p:cNvPr>
          <p:cNvPicPr>
            <a:picLocks noChangeAspect="1" noChangeArrowheads="1"/>
          </p:cNvPicPr>
          <p:nvPr/>
        </p:nvPicPr>
        <p:blipFill>
          <a:blip r:embed="rId7">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pic>
        <p:nvPicPr>
          <p:cNvPr id="21" name="Picture 9" descr="notes_icon">
            <a:extLst>
              <a:ext uri="{FF2B5EF4-FFF2-40B4-BE49-F238E27FC236}">
                <a16:creationId xmlns:a16="http://schemas.microsoft.com/office/drawing/2014/main" id="{08E9346E-3E5F-46BF-A41B-86FB09D293D0}"/>
              </a:ext>
            </a:extLst>
          </p:cNvPr>
          <p:cNvPicPr>
            <a:picLocks noChangeAspect="1" noChangeArrowheads="1"/>
          </p:cNvPicPr>
          <p:nvPr/>
        </p:nvPicPr>
        <p:blipFill>
          <a:blip r:embed="rId8" cstate="print"/>
          <a:srcRect/>
          <a:stretch>
            <a:fillRect/>
          </a:stretch>
        </p:blipFill>
        <p:spPr bwMode="auto">
          <a:xfrm>
            <a:off x="8532813" y="153987"/>
            <a:ext cx="442912" cy="387350"/>
          </a:xfrm>
          <a:prstGeom prst="rect">
            <a:avLst/>
          </a:prstGeom>
          <a:noFill/>
          <a:ln w="9525">
            <a:noFill/>
            <a:miter lim="800000"/>
            <a:headEnd/>
            <a:tailEnd/>
          </a:ln>
        </p:spPr>
      </p:pic>
      <p:pic>
        <p:nvPicPr>
          <p:cNvPr id="22" name="Picture 21">
            <a:extLst>
              <a:ext uri="{FF2B5EF4-FFF2-40B4-BE49-F238E27FC236}">
                <a16:creationId xmlns:a16="http://schemas.microsoft.com/office/drawing/2014/main" id="{336A5E39-1B27-4249-BD95-6AEB5A48E606}"/>
              </a:ext>
            </a:extLst>
          </p:cNvPr>
          <p:cNvPicPr>
            <a:picLocks noChangeAspect="1" noChangeArrowheads="1"/>
          </p:cNvPicPr>
          <p:nvPr/>
        </p:nvPicPr>
        <p:blipFill>
          <a:blip r:embed="rId9">
            <a:extLst>
              <a:ext uri="{28A0092B-C50C-407E-A947-70E740481C1C}">
                <a14:useLocalDpi xmlns:a14="http://schemas.microsoft.com/office/drawing/2010/main" val="0"/>
              </a:ext>
            </a:extLst>
          </a:blip>
          <a:stretch>
            <a:fillRect/>
          </a:stretch>
        </p:blipFill>
        <p:spPr bwMode="auto">
          <a:xfrm>
            <a:off x="8071007" y="79296"/>
            <a:ext cx="442911" cy="516730"/>
          </a:xfrm>
          <a:prstGeom prst="rect">
            <a:avLst/>
          </a:prstGeom>
          <a:noFill/>
          <a:ln w="9525">
            <a:noFill/>
            <a:miter lim="800000"/>
            <a:headEnd/>
            <a:tailEnd/>
          </a:ln>
        </p:spPr>
      </p:pic>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8"/>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7"/>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01425"/>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9"/>
                                        </p:tgtEl>
                                        <p:attrNameLst>
                                          <p:attrName>style.visibility</p:attrName>
                                        </p:attrNameLst>
                                      </p:cBhvr>
                                      <p:to>
                                        <p:strVal val="visible"/>
                                      </p:to>
                                    </p:set>
                                  </p:childTnLst>
                                </p:cTn>
                              </p:par>
                            </p:childTnLst>
                          </p:cTn>
                        </p:par>
                        <p:par>
                          <p:cTn id="29" fill="hold">
                            <p:stCondLst>
                              <p:cond delay="0"/>
                            </p:stCondLst>
                            <p:childTnLst>
                              <p:par>
                                <p:cTn id="30" presetID="1" presetClass="entr" presetSubtype="0" fill="hold" nodeType="afterEffect">
                                  <p:stCondLst>
                                    <p:cond delay="0"/>
                                  </p:stCondLst>
                                  <p:childTnLst>
                                    <p:set>
                                      <p:cBhvr>
                                        <p:cTn id="31"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1425" grpId="0"/>
      <p:bldP spid="11" grpId="0"/>
      <p:bldP spid="14" grpId="0"/>
      <p:bldP spid="15" grpId="0"/>
      <p:bldP spid="16" grpId="0"/>
      <p:bldP spid="19"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302222" descr="table slide 15.png">
            <a:extLst>
              <a:ext uri="{FF2B5EF4-FFF2-40B4-BE49-F238E27FC236}">
                <a16:creationId xmlns:a16="http://schemas.microsoft.com/office/drawing/2014/main" id="{5DE5DE26-C61C-4E94-A596-7FD25ACD3DC5}"/>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15913" y="747713"/>
            <a:ext cx="8234362" cy="541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27" name="Title 12121">
            <a:extLst>
              <a:ext uri="{FF2B5EF4-FFF2-40B4-BE49-F238E27FC236}">
                <a16:creationId xmlns:a16="http://schemas.microsoft.com/office/drawing/2014/main" id="{0C1CDC73-EFFF-493D-8956-17652CA5836A}"/>
              </a:ext>
            </a:extLst>
          </p:cNvPr>
          <p:cNvSpPr>
            <a:spLocks noGrp="1"/>
          </p:cNvSpPr>
          <p:nvPr>
            <p:ph type="title"/>
          </p:nvPr>
        </p:nvSpPr>
        <p:spPr/>
        <p:txBody>
          <a:bodyPr/>
          <a:lstStyle/>
          <a:p>
            <a:r>
              <a:rPr lang="en-GB" altLang="en-US"/>
              <a:t>Reacting with water: products</a:t>
            </a:r>
          </a:p>
        </p:txBody>
      </p:sp>
      <p:pic>
        <p:nvPicPr>
          <p:cNvPr id="26628" name="Picture 7567567" descr="ethene">
            <a:extLst>
              <a:ext uri="{FF2B5EF4-FFF2-40B4-BE49-F238E27FC236}">
                <a16:creationId xmlns:a16="http://schemas.microsoft.com/office/drawing/2014/main" id="{D3B3D8A2-79E9-4B4D-B07B-38D9DCB132D9}"/>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922463" y="1614488"/>
            <a:ext cx="1098550"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29" name="Picture 81010" descr="propene">
            <a:extLst>
              <a:ext uri="{FF2B5EF4-FFF2-40B4-BE49-F238E27FC236}">
                <a16:creationId xmlns:a16="http://schemas.microsoft.com/office/drawing/2014/main" id="{44EA8ECF-DB21-4BB3-B2E2-F0EF72309841}"/>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922463" y="2701396"/>
            <a:ext cx="1484312" cy="925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30" name="TextBox 221219">
            <a:extLst>
              <a:ext uri="{FF2B5EF4-FFF2-40B4-BE49-F238E27FC236}">
                <a16:creationId xmlns:a16="http://schemas.microsoft.com/office/drawing/2014/main" id="{983BFB84-5101-4365-9D31-A64C59BA9F4C}"/>
              </a:ext>
            </a:extLst>
          </p:cNvPr>
          <p:cNvSpPr txBox="1">
            <a:spLocks noChangeArrowheads="1"/>
          </p:cNvSpPr>
          <p:nvPr/>
        </p:nvSpPr>
        <p:spPr bwMode="auto">
          <a:xfrm>
            <a:off x="342900" y="1743075"/>
            <a:ext cx="1485900"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dirty="0"/>
              <a:t>ethene</a:t>
            </a:r>
          </a:p>
        </p:txBody>
      </p:sp>
      <p:sp>
        <p:nvSpPr>
          <p:cNvPr id="26631" name="TextBox 231218">
            <a:extLst>
              <a:ext uri="{FF2B5EF4-FFF2-40B4-BE49-F238E27FC236}">
                <a16:creationId xmlns:a16="http://schemas.microsoft.com/office/drawing/2014/main" id="{B2820D90-322F-425A-9040-C0C1CCF9B4B0}"/>
              </a:ext>
            </a:extLst>
          </p:cNvPr>
          <p:cNvSpPr txBox="1">
            <a:spLocks noChangeArrowheads="1"/>
          </p:cNvSpPr>
          <p:nvPr/>
        </p:nvSpPr>
        <p:spPr bwMode="auto">
          <a:xfrm>
            <a:off x="342900" y="2933171"/>
            <a:ext cx="14859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dirty="0"/>
              <a:t>propene</a:t>
            </a:r>
          </a:p>
        </p:txBody>
      </p:sp>
      <p:sp>
        <p:nvSpPr>
          <p:cNvPr id="26632" name="TextBox 241217">
            <a:extLst>
              <a:ext uri="{FF2B5EF4-FFF2-40B4-BE49-F238E27FC236}">
                <a16:creationId xmlns:a16="http://schemas.microsoft.com/office/drawing/2014/main" id="{3708302A-D3C0-40FA-99A9-C23DD247A8BD}"/>
              </a:ext>
            </a:extLst>
          </p:cNvPr>
          <p:cNvSpPr txBox="1">
            <a:spLocks noChangeArrowheads="1"/>
          </p:cNvSpPr>
          <p:nvPr/>
        </p:nvSpPr>
        <p:spPr bwMode="auto">
          <a:xfrm>
            <a:off x="342900" y="4123708"/>
            <a:ext cx="14859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dirty="0"/>
              <a:t>butene</a:t>
            </a:r>
          </a:p>
        </p:txBody>
      </p:sp>
      <p:sp>
        <p:nvSpPr>
          <p:cNvPr id="26633" name="TextBox 2512316">
            <a:extLst>
              <a:ext uri="{FF2B5EF4-FFF2-40B4-BE49-F238E27FC236}">
                <a16:creationId xmlns:a16="http://schemas.microsoft.com/office/drawing/2014/main" id="{3365E403-B92A-43AA-8167-43125325EF29}"/>
              </a:ext>
            </a:extLst>
          </p:cNvPr>
          <p:cNvSpPr txBox="1">
            <a:spLocks noChangeArrowheads="1"/>
          </p:cNvSpPr>
          <p:nvPr/>
        </p:nvSpPr>
        <p:spPr bwMode="auto">
          <a:xfrm>
            <a:off x="342900" y="5303926"/>
            <a:ext cx="1485900"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dirty="0"/>
              <a:t>pentene</a:t>
            </a:r>
          </a:p>
        </p:txBody>
      </p:sp>
      <p:sp>
        <p:nvSpPr>
          <p:cNvPr id="26634" name="TextBox 341215">
            <a:extLst>
              <a:ext uri="{FF2B5EF4-FFF2-40B4-BE49-F238E27FC236}">
                <a16:creationId xmlns:a16="http://schemas.microsoft.com/office/drawing/2014/main" id="{3F6A7B34-5EB6-4A94-91BF-14EE31FA076E}"/>
              </a:ext>
            </a:extLst>
          </p:cNvPr>
          <p:cNvSpPr txBox="1">
            <a:spLocks noChangeArrowheads="1"/>
          </p:cNvSpPr>
          <p:nvPr/>
        </p:nvSpPr>
        <p:spPr bwMode="auto">
          <a:xfrm>
            <a:off x="342900" y="873125"/>
            <a:ext cx="381317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r>
              <a:rPr lang="en-GB" altLang="en-US" b="1" dirty="0">
                <a:solidFill>
                  <a:schemeClr val="bg1"/>
                </a:solidFill>
              </a:rPr>
              <a:t>alkene</a:t>
            </a:r>
          </a:p>
        </p:txBody>
      </p:sp>
      <p:sp>
        <p:nvSpPr>
          <p:cNvPr id="26635" name="TextBox 351213">
            <a:extLst>
              <a:ext uri="{FF2B5EF4-FFF2-40B4-BE49-F238E27FC236}">
                <a16:creationId xmlns:a16="http://schemas.microsoft.com/office/drawing/2014/main" id="{0A162D0B-D874-4F05-8D38-142D3D3C4D30}"/>
              </a:ext>
            </a:extLst>
          </p:cNvPr>
          <p:cNvSpPr txBox="1">
            <a:spLocks noChangeArrowheads="1"/>
          </p:cNvSpPr>
          <p:nvPr/>
        </p:nvSpPr>
        <p:spPr bwMode="auto">
          <a:xfrm>
            <a:off x="4144963" y="873125"/>
            <a:ext cx="43878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r>
              <a:rPr lang="en-GB" altLang="en-US" b="1">
                <a:solidFill>
                  <a:schemeClr val="bg1"/>
                </a:solidFill>
              </a:rPr>
              <a:t>product</a:t>
            </a:r>
          </a:p>
        </p:txBody>
      </p:sp>
      <p:pic>
        <p:nvPicPr>
          <p:cNvPr id="129030" name="Picture 61212" descr="C:\CVS\production\GCSEChemistry\src\images\ethane.png">
            <a:extLst>
              <a:ext uri="{FF2B5EF4-FFF2-40B4-BE49-F238E27FC236}">
                <a16:creationId xmlns:a16="http://schemas.microsoft.com/office/drawing/2014/main" id="{E41FF639-A41C-457A-ABFC-D219233688F9}"/>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822950" y="1262063"/>
            <a:ext cx="2025650" cy="147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9031" name="Picture 7123" descr="C:\CVS\production\GCSEChemistry\src\images\propane.png">
            <a:extLst>
              <a:ext uri="{FF2B5EF4-FFF2-40B4-BE49-F238E27FC236}">
                <a16:creationId xmlns:a16="http://schemas.microsoft.com/office/drawing/2014/main" id="{1BBD7C75-3E6A-4B78-BE4E-04001B2D8952}"/>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5821363" y="2425700"/>
            <a:ext cx="2027237" cy="1474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9032" name="Picture 89999" descr="C:\CVS\production\GCSEChemistry\src\images\butane.png">
            <a:extLst>
              <a:ext uri="{FF2B5EF4-FFF2-40B4-BE49-F238E27FC236}">
                <a16:creationId xmlns:a16="http://schemas.microsoft.com/office/drawing/2014/main" id="{FF97A553-A250-4750-863D-7140C4F1EFBF}"/>
              </a:ext>
            </a:extLst>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5383213" y="3650897"/>
            <a:ext cx="2903537" cy="1427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9033" name="Picture 98888" descr="C:\CVS\production\GCSEChemistry\src\images\pentane.png">
            <a:extLst>
              <a:ext uri="{FF2B5EF4-FFF2-40B4-BE49-F238E27FC236}">
                <a16:creationId xmlns:a16="http://schemas.microsoft.com/office/drawing/2014/main" id="{EBCF64FC-E871-4F74-A9A5-1D5E76F9AE9A}"/>
              </a:ext>
            </a:extLst>
          </p:cNvPr>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5474583" y="4784725"/>
            <a:ext cx="2835275" cy="151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9" name="TextBox 487777">
            <a:extLst>
              <a:ext uri="{FF2B5EF4-FFF2-40B4-BE49-F238E27FC236}">
                <a16:creationId xmlns:a16="http://schemas.microsoft.com/office/drawing/2014/main" id="{AC29F299-3693-4E71-8DAA-C44125E62FBC}"/>
              </a:ext>
            </a:extLst>
          </p:cNvPr>
          <p:cNvSpPr txBox="1">
            <a:spLocks noChangeArrowheads="1"/>
          </p:cNvSpPr>
          <p:nvPr/>
        </p:nvSpPr>
        <p:spPr bwMode="auto">
          <a:xfrm>
            <a:off x="4200525" y="1767682"/>
            <a:ext cx="14859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dirty="0"/>
              <a:t>ethanol</a:t>
            </a:r>
          </a:p>
        </p:txBody>
      </p:sp>
      <p:sp>
        <p:nvSpPr>
          <p:cNvPr id="50" name="TextBox 496666">
            <a:extLst>
              <a:ext uri="{FF2B5EF4-FFF2-40B4-BE49-F238E27FC236}">
                <a16:creationId xmlns:a16="http://schemas.microsoft.com/office/drawing/2014/main" id="{6E1D4B9F-879A-441F-BD0C-B48CE074AE13}"/>
              </a:ext>
            </a:extLst>
          </p:cNvPr>
          <p:cNvSpPr txBox="1">
            <a:spLocks noChangeArrowheads="1"/>
          </p:cNvSpPr>
          <p:nvPr/>
        </p:nvSpPr>
        <p:spPr bwMode="auto">
          <a:xfrm>
            <a:off x="4200525" y="2931319"/>
            <a:ext cx="1485900"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dirty="0"/>
              <a:t>propanol</a:t>
            </a:r>
          </a:p>
        </p:txBody>
      </p:sp>
      <p:sp>
        <p:nvSpPr>
          <p:cNvPr id="51" name="TextBox 505555">
            <a:extLst>
              <a:ext uri="{FF2B5EF4-FFF2-40B4-BE49-F238E27FC236}">
                <a16:creationId xmlns:a16="http://schemas.microsoft.com/office/drawing/2014/main" id="{ECACF431-6B68-4FE3-9D50-044D50BA2F16}"/>
              </a:ext>
            </a:extLst>
          </p:cNvPr>
          <p:cNvSpPr txBox="1">
            <a:spLocks noChangeArrowheads="1"/>
          </p:cNvSpPr>
          <p:nvPr/>
        </p:nvSpPr>
        <p:spPr bwMode="auto">
          <a:xfrm>
            <a:off x="4200525" y="4132703"/>
            <a:ext cx="1485900"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dirty="0"/>
              <a:t>butanol</a:t>
            </a:r>
          </a:p>
        </p:txBody>
      </p:sp>
      <p:sp>
        <p:nvSpPr>
          <p:cNvPr id="52" name="TextBox 514444">
            <a:extLst>
              <a:ext uri="{FF2B5EF4-FFF2-40B4-BE49-F238E27FC236}">
                <a16:creationId xmlns:a16="http://schemas.microsoft.com/office/drawing/2014/main" id="{CB049A41-09B1-48F1-8309-72B4C5E1C06F}"/>
              </a:ext>
            </a:extLst>
          </p:cNvPr>
          <p:cNvSpPr txBox="1">
            <a:spLocks noChangeArrowheads="1"/>
          </p:cNvSpPr>
          <p:nvPr/>
        </p:nvSpPr>
        <p:spPr bwMode="auto">
          <a:xfrm>
            <a:off x="4200525" y="5310981"/>
            <a:ext cx="1485900"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dirty="0"/>
              <a:t>pentanol</a:t>
            </a:r>
          </a:p>
        </p:txBody>
      </p:sp>
      <p:pic>
        <p:nvPicPr>
          <p:cNvPr id="26646" name="Picture 312222" descr="butene slide 15.png">
            <a:extLst>
              <a:ext uri="{FF2B5EF4-FFF2-40B4-BE49-F238E27FC236}">
                <a16:creationId xmlns:a16="http://schemas.microsoft.com/office/drawing/2014/main" id="{3732BDCE-ED85-4A55-B4CB-CED6C0C6A840}"/>
              </a:ext>
            </a:extLst>
          </p:cNvPr>
          <p:cNvPicPr>
            <a:picLocks noChangeAspect="1"/>
          </p:cNvPicPr>
          <p:nvPr/>
        </p:nvPicPr>
        <p:blipFill>
          <a:blip r:embed="rId11">
            <a:extLst>
              <a:ext uri="{28A0092B-C50C-407E-A947-70E740481C1C}">
                <a14:useLocalDpi xmlns:a14="http://schemas.microsoft.com/office/drawing/2010/main" val="0"/>
              </a:ext>
            </a:extLst>
          </a:blip>
          <a:srcRect/>
          <a:stretch>
            <a:fillRect/>
          </a:stretch>
        </p:blipFill>
        <p:spPr bwMode="auto">
          <a:xfrm>
            <a:off x="1819275" y="3854627"/>
            <a:ext cx="1931988"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47" name="Picture 321111" descr="pentene slide 15.png">
            <a:extLst>
              <a:ext uri="{FF2B5EF4-FFF2-40B4-BE49-F238E27FC236}">
                <a16:creationId xmlns:a16="http://schemas.microsoft.com/office/drawing/2014/main" id="{BE569465-753A-426B-BD6B-FD7FB4F672BA}"/>
              </a:ext>
            </a:extLst>
          </p:cNvPr>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1806575" y="4971345"/>
            <a:ext cx="2151063" cy="1128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 name="Picture 8">
            <a:hlinkClick r:id="" action="ppaction://hlinkshowjump?jump=nextslide"/>
            <a:extLst>
              <a:ext uri="{FF2B5EF4-FFF2-40B4-BE49-F238E27FC236}">
                <a16:creationId xmlns:a16="http://schemas.microsoft.com/office/drawing/2014/main" id="{1E5F0601-0F6B-41EA-83A2-49A00D03BF5A}"/>
              </a:ext>
            </a:extLst>
          </p:cNvPr>
          <p:cNvPicPr>
            <a:picLocks noChangeAspect="1" noChangeArrowheads="1"/>
          </p:cNvPicPr>
          <p:nvPr/>
        </p:nvPicPr>
        <p:blipFill>
          <a:blip r:embed="rId13">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pic>
        <p:nvPicPr>
          <p:cNvPr id="25" name="Picture 9" descr="notes_icon">
            <a:extLst>
              <a:ext uri="{FF2B5EF4-FFF2-40B4-BE49-F238E27FC236}">
                <a16:creationId xmlns:a16="http://schemas.microsoft.com/office/drawing/2014/main" id="{98CFA491-455F-4035-8FF1-D10C19C36EC7}"/>
              </a:ext>
            </a:extLst>
          </p:cNvPr>
          <p:cNvPicPr>
            <a:picLocks noChangeAspect="1" noChangeArrowheads="1"/>
          </p:cNvPicPr>
          <p:nvPr/>
        </p:nvPicPr>
        <p:blipFill>
          <a:blip r:embed="rId14" cstate="print"/>
          <a:srcRect/>
          <a:stretch>
            <a:fillRect/>
          </a:stretch>
        </p:blipFill>
        <p:spPr bwMode="auto">
          <a:xfrm>
            <a:off x="8532813" y="153987"/>
            <a:ext cx="442912" cy="387350"/>
          </a:xfrm>
          <a:prstGeom prst="rect">
            <a:avLst/>
          </a:prstGeom>
          <a:noFill/>
          <a:ln w="9525">
            <a:noFill/>
            <a:miter lim="800000"/>
            <a:headEnd/>
            <a:tailEnd/>
          </a:ln>
        </p:spPr>
      </p:pic>
      <p:pic>
        <p:nvPicPr>
          <p:cNvPr id="26" name="Picture 25">
            <a:extLst>
              <a:ext uri="{FF2B5EF4-FFF2-40B4-BE49-F238E27FC236}">
                <a16:creationId xmlns:a16="http://schemas.microsoft.com/office/drawing/2014/main" id="{807D53C5-5C6E-4254-8110-9FA4C48A0DF5}"/>
              </a:ext>
            </a:extLst>
          </p:cNvPr>
          <p:cNvPicPr>
            <a:picLocks noChangeAspect="1" noChangeArrowheads="1"/>
          </p:cNvPicPr>
          <p:nvPr/>
        </p:nvPicPr>
        <p:blipFill>
          <a:blip r:embed="rId15">
            <a:extLst>
              <a:ext uri="{28A0092B-C50C-407E-A947-70E740481C1C}">
                <a14:useLocalDpi xmlns:a14="http://schemas.microsoft.com/office/drawing/2010/main" val="0"/>
              </a:ext>
            </a:extLst>
          </a:blip>
          <a:stretch>
            <a:fillRect/>
          </a:stretch>
        </p:blipFill>
        <p:spPr bwMode="auto">
          <a:xfrm>
            <a:off x="8071007" y="79296"/>
            <a:ext cx="442911" cy="516730"/>
          </a:xfrm>
          <a:prstGeom prst="rect">
            <a:avLst/>
          </a:prstGeom>
          <a:noFill/>
          <a:ln w="9525">
            <a:noFill/>
            <a:miter lim="800000"/>
            <a:headEnd/>
            <a:tailEnd/>
          </a:ln>
        </p:spPr>
      </p:pic>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29030"/>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0"/>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29031"/>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1"/>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29032"/>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52"/>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29033"/>
                                        </p:tgtEl>
                                        <p:attrNameLst>
                                          <p:attrName>style.visibility</p:attrName>
                                        </p:attrNameLst>
                                      </p:cBhvr>
                                      <p:to>
                                        <p:strVal val="visible"/>
                                      </p:to>
                                    </p:set>
                                  </p:childTnLst>
                                </p:cTn>
                              </p:par>
                            </p:childTnLst>
                          </p:cTn>
                        </p:par>
                        <p:par>
                          <p:cTn id="27" fill="hold">
                            <p:stCondLst>
                              <p:cond delay="0"/>
                            </p:stCondLst>
                            <p:childTnLst>
                              <p:par>
                                <p:cTn id="28" presetID="1" presetClass="entr" presetSubtype="0" fill="hold" nodeType="afterEffect">
                                  <p:stCondLst>
                                    <p:cond delay="0"/>
                                  </p:stCondLst>
                                  <p:childTnLst>
                                    <p:set>
                                      <p:cBhvr>
                                        <p:cTn id="29"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p:bldP spid="50" grpId="0"/>
      <p:bldP spid="51" grpId="0"/>
      <p:bldP spid="5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a:extLst>
              <a:ext uri="{FF2B5EF4-FFF2-40B4-BE49-F238E27FC236}">
                <a16:creationId xmlns:a16="http://schemas.microsoft.com/office/drawing/2014/main" id="{5DF5059A-661F-403C-B75D-7CD4013BB101}"/>
              </a:ext>
            </a:extLst>
          </p:cNvPr>
          <p:cNvSpPr>
            <a:spLocks noGrp="1"/>
          </p:cNvSpPr>
          <p:nvPr>
            <p:ph type="title"/>
          </p:nvPr>
        </p:nvSpPr>
        <p:spPr/>
        <p:txBody>
          <a:bodyPr/>
          <a:lstStyle/>
          <a:p>
            <a:r>
              <a:rPr lang="en-GB" altLang="en-US"/>
              <a:t>Addition reactions: halogens (1)</a:t>
            </a:r>
          </a:p>
        </p:txBody>
      </p:sp>
      <p:sp>
        <p:nvSpPr>
          <p:cNvPr id="27652" name="TextBox 6">
            <a:extLst>
              <a:ext uri="{FF2B5EF4-FFF2-40B4-BE49-F238E27FC236}">
                <a16:creationId xmlns:a16="http://schemas.microsoft.com/office/drawing/2014/main" id="{50AE0490-1F81-4C7E-BA4E-8B585C72A082}"/>
              </a:ext>
            </a:extLst>
          </p:cNvPr>
          <p:cNvSpPr txBox="1">
            <a:spLocks noChangeArrowheads="1"/>
          </p:cNvSpPr>
          <p:nvPr/>
        </p:nvSpPr>
        <p:spPr bwMode="auto">
          <a:xfrm>
            <a:off x="342900" y="784225"/>
            <a:ext cx="818991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a:t>Alkenes react rapidly with </a:t>
            </a:r>
            <a:r>
              <a:rPr lang="en-GB" altLang="en-US" b="1">
                <a:solidFill>
                  <a:srgbClr val="010066"/>
                </a:solidFill>
              </a:rPr>
              <a:t>halogens</a:t>
            </a:r>
            <a:r>
              <a:rPr lang="en-GB" altLang="en-US"/>
              <a:t> at room temperature.  </a:t>
            </a:r>
          </a:p>
        </p:txBody>
      </p:sp>
      <p:sp>
        <p:nvSpPr>
          <p:cNvPr id="8" name="TextBox 7">
            <a:extLst>
              <a:ext uri="{FF2B5EF4-FFF2-40B4-BE49-F238E27FC236}">
                <a16:creationId xmlns:a16="http://schemas.microsoft.com/office/drawing/2014/main" id="{87D0622D-5D11-428A-B680-E82B68242DF2}"/>
              </a:ext>
            </a:extLst>
          </p:cNvPr>
          <p:cNvSpPr txBox="1">
            <a:spLocks noChangeArrowheads="1"/>
          </p:cNvSpPr>
          <p:nvPr/>
        </p:nvSpPr>
        <p:spPr bwMode="auto">
          <a:xfrm>
            <a:off x="342900" y="1722438"/>
            <a:ext cx="8189913"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a:t>Halogens are the group 7 elements in the periodic table. They include </a:t>
            </a:r>
            <a:r>
              <a:rPr lang="en-GB" altLang="en-US" b="1">
                <a:solidFill>
                  <a:srgbClr val="010066"/>
                </a:solidFill>
              </a:rPr>
              <a:t>chlorine (Cl)</a:t>
            </a:r>
            <a:r>
              <a:rPr lang="en-GB" altLang="en-US">
                <a:solidFill>
                  <a:srgbClr val="010066"/>
                </a:solidFill>
              </a:rPr>
              <a:t>, </a:t>
            </a:r>
            <a:r>
              <a:rPr lang="en-GB" altLang="en-US" b="1">
                <a:solidFill>
                  <a:srgbClr val="010066"/>
                </a:solidFill>
              </a:rPr>
              <a:t>bromine (Br) </a:t>
            </a:r>
            <a:r>
              <a:rPr lang="en-GB" altLang="en-US">
                <a:solidFill>
                  <a:srgbClr val="010066"/>
                </a:solidFill>
              </a:rPr>
              <a:t>and </a:t>
            </a:r>
            <a:r>
              <a:rPr lang="en-GB" altLang="en-US" b="1">
                <a:solidFill>
                  <a:srgbClr val="010066"/>
                </a:solidFill>
              </a:rPr>
              <a:t>iodine (I)</a:t>
            </a:r>
            <a:r>
              <a:rPr lang="en-GB" altLang="en-US">
                <a:solidFill>
                  <a:srgbClr val="010066"/>
                </a:solidFill>
              </a:rPr>
              <a:t>.</a:t>
            </a:r>
          </a:p>
        </p:txBody>
      </p:sp>
      <p:sp>
        <p:nvSpPr>
          <p:cNvPr id="23" name="TextBox 22">
            <a:extLst>
              <a:ext uri="{FF2B5EF4-FFF2-40B4-BE49-F238E27FC236}">
                <a16:creationId xmlns:a16="http://schemas.microsoft.com/office/drawing/2014/main" id="{1C998D78-E661-4FB5-AA20-A7EB8A679E34}"/>
              </a:ext>
            </a:extLst>
          </p:cNvPr>
          <p:cNvSpPr txBox="1">
            <a:spLocks noChangeArrowheads="1"/>
          </p:cNvSpPr>
          <p:nvPr/>
        </p:nvSpPr>
        <p:spPr bwMode="auto">
          <a:xfrm>
            <a:off x="342900" y="3030538"/>
            <a:ext cx="8469313"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a:t>Chlorine is more reactive than bromine and iodine, and so it reacts very quickly with alkenes.</a:t>
            </a:r>
          </a:p>
        </p:txBody>
      </p:sp>
      <p:sp>
        <p:nvSpPr>
          <p:cNvPr id="24" name="TextBox 23">
            <a:extLst>
              <a:ext uri="{FF2B5EF4-FFF2-40B4-BE49-F238E27FC236}">
                <a16:creationId xmlns:a16="http://schemas.microsoft.com/office/drawing/2014/main" id="{0DE0356D-7285-44E1-A962-6B5D402E582E}"/>
              </a:ext>
            </a:extLst>
          </p:cNvPr>
          <p:cNvSpPr txBox="1">
            <a:spLocks noChangeArrowheads="1"/>
          </p:cNvSpPr>
          <p:nvPr/>
        </p:nvSpPr>
        <p:spPr bwMode="auto">
          <a:xfrm>
            <a:off x="342900" y="4337050"/>
            <a:ext cx="4205288"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dirty="0"/>
              <a:t>Iodine is the least reactive, and so reacts much more slowly with alkenes.</a:t>
            </a:r>
          </a:p>
        </p:txBody>
      </p:sp>
      <p:sp>
        <p:nvSpPr>
          <p:cNvPr id="27658" name="Rectangle 30">
            <a:extLst>
              <a:ext uri="{FF2B5EF4-FFF2-40B4-BE49-F238E27FC236}">
                <a16:creationId xmlns:a16="http://schemas.microsoft.com/office/drawing/2014/main" id="{E5312FF1-021D-44D5-9201-C22C8C245EFD}"/>
              </a:ext>
            </a:extLst>
          </p:cNvPr>
          <p:cNvSpPr>
            <a:spLocks noChangeArrowheads="1"/>
          </p:cNvSpPr>
          <p:nvPr/>
        </p:nvSpPr>
        <p:spPr bwMode="auto">
          <a:xfrm>
            <a:off x="4945063" y="4091342"/>
            <a:ext cx="3022600" cy="1735137"/>
          </a:xfrm>
          <a:prstGeom prst="rect">
            <a:avLst/>
          </a:prstGeom>
          <a:noFill/>
          <a:ln w="38100" algn="ctr">
            <a:solidFill>
              <a:srgbClr val="FF66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endParaRPr lang="en-GB" altLang="en-US"/>
          </a:p>
        </p:txBody>
      </p:sp>
      <p:sp>
        <p:nvSpPr>
          <p:cNvPr id="27659" name="TextBox 21">
            <a:extLst>
              <a:ext uri="{FF2B5EF4-FFF2-40B4-BE49-F238E27FC236}">
                <a16:creationId xmlns:a16="http://schemas.microsoft.com/office/drawing/2014/main" id="{7EAED1A0-97D0-4698-A24C-3E7E2C4C591C}"/>
              </a:ext>
            </a:extLst>
          </p:cNvPr>
          <p:cNvSpPr txBox="1">
            <a:spLocks noChangeArrowheads="1"/>
          </p:cNvSpPr>
          <p:nvPr/>
        </p:nvSpPr>
        <p:spPr bwMode="auto">
          <a:xfrm>
            <a:off x="5148263" y="4186592"/>
            <a:ext cx="269557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sz="4000" b="1" dirty="0"/>
              <a:t>Cl &gt; Br &gt; I</a:t>
            </a:r>
          </a:p>
        </p:txBody>
      </p:sp>
      <p:sp>
        <p:nvSpPr>
          <p:cNvPr id="27661" name="TextBox 26">
            <a:extLst>
              <a:ext uri="{FF2B5EF4-FFF2-40B4-BE49-F238E27FC236}">
                <a16:creationId xmlns:a16="http://schemas.microsoft.com/office/drawing/2014/main" id="{1900B9E6-82E7-4B14-B17B-761F38C243F5}"/>
              </a:ext>
            </a:extLst>
          </p:cNvPr>
          <p:cNvSpPr txBox="1">
            <a:spLocks noChangeArrowheads="1"/>
          </p:cNvSpPr>
          <p:nvPr/>
        </p:nvSpPr>
        <p:spPr bwMode="auto">
          <a:xfrm>
            <a:off x="4954588" y="5197829"/>
            <a:ext cx="308451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a:t>decreasing reactivity</a:t>
            </a:r>
          </a:p>
        </p:txBody>
      </p:sp>
      <p:pic>
        <p:nvPicPr>
          <p:cNvPr id="15" name="Picture 14" descr="black arrow long.png">
            <a:extLst>
              <a:ext uri="{FF2B5EF4-FFF2-40B4-BE49-F238E27FC236}">
                <a16:creationId xmlns:a16="http://schemas.microsoft.com/office/drawing/2014/main" id="{59B81B6A-BA7B-41D1-8743-66A7DE3F0AFA}"/>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207000" y="4810479"/>
            <a:ext cx="2803525" cy="50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8">
            <a:hlinkClick r:id="" action="ppaction://hlinkshowjump?jump=nextslide"/>
            <a:extLst>
              <a:ext uri="{FF2B5EF4-FFF2-40B4-BE49-F238E27FC236}">
                <a16:creationId xmlns:a16="http://schemas.microsoft.com/office/drawing/2014/main" id="{28F3A7F7-6F6C-4D7B-A0A8-CBBE378FB184}"/>
              </a:ext>
            </a:extLst>
          </p:cNvPr>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pic>
        <p:nvPicPr>
          <p:cNvPr id="14" name="Picture 9" descr="notes_icon">
            <a:extLst>
              <a:ext uri="{FF2B5EF4-FFF2-40B4-BE49-F238E27FC236}">
                <a16:creationId xmlns:a16="http://schemas.microsoft.com/office/drawing/2014/main" id="{7542A3AF-CFA3-4442-9253-81486EBD1325}"/>
              </a:ext>
            </a:extLst>
          </p:cNvPr>
          <p:cNvPicPr>
            <a:picLocks noChangeAspect="1" noChangeArrowheads="1"/>
          </p:cNvPicPr>
          <p:nvPr/>
        </p:nvPicPr>
        <p:blipFill>
          <a:blip r:embed="rId6" cstate="print"/>
          <a:srcRect/>
          <a:stretch>
            <a:fillRect/>
          </a:stretch>
        </p:blipFill>
        <p:spPr bwMode="auto">
          <a:xfrm>
            <a:off x="8532813" y="153987"/>
            <a:ext cx="442912" cy="387350"/>
          </a:xfrm>
          <a:prstGeom prst="rect">
            <a:avLst/>
          </a:prstGeom>
          <a:noFill/>
          <a:ln w="9525">
            <a:noFill/>
            <a:miter lim="800000"/>
            <a:headEnd/>
            <a:tailEnd/>
          </a:ln>
        </p:spPr>
      </p:pic>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3"/>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765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7661"/>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5"/>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7658"/>
                                        </p:tgtEl>
                                        <p:attrNameLst>
                                          <p:attrName>style.visibility</p:attrName>
                                        </p:attrNameLst>
                                      </p:cBhvr>
                                      <p:to>
                                        <p:strVal val="visible"/>
                                      </p:to>
                                    </p:set>
                                  </p:childTnLst>
                                </p:cTn>
                              </p:par>
                            </p:childTnLst>
                          </p:cTn>
                        </p:par>
                        <p:par>
                          <p:cTn id="23" fill="hold">
                            <p:stCondLst>
                              <p:cond delay="0"/>
                            </p:stCondLst>
                            <p:childTnLst>
                              <p:par>
                                <p:cTn id="24" presetID="1" presetClass="entr" presetSubtype="0" fill="hold" nodeType="afterEffect">
                                  <p:stCondLst>
                                    <p:cond delay="0"/>
                                  </p:stCondLst>
                                  <p:childTnLst>
                                    <p:set>
                                      <p:cBhvr>
                                        <p:cTn id="25"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3" grpId="0"/>
      <p:bldP spid="24" grpId="0"/>
      <p:bldP spid="27658" grpId="0" animBg="1"/>
      <p:bldP spid="27659" grpId="0"/>
      <p:bldP spid="27661"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a:extLst>
              <a:ext uri="{FF2B5EF4-FFF2-40B4-BE49-F238E27FC236}">
                <a16:creationId xmlns:a16="http://schemas.microsoft.com/office/drawing/2014/main" id="{F97037F6-354F-4340-996D-E976995808F2}"/>
              </a:ext>
            </a:extLst>
          </p:cNvPr>
          <p:cNvSpPr>
            <a:spLocks noGrp="1"/>
          </p:cNvSpPr>
          <p:nvPr>
            <p:ph type="title"/>
          </p:nvPr>
        </p:nvSpPr>
        <p:spPr/>
        <p:txBody>
          <a:bodyPr/>
          <a:lstStyle/>
          <a:p>
            <a:r>
              <a:rPr lang="en-GB" altLang="en-US"/>
              <a:t>Addition reactions: halogens (2)</a:t>
            </a:r>
          </a:p>
        </p:txBody>
      </p:sp>
      <p:sp>
        <p:nvSpPr>
          <p:cNvPr id="28676" name="TextBox 9">
            <a:extLst>
              <a:ext uri="{FF2B5EF4-FFF2-40B4-BE49-F238E27FC236}">
                <a16:creationId xmlns:a16="http://schemas.microsoft.com/office/drawing/2014/main" id="{551F45A1-1352-4CFA-B07A-E9DACA52309D}"/>
              </a:ext>
            </a:extLst>
          </p:cNvPr>
          <p:cNvSpPr txBox="1">
            <a:spLocks noChangeArrowheads="1"/>
          </p:cNvSpPr>
          <p:nvPr/>
        </p:nvSpPr>
        <p:spPr bwMode="auto">
          <a:xfrm>
            <a:off x="342900" y="784225"/>
            <a:ext cx="8189913"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a:t>As with water and hydrogen, the halogens add across the alkene double bond, causing it to break. </a:t>
            </a:r>
          </a:p>
        </p:txBody>
      </p:sp>
      <p:sp>
        <p:nvSpPr>
          <p:cNvPr id="11" name="TextBox 10">
            <a:extLst>
              <a:ext uri="{FF2B5EF4-FFF2-40B4-BE49-F238E27FC236}">
                <a16:creationId xmlns:a16="http://schemas.microsoft.com/office/drawing/2014/main" id="{4013CDA2-3E83-49A6-B5B3-80E512A2DC72}"/>
              </a:ext>
            </a:extLst>
          </p:cNvPr>
          <p:cNvSpPr txBox="1">
            <a:spLocks noChangeArrowheads="1"/>
          </p:cNvSpPr>
          <p:nvPr/>
        </p:nvSpPr>
        <p:spPr bwMode="auto">
          <a:xfrm>
            <a:off x="342900" y="5299075"/>
            <a:ext cx="8385175"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a:t>New covalent bonds are formed between the halogen atoms and the alkene to produce a </a:t>
            </a:r>
            <a:r>
              <a:rPr lang="en-GB" altLang="en-US" b="1"/>
              <a:t>saturated</a:t>
            </a:r>
            <a:r>
              <a:rPr lang="en-GB" altLang="en-US"/>
              <a:t> </a:t>
            </a:r>
            <a:r>
              <a:rPr lang="en-GB" altLang="en-US">
                <a:solidFill>
                  <a:srgbClr val="010066"/>
                </a:solidFill>
              </a:rPr>
              <a:t>molecule</a:t>
            </a:r>
            <a:r>
              <a:rPr lang="en-GB" altLang="en-US"/>
              <a:t>.</a:t>
            </a:r>
          </a:p>
        </p:txBody>
      </p:sp>
      <p:sp>
        <p:nvSpPr>
          <p:cNvPr id="13" name="TextBox 12">
            <a:extLst>
              <a:ext uri="{FF2B5EF4-FFF2-40B4-BE49-F238E27FC236}">
                <a16:creationId xmlns:a16="http://schemas.microsoft.com/office/drawing/2014/main" id="{821F21AF-75FF-44BF-B800-FA620DFAA592}"/>
              </a:ext>
            </a:extLst>
          </p:cNvPr>
          <p:cNvSpPr txBox="1">
            <a:spLocks noChangeArrowheads="1"/>
          </p:cNvSpPr>
          <p:nvPr/>
        </p:nvSpPr>
        <p:spPr bwMode="auto">
          <a:xfrm>
            <a:off x="3806825" y="3492500"/>
            <a:ext cx="985838"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sz="3200" b="1">
                <a:solidFill>
                  <a:srgbClr val="FF6600"/>
                </a:solidFill>
              </a:rPr>
              <a:t>Cl</a:t>
            </a:r>
            <a:r>
              <a:rPr lang="en-GB" altLang="en-US" sz="3200" b="1" baseline="-25000">
                <a:solidFill>
                  <a:srgbClr val="FF6600"/>
                </a:solidFill>
              </a:rPr>
              <a:t>2</a:t>
            </a:r>
          </a:p>
        </p:txBody>
      </p:sp>
      <p:sp>
        <p:nvSpPr>
          <p:cNvPr id="16" name="TextBox 15">
            <a:extLst>
              <a:ext uri="{FF2B5EF4-FFF2-40B4-BE49-F238E27FC236}">
                <a16:creationId xmlns:a16="http://schemas.microsoft.com/office/drawing/2014/main" id="{32038D9D-4852-47CA-A195-15B1B6376965}"/>
              </a:ext>
            </a:extLst>
          </p:cNvPr>
          <p:cNvSpPr txBox="1">
            <a:spLocks noChangeArrowheads="1"/>
          </p:cNvSpPr>
          <p:nvPr/>
        </p:nvSpPr>
        <p:spPr bwMode="auto">
          <a:xfrm flipH="1">
            <a:off x="3155950" y="3430588"/>
            <a:ext cx="46355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sz="4000" b="1">
                <a:solidFill>
                  <a:schemeClr val="tx1"/>
                </a:solidFill>
              </a:rPr>
              <a:t>+</a:t>
            </a:r>
          </a:p>
        </p:txBody>
      </p:sp>
      <p:cxnSp>
        <p:nvCxnSpPr>
          <p:cNvPr id="18" name="Straight Arrow Connector 17">
            <a:extLst>
              <a:ext uri="{FF2B5EF4-FFF2-40B4-BE49-F238E27FC236}">
                <a16:creationId xmlns:a16="http://schemas.microsoft.com/office/drawing/2014/main" id="{01B76520-BD21-474C-A7DE-3BF5CEAF2AF4}"/>
              </a:ext>
            </a:extLst>
          </p:cNvPr>
          <p:cNvCxnSpPr>
            <a:cxnSpLocks noChangeShapeType="1"/>
          </p:cNvCxnSpPr>
          <p:nvPr/>
        </p:nvCxnSpPr>
        <p:spPr bwMode="auto">
          <a:xfrm>
            <a:off x="4659313" y="3784600"/>
            <a:ext cx="700087" cy="0"/>
          </a:xfrm>
          <a:prstGeom prst="straightConnector1">
            <a:avLst/>
          </a:prstGeom>
          <a:noFill/>
          <a:ln w="57150"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23" name="TextBox 22">
            <a:extLst>
              <a:ext uri="{FF2B5EF4-FFF2-40B4-BE49-F238E27FC236}">
                <a16:creationId xmlns:a16="http://schemas.microsoft.com/office/drawing/2014/main" id="{9E372240-FCEF-41B0-BE19-2D450EDFDF45}"/>
              </a:ext>
            </a:extLst>
          </p:cNvPr>
          <p:cNvSpPr txBox="1">
            <a:spLocks noChangeArrowheads="1"/>
          </p:cNvSpPr>
          <p:nvPr/>
        </p:nvSpPr>
        <p:spPr bwMode="auto">
          <a:xfrm>
            <a:off x="342900" y="1746250"/>
            <a:ext cx="780415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a:t>For example, the reaction between chlorine and ethene:</a:t>
            </a:r>
          </a:p>
        </p:txBody>
      </p:sp>
      <p:pic>
        <p:nvPicPr>
          <p:cNvPr id="24" name="Picture 23" descr="dichloroethane.png">
            <a:extLst>
              <a:ext uri="{FF2B5EF4-FFF2-40B4-BE49-F238E27FC236}">
                <a16:creationId xmlns:a16="http://schemas.microsoft.com/office/drawing/2014/main" id="{02C3BA82-A9F0-4522-AE5E-90873BC01F42}"/>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511800" y="2519363"/>
            <a:ext cx="3187700" cy="2530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3" descr="slide 20.png">
            <a:extLst>
              <a:ext uri="{FF2B5EF4-FFF2-40B4-BE49-F238E27FC236}">
                <a16:creationId xmlns:a16="http://schemas.microsoft.com/office/drawing/2014/main" id="{22B970F3-CA3F-4CCF-99F6-4D0565C9DD1B}"/>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433388" y="2660650"/>
            <a:ext cx="3260725" cy="2090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8">
            <a:hlinkClick r:id="" action="ppaction://hlinkshowjump?jump=nextslide"/>
            <a:extLst>
              <a:ext uri="{FF2B5EF4-FFF2-40B4-BE49-F238E27FC236}">
                <a16:creationId xmlns:a16="http://schemas.microsoft.com/office/drawing/2014/main" id="{9894AEC6-0EBF-443C-921F-540DE6CFE8FF}"/>
              </a:ext>
            </a:extLst>
          </p:cNvPr>
          <p:cNvPicPr>
            <a:picLocks noChangeAspect="1" noChangeArrowheads="1"/>
          </p:cNvPicPr>
          <p:nvPr/>
        </p:nvPicPr>
        <p:blipFill>
          <a:blip r:embed="rId6">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pic>
        <p:nvPicPr>
          <p:cNvPr id="17" name="Picture 9" descr="notes_icon">
            <a:extLst>
              <a:ext uri="{FF2B5EF4-FFF2-40B4-BE49-F238E27FC236}">
                <a16:creationId xmlns:a16="http://schemas.microsoft.com/office/drawing/2014/main" id="{C6A69D90-E663-4DB8-98AE-D6D3824A4864}"/>
              </a:ext>
            </a:extLst>
          </p:cNvPr>
          <p:cNvPicPr>
            <a:picLocks noChangeAspect="1" noChangeArrowheads="1"/>
          </p:cNvPicPr>
          <p:nvPr/>
        </p:nvPicPr>
        <p:blipFill>
          <a:blip r:embed="rId7" cstate="print"/>
          <a:srcRect/>
          <a:stretch>
            <a:fillRect/>
          </a:stretch>
        </p:blipFill>
        <p:spPr bwMode="auto">
          <a:xfrm>
            <a:off x="8532813" y="153987"/>
            <a:ext cx="442912" cy="387350"/>
          </a:xfrm>
          <a:prstGeom prst="rect">
            <a:avLst/>
          </a:prstGeom>
          <a:noFill/>
          <a:ln w="9525">
            <a:noFill/>
            <a:miter lim="800000"/>
            <a:headEnd/>
            <a:tailEnd/>
          </a:ln>
        </p:spPr>
      </p:pic>
      <p:pic>
        <p:nvPicPr>
          <p:cNvPr id="19" name="Picture 18">
            <a:extLst>
              <a:ext uri="{FF2B5EF4-FFF2-40B4-BE49-F238E27FC236}">
                <a16:creationId xmlns:a16="http://schemas.microsoft.com/office/drawing/2014/main" id="{CF9A44DB-FCD5-47FE-991F-214A031E5036}"/>
              </a:ext>
            </a:extLst>
          </p:cNvPr>
          <p:cNvPicPr>
            <a:picLocks noChangeAspect="1" noChangeArrowheads="1"/>
          </p:cNvPicPr>
          <p:nvPr/>
        </p:nvPicPr>
        <p:blipFill>
          <a:blip r:embed="rId8">
            <a:extLst>
              <a:ext uri="{28A0092B-C50C-407E-A947-70E740481C1C}">
                <a14:useLocalDpi xmlns:a14="http://schemas.microsoft.com/office/drawing/2010/main" val="0"/>
              </a:ext>
            </a:extLst>
          </a:blip>
          <a:stretch>
            <a:fillRect/>
          </a:stretch>
        </p:blipFill>
        <p:spPr bwMode="auto">
          <a:xfrm>
            <a:off x="8071007" y="79296"/>
            <a:ext cx="442911" cy="516730"/>
          </a:xfrm>
          <a:prstGeom prst="rect">
            <a:avLst/>
          </a:prstGeom>
          <a:noFill/>
          <a:ln w="9525">
            <a:noFill/>
            <a:miter lim="800000"/>
            <a:headEnd/>
            <a:tailEnd/>
          </a:ln>
        </p:spPr>
      </p:pic>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8"/>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24"/>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childTnLst>
                                </p:cTn>
                              </p:par>
                            </p:childTnLst>
                          </p:cTn>
                        </p:par>
                        <p:par>
                          <p:cTn id="25" fill="hold">
                            <p:stCondLst>
                              <p:cond delay="0"/>
                            </p:stCondLst>
                            <p:childTnLst>
                              <p:par>
                                <p:cTn id="26" presetID="1" presetClass="entr" presetSubtype="0" fill="hold" nodeType="afterEffect">
                                  <p:stCondLst>
                                    <p:cond delay="0"/>
                                  </p:stCondLst>
                                  <p:childTnLst>
                                    <p:set>
                                      <p:cBhvr>
                                        <p:cTn id="27"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3" grpId="0"/>
      <p:bldP spid="16" grpId="0"/>
      <p:bldP spid="2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FA4ABE34-7415-49D3-BEDF-B4936BDCAE32}"/>
              </a:ext>
            </a:extLst>
          </p:cNvPr>
          <p:cNvSpPr>
            <a:spLocks noGrp="1"/>
          </p:cNvSpPr>
          <p:nvPr>
            <p:ph idx="1"/>
          </p:nvPr>
        </p:nvSpPr>
        <p:spPr/>
        <p:txBody>
          <a:bodyPr>
            <a:noAutofit/>
          </a:bodyPr>
          <a:lstStyle/>
          <a:p>
            <a:pPr marL="216000" indent="-216000">
              <a:buSzPct val="100000"/>
              <a:buFont typeface="Wingdings 2" panose="05020102010507070707" pitchFamily="18" charset="2"/>
              <a:buChar char=""/>
            </a:pPr>
            <a:r>
              <a:rPr lang="en-GB" sz="1600" dirty="0"/>
              <a:t>Developing and Using Models</a:t>
            </a:r>
          </a:p>
          <a:p>
            <a:pPr>
              <a:buSzPct val="100000"/>
            </a:pPr>
            <a:endParaRPr lang="en-GB" sz="1600" dirty="0"/>
          </a:p>
          <a:p>
            <a:pPr marL="285750" indent="-285750">
              <a:buSzPct val="100000"/>
              <a:buFont typeface="Wingdings 2" panose="05020102010507070707" pitchFamily="18" charset="2"/>
              <a:buChar char=""/>
            </a:pPr>
            <a:endParaRPr lang="en-GB" sz="1600" dirty="0"/>
          </a:p>
        </p:txBody>
      </p:sp>
      <p:sp>
        <p:nvSpPr>
          <p:cNvPr id="5" name="Content Placeholder 4">
            <a:extLst>
              <a:ext uri="{FF2B5EF4-FFF2-40B4-BE49-F238E27FC236}">
                <a16:creationId xmlns:a16="http://schemas.microsoft.com/office/drawing/2014/main" id="{097178BF-770B-4F13-AFC6-5D12BD5713F6}"/>
              </a:ext>
            </a:extLst>
          </p:cNvPr>
          <p:cNvSpPr>
            <a:spLocks noGrp="1"/>
          </p:cNvSpPr>
          <p:nvPr>
            <p:ph idx="10"/>
          </p:nvPr>
        </p:nvSpPr>
        <p:spPr/>
        <p:txBody>
          <a:bodyPr>
            <a:normAutofit/>
          </a:bodyPr>
          <a:lstStyle/>
          <a:p>
            <a:r>
              <a:rPr lang="en-GB" sz="1600" dirty="0"/>
              <a:t>1. Patterns</a:t>
            </a:r>
          </a:p>
          <a:p>
            <a:r>
              <a:rPr lang="en-GB" sz="1600" dirty="0"/>
              <a:t>4. Systems and System Models</a:t>
            </a:r>
          </a:p>
          <a:p>
            <a:r>
              <a:rPr lang="en-GB" sz="1600" dirty="0"/>
              <a:t>6. Structure and Function</a:t>
            </a:r>
          </a:p>
        </p:txBody>
      </p:sp>
      <p:sp>
        <p:nvSpPr>
          <p:cNvPr id="7" name="Title 6">
            <a:extLst>
              <a:ext uri="{FF2B5EF4-FFF2-40B4-BE49-F238E27FC236}">
                <a16:creationId xmlns:a16="http://schemas.microsoft.com/office/drawing/2014/main" id="{0A3BB19F-D25B-4762-BF2E-7C46604C9743}"/>
              </a:ext>
            </a:extLst>
          </p:cNvPr>
          <p:cNvSpPr>
            <a:spLocks noGrp="1"/>
          </p:cNvSpPr>
          <p:nvPr>
            <p:ph type="title"/>
          </p:nvPr>
        </p:nvSpPr>
        <p:spPr/>
        <p:txBody>
          <a:bodyPr/>
          <a:lstStyle/>
          <a:p>
            <a:r>
              <a:rPr lang="en-GB" dirty="0"/>
              <a:t>Information</a:t>
            </a:r>
            <a:endParaRPr lang="en-US" dirty="0"/>
          </a:p>
        </p:txBody>
      </p:sp>
    </p:spTree>
    <p:custDataLst>
      <p:tags r:id="rId1"/>
    </p:custDataLst>
    <p:extLst>
      <p:ext uri="{BB962C8B-B14F-4D97-AF65-F5344CB8AC3E}">
        <p14:creationId xmlns:p14="http://schemas.microsoft.com/office/powerpoint/2010/main" val="14153168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a:extLst>
              <a:ext uri="{FF2B5EF4-FFF2-40B4-BE49-F238E27FC236}">
                <a16:creationId xmlns:a16="http://schemas.microsoft.com/office/drawing/2014/main" id="{AC82D777-28D1-49FB-A80C-1A68802E6510}"/>
              </a:ext>
            </a:extLst>
          </p:cNvPr>
          <p:cNvSpPr>
            <a:spLocks noGrp="1"/>
          </p:cNvSpPr>
          <p:nvPr>
            <p:ph type="title"/>
          </p:nvPr>
        </p:nvSpPr>
        <p:spPr/>
        <p:txBody>
          <a:bodyPr/>
          <a:lstStyle/>
          <a:p>
            <a:r>
              <a:rPr lang="en-GB" altLang="en-US"/>
              <a:t>Ethene and the halogens</a:t>
            </a:r>
          </a:p>
        </p:txBody>
      </p:sp>
      <p:sp>
        <p:nvSpPr>
          <p:cNvPr id="21" name="TextBox 20">
            <a:extLst>
              <a:ext uri="{FF2B5EF4-FFF2-40B4-BE49-F238E27FC236}">
                <a16:creationId xmlns:a16="http://schemas.microsoft.com/office/drawing/2014/main" id="{59D673E8-25C1-4B58-8E9B-F9123BC8D73B}"/>
              </a:ext>
            </a:extLst>
          </p:cNvPr>
          <p:cNvSpPr txBox="1">
            <a:spLocks noChangeArrowheads="1"/>
          </p:cNvSpPr>
          <p:nvPr/>
        </p:nvSpPr>
        <p:spPr bwMode="auto">
          <a:xfrm>
            <a:off x="2917825" y="2173462"/>
            <a:ext cx="15652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b="1">
                <a:solidFill>
                  <a:schemeClr val="tx1"/>
                </a:solidFill>
              </a:rPr>
              <a:t>+</a:t>
            </a:r>
            <a:r>
              <a:rPr lang="en-GB" altLang="en-US" b="1">
                <a:solidFill>
                  <a:srgbClr val="FF6600"/>
                </a:solidFill>
              </a:rPr>
              <a:t>     Br</a:t>
            </a:r>
            <a:r>
              <a:rPr lang="en-GB" altLang="en-US" b="1" baseline="-25000">
                <a:solidFill>
                  <a:srgbClr val="FF6600"/>
                </a:solidFill>
              </a:rPr>
              <a:t>2</a:t>
            </a:r>
          </a:p>
        </p:txBody>
      </p:sp>
      <p:sp>
        <p:nvSpPr>
          <p:cNvPr id="29701" name="TextBox 35">
            <a:extLst>
              <a:ext uri="{FF2B5EF4-FFF2-40B4-BE49-F238E27FC236}">
                <a16:creationId xmlns:a16="http://schemas.microsoft.com/office/drawing/2014/main" id="{32AC82E0-7BF5-40B4-B805-B3D312B590AE}"/>
              </a:ext>
            </a:extLst>
          </p:cNvPr>
          <p:cNvSpPr txBox="1">
            <a:spLocks noChangeArrowheads="1"/>
          </p:cNvSpPr>
          <p:nvPr/>
        </p:nvSpPr>
        <p:spPr bwMode="auto">
          <a:xfrm>
            <a:off x="342900" y="784225"/>
            <a:ext cx="7377113" cy="461963"/>
          </a:xfrm>
          <a:prstGeom prst="rect">
            <a:avLst/>
          </a:prstGeom>
          <a:solidFill>
            <a:srgbClr val="FFCC99"/>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dirty="0"/>
              <a:t>What is produced when ethene reacts with bromine? </a:t>
            </a:r>
          </a:p>
        </p:txBody>
      </p:sp>
      <p:cxnSp>
        <p:nvCxnSpPr>
          <p:cNvPr id="31" name="Straight Arrow Connector 30">
            <a:extLst>
              <a:ext uri="{FF2B5EF4-FFF2-40B4-BE49-F238E27FC236}">
                <a16:creationId xmlns:a16="http://schemas.microsoft.com/office/drawing/2014/main" id="{83BF2442-4758-4F3C-9264-9596E54CB897}"/>
              </a:ext>
            </a:extLst>
          </p:cNvPr>
          <p:cNvCxnSpPr>
            <a:cxnSpLocks noChangeShapeType="1"/>
          </p:cNvCxnSpPr>
          <p:nvPr/>
        </p:nvCxnSpPr>
        <p:spPr bwMode="auto">
          <a:xfrm>
            <a:off x="4456113" y="2403650"/>
            <a:ext cx="700087" cy="0"/>
          </a:xfrm>
          <a:prstGeom prst="straightConnector1">
            <a:avLst/>
          </a:prstGeom>
          <a:noFill/>
          <a:ln w="57150" algn="ctr">
            <a:solidFill>
              <a:schemeClr val="tx1"/>
            </a:solidFill>
            <a:round/>
            <a:headEnd/>
            <a:tailEnd type="arrow" w="med" len="med"/>
          </a:ln>
          <a:extLst>
            <a:ext uri="{909E8E84-426E-40DD-AFC4-6F175D3DCCD1}">
              <a14:hiddenFill xmlns:a14="http://schemas.microsoft.com/office/drawing/2010/main">
                <a:noFill/>
              </a14:hiddenFill>
            </a:ext>
          </a:extLst>
        </p:spPr>
      </p:cxnSp>
      <p:grpSp>
        <p:nvGrpSpPr>
          <p:cNvPr id="2" name="Group 39">
            <a:extLst>
              <a:ext uri="{FF2B5EF4-FFF2-40B4-BE49-F238E27FC236}">
                <a16:creationId xmlns:a16="http://schemas.microsoft.com/office/drawing/2014/main" id="{6E20524B-10FC-4015-AAE8-67FDFE04A3FE}"/>
              </a:ext>
            </a:extLst>
          </p:cNvPr>
          <p:cNvGrpSpPr>
            <a:grpSpLocks/>
          </p:cNvGrpSpPr>
          <p:nvPr/>
        </p:nvGrpSpPr>
        <p:grpSpPr bwMode="auto">
          <a:xfrm>
            <a:off x="342900" y="3597275"/>
            <a:ext cx="7375525" cy="461963"/>
            <a:chOff x="342900" y="4119211"/>
            <a:chExt cx="7376061" cy="461963"/>
          </a:xfrm>
        </p:grpSpPr>
        <p:sp>
          <p:nvSpPr>
            <p:cNvPr id="29711" name="Rectangle 36">
              <a:extLst>
                <a:ext uri="{FF2B5EF4-FFF2-40B4-BE49-F238E27FC236}">
                  <a16:creationId xmlns:a16="http://schemas.microsoft.com/office/drawing/2014/main" id="{3263FD38-0D77-402A-A62E-209733C092FC}"/>
                </a:ext>
              </a:extLst>
            </p:cNvPr>
            <p:cNvSpPr>
              <a:spLocks noChangeArrowheads="1"/>
            </p:cNvSpPr>
            <p:nvPr/>
          </p:nvSpPr>
          <p:spPr bwMode="auto">
            <a:xfrm>
              <a:off x="342900" y="4119211"/>
              <a:ext cx="7376061" cy="458786"/>
            </a:xfrm>
            <a:prstGeom prst="rect">
              <a:avLst/>
            </a:prstGeom>
            <a:solidFill>
              <a:srgbClr val="FFCC99"/>
            </a:solidFill>
            <a:ln>
              <a:noFill/>
            </a:ln>
            <a:extLst>
              <a:ext uri="{91240B29-F687-4F45-9708-019B960494DF}">
                <a14:hiddenLine xmlns:a14="http://schemas.microsoft.com/office/drawing/2010/main" w="38100" algn="ctr">
                  <a:solidFill>
                    <a:srgbClr val="000000"/>
                  </a:solidFill>
                  <a:round/>
                  <a:headEnd/>
                  <a:tailEnd/>
                </a14:hiddenLine>
              </a:ext>
            </a:extLst>
          </p:spPr>
          <p:txBody>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endParaRPr lang="en-GB" altLang="en-US"/>
            </a:p>
          </p:txBody>
        </p:sp>
        <p:sp>
          <p:nvSpPr>
            <p:cNvPr id="29712" name="TextBox 35">
              <a:extLst>
                <a:ext uri="{FF2B5EF4-FFF2-40B4-BE49-F238E27FC236}">
                  <a16:creationId xmlns:a16="http://schemas.microsoft.com/office/drawing/2014/main" id="{A581A602-A1D8-4974-A463-F69A8208776D}"/>
                </a:ext>
              </a:extLst>
            </p:cNvPr>
            <p:cNvSpPr txBox="1">
              <a:spLocks noChangeArrowheads="1"/>
            </p:cNvSpPr>
            <p:nvPr/>
          </p:nvSpPr>
          <p:spPr bwMode="auto">
            <a:xfrm>
              <a:off x="342900" y="4119211"/>
              <a:ext cx="7376061"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dirty="0"/>
                <a:t>What is produced when ethene reacts with iodine?</a:t>
              </a:r>
            </a:p>
          </p:txBody>
        </p:sp>
      </p:grpSp>
      <p:sp>
        <p:nvSpPr>
          <p:cNvPr id="34" name="TextBox 33">
            <a:extLst>
              <a:ext uri="{FF2B5EF4-FFF2-40B4-BE49-F238E27FC236}">
                <a16:creationId xmlns:a16="http://schemas.microsoft.com/office/drawing/2014/main" id="{6325EC94-76DC-4723-B108-57B90A236F9F}"/>
              </a:ext>
            </a:extLst>
          </p:cNvPr>
          <p:cNvSpPr txBox="1">
            <a:spLocks noChangeArrowheads="1"/>
          </p:cNvSpPr>
          <p:nvPr/>
        </p:nvSpPr>
        <p:spPr bwMode="auto">
          <a:xfrm>
            <a:off x="2917825" y="5003095"/>
            <a:ext cx="131921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b="1">
                <a:solidFill>
                  <a:schemeClr val="tx1"/>
                </a:solidFill>
              </a:rPr>
              <a:t>+</a:t>
            </a:r>
            <a:r>
              <a:rPr lang="en-GB" altLang="en-US" b="1">
                <a:solidFill>
                  <a:srgbClr val="FF6600"/>
                </a:solidFill>
              </a:rPr>
              <a:t>     I</a:t>
            </a:r>
            <a:r>
              <a:rPr lang="en-GB" altLang="en-US" b="1" baseline="-25000">
                <a:solidFill>
                  <a:srgbClr val="FF6600"/>
                </a:solidFill>
              </a:rPr>
              <a:t>2</a:t>
            </a:r>
          </a:p>
        </p:txBody>
      </p:sp>
      <p:cxnSp>
        <p:nvCxnSpPr>
          <p:cNvPr id="41" name="Straight Arrow Connector 40">
            <a:extLst>
              <a:ext uri="{FF2B5EF4-FFF2-40B4-BE49-F238E27FC236}">
                <a16:creationId xmlns:a16="http://schemas.microsoft.com/office/drawing/2014/main" id="{094CDB80-AD2A-429B-A604-E7950D3B3720}"/>
              </a:ext>
            </a:extLst>
          </p:cNvPr>
          <p:cNvCxnSpPr>
            <a:cxnSpLocks noChangeShapeType="1"/>
          </p:cNvCxnSpPr>
          <p:nvPr/>
        </p:nvCxnSpPr>
        <p:spPr bwMode="auto">
          <a:xfrm>
            <a:off x="4456113" y="5238045"/>
            <a:ext cx="700087" cy="0"/>
          </a:xfrm>
          <a:prstGeom prst="straightConnector1">
            <a:avLst/>
          </a:prstGeom>
          <a:noFill/>
          <a:ln w="57150" algn="ctr">
            <a:solidFill>
              <a:schemeClr val="tx1"/>
            </a:solidFill>
            <a:round/>
            <a:headEnd/>
            <a:tailEnd type="arrow" w="med" len="med"/>
          </a:ln>
          <a:extLst>
            <a:ext uri="{909E8E84-426E-40DD-AFC4-6F175D3DCCD1}">
              <a14:hiddenFill xmlns:a14="http://schemas.microsoft.com/office/drawing/2010/main">
                <a:noFill/>
              </a14:hiddenFill>
            </a:ext>
          </a:extLst>
        </p:spPr>
      </p:cxnSp>
      <p:pic>
        <p:nvPicPr>
          <p:cNvPr id="36" name="Picture 35" descr="ethene1.png">
            <a:extLst>
              <a:ext uri="{FF2B5EF4-FFF2-40B4-BE49-F238E27FC236}">
                <a16:creationId xmlns:a16="http://schemas.microsoft.com/office/drawing/2014/main" id="{EF7DA9B5-33C0-45BC-B0C0-BFC923972750}"/>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098550" y="1860725"/>
            <a:ext cx="1681163" cy="1103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 name="Picture 36" descr="dibromoethane.png">
            <a:extLst>
              <a:ext uri="{FF2B5EF4-FFF2-40B4-BE49-F238E27FC236}">
                <a16:creationId xmlns:a16="http://schemas.microsoft.com/office/drawing/2014/main" id="{12F791A1-71BA-49E9-B8ED-93ED3C2D53D8}"/>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5254625" y="1333675"/>
            <a:ext cx="2962275" cy="2157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 name="Picture 37" descr="ethene1.png">
            <a:extLst>
              <a:ext uri="{FF2B5EF4-FFF2-40B4-BE49-F238E27FC236}">
                <a16:creationId xmlns:a16="http://schemas.microsoft.com/office/drawing/2014/main" id="{4D6332EE-3F96-4D6A-85FD-AD0DCEF8BDA7}"/>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098550" y="4690358"/>
            <a:ext cx="1676400" cy="1103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9" name="Picture 38" descr="diiodiethane.png">
            <a:extLst>
              <a:ext uri="{FF2B5EF4-FFF2-40B4-BE49-F238E27FC236}">
                <a16:creationId xmlns:a16="http://schemas.microsoft.com/office/drawing/2014/main" id="{FD0E40F0-8A67-4DB2-BE0C-9E7594507B7A}"/>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5060950" y="4112508"/>
            <a:ext cx="3109913" cy="226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Picture 8">
            <a:hlinkClick r:id="" action="ppaction://hlinkshowjump?jump=nextslide"/>
            <a:extLst>
              <a:ext uri="{FF2B5EF4-FFF2-40B4-BE49-F238E27FC236}">
                <a16:creationId xmlns:a16="http://schemas.microsoft.com/office/drawing/2014/main" id="{194A4E87-DF18-472D-AFA5-056513CF0849}"/>
              </a:ext>
            </a:extLst>
          </p:cNvPr>
          <p:cNvPicPr>
            <a:picLocks noChangeAspect="1" noChangeArrowheads="1"/>
          </p:cNvPicPr>
          <p:nvPr/>
        </p:nvPicPr>
        <p:blipFill>
          <a:blip r:embed="rId7">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pic>
        <p:nvPicPr>
          <p:cNvPr id="18" name="Picture 9" descr="notes_icon">
            <a:extLst>
              <a:ext uri="{FF2B5EF4-FFF2-40B4-BE49-F238E27FC236}">
                <a16:creationId xmlns:a16="http://schemas.microsoft.com/office/drawing/2014/main" id="{E0DA31BD-E2E3-4837-ADDC-61AFD9BC88DB}"/>
              </a:ext>
            </a:extLst>
          </p:cNvPr>
          <p:cNvPicPr>
            <a:picLocks noChangeAspect="1" noChangeArrowheads="1"/>
          </p:cNvPicPr>
          <p:nvPr/>
        </p:nvPicPr>
        <p:blipFill>
          <a:blip r:embed="rId8" cstate="print"/>
          <a:srcRect/>
          <a:stretch>
            <a:fillRect/>
          </a:stretch>
        </p:blipFill>
        <p:spPr bwMode="auto">
          <a:xfrm>
            <a:off x="8532813" y="153987"/>
            <a:ext cx="442912" cy="387350"/>
          </a:xfrm>
          <a:prstGeom prst="rect">
            <a:avLst/>
          </a:prstGeom>
          <a:noFill/>
          <a:ln w="9525">
            <a:noFill/>
            <a:miter lim="800000"/>
            <a:headEnd/>
            <a:tailEnd/>
          </a:ln>
        </p:spPr>
      </p:pic>
      <p:pic>
        <p:nvPicPr>
          <p:cNvPr id="19" name="Picture 18">
            <a:extLst>
              <a:ext uri="{FF2B5EF4-FFF2-40B4-BE49-F238E27FC236}">
                <a16:creationId xmlns:a16="http://schemas.microsoft.com/office/drawing/2014/main" id="{3EE93E3F-5B7F-4E4C-8DC1-055DEF7E4880}"/>
              </a:ext>
            </a:extLst>
          </p:cNvPr>
          <p:cNvPicPr>
            <a:picLocks noChangeAspect="1" noChangeArrowheads="1"/>
          </p:cNvPicPr>
          <p:nvPr/>
        </p:nvPicPr>
        <p:blipFill>
          <a:blip r:embed="rId9">
            <a:extLst>
              <a:ext uri="{28A0092B-C50C-407E-A947-70E740481C1C}">
                <a14:useLocalDpi xmlns:a14="http://schemas.microsoft.com/office/drawing/2010/main" val="0"/>
              </a:ext>
            </a:extLst>
          </a:blip>
          <a:stretch>
            <a:fillRect/>
          </a:stretch>
        </p:blipFill>
        <p:spPr bwMode="auto">
          <a:xfrm>
            <a:off x="8071007" y="79296"/>
            <a:ext cx="442911" cy="516730"/>
          </a:xfrm>
          <a:prstGeom prst="rect">
            <a:avLst/>
          </a:prstGeom>
          <a:noFill/>
          <a:ln w="9525">
            <a:noFill/>
            <a:miter lim="800000"/>
            <a:headEnd/>
            <a:tailEnd/>
          </a:ln>
        </p:spPr>
      </p:pic>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1"/>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1"/>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7"/>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8"/>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4"/>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41"/>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39"/>
                                        </p:tgtEl>
                                        <p:attrNameLst>
                                          <p:attrName>style.visibility</p:attrName>
                                        </p:attrNameLst>
                                      </p:cBhvr>
                                      <p:to>
                                        <p:strVal val="visible"/>
                                      </p:to>
                                    </p:set>
                                  </p:childTnLst>
                                </p:cTn>
                              </p:par>
                            </p:childTnLst>
                          </p:cTn>
                        </p:par>
                        <p:par>
                          <p:cTn id="31" fill="hold">
                            <p:stCondLst>
                              <p:cond delay="0"/>
                            </p:stCondLst>
                            <p:childTnLst>
                              <p:par>
                                <p:cTn id="32" presetID="1" presetClass="entr" presetSubtype="0" fill="hold" nodeType="afterEffect">
                                  <p:stCondLst>
                                    <p:cond delay="0"/>
                                  </p:stCondLst>
                                  <p:childTnLst>
                                    <p:set>
                                      <p:cBhvr>
                                        <p:cTn id="33"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34"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a:extLst>
              <a:ext uri="{FF2B5EF4-FFF2-40B4-BE49-F238E27FC236}">
                <a16:creationId xmlns:a16="http://schemas.microsoft.com/office/drawing/2014/main" id="{CE6AABC2-1218-4CEB-98DE-9768FBB3106D}"/>
              </a:ext>
            </a:extLst>
          </p:cNvPr>
          <p:cNvSpPr>
            <a:spLocks noGrp="1"/>
          </p:cNvSpPr>
          <p:nvPr>
            <p:ph type="title"/>
          </p:nvPr>
        </p:nvSpPr>
        <p:spPr/>
        <p:txBody>
          <a:bodyPr/>
          <a:lstStyle/>
          <a:p>
            <a:r>
              <a:rPr lang="en-GB" altLang="en-US"/>
              <a:t>Propene and the halogens</a:t>
            </a:r>
          </a:p>
        </p:txBody>
      </p:sp>
      <p:sp>
        <p:nvSpPr>
          <p:cNvPr id="30738" name="TextBox 35">
            <a:extLst>
              <a:ext uri="{FF2B5EF4-FFF2-40B4-BE49-F238E27FC236}">
                <a16:creationId xmlns:a16="http://schemas.microsoft.com/office/drawing/2014/main" id="{31D24B20-8BAA-42D4-8E54-19F2BEF091D1}"/>
              </a:ext>
            </a:extLst>
          </p:cNvPr>
          <p:cNvSpPr txBox="1">
            <a:spLocks noChangeArrowheads="1"/>
          </p:cNvSpPr>
          <p:nvPr/>
        </p:nvSpPr>
        <p:spPr bwMode="auto">
          <a:xfrm>
            <a:off x="342901" y="784225"/>
            <a:ext cx="7637462" cy="461665"/>
          </a:xfrm>
          <a:prstGeom prst="rect">
            <a:avLst/>
          </a:prstGeom>
          <a:solidFill>
            <a:srgbClr val="FFCC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dirty="0"/>
              <a:t>What is produced when propene reacts with chlorine?</a:t>
            </a:r>
          </a:p>
        </p:txBody>
      </p:sp>
      <p:sp>
        <p:nvSpPr>
          <p:cNvPr id="24" name="TextBox 23">
            <a:extLst>
              <a:ext uri="{FF2B5EF4-FFF2-40B4-BE49-F238E27FC236}">
                <a16:creationId xmlns:a16="http://schemas.microsoft.com/office/drawing/2014/main" id="{00B44C1C-993C-457D-8637-CDD781A2BE5D}"/>
              </a:ext>
            </a:extLst>
          </p:cNvPr>
          <p:cNvSpPr txBox="1">
            <a:spLocks noChangeArrowheads="1"/>
          </p:cNvSpPr>
          <p:nvPr/>
        </p:nvSpPr>
        <p:spPr bwMode="auto">
          <a:xfrm>
            <a:off x="2960688" y="5203825"/>
            <a:ext cx="10287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b="1">
                <a:solidFill>
                  <a:schemeClr val="tx1"/>
                </a:solidFill>
              </a:rPr>
              <a:t>+</a:t>
            </a:r>
            <a:r>
              <a:rPr lang="en-GB" altLang="en-US" b="1">
                <a:solidFill>
                  <a:srgbClr val="FF6600"/>
                </a:solidFill>
              </a:rPr>
              <a:t>     I</a:t>
            </a:r>
            <a:r>
              <a:rPr lang="en-GB" altLang="en-US" b="1" baseline="-25000">
                <a:solidFill>
                  <a:srgbClr val="FF6600"/>
                </a:solidFill>
              </a:rPr>
              <a:t>2 </a:t>
            </a:r>
          </a:p>
        </p:txBody>
      </p:sp>
      <p:pic>
        <p:nvPicPr>
          <p:cNvPr id="25" name="Picture 822223" descr="propene">
            <a:extLst>
              <a:ext uri="{FF2B5EF4-FFF2-40B4-BE49-F238E27FC236}">
                <a16:creationId xmlns:a16="http://schemas.microsoft.com/office/drawing/2014/main" id="{CDC2B5D1-F051-44E2-8543-88825867152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2900" y="4729163"/>
            <a:ext cx="2266950" cy="1411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 name="Picture 7" descr="C:\CVS\production\GCSEChemistry\src\images\propane.png">
            <a:extLst>
              <a:ext uri="{FF2B5EF4-FFF2-40B4-BE49-F238E27FC236}">
                <a16:creationId xmlns:a16="http://schemas.microsoft.com/office/drawing/2014/main" id="{FCC68070-B19D-401F-BA5D-A53ACD5CA07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46675" y="4307065"/>
            <a:ext cx="3117850" cy="2266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27" name="Straight Arrow Connector 26">
            <a:extLst>
              <a:ext uri="{FF2B5EF4-FFF2-40B4-BE49-F238E27FC236}">
                <a16:creationId xmlns:a16="http://schemas.microsoft.com/office/drawing/2014/main" id="{15BA5F9B-5B99-4261-B180-C40E8CC8849E}"/>
              </a:ext>
            </a:extLst>
          </p:cNvPr>
          <p:cNvCxnSpPr>
            <a:cxnSpLocks noChangeShapeType="1"/>
          </p:cNvCxnSpPr>
          <p:nvPr/>
        </p:nvCxnSpPr>
        <p:spPr bwMode="auto">
          <a:xfrm>
            <a:off x="4273550" y="5434013"/>
            <a:ext cx="700088" cy="0"/>
          </a:xfrm>
          <a:prstGeom prst="straightConnector1">
            <a:avLst/>
          </a:prstGeom>
          <a:noFill/>
          <a:ln w="57150" algn="ctr">
            <a:solidFill>
              <a:schemeClr val="tx1"/>
            </a:solidFill>
            <a:round/>
            <a:headEnd/>
            <a:tailEnd type="arrow" w="med" len="med"/>
          </a:ln>
          <a:extLst>
            <a:ext uri="{909E8E84-426E-40DD-AFC4-6F175D3DCCD1}">
              <a14:hiddenFill xmlns:a14="http://schemas.microsoft.com/office/drawing/2010/main">
                <a:noFill/>
              </a14:hiddenFill>
            </a:ext>
          </a:extLst>
        </p:spPr>
      </p:cxnSp>
      <p:pic>
        <p:nvPicPr>
          <p:cNvPr id="29" name="Picture 28" descr="1,2-dichloropropane.png">
            <a:extLst>
              <a:ext uri="{FF2B5EF4-FFF2-40B4-BE49-F238E27FC236}">
                <a16:creationId xmlns:a16="http://schemas.microsoft.com/office/drawing/2014/main" id="{E2F0F657-BCC6-4AC3-AC7B-09B9E5BDFADD}"/>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5075238" y="1320624"/>
            <a:ext cx="3201987" cy="2327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36" name="Straight Arrow Connector 35">
            <a:extLst>
              <a:ext uri="{FF2B5EF4-FFF2-40B4-BE49-F238E27FC236}">
                <a16:creationId xmlns:a16="http://schemas.microsoft.com/office/drawing/2014/main" id="{465CEA67-6ECA-4098-9B82-DADF3D80E0C7}"/>
              </a:ext>
            </a:extLst>
          </p:cNvPr>
          <p:cNvCxnSpPr>
            <a:cxnSpLocks noChangeShapeType="1"/>
          </p:cNvCxnSpPr>
          <p:nvPr/>
        </p:nvCxnSpPr>
        <p:spPr bwMode="auto">
          <a:xfrm>
            <a:off x="4225925" y="2484261"/>
            <a:ext cx="701675" cy="0"/>
          </a:xfrm>
          <a:prstGeom prst="straightConnector1">
            <a:avLst/>
          </a:prstGeom>
          <a:noFill/>
          <a:ln w="57150"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37" name="TextBox 36">
            <a:extLst>
              <a:ext uri="{FF2B5EF4-FFF2-40B4-BE49-F238E27FC236}">
                <a16:creationId xmlns:a16="http://schemas.microsoft.com/office/drawing/2014/main" id="{70527E51-48C6-45E2-B8DC-AFDCA5EB8FC7}"/>
              </a:ext>
            </a:extLst>
          </p:cNvPr>
          <p:cNvSpPr txBox="1">
            <a:spLocks noChangeArrowheads="1"/>
          </p:cNvSpPr>
          <p:nvPr/>
        </p:nvSpPr>
        <p:spPr bwMode="auto">
          <a:xfrm>
            <a:off x="2865438" y="2254074"/>
            <a:ext cx="12192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b="1">
                <a:solidFill>
                  <a:schemeClr val="tx1"/>
                </a:solidFill>
              </a:rPr>
              <a:t>+</a:t>
            </a:r>
            <a:r>
              <a:rPr lang="en-GB" altLang="en-US" b="1">
                <a:solidFill>
                  <a:srgbClr val="FF6600"/>
                </a:solidFill>
              </a:rPr>
              <a:t>     Cl</a:t>
            </a:r>
            <a:r>
              <a:rPr lang="en-GB" altLang="en-US" b="1" baseline="-25000">
                <a:solidFill>
                  <a:srgbClr val="FF6600"/>
                </a:solidFill>
              </a:rPr>
              <a:t>2 </a:t>
            </a:r>
          </a:p>
        </p:txBody>
      </p:sp>
      <p:pic>
        <p:nvPicPr>
          <p:cNvPr id="42" name="Picture 8111" descr="propene">
            <a:extLst>
              <a:ext uri="{FF2B5EF4-FFF2-40B4-BE49-F238E27FC236}">
                <a16:creationId xmlns:a16="http://schemas.microsoft.com/office/drawing/2014/main" id="{53228403-172F-43E7-A083-888503E6237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2900" y="1777824"/>
            <a:ext cx="2266950" cy="141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36" name="TextBox 35">
            <a:extLst>
              <a:ext uri="{FF2B5EF4-FFF2-40B4-BE49-F238E27FC236}">
                <a16:creationId xmlns:a16="http://schemas.microsoft.com/office/drawing/2014/main" id="{9227757C-047F-4C40-9DC3-1FDCC82DAFC1}"/>
              </a:ext>
            </a:extLst>
          </p:cNvPr>
          <p:cNvSpPr txBox="1">
            <a:spLocks noChangeArrowheads="1"/>
          </p:cNvSpPr>
          <p:nvPr/>
        </p:nvSpPr>
        <p:spPr bwMode="auto">
          <a:xfrm>
            <a:off x="342901" y="3727450"/>
            <a:ext cx="7626349" cy="461963"/>
          </a:xfrm>
          <a:prstGeom prst="rect">
            <a:avLst/>
          </a:prstGeom>
          <a:solidFill>
            <a:srgbClr val="FFCC99"/>
          </a:solidFill>
          <a:ln>
            <a:noFill/>
          </a:ln>
          <a:extLst/>
        </p:spPr>
        <p:txBody>
          <a:bodyPr wrap="square">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dirty="0"/>
              <a:t>What is produced when propene reacts with iodine?</a:t>
            </a:r>
          </a:p>
        </p:txBody>
      </p:sp>
      <p:pic>
        <p:nvPicPr>
          <p:cNvPr id="19" name="Picture 8">
            <a:hlinkClick r:id="" action="ppaction://hlinkshowjump?jump=nextslide"/>
            <a:extLst>
              <a:ext uri="{FF2B5EF4-FFF2-40B4-BE49-F238E27FC236}">
                <a16:creationId xmlns:a16="http://schemas.microsoft.com/office/drawing/2014/main" id="{CB5A73CC-FF92-4510-9413-4174E92EC2B8}"/>
              </a:ext>
            </a:extLst>
          </p:cNvPr>
          <p:cNvPicPr>
            <a:picLocks noChangeAspect="1" noChangeArrowheads="1"/>
          </p:cNvPicPr>
          <p:nvPr/>
        </p:nvPicPr>
        <p:blipFill>
          <a:blip r:embed="rId7">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pic>
        <p:nvPicPr>
          <p:cNvPr id="20" name="Picture 9" descr="notes_icon">
            <a:extLst>
              <a:ext uri="{FF2B5EF4-FFF2-40B4-BE49-F238E27FC236}">
                <a16:creationId xmlns:a16="http://schemas.microsoft.com/office/drawing/2014/main" id="{98CB747A-5AB0-4889-B0FF-BE9867948962}"/>
              </a:ext>
            </a:extLst>
          </p:cNvPr>
          <p:cNvPicPr>
            <a:picLocks noChangeAspect="1" noChangeArrowheads="1"/>
          </p:cNvPicPr>
          <p:nvPr/>
        </p:nvPicPr>
        <p:blipFill>
          <a:blip r:embed="rId8" cstate="print"/>
          <a:srcRect/>
          <a:stretch>
            <a:fillRect/>
          </a:stretch>
        </p:blipFill>
        <p:spPr bwMode="auto">
          <a:xfrm>
            <a:off x="8532813" y="153987"/>
            <a:ext cx="442912" cy="387350"/>
          </a:xfrm>
          <a:prstGeom prst="rect">
            <a:avLst/>
          </a:prstGeom>
          <a:noFill/>
          <a:ln w="9525">
            <a:noFill/>
            <a:miter lim="800000"/>
            <a:headEnd/>
            <a:tailEnd/>
          </a:ln>
        </p:spPr>
      </p:pic>
      <p:pic>
        <p:nvPicPr>
          <p:cNvPr id="21" name="Picture 20">
            <a:extLst>
              <a:ext uri="{FF2B5EF4-FFF2-40B4-BE49-F238E27FC236}">
                <a16:creationId xmlns:a16="http://schemas.microsoft.com/office/drawing/2014/main" id="{DCDE7222-358F-40FE-8DA7-FF7A7D8A20BA}"/>
              </a:ext>
            </a:extLst>
          </p:cNvPr>
          <p:cNvPicPr>
            <a:picLocks noChangeAspect="1" noChangeArrowheads="1"/>
          </p:cNvPicPr>
          <p:nvPr/>
        </p:nvPicPr>
        <p:blipFill>
          <a:blip r:embed="rId9">
            <a:extLst>
              <a:ext uri="{28A0092B-C50C-407E-A947-70E740481C1C}">
                <a14:useLocalDpi xmlns:a14="http://schemas.microsoft.com/office/drawing/2010/main" val="0"/>
              </a:ext>
            </a:extLst>
          </a:blip>
          <a:stretch>
            <a:fillRect/>
          </a:stretch>
        </p:blipFill>
        <p:spPr bwMode="auto">
          <a:xfrm>
            <a:off x="8071007" y="79296"/>
            <a:ext cx="442911" cy="516730"/>
          </a:xfrm>
          <a:prstGeom prst="rect">
            <a:avLst/>
          </a:prstGeom>
          <a:noFill/>
          <a:ln w="9525">
            <a:noFill/>
            <a:miter lim="800000"/>
            <a:headEnd/>
            <a:tailEnd/>
          </a:ln>
        </p:spPr>
      </p:pic>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7"/>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6"/>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0736"/>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25"/>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4"/>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7"/>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26"/>
                                        </p:tgtEl>
                                        <p:attrNameLst>
                                          <p:attrName>style.visibility</p:attrName>
                                        </p:attrNameLst>
                                      </p:cBhvr>
                                      <p:to>
                                        <p:strVal val="visible"/>
                                      </p:to>
                                    </p:set>
                                  </p:childTnLst>
                                </p:cTn>
                              </p:par>
                            </p:childTnLst>
                          </p:cTn>
                        </p:par>
                        <p:par>
                          <p:cTn id="31" fill="hold">
                            <p:stCondLst>
                              <p:cond delay="0"/>
                            </p:stCondLst>
                            <p:childTnLst>
                              <p:par>
                                <p:cTn id="32" presetID="1" presetClass="entr" presetSubtype="0" fill="hold" nodeType="afterEffect">
                                  <p:stCondLst>
                                    <p:cond delay="0"/>
                                  </p:stCondLst>
                                  <p:childTnLst>
                                    <p:set>
                                      <p:cBhvr>
                                        <p:cTn id="33"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37" grpId="0"/>
      <p:bldP spid="30736"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a:extLst>
              <a:ext uri="{FF2B5EF4-FFF2-40B4-BE49-F238E27FC236}">
                <a16:creationId xmlns:a16="http://schemas.microsoft.com/office/drawing/2014/main" id="{2380A63A-5193-44F1-9E34-D8880063B053}"/>
              </a:ext>
            </a:extLst>
          </p:cNvPr>
          <p:cNvSpPr>
            <a:spLocks noGrp="1"/>
          </p:cNvSpPr>
          <p:nvPr>
            <p:ph type="title"/>
          </p:nvPr>
        </p:nvSpPr>
        <p:spPr/>
        <p:txBody>
          <a:bodyPr/>
          <a:lstStyle/>
          <a:p>
            <a:r>
              <a:rPr lang="en-GB" altLang="en-US"/>
              <a:t>Butene and the halogens</a:t>
            </a:r>
          </a:p>
        </p:txBody>
      </p:sp>
      <p:sp>
        <p:nvSpPr>
          <p:cNvPr id="20" name="TextBox 19">
            <a:extLst>
              <a:ext uri="{FF2B5EF4-FFF2-40B4-BE49-F238E27FC236}">
                <a16:creationId xmlns:a16="http://schemas.microsoft.com/office/drawing/2014/main" id="{3859192A-714C-4BF1-A5A5-0A02326D0585}"/>
              </a:ext>
            </a:extLst>
          </p:cNvPr>
          <p:cNvSpPr txBox="1">
            <a:spLocks noChangeArrowheads="1"/>
          </p:cNvSpPr>
          <p:nvPr/>
        </p:nvSpPr>
        <p:spPr bwMode="auto">
          <a:xfrm>
            <a:off x="3435350" y="2195337"/>
            <a:ext cx="12461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b="1" dirty="0">
                <a:solidFill>
                  <a:schemeClr val="tx1"/>
                </a:solidFill>
              </a:rPr>
              <a:t>+  </a:t>
            </a:r>
            <a:r>
              <a:rPr lang="en-GB" altLang="en-US" b="1" dirty="0"/>
              <a:t> </a:t>
            </a:r>
            <a:r>
              <a:rPr lang="en-GB" altLang="en-US" b="1" dirty="0">
                <a:solidFill>
                  <a:srgbClr val="FF6600"/>
                </a:solidFill>
              </a:rPr>
              <a:t>Cl</a:t>
            </a:r>
            <a:r>
              <a:rPr lang="en-GB" altLang="en-US" b="1" baseline="-25000" dirty="0">
                <a:solidFill>
                  <a:srgbClr val="FF6600"/>
                </a:solidFill>
              </a:rPr>
              <a:t>2</a:t>
            </a:r>
          </a:p>
        </p:txBody>
      </p:sp>
      <p:sp>
        <p:nvSpPr>
          <p:cNvPr id="21" name="TextBox 20">
            <a:extLst>
              <a:ext uri="{FF2B5EF4-FFF2-40B4-BE49-F238E27FC236}">
                <a16:creationId xmlns:a16="http://schemas.microsoft.com/office/drawing/2014/main" id="{EA4D49EB-C8B7-450D-9921-8DB2758A32F0}"/>
              </a:ext>
            </a:extLst>
          </p:cNvPr>
          <p:cNvSpPr txBox="1">
            <a:spLocks noChangeArrowheads="1"/>
          </p:cNvSpPr>
          <p:nvPr/>
        </p:nvSpPr>
        <p:spPr bwMode="auto">
          <a:xfrm>
            <a:off x="3408363" y="5081411"/>
            <a:ext cx="134143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b="1" dirty="0">
                <a:solidFill>
                  <a:schemeClr val="tx1"/>
                </a:solidFill>
              </a:rPr>
              <a:t>+   </a:t>
            </a:r>
            <a:r>
              <a:rPr lang="en-GB" altLang="en-US" b="1" dirty="0">
                <a:solidFill>
                  <a:srgbClr val="FF6600"/>
                </a:solidFill>
              </a:rPr>
              <a:t>Br</a:t>
            </a:r>
            <a:r>
              <a:rPr lang="en-GB" altLang="en-US" b="1" baseline="-25000" dirty="0">
                <a:solidFill>
                  <a:srgbClr val="FF6600"/>
                </a:solidFill>
              </a:rPr>
              <a:t>2</a:t>
            </a:r>
          </a:p>
        </p:txBody>
      </p:sp>
      <p:sp>
        <p:nvSpPr>
          <p:cNvPr id="31762" name="TextBox 35">
            <a:extLst>
              <a:ext uri="{FF2B5EF4-FFF2-40B4-BE49-F238E27FC236}">
                <a16:creationId xmlns:a16="http://schemas.microsoft.com/office/drawing/2014/main" id="{77B0066B-CBF4-4DAB-8C20-3B0B88C6370F}"/>
              </a:ext>
            </a:extLst>
          </p:cNvPr>
          <p:cNvSpPr txBox="1">
            <a:spLocks noChangeArrowheads="1"/>
          </p:cNvSpPr>
          <p:nvPr/>
        </p:nvSpPr>
        <p:spPr bwMode="auto">
          <a:xfrm>
            <a:off x="342901" y="784225"/>
            <a:ext cx="7407197" cy="461963"/>
          </a:xfrm>
          <a:prstGeom prst="rect">
            <a:avLst/>
          </a:prstGeom>
          <a:solidFill>
            <a:srgbClr val="FFCC99"/>
          </a:solidFill>
          <a:ln>
            <a:noFill/>
          </a:ln>
          <a:extLst/>
        </p:spPr>
        <p:txBody>
          <a:bodyPr wrap="square">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dirty="0"/>
              <a:t>What is produced when butene reacts with chlorine?</a:t>
            </a:r>
          </a:p>
        </p:txBody>
      </p:sp>
      <p:cxnSp>
        <p:nvCxnSpPr>
          <p:cNvPr id="31" name="Straight Arrow Connector 30">
            <a:extLst>
              <a:ext uri="{FF2B5EF4-FFF2-40B4-BE49-F238E27FC236}">
                <a16:creationId xmlns:a16="http://schemas.microsoft.com/office/drawing/2014/main" id="{C7A8BAD0-2730-46C3-A726-EA10B7571328}"/>
              </a:ext>
            </a:extLst>
          </p:cNvPr>
          <p:cNvCxnSpPr>
            <a:cxnSpLocks noChangeShapeType="1"/>
          </p:cNvCxnSpPr>
          <p:nvPr/>
        </p:nvCxnSpPr>
        <p:spPr bwMode="auto">
          <a:xfrm>
            <a:off x="4626150" y="2414412"/>
            <a:ext cx="700087" cy="0"/>
          </a:xfrm>
          <a:prstGeom prst="straightConnector1">
            <a:avLst/>
          </a:prstGeom>
          <a:noFill/>
          <a:ln w="57150"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31760" name="TextBox 35">
            <a:extLst>
              <a:ext uri="{FF2B5EF4-FFF2-40B4-BE49-F238E27FC236}">
                <a16:creationId xmlns:a16="http://schemas.microsoft.com/office/drawing/2014/main" id="{9CE05AE4-F355-4FBC-BA93-0B354C15E93B}"/>
              </a:ext>
            </a:extLst>
          </p:cNvPr>
          <p:cNvSpPr txBox="1">
            <a:spLocks noChangeArrowheads="1"/>
          </p:cNvSpPr>
          <p:nvPr/>
        </p:nvSpPr>
        <p:spPr bwMode="auto">
          <a:xfrm>
            <a:off x="342901" y="3644900"/>
            <a:ext cx="7407197" cy="461963"/>
          </a:xfrm>
          <a:prstGeom prst="rect">
            <a:avLst/>
          </a:prstGeom>
          <a:solidFill>
            <a:srgbClr val="FFCC99"/>
          </a:solidFill>
          <a:ln>
            <a:noFill/>
          </a:ln>
          <a:extLst/>
        </p:spPr>
        <p:txBody>
          <a:bodyPr wrap="square">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dirty="0"/>
              <a:t>What is produced when butene reacts with bromine?</a:t>
            </a:r>
          </a:p>
        </p:txBody>
      </p:sp>
      <p:cxnSp>
        <p:nvCxnSpPr>
          <p:cNvPr id="37" name="Straight Arrow Connector 36">
            <a:extLst>
              <a:ext uri="{FF2B5EF4-FFF2-40B4-BE49-F238E27FC236}">
                <a16:creationId xmlns:a16="http://schemas.microsoft.com/office/drawing/2014/main" id="{FC9A3EF9-9099-458E-A23A-47B74CBACB91}"/>
              </a:ext>
            </a:extLst>
          </p:cNvPr>
          <p:cNvCxnSpPr>
            <a:cxnSpLocks noChangeShapeType="1"/>
          </p:cNvCxnSpPr>
          <p:nvPr/>
        </p:nvCxnSpPr>
        <p:spPr bwMode="auto">
          <a:xfrm>
            <a:off x="4664250" y="5311599"/>
            <a:ext cx="700087" cy="0"/>
          </a:xfrm>
          <a:prstGeom prst="straightConnector1">
            <a:avLst/>
          </a:prstGeom>
          <a:noFill/>
          <a:ln w="57150" algn="ctr">
            <a:solidFill>
              <a:schemeClr val="tx1"/>
            </a:solidFill>
            <a:round/>
            <a:headEnd/>
            <a:tailEnd type="arrow" w="med" len="med"/>
          </a:ln>
          <a:extLst>
            <a:ext uri="{909E8E84-426E-40DD-AFC4-6F175D3DCCD1}">
              <a14:hiddenFill xmlns:a14="http://schemas.microsoft.com/office/drawing/2010/main">
                <a:noFill/>
              </a14:hiddenFill>
            </a:ext>
          </a:extLst>
        </p:spPr>
      </p:cxnSp>
      <p:pic>
        <p:nvPicPr>
          <p:cNvPr id="19" name="Picture 18" descr="slide 23 - 2.png">
            <a:extLst>
              <a:ext uri="{FF2B5EF4-FFF2-40B4-BE49-F238E27FC236}">
                <a16:creationId xmlns:a16="http://schemas.microsoft.com/office/drawing/2014/main" id="{A87B597E-5B6D-4B7F-A9BE-71E94B338596}"/>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478109" y="4224691"/>
            <a:ext cx="3541712" cy="219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 name="Picture 21" descr="slide 23 - 1.png">
            <a:extLst>
              <a:ext uri="{FF2B5EF4-FFF2-40B4-BE49-F238E27FC236}">
                <a16:creationId xmlns:a16="http://schemas.microsoft.com/office/drawing/2014/main" id="{796FF723-2E71-467D-8C70-9F1B78C28F5B}"/>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441325" y="4519436"/>
            <a:ext cx="2968625" cy="153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 name="Picture 22" descr="slide 23 - 3.png">
            <a:extLst>
              <a:ext uri="{FF2B5EF4-FFF2-40B4-BE49-F238E27FC236}">
                <a16:creationId xmlns:a16="http://schemas.microsoft.com/office/drawing/2014/main" id="{2A0CF1E6-8127-4FF8-AC11-0740AEFF11C7}"/>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496888" y="1654000"/>
            <a:ext cx="2968625" cy="1541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 name="Picture 24" descr="slide 23 - 4.png">
            <a:extLst>
              <a:ext uri="{FF2B5EF4-FFF2-40B4-BE49-F238E27FC236}">
                <a16:creationId xmlns:a16="http://schemas.microsoft.com/office/drawing/2014/main" id="{8D13C144-10EB-4C4E-B5C3-1019B78ADD14}"/>
              </a:ext>
            </a:extLst>
          </p:cNvPr>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5514621" y="1396825"/>
            <a:ext cx="3505200" cy="2084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 name="Picture 8">
            <a:hlinkClick r:id="" action="ppaction://hlinkshowjump?jump=nextslide"/>
            <a:extLst>
              <a:ext uri="{FF2B5EF4-FFF2-40B4-BE49-F238E27FC236}">
                <a16:creationId xmlns:a16="http://schemas.microsoft.com/office/drawing/2014/main" id="{D9BEF7CC-F79B-4AC2-872B-050A51E27FF7}"/>
              </a:ext>
            </a:extLst>
          </p:cNvPr>
          <p:cNvPicPr>
            <a:picLocks noChangeAspect="1" noChangeArrowheads="1"/>
          </p:cNvPicPr>
          <p:nvPr/>
        </p:nvPicPr>
        <p:blipFill>
          <a:blip r:embed="rId8">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pic>
        <p:nvPicPr>
          <p:cNvPr id="26" name="Picture 9" descr="notes_icon">
            <a:extLst>
              <a:ext uri="{FF2B5EF4-FFF2-40B4-BE49-F238E27FC236}">
                <a16:creationId xmlns:a16="http://schemas.microsoft.com/office/drawing/2014/main" id="{DD96EEC0-4AD2-449E-AE94-CE5CE4AFF82F}"/>
              </a:ext>
            </a:extLst>
          </p:cNvPr>
          <p:cNvPicPr>
            <a:picLocks noChangeAspect="1" noChangeArrowheads="1"/>
          </p:cNvPicPr>
          <p:nvPr/>
        </p:nvPicPr>
        <p:blipFill>
          <a:blip r:embed="rId9" cstate="print"/>
          <a:srcRect/>
          <a:stretch>
            <a:fillRect/>
          </a:stretch>
        </p:blipFill>
        <p:spPr bwMode="auto">
          <a:xfrm>
            <a:off x="8532813" y="153987"/>
            <a:ext cx="442912" cy="387350"/>
          </a:xfrm>
          <a:prstGeom prst="rect">
            <a:avLst/>
          </a:prstGeom>
          <a:noFill/>
          <a:ln w="9525">
            <a:noFill/>
            <a:miter lim="800000"/>
            <a:headEnd/>
            <a:tailEnd/>
          </a:ln>
        </p:spPr>
      </p:pic>
      <p:pic>
        <p:nvPicPr>
          <p:cNvPr id="27" name="Picture 26">
            <a:extLst>
              <a:ext uri="{FF2B5EF4-FFF2-40B4-BE49-F238E27FC236}">
                <a16:creationId xmlns:a16="http://schemas.microsoft.com/office/drawing/2014/main" id="{EC53A677-E8BA-4D6F-8F7B-7C937CF679AB}"/>
              </a:ext>
            </a:extLst>
          </p:cNvPr>
          <p:cNvPicPr>
            <a:picLocks noChangeAspect="1" noChangeArrowheads="1"/>
          </p:cNvPicPr>
          <p:nvPr/>
        </p:nvPicPr>
        <p:blipFill>
          <a:blip r:embed="rId10">
            <a:extLst>
              <a:ext uri="{28A0092B-C50C-407E-A947-70E740481C1C}">
                <a14:useLocalDpi xmlns:a14="http://schemas.microsoft.com/office/drawing/2010/main" val="0"/>
              </a:ext>
            </a:extLst>
          </a:blip>
          <a:stretch>
            <a:fillRect/>
          </a:stretch>
        </p:blipFill>
        <p:spPr bwMode="auto">
          <a:xfrm>
            <a:off x="8071007" y="79296"/>
            <a:ext cx="442911" cy="516730"/>
          </a:xfrm>
          <a:prstGeom prst="rect">
            <a:avLst/>
          </a:prstGeom>
          <a:noFill/>
          <a:ln w="9525">
            <a:noFill/>
            <a:miter lim="800000"/>
            <a:headEnd/>
            <a:tailEnd/>
          </a:ln>
        </p:spPr>
      </p:pic>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0"/>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1"/>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1760"/>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22"/>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1"/>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7"/>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19"/>
                                        </p:tgtEl>
                                        <p:attrNameLst>
                                          <p:attrName>style.visibility</p:attrName>
                                        </p:attrNameLst>
                                      </p:cBhvr>
                                      <p:to>
                                        <p:strVal val="visible"/>
                                      </p:to>
                                    </p:set>
                                  </p:childTnLst>
                                </p:cTn>
                              </p:par>
                            </p:childTnLst>
                          </p:cTn>
                        </p:par>
                        <p:par>
                          <p:cTn id="31" fill="hold">
                            <p:stCondLst>
                              <p:cond delay="0"/>
                            </p:stCondLst>
                            <p:childTnLst>
                              <p:par>
                                <p:cTn id="32" presetID="1" presetClass="entr" presetSubtype="0" fill="hold" nodeType="afterEffect">
                                  <p:stCondLst>
                                    <p:cond delay="0"/>
                                  </p:stCondLst>
                                  <p:childTnLst>
                                    <p:set>
                                      <p:cBhvr>
                                        <p:cTn id="33"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31760"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a:extLst>
              <a:ext uri="{FF2B5EF4-FFF2-40B4-BE49-F238E27FC236}">
                <a16:creationId xmlns:a16="http://schemas.microsoft.com/office/drawing/2014/main" id="{6F78A327-4402-4829-83E5-A0E370A3E171}"/>
              </a:ext>
            </a:extLst>
          </p:cNvPr>
          <p:cNvSpPr>
            <a:spLocks noGrp="1"/>
          </p:cNvSpPr>
          <p:nvPr>
            <p:ph type="title"/>
          </p:nvPr>
        </p:nvSpPr>
        <p:spPr/>
        <p:txBody>
          <a:bodyPr/>
          <a:lstStyle/>
          <a:p>
            <a:r>
              <a:rPr lang="en-GB" altLang="en-US"/>
              <a:t>Pentene and the halogens</a:t>
            </a:r>
          </a:p>
        </p:txBody>
      </p:sp>
      <p:sp>
        <p:nvSpPr>
          <p:cNvPr id="32786" name="TextBox 3512">
            <a:extLst>
              <a:ext uri="{FF2B5EF4-FFF2-40B4-BE49-F238E27FC236}">
                <a16:creationId xmlns:a16="http://schemas.microsoft.com/office/drawing/2014/main" id="{5BA79876-7F53-4424-8B5F-FD33CC81CB5D}"/>
              </a:ext>
            </a:extLst>
          </p:cNvPr>
          <p:cNvSpPr txBox="1">
            <a:spLocks noChangeArrowheads="1"/>
          </p:cNvSpPr>
          <p:nvPr/>
        </p:nvSpPr>
        <p:spPr bwMode="auto">
          <a:xfrm>
            <a:off x="342900" y="784225"/>
            <a:ext cx="7577702" cy="461665"/>
          </a:xfrm>
          <a:prstGeom prst="rect">
            <a:avLst/>
          </a:prstGeom>
          <a:solidFill>
            <a:srgbClr val="FFCC99"/>
          </a:solidFill>
          <a:ln>
            <a:noFill/>
          </a:ln>
          <a:extLst/>
        </p:spPr>
        <p:txBody>
          <a:bodyPr wrap="square">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dirty="0"/>
              <a:t>What is produced when pentene reacts with chlorine?</a:t>
            </a:r>
          </a:p>
        </p:txBody>
      </p:sp>
      <p:sp>
        <p:nvSpPr>
          <p:cNvPr id="24" name="TextBox 239">
            <a:extLst>
              <a:ext uri="{FF2B5EF4-FFF2-40B4-BE49-F238E27FC236}">
                <a16:creationId xmlns:a16="http://schemas.microsoft.com/office/drawing/2014/main" id="{1BCDF121-2AD4-42A6-AECC-B26D6084DF17}"/>
              </a:ext>
            </a:extLst>
          </p:cNvPr>
          <p:cNvSpPr txBox="1">
            <a:spLocks noChangeArrowheads="1"/>
          </p:cNvSpPr>
          <p:nvPr/>
        </p:nvSpPr>
        <p:spPr bwMode="auto">
          <a:xfrm>
            <a:off x="3411538" y="2172230"/>
            <a:ext cx="13049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b="1" dirty="0">
                <a:solidFill>
                  <a:schemeClr val="tx1"/>
                </a:solidFill>
              </a:rPr>
              <a:t>+</a:t>
            </a:r>
            <a:r>
              <a:rPr lang="en-GB" altLang="en-US" b="1" dirty="0"/>
              <a:t>     </a:t>
            </a:r>
            <a:r>
              <a:rPr lang="en-GB" altLang="en-US" b="1" dirty="0">
                <a:solidFill>
                  <a:srgbClr val="FF6600"/>
                </a:solidFill>
              </a:rPr>
              <a:t>Cl</a:t>
            </a:r>
            <a:r>
              <a:rPr lang="en-GB" altLang="en-US" b="1" baseline="-25000" dirty="0">
                <a:solidFill>
                  <a:srgbClr val="FF6600"/>
                </a:solidFill>
              </a:rPr>
              <a:t>2</a:t>
            </a:r>
          </a:p>
        </p:txBody>
      </p:sp>
      <p:cxnSp>
        <p:nvCxnSpPr>
          <p:cNvPr id="25" name="Straight Arrow Connector 24">
            <a:extLst>
              <a:ext uri="{FF2B5EF4-FFF2-40B4-BE49-F238E27FC236}">
                <a16:creationId xmlns:a16="http://schemas.microsoft.com/office/drawing/2014/main" id="{431A72C6-9285-4DC9-8593-7DF9EE6C205D}"/>
              </a:ext>
            </a:extLst>
          </p:cNvPr>
          <p:cNvCxnSpPr>
            <a:cxnSpLocks noChangeShapeType="1"/>
          </p:cNvCxnSpPr>
          <p:nvPr/>
        </p:nvCxnSpPr>
        <p:spPr bwMode="auto">
          <a:xfrm>
            <a:off x="4752975" y="2402417"/>
            <a:ext cx="701675" cy="0"/>
          </a:xfrm>
          <a:prstGeom prst="straightConnector1">
            <a:avLst/>
          </a:prstGeom>
          <a:noFill/>
          <a:ln w="57150"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26" name="TextBox 258">
            <a:extLst>
              <a:ext uri="{FF2B5EF4-FFF2-40B4-BE49-F238E27FC236}">
                <a16:creationId xmlns:a16="http://schemas.microsoft.com/office/drawing/2014/main" id="{51C9BB4F-FE7A-4CB1-BE22-C1F5C3CC733D}"/>
              </a:ext>
            </a:extLst>
          </p:cNvPr>
          <p:cNvSpPr txBox="1">
            <a:spLocks noChangeArrowheads="1"/>
          </p:cNvSpPr>
          <p:nvPr/>
        </p:nvSpPr>
        <p:spPr bwMode="auto">
          <a:xfrm>
            <a:off x="3500438" y="5049838"/>
            <a:ext cx="1046162"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b="1" dirty="0">
                <a:solidFill>
                  <a:schemeClr val="tx1"/>
                </a:solidFill>
              </a:rPr>
              <a:t>+   </a:t>
            </a:r>
            <a:r>
              <a:rPr lang="en-GB" altLang="en-US" b="1" dirty="0"/>
              <a:t> </a:t>
            </a:r>
            <a:r>
              <a:rPr lang="en-GB" altLang="en-US" b="1" dirty="0">
                <a:solidFill>
                  <a:srgbClr val="FF6600"/>
                </a:solidFill>
              </a:rPr>
              <a:t>I</a:t>
            </a:r>
            <a:r>
              <a:rPr lang="en-GB" altLang="en-US" b="1" baseline="-25000" dirty="0">
                <a:solidFill>
                  <a:srgbClr val="FF6600"/>
                </a:solidFill>
              </a:rPr>
              <a:t>2</a:t>
            </a:r>
          </a:p>
        </p:txBody>
      </p:sp>
      <p:cxnSp>
        <p:nvCxnSpPr>
          <p:cNvPr id="28" name="Straight Arrow Connector 27">
            <a:extLst>
              <a:ext uri="{FF2B5EF4-FFF2-40B4-BE49-F238E27FC236}">
                <a16:creationId xmlns:a16="http://schemas.microsoft.com/office/drawing/2014/main" id="{D0E5438F-86E7-4778-A486-B90390B9FC89}"/>
              </a:ext>
            </a:extLst>
          </p:cNvPr>
          <p:cNvCxnSpPr>
            <a:cxnSpLocks noChangeShapeType="1"/>
          </p:cNvCxnSpPr>
          <p:nvPr/>
        </p:nvCxnSpPr>
        <p:spPr bwMode="auto">
          <a:xfrm>
            <a:off x="4675188" y="5280025"/>
            <a:ext cx="701675" cy="0"/>
          </a:xfrm>
          <a:prstGeom prst="straightConnector1">
            <a:avLst/>
          </a:prstGeom>
          <a:noFill/>
          <a:ln w="57150"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32784" name="TextBox 356">
            <a:extLst>
              <a:ext uri="{FF2B5EF4-FFF2-40B4-BE49-F238E27FC236}">
                <a16:creationId xmlns:a16="http://schemas.microsoft.com/office/drawing/2014/main" id="{BC458022-1B44-4DAF-AEF1-3342BBF032D5}"/>
              </a:ext>
            </a:extLst>
          </p:cNvPr>
          <p:cNvSpPr txBox="1">
            <a:spLocks noChangeArrowheads="1"/>
          </p:cNvSpPr>
          <p:nvPr/>
        </p:nvSpPr>
        <p:spPr bwMode="auto">
          <a:xfrm>
            <a:off x="342899" y="3679825"/>
            <a:ext cx="7577701" cy="461963"/>
          </a:xfrm>
          <a:prstGeom prst="rect">
            <a:avLst/>
          </a:prstGeom>
          <a:solidFill>
            <a:srgbClr val="FFCC99"/>
          </a:solidFill>
          <a:ln>
            <a:noFill/>
          </a:ln>
          <a:extLst/>
        </p:spPr>
        <p:txBody>
          <a:bodyPr wrap="square">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dirty="0"/>
              <a:t>What is produced when pentene reacts with iodine?</a:t>
            </a:r>
          </a:p>
        </p:txBody>
      </p:sp>
      <p:pic>
        <p:nvPicPr>
          <p:cNvPr id="46" name="Picture 45" descr="pentene.png">
            <a:extLst>
              <a:ext uri="{FF2B5EF4-FFF2-40B4-BE49-F238E27FC236}">
                <a16:creationId xmlns:a16="http://schemas.microsoft.com/office/drawing/2014/main" id="{3915E706-D400-43DD-A4ED-578CF60A3D1C}"/>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42900" y="1583267"/>
            <a:ext cx="3163888" cy="172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7" name="Picture 46" descr="pentene.png">
            <a:extLst>
              <a:ext uri="{FF2B5EF4-FFF2-40B4-BE49-F238E27FC236}">
                <a16:creationId xmlns:a16="http://schemas.microsoft.com/office/drawing/2014/main" id="{F373FC55-8999-4DD2-9596-380A361A4A7E}"/>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79413" y="4459288"/>
            <a:ext cx="3163887" cy="172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9" name="Picture 48" descr="1,2-dichloropentane.png">
            <a:extLst>
              <a:ext uri="{FF2B5EF4-FFF2-40B4-BE49-F238E27FC236}">
                <a16:creationId xmlns:a16="http://schemas.microsoft.com/office/drawing/2014/main" id="{9E91FB4B-12AC-4FB0-B480-82E8AFFC41FC}"/>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5521325" y="1553105"/>
            <a:ext cx="3217863" cy="172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0" name="Picture 49" descr="1,2-diiodopentane.png">
            <a:extLst>
              <a:ext uri="{FF2B5EF4-FFF2-40B4-BE49-F238E27FC236}">
                <a16:creationId xmlns:a16="http://schemas.microsoft.com/office/drawing/2014/main" id="{F92604F7-87CA-43D6-9BD7-AEAE75E9322B}"/>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5494338" y="4432300"/>
            <a:ext cx="3217862" cy="172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 name="Picture 9" descr="notes_icon">
            <a:extLst>
              <a:ext uri="{FF2B5EF4-FFF2-40B4-BE49-F238E27FC236}">
                <a16:creationId xmlns:a16="http://schemas.microsoft.com/office/drawing/2014/main" id="{50878DDF-10F9-4DF0-A580-AEE8C3DE4A00}"/>
              </a:ext>
            </a:extLst>
          </p:cNvPr>
          <p:cNvPicPr>
            <a:picLocks noChangeAspect="1" noChangeArrowheads="1"/>
          </p:cNvPicPr>
          <p:nvPr/>
        </p:nvPicPr>
        <p:blipFill>
          <a:blip r:embed="rId7" cstate="print"/>
          <a:srcRect/>
          <a:stretch>
            <a:fillRect/>
          </a:stretch>
        </p:blipFill>
        <p:spPr bwMode="auto">
          <a:xfrm>
            <a:off x="8532813" y="153987"/>
            <a:ext cx="442912" cy="387350"/>
          </a:xfrm>
          <a:prstGeom prst="rect">
            <a:avLst/>
          </a:prstGeom>
          <a:noFill/>
          <a:ln w="9525">
            <a:noFill/>
            <a:miter lim="800000"/>
            <a:headEnd/>
            <a:tailEnd/>
          </a:ln>
        </p:spPr>
      </p:pic>
      <p:pic>
        <p:nvPicPr>
          <p:cNvPr id="18" name="Picture 17">
            <a:extLst>
              <a:ext uri="{FF2B5EF4-FFF2-40B4-BE49-F238E27FC236}">
                <a16:creationId xmlns:a16="http://schemas.microsoft.com/office/drawing/2014/main" id="{94699A9E-8E39-457A-B03C-DB3D7C21015B}"/>
              </a:ext>
            </a:extLst>
          </p:cNvPr>
          <p:cNvPicPr>
            <a:picLocks noChangeAspect="1" noChangeArrowheads="1"/>
          </p:cNvPicPr>
          <p:nvPr/>
        </p:nvPicPr>
        <p:blipFill>
          <a:blip r:embed="rId8">
            <a:extLst>
              <a:ext uri="{28A0092B-C50C-407E-A947-70E740481C1C}">
                <a14:useLocalDpi xmlns:a14="http://schemas.microsoft.com/office/drawing/2010/main" val="0"/>
              </a:ext>
            </a:extLst>
          </a:blip>
          <a:stretch>
            <a:fillRect/>
          </a:stretch>
        </p:blipFill>
        <p:spPr bwMode="auto">
          <a:xfrm>
            <a:off x="8071007" y="79296"/>
            <a:ext cx="442911" cy="516730"/>
          </a:xfrm>
          <a:prstGeom prst="rect">
            <a:avLst/>
          </a:prstGeom>
          <a:noFill/>
          <a:ln w="9525">
            <a:noFill/>
            <a:miter lim="800000"/>
            <a:headEnd/>
            <a:tailEnd/>
          </a:ln>
        </p:spPr>
      </p:pic>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4"/>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49"/>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278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7"/>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6"/>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8"/>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26" grpId="0"/>
      <p:bldP spid="3278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2FED69D7-7612-4A4D-8357-CEBB416739D2}"/>
              </a:ext>
            </a:extLst>
          </p:cNvPr>
          <p:cNvSpPr>
            <a:spLocks noGrp="1" noChangeArrowheads="1"/>
          </p:cNvSpPr>
          <p:nvPr>
            <p:ph type="title"/>
          </p:nvPr>
        </p:nvSpPr>
        <p:spPr/>
        <p:txBody>
          <a:bodyPr/>
          <a:lstStyle/>
          <a:p>
            <a:r>
              <a:rPr lang="en-GB" altLang="en-US"/>
              <a:t>What are alkenes?</a:t>
            </a:r>
          </a:p>
        </p:txBody>
      </p:sp>
      <p:pic>
        <p:nvPicPr>
          <p:cNvPr id="11269" name="Picture 11" descr="ethene">
            <a:extLst>
              <a:ext uri="{FF2B5EF4-FFF2-40B4-BE49-F238E27FC236}">
                <a16:creationId xmlns:a16="http://schemas.microsoft.com/office/drawing/2014/main" id="{194C8B6D-5BB6-47F1-838F-A7168D9CE98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08575" y="2530475"/>
            <a:ext cx="3222625" cy="2112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70" name="Rectangle 14">
            <a:extLst>
              <a:ext uri="{FF2B5EF4-FFF2-40B4-BE49-F238E27FC236}">
                <a16:creationId xmlns:a16="http://schemas.microsoft.com/office/drawing/2014/main" id="{EF391927-0228-4EA4-8F35-B859D0BFDF7E}"/>
              </a:ext>
            </a:extLst>
          </p:cNvPr>
          <p:cNvSpPr>
            <a:spLocks noChangeArrowheads="1"/>
          </p:cNvSpPr>
          <p:nvPr/>
        </p:nvSpPr>
        <p:spPr bwMode="auto">
          <a:xfrm>
            <a:off x="342900" y="784225"/>
            <a:ext cx="8189913"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b="1">
                <a:solidFill>
                  <a:srgbClr val="FF6600"/>
                </a:solidFill>
              </a:rPr>
              <a:t>Alkenes</a:t>
            </a:r>
            <a:r>
              <a:rPr lang="en-GB" altLang="en-US">
                <a:solidFill>
                  <a:srgbClr val="010066"/>
                </a:solidFill>
              </a:rPr>
              <a:t> are a family of </a:t>
            </a:r>
            <a:r>
              <a:rPr lang="en-GB" altLang="en-US" b="1">
                <a:solidFill>
                  <a:srgbClr val="FF6600"/>
                </a:solidFill>
              </a:rPr>
              <a:t>hydrocarbon</a:t>
            </a:r>
            <a:r>
              <a:rPr lang="en-GB" altLang="en-US">
                <a:solidFill>
                  <a:srgbClr val="010066"/>
                </a:solidFill>
              </a:rPr>
              <a:t> compounds with the general formula </a:t>
            </a:r>
            <a:r>
              <a:rPr lang="en-GB" altLang="en-US" b="1">
                <a:solidFill>
                  <a:srgbClr val="FF6600"/>
                </a:solidFill>
              </a:rPr>
              <a:t>C</a:t>
            </a:r>
            <a:r>
              <a:rPr lang="en-GB" altLang="en-US" b="1" baseline="-25000">
                <a:solidFill>
                  <a:srgbClr val="FF6600"/>
                </a:solidFill>
              </a:rPr>
              <a:t>n</a:t>
            </a:r>
            <a:r>
              <a:rPr lang="en-GB" altLang="en-US" b="1">
                <a:solidFill>
                  <a:srgbClr val="FF6600"/>
                </a:solidFill>
              </a:rPr>
              <a:t>H</a:t>
            </a:r>
            <a:r>
              <a:rPr lang="en-GB" altLang="en-US" b="1" baseline="-25000">
                <a:solidFill>
                  <a:srgbClr val="FF6600"/>
                </a:solidFill>
              </a:rPr>
              <a:t>2n</a:t>
            </a:r>
            <a:r>
              <a:rPr lang="en-GB" altLang="en-US">
                <a:solidFill>
                  <a:srgbClr val="010066"/>
                </a:solidFill>
              </a:rPr>
              <a:t>. </a:t>
            </a:r>
          </a:p>
        </p:txBody>
      </p:sp>
      <p:sp>
        <p:nvSpPr>
          <p:cNvPr id="384015" name="Rectangle 15">
            <a:extLst>
              <a:ext uri="{FF2B5EF4-FFF2-40B4-BE49-F238E27FC236}">
                <a16:creationId xmlns:a16="http://schemas.microsoft.com/office/drawing/2014/main" id="{4599CD31-22E9-4EDE-8934-1877093DE876}"/>
              </a:ext>
            </a:extLst>
          </p:cNvPr>
          <p:cNvSpPr>
            <a:spLocks noChangeArrowheads="1"/>
          </p:cNvSpPr>
          <p:nvPr/>
        </p:nvSpPr>
        <p:spPr bwMode="auto">
          <a:xfrm>
            <a:off x="342900" y="4953000"/>
            <a:ext cx="849312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dirty="0">
                <a:solidFill>
                  <a:srgbClr val="010066"/>
                </a:solidFill>
              </a:rPr>
              <a:t>Some alkenes can be made from crude oil by </a:t>
            </a:r>
            <a:r>
              <a:rPr lang="en-GB" altLang="en-US" b="1" dirty="0">
                <a:solidFill>
                  <a:srgbClr val="FF6600"/>
                </a:solidFill>
              </a:rPr>
              <a:t>catalytic cracking</a:t>
            </a:r>
            <a:r>
              <a:rPr lang="en-GB" altLang="en-US" dirty="0"/>
              <a:t>. </a:t>
            </a:r>
            <a:r>
              <a:rPr lang="en-GB" altLang="en-US" dirty="0">
                <a:solidFill>
                  <a:srgbClr val="010066"/>
                </a:solidFill>
              </a:rPr>
              <a:t>Crude oil is a non-renewable resource, which means that one day it will run out.</a:t>
            </a:r>
          </a:p>
        </p:txBody>
      </p:sp>
      <p:sp>
        <p:nvSpPr>
          <p:cNvPr id="10" name="TextBox 9">
            <a:extLst>
              <a:ext uri="{FF2B5EF4-FFF2-40B4-BE49-F238E27FC236}">
                <a16:creationId xmlns:a16="http://schemas.microsoft.com/office/drawing/2014/main" id="{71A68CCD-AC5D-453A-A33C-894ABFEB1777}"/>
              </a:ext>
            </a:extLst>
          </p:cNvPr>
          <p:cNvSpPr txBox="1">
            <a:spLocks noChangeArrowheads="1"/>
          </p:cNvSpPr>
          <p:nvPr/>
        </p:nvSpPr>
        <p:spPr bwMode="auto">
          <a:xfrm>
            <a:off x="5738813" y="1646238"/>
            <a:ext cx="1960562"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a:t>double bond</a:t>
            </a:r>
          </a:p>
        </p:txBody>
      </p:sp>
      <p:cxnSp>
        <p:nvCxnSpPr>
          <p:cNvPr id="12" name="Straight Arrow Connector 11">
            <a:extLst>
              <a:ext uri="{FF2B5EF4-FFF2-40B4-BE49-F238E27FC236}">
                <a16:creationId xmlns:a16="http://schemas.microsoft.com/office/drawing/2014/main" id="{37B01BBE-2519-42F9-B895-31B8E9AC1658}"/>
              </a:ext>
            </a:extLst>
          </p:cNvPr>
          <p:cNvCxnSpPr>
            <a:cxnSpLocks noChangeShapeType="1"/>
          </p:cNvCxnSpPr>
          <p:nvPr/>
        </p:nvCxnSpPr>
        <p:spPr bwMode="auto">
          <a:xfrm>
            <a:off x="6719888" y="2101850"/>
            <a:ext cx="0" cy="1241425"/>
          </a:xfrm>
          <a:prstGeom prst="straightConnector1">
            <a:avLst/>
          </a:prstGeom>
          <a:noFill/>
          <a:ln w="38100" algn="ctr">
            <a:solidFill>
              <a:srgbClr val="010066"/>
            </a:solidFill>
            <a:round/>
            <a:headEnd/>
            <a:tailEnd type="arrow" w="med" len="med"/>
          </a:ln>
          <a:extLst>
            <a:ext uri="{909E8E84-426E-40DD-AFC4-6F175D3DCCD1}">
              <a14:hiddenFill xmlns:a14="http://schemas.microsoft.com/office/drawing/2010/main">
                <a:noFill/>
              </a14:hiddenFill>
            </a:ext>
          </a:extLst>
        </p:spPr>
      </p:cxnSp>
      <p:sp>
        <p:nvSpPr>
          <p:cNvPr id="13" name="Rectangle 12">
            <a:extLst>
              <a:ext uri="{FF2B5EF4-FFF2-40B4-BE49-F238E27FC236}">
                <a16:creationId xmlns:a16="http://schemas.microsoft.com/office/drawing/2014/main" id="{9654ECC9-61F9-4274-A325-5E6B976C2EB2}"/>
              </a:ext>
            </a:extLst>
          </p:cNvPr>
          <p:cNvSpPr>
            <a:spLocks noChangeArrowheads="1"/>
          </p:cNvSpPr>
          <p:nvPr/>
        </p:nvSpPr>
        <p:spPr bwMode="auto">
          <a:xfrm>
            <a:off x="342900" y="3440113"/>
            <a:ext cx="431165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a:solidFill>
                  <a:srgbClr val="010066"/>
                </a:solidFill>
              </a:rPr>
              <a:t>Alkenes contain at least one </a:t>
            </a:r>
            <a:r>
              <a:rPr lang="en-GB" altLang="en-US" b="1">
                <a:solidFill>
                  <a:srgbClr val="FF6600"/>
                </a:solidFill>
              </a:rPr>
              <a:t>double covalent bond</a:t>
            </a:r>
            <a:r>
              <a:rPr lang="en-GB" altLang="en-US">
                <a:solidFill>
                  <a:srgbClr val="010066"/>
                </a:solidFill>
              </a:rPr>
              <a:t> between carbon atoms, C=C.</a:t>
            </a:r>
            <a:endParaRPr lang="en-GB" altLang="en-US"/>
          </a:p>
        </p:txBody>
      </p:sp>
      <p:sp>
        <p:nvSpPr>
          <p:cNvPr id="11" name="TextBox 10">
            <a:extLst>
              <a:ext uri="{FF2B5EF4-FFF2-40B4-BE49-F238E27FC236}">
                <a16:creationId xmlns:a16="http://schemas.microsoft.com/office/drawing/2014/main" id="{1CDEDCEC-FC6C-4AC2-8C05-7140EB906CBC}"/>
              </a:ext>
            </a:extLst>
          </p:cNvPr>
          <p:cNvSpPr txBox="1">
            <a:spLocks noChangeArrowheads="1"/>
          </p:cNvSpPr>
          <p:nvPr/>
        </p:nvSpPr>
        <p:spPr bwMode="auto">
          <a:xfrm>
            <a:off x="342900" y="1927225"/>
            <a:ext cx="4119563"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a:t>A hydrocarbon is a molecule that contains only carbon and hydrogen atoms.</a:t>
            </a:r>
          </a:p>
        </p:txBody>
      </p:sp>
      <p:pic>
        <p:nvPicPr>
          <p:cNvPr id="14" name="Picture 8">
            <a:hlinkClick r:id="" action="ppaction://hlinkshowjump?jump=nextslide"/>
            <a:extLst>
              <a:ext uri="{FF2B5EF4-FFF2-40B4-BE49-F238E27FC236}">
                <a16:creationId xmlns:a16="http://schemas.microsoft.com/office/drawing/2014/main" id="{04400CD4-A2BB-4AE9-B663-81C650FA5EB5}"/>
              </a:ext>
            </a:extLst>
          </p:cNvPr>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pic>
        <p:nvPicPr>
          <p:cNvPr id="15" name="Picture 9" descr="notes_icon">
            <a:extLst>
              <a:ext uri="{FF2B5EF4-FFF2-40B4-BE49-F238E27FC236}">
                <a16:creationId xmlns:a16="http://schemas.microsoft.com/office/drawing/2014/main" id="{E856B546-E9EA-465A-BA75-443306102D2D}"/>
              </a:ext>
            </a:extLst>
          </p:cNvPr>
          <p:cNvPicPr>
            <a:picLocks noChangeAspect="1" noChangeArrowheads="1"/>
          </p:cNvPicPr>
          <p:nvPr/>
        </p:nvPicPr>
        <p:blipFill>
          <a:blip r:embed="rId6" cstate="print"/>
          <a:srcRect/>
          <a:stretch>
            <a:fillRect/>
          </a:stretch>
        </p:blipFill>
        <p:spPr bwMode="auto">
          <a:xfrm>
            <a:off x="8532813" y="153987"/>
            <a:ext cx="442912" cy="387350"/>
          </a:xfrm>
          <a:prstGeom prst="rect">
            <a:avLst/>
          </a:prstGeom>
          <a:noFill/>
          <a:ln w="9525">
            <a:noFill/>
            <a:miter lim="800000"/>
            <a:headEnd/>
            <a:tailEnd/>
          </a:ln>
        </p:spPr>
      </p:pic>
      <p:pic>
        <p:nvPicPr>
          <p:cNvPr id="16" name="Picture 15">
            <a:extLst>
              <a:ext uri="{FF2B5EF4-FFF2-40B4-BE49-F238E27FC236}">
                <a16:creationId xmlns:a16="http://schemas.microsoft.com/office/drawing/2014/main" id="{A9250EC1-D009-441E-9F2C-02854F355439}"/>
              </a:ext>
            </a:extLst>
          </p:cNvPr>
          <p:cNvPicPr>
            <a:picLocks noChangeAspect="1" noChangeArrowheads="1"/>
          </p:cNvPicPr>
          <p:nvPr/>
        </p:nvPicPr>
        <p:blipFill>
          <a:blip r:embed="rId7">
            <a:extLst>
              <a:ext uri="{28A0092B-C50C-407E-A947-70E740481C1C}">
                <a14:useLocalDpi xmlns:a14="http://schemas.microsoft.com/office/drawing/2010/main" val="0"/>
              </a:ext>
            </a:extLst>
          </a:blip>
          <a:stretch>
            <a:fillRect/>
          </a:stretch>
        </p:blipFill>
        <p:spPr bwMode="auto">
          <a:xfrm>
            <a:off x="8071007" y="79296"/>
            <a:ext cx="442911" cy="516730"/>
          </a:xfrm>
          <a:prstGeom prst="rect">
            <a:avLst/>
          </a:prstGeom>
          <a:noFill/>
          <a:ln w="9525">
            <a:noFill/>
            <a:miter lim="800000"/>
            <a:headEnd/>
            <a:tailEnd/>
          </a:ln>
        </p:spPr>
      </p:pic>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84015"/>
                                        </p:tgtEl>
                                        <p:attrNameLst>
                                          <p:attrName>style.visibility</p:attrName>
                                        </p:attrNameLst>
                                      </p:cBhvr>
                                      <p:to>
                                        <p:strVal val="visible"/>
                                      </p:to>
                                    </p:set>
                                  </p:childTnLst>
                                </p:cTn>
                              </p:par>
                            </p:childTnLst>
                          </p:cTn>
                        </p:par>
                        <p:par>
                          <p:cTn id="21" fill="hold">
                            <p:stCondLst>
                              <p:cond delay="0"/>
                            </p:stCondLst>
                            <p:childTnLst>
                              <p:par>
                                <p:cTn id="22" presetID="1" presetClass="entr" presetSubtype="0" fill="hold" nodeType="afterEffect">
                                  <p:stCondLst>
                                    <p:cond delay="0"/>
                                  </p:stCondLst>
                                  <p:childTnLst>
                                    <p:set>
                                      <p:cBhvr>
                                        <p:cTn id="23"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4015" grpId="0"/>
      <p:bldP spid="10" grpId="0"/>
      <p:bldP spid="13" grpId="0"/>
      <p:bldP spid="1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4315F492-BC27-4E8F-8A87-55AE954EA1F3}"/>
              </a:ext>
            </a:extLst>
          </p:cNvPr>
          <p:cNvSpPr>
            <a:spLocks noGrp="1" noChangeArrowheads="1"/>
          </p:cNvSpPr>
          <p:nvPr>
            <p:ph type="title"/>
          </p:nvPr>
        </p:nvSpPr>
        <p:spPr/>
        <p:txBody>
          <a:bodyPr/>
          <a:lstStyle/>
          <a:p>
            <a:r>
              <a:rPr lang="en-GB" altLang="en-US"/>
              <a:t>Saturated vs. unsaturated</a:t>
            </a:r>
          </a:p>
        </p:txBody>
      </p:sp>
      <p:sp>
        <p:nvSpPr>
          <p:cNvPr id="12291" name="Rectangle 3">
            <a:extLst>
              <a:ext uri="{FF2B5EF4-FFF2-40B4-BE49-F238E27FC236}">
                <a16:creationId xmlns:a16="http://schemas.microsoft.com/office/drawing/2014/main" id="{99C4A275-B6A8-48C3-9054-542A610B7AC6}"/>
              </a:ext>
            </a:extLst>
          </p:cNvPr>
          <p:cNvSpPr>
            <a:spLocks noChangeArrowheads="1"/>
          </p:cNvSpPr>
          <p:nvPr/>
        </p:nvSpPr>
        <p:spPr bwMode="auto">
          <a:xfrm>
            <a:off x="342900" y="3810000"/>
            <a:ext cx="4383088"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b="1">
                <a:solidFill>
                  <a:srgbClr val="010066"/>
                </a:solidFill>
              </a:rPr>
              <a:t>Alkanes</a:t>
            </a:r>
            <a:r>
              <a:rPr lang="en-GB" altLang="en-US">
                <a:solidFill>
                  <a:srgbClr val="010066"/>
                </a:solidFill>
              </a:rPr>
              <a:t> are examples of </a:t>
            </a:r>
            <a:r>
              <a:rPr lang="en-GB" altLang="en-US" b="1">
                <a:solidFill>
                  <a:srgbClr val="FF6600"/>
                </a:solidFill>
              </a:rPr>
              <a:t>saturated</a:t>
            </a:r>
            <a:r>
              <a:rPr lang="en-GB" altLang="en-US">
                <a:solidFill>
                  <a:srgbClr val="010066"/>
                </a:solidFill>
              </a:rPr>
              <a:t> hydrocarbons. </a:t>
            </a:r>
          </a:p>
        </p:txBody>
      </p:sp>
      <p:sp>
        <p:nvSpPr>
          <p:cNvPr id="12292" name="Rectangle 4">
            <a:extLst>
              <a:ext uri="{FF2B5EF4-FFF2-40B4-BE49-F238E27FC236}">
                <a16:creationId xmlns:a16="http://schemas.microsoft.com/office/drawing/2014/main" id="{D67E006A-5D42-4AD3-846F-6B7BC33986B0}"/>
              </a:ext>
            </a:extLst>
          </p:cNvPr>
          <p:cNvSpPr>
            <a:spLocks noChangeArrowheads="1"/>
          </p:cNvSpPr>
          <p:nvPr/>
        </p:nvSpPr>
        <p:spPr bwMode="auto">
          <a:xfrm>
            <a:off x="342900" y="784225"/>
            <a:ext cx="76962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a:solidFill>
                  <a:srgbClr val="010066"/>
                </a:solidFill>
              </a:rPr>
              <a:t>Alkenes are examples of </a:t>
            </a:r>
            <a:r>
              <a:rPr lang="en-GB" altLang="en-US" b="1">
                <a:solidFill>
                  <a:srgbClr val="FF6600"/>
                </a:solidFill>
              </a:rPr>
              <a:t>unsaturated</a:t>
            </a:r>
            <a:r>
              <a:rPr lang="en-GB" altLang="en-US">
                <a:solidFill>
                  <a:srgbClr val="010066"/>
                </a:solidFill>
              </a:rPr>
              <a:t> hydrocarbons. An </a:t>
            </a:r>
            <a:r>
              <a:rPr lang="en-GB" altLang="en-US" b="1">
                <a:solidFill>
                  <a:srgbClr val="010066"/>
                </a:solidFill>
              </a:rPr>
              <a:t>unsaturated</a:t>
            </a:r>
            <a:r>
              <a:rPr lang="en-GB" altLang="en-US">
                <a:solidFill>
                  <a:srgbClr val="010066"/>
                </a:solidFill>
              </a:rPr>
              <a:t> compound contains at least one </a:t>
            </a:r>
            <a:r>
              <a:rPr lang="en-GB" altLang="en-US" b="1">
                <a:solidFill>
                  <a:srgbClr val="010066"/>
                </a:solidFill>
              </a:rPr>
              <a:t>double</a:t>
            </a:r>
            <a:r>
              <a:rPr lang="en-GB" altLang="en-US">
                <a:solidFill>
                  <a:srgbClr val="010066"/>
                </a:solidFill>
              </a:rPr>
              <a:t> covalent bond between carbon atoms (C=C).</a:t>
            </a:r>
          </a:p>
        </p:txBody>
      </p:sp>
      <p:sp>
        <p:nvSpPr>
          <p:cNvPr id="282630" name="Rectangle 6">
            <a:extLst>
              <a:ext uri="{FF2B5EF4-FFF2-40B4-BE49-F238E27FC236}">
                <a16:creationId xmlns:a16="http://schemas.microsoft.com/office/drawing/2014/main" id="{BAF92C1E-4E6A-41D4-ACB0-F94B829FAD0A}"/>
              </a:ext>
            </a:extLst>
          </p:cNvPr>
          <p:cNvSpPr>
            <a:spLocks noChangeArrowheads="1"/>
          </p:cNvSpPr>
          <p:nvPr/>
        </p:nvSpPr>
        <p:spPr bwMode="auto">
          <a:xfrm>
            <a:off x="342900" y="4953000"/>
            <a:ext cx="4443413"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a:solidFill>
                  <a:srgbClr val="010066"/>
                </a:solidFill>
              </a:rPr>
              <a:t>A </a:t>
            </a:r>
            <a:r>
              <a:rPr lang="en-GB" altLang="en-US" b="1">
                <a:solidFill>
                  <a:srgbClr val="010066"/>
                </a:solidFill>
              </a:rPr>
              <a:t>saturated</a:t>
            </a:r>
            <a:r>
              <a:rPr lang="en-GB" altLang="en-US">
                <a:solidFill>
                  <a:srgbClr val="010066"/>
                </a:solidFill>
              </a:rPr>
              <a:t> compound contains only </a:t>
            </a:r>
            <a:r>
              <a:rPr lang="en-GB" altLang="en-US" b="1">
                <a:solidFill>
                  <a:srgbClr val="010066"/>
                </a:solidFill>
              </a:rPr>
              <a:t>single</a:t>
            </a:r>
            <a:r>
              <a:rPr lang="en-GB" altLang="en-US">
                <a:solidFill>
                  <a:srgbClr val="010066"/>
                </a:solidFill>
              </a:rPr>
              <a:t> covalent bonds between carbon atoms.</a:t>
            </a:r>
          </a:p>
        </p:txBody>
      </p:sp>
      <p:sp>
        <p:nvSpPr>
          <p:cNvPr id="17" name="TextBox 16">
            <a:extLst>
              <a:ext uri="{FF2B5EF4-FFF2-40B4-BE49-F238E27FC236}">
                <a16:creationId xmlns:a16="http://schemas.microsoft.com/office/drawing/2014/main" id="{E8B457C7-DE89-4CCB-95DB-3ACDD7856D75}"/>
              </a:ext>
            </a:extLst>
          </p:cNvPr>
          <p:cNvSpPr txBox="1">
            <a:spLocks noChangeArrowheads="1"/>
          </p:cNvSpPr>
          <p:nvPr/>
        </p:nvSpPr>
        <p:spPr bwMode="auto">
          <a:xfrm>
            <a:off x="7937500" y="2306638"/>
            <a:ext cx="112712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a:solidFill>
                  <a:srgbClr val="010066"/>
                </a:solidFill>
              </a:rPr>
              <a:t>ethene</a:t>
            </a:r>
          </a:p>
        </p:txBody>
      </p:sp>
      <p:sp>
        <p:nvSpPr>
          <p:cNvPr id="18" name="TextBox 17">
            <a:extLst>
              <a:ext uri="{FF2B5EF4-FFF2-40B4-BE49-F238E27FC236}">
                <a16:creationId xmlns:a16="http://schemas.microsoft.com/office/drawing/2014/main" id="{175AB334-CB6B-419D-9B3C-53E20DB6E330}"/>
              </a:ext>
            </a:extLst>
          </p:cNvPr>
          <p:cNvSpPr txBox="1">
            <a:spLocks noChangeArrowheads="1"/>
          </p:cNvSpPr>
          <p:nvPr/>
        </p:nvSpPr>
        <p:spPr bwMode="auto">
          <a:xfrm>
            <a:off x="7929563" y="4918075"/>
            <a:ext cx="1143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a:t>eth</a:t>
            </a:r>
            <a:r>
              <a:rPr lang="en-GB" altLang="en-US" b="1">
                <a:solidFill>
                  <a:srgbClr val="FF6600"/>
                </a:solidFill>
              </a:rPr>
              <a:t>ane</a:t>
            </a:r>
          </a:p>
        </p:txBody>
      </p:sp>
      <p:sp>
        <p:nvSpPr>
          <p:cNvPr id="12" name="Rectangle 11">
            <a:extLst>
              <a:ext uri="{FF2B5EF4-FFF2-40B4-BE49-F238E27FC236}">
                <a16:creationId xmlns:a16="http://schemas.microsoft.com/office/drawing/2014/main" id="{A3359170-2604-4FB5-8F66-C2F6FDFF9AB0}"/>
              </a:ext>
            </a:extLst>
          </p:cNvPr>
          <p:cNvSpPr>
            <a:spLocks noChangeArrowheads="1"/>
          </p:cNvSpPr>
          <p:nvPr/>
        </p:nvSpPr>
        <p:spPr bwMode="auto">
          <a:xfrm>
            <a:off x="342900" y="2297113"/>
            <a:ext cx="45720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a:t>Alkenes have two less hydrogen atoms than the </a:t>
            </a:r>
            <a:r>
              <a:rPr lang="en-GB" altLang="en-US" b="1">
                <a:solidFill>
                  <a:srgbClr val="FF6600"/>
                </a:solidFill>
              </a:rPr>
              <a:t>alkane</a:t>
            </a:r>
            <a:r>
              <a:rPr lang="en-GB" altLang="en-US"/>
              <a:t> with the same number of carbon atoms.</a:t>
            </a:r>
          </a:p>
        </p:txBody>
      </p:sp>
      <p:pic>
        <p:nvPicPr>
          <p:cNvPr id="13" name="Picture 12" descr="ethene slide 4.png">
            <a:extLst>
              <a:ext uri="{FF2B5EF4-FFF2-40B4-BE49-F238E27FC236}">
                <a16:creationId xmlns:a16="http://schemas.microsoft.com/office/drawing/2014/main" id="{A4CF27A2-7D89-447F-9E60-BA13BA3845E6}"/>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334000" y="2093913"/>
            <a:ext cx="2578100" cy="1895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3" descr="ethane slide 4.png">
            <a:extLst>
              <a:ext uri="{FF2B5EF4-FFF2-40B4-BE49-F238E27FC236}">
                <a16:creationId xmlns:a16="http://schemas.microsoft.com/office/drawing/2014/main" id="{FD00864E-25EC-4721-8F14-9990AE5A1AA4}"/>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5138738" y="4100513"/>
            <a:ext cx="2663825" cy="2065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8">
            <a:hlinkClick r:id="" action="ppaction://hlinkshowjump?jump=nextslide"/>
            <a:extLst>
              <a:ext uri="{FF2B5EF4-FFF2-40B4-BE49-F238E27FC236}">
                <a16:creationId xmlns:a16="http://schemas.microsoft.com/office/drawing/2014/main" id="{1F22FFD3-61B9-4DE6-84BD-5AA6CD6AB2F3}"/>
              </a:ext>
            </a:extLst>
          </p:cNvPr>
          <p:cNvPicPr>
            <a:picLocks noChangeAspect="1" noChangeArrowheads="1"/>
          </p:cNvPicPr>
          <p:nvPr/>
        </p:nvPicPr>
        <p:blipFill>
          <a:blip r:embed="rId6">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pic>
        <p:nvPicPr>
          <p:cNvPr id="16" name="Picture 15">
            <a:extLst>
              <a:ext uri="{FF2B5EF4-FFF2-40B4-BE49-F238E27FC236}">
                <a16:creationId xmlns:a16="http://schemas.microsoft.com/office/drawing/2014/main" id="{29B37ACC-54F4-4625-AC66-07979F265420}"/>
              </a:ext>
            </a:extLst>
          </p:cNvPr>
          <p:cNvPicPr>
            <a:picLocks noChangeAspect="1" noChangeArrowheads="1"/>
          </p:cNvPicPr>
          <p:nvPr/>
        </p:nvPicPr>
        <p:blipFill>
          <a:blip r:embed="rId7">
            <a:extLst>
              <a:ext uri="{28A0092B-C50C-407E-A947-70E740481C1C}">
                <a14:useLocalDpi xmlns:a14="http://schemas.microsoft.com/office/drawing/2010/main" val="0"/>
              </a:ext>
            </a:extLst>
          </a:blip>
          <a:stretch>
            <a:fillRect/>
          </a:stretch>
        </p:blipFill>
        <p:spPr bwMode="auto">
          <a:xfrm>
            <a:off x="8545141" y="79296"/>
            <a:ext cx="442911" cy="516730"/>
          </a:xfrm>
          <a:prstGeom prst="rect">
            <a:avLst/>
          </a:prstGeom>
          <a:noFill/>
          <a:ln w="9525">
            <a:noFill/>
            <a:miter lim="800000"/>
            <a:headEnd/>
            <a:tailEnd/>
          </a:ln>
        </p:spPr>
      </p:pic>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7"/>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2291"/>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14"/>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8"/>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82630"/>
                                        </p:tgtEl>
                                        <p:attrNameLst>
                                          <p:attrName>style.visibility</p:attrName>
                                        </p:attrNameLst>
                                      </p:cBhvr>
                                      <p:to>
                                        <p:strVal val="visible"/>
                                      </p:to>
                                    </p:set>
                                  </p:childTnLst>
                                </p:cTn>
                              </p:par>
                            </p:childTnLst>
                          </p:cTn>
                        </p:par>
                        <p:par>
                          <p:cTn id="27" fill="hold">
                            <p:stCondLst>
                              <p:cond delay="0"/>
                            </p:stCondLst>
                            <p:childTnLst>
                              <p:par>
                                <p:cTn id="28" presetID="1" presetClass="entr" presetSubtype="0" fill="hold" nodeType="afterEffect">
                                  <p:stCondLst>
                                    <p:cond delay="0"/>
                                  </p:stCondLst>
                                  <p:childTnLst>
                                    <p:set>
                                      <p:cBhvr>
                                        <p:cTn id="29"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p:bldP spid="282630" grpId="0"/>
      <p:bldP spid="17" grpId="0"/>
      <p:bldP spid="18" grpId="0"/>
      <p:bldP spid="1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333B81FD-6932-4229-B8F4-A6FBB32007F8}"/>
              </a:ext>
            </a:extLst>
          </p:cNvPr>
          <p:cNvSpPr>
            <a:spLocks noGrp="1"/>
          </p:cNvSpPr>
          <p:nvPr>
            <p:ph type="title"/>
          </p:nvPr>
        </p:nvSpPr>
        <p:spPr/>
        <p:txBody>
          <a:bodyPr/>
          <a:lstStyle/>
          <a:p>
            <a:r>
              <a:rPr lang="en-GB" altLang="en-US" dirty="0"/>
              <a:t>Structure of alkenes (1)</a:t>
            </a:r>
          </a:p>
        </p:txBody>
      </p:sp>
      <p:sp>
        <p:nvSpPr>
          <p:cNvPr id="13316" name="Rectangle 5">
            <a:extLst>
              <a:ext uri="{FF2B5EF4-FFF2-40B4-BE49-F238E27FC236}">
                <a16:creationId xmlns:a16="http://schemas.microsoft.com/office/drawing/2014/main" id="{4846D648-7C61-4441-8A46-8EEDF8405305}"/>
              </a:ext>
            </a:extLst>
          </p:cNvPr>
          <p:cNvSpPr>
            <a:spLocks noChangeArrowheads="1"/>
          </p:cNvSpPr>
          <p:nvPr/>
        </p:nvSpPr>
        <p:spPr bwMode="auto">
          <a:xfrm>
            <a:off x="342900" y="784225"/>
            <a:ext cx="818991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54013" indent="-354013">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buClr>
                <a:srgbClr val="FF6600"/>
              </a:buClr>
              <a:buFont typeface="Wingdings" panose="05000000000000000000" pitchFamily="2" charset="2"/>
              <a:buChar char="l"/>
            </a:pPr>
            <a:r>
              <a:rPr lang="en-GB" altLang="en-US">
                <a:solidFill>
                  <a:srgbClr val="010066"/>
                </a:solidFill>
              </a:rPr>
              <a:t>The simplest alkene is </a:t>
            </a:r>
            <a:r>
              <a:rPr lang="en-GB" altLang="en-US" b="1">
                <a:solidFill>
                  <a:srgbClr val="FF6600"/>
                </a:solidFill>
              </a:rPr>
              <a:t>ethene</a:t>
            </a:r>
            <a:r>
              <a:rPr lang="en-GB" altLang="en-US">
                <a:solidFill>
                  <a:srgbClr val="010066"/>
                </a:solidFill>
              </a:rPr>
              <a:t>. It has the formula </a:t>
            </a:r>
            <a:r>
              <a:rPr lang="en-GB" altLang="en-US" b="1">
                <a:solidFill>
                  <a:srgbClr val="FF6600"/>
                </a:solidFill>
              </a:rPr>
              <a:t>C</a:t>
            </a:r>
            <a:r>
              <a:rPr lang="en-GB" altLang="en-US" b="1" baseline="-25000">
                <a:solidFill>
                  <a:srgbClr val="FF6600"/>
                </a:solidFill>
              </a:rPr>
              <a:t>2</a:t>
            </a:r>
            <a:r>
              <a:rPr lang="en-GB" altLang="en-US" b="1">
                <a:solidFill>
                  <a:srgbClr val="FF6600"/>
                </a:solidFill>
              </a:rPr>
              <a:t>H</a:t>
            </a:r>
            <a:r>
              <a:rPr lang="en-GB" altLang="en-US" b="1" baseline="-25000">
                <a:solidFill>
                  <a:srgbClr val="FF6600"/>
                </a:solidFill>
              </a:rPr>
              <a:t>4</a:t>
            </a:r>
            <a:r>
              <a:rPr lang="en-GB" altLang="en-US">
                <a:solidFill>
                  <a:srgbClr val="010066"/>
                </a:solidFill>
              </a:rPr>
              <a:t>.</a:t>
            </a:r>
          </a:p>
        </p:txBody>
      </p:sp>
      <p:sp>
        <p:nvSpPr>
          <p:cNvPr id="6" name="Rectangle 6">
            <a:extLst>
              <a:ext uri="{FF2B5EF4-FFF2-40B4-BE49-F238E27FC236}">
                <a16:creationId xmlns:a16="http://schemas.microsoft.com/office/drawing/2014/main" id="{E8153048-CDAD-4AA8-8863-4A870F8E1DBE}"/>
              </a:ext>
            </a:extLst>
          </p:cNvPr>
          <p:cNvSpPr>
            <a:spLocks noChangeArrowheads="1"/>
          </p:cNvSpPr>
          <p:nvPr/>
        </p:nvSpPr>
        <p:spPr bwMode="auto">
          <a:xfrm>
            <a:off x="342900" y="2901950"/>
            <a:ext cx="8189913"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54013" indent="-354013">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buClr>
                <a:srgbClr val="FF6600"/>
              </a:buClr>
              <a:buFont typeface="Wingdings" panose="05000000000000000000" pitchFamily="2" charset="2"/>
              <a:buChar char="l"/>
            </a:pPr>
            <a:r>
              <a:rPr lang="en-GB" altLang="en-US">
                <a:solidFill>
                  <a:srgbClr val="010066"/>
                </a:solidFill>
              </a:rPr>
              <a:t>The second simplest alkene is </a:t>
            </a:r>
            <a:r>
              <a:rPr lang="en-GB" altLang="en-US" b="1">
                <a:solidFill>
                  <a:srgbClr val="FF6600"/>
                </a:solidFill>
              </a:rPr>
              <a:t>propene</a:t>
            </a:r>
            <a:r>
              <a:rPr lang="en-GB" altLang="en-US">
                <a:solidFill>
                  <a:srgbClr val="010066"/>
                </a:solidFill>
              </a:rPr>
              <a:t>. It has the formula </a:t>
            </a:r>
            <a:r>
              <a:rPr lang="en-GB" altLang="en-US" b="1">
                <a:solidFill>
                  <a:srgbClr val="FF6600"/>
                </a:solidFill>
              </a:rPr>
              <a:t>C</a:t>
            </a:r>
            <a:r>
              <a:rPr lang="en-GB" altLang="en-US" b="1" baseline="-25000">
                <a:solidFill>
                  <a:srgbClr val="FF6600"/>
                </a:solidFill>
              </a:rPr>
              <a:t>3</a:t>
            </a:r>
            <a:r>
              <a:rPr lang="en-GB" altLang="en-US" b="1">
                <a:solidFill>
                  <a:srgbClr val="FF6600"/>
                </a:solidFill>
              </a:rPr>
              <a:t>H</a:t>
            </a:r>
            <a:r>
              <a:rPr lang="en-GB" altLang="en-US" b="1" baseline="-25000">
                <a:solidFill>
                  <a:srgbClr val="FF6600"/>
                </a:solidFill>
              </a:rPr>
              <a:t>6</a:t>
            </a:r>
            <a:r>
              <a:rPr lang="en-GB" altLang="en-US">
                <a:solidFill>
                  <a:srgbClr val="010066"/>
                </a:solidFill>
              </a:rPr>
              <a:t>.</a:t>
            </a:r>
          </a:p>
        </p:txBody>
      </p:sp>
      <p:pic>
        <p:nvPicPr>
          <p:cNvPr id="7" name="Picture 7" descr="ethene">
            <a:extLst>
              <a:ext uri="{FF2B5EF4-FFF2-40B4-BE49-F238E27FC236}">
                <a16:creationId xmlns:a16="http://schemas.microsoft.com/office/drawing/2014/main" id="{E432734E-B308-48AA-86F1-537C7CB1DE9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90900" y="1270000"/>
            <a:ext cx="2266950" cy="148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8" descr="propene">
            <a:extLst>
              <a:ext uri="{FF2B5EF4-FFF2-40B4-BE49-F238E27FC236}">
                <a16:creationId xmlns:a16="http://schemas.microsoft.com/office/drawing/2014/main" id="{ADEC5FAD-D01E-40DA-83B5-1BD677A22C3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92438" y="3709988"/>
            <a:ext cx="3063875" cy="190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extBox 11">
            <a:extLst>
              <a:ext uri="{FF2B5EF4-FFF2-40B4-BE49-F238E27FC236}">
                <a16:creationId xmlns:a16="http://schemas.microsoft.com/office/drawing/2014/main" id="{6975A6C8-6F31-4F5A-AD44-53F6BF2A8D97}"/>
              </a:ext>
            </a:extLst>
          </p:cNvPr>
          <p:cNvSpPr txBox="1">
            <a:spLocks noChangeArrowheads="1"/>
          </p:cNvSpPr>
          <p:nvPr/>
        </p:nvSpPr>
        <p:spPr bwMode="auto">
          <a:xfrm>
            <a:off x="717903" y="5802489"/>
            <a:ext cx="7729185" cy="461963"/>
          </a:xfrm>
          <a:prstGeom prst="rect">
            <a:avLst/>
          </a:prstGeom>
          <a:solidFill>
            <a:srgbClr val="FFCC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r>
              <a:rPr lang="en-GB" altLang="en-US" dirty="0"/>
              <a:t>Can you predict the structure of the next two alkenes?</a:t>
            </a:r>
          </a:p>
        </p:txBody>
      </p:sp>
      <p:pic>
        <p:nvPicPr>
          <p:cNvPr id="10" name="Picture 8">
            <a:hlinkClick r:id="" action="ppaction://hlinkshowjump?jump=nextslide"/>
            <a:extLst>
              <a:ext uri="{FF2B5EF4-FFF2-40B4-BE49-F238E27FC236}">
                <a16:creationId xmlns:a16="http://schemas.microsoft.com/office/drawing/2014/main" id="{FF6F856F-0F8D-4DCD-9B4C-35CF264E6000}"/>
              </a:ext>
            </a:extLst>
          </p:cNvPr>
          <p:cNvPicPr>
            <a:picLocks noChangeAspect="1" noChangeArrowheads="1"/>
          </p:cNvPicPr>
          <p:nvPr/>
        </p:nvPicPr>
        <p:blipFill>
          <a:blip r:embed="rId6">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pic>
        <p:nvPicPr>
          <p:cNvPr id="11" name="Picture 9" descr="notes_icon">
            <a:extLst>
              <a:ext uri="{FF2B5EF4-FFF2-40B4-BE49-F238E27FC236}">
                <a16:creationId xmlns:a16="http://schemas.microsoft.com/office/drawing/2014/main" id="{039BA4C5-A483-4919-961E-201A71DF28DE}"/>
              </a:ext>
            </a:extLst>
          </p:cNvPr>
          <p:cNvPicPr>
            <a:picLocks noChangeAspect="1" noChangeArrowheads="1"/>
          </p:cNvPicPr>
          <p:nvPr/>
        </p:nvPicPr>
        <p:blipFill>
          <a:blip r:embed="rId7" cstate="print"/>
          <a:srcRect/>
          <a:stretch>
            <a:fillRect/>
          </a:stretch>
        </p:blipFill>
        <p:spPr bwMode="auto">
          <a:xfrm>
            <a:off x="8532813" y="153987"/>
            <a:ext cx="442912" cy="387350"/>
          </a:xfrm>
          <a:prstGeom prst="rect">
            <a:avLst/>
          </a:prstGeom>
          <a:noFill/>
          <a:ln w="9525">
            <a:noFill/>
            <a:miter lim="800000"/>
            <a:headEnd/>
            <a:tailEnd/>
          </a:ln>
        </p:spPr>
      </p:pic>
      <p:pic>
        <p:nvPicPr>
          <p:cNvPr id="13" name="Picture 12">
            <a:extLst>
              <a:ext uri="{FF2B5EF4-FFF2-40B4-BE49-F238E27FC236}">
                <a16:creationId xmlns:a16="http://schemas.microsoft.com/office/drawing/2014/main" id="{5B54A72A-C693-4025-9CC4-85B25D1B00FE}"/>
              </a:ext>
            </a:extLst>
          </p:cNvPr>
          <p:cNvPicPr>
            <a:picLocks noChangeAspect="1" noChangeArrowheads="1"/>
          </p:cNvPicPr>
          <p:nvPr/>
        </p:nvPicPr>
        <p:blipFill>
          <a:blip r:embed="rId8">
            <a:extLst>
              <a:ext uri="{28A0092B-C50C-407E-A947-70E740481C1C}">
                <a14:useLocalDpi xmlns:a14="http://schemas.microsoft.com/office/drawing/2010/main" val="0"/>
              </a:ext>
            </a:extLst>
          </a:blip>
          <a:stretch>
            <a:fillRect/>
          </a:stretch>
        </p:blipFill>
        <p:spPr bwMode="auto">
          <a:xfrm>
            <a:off x="8071007" y="79296"/>
            <a:ext cx="442911" cy="516730"/>
          </a:xfrm>
          <a:prstGeom prst="rect">
            <a:avLst/>
          </a:prstGeom>
          <a:noFill/>
          <a:ln w="9525">
            <a:noFill/>
            <a:miter lim="800000"/>
            <a:headEnd/>
            <a:tailEnd/>
          </a:ln>
        </p:spPr>
      </p:pic>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childTnLst>
                          </p:cTn>
                        </p:par>
                        <p:par>
                          <p:cTn id="17" fill="hold">
                            <p:stCondLst>
                              <p:cond delay="0"/>
                            </p:stCondLst>
                            <p:childTnLst>
                              <p:par>
                                <p:cTn id="18" presetID="1" presetClass="entr" presetSubtype="0" fill="hold" nodeType="afterEffect">
                                  <p:stCondLst>
                                    <p:cond delay="0"/>
                                  </p:stCondLst>
                                  <p:childTnLst>
                                    <p:set>
                                      <p:cBhvr>
                                        <p:cTn id="19"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6719DF4E-37B4-4FCD-96D0-E81469ABA7FD}"/>
              </a:ext>
            </a:extLst>
          </p:cNvPr>
          <p:cNvSpPr>
            <a:spLocks noGrp="1"/>
          </p:cNvSpPr>
          <p:nvPr>
            <p:ph type="title"/>
          </p:nvPr>
        </p:nvSpPr>
        <p:spPr/>
        <p:txBody>
          <a:bodyPr/>
          <a:lstStyle/>
          <a:p>
            <a:r>
              <a:rPr lang="en-GB" altLang="en-US" dirty="0"/>
              <a:t>Structure of alkenes (2)</a:t>
            </a:r>
          </a:p>
        </p:txBody>
      </p:sp>
      <p:pic>
        <p:nvPicPr>
          <p:cNvPr id="16388" name="Picture 4" descr="C:\CVS\production\GCSEChemistry\src\images\pentene.png">
            <a:extLst>
              <a:ext uri="{FF2B5EF4-FFF2-40B4-BE49-F238E27FC236}">
                <a16:creationId xmlns:a16="http://schemas.microsoft.com/office/drawing/2014/main" id="{9BB015F7-61FF-418C-8306-7923BBEF4EE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b="8739"/>
          <a:stretch>
            <a:fillRect/>
          </a:stretch>
        </p:blipFill>
        <p:spPr bwMode="auto">
          <a:xfrm>
            <a:off x="2503488" y="3989388"/>
            <a:ext cx="4137025" cy="2151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1" name="Rectangle 6">
            <a:extLst>
              <a:ext uri="{FF2B5EF4-FFF2-40B4-BE49-F238E27FC236}">
                <a16:creationId xmlns:a16="http://schemas.microsoft.com/office/drawing/2014/main" id="{43661D23-D673-46BB-86C2-294EA5A6F5F8}"/>
              </a:ext>
            </a:extLst>
          </p:cNvPr>
          <p:cNvSpPr>
            <a:spLocks noChangeArrowheads="1"/>
          </p:cNvSpPr>
          <p:nvPr/>
        </p:nvSpPr>
        <p:spPr bwMode="auto">
          <a:xfrm>
            <a:off x="342900" y="784225"/>
            <a:ext cx="88011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54013" indent="-354013">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buClr>
                <a:srgbClr val="FF6600"/>
              </a:buClr>
              <a:buFont typeface="Wingdings" panose="05000000000000000000" pitchFamily="2" charset="2"/>
              <a:buChar char="l"/>
            </a:pPr>
            <a:r>
              <a:rPr lang="en-GB" altLang="en-US" b="1" dirty="0">
                <a:solidFill>
                  <a:srgbClr val="FF6600"/>
                </a:solidFill>
              </a:rPr>
              <a:t>Butene </a:t>
            </a:r>
            <a:r>
              <a:rPr lang="en-GB" altLang="en-US" dirty="0">
                <a:solidFill>
                  <a:srgbClr val="010066"/>
                </a:solidFill>
              </a:rPr>
              <a:t>has four carbon atoms. It has the formula </a:t>
            </a:r>
            <a:r>
              <a:rPr lang="en-GB" altLang="en-US" b="1" dirty="0">
                <a:solidFill>
                  <a:srgbClr val="FF6600"/>
                </a:solidFill>
              </a:rPr>
              <a:t>C</a:t>
            </a:r>
            <a:r>
              <a:rPr lang="en-GB" altLang="en-US" b="1" baseline="-25000" dirty="0">
                <a:solidFill>
                  <a:srgbClr val="FF6600"/>
                </a:solidFill>
              </a:rPr>
              <a:t>4</a:t>
            </a:r>
            <a:r>
              <a:rPr lang="en-GB" altLang="en-US" b="1" dirty="0">
                <a:solidFill>
                  <a:srgbClr val="FF6600"/>
                </a:solidFill>
              </a:rPr>
              <a:t>H</a:t>
            </a:r>
            <a:r>
              <a:rPr lang="en-GB" altLang="en-US" b="1" baseline="-25000" dirty="0">
                <a:solidFill>
                  <a:srgbClr val="FF6600"/>
                </a:solidFill>
              </a:rPr>
              <a:t>8</a:t>
            </a:r>
            <a:r>
              <a:rPr lang="en-GB" altLang="en-US" dirty="0">
                <a:solidFill>
                  <a:srgbClr val="010066"/>
                </a:solidFill>
              </a:rPr>
              <a:t>.</a:t>
            </a:r>
          </a:p>
        </p:txBody>
      </p:sp>
      <p:sp>
        <p:nvSpPr>
          <p:cNvPr id="11" name="Rectangle 633">
            <a:extLst>
              <a:ext uri="{FF2B5EF4-FFF2-40B4-BE49-F238E27FC236}">
                <a16:creationId xmlns:a16="http://schemas.microsoft.com/office/drawing/2014/main" id="{11ACAA49-0A73-4CA6-9034-FCE9EF1EEFEA}"/>
              </a:ext>
            </a:extLst>
          </p:cNvPr>
          <p:cNvSpPr>
            <a:spLocks noChangeArrowheads="1"/>
          </p:cNvSpPr>
          <p:nvPr/>
        </p:nvSpPr>
        <p:spPr bwMode="auto">
          <a:xfrm>
            <a:off x="342900" y="3473450"/>
            <a:ext cx="91455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54013" indent="-354013">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buClr>
                <a:srgbClr val="FF6600"/>
              </a:buClr>
              <a:buFont typeface="Wingdings" panose="05000000000000000000" pitchFamily="2" charset="2"/>
              <a:buChar char="l"/>
            </a:pPr>
            <a:r>
              <a:rPr lang="en-GB" altLang="en-US" b="1">
                <a:solidFill>
                  <a:srgbClr val="FF6600"/>
                </a:solidFill>
              </a:rPr>
              <a:t>Pentene </a:t>
            </a:r>
            <a:r>
              <a:rPr lang="en-GB" altLang="en-US">
                <a:solidFill>
                  <a:srgbClr val="010066"/>
                </a:solidFill>
              </a:rPr>
              <a:t>has five carbon atoms. It has the formula </a:t>
            </a:r>
            <a:r>
              <a:rPr lang="en-GB" altLang="en-US" b="1">
                <a:solidFill>
                  <a:srgbClr val="FF6600"/>
                </a:solidFill>
              </a:rPr>
              <a:t>C</a:t>
            </a:r>
            <a:r>
              <a:rPr lang="en-GB" altLang="en-US" b="1" baseline="-25000">
                <a:solidFill>
                  <a:srgbClr val="FF6600"/>
                </a:solidFill>
              </a:rPr>
              <a:t>5</a:t>
            </a:r>
            <a:r>
              <a:rPr lang="en-GB" altLang="en-US" b="1">
                <a:solidFill>
                  <a:srgbClr val="FF6600"/>
                </a:solidFill>
              </a:rPr>
              <a:t>H</a:t>
            </a:r>
            <a:r>
              <a:rPr lang="en-GB" altLang="en-US" b="1" baseline="-25000">
                <a:solidFill>
                  <a:srgbClr val="FF6600"/>
                </a:solidFill>
              </a:rPr>
              <a:t>10</a:t>
            </a:r>
            <a:r>
              <a:rPr lang="en-GB" altLang="en-US">
                <a:solidFill>
                  <a:srgbClr val="010066"/>
                </a:solidFill>
              </a:rPr>
              <a:t>.</a:t>
            </a:r>
          </a:p>
        </p:txBody>
      </p:sp>
      <p:pic>
        <p:nvPicPr>
          <p:cNvPr id="9" name="Picture 8" descr="slide 6.png">
            <a:extLst>
              <a:ext uri="{FF2B5EF4-FFF2-40B4-BE49-F238E27FC236}">
                <a16:creationId xmlns:a16="http://schemas.microsoft.com/office/drawing/2014/main" id="{3F66A3D9-D364-4979-AA00-55DF5184393E}"/>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2657475" y="1316038"/>
            <a:ext cx="3717925" cy="1925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8">
            <a:hlinkClick r:id="" action="ppaction://hlinkshowjump?jump=nextslide"/>
            <a:extLst>
              <a:ext uri="{FF2B5EF4-FFF2-40B4-BE49-F238E27FC236}">
                <a16:creationId xmlns:a16="http://schemas.microsoft.com/office/drawing/2014/main" id="{92C6A0A7-A855-4CDA-9548-A21B86B1A9D5}"/>
              </a:ext>
            </a:extLst>
          </p:cNvPr>
          <p:cNvPicPr>
            <a:picLocks noChangeAspect="1" noChangeArrowheads="1"/>
          </p:cNvPicPr>
          <p:nvPr/>
        </p:nvPicPr>
        <p:blipFill>
          <a:blip r:embed="rId6">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pic>
        <p:nvPicPr>
          <p:cNvPr id="13" name="Picture 9" descr="notes_icon">
            <a:extLst>
              <a:ext uri="{FF2B5EF4-FFF2-40B4-BE49-F238E27FC236}">
                <a16:creationId xmlns:a16="http://schemas.microsoft.com/office/drawing/2014/main" id="{6A973A2E-6D35-46F1-A897-92B110D975B5}"/>
              </a:ext>
            </a:extLst>
          </p:cNvPr>
          <p:cNvPicPr>
            <a:picLocks noChangeAspect="1" noChangeArrowheads="1"/>
          </p:cNvPicPr>
          <p:nvPr/>
        </p:nvPicPr>
        <p:blipFill>
          <a:blip r:embed="rId7" cstate="print"/>
          <a:srcRect/>
          <a:stretch>
            <a:fillRect/>
          </a:stretch>
        </p:blipFill>
        <p:spPr bwMode="auto">
          <a:xfrm>
            <a:off x="8532813" y="153987"/>
            <a:ext cx="442912" cy="387350"/>
          </a:xfrm>
          <a:prstGeom prst="rect">
            <a:avLst/>
          </a:prstGeom>
          <a:noFill/>
          <a:ln w="9525">
            <a:noFill/>
            <a:miter lim="800000"/>
            <a:headEnd/>
            <a:tailEnd/>
          </a:ln>
        </p:spPr>
      </p:pic>
      <p:pic>
        <p:nvPicPr>
          <p:cNvPr id="10" name="Picture 9">
            <a:extLst>
              <a:ext uri="{FF2B5EF4-FFF2-40B4-BE49-F238E27FC236}">
                <a16:creationId xmlns:a16="http://schemas.microsoft.com/office/drawing/2014/main" id="{8CD96857-F5C8-476F-9496-153262ED872C}"/>
              </a:ext>
            </a:extLst>
          </p:cNvPr>
          <p:cNvPicPr>
            <a:picLocks noChangeAspect="1" noChangeArrowheads="1"/>
          </p:cNvPicPr>
          <p:nvPr/>
        </p:nvPicPr>
        <p:blipFill>
          <a:blip r:embed="rId8">
            <a:extLst>
              <a:ext uri="{28A0092B-C50C-407E-A947-70E740481C1C}">
                <a14:useLocalDpi xmlns:a14="http://schemas.microsoft.com/office/drawing/2010/main" val="0"/>
              </a:ext>
            </a:extLst>
          </a:blip>
          <a:stretch>
            <a:fillRect/>
          </a:stretch>
        </p:blipFill>
        <p:spPr bwMode="auto">
          <a:xfrm>
            <a:off x="8071007" y="79296"/>
            <a:ext cx="442911" cy="516730"/>
          </a:xfrm>
          <a:prstGeom prst="rect">
            <a:avLst/>
          </a:prstGeom>
          <a:noFill/>
          <a:ln w="9525">
            <a:noFill/>
            <a:miter lim="800000"/>
            <a:headEnd/>
            <a:tailEnd/>
          </a:ln>
        </p:spPr>
      </p:pic>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6388"/>
                                        </p:tgtEl>
                                        <p:attrNameLst>
                                          <p:attrName>style.visibility</p:attrName>
                                        </p:attrNameLst>
                                      </p:cBhvr>
                                      <p:to>
                                        <p:strVal val="visible"/>
                                      </p:to>
                                    </p:set>
                                  </p:childTnLst>
                                </p:cTn>
                              </p:par>
                            </p:childTnLst>
                          </p:cTn>
                        </p:par>
                        <p:par>
                          <p:cTn id="15" fill="hold">
                            <p:stCondLst>
                              <p:cond delay="0"/>
                            </p:stCondLst>
                            <p:childTnLst>
                              <p:par>
                                <p:cTn id="16" presetID="1" presetClass="entr" presetSubtype="0" fill="hold" nodeType="afterEffect">
                                  <p:stCondLst>
                                    <p:cond delay="0"/>
                                  </p:stCondLst>
                                  <p:childTnLst>
                                    <p:set>
                                      <p:cBhvr>
                                        <p:cTn id="17"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06A77AFA-BF4C-4679-8600-117476DC6C33}"/>
              </a:ext>
            </a:extLst>
          </p:cNvPr>
          <p:cNvSpPr>
            <a:spLocks noGrp="1"/>
          </p:cNvSpPr>
          <p:nvPr>
            <p:ph type="title"/>
          </p:nvPr>
        </p:nvSpPr>
        <p:spPr/>
        <p:txBody>
          <a:bodyPr/>
          <a:lstStyle/>
          <a:p>
            <a:r>
              <a:rPr lang="en-GB" altLang="en-US"/>
              <a:t>Functional groups</a:t>
            </a:r>
          </a:p>
        </p:txBody>
      </p:sp>
      <p:sp>
        <p:nvSpPr>
          <p:cNvPr id="16388" name="TextBox 4">
            <a:extLst>
              <a:ext uri="{FF2B5EF4-FFF2-40B4-BE49-F238E27FC236}">
                <a16:creationId xmlns:a16="http://schemas.microsoft.com/office/drawing/2014/main" id="{3584E8F3-CBC8-4796-8545-06D452287E75}"/>
              </a:ext>
            </a:extLst>
          </p:cNvPr>
          <p:cNvSpPr txBox="1">
            <a:spLocks noChangeArrowheads="1"/>
          </p:cNvSpPr>
          <p:nvPr/>
        </p:nvSpPr>
        <p:spPr bwMode="auto">
          <a:xfrm>
            <a:off x="342900" y="784225"/>
            <a:ext cx="84963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dirty="0"/>
              <a:t>Alkenes are more reactive than alkanes due to the presence of the C=C double bond.</a:t>
            </a:r>
          </a:p>
        </p:txBody>
      </p:sp>
      <p:sp>
        <p:nvSpPr>
          <p:cNvPr id="7" name="TextBox 6">
            <a:extLst>
              <a:ext uri="{FF2B5EF4-FFF2-40B4-BE49-F238E27FC236}">
                <a16:creationId xmlns:a16="http://schemas.microsoft.com/office/drawing/2014/main" id="{05C11AC7-5D10-4B2E-B87C-4DDF016C5E76}"/>
              </a:ext>
            </a:extLst>
          </p:cNvPr>
          <p:cNvSpPr txBox="1">
            <a:spLocks noChangeArrowheads="1"/>
          </p:cNvSpPr>
          <p:nvPr/>
        </p:nvSpPr>
        <p:spPr bwMode="auto">
          <a:xfrm>
            <a:off x="342900" y="2003425"/>
            <a:ext cx="88011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a:t>The C=C double bond is an example of a </a:t>
            </a:r>
            <a:r>
              <a:rPr lang="en-GB" altLang="en-US" b="1">
                <a:solidFill>
                  <a:srgbClr val="FF6600"/>
                </a:solidFill>
              </a:rPr>
              <a:t>functional group</a:t>
            </a:r>
            <a:r>
              <a:rPr lang="en-GB" altLang="en-US"/>
              <a:t>.</a:t>
            </a:r>
          </a:p>
        </p:txBody>
      </p:sp>
      <p:sp>
        <p:nvSpPr>
          <p:cNvPr id="11" name="TextBox 10">
            <a:extLst>
              <a:ext uri="{FF2B5EF4-FFF2-40B4-BE49-F238E27FC236}">
                <a16:creationId xmlns:a16="http://schemas.microsoft.com/office/drawing/2014/main" id="{DD6EACBD-E765-442C-B91D-B07440F0A740}"/>
              </a:ext>
            </a:extLst>
          </p:cNvPr>
          <p:cNvSpPr txBox="1">
            <a:spLocks noChangeArrowheads="1"/>
          </p:cNvSpPr>
          <p:nvPr/>
        </p:nvSpPr>
        <p:spPr bwMode="auto">
          <a:xfrm>
            <a:off x="342900" y="2852738"/>
            <a:ext cx="3646488" cy="193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a:t>A functional group is an atom or group of atoms that is responsible for the characteristic reactions of particular compounds.</a:t>
            </a:r>
          </a:p>
        </p:txBody>
      </p:sp>
      <p:sp>
        <p:nvSpPr>
          <p:cNvPr id="17421" name="TextBox 15">
            <a:extLst>
              <a:ext uri="{FF2B5EF4-FFF2-40B4-BE49-F238E27FC236}">
                <a16:creationId xmlns:a16="http://schemas.microsoft.com/office/drawing/2014/main" id="{9D1DCDF0-8269-4F26-94ED-D8384B840F53}"/>
              </a:ext>
            </a:extLst>
          </p:cNvPr>
          <p:cNvSpPr txBox="1">
            <a:spLocks noChangeArrowheads="1"/>
          </p:cNvSpPr>
          <p:nvPr/>
        </p:nvSpPr>
        <p:spPr bwMode="auto">
          <a:xfrm>
            <a:off x="4875213" y="2849563"/>
            <a:ext cx="3160712"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a:t>C=C functional group</a:t>
            </a:r>
          </a:p>
        </p:txBody>
      </p:sp>
      <p:sp>
        <p:nvSpPr>
          <p:cNvPr id="13" name="TextBox 12">
            <a:extLst>
              <a:ext uri="{FF2B5EF4-FFF2-40B4-BE49-F238E27FC236}">
                <a16:creationId xmlns:a16="http://schemas.microsoft.com/office/drawing/2014/main" id="{262B4CC4-B39A-4F97-B928-0FF516F632A7}"/>
              </a:ext>
            </a:extLst>
          </p:cNvPr>
          <p:cNvSpPr txBox="1">
            <a:spLocks noChangeArrowheads="1"/>
          </p:cNvSpPr>
          <p:nvPr/>
        </p:nvSpPr>
        <p:spPr bwMode="auto">
          <a:xfrm>
            <a:off x="342900" y="5180013"/>
            <a:ext cx="3717925" cy="830262"/>
          </a:xfrm>
          <a:prstGeom prst="rect">
            <a:avLst/>
          </a:prstGeom>
          <a:solidFill>
            <a:srgbClr val="FFCC99"/>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a:t>What other functional groups can you think of? </a:t>
            </a:r>
          </a:p>
        </p:txBody>
      </p:sp>
      <p:pic>
        <p:nvPicPr>
          <p:cNvPr id="16393" name="Picture 13" descr="ALKENE-FUNCTIONAL GROUP.png">
            <a:extLst>
              <a:ext uri="{FF2B5EF4-FFF2-40B4-BE49-F238E27FC236}">
                <a16:creationId xmlns:a16="http://schemas.microsoft.com/office/drawing/2014/main" id="{3F92B1C4-66C9-4114-8988-3794A7401FAB}"/>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776788" y="3567113"/>
            <a:ext cx="3357562" cy="2432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6" name="Straight Arrow Connector 15">
            <a:extLst>
              <a:ext uri="{FF2B5EF4-FFF2-40B4-BE49-F238E27FC236}">
                <a16:creationId xmlns:a16="http://schemas.microsoft.com/office/drawing/2014/main" id="{49CB7395-EBC2-4AD1-98B3-AC3ABD1B367F}"/>
              </a:ext>
            </a:extLst>
          </p:cNvPr>
          <p:cNvCxnSpPr>
            <a:cxnSpLocks noChangeShapeType="1"/>
          </p:cNvCxnSpPr>
          <p:nvPr/>
        </p:nvCxnSpPr>
        <p:spPr bwMode="auto">
          <a:xfrm>
            <a:off x="6456363" y="3360738"/>
            <a:ext cx="0" cy="1057275"/>
          </a:xfrm>
          <a:prstGeom prst="straightConnector1">
            <a:avLst/>
          </a:prstGeom>
          <a:noFill/>
          <a:ln w="57150" algn="ctr">
            <a:solidFill>
              <a:srgbClr val="010066"/>
            </a:solidFill>
            <a:round/>
            <a:headEnd/>
            <a:tailEnd type="arrow" w="med" len="med"/>
          </a:ln>
          <a:extLst>
            <a:ext uri="{909E8E84-426E-40DD-AFC4-6F175D3DCCD1}">
              <a14:hiddenFill xmlns:a14="http://schemas.microsoft.com/office/drawing/2010/main">
                <a:noFill/>
              </a14:hiddenFill>
            </a:ext>
          </a:extLst>
        </p:spPr>
      </p:cxnSp>
      <p:pic>
        <p:nvPicPr>
          <p:cNvPr id="12" name="Picture 8">
            <a:hlinkClick r:id="" action="ppaction://hlinkshowjump?jump=nextslide"/>
            <a:extLst>
              <a:ext uri="{FF2B5EF4-FFF2-40B4-BE49-F238E27FC236}">
                <a16:creationId xmlns:a16="http://schemas.microsoft.com/office/drawing/2014/main" id="{E2E2B634-5126-4FA6-A216-429708629021}"/>
              </a:ext>
            </a:extLst>
          </p:cNvPr>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pic>
        <p:nvPicPr>
          <p:cNvPr id="14" name="Picture 9" descr="notes_icon">
            <a:extLst>
              <a:ext uri="{FF2B5EF4-FFF2-40B4-BE49-F238E27FC236}">
                <a16:creationId xmlns:a16="http://schemas.microsoft.com/office/drawing/2014/main" id="{7C56690D-E453-4789-B7F1-354FDD3E18D5}"/>
              </a:ext>
            </a:extLst>
          </p:cNvPr>
          <p:cNvPicPr>
            <a:picLocks noChangeAspect="1" noChangeArrowheads="1"/>
          </p:cNvPicPr>
          <p:nvPr/>
        </p:nvPicPr>
        <p:blipFill>
          <a:blip r:embed="rId6" cstate="print"/>
          <a:srcRect/>
          <a:stretch>
            <a:fillRect/>
          </a:stretch>
        </p:blipFill>
        <p:spPr bwMode="auto">
          <a:xfrm>
            <a:off x="8532813" y="153987"/>
            <a:ext cx="442912" cy="387350"/>
          </a:xfrm>
          <a:prstGeom prst="rect">
            <a:avLst/>
          </a:prstGeom>
          <a:noFill/>
          <a:ln w="9525">
            <a:noFill/>
            <a:miter lim="800000"/>
            <a:headEnd/>
            <a:tailEnd/>
          </a:ln>
        </p:spPr>
      </p:pic>
      <p:pic>
        <p:nvPicPr>
          <p:cNvPr id="15" name="Picture 14">
            <a:extLst>
              <a:ext uri="{FF2B5EF4-FFF2-40B4-BE49-F238E27FC236}">
                <a16:creationId xmlns:a16="http://schemas.microsoft.com/office/drawing/2014/main" id="{33AC739F-F4D5-43A8-971F-7F8F8A05DCC1}"/>
              </a:ext>
            </a:extLst>
          </p:cNvPr>
          <p:cNvPicPr>
            <a:picLocks noChangeAspect="1" noChangeArrowheads="1"/>
          </p:cNvPicPr>
          <p:nvPr/>
        </p:nvPicPr>
        <p:blipFill>
          <a:blip r:embed="rId7">
            <a:extLst>
              <a:ext uri="{28A0092B-C50C-407E-A947-70E740481C1C}">
                <a14:useLocalDpi xmlns:a14="http://schemas.microsoft.com/office/drawing/2010/main" val="0"/>
              </a:ext>
            </a:extLst>
          </a:blip>
          <a:stretch>
            <a:fillRect/>
          </a:stretch>
        </p:blipFill>
        <p:spPr bwMode="auto">
          <a:xfrm>
            <a:off x="8071007" y="79296"/>
            <a:ext cx="442911" cy="516730"/>
          </a:xfrm>
          <a:prstGeom prst="rect">
            <a:avLst/>
          </a:prstGeom>
          <a:noFill/>
          <a:ln w="9525">
            <a:noFill/>
            <a:miter lim="800000"/>
            <a:headEnd/>
            <a:tailEnd/>
          </a:ln>
        </p:spPr>
      </p:pic>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421"/>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childTnLst>
                          </p:cTn>
                        </p:par>
                        <p:par>
                          <p:cTn id="21" fill="hold">
                            <p:stCondLst>
                              <p:cond delay="0"/>
                            </p:stCondLst>
                            <p:childTnLst>
                              <p:par>
                                <p:cTn id="22" presetID="1" presetClass="entr" presetSubtype="0" fill="hold" nodeType="afterEffect">
                                  <p:stCondLst>
                                    <p:cond delay="0"/>
                                  </p:stCondLst>
                                  <p:childTnLst>
                                    <p:set>
                                      <p:cBhvr>
                                        <p:cTn id="23"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1" grpId="0"/>
      <p:bldP spid="17421" grpId="0"/>
      <p:bldP spid="1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5A5552E8-DDF7-4BE7-950F-1CA351C9ECEC}"/>
              </a:ext>
            </a:extLst>
          </p:cNvPr>
          <p:cNvSpPr>
            <a:spLocks noGrp="1"/>
          </p:cNvSpPr>
          <p:nvPr>
            <p:ph type="title"/>
          </p:nvPr>
        </p:nvSpPr>
        <p:spPr/>
        <p:txBody>
          <a:bodyPr/>
          <a:lstStyle/>
          <a:p>
            <a:r>
              <a:rPr lang="en-GB" altLang="en-US"/>
              <a:t>Functional groups and reactions</a:t>
            </a:r>
          </a:p>
        </p:txBody>
      </p:sp>
      <p:sp>
        <p:nvSpPr>
          <p:cNvPr id="11" name="Rectangle 10">
            <a:extLst>
              <a:ext uri="{FF2B5EF4-FFF2-40B4-BE49-F238E27FC236}">
                <a16:creationId xmlns:a16="http://schemas.microsoft.com/office/drawing/2014/main" id="{ACC85673-5DEE-4A9F-8634-B0B4F9CD9C3E}"/>
              </a:ext>
            </a:extLst>
          </p:cNvPr>
          <p:cNvSpPr>
            <a:spLocks noChangeArrowheads="1"/>
          </p:cNvSpPr>
          <p:nvPr/>
        </p:nvSpPr>
        <p:spPr bwMode="auto">
          <a:xfrm>
            <a:off x="342900" y="3440113"/>
            <a:ext cx="4846638"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a:solidFill>
                  <a:srgbClr val="010066"/>
                </a:solidFill>
              </a:rPr>
              <a:t>For example, all alkenes have a C=C double bond and all alcohols have an –OH (hydroxyl) group.</a:t>
            </a:r>
            <a:endParaRPr lang="en-GB" altLang="en-US"/>
          </a:p>
        </p:txBody>
      </p:sp>
      <p:sp>
        <p:nvSpPr>
          <p:cNvPr id="18" name="Rectangle 17">
            <a:extLst>
              <a:ext uri="{FF2B5EF4-FFF2-40B4-BE49-F238E27FC236}">
                <a16:creationId xmlns:a16="http://schemas.microsoft.com/office/drawing/2014/main" id="{0DA948A1-4230-4C60-9569-081C0142E7C0}"/>
              </a:ext>
            </a:extLst>
          </p:cNvPr>
          <p:cNvSpPr>
            <a:spLocks noChangeArrowheads="1"/>
          </p:cNvSpPr>
          <p:nvPr/>
        </p:nvSpPr>
        <p:spPr bwMode="auto">
          <a:xfrm>
            <a:off x="342900" y="4953000"/>
            <a:ext cx="51435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a:solidFill>
                  <a:srgbClr val="010066"/>
                </a:solidFill>
              </a:rPr>
              <a:t>Once you know how one alkene reacts, it is then possible to predict how the other alkenes will react.</a:t>
            </a:r>
            <a:endParaRPr lang="en-GB" altLang="en-US"/>
          </a:p>
        </p:txBody>
      </p:sp>
      <p:sp>
        <p:nvSpPr>
          <p:cNvPr id="17414" name="Rectangle 18">
            <a:extLst>
              <a:ext uri="{FF2B5EF4-FFF2-40B4-BE49-F238E27FC236}">
                <a16:creationId xmlns:a16="http://schemas.microsoft.com/office/drawing/2014/main" id="{3592D2BB-F5FA-440D-9D90-C4E7AD60C176}"/>
              </a:ext>
            </a:extLst>
          </p:cNvPr>
          <p:cNvSpPr>
            <a:spLocks noChangeArrowheads="1"/>
          </p:cNvSpPr>
          <p:nvPr/>
        </p:nvSpPr>
        <p:spPr bwMode="auto">
          <a:xfrm>
            <a:off x="342900" y="784225"/>
            <a:ext cx="7897813"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a:solidFill>
                  <a:srgbClr val="010066"/>
                </a:solidFill>
              </a:rPr>
              <a:t>A functional group determines how a molecule will react in a chemical reaction.</a:t>
            </a:r>
            <a:endParaRPr lang="en-GB" altLang="en-US"/>
          </a:p>
        </p:txBody>
      </p:sp>
      <p:sp>
        <p:nvSpPr>
          <p:cNvPr id="10" name="TextBox 9">
            <a:extLst>
              <a:ext uri="{FF2B5EF4-FFF2-40B4-BE49-F238E27FC236}">
                <a16:creationId xmlns:a16="http://schemas.microsoft.com/office/drawing/2014/main" id="{24777B5C-CD42-4DA4-B269-D145E96D6951}"/>
              </a:ext>
            </a:extLst>
          </p:cNvPr>
          <p:cNvSpPr txBox="1">
            <a:spLocks noChangeArrowheads="1"/>
          </p:cNvSpPr>
          <p:nvPr/>
        </p:nvSpPr>
        <p:spPr bwMode="auto">
          <a:xfrm>
            <a:off x="342900" y="1927225"/>
            <a:ext cx="757872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a:t>Some organic molecules have the same functional group. This means they will react in a similar way in chemical reactions.</a:t>
            </a:r>
          </a:p>
        </p:txBody>
      </p:sp>
      <p:pic>
        <p:nvPicPr>
          <p:cNvPr id="17417" name="Picture 14" descr="alkenes_boy.png">
            <a:extLst>
              <a:ext uri="{FF2B5EF4-FFF2-40B4-BE49-F238E27FC236}">
                <a16:creationId xmlns:a16="http://schemas.microsoft.com/office/drawing/2014/main" id="{180B6605-4DF6-47F0-9D57-6E5943F83223}"/>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743575" y="2940050"/>
            <a:ext cx="2425700" cy="321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8">
            <a:hlinkClick r:id="" action="ppaction://hlinkshowjump?jump=nextslide"/>
            <a:extLst>
              <a:ext uri="{FF2B5EF4-FFF2-40B4-BE49-F238E27FC236}">
                <a16:creationId xmlns:a16="http://schemas.microsoft.com/office/drawing/2014/main" id="{DD25DF9E-0FE4-4AEF-B42C-B7EC8F5BBBFF}"/>
              </a:ext>
            </a:extLst>
          </p:cNvPr>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pic>
        <p:nvPicPr>
          <p:cNvPr id="13" name="Picture 9" descr="notes_icon">
            <a:extLst>
              <a:ext uri="{FF2B5EF4-FFF2-40B4-BE49-F238E27FC236}">
                <a16:creationId xmlns:a16="http://schemas.microsoft.com/office/drawing/2014/main" id="{A3088FB2-0D1B-443F-94F0-7AD52F6227D9}"/>
              </a:ext>
            </a:extLst>
          </p:cNvPr>
          <p:cNvPicPr>
            <a:picLocks noChangeAspect="1" noChangeArrowheads="1"/>
          </p:cNvPicPr>
          <p:nvPr/>
        </p:nvPicPr>
        <p:blipFill>
          <a:blip r:embed="rId6" cstate="print"/>
          <a:srcRect/>
          <a:stretch>
            <a:fillRect/>
          </a:stretch>
        </p:blipFill>
        <p:spPr bwMode="auto">
          <a:xfrm>
            <a:off x="8532813" y="153987"/>
            <a:ext cx="442912" cy="387350"/>
          </a:xfrm>
          <a:prstGeom prst="rect">
            <a:avLst/>
          </a:prstGeom>
          <a:noFill/>
          <a:ln w="9525">
            <a:noFill/>
            <a:miter lim="800000"/>
            <a:headEnd/>
            <a:tailEnd/>
          </a:ln>
        </p:spPr>
      </p:pic>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childTnLst>
                          </p:cTn>
                        </p:par>
                        <p:par>
                          <p:cTn id="15" fill="hold">
                            <p:stCondLst>
                              <p:cond delay="0"/>
                            </p:stCondLst>
                            <p:childTnLst>
                              <p:par>
                                <p:cTn id="16" presetID="1" presetClass="entr" presetSubtype="0" fill="hold" nodeType="afterEffect">
                                  <p:stCondLst>
                                    <p:cond delay="0"/>
                                  </p:stCondLst>
                                  <p:childTnLst>
                                    <p:set>
                                      <p:cBhvr>
                                        <p:cTn id="17"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8" grpId="0"/>
      <p:bldP spid="1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C8AACBCC-91EB-4ADC-8965-78FFF09DFCAB}"/>
              </a:ext>
            </a:extLst>
          </p:cNvPr>
          <p:cNvSpPr>
            <a:spLocks noGrp="1"/>
          </p:cNvSpPr>
          <p:nvPr>
            <p:ph type="title"/>
          </p:nvPr>
        </p:nvSpPr>
        <p:spPr/>
        <p:txBody>
          <a:bodyPr/>
          <a:lstStyle/>
          <a:p>
            <a:r>
              <a:rPr lang="en-GB" altLang="en-US"/>
              <a:t>Complete combustion of alkenes</a:t>
            </a:r>
          </a:p>
        </p:txBody>
      </p:sp>
      <p:sp>
        <p:nvSpPr>
          <p:cNvPr id="18435" name="TextBox 4">
            <a:extLst>
              <a:ext uri="{FF2B5EF4-FFF2-40B4-BE49-F238E27FC236}">
                <a16:creationId xmlns:a16="http://schemas.microsoft.com/office/drawing/2014/main" id="{62DD6E49-5A23-4C9D-ABB9-9AA87D6B34CB}"/>
              </a:ext>
            </a:extLst>
          </p:cNvPr>
          <p:cNvSpPr txBox="1">
            <a:spLocks noChangeArrowheads="1"/>
          </p:cNvSpPr>
          <p:nvPr/>
        </p:nvSpPr>
        <p:spPr bwMode="auto">
          <a:xfrm>
            <a:off x="342900" y="784225"/>
            <a:ext cx="8456613"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a:t>Like other hydrocarbons, alkenes are highly flammable, and so readily react with oxygen to produce carbon dioxide, water and heat. This is called </a:t>
            </a:r>
            <a:r>
              <a:rPr lang="en-GB" altLang="en-US" b="1">
                <a:solidFill>
                  <a:srgbClr val="FF6600"/>
                </a:solidFill>
              </a:rPr>
              <a:t>complete combustion</a:t>
            </a:r>
            <a:r>
              <a:rPr lang="en-GB" altLang="en-US"/>
              <a:t>.  </a:t>
            </a:r>
          </a:p>
        </p:txBody>
      </p:sp>
      <p:sp>
        <p:nvSpPr>
          <p:cNvPr id="18436" name="TextBox 42">
            <a:extLst>
              <a:ext uri="{FF2B5EF4-FFF2-40B4-BE49-F238E27FC236}">
                <a16:creationId xmlns:a16="http://schemas.microsoft.com/office/drawing/2014/main" id="{AECB9FC6-DEDA-4268-8CA5-FB5D6071A83E}"/>
              </a:ext>
            </a:extLst>
          </p:cNvPr>
          <p:cNvSpPr txBox="1">
            <a:spLocks noChangeArrowheads="1"/>
          </p:cNvSpPr>
          <p:nvPr/>
        </p:nvSpPr>
        <p:spPr bwMode="auto">
          <a:xfrm>
            <a:off x="1092200" y="2208213"/>
            <a:ext cx="6959600" cy="461962"/>
          </a:xfrm>
          <a:prstGeom prst="rect">
            <a:avLst/>
          </a:prstGeom>
          <a:solidFill>
            <a:srgbClr val="FF6600"/>
          </a:solidFill>
          <a:ln w="38100">
            <a:solidFill>
              <a:srgbClr val="FF6600"/>
            </a:solidFill>
            <a:miter lim="800000"/>
            <a:headEnd/>
            <a:tailEnd/>
          </a:ln>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r>
              <a:rPr lang="en-GB" altLang="en-US" b="1">
                <a:solidFill>
                  <a:schemeClr val="bg1"/>
                </a:solidFill>
              </a:rPr>
              <a:t>alkene + oxygen      </a:t>
            </a:r>
            <a:r>
              <a:rPr lang="en-GB" altLang="en-US" b="1">
                <a:solidFill>
                  <a:schemeClr val="bg1"/>
                </a:solidFill>
                <a:sym typeface="Wingdings" panose="05000000000000000000" pitchFamily="2" charset="2"/>
              </a:rPr>
              <a:t>water + carbon dioxide</a:t>
            </a:r>
            <a:endParaRPr lang="en-GB" altLang="en-US" b="1">
              <a:solidFill>
                <a:schemeClr val="bg1"/>
              </a:solidFill>
            </a:endParaRPr>
          </a:p>
        </p:txBody>
      </p:sp>
      <p:sp>
        <p:nvSpPr>
          <p:cNvPr id="9" name="TextBox 47">
            <a:extLst>
              <a:ext uri="{FF2B5EF4-FFF2-40B4-BE49-F238E27FC236}">
                <a16:creationId xmlns:a16="http://schemas.microsoft.com/office/drawing/2014/main" id="{165CE352-CBE1-428E-85B4-74C460B919FC}"/>
              </a:ext>
            </a:extLst>
          </p:cNvPr>
          <p:cNvSpPr txBox="1">
            <a:spLocks noChangeArrowheads="1"/>
          </p:cNvSpPr>
          <p:nvPr/>
        </p:nvSpPr>
        <p:spPr bwMode="auto">
          <a:xfrm>
            <a:off x="342900" y="3949700"/>
            <a:ext cx="8456613" cy="461963"/>
          </a:xfrm>
          <a:prstGeom prst="rect">
            <a:avLst/>
          </a:prstGeom>
          <a:solidFill>
            <a:srgbClr val="FFCC99"/>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a:t>What is the equation for the complete combustion of ethene?</a:t>
            </a:r>
          </a:p>
        </p:txBody>
      </p:sp>
      <p:sp>
        <p:nvSpPr>
          <p:cNvPr id="18439" name="TextBox 48">
            <a:extLst>
              <a:ext uri="{FF2B5EF4-FFF2-40B4-BE49-F238E27FC236}">
                <a16:creationId xmlns:a16="http://schemas.microsoft.com/office/drawing/2014/main" id="{C94AC6F7-DEEC-4C01-890F-23456A839430}"/>
              </a:ext>
            </a:extLst>
          </p:cNvPr>
          <p:cNvSpPr txBox="1">
            <a:spLocks noChangeArrowheads="1"/>
          </p:cNvSpPr>
          <p:nvPr/>
        </p:nvSpPr>
        <p:spPr bwMode="auto">
          <a:xfrm>
            <a:off x="2484438" y="4637088"/>
            <a:ext cx="4175125" cy="461962"/>
          </a:xfrm>
          <a:prstGeom prst="rect">
            <a:avLst/>
          </a:prstGeom>
          <a:solidFill>
            <a:srgbClr val="FF66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pPr algn="ctr"/>
            <a:r>
              <a:rPr lang="en-GB" altLang="en-US" b="1">
                <a:solidFill>
                  <a:schemeClr val="bg1"/>
                </a:solidFill>
              </a:rPr>
              <a:t>C</a:t>
            </a:r>
            <a:r>
              <a:rPr lang="en-GB" altLang="en-US" b="1" baseline="-25000">
                <a:solidFill>
                  <a:schemeClr val="bg1"/>
                </a:solidFill>
              </a:rPr>
              <a:t>2</a:t>
            </a:r>
            <a:r>
              <a:rPr lang="en-GB" altLang="en-US" b="1">
                <a:solidFill>
                  <a:schemeClr val="bg1"/>
                </a:solidFill>
              </a:rPr>
              <a:t>H</a:t>
            </a:r>
            <a:r>
              <a:rPr lang="en-GB" altLang="en-US" b="1" baseline="-25000">
                <a:solidFill>
                  <a:schemeClr val="bg1"/>
                </a:solidFill>
              </a:rPr>
              <a:t>4 </a:t>
            </a:r>
            <a:r>
              <a:rPr lang="en-GB" altLang="en-US" b="1">
                <a:solidFill>
                  <a:schemeClr val="bg1"/>
                </a:solidFill>
              </a:rPr>
              <a:t>+ 3O</a:t>
            </a:r>
            <a:r>
              <a:rPr lang="en-GB" altLang="en-US" b="1" baseline="-25000">
                <a:solidFill>
                  <a:schemeClr val="bg1"/>
                </a:solidFill>
              </a:rPr>
              <a:t>2</a:t>
            </a:r>
            <a:r>
              <a:rPr lang="en-GB" altLang="en-US" b="1">
                <a:solidFill>
                  <a:schemeClr val="bg1"/>
                </a:solidFill>
              </a:rPr>
              <a:t>      2</a:t>
            </a:r>
            <a:r>
              <a:rPr lang="en-GB" altLang="en-US" b="1">
                <a:solidFill>
                  <a:schemeClr val="bg1"/>
                </a:solidFill>
                <a:sym typeface="Wingdings" panose="05000000000000000000" pitchFamily="2" charset="2"/>
              </a:rPr>
              <a:t>H</a:t>
            </a:r>
            <a:r>
              <a:rPr lang="en-GB" altLang="en-US" b="1" baseline="-25000">
                <a:solidFill>
                  <a:schemeClr val="bg1"/>
                </a:solidFill>
                <a:sym typeface="Wingdings" panose="05000000000000000000" pitchFamily="2" charset="2"/>
              </a:rPr>
              <a:t>2</a:t>
            </a:r>
            <a:r>
              <a:rPr lang="en-GB" altLang="en-US" b="1">
                <a:solidFill>
                  <a:schemeClr val="bg1"/>
                </a:solidFill>
                <a:sym typeface="Wingdings" panose="05000000000000000000" pitchFamily="2" charset="2"/>
              </a:rPr>
              <a:t>O + 2CO</a:t>
            </a:r>
            <a:r>
              <a:rPr lang="en-GB" altLang="en-US" b="1" baseline="-25000">
                <a:solidFill>
                  <a:schemeClr val="bg1"/>
                </a:solidFill>
                <a:sym typeface="Wingdings" panose="05000000000000000000" pitchFamily="2" charset="2"/>
              </a:rPr>
              <a:t>2</a:t>
            </a:r>
            <a:r>
              <a:rPr lang="en-GB" altLang="en-US" b="1">
                <a:solidFill>
                  <a:schemeClr val="bg1"/>
                </a:solidFill>
                <a:sym typeface="Wingdings" panose="05000000000000000000" pitchFamily="2" charset="2"/>
              </a:rPr>
              <a:t> </a:t>
            </a:r>
            <a:endParaRPr lang="en-GB" altLang="en-US" b="1">
              <a:solidFill>
                <a:schemeClr val="bg1"/>
              </a:solidFill>
            </a:endParaRPr>
          </a:p>
        </p:txBody>
      </p:sp>
      <p:sp>
        <p:nvSpPr>
          <p:cNvPr id="15" name="TextBox 39">
            <a:extLst>
              <a:ext uri="{FF2B5EF4-FFF2-40B4-BE49-F238E27FC236}">
                <a16:creationId xmlns:a16="http://schemas.microsoft.com/office/drawing/2014/main" id="{6F459AB8-FF76-40F9-AD61-39E7C3905E03}"/>
              </a:ext>
            </a:extLst>
          </p:cNvPr>
          <p:cNvSpPr txBox="1">
            <a:spLocks noChangeArrowheads="1"/>
          </p:cNvSpPr>
          <p:nvPr/>
        </p:nvSpPr>
        <p:spPr bwMode="auto">
          <a:xfrm>
            <a:off x="342900" y="5322888"/>
            <a:ext cx="8610600"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a:t>All alkenes will react in a similar manner, although the amount of oxygen required for complete combustion will vary.</a:t>
            </a:r>
          </a:p>
        </p:txBody>
      </p:sp>
      <p:sp>
        <p:nvSpPr>
          <p:cNvPr id="13" name="TextBox 12">
            <a:extLst>
              <a:ext uri="{FF2B5EF4-FFF2-40B4-BE49-F238E27FC236}">
                <a16:creationId xmlns:a16="http://schemas.microsoft.com/office/drawing/2014/main" id="{5ACC504D-FC14-4A3D-8FEF-60800DDC2280}"/>
              </a:ext>
            </a:extLst>
          </p:cNvPr>
          <p:cNvSpPr txBox="1">
            <a:spLocks noChangeArrowheads="1"/>
          </p:cNvSpPr>
          <p:nvPr/>
        </p:nvSpPr>
        <p:spPr bwMode="auto">
          <a:xfrm>
            <a:off x="342900" y="2895600"/>
            <a:ext cx="8189913"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00066"/>
                </a:solidFill>
                <a:latin typeface="Arial" panose="020B0604020202020204" pitchFamily="34" charset="0"/>
              </a:defRPr>
            </a:lvl1pPr>
            <a:lvl2pPr marL="742950" indent="-285750">
              <a:defRPr sz="2400">
                <a:solidFill>
                  <a:srgbClr val="000066"/>
                </a:solidFill>
                <a:latin typeface="Arial" panose="020B0604020202020204" pitchFamily="34" charset="0"/>
              </a:defRPr>
            </a:lvl2pPr>
            <a:lvl3pPr marL="1143000" indent="-228600">
              <a:defRPr sz="2400">
                <a:solidFill>
                  <a:srgbClr val="000066"/>
                </a:solidFill>
                <a:latin typeface="Arial" panose="020B0604020202020204" pitchFamily="34" charset="0"/>
              </a:defRPr>
            </a:lvl3pPr>
            <a:lvl4pPr marL="1600200" indent="-228600">
              <a:defRPr sz="2400">
                <a:solidFill>
                  <a:srgbClr val="000066"/>
                </a:solidFill>
                <a:latin typeface="Arial" panose="020B0604020202020204" pitchFamily="34" charset="0"/>
              </a:defRPr>
            </a:lvl4pPr>
            <a:lvl5pPr marL="2057400" indent="-228600">
              <a:defRPr sz="2400">
                <a:solidFill>
                  <a:srgbClr val="000066"/>
                </a:solidFill>
                <a:latin typeface="Arial" panose="020B0604020202020204" pitchFamily="34" charset="0"/>
              </a:defRPr>
            </a:lvl5pPr>
            <a:lvl6pPr marL="2514600" indent="-228600" eaLnBrk="0" fontAlgn="base" hangingPunct="0">
              <a:spcBef>
                <a:spcPct val="0"/>
              </a:spcBef>
              <a:spcAft>
                <a:spcPct val="0"/>
              </a:spcAft>
              <a:defRPr sz="2400">
                <a:solidFill>
                  <a:srgbClr val="000066"/>
                </a:solidFill>
                <a:latin typeface="Arial" panose="020B0604020202020204" pitchFamily="34" charset="0"/>
              </a:defRPr>
            </a:lvl6pPr>
            <a:lvl7pPr marL="2971800" indent="-228600" eaLnBrk="0" fontAlgn="base" hangingPunct="0">
              <a:spcBef>
                <a:spcPct val="0"/>
              </a:spcBef>
              <a:spcAft>
                <a:spcPct val="0"/>
              </a:spcAft>
              <a:defRPr sz="2400">
                <a:solidFill>
                  <a:srgbClr val="000066"/>
                </a:solidFill>
                <a:latin typeface="Arial" panose="020B0604020202020204" pitchFamily="34" charset="0"/>
              </a:defRPr>
            </a:lvl7pPr>
            <a:lvl8pPr marL="3429000" indent="-228600" eaLnBrk="0" fontAlgn="base" hangingPunct="0">
              <a:spcBef>
                <a:spcPct val="0"/>
              </a:spcBef>
              <a:spcAft>
                <a:spcPct val="0"/>
              </a:spcAft>
              <a:defRPr sz="2400">
                <a:solidFill>
                  <a:srgbClr val="000066"/>
                </a:solidFill>
                <a:latin typeface="Arial" panose="020B0604020202020204" pitchFamily="34" charset="0"/>
              </a:defRPr>
            </a:lvl8pPr>
            <a:lvl9pPr marL="3886200" indent="-228600" eaLnBrk="0" fontAlgn="base" hangingPunct="0">
              <a:spcBef>
                <a:spcPct val="0"/>
              </a:spcBef>
              <a:spcAft>
                <a:spcPct val="0"/>
              </a:spcAft>
              <a:defRPr sz="2400">
                <a:solidFill>
                  <a:srgbClr val="000066"/>
                </a:solidFill>
                <a:latin typeface="Arial" panose="020B0604020202020204" pitchFamily="34" charset="0"/>
              </a:defRPr>
            </a:lvl9pPr>
          </a:lstStyle>
          <a:p>
            <a:r>
              <a:rPr lang="en-GB" altLang="en-US" dirty="0"/>
              <a:t>Complete combustion occurs when there is a plentiful supply of oxygen.</a:t>
            </a:r>
          </a:p>
        </p:txBody>
      </p:sp>
      <p:pic>
        <p:nvPicPr>
          <p:cNvPr id="18441" name="Picture 10334" descr="white arrow.png">
            <a:extLst>
              <a:ext uri="{FF2B5EF4-FFF2-40B4-BE49-F238E27FC236}">
                <a16:creationId xmlns:a16="http://schemas.microsoft.com/office/drawing/2014/main" id="{CC54866F-2EFE-4711-B252-3BB51144005D}"/>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749675" y="2174875"/>
            <a:ext cx="701675" cy="51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13434" descr="white arrow.png">
            <a:extLst>
              <a:ext uri="{FF2B5EF4-FFF2-40B4-BE49-F238E27FC236}">
                <a16:creationId xmlns:a16="http://schemas.microsoft.com/office/drawing/2014/main" id="{D56D3EC6-77CC-4FBA-9EF0-E2E70966B722}"/>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083050" y="4600575"/>
            <a:ext cx="701675"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8">
            <a:hlinkClick r:id="" action="ppaction://hlinkshowjump?jump=nextslide"/>
            <a:extLst>
              <a:ext uri="{FF2B5EF4-FFF2-40B4-BE49-F238E27FC236}">
                <a16:creationId xmlns:a16="http://schemas.microsoft.com/office/drawing/2014/main" id="{0C2060B4-20BB-4A4F-BA92-F2D50243F27B}"/>
              </a:ext>
            </a:extLst>
          </p:cNvPr>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8439"/>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childTnLst>
                                </p:cTn>
                              </p:par>
                            </p:childTnLst>
                          </p:cTn>
                        </p:par>
                        <p:par>
                          <p:cTn id="21" fill="hold">
                            <p:stCondLst>
                              <p:cond delay="0"/>
                            </p:stCondLst>
                            <p:childTnLst>
                              <p:par>
                                <p:cTn id="22" presetID="1" presetClass="entr" presetSubtype="0" fill="hold" nodeType="afterEffect">
                                  <p:stCondLst>
                                    <p:cond delay="0"/>
                                  </p:stCondLst>
                                  <p:childTnLst>
                                    <p:set>
                                      <p:cBhvr>
                                        <p:cTn id="23"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8439" grpId="0" animBg="1"/>
      <p:bldP spid="15" grpId="0"/>
      <p:bldP spid="13" grpId="0"/>
    </p:bld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DESIGN_ID_DEFAULT DESIGN" val="WNjMzU0n"/>
  <p:tag name="ARTICULATE_DESIGN_ID_5_DEFAULT DESIGN" val="SYGTXEdR"/>
  <p:tag name="ARTICULATE_DESIGN_ID_1_DEFAULT DESIGN" val="JwkehB6e"/>
  <p:tag name="ARTICULATE_DESIGN_ID_6_DEFAULT DESIGN" val="BBwoQmMA"/>
  <p:tag name="ARTICULATE_DESIGN_ID_CUSTOM DESIGN" val="sJxbdW2U"/>
  <p:tag name="ARTICULATE_DESIGN_ID_3_DEFAULT DESIGN" val="6Orv1s0r"/>
  <p:tag name="ARTICULATE_DESIGN_ID_2_DEFAULT DESIGN" val="vTVoQruF"/>
  <p:tag name="ARTICULATE_DESIGN_ID_4_DEFAULT DESIGN" val="yi5bx83M"/>
  <p:tag name="ARTICULATE_SLIDE_COUNT" val="23"/>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50800">
          <a:solidFill>
            <a:srgbClr val="010066"/>
          </a:solidFill>
          <a:round/>
          <a:headEnd type="none" w="sm" len="sm"/>
          <a:tailEnd type="triangle" w="lg" len="lg"/>
        </a:ln>
      </a:spPr>
      <a:bodyPr>
        <a:spAutoFit/>
      </a:bodyPr>
      <a:lstStyle>
        <a:defPPr>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rgbClr val="000066"/>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6_Default Design">
  <a:themeElements>
    <a:clrScheme name="3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3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3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3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3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3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3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3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3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3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3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3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3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3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Macintosh HD:Users:victoriablackburn:Desktop:master.ppt</Template>
  <TotalTime>15320</TotalTime>
  <Words>2283</Words>
  <Application>Microsoft Office PowerPoint</Application>
  <PresentationFormat>On-screen Show (4:3)</PresentationFormat>
  <Paragraphs>263</Paragraphs>
  <Slides>23</Slides>
  <Notes>23</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23</vt:i4>
      </vt:variant>
    </vt:vector>
  </HeadingPairs>
  <TitlesOfParts>
    <vt:vector size="28" baseType="lpstr">
      <vt:lpstr>Wingdings</vt:lpstr>
      <vt:lpstr>Arial</vt:lpstr>
      <vt:lpstr>Wingdings 2</vt:lpstr>
      <vt:lpstr>1_Default Design</vt:lpstr>
      <vt:lpstr>6_Default Design</vt:lpstr>
      <vt:lpstr>Alkenes</vt:lpstr>
      <vt:lpstr>Information</vt:lpstr>
      <vt:lpstr>What are alkenes?</vt:lpstr>
      <vt:lpstr>Saturated vs. unsaturated</vt:lpstr>
      <vt:lpstr>Structure of alkenes (1)</vt:lpstr>
      <vt:lpstr>Structure of alkenes (2)</vt:lpstr>
      <vt:lpstr>Functional groups</vt:lpstr>
      <vt:lpstr>Functional groups and reactions</vt:lpstr>
      <vt:lpstr>Complete combustion of alkenes</vt:lpstr>
      <vt:lpstr>Incomplete combustion of alkenes</vt:lpstr>
      <vt:lpstr>Addition reactions</vt:lpstr>
      <vt:lpstr>Addition reactions: hydrogen</vt:lpstr>
      <vt:lpstr>Reaction between ethene and hydrogen gas</vt:lpstr>
      <vt:lpstr>Reacting with hydrogen: products</vt:lpstr>
      <vt:lpstr>Addition reactions: water</vt:lpstr>
      <vt:lpstr>Producing ethanol from ethene</vt:lpstr>
      <vt:lpstr>Reacting with water: products</vt:lpstr>
      <vt:lpstr>Addition reactions: halogens (1)</vt:lpstr>
      <vt:lpstr>Addition reactions: halogens (2)</vt:lpstr>
      <vt:lpstr>Ethene and the halogens</vt:lpstr>
      <vt:lpstr>Propene and the halogens</vt:lpstr>
      <vt:lpstr>Butene and the halogens</vt:lpstr>
      <vt:lpstr>Pentene and the halogens</vt:lpstr>
    </vt:vector>
  </TitlesOfParts>
  <Company>Boardworks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Alkenes</dc:title>
  <dc:subject>Boardworks High School Physical Science</dc:subject>
  <dc:creator>Boardworks</dc:creator>
  <cp:lastModifiedBy>Tim Crilly</cp:lastModifiedBy>
  <cp:revision>657</cp:revision>
  <dcterms:created xsi:type="dcterms:W3CDTF">2003-10-06T13:07:42Z</dcterms:created>
  <dcterms:modified xsi:type="dcterms:W3CDTF">2019-01-31T15:27:09Z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2A834D1A-A5DF-4ED7-B9E7-F6637B7AC2C4</vt:lpwstr>
  </property>
  <property fmtid="{D5CDD505-2E9C-101B-9397-08002B2CF9AE}" pid="3" name="ArticulatePath">
    <vt:lpwstr>Alkenes</vt:lpwstr>
  </property>
</Properties>
</file>