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5.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96" r:id="rId1"/>
    <p:sldMasterId id="2147484911" r:id="rId2"/>
  </p:sldMasterIdLst>
  <p:notesMasterIdLst>
    <p:notesMasterId r:id="rId26"/>
  </p:notesMasterIdLst>
  <p:handoutMasterIdLst>
    <p:handoutMasterId r:id="rId27"/>
  </p:handoutMasterIdLst>
  <p:sldIdLst>
    <p:sldId id="430" r:id="rId3"/>
    <p:sldId id="527" r:id="rId4"/>
    <p:sldId id="484" r:id="rId5"/>
    <p:sldId id="485" r:id="rId6"/>
    <p:sldId id="487" r:id="rId7"/>
    <p:sldId id="507" r:id="rId8"/>
    <p:sldId id="509" r:id="rId9"/>
    <p:sldId id="498" r:id="rId10"/>
    <p:sldId id="486" r:id="rId11"/>
    <p:sldId id="499" r:id="rId12"/>
    <p:sldId id="500" r:id="rId13"/>
    <p:sldId id="501" r:id="rId14"/>
    <p:sldId id="506" r:id="rId15"/>
    <p:sldId id="488" r:id="rId16"/>
    <p:sldId id="489" r:id="rId17"/>
    <p:sldId id="490" r:id="rId18"/>
    <p:sldId id="491" r:id="rId19"/>
    <p:sldId id="492" r:id="rId20"/>
    <p:sldId id="493" r:id="rId21"/>
    <p:sldId id="494" r:id="rId22"/>
    <p:sldId id="495" r:id="rId23"/>
    <p:sldId id="496" r:id="rId24"/>
    <p:sldId id="497"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82"/>
        <p:guide orient="horz" pos="3876"/>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07E49CB-B7EE-4090-B75A-38B8D026CB4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F6251F5A-F0C2-4DE1-A8DC-339E2B7EBFE6}" type="slidenum">
              <a:rPr lang="en-GB" altLang="en-US"/>
              <a:pPr/>
              <a:t>‹#›</a:t>
            </a:fld>
            <a:endParaRPr lang="en-GB" altLang="en-US"/>
          </a:p>
        </p:txBody>
      </p:sp>
      <p:sp>
        <p:nvSpPr>
          <p:cNvPr id="5" name="Rectangle 7">
            <a:extLst>
              <a:ext uri="{FF2B5EF4-FFF2-40B4-BE49-F238E27FC236}">
                <a16:creationId xmlns:a16="http://schemas.microsoft.com/office/drawing/2014/main" id="{C5B85BF7-A1B2-489C-88D2-24FF030BF87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5B4397A-5062-4A0A-AEFE-F06F3DD2697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589760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3640228A-20DA-4220-B696-D3C2C1166C0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E08DC27-DBE3-44AB-B343-066BBE49137E}"/>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4AA6F03-C8B9-46C8-8FC4-783D14FFA7E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121983F6-F066-4C8F-9A7A-F780324AE512}" type="slidenum">
              <a:rPr lang="en-US" altLang="en-US"/>
              <a:pPr/>
              <a:t>‹#›</a:t>
            </a:fld>
            <a:endParaRPr lang="en-US" altLang="en-US"/>
          </a:p>
        </p:txBody>
      </p:sp>
      <p:sp>
        <p:nvSpPr>
          <p:cNvPr id="7" name="Rectangle 7">
            <a:extLst>
              <a:ext uri="{FF2B5EF4-FFF2-40B4-BE49-F238E27FC236}">
                <a16:creationId xmlns:a16="http://schemas.microsoft.com/office/drawing/2014/main" id="{1D091867-D46C-416A-827B-45A8A120F71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FB58680-ED0C-4C53-A62A-EAD0A01A4AE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93879477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A1D076A-A3E3-412D-BD53-4ADFC28D6A8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6AF7852-5ECC-48CA-95B7-1F45E40558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09ED719-6292-4945-8546-B2E1D8B82227}"/>
              </a:ext>
            </a:extLst>
          </p:cNvPr>
          <p:cNvSpPr>
            <a:spLocks noGrp="1"/>
          </p:cNvSpPr>
          <p:nvPr>
            <p:ph type="sldNum" sz="quarter" idx="10"/>
          </p:nvPr>
        </p:nvSpPr>
        <p:spPr/>
        <p:txBody>
          <a:bodyPr/>
          <a:lstStyle/>
          <a:p>
            <a:fld id="{121983F6-F066-4C8F-9A7A-F780324AE51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78A07B5-D468-484A-82FD-E59F6ABEF8F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B2B747C-ECCE-44DD-A6D4-AD2B83761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A greater volume of carbon dioxide is produced by experiment 2. This shows that experiment 2 had a greater quantity of limiting reactant. </a:t>
            </a:r>
          </a:p>
          <a:p>
            <a:endParaRPr lang="en-GB" altLang="en-US" b="1"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a:t>
            </a:r>
            <a:r>
              <a:rPr lang="en-GB" dirty="0" err="1"/>
              <a:t>Analyze</a:t>
            </a:r>
            <a:r>
              <a:rPr lang="en-GB" dirty="0"/>
              <a:t> data using tools, technologies, and/or models (e.g., computational, mathematical) in order to make valid and reliable scientific claims or determine an optimal design solution.</a:t>
            </a:r>
            <a:endParaRPr lang="en-GB" dirty="0">
              <a:effectLst/>
            </a:endParaRPr>
          </a:p>
        </p:txBody>
      </p:sp>
      <p:sp>
        <p:nvSpPr>
          <p:cNvPr id="3" name="Slide Number Placeholder 2">
            <a:extLst>
              <a:ext uri="{FF2B5EF4-FFF2-40B4-BE49-F238E27FC236}">
                <a16:creationId xmlns:a16="http://schemas.microsoft.com/office/drawing/2014/main" id="{C052FA4A-CFBF-41CA-A0C4-78540C647FF6}"/>
              </a:ext>
            </a:extLst>
          </p:cNvPr>
          <p:cNvSpPr>
            <a:spLocks noGrp="1"/>
          </p:cNvSpPr>
          <p:nvPr>
            <p:ph type="sldNum" sz="quarter" idx="10"/>
          </p:nvPr>
        </p:nvSpPr>
        <p:spPr/>
        <p:txBody>
          <a:bodyPr/>
          <a:lstStyle/>
          <a:p>
            <a:fld id="{121983F6-F066-4C8F-9A7A-F780324AE51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05A2B59-E47D-4586-9381-7EB4C185F65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12B38536-174B-4C25-B900-592CB8B63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Looking at the balanced symbol equation for the reaction and thinking of it in terms of individual particles may be helpful. For example, the equation for the reaction between magnesium and hydrochloric acid is: Mg + 2HCl </a:t>
            </a:r>
            <a:r>
              <a:rPr lang="en-GB" altLang="en-US" dirty="0">
                <a:latin typeface="Arial" panose="020B0604020202020204" pitchFamily="34" charset="0"/>
                <a:cs typeface="Arial" panose="020B0604020202020204" pitchFamily="34" charset="0"/>
                <a:sym typeface="Wingdings" panose="05000000000000000000" pitchFamily="2" charset="2"/>
              </a:rPr>
              <a:t>→</a:t>
            </a:r>
            <a:r>
              <a:rPr lang="en-GB" altLang="en-US" dirty="0">
                <a:latin typeface="Arial" panose="020B0604020202020204" pitchFamily="34" charset="0"/>
                <a:sym typeface="Wingdings" panose="05000000000000000000" pitchFamily="2" charset="2"/>
              </a:rPr>
              <a:t> MgCl</a:t>
            </a:r>
            <a:r>
              <a:rPr lang="en-GB" altLang="en-US" baseline="-25000" dirty="0">
                <a:latin typeface="Arial" panose="020B0604020202020204" pitchFamily="34" charset="0"/>
                <a:sym typeface="Wingdings" panose="05000000000000000000" pitchFamily="2" charset="2"/>
              </a:rPr>
              <a:t>2</a:t>
            </a:r>
            <a:r>
              <a:rPr lang="en-GB" altLang="en-US" dirty="0">
                <a:latin typeface="Arial" panose="020B0604020202020204" pitchFamily="34" charset="0"/>
                <a:sym typeface="Wingdings" panose="05000000000000000000" pitchFamily="2" charset="2"/>
              </a:rPr>
              <a:t> + H</a:t>
            </a:r>
            <a:r>
              <a:rPr lang="en-GB" altLang="en-US" baseline="-25000" dirty="0">
                <a:latin typeface="Arial" panose="020B0604020202020204" pitchFamily="34" charset="0"/>
                <a:sym typeface="Wingdings" panose="05000000000000000000" pitchFamily="2" charset="2"/>
              </a:rPr>
              <a:t>2</a:t>
            </a:r>
            <a:r>
              <a:rPr lang="en-GB" altLang="en-US" dirty="0">
                <a:latin typeface="Arial" panose="020B0604020202020204" pitchFamily="34" charset="0"/>
                <a:sym typeface="Wingdings" panose="05000000000000000000" pitchFamily="2" charset="2"/>
              </a:rPr>
              <a:t>.</a:t>
            </a:r>
          </a:p>
          <a:p>
            <a:endParaRPr lang="en-GB" altLang="en-US" dirty="0">
              <a:latin typeface="Arial" panose="020B0604020202020204" pitchFamily="34" charset="0"/>
              <a:sym typeface="Wingdings" panose="05000000000000000000" pitchFamily="2" charset="2"/>
            </a:endParaRPr>
          </a:p>
          <a:p>
            <a:r>
              <a:rPr lang="en-GB" altLang="en-US" dirty="0">
                <a:latin typeface="Arial" panose="020B0604020202020204" pitchFamily="34" charset="0"/>
                <a:sym typeface="Wingdings" panose="05000000000000000000" pitchFamily="2" charset="2"/>
              </a:rPr>
              <a:t>That means that for every magnesium particle, one molecule of hydrogen can be produced. If the number of magnesium particles available doubles, then the number of molecules of hydrogen that can be produced also doubles.</a:t>
            </a:r>
          </a:p>
          <a:p>
            <a:endParaRPr lang="en-GB" altLang="en-US" dirty="0">
              <a:latin typeface="Arial" panose="020B0604020202020204" pitchFamily="34" charset="0"/>
              <a:sym typeface="Wingdings" panose="05000000000000000000" pitchFamily="2" charset="2"/>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3" name="Slide Number Placeholder 2">
            <a:extLst>
              <a:ext uri="{FF2B5EF4-FFF2-40B4-BE49-F238E27FC236}">
                <a16:creationId xmlns:a16="http://schemas.microsoft.com/office/drawing/2014/main" id="{C604D250-BD73-4956-A549-3DB070CCAD9F}"/>
              </a:ext>
            </a:extLst>
          </p:cNvPr>
          <p:cNvSpPr>
            <a:spLocks noGrp="1"/>
          </p:cNvSpPr>
          <p:nvPr>
            <p:ph type="sldNum" sz="quarter" idx="10"/>
          </p:nvPr>
        </p:nvSpPr>
        <p:spPr/>
        <p:txBody>
          <a:bodyPr/>
          <a:lstStyle/>
          <a:p>
            <a:fld id="{121983F6-F066-4C8F-9A7A-F780324AE51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77733D8-1219-4326-8069-F5DBBD86C8E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E276511-408D-4BED-A44A-C5C11775C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an introductory or summary activity on limiting reactants.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3" name="Slide Number Placeholder 2">
            <a:extLst>
              <a:ext uri="{FF2B5EF4-FFF2-40B4-BE49-F238E27FC236}">
                <a16:creationId xmlns:a16="http://schemas.microsoft.com/office/drawing/2014/main" id="{18A9CCEC-7F5C-4843-B83A-AC597ACF51E9}"/>
              </a:ext>
            </a:extLst>
          </p:cNvPr>
          <p:cNvSpPr>
            <a:spLocks noGrp="1"/>
          </p:cNvSpPr>
          <p:nvPr>
            <p:ph type="sldNum" sz="quarter" idx="10"/>
          </p:nvPr>
        </p:nvSpPr>
        <p:spPr/>
        <p:txBody>
          <a:bodyPr/>
          <a:lstStyle/>
          <a:p>
            <a:fld id="{121983F6-F066-4C8F-9A7A-F780324AE51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2A4EC9A-D58E-4A06-AAC4-5960BCC21F9A}"/>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50212687-D11F-405B-A7FE-24602B28A1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be encouraged to think about the advantages of increasing the rate of reaction, and how this could apply to industrial processes.</a:t>
            </a:r>
          </a:p>
        </p:txBody>
      </p:sp>
      <p:sp>
        <p:nvSpPr>
          <p:cNvPr id="3" name="Slide Number Placeholder 2">
            <a:extLst>
              <a:ext uri="{FF2B5EF4-FFF2-40B4-BE49-F238E27FC236}">
                <a16:creationId xmlns:a16="http://schemas.microsoft.com/office/drawing/2014/main" id="{348FD2A4-D6CC-4F9B-9D7F-8B45633029C9}"/>
              </a:ext>
            </a:extLst>
          </p:cNvPr>
          <p:cNvSpPr>
            <a:spLocks noGrp="1"/>
          </p:cNvSpPr>
          <p:nvPr>
            <p:ph type="sldNum" sz="quarter" idx="10"/>
          </p:nvPr>
        </p:nvSpPr>
        <p:spPr/>
        <p:txBody>
          <a:bodyPr/>
          <a:lstStyle/>
          <a:p>
            <a:fld id="{121983F6-F066-4C8F-9A7A-F780324AE51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BF7FDA-1F80-48AE-B5D8-3C6327FE29CB}"/>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91777D8F-B938-4E23-9544-89536E39B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be used to using pints or </a:t>
            </a:r>
            <a:r>
              <a:rPr lang="en-GB" altLang="en-US" dirty="0" err="1">
                <a:latin typeface="Arial" panose="020B0604020202020204" pitchFamily="34" charset="0"/>
              </a:rPr>
              <a:t>liters</a:t>
            </a:r>
            <a:r>
              <a:rPr lang="en-GB" altLang="en-US" dirty="0">
                <a:latin typeface="Arial" panose="020B0604020202020204" pitchFamily="34" charset="0"/>
              </a:rPr>
              <a:t> to measure liquids. However, these are not used for scientific measurements because they are not SI units (International System of Units). The official unit for volume is derived from meters, which is the SI base unit for length. As a point of reference, 1 dm</a:t>
            </a:r>
            <a:r>
              <a:rPr lang="en-GB" altLang="en-US" baseline="30000" dirty="0">
                <a:latin typeface="Arial" panose="020B0604020202020204" pitchFamily="34" charset="0"/>
              </a:rPr>
              <a:t>3</a:t>
            </a:r>
            <a:r>
              <a:rPr lang="en-GB" altLang="en-US" dirty="0">
                <a:latin typeface="Arial" panose="020B0604020202020204" pitchFamily="34" charset="0"/>
              </a:rPr>
              <a:t> = 1 </a:t>
            </a:r>
            <a:r>
              <a:rPr lang="en-GB" altLang="en-US" dirty="0" err="1">
                <a:latin typeface="Arial" panose="020B0604020202020204" pitchFamily="34" charset="0"/>
              </a:rPr>
              <a:t>liter</a:t>
            </a:r>
            <a:r>
              <a:rPr lang="en-GB" altLang="en-US" dirty="0">
                <a:latin typeface="Arial" panose="020B0604020202020204" pitchFamily="34" charset="0"/>
              </a:rPr>
              <a:t>.</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AC968CAE-2C0C-4AB0-94D8-5020B206950D}"/>
              </a:ext>
            </a:extLst>
          </p:cNvPr>
          <p:cNvSpPr>
            <a:spLocks noGrp="1"/>
          </p:cNvSpPr>
          <p:nvPr>
            <p:ph type="sldNum" sz="quarter" idx="10"/>
          </p:nvPr>
        </p:nvSpPr>
        <p:spPr/>
        <p:txBody>
          <a:bodyPr/>
          <a:lstStyle/>
          <a:p>
            <a:fld id="{121983F6-F066-4C8F-9A7A-F780324AE512}"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09CCFD1-E009-4875-9D4A-A8C4DA5CF123}"/>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A9B4356-36F5-4EC8-9B24-57D74CC61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converting between cubic </a:t>
            </a:r>
            <a:r>
              <a:rPr lang="en-GB" altLang="en-US" dirty="0" err="1">
                <a:latin typeface="Arial" panose="020B0604020202020204" pitchFamily="34" charset="0"/>
              </a:rPr>
              <a:t>centimeters</a:t>
            </a:r>
            <a:r>
              <a:rPr lang="en-GB" altLang="en-US" dirty="0">
                <a:latin typeface="Arial" panose="020B0604020202020204" pitchFamily="34" charset="0"/>
              </a:rPr>
              <a:t> and cubic </a:t>
            </a:r>
            <a:r>
              <a:rPr lang="en-GB" altLang="en-US" dirty="0" err="1">
                <a:latin typeface="Arial" panose="020B0604020202020204" pitchFamily="34" charset="0"/>
              </a:rPr>
              <a:t>decimeters</a:t>
            </a:r>
            <a:r>
              <a:rPr lang="en-GB" altLang="en-US" dirty="0">
                <a:latin typeface="Arial" panose="020B0604020202020204" pitchFamily="34" charset="0"/>
              </a:rPr>
              <a:t>. There are five questions in total.</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42C72561-B829-4B90-A963-4185E8D2D68D}"/>
              </a:ext>
            </a:extLst>
          </p:cNvPr>
          <p:cNvSpPr>
            <a:spLocks noGrp="1"/>
          </p:cNvSpPr>
          <p:nvPr>
            <p:ph type="sldNum" sz="quarter" idx="10"/>
          </p:nvPr>
        </p:nvSpPr>
        <p:spPr/>
        <p:txBody>
          <a:bodyPr/>
          <a:lstStyle/>
          <a:p>
            <a:fld id="{121983F6-F066-4C8F-9A7A-F780324AE51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B0B8DC2-92E3-4BC5-8813-DF11671B14B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E2B4FDE-2868-46A2-9589-8CE09F0D2883}"/>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FAE37599-E9F6-4ADB-BC2B-BFE6E9C36C4A}"/>
              </a:ext>
            </a:extLst>
          </p:cNvPr>
          <p:cNvSpPr>
            <a:spLocks noGrp="1"/>
          </p:cNvSpPr>
          <p:nvPr>
            <p:ph type="sldNum" sz="quarter" idx="10"/>
          </p:nvPr>
        </p:nvSpPr>
        <p:spPr/>
        <p:txBody>
          <a:bodyPr/>
          <a:lstStyle/>
          <a:p>
            <a:fld id="{121983F6-F066-4C8F-9A7A-F780324AE512}"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1D1069D-415A-4E04-B0B9-F68E6B974DA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7A11C-F9BD-4AAE-B808-BED78D22D6EA}"/>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calculating concentrations in g/dm</a:t>
            </a:r>
            <a:r>
              <a:rPr lang="en-GB" altLang="en-US" baseline="30000" dirty="0">
                <a:latin typeface="Arial" panose="020B0604020202020204" pitchFamily="34" charset="0"/>
              </a:rPr>
              <a:t>3</a:t>
            </a:r>
            <a:r>
              <a:rPr lang="en-GB" altLang="en-US" dirty="0">
                <a:latin typeface="Arial" panose="020B0604020202020204" pitchFamily="34" charset="0"/>
              </a:rPr>
              <a:t>. There are four questions in total.</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A1A90EE0-4725-4C35-8001-430CA0801DAB}"/>
              </a:ext>
            </a:extLst>
          </p:cNvPr>
          <p:cNvSpPr>
            <a:spLocks noGrp="1"/>
          </p:cNvSpPr>
          <p:nvPr>
            <p:ph type="sldNum" sz="quarter" idx="10"/>
          </p:nvPr>
        </p:nvSpPr>
        <p:spPr/>
        <p:txBody>
          <a:bodyPr/>
          <a:lstStyle/>
          <a:p>
            <a:fld id="{121983F6-F066-4C8F-9A7A-F780324AE512}"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B660FE3-F477-4E22-B98E-3822B13B381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A50FB8D-0779-45B2-904F-A2A30BA2A5F6}"/>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Use your finger to cover each variable as you reveal the formula. </a:t>
            </a:r>
          </a:p>
        </p:txBody>
      </p:sp>
      <p:sp>
        <p:nvSpPr>
          <p:cNvPr id="3" name="Slide Number Placeholder 2">
            <a:extLst>
              <a:ext uri="{FF2B5EF4-FFF2-40B4-BE49-F238E27FC236}">
                <a16:creationId xmlns:a16="http://schemas.microsoft.com/office/drawing/2014/main" id="{9C90BBAE-7D64-4003-8241-D09AEE915E12}"/>
              </a:ext>
            </a:extLst>
          </p:cNvPr>
          <p:cNvSpPr>
            <a:spLocks noGrp="1"/>
          </p:cNvSpPr>
          <p:nvPr>
            <p:ph type="sldNum" sz="quarter" idx="10"/>
          </p:nvPr>
        </p:nvSpPr>
        <p:spPr/>
        <p:txBody>
          <a:bodyPr/>
          <a:lstStyle/>
          <a:p>
            <a:fld id="{121983F6-F066-4C8F-9A7A-F780324AE512}"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FBA0664-A60B-4BAF-AA70-0BD99450674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1E47197-6B34-48C1-A624-FC6C359BA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recall that molar mass is equivalent to the relative atomic mass (</a:t>
            </a:r>
            <a:r>
              <a:rPr lang="en-GB" altLang="en-US" dirty="0" err="1">
                <a:latin typeface="Arial" panose="020B0604020202020204" pitchFamily="34" charset="0"/>
              </a:rPr>
              <a:t>r.a.m</a:t>
            </a:r>
            <a:r>
              <a:rPr lang="en-GB" altLang="en-US" dirty="0">
                <a:latin typeface="Arial" panose="020B0604020202020204" pitchFamily="34" charset="0"/>
              </a:rPr>
              <a:t>.) of an element, or the relative formula mass (</a:t>
            </a:r>
            <a:r>
              <a:rPr lang="en-GB" altLang="en-US" dirty="0" err="1">
                <a:latin typeface="Arial" panose="020B0604020202020204" pitchFamily="34" charset="0"/>
              </a:rPr>
              <a:t>r.f.m</a:t>
            </a:r>
            <a:r>
              <a:rPr lang="en-GB" altLang="en-US" dirty="0">
                <a:latin typeface="Arial" panose="020B0604020202020204" pitchFamily="34" charset="0"/>
              </a:rPr>
              <a:t>.) of a compound.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the mole calculation, please refer to the </a:t>
            </a:r>
            <a:r>
              <a:rPr lang="en-GB" altLang="en-US" i="1" dirty="0">
                <a:latin typeface="Arial" panose="020B0604020202020204" pitchFamily="34" charset="0"/>
              </a:rPr>
              <a:t>Gases and Moles</a:t>
            </a:r>
            <a:r>
              <a:rPr lang="en-GB" altLang="en-US" dirty="0">
                <a:latin typeface="Arial" panose="020B0604020202020204" pitchFamily="34" charset="0"/>
              </a:rPr>
              <a:t> presentation.</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FBC7DD67-BE5D-4C66-8631-AD9F24F9D224}"/>
              </a:ext>
            </a:extLst>
          </p:cNvPr>
          <p:cNvSpPr>
            <a:spLocks noGrp="1"/>
          </p:cNvSpPr>
          <p:nvPr>
            <p:ph type="sldNum" sz="quarter" idx="10"/>
          </p:nvPr>
        </p:nvSpPr>
        <p:spPr/>
        <p:txBody>
          <a:bodyPr/>
          <a:lstStyle/>
          <a:p>
            <a:fld id="{121983F6-F066-4C8F-9A7A-F780324AE512}"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DAB78C-43A2-4818-BFEB-18BE4BCE6DC1}"/>
              </a:ext>
            </a:extLst>
          </p:cNvPr>
          <p:cNvSpPr>
            <a:spLocks noGrp="1"/>
          </p:cNvSpPr>
          <p:nvPr>
            <p:ph type="sldNum" sz="quarter" idx="10"/>
          </p:nvPr>
        </p:nvSpPr>
        <p:spPr/>
        <p:txBody>
          <a:bodyPr/>
          <a:lstStyle/>
          <a:p>
            <a:fld id="{121983F6-F066-4C8F-9A7A-F780324AE512}" type="slidenum">
              <a:rPr lang="en-US" altLang="en-US" smtClean="0"/>
              <a:pPr/>
              <a:t>2</a:t>
            </a:fld>
            <a:endParaRPr lang="en-US" altLang="en-US"/>
          </a:p>
        </p:txBody>
      </p:sp>
    </p:spTree>
    <p:extLst>
      <p:ext uri="{BB962C8B-B14F-4D97-AF65-F5344CB8AC3E}">
        <p14:creationId xmlns:p14="http://schemas.microsoft.com/office/powerpoint/2010/main" val="248362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C5C2B68-F683-4D10-AAA2-76F256040E22}"/>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477E8154-0AC2-44F6-9687-0B94402E1976}"/>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test students’ familiarity with calculating concentrations in mol/dm</a:t>
            </a:r>
            <a:r>
              <a:rPr lang="en-GB" altLang="en-US" baseline="30000" dirty="0">
                <a:latin typeface="Arial" panose="020B0604020202020204" pitchFamily="34" charset="0"/>
              </a:rPr>
              <a:t>3</a:t>
            </a:r>
            <a:r>
              <a:rPr lang="en-GB" altLang="en-US" dirty="0">
                <a:latin typeface="Arial" panose="020B0604020202020204" pitchFamily="34" charset="0"/>
              </a:rPr>
              <a:t>. There are four questions in total. Rearrangements of c=n/v are not required in this activity, but are covered in the following slides.</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2753F10C-85FA-4BFF-9003-4F990F62A3D6}"/>
              </a:ext>
            </a:extLst>
          </p:cNvPr>
          <p:cNvSpPr>
            <a:spLocks noGrp="1"/>
          </p:cNvSpPr>
          <p:nvPr>
            <p:ph type="sldNum" sz="quarter" idx="10"/>
          </p:nvPr>
        </p:nvSpPr>
        <p:spPr/>
        <p:txBody>
          <a:bodyPr/>
          <a:lstStyle/>
          <a:p>
            <a:fld id="{121983F6-F066-4C8F-9A7A-F780324AE51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2F6E1DD-6BFB-463D-A3AD-F72C8C667B3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30B7EE67-A0AD-4EEF-B76F-2BD7A6E31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EA369F93-4F63-491C-AAE6-FCF3554B98F8}"/>
              </a:ext>
            </a:extLst>
          </p:cNvPr>
          <p:cNvSpPr>
            <a:spLocks noGrp="1"/>
          </p:cNvSpPr>
          <p:nvPr>
            <p:ph type="sldNum" sz="quarter" idx="10"/>
          </p:nvPr>
        </p:nvSpPr>
        <p:spPr/>
        <p:txBody>
          <a:bodyPr/>
          <a:lstStyle/>
          <a:p>
            <a:fld id="{121983F6-F066-4C8F-9A7A-F780324AE512}"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ECF2147-CCD6-404E-873C-21B8B609EB76}"/>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48DB1119-F2A4-4AB4-87DC-9719748A5C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B30BA194-CC38-490B-8ED1-80FC59AEF81E}"/>
              </a:ext>
            </a:extLst>
          </p:cNvPr>
          <p:cNvSpPr>
            <a:spLocks noGrp="1"/>
          </p:cNvSpPr>
          <p:nvPr>
            <p:ph type="sldNum" sz="quarter" idx="10"/>
          </p:nvPr>
        </p:nvSpPr>
        <p:spPr/>
        <p:txBody>
          <a:bodyPr/>
          <a:lstStyle/>
          <a:p>
            <a:fld id="{121983F6-F066-4C8F-9A7A-F780324AE512}"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7849090-6F50-4533-9D91-43F650B5EA12}"/>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B1880CE-E74D-4B75-A556-31295464F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Step 1 of this calculation has already been performed in the previous slide. All that is left is step 2, which is to rearrange the moles formula to find the mass value as shown.</a:t>
            </a:r>
          </a:p>
          <a:p>
            <a:endParaRPr lang="en-GB" altLang="en-US" dirty="0">
              <a:latin typeface="Arial" panose="020B0604020202020204" pitchFamily="34" charset="0"/>
            </a:endParaRPr>
          </a:p>
          <a:p>
            <a:r>
              <a:rPr lang="en-GB" altLang="en-US" dirty="0">
                <a:latin typeface="Arial" panose="020B0604020202020204" pitchFamily="34" charset="0"/>
              </a:rPr>
              <a:t>The following molar mass values were used in this calculation:</a:t>
            </a:r>
          </a:p>
          <a:p>
            <a:pPr marL="174056" indent="-174056">
              <a:buFont typeface="Arial" panose="020B0604020202020204" pitchFamily="34" charset="0"/>
              <a:buChar char="•"/>
            </a:pPr>
            <a:r>
              <a:rPr lang="en-GB" altLang="en-US" dirty="0">
                <a:latin typeface="Arial" panose="020B0604020202020204" pitchFamily="34" charset="0"/>
              </a:rPr>
              <a:t> copper: 63.5</a:t>
            </a:r>
          </a:p>
          <a:p>
            <a:pPr marL="174056" indent="-174056">
              <a:buFont typeface="Arial" panose="020B0604020202020204" pitchFamily="34" charset="0"/>
              <a:buChar char="•"/>
            </a:pPr>
            <a:r>
              <a:rPr lang="en-GB" altLang="en-US" dirty="0">
                <a:latin typeface="Arial" panose="020B0604020202020204" pitchFamily="34" charset="0"/>
              </a:rPr>
              <a:t> </a:t>
            </a:r>
            <a:r>
              <a:rPr lang="en-GB" altLang="en-US" dirty="0" err="1">
                <a:latin typeface="Arial" panose="020B0604020202020204" pitchFamily="34" charset="0"/>
              </a:rPr>
              <a:t>sulfur</a:t>
            </a:r>
            <a:r>
              <a:rPr lang="en-GB" altLang="en-US" dirty="0">
                <a:latin typeface="Arial" panose="020B0604020202020204" pitchFamily="34" charset="0"/>
              </a:rPr>
              <a:t>: 32.06</a:t>
            </a:r>
          </a:p>
          <a:p>
            <a:pPr marL="174056" indent="-174056">
              <a:buFont typeface="Arial" panose="020B0604020202020204" pitchFamily="34" charset="0"/>
              <a:buChar char="•"/>
            </a:pPr>
            <a:r>
              <a:rPr lang="en-GB" altLang="en-US" dirty="0">
                <a:latin typeface="Arial" panose="020B0604020202020204" pitchFamily="34" charset="0"/>
              </a:rPr>
              <a:t> oxygen: 16.0</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6A6B10A8-8509-4A16-A313-7EDE401DE902}"/>
              </a:ext>
            </a:extLst>
          </p:cNvPr>
          <p:cNvSpPr>
            <a:spLocks noGrp="1"/>
          </p:cNvSpPr>
          <p:nvPr>
            <p:ph type="sldNum" sz="quarter" idx="10"/>
          </p:nvPr>
        </p:nvSpPr>
        <p:spPr/>
        <p:txBody>
          <a:bodyPr/>
          <a:lstStyle/>
          <a:p>
            <a:fld id="{121983F6-F066-4C8F-9A7A-F780324AE512}"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6A52F34-61D3-4D28-B509-3ADDC6E7A3ED}"/>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B4FA0AA-FB2D-4C11-9D9D-64CF1EDF7B6C}"/>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interactive animation shows how mass remains constant during a reaction.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a:t>
            </a:r>
            <a:r>
              <a:rPr lang="en-GB" dirty="0"/>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3" name="Slide Number Placeholder 2">
            <a:extLst>
              <a:ext uri="{FF2B5EF4-FFF2-40B4-BE49-F238E27FC236}">
                <a16:creationId xmlns:a16="http://schemas.microsoft.com/office/drawing/2014/main" id="{3CA9D0EF-BBCA-434C-A54E-1EB517492EA3}"/>
              </a:ext>
            </a:extLst>
          </p:cNvPr>
          <p:cNvSpPr>
            <a:spLocks noGrp="1"/>
          </p:cNvSpPr>
          <p:nvPr>
            <p:ph type="sldNum" sz="quarter" idx="10"/>
          </p:nvPr>
        </p:nvSpPr>
        <p:spPr/>
        <p:txBody>
          <a:bodyPr/>
          <a:lstStyle/>
          <a:p>
            <a:fld id="{121983F6-F066-4C8F-9A7A-F780324AE51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9F3856A-2D79-4042-AFE2-36D04C7BD77E}"/>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860E6A3-065C-4CA7-9C91-53952F8F566A}"/>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E3D0BF7-48E0-454B-B1AA-D8AB44883D8C}"/>
              </a:ext>
            </a:extLst>
          </p:cNvPr>
          <p:cNvSpPr>
            <a:spLocks noGrp="1"/>
          </p:cNvSpPr>
          <p:nvPr>
            <p:ph type="sldNum" sz="quarter" idx="10"/>
          </p:nvPr>
        </p:nvSpPr>
        <p:spPr/>
        <p:txBody>
          <a:bodyPr/>
          <a:lstStyle/>
          <a:p>
            <a:fld id="{121983F6-F066-4C8F-9A7A-F780324AE51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124F65A-1241-49B9-A2E8-0A5BD526BCE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EE469FD-7B8D-42A8-9B39-CBDDC8678F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need reminding that the relative mass of an element is the mass of its atoms compared with the mass of an atom on carbon‐12.</a:t>
            </a:r>
            <a:endParaRPr lang="en-GB" altLang="en-US" b="1" i="1" dirty="0">
              <a:latin typeface="Arial" panose="020B0604020202020204" pitchFamily="34" charset="0"/>
            </a:endParaRP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effectLst/>
            </a:endParaRPr>
          </a:p>
        </p:txBody>
      </p:sp>
      <p:sp>
        <p:nvSpPr>
          <p:cNvPr id="3" name="Slide Number Placeholder 2">
            <a:extLst>
              <a:ext uri="{FF2B5EF4-FFF2-40B4-BE49-F238E27FC236}">
                <a16:creationId xmlns:a16="http://schemas.microsoft.com/office/drawing/2014/main" id="{0A8C17F2-7B94-4BF9-9060-DCB709DF8A39}"/>
              </a:ext>
            </a:extLst>
          </p:cNvPr>
          <p:cNvSpPr>
            <a:spLocks noGrp="1"/>
          </p:cNvSpPr>
          <p:nvPr>
            <p:ph type="sldNum" sz="quarter" idx="10"/>
          </p:nvPr>
        </p:nvSpPr>
        <p:spPr/>
        <p:txBody>
          <a:bodyPr/>
          <a:lstStyle/>
          <a:p>
            <a:fld id="{121983F6-F066-4C8F-9A7A-F780324AE51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141296E-245D-4817-833C-4FFDD704DA3B}"/>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8DCEB3D8-36D5-4FE2-9EEF-359B822EB8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EFB29042-3500-454A-95E0-F465A0331F2F}"/>
              </a:ext>
            </a:extLst>
          </p:cNvPr>
          <p:cNvSpPr>
            <a:spLocks noGrp="1"/>
          </p:cNvSpPr>
          <p:nvPr>
            <p:ph type="sldNum" sz="quarter" idx="10"/>
          </p:nvPr>
        </p:nvSpPr>
        <p:spPr/>
        <p:txBody>
          <a:bodyPr/>
          <a:lstStyle/>
          <a:p>
            <a:fld id="{121983F6-F066-4C8F-9A7A-F780324AE51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DB996A6-F541-4B07-8B68-163C3F4BA2A4}"/>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8B45F5D-8996-4EA9-8E35-80A61B718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endParaRPr lang="en-GB" dirty="0">
              <a:latin typeface="Arial" panose="020B0604020202020204" pitchFamily="34" charset="0"/>
            </a:endParaRPr>
          </a:p>
          <a:p>
            <a:pPr marL="174056" indent="-174056" defTabSz="928299">
              <a:buFont typeface="Arial" panose="020B0604020202020204" pitchFamily="34" charset="0"/>
              <a:buChar char="•"/>
              <a:defRPr/>
            </a:pPr>
            <a:r>
              <a:rPr lang="en-GB" b="1" dirty="0"/>
              <a:t>Using Mathematics and Computational Thinking: </a:t>
            </a:r>
            <a:r>
              <a:rPr lang="en-GB" dirty="0"/>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42EF9E39-37DC-4407-A809-8CC540E9FECB}"/>
              </a:ext>
            </a:extLst>
          </p:cNvPr>
          <p:cNvSpPr>
            <a:spLocks noGrp="1"/>
          </p:cNvSpPr>
          <p:nvPr>
            <p:ph type="sldNum" sz="quarter" idx="10"/>
          </p:nvPr>
        </p:nvSpPr>
        <p:spPr/>
        <p:txBody>
          <a:bodyPr/>
          <a:lstStyle/>
          <a:p>
            <a:fld id="{121983F6-F066-4C8F-9A7A-F780324AE51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62B4B0A-11A4-4204-9AC3-AFC49BD1A63E}"/>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F8D1E3B1-C874-4038-A770-3848B2C112D7}"/>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red particles represent the limiting reactant. The blue particles are in excess: there are some left at the end of the reaction.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B936EAB9-3D07-4490-8B13-9FD3F947D18B}"/>
              </a:ext>
            </a:extLst>
          </p:cNvPr>
          <p:cNvSpPr>
            <a:spLocks noGrp="1"/>
          </p:cNvSpPr>
          <p:nvPr>
            <p:ph type="sldNum" sz="quarter" idx="10"/>
          </p:nvPr>
        </p:nvSpPr>
        <p:spPr/>
        <p:txBody>
          <a:bodyPr/>
          <a:lstStyle/>
          <a:p>
            <a:fld id="{121983F6-F066-4C8F-9A7A-F780324AE51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79DB348-241C-477C-AA5B-D54A77AB78F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4C92F4A-1F19-4E99-86FC-271A1306E45A}"/>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a:t>
            </a:r>
            <a:r>
              <a:rPr lang="en-GB" dirty="0" err="1"/>
              <a:t>Analyze</a:t>
            </a:r>
            <a:r>
              <a:rPr lang="en-GB" dirty="0"/>
              <a:t> data using tools, technologies, and/or models (e.g., computational, mathematical) in order to make valid and reliable scientific claims or determine an optimal design solution.</a:t>
            </a:r>
            <a:endParaRPr lang="en-GB" dirty="0">
              <a:effectLst/>
            </a:endParaRPr>
          </a:p>
        </p:txBody>
      </p:sp>
      <p:sp>
        <p:nvSpPr>
          <p:cNvPr id="3" name="Slide Number Placeholder 2">
            <a:extLst>
              <a:ext uri="{FF2B5EF4-FFF2-40B4-BE49-F238E27FC236}">
                <a16:creationId xmlns:a16="http://schemas.microsoft.com/office/drawing/2014/main" id="{EB51D42C-172F-45B5-B512-955E0DEA9F92}"/>
              </a:ext>
            </a:extLst>
          </p:cNvPr>
          <p:cNvSpPr>
            <a:spLocks noGrp="1"/>
          </p:cNvSpPr>
          <p:nvPr>
            <p:ph type="sldNum" sz="quarter" idx="10"/>
          </p:nvPr>
        </p:nvSpPr>
        <p:spPr/>
        <p:txBody>
          <a:bodyPr/>
          <a:lstStyle/>
          <a:p>
            <a:fld id="{121983F6-F066-4C8F-9A7A-F780324AE51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186140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6031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9421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0840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77528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48033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73831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039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1935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69949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935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575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5045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81067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7753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7329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19020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3252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787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224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300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0478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6649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6831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0462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2822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2307307739"/>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 id="2147484909" r:id="rId13"/>
    <p:sldLayoutId id="214748491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742327789"/>
      </p:ext>
    </p:extLst>
  </p:cSld>
  <p:clrMap bg1="lt1" tx1="dk1" bg2="lt2" tx2="dk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15.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17.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20.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5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21.png"/><Relationship Id="rId12"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20.pn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BDC48366-784C-4F22-A931-2F2148137E17}"/>
              </a:ext>
            </a:extLst>
          </p:cNvPr>
          <p:cNvSpPr>
            <a:spLocks noGrp="1"/>
          </p:cNvSpPr>
          <p:nvPr>
            <p:ph type="title"/>
          </p:nvPr>
        </p:nvSpPr>
        <p:spPr/>
        <p:txBody>
          <a:bodyPr/>
          <a:lstStyle/>
          <a:p>
            <a:r>
              <a:rPr lang="en-GB" altLang="en-US" dirty="0"/>
              <a:t>Amount of Substance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B0EF1DD-3C7E-484B-98BA-F845350F4294}"/>
              </a:ext>
            </a:extLst>
          </p:cNvPr>
          <p:cNvSpPr>
            <a:spLocks noGrp="1" noChangeArrowheads="1"/>
          </p:cNvSpPr>
          <p:nvPr>
            <p:ph type="title"/>
          </p:nvPr>
        </p:nvSpPr>
        <p:spPr/>
        <p:txBody>
          <a:bodyPr/>
          <a:lstStyle/>
          <a:p>
            <a:r>
              <a:rPr lang="en-GB" altLang="en-US"/>
              <a:t>Changing the limiting reactant</a:t>
            </a:r>
          </a:p>
        </p:txBody>
      </p:sp>
      <p:sp>
        <p:nvSpPr>
          <p:cNvPr id="24579" name="AutoShape 3">
            <a:extLst>
              <a:ext uri="{FF2B5EF4-FFF2-40B4-BE49-F238E27FC236}">
                <a16:creationId xmlns:a16="http://schemas.microsoft.com/office/drawing/2014/main" id="{E16F7FDA-1E8C-4121-97E7-7973CEBC1C6D}"/>
              </a:ext>
            </a:extLst>
          </p:cNvPr>
          <p:cNvSpPr>
            <a:spLocks noChangeArrowheads="1"/>
          </p:cNvSpPr>
          <p:nvPr/>
        </p:nvSpPr>
        <p:spPr bwMode="auto">
          <a:xfrm>
            <a:off x="787400" y="2478088"/>
            <a:ext cx="3606800" cy="457200"/>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80" name="AutoShape 4">
            <a:extLst>
              <a:ext uri="{FF2B5EF4-FFF2-40B4-BE49-F238E27FC236}">
                <a16:creationId xmlns:a16="http://schemas.microsoft.com/office/drawing/2014/main" id="{6D63E2F0-20E9-4A32-AEE9-814291A30955}"/>
              </a:ext>
            </a:extLst>
          </p:cNvPr>
          <p:cNvSpPr>
            <a:spLocks noChangeArrowheads="1"/>
          </p:cNvSpPr>
          <p:nvPr/>
        </p:nvSpPr>
        <p:spPr bwMode="auto">
          <a:xfrm>
            <a:off x="787400" y="2478088"/>
            <a:ext cx="3606800" cy="2870200"/>
          </a:xfrm>
          <a:prstGeom prst="roundRect">
            <a:avLst>
              <a:gd name="adj" fmla="val 0"/>
            </a:avLst>
          </a:prstGeom>
          <a:noFill/>
          <a:ln w="3492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81" name="Line 5">
            <a:extLst>
              <a:ext uri="{FF2B5EF4-FFF2-40B4-BE49-F238E27FC236}">
                <a16:creationId xmlns:a16="http://schemas.microsoft.com/office/drawing/2014/main" id="{8F289143-7514-45C5-8156-19693637FA65}"/>
              </a:ext>
            </a:extLst>
          </p:cNvPr>
          <p:cNvSpPr>
            <a:spLocks noChangeShapeType="1"/>
          </p:cNvSpPr>
          <p:nvPr/>
        </p:nvSpPr>
        <p:spPr bwMode="auto">
          <a:xfrm>
            <a:off x="800100" y="2935288"/>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2" name="Line 6">
            <a:extLst>
              <a:ext uri="{FF2B5EF4-FFF2-40B4-BE49-F238E27FC236}">
                <a16:creationId xmlns:a16="http://schemas.microsoft.com/office/drawing/2014/main" id="{C7503DC0-B8AB-4C1B-9CF5-AD77DF79B986}"/>
              </a:ext>
            </a:extLst>
          </p:cNvPr>
          <p:cNvSpPr>
            <a:spLocks noChangeShapeType="1"/>
          </p:cNvSpPr>
          <p:nvPr/>
        </p:nvSpPr>
        <p:spPr bwMode="auto">
          <a:xfrm>
            <a:off x="787400" y="3278188"/>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3" name="Line 7">
            <a:extLst>
              <a:ext uri="{FF2B5EF4-FFF2-40B4-BE49-F238E27FC236}">
                <a16:creationId xmlns:a16="http://schemas.microsoft.com/office/drawing/2014/main" id="{6EC4FA5B-29D5-497D-A9D8-458DD987BCE7}"/>
              </a:ext>
            </a:extLst>
          </p:cNvPr>
          <p:cNvSpPr>
            <a:spLocks noChangeShapeType="1"/>
          </p:cNvSpPr>
          <p:nvPr/>
        </p:nvSpPr>
        <p:spPr bwMode="auto">
          <a:xfrm flipV="1">
            <a:off x="787400" y="3621088"/>
            <a:ext cx="3619500" cy="127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4" name="Line 8">
            <a:extLst>
              <a:ext uri="{FF2B5EF4-FFF2-40B4-BE49-F238E27FC236}">
                <a16:creationId xmlns:a16="http://schemas.microsoft.com/office/drawing/2014/main" id="{56AD19E1-F1E4-45A7-8F70-CE41630AA499}"/>
              </a:ext>
            </a:extLst>
          </p:cNvPr>
          <p:cNvSpPr>
            <a:spLocks noChangeShapeType="1"/>
          </p:cNvSpPr>
          <p:nvPr/>
        </p:nvSpPr>
        <p:spPr bwMode="auto">
          <a:xfrm flipH="1">
            <a:off x="2044700" y="2478088"/>
            <a:ext cx="12700" cy="28702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5" name="Text Box 9">
            <a:extLst>
              <a:ext uri="{FF2B5EF4-FFF2-40B4-BE49-F238E27FC236}">
                <a16:creationId xmlns:a16="http://schemas.microsoft.com/office/drawing/2014/main" id="{545FD541-F725-477B-B970-01FCC6BE3923}"/>
              </a:ext>
            </a:extLst>
          </p:cNvPr>
          <p:cNvSpPr txBox="1">
            <a:spLocks noChangeArrowheads="1"/>
          </p:cNvSpPr>
          <p:nvPr/>
        </p:nvSpPr>
        <p:spPr bwMode="auto">
          <a:xfrm>
            <a:off x="911225" y="2511602"/>
            <a:ext cx="108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time (s)</a:t>
            </a:r>
          </a:p>
        </p:txBody>
      </p:sp>
      <p:sp>
        <p:nvSpPr>
          <p:cNvPr id="24586" name="Text Box 10">
            <a:extLst>
              <a:ext uri="{FF2B5EF4-FFF2-40B4-BE49-F238E27FC236}">
                <a16:creationId xmlns:a16="http://schemas.microsoft.com/office/drawing/2014/main" id="{ADFFC4E3-6B42-48B8-93EB-77DF27B74B46}"/>
              </a:ext>
            </a:extLst>
          </p:cNvPr>
          <p:cNvSpPr txBox="1">
            <a:spLocks noChangeArrowheads="1"/>
          </p:cNvSpPr>
          <p:nvPr/>
        </p:nvSpPr>
        <p:spPr bwMode="auto">
          <a:xfrm>
            <a:off x="2028825" y="2510014"/>
            <a:ext cx="231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volume CO</a:t>
            </a:r>
            <a:r>
              <a:rPr lang="en-GB" altLang="en-US" sz="2000" b="1" baseline="-25000" dirty="0">
                <a:solidFill>
                  <a:schemeClr val="bg1"/>
                </a:solidFill>
              </a:rPr>
              <a:t>2</a:t>
            </a:r>
            <a:r>
              <a:rPr lang="en-GB" altLang="en-US" sz="2000" b="1" dirty="0">
                <a:solidFill>
                  <a:schemeClr val="bg1"/>
                </a:solidFill>
              </a:rPr>
              <a:t> (cm</a:t>
            </a:r>
            <a:r>
              <a:rPr lang="en-GB" altLang="en-US" sz="2000" b="1" baseline="30000" dirty="0">
                <a:solidFill>
                  <a:schemeClr val="bg1"/>
                </a:solidFill>
              </a:rPr>
              <a:t>3</a:t>
            </a:r>
            <a:r>
              <a:rPr lang="en-GB" altLang="en-US" sz="2000" b="1" dirty="0">
                <a:solidFill>
                  <a:schemeClr val="bg1"/>
                </a:solidFill>
              </a:rPr>
              <a:t>)</a:t>
            </a:r>
          </a:p>
        </p:txBody>
      </p:sp>
      <p:sp>
        <p:nvSpPr>
          <p:cNvPr id="24587" name="Line 11">
            <a:extLst>
              <a:ext uri="{FF2B5EF4-FFF2-40B4-BE49-F238E27FC236}">
                <a16:creationId xmlns:a16="http://schemas.microsoft.com/office/drawing/2014/main" id="{63A94804-DEFE-4F2B-AA40-857377070F51}"/>
              </a:ext>
            </a:extLst>
          </p:cNvPr>
          <p:cNvSpPr>
            <a:spLocks noChangeShapeType="1"/>
          </p:cNvSpPr>
          <p:nvPr/>
        </p:nvSpPr>
        <p:spPr bwMode="auto">
          <a:xfrm>
            <a:off x="800100" y="3976688"/>
            <a:ext cx="35814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8" name="Line 12">
            <a:extLst>
              <a:ext uri="{FF2B5EF4-FFF2-40B4-BE49-F238E27FC236}">
                <a16:creationId xmlns:a16="http://schemas.microsoft.com/office/drawing/2014/main" id="{D334110B-E6B7-48F4-8CAD-DA2BB4986000}"/>
              </a:ext>
            </a:extLst>
          </p:cNvPr>
          <p:cNvSpPr>
            <a:spLocks noChangeShapeType="1"/>
          </p:cNvSpPr>
          <p:nvPr/>
        </p:nvSpPr>
        <p:spPr bwMode="auto">
          <a:xfrm>
            <a:off x="787400" y="4319588"/>
            <a:ext cx="35814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89" name="Line 13">
            <a:extLst>
              <a:ext uri="{FF2B5EF4-FFF2-40B4-BE49-F238E27FC236}">
                <a16:creationId xmlns:a16="http://schemas.microsoft.com/office/drawing/2014/main" id="{68CE19E2-4682-4306-AA66-B8E0C0C38C98}"/>
              </a:ext>
            </a:extLst>
          </p:cNvPr>
          <p:cNvSpPr>
            <a:spLocks noChangeShapeType="1"/>
          </p:cNvSpPr>
          <p:nvPr/>
        </p:nvSpPr>
        <p:spPr bwMode="auto">
          <a:xfrm>
            <a:off x="787400" y="4662488"/>
            <a:ext cx="35941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0" name="Line 14">
            <a:extLst>
              <a:ext uri="{FF2B5EF4-FFF2-40B4-BE49-F238E27FC236}">
                <a16:creationId xmlns:a16="http://schemas.microsoft.com/office/drawing/2014/main" id="{D55D3BE7-CE67-4CC4-AF4B-BB369D4586D0}"/>
              </a:ext>
            </a:extLst>
          </p:cNvPr>
          <p:cNvSpPr>
            <a:spLocks noChangeShapeType="1"/>
          </p:cNvSpPr>
          <p:nvPr/>
        </p:nvSpPr>
        <p:spPr bwMode="auto">
          <a:xfrm>
            <a:off x="787400" y="5005388"/>
            <a:ext cx="36068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1" name="Text Box 15">
            <a:extLst>
              <a:ext uri="{FF2B5EF4-FFF2-40B4-BE49-F238E27FC236}">
                <a16:creationId xmlns:a16="http://schemas.microsoft.com/office/drawing/2014/main" id="{36AD3FFC-A2A0-4448-B91D-218CBC371CD1}"/>
              </a:ext>
            </a:extLst>
          </p:cNvPr>
          <p:cNvSpPr txBox="1">
            <a:spLocks noChangeArrowheads="1"/>
          </p:cNvSpPr>
          <p:nvPr/>
        </p:nvSpPr>
        <p:spPr bwMode="auto">
          <a:xfrm>
            <a:off x="1283494" y="2891632"/>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0</a:t>
            </a:r>
          </a:p>
        </p:txBody>
      </p:sp>
      <p:sp>
        <p:nvSpPr>
          <p:cNvPr id="24592" name="Text Box 16">
            <a:extLst>
              <a:ext uri="{FF2B5EF4-FFF2-40B4-BE49-F238E27FC236}">
                <a16:creationId xmlns:a16="http://schemas.microsoft.com/office/drawing/2014/main" id="{0181E447-F0D2-41D4-AEB4-CEC3A78795CC}"/>
              </a:ext>
            </a:extLst>
          </p:cNvPr>
          <p:cNvSpPr txBox="1">
            <a:spLocks noChangeArrowheads="1"/>
          </p:cNvSpPr>
          <p:nvPr/>
        </p:nvSpPr>
        <p:spPr bwMode="auto">
          <a:xfrm>
            <a:off x="1283494" y="3236119"/>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5</a:t>
            </a:r>
          </a:p>
        </p:txBody>
      </p:sp>
      <p:sp>
        <p:nvSpPr>
          <p:cNvPr id="24593" name="Text Box 17">
            <a:extLst>
              <a:ext uri="{FF2B5EF4-FFF2-40B4-BE49-F238E27FC236}">
                <a16:creationId xmlns:a16="http://schemas.microsoft.com/office/drawing/2014/main" id="{B7480E68-E018-4B5B-96E1-D580242088F1}"/>
              </a:ext>
            </a:extLst>
          </p:cNvPr>
          <p:cNvSpPr txBox="1">
            <a:spLocks noChangeArrowheads="1"/>
          </p:cNvSpPr>
          <p:nvPr/>
        </p:nvSpPr>
        <p:spPr bwMode="auto">
          <a:xfrm>
            <a:off x="1205706" y="359030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10</a:t>
            </a:r>
          </a:p>
        </p:txBody>
      </p:sp>
      <p:sp>
        <p:nvSpPr>
          <p:cNvPr id="24594" name="Text Box 18">
            <a:extLst>
              <a:ext uri="{FF2B5EF4-FFF2-40B4-BE49-F238E27FC236}">
                <a16:creationId xmlns:a16="http://schemas.microsoft.com/office/drawing/2014/main" id="{74CD5F11-DDC8-4E22-BD2F-66D3D73DB780}"/>
              </a:ext>
            </a:extLst>
          </p:cNvPr>
          <p:cNvSpPr txBox="1">
            <a:spLocks noChangeArrowheads="1"/>
          </p:cNvSpPr>
          <p:nvPr/>
        </p:nvSpPr>
        <p:spPr bwMode="auto">
          <a:xfrm>
            <a:off x="1205706" y="394529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15</a:t>
            </a:r>
          </a:p>
        </p:txBody>
      </p:sp>
      <p:sp>
        <p:nvSpPr>
          <p:cNvPr id="24595" name="Text Box 19">
            <a:extLst>
              <a:ext uri="{FF2B5EF4-FFF2-40B4-BE49-F238E27FC236}">
                <a16:creationId xmlns:a16="http://schemas.microsoft.com/office/drawing/2014/main" id="{8530C246-0D5B-4A72-B2AD-83938D26B356}"/>
              </a:ext>
            </a:extLst>
          </p:cNvPr>
          <p:cNvSpPr txBox="1">
            <a:spLocks noChangeArrowheads="1"/>
          </p:cNvSpPr>
          <p:nvPr/>
        </p:nvSpPr>
        <p:spPr bwMode="auto">
          <a:xfrm>
            <a:off x="1205706" y="4276901"/>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20</a:t>
            </a:r>
          </a:p>
        </p:txBody>
      </p:sp>
      <p:sp>
        <p:nvSpPr>
          <p:cNvPr id="24596" name="Text Box 20">
            <a:extLst>
              <a:ext uri="{FF2B5EF4-FFF2-40B4-BE49-F238E27FC236}">
                <a16:creationId xmlns:a16="http://schemas.microsoft.com/office/drawing/2014/main" id="{F10AAC5B-1C7F-460D-8C4B-0DB48C36E9C5}"/>
              </a:ext>
            </a:extLst>
          </p:cNvPr>
          <p:cNvSpPr txBox="1">
            <a:spLocks noChangeArrowheads="1"/>
          </p:cNvSpPr>
          <p:nvPr/>
        </p:nvSpPr>
        <p:spPr bwMode="auto">
          <a:xfrm>
            <a:off x="1205706" y="4619802"/>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25</a:t>
            </a:r>
          </a:p>
        </p:txBody>
      </p:sp>
      <p:sp>
        <p:nvSpPr>
          <p:cNvPr id="24597" name="Text Box 21">
            <a:extLst>
              <a:ext uri="{FF2B5EF4-FFF2-40B4-BE49-F238E27FC236}">
                <a16:creationId xmlns:a16="http://schemas.microsoft.com/office/drawing/2014/main" id="{5E24B600-E991-4166-8BB5-775FF0298CF3}"/>
              </a:ext>
            </a:extLst>
          </p:cNvPr>
          <p:cNvSpPr txBox="1">
            <a:spLocks noChangeArrowheads="1"/>
          </p:cNvSpPr>
          <p:nvPr/>
        </p:nvSpPr>
        <p:spPr bwMode="auto">
          <a:xfrm>
            <a:off x="1205706" y="4964290"/>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30</a:t>
            </a:r>
          </a:p>
        </p:txBody>
      </p:sp>
      <p:sp>
        <p:nvSpPr>
          <p:cNvPr id="24598" name="Text Box 22">
            <a:extLst>
              <a:ext uri="{FF2B5EF4-FFF2-40B4-BE49-F238E27FC236}">
                <a16:creationId xmlns:a16="http://schemas.microsoft.com/office/drawing/2014/main" id="{6AC5755A-B048-415E-9604-BC5553DF7E9C}"/>
              </a:ext>
            </a:extLst>
          </p:cNvPr>
          <p:cNvSpPr txBox="1">
            <a:spLocks noChangeArrowheads="1"/>
          </p:cNvSpPr>
          <p:nvPr/>
        </p:nvSpPr>
        <p:spPr bwMode="auto">
          <a:xfrm>
            <a:off x="3029744" y="2891631"/>
            <a:ext cx="315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0</a:t>
            </a:r>
          </a:p>
        </p:txBody>
      </p:sp>
      <p:sp>
        <p:nvSpPr>
          <p:cNvPr id="24599" name="Rectangle 23">
            <a:extLst>
              <a:ext uri="{FF2B5EF4-FFF2-40B4-BE49-F238E27FC236}">
                <a16:creationId xmlns:a16="http://schemas.microsoft.com/office/drawing/2014/main" id="{0382F62E-8C8F-4E5F-BA47-D5C83E679C76}"/>
              </a:ext>
            </a:extLst>
          </p:cNvPr>
          <p:cNvSpPr>
            <a:spLocks noChangeArrowheads="1"/>
          </p:cNvSpPr>
          <p:nvPr/>
        </p:nvSpPr>
        <p:spPr bwMode="auto">
          <a:xfrm>
            <a:off x="3017838" y="3236118"/>
            <a:ext cx="339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9</a:t>
            </a:r>
          </a:p>
        </p:txBody>
      </p:sp>
      <p:sp>
        <p:nvSpPr>
          <p:cNvPr id="24600" name="Rectangle 24">
            <a:extLst>
              <a:ext uri="{FF2B5EF4-FFF2-40B4-BE49-F238E27FC236}">
                <a16:creationId xmlns:a16="http://schemas.microsoft.com/office/drawing/2014/main" id="{DC656440-98DE-4B11-9D9F-00EC2CDB046A}"/>
              </a:ext>
            </a:extLst>
          </p:cNvPr>
          <p:cNvSpPr>
            <a:spLocks noChangeArrowheads="1"/>
          </p:cNvSpPr>
          <p:nvPr/>
        </p:nvSpPr>
        <p:spPr bwMode="auto">
          <a:xfrm>
            <a:off x="2940050" y="3590309"/>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17</a:t>
            </a:r>
          </a:p>
        </p:txBody>
      </p:sp>
      <p:sp>
        <p:nvSpPr>
          <p:cNvPr id="24601" name="Rectangle 25">
            <a:extLst>
              <a:ext uri="{FF2B5EF4-FFF2-40B4-BE49-F238E27FC236}">
                <a16:creationId xmlns:a16="http://schemas.microsoft.com/office/drawing/2014/main" id="{E002B227-A342-4EB0-B378-076BD20074F1}"/>
              </a:ext>
            </a:extLst>
          </p:cNvPr>
          <p:cNvSpPr>
            <a:spLocks noChangeArrowheads="1"/>
          </p:cNvSpPr>
          <p:nvPr/>
        </p:nvSpPr>
        <p:spPr bwMode="auto">
          <a:xfrm>
            <a:off x="2940050" y="394529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28</a:t>
            </a:r>
          </a:p>
        </p:txBody>
      </p:sp>
      <p:sp>
        <p:nvSpPr>
          <p:cNvPr id="24602" name="Rectangle 26">
            <a:extLst>
              <a:ext uri="{FF2B5EF4-FFF2-40B4-BE49-F238E27FC236}">
                <a16:creationId xmlns:a16="http://schemas.microsoft.com/office/drawing/2014/main" id="{328D76F1-FA32-4800-B0DE-AFBF7085CA24}"/>
              </a:ext>
            </a:extLst>
          </p:cNvPr>
          <p:cNvSpPr>
            <a:spLocks noChangeArrowheads="1"/>
          </p:cNvSpPr>
          <p:nvPr/>
        </p:nvSpPr>
        <p:spPr bwMode="auto">
          <a:xfrm>
            <a:off x="2940050" y="4276901"/>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39</a:t>
            </a:r>
          </a:p>
        </p:txBody>
      </p:sp>
      <p:sp>
        <p:nvSpPr>
          <p:cNvPr id="24603" name="Rectangle 27">
            <a:extLst>
              <a:ext uri="{FF2B5EF4-FFF2-40B4-BE49-F238E27FC236}">
                <a16:creationId xmlns:a16="http://schemas.microsoft.com/office/drawing/2014/main" id="{8714779F-5AC7-4AE4-B1E3-A9CDD165DF32}"/>
              </a:ext>
            </a:extLst>
          </p:cNvPr>
          <p:cNvSpPr>
            <a:spLocks noChangeArrowheads="1"/>
          </p:cNvSpPr>
          <p:nvPr/>
        </p:nvSpPr>
        <p:spPr bwMode="auto">
          <a:xfrm>
            <a:off x="2940050" y="4619802"/>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50</a:t>
            </a:r>
          </a:p>
        </p:txBody>
      </p:sp>
      <p:sp>
        <p:nvSpPr>
          <p:cNvPr id="24604" name="Rectangle 28">
            <a:extLst>
              <a:ext uri="{FF2B5EF4-FFF2-40B4-BE49-F238E27FC236}">
                <a16:creationId xmlns:a16="http://schemas.microsoft.com/office/drawing/2014/main" id="{B5B16D01-8384-48B6-89BF-B679BCECA051}"/>
              </a:ext>
            </a:extLst>
          </p:cNvPr>
          <p:cNvSpPr>
            <a:spLocks noChangeArrowheads="1"/>
          </p:cNvSpPr>
          <p:nvPr/>
        </p:nvSpPr>
        <p:spPr bwMode="auto">
          <a:xfrm>
            <a:off x="2940050" y="4964290"/>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50</a:t>
            </a:r>
          </a:p>
        </p:txBody>
      </p:sp>
      <p:sp>
        <p:nvSpPr>
          <p:cNvPr id="24605" name="AutoShape 29">
            <a:extLst>
              <a:ext uri="{FF2B5EF4-FFF2-40B4-BE49-F238E27FC236}">
                <a16:creationId xmlns:a16="http://schemas.microsoft.com/office/drawing/2014/main" id="{79608DC9-A898-4205-91B2-4D83214111DB}"/>
              </a:ext>
            </a:extLst>
          </p:cNvPr>
          <p:cNvSpPr>
            <a:spLocks noChangeArrowheads="1"/>
          </p:cNvSpPr>
          <p:nvPr/>
        </p:nvSpPr>
        <p:spPr bwMode="auto">
          <a:xfrm>
            <a:off x="4992688" y="2478088"/>
            <a:ext cx="3543300" cy="457200"/>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6" name="AutoShape 30">
            <a:extLst>
              <a:ext uri="{FF2B5EF4-FFF2-40B4-BE49-F238E27FC236}">
                <a16:creationId xmlns:a16="http://schemas.microsoft.com/office/drawing/2014/main" id="{39DAC64B-6133-4A87-8294-CA0DF1606232}"/>
              </a:ext>
            </a:extLst>
          </p:cNvPr>
          <p:cNvSpPr>
            <a:spLocks noChangeArrowheads="1"/>
          </p:cNvSpPr>
          <p:nvPr/>
        </p:nvSpPr>
        <p:spPr bwMode="auto">
          <a:xfrm>
            <a:off x="4992688" y="2478088"/>
            <a:ext cx="3556000" cy="2870200"/>
          </a:xfrm>
          <a:prstGeom prst="roundRect">
            <a:avLst>
              <a:gd name="adj" fmla="val 0"/>
            </a:avLst>
          </a:prstGeom>
          <a:noFill/>
          <a:ln w="3492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7" name="Line 31">
            <a:extLst>
              <a:ext uri="{FF2B5EF4-FFF2-40B4-BE49-F238E27FC236}">
                <a16:creationId xmlns:a16="http://schemas.microsoft.com/office/drawing/2014/main" id="{28A61873-8513-48CE-BD2D-2F4213F2C0F8}"/>
              </a:ext>
            </a:extLst>
          </p:cNvPr>
          <p:cNvSpPr>
            <a:spLocks noChangeShapeType="1"/>
          </p:cNvSpPr>
          <p:nvPr/>
        </p:nvSpPr>
        <p:spPr bwMode="auto">
          <a:xfrm>
            <a:off x="5005388" y="2935288"/>
            <a:ext cx="353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8" name="Line 32">
            <a:extLst>
              <a:ext uri="{FF2B5EF4-FFF2-40B4-BE49-F238E27FC236}">
                <a16:creationId xmlns:a16="http://schemas.microsoft.com/office/drawing/2014/main" id="{5FA2A3B4-A8EB-4FF9-B52F-23746A7F878B}"/>
              </a:ext>
            </a:extLst>
          </p:cNvPr>
          <p:cNvSpPr>
            <a:spLocks noChangeShapeType="1"/>
          </p:cNvSpPr>
          <p:nvPr/>
        </p:nvSpPr>
        <p:spPr bwMode="auto">
          <a:xfrm>
            <a:off x="4992688" y="3280002"/>
            <a:ext cx="35560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9" name="Line 33">
            <a:extLst>
              <a:ext uri="{FF2B5EF4-FFF2-40B4-BE49-F238E27FC236}">
                <a16:creationId xmlns:a16="http://schemas.microsoft.com/office/drawing/2014/main" id="{9DA6754B-C75C-4071-8FC7-4E0C3EBE2522}"/>
              </a:ext>
            </a:extLst>
          </p:cNvPr>
          <p:cNvSpPr>
            <a:spLocks noChangeShapeType="1"/>
          </p:cNvSpPr>
          <p:nvPr/>
        </p:nvSpPr>
        <p:spPr bwMode="auto">
          <a:xfrm>
            <a:off x="4992688" y="3624716"/>
            <a:ext cx="35433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0" name="Line 34">
            <a:extLst>
              <a:ext uri="{FF2B5EF4-FFF2-40B4-BE49-F238E27FC236}">
                <a16:creationId xmlns:a16="http://schemas.microsoft.com/office/drawing/2014/main" id="{9BD78622-AE13-4006-9000-2B87E3F966A9}"/>
              </a:ext>
            </a:extLst>
          </p:cNvPr>
          <p:cNvSpPr>
            <a:spLocks noChangeShapeType="1"/>
          </p:cNvSpPr>
          <p:nvPr/>
        </p:nvSpPr>
        <p:spPr bwMode="auto">
          <a:xfrm flipH="1">
            <a:off x="6249988" y="2478088"/>
            <a:ext cx="12700" cy="28575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1" name="Text Box 35">
            <a:extLst>
              <a:ext uri="{FF2B5EF4-FFF2-40B4-BE49-F238E27FC236}">
                <a16:creationId xmlns:a16="http://schemas.microsoft.com/office/drawing/2014/main" id="{D2E51D1D-FF38-4356-B8DC-F643DC48C821}"/>
              </a:ext>
            </a:extLst>
          </p:cNvPr>
          <p:cNvSpPr txBox="1">
            <a:spLocks noChangeArrowheads="1"/>
          </p:cNvSpPr>
          <p:nvPr/>
        </p:nvSpPr>
        <p:spPr bwMode="auto">
          <a:xfrm>
            <a:off x="5083175" y="2511602"/>
            <a:ext cx="108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time (s)</a:t>
            </a:r>
          </a:p>
        </p:txBody>
      </p:sp>
      <p:sp>
        <p:nvSpPr>
          <p:cNvPr id="24612" name="Text Box 36">
            <a:extLst>
              <a:ext uri="{FF2B5EF4-FFF2-40B4-BE49-F238E27FC236}">
                <a16:creationId xmlns:a16="http://schemas.microsoft.com/office/drawing/2014/main" id="{ADD4BEC2-EDBA-4184-BF36-2C09F14A7950}"/>
              </a:ext>
            </a:extLst>
          </p:cNvPr>
          <p:cNvSpPr txBox="1">
            <a:spLocks noChangeArrowheads="1"/>
          </p:cNvSpPr>
          <p:nvPr/>
        </p:nvSpPr>
        <p:spPr bwMode="auto">
          <a:xfrm>
            <a:off x="6213475" y="2510014"/>
            <a:ext cx="2319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volume CO</a:t>
            </a:r>
            <a:r>
              <a:rPr lang="en-GB" altLang="en-US" sz="2000" b="1" baseline="-25000" dirty="0">
                <a:solidFill>
                  <a:schemeClr val="bg1"/>
                </a:solidFill>
              </a:rPr>
              <a:t>2</a:t>
            </a:r>
            <a:r>
              <a:rPr lang="en-GB" altLang="en-US" sz="2000" b="1" dirty="0">
                <a:solidFill>
                  <a:schemeClr val="bg1"/>
                </a:solidFill>
              </a:rPr>
              <a:t> (cm</a:t>
            </a:r>
            <a:r>
              <a:rPr lang="en-GB" altLang="en-US" sz="2000" b="1" baseline="30000" dirty="0">
                <a:solidFill>
                  <a:schemeClr val="bg1"/>
                </a:solidFill>
              </a:rPr>
              <a:t>3</a:t>
            </a:r>
            <a:r>
              <a:rPr lang="en-GB" altLang="en-US" sz="2000" b="1" dirty="0">
                <a:solidFill>
                  <a:schemeClr val="bg1"/>
                </a:solidFill>
              </a:rPr>
              <a:t>)</a:t>
            </a:r>
          </a:p>
        </p:txBody>
      </p:sp>
      <p:sp>
        <p:nvSpPr>
          <p:cNvPr id="24613" name="Line 37">
            <a:extLst>
              <a:ext uri="{FF2B5EF4-FFF2-40B4-BE49-F238E27FC236}">
                <a16:creationId xmlns:a16="http://schemas.microsoft.com/office/drawing/2014/main" id="{041D1008-D486-47F0-B8A9-106EA7FCC58F}"/>
              </a:ext>
            </a:extLst>
          </p:cNvPr>
          <p:cNvSpPr>
            <a:spLocks noChangeShapeType="1"/>
          </p:cNvSpPr>
          <p:nvPr/>
        </p:nvSpPr>
        <p:spPr bwMode="auto">
          <a:xfrm>
            <a:off x="5005388" y="3969430"/>
            <a:ext cx="3530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4" name="Line 38">
            <a:extLst>
              <a:ext uri="{FF2B5EF4-FFF2-40B4-BE49-F238E27FC236}">
                <a16:creationId xmlns:a16="http://schemas.microsoft.com/office/drawing/2014/main" id="{232A5709-0576-4C40-83C2-441841C2243F}"/>
              </a:ext>
            </a:extLst>
          </p:cNvPr>
          <p:cNvSpPr>
            <a:spLocks noChangeShapeType="1"/>
          </p:cNvSpPr>
          <p:nvPr/>
        </p:nvSpPr>
        <p:spPr bwMode="auto">
          <a:xfrm>
            <a:off x="4992688" y="4314144"/>
            <a:ext cx="35687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5" name="Line 39">
            <a:extLst>
              <a:ext uri="{FF2B5EF4-FFF2-40B4-BE49-F238E27FC236}">
                <a16:creationId xmlns:a16="http://schemas.microsoft.com/office/drawing/2014/main" id="{7D21E9AA-AAAD-4E2F-89BF-BF749A99432D}"/>
              </a:ext>
            </a:extLst>
          </p:cNvPr>
          <p:cNvSpPr>
            <a:spLocks noChangeShapeType="1"/>
          </p:cNvSpPr>
          <p:nvPr/>
        </p:nvSpPr>
        <p:spPr bwMode="auto">
          <a:xfrm>
            <a:off x="4992688" y="4658858"/>
            <a:ext cx="35687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6" name="Line 40">
            <a:extLst>
              <a:ext uri="{FF2B5EF4-FFF2-40B4-BE49-F238E27FC236}">
                <a16:creationId xmlns:a16="http://schemas.microsoft.com/office/drawing/2014/main" id="{2CD64413-4FD6-4F93-9A97-ACCB58DF12E7}"/>
              </a:ext>
            </a:extLst>
          </p:cNvPr>
          <p:cNvSpPr>
            <a:spLocks noChangeShapeType="1"/>
          </p:cNvSpPr>
          <p:nvPr/>
        </p:nvSpPr>
        <p:spPr bwMode="auto">
          <a:xfrm>
            <a:off x="4992688" y="5003572"/>
            <a:ext cx="35433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17" name="Text Box 41">
            <a:extLst>
              <a:ext uri="{FF2B5EF4-FFF2-40B4-BE49-F238E27FC236}">
                <a16:creationId xmlns:a16="http://schemas.microsoft.com/office/drawing/2014/main" id="{544DB2C0-F2F7-44D6-A539-D5E1B9DCB4B1}"/>
              </a:ext>
            </a:extLst>
          </p:cNvPr>
          <p:cNvSpPr txBox="1">
            <a:spLocks noChangeArrowheads="1"/>
          </p:cNvSpPr>
          <p:nvPr/>
        </p:nvSpPr>
        <p:spPr bwMode="auto">
          <a:xfrm>
            <a:off x="5455444" y="2891632"/>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0</a:t>
            </a:r>
          </a:p>
        </p:txBody>
      </p:sp>
      <p:sp>
        <p:nvSpPr>
          <p:cNvPr id="24618" name="Text Box 42">
            <a:extLst>
              <a:ext uri="{FF2B5EF4-FFF2-40B4-BE49-F238E27FC236}">
                <a16:creationId xmlns:a16="http://schemas.microsoft.com/office/drawing/2014/main" id="{6BD913B3-1AD0-4405-AED9-0EC0BCFCC947}"/>
              </a:ext>
            </a:extLst>
          </p:cNvPr>
          <p:cNvSpPr txBox="1">
            <a:spLocks noChangeArrowheads="1"/>
          </p:cNvSpPr>
          <p:nvPr/>
        </p:nvSpPr>
        <p:spPr bwMode="auto">
          <a:xfrm>
            <a:off x="5455444" y="3236119"/>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a:t>
            </a:r>
          </a:p>
        </p:txBody>
      </p:sp>
      <p:sp>
        <p:nvSpPr>
          <p:cNvPr id="24619" name="Text Box 43">
            <a:extLst>
              <a:ext uri="{FF2B5EF4-FFF2-40B4-BE49-F238E27FC236}">
                <a16:creationId xmlns:a16="http://schemas.microsoft.com/office/drawing/2014/main" id="{ED899573-7E67-4910-83B7-1C36A9C25CA1}"/>
              </a:ext>
            </a:extLst>
          </p:cNvPr>
          <p:cNvSpPr txBox="1">
            <a:spLocks noChangeArrowheads="1"/>
          </p:cNvSpPr>
          <p:nvPr/>
        </p:nvSpPr>
        <p:spPr bwMode="auto">
          <a:xfrm>
            <a:off x="5377656" y="359030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10</a:t>
            </a:r>
          </a:p>
        </p:txBody>
      </p:sp>
      <p:sp>
        <p:nvSpPr>
          <p:cNvPr id="24620" name="Text Box 44">
            <a:extLst>
              <a:ext uri="{FF2B5EF4-FFF2-40B4-BE49-F238E27FC236}">
                <a16:creationId xmlns:a16="http://schemas.microsoft.com/office/drawing/2014/main" id="{79492809-4A25-4FBD-A2B2-A6E84D94A250}"/>
              </a:ext>
            </a:extLst>
          </p:cNvPr>
          <p:cNvSpPr txBox="1">
            <a:spLocks noChangeArrowheads="1"/>
          </p:cNvSpPr>
          <p:nvPr/>
        </p:nvSpPr>
        <p:spPr bwMode="auto">
          <a:xfrm>
            <a:off x="5377656" y="394529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15</a:t>
            </a:r>
          </a:p>
        </p:txBody>
      </p:sp>
      <p:sp>
        <p:nvSpPr>
          <p:cNvPr id="24621" name="Text Box 45">
            <a:extLst>
              <a:ext uri="{FF2B5EF4-FFF2-40B4-BE49-F238E27FC236}">
                <a16:creationId xmlns:a16="http://schemas.microsoft.com/office/drawing/2014/main" id="{6F4CE2C5-3D37-46E0-81FB-9BEB01024E24}"/>
              </a:ext>
            </a:extLst>
          </p:cNvPr>
          <p:cNvSpPr txBox="1">
            <a:spLocks noChangeArrowheads="1"/>
          </p:cNvSpPr>
          <p:nvPr/>
        </p:nvSpPr>
        <p:spPr bwMode="auto">
          <a:xfrm>
            <a:off x="5377656" y="4276901"/>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20</a:t>
            </a:r>
          </a:p>
        </p:txBody>
      </p:sp>
      <p:sp>
        <p:nvSpPr>
          <p:cNvPr id="24622" name="Text Box 46">
            <a:extLst>
              <a:ext uri="{FF2B5EF4-FFF2-40B4-BE49-F238E27FC236}">
                <a16:creationId xmlns:a16="http://schemas.microsoft.com/office/drawing/2014/main" id="{294605B9-157E-4C48-AE92-25623CF5B51B}"/>
              </a:ext>
            </a:extLst>
          </p:cNvPr>
          <p:cNvSpPr txBox="1">
            <a:spLocks noChangeArrowheads="1"/>
          </p:cNvSpPr>
          <p:nvPr/>
        </p:nvSpPr>
        <p:spPr bwMode="auto">
          <a:xfrm>
            <a:off x="5377656" y="4619802"/>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25</a:t>
            </a:r>
          </a:p>
        </p:txBody>
      </p:sp>
      <p:sp>
        <p:nvSpPr>
          <p:cNvPr id="24623" name="Text Box 47">
            <a:extLst>
              <a:ext uri="{FF2B5EF4-FFF2-40B4-BE49-F238E27FC236}">
                <a16:creationId xmlns:a16="http://schemas.microsoft.com/office/drawing/2014/main" id="{5EEF591D-14CA-4188-84F5-F5F6AA6CC412}"/>
              </a:ext>
            </a:extLst>
          </p:cNvPr>
          <p:cNvSpPr txBox="1">
            <a:spLocks noChangeArrowheads="1"/>
          </p:cNvSpPr>
          <p:nvPr/>
        </p:nvSpPr>
        <p:spPr bwMode="auto">
          <a:xfrm>
            <a:off x="5377656" y="4964290"/>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30</a:t>
            </a:r>
          </a:p>
        </p:txBody>
      </p:sp>
      <p:sp>
        <p:nvSpPr>
          <p:cNvPr id="24624" name="Text Box 48">
            <a:extLst>
              <a:ext uri="{FF2B5EF4-FFF2-40B4-BE49-F238E27FC236}">
                <a16:creationId xmlns:a16="http://schemas.microsoft.com/office/drawing/2014/main" id="{99DB0076-5679-4001-9C39-8212434E930C}"/>
              </a:ext>
            </a:extLst>
          </p:cNvPr>
          <p:cNvSpPr txBox="1">
            <a:spLocks noChangeArrowheads="1"/>
          </p:cNvSpPr>
          <p:nvPr/>
        </p:nvSpPr>
        <p:spPr bwMode="auto">
          <a:xfrm>
            <a:off x="7215188" y="2891631"/>
            <a:ext cx="315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0</a:t>
            </a:r>
          </a:p>
        </p:txBody>
      </p:sp>
      <p:sp>
        <p:nvSpPr>
          <p:cNvPr id="24625" name="Rectangle 49">
            <a:extLst>
              <a:ext uri="{FF2B5EF4-FFF2-40B4-BE49-F238E27FC236}">
                <a16:creationId xmlns:a16="http://schemas.microsoft.com/office/drawing/2014/main" id="{81E57667-13FC-4768-A98B-BB565774C960}"/>
              </a:ext>
            </a:extLst>
          </p:cNvPr>
          <p:cNvSpPr>
            <a:spLocks noChangeArrowheads="1"/>
          </p:cNvSpPr>
          <p:nvPr/>
        </p:nvSpPr>
        <p:spPr bwMode="auto">
          <a:xfrm>
            <a:off x="7125494" y="3236118"/>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11</a:t>
            </a:r>
          </a:p>
        </p:txBody>
      </p:sp>
      <p:sp>
        <p:nvSpPr>
          <p:cNvPr id="24626" name="Rectangle 50">
            <a:extLst>
              <a:ext uri="{FF2B5EF4-FFF2-40B4-BE49-F238E27FC236}">
                <a16:creationId xmlns:a16="http://schemas.microsoft.com/office/drawing/2014/main" id="{4C3A9242-B799-46C4-9FB7-9D5F41D19B13}"/>
              </a:ext>
            </a:extLst>
          </p:cNvPr>
          <p:cNvSpPr>
            <a:spLocks noChangeArrowheads="1"/>
          </p:cNvSpPr>
          <p:nvPr/>
        </p:nvSpPr>
        <p:spPr bwMode="auto">
          <a:xfrm>
            <a:off x="7125494" y="3590309"/>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20</a:t>
            </a:r>
          </a:p>
        </p:txBody>
      </p:sp>
      <p:sp>
        <p:nvSpPr>
          <p:cNvPr id="24627" name="Rectangle 51">
            <a:extLst>
              <a:ext uri="{FF2B5EF4-FFF2-40B4-BE49-F238E27FC236}">
                <a16:creationId xmlns:a16="http://schemas.microsoft.com/office/drawing/2014/main" id="{C2B70451-2033-4E61-BEA0-35FE04159E9B}"/>
              </a:ext>
            </a:extLst>
          </p:cNvPr>
          <p:cNvSpPr>
            <a:spLocks noChangeArrowheads="1"/>
          </p:cNvSpPr>
          <p:nvPr/>
        </p:nvSpPr>
        <p:spPr bwMode="auto">
          <a:xfrm>
            <a:off x="7125494" y="394529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30</a:t>
            </a:r>
          </a:p>
        </p:txBody>
      </p:sp>
      <p:sp>
        <p:nvSpPr>
          <p:cNvPr id="24628" name="Rectangle 52">
            <a:extLst>
              <a:ext uri="{FF2B5EF4-FFF2-40B4-BE49-F238E27FC236}">
                <a16:creationId xmlns:a16="http://schemas.microsoft.com/office/drawing/2014/main" id="{73DAE093-4A5A-4462-AB0A-7AE30F992F3C}"/>
              </a:ext>
            </a:extLst>
          </p:cNvPr>
          <p:cNvSpPr>
            <a:spLocks noChangeArrowheads="1"/>
          </p:cNvSpPr>
          <p:nvPr/>
        </p:nvSpPr>
        <p:spPr bwMode="auto">
          <a:xfrm>
            <a:off x="7125494" y="4276901"/>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42</a:t>
            </a:r>
          </a:p>
        </p:txBody>
      </p:sp>
      <p:sp>
        <p:nvSpPr>
          <p:cNvPr id="24629" name="Rectangle 53">
            <a:extLst>
              <a:ext uri="{FF2B5EF4-FFF2-40B4-BE49-F238E27FC236}">
                <a16:creationId xmlns:a16="http://schemas.microsoft.com/office/drawing/2014/main" id="{9E9E676C-3027-4D81-AB84-3EB87A9190B3}"/>
              </a:ext>
            </a:extLst>
          </p:cNvPr>
          <p:cNvSpPr>
            <a:spLocks noChangeArrowheads="1"/>
          </p:cNvSpPr>
          <p:nvPr/>
        </p:nvSpPr>
        <p:spPr bwMode="auto">
          <a:xfrm>
            <a:off x="7125494" y="4619802"/>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53</a:t>
            </a:r>
          </a:p>
        </p:txBody>
      </p:sp>
      <p:sp>
        <p:nvSpPr>
          <p:cNvPr id="24630" name="Rectangle 54">
            <a:extLst>
              <a:ext uri="{FF2B5EF4-FFF2-40B4-BE49-F238E27FC236}">
                <a16:creationId xmlns:a16="http://schemas.microsoft.com/office/drawing/2014/main" id="{DF842F27-7800-47CA-8E10-7AE6B7201383}"/>
              </a:ext>
            </a:extLst>
          </p:cNvPr>
          <p:cNvSpPr>
            <a:spLocks noChangeArrowheads="1"/>
          </p:cNvSpPr>
          <p:nvPr/>
        </p:nvSpPr>
        <p:spPr bwMode="auto">
          <a:xfrm>
            <a:off x="7125494" y="4964290"/>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60</a:t>
            </a:r>
          </a:p>
        </p:txBody>
      </p:sp>
      <p:sp>
        <p:nvSpPr>
          <p:cNvPr id="24631" name="Text Box 55">
            <a:extLst>
              <a:ext uri="{FF2B5EF4-FFF2-40B4-BE49-F238E27FC236}">
                <a16:creationId xmlns:a16="http://schemas.microsoft.com/office/drawing/2014/main" id="{ABD020BA-7B35-4500-AA30-D6F532B16B32}"/>
              </a:ext>
            </a:extLst>
          </p:cNvPr>
          <p:cNvSpPr txBox="1">
            <a:spLocks noChangeArrowheads="1"/>
          </p:cNvSpPr>
          <p:nvPr/>
        </p:nvSpPr>
        <p:spPr bwMode="auto">
          <a:xfrm>
            <a:off x="342900" y="784225"/>
            <a:ext cx="8134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tables below show the volume of carbon dioxide produced for two reactions between calcium carbonate and dilute hydrochloric acid.</a:t>
            </a:r>
          </a:p>
        </p:txBody>
      </p:sp>
      <p:sp>
        <p:nvSpPr>
          <p:cNvPr id="472120" name="Text Box 56">
            <a:extLst>
              <a:ext uri="{FF2B5EF4-FFF2-40B4-BE49-F238E27FC236}">
                <a16:creationId xmlns:a16="http://schemas.microsoft.com/office/drawing/2014/main" id="{5F9FCD90-14E6-4A97-8357-43102CFFBF8B}"/>
              </a:ext>
            </a:extLst>
          </p:cNvPr>
          <p:cNvSpPr txBox="1">
            <a:spLocks noChangeArrowheads="1"/>
          </p:cNvSpPr>
          <p:nvPr/>
        </p:nvSpPr>
        <p:spPr bwMode="auto">
          <a:xfrm>
            <a:off x="342900" y="5596997"/>
            <a:ext cx="735965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Which experiment had more of the limiting reactant?</a:t>
            </a:r>
          </a:p>
        </p:txBody>
      </p:sp>
      <p:sp>
        <p:nvSpPr>
          <p:cNvPr id="24634" name="Text Box 58">
            <a:extLst>
              <a:ext uri="{FF2B5EF4-FFF2-40B4-BE49-F238E27FC236}">
                <a16:creationId xmlns:a16="http://schemas.microsoft.com/office/drawing/2014/main" id="{5B0B1065-0A70-4236-A62D-36DC610901E9}"/>
              </a:ext>
            </a:extLst>
          </p:cNvPr>
          <p:cNvSpPr txBox="1">
            <a:spLocks noChangeArrowheads="1"/>
          </p:cNvSpPr>
          <p:nvPr/>
        </p:nvSpPr>
        <p:spPr bwMode="auto">
          <a:xfrm>
            <a:off x="1647825" y="2030413"/>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Experiment 1</a:t>
            </a:r>
          </a:p>
        </p:txBody>
      </p:sp>
      <p:sp>
        <p:nvSpPr>
          <p:cNvPr id="24635" name="Text Box 59">
            <a:extLst>
              <a:ext uri="{FF2B5EF4-FFF2-40B4-BE49-F238E27FC236}">
                <a16:creationId xmlns:a16="http://schemas.microsoft.com/office/drawing/2014/main" id="{C99160C5-5005-4241-9D0D-2FDFEADF5E35}"/>
              </a:ext>
            </a:extLst>
          </p:cNvPr>
          <p:cNvSpPr txBox="1">
            <a:spLocks noChangeArrowheads="1"/>
          </p:cNvSpPr>
          <p:nvPr/>
        </p:nvSpPr>
        <p:spPr bwMode="auto">
          <a:xfrm>
            <a:off x="5851525" y="2030413"/>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Experiment 2</a:t>
            </a:r>
          </a:p>
        </p:txBody>
      </p:sp>
      <p:pic>
        <p:nvPicPr>
          <p:cNvPr id="61" name="Picture 8">
            <a:hlinkClick r:id="" action="ppaction://hlinkshowjump?jump=nextslide"/>
            <a:extLst>
              <a:ext uri="{FF2B5EF4-FFF2-40B4-BE49-F238E27FC236}">
                <a16:creationId xmlns:a16="http://schemas.microsoft.com/office/drawing/2014/main" id="{BCBE5137-8116-46C5-B6AE-90EE99D875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2" name="Picture 9" descr="notes_icon">
            <a:extLst>
              <a:ext uri="{FF2B5EF4-FFF2-40B4-BE49-F238E27FC236}">
                <a16:creationId xmlns:a16="http://schemas.microsoft.com/office/drawing/2014/main" id="{959F5865-504D-46B5-9E21-847E118AC16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63" name="Picture 9">
            <a:extLst>
              <a:ext uri="{FF2B5EF4-FFF2-40B4-BE49-F238E27FC236}">
                <a16:creationId xmlns:a16="http://schemas.microsoft.com/office/drawing/2014/main" id="{2F11F55F-0FB6-4CC0-9563-E7215CA191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1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1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CD6146-0843-4C94-85A7-F058697DEEEE}"/>
              </a:ext>
            </a:extLst>
          </p:cNvPr>
          <p:cNvSpPr>
            <a:spLocks noGrp="1" noChangeArrowheads="1"/>
          </p:cNvSpPr>
          <p:nvPr>
            <p:ph type="title"/>
          </p:nvPr>
        </p:nvSpPr>
        <p:spPr/>
        <p:txBody>
          <a:bodyPr/>
          <a:lstStyle/>
          <a:p>
            <a:r>
              <a:rPr lang="en-GB" altLang="en-US"/>
              <a:t>Predicting quantities</a:t>
            </a:r>
          </a:p>
        </p:txBody>
      </p:sp>
      <p:sp>
        <p:nvSpPr>
          <p:cNvPr id="25603" name="Text Box 4">
            <a:extLst>
              <a:ext uri="{FF2B5EF4-FFF2-40B4-BE49-F238E27FC236}">
                <a16:creationId xmlns:a16="http://schemas.microsoft.com/office/drawing/2014/main" id="{DFB16DE2-FEF9-4B39-90EB-0C360A52CDEC}"/>
              </a:ext>
            </a:extLst>
          </p:cNvPr>
          <p:cNvSpPr txBox="1">
            <a:spLocks noChangeArrowheads="1"/>
          </p:cNvSpPr>
          <p:nvPr/>
        </p:nvSpPr>
        <p:spPr bwMode="auto">
          <a:xfrm>
            <a:off x="342900" y="784225"/>
            <a:ext cx="8532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Magnesium is reacted with excess hydrochloric acid to produce hydrogen. </a:t>
            </a:r>
          </a:p>
        </p:txBody>
      </p:sp>
      <p:sp>
        <p:nvSpPr>
          <p:cNvPr id="484369" name="Text Box 17">
            <a:extLst>
              <a:ext uri="{FF2B5EF4-FFF2-40B4-BE49-F238E27FC236}">
                <a16:creationId xmlns:a16="http://schemas.microsoft.com/office/drawing/2014/main" id="{E01D0F8E-6D24-4A04-BD1D-78D44C9CBDE8}"/>
              </a:ext>
            </a:extLst>
          </p:cNvPr>
          <p:cNvSpPr txBox="1">
            <a:spLocks noChangeArrowheads="1"/>
          </p:cNvSpPr>
          <p:nvPr/>
        </p:nvSpPr>
        <p:spPr bwMode="auto">
          <a:xfrm>
            <a:off x="342900" y="242887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more magnesium that is used, the more hydrogen will be produced, as long as there is still excess acid.</a:t>
            </a:r>
          </a:p>
        </p:txBody>
      </p:sp>
      <p:sp>
        <p:nvSpPr>
          <p:cNvPr id="25606" name="Text Box 26">
            <a:extLst>
              <a:ext uri="{FF2B5EF4-FFF2-40B4-BE49-F238E27FC236}">
                <a16:creationId xmlns:a16="http://schemas.microsoft.com/office/drawing/2014/main" id="{CE819513-75B7-4C22-8394-8E5CD3343CE7}"/>
              </a:ext>
            </a:extLst>
          </p:cNvPr>
          <p:cNvSpPr txBox="1">
            <a:spLocks noChangeArrowheads="1"/>
          </p:cNvSpPr>
          <p:nvPr/>
        </p:nvSpPr>
        <p:spPr bwMode="auto">
          <a:xfrm>
            <a:off x="342900" y="1789113"/>
            <a:ext cx="409892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limiting reactant?</a:t>
            </a:r>
          </a:p>
        </p:txBody>
      </p:sp>
      <p:sp>
        <p:nvSpPr>
          <p:cNvPr id="484379" name="Text Box 27">
            <a:extLst>
              <a:ext uri="{FF2B5EF4-FFF2-40B4-BE49-F238E27FC236}">
                <a16:creationId xmlns:a16="http://schemas.microsoft.com/office/drawing/2014/main" id="{30761C98-A8F0-4790-A66C-DEFC75AB2E8F}"/>
              </a:ext>
            </a:extLst>
          </p:cNvPr>
          <p:cNvSpPr txBox="1">
            <a:spLocks noChangeArrowheads="1"/>
          </p:cNvSpPr>
          <p:nvPr/>
        </p:nvSpPr>
        <p:spPr bwMode="auto">
          <a:xfrm>
            <a:off x="4708525" y="1789113"/>
            <a:ext cx="187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magnesium</a:t>
            </a:r>
          </a:p>
        </p:txBody>
      </p:sp>
      <p:sp>
        <p:nvSpPr>
          <p:cNvPr id="484382" name="Text Box 30">
            <a:extLst>
              <a:ext uri="{FF2B5EF4-FFF2-40B4-BE49-F238E27FC236}">
                <a16:creationId xmlns:a16="http://schemas.microsoft.com/office/drawing/2014/main" id="{6C04B587-90AA-493E-A82F-70CBFAD35AD9}"/>
              </a:ext>
            </a:extLst>
          </p:cNvPr>
          <p:cNvSpPr txBox="1">
            <a:spLocks noChangeArrowheads="1"/>
          </p:cNvSpPr>
          <p:nvPr/>
        </p:nvSpPr>
        <p:spPr bwMode="auto">
          <a:xfrm>
            <a:off x="342900" y="4678363"/>
            <a:ext cx="8562975"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0.04</a:t>
            </a:r>
            <a:r>
              <a:rPr lang="en-GB" altLang="en-US" sz="1000"/>
              <a:t> </a:t>
            </a:r>
            <a:r>
              <a:rPr lang="en-GB" altLang="en-US"/>
              <a:t>g of magnesium produces 40</a:t>
            </a:r>
            <a:r>
              <a:rPr lang="en-GB" altLang="en-US" sz="1000"/>
              <a:t> </a:t>
            </a:r>
            <a:r>
              <a:rPr lang="en-GB" altLang="en-US"/>
              <a:t>cm</a:t>
            </a:r>
            <a:r>
              <a:rPr lang="en-GB" altLang="en-US" baseline="30000"/>
              <a:t>3</a:t>
            </a:r>
            <a:r>
              <a:rPr lang="en-GB" altLang="en-US"/>
              <a:t> of hydrogen,</a:t>
            </a:r>
          </a:p>
          <a:p>
            <a:r>
              <a:rPr lang="en-GB" altLang="en-US"/>
              <a:t>how much hydrogen will 0.08</a:t>
            </a:r>
            <a:r>
              <a:rPr lang="en-GB" altLang="en-US" sz="1000"/>
              <a:t> </a:t>
            </a:r>
            <a:r>
              <a:rPr lang="en-GB" altLang="en-US"/>
              <a:t>g of magnesium produce?</a:t>
            </a:r>
          </a:p>
        </p:txBody>
      </p:sp>
      <p:sp>
        <p:nvSpPr>
          <p:cNvPr id="484383" name="Text Box 31">
            <a:extLst>
              <a:ext uri="{FF2B5EF4-FFF2-40B4-BE49-F238E27FC236}">
                <a16:creationId xmlns:a16="http://schemas.microsoft.com/office/drawing/2014/main" id="{1D4491CB-88F3-470D-860D-BED54AB5389F}"/>
              </a:ext>
            </a:extLst>
          </p:cNvPr>
          <p:cNvSpPr txBox="1">
            <a:spLocks noChangeArrowheads="1"/>
          </p:cNvSpPr>
          <p:nvPr/>
        </p:nvSpPr>
        <p:spPr bwMode="auto">
          <a:xfrm>
            <a:off x="7888288" y="4862513"/>
            <a:ext cx="116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80</a:t>
            </a:r>
            <a:r>
              <a:rPr lang="en-GB" altLang="en-US" sz="1000" b="1"/>
              <a:t> </a:t>
            </a:r>
            <a:r>
              <a:rPr lang="en-GB" altLang="en-US" b="1"/>
              <a:t>cm</a:t>
            </a:r>
            <a:r>
              <a:rPr lang="en-GB" altLang="en-US" b="1" baseline="30000"/>
              <a:t>3</a:t>
            </a:r>
          </a:p>
        </p:txBody>
      </p:sp>
      <p:sp>
        <p:nvSpPr>
          <p:cNvPr id="484385" name="AutoShape 33">
            <a:extLst>
              <a:ext uri="{FF2B5EF4-FFF2-40B4-BE49-F238E27FC236}">
                <a16:creationId xmlns:a16="http://schemas.microsoft.com/office/drawing/2014/main" id="{D0094AC5-4FDB-4725-860F-CCA78376CEDD}"/>
              </a:ext>
            </a:extLst>
          </p:cNvPr>
          <p:cNvSpPr>
            <a:spLocks noChangeArrowheads="1"/>
          </p:cNvSpPr>
          <p:nvPr/>
        </p:nvSpPr>
        <p:spPr bwMode="auto">
          <a:xfrm>
            <a:off x="342900" y="3441700"/>
            <a:ext cx="8189913" cy="10541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The amount of product formed is </a:t>
            </a:r>
            <a:r>
              <a:rPr lang="en-GB" altLang="en-US" b="1">
                <a:solidFill>
                  <a:schemeClr val="bg1"/>
                </a:solidFill>
              </a:rPr>
              <a:t>directly proportional</a:t>
            </a:r>
            <a:r>
              <a:rPr lang="en-GB" altLang="en-US">
                <a:solidFill>
                  <a:schemeClr val="bg1"/>
                </a:solidFill>
              </a:rPr>
              <a:t> </a:t>
            </a:r>
          </a:p>
          <a:p>
            <a:pPr algn="ctr"/>
            <a:r>
              <a:rPr lang="en-GB" altLang="en-US">
                <a:solidFill>
                  <a:schemeClr val="bg1"/>
                </a:solidFill>
              </a:rPr>
              <a:t>to the amount of limiting reactant used. </a:t>
            </a:r>
          </a:p>
        </p:txBody>
      </p:sp>
      <p:sp>
        <p:nvSpPr>
          <p:cNvPr id="484386" name="Text Box 34">
            <a:extLst>
              <a:ext uri="{FF2B5EF4-FFF2-40B4-BE49-F238E27FC236}">
                <a16:creationId xmlns:a16="http://schemas.microsoft.com/office/drawing/2014/main" id="{37ADB54D-6685-4627-9CB0-E433AB6BF253}"/>
              </a:ext>
            </a:extLst>
          </p:cNvPr>
          <p:cNvSpPr txBox="1">
            <a:spLocks noChangeArrowheads="1"/>
          </p:cNvSpPr>
          <p:nvPr/>
        </p:nvSpPr>
        <p:spPr bwMode="auto">
          <a:xfrm>
            <a:off x="361950" y="5683250"/>
            <a:ext cx="8526463"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much magnesium produces 200</a:t>
            </a:r>
            <a:r>
              <a:rPr lang="en-GB" altLang="en-US" sz="1000"/>
              <a:t> </a:t>
            </a:r>
            <a:r>
              <a:rPr lang="en-GB" altLang="en-US"/>
              <a:t>cm</a:t>
            </a:r>
            <a:r>
              <a:rPr lang="en-GB" altLang="en-US" baseline="30000"/>
              <a:t>3</a:t>
            </a:r>
            <a:r>
              <a:rPr lang="en-GB" altLang="en-US"/>
              <a:t> of hydrogen? </a:t>
            </a:r>
          </a:p>
        </p:txBody>
      </p:sp>
      <p:sp>
        <p:nvSpPr>
          <p:cNvPr id="484387" name="Text Box 35">
            <a:extLst>
              <a:ext uri="{FF2B5EF4-FFF2-40B4-BE49-F238E27FC236}">
                <a16:creationId xmlns:a16="http://schemas.microsoft.com/office/drawing/2014/main" id="{151F727C-780B-42E2-A452-A895EBB71DBF}"/>
              </a:ext>
            </a:extLst>
          </p:cNvPr>
          <p:cNvSpPr txBox="1">
            <a:spLocks noChangeArrowheads="1"/>
          </p:cNvSpPr>
          <p:nvPr/>
        </p:nvSpPr>
        <p:spPr bwMode="auto">
          <a:xfrm>
            <a:off x="7985125" y="568325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0.2</a:t>
            </a:r>
            <a:r>
              <a:rPr lang="en-GB" altLang="en-US" sz="1000" b="1"/>
              <a:t> </a:t>
            </a:r>
            <a:r>
              <a:rPr lang="en-GB" altLang="en-US" b="1"/>
              <a:t>g</a:t>
            </a:r>
          </a:p>
        </p:txBody>
      </p:sp>
      <p:pic>
        <p:nvPicPr>
          <p:cNvPr id="14" name="Picture 8">
            <a:hlinkClick r:id="" action="ppaction://hlinkshowjump?jump=nextslide"/>
            <a:extLst>
              <a:ext uri="{FF2B5EF4-FFF2-40B4-BE49-F238E27FC236}">
                <a16:creationId xmlns:a16="http://schemas.microsoft.com/office/drawing/2014/main" id="{AB35633A-DC7A-4EC1-9BC0-250AD25076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2B871AED-E5AB-4CDF-8652-C90BC2E88F4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D9FDCD04-D973-4041-8A79-E45E38BAF9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43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43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43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43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438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69" grpId="0"/>
      <p:bldP spid="484379" grpId="0"/>
      <p:bldP spid="484382" grpId="0" animBg="1"/>
      <p:bldP spid="484383" grpId="0"/>
      <p:bldP spid="484385" grpId="0" animBg="1"/>
      <p:bldP spid="484386" grpId="0" animBg="1"/>
      <p:bldP spid="484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B067D6A3-59D2-444B-B885-18494A1F8316}"/>
              </a:ext>
            </a:extLst>
          </p:cNvPr>
          <p:cNvSpPr>
            <a:spLocks noGrp="1" noChangeArrowheads="1"/>
          </p:cNvSpPr>
          <p:nvPr>
            <p:ph type="title"/>
          </p:nvPr>
        </p:nvSpPr>
        <p:spPr/>
        <p:txBody>
          <a:bodyPr/>
          <a:lstStyle/>
          <a:p>
            <a:r>
              <a:rPr lang="en-GB" altLang="en-US" dirty="0"/>
              <a:t>Limiting reactant summary</a:t>
            </a:r>
          </a:p>
        </p:txBody>
      </p:sp>
      <p:pic>
        <p:nvPicPr>
          <p:cNvPr id="7" name="Picture 6">
            <a:hlinkClick r:id="" action="ppaction://hlinkshowjump?jump=nextslide"/>
            <a:extLst>
              <a:ext uri="{FF2B5EF4-FFF2-40B4-BE49-F238E27FC236}">
                <a16:creationId xmlns:a16="http://schemas.microsoft.com/office/drawing/2014/main" id="{303EB631-59A4-46B6-BB9D-BD58723513B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334CDDF-7D34-469D-B1BC-81334872C6C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59B4325B-B5D3-4C54-A522-CFA41A02267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E44614-3B14-4BE1-987D-19845EE979E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Scientist_pipette.png">
            <a:extLst>
              <a:ext uri="{FF2B5EF4-FFF2-40B4-BE49-F238E27FC236}">
                <a16:creationId xmlns:a16="http://schemas.microsoft.com/office/drawing/2014/main" id="{33F204A1-63D7-4AC2-B6BF-9A95ED628B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1960563"/>
            <a:ext cx="41021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4B292879-5522-4E73-8452-8F8850CEA1FE}"/>
              </a:ext>
            </a:extLst>
          </p:cNvPr>
          <p:cNvSpPr>
            <a:spLocks noGrp="1"/>
          </p:cNvSpPr>
          <p:nvPr>
            <p:ph type="title"/>
          </p:nvPr>
        </p:nvSpPr>
        <p:spPr/>
        <p:txBody>
          <a:bodyPr/>
          <a:lstStyle/>
          <a:p>
            <a:r>
              <a:rPr lang="en-GB" altLang="en-US"/>
              <a:t>Reactions in solutions</a:t>
            </a:r>
          </a:p>
        </p:txBody>
      </p:sp>
      <p:sp>
        <p:nvSpPr>
          <p:cNvPr id="27652" name="TextBox 3">
            <a:extLst>
              <a:ext uri="{FF2B5EF4-FFF2-40B4-BE49-F238E27FC236}">
                <a16:creationId xmlns:a16="http://schemas.microsoft.com/office/drawing/2014/main" id="{05B8279B-DAC4-4796-9E13-C19211499FE5}"/>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Reactions often take place in solutions. This is because reactions in solution are usually faster than reactions between solids. </a:t>
            </a:r>
          </a:p>
        </p:txBody>
      </p:sp>
      <p:sp>
        <p:nvSpPr>
          <p:cNvPr id="5" name="TextBox 4">
            <a:extLst>
              <a:ext uri="{FF2B5EF4-FFF2-40B4-BE49-F238E27FC236}">
                <a16:creationId xmlns:a16="http://schemas.microsoft.com/office/drawing/2014/main" id="{D71D947A-E820-4BAE-BF3A-27B20970B158}"/>
              </a:ext>
            </a:extLst>
          </p:cNvPr>
          <p:cNvSpPr txBox="1">
            <a:spLocks noChangeArrowheads="1"/>
          </p:cNvSpPr>
          <p:nvPr/>
        </p:nvSpPr>
        <p:spPr bwMode="auto">
          <a:xfrm>
            <a:off x="342900" y="2173288"/>
            <a:ext cx="4692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rate of a reaction can be increased by increasing the surface area of the reactants. </a:t>
            </a:r>
          </a:p>
        </p:txBody>
      </p:sp>
      <p:sp>
        <p:nvSpPr>
          <p:cNvPr id="6" name="TextBox 5">
            <a:extLst>
              <a:ext uri="{FF2B5EF4-FFF2-40B4-BE49-F238E27FC236}">
                <a16:creationId xmlns:a16="http://schemas.microsoft.com/office/drawing/2014/main" id="{0DB782E8-3B98-4EE9-8881-6532B281A1EA}"/>
              </a:ext>
            </a:extLst>
          </p:cNvPr>
          <p:cNvSpPr txBox="1">
            <a:spLocks noChangeArrowheads="1"/>
          </p:cNvSpPr>
          <p:nvPr/>
        </p:nvSpPr>
        <p:spPr bwMode="auto">
          <a:xfrm>
            <a:off x="342900" y="5691188"/>
            <a:ext cx="8599488"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would scientists want a reaction to happen more quickly?</a:t>
            </a:r>
          </a:p>
        </p:txBody>
      </p:sp>
      <p:sp>
        <p:nvSpPr>
          <p:cNvPr id="8" name="Rectangle 7">
            <a:extLst>
              <a:ext uri="{FF2B5EF4-FFF2-40B4-BE49-F238E27FC236}">
                <a16:creationId xmlns:a16="http://schemas.microsoft.com/office/drawing/2014/main" id="{EF1E4BE1-FC45-4E61-B69E-46E7439E32B0}"/>
              </a:ext>
            </a:extLst>
          </p:cNvPr>
          <p:cNvSpPr>
            <a:spLocks noChangeArrowheads="1"/>
          </p:cNvSpPr>
          <p:nvPr/>
        </p:nvSpPr>
        <p:spPr bwMode="auto">
          <a:xfrm>
            <a:off x="342900" y="3563938"/>
            <a:ext cx="60467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 solution, the reactants are </a:t>
            </a:r>
            <a:br>
              <a:rPr lang="en-GB" altLang="en-US"/>
            </a:br>
            <a:r>
              <a:rPr lang="en-GB" altLang="en-US"/>
              <a:t>dissolved, so they are much </a:t>
            </a:r>
            <a:br>
              <a:rPr lang="en-GB" altLang="en-US"/>
            </a:br>
            <a:r>
              <a:rPr lang="en-GB" altLang="en-US"/>
              <a:t>smaller with a greater surface </a:t>
            </a:r>
            <a:br>
              <a:rPr lang="en-GB" altLang="en-US"/>
            </a:br>
            <a:r>
              <a:rPr lang="en-GB" altLang="en-US"/>
              <a:t>area than when they are in solid form. </a:t>
            </a:r>
            <a:br>
              <a:rPr lang="en-GB" altLang="en-US"/>
            </a:br>
            <a:r>
              <a:rPr lang="en-GB" altLang="en-US"/>
              <a:t>This means the reaction can happen faster.</a:t>
            </a:r>
          </a:p>
        </p:txBody>
      </p:sp>
      <p:pic>
        <p:nvPicPr>
          <p:cNvPr id="11" name="Picture 8">
            <a:hlinkClick r:id="" action="ppaction://hlinkshowjump?jump=nextslide"/>
            <a:extLst>
              <a:ext uri="{FF2B5EF4-FFF2-40B4-BE49-F238E27FC236}">
                <a16:creationId xmlns:a16="http://schemas.microsoft.com/office/drawing/2014/main" id="{0F2FF928-2CDB-4311-8ADA-C57E938231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80FA3C07-F3F5-46BE-9D77-99FCE3789F0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41" name="AutoShape 25">
            <a:extLst>
              <a:ext uri="{FF2B5EF4-FFF2-40B4-BE49-F238E27FC236}">
                <a16:creationId xmlns:a16="http://schemas.microsoft.com/office/drawing/2014/main" id="{F221D36E-66A3-43D7-B095-096BDF4122E0}"/>
              </a:ext>
            </a:extLst>
          </p:cNvPr>
          <p:cNvSpPr>
            <a:spLocks noChangeArrowheads="1"/>
          </p:cNvSpPr>
          <p:nvPr/>
        </p:nvSpPr>
        <p:spPr bwMode="auto">
          <a:xfrm>
            <a:off x="1041400" y="5054600"/>
            <a:ext cx="6743700" cy="1295400"/>
          </a:xfrm>
          <a:prstGeom prst="roundRect">
            <a:avLst>
              <a:gd name="adj" fmla="val 0"/>
            </a:avLst>
          </a:prstGeom>
          <a:solidFill>
            <a:schemeClr val="bg1"/>
          </a:solidFill>
          <a:ln w="4445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9639" name="Text Box 23">
            <a:extLst>
              <a:ext uri="{FF2B5EF4-FFF2-40B4-BE49-F238E27FC236}">
                <a16:creationId xmlns:a16="http://schemas.microsoft.com/office/drawing/2014/main" id="{69E00B42-65F3-49CA-925D-921809ABFE0E}"/>
              </a:ext>
            </a:extLst>
          </p:cNvPr>
          <p:cNvSpPr txBox="1">
            <a:spLocks noChangeArrowheads="1"/>
          </p:cNvSpPr>
          <p:nvPr/>
        </p:nvSpPr>
        <p:spPr bwMode="auto">
          <a:xfrm>
            <a:off x="2962275" y="5822950"/>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multiply by 1,000</a:t>
            </a:r>
            <a:endParaRPr lang="en-GB" altLang="en-US" baseline="30000" dirty="0">
              <a:solidFill>
                <a:srgbClr val="010066"/>
              </a:solidFill>
            </a:endParaRPr>
          </a:p>
        </p:txBody>
      </p:sp>
      <p:sp>
        <p:nvSpPr>
          <p:cNvPr id="239638" name="Text Box 22">
            <a:extLst>
              <a:ext uri="{FF2B5EF4-FFF2-40B4-BE49-F238E27FC236}">
                <a16:creationId xmlns:a16="http://schemas.microsoft.com/office/drawing/2014/main" id="{C4818CD1-DB20-4FE3-868F-BAA150126BFF}"/>
              </a:ext>
            </a:extLst>
          </p:cNvPr>
          <p:cNvSpPr txBox="1">
            <a:spLocks noChangeArrowheads="1"/>
          </p:cNvSpPr>
          <p:nvPr/>
        </p:nvSpPr>
        <p:spPr bwMode="auto">
          <a:xfrm>
            <a:off x="3227388" y="5122863"/>
            <a:ext cx="229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divide by 1,000</a:t>
            </a:r>
            <a:endParaRPr lang="en-GB" altLang="en-US" baseline="30000" dirty="0">
              <a:solidFill>
                <a:srgbClr val="010066"/>
              </a:solidFill>
            </a:endParaRPr>
          </a:p>
        </p:txBody>
      </p:sp>
      <p:sp>
        <p:nvSpPr>
          <p:cNvPr id="28677" name="Rectangle 2">
            <a:extLst>
              <a:ext uri="{FF2B5EF4-FFF2-40B4-BE49-F238E27FC236}">
                <a16:creationId xmlns:a16="http://schemas.microsoft.com/office/drawing/2014/main" id="{E0491F67-1562-4595-B2BC-1E35073F448B}"/>
              </a:ext>
            </a:extLst>
          </p:cNvPr>
          <p:cNvSpPr>
            <a:spLocks noGrp="1" noChangeArrowheads="1"/>
          </p:cNvSpPr>
          <p:nvPr>
            <p:ph type="title"/>
          </p:nvPr>
        </p:nvSpPr>
        <p:spPr/>
        <p:txBody>
          <a:bodyPr/>
          <a:lstStyle/>
          <a:p>
            <a:r>
              <a:rPr lang="en-GB" altLang="en-US"/>
              <a:t>Measuring concentrations</a:t>
            </a:r>
          </a:p>
        </p:txBody>
      </p:sp>
      <p:sp>
        <p:nvSpPr>
          <p:cNvPr id="28678" name="Text Box 4">
            <a:extLst>
              <a:ext uri="{FF2B5EF4-FFF2-40B4-BE49-F238E27FC236}">
                <a16:creationId xmlns:a16="http://schemas.microsoft.com/office/drawing/2014/main" id="{13138F91-3AA3-4D54-B43D-DB34C538C1D1}"/>
              </a:ext>
            </a:extLst>
          </p:cNvPr>
          <p:cNvSpPr txBox="1">
            <a:spLocks noChangeArrowheads="1"/>
          </p:cNvSpPr>
          <p:nvPr/>
        </p:nvSpPr>
        <p:spPr bwMode="auto">
          <a:xfrm>
            <a:off x="342900" y="784225"/>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solidFill>
                  <a:srgbClr val="010066"/>
                </a:solidFill>
              </a:rPr>
              <a:t>It is rarely sufficient to say that one concentration is higher or lower than another. Concentrations usually need to be measured accurately.</a:t>
            </a:r>
            <a:endParaRPr lang="en-US" altLang="en-US">
              <a:solidFill>
                <a:srgbClr val="010066"/>
              </a:solidFill>
            </a:endParaRPr>
          </a:p>
        </p:txBody>
      </p:sp>
      <p:sp>
        <p:nvSpPr>
          <p:cNvPr id="239621" name="Text Box 5">
            <a:extLst>
              <a:ext uri="{FF2B5EF4-FFF2-40B4-BE49-F238E27FC236}">
                <a16:creationId xmlns:a16="http://schemas.microsoft.com/office/drawing/2014/main" id="{1EEB733F-F402-411C-8633-A4F1AB2B33AB}"/>
              </a:ext>
            </a:extLst>
          </p:cNvPr>
          <p:cNvSpPr txBox="1">
            <a:spLocks noChangeArrowheads="1"/>
          </p:cNvSpPr>
          <p:nvPr/>
        </p:nvSpPr>
        <p:spPr bwMode="auto">
          <a:xfrm>
            <a:off x="342900" y="2205038"/>
            <a:ext cx="864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There are two ways of measuring concentration:</a:t>
            </a:r>
          </a:p>
        </p:txBody>
      </p:sp>
      <p:sp>
        <p:nvSpPr>
          <p:cNvPr id="394249" name="Text Box 9">
            <a:extLst>
              <a:ext uri="{FF2B5EF4-FFF2-40B4-BE49-F238E27FC236}">
                <a16:creationId xmlns:a16="http://schemas.microsoft.com/office/drawing/2014/main" id="{8D639302-8597-4D6A-ACAA-784EB7C3235D}"/>
              </a:ext>
            </a:extLst>
          </p:cNvPr>
          <p:cNvSpPr txBox="1">
            <a:spLocks noChangeArrowheads="1"/>
          </p:cNvSpPr>
          <p:nvPr/>
        </p:nvSpPr>
        <p:spPr bwMode="auto">
          <a:xfrm>
            <a:off x="342900" y="2738438"/>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010066"/>
                </a:solidFill>
              </a:rPr>
              <a:t>mass</a:t>
            </a:r>
            <a:r>
              <a:rPr lang="en-GB" altLang="en-US" dirty="0">
                <a:solidFill>
                  <a:srgbClr val="010066"/>
                </a:solidFill>
              </a:rPr>
              <a:t> per unit volume, </a:t>
            </a:r>
            <a:r>
              <a:rPr lang="en-GB" altLang="en-US" dirty="0"/>
              <a:t>e.g. grams per </a:t>
            </a:r>
            <a:r>
              <a:rPr lang="en-GB" altLang="en-US" dirty="0" err="1"/>
              <a:t>decimeter</a:t>
            </a:r>
            <a:r>
              <a:rPr lang="en-GB" altLang="en-US" dirty="0"/>
              <a:t> cubed </a:t>
            </a:r>
          </a:p>
        </p:txBody>
      </p:sp>
      <p:sp>
        <p:nvSpPr>
          <p:cNvPr id="2" name="Text Box 91">
            <a:extLst>
              <a:ext uri="{FF2B5EF4-FFF2-40B4-BE49-F238E27FC236}">
                <a16:creationId xmlns:a16="http://schemas.microsoft.com/office/drawing/2014/main" id="{ECD29D0B-D45A-479C-BE21-624D383AB5D1}"/>
              </a:ext>
            </a:extLst>
          </p:cNvPr>
          <p:cNvSpPr txBox="1">
            <a:spLocks noChangeArrowheads="1"/>
          </p:cNvSpPr>
          <p:nvPr/>
        </p:nvSpPr>
        <p:spPr bwMode="auto">
          <a:xfrm>
            <a:off x="342900" y="3271838"/>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t>moles</a:t>
            </a:r>
            <a:r>
              <a:rPr lang="en-GB" altLang="en-US" dirty="0"/>
              <a:t> per unit volume, e.g. moles per </a:t>
            </a:r>
            <a:r>
              <a:rPr lang="en-GB" altLang="en-US" dirty="0" err="1"/>
              <a:t>decimeter</a:t>
            </a:r>
            <a:r>
              <a:rPr lang="en-GB" altLang="en-US" dirty="0"/>
              <a:t> cubed</a:t>
            </a:r>
            <a:r>
              <a:rPr lang="en-GB" altLang="en-US" dirty="0">
                <a:solidFill>
                  <a:srgbClr val="010066"/>
                </a:solidFill>
              </a:rPr>
              <a:t>.</a:t>
            </a:r>
          </a:p>
        </p:txBody>
      </p:sp>
      <p:sp>
        <p:nvSpPr>
          <p:cNvPr id="239624" name="Text Box 8">
            <a:extLst>
              <a:ext uri="{FF2B5EF4-FFF2-40B4-BE49-F238E27FC236}">
                <a16:creationId xmlns:a16="http://schemas.microsoft.com/office/drawing/2014/main" id="{FE2439F7-566C-41E0-8E0A-6D41CAB34117}"/>
              </a:ext>
            </a:extLst>
          </p:cNvPr>
          <p:cNvSpPr txBox="1">
            <a:spLocks noChangeArrowheads="1"/>
          </p:cNvSpPr>
          <p:nvPr/>
        </p:nvSpPr>
        <p:spPr bwMode="auto">
          <a:xfrm>
            <a:off x="342900" y="4040188"/>
            <a:ext cx="8394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FF6600"/>
                </a:solidFill>
              </a:rPr>
              <a:t>cubic </a:t>
            </a:r>
            <a:r>
              <a:rPr lang="en-GB" altLang="en-US" b="1" dirty="0" err="1">
                <a:solidFill>
                  <a:srgbClr val="FF6600"/>
                </a:solidFill>
              </a:rPr>
              <a:t>decimeter</a:t>
            </a:r>
            <a:r>
              <a:rPr lang="en-GB" altLang="en-US" dirty="0">
                <a:solidFill>
                  <a:srgbClr val="010066"/>
                </a:solidFill>
              </a:rPr>
              <a:t> (dm</a:t>
            </a:r>
            <a:r>
              <a:rPr lang="en-GB" altLang="en-US" baseline="30000" dirty="0">
                <a:solidFill>
                  <a:srgbClr val="010066"/>
                </a:solidFill>
              </a:rPr>
              <a:t>3</a:t>
            </a:r>
            <a:r>
              <a:rPr lang="en-GB" altLang="en-US" dirty="0">
                <a:solidFill>
                  <a:srgbClr val="010066"/>
                </a:solidFill>
              </a:rPr>
              <a:t>) is a unit of volume. One </a:t>
            </a:r>
            <a:r>
              <a:rPr lang="en-GB" altLang="en-US" dirty="0" err="1">
                <a:solidFill>
                  <a:srgbClr val="010066"/>
                </a:solidFill>
              </a:rPr>
              <a:t>decimeter</a:t>
            </a:r>
            <a:r>
              <a:rPr lang="en-GB" altLang="en-US" dirty="0">
                <a:solidFill>
                  <a:srgbClr val="010066"/>
                </a:solidFill>
              </a:rPr>
              <a:t> is equivalent to 1,000</a:t>
            </a:r>
            <a:r>
              <a:rPr lang="en-GB" altLang="en-US" sz="12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a:t>
            </a:r>
          </a:p>
        </p:txBody>
      </p:sp>
      <p:sp>
        <p:nvSpPr>
          <p:cNvPr id="239627" name="Text Box 11">
            <a:extLst>
              <a:ext uri="{FF2B5EF4-FFF2-40B4-BE49-F238E27FC236}">
                <a16:creationId xmlns:a16="http://schemas.microsoft.com/office/drawing/2014/main" id="{4176A423-8C0D-4D25-9962-DBA613251464}"/>
              </a:ext>
            </a:extLst>
          </p:cNvPr>
          <p:cNvSpPr txBox="1">
            <a:spLocks noChangeArrowheads="1"/>
          </p:cNvSpPr>
          <p:nvPr/>
        </p:nvSpPr>
        <p:spPr bwMode="auto">
          <a:xfrm>
            <a:off x="1406875" y="5413375"/>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dirty="0">
                <a:solidFill>
                  <a:srgbClr val="010066"/>
                </a:solidFill>
              </a:rPr>
              <a:t>cm</a:t>
            </a:r>
            <a:r>
              <a:rPr lang="en-GB" altLang="en-US" sz="3000" b="1" baseline="30000" dirty="0">
                <a:solidFill>
                  <a:srgbClr val="010066"/>
                </a:solidFill>
              </a:rPr>
              <a:t>3</a:t>
            </a:r>
          </a:p>
        </p:txBody>
      </p:sp>
      <p:sp>
        <p:nvSpPr>
          <p:cNvPr id="239628" name="Text Box 12">
            <a:extLst>
              <a:ext uri="{FF2B5EF4-FFF2-40B4-BE49-F238E27FC236}">
                <a16:creationId xmlns:a16="http://schemas.microsoft.com/office/drawing/2014/main" id="{B7B4C869-1678-4439-A375-010387EBFA04}"/>
              </a:ext>
            </a:extLst>
          </p:cNvPr>
          <p:cNvSpPr txBox="1">
            <a:spLocks noChangeArrowheads="1"/>
          </p:cNvSpPr>
          <p:nvPr/>
        </p:nvSpPr>
        <p:spPr bwMode="auto">
          <a:xfrm>
            <a:off x="5919788" y="5402263"/>
            <a:ext cx="1368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dirty="0">
                <a:solidFill>
                  <a:srgbClr val="010066"/>
                </a:solidFill>
              </a:rPr>
              <a:t>dm</a:t>
            </a:r>
            <a:r>
              <a:rPr lang="en-GB" altLang="en-US" sz="3000" b="1" baseline="30000" dirty="0">
                <a:solidFill>
                  <a:srgbClr val="010066"/>
                </a:solidFill>
              </a:rPr>
              <a:t>3</a:t>
            </a:r>
          </a:p>
        </p:txBody>
      </p:sp>
      <p:sp>
        <p:nvSpPr>
          <p:cNvPr id="239636" name="Line 20">
            <a:extLst>
              <a:ext uri="{FF2B5EF4-FFF2-40B4-BE49-F238E27FC236}">
                <a16:creationId xmlns:a16="http://schemas.microsoft.com/office/drawing/2014/main" id="{A41C7B4D-683E-4D03-975E-E5431EAD553F}"/>
              </a:ext>
            </a:extLst>
          </p:cNvPr>
          <p:cNvSpPr>
            <a:spLocks noChangeShapeType="1"/>
          </p:cNvSpPr>
          <p:nvPr/>
        </p:nvSpPr>
        <p:spPr bwMode="auto">
          <a:xfrm>
            <a:off x="3063875" y="5599113"/>
            <a:ext cx="2627313" cy="0"/>
          </a:xfrm>
          <a:prstGeom prst="line">
            <a:avLst/>
          </a:prstGeom>
          <a:noFill/>
          <a:ln w="38100">
            <a:solidFill>
              <a:srgbClr val="FF66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39640" name="Line 24">
            <a:extLst>
              <a:ext uri="{FF2B5EF4-FFF2-40B4-BE49-F238E27FC236}">
                <a16:creationId xmlns:a16="http://schemas.microsoft.com/office/drawing/2014/main" id="{15A3F2CC-F17C-4F92-8B21-76A964DBDDAA}"/>
              </a:ext>
            </a:extLst>
          </p:cNvPr>
          <p:cNvSpPr>
            <a:spLocks noChangeShapeType="1"/>
          </p:cNvSpPr>
          <p:nvPr/>
        </p:nvSpPr>
        <p:spPr bwMode="auto">
          <a:xfrm flipH="1">
            <a:off x="3001963" y="5803900"/>
            <a:ext cx="2627312" cy="0"/>
          </a:xfrm>
          <a:prstGeom prst="line">
            <a:avLst/>
          </a:prstGeom>
          <a:noFill/>
          <a:ln w="38100">
            <a:solidFill>
              <a:srgbClr val="FF66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 name="Picture 8">
            <a:hlinkClick r:id="" action="ppaction://hlinkshowjump?jump=nextslide"/>
            <a:extLst>
              <a:ext uri="{FF2B5EF4-FFF2-40B4-BE49-F238E27FC236}">
                <a16:creationId xmlns:a16="http://schemas.microsoft.com/office/drawing/2014/main" id="{4B03A442-F1F1-4552-91D3-288EFF35C0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D9559499-89DA-45C7-A140-95D6B10F842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B68BA2BE-D5FB-401D-99A1-16384BD78A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962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9641"/>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396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6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96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638"/>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96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963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41" grpId="0" animBg="1"/>
      <p:bldP spid="239639" grpId="0"/>
      <p:bldP spid="239638" grpId="0"/>
      <p:bldP spid="239621" grpId="0"/>
      <p:bldP spid="394249" grpId="0"/>
      <p:bldP spid="2" grpId="0"/>
      <p:bldP spid="239624" grpId="0"/>
      <p:bldP spid="239627" grpId="0"/>
      <p:bldP spid="239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E163098-BC3E-4293-9249-533CFA6655E8}"/>
              </a:ext>
            </a:extLst>
          </p:cNvPr>
          <p:cNvSpPr>
            <a:spLocks noGrp="1" noChangeArrowheads="1"/>
          </p:cNvSpPr>
          <p:nvPr>
            <p:ph type="title"/>
          </p:nvPr>
        </p:nvSpPr>
        <p:spPr/>
        <p:txBody>
          <a:bodyPr/>
          <a:lstStyle/>
          <a:p>
            <a:r>
              <a:rPr lang="en-GB" altLang="en-US" dirty="0"/>
              <a:t>Volume unit conversions</a:t>
            </a:r>
          </a:p>
        </p:txBody>
      </p:sp>
      <p:pic>
        <p:nvPicPr>
          <p:cNvPr id="7" name="Picture 6">
            <a:hlinkClick r:id="" action="ppaction://hlinkshowjump?jump=nextslide"/>
            <a:extLst>
              <a:ext uri="{FF2B5EF4-FFF2-40B4-BE49-F238E27FC236}">
                <a16:creationId xmlns:a16="http://schemas.microsoft.com/office/drawing/2014/main" id="{3B21A55F-13CD-450D-9A72-D798EECEA7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84B16ED-6618-4213-B0B9-C9219B413B0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106E553-4F9C-4DE4-BEE2-31AEA2CDA73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D19078F-4EE0-420D-B6D2-A01101C273F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3B83BCF-C626-4C79-AA14-E459CA510F9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AutoShape 2">
            <a:extLst>
              <a:ext uri="{FF2B5EF4-FFF2-40B4-BE49-F238E27FC236}">
                <a16:creationId xmlns:a16="http://schemas.microsoft.com/office/drawing/2014/main" id="{C0587708-5958-4B66-A9D7-6AB61F52E6BC}"/>
              </a:ext>
            </a:extLst>
          </p:cNvPr>
          <p:cNvSpPr>
            <a:spLocks noChangeArrowheads="1"/>
          </p:cNvSpPr>
          <p:nvPr/>
        </p:nvSpPr>
        <p:spPr bwMode="auto">
          <a:xfrm>
            <a:off x="1039813" y="1443038"/>
            <a:ext cx="6985000" cy="1150937"/>
          </a:xfrm>
          <a:prstGeom prst="roundRect">
            <a:avLst>
              <a:gd name="adj" fmla="val 0"/>
            </a:avLst>
          </a:prstGeom>
          <a:solidFill>
            <a:srgbClr val="FF6600"/>
          </a:solidFill>
          <a:ln w="3810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043" name="Rectangle 3">
            <a:extLst>
              <a:ext uri="{FF2B5EF4-FFF2-40B4-BE49-F238E27FC236}">
                <a16:creationId xmlns:a16="http://schemas.microsoft.com/office/drawing/2014/main" id="{D0BA6A51-A433-4FF4-82A2-17CFA78D3CDA}"/>
              </a:ext>
            </a:extLst>
          </p:cNvPr>
          <p:cNvSpPr>
            <a:spLocks noChangeArrowheads="1"/>
          </p:cNvSpPr>
          <p:nvPr/>
        </p:nvSpPr>
        <p:spPr bwMode="auto">
          <a:xfrm>
            <a:off x="3956050" y="2054225"/>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volume of solution (dm</a:t>
            </a:r>
            <a:r>
              <a:rPr lang="en-GB" altLang="en-US" b="1" baseline="30000">
                <a:solidFill>
                  <a:schemeClr val="bg1"/>
                </a:solidFill>
              </a:rPr>
              <a:t>3</a:t>
            </a:r>
            <a:r>
              <a:rPr lang="en-GB" altLang="en-US" b="1">
                <a:solidFill>
                  <a:schemeClr val="bg1"/>
                </a:solidFill>
              </a:rPr>
              <a:t>)</a:t>
            </a:r>
          </a:p>
        </p:txBody>
      </p:sp>
      <p:sp>
        <p:nvSpPr>
          <p:cNvPr id="29700" name="Rectangle 4">
            <a:extLst>
              <a:ext uri="{FF2B5EF4-FFF2-40B4-BE49-F238E27FC236}">
                <a16:creationId xmlns:a16="http://schemas.microsoft.com/office/drawing/2014/main" id="{616D5478-948D-4368-9C21-AB368FD8F6D1}"/>
              </a:ext>
            </a:extLst>
          </p:cNvPr>
          <p:cNvSpPr>
            <a:spLocks noGrp="1" noChangeArrowheads="1"/>
          </p:cNvSpPr>
          <p:nvPr>
            <p:ph type="title"/>
          </p:nvPr>
        </p:nvSpPr>
        <p:spPr>
          <a:noFill/>
        </p:spPr>
        <p:txBody>
          <a:bodyPr>
            <a:spAutoFit/>
          </a:bodyPr>
          <a:lstStyle/>
          <a:p>
            <a:r>
              <a:rPr lang="en-GB" altLang="en-US"/>
              <a:t>Concentrations in g/dm</a:t>
            </a:r>
            <a:r>
              <a:rPr lang="en-GB" altLang="en-US" baseline="30000"/>
              <a:t>3</a:t>
            </a:r>
          </a:p>
        </p:txBody>
      </p:sp>
      <p:sp>
        <p:nvSpPr>
          <p:cNvPr id="215047" name="Line 7">
            <a:extLst>
              <a:ext uri="{FF2B5EF4-FFF2-40B4-BE49-F238E27FC236}">
                <a16:creationId xmlns:a16="http://schemas.microsoft.com/office/drawing/2014/main" id="{4053CC06-FE2B-4F2D-A1F1-7E27AE9227A6}"/>
              </a:ext>
            </a:extLst>
          </p:cNvPr>
          <p:cNvSpPr>
            <a:spLocks noChangeShapeType="1"/>
          </p:cNvSpPr>
          <p:nvPr/>
        </p:nvSpPr>
        <p:spPr bwMode="auto">
          <a:xfrm>
            <a:off x="3992563" y="2019300"/>
            <a:ext cx="36353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8">
            <a:extLst>
              <a:ext uri="{FF2B5EF4-FFF2-40B4-BE49-F238E27FC236}">
                <a16:creationId xmlns:a16="http://schemas.microsoft.com/office/drawing/2014/main" id="{25950BEB-B0F4-43C7-82ED-4E2EF5C80A10}"/>
              </a:ext>
            </a:extLst>
          </p:cNvPr>
          <p:cNvSpPr>
            <a:spLocks noChangeArrowheads="1"/>
          </p:cNvSpPr>
          <p:nvPr/>
        </p:nvSpPr>
        <p:spPr bwMode="auto">
          <a:xfrm>
            <a:off x="342900" y="784225"/>
            <a:ext cx="799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following equation gives concentration in g/dm</a:t>
            </a:r>
            <a:r>
              <a:rPr lang="en-GB" altLang="en-US" baseline="30000">
                <a:solidFill>
                  <a:srgbClr val="010066"/>
                </a:solidFill>
              </a:rPr>
              <a:t>3</a:t>
            </a:r>
            <a:r>
              <a:rPr lang="en-GB" altLang="en-US">
                <a:solidFill>
                  <a:srgbClr val="010066"/>
                </a:solidFill>
              </a:rPr>
              <a:t>:</a:t>
            </a:r>
          </a:p>
        </p:txBody>
      </p:sp>
      <p:sp>
        <p:nvSpPr>
          <p:cNvPr id="215049" name="Rectangle 9">
            <a:extLst>
              <a:ext uri="{FF2B5EF4-FFF2-40B4-BE49-F238E27FC236}">
                <a16:creationId xmlns:a16="http://schemas.microsoft.com/office/drawing/2014/main" id="{9DEB9523-F710-4522-AED2-63B471B3095D}"/>
              </a:ext>
            </a:extLst>
          </p:cNvPr>
          <p:cNvSpPr>
            <a:spLocks noChangeArrowheads="1"/>
          </p:cNvSpPr>
          <p:nvPr/>
        </p:nvSpPr>
        <p:spPr bwMode="auto">
          <a:xfrm>
            <a:off x="342900" y="3030538"/>
            <a:ext cx="8189913"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1.0</a:t>
            </a:r>
            <a:r>
              <a:rPr lang="en-GB" altLang="en-US" sz="1000" dirty="0">
                <a:solidFill>
                  <a:srgbClr val="010066"/>
                </a:solidFill>
              </a:rPr>
              <a:t> </a:t>
            </a:r>
            <a:r>
              <a:rPr lang="en-GB" altLang="en-US" dirty="0">
                <a:solidFill>
                  <a:srgbClr val="010066"/>
                </a:solidFill>
              </a:rPr>
              <a:t>g of solid sodium hydroxide is dissolved in 250</a:t>
            </a:r>
            <a:r>
              <a:rPr lang="en-GB" altLang="en-US" sz="1000" dirty="0">
                <a:solidFill>
                  <a:srgbClr val="010066"/>
                </a:solidFill>
              </a:rPr>
              <a:t> </a:t>
            </a:r>
            <a:r>
              <a:rPr lang="en-GB" altLang="en-US" dirty="0">
                <a:solidFill>
                  <a:srgbClr val="010066"/>
                </a:solidFill>
              </a:rPr>
              <a:t>cm</a:t>
            </a:r>
            <a:r>
              <a:rPr lang="en-GB" altLang="en-US" baseline="30000" dirty="0">
                <a:solidFill>
                  <a:srgbClr val="010066"/>
                </a:solidFill>
              </a:rPr>
              <a:t>3</a:t>
            </a:r>
            <a:r>
              <a:rPr lang="en-GB" altLang="en-US" dirty="0">
                <a:solidFill>
                  <a:srgbClr val="010066"/>
                </a:solidFill>
              </a:rPr>
              <a:t> of water, what is the concentration in g/dm</a:t>
            </a:r>
            <a:r>
              <a:rPr lang="en-GB" altLang="en-US" baseline="30000" dirty="0">
                <a:solidFill>
                  <a:srgbClr val="010066"/>
                </a:solidFill>
              </a:rPr>
              <a:t>3</a:t>
            </a:r>
            <a:r>
              <a:rPr lang="en-GB" altLang="en-US" dirty="0">
                <a:solidFill>
                  <a:srgbClr val="010066"/>
                </a:solidFill>
              </a:rPr>
              <a:t>?</a:t>
            </a:r>
          </a:p>
        </p:txBody>
      </p:sp>
      <p:sp>
        <p:nvSpPr>
          <p:cNvPr id="215050" name="Rectangle 10">
            <a:extLst>
              <a:ext uri="{FF2B5EF4-FFF2-40B4-BE49-F238E27FC236}">
                <a16:creationId xmlns:a16="http://schemas.microsoft.com/office/drawing/2014/main" id="{95BD5122-152B-47F8-A7D2-4E945AD2EBF4}"/>
              </a:ext>
            </a:extLst>
          </p:cNvPr>
          <p:cNvSpPr>
            <a:spLocks noChangeArrowheads="1"/>
          </p:cNvSpPr>
          <p:nvPr/>
        </p:nvSpPr>
        <p:spPr bwMode="auto">
          <a:xfrm>
            <a:off x="6121400" y="53562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FF6600"/>
                </a:solidFill>
              </a:rPr>
              <a:t>4</a:t>
            </a:r>
            <a:r>
              <a:rPr lang="en-GB" altLang="en-US" sz="1000" b="1">
                <a:solidFill>
                  <a:srgbClr val="FF6600"/>
                </a:solidFill>
              </a:rPr>
              <a:t> </a:t>
            </a:r>
            <a:r>
              <a:rPr lang="en-GB" altLang="en-US" b="1">
                <a:solidFill>
                  <a:srgbClr val="FF6600"/>
                </a:solidFill>
              </a:rPr>
              <a:t>g/dm</a:t>
            </a:r>
            <a:r>
              <a:rPr lang="en-GB" altLang="en-US" b="1" baseline="30000">
                <a:solidFill>
                  <a:srgbClr val="FF6600"/>
                </a:solidFill>
              </a:rPr>
              <a:t>3</a:t>
            </a:r>
          </a:p>
        </p:txBody>
      </p:sp>
      <p:sp>
        <p:nvSpPr>
          <p:cNvPr id="215051" name="Rectangle 11">
            <a:extLst>
              <a:ext uri="{FF2B5EF4-FFF2-40B4-BE49-F238E27FC236}">
                <a16:creationId xmlns:a16="http://schemas.microsoft.com/office/drawing/2014/main" id="{BED150E6-84CB-4BFB-B136-CAD324831C13}"/>
              </a:ext>
            </a:extLst>
          </p:cNvPr>
          <p:cNvSpPr>
            <a:spLocks noChangeArrowheads="1"/>
          </p:cNvSpPr>
          <p:nvPr/>
        </p:nvSpPr>
        <p:spPr bwMode="auto">
          <a:xfrm>
            <a:off x="1363663" y="1766888"/>
            <a:ext cx="254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concentration  =</a:t>
            </a:r>
          </a:p>
        </p:txBody>
      </p:sp>
      <p:sp>
        <p:nvSpPr>
          <p:cNvPr id="215052" name="Rectangle 12">
            <a:extLst>
              <a:ext uri="{FF2B5EF4-FFF2-40B4-BE49-F238E27FC236}">
                <a16:creationId xmlns:a16="http://schemas.microsoft.com/office/drawing/2014/main" id="{056ECB6D-5046-4D63-8919-498FD5297DE3}"/>
              </a:ext>
            </a:extLst>
          </p:cNvPr>
          <p:cNvSpPr>
            <a:spLocks noChangeArrowheads="1"/>
          </p:cNvSpPr>
          <p:nvPr/>
        </p:nvSpPr>
        <p:spPr bwMode="auto">
          <a:xfrm>
            <a:off x="4351338" y="1514475"/>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mass dissolved (g)</a:t>
            </a:r>
          </a:p>
        </p:txBody>
      </p:sp>
      <p:sp>
        <p:nvSpPr>
          <p:cNvPr id="215057" name="Rectangle 17">
            <a:extLst>
              <a:ext uri="{FF2B5EF4-FFF2-40B4-BE49-F238E27FC236}">
                <a16:creationId xmlns:a16="http://schemas.microsoft.com/office/drawing/2014/main" id="{B49EC6B8-E295-4548-94BC-7D7C7ECF5491}"/>
              </a:ext>
            </a:extLst>
          </p:cNvPr>
          <p:cNvSpPr>
            <a:spLocks noChangeArrowheads="1"/>
          </p:cNvSpPr>
          <p:nvPr/>
        </p:nvSpPr>
        <p:spPr bwMode="auto">
          <a:xfrm>
            <a:off x="342900" y="429577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concentration  =</a:t>
            </a:r>
          </a:p>
        </p:txBody>
      </p:sp>
      <p:sp>
        <p:nvSpPr>
          <p:cNvPr id="29726" name="Rectangle 15">
            <a:extLst>
              <a:ext uri="{FF2B5EF4-FFF2-40B4-BE49-F238E27FC236}">
                <a16:creationId xmlns:a16="http://schemas.microsoft.com/office/drawing/2014/main" id="{833F7425-E320-4E6A-B209-4FEA1544E682}"/>
              </a:ext>
            </a:extLst>
          </p:cNvPr>
          <p:cNvSpPr>
            <a:spLocks noChangeArrowheads="1"/>
          </p:cNvSpPr>
          <p:nvPr/>
        </p:nvSpPr>
        <p:spPr bwMode="auto">
          <a:xfrm>
            <a:off x="2757488" y="4583113"/>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250</a:t>
            </a:r>
            <a:r>
              <a:rPr lang="en-GB" altLang="en-US" sz="1200">
                <a:solidFill>
                  <a:srgbClr val="010066"/>
                </a:solidFill>
              </a:rPr>
              <a:t> </a:t>
            </a:r>
            <a:r>
              <a:rPr lang="en-GB" altLang="en-US" b="1">
                <a:solidFill>
                  <a:srgbClr val="010066"/>
                </a:solidFill>
              </a:rPr>
              <a:t>cm</a:t>
            </a:r>
            <a:r>
              <a:rPr lang="en-GB" altLang="en-US" b="1" baseline="30000">
                <a:solidFill>
                  <a:srgbClr val="010066"/>
                </a:solidFill>
              </a:rPr>
              <a:t>3</a:t>
            </a:r>
          </a:p>
        </p:txBody>
      </p:sp>
      <p:sp>
        <p:nvSpPr>
          <p:cNvPr id="29727" name="Rectangle 18">
            <a:extLst>
              <a:ext uri="{FF2B5EF4-FFF2-40B4-BE49-F238E27FC236}">
                <a16:creationId xmlns:a16="http://schemas.microsoft.com/office/drawing/2014/main" id="{4A1B8E00-1E00-40D9-999E-408163E29E37}"/>
              </a:ext>
            </a:extLst>
          </p:cNvPr>
          <p:cNvSpPr>
            <a:spLocks noChangeArrowheads="1"/>
          </p:cNvSpPr>
          <p:nvPr/>
        </p:nvSpPr>
        <p:spPr bwMode="auto">
          <a:xfrm>
            <a:off x="3063875" y="4043363"/>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1</a:t>
            </a:r>
            <a:r>
              <a:rPr lang="en-GB" altLang="en-US" sz="1200">
                <a:solidFill>
                  <a:srgbClr val="010066"/>
                </a:solidFill>
              </a:rPr>
              <a:t> </a:t>
            </a:r>
            <a:r>
              <a:rPr lang="en-GB" altLang="en-US">
                <a:solidFill>
                  <a:srgbClr val="010066"/>
                </a:solidFill>
              </a:rPr>
              <a:t>g</a:t>
            </a:r>
          </a:p>
        </p:txBody>
      </p:sp>
      <p:sp>
        <p:nvSpPr>
          <p:cNvPr id="29728" name="Line 19">
            <a:extLst>
              <a:ext uri="{FF2B5EF4-FFF2-40B4-BE49-F238E27FC236}">
                <a16:creationId xmlns:a16="http://schemas.microsoft.com/office/drawing/2014/main" id="{A8B1D930-B2FD-4182-9A8F-7AD85F4E46C1}"/>
              </a:ext>
            </a:extLst>
          </p:cNvPr>
          <p:cNvSpPr>
            <a:spLocks noChangeShapeType="1"/>
          </p:cNvSpPr>
          <p:nvPr/>
        </p:nvSpPr>
        <p:spPr bwMode="auto">
          <a:xfrm>
            <a:off x="2832100" y="4522788"/>
            <a:ext cx="1116013" cy="1587"/>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Rectangle 20">
            <a:extLst>
              <a:ext uri="{FF2B5EF4-FFF2-40B4-BE49-F238E27FC236}">
                <a16:creationId xmlns:a16="http://schemas.microsoft.com/office/drawing/2014/main" id="{83EE71D5-DAD1-4F23-99E3-4FB302090D47}"/>
              </a:ext>
            </a:extLst>
          </p:cNvPr>
          <p:cNvSpPr>
            <a:spLocks noChangeArrowheads="1"/>
          </p:cNvSpPr>
          <p:nvPr/>
        </p:nvSpPr>
        <p:spPr bwMode="auto">
          <a:xfrm>
            <a:off x="4625975" y="4559300"/>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0.25</a:t>
            </a:r>
            <a:r>
              <a:rPr lang="en-GB" altLang="en-US" sz="1200">
                <a:solidFill>
                  <a:srgbClr val="010066"/>
                </a:solidFill>
              </a:rPr>
              <a:t> </a:t>
            </a:r>
            <a:r>
              <a:rPr lang="en-GB" altLang="en-US" b="1">
                <a:solidFill>
                  <a:srgbClr val="010066"/>
                </a:solidFill>
              </a:rPr>
              <a:t>dm</a:t>
            </a:r>
            <a:r>
              <a:rPr lang="en-GB" altLang="en-US" b="1" baseline="30000">
                <a:solidFill>
                  <a:srgbClr val="010066"/>
                </a:solidFill>
              </a:rPr>
              <a:t>3</a:t>
            </a:r>
          </a:p>
        </p:txBody>
      </p:sp>
      <p:sp>
        <p:nvSpPr>
          <p:cNvPr id="29724" name="Rectangle 21">
            <a:extLst>
              <a:ext uri="{FF2B5EF4-FFF2-40B4-BE49-F238E27FC236}">
                <a16:creationId xmlns:a16="http://schemas.microsoft.com/office/drawing/2014/main" id="{7966E20C-1BF5-4B5E-AD90-72ABAEE026AD}"/>
              </a:ext>
            </a:extLst>
          </p:cNvPr>
          <p:cNvSpPr>
            <a:spLocks noChangeArrowheads="1"/>
          </p:cNvSpPr>
          <p:nvPr/>
        </p:nvSpPr>
        <p:spPr bwMode="auto">
          <a:xfrm>
            <a:off x="5021263" y="4019550"/>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1</a:t>
            </a:r>
            <a:r>
              <a:rPr lang="en-GB" altLang="en-US" sz="1200">
                <a:solidFill>
                  <a:srgbClr val="010066"/>
                </a:solidFill>
              </a:rPr>
              <a:t> </a:t>
            </a:r>
            <a:r>
              <a:rPr lang="en-GB" altLang="en-US">
                <a:solidFill>
                  <a:srgbClr val="010066"/>
                </a:solidFill>
              </a:rPr>
              <a:t>g</a:t>
            </a:r>
          </a:p>
        </p:txBody>
      </p:sp>
      <p:sp>
        <p:nvSpPr>
          <p:cNvPr id="29725" name="Line 22">
            <a:extLst>
              <a:ext uri="{FF2B5EF4-FFF2-40B4-BE49-F238E27FC236}">
                <a16:creationId xmlns:a16="http://schemas.microsoft.com/office/drawing/2014/main" id="{86E31178-2476-4F9A-9AD8-341AA8CF0108}"/>
              </a:ext>
            </a:extLst>
          </p:cNvPr>
          <p:cNvSpPr>
            <a:spLocks noChangeShapeType="1"/>
          </p:cNvSpPr>
          <p:nvPr/>
        </p:nvSpPr>
        <p:spPr bwMode="auto">
          <a:xfrm>
            <a:off x="4700588" y="4498975"/>
            <a:ext cx="1116012"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Rectangle 23">
            <a:extLst>
              <a:ext uri="{FF2B5EF4-FFF2-40B4-BE49-F238E27FC236}">
                <a16:creationId xmlns:a16="http://schemas.microsoft.com/office/drawing/2014/main" id="{FFCE23A9-FAAA-45F4-B8C7-2BC8744AF61C}"/>
              </a:ext>
            </a:extLst>
          </p:cNvPr>
          <p:cNvSpPr>
            <a:spLocks noChangeArrowheads="1"/>
          </p:cNvSpPr>
          <p:nvPr/>
        </p:nvSpPr>
        <p:spPr bwMode="auto">
          <a:xfrm>
            <a:off x="6589713" y="4565650"/>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0.25</a:t>
            </a:r>
            <a:endParaRPr lang="en-GB" altLang="en-US" baseline="30000">
              <a:solidFill>
                <a:srgbClr val="010066"/>
              </a:solidFill>
            </a:endParaRPr>
          </a:p>
        </p:txBody>
      </p:sp>
      <p:sp>
        <p:nvSpPr>
          <p:cNvPr id="29718" name="Rectangle 24">
            <a:extLst>
              <a:ext uri="{FF2B5EF4-FFF2-40B4-BE49-F238E27FC236}">
                <a16:creationId xmlns:a16="http://schemas.microsoft.com/office/drawing/2014/main" id="{FAB4BE40-0A3C-4631-91A9-05F38FEE00A1}"/>
              </a:ext>
            </a:extLst>
          </p:cNvPr>
          <p:cNvSpPr>
            <a:spLocks noChangeArrowheads="1"/>
          </p:cNvSpPr>
          <p:nvPr/>
        </p:nvSpPr>
        <p:spPr bwMode="auto">
          <a:xfrm>
            <a:off x="6781800" y="40259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1</a:t>
            </a:r>
          </a:p>
        </p:txBody>
      </p:sp>
      <p:sp>
        <p:nvSpPr>
          <p:cNvPr id="29719" name="Line 25">
            <a:extLst>
              <a:ext uri="{FF2B5EF4-FFF2-40B4-BE49-F238E27FC236}">
                <a16:creationId xmlns:a16="http://schemas.microsoft.com/office/drawing/2014/main" id="{83BFB23D-0303-479A-A2C8-0DC537BDEF1C}"/>
              </a:ext>
            </a:extLst>
          </p:cNvPr>
          <p:cNvSpPr>
            <a:spLocks noChangeShapeType="1"/>
          </p:cNvSpPr>
          <p:nvPr/>
        </p:nvSpPr>
        <p:spPr bwMode="auto">
          <a:xfrm>
            <a:off x="6664325" y="4505325"/>
            <a:ext cx="719138"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Rectangle 26">
            <a:extLst>
              <a:ext uri="{FF2B5EF4-FFF2-40B4-BE49-F238E27FC236}">
                <a16:creationId xmlns:a16="http://schemas.microsoft.com/office/drawing/2014/main" id="{410B118A-18A1-4631-BAD9-48665BDEE5E5}"/>
              </a:ext>
            </a:extLst>
          </p:cNvPr>
          <p:cNvSpPr>
            <a:spLocks noChangeArrowheads="1"/>
          </p:cNvSpPr>
          <p:nvPr/>
        </p:nvSpPr>
        <p:spPr bwMode="auto">
          <a:xfrm>
            <a:off x="7570788" y="455295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dm</a:t>
            </a:r>
            <a:r>
              <a:rPr lang="en-GB" altLang="en-US" baseline="30000">
                <a:solidFill>
                  <a:srgbClr val="010066"/>
                </a:solidFill>
              </a:rPr>
              <a:t>3</a:t>
            </a:r>
          </a:p>
        </p:txBody>
      </p:sp>
      <p:sp>
        <p:nvSpPr>
          <p:cNvPr id="29721" name="Rectangle 27">
            <a:extLst>
              <a:ext uri="{FF2B5EF4-FFF2-40B4-BE49-F238E27FC236}">
                <a16:creationId xmlns:a16="http://schemas.microsoft.com/office/drawing/2014/main" id="{386947DD-788F-4B80-9A9E-B039AA5AB869}"/>
              </a:ext>
            </a:extLst>
          </p:cNvPr>
          <p:cNvSpPr>
            <a:spLocks noChangeArrowheads="1"/>
          </p:cNvSpPr>
          <p:nvPr/>
        </p:nvSpPr>
        <p:spPr bwMode="auto">
          <a:xfrm>
            <a:off x="7673975" y="40259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g</a:t>
            </a:r>
          </a:p>
        </p:txBody>
      </p:sp>
      <p:sp>
        <p:nvSpPr>
          <p:cNvPr id="29722" name="Line 28">
            <a:extLst>
              <a:ext uri="{FF2B5EF4-FFF2-40B4-BE49-F238E27FC236}">
                <a16:creationId xmlns:a16="http://schemas.microsoft.com/office/drawing/2014/main" id="{99B95340-AD9B-45DB-B77C-48515495B3A4}"/>
              </a:ext>
            </a:extLst>
          </p:cNvPr>
          <p:cNvSpPr>
            <a:spLocks noChangeShapeType="1"/>
          </p:cNvSpPr>
          <p:nvPr/>
        </p:nvSpPr>
        <p:spPr bwMode="auto">
          <a:xfrm>
            <a:off x="7556500" y="4505325"/>
            <a:ext cx="719138"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1" name="Text Box 31">
            <a:extLst>
              <a:ext uri="{FF2B5EF4-FFF2-40B4-BE49-F238E27FC236}">
                <a16:creationId xmlns:a16="http://schemas.microsoft.com/office/drawing/2014/main" id="{8C320263-C416-4D30-A247-57CF26CBD7C7}"/>
              </a:ext>
            </a:extLst>
          </p:cNvPr>
          <p:cNvSpPr txBox="1">
            <a:spLocks noChangeArrowheads="1"/>
          </p:cNvSpPr>
          <p:nvPr/>
        </p:nvSpPr>
        <p:spPr bwMode="auto">
          <a:xfrm>
            <a:off x="4165600" y="43053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t>
            </a:r>
          </a:p>
        </p:txBody>
      </p:sp>
      <p:sp>
        <p:nvSpPr>
          <p:cNvPr id="215072" name="Text Box 32">
            <a:extLst>
              <a:ext uri="{FF2B5EF4-FFF2-40B4-BE49-F238E27FC236}">
                <a16:creationId xmlns:a16="http://schemas.microsoft.com/office/drawing/2014/main" id="{C5CE2C20-89BF-4943-93C4-6A2138E15C27}"/>
              </a:ext>
            </a:extLst>
          </p:cNvPr>
          <p:cNvSpPr txBox="1">
            <a:spLocks noChangeArrowheads="1"/>
          </p:cNvSpPr>
          <p:nvPr/>
        </p:nvSpPr>
        <p:spPr bwMode="auto">
          <a:xfrm>
            <a:off x="6059488" y="4268788"/>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t>
            </a:r>
          </a:p>
        </p:txBody>
      </p:sp>
      <p:sp>
        <p:nvSpPr>
          <p:cNvPr id="215073" name="Rectangle 33">
            <a:extLst>
              <a:ext uri="{FF2B5EF4-FFF2-40B4-BE49-F238E27FC236}">
                <a16:creationId xmlns:a16="http://schemas.microsoft.com/office/drawing/2014/main" id="{35CBD24C-293E-4E3A-B08E-3772A3D94D48}"/>
              </a:ext>
            </a:extLst>
          </p:cNvPr>
          <p:cNvSpPr>
            <a:spLocks noChangeArrowheads="1"/>
          </p:cNvSpPr>
          <p:nvPr/>
        </p:nvSpPr>
        <p:spPr bwMode="auto">
          <a:xfrm>
            <a:off x="2794000" y="5737225"/>
            <a:ext cx="3548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convert from cm to dm by dividing by 1,000</a:t>
            </a:r>
          </a:p>
        </p:txBody>
      </p:sp>
      <p:pic>
        <p:nvPicPr>
          <p:cNvPr id="33" name="Picture 32" descr="Amount_of_substance_18.1.png">
            <a:extLst>
              <a:ext uri="{FF2B5EF4-FFF2-40B4-BE49-F238E27FC236}">
                <a16:creationId xmlns:a16="http://schemas.microsoft.com/office/drawing/2014/main" id="{3EBC1D8F-45CC-4252-8F1F-2081C33CA8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824413"/>
            <a:ext cx="3778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mount_of_substance_18.2.png">
            <a:extLst>
              <a:ext uri="{FF2B5EF4-FFF2-40B4-BE49-F238E27FC236}">
                <a16:creationId xmlns:a16="http://schemas.microsoft.com/office/drawing/2014/main" id="{68AD3317-5E2F-4678-B5F5-07B905D5A7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3425" y="5059363"/>
            <a:ext cx="3778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a:hlinkClick r:id="" action="ppaction://hlinkshowjump?jump=nextslide"/>
            <a:extLst>
              <a:ext uri="{FF2B5EF4-FFF2-40B4-BE49-F238E27FC236}">
                <a16:creationId xmlns:a16="http://schemas.microsoft.com/office/drawing/2014/main" id="{527D27C2-7384-456E-8A64-7536378CD9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31">
            <a:extLst>
              <a:ext uri="{FF2B5EF4-FFF2-40B4-BE49-F238E27FC236}">
                <a16:creationId xmlns:a16="http://schemas.microsoft.com/office/drawing/2014/main" id="{54F37E00-57F8-4FB4-BF95-BE19B20E87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15073"/>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15071"/>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7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972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972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507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971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71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971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972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972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9722"/>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5050"/>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P spid="215043" grpId="0"/>
      <p:bldP spid="215049" grpId="0" animBg="1"/>
      <p:bldP spid="215050" grpId="0"/>
      <p:bldP spid="215051" grpId="0"/>
      <p:bldP spid="215052" grpId="0"/>
      <p:bldP spid="215057" grpId="0"/>
      <p:bldP spid="29726" grpId="0"/>
      <p:bldP spid="29727" grpId="0"/>
      <p:bldP spid="29723" grpId="0"/>
      <p:bldP spid="29724" grpId="0"/>
      <p:bldP spid="29717" grpId="0"/>
      <p:bldP spid="29718" grpId="0"/>
      <p:bldP spid="29720" grpId="0"/>
      <p:bldP spid="29721" grpId="0"/>
      <p:bldP spid="215071" grpId="0"/>
      <p:bldP spid="215072" grpId="0"/>
      <p:bldP spid="21507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560AA3CC-85D8-4E04-A45A-8263033E350C}"/>
              </a:ext>
            </a:extLst>
          </p:cNvPr>
          <p:cNvSpPr>
            <a:spLocks noGrp="1" noChangeArrowheads="1"/>
          </p:cNvSpPr>
          <p:nvPr>
            <p:ph type="title"/>
          </p:nvPr>
        </p:nvSpPr>
        <p:spPr>
          <a:noFill/>
        </p:spPr>
        <p:txBody>
          <a:bodyPr>
            <a:spAutoFit/>
          </a:bodyPr>
          <a:lstStyle/>
          <a:p>
            <a:r>
              <a:rPr lang="en-GB" altLang="en-US" dirty="0"/>
              <a:t>Calculating concentrations in g/dm</a:t>
            </a:r>
            <a:r>
              <a:rPr lang="en-GB" altLang="en-US" baseline="30000" dirty="0"/>
              <a:t>3</a:t>
            </a:r>
          </a:p>
        </p:txBody>
      </p:sp>
      <p:sp>
        <p:nvSpPr>
          <p:cNvPr id="4101" name="Text Box 4">
            <a:extLst>
              <a:ext uri="{FF2B5EF4-FFF2-40B4-BE49-F238E27FC236}">
                <a16:creationId xmlns:a16="http://schemas.microsoft.com/office/drawing/2014/main" id="{4C162267-6F8C-408A-8A68-FA1A102B5615}"/>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a:solidFill>
                <a:schemeClr val="tx1"/>
              </a:solidFill>
            </a:endParaRPr>
          </a:p>
        </p:txBody>
      </p:sp>
      <p:pic>
        <p:nvPicPr>
          <p:cNvPr id="8" name="Picture 7">
            <a:hlinkClick r:id="" action="ppaction://hlinkshowjump?jump=nextslide"/>
            <a:extLst>
              <a:ext uri="{FF2B5EF4-FFF2-40B4-BE49-F238E27FC236}">
                <a16:creationId xmlns:a16="http://schemas.microsoft.com/office/drawing/2014/main" id="{67CF12FD-9E05-452C-A59D-68B497E6AD8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14D4F9BC-1306-4FE1-9942-367169D65F2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0AD1EBD-5FC4-46F5-A174-52FF7EBF600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09239508-4209-496E-B0DC-89A7C83DF6A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357E34E-1EA8-47B8-B2AA-A77AE5AF691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1205" name="Picture 21" descr="formula triangle">
            <a:extLst>
              <a:ext uri="{FF2B5EF4-FFF2-40B4-BE49-F238E27FC236}">
                <a16:creationId xmlns:a16="http://schemas.microsoft.com/office/drawing/2014/main" id="{C852E811-A1F9-4507-80D7-DF19FB4C3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3606800"/>
            <a:ext cx="32416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223" name="AutoShape 39">
            <a:extLst>
              <a:ext uri="{FF2B5EF4-FFF2-40B4-BE49-F238E27FC236}">
                <a16:creationId xmlns:a16="http://schemas.microsoft.com/office/drawing/2014/main" id="{264B338D-EC59-411A-920A-59035531C055}"/>
              </a:ext>
            </a:extLst>
          </p:cNvPr>
          <p:cNvSpPr>
            <a:spLocks noChangeArrowheads="1"/>
          </p:cNvSpPr>
          <p:nvPr/>
        </p:nvSpPr>
        <p:spPr bwMode="auto">
          <a:xfrm>
            <a:off x="6184900" y="3155950"/>
            <a:ext cx="2347913" cy="2997200"/>
          </a:xfrm>
          <a:prstGeom prst="roundRect">
            <a:avLst>
              <a:gd name="adj" fmla="val 0"/>
            </a:avLst>
          </a:prstGeom>
          <a:solidFill>
            <a:schemeClr val="bg1"/>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4" name="Rectangle 3">
            <a:extLst>
              <a:ext uri="{FF2B5EF4-FFF2-40B4-BE49-F238E27FC236}">
                <a16:creationId xmlns:a16="http://schemas.microsoft.com/office/drawing/2014/main" id="{F9B90972-3C15-48F5-BF95-82B85DE407B7}"/>
              </a:ext>
            </a:extLst>
          </p:cNvPr>
          <p:cNvSpPr>
            <a:spLocks noGrp="1" noChangeArrowheads="1"/>
          </p:cNvSpPr>
          <p:nvPr>
            <p:ph type="title"/>
          </p:nvPr>
        </p:nvSpPr>
        <p:spPr>
          <a:noFill/>
        </p:spPr>
        <p:txBody>
          <a:bodyPr>
            <a:spAutoFit/>
          </a:bodyPr>
          <a:lstStyle/>
          <a:p>
            <a:r>
              <a:rPr lang="en-GB" altLang="en-US"/>
              <a:t>Concentrations in mol/dm</a:t>
            </a:r>
            <a:r>
              <a:rPr lang="en-GB" altLang="en-US" baseline="30000"/>
              <a:t>3</a:t>
            </a:r>
          </a:p>
        </p:txBody>
      </p:sp>
      <p:sp>
        <p:nvSpPr>
          <p:cNvPr id="30725" name="Text Box 4">
            <a:extLst>
              <a:ext uri="{FF2B5EF4-FFF2-40B4-BE49-F238E27FC236}">
                <a16:creationId xmlns:a16="http://schemas.microsoft.com/office/drawing/2014/main" id="{AA532448-6DFB-4998-989E-BE4A35816AD7}"/>
              </a:ext>
            </a:extLst>
          </p:cNvPr>
          <p:cNvSpPr txBox="1">
            <a:spLocks noChangeArrowheads="1"/>
          </p:cNvSpPr>
          <p:nvPr/>
        </p:nvSpPr>
        <p:spPr bwMode="auto">
          <a:xfrm>
            <a:off x="341313" y="784225"/>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To calculate concentration in mol/dm</a:t>
            </a:r>
            <a:r>
              <a:rPr lang="en-GB" altLang="en-US" baseline="30000">
                <a:solidFill>
                  <a:srgbClr val="010066"/>
                </a:solidFill>
              </a:rPr>
              <a:t>3</a:t>
            </a:r>
            <a:r>
              <a:rPr lang="en-GB" altLang="en-US">
                <a:solidFill>
                  <a:srgbClr val="010066"/>
                </a:solidFill>
              </a:rPr>
              <a:t>:</a:t>
            </a:r>
          </a:p>
        </p:txBody>
      </p:sp>
      <p:sp>
        <p:nvSpPr>
          <p:cNvPr id="221193" name="Rectangle 9">
            <a:extLst>
              <a:ext uri="{FF2B5EF4-FFF2-40B4-BE49-F238E27FC236}">
                <a16:creationId xmlns:a16="http://schemas.microsoft.com/office/drawing/2014/main" id="{C5F25ED6-85D4-49D8-A442-F8DC036ED2DC}"/>
              </a:ext>
            </a:extLst>
          </p:cNvPr>
          <p:cNvSpPr>
            <a:spLocks noChangeArrowheads="1"/>
          </p:cNvSpPr>
          <p:nvPr/>
        </p:nvSpPr>
        <p:spPr bwMode="auto">
          <a:xfrm>
            <a:off x="355600" y="2668588"/>
            <a:ext cx="6175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equation can be added to a formula triangle to rearrange the formula:</a:t>
            </a:r>
          </a:p>
        </p:txBody>
      </p:sp>
      <p:sp>
        <p:nvSpPr>
          <p:cNvPr id="221194" name="AutoShape 10">
            <a:extLst>
              <a:ext uri="{FF2B5EF4-FFF2-40B4-BE49-F238E27FC236}">
                <a16:creationId xmlns:a16="http://schemas.microsoft.com/office/drawing/2014/main" id="{A4E08435-3BF5-4963-990B-6DF55FBCA99A}"/>
              </a:ext>
            </a:extLst>
          </p:cNvPr>
          <p:cNvSpPr>
            <a:spLocks noChangeArrowheads="1"/>
          </p:cNvSpPr>
          <p:nvPr/>
        </p:nvSpPr>
        <p:spPr bwMode="auto">
          <a:xfrm>
            <a:off x="342900" y="1352550"/>
            <a:ext cx="8189913" cy="1150938"/>
          </a:xfrm>
          <a:prstGeom prst="roundRect">
            <a:avLst>
              <a:gd name="adj" fmla="val 0"/>
            </a:avLst>
          </a:prstGeom>
          <a:solidFill>
            <a:srgbClr val="FF6600"/>
          </a:solidFill>
          <a:ln w="38100" algn="ctr">
            <a:solidFill>
              <a:srgbClr val="FF6600"/>
            </a:solidFill>
            <a:round/>
            <a:headEnd/>
            <a:tailEnd/>
          </a:ln>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1195" name="Rectangle 11">
            <a:extLst>
              <a:ext uri="{FF2B5EF4-FFF2-40B4-BE49-F238E27FC236}">
                <a16:creationId xmlns:a16="http://schemas.microsoft.com/office/drawing/2014/main" id="{8AFEF65B-E8AA-4E6C-8CDD-2FBC2F284792}"/>
              </a:ext>
            </a:extLst>
          </p:cNvPr>
          <p:cNvSpPr>
            <a:spLocks noChangeArrowheads="1"/>
          </p:cNvSpPr>
          <p:nvPr/>
        </p:nvSpPr>
        <p:spPr bwMode="auto">
          <a:xfrm>
            <a:off x="3997325" y="1963738"/>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volume of solution (dm</a:t>
            </a:r>
            <a:r>
              <a:rPr lang="en-GB" altLang="en-US" b="1" baseline="30000">
                <a:solidFill>
                  <a:schemeClr val="bg1"/>
                </a:solidFill>
              </a:rPr>
              <a:t>3</a:t>
            </a:r>
            <a:r>
              <a:rPr lang="en-GB" altLang="en-US" b="1">
                <a:solidFill>
                  <a:schemeClr val="bg1"/>
                </a:solidFill>
              </a:rPr>
              <a:t>)</a:t>
            </a:r>
          </a:p>
        </p:txBody>
      </p:sp>
      <p:sp>
        <p:nvSpPr>
          <p:cNvPr id="221196" name="Line 12">
            <a:extLst>
              <a:ext uri="{FF2B5EF4-FFF2-40B4-BE49-F238E27FC236}">
                <a16:creationId xmlns:a16="http://schemas.microsoft.com/office/drawing/2014/main" id="{87CCEA3E-128C-44DD-8B13-8C7080A50A2F}"/>
              </a:ext>
            </a:extLst>
          </p:cNvPr>
          <p:cNvSpPr>
            <a:spLocks noChangeShapeType="1"/>
          </p:cNvSpPr>
          <p:nvPr/>
        </p:nvSpPr>
        <p:spPr bwMode="auto">
          <a:xfrm>
            <a:off x="4033838" y="1928813"/>
            <a:ext cx="36353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7" name="Rectangle 13">
            <a:extLst>
              <a:ext uri="{FF2B5EF4-FFF2-40B4-BE49-F238E27FC236}">
                <a16:creationId xmlns:a16="http://schemas.microsoft.com/office/drawing/2014/main" id="{6BD0DEDB-03C3-48B1-92E3-FE187EBE82DB}"/>
              </a:ext>
            </a:extLst>
          </p:cNvPr>
          <p:cNvSpPr>
            <a:spLocks noChangeArrowheads="1"/>
          </p:cNvSpPr>
          <p:nvPr/>
        </p:nvSpPr>
        <p:spPr bwMode="auto">
          <a:xfrm>
            <a:off x="1214438" y="1676400"/>
            <a:ext cx="265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concentration   =</a:t>
            </a:r>
          </a:p>
        </p:txBody>
      </p:sp>
      <p:sp>
        <p:nvSpPr>
          <p:cNvPr id="221198" name="Rectangle 14">
            <a:extLst>
              <a:ext uri="{FF2B5EF4-FFF2-40B4-BE49-F238E27FC236}">
                <a16:creationId xmlns:a16="http://schemas.microsoft.com/office/drawing/2014/main" id="{0668F3C1-BC13-4AC5-BCCD-6C741CB4F072}"/>
              </a:ext>
            </a:extLst>
          </p:cNvPr>
          <p:cNvSpPr>
            <a:spLocks noChangeArrowheads="1"/>
          </p:cNvSpPr>
          <p:nvPr/>
        </p:nvSpPr>
        <p:spPr bwMode="auto">
          <a:xfrm>
            <a:off x="4143375" y="1423988"/>
            <a:ext cx="346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number of moles (mol)</a:t>
            </a:r>
          </a:p>
        </p:txBody>
      </p:sp>
      <p:sp>
        <p:nvSpPr>
          <p:cNvPr id="30745" name="Text Box 16">
            <a:extLst>
              <a:ext uri="{FF2B5EF4-FFF2-40B4-BE49-F238E27FC236}">
                <a16:creationId xmlns:a16="http://schemas.microsoft.com/office/drawing/2014/main" id="{DD1F381E-CF7A-4D6B-9D59-25AAEAEC6582}"/>
              </a:ext>
            </a:extLst>
          </p:cNvPr>
          <p:cNvSpPr txBox="1">
            <a:spLocks noChangeArrowheads="1"/>
          </p:cNvSpPr>
          <p:nvPr/>
        </p:nvSpPr>
        <p:spPr bwMode="auto">
          <a:xfrm>
            <a:off x="6657975" y="3448050"/>
            <a:ext cx="82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c =</a:t>
            </a:r>
          </a:p>
        </p:txBody>
      </p:sp>
      <p:sp>
        <p:nvSpPr>
          <p:cNvPr id="30746" name="Text Box 17">
            <a:extLst>
              <a:ext uri="{FF2B5EF4-FFF2-40B4-BE49-F238E27FC236}">
                <a16:creationId xmlns:a16="http://schemas.microsoft.com/office/drawing/2014/main" id="{255BB7FD-D99F-49E5-878A-C09C6CC09F27}"/>
              </a:ext>
            </a:extLst>
          </p:cNvPr>
          <p:cNvSpPr txBox="1">
            <a:spLocks noChangeArrowheads="1"/>
          </p:cNvSpPr>
          <p:nvPr/>
        </p:nvSpPr>
        <p:spPr bwMode="auto">
          <a:xfrm>
            <a:off x="7485063" y="3198813"/>
            <a:ext cx="593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a:solidFill>
                  <a:srgbClr val="010066"/>
                </a:solidFill>
              </a:rPr>
              <a:t>n</a:t>
            </a:r>
          </a:p>
        </p:txBody>
      </p:sp>
      <p:sp>
        <p:nvSpPr>
          <p:cNvPr id="30747" name="Text Box 18">
            <a:extLst>
              <a:ext uri="{FF2B5EF4-FFF2-40B4-BE49-F238E27FC236}">
                <a16:creationId xmlns:a16="http://schemas.microsoft.com/office/drawing/2014/main" id="{5CAD5057-61B5-4F13-9588-187246E4AD7A}"/>
              </a:ext>
            </a:extLst>
          </p:cNvPr>
          <p:cNvSpPr txBox="1">
            <a:spLocks noChangeArrowheads="1"/>
          </p:cNvSpPr>
          <p:nvPr/>
        </p:nvSpPr>
        <p:spPr bwMode="auto">
          <a:xfrm>
            <a:off x="7556500" y="36655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v</a:t>
            </a:r>
          </a:p>
        </p:txBody>
      </p:sp>
      <p:sp>
        <p:nvSpPr>
          <p:cNvPr id="30748" name="Line 19">
            <a:extLst>
              <a:ext uri="{FF2B5EF4-FFF2-40B4-BE49-F238E27FC236}">
                <a16:creationId xmlns:a16="http://schemas.microsoft.com/office/drawing/2014/main" id="{64455AE0-50C2-4493-9FD2-3825DD9DB58A}"/>
              </a:ext>
            </a:extLst>
          </p:cNvPr>
          <p:cNvSpPr>
            <a:spLocks noChangeShapeType="1"/>
          </p:cNvSpPr>
          <p:nvPr/>
        </p:nvSpPr>
        <p:spPr bwMode="auto">
          <a:xfrm>
            <a:off x="7450138" y="3738563"/>
            <a:ext cx="6477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Text Box 23">
            <a:extLst>
              <a:ext uri="{FF2B5EF4-FFF2-40B4-BE49-F238E27FC236}">
                <a16:creationId xmlns:a16="http://schemas.microsoft.com/office/drawing/2014/main" id="{6AE53587-B9D7-40E4-8724-9CE20B6C29B2}"/>
              </a:ext>
            </a:extLst>
          </p:cNvPr>
          <p:cNvSpPr txBox="1">
            <a:spLocks noChangeArrowheads="1"/>
          </p:cNvSpPr>
          <p:nvPr/>
        </p:nvSpPr>
        <p:spPr bwMode="auto">
          <a:xfrm>
            <a:off x="6657975" y="5184775"/>
            <a:ext cx="82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v =</a:t>
            </a:r>
          </a:p>
        </p:txBody>
      </p:sp>
      <p:sp>
        <p:nvSpPr>
          <p:cNvPr id="30742" name="Text Box 24">
            <a:extLst>
              <a:ext uri="{FF2B5EF4-FFF2-40B4-BE49-F238E27FC236}">
                <a16:creationId xmlns:a16="http://schemas.microsoft.com/office/drawing/2014/main" id="{2DF4D8D1-C1D7-4B9F-8486-9B187D1CE0E2}"/>
              </a:ext>
            </a:extLst>
          </p:cNvPr>
          <p:cNvSpPr txBox="1">
            <a:spLocks noChangeArrowheads="1"/>
          </p:cNvSpPr>
          <p:nvPr/>
        </p:nvSpPr>
        <p:spPr bwMode="auto">
          <a:xfrm>
            <a:off x="7485063" y="4935538"/>
            <a:ext cx="593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a:solidFill>
                  <a:srgbClr val="010066"/>
                </a:solidFill>
              </a:rPr>
              <a:t>n</a:t>
            </a:r>
          </a:p>
        </p:txBody>
      </p:sp>
      <p:sp>
        <p:nvSpPr>
          <p:cNvPr id="30743" name="Text Box 25">
            <a:extLst>
              <a:ext uri="{FF2B5EF4-FFF2-40B4-BE49-F238E27FC236}">
                <a16:creationId xmlns:a16="http://schemas.microsoft.com/office/drawing/2014/main" id="{B2949880-3E1B-4819-8BAB-B406CAD91AE9}"/>
              </a:ext>
            </a:extLst>
          </p:cNvPr>
          <p:cNvSpPr txBox="1">
            <a:spLocks noChangeArrowheads="1"/>
          </p:cNvSpPr>
          <p:nvPr/>
        </p:nvSpPr>
        <p:spPr bwMode="auto">
          <a:xfrm>
            <a:off x="7556500" y="5402263"/>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c</a:t>
            </a:r>
          </a:p>
        </p:txBody>
      </p:sp>
      <p:sp>
        <p:nvSpPr>
          <p:cNvPr id="30744" name="Line 26">
            <a:extLst>
              <a:ext uri="{FF2B5EF4-FFF2-40B4-BE49-F238E27FC236}">
                <a16:creationId xmlns:a16="http://schemas.microsoft.com/office/drawing/2014/main" id="{0377BDE7-A840-407B-B9FD-0127BC448C3C}"/>
              </a:ext>
            </a:extLst>
          </p:cNvPr>
          <p:cNvSpPr>
            <a:spLocks noChangeShapeType="1"/>
          </p:cNvSpPr>
          <p:nvPr/>
        </p:nvSpPr>
        <p:spPr bwMode="auto">
          <a:xfrm>
            <a:off x="7450138" y="5475288"/>
            <a:ext cx="6477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28">
            <a:extLst>
              <a:ext uri="{FF2B5EF4-FFF2-40B4-BE49-F238E27FC236}">
                <a16:creationId xmlns:a16="http://schemas.microsoft.com/office/drawing/2014/main" id="{986D42DC-8FDE-4A5F-AF63-C5C12E9914C3}"/>
              </a:ext>
            </a:extLst>
          </p:cNvPr>
          <p:cNvSpPr txBox="1">
            <a:spLocks noChangeArrowheads="1"/>
          </p:cNvSpPr>
          <p:nvPr/>
        </p:nvSpPr>
        <p:spPr bwMode="auto">
          <a:xfrm>
            <a:off x="6451600" y="4313238"/>
            <a:ext cx="828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n =</a:t>
            </a:r>
          </a:p>
        </p:txBody>
      </p:sp>
      <p:sp>
        <p:nvSpPr>
          <p:cNvPr id="30738" name="Text Box 29">
            <a:extLst>
              <a:ext uri="{FF2B5EF4-FFF2-40B4-BE49-F238E27FC236}">
                <a16:creationId xmlns:a16="http://schemas.microsoft.com/office/drawing/2014/main" id="{FDC87DB0-0B88-43C4-B872-9335760047F6}"/>
              </a:ext>
            </a:extLst>
          </p:cNvPr>
          <p:cNvSpPr txBox="1">
            <a:spLocks noChangeArrowheads="1"/>
          </p:cNvSpPr>
          <p:nvPr/>
        </p:nvSpPr>
        <p:spPr bwMode="auto">
          <a:xfrm>
            <a:off x="7126288" y="4313238"/>
            <a:ext cx="593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200" b="1">
                <a:solidFill>
                  <a:srgbClr val="010066"/>
                </a:solidFill>
              </a:rPr>
              <a:t>c</a:t>
            </a:r>
          </a:p>
        </p:txBody>
      </p:sp>
      <p:sp>
        <p:nvSpPr>
          <p:cNvPr id="30739" name="Text Box 30">
            <a:extLst>
              <a:ext uri="{FF2B5EF4-FFF2-40B4-BE49-F238E27FC236}">
                <a16:creationId xmlns:a16="http://schemas.microsoft.com/office/drawing/2014/main" id="{A086FEB0-0C8E-47B0-9998-C9921AB47568}"/>
              </a:ext>
            </a:extLst>
          </p:cNvPr>
          <p:cNvSpPr txBox="1">
            <a:spLocks noChangeArrowheads="1"/>
          </p:cNvSpPr>
          <p:nvPr/>
        </p:nvSpPr>
        <p:spPr bwMode="auto">
          <a:xfrm>
            <a:off x="7872413" y="43132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v</a:t>
            </a:r>
          </a:p>
        </p:txBody>
      </p:sp>
      <p:sp>
        <p:nvSpPr>
          <p:cNvPr id="30740" name="Text Box 32">
            <a:extLst>
              <a:ext uri="{FF2B5EF4-FFF2-40B4-BE49-F238E27FC236}">
                <a16:creationId xmlns:a16="http://schemas.microsoft.com/office/drawing/2014/main" id="{92900969-65F1-4A41-8913-94780BD4587E}"/>
              </a:ext>
            </a:extLst>
          </p:cNvPr>
          <p:cNvSpPr txBox="1">
            <a:spLocks noChangeArrowheads="1"/>
          </p:cNvSpPr>
          <p:nvPr/>
        </p:nvSpPr>
        <p:spPr bwMode="auto">
          <a:xfrm>
            <a:off x="7556500" y="435133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cs typeface="Arial" panose="020B0604020202020204" pitchFamily="34" charset="0"/>
              </a:rPr>
              <a:t>×</a:t>
            </a:r>
          </a:p>
        </p:txBody>
      </p:sp>
      <p:pic>
        <p:nvPicPr>
          <p:cNvPr id="26" name="Picture 8">
            <a:hlinkClick r:id="" action="ppaction://hlinkshowjump?jump=nextslide"/>
            <a:extLst>
              <a:ext uri="{FF2B5EF4-FFF2-40B4-BE49-F238E27FC236}">
                <a16:creationId xmlns:a16="http://schemas.microsoft.com/office/drawing/2014/main" id="{928C681C-D36F-402E-A52F-05D7C33E8E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9" descr="notes_icon">
            <a:extLst>
              <a:ext uri="{FF2B5EF4-FFF2-40B4-BE49-F238E27FC236}">
                <a16:creationId xmlns:a16="http://schemas.microsoft.com/office/drawing/2014/main" id="{A79E9D1B-D6E1-47F7-A1FE-CAE195984BF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1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11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1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12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4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3" grpId="0" animBg="1"/>
      <p:bldP spid="221193" grpId="0"/>
      <p:bldP spid="221194" grpId="0" animBg="1"/>
      <p:bldP spid="221195" grpId="0"/>
      <p:bldP spid="221197" grpId="0"/>
      <p:bldP spid="221198" grpId="0"/>
      <p:bldP spid="30745" grpId="0"/>
      <p:bldP spid="30746" grpId="0"/>
      <p:bldP spid="30747" grpId="0"/>
      <p:bldP spid="30741" grpId="0"/>
      <p:bldP spid="30742" grpId="0"/>
      <p:bldP spid="30743" grpId="0"/>
      <p:bldP spid="30737" grpId="0"/>
      <p:bldP spid="30738" grpId="0"/>
      <p:bldP spid="30739" grpId="0"/>
      <p:bldP spid="307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Text Box 9">
            <a:extLst>
              <a:ext uri="{FF2B5EF4-FFF2-40B4-BE49-F238E27FC236}">
                <a16:creationId xmlns:a16="http://schemas.microsoft.com/office/drawing/2014/main" id="{D5F47D95-94CE-43C2-9220-79083ADBCF2E}"/>
              </a:ext>
            </a:extLst>
          </p:cNvPr>
          <p:cNvSpPr txBox="1">
            <a:spLocks noChangeArrowheads="1"/>
          </p:cNvSpPr>
          <p:nvPr/>
        </p:nvSpPr>
        <p:spPr bwMode="auto">
          <a:xfrm>
            <a:off x="533400" y="2133600"/>
            <a:ext cx="82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c =</a:t>
            </a:r>
          </a:p>
        </p:txBody>
      </p:sp>
      <p:sp>
        <p:nvSpPr>
          <p:cNvPr id="31771" name="Text Box 10">
            <a:extLst>
              <a:ext uri="{FF2B5EF4-FFF2-40B4-BE49-F238E27FC236}">
                <a16:creationId xmlns:a16="http://schemas.microsoft.com/office/drawing/2014/main" id="{08A54B5E-13E6-4B18-A334-E38C3A5F6DBA}"/>
              </a:ext>
            </a:extLst>
          </p:cNvPr>
          <p:cNvSpPr txBox="1">
            <a:spLocks noChangeArrowheads="1"/>
          </p:cNvSpPr>
          <p:nvPr/>
        </p:nvSpPr>
        <p:spPr bwMode="auto">
          <a:xfrm>
            <a:off x="1360488" y="1884363"/>
            <a:ext cx="466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m</a:t>
            </a:r>
          </a:p>
        </p:txBody>
      </p:sp>
      <p:sp>
        <p:nvSpPr>
          <p:cNvPr id="31772" name="Text Box 11">
            <a:extLst>
              <a:ext uri="{FF2B5EF4-FFF2-40B4-BE49-F238E27FC236}">
                <a16:creationId xmlns:a16="http://schemas.microsoft.com/office/drawing/2014/main" id="{6E94BC01-AD8C-4E54-AD94-742CF633B0C0}"/>
              </a:ext>
            </a:extLst>
          </p:cNvPr>
          <p:cNvSpPr txBox="1">
            <a:spLocks noChangeArrowheads="1"/>
          </p:cNvSpPr>
          <p:nvPr/>
        </p:nvSpPr>
        <p:spPr bwMode="auto">
          <a:xfrm>
            <a:off x="1431925" y="23510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010066"/>
                </a:solidFill>
              </a:rPr>
              <a:t>v</a:t>
            </a:r>
          </a:p>
        </p:txBody>
      </p:sp>
      <p:sp>
        <p:nvSpPr>
          <p:cNvPr id="31773" name="Line 12">
            <a:extLst>
              <a:ext uri="{FF2B5EF4-FFF2-40B4-BE49-F238E27FC236}">
                <a16:creationId xmlns:a16="http://schemas.microsoft.com/office/drawing/2014/main" id="{C53F97B5-0566-4684-BF0E-9C5BB626E71C}"/>
              </a:ext>
            </a:extLst>
          </p:cNvPr>
          <p:cNvSpPr>
            <a:spLocks noChangeShapeType="1"/>
          </p:cNvSpPr>
          <p:nvPr/>
        </p:nvSpPr>
        <p:spPr bwMode="auto">
          <a:xfrm>
            <a:off x="1325563" y="2424113"/>
            <a:ext cx="64770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7" name="Text Box 15">
            <a:extLst>
              <a:ext uri="{FF2B5EF4-FFF2-40B4-BE49-F238E27FC236}">
                <a16:creationId xmlns:a16="http://schemas.microsoft.com/office/drawing/2014/main" id="{C5C3A261-7B68-439B-BEA7-86DD0EB4308D}"/>
              </a:ext>
            </a:extLst>
          </p:cNvPr>
          <p:cNvSpPr txBox="1">
            <a:spLocks noChangeArrowheads="1"/>
          </p:cNvSpPr>
          <p:nvPr/>
        </p:nvSpPr>
        <p:spPr bwMode="auto">
          <a:xfrm>
            <a:off x="1438275" y="1822450"/>
            <a:ext cx="466725" cy="5794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a:solidFill>
                  <a:srgbClr val="FF6600"/>
                </a:solidFill>
              </a:rPr>
              <a:t>?</a:t>
            </a:r>
          </a:p>
        </p:txBody>
      </p:sp>
      <p:sp>
        <p:nvSpPr>
          <p:cNvPr id="31751" name="Rectangle 2">
            <a:extLst>
              <a:ext uri="{FF2B5EF4-FFF2-40B4-BE49-F238E27FC236}">
                <a16:creationId xmlns:a16="http://schemas.microsoft.com/office/drawing/2014/main" id="{F7FC5219-E42A-4FBB-A8AF-C780AD4EED59}"/>
              </a:ext>
            </a:extLst>
          </p:cNvPr>
          <p:cNvSpPr>
            <a:spLocks noGrp="1" noChangeArrowheads="1"/>
          </p:cNvSpPr>
          <p:nvPr>
            <p:ph type="title"/>
          </p:nvPr>
        </p:nvSpPr>
        <p:spPr/>
        <p:txBody>
          <a:bodyPr/>
          <a:lstStyle/>
          <a:p>
            <a:r>
              <a:rPr lang="en-GB" altLang="en-US"/>
              <a:t>Concentrations in mol/dm</a:t>
            </a:r>
            <a:r>
              <a:rPr lang="en-GB" altLang="en-US" baseline="30000"/>
              <a:t>3  </a:t>
            </a:r>
            <a:r>
              <a:rPr lang="en-GB" altLang="en-US"/>
              <a:t>–  example</a:t>
            </a:r>
          </a:p>
        </p:txBody>
      </p:sp>
      <p:sp>
        <p:nvSpPr>
          <p:cNvPr id="248845" name="Text Box 13">
            <a:extLst>
              <a:ext uri="{FF2B5EF4-FFF2-40B4-BE49-F238E27FC236}">
                <a16:creationId xmlns:a16="http://schemas.microsoft.com/office/drawing/2014/main" id="{49B7FE4A-97B7-473B-900D-E23A15D5051B}"/>
              </a:ext>
            </a:extLst>
          </p:cNvPr>
          <p:cNvSpPr txBox="1">
            <a:spLocks noChangeArrowheads="1"/>
          </p:cNvSpPr>
          <p:nvPr/>
        </p:nvSpPr>
        <p:spPr bwMode="auto">
          <a:xfrm>
            <a:off x="2767013" y="1839913"/>
            <a:ext cx="614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information in the question provides </a:t>
            </a:r>
            <a:br>
              <a:rPr lang="en-GB" altLang="en-US"/>
            </a:br>
            <a:r>
              <a:rPr lang="en-GB" altLang="en-US"/>
              <a:t>the volume but not the number of moles. </a:t>
            </a:r>
            <a:br>
              <a:rPr lang="en-GB" altLang="en-US"/>
            </a:br>
            <a:r>
              <a:rPr lang="en-GB" altLang="en-US"/>
              <a:t>The following formula is required:</a:t>
            </a:r>
          </a:p>
        </p:txBody>
      </p:sp>
      <p:sp>
        <p:nvSpPr>
          <p:cNvPr id="248846" name="Text Box 14">
            <a:extLst>
              <a:ext uri="{FF2B5EF4-FFF2-40B4-BE49-F238E27FC236}">
                <a16:creationId xmlns:a16="http://schemas.microsoft.com/office/drawing/2014/main" id="{DD1E50AC-F9AB-4542-B0C0-C559E4CA4C81}"/>
              </a:ext>
            </a:extLst>
          </p:cNvPr>
          <p:cNvSpPr txBox="1">
            <a:spLocks noChangeArrowheads="1"/>
          </p:cNvSpPr>
          <p:nvPr/>
        </p:nvSpPr>
        <p:spPr bwMode="auto">
          <a:xfrm>
            <a:off x="1077913" y="2530475"/>
            <a:ext cx="1460500" cy="473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500" b="1">
                <a:solidFill>
                  <a:srgbClr val="010066"/>
                </a:solidFill>
              </a:rPr>
              <a:t>0.25</a:t>
            </a:r>
            <a:r>
              <a:rPr lang="en-GB" altLang="en-US" sz="1200" b="1">
                <a:solidFill>
                  <a:srgbClr val="010066"/>
                </a:solidFill>
              </a:rPr>
              <a:t> </a:t>
            </a:r>
            <a:r>
              <a:rPr lang="en-GB" altLang="en-US" sz="2500" b="1">
                <a:solidFill>
                  <a:srgbClr val="010066"/>
                </a:solidFill>
              </a:rPr>
              <a:t>dm</a:t>
            </a:r>
            <a:r>
              <a:rPr lang="en-GB" altLang="en-US" sz="2500" b="1" baseline="30000">
                <a:solidFill>
                  <a:srgbClr val="010066"/>
                </a:solidFill>
              </a:rPr>
              <a:t>3</a:t>
            </a:r>
          </a:p>
        </p:txBody>
      </p:sp>
      <p:sp>
        <p:nvSpPr>
          <p:cNvPr id="31766" name="Text Box 17">
            <a:extLst>
              <a:ext uri="{FF2B5EF4-FFF2-40B4-BE49-F238E27FC236}">
                <a16:creationId xmlns:a16="http://schemas.microsoft.com/office/drawing/2014/main" id="{2545CC81-C1F7-46F4-BE72-A5E8B3F2C014}"/>
              </a:ext>
            </a:extLst>
          </p:cNvPr>
          <p:cNvSpPr txBox="1">
            <a:spLocks noChangeArrowheads="1"/>
          </p:cNvSpPr>
          <p:nvPr/>
        </p:nvSpPr>
        <p:spPr bwMode="auto">
          <a:xfrm>
            <a:off x="3200400" y="3695700"/>
            <a:ext cx="2120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b="1">
                <a:solidFill>
                  <a:srgbClr val="010066"/>
                </a:solidFill>
              </a:rPr>
              <a:t>molar mass</a:t>
            </a:r>
          </a:p>
        </p:txBody>
      </p:sp>
      <p:sp>
        <p:nvSpPr>
          <p:cNvPr id="31767" name="Rectangle 18">
            <a:extLst>
              <a:ext uri="{FF2B5EF4-FFF2-40B4-BE49-F238E27FC236}">
                <a16:creationId xmlns:a16="http://schemas.microsoft.com/office/drawing/2014/main" id="{61152166-C642-46CA-8061-76FBB6D474C2}"/>
              </a:ext>
            </a:extLst>
          </p:cNvPr>
          <p:cNvSpPr>
            <a:spLocks noChangeArrowheads="1"/>
          </p:cNvSpPr>
          <p:nvPr/>
        </p:nvSpPr>
        <p:spPr bwMode="auto">
          <a:xfrm>
            <a:off x="330200" y="3424238"/>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number of moles =</a:t>
            </a:r>
          </a:p>
        </p:txBody>
      </p:sp>
      <p:sp>
        <p:nvSpPr>
          <p:cNvPr id="31768" name="Text Box 19">
            <a:extLst>
              <a:ext uri="{FF2B5EF4-FFF2-40B4-BE49-F238E27FC236}">
                <a16:creationId xmlns:a16="http://schemas.microsoft.com/office/drawing/2014/main" id="{081330AC-BF8E-42C9-986B-FE8C79BF518E}"/>
              </a:ext>
            </a:extLst>
          </p:cNvPr>
          <p:cNvSpPr txBox="1">
            <a:spLocks noChangeArrowheads="1"/>
          </p:cNvSpPr>
          <p:nvPr/>
        </p:nvSpPr>
        <p:spPr bwMode="auto">
          <a:xfrm>
            <a:off x="3632200" y="3162300"/>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mass</a:t>
            </a:r>
          </a:p>
        </p:txBody>
      </p:sp>
      <p:sp>
        <p:nvSpPr>
          <p:cNvPr id="31769" name="Line 20">
            <a:extLst>
              <a:ext uri="{FF2B5EF4-FFF2-40B4-BE49-F238E27FC236}">
                <a16:creationId xmlns:a16="http://schemas.microsoft.com/office/drawing/2014/main" id="{AD36C52E-9C43-4C18-BDAB-9D720853F18E}"/>
              </a:ext>
            </a:extLst>
          </p:cNvPr>
          <p:cNvSpPr>
            <a:spLocks noChangeShapeType="1"/>
          </p:cNvSpPr>
          <p:nvPr/>
        </p:nvSpPr>
        <p:spPr bwMode="auto">
          <a:xfrm flipV="1">
            <a:off x="3387725" y="3651250"/>
            <a:ext cx="1800225"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53" name="Text Box 21">
            <a:extLst>
              <a:ext uri="{FF2B5EF4-FFF2-40B4-BE49-F238E27FC236}">
                <a16:creationId xmlns:a16="http://schemas.microsoft.com/office/drawing/2014/main" id="{3C3B0D23-89E5-477A-A3A8-B518D9ACDB66}"/>
              </a:ext>
            </a:extLst>
          </p:cNvPr>
          <p:cNvSpPr txBox="1">
            <a:spLocks noChangeArrowheads="1"/>
          </p:cNvSpPr>
          <p:nvPr/>
        </p:nvSpPr>
        <p:spPr bwMode="auto">
          <a:xfrm>
            <a:off x="5916613" y="3659188"/>
            <a:ext cx="8509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25000"/>
              </a:spcBef>
            </a:pPr>
            <a:r>
              <a:rPr lang="en-GB" altLang="en-US">
                <a:solidFill>
                  <a:srgbClr val="010066"/>
                </a:solidFill>
              </a:rPr>
              <a:t>40</a:t>
            </a:r>
          </a:p>
        </p:txBody>
      </p:sp>
      <p:sp>
        <p:nvSpPr>
          <p:cNvPr id="248854" name="Text Box 22">
            <a:extLst>
              <a:ext uri="{FF2B5EF4-FFF2-40B4-BE49-F238E27FC236}">
                <a16:creationId xmlns:a16="http://schemas.microsoft.com/office/drawing/2014/main" id="{A49A5C18-BD0A-4C7D-89F1-23C2F198A820}"/>
              </a:ext>
            </a:extLst>
          </p:cNvPr>
          <p:cNvSpPr txBox="1">
            <a:spLocks noChangeArrowheads="1"/>
          </p:cNvSpPr>
          <p:nvPr/>
        </p:nvSpPr>
        <p:spPr bwMode="auto">
          <a:xfrm>
            <a:off x="5916613" y="315118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1</a:t>
            </a:r>
          </a:p>
        </p:txBody>
      </p:sp>
      <p:sp>
        <p:nvSpPr>
          <p:cNvPr id="248855" name="Line 23">
            <a:extLst>
              <a:ext uri="{FF2B5EF4-FFF2-40B4-BE49-F238E27FC236}">
                <a16:creationId xmlns:a16="http://schemas.microsoft.com/office/drawing/2014/main" id="{85909DDC-5BA3-42D4-8A8A-B983137994E3}"/>
              </a:ext>
            </a:extLst>
          </p:cNvPr>
          <p:cNvSpPr>
            <a:spLocks noChangeShapeType="1"/>
          </p:cNvSpPr>
          <p:nvPr/>
        </p:nvSpPr>
        <p:spPr bwMode="auto">
          <a:xfrm flipV="1">
            <a:off x="6002338" y="3627438"/>
            <a:ext cx="719137" cy="0"/>
          </a:xfrm>
          <a:prstGeom prst="line">
            <a:avLst/>
          </a:prstGeom>
          <a:noFill/>
          <a:ln w="28575">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56" name="Text Box 24">
            <a:extLst>
              <a:ext uri="{FF2B5EF4-FFF2-40B4-BE49-F238E27FC236}">
                <a16:creationId xmlns:a16="http://schemas.microsoft.com/office/drawing/2014/main" id="{C90A05F8-2A73-45A5-A420-AE2489E82231}"/>
              </a:ext>
            </a:extLst>
          </p:cNvPr>
          <p:cNvSpPr txBox="1">
            <a:spLocks noChangeArrowheads="1"/>
          </p:cNvSpPr>
          <p:nvPr/>
        </p:nvSpPr>
        <p:spPr bwMode="auto">
          <a:xfrm>
            <a:off x="5500688" y="3392488"/>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t>
            </a:r>
          </a:p>
        </p:txBody>
      </p:sp>
      <p:sp>
        <p:nvSpPr>
          <p:cNvPr id="248857" name="Rectangle 25">
            <a:extLst>
              <a:ext uri="{FF2B5EF4-FFF2-40B4-BE49-F238E27FC236}">
                <a16:creationId xmlns:a16="http://schemas.microsoft.com/office/drawing/2014/main" id="{1A22B6EA-ADC8-474E-B79C-A622304A7D78}"/>
              </a:ext>
            </a:extLst>
          </p:cNvPr>
          <p:cNvSpPr>
            <a:spLocks noChangeArrowheads="1"/>
          </p:cNvSpPr>
          <p:nvPr/>
        </p:nvSpPr>
        <p:spPr bwMode="auto">
          <a:xfrm>
            <a:off x="6838950" y="3387725"/>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0.025</a:t>
            </a:r>
            <a:r>
              <a:rPr lang="en-GB" altLang="en-US" sz="1200">
                <a:solidFill>
                  <a:srgbClr val="010066"/>
                </a:solidFill>
              </a:rPr>
              <a:t> </a:t>
            </a:r>
            <a:r>
              <a:rPr lang="en-GB" altLang="en-US">
                <a:solidFill>
                  <a:srgbClr val="010066"/>
                </a:solidFill>
              </a:rPr>
              <a:t>mol</a:t>
            </a:r>
          </a:p>
        </p:txBody>
      </p:sp>
      <p:sp>
        <p:nvSpPr>
          <p:cNvPr id="248860" name="Text Box 28">
            <a:extLst>
              <a:ext uri="{FF2B5EF4-FFF2-40B4-BE49-F238E27FC236}">
                <a16:creationId xmlns:a16="http://schemas.microsoft.com/office/drawing/2014/main" id="{930A3BFB-C864-4420-82D3-8AD507596E62}"/>
              </a:ext>
            </a:extLst>
          </p:cNvPr>
          <p:cNvSpPr txBox="1">
            <a:spLocks noChangeArrowheads="1"/>
          </p:cNvSpPr>
          <p:nvPr/>
        </p:nvSpPr>
        <p:spPr bwMode="auto">
          <a:xfrm>
            <a:off x="330200" y="5211763"/>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 =</a:t>
            </a:r>
          </a:p>
        </p:txBody>
      </p:sp>
      <p:sp>
        <p:nvSpPr>
          <p:cNvPr id="248861" name="Text Box 29">
            <a:extLst>
              <a:ext uri="{FF2B5EF4-FFF2-40B4-BE49-F238E27FC236}">
                <a16:creationId xmlns:a16="http://schemas.microsoft.com/office/drawing/2014/main" id="{993C3450-5ED7-4028-A8FD-D7B3DAEC860F}"/>
              </a:ext>
            </a:extLst>
          </p:cNvPr>
          <p:cNvSpPr txBox="1">
            <a:spLocks noChangeArrowheads="1"/>
          </p:cNvSpPr>
          <p:nvPr/>
        </p:nvSpPr>
        <p:spPr bwMode="auto">
          <a:xfrm>
            <a:off x="1144588" y="4962525"/>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0.025</a:t>
            </a:r>
            <a:r>
              <a:rPr lang="en-GB" altLang="en-US" sz="1200">
                <a:solidFill>
                  <a:srgbClr val="010066"/>
                </a:solidFill>
              </a:rPr>
              <a:t> </a:t>
            </a:r>
            <a:r>
              <a:rPr lang="en-GB" altLang="en-US">
                <a:solidFill>
                  <a:srgbClr val="010066"/>
                </a:solidFill>
              </a:rPr>
              <a:t>mol</a:t>
            </a:r>
          </a:p>
        </p:txBody>
      </p:sp>
      <p:sp>
        <p:nvSpPr>
          <p:cNvPr id="248862" name="Text Box 30">
            <a:extLst>
              <a:ext uri="{FF2B5EF4-FFF2-40B4-BE49-F238E27FC236}">
                <a16:creationId xmlns:a16="http://schemas.microsoft.com/office/drawing/2014/main" id="{480C0349-918A-4322-8E24-5BED44B98689}"/>
              </a:ext>
            </a:extLst>
          </p:cNvPr>
          <p:cNvSpPr txBox="1">
            <a:spLocks noChangeArrowheads="1"/>
          </p:cNvSpPr>
          <p:nvPr/>
        </p:nvSpPr>
        <p:spPr bwMode="auto">
          <a:xfrm>
            <a:off x="1203325" y="54800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solidFill>
                  <a:srgbClr val="010066"/>
                </a:solidFill>
              </a:rPr>
              <a:t>0.25</a:t>
            </a:r>
            <a:r>
              <a:rPr lang="en-GB" altLang="en-US" sz="1200">
                <a:solidFill>
                  <a:srgbClr val="010066"/>
                </a:solidFill>
              </a:rPr>
              <a:t> </a:t>
            </a:r>
            <a:r>
              <a:rPr lang="en-GB" altLang="en-US">
                <a:solidFill>
                  <a:srgbClr val="010066"/>
                </a:solidFill>
              </a:rPr>
              <a:t>dm</a:t>
            </a:r>
            <a:r>
              <a:rPr lang="en-GB" altLang="en-US" baseline="30000">
                <a:solidFill>
                  <a:srgbClr val="010066"/>
                </a:solidFill>
              </a:rPr>
              <a:t>3</a:t>
            </a:r>
          </a:p>
        </p:txBody>
      </p:sp>
      <p:sp>
        <p:nvSpPr>
          <p:cNvPr id="248863" name="Line 31">
            <a:extLst>
              <a:ext uri="{FF2B5EF4-FFF2-40B4-BE49-F238E27FC236}">
                <a16:creationId xmlns:a16="http://schemas.microsoft.com/office/drawing/2014/main" id="{7D72F460-7B6B-40FE-878F-D97376ACD14C}"/>
              </a:ext>
            </a:extLst>
          </p:cNvPr>
          <p:cNvSpPr>
            <a:spLocks noChangeShapeType="1"/>
          </p:cNvSpPr>
          <p:nvPr/>
        </p:nvSpPr>
        <p:spPr bwMode="auto">
          <a:xfrm>
            <a:off x="982663" y="5451475"/>
            <a:ext cx="1800225"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64" name="Text Box 32">
            <a:extLst>
              <a:ext uri="{FF2B5EF4-FFF2-40B4-BE49-F238E27FC236}">
                <a16:creationId xmlns:a16="http://schemas.microsoft.com/office/drawing/2014/main" id="{E230B196-7521-402C-8914-21823B7CB7E8}"/>
              </a:ext>
            </a:extLst>
          </p:cNvPr>
          <p:cNvSpPr txBox="1">
            <a:spLocks noChangeArrowheads="1"/>
          </p:cNvSpPr>
          <p:nvPr/>
        </p:nvSpPr>
        <p:spPr bwMode="auto">
          <a:xfrm>
            <a:off x="330200" y="4381500"/>
            <a:ext cx="768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Now substitute 0.025</a:t>
            </a:r>
            <a:r>
              <a:rPr lang="en-GB" altLang="en-US" sz="1000"/>
              <a:t> </a:t>
            </a:r>
            <a:r>
              <a:rPr lang="en-GB" altLang="en-US"/>
              <a:t>mol into the original formula:</a:t>
            </a:r>
          </a:p>
        </p:txBody>
      </p:sp>
      <p:sp>
        <p:nvSpPr>
          <p:cNvPr id="248865" name="Text Box 33">
            <a:extLst>
              <a:ext uri="{FF2B5EF4-FFF2-40B4-BE49-F238E27FC236}">
                <a16:creationId xmlns:a16="http://schemas.microsoft.com/office/drawing/2014/main" id="{C41BCC04-45AF-4C03-8D87-FB0E907FC62E}"/>
              </a:ext>
            </a:extLst>
          </p:cNvPr>
          <p:cNvSpPr txBox="1">
            <a:spLocks noChangeArrowheads="1"/>
          </p:cNvSpPr>
          <p:nvPr/>
        </p:nvSpPr>
        <p:spPr bwMode="auto">
          <a:xfrm>
            <a:off x="2998788" y="5200650"/>
            <a:ext cx="240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FF6600"/>
                </a:solidFill>
              </a:rPr>
              <a:t>0.1</a:t>
            </a:r>
            <a:r>
              <a:rPr lang="en-GB" altLang="en-US" sz="1200" b="1">
                <a:solidFill>
                  <a:srgbClr val="FF6600"/>
                </a:solidFill>
              </a:rPr>
              <a:t> </a:t>
            </a:r>
            <a:r>
              <a:rPr lang="en-GB" altLang="en-US" b="1">
                <a:solidFill>
                  <a:srgbClr val="FF6600"/>
                </a:solidFill>
              </a:rPr>
              <a:t>mol/dm</a:t>
            </a:r>
            <a:r>
              <a:rPr lang="en-GB" altLang="en-US" b="1" baseline="30000">
                <a:solidFill>
                  <a:srgbClr val="FF6600"/>
                </a:solidFill>
              </a:rPr>
              <a:t>3</a:t>
            </a:r>
          </a:p>
        </p:txBody>
      </p:sp>
      <p:sp>
        <p:nvSpPr>
          <p:cNvPr id="2" name="Text Box 38">
            <a:extLst>
              <a:ext uri="{FF2B5EF4-FFF2-40B4-BE49-F238E27FC236}">
                <a16:creationId xmlns:a16="http://schemas.microsoft.com/office/drawing/2014/main" id="{FECFF12F-E02A-4F0C-A16F-6D7577E28087}"/>
              </a:ext>
            </a:extLst>
          </p:cNvPr>
          <p:cNvSpPr txBox="1">
            <a:spLocks noChangeArrowheads="1"/>
          </p:cNvSpPr>
          <p:nvPr/>
        </p:nvSpPr>
        <p:spPr bwMode="auto">
          <a:xfrm>
            <a:off x="342900" y="784225"/>
            <a:ext cx="8202613" cy="8223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1.0</a:t>
            </a:r>
            <a:r>
              <a:rPr lang="en-GB" altLang="en-US" sz="1200">
                <a:solidFill>
                  <a:srgbClr val="010066"/>
                </a:solidFill>
              </a:rPr>
              <a:t> </a:t>
            </a:r>
            <a:r>
              <a:rPr lang="en-GB" altLang="en-US">
                <a:solidFill>
                  <a:srgbClr val="010066"/>
                </a:solidFill>
              </a:rPr>
              <a:t>g of solid sodium hydroxide (NaOH) is dissolved in 250</a:t>
            </a:r>
            <a:r>
              <a:rPr lang="en-GB" altLang="en-US" sz="1200">
                <a:solidFill>
                  <a:srgbClr val="010066"/>
                </a:solidFill>
              </a:rPr>
              <a:t> </a:t>
            </a:r>
            <a:r>
              <a:rPr lang="en-GB" altLang="en-US">
                <a:solidFill>
                  <a:srgbClr val="010066"/>
                </a:solidFill>
              </a:rPr>
              <a:t>cm</a:t>
            </a:r>
            <a:r>
              <a:rPr lang="en-GB" altLang="en-US" baseline="30000">
                <a:solidFill>
                  <a:srgbClr val="010066"/>
                </a:solidFill>
              </a:rPr>
              <a:t>3</a:t>
            </a:r>
            <a:r>
              <a:rPr lang="en-GB" altLang="en-US">
                <a:solidFill>
                  <a:srgbClr val="010066"/>
                </a:solidFill>
              </a:rPr>
              <a:t> of water, what is the concentration in mol/dm</a:t>
            </a:r>
            <a:r>
              <a:rPr lang="en-GB" altLang="en-US" baseline="30000">
                <a:solidFill>
                  <a:srgbClr val="010066"/>
                </a:solidFill>
              </a:rPr>
              <a:t>3</a:t>
            </a:r>
            <a:r>
              <a:rPr lang="en-GB" altLang="en-US">
                <a:solidFill>
                  <a:srgbClr val="010066"/>
                </a:solidFill>
              </a:rPr>
              <a:t>?</a:t>
            </a:r>
            <a:endParaRPr lang="en-GB" altLang="en-US"/>
          </a:p>
        </p:txBody>
      </p:sp>
      <p:pic>
        <p:nvPicPr>
          <p:cNvPr id="28" name="Picture 8">
            <a:hlinkClick r:id="" action="ppaction://hlinkshowjump?jump=nextslide"/>
            <a:extLst>
              <a:ext uri="{FF2B5EF4-FFF2-40B4-BE49-F238E27FC236}">
                <a16:creationId xmlns:a16="http://schemas.microsoft.com/office/drawing/2014/main" id="{03BBA61E-99FC-4A6D-B39B-66ADDDBC6E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B941CDFA-116F-46B1-80DF-3EE68C993F1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1" name="Picture 9">
            <a:extLst>
              <a:ext uri="{FF2B5EF4-FFF2-40B4-BE49-F238E27FC236}">
                <a16:creationId xmlns:a16="http://schemas.microsoft.com/office/drawing/2014/main" id="{49479771-07E1-4A5A-ACB7-B78182121E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88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88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6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88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88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88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88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885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88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88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88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88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88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8865"/>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p:bldP spid="31771" grpId="0"/>
      <p:bldP spid="31772" grpId="0"/>
      <p:bldP spid="248847" grpId="0" animBg="1"/>
      <p:bldP spid="248845" grpId="0"/>
      <p:bldP spid="248846" grpId="0" animBg="1"/>
      <p:bldP spid="31766" grpId="0"/>
      <p:bldP spid="31767" grpId="0"/>
      <p:bldP spid="31768" grpId="0"/>
      <p:bldP spid="248853" grpId="0"/>
      <p:bldP spid="248854" grpId="0"/>
      <p:bldP spid="248856" grpId="0"/>
      <p:bldP spid="248857" grpId="0"/>
      <p:bldP spid="248860" grpId="0"/>
      <p:bldP spid="248861" grpId="0"/>
      <p:bldP spid="248862" grpId="0"/>
      <p:bldP spid="248864" grpId="0"/>
      <p:bldP spid="2488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Text Box 3">
            <a:extLst>
              <a:ext uri="{FF2B5EF4-FFF2-40B4-BE49-F238E27FC236}">
                <a16:creationId xmlns:a16="http://schemas.microsoft.com/office/drawing/2014/main" id="{347BA72E-9C5F-48F4-B640-931B57FD1688}"/>
              </a:ext>
            </a:extLst>
          </p:cNvPr>
          <p:cNvSpPr txBox="1">
            <a:spLocks noChangeArrowheads="1"/>
          </p:cNvSpPr>
          <p:nvPr/>
        </p:nvSpPr>
        <p:spPr bwMode="auto">
          <a:xfrm>
            <a:off x="342900" y="470535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b="1">
              <a:solidFill>
                <a:schemeClr val="tx1"/>
              </a:solidFill>
            </a:endParaRPr>
          </a:p>
        </p:txBody>
      </p:sp>
      <p:sp>
        <p:nvSpPr>
          <p:cNvPr id="5125" name="Rectangle 4">
            <a:extLst>
              <a:ext uri="{FF2B5EF4-FFF2-40B4-BE49-F238E27FC236}">
                <a16:creationId xmlns:a16="http://schemas.microsoft.com/office/drawing/2014/main" id="{F31BBEE9-CFF8-4394-B7BE-1F96ACF12682}"/>
              </a:ext>
            </a:extLst>
          </p:cNvPr>
          <p:cNvSpPr>
            <a:spLocks noGrp="1" noChangeArrowheads="1"/>
          </p:cNvSpPr>
          <p:nvPr>
            <p:ph type="title"/>
          </p:nvPr>
        </p:nvSpPr>
        <p:spPr/>
        <p:txBody>
          <a:bodyPr/>
          <a:lstStyle/>
          <a:p>
            <a:r>
              <a:rPr lang="en-GB" altLang="en-US" dirty="0"/>
              <a:t>Calculating concentrations in mol/dm</a:t>
            </a:r>
            <a:r>
              <a:rPr lang="en-GB" altLang="en-US" baseline="30000" dirty="0"/>
              <a:t>3</a:t>
            </a:r>
          </a:p>
        </p:txBody>
      </p:sp>
      <p:pic>
        <p:nvPicPr>
          <p:cNvPr id="8" name="Picture 7">
            <a:hlinkClick r:id="" action="ppaction://hlinkshowjump?jump=nextslide"/>
            <a:extLst>
              <a:ext uri="{FF2B5EF4-FFF2-40B4-BE49-F238E27FC236}">
                <a16:creationId xmlns:a16="http://schemas.microsoft.com/office/drawing/2014/main" id="{2FFA2015-D674-4783-8A97-19EA9958A5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BCA21091-A5ED-4CDB-BDBA-D3A69493140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85191A3-6317-4423-B64D-0851E8BC94C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EEBFD04E-E3F3-4B55-A682-73BD51C16B9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B1F2CE7-B008-4171-AFD2-21F1A21CF5D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20" name="Picture 16" descr="formula triangle">
            <a:extLst>
              <a:ext uri="{FF2B5EF4-FFF2-40B4-BE49-F238E27FC236}">
                <a16:creationId xmlns:a16="http://schemas.microsoft.com/office/drawing/2014/main" id="{B89B0E4C-51CC-4A9B-86FF-E9B23AF3E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1773238"/>
            <a:ext cx="24003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F449CBF4-1533-4DD6-A7C8-50A24F6BD71D}"/>
              </a:ext>
            </a:extLst>
          </p:cNvPr>
          <p:cNvSpPr>
            <a:spLocks noGrp="1" noChangeArrowheads="1"/>
          </p:cNvSpPr>
          <p:nvPr>
            <p:ph type="title"/>
          </p:nvPr>
        </p:nvSpPr>
        <p:spPr/>
        <p:txBody>
          <a:bodyPr/>
          <a:lstStyle/>
          <a:p>
            <a:r>
              <a:rPr lang="en-GB" altLang="en-US"/>
              <a:t>Rearranging formulae – example 1</a:t>
            </a:r>
          </a:p>
        </p:txBody>
      </p:sp>
      <p:sp>
        <p:nvSpPr>
          <p:cNvPr id="32772" name="Text Box 3">
            <a:extLst>
              <a:ext uri="{FF2B5EF4-FFF2-40B4-BE49-F238E27FC236}">
                <a16:creationId xmlns:a16="http://schemas.microsoft.com/office/drawing/2014/main" id="{B94D264A-D225-425B-8662-771AF2AED76A}"/>
              </a:ext>
            </a:extLst>
          </p:cNvPr>
          <p:cNvSpPr txBox="1">
            <a:spLocks noChangeArrowheads="1"/>
          </p:cNvSpPr>
          <p:nvPr/>
        </p:nvSpPr>
        <p:spPr bwMode="auto">
          <a:xfrm>
            <a:off x="342900" y="784225"/>
            <a:ext cx="82026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volume of 0.80</a:t>
            </a:r>
            <a:r>
              <a:rPr lang="en-GB" altLang="en-US" sz="1000" dirty="0"/>
              <a:t> </a:t>
            </a:r>
            <a:r>
              <a:rPr lang="en-GB" altLang="en-US" dirty="0"/>
              <a:t>mol/dm</a:t>
            </a:r>
            <a:r>
              <a:rPr lang="en-GB" altLang="en-US" baseline="30000" dirty="0"/>
              <a:t>3</a:t>
            </a:r>
            <a:r>
              <a:rPr lang="en-GB" altLang="en-US" dirty="0"/>
              <a:t> potassium bromide solution contains 1.6 moles of potassium bromide? </a:t>
            </a:r>
          </a:p>
        </p:txBody>
      </p:sp>
      <p:pic>
        <p:nvPicPr>
          <p:cNvPr id="251911" name="Picture 7" descr="hand_for_formula_triangle">
            <a:extLst>
              <a:ext uri="{FF2B5EF4-FFF2-40B4-BE49-F238E27FC236}">
                <a16:creationId xmlns:a16="http://schemas.microsoft.com/office/drawing/2014/main" id="{F54B57A2-0D85-445B-B8C0-51F6D28861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900" y="3036888"/>
            <a:ext cx="23558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2" name="Rectangle 8">
            <a:extLst>
              <a:ext uri="{FF2B5EF4-FFF2-40B4-BE49-F238E27FC236}">
                <a16:creationId xmlns:a16="http://schemas.microsoft.com/office/drawing/2014/main" id="{0EE112AD-786B-4F38-B2E7-E8927FD0CAD4}"/>
              </a:ext>
            </a:extLst>
          </p:cNvPr>
          <p:cNvSpPr>
            <a:spLocks noChangeArrowheads="1"/>
          </p:cNvSpPr>
          <p:nvPr/>
        </p:nvSpPr>
        <p:spPr bwMode="auto">
          <a:xfrm>
            <a:off x="3835400" y="3649663"/>
            <a:ext cx="1870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010066"/>
                </a:solidFill>
              </a:rPr>
              <a:t>v = n </a:t>
            </a:r>
            <a:r>
              <a:rPr lang="en-GB" altLang="en-US">
                <a:solidFill>
                  <a:srgbClr val="010066"/>
                </a:solidFill>
              </a:rPr>
              <a:t>÷</a:t>
            </a:r>
            <a:r>
              <a:rPr lang="en-GB" altLang="en-US" sz="2800" b="1">
                <a:solidFill>
                  <a:srgbClr val="010066"/>
                </a:solidFill>
              </a:rPr>
              <a:t> c</a:t>
            </a:r>
          </a:p>
        </p:txBody>
      </p:sp>
      <p:sp>
        <p:nvSpPr>
          <p:cNvPr id="251915" name="Rectangle 11">
            <a:extLst>
              <a:ext uri="{FF2B5EF4-FFF2-40B4-BE49-F238E27FC236}">
                <a16:creationId xmlns:a16="http://schemas.microsoft.com/office/drawing/2014/main" id="{8C7A4C88-1ACB-4B75-9B93-52AA85F21E19}"/>
              </a:ext>
            </a:extLst>
          </p:cNvPr>
          <p:cNvSpPr>
            <a:spLocks noChangeArrowheads="1"/>
          </p:cNvSpPr>
          <p:nvPr/>
        </p:nvSpPr>
        <p:spPr bwMode="auto">
          <a:xfrm>
            <a:off x="342900" y="45259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calculation is simply a matter of substituting the values into the rearranged formula:</a:t>
            </a:r>
          </a:p>
        </p:txBody>
      </p:sp>
      <p:sp>
        <p:nvSpPr>
          <p:cNvPr id="251916" name="Rectangle 12">
            <a:extLst>
              <a:ext uri="{FF2B5EF4-FFF2-40B4-BE49-F238E27FC236}">
                <a16:creationId xmlns:a16="http://schemas.microsoft.com/office/drawing/2014/main" id="{0B4131FE-5750-43C5-A98B-2C8CAA16959E}"/>
              </a:ext>
            </a:extLst>
          </p:cNvPr>
          <p:cNvSpPr>
            <a:spLocks noChangeArrowheads="1"/>
          </p:cNvSpPr>
          <p:nvPr/>
        </p:nvSpPr>
        <p:spPr bwMode="auto">
          <a:xfrm>
            <a:off x="342900" y="5645150"/>
            <a:ext cx="340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v = n </a:t>
            </a:r>
            <a:r>
              <a:rPr lang="en-GB" altLang="en-US">
                <a:solidFill>
                  <a:srgbClr val="010066"/>
                </a:solidFill>
              </a:rPr>
              <a:t>/</a:t>
            </a:r>
            <a:r>
              <a:rPr lang="en-GB" altLang="en-US" b="1">
                <a:solidFill>
                  <a:srgbClr val="010066"/>
                </a:solidFill>
              </a:rPr>
              <a:t> c</a:t>
            </a:r>
            <a:r>
              <a:rPr lang="en-GB" altLang="en-US"/>
              <a:t>  </a:t>
            </a:r>
            <a:r>
              <a:rPr lang="en-GB" altLang="en-US">
                <a:solidFill>
                  <a:srgbClr val="010066"/>
                </a:solidFill>
              </a:rPr>
              <a:t>= 1.6 / 0.8</a:t>
            </a:r>
            <a:endParaRPr lang="en-GB" altLang="en-US" sz="2800">
              <a:solidFill>
                <a:srgbClr val="010066"/>
              </a:solidFill>
            </a:endParaRPr>
          </a:p>
        </p:txBody>
      </p:sp>
      <p:sp>
        <p:nvSpPr>
          <p:cNvPr id="251917" name="Rectangle 13">
            <a:extLst>
              <a:ext uri="{FF2B5EF4-FFF2-40B4-BE49-F238E27FC236}">
                <a16:creationId xmlns:a16="http://schemas.microsoft.com/office/drawing/2014/main" id="{A5194936-976B-4AD5-89FF-C2E923712691}"/>
              </a:ext>
            </a:extLst>
          </p:cNvPr>
          <p:cNvSpPr>
            <a:spLocks noChangeArrowheads="1"/>
          </p:cNvSpPr>
          <p:nvPr/>
        </p:nvSpPr>
        <p:spPr bwMode="auto">
          <a:xfrm>
            <a:off x="3341688" y="5645150"/>
            <a:ext cx="145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t>
            </a:r>
            <a:r>
              <a:rPr lang="en-GB" altLang="en-US" b="1">
                <a:solidFill>
                  <a:srgbClr val="010066"/>
                </a:solidFill>
              </a:rPr>
              <a:t> </a:t>
            </a:r>
            <a:r>
              <a:rPr lang="en-GB" altLang="en-US" b="1">
                <a:solidFill>
                  <a:srgbClr val="FF6600"/>
                </a:solidFill>
              </a:rPr>
              <a:t>2</a:t>
            </a:r>
            <a:r>
              <a:rPr lang="en-GB" altLang="en-US" sz="1000" b="1">
                <a:solidFill>
                  <a:srgbClr val="FF6600"/>
                </a:solidFill>
              </a:rPr>
              <a:t> </a:t>
            </a:r>
            <a:r>
              <a:rPr lang="en-GB" altLang="en-US" b="1">
                <a:solidFill>
                  <a:srgbClr val="FF6600"/>
                </a:solidFill>
              </a:rPr>
              <a:t>dm</a:t>
            </a:r>
            <a:r>
              <a:rPr lang="en-GB" altLang="en-US" b="1" baseline="30000">
                <a:solidFill>
                  <a:srgbClr val="FF6600"/>
                </a:solidFill>
              </a:rPr>
              <a:t>3</a:t>
            </a:r>
            <a:endParaRPr lang="en-GB" altLang="en-US" sz="2800" baseline="30000">
              <a:solidFill>
                <a:srgbClr val="FF6600"/>
              </a:solidFill>
            </a:endParaRPr>
          </a:p>
        </p:txBody>
      </p:sp>
      <p:pic>
        <p:nvPicPr>
          <p:cNvPr id="11" name="Picture 8">
            <a:hlinkClick r:id="" action="ppaction://hlinkshowjump?jump=nextslide"/>
            <a:extLst>
              <a:ext uri="{FF2B5EF4-FFF2-40B4-BE49-F238E27FC236}">
                <a16:creationId xmlns:a16="http://schemas.microsoft.com/office/drawing/2014/main" id="{48368FA4-B279-4C51-9316-83EEF9109F2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65FD2A33-292E-4A36-853D-44EEEDFFF00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1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19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191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191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191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p:bldP spid="251915" grpId="0"/>
      <p:bldP spid="251916" grpId="0"/>
      <p:bldP spid="2519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68" name="Picture 32" descr="formula triangle">
            <a:extLst>
              <a:ext uri="{FF2B5EF4-FFF2-40B4-BE49-F238E27FC236}">
                <a16:creationId xmlns:a16="http://schemas.microsoft.com/office/drawing/2014/main" id="{35C8166B-57FD-448C-B535-E9EC0D7D5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1857375"/>
            <a:ext cx="24003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9A5DC2CE-CF62-479C-AE8F-56EFA840166E}"/>
              </a:ext>
            </a:extLst>
          </p:cNvPr>
          <p:cNvSpPr>
            <a:spLocks noGrp="1" noChangeArrowheads="1"/>
          </p:cNvSpPr>
          <p:nvPr>
            <p:ph type="title"/>
          </p:nvPr>
        </p:nvSpPr>
        <p:spPr/>
        <p:txBody>
          <a:bodyPr/>
          <a:lstStyle/>
          <a:p>
            <a:r>
              <a:rPr lang="en-GB" altLang="en-US"/>
              <a:t>Rearranging formulae – example 2</a:t>
            </a:r>
          </a:p>
        </p:txBody>
      </p:sp>
      <p:sp>
        <p:nvSpPr>
          <p:cNvPr id="33796" name="Text Box 4">
            <a:extLst>
              <a:ext uri="{FF2B5EF4-FFF2-40B4-BE49-F238E27FC236}">
                <a16:creationId xmlns:a16="http://schemas.microsoft.com/office/drawing/2014/main" id="{77EBE8FC-FF20-4A7C-A167-11D39631AEAE}"/>
              </a:ext>
            </a:extLst>
          </p:cNvPr>
          <p:cNvSpPr txBox="1">
            <a:spLocks noChangeArrowheads="1"/>
          </p:cNvSpPr>
          <p:nvPr/>
        </p:nvSpPr>
        <p:spPr bwMode="auto">
          <a:xfrm>
            <a:off x="342900" y="784225"/>
            <a:ext cx="82026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many moles of copper sulfate are there in 250</a:t>
            </a:r>
            <a:r>
              <a:rPr lang="en-GB" altLang="en-US" sz="1000"/>
              <a:t> </a:t>
            </a:r>
            <a:r>
              <a:rPr lang="en-GB" altLang="en-US"/>
              <a:t>cm</a:t>
            </a:r>
            <a:r>
              <a:rPr lang="en-GB" altLang="en-US" baseline="30000"/>
              <a:t>3</a:t>
            </a:r>
            <a:r>
              <a:rPr lang="en-GB" altLang="en-US"/>
              <a:t> of 0.2</a:t>
            </a:r>
            <a:r>
              <a:rPr lang="en-GB" altLang="en-US" sz="1000"/>
              <a:t> </a:t>
            </a:r>
            <a:r>
              <a:rPr lang="en-GB" altLang="en-US"/>
              <a:t>mol/dm</a:t>
            </a:r>
            <a:r>
              <a:rPr lang="en-GB" altLang="en-US" baseline="30000"/>
              <a:t>3</a:t>
            </a:r>
            <a:r>
              <a:rPr lang="en-GB" altLang="en-US"/>
              <a:t> copper sulfate solution?</a:t>
            </a:r>
          </a:p>
        </p:txBody>
      </p:sp>
      <p:pic>
        <p:nvPicPr>
          <p:cNvPr id="244759" name="Picture 23" descr="hand_for_formula_triangle">
            <a:extLst>
              <a:ext uri="{FF2B5EF4-FFF2-40B4-BE49-F238E27FC236}">
                <a16:creationId xmlns:a16="http://schemas.microsoft.com/office/drawing/2014/main" id="{707510AC-F2A7-414A-99BF-51B6B46B93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8700" y="2371725"/>
            <a:ext cx="23558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3" name="Rectangle 17">
            <a:extLst>
              <a:ext uri="{FF2B5EF4-FFF2-40B4-BE49-F238E27FC236}">
                <a16:creationId xmlns:a16="http://schemas.microsoft.com/office/drawing/2014/main" id="{C1061DE6-B456-49DF-80C2-CA43724B3DF3}"/>
              </a:ext>
            </a:extLst>
          </p:cNvPr>
          <p:cNvSpPr>
            <a:spLocks noChangeArrowheads="1"/>
          </p:cNvSpPr>
          <p:nvPr/>
        </p:nvSpPr>
        <p:spPr bwMode="auto">
          <a:xfrm>
            <a:off x="3644900" y="3733800"/>
            <a:ext cx="1870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010066"/>
                </a:solidFill>
              </a:rPr>
              <a:t>n = c </a:t>
            </a:r>
            <a:r>
              <a:rPr lang="en-GB" altLang="en-US"/>
              <a:t>× </a:t>
            </a:r>
            <a:r>
              <a:rPr lang="en-GB" altLang="en-US" sz="2800" b="1">
                <a:solidFill>
                  <a:srgbClr val="010066"/>
                </a:solidFill>
              </a:rPr>
              <a:t>v</a:t>
            </a:r>
          </a:p>
        </p:txBody>
      </p:sp>
      <p:sp>
        <p:nvSpPr>
          <p:cNvPr id="244760" name="Rectangle 24">
            <a:extLst>
              <a:ext uri="{FF2B5EF4-FFF2-40B4-BE49-F238E27FC236}">
                <a16:creationId xmlns:a16="http://schemas.microsoft.com/office/drawing/2014/main" id="{5F63CE3B-7E71-4773-B948-EC68059519EF}"/>
              </a:ext>
            </a:extLst>
          </p:cNvPr>
          <p:cNvSpPr>
            <a:spLocks noChangeArrowheads="1"/>
          </p:cNvSpPr>
          <p:nvPr/>
        </p:nvSpPr>
        <p:spPr bwMode="auto">
          <a:xfrm>
            <a:off x="165100" y="4589463"/>
            <a:ext cx="378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Step 1:</a:t>
            </a:r>
            <a:r>
              <a:rPr lang="en-GB" altLang="en-US">
                <a:solidFill>
                  <a:srgbClr val="010066"/>
                </a:solidFill>
              </a:rPr>
              <a:t> convert the units</a:t>
            </a:r>
          </a:p>
        </p:txBody>
      </p:sp>
      <p:sp>
        <p:nvSpPr>
          <p:cNvPr id="244761" name="Rectangle 25">
            <a:extLst>
              <a:ext uri="{FF2B5EF4-FFF2-40B4-BE49-F238E27FC236}">
                <a16:creationId xmlns:a16="http://schemas.microsoft.com/office/drawing/2014/main" id="{29655BD6-E89E-4EB2-9ABC-7FEDFBFC4BF7}"/>
              </a:ext>
            </a:extLst>
          </p:cNvPr>
          <p:cNvSpPr>
            <a:spLocks noChangeArrowheads="1"/>
          </p:cNvSpPr>
          <p:nvPr/>
        </p:nvSpPr>
        <p:spPr bwMode="auto">
          <a:xfrm>
            <a:off x="165100" y="5175250"/>
            <a:ext cx="360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250</a:t>
            </a:r>
            <a:r>
              <a:rPr lang="en-GB" altLang="en-US" sz="1000">
                <a:solidFill>
                  <a:srgbClr val="010066"/>
                </a:solidFill>
              </a:rPr>
              <a:t> </a:t>
            </a:r>
            <a:r>
              <a:rPr lang="en-GB" altLang="en-US">
                <a:solidFill>
                  <a:srgbClr val="010066"/>
                </a:solidFill>
              </a:rPr>
              <a:t>cm</a:t>
            </a:r>
            <a:r>
              <a:rPr lang="en-GB" altLang="en-US" baseline="30000">
                <a:solidFill>
                  <a:srgbClr val="010066"/>
                </a:solidFill>
              </a:rPr>
              <a:t>3</a:t>
            </a:r>
            <a:r>
              <a:rPr lang="en-GB" altLang="en-US">
                <a:solidFill>
                  <a:srgbClr val="010066"/>
                </a:solidFill>
              </a:rPr>
              <a:t> = 0.25</a:t>
            </a:r>
            <a:r>
              <a:rPr lang="en-GB" altLang="en-US" sz="1000">
                <a:solidFill>
                  <a:srgbClr val="010066"/>
                </a:solidFill>
              </a:rPr>
              <a:t> </a:t>
            </a:r>
            <a:r>
              <a:rPr lang="en-GB" altLang="en-US">
                <a:solidFill>
                  <a:srgbClr val="010066"/>
                </a:solidFill>
              </a:rPr>
              <a:t>dm</a:t>
            </a:r>
            <a:r>
              <a:rPr lang="en-GB" altLang="en-US" baseline="30000">
                <a:solidFill>
                  <a:srgbClr val="010066"/>
                </a:solidFill>
              </a:rPr>
              <a:t>3</a:t>
            </a:r>
          </a:p>
        </p:txBody>
      </p:sp>
      <p:sp>
        <p:nvSpPr>
          <p:cNvPr id="244762" name="Rectangle 26">
            <a:extLst>
              <a:ext uri="{FF2B5EF4-FFF2-40B4-BE49-F238E27FC236}">
                <a16:creationId xmlns:a16="http://schemas.microsoft.com/office/drawing/2014/main" id="{E555FD4A-A71A-40A7-9510-3EBE4D5977BF}"/>
              </a:ext>
            </a:extLst>
          </p:cNvPr>
          <p:cNvSpPr>
            <a:spLocks noChangeArrowheads="1"/>
          </p:cNvSpPr>
          <p:nvPr/>
        </p:nvSpPr>
        <p:spPr bwMode="auto">
          <a:xfrm>
            <a:off x="4014788" y="4591050"/>
            <a:ext cx="496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Step 2:</a:t>
            </a:r>
            <a:r>
              <a:rPr lang="en-GB" altLang="en-US">
                <a:solidFill>
                  <a:srgbClr val="010066"/>
                </a:solidFill>
              </a:rPr>
              <a:t> substitute into the formula</a:t>
            </a:r>
          </a:p>
        </p:txBody>
      </p:sp>
      <p:sp>
        <p:nvSpPr>
          <p:cNvPr id="244763" name="Rectangle 27">
            <a:extLst>
              <a:ext uri="{FF2B5EF4-FFF2-40B4-BE49-F238E27FC236}">
                <a16:creationId xmlns:a16="http://schemas.microsoft.com/office/drawing/2014/main" id="{CCB51E9A-CB8B-4F22-B09E-C1993DF059C1}"/>
              </a:ext>
            </a:extLst>
          </p:cNvPr>
          <p:cNvSpPr>
            <a:spLocks noChangeArrowheads="1"/>
          </p:cNvSpPr>
          <p:nvPr/>
        </p:nvSpPr>
        <p:spPr bwMode="auto">
          <a:xfrm>
            <a:off x="4332288" y="5072063"/>
            <a:ext cx="4329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rgbClr val="010066"/>
                </a:solidFill>
              </a:rPr>
              <a:t>n = c </a:t>
            </a:r>
            <a:r>
              <a:rPr lang="en-GB" altLang="en-US" dirty="0">
                <a:solidFill>
                  <a:srgbClr val="010066"/>
                </a:solidFill>
              </a:rPr>
              <a:t>×</a:t>
            </a:r>
            <a:r>
              <a:rPr lang="en-GB" altLang="en-US" sz="2800" b="1" dirty="0">
                <a:solidFill>
                  <a:srgbClr val="010066"/>
                </a:solidFill>
              </a:rPr>
              <a:t> v   </a:t>
            </a:r>
            <a:r>
              <a:rPr lang="en-GB" altLang="en-US" dirty="0">
                <a:solidFill>
                  <a:srgbClr val="010066"/>
                </a:solidFill>
              </a:rPr>
              <a:t>= 0.2 </a:t>
            </a:r>
            <a:r>
              <a:rPr lang="en-GB" altLang="en-US" dirty="0"/>
              <a:t>× </a:t>
            </a:r>
            <a:r>
              <a:rPr lang="en-GB" altLang="en-US" dirty="0">
                <a:solidFill>
                  <a:srgbClr val="010066"/>
                </a:solidFill>
              </a:rPr>
              <a:t>0.25</a:t>
            </a:r>
            <a:r>
              <a:rPr lang="en-GB" altLang="en-US" sz="2800" b="1" dirty="0">
                <a:solidFill>
                  <a:srgbClr val="010066"/>
                </a:solidFill>
              </a:rPr>
              <a:t> </a:t>
            </a:r>
          </a:p>
        </p:txBody>
      </p:sp>
      <p:sp>
        <p:nvSpPr>
          <p:cNvPr id="244764" name="Rectangle 28">
            <a:extLst>
              <a:ext uri="{FF2B5EF4-FFF2-40B4-BE49-F238E27FC236}">
                <a16:creationId xmlns:a16="http://schemas.microsoft.com/office/drawing/2014/main" id="{6EB64E0C-DD4E-42D6-A964-5E738191723B}"/>
              </a:ext>
            </a:extLst>
          </p:cNvPr>
          <p:cNvSpPr>
            <a:spLocks noChangeArrowheads="1"/>
          </p:cNvSpPr>
          <p:nvPr/>
        </p:nvSpPr>
        <p:spPr bwMode="auto">
          <a:xfrm>
            <a:off x="5881688" y="5632450"/>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 </a:t>
            </a:r>
            <a:r>
              <a:rPr lang="en-GB" altLang="en-US" b="1">
                <a:solidFill>
                  <a:srgbClr val="FF6600"/>
                </a:solidFill>
              </a:rPr>
              <a:t>0.05</a:t>
            </a:r>
            <a:r>
              <a:rPr lang="en-GB" altLang="en-US" sz="1000" b="1">
                <a:solidFill>
                  <a:srgbClr val="FF6600"/>
                </a:solidFill>
              </a:rPr>
              <a:t> </a:t>
            </a:r>
            <a:r>
              <a:rPr lang="en-GB" altLang="en-US" b="1">
                <a:solidFill>
                  <a:srgbClr val="FF6600"/>
                </a:solidFill>
              </a:rPr>
              <a:t>mol</a:t>
            </a:r>
            <a:endParaRPr lang="en-GB" altLang="en-US" b="1" baseline="30000">
              <a:solidFill>
                <a:srgbClr val="FF6600"/>
              </a:solidFill>
            </a:endParaRPr>
          </a:p>
        </p:txBody>
      </p:sp>
      <p:pic>
        <p:nvPicPr>
          <p:cNvPr id="13" name="Picture 8">
            <a:hlinkClick r:id="" action="ppaction://hlinkshowjump?jump=nextslide"/>
            <a:extLst>
              <a:ext uri="{FF2B5EF4-FFF2-40B4-BE49-F238E27FC236}">
                <a16:creationId xmlns:a16="http://schemas.microsoft.com/office/drawing/2014/main" id="{F172438A-9B67-4794-8E76-02516C8CFD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39EFD016-6A1E-4151-948F-9C4967125D4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5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475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476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476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476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476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4764"/>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3" grpId="0"/>
      <p:bldP spid="244760" grpId="0"/>
      <p:bldP spid="244761" grpId="0"/>
      <p:bldP spid="244762" grpId="0"/>
      <p:bldP spid="244763" grpId="0"/>
      <p:bldP spid="244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32541C5-3501-48D7-9650-ABC480E93123}"/>
              </a:ext>
            </a:extLst>
          </p:cNvPr>
          <p:cNvSpPr>
            <a:spLocks noGrp="1" noChangeArrowheads="1"/>
          </p:cNvSpPr>
          <p:nvPr>
            <p:ph type="title"/>
          </p:nvPr>
        </p:nvSpPr>
        <p:spPr/>
        <p:txBody>
          <a:bodyPr/>
          <a:lstStyle/>
          <a:p>
            <a:r>
              <a:rPr lang="en-GB" altLang="en-US"/>
              <a:t>Calculating mass of solute</a:t>
            </a:r>
          </a:p>
        </p:txBody>
      </p:sp>
      <p:sp>
        <p:nvSpPr>
          <p:cNvPr id="34819" name="Text Box 4">
            <a:extLst>
              <a:ext uri="{FF2B5EF4-FFF2-40B4-BE49-F238E27FC236}">
                <a16:creationId xmlns:a16="http://schemas.microsoft.com/office/drawing/2014/main" id="{9538B7C6-32CE-4649-AAF9-E644C9A4DE17}"/>
              </a:ext>
            </a:extLst>
          </p:cNvPr>
          <p:cNvSpPr txBox="1">
            <a:spLocks noChangeArrowheads="1"/>
          </p:cNvSpPr>
          <p:nvPr/>
        </p:nvSpPr>
        <p:spPr bwMode="auto">
          <a:xfrm>
            <a:off x="342900" y="784225"/>
            <a:ext cx="8202613"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mass of copper sulfate (CuSO</a:t>
            </a:r>
            <a:r>
              <a:rPr lang="en-GB" altLang="en-US" baseline="-25000"/>
              <a:t>4</a:t>
            </a:r>
            <a:r>
              <a:rPr lang="en-GB" altLang="en-US"/>
              <a:t>) was used to make 250</a:t>
            </a:r>
            <a:r>
              <a:rPr lang="en-GB" altLang="en-US" sz="1000"/>
              <a:t> </a:t>
            </a:r>
            <a:r>
              <a:rPr lang="en-GB" altLang="en-US"/>
              <a:t>cm</a:t>
            </a:r>
            <a:r>
              <a:rPr lang="en-GB" altLang="en-US" baseline="30000"/>
              <a:t>3</a:t>
            </a:r>
            <a:r>
              <a:rPr lang="en-GB" altLang="en-US"/>
              <a:t> of 0.2</a:t>
            </a:r>
            <a:r>
              <a:rPr lang="en-GB" altLang="en-US" sz="1000"/>
              <a:t> </a:t>
            </a:r>
            <a:r>
              <a:rPr lang="en-GB" altLang="en-US"/>
              <a:t>mol/dm</a:t>
            </a:r>
            <a:r>
              <a:rPr lang="en-GB" altLang="en-US" baseline="30000"/>
              <a:t>3</a:t>
            </a:r>
            <a:r>
              <a:rPr lang="en-GB" altLang="en-US"/>
              <a:t> copper sulfate solution?</a:t>
            </a:r>
          </a:p>
        </p:txBody>
      </p:sp>
      <p:sp>
        <p:nvSpPr>
          <p:cNvPr id="252933" name="Text Box 5">
            <a:extLst>
              <a:ext uri="{FF2B5EF4-FFF2-40B4-BE49-F238E27FC236}">
                <a16:creationId xmlns:a16="http://schemas.microsoft.com/office/drawing/2014/main" id="{7D600981-F75B-482E-B1F9-90C1A16B8A63}"/>
              </a:ext>
            </a:extLst>
          </p:cNvPr>
          <p:cNvSpPr txBox="1">
            <a:spLocks noChangeArrowheads="1"/>
          </p:cNvSpPr>
          <p:nvPr/>
        </p:nvSpPr>
        <p:spPr bwMode="auto">
          <a:xfrm>
            <a:off x="355600" y="3367088"/>
            <a:ext cx="850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simply an extension of the previous calculation, from which the moles of copper sulfate was found to be </a:t>
            </a:r>
            <a:r>
              <a:rPr lang="en-GB" altLang="en-US">
                <a:solidFill>
                  <a:srgbClr val="010066"/>
                </a:solidFill>
              </a:rPr>
              <a:t>0.05</a:t>
            </a:r>
            <a:r>
              <a:rPr lang="en-GB" altLang="en-US" sz="1000">
                <a:solidFill>
                  <a:srgbClr val="010066"/>
                </a:solidFill>
              </a:rPr>
              <a:t> </a:t>
            </a:r>
            <a:r>
              <a:rPr lang="en-GB" altLang="en-US">
                <a:solidFill>
                  <a:srgbClr val="010066"/>
                </a:solidFill>
              </a:rPr>
              <a:t>mol.</a:t>
            </a:r>
          </a:p>
        </p:txBody>
      </p:sp>
      <p:sp>
        <p:nvSpPr>
          <p:cNvPr id="252935" name="Text Box 7">
            <a:extLst>
              <a:ext uri="{FF2B5EF4-FFF2-40B4-BE49-F238E27FC236}">
                <a16:creationId xmlns:a16="http://schemas.microsoft.com/office/drawing/2014/main" id="{F1F506E8-F9ED-4F48-80FC-5DA4668AB3C5}"/>
              </a:ext>
            </a:extLst>
          </p:cNvPr>
          <p:cNvSpPr txBox="1">
            <a:spLocks noChangeArrowheads="1"/>
          </p:cNvSpPr>
          <p:nvPr/>
        </p:nvSpPr>
        <p:spPr bwMode="auto">
          <a:xfrm>
            <a:off x="355600" y="1889125"/>
            <a:ext cx="817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Step 1:</a:t>
            </a:r>
            <a:r>
              <a:rPr lang="en-GB" altLang="en-US"/>
              <a:t> Calculate the number of moles of copper sulfate </a:t>
            </a:r>
          </a:p>
        </p:txBody>
      </p:sp>
      <p:sp>
        <p:nvSpPr>
          <p:cNvPr id="252936" name="Text Box 8">
            <a:extLst>
              <a:ext uri="{FF2B5EF4-FFF2-40B4-BE49-F238E27FC236}">
                <a16:creationId xmlns:a16="http://schemas.microsoft.com/office/drawing/2014/main" id="{435A7FB0-0E1F-405A-BB61-0CA5E866A5E4}"/>
              </a:ext>
            </a:extLst>
          </p:cNvPr>
          <p:cNvSpPr txBox="1">
            <a:spLocks noChangeArrowheads="1"/>
          </p:cNvSpPr>
          <p:nvPr/>
        </p:nvSpPr>
        <p:spPr bwMode="auto">
          <a:xfrm>
            <a:off x="355600" y="2627313"/>
            <a:ext cx="857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Step 2:</a:t>
            </a:r>
            <a:r>
              <a:rPr lang="en-GB" altLang="en-US"/>
              <a:t> Rearrange the moles formula to give the mass value </a:t>
            </a:r>
          </a:p>
        </p:txBody>
      </p:sp>
      <p:sp>
        <p:nvSpPr>
          <p:cNvPr id="252937" name="Text Box 9">
            <a:extLst>
              <a:ext uri="{FF2B5EF4-FFF2-40B4-BE49-F238E27FC236}">
                <a16:creationId xmlns:a16="http://schemas.microsoft.com/office/drawing/2014/main" id="{C92068D8-2C1B-4F7C-BF1F-4D35B9B6AAF1}"/>
              </a:ext>
            </a:extLst>
          </p:cNvPr>
          <p:cNvSpPr txBox="1">
            <a:spLocks noChangeArrowheads="1"/>
          </p:cNvSpPr>
          <p:nvPr/>
        </p:nvSpPr>
        <p:spPr bwMode="auto">
          <a:xfrm>
            <a:off x="3759200" y="508952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a:solidFill>
                  <a:srgbClr val="010066"/>
                </a:solidFill>
              </a:rPr>
              <a:t>0.05 </a:t>
            </a:r>
            <a:r>
              <a:rPr lang="en-GB" altLang="en-US"/>
              <a:t>× </a:t>
            </a:r>
            <a:r>
              <a:rPr lang="en-GB" altLang="en-US">
                <a:solidFill>
                  <a:srgbClr val="010066"/>
                </a:solidFill>
              </a:rPr>
              <a:t>159.6</a:t>
            </a:r>
          </a:p>
        </p:txBody>
      </p:sp>
      <p:sp>
        <p:nvSpPr>
          <p:cNvPr id="252941" name="Text Box 13">
            <a:extLst>
              <a:ext uri="{FF2B5EF4-FFF2-40B4-BE49-F238E27FC236}">
                <a16:creationId xmlns:a16="http://schemas.microsoft.com/office/drawing/2014/main" id="{DEB20B22-046A-45E8-A61B-1536D8550DD8}"/>
              </a:ext>
            </a:extLst>
          </p:cNvPr>
          <p:cNvSpPr txBox="1">
            <a:spLocks noChangeArrowheads="1"/>
          </p:cNvSpPr>
          <p:nvPr/>
        </p:nvSpPr>
        <p:spPr bwMode="auto">
          <a:xfrm>
            <a:off x="355600" y="4471988"/>
            <a:ext cx="863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mass of copper sulfate = number of moles </a:t>
            </a:r>
            <a:r>
              <a:rPr lang="en-GB" altLang="en-US" b="1"/>
              <a:t>×</a:t>
            </a:r>
            <a:r>
              <a:rPr lang="en-GB" altLang="en-US"/>
              <a:t> </a:t>
            </a:r>
            <a:r>
              <a:rPr lang="en-GB" altLang="en-US" b="1">
                <a:solidFill>
                  <a:srgbClr val="010066"/>
                </a:solidFill>
              </a:rPr>
              <a:t>molar mass </a:t>
            </a:r>
          </a:p>
        </p:txBody>
      </p:sp>
      <p:sp>
        <p:nvSpPr>
          <p:cNvPr id="252943" name="Text Box 15">
            <a:extLst>
              <a:ext uri="{FF2B5EF4-FFF2-40B4-BE49-F238E27FC236}">
                <a16:creationId xmlns:a16="http://schemas.microsoft.com/office/drawing/2014/main" id="{A640FC89-046B-4219-B032-1A567E22EB68}"/>
              </a:ext>
            </a:extLst>
          </p:cNvPr>
          <p:cNvSpPr txBox="1">
            <a:spLocks noChangeArrowheads="1"/>
          </p:cNvSpPr>
          <p:nvPr/>
        </p:nvSpPr>
        <p:spPr bwMode="auto">
          <a:xfrm>
            <a:off x="3760788" y="56959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solidFill>
                  <a:srgbClr val="FF6600"/>
                </a:solidFill>
              </a:rPr>
              <a:t>8.0</a:t>
            </a:r>
            <a:r>
              <a:rPr lang="en-GB" altLang="en-US" sz="1000" b="1">
                <a:solidFill>
                  <a:srgbClr val="FF6600"/>
                </a:solidFill>
              </a:rPr>
              <a:t> </a:t>
            </a:r>
            <a:r>
              <a:rPr lang="en-GB" altLang="en-US" b="1">
                <a:solidFill>
                  <a:srgbClr val="FF6600"/>
                </a:solidFill>
              </a:rPr>
              <a:t>g</a:t>
            </a:r>
          </a:p>
        </p:txBody>
      </p:sp>
      <p:pic>
        <p:nvPicPr>
          <p:cNvPr id="12" name="Picture 9" descr="notes_icon">
            <a:extLst>
              <a:ext uri="{FF2B5EF4-FFF2-40B4-BE49-F238E27FC236}">
                <a16:creationId xmlns:a16="http://schemas.microsoft.com/office/drawing/2014/main" id="{74EB6AC7-D1E2-4CE3-8411-DFC31A7A19B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19ED3A44-7766-4B6C-9458-7C469D1EB6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9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9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9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5" grpId="0"/>
      <p:bldP spid="252936" grpId="0"/>
      <p:bldP spid="252937" grpId="0"/>
      <p:bldP spid="252941" grpId="0"/>
      <p:bldP spid="2529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9FDF1BE-779F-4E3C-9256-B748039585C8}"/>
              </a:ext>
            </a:extLst>
          </p:cNvPr>
          <p:cNvSpPr>
            <a:spLocks noGrp="1" noChangeArrowheads="1"/>
          </p:cNvSpPr>
          <p:nvPr>
            <p:ph type="title"/>
          </p:nvPr>
        </p:nvSpPr>
        <p:spPr/>
        <p:txBody>
          <a:bodyPr/>
          <a:lstStyle/>
          <a:p>
            <a:r>
              <a:rPr lang="en-GB" altLang="en-US" sz="2700" dirty="0"/>
              <a:t>Does mass change during a reaction?</a:t>
            </a:r>
          </a:p>
        </p:txBody>
      </p:sp>
      <p:pic>
        <p:nvPicPr>
          <p:cNvPr id="7" name="Picture 6">
            <a:hlinkClick r:id="" action="ppaction://hlinkshowjump?jump=nextslide"/>
            <a:extLst>
              <a:ext uri="{FF2B5EF4-FFF2-40B4-BE49-F238E27FC236}">
                <a16:creationId xmlns:a16="http://schemas.microsoft.com/office/drawing/2014/main" id="{528263EC-125B-45C8-B18D-DF467CC948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0B300325-D16C-4642-BBCB-756392DBBDC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5F1F7B9C-3808-497F-A2EE-01BE983498B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57C5841-201D-485D-A426-86372570A7E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0A32DEC-2D69-4EAB-BFA5-43B98FFE850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8" name="Text Box 10">
            <a:extLst>
              <a:ext uri="{FF2B5EF4-FFF2-40B4-BE49-F238E27FC236}">
                <a16:creationId xmlns:a16="http://schemas.microsoft.com/office/drawing/2014/main" id="{4106D6AB-3A96-4E74-BD47-0B7B416A2ADA}"/>
              </a:ext>
            </a:extLst>
          </p:cNvPr>
          <p:cNvSpPr txBox="1">
            <a:spLocks noChangeArrowheads="1"/>
          </p:cNvSpPr>
          <p:nvPr/>
        </p:nvSpPr>
        <p:spPr bwMode="auto">
          <a:xfrm>
            <a:off x="342900" y="4751388"/>
            <a:ext cx="8312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total mass of reactants at the start of a reaction is equal to the total mass of the products at the end. This is called the </a:t>
            </a:r>
            <a:r>
              <a:rPr lang="en-GB" altLang="en-US" b="1">
                <a:solidFill>
                  <a:srgbClr val="FF6600"/>
                </a:solidFill>
              </a:rPr>
              <a:t>principle of conservation of mass</a:t>
            </a:r>
            <a:r>
              <a:rPr lang="en-GB" altLang="en-US">
                <a:solidFill>
                  <a:srgbClr val="010066"/>
                </a:solidFill>
              </a:rPr>
              <a:t>.</a:t>
            </a:r>
            <a:endParaRPr lang="en-GB" altLang="en-US"/>
          </a:p>
        </p:txBody>
      </p:sp>
      <p:sp>
        <p:nvSpPr>
          <p:cNvPr id="17411" name="Rectangle 2">
            <a:extLst>
              <a:ext uri="{FF2B5EF4-FFF2-40B4-BE49-F238E27FC236}">
                <a16:creationId xmlns:a16="http://schemas.microsoft.com/office/drawing/2014/main" id="{C2CD82B7-1413-4AF0-9701-B65CC37AF7D2}"/>
              </a:ext>
            </a:extLst>
          </p:cNvPr>
          <p:cNvSpPr>
            <a:spLocks noGrp="1" noChangeArrowheads="1"/>
          </p:cNvSpPr>
          <p:nvPr>
            <p:ph type="title"/>
          </p:nvPr>
        </p:nvSpPr>
        <p:spPr/>
        <p:txBody>
          <a:bodyPr/>
          <a:lstStyle/>
          <a:p>
            <a:r>
              <a:rPr lang="en-GB" altLang="en-US"/>
              <a:t>Why doesn’t the mass change?</a:t>
            </a:r>
          </a:p>
        </p:txBody>
      </p:sp>
      <p:sp>
        <p:nvSpPr>
          <p:cNvPr id="17412" name="Text Box 3">
            <a:extLst>
              <a:ext uri="{FF2B5EF4-FFF2-40B4-BE49-F238E27FC236}">
                <a16:creationId xmlns:a16="http://schemas.microsoft.com/office/drawing/2014/main" id="{790DA57D-7CEE-45AD-AF2C-4ECE38DB515A}"/>
              </a:ext>
            </a:extLst>
          </p:cNvPr>
          <p:cNvSpPr txBox="1">
            <a:spLocks noChangeArrowheads="1"/>
          </p:cNvSpPr>
          <p:nvPr/>
        </p:nvSpPr>
        <p:spPr bwMode="auto">
          <a:xfrm>
            <a:off x="342900" y="784225"/>
            <a:ext cx="814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 a chemical reaction, no atoms are made or destroyed.  </a:t>
            </a:r>
          </a:p>
        </p:txBody>
      </p:sp>
      <p:sp>
        <p:nvSpPr>
          <p:cNvPr id="206852" name="Text Box 4">
            <a:extLst>
              <a:ext uri="{FF2B5EF4-FFF2-40B4-BE49-F238E27FC236}">
                <a16:creationId xmlns:a16="http://schemas.microsoft.com/office/drawing/2014/main" id="{C095765C-C0B3-4DFA-A09A-D55E2C71DE67}"/>
              </a:ext>
            </a:extLst>
          </p:cNvPr>
          <p:cNvSpPr txBox="1">
            <a:spLocks noChangeArrowheads="1"/>
          </p:cNvSpPr>
          <p:nvPr/>
        </p:nvSpPr>
        <p:spPr bwMode="auto">
          <a:xfrm>
            <a:off x="342900" y="1447800"/>
            <a:ext cx="6623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reaction just changes how the atoms are bonded together.</a:t>
            </a:r>
            <a:endParaRPr lang="en-GB" altLang="en-US"/>
          </a:p>
        </p:txBody>
      </p:sp>
      <p:sp>
        <p:nvSpPr>
          <p:cNvPr id="206853" name="AutoShape 5">
            <a:extLst>
              <a:ext uri="{FF2B5EF4-FFF2-40B4-BE49-F238E27FC236}">
                <a16:creationId xmlns:a16="http://schemas.microsoft.com/office/drawing/2014/main" id="{C9DC11DF-F772-48F4-88E4-7E7631D42DA7}"/>
              </a:ext>
            </a:extLst>
          </p:cNvPr>
          <p:cNvSpPr>
            <a:spLocks noChangeArrowheads="1"/>
          </p:cNvSpPr>
          <p:nvPr/>
        </p:nvSpPr>
        <p:spPr bwMode="auto">
          <a:xfrm>
            <a:off x="4352925" y="3365500"/>
            <a:ext cx="862542" cy="530225"/>
          </a:xfrm>
          <a:prstGeom prst="rightArrow">
            <a:avLst>
              <a:gd name="adj1" fmla="val 41484"/>
              <a:gd name="adj2" fmla="val 70958"/>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206854" name="Picture 6" descr="atoms - red">
            <a:extLst>
              <a:ext uri="{FF2B5EF4-FFF2-40B4-BE49-F238E27FC236}">
                <a16:creationId xmlns:a16="http://schemas.microsoft.com/office/drawing/2014/main" id="{AD572E98-AF38-4610-8272-E43FF2E65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811463"/>
            <a:ext cx="1979612"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7" descr="atoms - blue">
            <a:extLst>
              <a:ext uri="{FF2B5EF4-FFF2-40B4-BE49-F238E27FC236}">
                <a16:creationId xmlns:a16="http://schemas.microsoft.com/office/drawing/2014/main" id="{F2BDE9A1-0E74-4908-AF34-DF5A8AFD8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475" y="2809875"/>
            <a:ext cx="13890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6" name="Picture 8" descr="atoms - pair">
            <a:extLst>
              <a:ext uri="{FF2B5EF4-FFF2-40B4-BE49-F238E27FC236}">
                <a16:creationId xmlns:a16="http://schemas.microsoft.com/office/drawing/2014/main" id="{FDA8DF90-87B0-4F08-B3C7-AAF848895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788" y="2809875"/>
            <a:ext cx="27479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22040B28-2F10-4072-AEC2-1CAE5CA12DA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68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855"/>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206853"/>
                                        </p:tgtEl>
                                        <p:attrNameLst>
                                          <p:attrName>style.visibility</p:attrName>
                                        </p:attrNameLst>
                                      </p:cBhvr>
                                      <p:to>
                                        <p:strVal val="visible"/>
                                      </p:to>
                                    </p:set>
                                    <p:animEffect transition="in" filter="wipe(left)">
                                      <p:cBhvr>
                                        <p:cTn id="15" dur="500"/>
                                        <p:tgtEl>
                                          <p:spTgt spid="206853"/>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2068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85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p:bldP spid="206852" grpId="0"/>
      <p:bldP spid="2068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41" name="Text Box 13">
            <a:extLst>
              <a:ext uri="{FF2B5EF4-FFF2-40B4-BE49-F238E27FC236}">
                <a16:creationId xmlns:a16="http://schemas.microsoft.com/office/drawing/2014/main" id="{DE62CC42-D868-49EB-88AC-38A89AC1B35C}"/>
              </a:ext>
            </a:extLst>
          </p:cNvPr>
          <p:cNvSpPr txBox="1">
            <a:spLocks noChangeArrowheads="1"/>
          </p:cNvSpPr>
          <p:nvPr/>
        </p:nvSpPr>
        <p:spPr bwMode="auto">
          <a:xfrm>
            <a:off x="3109913" y="3736975"/>
            <a:ext cx="205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 r.a.m. = 16</a:t>
            </a:r>
          </a:p>
          <a:p>
            <a:r>
              <a:rPr lang="en-GB" altLang="en-US"/>
              <a:t>O</a:t>
            </a:r>
            <a:r>
              <a:rPr lang="en-GB" altLang="en-US" baseline="-25000"/>
              <a:t>2</a:t>
            </a:r>
            <a:r>
              <a:rPr lang="en-GB" altLang="en-US"/>
              <a:t> r.f.m. = 32</a:t>
            </a:r>
          </a:p>
        </p:txBody>
      </p:sp>
      <p:sp>
        <p:nvSpPr>
          <p:cNvPr id="18435" name="Text Box 19">
            <a:extLst>
              <a:ext uri="{FF2B5EF4-FFF2-40B4-BE49-F238E27FC236}">
                <a16:creationId xmlns:a16="http://schemas.microsoft.com/office/drawing/2014/main" id="{C45637AA-5073-4EED-B41E-4B12E255A614}"/>
              </a:ext>
            </a:extLst>
          </p:cNvPr>
          <p:cNvSpPr txBox="1">
            <a:spLocks noChangeArrowheads="1"/>
          </p:cNvSpPr>
          <p:nvPr/>
        </p:nvSpPr>
        <p:spPr bwMode="auto">
          <a:xfrm>
            <a:off x="342900" y="784225"/>
            <a:ext cx="8347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We can use </a:t>
            </a:r>
            <a:r>
              <a:rPr lang="en-GB" altLang="en-US" b="1">
                <a:solidFill>
                  <a:srgbClr val="FF6600"/>
                </a:solidFill>
              </a:rPr>
              <a:t>relative formula masses </a:t>
            </a:r>
            <a:r>
              <a:rPr lang="en-GB" altLang="en-US">
                <a:solidFill>
                  <a:srgbClr val="010066"/>
                </a:solidFill>
              </a:rPr>
              <a:t>(</a:t>
            </a:r>
            <a:r>
              <a:rPr lang="en-GB" altLang="en-US" b="1">
                <a:solidFill>
                  <a:srgbClr val="FF6600"/>
                </a:solidFill>
              </a:rPr>
              <a:t>r.f.m.</a:t>
            </a:r>
            <a:r>
              <a:rPr lang="en-GB" altLang="en-US">
                <a:solidFill>
                  <a:srgbClr val="010066"/>
                </a:solidFill>
              </a:rPr>
              <a:t>)</a:t>
            </a:r>
            <a:r>
              <a:rPr lang="en-GB" altLang="en-US"/>
              <a:t> with symbol equations to show that mass is conserved during a reaction.</a:t>
            </a:r>
          </a:p>
          <a:p>
            <a:r>
              <a:rPr lang="en-GB" altLang="en-US"/>
              <a:t>The r.f.m. of a compound is the total of the </a:t>
            </a:r>
            <a:r>
              <a:rPr lang="en-GB" altLang="en-US" b="1">
                <a:solidFill>
                  <a:srgbClr val="FF6600"/>
                </a:solidFill>
              </a:rPr>
              <a:t>relative atomic masses</a:t>
            </a:r>
            <a:r>
              <a:rPr lang="en-GB" altLang="en-US">
                <a:solidFill>
                  <a:srgbClr val="010066"/>
                </a:solidFill>
              </a:rPr>
              <a:t> (</a:t>
            </a:r>
            <a:r>
              <a:rPr lang="en-GB" altLang="en-US" b="1">
                <a:solidFill>
                  <a:srgbClr val="FF6600"/>
                </a:solidFill>
              </a:rPr>
              <a:t>r.a.m.</a:t>
            </a:r>
            <a:r>
              <a:rPr lang="en-GB" altLang="en-US">
                <a:solidFill>
                  <a:srgbClr val="010066"/>
                </a:solidFill>
              </a:rPr>
              <a:t>) of all the atoms in its formula.</a:t>
            </a:r>
            <a:endParaRPr lang="en-GB" altLang="en-US"/>
          </a:p>
        </p:txBody>
      </p:sp>
      <p:sp>
        <p:nvSpPr>
          <p:cNvPr id="18436" name="Rectangle 2">
            <a:extLst>
              <a:ext uri="{FF2B5EF4-FFF2-40B4-BE49-F238E27FC236}">
                <a16:creationId xmlns:a16="http://schemas.microsoft.com/office/drawing/2014/main" id="{3C53ACF7-F37D-453E-931D-CDA12952064B}"/>
              </a:ext>
            </a:extLst>
          </p:cNvPr>
          <p:cNvSpPr>
            <a:spLocks noGrp="1" noChangeArrowheads="1"/>
          </p:cNvSpPr>
          <p:nvPr>
            <p:ph type="title"/>
          </p:nvPr>
        </p:nvSpPr>
        <p:spPr/>
        <p:txBody>
          <a:bodyPr/>
          <a:lstStyle/>
          <a:p>
            <a:r>
              <a:rPr lang="en-GB" altLang="en-US"/>
              <a:t>Demonstrating conservation of mass</a:t>
            </a:r>
          </a:p>
        </p:txBody>
      </p:sp>
      <p:sp>
        <p:nvSpPr>
          <p:cNvPr id="227332" name="Text Box 4">
            <a:extLst>
              <a:ext uri="{FF2B5EF4-FFF2-40B4-BE49-F238E27FC236}">
                <a16:creationId xmlns:a16="http://schemas.microsoft.com/office/drawing/2014/main" id="{888B8BA4-A752-4110-B73A-CF054ECA2752}"/>
              </a:ext>
            </a:extLst>
          </p:cNvPr>
          <p:cNvSpPr txBox="1">
            <a:spLocks noChangeArrowheads="1"/>
          </p:cNvSpPr>
          <p:nvPr/>
        </p:nvSpPr>
        <p:spPr bwMode="auto">
          <a:xfrm>
            <a:off x="2743200" y="2617788"/>
            <a:ext cx="159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4Na     O</a:t>
            </a:r>
            <a:r>
              <a:rPr lang="en-GB" altLang="en-US" baseline="-25000"/>
              <a:t>2</a:t>
            </a:r>
            <a:r>
              <a:rPr lang="en-GB" altLang="en-US"/>
              <a:t> </a:t>
            </a:r>
          </a:p>
        </p:txBody>
      </p:sp>
      <p:sp>
        <p:nvSpPr>
          <p:cNvPr id="227333" name="Text Box 5">
            <a:extLst>
              <a:ext uri="{FF2B5EF4-FFF2-40B4-BE49-F238E27FC236}">
                <a16:creationId xmlns:a16="http://schemas.microsoft.com/office/drawing/2014/main" id="{7016FF3A-2D36-4E57-A01C-713BE97593F1}"/>
              </a:ext>
            </a:extLst>
          </p:cNvPr>
          <p:cNvSpPr txBox="1">
            <a:spLocks noChangeArrowheads="1"/>
          </p:cNvSpPr>
          <p:nvPr/>
        </p:nvSpPr>
        <p:spPr bwMode="auto">
          <a:xfrm>
            <a:off x="3409950" y="25908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27335" name="Text Box 7">
            <a:extLst>
              <a:ext uri="{FF2B5EF4-FFF2-40B4-BE49-F238E27FC236}">
                <a16:creationId xmlns:a16="http://schemas.microsoft.com/office/drawing/2014/main" id="{28988EC4-08B7-4098-A3AE-9B4DC747BECE}"/>
              </a:ext>
            </a:extLst>
          </p:cNvPr>
          <p:cNvSpPr txBox="1">
            <a:spLocks noChangeArrowheads="1"/>
          </p:cNvSpPr>
          <p:nvPr/>
        </p:nvSpPr>
        <p:spPr bwMode="auto">
          <a:xfrm>
            <a:off x="5170488" y="2619375"/>
            <a:ext cx="117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2Na</a:t>
            </a:r>
            <a:r>
              <a:rPr lang="en-GB" altLang="en-US" baseline="-25000"/>
              <a:t>2</a:t>
            </a:r>
            <a:r>
              <a:rPr lang="en-GB" altLang="en-US"/>
              <a:t>O </a:t>
            </a:r>
          </a:p>
        </p:txBody>
      </p:sp>
      <p:sp>
        <p:nvSpPr>
          <p:cNvPr id="227337" name="Line 9">
            <a:extLst>
              <a:ext uri="{FF2B5EF4-FFF2-40B4-BE49-F238E27FC236}">
                <a16:creationId xmlns:a16="http://schemas.microsoft.com/office/drawing/2014/main" id="{83966682-3286-4ECD-9E8C-D30D377F1BA1}"/>
              </a:ext>
            </a:extLst>
          </p:cNvPr>
          <p:cNvSpPr>
            <a:spLocks noChangeShapeType="1"/>
          </p:cNvSpPr>
          <p:nvPr/>
        </p:nvSpPr>
        <p:spPr bwMode="auto">
          <a:xfrm flipH="1">
            <a:off x="1952625" y="3078163"/>
            <a:ext cx="828675" cy="6492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7338" name="Line 10">
            <a:extLst>
              <a:ext uri="{FF2B5EF4-FFF2-40B4-BE49-F238E27FC236}">
                <a16:creationId xmlns:a16="http://schemas.microsoft.com/office/drawing/2014/main" id="{3AA5D5D2-95C1-4D6C-B4E9-DE74BD8BE61B}"/>
              </a:ext>
            </a:extLst>
          </p:cNvPr>
          <p:cNvSpPr>
            <a:spLocks noChangeShapeType="1"/>
          </p:cNvSpPr>
          <p:nvPr/>
        </p:nvSpPr>
        <p:spPr bwMode="auto">
          <a:xfrm>
            <a:off x="4029075" y="3067050"/>
            <a:ext cx="46038" cy="712788"/>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7339" name="Line 11">
            <a:extLst>
              <a:ext uri="{FF2B5EF4-FFF2-40B4-BE49-F238E27FC236}">
                <a16:creationId xmlns:a16="http://schemas.microsoft.com/office/drawing/2014/main" id="{872597BE-AD52-4301-AA18-23551D7161C7}"/>
              </a:ext>
            </a:extLst>
          </p:cNvPr>
          <p:cNvSpPr>
            <a:spLocks noChangeShapeType="1"/>
          </p:cNvSpPr>
          <p:nvPr/>
        </p:nvSpPr>
        <p:spPr bwMode="auto">
          <a:xfrm>
            <a:off x="5807075" y="3119438"/>
            <a:ext cx="796925" cy="5984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7340" name="Text Box 12">
            <a:extLst>
              <a:ext uri="{FF2B5EF4-FFF2-40B4-BE49-F238E27FC236}">
                <a16:creationId xmlns:a16="http://schemas.microsoft.com/office/drawing/2014/main" id="{DF809410-E21C-4FC9-AE6D-A7B28A7B3E02}"/>
              </a:ext>
            </a:extLst>
          </p:cNvPr>
          <p:cNvSpPr txBox="1">
            <a:spLocks noChangeArrowheads="1"/>
          </p:cNvSpPr>
          <p:nvPr/>
        </p:nvSpPr>
        <p:spPr bwMode="auto">
          <a:xfrm>
            <a:off x="342900" y="3736975"/>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Na r.a.m.  = 23</a:t>
            </a:r>
          </a:p>
          <a:p>
            <a:r>
              <a:rPr lang="en-GB" altLang="en-US"/>
              <a:t>4Na r.f.m. = 92</a:t>
            </a:r>
          </a:p>
        </p:txBody>
      </p:sp>
      <p:sp>
        <p:nvSpPr>
          <p:cNvPr id="227342" name="Line 14">
            <a:extLst>
              <a:ext uri="{FF2B5EF4-FFF2-40B4-BE49-F238E27FC236}">
                <a16:creationId xmlns:a16="http://schemas.microsoft.com/office/drawing/2014/main" id="{E9D935BB-DC9B-47C2-B9B0-4519FEBBCF52}"/>
              </a:ext>
            </a:extLst>
          </p:cNvPr>
          <p:cNvSpPr>
            <a:spLocks noChangeShapeType="1"/>
          </p:cNvSpPr>
          <p:nvPr/>
        </p:nvSpPr>
        <p:spPr bwMode="auto">
          <a:xfrm>
            <a:off x="1652588" y="4565650"/>
            <a:ext cx="339725" cy="877888"/>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7343" name="Line 15">
            <a:extLst>
              <a:ext uri="{FF2B5EF4-FFF2-40B4-BE49-F238E27FC236}">
                <a16:creationId xmlns:a16="http://schemas.microsoft.com/office/drawing/2014/main" id="{8C0B2A15-5325-462E-B34B-6F57FE6C8B1E}"/>
              </a:ext>
            </a:extLst>
          </p:cNvPr>
          <p:cNvSpPr>
            <a:spLocks noChangeShapeType="1"/>
          </p:cNvSpPr>
          <p:nvPr/>
        </p:nvSpPr>
        <p:spPr bwMode="auto">
          <a:xfrm flipH="1">
            <a:off x="3200400" y="4592638"/>
            <a:ext cx="409575" cy="8143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7346" name="Text Box 18">
            <a:extLst>
              <a:ext uri="{FF2B5EF4-FFF2-40B4-BE49-F238E27FC236}">
                <a16:creationId xmlns:a16="http://schemas.microsoft.com/office/drawing/2014/main" id="{E120EEFB-B352-4D34-8BD9-E64E08C3558D}"/>
              </a:ext>
            </a:extLst>
          </p:cNvPr>
          <p:cNvSpPr txBox="1">
            <a:spLocks noChangeArrowheads="1"/>
          </p:cNvSpPr>
          <p:nvPr/>
        </p:nvSpPr>
        <p:spPr bwMode="auto">
          <a:xfrm>
            <a:off x="5576888" y="3736975"/>
            <a:ext cx="3475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r.f.m. of products</a:t>
            </a:r>
          </a:p>
          <a:p>
            <a:r>
              <a:rPr lang="en-GB" altLang="en-US"/>
              <a:t>2Na</a:t>
            </a:r>
            <a:r>
              <a:rPr lang="en-GB" altLang="en-US" baseline="-25000"/>
              <a:t>2</a:t>
            </a:r>
            <a:r>
              <a:rPr lang="en-GB" altLang="en-US"/>
              <a:t>O r.f.m. = </a:t>
            </a:r>
            <a:r>
              <a:rPr lang="en-GB" altLang="en-US" b="1"/>
              <a:t>124</a:t>
            </a:r>
          </a:p>
        </p:txBody>
      </p:sp>
      <p:grpSp>
        <p:nvGrpSpPr>
          <p:cNvPr id="2" name="Group 30">
            <a:extLst>
              <a:ext uri="{FF2B5EF4-FFF2-40B4-BE49-F238E27FC236}">
                <a16:creationId xmlns:a16="http://schemas.microsoft.com/office/drawing/2014/main" id="{CC8306A1-7202-4E12-8B78-EA98A17A25CF}"/>
              </a:ext>
            </a:extLst>
          </p:cNvPr>
          <p:cNvGrpSpPr>
            <a:grpSpLocks/>
          </p:cNvGrpSpPr>
          <p:nvPr/>
        </p:nvGrpSpPr>
        <p:grpSpPr bwMode="auto">
          <a:xfrm>
            <a:off x="1217613" y="5438775"/>
            <a:ext cx="3314700" cy="865188"/>
            <a:chOff x="767" y="3170"/>
            <a:chExt cx="2088" cy="545"/>
          </a:xfrm>
        </p:grpSpPr>
        <p:sp>
          <p:nvSpPr>
            <p:cNvPr id="18453" name="Text Box 16">
              <a:extLst>
                <a:ext uri="{FF2B5EF4-FFF2-40B4-BE49-F238E27FC236}">
                  <a16:creationId xmlns:a16="http://schemas.microsoft.com/office/drawing/2014/main" id="{79B2E772-A769-458C-8B75-29A860DC5251}"/>
                </a:ext>
              </a:extLst>
            </p:cNvPr>
            <p:cNvSpPr txBox="1">
              <a:spLocks noChangeArrowheads="1"/>
            </p:cNvSpPr>
            <p:nvPr/>
          </p:nvSpPr>
          <p:spPr bwMode="auto">
            <a:xfrm>
              <a:off x="767" y="3170"/>
              <a:ext cx="20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r.f.m. of reactants</a:t>
              </a:r>
            </a:p>
            <a:p>
              <a:r>
                <a:rPr lang="en-GB" altLang="en-US"/>
                <a:t>92        32 = </a:t>
              </a:r>
              <a:r>
                <a:rPr lang="en-GB" altLang="en-US" b="1"/>
                <a:t>124</a:t>
              </a:r>
            </a:p>
          </p:txBody>
        </p:sp>
        <p:sp>
          <p:nvSpPr>
            <p:cNvPr id="18454" name="Text Box 27">
              <a:extLst>
                <a:ext uri="{FF2B5EF4-FFF2-40B4-BE49-F238E27FC236}">
                  <a16:creationId xmlns:a16="http://schemas.microsoft.com/office/drawing/2014/main" id="{0C370259-3778-48C6-9317-F4999CF428DE}"/>
                </a:ext>
              </a:extLst>
            </p:cNvPr>
            <p:cNvSpPr txBox="1">
              <a:spLocks noChangeArrowheads="1"/>
            </p:cNvSpPr>
            <p:nvPr/>
          </p:nvSpPr>
          <p:spPr bwMode="auto">
            <a:xfrm>
              <a:off x="1125" y="3369"/>
              <a:ext cx="26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grpSp>
      <p:sp>
        <p:nvSpPr>
          <p:cNvPr id="227359" name="Text Box 31">
            <a:extLst>
              <a:ext uri="{FF2B5EF4-FFF2-40B4-BE49-F238E27FC236}">
                <a16:creationId xmlns:a16="http://schemas.microsoft.com/office/drawing/2014/main" id="{9EF26974-4C1F-44E0-99B5-E4CA813E9A77}"/>
              </a:ext>
            </a:extLst>
          </p:cNvPr>
          <p:cNvSpPr txBox="1">
            <a:spLocks noChangeArrowheads="1"/>
          </p:cNvSpPr>
          <p:nvPr/>
        </p:nvSpPr>
        <p:spPr bwMode="auto">
          <a:xfrm>
            <a:off x="4822825" y="4789488"/>
            <a:ext cx="4232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We can see that the total r.f.m. on both sides of the equation is the same, so no mass has been lost.</a:t>
            </a:r>
          </a:p>
        </p:txBody>
      </p:sp>
      <p:sp>
        <p:nvSpPr>
          <p:cNvPr id="227362" name="Text Box 34">
            <a:extLst>
              <a:ext uri="{FF2B5EF4-FFF2-40B4-BE49-F238E27FC236}">
                <a16:creationId xmlns:a16="http://schemas.microsoft.com/office/drawing/2014/main" id="{05334AA7-D4F8-4721-A891-C937E10CC0F0}"/>
              </a:ext>
            </a:extLst>
          </p:cNvPr>
          <p:cNvSpPr txBox="1">
            <a:spLocks noChangeArrowheads="1"/>
          </p:cNvSpPr>
          <p:nvPr/>
        </p:nvSpPr>
        <p:spPr bwMode="auto">
          <a:xfrm>
            <a:off x="342900" y="2617788"/>
            <a:ext cx="296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a:t>
            </a:r>
          </a:p>
        </p:txBody>
      </p:sp>
      <p:pic>
        <p:nvPicPr>
          <p:cNvPr id="227363" name="Picture 35" descr="QuantChemistry_pt1_slide5_arrow">
            <a:extLst>
              <a:ext uri="{FF2B5EF4-FFF2-40B4-BE49-F238E27FC236}">
                <a16:creationId xmlns:a16="http://schemas.microsoft.com/office/drawing/2014/main" id="{0FA5E3F1-D41F-43F8-B23A-D19B48072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3" y="26416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DE0F9A6C-BFD3-4C88-950F-D72696A60F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AAEFEC61-31F7-42D2-81FD-1C541E32759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9">
            <a:extLst>
              <a:ext uri="{FF2B5EF4-FFF2-40B4-BE49-F238E27FC236}">
                <a16:creationId xmlns:a16="http://schemas.microsoft.com/office/drawing/2014/main" id="{BEA33254-DD16-44A9-81F8-E3C9265656A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73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3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73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27337"/>
                                        </p:tgtEl>
                                        <p:attrNameLst>
                                          <p:attrName>style.visibility</p:attrName>
                                        </p:attrNameLst>
                                      </p:cBhvr>
                                      <p:to>
                                        <p:strVal val="visible"/>
                                      </p:to>
                                    </p:set>
                                    <p:animEffect transition="in" filter="wipe(up)">
                                      <p:cBhvr>
                                        <p:cTn id="19" dur="500"/>
                                        <p:tgtEl>
                                          <p:spTgt spid="227337"/>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273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27338"/>
                                        </p:tgtEl>
                                        <p:attrNameLst>
                                          <p:attrName>style.visibility</p:attrName>
                                        </p:attrNameLst>
                                      </p:cBhvr>
                                      <p:to>
                                        <p:strVal val="visible"/>
                                      </p:to>
                                    </p:set>
                                    <p:animEffect transition="in" filter="wipe(up)">
                                      <p:cBhvr>
                                        <p:cTn id="27" dur="500"/>
                                        <p:tgtEl>
                                          <p:spTgt spid="227338"/>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273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27342"/>
                                        </p:tgtEl>
                                        <p:attrNameLst>
                                          <p:attrName>style.visibility</p:attrName>
                                        </p:attrNameLst>
                                      </p:cBhvr>
                                      <p:to>
                                        <p:strVal val="visible"/>
                                      </p:to>
                                    </p:set>
                                    <p:animEffect transition="in" filter="wipe(up)">
                                      <p:cBhvr>
                                        <p:cTn id="35" dur="500"/>
                                        <p:tgtEl>
                                          <p:spTgt spid="227342"/>
                                        </p:tgtEl>
                                      </p:cBhvr>
                                    </p:animEffect>
                                  </p:childTnLst>
                                </p:cTn>
                              </p:par>
                              <p:par>
                                <p:cTn id="36" presetID="22" presetClass="entr" presetSubtype="1" fill="hold" nodeType="withEffect">
                                  <p:stCondLst>
                                    <p:cond delay="0"/>
                                  </p:stCondLst>
                                  <p:childTnLst>
                                    <p:set>
                                      <p:cBhvr>
                                        <p:cTn id="37" dur="1" fill="hold">
                                          <p:stCondLst>
                                            <p:cond delay="0"/>
                                          </p:stCondLst>
                                        </p:cTn>
                                        <p:tgtEl>
                                          <p:spTgt spid="227343"/>
                                        </p:tgtEl>
                                        <p:attrNameLst>
                                          <p:attrName>style.visibility</p:attrName>
                                        </p:attrNameLst>
                                      </p:cBhvr>
                                      <p:to>
                                        <p:strVal val="visible"/>
                                      </p:to>
                                    </p:set>
                                    <p:animEffect transition="in" filter="wipe(up)">
                                      <p:cBhvr>
                                        <p:cTn id="38" dur="500"/>
                                        <p:tgtEl>
                                          <p:spTgt spid="227343"/>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227339"/>
                                        </p:tgtEl>
                                        <p:attrNameLst>
                                          <p:attrName>style.visibility</p:attrName>
                                        </p:attrNameLst>
                                      </p:cBhvr>
                                      <p:to>
                                        <p:strVal val="visible"/>
                                      </p:to>
                                    </p:set>
                                    <p:animEffect transition="in" filter="wipe(up)">
                                      <p:cBhvr>
                                        <p:cTn id="46" dur="500"/>
                                        <p:tgtEl>
                                          <p:spTgt spid="227339"/>
                                        </p:tgtEl>
                                      </p:cBhvr>
                                    </p:animEffec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27346"/>
                                        </p:tgtEl>
                                        <p:attrNameLst>
                                          <p:attrName>style.visibility</p:attrName>
                                        </p:attrNameLst>
                                      </p:cBhvr>
                                      <p:to>
                                        <p:strVal val="visible"/>
                                      </p:to>
                                    </p:set>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27359"/>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1" grpId="0"/>
      <p:bldP spid="227332" grpId="0"/>
      <p:bldP spid="227333" grpId="0"/>
      <p:bldP spid="227335" grpId="0"/>
      <p:bldP spid="227340" grpId="0"/>
      <p:bldP spid="227346" grpId="0"/>
      <p:bldP spid="227359" grpId="0"/>
      <p:bldP spid="2273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StudentStudying10_boyscalculator.png">
            <a:extLst>
              <a:ext uri="{FF2B5EF4-FFF2-40B4-BE49-F238E27FC236}">
                <a16:creationId xmlns:a16="http://schemas.microsoft.com/office/drawing/2014/main" id="{197AA1D4-46DA-450C-8185-2CCE3F42F1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0371" y="1787877"/>
            <a:ext cx="70294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3">
            <a:extLst>
              <a:ext uri="{FF2B5EF4-FFF2-40B4-BE49-F238E27FC236}">
                <a16:creationId xmlns:a16="http://schemas.microsoft.com/office/drawing/2014/main" id="{7C1202CC-9B50-4576-9EE6-A338196A2204}"/>
              </a:ext>
            </a:extLst>
          </p:cNvPr>
          <p:cNvSpPr>
            <a:spLocks noGrp="1"/>
          </p:cNvSpPr>
          <p:nvPr>
            <p:ph type="title"/>
          </p:nvPr>
        </p:nvSpPr>
        <p:spPr/>
        <p:txBody>
          <a:bodyPr/>
          <a:lstStyle/>
          <a:p>
            <a:r>
              <a:rPr lang="en-GB" altLang="en-US" dirty="0"/>
              <a:t>Stoichiometric coefficient</a:t>
            </a:r>
          </a:p>
        </p:txBody>
      </p:sp>
      <p:sp>
        <p:nvSpPr>
          <p:cNvPr id="19460" name="Text Box 33">
            <a:extLst>
              <a:ext uri="{FF2B5EF4-FFF2-40B4-BE49-F238E27FC236}">
                <a16:creationId xmlns:a16="http://schemas.microsoft.com/office/drawing/2014/main" id="{EF840BBE-639C-44DF-A130-229FB9C84CAC}"/>
              </a:ext>
            </a:extLst>
          </p:cNvPr>
          <p:cNvSpPr txBox="1">
            <a:spLocks noChangeArrowheads="1"/>
          </p:cNvSpPr>
          <p:nvPr/>
        </p:nvSpPr>
        <p:spPr bwMode="auto">
          <a:xfrm>
            <a:off x="342900" y="784225"/>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Because mass is conserved in a chemical reaction, the number of atoms on each side of a balanced chemical equation will be equal. </a:t>
            </a:r>
          </a:p>
        </p:txBody>
      </p:sp>
      <p:sp>
        <p:nvSpPr>
          <p:cNvPr id="6" name="Text Box 32">
            <a:extLst>
              <a:ext uri="{FF2B5EF4-FFF2-40B4-BE49-F238E27FC236}">
                <a16:creationId xmlns:a16="http://schemas.microsoft.com/office/drawing/2014/main" id="{71797609-89FD-4292-8A04-AE1B370DE657}"/>
              </a:ext>
            </a:extLst>
          </p:cNvPr>
          <p:cNvSpPr txBox="1">
            <a:spLocks noChangeArrowheads="1"/>
          </p:cNvSpPr>
          <p:nvPr/>
        </p:nvSpPr>
        <p:spPr bwMode="auto">
          <a:xfrm>
            <a:off x="342900" y="4287838"/>
            <a:ext cx="4335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stoichiometric coefficient shows the ratios of reactants to products in an equation. </a:t>
            </a:r>
          </a:p>
        </p:txBody>
      </p:sp>
      <p:sp>
        <p:nvSpPr>
          <p:cNvPr id="7" name="Text Box 31">
            <a:extLst>
              <a:ext uri="{FF2B5EF4-FFF2-40B4-BE49-F238E27FC236}">
                <a16:creationId xmlns:a16="http://schemas.microsoft.com/office/drawing/2014/main" id="{4DE72D66-1741-4891-9EEE-2C1355BE4AF2}"/>
              </a:ext>
            </a:extLst>
          </p:cNvPr>
          <p:cNvSpPr txBox="1">
            <a:spLocks noChangeArrowheads="1"/>
          </p:cNvSpPr>
          <p:nvPr/>
        </p:nvSpPr>
        <p:spPr bwMode="auto">
          <a:xfrm>
            <a:off x="342900" y="2535238"/>
            <a:ext cx="79692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coefficient placed in front of elements in compounds in a balanced chemical equation is sometimes called the </a:t>
            </a:r>
            <a:r>
              <a:rPr lang="en-GB" altLang="en-US" b="1">
                <a:solidFill>
                  <a:srgbClr val="FF6600"/>
                </a:solidFill>
              </a:rPr>
              <a:t>stoichiometric coefficient</a:t>
            </a:r>
            <a:r>
              <a:rPr lang="en-GB" altLang="en-US">
                <a:solidFill>
                  <a:srgbClr val="010066"/>
                </a:solidFill>
              </a:rPr>
              <a:t>. </a:t>
            </a:r>
          </a:p>
        </p:txBody>
      </p:sp>
      <p:pic>
        <p:nvPicPr>
          <p:cNvPr id="9" name="Picture 8">
            <a:hlinkClick r:id="" action="ppaction://hlinkshowjump?jump=nextslide"/>
            <a:extLst>
              <a:ext uri="{FF2B5EF4-FFF2-40B4-BE49-F238E27FC236}">
                <a16:creationId xmlns:a16="http://schemas.microsoft.com/office/drawing/2014/main" id="{A7A66756-4287-4CFA-98F8-9B1A126BE70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216DE7C6-281D-4EDE-97DB-B79E7CAFFD19}"/>
              </a:ext>
            </a:extLst>
          </p:cNvPr>
          <p:cNvSpPr>
            <a:spLocks noChangeArrowheads="1"/>
          </p:cNvSpPr>
          <p:nvPr/>
        </p:nvSpPr>
        <p:spPr bwMode="auto">
          <a:xfrm>
            <a:off x="2303463" y="784225"/>
            <a:ext cx="6229350" cy="938213"/>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3" name="Title 1">
            <a:extLst>
              <a:ext uri="{FF2B5EF4-FFF2-40B4-BE49-F238E27FC236}">
                <a16:creationId xmlns:a16="http://schemas.microsoft.com/office/drawing/2014/main" id="{D81C8FA3-6E6A-4B97-A500-D70D09EAED8C}"/>
              </a:ext>
            </a:extLst>
          </p:cNvPr>
          <p:cNvSpPr>
            <a:spLocks noGrp="1"/>
          </p:cNvSpPr>
          <p:nvPr>
            <p:ph type="title"/>
          </p:nvPr>
        </p:nvSpPr>
        <p:spPr/>
        <p:txBody>
          <a:bodyPr/>
          <a:lstStyle/>
          <a:p>
            <a:r>
              <a:rPr lang="en-GB" altLang="en-US"/>
              <a:t>Stoichiometric ratios</a:t>
            </a:r>
          </a:p>
        </p:txBody>
      </p:sp>
      <p:sp>
        <p:nvSpPr>
          <p:cNvPr id="20484" name="Text Box 35">
            <a:extLst>
              <a:ext uri="{FF2B5EF4-FFF2-40B4-BE49-F238E27FC236}">
                <a16:creationId xmlns:a16="http://schemas.microsoft.com/office/drawing/2014/main" id="{49F5A988-9EC0-42FB-9787-2392422ECC00}"/>
              </a:ext>
            </a:extLst>
          </p:cNvPr>
          <p:cNvSpPr txBox="1">
            <a:spLocks noChangeArrowheads="1"/>
          </p:cNvSpPr>
          <p:nvPr/>
        </p:nvSpPr>
        <p:spPr bwMode="auto">
          <a:xfrm>
            <a:off x="342900" y="784225"/>
            <a:ext cx="2317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Balance this equation:</a:t>
            </a:r>
          </a:p>
        </p:txBody>
      </p:sp>
      <p:sp>
        <p:nvSpPr>
          <p:cNvPr id="20485" name="Rectangle 3">
            <a:extLst>
              <a:ext uri="{FF2B5EF4-FFF2-40B4-BE49-F238E27FC236}">
                <a16:creationId xmlns:a16="http://schemas.microsoft.com/office/drawing/2014/main" id="{617830A7-468E-4745-B355-4E2A5B82173B}"/>
              </a:ext>
            </a:extLst>
          </p:cNvPr>
          <p:cNvSpPr>
            <a:spLocks noChangeArrowheads="1"/>
          </p:cNvSpPr>
          <p:nvPr/>
        </p:nvSpPr>
        <p:spPr bwMode="auto">
          <a:xfrm>
            <a:off x="2613025" y="10128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Na </a:t>
            </a:r>
            <a:r>
              <a:rPr lang="en-GB" altLang="en-US" b="1" baseline="-25000">
                <a:solidFill>
                  <a:schemeClr val="bg1"/>
                </a:solidFill>
              </a:rPr>
              <a:t>(s)</a:t>
            </a:r>
          </a:p>
        </p:txBody>
      </p:sp>
      <p:sp>
        <p:nvSpPr>
          <p:cNvPr id="20486" name="Rectangle 6">
            <a:extLst>
              <a:ext uri="{FF2B5EF4-FFF2-40B4-BE49-F238E27FC236}">
                <a16:creationId xmlns:a16="http://schemas.microsoft.com/office/drawing/2014/main" id="{7C8A9483-B970-406B-8112-E2E6D24A0B87}"/>
              </a:ext>
            </a:extLst>
          </p:cNvPr>
          <p:cNvSpPr>
            <a:spLocks noChangeArrowheads="1"/>
          </p:cNvSpPr>
          <p:nvPr/>
        </p:nvSpPr>
        <p:spPr bwMode="auto">
          <a:xfrm>
            <a:off x="3487738" y="1012825"/>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a:p>
        </p:txBody>
      </p:sp>
      <p:sp>
        <p:nvSpPr>
          <p:cNvPr id="20487" name="Rectangle 7">
            <a:extLst>
              <a:ext uri="{FF2B5EF4-FFF2-40B4-BE49-F238E27FC236}">
                <a16:creationId xmlns:a16="http://schemas.microsoft.com/office/drawing/2014/main" id="{310440DC-65FB-4DE6-9327-518FC0409E73}"/>
              </a:ext>
            </a:extLst>
          </p:cNvPr>
          <p:cNvSpPr>
            <a:spLocks noChangeArrowheads="1"/>
          </p:cNvSpPr>
          <p:nvPr/>
        </p:nvSpPr>
        <p:spPr bwMode="auto">
          <a:xfrm>
            <a:off x="4049713" y="10128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HCl </a:t>
            </a:r>
            <a:r>
              <a:rPr lang="en-GB" altLang="en-US" b="1" baseline="-25000">
                <a:solidFill>
                  <a:schemeClr val="bg1"/>
                </a:solidFill>
              </a:rPr>
              <a:t>(aq) </a:t>
            </a:r>
            <a:endParaRPr lang="en-GB" altLang="en-US" baseline="-25000"/>
          </a:p>
        </p:txBody>
      </p:sp>
      <p:sp>
        <p:nvSpPr>
          <p:cNvPr id="20488" name="Rectangle 8">
            <a:extLst>
              <a:ext uri="{FF2B5EF4-FFF2-40B4-BE49-F238E27FC236}">
                <a16:creationId xmlns:a16="http://schemas.microsoft.com/office/drawing/2014/main" id="{E83A1ED0-2314-48CD-A6F4-3A5C838D6B21}"/>
              </a:ext>
            </a:extLst>
          </p:cNvPr>
          <p:cNvSpPr>
            <a:spLocks noChangeArrowheads="1"/>
          </p:cNvSpPr>
          <p:nvPr/>
        </p:nvSpPr>
        <p:spPr bwMode="auto">
          <a:xfrm>
            <a:off x="5226050" y="1012825"/>
            <a:ext cx="493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a:p>
        </p:txBody>
      </p:sp>
      <p:sp>
        <p:nvSpPr>
          <p:cNvPr id="20489" name="Rectangle 9">
            <a:extLst>
              <a:ext uri="{FF2B5EF4-FFF2-40B4-BE49-F238E27FC236}">
                <a16:creationId xmlns:a16="http://schemas.microsoft.com/office/drawing/2014/main" id="{EA090490-6EED-4835-A927-EF5E504A6B13}"/>
              </a:ext>
            </a:extLst>
          </p:cNvPr>
          <p:cNvSpPr>
            <a:spLocks noChangeArrowheads="1"/>
          </p:cNvSpPr>
          <p:nvPr/>
        </p:nvSpPr>
        <p:spPr bwMode="auto">
          <a:xfrm>
            <a:off x="5886450" y="1012825"/>
            <a:ext cx="140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NaCl </a:t>
            </a:r>
            <a:r>
              <a:rPr lang="en-GB" altLang="en-US" b="1" baseline="-25000">
                <a:solidFill>
                  <a:schemeClr val="bg1"/>
                </a:solidFill>
              </a:rPr>
              <a:t>(aq) </a:t>
            </a:r>
            <a:endParaRPr lang="en-GB" altLang="en-US" baseline="-25000"/>
          </a:p>
        </p:txBody>
      </p:sp>
      <p:sp>
        <p:nvSpPr>
          <p:cNvPr id="20490" name="Rectangle 10">
            <a:extLst>
              <a:ext uri="{FF2B5EF4-FFF2-40B4-BE49-F238E27FC236}">
                <a16:creationId xmlns:a16="http://schemas.microsoft.com/office/drawing/2014/main" id="{637EFD68-95A6-4317-AEAC-86ABB7301C67}"/>
              </a:ext>
            </a:extLst>
          </p:cNvPr>
          <p:cNvSpPr>
            <a:spLocks noChangeArrowheads="1"/>
          </p:cNvSpPr>
          <p:nvPr/>
        </p:nvSpPr>
        <p:spPr bwMode="auto">
          <a:xfrm>
            <a:off x="7242175" y="1012825"/>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a:p>
        </p:txBody>
      </p:sp>
      <p:sp>
        <p:nvSpPr>
          <p:cNvPr id="20491" name="Rectangle 11">
            <a:extLst>
              <a:ext uri="{FF2B5EF4-FFF2-40B4-BE49-F238E27FC236}">
                <a16:creationId xmlns:a16="http://schemas.microsoft.com/office/drawing/2014/main" id="{B26702C8-812C-4E34-8082-0358738864BB}"/>
              </a:ext>
            </a:extLst>
          </p:cNvPr>
          <p:cNvSpPr>
            <a:spLocks noChangeArrowheads="1"/>
          </p:cNvSpPr>
          <p:nvPr/>
        </p:nvSpPr>
        <p:spPr bwMode="auto">
          <a:xfrm>
            <a:off x="7553325" y="1012825"/>
            <a:ext cx="842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a:t>
            </a:r>
            <a:r>
              <a:rPr lang="en-GB" altLang="en-US" b="1" baseline="-25000">
                <a:solidFill>
                  <a:schemeClr val="bg1"/>
                </a:solidFill>
              </a:rPr>
              <a:t>2 (g)</a:t>
            </a:r>
          </a:p>
        </p:txBody>
      </p:sp>
      <p:sp>
        <p:nvSpPr>
          <p:cNvPr id="13" name="Rectangle 12">
            <a:extLst>
              <a:ext uri="{FF2B5EF4-FFF2-40B4-BE49-F238E27FC236}">
                <a16:creationId xmlns:a16="http://schemas.microsoft.com/office/drawing/2014/main" id="{D5DB9153-1987-4392-A32B-A6A8001295D4}"/>
              </a:ext>
            </a:extLst>
          </p:cNvPr>
          <p:cNvSpPr>
            <a:spLocks noChangeArrowheads="1"/>
          </p:cNvSpPr>
          <p:nvPr/>
        </p:nvSpPr>
        <p:spPr bwMode="auto">
          <a:xfrm>
            <a:off x="2387600" y="10128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14" name="Rectangle 13">
            <a:extLst>
              <a:ext uri="{FF2B5EF4-FFF2-40B4-BE49-F238E27FC236}">
                <a16:creationId xmlns:a16="http://schemas.microsoft.com/office/drawing/2014/main" id="{62CFA4DD-EB27-4B70-B9BE-745592911366}"/>
              </a:ext>
            </a:extLst>
          </p:cNvPr>
          <p:cNvSpPr>
            <a:spLocks noChangeArrowheads="1"/>
          </p:cNvSpPr>
          <p:nvPr/>
        </p:nvSpPr>
        <p:spPr bwMode="auto">
          <a:xfrm>
            <a:off x="3811588" y="1012825"/>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15" name="Rectangle 14">
            <a:extLst>
              <a:ext uri="{FF2B5EF4-FFF2-40B4-BE49-F238E27FC236}">
                <a16:creationId xmlns:a16="http://schemas.microsoft.com/office/drawing/2014/main" id="{56DCCDD9-987E-47BC-8644-0C1039B367B1}"/>
              </a:ext>
            </a:extLst>
          </p:cNvPr>
          <p:cNvSpPr>
            <a:spLocks noChangeArrowheads="1"/>
          </p:cNvSpPr>
          <p:nvPr/>
        </p:nvSpPr>
        <p:spPr bwMode="auto">
          <a:xfrm>
            <a:off x="5661025" y="10128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16" name="Text Box 34">
            <a:extLst>
              <a:ext uri="{FF2B5EF4-FFF2-40B4-BE49-F238E27FC236}">
                <a16:creationId xmlns:a16="http://schemas.microsoft.com/office/drawing/2014/main" id="{A72FB616-6D6F-44DC-9EA1-E902084FA215}"/>
              </a:ext>
            </a:extLst>
          </p:cNvPr>
          <p:cNvSpPr txBox="1">
            <a:spLocks noChangeArrowheads="1"/>
          </p:cNvSpPr>
          <p:nvPr/>
        </p:nvSpPr>
        <p:spPr bwMode="auto">
          <a:xfrm>
            <a:off x="342900" y="1825625"/>
            <a:ext cx="81899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coefficients tell us that for every 2 moles of sodium, </a:t>
            </a:r>
            <a:br>
              <a:rPr lang="en-GB" altLang="en-US">
                <a:solidFill>
                  <a:srgbClr val="010066"/>
                </a:solidFill>
              </a:rPr>
            </a:br>
            <a:r>
              <a:rPr lang="en-GB" altLang="en-US">
                <a:solidFill>
                  <a:srgbClr val="010066"/>
                </a:solidFill>
              </a:rPr>
              <a:t>2 moles of sodium chloride can be made, as long as there is enough hydrogen chloride present. This is a ratio of </a:t>
            </a:r>
            <a:r>
              <a:rPr lang="en-GB" altLang="en-US" b="1">
                <a:solidFill>
                  <a:srgbClr val="FF6600"/>
                </a:solidFill>
              </a:rPr>
              <a:t>1:1</a:t>
            </a:r>
            <a:r>
              <a:rPr lang="en-GB" altLang="en-US">
                <a:solidFill>
                  <a:srgbClr val="010066"/>
                </a:solidFill>
              </a:rPr>
              <a:t>. </a:t>
            </a:r>
          </a:p>
        </p:txBody>
      </p:sp>
      <p:sp>
        <p:nvSpPr>
          <p:cNvPr id="17" name="Text Box 33">
            <a:extLst>
              <a:ext uri="{FF2B5EF4-FFF2-40B4-BE49-F238E27FC236}">
                <a16:creationId xmlns:a16="http://schemas.microsoft.com/office/drawing/2014/main" id="{DB43B63D-2E60-475A-87D2-A1365887A6A3}"/>
              </a:ext>
            </a:extLst>
          </p:cNvPr>
          <p:cNvSpPr txBox="1">
            <a:spLocks noChangeArrowheads="1"/>
          </p:cNvSpPr>
          <p:nvPr/>
        </p:nvSpPr>
        <p:spPr bwMode="auto">
          <a:xfrm>
            <a:off x="342900" y="3238500"/>
            <a:ext cx="7210425"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is the ratio of hydrogen chloride to hydrogen? </a:t>
            </a:r>
          </a:p>
        </p:txBody>
      </p:sp>
      <p:sp>
        <p:nvSpPr>
          <p:cNvPr id="19" name="Text Box 32">
            <a:extLst>
              <a:ext uri="{FF2B5EF4-FFF2-40B4-BE49-F238E27FC236}">
                <a16:creationId xmlns:a16="http://schemas.microsoft.com/office/drawing/2014/main" id="{90733299-A9E0-4898-95B2-04F238D62AA9}"/>
              </a:ext>
            </a:extLst>
          </p:cNvPr>
          <p:cNvSpPr txBox="1">
            <a:spLocks noChangeArrowheads="1"/>
          </p:cNvSpPr>
          <p:nvPr/>
        </p:nvSpPr>
        <p:spPr bwMode="auto">
          <a:xfrm>
            <a:off x="342900" y="391001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every two moles of hydrogen chloride, one mole of hydrogen is made. This is a </a:t>
            </a:r>
            <a:r>
              <a:rPr lang="en-GB" altLang="en-US" b="1" dirty="0">
                <a:solidFill>
                  <a:srgbClr val="FF6600"/>
                </a:solidFill>
              </a:rPr>
              <a:t>2:1</a:t>
            </a:r>
            <a:r>
              <a:rPr lang="en-GB" altLang="en-US" dirty="0">
                <a:solidFill>
                  <a:srgbClr val="010066"/>
                </a:solidFill>
              </a:rPr>
              <a:t> ratio.</a:t>
            </a:r>
          </a:p>
        </p:txBody>
      </p:sp>
      <p:sp>
        <p:nvSpPr>
          <p:cNvPr id="21" name="Text Box 31">
            <a:extLst>
              <a:ext uri="{FF2B5EF4-FFF2-40B4-BE49-F238E27FC236}">
                <a16:creationId xmlns:a16="http://schemas.microsoft.com/office/drawing/2014/main" id="{F6054374-7770-4AD1-B7E7-D4BB844E9224}"/>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These ratios can only be used if there is enough of all reactants present. If there is not enough of a particular reactant, it will limit how much product can be made.</a:t>
            </a:r>
          </a:p>
        </p:txBody>
      </p:sp>
      <p:pic>
        <p:nvPicPr>
          <p:cNvPr id="22" name="Picture 8">
            <a:hlinkClick r:id="" action="ppaction://hlinkshowjump?jump=nextslide"/>
            <a:extLst>
              <a:ext uri="{FF2B5EF4-FFF2-40B4-BE49-F238E27FC236}">
                <a16:creationId xmlns:a16="http://schemas.microsoft.com/office/drawing/2014/main" id="{C64C6373-81EA-4137-A1B0-E84FCC8E1D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19">
            <a:extLst>
              <a:ext uri="{FF2B5EF4-FFF2-40B4-BE49-F238E27FC236}">
                <a16:creationId xmlns:a16="http://schemas.microsoft.com/office/drawing/2014/main" id="{A384F4E3-CD73-4ECE-8624-CD274B6985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3DFAFA88-FAEB-433A-8FFD-786C876891E7}"/>
              </a:ext>
            </a:extLst>
          </p:cNvPr>
          <p:cNvSpPr>
            <a:spLocks noGrp="1" noChangeArrowheads="1"/>
          </p:cNvSpPr>
          <p:nvPr>
            <p:ph type="title"/>
          </p:nvPr>
        </p:nvSpPr>
        <p:spPr/>
        <p:txBody>
          <a:bodyPr/>
          <a:lstStyle/>
          <a:p>
            <a:r>
              <a:rPr lang="en-GB" altLang="en-US"/>
              <a:t>When does a reaction stop?</a:t>
            </a:r>
          </a:p>
        </p:txBody>
      </p:sp>
      <p:sp>
        <p:nvSpPr>
          <p:cNvPr id="462853" name="Text Box 5">
            <a:extLst>
              <a:ext uri="{FF2B5EF4-FFF2-40B4-BE49-F238E27FC236}">
                <a16:creationId xmlns:a16="http://schemas.microsoft.com/office/drawing/2014/main" id="{893C550A-48A7-4CC2-AC49-AE65B2F7668E}"/>
              </a:ext>
            </a:extLst>
          </p:cNvPr>
          <p:cNvSpPr txBox="1">
            <a:spLocks noChangeArrowheads="1"/>
          </p:cNvSpPr>
          <p:nvPr/>
        </p:nvSpPr>
        <p:spPr bwMode="auto">
          <a:xfrm>
            <a:off x="342900" y="2147888"/>
            <a:ext cx="830438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other reactant(s) are said to be </a:t>
            </a:r>
            <a:r>
              <a:rPr lang="en-GB" altLang="en-US" b="1">
                <a:solidFill>
                  <a:srgbClr val="FF6600"/>
                </a:solidFill>
              </a:rPr>
              <a:t>in excess</a:t>
            </a:r>
            <a:r>
              <a:rPr lang="en-GB" altLang="en-US">
                <a:solidFill>
                  <a:srgbClr val="010066"/>
                </a:solidFill>
              </a:rPr>
              <a:t>. This means that there will be some left after the reaction.</a:t>
            </a:r>
          </a:p>
        </p:txBody>
      </p:sp>
      <p:sp>
        <p:nvSpPr>
          <p:cNvPr id="22533" name="Text Box 99">
            <a:extLst>
              <a:ext uri="{FF2B5EF4-FFF2-40B4-BE49-F238E27FC236}">
                <a16:creationId xmlns:a16="http://schemas.microsoft.com/office/drawing/2014/main" id="{E0B3D6B1-97F1-4FED-8B5E-D4DA67598984}"/>
              </a:ext>
            </a:extLst>
          </p:cNvPr>
          <p:cNvSpPr txBox="1">
            <a:spLocks noChangeArrowheads="1"/>
          </p:cNvSpPr>
          <p:nvPr/>
        </p:nvSpPr>
        <p:spPr bwMode="auto">
          <a:xfrm>
            <a:off x="342900" y="784225"/>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reaction stops when the reactants run out. </a:t>
            </a:r>
            <a:r>
              <a:rPr lang="en-GB" altLang="en-US" dirty="0">
                <a:solidFill>
                  <a:srgbClr val="010066"/>
                </a:solidFill>
              </a:rPr>
              <a:t>The reactant that runs out first, bringing the reaction to an end, is called </a:t>
            </a:r>
          </a:p>
          <a:p>
            <a:r>
              <a:rPr lang="en-GB" altLang="en-US" dirty="0">
                <a:solidFill>
                  <a:srgbClr val="010066"/>
                </a:solidFill>
              </a:rPr>
              <a:t>the</a:t>
            </a:r>
            <a:r>
              <a:rPr lang="en-GB" altLang="en-US" b="1" dirty="0">
                <a:solidFill>
                  <a:srgbClr val="010066"/>
                </a:solidFill>
              </a:rPr>
              <a:t> </a:t>
            </a:r>
            <a:r>
              <a:rPr lang="en-GB" altLang="en-US" b="1" dirty="0">
                <a:solidFill>
                  <a:srgbClr val="FF6600"/>
                </a:solidFill>
              </a:rPr>
              <a:t>limiting reactant</a:t>
            </a:r>
            <a:r>
              <a:rPr lang="en-GB" altLang="en-US" dirty="0">
                <a:solidFill>
                  <a:srgbClr val="010066"/>
                </a:solidFill>
              </a:rPr>
              <a:t>. </a:t>
            </a:r>
            <a:endParaRPr lang="en-GB" altLang="en-US" dirty="0"/>
          </a:p>
        </p:txBody>
      </p:sp>
      <p:sp>
        <p:nvSpPr>
          <p:cNvPr id="462950" name="AutoShape 102">
            <a:extLst>
              <a:ext uri="{FF2B5EF4-FFF2-40B4-BE49-F238E27FC236}">
                <a16:creationId xmlns:a16="http://schemas.microsoft.com/office/drawing/2014/main" id="{CA5E8B22-6232-4342-9D0F-12019254FC8B}"/>
              </a:ext>
            </a:extLst>
          </p:cNvPr>
          <p:cNvSpPr>
            <a:spLocks noChangeArrowheads="1"/>
          </p:cNvSpPr>
          <p:nvPr/>
        </p:nvSpPr>
        <p:spPr bwMode="auto">
          <a:xfrm>
            <a:off x="1898650" y="3530600"/>
            <a:ext cx="758825" cy="952500"/>
          </a:xfrm>
          <a:prstGeom prst="rightArrow">
            <a:avLst>
              <a:gd name="adj1" fmla="val 52667"/>
              <a:gd name="adj2" fmla="val 51231"/>
            </a:avLst>
          </a:prstGeom>
          <a:solidFill>
            <a:srgbClr val="FF6600"/>
          </a:solidFill>
          <a:ln w="9525" algn="ctr">
            <a:solidFill>
              <a:srgbClr val="FF6600"/>
            </a:solidFill>
            <a:miter lim="800000"/>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462963" name="Picture 115" descr="red">
            <a:extLst>
              <a:ext uri="{FF2B5EF4-FFF2-40B4-BE49-F238E27FC236}">
                <a16:creationId xmlns:a16="http://schemas.microsoft.com/office/drawing/2014/main" id="{C9D5233E-4508-491A-A531-6BFE75A3F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5059363"/>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964" name="Text Box 116">
            <a:extLst>
              <a:ext uri="{FF2B5EF4-FFF2-40B4-BE49-F238E27FC236}">
                <a16:creationId xmlns:a16="http://schemas.microsoft.com/office/drawing/2014/main" id="{B5589A5B-2CB1-4CD7-A5DC-7C6454043BFD}"/>
              </a:ext>
            </a:extLst>
          </p:cNvPr>
          <p:cNvSpPr txBox="1">
            <a:spLocks noChangeArrowheads="1"/>
          </p:cNvSpPr>
          <p:nvPr/>
        </p:nvSpPr>
        <p:spPr bwMode="auto">
          <a:xfrm>
            <a:off x="4940300" y="5035550"/>
            <a:ext cx="1312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rgbClr val="010066"/>
                </a:solidFill>
              </a:rPr>
              <a:t>reactants</a:t>
            </a:r>
          </a:p>
        </p:txBody>
      </p:sp>
      <p:sp>
        <p:nvSpPr>
          <p:cNvPr id="462965" name="Text Box 117">
            <a:extLst>
              <a:ext uri="{FF2B5EF4-FFF2-40B4-BE49-F238E27FC236}">
                <a16:creationId xmlns:a16="http://schemas.microsoft.com/office/drawing/2014/main" id="{8D7139AD-9212-4D3D-9676-A3C3DC67A495}"/>
              </a:ext>
            </a:extLst>
          </p:cNvPr>
          <p:cNvSpPr txBox="1">
            <a:spLocks noChangeArrowheads="1"/>
          </p:cNvSpPr>
          <p:nvPr/>
        </p:nvSpPr>
        <p:spPr bwMode="auto">
          <a:xfrm>
            <a:off x="7745413" y="5035550"/>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a:solidFill>
                  <a:srgbClr val="010066"/>
                </a:solidFill>
              </a:rPr>
              <a:t>product</a:t>
            </a:r>
          </a:p>
        </p:txBody>
      </p:sp>
      <p:pic>
        <p:nvPicPr>
          <p:cNvPr id="462966" name="Picture 118" descr="yellow">
            <a:extLst>
              <a:ext uri="{FF2B5EF4-FFF2-40B4-BE49-F238E27FC236}">
                <a16:creationId xmlns:a16="http://schemas.microsoft.com/office/drawing/2014/main" id="{23B94036-F7A8-4E7F-9098-1277FBA79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5059363"/>
            <a:ext cx="34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67" name="Picture 119" descr="orange">
            <a:extLst>
              <a:ext uri="{FF2B5EF4-FFF2-40B4-BE49-F238E27FC236}">
                <a16:creationId xmlns:a16="http://schemas.microsoft.com/office/drawing/2014/main" id="{CAA3657A-D0E8-4886-B018-E0272D52E8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138" y="5059363"/>
            <a:ext cx="6540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68" name="Picture 120" descr="CG_limiting reactant1">
            <a:extLst>
              <a:ext uri="{FF2B5EF4-FFF2-40B4-BE49-F238E27FC236}">
                <a16:creationId xmlns:a16="http://schemas.microsoft.com/office/drawing/2014/main" id="{83A2E1FB-A814-4B17-99F1-B3F2B1E508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32258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69" name="Picture 121" descr="CG_limiting reactant2">
            <a:extLst>
              <a:ext uri="{FF2B5EF4-FFF2-40B4-BE49-F238E27FC236}">
                <a16:creationId xmlns:a16="http://schemas.microsoft.com/office/drawing/2014/main" id="{98A9EB1B-96CE-4E85-AB95-F425ACC3EA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5413" y="32258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70" name="Picture 122" descr="CG_limiting reactant3">
            <a:extLst>
              <a:ext uri="{FF2B5EF4-FFF2-40B4-BE49-F238E27FC236}">
                <a16:creationId xmlns:a16="http://schemas.microsoft.com/office/drawing/2014/main" id="{DA821795-5561-4DF3-AE82-52ADA8656B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3" y="32258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971" name="Picture 123" descr="CG_limiting reactant4">
            <a:extLst>
              <a:ext uri="{FF2B5EF4-FFF2-40B4-BE49-F238E27FC236}">
                <a16:creationId xmlns:a16="http://schemas.microsoft.com/office/drawing/2014/main" id="{807C0D5C-EE37-4B96-B6D3-E088A885B0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3613" y="32258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972" name="Text Box 124">
            <a:extLst>
              <a:ext uri="{FF2B5EF4-FFF2-40B4-BE49-F238E27FC236}">
                <a16:creationId xmlns:a16="http://schemas.microsoft.com/office/drawing/2014/main" id="{BA38ADF9-67F1-4F3D-8810-8D3905ECB021}"/>
              </a:ext>
            </a:extLst>
          </p:cNvPr>
          <p:cNvSpPr txBox="1">
            <a:spLocks noChangeArrowheads="1"/>
          </p:cNvSpPr>
          <p:nvPr/>
        </p:nvSpPr>
        <p:spPr bwMode="auto">
          <a:xfrm>
            <a:off x="342900" y="5683250"/>
            <a:ext cx="755332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Which </a:t>
            </a:r>
            <a:r>
              <a:rPr lang="en-GB" altLang="en-US" dirty="0" err="1"/>
              <a:t>color</a:t>
            </a:r>
            <a:r>
              <a:rPr lang="en-GB" altLang="en-US" dirty="0"/>
              <a:t> particle represents the limiting reactant?</a:t>
            </a:r>
          </a:p>
        </p:txBody>
      </p:sp>
      <p:sp>
        <p:nvSpPr>
          <p:cNvPr id="462973" name="AutoShape 125">
            <a:extLst>
              <a:ext uri="{FF2B5EF4-FFF2-40B4-BE49-F238E27FC236}">
                <a16:creationId xmlns:a16="http://schemas.microsoft.com/office/drawing/2014/main" id="{F333DBE2-AFFE-4544-943E-33B5F745DF93}"/>
              </a:ext>
            </a:extLst>
          </p:cNvPr>
          <p:cNvSpPr>
            <a:spLocks noChangeArrowheads="1"/>
          </p:cNvSpPr>
          <p:nvPr/>
        </p:nvSpPr>
        <p:spPr bwMode="auto">
          <a:xfrm>
            <a:off x="4225925" y="3530600"/>
            <a:ext cx="758825" cy="952500"/>
          </a:xfrm>
          <a:prstGeom prst="rightArrow">
            <a:avLst>
              <a:gd name="adj1" fmla="val 52667"/>
              <a:gd name="adj2" fmla="val 51231"/>
            </a:avLst>
          </a:prstGeom>
          <a:solidFill>
            <a:srgbClr val="FF6600"/>
          </a:solidFill>
          <a:ln w="9525" algn="ctr">
            <a:solidFill>
              <a:srgbClr val="FF6600"/>
            </a:solidFill>
            <a:miter lim="800000"/>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62974" name="AutoShape 126">
            <a:extLst>
              <a:ext uri="{FF2B5EF4-FFF2-40B4-BE49-F238E27FC236}">
                <a16:creationId xmlns:a16="http://schemas.microsoft.com/office/drawing/2014/main" id="{CAF4B281-A604-4C0C-B9C9-44DE34A83033}"/>
              </a:ext>
            </a:extLst>
          </p:cNvPr>
          <p:cNvSpPr>
            <a:spLocks noChangeArrowheads="1"/>
          </p:cNvSpPr>
          <p:nvPr/>
        </p:nvSpPr>
        <p:spPr bwMode="auto">
          <a:xfrm>
            <a:off x="6550025" y="3530600"/>
            <a:ext cx="758825" cy="952500"/>
          </a:xfrm>
          <a:prstGeom prst="rightArrow">
            <a:avLst>
              <a:gd name="adj1" fmla="val 52667"/>
              <a:gd name="adj2" fmla="val 51231"/>
            </a:avLst>
          </a:prstGeom>
          <a:solidFill>
            <a:srgbClr val="FF6600"/>
          </a:solidFill>
          <a:ln w="9525" algn="ctr">
            <a:solidFill>
              <a:srgbClr val="FF6600"/>
            </a:solidFill>
            <a:miter lim="800000"/>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0" name="Picture 8">
            <a:hlinkClick r:id="" action="ppaction://hlinkshowjump?jump=nextslide"/>
            <a:extLst>
              <a:ext uri="{FF2B5EF4-FFF2-40B4-BE49-F238E27FC236}">
                <a16:creationId xmlns:a16="http://schemas.microsoft.com/office/drawing/2014/main" id="{87B2FD0C-4D2B-4499-8246-EE337F95F2DC}"/>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5FB43284-15B8-490B-B699-6D76156F7FA7}"/>
              </a:ext>
            </a:extLst>
          </p:cNvPr>
          <p:cNvPicPr>
            <a:picLocks noChangeAspect="1" noChangeArrowheads="1"/>
          </p:cNvPicPr>
          <p:nvPr/>
        </p:nvPicPr>
        <p:blipFill>
          <a:blip r:embed="rId12" cstate="print"/>
          <a:srcRect/>
          <a:stretch>
            <a:fillRect/>
          </a:stretch>
        </p:blipFill>
        <p:spPr bwMode="auto">
          <a:xfrm>
            <a:off x="8532813" y="153987"/>
            <a:ext cx="442912" cy="387350"/>
          </a:xfrm>
          <a:prstGeom prst="rect">
            <a:avLst/>
          </a:prstGeom>
          <a:noFill/>
          <a:ln w="9525">
            <a:noFill/>
            <a:miter lim="800000"/>
            <a:headEnd/>
            <a:tailEnd/>
          </a:ln>
        </p:spPr>
      </p:pic>
      <p:pic>
        <p:nvPicPr>
          <p:cNvPr id="22" name="Picture 9">
            <a:extLst>
              <a:ext uri="{FF2B5EF4-FFF2-40B4-BE49-F238E27FC236}">
                <a16:creationId xmlns:a16="http://schemas.microsoft.com/office/drawing/2014/main" id="{B15A8741-CE42-40C1-8574-958287250706}"/>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29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9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9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29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29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2965"/>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462950"/>
                                        </p:tgtEl>
                                        <p:attrNameLst>
                                          <p:attrName>style.visibility</p:attrName>
                                        </p:attrNameLst>
                                      </p:cBhvr>
                                      <p:to>
                                        <p:strVal val="visible"/>
                                      </p:to>
                                    </p:set>
                                    <p:animEffect transition="in" filter="wipe(left)">
                                      <p:cBhvr>
                                        <p:cTn id="24" dur="500"/>
                                        <p:tgtEl>
                                          <p:spTgt spid="462950"/>
                                        </p:tgtEl>
                                      </p:cBhvr>
                                    </p:animEffec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0"/>
                                          </p:stCondLst>
                                        </p:cTn>
                                        <p:tgtEl>
                                          <p:spTgt spid="462969"/>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62973"/>
                                        </p:tgtEl>
                                        <p:attrNameLst>
                                          <p:attrName>style.visibility</p:attrName>
                                        </p:attrNameLst>
                                      </p:cBhvr>
                                      <p:to>
                                        <p:strVal val="visible"/>
                                      </p:to>
                                    </p:set>
                                    <p:animEffect transition="in" filter="wipe(left)">
                                      <p:cBhvr>
                                        <p:cTn id="31" dur="500"/>
                                        <p:tgtEl>
                                          <p:spTgt spid="462973"/>
                                        </p:tgtEl>
                                      </p:cBhvr>
                                    </p:animEffect>
                                  </p:childTnLst>
                                </p:cTn>
                              </p:par>
                            </p:childTnLst>
                          </p:cTn>
                        </p:par>
                        <p:par>
                          <p:cTn id="32" fill="hold" nodeType="afterGroup">
                            <p:stCondLst>
                              <p:cond delay="1000"/>
                            </p:stCondLst>
                            <p:childTnLst>
                              <p:par>
                                <p:cTn id="33" presetID="1" presetClass="entr" presetSubtype="0" fill="hold" nodeType="afterEffect">
                                  <p:stCondLst>
                                    <p:cond delay="0"/>
                                  </p:stCondLst>
                                  <p:childTnLst>
                                    <p:set>
                                      <p:cBhvr>
                                        <p:cTn id="34" dur="1" fill="hold">
                                          <p:stCondLst>
                                            <p:cond delay="0"/>
                                          </p:stCondLst>
                                        </p:cTn>
                                        <p:tgtEl>
                                          <p:spTgt spid="462970"/>
                                        </p:tgtEl>
                                        <p:attrNameLst>
                                          <p:attrName>style.visibility</p:attrName>
                                        </p:attrNameLst>
                                      </p:cBhvr>
                                      <p:to>
                                        <p:strVal val="visible"/>
                                      </p:to>
                                    </p:se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62974"/>
                                        </p:tgtEl>
                                        <p:attrNameLst>
                                          <p:attrName>style.visibility</p:attrName>
                                        </p:attrNameLst>
                                      </p:cBhvr>
                                      <p:to>
                                        <p:strVal val="visible"/>
                                      </p:to>
                                    </p:set>
                                    <p:animEffect transition="in" filter="wipe(left)">
                                      <p:cBhvr>
                                        <p:cTn id="38" dur="500"/>
                                        <p:tgtEl>
                                          <p:spTgt spid="462974"/>
                                        </p:tgtEl>
                                      </p:cBhvr>
                                    </p:animEffect>
                                  </p:childTnLst>
                                </p:cTn>
                              </p:par>
                            </p:childTnLst>
                          </p:cTn>
                        </p:par>
                        <p:par>
                          <p:cTn id="39" fill="hold" nodeType="afterGroup">
                            <p:stCondLst>
                              <p:cond delay="1500"/>
                            </p:stCondLst>
                            <p:childTnLst>
                              <p:par>
                                <p:cTn id="40" presetID="1" presetClass="entr" presetSubtype="0" fill="hold" nodeType="afterEffect">
                                  <p:stCondLst>
                                    <p:cond delay="0"/>
                                  </p:stCondLst>
                                  <p:childTnLst>
                                    <p:set>
                                      <p:cBhvr>
                                        <p:cTn id="41" dur="1" fill="hold">
                                          <p:stCondLst>
                                            <p:cond delay="0"/>
                                          </p:stCondLst>
                                        </p:cTn>
                                        <p:tgtEl>
                                          <p:spTgt spid="462971"/>
                                        </p:tgtEl>
                                        <p:attrNameLst>
                                          <p:attrName>style.visibility</p:attrName>
                                        </p:attrNameLst>
                                      </p:cBhvr>
                                      <p:to>
                                        <p:strVal val="visible"/>
                                      </p:to>
                                    </p:set>
                                  </p:childTnLst>
                                </p:cTn>
                              </p:par>
                            </p:childTnLst>
                          </p:cTn>
                        </p:par>
                        <p:par>
                          <p:cTn id="42" fill="hold" nodeType="afterGroup">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462972"/>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p:bldP spid="462950" grpId="0" animBg="1"/>
      <p:bldP spid="462964" grpId="0"/>
      <p:bldP spid="462965" grpId="0"/>
      <p:bldP spid="462972" grpId="0" animBg="1"/>
      <p:bldP spid="462973" grpId="0" animBg="1"/>
      <p:bldP spid="4629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2">
            <a:extLst>
              <a:ext uri="{FF2B5EF4-FFF2-40B4-BE49-F238E27FC236}">
                <a16:creationId xmlns:a16="http://schemas.microsoft.com/office/drawing/2014/main" id="{48D67C30-BFC6-43A1-86A4-500675D8D388}"/>
              </a:ext>
            </a:extLst>
          </p:cNvPr>
          <p:cNvSpPr>
            <a:spLocks noChangeArrowheads="1"/>
          </p:cNvSpPr>
          <p:nvPr/>
        </p:nvSpPr>
        <p:spPr bwMode="auto">
          <a:xfrm>
            <a:off x="5149850" y="1875899"/>
            <a:ext cx="3378200" cy="438150"/>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55" name="Rectangle 3">
            <a:extLst>
              <a:ext uri="{FF2B5EF4-FFF2-40B4-BE49-F238E27FC236}">
                <a16:creationId xmlns:a16="http://schemas.microsoft.com/office/drawing/2014/main" id="{8424B067-7749-46DB-B90D-C7354643FDD5}"/>
              </a:ext>
            </a:extLst>
          </p:cNvPr>
          <p:cNvSpPr>
            <a:spLocks noGrp="1" noChangeArrowheads="1"/>
          </p:cNvSpPr>
          <p:nvPr>
            <p:ph type="title"/>
          </p:nvPr>
        </p:nvSpPr>
        <p:spPr/>
        <p:txBody>
          <a:bodyPr/>
          <a:lstStyle/>
          <a:p>
            <a:r>
              <a:rPr lang="en-GB" altLang="en-US"/>
              <a:t>Limiting reactants</a:t>
            </a:r>
          </a:p>
        </p:txBody>
      </p:sp>
      <p:sp>
        <p:nvSpPr>
          <p:cNvPr id="23556" name="Text Box 4">
            <a:extLst>
              <a:ext uri="{FF2B5EF4-FFF2-40B4-BE49-F238E27FC236}">
                <a16:creationId xmlns:a16="http://schemas.microsoft.com/office/drawing/2014/main" id="{768ABAB7-F002-439D-B7DD-E64C8363474D}"/>
              </a:ext>
            </a:extLst>
          </p:cNvPr>
          <p:cNvSpPr txBox="1">
            <a:spLocks noChangeArrowheads="1"/>
          </p:cNvSpPr>
          <p:nvPr/>
        </p:nvSpPr>
        <p:spPr bwMode="auto">
          <a:xfrm>
            <a:off x="342900" y="784225"/>
            <a:ext cx="8456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amount of product (in grams or moles) formed in a reaction will depend on the</a:t>
            </a:r>
            <a:r>
              <a:rPr lang="en-GB" altLang="en-US" b="1">
                <a:solidFill>
                  <a:srgbClr val="010066"/>
                </a:solidFill>
              </a:rPr>
              <a:t> </a:t>
            </a:r>
            <a:r>
              <a:rPr lang="en-GB" altLang="en-US" b="1">
                <a:solidFill>
                  <a:srgbClr val="FF6600"/>
                </a:solidFill>
              </a:rPr>
              <a:t>limiting reactant</a:t>
            </a:r>
            <a:r>
              <a:rPr lang="en-GB" altLang="en-US">
                <a:solidFill>
                  <a:srgbClr val="010066"/>
                </a:solidFill>
              </a:rPr>
              <a:t>. </a:t>
            </a:r>
          </a:p>
        </p:txBody>
      </p:sp>
      <p:sp>
        <p:nvSpPr>
          <p:cNvPr id="201734" name="Text Box 6">
            <a:extLst>
              <a:ext uri="{FF2B5EF4-FFF2-40B4-BE49-F238E27FC236}">
                <a16:creationId xmlns:a16="http://schemas.microsoft.com/office/drawing/2014/main" id="{FDA82942-0E5B-41A5-A7E9-A6923DA2A2A6}"/>
              </a:ext>
            </a:extLst>
          </p:cNvPr>
          <p:cNvSpPr txBox="1">
            <a:spLocks noChangeArrowheads="1"/>
          </p:cNvSpPr>
          <p:nvPr/>
        </p:nvSpPr>
        <p:spPr bwMode="auto">
          <a:xfrm>
            <a:off x="342900" y="2359025"/>
            <a:ext cx="44307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This table shows hydrogen gas production during a reaction between a small amount of magnesium and excess dilute hydrochloric acid.</a:t>
            </a:r>
          </a:p>
        </p:txBody>
      </p:sp>
      <p:sp>
        <p:nvSpPr>
          <p:cNvPr id="201735" name="AutoShape 7">
            <a:extLst>
              <a:ext uri="{FF2B5EF4-FFF2-40B4-BE49-F238E27FC236}">
                <a16:creationId xmlns:a16="http://schemas.microsoft.com/office/drawing/2014/main" id="{AEC5F322-1F06-4BB8-B0AA-2D9CB190D9A2}"/>
              </a:ext>
            </a:extLst>
          </p:cNvPr>
          <p:cNvSpPr>
            <a:spLocks noChangeArrowheads="1"/>
          </p:cNvSpPr>
          <p:nvPr/>
        </p:nvSpPr>
        <p:spPr bwMode="auto">
          <a:xfrm>
            <a:off x="5149850" y="1901299"/>
            <a:ext cx="3378200" cy="4241800"/>
          </a:xfrm>
          <a:prstGeom prst="roundRect">
            <a:avLst>
              <a:gd name="adj" fmla="val 0"/>
            </a:avLst>
          </a:prstGeom>
          <a:noFill/>
          <a:ln w="3492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1737" name="Line 9">
            <a:extLst>
              <a:ext uri="{FF2B5EF4-FFF2-40B4-BE49-F238E27FC236}">
                <a16:creationId xmlns:a16="http://schemas.microsoft.com/office/drawing/2014/main" id="{568489C9-FB09-4D5D-92F7-0DC056F3A296}"/>
              </a:ext>
            </a:extLst>
          </p:cNvPr>
          <p:cNvSpPr>
            <a:spLocks noChangeShapeType="1"/>
          </p:cNvSpPr>
          <p:nvPr/>
        </p:nvSpPr>
        <p:spPr bwMode="auto">
          <a:xfrm>
            <a:off x="5149850" y="2655220"/>
            <a:ext cx="33655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38" name="Line 10">
            <a:extLst>
              <a:ext uri="{FF2B5EF4-FFF2-40B4-BE49-F238E27FC236}">
                <a16:creationId xmlns:a16="http://schemas.microsoft.com/office/drawing/2014/main" id="{953D3D18-0CCF-47B8-BE0D-B9CBB3FE506F}"/>
              </a:ext>
            </a:extLst>
          </p:cNvPr>
          <p:cNvSpPr>
            <a:spLocks noChangeShapeType="1"/>
          </p:cNvSpPr>
          <p:nvPr/>
        </p:nvSpPr>
        <p:spPr bwMode="auto">
          <a:xfrm>
            <a:off x="5149850" y="3003532"/>
            <a:ext cx="33782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39" name="Line 11">
            <a:extLst>
              <a:ext uri="{FF2B5EF4-FFF2-40B4-BE49-F238E27FC236}">
                <a16:creationId xmlns:a16="http://schemas.microsoft.com/office/drawing/2014/main" id="{2FCD905E-DF2E-4334-B650-D2D0CB72E2FB}"/>
              </a:ext>
            </a:extLst>
          </p:cNvPr>
          <p:cNvSpPr>
            <a:spLocks noChangeShapeType="1"/>
          </p:cNvSpPr>
          <p:nvPr/>
        </p:nvSpPr>
        <p:spPr bwMode="auto">
          <a:xfrm>
            <a:off x="6419850" y="1875899"/>
            <a:ext cx="0" cy="42418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0" name="Text Box 12">
            <a:extLst>
              <a:ext uri="{FF2B5EF4-FFF2-40B4-BE49-F238E27FC236}">
                <a16:creationId xmlns:a16="http://schemas.microsoft.com/office/drawing/2014/main" id="{AC622BD5-6A5F-4E8E-A04C-7485AC21268E}"/>
              </a:ext>
            </a:extLst>
          </p:cNvPr>
          <p:cNvSpPr txBox="1">
            <a:spLocks noChangeArrowheads="1"/>
          </p:cNvSpPr>
          <p:nvPr/>
        </p:nvSpPr>
        <p:spPr bwMode="auto">
          <a:xfrm>
            <a:off x="5273675" y="1912411"/>
            <a:ext cx="108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chemeClr val="bg1"/>
                </a:solidFill>
              </a:rPr>
              <a:t>time (s)</a:t>
            </a:r>
          </a:p>
        </p:txBody>
      </p:sp>
      <p:sp>
        <p:nvSpPr>
          <p:cNvPr id="201741" name="Text Box 13">
            <a:extLst>
              <a:ext uri="{FF2B5EF4-FFF2-40B4-BE49-F238E27FC236}">
                <a16:creationId xmlns:a16="http://schemas.microsoft.com/office/drawing/2014/main" id="{ECFCD9D2-4DAF-480C-9775-FC90194B7D58}"/>
              </a:ext>
            </a:extLst>
          </p:cNvPr>
          <p:cNvSpPr txBox="1">
            <a:spLocks noChangeArrowheads="1"/>
          </p:cNvSpPr>
          <p:nvPr/>
        </p:nvSpPr>
        <p:spPr bwMode="auto">
          <a:xfrm>
            <a:off x="6416675" y="1912411"/>
            <a:ext cx="213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chemeClr val="bg1"/>
                </a:solidFill>
              </a:rPr>
              <a:t>volume H</a:t>
            </a:r>
            <a:r>
              <a:rPr lang="en-GB" altLang="en-US" sz="2000" b="1" baseline="-25000" dirty="0">
                <a:solidFill>
                  <a:schemeClr val="bg1"/>
                </a:solidFill>
              </a:rPr>
              <a:t>2</a:t>
            </a:r>
            <a:r>
              <a:rPr lang="en-GB" altLang="en-US" sz="2000" b="1" dirty="0">
                <a:solidFill>
                  <a:schemeClr val="bg1"/>
                </a:solidFill>
              </a:rPr>
              <a:t> (cm</a:t>
            </a:r>
            <a:r>
              <a:rPr lang="en-GB" altLang="en-US" sz="2000" b="1" baseline="30000" dirty="0">
                <a:solidFill>
                  <a:schemeClr val="bg1"/>
                </a:solidFill>
              </a:rPr>
              <a:t>3</a:t>
            </a:r>
            <a:r>
              <a:rPr lang="en-GB" altLang="en-US" sz="2000" b="1" dirty="0">
                <a:solidFill>
                  <a:schemeClr val="bg1"/>
                </a:solidFill>
              </a:rPr>
              <a:t>)</a:t>
            </a:r>
          </a:p>
        </p:txBody>
      </p:sp>
      <p:sp>
        <p:nvSpPr>
          <p:cNvPr id="201742" name="Line 14">
            <a:extLst>
              <a:ext uri="{FF2B5EF4-FFF2-40B4-BE49-F238E27FC236}">
                <a16:creationId xmlns:a16="http://schemas.microsoft.com/office/drawing/2014/main" id="{D6986EA6-0569-4A76-8FE2-EFB6842E8AFF}"/>
              </a:ext>
            </a:extLst>
          </p:cNvPr>
          <p:cNvSpPr>
            <a:spLocks noChangeShapeType="1"/>
          </p:cNvSpPr>
          <p:nvPr/>
        </p:nvSpPr>
        <p:spPr bwMode="auto">
          <a:xfrm>
            <a:off x="5162550" y="3351844"/>
            <a:ext cx="33655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3" name="Line 15">
            <a:extLst>
              <a:ext uri="{FF2B5EF4-FFF2-40B4-BE49-F238E27FC236}">
                <a16:creationId xmlns:a16="http://schemas.microsoft.com/office/drawing/2014/main" id="{654670B4-D9C7-4E93-9243-8766C45FB96F}"/>
              </a:ext>
            </a:extLst>
          </p:cNvPr>
          <p:cNvSpPr>
            <a:spLocks noChangeShapeType="1"/>
          </p:cNvSpPr>
          <p:nvPr/>
        </p:nvSpPr>
        <p:spPr bwMode="auto">
          <a:xfrm>
            <a:off x="5149850" y="3700156"/>
            <a:ext cx="33782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4" name="Line 16">
            <a:extLst>
              <a:ext uri="{FF2B5EF4-FFF2-40B4-BE49-F238E27FC236}">
                <a16:creationId xmlns:a16="http://schemas.microsoft.com/office/drawing/2014/main" id="{345AB189-59B1-4FA1-B4E5-68A4F11CD2C2}"/>
              </a:ext>
            </a:extLst>
          </p:cNvPr>
          <p:cNvSpPr>
            <a:spLocks noChangeShapeType="1"/>
          </p:cNvSpPr>
          <p:nvPr/>
        </p:nvSpPr>
        <p:spPr bwMode="auto">
          <a:xfrm>
            <a:off x="5149850" y="4048468"/>
            <a:ext cx="33782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5" name="Line 17">
            <a:extLst>
              <a:ext uri="{FF2B5EF4-FFF2-40B4-BE49-F238E27FC236}">
                <a16:creationId xmlns:a16="http://schemas.microsoft.com/office/drawing/2014/main" id="{2BD627B8-06CB-418F-915E-260A8D41B898}"/>
              </a:ext>
            </a:extLst>
          </p:cNvPr>
          <p:cNvSpPr>
            <a:spLocks noChangeShapeType="1"/>
          </p:cNvSpPr>
          <p:nvPr/>
        </p:nvSpPr>
        <p:spPr bwMode="auto">
          <a:xfrm>
            <a:off x="5149850" y="4396780"/>
            <a:ext cx="33782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6" name="Line 18">
            <a:extLst>
              <a:ext uri="{FF2B5EF4-FFF2-40B4-BE49-F238E27FC236}">
                <a16:creationId xmlns:a16="http://schemas.microsoft.com/office/drawing/2014/main" id="{6A944244-BBE6-4479-9EAE-69B488718582}"/>
              </a:ext>
            </a:extLst>
          </p:cNvPr>
          <p:cNvSpPr>
            <a:spLocks noChangeShapeType="1"/>
          </p:cNvSpPr>
          <p:nvPr/>
        </p:nvSpPr>
        <p:spPr bwMode="auto">
          <a:xfrm>
            <a:off x="5137150" y="4745092"/>
            <a:ext cx="33909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7" name="Line 19">
            <a:extLst>
              <a:ext uri="{FF2B5EF4-FFF2-40B4-BE49-F238E27FC236}">
                <a16:creationId xmlns:a16="http://schemas.microsoft.com/office/drawing/2014/main" id="{F58F4439-7D95-4333-B4B6-C1AC08C49053}"/>
              </a:ext>
            </a:extLst>
          </p:cNvPr>
          <p:cNvSpPr>
            <a:spLocks noChangeShapeType="1"/>
          </p:cNvSpPr>
          <p:nvPr/>
        </p:nvSpPr>
        <p:spPr bwMode="auto">
          <a:xfrm>
            <a:off x="5137150" y="5093404"/>
            <a:ext cx="33909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48" name="Text Box 20">
            <a:extLst>
              <a:ext uri="{FF2B5EF4-FFF2-40B4-BE49-F238E27FC236}">
                <a16:creationId xmlns:a16="http://schemas.microsoft.com/office/drawing/2014/main" id="{10DC08A8-37FC-432C-ADBF-0BC8EEE715A2}"/>
              </a:ext>
            </a:extLst>
          </p:cNvPr>
          <p:cNvSpPr txBox="1">
            <a:spLocks noChangeArrowheads="1"/>
          </p:cNvSpPr>
          <p:nvPr/>
        </p:nvSpPr>
        <p:spPr bwMode="auto">
          <a:xfrm>
            <a:off x="5645944" y="2266865"/>
            <a:ext cx="3397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0</a:t>
            </a:r>
          </a:p>
        </p:txBody>
      </p:sp>
      <p:sp>
        <p:nvSpPr>
          <p:cNvPr id="201749" name="Text Box 21">
            <a:extLst>
              <a:ext uri="{FF2B5EF4-FFF2-40B4-BE49-F238E27FC236}">
                <a16:creationId xmlns:a16="http://schemas.microsoft.com/office/drawing/2014/main" id="{6B21D1AB-C3D2-4ABB-AB0D-B8EB288D4508}"/>
              </a:ext>
            </a:extLst>
          </p:cNvPr>
          <p:cNvSpPr txBox="1">
            <a:spLocks noChangeArrowheads="1"/>
          </p:cNvSpPr>
          <p:nvPr/>
        </p:nvSpPr>
        <p:spPr bwMode="auto">
          <a:xfrm>
            <a:off x="5568156" y="2622641"/>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30</a:t>
            </a:r>
          </a:p>
        </p:txBody>
      </p:sp>
      <p:sp>
        <p:nvSpPr>
          <p:cNvPr id="201750" name="Text Box 22">
            <a:extLst>
              <a:ext uri="{FF2B5EF4-FFF2-40B4-BE49-F238E27FC236}">
                <a16:creationId xmlns:a16="http://schemas.microsoft.com/office/drawing/2014/main" id="{214693FE-6797-40DC-B4FA-BBC02882B797}"/>
              </a:ext>
            </a:extLst>
          </p:cNvPr>
          <p:cNvSpPr txBox="1">
            <a:spLocks noChangeArrowheads="1"/>
          </p:cNvSpPr>
          <p:nvPr/>
        </p:nvSpPr>
        <p:spPr bwMode="auto">
          <a:xfrm>
            <a:off x="5568156" y="2965541"/>
            <a:ext cx="49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60</a:t>
            </a:r>
          </a:p>
        </p:txBody>
      </p:sp>
      <p:sp>
        <p:nvSpPr>
          <p:cNvPr id="201751" name="Text Box 23">
            <a:extLst>
              <a:ext uri="{FF2B5EF4-FFF2-40B4-BE49-F238E27FC236}">
                <a16:creationId xmlns:a16="http://schemas.microsoft.com/office/drawing/2014/main" id="{4733EDEE-F3EC-4390-B430-CBEC2CD17C95}"/>
              </a:ext>
            </a:extLst>
          </p:cNvPr>
          <p:cNvSpPr txBox="1">
            <a:spLocks noChangeArrowheads="1"/>
          </p:cNvSpPr>
          <p:nvPr/>
        </p:nvSpPr>
        <p:spPr bwMode="auto">
          <a:xfrm>
            <a:off x="5568156" y="3320524"/>
            <a:ext cx="495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90</a:t>
            </a:r>
          </a:p>
        </p:txBody>
      </p:sp>
      <p:sp>
        <p:nvSpPr>
          <p:cNvPr id="201752" name="Text Box 24">
            <a:extLst>
              <a:ext uri="{FF2B5EF4-FFF2-40B4-BE49-F238E27FC236}">
                <a16:creationId xmlns:a16="http://schemas.microsoft.com/office/drawing/2014/main" id="{10057861-0A32-49C8-A63E-241BF8A92EC7}"/>
              </a:ext>
            </a:extLst>
          </p:cNvPr>
          <p:cNvSpPr txBox="1">
            <a:spLocks noChangeArrowheads="1"/>
          </p:cNvSpPr>
          <p:nvPr/>
        </p:nvSpPr>
        <p:spPr bwMode="auto">
          <a:xfrm>
            <a:off x="5490369" y="3663423"/>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120</a:t>
            </a:r>
          </a:p>
        </p:txBody>
      </p:sp>
      <p:sp>
        <p:nvSpPr>
          <p:cNvPr id="201753" name="Text Box 25">
            <a:extLst>
              <a:ext uri="{FF2B5EF4-FFF2-40B4-BE49-F238E27FC236}">
                <a16:creationId xmlns:a16="http://schemas.microsoft.com/office/drawing/2014/main" id="{09DE3E30-2EEE-466F-AE66-6E821853DF4E}"/>
              </a:ext>
            </a:extLst>
          </p:cNvPr>
          <p:cNvSpPr txBox="1">
            <a:spLocks noChangeArrowheads="1"/>
          </p:cNvSpPr>
          <p:nvPr/>
        </p:nvSpPr>
        <p:spPr bwMode="auto">
          <a:xfrm>
            <a:off x="5490369" y="4017613"/>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150</a:t>
            </a:r>
          </a:p>
        </p:txBody>
      </p:sp>
      <p:sp>
        <p:nvSpPr>
          <p:cNvPr id="201754" name="Text Box 26">
            <a:extLst>
              <a:ext uri="{FF2B5EF4-FFF2-40B4-BE49-F238E27FC236}">
                <a16:creationId xmlns:a16="http://schemas.microsoft.com/office/drawing/2014/main" id="{3936A69A-C70B-4F7F-9ABF-96B678CD7D10}"/>
              </a:ext>
            </a:extLst>
          </p:cNvPr>
          <p:cNvSpPr txBox="1">
            <a:spLocks noChangeArrowheads="1"/>
          </p:cNvSpPr>
          <p:nvPr/>
        </p:nvSpPr>
        <p:spPr bwMode="auto">
          <a:xfrm>
            <a:off x="5490369" y="4362101"/>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180</a:t>
            </a:r>
          </a:p>
        </p:txBody>
      </p:sp>
      <p:sp>
        <p:nvSpPr>
          <p:cNvPr id="201755" name="Text Box 27">
            <a:extLst>
              <a:ext uri="{FF2B5EF4-FFF2-40B4-BE49-F238E27FC236}">
                <a16:creationId xmlns:a16="http://schemas.microsoft.com/office/drawing/2014/main" id="{400E9734-674A-427A-A059-148A4F77DFA3}"/>
              </a:ext>
            </a:extLst>
          </p:cNvPr>
          <p:cNvSpPr txBox="1">
            <a:spLocks noChangeArrowheads="1"/>
          </p:cNvSpPr>
          <p:nvPr/>
        </p:nvSpPr>
        <p:spPr bwMode="auto">
          <a:xfrm>
            <a:off x="5490369" y="4705000"/>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210</a:t>
            </a:r>
          </a:p>
        </p:txBody>
      </p:sp>
      <p:sp>
        <p:nvSpPr>
          <p:cNvPr id="201756" name="Text Box 28">
            <a:extLst>
              <a:ext uri="{FF2B5EF4-FFF2-40B4-BE49-F238E27FC236}">
                <a16:creationId xmlns:a16="http://schemas.microsoft.com/office/drawing/2014/main" id="{1D0EE171-D610-46CB-941A-9FBD2CACADEF}"/>
              </a:ext>
            </a:extLst>
          </p:cNvPr>
          <p:cNvSpPr txBox="1">
            <a:spLocks noChangeArrowheads="1"/>
          </p:cNvSpPr>
          <p:nvPr/>
        </p:nvSpPr>
        <p:spPr bwMode="auto">
          <a:xfrm>
            <a:off x="5490369" y="5059984"/>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240</a:t>
            </a:r>
          </a:p>
        </p:txBody>
      </p:sp>
      <p:sp>
        <p:nvSpPr>
          <p:cNvPr id="201757" name="Line 29">
            <a:extLst>
              <a:ext uri="{FF2B5EF4-FFF2-40B4-BE49-F238E27FC236}">
                <a16:creationId xmlns:a16="http://schemas.microsoft.com/office/drawing/2014/main" id="{95F79A18-8768-473E-A539-058206858280}"/>
              </a:ext>
            </a:extLst>
          </p:cNvPr>
          <p:cNvSpPr>
            <a:spLocks noChangeShapeType="1"/>
          </p:cNvSpPr>
          <p:nvPr/>
        </p:nvSpPr>
        <p:spPr bwMode="auto">
          <a:xfrm>
            <a:off x="5162550" y="5441716"/>
            <a:ext cx="33655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58" name="Line 30">
            <a:extLst>
              <a:ext uri="{FF2B5EF4-FFF2-40B4-BE49-F238E27FC236}">
                <a16:creationId xmlns:a16="http://schemas.microsoft.com/office/drawing/2014/main" id="{5C957C31-5088-486A-A486-CA3382BAE7FF}"/>
              </a:ext>
            </a:extLst>
          </p:cNvPr>
          <p:cNvSpPr>
            <a:spLocks noChangeShapeType="1"/>
          </p:cNvSpPr>
          <p:nvPr/>
        </p:nvSpPr>
        <p:spPr bwMode="auto">
          <a:xfrm>
            <a:off x="5137150" y="5790028"/>
            <a:ext cx="33909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1759" name="Text Box 31">
            <a:extLst>
              <a:ext uri="{FF2B5EF4-FFF2-40B4-BE49-F238E27FC236}">
                <a16:creationId xmlns:a16="http://schemas.microsoft.com/office/drawing/2014/main" id="{2883C2D4-C20D-49ED-8B80-8CFB54EBD4DB}"/>
              </a:ext>
            </a:extLst>
          </p:cNvPr>
          <p:cNvSpPr txBox="1">
            <a:spLocks noChangeArrowheads="1"/>
          </p:cNvSpPr>
          <p:nvPr/>
        </p:nvSpPr>
        <p:spPr bwMode="auto">
          <a:xfrm>
            <a:off x="5491163" y="5402882"/>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a:solidFill>
                  <a:srgbClr val="010066"/>
                </a:solidFill>
              </a:rPr>
              <a:t>270</a:t>
            </a:r>
          </a:p>
        </p:txBody>
      </p:sp>
      <p:sp>
        <p:nvSpPr>
          <p:cNvPr id="201760" name="Text Box 32">
            <a:extLst>
              <a:ext uri="{FF2B5EF4-FFF2-40B4-BE49-F238E27FC236}">
                <a16:creationId xmlns:a16="http://schemas.microsoft.com/office/drawing/2014/main" id="{92957A48-3553-41E1-8A6F-B58D9118490D}"/>
              </a:ext>
            </a:extLst>
          </p:cNvPr>
          <p:cNvSpPr txBox="1">
            <a:spLocks noChangeArrowheads="1"/>
          </p:cNvSpPr>
          <p:nvPr/>
        </p:nvSpPr>
        <p:spPr bwMode="auto">
          <a:xfrm>
            <a:off x="5490369" y="5757073"/>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200" dirty="0">
                <a:solidFill>
                  <a:srgbClr val="010066"/>
                </a:solidFill>
              </a:rPr>
              <a:t>300</a:t>
            </a:r>
          </a:p>
        </p:txBody>
      </p:sp>
      <p:sp>
        <p:nvSpPr>
          <p:cNvPr id="201761" name="Text Box 33">
            <a:extLst>
              <a:ext uri="{FF2B5EF4-FFF2-40B4-BE49-F238E27FC236}">
                <a16:creationId xmlns:a16="http://schemas.microsoft.com/office/drawing/2014/main" id="{C5931F3D-958C-46E2-9302-36E887B1B719}"/>
              </a:ext>
            </a:extLst>
          </p:cNvPr>
          <p:cNvSpPr txBox="1">
            <a:spLocks noChangeArrowheads="1"/>
          </p:cNvSpPr>
          <p:nvPr/>
        </p:nvSpPr>
        <p:spPr bwMode="auto">
          <a:xfrm>
            <a:off x="342900" y="5040313"/>
            <a:ext cx="4311650" cy="8318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solidFill>
                  <a:srgbClr val="010066"/>
                </a:solidFill>
              </a:rPr>
              <a:t>After how many seconds was all the magnesium used up?</a:t>
            </a:r>
          </a:p>
        </p:txBody>
      </p:sp>
      <p:sp>
        <p:nvSpPr>
          <p:cNvPr id="201762" name="Text Box 34">
            <a:extLst>
              <a:ext uri="{FF2B5EF4-FFF2-40B4-BE49-F238E27FC236}">
                <a16:creationId xmlns:a16="http://schemas.microsoft.com/office/drawing/2014/main" id="{B720206A-B9C2-4804-8709-DC9DAE5AED14}"/>
              </a:ext>
            </a:extLst>
          </p:cNvPr>
          <p:cNvSpPr txBox="1">
            <a:spLocks noChangeArrowheads="1"/>
          </p:cNvSpPr>
          <p:nvPr/>
        </p:nvSpPr>
        <p:spPr bwMode="auto">
          <a:xfrm>
            <a:off x="7327900" y="2266864"/>
            <a:ext cx="315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0</a:t>
            </a:r>
          </a:p>
        </p:txBody>
      </p:sp>
      <p:sp>
        <p:nvSpPr>
          <p:cNvPr id="201763" name="Rectangle 35">
            <a:extLst>
              <a:ext uri="{FF2B5EF4-FFF2-40B4-BE49-F238E27FC236}">
                <a16:creationId xmlns:a16="http://schemas.microsoft.com/office/drawing/2014/main" id="{9957CA8E-70FE-4DB5-A6B3-022B572502D7}"/>
              </a:ext>
            </a:extLst>
          </p:cNvPr>
          <p:cNvSpPr>
            <a:spLocks noChangeArrowheads="1"/>
          </p:cNvSpPr>
          <p:nvPr/>
        </p:nvSpPr>
        <p:spPr bwMode="auto">
          <a:xfrm>
            <a:off x="7160419" y="2622640"/>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150</a:t>
            </a:r>
          </a:p>
        </p:txBody>
      </p:sp>
      <p:sp>
        <p:nvSpPr>
          <p:cNvPr id="201764" name="Rectangle 36">
            <a:extLst>
              <a:ext uri="{FF2B5EF4-FFF2-40B4-BE49-F238E27FC236}">
                <a16:creationId xmlns:a16="http://schemas.microsoft.com/office/drawing/2014/main" id="{71D1E0B7-CB65-44D8-92B0-48BD71D6069B}"/>
              </a:ext>
            </a:extLst>
          </p:cNvPr>
          <p:cNvSpPr>
            <a:spLocks noChangeArrowheads="1"/>
          </p:cNvSpPr>
          <p:nvPr/>
        </p:nvSpPr>
        <p:spPr bwMode="auto">
          <a:xfrm>
            <a:off x="7160419" y="2965542"/>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300</a:t>
            </a:r>
          </a:p>
        </p:txBody>
      </p:sp>
      <p:sp>
        <p:nvSpPr>
          <p:cNvPr id="201765" name="Rectangle 37">
            <a:extLst>
              <a:ext uri="{FF2B5EF4-FFF2-40B4-BE49-F238E27FC236}">
                <a16:creationId xmlns:a16="http://schemas.microsoft.com/office/drawing/2014/main" id="{1CAC9C9D-9B0B-44A1-8AEF-E27906F8135A}"/>
              </a:ext>
            </a:extLst>
          </p:cNvPr>
          <p:cNvSpPr>
            <a:spLocks noChangeArrowheads="1"/>
          </p:cNvSpPr>
          <p:nvPr/>
        </p:nvSpPr>
        <p:spPr bwMode="auto">
          <a:xfrm>
            <a:off x="7160419" y="3320524"/>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450</a:t>
            </a:r>
          </a:p>
        </p:txBody>
      </p:sp>
      <p:sp>
        <p:nvSpPr>
          <p:cNvPr id="201766" name="Rectangle 38">
            <a:extLst>
              <a:ext uri="{FF2B5EF4-FFF2-40B4-BE49-F238E27FC236}">
                <a16:creationId xmlns:a16="http://schemas.microsoft.com/office/drawing/2014/main" id="{AF7244F2-29F0-4190-BB76-9BC83745D86B}"/>
              </a:ext>
            </a:extLst>
          </p:cNvPr>
          <p:cNvSpPr>
            <a:spLocks noChangeArrowheads="1"/>
          </p:cNvSpPr>
          <p:nvPr/>
        </p:nvSpPr>
        <p:spPr bwMode="auto">
          <a:xfrm>
            <a:off x="7160419" y="3663423"/>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a:solidFill>
                  <a:srgbClr val="010066"/>
                </a:solidFill>
              </a:rPr>
              <a:t>600</a:t>
            </a:r>
          </a:p>
        </p:txBody>
      </p:sp>
      <p:sp>
        <p:nvSpPr>
          <p:cNvPr id="201767" name="Rectangle 39">
            <a:extLst>
              <a:ext uri="{FF2B5EF4-FFF2-40B4-BE49-F238E27FC236}">
                <a16:creationId xmlns:a16="http://schemas.microsoft.com/office/drawing/2014/main" id="{6C28F9FD-3791-4358-BFDD-33EAC77FC748}"/>
              </a:ext>
            </a:extLst>
          </p:cNvPr>
          <p:cNvSpPr>
            <a:spLocks noChangeArrowheads="1"/>
          </p:cNvSpPr>
          <p:nvPr/>
        </p:nvSpPr>
        <p:spPr bwMode="auto">
          <a:xfrm>
            <a:off x="7160419" y="4017613"/>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700</a:t>
            </a:r>
          </a:p>
        </p:txBody>
      </p:sp>
      <p:sp>
        <p:nvSpPr>
          <p:cNvPr id="201768" name="Rectangle 40">
            <a:extLst>
              <a:ext uri="{FF2B5EF4-FFF2-40B4-BE49-F238E27FC236}">
                <a16:creationId xmlns:a16="http://schemas.microsoft.com/office/drawing/2014/main" id="{3BBA6C0A-24E7-4702-B494-472133604ED9}"/>
              </a:ext>
            </a:extLst>
          </p:cNvPr>
          <p:cNvSpPr>
            <a:spLocks noChangeArrowheads="1"/>
          </p:cNvSpPr>
          <p:nvPr/>
        </p:nvSpPr>
        <p:spPr bwMode="auto">
          <a:xfrm>
            <a:off x="7160419" y="4362101"/>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780</a:t>
            </a:r>
          </a:p>
        </p:txBody>
      </p:sp>
      <p:sp>
        <p:nvSpPr>
          <p:cNvPr id="201769" name="Rectangle 41">
            <a:extLst>
              <a:ext uri="{FF2B5EF4-FFF2-40B4-BE49-F238E27FC236}">
                <a16:creationId xmlns:a16="http://schemas.microsoft.com/office/drawing/2014/main" id="{CD8882F4-2167-47C0-8106-8735F865211D}"/>
              </a:ext>
            </a:extLst>
          </p:cNvPr>
          <p:cNvSpPr>
            <a:spLocks noChangeArrowheads="1"/>
          </p:cNvSpPr>
          <p:nvPr/>
        </p:nvSpPr>
        <p:spPr bwMode="auto">
          <a:xfrm>
            <a:off x="7160419" y="4705000"/>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850</a:t>
            </a:r>
          </a:p>
        </p:txBody>
      </p:sp>
      <p:sp>
        <p:nvSpPr>
          <p:cNvPr id="201770" name="Rectangle 42">
            <a:extLst>
              <a:ext uri="{FF2B5EF4-FFF2-40B4-BE49-F238E27FC236}">
                <a16:creationId xmlns:a16="http://schemas.microsoft.com/office/drawing/2014/main" id="{1C6B9586-0C3D-4C46-B7B0-C0AE35F74EF4}"/>
              </a:ext>
            </a:extLst>
          </p:cNvPr>
          <p:cNvSpPr>
            <a:spLocks noChangeArrowheads="1"/>
          </p:cNvSpPr>
          <p:nvPr/>
        </p:nvSpPr>
        <p:spPr bwMode="auto">
          <a:xfrm>
            <a:off x="7160419" y="5059983"/>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895</a:t>
            </a:r>
          </a:p>
        </p:txBody>
      </p:sp>
      <p:sp>
        <p:nvSpPr>
          <p:cNvPr id="201771" name="Rectangle 43">
            <a:extLst>
              <a:ext uri="{FF2B5EF4-FFF2-40B4-BE49-F238E27FC236}">
                <a16:creationId xmlns:a16="http://schemas.microsoft.com/office/drawing/2014/main" id="{B9AB6321-FAF4-4E48-A294-10DE13B6140F}"/>
              </a:ext>
            </a:extLst>
          </p:cNvPr>
          <p:cNvSpPr>
            <a:spLocks noChangeArrowheads="1"/>
          </p:cNvSpPr>
          <p:nvPr/>
        </p:nvSpPr>
        <p:spPr bwMode="auto">
          <a:xfrm>
            <a:off x="7160419" y="5402883"/>
            <a:ext cx="650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910</a:t>
            </a:r>
          </a:p>
        </p:txBody>
      </p:sp>
      <p:sp>
        <p:nvSpPr>
          <p:cNvPr id="201772" name="Rectangle 44">
            <a:extLst>
              <a:ext uri="{FF2B5EF4-FFF2-40B4-BE49-F238E27FC236}">
                <a16:creationId xmlns:a16="http://schemas.microsoft.com/office/drawing/2014/main" id="{86D4D825-389D-4A5B-8763-AF844219457B}"/>
              </a:ext>
            </a:extLst>
          </p:cNvPr>
          <p:cNvSpPr>
            <a:spLocks noChangeArrowheads="1"/>
          </p:cNvSpPr>
          <p:nvPr/>
        </p:nvSpPr>
        <p:spPr bwMode="auto">
          <a:xfrm>
            <a:off x="7160419" y="5757072"/>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200" dirty="0">
                <a:solidFill>
                  <a:srgbClr val="010066"/>
                </a:solidFill>
              </a:rPr>
              <a:t>910</a:t>
            </a:r>
          </a:p>
        </p:txBody>
      </p:sp>
      <p:pic>
        <p:nvPicPr>
          <p:cNvPr id="45" name="Picture 44" descr="Amount_of_substance_10.1.png">
            <a:extLst>
              <a:ext uri="{FF2B5EF4-FFF2-40B4-BE49-F238E27FC236}">
                <a16:creationId xmlns:a16="http://schemas.microsoft.com/office/drawing/2014/main" id="{AE8E489A-8ADA-4EF5-B68C-0A036FFAF8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7981" y="5430664"/>
            <a:ext cx="755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a:hlinkClick r:id="" action="ppaction://hlinkshowjump?jump=nextslide"/>
            <a:extLst>
              <a:ext uri="{FF2B5EF4-FFF2-40B4-BE49-F238E27FC236}">
                <a16:creationId xmlns:a16="http://schemas.microsoft.com/office/drawing/2014/main" id="{90CFB5AC-21CA-47EA-881F-A35B68680D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7" name="Picture 46">
            <a:extLst>
              <a:ext uri="{FF2B5EF4-FFF2-40B4-BE49-F238E27FC236}">
                <a16:creationId xmlns:a16="http://schemas.microsoft.com/office/drawing/2014/main" id="{083AB752-818F-44CF-832E-049B230037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173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173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17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173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173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174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174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174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174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174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174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174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174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175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175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1748"/>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01762"/>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201749"/>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201763"/>
                                        </p:tgtEl>
                                        <p:attrNameLst>
                                          <p:attrName>style.visibility</p:attrName>
                                        </p:attrNameLst>
                                      </p:cBhvr>
                                      <p:to>
                                        <p:strVal val="visible"/>
                                      </p:to>
                                    </p:set>
                                  </p:childTnLst>
                                </p:cTn>
                              </p:par>
                            </p:childTnLst>
                          </p:cTn>
                        </p:par>
                        <p:par>
                          <p:cTn id="51" fill="hold" nodeType="afterGroup">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01750"/>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01764"/>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201751"/>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201765"/>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01752"/>
                                        </p:tgtEl>
                                        <p:attrNameLst>
                                          <p:attrName>style.visibility</p:attrName>
                                        </p:attrNameLst>
                                      </p:cBhvr>
                                      <p:to>
                                        <p:strVal val="visible"/>
                                      </p:to>
                                    </p:set>
                                  </p:childTnLst>
                                </p:cTn>
                              </p:par>
                            </p:childTnLst>
                          </p:cTn>
                        </p:par>
                        <p:par>
                          <p:cTn id="66" fill="hold" nodeType="afterGroup">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201766"/>
                                        </p:tgtEl>
                                        <p:attrNameLst>
                                          <p:attrName>style.visibility</p:attrName>
                                        </p:attrNameLst>
                                      </p:cBhvr>
                                      <p:to>
                                        <p:strVal val="visible"/>
                                      </p:to>
                                    </p:set>
                                  </p:childTnLst>
                                </p:cTn>
                              </p:par>
                            </p:childTnLst>
                          </p:cTn>
                        </p:par>
                        <p:par>
                          <p:cTn id="69" fill="hold" nodeType="afterGroup">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201753"/>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201767"/>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201754"/>
                                        </p:tgtEl>
                                        <p:attrNameLst>
                                          <p:attrName>style.visibility</p:attrName>
                                        </p:attrNameLst>
                                      </p:cBhvr>
                                      <p:to>
                                        <p:strVal val="visible"/>
                                      </p:to>
                                    </p:set>
                                  </p:childTnLst>
                                </p:cTn>
                              </p:par>
                            </p:childTnLst>
                          </p:cTn>
                        </p:par>
                        <p:par>
                          <p:cTn id="78" fill="hold" nodeType="afterGroup">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201768"/>
                                        </p:tgtEl>
                                        <p:attrNameLst>
                                          <p:attrName>style.visibility</p:attrName>
                                        </p:attrNameLst>
                                      </p:cBhvr>
                                      <p:to>
                                        <p:strVal val="visible"/>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201755"/>
                                        </p:tgtEl>
                                        <p:attrNameLst>
                                          <p:attrName>style.visibility</p:attrName>
                                        </p:attrNameLst>
                                      </p:cBhvr>
                                      <p:to>
                                        <p:strVal val="visible"/>
                                      </p:to>
                                    </p:set>
                                  </p:childTnLst>
                                </p:cTn>
                              </p:par>
                            </p:childTnLst>
                          </p:cTn>
                        </p:par>
                        <p:par>
                          <p:cTn id="84" fill="hold" nodeType="afterGroup">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201769"/>
                                        </p:tgtEl>
                                        <p:attrNameLst>
                                          <p:attrName>style.visibility</p:attrName>
                                        </p:attrNameLst>
                                      </p:cBhvr>
                                      <p:to>
                                        <p:strVal val="visible"/>
                                      </p:to>
                                    </p:set>
                                  </p:childTnLst>
                                </p:cTn>
                              </p:par>
                            </p:childTnLst>
                          </p:cTn>
                        </p:par>
                        <p:par>
                          <p:cTn id="87" fill="hold" nodeType="afterGroup">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201756"/>
                                        </p:tgtEl>
                                        <p:attrNameLst>
                                          <p:attrName>style.visibility</p:attrName>
                                        </p:attrNameLst>
                                      </p:cBhvr>
                                      <p:to>
                                        <p:strVal val="visible"/>
                                      </p:to>
                                    </p:set>
                                  </p:childTnLst>
                                </p:cTn>
                              </p:par>
                            </p:childTnLst>
                          </p:cTn>
                        </p:par>
                        <p:par>
                          <p:cTn id="90" fill="hold" nodeType="afterGroup">
                            <p:stCondLst>
                              <p:cond delay="0"/>
                            </p:stCondLst>
                            <p:childTnLst>
                              <p:par>
                                <p:cTn id="91" presetID="1" presetClass="entr" presetSubtype="0" fill="hold" grpId="0" nodeType="afterEffect">
                                  <p:stCondLst>
                                    <p:cond delay="0"/>
                                  </p:stCondLst>
                                  <p:childTnLst>
                                    <p:set>
                                      <p:cBhvr>
                                        <p:cTn id="92" dur="1" fill="hold">
                                          <p:stCondLst>
                                            <p:cond delay="0"/>
                                          </p:stCondLst>
                                        </p:cTn>
                                        <p:tgtEl>
                                          <p:spTgt spid="201770"/>
                                        </p:tgtEl>
                                        <p:attrNameLst>
                                          <p:attrName>style.visibility</p:attrName>
                                        </p:attrNameLst>
                                      </p:cBhvr>
                                      <p:to>
                                        <p:strVal val="visible"/>
                                      </p:to>
                                    </p:set>
                                  </p:childTnLst>
                                </p:cTn>
                              </p:par>
                            </p:childTnLst>
                          </p:cTn>
                        </p:par>
                        <p:par>
                          <p:cTn id="93" fill="hold" nodeType="afterGroup">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201759">
                                            <p:txEl>
                                              <p:pRg st="0" end="0"/>
                                            </p:txEl>
                                          </p:spTgt>
                                        </p:tgtEl>
                                        <p:attrNameLst>
                                          <p:attrName>style.visibility</p:attrName>
                                        </p:attrNameLst>
                                      </p:cBhvr>
                                      <p:to>
                                        <p:strVal val="visible"/>
                                      </p:to>
                                    </p:set>
                                  </p:childTnLst>
                                </p:cTn>
                              </p:par>
                            </p:childTnLst>
                          </p:cTn>
                        </p:par>
                        <p:par>
                          <p:cTn id="96" fill="hold" nodeType="afterGroup">
                            <p:stCondLst>
                              <p:cond delay="0"/>
                            </p:stCondLst>
                            <p:childTnLst>
                              <p:par>
                                <p:cTn id="97" presetID="1" presetClass="entr" presetSubtype="0" fill="hold" grpId="0" nodeType="afterEffect">
                                  <p:stCondLst>
                                    <p:cond delay="0"/>
                                  </p:stCondLst>
                                  <p:childTnLst>
                                    <p:set>
                                      <p:cBhvr>
                                        <p:cTn id="98" dur="1" fill="hold">
                                          <p:stCondLst>
                                            <p:cond delay="0"/>
                                          </p:stCondLst>
                                        </p:cTn>
                                        <p:tgtEl>
                                          <p:spTgt spid="201771"/>
                                        </p:tgtEl>
                                        <p:attrNameLst>
                                          <p:attrName>style.visibility</p:attrName>
                                        </p:attrNameLst>
                                      </p:cBhvr>
                                      <p:to>
                                        <p:strVal val="visible"/>
                                      </p:to>
                                    </p:set>
                                  </p:childTnLst>
                                </p:cTn>
                              </p:par>
                            </p:childTnLst>
                          </p:cTn>
                        </p:par>
                        <p:par>
                          <p:cTn id="99" fill="hold" nodeType="afterGroup">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201760"/>
                                        </p:tgtEl>
                                        <p:attrNameLst>
                                          <p:attrName>style.visibility</p:attrName>
                                        </p:attrNameLst>
                                      </p:cBhvr>
                                      <p:to>
                                        <p:strVal val="visible"/>
                                      </p:to>
                                    </p:set>
                                  </p:childTnLst>
                                </p:cTn>
                              </p:par>
                            </p:childTnLst>
                          </p:cTn>
                        </p:par>
                        <p:par>
                          <p:cTn id="102" fill="hold" nodeType="afterGroup">
                            <p:stCondLst>
                              <p:cond delay="0"/>
                            </p:stCondLst>
                            <p:childTnLst>
                              <p:par>
                                <p:cTn id="103" presetID="1" presetClass="entr" presetSubtype="0" fill="hold" grpId="0" nodeType="afterEffect">
                                  <p:stCondLst>
                                    <p:cond delay="0"/>
                                  </p:stCondLst>
                                  <p:childTnLst>
                                    <p:set>
                                      <p:cBhvr>
                                        <p:cTn id="104" dur="1" fill="hold">
                                          <p:stCondLst>
                                            <p:cond delay="0"/>
                                          </p:stCondLst>
                                        </p:cTn>
                                        <p:tgtEl>
                                          <p:spTgt spid="201772"/>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1761"/>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4" grpId="0"/>
      <p:bldP spid="201735" grpId="0" animBg="1"/>
      <p:bldP spid="201740" grpId="0"/>
      <p:bldP spid="201741" grpId="0"/>
      <p:bldP spid="201748" grpId="0"/>
      <p:bldP spid="201749" grpId="0"/>
      <p:bldP spid="201750" grpId="0"/>
      <p:bldP spid="201751" grpId="0"/>
      <p:bldP spid="201752" grpId="0"/>
      <p:bldP spid="201753" grpId="0"/>
      <p:bldP spid="201754" grpId="0"/>
      <p:bldP spid="201755" grpId="0"/>
      <p:bldP spid="201756" grpId="0"/>
      <p:bldP spid="201759" grpId="0" build="allAtOnce"/>
      <p:bldP spid="201760" grpId="0"/>
      <p:bldP spid="201761" grpId="0" animBg="1"/>
      <p:bldP spid="201762" grpId="0"/>
      <p:bldP spid="201763" grpId="0"/>
      <p:bldP spid="201764" grpId="0"/>
      <p:bldP spid="201765" grpId="0"/>
      <p:bldP spid="201766" grpId="0"/>
      <p:bldP spid="201767" grpId="0"/>
      <p:bldP spid="201768" grpId="0"/>
      <p:bldP spid="201769" grpId="0"/>
      <p:bldP spid="201770" grpId="0"/>
      <p:bldP spid="201771" grpId="0"/>
      <p:bldP spid="20177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Yv71brHs"/>
  <p:tag name="ARTICULATE_DESIGN_ID_5_DEFAULT DESIGN" val="OcvQLHbk"/>
  <p:tag name="ARTICULATE_DESIGN_ID_1_DEFAULT DESIGN" val="D8sdA1IT"/>
  <p:tag name="ARTICULATE_DESIGN_ID_7_DEFAULT DESIGN" val="NgfPrPEp"/>
  <p:tag name="ARTICULATE_DESIGN_ID_3_DEFAULT DESIGN" val="XlJOZlBP"/>
  <p:tag name="ARTICULATE_DESIGN_ID_2_DEFAULT DESIGN" val="0TIa2irI"/>
  <p:tag name="ARTICULATE_DESIGN_ID_6_DEFAULT DESIGN" val="ByEyuXTb"/>
  <p:tag name="ARTICULATE_DESIGN_ID_4_DEFAULT DESIGN" val="MLpUtSc1"/>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14329</TotalTime>
  <Words>2817</Words>
  <Application>Microsoft Office PowerPoint</Application>
  <PresentationFormat>On-screen Show (4:3)</PresentationFormat>
  <Paragraphs>340</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1_Default Design</vt:lpstr>
      <vt:lpstr>7_Default Design</vt:lpstr>
      <vt:lpstr>Amount of Substance</vt:lpstr>
      <vt:lpstr>Information</vt:lpstr>
      <vt:lpstr>Does mass change during a reaction?</vt:lpstr>
      <vt:lpstr>Why doesn’t the mass change?</vt:lpstr>
      <vt:lpstr>Demonstrating conservation of mass</vt:lpstr>
      <vt:lpstr>Stoichiometric coefficient</vt:lpstr>
      <vt:lpstr>Stoichiometric ratios</vt:lpstr>
      <vt:lpstr>When does a reaction stop?</vt:lpstr>
      <vt:lpstr>Limiting reactants</vt:lpstr>
      <vt:lpstr>Changing the limiting reactant</vt:lpstr>
      <vt:lpstr>Predicting quantities</vt:lpstr>
      <vt:lpstr>Limiting reactant summary</vt:lpstr>
      <vt:lpstr>Reactions in solutions</vt:lpstr>
      <vt:lpstr>Measuring concentrations</vt:lpstr>
      <vt:lpstr>Volume unit conversions</vt:lpstr>
      <vt:lpstr>Concentrations in g/dm3</vt:lpstr>
      <vt:lpstr>Calculating concentrations in g/dm3</vt:lpstr>
      <vt:lpstr>Concentrations in mol/dm3</vt:lpstr>
      <vt:lpstr>Concentrations in mol/dm3  –  example</vt:lpstr>
      <vt:lpstr>Calculating concentrations in mol/dm3</vt:lpstr>
      <vt:lpstr>Rearranging formulae – example 1</vt:lpstr>
      <vt:lpstr>Rearranging formulae – example 2</vt:lpstr>
      <vt:lpstr>Calculating mass of solute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Amount of Substance</dc:title>
  <dc:subject>Boardworks High School Physical Science</dc:subject>
  <dc:creator>Boardworks</dc:creator>
  <cp:lastModifiedBy>Tim Crilly</cp:lastModifiedBy>
  <cp:revision>524</cp:revision>
  <dcterms:created xsi:type="dcterms:W3CDTF">2003-10-06T13:07:42Z</dcterms:created>
  <dcterms:modified xsi:type="dcterms:W3CDTF">2019-01-31T15:27:11Z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22BB2C6C-4E47-4633-9D36-50C86F239A76</vt:lpwstr>
  </property>
  <property fmtid="{D5CDD505-2E9C-101B-9397-08002B2CF9AE}" pid="3" name="ArticulatePath">
    <vt:lpwstr>Amount of Substance</vt:lpwstr>
  </property>
</Properties>
</file>