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activeX/activeX1.xml" ContentType="application/vnd.ms-office.activeX+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activeX/activeX2.xml" ContentType="application/vnd.ms-office.activeX+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962" r:id="rId1"/>
    <p:sldMasterId id="2147484977" r:id="rId2"/>
  </p:sldMasterIdLst>
  <p:notesMasterIdLst>
    <p:notesMasterId r:id="rId16"/>
  </p:notesMasterIdLst>
  <p:handoutMasterIdLst>
    <p:handoutMasterId r:id="rId17"/>
  </p:handoutMasterIdLst>
  <p:sldIdLst>
    <p:sldId id="430" r:id="rId3"/>
    <p:sldId id="527" r:id="rId4"/>
    <p:sldId id="484" r:id="rId5"/>
    <p:sldId id="485" r:id="rId6"/>
    <p:sldId id="486" r:id="rId7"/>
    <p:sldId id="498" r:id="rId8"/>
    <p:sldId id="499" r:id="rId9"/>
    <p:sldId id="487" r:id="rId10"/>
    <p:sldId id="488" r:id="rId11"/>
    <p:sldId id="492" r:id="rId12"/>
    <p:sldId id="495" r:id="rId13"/>
    <p:sldId id="493" r:id="rId14"/>
    <p:sldId id="494" r:id="rId15"/>
  </p:sldIdLst>
  <p:sldSz cx="9144000" cy="6858000" type="screen4x3"/>
  <p:notesSz cx="6858000" cy="9296400"/>
  <p:embeddedFontLst>
    <p:embeddedFont>
      <p:font typeface="Webdings" panose="05030102010509060703" pitchFamily="18" charset="2"/>
      <p:regular r:id="rId18"/>
    </p:embeddedFont>
    <p:embeddedFont>
      <p:font typeface="Wingdings 2" panose="05020102010507070707" pitchFamily="18" charset="2"/>
      <p:regular r:id="rId19"/>
    </p:embeddedFont>
  </p:embeddedFontLst>
  <p:custDataLst>
    <p:tags r:id="rId20"/>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6600"/>
    <a:srgbClr val="010066"/>
    <a:srgbClr val="CC0099"/>
    <a:srgbClr val="33CC33"/>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varScale="1">
        <p:scale>
          <a:sx n="85" d="100"/>
          <a:sy n="85" d="100"/>
        </p:scale>
        <p:origin x="540" y="72"/>
      </p:cViewPr>
      <p:guideLst>
        <p:guide orient="horz" pos="494"/>
        <p:guide orient="horz" pos="3876"/>
        <p:guide pos="5375"/>
        <p:guide pos="21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A5AF5382-3F2B-492E-8EB7-3B7A17552E8B}"/>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BA859DB1-9194-4091-858F-F90C629FFE63}" type="slidenum">
              <a:rPr lang="en-GB" altLang="en-US"/>
              <a:pPr/>
              <a:t>‹#›</a:t>
            </a:fld>
            <a:endParaRPr lang="en-GB" altLang="en-US"/>
          </a:p>
        </p:txBody>
      </p:sp>
      <p:sp>
        <p:nvSpPr>
          <p:cNvPr id="5" name="Rectangle 7">
            <a:extLst>
              <a:ext uri="{FF2B5EF4-FFF2-40B4-BE49-F238E27FC236}">
                <a16:creationId xmlns:a16="http://schemas.microsoft.com/office/drawing/2014/main" id="{82BE3E34-D64F-4E18-9209-1E28EA418BAD}"/>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ADA7F396-F1B3-4B40-B58A-207494781EAF}"/>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36041129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Rectangle 5">
            <a:extLst>
              <a:ext uri="{FF2B5EF4-FFF2-40B4-BE49-F238E27FC236}">
                <a16:creationId xmlns:a16="http://schemas.microsoft.com/office/drawing/2014/main" id="{0FF204F4-108B-4F06-BEF5-34CD196C8EE1}"/>
              </a:ext>
            </a:extLst>
          </p:cNvPr>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488B258A-0C05-4DE2-97A7-562E10091916}"/>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4A099E7C-D1C0-4ED7-BA32-FEFB85E2D33C}" type="slidenum">
              <a:rPr lang="en-US" altLang="en-US"/>
              <a:pPr/>
              <a:t>‹#›</a:t>
            </a:fld>
            <a:endParaRPr lang="en-US" altLang="en-US"/>
          </a:p>
        </p:txBody>
      </p:sp>
      <p:sp>
        <p:nvSpPr>
          <p:cNvPr id="6" name="Rectangle 7">
            <a:extLst>
              <a:ext uri="{FF2B5EF4-FFF2-40B4-BE49-F238E27FC236}">
                <a16:creationId xmlns:a16="http://schemas.microsoft.com/office/drawing/2014/main" id="{7A1D46A1-F791-48F1-8465-81AB2852B5FC}"/>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43C31F19-89D6-43D1-B34C-1396708D2813}"/>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Physical Science</a:t>
            </a:r>
          </a:p>
        </p:txBody>
      </p:sp>
      <p:sp>
        <p:nvSpPr>
          <p:cNvPr id="3" name="Slide Image Placeholder 2">
            <a:extLst>
              <a:ext uri="{FF2B5EF4-FFF2-40B4-BE49-F238E27FC236}">
                <a16:creationId xmlns:a16="http://schemas.microsoft.com/office/drawing/2014/main" id="{3A9B4FED-6CB2-4AB1-872A-855BE76E2B11}"/>
              </a:ext>
            </a:extLst>
          </p:cNvPr>
          <p:cNvSpPr>
            <a:spLocks noGrp="1" noRot="1" noChangeAspect="1"/>
          </p:cNvSpPr>
          <p:nvPr>
            <p:ph type="sldImg" idx="2"/>
          </p:nvPr>
        </p:nvSpPr>
        <p:spPr>
          <a:xfrm>
            <a:off x="1105200" y="698400"/>
            <a:ext cx="4646399" cy="3484800"/>
          </a:xfrm>
          <a:prstGeom prst="rect">
            <a:avLst/>
          </a:prstGeom>
          <a:noFill/>
          <a:ln w="12700">
            <a:solidFill>
              <a:prstClr val="black"/>
            </a:solidFill>
          </a:ln>
        </p:spPr>
        <p:txBody>
          <a:bodyPr vert="horz" lIns="92830" tIns="46415" rIns="92830" bIns="46415" rtlCol="0" anchor="ctr"/>
          <a:lstStyle/>
          <a:p>
            <a:endParaRPr lang="en-US"/>
          </a:p>
        </p:txBody>
      </p:sp>
    </p:spTree>
    <p:extLst>
      <p:ext uri="{BB962C8B-B14F-4D97-AF65-F5344CB8AC3E}">
        <p14:creationId xmlns:p14="http://schemas.microsoft.com/office/powerpoint/2010/main" val="306407164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3195191F-DBB2-4C17-8B2F-F3F3722A78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12D965C6-BF5C-49C1-A711-98BC17945FD0}" type="slidenum">
              <a:rPr lang="en-US" altLang="en-US" sz="1200">
                <a:solidFill>
                  <a:schemeClr val="tx1"/>
                </a:solidFill>
              </a:rPr>
              <a:pPr/>
              <a:t>1</a:t>
            </a:fld>
            <a:endParaRPr lang="en-US" altLang="en-US" sz="1200">
              <a:solidFill>
                <a:schemeClr val="tx1"/>
              </a:solidFill>
            </a:endParaRPr>
          </a:p>
        </p:txBody>
      </p:sp>
      <p:sp>
        <p:nvSpPr>
          <p:cNvPr id="25603" name="Rectangle 2">
            <a:extLst>
              <a:ext uri="{FF2B5EF4-FFF2-40B4-BE49-F238E27FC236}">
                <a16:creationId xmlns:a16="http://schemas.microsoft.com/office/drawing/2014/main" id="{99153335-5979-450D-BA5D-987DE7155FCA}"/>
              </a:ext>
            </a:extLst>
          </p:cNvPr>
          <p:cNvSpPr>
            <a:spLocks noGrp="1" noRot="1" noChangeAspect="1" noChangeArrowheads="1" noTextEdit="1"/>
          </p:cNvSpPr>
          <p:nvPr>
            <p:ph type="sldImg"/>
          </p:nvPr>
        </p:nvSpPr>
        <p:spPr bwMode="auto">
          <a:xfrm>
            <a:off x="1104900" y="696913"/>
            <a:ext cx="4648200"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5604" name="Rectangle 3">
            <a:extLst>
              <a:ext uri="{FF2B5EF4-FFF2-40B4-BE49-F238E27FC236}">
                <a16:creationId xmlns:a16="http://schemas.microsoft.com/office/drawing/2014/main" id="{CA037D31-9602-44E1-9C25-E15E599948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D4CA9DED-E527-4718-923B-5F8AF2A8ED19}"/>
              </a:ext>
            </a:extLst>
          </p:cNvPr>
          <p:cNvSpPr>
            <a:spLocks noGrp="1" noRot="1" noChangeAspect="1"/>
          </p:cNvSpPr>
          <p:nvPr>
            <p:ph type="sldImg"/>
          </p:nvPr>
        </p:nvSpPr>
        <p:spPr bwMode="auto">
          <a:xfrm>
            <a:off x="1104900" y="696913"/>
            <a:ext cx="4648200"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499FE444-3F8A-4F9F-BCF6-504E9639DD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We want to develop processes that meet the needs of the current population without being detrimental to the requirements of future generations. This is the concept of sustainability.</a:t>
            </a:r>
          </a:p>
        </p:txBody>
      </p:sp>
      <p:sp>
        <p:nvSpPr>
          <p:cNvPr id="35844" name="Slide Number Placeholder 3">
            <a:extLst>
              <a:ext uri="{FF2B5EF4-FFF2-40B4-BE49-F238E27FC236}">
                <a16:creationId xmlns:a16="http://schemas.microsoft.com/office/drawing/2014/main" id="{B1D0E49E-F535-4D44-8865-55B7EA5CAF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9010D5A4-7565-492C-9380-713AFFD77B02}" type="slidenum">
              <a:rPr lang="en-US" altLang="en-US" sz="1200">
                <a:solidFill>
                  <a:schemeClr val="tx1"/>
                </a:solidFill>
              </a:rPr>
              <a:pPr/>
              <a:t>10</a:t>
            </a:fld>
            <a:endParaRPr lang="en-US" altLang="en-US" sz="120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16B4ED0-6297-42BF-B7D6-1BBC5D205797}"/>
              </a:ext>
            </a:extLst>
          </p:cNvPr>
          <p:cNvSpPr>
            <a:spLocks noGrp="1" noRot="1" noChangeAspect="1"/>
          </p:cNvSpPr>
          <p:nvPr>
            <p:ph type="sldImg"/>
          </p:nvPr>
        </p:nvSpPr>
        <p:spPr bwMode="auto">
          <a:xfrm>
            <a:off x="1104900" y="696913"/>
            <a:ext cx="4648200"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CDA52335-53F5-4C6D-BD90-4D0A40470E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Have a look at the different factors taken into account when choosing a reaction pathway.  A compromise is often made between the different factors when choosing a pathway.</a:t>
            </a: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Irina </a:t>
            </a:r>
            <a:r>
              <a:rPr lang="en-GB" altLang="en-US" dirty="0" err="1">
                <a:latin typeface="Arial" panose="020B0604020202020204" pitchFamily="34" charset="0"/>
              </a:rPr>
              <a:t>Adamovich</a:t>
            </a:r>
            <a:r>
              <a:rPr lang="en-GB" altLang="en-US" dirty="0">
                <a:latin typeface="Arial" panose="020B0604020202020204" pitchFamily="34" charset="0"/>
              </a:rPr>
              <a:t>, Shutterstock.com 2018</a:t>
            </a:r>
            <a:endParaRPr lang="en-GB" altLang="en-US" b="1" dirty="0">
              <a:latin typeface="Arial" panose="020B0604020202020204" pitchFamily="34" charset="0"/>
            </a:endParaRPr>
          </a:p>
        </p:txBody>
      </p:sp>
      <p:sp>
        <p:nvSpPr>
          <p:cNvPr id="36868" name="Slide Number Placeholder 3">
            <a:extLst>
              <a:ext uri="{FF2B5EF4-FFF2-40B4-BE49-F238E27FC236}">
                <a16:creationId xmlns:a16="http://schemas.microsoft.com/office/drawing/2014/main" id="{FF52870B-1DD6-4626-AA0B-4C21C21A76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0C12C616-9BAD-429B-8877-9A89CA9BCD15}" type="slidenum">
              <a:rPr lang="en-US" altLang="en-US" sz="1200">
                <a:solidFill>
                  <a:schemeClr val="tx1"/>
                </a:solidFill>
              </a:rPr>
              <a:pPr/>
              <a:t>11</a:t>
            </a:fld>
            <a:endParaRPr lang="en-US" altLang="en-US" sz="120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2CC3E81-5702-416B-B9D2-461BEF5E9EFC}"/>
              </a:ext>
            </a:extLst>
          </p:cNvPr>
          <p:cNvSpPr>
            <a:spLocks noGrp="1" noRot="1" noChangeAspect="1"/>
          </p:cNvSpPr>
          <p:nvPr>
            <p:ph type="sldImg"/>
          </p:nvPr>
        </p:nvSpPr>
        <p:spPr bwMode="auto">
          <a:xfrm>
            <a:off x="1104900" y="696913"/>
            <a:ext cx="4648200"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Slide Number Placeholder 3">
            <a:extLst>
              <a:ext uri="{FF2B5EF4-FFF2-40B4-BE49-F238E27FC236}">
                <a16:creationId xmlns:a16="http://schemas.microsoft.com/office/drawing/2014/main" id="{1F94E5A1-D7EF-4317-A29A-A729C8847B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9F87B82F-A7E3-4D65-A0A8-D987D0F1FBA5}" type="slidenum">
              <a:rPr lang="en-US" altLang="en-US" sz="1200">
                <a:solidFill>
                  <a:schemeClr val="tx1"/>
                </a:solidFill>
              </a:rPr>
              <a:pPr/>
              <a:t>12</a:t>
            </a:fld>
            <a:endParaRPr lang="en-US" altLang="en-US" sz="1200">
              <a:solidFill>
                <a:schemeClr val="tx1"/>
              </a:solidFill>
            </a:endParaRPr>
          </a:p>
        </p:txBody>
      </p:sp>
      <p:sp>
        <p:nvSpPr>
          <p:cNvPr id="3" name="Notes Placeholder 2">
            <a:extLst>
              <a:ext uri="{FF2B5EF4-FFF2-40B4-BE49-F238E27FC236}">
                <a16:creationId xmlns:a16="http://schemas.microsoft.com/office/drawing/2014/main" id="{F40D8E69-0618-4E9D-8C62-C5B68824F2D5}"/>
              </a:ext>
            </a:extLst>
          </p:cNvPr>
          <p:cNvSpPr>
            <a:spLocks noGrp="1"/>
          </p:cNvSpPr>
          <p:nvPr>
            <p:ph type="body" sz="quarter" idx="3"/>
          </p:nvPr>
        </p:nvSpPr>
        <p:spPr>
          <a:xfrm>
            <a:off x="914400" y="4415791"/>
            <a:ext cx="5029200" cy="4183200"/>
          </a:xfrm>
        </p:spPr>
        <p:txBody>
          <a:bodyPr>
            <a:normAutofit fontScale="70000" lnSpcReduction="20000"/>
          </a:bodyPr>
          <a:lstStyle/>
          <a:p>
            <a:pPr>
              <a:lnSpc>
                <a:spcPct val="120000"/>
              </a:lnSpc>
            </a:pPr>
            <a:r>
              <a:rPr lang="en-GB" altLang="en-US" b="1" dirty="0">
                <a:latin typeface="Arial" panose="020B0604020202020204" pitchFamily="34" charset="0"/>
              </a:rPr>
              <a:t>Teacher notes</a:t>
            </a:r>
          </a:p>
          <a:p>
            <a:pPr>
              <a:lnSpc>
                <a:spcPct val="120000"/>
              </a:lnSpc>
            </a:pPr>
            <a:r>
              <a:rPr lang="en-GB" altLang="en-US" dirty="0">
                <a:latin typeface="Arial" panose="020B0604020202020204" pitchFamily="34" charset="0"/>
              </a:rPr>
              <a:t>Students could discuss as a class the advantages and disadvantages of both processes.</a:t>
            </a:r>
          </a:p>
          <a:p>
            <a:pPr>
              <a:lnSpc>
                <a:spcPct val="120000"/>
              </a:lnSpc>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Some discussion points include:</a:t>
            </a:r>
          </a:p>
          <a:p>
            <a:pPr marL="174056" indent="-174056">
              <a:lnSpc>
                <a:spcPct val="120000"/>
              </a:lnSpc>
              <a:buFont typeface="Arial" panose="020B0604020202020204" pitchFamily="34" charset="0"/>
              <a:buChar char="•"/>
            </a:pPr>
            <a:r>
              <a:rPr lang="en-GB" altLang="en-US" dirty="0">
                <a:latin typeface="Arial" panose="020B0604020202020204" pitchFamily="34" charset="0"/>
              </a:rPr>
              <a:t>Hydration of ethene requires a high energy input, including a high temperature, 300 ºC, and high pressure, 60-70 atm. This makes it a costly process and contrasts to fermentation which occurs at atmospheric pressure and around a temperature of 35 ºC.  </a:t>
            </a:r>
          </a:p>
          <a:p>
            <a:pPr marL="174056" indent="-174056">
              <a:lnSpc>
                <a:spcPct val="120000"/>
              </a:lnSpc>
              <a:buFont typeface="Arial" panose="020B0604020202020204" pitchFamily="34" charset="0"/>
              <a:buChar char="•"/>
            </a:pPr>
            <a:r>
              <a:rPr lang="en-GB" altLang="en-US" dirty="0">
                <a:latin typeface="Arial" panose="020B0604020202020204" pitchFamily="34" charset="0"/>
              </a:rPr>
              <a:t>Although hydration of ethene requires a high energy input, it produces an almost 100% yield and no by-products. On the other hand, fermentation only produces a yield of around 15% and produces carbon dioxide as a by-product. </a:t>
            </a:r>
          </a:p>
          <a:p>
            <a:pPr marL="174056" indent="-174056">
              <a:lnSpc>
                <a:spcPct val="120000"/>
              </a:lnSpc>
              <a:buFont typeface="Arial" panose="020B0604020202020204" pitchFamily="34" charset="0"/>
              <a:buChar char="•"/>
            </a:pPr>
            <a:r>
              <a:rPr lang="en-GB" altLang="en-US" dirty="0">
                <a:latin typeface="Arial" panose="020B0604020202020204" pitchFamily="34" charset="0"/>
              </a:rPr>
              <a:t>During the hydration of ethene, only 5% of ethene is actually converted to ethanol with each pass through the catalyst. However, the ethanol produced is removed to shift the equilibrium in favour of ethanol production. The remaining ethene is recycled back through the catalyst reactor, which results in a high overall yield and atom economy.  The hydration of ethene is a continuous process and so requires less </a:t>
            </a:r>
            <a:r>
              <a:rPr lang="en-GB" altLang="en-US" dirty="0" err="1">
                <a:latin typeface="Arial" panose="020B0604020202020204" pitchFamily="34" charset="0"/>
              </a:rPr>
              <a:t>labor</a:t>
            </a:r>
            <a:r>
              <a:rPr lang="en-GB" altLang="en-US" dirty="0">
                <a:latin typeface="Arial" panose="020B0604020202020204" pitchFamily="34" charset="0"/>
              </a:rPr>
              <a:t> from workers.  </a:t>
            </a:r>
          </a:p>
          <a:p>
            <a:pPr marL="174056" indent="-174056">
              <a:lnSpc>
                <a:spcPct val="120000"/>
              </a:lnSpc>
              <a:buFont typeface="Arial" panose="020B0604020202020204" pitchFamily="34" charset="0"/>
              <a:buChar char="•"/>
            </a:pPr>
            <a:r>
              <a:rPr lang="en-GB" altLang="en-US" dirty="0">
                <a:latin typeface="Arial" panose="020B0604020202020204" pitchFamily="34" charset="0"/>
              </a:rPr>
              <a:t>Fermentation of renewable resources, such as carbohydrates, is more sustainable than the production of ethanol from non-renewable resources, such as ethene. Fermentation involves a series of reactions and is a batch process. This means it is more time consuming and labour intensive. Although CO</a:t>
            </a:r>
            <a:r>
              <a:rPr lang="en-GB" altLang="en-US" baseline="-25000" dirty="0">
                <a:latin typeface="Arial" panose="020B0604020202020204" pitchFamily="34" charset="0"/>
              </a:rPr>
              <a:t>2</a:t>
            </a:r>
            <a:r>
              <a:rPr lang="en-GB" altLang="en-US" dirty="0">
                <a:latin typeface="Arial" panose="020B0604020202020204" pitchFamily="34" charset="0"/>
              </a:rPr>
              <a:t> is produced during the reaction, fermentation of glucose is believed to be carbon neutral. This means the CO</a:t>
            </a:r>
            <a:r>
              <a:rPr lang="en-GB" altLang="en-US" baseline="-25000" dirty="0">
                <a:latin typeface="Arial" panose="020B0604020202020204" pitchFamily="34" charset="0"/>
              </a:rPr>
              <a:t>2 </a:t>
            </a:r>
            <a:r>
              <a:rPr lang="en-GB" altLang="en-US" dirty="0">
                <a:latin typeface="Arial" panose="020B0604020202020204" pitchFamily="34" charset="0"/>
              </a:rPr>
              <a:t>released is counteracted by the CO</a:t>
            </a:r>
            <a:r>
              <a:rPr lang="en-GB" altLang="en-US" baseline="-25000" dirty="0">
                <a:latin typeface="Arial" panose="020B0604020202020204" pitchFamily="34" charset="0"/>
              </a:rPr>
              <a:t>2</a:t>
            </a:r>
            <a:r>
              <a:rPr lang="en-GB" altLang="en-US" dirty="0">
                <a:latin typeface="Arial" panose="020B0604020202020204" pitchFamily="34" charset="0"/>
              </a:rPr>
              <a:t> the plant took in during photosynthesis to make glucose.</a:t>
            </a:r>
          </a:p>
          <a:p>
            <a:pPr>
              <a:lnSpc>
                <a:spcPct val="120000"/>
              </a:lnSpc>
            </a:pPr>
            <a:endParaRPr lang="en-GB" altLang="en-US" dirty="0">
              <a:latin typeface="Arial" panose="020B0604020202020204" pitchFamily="34" charset="0"/>
            </a:endParaRPr>
          </a:p>
          <a:p>
            <a:pPr>
              <a:lnSpc>
                <a:spcPct val="120000"/>
              </a:lnSpc>
              <a:defRPr/>
            </a:pPr>
            <a:r>
              <a:rPr lang="en-GB" dirty="0"/>
              <a:t>This slide covers the Science and Engineering Practices:</a:t>
            </a:r>
          </a:p>
          <a:p>
            <a:pPr marL="174056" indent="-174056">
              <a:lnSpc>
                <a:spcPct val="120000"/>
              </a:lnSpc>
              <a:buFont typeface="Arial" panose="020B0604020202020204" pitchFamily="34" charset="0"/>
              <a:buChar char="•"/>
            </a:pPr>
            <a:r>
              <a:rPr lang="en-GB" b="1" dirty="0" err="1"/>
              <a:t>Analyzing</a:t>
            </a:r>
            <a:r>
              <a:rPr lang="en-GB" b="1" dirty="0"/>
              <a:t> and Interpreting Data:</a:t>
            </a:r>
            <a:r>
              <a:rPr lang="en-GB" dirty="0"/>
              <a:t> </a:t>
            </a:r>
            <a:r>
              <a:rPr lang="en-GB" dirty="0" err="1"/>
              <a:t>Analyze</a:t>
            </a:r>
            <a:r>
              <a:rPr lang="en-GB" dirty="0"/>
              <a:t> data to identify design features or characteristics of the components of a proposed process or system to optimize it relative to criteria for success.</a:t>
            </a:r>
          </a:p>
          <a:p>
            <a:pPr marL="174056" indent="-174056">
              <a:lnSpc>
                <a:spcPct val="120000"/>
              </a:lnSpc>
              <a:buFont typeface="Arial" panose="020B0604020202020204" pitchFamily="34" charset="0"/>
              <a:buChar char="•"/>
              <a:defRPr/>
            </a:pPr>
            <a:r>
              <a:rPr lang="en-GB" b="1" dirty="0"/>
              <a:t>Engaging in Argument from Evidence: </a:t>
            </a:r>
            <a:r>
              <a:rPr lang="en-GB" dirty="0"/>
              <a:t>Construct, use, and/or present an oral and written argument or counter-arguments based on data and evidence.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8212CAB-15A7-450C-B166-5185FF4FAB5A}"/>
              </a:ext>
            </a:extLst>
          </p:cNvPr>
          <p:cNvSpPr>
            <a:spLocks noGrp="1" noRot="1" noChangeAspect="1"/>
          </p:cNvSpPr>
          <p:nvPr>
            <p:ph type="sldImg"/>
          </p:nvPr>
        </p:nvSpPr>
        <p:spPr bwMode="auto">
          <a:xfrm>
            <a:off x="1104900" y="696913"/>
            <a:ext cx="4648200"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D280BEBB-0820-400A-A2EA-69A52B59CF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volodymvr</a:t>
            </a:r>
            <a:r>
              <a:rPr lang="en-GB" altLang="en-US" dirty="0">
                <a:latin typeface="Arial" panose="020B0604020202020204" pitchFamily="34" charset="0"/>
              </a:rPr>
              <a:t> </a:t>
            </a:r>
            <a:r>
              <a:rPr lang="en-GB" altLang="en-US" dirty="0" err="1">
                <a:latin typeface="Arial" panose="020B0604020202020204" pitchFamily="34" charset="0"/>
              </a:rPr>
              <a:t>zaberybikyi</a:t>
            </a:r>
            <a:r>
              <a:rPr lang="en-GB" altLang="en-US" dirty="0">
                <a:latin typeface="Arial" panose="020B0604020202020204" pitchFamily="34" charset="0"/>
              </a:rPr>
              <a:t>, Shutterstock.com 2018</a:t>
            </a:r>
          </a:p>
        </p:txBody>
      </p:sp>
      <p:sp>
        <p:nvSpPr>
          <p:cNvPr id="38916" name="Slide Number Placeholder 3">
            <a:extLst>
              <a:ext uri="{FF2B5EF4-FFF2-40B4-BE49-F238E27FC236}">
                <a16:creationId xmlns:a16="http://schemas.microsoft.com/office/drawing/2014/main" id="{A3887C14-ABB3-4C9C-9B10-D33703E431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70FC70C3-015A-4F73-9405-8D70D424AA6E}" type="slidenum">
              <a:rPr lang="en-US" altLang="en-US" sz="1200">
                <a:solidFill>
                  <a:schemeClr val="tx1"/>
                </a:solidFill>
              </a:rPr>
              <a:pPr/>
              <a:t>13</a:t>
            </a:fld>
            <a:endParaRPr lang="en-US" altLang="en-US" sz="1200" dirty="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99E7C-D1C0-4ED7-BA32-FEFB85E2D33C}" type="slidenum">
              <a:rPr lang="en-US" altLang="en-US" smtClean="0"/>
              <a:pPr/>
              <a:t>2</a:t>
            </a:fld>
            <a:endParaRPr lang="en-US" altLang="en-US"/>
          </a:p>
        </p:txBody>
      </p:sp>
      <p:sp>
        <p:nvSpPr>
          <p:cNvPr id="6" name="Slide Image Placeholder 5">
            <a:extLst>
              <a:ext uri="{FF2B5EF4-FFF2-40B4-BE49-F238E27FC236}">
                <a16:creationId xmlns:a16="http://schemas.microsoft.com/office/drawing/2014/main" id="{C654D419-72A6-47DB-9AAC-BB1567150B63}"/>
              </a:ext>
            </a:extLst>
          </p:cNvPr>
          <p:cNvSpPr>
            <a:spLocks noGrp="1" noRot="1" noChangeAspect="1"/>
          </p:cNvSpPr>
          <p:nvPr>
            <p:ph type="sldImg"/>
          </p:nvPr>
        </p:nvSpPr>
        <p:spPr>
          <a:xfrm>
            <a:off x="1108075" y="700088"/>
            <a:ext cx="4641850" cy="3482975"/>
          </a:xfrm>
        </p:spPr>
      </p:sp>
    </p:spTree>
    <p:extLst>
      <p:ext uri="{BB962C8B-B14F-4D97-AF65-F5344CB8AC3E}">
        <p14:creationId xmlns:p14="http://schemas.microsoft.com/office/powerpoint/2010/main" val="3754515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01AB483-E00B-4E2F-8881-E82CCE00A7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B8389943-6713-4096-B13F-93F5D71E26C9}" type="slidenum">
              <a:rPr lang="en-US" altLang="en-US" sz="1200">
                <a:solidFill>
                  <a:schemeClr val="tx1"/>
                </a:solidFill>
              </a:rPr>
              <a:pPr/>
              <a:t>3</a:t>
            </a:fld>
            <a:endParaRPr lang="en-US" altLang="en-US" sz="1200">
              <a:solidFill>
                <a:schemeClr val="tx1"/>
              </a:solidFill>
            </a:endParaRPr>
          </a:p>
        </p:txBody>
      </p:sp>
      <p:sp>
        <p:nvSpPr>
          <p:cNvPr id="27651" name="Rectangle 2">
            <a:extLst>
              <a:ext uri="{FF2B5EF4-FFF2-40B4-BE49-F238E27FC236}">
                <a16:creationId xmlns:a16="http://schemas.microsoft.com/office/drawing/2014/main" id="{60360D05-59D1-48E6-8F8B-D9DBD918B811}"/>
              </a:ext>
            </a:extLst>
          </p:cNvPr>
          <p:cNvSpPr>
            <a:spLocks noGrp="1" noRot="1" noChangeAspect="1" noChangeArrowheads="1" noTextEdit="1"/>
          </p:cNvSpPr>
          <p:nvPr>
            <p:ph type="sldImg"/>
          </p:nvPr>
        </p:nvSpPr>
        <p:spPr bwMode="auto">
          <a:xfrm>
            <a:off x="1104900" y="696913"/>
            <a:ext cx="4648200"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7652" name="Rectangle 3">
            <a:extLst>
              <a:ext uri="{FF2B5EF4-FFF2-40B4-BE49-F238E27FC236}">
                <a16:creationId xmlns:a16="http://schemas.microsoft.com/office/drawing/2014/main" id="{9E7673E4-2104-4D63-9725-BCC167B242D6}"/>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Another way of describing the atom economy is as the utilization of atoms in a reaction.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5B01F357-B4AF-4045-AC3D-C75EC36E1E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C0827CC5-EEF1-4D42-A7CC-65BCEC98B377}" type="slidenum">
              <a:rPr lang="en-US" altLang="en-US" sz="1200">
                <a:solidFill>
                  <a:schemeClr val="tx1"/>
                </a:solidFill>
              </a:rPr>
              <a:pPr/>
              <a:t>4</a:t>
            </a:fld>
            <a:endParaRPr lang="en-US" altLang="en-US" sz="1200">
              <a:solidFill>
                <a:schemeClr val="tx1"/>
              </a:solidFill>
            </a:endParaRPr>
          </a:p>
        </p:txBody>
      </p:sp>
      <p:sp>
        <p:nvSpPr>
          <p:cNvPr id="28675" name="Rectangle 2">
            <a:extLst>
              <a:ext uri="{FF2B5EF4-FFF2-40B4-BE49-F238E27FC236}">
                <a16:creationId xmlns:a16="http://schemas.microsoft.com/office/drawing/2014/main" id="{851C3820-52EF-42BB-A453-C22AD403D7C8}"/>
              </a:ext>
            </a:extLst>
          </p:cNvPr>
          <p:cNvSpPr>
            <a:spLocks noGrp="1" noRot="1" noChangeAspect="1" noChangeArrowheads="1" noTextEdit="1"/>
          </p:cNvSpPr>
          <p:nvPr>
            <p:ph type="sldImg"/>
          </p:nvPr>
        </p:nvSpPr>
        <p:spPr bwMode="auto">
          <a:xfrm>
            <a:off x="1104900" y="696913"/>
            <a:ext cx="4648200"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8676" name="Rectangle 3">
            <a:extLst>
              <a:ext uri="{FF2B5EF4-FFF2-40B4-BE49-F238E27FC236}">
                <a16:creationId xmlns:a16="http://schemas.microsoft.com/office/drawing/2014/main" id="{99770216-1907-4761-B145-8E2981915D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cs typeface="Arial" panose="020B0604020202020204" pitchFamily="34" charset="0"/>
              </a:rPr>
              <a:t>Teacher notes</a:t>
            </a:r>
          </a:p>
          <a:p>
            <a:r>
              <a:rPr lang="en-GB" altLang="en-US" dirty="0">
                <a:latin typeface="Arial" panose="020B0604020202020204" pitchFamily="34" charset="0"/>
                <a:cs typeface="Arial" panose="020B0604020202020204" pitchFamily="34" charset="0"/>
              </a:rPr>
              <a:t>Students should be made aware that due to the law of conservation of mass, the atom economy can also be calculated used the equation: </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atom economy = (total mass of desired reactants / total mass of all products) × 100</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This is because the mass of reactants will always equal the mass of products.</a:t>
            </a:r>
          </a:p>
          <a:p>
            <a:endParaRPr lang="en-GB" altLang="en-US" dirty="0">
              <a:latin typeface="Arial" panose="020B0604020202020204" pitchFamily="34" charset="0"/>
              <a:cs typeface="Arial" panose="020B0604020202020204" pitchFamily="34" charset="0"/>
            </a:endParaRPr>
          </a:p>
          <a:p>
            <a:pPr defTabSz="928299">
              <a:defRPr/>
            </a:pPr>
            <a:r>
              <a:rPr lang="en-GB" dirty="0">
                <a:latin typeface="Arial" panose="020B0604020202020204" pitchFamily="34" charset="0"/>
                <a:cs typeface="Arial" panose="020B0604020202020204" pitchFamily="34" charset="0"/>
              </a:rPr>
              <a:t>This slide covers the Science and Engineering Practice:</a:t>
            </a:r>
          </a:p>
          <a:p>
            <a:pPr marL="174056" indent="-174056">
              <a:buFont typeface="Arial" panose="020B0604020202020204" pitchFamily="34" charset="0"/>
              <a:buChar char="•"/>
            </a:pPr>
            <a:r>
              <a:rPr lang="en-GB" b="1" dirty="0">
                <a:latin typeface="Arial" panose="020B0604020202020204" pitchFamily="34" charset="0"/>
                <a:cs typeface="Arial" panose="020B0604020202020204" pitchFamily="34" charset="0"/>
              </a:rPr>
              <a:t>Using Mathematics and Computational Thinking: </a:t>
            </a:r>
            <a:r>
              <a:rPr lang="en-GB" dirty="0">
                <a:latin typeface="Arial" panose="020B0604020202020204" pitchFamily="34" charset="0"/>
                <a:cs typeface="Arial" panose="020B0604020202020204" pitchFamily="34" charset="0"/>
              </a:rPr>
              <a:t>Apply techniques of algebra and functions </a:t>
            </a:r>
            <a:r>
              <a:rPr lang="en-GB" dirty="0"/>
              <a:t>to represent and solve scientific and engineering problems.</a:t>
            </a:r>
            <a:endParaRPr lang="en-US" dirty="0">
              <a:effectLs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E085305A-6680-46C3-B564-2D8FD71DF9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35BB934F-A677-4716-9E44-5D6C7C626BC4}" type="slidenum">
              <a:rPr lang="en-US" altLang="en-US" sz="1200">
                <a:solidFill>
                  <a:schemeClr val="tx1"/>
                </a:solidFill>
              </a:rPr>
              <a:pPr/>
              <a:t>5</a:t>
            </a:fld>
            <a:endParaRPr lang="en-US" altLang="en-US" sz="1200">
              <a:solidFill>
                <a:schemeClr val="tx1"/>
              </a:solidFill>
            </a:endParaRPr>
          </a:p>
        </p:txBody>
      </p:sp>
      <p:sp>
        <p:nvSpPr>
          <p:cNvPr id="29699" name="Rectangle 2">
            <a:extLst>
              <a:ext uri="{FF2B5EF4-FFF2-40B4-BE49-F238E27FC236}">
                <a16:creationId xmlns:a16="http://schemas.microsoft.com/office/drawing/2014/main" id="{293F760F-94EF-44CC-98E3-11C4CCE52FD5}"/>
              </a:ext>
            </a:extLst>
          </p:cNvPr>
          <p:cNvSpPr>
            <a:spLocks noGrp="1" noRot="1" noChangeAspect="1" noChangeArrowheads="1" noTextEdit="1"/>
          </p:cNvSpPr>
          <p:nvPr>
            <p:ph type="sldImg"/>
          </p:nvPr>
        </p:nvSpPr>
        <p:spPr bwMode="auto">
          <a:xfrm>
            <a:off x="1104900" y="696913"/>
            <a:ext cx="4648200"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9700" name="Rectangle 3">
            <a:extLst>
              <a:ext uri="{FF2B5EF4-FFF2-40B4-BE49-F238E27FC236}">
                <a16:creationId xmlns:a16="http://schemas.microsoft.com/office/drawing/2014/main" id="{C9FCD8C0-666A-4B11-AECE-E2CEB66D80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a:t>
            </a:r>
            <a:r>
              <a:rPr lang="en-GB" altLang="en-US" dirty="0" err="1">
                <a:latin typeface="Arial" panose="020B0604020202020204" pitchFamily="34" charset="0"/>
              </a:rPr>
              <a:t>r.f.m</a:t>
            </a:r>
            <a:r>
              <a:rPr lang="en-GB" altLang="en-US" dirty="0">
                <a:latin typeface="Arial" panose="020B0604020202020204" pitchFamily="34" charset="0"/>
              </a:rPr>
              <a:t> of a compound is the total of the </a:t>
            </a:r>
            <a:r>
              <a:rPr lang="en-GB" altLang="en-US" b="1" dirty="0">
                <a:latin typeface="Arial" panose="020B0604020202020204" pitchFamily="34" charset="0"/>
              </a:rPr>
              <a:t>relative atomic masses</a:t>
            </a:r>
            <a:r>
              <a:rPr lang="en-GB" altLang="en-US" dirty="0">
                <a:latin typeface="Arial" panose="020B0604020202020204" pitchFamily="34" charset="0"/>
              </a:rPr>
              <a:t> (</a:t>
            </a:r>
            <a:r>
              <a:rPr lang="en-GB" altLang="en-US" b="1" dirty="0" err="1">
                <a:latin typeface="Arial" panose="020B0604020202020204" pitchFamily="34" charset="0"/>
              </a:rPr>
              <a:t>r.a.m</a:t>
            </a:r>
            <a:r>
              <a:rPr lang="en-GB" altLang="en-US" dirty="0">
                <a:latin typeface="Arial" panose="020B0604020202020204" pitchFamily="34" charset="0"/>
              </a:rPr>
              <a:t>) of all the atoms in its formula.</a:t>
            </a:r>
          </a:p>
          <a:p>
            <a:r>
              <a:rPr lang="en-GB" altLang="en-US" dirty="0">
                <a:latin typeface="Arial" panose="020B0604020202020204" pitchFamily="34" charset="0"/>
              </a:rPr>
              <a:t>The number of reacting molecules is shown by the coefficient in the balanced symbol equation. In this example, 2 molecules of copper oxide react with 1 molecule of carbon to form 2 molecules of copper and 1 molecule of carbon dioxide.</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relative formula mass, please refer to the </a:t>
            </a:r>
            <a:r>
              <a:rPr lang="en-GB" altLang="en-US" i="1" dirty="0">
                <a:latin typeface="Arial" panose="020B0604020202020204" pitchFamily="34" charset="0"/>
              </a:rPr>
              <a:t>Conservation of Mass </a:t>
            </a:r>
            <a:r>
              <a:rPr lang="en-GB" altLang="en-US" dirty="0">
                <a:latin typeface="Arial" panose="020B0604020202020204" pitchFamily="34" charset="0"/>
              </a:rPr>
              <a:t>presentation.</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a:buFont typeface="Arial" panose="020B0604020202020204" pitchFamily="34" charset="0"/>
              <a:buChar char="•"/>
            </a:pPr>
            <a:r>
              <a:rPr lang="en-GB" b="1" dirty="0"/>
              <a:t>Using Mathematics and Computational Thinking: </a:t>
            </a:r>
            <a:r>
              <a:rPr lang="en-GB" dirty="0"/>
              <a:t>Apply techniques of algebra and functions to represent and solve scientific and engineering problems.</a:t>
            </a:r>
            <a:endParaRPr lang="en-US" dirty="0">
              <a:effectLs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157050B-A8D4-4D37-867F-97BE08D456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6C577FED-F254-49A9-94E4-A15349778CF5}" type="slidenum">
              <a:rPr lang="en-US" altLang="en-US" sz="1200">
                <a:solidFill>
                  <a:schemeClr val="tx1"/>
                </a:solidFill>
              </a:rPr>
              <a:pPr/>
              <a:t>6</a:t>
            </a:fld>
            <a:endParaRPr lang="en-US" altLang="en-US" sz="1200">
              <a:solidFill>
                <a:schemeClr val="tx1"/>
              </a:solidFill>
            </a:endParaRPr>
          </a:p>
        </p:txBody>
      </p:sp>
      <p:sp>
        <p:nvSpPr>
          <p:cNvPr id="30723" name="Rectangle 2">
            <a:extLst>
              <a:ext uri="{FF2B5EF4-FFF2-40B4-BE49-F238E27FC236}">
                <a16:creationId xmlns:a16="http://schemas.microsoft.com/office/drawing/2014/main" id="{B6AB7C7F-E062-4839-B5DD-094A672520E1}"/>
              </a:ext>
            </a:extLst>
          </p:cNvPr>
          <p:cNvSpPr>
            <a:spLocks noGrp="1" noRot="1" noChangeAspect="1" noChangeArrowheads="1" noTextEdit="1"/>
          </p:cNvSpPr>
          <p:nvPr>
            <p:ph type="sldImg"/>
          </p:nvPr>
        </p:nvSpPr>
        <p:spPr bwMode="auto">
          <a:xfrm>
            <a:off x="1104900" y="696913"/>
            <a:ext cx="4648200"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24" name="Rectangle 3">
            <a:extLst>
              <a:ext uri="{FF2B5EF4-FFF2-40B4-BE49-F238E27FC236}">
                <a16:creationId xmlns:a16="http://schemas.microsoft.com/office/drawing/2014/main" id="{04ABB6C6-907C-4655-978F-EBFF500ACA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Carbon dioxide is a waste product in this reaction and so is not included in the calculation of atom economy.</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a:buFont typeface="Arial" panose="020B0604020202020204" pitchFamily="34" charset="0"/>
              <a:buChar char="•"/>
            </a:pPr>
            <a:r>
              <a:rPr lang="en-GB" b="1" dirty="0"/>
              <a:t>Using Mathematics and Computational Thinking: </a:t>
            </a:r>
            <a:r>
              <a:rPr lang="en-GB" dirty="0"/>
              <a:t>Apply techniques of algebra and functions to represent and solve scientific and engineering problems.</a:t>
            </a:r>
            <a:endParaRPr lang="en-US" dirty="0">
              <a:effectLs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E0092FD-A126-49CE-A683-D43DE6D7583F}"/>
              </a:ext>
            </a:extLst>
          </p:cNvPr>
          <p:cNvSpPr>
            <a:spLocks noGrp="1" noRot="1" noChangeAspect="1"/>
          </p:cNvSpPr>
          <p:nvPr>
            <p:ph type="sldImg"/>
          </p:nvPr>
        </p:nvSpPr>
        <p:spPr bwMode="auto">
          <a:xfrm>
            <a:off x="1104900" y="696913"/>
            <a:ext cx="4648200"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8D3E431A-C572-4ABB-B35C-B2527F167F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a:buFont typeface="Arial" panose="020B0604020202020204" pitchFamily="34" charset="0"/>
              <a:buChar char="•"/>
            </a:pPr>
            <a:r>
              <a:rPr lang="en-GB" b="1" dirty="0"/>
              <a:t>Using Mathematics and Computational Thinking: </a:t>
            </a:r>
            <a:r>
              <a:rPr lang="en-GB" dirty="0"/>
              <a:t>Apply techniques of algebra and functions to represent and solve scientific and engineering problems.</a:t>
            </a:r>
            <a:endParaRPr lang="en-US" dirty="0">
              <a:effectLst/>
            </a:endParaRPr>
          </a:p>
        </p:txBody>
      </p:sp>
      <p:sp>
        <p:nvSpPr>
          <p:cNvPr id="31748" name="Slide Number Placeholder 3">
            <a:extLst>
              <a:ext uri="{FF2B5EF4-FFF2-40B4-BE49-F238E27FC236}">
                <a16:creationId xmlns:a16="http://schemas.microsoft.com/office/drawing/2014/main" id="{B4548920-7940-4917-88A8-A4D7DD373F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3E9B4F47-FC94-4DA7-8241-563B2D2A797A}" type="slidenum">
              <a:rPr lang="en-US" altLang="en-US" sz="1200">
                <a:solidFill>
                  <a:schemeClr val="tx1"/>
                </a:solidFill>
              </a:rPr>
              <a:pPr/>
              <a:t>7</a:t>
            </a:fld>
            <a:endParaRPr lang="en-US" altLang="en-US" sz="12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D98F08A-55C0-4248-8954-218F202600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A911FC17-AE3A-4D0D-BC61-9FA7E5853426}" type="slidenum">
              <a:rPr lang="en-US" altLang="en-US" sz="1200">
                <a:solidFill>
                  <a:schemeClr val="tx1"/>
                </a:solidFill>
              </a:rPr>
              <a:pPr/>
              <a:t>8</a:t>
            </a:fld>
            <a:endParaRPr lang="en-US" altLang="en-US" sz="1200">
              <a:solidFill>
                <a:schemeClr val="tx1"/>
              </a:solidFill>
            </a:endParaRPr>
          </a:p>
        </p:txBody>
      </p:sp>
      <p:sp>
        <p:nvSpPr>
          <p:cNvPr id="32771" name="Rectangle 2">
            <a:extLst>
              <a:ext uri="{FF2B5EF4-FFF2-40B4-BE49-F238E27FC236}">
                <a16:creationId xmlns:a16="http://schemas.microsoft.com/office/drawing/2014/main" id="{6497E96B-5F72-4050-ADD5-0A25AFB20E7C}"/>
              </a:ext>
            </a:extLst>
          </p:cNvPr>
          <p:cNvSpPr>
            <a:spLocks noGrp="1" noRot="1" noChangeAspect="1" noChangeArrowheads="1" noTextEdit="1"/>
          </p:cNvSpPr>
          <p:nvPr>
            <p:ph type="sldImg"/>
          </p:nvPr>
        </p:nvSpPr>
        <p:spPr bwMode="auto">
          <a:xfrm>
            <a:off x="1104900" y="696913"/>
            <a:ext cx="4648200"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2772" name="Rectangle 3">
            <a:extLst>
              <a:ext uri="{FF2B5EF4-FFF2-40B4-BE49-F238E27FC236}">
                <a16:creationId xmlns:a16="http://schemas.microsoft.com/office/drawing/2014/main" id="{E58BFE74-3D6D-4060-AE56-CD212B144DD5}"/>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7E9476A5-AC70-412B-A86C-C0C4BA8D2D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54243" indent="-290093">
              <a:defRPr sz="2400">
                <a:solidFill>
                  <a:srgbClr val="000066"/>
                </a:solidFill>
                <a:latin typeface="Arial" panose="020B0604020202020204" pitchFamily="34" charset="0"/>
              </a:defRPr>
            </a:lvl2pPr>
            <a:lvl3pPr marL="1160374" indent="-232075">
              <a:defRPr sz="2400">
                <a:solidFill>
                  <a:srgbClr val="000066"/>
                </a:solidFill>
                <a:latin typeface="Arial" panose="020B0604020202020204" pitchFamily="34" charset="0"/>
              </a:defRPr>
            </a:lvl3pPr>
            <a:lvl4pPr marL="1624523" indent="-232075">
              <a:defRPr sz="2400">
                <a:solidFill>
                  <a:srgbClr val="000066"/>
                </a:solidFill>
                <a:latin typeface="Arial" panose="020B0604020202020204" pitchFamily="34" charset="0"/>
              </a:defRPr>
            </a:lvl4pPr>
            <a:lvl5pPr marL="2088672" indent="-232075">
              <a:defRPr sz="2400">
                <a:solidFill>
                  <a:srgbClr val="000066"/>
                </a:solidFill>
                <a:latin typeface="Arial" panose="020B0604020202020204" pitchFamily="34" charset="0"/>
              </a:defRPr>
            </a:lvl5pPr>
            <a:lvl6pPr marL="2552822" indent="-232075" eaLnBrk="0" fontAlgn="base" hangingPunct="0">
              <a:spcBef>
                <a:spcPct val="0"/>
              </a:spcBef>
              <a:spcAft>
                <a:spcPct val="0"/>
              </a:spcAft>
              <a:defRPr sz="2400">
                <a:solidFill>
                  <a:srgbClr val="000066"/>
                </a:solidFill>
                <a:latin typeface="Arial" panose="020B0604020202020204" pitchFamily="34" charset="0"/>
              </a:defRPr>
            </a:lvl6pPr>
            <a:lvl7pPr marL="3016971" indent="-232075" eaLnBrk="0" fontAlgn="base" hangingPunct="0">
              <a:spcBef>
                <a:spcPct val="0"/>
              </a:spcBef>
              <a:spcAft>
                <a:spcPct val="0"/>
              </a:spcAft>
              <a:defRPr sz="2400">
                <a:solidFill>
                  <a:srgbClr val="000066"/>
                </a:solidFill>
                <a:latin typeface="Arial" panose="020B0604020202020204" pitchFamily="34" charset="0"/>
              </a:defRPr>
            </a:lvl7pPr>
            <a:lvl8pPr marL="3481121" indent="-232075" eaLnBrk="0" fontAlgn="base" hangingPunct="0">
              <a:spcBef>
                <a:spcPct val="0"/>
              </a:spcBef>
              <a:spcAft>
                <a:spcPct val="0"/>
              </a:spcAft>
              <a:defRPr sz="2400">
                <a:solidFill>
                  <a:srgbClr val="000066"/>
                </a:solidFill>
                <a:latin typeface="Arial" panose="020B0604020202020204" pitchFamily="34" charset="0"/>
              </a:defRPr>
            </a:lvl8pPr>
            <a:lvl9pPr marL="3945270" indent="-232075" eaLnBrk="0" fontAlgn="base" hangingPunct="0">
              <a:spcBef>
                <a:spcPct val="0"/>
              </a:spcBef>
              <a:spcAft>
                <a:spcPct val="0"/>
              </a:spcAft>
              <a:defRPr sz="2400">
                <a:solidFill>
                  <a:srgbClr val="000066"/>
                </a:solidFill>
                <a:latin typeface="Arial" panose="020B0604020202020204" pitchFamily="34" charset="0"/>
              </a:defRPr>
            </a:lvl9pPr>
          </a:lstStyle>
          <a:p>
            <a:fld id="{22AA38D5-52B3-4BFB-9A88-A6A1E6ACF4E5}" type="slidenum">
              <a:rPr lang="en-US" altLang="en-US" sz="1200">
                <a:solidFill>
                  <a:schemeClr val="tx1"/>
                </a:solidFill>
              </a:rPr>
              <a:pPr/>
              <a:t>9</a:t>
            </a:fld>
            <a:endParaRPr lang="en-US" altLang="en-US" sz="1200">
              <a:solidFill>
                <a:schemeClr val="tx1"/>
              </a:solidFill>
            </a:endParaRPr>
          </a:p>
        </p:txBody>
      </p:sp>
      <p:sp>
        <p:nvSpPr>
          <p:cNvPr id="33795" name="Rectangle 2">
            <a:extLst>
              <a:ext uri="{FF2B5EF4-FFF2-40B4-BE49-F238E27FC236}">
                <a16:creationId xmlns:a16="http://schemas.microsoft.com/office/drawing/2014/main" id="{09E11E63-5AB7-41EF-B5D7-615D593968F5}"/>
              </a:ext>
            </a:extLst>
          </p:cNvPr>
          <p:cNvSpPr>
            <a:spLocks noGrp="1" noRot="1" noChangeAspect="1" noChangeArrowheads="1" noTextEdit="1"/>
          </p:cNvSpPr>
          <p:nvPr>
            <p:ph type="sldImg"/>
          </p:nvPr>
        </p:nvSpPr>
        <p:spPr bwMode="auto">
          <a:xfrm>
            <a:off x="1104900" y="696913"/>
            <a:ext cx="4648200"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3796" name="Rectangle 3">
            <a:extLst>
              <a:ext uri="{FF2B5EF4-FFF2-40B4-BE49-F238E27FC236}">
                <a16:creationId xmlns:a16="http://schemas.microsoft.com/office/drawing/2014/main" id="{F88D4D9B-D19A-4C2F-9098-0B047FEA3B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
    </p:custDataLst>
    <p:extLst>
      <p:ext uri="{BB962C8B-B14F-4D97-AF65-F5344CB8AC3E}">
        <p14:creationId xmlns:p14="http://schemas.microsoft.com/office/powerpoint/2010/main" val="904213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48380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31265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31611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2312766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
    </p:custDataLst>
    <p:extLst>
      <p:ext uri="{BB962C8B-B14F-4D97-AF65-F5344CB8AC3E}">
        <p14:creationId xmlns:p14="http://schemas.microsoft.com/office/powerpoint/2010/main" val="3613283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310213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65905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4069099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23992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7217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60585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159558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258435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812257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665077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6587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38426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2765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157842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6477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8274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700769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2956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977637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09850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6"/>
    </p:custDataLst>
    <p:extLst>
      <p:ext uri="{BB962C8B-B14F-4D97-AF65-F5344CB8AC3E}">
        <p14:creationId xmlns:p14="http://schemas.microsoft.com/office/powerpoint/2010/main" val="3817194883"/>
      </p:ext>
    </p:extLst>
  </p:cSld>
  <p:clrMap bg1="lt1" tx1="dk1" bg2="lt2" tx2="dk2" accent1="accent1" accent2="accent2" accent3="accent3" accent4="accent4" accent5="accent5" accent6="accent6" hlink="hlink" folHlink="folHlink"/>
  <p:sldLayoutIdLst>
    <p:sldLayoutId id="2147484963" r:id="rId1"/>
    <p:sldLayoutId id="2147484964" r:id="rId2"/>
    <p:sldLayoutId id="2147484965" r:id="rId3"/>
    <p:sldLayoutId id="2147484966" r:id="rId4"/>
    <p:sldLayoutId id="2147484967" r:id="rId5"/>
    <p:sldLayoutId id="2147484968" r:id="rId6"/>
    <p:sldLayoutId id="2147484969" r:id="rId7"/>
    <p:sldLayoutId id="2147484970" r:id="rId8"/>
    <p:sldLayoutId id="2147484971" r:id="rId9"/>
    <p:sldLayoutId id="2147484972" r:id="rId10"/>
    <p:sldLayoutId id="2147484973" r:id="rId11"/>
    <p:sldLayoutId id="2147484974" r:id="rId12"/>
    <p:sldLayoutId id="2147484975" r:id="rId13"/>
    <p:sldLayoutId id="2147484976"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4"/>
    </p:custDataLst>
    <p:extLst>
      <p:ext uri="{BB962C8B-B14F-4D97-AF65-F5344CB8AC3E}">
        <p14:creationId xmlns:p14="http://schemas.microsoft.com/office/powerpoint/2010/main" val="163815372"/>
      </p:ext>
    </p:extLst>
  </p:cSld>
  <p:clrMap bg1="lt1" tx1="dk1" bg2="lt2" tx2="dk2" accent1="accent1" accent2="accent2" accent3="accent3" accent4="accent4" accent5="accent5" accent6="accent6" hlink="hlink" folHlink="folHlink"/>
  <p:sldLayoutIdLst>
    <p:sldLayoutId id="2147484978" r:id="rId1"/>
    <p:sldLayoutId id="2147484979" r:id="rId2"/>
    <p:sldLayoutId id="2147484980" r:id="rId3"/>
    <p:sldLayoutId id="2147484981" r:id="rId4"/>
    <p:sldLayoutId id="2147484982" r:id="rId5"/>
    <p:sldLayoutId id="2147484983" r:id="rId6"/>
    <p:sldLayoutId id="2147484984" r:id="rId7"/>
    <p:sldLayoutId id="2147484985" r:id="rId8"/>
    <p:sldLayoutId id="2147484986" r:id="rId9"/>
    <p:sldLayoutId id="2147484987" r:id="rId10"/>
    <p:sldLayoutId id="2147484988" r:id="rId11"/>
    <p:sldLayoutId id="2147484989"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2.xml"/><Relationship Id="rId7" Type="http://schemas.openxmlformats.org/officeDocument/2006/relationships/image" Target="../media/image22.png"/><Relationship Id="rId2" Type="http://schemas.openxmlformats.org/officeDocument/2006/relationships/tags" Target="../tags/tag41.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11.xml"/><Relationship Id="rId10" Type="http://schemas.openxmlformats.org/officeDocument/2006/relationships/image" Target="../media/image21.wmf"/><Relationship Id="rId4" Type="http://schemas.openxmlformats.org/officeDocument/2006/relationships/slideLayout" Target="../slideLayouts/slideLayout6.xml"/><Relationship Id="rId9"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43.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6.png"/><Relationship Id="rId5" Type="http://schemas.openxmlformats.org/officeDocument/2006/relationships/image" Target="../media/image15.pn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7.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control" Target="../activeX/activeX1.xml"/><Relationship Id="rId7" Type="http://schemas.openxmlformats.org/officeDocument/2006/relationships/image" Target="../media/image22.png"/><Relationship Id="rId2" Type="http://schemas.openxmlformats.org/officeDocument/2006/relationships/tags" Target="../tags/tag39.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9.xml"/><Relationship Id="rId4" Type="http://schemas.openxmlformats.org/officeDocument/2006/relationships/slideLayout" Target="../slideLayouts/slideLayout6.xml"/><Relationship Id="rId9"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007D02EC-AFE3-4792-B73B-F856A64EB413}"/>
              </a:ext>
            </a:extLst>
          </p:cNvPr>
          <p:cNvSpPr>
            <a:spLocks noGrp="1"/>
          </p:cNvSpPr>
          <p:nvPr>
            <p:ph type="title"/>
          </p:nvPr>
        </p:nvSpPr>
        <p:spPr/>
        <p:txBody>
          <a:bodyPr/>
          <a:lstStyle/>
          <a:p>
            <a:r>
              <a:rPr lang="en-GB" altLang="en-US" dirty="0"/>
              <a:t>Atom </a:t>
            </a:r>
            <a:br>
              <a:rPr lang="en-GB" altLang="en-US" dirty="0"/>
            </a:br>
            <a:r>
              <a:rPr lang="en-GB" altLang="en-US" dirty="0"/>
              <a:t>Economy</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C70CCBE-601B-4770-9043-ADA37489559C}"/>
              </a:ext>
            </a:extLst>
          </p:cNvPr>
          <p:cNvSpPr>
            <a:spLocks noGrp="1"/>
          </p:cNvSpPr>
          <p:nvPr>
            <p:ph type="title"/>
          </p:nvPr>
        </p:nvSpPr>
        <p:spPr/>
        <p:txBody>
          <a:bodyPr/>
          <a:lstStyle/>
          <a:p>
            <a:r>
              <a:rPr lang="en-GB" altLang="en-US" sz="2700"/>
              <a:t>Choosing the right reaction pathway (1) </a:t>
            </a:r>
          </a:p>
        </p:txBody>
      </p:sp>
      <p:sp>
        <p:nvSpPr>
          <p:cNvPr id="15364" name="TextBox 3">
            <a:extLst>
              <a:ext uri="{FF2B5EF4-FFF2-40B4-BE49-F238E27FC236}">
                <a16:creationId xmlns:a16="http://schemas.microsoft.com/office/drawing/2014/main" id="{85667FFC-2655-478F-BC13-E5D9F4712B49}"/>
              </a:ext>
            </a:extLst>
          </p:cNvPr>
          <p:cNvSpPr txBox="1">
            <a:spLocks noChangeArrowheads="1"/>
          </p:cNvSpPr>
          <p:nvPr/>
        </p:nvSpPr>
        <p:spPr bwMode="auto">
          <a:xfrm>
            <a:off x="342900" y="2403475"/>
            <a:ext cx="47259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Manufacturers must therefore compare alternative routes that produce the desired product. They can then choose the best method to use.</a:t>
            </a:r>
          </a:p>
        </p:txBody>
      </p:sp>
      <p:sp>
        <p:nvSpPr>
          <p:cNvPr id="20485" name="Rectangle 4">
            <a:extLst>
              <a:ext uri="{FF2B5EF4-FFF2-40B4-BE49-F238E27FC236}">
                <a16:creationId xmlns:a16="http://schemas.microsoft.com/office/drawing/2014/main" id="{00F6DC2D-2B35-4716-A279-24BF78A100F8}"/>
              </a:ext>
            </a:extLst>
          </p:cNvPr>
          <p:cNvSpPr>
            <a:spLocks noChangeArrowheads="1"/>
          </p:cNvSpPr>
          <p:nvPr/>
        </p:nvSpPr>
        <p:spPr bwMode="auto">
          <a:xfrm>
            <a:off x="342900" y="784225"/>
            <a:ext cx="844677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Manufacturers want reactions to be as </a:t>
            </a:r>
            <a:r>
              <a:rPr lang="en-GB" altLang="en-US" b="1">
                <a:solidFill>
                  <a:srgbClr val="FF6600"/>
                </a:solidFill>
              </a:rPr>
              <a:t>efficient</a:t>
            </a:r>
            <a:r>
              <a:rPr lang="en-GB" altLang="en-US">
                <a:solidFill>
                  <a:srgbClr val="010066"/>
                </a:solidFill>
              </a:rPr>
              <a:t> as possible. They do not want to waste resources or energy and they want to make as much product as possible.</a:t>
            </a:r>
          </a:p>
        </p:txBody>
      </p:sp>
      <p:sp>
        <p:nvSpPr>
          <p:cNvPr id="15367" name="TextBox 19">
            <a:extLst>
              <a:ext uri="{FF2B5EF4-FFF2-40B4-BE49-F238E27FC236}">
                <a16:creationId xmlns:a16="http://schemas.microsoft.com/office/drawing/2014/main" id="{9D8C10F3-AF98-4AB4-B7DC-9406169B3E04}"/>
              </a:ext>
            </a:extLst>
          </p:cNvPr>
          <p:cNvSpPr txBox="1">
            <a:spLocks noChangeArrowheads="1"/>
          </p:cNvSpPr>
          <p:nvPr/>
        </p:nvSpPr>
        <p:spPr bwMode="auto">
          <a:xfrm>
            <a:off x="342900" y="4760913"/>
            <a:ext cx="499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They take into account not just atom economy and </a:t>
            </a:r>
            <a:r>
              <a:rPr lang="en-GB" altLang="en-US" b="1" dirty="0">
                <a:solidFill>
                  <a:srgbClr val="FF6600"/>
                </a:solidFill>
              </a:rPr>
              <a:t>yield</a:t>
            </a:r>
            <a:r>
              <a:rPr lang="en-GB" altLang="en-US" dirty="0"/>
              <a:t>, but also </a:t>
            </a:r>
            <a:r>
              <a:rPr lang="en-GB" altLang="en-US" b="1" dirty="0">
                <a:solidFill>
                  <a:srgbClr val="FF6600"/>
                </a:solidFill>
              </a:rPr>
              <a:t>rate of reaction</a:t>
            </a:r>
            <a:r>
              <a:rPr lang="en-GB" altLang="en-US" dirty="0"/>
              <a:t>, cost and energy.</a:t>
            </a:r>
          </a:p>
        </p:txBody>
      </p:sp>
      <p:pic>
        <p:nvPicPr>
          <p:cNvPr id="20487" name="Picture 9" descr="Z:\Science\GCSE Science 2016\Presentation update\Design\Images\scientist_male_large.png">
            <a:extLst>
              <a:ext uri="{FF2B5EF4-FFF2-40B4-BE49-F238E27FC236}">
                <a16:creationId xmlns:a16="http://schemas.microsoft.com/office/drawing/2014/main" id="{FA6994C6-8AB5-4318-9490-EDCF0EE15E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8888" y="2108200"/>
            <a:ext cx="3236912"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8635F448-3715-4BF2-9933-6C0B884B56D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02888392-E0AB-4023-973A-F0B4140BF4F0}"/>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a:extLst>
              <a:ext uri="{FF2B5EF4-FFF2-40B4-BE49-F238E27FC236}">
                <a16:creationId xmlns:a16="http://schemas.microsoft.com/office/drawing/2014/main" id="{008974A9-EA8C-4B82-ACE5-3E10327A76EF}"/>
              </a:ext>
            </a:extLst>
          </p:cNvPr>
          <p:cNvSpPr>
            <a:spLocks noGrp="1"/>
          </p:cNvSpPr>
          <p:nvPr>
            <p:ph type="title"/>
          </p:nvPr>
        </p:nvSpPr>
        <p:spPr/>
        <p:txBody>
          <a:bodyPr/>
          <a:lstStyle/>
          <a:p>
            <a:r>
              <a:rPr lang="en-GB" altLang="en-US" sz="2700" dirty="0"/>
              <a:t>Choosing the right reaction pathway (2)  </a:t>
            </a:r>
          </a:p>
        </p:txBody>
      </p:sp>
      <p:pic>
        <p:nvPicPr>
          <p:cNvPr id="7" name="Picture 6">
            <a:hlinkClick r:id="" action="ppaction://hlinkshowjump?jump=nextslide"/>
            <a:extLst>
              <a:ext uri="{FF2B5EF4-FFF2-40B4-BE49-F238E27FC236}">
                <a16:creationId xmlns:a16="http://schemas.microsoft.com/office/drawing/2014/main" id="{3B70FE2C-D642-4037-A4DE-8F65E6CEBF4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CF59A424-1A37-4450-B633-B1479A176651}"/>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CB74985E-6827-4702-9D6A-0C2AAF0C8E80}"/>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5B66EB0-56C1-4750-BFD9-31A4EDC1A6AD}"/>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FEE797C-61F3-4756-95BB-288D247D76D8}"/>
              </a:ext>
            </a:extLst>
          </p:cNvPr>
          <p:cNvSpPr>
            <a:spLocks noGrp="1"/>
          </p:cNvSpPr>
          <p:nvPr>
            <p:ph type="title"/>
          </p:nvPr>
        </p:nvSpPr>
        <p:spPr/>
        <p:txBody>
          <a:bodyPr/>
          <a:lstStyle/>
          <a:p>
            <a:r>
              <a:rPr lang="en-GB" altLang="en-US"/>
              <a:t>Production of ethanol</a:t>
            </a:r>
          </a:p>
        </p:txBody>
      </p:sp>
      <p:sp>
        <p:nvSpPr>
          <p:cNvPr id="17411" name="TextBox 11">
            <a:extLst>
              <a:ext uri="{FF2B5EF4-FFF2-40B4-BE49-F238E27FC236}">
                <a16:creationId xmlns:a16="http://schemas.microsoft.com/office/drawing/2014/main" id="{2B5071E5-43F8-448A-A0A5-4F47452C63A1}"/>
              </a:ext>
            </a:extLst>
          </p:cNvPr>
          <p:cNvSpPr txBox="1">
            <a:spLocks noChangeArrowheads="1"/>
          </p:cNvSpPr>
          <p:nvPr/>
        </p:nvSpPr>
        <p:spPr bwMode="auto">
          <a:xfrm>
            <a:off x="388620" y="2857500"/>
            <a:ext cx="1981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rate</a:t>
            </a:r>
          </a:p>
        </p:txBody>
      </p:sp>
      <p:sp>
        <p:nvSpPr>
          <p:cNvPr id="17412" name="TextBox 12">
            <a:extLst>
              <a:ext uri="{FF2B5EF4-FFF2-40B4-BE49-F238E27FC236}">
                <a16:creationId xmlns:a16="http://schemas.microsoft.com/office/drawing/2014/main" id="{3625ADAE-C51D-4D82-9C3B-A707B15D0A01}"/>
              </a:ext>
            </a:extLst>
          </p:cNvPr>
          <p:cNvSpPr txBox="1">
            <a:spLocks noChangeArrowheads="1"/>
          </p:cNvSpPr>
          <p:nvPr/>
        </p:nvSpPr>
        <p:spPr bwMode="auto">
          <a:xfrm>
            <a:off x="388620" y="3470275"/>
            <a:ext cx="1958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energy input</a:t>
            </a:r>
          </a:p>
        </p:txBody>
      </p:sp>
      <p:sp>
        <p:nvSpPr>
          <p:cNvPr id="17413" name="TextBox 13">
            <a:extLst>
              <a:ext uri="{FF2B5EF4-FFF2-40B4-BE49-F238E27FC236}">
                <a16:creationId xmlns:a16="http://schemas.microsoft.com/office/drawing/2014/main" id="{F05C588E-60D5-4CAD-9F23-A7F66FA3EF5A}"/>
              </a:ext>
            </a:extLst>
          </p:cNvPr>
          <p:cNvSpPr txBox="1">
            <a:spLocks noChangeArrowheads="1"/>
          </p:cNvSpPr>
          <p:nvPr/>
        </p:nvSpPr>
        <p:spPr bwMode="auto">
          <a:xfrm>
            <a:off x="388620" y="3944938"/>
            <a:ext cx="1997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atom economy</a:t>
            </a:r>
          </a:p>
        </p:txBody>
      </p:sp>
      <p:sp>
        <p:nvSpPr>
          <p:cNvPr id="17414" name="TextBox 14">
            <a:extLst>
              <a:ext uri="{FF2B5EF4-FFF2-40B4-BE49-F238E27FC236}">
                <a16:creationId xmlns:a16="http://schemas.microsoft.com/office/drawing/2014/main" id="{3B97CE74-CA22-405F-B7F9-51623E9CE7F1}"/>
              </a:ext>
            </a:extLst>
          </p:cNvPr>
          <p:cNvSpPr txBox="1">
            <a:spLocks noChangeArrowheads="1"/>
          </p:cNvSpPr>
          <p:nvPr/>
        </p:nvSpPr>
        <p:spPr bwMode="auto">
          <a:xfrm>
            <a:off x="388620" y="4837113"/>
            <a:ext cx="2001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yield</a:t>
            </a:r>
          </a:p>
        </p:txBody>
      </p:sp>
      <p:sp>
        <p:nvSpPr>
          <p:cNvPr id="17415" name="TextBox 16">
            <a:extLst>
              <a:ext uri="{FF2B5EF4-FFF2-40B4-BE49-F238E27FC236}">
                <a16:creationId xmlns:a16="http://schemas.microsoft.com/office/drawing/2014/main" id="{024021CE-854C-410B-A40F-8E90EABAEA77}"/>
              </a:ext>
            </a:extLst>
          </p:cNvPr>
          <p:cNvSpPr txBox="1">
            <a:spLocks noChangeArrowheads="1"/>
          </p:cNvSpPr>
          <p:nvPr/>
        </p:nvSpPr>
        <p:spPr bwMode="auto">
          <a:xfrm>
            <a:off x="388620" y="5408613"/>
            <a:ext cx="2001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by-products</a:t>
            </a:r>
          </a:p>
        </p:txBody>
      </p:sp>
      <p:sp>
        <p:nvSpPr>
          <p:cNvPr id="17416" name="TextBox 17">
            <a:extLst>
              <a:ext uri="{FF2B5EF4-FFF2-40B4-BE49-F238E27FC236}">
                <a16:creationId xmlns:a16="http://schemas.microsoft.com/office/drawing/2014/main" id="{40C22FA7-34C3-42F0-8FB7-17D1253FDAAC}"/>
              </a:ext>
            </a:extLst>
          </p:cNvPr>
          <p:cNvSpPr txBox="1">
            <a:spLocks noChangeArrowheads="1"/>
          </p:cNvSpPr>
          <p:nvPr/>
        </p:nvSpPr>
        <p:spPr bwMode="auto">
          <a:xfrm>
            <a:off x="3701733" y="2857500"/>
            <a:ext cx="8413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slow</a:t>
            </a:r>
          </a:p>
        </p:txBody>
      </p:sp>
      <p:sp>
        <p:nvSpPr>
          <p:cNvPr id="17417" name="TextBox 18">
            <a:extLst>
              <a:ext uri="{FF2B5EF4-FFF2-40B4-BE49-F238E27FC236}">
                <a16:creationId xmlns:a16="http://schemas.microsoft.com/office/drawing/2014/main" id="{56FCFE28-2F33-44E5-A7F0-6127141CF577}"/>
              </a:ext>
            </a:extLst>
          </p:cNvPr>
          <p:cNvSpPr txBox="1">
            <a:spLocks noChangeArrowheads="1"/>
          </p:cNvSpPr>
          <p:nvPr/>
        </p:nvSpPr>
        <p:spPr bwMode="auto">
          <a:xfrm>
            <a:off x="6676708" y="2857500"/>
            <a:ext cx="7985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fast</a:t>
            </a:r>
          </a:p>
        </p:txBody>
      </p:sp>
      <p:sp>
        <p:nvSpPr>
          <p:cNvPr id="17418" name="TextBox 19">
            <a:extLst>
              <a:ext uri="{FF2B5EF4-FFF2-40B4-BE49-F238E27FC236}">
                <a16:creationId xmlns:a16="http://schemas.microsoft.com/office/drawing/2014/main" id="{E8E3F600-72F6-4C1E-9C5E-A721B89251EC}"/>
              </a:ext>
            </a:extLst>
          </p:cNvPr>
          <p:cNvSpPr txBox="1">
            <a:spLocks noChangeArrowheads="1"/>
          </p:cNvSpPr>
          <p:nvPr/>
        </p:nvSpPr>
        <p:spPr bwMode="auto">
          <a:xfrm>
            <a:off x="3733483" y="3470275"/>
            <a:ext cx="7778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low</a:t>
            </a:r>
          </a:p>
        </p:txBody>
      </p:sp>
      <p:sp>
        <p:nvSpPr>
          <p:cNvPr id="17419" name="TextBox 20">
            <a:extLst>
              <a:ext uri="{FF2B5EF4-FFF2-40B4-BE49-F238E27FC236}">
                <a16:creationId xmlns:a16="http://schemas.microsoft.com/office/drawing/2014/main" id="{C40147CB-37DB-426C-AECB-D7F3D8D2ACD6}"/>
              </a:ext>
            </a:extLst>
          </p:cNvPr>
          <p:cNvSpPr txBox="1">
            <a:spLocks noChangeArrowheads="1"/>
          </p:cNvSpPr>
          <p:nvPr/>
        </p:nvSpPr>
        <p:spPr bwMode="auto">
          <a:xfrm>
            <a:off x="6665595" y="3470275"/>
            <a:ext cx="82073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high</a:t>
            </a:r>
          </a:p>
        </p:txBody>
      </p:sp>
      <p:sp>
        <p:nvSpPr>
          <p:cNvPr id="17420" name="TextBox 21">
            <a:extLst>
              <a:ext uri="{FF2B5EF4-FFF2-40B4-BE49-F238E27FC236}">
                <a16:creationId xmlns:a16="http://schemas.microsoft.com/office/drawing/2014/main" id="{39D85974-56EB-4A04-A721-43B57A0B9680}"/>
              </a:ext>
            </a:extLst>
          </p:cNvPr>
          <p:cNvSpPr txBox="1">
            <a:spLocks noChangeArrowheads="1"/>
          </p:cNvSpPr>
          <p:nvPr/>
        </p:nvSpPr>
        <p:spPr bwMode="auto">
          <a:xfrm>
            <a:off x="5625783" y="4160838"/>
            <a:ext cx="3135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approximately 100%</a:t>
            </a:r>
          </a:p>
        </p:txBody>
      </p:sp>
      <p:sp>
        <p:nvSpPr>
          <p:cNvPr id="17421" name="TextBox 22">
            <a:extLst>
              <a:ext uri="{FF2B5EF4-FFF2-40B4-BE49-F238E27FC236}">
                <a16:creationId xmlns:a16="http://schemas.microsoft.com/office/drawing/2014/main" id="{6640985D-BB13-4D3D-B058-B2F86742D794}"/>
              </a:ext>
            </a:extLst>
          </p:cNvPr>
          <p:cNvSpPr txBox="1">
            <a:spLocks noChangeArrowheads="1"/>
          </p:cNvSpPr>
          <p:nvPr/>
        </p:nvSpPr>
        <p:spPr bwMode="auto">
          <a:xfrm>
            <a:off x="3706495" y="4157663"/>
            <a:ext cx="8540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51%</a:t>
            </a:r>
          </a:p>
        </p:txBody>
      </p:sp>
      <p:sp>
        <p:nvSpPr>
          <p:cNvPr id="17422" name="TextBox 23">
            <a:extLst>
              <a:ext uri="{FF2B5EF4-FFF2-40B4-BE49-F238E27FC236}">
                <a16:creationId xmlns:a16="http://schemas.microsoft.com/office/drawing/2014/main" id="{8CC33BE8-4824-490E-BCFC-B31F06E8EAE8}"/>
              </a:ext>
            </a:extLst>
          </p:cNvPr>
          <p:cNvSpPr txBox="1">
            <a:spLocks noChangeArrowheads="1"/>
          </p:cNvSpPr>
          <p:nvPr/>
        </p:nvSpPr>
        <p:spPr bwMode="auto">
          <a:xfrm>
            <a:off x="3689033" y="4833938"/>
            <a:ext cx="8667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15%</a:t>
            </a:r>
          </a:p>
        </p:txBody>
      </p:sp>
      <p:sp>
        <p:nvSpPr>
          <p:cNvPr id="17423" name="TextBox 24">
            <a:extLst>
              <a:ext uri="{FF2B5EF4-FFF2-40B4-BE49-F238E27FC236}">
                <a16:creationId xmlns:a16="http://schemas.microsoft.com/office/drawing/2014/main" id="{A6EEA730-C851-438B-A064-A81BE81C50E4}"/>
              </a:ext>
            </a:extLst>
          </p:cNvPr>
          <p:cNvSpPr txBox="1">
            <a:spLocks noChangeArrowheads="1"/>
          </p:cNvSpPr>
          <p:nvPr/>
        </p:nvSpPr>
        <p:spPr bwMode="auto">
          <a:xfrm>
            <a:off x="5625783" y="4837113"/>
            <a:ext cx="2952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approximately 100%</a:t>
            </a:r>
          </a:p>
        </p:txBody>
      </p:sp>
      <p:sp>
        <p:nvSpPr>
          <p:cNvPr id="17424" name="TextBox 25">
            <a:extLst>
              <a:ext uri="{FF2B5EF4-FFF2-40B4-BE49-F238E27FC236}">
                <a16:creationId xmlns:a16="http://schemas.microsoft.com/office/drawing/2014/main" id="{373FC5F3-14B7-4BF3-9A99-F9BDBB9C9BB3}"/>
              </a:ext>
            </a:extLst>
          </p:cNvPr>
          <p:cNvSpPr txBox="1">
            <a:spLocks noChangeArrowheads="1"/>
          </p:cNvSpPr>
          <p:nvPr/>
        </p:nvSpPr>
        <p:spPr bwMode="auto">
          <a:xfrm>
            <a:off x="6616383" y="5405438"/>
            <a:ext cx="91916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none</a:t>
            </a:r>
          </a:p>
        </p:txBody>
      </p:sp>
      <p:sp>
        <p:nvSpPr>
          <p:cNvPr id="17425" name="TextBox 26">
            <a:extLst>
              <a:ext uri="{FF2B5EF4-FFF2-40B4-BE49-F238E27FC236}">
                <a16:creationId xmlns:a16="http://schemas.microsoft.com/office/drawing/2014/main" id="{F28D41C7-0C0A-4937-B5D3-E1B725682FE5}"/>
              </a:ext>
            </a:extLst>
          </p:cNvPr>
          <p:cNvSpPr txBox="1">
            <a:spLocks noChangeArrowheads="1"/>
          </p:cNvSpPr>
          <p:nvPr/>
        </p:nvSpPr>
        <p:spPr bwMode="auto">
          <a:xfrm>
            <a:off x="3684270" y="5405438"/>
            <a:ext cx="876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CO</a:t>
            </a:r>
            <a:r>
              <a:rPr lang="en-GB" altLang="en-US" baseline="-25000"/>
              <a:t>2</a:t>
            </a:r>
          </a:p>
        </p:txBody>
      </p:sp>
      <p:sp>
        <p:nvSpPr>
          <p:cNvPr id="21522" name="TextBox 27">
            <a:extLst>
              <a:ext uri="{FF2B5EF4-FFF2-40B4-BE49-F238E27FC236}">
                <a16:creationId xmlns:a16="http://schemas.microsoft.com/office/drawing/2014/main" id="{F307E25F-D691-4B1B-B375-C718A3AA6A33}"/>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Ethanol can be made by two processes: </a:t>
            </a:r>
            <a:r>
              <a:rPr lang="en-GB" altLang="en-US" b="1" dirty="0">
                <a:solidFill>
                  <a:srgbClr val="FF6600"/>
                </a:solidFill>
              </a:rPr>
              <a:t>fermentation</a:t>
            </a:r>
            <a:r>
              <a:rPr lang="en-GB" altLang="en-US" dirty="0"/>
              <a:t> of glucose, or </a:t>
            </a:r>
            <a:r>
              <a:rPr lang="en-GB" altLang="en-US" b="1" dirty="0">
                <a:solidFill>
                  <a:srgbClr val="FF6600"/>
                </a:solidFill>
              </a:rPr>
              <a:t>hydration</a:t>
            </a:r>
            <a:r>
              <a:rPr lang="en-GB" altLang="en-US" dirty="0"/>
              <a:t> of ethanol. </a:t>
            </a:r>
          </a:p>
        </p:txBody>
      </p:sp>
      <p:sp>
        <p:nvSpPr>
          <p:cNvPr id="17427" name="TextBox 28">
            <a:extLst>
              <a:ext uri="{FF2B5EF4-FFF2-40B4-BE49-F238E27FC236}">
                <a16:creationId xmlns:a16="http://schemas.microsoft.com/office/drawing/2014/main" id="{C95130F7-3858-4FC6-8610-FD229D5D17BA}"/>
              </a:ext>
            </a:extLst>
          </p:cNvPr>
          <p:cNvSpPr txBox="1">
            <a:spLocks noChangeArrowheads="1"/>
          </p:cNvSpPr>
          <p:nvPr/>
        </p:nvSpPr>
        <p:spPr bwMode="auto">
          <a:xfrm>
            <a:off x="342900" y="1557338"/>
            <a:ext cx="68310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Compare the two reaction conditions below.</a:t>
            </a:r>
          </a:p>
        </p:txBody>
      </p:sp>
      <p:sp>
        <p:nvSpPr>
          <p:cNvPr id="17429" name="TextBox 46">
            <a:extLst>
              <a:ext uri="{FF2B5EF4-FFF2-40B4-BE49-F238E27FC236}">
                <a16:creationId xmlns:a16="http://schemas.microsoft.com/office/drawing/2014/main" id="{36A3C2B8-60DC-4B7A-8217-0F391B3319A3}"/>
              </a:ext>
            </a:extLst>
          </p:cNvPr>
          <p:cNvSpPr txBox="1">
            <a:spLocks noChangeArrowheads="1"/>
          </p:cNvSpPr>
          <p:nvPr/>
        </p:nvSpPr>
        <p:spPr bwMode="auto">
          <a:xfrm>
            <a:off x="1230313" y="6076950"/>
            <a:ext cx="6488112"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Which reaction condition is more </a:t>
            </a:r>
            <a:r>
              <a:rPr lang="en-GB" altLang="en-US" dirty="0" err="1"/>
              <a:t>favorable</a:t>
            </a:r>
            <a:r>
              <a:rPr lang="en-GB" altLang="en-US" dirty="0"/>
              <a:t>?</a:t>
            </a:r>
          </a:p>
        </p:txBody>
      </p:sp>
      <p:pic>
        <p:nvPicPr>
          <p:cNvPr id="39" name="Picture 38" descr="table slide 13.png">
            <a:extLst>
              <a:ext uri="{FF2B5EF4-FFF2-40B4-BE49-F238E27FC236}">
                <a16:creationId xmlns:a16="http://schemas.microsoft.com/office/drawing/2014/main" id="{B9F7F63C-3283-43C8-9700-E0848BA3CF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5758" y="1945958"/>
            <a:ext cx="824230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a:hlinkClick r:id="" action="ppaction://hlinkshowjump?jump=nextslide"/>
            <a:extLst>
              <a:ext uri="{FF2B5EF4-FFF2-40B4-BE49-F238E27FC236}">
                <a16:creationId xmlns:a16="http://schemas.microsoft.com/office/drawing/2014/main" id="{7D594E04-EFE3-45D6-929F-1DD932D2A8D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5" name="Picture 9" descr="notes_icon">
            <a:extLst>
              <a:ext uri="{FF2B5EF4-FFF2-40B4-BE49-F238E27FC236}">
                <a16:creationId xmlns:a16="http://schemas.microsoft.com/office/drawing/2014/main" id="{B34B1555-33CB-411C-A047-386387E638F2}"/>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26" name="Picture 25">
            <a:extLst>
              <a:ext uri="{FF2B5EF4-FFF2-40B4-BE49-F238E27FC236}">
                <a16:creationId xmlns:a16="http://schemas.microsoft.com/office/drawing/2014/main" id="{48F659A9-955D-415C-AB53-D8A5E3789C2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1007" y="79296"/>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1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2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42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42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42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42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42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429"/>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P spid="17414" grpId="0"/>
      <p:bldP spid="17415" grpId="0"/>
      <p:bldP spid="17416" grpId="0"/>
      <p:bldP spid="17417" grpId="0"/>
      <p:bldP spid="17418" grpId="0"/>
      <p:bldP spid="17419" grpId="0"/>
      <p:bldP spid="17420" grpId="0"/>
      <p:bldP spid="17421" grpId="0"/>
      <p:bldP spid="17422" grpId="0"/>
      <p:bldP spid="17423" grpId="0"/>
      <p:bldP spid="17424" grpId="0"/>
      <p:bldP spid="17425" grpId="0"/>
      <p:bldP spid="17427" grpId="0"/>
      <p:bldP spid="174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SVRSTR01\Users\Charlotte.Pritchard\My Documents\Downloads\shutterstock_420203170.jpg">
            <a:extLst>
              <a:ext uri="{FF2B5EF4-FFF2-40B4-BE49-F238E27FC236}">
                <a16:creationId xmlns:a16="http://schemas.microsoft.com/office/drawing/2014/main" id="{7F8D9DB0-C072-46BC-867C-BAD95C87B7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733" t="9055" r="10439" b="6171"/>
          <a:stretch>
            <a:fillRect/>
          </a:stretch>
        </p:blipFill>
        <p:spPr bwMode="auto">
          <a:xfrm>
            <a:off x="5703888" y="2851150"/>
            <a:ext cx="282892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a:extLst>
              <a:ext uri="{FF2B5EF4-FFF2-40B4-BE49-F238E27FC236}">
                <a16:creationId xmlns:a16="http://schemas.microsoft.com/office/drawing/2014/main" id="{90B183AB-CCB3-4D82-A7D1-B1E96ED31686}"/>
              </a:ext>
            </a:extLst>
          </p:cNvPr>
          <p:cNvSpPr>
            <a:spLocks noGrp="1"/>
          </p:cNvSpPr>
          <p:nvPr>
            <p:ph type="title"/>
          </p:nvPr>
        </p:nvSpPr>
        <p:spPr/>
        <p:txBody>
          <a:bodyPr/>
          <a:lstStyle/>
          <a:p>
            <a:r>
              <a:rPr lang="en-GB" altLang="en-US"/>
              <a:t>A compromise</a:t>
            </a:r>
          </a:p>
        </p:txBody>
      </p:sp>
      <p:sp>
        <p:nvSpPr>
          <p:cNvPr id="5" name="TextBox 4">
            <a:extLst>
              <a:ext uri="{FF2B5EF4-FFF2-40B4-BE49-F238E27FC236}">
                <a16:creationId xmlns:a16="http://schemas.microsoft.com/office/drawing/2014/main" id="{2CE47E70-BF0A-4915-9D6C-A80E99F3F5D9}"/>
              </a:ext>
            </a:extLst>
          </p:cNvPr>
          <p:cNvSpPr txBox="1">
            <a:spLocks noChangeArrowheads="1"/>
          </p:cNvSpPr>
          <p:nvPr/>
        </p:nvSpPr>
        <p:spPr bwMode="auto">
          <a:xfrm>
            <a:off x="342900" y="4953000"/>
            <a:ext cx="4949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Hydration of ethene is more commonly used to produce synthetic ethanol for industrial use. </a:t>
            </a:r>
          </a:p>
        </p:txBody>
      </p:sp>
      <p:sp>
        <p:nvSpPr>
          <p:cNvPr id="22534" name="TextBox 5">
            <a:extLst>
              <a:ext uri="{FF2B5EF4-FFF2-40B4-BE49-F238E27FC236}">
                <a16:creationId xmlns:a16="http://schemas.microsoft.com/office/drawing/2014/main" id="{F6464B26-702B-4A97-904A-63115595A9BC}"/>
              </a:ext>
            </a:extLst>
          </p:cNvPr>
          <p:cNvSpPr txBox="1">
            <a:spLocks noChangeArrowheads="1"/>
          </p:cNvSpPr>
          <p:nvPr/>
        </p:nvSpPr>
        <p:spPr bwMode="auto">
          <a:xfrm>
            <a:off x="342900" y="78422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Both pathways have advantages and disadvantages.</a:t>
            </a:r>
          </a:p>
        </p:txBody>
      </p:sp>
      <p:sp>
        <p:nvSpPr>
          <p:cNvPr id="10" name="TextBox 9">
            <a:extLst>
              <a:ext uri="{FF2B5EF4-FFF2-40B4-BE49-F238E27FC236}">
                <a16:creationId xmlns:a16="http://schemas.microsoft.com/office/drawing/2014/main" id="{AD218305-E791-444F-8FBC-E28E91421290}"/>
              </a:ext>
            </a:extLst>
          </p:cNvPr>
          <p:cNvSpPr txBox="1">
            <a:spLocks noChangeArrowheads="1"/>
          </p:cNvSpPr>
          <p:nvPr/>
        </p:nvSpPr>
        <p:spPr bwMode="auto">
          <a:xfrm>
            <a:off x="342900" y="1681163"/>
            <a:ext cx="80057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Despite the low atom economy and yield of fermentation, it accounts for around 90% of the ethanol produced. </a:t>
            </a:r>
          </a:p>
        </p:txBody>
      </p:sp>
      <p:sp>
        <p:nvSpPr>
          <p:cNvPr id="12" name="TextBox 11">
            <a:extLst>
              <a:ext uri="{FF2B5EF4-FFF2-40B4-BE49-F238E27FC236}">
                <a16:creationId xmlns:a16="http://schemas.microsoft.com/office/drawing/2014/main" id="{7436D0E0-CAE3-437A-B351-E74F06A02091}"/>
              </a:ext>
            </a:extLst>
          </p:cNvPr>
          <p:cNvSpPr txBox="1">
            <a:spLocks noChangeArrowheads="1"/>
          </p:cNvSpPr>
          <p:nvPr/>
        </p:nvSpPr>
        <p:spPr bwMode="auto">
          <a:xfrm>
            <a:off x="342900" y="2947988"/>
            <a:ext cx="5359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Plant-based </a:t>
            </a:r>
            <a:r>
              <a:rPr lang="en-GB" altLang="en-US" b="1" dirty="0">
                <a:solidFill>
                  <a:srgbClr val="FF6600"/>
                </a:solidFill>
              </a:rPr>
              <a:t>carbohydrates</a:t>
            </a:r>
            <a:r>
              <a:rPr lang="en-GB" altLang="en-US" dirty="0"/>
              <a:t> provide a </a:t>
            </a:r>
            <a:r>
              <a:rPr lang="en-GB" altLang="en-US" b="1" dirty="0">
                <a:solidFill>
                  <a:srgbClr val="FF6600"/>
                </a:solidFill>
              </a:rPr>
              <a:t>renewable</a:t>
            </a:r>
            <a:r>
              <a:rPr lang="en-GB" altLang="en-US" dirty="0"/>
              <a:t> source of ethanol. This, along with other factors, outweighs the disadvantages of fermentation.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Engaging in Argument from Evidence</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3. Scale, Proportion, and Quantity</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11" descr="slide 3.png">
            <a:extLst>
              <a:ext uri="{FF2B5EF4-FFF2-40B4-BE49-F238E27FC236}">
                <a16:creationId xmlns:a16="http://schemas.microsoft.com/office/drawing/2014/main" id="{3AF90384-F305-45C6-93C1-2D3679219F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7388" y="2216150"/>
            <a:ext cx="6778625" cy="1135063"/>
          </a:xfrm>
          <a:prstGeom prst="rect">
            <a:avLst/>
          </a:prstGeom>
          <a:solidFill>
            <a:schemeClr val="bg1"/>
          </a:solidFill>
          <a:ln>
            <a:noFill/>
          </a:ln>
          <a:extLst/>
        </p:spPr>
      </p:pic>
      <p:sp>
        <p:nvSpPr>
          <p:cNvPr id="13315" name="AutoShape 2">
            <a:extLst>
              <a:ext uri="{FF2B5EF4-FFF2-40B4-BE49-F238E27FC236}">
                <a16:creationId xmlns:a16="http://schemas.microsoft.com/office/drawing/2014/main" id="{84EBD9A2-5AAC-4C9B-838E-627C160F8BA9}"/>
              </a:ext>
            </a:extLst>
          </p:cNvPr>
          <p:cNvSpPr>
            <a:spLocks noChangeArrowheads="1"/>
          </p:cNvSpPr>
          <p:nvPr/>
        </p:nvSpPr>
        <p:spPr bwMode="auto">
          <a:xfrm flipH="1">
            <a:off x="2616200" y="814388"/>
            <a:ext cx="6350000" cy="1155700"/>
          </a:xfrm>
          <a:prstGeom prst="wedgeEllipseCallout">
            <a:avLst>
              <a:gd name="adj1" fmla="val 54148"/>
              <a:gd name="adj2" fmla="val 39833"/>
            </a:avLst>
          </a:prstGeom>
          <a:solidFill>
            <a:schemeClr val="bg1"/>
          </a:solidFill>
          <a:ln w="38100" algn="ctr">
            <a:solidFill>
              <a:srgbClr val="FF6600"/>
            </a:solidFill>
            <a:miter lim="800000"/>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endParaRPr lang="en-GB" altLang="en-US" dirty="0">
              <a:solidFill>
                <a:schemeClr val="tx1"/>
              </a:solidFill>
            </a:endParaRPr>
          </a:p>
        </p:txBody>
      </p:sp>
      <p:pic>
        <p:nvPicPr>
          <p:cNvPr id="13316" name="Picture 3" descr="scientist lady_KW2">
            <a:extLst>
              <a:ext uri="{FF2B5EF4-FFF2-40B4-BE49-F238E27FC236}">
                <a16:creationId xmlns:a16="http://schemas.microsoft.com/office/drawing/2014/main" id="{5D37576B-5982-4001-AF03-8B4FC59E9E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0648"/>
          <a:stretch>
            <a:fillRect/>
          </a:stretch>
        </p:blipFill>
        <p:spPr bwMode="auto">
          <a:xfrm>
            <a:off x="471488" y="722313"/>
            <a:ext cx="1735137"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4">
            <a:extLst>
              <a:ext uri="{FF2B5EF4-FFF2-40B4-BE49-F238E27FC236}">
                <a16:creationId xmlns:a16="http://schemas.microsoft.com/office/drawing/2014/main" id="{D6B89AD6-D3A9-4B03-9B9D-F70ABEF04574}"/>
              </a:ext>
            </a:extLst>
          </p:cNvPr>
          <p:cNvSpPr>
            <a:spLocks noGrp="1" noChangeArrowheads="1"/>
          </p:cNvSpPr>
          <p:nvPr>
            <p:ph type="title"/>
          </p:nvPr>
        </p:nvSpPr>
        <p:spPr/>
        <p:txBody>
          <a:bodyPr/>
          <a:lstStyle/>
          <a:p>
            <a:r>
              <a:rPr lang="en-GB" altLang="en-US"/>
              <a:t>What is atom economy?</a:t>
            </a:r>
            <a:endParaRPr lang="en-US" altLang="en-US"/>
          </a:p>
        </p:txBody>
      </p:sp>
      <p:sp>
        <p:nvSpPr>
          <p:cNvPr id="13318" name="Text Box 5">
            <a:extLst>
              <a:ext uri="{FF2B5EF4-FFF2-40B4-BE49-F238E27FC236}">
                <a16:creationId xmlns:a16="http://schemas.microsoft.com/office/drawing/2014/main" id="{79DED865-DBBC-4472-9C0A-0BC8C02552CD}"/>
              </a:ext>
            </a:extLst>
          </p:cNvPr>
          <p:cNvSpPr txBox="1">
            <a:spLocks noChangeArrowheads="1"/>
          </p:cNvSpPr>
          <p:nvPr/>
        </p:nvSpPr>
        <p:spPr bwMode="auto">
          <a:xfrm>
            <a:off x="3027363" y="952500"/>
            <a:ext cx="55451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FF6600"/>
                </a:solidFill>
              </a:rPr>
              <a:t>Atom economy</a:t>
            </a:r>
            <a:r>
              <a:rPr lang="en-GB" altLang="en-US"/>
              <a:t> </a:t>
            </a:r>
            <a:r>
              <a:rPr lang="en-GB" altLang="en-US">
                <a:solidFill>
                  <a:srgbClr val="010066"/>
                </a:solidFill>
              </a:rPr>
              <a:t>is a measure </a:t>
            </a:r>
          </a:p>
          <a:p>
            <a:pPr algn="ctr"/>
            <a:r>
              <a:rPr lang="en-GB" altLang="en-US">
                <a:solidFill>
                  <a:srgbClr val="010066"/>
                </a:solidFill>
              </a:rPr>
              <a:t>of the efficiency of a chemical reaction.</a:t>
            </a:r>
          </a:p>
        </p:txBody>
      </p:sp>
      <p:sp>
        <p:nvSpPr>
          <p:cNvPr id="205832" name="Text Box 8">
            <a:extLst>
              <a:ext uri="{FF2B5EF4-FFF2-40B4-BE49-F238E27FC236}">
                <a16:creationId xmlns:a16="http://schemas.microsoft.com/office/drawing/2014/main" id="{6640542F-4610-414F-B0EF-843C6E962601}"/>
              </a:ext>
            </a:extLst>
          </p:cNvPr>
          <p:cNvSpPr txBox="1">
            <a:spLocks noChangeArrowheads="1"/>
          </p:cNvSpPr>
          <p:nvPr/>
        </p:nvSpPr>
        <p:spPr bwMode="auto">
          <a:xfrm>
            <a:off x="2803843" y="2373313"/>
            <a:ext cx="5719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buFont typeface="Webdings" panose="05030102010509060703" pitchFamily="18" charset="2"/>
              <a:buNone/>
            </a:pPr>
            <a:r>
              <a:rPr lang="en-GB" altLang="en-US" dirty="0">
                <a:solidFill>
                  <a:srgbClr val="010066"/>
                </a:solidFill>
              </a:rPr>
              <a:t>It is the amount of starting materials </a:t>
            </a:r>
          </a:p>
          <a:p>
            <a:pPr algn="ctr">
              <a:buFont typeface="Webdings" panose="05030102010509060703" pitchFamily="18" charset="2"/>
              <a:buNone/>
            </a:pPr>
            <a:r>
              <a:rPr lang="en-GB" altLang="en-US" dirty="0">
                <a:solidFill>
                  <a:srgbClr val="010066"/>
                </a:solidFill>
              </a:rPr>
              <a:t>that end up as </a:t>
            </a:r>
            <a:r>
              <a:rPr lang="en-GB" altLang="en-US" b="1" dirty="0">
                <a:solidFill>
                  <a:srgbClr val="010066"/>
                </a:solidFill>
              </a:rPr>
              <a:t>useful products</a:t>
            </a:r>
            <a:r>
              <a:rPr lang="en-GB" altLang="en-US" dirty="0">
                <a:solidFill>
                  <a:srgbClr val="010066"/>
                </a:solidFill>
              </a:rPr>
              <a:t>.</a:t>
            </a:r>
            <a:endParaRPr lang="en-GB" altLang="en-US" dirty="0"/>
          </a:p>
        </p:txBody>
      </p:sp>
      <p:sp>
        <p:nvSpPr>
          <p:cNvPr id="205833" name="Text Box 9">
            <a:extLst>
              <a:ext uri="{FF2B5EF4-FFF2-40B4-BE49-F238E27FC236}">
                <a16:creationId xmlns:a16="http://schemas.microsoft.com/office/drawing/2014/main" id="{885358FE-45C5-44B3-A881-7655563193FA}"/>
              </a:ext>
            </a:extLst>
          </p:cNvPr>
          <p:cNvSpPr txBox="1">
            <a:spLocks noChangeArrowheads="1"/>
          </p:cNvSpPr>
          <p:nvPr/>
        </p:nvSpPr>
        <p:spPr bwMode="auto">
          <a:xfrm>
            <a:off x="358775" y="3763963"/>
            <a:ext cx="81454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ebdings" panose="05030102010509060703" pitchFamily="18" charset="2"/>
              <a:buNone/>
            </a:pPr>
            <a:r>
              <a:rPr lang="en-GB" altLang="en-US"/>
              <a:t>In an ideal chemical process, all the starting materials end </a:t>
            </a:r>
          </a:p>
          <a:p>
            <a:pPr>
              <a:buFont typeface="Webdings" panose="05030102010509060703" pitchFamily="18" charset="2"/>
              <a:buNone/>
            </a:pPr>
            <a:r>
              <a:rPr lang="en-GB" altLang="en-US"/>
              <a:t>up as useful products and no atoms are wasted. </a:t>
            </a:r>
            <a:endParaRPr lang="en-GB" altLang="en-US">
              <a:solidFill>
                <a:srgbClr val="010066"/>
              </a:solidFill>
            </a:endParaRPr>
          </a:p>
        </p:txBody>
      </p:sp>
      <p:sp>
        <p:nvSpPr>
          <p:cNvPr id="205834" name="Text Box 10">
            <a:extLst>
              <a:ext uri="{FF2B5EF4-FFF2-40B4-BE49-F238E27FC236}">
                <a16:creationId xmlns:a16="http://schemas.microsoft.com/office/drawing/2014/main" id="{9D8BD8B2-8C10-4041-8FB9-62E988613C7A}"/>
              </a:ext>
            </a:extLst>
          </p:cNvPr>
          <p:cNvSpPr txBox="1">
            <a:spLocks noChangeArrowheads="1"/>
          </p:cNvSpPr>
          <p:nvPr/>
        </p:nvSpPr>
        <p:spPr bwMode="auto">
          <a:xfrm>
            <a:off x="400050" y="5040313"/>
            <a:ext cx="81327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ebdings" panose="05030102010509060703" pitchFamily="18" charset="2"/>
              <a:buNone/>
            </a:pPr>
            <a:r>
              <a:rPr lang="en-GB" altLang="en-US">
                <a:solidFill>
                  <a:srgbClr val="010066"/>
                </a:solidFill>
              </a:rPr>
              <a:t>If most of the starting materials end up as useful products, </a:t>
            </a:r>
          </a:p>
          <a:p>
            <a:pPr>
              <a:buFont typeface="Webdings" panose="05030102010509060703" pitchFamily="18" charset="2"/>
              <a:buNone/>
            </a:pPr>
            <a:r>
              <a:rPr lang="en-GB" altLang="en-US">
                <a:solidFill>
                  <a:srgbClr val="010066"/>
                </a:solidFill>
              </a:rPr>
              <a:t>the reaction is said to have a </a:t>
            </a:r>
            <a:r>
              <a:rPr lang="en-GB" altLang="en-US" b="1">
                <a:solidFill>
                  <a:srgbClr val="010066"/>
                </a:solidFill>
              </a:rPr>
              <a:t>high atom economy</a:t>
            </a:r>
            <a:r>
              <a:rPr lang="en-GB" altLang="en-US">
                <a:solidFill>
                  <a:srgbClr val="010066"/>
                </a:solidFill>
              </a:rPr>
              <a:t>.</a:t>
            </a:r>
            <a:endParaRPr lang="en-GB" altLang="en-US"/>
          </a:p>
        </p:txBody>
      </p:sp>
      <p:pic>
        <p:nvPicPr>
          <p:cNvPr id="12" name="Picture 8">
            <a:hlinkClick r:id="" action="ppaction://hlinkshowjump?jump=nextslide"/>
            <a:extLst>
              <a:ext uri="{FF2B5EF4-FFF2-40B4-BE49-F238E27FC236}">
                <a16:creationId xmlns:a16="http://schemas.microsoft.com/office/drawing/2014/main" id="{6E293D67-44C6-4545-ADF8-3C8E3029BE0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880C80F4-1A8E-4592-86B6-61D7BEEFC2F1}"/>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83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583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583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2" grpId="0"/>
      <p:bldP spid="205833" grpId="0"/>
      <p:bldP spid="2058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DFFFC4E-9CE0-443C-8DFE-BD032A0A80B5}"/>
              </a:ext>
            </a:extLst>
          </p:cNvPr>
          <p:cNvSpPr>
            <a:spLocks noGrp="1" noChangeArrowheads="1"/>
          </p:cNvSpPr>
          <p:nvPr>
            <p:ph type="title"/>
          </p:nvPr>
        </p:nvSpPr>
        <p:spPr/>
        <p:txBody>
          <a:bodyPr/>
          <a:lstStyle/>
          <a:p>
            <a:r>
              <a:rPr lang="en-GB" altLang="en-US"/>
              <a:t>How is atom economy calculated?</a:t>
            </a:r>
          </a:p>
        </p:txBody>
      </p:sp>
      <p:sp>
        <p:nvSpPr>
          <p:cNvPr id="14339" name="Text Box 4">
            <a:extLst>
              <a:ext uri="{FF2B5EF4-FFF2-40B4-BE49-F238E27FC236}">
                <a16:creationId xmlns:a16="http://schemas.microsoft.com/office/drawing/2014/main" id="{65D6F4F3-E3FE-4303-B8B3-4F05EB81E284}"/>
              </a:ext>
            </a:extLst>
          </p:cNvPr>
          <p:cNvSpPr txBox="1">
            <a:spLocks noChangeArrowheads="1"/>
          </p:cNvSpPr>
          <p:nvPr/>
        </p:nvSpPr>
        <p:spPr bwMode="auto">
          <a:xfrm>
            <a:off x="358775" y="784225"/>
            <a:ext cx="64668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equation for calculating atom economy is:</a:t>
            </a:r>
            <a:endParaRPr lang="en-GB" altLang="en-US" dirty="0"/>
          </a:p>
        </p:txBody>
      </p:sp>
      <p:sp>
        <p:nvSpPr>
          <p:cNvPr id="216078" name="Text Box 14">
            <a:extLst>
              <a:ext uri="{FF2B5EF4-FFF2-40B4-BE49-F238E27FC236}">
                <a16:creationId xmlns:a16="http://schemas.microsoft.com/office/drawing/2014/main" id="{B53E5EC4-0142-43CF-918F-1AA217CB5EC2}"/>
              </a:ext>
            </a:extLst>
          </p:cNvPr>
          <p:cNvSpPr txBox="1">
            <a:spLocks noChangeArrowheads="1"/>
          </p:cNvSpPr>
          <p:nvPr/>
        </p:nvSpPr>
        <p:spPr bwMode="auto">
          <a:xfrm>
            <a:off x="358775" y="2676525"/>
            <a:ext cx="7386638" cy="457200"/>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What is the atom economy of the following reaction?</a:t>
            </a:r>
          </a:p>
        </p:txBody>
      </p:sp>
      <p:sp>
        <p:nvSpPr>
          <p:cNvPr id="14350" name="Text Box 15">
            <a:extLst>
              <a:ext uri="{FF2B5EF4-FFF2-40B4-BE49-F238E27FC236}">
                <a16:creationId xmlns:a16="http://schemas.microsoft.com/office/drawing/2014/main" id="{3852540F-351B-4E2D-85B5-2F58EC63BC7F}"/>
              </a:ext>
            </a:extLst>
          </p:cNvPr>
          <p:cNvSpPr txBox="1">
            <a:spLocks noChangeArrowheads="1"/>
          </p:cNvSpPr>
          <p:nvPr/>
        </p:nvSpPr>
        <p:spPr bwMode="auto">
          <a:xfrm>
            <a:off x="342900" y="3321050"/>
            <a:ext cx="838962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 want to extract calcium oxide from calcium carbonate. </a:t>
            </a:r>
            <a:br>
              <a:rPr lang="en-GB" altLang="en-US" dirty="0"/>
            </a:br>
            <a:r>
              <a:rPr lang="en-GB" altLang="en-US" dirty="0"/>
              <a:t>The reaction produces 56</a:t>
            </a:r>
            <a:r>
              <a:rPr lang="en-GB" altLang="en-US" sz="1000" dirty="0"/>
              <a:t> </a:t>
            </a:r>
            <a:r>
              <a:rPr lang="en-GB" altLang="en-US" dirty="0"/>
              <a:t>g of calcium oxide and 44</a:t>
            </a:r>
            <a:r>
              <a:rPr lang="en-GB" altLang="en-US" sz="1000" dirty="0"/>
              <a:t> </a:t>
            </a:r>
            <a:r>
              <a:rPr lang="en-GB" altLang="en-US" dirty="0"/>
              <a:t>g of carbon dioxide from 100</a:t>
            </a:r>
            <a:r>
              <a:rPr lang="en-GB" altLang="en-US" sz="1000" dirty="0"/>
              <a:t> </a:t>
            </a:r>
            <a:r>
              <a:rPr lang="en-GB" altLang="en-US" dirty="0"/>
              <a:t>g calcium carbonate.</a:t>
            </a:r>
          </a:p>
        </p:txBody>
      </p:sp>
      <p:sp>
        <p:nvSpPr>
          <p:cNvPr id="216102" name="Text Box 38">
            <a:extLst>
              <a:ext uri="{FF2B5EF4-FFF2-40B4-BE49-F238E27FC236}">
                <a16:creationId xmlns:a16="http://schemas.microsoft.com/office/drawing/2014/main" id="{BB028D43-6905-4B7A-98A7-6A55A27E80D9}"/>
              </a:ext>
            </a:extLst>
          </p:cNvPr>
          <p:cNvSpPr txBox="1">
            <a:spLocks noChangeArrowheads="1"/>
          </p:cNvSpPr>
          <p:nvPr/>
        </p:nvSpPr>
        <p:spPr bwMode="auto">
          <a:xfrm>
            <a:off x="358775" y="4708525"/>
            <a:ext cx="4497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Mass of desired products = </a:t>
            </a:r>
            <a:r>
              <a:rPr lang="en-GB" altLang="en-US" b="1"/>
              <a:t>56</a:t>
            </a:r>
            <a:r>
              <a:rPr lang="en-GB" altLang="en-US" sz="1000" b="1"/>
              <a:t> </a:t>
            </a:r>
            <a:r>
              <a:rPr lang="en-GB" altLang="en-US" b="1"/>
              <a:t>g</a:t>
            </a:r>
          </a:p>
        </p:txBody>
      </p:sp>
      <p:sp>
        <p:nvSpPr>
          <p:cNvPr id="216103" name="Text Box 39">
            <a:extLst>
              <a:ext uri="{FF2B5EF4-FFF2-40B4-BE49-F238E27FC236}">
                <a16:creationId xmlns:a16="http://schemas.microsoft.com/office/drawing/2014/main" id="{5A097B29-7A9E-4845-9D8F-C7FE8AF3AEEE}"/>
              </a:ext>
            </a:extLst>
          </p:cNvPr>
          <p:cNvSpPr txBox="1">
            <a:spLocks noChangeArrowheads="1"/>
          </p:cNvSpPr>
          <p:nvPr/>
        </p:nvSpPr>
        <p:spPr bwMode="auto">
          <a:xfrm>
            <a:off x="4983163" y="4708525"/>
            <a:ext cx="3924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Total reactant mass = 100</a:t>
            </a:r>
            <a:r>
              <a:rPr lang="en-GB" altLang="en-US" sz="1000"/>
              <a:t> </a:t>
            </a:r>
            <a:r>
              <a:rPr lang="en-GB" altLang="en-US"/>
              <a:t>g</a:t>
            </a:r>
          </a:p>
        </p:txBody>
      </p:sp>
      <p:pic>
        <p:nvPicPr>
          <p:cNvPr id="26" name="Picture 25" descr="slide 4.png">
            <a:extLst>
              <a:ext uri="{FF2B5EF4-FFF2-40B4-BE49-F238E27FC236}">
                <a16:creationId xmlns:a16="http://schemas.microsoft.com/office/drawing/2014/main" id="{C2462AE7-DC65-4239-B2A2-AD8F952CCB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5438" y="1339850"/>
            <a:ext cx="85217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6">
            <a:extLst>
              <a:ext uri="{FF2B5EF4-FFF2-40B4-BE49-F238E27FC236}">
                <a16:creationId xmlns:a16="http://schemas.microsoft.com/office/drawing/2014/main" id="{0721FD00-791E-4A0C-B5E1-ADC4A4AB74EB}"/>
              </a:ext>
            </a:extLst>
          </p:cNvPr>
          <p:cNvSpPr txBox="1">
            <a:spLocks noChangeArrowheads="1"/>
          </p:cNvSpPr>
          <p:nvPr/>
        </p:nvSpPr>
        <p:spPr bwMode="auto">
          <a:xfrm>
            <a:off x="2578100" y="5614988"/>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a:t>×</a:t>
            </a:r>
          </a:p>
        </p:txBody>
      </p:sp>
      <p:sp>
        <p:nvSpPr>
          <p:cNvPr id="14351" name="Text Box 27">
            <a:extLst>
              <a:ext uri="{FF2B5EF4-FFF2-40B4-BE49-F238E27FC236}">
                <a16:creationId xmlns:a16="http://schemas.microsoft.com/office/drawing/2014/main" id="{1D7DB156-A5E4-4744-AD8D-61DEA0F2933D}"/>
              </a:ext>
            </a:extLst>
          </p:cNvPr>
          <p:cNvSpPr txBox="1">
            <a:spLocks noChangeArrowheads="1"/>
          </p:cNvSpPr>
          <p:nvPr/>
        </p:nvSpPr>
        <p:spPr bwMode="auto">
          <a:xfrm>
            <a:off x="3032125" y="5614988"/>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a:t>100</a:t>
            </a:r>
          </a:p>
        </p:txBody>
      </p:sp>
      <p:sp>
        <p:nvSpPr>
          <p:cNvPr id="14352" name="Text Box 28">
            <a:extLst>
              <a:ext uri="{FF2B5EF4-FFF2-40B4-BE49-F238E27FC236}">
                <a16:creationId xmlns:a16="http://schemas.microsoft.com/office/drawing/2014/main" id="{939D1F7D-B93D-45C4-93F9-5A9466F2A831}"/>
              </a:ext>
            </a:extLst>
          </p:cNvPr>
          <p:cNvSpPr txBox="1">
            <a:spLocks noChangeArrowheads="1"/>
          </p:cNvSpPr>
          <p:nvPr/>
        </p:nvSpPr>
        <p:spPr bwMode="auto">
          <a:xfrm>
            <a:off x="3865563" y="5614988"/>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a:t>=</a:t>
            </a:r>
          </a:p>
        </p:txBody>
      </p:sp>
      <p:sp>
        <p:nvSpPr>
          <p:cNvPr id="14353" name="Text Box 29">
            <a:extLst>
              <a:ext uri="{FF2B5EF4-FFF2-40B4-BE49-F238E27FC236}">
                <a16:creationId xmlns:a16="http://schemas.microsoft.com/office/drawing/2014/main" id="{D8889267-B18E-4F11-A9B1-C443E442E13C}"/>
              </a:ext>
            </a:extLst>
          </p:cNvPr>
          <p:cNvSpPr txBox="1">
            <a:spLocks noChangeArrowheads="1"/>
          </p:cNvSpPr>
          <p:nvPr/>
        </p:nvSpPr>
        <p:spPr bwMode="auto">
          <a:xfrm>
            <a:off x="4284663" y="5614988"/>
            <a:ext cx="303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t>56% atom economy</a:t>
            </a:r>
            <a:endParaRPr lang="en-GB" altLang="en-US"/>
          </a:p>
        </p:txBody>
      </p:sp>
      <p:pic>
        <p:nvPicPr>
          <p:cNvPr id="20" name="Picture 19" descr="slide 4 equation.png">
            <a:extLst>
              <a:ext uri="{FF2B5EF4-FFF2-40B4-BE49-F238E27FC236}">
                <a16:creationId xmlns:a16="http://schemas.microsoft.com/office/drawing/2014/main" id="{E86F1E72-A910-4A8C-9243-52A380D65CF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90675" y="5305425"/>
            <a:ext cx="884238"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a:hlinkClick r:id="" action="ppaction://hlinkshowjump?jump=nextslide"/>
            <a:extLst>
              <a:ext uri="{FF2B5EF4-FFF2-40B4-BE49-F238E27FC236}">
                <a16:creationId xmlns:a16="http://schemas.microsoft.com/office/drawing/2014/main" id="{2F32F580-7E8E-494B-BF5B-2701A29DD6C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8" name="Picture 9" descr="notes_icon">
            <a:extLst>
              <a:ext uri="{FF2B5EF4-FFF2-40B4-BE49-F238E27FC236}">
                <a16:creationId xmlns:a16="http://schemas.microsoft.com/office/drawing/2014/main" id="{E9A6B1A8-C7C3-4D83-A12B-A51E1CB2CE5B}"/>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15">
            <a:extLst>
              <a:ext uri="{FF2B5EF4-FFF2-40B4-BE49-F238E27FC236}">
                <a16:creationId xmlns:a16="http://schemas.microsoft.com/office/drawing/2014/main" id="{D79C51DF-EA55-4FCD-B52F-4E24ABF90ED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71007" y="79296"/>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0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61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610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3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3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353"/>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8" grpId="0" animBg="1"/>
      <p:bldP spid="14350" grpId="0"/>
      <p:bldP spid="216102" grpId="0"/>
      <p:bldP spid="216103" grpId="0"/>
      <p:bldP spid="3" grpId="0"/>
      <p:bldP spid="14351" grpId="0"/>
      <p:bldP spid="14352" grpId="0"/>
      <p:bldP spid="143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rrow 2.png">
            <a:extLst>
              <a:ext uri="{FF2B5EF4-FFF2-40B4-BE49-F238E27FC236}">
                <a16:creationId xmlns:a16="http://schemas.microsoft.com/office/drawing/2014/main" id="{1DA7A9E4-6759-435C-A919-F153FE20A3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3505" y="5207703"/>
            <a:ext cx="1114223" cy="7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arrow 1.png">
            <a:extLst>
              <a:ext uri="{FF2B5EF4-FFF2-40B4-BE49-F238E27FC236}">
                <a16:creationId xmlns:a16="http://schemas.microsoft.com/office/drawing/2014/main" id="{450616EB-D7B7-4CB8-B793-675DD1445C0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5412" y="5222875"/>
            <a:ext cx="3413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8">
            <a:extLst>
              <a:ext uri="{FF2B5EF4-FFF2-40B4-BE49-F238E27FC236}">
                <a16:creationId xmlns:a16="http://schemas.microsoft.com/office/drawing/2014/main" id="{A3E8377B-780D-4171-A3BE-AC47A21813AD}"/>
              </a:ext>
            </a:extLst>
          </p:cNvPr>
          <p:cNvSpPr txBox="1">
            <a:spLocks noChangeArrowheads="1"/>
          </p:cNvSpPr>
          <p:nvPr/>
        </p:nvSpPr>
        <p:spPr bwMode="auto">
          <a:xfrm>
            <a:off x="358775" y="784225"/>
            <a:ext cx="8426450" cy="822325"/>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In the reaction below, copper is extracted from copper oxide. What is the atom economy of the reaction?</a:t>
            </a:r>
          </a:p>
        </p:txBody>
      </p:sp>
      <p:sp>
        <p:nvSpPr>
          <p:cNvPr id="15366" name="Rectangle 2">
            <a:extLst>
              <a:ext uri="{FF2B5EF4-FFF2-40B4-BE49-F238E27FC236}">
                <a16:creationId xmlns:a16="http://schemas.microsoft.com/office/drawing/2014/main" id="{51DEEEA7-7921-4BD1-9B95-C5A5828983F3}"/>
              </a:ext>
            </a:extLst>
          </p:cNvPr>
          <p:cNvSpPr>
            <a:spLocks noGrp="1" noChangeArrowheads="1"/>
          </p:cNvSpPr>
          <p:nvPr>
            <p:ph type="title"/>
          </p:nvPr>
        </p:nvSpPr>
        <p:spPr/>
        <p:txBody>
          <a:bodyPr/>
          <a:lstStyle/>
          <a:p>
            <a:r>
              <a:rPr lang="en-GB" altLang="en-US" sz="2600"/>
              <a:t>Atom economy from symbol equations (1)</a:t>
            </a:r>
          </a:p>
        </p:txBody>
      </p:sp>
      <p:sp>
        <p:nvSpPr>
          <p:cNvPr id="15381" name="Text Box 363333">
            <a:extLst>
              <a:ext uri="{FF2B5EF4-FFF2-40B4-BE49-F238E27FC236}">
                <a16:creationId xmlns:a16="http://schemas.microsoft.com/office/drawing/2014/main" id="{EEB777D9-D683-4107-B14E-B478E02B4F01}"/>
              </a:ext>
            </a:extLst>
          </p:cNvPr>
          <p:cNvSpPr txBox="1">
            <a:spLocks noChangeArrowheads="1"/>
          </p:cNvSpPr>
          <p:nvPr/>
        </p:nvSpPr>
        <p:spPr bwMode="auto">
          <a:xfrm>
            <a:off x="358775" y="2297113"/>
            <a:ext cx="8785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010066"/>
                </a:solidFill>
              </a:rPr>
              <a:t>Step 1</a:t>
            </a:r>
            <a:r>
              <a:rPr lang="en-GB" altLang="en-US" dirty="0">
                <a:solidFill>
                  <a:srgbClr val="010066"/>
                </a:solidFill>
              </a:rPr>
              <a:t>: Calculate the </a:t>
            </a:r>
            <a:r>
              <a:rPr lang="en-GB" altLang="en-US" b="1" dirty="0">
                <a:solidFill>
                  <a:srgbClr val="FF6600"/>
                </a:solidFill>
              </a:rPr>
              <a:t>relative formula mass </a:t>
            </a:r>
            <a:r>
              <a:rPr lang="en-GB" altLang="en-US" dirty="0">
                <a:solidFill>
                  <a:srgbClr val="010066"/>
                </a:solidFill>
              </a:rPr>
              <a:t>of the reactants.</a:t>
            </a:r>
          </a:p>
        </p:txBody>
      </p:sp>
      <p:sp>
        <p:nvSpPr>
          <p:cNvPr id="201768" name="Text Box 40">
            <a:extLst>
              <a:ext uri="{FF2B5EF4-FFF2-40B4-BE49-F238E27FC236}">
                <a16:creationId xmlns:a16="http://schemas.microsoft.com/office/drawing/2014/main" id="{1E445753-86CA-4F17-8487-DDBD577EFDDD}"/>
              </a:ext>
            </a:extLst>
          </p:cNvPr>
          <p:cNvSpPr txBox="1">
            <a:spLocks noChangeArrowheads="1"/>
          </p:cNvSpPr>
          <p:nvPr/>
        </p:nvSpPr>
        <p:spPr bwMode="auto">
          <a:xfrm>
            <a:off x="2165350" y="2863850"/>
            <a:ext cx="7310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 r.a.m of 1 copper atom + r.a.m of 1 oxygen atom</a:t>
            </a:r>
          </a:p>
        </p:txBody>
      </p:sp>
      <p:sp>
        <p:nvSpPr>
          <p:cNvPr id="201769" name="Text Box 4122">
            <a:extLst>
              <a:ext uri="{FF2B5EF4-FFF2-40B4-BE49-F238E27FC236}">
                <a16:creationId xmlns:a16="http://schemas.microsoft.com/office/drawing/2014/main" id="{5F5A0FD3-E650-4C6E-8552-3537E483BA4E}"/>
              </a:ext>
            </a:extLst>
          </p:cNvPr>
          <p:cNvSpPr txBox="1">
            <a:spLocks noChangeArrowheads="1"/>
          </p:cNvSpPr>
          <p:nvPr/>
        </p:nvSpPr>
        <p:spPr bwMode="auto">
          <a:xfrm>
            <a:off x="358774" y="2863850"/>
            <a:ext cx="1909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err="1">
                <a:solidFill>
                  <a:srgbClr val="010066"/>
                </a:solidFill>
              </a:rPr>
              <a:t>r.f.m</a:t>
            </a:r>
            <a:r>
              <a:rPr lang="en-GB" altLang="en-US" dirty="0">
                <a:solidFill>
                  <a:srgbClr val="010066"/>
                </a:solidFill>
              </a:rPr>
              <a:t>. of </a:t>
            </a:r>
            <a:r>
              <a:rPr lang="en-GB" altLang="en-US" dirty="0" err="1">
                <a:solidFill>
                  <a:srgbClr val="010066"/>
                </a:solidFill>
              </a:rPr>
              <a:t>CuO</a:t>
            </a:r>
            <a:endParaRPr lang="en-GB" altLang="en-US" baseline="-25000" dirty="0">
              <a:solidFill>
                <a:srgbClr val="010066"/>
              </a:solidFill>
            </a:endParaRPr>
          </a:p>
        </p:txBody>
      </p:sp>
      <p:sp>
        <p:nvSpPr>
          <p:cNvPr id="33" name="TextBox 327">
            <a:extLst>
              <a:ext uri="{FF2B5EF4-FFF2-40B4-BE49-F238E27FC236}">
                <a16:creationId xmlns:a16="http://schemas.microsoft.com/office/drawing/2014/main" id="{E45C93CF-0ED7-4410-89ED-EE659F3D8331}"/>
              </a:ext>
            </a:extLst>
          </p:cNvPr>
          <p:cNvSpPr txBox="1">
            <a:spLocks noChangeArrowheads="1"/>
          </p:cNvSpPr>
          <p:nvPr/>
        </p:nvSpPr>
        <p:spPr bwMode="auto">
          <a:xfrm>
            <a:off x="342900" y="5756275"/>
            <a:ext cx="8315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Remember to multiply by the number of reacting molecules!</a:t>
            </a:r>
          </a:p>
        </p:txBody>
      </p:sp>
      <p:sp>
        <p:nvSpPr>
          <p:cNvPr id="34" name="Text Box 41">
            <a:extLst>
              <a:ext uri="{FF2B5EF4-FFF2-40B4-BE49-F238E27FC236}">
                <a16:creationId xmlns:a16="http://schemas.microsoft.com/office/drawing/2014/main" id="{3FBC114A-B9B0-42A4-A2D5-9CDF5C0C8CFC}"/>
              </a:ext>
            </a:extLst>
          </p:cNvPr>
          <p:cNvSpPr txBox="1">
            <a:spLocks noChangeArrowheads="1"/>
          </p:cNvSpPr>
          <p:nvPr/>
        </p:nvSpPr>
        <p:spPr bwMode="auto">
          <a:xfrm>
            <a:off x="320675" y="3860800"/>
            <a:ext cx="8066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err="1">
                <a:solidFill>
                  <a:srgbClr val="010066"/>
                </a:solidFill>
              </a:rPr>
              <a:t>r.f.m</a:t>
            </a:r>
            <a:r>
              <a:rPr lang="en-GB" altLang="en-US" dirty="0">
                <a:solidFill>
                  <a:srgbClr val="010066"/>
                </a:solidFill>
              </a:rPr>
              <a:t>. of C = </a:t>
            </a:r>
            <a:r>
              <a:rPr lang="en-GB" altLang="en-US" dirty="0" err="1">
                <a:solidFill>
                  <a:srgbClr val="010066"/>
                </a:solidFill>
              </a:rPr>
              <a:t>r.a.m</a:t>
            </a:r>
            <a:r>
              <a:rPr lang="en-GB" altLang="en-US" dirty="0">
                <a:solidFill>
                  <a:srgbClr val="010066"/>
                </a:solidFill>
              </a:rPr>
              <a:t> of 1 carbon atom = (</a:t>
            </a:r>
            <a:r>
              <a:rPr lang="en-GB" altLang="en-US" dirty="0">
                <a:solidFill>
                  <a:srgbClr val="010066"/>
                </a:solidFill>
                <a:latin typeface="+mn-lt"/>
              </a:rPr>
              <a:t>1 </a:t>
            </a:r>
            <a:r>
              <a:rPr lang="en-GB" altLang="en-US" dirty="0">
                <a:latin typeface="+mn-lt"/>
              </a:rPr>
              <a:t>× </a:t>
            </a:r>
            <a:r>
              <a:rPr lang="en-GB" altLang="en-US" dirty="0">
                <a:solidFill>
                  <a:srgbClr val="010066"/>
                </a:solidFill>
                <a:latin typeface="+mn-lt"/>
              </a:rPr>
              <a:t>12)</a:t>
            </a:r>
            <a:r>
              <a:rPr lang="en-GB" altLang="en-US" dirty="0">
                <a:solidFill>
                  <a:srgbClr val="010066"/>
                </a:solidFill>
              </a:rPr>
              <a:t> = </a:t>
            </a:r>
            <a:r>
              <a:rPr lang="en-GB" altLang="en-US" b="1" dirty="0">
                <a:solidFill>
                  <a:srgbClr val="010066"/>
                </a:solidFill>
              </a:rPr>
              <a:t>12</a:t>
            </a:r>
            <a:endParaRPr lang="en-GB" altLang="en-US" b="1" baseline="-25000" dirty="0">
              <a:solidFill>
                <a:srgbClr val="010066"/>
              </a:solidFill>
            </a:endParaRPr>
          </a:p>
        </p:txBody>
      </p:sp>
      <p:sp>
        <p:nvSpPr>
          <p:cNvPr id="15380" name="Text Box 8888">
            <a:extLst>
              <a:ext uri="{FF2B5EF4-FFF2-40B4-BE49-F238E27FC236}">
                <a16:creationId xmlns:a16="http://schemas.microsoft.com/office/drawing/2014/main" id="{DBAAD69B-3A49-4A89-81EB-3D2809FFA3D1}"/>
              </a:ext>
            </a:extLst>
          </p:cNvPr>
          <p:cNvSpPr txBox="1">
            <a:spLocks noChangeArrowheads="1"/>
          </p:cNvSpPr>
          <p:nvPr/>
        </p:nvSpPr>
        <p:spPr bwMode="auto">
          <a:xfrm>
            <a:off x="358775" y="4452938"/>
            <a:ext cx="8567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010066"/>
                </a:solidFill>
              </a:rPr>
              <a:t>Step 2</a:t>
            </a:r>
            <a:r>
              <a:rPr lang="en-GB" altLang="en-US" dirty="0">
                <a:solidFill>
                  <a:srgbClr val="010066"/>
                </a:solidFill>
              </a:rPr>
              <a:t>: Calculate the total mass of reactants.</a:t>
            </a:r>
          </a:p>
        </p:txBody>
      </p:sp>
      <p:sp>
        <p:nvSpPr>
          <p:cNvPr id="38" name="TextBox 37">
            <a:extLst>
              <a:ext uri="{FF2B5EF4-FFF2-40B4-BE49-F238E27FC236}">
                <a16:creationId xmlns:a16="http://schemas.microsoft.com/office/drawing/2014/main" id="{379BE698-B0B0-48F6-9C12-53D50C23EE3F}"/>
              </a:ext>
            </a:extLst>
          </p:cNvPr>
          <p:cNvSpPr txBox="1">
            <a:spLocks noChangeArrowheads="1"/>
          </p:cNvSpPr>
          <p:nvPr/>
        </p:nvSpPr>
        <p:spPr bwMode="auto">
          <a:xfrm>
            <a:off x="1185863" y="5022850"/>
            <a:ext cx="7764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Total mass of reactants = (2 </a:t>
            </a:r>
            <a:r>
              <a:rPr lang="en-GB" altLang="en-US" dirty="0">
                <a:latin typeface="+mn-lt"/>
              </a:rPr>
              <a:t>× 79.5) + (1 × 12) </a:t>
            </a:r>
            <a:r>
              <a:rPr lang="en-GB" altLang="en-US" dirty="0"/>
              <a:t>= </a:t>
            </a:r>
            <a:r>
              <a:rPr lang="en-GB" altLang="en-US" b="1" dirty="0"/>
              <a:t>171</a:t>
            </a:r>
          </a:p>
        </p:txBody>
      </p:sp>
      <p:sp>
        <p:nvSpPr>
          <p:cNvPr id="46" name="Rectangle 45">
            <a:extLst>
              <a:ext uri="{FF2B5EF4-FFF2-40B4-BE49-F238E27FC236}">
                <a16:creationId xmlns:a16="http://schemas.microsoft.com/office/drawing/2014/main" id="{97233596-CB0E-4F20-B4AB-F10695B6422A}"/>
              </a:ext>
            </a:extLst>
          </p:cNvPr>
          <p:cNvSpPr>
            <a:spLocks noChangeArrowheads="1"/>
          </p:cNvSpPr>
          <p:nvPr/>
        </p:nvSpPr>
        <p:spPr bwMode="auto">
          <a:xfrm>
            <a:off x="2147888" y="3327400"/>
            <a:ext cx="5286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 (1 </a:t>
            </a:r>
            <a:r>
              <a:rPr lang="en-GB" altLang="en-US" dirty="0">
                <a:latin typeface="+mn-lt"/>
              </a:rPr>
              <a:t>× </a:t>
            </a:r>
            <a:r>
              <a:rPr lang="en-GB" altLang="en-US" dirty="0">
                <a:solidFill>
                  <a:srgbClr val="010066"/>
                </a:solidFill>
              </a:rPr>
              <a:t>63.5) + (</a:t>
            </a:r>
            <a:r>
              <a:rPr lang="en-GB" altLang="en-US" dirty="0">
                <a:solidFill>
                  <a:srgbClr val="010066"/>
                </a:solidFill>
                <a:latin typeface="+mn-lt"/>
              </a:rPr>
              <a:t>1 </a:t>
            </a:r>
            <a:r>
              <a:rPr lang="en-GB" altLang="en-US" dirty="0">
                <a:latin typeface="+mn-lt"/>
              </a:rPr>
              <a:t>× </a:t>
            </a:r>
            <a:r>
              <a:rPr lang="en-GB" altLang="en-US" dirty="0">
                <a:solidFill>
                  <a:srgbClr val="010066"/>
                </a:solidFill>
              </a:rPr>
              <a:t>16) = </a:t>
            </a:r>
            <a:r>
              <a:rPr lang="en-GB" altLang="en-US" b="1" dirty="0">
                <a:solidFill>
                  <a:srgbClr val="010066"/>
                </a:solidFill>
              </a:rPr>
              <a:t>79.5</a:t>
            </a:r>
          </a:p>
        </p:txBody>
      </p:sp>
      <p:pic>
        <p:nvPicPr>
          <p:cNvPr id="24" name="Picture 8">
            <a:hlinkClick r:id="" action="ppaction://hlinkshowjump?jump=nextslide"/>
            <a:extLst>
              <a:ext uri="{FF2B5EF4-FFF2-40B4-BE49-F238E27FC236}">
                <a16:creationId xmlns:a16="http://schemas.microsoft.com/office/drawing/2014/main" id="{30A459CB-5EEA-4B89-B31F-FBF85B88276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5" name="Picture 9" descr="notes_icon">
            <a:extLst>
              <a:ext uri="{FF2B5EF4-FFF2-40B4-BE49-F238E27FC236}">
                <a16:creationId xmlns:a16="http://schemas.microsoft.com/office/drawing/2014/main" id="{76379920-2B19-4D8D-9F4A-47BFE59C64AE}"/>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23" name="Picture 22">
            <a:extLst>
              <a:ext uri="{FF2B5EF4-FFF2-40B4-BE49-F238E27FC236}">
                <a16:creationId xmlns:a16="http://schemas.microsoft.com/office/drawing/2014/main" id="{7EC3F1C5-D0E6-4322-BD59-24DB723D021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71007" y="79296"/>
            <a:ext cx="442911" cy="516730"/>
          </a:xfrm>
          <a:prstGeom prst="rect">
            <a:avLst/>
          </a:prstGeom>
          <a:noFill/>
          <a:ln w="9525">
            <a:noFill/>
            <a:miter lim="800000"/>
            <a:headEnd/>
            <a:tailEnd/>
          </a:ln>
        </p:spPr>
      </p:pic>
      <p:pic>
        <p:nvPicPr>
          <p:cNvPr id="27" name="Picture 26" descr="empty orange box.png">
            <a:extLst>
              <a:ext uri="{FF2B5EF4-FFF2-40B4-BE49-F238E27FC236}">
                <a16:creationId xmlns:a16="http://schemas.microsoft.com/office/drawing/2014/main" id="{C7EC2538-DA4D-46C4-80BE-65C589D3CB6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1774825"/>
            <a:ext cx="65087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9">
            <a:extLst>
              <a:ext uri="{FF2B5EF4-FFF2-40B4-BE49-F238E27FC236}">
                <a16:creationId xmlns:a16="http://schemas.microsoft.com/office/drawing/2014/main" id="{8E6B1419-DA06-46C1-9DE2-2868A710E4E0}"/>
              </a:ext>
            </a:extLst>
          </p:cNvPr>
          <p:cNvSpPr txBox="1">
            <a:spLocks noChangeArrowheads="1"/>
          </p:cNvSpPr>
          <p:nvPr/>
        </p:nvSpPr>
        <p:spPr bwMode="auto">
          <a:xfrm>
            <a:off x="1376363" y="1787525"/>
            <a:ext cx="1382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2CuO(s)</a:t>
            </a:r>
            <a:endParaRPr lang="en-GB" altLang="en-US" b="1" baseline="-25000">
              <a:solidFill>
                <a:schemeClr val="bg1"/>
              </a:solidFill>
            </a:endParaRPr>
          </a:p>
        </p:txBody>
      </p:sp>
      <p:sp>
        <p:nvSpPr>
          <p:cNvPr id="29" name="Text Box 10">
            <a:extLst>
              <a:ext uri="{FF2B5EF4-FFF2-40B4-BE49-F238E27FC236}">
                <a16:creationId xmlns:a16="http://schemas.microsoft.com/office/drawing/2014/main" id="{E5AC6E2B-67EF-4336-A6F0-E84CD951E508}"/>
              </a:ext>
            </a:extLst>
          </p:cNvPr>
          <p:cNvSpPr txBox="1">
            <a:spLocks noChangeArrowheads="1"/>
          </p:cNvSpPr>
          <p:nvPr/>
        </p:nvSpPr>
        <p:spPr bwMode="auto">
          <a:xfrm>
            <a:off x="4754563" y="1774825"/>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2Cu(s)</a:t>
            </a:r>
          </a:p>
        </p:txBody>
      </p:sp>
      <p:sp>
        <p:nvSpPr>
          <p:cNvPr id="30" name="Text Box 11">
            <a:extLst>
              <a:ext uri="{FF2B5EF4-FFF2-40B4-BE49-F238E27FC236}">
                <a16:creationId xmlns:a16="http://schemas.microsoft.com/office/drawing/2014/main" id="{6FDD8098-A484-4E6A-9FF0-1DF333DDF586}"/>
              </a:ext>
            </a:extLst>
          </p:cNvPr>
          <p:cNvSpPr txBox="1">
            <a:spLocks noChangeArrowheads="1"/>
          </p:cNvSpPr>
          <p:nvPr/>
        </p:nvSpPr>
        <p:spPr bwMode="auto">
          <a:xfrm>
            <a:off x="6469063" y="1774825"/>
            <a:ext cx="1152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CO</a:t>
            </a:r>
            <a:r>
              <a:rPr lang="en-GB" altLang="en-US" b="1" baseline="-25000">
                <a:solidFill>
                  <a:schemeClr val="bg1"/>
                </a:solidFill>
              </a:rPr>
              <a:t>2</a:t>
            </a:r>
            <a:r>
              <a:rPr lang="en-GB" altLang="en-US" b="1">
                <a:solidFill>
                  <a:schemeClr val="bg1"/>
                </a:solidFill>
              </a:rPr>
              <a:t>(g)</a:t>
            </a:r>
          </a:p>
        </p:txBody>
      </p:sp>
      <p:sp>
        <p:nvSpPr>
          <p:cNvPr id="31" name="Text Box 13">
            <a:extLst>
              <a:ext uri="{FF2B5EF4-FFF2-40B4-BE49-F238E27FC236}">
                <a16:creationId xmlns:a16="http://schemas.microsoft.com/office/drawing/2014/main" id="{E3560A7A-F583-421F-A53C-41785A308B08}"/>
              </a:ext>
            </a:extLst>
          </p:cNvPr>
          <p:cNvSpPr txBox="1">
            <a:spLocks noChangeArrowheads="1"/>
          </p:cNvSpPr>
          <p:nvPr/>
        </p:nvSpPr>
        <p:spPr bwMode="auto">
          <a:xfrm>
            <a:off x="2743200" y="1825625"/>
            <a:ext cx="3317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000" b="1">
                <a:solidFill>
                  <a:schemeClr val="bg1"/>
                </a:solidFill>
              </a:rPr>
              <a:t>+</a:t>
            </a:r>
          </a:p>
        </p:txBody>
      </p:sp>
      <p:sp>
        <p:nvSpPr>
          <p:cNvPr id="36" name="Text Box 30">
            <a:extLst>
              <a:ext uri="{FF2B5EF4-FFF2-40B4-BE49-F238E27FC236}">
                <a16:creationId xmlns:a16="http://schemas.microsoft.com/office/drawing/2014/main" id="{B0E7EB22-EBE9-4EE7-8BAA-B7C2AB42E8AB}"/>
              </a:ext>
            </a:extLst>
          </p:cNvPr>
          <p:cNvSpPr txBox="1">
            <a:spLocks noChangeArrowheads="1"/>
          </p:cNvSpPr>
          <p:nvPr/>
        </p:nvSpPr>
        <p:spPr bwMode="auto">
          <a:xfrm>
            <a:off x="3211513" y="179705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C(g)</a:t>
            </a:r>
            <a:endParaRPr lang="en-GB" altLang="en-US" b="1" baseline="-25000">
              <a:solidFill>
                <a:schemeClr val="bg1"/>
              </a:solidFill>
            </a:endParaRPr>
          </a:p>
        </p:txBody>
      </p:sp>
      <p:sp>
        <p:nvSpPr>
          <p:cNvPr id="37" name="Text Box 32">
            <a:extLst>
              <a:ext uri="{FF2B5EF4-FFF2-40B4-BE49-F238E27FC236}">
                <a16:creationId xmlns:a16="http://schemas.microsoft.com/office/drawing/2014/main" id="{EA8CAA94-8010-4930-8464-DD4CC646FDD1}"/>
              </a:ext>
            </a:extLst>
          </p:cNvPr>
          <p:cNvSpPr txBox="1">
            <a:spLocks noChangeArrowheads="1"/>
          </p:cNvSpPr>
          <p:nvPr/>
        </p:nvSpPr>
        <p:spPr bwMode="auto">
          <a:xfrm>
            <a:off x="5946775" y="1814513"/>
            <a:ext cx="331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000" b="1">
                <a:solidFill>
                  <a:schemeClr val="bg1"/>
                </a:solidFill>
              </a:rPr>
              <a:t>+</a:t>
            </a:r>
          </a:p>
        </p:txBody>
      </p:sp>
      <p:pic>
        <p:nvPicPr>
          <p:cNvPr id="39" name="Picture 32" descr="slide 5.png">
            <a:extLst>
              <a:ext uri="{FF2B5EF4-FFF2-40B4-BE49-F238E27FC236}">
                <a16:creationId xmlns:a16="http://schemas.microsoft.com/office/drawing/2014/main" id="{4D8264B4-B541-4ECC-97A5-92A7F372E54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989388" y="1758950"/>
            <a:ext cx="70643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7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176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38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1" grpId="0"/>
      <p:bldP spid="201768" grpId="0"/>
      <p:bldP spid="201769" grpId="0"/>
      <p:bldP spid="33" grpId="0"/>
      <p:bldP spid="34" grpId="0"/>
      <p:bldP spid="15380" grpId="0"/>
      <p:bldP spid="38"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empty orange box.png">
            <a:extLst>
              <a:ext uri="{FF2B5EF4-FFF2-40B4-BE49-F238E27FC236}">
                <a16:creationId xmlns:a16="http://schemas.microsoft.com/office/drawing/2014/main" id="{E32A3EDA-5786-4752-9672-4FE21011FA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41425" y="1774825"/>
            <a:ext cx="65087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8">
            <a:extLst>
              <a:ext uri="{FF2B5EF4-FFF2-40B4-BE49-F238E27FC236}">
                <a16:creationId xmlns:a16="http://schemas.microsoft.com/office/drawing/2014/main" id="{78FDF73D-5EBA-4A14-83F5-48F5FA04CAA3}"/>
              </a:ext>
            </a:extLst>
          </p:cNvPr>
          <p:cNvSpPr txBox="1">
            <a:spLocks noChangeArrowheads="1"/>
          </p:cNvSpPr>
          <p:nvPr/>
        </p:nvSpPr>
        <p:spPr bwMode="auto">
          <a:xfrm>
            <a:off x="358775" y="784225"/>
            <a:ext cx="8426450" cy="822325"/>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In the reaction below, copper is extracted from copper oxide. What is the atom economy of the reaction?</a:t>
            </a:r>
          </a:p>
        </p:txBody>
      </p:sp>
      <p:sp>
        <p:nvSpPr>
          <p:cNvPr id="16388" name="Rectangle 2">
            <a:extLst>
              <a:ext uri="{FF2B5EF4-FFF2-40B4-BE49-F238E27FC236}">
                <a16:creationId xmlns:a16="http://schemas.microsoft.com/office/drawing/2014/main" id="{6D935294-B132-42A6-8066-2B11DC9F6A7B}"/>
              </a:ext>
            </a:extLst>
          </p:cNvPr>
          <p:cNvSpPr>
            <a:spLocks noGrp="1" noChangeArrowheads="1"/>
          </p:cNvSpPr>
          <p:nvPr>
            <p:ph type="title"/>
          </p:nvPr>
        </p:nvSpPr>
        <p:spPr/>
        <p:txBody>
          <a:bodyPr/>
          <a:lstStyle/>
          <a:p>
            <a:r>
              <a:rPr lang="en-GB" altLang="en-US" sz="2600"/>
              <a:t>Atom economy from symbol equations (2)</a:t>
            </a:r>
          </a:p>
        </p:txBody>
      </p:sp>
      <p:grpSp>
        <p:nvGrpSpPr>
          <p:cNvPr id="2" name="Group 65">
            <a:extLst>
              <a:ext uri="{FF2B5EF4-FFF2-40B4-BE49-F238E27FC236}">
                <a16:creationId xmlns:a16="http://schemas.microsoft.com/office/drawing/2014/main" id="{9E97FCF4-4628-4F80-9413-E7C3A498E8D6}"/>
              </a:ext>
            </a:extLst>
          </p:cNvPr>
          <p:cNvGrpSpPr>
            <a:grpSpLocks/>
          </p:cNvGrpSpPr>
          <p:nvPr/>
        </p:nvGrpSpPr>
        <p:grpSpPr bwMode="auto">
          <a:xfrm>
            <a:off x="342900" y="3998456"/>
            <a:ext cx="8397319" cy="565150"/>
            <a:chOff x="171" y="2619"/>
            <a:chExt cx="5160" cy="356"/>
          </a:xfrm>
          <a:noFill/>
        </p:grpSpPr>
        <p:sp>
          <p:nvSpPr>
            <p:cNvPr id="201766" name="AutoShape 38">
              <a:extLst>
                <a:ext uri="{FF2B5EF4-FFF2-40B4-BE49-F238E27FC236}">
                  <a16:creationId xmlns:a16="http://schemas.microsoft.com/office/drawing/2014/main" id="{A6C09E3C-EFFA-4340-B338-7038B02FB78A}"/>
                </a:ext>
              </a:extLst>
            </p:cNvPr>
            <p:cNvSpPr>
              <a:spLocks noChangeArrowheads="1"/>
            </p:cNvSpPr>
            <p:nvPr/>
          </p:nvSpPr>
          <p:spPr bwMode="auto">
            <a:xfrm>
              <a:off x="171" y="2619"/>
              <a:ext cx="5160" cy="356"/>
            </a:xfrm>
            <a:prstGeom prst="roundRect">
              <a:avLst>
                <a:gd name="adj" fmla="val 0"/>
              </a:avLst>
            </a:prstGeom>
            <a:grpFill/>
            <a:ln w="38100" algn="ctr">
              <a:noFill/>
              <a:round/>
              <a:headEnd/>
              <a:tailEnd/>
            </a:ln>
            <a:effectLst/>
          </p:spPr>
          <p:txBody>
            <a:bodyPr anchor="ctr">
              <a:spAutoFit/>
            </a:bodyPr>
            <a:lstStyle/>
            <a:p>
              <a:pPr>
                <a:defRPr/>
              </a:pPr>
              <a:endParaRPr lang="en-GB">
                <a:latin typeface="Arial" charset="0"/>
              </a:endParaRPr>
            </a:p>
          </p:txBody>
        </p:sp>
        <p:sp>
          <p:nvSpPr>
            <p:cNvPr id="201767" name="Text Box 39">
              <a:extLst>
                <a:ext uri="{FF2B5EF4-FFF2-40B4-BE49-F238E27FC236}">
                  <a16:creationId xmlns:a16="http://schemas.microsoft.com/office/drawing/2014/main" id="{48536272-47F2-4F6D-B6C9-FD5655FEA885}"/>
                </a:ext>
              </a:extLst>
            </p:cNvPr>
            <p:cNvSpPr txBox="1">
              <a:spLocks noChangeArrowheads="1"/>
            </p:cNvSpPr>
            <p:nvPr/>
          </p:nvSpPr>
          <p:spPr bwMode="auto">
            <a:xfrm>
              <a:off x="171" y="2639"/>
              <a:ext cx="4916" cy="288"/>
            </a:xfrm>
            <a:prstGeom prst="rect">
              <a:avLst/>
            </a:prstGeom>
            <a:grpFill/>
            <a:ln w="9525" algn="ctr">
              <a:noFill/>
              <a:miter lim="800000"/>
              <a:headEnd/>
              <a:tailEnd/>
            </a:ln>
            <a:effectLst/>
          </p:spPr>
          <p:txBody>
            <a:bodyPr>
              <a:spAutoFit/>
            </a:bodyPr>
            <a:lstStyle/>
            <a:p>
              <a:pPr eaLnBrk="1" hangingPunct="1">
                <a:defRPr/>
              </a:pPr>
              <a:r>
                <a:rPr lang="en-GB" b="1" dirty="0">
                  <a:solidFill>
                    <a:srgbClr val="010066"/>
                  </a:solidFill>
                  <a:latin typeface="Arial" charset="0"/>
                </a:rPr>
                <a:t>Step 4</a:t>
              </a:r>
              <a:r>
                <a:rPr lang="en-GB" dirty="0">
                  <a:solidFill>
                    <a:srgbClr val="010066"/>
                  </a:solidFill>
                  <a:latin typeface="Arial" charset="0"/>
                </a:rPr>
                <a:t>: </a:t>
              </a:r>
              <a:r>
                <a:rPr lang="en-GB" altLang="en-US" dirty="0">
                  <a:solidFill>
                    <a:srgbClr val="010066"/>
                  </a:solidFill>
                </a:rPr>
                <a:t>Calculate </a:t>
              </a:r>
              <a:r>
                <a:rPr lang="en-GB" dirty="0">
                  <a:solidFill>
                    <a:srgbClr val="010066"/>
                  </a:solidFill>
                  <a:latin typeface="Arial" charset="0"/>
                </a:rPr>
                <a:t>the atom economy.</a:t>
              </a:r>
            </a:p>
          </p:txBody>
        </p:sp>
      </p:grpSp>
      <p:sp>
        <p:nvSpPr>
          <p:cNvPr id="201789" name="Text Box 61">
            <a:extLst>
              <a:ext uri="{FF2B5EF4-FFF2-40B4-BE49-F238E27FC236}">
                <a16:creationId xmlns:a16="http://schemas.microsoft.com/office/drawing/2014/main" id="{90787A17-76B4-4B63-8142-B7ABF252A680}"/>
              </a:ext>
            </a:extLst>
          </p:cNvPr>
          <p:cNvSpPr txBox="1">
            <a:spLocks noChangeArrowheads="1"/>
          </p:cNvSpPr>
          <p:nvPr/>
        </p:nvSpPr>
        <p:spPr bwMode="auto">
          <a:xfrm>
            <a:off x="358775" y="4649788"/>
            <a:ext cx="5722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Mass of desired product = </a:t>
            </a:r>
            <a:r>
              <a:rPr lang="en-GB" altLang="en-US" b="1"/>
              <a:t>127</a:t>
            </a:r>
            <a:r>
              <a:rPr lang="en-GB" altLang="en-US" sz="1000" b="1"/>
              <a:t> </a:t>
            </a:r>
            <a:r>
              <a:rPr lang="en-GB" altLang="en-US" b="1"/>
              <a:t>g</a:t>
            </a:r>
          </a:p>
        </p:txBody>
      </p:sp>
      <p:sp>
        <p:nvSpPr>
          <p:cNvPr id="201790" name="Text Box 62">
            <a:extLst>
              <a:ext uri="{FF2B5EF4-FFF2-40B4-BE49-F238E27FC236}">
                <a16:creationId xmlns:a16="http://schemas.microsoft.com/office/drawing/2014/main" id="{83BA3D50-A833-45DA-BBEC-3428A6E6E832}"/>
              </a:ext>
            </a:extLst>
          </p:cNvPr>
          <p:cNvSpPr txBox="1">
            <a:spLocks noChangeArrowheads="1"/>
          </p:cNvSpPr>
          <p:nvPr/>
        </p:nvSpPr>
        <p:spPr bwMode="auto">
          <a:xfrm>
            <a:off x="342900" y="5102225"/>
            <a:ext cx="5365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Total mass of reactants = </a:t>
            </a:r>
            <a:r>
              <a:rPr lang="en-GB" altLang="en-US" b="1"/>
              <a:t>171</a:t>
            </a:r>
            <a:r>
              <a:rPr lang="en-GB" altLang="en-US" sz="1000" b="1"/>
              <a:t> </a:t>
            </a:r>
            <a:r>
              <a:rPr lang="en-GB" altLang="en-US" b="1"/>
              <a:t>g</a:t>
            </a:r>
          </a:p>
        </p:txBody>
      </p:sp>
      <p:sp>
        <p:nvSpPr>
          <p:cNvPr id="37" name="Text Box 39">
            <a:extLst>
              <a:ext uri="{FF2B5EF4-FFF2-40B4-BE49-F238E27FC236}">
                <a16:creationId xmlns:a16="http://schemas.microsoft.com/office/drawing/2014/main" id="{35E27A2B-E6EB-4407-84CE-F2FD831F7286}"/>
              </a:ext>
            </a:extLst>
          </p:cNvPr>
          <p:cNvSpPr txBox="1">
            <a:spLocks noChangeArrowheads="1"/>
          </p:cNvSpPr>
          <p:nvPr/>
        </p:nvSpPr>
        <p:spPr bwMode="auto">
          <a:xfrm>
            <a:off x="342900" y="2317750"/>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010066"/>
                </a:solidFill>
              </a:rPr>
              <a:t>Step 3</a:t>
            </a:r>
            <a:r>
              <a:rPr lang="en-GB" altLang="en-US" dirty="0">
                <a:solidFill>
                  <a:srgbClr val="010066"/>
                </a:solidFill>
              </a:rPr>
              <a:t>: Calculate the total mass of desired products.</a:t>
            </a:r>
          </a:p>
        </p:txBody>
      </p:sp>
      <p:sp>
        <p:nvSpPr>
          <p:cNvPr id="38" name="TextBox 37">
            <a:extLst>
              <a:ext uri="{FF2B5EF4-FFF2-40B4-BE49-F238E27FC236}">
                <a16:creationId xmlns:a16="http://schemas.microsoft.com/office/drawing/2014/main" id="{4912FC25-3B4C-45B3-8682-5AF40B1B5344}"/>
              </a:ext>
            </a:extLst>
          </p:cNvPr>
          <p:cNvSpPr txBox="1">
            <a:spLocks noChangeArrowheads="1"/>
          </p:cNvSpPr>
          <p:nvPr/>
        </p:nvSpPr>
        <p:spPr bwMode="auto">
          <a:xfrm>
            <a:off x="342900" y="2903538"/>
            <a:ext cx="522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r.f.m </a:t>
            </a:r>
            <a:r>
              <a:rPr lang="en-GB" altLang="en-US" b="1"/>
              <a:t>Cu</a:t>
            </a:r>
            <a:r>
              <a:rPr lang="en-GB" altLang="en-US"/>
              <a:t> = r.a.m Cu = </a:t>
            </a:r>
            <a:r>
              <a:rPr lang="en-GB" altLang="en-US" b="1"/>
              <a:t>63.5</a:t>
            </a:r>
          </a:p>
        </p:txBody>
      </p:sp>
      <p:sp>
        <p:nvSpPr>
          <p:cNvPr id="39" name="TextBox 38">
            <a:extLst>
              <a:ext uri="{FF2B5EF4-FFF2-40B4-BE49-F238E27FC236}">
                <a16:creationId xmlns:a16="http://schemas.microsoft.com/office/drawing/2014/main" id="{F913204D-E3F5-4F52-8DBF-D683D1B09ECA}"/>
              </a:ext>
            </a:extLst>
          </p:cNvPr>
          <p:cNvSpPr txBox="1">
            <a:spLocks noChangeArrowheads="1"/>
          </p:cNvSpPr>
          <p:nvPr/>
        </p:nvSpPr>
        <p:spPr bwMode="auto">
          <a:xfrm>
            <a:off x="342900" y="3451225"/>
            <a:ext cx="7651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Total mass of copper produced = </a:t>
            </a:r>
            <a:r>
              <a:rPr lang="en-GB" altLang="en-US" dirty="0">
                <a:latin typeface="+mn-lt"/>
              </a:rPr>
              <a:t>2 × 63.5 </a:t>
            </a:r>
            <a:r>
              <a:rPr lang="en-GB" altLang="en-US" dirty="0"/>
              <a:t>= </a:t>
            </a:r>
            <a:r>
              <a:rPr lang="en-GB" altLang="en-US" b="1" dirty="0"/>
              <a:t>127</a:t>
            </a:r>
          </a:p>
        </p:txBody>
      </p:sp>
      <p:sp>
        <p:nvSpPr>
          <p:cNvPr id="40" name="Rectangle 39">
            <a:extLst>
              <a:ext uri="{FF2B5EF4-FFF2-40B4-BE49-F238E27FC236}">
                <a16:creationId xmlns:a16="http://schemas.microsoft.com/office/drawing/2014/main" id="{BE301147-954C-4216-9968-4E6F1C837F62}"/>
              </a:ext>
            </a:extLst>
          </p:cNvPr>
          <p:cNvSpPr>
            <a:spLocks noChangeArrowheads="1"/>
          </p:cNvSpPr>
          <p:nvPr/>
        </p:nvSpPr>
        <p:spPr bwMode="auto">
          <a:xfrm>
            <a:off x="1630363" y="5922963"/>
            <a:ext cx="2470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atom economy =</a:t>
            </a:r>
            <a:endParaRPr lang="en-GB" altLang="en-US"/>
          </a:p>
        </p:txBody>
      </p:sp>
      <p:sp>
        <p:nvSpPr>
          <p:cNvPr id="16407" name="Text Box 9">
            <a:extLst>
              <a:ext uri="{FF2B5EF4-FFF2-40B4-BE49-F238E27FC236}">
                <a16:creationId xmlns:a16="http://schemas.microsoft.com/office/drawing/2014/main" id="{05849789-6E97-42CC-8998-BFE70EEBC490}"/>
              </a:ext>
            </a:extLst>
          </p:cNvPr>
          <p:cNvSpPr txBox="1">
            <a:spLocks noChangeArrowheads="1"/>
          </p:cNvSpPr>
          <p:nvPr/>
        </p:nvSpPr>
        <p:spPr bwMode="auto">
          <a:xfrm>
            <a:off x="1376363" y="1787525"/>
            <a:ext cx="1382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2CuO(s)</a:t>
            </a:r>
            <a:endParaRPr lang="en-GB" altLang="en-US" b="1" baseline="-25000">
              <a:solidFill>
                <a:schemeClr val="bg1"/>
              </a:solidFill>
            </a:endParaRPr>
          </a:p>
        </p:txBody>
      </p:sp>
      <p:sp>
        <p:nvSpPr>
          <p:cNvPr id="16408" name="Text Box 10">
            <a:extLst>
              <a:ext uri="{FF2B5EF4-FFF2-40B4-BE49-F238E27FC236}">
                <a16:creationId xmlns:a16="http://schemas.microsoft.com/office/drawing/2014/main" id="{2A082EE8-E85D-466F-B8B1-52CEC2DC1CAD}"/>
              </a:ext>
            </a:extLst>
          </p:cNvPr>
          <p:cNvSpPr txBox="1">
            <a:spLocks noChangeArrowheads="1"/>
          </p:cNvSpPr>
          <p:nvPr/>
        </p:nvSpPr>
        <p:spPr bwMode="auto">
          <a:xfrm>
            <a:off x="4754563" y="1774825"/>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2Cu(s)</a:t>
            </a:r>
          </a:p>
        </p:txBody>
      </p:sp>
      <p:sp>
        <p:nvSpPr>
          <p:cNvPr id="16409" name="Text Box 11">
            <a:extLst>
              <a:ext uri="{FF2B5EF4-FFF2-40B4-BE49-F238E27FC236}">
                <a16:creationId xmlns:a16="http://schemas.microsoft.com/office/drawing/2014/main" id="{22709772-BD78-4D84-AFD1-A20048600ECE}"/>
              </a:ext>
            </a:extLst>
          </p:cNvPr>
          <p:cNvSpPr txBox="1">
            <a:spLocks noChangeArrowheads="1"/>
          </p:cNvSpPr>
          <p:nvPr/>
        </p:nvSpPr>
        <p:spPr bwMode="auto">
          <a:xfrm>
            <a:off x="6469063" y="1774825"/>
            <a:ext cx="1152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CO</a:t>
            </a:r>
            <a:r>
              <a:rPr lang="en-GB" altLang="en-US" b="1" baseline="-25000">
                <a:solidFill>
                  <a:schemeClr val="bg1"/>
                </a:solidFill>
              </a:rPr>
              <a:t>2</a:t>
            </a:r>
            <a:r>
              <a:rPr lang="en-GB" altLang="en-US" b="1">
                <a:solidFill>
                  <a:schemeClr val="bg1"/>
                </a:solidFill>
              </a:rPr>
              <a:t>(g)</a:t>
            </a:r>
          </a:p>
        </p:txBody>
      </p:sp>
      <p:sp>
        <p:nvSpPr>
          <p:cNvPr id="16410" name="Text Box 13">
            <a:extLst>
              <a:ext uri="{FF2B5EF4-FFF2-40B4-BE49-F238E27FC236}">
                <a16:creationId xmlns:a16="http://schemas.microsoft.com/office/drawing/2014/main" id="{3B057E44-8624-4942-974D-548761B00BB5}"/>
              </a:ext>
            </a:extLst>
          </p:cNvPr>
          <p:cNvSpPr txBox="1">
            <a:spLocks noChangeArrowheads="1"/>
          </p:cNvSpPr>
          <p:nvPr/>
        </p:nvSpPr>
        <p:spPr bwMode="auto">
          <a:xfrm>
            <a:off x="2743200" y="1825625"/>
            <a:ext cx="3317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000" b="1">
                <a:solidFill>
                  <a:schemeClr val="bg1"/>
                </a:solidFill>
              </a:rPr>
              <a:t>+</a:t>
            </a:r>
          </a:p>
        </p:txBody>
      </p:sp>
      <p:sp>
        <p:nvSpPr>
          <p:cNvPr id="16411" name="Text Box 30">
            <a:extLst>
              <a:ext uri="{FF2B5EF4-FFF2-40B4-BE49-F238E27FC236}">
                <a16:creationId xmlns:a16="http://schemas.microsoft.com/office/drawing/2014/main" id="{4E3CB059-5135-4C67-A310-248897E97E6D}"/>
              </a:ext>
            </a:extLst>
          </p:cNvPr>
          <p:cNvSpPr txBox="1">
            <a:spLocks noChangeArrowheads="1"/>
          </p:cNvSpPr>
          <p:nvPr/>
        </p:nvSpPr>
        <p:spPr bwMode="auto">
          <a:xfrm>
            <a:off x="3211513" y="179705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C(g)</a:t>
            </a:r>
            <a:endParaRPr lang="en-GB" altLang="en-US" b="1" baseline="-25000">
              <a:solidFill>
                <a:schemeClr val="bg1"/>
              </a:solidFill>
            </a:endParaRPr>
          </a:p>
        </p:txBody>
      </p:sp>
      <p:sp>
        <p:nvSpPr>
          <p:cNvPr id="16412" name="Text Box 32">
            <a:extLst>
              <a:ext uri="{FF2B5EF4-FFF2-40B4-BE49-F238E27FC236}">
                <a16:creationId xmlns:a16="http://schemas.microsoft.com/office/drawing/2014/main" id="{F86BD1F9-59C5-444C-A9CC-41E9F5610C11}"/>
              </a:ext>
            </a:extLst>
          </p:cNvPr>
          <p:cNvSpPr txBox="1">
            <a:spLocks noChangeArrowheads="1"/>
          </p:cNvSpPr>
          <p:nvPr/>
        </p:nvSpPr>
        <p:spPr bwMode="auto">
          <a:xfrm>
            <a:off x="5946775" y="1814513"/>
            <a:ext cx="331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2000" b="1">
                <a:solidFill>
                  <a:schemeClr val="bg1"/>
                </a:solidFill>
              </a:rPr>
              <a:t>+</a:t>
            </a:r>
          </a:p>
        </p:txBody>
      </p:sp>
      <p:pic>
        <p:nvPicPr>
          <p:cNvPr id="16413" name="Picture 32" descr="slide 5.png">
            <a:extLst>
              <a:ext uri="{FF2B5EF4-FFF2-40B4-BE49-F238E27FC236}">
                <a16:creationId xmlns:a16="http://schemas.microsoft.com/office/drawing/2014/main" id="{3B3EAFB9-008C-41FF-AF37-186D836CF8D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89388" y="1758950"/>
            <a:ext cx="70643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Text Box 57">
            <a:extLst>
              <a:ext uri="{FF2B5EF4-FFF2-40B4-BE49-F238E27FC236}">
                <a16:creationId xmlns:a16="http://schemas.microsoft.com/office/drawing/2014/main" id="{7193C333-A25A-4DCC-A303-65EBCFAA04FD}"/>
              </a:ext>
            </a:extLst>
          </p:cNvPr>
          <p:cNvSpPr txBox="1">
            <a:spLocks noChangeArrowheads="1"/>
          </p:cNvSpPr>
          <p:nvPr/>
        </p:nvSpPr>
        <p:spPr bwMode="auto">
          <a:xfrm>
            <a:off x="5192086" y="5816600"/>
            <a:ext cx="425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sz="3200" dirty="0">
                <a:latin typeface="+mn-lt"/>
              </a:rPr>
              <a:t>×</a:t>
            </a:r>
          </a:p>
        </p:txBody>
      </p:sp>
      <p:sp>
        <p:nvSpPr>
          <p:cNvPr id="16402" name="Text Box 58">
            <a:extLst>
              <a:ext uri="{FF2B5EF4-FFF2-40B4-BE49-F238E27FC236}">
                <a16:creationId xmlns:a16="http://schemas.microsoft.com/office/drawing/2014/main" id="{7537FA04-7927-4072-A896-F6DF6873E28C}"/>
              </a:ext>
            </a:extLst>
          </p:cNvPr>
          <p:cNvSpPr txBox="1">
            <a:spLocks noChangeArrowheads="1"/>
          </p:cNvSpPr>
          <p:nvPr/>
        </p:nvSpPr>
        <p:spPr bwMode="auto">
          <a:xfrm>
            <a:off x="5678488" y="592455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a:t>100</a:t>
            </a:r>
          </a:p>
        </p:txBody>
      </p:sp>
      <p:sp>
        <p:nvSpPr>
          <p:cNvPr id="16403" name="Text Box 59">
            <a:extLst>
              <a:ext uri="{FF2B5EF4-FFF2-40B4-BE49-F238E27FC236}">
                <a16:creationId xmlns:a16="http://schemas.microsoft.com/office/drawing/2014/main" id="{021C8434-C028-47DE-A30B-C356C3D0724B}"/>
              </a:ext>
            </a:extLst>
          </p:cNvPr>
          <p:cNvSpPr txBox="1">
            <a:spLocks noChangeArrowheads="1"/>
          </p:cNvSpPr>
          <p:nvPr/>
        </p:nvSpPr>
        <p:spPr bwMode="auto">
          <a:xfrm>
            <a:off x="6440488" y="5924550"/>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a:t>=</a:t>
            </a:r>
          </a:p>
        </p:txBody>
      </p:sp>
      <p:sp>
        <p:nvSpPr>
          <p:cNvPr id="16404" name="Text Box 60">
            <a:extLst>
              <a:ext uri="{FF2B5EF4-FFF2-40B4-BE49-F238E27FC236}">
                <a16:creationId xmlns:a16="http://schemas.microsoft.com/office/drawing/2014/main" id="{03F793B1-61AD-442D-B8EB-4FBD1A92094D}"/>
              </a:ext>
            </a:extLst>
          </p:cNvPr>
          <p:cNvSpPr txBox="1">
            <a:spLocks noChangeArrowheads="1"/>
          </p:cNvSpPr>
          <p:nvPr/>
        </p:nvSpPr>
        <p:spPr bwMode="auto">
          <a:xfrm>
            <a:off x="6788150" y="5924550"/>
            <a:ext cx="1049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rgbClr val="FF6600"/>
                </a:solidFill>
              </a:rPr>
              <a:t>74.3%</a:t>
            </a:r>
            <a:endParaRPr lang="en-GB" altLang="en-US">
              <a:solidFill>
                <a:srgbClr val="FF6600"/>
              </a:solidFill>
            </a:endParaRPr>
          </a:p>
        </p:txBody>
      </p:sp>
      <p:pic>
        <p:nvPicPr>
          <p:cNvPr id="34" name="Picture 33" descr="slide 6 fraction.png">
            <a:extLst>
              <a:ext uri="{FF2B5EF4-FFF2-40B4-BE49-F238E27FC236}">
                <a16:creationId xmlns:a16="http://schemas.microsoft.com/office/drawing/2014/main" id="{6D657417-34DC-4634-961A-2B2AE91CB0D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68788" y="5588000"/>
            <a:ext cx="889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a:hlinkClick r:id="" action="ppaction://hlinkshowjump?jump=nextslide"/>
            <a:extLst>
              <a:ext uri="{FF2B5EF4-FFF2-40B4-BE49-F238E27FC236}">
                <a16:creationId xmlns:a16="http://schemas.microsoft.com/office/drawing/2014/main" id="{4806779D-6D56-4451-9BAF-9EFEB201342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0" name="Picture 9" descr="notes_icon">
            <a:extLst>
              <a:ext uri="{FF2B5EF4-FFF2-40B4-BE49-F238E27FC236}">
                <a16:creationId xmlns:a16="http://schemas.microsoft.com/office/drawing/2014/main" id="{829DBD84-119B-4462-863A-381AC232E653}"/>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pic>
        <p:nvPicPr>
          <p:cNvPr id="28" name="Picture 27">
            <a:extLst>
              <a:ext uri="{FF2B5EF4-FFF2-40B4-BE49-F238E27FC236}">
                <a16:creationId xmlns:a16="http://schemas.microsoft.com/office/drawing/2014/main" id="{6640D00E-C55C-4B28-A8D4-8EFCC4E0E142}"/>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071007" y="79296"/>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178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179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40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40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40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404"/>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89" grpId="0"/>
      <p:bldP spid="201790" grpId="0"/>
      <p:bldP spid="37" grpId="0"/>
      <p:bldP spid="38" grpId="0"/>
      <p:bldP spid="39" grpId="0"/>
      <p:bldP spid="40" grpId="0"/>
      <p:bldP spid="16401" grpId="0"/>
      <p:bldP spid="16402" grpId="0"/>
      <p:bldP spid="16403" grpId="0"/>
      <p:bldP spid="164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empty orange box 2.png">
            <a:extLst>
              <a:ext uri="{FF2B5EF4-FFF2-40B4-BE49-F238E27FC236}">
                <a16:creationId xmlns:a16="http://schemas.microsoft.com/office/drawing/2014/main" id="{F7512EED-33D8-43B4-8578-300405A6E1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1910" y="1259840"/>
            <a:ext cx="653415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a:extLst>
              <a:ext uri="{FF2B5EF4-FFF2-40B4-BE49-F238E27FC236}">
                <a16:creationId xmlns:a16="http://schemas.microsoft.com/office/drawing/2014/main" id="{82D88F65-BF37-4ABD-A09B-2163B073FB50}"/>
              </a:ext>
            </a:extLst>
          </p:cNvPr>
          <p:cNvSpPr>
            <a:spLocks noGrp="1"/>
          </p:cNvSpPr>
          <p:nvPr>
            <p:ph type="title"/>
          </p:nvPr>
        </p:nvSpPr>
        <p:spPr/>
        <p:txBody>
          <a:bodyPr/>
          <a:lstStyle/>
          <a:p>
            <a:r>
              <a:rPr lang="en-GB" altLang="en-US" dirty="0"/>
              <a:t>Calculating atom economy</a:t>
            </a:r>
          </a:p>
        </p:txBody>
      </p:sp>
      <p:sp>
        <p:nvSpPr>
          <p:cNvPr id="17413" name="TextBox 4">
            <a:extLst>
              <a:ext uri="{FF2B5EF4-FFF2-40B4-BE49-F238E27FC236}">
                <a16:creationId xmlns:a16="http://schemas.microsoft.com/office/drawing/2014/main" id="{F01156CD-0415-4536-8605-23424CB804F6}"/>
              </a:ext>
            </a:extLst>
          </p:cNvPr>
          <p:cNvSpPr txBox="1">
            <a:spLocks noChangeArrowheads="1"/>
          </p:cNvSpPr>
          <p:nvPr/>
        </p:nvSpPr>
        <p:spPr bwMode="auto">
          <a:xfrm>
            <a:off x="342900" y="784225"/>
            <a:ext cx="8162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Glucose is fermented into ethanol in the following reaction:</a:t>
            </a:r>
          </a:p>
        </p:txBody>
      </p:sp>
      <p:sp>
        <p:nvSpPr>
          <p:cNvPr id="11" name="TextBox 10">
            <a:extLst>
              <a:ext uri="{FF2B5EF4-FFF2-40B4-BE49-F238E27FC236}">
                <a16:creationId xmlns:a16="http://schemas.microsoft.com/office/drawing/2014/main" id="{A0D56AF1-4B79-4422-A264-1E3AD9533911}"/>
              </a:ext>
            </a:extLst>
          </p:cNvPr>
          <p:cNvSpPr txBox="1">
            <a:spLocks noChangeArrowheads="1"/>
          </p:cNvSpPr>
          <p:nvPr/>
        </p:nvSpPr>
        <p:spPr bwMode="auto">
          <a:xfrm>
            <a:off x="342900" y="2078038"/>
            <a:ext cx="7064375"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is the atom economy for ethanol production?</a:t>
            </a:r>
          </a:p>
        </p:txBody>
      </p:sp>
      <p:sp>
        <p:nvSpPr>
          <p:cNvPr id="12" name="TextBox 11">
            <a:extLst>
              <a:ext uri="{FF2B5EF4-FFF2-40B4-BE49-F238E27FC236}">
                <a16:creationId xmlns:a16="http://schemas.microsoft.com/office/drawing/2014/main" id="{AB9C2FF8-79C8-4F9D-9436-9238068553A6}"/>
              </a:ext>
            </a:extLst>
          </p:cNvPr>
          <p:cNvSpPr txBox="1">
            <a:spLocks noChangeArrowheads="1"/>
          </p:cNvSpPr>
          <p:nvPr/>
        </p:nvSpPr>
        <p:spPr bwMode="auto">
          <a:xfrm>
            <a:off x="342900" y="2724150"/>
            <a:ext cx="8621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total mass of reactants: (6 </a:t>
            </a:r>
            <a:r>
              <a:rPr lang="en-GB" altLang="en-US" dirty="0">
                <a:latin typeface="+mn-lt"/>
              </a:rPr>
              <a:t>× 12) + (12 × 1) + (6 × 16) </a:t>
            </a:r>
            <a:r>
              <a:rPr lang="en-GB" altLang="en-US" dirty="0"/>
              <a:t>= </a:t>
            </a:r>
            <a:r>
              <a:rPr lang="en-GB" altLang="en-US" b="1" dirty="0"/>
              <a:t>180</a:t>
            </a:r>
          </a:p>
        </p:txBody>
      </p:sp>
      <p:sp>
        <p:nvSpPr>
          <p:cNvPr id="13" name="TextBox 12">
            <a:extLst>
              <a:ext uri="{FF2B5EF4-FFF2-40B4-BE49-F238E27FC236}">
                <a16:creationId xmlns:a16="http://schemas.microsoft.com/office/drawing/2014/main" id="{4AC7CA5A-0A3D-42FE-A00C-B6DA323B8E4C}"/>
              </a:ext>
            </a:extLst>
          </p:cNvPr>
          <p:cNvSpPr txBox="1">
            <a:spLocks noChangeArrowheads="1"/>
          </p:cNvSpPr>
          <p:nvPr/>
        </p:nvSpPr>
        <p:spPr bwMode="auto">
          <a:xfrm>
            <a:off x="342900" y="3370263"/>
            <a:ext cx="4222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total mass of desired product:</a:t>
            </a:r>
          </a:p>
        </p:txBody>
      </p:sp>
      <p:sp>
        <p:nvSpPr>
          <p:cNvPr id="14" name="TextBox 13">
            <a:extLst>
              <a:ext uri="{FF2B5EF4-FFF2-40B4-BE49-F238E27FC236}">
                <a16:creationId xmlns:a16="http://schemas.microsoft.com/office/drawing/2014/main" id="{60A80A45-0C04-4418-B229-78BAAB61068A}"/>
              </a:ext>
            </a:extLst>
          </p:cNvPr>
          <p:cNvSpPr txBox="1">
            <a:spLocks noChangeArrowheads="1"/>
          </p:cNvSpPr>
          <p:nvPr/>
        </p:nvSpPr>
        <p:spPr bwMode="auto">
          <a:xfrm>
            <a:off x="652463" y="4016375"/>
            <a:ext cx="815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err="1"/>
              <a:t>r.f.m</a:t>
            </a:r>
            <a:r>
              <a:rPr lang="en-GB" altLang="en-US" dirty="0"/>
              <a:t> ethanol = (</a:t>
            </a:r>
            <a:r>
              <a:rPr lang="en-GB" altLang="en-US" dirty="0">
                <a:latin typeface="+mn-lt"/>
              </a:rPr>
              <a:t>2 × 12) + (5 × 1) + (1 × 16) + (1 × 1) </a:t>
            </a:r>
            <a:r>
              <a:rPr lang="en-GB" altLang="en-US" dirty="0"/>
              <a:t>= </a:t>
            </a:r>
            <a:r>
              <a:rPr lang="en-GB" altLang="en-US" b="1" dirty="0"/>
              <a:t>46</a:t>
            </a:r>
          </a:p>
        </p:txBody>
      </p:sp>
      <p:sp>
        <p:nvSpPr>
          <p:cNvPr id="15" name="TextBox 14">
            <a:extLst>
              <a:ext uri="{FF2B5EF4-FFF2-40B4-BE49-F238E27FC236}">
                <a16:creationId xmlns:a16="http://schemas.microsoft.com/office/drawing/2014/main" id="{CBEDFAF4-11B4-4CC2-9FC4-49AD713FDE7F}"/>
              </a:ext>
            </a:extLst>
          </p:cNvPr>
          <p:cNvSpPr txBox="1">
            <a:spLocks noChangeArrowheads="1"/>
          </p:cNvSpPr>
          <p:nvPr/>
        </p:nvSpPr>
        <p:spPr bwMode="auto">
          <a:xfrm>
            <a:off x="652463" y="4662488"/>
            <a:ext cx="6108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total mass of ethanol = </a:t>
            </a:r>
            <a:r>
              <a:rPr lang="en-GB" altLang="en-US" dirty="0">
                <a:latin typeface="+mn-lt"/>
              </a:rPr>
              <a:t>2 × 46 </a:t>
            </a:r>
            <a:r>
              <a:rPr lang="en-GB" altLang="en-US" dirty="0"/>
              <a:t>= </a:t>
            </a:r>
            <a:r>
              <a:rPr lang="en-GB" altLang="en-US" b="1" dirty="0"/>
              <a:t>92</a:t>
            </a:r>
          </a:p>
        </p:txBody>
      </p:sp>
      <p:sp>
        <p:nvSpPr>
          <p:cNvPr id="16" name="TextBox 15">
            <a:extLst>
              <a:ext uri="{FF2B5EF4-FFF2-40B4-BE49-F238E27FC236}">
                <a16:creationId xmlns:a16="http://schemas.microsoft.com/office/drawing/2014/main" id="{640C0327-D1C8-4C75-949D-6D6EE07AAF99}"/>
              </a:ext>
            </a:extLst>
          </p:cNvPr>
          <p:cNvSpPr txBox="1">
            <a:spLocks noChangeArrowheads="1"/>
          </p:cNvSpPr>
          <p:nvPr/>
        </p:nvSpPr>
        <p:spPr bwMode="auto">
          <a:xfrm>
            <a:off x="342900" y="5546725"/>
            <a:ext cx="26388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atom economy   =</a:t>
            </a:r>
          </a:p>
        </p:txBody>
      </p:sp>
      <p:sp>
        <p:nvSpPr>
          <p:cNvPr id="17430" name="TextBox 5">
            <a:extLst>
              <a:ext uri="{FF2B5EF4-FFF2-40B4-BE49-F238E27FC236}">
                <a16:creationId xmlns:a16="http://schemas.microsoft.com/office/drawing/2014/main" id="{DAD0E736-E3D1-4CCA-A55C-8011763C7F60}"/>
              </a:ext>
            </a:extLst>
          </p:cNvPr>
          <p:cNvSpPr txBox="1">
            <a:spLocks noChangeArrowheads="1"/>
          </p:cNvSpPr>
          <p:nvPr/>
        </p:nvSpPr>
        <p:spPr bwMode="auto">
          <a:xfrm>
            <a:off x="1383348" y="1324928"/>
            <a:ext cx="1930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C</a:t>
            </a:r>
            <a:r>
              <a:rPr lang="en-GB" altLang="en-US" b="1" baseline="-25000">
                <a:solidFill>
                  <a:schemeClr val="bg1"/>
                </a:solidFill>
              </a:rPr>
              <a:t>6</a:t>
            </a:r>
            <a:r>
              <a:rPr lang="en-GB" altLang="en-US" b="1">
                <a:solidFill>
                  <a:schemeClr val="bg1"/>
                </a:solidFill>
              </a:rPr>
              <a:t>H</a:t>
            </a:r>
            <a:r>
              <a:rPr lang="en-GB" altLang="en-US" b="1" baseline="-25000">
                <a:solidFill>
                  <a:schemeClr val="bg1"/>
                </a:solidFill>
              </a:rPr>
              <a:t>12</a:t>
            </a:r>
            <a:r>
              <a:rPr lang="en-GB" altLang="en-US" b="1">
                <a:solidFill>
                  <a:schemeClr val="bg1"/>
                </a:solidFill>
              </a:rPr>
              <a:t>O</a:t>
            </a:r>
            <a:r>
              <a:rPr lang="en-GB" altLang="en-US" b="1" baseline="-25000">
                <a:solidFill>
                  <a:schemeClr val="bg1"/>
                </a:solidFill>
              </a:rPr>
              <a:t>6</a:t>
            </a:r>
            <a:r>
              <a:rPr lang="en-GB" altLang="en-US" b="1">
                <a:solidFill>
                  <a:schemeClr val="bg1"/>
                </a:solidFill>
              </a:rPr>
              <a:t>(aq)</a:t>
            </a:r>
          </a:p>
        </p:txBody>
      </p:sp>
      <p:sp>
        <p:nvSpPr>
          <p:cNvPr id="17431" name="TextBox 8">
            <a:extLst>
              <a:ext uri="{FF2B5EF4-FFF2-40B4-BE49-F238E27FC236}">
                <a16:creationId xmlns:a16="http://schemas.microsoft.com/office/drawing/2014/main" id="{9A035FB1-6B60-4461-A81C-C040C6BF67C3}"/>
              </a:ext>
            </a:extLst>
          </p:cNvPr>
          <p:cNvSpPr txBox="1">
            <a:spLocks noChangeArrowheads="1"/>
          </p:cNvSpPr>
          <p:nvPr/>
        </p:nvSpPr>
        <p:spPr bwMode="auto">
          <a:xfrm>
            <a:off x="4239260" y="1347153"/>
            <a:ext cx="3511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2C</a:t>
            </a:r>
            <a:r>
              <a:rPr lang="en-GB" altLang="en-US" b="1" baseline="-25000">
                <a:solidFill>
                  <a:schemeClr val="bg1"/>
                </a:solidFill>
              </a:rPr>
              <a:t>2</a:t>
            </a:r>
            <a:r>
              <a:rPr lang="en-GB" altLang="en-US" b="1">
                <a:solidFill>
                  <a:schemeClr val="bg1"/>
                </a:solidFill>
              </a:rPr>
              <a:t>H</a:t>
            </a:r>
            <a:r>
              <a:rPr lang="en-GB" altLang="en-US" b="1" baseline="-25000">
                <a:solidFill>
                  <a:schemeClr val="bg1"/>
                </a:solidFill>
              </a:rPr>
              <a:t>5</a:t>
            </a:r>
            <a:r>
              <a:rPr lang="en-GB" altLang="en-US" b="1">
                <a:solidFill>
                  <a:schemeClr val="bg1"/>
                </a:solidFill>
              </a:rPr>
              <a:t>OH(aq) + 2CO</a:t>
            </a:r>
            <a:r>
              <a:rPr lang="en-GB" altLang="en-US" b="1" baseline="-25000">
                <a:solidFill>
                  <a:schemeClr val="bg1"/>
                </a:solidFill>
              </a:rPr>
              <a:t>2</a:t>
            </a:r>
            <a:r>
              <a:rPr lang="en-GB" altLang="en-US" b="1">
                <a:solidFill>
                  <a:schemeClr val="bg1"/>
                </a:solidFill>
              </a:rPr>
              <a:t>(g)</a:t>
            </a:r>
          </a:p>
        </p:txBody>
      </p:sp>
      <p:pic>
        <p:nvPicPr>
          <p:cNvPr id="17432" name="Picture 24" descr="slide 5.png">
            <a:extLst>
              <a:ext uri="{FF2B5EF4-FFF2-40B4-BE49-F238E27FC236}">
                <a16:creationId xmlns:a16="http://schemas.microsoft.com/office/drawing/2014/main" id="{BF73DD14-5998-4391-A646-A120C5F33C4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37573" y="1315403"/>
            <a:ext cx="7080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Text Box 57">
            <a:extLst>
              <a:ext uri="{FF2B5EF4-FFF2-40B4-BE49-F238E27FC236}">
                <a16:creationId xmlns:a16="http://schemas.microsoft.com/office/drawing/2014/main" id="{BE12E738-E8D1-453E-9B1A-DE49CFF5EB10}"/>
              </a:ext>
            </a:extLst>
          </p:cNvPr>
          <p:cNvSpPr txBox="1">
            <a:spLocks noChangeArrowheads="1"/>
          </p:cNvSpPr>
          <p:nvPr/>
        </p:nvSpPr>
        <p:spPr bwMode="auto">
          <a:xfrm>
            <a:off x="4011640" y="5413375"/>
            <a:ext cx="453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sz="3600">
                <a:latin typeface="+mn-lt"/>
              </a:rPr>
              <a:t>×</a:t>
            </a:r>
            <a:endParaRPr lang="en-GB" altLang="en-US">
              <a:latin typeface="+mn-lt"/>
            </a:endParaRPr>
          </a:p>
        </p:txBody>
      </p:sp>
      <p:sp>
        <p:nvSpPr>
          <p:cNvPr id="17426" name="Text Box 58">
            <a:extLst>
              <a:ext uri="{FF2B5EF4-FFF2-40B4-BE49-F238E27FC236}">
                <a16:creationId xmlns:a16="http://schemas.microsoft.com/office/drawing/2014/main" id="{541D050A-2125-4535-AD2F-1761EC921265}"/>
              </a:ext>
            </a:extLst>
          </p:cNvPr>
          <p:cNvSpPr txBox="1">
            <a:spLocks noChangeArrowheads="1"/>
          </p:cNvSpPr>
          <p:nvPr/>
        </p:nvSpPr>
        <p:spPr bwMode="auto">
          <a:xfrm>
            <a:off x="4511675" y="5541963"/>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a:t>100</a:t>
            </a:r>
          </a:p>
        </p:txBody>
      </p:sp>
      <p:sp>
        <p:nvSpPr>
          <p:cNvPr id="17427" name="Text Box 59">
            <a:extLst>
              <a:ext uri="{FF2B5EF4-FFF2-40B4-BE49-F238E27FC236}">
                <a16:creationId xmlns:a16="http://schemas.microsoft.com/office/drawing/2014/main" id="{54A944F9-2407-47A1-ABBF-92E6DB9E6079}"/>
              </a:ext>
            </a:extLst>
          </p:cNvPr>
          <p:cNvSpPr txBox="1">
            <a:spLocks noChangeArrowheads="1"/>
          </p:cNvSpPr>
          <p:nvPr/>
        </p:nvSpPr>
        <p:spPr bwMode="auto">
          <a:xfrm>
            <a:off x="5249863" y="5541963"/>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a:t>=</a:t>
            </a:r>
          </a:p>
        </p:txBody>
      </p:sp>
      <p:sp>
        <p:nvSpPr>
          <p:cNvPr id="17428" name="Text Box 60">
            <a:extLst>
              <a:ext uri="{FF2B5EF4-FFF2-40B4-BE49-F238E27FC236}">
                <a16:creationId xmlns:a16="http://schemas.microsoft.com/office/drawing/2014/main" id="{7AED1AF0-A942-4C2A-90F8-CBF3421F021A}"/>
              </a:ext>
            </a:extLst>
          </p:cNvPr>
          <p:cNvSpPr txBox="1">
            <a:spLocks noChangeArrowheads="1"/>
          </p:cNvSpPr>
          <p:nvPr/>
        </p:nvSpPr>
        <p:spPr bwMode="auto">
          <a:xfrm>
            <a:off x="5616575" y="5541963"/>
            <a:ext cx="1058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rgbClr val="FF6600"/>
                </a:solidFill>
              </a:rPr>
              <a:t>51.1%</a:t>
            </a:r>
            <a:endParaRPr lang="en-GB" altLang="en-US">
              <a:solidFill>
                <a:srgbClr val="FF6600"/>
              </a:solidFill>
            </a:endParaRPr>
          </a:p>
        </p:txBody>
      </p:sp>
      <p:pic>
        <p:nvPicPr>
          <p:cNvPr id="27" name="Picture 26" descr="slide 7 fraction.png">
            <a:extLst>
              <a:ext uri="{FF2B5EF4-FFF2-40B4-BE49-F238E27FC236}">
                <a16:creationId xmlns:a16="http://schemas.microsoft.com/office/drawing/2014/main" id="{1F39D776-D797-49CC-9392-A40A05AAE9B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5788" y="5229225"/>
            <a:ext cx="889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a:hlinkClick r:id="" action="ppaction://hlinkshowjump?jump=nextslide"/>
            <a:extLst>
              <a:ext uri="{FF2B5EF4-FFF2-40B4-BE49-F238E27FC236}">
                <a16:creationId xmlns:a16="http://schemas.microsoft.com/office/drawing/2014/main" id="{1A352E14-2102-4A1B-A1BD-6222610AADE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0" name="Picture 19">
            <a:extLst>
              <a:ext uri="{FF2B5EF4-FFF2-40B4-BE49-F238E27FC236}">
                <a16:creationId xmlns:a16="http://schemas.microsoft.com/office/drawing/2014/main" id="{65CA5008-1F17-4282-BA3A-5D959A4CF3E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554482" y="79296"/>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4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4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4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428"/>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5" grpId="0"/>
      <p:bldP spid="16" grpId="0"/>
      <p:bldP spid="17425" grpId="0"/>
      <p:bldP spid="17426" grpId="0"/>
      <p:bldP spid="17427" grpId="0"/>
      <p:bldP spid="174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FEEFC50-BFD2-43F2-AB33-72AACE02E895}"/>
              </a:ext>
            </a:extLst>
          </p:cNvPr>
          <p:cNvSpPr>
            <a:spLocks noGrp="1" noChangeArrowheads="1"/>
          </p:cNvSpPr>
          <p:nvPr>
            <p:ph type="title"/>
          </p:nvPr>
        </p:nvSpPr>
        <p:spPr/>
        <p:txBody>
          <a:bodyPr/>
          <a:lstStyle/>
          <a:p>
            <a:r>
              <a:rPr lang="en-GB" altLang="en-US"/>
              <a:t>Why is high atom economy important?</a:t>
            </a:r>
            <a:endParaRPr lang="en-US" altLang="en-US"/>
          </a:p>
        </p:txBody>
      </p:sp>
      <p:sp>
        <p:nvSpPr>
          <p:cNvPr id="18435" name="Text Box 3">
            <a:extLst>
              <a:ext uri="{FF2B5EF4-FFF2-40B4-BE49-F238E27FC236}">
                <a16:creationId xmlns:a16="http://schemas.microsoft.com/office/drawing/2014/main" id="{16105BF5-91BA-41C7-BC4A-6220BA998FC2}"/>
              </a:ext>
            </a:extLst>
          </p:cNvPr>
          <p:cNvSpPr txBox="1">
            <a:spLocks noChangeArrowheads="1"/>
          </p:cNvSpPr>
          <p:nvPr/>
        </p:nvSpPr>
        <p:spPr bwMode="auto">
          <a:xfrm>
            <a:off x="358775" y="784225"/>
            <a:ext cx="8535988"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Why is high atom economy important to industrial processes?</a:t>
            </a:r>
          </a:p>
        </p:txBody>
      </p:sp>
      <p:sp>
        <p:nvSpPr>
          <p:cNvPr id="207876" name="Text Box 4">
            <a:extLst>
              <a:ext uri="{FF2B5EF4-FFF2-40B4-BE49-F238E27FC236}">
                <a16:creationId xmlns:a16="http://schemas.microsoft.com/office/drawing/2014/main" id="{7EFC0F01-97DB-48EC-9BEA-656B94680C12}"/>
              </a:ext>
            </a:extLst>
          </p:cNvPr>
          <p:cNvSpPr txBox="1">
            <a:spLocks noChangeArrowheads="1"/>
          </p:cNvSpPr>
          <p:nvPr/>
        </p:nvSpPr>
        <p:spPr bwMode="auto">
          <a:xfrm>
            <a:off x="550863" y="1542375"/>
            <a:ext cx="7689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600"/>
              </a:buClr>
              <a:buFont typeface="Wingdings" panose="05000000000000000000" pitchFamily="2" charset="2"/>
              <a:buChar char="l"/>
            </a:pPr>
            <a:r>
              <a:rPr lang="en-GB" altLang="en-US" dirty="0">
                <a:solidFill>
                  <a:srgbClr val="010066"/>
                </a:solidFill>
              </a:rPr>
              <a:t>to minimize the waste of </a:t>
            </a:r>
            <a:r>
              <a:rPr lang="en-GB" altLang="en-US" b="1" dirty="0">
                <a:solidFill>
                  <a:srgbClr val="FF6600"/>
                </a:solidFill>
              </a:rPr>
              <a:t>non-renewable</a:t>
            </a:r>
            <a:r>
              <a:rPr lang="en-GB" altLang="en-US" dirty="0">
                <a:solidFill>
                  <a:srgbClr val="010066"/>
                </a:solidFill>
              </a:rPr>
              <a:t> reactants</a:t>
            </a:r>
          </a:p>
        </p:txBody>
      </p:sp>
      <p:sp>
        <p:nvSpPr>
          <p:cNvPr id="207878" name="Text Box 6">
            <a:extLst>
              <a:ext uri="{FF2B5EF4-FFF2-40B4-BE49-F238E27FC236}">
                <a16:creationId xmlns:a16="http://schemas.microsoft.com/office/drawing/2014/main" id="{62705D61-2346-4350-BC2B-6431AB82C5D3}"/>
              </a:ext>
            </a:extLst>
          </p:cNvPr>
          <p:cNvSpPr txBox="1">
            <a:spLocks noChangeArrowheads="1"/>
          </p:cNvSpPr>
          <p:nvPr/>
        </p:nvSpPr>
        <p:spPr bwMode="auto">
          <a:xfrm>
            <a:off x="555625" y="2300525"/>
            <a:ext cx="6683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600"/>
              </a:buClr>
              <a:buFont typeface="Wingdings" panose="05000000000000000000" pitchFamily="2" charset="2"/>
              <a:buChar char="l"/>
            </a:pPr>
            <a:r>
              <a:rPr lang="en-GB" altLang="en-US">
                <a:solidFill>
                  <a:srgbClr val="010066"/>
                </a:solidFill>
              </a:rPr>
              <a:t>to make as much useful product as possible</a:t>
            </a:r>
            <a:r>
              <a:rPr lang="en-GB" altLang="en-US"/>
              <a:t> </a:t>
            </a:r>
            <a:endParaRPr lang="en-GB" altLang="en-US">
              <a:solidFill>
                <a:srgbClr val="010066"/>
              </a:solidFill>
            </a:endParaRPr>
          </a:p>
        </p:txBody>
      </p:sp>
      <p:sp>
        <p:nvSpPr>
          <p:cNvPr id="207879" name="Text Box 7">
            <a:extLst>
              <a:ext uri="{FF2B5EF4-FFF2-40B4-BE49-F238E27FC236}">
                <a16:creationId xmlns:a16="http://schemas.microsoft.com/office/drawing/2014/main" id="{6750CD1E-B0A0-4672-84B9-E13754D0CC3F}"/>
              </a:ext>
            </a:extLst>
          </p:cNvPr>
          <p:cNvSpPr txBox="1">
            <a:spLocks noChangeArrowheads="1"/>
          </p:cNvSpPr>
          <p:nvPr/>
        </p:nvSpPr>
        <p:spPr bwMode="auto">
          <a:xfrm>
            <a:off x="555625" y="4565449"/>
            <a:ext cx="6480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600"/>
              </a:buClr>
              <a:buFont typeface="Wingdings" panose="05000000000000000000" pitchFamily="2" charset="2"/>
              <a:buChar char="l"/>
            </a:pPr>
            <a:r>
              <a:rPr lang="en-GB" altLang="en-US" dirty="0">
                <a:solidFill>
                  <a:srgbClr val="010066"/>
                </a:solidFill>
              </a:rPr>
              <a:t>to minimize energy use in running factories</a:t>
            </a:r>
          </a:p>
        </p:txBody>
      </p:sp>
      <p:sp>
        <p:nvSpPr>
          <p:cNvPr id="207880" name="Text Box 8">
            <a:extLst>
              <a:ext uri="{FF2B5EF4-FFF2-40B4-BE49-F238E27FC236}">
                <a16:creationId xmlns:a16="http://schemas.microsoft.com/office/drawing/2014/main" id="{B1447534-0987-439D-83B6-C72EC8226B9E}"/>
              </a:ext>
            </a:extLst>
          </p:cNvPr>
          <p:cNvSpPr txBox="1">
            <a:spLocks noChangeArrowheads="1"/>
          </p:cNvSpPr>
          <p:nvPr/>
        </p:nvSpPr>
        <p:spPr bwMode="auto">
          <a:xfrm>
            <a:off x="555625" y="3812062"/>
            <a:ext cx="795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600"/>
              </a:buClr>
              <a:buFont typeface="Wingdings" panose="05000000000000000000" pitchFamily="2" charset="2"/>
              <a:buChar char="l"/>
            </a:pPr>
            <a:r>
              <a:rPr lang="en-GB" altLang="en-US" dirty="0">
                <a:solidFill>
                  <a:srgbClr val="010066"/>
                </a:solidFill>
              </a:rPr>
              <a:t>to minimize energy use in heating chemical reactions</a:t>
            </a:r>
          </a:p>
        </p:txBody>
      </p:sp>
      <p:sp>
        <p:nvSpPr>
          <p:cNvPr id="207881" name="Text Box 9">
            <a:extLst>
              <a:ext uri="{FF2B5EF4-FFF2-40B4-BE49-F238E27FC236}">
                <a16:creationId xmlns:a16="http://schemas.microsoft.com/office/drawing/2014/main" id="{51E812B3-0BAC-41F5-9BB8-E30668A7A839}"/>
              </a:ext>
            </a:extLst>
          </p:cNvPr>
          <p:cNvSpPr txBox="1">
            <a:spLocks noChangeArrowheads="1"/>
          </p:cNvSpPr>
          <p:nvPr/>
        </p:nvSpPr>
        <p:spPr bwMode="auto">
          <a:xfrm>
            <a:off x="555625" y="5318833"/>
            <a:ext cx="8588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600"/>
              </a:buClr>
              <a:buFont typeface="Wingdings" panose="05000000000000000000" pitchFamily="2" charset="2"/>
              <a:buChar char="l"/>
            </a:pPr>
            <a:r>
              <a:rPr lang="en-GB" altLang="en-US" dirty="0">
                <a:solidFill>
                  <a:srgbClr val="010066"/>
                </a:solidFill>
              </a:rPr>
              <a:t>to reduce the use of water for cooling chemical reactions</a:t>
            </a:r>
          </a:p>
        </p:txBody>
      </p:sp>
      <p:sp>
        <p:nvSpPr>
          <p:cNvPr id="207882" name="Text Box 10">
            <a:extLst>
              <a:ext uri="{FF2B5EF4-FFF2-40B4-BE49-F238E27FC236}">
                <a16:creationId xmlns:a16="http://schemas.microsoft.com/office/drawing/2014/main" id="{7493D97E-EDA4-4ABB-A413-D21B0E2D4D20}"/>
              </a:ext>
            </a:extLst>
          </p:cNvPr>
          <p:cNvSpPr txBox="1">
            <a:spLocks noChangeArrowheads="1"/>
          </p:cNvSpPr>
          <p:nvPr/>
        </p:nvSpPr>
        <p:spPr bwMode="auto">
          <a:xfrm>
            <a:off x="555625" y="3053912"/>
            <a:ext cx="7129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600"/>
              </a:buClr>
              <a:buFont typeface="Wingdings" panose="05000000000000000000" pitchFamily="2" charset="2"/>
              <a:buChar char="l"/>
            </a:pPr>
            <a:r>
              <a:rPr lang="en-GB" altLang="en-US">
                <a:solidFill>
                  <a:srgbClr val="010066"/>
                </a:solidFill>
              </a:rPr>
              <a:t>to reduce pollution from </a:t>
            </a:r>
            <a:r>
              <a:rPr lang="en-GB" altLang="en-US" b="1">
                <a:solidFill>
                  <a:srgbClr val="010066"/>
                </a:solidFill>
              </a:rPr>
              <a:t>waste products</a:t>
            </a:r>
          </a:p>
        </p:txBody>
      </p:sp>
      <p:pic>
        <p:nvPicPr>
          <p:cNvPr id="11" name="Picture 8">
            <a:hlinkClick r:id="" action="ppaction://hlinkshowjump?jump=nextslide"/>
            <a:extLst>
              <a:ext uri="{FF2B5EF4-FFF2-40B4-BE49-F238E27FC236}">
                <a16:creationId xmlns:a16="http://schemas.microsoft.com/office/drawing/2014/main" id="{659B3EF8-6AED-4685-A49F-D6BA19D966F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8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78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788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78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787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7881"/>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p:bldP spid="207878" grpId="0"/>
      <p:bldP spid="207879" grpId="0"/>
      <p:bldP spid="207880" grpId="0"/>
      <p:bldP spid="207881" grpId="0"/>
      <p:bldP spid="2078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5BDED866-2014-4697-AF0F-7CAC63552AEE}"/>
              </a:ext>
            </a:extLst>
          </p:cNvPr>
          <p:cNvSpPr>
            <a:spLocks noGrp="1" noChangeArrowheads="1"/>
          </p:cNvSpPr>
          <p:nvPr>
            <p:ph type="title"/>
          </p:nvPr>
        </p:nvSpPr>
        <p:spPr/>
        <p:txBody>
          <a:bodyPr/>
          <a:lstStyle/>
          <a:p>
            <a:r>
              <a:rPr lang="en-GB" altLang="en-US" dirty="0"/>
              <a:t>Atom economy </a:t>
            </a:r>
            <a:r>
              <a:rPr lang="en-GB" altLang="en-US" sz="1000" dirty="0"/>
              <a:t> </a:t>
            </a:r>
            <a:r>
              <a:rPr lang="en-GB" altLang="en-US" dirty="0"/>
              <a:t>– true or false?</a:t>
            </a:r>
          </a:p>
        </p:txBody>
      </p:sp>
      <p:pic>
        <p:nvPicPr>
          <p:cNvPr id="6" name="Picture 5">
            <a:hlinkClick r:id="" action="ppaction://hlinkshowjump?jump=nextslide"/>
            <a:extLst>
              <a:ext uri="{FF2B5EF4-FFF2-40B4-BE49-F238E27FC236}">
                <a16:creationId xmlns:a16="http://schemas.microsoft.com/office/drawing/2014/main" id="{0964C221-7DED-4B18-9013-08D52E87F55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DA43E6B2-DB29-49D0-9E80-5ED5F931BB63}"/>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4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6EDB32D-34F4-4A71-A62C-21A2C253F04D}"/>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YOOC1kCR"/>
  <p:tag name="ARTICULATE_DESIGN_ID_5_DEFAULT DESIGN" val="p8vmFcQi"/>
  <p:tag name="ARTICULATE_DESIGN_ID_1_DEFAULT DESIGN" val="VcQyEft1"/>
  <p:tag name="ARTICULATE_DESIGN_ID_6_DEFAULT DESIGN" val="DnRs4uKf"/>
  <p:tag name="ARTICULATE_DESIGN_ID_3_DEFAULT DESIGN" val="QUQgOnAh"/>
  <p:tag name="ARTICULATE_DESIGN_ID_2_DEFAULT DESIGN" val="7sL9ktr7"/>
  <p:tag name="ARTICULATE_DESIGN_ID_4_DEFAULT DESIGN" val="Ze9uXpaq"/>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14830</TotalTime>
  <Words>1589</Words>
  <Application>Microsoft Office PowerPoint</Application>
  <PresentationFormat>On-screen Show (4:3)</PresentationFormat>
  <Paragraphs>170</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Webdings</vt:lpstr>
      <vt:lpstr>Wingdings</vt:lpstr>
      <vt:lpstr>Arial</vt:lpstr>
      <vt:lpstr>Wingdings 2</vt:lpstr>
      <vt:lpstr>1_Default Design</vt:lpstr>
      <vt:lpstr>6_Default Design</vt:lpstr>
      <vt:lpstr>Atom  Economy</vt:lpstr>
      <vt:lpstr>Information</vt:lpstr>
      <vt:lpstr>What is atom economy?</vt:lpstr>
      <vt:lpstr>How is atom economy calculated?</vt:lpstr>
      <vt:lpstr>Atom economy from symbol equations (1)</vt:lpstr>
      <vt:lpstr>Atom economy from symbol equations (2)</vt:lpstr>
      <vt:lpstr>Calculating atom economy</vt:lpstr>
      <vt:lpstr>Why is high atom economy important?</vt:lpstr>
      <vt:lpstr>Atom economy  – true or false?</vt:lpstr>
      <vt:lpstr>Choosing the right reaction pathway (1) </vt:lpstr>
      <vt:lpstr>Choosing the right reaction pathway (2)  </vt:lpstr>
      <vt:lpstr>Production of ethanol</vt:lpstr>
      <vt:lpstr>A compromise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 Economy</dc:title>
  <dc:subject>Boardworks High School Physical Science</dc:subject>
  <dc:creator>Boardworks</dc:creator>
  <cp:lastModifiedBy>Tim Crilly</cp:lastModifiedBy>
  <cp:revision>603</cp:revision>
  <dcterms:created xsi:type="dcterms:W3CDTF">2003-10-06T13:07:42Z</dcterms:created>
  <dcterms:modified xsi:type="dcterms:W3CDTF">2019-01-31T15:27:13Z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B06FCC0F-0B8A-460A-AB75-D9DDAEC05716</vt:lpwstr>
  </property>
  <property fmtid="{D5CDD505-2E9C-101B-9397-08002B2CF9AE}" pid="3" name="ArticulatePath">
    <vt:lpwstr>Atom Economy</vt:lpwstr>
  </property>
</Properties>
</file>