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7.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24.xml" ContentType="application/vnd.openxmlformats-officedocument.presentationml.tags+xml"/>
  <Override PartName="/ppt/activeX/activeX5.xml" ContentType="application/vnd.ms-office.activeX+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activeX/activeX6.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19"/>
  </p:notesMasterIdLst>
  <p:handoutMasterIdLst>
    <p:handoutMasterId r:id="rId20"/>
  </p:handoutMasterIdLst>
  <p:sldIdLst>
    <p:sldId id="430" r:id="rId3"/>
    <p:sldId id="527" r:id="rId4"/>
    <p:sldId id="486" r:id="rId5"/>
    <p:sldId id="500" r:id="rId6"/>
    <p:sldId id="488" r:id="rId7"/>
    <p:sldId id="489" r:id="rId8"/>
    <p:sldId id="504" r:id="rId9"/>
    <p:sldId id="503" r:id="rId10"/>
    <p:sldId id="491" r:id="rId11"/>
    <p:sldId id="507" r:id="rId12"/>
    <p:sldId id="492" r:id="rId13"/>
    <p:sldId id="509" r:id="rId14"/>
    <p:sldId id="493" r:id="rId15"/>
    <p:sldId id="494" r:id="rId16"/>
    <p:sldId id="514" r:id="rId17"/>
    <p:sldId id="534" r:id="rId18"/>
  </p:sldIdLst>
  <p:sldSz cx="9144000" cy="6858000" type="screen4x3"/>
  <p:notesSz cx="6858000" cy="9296400"/>
  <p:embeddedFontLst>
    <p:embeddedFont>
      <p:font typeface="Wingdings 2" panose="05020102010507070707" pitchFamily="18" charset="2"/>
      <p:regular r:id="rId21"/>
    </p:embeddedFont>
  </p:embeddedFontLst>
  <p:custDataLst>
    <p:tags r:id="rId22"/>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7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333333"/>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774" autoAdjust="0"/>
  </p:normalViewPr>
  <p:slideViewPr>
    <p:cSldViewPr snapToGrid="0" showGuides="1">
      <p:cViewPr varScale="1">
        <p:scale>
          <a:sx n="85" d="100"/>
          <a:sy n="85" d="100"/>
        </p:scale>
        <p:origin x="540" y="84"/>
      </p:cViewPr>
      <p:guideLst>
        <p:guide orient="horz" pos="482"/>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7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914111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D9E1D639-9382-40F1-ADFC-83676F2583D8}"/>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39629224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0E44E5CA-BCE3-4FDF-BAFF-3E8548BA5B1A}"/>
              </a:ext>
            </a:extLst>
          </p:cNvPr>
          <p:cNvSpPr>
            <a:spLocks noGrp="1"/>
          </p:cNvSpPr>
          <p:nvPr>
            <p:ph type="sldNum" sz="quarter" idx="10"/>
          </p:nvPr>
        </p:nvSpPr>
        <p:spPr/>
        <p:txBody>
          <a:bodyPr/>
          <a:lstStyle/>
          <a:p>
            <a:pPr>
              <a:defRPr/>
            </a:pPr>
            <a:fld id="{3D2491E0-F370-47E7-B5E7-001C97B7B8E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D8CD96D8-676A-40FD-8F9C-12047A5D8EC8}"/>
              </a:ext>
            </a:extLst>
          </p:cNvPr>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39651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AAA96875-EA6A-408B-B1DA-8A73CA3F0101}"/>
              </a:ext>
            </a:extLst>
          </p:cNvPr>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155034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63C23EDA-5CE2-46BB-9167-B57CBF9DBC26}"/>
              </a:ext>
            </a:extLst>
          </p:cNvPr>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51027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This activity could be used to check students’ understanding of atomic and mass numbers and how these relate to the numbers of protons and neutrons in the nucleus of an atom.</a:t>
            </a:r>
          </a:p>
          <a:p>
            <a:pPr eaLnBrk="1" hangingPunct="1"/>
            <a:endParaRPr lang="en-GB" dirty="0"/>
          </a:p>
          <a:p>
            <a:pPr eaLnBrk="1" hangingPunct="1"/>
            <a:r>
              <a:rPr lang="en-GB" dirty="0"/>
              <a:t>The tile for chlorine refers to the </a:t>
            </a:r>
            <a:r>
              <a:rPr lang="en-GB" baseline="30000" dirty="0"/>
              <a:t>35</a:t>
            </a:r>
            <a:r>
              <a:rPr lang="en-GB" dirty="0"/>
              <a:t>Cl isotope.</a:t>
            </a:r>
          </a:p>
          <a:p>
            <a:pPr eaLnBrk="1" hangingPunct="1"/>
            <a:endParaRPr lang="en-GB" dirty="0"/>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A28A43AD-AAF7-4E4F-AEF9-9068596A145A}"/>
              </a:ext>
            </a:extLst>
          </p:cNvPr>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151387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This completing activity could be used as </a:t>
            </a:r>
            <a:r>
              <a:rPr lang="en-US" dirty="0"/>
              <a:t>an </a:t>
            </a:r>
            <a:r>
              <a:rPr lang="en-GB" dirty="0"/>
              <a:t>introductory or summary activity on atomic structure and atomic and mass numbers.</a:t>
            </a:r>
          </a:p>
          <a:p>
            <a:pPr eaLnBrk="1" hangingPunct="1"/>
            <a:endParaRPr lang="en-GB" dirty="0"/>
          </a:p>
          <a:p>
            <a:pPr eaLnBrk="1" hangingPunct="1"/>
            <a:r>
              <a:rPr lang="en-GB" dirty="0"/>
              <a:t>You may need to remind students that the mass number is equal to the number of protons plus the number of neutrons. Similarly, the number of neutrons equals the mass number minus the number of protons.</a:t>
            </a:r>
          </a:p>
          <a:p>
            <a:pPr eaLnBrk="1" hangingPunct="1"/>
            <a:endParaRPr lang="en-GB" dirty="0"/>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76296CE4-FE2D-48EB-B4B3-EA056D0D9A03}"/>
              </a:ext>
            </a:extLst>
          </p:cNvPr>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217244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B948A1B0-8531-4221-9769-7425C80FB503}"/>
              </a:ext>
            </a:extLst>
          </p:cNvPr>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285502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7836C655-E392-4BDD-B382-782F57A06CAB}"/>
              </a:ext>
            </a:extLst>
          </p:cNvPr>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185585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E335E0D-ED96-4FE0-87CB-4E9B772599B8}"/>
              </a:ext>
            </a:extLst>
          </p:cNvPr>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05145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This interactive zoom activity shows students the structure of diamond down to the nuclear level. It also shows the relative sizes of each stage.</a:t>
            </a:r>
          </a:p>
          <a:p>
            <a:pPr eaLnBrk="1" hangingPunct="1"/>
            <a:r>
              <a:rPr lang="en-GB" dirty="0"/>
              <a:t>Encourage students to convert from </a:t>
            </a:r>
            <a:r>
              <a:rPr lang="en-GB" dirty="0" err="1"/>
              <a:t>centimeters</a:t>
            </a:r>
            <a:r>
              <a:rPr lang="en-GB" dirty="0"/>
              <a:t> shown in the flash activity to </a:t>
            </a:r>
            <a:r>
              <a:rPr lang="en-GB" dirty="0" err="1"/>
              <a:t>nanometers</a:t>
            </a:r>
            <a:r>
              <a:rPr lang="en-GB" dirty="0"/>
              <a:t>. The size of one atom in </a:t>
            </a:r>
            <a:r>
              <a:rPr lang="en-GB" dirty="0" err="1"/>
              <a:t>nanometers</a:t>
            </a:r>
            <a:r>
              <a:rPr lang="en-GB" dirty="0"/>
              <a:t> is approximately 0.1 nm because 1 nm = 0.0000001 cm. Encourage students to practice writing these numbers in standard form. </a:t>
            </a:r>
          </a:p>
          <a:p>
            <a:pPr eaLnBrk="1" hangingPunct="1"/>
            <a:endParaRPr lang="en-GB" dirty="0"/>
          </a:p>
          <a:p>
            <a:pPr eaLnBrk="1" hangingPunct="1"/>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Atoms and Subatomic Particles</a:t>
            </a:r>
            <a:r>
              <a:rPr lang="en-GB" altLang="en-US" dirty="0">
                <a:latin typeface="Arial" panose="020B0604020202020204" pitchFamily="34" charset="0"/>
              </a:rPr>
              <a:t>.</a:t>
            </a:r>
            <a:endParaRPr lang="en-GB" dirty="0"/>
          </a:p>
        </p:txBody>
      </p:sp>
      <p:sp>
        <p:nvSpPr>
          <p:cNvPr id="2" name="Slide Number Placeholder 1">
            <a:extLst>
              <a:ext uri="{FF2B5EF4-FFF2-40B4-BE49-F238E27FC236}">
                <a16:creationId xmlns:a16="http://schemas.microsoft.com/office/drawing/2014/main" id="{7116A015-4990-4F96-996A-DFFCF0592A3B}"/>
              </a:ext>
            </a:extLst>
          </p:cNvPr>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108367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1BC835ED-BA85-4D29-9158-8C7351EFD2F4}"/>
              </a:ext>
            </a:extLst>
          </p:cNvPr>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19991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10205057-BBC7-49A9-A28F-BFCD8403AA08}"/>
              </a:ext>
            </a:extLst>
          </p:cNvPr>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6458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This drag and drop activity provides the opportunity for informal assessment of students’ understanding of the properties of protons, neutrons and electrons. Appropriately </a:t>
            </a:r>
            <a:r>
              <a:rPr lang="en-GB" dirty="0" err="1"/>
              <a:t>colored</a:t>
            </a:r>
            <a:r>
              <a:rPr lang="en-GB" dirty="0"/>
              <a:t> voting cards could be used with this activity to increase class participation.</a:t>
            </a:r>
          </a:p>
        </p:txBody>
      </p:sp>
      <p:sp>
        <p:nvSpPr>
          <p:cNvPr id="2" name="Slide Number Placeholder 1">
            <a:extLst>
              <a:ext uri="{FF2B5EF4-FFF2-40B4-BE49-F238E27FC236}">
                <a16:creationId xmlns:a16="http://schemas.microsoft.com/office/drawing/2014/main" id="{86FA5942-5030-4B41-BE64-8AE34F4F6417}"/>
              </a:ext>
            </a:extLst>
          </p:cNvPr>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09454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This timeline can be used to introduce the important discoveries about the structure of the atom and to help convey a sense of the timescale involved.</a:t>
            </a:r>
          </a:p>
        </p:txBody>
      </p:sp>
      <p:sp>
        <p:nvSpPr>
          <p:cNvPr id="2" name="Slide Number Placeholder 1">
            <a:extLst>
              <a:ext uri="{FF2B5EF4-FFF2-40B4-BE49-F238E27FC236}">
                <a16:creationId xmlns:a16="http://schemas.microsoft.com/office/drawing/2014/main" id="{A6A2862F-FC55-42A2-AFC5-C36D61C0C904}"/>
              </a:ext>
            </a:extLst>
          </p:cNvPr>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44806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924DF8A9-492C-40E5-A0CE-64FC3E969E45}"/>
              </a:ext>
            </a:extLst>
          </p:cNvPr>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307864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GB" dirty="0"/>
          </a:p>
        </p:txBody>
      </p:sp>
      <p:sp>
        <p:nvSpPr>
          <p:cNvPr id="2" name="Slide Number Placeholder 1">
            <a:extLst>
              <a:ext uri="{FF2B5EF4-FFF2-40B4-BE49-F238E27FC236}">
                <a16:creationId xmlns:a16="http://schemas.microsoft.com/office/drawing/2014/main" id="{15A6C383-668B-44B0-875F-93BE8D29476B}"/>
              </a:ext>
            </a:extLst>
          </p:cNvPr>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2194445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689FC3BA-4A6D-4179-AB02-BF648ADB6F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E3EB9725-78D7-42D8-AB2E-84F024085EE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16</a:t>
            </a:r>
            <a:endParaRPr lang="en-GB" altLang="en-US" sz="1000" dirty="0">
              <a:solidFill>
                <a:srgbClr val="5B0091"/>
              </a:solidFill>
              <a:cs typeface="Arial" charset="0"/>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67235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49334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451A710-EC80-4432-816C-F4A8917E473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8676A59-2A49-4F03-B5E9-48CCD5281E16}"/>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16</a:t>
            </a:r>
            <a:endParaRPr lang="en-GB" altLang="en-US" sz="1000" dirty="0">
              <a:solidFill>
                <a:srgbClr val="5B0091"/>
              </a:solidFill>
              <a:cs typeface="Arial" charset="0"/>
            </a:endParaRPr>
          </a:p>
        </p:txBody>
      </p:sp>
    </p:spTree>
    <p:custDataLst>
      <p:tags r:id="rId17"/>
    </p:custDataLst>
  </p:cSld>
  <p:clrMap bg1="lt1" tx1="dk1" bg2="lt2" tx2="dk2" accent1="accent1" accent2="accent2" accent3="accent3" accent4="accent4" accent5="accent5" accent6="accent6" hlink="hlink" folHlink="folHlink"/>
  <p:sldLayoutIdLst>
    <p:sldLayoutId id="214748517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 id="2147485117" r:id="rId13"/>
    <p:sldLayoutId id="2147485176" r:id="rId14"/>
    <p:sldLayoutId id="2147485177" r:id="rId15"/>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1E4E859E-7AD8-4F23-8F4E-7CF06E0AABC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C7FD1397-0153-4D2C-B459-AD1ECA714793}"/>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16</a:t>
            </a:r>
            <a:endParaRPr lang="en-GB" altLang="en-US" sz="1000" dirty="0">
              <a:solidFill>
                <a:srgbClr val="5B0091"/>
              </a:solidFill>
              <a:cs typeface="Arial" charset="0"/>
            </a:endParaRP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1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14.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9.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control" Target="../activeX/activeX6.xml"/><Relationship Id="rId7" Type="http://schemas.openxmlformats.org/officeDocument/2006/relationships/image" Target="../media/image12.jpg"/><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notesSlide" Target="../notesSlides/notesSlide16.xml"/><Relationship Id="rId4"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notesSlide" Target="../notesSlides/notesSlide6.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notesSlide" Target="../notesSlides/notesSlide7.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10791" y="1187865"/>
            <a:ext cx="4987636" cy="3124362"/>
          </a:xfrm>
        </p:spPr>
        <p:txBody>
          <a:bodyPr/>
          <a:lstStyle/>
          <a:p>
            <a:r>
              <a:rPr lang="en-GB" dirty="0"/>
              <a:t>Atoms and Subatomic Particles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063750" y="1406525"/>
          <a:ext cx="5017128" cy="4958664"/>
        </p:xfrm>
        <a:graphic>
          <a:graphicData uri="http://schemas.openxmlformats.org/drawingml/2006/table">
            <a:tbl>
              <a:tblPr firstRow="1" bandRow="1">
                <a:tableStyleId>{5C22544A-7EE6-4342-B048-85BDC9FD1C3A}</a:tableStyleId>
              </a:tblPr>
              <a:tblGrid>
                <a:gridCol w="1672376">
                  <a:extLst>
                    <a:ext uri="{9D8B030D-6E8A-4147-A177-3AD203B41FA5}">
                      <a16:colId xmlns:a16="http://schemas.microsoft.com/office/drawing/2014/main" val="20000"/>
                    </a:ext>
                  </a:extLst>
                </a:gridCol>
                <a:gridCol w="1672376">
                  <a:extLst>
                    <a:ext uri="{9D8B030D-6E8A-4147-A177-3AD203B41FA5}">
                      <a16:colId xmlns:a16="http://schemas.microsoft.com/office/drawing/2014/main" val="20001"/>
                    </a:ext>
                  </a:extLst>
                </a:gridCol>
                <a:gridCol w="1672376">
                  <a:extLst>
                    <a:ext uri="{9D8B030D-6E8A-4147-A177-3AD203B41FA5}">
                      <a16:colId xmlns:a16="http://schemas.microsoft.com/office/drawing/2014/main" val="20002"/>
                    </a:ext>
                  </a:extLst>
                </a:gridCol>
              </a:tblGrid>
              <a:tr h="1162120">
                <a:tc>
                  <a:txBody>
                    <a:bodyPr/>
                    <a:lstStyle/>
                    <a:p>
                      <a:pPr algn="ctr"/>
                      <a:endParaRPr lang="en-GB" sz="2400" b="1" dirty="0">
                        <a:solidFill>
                          <a:schemeClr val="bg1"/>
                        </a:solidFill>
                      </a:endParaRPr>
                    </a:p>
                    <a:p>
                      <a:pPr algn="ctr"/>
                      <a:r>
                        <a:rPr lang="en-GB" sz="2400" b="1" dirty="0">
                          <a:solidFill>
                            <a:schemeClr val="bg1"/>
                          </a:solidFill>
                        </a:rPr>
                        <a:t>sodium</a:t>
                      </a:r>
                    </a:p>
                    <a:p>
                      <a:pPr algn="ctr"/>
                      <a:endParaRPr lang="en-GB" sz="2400" b="1"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0"/>
                  </a:ext>
                </a:extLst>
              </a:tr>
              <a:tr h="1256648">
                <a:tc>
                  <a:txBody>
                    <a:bodyPr/>
                    <a:lstStyle/>
                    <a:p>
                      <a:pPr algn="ctr"/>
                      <a:endParaRPr lang="en-GB" sz="2400" b="1" dirty="0">
                        <a:solidFill>
                          <a:schemeClr val="bg1"/>
                        </a:solidFill>
                      </a:endParaRPr>
                    </a:p>
                    <a:p>
                      <a:pPr algn="ctr"/>
                      <a:r>
                        <a:rPr lang="en-GB" sz="2400" b="1" dirty="0">
                          <a:solidFill>
                            <a:schemeClr val="bg1"/>
                          </a:solidFill>
                        </a:rPr>
                        <a:t>iron</a:t>
                      </a:r>
                    </a:p>
                    <a:p>
                      <a:pPr algn="ctr"/>
                      <a:endParaRPr lang="en-GB" sz="2400" b="1"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1"/>
                  </a:ext>
                </a:extLst>
              </a:tr>
              <a:tr h="1256648">
                <a:tc>
                  <a:txBody>
                    <a:bodyPr/>
                    <a:lstStyle/>
                    <a:p>
                      <a:pPr algn="ctr"/>
                      <a:endParaRPr lang="en-GB" sz="2400" b="1" dirty="0">
                        <a:solidFill>
                          <a:schemeClr val="bg1"/>
                        </a:solidFill>
                      </a:endParaRPr>
                    </a:p>
                    <a:p>
                      <a:pPr algn="ctr"/>
                      <a:r>
                        <a:rPr lang="en-GB" sz="2400" b="1" dirty="0">
                          <a:solidFill>
                            <a:schemeClr val="bg1"/>
                          </a:solidFill>
                        </a:rPr>
                        <a:t>tin</a:t>
                      </a:r>
                    </a:p>
                    <a:p>
                      <a:pPr algn="ctr"/>
                      <a:endParaRPr lang="en-GB" sz="2400" b="1"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2"/>
                  </a:ext>
                </a:extLst>
              </a:tr>
              <a:tr h="1256648">
                <a:tc>
                  <a:txBody>
                    <a:bodyPr/>
                    <a:lstStyle/>
                    <a:p>
                      <a:pPr algn="ctr"/>
                      <a:endParaRPr lang="en-GB" sz="2400" b="1" dirty="0">
                        <a:solidFill>
                          <a:schemeClr val="bg1"/>
                        </a:solidFill>
                      </a:endParaRPr>
                    </a:p>
                    <a:p>
                      <a:pPr algn="ctr"/>
                      <a:r>
                        <a:rPr lang="en-GB" sz="2400" b="1" dirty="0">
                          <a:solidFill>
                            <a:schemeClr val="bg1"/>
                          </a:solidFill>
                        </a:rPr>
                        <a:t>fluorine</a:t>
                      </a:r>
                    </a:p>
                    <a:p>
                      <a:pPr algn="ctr"/>
                      <a:endParaRPr lang="en-GB" sz="2400" b="1"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5624" name="Rectangle 2"/>
          <p:cNvSpPr>
            <a:spLocks noGrp="1" noChangeArrowheads="1"/>
          </p:cNvSpPr>
          <p:nvPr>
            <p:ph type="title"/>
          </p:nvPr>
        </p:nvSpPr>
        <p:spPr/>
        <p:txBody>
          <a:bodyPr/>
          <a:lstStyle/>
          <a:p>
            <a:r>
              <a:rPr lang="en-GB"/>
              <a:t>The atomic number (proton number)</a:t>
            </a:r>
          </a:p>
        </p:txBody>
      </p:sp>
      <p:sp>
        <p:nvSpPr>
          <p:cNvPr id="25625" name="Rectangle 3"/>
          <p:cNvSpPr>
            <a:spLocks noChangeArrowheads="1"/>
          </p:cNvSpPr>
          <p:nvPr/>
        </p:nvSpPr>
        <p:spPr bwMode="auto">
          <a:xfrm>
            <a:off x="342900" y="784225"/>
            <a:ext cx="8315325" cy="457200"/>
          </a:xfrm>
          <a:prstGeom prst="rect">
            <a:avLst/>
          </a:prstGeom>
          <a:noFill/>
          <a:ln w="9525" algn="ctr">
            <a:noFill/>
            <a:miter lim="800000"/>
            <a:headEnd/>
            <a:tailEnd/>
          </a:ln>
        </p:spPr>
        <p:txBody>
          <a:bodyPr>
            <a:spAutoFit/>
          </a:bodyPr>
          <a:lstStyle/>
          <a:p>
            <a:r>
              <a:rPr lang="en-GB" dirty="0">
                <a:solidFill>
                  <a:srgbClr val="010066"/>
                </a:solidFill>
              </a:rPr>
              <a:t>What are the atomic (proton) numbers of these elements?</a:t>
            </a:r>
          </a:p>
        </p:txBody>
      </p:sp>
      <p:sp>
        <p:nvSpPr>
          <p:cNvPr id="524292" name="Text Box 4"/>
          <p:cNvSpPr txBox="1">
            <a:spLocks noChangeArrowheads="1"/>
          </p:cNvSpPr>
          <p:nvPr/>
        </p:nvSpPr>
        <p:spPr bwMode="auto">
          <a:xfrm>
            <a:off x="5853113" y="1722438"/>
            <a:ext cx="771525" cy="519112"/>
          </a:xfrm>
          <a:prstGeom prst="rect">
            <a:avLst/>
          </a:prstGeom>
          <a:noFill/>
          <a:ln w="9525">
            <a:noFill/>
            <a:miter lim="800000"/>
            <a:headEnd/>
            <a:tailEnd/>
          </a:ln>
        </p:spPr>
        <p:txBody>
          <a:bodyPr>
            <a:spAutoFit/>
          </a:bodyPr>
          <a:lstStyle/>
          <a:p>
            <a:pPr algn="ctr" eaLnBrk="0" hangingPunct="0">
              <a:spcBef>
                <a:spcPct val="50000"/>
              </a:spcBef>
            </a:pPr>
            <a:r>
              <a:rPr lang="en-GB" sz="2800" b="1" dirty="0">
                <a:solidFill>
                  <a:srgbClr val="010066"/>
                </a:solidFill>
              </a:rPr>
              <a:t>11</a:t>
            </a:r>
          </a:p>
        </p:txBody>
      </p:sp>
      <p:pic>
        <p:nvPicPr>
          <p:cNvPr id="25627" name="Picture 5" descr="C1_gfx_Na"/>
          <p:cNvPicPr>
            <a:picLocks noChangeAspect="1" noChangeArrowheads="1"/>
          </p:cNvPicPr>
          <p:nvPr/>
        </p:nvPicPr>
        <p:blipFill>
          <a:blip r:embed="rId4" cstate="print"/>
          <a:srcRect/>
          <a:stretch>
            <a:fillRect/>
          </a:stretch>
        </p:blipFill>
        <p:spPr bwMode="auto">
          <a:xfrm>
            <a:off x="4200525" y="1476375"/>
            <a:ext cx="811213" cy="1057275"/>
          </a:xfrm>
          <a:prstGeom prst="rect">
            <a:avLst/>
          </a:prstGeom>
          <a:noFill/>
          <a:ln w="9525">
            <a:noFill/>
            <a:miter lim="800000"/>
            <a:headEnd/>
            <a:tailEnd/>
          </a:ln>
        </p:spPr>
      </p:pic>
      <p:sp>
        <p:nvSpPr>
          <p:cNvPr id="524294" name="Text Box 6"/>
          <p:cNvSpPr txBox="1">
            <a:spLocks noChangeArrowheads="1"/>
          </p:cNvSpPr>
          <p:nvPr/>
        </p:nvSpPr>
        <p:spPr bwMode="auto">
          <a:xfrm>
            <a:off x="5864225" y="2970213"/>
            <a:ext cx="771525" cy="519112"/>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010066"/>
                </a:solidFill>
              </a:rPr>
              <a:t>26</a:t>
            </a:r>
          </a:p>
        </p:txBody>
      </p:sp>
      <p:pic>
        <p:nvPicPr>
          <p:cNvPr id="25629" name="Picture 7" descr="C1_gfx_Fe"/>
          <p:cNvPicPr>
            <a:picLocks noChangeAspect="1" noChangeArrowheads="1"/>
          </p:cNvPicPr>
          <p:nvPr/>
        </p:nvPicPr>
        <p:blipFill>
          <a:blip r:embed="rId5" cstate="print"/>
          <a:srcRect/>
          <a:stretch>
            <a:fillRect/>
          </a:stretch>
        </p:blipFill>
        <p:spPr bwMode="auto">
          <a:xfrm>
            <a:off x="4206875" y="2711450"/>
            <a:ext cx="795338" cy="1036638"/>
          </a:xfrm>
          <a:prstGeom prst="rect">
            <a:avLst/>
          </a:prstGeom>
          <a:noFill/>
          <a:ln w="9525">
            <a:noFill/>
            <a:miter lim="800000"/>
            <a:headEnd/>
            <a:tailEnd/>
          </a:ln>
        </p:spPr>
      </p:pic>
      <p:sp>
        <p:nvSpPr>
          <p:cNvPr id="524296" name="Text Box 8"/>
          <p:cNvSpPr txBox="1">
            <a:spLocks noChangeArrowheads="1"/>
          </p:cNvSpPr>
          <p:nvPr/>
        </p:nvSpPr>
        <p:spPr bwMode="auto">
          <a:xfrm>
            <a:off x="5853113" y="4191000"/>
            <a:ext cx="771525" cy="519113"/>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010066"/>
                </a:solidFill>
              </a:rPr>
              <a:t>50</a:t>
            </a:r>
          </a:p>
        </p:txBody>
      </p:sp>
      <p:pic>
        <p:nvPicPr>
          <p:cNvPr id="25631" name="Picture 9" descr="C1_gfx_Sn"/>
          <p:cNvPicPr>
            <a:picLocks noChangeAspect="1" noChangeArrowheads="1"/>
          </p:cNvPicPr>
          <p:nvPr/>
        </p:nvPicPr>
        <p:blipFill>
          <a:blip r:embed="rId6" cstate="print"/>
          <a:srcRect/>
          <a:stretch>
            <a:fillRect/>
          </a:stretch>
        </p:blipFill>
        <p:spPr bwMode="auto">
          <a:xfrm>
            <a:off x="4206875" y="3954463"/>
            <a:ext cx="795338" cy="1036637"/>
          </a:xfrm>
          <a:prstGeom prst="rect">
            <a:avLst/>
          </a:prstGeom>
          <a:noFill/>
          <a:ln w="9525">
            <a:noFill/>
            <a:miter lim="800000"/>
            <a:headEnd/>
            <a:tailEnd/>
          </a:ln>
        </p:spPr>
      </p:pic>
      <p:sp>
        <p:nvSpPr>
          <p:cNvPr id="524298" name="Text Box 10"/>
          <p:cNvSpPr txBox="1">
            <a:spLocks noChangeArrowheads="1"/>
          </p:cNvSpPr>
          <p:nvPr/>
        </p:nvSpPr>
        <p:spPr bwMode="auto">
          <a:xfrm>
            <a:off x="5875338" y="5476875"/>
            <a:ext cx="771525" cy="519113"/>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010066"/>
                </a:solidFill>
              </a:rPr>
              <a:t>9</a:t>
            </a:r>
          </a:p>
        </p:txBody>
      </p:sp>
      <p:pic>
        <p:nvPicPr>
          <p:cNvPr id="25633" name="Picture 11" descr="C1_gfx_F"/>
          <p:cNvPicPr>
            <a:picLocks noChangeAspect="1" noChangeArrowheads="1"/>
          </p:cNvPicPr>
          <p:nvPr/>
        </p:nvPicPr>
        <p:blipFill>
          <a:blip r:embed="rId7" cstate="print"/>
          <a:srcRect/>
          <a:stretch>
            <a:fillRect/>
          </a:stretch>
        </p:blipFill>
        <p:spPr bwMode="auto">
          <a:xfrm>
            <a:off x="4208463" y="5218113"/>
            <a:ext cx="795337" cy="1036637"/>
          </a:xfrm>
          <a:prstGeom prst="rect">
            <a:avLst/>
          </a:prstGeom>
          <a:noFill/>
          <a:ln w="9525">
            <a:noFill/>
            <a:miter lim="800000"/>
            <a:headEnd/>
            <a:tailEnd/>
          </a:ln>
        </p:spPr>
      </p:pic>
      <p:pic>
        <p:nvPicPr>
          <p:cNvPr id="14" name="Picture 8">
            <a:hlinkClick r:id="" action="ppaction://hlinkshowjump?jump=nextslide"/>
            <a:extLst>
              <a:ext uri="{FF2B5EF4-FFF2-40B4-BE49-F238E27FC236}">
                <a16:creationId xmlns:a16="http://schemas.microsoft.com/office/drawing/2014/main" id="{782CD106-3EC9-4D3D-BC97-F44BA5D381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852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4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4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429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p:bldP spid="524294" grpId="0"/>
      <p:bldP spid="524296" grpId="0"/>
      <p:bldP spid="52429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137754121"/>
              </p:ext>
            </p:extLst>
          </p:nvPr>
        </p:nvGraphicFramePr>
        <p:xfrm>
          <a:off x="914400" y="4230688"/>
          <a:ext cx="7247468" cy="2328334"/>
        </p:xfrm>
        <a:graphic>
          <a:graphicData uri="http://schemas.openxmlformats.org/drawingml/2006/table">
            <a:tbl>
              <a:tblPr firstRow="1" bandRow="1">
                <a:tableStyleId>{5C22544A-7EE6-4342-B048-85BDC9FD1C3A}</a:tableStyleId>
              </a:tblPr>
              <a:tblGrid>
                <a:gridCol w="1811867">
                  <a:extLst>
                    <a:ext uri="{9D8B030D-6E8A-4147-A177-3AD203B41FA5}">
                      <a16:colId xmlns:a16="http://schemas.microsoft.com/office/drawing/2014/main" val="20000"/>
                    </a:ext>
                  </a:extLst>
                </a:gridCol>
                <a:gridCol w="1811867">
                  <a:extLst>
                    <a:ext uri="{9D8B030D-6E8A-4147-A177-3AD203B41FA5}">
                      <a16:colId xmlns:a16="http://schemas.microsoft.com/office/drawing/2014/main" val="20001"/>
                    </a:ext>
                  </a:extLst>
                </a:gridCol>
                <a:gridCol w="1811867">
                  <a:extLst>
                    <a:ext uri="{9D8B030D-6E8A-4147-A177-3AD203B41FA5}">
                      <a16:colId xmlns:a16="http://schemas.microsoft.com/office/drawing/2014/main" val="20002"/>
                    </a:ext>
                  </a:extLst>
                </a:gridCol>
                <a:gridCol w="1811867">
                  <a:extLst>
                    <a:ext uri="{9D8B030D-6E8A-4147-A177-3AD203B41FA5}">
                      <a16:colId xmlns:a16="http://schemas.microsoft.com/office/drawing/2014/main" val="20003"/>
                    </a:ext>
                  </a:extLst>
                </a:gridCol>
              </a:tblGrid>
              <a:tr h="691132">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545734">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1"/>
                  </a:ext>
                </a:extLst>
              </a:tr>
              <a:tr h="545734">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2"/>
                  </a:ext>
                </a:extLst>
              </a:tr>
              <a:tr h="545734">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7" name="Rectangle 261"/>
          <p:cNvSpPr>
            <a:spLocks noChangeArrowheads="1"/>
          </p:cNvSpPr>
          <p:nvPr/>
        </p:nvSpPr>
        <p:spPr bwMode="auto">
          <a:xfrm>
            <a:off x="342900" y="2166938"/>
            <a:ext cx="6227763" cy="930275"/>
          </a:xfrm>
          <a:prstGeom prst="rect">
            <a:avLst/>
          </a:prstGeom>
          <a:solidFill>
            <a:srgbClr val="FF6600"/>
          </a:solidFill>
          <a:ln w="9525" algn="ctr">
            <a:noFill/>
            <a:round/>
            <a:headEnd/>
            <a:tailEnd/>
          </a:ln>
        </p:spPr>
        <p:txBody>
          <a:bodyPr/>
          <a:lstStyle/>
          <a:p>
            <a:pPr eaLnBrk="0" hangingPunct="0"/>
            <a:endParaRPr lang="en-GB"/>
          </a:p>
        </p:txBody>
      </p:sp>
      <p:sp>
        <p:nvSpPr>
          <p:cNvPr id="26654" name="Rectangle 12"/>
          <p:cNvSpPr>
            <a:spLocks noGrp="1" noChangeArrowheads="1"/>
          </p:cNvSpPr>
          <p:nvPr>
            <p:ph type="title"/>
          </p:nvPr>
        </p:nvSpPr>
        <p:spPr/>
        <p:txBody>
          <a:bodyPr/>
          <a:lstStyle/>
          <a:p>
            <a:r>
              <a:rPr lang="en-GB"/>
              <a:t>What is mass number?</a:t>
            </a:r>
          </a:p>
        </p:txBody>
      </p:sp>
      <p:sp>
        <p:nvSpPr>
          <p:cNvPr id="26655" name="Rectangle 13"/>
          <p:cNvSpPr>
            <a:spLocks noChangeArrowheads="1"/>
          </p:cNvSpPr>
          <p:nvPr/>
        </p:nvSpPr>
        <p:spPr bwMode="auto">
          <a:xfrm>
            <a:off x="342900" y="784225"/>
            <a:ext cx="8408988" cy="1200329"/>
          </a:xfrm>
          <a:prstGeom prst="rect">
            <a:avLst/>
          </a:prstGeom>
          <a:noFill/>
          <a:ln w="9525" algn="ctr">
            <a:noFill/>
            <a:miter lim="800000"/>
            <a:headEnd/>
            <a:tailEnd/>
          </a:ln>
        </p:spPr>
        <p:txBody>
          <a:bodyPr>
            <a:spAutoFit/>
          </a:bodyPr>
          <a:lstStyle/>
          <a:p>
            <a:pPr eaLnBrk="0" hangingPunct="0"/>
            <a:r>
              <a:rPr lang="en-GB" dirty="0">
                <a:solidFill>
                  <a:srgbClr val="010066"/>
                </a:solidFill>
              </a:rPr>
              <a:t>Electrons have a mass of almost zero, which means that the mass of each atom results almost entirely from the number of protons and neutrons in the nucleus.</a:t>
            </a:r>
          </a:p>
        </p:txBody>
      </p:sp>
      <p:pic>
        <p:nvPicPr>
          <p:cNvPr id="396302" name="Picture 14" descr="C1_gfx_Mg"/>
          <p:cNvPicPr>
            <a:picLocks noChangeAspect="1" noChangeArrowheads="1"/>
          </p:cNvPicPr>
          <p:nvPr/>
        </p:nvPicPr>
        <p:blipFill>
          <a:blip r:embed="rId4" cstate="print"/>
          <a:srcRect/>
          <a:stretch>
            <a:fillRect/>
          </a:stretch>
        </p:blipFill>
        <p:spPr bwMode="auto">
          <a:xfrm>
            <a:off x="7158038" y="2338388"/>
            <a:ext cx="1352550" cy="1762125"/>
          </a:xfrm>
          <a:prstGeom prst="rect">
            <a:avLst/>
          </a:prstGeom>
          <a:noFill/>
          <a:ln w="9525">
            <a:noFill/>
            <a:miter lim="800000"/>
            <a:headEnd/>
            <a:tailEnd/>
          </a:ln>
        </p:spPr>
      </p:pic>
      <p:sp>
        <p:nvSpPr>
          <p:cNvPr id="396303" name="Rectangle 15"/>
          <p:cNvSpPr>
            <a:spLocks noChangeArrowheads="1"/>
          </p:cNvSpPr>
          <p:nvPr/>
        </p:nvSpPr>
        <p:spPr bwMode="auto">
          <a:xfrm>
            <a:off x="342900" y="2221442"/>
            <a:ext cx="6203950" cy="830263"/>
          </a:xfrm>
          <a:prstGeom prst="rect">
            <a:avLst/>
          </a:prstGeom>
          <a:noFill/>
          <a:ln w="9525" algn="ctr">
            <a:noFill/>
            <a:miter lim="800000"/>
            <a:headEnd/>
            <a:tailEnd/>
          </a:ln>
        </p:spPr>
        <p:txBody>
          <a:bodyPr>
            <a:spAutoFit/>
          </a:bodyPr>
          <a:lstStyle/>
          <a:p>
            <a:pPr algn="ctr" eaLnBrk="0" hangingPunct="0"/>
            <a:r>
              <a:rPr lang="en-GB" b="1" dirty="0">
                <a:solidFill>
                  <a:schemeClr val="bg1"/>
                </a:solidFill>
              </a:rPr>
              <a:t>The sum of the protons and neutrons in an atom’s nucleus is the mass number. </a:t>
            </a:r>
          </a:p>
        </p:txBody>
      </p:sp>
      <p:sp>
        <p:nvSpPr>
          <p:cNvPr id="396305" name="Rectangle 17"/>
          <p:cNvSpPr>
            <a:spLocks noChangeArrowheads="1"/>
          </p:cNvSpPr>
          <p:nvPr/>
        </p:nvSpPr>
        <p:spPr bwMode="auto">
          <a:xfrm>
            <a:off x="4716463" y="6045200"/>
            <a:ext cx="15081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14</a:t>
            </a:r>
          </a:p>
        </p:txBody>
      </p:sp>
      <p:sp>
        <p:nvSpPr>
          <p:cNvPr id="396306" name="Rectangle 18"/>
          <p:cNvSpPr>
            <a:spLocks noChangeArrowheads="1"/>
          </p:cNvSpPr>
          <p:nvPr/>
        </p:nvSpPr>
        <p:spPr bwMode="auto">
          <a:xfrm>
            <a:off x="2703513" y="6062663"/>
            <a:ext cx="15049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13</a:t>
            </a:r>
          </a:p>
        </p:txBody>
      </p:sp>
      <p:sp>
        <p:nvSpPr>
          <p:cNvPr id="396307" name="Rectangle 19"/>
          <p:cNvSpPr>
            <a:spLocks noChangeArrowheads="1"/>
          </p:cNvSpPr>
          <p:nvPr/>
        </p:nvSpPr>
        <p:spPr bwMode="auto">
          <a:xfrm>
            <a:off x="947738" y="6056313"/>
            <a:ext cx="1651000" cy="457200"/>
          </a:xfrm>
          <a:prstGeom prst="rect">
            <a:avLst/>
          </a:prstGeom>
          <a:noFill/>
          <a:ln w="9525" algn="ctr">
            <a:noFill/>
            <a:miter lim="800000"/>
            <a:headEnd/>
            <a:tailEnd/>
          </a:ln>
        </p:spPr>
        <p:txBody>
          <a:bodyPr lIns="126000" tIns="46800" rIns="126000" bIns="46800" anchor="ctr"/>
          <a:lstStyle/>
          <a:p>
            <a:pPr eaLnBrk="0" hangingPunct="0">
              <a:spcBef>
                <a:spcPct val="20000"/>
              </a:spcBef>
            </a:pPr>
            <a:r>
              <a:rPr lang="en-GB" dirty="0" err="1">
                <a:solidFill>
                  <a:srgbClr val="010066"/>
                </a:solidFill>
              </a:rPr>
              <a:t>aluminum</a:t>
            </a:r>
            <a:endParaRPr lang="en-GB" dirty="0">
              <a:solidFill>
                <a:srgbClr val="010066"/>
              </a:solidFill>
            </a:endParaRPr>
          </a:p>
        </p:txBody>
      </p:sp>
      <p:sp>
        <p:nvSpPr>
          <p:cNvPr id="396308" name="Rectangle 20"/>
          <p:cNvSpPr>
            <a:spLocks noChangeArrowheads="1"/>
          </p:cNvSpPr>
          <p:nvPr/>
        </p:nvSpPr>
        <p:spPr bwMode="auto">
          <a:xfrm>
            <a:off x="4710113" y="5503863"/>
            <a:ext cx="1519237" cy="501650"/>
          </a:xfrm>
          <a:prstGeom prst="rect">
            <a:avLst/>
          </a:prstGeom>
          <a:noFill/>
          <a:ln w="9525" algn="ctr">
            <a:noFill/>
            <a:miter lim="800000"/>
            <a:headEnd/>
            <a:tailEnd/>
          </a:ln>
        </p:spPr>
        <p:txBody>
          <a:bodyPr lIns="126000" tIns="46800" rIns="126000" bIns="46800" anchor="ctr"/>
          <a:lstStyle/>
          <a:p>
            <a:pPr marL="4763" algn="ctr" eaLnBrk="0" hangingPunct="0">
              <a:spcBef>
                <a:spcPct val="20000"/>
              </a:spcBef>
            </a:pPr>
            <a:r>
              <a:rPr lang="en-GB">
                <a:solidFill>
                  <a:srgbClr val="010066"/>
                </a:solidFill>
              </a:rPr>
              <a:t>4</a:t>
            </a:r>
          </a:p>
        </p:txBody>
      </p:sp>
      <p:sp>
        <p:nvSpPr>
          <p:cNvPr id="396309" name="Rectangle 21"/>
          <p:cNvSpPr>
            <a:spLocks noChangeArrowheads="1"/>
          </p:cNvSpPr>
          <p:nvPr/>
        </p:nvSpPr>
        <p:spPr bwMode="auto">
          <a:xfrm>
            <a:off x="2633663" y="5503863"/>
            <a:ext cx="1606550" cy="501650"/>
          </a:xfrm>
          <a:prstGeom prst="rect">
            <a:avLst/>
          </a:prstGeom>
          <a:noFill/>
          <a:ln w="9525" algn="ctr">
            <a:noFill/>
            <a:miter lim="800000"/>
            <a:headEnd/>
            <a:tailEnd/>
          </a:ln>
        </p:spPr>
        <p:txBody>
          <a:bodyPr lIns="126000" tIns="46800" rIns="126000" bIns="46800" anchor="ctr"/>
          <a:lstStyle/>
          <a:p>
            <a:pPr marL="3175" algn="ctr" eaLnBrk="0" hangingPunct="0">
              <a:spcBef>
                <a:spcPct val="20000"/>
              </a:spcBef>
            </a:pPr>
            <a:r>
              <a:rPr lang="en-GB">
                <a:solidFill>
                  <a:srgbClr val="010066"/>
                </a:solidFill>
              </a:rPr>
              <a:t>3</a:t>
            </a:r>
          </a:p>
        </p:txBody>
      </p:sp>
      <p:sp>
        <p:nvSpPr>
          <p:cNvPr id="396310" name="Rectangle 22"/>
          <p:cNvSpPr>
            <a:spLocks noChangeArrowheads="1"/>
          </p:cNvSpPr>
          <p:nvPr/>
        </p:nvSpPr>
        <p:spPr bwMode="auto">
          <a:xfrm>
            <a:off x="957263" y="5503863"/>
            <a:ext cx="1460500" cy="501650"/>
          </a:xfrm>
          <a:prstGeom prst="rect">
            <a:avLst/>
          </a:prstGeom>
          <a:noFill/>
          <a:ln w="9525" algn="ctr">
            <a:noFill/>
            <a:miter lim="800000"/>
            <a:headEnd/>
            <a:tailEnd/>
          </a:ln>
        </p:spPr>
        <p:txBody>
          <a:bodyPr lIns="126000" tIns="46800" rIns="126000" bIns="46800" anchor="ctr"/>
          <a:lstStyle/>
          <a:p>
            <a:pPr eaLnBrk="0" hangingPunct="0">
              <a:spcBef>
                <a:spcPct val="20000"/>
              </a:spcBef>
            </a:pPr>
            <a:r>
              <a:rPr lang="en-GB">
                <a:solidFill>
                  <a:srgbClr val="010066"/>
                </a:solidFill>
              </a:rPr>
              <a:t>lithium</a:t>
            </a:r>
          </a:p>
        </p:txBody>
      </p:sp>
      <p:sp>
        <p:nvSpPr>
          <p:cNvPr id="396311" name="Rectangle 23"/>
          <p:cNvSpPr>
            <a:spLocks noChangeArrowheads="1"/>
          </p:cNvSpPr>
          <p:nvPr/>
        </p:nvSpPr>
        <p:spPr bwMode="auto">
          <a:xfrm>
            <a:off x="4716463" y="4941888"/>
            <a:ext cx="1508125" cy="481012"/>
          </a:xfrm>
          <a:prstGeom prst="rect">
            <a:avLst/>
          </a:prstGeom>
          <a:noFill/>
          <a:ln w="9525" algn="ctr">
            <a:noFill/>
            <a:miter lim="800000"/>
            <a:headEnd/>
            <a:tailEnd/>
          </a:ln>
        </p:spPr>
        <p:txBody>
          <a:bodyPr lIns="126000" tIns="46800" rIns="126000" bIns="46800" anchor="ctr"/>
          <a:lstStyle/>
          <a:p>
            <a:pPr marL="3175" algn="ctr" eaLnBrk="0" hangingPunct="0">
              <a:spcBef>
                <a:spcPct val="20000"/>
              </a:spcBef>
            </a:pPr>
            <a:r>
              <a:rPr lang="en-GB">
                <a:solidFill>
                  <a:srgbClr val="010066"/>
                </a:solidFill>
              </a:rPr>
              <a:t>0</a:t>
            </a:r>
          </a:p>
        </p:txBody>
      </p:sp>
      <p:sp>
        <p:nvSpPr>
          <p:cNvPr id="396312" name="Rectangle 24"/>
          <p:cNvSpPr>
            <a:spLocks noChangeArrowheads="1"/>
          </p:cNvSpPr>
          <p:nvPr/>
        </p:nvSpPr>
        <p:spPr bwMode="auto">
          <a:xfrm>
            <a:off x="2754313" y="4941888"/>
            <a:ext cx="1365250" cy="481012"/>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1</a:t>
            </a:r>
          </a:p>
        </p:txBody>
      </p:sp>
      <p:sp>
        <p:nvSpPr>
          <p:cNvPr id="396313" name="Rectangle 25"/>
          <p:cNvSpPr>
            <a:spLocks noChangeArrowheads="1"/>
          </p:cNvSpPr>
          <p:nvPr/>
        </p:nvSpPr>
        <p:spPr bwMode="auto">
          <a:xfrm>
            <a:off x="957263" y="4997450"/>
            <a:ext cx="1574800" cy="481013"/>
          </a:xfrm>
          <a:prstGeom prst="rect">
            <a:avLst/>
          </a:prstGeom>
          <a:noFill/>
          <a:ln w="9525" algn="ctr">
            <a:noFill/>
            <a:miter lim="800000"/>
            <a:headEnd/>
            <a:tailEnd/>
          </a:ln>
        </p:spPr>
        <p:txBody>
          <a:bodyPr lIns="126000" tIns="46800" rIns="126000" bIns="46800" anchor="ctr"/>
          <a:lstStyle/>
          <a:p>
            <a:pPr eaLnBrk="0" hangingPunct="0">
              <a:spcBef>
                <a:spcPct val="20000"/>
              </a:spcBef>
            </a:pPr>
            <a:r>
              <a:rPr lang="en-GB">
                <a:solidFill>
                  <a:srgbClr val="010066"/>
                </a:solidFill>
              </a:rPr>
              <a:t>hydrogen</a:t>
            </a:r>
          </a:p>
        </p:txBody>
      </p:sp>
      <p:sp>
        <p:nvSpPr>
          <p:cNvPr id="396314" name="Rectangle 26"/>
          <p:cNvSpPr>
            <a:spLocks noChangeArrowheads="1"/>
          </p:cNvSpPr>
          <p:nvPr/>
        </p:nvSpPr>
        <p:spPr bwMode="auto">
          <a:xfrm>
            <a:off x="4616450" y="4364038"/>
            <a:ext cx="16859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neutrons</a:t>
            </a:r>
          </a:p>
        </p:txBody>
      </p:sp>
      <p:sp>
        <p:nvSpPr>
          <p:cNvPr id="396315" name="Rectangle 27"/>
          <p:cNvSpPr>
            <a:spLocks noChangeArrowheads="1"/>
          </p:cNvSpPr>
          <p:nvPr/>
        </p:nvSpPr>
        <p:spPr bwMode="auto">
          <a:xfrm>
            <a:off x="2730500" y="4364038"/>
            <a:ext cx="179387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protons</a:t>
            </a:r>
          </a:p>
        </p:txBody>
      </p:sp>
      <p:sp>
        <p:nvSpPr>
          <p:cNvPr id="396316" name="Rectangle 28"/>
          <p:cNvSpPr>
            <a:spLocks noChangeArrowheads="1"/>
          </p:cNvSpPr>
          <p:nvPr/>
        </p:nvSpPr>
        <p:spPr bwMode="auto">
          <a:xfrm>
            <a:off x="957263" y="4364038"/>
            <a:ext cx="1751012"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atoms</a:t>
            </a:r>
          </a:p>
        </p:txBody>
      </p:sp>
      <p:sp>
        <p:nvSpPr>
          <p:cNvPr id="396317" name="Rectangle 29"/>
          <p:cNvSpPr>
            <a:spLocks noChangeArrowheads="1"/>
          </p:cNvSpPr>
          <p:nvPr/>
        </p:nvSpPr>
        <p:spPr bwMode="auto">
          <a:xfrm>
            <a:off x="5989638" y="4149725"/>
            <a:ext cx="2543175" cy="74295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mass </a:t>
            </a:r>
            <a:br>
              <a:rPr lang="en-GB" b="1">
                <a:solidFill>
                  <a:schemeClr val="bg1"/>
                </a:solidFill>
              </a:rPr>
            </a:br>
            <a:r>
              <a:rPr lang="en-GB" b="1">
                <a:solidFill>
                  <a:schemeClr val="bg1"/>
                </a:solidFill>
              </a:rPr>
              <a:t>number</a:t>
            </a:r>
          </a:p>
        </p:txBody>
      </p:sp>
      <p:sp>
        <p:nvSpPr>
          <p:cNvPr id="396318" name="Rectangle 30"/>
          <p:cNvSpPr>
            <a:spLocks noChangeArrowheads="1"/>
          </p:cNvSpPr>
          <p:nvPr/>
        </p:nvSpPr>
        <p:spPr bwMode="auto">
          <a:xfrm>
            <a:off x="6227763" y="6045200"/>
            <a:ext cx="20796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27</a:t>
            </a:r>
          </a:p>
        </p:txBody>
      </p:sp>
      <p:sp>
        <p:nvSpPr>
          <p:cNvPr id="396319" name="Rectangle 31"/>
          <p:cNvSpPr>
            <a:spLocks noChangeArrowheads="1"/>
          </p:cNvSpPr>
          <p:nvPr/>
        </p:nvSpPr>
        <p:spPr bwMode="auto">
          <a:xfrm>
            <a:off x="6246813" y="5516563"/>
            <a:ext cx="2041525" cy="501650"/>
          </a:xfrm>
          <a:prstGeom prst="rect">
            <a:avLst/>
          </a:prstGeom>
          <a:noFill/>
          <a:ln w="9525" algn="ctr">
            <a:noFill/>
            <a:miter lim="800000"/>
            <a:headEnd/>
            <a:tailEnd/>
          </a:ln>
        </p:spPr>
        <p:txBody>
          <a:bodyPr lIns="126000" tIns="46800" rIns="126000" bIns="46800" anchor="ctr"/>
          <a:lstStyle/>
          <a:p>
            <a:pPr marL="4763" algn="ctr" eaLnBrk="0" hangingPunct="0">
              <a:spcBef>
                <a:spcPct val="20000"/>
              </a:spcBef>
            </a:pPr>
            <a:r>
              <a:rPr lang="en-GB" b="1">
                <a:solidFill>
                  <a:srgbClr val="010066"/>
                </a:solidFill>
              </a:rPr>
              <a:t>7</a:t>
            </a:r>
          </a:p>
        </p:txBody>
      </p:sp>
      <p:sp>
        <p:nvSpPr>
          <p:cNvPr id="396320" name="Rectangle 32"/>
          <p:cNvSpPr>
            <a:spLocks noChangeArrowheads="1"/>
          </p:cNvSpPr>
          <p:nvPr/>
        </p:nvSpPr>
        <p:spPr bwMode="auto">
          <a:xfrm>
            <a:off x="6278563" y="4973638"/>
            <a:ext cx="1978025" cy="481012"/>
          </a:xfrm>
          <a:prstGeom prst="rect">
            <a:avLst/>
          </a:prstGeom>
          <a:noFill/>
          <a:ln w="9525" algn="ctr">
            <a:noFill/>
            <a:miter lim="800000"/>
            <a:headEnd/>
            <a:tailEnd/>
          </a:ln>
        </p:spPr>
        <p:txBody>
          <a:bodyPr lIns="126000" tIns="46800" rIns="126000" bIns="46800" anchor="ctr"/>
          <a:lstStyle/>
          <a:p>
            <a:pPr marL="3175" algn="ctr" eaLnBrk="0" hangingPunct="0">
              <a:spcBef>
                <a:spcPct val="20000"/>
              </a:spcBef>
            </a:pPr>
            <a:r>
              <a:rPr lang="en-GB" b="1">
                <a:solidFill>
                  <a:srgbClr val="010066"/>
                </a:solidFill>
              </a:rPr>
              <a:t>1</a:t>
            </a:r>
          </a:p>
        </p:txBody>
      </p:sp>
      <p:sp>
        <p:nvSpPr>
          <p:cNvPr id="396322" name="Rectangle 34"/>
          <p:cNvSpPr>
            <a:spLocks noChangeArrowheads="1"/>
          </p:cNvSpPr>
          <p:nvPr/>
        </p:nvSpPr>
        <p:spPr bwMode="auto">
          <a:xfrm>
            <a:off x="342900" y="3217863"/>
            <a:ext cx="6099175" cy="830997"/>
          </a:xfrm>
          <a:prstGeom prst="rect">
            <a:avLst/>
          </a:prstGeom>
          <a:noFill/>
          <a:ln w="9525">
            <a:noFill/>
            <a:miter lim="800000"/>
            <a:headEnd/>
            <a:tailEnd/>
          </a:ln>
        </p:spPr>
        <p:txBody>
          <a:bodyPr>
            <a:spAutoFit/>
          </a:bodyPr>
          <a:lstStyle/>
          <a:p>
            <a:pPr eaLnBrk="0" hangingPunct="0"/>
            <a:r>
              <a:rPr lang="en-GB" dirty="0">
                <a:solidFill>
                  <a:srgbClr val="010066"/>
                </a:solidFill>
              </a:rPr>
              <a:t>It is the larger of the two numbers shown </a:t>
            </a:r>
          </a:p>
          <a:p>
            <a:pPr eaLnBrk="0" hangingPunct="0"/>
            <a:r>
              <a:rPr lang="en-GB" dirty="0">
                <a:solidFill>
                  <a:srgbClr val="010066"/>
                </a:solidFill>
              </a:rPr>
              <a:t>in most periodic tables.</a:t>
            </a:r>
          </a:p>
        </p:txBody>
      </p:sp>
      <p:pic>
        <p:nvPicPr>
          <p:cNvPr id="36" name="Picture 35" descr="IntroducingAtoms_pt2_arrow.png"/>
          <p:cNvPicPr>
            <a:picLocks noChangeAspect="1"/>
          </p:cNvPicPr>
          <p:nvPr/>
        </p:nvPicPr>
        <p:blipFill>
          <a:blip r:embed="rId5" cstate="print"/>
          <a:srcRect/>
          <a:stretch>
            <a:fillRect/>
          </a:stretch>
        </p:blipFill>
        <p:spPr bwMode="auto">
          <a:xfrm>
            <a:off x="6103938" y="2628900"/>
            <a:ext cx="1231900" cy="1030288"/>
          </a:xfrm>
          <a:prstGeom prst="rect">
            <a:avLst/>
          </a:prstGeom>
          <a:noFill/>
          <a:ln w="9525">
            <a:noFill/>
            <a:miter lim="800000"/>
            <a:headEnd/>
            <a:tailEnd/>
          </a:ln>
        </p:spPr>
      </p:pic>
      <p:pic>
        <p:nvPicPr>
          <p:cNvPr id="29" name="Picture 8">
            <a:hlinkClick r:id="" action="ppaction://hlinkshowjump?jump=nextslide"/>
            <a:extLst>
              <a:ext uri="{FF2B5EF4-FFF2-40B4-BE49-F238E27FC236}">
                <a16:creationId xmlns:a16="http://schemas.microsoft.com/office/drawing/2014/main" id="{9ACD4DAF-F17D-43B2-AE4D-5124882E83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809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3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63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6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63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63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6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63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63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63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630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63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63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63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63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63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63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63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6318"/>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6303" grpId="0"/>
      <p:bldP spid="396305" grpId="0"/>
      <p:bldP spid="396306" grpId="0"/>
      <p:bldP spid="396307" grpId="0"/>
      <p:bldP spid="396308" grpId="0"/>
      <p:bldP spid="396309" grpId="0"/>
      <p:bldP spid="396310" grpId="0"/>
      <p:bldP spid="396311" grpId="0"/>
      <p:bldP spid="396312" grpId="0"/>
      <p:bldP spid="396313" grpId="0"/>
      <p:bldP spid="396314" grpId="0"/>
      <p:bldP spid="396315" grpId="0"/>
      <p:bldP spid="396316" grpId="0"/>
      <p:bldP spid="396317" grpId="0"/>
      <p:bldP spid="396318" grpId="0"/>
      <p:bldP spid="396319" grpId="0"/>
      <p:bldP spid="396320" grpId="0"/>
      <p:bldP spid="3963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nvGraphicFramePr>
        <p:xfrm>
          <a:off x="530225" y="2303463"/>
          <a:ext cx="7811912" cy="3836930"/>
        </p:xfrm>
        <a:graphic>
          <a:graphicData uri="http://schemas.openxmlformats.org/drawingml/2006/table">
            <a:tbl>
              <a:tblPr firstRow="1" bandRow="1">
                <a:tableStyleId>{5C22544A-7EE6-4342-B048-85BDC9FD1C3A}</a:tableStyleId>
              </a:tblPr>
              <a:tblGrid>
                <a:gridCol w="2257779">
                  <a:extLst>
                    <a:ext uri="{9D8B030D-6E8A-4147-A177-3AD203B41FA5}">
                      <a16:colId xmlns:a16="http://schemas.microsoft.com/office/drawing/2014/main" val="20000"/>
                    </a:ext>
                  </a:extLst>
                </a:gridCol>
                <a:gridCol w="1715911">
                  <a:extLst>
                    <a:ext uri="{9D8B030D-6E8A-4147-A177-3AD203B41FA5}">
                      <a16:colId xmlns:a16="http://schemas.microsoft.com/office/drawing/2014/main" val="20001"/>
                    </a:ext>
                  </a:extLst>
                </a:gridCol>
                <a:gridCol w="1794933">
                  <a:extLst>
                    <a:ext uri="{9D8B030D-6E8A-4147-A177-3AD203B41FA5}">
                      <a16:colId xmlns:a16="http://schemas.microsoft.com/office/drawing/2014/main" val="20002"/>
                    </a:ext>
                  </a:extLst>
                </a:gridCol>
                <a:gridCol w="2043289">
                  <a:extLst>
                    <a:ext uri="{9D8B030D-6E8A-4147-A177-3AD203B41FA5}">
                      <a16:colId xmlns:a16="http://schemas.microsoft.com/office/drawing/2014/main" val="20003"/>
                    </a:ext>
                  </a:extLst>
                </a:gridCol>
              </a:tblGrid>
              <a:tr h="722490">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tc>
                  <a:txBody>
                    <a:bodyPr/>
                    <a:lstStyle/>
                    <a:p>
                      <a:endParaRPr lang="en-GB" dirty="0">
                        <a:solidFill>
                          <a:schemeClr val="bg1"/>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622888">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1"/>
                  </a:ext>
                </a:extLst>
              </a:tr>
              <a:tr h="622888">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2"/>
                  </a:ext>
                </a:extLst>
              </a:tr>
              <a:tr h="622888">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r h="622888">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4"/>
                  </a:ext>
                </a:extLst>
              </a:tr>
              <a:tr h="622888">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tc>
                  <a:txBody>
                    <a:bodyPr/>
                    <a:lstStyle/>
                    <a:p>
                      <a:endParaRPr lang="en-GB" dirty="0"/>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7687" name="AutoShape 3"/>
          <p:cNvSpPr>
            <a:spLocks noChangeArrowheads="1"/>
          </p:cNvSpPr>
          <p:nvPr/>
        </p:nvSpPr>
        <p:spPr bwMode="auto">
          <a:xfrm>
            <a:off x="363970" y="787834"/>
            <a:ext cx="8576830" cy="722312"/>
          </a:xfrm>
          <a:prstGeom prst="rect">
            <a:avLst/>
          </a:prstGeom>
          <a:solidFill>
            <a:srgbClr val="FF6600"/>
          </a:solidFill>
          <a:ln w="38100">
            <a:solidFill>
              <a:srgbClr val="FF6600"/>
            </a:solidFill>
            <a:round/>
            <a:headEnd/>
            <a:tailEnd/>
          </a:ln>
        </p:spPr>
        <p:txBody>
          <a:bodyPr wrap="none" anchor="ctr"/>
          <a:lstStyle/>
          <a:p>
            <a:pPr eaLnBrk="0" hangingPunct="0"/>
            <a:endParaRPr lang="en-GB"/>
          </a:p>
        </p:txBody>
      </p:sp>
      <p:sp>
        <p:nvSpPr>
          <p:cNvPr id="27688" name="Text Box 4"/>
          <p:cNvSpPr txBox="1">
            <a:spLocks noChangeArrowheads="1"/>
          </p:cNvSpPr>
          <p:nvPr/>
        </p:nvSpPr>
        <p:spPr bwMode="auto">
          <a:xfrm>
            <a:off x="342899" y="900546"/>
            <a:ext cx="8576831" cy="457200"/>
          </a:xfrm>
          <a:prstGeom prst="rect">
            <a:avLst/>
          </a:prstGeom>
          <a:noFill/>
          <a:ln w="9525">
            <a:noFill/>
            <a:miter lim="800000"/>
            <a:headEnd/>
            <a:tailEnd/>
          </a:ln>
        </p:spPr>
        <p:txBody>
          <a:bodyPr wrap="square">
            <a:spAutoFit/>
          </a:bodyPr>
          <a:lstStyle/>
          <a:p>
            <a:pPr algn="ctr" eaLnBrk="0" hangingPunct="0"/>
            <a:r>
              <a:rPr lang="en-GB" b="1" dirty="0">
                <a:solidFill>
                  <a:schemeClr val="bg1"/>
                </a:solidFill>
              </a:rPr>
              <a:t>mass number = number of protons + number of neutrons</a:t>
            </a:r>
          </a:p>
        </p:txBody>
      </p:sp>
      <p:sp>
        <p:nvSpPr>
          <p:cNvPr id="27689" name="Rectangle 5"/>
          <p:cNvSpPr>
            <a:spLocks noGrp="1" noChangeArrowheads="1"/>
          </p:cNvSpPr>
          <p:nvPr>
            <p:ph type="title"/>
          </p:nvPr>
        </p:nvSpPr>
        <p:spPr/>
        <p:txBody>
          <a:bodyPr/>
          <a:lstStyle/>
          <a:p>
            <a:r>
              <a:rPr lang="en-GB"/>
              <a:t>What is the mass number?</a:t>
            </a:r>
          </a:p>
        </p:txBody>
      </p:sp>
      <p:sp>
        <p:nvSpPr>
          <p:cNvPr id="526342" name="Rectangle 6"/>
          <p:cNvSpPr>
            <a:spLocks noChangeArrowheads="1"/>
          </p:cNvSpPr>
          <p:nvPr/>
        </p:nvSpPr>
        <p:spPr bwMode="auto">
          <a:xfrm>
            <a:off x="342900" y="1693863"/>
            <a:ext cx="5892800" cy="457200"/>
          </a:xfrm>
          <a:prstGeom prst="rect">
            <a:avLst/>
          </a:prstGeom>
          <a:noFill/>
          <a:ln w="9525" algn="ctr">
            <a:noFill/>
            <a:miter lim="800000"/>
            <a:headEnd/>
            <a:tailEnd/>
          </a:ln>
        </p:spPr>
        <p:txBody>
          <a:bodyPr wrap="none">
            <a:spAutoFit/>
          </a:bodyPr>
          <a:lstStyle/>
          <a:p>
            <a:r>
              <a:rPr lang="en-GB" dirty="0">
                <a:solidFill>
                  <a:srgbClr val="010066"/>
                </a:solidFill>
              </a:rPr>
              <a:t>What is the mass number of these atoms?</a:t>
            </a:r>
          </a:p>
        </p:txBody>
      </p:sp>
      <p:sp>
        <p:nvSpPr>
          <p:cNvPr id="526343" name="Rectangle 7"/>
          <p:cNvSpPr>
            <a:spLocks noChangeArrowheads="1"/>
          </p:cNvSpPr>
          <p:nvPr/>
        </p:nvSpPr>
        <p:spPr bwMode="auto">
          <a:xfrm>
            <a:off x="4646613" y="4341813"/>
            <a:ext cx="15081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32</a:t>
            </a:r>
          </a:p>
        </p:txBody>
      </p:sp>
      <p:sp>
        <p:nvSpPr>
          <p:cNvPr id="526344" name="Rectangle 8"/>
          <p:cNvSpPr>
            <a:spLocks noChangeArrowheads="1"/>
          </p:cNvSpPr>
          <p:nvPr/>
        </p:nvSpPr>
        <p:spPr bwMode="auto">
          <a:xfrm>
            <a:off x="2878138" y="4341813"/>
            <a:ext cx="15049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27</a:t>
            </a:r>
          </a:p>
        </p:txBody>
      </p:sp>
      <p:sp>
        <p:nvSpPr>
          <p:cNvPr id="526345" name="Rectangle 9"/>
          <p:cNvSpPr>
            <a:spLocks noChangeArrowheads="1"/>
          </p:cNvSpPr>
          <p:nvPr/>
        </p:nvSpPr>
        <p:spPr bwMode="auto">
          <a:xfrm>
            <a:off x="4641850" y="3700463"/>
            <a:ext cx="1517650" cy="50165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35</a:t>
            </a:r>
          </a:p>
        </p:txBody>
      </p:sp>
      <p:sp>
        <p:nvSpPr>
          <p:cNvPr id="526346" name="Rectangle 10"/>
          <p:cNvSpPr>
            <a:spLocks noChangeArrowheads="1"/>
          </p:cNvSpPr>
          <p:nvPr/>
        </p:nvSpPr>
        <p:spPr bwMode="auto">
          <a:xfrm>
            <a:off x="2960688" y="3700463"/>
            <a:ext cx="1339850" cy="50165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29</a:t>
            </a:r>
          </a:p>
        </p:txBody>
      </p:sp>
      <p:sp>
        <p:nvSpPr>
          <p:cNvPr id="526347" name="Rectangle 11"/>
          <p:cNvSpPr>
            <a:spLocks noChangeArrowheads="1"/>
          </p:cNvSpPr>
          <p:nvPr/>
        </p:nvSpPr>
        <p:spPr bwMode="auto">
          <a:xfrm>
            <a:off x="4646613" y="3082925"/>
            <a:ext cx="1508125" cy="481013"/>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2</a:t>
            </a:r>
          </a:p>
        </p:txBody>
      </p:sp>
      <p:sp>
        <p:nvSpPr>
          <p:cNvPr id="526348" name="Rectangle 12"/>
          <p:cNvSpPr>
            <a:spLocks noChangeArrowheads="1"/>
          </p:cNvSpPr>
          <p:nvPr/>
        </p:nvSpPr>
        <p:spPr bwMode="auto">
          <a:xfrm>
            <a:off x="2947988" y="3082925"/>
            <a:ext cx="1365250" cy="481013"/>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2</a:t>
            </a:r>
          </a:p>
        </p:txBody>
      </p:sp>
      <p:sp>
        <p:nvSpPr>
          <p:cNvPr id="526349" name="Rectangle 13"/>
          <p:cNvSpPr>
            <a:spLocks noChangeArrowheads="1"/>
          </p:cNvSpPr>
          <p:nvPr/>
        </p:nvSpPr>
        <p:spPr bwMode="auto">
          <a:xfrm>
            <a:off x="6202363" y="4341813"/>
            <a:ext cx="22193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59</a:t>
            </a:r>
          </a:p>
        </p:txBody>
      </p:sp>
      <p:sp>
        <p:nvSpPr>
          <p:cNvPr id="526350" name="Rectangle 14"/>
          <p:cNvSpPr>
            <a:spLocks noChangeArrowheads="1"/>
          </p:cNvSpPr>
          <p:nvPr/>
        </p:nvSpPr>
        <p:spPr bwMode="auto">
          <a:xfrm>
            <a:off x="6208713" y="3700463"/>
            <a:ext cx="2206625" cy="50165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64</a:t>
            </a:r>
          </a:p>
        </p:txBody>
      </p:sp>
      <p:sp>
        <p:nvSpPr>
          <p:cNvPr id="526351" name="Rectangle 15"/>
          <p:cNvSpPr>
            <a:spLocks noChangeArrowheads="1"/>
          </p:cNvSpPr>
          <p:nvPr/>
        </p:nvSpPr>
        <p:spPr bwMode="auto">
          <a:xfrm>
            <a:off x="6227763" y="3082925"/>
            <a:ext cx="2168525" cy="481013"/>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4</a:t>
            </a:r>
          </a:p>
        </p:txBody>
      </p:sp>
      <p:sp>
        <p:nvSpPr>
          <p:cNvPr id="526365" name="Rectangle 29"/>
          <p:cNvSpPr>
            <a:spLocks noChangeArrowheads="1"/>
          </p:cNvSpPr>
          <p:nvPr/>
        </p:nvSpPr>
        <p:spPr bwMode="auto">
          <a:xfrm>
            <a:off x="787400" y="4352925"/>
            <a:ext cx="17875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cobalt</a:t>
            </a:r>
          </a:p>
        </p:txBody>
      </p:sp>
      <p:sp>
        <p:nvSpPr>
          <p:cNvPr id="526366" name="Rectangle 30"/>
          <p:cNvSpPr>
            <a:spLocks noChangeArrowheads="1"/>
          </p:cNvSpPr>
          <p:nvPr/>
        </p:nvSpPr>
        <p:spPr bwMode="auto">
          <a:xfrm>
            <a:off x="793750" y="3700463"/>
            <a:ext cx="1781175" cy="50165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copper</a:t>
            </a:r>
          </a:p>
        </p:txBody>
      </p:sp>
      <p:sp>
        <p:nvSpPr>
          <p:cNvPr id="526367" name="Rectangle 31"/>
          <p:cNvSpPr>
            <a:spLocks noChangeArrowheads="1"/>
          </p:cNvSpPr>
          <p:nvPr/>
        </p:nvSpPr>
        <p:spPr bwMode="auto">
          <a:xfrm>
            <a:off x="790575" y="3082925"/>
            <a:ext cx="1784350" cy="481013"/>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helium</a:t>
            </a:r>
          </a:p>
        </p:txBody>
      </p:sp>
      <p:sp>
        <p:nvSpPr>
          <p:cNvPr id="526368" name="Rectangle 32"/>
          <p:cNvSpPr>
            <a:spLocks noChangeArrowheads="1"/>
          </p:cNvSpPr>
          <p:nvPr/>
        </p:nvSpPr>
        <p:spPr bwMode="auto">
          <a:xfrm>
            <a:off x="4557713" y="2438400"/>
            <a:ext cx="16859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neutrons</a:t>
            </a:r>
          </a:p>
        </p:txBody>
      </p:sp>
      <p:sp>
        <p:nvSpPr>
          <p:cNvPr id="526369" name="Rectangle 33"/>
          <p:cNvSpPr>
            <a:spLocks noChangeArrowheads="1"/>
          </p:cNvSpPr>
          <p:nvPr/>
        </p:nvSpPr>
        <p:spPr bwMode="auto">
          <a:xfrm>
            <a:off x="2865438" y="2438400"/>
            <a:ext cx="15303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protons</a:t>
            </a:r>
          </a:p>
        </p:txBody>
      </p:sp>
      <p:sp>
        <p:nvSpPr>
          <p:cNvPr id="526370" name="Rectangle 34"/>
          <p:cNvSpPr>
            <a:spLocks noChangeArrowheads="1"/>
          </p:cNvSpPr>
          <p:nvPr/>
        </p:nvSpPr>
        <p:spPr bwMode="auto">
          <a:xfrm>
            <a:off x="796925" y="2438400"/>
            <a:ext cx="177800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atoms</a:t>
            </a:r>
          </a:p>
        </p:txBody>
      </p:sp>
      <p:sp>
        <p:nvSpPr>
          <p:cNvPr id="526371" name="Rectangle 35"/>
          <p:cNvSpPr>
            <a:spLocks noChangeArrowheads="1"/>
          </p:cNvSpPr>
          <p:nvPr/>
        </p:nvSpPr>
        <p:spPr bwMode="auto">
          <a:xfrm>
            <a:off x="6164263" y="2216150"/>
            <a:ext cx="2295525" cy="758825"/>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chemeClr val="bg1"/>
                </a:solidFill>
              </a:rPr>
              <a:t>mass </a:t>
            </a:r>
            <a:br>
              <a:rPr lang="en-GB" b="1">
                <a:solidFill>
                  <a:schemeClr val="bg1"/>
                </a:solidFill>
              </a:rPr>
            </a:br>
            <a:r>
              <a:rPr lang="en-GB" b="1">
                <a:solidFill>
                  <a:schemeClr val="bg1"/>
                </a:solidFill>
              </a:rPr>
              <a:t>number</a:t>
            </a:r>
          </a:p>
        </p:txBody>
      </p:sp>
      <p:sp>
        <p:nvSpPr>
          <p:cNvPr id="526372" name="Rectangle 36"/>
          <p:cNvSpPr>
            <a:spLocks noChangeArrowheads="1"/>
          </p:cNvSpPr>
          <p:nvPr/>
        </p:nvSpPr>
        <p:spPr bwMode="auto">
          <a:xfrm>
            <a:off x="796925" y="4992688"/>
            <a:ext cx="177800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iodine</a:t>
            </a:r>
          </a:p>
        </p:txBody>
      </p:sp>
      <p:sp>
        <p:nvSpPr>
          <p:cNvPr id="526373" name="Rectangle 37"/>
          <p:cNvSpPr>
            <a:spLocks noChangeArrowheads="1"/>
          </p:cNvSpPr>
          <p:nvPr/>
        </p:nvSpPr>
        <p:spPr bwMode="auto">
          <a:xfrm>
            <a:off x="781050" y="5605463"/>
            <a:ext cx="18097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germanium</a:t>
            </a:r>
          </a:p>
        </p:txBody>
      </p:sp>
      <p:sp>
        <p:nvSpPr>
          <p:cNvPr id="526374" name="Rectangle 38"/>
          <p:cNvSpPr>
            <a:spLocks noChangeArrowheads="1"/>
          </p:cNvSpPr>
          <p:nvPr/>
        </p:nvSpPr>
        <p:spPr bwMode="auto">
          <a:xfrm>
            <a:off x="2878138" y="4970463"/>
            <a:ext cx="15049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53</a:t>
            </a:r>
          </a:p>
        </p:txBody>
      </p:sp>
      <p:sp>
        <p:nvSpPr>
          <p:cNvPr id="526375" name="Rectangle 39"/>
          <p:cNvSpPr>
            <a:spLocks noChangeArrowheads="1"/>
          </p:cNvSpPr>
          <p:nvPr/>
        </p:nvSpPr>
        <p:spPr bwMode="auto">
          <a:xfrm>
            <a:off x="2878138" y="5594350"/>
            <a:ext cx="1504950"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32</a:t>
            </a:r>
          </a:p>
        </p:txBody>
      </p:sp>
      <p:sp>
        <p:nvSpPr>
          <p:cNvPr id="526376" name="Rectangle 40"/>
          <p:cNvSpPr>
            <a:spLocks noChangeArrowheads="1"/>
          </p:cNvSpPr>
          <p:nvPr/>
        </p:nvSpPr>
        <p:spPr bwMode="auto">
          <a:xfrm>
            <a:off x="4646613" y="4970463"/>
            <a:ext cx="15081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74</a:t>
            </a:r>
          </a:p>
        </p:txBody>
      </p:sp>
      <p:sp>
        <p:nvSpPr>
          <p:cNvPr id="526377" name="Rectangle 41"/>
          <p:cNvSpPr>
            <a:spLocks noChangeArrowheads="1"/>
          </p:cNvSpPr>
          <p:nvPr/>
        </p:nvSpPr>
        <p:spPr bwMode="auto">
          <a:xfrm>
            <a:off x="4646613" y="5594350"/>
            <a:ext cx="15081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a:solidFill>
                  <a:srgbClr val="010066"/>
                </a:solidFill>
              </a:rPr>
              <a:t>41</a:t>
            </a:r>
          </a:p>
        </p:txBody>
      </p:sp>
      <p:sp>
        <p:nvSpPr>
          <p:cNvPr id="526378" name="Rectangle 42"/>
          <p:cNvSpPr>
            <a:spLocks noChangeArrowheads="1"/>
          </p:cNvSpPr>
          <p:nvPr/>
        </p:nvSpPr>
        <p:spPr bwMode="auto">
          <a:xfrm>
            <a:off x="6196013" y="5594350"/>
            <a:ext cx="22320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73</a:t>
            </a:r>
          </a:p>
        </p:txBody>
      </p:sp>
      <p:sp>
        <p:nvSpPr>
          <p:cNvPr id="526379" name="Rectangle 43"/>
          <p:cNvSpPr>
            <a:spLocks noChangeArrowheads="1"/>
          </p:cNvSpPr>
          <p:nvPr/>
        </p:nvSpPr>
        <p:spPr bwMode="auto">
          <a:xfrm>
            <a:off x="6202363" y="4970463"/>
            <a:ext cx="2219325" cy="457200"/>
          </a:xfrm>
          <a:prstGeom prst="rect">
            <a:avLst/>
          </a:prstGeom>
          <a:noFill/>
          <a:ln w="9525" algn="ctr">
            <a:noFill/>
            <a:miter lim="800000"/>
            <a:headEnd/>
            <a:tailEnd/>
          </a:ln>
        </p:spPr>
        <p:txBody>
          <a:bodyPr lIns="126000" tIns="46800" rIns="126000" bIns="46800" anchor="ctr"/>
          <a:lstStyle/>
          <a:p>
            <a:pPr algn="ctr" eaLnBrk="0" hangingPunct="0">
              <a:spcBef>
                <a:spcPct val="20000"/>
              </a:spcBef>
            </a:pPr>
            <a:r>
              <a:rPr lang="en-GB" b="1">
                <a:solidFill>
                  <a:srgbClr val="010066"/>
                </a:solidFill>
              </a:rPr>
              <a:t>127</a:t>
            </a:r>
          </a:p>
        </p:txBody>
      </p:sp>
      <p:pic>
        <p:nvPicPr>
          <p:cNvPr id="35" name="Picture 8">
            <a:hlinkClick r:id="" action="ppaction://hlinkshowjump?jump=nextslide"/>
            <a:extLst>
              <a:ext uri="{FF2B5EF4-FFF2-40B4-BE49-F238E27FC236}">
                <a16:creationId xmlns:a16="http://schemas.microsoft.com/office/drawing/2014/main" id="{12374BE4-B61E-4DD2-8702-9376660303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116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6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63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63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63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63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63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63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63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63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634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263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2635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634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5263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63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6344"/>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52634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2634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26374"/>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5263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63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6375"/>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2637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2637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2" grpId="0"/>
      <p:bldP spid="526343" grpId="0"/>
      <p:bldP spid="526344" grpId="0"/>
      <p:bldP spid="526345" grpId="0"/>
      <p:bldP spid="526346" grpId="0"/>
      <p:bldP spid="526347" grpId="0"/>
      <p:bldP spid="526348" grpId="0"/>
      <p:bldP spid="526349" grpId="0"/>
      <p:bldP spid="526350" grpId="0"/>
      <p:bldP spid="526351" grpId="0"/>
      <p:bldP spid="526365" grpId="0"/>
      <p:bldP spid="526366" grpId="0"/>
      <p:bldP spid="526367" grpId="0"/>
      <p:bldP spid="526368" grpId="0"/>
      <p:bldP spid="526369" grpId="0"/>
      <p:bldP spid="526370" grpId="0"/>
      <p:bldP spid="526371" grpId="0"/>
      <p:bldP spid="526372" grpId="0"/>
      <p:bldP spid="526373" grpId="0"/>
      <p:bldP spid="526374" grpId="0"/>
      <p:bldP spid="526375" grpId="0"/>
      <p:bldP spid="526376" grpId="0"/>
      <p:bldP spid="526377" grpId="0"/>
      <p:bldP spid="526378" grpId="0"/>
      <p:bldP spid="5263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GB" dirty="0"/>
              <a:t>Building a nucleus</a:t>
            </a:r>
          </a:p>
        </p:txBody>
      </p:sp>
      <p:pic>
        <p:nvPicPr>
          <p:cNvPr id="7" name="Picture 5" descr="flash_icon">
            <a:extLst>
              <a:ext uri="{FF2B5EF4-FFF2-40B4-BE49-F238E27FC236}">
                <a16:creationId xmlns:a16="http://schemas.microsoft.com/office/drawing/2014/main" id="{E8D12C4D-CDDE-428B-BF12-EBD77195366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6F7C4411-7DE4-4953-9769-15C08B480E47}"/>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DB21F7B5-0A79-43BD-90D7-C2B51486C13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1C36CD9E-63F9-40EE-8A9C-116696D3BFA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1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C10ACA3-44E5-43DD-A623-FC14064B00C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1006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p:txBody>
          <a:bodyPr/>
          <a:lstStyle/>
          <a:p>
            <a:pPr eaLnBrk="1" hangingPunct="1"/>
            <a:r>
              <a:rPr lang="en-GB" dirty="0"/>
              <a:t>What are the missing numbers?</a:t>
            </a:r>
          </a:p>
        </p:txBody>
      </p:sp>
      <p:pic>
        <p:nvPicPr>
          <p:cNvPr id="7" name="Picture 5" descr="flash_icon">
            <a:extLst>
              <a:ext uri="{FF2B5EF4-FFF2-40B4-BE49-F238E27FC236}">
                <a16:creationId xmlns:a16="http://schemas.microsoft.com/office/drawing/2014/main" id="{5458635B-F0D4-4BAC-BE4A-F6024DAD63A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EE1DE7E6-EAE3-4F6E-AB14-DA2A65998ACB}"/>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CF3060B2-A4B7-4643-9DC1-4FB72EC12BB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E7A4FE49-5E05-46CA-B25A-0F581EAF22B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83807A6-AB60-4191-8CFD-34572437157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767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358775" y="784225"/>
            <a:ext cx="8194675" cy="457200"/>
          </a:xfrm>
          <a:prstGeom prst="rect">
            <a:avLst/>
          </a:prstGeom>
          <a:noFill/>
          <a:ln w="9525" algn="ctr">
            <a:noFill/>
            <a:miter lim="800000"/>
            <a:headEnd/>
            <a:tailEnd/>
          </a:ln>
        </p:spPr>
        <p:txBody>
          <a:bodyPr>
            <a:spAutoFit/>
          </a:bodyPr>
          <a:lstStyle/>
          <a:p>
            <a:pPr eaLnBrk="0" hangingPunct="0"/>
            <a:r>
              <a:rPr lang="en-GB" dirty="0">
                <a:solidFill>
                  <a:srgbClr val="010066"/>
                </a:solidFill>
              </a:rPr>
              <a:t>Sodium (Na) can form an Na</a:t>
            </a:r>
            <a:r>
              <a:rPr lang="en-GB" baseline="30000" dirty="0">
                <a:solidFill>
                  <a:srgbClr val="010066"/>
                </a:solidFill>
              </a:rPr>
              <a:t>+</a:t>
            </a:r>
            <a:r>
              <a:rPr lang="en-GB" dirty="0">
                <a:solidFill>
                  <a:srgbClr val="010066"/>
                </a:solidFill>
              </a:rPr>
              <a:t> </a:t>
            </a:r>
            <a:r>
              <a:rPr lang="en-GB" b="1" dirty="0">
                <a:solidFill>
                  <a:srgbClr val="FF6600"/>
                </a:solidFill>
              </a:rPr>
              <a:t>ion</a:t>
            </a:r>
            <a:r>
              <a:rPr lang="en-GB" dirty="0">
                <a:solidFill>
                  <a:srgbClr val="010066"/>
                </a:solidFill>
              </a:rPr>
              <a:t>. </a:t>
            </a:r>
          </a:p>
        </p:txBody>
      </p:sp>
      <p:pic>
        <p:nvPicPr>
          <p:cNvPr id="161801" name="Picture 9" descr="sodium_tile"/>
          <p:cNvPicPr>
            <a:picLocks noChangeAspect="1" noChangeArrowheads="1"/>
          </p:cNvPicPr>
          <p:nvPr/>
        </p:nvPicPr>
        <p:blipFill>
          <a:blip r:embed="rId4" cstate="print"/>
          <a:srcRect/>
          <a:stretch>
            <a:fillRect/>
          </a:stretch>
        </p:blipFill>
        <p:spPr bwMode="auto">
          <a:xfrm>
            <a:off x="2468563" y="3101975"/>
            <a:ext cx="1095375" cy="1390650"/>
          </a:xfrm>
          <a:prstGeom prst="rect">
            <a:avLst/>
          </a:prstGeom>
          <a:noFill/>
          <a:ln w="9525">
            <a:noFill/>
            <a:miter lim="800000"/>
            <a:headEnd/>
            <a:tailEnd/>
          </a:ln>
        </p:spPr>
      </p:pic>
      <p:sp>
        <p:nvSpPr>
          <p:cNvPr id="161804" name="Text Box 12"/>
          <p:cNvSpPr txBox="1">
            <a:spLocks noChangeArrowheads="1"/>
          </p:cNvSpPr>
          <p:nvPr/>
        </p:nvSpPr>
        <p:spPr bwMode="auto">
          <a:xfrm>
            <a:off x="4429125" y="3113088"/>
            <a:ext cx="1627188" cy="457200"/>
          </a:xfrm>
          <a:prstGeom prst="rect">
            <a:avLst/>
          </a:prstGeom>
          <a:noFill/>
          <a:ln w="9525">
            <a:noFill/>
            <a:miter lim="800000"/>
            <a:headEnd/>
            <a:tailEnd/>
          </a:ln>
        </p:spPr>
        <p:txBody>
          <a:bodyPr>
            <a:spAutoFit/>
          </a:bodyPr>
          <a:lstStyle/>
          <a:p>
            <a:pPr eaLnBrk="0" hangingPunct="0">
              <a:spcBef>
                <a:spcPct val="50000"/>
              </a:spcBef>
            </a:pPr>
            <a:r>
              <a:rPr lang="en-GB" dirty="0">
                <a:solidFill>
                  <a:srgbClr val="010066"/>
                </a:solidFill>
              </a:rPr>
              <a:t>11 protons</a:t>
            </a:r>
          </a:p>
        </p:txBody>
      </p:sp>
      <p:pic>
        <p:nvPicPr>
          <p:cNvPr id="161805" name="Picture 13" descr="neutron"/>
          <p:cNvPicPr>
            <a:picLocks noChangeAspect="1" noChangeArrowheads="1"/>
          </p:cNvPicPr>
          <p:nvPr/>
        </p:nvPicPr>
        <p:blipFill>
          <a:blip r:embed="rId5" cstate="print"/>
          <a:srcRect/>
          <a:stretch>
            <a:fillRect/>
          </a:stretch>
        </p:blipFill>
        <p:spPr bwMode="auto">
          <a:xfrm>
            <a:off x="4149725" y="3727450"/>
            <a:ext cx="269875" cy="269875"/>
          </a:xfrm>
          <a:prstGeom prst="rect">
            <a:avLst/>
          </a:prstGeom>
          <a:noFill/>
          <a:ln w="9525">
            <a:noFill/>
            <a:miter lim="800000"/>
            <a:headEnd/>
            <a:tailEnd/>
          </a:ln>
        </p:spPr>
      </p:pic>
      <p:pic>
        <p:nvPicPr>
          <p:cNvPr id="161806" name="Picture 14" descr="proton"/>
          <p:cNvPicPr>
            <a:picLocks noChangeAspect="1" noChangeArrowheads="1"/>
          </p:cNvPicPr>
          <p:nvPr/>
        </p:nvPicPr>
        <p:blipFill>
          <a:blip r:embed="rId6" cstate="print"/>
          <a:srcRect/>
          <a:stretch>
            <a:fillRect/>
          </a:stretch>
        </p:blipFill>
        <p:spPr bwMode="auto">
          <a:xfrm>
            <a:off x="4149725" y="3232150"/>
            <a:ext cx="269875" cy="269875"/>
          </a:xfrm>
          <a:prstGeom prst="rect">
            <a:avLst/>
          </a:prstGeom>
          <a:noFill/>
          <a:ln w="9525">
            <a:noFill/>
            <a:miter lim="800000"/>
            <a:headEnd/>
            <a:tailEnd/>
          </a:ln>
        </p:spPr>
      </p:pic>
      <p:pic>
        <p:nvPicPr>
          <p:cNvPr id="161807" name="Picture 15" descr="electron"/>
          <p:cNvPicPr>
            <a:picLocks noChangeAspect="1" noChangeArrowheads="1"/>
          </p:cNvPicPr>
          <p:nvPr/>
        </p:nvPicPr>
        <p:blipFill>
          <a:blip r:embed="rId7" cstate="print"/>
          <a:srcRect/>
          <a:stretch>
            <a:fillRect/>
          </a:stretch>
        </p:blipFill>
        <p:spPr bwMode="auto">
          <a:xfrm>
            <a:off x="4214813" y="4295775"/>
            <a:ext cx="139700" cy="139700"/>
          </a:xfrm>
          <a:prstGeom prst="rect">
            <a:avLst/>
          </a:prstGeom>
          <a:noFill/>
          <a:ln w="9525">
            <a:noFill/>
            <a:miter lim="800000"/>
            <a:headEnd/>
            <a:tailEnd/>
          </a:ln>
        </p:spPr>
      </p:pic>
      <p:sp>
        <p:nvSpPr>
          <p:cNvPr id="161808" name="Rectangle 16"/>
          <p:cNvSpPr>
            <a:spLocks noChangeArrowheads="1"/>
          </p:cNvSpPr>
          <p:nvPr/>
        </p:nvSpPr>
        <p:spPr bwMode="auto">
          <a:xfrm>
            <a:off x="4429125" y="3619500"/>
            <a:ext cx="1819275" cy="457200"/>
          </a:xfrm>
          <a:prstGeom prst="rect">
            <a:avLst/>
          </a:prstGeom>
          <a:noFill/>
          <a:ln w="12700" algn="ctr">
            <a:noFill/>
            <a:miter lim="800000"/>
            <a:headEnd/>
            <a:tailEnd/>
          </a:ln>
        </p:spPr>
        <p:txBody>
          <a:bodyPr>
            <a:spAutoFit/>
          </a:bodyPr>
          <a:lstStyle/>
          <a:p>
            <a:pPr eaLnBrk="0" hangingPunct="0"/>
            <a:r>
              <a:rPr lang="en-GB">
                <a:solidFill>
                  <a:srgbClr val="010066"/>
                </a:solidFill>
              </a:rPr>
              <a:t>12 neutrons</a:t>
            </a:r>
          </a:p>
        </p:txBody>
      </p:sp>
      <p:sp>
        <p:nvSpPr>
          <p:cNvPr id="161809" name="Rectangle 17"/>
          <p:cNvSpPr>
            <a:spLocks noChangeArrowheads="1"/>
          </p:cNvSpPr>
          <p:nvPr/>
        </p:nvSpPr>
        <p:spPr bwMode="auto">
          <a:xfrm>
            <a:off x="4429125" y="4114800"/>
            <a:ext cx="1873250" cy="457200"/>
          </a:xfrm>
          <a:prstGeom prst="rect">
            <a:avLst/>
          </a:prstGeom>
          <a:noFill/>
          <a:ln w="12700" algn="ctr">
            <a:noFill/>
            <a:miter lim="800000"/>
            <a:headEnd/>
            <a:tailEnd/>
          </a:ln>
        </p:spPr>
        <p:txBody>
          <a:bodyPr>
            <a:spAutoFit/>
          </a:bodyPr>
          <a:lstStyle/>
          <a:p>
            <a:pPr eaLnBrk="0" hangingPunct="0"/>
            <a:r>
              <a:rPr lang="en-GB">
                <a:solidFill>
                  <a:srgbClr val="010066"/>
                </a:solidFill>
              </a:rPr>
              <a:t>10 electrons</a:t>
            </a:r>
          </a:p>
        </p:txBody>
      </p:sp>
      <p:sp>
        <p:nvSpPr>
          <p:cNvPr id="161810" name="Rectangle 18"/>
          <p:cNvSpPr>
            <a:spLocks noChangeArrowheads="1"/>
          </p:cNvSpPr>
          <p:nvPr/>
        </p:nvSpPr>
        <p:spPr bwMode="auto">
          <a:xfrm>
            <a:off x="360363" y="5116513"/>
            <a:ext cx="8194675" cy="830997"/>
          </a:xfrm>
          <a:prstGeom prst="rect">
            <a:avLst/>
          </a:prstGeom>
          <a:noFill/>
          <a:ln w="9525" algn="ctr">
            <a:noFill/>
            <a:miter lim="800000"/>
            <a:headEnd/>
            <a:tailEnd/>
          </a:ln>
        </p:spPr>
        <p:txBody>
          <a:bodyPr>
            <a:spAutoFit/>
          </a:bodyPr>
          <a:lstStyle/>
          <a:p>
            <a:pPr eaLnBrk="0" hangingPunct="0"/>
            <a:r>
              <a:rPr lang="en-GB">
                <a:solidFill>
                  <a:srgbClr val="010066"/>
                </a:solidFill>
              </a:rPr>
              <a:t>Na</a:t>
            </a:r>
            <a:r>
              <a:rPr lang="en-GB" baseline="30000">
                <a:solidFill>
                  <a:srgbClr val="010066"/>
                </a:solidFill>
              </a:rPr>
              <a:t>+</a:t>
            </a:r>
            <a:r>
              <a:rPr lang="en-GB">
                <a:solidFill>
                  <a:srgbClr val="010066"/>
                </a:solidFill>
              </a:rPr>
              <a:t> has a charge of +1 because it has lost one electron, and has one more proton than electrons.</a:t>
            </a:r>
          </a:p>
        </p:txBody>
      </p:sp>
      <p:sp>
        <p:nvSpPr>
          <p:cNvPr id="161812" name="Rectangle 20"/>
          <p:cNvSpPr>
            <a:spLocks noChangeArrowheads="1"/>
          </p:cNvSpPr>
          <p:nvPr/>
        </p:nvSpPr>
        <p:spPr bwMode="auto">
          <a:xfrm>
            <a:off x="358775" y="1420813"/>
            <a:ext cx="8345488" cy="830262"/>
          </a:xfrm>
          <a:prstGeom prst="rect">
            <a:avLst/>
          </a:prstGeom>
          <a:solidFill>
            <a:srgbClr val="FFCC99"/>
          </a:solidFill>
          <a:ln w="9525" algn="ctr">
            <a:noFill/>
            <a:miter lim="800000"/>
            <a:headEnd/>
            <a:tailEnd/>
          </a:ln>
        </p:spPr>
        <p:txBody>
          <a:bodyPr>
            <a:spAutoFit/>
          </a:bodyPr>
          <a:lstStyle/>
          <a:p>
            <a:pPr eaLnBrk="0" hangingPunct="0"/>
            <a:r>
              <a:rPr lang="en-GB" dirty="0">
                <a:solidFill>
                  <a:srgbClr val="010066"/>
                </a:solidFill>
              </a:rPr>
              <a:t>How many protons, electrons and neutrons does Na</a:t>
            </a:r>
            <a:r>
              <a:rPr lang="en-GB" baseline="30000" dirty="0">
                <a:solidFill>
                  <a:srgbClr val="010066"/>
                </a:solidFill>
              </a:rPr>
              <a:t>+ </a:t>
            </a:r>
            <a:r>
              <a:rPr lang="en-GB" dirty="0">
                <a:solidFill>
                  <a:srgbClr val="010066"/>
                </a:solidFill>
              </a:rPr>
              <a:t>have? Use the tile from the periodic table below to help you.</a:t>
            </a:r>
          </a:p>
        </p:txBody>
      </p:sp>
      <p:sp>
        <p:nvSpPr>
          <p:cNvPr id="28685" name="Rectangle 21"/>
          <p:cNvSpPr>
            <a:spLocks noGrp="1" noChangeArrowheads="1"/>
          </p:cNvSpPr>
          <p:nvPr>
            <p:ph type="title"/>
          </p:nvPr>
        </p:nvSpPr>
        <p:spPr/>
        <p:txBody>
          <a:bodyPr/>
          <a:lstStyle/>
          <a:p>
            <a:r>
              <a:rPr lang="en-GB"/>
              <a:t>Charged particles: ions</a:t>
            </a:r>
          </a:p>
        </p:txBody>
      </p:sp>
      <p:pic>
        <p:nvPicPr>
          <p:cNvPr id="14" name="Picture 8">
            <a:hlinkClick r:id="" action="ppaction://hlinkshowjump?jump=nextslide"/>
            <a:extLst>
              <a:ext uri="{FF2B5EF4-FFF2-40B4-BE49-F238E27FC236}">
                <a16:creationId xmlns:a16="http://schemas.microsoft.com/office/drawing/2014/main" id="{8171B6E2-0853-48C9-BA31-CC02813DBA4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CB539BC5-8641-4F47-9A19-83AB253FF36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168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8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180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180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6180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180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6180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6180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618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4" grpId="0"/>
      <p:bldP spid="161808" grpId="0"/>
      <p:bldP spid="161809" grpId="0"/>
      <p:bldP spid="161810" grpId="0"/>
      <p:bldP spid="1618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GB" dirty="0"/>
              <a:t>True or false?</a:t>
            </a:r>
          </a:p>
        </p:txBody>
      </p:sp>
      <p:pic>
        <p:nvPicPr>
          <p:cNvPr id="5" name="Picture 5" descr="flash_icon">
            <a:extLst>
              <a:ext uri="{FF2B5EF4-FFF2-40B4-BE49-F238E27FC236}">
                <a16:creationId xmlns:a16="http://schemas.microsoft.com/office/drawing/2014/main" id="{729EB0B7-14C0-4964-9111-E9798487955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6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55F86A6-511A-4B1D-A670-EAEA8DD1448A}"/>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01249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dirty="0"/>
              <a:t>What are atoms made of?</a:t>
            </a:r>
          </a:p>
        </p:txBody>
      </p:sp>
      <p:sp>
        <p:nvSpPr>
          <p:cNvPr id="6" name="Rectangle 3"/>
          <p:cNvSpPr>
            <a:spLocks noChangeArrowheads="1"/>
          </p:cNvSpPr>
          <p:nvPr/>
        </p:nvSpPr>
        <p:spPr bwMode="auto">
          <a:xfrm>
            <a:off x="1041833" y="6173258"/>
            <a:ext cx="7060334" cy="460375"/>
          </a:xfrm>
          <a:prstGeom prst="rect">
            <a:avLst/>
          </a:prstGeom>
          <a:solidFill>
            <a:srgbClr val="FFCC99"/>
          </a:solidFill>
          <a:ln w="9525" algn="ctr">
            <a:noFill/>
            <a:miter lim="800000"/>
            <a:headEnd/>
            <a:tailEnd/>
          </a:ln>
        </p:spPr>
        <p:txBody>
          <a:bodyPr wrap="square">
            <a:spAutoFit/>
          </a:bodyPr>
          <a:lstStyle/>
          <a:p>
            <a:pPr algn="ctr" eaLnBrk="0" hangingPunct="0"/>
            <a:r>
              <a:rPr lang="en-GB" dirty="0">
                <a:solidFill>
                  <a:srgbClr val="010066"/>
                </a:solidFill>
              </a:rPr>
              <a:t>What is the size of one atom in </a:t>
            </a:r>
            <a:r>
              <a:rPr lang="en-GB" dirty="0" err="1">
                <a:solidFill>
                  <a:srgbClr val="010066"/>
                </a:solidFill>
              </a:rPr>
              <a:t>nanometers</a:t>
            </a:r>
            <a:r>
              <a:rPr lang="en-GB" dirty="0">
                <a:solidFill>
                  <a:srgbClr val="010066"/>
                </a:solidFill>
              </a:rPr>
              <a:t> (nm)? </a:t>
            </a:r>
          </a:p>
        </p:txBody>
      </p:sp>
      <p:pic>
        <p:nvPicPr>
          <p:cNvPr id="8" name="Picture 5" descr="flash_icon">
            <a:extLst>
              <a:ext uri="{FF2B5EF4-FFF2-40B4-BE49-F238E27FC236}">
                <a16:creationId xmlns:a16="http://schemas.microsoft.com/office/drawing/2014/main" id="{68BBBF68-8B8E-484A-9E3D-6CFA1B9A64A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1D8621B-7A89-41F4-87B4-D9A9F0A7226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8">
            <a:hlinkClick r:id="" action="ppaction://hlinkshowjump?jump=nextslide"/>
            <a:extLst>
              <a:ext uri="{FF2B5EF4-FFF2-40B4-BE49-F238E27FC236}">
                <a16:creationId xmlns:a16="http://schemas.microsoft.com/office/drawing/2014/main" id="{BDA8F486-C167-4BF9-BAD5-0E7541746A1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1">
            <a:extLst>
              <a:ext uri="{FF2B5EF4-FFF2-40B4-BE49-F238E27FC236}">
                <a16:creationId xmlns:a16="http://schemas.microsoft.com/office/drawing/2014/main" id="{6FF7CF7A-3EA6-49B9-8BFF-7AD0119CD9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466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FC2A3D8-DF5B-4994-B936-957C2AB05BA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8623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What particles are atoms made of?</a:t>
            </a:r>
          </a:p>
        </p:txBody>
      </p:sp>
      <p:sp>
        <p:nvSpPr>
          <p:cNvPr id="377860" name="Text Box 4"/>
          <p:cNvSpPr txBox="1">
            <a:spLocks noChangeArrowheads="1"/>
          </p:cNvSpPr>
          <p:nvPr/>
        </p:nvSpPr>
        <p:spPr bwMode="auto">
          <a:xfrm>
            <a:off x="1274763" y="2016125"/>
            <a:ext cx="1590675" cy="519113"/>
          </a:xfrm>
          <a:prstGeom prst="rect">
            <a:avLst/>
          </a:prstGeom>
          <a:noFill/>
          <a:ln w="9525" algn="ctr">
            <a:noFill/>
            <a:miter lim="800000"/>
            <a:headEnd/>
            <a:tailEnd/>
          </a:ln>
        </p:spPr>
        <p:txBody>
          <a:bodyPr>
            <a:spAutoFit/>
          </a:bodyPr>
          <a:lstStyle/>
          <a:p>
            <a:pPr algn="ctr" eaLnBrk="0" hangingPunct="0">
              <a:spcBef>
                <a:spcPct val="50000"/>
              </a:spcBef>
            </a:pPr>
            <a:r>
              <a:rPr lang="en-GB" sz="2800" b="1">
                <a:solidFill>
                  <a:srgbClr val="FF6600"/>
                </a:solidFill>
              </a:rPr>
              <a:t>protons</a:t>
            </a:r>
          </a:p>
        </p:txBody>
      </p:sp>
      <p:sp>
        <p:nvSpPr>
          <p:cNvPr id="377861" name="Text Box 5"/>
          <p:cNvSpPr txBox="1">
            <a:spLocks noChangeArrowheads="1"/>
          </p:cNvSpPr>
          <p:nvPr/>
        </p:nvSpPr>
        <p:spPr bwMode="auto">
          <a:xfrm>
            <a:off x="3679825" y="2016125"/>
            <a:ext cx="1762125" cy="519113"/>
          </a:xfrm>
          <a:prstGeom prst="rect">
            <a:avLst/>
          </a:prstGeom>
          <a:noFill/>
          <a:ln w="9525" algn="ctr">
            <a:noFill/>
            <a:miter lim="800000"/>
            <a:headEnd/>
            <a:tailEnd/>
          </a:ln>
        </p:spPr>
        <p:txBody>
          <a:bodyPr>
            <a:spAutoFit/>
          </a:bodyPr>
          <a:lstStyle/>
          <a:p>
            <a:pPr algn="ctr" eaLnBrk="0" hangingPunct="0">
              <a:spcBef>
                <a:spcPct val="50000"/>
              </a:spcBef>
            </a:pPr>
            <a:r>
              <a:rPr lang="en-GB" sz="2800" b="1">
                <a:solidFill>
                  <a:srgbClr val="FF6600"/>
                </a:solidFill>
              </a:rPr>
              <a:t>neutrons</a:t>
            </a:r>
          </a:p>
        </p:txBody>
      </p:sp>
      <p:sp>
        <p:nvSpPr>
          <p:cNvPr id="377862" name="Text Box 6"/>
          <p:cNvSpPr txBox="1">
            <a:spLocks noChangeArrowheads="1"/>
          </p:cNvSpPr>
          <p:nvPr/>
        </p:nvSpPr>
        <p:spPr bwMode="auto">
          <a:xfrm>
            <a:off x="5994400" y="2020888"/>
            <a:ext cx="1790700" cy="519112"/>
          </a:xfrm>
          <a:prstGeom prst="rect">
            <a:avLst/>
          </a:prstGeom>
          <a:noFill/>
          <a:ln w="9525" algn="ctr">
            <a:noFill/>
            <a:miter lim="800000"/>
            <a:headEnd/>
            <a:tailEnd/>
          </a:ln>
        </p:spPr>
        <p:txBody>
          <a:bodyPr>
            <a:spAutoFit/>
          </a:bodyPr>
          <a:lstStyle/>
          <a:p>
            <a:pPr algn="ctr" eaLnBrk="0" hangingPunct="0">
              <a:spcBef>
                <a:spcPct val="50000"/>
              </a:spcBef>
            </a:pPr>
            <a:r>
              <a:rPr lang="en-GB" sz="2800" b="1">
                <a:solidFill>
                  <a:srgbClr val="FF6600"/>
                </a:solidFill>
              </a:rPr>
              <a:t>electrons</a:t>
            </a:r>
          </a:p>
        </p:txBody>
      </p:sp>
      <p:sp>
        <p:nvSpPr>
          <p:cNvPr id="20486" name="Text Box 7"/>
          <p:cNvSpPr txBox="1">
            <a:spLocks noChangeArrowheads="1"/>
          </p:cNvSpPr>
          <p:nvPr/>
        </p:nvSpPr>
        <p:spPr bwMode="auto">
          <a:xfrm>
            <a:off x="342900" y="784225"/>
            <a:ext cx="8551863" cy="461963"/>
          </a:xfrm>
          <a:prstGeom prst="rect">
            <a:avLst/>
          </a:prstGeom>
          <a:noFill/>
          <a:ln w="38100" algn="ctr">
            <a:noFill/>
            <a:miter lim="800000"/>
            <a:headEnd/>
            <a:tailEnd/>
          </a:ln>
        </p:spPr>
        <p:txBody>
          <a:bodyPr>
            <a:spAutoFit/>
          </a:bodyPr>
          <a:lstStyle/>
          <a:p>
            <a:pPr eaLnBrk="0" hangingPunct="0"/>
            <a:r>
              <a:rPr lang="en-GB" dirty="0">
                <a:solidFill>
                  <a:srgbClr val="010066"/>
                </a:solidFill>
              </a:rPr>
              <a:t>Atoms are made up of three smaller, or </a:t>
            </a:r>
            <a:r>
              <a:rPr lang="en-GB" b="1" dirty="0">
                <a:solidFill>
                  <a:srgbClr val="FF6600"/>
                </a:solidFill>
              </a:rPr>
              <a:t>subatomic</a:t>
            </a:r>
            <a:r>
              <a:rPr lang="en-GB" dirty="0">
                <a:solidFill>
                  <a:srgbClr val="010066"/>
                </a:solidFill>
              </a:rPr>
              <a:t>, particles:</a:t>
            </a:r>
          </a:p>
        </p:txBody>
      </p:sp>
      <p:pic>
        <p:nvPicPr>
          <p:cNvPr id="377864" name="Picture 8" descr="electron"/>
          <p:cNvPicPr>
            <a:picLocks noChangeAspect="1" noChangeArrowheads="1"/>
          </p:cNvPicPr>
          <p:nvPr/>
        </p:nvPicPr>
        <p:blipFill>
          <a:blip r:embed="rId4" cstate="print"/>
          <a:srcRect/>
          <a:stretch>
            <a:fillRect/>
          </a:stretch>
        </p:blipFill>
        <p:spPr bwMode="auto">
          <a:xfrm>
            <a:off x="6707188" y="1479550"/>
            <a:ext cx="349250" cy="349250"/>
          </a:xfrm>
          <a:prstGeom prst="rect">
            <a:avLst/>
          </a:prstGeom>
          <a:noFill/>
          <a:ln w="9525">
            <a:noFill/>
            <a:miter lim="800000"/>
            <a:headEnd/>
            <a:tailEnd/>
          </a:ln>
        </p:spPr>
      </p:pic>
      <p:pic>
        <p:nvPicPr>
          <p:cNvPr id="377865" name="Picture 9" descr="neutron"/>
          <p:cNvPicPr>
            <a:picLocks noChangeAspect="1" noChangeArrowheads="1"/>
          </p:cNvPicPr>
          <p:nvPr/>
        </p:nvPicPr>
        <p:blipFill>
          <a:blip r:embed="rId5" cstate="print"/>
          <a:srcRect/>
          <a:stretch>
            <a:fillRect/>
          </a:stretch>
        </p:blipFill>
        <p:spPr bwMode="auto">
          <a:xfrm>
            <a:off x="4224338" y="1304925"/>
            <a:ext cx="669925" cy="669925"/>
          </a:xfrm>
          <a:prstGeom prst="rect">
            <a:avLst/>
          </a:prstGeom>
          <a:noFill/>
          <a:ln w="9525">
            <a:noFill/>
            <a:miter lim="800000"/>
            <a:headEnd/>
            <a:tailEnd/>
          </a:ln>
        </p:spPr>
      </p:pic>
      <p:pic>
        <p:nvPicPr>
          <p:cNvPr id="377866" name="Picture 10" descr="proton"/>
          <p:cNvPicPr>
            <a:picLocks noChangeAspect="1" noChangeArrowheads="1"/>
          </p:cNvPicPr>
          <p:nvPr/>
        </p:nvPicPr>
        <p:blipFill>
          <a:blip r:embed="rId6" cstate="print"/>
          <a:srcRect/>
          <a:stretch>
            <a:fillRect/>
          </a:stretch>
        </p:blipFill>
        <p:spPr bwMode="auto">
          <a:xfrm>
            <a:off x="1733550" y="1293813"/>
            <a:ext cx="669925" cy="669925"/>
          </a:xfrm>
          <a:prstGeom prst="rect">
            <a:avLst/>
          </a:prstGeom>
          <a:noFill/>
          <a:ln w="9525">
            <a:noFill/>
            <a:miter lim="800000"/>
            <a:headEnd/>
            <a:tailEnd/>
          </a:ln>
        </p:spPr>
      </p:pic>
      <p:pic>
        <p:nvPicPr>
          <p:cNvPr id="377870" name="Picture 14" descr="oxygen_atom"/>
          <p:cNvPicPr>
            <a:picLocks noChangeAspect="1" noChangeArrowheads="1"/>
          </p:cNvPicPr>
          <p:nvPr/>
        </p:nvPicPr>
        <p:blipFill>
          <a:blip r:embed="rId7" cstate="print"/>
          <a:srcRect/>
          <a:stretch>
            <a:fillRect/>
          </a:stretch>
        </p:blipFill>
        <p:spPr bwMode="auto">
          <a:xfrm>
            <a:off x="5172075" y="3209925"/>
            <a:ext cx="3360738" cy="3360738"/>
          </a:xfrm>
          <a:prstGeom prst="rect">
            <a:avLst/>
          </a:prstGeom>
          <a:noFill/>
          <a:ln w="9525">
            <a:noFill/>
            <a:miter lim="800000"/>
            <a:headEnd/>
            <a:tailEnd/>
          </a:ln>
        </p:spPr>
      </p:pic>
      <p:sp>
        <p:nvSpPr>
          <p:cNvPr id="377871" name="Rectangle 15"/>
          <p:cNvSpPr>
            <a:spLocks noChangeArrowheads="1"/>
          </p:cNvSpPr>
          <p:nvPr/>
        </p:nvSpPr>
        <p:spPr bwMode="auto">
          <a:xfrm>
            <a:off x="342900" y="4578350"/>
            <a:ext cx="4684713" cy="1569660"/>
          </a:xfrm>
          <a:prstGeom prst="rect">
            <a:avLst/>
          </a:prstGeom>
          <a:noFill/>
          <a:ln w="9525" algn="ctr">
            <a:noFill/>
            <a:miter lim="800000"/>
            <a:headEnd/>
            <a:tailEnd/>
          </a:ln>
        </p:spPr>
        <p:txBody>
          <a:bodyPr>
            <a:spAutoFit/>
          </a:bodyPr>
          <a:lstStyle/>
          <a:p>
            <a:pPr eaLnBrk="0" hangingPunct="0"/>
            <a:r>
              <a:rPr lang="en-GB" dirty="0">
                <a:solidFill>
                  <a:srgbClr val="010066"/>
                </a:solidFill>
              </a:rPr>
              <a:t>The electrons are spread out around the edge of the atom. They orbit the nucleus in layers called </a:t>
            </a:r>
            <a:r>
              <a:rPr lang="en-GB" b="1" dirty="0">
                <a:solidFill>
                  <a:srgbClr val="FF6600"/>
                </a:solidFill>
              </a:rPr>
              <a:t>shells </a:t>
            </a:r>
            <a:r>
              <a:rPr lang="en-GB" dirty="0">
                <a:solidFill>
                  <a:srgbClr val="010066"/>
                </a:solidFill>
              </a:rPr>
              <a:t>(energy levels).</a:t>
            </a:r>
          </a:p>
        </p:txBody>
      </p:sp>
      <p:sp>
        <p:nvSpPr>
          <p:cNvPr id="377874" name="Rectangle 18"/>
          <p:cNvSpPr>
            <a:spLocks noChangeArrowheads="1"/>
          </p:cNvSpPr>
          <p:nvPr/>
        </p:nvSpPr>
        <p:spPr bwMode="auto">
          <a:xfrm>
            <a:off x="342900" y="2587625"/>
            <a:ext cx="5753100" cy="1938338"/>
          </a:xfrm>
          <a:prstGeom prst="rect">
            <a:avLst/>
          </a:prstGeom>
          <a:noFill/>
          <a:ln w="9525" algn="ctr">
            <a:noFill/>
            <a:miter lim="800000"/>
            <a:headEnd/>
            <a:tailEnd/>
          </a:ln>
        </p:spPr>
        <p:txBody>
          <a:bodyPr>
            <a:spAutoFit/>
          </a:bodyPr>
          <a:lstStyle/>
          <a:p>
            <a:pPr eaLnBrk="0" hangingPunct="0"/>
            <a:r>
              <a:rPr lang="en-GB" dirty="0">
                <a:solidFill>
                  <a:srgbClr val="010066"/>
                </a:solidFill>
              </a:rPr>
              <a:t>The protons and neutrons exist in a dense core at the </a:t>
            </a:r>
            <a:r>
              <a:rPr lang="en-GB" dirty="0" err="1">
                <a:solidFill>
                  <a:srgbClr val="010066"/>
                </a:solidFill>
              </a:rPr>
              <a:t>center</a:t>
            </a:r>
            <a:r>
              <a:rPr lang="en-GB" dirty="0">
                <a:solidFill>
                  <a:srgbClr val="010066"/>
                </a:solidFill>
              </a:rPr>
              <a:t> of the atom. This is called the </a:t>
            </a:r>
            <a:r>
              <a:rPr lang="en-GB" b="1" dirty="0">
                <a:solidFill>
                  <a:srgbClr val="FF6600"/>
                </a:solidFill>
              </a:rPr>
              <a:t>nucleus</a:t>
            </a:r>
            <a:r>
              <a:rPr lang="en-GB" dirty="0">
                <a:solidFill>
                  <a:srgbClr val="010066"/>
                </a:solidFill>
              </a:rPr>
              <a:t>. </a:t>
            </a:r>
            <a:br>
              <a:rPr lang="en-GB" dirty="0">
                <a:solidFill>
                  <a:srgbClr val="010066"/>
                </a:solidFill>
              </a:rPr>
            </a:br>
            <a:r>
              <a:rPr lang="en-GB" dirty="0">
                <a:solidFill>
                  <a:srgbClr val="010066"/>
                </a:solidFill>
              </a:rPr>
              <a:t>The radius of a nucleus is less </a:t>
            </a:r>
            <a:br>
              <a:rPr lang="en-GB" dirty="0">
                <a:solidFill>
                  <a:srgbClr val="010066"/>
                </a:solidFill>
              </a:rPr>
            </a:br>
            <a:r>
              <a:rPr lang="en-GB" dirty="0">
                <a:solidFill>
                  <a:srgbClr val="010066"/>
                </a:solidFill>
              </a:rPr>
              <a:t>than 1/10,000 of that of the atom.</a:t>
            </a:r>
          </a:p>
        </p:txBody>
      </p:sp>
      <p:pic>
        <p:nvPicPr>
          <p:cNvPr id="17" name="Picture 16" descr="Atomic Structure Part 1 arrow 2.png"/>
          <p:cNvPicPr>
            <a:picLocks noChangeAspect="1"/>
          </p:cNvPicPr>
          <p:nvPr/>
        </p:nvPicPr>
        <p:blipFill>
          <a:blip r:embed="rId8" cstate="print"/>
          <a:srcRect/>
          <a:stretch>
            <a:fillRect/>
          </a:stretch>
        </p:blipFill>
        <p:spPr bwMode="auto">
          <a:xfrm>
            <a:off x="4411663" y="5178425"/>
            <a:ext cx="2528887" cy="1006475"/>
          </a:xfrm>
          <a:prstGeom prst="rect">
            <a:avLst/>
          </a:prstGeom>
          <a:noFill/>
          <a:ln w="9525">
            <a:noFill/>
            <a:miter lim="800000"/>
            <a:headEnd/>
            <a:tailEnd/>
          </a:ln>
        </p:spPr>
      </p:pic>
      <p:pic>
        <p:nvPicPr>
          <p:cNvPr id="18" name="Picture 17" descr="Atoms_and_subatomic_particles_4.1.png"/>
          <p:cNvPicPr>
            <a:picLocks noChangeAspect="1"/>
          </p:cNvPicPr>
          <p:nvPr/>
        </p:nvPicPr>
        <p:blipFill>
          <a:blip r:embed="rId9" cstate="print"/>
          <a:srcRect/>
          <a:stretch>
            <a:fillRect/>
          </a:stretch>
        </p:blipFill>
        <p:spPr bwMode="auto">
          <a:xfrm>
            <a:off x="4498975" y="3521075"/>
            <a:ext cx="2093913" cy="1149350"/>
          </a:xfrm>
          <a:prstGeom prst="rect">
            <a:avLst/>
          </a:prstGeom>
          <a:noFill/>
          <a:ln w="9525">
            <a:noFill/>
            <a:miter lim="800000"/>
            <a:headEnd/>
            <a:tailEnd/>
          </a:ln>
        </p:spPr>
      </p:pic>
      <p:pic>
        <p:nvPicPr>
          <p:cNvPr id="16" name="Picture 8">
            <a:hlinkClick r:id="" action="ppaction://hlinkshowjump?jump=nextslide"/>
            <a:extLst>
              <a:ext uri="{FF2B5EF4-FFF2-40B4-BE49-F238E27FC236}">
                <a16:creationId xmlns:a16="http://schemas.microsoft.com/office/drawing/2014/main" id="{FE417CBB-2481-44B7-AB4E-C2142BE0272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18">
            <a:extLst>
              <a:ext uri="{FF2B5EF4-FFF2-40B4-BE49-F238E27FC236}">
                <a16:creationId xmlns:a16="http://schemas.microsoft.com/office/drawing/2014/main" id="{28A0352C-906D-4710-BA27-C56D49BC60B3}"/>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50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7786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786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778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786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778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787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7787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77871"/>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1" grpId="0"/>
      <p:bldP spid="377862" grpId="0"/>
      <p:bldP spid="377871" grpId="0"/>
      <p:bldP spid="37787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p14="http://schemas.microsoft.com/office/powerpoint/2010/main" val="615606874"/>
              </p:ext>
            </p:extLst>
          </p:nvPr>
        </p:nvGraphicFramePr>
        <p:xfrm>
          <a:off x="342900" y="2852738"/>
          <a:ext cx="7494816" cy="2172305"/>
        </p:xfrm>
        <a:graphic>
          <a:graphicData uri="http://schemas.openxmlformats.org/drawingml/2006/table">
            <a:tbl>
              <a:tblPr firstRow="1" bandRow="1">
                <a:tableStyleId>{5940675A-B579-460E-94D1-54222C63F5DA}</a:tableStyleId>
              </a:tblPr>
              <a:tblGrid>
                <a:gridCol w="2498272">
                  <a:extLst>
                    <a:ext uri="{9D8B030D-6E8A-4147-A177-3AD203B41FA5}">
                      <a16:colId xmlns:a16="http://schemas.microsoft.com/office/drawing/2014/main" val="20000"/>
                    </a:ext>
                  </a:extLst>
                </a:gridCol>
                <a:gridCol w="2498272">
                  <a:extLst>
                    <a:ext uri="{9D8B030D-6E8A-4147-A177-3AD203B41FA5}">
                      <a16:colId xmlns:a16="http://schemas.microsoft.com/office/drawing/2014/main" val="20001"/>
                    </a:ext>
                  </a:extLst>
                </a:gridCol>
                <a:gridCol w="2498272">
                  <a:extLst>
                    <a:ext uri="{9D8B030D-6E8A-4147-A177-3AD203B41FA5}">
                      <a16:colId xmlns:a16="http://schemas.microsoft.com/office/drawing/2014/main" val="20002"/>
                    </a:ext>
                  </a:extLst>
                </a:gridCol>
              </a:tblGrid>
              <a:tr h="521303">
                <a:tc>
                  <a:txBody>
                    <a:bodyPr/>
                    <a:lstStyle/>
                    <a:p>
                      <a:pPr algn="ctr"/>
                      <a:r>
                        <a:rPr lang="en-GB" sz="2400" b="1" dirty="0">
                          <a:solidFill>
                            <a:schemeClr val="bg1"/>
                          </a:solidFill>
                        </a:rPr>
                        <a:t>particle</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400" b="1" dirty="0">
                          <a:solidFill>
                            <a:schemeClr val="bg1"/>
                          </a:solidFill>
                        </a:rPr>
                        <a:t>relative mass</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400" b="1" dirty="0">
                          <a:solidFill>
                            <a:schemeClr val="bg1"/>
                          </a:solidFill>
                        </a:rPr>
                        <a:t>relative charge</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550334">
                <a:tc>
                  <a:txBody>
                    <a:bodyPr/>
                    <a:lstStyle/>
                    <a:p>
                      <a:pPr algn="ctr"/>
                      <a:r>
                        <a:rPr lang="en-GB" sz="2400" dirty="0">
                          <a:solidFill>
                            <a:srgbClr val="010066"/>
                          </a:solidFill>
                        </a:rPr>
                        <a:t>proton</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0334">
                <a:tc>
                  <a:txBody>
                    <a:bodyPr/>
                    <a:lstStyle/>
                    <a:p>
                      <a:pPr algn="ctr"/>
                      <a:r>
                        <a:rPr lang="en-GB" sz="2400" dirty="0">
                          <a:solidFill>
                            <a:srgbClr val="010066"/>
                          </a:solidFill>
                        </a:rPr>
                        <a:t>neutron</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0334">
                <a:tc>
                  <a:txBody>
                    <a:bodyPr/>
                    <a:lstStyle/>
                    <a:p>
                      <a:pPr algn="ctr"/>
                      <a:r>
                        <a:rPr lang="en-GB" sz="2400" dirty="0">
                          <a:solidFill>
                            <a:srgbClr val="010066"/>
                          </a:solidFill>
                        </a:rPr>
                        <a:t>electron</a:t>
                      </a: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010066"/>
                        </a:solidFill>
                      </a:endParaRPr>
                    </a:p>
                  </a:txBody>
                  <a:tcP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9" name="Rectangle 28"/>
          <p:cNvSpPr>
            <a:spLocks noChangeArrowheads="1"/>
          </p:cNvSpPr>
          <p:nvPr/>
        </p:nvSpPr>
        <p:spPr bwMode="auto">
          <a:xfrm>
            <a:off x="544513" y="5294313"/>
            <a:ext cx="8054975" cy="858837"/>
          </a:xfrm>
          <a:prstGeom prst="rect">
            <a:avLst/>
          </a:prstGeom>
          <a:solidFill>
            <a:srgbClr val="FF6600"/>
          </a:solidFill>
          <a:ln w="9525" algn="ctr">
            <a:noFill/>
            <a:round/>
            <a:headEnd/>
            <a:tailEnd/>
          </a:ln>
        </p:spPr>
        <p:txBody>
          <a:bodyPr/>
          <a:lstStyle/>
          <a:p>
            <a:pPr eaLnBrk="0" hangingPunct="0"/>
            <a:endParaRPr lang="en-GB"/>
          </a:p>
        </p:txBody>
      </p:sp>
      <p:sp>
        <p:nvSpPr>
          <p:cNvPr id="21529" name="Rectangle 3"/>
          <p:cNvSpPr>
            <a:spLocks noChangeArrowheads="1"/>
          </p:cNvSpPr>
          <p:nvPr/>
        </p:nvSpPr>
        <p:spPr bwMode="auto">
          <a:xfrm>
            <a:off x="342900" y="784225"/>
            <a:ext cx="6556375" cy="830263"/>
          </a:xfrm>
          <a:prstGeom prst="rect">
            <a:avLst/>
          </a:prstGeom>
          <a:noFill/>
          <a:ln w="9525" algn="ctr">
            <a:noFill/>
            <a:miter lim="800000"/>
            <a:headEnd/>
            <a:tailEnd/>
          </a:ln>
        </p:spPr>
        <p:txBody>
          <a:bodyPr>
            <a:spAutoFit/>
          </a:bodyPr>
          <a:lstStyle/>
          <a:p>
            <a:r>
              <a:rPr lang="en-GB" dirty="0">
                <a:solidFill>
                  <a:srgbClr val="010066"/>
                </a:solidFill>
              </a:rPr>
              <a:t>There are two properties of protons, neutrons and electrons that are especially important:</a:t>
            </a:r>
          </a:p>
        </p:txBody>
      </p:sp>
      <p:sp>
        <p:nvSpPr>
          <p:cNvPr id="386052" name="Rectangle 4"/>
          <p:cNvSpPr>
            <a:spLocks noChangeArrowheads="1"/>
          </p:cNvSpPr>
          <p:nvPr/>
        </p:nvSpPr>
        <p:spPr bwMode="auto">
          <a:xfrm>
            <a:off x="342900" y="1630363"/>
            <a:ext cx="3521075" cy="457200"/>
          </a:xfrm>
          <a:prstGeom prst="rect">
            <a:avLst/>
          </a:prstGeom>
          <a:noFill/>
          <a:ln w="9525" algn="ctr">
            <a:noFill/>
            <a:miter lim="800000"/>
            <a:headEnd/>
            <a:tailEnd/>
          </a:ln>
        </p:spPr>
        <p:txBody>
          <a:bodyPr>
            <a:spAutoFit/>
          </a:bodyPr>
          <a:lstStyle/>
          <a:p>
            <a:pPr marL="355600" indent="-355600" eaLnBrk="0" hangingPunct="0">
              <a:buClr>
                <a:srgbClr val="FF6600"/>
              </a:buClr>
              <a:buFont typeface="Wingdings" pitchFamily="2" charset="2"/>
              <a:buChar char="l"/>
            </a:pPr>
            <a:r>
              <a:rPr lang="en-GB">
                <a:solidFill>
                  <a:srgbClr val="010066"/>
                </a:solidFill>
              </a:rPr>
              <a:t>relative mass</a:t>
            </a:r>
          </a:p>
        </p:txBody>
      </p:sp>
      <p:sp>
        <p:nvSpPr>
          <p:cNvPr id="386053" name="Rectangle 5"/>
          <p:cNvSpPr>
            <a:spLocks noChangeArrowheads="1"/>
          </p:cNvSpPr>
          <p:nvPr/>
        </p:nvSpPr>
        <p:spPr bwMode="auto">
          <a:xfrm>
            <a:off x="342900" y="2098675"/>
            <a:ext cx="5262563" cy="461963"/>
          </a:xfrm>
          <a:prstGeom prst="rect">
            <a:avLst/>
          </a:prstGeom>
          <a:noFill/>
          <a:ln w="9525" algn="ctr">
            <a:noFill/>
            <a:miter lim="800000"/>
            <a:headEnd/>
            <a:tailEnd/>
          </a:ln>
        </p:spPr>
        <p:txBody>
          <a:bodyPr>
            <a:spAutoFit/>
          </a:bodyPr>
          <a:lstStyle/>
          <a:p>
            <a:pPr marL="355600" indent="-355600" eaLnBrk="0" hangingPunct="0">
              <a:buClr>
                <a:srgbClr val="FF6600"/>
              </a:buClr>
              <a:buFont typeface="Wingdings" pitchFamily="2" charset="2"/>
              <a:buChar char="l"/>
            </a:pPr>
            <a:r>
              <a:rPr lang="en-GB">
                <a:solidFill>
                  <a:srgbClr val="010066"/>
                </a:solidFill>
              </a:rPr>
              <a:t>relative electrical charge.</a:t>
            </a:r>
          </a:p>
        </p:txBody>
      </p:sp>
      <p:sp>
        <p:nvSpPr>
          <p:cNvPr id="386054" name="Text Box 6"/>
          <p:cNvSpPr txBox="1">
            <a:spLocks noChangeArrowheads="1"/>
          </p:cNvSpPr>
          <p:nvPr/>
        </p:nvSpPr>
        <p:spPr bwMode="auto">
          <a:xfrm>
            <a:off x="582613" y="5300310"/>
            <a:ext cx="7978775" cy="830262"/>
          </a:xfrm>
          <a:prstGeom prst="rect">
            <a:avLst/>
          </a:prstGeom>
          <a:noFill/>
          <a:ln w="9525">
            <a:noFill/>
            <a:miter lim="800000"/>
            <a:headEnd/>
            <a:tailEnd/>
          </a:ln>
        </p:spPr>
        <p:txBody>
          <a:bodyPr>
            <a:spAutoFit/>
          </a:bodyPr>
          <a:lstStyle/>
          <a:p>
            <a:pPr algn="ctr" eaLnBrk="0" hangingPunct="0">
              <a:spcBef>
                <a:spcPct val="50000"/>
              </a:spcBef>
            </a:pPr>
            <a:r>
              <a:rPr lang="en-GB" b="1" dirty="0">
                <a:solidFill>
                  <a:schemeClr val="bg1"/>
                </a:solidFill>
              </a:rPr>
              <a:t>The atoms of an element contain equal numbers of protons and electrons and so have no overall charge.</a:t>
            </a:r>
          </a:p>
        </p:txBody>
      </p:sp>
      <p:sp>
        <p:nvSpPr>
          <p:cNvPr id="386065" name="Rectangle 17"/>
          <p:cNvSpPr>
            <a:spLocks noChangeArrowheads="1"/>
          </p:cNvSpPr>
          <p:nvPr/>
        </p:nvSpPr>
        <p:spPr bwMode="auto">
          <a:xfrm>
            <a:off x="5927725" y="4521200"/>
            <a:ext cx="1444625" cy="457200"/>
          </a:xfrm>
          <a:prstGeom prst="rect">
            <a:avLst/>
          </a:prstGeom>
          <a:noFill/>
          <a:ln w="9525" algn="ctr">
            <a:noFill/>
            <a:miter lim="800000"/>
            <a:headEnd/>
            <a:tailEnd/>
          </a:ln>
        </p:spPr>
        <p:txBody>
          <a:bodyPr lIns="126000" tIns="46800" rIns="126000" bIns="46800"/>
          <a:lstStyle/>
          <a:p>
            <a:pPr marL="361950" eaLnBrk="0" hangingPunct="0">
              <a:spcBef>
                <a:spcPct val="20000"/>
              </a:spcBef>
            </a:pPr>
            <a:r>
              <a:rPr lang="en-GB" dirty="0">
                <a:solidFill>
                  <a:srgbClr val="010066"/>
                </a:solidFill>
              </a:rPr>
              <a:t>–1</a:t>
            </a:r>
          </a:p>
        </p:txBody>
      </p:sp>
      <p:sp>
        <p:nvSpPr>
          <p:cNvPr id="386066" name="Rectangle 18"/>
          <p:cNvSpPr>
            <a:spLocks noChangeArrowheads="1"/>
          </p:cNvSpPr>
          <p:nvPr/>
        </p:nvSpPr>
        <p:spPr bwMode="auto">
          <a:xfrm>
            <a:off x="3309938" y="4510088"/>
            <a:ext cx="1593850" cy="457200"/>
          </a:xfrm>
          <a:prstGeom prst="rect">
            <a:avLst/>
          </a:prstGeom>
          <a:noFill/>
          <a:ln w="9525" algn="ctr">
            <a:noFill/>
            <a:miter lim="800000"/>
            <a:headEnd/>
            <a:tailEnd/>
          </a:ln>
        </p:spPr>
        <p:txBody>
          <a:bodyPr lIns="126000" tIns="46800" rIns="126000" bIns="46800"/>
          <a:lstStyle/>
          <a:p>
            <a:pPr eaLnBrk="0" hangingPunct="0">
              <a:spcBef>
                <a:spcPct val="20000"/>
              </a:spcBef>
            </a:pPr>
            <a:r>
              <a:rPr lang="en-GB">
                <a:solidFill>
                  <a:srgbClr val="010066"/>
                </a:solidFill>
              </a:rPr>
              <a:t>almost 0</a:t>
            </a:r>
          </a:p>
        </p:txBody>
      </p:sp>
      <p:sp>
        <p:nvSpPr>
          <p:cNvPr id="386068" name="Rectangle 20"/>
          <p:cNvSpPr>
            <a:spLocks noChangeArrowheads="1"/>
          </p:cNvSpPr>
          <p:nvPr/>
        </p:nvSpPr>
        <p:spPr bwMode="auto">
          <a:xfrm>
            <a:off x="5916613" y="3935413"/>
            <a:ext cx="1343025" cy="501650"/>
          </a:xfrm>
          <a:prstGeom prst="rect">
            <a:avLst/>
          </a:prstGeom>
          <a:noFill/>
          <a:ln w="9525" algn="ctr">
            <a:noFill/>
            <a:miter lim="800000"/>
            <a:headEnd/>
            <a:tailEnd/>
          </a:ln>
        </p:spPr>
        <p:txBody>
          <a:bodyPr lIns="126000" tIns="46800" rIns="126000" bIns="46800"/>
          <a:lstStyle/>
          <a:p>
            <a:pPr marL="450850" eaLnBrk="0" hangingPunct="0">
              <a:spcBef>
                <a:spcPct val="20000"/>
              </a:spcBef>
            </a:pPr>
            <a:r>
              <a:rPr lang="en-GB">
                <a:solidFill>
                  <a:srgbClr val="010066"/>
                </a:solidFill>
              </a:rPr>
              <a:t>0</a:t>
            </a:r>
          </a:p>
        </p:txBody>
      </p:sp>
      <p:sp>
        <p:nvSpPr>
          <p:cNvPr id="386069" name="Rectangle 21"/>
          <p:cNvSpPr>
            <a:spLocks noChangeArrowheads="1"/>
          </p:cNvSpPr>
          <p:nvPr/>
        </p:nvSpPr>
        <p:spPr bwMode="auto">
          <a:xfrm>
            <a:off x="3295650" y="3946525"/>
            <a:ext cx="1614488" cy="501650"/>
          </a:xfrm>
          <a:prstGeom prst="rect">
            <a:avLst/>
          </a:prstGeom>
          <a:noFill/>
          <a:ln w="9525" algn="ctr">
            <a:noFill/>
            <a:miter lim="800000"/>
            <a:headEnd/>
            <a:tailEnd/>
          </a:ln>
        </p:spPr>
        <p:txBody>
          <a:bodyPr lIns="126000" tIns="46800" rIns="126000" bIns="46800"/>
          <a:lstStyle/>
          <a:p>
            <a:pPr marL="539750" eaLnBrk="0" hangingPunct="0">
              <a:spcBef>
                <a:spcPct val="20000"/>
              </a:spcBef>
            </a:pPr>
            <a:r>
              <a:rPr lang="en-GB">
                <a:solidFill>
                  <a:srgbClr val="010066"/>
                </a:solidFill>
              </a:rPr>
              <a:t>1</a:t>
            </a:r>
          </a:p>
        </p:txBody>
      </p:sp>
      <p:sp>
        <p:nvSpPr>
          <p:cNvPr id="386071" name="Rectangle 23"/>
          <p:cNvSpPr>
            <a:spLocks noChangeArrowheads="1"/>
          </p:cNvSpPr>
          <p:nvPr/>
        </p:nvSpPr>
        <p:spPr bwMode="auto">
          <a:xfrm>
            <a:off x="5972175" y="3406775"/>
            <a:ext cx="1230313" cy="481013"/>
          </a:xfrm>
          <a:prstGeom prst="rect">
            <a:avLst/>
          </a:prstGeom>
          <a:noFill/>
          <a:ln w="9525" algn="ctr">
            <a:noFill/>
            <a:miter lim="800000"/>
            <a:headEnd/>
            <a:tailEnd/>
          </a:ln>
        </p:spPr>
        <p:txBody>
          <a:bodyPr lIns="126000" tIns="46800" rIns="126000" bIns="46800"/>
          <a:lstStyle/>
          <a:p>
            <a:pPr marL="266700" eaLnBrk="0" hangingPunct="0">
              <a:spcBef>
                <a:spcPct val="20000"/>
              </a:spcBef>
            </a:pPr>
            <a:r>
              <a:rPr lang="en-GB">
                <a:solidFill>
                  <a:srgbClr val="010066"/>
                </a:solidFill>
              </a:rPr>
              <a:t>+1</a:t>
            </a:r>
          </a:p>
        </p:txBody>
      </p:sp>
      <p:sp>
        <p:nvSpPr>
          <p:cNvPr id="386072" name="Rectangle 24"/>
          <p:cNvSpPr>
            <a:spLocks noChangeArrowheads="1"/>
          </p:cNvSpPr>
          <p:nvPr/>
        </p:nvSpPr>
        <p:spPr bwMode="auto">
          <a:xfrm>
            <a:off x="3309938" y="3417888"/>
            <a:ext cx="1577975" cy="481012"/>
          </a:xfrm>
          <a:prstGeom prst="rect">
            <a:avLst/>
          </a:prstGeom>
          <a:noFill/>
          <a:ln w="9525" algn="ctr">
            <a:noFill/>
            <a:miter lim="800000"/>
            <a:headEnd/>
            <a:tailEnd/>
          </a:ln>
        </p:spPr>
        <p:txBody>
          <a:bodyPr lIns="126000" tIns="46800" rIns="126000" bIns="46800"/>
          <a:lstStyle/>
          <a:p>
            <a:pPr marL="628650" indent="-88900" eaLnBrk="0" hangingPunct="0">
              <a:spcBef>
                <a:spcPct val="20000"/>
              </a:spcBef>
            </a:pPr>
            <a:r>
              <a:rPr lang="en-GB" dirty="0">
                <a:solidFill>
                  <a:srgbClr val="010066"/>
                </a:solidFill>
              </a:rPr>
              <a:t>1</a:t>
            </a:r>
          </a:p>
        </p:txBody>
      </p:sp>
      <p:grpSp>
        <p:nvGrpSpPr>
          <p:cNvPr id="21539" name="Group 23"/>
          <p:cNvGrpSpPr>
            <a:grpSpLocks/>
          </p:cNvGrpSpPr>
          <p:nvPr/>
        </p:nvGrpSpPr>
        <p:grpSpPr bwMode="auto">
          <a:xfrm>
            <a:off x="7080250" y="950913"/>
            <a:ext cx="1666875" cy="1692275"/>
            <a:chOff x="7038975" y="1377950"/>
            <a:chExt cx="1666875" cy="1692275"/>
          </a:xfrm>
        </p:grpSpPr>
        <p:pic>
          <p:nvPicPr>
            <p:cNvPr id="21542" name="Picture 30" descr="atom_1_shell"/>
            <p:cNvPicPr>
              <a:picLocks noChangeAspect="1" noChangeArrowheads="1"/>
            </p:cNvPicPr>
            <p:nvPr/>
          </p:nvPicPr>
          <p:blipFill>
            <a:blip r:embed="rId4" cstate="print"/>
            <a:srcRect/>
            <a:stretch>
              <a:fillRect/>
            </a:stretch>
          </p:blipFill>
          <p:spPr bwMode="auto">
            <a:xfrm>
              <a:off x="7038975" y="1398588"/>
              <a:ext cx="1666875" cy="1666875"/>
            </a:xfrm>
            <a:prstGeom prst="rect">
              <a:avLst/>
            </a:prstGeom>
            <a:noFill/>
            <a:ln w="9525">
              <a:noFill/>
              <a:miter lim="800000"/>
              <a:headEnd/>
              <a:tailEnd/>
            </a:ln>
          </p:spPr>
        </p:pic>
        <p:pic>
          <p:nvPicPr>
            <p:cNvPr id="21543" name="Picture 31" descr="neutron"/>
            <p:cNvPicPr>
              <a:picLocks noChangeAspect="1" noChangeArrowheads="1"/>
            </p:cNvPicPr>
            <p:nvPr/>
          </p:nvPicPr>
          <p:blipFill>
            <a:blip r:embed="rId5" cstate="print"/>
            <a:srcRect/>
            <a:stretch>
              <a:fillRect/>
            </a:stretch>
          </p:blipFill>
          <p:spPr bwMode="auto">
            <a:xfrm>
              <a:off x="7870825" y="2074863"/>
              <a:ext cx="198438" cy="198437"/>
            </a:xfrm>
            <a:prstGeom prst="rect">
              <a:avLst/>
            </a:prstGeom>
            <a:noFill/>
            <a:ln w="9525">
              <a:noFill/>
              <a:miter lim="800000"/>
              <a:headEnd/>
              <a:tailEnd/>
            </a:ln>
          </p:spPr>
        </p:pic>
        <p:pic>
          <p:nvPicPr>
            <p:cNvPr id="21544" name="Picture 32" descr="proton"/>
            <p:cNvPicPr>
              <a:picLocks noChangeAspect="1" noChangeArrowheads="1"/>
            </p:cNvPicPr>
            <p:nvPr/>
          </p:nvPicPr>
          <p:blipFill>
            <a:blip r:embed="rId6" cstate="print"/>
            <a:srcRect/>
            <a:stretch>
              <a:fillRect/>
            </a:stretch>
          </p:blipFill>
          <p:spPr bwMode="auto">
            <a:xfrm>
              <a:off x="7796213" y="2184400"/>
              <a:ext cx="219075" cy="219075"/>
            </a:xfrm>
            <a:prstGeom prst="rect">
              <a:avLst/>
            </a:prstGeom>
            <a:noFill/>
            <a:ln w="9525">
              <a:noFill/>
              <a:miter lim="800000"/>
              <a:headEnd/>
              <a:tailEnd/>
            </a:ln>
          </p:spPr>
        </p:pic>
        <p:pic>
          <p:nvPicPr>
            <p:cNvPr id="21545" name="Picture 33" descr="proton"/>
            <p:cNvPicPr>
              <a:picLocks noChangeAspect="1" noChangeArrowheads="1"/>
            </p:cNvPicPr>
            <p:nvPr/>
          </p:nvPicPr>
          <p:blipFill>
            <a:blip r:embed="rId6" cstate="print"/>
            <a:srcRect/>
            <a:stretch>
              <a:fillRect/>
            </a:stretch>
          </p:blipFill>
          <p:spPr bwMode="auto">
            <a:xfrm>
              <a:off x="7726363" y="2019300"/>
              <a:ext cx="219075" cy="219075"/>
            </a:xfrm>
            <a:prstGeom prst="rect">
              <a:avLst/>
            </a:prstGeom>
            <a:noFill/>
            <a:ln w="9525">
              <a:noFill/>
              <a:miter lim="800000"/>
              <a:headEnd/>
              <a:tailEnd/>
            </a:ln>
          </p:spPr>
        </p:pic>
        <p:pic>
          <p:nvPicPr>
            <p:cNvPr id="21546" name="Picture 34" descr="neutron"/>
            <p:cNvPicPr>
              <a:picLocks noChangeAspect="1" noChangeArrowheads="1"/>
            </p:cNvPicPr>
            <p:nvPr/>
          </p:nvPicPr>
          <p:blipFill>
            <a:blip r:embed="rId5" cstate="print"/>
            <a:srcRect/>
            <a:stretch>
              <a:fillRect/>
            </a:stretch>
          </p:blipFill>
          <p:spPr bwMode="auto">
            <a:xfrm>
              <a:off x="7670800" y="2151063"/>
              <a:ext cx="198438" cy="198437"/>
            </a:xfrm>
            <a:prstGeom prst="rect">
              <a:avLst/>
            </a:prstGeom>
            <a:noFill/>
            <a:ln w="9525">
              <a:noFill/>
              <a:miter lim="800000"/>
              <a:headEnd/>
              <a:tailEnd/>
            </a:ln>
          </p:spPr>
        </p:pic>
        <p:pic>
          <p:nvPicPr>
            <p:cNvPr id="21547" name="Picture 35" descr="electron"/>
            <p:cNvPicPr>
              <a:picLocks noChangeAspect="1" noChangeArrowheads="1"/>
            </p:cNvPicPr>
            <p:nvPr/>
          </p:nvPicPr>
          <p:blipFill>
            <a:blip r:embed="rId7" cstate="print"/>
            <a:srcRect/>
            <a:stretch>
              <a:fillRect/>
            </a:stretch>
          </p:blipFill>
          <p:spPr bwMode="auto">
            <a:xfrm>
              <a:off x="7804150" y="1377950"/>
              <a:ext cx="130175" cy="130175"/>
            </a:xfrm>
            <a:prstGeom prst="rect">
              <a:avLst/>
            </a:prstGeom>
            <a:noFill/>
            <a:ln w="9525">
              <a:noFill/>
              <a:miter lim="800000"/>
              <a:headEnd/>
              <a:tailEnd/>
            </a:ln>
          </p:spPr>
        </p:pic>
        <p:pic>
          <p:nvPicPr>
            <p:cNvPr id="21548" name="Picture 36" descr="electron"/>
            <p:cNvPicPr>
              <a:picLocks noChangeAspect="1" noChangeArrowheads="1"/>
            </p:cNvPicPr>
            <p:nvPr/>
          </p:nvPicPr>
          <p:blipFill>
            <a:blip r:embed="rId7" cstate="print"/>
            <a:srcRect/>
            <a:stretch>
              <a:fillRect/>
            </a:stretch>
          </p:blipFill>
          <p:spPr bwMode="auto">
            <a:xfrm>
              <a:off x="7861300" y="2940050"/>
              <a:ext cx="130175" cy="130175"/>
            </a:xfrm>
            <a:prstGeom prst="rect">
              <a:avLst/>
            </a:prstGeom>
            <a:noFill/>
            <a:ln w="9525">
              <a:noFill/>
              <a:miter lim="800000"/>
              <a:headEnd/>
              <a:tailEnd/>
            </a:ln>
          </p:spPr>
        </p:pic>
      </p:grpSp>
      <p:sp>
        <p:nvSpPr>
          <p:cNvPr id="21541" name="Rectangle 39"/>
          <p:cNvSpPr>
            <a:spLocks noGrp="1" noChangeArrowheads="1"/>
          </p:cNvSpPr>
          <p:nvPr>
            <p:ph type="title"/>
          </p:nvPr>
        </p:nvSpPr>
        <p:spPr/>
        <p:txBody>
          <a:bodyPr/>
          <a:lstStyle/>
          <a:p>
            <a:r>
              <a:rPr lang="en-GB"/>
              <a:t>Mass and electrical charge</a:t>
            </a:r>
          </a:p>
        </p:txBody>
      </p:sp>
      <p:pic>
        <p:nvPicPr>
          <p:cNvPr id="24" name="Picture 8">
            <a:hlinkClick r:id="" action="ppaction://hlinkshowjump?jump=nextslide"/>
            <a:extLst>
              <a:ext uri="{FF2B5EF4-FFF2-40B4-BE49-F238E27FC236}">
                <a16:creationId xmlns:a16="http://schemas.microsoft.com/office/drawing/2014/main" id="{ED56E22C-68EC-4D3B-ABD7-E61648AB9C4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890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7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860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606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860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606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8606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605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6052" grpId="0"/>
      <p:bldP spid="386053" grpId="0"/>
      <p:bldP spid="386054" grpId="0"/>
      <p:bldP spid="386065" grpId="0"/>
      <p:bldP spid="386066" grpId="0"/>
      <p:bldP spid="386068" grpId="0"/>
      <p:bldP spid="386069" grpId="0"/>
      <p:bldP spid="386071" grpId="0"/>
      <p:bldP spid="3860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p:txBody>
          <a:bodyPr/>
          <a:lstStyle/>
          <a:p>
            <a:pPr eaLnBrk="1" hangingPunct="1"/>
            <a:r>
              <a:rPr lang="en-GB" dirty="0"/>
              <a:t>Properties of subatomic particles</a:t>
            </a:r>
          </a:p>
        </p:txBody>
      </p:sp>
      <p:pic>
        <p:nvPicPr>
          <p:cNvPr id="7" name="Picture 5" descr="flash_icon">
            <a:extLst>
              <a:ext uri="{FF2B5EF4-FFF2-40B4-BE49-F238E27FC236}">
                <a16:creationId xmlns:a16="http://schemas.microsoft.com/office/drawing/2014/main" id="{4FF0DFB6-D06D-4C4D-A8A3-1C5EF56E9E4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0A84B5E-23F5-462B-8391-BE1506A30FC9}"/>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F9E3B2D0-8E95-43C5-B40A-C5D3A74F7F8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3F96F52-F8A6-4579-960A-E2CDDAC0BDF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93094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title"/>
          </p:nvPr>
        </p:nvSpPr>
        <p:spPr/>
        <p:txBody>
          <a:bodyPr/>
          <a:lstStyle/>
          <a:p>
            <a:pPr eaLnBrk="1" hangingPunct="1"/>
            <a:r>
              <a:rPr lang="en-GB" dirty="0"/>
              <a:t>Discovering atomic structure</a:t>
            </a:r>
          </a:p>
        </p:txBody>
      </p:sp>
      <p:pic>
        <p:nvPicPr>
          <p:cNvPr id="7" name="Picture 5" descr="flash_icon">
            <a:extLst>
              <a:ext uri="{FF2B5EF4-FFF2-40B4-BE49-F238E27FC236}">
                <a16:creationId xmlns:a16="http://schemas.microsoft.com/office/drawing/2014/main" id="{031F0628-CC30-45F4-BF1C-40686AE890D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7B05E17D-BF4D-4BDB-8F78-CADF73791F7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D3F77ADF-D0C0-415E-A529-785791BAF13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93170B2-1B8D-4B85-95CF-7BA9331A1F1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59911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Summary: atomic structure</a:t>
            </a:r>
          </a:p>
        </p:txBody>
      </p:sp>
      <p:pic>
        <p:nvPicPr>
          <p:cNvPr id="22531" name="Picture 3" descr="oxygen_atom"/>
          <p:cNvPicPr>
            <a:picLocks noChangeAspect="1" noChangeArrowheads="1"/>
          </p:cNvPicPr>
          <p:nvPr/>
        </p:nvPicPr>
        <p:blipFill>
          <a:blip r:embed="rId4" cstate="print"/>
          <a:srcRect/>
          <a:stretch>
            <a:fillRect/>
          </a:stretch>
        </p:blipFill>
        <p:spPr bwMode="auto">
          <a:xfrm>
            <a:off x="5994400" y="849313"/>
            <a:ext cx="2806700" cy="2806700"/>
          </a:xfrm>
          <a:prstGeom prst="rect">
            <a:avLst/>
          </a:prstGeom>
          <a:noFill/>
          <a:ln w="9525">
            <a:noFill/>
            <a:miter lim="800000"/>
            <a:headEnd/>
            <a:tailEnd/>
          </a:ln>
        </p:spPr>
      </p:pic>
      <p:sp>
        <p:nvSpPr>
          <p:cNvPr id="22533" name="Text Box 5"/>
          <p:cNvSpPr txBox="1">
            <a:spLocks noChangeArrowheads="1"/>
          </p:cNvSpPr>
          <p:nvPr/>
        </p:nvSpPr>
        <p:spPr bwMode="auto">
          <a:xfrm>
            <a:off x="358775" y="784225"/>
            <a:ext cx="5291138" cy="461963"/>
          </a:xfrm>
          <a:prstGeom prst="rect">
            <a:avLst/>
          </a:prstGeom>
          <a:noFill/>
          <a:ln w="38100" algn="ctr">
            <a:noFill/>
            <a:miter lim="800000"/>
            <a:headEnd/>
            <a:tailEnd/>
          </a:ln>
        </p:spPr>
        <p:txBody>
          <a:bodyPr>
            <a:spAutoFit/>
          </a:bodyPr>
          <a:lstStyle/>
          <a:p>
            <a:pPr marL="358775" indent="-358775" eaLnBrk="0" hangingPunct="0">
              <a:spcBef>
                <a:spcPct val="50000"/>
              </a:spcBef>
              <a:buClr>
                <a:srgbClr val="FF6600"/>
              </a:buClr>
              <a:buFont typeface="Wingdings" pitchFamily="2" charset="2"/>
              <a:buNone/>
            </a:pPr>
            <a:r>
              <a:rPr lang="en-GB" dirty="0">
                <a:solidFill>
                  <a:srgbClr val="010066"/>
                </a:solidFill>
              </a:rPr>
              <a:t>The </a:t>
            </a:r>
            <a:r>
              <a:rPr lang="en-GB" b="1" dirty="0">
                <a:solidFill>
                  <a:srgbClr val="FF6600"/>
                </a:solidFill>
              </a:rPr>
              <a:t>nucleus</a:t>
            </a:r>
            <a:r>
              <a:rPr lang="en-GB" dirty="0">
                <a:solidFill>
                  <a:srgbClr val="010066"/>
                </a:solidFill>
              </a:rPr>
              <a:t> is:</a:t>
            </a:r>
          </a:p>
        </p:txBody>
      </p:sp>
      <p:sp>
        <p:nvSpPr>
          <p:cNvPr id="21" name="Rectangle 20"/>
          <p:cNvSpPr>
            <a:spLocks noChangeArrowheads="1"/>
          </p:cNvSpPr>
          <p:nvPr/>
        </p:nvSpPr>
        <p:spPr bwMode="auto">
          <a:xfrm>
            <a:off x="358775" y="1331913"/>
            <a:ext cx="5397500" cy="461962"/>
          </a:xfrm>
          <a:prstGeom prst="rect">
            <a:avLst/>
          </a:prstGeom>
          <a:noFill/>
          <a:ln w="9525">
            <a:noFill/>
            <a:miter lim="800000"/>
            <a:headEnd/>
            <a:tailEnd/>
          </a:ln>
        </p:spPr>
        <p:txBody>
          <a:bodyPr>
            <a:spAutoFit/>
          </a:bodyPr>
          <a:lstStyle/>
          <a:p>
            <a:pPr marL="358775" indent="-358775" eaLnBrk="0" hangingPunct="0">
              <a:spcBef>
                <a:spcPct val="50000"/>
              </a:spcBef>
              <a:buClr>
                <a:srgbClr val="FF6600"/>
              </a:buClr>
              <a:buFont typeface="Wingdings" pitchFamily="2" charset="2"/>
              <a:buChar char="l"/>
            </a:pPr>
            <a:r>
              <a:rPr lang="en-GB" dirty="0">
                <a:solidFill>
                  <a:srgbClr val="010066"/>
                </a:solidFill>
              </a:rPr>
              <a:t>made up of protons and neutrons</a:t>
            </a:r>
          </a:p>
        </p:txBody>
      </p:sp>
      <p:sp>
        <p:nvSpPr>
          <p:cNvPr id="22" name="Rectangle 21"/>
          <p:cNvSpPr>
            <a:spLocks noChangeArrowheads="1"/>
          </p:cNvSpPr>
          <p:nvPr/>
        </p:nvSpPr>
        <p:spPr bwMode="auto">
          <a:xfrm>
            <a:off x="358775" y="1878013"/>
            <a:ext cx="5386388" cy="831850"/>
          </a:xfrm>
          <a:prstGeom prst="rect">
            <a:avLst/>
          </a:prstGeom>
          <a:noFill/>
          <a:ln w="9525">
            <a:noFill/>
            <a:miter lim="800000"/>
            <a:headEnd/>
            <a:tailEnd/>
          </a:ln>
        </p:spPr>
        <p:txBody>
          <a:bodyPr>
            <a:spAutoFit/>
          </a:bodyPr>
          <a:lstStyle/>
          <a:p>
            <a:pPr marL="358775" indent="-358775" eaLnBrk="0" hangingPunct="0">
              <a:spcBef>
                <a:spcPct val="50000"/>
              </a:spcBef>
              <a:buClr>
                <a:srgbClr val="FF6600"/>
              </a:buClr>
              <a:buFont typeface="Wingdings" pitchFamily="2" charset="2"/>
              <a:buChar char="l"/>
            </a:pPr>
            <a:r>
              <a:rPr lang="en-GB">
                <a:solidFill>
                  <a:srgbClr val="010066"/>
                </a:solidFill>
              </a:rPr>
              <a:t>positively charged because of the protons</a:t>
            </a:r>
          </a:p>
        </p:txBody>
      </p:sp>
      <p:sp>
        <p:nvSpPr>
          <p:cNvPr id="23" name="Rectangle 22"/>
          <p:cNvSpPr>
            <a:spLocks noChangeArrowheads="1"/>
          </p:cNvSpPr>
          <p:nvPr/>
        </p:nvSpPr>
        <p:spPr bwMode="auto">
          <a:xfrm>
            <a:off x="358775" y="2795588"/>
            <a:ext cx="5899150" cy="830262"/>
          </a:xfrm>
          <a:prstGeom prst="rect">
            <a:avLst/>
          </a:prstGeom>
          <a:noFill/>
          <a:ln w="9525">
            <a:noFill/>
            <a:miter lim="800000"/>
            <a:headEnd/>
            <a:tailEnd/>
          </a:ln>
        </p:spPr>
        <p:txBody>
          <a:bodyPr>
            <a:spAutoFit/>
          </a:bodyPr>
          <a:lstStyle/>
          <a:p>
            <a:pPr marL="358775" indent="-358775" eaLnBrk="0" hangingPunct="0">
              <a:spcBef>
                <a:spcPct val="50000"/>
              </a:spcBef>
              <a:buClr>
                <a:srgbClr val="FF6600"/>
              </a:buClr>
              <a:buFont typeface="Wingdings" pitchFamily="2" charset="2"/>
              <a:buChar char="l"/>
            </a:pPr>
            <a:r>
              <a:rPr lang="en-GB">
                <a:solidFill>
                  <a:srgbClr val="010066"/>
                </a:solidFill>
              </a:rPr>
              <a:t>dense because it contains most of the mass of the atom in a tiny space.</a:t>
            </a:r>
          </a:p>
        </p:txBody>
      </p:sp>
      <p:sp>
        <p:nvSpPr>
          <p:cNvPr id="24" name="Rectangle 23"/>
          <p:cNvSpPr>
            <a:spLocks noChangeArrowheads="1"/>
          </p:cNvSpPr>
          <p:nvPr/>
        </p:nvSpPr>
        <p:spPr bwMode="auto">
          <a:xfrm>
            <a:off x="358775" y="3833813"/>
            <a:ext cx="3287713" cy="461962"/>
          </a:xfrm>
          <a:prstGeom prst="rect">
            <a:avLst/>
          </a:prstGeom>
          <a:noFill/>
          <a:ln w="9525">
            <a:noFill/>
            <a:miter lim="800000"/>
            <a:headEnd/>
            <a:tailEnd/>
          </a:ln>
        </p:spPr>
        <p:txBody>
          <a:bodyPr>
            <a:spAutoFit/>
          </a:bodyPr>
          <a:lstStyle/>
          <a:p>
            <a:pPr marL="355600" indent="-355600" eaLnBrk="0" hangingPunct="0">
              <a:spcBef>
                <a:spcPct val="50000"/>
              </a:spcBef>
              <a:buClr>
                <a:srgbClr val="FF6600"/>
              </a:buClr>
              <a:buFont typeface="Wingdings" pitchFamily="2" charset="2"/>
              <a:buNone/>
            </a:pPr>
            <a:r>
              <a:rPr lang="en-GB" b="1" dirty="0">
                <a:solidFill>
                  <a:srgbClr val="FF6600"/>
                </a:solidFill>
              </a:rPr>
              <a:t>Electrons</a:t>
            </a:r>
            <a:r>
              <a:rPr lang="en-GB" dirty="0">
                <a:solidFill>
                  <a:srgbClr val="010066"/>
                </a:solidFill>
              </a:rPr>
              <a:t> are:</a:t>
            </a:r>
          </a:p>
        </p:txBody>
      </p:sp>
      <p:sp>
        <p:nvSpPr>
          <p:cNvPr id="25" name="Rectangle 24"/>
          <p:cNvSpPr>
            <a:spLocks noChangeArrowheads="1"/>
          </p:cNvSpPr>
          <p:nvPr/>
        </p:nvSpPr>
        <p:spPr bwMode="auto">
          <a:xfrm>
            <a:off x="358775" y="4389438"/>
            <a:ext cx="7315200" cy="461962"/>
          </a:xfrm>
          <a:prstGeom prst="rect">
            <a:avLst/>
          </a:prstGeom>
          <a:noFill/>
          <a:ln w="9525">
            <a:noFill/>
            <a:miter lim="800000"/>
            <a:headEnd/>
            <a:tailEnd/>
          </a:ln>
        </p:spPr>
        <p:txBody>
          <a:bodyPr>
            <a:spAutoFit/>
          </a:bodyPr>
          <a:lstStyle/>
          <a:p>
            <a:pPr marL="355600" indent="-355600" eaLnBrk="0" hangingPunct="0">
              <a:spcBef>
                <a:spcPct val="50000"/>
              </a:spcBef>
              <a:buClr>
                <a:srgbClr val="FF6600"/>
              </a:buClr>
              <a:buFont typeface="Wingdings" pitchFamily="2" charset="2"/>
              <a:buChar char="l"/>
            </a:pPr>
            <a:r>
              <a:rPr lang="en-GB" dirty="0">
                <a:solidFill>
                  <a:srgbClr val="010066"/>
                </a:solidFill>
              </a:rPr>
              <a:t>very small and light, and negatively charged</a:t>
            </a:r>
          </a:p>
        </p:txBody>
      </p:sp>
      <p:sp>
        <p:nvSpPr>
          <p:cNvPr id="26" name="Rectangle 25"/>
          <p:cNvSpPr>
            <a:spLocks noChangeArrowheads="1"/>
          </p:cNvSpPr>
          <p:nvPr/>
        </p:nvSpPr>
        <p:spPr bwMode="auto">
          <a:xfrm>
            <a:off x="358775" y="4945063"/>
            <a:ext cx="7348538" cy="461962"/>
          </a:xfrm>
          <a:prstGeom prst="rect">
            <a:avLst/>
          </a:prstGeom>
          <a:noFill/>
          <a:ln w="9525">
            <a:noFill/>
            <a:miter lim="800000"/>
            <a:headEnd/>
            <a:tailEnd/>
          </a:ln>
        </p:spPr>
        <p:txBody>
          <a:bodyPr>
            <a:spAutoFit/>
          </a:bodyPr>
          <a:lstStyle/>
          <a:p>
            <a:pPr marL="355600" indent="-355600" eaLnBrk="0" hangingPunct="0">
              <a:spcBef>
                <a:spcPct val="50000"/>
              </a:spcBef>
              <a:buClr>
                <a:srgbClr val="FF6600"/>
              </a:buClr>
              <a:buFont typeface="Wingdings" pitchFamily="2" charset="2"/>
              <a:buChar char="l"/>
            </a:pPr>
            <a:r>
              <a:rPr lang="en-GB">
                <a:solidFill>
                  <a:srgbClr val="010066"/>
                </a:solidFill>
              </a:rPr>
              <a:t>able to be lost or gained in chemical reactions</a:t>
            </a:r>
          </a:p>
        </p:txBody>
      </p:sp>
      <p:sp>
        <p:nvSpPr>
          <p:cNvPr id="27" name="Rectangle 26"/>
          <p:cNvSpPr>
            <a:spLocks noChangeArrowheads="1"/>
          </p:cNvSpPr>
          <p:nvPr/>
        </p:nvSpPr>
        <p:spPr bwMode="auto">
          <a:xfrm>
            <a:off x="358775" y="5500688"/>
            <a:ext cx="8196263" cy="830262"/>
          </a:xfrm>
          <a:prstGeom prst="rect">
            <a:avLst/>
          </a:prstGeom>
          <a:noFill/>
          <a:ln w="9525">
            <a:noFill/>
            <a:miter lim="800000"/>
            <a:headEnd/>
            <a:tailEnd/>
          </a:ln>
        </p:spPr>
        <p:txBody>
          <a:bodyPr>
            <a:spAutoFit/>
          </a:bodyPr>
          <a:lstStyle/>
          <a:p>
            <a:pPr marL="355600" indent="-355600" eaLnBrk="0" hangingPunct="0">
              <a:spcBef>
                <a:spcPct val="50000"/>
              </a:spcBef>
              <a:buClr>
                <a:srgbClr val="FF6600"/>
              </a:buClr>
              <a:buFont typeface="Wingdings" pitchFamily="2" charset="2"/>
              <a:buChar char="l"/>
            </a:pPr>
            <a:r>
              <a:rPr lang="en-GB" dirty="0">
                <a:solidFill>
                  <a:srgbClr val="010066"/>
                </a:solidFill>
              </a:rPr>
              <a:t>found thinly spread around the outside of the nucleus, orbiting in layers called shells (energy levels).</a:t>
            </a:r>
          </a:p>
        </p:txBody>
      </p:sp>
      <p:pic>
        <p:nvPicPr>
          <p:cNvPr id="13" name="Picture 8">
            <a:hlinkClick r:id="" action="ppaction://hlinkshowjump?jump=nextslide"/>
            <a:extLst>
              <a:ext uri="{FF2B5EF4-FFF2-40B4-BE49-F238E27FC236}">
                <a16:creationId xmlns:a16="http://schemas.microsoft.com/office/drawing/2014/main" id="{0DD9D249-9125-4F66-8965-DCF59A644A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235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42900" y="4302125"/>
            <a:ext cx="6577013" cy="881063"/>
          </a:xfrm>
          <a:prstGeom prst="rect">
            <a:avLst/>
          </a:prstGeom>
          <a:solidFill>
            <a:srgbClr val="FF6600"/>
          </a:solidFill>
          <a:ln w="9525" algn="ctr">
            <a:noFill/>
            <a:round/>
            <a:headEnd/>
            <a:tailEnd/>
          </a:ln>
        </p:spPr>
        <p:txBody>
          <a:bodyPr/>
          <a:lstStyle/>
          <a:p>
            <a:pPr eaLnBrk="0" hangingPunct="0"/>
            <a:endParaRPr lang="en-GB"/>
          </a:p>
        </p:txBody>
      </p:sp>
      <p:sp>
        <p:nvSpPr>
          <p:cNvPr id="24579" name="Rectangle 2"/>
          <p:cNvSpPr>
            <a:spLocks noGrp="1" noChangeArrowheads="1"/>
          </p:cNvSpPr>
          <p:nvPr>
            <p:ph type="title"/>
          </p:nvPr>
        </p:nvSpPr>
        <p:spPr/>
        <p:txBody>
          <a:bodyPr/>
          <a:lstStyle/>
          <a:p>
            <a:r>
              <a:rPr lang="en-GB"/>
              <a:t>How many protons?</a:t>
            </a:r>
          </a:p>
        </p:txBody>
      </p:sp>
      <p:sp>
        <p:nvSpPr>
          <p:cNvPr id="24580" name="Rectangle 3"/>
          <p:cNvSpPr>
            <a:spLocks noChangeArrowheads="1"/>
          </p:cNvSpPr>
          <p:nvPr/>
        </p:nvSpPr>
        <p:spPr bwMode="auto">
          <a:xfrm>
            <a:off x="342900" y="784225"/>
            <a:ext cx="8189913" cy="1200329"/>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10066"/>
                </a:solidFill>
              </a:rPr>
              <a:t>Each element has a definite and fixed number of protons. The atoms of any particular element always contain the same number of protons. For example:</a:t>
            </a:r>
          </a:p>
        </p:txBody>
      </p:sp>
      <p:pic>
        <p:nvPicPr>
          <p:cNvPr id="392196" name="Picture 4" descr="C1_gfx_C"/>
          <p:cNvPicPr>
            <a:picLocks noChangeAspect="1" noChangeArrowheads="1"/>
          </p:cNvPicPr>
          <p:nvPr/>
        </p:nvPicPr>
        <p:blipFill>
          <a:blip r:embed="rId4" cstate="print"/>
          <a:srcRect/>
          <a:stretch>
            <a:fillRect/>
          </a:stretch>
        </p:blipFill>
        <p:spPr bwMode="auto">
          <a:xfrm>
            <a:off x="7059613" y="4222750"/>
            <a:ext cx="1352550" cy="1762125"/>
          </a:xfrm>
          <a:prstGeom prst="rect">
            <a:avLst/>
          </a:prstGeom>
          <a:noFill/>
          <a:ln w="9525">
            <a:noFill/>
            <a:miter lim="800000"/>
            <a:headEnd/>
            <a:tailEnd/>
          </a:ln>
        </p:spPr>
      </p:pic>
      <p:sp>
        <p:nvSpPr>
          <p:cNvPr id="392197" name="Line 5"/>
          <p:cNvSpPr>
            <a:spLocks noChangeShapeType="1"/>
          </p:cNvSpPr>
          <p:nvPr/>
        </p:nvSpPr>
        <p:spPr bwMode="auto">
          <a:xfrm flipV="1">
            <a:off x="5497513" y="5645150"/>
            <a:ext cx="1535112" cy="58738"/>
          </a:xfrm>
          <a:prstGeom prst="line">
            <a:avLst/>
          </a:prstGeom>
          <a:noFill/>
          <a:ln w="50800">
            <a:solidFill>
              <a:schemeClr val="tx1"/>
            </a:solidFill>
            <a:round/>
            <a:headEnd type="none" w="sm" len="sm"/>
            <a:tailEnd type="triangle" w="lg" len="lg"/>
          </a:ln>
        </p:spPr>
        <p:txBody>
          <a:bodyPr>
            <a:spAutoFit/>
          </a:bodyPr>
          <a:lstStyle/>
          <a:p>
            <a:endParaRPr lang="en-GB"/>
          </a:p>
        </p:txBody>
      </p:sp>
      <p:sp>
        <p:nvSpPr>
          <p:cNvPr id="392198" name="Rectangle 6"/>
          <p:cNvSpPr>
            <a:spLocks noChangeArrowheads="1"/>
          </p:cNvSpPr>
          <p:nvPr/>
        </p:nvSpPr>
        <p:spPr bwMode="auto">
          <a:xfrm>
            <a:off x="342900" y="4325938"/>
            <a:ext cx="6599238" cy="831850"/>
          </a:xfrm>
          <a:prstGeom prst="rect">
            <a:avLst/>
          </a:prstGeom>
          <a:noFill/>
          <a:ln w="9525" algn="ctr">
            <a:noFill/>
            <a:miter lim="800000"/>
            <a:headEnd/>
            <a:tailEnd/>
          </a:ln>
        </p:spPr>
        <p:txBody>
          <a:bodyPr>
            <a:spAutoFit/>
          </a:bodyPr>
          <a:lstStyle/>
          <a:p>
            <a:pPr algn="ctr" eaLnBrk="0" hangingPunct="0"/>
            <a:r>
              <a:rPr lang="en-GB" b="1">
                <a:solidFill>
                  <a:schemeClr val="bg1"/>
                </a:solidFill>
              </a:rPr>
              <a:t>The number of protons in an atom is known as the atomic number or proton number.</a:t>
            </a:r>
          </a:p>
        </p:txBody>
      </p:sp>
      <p:sp>
        <p:nvSpPr>
          <p:cNvPr id="392199" name="Rectangle 7"/>
          <p:cNvSpPr>
            <a:spLocks noChangeArrowheads="1"/>
          </p:cNvSpPr>
          <p:nvPr/>
        </p:nvSpPr>
        <p:spPr bwMode="auto">
          <a:xfrm>
            <a:off x="342900" y="5341938"/>
            <a:ext cx="5622925" cy="830997"/>
          </a:xfrm>
          <a:prstGeom prst="rect">
            <a:avLst/>
          </a:prstGeom>
          <a:noFill/>
          <a:ln w="38100" algn="ctr">
            <a:noFill/>
            <a:miter lim="800000"/>
            <a:headEnd/>
            <a:tailEnd/>
          </a:ln>
        </p:spPr>
        <p:txBody>
          <a:bodyPr>
            <a:spAutoFit/>
          </a:bodyPr>
          <a:lstStyle/>
          <a:p>
            <a:pPr eaLnBrk="0" hangingPunct="0"/>
            <a:r>
              <a:rPr lang="en-GB" dirty="0">
                <a:solidFill>
                  <a:srgbClr val="010066"/>
                </a:solidFill>
              </a:rPr>
              <a:t>It is the </a:t>
            </a:r>
            <a:r>
              <a:rPr lang="en-GB" b="1" dirty="0">
                <a:solidFill>
                  <a:srgbClr val="FF6600"/>
                </a:solidFill>
              </a:rPr>
              <a:t>smaller</a:t>
            </a:r>
            <a:r>
              <a:rPr lang="en-GB" dirty="0">
                <a:solidFill>
                  <a:srgbClr val="010066"/>
                </a:solidFill>
              </a:rPr>
              <a:t> of the two numbers shown in most periodic tables.</a:t>
            </a:r>
          </a:p>
        </p:txBody>
      </p:sp>
      <p:sp>
        <p:nvSpPr>
          <p:cNvPr id="392200" name="Text Box 8"/>
          <p:cNvSpPr txBox="1">
            <a:spLocks noChangeArrowheads="1"/>
          </p:cNvSpPr>
          <p:nvPr/>
        </p:nvSpPr>
        <p:spPr bwMode="auto">
          <a:xfrm>
            <a:off x="342900" y="2132013"/>
            <a:ext cx="6551613" cy="457200"/>
          </a:xfrm>
          <a:prstGeom prst="rect">
            <a:avLst/>
          </a:prstGeom>
          <a:noFill/>
          <a:ln w="38100" algn="ctr">
            <a:noFill/>
            <a:miter lim="800000"/>
            <a:headEnd/>
            <a:tailEnd/>
          </a:ln>
        </p:spPr>
        <p:txBody>
          <a:bodyPr>
            <a:spAutoFit/>
          </a:bodyPr>
          <a:lstStyle/>
          <a:p>
            <a:pPr marL="357188" indent="-357188" eaLnBrk="0" hangingPunct="0">
              <a:spcBef>
                <a:spcPct val="50000"/>
              </a:spcBef>
              <a:buClr>
                <a:srgbClr val="FF6600"/>
              </a:buClr>
              <a:buFont typeface="Wingdings" pitchFamily="2" charset="2"/>
              <a:buChar char="l"/>
            </a:pPr>
            <a:r>
              <a:rPr lang="en-GB">
                <a:solidFill>
                  <a:srgbClr val="010066"/>
                </a:solidFill>
              </a:rPr>
              <a:t>hydrogen atoms always contain 1 proton</a:t>
            </a:r>
          </a:p>
        </p:txBody>
      </p:sp>
      <p:sp>
        <p:nvSpPr>
          <p:cNvPr id="392201" name="Text Box 9"/>
          <p:cNvSpPr txBox="1">
            <a:spLocks noChangeArrowheads="1"/>
          </p:cNvSpPr>
          <p:nvPr/>
        </p:nvSpPr>
        <p:spPr bwMode="auto">
          <a:xfrm>
            <a:off x="342900" y="2749550"/>
            <a:ext cx="6551613" cy="457200"/>
          </a:xfrm>
          <a:prstGeom prst="rect">
            <a:avLst/>
          </a:prstGeom>
          <a:noFill/>
          <a:ln w="38100" algn="ctr">
            <a:noFill/>
            <a:miter lim="800000"/>
            <a:headEnd/>
            <a:tailEnd/>
          </a:ln>
        </p:spPr>
        <p:txBody>
          <a:bodyPr>
            <a:spAutoFit/>
          </a:bodyPr>
          <a:lstStyle/>
          <a:p>
            <a:pPr marL="357188" indent="-357188" eaLnBrk="0" hangingPunct="0">
              <a:spcBef>
                <a:spcPct val="50000"/>
              </a:spcBef>
              <a:buClr>
                <a:srgbClr val="FF6600"/>
              </a:buClr>
              <a:buFont typeface="Wingdings" pitchFamily="2" charset="2"/>
              <a:buChar char="l"/>
            </a:pPr>
            <a:r>
              <a:rPr lang="en-GB">
                <a:solidFill>
                  <a:srgbClr val="010066"/>
                </a:solidFill>
              </a:rPr>
              <a:t>carbon atoms always contain 6 protons.</a:t>
            </a:r>
          </a:p>
        </p:txBody>
      </p:sp>
      <p:sp>
        <p:nvSpPr>
          <p:cNvPr id="392205" name="Rectangle 13"/>
          <p:cNvSpPr>
            <a:spLocks noChangeArrowheads="1"/>
          </p:cNvSpPr>
          <p:nvPr/>
        </p:nvSpPr>
        <p:spPr bwMode="auto">
          <a:xfrm>
            <a:off x="342900" y="3367088"/>
            <a:ext cx="8189913" cy="830997"/>
          </a:xfrm>
          <a:prstGeom prst="rect">
            <a:avLst/>
          </a:prstGeom>
          <a:noFill/>
          <a:ln w="12700" algn="ctr">
            <a:noFill/>
            <a:miter lim="800000"/>
            <a:headEnd/>
            <a:tailEnd/>
          </a:ln>
        </p:spPr>
        <p:txBody>
          <a:bodyPr>
            <a:spAutoFit/>
          </a:bodyPr>
          <a:lstStyle/>
          <a:p>
            <a:pPr eaLnBrk="0" hangingPunct="0">
              <a:spcBef>
                <a:spcPct val="50000"/>
              </a:spcBef>
            </a:pPr>
            <a:r>
              <a:rPr lang="en-GB">
                <a:solidFill>
                  <a:srgbClr val="010066"/>
                </a:solidFill>
              </a:rPr>
              <a:t>If the number of protons changes, then the atom becomes a different element.</a:t>
            </a:r>
            <a:r>
              <a:rPr lang="en-GB" b="1">
                <a:solidFill>
                  <a:srgbClr val="010066"/>
                </a:solidFill>
              </a:rPr>
              <a:t> </a:t>
            </a:r>
          </a:p>
        </p:txBody>
      </p:sp>
      <p:pic>
        <p:nvPicPr>
          <p:cNvPr id="14" name="Picture 8">
            <a:hlinkClick r:id="" action="ppaction://hlinkshowjump?jump=nextslide"/>
            <a:extLst>
              <a:ext uri="{FF2B5EF4-FFF2-40B4-BE49-F238E27FC236}">
                <a16:creationId xmlns:a16="http://schemas.microsoft.com/office/drawing/2014/main" id="{603A1089-D4AB-45A7-A1B3-CC2D5FB0D0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853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2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2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19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92199"/>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392197"/>
                                        </p:tgtEl>
                                        <p:attrNameLst>
                                          <p:attrName>style.visibility</p:attrName>
                                        </p:attrNameLst>
                                      </p:cBhvr>
                                      <p:to>
                                        <p:strVal val="visible"/>
                                      </p:to>
                                    </p:set>
                                    <p:animEffect transition="in" filter="wipe(left)">
                                      <p:cBhvr>
                                        <p:cTn id="29" dur="500"/>
                                        <p:tgtEl>
                                          <p:spTgt spid="392197"/>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92197" grpId="0" animBg="1"/>
      <p:bldP spid="392198" grpId="0"/>
      <p:bldP spid="392199" grpId="0"/>
      <p:bldP spid="392200" grpId="0"/>
      <p:bldP spid="392201" grpId="0"/>
      <p:bldP spid="39220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14857</TotalTime>
  <Words>1001</Words>
  <Application>Microsoft Office PowerPoint</Application>
  <PresentationFormat>On-screen Show (4:3)</PresentationFormat>
  <Paragraphs>164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Default Design</vt:lpstr>
      <vt:lpstr>3_Default Design</vt:lpstr>
      <vt:lpstr>Atoms and Subatomic Particles</vt:lpstr>
      <vt:lpstr>Information</vt:lpstr>
      <vt:lpstr>What are atoms made of?</vt:lpstr>
      <vt:lpstr>What particles are atoms made of?</vt:lpstr>
      <vt:lpstr>Mass and electrical charge</vt:lpstr>
      <vt:lpstr>Properties of subatomic particles</vt:lpstr>
      <vt:lpstr>Discovering atomic structure</vt:lpstr>
      <vt:lpstr>Summary: atomic structure</vt:lpstr>
      <vt:lpstr>How many protons?</vt:lpstr>
      <vt:lpstr>The atomic number (proton number)</vt:lpstr>
      <vt:lpstr>What is mass number?</vt:lpstr>
      <vt:lpstr>What is the mass number?</vt:lpstr>
      <vt:lpstr>Building a nucleus</vt:lpstr>
      <vt:lpstr>What are the missing numbers?</vt:lpstr>
      <vt:lpstr>Charged particles: ions</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and Subatomic Particles</dc:title>
  <dc:subject>Boardworks High School Physical Science</dc:subject>
  <dc:creator>Boardworks</dc:creator>
  <cp:lastModifiedBy>Tim Crilly</cp:lastModifiedBy>
  <cp:revision>604</cp:revision>
  <dcterms:created xsi:type="dcterms:W3CDTF">2003-10-06T13:07:42Z</dcterms:created>
  <dcterms:modified xsi:type="dcterms:W3CDTF">2019-01-31T15:27:19Z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