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activeX/activeX1.xml" ContentType="application/vnd.ms-office.activeX+xml"/>
  <Override PartName="/ppt/notesSlides/notesSlide4.xml" ContentType="application/vnd.openxmlformats-officedocument.presentationml.notesSlide+xml"/>
  <Override PartName="/ppt/tags/tag35.xml" ContentType="application/vnd.openxmlformats-officedocument.presentationml.tags+xml"/>
  <Override PartName="/ppt/activeX/activeX2.xml" ContentType="application/vnd.ms-office.activeX+xml"/>
  <Override PartName="/ppt/notesSlides/notesSlide5.xml" ContentType="application/vnd.openxmlformats-officedocument.presentationml.notesSlide+xml"/>
  <Override PartName="/ppt/tags/tag36.xml" ContentType="application/vnd.openxmlformats-officedocument.presentationml.tags+xml"/>
  <Override PartName="/ppt/activeX/activeX3.xml" ContentType="application/vnd.ms-office.activeX+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activeX/activeX4.xml" ContentType="application/vnd.ms-office.activeX+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activeX/activeX5.xml" ContentType="application/vnd.ms-office.activeX+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activeX/activeX6.xml" ContentType="application/vnd.ms-office.activeX+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notesSlides/notesSlide15.xml" ContentType="application/vnd.openxmlformats-officedocument.presentationml.notesSlide+xml"/>
  <Override PartName="/ppt/tags/tag46.xml" ContentType="application/vnd.openxmlformats-officedocument.presentationml.tags+xml"/>
  <Override PartName="/ppt/notesSlides/notesSlide16.xml" ContentType="application/vnd.openxmlformats-officedocument.presentationml.notesSlide+xml"/>
  <Override PartName="/ppt/tags/tag47.xml" ContentType="application/vnd.openxmlformats-officedocument.presentationml.tags+xml"/>
  <Override PartName="/ppt/activeX/activeX7.xml" ContentType="application/vnd.ms-office.activeX+xml"/>
  <Override PartName="/ppt/notesSlides/notesSlide17.xml" ContentType="application/vnd.openxmlformats-officedocument.presentationml.notesSlide+xml"/>
  <Override PartName="/ppt/tags/tag48.xml" ContentType="application/vnd.openxmlformats-officedocument.presentationml.tags+xml"/>
  <Override PartName="/ppt/activeX/activeX8.xml" ContentType="application/vnd.ms-office.activeX+xml"/>
  <Override PartName="/ppt/notesSlides/notesSlide18.xml" ContentType="application/vnd.openxmlformats-officedocument.presentationml.notesSlide+xml"/>
  <Override PartName="/ppt/tags/tag49.xml" ContentType="application/vnd.openxmlformats-officedocument.presentationml.tags+xml"/>
  <Override PartName="/ppt/notesSlides/notesSlide19.xml" ContentType="application/vnd.openxmlformats-officedocument.presentationml.notesSlide+xml"/>
  <Override PartName="/ppt/tags/tag50.xml" ContentType="application/vnd.openxmlformats-officedocument.presentationml.tags+xml"/>
  <Override PartName="/ppt/notesSlides/notesSlide20.xml" ContentType="application/vnd.openxmlformats-officedocument.presentationml.notesSlide+xml"/>
  <Override PartName="/ppt/tags/tag51.xml" ContentType="application/vnd.openxmlformats-officedocument.presentationml.tags+xml"/>
  <Override PartName="/ppt/notesSlides/notesSlide21.xml" ContentType="application/vnd.openxmlformats-officedocument.presentationml.notesSlide+xml"/>
  <Override PartName="/ppt/tags/tag52.xml" ContentType="application/vnd.openxmlformats-officedocument.presentationml.tags+xml"/>
  <Override PartName="/ppt/activeX/activeX9.xml" ContentType="application/vnd.ms-office.activeX+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489" r:id="rId1"/>
    <p:sldMasterId id="2147485504" r:id="rId2"/>
  </p:sldMasterIdLst>
  <p:notesMasterIdLst>
    <p:notesMasterId r:id="rId25"/>
  </p:notesMasterIdLst>
  <p:handoutMasterIdLst>
    <p:handoutMasterId r:id="rId26"/>
  </p:handoutMasterIdLst>
  <p:sldIdLst>
    <p:sldId id="430" r:id="rId3"/>
    <p:sldId id="527" r:id="rId4"/>
    <p:sldId id="485" r:id="rId5"/>
    <p:sldId id="486" r:id="rId6"/>
    <p:sldId id="487" r:id="rId7"/>
    <p:sldId id="488" r:id="rId8"/>
    <p:sldId id="489" r:id="rId9"/>
    <p:sldId id="490" r:id="rId10"/>
    <p:sldId id="536" r:id="rId11"/>
    <p:sldId id="537" r:id="rId12"/>
    <p:sldId id="535" r:id="rId13"/>
    <p:sldId id="500" r:id="rId14"/>
    <p:sldId id="501" r:id="rId15"/>
    <p:sldId id="502" r:id="rId16"/>
    <p:sldId id="503" r:id="rId17"/>
    <p:sldId id="507" r:id="rId18"/>
    <p:sldId id="508" r:id="rId19"/>
    <p:sldId id="509" r:id="rId20"/>
    <p:sldId id="517" r:id="rId21"/>
    <p:sldId id="518" r:id="rId22"/>
    <p:sldId id="519" r:id="rId23"/>
    <p:sldId id="521" r:id="rId24"/>
  </p:sldIdLst>
  <p:sldSz cx="9144000" cy="6858000" type="screen4x3"/>
  <p:notesSz cx="6858000" cy="9296400"/>
  <p:embeddedFontLst>
    <p:embeddedFont>
      <p:font typeface="Wingdings 2" panose="05020102010507070707" pitchFamily="18" charset="2"/>
      <p:regular r:id="rId27"/>
    </p:embeddedFont>
  </p:embeddedFontLst>
  <p:custDataLst>
    <p:tags r:id="rId28"/>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375">
          <p15:clr>
            <a:srgbClr val="A4A3A4"/>
          </p15:clr>
        </p15:guide>
        <p15:guide id="4" pos="216">
          <p15:clr>
            <a:srgbClr val="A4A3A4"/>
          </p15:clr>
        </p15:guide>
      </p15:sldGuideLst>
    </p:ext>
    <p:ext uri="{2D200454-40CA-4A62-9FC3-DE9A4176ACB9}">
      <p15:notesGuideLst xmlns:p15="http://schemas.microsoft.com/office/powerpoint/2012/main">
        <p15:guide id="1" orient="horz" pos="2934"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0066"/>
    <a:srgbClr val="FF6600"/>
    <a:srgbClr val="FFCC99"/>
    <a:srgbClr val="33CC33"/>
    <a:srgbClr val="CC0099"/>
    <a:srgbClr val="009900"/>
    <a:srgbClr val="FF6161"/>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104" autoAdjust="0"/>
  </p:normalViewPr>
  <p:slideViewPr>
    <p:cSldViewPr snapToGrid="0" showGuides="1">
      <p:cViewPr varScale="1">
        <p:scale>
          <a:sx n="85" d="100"/>
          <a:sy n="85" d="100"/>
        </p:scale>
        <p:origin x="540" y="72"/>
      </p:cViewPr>
      <p:guideLst>
        <p:guide orient="horz" pos="494"/>
        <p:guide orient="horz" pos="3876"/>
        <p:guide pos="5375"/>
        <p:guide pos="21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34"/>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activeX/activeX8.xml><?xml version="1.0" encoding="utf-8"?>
<ax:ocx xmlns:ax="http://schemas.microsoft.com/office/2006/activeX" xmlns:r="http://schemas.openxmlformats.org/officeDocument/2006/relationships" ax:classid="{D27CDB6E-AE6D-11CF-96B8-444553540000}" ax:persistence="persistStorage" r:id="rId1"/>
</file>

<file path=ppt/activeX/activeX9.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E0346DBD-8077-4003-AA9C-F86A67E6375F}"/>
              </a:ext>
            </a:extLst>
          </p:cNvPr>
          <p:cNvSpPr>
            <a:spLocks noGrp="1" noChangeArrowheads="1"/>
          </p:cNvSpPr>
          <p:nvPr>
            <p:ph type="sldNum" sz="quarter" idx="3"/>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71A5CA9E-CC8D-429D-AC7B-78C00A6737F0}" type="slidenum">
              <a:rPr lang="en-GB" altLang="en-US"/>
              <a:pPr/>
              <a:t>‹#›</a:t>
            </a:fld>
            <a:endParaRPr lang="en-GB" altLang="en-US"/>
          </a:p>
        </p:txBody>
      </p:sp>
      <p:sp>
        <p:nvSpPr>
          <p:cNvPr id="5" name="Rectangle 7">
            <a:extLst>
              <a:ext uri="{FF2B5EF4-FFF2-40B4-BE49-F238E27FC236}">
                <a16:creationId xmlns:a16="http://schemas.microsoft.com/office/drawing/2014/main" id="{2D81B81F-3CAB-405F-BBD5-292DEDD9787C}"/>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6" name="Rectangle 9">
            <a:extLst>
              <a:ext uri="{FF2B5EF4-FFF2-40B4-BE49-F238E27FC236}">
                <a16:creationId xmlns:a16="http://schemas.microsoft.com/office/drawing/2014/main" id="{48E7E94D-75CB-4506-9445-8C75F41BE821}"/>
              </a:ext>
            </a:extLst>
          </p:cNvPr>
          <p:cNvSpPr>
            <a:spLocks noChangeArrowheads="1"/>
          </p:cNvSpPr>
          <p:nvPr/>
        </p:nvSpPr>
        <p:spPr bwMode="auto">
          <a:xfrm>
            <a:off x="1548765"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custDataLst>
      <p:tags r:id="rId2"/>
    </p:custDataLst>
    <p:extLst>
      <p:ext uri="{BB962C8B-B14F-4D97-AF65-F5344CB8AC3E}">
        <p14:creationId xmlns:p14="http://schemas.microsoft.com/office/powerpoint/2010/main" val="39906881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4">
            <a:extLst>
              <a:ext uri="{FF2B5EF4-FFF2-40B4-BE49-F238E27FC236}">
                <a16:creationId xmlns:a16="http://schemas.microsoft.com/office/drawing/2014/main" id="{35E775EB-9208-475B-96E4-1DCABF80623B}"/>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8E65DC0C-DEAF-469C-A1CC-44762AD2E226}"/>
              </a:ext>
            </a:extLst>
          </p:cNvPr>
          <p:cNvSpPr>
            <a:spLocks noGrp="1" noChangeArrowheads="1"/>
          </p:cNvSpPr>
          <p:nvPr>
            <p:ph type="body" sz="quarter" idx="3"/>
          </p:nvPr>
        </p:nvSpPr>
        <p:spPr bwMode="auto">
          <a:xfrm>
            <a:off x="914400"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BB7CF0DF-5AE7-4436-8CAF-8355A5F09996}"/>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EEE1915D-58C8-4A6E-9A9A-E9FB1E530794}" type="slidenum">
              <a:rPr lang="en-US" altLang="en-US"/>
              <a:pPr/>
              <a:t>‹#›</a:t>
            </a:fld>
            <a:endParaRPr lang="en-US" altLang="en-US"/>
          </a:p>
        </p:txBody>
      </p:sp>
      <p:sp>
        <p:nvSpPr>
          <p:cNvPr id="7" name="Rectangle 7">
            <a:extLst>
              <a:ext uri="{FF2B5EF4-FFF2-40B4-BE49-F238E27FC236}">
                <a16:creationId xmlns:a16="http://schemas.microsoft.com/office/drawing/2014/main" id="{4E98DBCD-127F-4BD4-88D3-8654596E7084}"/>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8" name="Rectangle 9">
            <a:extLst>
              <a:ext uri="{FF2B5EF4-FFF2-40B4-BE49-F238E27FC236}">
                <a16:creationId xmlns:a16="http://schemas.microsoft.com/office/drawing/2014/main" id="{2782A525-E79B-4AD4-8D41-F4921806247B}"/>
              </a:ext>
            </a:extLst>
          </p:cNvPr>
          <p:cNvSpPr>
            <a:spLocks noChangeArrowheads="1"/>
          </p:cNvSpPr>
          <p:nvPr/>
        </p:nvSpPr>
        <p:spPr bwMode="auto">
          <a:xfrm>
            <a:off x="1548765"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424850166"/>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5214BD6B-0D4D-402F-A682-AA53564D4C0A}"/>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C913F0E9-BFFC-47BC-B3E7-22383D9B97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37892" name="Slide Number Placeholder 5">
            <a:extLst>
              <a:ext uri="{FF2B5EF4-FFF2-40B4-BE49-F238E27FC236}">
                <a16:creationId xmlns:a16="http://schemas.microsoft.com/office/drawing/2014/main" id="{A18DD960-D5A0-45E8-9B3A-21CB1A44153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85D4BBDC-7668-49A3-B026-C5E44037A2D8}" type="slidenum">
              <a:rPr lang="en-US" altLang="en-US" sz="1200">
                <a:solidFill>
                  <a:schemeClr val="tx1"/>
                </a:solidFill>
              </a:rPr>
              <a:pPr/>
              <a:t>1</a:t>
            </a:fld>
            <a:endParaRPr lang="en-US" altLang="en-US" sz="120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3F9E5151-D8C6-42E9-8F32-7CF067BDCA22}"/>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C21EFD0D-B554-474A-9432-18972CA360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In addition to teaching the properties of carboxylic acids, this activity can be used to remind students of the methods for testing for pH, carbon dioxide and hydrogen.</a:t>
            </a:r>
          </a:p>
        </p:txBody>
      </p:sp>
      <p:sp>
        <p:nvSpPr>
          <p:cNvPr id="49156" name="Slide Number Placeholder 5">
            <a:extLst>
              <a:ext uri="{FF2B5EF4-FFF2-40B4-BE49-F238E27FC236}">
                <a16:creationId xmlns:a16="http://schemas.microsoft.com/office/drawing/2014/main" id="{1A55DE8B-EE51-45AE-B61A-9A6E7C68222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4127545E-8EFF-45C1-83D9-592AD216E755}" type="slidenum">
              <a:rPr lang="en-US" altLang="en-US" sz="1200">
                <a:solidFill>
                  <a:schemeClr val="tx1"/>
                </a:solidFill>
              </a:rPr>
              <a:pPr/>
              <a:t>10</a:t>
            </a:fld>
            <a:endParaRPr lang="en-US" altLang="en-US" sz="1200">
              <a:solidFill>
                <a:schemeClr val="tx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CAA940A5-98A6-4BFD-B736-EC9C22F296B9}"/>
              </a:ext>
            </a:extLst>
          </p:cNvPr>
          <p:cNvSpPr>
            <a:spLocks noGrp="1" noRot="1" noChangeAspect="1" noTextEdit="1"/>
          </p:cNvSpPr>
          <p:nvPr>
            <p:ph type="sldImg"/>
          </p:nvPr>
        </p:nvSpPr>
        <p:spPr>
          <a:ln/>
        </p:spPr>
      </p:sp>
      <p:sp>
        <p:nvSpPr>
          <p:cNvPr id="50179" name="Notes Placeholder 2">
            <a:extLst>
              <a:ext uri="{FF2B5EF4-FFF2-40B4-BE49-F238E27FC236}">
                <a16:creationId xmlns:a16="http://schemas.microsoft.com/office/drawing/2014/main" id="{A0915235-8F1C-4F26-8B07-DF363D3F0DF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the pH and dissociation of acids, please refer to the </a:t>
            </a:r>
            <a:r>
              <a:rPr lang="en-GB" altLang="en-US" i="1" dirty="0">
                <a:latin typeface="Arial" panose="020B0604020202020204" pitchFamily="34" charset="0"/>
              </a:rPr>
              <a:t>Acids and Bases </a:t>
            </a:r>
            <a:r>
              <a:rPr lang="en-GB" altLang="en-US" dirty="0">
                <a:latin typeface="Arial" panose="020B0604020202020204" pitchFamily="34" charset="0"/>
              </a:rPr>
              <a:t>presentation.</a:t>
            </a:r>
          </a:p>
        </p:txBody>
      </p:sp>
      <p:sp>
        <p:nvSpPr>
          <p:cNvPr id="50180" name="Slide Number Placeholder 5">
            <a:extLst>
              <a:ext uri="{FF2B5EF4-FFF2-40B4-BE49-F238E27FC236}">
                <a16:creationId xmlns:a16="http://schemas.microsoft.com/office/drawing/2014/main" id="{86B5F205-ECF5-4B4B-9083-C60C2BC223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8C496B49-73DF-4BF7-9C65-55DC7FFCDA31}" type="slidenum">
              <a:rPr lang="en-US" altLang="en-US" sz="1200">
                <a:solidFill>
                  <a:schemeClr val="tx1"/>
                </a:solidFill>
              </a:rPr>
              <a:pPr/>
              <a:t>11</a:t>
            </a:fld>
            <a:endParaRPr lang="en-US" altLang="en-US" sz="1200">
              <a:solidFill>
                <a:schemeClr val="tx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278AFB1D-B864-4D6F-8251-28A24180E6AB}"/>
              </a:ext>
            </a:extLst>
          </p:cNvPr>
          <p:cNvSpPr>
            <a:spLocks noGrp="1" noRot="1" noChangeAspect="1" noTextEdit="1"/>
          </p:cNvSpPr>
          <p:nvPr>
            <p:ph type="sldImg"/>
          </p:nvPr>
        </p:nvSpPr>
        <p:spPr>
          <a:ln/>
        </p:spPr>
      </p:sp>
      <p:sp>
        <p:nvSpPr>
          <p:cNvPr id="51203" name="Notes Placeholder 2">
            <a:extLst>
              <a:ext uri="{FF2B5EF4-FFF2-40B4-BE49-F238E27FC236}">
                <a16:creationId xmlns:a16="http://schemas.microsoft.com/office/drawing/2014/main" id="{E21E2BD4-E636-4AED-BDA8-8A3ADAC94F3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Hydrochloric acid is a stronger acid than ethanoic acid and it therefore has a lower pH value.</a:t>
            </a:r>
          </a:p>
        </p:txBody>
      </p:sp>
      <p:sp>
        <p:nvSpPr>
          <p:cNvPr id="51204" name="Slide Number Placeholder 6">
            <a:extLst>
              <a:ext uri="{FF2B5EF4-FFF2-40B4-BE49-F238E27FC236}">
                <a16:creationId xmlns:a16="http://schemas.microsoft.com/office/drawing/2014/main" id="{FF5A5D1A-922A-4722-8725-B0964E53329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76905531-7DF7-44CC-A017-13C3734A3C10}" type="slidenum">
              <a:rPr lang="en-US" altLang="en-US" sz="1200">
                <a:solidFill>
                  <a:schemeClr val="tx1"/>
                </a:solidFill>
              </a:rPr>
              <a:pPr/>
              <a:t>12</a:t>
            </a:fld>
            <a:endParaRPr lang="en-US" altLang="en-US" sz="1200">
              <a:solidFill>
                <a:schemeClr val="tx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88F764FB-6769-4198-B502-A3146405A858}"/>
              </a:ext>
            </a:extLst>
          </p:cNvPr>
          <p:cNvSpPr>
            <a:spLocks noGrp="1" noRot="1" noChangeAspect="1" noTextEdit="1"/>
          </p:cNvSpPr>
          <p:nvPr>
            <p:ph type="sldImg"/>
          </p:nvPr>
        </p:nvSpPr>
        <p:spPr>
          <a:ln/>
        </p:spPr>
      </p:sp>
      <p:sp>
        <p:nvSpPr>
          <p:cNvPr id="52227" name="Notes Placeholder 2">
            <a:extLst>
              <a:ext uri="{FF2B5EF4-FFF2-40B4-BE49-F238E27FC236}">
                <a16:creationId xmlns:a16="http://schemas.microsoft.com/office/drawing/2014/main" id="{C3726B85-2000-4CED-8BB4-7AFA99A853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52228" name="Slide Number Placeholder 6">
            <a:extLst>
              <a:ext uri="{FF2B5EF4-FFF2-40B4-BE49-F238E27FC236}">
                <a16:creationId xmlns:a16="http://schemas.microsoft.com/office/drawing/2014/main" id="{CE4852FB-87A4-452C-81B1-B9C8DDD1132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191333A6-3B68-4C44-A038-D232C83EE57B}" type="slidenum">
              <a:rPr lang="en-US" altLang="en-US" sz="1200">
                <a:solidFill>
                  <a:schemeClr val="tx1"/>
                </a:solidFill>
              </a:rPr>
              <a:pPr/>
              <a:t>13</a:t>
            </a:fld>
            <a:endParaRPr lang="en-US" altLang="en-US" sz="1200">
              <a:solidFill>
                <a:schemeClr val="tx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61439CA1-49D2-454D-BED0-2FF9BA16FCB2}"/>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B0A2E7C4-E125-4267-B65F-2356793FC4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A monoprotic acid is an acid that is only able to donate one acidic proton per molecule of acid during dissociation, e.g. HCl. A polyprotic acid can donate more than one, e.g. H</a:t>
            </a:r>
            <a:r>
              <a:rPr lang="en-GB" altLang="en-US" baseline="-25000" dirty="0">
                <a:latin typeface="Arial" panose="020B0604020202020204" pitchFamily="34" charset="0"/>
              </a:rPr>
              <a:t>2</a:t>
            </a:r>
            <a:r>
              <a:rPr lang="en-GB" altLang="en-US" dirty="0">
                <a:latin typeface="Arial" panose="020B0604020202020204" pitchFamily="34" charset="0"/>
              </a:rPr>
              <a:t>SO</a:t>
            </a:r>
            <a:r>
              <a:rPr lang="en-GB" altLang="en-US" baseline="-25000" dirty="0">
                <a:latin typeface="Arial" panose="020B0604020202020204" pitchFamily="34" charset="0"/>
              </a:rPr>
              <a:t>4</a:t>
            </a:r>
            <a:r>
              <a:rPr lang="en-GB" altLang="en-US" dirty="0">
                <a:latin typeface="Arial" panose="020B0604020202020204" pitchFamily="34" charset="0"/>
              </a:rPr>
              <a:t>. The same volume of a monoprotic and a polyprotic acid (strong or weak) of the same concentration will release a different number of H</a:t>
            </a:r>
            <a:r>
              <a:rPr lang="en-GB" altLang="en-US" baseline="30000" dirty="0">
                <a:latin typeface="Arial" panose="020B0604020202020204" pitchFamily="34" charset="0"/>
              </a:rPr>
              <a:t>+</a:t>
            </a:r>
            <a:r>
              <a:rPr lang="en-GB" altLang="en-US" dirty="0">
                <a:latin typeface="Arial" panose="020B0604020202020204" pitchFamily="34" charset="0"/>
              </a:rPr>
              <a:t> moles and so will produce a different volume of gaseous product.</a:t>
            </a:r>
          </a:p>
          <a:p>
            <a:endParaRPr lang="en-GB" altLang="en-US" baseline="-25000" dirty="0">
              <a:latin typeface="Arial" panose="020B0604020202020204" pitchFamily="34" charset="0"/>
            </a:endParaRPr>
          </a:p>
          <a:p>
            <a:r>
              <a:rPr lang="en-GB" altLang="en-US" dirty="0">
                <a:latin typeface="Arial" panose="020B0604020202020204" pitchFamily="34" charset="0"/>
              </a:rPr>
              <a:t>For more information about dynamic equilibrium, please refer to the </a:t>
            </a:r>
            <a:r>
              <a:rPr lang="en-GB" altLang="en-US" i="1" dirty="0">
                <a:latin typeface="Arial" panose="020B0604020202020204" pitchFamily="34" charset="0"/>
              </a:rPr>
              <a:t>Reversible Reactions and Equilibrium </a:t>
            </a:r>
            <a:r>
              <a:rPr lang="en-GB" altLang="en-US" dirty="0">
                <a:latin typeface="Arial" panose="020B0604020202020204" pitchFamily="34" charset="0"/>
              </a:rPr>
              <a:t>presentation.</a:t>
            </a:r>
          </a:p>
        </p:txBody>
      </p:sp>
      <p:sp>
        <p:nvSpPr>
          <p:cNvPr id="53252" name="Slide Number Placeholder 5">
            <a:extLst>
              <a:ext uri="{FF2B5EF4-FFF2-40B4-BE49-F238E27FC236}">
                <a16:creationId xmlns:a16="http://schemas.microsoft.com/office/drawing/2014/main" id="{A08C14C9-F51E-4C29-9C34-3733D77C9A0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6D452073-4059-4E36-B0BD-68ED027B9161}" type="slidenum">
              <a:rPr lang="en-US" altLang="en-US" sz="1200">
                <a:solidFill>
                  <a:schemeClr val="tx1"/>
                </a:solidFill>
              </a:rPr>
              <a:pPr/>
              <a:t>14</a:t>
            </a:fld>
            <a:endParaRPr lang="en-US" altLang="en-US" sz="1200" dirty="0">
              <a:solidFill>
                <a:schemeClr val="tx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BA510BAF-1F6E-4C69-8EA4-43FC8584EF4D}"/>
              </a:ext>
            </a:extLst>
          </p:cNvPr>
          <p:cNvSpPr>
            <a:spLocks noGrp="1" noRot="1" noChangeAspect="1" noTextEdit="1"/>
          </p:cNvSpPr>
          <p:nvPr>
            <p:ph type="sldImg"/>
          </p:nvPr>
        </p:nvSpPr>
        <p:spPr>
          <a:ln/>
        </p:spPr>
      </p:sp>
      <p:sp>
        <p:nvSpPr>
          <p:cNvPr id="54275" name="Notes Placeholder 2">
            <a:extLst>
              <a:ext uri="{FF2B5EF4-FFF2-40B4-BE49-F238E27FC236}">
                <a16:creationId xmlns:a16="http://schemas.microsoft.com/office/drawing/2014/main" id="{652AD1D7-468A-4218-8125-1C86F096097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instrument shown in the diagram is a Hoffmann </a:t>
            </a:r>
            <a:r>
              <a:rPr lang="en-GB" altLang="en-US" dirty="0" err="1">
                <a:latin typeface="Arial" panose="020B0604020202020204" pitchFamily="34" charset="0"/>
              </a:rPr>
              <a:t>voltameter</a:t>
            </a:r>
            <a:r>
              <a:rPr lang="en-GB" altLang="en-US" dirty="0">
                <a:latin typeface="Arial" panose="020B0604020202020204" pitchFamily="34" charset="0"/>
              </a:rPr>
              <a:t>.</a:t>
            </a:r>
          </a:p>
          <a:p>
            <a:endParaRPr lang="en-GB" altLang="en-US" dirty="0">
              <a:latin typeface="Arial" panose="020B0604020202020204" pitchFamily="34" charset="0"/>
            </a:endParaRPr>
          </a:p>
          <a:p>
            <a:r>
              <a:rPr lang="en-GB" altLang="en-US" dirty="0">
                <a:latin typeface="Arial" panose="020B0604020202020204" pitchFamily="34" charset="0"/>
              </a:rPr>
              <a:t>For more information about electrolysis, please refer to the </a:t>
            </a:r>
            <a:r>
              <a:rPr lang="en-GB" altLang="en-US" i="1" dirty="0">
                <a:latin typeface="Arial" panose="020B0604020202020204" pitchFamily="34" charset="0"/>
              </a:rPr>
              <a:t>Electrolysis</a:t>
            </a:r>
            <a:r>
              <a:rPr lang="en-GB" altLang="en-US" dirty="0">
                <a:latin typeface="Arial" panose="020B0604020202020204" pitchFamily="34" charset="0"/>
              </a:rPr>
              <a:t> presentation.</a:t>
            </a:r>
          </a:p>
        </p:txBody>
      </p:sp>
      <p:sp>
        <p:nvSpPr>
          <p:cNvPr id="54276" name="Slide Number Placeholder 6">
            <a:extLst>
              <a:ext uri="{FF2B5EF4-FFF2-40B4-BE49-F238E27FC236}">
                <a16:creationId xmlns:a16="http://schemas.microsoft.com/office/drawing/2014/main" id="{447C37C2-86C9-4C5E-AAC5-65A1817DAA6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A765A620-EB71-4370-ABBF-E615EC282F84}" type="slidenum">
              <a:rPr lang="en-US" altLang="en-US" sz="1200">
                <a:solidFill>
                  <a:schemeClr val="tx1"/>
                </a:solidFill>
              </a:rPr>
              <a:pPr/>
              <a:t>15</a:t>
            </a:fld>
            <a:endParaRPr lang="en-US" altLang="en-US" sz="1200">
              <a:solidFill>
                <a:schemeClr val="tx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a:extLst>
              <a:ext uri="{FF2B5EF4-FFF2-40B4-BE49-F238E27FC236}">
                <a16:creationId xmlns:a16="http://schemas.microsoft.com/office/drawing/2014/main" id="{6530187D-EA02-4C15-B5AA-D9846F54209E}"/>
              </a:ext>
            </a:extLst>
          </p:cNvPr>
          <p:cNvSpPr>
            <a:spLocks noGrp="1" noRot="1" noChangeAspect="1" noChangeArrowheads="1" noTextEdit="1"/>
          </p:cNvSpPr>
          <p:nvPr>
            <p:ph type="sldImg"/>
          </p:nvPr>
        </p:nvSpPr>
        <p:spPr>
          <a:ln/>
        </p:spPr>
      </p:sp>
      <p:sp>
        <p:nvSpPr>
          <p:cNvPr id="55299" name="Rectangle 6">
            <a:extLst>
              <a:ext uri="{FF2B5EF4-FFF2-40B4-BE49-F238E27FC236}">
                <a16:creationId xmlns:a16="http://schemas.microsoft.com/office/drawing/2014/main" id="{D3E8B107-15F5-4496-BB4B-7AA7F612AA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55300" name="Slide Number Placeholder 5">
            <a:extLst>
              <a:ext uri="{FF2B5EF4-FFF2-40B4-BE49-F238E27FC236}">
                <a16:creationId xmlns:a16="http://schemas.microsoft.com/office/drawing/2014/main" id="{D015003A-3A76-43EC-A760-4A8409D48A0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9E88A88B-D751-4662-99B2-B0CDF14B86F1}" type="slidenum">
              <a:rPr lang="en-US" altLang="en-US" sz="1200">
                <a:solidFill>
                  <a:schemeClr val="tx1"/>
                </a:solidFill>
              </a:rPr>
              <a:pPr/>
              <a:t>16</a:t>
            </a:fld>
            <a:endParaRPr lang="en-US" altLang="en-US" sz="1200">
              <a:solidFill>
                <a:schemeClr val="tx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FD9C239C-F13E-4D80-9E89-FE7A514FC033}"/>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FA87AE2E-B85F-42D7-A626-C8402A8162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56324" name="Slide Number Placeholder 5">
            <a:extLst>
              <a:ext uri="{FF2B5EF4-FFF2-40B4-BE49-F238E27FC236}">
                <a16:creationId xmlns:a16="http://schemas.microsoft.com/office/drawing/2014/main" id="{846B39DE-B78C-4711-8345-FBB3CA07116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A712F213-44EC-45DD-B022-85D4527210AF}" type="slidenum">
              <a:rPr lang="en-US" altLang="en-US" sz="1200">
                <a:solidFill>
                  <a:schemeClr val="tx1"/>
                </a:solidFill>
              </a:rPr>
              <a:pPr/>
              <a:t>17</a:t>
            </a:fld>
            <a:endParaRPr lang="en-US" altLang="en-US" sz="1200">
              <a:solidFill>
                <a:schemeClr val="tx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B2DA2DEC-33B8-4970-8B8C-5FDE0465B184}"/>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FEA0028B-2B74-4649-B8C7-4F67B85D6C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57348" name="Slide Number Placeholder 5">
            <a:extLst>
              <a:ext uri="{FF2B5EF4-FFF2-40B4-BE49-F238E27FC236}">
                <a16:creationId xmlns:a16="http://schemas.microsoft.com/office/drawing/2014/main" id="{DAD0DFFE-C1F6-46B6-80F7-5EC9F11EA12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35AD3821-F33E-4FA3-AB9B-E7306C8C9E6A}" type="slidenum">
              <a:rPr lang="en-US" altLang="en-US" sz="1200">
                <a:solidFill>
                  <a:schemeClr val="tx1"/>
                </a:solidFill>
              </a:rPr>
              <a:pPr/>
              <a:t>18</a:t>
            </a:fld>
            <a:endParaRPr lang="en-US" altLang="en-US" sz="1200">
              <a:solidFill>
                <a:schemeClr val="tx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00145859-BCF6-4AE9-9158-5A22D7DB398F}"/>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3177EC90-A760-4415-B80F-5C51E17DB3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credits: </a:t>
            </a:r>
            <a:r>
              <a:rPr lang="en-GB" altLang="en-US" dirty="0">
                <a:latin typeface="Arial" panose="020B0604020202020204" pitchFamily="34" charset="0"/>
              </a:rPr>
              <a:t>apples © </a:t>
            </a:r>
            <a:r>
              <a:rPr lang="en-GB" altLang="en-US" dirty="0" err="1">
                <a:latin typeface="Arial" panose="020B0604020202020204" pitchFamily="34" charset="0"/>
              </a:rPr>
              <a:t>Iakov</a:t>
            </a:r>
            <a:r>
              <a:rPr lang="en-GB" altLang="en-US" dirty="0">
                <a:latin typeface="Arial" panose="020B0604020202020204" pitchFamily="34" charset="0"/>
              </a:rPr>
              <a:t> Kalinin, pears © </a:t>
            </a:r>
            <a:r>
              <a:rPr lang="en-GB" altLang="en-US" dirty="0" err="1">
                <a:latin typeface="Arial" panose="020B0604020202020204" pitchFamily="34" charset="0"/>
              </a:rPr>
              <a:t>Ioannis</a:t>
            </a:r>
            <a:r>
              <a:rPr lang="en-GB" altLang="en-US" dirty="0">
                <a:latin typeface="Arial" panose="020B0604020202020204" pitchFamily="34" charset="0"/>
              </a:rPr>
              <a:t> </a:t>
            </a:r>
            <a:r>
              <a:rPr lang="en-GB" altLang="en-US" dirty="0" err="1">
                <a:latin typeface="Arial" panose="020B0604020202020204" pitchFamily="34" charset="0"/>
              </a:rPr>
              <a:t>Pantzi</a:t>
            </a:r>
            <a:r>
              <a:rPr lang="en-GB" altLang="en-US" dirty="0">
                <a:latin typeface="Arial" panose="020B0604020202020204" pitchFamily="34" charset="0"/>
              </a:rPr>
              <a:t>, pineapple © </a:t>
            </a:r>
            <a:r>
              <a:rPr lang="en-GB" altLang="en-US" dirty="0" err="1">
                <a:latin typeface="Arial" panose="020B0604020202020204" pitchFamily="34" charset="0"/>
              </a:rPr>
              <a:t>Viktar</a:t>
            </a:r>
            <a:r>
              <a:rPr lang="en-GB" altLang="en-US" dirty="0">
                <a:latin typeface="Arial" panose="020B0604020202020204" pitchFamily="34" charset="0"/>
              </a:rPr>
              <a:t> </a:t>
            </a:r>
            <a:r>
              <a:rPr lang="en-GB" altLang="en-US" dirty="0" err="1">
                <a:latin typeface="Arial" panose="020B0604020202020204" pitchFamily="34" charset="0"/>
              </a:rPr>
              <a:t>Malyshchyts</a:t>
            </a:r>
            <a:r>
              <a:rPr lang="en-GB" altLang="en-US" dirty="0">
                <a:latin typeface="Arial" panose="020B0604020202020204" pitchFamily="34" charset="0"/>
              </a:rPr>
              <a:t>, all at Shutterstock.com 2018</a:t>
            </a:r>
          </a:p>
        </p:txBody>
      </p:sp>
      <p:sp>
        <p:nvSpPr>
          <p:cNvPr id="59396" name="Slide Number Placeholder 3">
            <a:extLst>
              <a:ext uri="{FF2B5EF4-FFF2-40B4-BE49-F238E27FC236}">
                <a16:creationId xmlns:a16="http://schemas.microsoft.com/office/drawing/2014/main" id="{85F86AB4-A1B0-4157-9368-1BECBADEF8D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D07DB3F4-B17D-4B1A-AB68-7EFF62966CDD}" type="slidenum">
              <a:rPr lang="en-US" altLang="en-US" sz="1200">
                <a:solidFill>
                  <a:schemeClr val="tx1"/>
                </a:solidFill>
              </a:rPr>
              <a:pPr/>
              <a:t>19</a:t>
            </a:fld>
            <a:endParaRPr lang="en-US" altLang="en-US" sz="1200">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Font typeface="Arial" panose="020B0604020202020204" pitchFamily="34" charset="0"/>
              <a:buNone/>
            </a:pPr>
            <a:endParaRPr lang="en-US" dirty="0">
              <a:effectLst/>
            </a:endParaRPr>
          </a:p>
        </p:txBody>
      </p:sp>
      <p:sp>
        <p:nvSpPr>
          <p:cNvPr id="4" name="Slide Number Placeholder 3"/>
          <p:cNvSpPr>
            <a:spLocks noGrp="1"/>
          </p:cNvSpPr>
          <p:nvPr>
            <p:ph type="sldNum" sz="quarter" idx="10"/>
          </p:nvPr>
        </p:nvSpPr>
        <p:spPr/>
        <p:txBody>
          <a:bodyPr/>
          <a:lstStyle/>
          <a:p>
            <a:fld id="{EEE1915D-58C8-4A6E-9A9A-E9FB1E530794}" type="slidenum">
              <a:rPr lang="en-US" altLang="en-US" smtClean="0"/>
              <a:pPr/>
              <a:t>2</a:t>
            </a:fld>
            <a:endParaRPr lang="en-US" altLang="en-US"/>
          </a:p>
        </p:txBody>
      </p:sp>
    </p:spTree>
    <p:extLst>
      <p:ext uri="{BB962C8B-B14F-4D97-AF65-F5344CB8AC3E}">
        <p14:creationId xmlns:p14="http://schemas.microsoft.com/office/powerpoint/2010/main" val="1087571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8FE27CB0-34AB-4B19-AEA3-41F6B1750ED0}"/>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66AE521E-CCA0-43DF-BEC5-CB8AA17188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indent="-171450" fontAlgn="base">
              <a:buFont typeface="Arial" panose="020B0604020202020204" pitchFamily="34" charset="0"/>
              <a:buChar cha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US" sz="1200" kern="1200" dirty="0">
              <a:solidFill>
                <a:schemeClr val="tx1"/>
              </a:solidFill>
              <a:effectLst/>
              <a:latin typeface="Arial" charset="0"/>
              <a:ea typeface="+mn-ea"/>
              <a:cs typeface="+mn-cs"/>
            </a:endParaRPr>
          </a:p>
        </p:txBody>
      </p:sp>
      <p:sp>
        <p:nvSpPr>
          <p:cNvPr id="60420" name="Slide Number Placeholder 3">
            <a:extLst>
              <a:ext uri="{FF2B5EF4-FFF2-40B4-BE49-F238E27FC236}">
                <a16:creationId xmlns:a16="http://schemas.microsoft.com/office/drawing/2014/main" id="{E07838EC-B63C-440B-AE39-1D16D0711CC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384D722C-8768-4809-918D-8500B7233F66}" type="slidenum">
              <a:rPr lang="en-US" altLang="en-US" sz="1200">
                <a:solidFill>
                  <a:schemeClr val="tx1"/>
                </a:solidFill>
              </a:rPr>
              <a:pPr/>
              <a:t>20</a:t>
            </a:fld>
            <a:endParaRPr lang="en-US" altLang="en-US" sz="1200" dirty="0">
              <a:solidFill>
                <a:schemeClr val="tx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E122018-4012-4ABB-9921-A9EDA1B1EDAF}"/>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EE5B1BC1-4199-4081-BC2D-D3E8B11392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indent="-171450" fontAlgn="base">
              <a:buFont typeface="Arial" panose="020B0604020202020204" pitchFamily="34" charset="0"/>
              <a:buChar cha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US" sz="1200" kern="1200" dirty="0">
              <a:solidFill>
                <a:schemeClr val="tx1"/>
              </a:solidFill>
              <a:effectLst/>
              <a:latin typeface="Arial" charset="0"/>
              <a:ea typeface="+mn-ea"/>
              <a:cs typeface="+mn-cs"/>
            </a:endParaRPr>
          </a:p>
        </p:txBody>
      </p:sp>
      <p:sp>
        <p:nvSpPr>
          <p:cNvPr id="61444" name="Slide Number Placeholder 3">
            <a:extLst>
              <a:ext uri="{FF2B5EF4-FFF2-40B4-BE49-F238E27FC236}">
                <a16:creationId xmlns:a16="http://schemas.microsoft.com/office/drawing/2014/main" id="{6A958491-F40E-445A-A84B-E7DCA0FA7EC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0B8FE5B2-C692-46D4-8A6E-053BDAC5AF34}" type="slidenum">
              <a:rPr lang="en-US" altLang="en-US" sz="1200">
                <a:solidFill>
                  <a:schemeClr val="tx1"/>
                </a:solidFill>
              </a:rPr>
              <a:pPr/>
              <a:t>21</a:t>
            </a:fld>
            <a:endParaRPr lang="en-US" altLang="en-US" sz="1200">
              <a:solidFill>
                <a:schemeClr val="tx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41E93163-5B00-4AAF-9B88-3F9B3DD8AF98}"/>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9C52AB15-3FB7-4432-98E2-0DACF56A60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62468" name="Slide Number Placeholder 3">
            <a:extLst>
              <a:ext uri="{FF2B5EF4-FFF2-40B4-BE49-F238E27FC236}">
                <a16:creationId xmlns:a16="http://schemas.microsoft.com/office/drawing/2014/main" id="{2EE0866F-3F2D-4C2B-8B07-B04299B1334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ACC5C7D7-2B68-42D6-96EA-9E49FBCE1739}" type="slidenum">
              <a:rPr lang="en-US" altLang="en-US" sz="1200">
                <a:solidFill>
                  <a:schemeClr val="tx1"/>
                </a:solidFill>
              </a:rPr>
              <a:pPr/>
              <a:t>22</a:t>
            </a:fld>
            <a:endParaRPr lang="en-US" altLang="en-US" sz="1200">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4AEB8D43-7424-4FA3-B7DF-2C3258D5673A}"/>
              </a:ext>
            </a:extLst>
          </p:cNvPr>
          <p:cNvSpPr>
            <a:spLocks noGrp="1" noRot="1" noChangeAspect="1" noChangeArrowheads="1" noTextEdit="1"/>
          </p:cNvSpPr>
          <p:nvPr>
            <p:ph type="sldImg"/>
          </p:nvPr>
        </p:nvSpPr>
        <p:spPr>
          <a:ln/>
        </p:spPr>
      </p:sp>
      <p:sp>
        <p:nvSpPr>
          <p:cNvPr id="40964" name="Slide Number Placeholder 5">
            <a:extLst>
              <a:ext uri="{FF2B5EF4-FFF2-40B4-BE49-F238E27FC236}">
                <a16:creationId xmlns:a16="http://schemas.microsoft.com/office/drawing/2014/main" id="{CE6B67D7-40BF-484D-BA49-AD2244FB2C2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B6BF5E26-F66B-4815-9671-3EB1BBD8019A}" type="slidenum">
              <a:rPr lang="en-US" altLang="en-US" sz="1200">
                <a:solidFill>
                  <a:schemeClr val="tx1"/>
                </a:solidFill>
              </a:rPr>
              <a:pPr/>
              <a:t>3</a:t>
            </a:fld>
            <a:endParaRPr lang="en-US" altLang="en-US" sz="1200">
              <a:solidFill>
                <a:schemeClr val="tx1"/>
              </a:solidFill>
            </a:endParaRPr>
          </a:p>
        </p:txBody>
      </p:sp>
      <p:sp>
        <p:nvSpPr>
          <p:cNvPr id="3" name="Notes Placeholder 2">
            <a:extLst>
              <a:ext uri="{FF2B5EF4-FFF2-40B4-BE49-F238E27FC236}">
                <a16:creationId xmlns:a16="http://schemas.microsoft.com/office/drawing/2014/main" id="{C78E51F8-3157-4143-BCEC-4621484AD1ED}"/>
              </a:ext>
            </a:extLst>
          </p:cNvPr>
          <p:cNvSpPr>
            <a:spLocks noGrp="1"/>
          </p:cNvSpPr>
          <p:nvPr>
            <p:ph type="body" sz="quarter" idx="3"/>
          </p:nvPr>
        </p:nvSpPr>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The old name for </a:t>
            </a:r>
            <a:r>
              <a:rPr lang="en-GB" altLang="en-US" dirty="0" err="1">
                <a:latin typeface="Arial" panose="020B0604020202020204" pitchFamily="34" charset="0"/>
              </a:rPr>
              <a:t>methanoic</a:t>
            </a:r>
            <a:r>
              <a:rPr lang="en-GB" altLang="en-US" dirty="0">
                <a:latin typeface="Arial" panose="020B0604020202020204" pitchFamily="34" charset="0"/>
              </a:rPr>
              <a:t> acid is formic acid. It is found in ant stings. The Latin name for ant is </a:t>
            </a:r>
            <a:r>
              <a:rPr lang="en-GB" altLang="en-US" i="1" dirty="0" err="1">
                <a:latin typeface="Arial" panose="020B0604020202020204" pitchFamily="34" charset="0"/>
              </a:rPr>
              <a:t>formica</a:t>
            </a:r>
            <a:r>
              <a:rPr lang="en-GB" altLang="en-US" dirty="0">
                <a:latin typeface="Arial" panose="020B0604020202020204" pitchFamily="34" charset="0"/>
              </a:rPr>
              <a:t>, and this is reflected in the French, Spanish, Italian and Portuguese words for ant (</a:t>
            </a:r>
            <a:r>
              <a:rPr lang="en-GB" altLang="en-US" dirty="0" err="1">
                <a:latin typeface="Arial" panose="020B0604020202020204" pitchFamily="34" charset="0"/>
              </a:rPr>
              <a:t>fourmi</a:t>
            </a:r>
            <a:r>
              <a:rPr lang="en-GB" altLang="en-US" dirty="0">
                <a:latin typeface="Arial" panose="020B0604020202020204" pitchFamily="34" charset="0"/>
              </a:rPr>
              <a:t>, </a:t>
            </a:r>
            <a:r>
              <a:rPr lang="en-GB" altLang="en-US" dirty="0" err="1">
                <a:latin typeface="Arial" panose="020B0604020202020204" pitchFamily="34" charset="0"/>
              </a:rPr>
              <a:t>hormiga</a:t>
            </a:r>
            <a:r>
              <a:rPr lang="en-GB" altLang="en-US" dirty="0">
                <a:latin typeface="Arial" panose="020B0604020202020204" pitchFamily="34" charset="0"/>
              </a:rPr>
              <a:t>, </a:t>
            </a:r>
            <a:r>
              <a:rPr lang="en-GB" altLang="en-US" dirty="0" err="1">
                <a:latin typeface="Arial" panose="020B0604020202020204" pitchFamily="34" charset="0"/>
              </a:rPr>
              <a:t>formica</a:t>
            </a:r>
            <a:r>
              <a:rPr lang="en-GB" altLang="en-US" dirty="0">
                <a:latin typeface="Arial" panose="020B0604020202020204" pitchFamily="34" charset="0"/>
              </a:rPr>
              <a:t> and </a:t>
            </a:r>
            <a:r>
              <a:rPr lang="en-GB" altLang="en-US" dirty="0" err="1">
                <a:latin typeface="Arial" panose="020B0604020202020204" pitchFamily="34" charset="0"/>
              </a:rPr>
              <a:t>formiga</a:t>
            </a:r>
            <a:r>
              <a:rPr lang="en-GB" altLang="en-US" dirty="0">
                <a:latin typeface="Arial" panose="020B0604020202020204" pitchFamily="34" charset="0"/>
              </a:rPr>
              <a:t> respectively).</a:t>
            </a:r>
          </a:p>
          <a:p>
            <a:endParaRPr lang="en-GB" altLang="en-US" dirty="0">
              <a:latin typeface="Arial" panose="020B0604020202020204" pitchFamily="34" charset="0"/>
            </a:endParaRPr>
          </a:p>
          <a:p>
            <a:pPr lvl="0">
              <a:defRPr/>
            </a:pPr>
            <a:r>
              <a:rPr lang="en-GB" altLang="en-US" dirty="0">
                <a:latin typeface="Arial" panose="020B0604020202020204" pitchFamily="34" charset="0"/>
              </a:rPr>
              <a:t>The old name for ethanoic acid is acetic acid. It is found in vinegar and its name comes from the Latin for vinegar, </a:t>
            </a:r>
            <a:r>
              <a:rPr lang="en-GB" altLang="en-US" i="1" dirty="0">
                <a:latin typeface="Arial" panose="020B0604020202020204" pitchFamily="34" charset="0"/>
              </a:rPr>
              <a:t>acetum</a:t>
            </a:r>
            <a:r>
              <a:rPr lang="en-GB" altLang="en-US" dirty="0">
                <a:latin typeface="Arial" panose="020B0604020202020204" pitchFamily="34" charset="0"/>
              </a:rPr>
              <a:t>, a name which reflects the origin of the word </a:t>
            </a:r>
            <a:r>
              <a:rPr lang="en-GB" altLang="en-US" i="1" dirty="0">
                <a:latin typeface="Arial" panose="020B0604020202020204" pitchFamily="34" charset="0"/>
              </a:rPr>
              <a:t>acid</a:t>
            </a:r>
            <a:r>
              <a:rPr lang="en-GB" altLang="en-US" dirty="0">
                <a:latin typeface="Arial" panose="020B0604020202020204" pitchFamily="34" charset="0"/>
              </a:rPr>
              <a:t>. Acetates are compounds made from ethanoic acid and can be found in many common substances, such as PVA (</a:t>
            </a:r>
            <a:r>
              <a:rPr lang="en-GB" altLang="en-US" dirty="0" err="1">
                <a:latin typeface="Arial" panose="020B0604020202020204" pitchFamily="34" charset="0"/>
              </a:rPr>
              <a:t>polyvinylacetate</a:t>
            </a:r>
            <a:r>
              <a:rPr lang="en-GB" altLang="en-US" dirty="0">
                <a:latin typeface="Arial" panose="020B0604020202020204" pitchFamily="34" charset="0"/>
              </a:rPr>
              <a:t>) glue and sodium acetate (used as a preservative in food).</a:t>
            </a:r>
            <a:r>
              <a:rPr lang="en-GB" dirty="0"/>
              <a:t> </a:t>
            </a:r>
          </a:p>
          <a:p>
            <a:pPr lvl="0">
              <a:defRPr/>
            </a:pPr>
            <a:endParaRPr lang="en-GB" dirty="0"/>
          </a:p>
          <a:p>
            <a:pPr lvl="0">
              <a:defRPr/>
            </a:pPr>
            <a:r>
              <a:rPr lang="en-GB" dirty="0"/>
              <a:t>This slide covers the Science and Engineering Practice:</a:t>
            </a:r>
          </a:p>
          <a:p>
            <a:pPr marL="171450" indent="-171450">
              <a:buFont typeface="Arial" panose="020B0604020202020204" pitchFamily="34" charset="0"/>
              <a:buChar char="•"/>
            </a:pPr>
            <a:r>
              <a:rPr lang="en-GB" b="1" dirty="0"/>
              <a:t>Developing and Using Models: </a:t>
            </a:r>
            <a:r>
              <a:rPr lang="en-GB" dirty="0"/>
              <a:t>Use a model to provide mechanistic accounts of phenomena.</a:t>
            </a:r>
            <a:endParaRPr lang="en-GB" altLang="en-US" dirty="0">
              <a:solidFill>
                <a:srgbClr val="010066"/>
              </a:solidFill>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97396FEE-BFC5-4AEB-8CE5-7752B25D76B8}"/>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836A4094-B11A-4D03-9264-F38525E349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pPr marL="0" marR="0" lvl="0" indent="0" algn="l" defTabSz="914400" rtl="0" eaLnBrk="0" fontAlgn="base" latinLnBrk="0" hangingPunct="0">
              <a:spcAft>
                <a:spcPct val="0"/>
              </a:spcAft>
              <a:buClrTx/>
              <a:buSzTx/>
              <a:buFontTx/>
              <a:buNone/>
              <a:tabLst/>
              <a:defRPr/>
            </a:pPr>
            <a:r>
              <a:rPr lang="en-GB" altLang="en-US" dirty="0">
                <a:latin typeface="Arial" panose="020B0604020202020204" pitchFamily="34" charset="0"/>
              </a:rPr>
              <a:t>The carboxylic acids are a homologous series of organic compounds. A homologous series is a series of compounds which have the same general formula and often only vary by one parameter, for example, the length of the carbon chain.</a:t>
            </a:r>
            <a:endParaRPr lang="en-GB" sz="1200" kern="1200" dirty="0">
              <a:solidFill>
                <a:schemeClr val="tx1"/>
              </a:solidFill>
              <a:effectLst/>
              <a:latin typeface="Arial" charset="0"/>
              <a:ea typeface="+mn-ea"/>
              <a:cs typeface="+mn-cs"/>
            </a:endParaRPr>
          </a:p>
          <a:p>
            <a:pPr marL="0" marR="0" lvl="0" indent="0" algn="l" defTabSz="914400" rtl="0" eaLnBrk="0" fontAlgn="base" latinLnBrk="0" hangingPunct="0">
              <a:spcAft>
                <a:spcPct val="0"/>
              </a:spcAft>
              <a:buClrTx/>
              <a:buSzTx/>
              <a:buFontTx/>
              <a:buNone/>
              <a:tabLst/>
              <a:defRPr/>
            </a:pPr>
            <a:endParaRPr lang="en-GB" sz="1200" kern="1200" dirty="0">
              <a:solidFill>
                <a:schemeClr val="tx1"/>
              </a:solidFill>
              <a:effectLst/>
              <a:latin typeface="Arial" charset="0"/>
              <a:ea typeface="+mn-ea"/>
              <a:cs typeface="+mn-cs"/>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indent="-171450" fontAlgn="base">
              <a:buFont typeface="Arial" panose="020B0604020202020204" pitchFamily="34" charset="0"/>
              <a:buChar cha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US" sz="1200" kern="1200" dirty="0">
              <a:solidFill>
                <a:schemeClr val="tx1"/>
              </a:solidFill>
              <a:effectLst/>
              <a:latin typeface="Arial" charset="0"/>
              <a:ea typeface="+mn-ea"/>
              <a:cs typeface="+mn-cs"/>
            </a:endParaRPr>
          </a:p>
        </p:txBody>
      </p:sp>
      <p:sp>
        <p:nvSpPr>
          <p:cNvPr id="41988" name="Slide Number Placeholder 5">
            <a:extLst>
              <a:ext uri="{FF2B5EF4-FFF2-40B4-BE49-F238E27FC236}">
                <a16:creationId xmlns:a16="http://schemas.microsoft.com/office/drawing/2014/main" id="{D155ABFB-252C-415E-8192-803F49A2222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68ACE8FD-3464-4C73-9595-D316811879D4}" type="slidenum">
              <a:rPr lang="en-US" altLang="en-US" sz="1200">
                <a:solidFill>
                  <a:schemeClr val="tx1"/>
                </a:solidFill>
              </a:rPr>
              <a:pPr/>
              <a:t>4</a:t>
            </a:fld>
            <a:endParaRPr lang="en-US" altLang="en-US" sz="1200">
              <a:solidFill>
                <a:schemeClr val="tx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05CAE02C-E3A1-402C-9EEA-B64C1BF4DA13}"/>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E1DBB1C1-4F98-4DA1-BDAB-CD9006C0F0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indent="-171450" fontAlgn="base">
              <a:buFont typeface="Arial" panose="020B0604020202020204" pitchFamily="34" charset="0"/>
              <a:buChar cha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US" sz="1200" kern="1200" dirty="0">
              <a:solidFill>
                <a:schemeClr val="tx1"/>
              </a:solidFill>
              <a:effectLst/>
              <a:latin typeface="Arial" charset="0"/>
              <a:ea typeface="+mn-ea"/>
              <a:cs typeface="+mn-cs"/>
            </a:endParaRPr>
          </a:p>
        </p:txBody>
      </p:sp>
      <p:sp>
        <p:nvSpPr>
          <p:cNvPr id="43012" name="Slide Number Placeholder 5">
            <a:extLst>
              <a:ext uri="{FF2B5EF4-FFF2-40B4-BE49-F238E27FC236}">
                <a16:creationId xmlns:a16="http://schemas.microsoft.com/office/drawing/2014/main" id="{11017CD1-8D0A-4AB2-B44A-E07C3FC2AEF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100FEF14-6B9F-4DD9-A522-649FDE020F0E}" type="slidenum">
              <a:rPr lang="en-US" altLang="en-US" sz="1200">
                <a:solidFill>
                  <a:schemeClr val="tx1"/>
                </a:solidFill>
              </a:rPr>
              <a:pPr/>
              <a:t>5</a:t>
            </a:fld>
            <a:endParaRPr lang="en-US" altLang="en-US" sz="1200">
              <a:solidFill>
                <a:schemeClr val="tx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633DF82F-0A9B-458A-8D06-5A14362E5C7B}"/>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739C7291-2FF6-45FF-AFD4-9C11A073AE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44036" name="Slide Number Placeholder 5">
            <a:extLst>
              <a:ext uri="{FF2B5EF4-FFF2-40B4-BE49-F238E27FC236}">
                <a16:creationId xmlns:a16="http://schemas.microsoft.com/office/drawing/2014/main" id="{65EAE6AD-9ACD-446D-B3DE-CC110BD2A2D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63CA65DD-8D2A-4E50-B725-939C30B2E90F}" type="slidenum">
              <a:rPr lang="en-US" altLang="en-US" sz="1200">
                <a:solidFill>
                  <a:schemeClr val="tx1"/>
                </a:solidFill>
              </a:rPr>
              <a:pPr/>
              <a:t>6</a:t>
            </a:fld>
            <a:endParaRPr lang="en-US" altLang="en-US" sz="1200" dirty="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C189775E-F634-4FEC-8B5D-86AF4F25B57F}"/>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DB18E767-4180-42A9-AA1C-D8307CDFF6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a:t>
            </a:r>
            <a:r>
              <a:rPr lang="en-GB" altLang="en-US" dirty="0">
                <a:latin typeface="Arial" panose="020B0604020202020204" pitchFamily="34" charset="0"/>
              </a:rPr>
              <a:t> </a:t>
            </a:r>
            <a:r>
              <a:rPr lang="en-US" altLang="en-US" dirty="0">
                <a:latin typeface="Arial" panose="020B0604020202020204" pitchFamily="34" charset="0"/>
              </a:rPr>
              <a:t>© </a:t>
            </a:r>
            <a:r>
              <a:rPr lang="en-US" altLang="en-US" dirty="0" err="1">
                <a:latin typeface="Arial" panose="020B0604020202020204" pitchFamily="34" charset="0"/>
              </a:rPr>
              <a:t>Jupiterimages</a:t>
            </a:r>
            <a:r>
              <a:rPr lang="en-US" altLang="en-US" dirty="0">
                <a:latin typeface="Arial" panose="020B0604020202020204" pitchFamily="34" charset="0"/>
              </a:rPr>
              <a:t> Corporation 2018</a:t>
            </a:r>
            <a:endParaRPr lang="en-GB" altLang="en-US" dirty="0">
              <a:latin typeface="Arial" panose="020B0604020202020204" pitchFamily="34" charset="0"/>
            </a:endParaRPr>
          </a:p>
        </p:txBody>
      </p:sp>
      <p:sp>
        <p:nvSpPr>
          <p:cNvPr id="45060" name="Slide Number Placeholder 5">
            <a:extLst>
              <a:ext uri="{FF2B5EF4-FFF2-40B4-BE49-F238E27FC236}">
                <a16:creationId xmlns:a16="http://schemas.microsoft.com/office/drawing/2014/main" id="{5824FDA8-B731-44F7-BAFA-28B343F02CF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ADFB78DB-60D7-42D3-A318-130AF05BFD81}" type="slidenum">
              <a:rPr lang="en-US" altLang="en-US" sz="1200">
                <a:solidFill>
                  <a:schemeClr val="tx1"/>
                </a:solidFill>
              </a:rPr>
              <a:pPr/>
              <a:t>7</a:t>
            </a:fld>
            <a:endParaRPr lang="en-US" altLang="en-US" sz="1200">
              <a:solidFill>
                <a:schemeClr val="tx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77C396E5-D7DD-45C9-A535-36C33A745A61}"/>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D86F5BB7-5AD2-46B7-8335-EEC9F04452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indent="-171450" fontAlgn="base">
              <a:buFont typeface="Arial" panose="020B0604020202020204" pitchFamily="34" charset="0"/>
              <a:buChar cha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US" sz="1200" kern="1200" dirty="0">
              <a:solidFill>
                <a:schemeClr val="tx1"/>
              </a:solidFill>
              <a:effectLst/>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US" dirty="0">
              <a:effectLst/>
            </a:endParaRPr>
          </a:p>
        </p:txBody>
      </p:sp>
      <p:sp>
        <p:nvSpPr>
          <p:cNvPr id="46084" name="Slide Number Placeholder 5">
            <a:extLst>
              <a:ext uri="{FF2B5EF4-FFF2-40B4-BE49-F238E27FC236}">
                <a16:creationId xmlns:a16="http://schemas.microsoft.com/office/drawing/2014/main" id="{66868B97-EB68-400F-984A-5B31C3B3A38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8F251612-64E6-421B-B7D6-B4A6B36949E7}" type="slidenum">
              <a:rPr lang="en-US" altLang="en-US" sz="1200">
                <a:solidFill>
                  <a:schemeClr val="tx1"/>
                </a:solidFill>
              </a:rPr>
              <a:pPr/>
              <a:t>8</a:t>
            </a:fld>
            <a:endParaRPr lang="en-US" altLang="en-US" sz="1200">
              <a:solidFill>
                <a:schemeClr val="tx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C4A4DBC4-B91F-4B60-B201-8E01E9084934}"/>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14540F40-A554-4894-A59E-14C2DC84B3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answers to these questions are given on the next slide.</a:t>
            </a:r>
          </a:p>
        </p:txBody>
      </p:sp>
      <p:sp>
        <p:nvSpPr>
          <p:cNvPr id="48132" name="Slide Number Placeholder 5">
            <a:extLst>
              <a:ext uri="{FF2B5EF4-FFF2-40B4-BE49-F238E27FC236}">
                <a16:creationId xmlns:a16="http://schemas.microsoft.com/office/drawing/2014/main" id="{23A6DA3E-1D61-4AC5-8847-7FFA447E2B2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84A6749F-C172-4A04-A79E-37E173B40FDA}" type="slidenum">
              <a:rPr lang="en-US" altLang="en-US" sz="1200">
                <a:solidFill>
                  <a:schemeClr val="tx1"/>
                </a:solidFill>
              </a:rPr>
              <a:pPr/>
              <a:t>9</a:t>
            </a:fld>
            <a:endParaRPr lang="en-US" altLang="en-US" sz="120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p:nvPr>
        </p:nvSpPr>
        <p:spPr>
          <a:xfrm>
            <a:off x="3230310" y="1187864"/>
            <a:ext cx="4973653" cy="3119215"/>
          </a:xfrm>
        </p:spPr>
        <p:txBody>
          <a:bodyPr/>
          <a:lstStyle>
            <a:lvl1pPr algn="ctr">
              <a:lnSpc>
                <a:spcPct val="100000"/>
              </a:lnSpc>
              <a:defRPr sz="4400">
                <a:solidFill>
                  <a:srgbClr val="FF6600"/>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7C507609-7DEE-4ADD-BBCC-3ADD57984E6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A5A9B567-E1EA-4B68-8B7D-B2080927E9AE}"/>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22</a:t>
            </a:r>
          </a:p>
        </p:txBody>
      </p:sp>
    </p:spTree>
    <p:custDataLst>
      <p:tags r:id="rId1"/>
    </p:custDataLst>
    <p:extLst>
      <p:ext uri="{BB962C8B-B14F-4D97-AF65-F5344CB8AC3E}">
        <p14:creationId xmlns:p14="http://schemas.microsoft.com/office/powerpoint/2010/main" val="3252755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826660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142513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587151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809880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22</a:t>
            </a:r>
          </a:p>
        </p:txBody>
      </p:sp>
    </p:spTree>
    <p:custDataLst>
      <p:tags r:id="rId1"/>
    </p:custDataLst>
    <p:extLst>
      <p:ext uri="{BB962C8B-B14F-4D97-AF65-F5344CB8AC3E}">
        <p14:creationId xmlns:p14="http://schemas.microsoft.com/office/powerpoint/2010/main" val="3520282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314050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840756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4053738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864031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010986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348570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758647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776907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877314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5539943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9992028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335857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708889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472900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665397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224335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134752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509247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274915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408582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C850B436-5CDA-47B6-ADF4-7DB3E8730AC3}"/>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6C91EE15-05AA-46A5-B9A9-8EE8EC16691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22</a:t>
            </a:r>
          </a:p>
        </p:txBody>
      </p:sp>
    </p:spTree>
    <p:custDataLst>
      <p:tags r:id="rId16"/>
    </p:custDataLst>
    <p:extLst>
      <p:ext uri="{BB962C8B-B14F-4D97-AF65-F5344CB8AC3E}">
        <p14:creationId xmlns:p14="http://schemas.microsoft.com/office/powerpoint/2010/main" val="3665611985"/>
      </p:ext>
    </p:extLst>
  </p:cSld>
  <p:clrMap bg1="lt1" tx1="dk1" bg2="lt2" tx2="dk2" accent1="accent1" accent2="accent2" accent3="accent3" accent4="accent4" accent5="accent5" accent6="accent6" hlink="hlink" folHlink="folHlink"/>
  <p:sldLayoutIdLst>
    <p:sldLayoutId id="2147485490" r:id="rId1"/>
    <p:sldLayoutId id="2147485491" r:id="rId2"/>
    <p:sldLayoutId id="2147485492" r:id="rId3"/>
    <p:sldLayoutId id="2147485493" r:id="rId4"/>
    <p:sldLayoutId id="2147485494" r:id="rId5"/>
    <p:sldLayoutId id="2147485495" r:id="rId6"/>
    <p:sldLayoutId id="2147485496" r:id="rId7"/>
    <p:sldLayoutId id="2147485497" r:id="rId8"/>
    <p:sldLayoutId id="2147485498" r:id="rId9"/>
    <p:sldLayoutId id="2147485499" r:id="rId10"/>
    <p:sldLayoutId id="2147485500" r:id="rId11"/>
    <p:sldLayoutId id="2147485501" r:id="rId12"/>
    <p:sldLayoutId id="2147485502" r:id="rId13"/>
    <p:sldLayoutId id="2147485503"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ED4DCFDF-32FE-4F1B-9A8B-E3C7CC6057E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D40A5A99-09C9-490B-9F5A-D54D121CD895}"/>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22</a:t>
            </a:r>
          </a:p>
        </p:txBody>
      </p:sp>
    </p:spTree>
    <p:custDataLst>
      <p:tags r:id="rId14"/>
    </p:custDataLst>
    <p:extLst>
      <p:ext uri="{BB962C8B-B14F-4D97-AF65-F5344CB8AC3E}">
        <p14:creationId xmlns:p14="http://schemas.microsoft.com/office/powerpoint/2010/main" val="972580406"/>
      </p:ext>
    </p:extLst>
  </p:cSld>
  <p:clrMap bg1="lt1" tx1="dk1" bg2="lt2" tx2="dk2" accent1="accent1" accent2="accent2" accent3="accent3" accent4="accent4" accent5="accent5" accent6="accent6" hlink="hlink" folHlink="folHlink"/>
  <p:sldLayoutIdLst>
    <p:sldLayoutId id="2147485505" r:id="rId1"/>
    <p:sldLayoutId id="2147485506" r:id="rId2"/>
    <p:sldLayoutId id="2147485507" r:id="rId3"/>
    <p:sldLayoutId id="2147485508" r:id="rId4"/>
    <p:sldLayoutId id="2147485509" r:id="rId5"/>
    <p:sldLayoutId id="2147485510" r:id="rId6"/>
    <p:sldLayoutId id="2147485511" r:id="rId7"/>
    <p:sldLayoutId id="2147485512" r:id="rId8"/>
    <p:sldLayoutId id="2147485513" r:id="rId9"/>
    <p:sldLayoutId id="2147485514" r:id="rId10"/>
    <p:sldLayoutId id="2147485515" r:id="rId11"/>
    <p:sldLayoutId id="2147485516"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ontrol" Target="../activeX/activeX5.xml"/><Relationship Id="rId7" Type="http://schemas.openxmlformats.org/officeDocument/2006/relationships/image" Target="../media/image15.png"/><Relationship Id="rId2" Type="http://schemas.openxmlformats.org/officeDocument/2006/relationships/tags" Target="../tags/tag40.xml"/><Relationship Id="rId1" Type="http://schemas.openxmlformats.org/officeDocument/2006/relationships/vmlDrawing" Target="../drawings/vmlDrawing5.vml"/><Relationship Id="rId6" Type="http://schemas.openxmlformats.org/officeDocument/2006/relationships/image" Target="../media/image6.png"/><Relationship Id="rId5" Type="http://schemas.openxmlformats.org/officeDocument/2006/relationships/notesSlide" Target="../notesSlides/notesSlide10.xml"/><Relationship Id="rId10" Type="http://schemas.openxmlformats.org/officeDocument/2006/relationships/image" Target="../media/image14.wmf"/><Relationship Id="rId4" Type="http://schemas.openxmlformats.org/officeDocument/2006/relationships/slideLayout" Target="../slideLayouts/slideLayout6.xml"/><Relationship Id="rId9"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41.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ags" Target="../tags/tag42.xml"/><Relationship Id="rId6" Type="http://schemas.openxmlformats.org/officeDocument/2006/relationships/image" Target="../media/image6.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control" Target="../activeX/activeX6.xml"/><Relationship Id="rId7" Type="http://schemas.openxmlformats.org/officeDocument/2006/relationships/image" Target="../media/image15.png"/><Relationship Id="rId2" Type="http://schemas.openxmlformats.org/officeDocument/2006/relationships/tags" Target="../tags/tag43.xml"/><Relationship Id="rId1" Type="http://schemas.openxmlformats.org/officeDocument/2006/relationships/vmlDrawing" Target="../drawings/vmlDrawing6.vml"/><Relationship Id="rId6" Type="http://schemas.openxmlformats.org/officeDocument/2006/relationships/image" Target="../media/image6.png"/><Relationship Id="rId5" Type="http://schemas.openxmlformats.org/officeDocument/2006/relationships/notesSlide" Target="../notesSlides/notesSlide13.xml"/><Relationship Id="rId4" Type="http://schemas.openxmlformats.org/officeDocument/2006/relationships/slideLayout" Target="../slideLayouts/slideLayout6.xml"/><Relationship Id="rId9" Type="http://schemas.openxmlformats.org/officeDocument/2006/relationships/image" Target="../media/image14.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44.xml"/><Relationship Id="rId5" Type="http://schemas.openxmlformats.org/officeDocument/2006/relationships/image" Target="../media/image12.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45.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46.xml"/><Relationship Id="rId6" Type="http://schemas.openxmlformats.org/officeDocument/2006/relationships/image" Target="../media/image6.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control" Target="../activeX/activeX7.xml"/><Relationship Id="rId7" Type="http://schemas.openxmlformats.org/officeDocument/2006/relationships/image" Target="../media/image15.png"/><Relationship Id="rId2" Type="http://schemas.openxmlformats.org/officeDocument/2006/relationships/tags" Target="../tags/tag47.xml"/><Relationship Id="rId1" Type="http://schemas.openxmlformats.org/officeDocument/2006/relationships/vmlDrawing" Target="../drawings/vmlDrawing7.vml"/><Relationship Id="rId6" Type="http://schemas.openxmlformats.org/officeDocument/2006/relationships/image" Target="../media/image6.png"/><Relationship Id="rId5" Type="http://schemas.openxmlformats.org/officeDocument/2006/relationships/notesSlide" Target="../notesSlides/notesSlide17.xml"/><Relationship Id="rId4" Type="http://schemas.openxmlformats.org/officeDocument/2006/relationships/slideLayout" Target="../slideLayouts/slideLayout6.xml"/><Relationship Id="rId9" Type="http://schemas.openxmlformats.org/officeDocument/2006/relationships/image" Target="../media/image14.wmf"/></Relationships>
</file>

<file path=ppt/slides/_rels/slide18.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control" Target="../activeX/activeX8.xml"/><Relationship Id="rId7" Type="http://schemas.openxmlformats.org/officeDocument/2006/relationships/image" Target="../media/image15.png"/><Relationship Id="rId2" Type="http://schemas.openxmlformats.org/officeDocument/2006/relationships/tags" Target="../tags/tag48.xml"/><Relationship Id="rId1" Type="http://schemas.openxmlformats.org/officeDocument/2006/relationships/vmlDrawing" Target="../drawings/vmlDrawing8.vml"/><Relationship Id="rId6" Type="http://schemas.openxmlformats.org/officeDocument/2006/relationships/image" Target="../media/image6.png"/><Relationship Id="rId5" Type="http://schemas.openxmlformats.org/officeDocument/2006/relationships/notesSlide" Target="../notesSlides/notesSlide18.xml"/><Relationship Id="rId4" Type="http://schemas.openxmlformats.org/officeDocument/2006/relationships/slideLayout" Target="../slideLayouts/slideLayout6.xml"/><Relationship Id="rId9" Type="http://schemas.openxmlformats.org/officeDocument/2006/relationships/image" Target="../media/image14.w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49.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6.png"/><Relationship Id="rId3" Type="http://schemas.openxmlformats.org/officeDocument/2006/relationships/notesSlide" Target="../notesSlides/notesSlide20.xml"/><Relationship Id="rId7" Type="http://schemas.openxmlformats.org/officeDocument/2006/relationships/image" Target="../media/image30.png"/><Relationship Id="rId12" Type="http://schemas.openxmlformats.org/officeDocument/2006/relationships/image" Target="../media/image34.png"/><Relationship Id="rId2" Type="http://schemas.openxmlformats.org/officeDocument/2006/relationships/slideLayout" Target="../slideLayouts/slideLayout6.xml"/><Relationship Id="rId1" Type="http://schemas.openxmlformats.org/officeDocument/2006/relationships/tags" Target="../tags/tag50.xml"/><Relationship Id="rId6" Type="http://schemas.openxmlformats.org/officeDocument/2006/relationships/image" Target="../media/image29.png"/><Relationship Id="rId11" Type="http://schemas.openxmlformats.org/officeDocument/2006/relationships/image" Target="../media/image2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3.png"/><Relationship Id="rId9" Type="http://schemas.openxmlformats.org/officeDocument/2006/relationships/image" Target="../media/image32.png"/><Relationship Id="rId14" Type="http://schemas.openxmlformats.org/officeDocument/2006/relationships/image" Target="../media/image13.png"/></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21.xml"/><Relationship Id="rId7" Type="http://schemas.openxmlformats.org/officeDocument/2006/relationships/image" Target="../media/image36.png"/><Relationship Id="rId2" Type="http://schemas.openxmlformats.org/officeDocument/2006/relationships/slideLayout" Target="../slideLayouts/slideLayout6.xml"/><Relationship Id="rId1" Type="http://schemas.openxmlformats.org/officeDocument/2006/relationships/tags" Target="../tags/tag51.xml"/><Relationship Id="rId6" Type="http://schemas.openxmlformats.org/officeDocument/2006/relationships/image" Target="../media/image35.png"/><Relationship Id="rId5" Type="http://schemas.openxmlformats.org/officeDocument/2006/relationships/image" Target="../media/image32.png"/><Relationship Id="rId10" Type="http://schemas.openxmlformats.org/officeDocument/2006/relationships/image" Target="../media/image13.png"/><Relationship Id="rId4" Type="http://schemas.openxmlformats.org/officeDocument/2006/relationships/image" Target="../media/image31.png"/><Relationship Id="rId9"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control" Target="../activeX/activeX9.xml"/><Relationship Id="rId7" Type="http://schemas.openxmlformats.org/officeDocument/2006/relationships/image" Target="../media/image16.jpg"/><Relationship Id="rId2" Type="http://schemas.openxmlformats.org/officeDocument/2006/relationships/tags" Target="../tags/tag52.xml"/><Relationship Id="rId1" Type="http://schemas.openxmlformats.org/officeDocument/2006/relationships/vmlDrawing" Target="../drawings/vmlDrawing9.vml"/><Relationship Id="rId6" Type="http://schemas.openxmlformats.org/officeDocument/2006/relationships/image" Target="../media/image15.png"/><Relationship Id="rId5" Type="http://schemas.openxmlformats.org/officeDocument/2006/relationships/notesSlide" Target="../notesSlides/notesSlide22.xml"/><Relationship Id="rId4"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3.xml"/><Relationship Id="rId7"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33.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ontrol" Target="../activeX/activeX1.xml"/><Relationship Id="rId7" Type="http://schemas.openxmlformats.org/officeDocument/2006/relationships/image" Target="../media/image15.png"/><Relationship Id="rId2" Type="http://schemas.openxmlformats.org/officeDocument/2006/relationships/tags" Target="../tags/tag34.xml"/><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image" Target="../media/image14.wmf"/><Relationship Id="rId5" Type="http://schemas.openxmlformats.org/officeDocument/2006/relationships/notesSlide" Target="../notesSlides/notesSlide4.xml"/><Relationship Id="rId10" Type="http://schemas.openxmlformats.org/officeDocument/2006/relationships/image" Target="../media/image16.jpg"/><Relationship Id="rId4" Type="http://schemas.openxmlformats.org/officeDocument/2006/relationships/slideLayout" Target="../slideLayouts/slideLayout6.xml"/><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control" Target="../activeX/activeX2.xml"/><Relationship Id="rId7" Type="http://schemas.openxmlformats.org/officeDocument/2006/relationships/image" Target="../media/image15.png"/><Relationship Id="rId2" Type="http://schemas.openxmlformats.org/officeDocument/2006/relationships/tags" Target="../tags/tag35.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notesSlide" Target="../notesSlides/notesSlide5.xml"/><Relationship Id="rId10" Type="http://schemas.openxmlformats.org/officeDocument/2006/relationships/image" Target="../media/image14.wmf"/><Relationship Id="rId4" Type="http://schemas.openxmlformats.org/officeDocument/2006/relationships/slideLayout" Target="../slideLayouts/slideLayout6.xml"/><Relationship Id="rId9" Type="http://schemas.openxmlformats.org/officeDocument/2006/relationships/image" Target="../media/image16.jpg"/></Relationships>
</file>

<file path=ppt/slides/_rels/slide6.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control" Target="../activeX/activeX3.xml"/><Relationship Id="rId7" Type="http://schemas.openxmlformats.org/officeDocument/2006/relationships/image" Target="../media/image15.png"/><Relationship Id="rId2" Type="http://schemas.openxmlformats.org/officeDocument/2006/relationships/tags" Target="../tags/tag36.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notesSlide" Target="../notesSlides/notesSlide6.xml"/><Relationship Id="rId4" Type="http://schemas.openxmlformats.org/officeDocument/2006/relationships/slideLayout" Target="../slideLayouts/slideLayout6.xml"/><Relationship Id="rId9" Type="http://schemas.openxmlformats.org/officeDocument/2006/relationships/image" Target="../media/image14.w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37.xml"/><Relationship Id="rId5" Type="http://schemas.openxmlformats.org/officeDocument/2006/relationships/image" Target="../media/image6.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control" Target="../activeX/activeX4.xml"/><Relationship Id="rId7" Type="http://schemas.openxmlformats.org/officeDocument/2006/relationships/image" Target="../media/image15.png"/><Relationship Id="rId2" Type="http://schemas.openxmlformats.org/officeDocument/2006/relationships/tags" Target="../tags/tag38.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notesSlide" Target="../notesSlides/notesSlide8.xml"/><Relationship Id="rId10" Type="http://schemas.openxmlformats.org/officeDocument/2006/relationships/image" Target="../media/image14.wmf"/><Relationship Id="rId4" Type="http://schemas.openxmlformats.org/officeDocument/2006/relationships/slideLayout" Target="../slideLayouts/slideLayout6.xml"/><Relationship Id="rId9"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39.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a:extLst>
              <a:ext uri="{FF2B5EF4-FFF2-40B4-BE49-F238E27FC236}">
                <a16:creationId xmlns:a16="http://schemas.microsoft.com/office/drawing/2014/main" id="{BF6CA8E2-7A07-49BB-A94B-70874B70F13F}"/>
              </a:ext>
            </a:extLst>
          </p:cNvPr>
          <p:cNvSpPr>
            <a:spLocks noGrp="1"/>
          </p:cNvSpPr>
          <p:nvPr>
            <p:ph type="title"/>
          </p:nvPr>
        </p:nvSpPr>
        <p:spPr/>
        <p:txBody>
          <a:bodyPr/>
          <a:lstStyle/>
          <a:p>
            <a:r>
              <a:rPr lang="en-GB" altLang="en-US" dirty="0"/>
              <a:t>Carboxylic </a:t>
            </a:r>
            <a:br>
              <a:rPr lang="en-GB" altLang="en-US" dirty="0"/>
            </a:br>
            <a:r>
              <a:rPr lang="en-GB" altLang="en-US" dirty="0"/>
              <a:t>Acids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BEFB3EF0-E74B-40C3-A65B-B1674BD9C633}"/>
              </a:ext>
            </a:extLst>
          </p:cNvPr>
          <p:cNvSpPr>
            <a:spLocks noGrp="1" noChangeArrowheads="1"/>
          </p:cNvSpPr>
          <p:nvPr>
            <p:ph type="title"/>
          </p:nvPr>
        </p:nvSpPr>
        <p:spPr/>
        <p:txBody>
          <a:bodyPr/>
          <a:lstStyle/>
          <a:p>
            <a:r>
              <a:rPr lang="en-GB" altLang="en-US" dirty="0"/>
              <a:t>Chemical properties of carboxylic acids</a:t>
            </a:r>
          </a:p>
        </p:txBody>
      </p:sp>
      <p:pic>
        <p:nvPicPr>
          <p:cNvPr id="7" name="Picture 6">
            <a:hlinkClick r:id="" action="ppaction://hlinkshowjump?jump=nextslide"/>
            <a:extLst>
              <a:ext uri="{FF2B5EF4-FFF2-40B4-BE49-F238E27FC236}">
                <a16:creationId xmlns:a16="http://schemas.microsoft.com/office/drawing/2014/main" id="{B04065EB-423E-400F-960C-F268B3365AE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7FB4C6BC-CE41-4ED6-AC55-0FEDF9C5D494}"/>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1125A0EA-6321-4109-901F-0957845C6B89}"/>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5147"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2015077B-043E-4B5E-A41F-871BDC88BE5E}"/>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a:extLst>
              <a:ext uri="{FF2B5EF4-FFF2-40B4-BE49-F238E27FC236}">
                <a16:creationId xmlns:a16="http://schemas.microsoft.com/office/drawing/2014/main" id="{3E9BCA74-C069-4EE6-9478-D1E59EEE271F}"/>
              </a:ext>
            </a:extLst>
          </p:cNvPr>
          <p:cNvSpPr>
            <a:spLocks noGrp="1"/>
          </p:cNvSpPr>
          <p:nvPr>
            <p:ph type="title"/>
          </p:nvPr>
        </p:nvSpPr>
        <p:spPr/>
        <p:txBody>
          <a:bodyPr/>
          <a:lstStyle/>
          <a:p>
            <a:r>
              <a:rPr lang="en-GB" altLang="en-US" dirty="0"/>
              <a:t>Weak acids</a:t>
            </a:r>
          </a:p>
        </p:txBody>
      </p:sp>
      <p:sp>
        <p:nvSpPr>
          <p:cNvPr id="26627" name="Rectangle 3">
            <a:extLst>
              <a:ext uri="{FF2B5EF4-FFF2-40B4-BE49-F238E27FC236}">
                <a16:creationId xmlns:a16="http://schemas.microsoft.com/office/drawing/2014/main" id="{2ED7B65F-D0B6-472A-A843-06804646A2AF}"/>
              </a:ext>
            </a:extLst>
          </p:cNvPr>
          <p:cNvSpPr>
            <a:spLocks noChangeArrowheads="1"/>
          </p:cNvSpPr>
          <p:nvPr/>
        </p:nvSpPr>
        <p:spPr bwMode="auto">
          <a:xfrm>
            <a:off x="342900" y="784225"/>
            <a:ext cx="8801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Carboxylic acids are weak acids. This means they have a higher pH than strong acids and do not fully </a:t>
            </a:r>
            <a:r>
              <a:rPr lang="en-GB" altLang="en-US" b="1">
                <a:solidFill>
                  <a:srgbClr val="010066"/>
                </a:solidFill>
              </a:rPr>
              <a:t>dissociate</a:t>
            </a:r>
            <a:r>
              <a:rPr lang="en-GB" altLang="en-US"/>
              <a:t> </a:t>
            </a:r>
            <a:br>
              <a:rPr lang="en-GB" altLang="en-US"/>
            </a:br>
            <a:r>
              <a:rPr lang="en-GB" altLang="en-US"/>
              <a:t>in water. </a:t>
            </a:r>
          </a:p>
        </p:txBody>
      </p:sp>
      <p:sp>
        <p:nvSpPr>
          <p:cNvPr id="6" name="Rectangle 5">
            <a:extLst>
              <a:ext uri="{FF2B5EF4-FFF2-40B4-BE49-F238E27FC236}">
                <a16:creationId xmlns:a16="http://schemas.microsoft.com/office/drawing/2014/main" id="{7AC33D3F-A17B-4348-BCD2-B38399FA0696}"/>
              </a:ext>
            </a:extLst>
          </p:cNvPr>
          <p:cNvSpPr>
            <a:spLocks noChangeArrowheads="1"/>
          </p:cNvSpPr>
          <p:nvPr/>
        </p:nvSpPr>
        <p:spPr bwMode="auto">
          <a:xfrm>
            <a:off x="342900" y="2159000"/>
            <a:ext cx="84804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Carboxylic acids are able to react with metals, metal hydroxides, and carbonates in the same way as other acids.</a:t>
            </a:r>
          </a:p>
        </p:txBody>
      </p:sp>
      <p:sp>
        <p:nvSpPr>
          <p:cNvPr id="9" name="Text Box 104">
            <a:extLst>
              <a:ext uri="{FF2B5EF4-FFF2-40B4-BE49-F238E27FC236}">
                <a16:creationId xmlns:a16="http://schemas.microsoft.com/office/drawing/2014/main" id="{AF012509-9138-4F5E-9551-200E903DBBA9}"/>
              </a:ext>
            </a:extLst>
          </p:cNvPr>
          <p:cNvSpPr txBox="1">
            <a:spLocks noChangeArrowheads="1"/>
          </p:cNvSpPr>
          <p:nvPr/>
        </p:nvSpPr>
        <p:spPr bwMode="auto">
          <a:xfrm>
            <a:off x="342900" y="3941763"/>
            <a:ext cx="8801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b="1">
                <a:solidFill>
                  <a:srgbClr val="010066"/>
                </a:solidFill>
              </a:rPr>
              <a:t>metals</a:t>
            </a:r>
            <a:r>
              <a:rPr lang="en-GB" altLang="en-US">
                <a:solidFill>
                  <a:srgbClr val="010066"/>
                </a:solidFill>
              </a:rPr>
              <a:t> to form a salt and hydrogen </a:t>
            </a:r>
            <a:endParaRPr lang="en-GB" altLang="en-US" b="1">
              <a:solidFill>
                <a:srgbClr val="FF6600"/>
              </a:solidFill>
            </a:endParaRPr>
          </a:p>
        </p:txBody>
      </p:sp>
      <p:sp>
        <p:nvSpPr>
          <p:cNvPr id="10" name="Text Box 103">
            <a:extLst>
              <a:ext uri="{FF2B5EF4-FFF2-40B4-BE49-F238E27FC236}">
                <a16:creationId xmlns:a16="http://schemas.microsoft.com/office/drawing/2014/main" id="{EDDE9D8A-EFED-4090-A806-EC429BC1B6E7}"/>
              </a:ext>
            </a:extLst>
          </p:cNvPr>
          <p:cNvSpPr txBox="1">
            <a:spLocks noChangeArrowheads="1"/>
          </p:cNvSpPr>
          <p:nvPr/>
        </p:nvSpPr>
        <p:spPr bwMode="auto">
          <a:xfrm>
            <a:off x="342900" y="4627563"/>
            <a:ext cx="8801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b="1">
                <a:solidFill>
                  <a:srgbClr val="010066"/>
                </a:solidFill>
              </a:rPr>
              <a:t>metal hydroxides </a:t>
            </a:r>
            <a:r>
              <a:rPr lang="en-GB" altLang="en-US">
                <a:solidFill>
                  <a:srgbClr val="010066"/>
                </a:solidFill>
              </a:rPr>
              <a:t>to form a salt and water </a:t>
            </a:r>
            <a:endParaRPr lang="en-GB" altLang="en-US" b="1">
              <a:solidFill>
                <a:srgbClr val="FF6600"/>
              </a:solidFill>
            </a:endParaRPr>
          </a:p>
        </p:txBody>
      </p:sp>
      <p:sp>
        <p:nvSpPr>
          <p:cNvPr id="11" name="Text Box 102">
            <a:extLst>
              <a:ext uri="{FF2B5EF4-FFF2-40B4-BE49-F238E27FC236}">
                <a16:creationId xmlns:a16="http://schemas.microsoft.com/office/drawing/2014/main" id="{67F034D0-2234-4086-B855-B0C2D4EFC2EE}"/>
              </a:ext>
            </a:extLst>
          </p:cNvPr>
          <p:cNvSpPr txBox="1">
            <a:spLocks noChangeArrowheads="1"/>
          </p:cNvSpPr>
          <p:nvPr/>
        </p:nvSpPr>
        <p:spPr bwMode="auto">
          <a:xfrm>
            <a:off x="342900" y="3211513"/>
            <a:ext cx="8801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pPr>
            <a:r>
              <a:rPr lang="en-GB" altLang="en-US">
                <a:solidFill>
                  <a:srgbClr val="010066"/>
                </a:solidFill>
              </a:rPr>
              <a:t>Carboxylic acids react with…</a:t>
            </a:r>
            <a:endParaRPr lang="en-GB" altLang="en-US" b="1">
              <a:solidFill>
                <a:srgbClr val="FF6600"/>
              </a:solidFill>
            </a:endParaRPr>
          </a:p>
        </p:txBody>
      </p:sp>
      <p:sp>
        <p:nvSpPr>
          <p:cNvPr id="12" name="Text Box 101">
            <a:extLst>
              <a:ext uri="{FF2B5EF4-FFF2-40B4-BE49-F238E27FC236}">
                <a16:creationId xmlns:a16="http://schemas.microsoft.com/office/drawing/2014/main" id="{A31D5BFB-DFC6-4083-A274-63545AEC154E}"/>
              </a:ext>
            </a:extLst>
          </p:cNvPr>
          <p:cNvSpPr txBox="1">
            <a:spLocks noChangeArrowheads="1"/>
          </p:cNvSpPr>
          <p:nvPr/>
        </p:nvSpPr>
        <p:spPr bwMode="auto">
          <a:xfrm>
            <a:off x="342900" y="5311775"/>
            <a:ext cx="52498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b="1" dirty="0">
                <a:solidFill>
                  <a:srgbClr val="010066"/>
                </a:solidFill>
              </a:rPr>
              <a:t>carbonates</a:t>
            </a:r>
            <a:r>
              <a:rPr lang="en-GB" altLang="en-US" dirty="0">
                <a:solidFill>
                  <a:srgbClr val="010066"/>
                </a:solidFill>
              </a:rPr>
              <a:t> to form a salt, water and carbon dioxide.</a:t>
            </a:r>
            <a:endParaRPr lang="en-GB" altLang="en-US" b="1" dirty="0">
              <a:solidFill>
                <a:srgbClr val="FF6600"/>
              </a:solidFill>
            </a:endParaRPr>
          </a:p>
        </p:txBody>
      </p:sp>
      <p:pic>
        <p:nvPicPr>
          <p:cNvPr id="26635" name="Picture 13" descr="Acids and alkalis_acid.png">
            <a:extLst>
              <a:ext uri="{FF2B5EF4-FFF2-40B4-BE49-F238E27FC236}">
                <a16:creationId xmlns:a16="http://schemas.microsoft.com/office/drawing/2014/main" id="{955E90A1-A5C3-426A-87C8-F9A39A58AEE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64312" y="3268663"/>
            <a:ext cx="2411413" cy="288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hlinkClick r:id="" action="ppaction://hlinkshowjump?jump=nextslide"/>
            <a:extLst>
              <a:ext uri="{FF2B5EF4-FFF2-40B4-BE49-F238E27FC236}">
                <a16:creationId xmlns:a16="http://schemas.microsoft.com/office/drawing/2014/main" id="{5E43AAC6-6357-4F06-A980-633F2EC6BAC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4" name="Picture 9" descr="notes_icon">
            <a:extLst>
              <a:ext uri="{FF2B5EF4-FFF2-40B4-BE49-F238E27FC236}">
                <a16:creationId xmlns:a16="http://schemas.microsoft.com/office/drawing/2014/main" id="{F6E25BA1-0190-4D5F-A01F-89365C2531E9}"/>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a:extLst>
              <a:ext uri="{FF2B5EF4-FFF2-40B4-BE49-F238E27FC236}">
                <a16:creationId xmlns:a16="http://schemas.microsoft.com/office/drawing/2014/main" id="{F3B5C2F1-3312-49D6-AC85-7F7CDA01CD2F}"/>
              </a:ext>
            </a:extLst>
          </p:cNvPr>
          <p:cNvSpPr>
            <a:spLocks noGrp="1" noChangeArrowheads="1"/>
          </p:cNvSpPr>
          <p:nvPr>
            <p:ph type="title"/>
          </p:nvPr>
        </p:nvSpPr>
        <p:spPr/>
        <p:txBody>
          <a:bodyPr/>
          <a:lstStyle/>
          <a:p>
            <a:r>
              <a:rPr lang="en-GB" altLang="en-US"/>
              <a:t>Reactivity</a:t>
            </a:r>
          </a:p>
        </p:txBody>
      </p:sp>
      <p:sp>
        <p:nvSpPr>
          <p:cNvPr id="27651" name="Text Box 54">
            <a:extLst>
              <a:ext uri="{FF2B5EF4-FFF2-40B4-BE49-F238E27FC236}">
                <a16:creationId xmlns:a16="http://schemas.microsoft.com/office/drawing/2014/main" id="{B86FFDC1-D66C-484C-A6A8-05FD208A032A}"/>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A solution of </a:t>
            </a:r>
            <a:r>
              <a:rPr lang="en-GB" altLang="en-US" b="1"/>
              <a:t>ethanoic acid </a:t>
            </a:r>
            <a:r>
              <a:rPr lang="en-GB" altLang="en-US"/>
              <a:t>reacts more slowly than </a:t>
            </a:r>
            <a:r>
              <a:rPr lang="en-GB" altLang="en-US" b="1"/>
              <a:t>hydrochloric acid </a:t>
            </a:r>
            <a:r>
              <a:rPr lang="en-GB" altLang="en-US"/>
              <a:t>of the same concentration. </a:t>
            </a:r>
          </a:p>
        </p:txBody>
      </p:sp>
      <p:sp>
        <p:nvSpPr>
          <p:cNvPr id="26628" name="Text Box 51">
            <a:extLst>
              <a:ext uri="{FF2B5EF4-FFF2-40B4-BE49-F238E27FC236}">
                <a16:creationId xmlns:a16="http://schemas.microsoft.com/office/drawing/2014/main" id="{445F93AA-D755-4EFF-966F-1BF1D2375151}"/>
              </a:ext>
            </a:extLst>
          </p:cNvPr>
          <p:cNvSpPr txBox="1">
            <a:spLocks noChangeArrowheads="1"/>
          </p:cNvSpPr>
          <p:nvPr/>
        </p:nvSpPr>
        <p:spPr bwMode="auto">
          <a:xfrm>
            <a:off x="342900" y="1681163"/>
            <a:ext cx="4651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Hydrochloric acid is </a:t>
            </a:r>
            <a:r>
              <a:rPr lang="en-GB" altLang="en-US" b="1"/>
              <a:t>fully dissociated</a:t>
            </a:r>
            <a:r>
              <a:rPr lang="en-GB" altLang="en-US"/>
              <a:t>, so all the hydrogen ions are available to react.</a:t>
            </a:r>
          </a:p>
        </p:txBody>
      </p:sp>
      <p:sp>
        <p:nvSpPr>
          <p:cNvPr id="26629" name="Text Box 52">
            <a:extLst>
              <a:ext uri="{FF2B5EF4-FFF2-40B4-BE49-F238E27FC236}">
                <a16:creationId xmlns:a16="http://schemas.microsoft.com/office/drawing/2014/main" id="{4188594A-332D-4DC3-B06E-D4B6FB0593FA}"/>
              </a:ext>
            </a:extLst>
          </p:cNvPr>
          <p:cNvSpPr txBox="1">
            <a:spLocks noChangeArrowheads="1"/>
          </p:cNvSpPr>
          <p:nvPr/>
        </p:nvSpPr>
        <p:spPr bwMode="auto">
          <a:xfrm>
            <a:off x="342900" y="2947988"/>
            <a:ext cx="48275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Ethanoic acid is </a:t>
            </a:r>
            <a:r>
              <a:rPr lang="en-GB" altLang="en-US" b="1"/>
              <a:t>partially dissociated</a:t>
            </a:r>
            <a:r>
              <a:rPr lang="en-GB" altLang="en-US"/>
              <a:t>, so there are fewer hydrogen ions to react.</a:t>
            </a:r>
          </a:p>
        </p:txBody>
      </p:sp>
      <p:sp>
        <p:nvSpPr>
          <p:cNvPr id="26630" name="Text Box 53">
            <a:extLst>
              <a:ext uri="{FF2B5EF4-FFF2-40B4-BE49-F238E27FC236}">
                <a16:creationId xmlns:a16="http://schemas.microsoft.com/office/drawing/2014/main" id="{6E39E6CB-9EAF-4E7F-BEB9-C1520679AD32}"/>
              </a:ext>
            </a:extLst>
          </p:cNvPr>
          <p:cNvSpPr txBox="1">
            <a:spLocks noChangeArrowheads="1"/>
          </p:cNvSpPr>
          <p:nvPr/>
        </p:nvSpPr>
        <p:spPr bwMode="auto">
          <a:xfrm>
            <a:off x="342900" y="4214813"/>
            <a:ext cx="4322763"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The lower concentration of H</a:t>
            </a:r>
            <a:r>
              <a:rPr lang="en-GB" altLang="en-US" baseline="30000"/>
              <a:t>+</a:t>
            </a:r>
            <a:r>
              <a:rPr lang="en-GB" altLang="en-US"/>
              <a:t> ions in ethanoic acid leads to lower collision frequency with reactant molecules and so it reacts more slowly.</a:t>
            </a:r>
          </a:p>
        </p:txBody>
      </p:sp>
      <p:pic>
        <p:nvPicPr>
          <p:cNvPr id="26637" name="Picture 13" descr="CarboxylicAcids_StrongAcid">
            <a:extLst>
              <a:ext uri="{FF2B5EF4-FFF2-40B4-BE49-F238E27FC236}">
                <a16:creationId xmlns:a16="http://schemas.microsoft.com/office/drawing/2014/main" id="{2282E005-2A2A-4A3D-8A0D-B41BA3F929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5288" y="2085975"/>
            <a:ext cx="238442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12" descr="CarboxylicAcids_WeakAcid">
            <a:extLst>
              <a:ext uri="{FF2B5EF4-FFF2-40B4-BE49-F238E27FC236}">
                <a16:creationId xmlns:a16="http://schemas.microsoft.com/office/drawing/2014/main" id="{CBF8B700-9244-4120-87BC-FB4F7889B3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0463" y="2098675"/>
            <a:ext cx="23860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EBBAAD24-D8FF-4D49-8A07-D1255CB076CC}"/>
              </a:ext>
            </a:extLst>
          </p:cNvPr>
          <p:cNvSpPr>
            <a:spLocks noChangeArrowheads="1"/>
          </p:cNvSpPr>
          <p:nvPr/>
        </p:nvSpPr>
        <p:spPr bwMode="auto">
          <a:xfrm>
            <a:off x="6813550" y="3054350"/>
            <a:ext cx="2420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000" b="1">
                <a:solidFill>
                  <a:srgbClr val="33CC33"/>
                </a:solidFill>
              </a:rPr>
              <a:t>hydrochloric acid </a:t>
            </a:r>
          </a:p>
        </p:txBody>
      </p:sp>
      <p:sp>
        <p:nvSpPr>
          <p:cNvPr id="11" name="Rectangle 10">
            <a:extLst>
              <a:ext uri="{FF2B5EF4-FFF2-40B4-BE49-F238E27FC236}">
                <a16:creationId xmlns:a16="http://schemas.microsoft.com/office/drawing/2014/main" id="{5113CE0A-B603-46DB-9AB6-3D26EC29E25F}"/>
              </a:ext>
            </a:extLst>
          </p:cNvPr>
          <p:cNvSpPr>
            <a:spLocks noChangeArrowheads="1"/>
          </p:cNvSpPr>
          <p:nvPr/>
        </p:nvSpPr>
        <p:spPr bwMode="auto">
          <a:xfrm>
            <a:off x="5268913" y="2482850"/>
            <a:ext cx="1851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000" b="1">
                <a:solidFill>
                  <a:srgbClr val="FF0000"/>
                </a:solidFill>
              </a:rPr>
              <a:t>ethanoic acid</a:t>
            </a:r>
          </a:p>
        </p:txBody>
      </p:sp>
      <p:pic>
        <p:nvPicPr>
          <p:cNvPr id="13" name="Picture 8">
            <a:hlinkClick r:id="" action="ppaction://hlinkshowjump?jump=nextslide"/>
            <a:extLst>
              <a:ext uri="{FF2B5EF4-FFF2-40B4-BE49-F238E27FC236}">
                <a16:creationId xmlns:a16="http://schemas.microsoft.com/office/drawing/2014/main" id="{E60EE7DA-49FE-49A9-9EA1-1F107377039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4" name="Picture 9" descr="notes_icon">
            <a:extLst>
              <a:ext uri="{FF2B5EF4-FFF2-40B4-BE49-F238E27FC236}">
                <a16:creationId xmlns:a16="http://schemas.microsoft.com/office/drawing/2014/main" id="{61956220-B1D9-4261-9819-6199659D30BC}"/>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26637"/>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6629"/>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nodeType="afterEffect">
                                  <p:stCondLst>
                                    <p:cond delay="0"/>
                                  </p:stCondLst>
                                  <p:childTnLst>
                                    <p:set>
                                      <p:cBhvr>
                                        <p:cTn id="18" dur="1" fill="hold">
                                          <p:stCondLst>
                                            <p:cond delay="0"/>
                                          </p:stCondLst>
                                        </p:cTn>
                                        <p:tgtEl>
                                          <p:spTgt spid="266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630"/>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26629" grpId="0"/>
      <p:bldP spid="26630"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a:extLst>
              <a:ext uri="{FF2B5EF4-FFF2-40B4-BE49-F238E27FC236}">
                <a16:creationId xmlns:a16="http://schemas.microsoft.com/office/drawing/2014/main" id="{627BAB21-A5E0-46F6-BB48-73AB2E34D5C2}"/>
              </a:ext>
            </a:extLst>
          </p:cNvPr>
          <p:cNvSpPr>
            <a:spLocks noGrp="1" noChangeArrowheads="1"/>
          </p:cNvSpPr>
          <p:nvPr>
            <p:ph type="title"/>
          </p:nvPr>
        </p:nvSpPr>
        <p:spPr/>
        <p:txBody>
          <a:bodyPr/>
          <a:lstStyle/>
          <a:p>
            <a:r>
              <a:rPr lang="en-GB" altLang="en-US" dirty="0"/>
              <a:t>Acid strength and amount of product</a:t>
            </a:r>
          </a:p>
        </p:txBody>
      </p:sp>
      <p:pic>
        <p:nvPicPr>
          <p:cNvPr id="6" name="Picture 5">
            <a:hlinkClick r:id="" action="ppaction://hlinkshowjump?jump=nextslide"/>
            <a:extLst>
              <a:ext uri="{FF2B5EF4-FFF2-40B4-BE49-F238E27FC236}">
                <a16:creationId xmlns:a16="http://schemas.microsoft.com/office/drawing/2014/main" id="{55F685F1-D0DF-47B3-8D10-D4B5C5B616E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243C0539-967D-47FC-8403-D6D5DDBA7A0F}"/>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6169"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CDCAE5CD-7AB1-407C-9B8F-A90573AA874D}"/>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a:extLst>
              <a:ext uri="{FF2B5EF4-FFF2-40B4-BE49-F238E27FC236}">
                <a16:creationId xmlns:a16="http://schemas.microsoft.com/office/drawing/2014/main" id="{A444F4AC-2FCE-42D9-97B8-B4FFEC20DEF7}"/>
              </a:ext>
            </a:extLst>
          </p:cNvPr>
          <p:cNvSpPr>
            <a:spLocks noGrp="1" noChangeArrowheads="1"/>
          </p:cNvSpPr>
          <p:nvPr>
            <p:ph type="title"/>
          </p:nvPr>
        </p:nvSpPr>
        <p:spPr/>
        <p:txBody>
          <a:bodyPr/>
          <a:lstStyle/>
          <a:p>
            <a:r>
              <a:rPr lang="en-GB" altLang="en-US"/>
              <a:t>Amount of product</a:t>
            </a:r>
          </a:p>
        </p:txBody>
      </p:sp>
      <p:sp>
        <p:nvSpPr>
          <p:cNvPr id="28675" name="Text Box 5666">
            <a:extLst>
              <a:ext uri="{FF2B5EF4-FFF2-40B4-BE49-F238E27FC236}">
                <a16:creationId xmlns:a16="http://schemas.microsoft.com/office/drawing/2014/main" id="{0571D427-4965-40AB-B2A6-35A18C2B96BC}"/>
              </a:ext>
            </a:extLst>
          </p:cNvPr>
          <p:cNvSpPr txBox="1">
            <a:spLocks noChangeArrowheads="1"/>
          </p:cNvSpPr>
          <p:nvPr/>
        </p:nvSpPr>
        <p:spPr bwMode="auto">
          <a:xfrm>
            <a:off x="342900" y="784225"/>
            <a:ext cx="8001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A strong acid is fully dissociated and all of the H</a:t>
            </a:r>
            <a:r>
              <a:rPr lang="en-GB" altLang="en-US" baseline="30000"/>
              <a:t>+</a:t>
            </a:r>
            <a:r>
              <a:rPr lang="en-GB" altLang="en-US"/>
              <a:t> ions react with the solid reactant.</a:t>
            </a:r>
          </a:p>
        </p:txBody>
      </p:sp>
      <p:sp>
        <p:nvSpPr>
          <p:cNvPr id="5" name="AutoShape 6">
            <a:extLst>
              <a:ext uri="{FF2B5EF4-FFF2-40B4-BE49-F238E27FC236}">
                <a16:creationId xmlns:a16="http://schemas.microsoft.com/office/drawing/2014/main" id="{2F063BA7-8608-4616-92DD-8892B0520545}"/>
              </a:ext>
            </a:extLst>
          </p:cNvPr>
          <p:cNvSpPr>
            <a:spLocks noChangeArrowheads="1"/>
          </p:cNvSpPr>
          <p:nvPr/>
        </p:nvSpPr>
        <p:spPr bwMode="auto">
          <a:xfrm>
            <a:off x="2701925" y="2446338"/>
            <a:ext cx="4021138" cy="519112"/>
          </a:xfrm>
          <a:prstGeom prst="roundRect">
            <a:avLst>
              <a:gd name="adj" fmla="val 0"/>
            </a:avLst>
          </a:prstGeom>
          <a:solidFill>
            <a:srgbClr val="FF6600"/>
          </a:solidFill>
          <a:ln w="38100" algn="ctr">
            <a:solidFill>
              <a:srgbClr val="FF6600"/>
            </a:solidFill>
            <a:round/>
            <a:headEnd/>
            <a:tailEnd/>
          </a:ln>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6" name="Text Box 7">
            <a:extLst>
              <a:ext uri="{FF2B5EF4-FFF2-40B4-BE49-F238E27FC236}">
                <a16:creationId xmlns:a16="http://schemas.microsoft.com/office/drawing/2014/main" id="{1F0BAE56-CC89-4A55-A023-C33D7E85FB3C}"/>
              </a:ext>
            </a:extLst>
          </p:cNvPr>
          <p:cNvSpPr txBox="1">
            <a:spLocks noChangeArrowheads="1"/>
          </p:cNvSpPr>
          <p:nvPr/>
        </p:nvSpPr>
        <p:spPr bwMode="auto">
          <a:xfrm>
            <a:off x="2973388" y="2484438"/>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HA</a:t>
            </a:r>
          </a:p>
        </p:txBody>
      </p:sp>
      <p:sp>
        <p:nvSpPr>
          <p:cNvPr id="7" name="Text Box 8">
            <a:extLst>
              <a:ext uri="{FF2B5EF4-FFF2-40B4-BE49-F238E27FC236}">
                <a16:creationId xmlns:a16="http://schemas.microsoft.com/office/drawing/2014/main" id="{7314D070-5DB7-4F38-9F3A-8946740DA557}"/>
              </a:ext>
            </a:extLst>
          </p:cNvPr>
          <p:cNvSpPr txBox="1">
            <a:spLocks noChangeArrowheads="1"/>
          </p:cNvSpPr>
          <p:nvPr/>
        </p:nvSpPr>
        <p:spPr bwMode="auto">
          <a:xfrm>
            <a:off x="3810000" y="2392363"/>
            <a:ext cx="565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3600" b="1">
                <a:solidFill>
                  <a:schemeClr val="bg1"/>
                </a:solidFill>
              </a:rPr>
              <a:t>⇌</a:t>
            </a:r>
          </a:p>
        </p:txBody>
      </p:sp>
      <p:sp>
        <p:nvSpPr>
          <p:cNvPr id="8" name="Text Box 9">
            <a:extLst>
              <a:ext uri="{FF2B5EF4-FFF2-40B4-BE49-F238E27FC236}">
                <a16:creationId xmlns:a16="http://schemas.microsoft.com/office/drawing/2014/main" id="{ED119426-64C8-4EA7-8B2A-8D1BBCCC923E}"/>
              </a:ext>
            </a:extLst>
          </p:cNvPr>
          <p:cNvSpPr txBox="1">
            <a:spLocks noChangeArrowheads="1"/>
          </p:cNvSpPr>
          <p:nvPr/>
        </p:nvSpPr>
        <p:spPr bwMode="auto">
          <a:xfrm>
            <a:off x="4637088" y="2484438"/>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H</a:t>
            </a:r>
            <a:r>
              <a:rPr lang="en-GB" altLang="en-US" b="1" baseline="30000">
                <a:solidFill>
                  <a:schemeClr val="bg1"/>
                </a:solidFill>
              </a:rPr>
              <a:t>+</a:t>
            </a:r>
          </a:p>
        </p:txBody>
      </p:sp>
      <p:sp>
        <p:nvSpPr>
          <p:cNvPr id="9" name="Text Box 10">
            <a:extLst>
              <a:ext uri="{FF2B5EF4-FFF2-40B4-BE49-F238E27FC236}">
                <a16:creationId xmlns:a16="http://schemas.microsoft.com/office/drawing/2014/main" id="{D551E65D-D6BB-4ED1-A3B8-DC65E0D15CF7}"/>
              </a:ext>
            </a:extLst>
          </p:cNvPr>
          <p:cNvSpPr txBox="1">
            <a:spLocks noChangeArrowheads="1"/>
          </p:cNvSpPr>
          <p:nvPr/>
        </p:nvSpPr>
        <p:spPr bwMode="auto">
          <a:xfrm>
            <a:off x="5373688" y="2454275"/>
            <a:ext cx="3921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800" b="1">
                <a:solidFill>
                  <a:schemeClr val="bg1"/>
                </a:solidFill>
              </a:rPr>
              <a:t>+</a:t>
            </a:r>
          </a:p>
        </p:txBody>
      </p:sp>
      <p:sp>
        <p:nvSpPr>
          <p:cNvPr id="10" name="Text Box 11">
            <a:extLst>
              <a:ext uri="{FF2B5EF4-FFF2-40B4-BE49-F238E27FC236}">
                <a16:creationId xmlns:a16="http://schemas.microsoft.com/office/drawing/2014/main" id="{B503189D-F18F-4179-8F20-9FE50329053C}"/>
              </a:ext>
            </a:extLst>
          </p:cNvPr>
          <p:cNvSpPr txBox="1">
            <a:spLocks noChangeArrowheads="1"/>
          </p:cNvSpPr>
          <p:nvPr/>
        </p:nvSpPr>
        <p:spPr bwMode="auto">
          <a:xfrm>
            <a:off x="5978525" y="2484438"/>
            <a:ext cx="517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A</a:t>
            </a:r>
            <a:r>
              <a:rPr lang="en-GB" altLang="en-US" b="1" baseline="30000">
                <a:solidFill>
                  <a:schemeClr val="bg1"/>
                </a:solidFill>
              </a:rPr>
              <a:t>–</a:t>
            </a:r>
          </a:p>
        </p:txBody>
      </p:sp>
      <p:sp>
        <p:nvSpPr>
          <p:cNvPr id="27658" name="Text Box 53">
            <a:extLst>
              <a:ext uri="{FF2B5EF4-FFF2-40B4-BE49-F238E27FC236}">
                <a16:creationId xmlns:a16="http://schemas.microsoft.com/office/drawing/2014/main" id="{E4ADE0A7-347C-41EA-8354-3BAF478BC4C3}"/>
              </a:ext>
            </a:extLst>
          </p:cNvPr>
          <p:cNvSpPr txBox="1">
            <a:spLocks noChangeArrowheads="1"/>
          </p:cNvSpPr>
          <p:nvPr/>
        </p:nvSpPr>
        <p:spPr bwMode="auto">
          <a:xfrm>
            <a:off x="342900" y="3151188"/>
            <a:ext cx="8001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As the H</a:t>
            </a:r>
            <a:r>
              <a:rPr lang="en-GB" altLang="en-US" baseline="30000" dirty="0"/>
              <a:t>+</a:t>
            </a:r>
            <a:r>
              <a:rPr lang="en-GB" altLang="en-US" dirty="0"/>
              <a:t> ions react, the equilibrium shifts to the right. This forms more H</a:t>
            </a:r>
            <a:r>
              <a:rPr lang="en-GB" altLang="en-US" baseline="30000" dirty="0"/>
              <a:t>+</a:t>
            </a:r>
            <a:r>
              <a:rPr lang="en-GB" altLang="en-US" dirty="0"/>
              <a:t> ions until there is no more of the undissociated acid left.</a:t>
            </a:r>
          </a:p>
        </p:txBody>
      </p:sp>
      <p:sp>
        <p:nvSpPr>
          <p:cNvPr id="27660" name="Text Box 51">
            <a:extLst>
              <a:ext uri="{FF2B5EF4-FFF2-40B4-BE49-F238E27FC236}">
                <a16:creationId xmlns:a16="http://schemas.microsoft.com/office/drawing/2014/main" id="{31EEAC99-6946-4972-85E4-15CA78A41370}"/>
              </a:ext>
            </a:extLst>
          </p:cNvPr>
          <p:cNvSpPr txBox="1">
            <a:spLocks noChangeArrowheads="1"/>
          </p:cNvSpPr>
          <p:nvPr/>
        </p:nvSpPr>
        <p:spPr bwMode="auto">
          <a:xfrm>
            <a:off x="342900" y="1800225"/>
            <a:ext cx="8623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A weak acid is partially dissociated and forms an </a:t>
            </a:r>
            <a:r>
              <a:rPr lang="en-GB" altLang="en-US" b="1">
                <a:solidFill>
                  <a:srgbClr val="FF6600"/>
                </a:solidFill>
              </a:rPr>
              <a:t>equilibrium</a:t>
            </a:r>
            <a:r>
              <a:rPr lang="en-GB" altLang="en-US"/>
              <a:t>:</a:t>
            </a:r>
          </a:p>
        </p:txBody>
      </p:sp>
      <p:sp>
        <p:nvSpPr>
          <p:cNvPr id="27661" name="Text Box 52">
            <a:extLst>
              <a:ext uri="{FF2B5EF4-FFF2-40B4-BE49-F238E27FC236}">
                <a16:creationId xmlns:a16="http://schemas.microsoft.com/office/drawing/2014/main" id="{9E1F9145-1A31-4C4D-98CD-C605544E3B1C}"/>
              </a:ext>
            </a:extLst>
          </p:cNvPr>
          <p:cNvSpPr txBox="1">
            <a:spLocks noChangeArrowheads="1"/>
          </p:cNvSpPr>
          <p:nvPr/>
        </p:nvSpPr>
        <p:spPr bwMode="auto">
          <a:xfrm>
            <a:off x="342900" y="4537075"/>
            <a:ext cx="86598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The same volume of a weak </a:t>
            </a:r>
            <a:r>
              <a:rPr lang="en-GB" altLang="en-US" b="1">
                <a:solidFill>
                  <a:srgbClr val="FF6600"/>
                </a:solidFill>
              </a:rPr>
              <a:t>monoprotic acid </a:t>
            </a:r>
            <a:r>
              <a:rPr lang="en-GB" altLang="en-US"/>
              <a:t>and a strong monoprotic acid of equal concentration will contain the same number of moles of H</a:t>
            </a:r>
            <a:r>
              <a:rPr lang="en-GB" altLang="en-US" baseline="30000"/>
              <a:t>+</a:t>
            </a:r>
            <a:r>
              <a:rPr lang="en-GB" altLang="en-US"/>
              <a:t> ions. As a result, both acids will eventually produce the same volume of gaseous product.</a:t>
            </a:r>
          </a:p>
        </p:txBody>
      </p:sp>
      <p:pic>
        <p:nvPicPr>
          <p:cNvPr id="15" name="Picture 8">
            <a:hlinkClick r:id="" action="ppaction://hlinkshowjump?jump=nextslide"/>
            <a:extLst>
              <a:ext uri="{FF2B5EF4-FFF2-40B4-BE49-F238E27FC236}">
                <a16:creationId xmlns:a16="http://schemas.microsoft.com/office/drawing/2014/main" id="{76277135-752B-47A6-A41E-3589DC400EA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6" name="Picture 9" descr="notes_icon">
            <a:extLst>
              <a:ext uri="{FF2B5EF4-FFF2-40B4-BE49-F238E27FC236}">
                <a16:creationId xmlns:a16="http://schemas.microsoft.com/office/drawing/2014/main" id="{DBF63A3A-79DA-400A-929D-BD8F22A48240}"/>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60"/>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65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661"/>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P spid="10" grpId="0"/>
      <p:bldP spid="27658" grpId="0"/>
      <p:bldP spid="27660" grpId="0"/>
      <p:bldP spid="2766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a:extLst>
              <a:ext uri="{FF2B5EF4-FFF2-40B4-BE49-F238E27FC236}">
                <a16:creationId xmlns:a16="http://schemas.microsoft.com/office/drawing/2014/main" id="{6BC06A95-5A64-4C04-9449-AD93B1F03B83}"/>
              </a:ext>
            </a:extLst>
          </p:cNvPr>
          <p:cNvSpPr>
            <a:spLocks noGrp="1" noChangeArrowheads="1"/>
          </p:cNvSpPr>
          <p:nvPr>
            <p:ph type="title"/>
          </p:nvPr>
        </p:nvSpPr>
        <p:spPr/>
        <p:txBody>
          <a:bodyPr/>
          <a:lstStyle/>
          <a:p>
            <a:r>
              <a:rPr lang="en-GB" altLang="en-US"/>
              <a:t>Electrolysis of acids</a:t>
            </a:r>
          </a:p>
        </p:txBody>
      </p:sp>
      <p:sp>
        <p:nvSpPr>
          <p:cNvPr id="29699" name="Text Box 54">
            <a:extLst>
              <a:ext uri="{FF2B5EF4-FFF2-40B4-BE49-F238E27FC236}">
                <a16:creationId xmlns:a16="http://schemas.microsoft.com/office/drawing/2014/main" id="{DD05F8F6-3BEA-4546-AE05-60BEEDFF9D28}"/>
              </a:ext>
            </a:extLst>
          </p:cNvPr>
          <p:cNvSpPr txBox="1">
            <a:spLocks noChangeArrowheads="1"/>
          </p:cNvSpPr>
          <p:nvPr/>
        </p:nvSpPr>
        <p:spPr bwMode="auto">
          <a:xfrm>
            <a:off x="342900" y="784225"/>
            <a:ext cx="8585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Ethanoic acid is </a:t>
            </a:r>
            <a:r>
              <a:rPr lang="en-GB" altLang="en-US" b="1"/>
              <a:t>less conductive </a:t>
            </a:r>
            <a:r>
              <a:rPr lang="en-GB" altLang="en-US"/>
              <a:t>than hydrochloric acid of the same concentration.</a:t>
            </a:r>
          </a:p>
        </p:txBody>
      </p:sp>
      <p:sp>
        <p:nvSpPr>
          <p:cNvPr id="30725" name="Text Box 53">
            <a:extLst>
              <a:ext uri="{FF2B5EF4-FFF2-40B4-BE49-F238E27FC236}">
                <a16:creationId xmlns:a16="http://schemas.microsoft.com/office/drawing/2014/main" id="{BF7729EB-FA31-4C91-9AFF-4E57C7FE5D45}"/>
              </a:ext>
            </a:extLst>
          </p:cNvPr>
          <p:cNvSpPr txBox="1">
            <a:spLocks noChangeArrowheads="1"/>
          </p:cNvSpPr>
          <p:nvPr/>
        </p:nvSpPr>
        <p:spPr bwMode="auto">
          <a:xfrm>
            <a:off x="342900" y="2606675"/>
            <a:ext cx="36195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The </a:t>
            </a:r>
            <a:r>
              <a:rPr lang="en-GB" altLang="en-US" b="1">
                <a:solidFill>
                  <a:srgbClr val="FF6600"/>
                </a:solidFill>
              </a:rPr>
              <a:t>electrolysis</a:t>
            </a:r>
            <a:r>
              <a:rPr lang="en-GB" altLang="en-US"/>
              <a:t> of either ethanoic acid or hydrochloric acid produces </a:t>
            </a:r>
            <a:r>
              <a:rPr lang="en-GB" altLang="en-US" b="1"/>
              <a:t>hydrogen gas </a:t>
            </a:r>
            <a:r>
              <a:rPr lang="en-GB" altLang="en-US"/>
              <a:t>at the negative electrode.</a:t>
            </a:r>
          </a:p>
        </p:txBody>
      </p:sp>
      <p:sp>
        <p:nvSpPr>
          <p:cNvPr id="30728" name="Text Box 51">
            <a:extLst>
              <a:ext uri="{FF2B5EF4-FFF2-40B4-BE49-F238E27FC236}">
                <a16:creationId xmlns:a16="http://schemas.microsoft.com/office/drawing/2014/main" id="{64FD08F9-5174-4F0B-AB53-E20A66A7E713}"/>
              </a:ext>
            </a:extLst>
          </p:cNvPr>
          <p:cNvSpPr txBox="1">
            <a:spLocks noChangeArrowheads="1"/>
          </p:cNvSpPr>
          <p:nvPr/>
        </p:nvSpPr>
        <p:spPr bwMode="auto">
          <a:xfrm>
            <a:off x="342900" y="1695450"/>
            <a:ext cx="8585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The ethanoic acid is only partially dissociated and contains a lower concentration of hydrogen ions to carry the charge.</a:t>
            </a:r>
          </a:p>
        </p:txBody>
      </p:sp>
      <p:sp>
        <p:nvSpPr>
          <p:cNvPr id="30730" name="Text Box 52">
            <a:extLst>
              <a:ext uri="{FF2B5EF4-FFF2-40B4-BE49-F238E27FC236}">
                <a16:creationId xmlns:a16="http://schemas.microsoft.com/office/drawing/2014/main" id="{0C317611-3298-4885-B109-0C2AD94256BB}"/>
              </a:ext>
            </a:extLst>
          </p:cNvPr>
          <p:cNvSpPr txBox="1">
            <a:spLocks noChangeArrowheads="1"/>
          </p:cNvSpPr>
          <p:nvPr/>
        </p:nvSpPr>
        <p:spPr bwMode="auto">
          <a:xfrm>
            <a:off x="342900" y="4635500"/>
            <a:ext cx="44640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The H</a:t>
            </a:r>
            <a:r>
              <a:rPr lang="en-GB" altLang="en-US" baseline="30000"/>
              <a:t>+</a:t>
            </a:r>
            <a:r>
              <a:rPr lang="en-GB" altLang="en-US"/>
              <a:t> ions are attracted to the negative electrode where they are reduced (gain electrons) to form hydrogen gas.</a:t>
            </a:r>
          </a:p>
        </p:txBody>
      </p:sp>
      <p:pic>
        <p:nvPicPr>
          <p:cNvPr id="30732" name="Picture 12" descr="CarboxylicAcids_Voltameter">
            <a:extLst>
              <a:ext uri="{FF2B5EF4-FFF2-40B4-BE49-F238E27FC236}">
                <a16:creationId xmlns:a16="http://schemas.microsoft.com/office/drawing/2014/main" id="{10B06BF8-8101-4879-A1EA-63FD4F049F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8375" y="2808288"/>
            <a:ext cx="226695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4" name="Text Box 147">
            <a:extLst>
              <a:ext uri="{FF2B5EF4-FFF2-40B4-BE49-F238E27FC236}">
                <a16:creationId xmlns:a16="http://schemas.microsoft.com/office/drawing/2014/main" id="{B49CF118-CDA3-486C-9502-C67216738F29}"/>
              </a:ext>
            </a:extLst>
          </p:cNvPr>
          <p:cNvSpPr txBox="1">
            <a:spLocks noChangeArrowheads="1"/>
          </p:cNvSpPr>
          <p:nvPr/>
        </p:nvSpPr>
        <p:spPr bwMode="auto">
          <a:xfrm>
            <a:off x="4252913" y="2846388"/>
            <a:ext cx="16557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FF6600"/>
                </a:solidFill>
              </a:rPr>
              <a:t>hydrogen </a:t>
            </a:r>
          </a:p>
          <a:p>
            <a:pPr algn="ctr"/>
            <a:r>
              <a:rPr lang="en-GB" altLang="en-US" b="1">
                <a:solidFill>
                  <a:srgbClr val="FF6600"/>
                </a:solidFill>
              </a:rPr>
              <a:t>gas</a:t>
            </a:r>
          </a:p>
        </p:txBody>
      </p:sp>
      <p:sp>
        <p:nvSpPr>
          <p:cNvPr id="30735" name="Line 159">
            <a:extLst>
              <a:ext uri="{FF2B5EF4-FFF2-40B4-BE49-F238E27FC236}">
                <a16:creationId xmlns:a16="http://schemas.microsoft.com/office/drawing/2014/main" id="{4CE649F2-D730-4945-956D-587D0A89D1A8}"/>
              </a:ext>
            </a:extLst>
          </p:cNvPr>
          <p:cNvSpPr>
            <a:spLocks noChangeShapeType="1"/>
          </p:cNvSpPr>
          <p:nvPr/>
        </p:nvSpPr>
        <p:spPr bwMode="auto">
          <a:xfrm>
            <a:off x="5475288" y="3411538"/>
            <a:ext cx="796925" cy="363537"/>
          </a:xfrm>
          <a:prstGeom prst="line">
            <a:avLst/>
          </a:prstGeom>
          <a:noFill/>
          <a:ln w="38100">
            <a:solidFill>
              <a:srgbClr val="000066"/>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30736" name="Text Box 16">
            <a:extLst>
              <a:ext uri="{FF2B5EF4-FFF2-40B4-BE49-F238E27FC236}">
                <a16:creationId xmlns:a16="http://schemas.microsoft.com/office/drawing/2014/main" id="{38C6836A-5ECE-485C-94E1-4D17ED403D83}"/>
              </a:ext>
            </a:extLst>
          </p:cNvPr>
          <p:cNvSpPr txBox="1">
            <a:spLocks noChangeArrowheads="1"/>
          </p:cNvSpPr>
          <p:nvPr/>
        </p:nvSpPr>
        <p:spPr bwMode="auto">
          <a:xfrm>
            <a:off x="8183563" y="3411538"/>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FF6600"/>
                </a:solidFill>
              </a:rPr>
              <a:t>acid</a:t>
            </a:r>
          </a:p>
        </p:txBody>
      </p:sp>
      <p:sp>
        <p:nvSpPr>
          <p:cNvPr id="30737" name="Line 17">
            <a:extLst>
              <a:ext uri="{FF2B5EF4-FFF2-40B4-BE49-F238E27FC236}">
                <a16:creationId xmlns:a16="http://schemas.microsoft.com/office/drawing/2014/main" id="{25CA31CA-B790-4014-9CA2-45E26BA5A3E8}"/>
              </a:ext>
            </a:extLst>
          </p:cNvPr>
          <p:cNvSpPr>
            <a:spLocks noChangeShapeType="1"/>
          </p:cNvSpPr>
          <p:nvPr/>
        </p:nvSpPr>
        <p:spPr bwMode="auto">
          <a:xfrm flipH="1">
            <a:off x="8042275" y="3833813"/>
            <a:ext cx="339725" cy="339725"/>
          </a:xfrm>
          <a:prstGeom prst="line">
            <a:avLst/>
          </a:prstGeom>
          <a:noFill/>
          <a:ln w="38100">
            <a:solidFill>
              <a:srgbClr val="000066"/>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4" name="Line 15">
            <a:extLst>
              <a:ext uri="{FF2B5EF4-FFF2-40B4-BE49-F238E27FC236}">
                <a16:creationId xmlns:a16="http://schemas.microsoft.com/office/drawing/2014/main" id="{3C77A98A-F0E7-4723-9645-BCB9EE57A638}"/>
              </a:ext>
            </a:extLst>
          </p:cNvPr>
          <p:cNvSpPr>
            <a:spLocks noChangeShapeType="1"/>
          </p:cNvSpPr>
          <p:nvPr/>
        </p:nvSpPr>
        <p:spPr bwMode="auto">
          <a:xfrm>
            <a:off x="5732463" y="4735513"/>
            <a:ext cx="609600" cy="915987"/>
          </a:xfrm>
          <a:prstGeom prst="line">
            <a:avLst/>
          </a:prstGeom>
          <a:noFill/>
          <a:ln w="38100">
            <a:solidFill>
              <a:srgbClr val="000066"/>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5" name="Text Box 14">
            <a:extLst>
              <a:ext uri="{FF2B5EF4-FFF2-40B4-BE49-F238E27FC236}">
                <a16:creationId xmlns:a16="http://schemas.microsoft.com/office/drawing/2014/main" id="{F459B7C2-D3C0-40F8-A8F3-67DEF6D281FA}"/>
              </a:ext>
            </a:extLst>
          </p:cNvPr>
          <p:cNvSpPr txBox="1">
            <a:spLocks noChangeArrowheads="1"/>
          </p:cNvSpPr>
          <p:nvPr/>
        </p:nvSpPr>
        <p:spPr bwMode="auto">
          <a:xfrm>
            <a:off x="4608513" y="3913188"/>
            <a:ext cx="15541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FF6600"/>
                </a:solidFill>
              </a:rPr>
              <a:t>negative </a:t>
            </a:r>
            <a:br>
              <a:rPr lang="en-GB" altLang="en-US" b="1">
                <a:solidFill>
                  <a:srgbClr val="FF6600"/>
                </a:solidFill>
              </a:rPr>
            </a:br>
            <a:r>
              <a:rPr lang="en-GB" altLang="en-US" b="1">
                <a:solidFill>
                  <a:srgbClr val="FF6600"/>
                </a:solidFill>
              </a:rPr>
              <a:t>electrode</a:t>
            </a:r>
          </a:p>
        </p:txBody>
      </p:sp>
      <p:pic>
        <p:nvPicPr>
          <p:cNvPr id="16" name="Picture 8">
            <a:hlinkClick r:id="" action="ppaction://hlinkshowjump?jump=nextslide"/>
            <a:extLst>
              <a:ext uri="{FF2B5EF4-FFF2-40B4-BE49-F238E27FC236}">
                <a16:creationId xmlns:a16="http://schemas.microsoft.com/office/drawing/2014/main" id="{AC4B972F-2AE0-41CD-9B4C-0648C439B20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7" name="Picture 9" descr="notes_icon">
            <a:extLst>
              <a:ext uri="{FF2B5EF4-FFF2-40B4-BE49-F238E27FC236}">
                <a16:creationId xmlns:a16="http://schemas.microsoft.com/office/drawing/2014/main" id="{138FB737-F86D-4037-9526-8FCB14F12BED}"/>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5"/>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30732"/>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30736"/>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nodeType="afterEffect">
                                  <p:stCondLst>
                                    <p:cond delay="0"/>
                                  </p:stCondLst>
                                  <p:childTnLst>
                                    <p:set>
                                      <p:cBhvr>
                                        <p:cTn id="19" dur="1" fill="hold">
                                          <p:stCondLst>
                                            <p:cond delay="0"/>
                                          </p:stCondLst>
                                        </p:cTn>
                                        <p:tgtEl>
                                          <p:spTgt spid="30737"/>
                                        </p:tgtEl>
                                        <p:attrNameLst>
                                          <p:attrName>style.visibility</p:attrName>
                                        </p:attrNameLst>
                                      </p:cBhvr>
                                      <p:to>
                                        <p:strVal val="visible"/>
                                      </p:to>
                                    </p:set>
                                  </p:childTnLst>
                                </p:cTn>
                              </p:par>
                            </p:childTnLst>
                          </p:cTn>
                        </p:par>
                        <p:par>
                          <p:cTn id="20" fill="hold" nodeType="afterGroup">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30734"/>
                                        </p:tgtEl>
                                        <p:attrNameLst>
                                          <p:attrName>style.visibility</p:attrName>
                                        </p:attrNameLst>
                                      </p:cBhvr>
                                      <p:to>
                                        <p:strVal val="visible"/>
                                      </p:to>
                                    </p:set>
                                  </p:childTnLst>
                                </p:cTn>
                              </p:par>
                            </p:childTnLst>
                          </p:cTn>
                        </p:par>
                        <p:par>
                          <p:cTn id="23" fill="hold" nodeType="afterGroup">
                            <p:stCondLst>
                              <p:cond delay="0"/>
                            </p:stCondLst>
                            <p:childTnLst>
                              <p:par>
                                <p:cTn id="24" presetID="1" presetClass="entr" presetSubtype="0" fill="hold" nodeType="afterEffect">
                                  <p:stCondLst>
                                    <p:cond delay="0"/>
                                  </p:stCondLst>
                                  <p:childTnLst>
                                    <p:set>
                                      <p:cBhvr>
                                        <p:cTn id="25" dur="1" fill="hold">
                                          <p:stCondLst>
                                            <p:cond delay="0"/>
                                          </p:stCondLst>
                                        </p:cTn>
                                        <p:tgtEl>
                                          <p:spTgt spid="3073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0730"/>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p:bldP spid="30728" grpId="0"/>
      <p:bldP spid="30730" grpId="0"/>
      <p:bldP spid="30734" grpId="0"/>
      <p:bldP spid="30736"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descr="empty orange box.png">
            <a:extLst>
              <a:ext uri="{FF2B5EF4-FFF2-40B4-BE49-F238E27FC236}">
                <a16:creationId xmlns:a16="http://schemas.microsoft.com/office/drawing/2014/main" id="{ACBEBAF6-68E2-42B5-92A1-A2BC054CC7A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1463" y="4819649"/>
            <a:ext cx="80645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56" descr="empty orange box.png">
            <a:extLst>
              <a:ext uri="{FF2B5EF4-FFF2-40B4-BE49-F238E27FC236}">
                <a16:creationId xmlns:a16="http://schemas.microsoft.com/office/drawing/2014/main" id="{016BBA71-BE6F-4ECF-81FA-972D4058238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1463" y="3319463"/>
            <a:ext cx="84026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538" descr="empty orange box.png">
            <a:extLst>
              <a:ext uri="{FF2B5EF4-FFF2-40B4-BE49-F238E27FC236}">
                <a16:creationId xmlns:a16="http://schemas.microsoft.com/office/drawing/2014/main" id="{B7102DE7-BD42-4B84-AC20-2EA71FB2EC1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6225" y="1762125"/>
            <a:ext cx="8064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2">
            <a:extLst>
              <a:ext uri="{FF2B5EF4-FFF2-40B4-BE49-F238E27FC236}">
                <a16:creationId xmlns:a16="http://schemas.microsoft.com/office/drawing/2014/main" id="{FFED2491-0279-4B62-AA94-D404773A1D1B}"/>
              </a:ext>
            </a:extLst>
          </p:cNvPr>
          <p:cNvSpPr>
            <a:spLocks noGrp="1" noChangeArrowheads="1"/>
          </p:cNvSpPr>
          <p:nvPr>
            <p:ph type="title"/>
          </p:nvPr>
        </p:nvSpPr>
        <p:spPr/>
        <p:txBody>
          <a:bodyPr/>
          <a:lstStyle/>
          <a:p>
            <a:r>
              <a:rPr lang="en-GB" altLang="en-US" dirty="0"/>
              <a:t>Reactions of carboxylic acids (1)</a:t>
            </a:r>
          </a:p>
        </p:txBody>
      </p:sp>
      <p:sp>
        <p:nvSpPr>
          <p:cNvPr id="30726" name="Text Box 3">
            <a:extLst>
              <a:ext uri="{FF2B5EF4-FFF2-40B4-BE49-F238E27FC236}">
                <a16:creationId xmlns:a16="http://schemas.microsoft.com/office/drawing/2014/main" id="{96297E0E-2460-4821-80F2-85AEBF6358F6}"/>
              </a:ext>
            </a:extLst>
          </p:cNvPr>
          <p:cNvSpPr txBox="1">
            <a:spLocks noChangeArrowheads="1"/>
          </p:cNvSpPr>
          <p:nvPr/>
        </p:nvSpPr>
        <p:spPr bwMode="auto">
          <a:xfrm>
            <a:off x="250825" y="836613"/>
            <a:ext cx="8534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Carboxylic acids react like any other type of acid, forming </a:t>
            </a:r>
            <a:r>
              <a:rPr lang="en-GB" altLang="en-US" b="1">
                <a:solidFill>
                  <a:srgbClr val="010066"/>
                </a:solidFill>
              </a:rPr>
              <a:t>salts</a:t>
            </a:r>
            <a:r>
              <a:rPr lang="en-GB" altLang="en-US">
                <a:solidFill>
                  <a:srgbClr val="010066"/>
                </a:solidFill>
              </a:rPr>
              <a:t> when they react with alkalis, carbonates and metals:</a:t>
            </a:r>
          </a:p>
        </p:txBody>
      </p:sp>
      <p:sp>
        <p:nvSpPr>
          <p:cNvPr id="221188" name="Text Box 4">
            <a:extLst>
              <a:ext uri="{FF2B5EF4-FFF2-40B4-BE49-F238E27FC236}">
                <a16:creationId xmlns:a16="http://schemas.microsoft.com/office/drawing/2014/main" id="{51005ABB-5DD7-48C6-920E-8CB1DCB02CCB}"/>
              </a:ext>
            </a:extLst>
          </p:cNvPr>
          <p:cNvSpPr txBox="1">
            <a:spLocks noChangeArrowheads="1"/>
          </p:cNvSpPr>
          <p:nvPr/>
        </p:nvSpPr>
        <p:spPr bwMode="auto">
          <a:xfrm>
            <a:off x="349250" y="3481388"/>
            <a:ext cx="1806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000" b="1">
                <a:solidFill>
                  <a:schemeClr val="bg1"/>
                </a:solidFill>
              </a:rPr>
              <a:t>ethanoic acid</a:t>
            </a:r>
          </a:p>
        </p:txBody>
      </p:sp>
      <p:sp>
        <p:nvSpPr>
          <p:cNvPr id="221189" name="Text Box 5">
            <a:extLst>
              <a:ext uri="{FF2B5EF4-FFF2-40B4-BE49-F238E27FC236}">
                <a16:creationId xmlns:a16="http://schemas.microsoft.com/office/drawing/2014/main" id="{4702C101-5170-4F79-8706-C8D9FFC72DD7}"/>
              </a:ext>
            </a:extLst>
          </p:cNvPr>
          <p:cNvSpPr txBox="1">
            <a:spLocks noChangeArrowheads="1"/>
          </p:cNvSpPr>
          <p:nvPr/>
        </p:nvSpPr>
        <p:spPr bwMode="auto">
          <a:xfrm>
            <a:off x="4425373" y="3328988"/>
            <a:ext cx="1384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dirty="0">
                <a:solidFill>
                  <a:schemeClr val="bg1"/>
                </a:solidFill>
              </a:rPr>
              <a:t>sodium</a:t>
            </a:r>
          </a:p>
          <a:p>
            <a:pPr algn="ctr"/>
            <a:r>
              <a:rPr lang="en-GB" altLang="en-US" sz="2000" b="1" dirty="0">
                <a:solidFill>
                  <a:schemeClr val="bg1"/>
                </a:solidFill>
              </a:rPr>
              <a:t>ethanoate</a:t>
            </a:r>
          </a:p>
        </p:txBody>
      </p:sp>
      <p:sp>
        <p:nvSpPr>
          <p:cNvPr id="221190" name="Text Box 6">
            <a:extLst>
              <a:ext uri="{FF2B5EF4-FFF2-40B4-BE49-F238E27FC236}">
                <a16:creationId xmlns:a16="http://schemas.microsoft.com/office/drawing/2014/main" id="{EB2773B1-5046-4132-9339-68BC515A8DF0}"/>
              </a:ext>
            </a:extLst>
          </p:cNvPr>
          <p:cNvSpPr txBox="1">
            <a:spLocks noChangeArrowheads="1"/>
          </p:cNvSpPr>
          <p:nvPr/>
        </p:nvSpPr>
        <p:spPr bwMode="auto">
          <a:xfrm>
            <a:off x="7769619" y="3481388"/>
            <a:ext cx="846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000" b="1">
                <a:solidFill>
                  <a:schemeClr val="bg1"/>
                </a:solidFill>
              </a:rPr>
              <a:t>water</a:t>
            </a:r>
          </a:p>
        </p:txBody>
      </p:sp>
      <p:sp>
        <p:nvSpPr>
          <p:cNvPr id="221191" name="Text Box 7">
            <a:extLst>
              <a:ext uri="{FF2B5EF4-FFF2-40B4-BE49-F238E27FC236}">
                <a16:creationId xmlns:a16="http://schemas.microsoft.com/office/drawing/2014/main" id="{A88B46E4-C265-4E88-9F43-6979A4D7BAE2}"/>
              </a:ext>
            </a:extLst>
          </p:cNvPr>
          <p:cNvSpPr txBox="1">
            <a:spLocks noChangeArrowheads="1"/>
          </p:cNvSpPr>
          <p:nvPr/>
        </p:nvSpPr>
        <p:spPr bwMode="auto">
          <a:xfrm>
            <a:off x="2458730" y="3328988"/>
            <a:ext cx="13985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a:solidFill>
                  <a:schemeClr val="bg1"/>
                </a:solidFill>
              </a:rPr>
              <a:t>sodium</a:t>
            </a:r>
          </a:p>
          <a:p>
            <a:pPr algn="ctr"/>
            <a:r>
              <a:rPr lang="en-GB" altLang="en-US" sz="2000" b="1">
                <a:solidFill>
                  <a:schemeClr val="bg1"/>
                </a:solidFill>
              </a:rPr>
              <a:t>carbonate</a:t>
            </a:r>
          </a:p>
        </p:txBody>
      </p:sp>
      <p:sp>
        <p:nvSpPr>
          <p:cNvPr id="221192" name="Text Box 8">
            <a:extLst>
              <a:ext uri="{FF2B5EF4-FFF2-40B4-BE49-F238E27FC236}">
                <a16:creationId xmlns:a16="http://schemas.microsoft.com/office/drawing/2014/main" id="{2D2DC2D5-ECEA-494C-A9AC-AA32EB040F81}"/>
              </a:ext>
            </a:extLst>
          </p:cNvPr>
          <p:cNvSpPr txBox="1">
            <a:spLocks noChangeArrowheads="1"/>
          </p:cNvSpPr>
          <p:nvPr/>
        </p:nvSpPr>
        <p:spPr bwMode="auto">
          <a:xfrm>
            <a:off x="2141384" y="3481388"/>
            <a:ext cx="3317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2000" b="1">
                <a:solidFill>
                  <a:schemeClr val="bg1"/>
                </a:solidFill>
              </a:rPr>
              <a:t>+</a:t>
            </a:r>
          </a:p>
        </p:txBody>
      </p:sp>
      <p:sp>
        <p:nvSpPr>
          <p:cNvPr id="221194" name="Text Box 10">
            <a:extLst>
              <a:ext uri="{FF2B5EF4-FFF2-40B4-BE49-F238E27FC236}">
                <a16:creationId xmlns:a16="http://schemas.microsoft.com/office/drawing/2014/main" id="{EEB64650-2014-4400-84CE-DBCE17A46F29}"/>
              </a:ext>
            </a:extLst>
          </p:cNvPr>
          <p:cNvSpPr txBox="1">
            <a:spLocks noChangeArrowheads="1"/>
          </p:cNvSpPr>
          <p:nvPr/>
        </p:nvSpPr>
        <p:spPr bwMode="auto">
          <a:xfrm>
            <a:off x="7428384" y="3481388"/>
            <a:ext cx="3317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2000" b="1">
                <a:solidFill>
                  <a:schemeClr val="bg1"/>
                </a:solidFill>
              </a:rPr>
              <a:t>+</a:t>
            </a:r>
          </a:p>
        </p:txBody>
      </p:sp>
      <p:sp>
        <p:nvSpPr>
          <p:cNvPr id="221195" name="Text Box 11">
            <a:extLst>
              <a:ext uri="{FF2B5EF4-FFF2-40B4-BE49-F238E27FC236}">
                <a16:creationId xmlns:a16="http://schemas.microsoft.com/office/drawing/2014/main" id="{4ACF97C6-9447-4B4D-98AE-74179FDADDFF}"/>
              </a:ext>
            </a:extLst>
          </p:cNvPr>
          <p:cNvSpPr txBox="1">
            <a:spLocks noChangeArrowheads="1"/>
          </p:cNvSpPr>
          <p:nvPr/>
        </p:nvSpPr>
        <p:spPr bwMode="auto">
          <a:xfrm>
            <a:off x="6356898" y="3328988"/>
            <a:ext cx="1073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000" b="1">
                <a:solidFill>
                  <a:schemeClr val="bg1"/>
                </a:solidFill>
              </a:rPr>
              <a:t>carbon</a:t>
            </a:r>
          </a:p>
          <a:p>
            <a:r>
              <a:rPr lang="en-GB" altLang="en-US" sz="2000" b="1">
                <a:solidFill>
                  <a:schemeClr val="bg1"/>
                </a:solidFill>
              </a:rPr>
              <a:t>dioxide</a:t>
            </a:r>
          </a:p>
        </p:txBody>
      </p:sp>
      <p:sp>
        <p:nvSpPr>
          <p:cNvPr id="221196" name="Text Box 12">
            <a:extLst>
              <a:ext uri="{FF2B5EF4-FFF2-40B4-BE49-F238E27FC236}">
                <a16:creationId xmlns:a16="http://schemas.microsoft.com/office/drawing/2014/main" id="{B59DB281-922F-46E7-9E78-C34AC0754C72}"/>
              </a:ext>
            </a:extLst>
          </p:cNvPr>
          <p:cNvSpPr txBox="1">
            <a:spLocks noChangeArrowheads="1"/>
          </p:cNvSpPr>
          <p:nvPr/>
        </p:nvSpPr>
        <p:spPr bwMode="auto">
          <a:xfrm>
            <a:off x="5971521" y="3481388"/>
            <a:ext cx="3317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2000" b="1">
                <a:solidFill>
                  <a:schemeClr val="bg1"/>
                </a:solidFill>
              </a:rPr>
              <a:t>+</a:t>
            </a:r>
          </a:p>
        </p:txBody>
      </p:sp>
      <p:sp>
        <p:nvSpPr>
          <p:cNvPr id="221197" name="Text Box 13">
            <a:extLst>
              <a:ext uri="{FF2B5EF4-FFF2-40B4-BE49-F238E27FC236}">
                <a16:creationId xmlns:a16="http://schemas.microsoft.com/office/drawing/2014/main" id="{2114E5C2-BF7C-42C3-8E3B-B28F1BB91F2B}"/>
              </a:ext>
            </a:extLst>
          </p:cNvPr>
          <p:cNvSpPr txBox="1">
            <a:spLocks noChangeArrowheads="1"/>
          </p:cNvSpPr>
          <p:nvPr/>
        </p:nvSpPr>
        <p:spPr bwMode="auto">
          <a:xfrm>
            <a:off x="469900" y="4030663"/>
            <a:ext cx="1563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000" b="1">
                <a:solidFill>
                  <a:schemeClr val="bg1"/>
                </a:solidFill>
              </a:rPr>
              <a:t>2CH</a:t>
            </a:r>
            <a:r>
              <a:rPr lang="en-GB" altLang="en-US" sz="2000" b="1" baseline="-25000">
                <a:solidFill>
                  <a:schemeClr val="bg1"/>
                </a:solidFill>
              </a:rPr>
              <a:t>3</a:t>
            </a:r>
            <a:r>
              <a:rPr lang="en-GB" altLang="en-US" sz="2000" b="1">
                <a:solidFill>
                  <a:schemeClr val="bg1"/>
                </a:solidFill>
              </a:rPr>
              <a:t>COOH</a:t>
            </a:r>
          </a:p>
        </p:txBody>
      </p:sp>
      <p:sp>
        <p:nvSpPr>
          <p:cNvPr id="221198" name="Text Box 14">
            <a:extLst>
              <a:ext uri="{FF2B5EF4-FFF2-40B4-BE49-F238E27FC236}">
                <a16:creationId xmlns:a16="http://schemas.microsoft.com/office/drawing/2014/main" id="{B83DD657-E8EF-4F99-9144-08C7AF8F93C9}"/>
              </a:ext>
            </a:extLst>
          </p:cNvPr>
          <p:cNvSpPr txBox="1">
            <a:spLocks noChangeArrowheads="1"/>
          </p:cNvSpPr>
          <p:nvPr/>
        </p:nvSpPr>
        <p:spPr bwMode="auto">
          <a:xfrm>
            <a:off x="4266623" y="4030663"/>
            <a:ext cx="1704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000" b="1">
                <a:solidFill>
                  <a:schemeClr val="bg1"/>
                </a:solidFill>
              </a:rPr>
              <a:t>2CH</a:t>
            </a:r>
            <a:r>
              <a:rPr lang="en-GB" altLang="en-US" sz="2000" b="1" baseline="-25000">
                <a:solidFill>
                  <a:schemeClr val="bg1"/>
                </a:solidFill>
              </a:rPr>
              <a:t>3</a:t>
            </a:r>
            <a:r>
              <a:rPr lang="en-GB" altLang="en-US" sz="2000" b="1">
                <a:solidFill>
                  <a:schemeClr val="bg1"/>
                </a:solidFill>
              </a:rPr>
              <a:t>COONa</a:t>
            </a:r>
          </a:p>
        </p:txBody>
      </p:sp>
      <p:sp>
        <p:nvSpPr>
          <p:cNvPr id="221199" name="Text Box 15">
            <a:extLst>
              <a:ext uri="{FF2B5EF4-FFF2-40B4-BE49-F238E27FC236}">
                <a16:creationId xmlns:a16="http://schemas.microsoft.com/office/drawing/2014/main" id="{F6C0F91C-3535-43FE-8819-DB74E7DF0C10}"/>
              </a:ext>
            </a:extLst>
          </p:cNvPr>
          <p:cNvSpPr txBox="1">
            <a:spLocks noChangeArrowheads="1"/>
          </p:cNvSpPr>
          <p:nvPr/>
        </p:nvSpPr>
        <p:spPr bwMode="auto">
          <a:xfrm>
            <a:off x="7860107" y="4030663"/>
            <a:ext cx="663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000" b="1">
                <a:solidFill>
                  <a:schemeClr val="bg1"/>
                </a:solidFill>
              </a:rPr>
              <a:t>H</a:t>
            </a:r>
            <a:r>
              <a:rPr lang="en-GB" altLang="en-US" sz="2000" b="1" baseline="-25000">
                <a:solidFill>
                  <a:schemeClr val="bg1"/>
                </a:solidFill>
              </a:rPr>
              <a:t>2</a:t>
            </a:r>
            <a:r>
              <a:rPr lang="en-GB" altLang="en-US" sz="2000" b="1">
                <a:solidFill>
                  <a:schemeClr val="bg1"/>
                </a:solidFill>
              </a:rPr>
              <a:t>O</a:t>
            </a:r>
          </a:p>
        </p:txBody>
      </p:sp>
      <p:sp>
        <p:nvSpPr>
          <p:cNvPr id="221200" name="Text Box 16">
            <a:extLst>
              <a:ext uri="{FF2B5EF4-FFF2-40B4-BE49-F238E27FC236}">
                <a16:creationId xmlns:a16="http://schemas.microsoft.com/office/drawing/2014/main" id="{B2E55775-1AA6-40B5-96E8-213FAA7BBEA7}"/>
              </a:ext>
            </a:extLst>
          </p:cNvPr>
          <p:cNvSpPr txBox="1">
            <a:spLocks noChangeArrowheads="1"/>
          </p:cNvSpPr>
          <p:nvPr/>
        </p:nvSpPr>
        <p:spPr bwMode="auto">
          <a:xfrm>
            <a:off x="2614305" y="4030663"/>
            <a:ext cx="1087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a:solidFill>
                  <a:schemeClr val="bg1"/>
                </a:solidFill>
              </a:rPr>
              <a:t>Na</a:t>
            </a:r>
            <a:r>
              <a:rPr lang="en-GB" altLang="en-US" sz="2000" b="1" baseline="-25000">
                <a:solidFill>
                  <a:schemeClr val="bg1"/>
                </a:solidFill>
              </a:rPr>
              <a:t>2</a:t>
            </a:r>
            <a:r>
              <a:rPr lang="en-GB" altLang="en-US" sz="2000" b="1">
                <a:solidFill>
                  <a:schemeClr val="bg1"/>
                </a:solidFill>
              </a:rPr>
              <a:t>CO</a:t>
            </a:r>
            <a:r>
              <a:rPr lang="en-GB" altLang="en-US" sz="2000" b="1" baseline="-25000">
                <a:solidFill>
                  <a:schemeClr val="bg1"/>
                </a:solidFill>
              </a:rPr>
              <a:t>3</a:t>
            </a:r>
          </a:p>
        </p:txBody>
      </p:sp>
      <p:sp>
        <p:nvSpPr>
          <p:cNvPr id="221201" name="Text Box 17">
            <a:extLst>
              <a:ext uri="{FF2B5EF4-FFF2-40B4-BE49-F238E27FC236}">
                <a16:creationId xmlns:a16="http://schemas.microsoft.com/office/drawing/2014/main" id="{76FBDEF3-8FD3-4816-B977-B28317B6C8A1}"/>
              </a:ext>
            </a:extLst>
          </p:cNvPr>
          <p:cNvSpPr txBox="1">
            <a:spLocks noChangeArrowheads="1"/>
          </p:cNvSpPr>
          <p:nvPr/>
        </p:nvSpPr>
        <p:spPr bwMode="auto">
          <a:xfrm>
            <a:off x="2141384" y="4030663"/>
            <a:ext cx="3317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2000" b="1">
                <a:solidFill>
                  <a:schemeClr val="bg1"/>
                </a:solidFill>
              </a:rPr>
              <a:t>+</a:t>
            </a:r>
          </a:p>
        </p:txBody>
      </p:sp>
      <p:sp>
        <p:nvSpPr>
          <p:cNvPr id="221203" name="Text Box 19">
            <a:extLst>
              <a:ext uri="{FF2B5EF4-FFF2-40B4-BE49-F238E27FC236}">
                <a16:creationId xmlns:a16="http://schemas.microsoft.com/office/drawing/2014/main" id="{5CB5AF65-808A-4E3A-809D-893DFA700E82}"/>
              </a:ext>
            </a:extLst>
          </p:cNvPr>
          <p:cNvSpPr txBox="1">
            <a:spLocks noChangeArrowheads="1"/>
          </p:cNvSpPr>
          <p:nvPr/>
        </p:nvSpPr>
        <p:spPr bwMode="auto">
          <a:xfrm>
            <a:off x="7428384" y="4030663"/>
            <a:ext cx="3317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2000" b="1">
                <a:solidFill>
                  <a:schemeClr val="bg1"/>
                </a:solidFill>
              </a:rPr>
              <a:t>+</a:t>
            </a:r>
          </a:p>
        </p:txBody>
      </p:sp>
      <p:sp>
        <p:nvSpPr>
          <p:cNvPr id="221204" name="Text Box 20">
            <a:extLst>
              <a:ext uri="{FF2B5EF4-FFF2-40B4-BE49-F238E27FC236}">
                <a16:creationId xmlns:a16="http://schemas.microsoft.com/office/drawing/2014/main" id="{67AB8364-FDAD-4A59-883E-51F9A341C2D4}"/>
              </a:ext>
            </a:extLst>
          </p:cNvPr>
          <p:cNvSpPr txBox="1">
            <a:spLocks noChangeArrowheads="1"/>
          </p:cNvSpPr>
          <p:nvPr/>
        </p:nvSpPr>
        <p:spPr bwMode="auto">
          <a:xfrm>
            <a:off x="6575973" y="4030663"/>
            <a:ext cx="663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000" b="1">
                <a:solidFill>
                  <a:schemeClr val="bg1"/>
                </a:solidFill>
              </a:rPr>
              <a:t>CO</a:t>
            </a:r>
            <a:r>
              <a:rPr lang="en-GB" altLang="en-US" sz="2000" b="1" baseline="-25000">
                <a:solidFill>
                  <a:schemeClr val="bg1"/>
                </a:solidFill>
              </a:rPr>
              <a:t>2</a:t>
            </a:r>
          </a:p>
        </p:txBody>
      </p:sp>
      <p:sp>
        <p:nvSpPr>
          <p:cNvPr id="221205" name="Text Box 21">
            <a:extLst>
              <a:ext uri="{FF2B5EF4-FFF2-40B4-BE49-F238E27FC236}">
                <a16:creationId xmlns:a16="http://schemas.microsoft.com/office/drawing/2014/main" id="{F66DCA70-364F-49D7-8215-71DF5E69C57A}"/>
              </a:ext>
            </a:extLst>
          </p:cNvPr>
          <p:cNvSpPr txBox="1">
            <a:spLocks noChangeArrowheads="1"/>
          </p:cNvSpPr>
          <p:nvPr/>
        </p:nvSpPr>
        <p:spPr bwMode="auto">
          <a:xfrm>
            <a:off x="5971521" y="4030663"/>
            <a:ext cx="3317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2000" b="1">
                <a:solidFill>
                  <a:schemeClr val="bg1"/>
                </a:solidFill>
              </a:rPr>
              <a:t>+</a:t>
            </a:r>
          </a:p>
        </p:txBody>
      </p:sp>
      <p:sp>
        <p:nvSpPr>
          <p:cNvPr id="221207" name="Text Box 23">
            <a:extLst>
              <a:ext uri="{FF2B5EF4-FFF2-40B4-BE49-F238E27FC236}">
                <a16:creationId xmlns:a16="http://schemas.microsoft.com/office/drawing/2014/main" id="{FC35BB54-B038-4E2F-98BD-2329B6D10A6E}"/>
              </a:ext>
            </a:extLst>
          </p:cNvPr>
          <p:cNvSpPr txBox="1">
            <a:spLocks noChangeArrowheads="1"/>
          </p:cNvSpPr>
          <p:nvPr/>
        </p:nvSpPr>
        <p:spPr bwMode="auto">
          <a:xfrm>
            <a:off x="377825" y="4975224"/>
            <a:ext cx="1806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000" b="1">
                <a:solidFill>
                  <a:schemeClr val="bg1"/>
                </a:solidFill>
              </a:rPr>
              <a:t>ethanoic acid</a:t>
            </a:r>
          </a:p>
        </p:txBody>
      </p:sp>
      <p:sp>
        <p:nvSpPr>
          <p:cNvPr id="221208" name="Text Box 24">
            <a:extLst>
              <a:ext uri="{FF2B5EF4-FFF2-40B4-BE49-F238E27FC236}">
                <a16:creationId xmlns:a16="http://schemas.microsoft.com/office/drawing/2014/main" id="{A9144265-2325-4B90-A2BA-F3CB23F9A061}"/>
              </a:ext>
            </a:extLst>
          </p:cNvPr>
          <p:cNvSpPr txBox="1">
            <a:spLocks noChangeArrowheads="1"/>
          </p:cNvSpPr>
          <p:nvPr/>
        </p:nvSpPr>
        <p:spPr bwMode="auto">
          <a:xfrm>
            <a:off x="4621213" y="4822824"/>
            <a:ext cx="1384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a:solidFill>
                  <a:schemeClr val="bg1"/>
                </a:solidFill>
              </a:rPr>
              <a:t>sodium</a:t>
            </a:r>
          </a:p>
          <a:p>
            <a:pPr algn="ctr"/>
            <a:r>
              <a:rPr lang="en-GB" altLang="en-US" sz="2000" b="1">
                <a:solidFill>
                  <a:schemeClr val="bg1"/>
                </a:solidFill>
              </a:rPr>
              <a:t>ethanoate</a:t>
            </a:r>
          </a:p>
        </p:txBody>
      </p:sp>
      <p:sp>
        <p:nvSpPr>
          <p:cNvPr id="221209" name="Text Box 25">
            <a:extLst>
              <a:ext uri="{FF2B5EF4-FFF2-40B4-BE49-F238E27FC236}">
                <a16:creationId xmlns:a16="http://schemas.microsoft.com/office/drawing/2014/main" id="{BCA64BFE-67EE-40D6-BCB4-2E241145F29D}"/>
              </a:ext>
            </a:extLst>
          </p:cNvPr>
          <p:cNvSpPr txBox="1">
            <a:spLocks noChangeArrowheads="1"/>
          </p:cNvSpPr>
          <p:nvPr/>
        </p:nvSpPr>
        <p:spPr bwMode="auto">
          <a:xfrm>
            <a:off x="6551613" y="4975224"/>
            <a:ext cx="1343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000" b="1">
                <a:solidFill>
                  <a:schemeClr val="bg1"/>
                </a:solidFill>
              </a:rPr>
              <a:t>hydrogen</a:t>
            </a:r>
          </a:p>
        </p:txBody>
      </p:sp>
      <p:sp>
        <p:nvSpPr>
          <p:cNvPr id="221210" name="Text Box 26">
            <a:extLst>
              <a:ext uri="{FF2B5EF4-FFF2-40B4-BE49-F238E27FC236}">
                <a16:creationId xmlns:a16="http://schemas.microsoft.com/office/drawing/2014/main" id="{DF0169C5-2E83-41B3-8562-64FB441D0E9D}"/>
              </a:ext>
            </a:extLst>
          </p:cNvPr>
          <p:cNvSpPr txBox="1">
            <a:spLocks noChangeArrowheads="1"/>
          </p:cNvSpPr>
          <p:nvPr/>
        </p:nvSpPr>
        <p:spPr bwMode="auto">
          <a:xfrm>
            <a:off x="2732088" y="4975224"/>
            <a:ext cx="1087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a:solidFill>
                  <a:schemeClr val="bg1"/>
                </a:solidFill>
              </a:rPr>
              <a:t>sodium</a:t>
            </a:r>
          </a:p>
        </p:txBody>
      </p:sp>
      <p:sp>
        <p:nvSpPr>
          <p:cNvPr id="221211" name="Text Box 27">
            <a:extLst>
              <a:ext uri="{FF2B5EF4-FFF2-40B4-BE49-F238E27FC236}">
                <a16:creationId xmlns:a16="http://schemas.microsoft.com/office/drawing/2014/main" id="{ED16F1E3-D2D0-4158-8E11-54624EB6C217}"/>
              </a:ext>
            </a:extLst>
          </p:cNvPr>
          <p:cNvSpPr txBox="1">
            <a:spLocks noChangeArrowheads="1"/>
          </p:cNvSpPr>
          <p:nvPr/>
        </p:nvSpPr>
        <p:spPr bwMode="auto">
          <a:xfrm>
            <a:off x="2214563" y="4975224"/>
            <a:ext cx="3317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2000" b="1">
                <a:solidFill>
                  <a:schemeClr val="bg1"/>
                </a:solidFill>
              </a:rPr>
              <a:t>+</a:t>
            </a:r>
          </a:p>
        </p:txBody>
      </p:sp>
      <p:sp>
        <p:nvSpPr>
          <p:cNvPr id="221213" name="Text Box 29">
            <a:extLst>
              <a:ext uri="{FF2B5EF4-FFF2-40B4-BE49-F238E27FC236}">
                <a16:creationId xmlns:a16="http://schemas.microsoft.com/office/drawing/2014/main" id="{EDB60922-79B9-4C42-922D-0F2ACE0AB999}"/>
              </a:ext>
            </a:extLst>
          </p:cNvPr>
          <p:cNvSpPr txBox="1">
            <a:spLocks noChangeArrowheads="1"/>
          </p:cNvSpPr>
          <p:nvPr/>
        </p:nvSpPr>
        <p:spPr bwMode="auto">
          <a:xfrm>
            <a:off x="6189663" y="4975224"/>
            <a:ext cx="3317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2000" b="1">
                <a:solidFill>
                  <a:schemeClr val="bg1"/>
                </a:solidFill>
              </a:rPr>
              <a:t>+</a:t>
            </a:r>
          </a:p>
        </p:txBody>
      </p:sp>
      <p:sp>
        <p:nvSpPr>
          <p:cNvPr id="221214" name="Text Box 30">
            <a:extLst>
              <a:ext uri="{FF2B5EF4-FFF2-40B4-BE49-F238E27FC236}">
                <a16:creationId xmlns:a16="http://schemas.microsoft.com/office/drawing/2014/main" id="{965304F6-3C08-4CB8-836A-DD0421DEFA5C}"/>
              </a:ext>
            </a:extLst>
          </p:cNvPr>
          <p:cNvSpPr txBox="1">
            <a:spLocks noChangeArrowheads="1"/>
          </p:cNvSpPr>
          <p:nvPr/>
        </p:nvSpPr>
        <p:spPr bwMode="auto">
          <a:xfrm>
            <a:off x="498475" y="5522912"/>
            <a:ext cx="1563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000" b="1">
                <a:solidFill>
                  <a:schemeClr val="bg1"/>
                </a:solidFill>
              </a:rPr>
              <a:t>2CH</a:t>
            </a:r>
            <a:r>
              <a:rPr lang="en-GB" altLang="en-US" sz="2000" b="1" baseline="-25000">
                <a:solidFill>
                  <a:schemeClr val="bg1"/>
                </a:solidFill>
              </a:rPr>
              <a:t>3</a:t>
            </a:r>
            <a:r>
              <a:rPr lang="en-GB" altLang="en-US" sz="2000" b="1">
                <a:solidFill>
                  <a:schemeClr val="bg1"/>
                </a:solidFill>
              </a:rPr>
              <a:t>COOH</a:t>
            </a:r>
          </a:p>
        </p:txBody>
      </p:sp>
      <p:sp>
        <p:nvSpPr>
          <p:cNvPr id="221215" name="Text Box 31">
            <a:extLst>
              <a:ext uri="{FF2B5EF4-FFF2-40B4-BE49-F238E27FC236}">
                <a16:creationId xmlns:a16="http://schemas.microsoft.com/office/drawing/2014/main" id="{0EC94806-D41A-478D-9AB0-01BAD1EDD6C9}"/>
              </a:ext>
            </a:extLst>
          </p:cNvPr>
          <p:cNvSpPr txBox="1">
            <a:spLocks noChangeArrowheads="1"/>
          </p:cNvSpPr>
          <p:nvPr/>
        </p:nvSpPr>
        <p:spPr bwMode="auto">
          <a:xfrm>
            <a:off x="4460875" y="5522912"/>
            <a:ext cx="1706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000" b="1">
                <a:solidFill>
                  <a:schemeClr val="bg1"/>
                </a:solidFill>
              </a:rPr>
              <a:t>2CH</a:t>
            </a:r>
            <a:r>
              <a:rPr lang="en-GB" altLang="en-US" sz="2000" b="1" baseline="-25000">
                <a:solidFill>
                  <a:schemeClr val="bg1"/>
                </a:solidFill>
              </a:rPr>
              <a:t>3</a:t>
            </a:r>
            <a:r>
              <a:rPr lang="en-GB" altLang="en-US" sz="2000" b="1">
                <a:solidFill>
                  <a:schemeClr val="bg1"/>
                </a:solidFill>
              </a:rPr>
              <a:t>COONa</a:t>
            </a:r>
          </a:p>
        </p:txBody>
      </p:sp>
      <p:sp>
        <p:nvSpPr>
          <p:cNvPr id="221216" name="Text Box 32">
            <a:extLst>
              <a:ext uri="{FF2B5EF4-FFF2-40B4-BE49-F238E27FC236}">
                <a16:creationId xmlns:a16="http://schemas.microsoft.com/office/drawing/2014/main" id="{9B0330BE-4CA4-43A8-B667-7AA31AC97AA6}"/>
              </a:ext>
            </a:extLst>
          </p:cNvPr>
          <p:cNvSpPr txBox="1">
            <a:spLocks noChangeArrowheads="1"/>
          </p:cNvSpPr>
          <p:nvPr/>
        </p:nvSpPr>
        <p:spPr bwMode="auto">
          <a:xfrm>
            <a:off x="6989763" y="5522912"/>
            <a:ext cx="465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000" b="1">
                <a:solidFill>
                  <a:schemeClr val="bg1"/>
                </a:solidFill>
              </a:rPr>
              <a:t>H</a:t>
            </a:r>
            <a:r>
              <a:rPr lang="en-GB" altLang="en-US" sz="2000" b="1" baseline="-25000">
                <a:solidFill>
                  <a:schemeClr val="bg1"/>
                </a:solidFill>
              </a:rPr>
              <a:t>2</a:t>
            </a:r>
            <a:endParaRPr lang="en-GB" altLang="en-US" sz="2000" b="1">
              <a:solidFill>
                <a:schemeClr val="bg1"/>
              </a:solidFill>
            </a:endParaRPr>
          </a:p>
        </p:txBody>
      </p:sp>
      <p:sp>
        <p:nvSpPr>
          <p:cNvPr id="221217" name="Text Box 33">
            <a:extLst>
              <a:ext uri="{FF2B5EF4-FFF2-40B4-BE49-F238E27FC236}">
                <a16:creationId xmlns:a16="http://schemas.microsoft.com/office/drawing/2014/main" id="{113C1953-CC9B-4F05-BC92-7EB90DF13428}"/>
              </a:ext>
            </a:extLst>
          </p:cNvPr>
          <p:cNvSpPr txBox="1">
            <a:spLocks noChangeArrowheads="1"/>
          </p:cNvSpPr>
          <p:nvPr/>
        </p:nvSpPr>
        <p:spPr bwMode="auto">
          <a:xfrm>
            <a:off x="2951163" y="5522912"/>
            <a:ext cx="650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a:solidFill>
                  <a:schemeClr val="bg1"/>
                </a:solidFill>
              </a:rPr>
              <a:t>2Na</a:t>
            </a:r>
          </a:p>
        </p:txBody>
      </p:sp>
      <p:sp>
        <p:nvSpPr>
          <p:cNvPr id="221218" name="Text Box 34">
            <a:extLst>
              <a:ext uri="{FF2B5EF4-FFF2-40B4-BE49-F238E27FC236}">
                <a16:creationId xmlns:a16="http://schemas.microsoft.com/office/drawing/2014/main" id="{ADE003D2-F39E-408F-A4F5-2EEB69274BCC}"/>
              </a:ext>
            </a:extLst>
          </p:cNvPr>
          <p:cNvSpPr txBox="1">
            <a:spLocks noChangeArrowheads="1"/>
          </p:cNvSpPr>
          <p:nvPr/>
        </p:nvSpPr>
        <p:spPr bwMode="auto">
          <a:xfrm>
            <a:off x="2214563" y="5522912"/>
            <a:ext cx="3317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2000" b="1">
                <a:solidFill>
                  <a:schemeClr val="bg1"/>
                </a:solidFill>
              </a:rPr>
              <a:t>+</a:t>
            </a:r>
          </a:p>
        </p:txBody>
      </p:sp>
      <p:sp>
        <p:nvSpPr>
          <p:cNvPr id="221220" name="Text Box 36">
            <a:extLst>
              <a:ext uri="{FF2B5EF4-FFF2-40B4-BE49-F238E27FC236}">
                <a16:creationId xmlns:a16="http://schemas.microsoft.com/office/drawing/2014/main" id="{71CDA1B8-827F-484C-8CEE-E1545DFA73AB}"/>
              </a:ext>
            </a:extLst>
          </p:cNvPr>
          <p:cNvSpPr txBox="1">
            <a:spLocks noChangeArrowheads="1"/>
          </p:cNvSpPr>
          <p:nvPr/>
        </p:nvSpPr>
        <p:spPr bwMode="auto">
          <a:xfrm>
            <a:off x="6189663" y="5522912"/>
            <a:ext cx="3317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2000" b="1">
                <a:solidFill>
                  <a:schemeClr val="bg1"/>
                </a:solidFill>
              </a:rPr>
              <a:t>+</a:t>
            </a:r>
          </a:p>
        </p:txBody>
      </p:sp>
      <p:sp>
        <p:nvSpPr>
          <p:cNvPr id="221222" name="Text Box 38">
            <a:extLst>
              <a:ext uri="{FF2B5EF4-FFF2-40B4-BE49-F238E27FC236}">
                <a16:creationId xmlns:a16="http://schemas.microsoft.com/office/drawing/2014/main" id="{91587DC7-6FC4-4802-8B5B-FCDEF27EE12A}"/>
              </a:ext>
            </a:extLst>
          </p:cNvPr>
          <p:cNvSpPr txBox="1">
            <a:spLocks noChangeArrowheads="1"/>
          </p:cNvSpPr>
          <p:nvPr/>
        </p:nvSpPr>
        <p:spPr bwMode="auto">
          <a:xfrm>
            <a:off x="609600" y="1951038"/>
            <a:ext cx="1806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000" b="1" dirty="0">
                <a:solidFill>
                  <a:schemeClr val="bg1"/>
                </a:solidFill>
              </a:rPr>
              <a:t>ethanoic acid</a:t>
            </a:r>
          </a:p>
        </p:txBody>
      </p:sp>
      <p:sp>
        <p:nvSpPr>
          <p:cNvPr id="221223" name="Text Box 39">
            <a:extLst>
              <a:ext uri="{FF2B5EF4-FFF2-40B4-BE49-F238E27FC236}">
                <a16:creationId xmlns:a16="http://schemas.microsoft.com/office/drawing/2014/main" id="{631CB22E-1E33-4650-B9E1-920B2BFC6274}"/>
              </a:ext>
            </a:extLst>
          </p:cNvPr>
          <p:cNvSpPr txBox="1">
            <a:spLocks noChangeArrowheads="1"/>
          </p:cNvSpPr>
          <p:nvPr/>
        </p:nvSpPr>
        <p:spPr bwMode="auto">
          <a:xfrm>
            <a:off x="4852988" y="1798638"/>
            <a:ext cx="1384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a:solidFill>
                  <a:schemeClr val="bg1"/>
                </a:solidFill>
              </a:rPr>
              <a:t>sodium</a:t>
            </a:r>
          </a:p>
          <a:p>
            <a:pPr algn="ctr"/>
            <a:r>
              <a:rPr lang="en-GB" altLang="en-US" sz="2000" b="1">
                <a:solidFill>
                  <a:schemeClr val="bg1"/>
                </a:solidFill>
              </a:rPr>
              <a:t>ethanoate</a:t>
            </a:r>
          </a:p>
        </p:txBody>
      </p:sp>
      <p:sp>
        <p:nvSpPr>
          <p:cNvPr id="221224" name="Text Box 40">
            <a:extLst>
              <a:ext uri="{FF2B5EF4-FFF2-40B4-BE49-F238E27FC236}">
                <a16:creationId xmlns:a16="http://schemas.microsoft.com/office/drawing/2014/main" id="{05A5D424-D48D-452C-92C7-00065B2A200C}"/>
              </a:ext>
            </a:extLst>
          </p:cNvPr>
          <p:cNvSpPr txBox="1">
            <a:spLocks noChangeArrowheads="1"/>
          </p:cNvSpPr>
          <p:nvPr/>
        </p:nvSpPr>
        <p:spPr bwMode="auto">
          <a:xfrm>
            <a:off x="7031038" y="1951038"/>
            <a:ext cx="8461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000" b="1">
                <a:solidFill>
                  <a:schemeClr val="bg1"/>
                </a:solidFill>
              </a:rPr>
              <a:t>water</a:t>
            </a:r>
          </a:p>
        </p:txBody>
      </p:sp>
      <p:sp>
        <p:nvSpPr>
          <p:cNvPr id="221225" name="Text Box 41">
            <a:extLst>
              <a:ext uri="{FF2B5EF4-FFF2-40B4-BE49-F238E27FC236}">
                <a16:creationId xmlns:a16="http://schemas.microsoft.com/office/drawing/2014/main" id="{FE7B015C-0891-4935-9FBF-04038CD5C524}"/>
              </a:ext>
            </a:extLst>
          </p:cNvPr>
          <p:cNvSpPr txBox="1">
            <a:spLocks noChangeArrowheads="1"/>
          </p:cNvSpPr>
          <p:nvPr/>
        </p:nvSpPr>
        <p:spPr bwMode="auto">
          <a:xfrm>
            <a:off x="2808288" y="1798638"/>
            <a:ext cx="13985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a:solidFill>
                  <a:schemeClr val="bg1"/>
                </a:solidFill>
              </a:rPr>
              <a:t>sodium</a:t>
            </a:r>
          </a:p>
          <a:p>
            <a:pPr algn="ctr"/>
            <a:r>
              <a:rPr lang="en-GB" altLang="en-US" sz="2000" b="1">
                <a:solidFill>
                  <a:schemeClr val="bg1"/>
                </a:solidFill>
              </a:rPr>
              <a:t>hydroxide</a:t>
            </a:r>
          </a:p>
        </p:txBody>
      </p:sp>
      <p:sp>
        <p:nvSpPr>
          <p:cNvPr id="221226" name="Text Box 42">
            <a:extLst>
              <a:ext uri="{FF2B5EF4-FFF2-40B4-BE49-F238E27FC236}">
                <a16:creationId xmlns:a16="http://schemas.microsoft.com/office/drawing/2014/main" id="{6D086CB2-098A-4ED2-A718-17355BC2EC57}"/>
              </a:ext>
            </a:extLst>
          </p:cNvPr>
          <p:cNvSpPr txBox="1">
            <a:spLocks noChangeArrowheads="1"/>
          </p:cNvSpPr>
          <p:nvPr/>
        </p:nvSpPr>
        <p:spPr bwMode="auto">
          <a:xfrm>
            <a:off x="2446338" y="1951038"/>
            <a:ext cx="3317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2000" b="1">
                <a:solidFill>
                  <a:schemeClr val="bg1"/>
                </a:solidFill>
              </a:rPr>
              <a:t>+</a:t>
            </a:r>
          </a:p>
        </p:txBody>
      </p:sp>
      <p:sp>
        <p:nvSpPr>
          <p:cNvPr id="221228" name="Text Box 44">
            <a:extLst>
              <a:ext uri="{FF2B5EF4-FFF2-40B4-BE49-F238E27FC236}">
                <a16:creationId xmlns:a16="http://schemas.microsoft.com/office/drawing/2014/main" id="{86E0CCE9-80A7-486B-A364-8E042EF36CEE}"/>
              </a:ext>
            </a:extLst>
          </p:cNvPr>
          <p:cNvSpPr txBox="1">
            <a:spLocks noChangeArrowheads="1"/>
          </p:cNvSpPr>
          <p:nvPr/>
        </p:nvSpPr>
        <p:spPr bwMode="auto">
          <a:xfrm>
            <a:off x="6421438" y="1951038"/>
            <a:ext cx="3317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2000" b="1">
                <a:solidFill>
                  <a:schemeClr val="bg1"/>
                </a:solidFill>
              </a:rPr>
              <a:t>+</a:t>
            </a:r>
          </a:p>
        </p:txBody>
      </p:sp>
      <p:sp>
        <p:nvSpPr>
          <p:cNvPr id="221229" name="Text Box 45">
            <a:extLst>
              <a:ext uri="{FF2B5EF4-FFF2-40B4-BE49-F238E27FC236}">
                <a16:creationId xmlns:a16="http://schemas.microsoft.com/office/drawing/2014/main" id="{D072B549-8DD9-46D4-9C80-CD9C5324B715}"/>
              </a:ext>
            </a:extLst>
          </p:cNvPr>
          <p:cNvSpPr txBox="1">
            <a:spLocks noChangeArrowheads="1"/>
          </p:cNvSpPr>
          <p:nvPr/>
        </p:nvSpPr>
        <p:spPr bwMode="auto">
          <a:xfrm>
            <a:off x="800100" y="2500313"/>
            <a:ext cx="14208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000" b="1">
                <a:solidFill>
                  <a:schemeClr val="bg1"/>
                </a:solidFill>
              </a:rPr>
              <a:t>CH</a:t>
            </a:r>
            <a:r>
              <a:rPr lang="en-GB" altLang="en-US" sz="2000" b="1" baseline="-25000">
                <a:solidFill>
                  <a:schemeClr val="bg1"/>
                </a:solidFill>
              </a:rPr>
              <a:t>3</a:t>
            </a:r>
            <a:r>
              <a:rPr lang="en-GB" altLang="en-US" sz="2000" b="1">
                <a:solidFill>
                  <a:schemeClr val="bg1"/>
                </a:solidFill>
              </a:rPr>
              <a:t>COOH</a:t>
            </a:r>
          </a:p>
        </p:txBody>
      </p:sp>
      <p:sp>
        <p:nvSpPr>
          <p:cNvPr id="221230" name="Text Box 46">
            <a:extLst>
              <a:ext uri="{FF2B5EF4-FFF2-40B4-BE49-F238E27FC236}">
                <a16:creationId xmlns:a16="http://schemas.microsoft.com/office/drawing/2014/main" id="{10FFE9E4-4A41-423F-B75E-5E62842E3B9A}"/>
              </a:ext>
            </a:extLst>
          </p:cNvPr>
          <p:cNvSpPr txBox="1">
            <a:spLocks noChangeArrowheads="1"/>
          </p:cNvSpPr>
          <p:nvPr/>
        </p:nvSpPr>
        <p:spPr bwMode="auto">
          <a:xfrm>
            <a:off x="4764088" y="2500313"/>
            <a:ext cx="1563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000" b="1">
                <a:solidFill>
                  <a:schemeClr val="bg1"/>
                </a:solidFill>
              </a:rPr>
              <a:t>CH</a:t>
            </a:r>
            <a:r>
              <a:rPr lang="en-GB" altLang="en-US" sz="2000" b="1" baseline="-25000">
                <a:solidFill>
                  <a:schemeClr val="bg1"/>
                </a:solidFill>
              </a:rPr>
              <a:t>3</a:t>
            </a:r>
            <a:r>
              <a:rPr lang="en-GB" altLang="en-US" sz="2000" b="1">
                <a:solidFill>
                  <a:schemeClr val="bg1"/>
                </a:solidFill>
              </a:rPr>
              <a:t>COONa</a:t>
            </a:r>
          </a:p>
        </p:txBody>
      </p:sp>
      <p:sp>
        <p:nvSpPr>
          <p:cNvPr id="221231" name="Text Box 47">
            <a:extLst>
              <a:ext uri="{FF2B5EF4-FFF2-40B4-BE49-F238E27FC236}">
                <a16:creationId xmlns:a16="http://schemas.microsoft.com/office/drawing/2014/main" id="{3B8A4CD9-C6E3-482E-A34A-BF45DCC35921}"/>
              </a:ext>
            </a:extLst>
          </p:cNvPr>
          <p:cNvSpPr txBox="1">
            <a:spLocks noChangeArrowheads="1"/>
          </p:cNvSpPr>
          <p:nvPr/>
        </p:nvSpPr>
        <p:spPr bwMode="auto">
          <a:xfrm>
            <a:off x="7115175" y="2500313"/>
            <a:ext cx="677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000" b="1">
                <a:solidFill>
                  <a:schemeClr val="bg1"/>
                </a:solidFill>
              </a:rPr>
              <a:t>H</a:t>
            </a:r>
            <a:r>
              <a:rPr lang="en-GB" altLang="en-US" b="1" baseline="-25000">
                <a:solidFill>
                  <a:schemeClr val="bg1"/>
                </a:solidFill>
              </a:rPr>
              <a:t>2</a:t>
            </a:r>
            <a:r>
              <a:rPr lang="en-GB" altLang="en-US" sz="2000" b="1">
                <a:solidFill>
                  <a:schemeClr val="bg1"/>
                </a:solidFill>
              </a:rPr>
              <a:t>O</a:t>
            </a:r>
          </a:p>
        </p:txBody>
      </p:sp>
      <p:sp>
        <p:nvSpPr>
          <p:cNvPr id="221232" name="Text Box 48">
            <a:extLst>
              <a:ext uri="{FF2B5EF4-FFF2-40B4-BE49-F238E27FC236}">
                <a16:creationId xmlns:a16="http://schemas.microsoft.com/office/drawing/2014/main" id="{198D39D1-E280-4B8F-A11B-A03C123590B1}"/>
              </a:ext>
            </a:extLst>
          </p:cNvPr>
          <p:cNvSpPr txBox="1">
            <a:spLocks noChangeArrowheads="1"/>
          </p:cNvSpPr>
          <p:nvPr/>
        </p:nvSpPr>
        <p:spPr bwMode="auto">
          <a:xfrm>
            <a:off x="3062288" y="2500313"/>
            <a:ext cx="8905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a:solidFill>
                  <a:schemeClr val="bg1"/>
                </a:solidFill>
              </a:rPr>
              <a:t>NaOH</a:t>
            </a:r>
          </a:p>
        </p:txBody>
      </p:sp>
      <p:sp>
        <p:nvSpPr>
          <p:cNvPr id="221233" name="Text Box 49">
            <a:extLst>
              <a:ext uri="{FF2B5EF4-FFF2-40B4-BE49-F238E27FC236}">
                <a16:creationId xmlns:a16="http://schemas.microsoft.com/office/drawing/2014/main" id="{FA8C6BDD-D923-4CAB-9D0E-CA8FED161905}"/>
              </a:ext>
            </a:extLst>
          </p:cNvPr>
          <p:cNvSpPr txBox="1">
            <a:spLocks noChangeArrowheads="1"/>
          </p:cNvSpPr>
          <p:nvPr/>
        </p:nvSpPr>
        <p:spPr bwMode="auto">
          <a:xfrm>
            <a:off x="2446338" y="2500313"/>
            <a:ext cx="3317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2000" b="1">
                <a:solidFill>
                  <a:schemeClr val="bg1"/>
                </a:solidFill>
              </a:rPr>
              <a:t>+</a:t>
            </a:r>
          </a:p>
        </p:txBody>
      </p:sp>
      <p:sp>
        <p:nvSpPr>
          <p:cNvPr id="221235" name="Text Box 51">
            <a:extLst>
              <a:ext uri="{FF2B5EF4-FFF2-40B4-BE49-F238E27FC236}">
                <a16:creationId xmlns:a16="http://schemas.microsoft.com/office/drawing/2014/main" id="{6BAFBEDD-A0C0-4EC3-87B0-B7FA8F631892}"/>
              </a:ext>
            </a:extLst>
          </p:cNvPr>
          <p:cNvSpPr txBox="1">
            <a:spLocks noChangeArrowheads="1"/>
          </p:cNvSpPr>
          <p:nvPr/>
        </p:nvSpPr>
        <p:spPr bwMode="auto">
          <a:xfrm>
            <a:off x="6421438" y="2500313"/>
            <a:ext cx="3317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2000" b="1">
                <a:solidFill>
                  <a:schemeClr val="bg1"/>
                </a:solidFill>
              </a:rPr>
              <a:t>+</a:t>
            </a:r>
          </a:p>
        </p:txBody>
      </p:sp>
      <p:pic>
        <p:nvPicPr>
          <p:cNvPr id="55" name="Picture 54" descr="arrow.png">
            <a:extLst>
              <a:ext uri="{FF2B5EF4-FFF2-40B4-BE49-F238E27FC236}">
                <a16:creationId xmlns:a16="http://schemas.microsoft.com/office/drawing/2014/main" id="{82AC07F8-4CA6-456E-88F8-F6CCADFF661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03700" y="1909763"/>
            <a:ext cx="598488"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55" descr="arrow.png">
            <a:extLst>
              <a:ext uri="{FF2B5EF4-FFF2-40B4-BE49-F238E27FC236}">
                <a16:creationId xmlns:a16="http://schemas.microsoft.com/office/drawing/2014/main" id="{222C2E88-2E78-4F98-9E65-2BADD5BBCB6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76713" y="2411413"/>
            <a:ext cx="5969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57" descr="arrow.png">
            <a:extLst>
              <a:ext uri="{FF2B5EF4-FFF2-40B4-BE49-F238E27FC236}">
                <a16:creationId xmlns:a16="http://schemas.microsoft.com/office/drawing/2014/main" id="{9E4016C1-23B0-4E73-B96C-21B70F4CD80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82551" y="3468688"/>
            <a:ext cx="5969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58" descr="arrow.png">
            <a:extLst>
              <a:ext uri="{FF2B5EF4-FFF2-40B4-BE49-F238E27FC236}">
                <a16:creationId xmlns:a16="http://schemas.microsoft.com/office/drawing/2014/main" id="{FAE01FBD-00DC-49FB-B4D7-5A382CBC8B5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90488" y="3967163"/>
            <a:ext cx="5969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60" descr="arrow.png">
            <a:extLst>
              <a:ext uri="{FF2B5EF4-FFF2-40B4-BE49-F238E27FC236}">
                <a16:creationId xmlns:a16="http://schemas.microsoft.com/office/drawing/2014/main" id="{9603FE6B-F181-4514-8EA8-F6134C35BB8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48088" y="5516562"/>
            <a:ext cx="596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61" descr="arrow.png">
            <a:extLst>
              <a:ext uri="{FF2B5EF4-FFF2-40B4-BE49-F238E27FC236}">
                <a16:creationId xmlns:a16="http://schemas.microsoft.com/office/drawing/2014/main" id="{9C313C42-32DB-4C2F-A049-600EEDE6055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67138" y="4965699"/>
            <a:ext cx="5969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8">
            <a:hlinkClick r:id="" action="ppaction://hlinkshowjump?jump=nextslide"/>
            <a:extLst>
              <a:ext uri="{FF2B5EF4-FFF2-40B4-BE49-F238E27FC236}">
                <a16:creationId xmlns:a16="http://schemas.microsoft.com/office/drawing/2014/main" id="{BAAD7D4A-3431-4868-B132-B02FF97DE7E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12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12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12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12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12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12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12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12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12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12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12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123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118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118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119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2119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119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119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2119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2119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2119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2119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2119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2120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2120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2120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2120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21205"/>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2120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60"/>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62"/>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6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2120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2120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2121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2121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21213"/>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2121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21215"/>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21216"/>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21217"/>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2121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221220"/>
                                        </p:tgtEl>
                                        <p:attrNameLst>
                                          <p:attrName>style.visibility</p:attrName>
                                        </p:attrNameLst>
                                      </p:cBhvr>
                                      <p:to>
                                        <p:strVal val="visible"/>
                                      </p:to>
                                    </p:set>
                                  </p:childTnLst>
                                </p:cTn>
                              </p:par>
                            </p:childTnLst>
                          </p:cTn>
                        </p:par>
                        <p:par>
                          <p:cTn id="107" fill="hold">
                            <p:stCondLst>
                              <p:cond delay="0"/>
                            </p:stCondLst>
                            <p:childTnLst>
                              <p:par>
                                <p:cTn id="108" presetID="1" presetClass="entr" presetSubtype="0" fill="hold" nodeType="afterEffect">
                                  <p:stCondLst>
                                    <p:cond delay="0"/>
                                  </p:stCondLst>
                                  <p:childTnLst>
                                    <p:set>
                                      <p:cBhvr>
                                        <p:cTn id="109"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8" grpId="0"/>
      <p:bldP spid="221189" grpId="0"/>
      <p:bldP spid="221190" grpId="0"/>
      <p:bldP spid="221191" grpId="0"/>
      <p:bldP spid="221192" grpId="0"/>
      <p:bldP spid="221194" grpId="0"/>
      <p:bldP spid="221195" grpId="0"/>
      <p:bldP spid="221196" grpId="0"/>
      <p:bldP spid="221197" grpId="0"/>
      <p:bldP spid="221198" grpId="0"/>
      <p:bldP spid="221199" grpId="0"/>
      <p:bldP spid="221200" grpId="0"/>
      <p:bldP spid="221201" grpId="0"/>
      <p:bldP spid="221203" grpId="0"/>
      <p:bldP spid="221204" grpId="0"/>
      <p:bldP spid="221205" grpId="0"/>
      <p:bldP spid="221207" grpId="0"/>
      <p:bldP spid="221208" grpId="0"/>
      <p:bldP spid="221209" grpId="0"/>
      <p:bldP spid="221210" grpId="0"/>
      <p:bldP spid="221211" grpId="0"/>
      <p:bldP spid="221213" grpId="0"/>
      <p:bldP spid="221214" grpId="0"/>
      <p:bldP spid="221215" grpId="0"/>
      <p:bldP spid="221216" grpId="0"/>
      <p:bldP spid="221217" grpId="0"/>
      <p:bldP spid="221218" grpId="0"/>
      <p:bldP spid="221220" grpId="0"/>
      <p:bldP spid="221222" grpId="0"/>
      <p:bldP spid="221223" grpId="0"/>
      <p:bldP spid="221224" grpId="0"/>
      <p:bldP spid="221225" grpId="0"/>
      <p:bldP spid="221226" grpId="0"/>
      <p:bldP spid="221228" grpId="0"/>
      <p:bldP spid="221229" grpId="0"/>
      <p:bldP spid="221230" grpId="0"/>
      <p:bldP spid="221231" grpId="0"/>
      <p:bldP spid="221232" grpId="0"/>
      <p:bldP spid="221233" grpId="0"/>
      <p:bldP spid="2212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a:extLst>
              <a:ext uri="{FF2B5EF4-FFF2-40B4-BE49-F238E27FC236}">
                <a16:creationId xmlns:a16="http://schemas.microsoft.com/office/drawing/2014/main" id="{D85EB33B-167A-455E-B7B0-F94F0167B2EC}"/>
              </a:ext>
            </a:extLst>
          </p:cNvPr>
          <p:cNvSpPr>
            <a:spLocks noGrp="1" noChangeArrowheads="1"/>
          </p:cNvSpPr>
          <p:nvPr>
            <p:ph type="title"/>
          </p:nvPr>
        </p:nvSpPr>
        <p:spPr/>
        <p:txBody>
          <a:bodyPr/>
          <a:lstStyle/>
          <a:p>
            <a:r>
              <a:rPr lang="en-GB" altLang="en-US" dirty="0"/>
              <a:t>Reactions of carboxylic acids (2)</a:t>
            </a:r>
          </a:p>
        </p:txBody>
      </p:sp>
      <p:pic>
        <p:nvPicPr>
          <p:cNvPr id="6" name="Picture 5">
            <a:hlinkClick r:id="" action="ppaction://hlinkshowjump?jump=nextslide"/>
            <a:extLst>
              <a:ext uri="{FF2B5EF4-FFF2-40B4-BE49-F238E27FC236}">
                <a16:creationId xmlns:a16="http://schemas.microsoft.com/office/drawing/2014/main" id="{EDACE562-DAB7-4F23-9487-0B76CEA8E51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6C9C8855-24D9-4779-9CD9-397F6B2479C1}"/>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7192"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DF797498-7BDC-4A95-B130-3B33DA1E8660}"/>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D236EFF7-6901-40AE-9B3D-892E146B5128}"/>
              </a:ext>
            </a:extLst>
          </p:cNvPr>
          <p:cNvSpPr>
            <a:spLocks noGrp="1" noChangeArrowheads="1"/>
          </p:cNvSpPr>
          <p:nvPr>
            <p:ph type="title"/>
          </p:nvPr>
        </p:nvSpPr>
        <p:spPr/>
        <p:txBody>
          <a:bodyPr/>
          <a:lstStyle/>
          <a:p>
            <a:r>
              <a:rPr lang="en-GB" altLang="en-US" dirty="0"/>
              <a:t>Reactions of carboxylic acids (3)</a:t>
            </a:r>
          </a:p>
        </p:txBody>
      </p:sp>
      <p:pic>
        <p:nvPicPr>
          <p:cNvPr id="6" name="Picture 5">
            <a:hlinkClick r:id="" action="ppaction://hlinkshowjump?jump=nextslide"/>
            <a:extLst>
              <a:ext uri="{FF2B5EF4-FFF2-40B4-BE49-F238E27FC236}">
                <a16:creationId xmlns:a16="http://schemas.microsoft.com/office/drawing/2014/main" id="{6F122D35-A765-4D5F-B3AD-54F1A82DC34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ED2D60AD-60DB-412D-89EF-A5DA63AE7C24}"/>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8216"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001BB1E4-163A-4E02-BEE4-A1BB4927E42D}"/>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847" name="Picture 23" descr="Esters_65440594_pears_Ioannis_Pantzi">
            <a:extLst>
              <a:ext uri="{FF2B5EF4-FFF2-40B4-BE49-F238E27FC236}">
                <a16:creationId xmlns:a16="http://schemas.microsoft.com/office/drawing/2014/main" id="{AB1FDFE3-2365-40BF-A8DD-066F42AC74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387850"/>
            <a:ext cx="2881313" cy="211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48" name="Picture 24" descr="Esters_41952379_pineapple_Viktar_Malyshchyts">
            <a:extLst>
              <a:ext uri="{FF2B5EF4-FFF2-40B4-BE49-F238E27FC236}">
                <a16:creationId xmlns:a16="http://schemas.microsoft.com/office/drawing/2014/main" id="{F638D989-CFF8-4F14-A980-F9D6DDC14E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8850" y="3457575"/>
            <a:ext cx="2589213" cy="33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2">
            <a:extLst>
              <a:ext uri="{FF2B5EF4-FFF2-40B4-BE49-F238E27FC236}">
                <a16:creationId xmlns:a16="http://schemas.microsoft.com/office/drawing/2014/main" id="{DBD04CFE-6166-426C-A02C-97FEE795CFCC}"/>
              </a:ext>
            </a:extLst>
          </p:cNvPr>
          <p:cNvSpPr>
            <a:spLocks noGrp="1" noChangeArrowheads="1"/>
          </p:cNvSpPr>
          <p:nvPr>
            <p:ph type="title"/>
          </p:nvPr>
        </p:nvSpPr>
        <p:spPr/>
        <p:txBody>
          <a:bodyPr/>
          <a:lstStyle/>
          <a:p>
            <a:r>
              <a:rPr lang="en-GB" altLang="en-US"/>
              <a:t>What are esters?</a:t>
            </a:r>
          </a:p>
        </p:txBody>
      </p:sp>
      <p:sp>
        <p:nvSpPr>
          <p:cNvPr id="33796" name="Text Box 3">
            <a:extLst>
              <a:ext uri="{FF2B5EF4-FFF2-40B4-BE49-F238E27FC236}">
                <a16:creationId xmlns:a16="http://schemas.microsoft.com/office/drawing/2014/main" id="{66F9637E-8C20-462D-9CCF-59D00B5A1A9B}"/>
              </a:ext>
            </a:extLst>
          </p:cNvPr>
          <p:cNvSpPr txBox="1">
            <a:spLocks noChangeArrowheads="1"/>
          </p:cNvSpPr>
          <p:nvPr/>
        </p:nvSpPr>
        <p:spPr bwMode="auto">
          <a:xfrm>
            <a:off x="342900" y="1358900"/>
            <a:ext cx="87137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Esters are </a:t>
            </a:r>
            <a:r>
              <a:rPr lang="en-GB" altLang="en-US" b="1">
                <a:solidFill>
                  <a:srgbClr val="FF6600"/>
                </a:solidFill>
              </a:rPr>
              <a:t>volatile</a:t>
            </a:r>
            <a:r>
              <a:rPr lang="en-GB" altLang="en-US"/>
              <a:t> compounds, meaning that they evaporate easily, and they have characteristic smells.</a:t>
            </a:r>
          </a:p>
        </p:txBody>
      </p:sp>
      <p:sp>
        <p:nvSpPr>
          <p:cNvPr id="33797" name="Text Box 4">
            <a:extLst>
              <a:ext uri="{FF2B5EF4-FFF2-40B4-BE49-F238E27FC236}">
                <a16:creationId xmlns:a16="http://schemas.microsoft.com/office/drawing/2014/main" id="{B7C8B370-C8A7-4F01-BC03-D75DD642A469}"/>
              </a:ext>
            </a:extLst>
          </p:cNvPr>
          <p:cNvSpPr txBox="1">
            <a:spLocks noChangeArrowheads="1"/>
          </p:cNvSpPr>
          <p:nvPr/>
        </p:nvSpPr>
        <p:spPr bwMode="auto">
          <a:xfrm>
            <a:off x="342900" y="2301875"/>
            <a:ext cx="5508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For example:</a:t>
            </a:r>
          </a:p>
        </p:txBody>
      </p:sp>
      <p:sp>
        <p:nvSpPr>
          <p:cNvPr id="717837" name="Text Box 13">
            <a:extLst>
              <a:ext uri="{FF2B5EF4-FFF2-40B4-BE49-F238E27FC236}">
                <a16:creationId xmlns:a16="http://schemas.microsoft.com/office/drawing/2014/main" id="{19A0DC09-8B4E-4CFE-A42E-E02AF06636C3}"/>
              </a:ext>
            </a:extLst>
          </p:cNvPr>
          <p:cNvSpPr txBox="1">
            <a:spLocks noChangeArrowheads="1"/>
          </p:cNvSpPr>
          <p:nvPr/>
        </p:nvSpPr>
        <p:spPr bwMode="auto">
          <a:xfrm>
            <a:off x="342900" y="2871788"/>
            <a:ext cx="5508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a:t>propyl ethanoate smells of pears</a:t>
            </a:r>
          </a:p>
        </p:txBody>
      </p:sp>
      <p:sp>
        <p:nvSpPr>
          <p:cNvPr id="717838" name="Text Box 14">
            <a:extLst>
              <a:ext uri="{FF2B5EF4-FFF2-40B4-BE49-F238E27FC236}">
                <a16:creationId xmlns:a16="http://schemas.microsoft.com/office/drawing/2014/main" id="{A7290416-0404-482C-9A56-958652BC550A}"/>
              </a:ext>
            </a:extLst>
          </p:cNvPr>
          <p:cNvSpPr txBox="1">
            <a:spLocks noChangeArrowheads="1"/>
          </p:cNvSpPr>
          <p:nvPr/>
        </p:nvSpPr>
        <p:spPr bwMode="auto">
          <a:xfrm>
            <a:off x="342900" y="4011613"/>
            <a:ext cx="5508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dirty="0"/>
              <a:t>butyl butanoate smells of pineapple.</a:t>
            </a:r>
          </a:p>
        </p:txBody>
      </p:sp>
      <p:pic>
        <p:nvPicPr>
          <p:cNvPr id="717846" name="Picture 22" descr="Esters_19154770_apples_Iakov_Kalinin">
            <a:extLst>
              <a:ext uri="{FF2B5EF4-FFF2-40B4-BE49-F238E27FC236}">
                <a16:creationId xmlns:a16="http://schemas.microsoft.com/office/drawing/2014/main" id="{DB354EDC-3C88-40F1-A039-FF1083532E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7688" y="4633913"/>
            <a:ext cx="2925762"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9" name="Text Box 3">
            <a:extLst>
              <a:ext uri="{FF2B5EF4-FFF2-40B4-BE49-F238E27FC236}">
                <a16:creationId xmlns:a16="http://schemas.microsoft.com/office/drawing/2014/main" id="{2A482F79-3B27-4449-B22A-3B54CC30F4DA}"/>
              </a:ext>
            </a:extLst>
          </p:cNvPr>
          <p:cNvSpPr txBox="1">
            <a:spLocks noChangeArrowheads="1"/>
          </p:cNvSpPr>
          <p:nvPr/>
        </p:nvSpPr>
        <p:spPr bwMode="auto">
          <a:xfrm>
            <a:off x="342900" y="784225"/>
            <a:ext cx="8658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FF6600"/>
                </a:solidFill>
              </a:rPr>
              <a:t>Esters</a:t>
            </a:r>
            <a:r>
              <a:rPr lang="en-GB" altLang="en-US"/>
              <a:t> are made by reacting a carboxylic acid with an alcohol.</a:t>
            </a:r>
          </a:p>
        </p:txBody>
      </p:sp>
      <p:sp>
        <p:nvSpPr>
          <p:cNvPr id="717839" name="Text Box 15">
            <a:extLst>
              <a:ext uri="{FF2B5EF4-FFF2-40B4-BE49-F238E27FC236}">
                <a16:creationId xmlns:a16="http://schemas.microsoft.com/office/drawing/2014/main" id="{2482BB2F-F56A-4915-BDED-D940FEA79C40}"/>
              </a:ext>
            </a:extLst>
          </p:cNvPr>
          <p:cNvSpPr txBox="1">
            <a:spLocks noChangeArrowheads="1"/>
          </p:cNvSpPr>
          <p:nvPr/>
        </p:nvSpPr>
        <p:spPr bwMode="auto">
          <a:xfrm>
            <a:off x="342900" y="3441700"/>
            <a:ext cx="5508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dirty="0"/>
              <a:t>methyl butanoate smells of apple</a:t>
            </a:r>
          </a:p>
        </p:txBody>
      </p:sp>
      <p:pic>
        <p:nvPicPr>
          <p:cNvPr id="13" name="Picture 8">
            <a:hlinkClick r:id="" action="ppaction://hlinkshowjump?jump=nextslide"/>
            <a:extLst>
              <a:ext uri="{FF2B5EF4-FFF2-40B4-BE49-F238E27FC236}">
                <a16:creationId xmlns:a16="http://schemas.microsoft.com/office/drawing/2014/main" id="{2DD1765E-8E2F-481F-86CB-653DDD7AE73D}"/>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783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84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8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784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178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17848"/>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P spid="33797" grpId="0"/>
      <p:bldP spid="717837" grpId="0"/>
      <p:bldP spid="717838" grpId="0"/>
      <p:bldP spid="7178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a:t>Constructing Explanations and Designing Solutions</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a:t>
            </a:r>
          </a:p>
          <a:p>
            <a:r>
              <a:rPr lang="en-GB" sz="1600" dirty="0"/>
              <a:t>4. Systems and System Models</a:t>
            </a:r>
          </a:p>
          <a:p>
            <a:r>
              <a:rPr lang="en-GB" sz="1600" dirty="0"/>
              <a:t>6. Structure and Function</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empty orange box.png">
            <a:extLst>
              <a:ext uri="{FF2B5EF4-FFF2-40B4-BE49-F238E27FC236}">
                <a16:creationId xmlns:a16="http://schemas.microsoft.com/office/drawing/2014/main" id="{A80A4BC1-8050-40F9-92E4-7D2D393C7A8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048125"/>
            <a:ext cx="8604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descr="empty orange box narrow.png">
            <a:extLst>
              <a:ext uri="{FF2B5EF4-FFF2-40B4-BE49-F238E27FC236}">
                <a16:creationId xmlns:a16="http://schemas.microsoft.com/office/drawing/2014/main" id="{A03AB3D7-054C-4F8A-8475-A33E6BEB5ED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7400" y="3261519"/>
            <a:ext cx="75120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2">
            <a:extLst>
              <a:ext uri="{FF2B5EF4-FFF2-40B4-BE49-F238E27FC236}">
                <a16:creationId xmlns:a16="http://schemas.microsoft.com/office/drawing/2014/main" id="{29F2F9FD-07C5-46EC-A073-2E8481589262}"/>
              </a:ext>
            </a:extLst>
          </p:cNvPr>
          <p:cNvSpPr>
            <a:spLocks noGrp="1" noChangeArrowheads="1"/>
          </p:cNvSpPr>
          <p:nvPr>
            <p:ph type="title"/>
          </p:nvPr>
        </p:nvSpPr>
        <p:spPr/>
        <p:txBody>
          <a:bodyPr/>
          <a:lstStyle/>
          <a:p>
            <a:r>
              <a:rPr lang="en-GB" altLang="en-US"/>
              <a:t>Making esters</a:t>
            </a:r>
          </a:p>
        </p:txBody>
      </p:sp>
      <p:sp>
        <p:nvSpPr>
          <p:cNvPr id="33797" name="Text Box 3">
            <a:extLst>
              <a:ext uri="{FF2B5EF4-FFF2-40B4-BE49-F238E27FC236}">
                <a16:creationId xmlns:a16="http://schemas.microsoft.com/office/drawing/2014/main" id="{F3D38712-BE89-4A26-B842-BAB897EF9907}"/>
              </a:ext>
            </a:extLst>
          </p:cNvPr>
          <p:cNvSpPr txBox="1">
            <a:spLocks noChangeArrowheads="1"/>
          </p:cNvSpPr>
          <p:nvPr/>
        </p:nvSpPr>
        <p:spPr bwMode="auto">
          <a:xfrm>
            <a:off x="341313" y="784225"/>
            <a:ext cx="7958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Esters</a:t>
            </a:r>
            <a:r>
              <a:rPr lang="en-GB" altLang="en-US"/>
              <a:t> have this functional group:</a:t>
            </a:r>
          </a:p>
        </p:txBody>
      </p:sp>
      <p:sp>
        <p:nvSpPr>
          <p:cNvPr id="711685" name="Text Box 5">
            <a:extLst>
              <a:ext uri="{FF2B5EF4-FFF2-40B4-BE49-F238E27FC236}">
                <a16:creationId xmlns:a16="http://schemas.microsoft.com/office/drawing/2014/main" id="{948C8D1B-D26C-4DD5-9E4B-D567A3B2BC1C}"/>
              </a:ext>
            </a:extLst>
          </p:cNvPr>
          <p:cNvSpPr txBox="1">
            <a:spLocks noChangeArrowheads="1"/>
          </p:cNvSpPr>
          <p:nvPr/>
        </p:nvSpPr>
        <p:spPr bwMode="auto">
          <a:xfrm>
            <a:off x="341313" y="2636838"/>
            <a:ext cx="88026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Carboxylic acids and alcohols react to form an ester and water:</a:t>
            </a:r>
          </a:p>
        </p:txBody>
      </p:sp>
      <p:sp>
        <p:nvSpPr>
          <p:cNvPr id="33799" name="AutoShape 6">
            <a:extLst>
              <a:ext uri="{FF2B5EF4-FFF2-40B4-BE49-F238E27FC236}">
                <a16:creationId xmlns:a16="http://schemas.microsoft.com/office/drawing/2014/main" id="{E52F7301-1ED6-4D27-B8DA-C48D8345C2CA}"/>
              </a:ext>
            </a:extLst>
          </p:cNvPr>
          <p:cNvSpPr>
            <a:spLocks noChangeArrowheads="1"/>
          </p:cNvSpPr>
          <p:nvPr/>
        </p:nvSpPr>
        <p:spPr bwMode="auto">
          <a:xfrm>
            <a:off x="1584325" y="1411288"/>
            <a:ext cx="5903913" cy="1052512"/>
          </a:xfrm>
          <a:prstGeom prst="roundRect">
            <a:avLst>
              <a:gd name="adj" fmla="val 0"/>
            </a:avLst>
          </a:prstGeom>
          <a:solidFill>
            <a:schemeClr val="bg1"/>
          </a:solidFill>
          <a:ln w="381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33800" name="Text Box 7">
            <a:extLst>
              <a:ext uri="{FF2B5EF4-FFF2-40B4-BE49-F238E27FC236}">
                <a16:creationId xmlns:a16="http://schemas.microsoft.com/office/drawing/2014/main" id="{60F84C0D-52BA-4A20-ACDB-084349E2925D}"/>
              </a:ext>
            </a:extLst>
          </p:cNvPr>
          <p:cNvSpPr txBox="1">
            <a:spLocks noChangeArrowheads="1"/>
          </p:cNvSpPr>
          <p:nvPr/>
        </p:nvSpPr>
        <p:spPr bwMode="auto">
          <a:xfrm>
            <a:off x="3355975" y="1684338"/>
            <a:ext cx="4132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...which is written as –COO–.</a:t>
            </a:r>
          </a:p>
        </p:txBody>
      </p:sp>
      <p:sp>
        <p:nvSpPr>
          <p:cNvPr id="711692" name="Rectangle 12">
            <a:extLst>
              <a:ext uri="{FF2B5EF4-FFF2-40B4-BE49-F238E27FC236}">
                <a16:creationId xmlns:a16="http://schemas.microsoft.com/office/drawing/2014/main" id="{185760D0-F8F6-406E-91E3-2D0E13252590}"/>
              </a:ext>
            </a:extLst>
          </p:cNvPr>
          <p:cNvSpPr>
            <a:spLocks noChangeArrowheads="1"/>
          </p:cNvSpPr>
          <p:nvPr/>
        </p:nvSpPr>
        <p:spPr bwMode="auto">
          <a:xfrm>
            <a:off x="1001712" y="3315494"/>
            <a:ext cx="7175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chemeClr val="bg1"/>
                </a:solidFill>
              </a:rPr>
              <a:t>carboxylic acid + alcohol </a:t>
            </a:r>
            <a:r>
              <a:rPr lang="en-GB" altLang="en-US" b="1" dirty="0">
                <a:solidFill>
                  <a:schemeClr val="bg1"/>
                </a:solidFill>
                <a:sym typeface="Symbol" panose="05050102010706020507" pitchFamily="18" charset="2"/>
              </a:rPr>
              <a:t>   </a:t>
            </a:r>
            <a:r>
              <a:rPr lang="en-GB" altLang="en-US" b="1" dirty="0">
                <a:solidFill>
                  <a:schemeClr val="bg1"/>
                </a:solidFill>
              </a:rPr>
              <a:t>  ester + water</a:t>
            </a:r>
          </a:p>
        </p:txBody>
      </p:sp>
      <p:sp>
        <p:nvSpPr>
          <p:cNvPr id="711708" name="Text Box 28">
            <a:extLst>
              <a:ext uri="{FF2B5EF4-FFF2-40B4-BE49-F238E27FC236}">
                <a16:creationId xmlns:a16="http://schemas.microsoft.com/office/drawing/2014/main" id="{DB5FD15E-49D1-42A6-9214-D6701B94F737}"/>
              </a:ext>
            </a:extLst>
          </p:cNvPr>
          <p:cNvSpPr txBox="1">
            <a:spLocks noChangeArrowheads="1"/>
          </p:cNvSpPr>
          <p:nvPr/>
        </p:nvSpPr>
        <p:spPr bwMode="auto">
          <a:xfrm>
            <a:off x="2449513" y="4697413"/>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solidFill>
                  <a:schemeClr val="bg1"/>
                </a:solidFill>
              </a:rPr>
              <a:t>+</a:t>
            </a:r>
          </a:p>
        </p:txBody>
      </p:sp>
      <p:sp>
        <p:nvSpPr>
          <p:cNvPr id="711710" name="Text Box 30">
            <a:extLst>
              <a:ext uri="{FF2B5EF4-FFF2-40B4-BE49-F238E27FC236}">
                <a16:creationId xmlns:a16="http://schemas.microsoft.com/office/drawing/2014/main" id="{7B0FE929-21B1-4108-9D74-2D6AF607B239}"/>
              </a:ext>
            </a:extLst>
          </p:cNvPr>
          <p:cNvSpPr txBox="1">
            <a:spLocks noChangeArrowheads="1"/>
          </p:cNvSpPr>
          <p:nvPr/>
        </p:nvSpPr>
        <p:spPr bwMode="auto">
          <a:xfrm>
            <a:off x="7458075" y="4697413"/>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solidFill>
                  <a:schemeClr val="bg1"/>
                </a:solidFill>
              </a:rPr>
              <a:t>+</a:t>
            </a:r>
          </a:p>
        </p:txBody>
      </p:sp>
      <p:sp>
        <p:nvSpPr>
          <p:cNvPr id="711711" name="Text Box 31">
            <a:extLst>
              <a:ext uri="{FF2B5EF4-FFF2-40B4-BE49-F238E27FC236}">
                <a16:creationId xmlns:a16="http://schemas.microsoft.com/office/drawing/2014/main" id="{4E9384C1-F910-497A-804F-695F7875022A}"/>
              </a:ext>
            </a:extLst>
          </p:cNvPr>
          <p:cNvSpPr txBox="1">
            <a:spLocks noChangeArrowheads="1"/>
          </p:cNvSpPr>
          <p:nvPr/>
        </p:nvSpPr>
        <p:spPr bwMode="auto">
          <a:xfrm>
            <a:off x="491817" y="4697413"/>
            <a:ext cx="1652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chemeClr val="bg1"/>
                </a:solidFill>
              </a:rPr>
              <a:t>CH</a:t>
            </a:r>
            <a:r>
              <a:rPr lang="en-GB" altLang="en-US" baseline="-25000" dirty="0">
                <a:solidFill>
                  <a:schemeClr val="bg1"/>
                </a:solidFill>
              </a:rPr>
              <a:t>3</a:t>
            </a:r>
            <a:r>
              <a:rPr lang="en-GB" altLang="en-US" dirty="0">
                <a:solidFill>
                  <a:schemeClr val="bg1"/>
                </a:solidFill>
              </a:rPr>
              <a:t>COOH</a:t>
            </a:r>
          </a:p>
        </p:txBody>
      </p:sp>
      <p:sp>
        <p:nvSpPr>
          <p:cNvPr id="711712" name="Text Box 32">
            <a:extLst>
              <a:ext uri="{FF2B5EF4-FFF2-40B4-BE49-F238E27FC236}">
                <a16:creationId xmlns:a16="http://schemas.microsoft.com/office/drawing/2014/main" id="{13F2FEBF-8D79-49E8-9F9D-D9E9A43ED3E4}"/>
              </a:ext>
            </a:extLst>
          </p:cNvPr>
          <p:cNvSpPr txBox="1">
            <a:spLocks noChangeArrowheads="1"/>
          </p:cNvSpPr>
          <p:nvPr/>
        </p:nvSpPr>
        <p:spPr bwMode="auto">
          <a:xfrm>
            <a:off x="2953991" y="4697413"/>
            <a:ext cx="1308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chemeClr val="bg1"/>
                </a:solidFill>
              </a:rPr>
              <a:t>C</a:t>
            </a:r>
            <a:r>
              <a:rPr lang="en-GB" altLang="en-US" baseline="-25000" dirty="0">
                <a:solidFill>
                  <a:schemeClr val="bg1"/>
                </a:solidFill>
              </a:rPr>
              <a:t>2</a:t>
            </a:r>
            <a:r>
              <a:rPr lang="en-GB" altLang="en-US" dirty="0">
                <a:solidFill>
                  <a:schemeClr val="bg1"/>
                </a:solidFill>
              </a:rPr>
              <a:t>H</a:t>
            </a:r>
            <a:r>
              <a:rPr lang="en-GB" altLang="en-US" baseline="-25000" dirty="0">
                <a:solidFill>
                  <a:schemeClr val="bg1"/>
                </a:solidFill>
              </a:rPr>
              <a:t>5</a:t>
            </a:r>
            <a:r>
              <a:rPr lang="en-GB" altLang="en-US" dirty="0">
                <a:solidFill>
                  <a:schemeClr val="bg1"/>
                </a:solidFill>
              </a:rPr>
              <a:t>OH</a:t>
            </a:r>
          </a:p>
        </p:txBody>
      </p:sp>
      <p:sp>
        <p:nvSpPr>
          <p:cNvPr id="711713" name="Text Box 33">
            <a:extLst>
              <a:ext uri="{FF2B5EF4-FFF2-40B4-BE49-F238E27FC236}">
                <a16:creationId xmlns:a16="http://schemas.microsoft.com/office/drawing/2014/main" id="{ECE5A20F-1864-468A-A692-260BBCE3FC08}"/>
              </a:ext>
            </a:extLst>
          </p:cNvPr>
          <p:cNvSpPr txBox="1">
            <a:spLocks noChangeArrowheads="1"/>
          </p:cNvSpPr>
          <p:nvPr/>
        </p:nvSpPr>
        <p:spPr bwMode="auto">
          <a:xfrm>
            <a:off x="7953375" y="4697413"/>
            <a:ext cx="754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chemeClr val="bg1"/>
                </a:solidFill>
              </a:rPr>
              <a:t>H</a:t>
            </a:r>
            <a:r>
              <a:rPr lang="en-GB" altLang="en-US" baseline="-25000">
                <a:solidFill>
                  <a:schemeClr val="bg1"/>
                </a:solidFill>
              </a:rPr>
              <a:t>2</a:t>
            </a:r>
            <a:r>
              <a:rPr lang="en-GB" altLang="en-US">
                <a:solidFill>
                  <a:schemeClr val="bg1"/>
                </a:solidFill>
              </a:rPr>
              <a:t>O</a:t>
            </a:r>
          </a:p>
        </p:txBody>
      </p:sp>
      <p:sp>
        <p:nvSpPr>
          <p:cNvPr id="711714" name="Text Box 34">
            <a:extLst>
              <a:ext uri="{FF2B5EF4-FFF2-40B4-BE49-F238E27FC236}">
                <a16:creationId xmlns:a16="http://schemas.microsoft.com/office/drawing/2014/main" id="{6CF7394F-FF74-48F8-8927-10CFAE50963C}"/>
              </a:ext>
            </a:extLst>
          </p:cNvPr>
          <p:cNvSpPr txBox="1">
            <a:spLocks noChangeArrowheads="1"/>
          </p:cNvSpPr>
          <p:nvPr/>
        </p:nvSpPr>
        <p:spPr bwMode="auto">
          <a:xfrm>
            <a:off x="5128789" y="4697413"/>
            <a:ext cx="2098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chemeClr val="bg1"/>
                </a:solidFill>
              </a:rPr>
              <a:t>CH</a:t>
            </a:r>
            <a:r>
              <a:rPr lang="en-GB" altLang="en-US" baseline="-25000" dirty="0">
                <a:solidFill>
                  <a:schemeClr val="bg1"/>
                </a:solidFill>
              </a:rPr>
              <a:t>3</a:t>
            </a:r>
            <a:r>
              <a:rPr lang="en-GB" altLang="en-US" dirty="0">
                <a:solidFill>
                  <a:schemeClr val="bg1"/>
                </a:solidFill>
              </a:rPr>
              <a:t>COOC</a:t>
            </a:r>
            <a:r>
              <a:rPr lang="en-GB" altLang="en-US" baseline="-25000" dirty="0">
                <a:solidFill>
                  <a:schemeClr val="bg1"/>
                </a:solidFill>
              </a:rPr>
              <a:t>2</a:t>
            </a:r>
            <a:r>
              <a:rPr lang="en-GB" altLang="en-US" dirty="0">
                <a:solidFill>
                  <a:schemeClr val="bg1"/>
                </a:solidFill>
              </a:rPr>
              <a:t>H</a:t>
            </a:r>
            <a:r>
              <a:rPr lang="en-GB" altLang="en-US" baseline="-25000" dirty="0">
                <a:solidFill>
                  <a:schemeClr val="bg1"/>
                </a:solidFill>
              </a:rPr>
              <a:t>5</a:t>
            </a:r>
          </a:p>
        </p:txBody>
      </p:sp>
      <p:sp>
        <p:nvSpPr>
          <p:cNvPr id="711715" name="Text Box 35">
            <a:extLst>
              <a:ext uri="{FF2B5EF4-FFF2-40B4-BE49-F238E27FC236}">
                <a16:creationId xmlns:a16="http://schemas.microsoft.com/office/drawing/2014/main" id="{E3851AF1-FB76-41FB-8DD2-44A3D0BD62EE}"/>
              </a:ext>
            </a:extLst>
          </p:cNvPr>
          <p:cNvSpPr txBox="1">
            <a:spLocks noChangeArrowheads="1"/>
          </p:cNvSpPr>
          <p:nvPr/>
        </p:nvSpPr>
        <p:spPr bwMode="auto">
          <a:xfrm>
            <a:off x="306388" y="4110038"/>
            <a:ext cx="2000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chemeClr val="bg1"/>
                </a:solidFill>
              </a:rPr>
              <a:t>ethanoic acid</a:t>
            </a:r>
          </a:p>
        </p:txBody>
      </p:sp>
      <p:sp>
        <p:nvSpPr>
          <p:cNvPr id="711716" name="Text Box 36">
            <a:extLst>
              <a:ext uri="{FF2B5EF4-FFF2-40B4-BE49-F238E27FC236}">
                <a16:creationId xmlns:a16="http://schemas.microsoft.com/office/drawing/2014/main" id="{6A66C26A-22BF-4038-9551-E9DE591F236E}"/>
              </a:ext>
            </a:extLst>
          </p:cNvPr>
          <p:cNvSpPr txBox="1">
            <a:spLocks noChangeArrowheads="1"/>
          </p:cNvSpPr>
          <p:nvPr/>
        </p:nvSpPr>
        <p:spPr bwMode="auto">
          <a:xfrm>
            <a:off x="2982913" y="4110038"/>
            <a:ext cx="11953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chemeClr val="bg1"/>
                </a:solidFill>
              </a:rPr>
              <a:t>ethanol</a:t>
            </a:r>
          </a:p>
        </p:txBody>
      </p:sp>
      <p:sp>
        <p:nvSpPr>
          <p:cNvPr id="711717" name="Text Box 37">
            <a:extLst>
              <a:ext uri="{FF2B5EF4-FFF2-40B4-BE49-F238E27FC236}">
                <a16:creationId xmlns:a16="http://schemas.microsoft.com/office/drawing/2014/main" id="{5F95884C-68BC-4218-BED7-EC412240E947}"/>
              </a:ext>
            </a:extLst>
          </p:cNvPr>
          <p:cNvSpPr txBox="1">
            <a:spLocks noChangeArrowheads="1"/>
          </p:cNvSpPr>
          <p:nvPr/>
        </p:nvSpPr>
        <p:spPr bwMode="auto">
          <a:xfrm>
            <a:off x="5033963" y="4110038"/>
            <a:ext cx="2290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chemeClr val="bg1"/>
                </a:solidFill>
              </a:rPr>
              <a:t>ethyl ethanoate</a:t>
            </a:r>
          </a:p>
        </p:txBody>
      </p:sp>
      <p:sp>
        <p:nvSpPr>
          <p:cNvPr id="711718" name="Text Box 38">
            <a:extLst>
              <a:ext uri="{FF2B5EF4-FFF2-40B4-BE49-F238E27FC236}">
                <a16:creationId xmlns:a16="http://schemas.microsoft.com/office/drawing/2014/main" id="{32B071D4-9B27-4927-8FB9-62B61275ACE0}"/>
              </a:ext>
            </a:extLst>
          </p:cNvPr>
          <p:cNvSpPr txBox="1">
            <a:spLocks noChangeArrowheads="1"/>
          </p:cNvSpPr>
          <p:nvPr/>
        </p:nvSpPr>
        <p:spPr bwMode="auto">
          <a:xfrm>
            <a:off x="7839075" y="4110038"/>
            <a:ext cx="9382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chemeClr val="bg1"/>
                </a:solidFill>
              </a:rPr>
              <a:t>water</a:t>
            </a:r>
          </a:p>
        </p:txBody>
      </p:sp>
      <p:sp>
        <p:nvSpPr>
          <p:cNvPr id="711719" name="Text Box 39">
            <a:extLst>
              <a:ext uri="{FF2B5EF4-FFF2-40B4-BE49-F238E27FC236}">
                <a16:creationId xmlns:a16="http://schemas.microsoft.com/office/drawing/2014/main" id="{C9A2F951-5C38-4B7F-9A7E-4781CB724FD9}"/>
              </a:ext>
            </a:extLst>
          </p:cNvPr>
          <p:cNvSpPr txBox="1">
            <a:spLocks noChangeArrowheads="1"/>
          </p:cNvSpPr>
          <p:nvPr/>
        </p:nvSpPr>
        <p:spPr bwMode="auto">
          <a:xfrm>
            <a:off x="2449513" y="4111625"/>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solidFill>
                  <a:schemeClr val="bg1"/>
                </a:solidFill>
              </a:rPr>
              <a:t>+</a:t>
            </a:r>
          </a:p>
        </p:txBody>
      </p:sp>
      <p:sp>
        <p:nvSpPr>
          <p:cNvPr id="711720" name="Text Box 40">
            <a:extLst>
              <a:ext uri="{FF2B5EF4-FFF2-40B4-BE49-F238E27FC236}">
                <a16:creationId xmlns:a16="http://schemas.microsoft.com/office/drawing/2014/main" id="{C40C6165-53E4-4620-B1E7-F2A620DD0B93}"/>
              </a:ext>
            </a:extLst>
          </p:cNvPr>
          <p:cNvSpPr txBox="1">
            <a:spLocks noChangeArrowheads="1"/>
          </p:cNvSpPr>
          <p:nvPr/>
        </p:nvSpPr>
        <p:spPr bwMode="auto">
          <a:xfrm>
            <a:off x="7458075" y="4110038"/>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solidFill>
                  <a:schemeClr val="bg1"/>
                </a:solidFill>
              </a:rPr>
              <a:t>+</a:t>
            </a:r>
          </a:p>
        </p:txBody>
      </p:sp>
      <p:pic>
        <p:nvPicPr>
          <p:cNvPr id="711728" name="Picture 48" descr="Esters_ethylethanoate">
            <a:extLst>
              <a:ext uri="{FF2B5EF4-FFF2-40B4-BE49-F238E27FC236}">
                <a16:creationId xmlns:a16="http://schemas.microsoft.com/office/drawing/2014/main" id="{01D502BA-2F5C-47E6-878E-4DB846D3E2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6675" y="5287963"/>
            <a:ext cx="22225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1705" name="Text Box 25">
            <a:extLst>
              <a:ext uri="{FF2B5EF4-FFF2-40B4-BE49-F238E27FC236}">
                <a16:creationId xmlns:a16="http://schemas.microsoft.com/office/drawing/2014/main" id="{313DA7B1-9EF2-4A86-960C-62AEAF99FFCB}"/>
              </a:ext>
            </a:extLst>
          </p:cNvPr>
          <p:cNvSpPr txBox="1">
            <a:spLocks noChangeArrowheads="1"/>
          </p:cNvSpPr>
          <p:nvPr/>
        </p:nvSpPr>
        <p:spPr bwMode="auto">
          <a:xfrm>
            <a:off x="2390775" y="5630863"/>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t>
            </a:r>
          </a:p>
        </p:txBody>
      </p:sp>
      <p:sp>
        <p:nvSpPr>
          <p:cNvPr id="711707" name="Text Box 27">
            <a:extLst>
              <a:ext uri="{FF2B5EF4-FFF2-40B4-BE49-F238E27FC236}">
                <a16:creationId xmlns:a16="http://schemas.microsoft.com/office/drawing/2014/main" id="{EE5C8DF5-F63A-4FC1-B965-E8F6A16C6C57}"/>
              </a:ext>
            </a:extLst>
          </p:cNvPr>
          <p:cNvSpPr txBox="1">
            <a:spLocks noChangeArrowheads="1"/>
          </p:cNvSpPr>
          <p:nvPr/>
        </p:nvSpPr>
        <p:spPr bwMode="auto">
          <a:xfrm>
            <a:off x="7599363" y="5624513"/>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t>
            </a:r>
          </a:p>
        </p:txBody>
      </p:sp>
      <p:pic>
        <p:nvPicPr>
          <p:cNvPr id="711725" name="Picture 45" descr="Esters_water">
            <a:extLst>
              <a:ext uri="{FF2B5EF4-FFF2-40B4-BE49-F238E27FC236}">
                <a16:creationId xmlns:a16="http://schemas.microsoft.com/office/drawing/2014/main" id="{3263C9C9-4C98-4034-BE52-662A71EDED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40688" y="5627688"/>
            <a:ext cx="7556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1726" name="Picture 46" descr="Esters_ethanoicacid">
            <a:extLst>
              <a:ext uri="{FF2B5EF4-FFF2-40B4-BE49-F238E27FC236}">
                <a16:creationId xmlns:a16="http://schemas.microsoft.com/office/drawing/2014/main" id="{CF982306-963B-4727-B86C-E6908231EA6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0088" y="5376863"/>
            <a:ext cx="1495425"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1729" name="Picture 49" descr="Esters_ethanol">
            <a:extLst>
              <a:ext uri="{FF2B5EF4-FFF2-40B4-BE49-F238E27FC236}">
                <a16:creationId xmlns:a16="http://schemas.microsoft.com/office/drawing/2014/main" id="{E65C9757-C694-43F7-BC9D-6FD4E165821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57500" y="5413375"/>
            <a:ext cx="1601788"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1" name="Picture 50" descr="Esters_esterfunctionalgroup">
            <a:extLst>
              <a:ext uri="{FF2B5EF4-FFF2-40B4-BE49-F238E27FC236}">
                <a16:creationId xmlns:a16="http://schemas.microsoft.com/office/drawing/2014/main" id="{816C3008-1FE0-42FA-8815-155DF95D73A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79613" y="1431925"/>
            <a:ext cx="10445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descr="arrow.png">
            <a:extLst>
              <a:ext uri="{FF2B5EF4-FFF2-40B4-BE49-F238E27FC236}">
                <a16:creationId xmlns:a16="http://schemas.microsoft.com/office/drawing/2014/main" id="{1FE0A3A0-75AD-4E32-847D-E9A96EA316C0}"/>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164137" y="3344323"/>
            <a:ext cx="5969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descr="arrow.png">
            <a:extLst>
              <a:ext uri="{FF2B5EF4-FFF2-40B4-BE49-F238E27FC236}">
                <a16:creationId xmlns:a16="http://schemas.microsoft.com/office/drawing/2014/main" id="{C12AC561-7347-49C6-A5E5-BE06C5B3EB90}"/>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287838" y="4168775"/>
            <a:ext cx="596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descr="arrow.png">
            <a:extLst>
              <a:ext uri="{FF2B5EF4-FFF2-40B4-BE49-F238E27FC236}">
                <a16:creationId xmlns:a16="http://schemas.microsoft.com/office/drawing/2014/main" id="{9FB4C175-5723-49B2-8699-D20BF899259C}"/>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322455" y="4695825"/>
            <a:ext cx="596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descr="blue arrow.png">
            <a:extLst>
              <a:ext uri="{FF2B5EF4-FFF2-40B4-BE49-F238E27FC236}">
                <a16:creationId xmlns:a16="http://schemas.microsoft.com/office/drawing/2014/main" id="{32FEBB06-40D3-4CE5-8DA6-DB939FCFECAC}"/>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497388" y="5692775"/>
            <a:ext cx="592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8">
            <a:hlinkClick r:id="" action="ppaction://hlinkshowjump?jump=nextslide"/>
            <a:extLst>
              <a:ext uri="{FF2B5EF4-FFF2-40B4-BE49-F238E27FC236}">
                <a16:creationId xmlns:a16="http://schemas.microsoft.com/office/drawing/2014/main" id="{847DC123-13BC-4017-8222-5711ECB99893}"/>
              </a:ext>
            </a:extLst>
          </p:cNvPr>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36" name="Picture 35">
            <a:extLst>
              <a:ext uri="{FF2B5EF4-FFF2-40B4-BE49-F238E27FC236}">
                <a16:creationId xmlns:a16="http://schemas.microsoft.com/office/drawing/2014/main" id="{0C2CE93A-9054-47D2-AA26-0B0B58F7CA73}"/>
              </a:ext>
            </a:extLst>
          </p:cNvPr>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8554482" y="79296"/>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168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169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117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17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117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1170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117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117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117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117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117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117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117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11718"/>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71172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1172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1170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1172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1170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11725"/>
                                        </p:tgtEl>
                                        <p:attrNameLst>
                                          <p:attrName>style.visibility</p:attrName>
                                        </p:attrNameLst>
                                      </p:cBhvr>
                                      <p:to>
                                        <p:strVal val="visible"/>
                                      </p:to>
                                    </p:set>
                                  </p:childTnLst>
                                </p:cTn>
                              </p:par>
                            </p:childTnLst>
                          </p:cTn>
                        </p:par>
                        <p:par>
                          <p:cTn id="61" fill="hold">
                            <p:stCondLst>
                              <p:cond delay="0"/>
                            </p:stCondLst>
                            <p:childTnLst>
                              <p:par>
                                <p:cTn id="62" presetID="1" presetClass="entr" presetSubtype="0" fill="hold" nodeType="afterEffect">
                                  <p:stCondLst>
                                    <p:cond delay="0"/>
                                  </p:stCondLst>
                                  <p:childTnLst>
                                    <p:set>
                                      <p:cBhvr>
                                        <p:cTn id="63"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1685" grpId="0"/>
      <p:bldP spid="711692" grpId="0"/>
      <p:bldP spid="711708" grpId="0"/>
      <p:bldP spid="711710" grpId="0"/>
      <p:bldP spid="711711" grpId="0"/>
      <p:bldP spid="711712" grpId="0"/>
      <p:bldP spid="711713" grpId="0"/>
      <p:bldP spid="711714" grpId="0"/>
      <p:bldP spid="711715" grpId="0"/>
      <p:bldP spid="711716" grpId="0"/>
      <p:bldP spid="711717" grpId="0"/>
      <p:bldP spid="711718" grpId="0"/>
      <p:bldP spid="711719" grpId="0"/>
      <p:bldP spid="711720" grpId="0"/>
      <p:bldP spid="711705" grpId="0"/>
      <p:bldP spid="71170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32" name="AutoShape 12">
            <a:extLst>
              <a:ext uri="{FF2B5EF4-FFF2-40B4-BE49-F238E27FC236}">
                <a16:creationId xmlns:a16="http://schemas.microsoft.com/office/drawing/2014/main" id="{32EAEC00-A67A-4DB0-B3BA-7BA99695ABE1}"/>
              </a:ext>
            </a:extLst>
          </p:cNvPr>
          <p:cNvSpPr>
            <a:spLocks noChangeArrowheads="1"/>
          </p:cNvSpPr>
          <p:nvPr/>
        </p:nvSpPr>
        <p:spPr bwMode="auto">
          <a:xfrm>
            <a:off x="3240088" y="4365625"/>
            <a:ext cx="1944687" cy="1439863"/>
          </a:xfrm>
          <a:prstGeom prst="roundRect">
            <a:avLst>
              <a:gd name="adj" fmla="val 16667"/>
            </a:avLst>
          </a:prstGeom>
          <a:solidFill>
            <a:srgbClr val="FF6600">
              <a:alpha val="74901"/>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721941" name="AutoShape 21">
            <a:extLst>
              <a:ext uri="{FF2B5EF4-FFF2-40B4-BE49-F238E27FC236}">
                <a16:creationId xmlns:a16="http://schemas.microsoft.com/office/drawing/2014/main" id="{D4AE1202-696B-4A40-9B58-2B115DE0230D}"/>
              </a:ext>
            </a:extLst>
          </p:cNvPr>
          <p:cNvSpPr>
            <a:spLocks noChangeArrowheads="1"/>
          </p:cNvSpPr>
          <p:nvPr/>
        </p:nvSpPr>
        <p:spPr bwMode="auto">
          <a:xfrm>
            <a:off x="4751388" y="4897284"/>
            <a:ext cx="2052637" cy="1439862"/>
          </a:xfrm>
          <a:prstGeom prst="roundRect">
            <a:avLst>
              <a:gd name="adj" fmla="val 16667"/>
            </a:avLst>
          </a:prstGeom>
          <a:solidFill>
            <a:srgbClr val="89B9FF"/>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721956" name="AutoShape 36">
            <a:extLst>
              <a:ext uri="{FF2B5EF4-FFF2-40B4-BE49-F238E27FC236}">
                <a16:creationId xmlns:a16="http://schemas.microsoft.com/office/drawing/2014/main" id="{EDFCA16C-E060-4329-B801-D6572605935F}"/>
              </a:ext>
            </a:extLst>
          </p:cNvPr>
          <p:cNvSpPr>
            <a:spLocks noChangeArrowheads="1"/>
          </p:cNvSpPr>
          <p:nvPr/>
        </p:nvSpPr>
        <p:spPr bwMode="auto">
          <a:xfrm>
            <a:off x="6469063" y="2924175"/>
            <a:ext cx="2495550" cy="1511300"/>
          </a:xfrm>
          <a:prstGeom prst="roundRect">
            <a:avLst>
              <a:gd name="adj" fmla="val 16667"/>
            </a:avLst>
          </a:prstGeom>
          <a:solidFill>
            <a:srgbClr val="89B9FF">
              <a:alpha val="4901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721953" name="AutoShape 33">
            <a:extLst>
              <a:ext uri="{FF2B5EF4-FFF2-40B4-BE49-F238E27FC236}">
                <a16:creationId xmlns:a16="http://schemas.microsoft.com/office/drawing/2014/main" id="{4DD17317-34B4-4FDB-BA55-C5B021A69B0D}"/>
              </a:ext>
            </a:extLst>
          </p:cNvPr>
          <p:cNvSpPr>
            <a:spLocks noChangeArrowheads="1"/>
          </p:cNvSpPr>
          <p:nvPr/>
        </p:nvSpPr>
        <p:spPr bwMode="auto">
          <a:xfrm>
            <a:off x="431800" y="2949575"/>
            <a:ext cx="2484438" cy="1487488"/>
          </a:xfrm>
          <a:prstGeom prst="roundRect">
            <a:avLst>
              <a:gd name="adj" fmla="val 16667"/>
            </a:avLst>
          </a:prstGeom>
          <a:solidFill>
            <a:srgbClr val="FF66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34822" name="Rectangle 2">
            <a:extLst>
              <a:ext uri="{FF2B5EF4-FFF2-40B4-BE49-F238E27FC236}">
                <a16:creationId xmlns:a16="http://schemas.microsoft.com/office/drawing/2014/main" id="{878AAD9C-E81C-487E-A0DB-D875191FB499}"/>
              </a:ext>
            </a:extLst>
          </p:cNvPr>
          <p:cNvSpPr>
            <a:spLocks noGrp="1" noChangeArrowheads="1"/>
          </p:cNvSpPr>
          <p:nvPr>
            <p:ph type="title"/>
          </p:nvPr>
        </p:nvSpPr>
        <p:spPr/>
        <p:txBody>
          <a:bodyPr/>
          <a:lstStyle/>
          <a:p>
            <a:r>
              <a:rPr lang="en-GB" altLang="en-US"/>
              <a:t>Naming esters</a:t>
            </a:r>
          </a:p>
        </p:txBody>
      </p:sp>
      <p:sp>
        <p:nvSpPr>
          <p:cNvPr id="34823" name="Text Box 3">
            <a:extLst>
              <a:ext uri="{FF2B5EF4-FFF2-40B4-BE49-F238E27FC236}">
                <a16:creationId xmlns:a16="http://schemas.microsoft.com/office/drawing/2014/main" id="{BF1B0B19-2397-4462-8073-C2959CA9DC00}"/>
              </a:ext>
            </a:extLst>
          </p:cNvPr>
          <p:cNvSpPr txBox="1">
            <a:spLocks noChangeArrowheads="1"/>
          </p:cNvSpPr>
          <p:nvPr/>
        </p:nvSpPr>
        <p:spPr bwMode="auto">
          <a:xfrm>
            <a:off x="341313" y="784225"/>
            <a:ext cx="82089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Esters are named after the alcohol and the carboxylic acid from which they are made. The alcohol gives the first part of the name, and the carboxylic acid gives the second. Esters always end in “</a:t>
            </a:r>
            <a:r>
              <a:rPr lang="en-GB" altLang="en-US" b="1" dirty="0"/>
              <a:t>–</a:t>
            </a:r>
            <a:r>
              <a:rPr lang="en-GB" altLang="en-US" b="1" dirty="0" err="1"/>
              <a:t>anoate</a:t>
            </a:r>
            <a:r>
              <a:rPr lang="en-GB" altLang="en-US" dirty="0"/>
              <a:t>.”</a:t>
            </a:r>
          </a:p>
        </p:txBody>
      </p:sp>
      <p:sp>
        <p:nvSpPr>
          <p:cNvPr id="721935" name="Text Box 15">
            <a:extLst>
              <a:ext uri="{FF2B5EF4-FFF2-40B4-BE49-F238E27FC236}">
                <a16:creationId xmlns:a16="http://schemas.microsoft.com/office/drawing/2014/main" id="{52BA6B52-56B1-4ECC-890C-C7E606F671BA}"/>
              </a:ext>
            </a:extLst>
          </p:cNvPr>
          <p:cNvSpPr txBox="1">
            <a:spLocks noChangeArrowheads="1"/>
          </p:cNvSpPr>
          <p:nvPr/>
        </p:nvSpPr>
        <p:spPr bwMode="auto">
          <a:xfrm>
            <a:off x="611188" y="4556125"/>
            <a:ext cx="2130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solidFill>
                  <a:srgbClr val="FF0000"/>
                </a:solidFill>
              </a:rPr>
              <a:t>ethanoic acid</a:t>
            </a:r>
          </a:p>
        </p:txBody>
      </p:sp>
      <p:sp>
        <p:nvSpPr>
          <p:cNvPr id="721936" name="Text Box 16">
            <a:extLst>
              <a:ext uri="{FF2B5EF4-FFF2-40B4-BE49-F238E27FC236}">
                <a16:creationId xmlns:a16="http://schemas.microsoft.com/office/drawing/2014/main" id="{3D82E33E-F045-443E-93D4-DAD0E897D514}"/>
              </a:ext>
            </a:extLst>
          </p:cNvPr>
          <p:cNvSpPr txBox="1">
            <a:spLocks noChangeArrowheads="1"/>
          </p:cNvSpPr>
          <p:nvPr/>
        </p:nvSpPr>
        <p:spPr bwMode="auto">
          <a:xfrm>
            <a:off x="7229475" y="4556125"/>
            <a:ext cx="1266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solidFill>
                  <a:srgbClr val="0066FF"/>
                </a:solidFill>
              </a:rPr>
              <a:t>ethanol</a:t>
            </a:r>
          </a:p>
        </p:txBody>
      </p:sp>
      <p:sp>
        <p:nvSpPr>
          <p:cNvPr id="721938" name="Text Box 18">
            <a:extLst>
              <a:ext uri="{FF2B5EF4-FFF2-40B4-BE49-F238E27FC236}">
                <a16:creationId xmlns:a16="http://schemas.microsoft.com/office/drawing/2014/main" id="{C10114C2-B56F-4EB1-B0A2-F7E8B1FCA654}"/>
              </a:ext>
            </a:extLst>
          </p:cNvPr>
          <p:cNvSpPr txBox="1">
            <a:spLocks noChangeArrowheads="1"/>
          </p:cNvSpPr>
          <p:nvPr/>
        </p:nvSpPr>
        <p:spPr bwMode="auto">
          <a:xfrm>
            <a:off x="3987427" y="6313664"/>
            <a:ext cx="22910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solidFill>
                  <a:srgbClr val="0066FF"/>
                </a:solidFill>
              </a:rPr>
              <a:t>ethyl</a:t>
            </a:r>
            <a:r>
              <a:rPr lang="en-GB" altLang="en-US" dirty="0">
                <a:solidFill>
                  <a:schemeClr val="tx1"/>
                </a:solidFill>
              </a:rPr>
              <a:t> </a:t>
            </a:r>
            <a:r>
              <a:rPr lang="en-GB" altLang="en-US" dirty="0">
                <a:solidFill>
                  <a:srgbClr val="FF0000"/>
                </a:solidFill>
              </a:rPr>
              <a:t>ethanoate</a:t>
            </a:r>
          </a:p>
        </p:txBody>
      </p:sp>
      <p:sp>
        <p:nvSpPr>
          <p:cNvPr id="721949" name="Text Box 29">
            <a:extLst>
              <a:ext uri="{FF2B5EF4-FFF2-40B4-BE49-F238E27FC236}">
                <a16:creationId xmlns:a16="http://schemas.microsoft.com/office/drawing/2014/main" id="{FD1A5B16-1182-4C96-A6FF-CEB499D408C7}"/>
              </a:ext>
            </a:extLst>
          </p:cNvPr>
          <p:cNvSpPr txBox="1">
            <a:spLocks noChangeArrowheads="1"/>
          </p:cNvSpPr>
          <p:nvPr/>
        </p:nvSpPr>
        <p:spPr bwMode="auto">
          <a:xfrm>
            <a:off x="341313" y="2432050"/>
            <a:ext cx="1963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For example:</a:t>
            </a:r>
          </a:p>
        </p:txBody>
      </p:sp>
      <p:pic>
        <p:nvPicPr>
          <p:cNvPr id="721963" name="Picture 43" descr="Esters_ethanoicacid">
            <a:extLst>
              <a:ext uri="{FF2B5EF4-FFF2-40B4-BE49-F238E27FC236}">
                <a16:creationId xmlns:a16="http://schemas.microsoft.com/office/drawing/2014/main" id="{7F3E79AF-9D44-41AE-AEC5-A35C731DBC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263" y="3021013"/>
            <a:ext cx="2089150"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1964" name="Picture 44" descr="Esters_ethanol">
            <a:extLst>
              <a:ext uri="{FF2B5EF4-FFF2-40B4-BE49-F238E27FC236}">
                <a16:creationId xmlns:a16="http://schemas.microsoft.com/office/drawing/2014/main" id="{933BD02C-B81A-445A-AD59-9ED0F17F46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3050" y="3030538"/>
            <a:ext cx="2252663"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1965" name="Picture 45" descr="Esters_ethylethanoate_larger">
            <a:extLst>
              <a:ext uri="{FF2B5EF4-FFF2-40B4-BE49-F238E27FC236}">
                <a16:creationId xmlns:a16="http://schemas.microsoft.com/office/drawing/2014/main" id="{631D9934-FABB-4776-86F6-65E33ED471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0900" y="4430828"/>
            <a:ext cx="323215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wipe arrow 1.png">
            <a:extLst>
              <a:ext uri="{FF2B5EF4-FFF2-40B4-BE49-F238E27FC236}">
                <a16:creationId xmlns:a16="http://schemas.microsoft.com/office/drawing/2014/main" id="{15326416-29DA-4F00-8D93-FC34A6837A2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00763" y="4241800"/>
            <a:ext cx="877887"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wipe arrow 2.png">
            <a:extLst>
              <a:ext uri="{FF2B5EF4-FFF2-40B4-BE49-F238E27FC236}">
                <a16:creationId xmlns:a16="http://schemas.microsoft.com/office/drawing/2014/main" id="{7956AC2E-DBBC-4D12-ABE9-2860C0366CB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624138" y="4202113"/>
            <a:ext cx="1208087"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8">
            <a:hlinkClick r:id="" action="ppaction://hlinkshowjump?jump=nextslide"/>
            <a:extLst>
              <a:ext uri="{FF2B5EF4-FFF2-40B4-BE49-F238E27FC236}">
                <a16:creationId xmlns:a16="http://schemas.microsoft.com/office/drawing/2014/main" id="{38CCE945-86A4-4353-B2D1-F529A13381CA}"/>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1" name="Picture 20">
            <a:extLst>
              <a:ext uri="{FF2B5EF4-FFF2-40B4-BE49-F238E27FC236}">
                <a16:creationId xmlns:a16="http://schemas.microsoft.com/office/drawing/2014/main" id="{C408BDD8-93C4-4123-83E2-595131CEBBF1}"/>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8554482" y="79296"/>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1949"/>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21953"/>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72196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21935"/>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2195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72193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721964"/>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2"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right)">
                                      <p:cBhvr>
                                        <p:cTn id="26" dur="500"/>
                                        <p:tgtEl>
                                          <p:spTgt spid="18"/>
                                        </p:tgtEl>
                                      </p:cBhvr>
                                    </p:animEffect>
                                  </p:childTnLst>
                                </p:cTn>
                              </p:par>
                              <p:par>
                                <p:cTn id="27" presetID="22" presetClass="entr" presetSubtype="8"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721932"/>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721941"/>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721965"/>
                                        </p:tgtEl>
                                        <p:attrNameLst>
                                          <p:attrName>style.visibility</p:attrName>
                                        </p:attrNameLst>
                                      </p:cBhvr>
                                      <p:to>
                                        <p:strVal val="visible"/>
                                      </p:to>
                                    </p:set>
                                  </p:childTnLst>
                                </p:cTn>
                              </p:par>
                            </p:childTnLst>
                          </p:cTn>
                        </p:par>
                        <p:par>
                          <p:cTn id="36" fill="hold">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721938"/>
                                        </p:tgtEl>
                                        <p:attrNameLst>
                                          <p:attrName>style.visibility</p:attrName>
                                        </p:attrNameLst>
                                      </p:cBhvr>
                                      <p:to>
                                        <p:strVal val="visible"/>
                                      </p:to>
                                    </p:set>
                                  </p:childTnLst>
                                </p:cTn>
                              </p:par>
                            </p:childTnLst>
                          </p:cTn>
                        </p:par>
                        <p:par>
                          <p:cTn id="39" fill="hold">
                            <p:stCondLst>
                              <p:cond delay="500"/>
                            </p:stCondLst>
                            <p:childTnLst>
                              <p:par>
                                <p:cTn id="40" presetID="1" presetClass="entr" presetSubtype="0"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1932" grpId="0" animBg="1"/>
      <p:bldP spid="721941" grpId="0" animBg="1"/>
      <p:bldP spid="721956" grpId="0" animBg="1"/>
      <p:bldP spid="721953" grpId="0" animBg="1"/>
      <p:bldP spid="721935" grpId="0"/>
      <p:bldP spid="721936" grpId="0"/>
      <p:bldP spid="721938" grpId="0"/>
      <p:bldP spid="72194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a:extLst>
              <a:ext uri="{FF2B5EF4-FFF2-40B4-BE49-F238E27FC236}">
                <a16:creationId xmlns:a16="http://schemas.microsoft.com/office/drawing/2014/main" id="{80B748A6-046C-4D5A-A29B-68C8DAE5248E}"/>
              </a:ext>
            </a:extLst>
          </p:cNvPr>
          <p:cNvSpPr>
            <a:spLocks noGrp="1" noChangeArrowheads="1"/>
          </p:cNvSpPr>
          <p:nvPr>
            <p:ph type="title"/>
          </p:nvPr>
        </p:nvSpPr>
        <p:spPr/>
        <p:txBody>
          <a:bodyPr/>
          <a:lstStyle/>
          <a:p>
            <a:r>
              <a:rPr lang="en-GB" altLang="en-US" dirty="0"/>
              <a:t>Practicing naming esters</a:t>
            </a:r>
          </a:p>
        </p:txBody>
      </p:sp>
      <p:pic>
        <p:nvPicPr>
          <p:cNvPr id="6" name="Picture 5" descr="flash_icon">
            <a:extLst>
              <a:ext uri="{FF2B5EF4-FFF2-40B4-BE49-F238E27FC236}">
                <a16:creationId xmlns:a16="http://schemas.microsoft.com/office/drawing/2014/main" id="{8B5EFF5E-95E6-4F86-AFA8-7F1A292E856C}"/>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2" name="Picture 1"/>
          <p:cNvPicPr>
            <a:picLocks/>
          </p:cNvPicPr>
          <p:nvPr/>
        </p:nvPicPr>
        <p:blipFill>
          <a:blip r:embed="rId7">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9224"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D6DBBA11-6D3F-42D8-B5E7-0296F3C1E30E}"/>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slide 4 rectangle.png">
            <a:extLst>
              <a:ext uri="{FF2B5EF4-FFF2-40B4-BE49-F238E27FC236}">
                <a16:creationId xmlns:a16="http://schemas.microsoft.com/office/drawing/2014/main" id="{B0957D65-E2B0-47F8-85AD-A2302FB2FC2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4050" y="1779588"/>
            <a:ext cx="7753350" cy="141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17">
            <a:extLst>
              <a:ext uri="{FF2B5EF4-FFF2-40B4-BE49-F238E27FC236}">
                <a16:creationId xmlns:a16="http://schemas.microsoft.com/office/drawing/2014/main" id="{CF0E18FF-7711-4B3D-9D84-EA23DA233E66}"/>
              </a:ext>
            </a:extLst>
          </p:cNvPr>
          <p:cNvSpPr>
            <a:spLocks noGrp="1" noChangeArrowheads="1"/>
          </p:cNvSpPr>
          <p:nvPr>
            <p:ph type="title"/>
          </p:nvPr>
        </p:nvSpPr>
        <p:spPr/>
        <p:txBody>
          <a:bodyPr/>
          <a:lstStyle/>
          <a:p>
            <a:r>
              <a:rPr lang="en-GB" altLang="en-US"/>
              <a:t>What are carboxylic acids?</a:t>
            </a:r>
          </a:p>
        </p:txBody>
      </p:sp>
      <p:sp>
        <p:nvSpPr>
          <p:cNvPr id="22532" name="Text Box 4">
            <a:extLst>
              <a:ext uri="{FF2B5EF4-FFF2-40B4-BE49-F238E27FC236}">
                <a16:creationId xmlns:a16="http://schemas.microsoft.com/office/drawing/2014/main" id="{20E865C8-8A1B-4294-A687-2B330904C988}"/>
              </a:ext>
            </a:extLst>
          </p:cNvPr>
          <p:cNvSpPr txBox="1">
            <a:spLocks noChangeArrowheads="1"/>
          </p:cNvSpPr>
          <p:nvPr/>
        </p:nvSpPr>
        <p:spPr bwMode="auto">
          <a:xfrm>
            <a:off x="342900" y="784225"/>
            <a:ext cx="81740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FF6600"/>
                </a:solidFill>
              </a:rPr>
              <a:t>Carboxylic acids</a:t>
            </a:r>
            <a:r>
              <a:rPr lang="en-GB" altLang="en-US">
                <a:solidFill>
                  <a:srgbClr val="010066"/>
                </a:solidFill>
              </a:rPr>
              <a:t> contain a </a:t>
            </a:r>
            <a:r>
              <a:rPr lang="en-GB" altLang="en-US" b="1">
                <a:solidFill>
                  <a:srgbClr val="FF6600"/>
                </a:solidFill>
              </a:rPr>
              <a:t>functional group</a:t>
            </a:r>
            <a:r>
              <a:rPr lang="en-GB" altLang="en-US">
                <a:solidFill>
                  <a:srgbClr val="010066"/>
                </a:solidFill>
              </a:rPr>
              <a:t> of carbon, hydrogen and oxygen atoms arranged as follows:</a:t>
            </a:r>
            <a:endParaRPr lang="en-GB" altLang="en-US" b="1">
              <a:solidFill>
                <a:srgbClr val="010066"/>
              </a:solidFill>
            </a:endParaRPr>
          </a:p>
        </p:txBody>
      </p:sp>
      <p:sp>
        <p:nvSpPr>
          <p:cNvPr id="65541" name="Text Box 5">
            <a:extLst>
              <a:ext uri="{FF2B5EF4-FFF2-40B4-BE49-F238E27FC236}">
                <a16:creationId xmlns:a16="http://schemas.microsoft.com/office/drawing/2014/main" id="{C15DF935-B950-4DA5-945B-4183D2B98F1F}"/>
              </a:ext>
            </a:extLst>
          </p:cNvPr>
          <p:cNvSpPr txBox="1">
            <a:spLocks noChangeArrowheads="1"/>
          </p:cNvSpPr>
          <p:nvPr/>
        </p:nvSpPr>
        <p:spPr bwMode="auto">
          <a:xfrm>
            <a:off x="342900" y="5285669"/>
            <a:ext cx="8189913" cy="83026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What do you think the carboxylic acid with three carbon atoms is called?</a:t>
            </a:r>
          </a:p>
        </p:txBody>
      </p:sp>
      <p:sp>
        <p:nvSpPr>
          <p:cNvPr id="65542" name="Text Box 6">
            <a:extLst>
              <a:ext uri="{FF2B5EF4-FFF2-40B4-BE49-F238E27FC236}">
                <a16:creationId xmlns:a16="http://schemas.microsoft.com/office/drawing/2014/main" id="{B06B131B-4034-43F8-985B-3C6ACD21AD3D}"/>
              </a:ext>
            </a:extLst>
          </p:cNvPr>
          <p:cNvSpPr txBox="1">
            <a:spLocks noChangeArrowheads="1"/>
          </p:cNvSpPr>
          <p:nvPr/>
        </p:nvSpPr>
        <p:spPr bwMode="auto">
          <a:xfrm>
            <a:off x="3503613" y="2263775"/>
            <a:ext cx="4211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...which is written as –COOH.</a:t>
            </a:r>
          </a:p>
        </p:txBody>
      </p:sp>
      <p:sp>
        <p:nvSpPr>
          <p:cNvPr id="65543" name="Text Box 7">
            <a:extLst>
              <a:ext uri="{FF2B5EF4-FFF2-40B4-BE49-F238E27FC236}">
                <a16:creationId xmlns:a16="http://schemas.microsoft.com/office/drawing/2014/main" id="{2FD1715C-771E-4574-A19F-DFB57A036B2C}"/>
              </a:ext>
            </a:extLst>
          </p:cNvPr>
          <p:cNvSpPr txBox="1">
            <a:spLocks noChangeArrowheads="1"/>
          </p:cNvSpPr>
          <p:nvPr/>
        </p:nvSpPr>
        <p:spPr bwMode="auto">
          <a:xfrm>
            <a:off x="884238" y="4710113"/>
            <a:ext cx="394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rgbClr val="FF6600"/>
                </a:solidFill>
              </a:rPr>
              <a:t>methanoic acid</a:t>
            </a:r>
            <a:r>
              <a:rPr lang="en-GB" altLang="en-US" b="1"/>
              <a:t> </a:t>
            </a:r>
            <a:r>
              <a:rPr lang="en-GB" altLang="en-US"/>
              <a:t>(</a:t>
            </a:r>
            <a:r>
              <a:rPr lang="en-GB" altLang="en-US" b="1"/>
              <a:t>HCOOH</a:t>
            </a:r>
            <a:r>
              <a:rPr lang="en-GB" altLang="en-US"/>
              <a:t>)</a:t>
            </a:r>
          </a:p>
        </p:txBody>
      </p:sp>
      <p:pic>
        <p:nvPicPr>
          <p:cNvPr id="65544" name="Picture 8" descr="functional groups - methanoic acid">
            <a:extLst>
              <a:ext uri="{FF2B5EF4-FFF2-40B4-BE49-F238E27FC236}">
                <a16:creationId xmlns:a16="http://schemas.microsoft.com/office/drawing/2014/main" id="{589915E0-500F-46D7-BDEE-569B119701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3349625"/>
            <a:ext cx="19018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5" name="Text Box 9">
            <a:extLst>
              <a:ext uri="{FF2B5EF4-FFF2-40B4-BE49-F238E27FC236}">
                <a16:creationId xmlns:a16="http://schemas.microsoft.com/office/drawing/2014/main" id="{58951CDE-7601-43C8-B2AF-A823EC79CB7A}"/>
              </a:ext>
            </a:extLst>
          </p:cNvPr>
          <p:cNvSpPr txBox="1">
            <a:spLocks noChangeArrowheads="1"/>
          </p:cNvSpPr>
          <p:nvPr/>
        </p:nvSpPr>
        <p:spPr bwMode="auto">
          <a:xfrm>
            <a:off x="4932363" y="4710113"/>
            <a:ext cx="4086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rgbClr val="FF6600"/>
                </a:solidFill>
              </a:rPr>
              <a:t>ethanoic acid</a:t>
            </a:r>
            <a:r>
              <a:rPr lang="en-GB" altLang="en-US" b="1"/>
              <a:t> </a:t>
            </a:r>
            <a:r>
              <a:rPr lang="en-GB" altLang="en-US"/>
              <a:t>(</a:t>
            </a:r>
            <a:r>
              <a:rPr lang="en-GB" altLang="en-US" b="1"/>
              <a:t>CH</a:t>
            </a:r>
            <a:r>
              <a:rPr lang="en-GB" altLang="en-US" b="1" baseline="-25000"/>
              <a:t>3</a:t>
            </a:r>
            <a:r>
              <a:rPr lang="en-GB" altLang="en-US" b="1"/>
              <a:t>COOH</a:t>
            </a:r>
            <a:r>
              <a:rPr lang="en-GB" altLang="en-US"/>
              <a:t>)</a:t>
            </a:r>
          </a:p>
        </p:txBody>
      </p:sp>
      <p:pic>
        <p:nvPicPr>
          <p:cNvPr id="65546" name="Picture 10" descr="functional groups - ethanoic acid">
            <a:extLst>
              <a:ext uri="{FF2B5EF4-FFF2-40B4-BE49-F238E27FC236}">
                <a16:creationId xmlns:a16="http://schemas.microsoft.com/office/drawing/2014/main" id="{69A7C91F-464F-45F5-82E0-CFB82647A6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2000" y="3349625"/>
            <a:ext cx="22669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8" name="Text Box 12">
            <a:extLst>
              <a:ext uri="{FF2B5EF4-FFF2-40B4-BE49-F238E27FC236}">
                <a16:creationId xmlns:a16="http://schemas.microsoft.com/office/drawing/2014/main" id="{F2587E68-0BD1-4A4A-87E2-2AF5F8FDEEC5}"/>
              </a:ext>
            </a:extLst>
          </p:cNvPr>
          <p:cNvSpPr txBox="1">
            <a:spLocks noChangeArrowheads="1"/>
          </p:cNvSpPr>
          <p:nvPr/>
        </p:nvSpPr>
        <p:spPr bwMode="auto">
          <a:xfrm>
            <a:off x="342900" y="3338513"/>
            <a:ext cx="1963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For example:</a:t>
            </a:r>
          </a:p>
        </p:txBody>
      </p:sp>
      <p:sp>
        <p:nvSpPr>
          <p:cNvPr id="65552" name="Text Box 16">
            <a:extLst>
              <a:ext uri="{FF2B5EF4-FFF2-40B4-BE49-F238E27FC236}">
                <a16:creationId xmlns:a16="http://schemas.microsoft.com/office/drawing/2014/main" id="{BC4C6A2F-8634-4250-BCCD-1E5B23794983}"/>
              </a:ext>
            </a:extLst>
          </p:cNvPr>
          <p:cNvSpPr txBox="1">
            <a:spLocks noChangeArrowheads="1"/>
          </p:cNvSpPr>
          <p:nvPr/>
        </p:nvSpPr>
        <p:spPr bwMode="auto">
          <a:xfrm>
            <a:off x="1943100" y="6211888"/>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dirty="0">
                <a:solidFill>
                  <a:srgbClr val="FF6600"/>
                </a:solidFill>
              </a:rPr>
              <a:t>propanoic acid</a:t>
            </a:r>
            <a:r>
              <a:rPr lang="en-GB" altLang="en-US" b="1" dirty="0"/>
              <a:t> </a:t>
            </a:r>
            <a:r>
              <a:rPr lang="en-GB" altLang="en-US" dirty="0"/>
              <a:t>(</a:t>
            </a:r>
            <a:r>
              <a:rPr lang="en-GB" altLang="en-US" b="1" dirty="0"/>
              <a:t>CH</a:t>
            </a:r>
            <a:r>
              <a:rPr lang="en-GB" altLang="en-US" b="1" baseline="-25000" dirty="0"/>
              <a:t>3</a:t>
            </a:r>
            <a:r>
              <a:rPr lang="en-GB" altLang="en-US" b="1" dirty="0"/>
              <a:t>CH</a:t>
            </a:r>
            <a:r>
              <a:rPr lang="en-GB" altLang="en-US" b="1" baseline="-25000" dirty="0"/>
              <a:t>2</a:t>
            </a:r>
            <a:r>
              <a:rPr lang="en-GB" altLang="en-US" b="1" dirty="0"/>
              <a:t>COOH</a:t>
            </a:r>
            <a:r>
              <a:rPr lang="en-GB" altLang="en-US" dirty="0"/>
              <a:t>)</a:t>
            </a:r>
          </a:p>
        </p:txBody>
      </p:sp>
      <p:pic>
        <p:nvPicPr>
          <p:cNvPr id="17" name="Picture 16" descr="slide 4.png">
            <a:extLst>
              <a:ext uri="{FF2B5EF4-FFF2-40B4-BE49-F238E27FC236}">
                <a16:creationId xmlns:a16="http://schemas.microsoft.com/office/drawing/2014/main" id="{95CC8B64-454C-43DC-A8C0-D990BAA02BD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85875" y="1860550"/>
            <a:ext cx="15843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a:hlinkClick r:id="" action="ppaction://hlinkshowjump?jump=nextslide"/>
            <a:extLst>
              <a:ext uri="{FF2B5EF4-FFF2-40B4-BE49-F238E27FC236}">
                <a16:creationId xmlns:a16="http://schemas.microsoft.com/office/drawing/2014/main" id="{1C32C695-B690-427D-98E6-6E59098EAD2F}"/>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9" name="Picture 9" descr="notes_icon">
            <a:extLst>
              <a:ext uri="{FF2B5EF4-FFF2-40B4-BE49-F238E27FC236}">
                <a16:creationId xmlns:a16="http://schemas.microsoft.com/office/drawing/2014/main" id="{283F154A-FF15-4A55-8D58-8DC1DC51AF41}"/>
              </a:ext>
            </a:extLst>
          </p:cNvPr>
          <p:cNvPicPr>
            <a:picLocks noChangeAspect="1" noChangeArrowheads="1"/>
          </p:cNvPicPr>
          <p:nvPr/>
        </p:nvPicPr>
        <p:blipFill>
          <a:blip r:embed="rId9" cstate="print"/>
          <a:srcRect/>
          <a:stretch>
            <a:fillRect/>
          </a:stretch>
        </p:blipFill>
        <p:spPr bwMode="auto">
          <a:xfrm>
            <a:off x="8532813" y="153987"/>
            <a:ext cx="442912" cy="387350"/>
          </a:xfrm>
          <a:prstGeom prst="rect">
            <a:avLst/>
          </a:prstGeom>
          <a:noFill/>
          <a:ln w="9525">
            <a:noFill/>
            <a:miter lim="800000"/>
            <a:headEnd/>
            <a:tailEnd/>
          </a:ln>
        </p:spPr>
      </p:pic>
      <p:pic>
        <p:nvPicPr>
          <p:cNvPr id="20" name="Picture 19">
            <a:extLst>
              <a:ext uri="{FF2B5EF4-FFF2-40B4-BE49-F238E27FC236}">
                <a16:creationId xmlns:a16="http://schemas.microsoft.com/office/drawing/2014/main" id="{AFAC8300-F8C5-4550-95FB-BD3EE0AC95A0}"/>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8071007" y="79296"/>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554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5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55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54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55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554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554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5552"/>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1" grpId="0" animBg="1"/>
      <p:bldP spid="65542" grpId="0"/>
      <p:bldP spid="65543" grpId="0"/>
      <p:bldP spid="65545" grpId="0"/>
      <p:bldP spid="65548" grpId="0"/>
      <p:bldP spid="6555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B051AECE-F4DC-475D-9237-EAE090CB2D24}"/>
              </a:ext>
            </a:extLst>
          </p:cNvPr>
          <p:cNvSpPr>
            <a:spLocks noGrp="1" noChangeArrowheads="1"/>
          </p:cNvSpPr>
          <p:nvPr>
            <p:ph type="title"/>
          </p:nvPr>
        </p:nvSpPr>
        <p:spPr/>
        <p:txBody>
          <a:bodyPr/>
          <a:lstStyle/>
          <a:p>
            <a:r>
              <a:rPr lang="en-GB" altLang="en-US" dirty="0"/>
              <a:t>Homologous series</a:t>
            </a:r>
          </a:p>
        </p:txBody>
      </p:sp>
      <p:pic>
        <p:nvPicPr>
          <p:cNvPr id="7" name="Picture 6">
            <a:hlinkClick r:id="" action="ppaction://hlinkshowjump?jump=nextslide"/>
            <a:extLst>
              <a:ext uri="{FF2B5EF4-FFF2-40B4-BE49-F238E27FC236}">
                <a16:creationId xmlns:a16="http://schemas.microsoft.com/office/drawing/2014/main" id="{3CC18A11-C6B9-4BD0-8FB5-4E682C8B659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658A7605-C2B8-4C37-822A-A4B015B4FB40}"/>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6E104A0D-C43B-4A5D-8974-B293B47354F1}"/>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CE2783F4-EB8C-4A1A-9703-5B6D3F2B2765}"/>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02655" y="79296"/>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51"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8E9E8869-6EC2-4188-9081-5DBB58EAE801}"/>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a:extLst>
              <a:ext uri="{FF2B5EF4-FFF2-40B4-BE49-F238E27FC236}">
                <a16:creationId xmlns:a16="http://schemas.microsoft.com/office/drawing/2014/main" id="{DA716E83-16F5-4496-B94D-346BD1A2CA05}"/>
              </a:ext>
            </a:extLst>
          </p:cNvPr>
          <p:cNvSpPr>
            <a:spLocks noGrp="1" noChangeArrowheads="1"/>
          </p:cNvSpPr>
          <p:nvPr>
            <p:ph type="title"/>
          </p:nvPr>
        </p:nvSpPr>
        <p:spPr/>
        <p:txBody>
          <a:bodyPr/>
          <a:lstStyle/>
          <a:p>
            <a:r>
              <a:rPr lang="en-GB" altLang="en-US" dirty="0"/>
              <a:t>Representations of organic molecules</a:t>
            </a:r>
          </a:p>
        </p:txBody>
      </p:sp>
      <p:pic>
        <p:nvPicPr>
          <p:cNvPr id="6" name="Picture 5">
            <a:hlinkClick r:id="" action="ppaction://hlinkshowjump?jump=nextslide"/>
            <a:extLst>
              <a:ext uri="{FF2B5EF4-FFF2-40B4-BE49-F238E27FC236}">
                <a16:creationId xmlns:a16="http://schemas.microsoft.com/office/drawing/2014/main" id="{06A4C46A-D40A-4E1F-9236-36C39374459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7E7EBDE7-5E34-4A27-8F1C-9123A5D19216}"/>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7">
            <a:extLst>
              <a:ext uri="{FF2B5EF4-FFF2-40B4-BE49-F238E27FC236}">
                <a16:creationId xmlns:a16="http://schemas.microsoft.com/office/drawing/2014/main" id="{BAC1FE15-F472-4649-9560-4C4C144AC4B1}"/>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71007" y="79296"/>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73"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9F52B8E5-ED4E-41B7-ADB4-EA64A495B979}"/>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254864A9-036A-4BCE-A972-CF3D61B8DA5B}"/>
              </a:ext>
            </a:extLst>
          </p:cNvPr>
          <p:cNvSpPr>
            <a:spLocks noGrp="1" noChangeArrowheads="1"/>
          </p:cNvSpPr>
          <p:nvPr>
            <p:ph type="title"/>
          </p:nvPr>
        </p:nvSpPr>
        <p:spPr/>
        <p:txBody>
          <a:bodyPr/>
          <a:lstStyle/>
          <a:p>
            <a:r>
              <a:rPr lang="en-GB" altLang="en-US" dirty="0"/>
              <a:t>Formulae of carboxylic acids</a:t>
            </a:r>
          </a:p>
        </p:txBody>
      </p:sp>
      <p:pic>
        <p:nvPicPr>
          <p:cNvPr id="6" name="Picture 5">
            <a:hlinkClick r:id="" action="ppaction://hlinkshowjump?jump=nextslide"/>
            <a:extLst>
              <a:ext uri="{FF2B5EF4-FFF2-40B4-BE49-F238E27FC236}">
                <a16:creationId xmlns:a16="http://schemas.microsoft.com/office/drawing/2014/main" id="{3385BE6D-D0E4-4F63-8BC9-8CF877DA2E1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5CC5F021-2B4B-49DA-AA55-A2095EC960A9}"/>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097"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924E6E1B-123B-46AE-AE95-EC96650FF502}"/>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4100669---edited">
            <a:extLst>
              <a:ext uri="{FF2B5EF4-FFF2-40B4-BE49-F238E27FC236}">
                <a16:creationId xmlns:a16="http://schemas.microsoft.com/office/drawing/2014/main" id="{BFD4BF33-C3DC-40CF-A2D7-9754DEB821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2213" y="4443413"/>
            <a:ext cx="2576512"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a:extLst>
              <a:ext uri="{FF2B5EF4-FFF2-40B4-BE49-F238E27FC236}">
                <a16:creationId xmlns:a16="http://schemas.microsoft.com/office/drawing/2014/main" id="{4C48DDCA-31BA-4166-866F-458E02968F6A}"/>
              </a:ext>
            </a:extLst>
          </p:cNvPr>
          <p:cNvSpPr>
            <a:spLocks noGrp="1" noChangeArrowheads="1"/>
          </p:cNvSpPr>
          <p:nvPr>
            <p:ph type="title"/>
          </p:nvPr>
        </p:nvSpPr>
        <p:spPr/>
        <p:txBody>
          <a:bodyPr/>
          <a:lstStyle/>
          <a:p>
            <a:r>
              <a:rPr lang="en-GB" altLang="en-US"/>
              <a:t>Properties of carboxylic acids</a:t>
            </a:r>
          </a:p>
        </p:txBody>
      </p:sp>
      <p:sp>
        <p:nvSpPr>
          <p:cNvPr id="23556" name="Text Box 4">
            <a:extLst>
              <a:ext uri="{FF2B5EF4-FFF2-40B4-BE49-F238E27FC236}">
                <a16:creationId xmlns:a16="http://schemas.microsoft.com/office/drawing/2014/main" id="{A68B34D4-6607-4EBF-944D-687A9116F328}"/>
              </a:ext>
            </a:extLst>
          </p:cNvPr>
          <p:cNvSpPr txBox="1">
            <a:spLocks noChangeArrowheads="1"/>
          </p:cNvSpPr>
          <p:nvPr/>
        </p:nvSpPr>
        <p:spPr bwMode="auto">
          <a:xfrm>
            <a:off x="360363" y="784225"/>
            <a:ext cx="8783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The </a:t>
            </a:r>
            <a:r>
              <a:rPr lang="en-GB" altLang="en-US" b="1">
                <a:solidFill>
                  <a:srgbClr val="010066"/>
                </a:solidFill>
              </a:rPr>
              <a:t>structure</a:t>
            </a:r>
            <a:r>
              <a:rPr lang="en-GB" altLang="en-US">
                <a:solidFill>
                  <a:srgbClr val="010066"/>
                </a:solidFill>
              </a:rPr>
              <a:t> of carboxylic acids means that they:</a:t>
            </a:r>
          </a:p>
        </p:txBody>
      </p:sp>
      <p:sp>
        <p:nvSpPr>
          <p:cNvPr id="69637" name="Text Box 5">
            <a:extLst>
              <a:ext uri="{FF2B5EF4-FFF2-40B4-BE49-F238E27FC236}">
                <a16:creationId xmlns:a16="http://schemas.microsoft.com/office/drawing/2014/main" id="{12829517-C067-4C01-83F0-AFB09796CC0C}"/>
              </a:ext>
            </a:extLst>
          </p:cNvPr>
          <p:cNvSpPr txBox="1">
            <a:spLocks noChangeArrowheads="1"/>
          </p:cNvSpPr>
          <p:nvPr/>
        </p:nvSpPr>
        <p:spPr bwMode="auto">
          <a:xfrm>
            <a:off x="360363" y="3954463"/>
            <a:ext cx="82819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Examples of everyday carboxylic acids include:</a:t>
            </a:r>
          </a:p>
        </p:txBody>
      </p:sp>
      <p:sp>
        <p:nvSpPr>
          <p:cNvPr id="69640" name="Text Box 8">
            <a:extLst>
              <a:ext uri="{FF2B5EF4-FFF2-40B4-BE49-F238E27FC236}">
                <a16:creationId xmlns:a16="http://schemas.microsoft.com/office/drawing/2014/main" id="{0B94152B-137C-4674-94F7-D0952E601BFF}"/>
              </a:ext>
            </a:extLst>
          </p:cNvPr>
          <p:cNvSpPr txBox="1">
            <a:spLocks noChangeArrowheads="1"/>
          </p:cNvSpPr>
          <p:nvPr/>
        </p:nvSpPr>
        <p:spPr bwMode="auto">
          <a:xfrm>
            <a:off x="360363" y="1374775"/>
            <a:ext cx="676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a:solidFill>
                  <a:srgbClr val="010066"/>
                </a:solidFill>
              </a:rPr>
              <a:t>have relatively high melting and boiling points</a:t>
            </a:r>
          </a:p>
        </p:txBody>
      </p:sp>
      <p:sp>
        <p:nvSpPr>
          <p:cNvPr id="69641" name="Text Box 9">
            <a:extLst>
              <a:ext uri="{FF2B5EF4-FFF2-40B4-BE49-F238E27FC236}">
                <a16:creationId xmlns:a16="http://schemas.microsoft.com/office/drawing/2014/main" id="{5873F02F-16B2-46DB-B1D2-CF7BE2AA9928}"/>
              </a:ext>
            </a:extLst>
          </p:cNvPr>
          <p:cNvSpPr txBox="1">
            <a:spLocks noChangeArrowheads="1"/>
          </p:cNvSpPr>
          <p:nvPr/>
        </p:nvSpPr>
        <p:spPr bwMode="auto">
          <a:xfrm>
            <a:off x="360363" y="1966913"/>
            <a:ext cx="676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a:solidFill>
                  <a:srgbClr val="010066"/>
                </a:solidFill>
              </a:rPr>
              <a:t>are very soluble in water</a:t>
            </a:r>
          </a:p>
        </p:txBody>
      </p:sp>
      <p:sp>
        <p:nvSpPr>
          <p:cNvPr id="69642" name="Text Box 10">
            <a:extLst>
              <a:ext uri="{FF2B5EF4-FFF2-40B4-BE49-F238E27FC236}">
                <a16:creationId xmlns:a16="http://schemas.microsoft.com/office/drawing/2014/main" id="{08FC8980-1F3A-4C6B-A8AB-985C6532DDA4}"/>
              </a:ext>
            </a:extLst>
          </p:cNvPr>
          <p:cNvSpPr txBox="1">
            <a:spLocks noChangeArrowheads="1"/>
          </p:cNvSpPr>
          <p:nvPr/>
        </p:nvSpPr>
        <p:spPr bwMode="auto">
          <a:xfrm>
            <a:off x="360363" y="2559050"/>
            <a:ext cx="676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a:solidFill>
                  <a:srgbClr val="010066"/>
                </a:solidFill>
              </a:rPr>
              <a:t>are </a:t>
            </a:r>
            <a:r>
              <a:rPr lang="en-GB" altLang="en-US" b="1">
                <a:solidFill>
                  <a:srgbClr val="FF6600"/>
                </a:solidFill>
              </a:rPr>
              <a:t>weak acids</a:t>
            </a:r>
          </a:p>
        </p:txBody>
      </p:sp>
      <p:sp>
        <p:nvSpPr>
          <p:cNvPr id="69643" name="Text Box 11">
            <a:extLst>
              <a:ext uri="{FF2B5EF4-FFF2-40B4-BE49-F238E27FC236}">
                <a16:creationId xmlns:a16="http://schemas.microsoft.com/office/drawing/2014/main" id="{370D1A76-E9EF-4FAE-9B9D-417A38FA476F}"/>
              </a:ext>
            </a:extLst>
          </p:cNvPr>
          <p:cNvSpPr txBox="1">
            <a:spLocks noChangeArrowheads="1"/>
          </p:cNvSpPr>
          <p:nvPr/>
        </p:nvSpPr>
        <p:spPr bwMode="auto">
          <a:xfrm>
            <a:off x="360363" y="3151188"/>
            <a:ext cx="676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a:solidFill>
                  <a:srgbClr val="010066"/>
                </a:solidFill>
              </a:rPr>
              <a:t>have a characteristic smell.</a:t>
            </a:r>
          </a:p>
        </p:txBody>
      </p:sp>
      <p:sp>
        <p:nvSpPr>
          <p:cNvPr id="69644" name="Text Box 12">
            <a:extLst>
              <a:ext uri="{FF2B5EF4-FFF2-40B4-BE49-F238E27FC236}">
                <a16:creationId xmlns:a16="http://schemas.microsoft.com/office/drawing/2014/main" id="{FC6FBDD0-308F-4349-802D-BD5706D4C2CD}"/>
              </a:ext>
            </a:extLst>
          </p:cNvPr>
          <p:cNvSpPr txBox="1">
            <a:spLocks noChangeArrowheads="1"/>
          </p:cNvSpPr>
          <p:nvPr/>
        </p:nvSpPr>
        <p:spPr bwMode="auto">
          <a:xfrm>
            <a:off x="360363" y="4524375"/>
            <a:ext cx="82819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a:solidFill>
                  <a:srgbClr val="010066"/>
                </a:solidFill>
              </a:rPr>
              <a:t>citric acid (found in citrus fruits)</a:t>
            </a:r>
          </a:p>
        </p:txBody>
      </p:sp>
      <p:sp>
        <p:nvSpPr>
          <p:cNvPr id="69645" name="Text Box 13">
            <a:extLst>
              <a:ext uri="{FF2B5EF4-FFF2-40B4-BE49-F238E27FC236}">
                <a16:creationId xmlns:a16="http://schemas.microsoft.com/office/drawing/2014/main" id="{6AB91809-E977-497E-8A84-A131D7976C11}"/>
              </a:ext>
            </a:extLst>
          </p:cNvPr>
          <p:cNvSpPr txBox="1">
            <a:spLocks noChangeArrowheads="1"/>
          </p:cNvSpPr>
          <p:nvPr/>
        </p:nvSpPr>
        <p:spPr bwMode="auto">
          <a:xfrm>
            <a:off x="360363" y="5094288"/>
            <a:ext cx="82819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a:solidFill>
                  <a:srgbClr val="010066"/>
                </a:solidFill>
              </a:rPr>
              <a:t>lactic acid (found in tired muscles)</a:t>
            </a:r>
          </a:p>
        </p:txBody>
      </p:sp>
      <p:sp>
        <p:nvSpPr>
          <p:cNvPr id="69646" name="Text Box 14">
            <a:extLst>
              <a:ext uri="{FF2B5EF4-FFF2-40B4-BE49-F238E27FC236}">
                <a16:creationId xmlns:a16="http://schemas.microsoft.com/office/drawing/2014/main" id="{45879B64-707C-4F69-A70A-B1F909AA08B9}"/>
              </a:ext>
            </a:extLst>
          </p:cNvPr>
          <p:cNvSpPr txBox="1">
            <a:spLocks noChangeArrowheads="1"/>
          </p:cNvSpPr>
          <p:nvPr/>
        </p:nvSpPr>
        <p:spPr bwMode="auto">
          <a:xfrm>
            <a:off x="360363" y="5664200"/>
            <a:ext cx="82819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dirty="0">
                <a:solidFill>
                  <a:srgbClr val="010066"/>
                </a:solidFill>
              </a:rPr>
              <a:t>malic acid (found in sour and tart foods).</a:t>
            </a:r>
          </a:p>
        </p:txBody>
      </p:sp>
      <p:pic>
        <p:nvPicPr>
          <p:cNvPr id="14" name="Picture 8">
            <a:hlinkClick r:id="" action="ppaction://hlinkshowjump?jump=nextslide"/>
            <a:extLst>
              <a:ext uri="{FF2B5EF4-FFF2-40B4-BE49-F238E27FC236}">
                <a16:creationId xmlns:a16="http://schemas.microsoft.com/office/drawing/2014/main" id="{5E87FE65-50C2-40A2-AB97-FD476012DB0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964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964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9642">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9643">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9637">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9644">
                                            <p:txEl>
                                              <p:pRg st="0" end="0"/>
                                            </p:txEl>
                                          </p:spTgt>
                                        </p:tgtEl>
                                        <p:attrNameLst>
                                          <p:attrName>style.visibility</p:attrName>
                                        </p:attrNameLst>
                                      </p:cBhvr>
                                      <p:to>
                                        <p:strVal val="visible"/>
                                      </p:to>
                                    </p:set>
                                  </p:childTnLst>
                                </p:cTn>
                              </p:par>
                            </p:childTnLst>
                          </p:cTn>
                        </p:par>
                        <p:par>
                          <p:cTn id="27" fill="hold" nodeType="afterGroup">
                            <p:stCondLst>
                              <p:cond delay="0"/>
                            </p:stCondLst>
                            <p:childTnLst>
                              <p:par>
                                <p:cTn id="28" presetID="1" presetClass="entr" presetSubtype="0" fill="hold" nodeType="afterEffect">
                                  <p:stCondLst>
                                    <p:cond delay="0"/>
                                  </p:stCondLst>
                                  <p:childTnLst>
                                    <p:set>
                                      <p:cBhvr>
                                        <p:cTn id="29" dur="1" fill="hold">
                                          <p:stCondLst>
                                            <p:cond delay="0"/>
                                          </p:stCondLst>
                                        </p:cTn>
                                        <p:tgtEl>
                                          <p:spTgt spid="69634"/>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69645">
                                            <p:txEl>
                                              <p:pRg st="0" end="0"/>
                                            </p:txEl>
                                          </p:spTgt>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69646">
                                            <p:txEl>
                                              <p:pRg st="0" end="0"/>
                                            </p:txEl>
                                          </p:spTgt>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B5AE2F8F-00B4-4C29-8B55-A33538C0B9D7}"/>
              </a:ext>
            </a:extLst>
          </p:cNvPr>
          <p:cNvSpPr>
            <a:spLocks noGrp="1" noChangeArrowheads="1"/>
          </p:cNvSpPr>
          <p:nvPr>
            <p:ph type="title"/>
          </p:nvPr>
        </p:nvSpPr>
        <p:spPr/>
        <p:txBody>
          <a:bodyPr/>
          <a:lstStyle/>
          <a:p>
            <a:r>
              <a:rPr lang="en-GB" altLang="en-US" dirty="0"/>
              <a:t>Match the properties</a:t>
            </a:r>
          </a:p>
        </p:txBody>
      </p:sp>
      <p:pic>
        <p:nvPicPr>
          <p:cNvPr id="6" name="Picture 5">
            <a:hlinkClick r:id="" action="ppaction://hlinkshowjump?jump=nextslide"/>
            <a:extLst>
              <a:ext uri="{FF2B5EF4-FFF2-40B4-BE49-F238E27FC236}">
                <a16:creationId xmlns:a16="http://schemas.microsoft.com/office/drawing/2014/main" id="{287E8BE9-4FA9-4979-A75F-F7D52C8F6BE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1A565FE1-24C2-49C1-8246-83D29D9FA511}"/>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7">
            <a:extLst>
              <a:ext uri="{FF2B5EF4-FFF2-40B4-BE49-F238E27FC236}">
                <a16:creationId xmlns:a16="http://schemas.microsoft.com/office/drawing/2014/main" id="{FB9D9997-76A9-4BDD-9F88-30D2E8703642}"/>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71007" y="79296"/>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122"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45454C3F-ADBF-455A-82FA-270FF76E2D17}"/>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90" name="Picture 2" descr="universal indicator">
            <a:extLst>
              <a:ext uri="{FF2B5EF4-FFF2-40B4-BE49-F238E27FC236}">
                <a16:creationId xmlns:a16="http://schemas.microsoft.com/office/drawing/2014/main" id="{DF291A06-EC65-4562-B01F-32617D3939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8238" y="2516188"/>
            <a:ext cx="2757487"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a:extLst>
              <a:ext uri="{FF2B5EF4-FFF2-40B4-BE49-F238E27FC236}">
                <a16:creationId xmlns:a16="http://schemas.microsoft.com/office/drawing/2014/main" id="{B9765BCC-1922-4535-AB8D-77355888952E}"/>
              </a:ext>
            </a:extLst>
          </p:cNvPr>
          <p:cNvSpPr>
            <a:spLocks noGrp="1" noChangeArrowheads="1"/>
          </p:cNvSpPr>
          <p:nvPr>
            <p:ph type="title"/>
          </p:nvPr>
        </p:nvSpPr>
        <p:spPr/>
        <p:txBody>
          <a:bodyPr/>
          <a:lstStyle/>
          <a:p>
            <a:r>
              <a:rPr lang="en-GB" altLang="en-US"/>
              <a:t>Chemical properties of carboxylic acids</a:t>
            </a:r>
          </a:p>
        </p:txBody>
      </p:sp>
      <p:sp>
        <p:nvSpPr>
          <p:cNvPr id="25604" name="Text Box 4">
            <a:extLst>
              <a:ext uri="{FF2B5EF4-FFF2-40B4-BE49-F238E27FC236}">
                <a16:creationId xmlns:a16="http://schemas.microsoft.com/office/drawing/2014/main" id="{B245915E-960C-4697-ACC7-99B1699F3E81}"/>
              </a:ext>
            </a:extLst>
          </p:cNvPr>
          <p:cNvSpPr txBox="1">
            <a:spLocks noChangeArrowheads="1"/>
          </p:cNvSpPr>
          <p:nvPr/>
        </p:nvSpPr>
        <p:spPr bwMode="auto">
          <a:xfrm>
            <a:off x="342900" y="784225"/>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57200" indent="-4572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Carboxylic acids are typical </a:t>
            </a:r>
            <a:r>
              <a:rPr lang="en-GB" altLang="en-US" b="1">
                <a:solidFill>
                  <a:srgbClr val="010066"/>
                </a:solidFill>
              </a:rPr>
              <a:t>weak acids</a:t>
            </a:r>
            <a:r>
              <a:rPr lang="en-GB" altLang="en-US">
                <a:solidFill>
                  <a:srgbClr val="010066"/>
                </a:solidFill>
              </a:rPr>
              <a:t>.</a:t>
            </a:r>
          </a:p>
        </p:txBody>
      </p:sp>
      <p:sp>
        <p:nvSpPr>
          <p:cNvPr id="217093" name="Text Box 5">
            <a:extLst>
              <a:ext uri="{FF2B5EF4-FFF2-40B4-BE49-F238E27FC236}">
                <a16:creationId xmlns:a16="http://schemas.microsoft.com/office/drawing/2014/main" id="{D8FDDF84-74C1-4D4C-B20B-195187B80A41}"/>
              </a:ext>
            </a:extLst>
          </p:cNvPr>
          <p:cNvSpPr txBox="1">
            <a:spLocks noChangeArrowheads="1"/>
          </p:cNvSpPr>
          <p:nvPr/>
        </p:nvSpPr>
        <p:spPr bwMode="auto">
          <a:xfrm>
            <a:off x="342900" y="1550988"/>
            <a:ext cx="83439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What would happen if you added each of these substances to a few cm</a:t>
            </a:r>
            <a:r>
              <a:rPr lang="en-GB" altLang="en-US" baseline="30000">
                <a:solidFill>
                  <a:srgbClr val="010066"/>
                </a:solidFill>
              </a:rPr>
              <a:t>3</a:t>
            </a:r>
            <a:r>
              <a:rPr lang="en-GB" altLang="en-US">
                <a:solidFill>
                  <a:srgbClr val="010066"/>
                </a:solidFill>
              </a:rPr>
              <a:t> of dilute ethanoic acid:</a:t>
            </a:r>
          </a:p>
        </p:txBody>
      </p:sp>
      <p:sp>
        <p:nvSpPr>
          <p:cNvPr id="217094" name="Text Box 64">
            <a:extLst>
              <a:ext uri="{FF2B5EF4-FFF2-40B4-BE49-F238E27FC236}">
                <a16:creationId xmlns:a16="http://schemas.microsoft.com/office/drawing/2014/main" id="{536C2AF2-3E36-408F-80F9-568930DC3897}"/>
              </a:ext>
            </a:extLst>
          </p:cNvPr>
          <p:cNvSpPr txBox="1">
            <a:spLocks noChangeArrowheads="1"/>
          </p:cNvSpPr>
          <p:nvPr/>
        </p:nvSpPr>
        <p:spPr bwMode="auto">
          <a:xfrm>
            <a:off x="342900" y="2736850"/>
            <a:ext cx="5400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a:solidFill>
                  <a:srgbClr val="010066"/>
                </a:solidFill>
              </a:rPr>
              <a:t>a few drops of universal indicator?</a:t>
            </a:r>
          </a:p>
        </p:txBody>
      </p:sp>
      <p:sp>
        <p:nvSpPr>
          <p:cNvPr id="2" name="Text Box 61">
            <a:extLst>
              <a:ext uri="{FF2B5EF4-FFF2-40B4-BE49-F238E27FC236}">
                <a16:creationId xmlns:a16="http://schemas.microsoft.com/office/drawing/2014/main" id="{81F47ED7-8B3D-4629-BC1A-2068B0124945}"/>
              </a:ext>
            </a:extLst>
          </p:cNvPr>
          <p:cNvSpPr txBox="1">
            <a:spLocks noChangeArrowheads="1"/>
          </p:cNvSpPr>
          <p:nvPr/>
        </p:nvSpPr>
        <p:spPr bwMode="auto">
          <a:xfrm>
            <a:off x="342900" y="3600450"/>
            <a:ext cx="5400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a:solidFill>
                  <a:srgbClr val="010066"/>
                </a:solidFill>
              </a:rPr>
              <a:t>3</a:t>
            </a:r>
            <a:r>
              <a:rPr lang="en-GB" altLang="en-US" sz="1000">
                <a:solidFill>
                  <a:srgbClr val="010066"/>
                </a:solidFill>
              </a:rPr>
              <a:t> </a:t>
            </a:r>
            <a:r>
              <a:rPr lang="en-GB" altLang="en-US">
                <a:solidFill>
                  <a:srgbClr val="010066"/>
                </a:solidFill>
              </a:rPr>
              <a:t>cm</a:t>
            </a:r>
            <a:r>
              <a:rPr lang="en-GB" altLang="en-US" baseline="30000">
                <a:solidFill>
                  <a:srgbClr val="010066"/>
                </a:solidFill>
              </a:rPr>
              <a:t>3</a:t>
            </a:r>
            <a:r>
              <a:rPr lang="en-GB" altLang="en-US">
                <a:solidFill>
                  <a:srgbClr val="010066"/>
                </a:solidFill>
              </a:rPr>
              <a:t> sodium hydroxide solution?</a:t>
            </a:r>
          </a:p>
        </p:txBody>
      </p:sp>
      <p:sp>
        <p:nvSpPr>
          <p:cNvPr id="3" name="Text Box 62">
            <a:extLst>
              <a:ext uri="{FF2B5EF4-FFF2-40B4-BE49-F238E27FC236}">
                <a16:creationId xmlns:a16="http://schemas.microsoft.com/office/drawing/2014/main" id="{CF002BEC-1107-48AA-B5F3-5990B43813FC}"/>
              </a:ext>
            </a:extLst>
          </p:cNvPr>
          <p:cNvSpPr txBox="1">
            <a:spLocks noChangeArrowheads="1"/>
          </p:cNvSpPr>
          <p:nvPr/>
        </p:nvSpPr>
        <p:spPr bwMode="auto">
          <a:xfrm>
            <a:off x="342900" y="4465638"/>
            <a:ext cx="6432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a:solidFill>
                  <a:srgbClr val="010066"/>
                </a:solidFill>
              </a:rPr>
              <a:t>half a spatula of sodium carbonate?</a:t>
            </a:r>
          </a:p>
        </p:txBody>
      </p:sp>
      <p:sp>
        <p:nvSpPr>
          <p:cNvPr id="4" name="Text Box 63">
            <a:extLst>
              <a:ext uri="{FF2B5EF4-FFF2-40B4-BE49-F238E27FC236}">
                <a16:creationId xmlns:a16="http://schemas.microsoft.com/office/drawing/2014/main" id="{90333EE3-1CA9-450C-A224-76B9100796DB}"/>
              </a:ext>
            </a:extLst>
          </p:cNvPr>
          <p:cNvSpPr txBox="1">
            <a:spLocks noChangeArrowheads="1"/>
          </p:cNvSpPr>
          <p:nvPr/>
        </p:nvSpPr>
        <p:spPr bwMode="auto">
          <a:xfrm>
            <a:off x="342900" y="5330825"/>
            <a:ext cx="5400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a:solidFill>
                  <a:srgbClr val="010066"/>
                </a:solidFill>
              </a:rPr>
              <a:t>a piece of magnesium ribbon?</a:t>
            </a:r>
            <a:endParaRPr lang="en-GB" altLang="en-US" b="1">
              <a:solidFill>
                <a:srgbClr val="010066"/>
              </a:solidFill>
            </a:endParaRPr>
          </a:p>
        </p:txBody>
      </p:sp>
      <p:pic>
        <p:nvPicPr>
          <p:cNvPr id="12" name="Picture 8">
            <a:hlinkClick r:id="" action="ppaction://hlinkshowjump?jump=nextslide"/>
            <a:extLst>
              <a:ext uri="{FF2B5EF4-FFF2-40B4-BE49-F238E27FC236}">
                <a16:creationId xmlns:a16="http://schemas.microsoft.com/office/drawing/2014/main" id="{58BE6292-7C75-4AB4-B29B-4C14D35AB8E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10013C83-40E8-458F-B349-58E0F9AC1664}"/>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70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7094">
                                            <p:txEl>
                                              <p:pRg st="0" end="0"/>
                                            </p:txEl>
                                          </p:spTgt>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217090"/>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3"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DESIGN" val="KNTxpBR4"/>
  <p:tag name="ARTICULATE_DESIGN_ID_6_DEFAULT DESIGN" val="3TGD2UcF"/>
  <p:tag name="ARTICULATE_DESIGN_ID_1_DEFAULT DESIGN" val="h77kjBlg"/>
  <p:tag name="ARTICULATE_DESIGN_ID_7_DEFAULT DESIGN" val="6ELvBLDs"/>
  <p:tag name="ARTICULATE_DESIGN_ID_3_DEFAULT DESIGN" val="j8qNS7aG"/>
  <p:tag name="ARTICULATE_DESIGN_ID_2_DEFAULT DESIGN" val="rLwSbydk"/>
  <p:tag name="ARTICULATE_DESIGN_ID_4_DEFAULT DESIGN" val="RM6jzlxH"/>
  <p:tag name="ARTICULATE_DESIGN_ID_5_DEFAULT DESIGN" val="Z6spusYC"/>
  <p:tag name="ARTICULATE_SLIDE_COUNT" val="2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14708</TotalTime>
  <Words>1448</Words>
  <Application>Microsoft Office PowerPoint</Application>
  <PresentationFormat>On-screen Show (4:3)</PresentationFormat>
  <Paragraphs>215</Paragraphs>
  <Slides>22</Slides>
  <Notes>22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Wingdings</vt:lpstr>
      <vt:lpstr>Arial</vt:lpstr>
      <vt:lpstr>Wingdings 2</vt:lpstr>
      <vt:lpstr>1_Default Design</vt:lpstr>
      <vt:lpstr>7_Default Design</vt:lpstr>
      <vt:lpstr>Carboxylic  Acids</vt:lpstr>
      <vt:lpstr>Information</vt:lpstr>
      <vt:lpstr>What are carboxylic acids?</vt:lpstr>
      <vt:lpstr>Homologous series</vt:lpstr>
      <vt:lpstr>Representations of organic molecules</vt:lpstr>
      <vt:lpstr>Formulae of carboxylic acids</vt:lpstr>
      <vt:lpstr>Properties of carboxylic acids</vt:lpstr>
      <vt:lpstr>Match the properties</vt:lpstr>
      <vt:lpstr>Chemical properties of carboxylic acids</vt:lpstr>
      <vt:lpstr>Chemical properties of carboxylic acids</vt:lpstr>
      <vt:lpstr>Weak acids</vt:lpstr>
      <vt:lpstr>Reactivity</vt:lpstr>
      <vt:lpstr>Acid strength and amount of product</vt:lpstr>
      <vt:lpstr>Amount of product</vt:lpstr>
      <vt:lpstr>Electrolysis of acids</vt:lpstr>
      <vt:lpstr>Reactions of carboxylic acids (1)</vt:lpstr>
      <vt:lpstr>Reactions of carboxylic acids (2)</vt:lpstr>
      <vt:lpstr>Reactions of carboxylic acids (3)</vt:lpstr>
      <vt:lpstr>What are esters?</vt:lpstr>
      <vt:lpstr>Making esters</vt:lpstr>
      <vt:lpstr>Naming esters</vt:lpstr>
      <vt:lpstr>Practicing naming esters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Carboxylic Acids</dc:title>
  <dc:subject>Boardworks High School Physical Science</dc:subject>
  <dc:creator>Boardworks</dc:creator>
  <cp:lastModifiedBy>Tim Crilly</cp:lastModifiedBy>
  <cp:revision>576</cp:revision>
  <dcterms:created xsi:type="dcterms:W3CDTF">2003-10-06T13:07:42Z</dcterms:created>
  <dcterms:modified xsi:type="dcterms:W3CDTF">2019-01-31T15:27:23Z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234757F3-70DB-42E8-B4EE-BE8118A9A02F</vt:lpwstr>
  </property>
  <property fmtid="{D5CDD505-2E9C-101B-9397-08002B2CF9AE}" pid="3" name="ArticulatePath">
    <vt:lpwstr>Carboxylic Acids</vt:lpwstr>
  </property>
</Properties>
</file>