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activeX/activeX1.xml" ContentType="application/vnd.ms-office.activeX+xml"/>
  <Override PartName="/ppt/notesSlides/notesSlide4.xml" ContentType="application/vnd.openxmlformats-officedocument.presentationml.notesSlide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notesSlides/notesSlide6.xml" ContentType="application/vnd.openxmlformats-officedocument.presentationml.notesSlide+xml"/>
  <Override PartName="/ppt/tags/tag37.xml" ContentType="application/vnd.openxmlformats-officedocument.presentationml.tags+xml"/>
  <Override PartName="/ppt/notesSlides/notesSlide7.xml" ContentType="application/vnd.openxmlformats-officedocument.presentationml.notesSlide+xml"/>
  <Override PartName="/ppt/tags/tag38.xml" ContentType="application/vnd.openxmlformats-officedocument.presentationml.tags+xml"/>
  <Override PartName="/ppt/notesSlides/notesSlide8.xml" ContentType="application/vnd.openxmlformats-officedocument.presentationml.notesSlide+xml"/>
  <Override PartName="/ppt/tags/tag39.xml" ContentType="application/vnd.openxmlformats-officedocument.presentationml.tags+xml"/>
  <Override PartName="/ppt/notesSlides/notesSlide9.xml" ContentType="application/vnd.openxmlformats-officedocument.presentationml.notesSlide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tags/tag41.xml" ContentType="application/vnd.openxmlformats-officedocument.presentationml.tags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notesSlides/notesSlide12.xml" ContentType="application/vnd.openxmlformats-officedocument.presentationml.notesSlide+xml"/>
  <Override PartName="/ppt/tags/tag4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4667" r:id="rId1"/>
    <p:sldMasterId id="2147484682" r:id="rId2"/>
  </p:sldMasterIdLst>
  <p:notesMasterIdLst>
    <p:notesMasterId r:id="rId16"/>
  </p:notesMasterIdLst>
  <p:handoutMasterIdLst>
    <p:handoutMasterId r:id="rId17"/>
  </p:handoutMasterIdLst>
  <p:sldIdLst>
    <p:sldId id="430" r:id="rId3"/>
    <p:sldId id="527" r:id="rId4"/>
    <p:sldId id="494" r:id="rId5"/>
    <p:sldId id="485" r:id="rId6"/>
    <p:sldId id="486" r:id="rId7"/>
    <p:sldId id="487" r:id="rId8"/>
    <p:sldId id="499" r:id="rId9"/>
    <p:sldId id="496" r:id="rId10"/>
    <p:sldId id="497" r:id="rId11"/>
    <p:sldId id="498" r:id="rId12"/>
    <p:sldId id="488" r:id="rId13"/>
    <p:sldId id="490" r:id="rId14"/>
    <p:sldId id="489" r:id="rId15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8"/>
    </p:embeddedFont>
  </p:embeddedFontLst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4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375">
          <p15:clr>
            <a:srgbClr val="A4A3A4"/>
          </p15:clr>
        </p15:guide>
        <p15:guide id="4" pos="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  <a:srgbClr val="009900"/>
    <a:srgbClr val="FFCC99"/>
    <a:srgbClr val="CC0099"/>
    <a:srgbClr val="33CC33"/>
    <a:srgbClr val="FF6161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2854" autoAdjust="0"/>
  </p:normalViewPr>
  <p:slideViewPr>
    <p:cSldViewPr snapToGrid="0" showGuides="1">
      <p:cViewPr>
        <p:scale>
          <a:sx n="85" d="100"/>
          <a:sy n="85" d="100"/>
        </p:scale>
        <p:origin x="618" y="156"/>
      </p:cViewPr>
      <p:guideLst>
        <p:guide orient="horz" pos="494"/>
        <p:guide orient="horz" pos="3876"/>
        <p:guide pos="5375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1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0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237B2D45-40C9-4974-B1CB-841FDCA436C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12C7C96-BF63-4A8C-BFB1-A7869A6C6F4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FCE8515-A2DB-4DD4-B458-74A34270A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F5239E6-A5D4-47E6-806F-006D28929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8189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ACDE6339-9DA5-482B-A776-5567824D20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C66A3FD-C392-4817-8355-E8F0EB93AE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9C45C37-B4D1-4914-861A-47D221AE7A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A88D9A8B-8691-4CE3-87C3-CB2E91BA68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27D921C-1DB1-4183-B5E8-8B4AFF4E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3E5618B1-CAB9-47BF-B47C-ED408BBBA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3114445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ADDCE42-8AEE-45FF-B237-433F89227B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1F4AD70-1F6D-41E8-8AE8-36F25D8A4E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3041CF-3D04-47A0-9B4E-7D8A375337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1E664AF6-B515-4628-98F7-1C8389DBC2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70141DF7-786C-446B-8068-358ACF791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59121D-F16D-4E62-937A-BC8C050B45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17FBC7B-8E5A-425A-B73C-28685B66D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BC82505-6D9A-4653-86FC-21F7CB61E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59D8A6-4476-4D72-A6A9-A3116EF2DF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301B709-4A49-48F2-9D33-5B533A4A47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D7F13BE-F55F-49E5-B412-263C44630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DEF9F0-AD74-4A53-AEC0-D911063461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2E5EB19-C237-488F-81B7-135AB1D47D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ECA213E-CEF8-49FE-A919-1EC0D1173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369305-3EE5-4775-A417-09AEC57266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67A46-34D5-4BC9-B031-C15AC8AD5C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96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3573B5A-ADAA-4D51-99C5-18AB3A3B81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3818172-5B4B-47D4-9D00-3ACF3B7EC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energy level diagrams, please refer to the</a:t>
            </a:r>
            <a:r>
              <a:rPr lang="en-GB" altLang="en-US" i="1" dirty="0">
                <a:latin typeface="Arial" panose="020B0604020202020204" pitchFamily="34" charset="0"/>
              </a:rPr>
              <a:t> Energy Changes in Reactions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E4E932-C214-4890-B469-614F3C157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8EB93D3-D3BC-431D-9DCD-0279D3D6D7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99C725C-8216-4C10-A959-E39A35C0E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Analyzing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Interpreting Data: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data using tools, technologies, and/or models (e.g., computational, mathematical) in order to make valid and reliable scientific claims or determine an optimal design solution.</a:t>
            </a:r>
            <a:endParaRPr lang="en-GB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B2B684-AD5B-4290-B910-DE45BEE33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3E466DC-786B-4B7A-A366-EBAE03426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D79D9A7-696B-486D-8170-BE5A46A92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most effective of the three catalysts is copper sulfate.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Analyzing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Interpreting Data: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data using tools, technologies, and/or models (e.g., computational, mathematical) in order to make valid and reliable scientific claims or determine an optimal design solution.</a:t>
            </a:r>
            <a:endParaRPr lang="en-GB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BC1F16-9835-44A6-812E-727951DA1E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FB2E1E0-504E-4A38-927B-FDD959309E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757DA35-E056-4289-A0D7-958E9FF23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rate of reaction using catalyst B is 1.9 g/s. 67</a:t>
            </a:r>
            <a:r>
              <a:rPr lang="en-GB" altLang="en-US" sz="1000" dirty="0">
                <a:latin typeface="Arial" panose="020B0604020202020204" pitchFamily="34" charset="0"/>
              </a:rPr>
              <a:t> </a:t>
            </a:r>
            <a:r>
              <a:rPr lang="en-GB" altLang="en-US" dirty="0">
                <a:latin typeface="Arial" panose="020B0604020202020204" pitchFamily="34" charset="0"/>
              </a:rPr>
              <a:t>g of product is formed in 36</a:t>
            </a:r>
            <a:r>
              <a:rPr lang="en-GB" altLang="en-US" sz="1000" dirty="0">
                <a:latin typeface="Arial" panose="020B0604020202020204" pitchFamily="34" charset="0"/>
              </a:rPr>
              <a:t> </a:t>
            </a:r>
            <a:r>
              <a:rPr lang="en-GB" altLang="en-US" dirty="0">
                <a:latin typeface="Arial" panose="020B0604020202020204" pitchFamily="34" charset="0"/>
              </a:rPr>
              <a:t>seconds.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rate of reaction using catalyst A is greatest between 1–18 seconds.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best catalyst is catalyst A.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Bef>
                <a:spcPts val="432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Analyzing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Interpreting Data: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data using tools, technologies, and/or models (e.g., computational, mathematical) in order to make valid and reliable scientific claims or determine an optimal design solution.</a:t>
            </a:r>
            <a:endParaRPr lang="en-GB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BAFD34-21D8-4E81-8A48-4275FAFD5D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F914D87F-8E67-48A4-A2C9-7F5E6EEEE0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01EC9958-7FF4-4E36-85C4-DE7EBA8D8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rate graphs, please refer to the </a:t>
            </a:r>
            <a:r>
              <a:rPr lang="en-GB" altLang="en-US" i="1" dirty="0">
                <a:latin typeface="Arial" panose="020B0604020202020204" pitchFamily="34" charset="0"/>
              </a:rPr>
              <a:t>Rate of Reaction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235DA9-7422-44B4-80D3-895DF1E85F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3021CF52-F523-4EA5-BA6B-0D61D7423C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7803082C-3659-4D3F-95FD-230C0C807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2EFCD9-965F-46B9-B2AE-E8DBC62F70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C63CA459-E89B-4563-B99F-468CA388D4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DC232BDC-CB20-4208-A8CA-197B11880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F3A6EE-1AC9-4881-B636-D913E1A337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D9A8B-8691-4CE3-87C3-CB2E91BA68B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5377613-BF44-4DE5-BF60-36F4B20FC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4"/>
            <a:ext cx="4973653" cy="3119215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FF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507609-7DEE-4ADD-BBCC-3ADD57984E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A5A9B567-E1EA-4B68-8B7D-B2080927E9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861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532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793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894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38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80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19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658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133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8737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121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050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17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613039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2857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6393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04631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8781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9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892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84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106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603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0373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482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588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3079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50B436-5CDA-47B6-ADF4-7DB3E8730AC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6C91EE15-05AA-46A5-B9A9-8EE8EC1669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13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20331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8" r:id="rId1"/>
    <p:sldLayoutId id="2147484669" r:id="rId2"/>
    <p:sldLayoutId id="2147484670" r:id="rId3"/>
    <p:sldLayoutId id="2147484671" r:id="rId4"/>
    <p:sldLayoutId id="2147484672" r:id="rId5"/>
    <p:sldLayoutId id="2147484673" r:id="rId6"/>
    <p:sldLayoutId id="2147484674" r:id="rId7"/>
    <p:sldLayoutId id="2147484675" r:id="rId8"/>
    <p:sldLayoutId id="2147484676" r:id="rId9"/>
    <p:sldLayoutId id="2147484677" r:id="rId10"/>
    <p:sldLayoutId id="2147484678" r:id="rId11"/>
    <p:sldLayoutId id="2147484679" r:id="rId12"/>
    <p:sldLayoutId id="2147484680" r:id="rId13"/>
    <p:sldLayoutId id="2147484681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4103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4DCFDF-32FE-4F1B-9A8B-E3C7CC6057E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D40A5A99-09C9-490B-9F5A-D54D121CD8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13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418254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3" r:id="rId1"/>
    <p:sldLayoutId id="2147484684" r:id="rId2"/>
    <p:sldLayoutId id="2147484685" r:id="rId3"/>
    <p:sldLayoutId id="2147484686" r:id="rId4"/>
    <p:sldLayoutId id="2147484687" r:id="rId5"/>
    <p:sldLayoutId id="2147484688" r:id="rId6"/>
    <p:sldLayoutId id="2147484689" r:id="rId7"/>
    <p:sldLayoutId id="2147484690" r:id="rId8"/>
    <p:sldLayoutId id="2147484691" r:id="rId9"/>
    <p:sldLayoutId id="2147484692" r:id="rId10"/>
    <p:sldLayoutId id="2147484693" r:id="rId11"/>
    <p:sldLayoutId id="214748469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0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Relationship Id="rId5" Type="http://schemas.openxmlformats.org/officeDocument/2006/relationships/image" Target="../media/image6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Relationship Id="rId6" Type="http://schemas.openxmlformats.org/officeDocument/2006/relationships/image" Target="../media/image6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43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ontrol" Target="../activeX/activeX1.xml"/><Relationship Id="rId7" Type="http://schemas.openxmlformats.org/officeDocument/2006/relationships/image" Target="../media/image11.png"/><Relationship Id="rId2" Type="http://schemas.openxmlformats.org/officeDocument/2006/relationships/tags" Target="../tags/tag3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10.wmf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5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6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7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8.xml"/><Relationship Id="rId6" Type="http://schemas.openxmlformats.org/officeDocument/2006/relationships/image" Target="../media/image6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9.xml"/><Relationship Id="rId6" Type="http://schemas.openxmlformats.org/officeDocument/2006/relationships/image" Target="../media/image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id="{86C9C816-7C6A-4745-9EAD-D40E1A1BC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Catalysts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B9016728-292B-44E3-B548-33EBE3F0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Identifying the catalyst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C16AA81-3361-4D32-958E-EA49952A2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784225"/>
            <a:ext cx="81899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One way to identify a catalyst is to “add” the steps of the reactions together and identify which species appear in both the reactants and products.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D029B0AA-1E25-4D42-BD90-2B9CFFDB8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3" y="2100263"/>
            <a:ext cx="7237412" cy="16398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Text Box 116">
            <a:extLst>
              <a:ext uri="{FF2B5EF4-FFF2-40B4-BE49-F238E27FC236}">
                <a16:creationId xmlns:a16="http://schemas.microsoft.com/office/drawing/2014/main" id="{FF565722-03D8-4841-A4CD-8EC035C28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388" y="2668588"/>
            <a:ext cx="28416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11" name="Text Box 115">
            <a:extLst>
              <a:ext uri="{FF2B5EF4-FFF2-40B4-BE49-F238E27FC236}">
                <a16:creationId xmlns:a16="http://schemas.microsoft.com/office/drawing/2014/main" id="{DA8C7932-CBAB-49CA-A012-81544CF69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3221038"/>
            <a:ext cx="309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 b="1" baseline="-25000">
              <a:solidFill>
                <a:srgbClr val="010066"/>
              </a:solidFill>
            </a:endParaRPr>
          </a:p>
        </p:txBody>
      </p:sp>
      <p:sp>
        <p:nvSpPr>
          <p:cNvPr id="12" name="Rectangle 114">
            <a:extLst>
              <a:ext uri="{FF2B5EF4-FFF2-40B4-BE49-F238E27FC236}">
                <a16:creationId xmlns:a16="http://schemas.microsoft.com/office/drawing/2014/main" id="{B834C916-2704-48A1-8948-9E723FCC9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881438"/>
            <a:ext cx="8189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Identify the species that are the same on both sides of the equation: </a:t>
            </a:r>
            <a:r>
              <a:rPr lang="en-GB" altLang="en-US" b="1">
                <a:solidFill>
                  <a:srgbClr val="FF0000"/>
                </a:solidFill>
              </a:rPr>
              <a:t>Br</a:t>
            </a:r>
            <a:r>
              <a:rPr lang="en-GB" altLang="en-US"/>
              <a:t> and </a:t>
            </a:r>
            <a:r>
              <a:rPr lang="en-GB" altLang="en-US" b="1">
                <a:solidFill>
                  <a:srgbClr val="009900"/>
                </a:solidFill>
              </a:rPr>
              <a:t>BrO</a:t>
            </a:r>
            <a:r>
              <a:rPr lang="en-GB" altLang="en-US"/>
              <a:t>.</a:t>
            </a:r>
            <a:endParaRPr lang="en-GB" altLang="en-US" b="1">
              <a:solidFill>
                <a:srgbClr val="FF0000"/>
              </a:solidFill>
            </a:endParaRPr>
          </a:p>
        </p:txBody>
      </p:sp>
      <p:sp>
        <p:nvSpPr>
          <p:cNvPr id="13" name="Text Box 113">
            <a:extLst>
              <a:ext uri="{FF2B5EF4-FFF2-40B4-BE49-F238E27FC236}">
                <a16:creationId xmlns:a16="http://schemas.microsoft.com/office/drawing/2014/main" id="{99E72406-5C6F-4687-918F-8C6F16C42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2154238"/>
            <a:ext cx="5121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Br    +    O</a:t>
            </a:r>
            <a:r>
              <a:rPr lang="en-GB" altLang="en-US" baseline="-25000">
                <a:solidFill>
                  <a:srgbClr val="010066"/>
                </a:solidFill>
              </a:rPr>
              <a:t>3</a:t>
            </a:r>
            <a:r>
              <a:rPr lang="en-GB" altLang="en-US">
                <a:solidFill>
                  <a:srgbClr val="010066"/>
                </a:solidFill>
              </a:rPr>
              <a:t>         BrO    +    O</a:t>
            </a:r>
            <a:r>
              <a:rPr lang="en-GB" altLang="en-US" baseline="-2500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14" name="Text Box 112">
            <a:extLst>
              <a:ext uri="{FF2B5EF4-FFF2-40B4-BE49-F238E27FC236}">
                <a16:creationId xmlns:a16="http://schemas.microsoft.com/office/drawing/2014/main" id="{C5D0F686-A72F-464A-ACAB-6E1A1DDDF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2668588"/>
            <a:ext cx="5200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BrO </a:t>
            </a:r>
            <a:r>
              <a:rPr lang="en-GB" altLang="en-US" baseline="-25000">
                <a:solidFill>
                  <a:srgbClr val="010066"/>
                </a:solidFill>
              </a:rPr>
              <a:t>  </a:t>
            </a:r>
            <a:r>
              <a:rPr lang="en-GB" altLang="en-US">
                <a:solidFill>
                  <a:srgbClr val="010066"/>
                </a:solidFill>
              </a:rPr>
              <a:t>+    O    </a:t>
            </a:r>
            <a:r>
              <a:rPr lang="en-GB" altLang="en-US">
                <a:solidFill>
                  <a:srgbClr val="010066"/>
                </a:solidFill>
                <a:sym typeface="Wingdings" panose="05000000000000000000" pitchFamily="2" charset="2"/>
              </a:rPr>
              <a:t>  </a:t>
            </a:r>
            <a:r>
              <a:rPr lang="en-GB" altLang="en-US">
                <a:solidFill>
                  <a:srgbClr val="010066"/>
                </a:solidFill>
              </a:rPr>
              <a:t>    Br    +    O</a:t>
            </a:r>
            <a:r>
              <a:rPr lang="en-GB" altLang="en-US" baseline="-25000">
                <a:solidFill>
                  <a:srgbClr val="010066"/>
                </a:solidFill>
              </a:rPr>
              <a:t>2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25C4BAA-94F2-4568-A9D3-E784C4542B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9650" y="3181350"/>
            <a:ext cx="6888163" cy="12700"/>
          </a:xfrm>
          <a:prstGeom prst="line">
            <a:avLst/>
          </a:prstGeom>
          <a:noFill/>
          <a:ln w="38100" algn="ctr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6DEFD7E-5BC0-4CFD-9862-FF7C6A425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4757738"/>
            <a:ext cx="7346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75" indent="9525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</a:pPr>
            <a:r>
              <a:rPr lang="en-GB" altLang="en-US" b="1" dirty="0">
                <a:solidFill>
                  <a:srgbClr val="FF0000"/>
                </a:solidFill>
              </a:rPr>
              <a:t>Br </a:t>
            </a:r>
            <a:r>
              <a:rPr lang="en-GB" altLang="en-US" dirty="0">
                <a:solidFill>
                  <a:srgbClr val="010066"/>
                </a:solidFill>
              </a:rPr>
              <a:t>is present in the first stage and in the products of the final step, so it is the catalyst.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37BAE4-B117-40E4-8448-85D33A7CE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5692069"/>
            <a:ext cx="7346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</a:pPr>
            <a:r>
              <a:rPr lang="en-GB" altLang="en-US" b="1" dirty="0" err="1">
                <a:solidFill>
                  <a:srgbClr val="009900"/>
                </a:solidFill>
              </a:rPr>
              <a:t>BrO</a:t>
            </a:r>
            <a:r>
              <a:rPr lang="en-GB" altLang="en-US" b="1" dirty="0">
                <a:solidFill>
                  <a:srgbClr val="009900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is present is a product of the first step but is not in the final products, so it is an intermediate.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4B9860-FC5F-4785-B1DC-54EAF41CD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3246438"/>
            <a:ext cx="612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Br </a:t>
            </a:r>
            <a:endParaRPr lang="en-GB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AE7A98-3911-48DB-8484-3FD58FA78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900" y="3246438"/>
            <a:ext cx="363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55CD5C-3BAA-4B80-BD7F-4922F8F90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246438"/>
            <a:ext cx="538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O</a:t>
            </a:r>
            <a:r>
              <a:rPr lang="en-GB" altLang="en-US" b="1" baseline="-25000">
                <a:solidFill>
                  <a:srgbClr val="010066"/>
                </a:solidFill>
              </a:rPr>
              <a:t>3</a:t>
            </a:r>
            <a:endParaRPr lang="en-GB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ECA8369-8677-4F8E-96C4-4D2C5F096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575" y="32512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FABC8A2-74EF-4050-A6CB-494E2BDEC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3271838"/>
            <a:ext cx="766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BrO</a:t>
            </a:r>
            <a:endParaRPr lang="en-GB" alt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B8D2B92-EBE5-42D3-AD4A-6718C375F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050" y="325755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O</a:t>
            </a:r>
            <a:endParaRPr lang="en-GB" alt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60B724-C438-442D-B463-6BB775F32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8" y="3262313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73F23A3-FFB7-4A13-A8E4-E7A7FD50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3246438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BrO</a:t>
            </a:r>
            <a:endParaRPr lang="en-GB" alt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D96238A-69BE-4E84-8F6F-3EACAFB5F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0" y="3248025"/>
            <a:ext cx="363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4EAD121-4A2D-44AA-94EF-AD0EDF6D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113" y="3268663"/>
            <a:ext cx="536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O</a:t>
            </a:r>
            <a:r>
              <a:rPr lang="en-GB" altLang="en-US" b="1" baseline="-25000">
                <a:solidFill>
                  <a:srgbClr val="010066"/>
                </a:solidFill>
              </a:rPr>
              <a:t>2</a:t>
            </a:r>
            <a:endParaRPr lang="en-GB" alt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FE2660B-587C-4092-B05F-3D34B36BE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225" y="3222625"/>
            <a:ext cx="528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Br</a:t>
            </a:r>
            <a:endParaRPr lang="en-GB" alt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A3704B0-7605-4600-84FD-E04E6112E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257550"/>
            <a:ext cx="363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+</a:t>
            </a:r>
            <a:endParaRPr lang="en-GB" alt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5729A27-5BB5-45C1-AD70-4C6B33D7A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3" y="3233738"/>
            <a:ext cx="536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O</a:t>
            </a:r>
            <a:r>
              <a:rPr lang="en-GB" altLang="en-US" b="1" baseline="-2500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D395FE9-AFD2-4933-825C-E15B4D903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244850"/>
            <a:ext cx="6127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0000"/>
                </a:solidFill>
              </a:rPr>
              <a:t>Br </a:t>
            </a: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426D788-B04F-4736-A9B8-8C684E15D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8600" y="3270250"/>
            <a:ext cx="766763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09900"/>
                </a:solidFill>
              </a:rPr>
              <a:t>BrO</a:t>
            </a:r>
            <a:endParaRPr lang="en-GB" altLang="en-US">
              <a:solidFill>
                <a:srgbClr val="0099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93A663-966C-44EE-8AB2-43AAC618C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3244850"/>
            <a:ext cx="76517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09900"/>
                </a:solidFill>
              </a:rPr>
              <a:t>BrO</a:t>
            </a:r>
            <a:endParaRPr lang="en-GB" altLang="en-US">
              <a:solidFill>
                <a:srgbClr val="0099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046DC6-80C4-471A-8DEA-F4204DBB4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638" y="3221038"/>
            <a:ext cx="528637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0000"/>
                </a:solidFill>
              </a:rPr>
              <a:t>Br</a:t>
            </a:r>
            <a:endParaRPr lang="en-GB" altLang="en-US">
              <a:solidFill>
                <a:srgbClr val="FF0000"/>
              </a:solidFill>
            </a:endParaRPr>
          </a:p>
        </p:txBody>
      </p:sp>
      <p:pic>
        <p:nvPicPr>
          <p:cNvPr id="47" name="Picture 46" descr="Catalysts_10.1.png">
            <a:extLst>
              <a:ext uri="{FF2B5EF4-FFF2-40B4-BE49-F238E27FC236}">
                <a16:creationId xmlns:a16="http://schemas.microsoft.com/office/drawing/2014/main" id="{A2560588-7466-4A99-8776-D68263DF56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2103438"/>
            <a:ext cx="677863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47" descr="Catalysts_10.1.png">
            <a:extLst>
              <a:ext uri="{FF2B5EF4-FFF2-40B4-BE49-F238E27FC236}">
                <a16:creationId xmlns:a16="http://schemas.microsoft.com/office/drawing/2014/main" id="{85BE922D-7B99-4E3B-B17D-071F4A6312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2622550"/>
            <a:ext cx="6778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 descr="Catalysts_10.2.png">
            <a:extLst>
              <a:ext uri="{FF2B5EF4-FFF2-40B4-BE49-F238E27FC236}">
                <a16:creationId xmlns:a16="http://schemas.microsoft.com/office/drawing/2014/main" id="{DAEF411E-03C8-4990-AF8D-185CBEB0AE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081213"/>
            <a:ext cx="8651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49" descr="Catalysts_10.2.png">
            <a:extLst>
              <a:ext uri="{FF2B5EF4-FFF2-40B4-BE49-F238E27FC236}">
                <a16:creationId xmlns:a16="http://schemas.microsoft.com/office/drawing/2014/main" id="{26959F9F-10FF-4D42-8ABD-84785C735C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2613025"/>
            <a:ext cx="8651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 descr="Catalysts_10.1.png">
            <a:extLst>
              <a:ext uri="{FF2B5EF4-FFF2-40B4-BE49-F238E27FC236}">
                <a16:creationId xmlns:a16="http://schemas.microsoft.com/office/drawing/2014/main" id="{4442DCE7-EE9D-4581-8BEA-92688FDA3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88" y="3209925"/>
            <a:ext cx="6762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1" descr="Catalysts_10.3.png">
            <a:extLst>
              <a:ext uri="{FF2B5EF4-FFF2-40B4-BE49-F238E27FC236}">
                <a16:creationId xmlns:a16="http://schemas.microsoft.com/office/drawing/2014/main" id="{4B6F7B33-F835-481B-AEBB-BF63ACB8A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0" y="2052638"/>
            <a:ext cx="5857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 descr="Catalysts_10.3.png">
            <a:extLst>
              <a:ext uri="{FF2B5EF4-FFF2-40B4-BE49-F238E27FC236}">
                <a16:creationId xmlns:a16="http://schemas.microsoft.com/office/drawing/2014/main" id="{A233E40C-7EA7-4635-A5A8-F382FC64B7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2613025"/>
            <a:ext cx="584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BE680BA-04B4-4737-90ED-E6B142854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/>
      <p:bldP spid="12" grpId="0"/>
      <p:bldP spid="13" grpId="0"/>
      <p:bldP spid="14" grpId="0"/>
      <p:bldP spid="19" grpId="0"/>
      <p:bldP spid="20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4FA07CF2-6B57-4A4F-80A1-CCA810D7C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Everyday catalysts</a:t>
            </a:r>
          </a:p>
        </p:txBody>
      </p:sp>
      <p:sp>
        <p:nvSpPr>
          <p:cNvPr id="211972" name="Text Box 4">
            <a:extLst>
              <a:ext uri="{FF2B5EF4-FFF2-40B4-BE49-F238E27FC236}">
                <a16:creationId xmlns:a16="http://schemas.microsoft.com/office/drawing/2014/main" id="{057D9065-F2CB-4E5B-B981-2C486A373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1" y="1978025"/>
            <a:ext cx="40146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 b="1" dirty="0">
                <a:solidFill>
                  <a:srgbClr val="FF6600"/>
                </a:solidFill>
              </a:rPr>
              <a:t>Nickel</a:t>
            </a:r>
            <a:r>
              <a:rPr lang="en-GB" altLang="en-US" dirty="0"/>
              <a:t> is a catalyst in the production of margarine (hydrogenation of vegetable oils).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17B7F7B9-19C3-4232-AEE2-F9CA9271E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189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Many catalysts are </a:t>
            </a:r>
            <a:r>
              <a:rPr lang="en-GB" altLang="en-US" b="1" dirty="0">
                <a:solidFill>
                  <a:srgbClr val="FF6600"/>
                </a:solidFill>
              </a:rPr>
              <a:t>transition metals</a:t>
            </a:r>
            <a:r>
              <a:rPr lang="en-GB" altLang="en-US" dirty="0"/>
              <a:t> or their compounds. For example: </a:t>
            </a:r>
            <a:endParaRPr lang="en-US" altLang="en-US" dirty="0"/>
          </a:p>
        </p:txBody>
      </p:sp>
      <p:sp>
        <p:nvSpPr>
          <p:cNvPr id="211975" name="Text Box 7">
            <a:extLst>
              <a:ext uri="{FF2B5EF4-FFF2-40B4-BE49-F238E27FC236}">
                <a16:creationId xmlns:a16="http://schemas.microsoft.com/office/drawing/2014/main" id="{26C59E7B-00FA-4DAA-94BB-5D4993009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1" y="4157663"/>
            <a:ext cx="44661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 b="1" dirty="0">
                <a:solidFill>
                  <a:srgbClr val="FF6600"/>
                </a:solidFill>
              </a:rPr>
              <a:t>Iron</a:t>
            </a:r>
            <a:r>
              <a:rPr lang="en-GB" altLang="en-US" dirty="0"/>
              <a:t> is a catalyst in the production of ammonia from nitrogen and hydrogen (the </a:t>
            </a:r>
            <a:r>
              <a:rPr lang="en-GB" altLang="en-US" b="1" dirty="0">
                <a:solidFill>
                  <a:srgbClr val="FF6600"/>
                </a:solidFill>
              </a:rPr>
              <a:t>Haber process</a:t>
            </a:r>
            <a:r>
              <a:rPr lang="en-GB" altLang="en-US" dirty="0"/>
              <a:t>).</a:t>
            </a:r>
            <a:endParaRPr lang="en-GB" altLang="en-US" dirty="0">
              <a:solidFill>
                <a:srgbClr val="010066"/>
              </a:solidFill>
            </a:endParaRPr>
          </a:p>
        </p:txBody>
      </p:sp>
      <p:pic>
        <p:nvPicPr>
          <p:cNvPr id="211980" name="Picture 12" descr="haber_process">
            <a:extLst>
              <a:ext uri="{FF2B5EF4-FFF2-40B4-BE49-F238E27FC236}">
                <a16:creationId xmlns:a16="http://schemas.microsoft.com/office/drawing/2014/main" id="{6C30390C-6DCD-4FCE-B880-F8D9056F7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2081213"/>
            <a:ext cx="4311650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A2139F0-FFBC-4B41-B69D-FAD910404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2" grpId="0"/>
      <p:bldP spid="2119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4F0D4D0-5722-4B1B-AB5A-E46ACD50A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Catalysts in industry</a:t>
            </a:r>
          </a:p>
        </p:txBody>
      </p:sp>
      <p:sp>
        <p:nvSpPr>
          <p:cNvPr id="214019" name="Text Box 3">
            <a:extLst>
              <a:ext uri="{FF2B5EF4-FFF2-40B4-BE49-F238E27FC236}">
                <a16:creationId xmlns:a16="http://schemas.microsoft.com/office/drawing/2014/main" id="{737A617C-52C2-429A-AA67-9918B959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99" y="4456754"/>
            <a:ext cx="85645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Catalysts are also essential for living cells. Biological catalysts are special types of protein called </a:t>
            </a:r>
            <a:r>
              <a:rPr lang="en-GB" altLang="en-US" b="1" dirty="0">
                <a:solidFill>
                  <a:srgbClr val="FF6600"/>
                </a:solidFill>
              </a:rPr>
              <a:t>enzymes</a:t>
            </a:r>
            <a:r>
              <a:rPr lang="en-GB" altLang="en-US" dirty="0"/>
              <a:t>.</a:t>
            </a:r>
            <a:endParaRPr lang="en-US" altLang="en-US" dirty="0">
              <a:cs typeface="Arial" panose="020B0604020202020204" pitchFamily="34" charset="0"/>
            </a:endParaRPr>
          </a:p>
        </p:txBody>
      </p:sp>
      <p:pic>
        <p:nvPicPr>
          <p:cNvPr id="214020" name="Picture 4" descr="liquitab">
            <a:extLst>
              <a:ext uri="{FF2B5EF4-FFF2-40B4-BE49-F238E27FC236}">
                <a16:creationId xmlns:a16="http://schemas.microsoft.com/office/drawing/2014/main" id="{DFDB69F1-4CCB-4F13-AD14-C58231503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01" y="2978427"/>
            <a:ext cx="2401887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021" name="Picture 5" descr="liquiblock">
            <a:extLst>
              <a:ext uri="{FF2B5EF4-FFF2-40B4-BE49-F238E27FC236}">
                <a16:creationId xmlns:a16="http://schemas.microsoft.com/office/drawing/2014/main" id="{982C5638-567F-41F6-9B7A-76FA0BB9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1080160"/>
            <a:ext cx="197961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7">
            <a:extLst>
              <a:ext uri="{FF2B5EF4-FFF2-40B4-BE49-F238E27FC236}">
                <a16:creationId xmlns:a16="http://schemas.microsoft.com/office/drawing/2014/main" id="{DE1CF856-7DD5-4E25-A43B-21ADD5D8E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6378575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6600"/>
              </a:buClr>
            </a:pPr>
            <a:r>
              <a:rPr lang="en-GB" altLang="en-US"/>
              <a:t>Why are catalysts so important for industry?</a:t>
            </a:r>
          </a:p>
        </p:txBody>
      </p:sp>
      <p:sp>
        <p:nvSpPr>
          <p:cNvPr id="214024" name="Text Box 8">
            <a:extLst>
              <a:ext uri="{FF2B5EF4-FFF2-40B4-BE49-F238E27FC236}">
                <a16:creationId xmlns:a16="http://schemas.microsoft.com/office/drawing/2014/main" id="{93D4A03D-1299-404D-9631-523D76789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521568"/>
            <a:ext cx="5561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Products can be made more quickly, saving time and money.</a:t>
            </a:r>
          </a:p>
        </p:txBody>
      </p:sp>
      <p:sp>
        <p:nvSpPr>
          <p:cNvPr id="214025" name="Text Box 9">
            <a:extLst>
              <a:ext uri="{FF2B5EF4-FFF2-40B4-BE49-F238E27FC236}">
                <a16:creationId xmlns:a16="http://schemas.microsoft.com/office/drawing/2014/main" id="{9A4AF810-C532-446F-8807-BBA2CC7A9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624036"/>
            <a:ext cx="5448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 dirty="0">
                <a:solidFill>
                  <a:srgbClr val="010066"/>
                </a:solidFill>
              </a:rPr>
              <a:t>Catalysts reduce the need for high temperatures because less energy is required for reactions. This saves fuel and reduces pollution.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1774E8FA-D896-4C8A-8356-0221075F7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7455" y="5567894"/>
            <a:ext cx="5009091" cy="83026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dirty="0"/>
              <a:t>What conditions must enzyme-</a:t>
            </a:r>
            <a:r>
              <a:rPr lang="en-GB" altLang="en-US" dirty="0" err="1"/>
              <a:t>catalyzed</a:t>
            </a:r>
            <a:r>
              <a:rPr lang="en-GB" altLang="en-US" dirty="0"/>
              <a:t> reactions operate under?</a:t>
            </a:r>
            <a:endParaRPr lang="en-US" altLang="en-US" dirty="0">
              <a:cs typeface="Arial" panose="020B0604020202020204" pitchFamily="34" charset="0"/>
            </a:endParaRPr>
          </a:p>
        </p:txBody>
      </p:sp>
      <p:pic>
        <p:nvPicPr>
          <p:cNvPr id="1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715DCF6-6BE3-4B22-946F-26E10512B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/>
      <p:bldP spid="214025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B4D66D8-41E8-49A4-B889-1B23BA8BB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Catalytic converters in cars</a:t>
            </a:r>
          </a:p>
        </p:txBody>
      </p:sp>
      <p:sp>
        <p:nvSpPr>
          <p:cNvPr id="225287" name="Text Box 7">
            <a:extLst>
              <a:ext uri="{FF2B5EF4-FFF2-40B4-BE49-F238E27FC236}">
                <a16:creationId xmlns:a16="http://schemas.microsoft.com/office/drawing/2014/main" id="{D3A046D9-641F-43B8-A0AE-579FA9625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99" y="4235801"/>
            <a:ext cx="475350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Catalytic converters have a high surface area to increase the rate of reaction. They also work best at high temperatures.</a:t>
            </a:r>
          </a:p>
        </p:txBody>
      </p:sp>
      <p:pic>
        <p:nvPicPr>
          <p:cNvPr id="225289" name="Picture 9" descr="catalytic_converter">
            <a:extLst>
              <a:ext uri="{FF2B5EF4-FFF2-40B4-BE49-F238E27FC236}">
                <a16:creationId xmlns:a16="http://schemas.microsoft.com/office/drawing/2014/main" id="{D56D5783-ED4C-43E1-BFB3-368706375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3829" y="3520549"/>
            <a:ext cx="36734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10">
            <a:extLst>
              <a:ext uri="{FF2B5EF4-FFF2-40B4-BE49-F238E27FC236}">
                <a16:creationId xmlns:a16="http://schemas.microsoft.com/office/drawing/2014/main" id="{EC2ACEE7-007A-437D-A3B4-DEB7297F8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784225"/>
            <a:ext cx="840440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Ins="0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A </a:t>
            </a:r>
            <a:r>
              <a:rPr lang="en-GB" altLang="en-US" b="1" dirty="0">
                <a:solidFill>
                  <a:srgbClr val="FF6600"/>
                </a:solidFill>
              </a:rPr>
              <a:t>catalytic converter</a:t>
            </a:r>
            <a:r>
              <a:rPr lang="en-GB" altLang="en-US" dirty="0"/>
              <a:t> is a device that is fitted to the exhaust pipe of a car to clean up exhaust fumes.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8A038B-CBA4-430D-A2AD-78F3B560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324980"/>
            <a:ext cx="81899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converter uses </a:t>
            </a:r>
            <a:r>
              <a:rPr lang="en-GB" altLang="en-US" b="1" dirty="0">
                <a:solidFill>
                  <a:srgbClr val="FF6600"/>
                </a:solidFill>
              </a:rPr>
              <a:t>platinum</a:t>
            </a:r>
            <a:r>
              <a:rPr lang="en-GB" altLang="en-US" dirty="0"/>
              <a:t> as a catalyst. It </a:t>
            </a:r>
            <a:r>
              <a:rPr lang="en-GB" altLang="en-US" dirty="0" err="1"/>
              <a:t>catalyzes</a:t>
            </a:r>
            <a:r>
              <a:rPr lang="en-GB" altLang="en-US" dirty="0"/>
              <a:t> the conversion of carbon monoxide and nitrogen oxide into the less polluting carbon dioxide and nitrogen.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7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"/>
            </a:pPr>
            <a:r>
              <a:rPr lang="en-GB" sz="1600" dirty="0" err="1"/>
              <a:t>Analyzing</a:t>
            </a:r>
            <a:r>
              <a:rPr lang="en-GB" sz="1600" dirty="0"/>
              <a:t> and Interpreting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3. Scale, Proportion, and Quantity</a:t>
            </a:r>
          </a:p>
          <a:p>
            <a:r>
              <a:rPr lang="en-GB" sz="1600" dirty="0"/>
              <a:t>6. Structure and Function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Catalysts_3.1.png">
            <a:extLst>
              <a:ext uri="{FF2B5EF4-FFF2-40B4-BE49-F238E27FC236}">
                <a16:creationId xmlns:a16="http://schemas.microsoft.com/office/drawing/2014/main" id="{61B54233-6C86-46F7-9DB8-52EC705CA5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67" y="2844093"/>
            <a:ext cx="5741987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6">
            <a:extLst>
              <a:ext uri="{FF2B5EF4-FFF2-40B4-BE49-F238E27FC236}">
                <a16:creationId xmlns:a16="http://schemas.microsoft.com/office/drawing/2014/main" id="{E173FFA7-9AC5-4A56-84DE-563465908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are catalysts?</a:t>
            </a:r>
          </a:p>
        </p:txBody>
      </p:sp>
      <p:sp>
        <p:nvSpPr>
          <p:cNvPr id="12292" name="Text Box 7">
            <a:extLst>
              <a:ext uri="{FF2B5EF4-FFF2-40B4-BE49-F238E27FC236}">
                <a16:creationId xmlns:a16="http://schemas.microsoft.com/office/drawing/2014/main" id="{EB4EF6A8-3067-4E4C-BFA3-C85E8B74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6328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Catalysts</a:t>
            </a:r>
            <a:r>
              <a:rPr lang="en-GB" altLang="en-US" dirty="0"/>
              <a:t> are substances that change the </a:t>
            </a:r>
            <a:r>
              <a:rPr lang="en-GB" altLang="en-US" b="1" dirty="0">
                <a:solidFill>
                  <a:srgbClr val="FF6600"/>
                </a:solidFill>
              </a:rPr>
              <a:t>rate of a reaction</a:t>
            </a:r>
            <a:r>
              <a:rPr lang="en-GB" altLang="en-US" dirty="0"/>
              <a:t> without being used up in the reaction.</a:t>
            </a:r>
          </a:p>
        </p:txBody>
      </p:sp>
      <p:sp>
        <p:nvSpPr>
          <p:cNvPr id="284680" name="Text Box 8">
            <a:extLst>
              <a:ext uri="{FF2B5EF4-FFF2-40B4-BE49-F238E27FC236}">
                <a16:creationId xmlns:a16="http://schemas.microsoft.com/office/drawing/2014/main" id="{8B50F91D-ADCD-43B5-A5A0-E1EDA416A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944688"/>
            <a:ext cx="8632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Catalysts never produce more product – they just produce the same amount more quickly.</a:t>
            </a:r>
          </a:p>
        </p:txBody>
      </p:sp>
      <p:sp>
        <p:nvSpPr>
          <p:cNvPr id="284681" name="Text Box 9">
            <a:extLst>
              <a:ext uri="{FF2B5EF4-FFF2-40B4-BE49-F238E27FC236}">
                <a16:creationId xmlns:a16="http://schemas.microsoft.com/office/drawing/2014/main" id="{D98B65B1-7F56-4852-A1FA-DBE59E056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1" y="3106738"/>
            <a:ext cx="2897188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Different catalysts work in different ways, but most provide a different pathway for the reaction that has </a:t>
            </a:r>
            <a:br>
              <a:rPr lang="en-GB" altLang="en-US" dirty="0">
                <a:solidFill>
                  <a:srgbClr val="010066"/>
                </a:solidFill>
              </a:rPr>
            </a:br>
            <a:r>
              <a:rPr lang="en-GB" altLang="en-US" dirty="0">
                <a:solidFill>
                  <a:srgbClr val="010066"/>
                </a:solidFill>
              </a:rPr>
              <a:t>a lower </a:t>
            </a:r>
            <a:r>
              <a:rPr lang="en-GB" altLang="en-US" b="1" dirty="0">
                <a:solidFill>
                  <a:srgbClr val="FF6600"/>
                </a:solidFill>
              </a:rPr>
              <a:t>activation energy</a:t>
            </a:r>
            <a:r>
              <a:rPr lang="en-GB" altLang="en-US" dirty="0">
                <a:solidFill>
                  <a:srgbClr val="010066"/>
                </a:solidFill>
              </a:rPr>
              <a:t> (</a:t>
            </a:r>
            <a:r>
              <a:rPr lang="en-GB" altLang="en-US" b="1" dirty="0" err="1">
                <a:solidFill>
                  <a:srgbClr val="FF6600"/>
                </a:solidFill>
              </a:rPr>
              <a:t>E</a:t>
            </a:r>
            <a:r>
              <a:rPr lang="en-GB" altLang="en-US" b="1" baseline="-25000" dirty="0" err="1">
                <a:solidFill>
                  <a:srgbClr val="FF6600"/>
                </a:solidFill>
              </a:rPr>
              <a:t>a</a:t>
            </a:r>
            <a:r>
              <a:rPr lang="en-GB" altLang="en-US" dirty="0">
                <a:solidFill>
                  <a:srgbClr val="010066"/>
                </a:solidFill>
              </a:rPr>
              <a:t>).</a:t>
            </a:r>
          </a:p>
        </p:txBody>
      </p:sp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8C6787-4475-4CD2-A6E6-3F2507916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notes_icon">
            <a:extLst>
              <a:ext uri="{FF2B5EF4-FFF2-40B4-BE49-F238E27FC236}">
                <a16:creationId xmlns:a16="http://schemas.microsoft.com/office/drawing/2014/main" id="{82531359-B388-4400-90F4-82D0A3B30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80" grpId="0"/>
      <p:bldP spid="2846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016E3CD-1258-440A-A9D7-31393E16B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Effect of catalysts on rate: graph</a:t>
            </a:r>
          </a:p>
        </p:txBody>
      </p:sp>
      <p:pic>
        <p:nvPicPr>
          <p:cNvPr id="6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746AD1A-060B-4189-B4BF-B748BE27E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flash_icon">
            <a:extLst>
              <a:ext uri="{FF2B5EF4-FFF2-40B4-BE49-F238E27FC236}">
                <a16:creationId xmlns:a16="http://schemas.microsoft.com/office/drawing/2014/main" id="{24303445-E578-4967-A715-48E54D135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FEF17E-5F34-4B59-95F3-3C2C3AD56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44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D2D9934E-4D04-4EA9-9030-241A6A2079E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EB20203-3A4C-4650-B64C-E5081DFDE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data on catalysts</a:t>
            </a:r>
          </a:p>
        </p:txBody>
      </p:sp>
      <p:sp>
        <p:nvSpPr>
          <p:cNvPr id="247815" name="AutoShape 7">
            <a:extLst>
              <a:ext uri="{FF2B5EF4-FFF2-40B4-BE49-F238E27FC236}">
                <a16:creationId xmlns:a16="http://schemas.microsoft.com/office/drawing/2014/main" id="{A5703AD9-3C1E-4780-8A8E-CA7D21CA2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3556176"/>
            <a:ext cx="6946900" cy="876300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47816" name="Text Box 8">
            <a:extLst>
              <a:ext uri="{FF2B5EF4-FFF2-40B4-BE49-F238E27FC236}">
                <a16:creationId xmlns:a16="http://schemas.microsoft.com/office/drawing/2014/main" id="{29350B5A-3A89-4633-8BFD-87822386C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88" y="4427713"/>
            <a:ext cx="3159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dirty="0"/>
              <a:t>magnesium chloride</a:t>
            </a:r>
          </a:p>
        </p:txBody>
      </p:sp>
      <p:sp>
        <p:nvSpPr>
          <p:cNvPr id="247817" name="Text Box 9">
            <a:extLst>
              <a:ext uri="{FF2B5EF4-FFF2-40B4-BE49-F238E27FC236}">
                <a16:creationId xmlns:a16="http://schemas.microsoft.com/office/drawing/2014/main" id="{513CAFFE-1296-43E8-851E-F14573203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638" y="4903963"/>
            <a:ext cx="276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copper sulfate</a:t>
            </a:r>
          </a:p>
        </p:txBody>
      </p:sp>
      <p:sp>
        <p:nvSpPr>
          <p:cNvPr id="247818" name="Text Box 10">
            <a:extLst>
              <a:ext uri="{FF2B5EF4-FFF2-40B4-BE49-F238E27FC236}">
                <a16:creationId xmlns:a16="http://schemas.microsoft.com/office/drawing/2014/main" id="{47419EAA-B5AD-4BB3-ABD7-7FEC75904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5373863"/>
            <a:ext cx="1889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/>
              <a:t>copper</a:t>
            </a:r>
          </a:p>
        </p:txBody>
      </p:sp>
      <p:sp>
        <p:nvSpPr>
          <p:cNvPr id="247819" name="Text Box 11">
            <a:extLst>
              <a:ext uri="{FF2B5EF4-FFF2-40B4-BE49-F238E27FC236}">
                <a16:creationId xmlns:a16="http://schemas.microsoft.com/office/drawing/2014/main" id="{6CC36F2D-0813-41EF-9540-055F4C38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388" y="3765726"/>
            <a:ext cx="274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possible catalyst</a:t>
            </a:r>
          </a:p>
        </p:txBody>
      </p:sp>
      <p:sp>
        <p:nvSpPr>
          <p:cNvPr id="247821" name="AutoShape 13">
            <a:extLst>
              <a:ext uri="{FF2B5EF4-FFF2-40B4-BE49-F238E27FC236}">
                <a16:creationId xmlns:a16="http://schemas.microsoft.com/office/drawing/2014/main" id="{077C196B-527A-411B-A7E8-A2375D28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088" y="3553001"/>
            <a:ext cx="6946900" cy="2268537"/>
          </a:xfrm>
          <a:prstGeom prst="roundRect">
            <a:avLst>
              <a:gd name="adj" fmla="val 0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47822" name="Line 14">
            <a:extLst>
              <a:ext uri="{FF2B5EF4-FFF2-40B4-BE49-F238E27FC236}">
                <a16:creationId xmlns:a16="http://schemas.microsoft.com/office/drawing/2014/main" id="{8635148B-8192-4BD1-83F6-185F943EC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3541888"/>
            <a:ext cx="0" cy="228758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7823" name="Line 15">
            <a:extLst>
              <a:ext uri="{FF2B5EF4-FFF2-40B4-BE49-F238E27FC236}">
                <a16:creationId xmlns:a16="http://schemas.microsoft.com/office/drawing/2014/main" id="{9DCB7BC4-D163-40A1-B833-823FC7B72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63" y="4434063"/>
            <a:ext cx="6940550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7825" name="Text Box 17">
            <a:extLst>
              <a:ext uri="{FF2B5EF4-FFF2-40B4-BE49-F238E27FC236}">
                <a16:creationId xmlns:a16="http://schemas.microsoft.com/office/drawing/2014/main" id="{B64CE1BE-0C96-4A62-B015-A072C8F04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3581576"/>
            <a:ext cx="3717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time to collect 100</a:t>
            </a:r>
            <a:r>
              <a:rPr lang="en-GB" altLang="en-US" sz="1000" b="1" dirty="0">
                <a:solidFill>
                  <a:schemeClr val="bg1"/>
                </a:solidFill>
              </a:rPr>
              <a:t> </a:t>
            </a:r>
            <a:r>
              <a:rPr lang="en-GB" altLang="en-US" b="1" dirty="0">
                <a:solidFill>
                  <a:schemeClr val="bg1"/>
                </a:solidFill>
              </a:rPr>
              <a:t>cm</a:t>
            </a:r>
            <a:r>
              <a:rPr lang="en-GB" altLang="en-US" b="1" baseline="30000" dirty="0">
                <a:solidFill>
                  <a:schemeClr val="bg1"/>
                </a:solidFill>
              </a:rPr>
              <a:t>3</a:t>
            </a:r>
            <a:r>
              <a:rPr lang="en-GB" altLang="en-US" b="1" dirty="0">
                <a:solidFill>
                  <a:schemeClr val="bg1"/>
                </a:solidFill>
              </a:rPr>
              <a:t> of gas (in seconds)</a:t>
            </a:r>
          </a:p>
        </p:txBody>
      </p:sp>
      <p:sp>
        <p:nvSpPr>
          <p:cNvPr id="247826" name="Rectangle 18">
            <a:extLst>
              <a:ext uri="{FF2B5EF4-FFF2-40B4-BE49-F238E27FC236}">
                <a16:creationId xmlns:a16="http://schemas.microsoft.com/office/drawing/2014/main" id="{92C8CDB8-06ED-4B38-822A-E65540009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788" y="4440413"/>
            <a:ext cx="693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10066"/>
                </a:solidFill>
              </a:rPr>
              <a:t>140</a:t>
            </a:r>
            <a:endParaRPr lang="en-GB" altLang="en-US" baseline="-25000">
              <a:solidFill>
                <a:srgbClr val="010066"/>
              </a:solidFill>
            </a:endParaRPr>
          </a:p>
        </p:txBody>
      </p:sp>
      <p:sp>
        <p:nvSpPr>
          <p:cNvPr id="247827" name="Rectangle 19">
            <a:extLst>
              <a:ext uri="{FF2B5EF4-FFF2-40B4-BE49-F238E27FC236}">
                <a16:creationId xmlns:a16="http://schemas.microsoft.com/office/drawing/2014/main" id="{80291414-7F01-4585-91BA-F5CDB3911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3" y="48976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10066"/>
                </a:solidFill>
              </a:rPr>
              <a:t>20</a:t>
            </a:r>
            <a:endParaRPr lang="en-GB" altLang="en-US" baseline="-25000">
              <a:solidFill>
                <a:srgbClr val="010066"/>
              </a:solidFill>
            </a:endParaRPr>
          </a:p>
        </p:txBody>
      </p:sp>
      <p:sp>
        <p:nvSpPr>
          <p:cNvPr id="247828" name="Rectangle 20">
            <a:extLst>
              <a:ext uri="{FF2B5EF4-FFF2-40B4-BE49-F238E27FC236}">
                <a16:creationId xmlns:a16="http://schemas.microsoft.com/office/drawing/2014/main" id="{6BFEE73B-6AC4-407E-BD69-FA96DF78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3" y="53738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solidFill>
                  <a:srgbClr val="010066"/>
                </a:solidFill>
              </a:rPr>
              <a:t>30</a:t>
            </a:r>
            <a:endParaRPr lang="en-GB" altLang="en-US" baseline="-25000">
              <a:solidFill>
                <a:srgbClr val="010066"/>
              </a:solidFill>
            </a:endParaRPr>
          </a:p>
        </p:txBody>
      </p:sp>
      <p:sp>
        <p:nvSpPr>
          <p:cNvPr id="247829" name="Line 21">
            <a:extLst>
              <a:ext uri="{FF2B5EF4-FFF2-40B4-BE49-F238E27FC236}">
                <a16:creationId xmlns:a16="http://schemas.microsoft.com/office/drawing/2014/main" id="{5057605F-0DA8-439E-860B-0561E3575B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63" y="4903963"/>
            <a:ext cx="6915150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7830" name="Line 22">
            <a:extLst>
              <a:ext uri="{FF2B5EF4-FFF2-40B4-BE49-F238E27FC236}">
                <a16:creationId xmlns:a16="http://schemas.microsoft.com/office/drawing/2014/main" id="{439E4BAE-8962-4060-A5C9-E78B74763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63" y="5361163"/>
            <a:ext cx="6953250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9" name="Text Box 23">
            <a:extLst>
              <a:ext uri="{FF2B5EF4-FFF2-40B4-BE49-F238E27FC236}">
                <a16:creationId xmlns:a16="http://schemas.microsoft.com/office/drawing/2014/main" id="{D9AA80E6-2342-4F89-83DF-BD8FF042A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1" y="784225"/>
            <a:ext cx="837212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A scientist is investigating the reaction between zinc and sulfuric acid, which forms zinc sulfate solution and hydrogen gas. The scientist wants to find the most </a:t>
            </a:r>
            <a:r>
              <a:rPr lang="en-GB" altLang="en-US" b="1" dirty="0"/>
              <a:t>effective</a:t>
            </a:r>
            <a:r>
              <a:rPr lang="en-GB" altLang="en-US" dirty="0"/>
              <a:t> catalyst for this reaction.</a:t>
            </a:r>
          </a:p>
        </p:txBody>
      </p:sp>
      <p:sp>
        <p:nvSpPr>
          <p:cNvPr id="247832" name="Text Box 24">
            <a:extLst>
              <a:ext uri="{FF2B5EF4-FFF2-40B4-BE49-F238E27FC236}">
                <a16:creationId xmlns:a16="http://schemas.microsoft.com/office/drawing/2014/main" id="{17FC531C-9EB0-4FD6-B464-305B0EA5C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499077"/>
            <a:ext cx="8189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She carries out the reaction three times using different potential catalysts, and records the reaction times below.</a:t>
            </a:r>
          </a:p>
        </p:txBody>
      </p:sp>
      <p:sp>
        <p:nvSpPr>
          <p:cNvPr id="247834" name="Text Box 26">
            <a:extLst>
              <a:ext uri="{FF2B5EF4-FFF2-40B4-BE49-F238E27FC236}">
                <a16:creationId xmlns:a16="http://schemas.microsoft.com/office/drawing/2014/main" id="{C1446749-6A8E-4C92-8BB1-4E22615F7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388" y="6074127"/>
            <a:ext cx="69850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Which of the three catalysts is the most effective?</a:t>
            </a:r>
          </a:p>
        </p:txBody>
      </p:sp>
      <p:pic>
        <p:nvPicPr>
          <p:cNvPr id="2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A41305F-F838-4F25-8E6A-40D5E72C0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9" descr="notes_icon">
            <a:extLst>
              <a:ext uri="{FF2B5EF4-FFF2-40B4-BE49-F238E27FC236}">
                <a16:creationId xmlns:a16="http://schemas.microsoft.com/office/drawing/2014/main" id="{C4EAAA97-95AB-4574-97AA-E23432DE9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9">
            <a:extLst>
              <a:ext uri="{FF2B5EF4-FFF2-40B4-BE49-F238E27FC236}">
                <a16:creationId xmlns:a16="http://schemas.microsoft.com/office/drawing/2014/main" id="{52132591-16C8-4013-936D-89BD7EE0F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5" grpId="0" animBg="1"/>
      <p:bldP spid="247816" grpId="0"/>
      <p:bldP spid="247817" grpId="0"/>
      <p:bldP spid="247818" grpId="0"/>
      <p:bldP spid="247819" grpId="0"/>
      <p:bldP spid="247821" grpId="0" animBg="1"/>
      <p:bldP spid="247825" grpId="0"/>
      <p:bldP spid="247826" grpId="0"/>
      <p:bldP spid="247827" grpId="0"/>
      <p:bldP spid="247828" grpId="0"/>
      <p:bldP spid="247832" grpId="0"/>
      <p:bldP spid="2478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2" descr="Catalysts labels.png">
            <a:extLst>
              <a:ext uri="{FF2B5EF4-FFF2-40B4-BE49-F238E27FC236}">
                <a16:creationId xmlns:a16="http://schemas.microsoft.com/office/drawing/2014/main" id="{428309AE-ED18-481B-B154-563A38FC3C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2030413"/>
            <a:ext cx="4541837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8" descr="graph - calculating rate of reaction">
            <a:extLst>
              <a:ext uri="{FF2B5EF4-FFF2-40B4-BE49-F238E27FC236}">
                <a16:creationId xmlns:a16="http://schemas.microsoft.com/office/drawing/2014/main" id="{F31E601D-6A8B-4357-AF0F-89AFA1D1A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1727200"/>
            <a:ext cx="4676775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2">
            <a:extLst>
              <a:ext uri="{FF2B5EF4-FFF2-40B4-BE49-F238E27FC236}">
                <a16:creationId xmlns:a16="http://schemas.microsoft.com/office/drawing/2014/main" id="{D2E4C62B-1C1E-4557-99DD-61260755E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graphs of catalyst data</a:t>
            </a:r>
          </a:p>
        </p:txBody>
      </p:sp>
      <p:sp>
        <p:nvSpPr>
          <p:cNvPr id="14341" name="Text Box 8">
            <a:extLst>
              <a:ext uri="{FF2B5EF4-FFF2-40B4-BE49-F238E27FC236}">
                <a16:creationId xmlns:a16="http://schemas.microsoft.com/office/drawing/2014/main" id="{76872D78-5EB4-4367-9D74-9D477D9BF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188" y="39719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10</a:t>
            </a:r>
          </a:p>
        </p:txBody>
      </p:sp>
      <p:sp>
        <p:nvSpPr>
          <p:cNvPr id="14342" name="Text Box 9">
            <a:extLst>
              <a:ext uri="{FF2B5EF4-FFF2-40B4-BE49-F238E27FC236}">
                <a16:creationId xmlns:a16="http://schemas.microsoft.com/office/drawing/2014/main" id="{0621D841-8569-4D24-89A2-16F92F5D4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238" y="39719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20</a:t>
            </a:r>
          </a:p>
        </p:txBody>
      </p:sp>
      <p:sp>
        <p:nvSpPr>
          <p:cNvPr id="14343" name="Text Box 10">
            <a:extLst>
              <a:ext uri="{FF2B5EF4-FFF2-40B4-BE49-F238E27FC236}">
                <a16:creationId xmlns:a16="http://schemas.microsoft.com/office/drawing/2014/main" id="{2AEA106F-C931-4573-A104-7B3864A9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288" y="39719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30</a:t>
            </a:r>
          </a:p>
        </p:txBody>
      </p:sp>
      <p:sp>
        <p:nvSpPr>
          <p:cNvPr id="14344" name="Text Box 11">
            <a:extLst>
              <a:ext uri="{FF2B5EF4-FFF2-40B4-BE49-F238E27FC236}">
                <a16:creationId xmlns:a16="http://schemas.microsoft.com/office/drawing/2014/main" id="{225FDFB4-98BD-4D72-860A-F1F3226D0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338" y="39719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40</a:t>
            </a:r>
          </a:p>
        </p:txBody>
      </p:sp>
      <p:sp>
        <p:nvSpPr>
          <p:cNvPr id="14345" name="Text Box 12">
            <a:extLst>
              <a:ext uri="{FF2B5EF4-FFF2-40B4-BE49-F238E27FC236}">
                <a16:creationId xmlns:a16="http://schemas.microsoft.com/office/drawing/2014/main" id="{4E4D10BC-D2D7-4949-98E2-99DEA20E3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388" y="39719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50</a:t>
            </a:r>
          </a:p>
        </p:txBody>
      </p:sp>
      <p:sp>
        <p:nvSpPr>
          <p:cNvPr id="14346" name="Text Box 13">
            <a:extLst>
              <a:ext uri="{FF2B5EF4-FFF2-40B4-BE49-F238E27FC236}">
                <a16:creationId xmlns:a16="http://schemas.microsoft.com/office/drawing/2014/main" id="{937E7CD6-AF74-4C7E-ACDF-204063319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34036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10</a:t>
            </a:r>
          </a:p>
        </p:txBody>
      </p:sp>
      <p:sp>
        <p:nvSpPr>
          <p:cNvPr id="14347" name="Text Box 14">
            <a:extLst>
              <a:ext uri="{FF2B5EF4-FFF2-40B4-BE49-F238E27FC236}">
                <a16:creationId xmlns:a16="http://schemas.microsoft.com/office/drawing/2014/main" id="{B310A61A-D120-42E7-8E1A-EE0A782C1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30988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20</a:t>
            </a:r>
          </a:p>
        </p:txBody>
      </p:sp>
      <p:sp>
        <p:nvSpPr>
          <p:cNvPr id="14348" name="Text Box 15">
            <a:extLst>
              <a:ext uri="{FF2B5EF4-FFF2-40B4-BE49-F238E27FC236}">
                <a16:creationId xmlns:a16="http://schemas.microsoft.com/office/drawing/2014/main" id="{1515CB4D-520B-4869-B231-558F6D1DB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7940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30</a:t>
            </a:r>
          </a:p>
        </p:txBody>
      </p:sp>
      <p:sp>
        <p:nvSpPr>
          <p:cNvPr id="14349" name="Text Box 16">
            <a:extLst>
              <a:ext uri="{FF2B5EF4-FFF2-40B4-BE49-F238E27FC236}">
                <a16:creationId xmlns:a16="http://schemas.microsoft.com/office/drawing/2014/main" id="{997E9BCF-E655-48CD-8077-ACECC77F0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489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40</a:t>
            </a:r>
          </a:p>
        </p:txBody>
      </p:sp>
      <p:sp>
        <p:nvSpPr>
          <p:cNvPr id="14350" name="Text Box 17">
            <a:extLst>
              <a:ext uri="{FF2B5EF4-FFF2-40B4-BE49-F238E27FC236}">
                <a16:creationId xmlns:a16="http://schemas.microsoft.com/office/drawing/2014/main" id="{4E55CB90-076B-4AE0-848E-BDB26E8DD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1844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50</a:t>
            </a:r>
          </a:p>
        </p:txBody>
      </p:sp>
      <p:sp>
        <p:nvSpPr>
          <p:cNvPr id="14351" name="Text Box 18">
            <a:extLst>
              <a:ext uri="{FF2B5EF4-FFF2-40B4-BE49-F238E27FC236}">
                <a16:creationId xmlns:a16="http://schemas.microsoft.com/office/drawing/2014/main" id="{EBB03358-5EEB-4A4D-BB49-6B10E2D23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18796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60</a:t>
            </a:r>
          </a:p>
        </p:txBody>
      </p:sp>
      <p:sp>
        <p:nvSpPr>
          <p:cNvPr id="14352" name="Text Box 19">
            <a:extLst>
              <a:ext uri="{FF2B5EF4-FFF2-40B4-BE49-F238E27FC236}">
                <a16:creationId xmlns:a16="http://schemas.microsoft.com/office/drawing/2014/main" id="{C1B5AF88-B15B-45DA-9F01-CC0BD61E5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15748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70</a:t>
            </a:r>
          </a:p>
        </p:txBody>
      </p:sp>
      <p:sp>
        <p:nvSpPr>
          <p:cNvPr id="14353" name="Text Box 20">
            <a:extLst>
              <a:ext uri="{FF2B5EF4-FFF2-40B4-BE49-F238E27FC236}">
                <a16:creationId xmlns:a16="http://schemas.microsoft.com/office/drawing/2014/main" id="{02E85DA3-4A31-40A8-9863-012BCD95B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425" y="39719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0</a:t>
            </a:r>
          </a:p>
        </p:txBody>
      </p:sp>
      <p:sp>
        <p:nvSpPr>
          <p:cNvPr id="14354" name="Text Box 21">
            <a:extLst>
              <a:ext uri="{FF2B5EF4-FFF2-40B4-BE49-F238E27FC236}">
                <a16:creationId xmlns:a16="http://schemas.microsoft.com/office/drawing/2014/main" id="{34F2C9CE-969C-466A-989F-BFBF9C427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373697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010066"/>
                </a:solidFill>
              </a:rPr>
              <a:t>0</a:t>
            </a:r>
          </a:p>
        </p:txBody>
      </p:sp>
      <p:sp>
        <p:nvSpPr>
          <p:cNvPr id="14355" name="Text Box 22">
            <a:extLst>
              <a:ext uri="{FF2B5EF4-FFF2-40B4-BE49-F238E27FC236}">
                <a16:creationId xmlns:a16="http://schemas.microsoft.com/office/drawing/2014/main" id="{935AF61E-A971-41F7-B266-15ECCA295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1150" y="1662113"/>
            <a:ext cx="126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800" b="1"/>
              <a:t>catalyst A</a:t>
            </a:r>
          </a:p>
        </p:txBody>
      </p:sp>
      <p:sp>
        <p:nvSpPr>
          <p:cNvPr id="14356" name="Line 24">
            <a:extLst>
              <a:ext uri="{FF2B5EF4-FFF2-40B4-BE49-F238E27FC236}">
                <a16:creationId xmlns:a16="http://schemas.microsoft.com/office/drawing/2014/main" id="{C1C1FB88-42B8-4440-981F-B2410DF2B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5663" y="1982788"/>
            <a:ext cx="631825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Text Box 25">
            <a:extLst>
              <a:ext uri="{FF2B5EF4-FFF2-40B4-BE49-F238E27FC236}">
                <a16:creationId xmlns:a16="http://schemas.microsoft.com/office/drawing/2014/main" id="{2E9B20D6-8B79-4671-AD10-40FF6AB2C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463" y="3114675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800" b="1"/>
              <a:t>catalyst B</a:t>
            </a:r>
          </a:p>
        </p:txBody>
      </p:sp>
      <p:sp>
        <p:nvSpPr>
          <p:cNvPr id="14358" name="Line 26">
            <a:extLst>
              <a:ext uri="{FF2B5EF4-FFF2-40B4-BE49-F238E27FC236}">
                <a16:creationId xmlns:a16="http://schemas.microsoft.com/office/drawing/2014/main" id="{71F4CD8C-973A-4AFF-AF68-481C5AFC99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3588" y="2397125"/>
            <a:ext cx="187325" cy="63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Text Box 27">
            <a:extLst>
              <a:ext uri="{FF2B5EF4-FFF2-40B4-BE49-F238E27FC236}">
                <a16:creationId xmlns:a16="http://schemas.microsoft.com/office/drawing/2014/main" id="{9AC165C0-0281-4B15-866F-79E768EC4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0" y="2520950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1800" b="1"/>
              <a:t>catalyst C</a:t>
            </a:r>
          </a:p>
        </p:txBody>
      </p:sp>
      <p:sp>
        <p:nvSpPr>
          <p:cNvPr id="14360" name="Line 28">
            <a:extLst>
              <a:ext uri="{FF2B5EF4-FFF2-40B4-BE49-F238E27FC236}">
                <a16:creationId xmlns:a16="http://schemas.microsoft.com/office/drawing/2014/main" id="{CA1B519D-917A-4DC2-81AA-E8FED4A47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1088" y="2127250"/>
            <a:ext cx="26670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61" name="Text Box 29">
            <a:extLst>
              <a:ext uri="{FF2B5EF4-FFF2-40B4-BE49-F238E27FC236}">
                <a16:creationId xmlns:a16="http://schemas.microsoft.com/office/drawing/2014/main" id="{ADA39538-8ECA-41EA-A40D-60E76C9BF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678363"/>
            <a:ext cx="5999163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What is the rate of reaction for catalyst B?</a:t>
            </a:r>
          </a:p>
        </p:txBody>
      </p:sp>
      <p:sp>
        <p:nvSpPr>
          <p:cNvPr id="248864" name="Text Box 32">
            <a:extLst>
              <a:ext uri="{FF2B5EF4-FFF2-40B4-BE49-F238E27FC236}">
                <a16:creationId xmlns:a16="http://schemas.microsoft.com/office/drawing/2014/main" id="{B6445897-75B4-49EC-8D88-5ACC66AC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192713"/>
            <a:ext cx="8189913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When is the rate of reaction using catalyst A the greatest?</a:t>
            </a:r>
          </a:p>
        </p:txBody>
      </p:sp>
      <p:sp>
        <p:nvSpPr>
          <p:cNvPr id="248865" name="Text Box 33">
            <a:extLst>
              <a:ext uri="{FF2B5EF4-FFF2-40B4-BE49-F238E27FC236}">
                <a16:creationId xmlns:a16="http://schemas.microsoft.com/office/drawing/2014/main" id="{8C7493DA-37E8-4C60-8D45-DD401D3B9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695950"/>
            <a:ext cx="395605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Which is the best catalyst?</a:t>
            </a:r>
          </a:p>
        </p:txBody>
      </p:sp>
      <p:sp>
        <p:nvSpPr>
          <p:cNvPr id="14364" name="Text Box 34">
            <a:extLst>
              <a:ext uri="{FF2B5EF4-FFF2-40B4-BE49-F238E27FC236}">
                <a16:creationId xmlns:a16="http://schemas.microsoft.com/office/drawing/2014/main" id="{C8B71FE4-E98A-4913-A3F3-1BCDA9106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1740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graph below shows the results of an experiment using three different catalysts.</a:t>
            </a:r>
          </a:p>
        </p:txBody>
      </p:sp>
      <p:pic>
        <p:nvPicPr>
          <p:cNvPr id="3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2CD68D-749A-4393-8BF0-F2080F022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 descr="notes_icon">
            <a:extLst>
              <a:ext uri="{FF2B5EF4-FFF2-40B4-BE49-F238E27FC236}">
                <a16:creationId xmlns:a16="http://schemas.microsoft.com/office/drawing/2014/main" id="{646B8AAC-7286-47D1-98CD-54886FDAE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>
            <a:extLst>
              <a:ext uri="{FF2B5EF4-FFF2-40B4-BE49-F238E27FC236}">
                <a16:creationId xmlns:a16="http://schemas.microsoft.com/office/drawing/2014/main" id="{D1567315-2B6F-4AC7-BF93-88894EEAD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61" grpId="0" animBg="1"/>
      <p:bldP spid="248864" grpId="0" animBg="1"/>
      <p:bldP spid="2488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atalysts_7.1.png">
            <a:extLst>
              <a:ext uri="{FF2B5EF4-FFF2-40B4-BE49-F238E27FC236}">
                <a16:creationId xmlns:a16="http://schemas.microsoft.com/office/drawing/2014/main" id="{644A426D-8731-40F4-80D6-F89C451D09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714875"/>
            <a:ext cx="65436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1">
            <a:extLst>
              <a:ext uri="{FF2B5EF4-FFF2-40B4-BE49-F238E27FC236}">
                <a16:creationId xmlns:a16="http://schemas.microsoft.com/office/drawing/2014/main" id="{44E7C942-B28A-4F4D-8783-D61AE6BA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Identifying catalysts (1)</a:t>
            </a:r>
          </a:p>
        </p:txBody>
      </p:sp>
      <p:sp>
        <p:nvSpPr>
          <p:cNvPr id="15364" name="Text Box 342">
            <a:extLst>
              <a:ext uri="{FF2B5EF4-FFF2-40B4-BE49-F238E27FC236}">
                <a16:creationId xmlns:a16="http://schemas.microsoft.com/office/drawing/2014/main" id="{FA296E06-6554-49F7-B2C7-D65DC26D9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1899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You can identify a reaction that involved a catalyst from </a:t>
            </a:r>
            <a:br>
              <a:rPr lang="en-GB" altLang="en-US" dirty="0"/>
            </a:br>
            <a:r>
              <a:rPr lang="en-GB" altLang="en-US" dirty="0"/>
              <a:t>the graph of its rate of reaction. The rate of reaction with </a:t>
            </a:r>
            <a:br>
              <a:rPr lang="en-GB" altLang="en-US" dirty="0"/>
            </a:br>
            <a:r>
              <a:rPr lang="en-GB" altLang="en-US" dirty="0"/>
              <a:t>a catalyst is faster, so the gradient of the graph is steeper and final amount of products is reached faster. </a:t>
            </a:r>
          </a:p>
        </p:txBody>
      </p:sp>
      <p:sp>
        <p:nvSpPr>
          <p:cNvPr id="5" name="Text Box 341">
            <a:extLst>
              <a:ext uri="{FF2B5EF4-FFF2-40B4-BE49-F238E27FC236}">
                <a16:creationId xmlns:a16="http://schemas.microsoft.com/office/drawing/2014/main" id="{32DA46DE-A3D5-4953-85C0-766A3C8B3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620080"/>
            <a:ext cx="81899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You can identify a catalyst in a reaction because the catalyst is not included in the chemical equation. </a:t>
            </a: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1A36E73B-0DEC-49EF-8344-0FEB4D4E9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438" y="5249863"/>
            <a:ext cx="4471987" cy="736600"/>
          </a:xfrm>
          <a:prstGeom prst="roundRect">
            <a:avLst>
              <a:gd name="adj" fmla="val 0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Text Box 113">
            <a:extLst>
              <a:ext uri="{FF2B5EF4-FFF2-40B4-BE49-F238E27FC236}">
                <a16:creationId xmlns:a16="http://schemas.microsoft.com/office/drawing/2014/main" id="{DE1799D0-C061-49C6-A909-D150BC498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3" y="5411788"/>
            <a:ext cx="1998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O</a:t>
            </a:r>
            <a:r>
              <a:rPr lang="en-GB" altLang="en-US" b="1" baseline="-25000">
                <a:solidFill>
                  <a:schemeClr val="bg1"/>
                </a:solidFill>
              </a:rPr>
              <a:t>3</a:t>
            </a:r>
            <a:r>
              <a:rPr lang="en-GB" altLang="en-US" b="1">
                <a:solidFill>
                  <a:schemeClr val="bg1"/>
                </a:solidFill>
              </a:rPr>
              <a:t>    +    O      </a:t>
            </a:r>
            <a:endParaRPr lang="en-GB" altLang="en-US" b="1" baseline="-25000">
              <a:solidFill>
                <a:schemeClr val="bg1"/>
              </a:solidFill>
            </a:endParaRPr>
          </a:p>
        </p:txBody>
      </p:sp>
      <p:sp>
        <p:nvSpPr>
          <p:cNvPr id="8" name="Text Box 112">
            <a:extLst>
              <a:ext uri="{FF2B5EF4-FFF2-40B4-BE49-F238E27FC236}">
                <a16:creationId xmlns:a16="http://schemas.microsoft.com/office/drawing/2014/main" id="{2D965459-04C8-4C78-B852-BB44FD381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5324475"/>
            <a:ext cx="1627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800" b="1">
                <a:solidFill>
                  <a:schemeClr val="bg1"/>
                </a:solidFill>
              </a:rPr>
              <a:t>chlorine</a:t>
            </a:r>
            <a:endParaRPr lang="en-GB" altLang="en-US" sz="1800" b="1" baseline="-25000">
              <a:solidFill>
                <a:schemeClr val="bg1"/>
              </a:solidFill>
            </a:endParaRPr>
          </a:p>
        </p:txBody>
      </p:sp>
      <p:sp>
        <p:nvSpPr>
          <p:cNvPr id="9" name="Text Box 111">
            <a:extLst>
              <a:ext uri="{FF2B5EF4-FFF2-40B4-BE49-F238E27FC236}">
                <a16:creationId xmlns:a16="http://schemas.microsoft.com/office/drawing/2014/main" id="{C177696E-FA26-4BA0-B5E2-84AE577BB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975" y="5411788"/>
            <a:ext cx="1374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2O</a:t>
            </a:r>
            <a:r>
              <a:rPr lang="en-GB" altLang="en-US" b="1" baseline="-2500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5370" name="Straight Arrow Connector 10">
            <a:extLst>
              <a:ext uri="{FF2B5EF4-FFF2-40B4-BE49-F238E27FC236}">
                <a16:creationId xmlns:a16="http://schemas.microsoft.com/office/drawing/2014/main" id="{41A138EC-5CA4-4336-B651-74F04DE494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29138" y="5641975"/>
            <a:ext cx="1139825" cy="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1022CD1-B365-4B75-9B76-8AEB73F4D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717748"/>
            <a:ext cx="8528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catalyst can be written above the arrow of the equation. For example, in this equation, chlorine is the catalyst:</a:t>
            </a:r>
          </a:p>
        </p:txBody>
      </p:sp>
      <p:pic>
        <p:nvPicPr>
          <p:cNvPr id="15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01D5E5E-9DF0-42E1-89A0-61BA0A9F6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notes_icon">
            <a:extLst>
              <a:ext uri="{FF2B5EF4-FFF2-40B4-BE49-F238E27FC236}">
                <a16:creationId xmlns:a16="http://schemas.microsoft.com/office/drawing/2014/main" id="{57A4F21B-F821-42DC-B0D2-C73B06C06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atalysts_8.1.png">
            <a:extLst>
              <a:ext uri="{FF2B5EF4-FFF2-40B4-BE49-F238E27FC236}">
                <a16:creationId xmlns:a16="http://schemas.microsoft.com/office/drawing/2014/main" id="{44B462F5-7CDD-4417-9D5A-C609E211A4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2235200"/>
            <a:ext cx="39433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>
            <a:extLst>
              <a:ext uri="{FF2B5EF4-FFF2-40B4-BE49-F238E27FC236}">
                <a16:creationId xmlns:a16="http://schemas.microsoft.com/office/drawing/2014/main" id="{A78354CE-B4D1-433E-824A-9D0E2044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Identifying catalysts (2)</a:t>
            </a:r>
          </a:p>
        </p:txBody>
      </p:sp>
      <p:sp>
        <p:nvSpPr>
          <p:cNvPr id="16388" name="Text Box 334">
            <a:extLst>
              <a:ext uri="{FF2B5EF4-FFF2-40B4-BE49-F238E27FC236}">
                <a16:creationId xmlns:a16="http://schemas.microsoft.com/office/drawing/2014/main" id="{83D722C6-A098-4796-B0F0-705FEA695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84225"/>
            <a:ext cx="8469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 catalyst takes part in a reaction but is not used up.</a:t>
            </a:r>
          </a:p>
        </p:txBody>
      </p:sp>
      <p:sp>
        <p:nvSpPr>
          <p:cNvPr id="5" name="Text Box 234">
            <a:extLst>
              <a:ext uri="{FF2B5EF4-FFF2-40B4-BE49-F238E27FC236}">
                <a16:creationId xmlns:a16="http://schemas.microsoft.com/office/drawing/2014/main" id="{F3F5FFA1-B1C9-4C01-859E-EF346EA1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312863"/>
            <a:ext cx="8456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A catalyst may cause the reaction to occur in multiple steps. For example, here is the reaction for the depletion of O</a:t>
            </a:r>
            <a:r>
              <a:rPr lang="en-GB" altLang="en-US" baseline="-25000"/>
              <a:t>3</a:t>
            </a:r>
            <a:r>
              <a:rPr lang="en-GB" altLang="en-US"/>
              <a:t> in the Earth’s atmosphere:</a:t>
            </a:r>
          </a:p>
        </p:txBody>
      </p:sp>
      <p:sp>
        <p:nvSpPr>
          <p:cNvPr id="12" name="Text Box 34">
            <a:extLst>
              <a:ext uri="{FF2B5EF4-FFF2-40B4-BE49-F238E27FC236}">
                <a16:creationId xmlns:a16="http://schemas.microsoft.com/office/drawing/2014/main" id="{3468C08A-9F0B-4727-9E54-589041E39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967038"/>
            <a:ext cx="8189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Chlorine acts as a catalyst to create a two part reaction:</a:t>
            </a:r>
          </a:p>
        </p:txBody>
      </p:sp>
      <p:sp>
        <p:nvSpPr>
          <p:cNvPr id="18" name="Text Box 134">
            <a:extLst>
              <a:ext uri="{FF2B5EF4-FFF2-40B4-BE49-F238E27FC236}">
                <a16:creationId xmlns:a16="http://schemas.microsoft.com/office/drawing/2014/main" id="{E5EB096B-6D91-4E40-86E7-C6AE1D1A8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691063"/>
            <a:ext cx="81899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You can tell that chlorine is the catalyst because it is present at the beginning and end and does not change or become part of a product. It is also not written in the full symbol equation for the reaction.</a:t>
            </a:r>
          </a:p>
        </p:txBody>
      </p:sp>
      <p:pic>
        <p:nvPicPr>
          <p:cNvPr id="21" name="Picture 20" descr="Catalysts_8.3.png">
            <a:extLst>
              <a:ext uri="{FF2B5EF4-FFF2-40B4-BE49-F238E27FC236}">
                <a16:creationId xmlns:a16="http://schemas.microsoft.com/office/drawing/2014/main" id="{1B93C2F5-1FA7-48D9-BE0D-1DC2464D37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3448050"/>
            <a:ext cx="709453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237DAD2-4438-46E5-A74F-26269618F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Catalysts_9.2.png">
            <a:extLst>
              <a:ext uri="{FF2B5EF4-FFF2-40B4-BE49-F238E27FC236}">
                <a16:creationId xmlns:a16="http://schemas.microsoft.com/office/drawing/2014/main" id="{4A681AE4-5A3B-4480-979F-729C7BE7C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5414963"/>
            <a:ext cx="69611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>
            <a:extLst>
              <a:ext uri="{FF2B5EF4-FFF2-40B4-BE49-F238E27FC236}">
                <a16:creationId xmlns:a16="http://schemas.microsoft.com/office/drawing/2014/main" id="{6BB86F27-9431-46AC-B2B7-6E617FBD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Intermediates</a:t>
            </a:r>
          </a:p>
        </p:txBody>
      </p:sp>
      <p:sp>
        <p:nvSpPr>
          <p:cNvPr id="17412" name="Text Box 342">
            <a:extLst>
              <a:ext uri="{FF2B5EF4-FFF2-40B4-BE49-F238E27FC236}">
                <a16:creationId xmlns:a16="http://schemas.microsoft.com/office/drawing/2014/main" id="{3B2BDF50-9754-48A6-B9E7-9F913B511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039938"/>
            <a:ext cx="8801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In this reaction, chlorine becomes a product (ClO, or chlorine monoxide) in the first step of the reaction, but it is eliminated in the second step. Chlorine monoxide is called an </a:t>
            </a:r>
            <a:r>
              <a:rPr lang="en-GB" altLang="en-US" b="1">
                <a:solidFill>
                  <a:srgbClr val="010066"/>
                </a:solidFill>
              </a:rPr>
              <a:t>intermediate</a:t>
            </a:r>
            <a:r>
              <a:rPr lang="en-GB" altLang="en-US"/>
              <a:t>. </a:t>
            </a:r>
          </a:p>
        </p:txBody>
      </p:sp>
      <p:sp>
        <p:nvSpPr>
          <p:cNvPr id="12" name="Rectangle 116">
            <a:extLst>
              <a:ext uri="{FF2B5EF4-FFF2-40B4-BE49-F238E27FC236}">
                <a16:creationId xmlns:a16="http://schemas.microsoft.com/office/drawing/2014/main" id="{8A1634D7-E178-48A2-9524-04F7125F3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414713"/>
            <a:ext cx="830438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An intermediate is a substance that is created during a step of the reaction but eliminated by the time the final products are created.</a:t>
            </a:r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6B8B7B7C-7D58-43CF-901B-1F029A30E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789488"/>
            <a:ext cx="7589838" cy="46037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What is the catalyst and intermediate in this equation? </a:t>
            </a:r>
          </a:p>
        </p:txBody>
      </p:sp>
      <p:pic>
        <p:nvPicPr>
          <p:cNvPr id="17416" name="Picture 17" descr="Catalysts_9.1.png">
            <a:extLst>
              <a:ext uri="{FF2B5EF4-FFF2-40B4-BE49-F238E27FC236}">
                <a16:creationId xmlns:a16="http://schemas.microsoft.com/office/drawing/2014/main" id="{3B8FDB92-0692-486D-88D4-34D355FFA1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784225"/>
            <a:ext cx="695483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DCEB3AB-1976-4CD9-B000-45E10B87A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DEFAULT DESIGN" val="rIcAgXy8"/>
  <p:tag name="ARTICULATE_DESIGN_ID_3_DEFAULT DESIGN" val="nxqRWg8N"/>
  <p:tag name="ARTICULATE_DESIGN_ID_5_DEFAULT DESIGN" val="QfMQXCRT"/>
  <p:tag name="ARTICULATE_DESIGN_ID_1_DEFAULT DESIGN" val="5BlqnNUz"/>
  <p:tag name="ARTICULATE_DESIGN_ID_6_DEFAULT DESIGN" val="HXS7UA2B"/>
  <p:tag name="ARTICULATE_DESIGN_ID_2_DEFAULT DESIGN" val="erBnq3Sb"/>
  <p:tag name="ARTICULATE_DESIGN_ID_4_DEFAULT DESIGN" val="Pn93AGmH"/>
  <p:tag name="ARTICULATE_SLIDE_COUNT" val="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>
          <a:solidFill>
            <a:srgbClr val="010066"/>
          </a:solidFill>
          <a:round/>
          <a:headEnd type="none" w="sm" len="sm"/>
          <a:tailEnd type="triangle" w="lg" len="lg"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14180</TotalTime>
  <Words>970</Words>
  <Application>Microsoft Office PowerPoint</Application>
  <PresentationFormat>On-screen Show (4:3)</PresentationFormat>
  <Paragraphs>131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Wingdings</vt:lpstr>
      <vt:lpstr>Arial</vt:lpstr>
      <vt:lpstr>Wingdings 2</vt:lpstr>
      <vt:lpstr>1_Default Design</vt:lpstr>
      <vt:lpstr>6_Default Design</vt:lpstr>
      <vt:lpstr>Catalysts</vt:lpstr>
      <vt:lpstr>Information</vt:lpstr>
      <vt:lpstr>What are catalysts?</vt:lpstr>
      <vt:lpstr>Effect of catalysts on rate: graph</vt:lpstr>
      <vt:lpstr>Interpreting data on catalysts</vt:lpstr>
      <vt:lpstr>Interpreting graphs of catalyst data</vt:lpstr>
      <vt:lpstr>Identifying catalysts (1)</vt:lpstr>
      <vt:lpstr>Identifying catalysts (2)</vt:lpstr>
      <vt:lpstr>Intermediates</vt:lpstr>
      <vt:lpstr>Identifying the catalyst</vt:lpstr>
      <vt:lpstr>Everyday catalysts</vt:lpstr>
      <vt:lpstr>Catalysts in industry</vt:lpstr>
      <vt:lpstr>Catalytic converters in cars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Catalysts</dc:title>
  <dc:subject>Boardworks High School Physical Science</dc:subject>
  <dc:creator>Boardworks</dc:creator>
  <cp:lastModifiedBy>Tim Crilly</cp:lastModifiedBy>
  <cp:revision>511</cp:revision>
  <dcterms:created xsi:type="dcterms:W3CDTF">2003-10-06T13:07:42Z</dcterms:created>
  <dcterms:modified xsi:type="dcterms:W3CDTF">2019-01-31T15:27:24Z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D163AC08-2FD1-4D76-8F70-BE982F6E394E</vt:lpwstr>
  </property>
  <property fmtid="{D5CDD505-2E9C-101B-9397-08002B2CF9AE}" pid="3" name="ArticulatePath">
    <vt:lpwstr>Catalysts</vt:lpwstr>
  </property>
</Properties>
</file>