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2.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3.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4.xml" ContentType="application/vnd.ms-office.activeX+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86" r:id="rId1"/>
    <p:sldMasterId id="2147485401" r:id="rId2"/>
  </p:sldMasterIdLst>
  <p:notesMasterIdLst>
    <p:notesMasterId r:id="rId24"/>
  </p:notesMasterIdLst>
  <p:handoutMasterIdLst>
    <p:handoutMasterId r:id="rId25"/>
  </p:handoutMasterIdLst>
  <p:sldIdLst>
    <p:sldId id="430" r:id="rId3"/>
    <p:sldId id="527" r:id="rId4"/>
    <p:sldId id="491" r:id="rId5"/>
    <p:sldId id="489" r:id="rId6"/>
    <p:sldId id="490" r:id="rId7"/>
    <p:sldId id="487" r:id="rId8"/>
    <p:sldId id="506" r:id="rId9"/>
    <p:sldId id="500" r:id="rId10"/>
    <p:sldId id="504" r:id="rId11"/>
    <p:sldId id="484" r:id="rId12"/>
    <p:sldId id="509" r:id="rId13"/>
    <p:sldId id="510" r:id="rId14"/>
    <p:sldId id="511" r:id="rId15"/>
    <p:sldId id="512" r:id="rId16"/>
    <p:sldId id="505" r:id="rId17"/>
    <p:sldId id="486" r:id="rId18"/>
    <p:sldId id="493" r:id="rId19"/>
    <p:sldId id="494" r:id="rId20"/>
    <p:sldId id="495" r:id="rId21"/>
    <p:sldId id="499" r:id="rId22"/>
    <p:sldId id="503" r:id="rId23"/>
  </p:sldIdLst>
  <p:sldSz cx="9144000" cy="6858000" type="screen4x3"/>
  <p:notesSz cx="6858000" cy="9296400"/>
  <p:embeddedFontLst>
    <p:embeddedFont>
      <p:font typeface="Wingdings 2" panose="05020102010507070707" pitchFamily="18" charset="2"/>
      <p:regular r:id="rId26"/>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FF6600"/>
    <a:srgbClr val="FFCC99"/>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BC5D8793-5377-4167-A62E-72DBB700F5AC}"/>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D0902D9-1822-4897-BAE3-8986B42CDF79}" type="slidenum">
              <a:rPr lang="en-GB" altLang="en-US"/>
              <a:pPr/>
              <a:t>‹#›</a:t>
            </a:fld>
            <a:endParaRPr lang="en-GB" altLang="en-US"/>
          </a:p>
        </p:txBody>
      </p:sp>
      <p:sp>
        <p:nvSpPr>
          <p:cNvPr id="5" name="Rectangle 7">
            <a:extLst>
              <a:ext uri="{FF2B5EF4-FFF2-40B4-BE49-F238E27FC236}">
                <a16:creationId xmlns:a16="http://schemas.microsoft.com/office/drawing/2014/main" id="{948F921E-99BC-47AA-BEF9-12155DD17CF2}"/>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705A9451-5852-41E7-A735-BE69E98E78C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3369434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DAD315C2-A203-4D36-81DE-CF7A7FC8124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BA7F7B4-3397-45DB-8081-0A84A3B7DEAA}"/>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F758322C-26D6-4387-AE3D-D975ADC3647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36BB27D-A4AA-437E-9FDF-7647DBE2940F}" type="slidenum">
              <a:rPr lang="en-US" altLang="en-US"/>
              <a:pPr/>
              <a:t>‹#›</a:t>
            </a:fld>
            <a:endParaRPr lang="en-US" altLang="en-US"/>
          </a:p>
        </p:txBody>
      </p:sp>
      <p:sp>
        <p:nvSpPr>
          <p:cNvPr id="7" name="Rectangle 9">
            <a:extLst>
              <a:ext uri="{FF2B5EF4-FFF2-40B4-BE49-F238E27FC236}">
                <a16:creationId xmlns:a16="http://schemas.microsoft.com/office/drawing/2014/main" id="{40C248EB-D2DD-4FF1-9601-FDCA3D958E3B}"/>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93C041AB-B850-48C6-80FC-192633BC22B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8855341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B62AF84-02C0-4E12-A008-1E82207DECE9}"/>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74DB3DC2-F9D8-4E1D-9EED-A0A7F1BD54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B409845-1750-40CD-9D3C-25185F98108A}"/>
              </a:ext>
            </a:extLst>
          </p:cNvPr>
          <p:cNvSpPr>
            <a:spLocks noGrp="1"/>
          </p:cNvSpPr>
          <p:nvPr>
            <p:ph type="sldNum" sz="quarter" idx="10"/>
          </p:nvPr>
        </p:nvSpPr>
        <p:spPr/>
        <p:txBody>
          <a:bodyPr/>
          <a:lstStyle/>
          <a:p>
            <a:fld id="{D36BB27D-A4AA-437E-9FDF-7647DBE2940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C4F32B8-8380-4F16-ACCE-B40743D8DC49}"/>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490CB2E3-C451-4CA2-929B-52CFA15A91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polymers, please refer to the </a:t>
            </a:r>
            <a:r>
              <a:rPr lang="en-GB" altLang="en-US" i="1" dirty="0">
                <a:latin typeface="Arial" panose="020B0604020202020204" pitchFamily="34" charset="0"/>
              </a:rPr>
              <a:t>Polymers</a:t>
            </a:r>
            <a:r>
              <a:rPr lang="en-GB" altLang="en-US" dirty="0">
                <a:latin typeface="Arial" panose="020B0604020202020204" pitchFamily="34" charset="0"/>
              </a:rPr>
              <a:t> presentation.</a:t>
            </a:r>
          </a:p>
        </p:txBody>
      </p:sp>
      <p:sp>
        <p:nvSpPr>
          <p:cNvPr id="3" name="Slide Number Placeholder 2">
            <a:extLst>
              <a:ext uri="{FF2B5EF4-FFF2-40B4-BE49-F238E27FC236}">
                <a16:creationId xmlns:a16="http://schemas.microsoft.com/office/drawing/2014/main" id="{B3186663-3657-4B26-BE6E-71879149CEE0}"/>
              </a:ext>
            </a:extLst>
          </p:cNvPr>
          <p:cNvSpPr>
            <a:spLocks noGrp="1"/>
          </p:cNvSpPr>
          <p:nvPr>
            <p:ph type="sldNum" sz="quarter" idx="10"/>
          </p:nvPr>
        </p:nvSpPr>
        <p:spPr/>
        <p:txBody>
          <a:bodyPr/>
          <a:lstStyle/>
          <a:p>
            <a:fld id="{D36BB27D-A4AA-437E-9FDF-7647DBE2940F}"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17DA3A8-AAEC-44C7-8701-C2DA7F118581}"/>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7E27B708-4A94-43DC-97FA-3EE26E69C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lnSpc>
                <a:spcPct val="110000"/>
              </a:lnSpc>
            </a:pPr>
            <a:r>
              <a:rPr lang="en-US" altLang="en-US" b="1" dirty="0">
                <a:latin typeface="Arial" panose="020B0604020202020204" pitchFamily="34" charset="0"/>
              </a:rPr>
              <a:t>Teacher notes</a:t>
            </a:r>
          </a:p>
          <a:p>
            <a:pPr>
              <a:lnSpc>
                <a:spcPct val="110000"/>
              </a:lnSpc>
            </a:pPr>
            <a:r>
              <a:rPr lang="en-US" altLang="en-US" dirty="0">
                <a:latin typeface="Arial" panose="020B0604020202020204" pitchFamily="34" charset="0"/>
              </a:rPr>
              <a:t>Alkenes </a:t>
            </a:r>
            <a:r>
              <a:rPr lang="en-GB" altLang="en-US" dirty="0">
                <a:latin typeface="Arial" panose="020B0604020202020204" pitchFamily="34" charset="0"/>
              </a:rPr>
              <a:t>are a type of hydrocarbon compound with the general formula C</a:t>
            </a:r>
            <a:r>
              <a:rPr lang="en-GB" altLang="en-US" baseline="-25000" dirty="0">
                <a:latin typeface="Arial" panose="020B0604020202020204" pitchFamily="34" charset="0"/>
              </a:rPr>
              <a:t>n</a:t>
            </a:r>
            <a:r>
              <a:rPr lang="en-GB" altLang="en-US" dirty="0">
                <a:latin typeface="Arial" panose="020B0604020202020204" pitchFamily="34" charset="0"/>
              </a:rPr>
              <a:t>H</a:t>
            </a:r>
            <a:r>
              <a:rPr lang="en-GB" altLang="en-US" baseline="-25000" dirty="0">
                <a:latin typeface="Arial" panose="020B0604020202020204" pitchFamily="34" charset="0"/>
              </a:rPr>
              <a:t>2n</a:t>
            </a:r>
            <a:r>
              <a:rPr lang="en-GB" altLang="en-US" dirty="0">
                <a:latin typeface="Arial" panose="020B0604020202020204" pitchFamily="34" charset="0"/>
              </a:rPr>
              <a:t>. Alkenes are unsaturated, which means they contain at least one double covalent bond between carbon atoms.</a:t>
            </a:r>
            <a:r>
              <a:rPr lang="en-US" altLang="en-US" dirty="0">
                <a:latin typeface="Arial" panose="020B0604020202020204" pitchFamily="34" charset="0"/>
              </a:rPr>
              <a:t>This interactive animation illustrates the formation of low-density polyethene as an example of addition polymerization. Suitable prompts could include:</a:t>
            </a:r>
          </a:p>
          <a:p>
            <a:pPr marL="171450" indent="-171450">
              <a:lnSpc>
                <a:spcPct val="110000"/>
              </a:lnSpc>
              <a:buFont typeface="Arial" panose="020B0604020202020204" pitchFamily="34" charset="0"/>
              <a:buChar char="•"/>
            </a:pPr>
            <a:r>
              <a:rPr lang="en-US" altLang="en-US" dirty="0">
                <a:latin typeface="Arial" panose="020B0604020202020204" pitchFamily="34" charset="0"/>
              </a:rPr>
              <a:t>What special property of ethene enables it to be used in making polymers?</a:t>
            </a:r>
          </a:p>
          <a:p>
            <a:pPr marL="171450" indent="-171450">
              <a:lnSpc>
                <a:spcPct val="110000"/>
              </a:lnSpc>
              <a:buFont typeface="Arial" panose="020B0604020202020204" pitchFamily="34" charset="0"/>
              <a:buChar char="•"/>
            </a:pPr>
            <a:r>
              <a:rPr lang="en-US" altLang="en-US" dirty="0">
                <a:latin typeface="Arial" panose="020B0604020202020204" pitchFamily="34" charset="0"/>
              </a:rPr>
              <a:t>What has to happen to start the process?</a:t>
            </a:r>
          </a:p>
          <a:p>
            <a:pPr marL="171450" indent="-171450">
              <a:lnSpc>
                <a:spcPct val="110000"/>
              </a:lnSpc>
              <a:buFont typeface="Arial" panose="020B0604020202020204" pitchFamily="34" charset="0"/>
              <a:buChar char="•"/>
            </a:pPr>
            <a:r>
              <a:rPr lang="en-US" altLang="en-US" dirty="0">
                <a:latin typeface="Arial" panose="020B0604020202020204" pitchFamily="34" charset="0"/>
              </a:rPr>
              <a:t>Why is the process called addition polymerization?</a:t>
            </a:r>
          </a:p>
          <a:p>
            <a:pPr marL="171450" indent="-171450">
              <a:lnSpc>
                <a:spcPct val="110000"/>
              </a:lnSpc>
              <a:buFont typeface="Arial" panose="020B0604020202020204" pitchFamily="34" charset="0"/>
              <a:buChar char="•"/>
            </a:pPr>
            <a:r>
              <a:rPr lang="en-US" altLang="en-US" dirty="0">
                <a:latin typeface="Arial" panose="020B0604020202020204" pitchFamily="34" charset="0"/>
              </a:rPr>
              <a:t>Polymerization needs either very high temperatures and pressures or a catalyst to keep it going. Does it make any difference which is used?</a:t>
            </a:r>
          </a:p>
          <a:p>
            <a:pPr>
              <a:lnSpc>
                <a:spcPct val="110000"/>
              </a:lnSpc>
            </a:pPr>
            <a:endParaRPr lang="en-US" altLang="en-US" dirty="0">
              <a:latin typeface="Arial" panose="020B0604020202020204" pitchFamily="34" charset="0"/>
            </a:endParaRPr>
          </a:p>
          <a:p>
            <a:pPr>
              <a:lnSpc>
                <a:spcPct val="110000"/>
              </a:lnSpc>
            </a:pPr>
            <a:r>
              <a:rPr lang="en-GB" altLang="en-US" dirty="0">
                <a:latin typeface="Arial" panose="020B0604020202020204" pitchFamily="34" charset="0"/>
              </a:rPr>
              <a:t>For more information about how polymers are made, please refer to the </a:t>
            </a:r>
            <a:r>
              <a:rPr lang="en-GB" altLang="en-US" i="1" dirty="0">
                <a:latin typeface="Arial" panose="020B0604020202020204" pitchFamily="34" charset="0"/>
              </a:rPr>
              <a:t>Polymers </a:t>
            </a:r>
            <a:r>
              <a:rPr lang="en-GB" altLang="en-US" dirty="0">
                <a:latin typeface="Arial" panose="020B0604020202020204" pitchFamily="34" charset="0"/>
              </a:rPr>
              <a:t>presentation.</a:t>
            </a:r>
          </a:p>
          <a:p>
            <a:pPr>
              <a:lnSpc>
                <a:spcPct val="110000"/>
              </a:lnSpc>
            </a:pPr>
            <a:endParaRPr lang="en-US" altLang="en-US" dirty="0">
              <a:latin typeface="Arial" panose="020B0604020202020204" pitchFamily="34" charset="0"/>
            </a:endParaRPr>
          </a:p>
          <a:p>
            <a:pPr marL="0" marR="0" lvl="0" indent="0" algn="l" defTabSz="914400" rtl="0" eaLnBrk="0" fontAlgn="base" latinLnBrk="0" hangingPunct="0">
              <a:lnSpc>
                <a:spcPct val="11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1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3" name="Slide Number Placeholder 2">
            <a:extLst>
              <a:ext uri="{FF2B5EF4-FFF2-40B4-BE49-F238E27FC236}">
                <a16:creationId xmlns:a16="http://schemas.microsoft.com/office/drawing/2014/main" id="{47DA0AF6-E063-4EA9-8275-5DBB3D93AB72}"/>
              </a:ext>
            </a:extLst>
          </p:cNvPr>
          <p:cNvSpPr>
            <a:spLocks noGrp="1"/>
          </p:cNvSpPr>
          <p:nvPr>
            <p:ph type="sldNum" sz="quarter" idx="10"/>
          </p:nvPr>
        </p:nvSpPr>
        <p:spPr/>
        <p:txBody>
          <a:bodyPr/>
          <a:lstStyle/>
          <a:p>
            <a:fld id="{D36BB27D-A4AA-437E-9FDF-7647DBE2940F}"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C158F83-18DF-4FC2-BBEE-F455E59FA50D}"/>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8BE8F6B9-8BBA-4CC8-BD8D-27C9B240FC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catalyst used in the formation of HDPE is a mixture of titanium (IV) chloride (TiCl</a:t>
            </a:r>
            <a:r>
              <a:rPr lang="en-GB" altLang="en-US" baseline="-25000" dirty="0">
                <a:latin typeface="Arial" panose="020B0604020202020204" pitchFamily="34" charset="0"/>
              </a:rPr>
              <a:t>4</a:t>
            </a:r>
            <a:r>
              <a:rPr lang="en-GB" altLang="en-US" dirty="0">
                <a:latin typeface="Arial" panose="020B0604020202020204" pitchFamily="34" charset="0"/>
              </a:rPr>
              <a:t>) and </a:t>
            </a:r>
            <a:r>
              <a:rPr lang="en-GB" altLang="en-US" dirty="0" err="1">
                <a:latin typeface="Arial" panose="020B0604020202020204" pitchFamily="34" charset="0"/>
              </a:rPr>
              <a:t>triethylaluminum</a:t>
            </a:r>
            <a:r>
              <a:rPr lang="en-GB" altLang="en-US" dirty="0">
                <a:latin typeface="Arial" panose="020B0604020202020204" pitchFamily="34" charset="0"/>
              </a:rPr>
              <a:t> (Al(CH</a:t>
            </a:r>
            <a:r>
              <a:rPr lang="en-GB" altLang="en-US" baseline="-25000" dirty="0">
                <a:latin typeface="Arial" panose="020B0604020202020204" pitchFamily="34" charset="0"/>
              </a:rPr>
              <a:t>2</a:t>
            </a:r>
            <a:r>
              <a:rPr lang="en-GB" altLang="en-US" dirty="0">
                <a:latin typeface="Arial" panose="020B0604020202020204" pitchFamily="34" charset="0"/>
              </a:rPr>
              <a:t>CH</a:t>
            </a:r>
            <a:r>
              <a:rPr lang="en-GB" altLang="en-US" baseline="-25000" dirty="0">
                <a:latin typeface="Arial" panose="020B0604020202020204" pitchFamily="34" charset="0"/>
              </a:rPr>
              <a:t>3</a:t>
            </a:r>
            <a:r>
              <a:rPr lang="en-GB" altLang="en-US" dirty="0">
                <a:latin typeface="Arial" panose="020B0604020202020204" pitchFamily="34" charset="0"/>
              </a:rPr>
              <a:t>)</a:t>
            </a:r>
            <a:r>
              <a:rPr lang="en-GB" altLang="en-US" baseline="-25000" dirty="0">
                <a:latin typeface="Arial" panose="020B0604020202020204" pitchFamily="34" charset="0"/>
              </a:rPr>
              <a:t>3</a:t>
            </a:r>
            <a:r>
              <a:rPr lang="en-GB" altLang="en-US" dirty="0">
                <a:latin typeface="Arial" panose="020B0604020202020204" pitchFamily="34" charset="0"/>
              </a:rPr>
              <a:t>). This is called Ziegler-Natta catalyst, after the scientists who discovered the process in the 1950s: Karl Ziegler and Giulio Natta.</a:t>
            </a:r>
          </a:p>
        </p:txBody>
      </p:sp>
      <p:sp>
        <p:nvSpPr>
          <p:cNvPr id="3" name="Slide Number Placeholder 2">
            <a:extLst>
              <a:ext uri="{FF2B5EF4-FFF2-40B4-BE49-F238E27FC236}">
                <a16:creationId xmlns:a16="http://schemas.microsoft.com/office/drawing/2014/main" id="{9721D884-E9B3-4ABF-859F-C912653532A2}"/>
              </a:ext>
            </a:extLst>
          </p:cNvPr>
          <p:cNvSpPr>
            <a:spLocks noGrp="1"/>
          </p:cNvSpPr>
          <p:nvPr>
            <p:ph type="sldNum" sz="quarter" idx="10"/>
          </p:nvPr>
        </p:nvSpPr>
        <p:spPr/>
        <p:txBody>
          <a:bodyPr/>
          <a:lstStyle/>
          <a:p>
            <a:fld id="{D36BB27D-A4AA-437E-9FDF-7647DBE2940F}"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B9AD33D-826D-4C93-AC15-EB3608361A06}"/>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8B2EFEEE-0A78-4CBF-BA06-1607F79F97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LDPE has excellent resistance to acid, bases, alcohols and esters.</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 </a:t>
            </a:r>
            <a:r>
              <a:rPr lang="en-GB" altLang="en-US" dirty="0" err="1">
                <a:latin typeface="Arial" panose="020B0604020202020204" pitchFamily="34" charset="0"/>
              </a:rPr>
              <a:t>NatashaBo</a:t>
            </a:r>
            <a:r>
              <a:rPr lang="en-GB" altLang="en-US" dirty="0">
                <a:latin typeface="Arial" panose="020B0604020202020204" pitchFamily="34" charset="0"/>
              </a:rPr>
              <a:t>, shutterstock.com, 2018</a:t>
            </a:r>
          </a:p>
        </p:txBody>
      </p:sp>
      <p:sp>
        <p:nvSpPr>
          <p:cNvPr id="3" name="Slide Number Placeholder 2">
            <a:extLst>
              <a:ext uri="{FF2B5EF4-FFF2-40B4-BE49-F238E27FC236}">
                <a16:creationId xmlns:a16="http://schemas.microsoft.com/office/drawing/2014/main" id="{8EEE9D25-B88B-4408-8E40-CDEDA212B88C}"/>
              </a:ext>
            </a:extLst>
          </p:cNvPr>
          <p:cNvSpPr>
            <a:spLocks noGrp="1"/>
          </p:cNvSpPr>
          <p:nvPr>
            <p:ph type="sldNum" sz="quarter" idx="10"/>
          </p:nvPr>
        </p:nvSpPr>
        <p:spPr/>
        <p:txBody>
          <a:bodyPr/>
          <a:lstStyle/>
          <a:p>
            <a:fld id="{D36BB27D-A4AA-437E-9FDF-7647DBE2940F}"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09836DF-3E98-4EE2-A099-8335D4FBDD6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BED3CD03-737D-4A8B-A53F-BDA0E3B13C04}"/>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Photo credit:</a:t>
            </a:r>
            <a:r>
              <a:rPr lang="en-US" altLang="en-US" dirty="0">
                <a:latin typeface="Arial" panose="020B0604020202020204" pitchFamily="34" charset="0"/>
              </a:rPr>
              <a:t> © You Touch Pix of </a:t>
            </a:r>
            <a:r>
              <a:rPr lang="en-US" altLang="en-US" dirty="0" err="1">
                <a:latin typeface="Arial" panose="020B0604020202020204" pitchFamily="34" charset="0"/>
              </a:rPr>
              <a:t>EuToch</a:t>
            </a:r>
            <a:r>
              <a:rPr lang="en-US" altLang="en-US" dirty="0">
                <a:latin typeface="Arial" panose="020B0604020202020204" pitchFamily="34" charset="0"/>
              </a:rPr>
              <a:t>,</a:t>
            </a:r>
            <a:r>
              <a:rPr lang="en-GB" altLang="en-US" dirty="0">
                <a:latin typeface="Arial" panose="020B0604020202020204" pitchFamily="34" charset="0"/>
              </a:rPr>
              <a:t> shutterstock.com, 2018</a:t>
            </a:r>
          </a:p>
        </p:txBody>
      </p:sp>
      <p:sp>
        <p:nvSpPr>
          <p:cNvPr id="3" name="Slide Number Placeholder 2">
            <a:extLst>
              <a:ext uri="{FF2B5EF4-FFF2-40B4-BE49-F238E27FC236}">
                <a16:creationId xmlns:a16="http://schemas.microsoft.com/office/drawing/2014/main" id="{F34F7483-EB03-4BDC-8454-18295A42BEE8}"/>
              </a:ext>
            </a:extLst>
          </p:cNvPr>
          <p:cNvSpPr>
            <a:spLocks noGrp="1"/>
          </p:cNvSpPr>
          <p:nvPr>
            <p:ph type="sldNum" sz="quarter" idx="10"/>
          </p:nvPr>
        </p:nvSpPr>
        <p:spPr/>
        <p:txBody>
          <a:bodyPr/>
          <a:lstStyle/>
          <a:p>
            <a:fld id="{D36BB27D-A4AA-437E-9FDF-7647DBE2940F}"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831A3C7-F429-45D7-A427-B905E973A38F}"/>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A516E4F8-1E56-4DCC-8B68-766C53EA5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6EA326A9-740B-425E-9430-5857E996573B}"/>
              </a:ext>
            </a:extLst>
          </p:cNvPr>
          <p:cNvSpPr>
            <a:spLocks noGrp="1"/>
          </p:cNvSpPr>
          <p:nvPr>
            <p:ph type="sldNum" sz="quarter" idx="10"/>
          </p:nvPr>
        </p:nvSpPr>
        <p:spPr/>
        <p:txBody>
          <a:bodyPr/>
          <a:lstStyle/>
          <a:p>
            <a:fld id="{D36BB27D-A4AA-437E-9FDF-7647DBE2940F}"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E09A058-1948-4975-AF08-3D174B9C2AFC}"/>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067CD8C3-5FA7-427D-8A75-C385B45A0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5A828D54-EC76-462A-B51E-930969A2023A}"/>
              </a:ext>
            </a:extLst>
          </p:cNvPr>
          <p:cNvSpPr>
            <a:spLocks noGrp="1"/>
          </p:cNvSpPr>
          <p:nvPr>
            <p:ph type="sldNum" sz="quarter" idx="10"/>
          </p:nvPr>
        </p:nvSpPr>
        <p:spPr/>
        <p:txBody>
          <a:bodyPr/>
          <a:lstStyle/>
          <a:p>
            <a:fld id="{D36BB27D-A4AA-437E-9FDF-7647DBE2940F}"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7AC53D2-2E19-4703-9195-DE329B6862D4}"/>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FBEE2028-55DA-4729-86D3-85E2905BB1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Concrete is a common example of a composite. It is made of cement, rocks, sand and water. Concrete is very strong and durable enough to be used for building. Plywood and MDF are also composites. MDF is made from wood </a:t>
            </a:r>
            <a:r>
              <a:rPr lang="en-GB" altLang="en-US" dirty="0" err="1">
                <a:latin typeface="Arial" panose="020B0604020202020204" pitchFamily="34" charset="0"/>
              </a:rPr>
              <a:t>fibers</a:t>
            </a:r>
            <a:r>
              <a:rPr lang="en-GB" altLang="en-US" dirty="0">
                <a:latin typeface="Arial" panose="020B0604020202020204" pitchFamily="34" charset="0"/>
              </a:rPr>
              <a:t>, wax and a resin binder. </a:t>
            </a:r>
          </a:p>
          <a:p>
            <a:endParaRPr lang="en-GB" altLang="en-US" dirty="0">
              <a:latin typeface="Arial" panose="020B0604020202020204" pitchFamily="34" charset="0"/>
            </a:endParaRPr>
          </a:p>
          <a:p>
            <a:r>
              <a:rPr lang="en-GB" altLang="en-US" b="1" dirty="0">
                <a:latin typeface="Arial" panose="020B0604020202020204" pitchFamily="34" charset="0"/>
              </a:rPr>
              <a:t>Photo credits: </a:t>
            </a:r>
            <a:r>
              <a:rPr lang="en-GB" altLang="en-US" dirty="0">
                <a:latin typeface="Arial" panose="020B0604020202020204" pitchFamily="34" charset="0"/>
              </a:rPr>
              <a:t>concrete</a:t>
            </a:r>
            <a:r>
              <a:rPr lang="en-GB" altLang="en-US" b="1" dirty="0">
                <a:latin typeface="Arial" panose="020B0604020202020204" pitchFamily="34" charset="0"/>
              </a:rPr>
              <a:t> </a:t>
            </a:r>
            <a:r>
              <a:rPr lang="en-GB" altLang="en-US" dirty="0">
                <a:latin typeface="Arial" panose="020B0604020202020204" pitchFamily="34" charset="0"/>
              </a:rPr>
              <a:t>© Eldad Carin, plywood</a:t>
            </a:r>
            <a:r>
              <a:rPr lang="en-GB" altLang="en-US" b="1" dirty="0">
                <a:latin typeface="Arial" panose="020B0604020202020204" pitchFamily="34" charset="0"/>
              </a:rPr>
              <a:t> </a:t>
            </a:r>
            <a:r>
              <a:rPr lang="en-GB" altLang="en-US" dirty="0">
                <a:latin typeface="Arial" panose="020B0604020202020204" pitchFamily="34" charset="0"/>
              </a:rPr>
              <a:t>© </a:t>
            </a:r>
            <a:r>
              <a:rPr lang="en-GB" altLang="en-US" dirty="0" err="1">
                <a:latin typeface="Arial" panose="020B0604020202020204" pitchFamily="34" charset="0"/>
              </a:rPr>
              <a:t>Imfoto</a:t>
            </a:r>
            <a:r>
              <a:rPr lang="en-GB" altLang="en-US" dirty="0">
                <a:latin typeface="Arial" panose="020B0604020202020204" pitchFamily="34" charset="0"/>
              </a:rPr>
              <a:t>, both at shutterstock.com 2018</a:t>
            </a:r>
          </a:p>
        </p:txBody>
      </p:sp>
      <p:sp>
        <p:nvSpPr>
          <p:cNvPr id="3" name="Slide Number Placeholder 2">
            <a:extLst>
              <a:ext uri="{FF2B5EF4-FFF2-40B4-BE49-F238E27FC236}">
                <a16:creationId xmlns:a16="http://schemas.microsoft.com/office/drawing/2014/main" id="{4B42573E-FD39-4355-B917-8DFF3FCD1A18}"/>
              </a:ext>
            </a:extLst>
          </p:cNvPr>
          <p:cNvSpPr>
            <a:spLocks noGrp="1"/>
          </p:cNvSpPr>
          <p:nvPr>
            <p:ph type="sldNum" sz="quarter" idx="10"/>
          </p:nvPr>
        </p:nvSpPr>
        <p:spPr/>
        <p:txBody>
          <a:bodyPr/>
          <a:lstStyle/>
          <a:p>
            <a:fld id="{D36BB27D-A4AA-437E-9FDF-7647DBE2940F}"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8029E43-7F58-4C5F-93A6-E27BB84461A7}"/>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58752A65-78DB-49C7-B960-AD9D32DF50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Another example of a composite is plywood, which is composed of wood shavings embedded in resin. Challenge higher level students to identify the matrix and reinforcement in plywood.</a:t>
            </a:r>
          </a:p>
        </p:txBody>
      </p:sp>
      <p:sp>
        <p:nvSpPr>
          <p:cNvPr id="3" name="Slide Number Placeholder 2">
            <a:extLst>
              <a:ext uri="{FF2B5EF4-FFF2-40B4-BE49-F238E27FC236}">
                <a16:creationId xmlns:a16="http://schemas.microsoft.com/office/drawing/2014/main" id="{37AAFB80-7092-4928-95F9-E621B46C8E68}"/>
              </a:ext>
            </a:extLst>
          </p:cNvPr>
          <p:cNvSpPr>
            <a:spLocks noGrp="1"/>
          </p:cNvSpPr>
          <p:nvPr>
            <p:ph type="sldNum" sz="quarter" idx="10"/>
          </p:nvPr>
        </p:nvSpPr>
        <p:spPr/>
        <p:txBody>
          <a:bodyPr/>
          <a:lstStyle/>
          <a:p>
            <a:fld id="{D36BB27D-A4AA-437E-9FDF-7647DBE2940F}"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A9D84C6-0A63-442C-BD21-0E75CAAB59C5}"/>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50B9AB1F-DDC8-48A5-A283-B955C68D82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may be interested to learn that many different reinforcing materials can be used to create composite polymers, such as paper and carbon. Carbon is frequently used for aerospace and automotive engineering because it is extremely strong and very lightweight.</a:t>
            </a:r>
          </a:p>
        </p:txBody>
      </p:sp>
      <p:sp>
        <p:nvSpPr>
          <p:cNvPr id="3" name="Slide Number Placeholder 2">
            <a:extLst>
              <a:ext uri="{FF2B5EF4-FFF2-40B4-BE49-F238E27FC236}">
                <a16:creationId xmlns:a16="http://schemas.microsoft.com/office/drawing/2014/main" id="{DD263BDA-4283-43BF-ABAE-32F7965AEF89}"/>
              </a:ext>
            </a:extLst>
          </p:cNvPr>
          <p:cNvSpPr>
            <a:spLocks noGrp="1"/>
          </p:cNvSpPr>
          <p:nvPr>
            <p:ph type="sldNum" sz="quarter" idx="10"/>
          </p:nvPr>
        </p:nvSpPr>
        <p:spPr/>
        <p:txBody>
          <a:bodyPr/>
          <a:lstStyle/>
          <a:p>
            <a:fld id="{D36BB27D-A4AA-437E-9FDF-7647DBE2940F}"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07546EC-8D1B-41BD-8B63-95DBD0864251}"/>
              </a:ext>
            </a:extLst>
          </p:cNvPr>
          <p:cNvSpPr>
            <a:spLocks noGrp="1"/>
          </p:cNvSpPr>
          <p:nvPr>
            <p:ph type="sldNum" sz="quarter" idx="10"/>
          </p:nvPr>
        </p:nvSpPr>
        <p:spPr/>
        <p:txBody>
          <a:bodyPr/>
          <a:lstStyle/>
          <a:p>
            <a:fld id="{D36BB27D-A4AA-437E-9FDF-7647DBE2940F}" type="slidenum">
              <a:rPr lang="en-US" altLang="en-US" smtClean="0"/>
              <a:pPr/>
              <a:t>2</a:t>
            </a:fld>
            <a:endParaRPr lang="en-US" altLang="en-US"/>
          </a:p>
        </p:txBody>
      </p:sp>
    </p:spTree>
    <p:extLst>
      <p:ext uri="{BB962C8B-B14F-4D97-AF65-F5344CB8AC3E}">
        <p14:creationId xmlns:p14="http://schemas.microsoft.com/office/powerpoint/2010/main" val="1867022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50DA4CC-D313-434C-997F-22D5EB34129E}"/>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494BB550-C2EE-48D1-8B2D-2B88B97109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Some of the new uses of composite materials are explained in the videos below.</a:t>
            </a:r>
          </a:p>
          <a:p>
            <a:r>
              <a:rPr lang="en-GB" altLang="en-US" dirty="0">
                <a:latin typeface="Arial" panose="020B0604020202020204" pitchFamily="34" charset="0"/>
              </a:rPr>
              <a:t>NASA composites: https://www.youtube.com/watch?v=tZhH2B-EI1I </a:t>
            </a:r>
          </a:p>
          <a:p>
            <a:r>
              <a:rPr lang="en-GB" altLang="en-US" dirty="0">
                <a:latin typeface="Arial" panose="020B0604020202020204" pitchFamily="34" charset="0"/>
              </a:rPr>
              <a:t>Graphene composites: https://www.youtube.com/watch?v=LTa_ileMJxE</a:t>
            </a:r>
          </a:p>
          <a:p>
            <a:endParaRPr lang="en-GB" altLang="en-US" dirty="0">
              <a:latin typeface="Arial" panose="020B0604020202020204" pitchFamily="34" charset="0"/>
            </a:endParaRPr>
          </a:p>
          <a:p>
            <a:r>
              <a:rPr lang="en-GB" altLang="en-US" dirty="0">
                <a:latin typeface="Arial" panose="020B0604020202020204" pitchFamily="34" charset="0"/>
              </a:rPr>
              <a:t>These websites were working correctly at the time of publication. </a:t>
            </a:r>
            <a:r>
              <a:rPr lang="en-GB" altLang="en-US" dirty="0" err="1">
                <a:latin typeface="Arial" panose="020B0604020202020204" pitchFamily="34" charset="0"/>
              </a:rPr>
              <a:t>Boardworks</a:t>
            </a:r>
            <a:r>
              <a:rPr lang="en-GB" altLang="en-US" dirty="0">
                <a:latin typeface="Arial" panose="020B0604020202020204" pitchFamily="34" charset="0"/>
              </a:rPr>
              <a:t> takes no responsibility for the content of external sites.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ID1974, shutterstock.com 2018</a:t>
            </a:r>
          </a:p>
        </p:txBody>
      </p:sp>
      <p:sp>
        <p:nvSpPr>
          <p:cNvPr id="3" name="Slide Number Placeholder 2">
            <a:extLst>
              <a:ext uri="{FF2B5EF4-FFF2-40B4-BE49-F238E27FC236}">
                <a16:creationId xmlns:a16="http://schemas.microsoft.com/office/drawing/2014/main" id="{238A71E8-C79E-4D2F-8CE0-441F08911068}"/>
              </a:ext>
            </a:extLst>
          </p:cNvPr>
          <p:cNvSpPr>
            <a:spLocks noGrp="1"/>
          </p:cNvSpPr>
          <p:nvPr>
            <p:ph type="sldNum" sz="quarter" idx="10"/>
          </p:nvPr>
        </p:nvSpPr>
        <p:spPr/>
        <p:txBody>
          <a:bodyPr/>
          <a:lstStyle/>
          <a:p>
            <a:fld id="{D36BB27D-A4AA-437E-9FDF-7647DBE2940F}"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060E03E-CE86-4CD9-BEE7-5FFB85824E95}"/>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519188A8-0041-4006-9337-9043E871827C}"/>
              </a:ext>
            </a:extLst>
          </p:cNvPr>
          <p:cNvSpPr>
            <a:spLocks noGrp="1"/>
          </p:cNvSpPr>
          <p:nvPr>
            <p:ph type="body" idx="1"/>
          </p:nvPr>
        </p:nvSpPr>
        <p:spPr>
          <a:ln/>
        </p:spPr>
        <p:txBody>
          <a:bodyPr>
            <a:normAutofit fontScale="92500" lnSpcReduction="10000"/>
          </a:bodyPr>
          <a:lstStyle/>
          <a:p>
            <a:pPr>
              <a:lnSpc>
                <a:spcPct val="110000"/>
              </a:lnSpc>
              <a:defRPr/>
            </a:pPr>
            <a:r>
              <a:rPr lang="en-GB" b="1" dirty="0"/>
              <a:t>Teacher notes</a:t>
            </a:r>
          </a:p>
          <a:p>
            <a:pPr>
              <a:lnSpc>
                <a:spcPct val="110000"/>
              </a:lnSpc>
              <a:defRPr/>
            </a:pPr>
            <a:r>
              <a:rPr lang="en-GB" b="1" dirty="0"/>
              <a:t>Carrier bag:</a:t>
            </a:r>
            <a:r>
              <a:rPr lang="en-GB" dirty="0"/>
              <a:t> this would be made from LD polyethene (or even HD polyethene) because it needs to be flexible but strong.</a:t>
            </a:r>
          </a:p>
          <a:p>
            <a:pPr>
              <a:lnSpc>
                <a:spcPct val="110000"/>
              </a:lnSpc>
              <a:defRPr/>
            </a:pPr>
            <a:r>
              <a:rPr lang="en-GB" b="1" dirty="0"/>
              <a:t>Aircraft:</a:t>
            </a:r>
            <a:r>
              <a:rPr lang="en-GB" dirty="0"/>
              <a:t> the best material to use would be a composite material as they are extremely strong (in tension and compression) and therefore provide structural strength but they are also lightweight and therefore improve fuel efficiency.</a:t>
            </a:r>
          </a:p>
          <a:p>
            <a:pPr>
              <a:lnSpc>
                <a:spcPct val="110000"/>
              </a:lnSpc>
              <a:defRPr/>
            </a:pPr>
            <a:r>
              <a:rPr lang="en-GB" b="1" dirty="0"/>
              <a:t>Oven door:</a:t>
            </a:r>
            <a:r>
              <a:rPr lang="en-GB" dirty="0"/>
              <a:t> made from glass. It can withstand high temperatures without melting and is transparent.</a:t>
            </a:r>
          </a:p>
          <a:p>
            <a:pPr>
              <a:lnSpc>
                <a:spcPct val="110000"/>
              </a:lnSpc>
              <a:defRPr/>
            </a:pPr>
            <a:r>
              <a:rPr lang="en-GB" b="1" dirty="0"/>
              <a:t>Shower gel bottle:</a:t>
            </a:r>
            <a:r>
              <a:rPr lang="en-GB" dirty="0"/>
              <a:t> made from HD polyethene as it needs to have some flexibility (but still needs to be rigid) and it needs to be strong (with a high impact resistance). HD polyethene also has high chemical resistance and is cheaper than LD polyethene.</a:t>
            </a:r>
          </a:p>
          <a:p>
            <a:pPr>
              <a:lnSpc>
                <a:spcPct val="110000"/>
              </a:lnSpc>
              <a:defRPr/>
            </a:pPr>
            <a:r>
              <a:rPr lang="en-GB" b="1" dirty="0"/>
              <a:t>A bowl:</a:t>
            </a:r>
            <a:r>
              <a:rPr lang="en-GB" dirty="0"/>
              <a:t> clay ceramics or glass could be used as they need to be hard and waterproof.</a:t>
            </a:r>
          </a:p>
          <a:p>
            <a:pPr>
              <a:lnSpc>
                <a:spcPct val="110000"/>
              </a:lnSpc>
              <a:defRPr/>
            </a:pPr>
            <a:r>
              <a:rPr lang="en-GB" b="1" dirty="0"/>
              <a:t>Tennis racket handle:</a:t>
            </a:r>
            <a:r>
              <a:rPr lang="en-GB" dirty="0"/>
              <a:t> this is increasingly being made from composite materials as they are strong and lightweight.</a:t>
            </a:r>
          </a:p>
          <a:p>
            <a:pPr>
              <a:lnSpc>
                <a:spcPct val="110000"/>
              </a:lnSpc>
              <a:defRPr/>
            </a:pPr>
            <a:r>
              <a:rPr lang="en-GB" b="1" dirty="0"/>
              <a:t>A small boat:</a:t>
            </a:r>
            <a:r>
              <a:rPr lang="en-GB" dirty="0"/>
              <a:t> the main structural part of small boat is now made from composite materials as they are light but strong.</a:t>
            </a:r>
            <a:endParaRPr lang="en-GB" b="1" dirty="0"/>
          </a:p>
          <a:p>
            <a:pPr>
              <a:lnSpc>
                <a:spcPct val="110000"/>
              </a:lnSpc>
              <a:defRPr/>
            </a:pPr>
            <a:endParaRPr lang="en-GB" b="1" dirty="0"/>
          </a:p>
          <a:p>
            <a:pPr>
              <a:lnSpc>
                <a:spcPct val="110000"/>
              </a:lnSpc>
              <a:defRPr/>
            </a:pPr>
            <a:r>
              <a:rPr lang="en-GB" b="1" dirty="0"/>
              <a:t>Photo credit: </a:t>
            </a:r>
            <a:r>
              <a:rPr lang="en-GB" dirty="0"/>
              <a:t>© </a:t>
            </a:r>
            <a:r>
              <a:rPr lang="en-GB" dirty="0" err="1"/>
              <a:t>monticello</a:t>
            </a:r>
            <a:r>
              <a:rPr lang="en-GB" dirty="0"/>
              <a:t>, shutterstock.com 2018</a:t>
            </a:r>
          </a:p>
        </p:txBody>
      </p:sp>
      <p:sp>
        <p:nvSpPr>
          <p:cNvPr id="3" name="Slide Number Placeholder 2">
            <a:extLst>
              <a:ext uri="{FF2B5EF4-FFF2-40B4-BE49-F238E27FC236}">
                <a16:creationId xmlns:a16="http://schemas.microsoft.com/office/drawing/2014/main" id="{F644C9B2-E9F4-4C90-A740-DBEA0C4AACAA}"/>
              </a:ext>
            </a:extLst>
          </p:cNvPr>
          <p:cNvSpPr>
            <a:spLocks noGrp="1"/>
          </p:cNvSpPr>
          <p:nvPr>
            <p:ph type="sldNum" sz="quarter" idx="10"/>
          </p:nvPr>
        </p:nvSpPr>
        <p:spPr/>
        <p:txBody>
          <a:bodyPr/>
          <a:lstStyle/>
          <a:p>
            <a:fld id="{D36BB27D-A4AA-437E-9FDF-7647DBE2940F}" type="slidenum">
              <a:rPr lang="en-US" altLang="en-US" smtClean="0"/>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0FF01E8-4B67-4FE0-B7E4-EBA054D5445E}"/>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432003D1-22D2-44CF-8D16-452408CE5A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036EDD88-2CA3-42EF-BE6E-3B3F8084E50C}"/>
              </a:ext>
            </a:extLst>
          </p:cNvPr>
          <p:cNvSpPr>
            <a:spLocks noGrp="1"/>
          </p:cNvSpPr>
          <p:nvPr>
            <p:ph type="sldNum" sz="quarter" idx="10"/>
          </p:nvPr>
        </p:nvSpPr>
        <p:spPr/>
        <p:txBody>
          <a:bodyPr/>
          <a:lstStyle/>
          <a:p>
            <a:fld id="{D36BB27D-A4AA-437E-9FDF-7647DBE2940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249E368-C970-4BE9-B621-67F151ACD338}"/>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A9FC0352-311B-480A-A377-8BDA5D7F33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may automatically think of pottery or ceramic jars and plates. These are a very common and ancient uses for ceramics. However, ceramics are also used for modern purposes, such as building materials and tiles. Other uses of clay ceramics include ceramic knives, which are stronger and less likely to wear down than metal knives. Clay ceramics can withstand heat. This means they can be used in situations that are too hot for metals and polymers, such as car engines.</a:t>
            </a:r>
          </a:p>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EB901AA-BF1C-420D-844E-7418049FD154}"/>
              </a:ext>
            </a:extLst>
          </p:cNvPr>
          <p:cNvSpPr>
            <a:spLocks noGrp="1"/>
          </p:cNvSpPr>
          <p:nvPr>
            <p:ph type="sldNum" sz="quarter" idx="10"/>
          </p:nvPr>
        </p:nvSpPr>
        <p:spPr/>
        <p:txBody>
          <a:bodyPr/>
          <a:lstStyle/>
          <a:p>
            <a:fld id="{D36BB27D-A4AA-437E-9FDF-7647DBE2940F}"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A1F333E-A3FF-43A3-B314-1EC7F712DBE4}"/>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214B29B2-C217-46E7-BD9C-88B5ABA5B4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2E9DACD4-E27E-4C00-B646-2B05717D68C0}"/>
              </a:ext>
            </a:extLst>
          </p:cNvPr>
          <p:cNvSpPr>
            <a:spLocks noGrp="1"/>
          </p:cNvSpPr>
          <p:nvPr>
            <p:ph type="sldNum" sz="quarter" idx="10"/>
          </p:nvPr>
        </p:nvSpPr>
        <p:spPr/>
        <p:txBody>
          <a:bodyPr/>
          <a:lstStyle/>
          <a:p>
            <a:fld id="{D36BB27D-A4AA-437E-9FDF-7647DBE2940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9C6E3C6-98A3-4294-BC57-9A9C8EE2AC12}"/>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4E81FE48-AA8B-42A3-A670-A96E88F2E6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RomarioIen</a:t>
            </a:r>
            <a:r>
              <a:rPr lang="en-GB" altLang="en-US" dirty="0">
                <a:latin typeface="Arial" panose="020B0604020202020204" pitchFamily="34" charset="0"/>
              </a:rPr>
              <a:t>, shutterstock.com 2018</a:t>
            </a:r>
          </a:p>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F04885A7-E264-4D57-943B-A7C3913CBE93}"/>
              </a:ext>
            </a:extLst>
          </p:cNvPr>
          <p:cNvSpPr>
            <a:spLocks noGrp="1"/>
          </p:cNvSpPr>
          <p:nvPr>
            <p:ph type="sldNum" sz="quarter" idx="10"/>
          </p:nvPr>
        </p:nvSpPr>
        <p:spPr/>
        <p:txBody>
          <a:bodyPr/>
          <a:lstStyle/>
          <a:p>
            <a:fld id="{D36BB27D-A4AA-437E-9FDF-7647DBE2940F}"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CA6AF96-7E4F-48E2-A39C-CDCDBE00356F}"/>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E77F3093-37B1-4B69-833D-1A8E4F8155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pukach</a:t>
            </a:r>
            <a:r>
              <a:rPr lang="en-GB" altLang="en-US" dirty="0">
                <a:latin typeface="Arial" panose="020B0604020202020204" pitchFamily="34" charset="0"/>
              </a:rPr>
              <a:t>, shutterstock.com 2018</a:t>
            </a:r>
          </a:p>
        </p:txBody>
      </p:sp>
      <p:sp>
        <p:nvSpPr>
          <p:cNvPr id="3" name="Slide Number Placeholder 2">
            <a:extLst>
              <a:ext uri="{FF2B5EF4-FFF2-40B4-BE49-F238E27FC236}">
                <a16:creationId xmlns:a16="http://schemas.microsoft.com/office/drawing/2014/main" id="{A56DDB91-E3C6-4784-9D50-FD2B3E0EBE8C}"/>
              </a:ext>
            </a:extLst>
          </p:cNvPr>
          <p:cNvSpPr>
            <a:spLocks noGrp="1"/>
          </p:cNvSpPr>
          <p:nvPr>
            <p:ph type="sldNum" sz="quarter" idx="10"/>
          </p:nvPr>
        </p:nvSpPr>
        <p:spPr/>
        <p:txBody>
          <a:bodyPr/>
          <a:lstStyle/>
          <a:p>
            <a:fld id="{D36BB27D-A4AA-437E-9FDF-7647DBE2940F}"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1C8F8B6-7441-471C-B722-88A9E6B4DECD}"/>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F0D8361B-6312-4500-B50F-C4242E5B3A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density of water is 1,000</a:t>
            </a:r>
            <a:r>
              <a:rPr lang="en-GB" altLang="en-US" sz="800" dirty="0">
                <a:latin typeface="Arial" panose="020B0604020202020204" pitchFamily="34" charset="0"/>
              </a:rPr>
              <a:t> </a:t>
            </a:r>
            <a:r>
              <a:rPr lang="en-GB" altLang="en-US" dirty="0">
                <a:latin typeface="Arial" panose="020B0604020202020204" pitchFamily="34" charset="0"/>
              </a:rPr>
              <a:t>kg/m</a:t>
            </a:r>
            <a:r>
              <a:rPr lang="en-GB" altLang="en-US" baseline="30000" dirty="0">
                <a:latin typeface="Arial" panose="020B0604020202020204" pitchFamily="34" charset="0"/>
              </a:rPr>
              <a:t>3</a:t>
            </a:r>
            <a:r>
              <a:rPr lang="en-GB" altLang="en-US" dirty="0">
                <a:latin typeface="Arial" panose="020B0604020202020204" pitchFamily="34" charset="0"/>
              </a:rPr>
              <a:t>.</a:t>
            </a:r>
          </a:p>
        </p:txBody>
      </p:sp>
      <p:sp>
        <p:nvSpPr>
          <p:cNvPr id="3" name="Slide Number Placeholder 2">
            <a:extLst>
              <a:ext uri="{FF2B5EF4-FFF2-40B4-BE49-F238E27FC236}">
                <a16:creationId xmlns:a16="http://schemas.microsoft.com/office/drawing/2014/main" id="{A1C817C4-98C7-4435-85F7-61C9458599F0}"/>
              </a:ext>
            </a:extLst>
          </p:cNvPr>
          <p:cNvSpPr>
            <a:spLocks noGrp="1"/>
          </p:cNvSpPr>
          <p:nvPr>
            <p:ph type="sldNum" sz="quarter" idx="10"/>
          </p:nvPr>
        </p:nvSpPr>
        <p:spPr/>
        <p:txBody>
          <a:bodyPr/>
          <a:lstStyle/>
          <a:p>
            <a:fld id="{D36BB27D-A4AA-437E-9FDF-7647DBE2940F}"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83FF63E-18B4-4AA4-9548-0D7C62C5A9BB}"/>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CC8584DA-9C8D-4A39-BC28-8C881A0FB2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Soda-lime glass has a high melting point (but a lower melting point than borosilicate glass), it does not conduct electricity and it is hard, brittle and not flexible. It cannot be compressed and shatters easily.</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nexus 7, shutterstock.com 2018</a:t>
            </a:r>
          </a:p>
        </p:txBody>
      </p:sp>
      <p:sp>
        <p:nvSpPr>
          <p:cNvPr id="3" name="Slide Number Placeholder 2">
            <a:extLst>
              <a:ext uri="{FF2B5EF4-FFF2-40B4-BE49-F238E27FC236}">
                <a16:creationId xmlns:a16="http://schemas.microsoft.com/office/drawing/2014/main" id="{47F515FB-7508-4298-BC5B-BB1D8836F2CF}"/>
              </a:ext>
            </a:extLst>
          </p:cNvPr>
          <p:cNvSpPr>
            <a:spLocks noGrp="1"/>
          </p:cNvSpPr>
          <p:nvPr>
            <p:ph type="sldNum" sz="quarter" idx="10"/>
          </p:nvPr>
        </p:nvSpPr>
        <p:spPr/>
        <p:txBody>
          <a:bodyPr/>
          <a:lstStyle/>
          <a:p>
            <a:fld id="{D36BB27D-A4AA-437E-9FDF-7647DBE2940F}"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235119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12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0449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475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99783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2175220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60838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61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953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7762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693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33453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5751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646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2994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9798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2784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5009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643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85334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148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243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1464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7382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680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800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6"/>
    </p:custDataLst>
    <p:extLst>
      <p:ext uri="{BB962C8B-B14F-4D97-AF65-F5344CB8AC3E}">
        <p14:creationId xmlns:p14="http://schemas.microsoft.com/office/powerpoint/2010/main" val="2782161729"/>
      </p:ext>
    </p:extLst>
  </p:cSld>
  <p:clrMap bg1="lt1" tx1="dk1" bg2="lt2" tx2="dk2" accent1="accent1" accent2="accent2" accent3="accent3" accent4="accent4" accent5="accent5" accent6="accent6" hlink="hlink" folHlink="folHlink"/>
  <p:sldLayoutIdLst>
    <p:sldLayoutId id="2147485387" r:id="rId1"/>
    <p:sldLayoutId id="2147485388" r:id="rId2"/>
    <p:sldLayoutId id="2147485389" r:id="rId3"/>
    <p:sldLayoutId id="2147485390" r:id="rId4"/>
    <p:sldLayoutId id="2147485391" r:id="rId5"/>
    <p:sldLayoutId id="2147485392" r:id="rId6"/>
    <p:sldLayoutId id="2147485393" r:id="rId7"/>
    <p:sldLayoutId id="2147485394" r:id="rId8"/>
    <p:sldLayoutId id="2147485395" r:id="rId9"/>
    <p:sldLayoutId id="2147485396" r:id="rId10"/>
    <p:sldLayoutId id="2147485397" r:id="rId11"/>
    <p:sldLayoutId id="2147485398" r:id="rId12"/>
    <p:sldLayoutId id="2147485399" r:id="rId13"/>
    <p:sldLayoutId id="214748540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2335932755"/>
      </p:ext>
    </p:extLst>
  </p:cSld>
  <p:clrMap bg1="lt1" tx1="dk1" bg2="lt2" tx2="dk2" accent1="accent1" accent2="accent2" accent3="accent3" accent4="accent4" accent5="accent5" accent6="accent6" hlink="hlink" folHlink="folHlink"/>
  <p:sldLayoutIdLst>
    <p:sldLayoutId id="2147485402" r:id="rId1"/>
    <p:sldLayoutId id="2147485403" r:id="rId2"/>
    <p:sldLayoutId id="2147485404" r:id="rId3"/>
    <p:sldLayoutId id="2147485405" r:id="rId4"/>
    <p:sldLayoutId id="2147485406" r:id="rId5"/>
    <p:sldLayoutId id="2147485407" r:id="rId6"/>
    <p:sldLayoutId id="2147485408" r:id="rId7"/>
    <p:sldLayoutId id="2147485409" r:id="rId8"/>
    <p:sldLayoutId id="2147485410" r:id="rId9"/>
    <p:sldLayoutId id="2147485411" r:id="rId10"/>
    <p:sldLayoutId id="2147485412" r:id="rId11"/>
    <p:sldLayoutId id="214748541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notesSlide" Target="../notesSlides/notesSlide11.xml"/><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0.xml"/><Relationship Id="rId7" Type="http://schemas.openxmlformats.org/officeDocument/2006/relationships/image" Target="../media/image12.jp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18.xml"/><Relationship Id="rId9"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0.xml"/><Relationship Id="rId7" Type="http://schemas.openxmlformats.org/officeDocument/2006/relationships/image" Target="../media/image12.jp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24BECB0B-6B8A-41E0-A28B-E7DE58DD13D8}"/>
              </a:ext>
            </a:extLst>
          </p:cNvPr>
          <p:cNvSpPr>
            <a:spLocks noGrp="1"/>
          </p:cNvSpPr>
          <p:nvPr>
            <p:ph type="title"/>
          </p:nvPr>
        </p:nvSpPr>
        <p:spPr>
          <a:xfrm>
            <a:off x="3251200" y="1187864"/>
            <a:ext cx="4952763" cy="3119215"/>
          </a:xfrm>
        </p:spPr>
        <p:txBody>
          <a:bodyPr/>
          <a:lstStyle/>
          <a:p>
            <a:r>
              <a:rPr lang="en-GB" altLang="en-US" dirty="0"/>
              <a:t>Ceramics, Polymers and Composites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olymer3">
            <a:extLst>
              <a:ext uri="{FF2B5EF4-FFF2-40B4-BE49-F238E27FC236}">
                <a16:creationId xmlns:a16="http://schemas.microsoft.com/office/drawing/2014/main" id="{D961C7A4-F125-4027-9872-47DD12999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78" y="2097227"/>
            <a:ext cx="7495646" cy="447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971" name="Text Box 3">
            <a:extLst>
              <a:ext uri="{FF2B5EF4-FFF2-40B4-BE49-F238E27FC236}">
                <a16:creationId xmlns:a16="http://schemas.microsoft.com/office/drawing/2014/main" id="{3FA819D6-5BEE-49B1-B251-A986731956D4}"/>
              </a:ext>
            </a:extLst>
          </p:cNvPr>
          <p:cNvSpPr txBox="1">
            <a:spLocks noChangeArrowheads="1"/>
          </p:cNvSpPr>
          <p:nvPr/>
        </p:nvSpPr>
        <p:spPr bwMode="auto">
          <a:xfrm>
            <a:off x="342899" y="2935641"/>
            <a:ext cx="72658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word “polymer” comes from the Greek words </a:t>
            </a:r>
            <a:r>
              <a:rPr lang="en-GB" altLang="en-US" i="1" dirty="0">
                <a:solidFill>
                  <a:srgbClr val="010066"/>
                </a:solidFill>
              </a:rPr>
              <a:t>poly</a:t>
            </a:r>
            <a:r>
              <a:rPr lang="en-GB" altLang="en-US" dirty="0">
                <a:solidFill>
                  <a:srgbClr val="010066"/>
                </a:solidFill>
              </a:rPr>
              <a:t> (meaning “many”) and </a:t>
            </a:r>
            <a:r>
              <a:rPr lang="en-GB" altLang="en-US" i="1" dirty="0" err="1">
                <a:solidFill>
                  <a:srgbClr val="010066"/>
                </a:solidFill>
              </a:rPr>
              <a:t>meros</a:t>
            </a:r>
            <a:r>
              <a:rPr lang="en-GB" altLang="en-US" i="1" dirty="0">
                <a:solidFill>
                  <a:srgbClr val="010066"/>
                </a:solidFill>
              </a:rPr>
              <a:t> </a:t>
            </a:r>
            <a:r>
              <a:rPr lang="en-GB" altLang="en-US" dirty="0">
                <a:solidFill>
                  <a:srgbClr val="010066"/>
                </a:solidFill>
              </a:rPr>
              <a:t>(meaning “parts”).</a:t>
            </a:r>
          </a:p>
        </p:txBody>
      </p:sp>
      <p:sp>
        <p:nvSpPr>
          <p:cNvPr id="23556" name="Rectangle 4">
            <a:extLst>
              <a:ext uri="{FF2B5EF4-FFF2-40B4-BE49-F238E27FC236}">
                <a16:creationId xmlns:a16="http://schemas.microsoft.com/office/drawing/2014/main" id="{B1EBC675-7C73-46E3-BBE2-3D84F54D49D7}"/>
              </a:ext>
            </a:extLst>
          </p:cNvPr>
          <p:cNvSpPr>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Polymers</a:t>
            </a:r>
            <a:r>
              <a:rPr lang="en-GB" altLang="en-US" dirty="0">
                <a:solidFill>
                  <a:srgbClr val="010066"/>
                </a:solidFill>
              </a:rPr>
              <a:t> are very large molecules made when hundreds of </a:t>
            </a:r>
            <a:r>
              <a:rPr lang="en-GB" altLang="en-US" b="1" dirty="0">
                <a:solidFill>
                  <a:srgbClr val="FF6600"/>
                </a:solidFill>
              </a:rPr>
              <a:t>monomers</a:t>
            </a:r>
            <a:r>
              <a:rPr lang="en-GB" altLang="en-US" dirty="0">
                <a:solidFill>
                  <a:srgbClr val="010066"/>
                </a:solidFill>
              </a:rPr>
              <a:t> join together to form long chains. </a:t>
            </a:r>
            <a:r>
              <a:rPr lang="en-GB" altLang="en-US" b="1" dirty="0">
                <a:solidFill>
                  <a:srgbClr val="FF6600"/>
                </a:solidFill>
              </a:rPr>
              <a:t>Polymerization</a:t>
            </a:r>
            <a:r>
              <a:rPr lang="en-GB" altLang="en-US" dirty="0">
                <a:solidFill>
                  <a:srgbClr val="010066"/>
                </a:solidFill>
              </a:rPr>
              <a:t> is the process used to convert monomers into polymers.</a:t>
            </a:r>
          </a:p>
        </p:txBody>
      </p:sp>
      <p:sp>
        <p:nvSpPr>
          <p:cNvPr id="339973" name="Text Box 5">
            <a:extLst>
              <a:ext uri="{FF2B5EF4-FFF2-40B4-BE49-F238E27FC236}">
                <a16:creationId xmlns:a16="http://schemas.microsoft.com/office/drawing/2014/main" id="{2299C785-5ED4-49C3-B2E4-E024A0AA652D}"/>
              </a:ext>
            </a:extLst>
          </p:cNvPr>
          <p:cNvSpPr txBox="1">
            <a:spLocks noChangeArrowheads="1"/>
          </p:cNvSpPr>
          <p:nvPr/>
        </p:nvSpPr>
        <p:spPr bwMode="auto">
          <a:xfrm>
            <a:off x="3197225" y="4817358"/>
            <a:ext cx="53355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Plastics</a:t>
            </a:r>
            <a:r>
              <a:rPr lang="en-GB" altLang="en-US" dirty="0">
                <a:solidFill>
                  <a:srgbClr val="010066"/>
                </a:solidFill>
              </a:rPr>
              <a:t> are synthetic polymers that can be shaped by heat or pressure.</a:t>
            </a:r>
          </a:p>
        </p:txBody>
      </p:sp>
      <p:sp>
        <p:nvSpPr>
          <p:cNvPr id="23558" name="Rectangle 6">
            <a:extLst>
              <a:ext uri="{FF2B5EF4-FFF2-40B4-BE49-F238E27FC236}">
                <a16:creationId xmlns:a16="http://schemas.microsoft.com/office/drawing/2014/main" id="{1288419C-6A4D-4932-A09F-04492D8AB7FB}"/>
              </a:ext>
            </a:extLst>
          </p:cNvPr>
          <p:cNvSpPr>
            <a:spLocks noGrp="1" noChangeArrowheads="1"/>
          </p:cNvSpPr>
          <p:nvPr>
            <p:ph type="title"/>
          </p:nvPr>
        </p:nvSpPr>
        <p:spPr/>
        <p:txBody>
          <a:bodyPr/>
          <a:lstStyle/>
          <a:p>
            <a:r>
              <a:rPr lang="en-GB" altLang="en-US"/>
              <a:t>What are polymers?</a:t>
            </a:r>
          </a:p>
        </p:txBody>
      </p:sp>
      <p:pic>
        <p:nvPicPr>
          <p:cNvPr id="9" name="Picture 8">
            <a:hlinkClick r:id="" action="ppaction://hlinkshowjump?jump=nextslide"/>
            <a:extLst>
              <a:ext uri="{FF2B5EF4-FFF2-40B4-BE49-F238E27FC236}">
                <a16:creationId xmlns:a16="http://schemas.microsoft.com/office/drawing/2014/main" id="{09F62A8A-2D53-4217-BD93-642CCBC55F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51FD65A9-19C9-46B5-B0D5-1841BC4B506C}"/>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9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997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p:bldP spid="3399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D7152BA2-A291-4A3F-B53F-8BFA197A48FD}"/>
              </a:ext>
            </a:extLst>
          </p:cNvPr>
          <p:cNvSpPr>
            <a:spLocks noGrp="1" noChangeArrowheads="1"/>
          </p:cNvSpPr>
          <p:nvPr>
            <p:ph type="title"/>
          </p:nvPr>
        </p:nvSpPr>
        <p:spPr/>
        <p:txBody>
          <a:bodyPr/>
          <a:lstStyle/>
          <a:p>
            <a:r>
              <a:rPr lang="en-GB" altLang="en-US" dirty="0"/>
              <a:t>The polymerization of ethene</a:t>
            </a:r>
          </a:p>
        </p:txBody>
      </p:sp>
      <p:pic>
        <p:nvPicPr>
          <p:cNvPr id="7" name="Picture 6">
            <a:hlinkClick r:id="" action="ppaction://hlinkshowjump?jump=nextslide"/>
            <a:extLst>
              <a:ext uri="{FF2B5EF4-FFF2-40B4-BE49-F238E27FC236}">
                <a16:creationId xmlns:a16="http://schemas.microsoft.com/office/drawing/2014/main" id="{95CA002F-DD26-4947-A4DB-E2F39C73AC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90E81B92-C623-44F9-A9AA-04F91E1B67EA}"/>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D80E637D-864F-4847-BE69-97E52ADB6473}"/>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A54A2420-A770-4858-8B6F-D24A4E40269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9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A80BBE7-2A57-4946-BD8A-0DFCC986701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93001DA-EBA5-424E-A3EF-0AE5A6FFFB98}"/>
              </a:ext>
            </a:extLst>
          </p:cNvPr>
          <p:cNvSpPr>
            <a:spLocks noGrp="1" noChangeArrowheads="1"/>
          </p:cNvSpPr>
          <p:nvPr>
            <p:ph type="title"/>
          </p:nvPr>
        </p:nvSpPr>
        <p:spPr/>
        <p:txBody>
          <a:bodyPr/>
          <a:lstStyle/>
          <a:p>
            <a:pPr eaLnBrk="1" hangingPunct="1"/>
            <a:r>
              <a:rPr lang="en-GB" altLang="en-US"/>
              <a:t>LDPE and HDPE</a:t>
            </a:r>
          </a:p>
        </p:txBody>
      </p:sp>
      <p:sp>
        <p:nvSpPr>
          <p:cNvPr id="1013765" name="Text Box 5">
            <a:extLst>
              <a:ext uri="{FF2B5EF4-FFF2-40B4-BE49-F238E27FC236}">
                <a16:creationId xmlns:a16="http://schemas.microsoft.com/office/drawing/2014/main" id="{BE824BEA-A239-4E78-ACEB-8BA24FF302D5}"/>
              </a:ext>
            </a:extLst>
          </p:cNvPr>
          <p:cNvSpPr txBox="1">
            <a:spLocks noChangeArrowheads="1"/>
          </p:cNvSpPr>
          <p:nvPr/>
        </p:nvSpPr>
        <p:spPr bwMode="auto">
          <a:xfrm>
            <a:off x="539751" y="2475408"/>
            <a:ext cx="841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SzPct val="100000"/>
              <a:buFont typeface="Wingdings" panose="05000000000000000000" pitchFamily="2" charset="2"/>
              <a:buChar char="l"/>
            </a:pPr>
            <a:r>
              <a:rPr lang="en-GB" altLang="en-US" b="1" dirty="0">
                <a:solidFill>
                  <a:srgbClr val="FF6600"/>
                </a:solidFill>
              </a:rPr>
              <a:t>Low-density polyethene</a:t>
            </a:r>
            <a:r>
              <a:rPr lang="en-GB" altLang="en-US" dirty="0"/>
              <a:t> (</a:t>
            </a:r>
            <a:r>
              <a:rPr lang="en-GB" altLang="en-US" b="1" dirty="0">
                <a:solidFill>
                  <a:srgbClr val="FF6600"/>
                </a:solidFill>
              </a:rPr>
              <a:t>LDPE</a:t>
            </a:r>
            <a:r>
              <a:rPr lang="en-GB" altLang="en-US" dirty="0"/>
              <a:t>) is formed under a high pressure and a temperature of about 170</a:t>
            </a:r>
            <a:r>
              <a:rPr lang="en-GB" altLang="en-US" sz="1000" dirty="0"/>
              <a:t> </a:t>
            </a:r>
            <a:r>
              <a:rPr lang="en-GB" altLang="en-US" dirty="0"/>
              <a:t>°C.</a:t>
            </a:r>
          </a:p>
        </p:txBody>
      </p:sp>
      <p:sp>
        <p:nvSpPr>
          <p:cNvPr id="1013768" name="Text Box 8">
            <a:extLst>
              <a:ext uri="{FF2B5EF4-FFF2-40B4-BE49-F238E27FC236}">
                <a16:creationId xmlns:a16="http://schemas.microsoft.com/office/drawing/2014/main" id="{E6723476-B642-4399-BBE1-02FDEA7B2BC9}"/>
              </a:ext>
            </a:extLst>
          </p:cNvPr>
          <p:cNvSpPr txBox="1">
            <a:spLocks noChangeArrowheads="1"/>
          </p:cNvSpPr>
          <p:nvPr/>
        </p:nvSpPr>
        <p:spPr bwMode="auto">
          <a:xfrm>
            <a:off x="539750" y="4165003"/>
            <a:ext cx="8415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SzPct val="100000"/>
              <a:buFont typeface="Wingdings" panose="05000000000000000000" pitchFamily="2" charset="2"/>
              <a:buChar char="l"/>
            </a:pPr>
            <a:r>
              <a:rPr lang="en-GB" altLang="en-US" b="1" dirty="0">
                <a:solidFill>
                  <a:srgbClr val="FF6600"/>
                </a:solidFill>
              </a:rPr>
              <a:t>High-density polyethene</a:t>
            </a:r>
            <a:r>
              <a:rPr lang="en-GB" altLang="en-US" dirty="0"/>
              <a:t> (</a:t>
            </a:r>
            <a:r>
              <a:rPr lang="en-GB" altLang="en-US" b="1" dirty="0">
                <a:solidFill>
                  <a:srgbClr val="FF6600"/>
                </a:solidFill>
              </a:rPr>
              <a:t>HDPE</a:t>
            </a:r>
            <a:r>
              <a:rPr lang="en-GB" altLang="en-US" dirty="0"/>
              <a:t>) is formed under low pressure at a temperature of about 70</a:t>
            </a:r>
            <a:r>
              <a:rPr lang="en-GB" altLang="en-US" sz="1000" dirty="0"/>
              <a:t> </a:t>
            </a:r>
            <a:r>
              <a:rPr lang="en-GB" altLang="en-US" dirty="0"/>
              <a:t>°C, with a catalyst.</a:t>
            </a:r>
          </a:p>
        </p:txBody>
      </p:sp>
      <p:sp>
        <p:nvSpPr>
          <p:cNvPr id="1013769" name="Text Box 9">
            <a:extLst>
              <a:ext uri="{FF2B5EF4-FFF2-40B4-BE49-F238E27FC236}">
                <a16:creationId xmlns:a16="http://schemas.microsoft.com/office/drawing/2014/main" id="{9AE3260E-4C44-4E01-9B1A-6EB6FCEDB2D5}"/>
              </a:ext>
            </a:extLst>
          </p:cNvPr>
          <p:cNvSpPr txBox="1">
            <a:spLocks noChangeArrowheads="1"/>
          </p:cNvSpPr>
          <p:nvPr/>
        </p:nvSpPr>
        <p:spPr bwMode="auto">
          <a:xfrm>
            <a:off x="360363" y="3320205"/>
            <a:ext cx="8289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These conditions cause a high level of branching, meaning that the polymer chains cannot pack tightly together.</a:t>
            </a:r>
          </a:p>
        </p:txBody>
      </p:sp>
      <p:sp>
        <p:nvSpPr>
          <p:cNvPr id="1013770" name="Text Box 10">
            <a:extLst>
              <a:ext uri="{FF2B5EF4-FFF2-40B4-BE49-F238E27FC236}">
                <a16:creationId xmlns:a16="http://schemas.microsoft.com/office/drawing/2014/main" id="{405A137E-16BB-4DE1-816B-43C7A2FF72F4}"/>
              </a:ext>
            </a:extLst>
          </p:cNvPr>
          <p:cNvSpPr txBox="1">
            <a:spLocks noChangeArrowheads="1"/>
          </p:cNvSpPr>
          <p:nvPr/>
        </p:nvSpPr>
        <p:spPr bwMode="auto">
          <a:xfrm>
            <a:off x="360363" y="5011386"/>
            <a:ext cx="817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Little branching occurs under these conditions. This means that the polymer chains can pack tightly together to form a dense material.</a:t>
            </a:r>
          </a:p>
        </p:txBody>
      </p:sp>
      <p:sp>
        <p:nvSpPr>
          <p:cNvPr id="10" name="Rectangle 20">
            <a:extLst>
              <a:ext uri="{FF2B5EF4-FFF2-40B4-BE49-F238E27FC236}">
                <a16:creationId xmlns:a16="http://schemas.microsoft.com/office/drawing/2014/main" id="{998D67DF-F698-4C59-AD27-BF2DEECB143B}"/>
              </a:ext>
            </a:extLst>
          </p:cNvPr>
          <p:cNvSpPr>
            <a:spLocks noChangeArrowheads="1"/>
          </p:cNvSpPr>
          <p:nvPr/>
        </p:nvSpPr>
        <p:spPr bwMode="auto">
          <a:xfrm>
            <a:off x="342900" y="1629023"/>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a:solidFill>
                  <a:srgbClr val="010066"/>
                </a:solidFill>
              </a:rPr>
              <a:t>Two different versions of </a:t>
            </a:r>
            <a:r>
              <a:rPr lang="en-GB" altLang="en-US" b="1">
                <a:solidFill>
                  <a:srgbClr val="FF6600"/>
                </a:solidFill>
              </a:rPr>
              <a:t>polyethene</a:t>
            </a:r>
            <a:r>
              <a:rPr lang="en-GB" altLang="en-US">
                <a:solidFill>
                  <a:srgbClr val="010066"/>
                </a:solidFill>
              </a:rPr>
              <a:t> can be produced from ethene by using </a:t>
            </a:r>
            <a:r>
              <a:rPr lang="en-GB" altLang="en-US" b="1">
                <a:solidFill>
                  <a:srgbClr val="010066"/>
                </a:solidFill>
              </a:rPr>
              <a:t>different catalysts </a:t>
            </a:r>
            <a:r>
              <a:rPr lang="en-GB" altLang="en-US">
                <a:solidFill>
                  <a:srgbClr val="010066"/>
                </a:solidFill>
              </a:rPr>
              <a:t>and </a:t>
            </a:r>
            <a:r>
              <a:rPr lang="en-GB" altLang="en-US" b="1">
                <a:solidFill>
                  <a:srgbClr val="010066"/>
                </a:solidFill>
              </a:rPr>
              <a:t>reaction conditions</a:t>
            </a:r>
            <a:r>
              <a:rPr lang="en-GB" altLang="en-US">
                <a:solidFill>
                  <a:srgbClr val="010066"/>
                </a:solidFill>
              </a:rPr>
              <a:t>:</a:t>
            </a:r>
          </a:p>
        </p:txBody>
      </p:sp>
      <p:sp>
        <p:nvSpPr>
          <p:cNvPr id="24586" name="Rectangle 5">
            <a:extLst>
              <a:ext uri="{FF2B5EF4-FFF2-40B4-BE49-F238E27FC236}">
                <a16:creationId xmlns:a16="http://schemas.microsoft.com/office/drawing/2014/main" id="{08CEDD7D-5570-4257-8253-3D60F62BE0BB}"/>
              </a:ext>
            </a:extLst>
          </p:cNvPr>
          <p:cNvSpPr>
            <a:spLocks noChangeArrowheads="1"/>
          </p:cNvSpPr>
          <p:nvPr/>
        </p:nvSpPr>
        <p:spPr bwMode="auto">
          <a:xfrm>
            <a:off x="342900" y="784225"/>
            <a:ext cx="8621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The properties of polymers depend on how the polymer chains are arranged and held together.</a:t>
            </a:r>
            <a:endParaRPr lang="en-GB" altLang="en-US"/>
          </a:p>
        </p:txBody>
      </p:sp>
      <p:pic>
        <p:nvPicPr>
          <p:cNvPr id="11" name="Picture 8">
            <a:hlinkClick r:id="" action="ppaction://hlinkshowjump?jump=nextslide"/>
            <a:extLst>
              <a:ext uri="{FF2B5EF4-FFF2-40B4-BE49-F238E27FC236}">
                <a16:creationId xmlns:a16="http://schemas.microsoft.com/office/drawing/2014/main" id="{18E7AB43-6828-4414-BABA-4331C22621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00414B3C-6B8C-44AF-8ACB-E21803183EFF}"/>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37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77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5" grpId="0"/>
      <p:bldP spid="1013768" grpId="0"/>
      <p:bldP spid="1013769" grpId="0"/>
      <p:bldP spid="1013770"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AB95B46-58C1-41B3-8D9E-8C9AAE958990}"/>
              </a:ext>
            </a:extLst>
          </p:cNvPr>
          <p:cNvSpPr>
            <a:spLocks noGrp="1" noChangeArrowheads="1"/>
          </p:cNvSpPr>
          <p:nvPr>
            <p:ph type="title"/>
          </p:nvPr>
        </p:nvSpPr>
        <p:spPr/>
        <p:txBody>
          <a:bodyPr/>
          <a:lstStyle/>
          <a:p>
            <a:pPr eaLnBrk="1" hangingPunct="1"/>
            <a:r>
              <a:rPr lang="en-GB" altLang="en-US"/>
              <a:t>Uses of LDPE</a:t>
            </a:r>
          </a:p>
        </p:txBody>
      </p:sp>
      <p:sp>
        <p:nvSpPr>
          <p:cNvPr id="25603" name="Text Box 9">
            <a:extLst>
              <a:ext uri="{FF2B5EF4-FFF2-40B4-BE49-F238E27FC236}">
                <a16:creationId xmlns:a16="http://schemas.microsoft.com/office/drawing/2014/main" id="{21D684EA-3756-4F49-ABEF-027A00B358CC}"/>
              </a:ext>
            </a:extLst>
          </p:cNvPr>
          <p:cNvSpPr txBox="1">
            <a:spLocks noChangeArrowheads="1"/>
          </p:cNvSpPr>
          <p:nvPr/>
        </p:nvSpPr>
        <p:spPr bwMode="auto">
          <a:xfrm>
            <a:off x="360363" y="801688"/>
            <a:ext cx="8307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LDPE is a soft, flexible and stretchy plastic, with a melting point of about 120</a:t>
            </a:r>
            <a:r>
              <a:rPr lang="en-GB" altLang="en-US" sz="1000" dirty="0"/>
              <a:t> </a:t>
            </a:r>
            <a:r>
              <a:rPr lang="en-GB" altLang="en-US" dirty="0"/>
              <a:t>°C. It is used to make:</a:t>
            </a:r>
          </a:p>
        </p:txBody>
      </p:sp>
      <p:sp>
        <p:nvSpPr>
          <p:cNvPr id="1017866" name="Text Box 10">
            <a:extLst>
              <a:ext uri="{FF2B5EF4-FFF2-40B4-BE49-F238E27FC236}">
                <a16:creationId xmlns:a16="http://schemas.microsoft.com/office/drawing/2014/main" id="{23385A2E-1860-46AD-A79D-2139070B8270}"/>
              </a:ext>
            </a:extLst>
          </p:cNvPr>
          <p:cNvSpPr txBox="1">
            <a:spLocks noChangeArrowheads="1"/>
          </p:cNvSpPr>
          <p:nvPr/>
        </p:nvSpPr>
        <p:spPr bwMode="auto">
          <a:xfrm>
            <a:off x="360363" y="2990850"/>
            <a:ext cx="3590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SzPct val="100000"/>
              <a:buFont typeface="Wingdings" panose="05000000000000000000" pitchFamily="2" charset="2"/>
              <a:buChar char="l"/>
            </a:pPr>
            <a:r>
              <a:rPr lang="en-GB" altLang="en-US" dirty="0"/>
              <a:t>squeezable bottles, and general purpose containers and trays</a:t>
            </a:r>
          </a:p>
        </p:txBody>
      </p:sp>
      <p:sp>
        <p:nvSpPr>
          <p:cNvPr id="1017867" name="Text Box 11">
            <a:extLst>
              <a:ext uri="{FF2B5EF4-FFF2-40B4-BE49-F238E27FC236}">
                <a16:creationId xmlns:a16="http://schemas.microsoft.com/office/drawing/2014/main" id="{CEF60216-34BC-42C2-8DFE-D7B1CB93C235}"/>
              </a:ext>
            </a:extLst>
          </p:cNvPr>
          <p:cNvSpPr txBox="1">
            <a:spLocks noChangeArrowheads="1"/>
          </p:cNvSpPr>
          <p:nvPr/>
        </p:nvSpPr>
        <p:spPr bwMode="auto">
          <a:xfrm>
            <a:off x="360363" y="2079625"/>
            <a:ext cx="359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SzPct val="100000"/>
              <a:buFont typeface="Wingdings" panose="05000000000000000000" pitchFamily="2" charset="2"/>
              <a:buChar char="l"/>
            </a:pPr>
            <a:r>
              <a:rPr lang="en-GB" altLang="en-US" dirty="0"/>
              <a:t>plastic bags</a:t>
            </a:r>
          </a:p>
        </p:txBody>
      </p:sp>
      <p:sp>
        <p:nvSpPr>
          <p:cNvPr id="1017869" name="Text Box 13">
            <a:extLst>
              <a:ext uri="{FF2B5EF4-FFF2-40B4-BE49-F238E27FC236}">
                <a16:creationId xmlns:a16="http://schemas.microsoft.com/office/drawing/2014/main" id="{C5051403-B2C4-4F42-B33C-025C9DB2237E}"/>
              </a:ext>
            </a:extLst>
          </p:cNvPr>
          <p:cNvSpPr txBox="1">
            <a:spLocks noChangeArrowheads="1"/>
          </p:cNvSpPr>
          <p:nvPr/>
        </p:nvSpPr>
        <p:spPr bwMode="auto">
          <a:xfrm>
            <a:off x="360363" y="4633913"/>
            <a:ext cx="3590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SzPct val="100000"/>
              <a:buFont typeface="Wingdings" panose="05000000000000000000" pitchFamily="2" charset="2"/>
              <a:buChar char="l"/>
            </a:pPr>
            <a:r>
              <a:rPr lang="en-GB" altLang="en-US" dirty="0"/>
              <a:t>other items that need to be soft and flexible, such as tubing.</a:t>
            </a:r>
          </a:p>
        </p:txBody>
      </p:sp>
      <p:pic>
        <p:nvPicPr>
          <p:cNvPr id="1017874" name="Picture 18" descr="plastic-bag">
            <a:extLst>
              <a:ext uri="{FF2B5EF4-FFF2-40B4-BE49-F238E27FC236}">
                <a16:creationId xmlns:a16="http://schemas.microsoft.com/office/drawing/2014/main" id="{366D431F-0A45-4A54-BC02-445273C5A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463" y="1728788"/>
            <a:ext cx="454977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981A5BBB-3B62-4961-97E7-DB7A47BB975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7DFC03A1-31D4-41A2-8019-C7F04286F23C}"/>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786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01787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1786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1786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66" grpId="0"/>
      <p:bldP spid="1017867" grpId="0"/>
      <p:bldP spid="10178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DE8A524-E7C3-4FB1-962C-65C5EA54D42D}"/>
              </a:ext>
            </a:extLst>
          </p:cNvPr>
          <p:cNvSpPr>
            <a:spLocks noGrp="1" noChangeArrowheads="1"/>
          </p:cNvSpPr>
          <p:nvPr>
            <p:ph type="title"/>
          </p:nvPr>
        </p:nvSpPr>
        <p:spPr/>
        <p:txBody>
          <a:bodyPr/>
          <a:lstStyle/>
          <a:p>
            <a:pPr eaLnBrk="1" hangingPunct="1"/>
            <a:r>
              <a:rPr lang="en-GB" altLang="en-US"/>
              <a:t>Uses of HDPE</a:t>
            </a:r>
          </a:p>
        </p:txBody>
      </p:sp>
      <p:sp>
        <p:nvSpPr>
          <p:cNvPr id="26627" name="Text Box 6">
            <a:extLst>
              <a:ext uri="{FF2B5EF4-FFF2-40B4-BE49-F238E27FC236}">
                <a16:creationId xmlns:a16="http://schemas.microsoft.com/office/drawing/2014/main" id="{A4C3A030-0CB2-4A37-9D78-2C6D16FDEFC0}"/>
              </a:ext>
            </a:extLst>
          </p:cNvPr>
          <p:cNvSpPr txBox="1">
            <a:spLocks noChangeArrowheads="1"/>
          </p:cNvSpPr>
          <p:nvPr/>
        </p:nvSpPr>
        <p:spPr bwMode="auto">
          <a:xfrm>
            <a:off x="360363" y="801688"/>
            <a:ext cx="83073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HDPE is a tough, strong and flexible plastic, with a melting point of about 130</a:t>
            </a:r>
            <a:r>
              <a:rPr lang="en-GB" altLang="en-US" sz="1000"/>
              <a:t> </a:t>
            </a:r>
            <a:r>
              <a:rPr lang="en-GB" altLang="en-US"/>
              <a:t>°C. It is used to make:</a:t>
            </a:r>
          </a:p>
        </p:txBody>
      </p:sp>
      <p:sp>
        <p:nvSpPr>
          <p:cNvPr id="1049607" name="Text Box 7">
            <a:extLst>
              <a:ext uri="{FF2B5EF4-FFF2-40B4-BE49-F238E27FC236}">
                <a16:creationId xmlns:a16="http://schemas.microsoft.com/office/drawing/2014/main" id="{135A5661-B8E1-44A1-9517-1785FDBE2FB0}"/>
              </a:ext>
            </a:extLst>
          </p:cNvPr>
          <p:cNvSpPr txBox="1">
            <a:spLocks noChangeArrowheads="1"/>
          </p:cNvSpPr>
          <p:nvPr/>
        </p:nvSpPr>
        <p:spPr bwMode="auto">
          <a:xfrm>
            <a:off x="360363" y="3963988"/>
            <a:ext cx="46497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SzPct val="80000"/>
              <a:buFont typeface="Wingdings" panose="05000000000000000000" pitchFamily="2" charset="2"/>
              <a:buChar char="l"/>
            </a:pPr>
            <a:r>
              <a:rPr lang="en-GB" altLang="en-US"/>
              <a:t>rigid items such as folding tables, chairs and pipes.</a:t>
            </a:r>
          </a:p>
        </p:txBody>
      </p:sp>
      <p:sp>
        <p:nvSpPr>
          <p:cNvPr id="1049608" name="Text Box 8">
            <a:extLst>
              <a:ext uri="{FF2B5EF4-FFF2-40B4-BE49-F238E27FC236}">
                <a16:creationId xmlns:a16="http://schemas.microsoft.com/office/drawing/2014/main" id="{A58533EB-1D91-423B-909F-2F8F54F8E277}"/>
              </a:ext>
            </a:extLst>
          </p:cNvPr>
          <p:cNvSpPr txBox="1">
            <a:spLocks noChangeArrowheads="1"/>
          </p:cNvSpPr>
          <p:nvPr/>
        </p:nvSpPr>
        <p:spPr bwMode="auto">
          <a:xfrm>
            <a:off x="360363" y="2387600"/>
            <a:ext cx="4316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SzPct val="80000"/>
              <a:buFont typeface="Wingdings" panose="05000000000000000000" pitchFamily="2" charset="2"/>
              <a:buChar char="l"/>
            </a:pPr>
            <a:r>
              <a:rPr lang="en-GB" altLang="en-US"/>
              <a:t>containers, such as milk and detergent bottles</a:t>
            </a:r>
          </a:p>
        </p:txBody>
      </p:sp>
      <p:pic>
        <p:nvPicPr>
          <p:cNvPr id="1049615" name="Picture 15" descr="milk-bottle">
            <a:extLst>
              <a:ext uri="{FF2B5EF4-FFF2-40B4-BE49-F238E27FC236}">
                <a16:creationId xmlns:a16="http://schemas.microsoft.com/office/drawing/2014/main" id="{510D4C52-58FD-43B7-B35C-39233138E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908" r="10371"/>
          <a:stretch>
            <a:fillRect/>
          </a:stretch>
        </p:blipFill>
        <p:spPr bwMode="auto">
          <a:xfrm>
            <a:off x="5284788" y="1577975"/>
            <a:ext cx="2379662"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463BC878-CBDC-4A8D-882F-15C0111EFD8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60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04961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4960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7" grpId="0"/>
      <p:bldP spid="10496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9" descr="slide 16 table.png">
            <a:extLst>
              <a:ext uri="{FF2B5EF4-FFF2-40B4-BE49-F238E27FC236}">
                <a16:creationId xmlns:a16="http://schemas.microsoft.com/office/drawing/2014/main" id="{050A2941-28DE-408F-8A17-21867DD608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787400"/>
            <a:ext cx="797242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9ABEC8AC-C0F2-4473-848E-CE2E07AAE42F}"/>
              </a:ext>
            </a:extLst>
          </p:cNvPr>
          <p:cNvSpPr>
            <a:spLocks noGrp="1"/>
          </p:cNvSpPr>
          <p:nvPr>
            <p:ph type="title"/>
          </p:nvPr>
        </p:nvSpPr>
        <p:spPr/>
        <p:txBody>
          <a:bodyPr/>
          <a:lstStyle/>
          <a:p>
            <a:r>
              <a:rPr lang="en-GB" altLang="en-US"/>
              <a:t>Physical properties of polyethene</a:t>
            </a:r>
          </a:p>
        </p:txBody>
      </p:sp>
      <p:sp>
        <p:nvSpPr>
          <p:cNvPr id="27652" name="TextBox 39">
            <a:extLst>
              <a:ext uri="{FF2B5EF4-FFF2-40B4-BE49-F238E27FC236}">
                <a16:creationId xmlns:a16="http://schemas.microsoft.com/office/drawing/2014/main" id="{0258EE16-31A0-4530-A528-37250FACDF7A}"/>
              </a:ext>
            </a:extLst>
          </p:cNvPr>
          <p:cNvSpPr txBox="1">
            <a:spLocks noChangeArrowheads="1"/>
          </p:cNvSpPr>
          <p:nvPr/>
        </p:nvSpPr>
        <p:spPr bwMode="auto">
          <a:xfrm>
            <a:off x="569913" y="2832630"/>
            <a:ext cx="264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flexibility</a:t>
            </a:r>
          </a:p>
        </p:txBody>
      </p:sp>
      <p:sp>
        <p:nvSpPr>
          <p:cNvPr id="4" name="TextBox 4034">
            <a:extLst>
              <a:ext uri="{FF2B5EF4-FFF2-40B4-BE49-F238E27FC236}">
                <a16:creationId xmlns:a16="http://schemas.microsoft.com/office/drawing/2014/main" id="{B4BA4CBC-AC21-4487-AEF0-45B7B37E2CE3}"/>
              </a:ext>
            </a:extLst>
          </p:cNvPr>
          <p:cNvSpPr txBox="1">
            <a:spLocks noChangeArrowheads="1"/>
          </p:cNvSpPr>
          <p:nvPr/>
        </p:nvSpPr>
        <p:spPr bwMode="auto">
          <a:xfrm>
            <a:off x="3227387" y="2832630"/>
            <a:ext cx="2589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flexible</a:t>
            </a:r>
          </a:p>
        </p:txBody>
      </p:sp>
      <p:sp>
        <p:nvSpPr>
          <p:cNvPr id="5" name="TextBox 41345">
            <a:extLst>
              <a:ext uri="{FF2B5EF4-FFF2-40B4-BE49-F238E27FC236}">
                <a16:creationId xmlns:a16="http://schemas.microsoft.com/office/drawing/2014/main" id="{B1B1EAFC-FE42-4129-953C-C1C9B80B9F83}"/>
              </a:ext>
            </a:extLst>
          </p:cNvPr>
          <p:cNvSpPr txBox="1">
            <a:spLocks noChangeArrowheads="1"/>
          </p:cNvSpPr>
          <p:nvPr/>
        </p:nvSpPr>
        <p:spPr bwMode="auto">
          <a:xfrm>
            <a:off x="5859463" y="2832630"/>
            <a:ext cx="261778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very flexible</a:t>
            </a:r>
          </a:p>
        </p:txBody>
      </p:sp>
      <p:sp>
        <p:nvSpPr>
          <p:cNvPr id="27655" name="TextBox 35">
            <a:extLst>
              <a:ext uri="{FF2B5EF4-FFF2-40B4-BE49-F238E27FC236}">
                <a16:creationId xmlns:a16="http://schemas.microsoft.com/office/drawing/2014/main" id="{AD4E5BBE-73FF-429B-9752-DE01A2103FA1}"/>
              </a:ext>
            </a:extLst>
          </p:cNvPr>
          <p:cNvSpPr txBox="1">
            <a:spLocks noChangeArrowheads="1"/>
          </p:cNvSpPr>
          <p:nvPr/>
        </p:nvSpPr>
        <p:spPr bwMode="auto">
          <a:xfrm>
            <a:off x="569913" y="4399492"/>
            <a:ext cx="265747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strength </a:t>
            </a:r>
            <a:br>
              <a:rPr lang="en-GB" altLang="en-US" dirty="0"/>
            </a:br>
            <a:r>
              <a:rPr lang="en-GB" altLang="en-US" dirty="0"/>
              <a:t>(in tension)</a:t>
            </a:r>
          </a:p>
        </p:txBody>
      </p:sp>
      <p:sp>
        <p:nvSpPr>
          <p:cNvPr id="10" name="TextBox 36">
            <a:extLst>
              <a:ext uri="{FF2B5EF4-FFF2-40B4-BE49-F238E27FC236}">
                <a16:creationId xmlns:a16="http://schemas.microsoft.com/office/drawing/2014/main" id="{37E0BEAD-06FE-4B6F-8D91-D01EB74A89EB}"/>
              </a:ext>
            </a:extLst>
          </p:cNvPr>
          <p:cNvSpPr txBox="1">
            <a:spLocks noChangeArrowheads="1"/>
          </p:cNvSpPr>
          <p:nvPr/>
        </p:nvSpPr>
        <p:spPr bwMode="auto">
          <a:xfrm>
            <a:off x="3227388" y="4584436"/>
            <a:ext cx="258921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strong</a:t>
            </a:r>
          </a:p>
        </p:txBody>
      </p:sp>
      <p:sp>
        <p:nvSpPr>
          <p:cNvPr id="11" name="TextBox 37">
            <a:extLst>
              <a:ext uri="{FF2B5EF4-FFF2-40B4-BE49-F238E27FC236}">
                <a16:creationId xmlns:a16="http://schemas.microsoft.com/office/drawing/2014/main" id="{BAE5A032-42B1-4987-B7D7-976387C504E7}"/>
              </a:ext>
            </a:extLst>
          </p:cNvPr>
          <p:cNvSpPr txBox="1">
            <a:spLocks noChangeArrowheads="1"/>
          </p:cNvSpPr>
          <p:nvPr/>
        </p:nvSpPr>
        <p:spPr bwMode="auto">
          <a:xfrm>
            <a:off x="5859463" y="4584436"/>
            <a:ext cx="261778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not as strong</a:t>
            </a:r>
          </a:p>
        </p:txBody>
      </p:sp>
      <p:sp>
        <p:nvSpPr>
          <p:cNvPr id="27658" name="TextBox 2">
            <a:extLst>
              <a:ext uri="{FF2B5EF4-FFF2-40B4-BE49-F238E27FC236}">
                <a16:creationId xmlns:a16="http://schemas.microsoft.com/office/drawing/2014/main" id="{994714F1-0929-4C33-8950-B2F583A493BD}"/>
              </a:ext>
            </a:extLst>
          </p:cNvPr>
          <p:cNvSpPr txBox="1">
            <a:spLocks noChangeArrowheads="1"/>
          </p:cNvSpPr>
          <p:nvPr/>
        </p:nvSpPr>
        <p:spPr bwMode="auto">
          <a:xfrm>
            <a:off x="3227388" y="882650"/>
            <a:ext cx="2617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HD polyethene</a:t>
            </a:r>
          </a:p>
        </p:txBody>
      </p:sp>
      <p:sp>
        <p:nvSpPr>
          <p:cNvPr id="27659" name="TextBox 3">
            <a:extLst>
              <a:ext uri="{FF2B5EF4-FFF2-40B4-BE49-F238E27FC236}">
                <a16:creationId xmlns:a16="http://schemas.microsoft.com/office/drawing/2014/main" id="{6D9D2F81-F8F0-47E2-9748-D3CB0608C328}"/>
              </a:ext>
            </a:extLst>
          </p:cNvPr>
          <p:cNvSpPr txBox="1">
            <a:spLocks noChangeArrowheads="1"/>
          </p:cNvSpPr>
          <p:nvPr/>
        </p:nvSpPr>
        <p:spPr bwMode="auto">
          <a:xfrm>
            <a:off x="5859463" y="882650"/>
            <a:ext cx="2478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LD polyethene</a:t>
            </a:r>
          </a:p>
        </p:txBody>
      </p:sp>
      <p:sp>
        <p:nvSpPr>
          <p:cNvPr id="27660" name="TextBox 15">
            <a:extLst>
              <a:ext uri="{FF2B5EF4-FFF2-40B4-BE49-F238E27FC236}">
                <a16:creationId xmlns:a16="http://schemas.microsoft.com/office/drawing/2014/main" id="{4113F7DF-565D-4F26-80BB-E9185CA87856}"/>
              </a:ext>
            </a:extLst>
          </p:cNvPr>
          <p:cNvSpPr txBox="1">
            <a:spLocks noChangeArrowheads="1"/>
          </p:cNvSpPr>
          <p:nvPr/>
        </p:nvSpPr>
        <p:spPr bwMode="auto">
          <a:xfrm>
            <a:off x="569912" y="882650"/>
            <a:ext cx="268446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property</a:t>
            </a:r>
          </a:p>
        </p:txBody>
      </p:sp>
      <p:sp>
        <p:nvSpPr>
          <p:cNvPr id="27661" name="TextBox 24">
            <a:extLst>
              <a:ext uri="{FF2B5EF4-FFF2-40B4-BE49-F238E27FC236}">
                <a16:creationId xmlns:a16="http://schemas.microsoft.com/office/drawing/2014/main" id="{AE8F9BD9-57CC-47C7-92FB-2347467EB6A6}"/>
              </a:ext>
            </a:extLst>
          </p:cNvPr>
          <p:cNvSpPr txBox="1">
            <a:spLocks noChangeArrowheads="1"/>
          </p:cNvSpPr>
          <p:nvPr/>
        </p:nvSpPr>
        <p:spPr bwMode="auto">
          <a:xfrm>
            <a:off x="569912" y="1481844"/>
            <a:ext cx="2657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melting point</a:t>
            </a:r>
          </a:p>
        </p:txBody>
      </p:sp>
      <p:sp>
        <p:nvSpPr>
          <p:cNvPr id="24" name="TextBox 2512">
            <a:extLst>
              <a:ext uri="{FF2B5EF4-FFF2-40B4-BE49-F238E27FC236}">
                <a16:creationId xmlns:a16="http://schemas.microsoft.com/office/drawing/2014/main" id="{1097939E-84E5-4A95-A6A2-B993D8EEA26F}"/>
              </a:ext>
            </a:extLst>
          </p:cNvPr>
          <p:cNvSpPr txBox="1">
            <a:spLocks noChangeArrowheads="1"/>
          </p:cNvSpPr>
          <p:nvPr/>
        </p:nvSpPr>
        <p:spPr bwMode="auto">
          <a:xfrm>
            <a:off x="3227388" y="1481844"/>
            <a:ext cx="261778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120–180</a:t>
            </a:r>
            <a:r>
              <a:rPr lang="en-GB" altLang="en-US" sz="1000" dirty="0"/>
              <a:t> </a:t>
            </a:r>
            <a:r>
              <a:rPr lang="en-GB" altLang="en-US" dirty="0"/>
              <a:t>°C</a:t>
            </a:r>
          </a:p>
        </p:txBody>
      </p:sp>
      <p:sp>
        <p:nvSpPr>
          <p:cNvPr id="27663" name="TextBox 1823">
            <a:extLst>
              <a:ext uri="{FF2B5EF4-FFF2-40B4-BE49-F238E27FC236}">
                <a16:creationId xmlns:a16="http://schemas.microsoft.com/office/drawing/2014/main" id="{7ED99D28-B29F-4D97-ACB3-6D60AA8D79EE}"/>
              </a:ext>
            </a:extLst>
          </p:cNvPr>
          <p:cNvSpPr txBox="1">
            <a:spLocks noChangeArrowheads="1"/>
          </p:cNvSpPr>
          <p:nvPr/>
        </p:nvSpPr>
        <p:spPr bwMode="auto">
          <a:xfrm>
            <a:off x="569913" y="3375378"/>
            <a:ext cx="265747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hard or soft?</a:t>
            </a:r>
          </a:p>
        </p:txBody>
      </p:sp>
      <p:sp>
        <p:nvSpPr>
          <p:cNvPr id="27664" name="TextBox 1812">
            <a:extLst>
              <a:ext uri="{FF2B5EF4-FFF2-40B4-BE49-F238E27FC236}">
                <a16:creationId xmlns:a16="http://schemas.microsoft.com/office/drawing/2014/main" id="{9C254C49-A551-4C51-9AC6-2DBAAD276CFB}"/>
              </a:ext>
            </a:extLst>
          </p:cNvPr>
          <p:cNvSpPr txBox="1">
            <a:spLocks noChangeArrowheads="1"/>
          </p:cNvSpPr>
          <p:nvPr/>
        </p:nvSpPr>
        <p:spPr bwMode="auto">
          <a:xfrm>
            <a:off x="569912" y="3901017"/>
            <a:ext cx="265747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density</a:t>
            </a:r>
          </a:p>
        </p:txBody>
      </p:sp>
      <p:sp>
        <p:nvSpPr>
          <p:cNvPr id="34" name="TextBox 4056">
            <a:extLst>
              <a:ext uri="{FF2B5EF4-FFF2-40B4-BE49-F238E27FC236}">
                <a16:creationId xmlns:a16="http://schemas.microsoft.com/office/drawing/2014/main" id="{88759B86-4544-44AE-A4D1-E4BB80A73670}"/>
              </a:ext>
            </a:extLst>
          </p:cNvPr>
          <p:cNvSpPr txBox="1">
            <a:spLocks noChangeArrowheads="1"/>
          </p:cNvSpPr>
          <p:nvPr/>
        </p:nvSpPr>
        <p:spPr bwMode="auto">
          <a:xfrm>
            <a:off x="3227388" y="3375378"/>
            <a:ext cx="2589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harder</a:t>
            </a:r>
          </a:p>
        </p:txBody>
      </p:sp>
      <p:sp>
        <p:nvSpPr>
          <p:cNvPr id="35" name="TextBox 41666">
            <a:extLst>
              <a:ext uri="{FF2B5EF4-FFF2-40B4-BE49-F238E27FC236}">
                <a16:creationId xmlns:a16="http://schemas.microsoft.com/office/drawing/2014/main" id="{910284EC-7BE5-411D-BDD7-35BEF54825E9}"/>
              </a:ext>
            </a:extLst>
          </p:cNvPr>
          <p:cNvSpPr txBox="1">
            <a:spLocks noChangeArrowheads="1"/>
          </p:cNvSpPr>
          <p:nvPr/>
        </p:nvSpPr>
        <p:spPr bwMode="auto">
          <a:xfrm>
            <a:off x="5859463" y="3375378"/>
            <a:ext cx="2587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softer</a:t>
            </a:r>
          </a:p>
        </p:txBody>
      </p:sp>
      <p:sp>
        <p:nvSpPr>
          <p:cNvPr id="36" name="TextBox 4067">
            <a:extLst>
              <a:ext uri="{FF2B5EF4-FFF2-40B4-BE49-F238E27FC236}">
                <a16:creationId xmlns:a16="http://schemas.microsoft.com/office/drawing/2014/main" id="{ECBEA0BC-EBB3-41D9-916D-3B42C49689D9}"/>
              </a:ext>
            </a:extLst>
          </p:cNvPr>
          <p:cNvSpPr txBox="1">
            <a:spLocks noChangeArrowheads="1"/>
          </p:cNvSpPr>
          <p:nvPr/>
        </p:nvSpPr>
        <p:spPr bwMode="auto">
          <a:xfrm>
            <a:off x="3227387" y="3901017"/>
            <a:ext cx="258921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&gt; 940</a:t>
            </a:r>
            <a:r>
              <a:rPr lang="en-GB" altLang="en-US" sz="1000" dirty="0"/>
              <a:t> </a:t>
            </a:r>
            <a:r>
              <a:rPr lang="en-GB" altLang="en-US" dirty="0"/>
              <a:t>kg/m</a:t>
            </a:r>
            <a:r>
              <a:rPr lang="en-GB" altLang="en-US" baseline="30000" dirty="0"/>
              <a:t>3</a:t>
            </a:r>
            <a:r>
              <a:rPr lang="en-GB" altLang="en-US" dirty="0"/>
              <a:t> </a:t>
            </a:r>
          </a:p>
        </p:txBody>
      </p:sp>
      <p:sp>
        <p:nvSpPr>
          <p:cNvPr id="37" name="TextBox 415555">
            <a:extLst>
              <a:ext uri="{FF2B5EF4-FFF2-40B4-BE49-F238E27FC236}">
                <a16:creationId xmlns:a16="http://schemas.microsoft.com/office/drawing/2014/main" id="{206CE4DD-74CF-4F9A-B04B-6DAC2CE14AE4}"/>
              </a:ext>
            </a:extLst>
          </p:cNvPr>
          <p:cNvSpPr txBox="1">
            <a:spLocks noChangeArrowheads="1"/>
          </p:cNvSpPr>
          <p:nvPr/>
        </p:nvSpPr>
        <p:spPr bwMode="auto">
          <a:xfrm>
            <a:off x="5859463" y="3901017"/>
            <a:ext cx="261778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915–925</a:t>
            </a:r>
            <a:r>
              <a:rPr lang="en-GB" altLang="en-US" sz="1000" dirty="0"/>
              <a:t>  </a:t>
            </a:r>
            <a:r>
              <a:rPr lang="en-GB" altLang="en-US" dirty="0"/>
              <a:t>kg/m</a:t>
            </a:r>
            <a:r>
              <a:rPr lang="en-GB" altLang="en-US" baseline="30000" dirty="0"/>
              <a:t>3</a:t>
            </a:r>
          </a:p>
        </p:txBody>
      </p:sp>
      <p:sp>
        <p:nvSpPr>
          <p:cNvPr id="41" name="TextBox 25">
            <a:extLst>
              <a:ext uri="{FF2B5EF4-FFF2-40B4-BE49-F238E27FC236}">
                <a16:creationId xmlns:a16="http://schemas.microsoft.com/office/drawing/2014/main" id="{1203E2A3-2923-4B3F-86C2-54A5799ED765}"/>
              </a:ext>
            </a:extLst>
          </p:cNvPr>
          <p:cNvSpPr txBox="1">
            <a:spLocks noChangeArrowheads="1"/>
          </p:cNvSpPr>
          <p:nvPr/>
        </p:nvSpPr>
        <p:spPr bwMode="auto">
          <a:xfrm>
            <a:off x="5859463" y="1481844"/>
            <a:ext cx="261778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105–120</a:t>
            </a:r>
            <a:r>
              <a:rPr lang="en-GB" altLang="en-US" sz="1000" dirty="0"/>
              <a:t> </a:t>
            </a:r>
            <a:r>
              <a:rPr lang="en-GB" altLang="en-US" dirty="0"/>
              <a:t>°C</a:t>
            </a:r>
          </a:p>
        </p:txBody>
      </p:sp>
      <p:sp>
        <p:nvSpPr>
          <p:cNvPr id="27670" name="TextBox 18">
            <a:extLst>
              <a:ext uri="{FF2B5EF4-FFF2-40B4-BE49-F238E27FC236}">
                <a16:creationId xmlns:a16="http://schemas.microsoft.com/office/drawing/2014/main" id="{F44395B9-62CA-4587-A332-1829432ACF73}"/>
              </a:ext>
            </a:extLst>
          </p:cNvPr>
          <p:cNvSpPr txBox="1">
            <a:spLocks noChangeArrowheads="1"/>
          </p:cNvSpPr>
          <p:nvPr/>
        </p:nvSpPr>
        <p:spPr bwMode="auto">
          <a:xfrm>
            <a:off x="569913" y="1978555"/>
            <a:ext cx="26844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softening temperature</a:t>
            </a:r>
          </a:p>
        </p:txBody>
      </p:sp>
      <p:sp>
        <p:nvSpPr>
          <p:cNvPr id="44" name="TextBox 40">
            <a:extLst>
              <a:ext uri="{FF2B5EF4-FFF2-40B4-BE49-F238E27FC236}">
                <a16:creationId xmlns:a16="http://schemas.microsoft.com/office/drawing/2014/main" id="{5283E128-1C0B-4727-A7F1-CA37C2524F90}"/>
              </a:ext>
            </a:extLst>
          </p:cNvPr>
          <p:cNvSpPr txBox="1">
            <a:spLocks noChangeArrowheads="1"/>
          </p:cNvSpPr>
          <p:nvPr/>
        </p:nvSpPr>
        <p:spPr bwMode="auto">
          <a:xfrm>
            <a:off x="3227387" y="2163499"/>
            <a:ext cx="261778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112–132</a:t>
            </a:r>
            <a:r>
              <a:rPr lang="en-GB" altLang="en-US" sz="1000" dirty="0"/>
              <a:t> </a:t>
            </a:r>
            <a:r>
              <a:rPr lang="en-GB" altLang="en-US" dirty="0"/>
              <a:t>°C</a:t>
            </a:r>
          </a:p>
        </p:txBody>
      </p:sp>
      <p:sp>
        <p:nvSpPr>
          <p:cNvPr id="45" name="TextBox 412222">
            <a:extLst>
              <a:ext uri="{FF2B5EF4-FFF2-40B4-BE49-F238E27FC236}">
                <a16:creationId xmlns:a16="http://schemas.microsoft.com/office/drawing/2014/main" id="{381FD1F6-5714-4508-99D3-5A3D9AEBECDE}"/>
              </a:ext>
            </a:extLst>
          </p:cNvPr>
          <p:cNvSpPr txBox="1">
            <a:spLocks noChangeArrowheads="1"/>
          </p:cNvSpPr>
          <p:nvPr/>
        </p:nvSpPr>
        <p:spPr bwMode="auto">
          <a:xfrm>
            <a:off x="5859463" y="2163499"/>
            <a:ext cx="261778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85–100</a:t>
            </a:r>
            <a:r>
              <a:rPr lang="en-GB" altLang="en-US" sz="1000" dirty="0"/>
              <a:t> </a:t>
            </a:r>
            <a:r>
              <a:rPr lang="en-GB" altLang="en-US" dirty="0"/>
              <a:t>°C</a:t>
            </a:r>
            <a:endParaRPr lang="en-GB" altLang="en-US" baseline="30000" dirty="0"/>
          </a:p>
        </p:txBody>
      </p:sp>
      <p:sp>
        <p:nvSpPr>
          <p:cNvPr id="42" name="TextBox 4111">
            <a:extLst>
              <a:ext uri="{FF2B5EF4-FFF2-40B4-BE49-F238E27FC236}">
                <a16:creationId xmlns:a16="http://schemas.microsoft.com/office/drawing/2014/main" id="{B4997468-8034-439E-904C-CCE403774D76}"/>
              </a:ext>
            </a:extLst>
          </p:cNvPr>
          <p:cNvSpPr txBox="1">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Both HDPE and LDPE are </a:t>
            </a:r>
            <a:r>
              <a:rPr lang="en-GB" altLang="en-US" b="1">
                <a:solidFill>
                  <a:srgbClr val="FF6600"/>
                </a:solidFill>
              </a:rPr>
              <a:t>thermosoftening</a:t>
            </a:r>
            <a:r>
              <a:rPr lang="en-GB" altLang="en-US"/>
              <a:t> polymers. This means they can be easily reshaped when heated.</a:t>
            </a:r>
          </a:p>
        </p:txBody>
      </p:sp>
      <p:pic>
        <p:nvPicPr>
          <p:cNvPr id="27" name="Picture 8">
            <a:hlinkClick r:id="" action="ppaction://hlinkshowjump?jump=nextslide"/>
            <a:extLst>
              <a:ext uri="{FF2B5EF4-FFF2-40B4-BE49-F238E27FC236}">
                <a16:creationId xmlns:a16="http://schemas.microsoft.com/office/drawing/2014/main" id="{2AB5D738-5A14-48E6-91BA-1DB603EC574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24" grpId="0"/>
      <p:bldP spid="34" grpId="0"/>
      <p:bldP spid="35" grpId="0"/>
      <p:bldP spid="36" grpId="0"/>
      <p:bldP spid="37" grpId="0"/>
      <p:bldP spid="41" grpId="0"/>
      <p:bldP spid="44" grpId="0"/>
      <p:bldP spid="45"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7EA6D46E-5F2C-470A-A13E-C0D4D4B7A85C}"/>
              </a:ext>
            </a:extLst>
          </p:cNvPr>
          <p:cNvSpPr>
            <a:spLocks noGrp="1" noChangeArrowheads="1"/>
          </p:cNvSpPr>
          <p:nvPr>
            <p:ph type="title"/>
          </p:nvPr>
        </p:nvSpPr>
        <p:spPr/>
        <p:txBody>
          <a:bodyPr/>
          <a:lstStyle/>
          <a:p>
            <a:r>
              <a:rPr lang="en-GB" altLang="en-US" sz="2600" dirty="0"/>
              <a:t>Thermosetting and </a:t>
            </a:r>
            <a:r>
              <a:rPr lang="en-GB" altLang="en-US" sz="2600" dirty="0" err="1"/>
              <a:t>thermosoftening</a:t>
            </a:r>
            <a:r>
              <a:rPr lang="en-GB" altLang="en-US" sz="2600" dirty="0"/>
              <a:t> plastics</a:t>
            </a:r>
          </a:p>
        </p:txBody>
      </p:sp>
      <p:pic>
        <p:nvPicPr>
          <p:cNvPr id="6" name="Picture 5">
            <a:hlinkClick r:id="" action="ppaction://hlinkshowjump?jump=nextslide"/>
            <a:extLst>
              <a:ext uri="{FF2B5EF4-FFF2-40B4-BE49-F238E27FC236}">
                <a16:creationId xmlns:a16="http://schemas.microsoft.com/office/drawing/2014/main" id="{3AFA2421-50DE-4696-B148-4CB121E7919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05D3DFCF-DD1A-4580-B76A-4B263BBB2BC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1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9C04F85-BB4D-4C8F-8BB7-9F8CB93B3352}"/>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58C4727-D11D-4D27-9581-0638F604DD55}"/>
              </a:ext>
            </a:extLst>
          </p:cNvPr>
          <p:cNvSpPr>
            <a:spLocks noGrp="1"/>
          </p:cNvSpPr>
          <p:nvPr>
            <p:ph type="title"/>
          </p:nvPr>
        </p:nvSpPr>
        <p:spPr/>
        <p:txBody>
          <a:bodyPr/>
          <a:lstStyle/>
          <a:p>
            <a:r>
              <a:rPr lang="en-GB" altLang="en-US"/>
              <a:t>What are composites?</a:t>
            </a:r>
          </a:p>
        </p:txBody>
      </p:sp>
      <p:sp>
        <p:nvSpPr>
          <p:cNvPr id="29699" name="TextBox 3">
            <a:extLst>
              <a:ext uri="{FF2B5EF4-FFF2-40B4-BE49-F238E27FC236}">
                <a16:creationId xmlns:a16="http://schemas.microsoft.com/office/drawing/2014/main" id="{281C8888-7AED-4573-8839-7EA47AED85C1}"/>
              </a:ext>
            </a:extLst>
          </p:cNvPr>
          <p:cNvSpPr txBox="1">
            <a:spLocks noChangeArrowheads="1"/>
          </p:cNvSpPr>
          <p:nvPr/>
        </p:nvSpPr>
        <p:spPr bwMode="auto">
          <a:xfrm>
            <a:off x="360363" y="792163"/>
            <a:ext cx="853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FF6600"/>
                </a:solidFill>
              </a:rPr>
              <a:t>Composites</a:t>
            </a:r>
            <a:r>
              <a:rPr lang="en-GB" altLang="en-US"/>
              <a:t> are made up of two or more materials. The two main categories of material used are:</a:t>
            </a:r>
          </a:p>
        </p:txBody>
      </p:sp>
      <p:sp>
        <p:nvSpPr>
          <p:cNvPr id="24583" name="TextBox 10">
            <a:extLst>
              <a:ext uri="{FF2B5EF4-FFF2-40B4-BE49-F238E27FC236}">
                <a16:creationId xmlns:a16="http://schemas.microsoft.com/office/drawing/2014/main" id="{6A9EAC43-C14A-422A-8CF3-6F305826D665}"/>
              </a:ext>
            </a:extLst>
          </p:cNvPr>
          <p:cNvSpPr txBox="1">
            <a:spLocks noChangeArrowheads="1"/>
          </p:cNvSpPr>
          <p:nvPr/>
        </p:nvSpPr>
        <p:spPr bwMode="auto">
          <a:xfrm>
            <a:off x="342900" y="178593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a </a:t>
            </a:r>
            <a:r>
              <a:rPr lang="en-GB" altLang="en-US" b="1">
                <a:solidFill>
                  <a:srgbClr val="FF6600"/>
                </a:solidFill>
              </a:rPr>
              <a:t>matrix</a:t>
            </a:r>
            <a:r>
              <a:rPr lang="en-GB" altLang="en-US"/>
              <a:t> (or binder): this surrounds and binds </a:t>
            </a:r>
            <a:br>
              <a:rPr lang="en-GB" altLang="en-US"/>
            </a:br>
            <a:r>
              <a:rPr lang="en-GB" altLang="en-US"/>
              <a:t>the reinforcement</a:t>
            </a:r>
          </a:p>
        </p:txBody>
      </p:sp>
      <p:sp>
        <p:nvSpPr>
          <p:cNvPr id="24584" name="TextBox 11">
            <a:extLst>
              <a:ext uri="{FF2B5EF4-FFF2-40B4-BE49-F238E27FC236}">
                <a16:creationId xmlns:a16="http://schemas.microsoft.com/office/drawing/2014/main" id="{7334D402-5F33-421B-AB72-DDEB52595610}"/>
              </a:ext>
            </a:extLst>
          </p:cNvPr>
          <p:cNvSpPr txBox="1">
            <a:spLocks noChangeArrowheads="1"/>
          </p:cNvSpPr>
          <p:nvPr/>
        </p:nvSpPr>
        <p:spPr bwMode="auto">
          <a:xfrm>
            <a:off x="342900" y="2779713"/>
            <a:ext cx="8504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solidFill>
                  <a:srgbClr val="FF6600"/>
                </a:solidFill>
              </a:rPr>
              <a:t>reinforcement</a:t>
            </a:r>
            <a:r>
              <a:rPr lang="en-GB" altLang="en-US" dirty="0"/>
              <a:t>: </a:t>
            </a:r>
            <a:r>
              <a:rPr lang="en-GB" altLang="en-US" dirty="0" err="1"/>
              <a:t>fibers</a:t>
            </a:r>
            <a:r>
              <a:rPr lang="en-GB" altLang="en-US" dirty="0"/>
              <a:t> or fragments of a material that strengthen and add important properties to the composite.</a:t>
            </a:r>
          </a:p>
        </p:txBody>
      </p:sp>
      <p:sp>
        <p:nvSpPr>
          <p:cNvPr id="24585" name="TextBox 12">
            <a:extLst>
              <a:ext uri="{FF2B5EF4-FFF2-40B4-BE49-F238E27FC236}">
                <a16:creationId xmlns:a16="http://schemas.microsoft.com/office/drawing/2014/main" id="{ABBDD738-1E57-451F-A552-6E02F4AAA900}"/>
              </a:ext>
            </a:extLst>
          </p:cNvPr>
          <p:cNvSpPr txBox="1">
            <a:spLocks noChangeArrowheads="1"/>
          </p:cNvSpPr>
          <p:nvPr/>
        </p:nvSpPr>
        <p:spPr bwMode="auto">
          <a:xfrm>
            <a:off x="342900" y="3957638"/>
            <a:ext cx="7794625"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Can you think of any examples of composite materials?</a:t>
            </a:r>
          </a:p>
        </p:txBody>
      </p:sp>
      <p:pic>
        <p:nvPicPr>
          <p:cNvPr id="11" name="Picture 10" descr="slide 19 - 1.jpg">
            <a:extLst>
              <a:ext uri="{FF2B5EF4-FFF2-40B4-BE49-F238E27FC236}">
                <a16:creationId xmlns:a16="http://schemas.microsoft.com/office/drawing/2014/main" id="{8B65666B-7BA0-4EA2-8813-2FDEB483AC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4716463"/>
            <a:ext cx="236537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22" descr="slide 14 - 2.jpg">
            <a:extLst>
              <a:ext uri="{FF2B5EF4-FFF2-40B4-BE49-F238E27FC236}">
                <a16:creationId xmlns:a16="http://schemas.microsoft.com/office/drawing/2014/main" id="{53F28658-AE77-4AA2-9FD9-1987C98E74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9238" y="4670425"/>
            <a:ext cx="225425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9051F68B-DBC2-4584-A8F4-B2E84832509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F48A3EAE-F599-41FC-8B72-5EB80B3F0C0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245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A931BDF1-8E61-403A-92C6-3FC34E2F1CB3}"/>
              </a:ext>
            </a:extLst>
          </p:cNvPr>
          <p:cNvSpPr>
            <a:spLocks noGrp="1"/>
          </p:cNvSpPr>
          <p:nvPr>
            <p:ph type="title"/>
          </p:nvPr>
        </p:nvSpPr>
        <p:spPr/>
        <p:txBody>
          <a:bodyPr/>
          <a:lstStyle/>
          <a:p>
            <a:r>
              <a:rPr lang="en-GB" altLang="en-US" dirty="0"/>
              <a:t>Composites: concrete</a:t>
            </a:r>
          </a:p>
        </p:txBody>
      </p:sp>
      <p:pic>
        <p:nvPicPr>
          <p:cNvPr id="7" name="Picture 6">
            <a:hlinkClick r:id="" action="ppaction://hlinkshowjump?jump=nextslide"/>
            <a:extLst>
              <a:ext uri="{FF2B5EF4-FFF2-40B4-BE49-F238E27FC236}">
                <a16:creationId xmlns:a16="http://schemas.microsoft.com/office/drawing/2014/main" id="{2608AD8A-CC5B-48EF-9F1A-0A88A9A14C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F3436850-2FCF-4AF9-B0F1-5BFB722BA4C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F1919EC4-1E11-483E-8776-556A7885ABCA}"/>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0EAB26D-E3F6-4B80-AF9B-090B4B6A961A}"/>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4561526-F694-4378-9CAC-90ED6FBC3AD9}"/>
              </a:ext>
            </a:extLst>
          </p:cNvPr>
          <p:cNvSpPr>
            <a:spLocks noGrp="1"/>
          </p:cNvSpPr>
          <p:nvPr>
            <p:ph type="title"/>
          </p:nvPr>
        </p:nvSpPr>
        <p:spPr/>
        <p:txBody>
          <a:bodyPr/>
          <a:lstStyle/>
          <a:p>
            <a:r>
              <a:rPr lang="en-GB" altLang="en-US"/>
              <a:t>Composite polymers</a:t>
            </a:r>
          </a:p>
        </p:txBody>
      </p:sp>
      <p:sp>
        <p:nvSpPr>
          <p:cNvPr id="30723" name="TextBox 3">
            <a:extLst>
              <a:ext uri="{FF2B5EF4-FFF2-40B4-BE49-F238E27FC236}">
                <a16:creationId xmlns:a16="http://schemas.microsoft.com/office/drawing/2014/main" id="{C9B01FC2-F302-4702-91AF-62FDE5D68368}"/>
              </a:ext>
            </a:extLst>
          </p:cNvPr>
          <p:cNvSpPr txBox="1">
            <a:spLocks noChangeArrowheads="1"/>
          </p:cNvSpPr>
          <p:nvPr/>
        </p:nvSpPr>
        <p:spPr bwMode="auto">
          <a:xfrm>
            <a:off x="342900" y="784225"/>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Many composites are made from </a:t>
            </a:r>
            <a:r>
              <a:rPr lang="en-GB" altLang="en-US" b="1">
                <a:solidFill>
                  <a:srgbClr val="010066"/>
                </a:solidFill>
              </a:rPr>
              <a:t>polymers</a:t>
            </a:r>
            <a:r>
              <a:rPr lang="en-GB" altLang="en-US"/>
              <a:t> that are reinforced with other materials, such as glass or wood. Different reinforcements have different advantages. </a:t>
            </a:r>
          </a:p>
        </p:txBody>
      </p:sp>
      <p:sp>
        <p:nvSpPr>
          <p:cNvPr id="5" name="TextBox 4">
            <a:extLst>
              <a:ext uri="{FF2B5EF4-FFF2-40B4-BE49-F238E27FC236}">
                <a16:creationId xmlns:a16="http://schemas.microsoft.com/office/drawing/2014/main" id="{B2533970-AA31-4AC5-960B-63B2F28C2371}"/>
              </a:ext>
            </a:extLst>
          </p:cNvPr>
          <p:cNvSpPr txBox="1">
            <a:spLocks noChangeArrowheads="1"/>
          </p:cNvSpPr>
          <p:nvPr/>
        </p:nvSpPr>
        <p:spPr bwMode="auto">
          <a:xfrm>
            <a:off x="342899" y="2222500"/>
            <a:ext cx="579825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Glass-reinforced polymer composites (called </a:t>
            </a:r>
            <a:r>
              <a:rPr lang="en-GB" altLang="en-US" b="1" dirty="0">
                <a:solidFill>
                  <a:srgbClr val="FF6600"/>
                </a:solidFill>
              </a:rPr>
              <a:t>fiberglass</a:t>
            </a:r>
            <a:r>
              <a:rPr lang="en-GB" altLang="en-US" dirty="0"/>
              <a:t>) are heat resistant, bendable, lightweight and very strong. They are often used to build planes and sports cars.</a:t>
            </a:r>
          </a:p>
        </p:txBody>
      </p:sp>
      <p:sp>
        <p:nvSpPr>
          <p:cNvPr id="6" name="TextBox 5">
            <a:extLst>
              <a:ext uri="{FF2B5EF4-FFF2-40B4-BE49-F238E27FC236}">
                <a16:creationId xmlns:a16="http://schemas.microsoft.com/office/drawing/2014/main" id="{C722C1BD-3B7D-4B6D-B009-312301751C66}"/>
              </a:ext>
            </a:extLst>
          </p:cNvPr>
          <p:cNvSpPr txBox="1">
            <a:spLocks noChangeArrowheads="1"/>
          </p:cNvSpPr>
          <p:nvPr/>
        </p:nvSpPr>
        <p:spPr bwMode="auto">
          <a:xfrm>
            <a:off x="342900" y="4440238"/>
            <a:ext cx="8405989"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Wood-reinforced polymer composites are less likely to corrode than metals. They can also be </a:t>
            </a:r>
            <a:r>
              <a:rPr lang="en-GB" altLang="en-US" dirty="0" err="1"/>
              <a:t>molded</a:t>
            </a:r>
            <a:r>
              <a:rPr lang="en-GB" altLang="en-US" dirty="0"/>
              <a:t> to almost any shape with less risk of breaking. They are often used for outdoor fences and furniture.</a:t>
            </a:r>
          </a:p>
        </p:txBody>
      </p:sp>
      <p:pic>
        <p:nvPicPr>
          <p:cNvPr id="10" name="Picture 9" descr="Materials_sportscar.png">
            <a:extLst>
              <a:ext uri="{FF2B5EF4-FFF2-40B4-BE49-F238E27FC236}">
                <a16:creationId xmlns:a16="http://schemas.microsoft.com/office/drawing/2014/main" id="{DED95C51-1B3F-4702-A530-1049C2C12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1575" y="2466244"/>
            <a:ext cx="2724150" cy="154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FE3C6C41-1672-413C-B6B2-E66DA8FE66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CC81FEF1-79DF-4EDB-9C06-5FAF6A5EBC33}"/>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0C3EA8D-B595-4C34-8629-D7E86E0AF5BA}"/>
              </a:ext>
            </a:extLst>
          </p:cNvPr>
          <p:cNvSpPr>
            <a:spLocks noGrp="1"/>
          </p:cNvSpPr>
          <p:nvPr>
            <p:ph type="title"/>
          </p:nvPr>
        </p:nvSpPr>
        <p:spPr/>
        <p:txBody>
          <a:bodyPr/>
          <a:lstStyle/>
          <a:p>
            <a:r>
              <a:rPr lang="en-GB" altLang="en-US"/>
              <a:t>Properties and uses of composites</a:t>
            </a:r>
          </a:p>
        </p:txBody>
      </p:sp>
      <p:sp>
        <p:nvSpPr>
          <p:cNvPr id="31747" name="TextBox 3">
            <a:extLst>
              <a:ext uri="{FF2B5EF4-FFF2-40B4-BE49-F238E27FC236}">
                <a16:creationId xmlns:a16="http://schemas.microsoft.com/office/drawing/2014/main" id="{5875F3B8-9E06-4B18-B074-93FA05930CEE}"/>
              </a:ext>
            </a:extLst>
          </p:cNvPr>
          <p:cNvSpPr txBox="1">
            <a:spLocks noChangeArrowheads="1"/>
          </p:cNvSpPr>
          <p:nvPr/>
        </p:nvSpPr>
        <p:spPr bwMode="auto">
          <a:xfrm>
            <a:off x="342900" y="784225"/>
            <a:ext cx="7978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materials that are in a composite determine what </a:t>
            </a:r>
            <a:r>
              <a:rPr lang="en-GB" altLang="en-US" b="1" dirty="0"/>
              <a:t>characteristics</a:t>
            </a:r>
            <a:r>
              <a:rPr lang="en-GB" altLang="en-US" dirty="0"/>
              <a:t> it will have. The amount of each material can be changed to give certain properties that are useful for a specific task.</a:t>
            </a:r>
          </a:p>
        </p:txBody>
      </p:sp>
      <p:sp>
        <p:nvSpPr>
          <p:cNvPr id="5" name="Rectangle 5">
            <a:extLst>
              <a:ext uri="{FF2B5EF4-FFF2-40B4-BE49-F238E27FC236}">
                <a16:creationId xmlns:a16="http://schemas.microsoft.com/office/drawing/2014/main" id="{8E894F72-EB25-4002-8171-4C24BF7A45C4}"/>
              </a:ext>
            </a:extLst>
          </p:cNvPr>
          <p:cNvSpPr>
            <a:spLocks noChangeArrowheads="1"/>
          </p:cNvSpPr>
          <p:nvPr/>
        </p:nvSpPr>
        <p:spPr bwMode="auto">
          <a:xfrm>
            <a:off x="342900" y="247332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Composites can often have different physical properties to the individual materials they are made of. They are usually:</a:t>
            </a:r>
          </a:p>
        </p:txBody>
      </p:sp>
      <p:sp>
        <p:nvSpPr>
          <p:cNvPr id="26630" name="Rectangle 7">
            <a:extLst>
              <a:ext uri="{FF2B5EF4-FFF2-40B4-BE49-F238E27FC236}">
                <a16:creationId xmlns:a16="http://schemas.microsoft.com/office/drawing/2014/main" id="{AFF26589-28ED-4964-80B6-FBDFFEEB66E8}"/>
              </a:ext>
            </a:extLst>
          </p:cNvPr>
          <p:cNvSpPr>
            <a:spLocks noChangeArrowheads="1"/>
          </p:cNvSpPr>
          <p:nvPr/>
        </p:nvSpPr>
        <p:spPr bwMode="auto">
          <a:xfrm>
            <a:off x="342900" y="342265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 </a:t>
            </a:r>
            <a:r>
              <a:rPr lang="en-GB" altLang="en-US" b="1"/>
              <a:t>stronger</a:t>
            </a:r>
          </a:p>
        </p:txBody>
      </p:sp>
      <p:sp>
        <p:nvSpPr>
          <p:cNvPr id="26631" name="Rectangle 8">
            <a:extLst>
              <a:ext uri="{FF2B5EF4-FFF2-40B4-BE49-F238E27FC236}">
                <a16:creationId xmlns:a16="http://schemas.microsoft.com/office/drawing/2014/main" id="{077CA07C-118F-47C2-ABE9-FD6E27F3C789}"/>
              </a:ext>
            </a:extLst>
          </p:cNvPr>
          <p:cNvSpPr>
            <a:spLocks noChangeArrowheads="1"/>
          </p:cNvSpPr>
          <p:nvPr/>
        </p:nvSpPr>
        <p:spPr bwMode="auto">
          <a:xfrm>
            <a:off x="342900" y="400367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 more </a:t>
            </a:r>
            <a:r>
              <a:rPr lang="en-GB" altLang="en-US" b="1"/>
              <a:t>lightweight</a:t>
            </a:r>
            <a:r>
              <a:rPr lang="en-GB" altLang="en-US"/>
              <a:t>.</a:t>
            </a:r>
          </a:p>
        </p:txBody>
      </p:sp>
      <p:sp>
        <p:nvSpPr>
          <p:cNvPr id="26632" name="TextBox 10">
            <a:extLst>
              <a:ext uri="{FF2B5EF4-FFF2-40B4-BE49-F238E27FC236}">
                <a16:creationId xmlns:a16="http://schemas.microsoft.com/office/drawing/2014/main" id="{43F73BCE-7A9C-4371-BF7E-F273E7BF76EC}"/>
              </a:ext>
            </a:extLst>
          </p:cNvPr>
          <p:cNvSpPr txBox="1">
            <a:spLocks noChangeArrowheads="1"/>
          </p:cNvSpPr>
          <p:nvPr/>
        </p:nvSpPr>
        <p:spPr bwMode="auto">
          <a:xfrm>
            <a:off x="342900" y="4583113"/>
            <a:ext cx="447745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Composite materials have many applications, from aircraft to sports equipment such as tennis rackets and bikes.</a:t>
            </a:r>
          </a:p>
        </p:txBody>
      </p:sp>
      <p:pic>
        <p:nvPicPr>
          <p:cNvPr id="9" name="Picture 14" descr="ID1974_shutterstock_78756247.jpg">
            <a:extLst>
              <a:ext uri="{FF2B5EF4-FFF2-40B4-BE49-F238E27FC236}">
                <a16:creationId xmlns:a16="http://schemas.microsoft.com/office/drawing/2014/main" id="{E4AEE6D1-F76E-4A51-A2FE-AFEBC937E688}"/>
              </a:ext>
            </a:extLst>
          </p:cNvPr>
          <p:cNvPicPr>
            <a:picLocks noChangeAspect="1"/>
          </p:cNvPicPr>
          <p:nvPr/>
        </p:nvPicPr>
        <p:blipFill>
          <a:blip r:embed="rId3">
            <a:extLst>
              <a:ext uri="{28A0092B-C50C-407E-A947-70E740481C1C}">
                <a14:useLocalDpi xmlns:a14="http://schemas.microsoft.com/office/drawing/2010/main" val="0"/>
              </a:ext>
            </a:extLst>
          </a:blip>
          <a:srcRect l="5322" t="3876" r="4448" b="3125"/>
          <a:stretch>
            <a:fillRect/>
          </a:stretch>
        </p:blipFill>
        <p:spPr bwMode="auto">
          <a:xfrm>
            <a:off x="5392738" y="3522663"/>
            <a:ext cx="23399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05057C6C-8204-4BB5-B7C7-E9795EABF05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ECD0D391-BB41-4578-B11D-F0239E510A1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630" grpId="0"/>
      <p:bldP spid="26631" grpId="0"/>
      <p:bldP spid="266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2" name="Picture 16" descr="monticello_shutterstock_126130352.jpg">
            <a:extLst>
              <a:ext uri="{FF2B5EF4-FFF2-40B4-BE49-F238E27FC236}">
                <a16:creationId xmlns:a16="http://schemas.microsoft.com/office/drawing/2014/main" id="{4FA7033E-D9B2-40F2-8C97-32F9DC722961}"/>
              </a:ext>
            </a:extLst>
          </p:cNvPr>
          <p:cNvPicPr>
            <a:picLocks noChangeAspect="1"/>
          </p:cNvPicPr>
          <p:nvPr/>
        </p:nvPicPr>
        <p:blipFill>
          <a:blip r:embed="rId3">
            <a:extLst>
              <a:ext uri="{28A0092B-C50C-407E-A947-70E740481C1C}">
                <a14:useLocalDpi xmlns:a14="http://schemas.microsoft.com/office/drawing/2010/main" val="0"/>
              </a:ext>
            </a:extLst>
          </a:blip>
          <a:srcRect t="6207"/>
          <a:stretch>
            <a:fillRect/>
          </a:stretch>
        </p:blipFill>
        <p:spPr bwMode="auto">
          <a:xfrm>
            <a:off x="4773613" y="2590800"/>
            <a:ext cx="260826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a:extLst>
              <a:ext uri="{FF2B5EF4-FFF2-40B4-BE49-F238E27FC236}">
                <a16:creationId xmlns:a16="http://schemas.microsoft.com/office/drawing/2014/main" id="{8A80FD72-8B94-4900-897E-A6E483B19D2D}"/>
              </a:ext>
            </a:extLst>
          </p:cNvPr>
          <p:cNvSpPr>
            <a:spLocks noGrp="1"/>
          </p:cNvSpPr>
          <p:nvPr>
            <p:ph type="title"/>
          </p:nvPr>
        </p:nvSpPr>
        <p:spPr/>
        <p:txBody>
          <a:bodyPr/>
          <a:lstStyle/>
          <a:p>
            <a:r>
              <a:rPr lang="en-GB" altLang="en-US"/>
              <a:t>Which material?</a:t>
            </a:r>
          </a:p>
        </p:txBody>
      </p:sp>
      <p:sp>
        <p:nvSpPr>
          <p:cNvPr id="32772" name="TextBox 3">
            <a:extLst>
              <a:ext uri="{FF2B5EF4-FFF2-40B4-BE49-F238E27FC236}">
                <a16:creationId xmlns:a16="http://schemas.microsoft.com/office/drawing/2014/main" id="{5193C746-CBEA-4102-ABD1-66293A8D2AE3}"/>
              </a:ext>
            </a:extLst>
          </p:cNvPr>
          <p:cNvSpPr txBox="1">
            <a:spLocks noChangeArrowheads="1"/>
          </p:cNvSpPr>
          <p:nvPr/>
        </p:nvSpPr>
        <p:spPr bwMode="auto">
          <a:xfrm>
            <a:off x="342900" y="784225"/>
            <a:ext cx="8552744" cy="120032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the following objects, state whether you would make them out of clay ceramics, glass, LD polyethene, HD polyethene or a composite material. Why have you chosen each material?</a:t>
            </a:r>
          </a:p>
        </p:txBody>
      </p:sp>
      <p:sp>
        <p:nvSpPr>
          <p:cNvPr id="27653" name="TextBox 4">
            <a:extLst>
              <a:ext uri="{FF2B5EF4-FFF2-40B4-BE49-F238E27FC236}">
                <a16:creationId xmlns:a16="http://schemas.microsoft.com/office/drawing/2014/main" id="{089998F8-9390-4AE0-87EE-9274F7E75AD9}"/>
              </a:ext>
            </a:extLst>
          </p:cNvPr>
          <p:cNvSpPr txBox="1">
            <a:spLocks noChangeArrowheads="1"/>
          </p:cNvSpPr>
          <p:nvPr/>
        </p:nvSpPr>
        <p:spPr bwMode="auto">
          <a:xfrm>
            <a:off x="625475" y="4499255"/>
            <a:ext cx="1679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a bowl</a:t>
            </a:r>
          </a:p>
        </p:txBody>
      </p:sp>
      <p:sp>
        <p:nvSpPr>
          <p:cNvPr id="27654" name="TextBox 5">
            <a:extLst>
              <a:ext uri="{FF2B5EF4-FFF2-40B4-BE49-F238E27FC236}">
                <a16:creationId xmlns:a16="http://schemas.microsoft.com/office/drawing/2014/main" id="{6EE88E56-D128-413B-AFE4-47A6E7AED3E5}"/>
              </a:ext>
            </a:extLst>
          </p:cNvPr>
          <p:cNvSpPr txBox="1">
            <a:spLocks noChangeArrowheads="1"/>
          </p:cNvSpPr>
          <p:nvPr/>
        </p:nvSpPr>
        <p:spPr bwMode="auto">
          <a:xfrm>
            <a:off x="625475" y="2118559"/>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carrier bag</a:t>
            </a:r>
          </a:p>
        </p:txBody>
      </p:sp>
      <p:sp>
        <p:nvSpPr>
          <p:cNvPr id="27655" name="TextBox 6">
            <a:extLst>
              <a:ext uri="{FF2B5EF4-FFF2-40B4-BE49-F238E27FC236}">
                <a16:creationId xmlns:a16="http://schemas.microsoft.com/office/drawing/2014/main" id="{FEB33625-C1F8-4EEF-93DD-7207F93CA3FF}"/>
              </a:ext>
            </a:extLst>
          </p:cNvPr>
          <p:cNvSpPr txBox="1">
            <a:spLocks noChangeArrowheads="1"/>
          </p:cNvSpPr>
          <p:nvPr/>
        </p:nvSpPr>
        <p:spPr bwMode="auto">
          <a:xfrm>
            <a:off x="625475" y="3903287"/>
            <a:ext cx="3017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shower gel bottle</a:t>
            </a:r>
          </a:p>
        </p:txBody>
      </p:sp>
      <p:sp>
        <p:nvSpPr>
          <p:cNvPr id="27656" name="TextBox 7">
            <a:extLst>
              <a:ext uri="{FF2B5EF4-FFF2-40B4-BE49-F238E27FC236}">
                <a16:creationId xmlns:a16="http://schemas.microsoft.com/office/drawing/2014/main" id="{B50B0A60-4797-4F4D-B404-A065DF5E3EBF}"/>
              </a:ext>
            </a:extLst>
          </p:cNvPr>
          <p:cNvSpPr txBox="1">
            <a:spLocks noChangeArrowheads="1"/>
          </p:cNvSpPr>
          <p:nvPr/>
        </p:nvSpPr>
        <p:spPr bwMode="auto">
          <a:xfrm>
            <a:off x="625475" y="3308907"/>
            <a:ext cx="2149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oven door</a:t>
            </a:r>
          </a:p>
        </p:txBody>
      </p:sp>
      <p:sp>
        <p:nvSpPr>
          <p:cNvPr id="27657" name="TextBox 8">
            <a:extLst>
              <a:ext uri="{FF2B5EF4-FFF2-40B4-BE49-F238E27FC236}">
                <a16:creationId xmlns:a16="http://schemas.microsoft.com/office/drawing/2014/main" id="{F817B881-EA0A-4A77-B2F9-72E326C18045}"/>
              </a:ext>
            </a:extLst>
          </p:cNvPr>
          <p:cNvSpPr txBox="1">
            <a:spLocks noChangeArrowheads="1"/>
          </p:cNvSpPr>
          <p:nvPr/>
        </p:nvSpPr>
        <p:spPr bwMode="auto">
          <a:xfrm>
            <a:off x="625475" y="5095222"/>
            <a:ext cx="3486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tennis racket handle</a:t>
            </a:r>
          </a:p>
        </p:txBody>
      </p:sp>
      <p:sp>
        <p:nvSpPr>
          <p:cNvPr id="27658" name="TextBox 9">
            <a:extLst>
              <a:ext uri="{FF2B5EF4-FFF2-40B4-BE49-F238E27FC236}">
                <a16:creationId xmlns:a16="http://schemas.microsoft.com/office/drawing/2014/main" id="{7CF1D4B0-5897-4BA8-A3BB-CC487561F46E}"/>
              </a:ext>
            </a:extLst>
          </p:cNvPr>
          <p:cNvSpPr txBox="1">
            <a:spLocks noChangeArrowheads="1"/>
          </p:cNvSpPr>
          <p:nvPr/>
        </p:nvSpPr>
        <p:spPr bwMode="auto">
          <a:xfrm>
            <a:off x="625475" y="2714527"/>
            <a:ext cx="1874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aircraft</a:t>
            </a:r>
          </a:p>
        </p:txBody>
      </p:sp>
      <p:sp>
        <p:nvSpPr>
          <p:cNvPr id="27659" name="TextBox 10">
            <a:extLst>
              <a:ext uri="{FF2B5EF4-FFF2-40B4-BE49-F238E27FC236}">
                <a16:creationId xmlns:a16="http://schemas.microsoft.com/office/drawing/2014/main" id="{2670B6EB-D084-467B-BB1C-8839A97F7048}"/>
              </a:ext>
            </a:extLst>
          </p:cNvPr>
          <p:cNvSpPr txBox="1">
            <a:spLocks noChangeArrowheads="1"/>
          </p:cNvSpPr>
          <p:nvPr/>
        </p:nvSpPr>
        <p:spPr bwMode="auto">
          <a:xfrm>
            <a:off x="625475" y="5691188"/>
            <a:ext cx="2763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a small boat</a:t>
            </a:r>
          </a:p>
        </p:txBody>
      </p:sp>
      <p:pic>
        <p:nvPicPr>
          <p:cNvPr id="15" name="Picture 9" descr="notes_icon">
            <a:extLst>
              <a:ext uri="{FF2B5EF4-FFF2-40B4-BE49-F238E27FC236}">
                <a16:creationId xmlns:a16="http://schemas.microsoft.com/office/drawing/2014/main" id="{1AA1BFCD-576C-4489-97A3-447EAB524E3B}"/>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6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65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65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P spid="27655" grpId="0"/>
      <p:bldP spid="27656" grpId="0"/>
      <p:bldP spid="27657" grpId="0"/>
      <p:bldP spid="27658" grpId="0"/>
      <p:bldP spid="276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CD9706BB-A455-480B-9DEF-E34404C9C2FC}"/>
              </a:ext>
            </a:extLst>
          </p:cNvPr>
          <p:cNvSpPr>
            <a:spLocks noGrp="1"/>
          </p:cNvSpPr>
          <p:nvPr>
            <p:ph type="title"/>
          </p:nvPr>
        </p:nvSpPr>
        <p:spPr/>
        <p:txBody>
          <a:bodyPr/>
          <a:lstStyle/>
          <a:p>
            <a:r>
              <a:rPr lang="en-GB" altLang="en-US"/>
              <a:t>Ceramics</a:t>
            </a:r>
          </a:p>
        </p:txBody>
      </p:sp>
      <p:sp>
        <p:nvSpPr>
          <p:cNvPr id="16387" name="TextBox 322">
            <a:extLst>
              <a:ext uri="{FF2B5EF4-FFF2-40B4-BE49-F238E27FC236}">
                <a16:creationId xmlns:a16="http://schemas.microsoft.com/office/drawing/2014/main" id="{B6B82EAB-86DA-48A1-A3E0-645D16AE019A}"/>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a:t>
            </a:r>
            <a:r>
              <a:rPr lang="en-GB" altLang="en-US" b="1" dirty="0">
                <a:solidFill>
                  <a:srgbClr val="FF6600"/>
                </a:solidFill>
              </a:rPr>
              <a:t> ceramic </a:t>
            </a:r>
            <a:r>
              <a:rPr lang="en-GB" altLang="en-US" dirty="0">
                <a:solidFill>
                  <a:srgbClr val="010066"/>
                </a:solidFill>
              </a:rPr>
              <a:t>is</a:t>
            </a:r>
            <a:r>
              <a:rPr lang="en-GB" altLang="en-US" dirty="0"/>
              <a:t> a type of material made by heating starting materials to high temperatures.</a:t>
            </a:r>
          </a:p>
        </p:txBody>
      </p:sp>
      <p:sp>
        <p:nvSpPr>
          <p:cNvPr id="15364" name="TextBox 5">
            <a:extLst>
              <a:ext uri="{FF2B5EF4-FFF2-40B4-BE49-F238E27FC236}">
                <a16:creationId xmlns:a16="http://schemas.microsoft.com/office/drawing/2014/main" id="{BBB7A188-A2BA-4B7B-BE4C-BF0C2E2CEA90}"/>
              </a:ext>
            </a:extLst>
          </p:cNvPr>
          <p:cNvSpPr txBox="1">
            <a:spLocks noChangeArrowheads="1"/>
          </p:cNvSpPr>
          <p:nvPr/>
        </p:nvSpPr>
        <p:spPr bwMode="auto">
          <a:xfrm>
            <a:off x="342900" y="1901825"/>
            <a:ext cx="8626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Glass</a:t>
            </a:r>
            <a:r>
              <a:rPr lang="en-GB" altLang="en-US" dirty="0"/>
              <a:t> and </a:t>
            </a:r>
            <a:r>
              <a:rPr lang="en-GB" altLang="en-US" b="1" dirty="0">
                <a:solidFill>
                  <a:srgbClr val="FF6600"/>
                </a:solidFill>
              </a:rPr>
              <a:t>clay ceramics</a:t>
            </a:r>
            <a:r>
              <a:rPr lang="en-GB" altLang="en-US" dirty="0"/>
              <a:t> are examples of ceramic materials.</a:t>
            </a:r>
          </a:p>
        </p:txBody>
      </p:sp>
      <p:sp>
        <p:nvSpPr>
          <p:cNvPr id="15365" name="TextBox 7">
            <a:extLst>
              <a:ext uri="{FF2B5EF4-FFF2-40B4-BE49-F238E27FC236}">
                <a16:creationId xmlns:a16="http://schemas.microsoft.com/office/drawing/2014/main" id="{176EB904-BDDD-4AF1-A47B-0848CA11E32C}"/>
              </a:ext>
            </a:extLst>
          </p:cNvPr>
          <p:cNvSpPr txBox="1">
            <a:spLocks noChangeArrowheads="1"/>
          </p:cNvSpPr>
          <p:nvPr/>
        </p:nvSpPr>
        <p:spPr bwMode="auto">
          <a:xfrm>
            <a:off x="342900" y="2649538"/>
            <a:ext cx="8626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t>physical properties </a:t>
            </a:r>
            <a:r>
              <a:rPr lang="en-GB" altLang="en-US" dirty="0"/>
              <a:t>of ceramic materials vary depending on how they are made, but they are usually hard and </a:t>
            </a:r>
            <a:r>
              <a:rPr lang="en-GB" altLang="en-US" b="1" dirty="0">
                <a:solidFill>
                  <a:srgbClr val="FF6600"/>
                </a:solidFill>
              </a:rPr>
              <a:t>brittle</a:t>
            </a:r>
            <a:r>
              <a:rPr lang="en-GB" altLang="en-US" dirty="0">
                <a:solidFill>
                  <a:srgbClr val="FF6600"/>
                </a:solidFill>
              </a:rPr>
              <a:t> </a:t>
            </a:r>
            <a:r>
              <a:rPr lang="en-GB" altLang="en-US" dirty="0">
                <a:solidFill>
                  <a:srgbClr val="010066"/>
                </a:solidFill>
              </a:rPr>
              <a:t>(shatter when hit).</a:t>
            </a:r>
          </a:p>
        </p:txBody>
      </p:sp>
      <p:sp>
        <p:nvSpPr>
          <p:cNvPr id="10" name="Text Box 31">
            <a:extLst>
              <a:ext uri="{FF2B5EF4-FFF2-40B4-BE49-F238E27FC236}">
                <a16:creationId xmlns:a16="http://schemas.microsoft.com/office/drawing/2014/main" id="{288C8C7B-574A-4BCA-BA9C-749085AB79D2}"/>
              </a:ext>
            </a:extLst>
          </p:cNvPr>
          <p:cNvSpPr txBox="1">
            <a:spLocks noChangeArrowheads="1"/>
          </p:cNvSpPr>
          <p:nvPr/>
        </p:nvSpPr>
        <p:spPr bwMode="auto">
          <a:xfrm>
            <a:off x="342899" y="4137025"/>
            <a:ext cx="853016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pPr>
            <a:r>
              <a:rPr lang="en-GB" altLang="en-US" dirty="0"/>
              <a:t>They cannot be compressed, and break easily if a stretching force is applied to them (weak in tension). </a:t>
            </a:r>
          </a:p>
        </p:txBody>
      </p:sp>
      <p:sp>
        <p:nvSpPr>
          <p:cNvPr id="13" name="Text Box 3">
            <a:extLst>
              <a:ext uri="{FF2B5EF4-FFF2-40B4-BE49-F238E27FC236}">
                <a16:creationId xmlns:a16="http://schemas.microsoft.com/office/drawing/2014/main" id="{3B3EEEB7-397E-4AA1-BC57-0EC6B8E931A2}"/>
              </a:ext>
            </a:extLst>
          </p:cNvPr>
          <p:cNvSpPr txBox="1">
            <a:spLocks noChangeArrowheads="1"/>
          </p:cNvSpPr>
          <p:nvPr/>
        </p:nvSpPr>
        <p:spPr bwMode="auto">
          <a:xfrm>
            <a:off x="342900" y="5254625"/>
            <a:ext cx="8626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pPr>
            <a:r>
              <a:rPr lang="en-GB" altLang="en-US" dirty="0"/>
              <a:t>They mostly have high melting points and are good </a:t>
            </a:r>
            <a:r>
              <a:rPr lang="en-GB" altLang="en-US" b="1" dirty="0">
                <a:solidFill>
                  <a:srgbClr val="FF6600"/>
                </a:solidFill>
              </a:rPr>
              <a:t>insulators</a:t>
            </a:r>
            <a:r>
              <a:rPr lang="en-GB" altLang="en-US" dirty="0"/>
              <a:t> of heat and electricity.</a:t>
            </a:r>
          </a:p>
        </p:txBody>
      </p:sp>
      <p:pic>
        <p:nvPicPr>
          <p:cNvPr id="11" name="Picture 8">
            <a:hlinkClick r:id="" action="ppaction://hlinkshowjump?jump=nextslide"/>
            <a:extLst>
              <a:ext uri="{FF2B5EF4-FFF2-40B4-BE49-F238E27FC236}">
                <a16:creationId xmlns:a16="http://schemas.microsoft.com/office/drawing/2014/main" id="{154E7ABF-AD53-4CBC-9B71-72C7B61215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555" descr="shutterstock_56461456.jpg">
            <a:extLst>
              <a:ext uri="{FF2B5EF4-FFF2-40B4-BE49-F238E27FC236}">
                <a16:creationId xmlns:a16="http://schemas.microsoft.com/office/drawing/2014/main" id="{A0A537C3-91D4-471B-AA42-4D140DC88E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9688" y="3133725"/>
            <a:ext cx="341312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C48DF448-F7F5-461D-A69E-EC61FD632E4A}"/>
              </a:ext>
            </a:extLst>
          </p:cNvPr>
          <p:cNvSpPr>
            <a:spLocks noGrp="1"/>
          </p:cNvSpPr>
          <p:nvPr>
            <p:ph type="title"/>
          </p:nvPr>
        </p:nvSpPr>
        <p:spPr/>
        <p:txBody>
          <a:bodyPr/>
          <a:lstStyle/>
          <a:p>
            <a:r>
              <a:rPr lang="en-GB" altLang="en-US"/>
              <a:t>Clay ceramics</a:t>
            </a:r>
          </a:p>
        </p:txBody>
      </p:sp>
      <p:sp>
        <p:nvSpPr>
          <p:cNvPr id="17412" name="TextBox 333">
            <a:extLst>
              <a:ext uri="{FF2B5EF4-FFF2-40B4-BE49-F238E27FC236}">
                <a16:creationId xmlns:a16="http://schemas.microsoft.com/office/drawing/2014/main" id="{7F3DA854-9FC8-42D6-A391-6BF160801682}"/>
              </a:ext>
            </a:extLst>
          </p:cNvPr>
          <p:cNvSpPr txBox="1">
            <a:spLocks noChangeArrowheads="1"/>
          </p:cNvSpPr>
          <p:nvPr/>
        </p:nvSpPr>
        <p:spPr bwMode="auto">
          <a:xfrm>
            <a:off x="360363" y="792163"/>
            <a:ext cx="817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Clay ceramics</a:t>
            </a:r>
            <a:r>
              <a:rPr lang="en-GB" altLang="en-US" dirty="0">
                <a:solidFill>
                  <a:srgbClr val="010066"/>
                </a:solidFill>
              </a:rPr>
              <a:t> </a:t>
            </a:r>
            <a:r>
              <a:rPr lang="en-GB" altLang="en-US" dirty="0"/>
              <a:t>are made by shaping wet clay and then heating it to high temperatures in a </a:t>
            </a:r>
            <a:r>
              <a:rPr lang="en-GB" altLang="en-US" b="1" dirty="0">
                <a:solidFill>
                  <a:srgbClr val="FF6600"/>
                </a:solidFill>
              </a:rPr>
              <a:t>furnace</a:t>
            </a:r>
            <a:r>
              <a:rPr lang="en-GB" altLang="en-US" dirty="0"/>
              <a:t>.</a:t>
            </a:r>
          </a:p>
        </p:txBody>
      </p:sp>
      <p:sp>
        <p:nvSpPr>
          <p:cNvPr id="8" name="TextBox 4">
            <a:extLst>
              <a:ext uri="{FF2B5EF4-FFF2-40B4-BE49-F238E27FC236}">
                <a16:creationId xmlns:a16="http://schemas.microsoft.com/office/drawing/2014/main" id="{7A75CE8D-FD4C-4F83-B5FE-8091F70160B4}"/>
              </a:ext>
            </a:extLst>
          </p:cNvPr>
          <p:cNvSpPr txBox="1">
            <a:spLocks noChangeArrowheads="1"/>
          </p:cNvSpPr>
          <p:nvPr/>
        </p:nvSpPr>
        <p:spPr bwMode="auto">
          <a:xfrm>
            <a:off x="342900" y="5084763"/>
            <a:ext cx="3825875"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Can you think of any other uses for clay ceramics? </a:t>
            </a:r>
          </a:p>
        </p:txBody>
      </p:sp>
      <p:sp>
        <p:nvSpPr>
          <p:cNvPr id="16392" name="TextBox 32">
            <a:extLst>
              <a:ext uri="{FF2B5EF4-FFF2-40B4-BE49-F238E27FC236}">
                <a16:creationId xmlns:a16="http://schemas.microsoft.com/office/drawing/2014/main" id="{12070F94-8A75-49D6-A7F5-D9177866E6B4}"/>
              </a:ext>
            </a:extLst>
          </p:cNvPr>
          <p:cNvSpPr txBox="1">
            <a:spLocks noChangeArrowheads="1"/>
          </p:cNvSpPr>
          <p:nvPr/>
        </p:nvSpPr>
        <p:spPr bwMode="auto">
          <a:xfrm>
            <a:off x="342900" y="185261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physical properties of clay ceramics (hard, cannot be compressed, high melting point) means that they have many uses.</a:t>
            </a:r>
          </a:p>
        </p:txBody>
      </p:sp>
      <p:sp>
        <p:nvSpPr>
          <p:cNvPr id="9" name="TextBox 31">
            <a:extLst>
              <a:ext uri="{FF2B5EF4-FFF2-40B4-BE49-F238E27FC236}">
                <a16:creationId xmlns:a16="http://schemas.microsoft.com/office/drawing/2014/main" id="{AAAFE6C4-BF68-4C3F-85BE-771440CA0AA4}"/>
              </a:ext>
            </a:extLst>
          </p:cNvPr>
          <p:cNvSpPr txBox="1">
            <a:spLocks noChangeArrowheads="1"/>
          </p:cNvSpPr>
          <p:nvPr/>
        </p:nvSpPr>
        <p:spPr bwMode="auto">
          <a:xfrm>
            <a:off x="342900" y="3284538"/>
            <a:ext cx="4699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Examples of clay ceramics include pottery, such as bowls, plates and mugs, and roof and floor tiles.</a:t>
            </a:r>
          </a:p>
        </p:txBody>
      </p:sp>
      <p:pic>
        <p:nvPicPr>
          <p:cNvPr id="10" name="Picture 8">
            <a:hlinkClick r:id="" action="ppaction://hlinkshowjump?jump=nextslide"/>
            <a:extLst>
              <a:ext uri="{FF2B5EF4-FFF2-40B4-BE49-F238E27FC236}">
                <a16:creationId xmlns:a16="http://schemas.microsoft.com/office/drawing/2014/main" id="{1924D61B-E72F-474A-A325-691AABE7B5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9DD89569-EEF9-4BD2-B1FD-AE4AF99385D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39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36E3D239-3226-40DD-9F24-9BC9637A57D5}"/>
              </a:ext>
            </a:extLst>
          </p:cNvPr>
          <p:cNvSpPr>
            <a:spLocks noGrp="1"/>
          </p:cNvSpPr>
          <p:nvPr>
            <p:ph type="title"/>
          </p:nvPr>
        </p:nvSpPr>
        <p:spPr/>
        <p:txBody>
          <a:bodyPr/>
          <a:lstStyle/>
          <a:p>
            <a:r>
              <a:rPr lang="en-GB" altLang="en-US" dirty="0"/>
              <a:t>Uses of clay ceramics</a:t>
            </a:r>
          </a:p>
        </p:txBody>
      </p:sp>
      <p:pic>
        <p:nvPicPr>
          <p:cNvPr id="6" name="Picture 5">
            <a:hlinkClick r:id="" action="ppaction://hlinkshowjump?jump=nextslide"/>
            <a:extLst>
              <a:ext uri="{FF2B5EF4-FFF2-40B4-BE49-F238E27FC236}">
                <a16:creationId xmlns:a16="http://schemas.microsoft.com/office/drawing/2014/main" id="{812672DC-0130-4493-8822-80AB27BE4A0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5C551063-09C6-4F80-AF8C-0E9932CD8DBA}"/>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840236B0-1C96-4443-96AF-FFA3F9E3979B}"/>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45581DB4-144F-4C26-966F-861304AF0AF0}"/>
              </a:ext>
            </a:extLst>
          </p:cNvPr>
          <p:cNvSpPr>
            <a:spLocks noGrp="1"/>
          </p:cNvSpPr>
          <p:nvPr>
            <p:ph type="title"/>
          </p:nvPr>
        </p:nvSpPr>
        <p:spPr/>
        <p:txBody>
          <a:bodyPr/>
          <a:lstStyle/>
          <a:p>
            <a:r>
              <a:rPr lang="en-GB" altLang="en-US"/>
              <a:t>Soda-lime glass</a:t>
            </a:r>
          </a:p>
        </p:txBody>
      </p:sp>
      <p:sp>
        <p:nvSpPr>
          <p:cNvPr id="18435" name="TextBox 4">
            <a:extLst>
              <a:ext uri="{FF2B5EF4-FFF2-40B4-BE49-F238E27FC236}">
                <a16:creationId xmlns:a16="http://schemas.microsoft.com/office/drawing/2014/main" id="{DF4A62E3-152C-4D9D-BA07-ABB8765BDD01}"/>
              </a:ext>
            </a:extLst>
          </p:cNvPr>
          <p:cNvSpPr txBox="1">
            <a:spLocks noChangeArrowheads="1"/>
          </p:cNvSpPr>
          <p:nvPr/>
        </p:nvSpPr>
        <p:spPr bwMode="auto">
          <a:xfrm>
            <a:off x="342900" y="7842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Glass</a:t>
            </a:r>
            <a:r>
              <a:rPr lang="en-GB" altLang="en-US" dirty="0"/>
              <a:t> is a ceramic material. There are different types of glass.</a:t>
            </a:r>
          </a:p>
        </p:txBody>
      </p:sp>
      <p:sp>
        <p:nvSpPr>
          <p:cNvPr id="17415" name="TextBox 8">
            <a:extLst>
              <a:ext uri="{FF2B5EF4-FFF2-40B4-BE49-F238E27FC236}">
                <a16:creationId xmlns:a16="http://schemas.microsoft.com/office/drawing/2014/main" id="{92BE6F49-E1D5-4FF2-978A-CCC6E0971EC3}"/>
              </a:ext>
            </a:extLst>
          </p:cNvPr>
          <p:cNvSpPr txBox="1">
            <a:spLocks noChangeArrowheads="1"/>
          </p:cNvSpPr>
          <p:nvPr/>
        </p:nvSpPr>
        <p:spPr bwMode="auto">
          <a:xfrm>
            <a:off x="342900" y="145415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Soda-lime glass </a:t>
            </a:r>
            <a:r>
              <a:rPr lang="en-GB" altLang="en-US" dirty="0"/>
              <a:t>is made by heating a mixture of </a:t>
            </a:r>
            <a:r>
              <a:rPr lang="en-GB" altLang="en-US" b="1" dirty="0"/>
              <a:t>sand</a:t>
            </a:r>
            <a:r>
              <a:rPr lang="en-GB" altLang="en-US" dirty="0"/>
              <a:t>, </a:t>
            </a:r>
            <a:r>
              <a:rPr lang="en-GB" altLang="en-US" b="1" dirty="0"/>
              <a:t>sodium carbonate</a:t>
            </a:r>
            <a:r>
              <a:rPr lang="en-GB" altLang="en-US" dirty="0"/>
              <a:t> (Na</a:t>
            </a:r>
            <a:r>
              <a:rPr lang="en-GB" altLang="en-US" baseline="-25000" dirty="0"/>
              <a:t>2</a:t>
            </a:r>
            <a:r>
              <a:rPr lang="en-GB" altLang="en-US" dirty="0"/>
              <a:t>CO</a:t>
            </a:r>
            <a:r>
              <a:rPr lang="en-GB" altLang="en-US" baseline="-25000" dirty="0"/>
              <a:t>3</a:t>
            </a:r>
            <a:r>
              <a:rPr lang="en-GB" altLang="en-US" dirty="0"/>
              <a:t>) and </a:t>
            </a:r>
            <a:r>
              <a:rPr lang="en-GB" altLang="en-US" b="1" dirty="0">
                <a:solidFill>
                  <a:srgbClr val="010066"/>
                </a:solidFill>
              </a:rPr>
              <a:t>limestone</a:t>
            </a:r>
            <a:r>
              <a:rPr lang="en-GB" altLang="en-US" dirty="0"/>
              <a:t> (CaCO</a:t>
            </a:r>
            <a:r>
              <a:rPr lang="en-GB" altLang="en-US" baseline="-25000" dirty="0"/>
              <a:t>3</a:t>
            </a:r>
            <a:r>
              <a:rPr lang="en-GB" altLang="en-US" dirty="0"/>
              <a:t>).</a:t>
            </a:r>
          </a:p>
        </p:txBody>
      </p:sp>
      <p:sp>
        <p:nvSpPr>
          <p:cNvPr id="17416" name="TextBox 9">
            <a:extLst>
              <a:ext uri="{FF2B5EF4-FFF2-40B4-BE49-F238E27FC236}">
                <a16:creationId xmlns:a16="http://schemas.microsoft.com/office/drawing/2014/main" id="{454EAD68-FD4F-46F0-AAF6-B3CECDA19B99}"/>
              </a:ext>
            </a:extLst>
          </p:cNvPr>
          <p:cNvSpPr txBox="1">
            <a:spLocks noChangeArrowheads="1"/>
          </p:cNvSpPr>
          <p:nvPr/>
        </p:nvSpPr>
        <p:spPr bwMode="auto">
          <a:xfrm>
            <a:off x="342900" y="2492375"/>
            <a:ext cx="63261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Sodium carbonate lowers the melting temperature of sand, which makes this type of glass cheaper to produce. However, it also makes the glass soluble in water. Limestone is added to stop the glass dissolving.</a:t>
            </a:r>
          </a:p>
        </p:txBody>
      </p:sp>
      <p:sp>
        <p:nvSpPr>
          <p:cNvPr id="17419" name="TextBox 122">
            <a:extLst>
              <a:ext uri="{FF2B5EF4-FFF2-40B4-BE49-F238E27FC236}">
                <a16:creationId xmlns:a16="http://schemas.microsoft.com/office/drawing/2014/main" id="{6018CB95-6869-4A53-9BD5-D215D04B074F}"/>
              </a:ext>
            </a:extLst>
          </p:cNvPr>
          <p:cNvSpPr txBox="1">
            <a:spLocks noChangeArrowheads="1"/>
          </p:cNvSpPr>
          <p:nvPr/>
        </p:nvSpPr>
        <p:spPr bwMode="auto">
          <a:xfrm>
            <a:off x="342900" y="567848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Soda-lime glass accounts for most of the glass we use.</a:t>
            </a:r>
          </a:p>
        </p:txBody>
      </p:sp>
      <p:sp>
        <p:nvSpPr>
          <p:cNvPr id="14" name="TextBox 121">
            <a:extLst>
              <a:ext uri="{FF2B5EF4-FFF2-40B4-BE49-F238E27FC236}">
                <a16:creationId xmlns:a16="http://schemas.microsoft.com/office/drawing/2014/main" id="{AC276CF6-AB5F-4BBD-BF31-72C183D0F9B3}"/>
              </a:ext>
            </a:extLst>
          </p:cNvPr>
          <p:cNvSpPr txBox="1">
            <a:spLocks noChangeArrowheads="1"/>
          </p:cNvSpPr>
          <p:nvPr/>
        </p:nvSpPr>
        <p:spPr bwMode="auto">
          <a:xfrm>
            <a:off x="342900" y="4638675"/>
            <a:ext cx="6326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 of the main uses of soda-lime glass include windowpanes, glass bottles and jars.   </a:t>
            </a:r>
          </a:p>
        </p:txBody>
      </p:sp>
      <p:pic>
        <p:nvPicPr>
          <p:cNvPr id="12" name="Picture 11" descr="slide 6.jpg">
            <a:extLst>
              <a:ext uri="{FF2B5EF4-FFF2-40B4-BE49-F238E27FC236}">
                <a16:creationId xmlns:a16="http://schemas.microsoft.com/office/drawing/2014/main" id="{E140B482-01F1-4361-B234-FE3D4A4072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1638" y="2441575"/>
            <a:ext cx="1957387"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7AF5EEC5-B981-47DC-B834-FDE13DF0544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1741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 7.jpg">
            <a:extLst>
              <a:ext uri="{FF2B5EF4-FFF2-40B4-BE49-F238E27FC236}">
                <a16:creationId xmlns:a16="http://schemas.microsoft.com/office/drawing/2014/main" id="{0A837B80-7D26-4BD7-9C2E-47293953B8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62426" y="3582987"/>
            <a:ext cx="4370387"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a:extLst>
              <a:ext uri="{FF2B5EF4-FFF2-40B4-BE49-F238E27FC236}">
                <a16:creationId xmlns:a16="http://schemas.microsoft.com/office/drawing/2014/main" id="{12EB0441-8EC9-43D1-B449-B3D75CA549C0}"/>
              </a:ext>
            </a:extLst>
          </p:cNvPr>
          <p:cNvSpPr>
            <a:spLocks noGrp="1"/>
          </p:cNvSpPr>
          <p:nvPr>
            <p:ph type="title"/>
          </p:nvPr>
        </p:nvSpPr>
        <p:spPr/>
        <p:txBody>
          <a:bodyPr/>
          <a:lstStyle/>
          <a:p>
            <a:r>
              <a:rPr lang="en-GB" altLang="en-US"/>
              <a:t>Borosilicate glass</a:t>
            </a:r>
          </a:p>
        </p:txBody>
      </p:sp>
      <p:sp>
        <p:nvSpPr>
          <p:cNvPr id="19459" name="TextBox 11">
            <a:extLst>
              <a:ext uri="{FF2B5EF4-FFF2-40B4-BE49-F238E27FC236}">
                <a16:creationId xmlns:a16="http://schemas.microsoft.com/office/drawing/2014/main" id="{16367D7F-E004-470D-B997-0D50DDC4AA27}"/>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Borosilicate glass </a:t>
            </a:r>
            <a:r>
              <a:rPr lang="en-GB" altLang="en-US" dirty="0"/>
              <a:t>is made by heating a mixture of </a:t>
            </a:r>
            <a:r>
              <a:rPr lang="en-GB" altLang="en-US" b="1" dirty="0"/>
              <a:t>sand</a:t>
            </a:r>
            <a:r>
              <a:rPr lang="en-GB" altLang="en-US" dirty="0"/>
              <a:t> and </a:t>
            </a:r>
            <a:r>
              <a:rPr lang="en-GB" altLang="en-US" b="1" dirty="0"/>
              <a:t>boron trioxide</a:t>
            </a:r>
            <a:r>
              <a:rPr lang="en-GB" altLang="en-US" dirty="0"/>
              <a:t>.</a:t>
            </a:r>
          </a:p>
        </p:txBody>
      </p:sp>
      <p:sp>
        <p:nvSpPr>
          <p:cNvPr id="5" name="TextBox 13">
            <a:extLst>
              <a:ext uri="{FF2B5EF4-FFF2-40B4-BE49-F238E27FC236}">
                <a16:creationId xmlns:a16="http://schemas.microsoft.com/office/drawing/2014/main" id="{4BEECA52-A53E-46F8-8BC7-4E42D0DC7714}"/>
              </a:ext>
            </a:extLst>
          </p:cNvPr>
          <p:cNvSpPr txBox="1">
            <a:spLocks noChangeArrowheads="1"/>
          </p:cNvSpPr>
          <p:nvPr/>
        </p:nvSpPr>
        <p:spPr bwMode="auto">
          <a:xfrm>
            <a:off x="342900" y="197132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melts at higher temperatures than soda-lime glass.</a:t>
            </a:r>
          </a:p>
        </p:txBody>
      </p:sp>
      <p:sp>
        <p:nvSpPr>
          <p:cNvPr id="6" name="TextBox 121">
            <a:extLst>
              <a:ext uri="{FF2B5EF4-FFF2-40B4-BE49-F238E27FC236}">
                <a16:creationId xmlns:a16="http://schemas.microsoft.com/office/drawing/2014/main" id="{DC8D6B66-0ABF-4937-879C-8748DCBAFF3E}"/>
              </a:ext>
            </a:extLst>
          </p:cNvPr>
          <p:cNvSpPr txBox="1">
            <a:spLocks noChangeArrowheads="1"/>
          </p:cNvSpPr>
          <p:nvPr/>
        </p:nvSpPr>
        <p:spPr bwMode="auto">
          <a:xfrm>
            <a:off x="342900" y="2790115"/>
            <a:ext cx="8104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main use of borosilicate glass is laboratory glassware. This is because it is resistant to extreme temperatures and does not react with most chemicals.   </a:t>
            </a:r>
          </a:p>
        </p:txBody>
      </p:sp>
      <p:sp>
        <p:nvSpPr>
          <p:cNvPr id="7" name="TextBox 122">
            <a:extLst>
              <a:ext uri="{FF2B5EF4-FFF2-40B4-BE49-F238E27FC236}">
                <a16:creationId xmlns:a16="http://schemas.microsoft.com/office/drawing/2014/main" id="{E7706A04-D111-4835-8E94-3D66958F6D65}"/>
              </a:ext>
            </a:extLst>
          </p:cNvPr>
          <p:cNvSpPr txBox="1">
            <a:spLocks noChangeArrowheads="1"/>
          </p:cNvSpPr>
          <p:nvPr/>
        </p:nvSpPr>
        <p:spPr bwMode="auto">
          <a:xfrm>
            <a:off x="342900" y="4347275"/>
            <a:ext cx="35306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is also used in medical implants and for making measuring cups.</a:t>
            </a:r>
          </a:p>
        </p:txBody>
      </p:sp>
      <p:pic>
        <p:nvPicPr>
          <p:cNvPr id="9" name="Picture 8">
            <a:hlinkClick r:id="" action="ppaction://hlinkshowjump?jump=nextslide"/>
            <a:extLst>
              <a:ext uri="{FF2B5EF4-FFF2-40B4-BE49-F238E27FC236}">
                <a16:creationId xmlns:a16="http://schemas.microsoft.com/office/drawing/2014/main" id="{9BF4BAC0-CF0D-4086-AB3D-A6CCB37E688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6ADAAAE-9496-4FB4-8602-0F9D2A9A956C}"/>
              </a:ext>
            </a:extLst>
          </p:cNvPr>
          <p:cNvSpPr>
            <a:spLocks noGrp="1"/>
          </p:cNvSpPr>
          <p:nvPr>
            <p:ph type="title"/>
          </p:nvPr>
        </p:nvSpPr>
        <p:spPr/>
        <p:txBody>
          <a:bodyPr/>
          <a:lstStyle/>
          <a:p>
            <a:r>
              <a:rPr lang="en-GB" altLang="en-US"/>
              <a:t>Physical properties: ceramics</a:t>
            </a:r>
          </a:p>
        </p:txBody>
      </p:sp>
      <p:sp>
        <p:nvSpPr>
          <p:cNvPr id="20483" name="TextBox 2">
            <a:extLst>
              <a:ext uri="{FF2B5EF4-FFF2-40B4-BE49-F238E27FC236}">
                <a16:creationId xmlns:a16="http://schemas.microsoft.com/office/drawing/2014/main" id="{3E6E23A4-E347-4EA1-A30C-724701B4F82D}"/>
              </a:ext>
            </a:extLst>
          </p:cNvPr>
          <p:cNvSpPr txBox="1">
            <a:spLocks noChangeArrowheads="1"/>
          </p:cNvSpPr>
          <p:nvPr/>
        </p:nvSpPr>
        <p:spPr bwMode="auto">
          <a:xfrm>
            <a:off x="3200400" y="890588"/>
            <a:ext cx="2617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Clay ceramic</a:t>
            </a:r>
          </a:p>
        </p:txBody>
      </p:sp>
      <p:sp>
        <p:nvSpPr>
          <p:cNvPr id="20484" name="TextBox 38776">
            <a:extLst>
              <a:ext uri="{FF2B5EF4-FFF2-40B4-BE49-F238E27FC236}">
                <a16:creationId xmlns:a16="http://schemas.microsoft.com/office/drawing/2014/main" id="{69A2A6D9-02CE-49A0-B467-E8F532E07C1A}"/>
              </a:ext>
            </a:extLst>
          </p:cNvPr>
          <p:cNvSpPr txBox="1">
            <a:spLocks noChangeArrowheads="1"/>
          </p:cNvSpPr>
          <p:nvPr/>
        </p:nvSpPr>
        <p:spPr bwMode="auto">
          <a:xfrm>
            <a:off x="5859463" y="868363"/>
            <a:ext cx="1846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Glass</a:t>
            </a:r>
          </a:p>
        </p:txBody>
      </p:sp>
      <p:sp>
        <p:nvSpPr>
          <p:cNvPr id="20485" name="TextBox 15">
            <a:extLst>
              <a:ext uri="{FF2B5EF4-FFF2-40B4-BE49-F238E27FC236}">
                <a16:creationId xmlns:a16="http://schemas.microsoft.com/office/drawing/2014/main" id="{3EE4349C-D498-4485-B986-52A57A0A9B08}"/>
              </a:ext>
            </a:extLst>
          </p:cNvPr>
          <p:cNvSpPr txBox="1">
            <a:spLocks noChangeArrowheads="1"/>
          </p:cNvSpPr>
          <p:nvPr/>
        </p:nvSpPr>
        <p:spPr bwMode="auto">
          <a:xfrm>
            <a:off x="542925" y="896938"/>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Property</a:t>
            </a:r>
          </a:p>
        </p:txBody>
      </p:sp>
      <p:sp>
        <p:nvSpPr>
          <p:cNvPr id="20489" name="TextBox 139">
            <a:extLst>
              <a:ext uri="{FF2B5EF4-FFF2-40B4-BE49-F238E27FC236}">
                <a16:creationId xmlns:a16="http://schemas.microsoft.com/office/drawing/2014/main" id="{B505D4F4-7425-40DA-889F-0FE25298CC19}"/>
              </a:ext>
            </a:extLst>
          </p:cNvPr>
          <p:cNvSpPr txBox="1">
            <a:spLocks noChangeArrowheads="1"/>
          </p:cNvSpPr>
          <p:nvPr/>
        </p:nvSpPr>
        <p:spPr bwMode="auto">
          <a:xfrm>
            <a:off x="342900" y="785458"/>
            <a:ext cx="84285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Ceramic materials have a high </a:t>
            </a:r>
            <a:r>
              <a:rPr lang="en-GB" altLang="en-US" b="1" dirty="0"/>
              <a:t>melting point</a:t>
            </a:r>
            <a:r>
              <a:rPr lang="en-GB" altLang="en-US" dirty="0"/>
              <a:t>. This typically ranges from 1,000–1,600</a:t>
            </a:r>
            <a:r>
              <a:rPr lang="en-GB" altLang="en-US" sz="1000" dirty="0"/>
              <a:t> </a:t>
            </a:r>
            <a:r>
              <a:rPr lang="en-GB" altLang="en-US" dirty="0"/>
              <a:t>°C. </a:t>
            </a:r>
          </a:p>
        </p:txBody>
      </p:sp>
      <p:sp>
        <p:nvSpPr>
          <p:cNvPr id="50" name="TextBox 1377">
            <a:extLst>
              <a:ext uri="{FF2B5EF4-FFF2-40B4-BE49-F238E27FC236}">
                <a16:creationId xmlns:a16="http://schemas.microsoft.com/office/drawing/2014/main" id="{AE96979C-5F12-4CA7-A18D-E8E216E68349}"/>
              </a:ext>
            </a:extLst>
          </p:cNvPr>
          <p:cNvSpPr txBox="1">
            <a:spLocks noChangeArrowheads="1"/>
          </p:cNvSpPr>
          <p:nvPr/>
        </p:nvSpPr>
        <p:spPr bwMode="auto">
          <a:xfrm>
            <a:off x="342900" y="1913666"/>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Clay ceramics have a </a:t>
            </a:r>
            <a:r>
              <a:rPr lang="en-GB" altLang="en-US" b="1" dirty="0"/>
              <a:t>density</a:t>
            </a:r>
            <a:r>
              <a:rPr lang="en-GB" altLang="en-US" dirty="0"/>
              <a:t> of about 1,400</a:t>
            </a:r>
            <a:r>
              <a:rPr lang="en-GB" altLang="en-US" sz="1000" dirty="0"/>
              <a:t> </a:t>
            </a:r>
            <a:r>
              <a:rPr lang="en-GB" altLang="en-US" dirty="0"/>
              <a:t>kg/m</a:t>
            </a:r>
            <a:r>
              <a:rPr lang="en-GB" altLang="en-US" baseline="30000" dirty="0"/>
              <a:t>3</a:t>
            </a:r>
            <a:r>
              <a:rPr lang="en-GB" altLang="en-US" dirty="0"/>
              <a:t>. </a:t>
            </a:r>
            <a:br>
              <a:rPr lang="en-GB" altLang="en-US" dirty="0"/>
            </a:br>
            <a:r>
              <a:rPr lang="en-GB" altLang="en-US" dirty="0"/>
              <a:t>Glass has a density ranging from 2,200–2,800</a:t>
            </a:r>
            <a:r>
              <a:rPr lang="en-GB" altLang="en-US" sz="1000" dirty="0"/>
              <a:t> </a:t>
            </a:r>
            <a:r>
              <a:rPr lang="en-GB" altLang="en-US" dirty="0"/>
              <a:t>kg/m</a:t>
            </a:r>
            <a:r>
              <a:rPr lang="en-GB" altLang="en-US" baseline="30000" dirty="0"/>
              <a:t>3</a:t>
            </a:r>
            <a:r>
              <a:rPr lang="en-GB" altLang="en-US" dirty="0"/>
              <a:t>; for example, soda-lime glass has a density of 2,400</a:t>
            </a:r>
            <a:r>
              <a:rPr lang="en-GB" altLang="en-US" sz="1000" dirty="0"/>
              <a:t> </a:t>
            </a:r>
            <a:r>
              <a:rPr lang="en-GB" altLang="en-US" dirty="0"/>
              <a:t>kg/m</a:t>
            </a:r>
            <a:r>
              <a:rPr lang="en-GB" altLang="en-US" baseline="30000" dirty="0"/>
              <a:t>3</a:t>
            </a:r>
            <a:r>
              <a:rPr lang="en-GB" altLang="en-US" dirty="0"/>
              <a:t>.</a:t>
            </a:r>
          </a:p>
        </p:txBody>
      </p:sp>
      <p:sp>
        <p:nvSpPr>
          <p:cNvPr id="51" name="Text Box 36">
            <a:extLst>
              <a:ext uri="{FF2B5EF4-FFF2-40B4-BE49-F238E27FC236}">
                <a16:creationId xmlns:a16="http://schemas.microsoft.com/office/drawing/2014/main" id="{34C9ACAB-36C8-4648-BBD9-E60DBA1C1E36}"/>
              </a:ext>
            </a:extLst>
          </p:cNvPr>
          <p:cNvSpPr txBox="1">
            <a:spLocks noChangeArrowheads="1"/>
          </p:cNvSpPr>
          <p:nvPr/>
        </p:nvSpPr>
        <p:spPr bwMode="auto">
          <a:xfrm>
            <a:off x="4586288" y="5691188"/>
            <a:ext cx="343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buFont typeface="Wingdings" panose="05000000000000000000" pitchFamily="2" charset="2"/>
              <a:buChar char="l"/>
            </a:pPr>
            <a:r>
              <a:rPr lang="en-GB" altLang="en-US" dirty="0"/>
              <a:t>good insulators.</a:t>
            </a:r>
          </a:p>
        </p:txBody>
      </p:sp>
      <p:sp>
        <p:nvSpPr>
          <p:cNvPr id="52" name="Text Box 35">
            <a:extLst>
              <a:ext uri="{FF2B5EF4-FFF2-40B4-BE49-F238E27FC236}">
                <a16:creationId xmlns:a16="http://schemas.microsoft.com/office/drawing/2014/main" id="{42EFE120-F9F3-4852-9FDE-C2C6C751AFB5}"/>
              </a:ext>
            </a:extLst>
          </p:cNvPr>
          <p:cNvSpPr txBox="1">
            <a:spLocks noChangeArrowheads="1"/>
          </p:cNvSpPr>
          <p:nvPr/>
        </p:nvSpPr>
        <p:spPr bwMode="auto">
          <a:xfrm>
            <a:off x="342900" y="4931281"/>
            <a:ext cx="4214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buFont typeface="Wingdings" panose="05000000000000000000" pitchFamily="2" charset="2"/>
              <a:buChar char="l"/>
            </a:pPr>
            <a:r>
              <a:rPr lang="en-GB" altLang="en-US" dirty="0"/>
              <a:t>not flexible</a:t>
            </a:r>
          </a:p>
        </p:txBody>
      </p:sp>
      <p:sp>
        <p:nvSpPr>
          <p:cNvPr id="53" name="Text Box 34">
            <a:extLst>
              <a:ext uri="{FF2B5EF4-FFF2-40B4-BE49-F238E27FC236}">
                <a16:creationId xmlns:a16="http://schemas.microsoft.com/office/drawing/2014/main" id="{E22197D0-94CB-4518-8665-E11AB63CA4B6}"/>
              </a:ext>
            </a:extLst>
          </p:cNvPr>
          <p:cNvSpPr txBox="1">
            <a:spLocks noChangeArrowheads="1"/>
          </p:cNvSpPr>
          <p:nvPr/>
        </p:nvSpPr>
        <p:spPr bwMode="auto">
          <a:xfrm>
            <a:off x="4586288" y="4171373"/>
            <a:ext cx="3382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buFont typeface="Wingdings" panose="05000000000000000000" pitchFamily="2" charset="2"/>
              <a:buChar char="l"/>
            </a:pPr>
            <a:r>
              <a:rPr lang="en-GB" altLang="en-US" dirty="0"/>
              <a:t>hard </a:t>
            </a:r>
          </a:p>
        </p:txBody>
      </p:sp>
      <p:sp>
        <p:nvSpPr>
          <p:cNvPr id="54" name="Text Box 33">
            <a:extLst>
              <a:ext uri="{FF2B5EF4-FFF2-40B4-BE49-F238E27FC236}">
                <a16:creationId xmlns:a16="http://schemas.microsoft.com/office/drawing/2014/main" id="{9FBBD044-E9A7-4C69-BB1D-33427A3EDD3A}"/>
              </a:ext>
            </a:extLst>
          </p:cNvPr>
          <p:cNvSpPr txBox="1">
            <a:spLocks noChangeArrowheads="1"/>
          </p:cNvSpPr>
          <p:nvPr/>
        </p:nvSpPr>
        <p:spPr bwMode="auto">
          <a:xfrm>
            <a:off x="4586288" y="4931281"/>
            <a:ext cx="3382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buFont typeface="Wingdings" panose="05000000000000000000" pitchFamily="2" charset="2"/>
              <a:buChar char="l"/>
            </a:pPr>
            <a:r>
              <a:rPr lang="en-GB" altLang="en-US" dirty="0"/>
              <a:t>brittle </a:t>
            </a:r>
          </a:p>
        </p:txBody>
      </p:sp>
      <p:sp>
        <p:nvSpPr>
          <p:cNvPr id="55" name="Text Box 32">
            <a:extLst>
              <a:ext uri="{FF2B5EF4-FFF2-40B4-BE49-F238E27FC236}">
                <a16:creationId xmlns:a16="http://schemas.microsoft.com/office/drawing/2014/main" id="{0D7CA604-DCDA-4A8A-92B6-7345879EE5B3}"/>
              </a:ext>
            </a:extLst>
          </p:cNvPr>
          <p:cNvSpPr txBox="1">
            <a:spLocks noChangeArrowheads="1"/>
          </p:cNvSpPr>
          <p:nvPr/>
        </p:nvSpPr>
        <p:spPr bwMode="auto">
          <a:xfrm>
            <a:off x="342900" y="4171373"/>
            <a:ext cx="3946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buFont typeface="Wingdings" panose="05000000000000000000" pitchFamily="2" charset="2"/>
              <a:buChar char="l"/>
            </a:pPr>
            <a:r>
              <a:rPr lang="en-GB" altLang="en-US" dirty="0"/>
              <a:t>cannot be compressed</a:t>
            </a:r>
          </a:p>
        </p:txBody>
      </p:sp>
      <p:sp>
        <p:nvSpPr>
          <p:cNvPr id="56" name="Text Box 31">
            <a:extLst>
              <a:ext uri="{FF2B5EF4-FFF2-40B4-BE49-F238E27FC236}">
                <a16:creationId xmlns:a16="http://schemas.microsoft.com/office/drawing/2014/main" id="{EFFD3BF4-DAD3-4699-A1D9-7779FD437275}"/>
              </a:ext>
            </a:extLst>
          </p:cNvPr>
          <p:cNvSpPr txBox="1">
            <a:spLocks noChangeArrowheads="1"/>
          </p:cNvSpPr>
          <p:nvPr/>
        </p:nvSpPr>
        <p:spPr bwMode="auto">
          <a:xfrm>
            <a:off x="342900" y="5691188"/>
            <a:ext cx="3946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buFont typeface="Wingdings" panose="05000000000000000000" pitchFamily="2" charset="2"/>
              <a:buChar char="l"/>
            </a:pPr>
            <a:r>
              <a:rPr lang="en-GB" altLang="en-US" dirty="0"/>
              <a:t>weak in tension</a:t>
            </a:r>
          </a:p>
        </p:txBody>
      </p:sp>
      <p:pic>
        <p:nvPicPr>
          <p:cNvPr id="18" name="Picture 8">
            <a:hlinkClick r:id="" action="ppaction://hlinkshowjump?jump=nextslide"/>
            <a:extLst>
              <a:ext uri="{FF2B5EF4-FFF2-40B4-BE49-F238E27FC236}">
                <a16:creationId xmlns:a16="http://schemas.microsoft.com/office/drawing/2014/main" id="{233C0AA2-30C9-4C8C-BB15-AFFDF69E57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6C4966E4-A97D-4B73-BC86-F67C8F2CF187}"/>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
        <p:nvSpPr>
          <p:cNvPr id="20" name="TextBox 1377">
            <a:extLst>
              <a:ext uri="{FF2B5EF4-FFF2-40B4-BE49-F238E27FC236}">
                <a16:creationId xmlns:a16="http://schemas.microsoft.com/office/drawing/2014/main" id="{CFB824D7-FF1A-4A4E-AFDA-2D0C75DF1E9B}"/>
              </a:ext>
            </a:extLst>
          </p:cNvPr>
          <p:cNvSpPr txBox="1">
            <a:spLocks noChangeArrowheads="1"/>
          </p:cNvSpPr>
          <p:nvPr/>
        </p:nvSpPr>
        <p:spPr bwMode="auto">
          <a:xfrm>
            <a:off x="342900" y="3411762"/>
            <a:ext cx="818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Other physical properties of ceramics include: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5" grpId="0"/>
      <p:bldP spid="5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986AB14-4F08-4A8B-8331-D9E937ECA1FF}"/>
              </a:ext>
            </a:extLst>
          </p:cNvPr>
          <p:cNvSpPr>
            <a:spLocks noGrp="1"/>
          </p:cNvSpPr>
          <p:nvPr>
            <p:ph type="title"/>
          </p:nvPr>
        </p:nvSpPr>
        <p:spPr/>
        <p:txBody>
          <a:bodyPr/>
          <a:lstStyle/>
          <a:p>
            <a:r>
              <a:rPr lang="en-GB" altLang="en-US"/>
              <a:t>Uses of glass</a:t>
            </a:r>
          </a:p>
        </p:txBody>
      </p:sp>
      <p:sp>
        <p:nvSpPr>
          <p:cNvPr id="21507" name="TextBox 2">
            <a:extLst>
              <a:ext uri="{FF2B5EF4-FFF2-40B4-BE49-F238E27FC236}">
                <a16:creationId xmlns:a16="http://schemas.microsoft.com/office/drawing/2014/main" id="{E8621BD8-552B-4289-AE45-F4FB4EAECC33}"/>
              </a:ext>
            </a:extLst>
          </p:cNvPr>
          <p:cNvSpPr txBox="1">
            <a:spLocks noChangeArrowheads="1"/>
          </p:cNvSpPr>
          <p:nvPr/>
        </p:nvSpPr>
        <p:spPr bwMode="auto">
          <a:xfrm>
            <a:off x="342900" y="784225"/>
            <a:ext cx="8189913"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are some uses of </a:t>
            </a:r>
            <a:r>
              <a:rPr lang="en-GB" altLang="en-US" b="1"/>
              <a:t>soda-lime glass</a:t>
            </a:r>
            <a:r>
              <a:rPr lang="en-GB" altLang="en-US"/>
              <a:t>? Hint: think about the physical properties of ceramics.</a:t>
            </a:r>
          </a:p>
        </p:txBody>
      </p:sp>
      <p:sp>
        <p:nvSpPr>
          <p:cNvPr id="4" name="Text Box 34">
            <a:extLst>
              <a:ext uri="{FF2B5EF4-FFF2-40B4-BE49-F238E27FC236}">
                <a16:creationId xmlns:a16="http://schemas.microsoft.com/office/drawing/2014/main" id="{1AE762C3-12C2-41E7-907D-AEDEE40C8A1E}"/>
              </a:ext>
            </a:extLst>
          </p:cNvPr>
          <p:cNvSpPr txBox="1">
            <a:spLocks noChangeArrowheads="1"/>
          </p:cNvSpPr>
          <p:nvPr/>
        </p:nvSpPr>
        <p:spPr bwMode="auto">
          <a:xfrm>
            <a:off x="342900" y="1950642"/>
            <a:ext cx="3167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buFont typeface="Wingdings" panose="05000000000000000000" pitchFamily="2" charset="2"/>
              <a:buChar char="l"/>
            </a:pPr>
            <a:r>
              <a:rPr lang="en-GB" altLang="en-US" dirty="0"/>
              <a:t>packaging </a:t>
            </a:r>
            <a:br>
              <a:rPr lang="en-GB" altLang="en-US" dirty="0"/>
            </a:br>
            <a:r>
              <a:rPr lang="en-GB" altLang="en-US" dirty="0"/>
              <a:t>e.g. glass bottles</a:t>
            </a:r>
          </a:p>
        </p:txBody>
      </p:sp>
      <p:sp>
        <p:nvSpPr>
          <p:cNvPr id="5" name="Text Box 333">
            <a:extLst>
              <a:ext uri="{FF2B5EF4-FFF2-40B4-BE49-F238E27FC236}">
                <a16:creationId xmlns:a16="http://schemas.microsoft.com/office/drawing/2014/main" id="{9EC21D1E-B7F0-4955-9A0E-A361B0107B00}"/>
              </a:ext>
            </a:extLst>
          </p:cNvPr>
          <p:cNvSpPr txBox="1">
            <a:spLocks noChangeArrowheads="1"/>
          </p:cNvSpPr>
          <p:nvPr/>
        </p:nvSpPr>
        <p:spPr bwMode="auto">
          <a:xfrm>
            <a:off x="342900" y="4283476"/>
            <a:ext cx="499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buFont typeface="Wingdings" panose="05000000000000000000" pitchFamily="2" charset="2"/>
              <a:buChar char="l"/>
            </a:pPr>
            <a:r>
              <a:rPr lang="en-GB" altLang="en-US" dirty="0"/>
              <a:t>windows and lights</a:t>
            </a:r>
          </a:p>
        </p:txBody>
      </p:sp>
      <p:sp>
        <p:nvSpPr>
          <p:cNvPr id="6" name="Text Box 32">
            <a:extLst>
              <a:ext uri="{FF2B5EF4-FFF2-40B4-BE49-F238E27FC236}">
                <a16:creationId xmlns:a16="http://schemas.microsoft.com/office/drawing/2014/main" id="{819497B7-40AE-4B70-AB41-D1F2170EE490}"/>
              </a:ext>
            </a:extLst>
          </p:cNvPr>
          <p:cNvSpPr txBox="1">
            <a:spLocks noChangeArrowheads="1"/>
          </p:cNvSpPr>
          <p:nvPr/>
        </p:nvSpPr>
        <p:spPr bwMode="auto">
          <a:xfrm>
            <a:off x="342900" y="3117059"/>
            <a:ext cx="342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buFont typeface="Wingdings" panose="05000000000000000000" pitchFamily="2" charset="2"/>
              <a:buChar char="l"/>
            </a:pPr>
            <a:r>
              <a:rPr lang="en-GB" altLang="en-US" dirty="0"/>
              <a:t>tableware </a:t>
            </a:r>
            <a:br>
              <a:rPr lang="en-GB" altLang="en-US" dirty="0"/>
            </a:br>
            <a:r>
              <a:rPr lang="en-GB" altLang="en-US" dirty="0"/>
              <a:t>e.g. drinking glasses</a:t>
            </a:r>
          </a:p>
        </p:txBody>
      </p:sp>
      <p:sp>
        <p:nvSpPr>
          <p:cNvPr id="7" name="Text Box 31">
            <a:extLst>
              <a:ext uri="{FF2B5EF4-FFF2-40B4-BE49-F238E27FC236}">
                <a16:creationId xmlns:a16="http://schemas.microsoft.com/office/drawing/2014/main" id="{BB5C1EB9-2ADC-47EC-8C85-13182A8B3466}"/>
              </a:ext>
            </a:extLst>
          </p:cNvPr>
          <p:cNvSpPr txBox="1">
            <a:spLocks noChangeArrowheads="1"/>
          </p:cNvSpPr>
          <p:nvPr/>
        </p:nvSpPr>
        <p:spPr bwMode="auto">
          <a:xfrm>
            <a:off x="342900" y="5080003"/>
            <a:ext cx="3422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FF6600"/>
              </a:buClr>
              <a:buFont typeface="Wingdings" panose="05000000000000000000" pitchFamily="2" charset="2"/>
              <a:buChar char="l"/>
            </a:pPr>
            <a:r>
              <a:rPr lang="en-GB" altLang="en-US" dirty="0"/>
              <a:t>computer and smartphone screens</a:t>
            </a:r>
          </a:p>
        </p:txBody>
      </p:sp>
      <p:pic>
        <p:nvPicPr>
          <p:cNvPr id="11" name="Picture 10" descr="slide 9.jpg">
            <a:extLst>
              <a:ext uri="{FF2B5EF4-FFF2-40B4-BE49-F238E27FC236}">
                <a16:creationId xmlns:a16="http://schemas.microsoft.com/office/drawing/2014/main" id="{D4A19FBE-62F6-4636-A352-608477A378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2001838"/>
            <a:ext cx="3322638"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391599A5-68A4-4A43-9A6B-AD7BEB4E4D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A621EA9F-4109-4774-8B8A-3724B69C075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15408</TotalTime>
  <Words>1996</Words>
  <Application>Microsoft Office PowerPoint</Application>
  <PresentationFormat>On-screen Show (4:3)</PresentationFormat>
  <Paragraphs>193</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Wingdings</vt:lpstr>
      <vt:lpstr>Arial</vt:lpstr>
      <vt:lpstr>Wingdings 2</vt:lpstr>
      <vt:lpstr>1_Default Design</vt:lpstr>
      <vt:lpstr>7_Default Design</vt:lpstr>
      <vt:lpstr>Ceramics, Polymers and Composites</vt:lpstr>
      <vt:lpstr>Information</vt:lpstr>
      <vt:lpstr>Ceramics</vt:lpstr>
      <vt:lpstr>Clay ceramics</vt:lpstr>
      <vt:lpstr>Uses of clay ceramics</vt:lpstr>
      <vt:lpstr>Soda-lime glass</vt:lpstr>
      <vt:lpstr>Borosilicate glass</vt:lpstr>
      <vt:lpstr>Physical properties: ceramics</vt:lpstr>
      <vt:lpstr>Uses of glass</vt:lpstr>
      <vt:lpstr>What are polymers?</vt:lpstr>
      <vt:lpstr>The polymerization of ethene</vt:lpstr>
      <vt:lpstr>LDPE and HDPE</vt:lpstr>
      <vt:lpstr>Uses of LDPE</vt:lpstr>
      <vt:lpstr>Uses of HDPE</vt:lpstr>
      <vt:lpstr>Physical properties of polyethene</vt:lpstr>
      <vt:lpstr>Thermosetting and thermosoftening plastics</vt:lpstr>
      <vt:lpstr>What are composites?</vt:lpstr>
      <vt:lpstr>Composites: concrete</vt:lpstr>
      <vt:lpstr>Composite polymers</vt:lpstr>
      <vt:lpstr>Properties and uses of composites</vt:lpstr>
      <vt:lpstr>Which material?</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Ceramics, Polymers and Composites</dc:title>
  <dc:subject>Boardworks High School Physical Science</dc:subject>
  <dc:creator>Boardworks</dc:creator>
  <cp:lastModifiedBy>Tim Crilly</cp:lastModifiedBy>
  <cp:revision>645</cp:revision>
  <dcterms:created xsi:type="dcterms:W3CDTF">2003-10-06T13:07:42Z</dcterms:created>
  <dcterms:modified xsi:type="dcterms:W3CDTF">2019-01-31T15:27:27Z</dcterms:modified>
</cp:coreProperties>
</file>