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activeX/activeX4.xml" ContentType="application/vnd.ms-office.activeX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activeX/activeX5.xml" ContentType="application/vnd.ms-office.activeX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activeX/activeX6.xml" ContentType="application/vnd.ms-office.activeX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activeX/activeX7.xml" ContentType="application/vnd.ms-office.activeX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activeX/activeX8.xml" ContentType="application/vnd.ms-office.activeX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736" r:id="rId1"/>
    <p:sldMasterId id="2147485750" r:id="rId2"/>
  </p:sldMasterIdLst>
  <p:notesMasterIdLst>
    <p:notesMasterId r:id="rId24"/>
  </p:notesMasterIdLst>
  <p:handoutMasterIdLst>
    <p:handoutMasterId r:id="rId25"/>
  </p:handoutMasterIdLst>
  <p:sldIdLst>
    <p:sldId id="430" r:id="rId3"/>
    <p:sldId id="527" r:id="rId4"/>
    <p:sldId id="493" r:id="rId5"/>
    <p:sldId id="528" r:id="rId6"/>
    <p:sldId id="494" r:id="rId7"/>
    <p:sldId id="495" r:id="rId8"/>
    <p:sldId id="496" r:id="rId9"/>
    <p:sldId id="497" r:id="rId10"/>
    <p:sldId id="499" r:id="rId11"/>
    <p:sldId id="500" r:id="rId12"/>
    <p:sldId id="501" r:id="rId13"/>
    <p:sldId id="502" r:id="rId14"/>
    <p:sldId id="503" r:id="rId15"/>
    <p:sldId id="507" r:id="rId16"/>
    <p:sldId id="505" r:id="rId17"/>
    <p:sldId id="506" r:id="rId18"/>
    <p:sldId id="516" r:id="rId19"/>
    <p:sldId id="517" r:id="rId20"/>
    <p:sldId id="509" r:id="rId21"/>
    <p:sldId id="510" r:id="rId22"/>
    <p:sldId id="511" r:id="rId23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6"/>
    </p:embeddedFont>
  </p:embeddedFontLst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FF6600"/>
    <a:srgbClr val="CC0099"/>
    <a:srgbClr val="33CC33"/>
    <a:srgbClr val="009900"/>
    <a:srgbClr val="010066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4"/>
        <p:guide orient="horz" pos="3861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770B4794-88F3-4D89-8645-D7FC649358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24E0536-6A75-48E3-A07A-859E4045E6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051CA3D-98C4-4C6E-95AA-42D9BD04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343850C-4617-4473-8F44-C91AEAA3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79691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405DB6FA-D24E-448F-A6AE-8C8DE73F8E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69A1B86-3CFA-4D8B-8269-EBD635F366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BBBFD17-7198-497A-935B-137619550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60DB57D-533B-4092-B171-3B9E305B3EF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061EFD6-1707-47D5-94A4-23D747BF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651615A-7E5C-4F65-8FB1-52FBDF1D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082890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19012D2-978C-4C65-917E-494FDB72D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7E58B4-B18B-4E79-9197-99DAA8BD9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BE65D-B2A5-47CE-96B3-1782655A4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BC9E938F-DE45-4716-A33C-CBCC44F37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34B5C44-2FD3-4FA2-9693-5F8C1AB1A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simulation illustrates how increasing the temperature increases the number of collisions between particles.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62480-0939-4172-9D89-19462C68B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37FD9EDA-ECCA-4C63-A7F7-073E16CF7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CE23CD0-5506-488D-95B8-85B94624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F2705-7EFD-4066-B1BD-5B8277BF8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C96F5682-ED1E-49F1-9802-2C4EEDF2F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A3EB2CF-AE6A-46DB-98C3-845D9213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GB" b="1" dirty="0"/>
              <a:t>Teacher notes</a:t>
            </a:r>
          </a:p>
          <a:p>
            <a:pPr>
              <a:lnSpc>
                <a:spcPct val="110000"/>
              </a:lnSpc>
              <a:defRPr/>
            </a:pPr>
            <a:r>
              <a:rPr lang="en-GB" dirty="0"/>
              <a:t>This animation can be used to introduce the reaction between sodium thiosulfate and hydrochloric acid as a way of measuring the effect of temperature on rate of reaction. It could be shown as precursor to running the experiment in the lab, or to review the experiment.</a:t>
            </a:r>
          </a:p>
          <a:p>
            <a:pPr>
              <a:lnSpc>
                <a:spcPct val="110000"/>
              </a:lnSpc>
              <a:defRPr/>
            </a:pPr>
            <a:endParaRPr lang="en-GB" dirty="0"/>
          </a:p>
          <a:p>
            <a:pPr>
              <a:lnSpc>
                <a:spcPct val="110000"/>
              </a:lnSpc>
              <a:defRPr/>
            </a:pPr>
            <a:r>
              <a:rPr lang="en-GB" dirty="0"/>
              <a:t>The temperature can be changed by using the following method: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r>
              <a:rPr lang="en-GB" dirty="0"/>
              <a:t>Measure the amounts of sodium </a:t>
            </a:r>
            <a:r>
              <a:rPr lang="en-GB" dirty="0" err="1"/>
              <a:t>thiosulfate</a:t>
            </a:r>
            <a:r>
              <a:rPr lang="en-GB" dirty="0"/>
              <a:t> and hydrochloric acid into separate boiling tubes.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r>
              <a:rPr lang="en-GB" dirty="0"/>
              <a:t>Heat a water bath to the required temperature.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r>
              <a:rPr lang="en-GB" dirty="0"/>
              <a:t>Put the boiling tubes into the water bath, and leave them there for at least a minute to allow their temperature to adjust.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r>
              <a:rPr lang="en-GB" dirty="0"/>
              <a:t>Set up the dish on top of the paper with the cross, and pour the sodium </a:t>
            </a:r>
            <a:r>
              <a:rPr lang="en-GB" dirty="0" err="1"/>
              <a:t>thiosulfate</a:t>
            </a:r>
            <a:r>
              <a:rPr lang="en-GB" dirty="0"/>
              <a:t> into the dish.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r>
              <a:rPr lang="en-GB" dirty="0"/>
              <a:t>Add the hydrochloric acid and start the timer.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Make directional hypotheses that specify what happens to a dependent variable when an independent variable is manipulated.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043BA-05DB-437B-8F90-1E8687B0D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67087612-A044-4A07-9251-92E6A77D2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9ACEAF4-CEA3-4E2F-A640-FE8E356A9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7B1EC-5B62-477F-8A0A-A0DEB52FE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73F84F9B-602C-4A2A-81A1-3827DB8E3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377F13F-8F5D-4A05-A46A-B28AE42D0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simulation illustrates how increasing the concentration increases the number of collisions between particles.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F78D-5C98-4B59-BF77-B44FF15A4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C7C8B2C5-B24B-4910-BDB8-A8D02D9E9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6D9F9FD-7587-4125-99EE-2495BD1F8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activity can be used to introduce the reaction between magnesium and hydrochloric acid as a way of measuring the effect of concentration on rate of reaction. It could be shown as a precursor to running the experiment in the lab, or as a summary activity.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Students may need reminding that 1 mole = 1 mol/dm</a:t>
            </a:r>
            <a:r>
              <a:rPr lang="en-GB" altLang="en-US" baseline="30000" dirty="0">
                <a:latin typeface="Arial" panose="020B0604020202020204" pitchFamily="34" charset="0"/>
              </a:rPr>
              <a:t>3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</a:t>
            </a:r>
            <a:r>
              <a:rPr lang="en-GB" dirty="0"/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Make directional hypotheses that specify what happens to a dependent variable when an independent variable is manipulated.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data using tools, technologies, and/or models (e.g., computational, mathematical) in order to make valid and reliable scientific claims or determine an optimal design solution.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ED3B3-4D37-4F28-A0A4-4BB5E6779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94622992-871E-4ED4-8B97-D62927006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26B07AD-4F7E-4C55-86A2-B7B42CC77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D3132-1CF7-4E5F-A490-6C2C5357D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0C59E3C-D35B-49CC-952F-9E40B8149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C2867176-519A-42C9-9077-8E8724AA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86A20-1A22-43D7-828D-E1FF6AA06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4C23618C-5BE1-46E1-A030-C215A016A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35874CD-EF2E-4396-9402-6142D84B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451E2-B750-4B81-87DD-4439A51DA2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F5249171-6AE2-41C3-8643-43D2F3B33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1AD46E4-D9AC-4557-AABF-919799E3A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simulation illustrates how increasing the surface area increases the number of collisions between particles and solid reactants.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548AB-1859-4129-989B-AFB60C57E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D8529-8767-4024-BA5B-DEF38B506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113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A9B936F0-F0FA-4A6B-973F-E14BC23A2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E4D1126-1417-45BA-8590-25D684E9B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D21E5-0401-45F5-8EB7-1A6C71D45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1B00F8A0-354F-4726-8A3E-967D29C7B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51D97A5-06B9-4A0C-BC4E-06868B8B9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animation can be used to introduce the reaction between marble chips (calcium carbonate) and hydrochloric acid as a way of measuring the effect of surface area on rate of reaction. It could be shown as a precursor to running the experiment in the lab, or as a summary activity.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Make directional hypotheses that specify what happens to a dependent variable when an independent variable is manipulated.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data using tools, technologies, and/or models (e.g., computational, mathematical) in order to make valid and reliable scientific claims or determine an optimal design solution.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3FAED-83FB-45E5-9B60-178A7634A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68E949C-0D66-4E48-BCE0-92389EE10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54C1295-0285-44D9-94E2-772DDF828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rates of reaction,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Rate of Reaction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4FEAF-B7CF-4D48-95DB-658B232E3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DF72D-B95D-4974-B6E9-2CC07DF07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11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444A5701-4DA7-4D12-ADAF-401CFAC57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AD46368-7CB4-4B26-97B5-49F3B8435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animated graph summarizes the qualitative information provided by the gradient of a graph that plots amount of product in a reaction against time.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9B81C-052B-491C-B289-E40C4A8BA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8E05A687-B647-40A6-9357-4EBADC33A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7CDF2E2-CA87-4111-BF8F-70EB07DD6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data using tools, technologies, and/or models (e.g., computational, mathematical) in order to make valid and reliable scientific claims or determine an optimal design solution.</a:t>
            </a:r>
            <a:endParaRPr lang="en-US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F5778-371C-4D7E-8369-3D9278B78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83F9C50C-B4E3-40EF-A4B3-F42FBB14C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CEF6635-24A3-40FA-B2F8-7550CC904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catalysts, please refer to the </a:t>
            </a:r>
            <a:r>
              <a:rPr lang="en-GB" altLang="en-US" i="1" dirty="0">
                <a:latin typeface="Arial" panose="020B0604020202020204" pitchFamily="34" charset="0"/>
              </a:rPr>
              <a:t>Catalysts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75328-4D3F-4FC3-B77A-33E9D0E73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AEB22480-BC4C-44F9-8EC0-8736D8336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ED7D9F6-51D2-42C3-8477-6FB5FC4CC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5D774-7C38-4AB4-8968-1CB6C49D3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43F14981-F8F3-473B-99E5-8BFD4B89C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6490BB9-8CD8-4D02-8899-39034541B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69EBFF-A5BD-420F-80EF-7504AA9A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B57D-533B-4092-B171-3B9E305B3EF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421" y="1187865"/>
            <a:ext cx="3990886" cy="3085032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48021-2305-47B6-B498-CA5BD1554C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F166D97D-0D11-4DF0-B5D6-50482DF532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6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4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73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58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79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5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06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40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0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9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35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6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351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1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62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412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43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78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4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7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52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05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113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42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04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65B04989-F796-40F6-A3D7-6FEE19A99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11E49-A87B-4A9A-8F91-3A6AA5CB045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B625491B-57B5-4C22-A0C7-C4F69C03EC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15432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7" r:id="rId1"/>
    <p:sldLayoutId id="2147485738" r:id="rId2"/>
    <p:sldLayoutId id="2147485739" r:id="rId3"/>
    <p:sldLayoutId id="2147485740" r:id="rId4"/>
    <p:sldLayoutId id="2147485741" r:id="rId5"/>
    <p:sldLayoutId id="2147485742" r:id="rId6"/>
    <p:sldLayoutId id="2147485743" r:id="rId7"/>
    <p:sldLayoutId id="2147485744" r:id="rId8"/>
    <p:sldLayoutId id="2147485745" r:id="rId9"/>
    <p:sldLayoutId id="2147485746" r:id="rId10"/>
    <p:sldLayoutId id="2147485747" r:id="rId11"/>
    <p:sldLayoutId id="2147485748" r:id="rId12"/>
    <p:sldLayoutId id="2147485749" r:id="rId13"/>
    <p:sldLayoutId id="21474857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625FCC69-D0C6-4AA8-9E68-AAE7A81545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EE32B-8321-4D3D-BA39-514E86A03C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85B5E5D-BC41-455B-A55D-4967A10026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19399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1" r:id="rId1"/>
    <p:sldLayoutId id="2147485752" r:id="rId2"/>
    <p:sldLayoutId id="2147485753" r:id="rId3"/>
    <p:sldLayoutId id="2147485754" r:id="rId4"/>
    <p:sldLayoutId id="2147485755" r:id="rId5"/>
    <p:sldLayoutId id="2147485756" r:id="rId6"/>
    <p:sldLayoutId id="2147485757" r:id="rId7"/>
    <p:sldLayoutId id="2147485758" r:id="rId8"/>
    <p:sldLayoutId id="2147485759" r:id="rId9"/>
    <p:sldLayoutId id="2147485760" r:id="rId10"/>
    <p:sldLayoutId id="2147485761" r:id="rId11"/>
    <p:sldLayoutId id="21474857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3.xml"/><Relationship Id="rId7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4.xml"/><Relationship Id="rId7" Type="http://schemas.openxmlformats.org/officeDocument/2006/relationships/image" Target="../media/image9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5.xml"/><Relationship Id="rId7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6.xml"/><Relationship Id="rId7" Type="http://schemas.openxmlformats.org/officeDocument/2006/relationships/image" Target="../media/image9.png"/><Relationship Id="rId2" Type="http://schemas.openxmlformats.org/officeDocument/2006/relationships/tags" Target="../tags/tag4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7.xml"/><Relationship Id="rId7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8.xml"/><Relationship Id="rId7" Type="http://schemas.openxmlformats.org/officeDocument/2006/relationships/image" Target="../media/image9.png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10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2.xml"/><Relationship Id="rId7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7B2FB42D-25F1-41B1-8140-3F1F2032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22" y="1187865"/>
            <a:ext cx="4955822" cy="3113202"/>
          </a:xfrm>
        </p:spPr>
        <p:txBody>
          <a:bodyPr/>
          <a:lstStyle/>
          <a:p>
            <a:r>
              <a:rPr lang="en-GB" altLang="en-US" dirty="0"/>
              <a:t>Changing Reaction </a:t>
            </a:r>
            <a:br>
              <a:rPr lang="en-GB" altLang="en-US" dirty="0"/>
            </a:br>
            <a:r>
              <a:rPr lang="en-GB" altLang="en-US" dirty="0"/>
              <a:t>Rates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063B7570-354A-4CBC-BA5C-8B3E32BFB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Temperature and particle collisions</a:t>
            </a:r>
          </a:p>
        </p:txBody>
      </p:sp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97D06238-A21C-4B3F-8B2C-E764FB5A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F3BFF704-0ADA-4CAD-8A3C-5DC659FE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993CB8-8F03-469D-8D96-B11770D9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B6E35-2D91-448F-ABED-C82D2298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8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8B26FEE-C2F2-4A55-A675-0804BDA4C8B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12E4437-10BB-45D9-A5D1-3F6A361FB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does temperature affect rate? (1)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9EE52359-04D7-4414-A513-958B0FE0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reaction between sodium thiosulfate and hydrochloric acid produces sulfur.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5D3CB6B0-147D-4FED-A4CC-2E16F714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351338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Sulfur is solid and so it turns the solution cloudy.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21189" name="Text Box 5">
            <a:extLst>
              <a:ext uri="{FF2B5EF4-FFF2-40B4-BE49-F238E27FC236}">
                <a16:creationId xmlns:a16="http://schemas.microsoft.com/office/drawing/2014/main" id="{07C3A235-A231-4B9A-9B76-5B9E8AC9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203825"/>
            <a:ext cx="7145338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How can this fact be used to measure the effect of temperature on the rate of a reaction?</a:t>
            </a:r>
            <a:endParaRPr lang="en-US" altLang="en-US" dirty="0"/>
          </a:p>
        </p:txBody>
      </p:sp>
      <p:sp>
        <p:nvSpPr>
          <p:cNvPr id="221190" name="AutoShape 6">
            <a:extLst>
              <a:ext uri="{FF2B5EF4-FFF2-40B4-BE49-F238E27FC236}">
                <a16:creationId xmlns:a16="http://schemas.microsoft.com/office/drawing/2014/main" id="{5743C634-D14F-49D0-9A1E-75234672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001838"/>
            <a:ext cx="8839200" cy="1954212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A1D02F7D-48E7-45BC-A190-E927E92E9EED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154238"/>
            <a:ext cx="8834438" cy="703262"/>
            <a:chOff x="124" y="1345"/>
            <a:chExt cx="5565" cy="443"/>
          </a:xfrm>
        </p:grpSpPr>
        <p:sp>
          <p:nvSpPr>
            <p:cNvPr id="30742" name="Text Box 8">
              <a:extLst>
                <a:ext uri="{FF2B5EF4-FFF2-40B4-BE49-F238E27FC236}">
                  <a16:creationId xmlns:a16="http://schemas.microsoft.com/office/drawing/2014/main" id="{280A7600-FD77-4F9C-A11E-A0D7BA4AF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1346"/>
              <a:ext cx="11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hydrochloric</a:t>
              </a:r>
              <a:br>
                <a:rPr lang="en-GB" altLang="en-US" sz="2000" b="1">
                  <a:solidFill>
                    <a:srgbClr val="FFFFFF"/>
                  </a:solidFill>
                </a:rPr>
              </a:br>
              <a:r>
                <a:rPr lang="en-GB" altLang="en-US" sz="2000" b="1">
                  <a:solidFill>
                    <a:srgbClr val="FFFFFF"/>
                  </a:solidFill>
                </a:rPr>
                <a:t>acid</a:t>
              </a:r>
            </a:p>
          </p:txBody>
        </p:sp>
        <p:sp>
          <p:nvSpPr>
            <p:cNvPr id="30743" name="Text Box 9">
              <a:extLst>
                <a:ext uri="{FF2B5EF4-FFF2-40B4-BE49-F238E27FC236}">
                  <a16:creationId xmlns:a16="http://schemas.microsoft.com/office/drawing/2014/main" id="{F3CF87F9-889E-4D47-9936-276EE652D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" y="1345"/>
              <a:ext cx="7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sodium</a:t>
              </a:r>
              <a:br>
                <a:rPr lang="en-GB" altLang="en-US" sz="2000" b="1">
                  <a:solidFill>
                    <a:srgbClr val="FFFFFF"/>
                  </a:solidFill>
                </a:rPr>
              </a:br>
              <a:r>
                <a:rPr lang="en-GB" altLang="en-US" sz="2000" b="1">
                  <a:solidFill>
                    <a:srgbClr val="FFFFFF"/>
                  </a:solidFill>
                </a:rPr>
                <a:t>chloride</a:t>
              </a:r>
            </a:p>
          </p:txBody>
        </p:sp>
        <p:sp>
          <p:nvSpPr>
            <p:cNvPr id="30744" name="Text Box 10">
              <a:extLst>
                <a:ext uri="{FF2B5EF4-FFF2-40B4-BE49-F238E27FC236}">
                  <a16:creationId xmlns:a16="http://schemas.microsoft.com/office/drawing/2014/main" id="{2402AB94-402B-45C4-928D-8E630949B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" y="1441"/>
              <a:ext cx="5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sulfur</a:t>
              </a:r>
            </a:p>
          </p:txBody>
        </p:sp>
        <p:sp>
          <p:nvSpPr>
            <p:cNvPr id="30745" name="Text Box 11">
              <a:extLst>
                <a:ext uri="{FF2B5EF4-FFF2-40B4-BE49-F238E27FC236}">
                  <a16:creationId xmlns:a16="http://schemas.microsoft.com/office/drawing/2014/main" id="{D970C3D4-E3E9-49C9-A9AA-6A2DA4C9D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" y="1346"/>
              <a:ext cx="9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sodium</a:t>
              </a:r>
              <a:br>
                <a:rPr lang="en-GB" altLang="en-US" sz="2000" b="1">
                  <a:solidFill>
                    <a:srgbClr val="FFFFFF"/>
                  </a:solidFill>
                </a:rPr>
              </a:br>
              <a:r>
                <a:rPr lang="en-GB" altLang="en-US" sz="2000" b="1">
                  <a:solidFill>
                    <a:srgbClr val="FFFFFF"/>
                  </a:solidFill>
                </a:rPr>
                <a:t>thiosulfate</a:t>
              </a:r>
            </a:p>
          </p:txBody>
        </p:sp>
        <p:sp>
          <p:nvSpPr>
            <p:cNvPr id="30746" name="Text Box 12">
              <a:extLst>
                <a:ext uri="{FF2B5EF4-FFF2-40B4-BE49-F238E27FC236}">
                  <a16:creationId xmlns:a16="http://schemas.microsoft.com/office/drawing/2014/main" id="{96285219-ED3B-450A-A4E1-13E083632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" y="1394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47" name="Text Box 13">
              <a:extLst>
                <a:ext uri="{FF2B5EF4-FFF2-40B4-BE49-F238E27FC236}">
                  <a16:creationId xmlns:a16="http://schemas.microsoft.com/office/drawing/2014/main" id="{58F5F2EF-530E-4538-8383-1E1AD1DA6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48" name="Text Box 15">
              <a:extLst>
                <a:ext uri="{FF2B5EF4-FFF2-40B4-BE49-F238E27FC236}">
                  <a16:creationId xmlns:a16="http://schemas.microsoft.com/office/drawing/2014/main" id="{27E02A6D-992F-4B75-B238-56BDF0E82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" y="1441"/>
              <a:ext cx="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water</a:t>
              </a:r>
            </a:p>
          </p:txBody>
        </p:sp>
        <p:sp>
          <p:nvSpPr>
            <p:cNvPr id="30749" name="Text Box 16">
              <a:extLst>
                <a:ext uri="{FF2B5EF4-FFF2-40B4-BE49-F238E27FC236}">
                  <a16:creationId xmlns:a16="http://schemas.microsoft.com/office/drawing/2014/main" id="{7E71C0A6-0A14-4A00-A0D3-A42399892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6" y="1345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FFFFFF"/>
                  </a:solidFill>
                </a:rPr>
                <a:t>sulfur</a:t>
              </a:r>
              <a:br>
                <a:rPr lang="en-GB" altLang="en-US" sz="2000" b="1">
                  <a:solidFill>
                    <a:srgbClr val="FFFFFF"/>
                  </a:solidFill>
                </a:rPr>
              </a:br>
              <a:r>
                <a:rPr lang="en-GB" altLang="en-US" sz="2000" b="1">
                  <a:solidFill>
                    <a:srgbClr val="FFFFFF"/>
                  </a:solidFill>
                </a:rPr>
                <a:t>dioxide</a:t>
              </a:r>
            </a:p>
          </p:txBody>
        </p:sp>
        <p:sp>
          <p:nvSpPr>
            <p:cNvPr id="30750" name="Text Box 17">
              <a:extLst>
                <a:ext uri="{FF2B5EF4-FFF2-40B4-BE49-F238E27FC236}">
                  <a16:creationId xmlns:a16="http://schemas.microsoft.com/office/drawing/2014/main" id="{3C623631-29A3-4F1E-967A-9D2AF561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51" name="Text Box 18">
              <a:extLst>
                <a:ext uri="{FF2B5EF4-FFF2-40B4-BE49-F238E27FC236}">
                  <a16:creationId xmlns:a16="http://schemas.microsoft.com/office/drawing/2014/main" id="{A9DE11C6-3A4F-4B4F-A9BC-23737995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3769EBC7-7F8C-4B30-B670-022A2A219907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3101975"/>
            <a:ext cx="8683625" cy="795338"/>
            <a:chOff x="183" y="1942"/>
            <a:chExt cx="5470" cy="501"/>
          </a:xfrm>
        </p:grpSpPr>
        <p:sp>
          <p:nvSpPr>
            <p:cNvPr id="30732" name="Text Box 20">
              <a:extLst>
                <a:ext uri="{FF2B5EF4-FFF2-40B4-BE49-F238E27FC236}">
                  <a16:creationId xmlns:a16="http://schemas.microsoft.com/office/drawing/2014/main" id="{E5539D8D-60F7-4E6E-93F6-B997969C6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1943"/>
              <a:ext cx="83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</a:rPr>
                <a:t>Na</a:t>
              </a:r>
              <a:r>
                <a:rPr lang="en-GB" altLang="en-US" sz="2300" b="1" baseline="-25000">
                  <a:solidFill>
                    <a:srgbClr val="FFFFFF"/>
                  </a:solidFill>
                </a:rPr>
                <a:t>2</a:t>
              </a:r>
              <a:r>
                <a:rPr lang="en-GB" altLang="en-US" sz="2300" b="1">
                  <a:solidFill>
                    <a:srgbClr val="FFFFFF"/>
                  </a:solidFill>
                </a:rPr>
                <a:t>S</a:t>
              </a:r>
              <a:r>
                <a:rPr lang="en-GB" altLang="en-US" sz="2300" b="1" baseline="-25000">
                  <a:solidFill>
                    <a:srgbClr val="FFFFFF"/>
                  </a:solidFill>
                </a:rPr>
                <a:t>2</a:t>
              </a:r>
              <a:r>
                <a:rPr lang="en-GB" altLang="en-US" sz="2300" b="1">
                  <a:solidFill>
                    <a:srgbClr val="FFFFFF"/>
                  </a:solidFill>
                </a:rPr>
                <a:t>O</a:t>
              </a:r>
              <a:r>
                <a:rPr lang="en-GB" altLang="en-US" sz="2300" b="1" baseline="-25000">
                  <a:solidFill>
                    <a:srgbClr val="FFFFFF"/>
                  </a:solidFill>
                </a:rPr>
                <a:t>3</a:t>
              </a:r>
              <a:br>
                <a:rPr lang="en-GB" altLang="en-US" sz="2300" b="1">
                  <a:solidFill>
                    <a:srgbClr val="FFFFFF"/>
                  </a:solidFill>
                </a:rPr>
              </a:br>
              <a:r>
                <a:rPr lang="en-GB" altLang="en-US" sz="2300">
                  <a:solidFill>
                    <a:srgbClr val="FFFFFF"/>
                  </a:solidFill>
                </a:rPr>
                <a:t>(aq)</a:t>
              </a:r>
              <a:endParaRPr lang="en-GB" altLang="en-US" sz="2300">
                <a:solidFill>
                  <a:srgbClr val="FFFFFF"/>
                </a:solidFill>
                <a:sym typeface="Monotype Sorts" pitchFamily="2" charset="2"/>
              </a:endParaRPr>
            </a:p>
          </p:txBody>
        </p:sp>
        <p:sp>
          <p:nvSpPr>
            <p:cNvPr id="30733" name="Text Box 21">
              <a:extLst>
                <a:ext uri="{FF2B5EF4-FFF2-40B4-BE49-F238E27FC236}">
                  <a16:creationId xmlns:a16="http://schemas.microsoft.com/office/drawing/2014/main" id="{C2432929-1891-4D1F-979F-E093AACB5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" y="1943"/>
              <a:ext cx="58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</a:rPr>
                <a:t>2HCl</a:t>
              </a:r>
              <a:br>
                <a:rPr lang="en-GB" altLang="en-US" sz="2300" b="1">
                  <a:solidFill>
                    <a:srgbClr val="FFFFFF"/>
                  </a:solidFill>
                </a:rPr>
              </a:br>
              <a:r>
                <a:rPr lang="en-GB" altLang="en-US" sz="2300">
                  <a:solidFill>
                    <a:srgbClr val="FFFFFF"/>
                  </a:solidFill>
                </a:rPr>
                <a:t>(aq)</a:t>
              </a:r>
              <a:endParaRPr lang="en-GB" altLang="en-US" sz="2300">
                <a:solidFill>
                  <a:srgbClr val="FFFFFF"/>
                </a:solidFill>
                <a:sym typeface="Monotype Sorts" pitchFamily="2" charset="2"/>
              </a:endParaRPr>
            </a:p>
          </p:txBody>
        </p:sp>
        <p:sp>
          <p:nvSpPr>
            <p:cNvPr id="30734" name="Text Box 22">
              <a:extLst>
                <a:ext uri="{FF2B5EF4-FFF2-40B4-BE49-F238E27FC236}">
                  <a16:creationId xmlns:a16="http://schemas.microsoft.com/office/drawing/2014/main" id="{F71F1F62-6636-43E4-A62B-368274BCB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" y="1943"/>
              <a:ext cx="69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  <a:t>2NaCl</a:t>
              </a:r>
              <a:b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</a:br>
              <a: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30735" name="Text Box 23">
              <a:extLst>
                <a:ext uri="{FF2B5EF4-FFF2-40B4-BE49-F238E27FC236}">
                  <a16:creationId xmlns:a16="http://schemas.microsoft.com/office/drawing/2014/main" id="{CCCE3350-FB36-4E63-89FC-83268A372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1943"/>
              <a:ext cx="34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  <a:t>S</a:t>
              </a:r>
              <a:b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</a:br>
              <a: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  <a:t>(s)</a:t>
              </a:r>
            </a:p>
          </p:txBody>
        </p:sp>
        <p:sp>
          <p:nvSpPr>
            <p:cNvPr id="30736" name="Text Box 24">
              <a:extLst>
                <a:ext uri="{FF2B5EF4-FFF2-40B4-BE49-F238E27FC236}">
                  <a16:creationId xmlns:a16="http://schemas.microsoft.com/office/drawing/2014/main" id="{7DAE7360-19E9-46AD-B045-B9A42E1F4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" y="202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37" name="Text Box 25">
              <a:extLst>
                <a:ext uri="{FF2B5EF4-FFF2-40B4-BE49-F238E27FC236}">
                  <a16:creationId xmlns:a16="http://schemas.microsoft.com/office/drawing/2014/main" id="{3FA8A61A-D7DF-47F3-ADD2-E1B16EDB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" y="202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38" name="Text Box 27">
              <a:extLst>
                <a:ext uri="{FF2B5EF4-FFF2-40B4-BE49-F238E27FC236}">
                  <a16:creationId xmlns:a16="http://schemas.microsoft.com/office/drawing/2014/main" id="{EBDEA407-0225-4887-8813-1B7F851CB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942"/>
              <a:ext cx="4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  <a:t>SO</a:t>
              </a:r>
              <a:r>
                <a:rPr lang="en-GB" altLang="en-US" sz="2300" b="1" baseline="-25000">
                  <a:solidFill>
                    <a:srgbClr val="FFFFFF"/>
                  </a:solidFill>
                  <a:sym typeface="Monotype Sorts" pitchFamily="2" charset="2"/>
                </a:rPr>
                <a:t>2</a:t>
              </a:r>
              <a:b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</a:br>
              <a: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  <a:t>(g)</a:t>
              </a:r>
            </a:p>
          </p:txBody>
        </p:sp>
        <p:sp>
          <p:nvSpPr>
            <p:cNvPr id="30739" name="Text Box 28">
              <a:extLst>
                <a:ext uri="{FF2B5EF4-FFF2-40B4-BE49-F238E27FC236}">
                  <a16:creationId xmlns:a16="http://schemas.microsoft.com/office/drawing/2014/main" id="{30FF1441-D477-4EA3-B7F0-092147385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" y="1942"/>
              <a:ext cx="5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  <a:t>H</a:t>
              </a:r>
              <a:r>
                <a:rPr lang="en-GB" altLang="en-US" sz="2300" b="1" baseline="-25000">
                  <a:solidFill>
                    <a:srgbClr val="FFFFFF"/>
                  </a:solidFill>
                  <a:sym typeface="Monotype Sorts" pitchFamily="2" charset="2"/>
                </a:rPr>
                <a:t>2</a:t>
              </a:r>
              <a: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  <a:t>O</a:t>
              </a:r>
              <a:br>
                <a:rPr lang="en-GB" altLang="en-US" sz="2300" b="1">
                  <a:solidFill>
                    <a:srgbClr val="FFFFFF"/>
                  </a:solidFill>
                  <a:sym typeface="Monotype Sorts" pitchFamily="2" charset="2"/>
                </a:rPr>
              </a:br>
              <a:r>
                <a:rPr lang="en-GB" altLang="en-US" sz="2300">
                  <a:solidFill>
                    <a:srgbClr val="FFFFFF"/>
                  </a:solidFill>
                  <a:sym typeface="Monotype Sorts" pitchFamily="2" charset="2"/>
                </a:rPr>
                <a:t>(l)</a:t>
              </a:r>
            </a:p>
          </p:txBody>
        </p:sp>
        <p:sp>
          <p:nvSpPr>
            <p:cNvPr id="30740" name="Text Box 29">
              <a:extLst>
                <a:ext uri="{FF2B5EF4-FFF2-40B4-BE49-F238E27FC236}">
                  <a16:creationId xmlns:a16="http://schemas.microsoft.com/office/drawing/2014/main" id="{9A9B93D6-C98E-490A-8F31-D7C6B4B8C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2028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741" name="Text Box 30">
              <a:extLst>
                <a:ext uri="{FF2B5EF4-FFF2-40B4-BE49-F238E27FC236}">
                  <a16:creationId xmlns:a16="http://schemas.microsoft.com/office/drawing/2014/main" id="{DFDF537B-76AD-4E51-ADA1-9EA45A835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" y="2028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>
                  <a:solidFill>
                    <a:srgbClr val="FFFFFF"/>
                  </a:solidFill>
                </a:rPr>
                <a:t>+</a:t>
              </a:r>
            </a:p>
          </p:txBody>
        </p:sp>
      </p:grpSp>
      <p:pic>
        <p:nvPicPr>
          <p:cNvPr id="35" name="Picture 34" descr="Atmospheric_pollutants_7.1.png">
            <a:extLst>
              <a:ext uri="{FF2B5EF4-FFF2-40B4-BE49-F238E27FC236}">
                <a16:creationId xmlns:a16="http://schemas.microsoft.com/office/drawing/2014/main" id="{6AC48899-E80C-4C4A-AE94-BB84D7772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228975"/>
            <a:ext cx="682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Atmospheric_pollutants_7.1.png">
            <a:extLst>
              <a:ext uri="{FF2B5EF4-FFF2-40B4-BE49-F238E27FC236}">
                <a16:creationId xmlns:a16="http://schemas.microsoft.com/office/drawing/2014/main" id="{A53E8878-79FA-4461-8A27-CC9D159E5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241550"/>
            <a:ext cx="682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EC80D1-FFD5-44E3-9847-D9E80672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DBC02-548E-46D3-8F0C-FDE107F1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89" grpId="0" animBg="1"/>
      <p:bldP spid="221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B5B96282-DC4E-42E6-A788-54F637A88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does temperature affect rate? (2)</a:t>
            </a:r>
          </a:p>
        </p:txBody>
      </p:sp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01A66785-A7BC-46C6-BF15-277200DC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9B8F2C95-3416-4A47-8FF1-19D2A992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D8AC0E-C60A-4D04-AE3E-4FB573E0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F5CCC-01AA-462E-8F4B-2BB0F4A0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0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8B8F063F-B29C-4DE7-99B7-B140B36F99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388393F-6729-4737-93EE-E3F4D348F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concentration on rate of reaction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163FAC9F-0D03-4F4E-8689-56B88839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794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The higher the concentration of a dissolved reactant, the faster the rate of a reaction.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811F4D38-F073-4B2D-8C32-56541047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75708"/>
            <a:ext cx="7383463" cy="822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Why does increased concentration increase the rate of reaction?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A361E0FB-51B5-401D-9E7C-9D5E33EB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801057"/>
            <a:ext cx="7942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At a higher concentration, there are more particles in the same amount of space. This means that the particles are more likely to collide and therefore more likely to react.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32780" name="Picture 7" descr="high concentration">
            <a:extLst>
              <a:ext uri="{FF2B5EF4-FFF2-40B4-BE49-F238E27FC236}">
                <a16:creationId xmlns:a16="http://schemas.microsoft.com/office/drawing/2014/main" id="{996FD5B7-279B-4C35-A9D2-DB26AA7E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15131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8">
            <a:extLst>
              <a:ext uri="{FF2B5EF4-FFF2-40B4-BE49-F238E27FC236}">
                <a16:creationId xmlns:a16="http://schemas.microsoft.com/office/drawing/2014/main" id="{4CBBA125-FD3A-49BF-9B04-C817B232D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6149977"/>
            <a:ext cx="321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higher concentration</a:t>
            </a:r>
          </a:p>
        </p:txBody>
      </p:sp>
      <p:pic>
        <p:nvPicPr>
          <p:cNvPr id="32778" name="Picture 10" descr="low concentration">
            <a:extLst>
              <a:ext uri="{FF2B5EF4-FFF2-40B4-BE49-F238E27FC236}">
                <a16:creationId xmlns:a16="http://schemas.microsoft.com/office/drawing/2014/main" id="{254C8566-A453-45EE-8DFA-FA1DCD6A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149727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>
            <a:extLst>
              <a:ext uri="{FF2B5EF4-FFF2-40B4-BE49-F238E27FC236}">
                <a16:creationId xmlns:a16="http://schemas.microsoft.com/office/drawing/2014/main" id="{2E0EA393-DD1B-4DF9-B63B-D9150ED7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6149977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6600"/>
                </a:solidFill>
              </a:rPr>
              <a:t>lower concentration</a:t>
            </a:r>
          </a:p>
        </p:txBody>
      </p:sp>
      <p:sp>
        <p:nvSpPr>
          <p:cNvPr id="227340" name="AutoShape 12">
            <a:extLst>
              <a:ext uri="{FF2B5EF4-FFF2-40B4-BE49-F238E27FC236}">
                <a16:creationId xmlns:a16="http://schemas.microsoft.com/office/drawing/2014/main" id="{0F968D65-6736-4061-87FB-692369C4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97681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2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ABBFD4-27F3-4D44-BD1D-89A61D2C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858AB7-7FE2-4281-B5B2-2014B4BC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  <p:bldP spid="227333" grpId="0"/>
      <p:bldP spid="32781" grpId="0"/>
      <p:bldP spid="32779" grpId="0"/>
      <p:bldP spid="227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E57E9A62-5967-4D58-8DC6-161E1656B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Concentration and particle collisions</a:t>
            </a:r>
          </a:p>
        </p:txBody>
      </p:sp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18F02C97-B10D-41CC-AEA6-69E28A1A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060E5ABA-A142-4E20-8240-73203109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927AEF-FED1-412F-A0D0-D71F822B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DD213-3913-4E9C-988E-397E8C8F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9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C5A0AAC5-3C39-4C3C-BE63-2CD1C1B6BA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1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3CA5CB89-1758-4C60-A9EB-5DE104D36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effect of concentration on rate</a:t>
            </a:r>
          </a:p>
        </p:txBody>
      </p:sp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F19B41BE-388C-4231-B0EF-155FE97B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C2BD609B-A2C8-4324-B1B5-0FFB544A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70EF71-C0A0-401B-9018-25E730DA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5B4DC-DE45-4283-8349-6EB07555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54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14373DD6-E5E5-422D-959B-6E93CE74317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0B78A7D-EEE9-4CF6-B5DA-E99C4A1E8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pressure on rate of reaction</a:t>
            </a:r>
          </a:p>
        </p:txBody>
      </p:sp>
      <p:sp>
        <p:nvSpPr>
          <p:cNvPr id="233475" name="AutoShape 3">
            <a:extLst>
              <a:ext uri="{FF2B5EF4-FFF2-40B4-BE49-F238E27FC236}">
                <a16:creationId xmlns:a16="http://schemas.microsoft.com/office/drawing/2014/main" id="{B8BF9339-A80D-4BDC-8F3B-9166470B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93624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99A6EF34-B142-4DE6-B9E0-2F4E7A673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796824"/>
            <a:ext cx="7937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gas particles become closer together, increasing the frequency of collisions. </a:t>
            </a:r>
            <a:r>
              <a:rPr lang="en-GB" altLang="en-US" dirty="0"/>
              <a:t>This means that the particles are more likely to react.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FE61B7A-4561-418F-8C7F-AE131DCA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7937500" cy="822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Why does increasing the pressure of gaseous reactants increase the rate of reaction?</a:t>
            </a:r>
          </a:p>
        </p:txBody>
      </p:sp>
      <p:sp>
        <p:nvSpPr>
          <p:cNvPr id="233478" name="Text Box 6">
            <a:extLst>
              <a:ext uri="{FF2B5EF4-FFF2-40B4-BE49-F238E27FC236}">
                <a16:creationId xmlns:a16="http://schemas.microsoft.com/office/drawing/2014/main" id="{86BC7B6A-636D-4759-8B13-741570BEF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25979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As the pressure increases, the space in which the gas particles are moving becomes smaller.</a:t>
            </a:r>
          </a:p>
        </p:txBody>
      </p:sp>
      <p:sp>
        <p:nvSpPr>
          <p:cNvPr id="33804" name="Text Box 8">
            <a:extLst>
              <a:ext uri="{FF2B5EF4-FFF2-40B4-BE49-F238E27FC236}">
                <a16:creationId xmlns:a16="http://schemas.microsoft.com/office/drawing/2014/main" id="{673A8E4A-81AD-46AF-B49E-DCBF8697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6169732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6600"/>
                </a:solidFill>
              </a:rPr>
              <a:t>lower pressure</a:t>
            </a:r>
          </a:p>
        </p:txBody>
      </p:sp>
      <p:pic>
        <p:nvPicPr>
          <p:cNvPr id="33805" name="Picture 9" descr="low pressure">
            <a:extLst>
              <a:ext uri="{FF2B5EF4-FFF2-40B4-BE49-F238E27FC236}">
                <a16:creationId xmlns:a16="http://schemas.microsoft.com/office/drawing/2014/main" id="{635A526E-9D79-4751-8EA9-BCA4306A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107570"/>
            <a:ext cx="1987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1">
            <a:extLst>
              <a:ext uri="{FF2B5EF4-FFF2-40B4-BE49-F238E27FC236}">
                <a16:creationId xmlns:a16="http://schemas.microsoft.com/office/drawing/2014/main" id="{F7089013-15E9-4FE7-8AC5-78AEB0D4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6169732"/>
            <a:ext cx="248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higher pressure</a:t>
            </a:r>
          </a:p>
        </p:txBody>
      </p:sp>
      <p:pic>
        <p:nvPicPr>
          <p:cNvPr id="33803" name="Picture 12" descr="high pressure">
            <a:extLst>
              <a:ext uri="{FF2B5EF4-FFF2-40B4-BE49-F238E27FC236}">
                <a16:creationId xmlns:a16="http://schemas.microsoft.com/office/drawing/2014/main" id="{86FC9897-0290-4D43-B33E-E62378FE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347282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9A226F-B4D8-442A-8E53-E2FAF310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871AB-89F3-4C53-B1C4-F83D7240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/>
      <p:bldP spid="233476" grpId="0"/>
      <p:bldP spid="233478" grpId="0"/>
      <p:bldP spid="33804" grpId="0"/>
      <p:bldP spid="338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3CCFA731-8261-4C3E-8884-8167F3A4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92163"/>
            <a:ext cx="8320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For a solid with a fixed volume, the surface area will depend on how small the pieces are. The ratio between the surface area and the volume will affect the rate of reaction.</a:t>
            </a:r>
          </a:p>
        </p:txBody>
      </p:sp>
      <p:sp>
        <p:nvSpPr>
          <p:cNvPr id="35843" name="Title 2">
            <a:extLst>
              <a:ext uri="{FF2B5EF4-FFF2-40B4-BE49-F238E27FC236}">
                <a16:creationId xmlns:a16="http://schemas.microsoft.com/office/drawing/2014/main" id="{2C18C985-C263-45B6-AE51-68CB1106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Surface area to volume ratio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8D2CEE2D-2FC6-4B01-81CF-E300D861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2108200"/>
            <a:ext cx="847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For example, suppose we have a solid rectangular prism with dimensions 2</a:t>
            </a:r>
            <a:r>
              <a:rPr lang="en-GB" altLang="en-US" sz="1000" dirty="0"/>
              <a:t> </a:t>
            </a:r>
            <a:r>
              <a:rPr lang="en-GB" altLang="en-US" dirty="0"/>
              <a:t>cm × 2</a:t>
            </a:r>
            <a:r>
              <a:rPr lang="en-GB" altLang="en-US" sz="1000" dirty="0"/>
              <a:t> </a:t>
            </a:r>
            <a:r>
              <a:rPr lang="en-GB" altLang="en-US" dirty="0"/>
              <a:t>cm × 1</a:t>
            </a:r>
            <a:r>
              <a:rPr lang="en-GB" altLang="en-US" sz="1000" dirty="0"/>
              <a:t> </a:t>
            </a:r>
            <a:r>
              <a:rPr lang="en-GB" altLang="en-US" dirty="0"/>
              <a:t>cm. The surface area to volume ratios for different sized pieces are shown in the table below.</a:t>
            </a:r>
          </a:p>
        </p:txBody>
      </p:sp>
      <p:pic>
        <p:nvPicPr>
          <p:cNvPr id="33" name="Picture 32" descr="Changing_reaction_rates_21.1.png">
            <a:extLst>
              <a:ext uri="{FF2B5EF4-FFF2-40B4-BE49-F238E27FC236}">
                <a16:creationId xmlns:a16="http://schemas.microsoft.com/office/drawing/2014/main" id="{2406C7D0-82A2-49BC-B800-490BCC07A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6" y="3459163"/>
            <a:ext cx="77470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4D805A-8C97-4797-AD49-8C6C8A23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96D2B31-D596-447F-9A1A-80C02E48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surface area on rate of reaction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EFFCD5B-BA6E-4FE1-BC8F-DFC72CAB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84225"/>
            <a:ext cx="817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Any reaction involving a solid can only take place at the surface of the solid. If the solid is split into several pieces, the surface area to volume ratio increases.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44BFD44-7C94-43F5-BC5F-68EB42D0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49463"/>
            <a:ext cx="6324600" cy="4619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effect will this have on rate of reaction?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4051D0B-3BB1-48EA-B922-689E1C33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22888"/>
            <a:ext cx="8604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Smaller pieces have a larger surface area to volume ratio. This means more collisions and a greater chance of reaction. 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210A80C-D240-48BE-899D-5BCD4AC3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19600"/>
            <a:ext cx="86042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This means that there is an increased area for the reactant particles to collide with.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D764BD8-3657-4DEC-BDDE-35E56B9C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3148013"/>
            <a:ext cx="976313" cy="265112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9486E20-A287-4746-A95B-E9276785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149600"/>
            <a:ext cx="976313" cy="265113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36875" name="Picture 9" descr="cube - two">
            <a:extLst>
              <a:ext uri="{FF2B5EF4-FFF2-40B4-BE49-F238E27FC236}">
                <a16:creationId xmlns:a16="http://schemas.microsoft.com/office/drawing/2014/main" id="{C49676CA-AC0B-41D3-BB42-0F0C64A0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736850"/>
            <a:ext cx="118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1">
            <a:extLst>
              <a:ext uri="{FF2B5EF4-FFF2-40B4-BE49-F238E27FC236}">
                <a16:creationId xmlns:a16="http://schemas.microsoft.com/office/drawing/2014/main" id="{CA464DEB-82AB-4541-A9F9-A02826C3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3773488"/>
            <a:ext cx="257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low surface area</a:t>
            </a:r>
          </a:p>
        </p:txBody>
      </p:sp>
      <p:pic>
        <p:nvPicPr>
          <p:cNvPr id="36881" name="Picture 12" descr="cube">
            <a:extLst>
              <a:ext uri="{FF2B5EF4-FFF2-40B4-BE49-F238E27FC236}">
                <a16:creationId xmlns:a16="http://schemas.microsoft.com/office/drawing/2014/main" id="{54B7F269-9796-4822-9743-28660EB1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7368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CADA67DD-4BF9-4154-AD4C-11FEE10F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3773488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high surface area</a:t>
            </a:r>
          </a:p>
        </p:txBody>
      </p:sp>
      <p:pic>
        <p:nvPicPr>
          <p:cNvPr id="36879" name="Picture 15" descr="cube - four">
            <a:extLst>
              <a:ext uri="{FF2B5EF4-FFF2-40B4-BE49-F238E27FC236}">
                <a16:creationId xmlns:a16="http://schemas.microsoft.com/office/drawing/2014/main" id="{05D2D442-BB8B-4C1A-BC44-42A166DB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736850"/>
            <a:ext cx="118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565256-2A0F-468A-AC8B-50289F81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5AF9E0-B6DE-4D4B-AD66-3554E2AC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36880" grpId="0"/>
      <p:bldP spid="36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947DB486-D751-4FC6-85D4-C57B4AED9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Surface area and particle collisions</a:t>
            </a:r>
          </a:p>
        </p:txBody>
      </p:sp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D6B74E85-1671-471B-8456-4828833D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784C73E3-EF67-41BA-AFB7-A0FDD9E1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50C9CD-C0EE-4881-B11D-F6B25E5F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DB633-9C8C-414F-B35E-F653D4D8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77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35CE96C-04BC-485A-A3DC-E7C98ABE8D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Planning and Carrying Out Investigations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>
            <a:extLst>
              <a:ext uri="{FF2B5EF4-FFF2-40B4-BE49-F238E27FC236}">
                <a16:creationId xmlns:a16="http://schemas.microsoft.com/office/drawing/2014/main" id="{7C6C8DD7-8BB3-408B-BFF8-15F205D0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944688"/>
            <a:ext cx="8543925" cy="1935162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EAA29A9-629B-48B1-93CB-957BA503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Reaction between a carbonate and an acid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8810A9B5-9B60-4661-B7B0-C622DF0B2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22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Marble chips are made of calcium carbonate. They react with hydrochloric acid to produce carbon dioxide.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2693" name="Text Box 5">
            <a:extLst>
              <a:ext uri="{FF2B5EF4-FFF2-40B4-BE49-F238E27FC236}">
                <a16:creationId xmlns:a16="http://schemas.microsoft.com/office/drawing/2014/main" id="{D4CB9B53-7197-44C8-A496-6CAB7AD6A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314825"/>
            <a:ext cx="8385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effect of increased surface area on the rate of reaction can be measured by comparing how quickly the mass of the reactants decreases using marble chips of different sizes.</a:t>
            </a:r>
            <a:endParaRPr lang="en-US" alt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9A8456B-07C2-4026-A04F-3B3ED5E2E867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2011363"/>
            <a:ext cx="8337550" cy="763587"/>
            <a:chOff x="250" y="1267"/>
            <a:chExt cx="5252" cy="481"/>
          </a:xfrm>
          <a:solidFill>
            <a:srgbClr val="FF6600"/>
          </a:solidFill>
        </p:grpSpPr>
        <p:sp>
          <p:nvSpPr>
            <p:cNvPr id="37906" name="Text Box 7">
              <a:extLst>
                <a:ext uri="{FF2B5EF4-FFF2-40B4-BE49-F238E27FC236}">
                  <a16:creationId xmlns:a16="http://schemas.microsoft.com/office/drawing/2014/main" id="{C11FFE39-73AE-465C-98E3-EFD21DB28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1268"/>
              <a:ext cx="1212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200" b="1">
                  <a:solidFill>
                    <a:srgbClr val="FFFFFF"/>
                  </a:solidFill>
                </a:rPr>
                <a:t>hydrochloric</a:t>
              </a:r>
              <a:br>
                <a:rPr lang="en-GB" sz="2200" b="1">
                  <a:solidFill>
                    <a:srgbClr val="FFFFFF"/>
                  </a:solidFill>
                </a:rPr>
              </a:br>
              <a:r>
                <a:rPr lang="en-GB" sz="2200" b="1">
                  <a:solidFill>
                    <a:srgbClr val="FFFFFF"/>
                  </a:solidFill>
                </a:rPr>
                <a:t>acid</a:t>
              </a:r>
            </a:p>
          </p:txBody>
        </p:sp>
        <p:sp>
          <p:nvSpPr>
            <p:cNvPr id="37907" name="Text Box 8">
              <a:extLst>
                <a:ext uri="{FF2B5EF4-FFF2-40B4-BE49-F238E27FC236}">
                  <a16:creationId xmlns:a16="http://schemas.microsoft.com/office/drawing/2014/main" id="{2B0EEDF5-ECA9-4C1E-B111-BE378ACDB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1267"/>
              <a:ext cx="818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200" b="1">
                  <a:solidFill>
                    <a:srgbClr val="FFFFFF"/>
                  </a:solidFill>
                </a:rPr>
                <a:t>calcium</a:t>
              </a:r>
              <a:br>
                <a:rPr lang="en-GB" sz="2200" b="1">
                  <a:solidFill>
                    <a:srgbClr val="FFFFFF"/>
                  </a:solidFill>
                </a:rPr>
              </a:br>
              <a:r>
                <a:rPr lang="en-GB" sz="2200" b="1">
                  <a:solidFill>
                    <a:srgbClr val="FFFFFF"/>
                  </a:solidFill>
                </a:rPr>
                <a:t>chloride</a:t>
              </a:r>
            </a:p>
          </p:txBody>
        </p:sp>
        <p:sp>
          <p:nvSpPr>
            <p:cNvPr id="37908" name="Text Box 9">
              <a:extLst>
                <a:ext uri="{FF2B5EF4-FFF2-40B4-BE49-F238E27FC236}">
                  <a16:creationId xmlns:a16="http://schemas.microsoft.com/office/drawing/2014/main" id="{442AA3BE-B09C-49A4-8F74-04BD7C470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68"/>
              <a:ext cx="1000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200" b="1">
                  <a:solidFill>
                    <a:srgbClr val="FFFFFF"/>
                  </a:solidFill>
                </a:rPr>
                <a:t>calcium</a:t>
              </a:r>
              <a:br>
                <a:rPr lang="en-GB" sz="2200" b="1">
                  <a:solidFill>
                    <a:srgbClr val="FFFFFF"/>
                  </a:solidFill>
                </a:rPr>
              </a:br>
              <a:r>
                <a:rPr lang="en-GB" sz="2200" b="1">
                  <a:solidFill>
                    <a:srgbClr val="FFFFFF"/>
                  </a:solidFill>
                </a:rPr>
                <a:t>carbonate</a:t>
              </a:r>
            </a:p>
          </p:txBody>
        </p:sp>
        <p:sp>
          <p:nvSpPr>
            <p:cNvPr id="37909" name="Text Box 10">
              <a:extLst>
                <a:ext uri="{FF2B5EF4-FFF2-40B4-BE49-F238E27FC236}">
                  <a16:creationId xmlns:a16="http://schemas.microsoft.com/office/drawing/2014/main" id="{388AE7C7-C9AE-4F38-8C92-0B714D9EB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" y="1335"/>
              <a:ext cx="266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10" name="Text Box 11">
              <a:extLst>
                <a:ext uri="{FF2B5EF4-FFF2-40B4-BE49-F238E27FC236}">
                  <a16:creationId xmlns:a16="http://schemas.microsoft.com/office/drawing/2014/main" id="{C982ADA7-C142-4FA1-A469-39763F9B9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335"/>
              <a:ext cx="283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12" name="Text Box 13">
              <a:extLst>
                <a:ext uri="{FF2B5EF4-FFF2-40B4-BE49-F238E27FC236}">
                  <a16:creationId xmlns:a16="http://schemas.microsoft.com/office/drawing/2014/main" id="{398A9874-ED94-40D7-A226-83B0880B8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" y="1373"/>
              <a:ext cx="589" cy="2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200" b="1">
                  <a:solidFill>
                    <a:srgbClr val="FFFFFF"/>
                  </a:solidFill>
                </a:rPr>
                <a:t>water</a:t>
              </a:r>
            </a:p>
          </p:txBody>
        </p:sp>
        <p:sp>
          <p:nvSpPr>
            <p:cNvPr id="37913" name="Text Box 14">
              <a:extLst>
                <a:ext uri="{FF2B5EF4-FFF2-40B4-BE49-F238E27FC236}">
                  <a16:creationId xmlns:a16="http://schemas.microsoft.com/office/drawing/2014/main" id="{740F063B-73B1-46F8-9154-BBD038FB8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1335"/>
              <a:ext cx="283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14" name="Text Box 15">
              <a:extLst>
                <a:ext uri="{FF2B5EF4-FFF2-40B4-BE49-F238E27FC236}">
                  <a16:creationId xmlns:a16="http://schemas.microsoft.com/office/drawing/2014/main" id="{991248BE-4DCE-4E14-AB81-B2E7E3DBA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" y="1267"/>
              <a:ext cx="746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200" b="1">
                  <a:solidFill>
                    <a:srgbClr val="FFFFFF"/>
                  </a:solidFill>
                </a:rPr>
                <a:t>carbon</a:t>
              </a:r>
              <a:br>
                <a:rPr lang="en-GB" sz="2200" b="1">
                  <a:solidFill>
                    <a:srgbClr val="FFFFFF"/>
                  </a:solidFill>
                </a:rPr>
              </a:br>
              <a:r>
                <a:rPr lang="en-GB" sz="2200" b="1">
                  <a:solidFill>
                    <a:srgbClr val="FFFFFF"/>
                  </a:solidFill>
                </a:rPr>
                <a:t>dioxide</a:t>
              </a:r>
            </a:p>
          </p:txBody>
        </p:sp>
      </p:grpSp>
      <p:grpSp>
        <p:nvGrpSpPr>
          <p:cNvPr id="3" name="Group 27">
            <a:extLst>
              <a:ext uri="{FF2B5EF4-FFF2-40B4-BE49-F238E27FC236}">
                <a16:creationId xmlns:a16="http://schemas.microsoft.com/office/drawing/2014/main" id="{B555754A-E2E1-409C-8846-4E75DCEFD0DC}"/>
              </a:ext>
            </a:extLst>
          </p:cNvPr>
          <p:cNvGrpSpPr>
            <a:grpSpLocks/>
          </p:cNvGrpSpPr>
          <p:nvPr/>
        </p:nvGrpSpPr>
        <p:grpSpPr bwMode="auto">
          <a:xfrm>
            <a:off x="588963" y="2913065"/>
            <a:ext cx="7950200" cy="830263"/>
            <a:chOff x="371" y="1835"/>
            <a:chExt cx="5008" cy="523"/>
          </a:xfrm>
          <a:solidFill>
            <a:srgbClr val="FF6600"/>
          </a:solidFill>
        </p:grpSpPr>
        <p:sp>
          <p:nvSpPr>
            <p:cNvPr id="37897" name="Text Box 17">
              <a:extLst>
                <a:ext uri="{FF2B5EF4-FFF2-40B4-BE49-F238E27FC236}">
                  <a16:creationId xmlns:a16="http://schemas.microsoft.com/office/drawing/2014/main" id="{50354799-008D-4597-9588-834104A31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1835"/>
              <a:ext cx="758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>
                  <a:solidFill>
                    <a:srgbClr val="FFFFFF"/>
                  </a:solidFill>
                </a:rPr>
                <a:t>CaCO</a:t>
              </a:r>
              <a:r>
                <a:rPr lang="en-GB" b="1" baseline="-25000">
                  <a:solidFill>
                    <a:srgbClr val="FFFFFF"/>
                  </a:solidFill>
                </a:rPr>
                <a:t>3</a:t>
              </a:r>
              <a:r>
                <a:rPr lang="en-GB" b="1">
                  <a:solidFill>
                    <a:srgbClr val="FFFFFF"/>
                  </a:solidFill>
                </a:rPr>
                <a:t> </a:t>
              </a:r>
              <a:r>
                <a:rPr lang="en-GB">
                  <a:solidFill>
                    <a:srgbClr val="FFFFFF"/>
                  </a:solidFill>
                </a:rPr>
                <a:t>(s)</a:t>
              </a:r>
              <a:endParaRPr lang="en-GB">
                <a:solidFill>
                  <a:srgbClr val="FFFFFF"/>
                </a:solidFill>
                <a:sym typeface="Monotype Sorts"/>
              </a:endParaRPr>
            </a:p>
          </p:txBody>
        </p:sp>
        <p:sp>
          <p:nvSpPr>
            <p:cNvPr id="37898" name="Text Box 18">
              <a:extLst>
                <a:ext uri="{FF2B5EF4-FFF2-40B4-BE49-F238E27FC236}">
                  <a16:creationId xmlns:a16="http://schemas.microsoft.com/office/drawing/2014/main" id="{9173EFFC-6284-48BC-9B20-BC0741B41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835"/>
              <a:ext cx="774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>
                  <a:solidFill>
                    <a:srgbClr val="FFFFFF"/>
                  </a:solidFill>
                </a:rPr>
                <a:t>2HCl</a:t>
              </a:r>
            </a:p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</a:rPr>
                <a:t>(aq)</a:t>
              </a:r>
              <a:endParaRPr lang="en-GB">
                <a:solidFill>
                  <a:srgbClr val="FFFFFF"/>
                </a:solidFill>
                <a:sym typeface="Monotype Sorts"/>
              </a:endParaRPr>
            </a:p>
          </p:txBody>
        </p:sp>
        <p:sp>
          <p:nvSpPr>
            <p:cNvPr id="37899" name="Text Box 19">
              <a:extLst>
                <a:ext uri="{FF2B5EF4-FFF2-40B4-BE49-F238E27FC236}">
                  <a16:creationId xmlns:a16="http://schemas.microsoft.com/office/drawing/2014/main" id="{FF8F7B85-35CE-4E88-A7D7-89892D054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1835"/>
              <a:ext cx="978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>
                  <a:solidFill>
                    <a:srgbClr val="FFFFFF"/>
                  </a:solidFill>
                  <a:sym typeface="Monotype Sorts"/>
                </a:rPr>
                <a:t>CaCl</a:t>
              </a:r>
              <a:r>
                <a:rPr lang="en-GB" b="1" baseline="-25000">
                  <a:solidFill>
                    <a:srgbClr val="FFFFFF"/>
                  </a:solidFill>
                  <a:sym typeface="Monotype Sorts"/>
                </a:rPr>
                <a:t>2</a:t>
              </a:r>
              <a:br>
                <a:rPr lang="en-GB" b="1" baseline="-25000">
                  <a:solidFill>
                    <a:srgbClr val="FFFFFF"/>
                  </a:solidFill>
                  <a:sym typeface="Monotype Sorts"/>
                </a:rPr>
              </a:br>
              <a:r>
                <a:rPr lang="en-GB">
                  <a:solidFill>
                    <a:srgbClr val="FFFFFF"/>
                  </a:solidFill>
                  <a:sym typeface="Monotype Sorts"/>
                </a:rPr>
                <a:t>(aq)</a:t>
              </a:r>
            </a:p>
          </p:txBody>
        </p:sp>
        <p:sp>
          <p:nvSpPr>
            <p:cNvPr id="37900" name="Text Box 20">
              <a:extLst>
                <a:ext uri="{FF2B5EF4-FFF2-40B4-BE49-F238E27FC236}">
                  <a16:creationId xmlns:a16="http://schemas.microsoft.com/office/drawing/2014/main" id="{ED620F1C-3510-4FE0-B33B-03AD76C20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920"/>
              <a:ext cx="266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01" name="Text Box 21">
              <a:extLst>
                <a:ext uri="{FF2B5EF4-FFF2-40B4-BE49-F238E27FC236}">
                  <a16:creationId xmlns:a16="http://schemas.microsoft.com/office/drawing/2014/main" id="{1F845945-BDFD-4A1A-AF48-014BE0EF9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" y="1920"/>
              <a:ext cx="266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03" name="Text Box 23">
              <a:extLst>
                <a:ext uri="{FF2B5EF4-FFF2-40B4-BE49-F238E27FC236}">
                  <a16:creationId xmlns:a16="http://schemas.microsoft.com/office/drawing/2014/main" id="{A2FA137C-42C1-4DA1-AAD7-95D8D48DF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" y="1835"/>
              <a:ext cx="5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>
                  <a:solidFill>
                    <a:srgbClr val="FFFFFF"/>
                  </a:solidFill>
                  <a:sym typeface="Monotype Sorts"/>
                </a:rPr>
                <a:t>H</a:t>
              </a:r>
              <a:r>
                <a:rPr lang="en-GB" b="1" baseline="-25000">
                  <a:solidFill>
                    <a:srgbClr val="FFFFFF"/>
                  </a:solidFill>
                  <a:sym typeface="Monotype Sorts"/>
                </a:rPr>
                <a:t>2</a:t>
              </a:r>
              <a:r>
                <a:rPr lang="en-GB" b="1">
                  <a:solidFill>
                    <a:srgbClr val="FFFFFF"/>
                  </a:solidFill>
                  <a:sym typeface="Monotype Sorts"/>
                </a:rPr>
                <a:t>O</a:t>
              </a:r>
              <a:br>
                <a:rPr lang="en-GB">
                  <a:solidFill>
                    <a:srgbClr val="FFFFFF"/>
                  </a:solidFill>
                  <a:sym typeface="Monotype Sorts"/>
                </a:rPr>
              </a:br>
              <a:r>
                <a:rPr lang="en-GB">
                  <a:solidFill>
                    <a:srgbClr val="FFFFFF"/>
                  </a:solidFill>
                  <a:sym typeface="Monotype Sorts"/>
                </a:rPr>
                <a:t>(l)</a:t>
              </a:r>
            </a:p>
          </p:txBody>
        </p:sp>
        <p:sp>
          <p:nvSpPr>
            <p:cNvPr id="37904" name="Text Box 24">
              <a:extLst>
                <a:ext uri="{FF2B5EF4-FFF2-40B4-BE49-F238E27FC236}">
                  <a16:creationId xmlns:a16="http://schemas.microsoft.com/office/drawing/2014/main" id="{AA73C8ED-9971-402F-86A4-5EA95F0F2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1920"/>
              <a:ext cx="266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b="1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7905" name="Text Box 25">
              <a:extLst>
                <a:ext uri="{FF2B5EF4-FFF2-40B4-BE49-F238E27FC236}">
                  <a16:creationId xmlns:a16="http://schemas.microsoft.com/office/drawing/2014/main" id="{6DDA19F9-9872-42D3-872B-F045254A0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" y="1835"/>
              <a:ext cx="5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>
                  <a:solidFill>
                    <a:srgbClr val="FFFFFF"/>
                  </a:solidFill>
                  <a:sym typeface="Monotype Sorts"/>
                </a:rPr>
                <a:t>CO</a:t>
              </a:r>
              <a:r>
                <a:rPr lang="en-GB" b="1" baseline="-25000">
                  <a:solidFill>
                    <a:srgbClr val="FFFFFF"/>
                  </a:solidFill>
                  <a:sym typeface="Monotype Sorts"/>
                </a:rPr>
                <a:t>2</a:t>
              </a:r>
              <a:br>
                <a:rPr lang="en-GB">
                  <a:solidFill>
                    <a:srgbClr val="FFFFFF"/>
                  </a:solidFill>
                  <a:sym typeface="Monotype Sorts"/>
                </a:rPr>
              </a:br>
              <a:r>
                <a:rPr lang="en-GB">
                  <a:solidFill>
                    <a:srgbClr val="FFFFFF"/>
                  </a:solidFill>
                  <a:sym typeface="Monotype Sorts"/>
                </a:rPr>
                <a:t>(g)</a:t>
              </a:r>
            </a:p>
          </p:txBody>
        </p:sp>
      </p:grpSp>
      <p:pic>
        <p:nvPicPr>
          <p:cNvPr id="27" name="Picture 26" descr="Atmospheric_pollutants_7.1.png">
            <a:extLst>
              <a:ext uri="{FF2B5EF4-FFF2-40B4-BE49-F238E27FC236}">
                <a16:creationId xmlns:a16="http://schemas.microsoft.com/office/drawing/2014/main" id="{066FF71D-CA1E-4FC9-B189-F0417DDFC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089275"/>
            <a:ext cx="682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tmospheric_pollutants_7.1.png">
            <a:extLst>
              <a:ext uri="{FF2B5EF4-FFF2-40B4-BE49-F238E27FC236}">
                <a16:creationId xmlns:a16="http://schemas.microsoft.com/office/drawing/2014/main" id="{1E231E86-7DD5-46AE-9E2A-F5D1978A4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116138"/>
            <a:ext cx="682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781F7E-B62D-4E23-8CFA-339682BA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D43BF4F6-0316-4045-AA31-7227BE8E4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effect of surface area on rate</a:t>
            </a:r>
          </a:p>
        </p:txBody>
      </p:sp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9FEDA6D4-F85E-42E0-994A-068AB890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89266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35AD1055-BB05-4898-B33A-768D6BBB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30541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0F3CD-7E31-48B2-BE5A-01A5C873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82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20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F46CDAF-34F0-46AF-BE2D-90677BB796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5394E6-98B3-4D18-9D94-571E0F569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Reactions, particles and collisions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02221CD-9970-4077-BFA5-D2A3A1B05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25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Collision theory says that reactions can only take place when particles collide with a certain amount of energy.</a:t>
            </a:r>
          </a:p>
        </p:txBody>
      </p:sp>
      <p:sp>
        <p:nvSpPr>
          <p:cNvPr id="203780" name="Text Box 4">
            <a:extLst>
              <a:ext uri="{FF2B5EF4-FFF2-40B4-BE49-F238E27FC236}">
                <a16:creationId xmlns:a16="http://schemas.microsoft.com/office/drawing/2014/main" id="{FCB6F959-25D7-4678-9B1E-825696B3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66888"/>
            <a:ext cx="7942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minimum amount of energy needed for the particles to react is called the </a:t>
            </a:r>
            <a:r>
              <a:rPr lang="en-GB" altLang="en-US" b="1">
                <a:solidFill>
                  <a:srgbClr val="FF6600"/>
                </a:solidFill>
              </a:rPr>
              <a:t>activation energy</a:t>
            </a:r>
            <a:r>
              <a:rPr lang="en-GB" altLang="en-US"/>
              <a:t>, and is different for each reaction.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03781" name="Text Box 5">
            <a:extLst>
              <a:ext uri="{FF2B5EF4-FFF2-40B4-BE49-F238E27FC236}">
                <a16:creationId xmlns:a16="http://schemas.microsoft.com/office/drawing/2014/main" id="{0FF351FF-48A7-48FE-8F46-C49B60351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116263"/>
            <a:ext cx="650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rate of a reaction depends on two things: </a:t>
            </a:r>
          </a:p>
        </p:txBody>
      </p:sp>
      <p:sp>
        <p:nvSpPr>
          <p:cNvPr id="203782" name="Text Box 6">
            <a:extLst>
              <a:ext uri="{FF2B5EF4-FFF2-40B4-BE49-F238E27FC236}">
                <a16:creationId xmlns:a16="http://schemas.microsoft.com/office/drawing/2014/main" id="{514FC6F1-CCDF-4430-AD28-BCDE68DB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733800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the </a:t>
            </a:r>
            <a:r>
              <a:rPr lang="en-GB" altLang="en-US" b="1">
                <a:solidFill>
                  <a:srgbClr val="FF6600"/>
                </a:solidFill>
              </a:rPr>
              <a:t>frequency</a:t>
            </a:r>
            <a:r>
              <a:rPr lang="en-GB" altLang="en-US"/>
              <a:t> of collisions between particles</a:t>
            </a:r>
          </a:p>
        </p:txBody>
      </p:sp>
      <p:sp>
        <p:nvSpPr>
          <p:cNvPr id="203783" name="Text Box 7">
            <a:extLst>
              <a:ext uri="{FF2B5EF4-FFF2-40B4-BE49-F238E27FC236}">
                <a16:creationId xmlns:a16="http://schemas.microsoft.com/office/drawing/2014/main" id="{F7131289-2F4F-4157-B170-9DC4F5E6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352925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the </a:t>
            </a:r>
            <a:r>
              <a:rPr lang="en-GB" altLang="en-US" b="1">
                <a:solidFill>
                  <a:srgbClr val="FF6600"/>
                </a:solidFill>
              </a:rPr>
              <a:t>energy</a:t>
            </a:r>
            <a:r>
              <a:rPr lang="en-GB" altLang="en-US"/>
              <a:t> with which particles collide.</a:t>
            </a:r>
          </a:p>
        </p:txBody>
      </p:sp>
      <p:sp>
        <p:nvSpPr>
          <p:cNvPr id="203784" name="Text Box 8">
            <a:extLst>
              <a:ext uri="{FF2B5EF4-FFF2-40B4-BE49-F238E27FC236}">
                <a16:creationId xmlns:a16="http://schemas.microsoft.com/office/drawing/2014/main" id="{D6A03371-3263-4B13-99C8-0DC00127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972050"/>
            <a:ext cx="7942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If particles collide with less energy than the activation energy, they will not react. The particles will just bounce off each other.</a:t>
            </a:r>
          </a:p>
        </p:txBody>
      </p:sp>
      <p:pic>
        <p:nvPicPr>
          <p:cNvPr id="203786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06D14-05CB-46A6-9991-17DBABD8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 descr="car - fast">
            <a:extLst>
              <a:ext uri="{FF2B5EF4-FFF2-40B4-BE49-F238E27FC236}">
                <a16:creationId xmlns:a16="http://schemas.microsoft.com/office/drawing/2014/main" id="{C6C49B83-B105-44E4-BFC1-726B3CBB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53" y="2286000"/>
            <a:ext cx="17907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AAF9511D-ACC3-4BE9-8D63-D188480E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1" grpId="0"/>
      <p:bldP spid="203782" grpId="0"/>
      <p:bldP spid="203783" grpId="0"/>
      <p:bldP spid="2037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3697-6FD2-4D4E-95D8-F1EBD9EA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Collision theory</a:t>
            </a:r>
            <a:endParaRPr lang="en-US" dirty="0"/>
          </a:p>
        </p:txBody>
      </p:sp>
      <p:pic>
        <p:nvPicPr>
          <p:cNvPr id="4" name="Picture 5" descr="flash_icon">
            <a:extLst>
              <a:ext uri="{FF2B5EF4-FFF2-40B4-BE49-F238E27FC236}">
                <a16:creationId xmlns:a16="http://schemas.microsoft.com/office/drawing/2014/main" id="{063AE1FC-A2CE-46F3-941F-CF275CC0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3DC329-81F3-48E6-889D-9251DB8D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8209" name="ShockwaveFlash1" r:id="rId2" imgW="8699400" imgH="5308560"/>
        </mc:Choice>
        <mc:Fallback>
          <p:control name="ShockwaveFlash1" r:id="rId2" imgW="8699400" imgH="5308560">
            <p:pic>
              <p:nvPicPr>
                <p:cNvPr id="7" name="ShockwaveFlash1">
                  <a:extLst>
                    <a:ext uri="{FF2B5EF4-FFF2-40B4-BE49-F238E27FC236}">
                      <a16:creationId xmlns:a16="http://schemas.microsoft.com/office/drawing/2014/main" id="{5330C4A7-84D1-4EAB-971E-CDA9CF5FAF8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226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99E46C68-2335-400F-98AB-5E9B0D3FC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Graphing rates of reaction</a:t>
            </a:r>
          </a:p>
        </p:txBody>
      </p:sp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5762347F-D6A6-4FFF-8875-02E64611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E904CD1D-EEC7-415E-A071-6A1C1B5E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5A876D-2257-457C-831B-62318FF5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8438834-B747-4506-BEE7-515D326F94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>
            <a:extLst>
              <a:ext uri="{FF2B5EF4-FFF2-40B4-BE49-F238E27FC236}">
                <a16:creationId xmlns:a16="http://schemas.microsoft.com/office/drawing/2014/main" id="{C6BB1DD6-DA22-4281-8858-E8B95F7ED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Calculating rate of reaction from graphs</a:t>
            </a:r>
          </a:p>
        </p:txBody>
      </p:sp>
      <p:sp>
        <p:nvSpPr>
          <p:cNvPr id="24608" name="Text Box 30">
            <a:extLst>
              <a:ext uri="{FF2B5EF4-FFF2-40B4-BE49-F238E27FC236}">
                <a16:creationId xmlns:a16="http://schemas.microsoft.com/office/drawing/2014/main" id="{A41387C6-F1B7-4657-8316-79C1BE88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756275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rate of reaction =</a:t>
            </a:r>
          </a:p>
        </p:txBody>
      </p:sp>
      <p:sp>
        <p:nvSpPr>
          <p:cNvPr id="24609" name="Text Box 31">
            <a:extLst>
              <a:ext uri="{FF2B5EF4-FFF2-40B4-BE49-F238E27FC236}">
                <a16:creationId xmlns:a16="http://schemas.microsoft.com/office/drawing/2014/main" id="{052A3155-C3CF-46A9-A3DF-CBA75F3E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6053138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20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s</a:t>
            </a:r>
            <a:endParaRPr lang="en-GB" altLang="en-US" b="1">
              <a:solidFill>
                <a:srgbClr val="CC0000"/>
              </a:solidFill>
            </a:endParaRPr>
          </a:p>
        </p:txBody>
      </p:sp>
      <p:sp>
        <p:nvSpPr>
          <p:cNvPr id="24610" name="Text Box 32">
            <a:extLst>
              <a:ext uri="{FF2B5EF4-FFF2-40B4-BE49-F238E27FC236}">
                <a16:creationId xmlns:a16="http://schemas.microsoft.com/office/drawing/2014/main" id="{3915D01D-4535-42A4-B436-4286BFD5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5584825"/>
            <a:ext cx="107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45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cm</a:t>
            </a:r>
            <a:r>
              <a:rPr lang="en-GB" altLang="en-US" baseline="30000">
                <a:solidFill>
                  <a:srgbClr val="010066"/>
                </a:solidFill>
              </a:rPr>
              <a:t>3</a:t>
            </a:r>
          </a:p>
        </p:txBody>
      </p:sp>
      <p:sp>
        <p:nvSpPr>
          <p:cNvPr id="24611" name="Line 33">
            <a:extLst>
              <a:ext uri="{FF2B5EF4-FFF2-40B4-BE49-F238E27FC236}">
                <a16:creationId xmlns:a16="http://schemas.microsoft.com/office/drawing/2014/main" id="{A1363EF5-83AB-43FD-915C-6919388DA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213" y="6032500"/>
            <a:ext cx="8286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606" name="Text Box 35">
            <a:extLst>
              <a:ext uri="{FF2B5EF4-FFF2-40B4-BE49-F238E27FC236}">
                <a16:creationId xmlns:a16="http://schemas.microsoft.com/office/drawing/2014/main" id="{18309B96-A004-4155-A4D8-326339B1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5695950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rate of reaction =</a:t>
            </a:r>
          </a:p>
        </p:txBody>
      </p:sp>
      <p:sp>
        <p:nvSpPr>
          <p:cNvPr id="24607" name="Text Box 36">
            <a:extLst>
              <a:ext uri="{FF2B5EF4-FFF2-40B4-BE49-F238E27FC236}">
                <a16:creationId xmlns:a16="http://schemas.microsoft.com/office/drawing/2014/main" id="{A6310409-31B3-4CFA-A23E-D8D917BD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5695950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2.25</a:t>
            </a:r>
            <a:r>
              <a:rPr lang="en-GB" altLang="en-US" sz="1000" b="1">
                <a:solidFill>
                  <a:srgbClr val="FF6600"/>
                </a:solidFill>
              </a:rPr>
              <a:t> </a:t>
            </a:r>
            <a:r>
              <a:rPr lang="en-GB" altLang="en-US" b="1">
                <a:solidFill>
                  <a:srgbClr val="FF6600"/>
                </a:solidFill>
              </a:rPr>
              <a:t>cm</a:t>
            </a:r>
            <a:r>
              <a:rPr lang="en-GB" altLang="en-US" b="1" baseline="30000">
                <a:solidFill>
                  <a:srgbClr val="FF6600"/>
                </a:solidFill>
              </a:rPr>
              <a:t>3</a:t>
            </a:r>
            <a:r>
              <a:rPr lang="en-GB" altLang="en-US" b="1">
                <a:solidFill>
                  <a:srgbClr val="FF6600"/>
                </a:solidFill>
              </a:rPr>
              <a:t>/s</a:t>
            </a:r>
          </a:p>
        </p:txBody>
      </p:sp>
      <p:sp>
        <p:nvSpPr>
          <p:cNvPr id="249893" name="Text Box 37">
            <a:extLst>
              <a:ext uri="{FF2B5EF4-FFF2-40B4-BE49-F238E27FC236}">
                <a16:creationId xmlns:a16="http://schemas.microsoft.com/office/drawing/2014/main" id="{8790F372-062D-4145-B16E-3838B61A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79975"/>
            <a:ext cx="7929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The gradient of the graph is equal to the initial rate of reaction at that time.</a:t>
            </a:r>
          </a:p>
        </p:txBody>
      </p:sp>
      <p:sp>
        <p:nvSpPr>
          <p:cNvPr id="24586" name="Text Box 38">
            <a:extLst>
              <a:ext uri="{FF2B5EF4-FFF2-40B4-BE49-F238E27FC236}">
                <a16:creationId xmlns:a16="http://schemas.microsoft.com/office/drawing/2014/main" id="{156EDBB3-FE17-4D0F-ADB1-7299C82F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79295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How can the rate of reaction be calculated from a graph?</a:t>
            </a:r>
          </a:p>
        </p:txBody>
      </p:sp>
      <p:pic>
        <p:nvPicPr>
          <p:cNvPr id="24588" name="Picture 40" descr="Changing_reaction_rates_6.1.png">
            <a:extLst>
              <a:ext uri="{FF2B5EF4-FFF2-40B4-BE49-F238E27FC236}">
                <a16:creationId xmlns:a16="http://schemas.microsoft.com/office/drawing/2014/main" id="{3ED5335D-4651-479B-8E7F-B4F688A47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25563"/>
            <a:ext cx="69611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803170-D4AB-4732-8FEE-012D8298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F1BB5F-513E-408B-8C58-2D66E9A6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566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8" grpId="0"/>
      <p:bldP spid="24609" grpId="0"/>
      <p:bldP spid="24610" grpId="0"/>
      <p:bldP spid="24606" grpId="0"/>
      <p:bldP spid="24607" grpId="0"/>
      <p:bldP spid="249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B9E3CEC-2927-4CBB-9B6C-FDFC05929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Changing the rate of reactions</a:t>
            </a:r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0858C4D4-8C0A-4207-B998-1AAEA542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705528"/>
            <a:ext cx="456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increased </a:t>
            </a:r>
            <a:r>
              <a:rPr lang="en-GB" altLang="en-US" b="1">
                <a:solidFill>
                  <a:srgbClr val="FF6600"/>
                </a:solidFill>
              </a:rPr>
              <a:t>temperature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05828" name="Text Box 4">
            <a:extLst>
              <a:ext uri="{FF2B5EF4-FFF2-40B4-BE49-F238E27FC236}">
                <a16:creationId xmlns:a16="http://schemas.microsoft.com/office/drawing/2014/main" id="{52319742-E30A-4368-B70C-39AA54A3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479648"/>
            <a:ext cx="7610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increased </a:t>
            </a:r>
            <a:r>
              <a:rPr lang="en-GB" altLang="en-US" b="1" dirty="0">
                <a:solidFill>
                  <a:srgbClr val="FF6600"/>
                </a:solidFill>
              </a:rPr>
              <a:t>concentration</a:t>
            </a:r>
            <a:r>
              <a:rPr lang="en-GB" altLang="en-US" dirty="0">
                <a:solidFill>
                  <a:srgbClr val="010066"/>
                </a:solidFill>
              </a:rPr>
              <a:t> of dissolved reactants, and increased </a:t>
            </a:r>
            <a:r>
              <a:rPr lang="en-GB" altLang="en-US" b="1" dirty="0">
                <a:solidFill>
                  <a:srgbClr val="FF6600"/>
                </a:solidFill>
              </a:rPr>
              <a:t>pressure</a:t>
            </a:r>
            <a:r>
              <a:rPr lang="en-GB" altLang="en-US" dirty="0">
                <a:solidFill>
                  <a:srgbClr val="010066"/>
                </a:solidFill>
              </a:rPr>
              <a:t> of gaseous reactants</a:t>
            </a:r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C3C2143A-BF68-4124-AD66-41280905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627563"/>
            <a:ext cx="3964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increased </a:t>
            </a:r>
            <a:r>
              <a:rPr lang="en-GB" altLang="en-US" b="1" dirty="0">
                <a:solidFill>
                  <a:srgbClr val="FF6600"/>
                </a:solidFill>
              </a:rPr>
              <a:t>surface area</a:t>
            </a:r>
            <a:r>
              <a:rPr lang="en-GB" altLang="en-US" dirty="0">
                <a:solidFill>
                  <a:srgbClr val="010066"/>
                </a:solidFill>
              </a:rPr>
              <a:t> of solid reactants</a:t>
            </a:r>
            <a:endParaRPr lang="en-GB" altLang="en-US" b="1" dirty="0">
              <a:solidFill>
                <a:srgbClr val="010066"/>
              </a:solidFill>
            </a:endParaRP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4F8D2A19-F027-4A64-BFD7-D7EF31F2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700713"/>
            <a:ext cx="307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use of a </a:t>
            </a:r>
            <a:r>
              <a:rPr lang="en-GB" altLang="en-US" b="1" dirty="0">
                <a:solidFill>
                  <a:srgbClr val="FF6600"/>
                </a:solidFill>
              </a:rPr>
              <a:t>catalyst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4F2542A1-301C-4DC0-9608-98B9063A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Anything that increases the number of successful collisions between reactant particles will speed up a reaction.</a:t>
            </a: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9FB8972B-BC63-40FD-B1E4-DB76355E2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931408"/>
            <a:ext cx="584835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What factors affect the rate of reactions?</a:t>
            </a:r>
          </a:p>
        </p:txBody>
      </p:sp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AB567DE9-FE60-43A6-A09D-5BC1274F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755E51-235B-4998-AA37-009B30DE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1" descr="Changing_reaction_rates_8.1.png">
            <a:extLst>
              <a:ext uri="{FF2B5EF4-FFF2-40B4-BE49-F238E27FC236}">
                <a16:creationId xmlns:a16="http://schemas.microsoft.com/office/drawing/2014/main" id="{5CA2F14B-786F-4D02-A9EC-52AFD26167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2"/>
          <a:stretch/>
        </p:blipFill>
        <p:spPr bwMode="auto">
          <a:xfrm>
            <a:off x="5572491" y="4627563"/>
            <a:ext cx="1842721" cy="19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C0A25-8037-4CC8-9D9F-945D78F0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74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28" grpId="0"/>
      <p:bldP spid="205829" grpId="0"/>
      <p:bldP spid="205830" grpId="0"/>
      <p:bldP spid="2058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hanging_reaction_rates_8.5.png">
            <a:extLst>
              <a:ext uri="{FF2B5EF4-FFF2-40B4-BE49-F238E27FC236}">
                <a16:creationId xmlns:a16="http://schemas.microsoft.com/office/drawing/2014/main" id="{64025230-E67B-41F9-ADA1-81EDA41D3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487738"/>
            <a:ext cx="15605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Changing_reaction_rates_8.4.png">
            <a:extLst>
              <a:ext uri="{FF2B5EF4-FFF2-40B4-BE49-F238E27FC236}">
                <a16:creationId xmlns:a16="http://schemas.microsoft.com/office/drawing/2014/main" id="{BED081C6-CF89-40E9-8E7C-28033C2CA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87738"/>
            <a:ext cx="15605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Changing_reaction_rates_8.3.png">
            <a:extLst>
              <a:ext uri="{FF2B5EF4-FFF2-40B4-BE49-F238E27FC236}">
                <a16:creationId xmlns:a16="http://schemas.microsoft.com/office/drawing/2014/main" id="{35098509-9D1C-4399-A036-944BF2734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487738"/>
            <a:ext cx="1558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Changing_reaction_rates_8.2.png">
            <a:extLst>
              <a:ext uri="{FF2B5EF4-FFF2-40B4-BE49-F238E27FC236}">
                <a16:creationId xmlns:a16="http://schemas.microsoft.com/office/drawing/2014/main" id="{CABFF4C6-EE70-4541-986A-B8EFD3B67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487738"/>
            <a:ext cx="15605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1" descr="Changing_reaction_rates_8.1.png">
            <a:extLst>
              <a:ext uri="{FF2B5EF4-FFF2-40B4-BE49-F238E27FC236}">
                <a16:creationId xmlns:a16="http://schemas.microsoft.com/office/drawing/2014/main" id="{EAA9AD6B-FEAC-4A95-A4DE-472897BAF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87738"/>
            <a:ext cx="15605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>
            <a:extLst>
              <a:ext uri="{FF2B5EF4-FFF2-40B4-BE49-F238E27FC236}">
                <a16:creationId xmlns:a16="http://schemas.microsoft.com/office/drawing/2014/main" id="{71A657D8-F28C-4604-8900-740EB1348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Slower and slower</a:t>
            </a:r>
          </a:p>
        </p:txBody>
      </p:sp>
      <p:sp>
        <p:nvSpPr>
          <p:cNvPr id="26632" name="Text Box 3">
            <a:extLst>
              <a:ext uri="{FF2B5EF4-FFF2-40B4-BE49-F238E27FC236}">
                <a16:creationId xmlns:a16="http://schemas.microsoft.com/office/drawing/2014/main" id="{A749D57A-E7D6-4EE4-B7AF-2F3FE653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174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Reactions do not proceed at a steady rate. They start off at a certain speed, then get slower and slower until they stop.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D6F5299F-56B9-4F17-85AA-79271D82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693863"/>
            <a:ext cx="7385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As the reaction progresses, the concentration of the reactants decreases.</a:t>
            </a:r>
          </a:p>
        </p:txBody>
      </p:sp>
      <p:sp>
        <p:nvSpPr>
          <p:cNvPr id="207877" name="Text Box 5">
            <a:extLst>
              <a:ext uri="{FF2B5EF4-FFF2-40B4-BE49-F238E27FC236}">
                <a16:creationId xmlns:a16="http://schemas.microsoft.com/office/drawing/2014/main" id="{D051B510-2BB6-475E-AD3C-E398ABA2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603500"/>
            <a:ext cx="799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This reduces the frequency of collisions between particles and so the reaction slows down.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6653" name="AutoShape 7">
            <a:extLst>
              <a:ext uri="{FF2B5EF4-FFF2-40B4-BE49-F238E27FC236}">
                <a16:creationId xmlns:a16="http://schemas.microsoft.com/office/drawing/2014/main" id="{E0F1A66C-3018-4D66-BEC0-C39C48C1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549900"/>
            <a:ext cx="5267325" cy="939800"/>
          </a:xfrm>
          <a:prstGeom prst="rightArrow">
            <a:avLst>
              <a:gd name="adj1" fmla="val 52704"/>
              <a:gd name="adj2" fmla="val 3155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6654" name="Text Box 8">
            <a:extLst>
              <a:ext uri="{FF2B5EF4-FFF2-40B4-BE49-F238E27FC236}">
                <a16:creationId xmlns:a16="http://schemas.microsoft.com/office/drawing/2014/main" id="{DB1C305F-73AE-4B1D-B837-D71FF5CC3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5791200"/>
            <a:ext cx="477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percentage completion of reaction</a:t>
            </a:r>
          </a:p>
        </p:txBody>
      </p:sp>
      <p:pic>
        <p:nvPicPr>
          <p:cNvPr id="26638" name="Picture 25" descr="red">
            <a:extLst>
              <a:ext uri="{FF2B5EF4-FFF2-40B4-BE49-F238E27FC236}">
                <a16:creationId xmlns:a16="http://schemas.microsoft.com/office/drawing/2014/main" id="{F15B0204-FBD7-4175-A1F3-DCF057CF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" y="56832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26">
            <a:extLst>
              <a:ext uri="{FF2B5EF4-FFF2-40B4-BE49-F238E27FC236}">
                <a16:creationId xmlns:a16="http://schemas.microsoft.com/office/drawing/2014/main" id="{3B5F31F1-FC06-4B7F-B1A7-70ED741D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13" y="5614988"/>
            <a:ext cx="154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reactants</a:t>
            </a:r>
          </a:p>
        </p:txBody>
      </p:sp>
      <p:sp>
        <p:nvSpPr>
          <p:cNvPr id="26640" name="Text Box 27">
            <a:extLst>
              <a:ext uri="{FF2B5EF4-FFF2-40B4-BE49-F238E27FC236}">
                <a16:creationId xmlns:a16="http://schemas.microsoft.com/office/drawing/2014/main" id="{6414BF7E-40F4-49C3-BD41-BC21E64E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13" y="60325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product</a:t>
            </a:r>
          </a:p>
        </p:txBody>
      </p:sp>
      <p:pic>
        <p:nvPicPr>
          <p:cNvPr id="26641" name="Picture 28" descr="yellow">
            <a:extLst>
              <a:ext uri="{FF2B5EF4-FFF2-40B4-BE49-F238E27FC236}">
                <a16:creationId xmlns:a16="http://schemas.microsoft.com/office/drawing/2014/main" id="{2FC71248-2DE8-4273-A4CB-6579D99F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0" y="56832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9" descr="orange">
            <a:extLst>
              <a:ext uri="{FF2B5EF4-FFF2-40B4-BE49-F238E27FC236}">
                <a16:creationId xmlns:a16="http://schemas.microsoft.com/office/drawing/2014/main" id="{C2A2E6C5-3126-4281-A6C3-D124B7E6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95" y="6102350"/>
            <a:ext cx="6016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CC0A0D-6BB1-433D-B491-8FBF400E5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6653" grpId="0" animBg="1"/>
      <p:bldP spid="26654" grpId="0"/>
      <p:bldP spid="26639" grpId="0"/>
      <p:bldP spid="26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78DBB7C-2561-474E-B6F4-F8B31424E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Effect of temperature on rate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24221F6-24FE-4621-ADCE-52231D40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32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higher the temperature, the faster the rate of a reaction. In many reactions, a rise in temperature of 10</a:t>
            </a:r>
            <a:r>
              <a:rPr lang="en-GB" altLang="en-US" sz="1000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°C causes the rate of reaction to approximately double.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3AC47168-3932-405A-88E8-69043613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" y="2297175"/>
            <a:ext cx="7296395" cy="830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Why does increased temperature increase the rate of reaction?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15045" name="Text Box 5">
            <a:extLst>
              <a:ext uri="{FF2B5EF4-FFF2-40B4-BE49-F238E27FC236}">
                <a16:creationId xmlns:a16="http://schemas.microsoft.com/office/drawing/2014/main" id="{02C02B54-F13B-41F0-BAE6-8676DC954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445000"/>
            <a:ext cx="7407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At a higher temperature, particles have more energy. This means they move faster and are more likely to collide with other particles.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15046" name="Text Box 6">
            <a:extLst>
              <a:ext uri="{FF2B5EF4-FFF2-40B4-BE49-F238E27FC236}">
                <a16:creationId xmlns:a16="http://schemas.microsoft.com/office/drawing/2014/main" id="{84FB5722-E66A-4994-9124-7D9BE55A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62891"/>
            <a:ext cx="7749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When the particles collide, they do so with more energy, and so the number of successful collisions increases.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E7DB3E-6D22-4342-B3B0-26EB6036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884A7-655E-4B7A-9E2A-DEAE13E4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/>
      <p:bldP spid="2150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d5PufYeS"/>
  <p:tag name="ARTICULATE_DESIGN_ID_1_DEFAULT DESIGN" val="Z7JhOd5c"/>
  <p:tag name="ARTICULATE_DESIGN_ID_4_DEFAULT DESIGN" val="YgVvobzz"/>
  <p:tag name="ARTICULATE_DESIGN_ID_3_DEFAULT DESIGN" val="FEZ5j9yd"/>
  <p:tag name="ARTICULATE_DESIGN_ID_PART1" val="2wfc14Ki"/>
  <p:tag name="ARTICULATE_DESIGN_ID_PART2" val="H3L5fP17"/>
  <p:tag name="ARTICULATE_DESIGN_ID_PART3" val="bakPdD0S"/>
  <p:tag name="ARTICULATE_DESIGN_ID_PART4" val="otYIVQEc"/>
  <p:tag name="ARTICULATE_DESIGN_ID_PART5" val="Y0jjmPUo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14619</TotalTime>
  <Words>1928</Words>
  <Application>Microsoft Office PowerPoint</Application>
  <PresentationFormat>On-screen Show (4:3)</PresentationFormat>
  <Paragraphs>200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Arial</vt:lpstr>
      <vt:lpstr>Wingdings 2</vt:lpstr>
      <vt:lpstr>1_Default Design</vt:lpstr>
      <vt:lpstr>4_Default Design</vt:lpstr>
      <vt:lpstr>Changing Reaction  Rates</vt:lpstr>
      <vt:lpstr>Information</vt:lpstr>
      <vt:lpstr>Reactions, particles and collisions</vt:lpstr>
      <vt:lpstr>Collision theory</vt:lpstr>
      <vt:lpstr>Graphing rates of reaction</vt:lpstr>
      <vt:lpstr>Calculating rate of reaction from graphs</vt:lpstr>
      <vt:lpstr>Changing the rate of reactions</vt:lpstr>
      <vt:lpstr>Slower and slower</vt:lpstr>
      <vt:lpstr>Effect of temperature on rate</vt:lpstr>
      <vt:lpstr>Temperature and particle collisions</vt:lpstr>
      <vt:lpstr>How does temperature affect rate? (1)</vt:lpstr>
      <vt:lpstr>How does temperature affect rate? (2)</vt:lpstr>
      <vt:lpstr>Effect of concentration on rate of reaction</vt:lpstr>
      <vt:lpstr>Concentration and particle collisions</vt:lpstr>
      <vt:lpstr>The effect of concentration on rate</vt:lpstr>
      <vt:lpstr>Effect of pressure on rate of reaction</vt:lpstr>
      <vt:lpstr>Surface area to volume ratio</vt:lpstr>
      <vt:lpstr>Effect of surface area on rate of reaction</vt:lpstr>
      <vt:lpstr>Surface area and particle collisions</vt:lpstr>
      <vt:lpstr>Reaction between a carbonate and an acid</vt:lpstr>
      <vt:lpstr>The effect of surface area on rate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Reaction Rates</dc:title>
  <dc:subject>Boardworks High School Physical Science</dc:subject>
  <dc:creator>Boardworks</dc:creator>
  <cp:lastModifiedBy>Tim Crilly</cp:lastModifiedBy>
  <cp:revision>573</cp:revision>
  <dcterms:created xsi:type="dcterms:W3CDTF">2003-10-06T13:07:42Z</dcterms:created>
  <dcterms:modified xsi:type="dcterms:W3CDTF">2019-01-31T15:27:33Z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9D8F6EBB-44D7-473F-A035-405ACE4C888E</vt:lpwstr>
  </property>
  <property fmtid="{D5CDD505-2E9C-101B-9397-08002B2CF9AE}" pid="3" name="ArticulatePath">
    <vt:lpwstr>Changing Reaction Rates</vt:lpwstr>
  </property>
</Properties>
</file>