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activeX/activeX6.xml" ContentType="application/vnd.ms-office.activeX+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activeX/activeX7.xml" ContentType="application/vnd.ms-office.activeX+xml"/>
  <Override PartName="/ppt/notesSlides/notesSlide21.xml" ContentType="application/vnd.openxmlformats-officedocument.presentationml.notesSlide+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notesSlides/notesSlide27.xml" ContentType="application/vnd.openxmlformats-officedocument.presentationml.notesSlide+xml"/>
  <Override PartName="/ppt/tags/tag59.xml" ContentType="application/vnd.openxmlformats-officedocument.presentationml.tags+xml"/>
  <Override PartName="/ppt/notesSlides/notesSlide28.xml" ContentType="application/vnd.openxmlformats-officedocument.presentationml.notesSlide+xml"/>
  <Override PartName="/ppt/tags/tag6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82" r:id="rId1"/>
    <p:sldMasterId id="2147485397" r:id="rId2"/>
  </p:sldMasterIdLst>
  <p:notesMasterIdLst>
    <p:notesMasterId r:id="rId32"/>
  </p:notesMasterIdLst>
  <p:handoutMasterIdLst>
    <p:handoutMasterId r:id="rId33"/>
  </p:handoutMasterIdLst>
  <p:sldIdLst>
    <p:sldId id="430" r:id="rId3"/>
    <p:sldId id="527" r:id="rId4"/>
    <p:sldId id="626" r:id="rId5"/>
    <p:sldId id="608" r:id="rId6"/>
    <p:sldId id="609" r:id="rId7"/>
    <p:sldId id="498" r:id="rId8"/>
    <p:sldId id="488" r:id="rId9"/>
    <p:sldId id="489" r:id="rId10"/>
    <p:sldId id="491" r:id="rId11"/>
    <p:sldId id="584" r:id="rId12"/>
    <p:sldId id="492" r:id="rId13"/>
    <p:sldId id="499" r:id="rId14"/>
    <p:sldId id="638" r:id="rId15"/>
    <p:sldId id="509" r:id="rId16"/>
    <p:sldId id="641" r:id="rId17"/>
    <p:sldId id="624" r:id="rId18"/>
    <p:sldId id="648" r:id="rId19"/>
    <p:sldId id="649" r:id="rId20"/>
    <p:sldId id="611" r:id="rId21"/>
    <p:sldId id="612" r:id="rId22"/>
    <p:sldId id="613" r:id="rId23"/>
    <p:sldId id="614" r:id="rId24"/>
    <p:sldId id="615" r:id="rId25"/>
    <p:sldId id="647" r:id="rId26"/>
    <p:sldId id="643" r:id="rId27"/>
    <p:sldId id="644" r:id="rId28"/>
    <p:sldId id="646" r:id="rId29"/>
    <p:sldId id="645" r:id="rId30"/>
    <p:sldId id="650" r:id="rId31"/>
  </p:sldIdLst>
  <p:sldSz cx="9144000" cy="6858000" type="screen4x3"/>
  <p:notesSz cx="6858000" cy="9296400"/>
  <p:embeddedFontLst>
    <p:embeddedFont>
      <p:font typeface="Wingdings 2" panose="05020102010507070707" pitchFamily="18" charset="2"/>
      <p:regular r:id="rId34"/>
    </p:embeddedFont>
  </p:embeddedFontLst>
  <p:custDataLst>
    <p:tags r:id="rId3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97"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10066"/>
    <a:srgbClr val="FFC197"/>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82"/>
        <p:guide orient="horz" pos="3876"/>
        <p:guide pos="5397"/>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358264E-621C-499F-93E7-0646CB6CEF8C}"/>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DC0F306-82B2-44F4-B858-E0935888184E}" type="slidenum">
              <a:rPr lang="en-GB" altLang="en-US"/>
              <a:pPr/>
              <a:t>‹#›</a:t>
            </a:fld>
            <a:endParaRPr lang="en-GB" altLang="en-US"/>
          </a:p>
        </p:txBody>
      </p:sp>
      <p:sp>
        <p:nvSpPr>
          <p:cNvPr id="125959" name="Rectangle 7">
            <a:extLst>
              <a:ext uri="{FF2B5EF4-FFF2-40B4-BE49-F238E27FC236}">
                <a16:creationId xmlns:a16="http://schemas.microsoft.com/office/drawing/2014/main" id="{76040527-7A16-457A-9670-9371BAF0280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latin typeface="Arial" charset="0"/>
              </a:rPr>
              <a:t>© Boardworks</a:t>
            </a:r>
          </a:p>
        </p:txBody>
      </p:sp>
      <p:sp>
        <p:nvSpPr>
          <p:cNvPr id="6" name="Rectangle 9">
            <a:extLst>
              <a:ext uri="{FF2B5EF4-FFF2-40B4-BE49-F238E27FC236}">
                <a16:creationId xmlns:a16="http://schemas.microsoft.com/office/drawing/2014/main" id="{81D23202-18B4-4EA4-9975-819132CB24EB}"/>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952448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9" name="Rectangle 4">
            <a:extLst>
              <a:ext uri="{FF2B5EF4-FFF2-40B4-BE49-F238E27FC236}">
                <a16:creationId xmlns:a16="http://schemas.microsoft.com/office/drawing/2014/main" id="{43C41AB1-157C-4EFE-ACC9-B50ADD7D826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36E6D9-BB8E-4569-9FF6-26A1438094EF}"/>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E9B4AB4-6A78-4695-93F7-CBFB1DE9341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FD4DF43-218C-4C98-9156-F21EBA8E3871}" type="slidenum">
              <a:rPr lang="en-US" altLang="en-US"/>
              <a:pPr/>
              <a:t>‹#›</a:t>
            </a:fld>
            <a:endParaRPr lang="en-US" altLang="en-US"/>
          </a:p>
        </p:txBody>
      </p:sp>
      <p:sp>
        <p:nvSpPr>
          <p:cNvPr id="4105" name="Rectangle 9">
            <a:extLst>
              <a:ext uri="{FF2B5EF4-FFF2-40B4-BE49-F238E27FC236}">
                <a16:creationId xmlns:a16="http://schemas.microsoft.com/office/drawing/2014/main" id="{A95376F9-44DC-433B-AF0A-D8B9E270F98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latin typeface="Arial" charset="0"/>
              </a:rPr>
              <a:t>© Boardworks</a:t>
            </a:r>
          </a:p>
        </p:txBody>
      </p:sp>
      <p:sp>
        <p:nvSpPr>
          <p:cNvPr id="8" name="Rectangle 9">
            <a:extLst>
              <a:ext uri="{FF2B5EF4-FFF2-40B4-BE49-F238E27FC236}">
                <a16:creationId xmlns:a16="http://schemas.microsoft.com/office/drawing/2014/main" id="{0A349F43-CE53-4C9A-A0C7-0696978F67EC}"/>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25563811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C88F695-FEB3-4210-A1D1-76EBB1226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5C71766-EA73-4C7D-AE5F-E31F17B7CEDC}" type="slidenum">
              <a:rPr lang="en-US" altLang="en-US" sz="1200">
                <a:solidFill>
                  <a:schemeClr val="tx1"/>
                </a:solidFill>
              </a:rPr>
              <a:pPr/>
              <a:t>1</a:t>
            </a:fld>
            <a:endParaRPr lang="en-US" altLang="en-US" sz="1200">
              <a:solidFill>
                <a:schemeClr val="tx1"/>
              </a:solidFill>
            </a:endParaRPr>
          </a:p>
        </p:txBody>
      </p:sp>
      <p:sp>
        <p:nvSpPr>
          <p:cNvPr id="46083" name="Rectangle 2">
            <a:extLst>
              <a:ext uri="{FF2B5EF4-FFF2-40B4-BE49-F238E27FC236}">
                <a16:creationId xmlns:a16="http://schemas.microsoft.com/office/drawing/2014/main" id="{C785CF6F-5FB9-4F6F-8261-FEA4C777C10C}"/>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45C920-28B0-42F2-B902-B5DE99031B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FC47F44-4FE0-4BD9-B9BA-FA4AE7C51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C1BD54AD-55ED-42E4-BE7F-ED5181D8D843}" type="slidenum">
              <a:rPr lang="en-US" altLang="en-US" sz="1200">
                <a:solidFill>
                  <a:schemeClr val="tx1"/>
                </a:solidFill>
              </a:rPr>
              <a:pPr/>
              <a:t>10</a:t>
            </a:fld>
            <a:endParaRPr lang="en-US" altLang="en-US" sz="1200">
              <a:solidFill>
                <a:schemeClr val="tx1"/>
              </a:solidFill>
            </a:endParaRPr>
          </a:p>
        </p:txBody>
      </p:sp>
      <p:sp>
        <p:nvSpPr>
          <p:cNvPr id="55299" name="Rectangle 2">
            <a:extLst>
              <a:ext uri="{FF2B5EF4-FFF2-40B4-BE49-F238E27FC236}">
                <a16:creationId xmlns:a16="http://schemas.microsoft.com/office/drawing/2014/main" id="{193B9BD7-749C-4D15-AF8D-7A2FBA28C43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EB0B2A5-5CE8-43D9-A58E-5351A3585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060EA2D-873E-42A7-99DC-5F3428C43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7F47795-1993-4DF9-BBE7-D0ED5CBA0EC0}" type="slidenum">
              <a:rPr lang="en-US" altLang="en-US" sz="1200">
                <a:solidFill>
                  <a:schemeClr val="tx1"/>
                </a:solidFill>
              </a:rPr>
              <a:pPr/>
              <a:t>11</a:t>
            </a:fld>
            <a:endParaRPr lang="en-US" altLang="en-US" sz="1200" dirty="0">
              <a:solidFill>
                <a:schemeClr val="tx1"/>
              </a:solidFill>
            </a:endParaRPr>
          </a:p>
        </p:txBody>
      </p:sp>
      <p:sp>
        <p:nvSpPr>
          <p:cNvPr id="56323" name="Rectangle 2">
            <a:extLst>
              <a:ext uri="{FF2B5EF4-FFF2-40B4-BE49-F238E27FC236}">
                <a16:creationId xmlns:a16="http://schemas.microsoft.com/office/drawing/2014/main" id="{558D2E25-CA08-4E45-89C2-6626DC0AA044}"/>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FD18BE0-5230-4A69-9648-02D3143D0A4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A3ACA21-1FDC-4B92-BD77-CFF659A60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8B5E42F-6502-4D39-AA55-1AFEBBDBF144}" type="slidenum">
              <a:rPr lang="en-US" altLang="en-US" sz="1200">
                <a:solidFill>
                  <a:schemeClr val="tx1"/>
                </a:solidFill>
              </a:rPr>
              <a:pPr/>
              <a:t>12</a:t>
            </a:fld>
            <a:endParaRPr lang="en-US" altLang="en-US" sz="1200">
              <a:solidFill>
                <a:schemeClr val="tx1"/>
              </a:solidFill>
            </a:endParaRPr>
          </a:p>
        </p:txBody>
      </p:sp>
      <p:sp>
        <p:nvSpPr>
          <p:cNvPr id="58371" name="Rectangle 2">
            <a:extLst>
              <a:ext uri="{FF2B5EF4-FFF2-40B4-BE49-F238E27FC236}">
                <a16:creationId xmlns:a16="http://schemas.microsoft.com/office/drawing/2014/main" id="{3855FA32-690A-4919-9F5B-A4CB2AD501B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5FC19D2-DDCF-4680-B447-8DCA4006AB2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GB"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3B146B3-9D16-4CB6-B6F0-61A0D872C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2E605AA-2437-48BF-B24B-DC0CC5B887C8}" type="slidenum">
              <a:rPr lang="en-US" altLang="en-US" sz="1200">
                <a:solidFill>
                  <a:schemeClr val="tx1"/>
                </a:solidFill>
              </a:rPr>
              <a:pPr/>
              <a:t>13</a:t>
            </a:fld>
            <a:endParaRPr lang="en-US" altLang="en-US" sz="1200">
              <a:solidFill>
                <a:schemeClr val="tx1"/>
              </a:solidFill>
            </a:endParaRPr>
          </a:p>
        </p:txBody>
      </p:sp>
      <p:sp>
        <p:nvSpPr>
          <p:cNvPr id="59395" name="Rectangle 2">
            <a:extLst>
              <a:ext uri="{FF2B5EF4-FFF2-40B4-BE49-F238E27FC236}">
                <a16:creationId xmlns:a16="http://schemas.microsoft.com/office/drawing/2014/main" id="{0392F664-34BF-4782-8965-27DD9178428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EBACD74-0BBD-460B-B4A2-15BEFB1BE96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BB7B836-9897-4048-9647-A36E7BC0A931}"/>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91CF9A90-1901-4887-9C48-75C2BE1C3D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Multipliers are also referred to as coefficients.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
        <p:nvSpPr>
          <p:cNvPr id="60420" name="Slide Number Placeholder 3">
            <a:extLst>
              <a:ext uri="{FF2B5EF4-FFF2-40B4-BE49-F238E27FC236}">
                <a16:creationId xmlns:a16="http://schemas.microsoft.com/office/drawing/2014/main" id="{096A6390-6CAA-44EB-B3B9-2B53C04B00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3C98362-4CEB-4D91-BF2E-48B66DE6D3E8}"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0E48CCC-9555-44B4-AC97-C276DDDC3DFA}"/>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3901FCA4-BDC8-410B-AD79-D5B4E94C7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potassium and chlorine are not shown in the reaction as they are spectator ions that remain unchanged in the reaction.</a:t>
            </a:r>
          </a:p>
        </p:txBody>
      </p:sp>
      <p:sp>
        <p:nvSpPr>
          <p:cNvPr id="61444" name="Slide Number Placeholder 3">
            <a:extLst>
              <a:ext uri="{FF2B5EF4-FFF2-40B4-BE49-F238E27FC236}">
                <a16:creationId xmlns:a16="http://schemas.microsoft.com/office/drawing/2014/main" id="{B16C799C-B3F3-408D-9B85-989BFA2007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2FF7582-C63C-4F2B-A8AC-49F4FD56F0B1}"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EDB4DC7-C607-4EE2-9BB3-AEA0ED5CB3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5BB7290-EBB6-496C-ADC2-47238F9BE6D5}" type="slidenum">
              <a:rPr lang="en-US" altLang="en-US" sz="1200">
                <a:solidFill>
                  <a:schemeClr val="tx1"/>
                </a:solidFill>
              </a:rPr>
              <a:pPr/>
              <a:t>16</a:t>
            </a:fld>
            <a:endParaRPr lang="en-US" altLang="en-US" sz="1200">
              <a:solidFill>
                <a:schemeClr val="tx1"/>
              </a:solidFill>
            </a:endParaRPr>
          </a:p>
        </p:txBody>
      </p:sp>
      <p:sp>
        <p:nvSpPr>
          <p:cNvPr id="62467" name="Rectangle 2">
            <a:extLst>
              <a:ext uri="{FF2B5EF4-FFF2-40B4-BE49-F238E27FC236}">
                <a16:creationId xmlns:a16="http://schemas.microsoft.com/office/drawing/2014/main" id="{277BFF4B-EA60-4BFC-9A1F-F8E8381F202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83D8EAE-BB8F-4EF4-BF67-3294D6BF949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drop-down activity could be used as a plenary exercise to balancing equations.</a:t>
            </a:r>
          </a:p>
          <a:p>
            <a:r>
              <a:rPr lang="en-GB" altLang="en-US" dirty="0">
                <a:latin typeface="Arial" panose="020B0604020202020204" pitchFamily="34" charset="0"/>
              </a:rPr>
              <a:t>Note that where the multiplier is ‘1’, a blank option is given.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84042FF-7CDD-43D8-A7FE-0114F93592B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8D81EE23-8DCE-46E0-B6F6-E72BB2D313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moles please refer to the </a:t>
            </a:r>
            <a:r>
              <a:rPr lang="en-GB" altLang="en-US" i="1" dirty="0">
                <a:latin typeface="Arial" panose="020B0604020202020204" pitchFamily="34" charset="0"/>
              </a:rPr>
              <a:t>Gases and Moles</a:t>
            </a:r>
            <a:r>
              <a:rPr lang="en-GB" altLang="en-US" dirty="0">
                <a:latin typeface="Arial" panose="020B0604020202020204" pitchFamily="34" charset="0"/>
              </a:rPr>
              <a:t> 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
        <p:nvSpPr>
          <p:cNvPr id="63492" name="Slide Number Placeholder 3">
            <a:extLst>
              <a:ext uri="{FF2B5EF4-FFF2-40B4-BE49-F238E27FC236}">
                <a16:creationId xmlns:a16="http://schemas.microsoft.com/office/drawing/2014/main" id="{3FBB075A-FDC7-4735-A69F-70F1CF29D3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9ACAA0A-8D9E-43DE-BA0E-E49653A65006}"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3E875E5-AACD-4186-A7F1-282FB01E8027}"/>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277F673-3C64-43A0-9D8C-F8DB59D932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need reminding how the relative formula mass (M</a:t>
            </a:r>
            <a:r>
              <a:rPr lang="en-GB" altLang="en-US" baseline="-25000" dirty="0">
                <a:latin typeface="Arial" panose="020B0604020202020204" pitchFamily="34" charset="0"/>
              </a:rPr>
              <a:t>r</a:t>
            </a:r>
            <a:r>
              <a:rPr lang="en-GB" altLang="en-US" dirty="0">
                <a:latin typeface="Arial" panose="020B0604020202020204" pitchFamily="34" charset="0"/>
              </a:rPr>
              <a:t>) of copper oxide is calculated:</a:t>
            </a:r>
          </a:p>
          <a:p>
            <a:r>
              <a:rPr lang="en-GB" altLang="en-US" dirty="0" err="1">
                <a:latin typeface="Arial" panose="020B0604020202020204" pitchFamily="34" charset="0"/>
              </a:rPr>
              <a:t>r.a.m.</a:t>
            </a:r>
            <a:r>
              <a:rPr lang="en-GB" altLang="en-US" dirty="0">
                <a:latin typeface="Arial" panose="020B0604020202020204" pitchFamily="34" charset="0"/>
              </a:rPr>
              <a:t> Cu = 63.5</a:t>
            </a:r>
          </a:p>
          <a:p>
            <a:r>
              <a:rPr lang="en-GB" altLang="en-US" dirty="0" err="1">
                <a:latin typeface="Arial" panose="020B0604020202020204" pitchFamily="34" charset="0"/>
              </a:rPr>
              <a:t>r.a.m.</a:t>
            </a:r>
            <a:r>
              <a:rPr lang="en-GB" altLang="en-US" dirty="0">
                <a:latin typeface="Arial" panose="020B0604020202020204" pitchFamily="34" charset="0"/>
              </a:rPr>
              <a:t> O = 16</a:t>
            </a:r>
          </a:p>
          <a:p>
            <a:r>
              <a:rPr lang="en-GB" altLang="en-US" dirty="0">
                <a:latin typeface="Arial" panose="020B0604020202020204" pitchFamily="34" charset="0"/>
              </a:rPr>
              <a:t>M</a:t>
            </a:r>
            <a:r>
              <a:rPr lang="en-GB" altLang="en-US" baseline="-25000" dirty="0">
                <a:latin typeface="Arial" panose="020B0604020202020204" pitchFamily="34" charset="0"/>
              </a:rPr>
              <a:t>r</a:t>
            </a:r>
            <a:r>
              <a:rPr lang="en-GB" altLang="en-US" dirty="0">
                <a:latin typeface="Arial" panose="020B0604020202020204" pitchFamily="34" charset="0"/>
              </a:rPr>
              <a:t> </a:t>
            </a:r>
            <a:r>
              <a:rPr lang="en-GB" altLang="en-US" dirty="0" err="1">
                <a:latin typeface="Arial" panose="020B0604020202020204" pitchFamily="34" charset="0"/>
              </a:rPr>
              <a:t>CuO</a:t>
            </a:r>
            <a:r>
              <a:rPr lang="en-GB" altLang="en-US" dirty="0">
                <a:latin typeface="Arial" panose="020B0604020202020204" pitchFamily="34" charset="0"/>
              </a:rPr>
              <a:t> = 63.5 + 16 = 79.5</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
        <p:nvSpPr>
          <p:cNvPr id="64516" name="Slide Number Placeholder 3">
            <a:extLst>
              <a:ext uri="{FF2B5EF4-FFF2-40B4-BE49-F238E27FC236}">
                <a16:creationId xmlns:a16="http://schemas.microsoft.com/office/drawing/2014/main" id="{0893CA05-82F4-4D20-B1B2-B79D04A97D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9065988-9146-4DCD-A0D0-6B897D33A8D7}"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4483E45-C182-460B-9F2F-91E04C04021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70B0835F-C23A-42A3-8E4E-92AB17A98D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66564" name="Slide Number Placeholder 3">
            <a:extLst>
              <a:ext uri="{FF2B5EF4-FFF2-40B4-BE49-F238E27FC236}">
                <a16:creationId xmlns:a16="http://schemas.microsoft.com/office/drawing/2014/main" id="{BE74E9F2-3922-4D56-AF7D-EDBACBB91A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D808123-C95A-4917-A6B2-5BDDB06F3013}"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D4DF43-218C-4C98-9156-F21EBA8E3871}" type="slidenum">
              <a:rPr lang="en-US" altLang="en-US" smtClean="0"/>
              <a:pPr/>
              <a:t>2</a:t>
            </a:fld>
            <a:endParaRPr lang="en-US" altLang="en-US"/>
          </a:p>
        </p:txBody>
      </p:sp>
    </p:spTree>
    <p:extLst>
      <p:ext uri="{BB962C8B-B14F-4D97-AF65-F5344CB8AC3E}">
        <p14:creationId xmlns:p14="http://schemas.microsoft.com/office/powerpoint/2010/main" val="422631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C043CCC-398E-4DB1-BCA8-A4E435AF1891}"/>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51D6DA86-A00D-4C57-9087-71AA6DB798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B252F4CC-FA9A-470B-9788-21F98C156E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9D3A165-656A-4D85-BF79-C0568ADA5E38}"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0CD69A0-159D-4354-BFE9-FCC6F04DADFF}"/>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D1670E55-C143-4383-BFEF-5B92A24F8A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68612" name="Slide Number Placeholder 3">
            <a:extLst>
              <a:ext uri="{FF2B5EF4-FFF2-40B4-BE49-F238E27FC236}">
                <a16:creationId xmlns:a16="http://schemas.microsoft.com/office/drawing/2014/main" id="{D03B5C3C-FB37-494C-BD18-0DE310A35C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D606885-2FCE-489B-A3F0-5A32A71ADB0C}"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3D3DABE-D832-44B1-B60B-B84093721B9A}"/>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A92FDB3F-AF96-4F65-84A8-1D850BF1C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mass weighed at the end of the experiment is the mass of copper oxide (30 g). This means that the mass of carbon dioxide produced is:  40 – 30 = 10 g.</a:t>
            </a:r>
          </a:p>
        </p:txBody>
      </p:sp>
      <p:sp>
        <p:nvSpPr>
          <p:cNvPr id="69636" name="Slide Number Placeholder 3">
            <a:extLst>
              <a:ext uri="{FF2B5EF4-FFF2-40B4-BE49-F238E27FC236}">
                <a16:creationId xmlns:a16="http://schemas.microsoft.com/office/drawing/2014/main" id="{30373C4F-6587-4F9B-817F-ADF47FBA0C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76EDB95-545A-40A6-9B4A-130E39B6F899}"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E886482-E7E2-49D9-8760-23729FE0C09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344EFF3A-7D7C-4C19-B3D5-1AC97402D3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70660" name="Slide Number Placeholder 3">
            <a:extLst>
              <a:ext uri="{FF2B5EF4-FFF2-40B4-BE49-F238E27FC236}">
                <a16:creationId xmlns:a16="http://schemas.microsoft.com/office/drawing/2014/main" id="{5D1B3644-5471-454E-969A-E60CD4E7D7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AFC4A37-BC6F-45D5-8385-926D7586E3E7}" type="slidenum">
              <a:rPr lang="en-US" altLang="en-US" sz="120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321FF5C-53D3-41B8-9ADC-C796DEFBAF75}"/>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184695A-95FE-4EB2-9CC4-BDABCE013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the decomposition (break down) of calcium carbonate, gaseous carbon dioxide is released from the open system. This means the weight of carbon dioxide is not taken into account when reweighing the boiling tube, and so a decrease in mass is observed.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71684" name="Slide Number Placeholder 3">
            <a:extLst>
              <a:ext uri="{FF2B5EF4-FFF2-40B4-BE49-F238E27FC236}">
                <a16:creationId xmlns:a16="http://schemas.microsoft.com/office/drawing/2014/main" id="{9BB72103-1E09-491B-A3D5-7002B1F40C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4D229A0-C9E7-41D8-A22D-B7832958269F}" type="slidenum">
              <a:rPr lang="en-US" altLang="en-US" sz="1200">
                <a:solidFill>
                  <a:schemeClr val="tx1"/>
                </a:solidFill>
              </a:rPr>
              <a:pPr/>
              <a:t>24</a:t>
            </a:fld>
            <a:endParaRPr lang="en-US" altLang="en-US"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875995A-7561-4F6B-BDBE-D82158E60CE7}"/>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9B04B773-3374-4A5F-8D3B-FDED664727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73732" name="Slide Number Placeholder 3">
            <a:extLst>
              <a:ext uri="{FF2B5EF4-FFF2-40B4-BE49-F238E27FC236}">
                <a16:creationId xmlns:a16="http://schemas.microsoft.com/office/drawing/2014/main" id="{BA04DC5A-4896-4F4E-B6F8-4321B7D8F8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B5EB8FF-00BA-4186-8067-5DA38817E16F}" type="slidenum">
              <a:rPr lang="en-US" altLang="en-US" sz="120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CC9FAEE-3950-4B24-B736-E2D8E1A41DB8}"/>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9BDB6631-BF3E-4C1A-881F-66B9C38731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AB497326-F9C6-43B1-963D-0448ED7B5C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ED18A18-0DF5-47BA-AB88-B67A3D87ECE4}" type="slidenum">
              <a:rPr lang="en-US" altLang="en-US" sz="1200">
                <a:solidFill>
                  <a:schemeClr val="tx1"/>
                </a:solidFill>
              </a:rPr>
              <a:pPr/>
              <a:t>26</a:t>
            </a:fld>
            <a:endParaRPr lang="en-US" altLang="en-US" sz="12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B48D8C5-2C6F-42A8-818D-B13EF5A5728A}"/>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F9CD064E-FE9D-49EA-B2C0-2F95D82163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p>
        </p:txBody>
      </p:sp>
      <p:sp>
        <p:nvSpPr>
          <p:cNvPr id="75780" name="Slide Number Placeholder 3">
            <a:extLst>
              <a:ext uri="{FF2B5EF4-FFF2-40B4-BE49-F238E27FC236}">
                <a16:creationId xmlns:a16="http://schemas.microsoft.com/office/drawing/2014/main" id="{897EF44E-91DB-40E4-90F9-1040B8FC1E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2DEFDC0-798C-4A29-9C4A-D38617DD1787}" type="slidenum">
              <a:rPr lang="en-US" altLang="en-US" sz="1200">
                <a:solidFill>
                  <a:schemeClr val="tx1"/>
                </a:solidFill>
              </a:rPr>
              <a:pPr/>
              <a:t>27</a:t>
            </a:fld>
            <a:endParaRPr lang="en-US" altLang="en-US"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E7693CF-0BED-4A71-B0BD-AE044C1F71B7}"/>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8B97FFBF-029B-4CFA-8C23-0977D10F2A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76804" name="Slide Number Placeholder 3">
            <a:extLst>
              <a:ext uri="{FF2B5EF4-FFF2-40B4-BE49-F238E27FC236}">
                <a16:creationId xmlns:a16="http://schemas.microsoft.com/office/drawing/2014/main" id="{5ED64B54-675D-4033-A409-76BDB5521D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25FC8DE-C604-4A4A-8263-6AC4B7D66F35}" type="slidenum">
              <a:rPr lang="en-US" altLang="en-US" sz="1200">
                <a:solidFill>
                  <a:schemeClr val="tx1"/>
                </a:solidFill>
              </a:rPr>
              <a:pPr/>
              <a:t>28</a:t>
            </a:fld>
            <a:endParaRPr lang="en-US" altLang="en-US" sz="12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4832A89-EFA4-4F61-94A5-97292B25EB31}"/>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7A5C13C3-4433-4BB2-B6A1-F6F0E02F44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smaller the range, the less variation in the data and therefore the more reliable the mean calculated.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p>
        </p:txBody>
      </p:sp>
      <p:sp>
        <p:nvSpPr>
          <p:cNvPr id="77828" name="Slide Number Placeholder 3">
            <a:extLst>
              <a:ext uri="{FF2B5EF4-FFF2-40B4-BE49-F238E27FC236}">
                <a16:creationId xmlns:a16="http://schemas.microsoft.com/office/drawing/2014/main" id="{0ADDC76F-6902-4F2F-ADCB-2BF1BF778F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9A199E42-DFBD-44D1-8538-2E994CA5B4B6}" type="slidenum">
              <a:rPr lang="en-US" altLang="en-US" sz="1200">
                <a:solidFill>
                  <a:schemeClr val="tx1"/>
                </a:solidFill>
              </a:rPr>
              <a:pPr/>
              <a:t>29</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C82FFB0-F2F2-4296-81A3-D79DB9434D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2BA871F-5F65-4784-BEF5-78218BD2998E}" type="slidenum">
              <a:rPr lang="en-US" altLang="en-US" sz="1200">
                <a:solidFill>
                  <a:schemeClr val="tx1"/>
                </a:solidFill>
              </a:rPr>
              <a:pPr/>
              <a:t>3</a:t>
            </a:fld>
            <a:endParaRPr lang="en-US" altLang="en-US" sz="1200">
              <a:solidFill>
                <a:schemeClr val="tx1"/>
              </a:solidFill>
            </a:endParaRPr>
          </a:p>
        </p:txBody>
      </p:sp>
      <p:sp>
        <p:nvSpPr>
          <p:cNvPr id="48131" name="Rectangle 2">
            <a:extLst>
              <a:ext uri="{FF2B5EF4-FFF2-40B4-BE49-F238E27FC236}">
                <a16:creationId xmlns:a16="http://schemas.microsoft.com/office/drawing/2014/main" id="{CBE635A5-50B1-4078-A562-A5A4DB1D46E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2B28934-3C2A-4A33-BD49-22F7A97AC27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This presentation is accompanied by the worksheet </a:t>
            </a:r>
            <a:r>
              <a:rPr lang="en-GB" i="1" dirty="0"/>
              <a:t>Conservation of Mass</a:t>
            </a:r>
            <a:r>
              <a:rPr lang="en-GB"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0CE34BC-F646-45A6-8AB0-0E816CA6F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305ADAF-E83D-4E53-AD26-A131E8EB2242}" type="slidenum">
              <a:rPr lang="en-US" altLang="en-US" sz="1200">
                <a:solidFill>
                  <a:schemeClr val="tx1"/>
                </a:solidFill>
              </a:rPr>
              <a:pPr/>
              <a:t>4</a:t>
            </a:fld>
            <a:endParaRPr lang="en-US" altLang="en-US" sz="1200">
              <a:solidFill>
                <a:schemeClr val="tx1"/>
              </a:solidFill>
            </a:endParaRPr>
          </a:p>
        </p:txBody>
      </p:sp>
      <p:sp>
        <p:nvSpPr>
          <p:cNvPr id="49155" name="Rectangle 2">
            <a:extLst>
              <a:ext uri="{FF2B5EF4-FFF2-40B4-BE49-F238E27FC236}">
                <a16:creationId xmlns:a16="http://schemas.microsoft.com/office/drawing/2014/main" id="{5F8550AF-DE9F-46FF-84F7-D22EADFD88B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D4F8320-25D5-4A8D-B284-F2D6FAA3A8E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interactive animation shows how mass remains constant during a reaction.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02378D5-8762-48D4-AA44-908738632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73F76C1-B293-4837-A3E4-3EFC9D9D68EA}" type="slidenum">
              <a:rPr lang="en-US" altLang="en-US" sz="1200">
                <a:solidFill>
                  <a:schemeClr val="tx1"/>
                </a:solidFill>
              </a:rPr>
              <a:pPr/>
              <a:t>5</a:t>
            </a:fld>
            <a:endParaRPr lang="en-US" altLang="en-US" sz="1200">
              <a:solidFill>
                <a:schemeClr val="tx1"/>
              </a:solidFill>
            </a:endParaRPr>
          </a:p>
        </p:txBody>
      </p:sp>
      <p:sp>
        <p:nvSpPr>
          <p:cNvPr id="50179" name="Rectangle 2">
            <a:extLst>
              <a:ext uri="{FF2B5EF4-FFF2-40B4-BE49-F238E27FC236}">
                <a16:creationId xmlns:a16="http://schemas.microsoft.com/office/drawing/2014/main" id="{3C35D191-B8F4-42C4-9D40-E4A8BDFC712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2B11398-ECA2-4275-896F-27E2F44B5B9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EA31F6D-ECED-413F-AEC2-51BDCFE8D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D67B532-59FA-4D80-A1C5-21CA3EEAA2E0}" type="slidenum">
              <a:rPr lang="en-US" altLang="en-US" sz="1200">
                <a:solidFill>
                  <a:schemeClr val="tx1"/>
                </a:solidFill>
              </a:rPr>
              <a:pPr/>
              <a:t>6</a:t>
            </a:fld>
            <a:endParaRPr lang="en-US" altLang="en-US" sz="1200">
              <a:solidFill>
                <a:schemeClr val="tx1"/>
              </a:solidFill>
            </a:endParaRPr>
          </a:p>
        </p:txBody>
      </p:sp>
      <p:sp>
        <p:nvSpPr>
          <p:cNvPr id="51203" name="Rectangle 2">
            <a:extLst>
              <a:ext uri="{FF2B5EF4-FFF2-40B4-BE49-F238E27FC236}">
                <a16:creationId xmlns:a16="http://schemas.microsoft.com/office/drawing/2014/main" id="{8A8F445A-BC14-4196-AA98-D4FF3E17FC5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97327D1-65C0-4730-B518-32F53132F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mass of one neutral atom of the isotope carbon-12 has been set at exactly 12 atomic mass units (</a:t>
            </a:r>
            <a:r>
              <a:rPr lang="en-GB" altLang="en-US" dirty="0" err="1">
                <a:latin typeface="Arial" panose="020B0604020202020204" pitchFamily="34" charset="0"/>
              </a:rPr>
              <a:t>amu</a:t>
            </a:r>
            <a:r>
              <a:rPr lang="en-GB" altLang="en-US" dirty="0">
                <a:latin typeface="Arial" panose="020B0604020202020204" pitchFamily="34" charset="0"/>
              </a:rPr>
              <a:t>). It follows that 1 atomic mass unit is 1/12 of the mass of a neutral carbon-12 atom. All other atomic masses are measured relative to this value.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9D20F81-4CA6-495B-A0B7-0546216FF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8B7672F-2161-42F9-993F-F3D2CE1AACAB}" type="slidenum">
              <a:rPr lang="en-US" altLang="en-US" sz="1200">
                <a:solidFill>
                  <a:schemeClr val="tx1"/>
                </a:solidFill>
              </a:rPr>
              <a:pPr/>
              <a:t>7</a:t>
            </a:fld>
            <a:endParaRPr lang="en-US" altLang="en-US" sz="1200">
              <a:solidFill>
                <a:schemeClr val="tx1"/>
              </a:solidFill>
            </a:endParaRPr>
          </a:p>
        </p:txBody>
      </p:sp>
      <p:sp>
        <p:nvSpPr>
          <p:cNvPr id="52227" name="Rectangle 2">
            <a:extLst>
              <a:ext uri="{FF2B5EF4-FFF2-40B4-BE49-F238E27FC236}">
                <a16:creationId xmlns:a16="http://schemas.microsoft.com/office/drawing/2014/main" id="{0D22F9C9-66B3-40F1-9A9D-F478398A36A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E42BF7B-41CB-4239-AB29-F956660EF4B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two-stage interactive animation shows what relative atomic mass is.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kg/m³, acre-feet,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BD780E4-ED17-43EA-9B66-D1E8E3E25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B5B70BC-85B8-4BE2-83C7-6FAD46EEB660}" type="slidenum">
              <a:rPr lang="en-US" altLang="en-US" sz="1200">
                <a:solidFill>
                  <a:schemeClr val="tx1"/>
                </a:solidFill>
              </a:rPr>
              <a:pPr/>
              <a:t>8</a:t>
            </a:fld>
            <a:endParaRPr lang="en-US" altLang="en-US" sz="1200">
              <a:solidFill>
                <a:schemeClr val="tx1"/>
              </a:solidFill>
            </a:endParaRPr>
          </a:p>
        </p:txBody>
      </p:sp>
      <p:sp>
        <p:nvSpPr>
          <p:cNvPr id="53251" name="Rectangle 2">
            <a:extLst>
              <a:ext uri="{FF2B5EF4-FFF2-40B4-BE49-F238E27FC236}">
                <a16:creationId xmlns:a16="http://schemas.microsoft.com/office/drawing/2014/main" id="{B4C4A459-1824-4966-8A73-804423B8AA3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4BB2004-67A6-48A5-B8C4-45E44AFA677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33E13C5-89B3-49E0-8E24-C6FB082B8B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F2C6F92-51EB-4000-83F4-E971BA2BED17}" type="slidenum">
              <a:rPr lang="en-US" altLang="en-US" sz="1200">
                <a:solidFill>
                  <a:schemeClr val="tx1"/>
                </a:solidFill>
              </a:rPr>
              <a:pPr/>
              <a:t>9</a:t>
            </a:fld>
            <a:endParaRPr lang="en-US" altLang="en-US" sz="1200">
              <a:solidFill>
                <a:schemeClr val="tx1"/>
              </a:solidFill>
            </a:endParaRPr>
          </a:p>
        </p:txBody>
      </p:sp>
      <p:sp>
        <p:nvSpPr>
          <p:cNvPr id="54275" name="Rectangle 2">
            <a:extLst>
              <a:ext uri="{FF2B5EF4-FFF2-40B4-BE49-F238E27FC236}">
                <a16:creationId xmlns:a16="http://schemas.microsoft.com/office/drawing/2014/main" id="{8A0320A0-89D9-41D8-BA7D-DF480DA3E7F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CD301BD-4E35-4B8B-95A8-206EEB31B4A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FF20BAD-4D18-4E79-A615-6CC69B77D1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EA8E509-F5BB-46CE-A895-152F69C5BBE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266438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079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7332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2742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94792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14247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1078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56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896515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3426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81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217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5444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28173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4580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3317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273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89294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9560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descr="ECinR_title">
            <a:extLst>
              <a:ext uri="{FF2B5EF4-FFF2-40B4-BE49-F238E27FC236}">
                <a16:creationId xmlns:a16="http://schemas.microsoft.com/office/drawing/2014/main" id="{DA83C88C-81E6-43D6-AEA5-4020C5264B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orward_arrow_colour">
            <a:hlinkClick r:id="" action="ppaction://hlinkshowjump?jump=nextslide"/>
            <a:extLst>
              <a:ext uri="{FF2B5EF4-FFF2-40B4-BE49-F238E27FC236}">
                <a16:creationId xmlns:a16="http://schemas.microsoft.com/office/drawing/2014/main" id="{6486D9D2-E88F-4C9C-869E-720B50715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a:extLst>
              <a:ext uri="{FF2B5EF4-FFF2-40B4-BE49-F238E27FC236}">
                <a16:creationId xmlns:a16="http://schemas.microsoft.com/office/drawing/2014/main" id="{00DC3377-BB15-4F9A-982E-28A9082E92D2}"/>
              </a:ext>
            </a:extLst>
          </p:cNvPr>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010A3EA9-4A7C-4619-A4FF-C576C5059E7F}"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35</a:t>
            </a:r>
          </a:p>
        </p:txBody>
      </p:sp>
      <p:sp>
        <p:nvSpPr>
          <p:cNvPr id="6" name="Text Box 10">
            <a:extLst>
              <a:ext uri="{FF2B5EF4-FFF2-40B4-BE49-F238E27FC236}">
                <a16:creationId xmlns:a16="http://schemas.microsoft.com/office/drawing/2014/main" id="{B0FB4334-FE7C-4D90-A06B-82340BE3E0DF}"/>
              </a:ext>
            </a:extLst>
          </p:cNvPr>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a:defRPr/>
            </a:pPr>
            <a:r>
              <a:rPr lang="en-GB" sz="1000" dirty="0">
                <a:solidFill>
                  <a:srgbClr val="5B0091"/>
                </a:solidFill>
                <a:latin typeface="Arial" charset="0"/>
                <a:cs typeface="Arial" charset="0"/>
              </a:rPr>
              <a:t>© Boardworks Ltd 2017</a:t>
            </a:r>
          </a:p>
        </p:txBody>
      </p:sp>
      <p:sp>
        <p:nvSpPr>
          <p:cNvPr id="8" name="Title 1"/>
          <p:cNvSpPr>
            <a:spLocks noGrp="1"/>
          </p:cNvSpPr>
          <p:nvPr>
            <p:ph type="title"/>
          </p:nvPr>
        </p:nvSpPr>
        <p:spPr>
          <a:xfrm>
            <a:off x="840510" y="4747491"/>
            <a:ext cx="8183418" cy="1200726"/>
          </a:xfrm>
        </p:spPr>
        <p:txBody>
          <a:bodyPr/>
          <a:lstStyle>
            <a:lvl1pPr algn="ctr">
              <a:lnSpc>
                <a:spcPts val="4000"/>
              </a:lnSpc>
              <a:defRPr sz="4400"/>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03750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1374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0794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984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0646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2438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3436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4255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7.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ACC257A-F3F0-4341-BB5A-4813E35FFBF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18D6077E-8934-4077-AA42-0CD65002ABC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6"/>
    </p:custDataLst>
    <p:extLst>
      <p:ext uri="{BB962C8B-B14F-4D97-AF65-F5344CB8AC3E}">
        <p14:creationId xmlns:p14="http://schemas.microsoft.com/office/powerpoint/2010/main" val="2963633586"/>
      </p:ext>
    </p:extLst>
  </p:cSld>
  <p:clrMap bg1="lt1" tx1="dk1" bg2="lt2" tx2="dk2" accent1="accent1" accent2="accent2" accent3="accent3" accent4="accent4" accent5="accent5" accent6="accent6" hlink="hlink" folHlink="folHlink"/>
  <p:sldLayoutIdLst>
    <p:sldLayoutId id="2147485383" r:id="rId1"/>
    <p:sldLayoutId id="2147485384"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 id="2147485394" r:id="rId12"/>
    <p:sldLayoutId id="2147485395" r:id="rId13"/>
    <p:sldLayoutId id="214748541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251E59EA-1976-45BB-A11B-712C31C0A8A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568EBB1E-079F-419E-9770-468BCB74F61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DBF93C5-5DEC-45D0-9E63-B1AD267AD50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5"/>
    </p:custDataLst>
    <p:extLst>
      <p:ext uri="{BB962C8B-B14F-4D97-AF65-F5344CB8AC3E}">
        <p14:creationId xmlns:p14="http://schemas.microsoft.com/office/powerpoint/2010/main" val="1239209635"/>
      </p:ext>
    </p:extLst>
  </p:cSld>
  <p:clrMap bg1="lt1" tx1="dk1" bg2="lt2" tx2="dk2" accent1="accent1" accent2="accent2" accent3="accent3" accent4="accent4" accent5="accent5" accent6="accent6" hlink="hlink" folHlink="folHlink"/>
  <p:sldLayoutIdLst>
    <p:sldLayoutId id="2147485398" r:id="rId1"/>
    <p:sldLayoutId id="2147485399" r:id="rId2"/>
    <p:sldLayoutId id="2147485400" r:id="rId3"/>
    <p:sldLayoutId id="2147485401" r:id="rId4"/>
    <p:sldLayoutId id="2147485402" r:id="rId5"/>
    <p:sldLayoutId id="2147485403" r:id="rId6"/>
    <p:sldLayoutId id="2147485404" r:id="rId7"/>
    <p:sldLayoutId id="2147485405" r:id="rId8"/>
    <p:sldLayoutId id="2147485406" r:id="rId9"/>
    <p:sldLayoutId id="2147485407" r:id="rId10"/>
    <p:sldLayoutId id="2147485408" r:id="rId11"/>
    <p:sldLayoutId id="2147485409" r:id="rId12"/>
    <p:sldLayoutId id="2147485410" r:id="rId13"/>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1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6.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6.xml"/><Relationship Id="rId7" Type="http://schemas.openxmlformats.org/officeDocument/2006/relationships/image" Target="../media/image17.png"/><Relationship Id="rId2" Type="http://schemas.openxmlformats.org/officeDocument/2006/relationships/tags" Target="../tags/tag50.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9.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7.xml"/><Relationship Id="rId7" Type="http://schemas.openxmlformats.org/officeDocument/2006/relationships/image" Target="../media/image17.png"/><Relationship Id="rId2" Type="http://schemas.openxmlformats.org/officeDocument/2006/relationships/tags" Target="../tags/tag5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4.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1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1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6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4.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7.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1CB1E5F4-37A7-446A-8829-B89B3300C248}"/>
              </a:ext>
            </a:extLst>
          </p:cNvPr>
          <p:cNvSpPr>
            <a:spLocks noGrp="1"/>
          </p:cNvSpPr>
          <p:nvPr>
            <p:ph type="title"/>
          </p:nvPr>
        </p:nvSpPr>
        <p:spPr/>
        <p:txBody>
          <a:bodyPr/>
          <a:lstStyle/>
          <a:p>
            <a:r>
              <a:rPr lang="en-GB" altLang="en-US" dirty="0"/>
              <a:t>Conservation of Mass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icture1.jpg">
            <a:extLst>
              <a:ext uri="{FF2B5EF4-FFF2-40B4-BE49-F238E27FC236}">
                <a16:creationId xmlns:a16="http://schemas.microsoft.com/office/drawing/2014/main" id="{8F81F4A8-87F9-464F-B6AE-6E87AE877E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2566988"/>
            <a:ext cx="7064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41" name="Text Box 13">
            <a:extLst>
              <a:ext uri="{FF2B5EF4-FFF2-40B4-BE49-F238E27FC236}">
                <a16:creationId xmlns:a16="http://schemas.microsoft.com/office/drawing/2014/main" id="{D7C4C49B-178F-4243-87E7-AEE481A313EC}"/>
              </a:ext>
            </a:extLst>
          </p:cNvPr>
          <p:cNvSpPr txBox="1">
            <a:spLocks noChangeArrowheads="1"/>
          </p:cNvSpPr>
          <p:nvPr/>
        </p:nvSpPr>
        <p:spPr bwMode="auto">
          <a:xfrm>
            <a:off x="3109913" y="3736975"/>
            <a:ext cx="1970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 </a:t>
            </a:r>
            <a:r>
              <a:rPr lang="en-GB" altLang="en-US" dirty="0" err="1"/>
              <a:t>r.a.m.</a:t>
            </a:r>
            <a:r>
              <a:rPr lang="en-GB" altLang="en-US" dirty="0"/>
              <a:t> = 16</a:t>
            </a:r>
          </a:p>
          <a:p>
            <a:r>
              <a:rPr lang="en-GB" altLang="en-US" dirty="0"/>
              <a:t>O</a:t>
            </a:r>
            <a:r>
              <a:rPr lang="en-GB" altLang="en-US" baseline="-25000" dirty="0"/>
              <a:t>2</a:t>
            </a:r>
            <a:r>
              <a:rPr lang="en-GB" altLang="en-US" dirty="0"/>
              <a:t> M</a:t>
            </a:r>
            <a:r>
              <a:rPr lang="en-GB" altLang="en-US" baseline="-25000" dirty="0"/>
              <a:t>r</a:t>
            </a:r>
            <a:r>
              <a:rPr lang="en-GB" altLang="en-US" dirty="0"/>
              <a:t> = 32</a:t>
            </a:r>
          </a:p>
        </p:txBody>
      </p:sp>
      <p:sp>
        <p:nvSpPr>
          <p:cNvPr id="25604" name="Text Box 19">
            <a:extLst>
              <a:ext uri="{FF2B5EF4-FFF2-40B4-BE49-F238E27FC236}">
                <a16:creationId xmlns:a16="http://schemas.microsoft.com/office/drawing/2014/main" id="{E7F549D3-A048-4C01-8568-D7C4FCA0C4A1}"/>
              </a:ext>
            </a:extLst>
          </p:cNvPr>
          <p:cNvSpPr txBox="1">
            <a:spLocks noChangeArrowheads="1"/>
          </p:cNvSpPr>
          <p:nvPr/>
        </p:nvSpPr>
        <p:spPr bwMode="auto">
          <a:xfrm>
            <a:off x="358775" y="784225"/>
            <a:ext cx="834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We can use </a:t>
            </a:r>
            <a:r>
              <a:rPr lang="en-GB" altLang="en-US">
                <a:solidFill>
                  <a:srgbClr val="010066"/>
                </a:solidFill>
              </a:rPr>
              <a:t>relative formula masses </a:t>
            </a:r>
            <a:r>
              <a:rPr lang="en-GB" altLang="en-US"/>
              <a:t>with symbol equations to show that mass is conserved during a reaction.</a:t>
            </a:r>
          </a:p>
        </p:txBody>
      </p:sp>
      <p:sp>
        <p:nvSpPr>
          <p:cNvPr id="25605" name="Rectangle 2">
            <a:extLst>
              <a:ext uri="{FF2B5EF4-FFF2-40B4-BE49-F238E27FC236}">
                <a16:creationId xmlns:a16="http://schemas.microsoft.com/office/drawing/2014/main" id="{A4E136E2-026F-4452-A750-B66A60929B09}"/>
              </a:ext>
            </a:extLst>
          </p:cNvPr>
          <p:cNvSpPr>
            <a:spLocks noGrp="1" noChangeArrowheads="1"/>
          </p:cNvSpPr>
          <p:nvPr>
            <p:ph type="title"/>
          </p:nvPr>
        </p:nvSpPr>
        <p:spPr/>
        <p:txBody>
          <a:bodyPr/>
          <a:lstStyle/>
          <a:p>
            <a:r>
              <a:rPr lang="en-GB" altLang="en-US"/>
              <a:t>Demonstrating conservation of mass</a:t>
            </a:r>
          </a:p>
        </p:txBody>
      </p:sp>
      <p:sp>
        <p:nvSpPr>
          <p:cNvPr id="25621" name="Text Box 4">
            <a:extLst>
              <a:ext uri="{FF2B5EF4-FFF2-40B4-BE49-F238E27FC236}">
                <a16:creationId xmlns:a16="http://schemas.microsoft.com/office/drawing/2014/main" id="{99EC991F-1CE1-4457-9A0D-0DB5C05E9AF7}"/>
              </a:ext>
            </a:extLst>
          </p:cNvPr>
          <p:cNvSpPr txBox="1">
            <a:spLocks noChangeArrowheads="1"/>
          </p:cNvSpPr>
          <p:nvPr/>
        </p:nvSpPr>
        <p:spPr bwMode="auto">
          <a:xfrm>
            <a:off x="2398713" y="2614613"/>
            <a:ext cx="2535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4Na(s)       O</a:t>
            </a:r>
            <a:r>
              <a:rPr lang="en-GB" altLang="en-US" baseline="-25000"/>
              <a:t>2</a:t>
            </a:r>
            <a:r>
              <a:rPr lang="en-GB" altLang="en-US">
                <a:solidFill>
                  <a:srgbClr val="010066"/>
                </a:solidFill>
              </a:rPr>
              <a:t>(g)</a:t>
            </a:r>
            <a:r>
              <a:rPr lang="en-GB" altLang="en-US"/>
              <a:t> </a:t>
            </a:r>
          </a:p>
        </p:txBody>
      </p:sp>
      <p:sp>
        <p:nvSpPr>
          <p:cNvPr id="25622" name="Text Box 5">
            <a:extLst>
              <a:ext uri="{FF2B5EF4-FFF2-40B4-BE49-F238E27FC236}">
                <a16:creationId xmlns:a16="http://schemas.microsoft.com/office/drawing/2014/main" id="{B175CFB5-CB9A-4B53-8396-735B929A8094}"/>
              </a:ext>
            </a:extLst>
          </p:cNvPr>
          <p:cNvSpPr txBox="1">
            <a:spLocks noChangeArrowheads="1"/>
          </p:cNvSpPr>
          <p:nvPr/>
        </p:nvSpPr>
        <p:spPr bwMode="auto">
          <a:xfrm>
            <a:off x="3556000" y="25876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5624" name="Text Box 7">
            <a:extLst>
              <a:ext uri="{FF2B5EF4-FFF2-40B4-BE49-F238E27FC236}">
                <a16:creationId xmlns:a16="http://schemas.microsoft.com/office/drawing/2014/main" id="{ED236E72-9CA2-4E60-983B-7248B432DD69}"/>
              </a:ext>
            </a:extLst>
          </p:cNvPr>
          <p:cNvSpPr txBox="1">
            <a:spLocks noChangeArrowheads="1"/>
          </p:cNvSpPr>
          <p:nvPr/>
        </p:nvSpPr>
        <p:spPr bwMode="auto">
          <a:xfrm>
            <a:off x="5221288" y="2647950"/>
            <a:ext cx="146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2Na</a:t>
            </a:r>
            <a:r>
              <a:rPr lang="en-GB" altLang="en-US" baseline="-25000"/>
              <a:t>2</a:t>
            </a:r>
            <a:r>
              <a:rPr lang="en-GB" altLang="en-US"/>
              <a:t>O(s)</a:t>
            </a:r>
          </a:p>
        </p:txBody>
      </p:sp>
      <p:sp>
        <p:nvSpPr>
          <p:cNvPr id="227337" name="Line 9">
            <a:extLst>
              <a:ext uri="{FF2B5EF4-FFF2-40B4-BE49-F238E27FC236}">
                <a16:creationId xmlns:a16="http://schemas.microsoft.com/office/drawing/2014/main" id="{1973DF42-6423-4A2C-B65F-0944675C22E8}"/>
              </a:ext>
            </a:extLst>
          </p:cNvPr>
          <p:cNvSpPr>
            <a:spLocks noChangeShapeType="1"/>
          </p:cNvSpPr>
          <p:nvPr/>
        </p:nvSpPr>
        <p:spPr bwMode="auto">
          <a:xfrm flipH="1">
            <a:off x="1952625" y="3078163"/>
            <a:ext cx="828675" cy="6492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27338" name="Line 10">
            <a:extLst>
              <a:ext uri="{FF2B5EF4-FFF2-40B4-BE49-F238E27FC236}">
                <a16:creationId xmlns:a16="http://schemas.microsoft.com/office/drawing/2014/main" id="{B2151286-8E43-4941-AEF5-010FF8C0BDCC}"/>
              </a:ext>
            </a:extLst>
          </p:cNvPr>
          <p:cNvSpPr>
            <a:spLocks noChangeShapeType="1"/>
          </p:cNvSpPr>
          <p:nvPr/>
        </p:nvSpPr>
        <p:spPr bwMode="auto">
          <a:xfrm>
            <a:off x="4275138" y="3067050"/>
            <a:ext cx="46037" cy="712788"/>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27339" name="Line 11">
            <a:extLst>
              <a:ext uri="{FF2B5EF4-FFF2-40B4-BE49-F238E27FC236}">
                <a16:creationId xmlns:a16="http://schemas.microsoft.com/office/drawing/2014/main" id="{49E32F33-7307-437D-B797-F2155039F727}"/>
              </a:ext>
            </a:extLst>
          </p:cNvPr>
          <p:cNvSpPr>
            <a:spLocks noChangeShapeType="1"/>
          </p:cNvSpPr>
          <p:nvPr/>
        </p:nvSpPr>
        <p:spPr bwMode="auto">
          <a:xfrm>
            <a:off x="5807075" y="3119438"/>
            <a:ext cx="796925" cy="5984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27340" name="Text Box 12">
            <a:extLst>
              <a:ext uri="{FF2B5EF4-FFF2-40B4-BE49-F238E27FC236}">
                <a16:creationId xmlns:a16="http://schemas.microsoft.com/office/drawing/2014/main" id="{A06517B8-5836-42F8-9469-6BDF392FF049}"/>
              </a:ext>
            </a:extLst>
          </p:cNvPr>
          <p:cNvSpPr txBox="1">
            <a:spLocks noChangeArrowheads="1"/>
          </p:cNvSpPr>
          <p:nvPr/>
        </p:nvSpPr>
        <p:spPr bwMode="auto">
          <a:xfrm>
            <a:off x="358775" y="3736975"/>
            <a:ext cx="2125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 </a:t>
            </a:r>
            <a:r>
              <a:rPr lang="en-GB" altLang="en-US" dirty="0" err="1"/>
              <a:t>r.a.m.</a:t>
            </a:r>
            <a:r>
              <a:rPr lang="en-GB" altLang="en-US" dirty="0"/>
              <a:t> = 23</a:t>
            </a:r>
          </a:p>
          <a:p>
            <a:r>
              <a:rPr lang="en-GB" altLang="en-US" dirty="0"/>
              <a:t>4Na M</a:t>
            </a:r>
            <a:r>
              <a:rPr lang="en-GB" altLang="en-US" baseline="-25000" dirty="0"/>
              <a:t>r</a:t>
            </a:r>
            <a:r>
              <a:rPr lang="en-GB" altLang="en-US" dirty="0"/>
              <a:t> = 92</a:t>
            </a:r>
          </a:p>
        </p:txBody>
      </p:sp>
      <p:sp>
        <p:nvSpPr>
          <p:cNvPr id="227342" name="Line 14">
            <a:extLst>
              <a:ext uri="{FF2B5EF4-FFF2-40B4-BE49-F238E27FC236}">
                <a16:creationId xmlns:a16="http://schemas.microsoft.com/office/drawing/2014/main" id="{D2C76AB1-C427-40CC-B022-52EBA53F492E}"/>
              </a:ext>
            </a:extLst>
          </p:cNvPr>
          <p:cNvSpPr>
            <a:spLocks noChangeShapeType="1"/>
          </p:cNvSpPr>
          <p:nvPr/>
        </p:nvSpPr>
        <p:spPr bwMode="auto">
          <a:xfrm>
            <a:off x="1652588" y="4565650"/>
            <a:ext cx="339725" cy="877888"/>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27343" name="Line 15">
            <a:extLst>
              <a:ext uri="{FF2B5EF4-FFF2-40B4-BE49-F238E27FC236}">
                <a16:creationId xmlns:a16="http://schemas.microsoft.com/office/drawing/2014/main" id="{7CD523F4-42A6-4FAF-AA25-5B4A4A587863}"/>
              </a:ext>
            </a:extLst>
          </p:cNvPr>
          <p:cNvSpPr>
            <a:spLocks noChangeShapeType="1"/>
          </p:cNvSpPr>
          <p:nvPr/>
        </p:nvSpPr>
        <p:spPr bwMode="auto">
          <a:xfrm flipH="1">
            <a:off x="3200400" y="4592638"/>
            <a:ext cx="409575" cy="8143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27346" name="Text Box 18">
            <a:extLst>
              <a:ext uri="{FF2B5EF4-FFF2-40B4-BE49-F238E27FC236}">
                <a16:creationId xmlns:a16="http://schemas.microsoft.com/office/drawing/2014/main" id="{F96A857D-96FB-4010-BCA5-B0BE5AFE52B5}"/>
              </a:ext>
            </a:extLst>
          </p:cNvPr>
          <p:cNvSpPr txBox="1">
            <a:spLocks noChangeArrowheads="1"/>
          </p:cNvSpPr>
          <p:nvPr/>
        </p:nvSpPr>
        <p:spPr bwMode="auto">
          <a:xfrm>
            <a:off x="5842000" y="3736975"/>
            <a:ext cx="2887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t>
            </a:r>
            <a:r>
              <a:rPr lang="en-GB" altLang="en-US" baseline="-25000" dirty="0"/>
              <a:t>r</a:t>
            </a:r>
            <a:r>
              <a:rPr lang="en-GB" altLang="en-US" dirty="0"/>
              <a:t> of products</a:t>
            </a:r>
          </a:p>
          <a:p>
            <a:r>
              <a:rPr lang="en-GB" altLang="en-US" dirty="0"/>
              <a:t>2Na</a:t>
            </a:r>
            <a:r>
              <a:rPr lang="en-GB" altLang="en-US" baseline="-25000" dirty="0"/>
              <a:t>2</a:t>
            </a:r>
            <a:r>
              <a:rPr lang="en-GB" altLang="en-US" dirty="0"/>
              <a:t>O M</a:t>
            </a:r>
            <a:r>
              <a:rPr lang="en-GB" altLang="en-US" baseline="-25000" dirty="0"/>
              <a:t>r</a:t>
            </a:r>
            <a:r>
              <a:rPr lang="en-GB" altLang="en-US" dirty="0"/>
              <a:t> = </a:t>
            </a:r>
            <a:r>
              <a:rPr lang="en-GB" altLang="en-US" b="1" dirty="0"/>
              <a:t>124</a:t>
            </a:r>
          </a:p>
        </p:txBody>
      </p:sp>
      <p:grpSp>
        <p:nvGrpSpPr>
          <p:cNvPr id="2" name="Group 30">
            <a:extLst>
              <a:ext uri="{FF2B5EF4-FFF2-40B4-BE49-F238E27FC236}">
                <a16:creationId xmlns:a16="http://schemas.microsoft.com/office/drawing/2014/main" id="{06ECDE9F-A85A-4A93-A650-3522F84590DA}"/>
              </a:ext>
            </a:extLst>
          </p:cNvPr>
          <p:cNvGrpSpPr>
            <a:grpSpLocks/>
          </p:cNvGrpSpPr>
          <p:nvPr/>
        </p:nvGrpSpPr>
        <p:grpSpPr bwMode="auto">
          <a:xfrm>
            <a:off x="1217613" y="5438775"/>
            <a:ext cx="3040062" cy="865188"/>
            <a:chOff x="767" y="3170"/>
            <a:chExt cx="1915" cy="545"/>
          </a:xfrm>
        </p:grpSpPr>
        <p:sp>
          <p:nvSpPr>
            <p:cNvPr id="3" name="Text Box 16">
              <a:extLst>
                <a:ext uri="{FF2B5EF4-FFF2-40B4-BE49-F238E27FC236}">
                  <a16:creationId xmlns:a16="http://schemas.microsoft.com/office/drawing/2014/main" id="{5ADDA454-DA77-47E8-B43D-A49A0A17C467}"/>
                </a:ext>
              </a:extLst>
            </p:cNvPr>
            <p:cNvSpPr txBox="1">
              <a:spLocks noChangeArrowheads="1"/>
            </p:cNvSpPr>
            <p:nvPr/>
          </p:nvSpPr>
          <p:spPr bwMode="auto">
            <a:xfrm>
              <a:off x="767" y="3170"/>
              <a:ext cx="191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t>
              </a:r>
              <a:r>
                <a:rPr lang="en-GB" altLang="en-US" baseline="-25000" dirty="0"/>
                <a:t>r</a:t>
              </a:r>
              <a:r>
                <a:rPr lang="en-GB" altLang="en-US" dirty="0"/>
                <a:t> of reactants</a:t>
              </a:r>
            </a:p>
            <a:p>
              <a:r>
                <a:rPr lang="en-GB" altLang="en-US" dirty="0"/>
                <a:t>92        32 = </a:t>
              </a:r>
              <a:r>
                <a:rPr lang="en-GB" altLang="en-US" b="1" dirty="0"/>
                <a:t>124</a:t>
              </a:r>
            </a:p>
          </p:txBody>
        </p:sp>
        <p:sp>
          <p:nvSpPr>
            <p:cNvPr id="25623" name="Text Box 27">
              <a:extLst>
                <a:ext uri="{FF2B5EF4-FFF2-40B4-BE49-F238E27FC236}">
                  <a16:creationId xmlns:a16="http://schemas.microsoft.com/office/drawing/2014/main" id="{1F3F6AD2-CCE2-4372-AE94-ED9AF581D7A8}"/>
                </a:ext>
              </a:extLst>
            </p:cNvPr>
            <p:cNvSpPr txBox="1">
              <a:spLocks noChangeArrowheads="1"/>
            </p:cNvSpPr>
            <p:nvPr/>
          </p:nvSpPr>
          <p:spPr bwMode="auto">
            <a:xfrm>
              <a:off x="1125" y="3369"/>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grpSp>
      <p:sp>
        <p:nvSpPr>
          <p:cNvPr id="227359" name="Text Box 31">
            <a:extLst>
              <a:ext uri="{FF2B5EF4-FFF2-40B4-BE49-F238E27FC236}">
                <a16:creationId xmlns:a16="http://schemas.microsoft.com/office/drawing/2014/main" id="{F91E526A-4C5D-465E-9F3C-6BD5FEE92F3B}"/>
              </a:ext>
            </a:extLst>
          </p:cNvPr>
          <p:cNvSpPr txBox="1">
            <a:spLocks noChangeArrowheads="1"/>
          </p:cNvSpPr>
          <p:nvPr/>
        </p:nvSpPr>
        <p:spPr bwMode="auto">
          <a:xfrm>
            <a:off x="4822825" y="4789488"/>
            <a:ext cx="4232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can see that the total M</a:t>
            </a:r>
            <a:r>
              <a:rPr lang="en-GB" altLang="en-US" baseline="-25000" dirty="0"/>
              <a:t>r</a:t>
            </a:r>
            <a:r>
              <a:rPr lang="en-GB" altLang="en-US" dirty="0"/>
              <a:t> on both sides of the equation are the same, so no mass has been lost.</a:t>
            </a:r>
          </a:p>
        </p:txBody>
      </p:sp>
      <p:sp>
        <p:nvSpPr>
          <p:cNvPr id="23" name="Rectangle 22">
            <a:extLst>
              <a:ext uri="{FF2B5EF4-FFF2-40B4-BE49-F238E27FC236}">
                <a16:creationId xmlns:a16="http://schemas.microsoft.com/office/drawing/2014/main" id="{550C72AA-9556-49B3-89E2-145195DCDDD4}"/>
              </a:ext>
            </a:extLst>
          </p:cNvPr>
          <p:cNvSpPr>
            <a:spLocks noChangeArrowheads="1"/>
          </p:cNvSpPr>
          <p:nvPr/>
        </p:nvSpPr>
        <p:spPr bwMode="auto">
          <a:xfrm>
            <a:off x="342900" y="160337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a:t>
            </a:r>
            <a:r>
              <a:rPr lang="en-GB" altLang="en-US" baseline="-25000" dirty="0"/>
              <a:t>r</a:t>
            </a:r>
            <a:r>
              <a:rPr lang="en-GB" altLang="en-US" dirty="0"/>
              <a:t> of a compound is the total of the </a:t>
            </a:r>
            <a:r>
              <a:rPr lang="en-GB" altLang="en-US" dirty="0">
                <a:solidFill>
                  <a:srgbClr val="010066"/>
                </a:solidFill>
              </a:rPr>
              <a:t>relative atomic masses (</a:t>
            </a:r>
            <a:r>
              <a:rPr lang="en-GB" altLang="en-US" dirty="0" err="1">
                <a:solidFill>
                  <a:srgbClr val="010066"/>
                </a:solidFill>
              </a:rPr>
              <a:t>r.a.m.</a:t>
            </a:r>
            <a:r>
              <a:rPr lang="en-GB" altLang="en-US" dirty="0">
                <a:solidFill>
                  <a:srgbClr val="010066"/>
                </a:solidFill>
              </a:rPr>
              <a:t>) of all the atoms in its formula.</a:t>
            </a:r>
            <a:endParaRPr lang="en-GB" altLang="en-US" dirty="0"/>
          </a:p>
        </p:txBody>
      </p:sp>
      <p:sp>
        <p:nvSpPr>
          <p:cNvPr id="24" name="Rectangle 23">
            <a:extLst>
              <a:ext uri="{FF2B5EF4-FFF2-40B4-BE49-F238E27FC236}">
                <a16:creationId xmlns:a16="http://schemas.microsoft.com/office/drawing/2014/main" id="{830E0D81-9A2A-4E2F-B2EF-32D9BB2791B7}"/>
              </a:ext>
            </a:extLst>
          </p:cNvPr>
          <p:cNvSpPr>
            <a:spLocks noChangeArrowheads="1"/>
          </p:cNvSpPr>
          <p:nvPr/>
        </p:nvSpPr>
        <p:spPr bwMode="auto">
          <a:xfrm>
            <a:off x="342900" y="260032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a:t>
            </a:r>
          </a:p>
        </p:txBody>
      </p:sp>
      <p:pic>
        <p:nvPicPr>
          <p:cNvPr id="26" name="Picture 8">
            <a:hlinkClick r:id="" action="ppaction://hlinkshowjump?jump=nextslide"/>
            <a:extLst>
              <a:ext uri="{FF2B5EF4-FFF2-40B4-BE49-F238E27FC236}">
                <a16:creationId xmlns:a16="http://schemas.microsoft.com/office/drawing/2014/main" id="{4841AFA3-610E-410E-A022-A8FE1B24C9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73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73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73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73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73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73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273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73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735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1" grpId="0"/>
      <p:bldP spid="25621" grpId="0"/>
      <p:bldP spid="25622" grpId="0"/>
      <p:bldP spid="25624" grpId="0"/>
      <p:bldP spid="227340" grpId="0"/>
      <p:bldP spid="227346" grpId="0"/>
      <p:bldP spid="227359"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B444C63B-1D51-42E4-BC46-66FA5C2A2C99}"/>
              </a:ext>
            </a:extLst>
          </p:cNvPr>
          <p:cNvSpPr>
            <a:spLocks noGrp="1" noChangeArrowheads="1"/>
          </p:cNvSpPr>
          <p:nvPr>
            <p:ph type="title"/>
          </p:nvPr>
        </p:nvSpPr>
        <p:spPr/>
        <p:txBody>
          <a:bodyPr/>
          <a:lstStyle/>
          <a:p>
            <a:r>
              <a:rPr lang="en-GB" altLang="en-US" dirty="0"/>
              <a:t>What is the relative formula mass?</a:t>
            </a:r>
            <a:endParaRPr lang="en-US" altLang="en-US" dirty="0"/>
          </a:p>
        </p:txBody>
      </p:sp>
      <p:pic>
        <p:nvPicPr>
          <p:cNvPr id="6" name="Picture 5">
            <a:hlinkClick r:id="" action="ppaction://hlinkshowjump?jump=nextslide"/>
            <a:extLst>
              <a:ext uri="{FF2B5EF4-FFF2-40B4-BE49-F238E27FC236}">
                <a16:creationId xmlns:a16="http://schemas.microsoft.com/office/drawing/2014/main" id="{326C1C83-8E53-41F7-88EF-B84591DD30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DE63D3E0-55E7-4CDC-AD47-CA92BC76346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98509FD-2EBA-4F40-9993-CBEE70781DA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D7D168-5C2C-4303-87B3-D2B6263243E7}"/>
              </a:ext>
            </a:extLst>
          </p:cNvPr>
          <p:cNvSpPr>
            <a:spLocks noGrp="1" noChangeArrowheads="1"/>
          </p:cNvSpPr>
          <p:nvPr>
            <p:ph type="title"/>
          </p:nvPr>
        </p:nvSpPr>
        <p:spPr/>
        <p:txBody>
          <a:bodyPr/>
          <a:lstStyle/>
          <a:p>
            <a:r>
              <a:rPr lang="en-GB" altLang="en-US"/>
              <a:t>What is a symbol equation?</a:t>
            </a:r>
          </a:p>
        </p:txBody>
      </p:sp>
      <p:sp>
        <p:nvSpPr>
          <p:cNvPr id="27651" name="Text Box 3">
            <a:extLst>
              <a:ext uri="{FF2B5EF4-FFF2-40B4-BE49-F238E27FC236}">
                <a16:creationId xmlns:a16="http://schemas.microsoft.com/office/drawing/2014/main" id="{7FBB0944-9E1E-4879-9B48-5D02D1B5FE89}"/>
              </a:ext>
            </a:extLst>
          </p:cNvPr>
          <p:cNvSpPr txBox="1">
            <a:spLocks noChangeArrowheads="1"/>
          </p:cNvSpPr>
          <p:nvPr/>
        </p:nvSpPr>
        <p:spPr bwMode="auto">
          <a:xfrm>
            <a:off x="342900" y="784225"/>
            <a:ext cx="8301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a:t>
            </a:r>
            <a:r>
              <a:rPr lang="en-GB" altLang="en-US" b="1">
                <a:solidFill>
                  <a:srgbClr val="FF6600"/>
                </a:solidFill>
              </a:rPr>
              <a:t>symbol equation</a:t>
            </a:r>
            <a:r>
              <a:rPr lang="en-GB" altLang="en-US">
                <a:solidFill>
                  <a:srgbClr val="010066"/>
                </a:solidFill>
              </a:rPr>
              <a:t> uses the formulae of the reactants and products to show what happens in a chemical reaction.</a:t>
            </a:r>
          </a:p>
        </p:txBody>
      </p:sp>
      <p:sp>
        <p:nvSpPr>
          <p:cNvPr id="233476" name="Text Box 4">
            <a:extLst>
              <a:ext uri="{FF2B5EF4-FFF2-40B4-BE49-F238E27FC236}">
                <a16:creationId xmlns:a16="http://schemas.microsoft.com/office/drawing/2014/main" id="{86A68816-F4AA-4A7C-918A-C125B277A37B}"/>
              </a:ext>
            </a:extLst>
          </p:cNvPr>
          <p:cNvSpPr txBox="1">
            <a:spLocks noChangeArrowheads="1"/>
          </p:cNvSpPr>
          <p:nvPr/>
        </p:nvSpPr>
        <p:spPr bwMode="auto">
          <a:xfrm>
            <a:off x="342900" y="3887788"/>
            <a:ext cx="789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equation shows that one atom of sulfur (S) reacts with one molecule of oxygen (O</a:t>
            </a:r>
            <a:r>
              <a:rPr lang="en-GB" altLang="en-US" baseline="-25000">
                <a:solidFill>
                  <a:srgbClr val="010066"/>
                </a:solidFill>
              </a:rPr>
              <a:t>2</a:t>
            </a:r>
            <a:r>
              <a:rPr lang="en-GB" altLang="en-US">
                <a:solidFill>
                  <a:srgbClr val="010066"/>
                </a:solidFill>
              </a:rPr>
              <a:t>) to make one molecule of sulfur</a:t>
            </a:r>
            <a:r>
              <a:rPr lang="en-GB" altLang="en-US"/>
              <a:t> di</a:t>
            </a:r>
            <a:r>
              <a:rPr lang="en-GB" altLang="en-US">
                <a:solidFill>
                  <a:srgbClr val="010066"/>
                </a:solidFill>
              </a:rPr>
              <a:t>oxide (SO</a:t>
            </a:r>
            <a:r>
              <a:rPr lang="en-GB" altLang="en-US" baseline="-25000">
                <a:solidFill>
                  <a:srgbClr val="010066"/>
                </a:solidFill>
              </a:rPr>
              <a:t>2</a:t>
            </a:r>
            <a:r>
              <a:rPr lang="en-GB" altLang="en-US">
                <a:solidFill>
                  <a:srgbClr val="010066"/>
                </a:solidFill>
              </a:rPr>
              <a:t>).</a:t>
            </a:r>
          </a:p>
        </p:txBody>
      </p:sp>
      <p:sp>
        <p:nvSpPr>
          <p:cNvPr id="233477" name="Text Box 5">
            <a:extLst>
              <a:ext uri="{FF2B5EF4-FFF2-40B4-BE49-F238E27FC236}">
                <a16:creationId xmlns:a16="http://schemas.microsoft.com/office/drawing/2014/main" id="{55DB4782-22CC-4147-8D70-954C94CCB194}"/>
              </a:ext>
            </a:extLst>
          </p:cNvPr>
          <p:cNvSpPr txBox="1">
            <a:spLocks noChangeArrowheads="1"/>
          </p:cNvSpPr>
          <p:nvPr/>
        </p:nvSpPr>
        <p:spPr bwMode="auto">
          <a:xfrm>
            <a:off x="342900" y="1768475"/>
            <a:ext cx="7829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symbol equation must be </a:t>
            </a:r>
            <a:r>
              <a:rPr lang="en-GB" altLang="en-US" b="1">
                <a:solidFill>
                  <a:srgbClr val="FF6600"/>
                </a:solidFill>
              </a:rPr>
              <a:t>balanced</a:t>
            </a:r>
            <a:r>
              <a:rPr lang="en-GB" altLang="en-US">
                <a:solidFill>
                  <a:srgbClr val="010066"/>
                </a:solidFill>
              </a:rPr>
              <a:t> to give the correct ratio of reactants and products.</a:t>
            </a:r>
            <a:endParaRPr lang="en-GB" altLang="en-US"/>
          </a:p>
        </p:txBody>
      </p:sp>
      <p:sp>
        <p:nvSpPr>
          <p:cNvPr id="233479" name="AutoShape 7">
            <a:extLst>
              <a:ext uri="{FF2B5EF4-FFF2-40B4-BE49-F238E27FC236}">
                <a16:creationId xmlns:a16="http://schemas.microsoft.com/office/drawing/2014/main" id="{25CAC56A-533B-46BD-B514-3D2F7C02AE72}"/>
              </a:ext>
            </a:extLst>
          </p:cNvPr>
          <p:cNvSpPr>
            <a:spLocks noChangeArrowheads="1"/>
          </p:cNvSpPr>
          <p:nvPr/>
        </p:nvSpPr>
        <p:spPr bwMode="auto">
          <a:xfrm>
            <a:off x="2255838" y="2867025"/>
            <a:ext cx="4632325" cy="7620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33480" name="Text Box 8">
            <a:extLst>
              <a:ext uri="{FF2B5EF4-FFF2-40B4-BE49-F238E27FC236}">
                <a16:creationId xmlns:a16="http://schemas.microsoft.com/office/drawing/2014/main" id="{F1ADF780-F770-48E4-8D9D-DB345AA86B34}"/>
              </a:ext>
            </a:extLst>
          </p:cNvPr>
          <p:cNvSpPr txBox="1">
            <a:spLocks noChangeArrowheads="1"/>
          </p:cNvSpPr>
          <p:nvPr/>
        </p:nvSpPr>
        <p:spPr bwMode="auto">
          <a:xfrm>
            <a:off x="3421063" y="3021013"/>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chemeClr val="bg1"/>
                </a:solidFill>
              </a:rPr>
              <a:t>+</a:t>
            </a:r>
          </a:p>
        </p:txBody>
      </p:sp>
      <p:sp>
        <p:nvSpPr>
          <p:cNvPr id="233482" name="Text Box 10">
            <a:extLst>
              <a:ext uri="{FF2B5EF4-FFF2-40B4-BE49-F238E27FC236}">
                <a16:creationId xmlns:a16="http://schemas.microsoft.com/office/drawing/2014/main" id="{9BC9366A-32F9-4061-AB83-9478D519FA43}"/>
              </a:ext>
            </a:extLst>
          </p:cNvPr>
          <p:cNvSpPr txBox="1">
            <a:spLocks noChangeArrowheads="1"/>
          </p:cNvSpPr>
          <p:nvPr/>
        </p:nvSpPr>
        <p:spPr bwMode="auto">
          <a:xfrm>
            <a:off x="2622550" y="2992438"/>
            <a:ext cx="8143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chemeClr val="bg1"/>
                </a:solidFill>
              </a:rPr>
              <a:t>S(s)</a:t>
            </a:r>
          </a:p>
        </p:txBody>
      </p:sp>
      <p:sp>
        <p:nvSpPr>
          <p:cNvPr id="233483" name="Text Box 11">
            <a:extLst>
              <a:ext uri="{FF2B5EF4-FFF2-40B4-BE49-F238E27FC236}">
                <a16:creationId xmlns:a16="http://schemas.microsoft.com/office/drawing/2014/main" id="{0C65D2D4-FBD6-4A67-A4F8-25D8B56DD471}"/>
              </a:ext>
            </a:extLst>
          </p:cNvPr>
          <p:cNvSpPr txBox="1">
            <a:spLocks noChangeArrowheads="1"/>
          </p:cNvSpPr>
          <p:nvPr/>
        </p:nvSpPr>
        <p:spPr bwMode="auto">
          <a:xfrm>
            <a:off x="3800475" y="2992438"/>
            <a:ext cx="992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chemeClr val="bg1"/>
                </a:solidFill>
              </a:rPr>
              <a:t>O</a:t>
            </a:r>
            <a:r>
              <a:rPr lang="en-GB" altLang="en-US" sz="2600" b="1" baseline="-25000">
                <a:solidFill>
                  <a:schemeClr val="bg1"/>
                </a:solidFill>
              </a:rPr>
              <a:t>2</a:t>
            </a:r>
            <a:r>
              <a:rPr lang="en-GB" altLang="en-US" sz="2600" b="1">
                <a:solidFill>
                  <a:schemeClr val="bg1"/>
                </a:solidFill>
              </a:rPr>
              <a:t>(g)</a:t>
            </a:r>
          </a:p>
        </p:txBody>
      </p:sp>
      <p:sp>
        <p:nvSpPr>
          <p:cNvPr id="233484" name="Text Box 12">
            <a:extLst>
              <a:ext uri="{FF2B5EF4-FFF2-40B4-BE49-F238E27FC236}">
                <a16:creationId xmlns:a16="http://schemas.microsoft.com/office/drawing/2014/main" id="{7D66C557-787B-4412-8F97-1DB920592875}"/>
              </a:ext>
            </a:extLst>
          </p:cNvPr>
          <p:cNvSpPr txBox="1">
            <a:spLocks noChangeArrowheads="1"/>
          </p:cNvSpPr>
          <p:nvPr/>
        </p:nvSpPr>
        <p:spPr bwMode="auto">
          <a:xfrm>
            <a:off x="5657850" y="2992438"/>
            <a:ext cx="1214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chemeClr val="bg1"/>
                </a:solidFill>
                <a:sym typeface="Symbol" panose="05050102010706020507" pitchFamily="18" charset="2"/>
              </a:rPr>
              <a:t>SO</a:t>
            </a:r>
            <a:r>
              <a:rPr lang="en-GB" altLang="en-US" sz="2600" b="1" baseline="-25000">
                <a:solidFill>
                  <a:schemeClr val="bg1"/>
                </a:solidFill>
                <a:sym typeface="Symbol" panose="05050102010706020507" pitchFamily="18" charset="2"/>
              </a:rPr>
              <a:t>2</a:t>
            </a:r>
            <a:r>
              <a:rPr lang="en-GB" altLang="en-US" sz="2600" b="1">
                <a:solidFill>
                  <a:schemeClr val="bg1"/>
                </a:solidFill>
              </a:rPr>
              <a:t>(g)</a:t>
            </a:r>
            <a:endParaRPr lang="en-GB" altLang="en-US" sz="2600">
              <a:solidFill>
                <a:schemeClr val="bg1"/>
              </a:solidFill>
            </a:endParaRPr>
          </a:p>
        </p:txBody>
      </p:sp>
      <p:sp>
        <p:nvSpPr>
          <p:cNvPr id="233486" name="Text Box 14">
            <a:extLst>
              <a:ext uri="{FF2B5EF4-FFF2-40B4-BE49-F238E27FC236}">
                <a16:creationId xmlns:a16="http://schemas.microsoft.com/office/drawing/2014/main" id="{56692F2A-D425-47A3-B693-79CD52531429}"/>
              </a:ext>
            </a:extLst>
          </p:cNvPr>
          <p:cNvSpPr txBox="1">
            <a:spLocks noChangeArrowheads="1"/>
          </p:cNvSpPr>
          <p:nvPr/>
        </p:nvSpPr>
        <p:spPr bwMode="auto">
          <a:xfrm>
            <a:off x="2687638" y="5567363"/>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pic>
        <p:nvPicPr>
          <p:cNvPr id="233488" name="Picture 16" descr="sulphur atom">
            <a:extLst>
              <a:ext uri="{FF2B5EF4-FFF2-40B4-BE49-F238E27FC236}">
                <a16:creationId xmlns:a16="http://schemas.microsoft.com/office/drawing/2014/main" id="{D14FA720-C1C8-46EE-A0C2-22E3E920E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197475"/>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0" name="Picture 18" descr="oxygen atom">
            <a:extLst>
              <a:ext uri="{FF2B5EF4-FFF2-40B4-BE49-F238E27FC236}">
                <a16:creationId xmlns:a16="http://schemas.microsoft.com/office/drawing/2014/main" id="{01114227-2202-4F13-9AA1-6783DCA0D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510213"/>
            <a:ext cx="6651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1" name="Picture 19" descr="oxygen atom">
            <a:extLst>
              <a:ext uri="{FF2B5EF4-FFF2-40B4-BE49-F238E27FC236}">
                <a16:creationId xmlns:a16="http://schemas.microsoft.com/office/drawing/2014/main" id="{3760326A-8A5D-487B-9B27-8D3585712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5510213"/>
            <a:ext cx="6651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2" name="Picture 20" descr="oxygen atom">
            <a:extLst>
              <a:ext uri="{FF2B5EF4-FFF2-40B4-BE49-F238E27FC236}">
                <a16:creationId xmlns:a16="http://schemas.microsoft.com/office/drawing/2014/main" id="{8B774110-D9A3-4B91-B214-DC8D8F1F3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063" y="5156200"/>
            <a:ext cx="6651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3" name="Picture 21" descr="oxygen atom">
            <a:extLst>
              <a:ext uri="{FF2B5EF4-FFF2-40B4-BE49-F238E27FC236}">
                <a16:creationId xmlns:a16="http://schemas.microsoft.com/office/drawing/2014/main" id="{DCC38409-20AF-447A-9F95-A6D3AE242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0" y="5156200"/>
            <a:ext cx="6651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4" name="Picture 22" descr="sulphur atom">
            <a:extLst>
              <a:ext uri="{FF2B5EF4-FFF2-40B4-BE49-F238E27FC236}">
                <a16:creationId xmlns:a16="http://schemas.microsoft.com/office/drawing/2014/main" id="{D78D5D73-FD60-4F7A-860A-8D20C3147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5197475"/>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97" name="Picture 25" descr="Acids_alkalis_pt2_slide4_arrow">
            <a:extLst>
              <a:ext uri="{FF2B5EF4-FFF2-40B4-BE49-F238E27FC236}">
                <a16:creationId xmlns:a16="http://schemas.microsoft.com/office/drawing/2014/main" id="{7CBFF3BE-39B0-4E1E-BDDB-27974AB01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713" y="56134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1D5834D1-BBE6-4CD1-98D4-26505086E762}"/>
              </a:ext>
            </a:extLst>
          </p:cNvPr>
          <p:cNvCxnSpPr>
            <a:cxnSpLocks noChangeShapeType="1"/>
          </p:cNvCxnSpPr>
          <p:nvPr/>
        </p:nvCxnSpPr>
        <p:spPr bwMode="auto">
          <a:xfrm>
            <a:off x="4789488" y="3238500"/>
            <a:ext cx="792162" cy="3175"/>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pic>
        <p:nvPicPr>
          <p:cNvPr id="21" name="Picture 8">
            <a:hlinkClick r:id="" action="ppaction://hlinkshowjump?jump=nextslide"/>
            <a:extLst>
              <a:ext uri="{FF2B5EF4-FFF2-40B4-BE49-F238E27FC236}">
                <a16:creationId xmlns:a16="http://schemas.microsoft.com/office/drawing/2014/main" id="{7CCF6CB8-53B8-4886-82AF-F3511216565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48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34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34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34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34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34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34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34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34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34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349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P spid="233479" grpId="0" animBg="1"/>
      <p:bldP spid="233480" grpId="0"/>
      <p:bldP spid="233482" grpId="0"/>
      <p:bldP spid="233483" grpId="0"/>
      <p:bldP spid="233484" grpId="0"/>
      <p:bldP spid="2334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5BE0560-4486-4901-AC5A-953154239964}"/>
              </a:ext>
            </a:extLst>
          </p:cNvPr>
          <p:cNvSpPr>
            <a:spLocks noGrp="1" noChangeArrowheads="1"/>
          </p:cNvSpPr>
          <p:nvPr>
            <p:ph type="title"/>
          </p:nvPr>
        </p:nvSpPr>
        <p:spPr/>
        <p:txBody>
          <a:bodyPr/>
          <a:lstStyle/>
          <a:p>
            <a:r>
              <a:rPr lang="en-GB" altLang="en-US" dirty="0"/>
              <a:t>Balancing symbol equations</a:t>
            </a:r>
          </a:p>
        </p:txBody>
      </p:sp>
      <p:pic>
        <p:nvPicPr>
          <p:cNvPr id="6" name="Picture 5">
            <a:hlinkClick r:id="" action="ppaction://hlinkshowjump?jump=nextslide"/>
            <a:extLst>
              <a:ext uri="{FF2B5EF4-FFF2-40B4-BE49-F238E27FC236}">
                <a16:creationId xmlns:a16="http://schemas.microsoft.com/office/drawing/2014/main" id="{FB97D8D3-B150-48A1-A02C-17077B79E6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24D4CDD1-95B0-4B7B-85F7-66FC70CD3A1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4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A3CFBD-C7F1-40A0-B5F8-82B109FEF5A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A020E05-6823-4CDB-B32D-83E8A88A4BA5}"/>
              </a:ext>
            </a:extLst>
          </p:cNvPr>
          <p:cNvSpPr>
            <a:spLocks noGrp="1"/>
          </p:cNvSpPr>
          <p:nvPr>
            <p:ph type="title"/>
          </p:nvPr>
        </p:nvSpPr>
        <p:spPr/>
        <p:txBody>
          <a:bodyPr/>
          <a:lstStyle/>
          <a:p>
            <a:r>
              <a:rPr lang="en-GB" altLang="en-US"/>
              <a:t>Balanced equations</a:t>
            </a:r>
          </a:p>
        </p:txBody>
      </p:sp>
      <p:sp>
        <p:nvSpPr>
          <p:cNvPr id="28675" name="Text Box 32">
            <a:extLst>
              <a:ext uri="{FF2B5EF4-FFF2-40B4-BE49-F238E27FC236}">
                <a16:creationId xmlns:a16="http://schemas.microsoft.com/office/drawing/2014/main" id="{3A7AC4B2-0804-44E8-B8D3-035AE9ABC0C9}"/>
              </a:ext>
            </a:extLst>
          </p:cNvPr>
          <p:cNvSpPr txBox="1">
            <a:spLocks noChangeArrowheads="1"/>
          </p:cNvSpPr>
          <p:nvPr/>
        </p:nvSpPr>
        <p:spPr bwMode="auto">
          <a:xfrm>
            <a:off x="342900"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symbol equation must be balanced because mass is conserved. The number of atoms of each element in the reactants must be the same as the number of atoms of each element in the products.</a:t>
            </a:r>
          </a:p>
        </p:txBody>
      </p:sp>
      <p:sp>
        <p:nvSpPr>
          <p:cNvPr id="5" name="Text Box 31">
            <a:extLst>
              <a:ext uri="{FF2B5EF4-FFF2-40B4-BE49-F238E27FC236}">
                <a16:creationId xmlns:a16="http://schemas.microsoft.com/office/drawing/2014/main" id="{5E0018E1-8C85-47AE-8244-3CD0399FD38D}"/>
              </a:ext>
            </a:extLst>
          </p:cNvPr>
          <p:cNvSpPr txBox="1">
            <a:spLocks noChangeArrowheads="1"/>
          </p:cNvSpPr>
          <p:nvPr/>
        </p:nvSpPr>
        <p:spPr bwMode="auto">
          <a:xfrm>
            <a:off x="342900" y="3200400"/>
            <a:ext cx="529748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Can you balance this equation?</a:t>
            </a:r>
          </a:p>
        </p:txBody>
      </p:sp>
      <p:sp>
        <p:nvSpPr>
          <p:cNvPr id="6" name="Rectangle 5">
            <a:extLst>
              <a:ext uri="{FF2B5EF4-FFF2-40B4-BE49-F238E27FC236}">
                <a16:creationId xmlns:a16="http://schemas.microsoft.com/office/drawing/2014/main" id="{344A7AC9-5901-498B-8850-9F8367E4ED20}"/>
              </a:ext>
            </a:extLst>
          </p:cNvPr>
          <p:cNvSpPr>
            <a:spLocks noChangeArrowheads="1"/>
          </p:cNvSpPr>
          <p:nvPr/>
        </p:nvSpPr>
        <p:spPr bwMode="auto">
          <a:xfrm>
            <a:off x="342900" y="2359025"/>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Multipliers</a:t>
            </a:r>
            <a:r>
              <a:rPr lang="en-GB" altLang="en-US">
                <a:solidFill>
                  <a:srgbClr val="010066"/>
                </a:solidFill>
              </a:rPr>
              <a:t> are used in the equation to balance the reactants and products.</a:t>
            </a:r>
          </a:p>
        </p:txBody>
      </p:sp>
      <p:sp>
        <p:nvSpPr>
          <p:cNvPr id="9" name="Text Box 82">
            <a:extLst>
              <a:ext uri="{FF2B5EF4-FFF2-40B4-BE49-F238E27FC236}">
                <a16:creationId xmlns:a16="http://schemas.microsoft.com/office/drawing/2014/main" id="{07397CA8-69D4-48EA-897F-ECAA42B99548}"/>
              </a:ext>
            </a:extLst>
          </p:cNvPr>
          <p:cNvSpPr txBox="1">
            <a:spLocks noChangeArrowheads="1"/>
          </p:cNvSpPr>
          <p:nvPr/>
        </p:nvSpPr>
        <p:spPr bwMode="auto">
          <a:xfrm>
            <a:off x="3592513" y="3794125"/>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a:t>
            </a:r>
          </a:p>
        </p:txBody>
      </p:sp>
      <p:sp>
        <p:nvSpPr>
          <p:cNvPr id="10" name="Text Box 102">
            <a:extLst>
              <a:ext uri="{FF2B5EF4-FFF2-40B4-BE49-F238E27FC236}">
                <a16:creationId xmlns:a16="http://schemas.microsoft.com/office/drawing/2014/main" id="{C2BE9978-4650-4402-9135-BD2C37A21632}"/>
              </a:ext>
            </a:extLst>
          </p:cNvPr>
          <p:cNvSpPr txBox="1">
            <a:spLocks noChangeArrowheads="1"/>
          </p:cNvSpPr>
          <p:nvPr/>
        </p:nvSpPr>
        <p:spPr bwMode="auto">
          <a:xfrm>
            <a:off x="2533650" y="3792538"/>
            <a:ext cx="1036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Cu(s)</a:t>
            </a:r>
          </a:p>
        </p:txBody>
      </p:sp>
      <p:sp>
        <p:nvSpPr>
          <p:cNvPr id="11" name="Text Box 111">
            <a:extLst>
              <a:ext uri="{FF2B5EF4-FFF2-40B4-BE49-F238E27FC236}">
                <a16:creationId xmlns:a16="http://schemas.microsoft.com/office/drawing/2014/main" id="{EF2F5145-119E-45CE-86BD-914BC537A0D4}"/>
              </a:ext>
            </a:extLst>
          </p:cNvPr>
          <p:cNvSpPr txBox="1">
            <a:spLocks noChangeArrowheads="1"/>
          </p:cNvSpPr>
          <p:nvPr/>
        </p:nvSpPr>
        <p:spPr bwMode="auto">
          <a:xfrm>
            <a:off x="4052888" y="3792538"/>
            <a:ext cx="992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O</a:t>
            </a:r>
            <a:r>
              <a:rPr lang="en-GB" altLang="en-US" sz="2600" b="1" baseline="-25000">
                <a:solidFill>
                  <a:srgbClr val="010066"/>
                </a:solidFill>
              </a:rPr>
              <a:t>2</a:t>
            </a:r>
            <a:r>
              <a:rPr lang="en-GB" altLang="en-US" sz="2600" b="1">
                <a:solidFill>
                  <a:srgbClr val="010066"/>
                </a:solidFill>
              </a:rPr>
              <a:t>(g)</a:t>
            </a:r>
          </a:p>
        </p:txBody>
      </p:sp>
      <p:sp>
        <p:nvSpPr>
          <p:cNvPr id="12" name="Text Box 124">
            <a:extLst>
              <a:ext uri="{FF2B5EF4-FFF2-40B4-BE49-F238E27FC236}">
                <a16:creationId xmlns:a16="http://schemas.microsoft.com/office/drawing/2014/main" id="{B42FC90A-90DB-4F89-A197-21B4924BAE52}"/>
              </a:ext>
            </a:extLst>
          </p:cNvPr>
          <p:cNvSpPr txBox="1">
            <a:spLocks noChangeArrowheads="1"/>
          </p:cNvSpPr>
          <p:nvPr/>
        </p:nvSpPr>
        <p:spPr bwMode="auto">
          <a:xfrm>
            <a:off x="5695950" y="3792538"/>
            <a:ext cx="1331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dirty="0" err="1">
                <a:solidFill>
                  <a:srgbClr val="010066"/>
                </a:solidFill>
                <a:sym typeface="Symbol" panose="05050102010706020507" pitchFamily="18" charset="2"/>
              </a:rPr>
              <a:t>CuO</a:t>
            </a:r>
            <a:r>
              <a:rPr lang="en-GB" altLang="en-US" sz="2600" b="1" dirty="0">
                <a:solidFill>
                  <a:srgbClr val="010066"/>
                </a:solidFill>
                <a:sym typeface="Symbol" panose="05050102010706020507" pitchFamily="18" charset="2"/>
              </a:rPr>
              <a:t>(s)</a:t>
            </a:r>
            <a:endParaRPr lang="en-GB" altLang="en-US" sz="2600" dirty="0">
              <a:solidFill>
                <a:srgbClr val="010066"/>
              </a:solidFill>
            </a:endParaRPr>
          </a:p>
        </p:txBody>
      </p:sp>
      <p:pic>
        <p:nvPicPr>
          <p:cNvPr id="13" name="Picture 241" descr="Acids_alkalis_pt2_slide4_arrow">
            <a:extLst>
              <a:ext uri="{FF2B5EF4-FFF2-40B4-BE49-F238E27FC236}">
                <a16:creationId xmlns:a16="http://schemas.microsoft.com/office/drawing/2014/main" id="{A5FAC75B-ECCE-4F13-B077-941E7C4BC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76FB7E7-4E75-4BEA-8744-91181AAE8ED1}"/>
              </a:ext>
            </a:extLst>
          </p:cNvPr>
          <p:cNvSpPr txBox="1">
            <a:spLocks noChangeArrowheads="1"/>
          </p:cNvSpPr>
          <p:nvPr/>
        </p:nvSpPr>
        <p:spPr bwMode="auto">
          <a:xfrm>
            <a:off x="2357438" y="4321175"/>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2</a:t>
            </a:r>
          </a:p>
        </p:txBody>
      </p:sp>
      <p:sp>
        <p:nvSpPr>
          <p:cNvPr id="15" name="TextBox 14">
            <a:extLst>
              <a:ext uri="{FF2B5EF4-FFF2-40B4-BE49-F238E27FC236}">
                <a16:creationId xmlns:a16="http://schemas.microsoft.com/office/drawing/2014/main" id="{EE8E4B79-59A7-432D-A86E-FFEBB671ED94}"/>
              </a:ext>
            </a:extLst>
          </p:cNvPr>
          <p:cNvSpPr txBox="1">
            <a:spLocks noChangeArrowheads="1"/>
          </p:cNvSpPr>
          <p:nvPr/>
        </p:nvSpPr>
        <p:spPr bwMode="auto">
          <a:xfrm>
            <a:off x="5526088" y="431958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2</a:t>
            </a:r>
          </a:p>
        </p:txBody>
      </p:sp>
      <p:sp>
        <p:nvSpPr>
          <p:cNvPr id="17" name="Text Box 3">
            <a:extLst>
              <a:ext uri="{FF2B5EF4-FFF2-40B4-BE49-F238E27FC236}">
                <a16:creationId xmlns:a16="http://schemas.microsoft.com/office/drawing/2014/main" id="{3C62772A-2F9C-4623-9F0C-2CDB0EE339C3}"/>
              </a:ext>
            </a:extLst>
          </p:cNvPr>
          <p:cNvSpPr txBox="1">
            <a:spLocks noChangeArrowheads="1"/>
          </p:cNvSpPr>
          <p:nvPr/>
        </p:nvSpPr>
        <p:spPr bwMode="auto">
          <a:xfrm>
            <a:off x="342900" y="4953000"/>
            <a:ext cx="7851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 this equation, the multiplier in front of the copper in the reactants balances the copper atoms. The multiplier in front of the product balances the oxygen atoms. </a:t>
            </a:r>
          </a:p>
        </p:txBody>
      </p:sp>
      <p:sp>
        <p:nvSpPr>
          <p:cNvPr id="18" name="Text Box 8">
            <a:extLst>
              <a:ext uri="{FF2B5EF4-FFF2-40B4-BE49-F238E27FC236}">
                <a16:creationId xmlns:a16="http://schemas.microsoft.com/office/drawing/2014/main" id="{10ACEB12-2F32-498E-9D6F-30B65D044609}"/>
              </a:ext>
            </a:extLst>
          </p:cNvPr>
          <p:cNvSpPr txBox="1">
            <a:spLocks noChangeArrowheads="1"/>
          </p:cNvSpPr>
          <p:nvPr/>
        </p:nvSpPr>
        <p:spPr bwMode="auto">
          <a:xfrm>
            <a:off x="3602038" y="4291013"/>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a:t>
            </a:r>
          </a:p>
        </p:txBody>
      </p:sp>
      <p:sp>
        <p:nvSpPr>
          <p:cNvPr id="19" name="Text Box 10">
            <a:extLst>
              <a:ext uri="{FF2B5EF4-FFF2-40B4-BE49-F238E27FC236}">
                <a16:creationId xmlns:a16="http://schemas.microsoft.com/office/drawing/2014/main" id="{FE39DC21-5E5A-46DA-B4F0-A8E49EF632B7}"/>
              </a:ext>
            </a:extLst>
          </p:cNvPr>
          <p:cNvSpPr txBox="1">
            <a:spLocks noChangeArrowheads="1"/>
          </p:cNvSpPr>
          <p:nvPr/>
        </p:nvSpPr>
        <p:spPr bwMode="auto">
          <a:xfrm>
            <a:off x="2543175" y="4289425"/>
            <a:ext cx="1036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Cu(s)</a:t>
            </a:r>
          </a:p>
        </p:txBody>
      </p:sp>
      <p:sp>
        <p:nvSpPr>
          <p:cNvPr id="20" name="Text Box 11">
            <a:extLst>
              <a:ext uri="{FF2B5EF4-FFF2-40B4-BE49-F238E27FC236}">
                <a16:creationId xmlns:a16="http://schemas.microsoft.com/office/drawing/2014/main" id="{2F0DB610-D68F-4AE0-B037-99D3F8521FCD}"/>
              </a:ext>
            </a:extLst>
          </p:cNvPr>
          <p:cNvSpPr txBox="1">
            <a:spLocks noChangeArrowheads="1"/>
          </p:cNvSpPr>
          <p:nvPr/>
        </p:nvSpPr>
        <p:spPr bwMode="auto">
          <a:xfrm>
            <a:off x="4062413" y="4289425"/>
            <a:ext cx="992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a:solidFill>
                  <a:srgbClr val="010066"/>
                </a:solidFill>
              </a:rPr>
              <a:t>O</a:t>
            </a:r>
            <a:r>
              <a:rPr lang="en-GB" altLang="en-US" sz="2600" b="1" baseline="-25000">
                <a:solidFill>
                  <a:srgbClr val="010066"/>
                </a:solidFill>
              </a:rPr>
              <a:t>2</a:t>
            </a:r>
            <a:r>
              <a:rPr lang="en-GB" altLang="en-US" sz="2600" b="1">
                <a:solidFill>
                  <a:srgbClr val="010066"/>
                </a:solidFill>
              </a:rPr>
              <a:t>(g)</a:t>
            </a:r>
          </a:p>
        </p:txBody>
      </p:sp>
      <p:sp>
        <p:nvSpPr>
          <p:cNvPr id="21" name="Text Box 12">
            <a:extLst>
              <a:ext uri="{FF2B5EF4-FFF2-40B4-BE49-F238E27FC236}">
                <a16:creationId xmlns:a16="http://schemas.microsoft.com/office/drawing/2014/main" id="{43A39E03-671D-440B-A7DC-A939B5F99AA7}"/>
              </a:ext>
            </a:extLst>
          </p:cNvPr>
          <p:cNvSpPr txBox="1">
            <a:spLocks noChangeArrowheads="1"/>
          </p:cNvSpPr>
          <p:nvPr/>
        </p:nvSpPr>
        <p:spPr bwMode="auto">
          <a:xfrm>
            <a:off x="5705475" y="4289425"/>
            <a:ext cx="1331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dirty="0" err="1">
                <a:solidFill>
                  <a:srgbClr val="010066"/>
                </a:solidFill>
                <a:sym typeface="Symbol" panose="05050102010706020507" pitchFamily="18" charset="2"/>
              </a:rPr>
              <a:t>CuO</a:t>
            </a:r>
            <a:r>
              <a:rPr lang="en-GB" altLang="en-US" sz="2600" b="1" dirty="0">
                <a:solidFill>
                  <a:srgbClr val="010066"/>
                </a:solidFill>
                <a:sym typeface="Symbol" panose="05050102010706020507" pitchFamily="18" charset="2"/>
              </a:rPr>
              <a:t>(s)</a:t>
            </a:r>
            <a:endParaRPr lang="en-GB" altLang="en-US" sz="2600" dirty="0">
              <a:solidFill>
                <a:srgbClr val="010066"/>
              </a:solidFill>
            </a:endParaRPr>
          </a:p>
        </p:txBody>
      </p:sp>
      <p:pic>
        <p:nvPicPr>
          <p:cNvPr id="22" name="Picture 24" descr="Acids_alkalis_pt2_slide4_arrow">
            <a:extLst>
              <a:ext uri="{FF2B5EF4-FFF2-40B4-BE49-F238E27FC236}">
                <a16:creationId xmlns:a16="http://schemas.microsoft.com/office/drawing/2014/main" id="{66A91A67-E630-45F5-BA78-13143A4CF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4306888"/>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242AAB04-2A02-4605-AC29-A87412E1A0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0081FCB8-65A3-4BC7-A6CA-635D78A7E99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24">
            <a:extLst>
              <a:ext uri="{FF2B5EF4-FFF2-40B4-BE49-F238E27FC236}">
                <a16:creationId xmlns:a16="http://schemas.microsoft.com/office/drawing/2014/main" id="{108C03E0-8165-4266-8A7C-08B26FF828A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1" grpId="0"/>
      <p:bldP spid="12" grpId="0"/>
      <p:bldP spid="14" grpId="0"/>
      <p:bldP spid="15"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1CCF075-256D-4D20-9B89-AB89678AEAD2}"/>
              </a:ext>
            </a:extLst>
          </p:cNvPr>
          <p:cNvSpPr>
            <a:spLocks noGrp="1"/>
          </p:cNvSpPr>
          <p:nvPr>
            <p:ph type="title"/>
          </p:nvPr>
        </p:nvSpPr>
        <p:spPr/>
        <p:txBody>
          <a:bodyPr/>
          <a:lstStyle/>
          <a:p>
            <a:r>
              <a:rPr lang="en-GB" altLang="en-US"/>
              <a:t>Balancing ionic equations</a:t>
            </a:r>
          </a:p>
        </p:txBody>
      </p:sp>
      <p:sp>
        <p:nvSpPr>
          <p:cNvPr id="29700" name="TextBox 10">
            <a:extLst>
              <a:ext uri="{FF2B5EF4-FFF2-40B4-BE49-F238E27FC236}">
                <a16:creationId xmlns:a16="http://schemas.microsoft.com/office/drawing/2014/main" id="{BFA198CA-8436-416A-A409-B98FE760CE0B}"/>
              </a:ext>
            </a:extLst>
          </p:cNvPr>
          <p:cNvSpPr txBox="1">
            <a:spLocks noChangeArrowheads="1"/>
          </p:cNvSpPr>
          <p:nvPr/>
        </p:nvSpPr>
        <p:spPr bwMode="auto">
          <a:xfrm>
            <a:off x="342900" y="784225"/>
            <a:ext cx="8634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Equations involving </a:t>
            </a:r>
            <a:r>
              <a:rPr lang="en-GB" altLang="en-US" b="1" dirty="0">
                <a:solidFill>
                  <a:srgbClr val="FF6600"/>
                </a:solidFill>
              </a:rPr>
              <a:t>ions</a:t>
            </a:r>
            <a:r>
              <a:rPr lang="en-GB" altLang="en-US" dirty="0"/>
              <a:t> must also be balanced. </a:t>
            </a:r>
          </a:p>
        </p:txBody>
      </p:sp>
      <p:sp>
        <p:nvSpPr>
          <p:cNvPr id="12" name="TextBox 11">
            <a:extLst>
              <a:ext uri="{FF2B5EF4-FFF2-40B4-BE49-F238E27FC236}">
                <a16:creationId xmlns:a16="http://schemas.microsoft.com/office/drawing/2014/main" id="{A3BCA9F5-AF66-4CA3-9983-A22117FE6BA3}"/>
              </a:ext>
            </a:extLst>
          </p:cNvPr>
          <p:cNvSpPr txBox="1">
            <a:spLocks noChangeArrowheads="1"/>
          </p:cNvSpPr>
          <p:nvPr/>
        </p:nvSpPr>
        <p:spPr bwMode="auto">
          <a:xfrm>
            <a:off x="342900" y="2477343"/>
            <a:ext cx="702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ionic equation for the formation of Mg(OH)</a:t>
            </a:r>
            <a:r>
              <a:rPr lang="en-GB" altLang="en-US" baseline="-25000"/>
              <a:t>2 </a:t>
            </a:r>
            <a:r>
              <a:rPr lang="en-GB" altLang="en-US"/>
              <a:t>is:</a:t>
            </a:r>
          </a:p>
        </p:txBody>
      </p:sp>
      <p:sp>
        <p:nvSpPr>
          <p:cNvPr id="13" name="TextBox 12">
            <a:extLst>
              <a:ext uri="{FF2B5EF4-FFF2-40B4-BE49-F238E27FC236}">
                <a16:creationId xmlns:a16="http://schemas.microsoft.com/office/drawing/2014/main" id="{2539DED6-82E7-4406-8120-2170464787A2}"/>
              </a:ext>
            </a:extLst>
          </p:cNvPr>
          <p:cNvSpPr txBox="1">
            <a:spLocks noChangeArrowheads="1"/>
          </p:cNvSpPr>
          <p:nvPr/>
        </p:nvSpPr>
        <p:spPr bwMode="auto">
          <a:xfrm>
            <a:off x="353834" y="3926838"/>
            <a:ext cx="37655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Is this equation balanced?</a:t>
            </a:r>
          </a:p>
        </p:txBody>
      </p:sp>
      <p:sp>
        <p:nvSpPr>
          <p:cNvPr id="29714" name="Rectangle 13">
            <a:extLst>
              <a:ext uri="{FF2B5EF4-FFF2-40B4-BE49-F238E27FC236}">
                <a16:creationId xmlns:a16="http://schemas.microsoft.com/office/drawing/2014/main" id="{005CC247-7F6D-4C97-85AA-AB651F8AE6B1}"/>
              </a:ext>
            </a:extLst>
          </p:cNvPr>
          <p:cNvSpPr>
            <a:spLocks noChangeArrowheads="1"/>
          </p:cNvSpPr>
          <p:nvPr/>
        </p:nvSpPr>
        <p:spPr bwMode="auto">
          <a:xfrm>
            <a:off x="365124" y="3139384"/>
            <a:ext cx="7604830" cy="587375"/>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16" name="TextBox 4">
            <a:extLst>
              <a:ext uri="{FF2B5EF4-FFF2-40B4-BE49-F238E27FC236}">
                <a16:creationId xmlns:a16="http://schemas.microsoft.com/office/drawing/2014/main" id="{7D03B085-55F9-4342-AF29-8F7E6DAF13EE}"/>
              </a:ext>
            </a:extLst>
          </p:cNvPr>
          <p:cNvSpPr txBox="1">
            <a:spLocks noChangeArrowheads="1"/>
          </p:cNvSpPr>
          <p:nvPr/>
        </p:nvSpPr>
        <p:spPr bwMode="auto">
          <a:xfrm>
            <a:off x="5975525" y="3201105"/>
            <a:ext cx="199372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Mg(OH)</a:t>
            </a:r>
            <a:r>
              <a:rPr lang="en-GB" altLang="en-US" b="1" baseline="-25000" dirty="0">
                <a:solidFill>
                  <a:schemeClr val="bg1"/>
                </a:solidFill>
              </a:rPr>
              <a:t>2 </a:t>
            </a:r>
            <a:r>
              <a:rPr lang="en-GB" altLang="en-US" b="1" dirty="0">
                <a:solidFill>
                  <a:schemeClr val="bg1"/>
                </a:solidFill>
              </a:rPr>
              <a:t>(s)</a:t>
            </a:r>
          </a:p>
        </p:txBody>
      </p:sp>
      <p:cxnSp>
        <p:nvCxnSpPr>
          <p:cNvPr id="29717" name="Straight Arrow Connector 6">
            <a:extLst>
              <a:ext uri="{FF2B5EF4-FFF2-40B4-BE49-F238E27FC236}">
                <a16:creationId xmlns:a16="http://schemas.microsoft.com/office/drawing/2014/main" id="{69EF8C40-35BC-4A0C-A6C3-5205E8E8008B}"/>
              </a:ext>
            </a:extLst>
          </p:cNvPr>
          <p:cNvCxnSpPr>
            <a:cxnSpLocks noChangeShapeType="1"/>
          </p:cNvCxnSpPr>
          <p:nvPr/>
        </p:nvCxnSpPr>
        <p:spPr bwMode="auto">
          <a:xfrm>
            <a:off x="3941761" y="3431293"/>
            <a:ext cx="1863725" cy="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9718" name="TextBox 7">
            <a:extLst>
              <a:ext uri="{FF2B5EF4-FFF2-40B4-BE49-F238E27FC236}">
                <a16:creationId xmlns:a16="http://schemas.microsoft.com/office/drawing/2014/main" id="{552D50C7-F8EE-48C8-B872-BD141D52E890}"/>
              </a:ext>
            </a:extLst>
          </p:cNvPr>
          <p:cNvSpPr txBox="1">
            <a:spLocks noChangeArrowheads="1"/>
          </p:cNvSpPr>
          <p:nvPr/>
        </p:nvSpPr>
        <p:spPr bwMode="auto">
          <a:xfrm>
            <a:off x="504648" y="3201105"/>
            <a:ext cx="1484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Mg</a:t>
            </a:r>
            <a:r>
              <a:rPr lang="en-GB" altLang="en-US" b="1" baseline="30000" dirty="0">
                <a:solidFill>
                  <a:schemeClr val="bg1"/>
                </a:solidFill>
              </a:rPr>
              <a:t>2+ </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29719" name="TextBox 8">
            <a:extLst>
              <a:ext uri="{FF2B5EF4-FFF2-40B4-BE49-F238E27FC236}">
                <a16:creationId xmlns:a16="http://schemas.microsoft.com/office/drawing/2014/main" id="{198B203C-F633-46C3-ABE5-A2C71D522662}"/>
              </a:ext>
            </a:extLst>
          </p:cNvPr>
          <p:cNvSpPr txBox="1">
            <a:spLocks noChangeArrowheads="1"/>
          </p:cNvSpPr>
          <p:nvPr/>
        </p:nvSpPr>
        <p:spPr bwMode="auto">
          <a:xfrm>
            <a:off x="2000601" y="3201105"/>
            <a:ext cx="365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p>
        </p:txBody>
      </p:sp>
      <p:sp>
        <p:nvSpPr>
          <p:cNvPr id="29720" name="TextBox 9">
            <a:extLst>
              <a:ext uri="{FF2B5EF4-FFF2-40B4-BE49-F238E27FC236}">
                <a16:creationId xmlns:a16="http://schemas.microsoft.com/office/drawing/2014/main" id="{05A116D0-AD35-406A-8A9A-327C22F4675C}"/>
              </a:ext>
            </a:extLst>
          </p:cNvPr>
          <p:cNvSpPr txBox="1">
            <a:spLocks noChangeArrowheads="1"/>
          </p:cNvSpPr>
          <p:nvPr/>
        </p:nvSpPr>
        <p:spPr bwMode="auto">
          <a:xfrm>
            <a:off x="2431871" y="3201105"/>
            <a:ext cx="1338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OH</a:t>
            </a:r>
            <a:r>
              <a:rPr lang="en-GB" altLang="en-US" b="1" baseline="30000" dirty="0">
                <a:solidFill>
                  <a:schemeClr val="bg1"/>
                </a:solidFill>
              </a:rPr>
              <a:t>- </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29713" name="Rectangle 14">
            <a:extLst>
              <a:ext uri="{FF2B5EF4-FFF2-40B4-BE49-F238E27FC236}">
                <a16:creationId xmlns:a16="http://schemas.microsoft.com/office/drawing/2014/main" id="{36204C7E-3DD2-4C56-8953-B3AA8F4B9FAD}"/>
              </a:ext>
            </a:extLst>
          </p:cNvPr>
          <p:cNvSpPr>
            <a:spLocks noChangeArrowheads="1"/>
          </p:cNvSpPr>
          <p:nvPr/>
        </p:nvSpPr>
        <p:spPr bwMode="auto">
          <a:xfrm>
            <a:off x="357892" y="4588880"/>
            <a:ext cx="7611357" cy="576262"/>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 name="TextBox 15">
            <a:extLst>
              <a:ext uri="{FF2B5EF4-FFF2-40B4-BE49-F238E27FC236}">
                <a16:creationId xmlns:a16="http://schemas.microsoft.com/office/drawing/2014/main" id="{8AEE0560-2C63-4A46-9A2A-CE51166F6E2D}"/>
              </a:ext>
            </a:extLst>
          </p:cNvPr>
          <p:cNvSpPr txBox="1">
            <a:spLocks noChangeArrowheads="1"/>
          </p:cNvSpPr>
          <p:nvPr/>
        </p:nvSpPr>
        <p:spPr bwMode="auto">
          <a:xfrm>
            <a:off x="5998104" y="4654197"/>
            <a:ext cx="197114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Mg(OH)</a:t>
            </a:r>
            <a:r>
              <a:rPr lang="en-GB" altLang="en-US" b="1" baseline="-25000">
                <a:solidFill>
                  <a:schemeClr val="bg1"/>
                </a:solidFill>
              </a:rPr>
              <a:t>2 </a:t>
            </a:r>
            <a:r>
              <a:rPr lang="en-GB" altLang="en-US" b="1">
                <a:solidFill>
                  <a:schemeClr val="bg1"/>
                </a:solidFill>
              </a:rPr>
              <a:t>(s)</a:t>
            </a:r>
          </a:p>
        </p:txBody>
      </p:sp>
      <p:cxnSp>
        <p:nvCxnSpPr>
          <p:cNvPr id="29715" name="Straight Arrow Connector 16">
            <a:extLst>
              <a:ext uri="{FF2B5EF4-FFF2-40B4-BE49-F238E27FC236}">
                <a16:creationId xmlns:a16="http://schemas.microsoft.com/office/drawing/2014/main" id="{E4C85541-1BA1-4A35-A3D8-C17E7E399E03}"/>
              </a:ext>
            </a:extLst>
          </p:cNvPr>
          <p:cNvCxnSpPr>
            <a:cxnSpLocks noChangeShapeType="1"/>
          </p:cNvCxnSpPr>
          <p:nvPr/>
        </p:nvCxnSpPr>
        <p:spPr bwMode="auto">
          <a:xfrm>
            <a:off x="3964341" y="4884385"/>
            <a:ext cx="1863725" cy="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5" name="TextBox 17">
            <a:extLst>
              <a:ext uri="{FF2B5EF4-FFF2-40B4-BE49-F238E27FC236}">
                <a16:creationId xmlns:a16="http://schemas.microsoft.com/office/drawing/2014/main" id="{687A9C02-F9A7-424E-A59C-4E2AF42CF27C}"/>
              </a:ext>
            </a:extLst>
          </p:cNvPr>
          <p:cNvSpPr txBox="1">
            <a:spLocks noChangeArrowheads="1"/>
          </p:cNvSpPr>
          <p:nvPr/>
        </p:nvSpPr>
        <p:spPr bwMode="auto">
          <a:xfrm>
            <a:off x="504650" y="4654197"/>
            <a:ext cx="148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Mg</a:t>
            </a:r>
            <a:r>
              <a:rPr lang="en-GB" altLang="en-US" b="1" baseline="30000" dirty="0">
                <a:solidFill>
                  <a:schemeClr val="bg1"/>
                </a:solidFill>
              </a:rPr>
              <a:t>2+ </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6" name="TextBox 18">
            <a:extLst>
              <a:ext uri="{FF2B5EF4-FFF2-40B4-BE49-F238E27FC236}">
                <a16:creationId xmlns:a16="http://schemas.microsoft.com/office/drawing/2014/main" id="{92EA0F3D-4E00-4A3D-B515-434765F4CB65}"/>
              </a:ext>
            </a:extLst>
          </p:cNvPr>
          <p:cNvSpPr txBox="1">
            <a:spLocks noChangeArrowheads="1"/>
          </p:cNvSpPr>
          <p:nvPr/>
        </p:nvSpPr>
        <p:spPr bwMode="auto">
          <a:xfrm>
            <a:off x="2023181" y="4654197"/>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a:t>
            </a:r>
          </a:p>
        </p:txBody>
      </p:sp>
      <p:sp>
        <p:nvSpPr>
          <p:cNvPr id="7" name="TextBox 19">
            <a:extLst>
              <a:ext uri="{FF2B5EF4-FFF2-40B4-BE49-F238E27FC236}">
                <a16:creationId xmlns:a16="http://schemas.microsoft.com/office/drawing/2014/main" id="{549CFD3C-436B-4399-B739-3A101E383477}"/>
              </a:ext>
            </a:extLst>
          </p:cNvPr>
          <p:cNvSpPr txBox="1">
            <a:spLocks noChangeArrowheads="1"/>
          </p:cNvSpPr>
          <p:nvPr/>
        </p:nvSpPr>
        <p:spPr bwMode="auto">
          <a:xfrm>
            <a:off x="2465740" y="4654197"/>
            <a:ext cx="1452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2</a:t>
            </a:r>
            <a:r>
              <a:rPr lang="en-GB" altLang="en-US" b="1" dirty="0">
                <a:solidFill>
                  <a:schemeClr val="bg1"/>
                </a:solidFill>
              </a:rPr>
              <a:t>OH</a:t>
            </a:r>
            <a:r>
              <a:rPr lang="en-GB" altLang="en-US" b="1" baseline="30000" dirty="0">
                <a:solidFill>
                  <a:schemeClr val="bg1"/>
                </a:solidFill>
              </a:rPr>
              <a:t>-</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24" name="Rectangle 23">
            <a:extLst>
              <a:ext uri="{FF2B5EF4-FFF2-40B4-BE49-F238E27FC236}">
                <a16:creationId xmlns:a16="http://schemas.microsoft.com/office/drawing/2014/main" id="{EA2D915A-78E9-4D18-A640-3C43F168B36B}"/>
              </a:ext>
            </a:extLst>
          </p:cNvPr>
          <p:cNvSpPr>
            <a:spLocks noChangeArrowheads="1"/>
          </p:cNvSpPr>
          <p:nvPr/>
        </p:nvSpPr>
        <p:spPr bwMode="auto">
          <a:xfrm>
            <a:off x="342900" y="1446267"/>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magnesium hydroxide (Mg(OH)</a:t>
            </a:r>
            <a:r>
              <a:rPr lang="en-GB" altLang="en-US" baseline="-25000" dirty="0"/>
              <a:t>2</a:t>
            </a:r>
            <a:r>
              <a:rPr lang="en-GB" altLang="en-US" dirty="0"/>
              <a:t>) is formed from magnesium chloride (MgCl</a:t>
            </a:r>
            <a:r>
              <a:rPr lang="en-GB" altLang="en-US" baseline="-25000" dirty="0"/>
              <a:t>2</a:t>
            </a:r>
            <a:r>
              <a:rPr lang="en-GB" altLang="en-US" dirty="0"/>
              <a:t>) and potassium hydroxide (KOH).</a:t>
            </a:r>
          </a:p>
        </p:txBody>
      </p:sp>
      <p:sp>
        <p:nvSpPr>
          <p:cNvPr id="25" name="TextBox 24">
            <a:extLst>
              <a:ext uri="{FF2B5EF4-FFF2-40B4-BE49-F238E27FC236}">
                <a16:creationId xmlns:a16="http://schemas.microsoft.com/office/drawing/2014/main" id="{0A942846-AF89-4327-95FE-521751474692}"/>
              </a:ext>
            </a:extLst>
          </p:cNvPr>
          <p:cNvSpPr txBox="1">
            <a:spLocks noChangeArrowheads="1"/>
          </p:cNvSpPr>
          <p:nvPr/>
        </p:nvSpPr>
        <p:spPr bwMode="auto">
          <a:xfrm>
            <a:off x="342900" y="5365221"/>
            <a:ext cx="7502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now an equal number of ions on both sides of the equation.</a:t>
            </a:r>
          </a:p>
        </p:txBody>
      </p:sp>
      <p:pic>
        <p:nvPicPr>
          <p:cNvPr id="22" name="Picture 8">
            <a:hlinkClick r:id="" action="ppaction://hlinkshowjump?jump=nextslide"/>
            <a:extLst>
              <a:ext uri="{FF2B5EF4-FFF2-40B4-BE49-F238E27FC236}">
                <a16:creationId xmlns:a16="http://schemas.microsoft.com/office/drawing/2014/main" id="{2171877F-9460-495C-8496-AB94C25A20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3221A9F9-0BE4-43E6-A657-8ACDDD9D0F7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7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7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9714" grpId="0" animBg="1"/>
      <p:bldP spid="29716" grpId="0"/>
      <p:bldP spid="29718" grpId="0"/>
      <p:bldP spid="29719" grpId="0"/>
      <p:bldP spid="29720" grpId="0"/>
      <p:bldP spid="29713" grpId="0" animBg="1"/>
      <p:bldP spid="3" grpId="0"/>
      <p:bldP spid="5" grpId="0"/>
      <p:bldP spid="6" grpId="0"/>
      <p:bldP spid="7"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256D18E-7F68-4345-A81A-872D0CD2F457}"/>
              </a:ext>
            </a:extLst>
          </p:cNvPr>
          <p:cNvSpPr>
            <a:spLocks noGrp="1" noChangeArrowheads="1"/>
          </p:cNvSpPr>
          <p:nvPr>
            <p:ph type="title"/>
          </p:nvPr>
        </p:nvSpPr>
        <p:spPr/>
        <p:txBody>
          <a:bodyPr/>
          <a:lstStyle/>
          <a:p>
            <a:r>
              <a:rPr lang="en-GB" altLang="en-US" dirty="0"/>
              <a:t>Balancing symbol equations</a:t>
            </a:r>
            <a:endParaRPr lang="en-US" altLang="en-US" dirty="0"/>
          </a:p>
        </p:txBody>
      </p:sp>
      <p:pic>
        <p:nvPicPr>
          <p:cNvPr id="7" name="Picture 6">
            <a:hlinkClick r:id="" action="ppaction://hlinkshowjump?jump=nextslide"/>
            <a:extLst>
              <a:ext uri="{FF2B5EF4-FFF2-40B4-BE49-F238E27FC236}">
                <a16:creationId xmlns:a16="http://schemas.microsoft.com/office/drawing/2014/main" id="{532E4D6A-ED71-4C8C-A3E0-0053C502230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023681F-B109-491E-A169-9C052071592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F0304D0-39B2-4D9F-B93E-DD530F1E956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2F9A7DF-49AB-41F5-B28D-5E942072909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472BE3E-AEC4-448A-9AC0-FB39A6A97AD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5235995-2DFF-40FF-8E38-E57D4F506C1D}"/>
              </a:ext>
            </a:extLst>
          </p:cNvPr>
          <p:cNvSpPr>
            <a:spLocks noGrp="1"/>
          </p:cNvSpPr>
          <p:nvPr>
            <p:ph type="title"/>
          </p:nvPr>
        </p:nvSpPr>
        <p:spPr/>
        <p:txBody>
          <a:bodyPr/>
          <a:lstStyle/>
          <a:p>
            <a:r>
              <a:rPr lang="en-GB" altLang="en-US"/>
              <a:t>Calculating mass (1)</a:t>
            </a:r>
          </a:p>
        </p:txBody>
      </p:sp>
      <p:sp>
        <p:nvSpPr>
          <p:cNvPr id="30723" name="TextBox 3">
            <a:extLst>
              <a:ext uri="{FF2B5EF4-FFF2-40B4-BE49-F238E27FC236}">
                <a16:creationId xmlns:a16="http://schemas.microsoft.com/office/drawing/2014/main" id="{B15A743B-5E54-42CE-A94D-FCC2A76923D2}"/>
              </a:ext>
            </a:extLst>
          </p:cNvPr>
          <p:cNvSpPr txBox="1">
            <a:spLocks noChangeArrowheads="1"/>
          </p:cNvSpPr>
          <p:nvPr/>
        </p:nvSpPr>
        <p:spPr bwMode="auto">
          <a:xfrm>
            <a:off x="342900" y="784225"/>
            <a:ext cx="873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you know the mass of a reactant, then you can use a balanced equation to calculate the mass of products produced.</a:t>
            </a:r>
          </a:p>
        </p:txBody>
      </p:sp>
      <p:sp>
        <p:nvSpPr>
          <p:cNvPr id="5" name="TextBox 4">
            <a:extLst>
              <a:ext uri="{FF2B5EF4-FFF2-40B4-BE49-F238E27FC236}">
                <a16:creationId xmlns:a16="http://schemas.microsoft.com/office/drawing/2014/main" id="{F7616ED6-BFD0-46A3-B937-D3C52A86CA17}"/>
              </a:ext>
            </a:extLst>
          </p:cNvPr>
          <p:cNvSpPr txBox="1">
            <a:spLocks noChangeArrowheads="1"/>
          </p:cNvSpPr>
          <p:nvPr/>
        </p:nvSpPr>
        <p:spPr bwMode="auto">
          <a:xfrm>
            <a:off x="342900" y="2581275"/>
            <a:ext cx="570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Step 1</a:t>
            </a:r>
            <a:r>
              <a:rPr lang="en-GB" altLang="en-US"/>
              <a:t>. Write out the balanced equation.</a:t>
            </a:r>
          </a:p>
        </p:txBody>
      </p:sp>
      <p:sp>
        <p:nvSpPr>
          <p:cNvPr id="30747" name="Rectangle 34">
            <a:extLst>
              <a:ext uri="{FF2B5EF4-FFF2-40B4-BE49-F238E27FC236}">
                <a16:creationId xmlns:a16="http://schemas.microsoft.com/office/drawing/2014/main" id="{E0531189-4CD5-4FAD-B99E-0600EFBEF3C3}"/>
              </a:ext>
            </a:extLst>
          </p:cNvPr>
          <p:cNvSpPr>
            <a:spLocks noChangeArrowheads="1"/>
          </p:cNvSpPr>
          <p:nvPr/>
        </p:nvSpPr>
        <p:spPr bwMode="auto">
          <a:xfrm>
            <a:off x="1450975" y="4418013"/>
            <a:ext cx="6090003" cy="2052637"/>
          </a:xfrm>
          <a:prstGeom prst="rect">
            <a:avLst/>
          </a:prstGeom>
          <a:solidFill>
            <a:srgbClr val="FFCC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 name="TextBox 5">
            <a:extLst>
              <a:ext uri="{FF2B5EF4-FFF2-40B4-BE49-F238E27FC236}">
                <a16:creationId xmlns:a16="http://schemas.microsoft.com/office/drawing/2014/main" id="{145DC134-DC93-4486-91BE-B3B9D3259F65}"/>
              </a:ext>
            </a:extLst>
          </p:cNvPr>
          <p:cNvSpPr txBox="1">
            <a:spLocks noChangeArrowheads="1"/>
          </p:cNvSpPr>
          <p:nvPr/>
        </p:nvSpPr>
        <p:spPr bwMode="auto">
          <a:xfrm>
            <a:off x="1503187" y="4581525"/>
            <a:ext cx="3792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Remember the equation:</a:t>
            </a:r>
          </a:p>
        </p:txBody>
      </p:sp>
      <p:sp>
        <p:nvSpPr>
          <p:cNvPr id="7" name="TextBox 6">
            <a:extLst>
              <a:ext uri="{FF2B5EF4-FFF2-40B4-BE49-F238E27FC236}">
                <a16:creationId xmlns:a16="http://schemas.microsoft.com/office/drawing/2014/main" id="{7638CE04-C4F5-4987-B00D-54D0FD9A2B76}"/>
              </a:ext>
            </a:extLst>
          </p:cNvPr>
          <p:cNvSpPr txBox="1">
            <a:spLocks noChangeArrowheads="1"/>
          </p:cNvSpPr>
          <p:nvPr/>
        </p:nvSpPr>
        <p:spPr bwMode="auto">
          <a:xfrm>
            <a:off x="342900" y="3943350"/>
            <a:ext cx="567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Step 2</a:t>
            </a:r>
            <a:r>
              <a:rPr lang="en-GB" altLang="en-US"/>
              <a:t>. Calculate the </a:t>
            </a:r>
            <a:r>
              <a:rPr lang="en-GB" altLang="en-US" b="1">
                <a:solidFill>
                  <a:srgbClr val="FF6600"/>
                </a:solidFill>
              </a:rPr>
              <a:t>moles</a:t>
            </a:r>
            <a:r>
              <a:rPr lang="en-GB" altLang="en-US"/>
              <a:t> of reactant.</a:t>
            </a:r>
          </a:p>
        </p:txBody>
      </p:sp>
      <p:sp>
        <p:nvSpPr>
          <p:cNvPr id="10" name="TextBox 9">
            <a:extLst>
              <a:ext uri="{FF2B5EF4-FFF2-40B4-BE49-F238E27FC236}">
                <a16:creationId xmlns:a16="http://schemas.microsoft.com/office/drawing/2014/main" id="{B4DD69B3-D8E2-4CE8-9391-10690AE09FFF}"/>
              </a:ext>
            </a:extLst>
          </p:cNvPr>
          <p:cNvSpPr txBox="1">
            <a:spLocks noChangeArrowheads="1"/>
          </p:cNvSpPr>
          <p:nvPr/>
        </p:nvSpPr>
        <p:spPr bwMode="auto">
          <a:xfrm>
            <a:off x="342900" y="1685397"/>
            <a:ext cx="8189913"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if 6 grams of copper react with oxygen, what is the mass of copper oxide produced?</a:t>
            </a:r>
          </a:p>
        </p:txBody>
      </p:sp>
      <p:sp>
        <p:nvSpPr>
          <p:cNvPr id="30746" name="Rectangle 33">
            <a:extLst>
              <a:ext uri="{FF2B5EF4-FFF2-40B4-BE49-F238E27FC236}">
                <a16:creationId xmlns:a16="http://schemas.microsoft.com/office/drawing/2014/main" id="{3EE617DB-0396-4859-9F76-A7CEC65AE7D4}"/>
              </a:ext>
            </a:extLst>
          </p:cNvPr>
          <p:cNvSpPr>
            <a:spLocks noChangeArrowheads="1"/>
          </p:cNvSpPr>
          <p:nvPr/>
        </p:nvSpPr>
        <p:spPr bwMode="auto">
          <a:xfrm>
            <a:off x="1446212" y="3055938"/>
            <a:ext cx="4830409" cy="798512"/>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48" name="Text Box 10">
            <a:extLst>
              <a:ext uri="{FF2B5EF4-FFF2-40B4-BE49-F238E27FC236}">
                <a16:creationId xmlns:a16="http://schemas.microsoft.com/office/drawing/2014/main" id="{F0E8FA08-FCB0-43DD-98A9-E979C0F459AA}"/>
              </a:ext>
            </a:extLst>
          </p:cNvPr>
          <p:cNvSpPr txBox="1">
            <a:spLocks noChangeArrowheads="1"/>
          </p:cNvSpPr>
          <p:nvPr/>
        </p:nvSpPr>
        <p:spPr bwMode="auto">
          <a:xfrm>
            <a:off x="1465263" y="3224919"/>
            <a:ext cx="481135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dirty="0">
                <a:solidFill>
                  <a:schemeClr val="bg1"/>
                </a:solidFill>
              </a:rPr>
              <a:t>2Cu(s) + O</a:t>
            </a:r>
            <a:r>
              <a:rPr lang="en-GB" altLang="en-US" sz="2600" b="1" baseline="-25000" dirty="0">
                <a:solidFill>
                  <a:schemeClr val="bg1"/>
                </a:solidFill>
              </a:rPr>
              <a:t>2</a:t>
            </a:r>
            <a:r>
              <a:rPr lang="en-GB" altLang="en-US" sz="2600" b="1" dirty="0">
                <a:solidFill>
                  <a:schemeClr val="bg1"/>
                </a:solidFill>
              </a:rPr>
              <a:t>(g)          2CuO(s)</a:t>
            </a:r>
          </a:p>
        </p:txBody>
      </p:sp>
      <p:sp>
        <p:nvSpPr>
          <p:cNvPr id="30744" name="Rectangle 16">
            <a:extLst>
              <a:ext uri="{FF2B5EF4-FFF2-40B4-BE49-F238E27FC236}">
                <a16:creationId xmlns:a16="http://schemas.microsoft.com/office/drawing/2014/main" id="{E7BBBE2A-C51B-49AE-BC6E-20671A2E44B8}"/>
              </a:ext>
            </a:extLst>
          </p:cNvPr>
          <p:cNvSpPr>
            <a:spLocks noChangeArrowheads="1"/>
          </p:cNvSpPr>
          <p:nvPr/>
        </p:nvSpPr>
        <p:spPr bwMode="auto">
          <a:xfrm>
            <a:off x="6421793" y="4403725"/>
            <a:ext cx="97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mass</a:t>
            </a:r>
          </a:p>
        </p:txBody>
      </p:sp>
      <p:sp>
        <p:nvSpPr>
          <p:cNvPr id="30745" name="Rectangle 17">
            <a:extLst>
              <a:ext uri="{FF2B5EF4-FFF2-40B4-BE49-F238E27FC236}">
                <a16:creationId xmlns:a16="http://schemas.microsoft.com/office/drawing/2014/main" id="{6C573CB7-19E5-49B3-893B-03C93349080A}"/>
              </a:ext>
            </a:extLst>
          </p:cNvPr>
          <p:cNvSpPr>
            <a:spLocks noChangeArrowheads="1"/>
          </p:cNvSpPr>
          <p:nvPr/>
        </p:nvSpPr>
        <p:spPr bwMode="auto">
          <a:xfrm>
            <a:off x="6647713" y="4762500"/>
            <a:ext cx="521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a:t>
            </a:r>
            <a:r>
              <a:rPr lang="en-GB" altLang="en-US" b="1" baseline="-25000" dirty="0"/>
              <a:t>r</a:t>
            </a:r>
            <a:endParaRPr lang="en-GB" altLang="en-US" b="1" dirty="0"/>
          </a:p>
        </p:txBody>
      </p:sp>
      <p:cxnSp>
        <p:nvCxnSpPr>
          <p:cNvPr id="8" name="Straight Connector 19">
            <a:extLst>
              <a:ext uri="{FF2B5EF4-FFF2-40B4-BE49-F238E27FC236}">
                <a16:creationId xmlns:a16="http://schemas.microsoft.com/office/drawing/2014/main" id="{26E9861D-4B33-4ECB-BAB0-5929991E7F83}"/>
              </a:ext>
            </a:extLst>
          </p:cNvPr>
          <p:cNvCxnSpPr>
            <a:cxnSpLocks noChangeShapeType="1"/>
          </p:cNvCxnSpPr>
          <p:nvPr/>
        </p:nvCxnSpPr>
        <p:spPr bwMode="auto">
          <a:xfrm>
            <a:off x="6478943" y="4816475"/>
            <a:ext cx="858837" cy="0"/>
          </a:xfrm>
          <a:prstGeom prst="line">
            <a:avLst/>
          </a:prstGeom>
          <a:noFill/>
          <a:ln w="19050" algn="ctr">
            <a:solidFill>
              <a:srgbClr val="010066"/>
            </a:solidFill>
            <a:round/>
            <a:headEnd/>
            <a:tailEnd/>
          </a:ln>
          <a:extLst>
            <a:ext uri="{909E8E84-426E-40DD-AFC4-6F175D3DCCD1}">
              <a14:hiddenFill xmlns:a14="http://schemas.microsoft.com/office/drawing/2010/main">
                <a:noFill/>
              </a14:hiddenFill>
            </a:ext>
          </a:extLst>
        </p:spPr>
      </p:cxnSp>
      <p:sp>
        <p:nvSpPr>
          <p:cNvPr id="30743" name="Rectangle 21">
            <a:extLst>
              <a:ext uri="{FF2B5EF4-FFF2-40B4-BE49-F238E27FC236}">
                <a16:creationId xmlns:a16="http://schemas.microsoft.com/office/drawing/2014/main" id="{5BAAFF02-ECFC-43F3-A016-56EEEA84B772}"/>
              </a:ext>
            </a:extLst>
          </p:cNvPr>
          <p:cNvSpPr>
            <a:spLocks noChangeArrowheads="1"/>
          </p:cNvSpPr>
          <p:nvPr/>
        </p:nvSpPr>
        <p:spPr bwMode="auto">
          <a:xfrm>
            <a:off x="5150204" y="4581525"/>
            <a:ext cx="133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moles =</a:t>
            </a:r>
          </a:p>
        </p:txBody>
      </p:sp>
      <p:sp>
        <p:nvSpPr>
          <p:cNvPr id="24" name="TextBox 23">
            <a:extLst>
              <a:ext uri="{FF2B5EF4-FFF2-40B4-BE49-F238E27FC236}">
                <a16:creationId xmlns:a16="http://schemas.microsoft.com/office/drawing/2014/main" id="{89D05466-37FD-413F-9F5F-2275F88958B9}"/>
              </a:ext>
            </a:extLst>
          </p:cNvPr>
          <p:cNvSpPr txBox="1">
            <a:spLocks noChangeArrowheads="1"/>
          </p:cNvSpPr>
          <p:nvPr/>
        </p:nvSpPr>
        <p:spPr bwMode="auto">
          <a:xfrm>
            <a:off x="1503187" y="5164138"/>
            <a:ext cx="356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t>
            </a:r>
            <a:r>
              <a:rPr lang="en-GB" altLang="en-US" baseline="-25000" dirty="0"/>
              <a:t>r</a:t>
            </a:r>
            <a:r>
              <a:rPr lang="en-GB" altLang="en-US" dirty="0"/>
              <a:t> Cu = </a:t>
            </a:r>
            <a:r>
              <a:rPr lang="en-GB" altLang="en-US" dirty="0" err="1"/>
              <a:t>r.a.m.</a:t>
            </a:r>
            <a:r>
              <a:rPr lang="en-GB" altLang="en-US" dirty="0"/>
              <a:t> Cu = </a:t>
            </a:r>
            <a:r>
              <a:rPr lang="en-GB" altLang="en-US" b="1" dirty="0"/>
              <a:t>63.5</a:t>
            </a:r>
          </a:p>
        </p:txBody>
      </p:sp>
      <p:sp>
        <p:nvSpPr>
          <p:cNvPr id="30739" name="Rectangle 28">
            <a:extLst>
              <a:ext uri="{FF2B5EF4-FFF2-40B4-BE49-F238E27FC236}">
                <a16:creationId xmlns:a16="http://schemas.microsoft.com/office/drawing/2014/main" id="{EE634207-0C28-442C-9473-994927357AD8}"/>
              </a:ext>
            </a:extLst>
          </p:cNvPr>
          <p:cNvSpPr>
            <a:spLocks noChangeArrowheads="1"/>
          </p:cNvSpPr>
          <p:nvPr/>
        </p:nvSpPr>
        <p:spPr bwMode="auto">
          <a:xfrm>
            <a:off x="2987500" y="56007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6</a:t>
            </a:r>
          </a:p>
        </p:txBody>
      </p:sp>
      <p:sp>
        <p:nvSpPr>
          <p:cNvPr id="30740" name="Rectangle 29">
            <a:extLst>
              <a:ext uri="{FF2B5EF4-FFF2-40B4-BE49-F238E27FC236}">
                <a16:creationId xmlns:a16="http://schemas.microsoft.com/office/drawing/2014/main" id="{C13465EE-DB4D-4C01-8A03-ABBC14CCB0BA}"/>
              </a:ext>
            </a:extLst>
          </p:cNvPr>
          <p:cNvSpPr>
            <a:spLocks noChangeArrowheads="1"/>
          </p:cNvSpPr>
          <p:nvPr/>
        </p:nvSpPr>
        <p:spPr bwMode="auto">
          <a:xfrm>
            <a:off x="2801762" y="60277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63.5</a:t>
            </a:r>
          </a:p>
        </p:txBody>
      </p:sp>
      <p:cxnSp>
        <p:nvCxnSpPr>
          <p:cNvPr id="30741" name="Straight Connector 30">
            <a:extLst>
              <a:ext uri="{FF2B5EF4-FFF2-40B4-BE49-F238E27FC236}">
                <a16:creationId xmlns:a16="http://schemas.microsoft.com/office/drawing/2014/main" id="{CB78AE77-E982-4E41-8CCE-C21870796AFC}"/>
              </a:ext>
            </a:extLst>
          </p:cNvPr>
          <p:cNvCxnSpPr>
            <a:cxnSpLocks noChangeShapeType="1"/>
          </p:cNvCxnSpPr>
          <p:nvPr/>
        </p:nvCxnSpPr>
        <p:spPr bwMode="auto">
          <a:xfrm>
            <a:off x="2835100" y="6065838"/>
            <a:ext cx="660400" cy="0"/>
          </a:xfrm>
          <a:prstGeom prst="line">
            <a:avLst/>
          </a:prstGeom>
          <a:noFill/>
          <a:ln w="19050" algn="ctr">
            <a:solidFill>
              <a:srgbClr val="010066"/>
            </a:solidFill>
            <a:round/>
            <a:headEnd/>
            <a:tailEnd/>
          </a:ln>
          <a:extLst>
            <a:ext uri="{909E8E84-426E-40DD-AFC4-6F175D3DCCD1}">
              <a14:hiddenFill xmlns:a14="http://schemas.microsoft.com/office/drawing/2010/main">
                <a:noFill/>
              </a14:hiddenFill>
            </a:ext>
          </a:extLst>
        </p:spPr>
      </p:cxnSp>
      <p:sp>
        <p:nvSpPr>
          <p:cNvPr id="30738" name="Rectangle 27">
            <a:extLst>
              <a:ext uri="{FF2B5EF4-FFF2-40B4-BE49-F238E27FC236}">
                <a16:creationId xmlns:a16="http://schemas.microsoft.com/office/drawing/2014/main" id="{F3F1571F-B79B-4C1A-BDE5-EA18A0145CEF}"/>
              </a:ext>
            </a:extLst>
          </p:cNvPr>
          <p:cNvSpPr>
            <a:spLocks noChangeArrowheads="1"/>
          </p:cNvSpPr>
          <p:nvPr/>
        </p:nvSpPr>
        <p:spPr bwMode="auto">
          <a:xfrm>
            <a:off x="1504775" y="5826125"/>
            <a:ext cx="1271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moles =</a:t>
            </a:r>
          </a:p>
        </p:txBody>
      </p:sp>
      <p:sp>
        <p:nvSpPr>
          <p:cNvPr id="32" name="TextBox 31">
            <a:extLst>
              <a:ext uri="{FF2B5EF4-FFF2-40B4-BE49-F238E27FC236}">
                <a16:creationId xmlns:a16="http://schemas.microsoft.com/office/drawing/2014/main" id="{BD278D81-8703-4999-8C72-14971EFC051A}"/>
              </a:ext>
            </a:extLst>
          </p:cNvPr>
          <p:cNvSpPr txBox="1">
            <a:spLocks noChangeArrowheads="1"/>
          </p:cNvSpPr>
          <p:nvPr/>
        </p:nvSpPr>
        <p:spPr bwMode="auto">
          <a:xfrm>
            <a:off x="3620912" y="5808663"/>
            <a:ext cx="294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t>0.094</a:t>
            </a:r>
            <a:r>
              <a:rPr lang="en-GB" altLang="en-US"/>
              <a:t> moles of Cu</a:t>
            </a:r>
          </a:p>
        </p:txBody>
      </p:sp>
      <p:cxnSp>
        <p:nvCxnSpPr>
          <p:cNvPr id="34" name="Straight Arrow Connector 6">
            <a:extLst>
              <a:ext uri="{FF2B5EF4-FFF2-40B4-BE49-F238E27FC236}">
                <a16:creationId xmlns:a16="http://schemas.microsoft.com/office/drawing/2014/main" id="{2A8114BF-F39B-432F-A159-FAFFC34BDBEF}"/>
              </a:ext>
            </a:extLst>
          </p:cNvPr>
          <p:cNvCxnSpPr>
            <a:cxnSpLocks noChangeShapeType="1"/>
          </p:cNvCxnSpPr>
          <p:nvPr/>
        </p:nvCxnSpPr>
        <p:spPr bwMode="auto">
          <a:xfrm>
            <a:off x="4082522" y="3470981"/>
            <a:ext cx="474662" cy="0"/>
          </a:xfrm>
          <a:prstGeom prst="straightConnector1">
            <a:avLst/>
          </a:prstGeom>
          <a:noFill/>
          <a:ln w="57150" algn="ctr">
            <a:solidFill>
              <a:schemeClr val="bg1"/>
            </a:solidFill>
            <a:round/>
            <a:headEnd/>
            <a:tailEnd type="arrow" w="med" len="med"/>
          </a:ln>
          <a:extLst>
            <a:ext uri="{909E8E84-426E-40DD-AFC4-6F175D3DCCD1}">
              <a14:hiddenFill xmlns:a14="http://schemas.microsoft.com/office/drawing/2010/main">
                <a:noFill/>
              </a14:hiddenFill>
            </a:ext>
          </a:extLst>
        </p:spPr>
      </p:cxnSp>
      <p:pic>
        <p:nvPicPr>
          <p:cNvPr id="25" name="Picture 8">
            <a:hlinkClick r:id="" action="ppaction://hlinkshowjump?jump=nextslide"/>
            <a:extLst>
              <a:ext uri="{FF2B5EF4-FFF2-40B4-BE49-F238E27FC236}">
                <a16:creationId xmlns:a16="http://schemas.microsoft.com/office/drawing/2014/main" id="{976DE7BA-6F8B-4678-9D28-EDED7FD9C8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9" descr="notes_icon">
            <a:extLst>
              <a:ext uri="{FF2B5EF4-FFF2-40B4-BE49-F238E27FC236}">
                <a16:creationId xmlns:a16="http://schemas.microsoft.com/office/drawing/2014/main" id="{F1A3515F-790D-418F-97A2-6AD079C3C00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7" name="Picture 26">
            <a:extLst>
              <a:ext uri="{FF2B5EF4-FFF2-40B4-BE49-F238E27FC236}">
                <a16:creationId xmlns:a16="http://schemas.microsoft.com/office/drawing/2014/main" id="{5F24C663-001B-4E4F-A3B6-0FD72F6704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7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747" grpId="0" animBg="1"/>
      <p:bldP spid="6" grpId="0"/>
      <p:bldP spid="7" grpId="0"/>
      <p:bldP spid="10" grpId="0" animBg="1"/>
      <p:bldP spid="30746" grpId="0" animBg="1"/>
      <p:bldP spid="30748" grpId="0"/>
      <p:bldP spid="30744" grpId="0"/>
      <p:bldP spid="30745" grpId="0"/>
      <p:bldP spid="30743" grpId="0"/>
      <p:bldP spid="24" grpId="0"/>
      <p:bldP spid="30739" grpId="0"/>
      <p:bldP spid="30740" grpId="0"/>
      <p:bldP spid="30738"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F16CCF7-59CC-4276-9CE4-5880B4E44382}"/>
              </a:ext>
            </a:extLst>
          </p:cNvPr>
          <p:cNvSpPr>
            <a:spLocks noGrp="1"/>
          </p:cNvSpPr>
          <p:nvPr>
            <p:ph type="title"/>
          </p:nvPr>
        </p:nvSpPr>
        <p:spPr/>
        <p:txBody>
          <a:bodyPr/>
          <a:lstStyle/>
          <a:p>
            <a:r>
              <a:rPr lang="en-GB" altLang="en-US"/>
              <a:t>Calculating mass (2)</a:t>
            </a:r>
          </a:p>
        </p:txBody>
      </p:sp>
      <p:sp>
        <p:nvSpPr>
          <p:cNvPr id="31747" name="TextBox 7">
            <a:extLst>
              <a:ext uri="{FF2B5EF4-FFF2-40B4-BE49-F238E27FC236}">
                <a16:creationId xmlns:a16="http://schemas.microsoft.com/office/drawing/2014/main" id="{B6CE3592-4490-439B-BBCA-F96906B51846}"/>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a:t>
            </a:r>
            <a:r>
              <a:rPr lang="en-GB" altLang="en-US" dirty="0"/>
              <a:t> </a:t>
            </a:r>
            <a:r>
              <a:rPr lang="en-GB" altLang="en-US" b="1" dirty="0"/>
              <a:t>3</a:t>
            </a:r>
            <a:r>
              <a:rPr lang="en-GB" altLang="en-US" dirty="0"/>
              <a:t>. Write out the mole relationship of the reactants and 	  products in the equation.</a:t>
            </a:r>
          </a:p>
        </p:txBody>
      </p:sp>
      <p:sp>
        <p:nvSpPr>
          <p:cNvPr id="31775" name="Rectangle 35">
            <a:extLst>
              <a:ext uri="{FF2B5EF4-FFF2-40B4-BE49-F238E27FC236}">
                <a16:creationId xmlns:a16="http://schemas.microsoft.com/office/drawing/2014/main" id="{37F5C37F-1CED-4796-B451-9929C4C1228E}"/>
              </a:ext>
            </a:extLst>
          </p:cNvPr>
          <p:cNvSpPr>
            <a:spLocks noChangeArrowheads="1"/>
          </p:cNvSpPr>
          <p:nvPr/>
        </p:nvSpPr>
        <p:spPr bwMode="auto">
          <a:xfrm>
            <a:off x="1446213" y="1677988"/>
            <a:ext cx="6921500" cy="1481137"/>
          </a:xfrm>
          <a:prstGeom prst="rect">
            <a:avLst/>
          </a:prstGeom>
          <a:solidFill>
            <a:srgbClr val="FFCC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776" name="TextBox 8">
            <a:extLst>
              <a:ext uri="{FF2B5EF4-FFF2-40B4-BE49-F238E27FC236}">
                <a16:creationId xmlns:a16="http://schemas.microsoft.com/office/drawing/2014/main" id="{AC015981-1CB0-41A6-8E71-7B6C326BF5AF}"/>
              </a:ext>
            </a:extLst>
          </p:cNvPr>
          <p:cNvSpPr txBox="1">
            <a:spLocks noChangeArrowheads="1"/>
          </p:cNvSpPr>
          <p:nvPr/>
        </p:nvSpPr>
        <p:spPr bwMode="auto">
          <a:xfrm>
            <a:off x="1453445" y="1696509"/>
            <a:ext cx="643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equal to the multipliers in the equation.</a:t>
            </a:r>
          </a:p>
        </p:txBody>
      </p:sp>
      <p:sp>
        <p:nvSpPr>
          <p:cNvPr id="31772" name="TextBox 14">
            <a:extLst>
              <a:ext uri="{FF2B5EF4-FFF2-40B4-BE49-F238E27FC236}">
                <a16:creationId xmlns:a16="http://schemas.microsoft.com/office/drawing/2014/main" id="{15DC2CF2-BB12-4C5A-B0B9-2691E94D7473}"/>
              </a:ext>
            </a:extLst>
          </p:cNvPr>
          <p:cNvSpPr txBox="1">
            <a:spLocks noChangeArrowheads="1"/>
          </p:cNvSpPr>
          <p:nvPr/>
        </p:nvSpPr>
        <p:spPr bwMode="auto">
          <a:xfrm>
            <a:off x="1457325" y="2688697"/>
            <a:ext cx="4137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 moles of Cu + 1 of mole </a:t>
            </a:r>
            <a:r>
              <a:rPr lang="en-GB" altLang="en-US">
                <a:solidFill>
                  <a:srgbClr val="010066"/>
                </a:solidFill>
              </a:rPr>
              <a:t>O</a:t>
            </a:r>
            <a:r>
              <a:rPr lang="en-GB" altLang="en-US" baseline="-25000">
                <a:solidFill>
                  <a:srgbClr val="010066"/>
                </a:solidFill>
              </a:rPr>
              <a:t>2</a:t>
            </a:r>
            <a:endParaRPr lang="en-GB" altLang="en-US"/>
          </a:p>
        </p:txBody>
      </p:sp>
      <p:pic>
        <p:nvPicPr>
          <p:cNvPr id="31773" name="Picture 241" descr="Acids_alkalis_pt2_slide4_arrow">
            <a:extLst>
              <a:ext uri="{FF2B5EF4-FFF2-40B4-BE49-F238E27FC236}">
                <a16:creationId xmlns:a16="http://schemas.microsoft.com/office/drawing/2014/main" id="{BE0540BA-7214-4DAB-A7C5-75A02907C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2646363"/>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TextBox 16">
            <a:extLst>
              <a:ext uri="{FF2B5EF4-FFF2-40B4-BE49-F238E27FC236}">
                <a16:creationId xmlns:a16="http://schemas.microsoft.com/office/drawing/2014/main" id="{547933F3-4466-43B5-8315-D547531449E1}"/>
              </a:ext>
            </a:extLst>
          </p:cNvPr>
          <p:cNvSpPr txBox="1">
            <a:spLocks noChangeArrowheads="1"/>
          </p:cNvSpPr>
          <p:nvPr/>
        </p:nvSpPr>
        <p:spPr bwMode="auto">
          <a:xfrm>
            <a:off x="6018213" y="2644775"/>
            <a:ext cx="2322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 moles of CuO</a:t>
            </a:r>
          </a:p>
        </p:txBody>
      </p:sp>
      <p:sp>
        <p:nvSpPr>
          <p:cNvPr id="31770" name="Text Box 10">
            <a:extLst>
              <a:ext uri="{FF2B5EF4-FFF2-40B4-BE49-F238E27FC236}">
                <a16:creationId xmlns:a16="http://schemas.microsoft.com/office/drawing/2014/main" id="{E0B17F05-3555-4557-9923-87C34189AC9D}"/>
              </a:ext>
            </a:extLst>
          </p:cNvPr>
          <p:cNvSpPr txBox="1">
            <a:spLocks noChangeArrowheads="1"/>
          </p:cNvSpPr>
          <p:nvPr/>
        </p:nvSpPr>
        <p:spPr bwMode="auto">
          <a:xfrm>
            <a:off x="1443038" y="2182284"/>
            <a:ext cx="553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600" b="1" dirty="0">
                <a:solidFill>
                  <a:srgbClr val="FF6600"/>
                </a:solidFill>
              </a:rPr>
              <a:t>2</a:t>
            </a:r>
            <a:r>
              <a:rPr lang="en-GB" altLang="en-US" sz="2600" b="1" dirty="0">
                <a:solidFill>
                  <a:srgbClr val="010066"/>
                </a:solidFill>
              </a:rPr>
              <a:t>Cu(s) + </a:t>
            </a:r>
            <a:r>
              <a:rPr lang="en-GB" altLang="en-US" sz="2600" b="1" dirty="0">
                <a:solidFill>
                  <a:srgbClr val="FF6600"/>
                </a:solidFill>
              </a:rPr>
              <a:t>1</a:t>
            </a:r>
            <a:r>
              <a:rPr lang="en-GB" altLang="en-US" sz="2600" b="1" dirty="0">
                <a:solidFill>
                  <a:srgbClr val="010066"/>
                </a:solidFill>
              </a:rPr>
              <a:t>O</a:t>
            </a:r>
            <a:r>
              <a:rPr lang="en-GB" altLang="en-US" sz="2600" b="1" baseline="-25000" dirty="0">
                <a:solidFill>
                  <a:srgbClr val="010066"/>
                </a:solidFill>
              </a:rPr>
              <a:t>2</a:t>
            </a:r>
            <a:r>
              <a:rPr lang="en-GB" altLang="en-US" sz="2600" b="1" dirty="0">
                <a:solidFill>
                  <a:srgbClr val="010066"/>
                </a:solidFill>
              </a:rPr>
              <a:t>          </a:t>
            </a:r>
            <a:r>
              <a:rPr lang="en-GB" altLang="en-US" sz="2600" b="1" dirty="0">
                <a:solidFill>
                  <a:srgbClr val="FF6600"/>
                </a:solidFill>
              </a:rPr>
              <a:t>2</a:t>
            </a:r>
            <a:r>
              <a:rPr lang="en-GB" altLang="en-US" sz="2600" b="1" dirty="0">
                <a:solidFill>
                  <a:srgbClr val="010066"/>
                </a:solidFill>
              </a:rPr>
              <a:t>CuO(s)</a:t>
            </a:r>
          </a:p>
        </p:txBody>
      </p:sp>
      <p:pic>
        <p:nvPicPr>
          <p:cNvPr id="31771" name="Picture 242" descr="Acids_alkalis_pt2_slide4_arrow">
            <a:extLst>
              <a:ext uri="{FF2B5EF4-FFF2-40B4-BE49-F238E27FC236}">
                <a16:creationId xmlns:a16="http://schemas.microsoft.com/office/drawing/2014/main" id="{AC467153-AEFA-4AA6-B15A-5FE0E7512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2143125"/>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AD4DBE3-691D-434C-AA18-3C3BB121B82D}"/>
              </a:ext>
            </a:extLst>
          </p:cNvPr>
          <p:cNvSpPr txBox="1">
            <a:spLocks noChangeArrowheads="1"/>
          </p:cNvSpPr>
          <p:nvPr/>
        </p:nvSpPr>
        <p:spPr bwMode="auto">
          <a:xfrm>
            <a:off x="342900" y="3204986"/>
            <a:ext cx="795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4. </a:t>
            </a:r>
            <a:r>
              <a:rPr lang="en-GB" altLang="en-US" dirty="0"/>
              <a:t>Calculate the number of moles of </a:t>
            </a:r>
            <a:r>
              <a:rPr lang="en-GB" altLang="en-US" dirty="0" err="1"/>
              <a:t>CuO</a:t>
            </a:r>
            <a:r>
              <a:rPr lang="en-GB" altLang="en-US" dirty="0"/>
              <a:t> produced 	   in the reaction. </a:t>
            </a:r>
          </a:p>
        </p:txBody>
      </p:sp>
      <p:sp>
        <p:nvSpPr>
          <p:cNvPr id="31765" name="Rectangle 36">
            <a:extLst>
              <a:ext uri="{FF2B5EF4-FFF2-40B4-BE49-F238E27FC236}">
                <a16:creationId xmlns:a16="http://schemas.microsoft.com/office/drawing/2014/main" id="{77C7FCA3-2EB3-4860-A07D-B7B496221BEB}"/>
              </a:ext>
            </a:extLst>
          </p:cNvPr>
          <p:cNvSpPr>
            <a:spLocks noChangeArrowheads="1"/>
          </p:cNvSpPr>
          <p:nvPr/>
        </p:nvSpPr>
        <p:spPr bwMode="auto">
          <a:xfrm>
            <a:off x="1446213" y="4073525"/>
            <a:ext cx="5672137" cy="1019175"/>
          </a:xfrm>
          <a:prstGeom prst="rect">
            <a:avLst/>
          </a:prstGeom>
          <a:solidFill>
            <a:srgbClr val="FFCC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767" name="TextBox 22">
            <a:extLst>
              <a:ext uri="{FF2B5EF4-FFF2-40B4-BE49-F238E27FC236}">
                <a16:creationId xmlns:a16="http://schemas.microsoft.com/office/drawing/2014/main" id="{536012E6-D9FE-4F6A-B06A-8B6A8F570C78}"/>
              </a:ext>
            </a:extLst>
          </p:cNvPr>
          <p:cNvSpPr txBox="1">
            <a:spLocks noChangeArrowheads="1"/>
          </p:cNvSpPr>
          <p:nvPr/>
        </p:nvSpPr>
        <p:spPr bwMode="auto">
          <a:xfrm>
            <a:off x="1457325" y="4108450"/>
            <a:ext cx="182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 moles Cu </a:t>
            </a:r>
          </a:p>
        </p:txBody>
      </p:sp>
      <p:pic>
        <p:nvPicPr>
          <p:cNvPr id="31768" name="Picture 243" descr="Acids_alkalis_pt2_slide4_arrow">
            <a:extLst>
              <a:ext uri="{FF2B5EF4-FFF2-40B4-BE49-F238E27FC236}">
                <a16:creationId xmlns:a16="http://schemas.microsoft.com/office/drawing/2014/main" id="{005079F4-3DF1-4E16-9158-2396644ED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410845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TextBox 24">
            <a:extLst>
              <a:ext uri="{FF2B5EF4-FFF2-40B4-BE49-F238E27FC236}">
                <a16:creationId xmlns:a16="http://schemas.microsoft.com/office/drawing/2014/main" id="{4E5927FE-04E4-40A3-981E-BDF12ECD298A}"/>
              </a:ext>
            </a:extLst>
          </p:cNvPr>
          <p:cNvSpPr txBox="1">
            <a:spLocks noChangeArrowheads="1"/>
          </p:cNvSpPr>
          <p:nvPr/>
        </p:nvSpPr>
        <p:spPr bwMode="auto">
          <a:xfrm>
            <a:off x="3659188" y="4108450"/>
            <a:ext cx="2066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 moles CuO </a:t>
            </a:r>
          </a:p>
        </p:txBody>
      </p:sp>
      <p:sp>
        <p:nvSpPr>
          <p:cNvPr id="28" name="TextBox 27">
            <a:extLst>
              <a:ext uri="{FF2B5EF4-FFF2-40B4-BE49-F238E27FC236}">
                <a16:creationId xmlns:a16="http://schemas.microsoft.com/office/drawing/2014/main" id="{3DBD6610-327F-433D-977B-27B16AF3D3F7}"/>
              </a:ext>
            </a:extLst>
          </p:cNvPr>
          <p:cNvSpPr txBox="1">
            <a:spLocks noChangeArrowheads="1"/>
          </p:cNvSpPr>
          <p:nvPr/>
        </p:nvSpPr>
        <p:spPr bwMode="auto">
          <a:xfrm>
            <a:off x="1446213" y="4602163"/>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0.094 moles Cu</a:t>
            </a:r>
          </a:p>
        </p:txBody>
      </p:sp>
      <p:pic>
        <p:nvPicPr>
          <p:cNvPr id="30" name="Picture 244" descr="Acids_alkalis_pt2_slide4_arrow">
            <a:extLst>
              <a:ext uri="{FF2B5EF4-FFF2-40B4-BE49-F238E27FC236}">
                <a16:creationId xmlns:a16="http://schemas.microsoft.com/office/drawing/2014/main" id="{0398028E-1F59-48FB-B04E-1EF00577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460692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63064DD3-6351-45F1-94A4-BE7B8E92CFE3}"/>
              </a:ext>
            </a:extLst>
          </p:cNvPr>
          <p:cNvSpPr txBox="1">
            <a:spLocks noChangeArrowheads="1"/>
          </p:cNvSpPr>
          <p:nvPr/>
        </p:nvSpPr>
        <p:spPr bwMode="auto">
          <a:xfrm>
            <a:off x="4225925" y="4602163"/>
            <a:ext cx="2581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0.094 moles CuO</a:t>
            </a:r>
          </a:p>
        </p:txBody>
      </p:sp>
      <p:sp>
        <p:nvSpPr>
          <p:cNvPr id="32" name="TextBox 31">
            <a:extLst>
              <a:ext uri="{FF2B5EF4-FFF2-40B4-BE49-F238E27FC236}">
                <a16:creationId xmlns:a16="http://schemas.microsoft.com/office/drawing/2014/main" id="{1C6ACEBA-C8BF-4706-8F3C-6493E0E6E31F}"/>
              </a:ext>
            </a:extLst>
          </p:cNvPr>
          <p:cNvSpPr txBox="1">
            <a:spLocks noChangeArrowheads="1"/>
          </p:cNvSpPr>
          <p:nvPr/>
        </p:nvSpPr>
        <p:spPr bwMode="auto">
          <a:xfrm>
            <a:off x="342900" y="5137150"/>
            <a:ext cx="851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5. </a:t>
            </a:r>
            <a:r>
              <a:rPr lang="en-GB" altLang="en-US" dirty="0"/>
              <a:t>Calculate the mass of </a:t>
            </a:r>
            <a:r>
              <a:rPr lang="en-GB" altLang="en-US" dirty="0" err="1"/>
              <a:t>CuO</a:t>
            </a:r>
            <a:r>
              <a:rPr lang="en-GB" altLang="en-US" dirty="0"/>
              <a:t> produced in the reaction. </a:t>
            </a:r>
          </a:p>
        </p:txBody>
      </p:sp>
      <p:sp>
        <p:nvSpPr>
          <p:cNvPr id="31763" name="Rectangle 37">
            <a:extLst>
              <a:ext uri="{FF2B5EF4-FFF2-40B4-BE49-F238E27FC236}">
                <a16:creationId xmlns:a16="http://schemas.microsoft.com/office/drawing/2014/main" id="{0EDE5F09-37E5-4BFA-80A5-A6A3D82A8DA4}"/>
              </a:ext>
            </a:extLst>
          </p:cNvPr>
          <p:cNvSpPr>
            <a:spLocks noChangeArrowheads="1"/>
          </p:cNvSpPr>
          <p:nvPr/>
        </p:nvSpPr>
        <p:spPr bwMode="auto">
          <a:xfrm>
            <a:off x="1446213" y="5629275"/>
            <a:ext cx="4830409" cy="1003300"/>
          </a:xfrm>
          <a:prstGeom prst="rect">
            <a:avLst/>
          </a:prstGeom>
          <a:solidFill>
            <a:srgbClr val="FFCC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764" name="TextBox 32">
            <a:extLst>
              <a:ext uri="{FF2B5EF4-FFF2-40B4-BE49-F238E27FC236}">
                <a16:creationId xmlns:a16="http://schemas.microsoft.com/office/drawing/2014/main" id="{626191E7-A281-4C94-AD4A-1487C53A7478}"/>
              </a:ext>
            </a:extLst>
          </p:cNvPr>
          <p:cNvSpPr txBox="1">
            <a:spLocks noChangeArrowheads="1"/>
          </p:cNvSpPr>
          <p:nvPr/>
        </p:nvSpPr>
        <p:spPr bwMode="auto">
          <a:xfrm>
            <a:off x="1458031" y="5666317"/>
            <a:ext cx="2999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mass = moles × M</a:t>
            </a:r>
            <a:r>
              <a:rPr lang="en-GB" altLang="en-US" b="1" baseline="-25000" dirty="0"/>
              <a:t>r</a:t>
            </a:r>
            <a:endParaRPr lang="en-GB" altLang="en-US" b="1" dirty="0"/>
          </a:p>
        </p:txBody>
      </p:sp>
      <p:sp>
        <p:nvSpPr>
          <p:cNvPr id="34" name="TextBox 33">
            <a:extLst>
              <a:ext uri="{FF2B5EF4-FFF2-40B4-BE49-F238E27FC236}">
                <a16:creationId xmlns:a16="http://schemas.microsoft.com/office/drawing/2014/main" id="{E4440185-5900-463D-A968-9AD1631FA60F}"/>
              </a:ext>
            </a:extLst>
          </p:cNvPr>
          <p:cNvSpPr txBox="1">
            <a:spLocks noChangeArrowheads="1"/>
          </p:cNvSpPr>
          <p:nvPr/>
        </p:nvSpPr>
        <p:spPr bwMode="auto">
          <a:xfrm>
            <a:off x="1458031" y="6158442"/>
            <a:ext cx="368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mass </a:t>
            </a:r>
            <a:r>
              <a:rPr lang="en-GB" altLang="en-US" dirty="0" err="1"/>
              <a:t>CuO</a:t>
            </a:r>
            <a:r>
              <a:rPr lang="en-GB" altLang="en-US" dirty="0"/>
              <a:t> = 0.094 × 79.5</a:t>
            </a:r>
            <a:endParaRPr lang="en-GB" altLang="en-US" b="1" dirty="0"/>
          </a:p>
        </p:txBody>
      </p:sp>
      <p:sp>
        <p:nvSpPr>
          <p:cNvPr id="35" name="Rectangle 34">
            <a:extLst>
              <a:ext uri="{FF2B5EF4-FFF2-40B4-BE49-F238E27FC236}">
                <a16:creationId xmlns:a16="http://schemas.microsoft.com/office/drawing/2014/main" id="{C6A2F6BA-6035-4D74-B1AD-9ADA3682313E}"/>
              </a:ext>
            </a:extLst>
          </p:cNvPr>
          <p:cNvSpPr>
            <a:spLocks noChangeArrowheads="1"/>
          </p:cNvSpPr>
          <p:nvPr/>
        </p:nvSpPr>
        <p:spPr bwMode="auto">
          <a:xfrm>
            <a:off x="5002213" y="6124575"/>
            <a:ext cx="1099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t>7.5</a:t>
            </a:r>
            <a:r>
              <a:rPr lang="en-GB" altLang="en-US" sz="1000" b="1" dirty="0"/>
              <a:t> </a:t>
            </a:r>
            <a:r>
              <a:rPr lang="en-GB" altLang="en-US" b="1" dirty="0"/>
              <a:t>g</a:t>
            </a:r>
            <a:endParaRPr lang="en-GB" altLang="en-US" dirty="0"/>
          </a:p>
        </p:txBody>
      </p:sp>
      <p:pic>
        <p:nvPicPr>
          <p:cNvPr id="27" name="Picture 8">
            <a:hlinkClick r:id="" action="ppaction://hlinkshowjump?jump=nextslide"/>
            <a:extLst>
              <a:ext uri="{FF2B5EF4-FFF2-40B4-BE49-F238E27FC236}">
                <a16:creationId xmlns:a16="http://schemas.microsoft.com/office/drawing/2014/main" id="{34E1B132-5077-4E7F-B365-5B6332E842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7EAD88E5-853A-4E30-9593-18C01C55CEC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25">
            <a:extLst>
              <a:ext uri="{FF2B5EF4-FFF2-40B4-BE49-F238E27FC236}">
                <a16:creationId xmlns:a16="http://schemas.microsoft.com/office/drawing/2014/main" id="{57039502-F16B-49FC-A1FF-72F9EB7394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7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7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5" grpId="0" animBg="1"/>
      <p:bldP spid="31776" grpId="0"/>
      <p:bldP spid="31772" grpId="0"/>
      <p:bldP spid="31774" grpId="0"/>
      <p:bldP spid="31770" grpId="0"/>
      <p:bldP spid="22" grpId="0"/>
      <p:bldP spid="31767" grpId="0"/>
      <p:bldP spid="28" grpId="0"/>
      <p:bldP spid="31" grpId="0"/>
      <p:bldP spid="32" grpId="0"/>
      <p:bldP spid="31763" grpId="0" animBg="1"/>
      <p:bldP spid="31764"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A2CE145C-5BFE-4376-ACE0-EEF562C4E538}"/>
              </a:ext>
            </a:extLst>
          </p:cNvPr>
          <p:cNvSpPr>
            <a:spLocks noGrp="1" noChangeArrowheads="1"/>
          </p:cNvSpPr>
          <p:nvPr>
            <p:ph type="title"/>
          </p:nvPr>
        </p:nvSpPr>
        <p:spPr/>
        <p:txBody>
          <a:bodyPr/>
          <a:lstStyle/>
          <a:p>
            <a:pPr eaLnBrk="1" hangingPunct="1"/>
            <a:r>
              <a:rPr lang="en-GB" altLang="en-US" dirty="0"/>
              <a:t>What happens to the mass?</a:t>
            </a:r>
          </a:p>
        </p:txBody>
      </p:sp>
      <p:pic>
        <p:nvPicPr>
          <p:cNvPr id="6" name="Picture 5">
            <a:hlinkClick r:id="" action="ppaction://hlinkshowjump?jump=nextslide"/>
            <a:extLst>
              <a:ext uri="{FF2B5EF4-FFF2-40B4-BE49-F238E27FC236}">
                <a16:creationId xmlns:a16="http://schemas.microsoft.com/office/drawing/2014/main" id="{18E94495-B6A4-48C2-96D4-F1614689A48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7F15C431-3C4B-4576-837F-B28903121CD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657AA3C8-B3AC-437A-A7DC-BF917988B48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8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39323DD-54EE-4CFB-94EE-EF4598F7553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6A51B6B-2381-45B2-8E08-57CEA32FDA79}"/>
              </a:ext>
            </a:extLst>
          </p:cNvPr>
          <p:cNvSpPr txBox="1">
            <a:spLocks noChangeArrowheads="1"/>
          </p:cNvSpPr>
          <p:nvPr/>
        </p:nvSpPr>
        <p:spPr bwMode="auto">
          <a:xfrm>
            <a:off x="342900" y="784225"/>
            <a:ext cx="7634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7"/>
                </a:solidFill>
              </a:rPr>
              <a:t>In the reaction between magnesium and oxygen, </a:t>
            </a:r>
          </a:p>
          <a:p>
            <a:pPr eaLnBrk="1" hangingPunct="1"/>
            <a:r>
              <a:rPr lang="en-GB" altLang="en-US">
                <a:solidFill>
                  <a:srgbClr val="010067"/>
                </a:solidFill>
              </a:rPr>
              <a:t>the mass increased.</a:t>
            </a:r>
          </a:p>
        </p:txBody>
      </p:sp>
      <p:sp>
        <p:nvSpPr>
          <p:cNvPr id="33795" name="Rectangle 3">
            <a:extLst>
              <a:ext uri="{FF2B5EF4-FFF2-40B4-BE49-F238E27FC236}">
                <a16:creationId xmlns:a16="http://schemas.microsoft.com/office/drawing/2014/main" id="{97E0A729-DF9C-40F7-A93F-6120F210717E}"/>
              </a:ext>
            </a:extLst>
          </p:cNvPr>
          <p:cNvSpPr>
            <a:spLocks noGrp="1" noChangeArrowheads="1"/>
          </p:cNvSpPr>
          <p:nvPr>
            <p:ph type="title"/>
          </p:nvPr>
        </p:nvSpPr>
        <p:spPr/>
        <p:txBody>
          <a:bodyPr/>
          <a:lstStyle/>
          <a:p>
            <a:pPr eaLnBrk="1" hangingPunct="1"/>
            <a:r>
              <a:rPr lang="en-GB" altLang="en-US"/>
              <a:t>Why did the mass increase?</a:t>
            </a:r>
          </a:p>
        </p:txBody>
      </p:sp>
      <p:sp>
        <p:nvSpPr>
          <p:cNvPr id="596997" name="Text Box 5">
            <a:extLst>
              <a:ext uri="{FF2B5EF4-FFF2-40B4-BE49-F238E27FC236}">
                <a16:creationId xmlns:a16="http://schemas.microsoft.com/office/drawing/2014/main" id="{C07DD663-B001-4B82-951F-9BA1C52B2A6A}"/>
              </a:ext>
            </a:extLst>
          </p:cNvPr>
          <p:cNvSpPr txBox="1">
            <a:spLocks noChangeArrowheads="1"/>
          </p:cNvSpPr>
          <p:nvPr/>
        </p:nvSpPr>
        <p:spPr bwMode="auto">
          <a:xfrm>
            <a:off x="342900" y="3171825"/>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7"/>
                </a:solidFill>
              </a:rPr>
              <a:t>The balanced symbol equation shows that gaseous oxygen atoms from the air joined up with the magnesium atoms to create solid magnesium oxide. </a:t>
            </a:r>
            <a:endParaRPr lang="en-GB" altLang="en-US"/>
          </a:p>
        </p:txBody>
      </p:sp>
      <p:sp>
        <p:nvSpPr>
          <p:cNvPr id="596998" name="Text Box 6">
            <a:extLst>
              <a:ext uri="{FF2B5EF4-FFF2-40B4-BE49-F238E27FC236}">
                <a16:creationId xmlns:a16="http://schemas.microsoft.com/office/drawing/2014/main" id="{4C9C0F20-F2A3-470A-AA46-112E96B6FB32}"/>
              </a:ext>
            </a:extLst>
          </p:cNvPr>
          <p:cNvSpPr txBox="1">
            <a:spLocks noChangeArrowheads="1"/>
          </p:cNvSpPr>
          <p:nvPr/>
        </p:nvSpPr>
        <p:spPr bwMode="auto">
          <a:xfrm>
            <a:off x="342900" y="1825625"/>
            <a:ext cx="7767638" cy="4603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7"/>
                </a:solidFill>
              </a:rPr>
              <a:t>What is the balanced symbol equation for this reaction?</a:t>
            </a:r>
            <a:endParaRPr lang="en-GB" altLang="en-US"/>
          </a:p>
        </p:txBody>
      </p:sp>
      <p:sp>
        <p:nvSpPr>
          <p:cNvPr id="15" name="Rectangle 14">
            <a:extLst>
              <a:ext uri="{FF2B5EF4-FFF2-40B4-BE49-F238E27FC236}">
                <a16:creationId xmlns:a16="http://schemas.microsoft.com/office/drawing/2014/main" id="{6C388CA0-5574-435B-BD3F-D64102F7C32C}"/>
              </a:ext>
            </a:extLst>
          </p:cNvPr>
          <p:cNvSpPr>
            <a:spLocks noChangeArrowheads="1"/>
          </p:cNvSpPr>
          <p:nvPr/>
        </p:nvSpPr>
        <p:spPr bwMode="auto">
          <a:xfrm>
            <a:off x="342900" y="4583113"/>
            <a:ext cx="48942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mass of oxygen was not </a:t>
            </a:r>
            <a:br>
              <a:rPr lang="en-GB" altLang="en-US" dirty="0">
                <a:solidFill>
                  <a:srgbClr val="010067"/>
                </a:solidFill>
              </a:rPr>
            </a:br>
            <a:r>
              <a:rPr lang="en-GB" altLang="en-US" dirty="0">
                <a:solidFill>
                  <a:srgbClr val="010067"/>
                </a:solidFill>
              </a:rPr>
              <a:t>taken into account at the start, </a:t>
            </a:r>
            <a:br>
              <a:rPr lang="en-GB" altLang="en-US" dirty="0">
                <a:solidFill>
                  <a:srgbClr val="010067"/>
                </a:solidFill>
              </a:rPr>
            </a:br>
            <a:r>
              <a:rPr lang="en-GB" altLang="en-US" dirty="0">
                <a:solidFill>
                  <a:srgbClr val="010067"/>
                </a:solidFill>
              </a:rPr>
              <a:t>and so the addition of oxygen has resulted in an increase in mass. </a:t>
            </a:r>
            <a:endParaRPr lang="en-GB" altLang="en-US" dirty="0"/>
          </a:p>
        </p:txBody>
      </p:sp>
      <p:pic>
        <p:nvPicPr>
          <p:cNvPr id="33801" name="Picture 16" descr="C:\CVS\production\GCSEChemistry\src\images\metal.png">
            <a:extLst>
              <a:ext uri="{FF2B5EF4-FFF2-40B4-BE49-F238E27FC236}">
                <a16:creationId xmlns:a16="http://schemas.microsoft.com/office/drawing/2014/main" id="{361FDD88-B7F9-4CC8-8187-C845F1480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196" b="15065"/>
          <a:stretch>
            <a:fillRect/>
          </a:stretch>
        </p:blipFill>
        <p:spPr bwMode="auto">
          <a:xfrm>
            <a:off x="4945063" y="4229276"/>
            <a:ext cx="39973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cture2.jpg">
            <a:extLst>
              <a:ext uri="{FF2B5EF4-FFF2-40B4-BE49-F238E27FC236}">
                <a16:creationId xmlns:a16="http://schemas.microsoft.com/office/drawing/2014/main" id="{CD251C62-9156-4B1B-8EF8-377E0A01CA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025" y="2395538"/>
            <a:ext cx="82057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FC7EEA2A-3D5E-404E-8BBA-5E8B2F9902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6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69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p:bldP spid="596998"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52DB38F-524D-47B8-BA7C-310C60066B0C}"/>
              </a:ext>
            </a:extLst>
          </p:cNvPr>
          <p:cNvSpPr>
            <a:spLocks noGrp="1" noChangeArrowheads="1"/>
          </p:cNvSpPr>
          <p:nvPr>
            <p:ph type="title"/>
          </p:nvPr>
        </p:nvSpPr>
        <p:spPr/>
        <p:txBody>
          <a:bodyPr/>
          <a:lstStyle/>
          <a:p>
            <a:pPr eaLnBrk="1" hangingPunct="1"/>
            <a:r>
              <a:rPr lang="en-GB" altLang="en-US" dirty="0"/>
              <a:t>What happens to the mass?</a:t>
            </a:r>
          </a:p>
        </p:txBody>
      </p:sp>
      <p:pic>
        <p:nvPicPr>
          <p:cNvPr id="6" name="Picture 5">
            <a:hlinkClick r:id="" action="ppaction://hlinkshowjump?jump=nextslide"/>
            <a:extLst>
              <a:ext uri="{FF2B5EF4-FFF2-40B4-BE49-F238E27FC236}">
                <a16:creationId xmlns:a16="http://schemas.microsoft.com/office/drawing/2014/main" id="{BC839C59-966B-4ED8-8AF3-EC16190981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27B1F5FA-6F69-45E8-BD6D-ADBE95043A1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14E16074-0821-4FB5-82E5-1AC0F8311C9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1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90DFBFC-CDD1-46CA-82E3-BF7D3AA52BB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descr="copper carbonate">
            <a:extLst>
              <a:ext uri="{FF2B5EF4-FFF2-40B4-BE49-F238E27FC236}">
                <a16:creationId xmlns:a16="http://schemas.microsoft.com/office/drawing/2014/main" id="{2818D0B7-AE6D-443D-9ADE-32D4C4477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133" y="2356050"/>
            <a:ext cx="2175405" cy="37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2">
            <a:extLst>
              <a:ext uri="{FF2B5EF4-FFF2-40B4-BE49-F238E27FC236}">
                <a16:creationId xmlns:a16="http://schemas.microsoft.com/office/drawing/2014/main" id="{78C162DC-3977-4FF0-B306-C01B5D2DBBDB}"/>
              </a:ext>
            </a:extLst>
          </p:cNvPr>
          <p:cNvSpPr txBox="1">
            <a:spLocks noChangeArrowheads="1"/>
          </p:cNvSpPr>
          <p:nvPr/>
        </p:nvSpPr>
        <p:spPr bwMode="auto">
          <a:xfrm>
            <a:off x="342900" y="784225"/>
            <a:ext cx="732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After heating 40</a:t>
            </a:r>
            <a:r>
              <a:rPr lang="en-GB" altLang="en-US" sz="1000" dirty="0">
                <a:solidFill>
                  <a:srgbClr val="010067"/>
                </a:solidFill>
              </a:rPr>
              <a:t> </a:t>
            </a:r>
            <a:r>
              <a:rPr lang="en-GB" altLang="en-US" dirty="0">
                <a:solidFill>
                  <a:srgbClr val="010067"/>
                </a:solidFill>
              </a:rPr>
              <a:t>g of copper carbonate, the mass decreased to 30</a:t>
            </a:r>
            <a:r>
              <a:rPr lang="en-GB" altLang="en-US" sz="1000" dirty="0">
                <a:solidFill>
                  <a:srgbClr val="010067"/>
                </a:solidFill>
              </a:rPr>
              <a:t> </a:t>
            </a:r>
            <a:r>
              <a:rPr lang="en-GB" altLang="en-US" dirty="0">
                <a:solidFill>
                  <a:srgbClr val="010067"/>
                </a:solidFill>
              </a:rPr>
              <a:t>g.</a:t>
            </a:r>
          </a:p>
        </p:txBody>
      </p:sp>
      <p:sp>
        <p:nvSpPr>
          <p:cNvPr id="34820" name="Rectangle 3">
            <a:extLst>
              <a:ext uri="{FF2B5EF4-FFF2-40B4-BE49-F238E27FC236}">
                <a16:creationId xmlns:a16="http://schemas.microsoft.com/office/drawing/2014/main" id="{5E1DD365-2A78-4E0C-98E3-DF5A52CB05E1}"/>
              </a:ext>
            </a:extLst>
          </p:cNvPr>
          <p:cNvSpPr>
            <a:spLocks noGrp="1" noChangeArrowheads="1"/>
          </p:cNvSpPr>
          <p:nvPr>
            <p:ph type="title"/>
          </p:nvPr>
        </p:nvSpPr>
        <p:spPr/>
        <p:txBody>
          <a:bodyPr/>
          <a:lstStyle/>
          <a:p>
            <a:pPr eaLnBrk="1" hangingPunct="1"/>
            <a:r>
              <a:rPr lang="en-GB" altLang="en-US"/>
              <a:t>Why did the mass decrease?</a:t>
            </a:r>
          </a:p>
        </p:txBody>
      </p:sp>
      <p:sp>
        <p:nvSpPr>
          <p:cNvPr id="601094" name="Text Box 6">
            <a:extLst>
              <a:ext uri="{FF2B5EF4-FFF2-40B4-BE49-F238E27FC236}">
                <a16:creationId xmlns:a16="http://schemas.microsoft.com/office/drawing/2014/main" id="{56ACF7A5-288B-40A0-A3EA-E60386A17428}"/>
              </a:ext>
            </a:extLst>
          </p:cNvPr>
          <p:cNvSpPr txBox="1">
            <a:spLocks noChangeArrowheads="1"/>
          </p:cNvSpPr>
          <p:nvPr/>
        </p:nvSpPr>
        <p:spPr bwMode="auto">
          <a:xfrm>
            <a:off x="342900" y="2258130"/>
            <a:ext cx="4319588"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7"/>
                </a:solidFill>
              </a:rPr>
              <a:t>Why did the mass decrease?</a:t>
            </a:r>
            <a:endParaRPr lang="en-GB" altLang="en-US" dirty="0"/>
          </a:p>
        </p:txBody>
      </p:sp>
      <p:sp>
        <p:nvSpPr>
          <p:cNvPr id="601096" name="Text Box 8">
            <a:extLst>
              <a:ext uri="{FF2B5EF4-FFF2-40B4-BE49-F238E27FC236}">
                <a16:creationId xmlns:a16="http://schemas.microsoft.com/office/drawing/2014/main" id="{BB4D29C1-A9DA-43A4-81A5-E8CEAF4CCC29}"/>
              </a:ext>
            </a:extLst>
          </p:cNvPr>
          <p:cNvSpPr txBox="1">
            <a:spLocks noChangeArrowheads="1"/>
          </p:cNvSpPr>
          <p:nvPr/>
        </p:nvSpPr>
        <p:spPr bwMode="auto">
          <a:xfrm>
            <a:off x="342901" y="2784416"/>
            <a:ext cx="614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reaction took place in an </a:t>
            </a:r>
            <a:r>
              <a:rPr lang="en-GB" altLang="en-US" b="1" dirty="0">
                <a:solidFill>
                  <a:srgbClr val="FF6600"/>
                </a:solidFill>
              </a:rPr>
              <a:t>open system</a:t>
            </a:r>
            <a:r>
              <a:rPr lang="en-GB" altLang="en-US" dirty="0">
                <a:solidFill>
                  <a:srgbClr val="010067"/>
                </a:solidFill>
              </a:rPr>
              <a:t>. This means the carbon dioxide gas could escape into the surrounding air. </a:t>
            </a:r>
          </a:p>
        </p:txBody>
      </p:sp>
      <p:sp>
        <p:nvSpPr>
          <p:cNvPr id="601097" name="Text Box 9">
            <a:extLst>
              <a:ext uri="{FF2B5EF4-FFF2-40B4-BE49-F238E27FC236}">
                <a16:creationId xmlns:a16="http://schemas.microsoft.com/office/drawing/2014/main" id="{C3BD5588-3D88-45B2-9530-AD7F6B07A383}"/>
              </a:ext>
            </a:extLst>
          </p:cNvPr>
          <p:cNvSpPr txBox="1">
            <a:spLocks noChangeArrowheads="1"/>
          </p:cNvSpPr>
          <p:nvPr/>
        </p:nvSpPr>
        <p:spPr bwMode="auto">
          <a:xfrm>
            <a:off x="342900" y="5322888"/>
            <a:ext cx="5990167" cy="8302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Can you calculate the mass of carbon dioxide that was produced in the reaction?</a:t>
            </a:r>
            <a:endParaRPr lang="en-GB" altLang="en-US" dirty="0"/>
          </a:p>
        </p:txBody>
      </p:sp>
      <p:sp>
        <p:nvSpPr>
          <p:cNvPr id="14" name="Rectangle 13">
            <a:extLst>
              <a:ext uri="{FF2B5EF4-FFF2-40B4-BE49-F238E27FC236}">
                <a16:creationId xmlns:a16="http://schemas.microsoft.com/office/drawing/2014/main" id="{236EA4C3-6ECF-4994-87D3-BCC18F73647E}"/>
              </a:ext>
            </a:extLst>
          </p:cNvPr>
          <p:cNvSpPr>
            <a:spLocks noChangeArrowheads="1"/>
          </p:cNvSpPr>
          <p:nvPr/>
        </p:nvSpPr>
        <p:spPr bwMode="auto">
          <a:xfrm>
            <a:off x="342900" y="4053652"/>
            <a:ext cx="614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mass of carbon dioxide was therefore not taken into account, and so a decrease in mass was observed.</a:t>
            </a:r>
            <a:endParaRPr lang="en-GB" altLang="en-US" dirty="0"/>
          </a:p>
        </p:txBody>
      </p:sp>
      <p:pic>
        <p:nvPicPr>
          <p:cNvPr id="34827" name="Picture 14" descr="Picture4.jpg">
            <a:extLst>
              <a:ext uri="{FF2B5EF4-FFF2-40B4-BE49-F238E27FC236}">
                <a16:creationId xmlns:a16="http://schemas.microsoft.com/office/drawing/2014/main" id="{0430CC0D-3132-41FA-AF2E-EBBE4E52D3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581150"/>
            <a:ext cx="7650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DF5DFC79-420B-43EA-9A52-37EEF6B11D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6FA85C18-6C6A-46B3-8B2B-718404EB0FB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109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4" grpId="0" animBg="1"/>
      <p:bldP spid="601096" grpId="0"/>
      <p:bldP spid="601097"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Z:\Science\GCSE Science 2016\Presentation update\Design\Images\girl_thinking.png">
            <a:extLst>
              <a:ext uri="{FF2B5EF4-FFF2-40B4-BE49-F238E27FC236}">
                <a16:creationId xmlns:a16="http://schemas.microsoft.com/office/drawing/2014/main" id="{BDF907F0-948F-4DF5-B822-47FC73F0D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035" y="1651000"/>
            <a:ext cx="27971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a:extLst>
              <a:ext uri="{FF2B5EF4-FFF2-40B4-BE49-F238E27FC236}">
                <a16:creationId xmlns:a16="http://schemas.microsoft.com/office/drawing/2014/main" id="{5C6C0A4F-43BC-40A7-8F4A-73102E62181D}"/>
              </a:ext>
            </a:extLst>
          </p:cNvPr>
          <p:cNvSpPr>
            <a:spLocks noGrp="1"/>
          </p:cNvSpPr>
          <p:nvPr>
            <p:ph type="title"/>
          </p:nvPr>
        </p:nvSpPr>
        <p:spPr/>
        <p:txBody>
          <a:bodyPr/>
          <a:lstStyle/>
          <a:p>
            <a:r>
              <a:rPr lang="en-GB" altLang="en-US"/>
              <a:t>Reactions involving open systems</a:t>
            </a:r>
          </a:p>
        </p:txBody>
      </p:sp>
      <p:sp>
        <p:nvSpPr>
          <p:cNvPr id="35844" name="TextBox 5">
            <a:extLst>
              <a:ext uri="{FF2B5EF4-FFF2-40B4-BE49-F238E27FC236}">
                <a16:creationId xmlns:a16="http://schemas.microsoft.com/office/drawing/2014/main" id="{4DAFCF46-4975-429C-A5C2-6E513D17C55D}"/>
              </a:ext>
            </a:extLst>
          </p:cNvPr>
          <p:cNvSpPr txBox="1">
            <a:spLocks noChangeArrowheads="1"/>
          </p:cNvSpPr>
          <p:nvPr/>
        </p:nvSpPr>
        <p:spPr bwMode="auto">
          <a:xfrm>
            <a:off x="342900" y="784225"/>
            <a:ext cx="8431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an open system, changes in mass can be observed during or after a chemical reaction.</a:t>
            </a:r>
          </a:p>
        </p:txBody>
      </p:sp>
      <p:sp>
        <p:nvSpPr>
          <p:cNvPr id="33797" name="TextBox 7">
            <a:extLst>
              <a:ext uri="{FF2B5EF4-FFF2-40B4-BE49-F238E27FC236}">
                <a16:creationId xmlns:a16="http://schemas.microsoft.com/office/drawing/2014/main" id="{CA62012E-8736-4A0C-8894-0C8E0B56789A}"/>
              </a:ext>
            </a:extLst>
          </p:cNvPr>
          <p:cNvSpPr txBox="1">
            <a:spLocks noChangeArrowheads="1"/>
          </p:cNvSpPr>
          <p:nvPr/>
        </p:nvSpPr>
        <p:spPr bwMode="auto">
          <a:xfrm>
            <a:off x="342900" y="1927351"/>
            <a:ext cx="5405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often because the mass of gases released or used up in the reaction are not taken into account.</a:t>
            </a:r>
          </a:p>
        </p:txBody>
      </p:sp>
      <p:sp>
        <p:nvSpPr>
          <p:cNvPr id="33801" name="Rectangle 27">
            <a:extLst>
              <a:ext uri="{FF2B5EF4-FFF2-40B4-BE49-F238E27FC236}">
                <a16:creationId xmlns:a16="http://schemas.microsoft.com/office/drawing/2014/main" id="{CF664608-C5E4-4375-B593-2B151B4F9A38}"/>
              </a:ext>
            </a:extLst>
          </p:cNvPr>
          <p:cNvSpPr>
            <a:spLocks noChangeArrowheads="1"/>
          </p:cNvSpPr>
          <p:nvPr/>
        </p:nvSpPr>
        <p:spPr bwMode="auto">
          <a:xfrm>
            <a:off x="342900" y="3440364"/>
            <a:ext cx="50757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reaction occurs, the mass of the particles does not change. However, the state of the particles does change. </a:t>
            </a:r>
          </a:p>
        </p:txBody>
      </p:sp>
      <p:sp>
        <p:nvSpPr>
          <p:cNvPr id="13" name="TextBox 12">
            <a:extLst>
              <a:ext uri="{FF2B5EF4-FFF2-40B4-BE49-F238E27FC236}">
                <a16:creationId xmlns:a16="http://schemas.microsoft.com/office/drawing/2014/main" id="{A209CC3F-5624-49CD-97DE-9E95DDC20C06}"/>
              </a:ext>
            </a:extLst>
          </p:cNvPr>
          <p:cNvSpPr txBox="1">
            <a:spLocks noChangeArrowheads="1"/>
          </p:cNvSpPr>
          <p:nvPr/>
        </p:nvSpPr>
        <p:spPr bwMode="auto">
          <a:xfrm>
            <a:off x="342900" y="5322888"/>
            <a:ext cx="5249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change in mass can be explained by the </a:t>
            </a:r>
            <a:r>
              <a:rPr lang="en-GB" altLang="en-US" b="1">
                <a:solidFill>
                  <a:srgbClr val="FF6600"/>
                </a:solidFill>
              </a:rPr>
              <a:t>particle model</a:t>
            </a:r>
            <a:r>
              <a:rPr lang="en-GB" altLang="en-US"/>
              <a:t>.</a:t>
            </a:r>
          </a:p>
        </p:txBody>
      </p:sp>
      <p:pic>
        <p:nvPicPr>
          <p:cNvPr id="9" name="Picture 8">
            <a:hlinkClick r:id="" action="ppaction://hlinkshowjump?jump=nextslide"/>
            <a:extLst>
              <a:ext uri="{FF2B5EF4-FFF2-40B4-BE49-F238E27FC236}">
                <a16:creationId xmlns:a16="http://schemas.microsoft.com/office/drawing/2014/main" id="{687D2DD7-2C35-43DF-A5DA-13C5C5D055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1217B4F-6FB0-4795-8110-33FFEB5955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80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DD40B90-16CA-45CE-80CB-0D6F948B48B5}"/>
              </a:ext>
            </a:extLst>
          </p:cNvPr>
          <p:cNvSpPr>
            <a:spLocks noGrp="1"/>
          </p:cNvSpPr>
          <p:nvPr>
            <p:ph type="title"/>
          </p:nvPr>
        </p:nvSpPr>
        <p:spPr/>
        <p:txBody>
          <a:bodyPr/>
          <a:lstStyle/>
          <a:p>
            <a:r>
              <a:rPr lang="en-GB" altLang="en-US"/>
              <a:t>The particle model and changing mass</a:t>
            </a:r>
          </a:p>
        </p:txBody>
      </p:sp>
      <p:sp>
        <p:nvSpPr>
          <p:cNvPr id="36869" name="Rectangle 12">
            <a:extLst>
              <a:ext uri="{FF2B5EF4-FFF2-40B4-BE49-F238E27FC236}">
                <a16:creationId xmlns:a16="http://schemas.microsoft.com/office/drawing/2014/main" id="{F03A9BEF-1A4B-4AD8-88A2-576E859DE899}"/>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According to the </a:t>
            </a:r>
            <a:r>
              <a:rPr lang="en-GB" altLang="en-US" dirty="0">
                <a:solidFill>
                  <a:srgbClr val="010066"/>
                </a:solidFill>
              </a:rPr>
              <a:t>particle model</a:t>
            </a:r>
            <a:r>
              <a:rPr lang="en-GB" altLang="en-US" dirty="0"/>
              <a:t>, all particles are in constant motion, and the amount a particle can move depends on the </a:t>
            </a:r>
            <a:r>
              <a:rPr lang="en-GB" altLang="en-US" b="1" dirty="0">
                <a:solidFill>
                  <a:srgbClr val="FF6600"/>
                </a:solidFill>
              </a:rPr>
              <a:t>state</a:t>
            </a:r>
            <a:r>
              <a:rPr lang="en-GB" altLang="en-US" dirty="0"/>
              <a:t> the compound is in: solid, liquid, or gas.</a:t>
            </a:r>
          </a:p>
        </p:txBody>
      </p:sp>
      <p:sp>
        <p:nvSpPr>
          <p:cNvPr id="14" name="Rectangle 13">
            <a:extLst>
              <a:ext uri="{FF2B5EF4-FFF2-40B4-BE49-F238E27FC236}">
                <a16:creationId xmlns:a16="http://schemas.microsoft.com/office/drawing/2014/main" id="{27BCE909-6B62-48CB-84C0-2A67C64A1693}"/>
              </a:ext>
            </a:extLst>
          </p:cNvPr>
          <p:cNvSpPr>
            <a:spLocks noChangeArrowheads="1"/>
          </p:cNvSpPr>
          <p:nvPr/>
        </p:nvSpPr>
        <p:spPr bwMode="auto">
          <a:xfrm>
            <a:off x="342900" y="48021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an open system, gas particles can spread through the test tube and exit into the environment. </a:t>
            </a:r>
          </a:p>
        </p:txBody>
      </p:sp>
      <p:sp>
        <p:nvSpPr>
          <p:cNvPr id="15" name="Rectangle 14">
            <a:extLst>
              <a:ext uri="{FF2B5EF4-FFF2-40B4-BE49-F238E27FC236}">
                <a16:creationId xmlns:a16="http://schemas.microsoft.com/office/drawing/2014/main" id="{E694EBAB-124C-4DF1-8271-522D5BC3C83A}"/>
              </a:ext>
            </a:extLst>
          </p:cNvPr>
          <p:cNvSpPr>
            <a:spLocks noChangeArrowheads="1"/>
          </p:cNvSpPr>
          <p:nvPr/>
        </p:nvSpPr>
        <p:spPr bwMode="auto">
          <a:xfrm>
            <a:off x="342901" y="2124075"/>
            <a:ext cx="524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Solid particles </a:t>
            </a:r>
            <a:r>
              <a:rPr lang="en-GB" altLang="en-US" dirty="0"/>
              <a:t>are strongly bonded to each other, and so cannot move out of their regular arrangement. </a:t>
            </a:r>
          </a:p>
        </p:txBody>
      </p:sp>
      <p:sp>
        <p:nvSpPr>
          <p:cNvPr id="16" name="Rectangle 15">
            <a:extLst>
              <a:ext uri="{FF2B5EF4-FFF2-40B4-BE49-F238E27FC236}">
                <a16:creationId xmlns:a16="http://schemas.microsoft.com/office/drawing/2014/main" id="{25C3A8BA-85A1-4952-85B5-D3531964AB81}"/>
              </a:ext>
            </a:extLst>
          </p:cNvPr>
          <p:cNvSpPr>
            <a:spLocks noChangeArrowheads="1"/>
          </p:cNvSpPr>
          <p:nvPr/>
        </p:nvSpPr>
        <p:spPr bwMode="auto">
          <a:xfrm>
            <a:off x="342901" y="3462338"/>
            <a:ext cx="48612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Gas particles </a:t>
            </a:r>
            <a:r>
              <a:rPr lang="en-GB" altLang="en-US" dirty="0"/>
              <a:t>are not bonded to each other, and so can move far apart in random directions.</a:t>
            </a:r>
          </a:p>
        </p:txBody>
      </p:sp>
      <p:sp>
        <p:nvSpPr>
          <p:cNvPr id="17" name="TextBox 16">
            <a:extLst>
              <a:ext uri="{FF2B5EF4-FFF2-40B4-BE49-F238E27FC236}">
                <a16:creationId xmlns:a16="http://schemas.microsoft.com/office/drawing/2014/main" id="{3A4AADED-C8FC-411F-8348-2182255F4142}"/>
              </a:ext>
            </a:extLst>
          </p:cNvPr>
          <p:cNvSpPr txBox="1">
            <a:spLocks noChangeArrowheads="1"/>
          </p:cNvSpPr>
          <p:nvPr/>
        </p:nvSpPr>
        <p:spPr bwMode="auto">
          <a:xfrm>
            <a:off x="342900" y="57721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decrease in mass is therefore observed.</a:t>
            </a:r>
          </a:p>
        </p:txBody>
      </p:sp>
      <p:pic>
        <p:nvPicPr>
          <p:cNvPr id="12" name="Picture 11" descr="gas2.png">
            <a:extLst>
              <a:ext uri="{FF2B5EF4-FFF2-40B4-BE49-F238E27FC236}">
                <a16:creationId xmlns:a16="http://schemas.microsoft.com/office/drawing/2014/main" id="{ACC257B5-24C2-4449-98D1-DF9E1B74BE1C}"/>
              </a:ext>
            </a:extLst>
          </p:cNvPr>
          <p:cNvPicPr>
            <a:picLocks noChangeAspect="1"/>
          </p:cNvPicPr>
          <p:nvPr/>
        </p:nvPicPr>
        <p:blipFill>
          <a:blip r:embed="rId4">
            <a:extLst>
              <a:ext uri="{28A0092B-C50C-407E-A947-70E740481C1C}">
                <a14:useLocalDpi xmlns:a14="http://schemas.microsoft.com/office/drawing/2010/main" val="0"/>
              </a:ext>
            </a:extLst>
          </a:blip>
          <a:srcRect r="29726"/>
          <a:stretch>
            <a:fillRect/>
          </a:stretch>
        </p:blipFill>
        <p:spPr bwMode="auto">
          <a:xfrm>
            <a:off x="7226827" y="2317750"/>
            <a:ext cx="14779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cture3.jpg">
            <a:extLst>
              <a:ext uri="{FF2B5EF4-FFF2-40B4-BE49-F238E27FC236}">
                <a16:creationId xmlns:a16="http://schemas.microsoft.com/office/drawing/2014/main" id="{C0E1E5C3-45A7-4F9D-B5F5-1B68107EE6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2201" y="2333625"/>
            <a:ext cx="1177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DEA6C6B5-76F0-4A70-8D26-9F076AD576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7E2ECA15-CA12-4272-BF2F-F48D0ABB06A6}"/>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19">
            <a:extLst>
              <a:ext uri="{FF2B5EF4-FFF2-40B4-BE49-F238E27FC236}">
                <a16:creationId xmlns:a16="http://schemas.microsoft.com/office/drawing/2014/main" id="{3AB19592-3A7A-4363-9427-7E54E1B8C4E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Z:\Science\GCSE Science 2016\Presentation update\Design\Images\book_green_edit.png">
            <a:extLst>
              <a:ext uri="{FF2B5EF4-FFF2-40B4-BE49-F238E27FC236}">
                <a16:creationId xmlns:a16="http://schemas.microsoft.com/office/drawing/2014/main" id="{3E09761E-7430-4B15-8C6D-2EF068C7B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423" y="2000074"/>
            <a:ext cx="297939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CFDF4CDC-3B8E-4A2F-B77A-147C219D4E7F}"/>
              </a:ext>
            </a:extLst>
          </p:cNvPr>
          <p:cNvSpPr>
            <a:spLocks noGrp="1"/>
          </p:cNvSpPr>
          <p:nvPr>
            <p:ph type="title"/>
          </p:nvPr>
        </p:nvSpPr>
        <p:spPr/>
        <p:txBody>
          <a:bodyPr/>
          <a:lstStyle/>
          <a:p>
            <a:r>
              <a:rPr lang="en-GB" altLang="en-US"/>
              <a:t>Uncertainty in data</a:t>
            </a:r>
          </a:p>
        </p:txBody>
      </p:sp>
      <p:sp>
        <p:nvSpPr>
          <p:cNvPr id="38916" name="TextBox 3">
            <a:extLst>
              <a:ext uri="{FF2B5EF4-FFF2-40B4-BE49-F238E27FC236}">
                <a16:creationId xmlns:a16="http://schemas.microsoft.com/office/drawing/2014/main" id="{6A8470E4-BA6A-46F6-A5BA-B2D19F05E46C}"/>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Results obtained from experiments always have some degree of uncertainty.</a:t>
            </a:r>
          </a:p>
        </p:txBody>
      </p:sp>
      <p:sp>
        <p:nvSpPr>
          <p:cNvPr id="5" name="TextBox 4">
            <a:extLst>
              <a:ext uri="{FF2B5EF4-FFF2-40B4-BE49-F238E27FC236}">
                <a16:creationId xmlns:a16="http://schemas.microsoft.com/office/drawing/2014/main" id="{39D862F9-2292-4722-AE07-E3F1DC2A8EF4}"/>
              </a:ext>
            </a:extLst>
          </p:cNvPr>
          <p:cNvSpPr txBox="1">
            <a:spLocks noChangeArrowheads="1"/>
          </p:cNvSpPr>
          <p:nvPr/>
        </p:nvSpPr>
        <p:spPr bwMode="auto">
          <a:xfrm>
            <a:off x="342900" y="2011363"/>
            <a:ext cx="4068763"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an accurate result?</a:t>
            </a:r>
          </a:p>
        </p:txBody>
      </p:sp>
      <p:sp>
        <p:nvSpPr>
          <p:cNvPr id="6" name="TextBox 5">
            <a:extLst>
              <a:ext uri="{FF2B5EF4-FFF2-40B4-BE49-F238E27FC236}">
                <a16:creationId xmlns:a16="http://schemas.microsoft.com/office/drawing/2014/main" id="{516A4F68-B8C5-4843-BEB7-AE9D64778F1E}"/>
              </a:ext>
            </a:extLst>
          </p:cNvPr>
          <p:cNvSpPr txBox="1">
            <a:spLocks noChangeArrowheads="1"/>
          </p:cNvSpPr>
          <p:nvPr/>
        </p:nvSpPr>
        <p:spPr bwMode="auto">
          <a:xfrm>
            <a:off x="342900" y="4095750"/>
            <a:ext cx="355600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a precise result?</a:t>
            </a:r>
          </a:p>
        </p:txBody>
      </p:sp>
      <p:sp>
        <p:nvSpPr>
          <p:cNvPr id="7" name="TextBox 6">
            <a:extLst>
              <a:ext uri="{FF2B5EF4-FFF2-40B4-BE49-F238E27FC236}">
                <a16:creationId xmlns:a16="http://schemas.microsoft.com/office/drawing/2014/main" id="{A5731785-0C8F-409C-B3B0-4BBDF4F834B7}"/>
              </a:ext>
            </a:extLst>
          </p:cNvPr>
          <p:cNvSpPr txBox="1">
            <a:spLocks noChangeArrowheads="1"/>
          </p:cNvSpPr>
          <p:nvPr/>
        </p:nvSpPr>
        <p:spPr bwMode="auto">
          <a:xfrm>
            <a:off x="342900" y="2868613"/>
            <a:ext cx="596758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accuracy of a measurement is defined by how close it is to the true value.</a:t>
            </a:r>
          </a:p>
        </p:txBody>
      </p:sp>
      <p:sp>
        <p:nvSpPr>
          <p:cNvPr id="8" name="TextBox 7">
            <a:extLst>
              <a:ext uri="{FF2B5EF4-FFF2-40B4-BE49-F238E27FC236}">
                <a16:creationId xmlns:a16="http://schemas.microsoft.com/office/drawing/2014/main" id="{7B263545-751C-4CAA-B49C-5972147F7B47}"/>
              </a:ext>
            </a:extLst>
          </p:cNvPr>
          <p:cNvSpPr txBox="1">
            <a:spLocks noChangeArrowheads="1"/>
          </p:cNvSpPr>
          <p:nvPr/>
        </p:nvSpPr>
        <p:spPr bwMode="auto">
          <a:xfrm>
            <a:off x="342899" y="4953000"/>
            <a:ext cx="73448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precision of a measurement is dependent on </a:t>
            </a:r>
          </a:p>
          <a:p>
            <a:r>
              <a:rPr lang="en-GB" altLang="en-US" dirty="0"/>
              <a:t>the amount of random errors. Precise measurements are very close to the mean value.</a:t>
            </a:r>
          </a:p>
        </p:txBody>
      </p:sp>
      <p:pic>
        <p:nvPicPr>
          <p:cNvPr id="10" name="Picture 8">
            <a:hlinkClick r:id="" action="ppaction://hlinkshowjump?jump=nextslide"/>
            <a:extLst>
              <a:ext uri="{FF2B5EF4-FFF2-40B4-BE49-F238E27FC236}">
                <a16:creationId xmlns:a16="http://schemas.microsoft.com/office/drawing/2014/main" id="{7F6F48D5-CAEC-4302-BE11-1A70F26C61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1734F8-8B5D-42DD-9BAB-6BCDDBFA11E3}"/>
              </a:ext>
            </a:extLst>
          </p:cNvPr>
          <p:cNvSpPr>
            <a:spLocks noGrp="1"/>
          </p:cNvSpPr>
          <p:nvPr>
            <p:ph type="title"/>
          </p:nvPr>
        </p:nvSpPr>
        <p:spPr/>
        <p:txBody>
          <a:bodyPr/>
          <a:lstStyle/>
          <a:p>
            <a:r>
              <a:rPr lang="en-GB" altLang="en-US" dirty="0"/>
              <a:t>How reliable is your data? (1)</a:t>
            </a:r>
          </a:p>
        </p:txBody>
      </p:sp>
      <p:grpSp>
        <p:nvGrpSpPr>
          <p:cNvPr id="16" name="Group 15">
            <a:extLst>
              <a:ext uri="{FF2B5EF4-FFF2-40B4-BE49-F238E27FC236}">
                <a16:creationId xmlns:a16="http://schemas.microsoft.com/office/drawing/2014/main" id="{D6954D47-D4AC-4147-BCB0-6AB27AE13C3D}"/>
              </a:ext>
            </a:extLst>
          </p:cNvPr>
          <p:cNvGrpSpPr/>
          <p:nvPr/>
        </p:nvGrpSpPr>
        <p:grpSpPr>
          <a:xfrm>
            <a:off x="2546350" y="3439056"/>
            <a:ext cx="3684411" cy="2523065"/>
            <a:chOff x="2546350" y="3235854"/>
            <a:chExt cx="3684411" cy="2523065"/>
          </a:xfrm>
        </p:grpSpPr>
        <p:sp>
          <p:nvSpPr>
            <p:cNvPr id="5" name="TextBox 4">
              <a:extLst>
                <a:ext uri="{FF2B5EF4-FFF2-40B4-BE49-F238E27FC236}">
                  <a16:creationId xmlns:a16="http://schemas.microsoft.com/office/drawing/2014/main" id="{29EB4A31-3DEA-4941-8146-F4FA013D01A0}"/>
                </a:ext>
              </a:extLst>
            </p:cNvPr>
            <p:cNvSpPr txBox="1">
              <a:spLocks noChangeArrowheads="1"/>
            </p:cNvSpPr>
            <p:nvPr/>
          </p:nvSpPr>
          <p:spPr bwMode="auto">
            <a:xfrm>
              <a:off x="5546549" y="3235854"/>
              <a:ext cx="684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30</a:t>
              </a:r>
            </a:p>
          </p:txBody>
        </p:sp>
        <p:sp>
          <p:nvSpPr>
            <p:cNvPr id="6" name="TextBox 5">
              <a:extLst>
                <a:ext uri="{FF2B5EF4-FFF2-40B4-BE49-F238E27FC236}">
                  <a16:creationId xmlns:a16="http://schemas.microsoft.com/office/drawing/2014/main" id="{F2EEC184-2E96-46B0-A96D-3B15FCC1634E}"/>
                </a:ext>
              </a:extLst>
            </p:cNvPr>
            <p:cNvSpPr txBox="1">
              <a:spLocks noChangeArrowheads="1"/>
            </p:cNvSpPr>
            <p:nvPr/>
          </p:nvSpPr>
          <p:spPr bwMode="auto">
            <a:xfrm>
              <a:off x="5546549" y="3747910"/>
              <a:ext cx="68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29</a:t>
              </a:r>
            </a:p>
          </p:txBody>
        </p:sp>
        <p:sp>
          <p:nvSpPr>
            <p:cNvPr id="7" name="TextBox 6">
              <a:extLst>
                <a:ext uri="{FF2B5EF4-FFF2-40B4-BE49-F238E27FC236}">
                  <a16:creationId xmlns:a16="http://schemas.microsoft.com/office/drawing/2014/main" id="{BDE44E48-A2F8-4EF5-ABDF-D00E9562647E}"/>
                </a:ext>
              </a:extLst>
            </p:cNvPr>
            <p:cNvSpPr txBox="1">
              <a:spLocks noChangeArrowheads="1"/>
            </p:cNvSpPr>
            <p:nvPr/>
          </p:nvSpPr>
          <p:spPr bwMode="auto">
            <a:xfrm>
              <a:off x="5546549" y="4271256"/>
              <a:ext cx="68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31</a:t>
              </a:r>
            </a:p>
          </p:txBody>
        </p:sp>
        <p:sp>
          <p:nvSpPr>
            <p:cNvPr id="8" name="TextBox 7">
              <a:extLst>
                <a:ext uri="{FF2B5EF4-FFF2-40B4-BE49-F238E27FC236}">
                  <a16:creationId xmlns:a16="http://schemas.microsoft.com/office/drawing/2014/main" id="{8A838D66-90CE-4BD8-A691-382D3F82FB76}"/>
                </a:ext>
              </a:extLst>
            </p:cNvPr>
            <p:cNvSpPr txBox="1">
              <a:spLocks noChangeArrowheads="1"/>
            </p:cNvSpPr>
            <p:nvPr/>
          </p:nvSpPr>
          <p:spPr bwMode="auto">
            <a:xfrm>
              <a:off x="5546549" y="4784900"/>
              <a:ext cx="68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30</a:t>
              </a:r>
            </a:p>
          </p:txBody>
        </p:sp>
        <p:sp>
          <p:nvSpPr>
            <p:cNvPr id="9" name="TextBox 8">
              <a:extLst>
                <a:ext uri="{FF2B5EF4-FFF2-40B4-BE49-F238E27FC236}">
                  <a16:creationId xmlns:a16="http://schemas.microsoft.com/office/drawing/2014/main" id="{F8B928D3-95A4-4C1B-A3FA-FA4198D08E5D}"/>
                </a:ext>
              </a:extLst>
            </p:cNvPr>
            <p:cNvSpPr txBox="1">
              <a:spLocks noChangeArrowheads="1"/>
            </p:cNvSpPr>
            <p:nvPr/>
          </p:nvSpPr>
          <p:spPr bwMode="auto">
            <a:xfrm>
              <a:off x="5546549" y="5296956"/>
              <a:ext cx="68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38</a:t>
              </a:r>
            </a:p>
          </p:txBody>
        </p:sp>
        <p:sp>
          <p:nvSpPr>
            <p:cNvPr id="10" name="TextBox 9">
              <a:extLst>
                <a:ext uri="{FF2B5EF4-FFF2-40B4-BE49-F238E27FC236}">
                  <a16:creationId xmlns:a16="http://schemas.microsoft.com/office/drawing/2014/main" id="{441FFE7D-0FDA-42EA-A909-EDF0052C4CF7}"/>
                </a:ext>
              </a:extLst>
            </p:cNvPr>
            <p:cNvSpPr txBox="1">
              <a:spLocks noChangeArrowheads="1"/>
            </p:cNvSpPr>
            <p:nvPr/>
          </p:nvSpPr>
          <p:spPr bwMode="auto">
            <a:xfrm>
              <a:off x="2546350" y="3235854"/>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a:t>
              </a:r>
            </a:p>
          </p:txBody>
        </p:sp>
        <p:sp>
          <p:nvSpPr>
            <p:cNvPr id="11" name="TextBox 10">
              <a:extLst>
                <a:ext uri="{FF2B5EF4-FFF2-40B4-BE49-F238E27FC236}">
                  <a16:creationId xmlns:a16="http://schemas.microsoft.com/office/drawing/2014/main" id="{333301E5-2E63-4B0B-A2FE-BF8205921DB1}"/>
                </a:ext>
              </a:extLst>
            </p:cNvPr>
            <p:cNvSpPr txBox="1">
              <a:spLocks noChangeArrowheads="1"/>
            </p:cNvSpPr>
            <p:nvPr/>
          </p:nvSpPr>
          <p:spPr bwMode="auto">
            <a:xfrm>
              <a:off x="2546350" y="374791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a:t>
              </a:r>
            </a:p>
          </p:txBody>
        </p:sp>
        <p:sp>
          <p:nvSpPr>
            <p:cNvPr id="12" name="TextBox 11">
              <a:extLst>
                <a:ext uri="{FF2B5EF4-FFF2-40B4-BE49-F238E27FC236}">
                  <a16:creationId xmlns:a16="http://schemas.microsoft.com/office/drawing/2014/main" id="{94E7D466-DD77-461D-AA0E-F8F1A2FC2968}"/>
                </a:ext>
              </a:extLst>
            </p:cNvPr>
            <p:cNvSpPr txBox="1">
              <a:spLocks noChangeArrowheads="1"/>
            </p:cNvSpPr>
            <p:nvPr/>
          </p:nvSpPr>
          <p:spPr bwMode="auto">
            <a:xfrm>
              <a:off x="2546350" y="4271256"/>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3</a:t>
              </a:r>
            </a:p>
          </p:txBody>
        </p:sp>
        <p:sp>
          <p:nvSpPr>
            <p:cNvPr id="13" name="TextBox 12">
              <a:extLst>
                <a:ext uri="{FF2B5EF4-FFF2-40B4-BE49-F238E27FC236}">
                  <a16:creationId xmlns:a16="http://schemas.microsoft.com/office/drawing/2014/main" id="{6E6A4D5B-80D7-4157-80DE-AA122768E2DA}"/>
                </a:ext>
              </a:extLst>
            </p:cNvPr>
            <p:cNvSpPr txBox="1">
              <a:spLocks noChangeArrowheads="1"/>
            </p:cNvSpPr>
            <p:nvPr/>
          </p:nvSpPr>
          <p:spPr bwMode="auto">
            <a:xfrm>
              <a:off x="2546350" y="4784900"/>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4</a:t>
              </a:r>
            </a:p>
          </p:txBody>
        </p:sp>
        <p:sp>
          <p:nvSpPr>
            <p:cNvPr id="14" name="TextBox 13">
              <a:extLst>
                <a:ext uri="{FF2B5EF4-FFF2-40B4-BE49-F238E27FC236}">
                  <a16:creationId xmlns:a16="http://schemas.microsoft.com/office/drawing/2014/main" id="{F9E97E2F-0C5A-4635-876A-0392EA10B757}"/>
                </a:ext>
              </a:extLst>
            </p:cNvPr>
            <p:cNvSpPr txBox="1">
              <a:spLocks noChangeArrowheads="1"/>
            </p:cNvSpPr>
            <p:nvPr/>
          </p:nvSpPr>
          <p:spPr bwMode="auto">
            <a:xfrm>
              <a:off x="2546350" y="5296956"/>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5</a:t>
              </a:r>
            </a:p>
          </p:txBody>
        </p:sp>
      </p:grpSp>
      <p:grpSp>
        <p:nvGrpSpPr>
          <p:cNvPr id="15" name="Group 14">
            <a:extLst>
              <a:ext uri="{FF2B5EF4-FFF2-40B4-BE49-F238E27FC236}">
                <a16:creationId xmlns:a16="http://schemas.microsoft.com/office/drawing/2014/main" id="{7CBD3A8F-9324-496C-93A4-795160AD5812}"/>
              </a:ext>
            </a:extLst>
          </p:cNvPr>
          <p:cNvGrpSpPr/>
          <p:nvPr/>
        </p:nvGrpSpPr>
        <p:grpSpPr>
          <a:xfrm>
            <a:off x="1404938" y="2603326"/>
            <a:ext cx="6378575" cy="3358796"/>
            <a:chOff x="1404938" y="2400124"/>
            <a:chExt cx="6378575" cy="3358796"/>
          </a:xfrm>
        </p:grpSpPr>
        <p:sp>
          <p:nvSpPr>
            <p:cNvPr id="39954" name="Rectangle 15">
              <a:extLst>
                <a:ext uri="{FF2B5EF4-FFF2-40B4-BE49-F238E27FC236}">
                  <a16:creationId xmlns:a16="http://schemas.microsoft.com/office/drawing/2014/main" id="{C2735658-A43C-42F6-A79C-C7BBEB0AEBA1}"/>
                </a:ext>
              </a:extLst>
            </p:cNvPr>
            <p:cNvSpPr>
              <a:spLocks noChangeArrowheads="1"/>
            </p:cNvSpPr>
            <p:nvPr/>
          </p:nvSpPr>
          <p:spPr bwMode="auto">
            <a:xfrm>
              <a:off x="1425575" y="2405063"/>
              <a:ext cx="6346825" cy="815975"/>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 name="TextBox 2">
              <a:extLst>
                <a:ext uri="{FF2B5EF4-FFF2-40B4-BE49-F238E27FC236}">
                  <a16:creationId xmlns:a16="http://schemas.microsoft.com/office/drawing/2014/main" id="{833363AF-FD58-41F5-8D5B-9C4F0F643C40}"/>
                </a:ext>
              </a:extLst>
            </p:cNvPr>
            <p:cNvSpPr txBox="1"/>
            <p:nvPr/>
          </p:nvSpPr>
          <p:spPr bwMode="auto">
            <a:xfrm>
              <a:off x="4013202" y="2400124"/>
              <a:ext cx="3768723" cy="831850"/>
            </a:xfrm>
            <a:prstGeom prst="rect">
              <a:avLst/>
            </a:prstGeom>
            <a:noFill/>
          </p:spPr>
          <p:txBody>
            <a:bodyPr wrap="square" anchor="t" anchorCtr="0">
              <a:spAutoFit/>
            </a:bodyPr>
            <a:lstStyle/>
            <a:p>
              <a:pPr algn="ctr">
                <a:defRPr/>
              </a:pPr>
              <a:r>
                <a:rPr lang="en-GB" b="1" dirty="0">
                  <a:solidFill>
                    <a:schemeClr val="bg1"/>
                  </a:solidFill>
                </a:rPr>
                <a:t>mass following decomposition (g)  </a:t>
              </a:r>
            </a:p>
          </p:txBody>
        </p:sp>
        <p:sp>
          <p:nvSpPr>
            <p:cNvPr id="4" name="TextBox 3">
              <a:extLst>
                <a:ext uri="{FF2B5EF4-FFF2-40B4-BE49-F238E27FC236}">
                  <a16:creationId xmlns:a16="http://schemas.microsoft.com/office/drawing/2014/main" id="{5BC13316-7A77-4535-A072-365D06744E4D}"/>
                </a:ext>
              </a:extLst>
            </p:cNvPr>
            <p:cNvSpPr txBox="1"/>
            <p:nvPr/>
          </p:nvSpPr>
          <p:spPr bwMode="auto">
            <a:xfrm>
              <a:off x="1404938" y="2596357"/>
              <a:ext cx="2636837" cy="461962"/>
            </a:xfrm>
            <a:prstGeom prst="rect">
              <a:avLst/>
            </a:prstGeom>
            <a:noFill/>
          </p:spPr>
          <p:txBody>
            <a:bodyPr>
              <a:spAutoFit/>
            </a:bodyPr>
            <a:lstStyle/>
            <a:p>
              <a:pPr algn="ctr">
                <a:defRPr/>
              </a:pPr>
              <a:r>
                <a:rPr lang="en-GB" b="1" dirty="0">
                  <a:solidFill>
                    <a:schemeClr val="bg1"/>
                  </a:solidFill>
                </a:rPr>
                <a:t>repeat number</a:t>
              </a:r>
            </a:p>
          </p:txBody>
        </p:sp>
        <p:sp>
          <p:nvSpPr>
            <p:cNvPr id="39957" name="Rectangle 14">
              <a:extLst>
                <a:ext uri="{FF2B5EF4-FFF2-40B4-BE49-F238E27FC236}">
                  <a16:creationId xmlns:a16="http://schemas.microsoft.com/office/drawing/2014/main" id="{2ADDF3B5-03C5-4362-AFEE-B6EE8E049F3F}"/>
                </a:ext>
              </a:extLst>
            </p:cNvPr>
            <p:cNvSpPr>
              <a:spLocks noChangeArrowheads="1"/>
            </p:cNvSpPr>
            <p:nvPr/>
          </p:nvSpPr>
          <p:spPr bwMode="auto">
            <a:xfrm>
              <a:off x="1414463" y="2405064"/>
              <a:ext cx="6357937" cy="3353856"/>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39958" name="Straight Connector 17">
              <a:extLst>
                <a:ext uri="{FF2B5EF4-FFF2-40B4-BE49-F238E27FC236}">
                  <a16:creationId xmlns:a16="http://schemas.microsoft.com/office/drawing/2014/main" id="{3812E950-3488-4C01-8675-3992A73B348D}"/>
                </a:ext>
              </a:extLst>
            </p:cNvPr>
            <p:cNvCxnSpPr>
              <a:cxnSpLocks noChangeShapeType="1"/>
            </p:cNvCxnSpPr>
            <p:nvPr/>
          </p:nvCxnSpPr>
          <p:spPr bwMode="auto">
            <a:xfrm>
              <a:off x="4027488" y="2405063"/>
              <a:ext cx="0" cy="3353856"/>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39959" name="Straight Connector 21">
              <a:extLst>
                <a:ext uri="{FF2B5EF4-FFF2-40B4-BE49-F238E27FC236}">
                  <a16:creationId xmlns:a16="http://schemas.microsoft.com/office/drawing/2014/main" id="{F408E09C-87D9-436C-A894-2197E5533F77}"/>
                </a:ext>
              </a:extLst>
            </p:cNvPr>
            <p:cNvCxnSpPr>
              <a:cxnSpLocks noChangeShapeType="1"/>
            </p:cNvCxnSpPr>
            <p:nvPr/>
          </p:nvCxnSpPr>
          <p:spPr bwMode="auto">
            <a:xfrm>
              <a:off x="1425575" y="3708929"/>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39960" name="Straight Connector 22">
              <a:extLst>
                <a:ext uri="{FF2B5EF4-FFF2-40B4-BE49-F238E27FC236}">
                  <a16:creationId xmlns:a16="http://schemas.microsoft.com/office/drawing/2014/main" id="{6BBA96C0-581A-4E8E-80FD-DFF9505C22F2}"/>
                </a:ext>
              </a:extLst>
            </p:cNvPr>
            <p:cNvCxnSpPr>
              <a:cxnSpLocks noChangeShapeType="1"/>
            </p:cNvCxnSpPr>
            <p:nvPr/>
          </p:nvCxnSpPr>
          <p:spPr bwMode="auto">
            <a:xfrm>
              <a:off x="1425575" y="4230687"/>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39961" name="Straight Connector 23">
              <a:extLst>
                <a:ext uri="{FF2B5EF4-FFF2-40B4-BE49-F238E27FC236}">
                  <a16:creationId xmlns:a16="http://schemas.microsoft.com/office/drawing/2014/main" id="{CBF2AA53-6E76-4440-A329-8A796544A54A}"/>
                </a:ext>
              </a:extLst>
            </p:cNvPr>
            <p:cNvCxnSpPr>
              <a:cxnSpLocks noChangeShapeType="1"/>
            </p:cNvCxnSpPr>
            <p:nvPr/>
          </p:nvCxnSpPr>
          <p:spPr bwMode="auto">
            <a:xfrm>
              <a:off x="1425575" y="4752445"/>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39962" name="Straight Connector 24">
              <a:extLst>
                <a:ext uri="{FF2B5EF4-FFF2-40B4-BE49-F238E27FC236}">
                  <a16:creationId xmlns:a16="http://schemas.microsoft.com/office/drawing/2014/main" id="{CD432B27-70C6-4A58-AEA6-14DFA586E2DE}"/>
                </a:ext>
              </a:extLst>
            </p:cNvPr>
            <p:cNvCxnSpPr>
              <a:cxnSpLocks noChangeShapeType="1"/>
            </p:cNvCxnSpPr>
            <p:nvPr/>
          </p:nvCxnSpPr>
          <p:spPr bwMode="auto">
            <a:xfrm>
              <a:off x="1425575" y="5261326"/>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grpSp>
      <p:sp>
        <p:nvSpPr>
          <p:cNvPr id="2" name="TextBox 28">
            <a:extLst>
              <a:ext uri="{FF2B5EF4-FFF2-40B4-BE49-F238E27FC236}">
                <a16:creationId xmlns:a16="http://schemas.microsoft.com/office/drawing/2014/main" id="{9A9416F4-8410-4386-93C6-17642BB614FC}"/>
              </a:ext>
            </a:extLst>
          </p:cNvPr>
          <p:cNvSpPr txBox="1">
            <a:spLocks noChangeArrowheads="1"/>
          </p:cNvSpPr>
          <p:nvPr/>
        </p:nvSpPr>
        <p:spPr bwMode="auto">
          <a:xfrm>
            <a:off x="342900" y="784225"/>
            <a:ext cx="8421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breakdown of 40 grams of </a:t>
            </a:r>
            <a:r>
              <a:rPr lang="en-GB" altLang="en-US" dirty="0">
                <a:solidFill>
                  <a:srgbClr val="010067"/>
                </a:solidFill>
              </a:rPr>
              <a:t>copper carbonate to copper oxide and carbon dioxide gas was carried out five times.</a:t>
            </a:r>
            <a:endParaRPr lang="en-GB" altLang="en-US" dirty="0"/>
          </a:p>
        </p:txBody>
      </p:sp>
      <p:sp>
        <p:nvSpPr>
          <p:cNvPr id="31" name="TextBox 30">
            <a:extLst>
              <a:ext uri="{FF2B5EF4-FFF2-40B4-BE49-F238E27FC236}">
                <a16:creationId xmlns:a16="http://schemas.microsoft.com/office/drawing/2014/main" id="{DB7DCC10-33CF-4F6E-A4CE-B54047AA192D}"/>
              </a:ext>
            </a:extLst>
          </p:cNvPr>
          <p:cNvSpPr txBox="1">
            <a:spLocks noChangeArrowheads="1"/>
          </p:cNvSpPr>
          <p:nvPr/>
        </p:nvSpPr>
        <p:spPr bwMode="auto">
          <a:xfrm>
            <a:off x="2740025" y="6153150"/>
            <a:ext cx="36639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reliable is the data?</a:t>
            </a:r>
          </a:p>
        </p:txBody>
      </p:sp>
      <p:sp>
        <p:nvSpPr>
          <p:cNvPr id="32" name="Rectangle 31">
            <a:extLst>
              <a:ext uri="{FF2B5EF4-FFF2-40B4-BE49-F238E27FC236}">
                <a16:creationId xmlns:a16="http://schemas.microsoft.com/office/drawing/2014/main" id="{0803254F-F4D2-4F40-BE4D-E652E5D5199D}"/>
              </a:ext>
            </a:extLst>
          </p:cNvPr>
          <p:cNvSpPr>
            <a:spLocks noChangeArrowheads="1"/>
          </p:cNvSpPr>
          <p:nvPr/>
        </p:nvSpPr>
        <p:spPr bwMode="auto">
          <a:xfrm>
            <a:off x="342900" y="1666876"/>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final mass of the reaction for each repeat was recorded in the table below.</a:t>
            </a:r>
            <a:endParaRPr lang="en-GB" altLang="en-US" dirty="0"/>
          </a:p>
        </p:txBody>
      </p:sp>
      <p:pic>
        <p:nvPicPr>
          <p:cNvPr id="26" name="Picture 8">
            <a:hlinkClick r:id="" action="ppaction://hlinkshowjump?jump=nextslide"/>
            <a:extLst>
              <a:ext uri="{FF2B5EF4-FFF2-40B4-BE49-F238E27FC236}">
                <a16:creationId xmlns:a16="http://schemas.microsoft.com/office/drawing/2014/main" id="{3C9FABA6-3984-47B8-8696-E00B3861DD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F2D3368D-74EB-40B3-AEE7-C871D7423D85}"/>
              </a:ext>
            </a:extLst>
          </p:cNvPr>
          <p:cNvSpPr>
            <a:spLocks noChangeArrowheads="1"/>
          </p:cNvSpPr>
          <p:nvPr/>
        </p:nvSpPr>
        <p:spPr bwMode="auto">
          <a:xfrm>
            <a:off x="5543550" y="4681538"/>
            <a:ext cx="542925" cy="338137"/>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0963" name="TextBox 8">
            <a:extLst>
              <a:ext uri="{FF2B5EF4-FFF2-40B4-BE49-F238E27FC236}">
                <a16:creationId xmlns:a16="http://schemas.microsoft.com/office/drawing/2014/main" id="{6D8B4963-4949-43C0-BD98-1387E2E29F31}"/>
              </a:ext>
            </a:extLst>
          </p:cNvPr>
          <p:cNvSpPr txBox="1">
            <a:spLocks noChangeArrowheads="1"/>
          </p:cNvSpPr>
          <p:nvPr/>
        </p:nvSpPr>
        <p:spPr bwMode="auto">
          <a:xfrm>
            <a:off x="5549900" y="4630914"/>
            <a:ext cx="68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38</a:t>
            </a:r>
          </a:p>
        </p:txBody>
      </p:sp>
      <p:sp>
        <p:nvSpPr>
          <p:cNvPr id="40964" name="Title 1">
            <a:extLst>
              <a:ext uri="{FF2B5EF4-FFF2-40B4-BE49-F238E27FC236}">
                <a16:creationId xmlns:a16="http://schemas.microsoft.com/office/drawing/2014/main" id="{BC743753-6A0A-4399-BD93-F5000E9106F5}"/>
              </a:ext>
            </a:extLst>
          </p:cNvPr>
          <p:cNvSpPr>
            <a:spLocks noGrp="1"/>
          </p:cNvSpPr>
          <p:nvPr>
            <p:ph type="title"/>
          </p:nvPr>
        </p:nvSpPr>
        <p:spPr/>
        <p:txBody>
          <a:bodyPr/>
          <a:lstStyle/>
          <a:p>
            <a:r>
              <a:rPr lang="en-GB" altLang="en-US" dirty="0"/>
              <a:t>How reliable is your data? (2)</a:t>
            </a:r>
          </a:p>
        </p:txBody>
      </p:sp>
      <p:sp>
        <p:nvSpPr>
          <p:cNvPr id="40965" name="TextBox 4">
            <a:extLst>
              <a:ext uri="{FF2B5EF4-FFF2-40B4-BE49-F238E27FC236}">
                <a16:creationId xmlns:a16="http://schemas.microsoft.com/office/drawing/2014/main" id="{5FF4C4C3-CAA2-4AE9-85C6-9DA40F05F436}"/>
              </a:ext>
            </a:extLst>
          </p:cNvPr>
          <p:cNvSpPr txBox="1">
            <a:spLocks noChangeArrowheads="1"/>
          </p:cNvSpPr>
          <p:nvPr/>
        </p:nvSpPr>
        <p:spPr bwMode="auto">
          <a:xfrm>
            <a:off x="5557838" y="2411766"/>
            <a:ext cx="684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30</a:t>
            </a:r>
          </a:p>
        </p:txBody>
      </p:sp>
      <p:sp>
        <p:nvSpPr>
          <p:cNvPr id="40966" name="TextBox 5">
            <a:extLst>
              <a:ext uri="{FF2B5EF4-FFF2-40B4-BE49-F238E27FC236}">
                <a16:creationId xmlns:a16="http://schemas.microsoft.com/office/drawing/2014/main" id="{D7F7F520-751C-4B4C-B683-5EE208C4E36B}"/>
              </a:ext>
            </a:extLst>
          </p:cNvPr>
          <p:cNvSpPr txBox="1">
            <a:spLocks noChangeArrowheads="1"/>
          </p:cNvSpPr>
          <p:nvPr/>
        </p:nvSpPr>
        <p:spPr bwMode="auto">
          <a:xfrm>
            <a:off x="5557838" y="2980267"/>
            <a:ext cx="68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29</a:t>
            </a:r>
          </a:p>
        </p:txBody>
      </p:sp>
      <p:sp>
        <p:nvSpPr>
          <p:cNvPr id="40967" name="TextBox 6">
            <a:extLst>
              <a:ext uri="{FF2B5EF4-FFF2-40B4-BE49-F238E27FC236}">
                <a16:creationId xmlns:a16="http://schemas.microsoft.com/office/drawing/2014/main" id="{C027CCF3-518A-4D5C-8225-157F3E7E753E}"/>
              </a:ext>
            </a:extLst>
          </p:cNvPr>
          <p:cNvSpPr txBox="1">
            <a:spLocks noChangeArrowheads="1"/>
          </p:cNvSpPr>
          <p:nvPr/>
        </p:nvSpPr>
        <p:spPr bwMode="auto">
          <a:xfrm>
            <a:off x="5557838" y="3526191"/>
            <a:ext cx="68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31</a:t>
            </a:r>
          </a:p>
        </p:txBody>
      </p:sp>
      <p:sp>
        <p:nvSpPr>
          <p:cNvPr id="40968" name="TextBox 7">
            <a:extLst>
              <a:ext uri="{FF2B5EF4-FFF2-40B4-BE49-F238E27FC236}">
                <a16:creationId xmlns:a16="http://schemas.microsoft.com/office/drawing/2014/main" id="{90900FF1-F3CE-437C-8818-7DD9CB24A0FA}"/>
              </a:ext>
            </a:extLst>
          </p:cNvPr>
          <p:cNvSpPr txBox="1">
            <a:spLocks noChangeArrowheads="1"/>
          </p:cNvSpPr>
          <p:nvPr/>
        </p:nvSpPr>
        <p:spPr bwMode="auto">
          <a:xfrm>
            <a:off x="5557838" y="4084991"/>
            <a:ext cx="68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30</a:t>
            </a:r>
          </a:p>
        </p:txBody>
      </p:sp>
      <p:sp>
        <p:nvSpPr>
          <p:cNvPr id="40969" name="TextBox 9">
            <a:extLst>
              <a:ext uri="{FF2B5EF4-FFF2-40B4-BE49-F238E27FC236}">
                <a16:creationId xmlns:a16="http://schemas.microsoft.com/office/drawing/2014/main" id="{33D0C7CF-004B-4189-9418-34B924BBC3EA}"/>
              </a:ext>
            </a:extLst>
          </p:cNvPr>
          <p:cNvSpPr txBox="1">
            <a:spLocks noChangeArrowheads="1"/>
          </p:cNvSpPr>
          <p:nvPr/>
        </p:nvSpPr>
        <p:spPr bwMode="auto">
          <a:xfrm>
            <a:off x="2546350" y="2411766"/>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a:t>
            </a:r>
          </a:p>
        </p:txBody>
      </p:sp>
      <p:sp>
        <p:nvSpPr>
          <p:cNvPr id="40970" name="TextBox 10">
            <a:extLst>
              <a:ext uri="{FF2B5EF4-FFF2-40B4-BE49-F238E27FC236}">
                <a16:creationId xmlns:a16="http://schemas.microsoft.com/office/drawing/2014/main" id="{DB2A3B1D-EA90-4601-AF50-1DCE188CF114}"/>
              </a:ext>
            </a:extLst>
          </p:cNvPr>
          <p:cNvSpPr txBox="1">
            <a:spLocks noChangeArrowheads="1"/>
          </p:cNvSpPr>
          <p:nvPr/>
        </p:nvSpPr>
        <p:spPr bwMode="auto">
          <a:xfrm>
            <a:off x="2546350" y="2980267"/>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a:t>
            </a:r>
          </a:p>
        </p:txBody>
      </p:sp>
      <p:sp>
        <p:nvSpPr>
          <p:cNvPr id="40971" name="TextBox 11">
            <a:extLst>
              <a:ext uri="{FF2B5EF4-FFF2-40B4-BE49-F238E27FC236}">
                <a16:creationId xmlns:a16="http://schemas.microsoft.com/office/drawing/2014/main" id="{65E85BCA-7540-4D02-B4AA-C2023B7D11FC}"/>
              </a:ext>
            </a:extLst>
          </p:cNvPr>
          <p:cNvSpPr txBox="1">
            <a:spLocks noChangeArrowheads="1"/>
          </p:cNvSpPr>
          <p:nvPr/>
        </p:nvSpPr>
        <p:spPr bwMode="auto">
          <a:xfrm>
            <a:off x="2546350" y="3526191"/>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a:t>
            </a:r>
          </a:p>
        </p:txBody>
      </p:sp>
      <p:sp>
        <p:nvSpPr>
          <p:cNvPr id="40972" name="TextBox 12">
            <a:extLst>
              <a:ext uri="{FF2B5EF4-FFF2-40B4-BE49-F238E27FC236}">
                <a16:creationId xmlns:a16="http://schemas.microsoft.com/office/drawing/2014/main" id="{57EFAE74-0723-4884-89B9-A171FB1D1C1A}"/>
              </a:ext>
            </a:extLst>
          </p:cNvPr>
          <p:cNvSpPr txBox="1">
            <a:spLocks noChangeArrowheads="1"/>
          </p:cNvSpPr>
          <p:nvPr/>
        </p:nvSpPr>
        <p:spPr bwMode="auto">
          <a:xfrm>
            <a:off x="2546350" y="4084991"/>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a:t>
            </a:r>
          </a:p>
        </p:txBody>
      </p:sp>
      <p:sp>
        <p:nvSpPr>
          <p:cNvPr id="40973" name="TextBox 13">
            <a:extLst>
              <a:ext uri="{FF2B5EF4-FFF2-40B4-BE49-F238E27FC236}">
                <a16:creationId xmlns:a16="http://schemas.microsoft.com/office/drawing/2014/main" id="{87CD3C2F-F938-4A60-BC32-4C046D13066F}"/>
              </a:ext>
            </a:extLst>
          </p:cNvPr>
          <p:cNvSpPr txBox="1">
            <a:spLocks noChangeArrowheads="1"/>
          </p:cNvSpPr>
          <p:nvPr/>
        </p:nvSpPr>
        <p:spPr bwMode="auto">
          <a:xfrm>
            <a:off x="2546350" y="4630914"/>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sp>
        <p:nvSpPr>
          <p:cNvPr id="40974" name="Rectangle 15">
            <a:extLst>
              <a:ext uri="{FF2B5EF4-FFF2-40B4-BE49-F238E27FC236}">
                <a16:creationId xmlns:a16="http://schemas.microsoft.com/office/drawing/2014/main" id="{16686D94-6806-47E4-8D5C-C3F9ABA552A3}"/>
              </a:ext>
            </a:extLst>
          </p:cNvPr>
          <p:cNvSpPr>
            <a:spLocks noChangeArrowheads="1"/>
          </p:cNvSpPr>
          <p:nvPr/>
        </p:nvSpPr>
        <p:spPr bwMode="auto">
          <a:xfrm>
            <a:off x="1425575" y="1547108"/>
            <a:ext cx="6346825" cy="815975"/>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 name="TextBox 2">
            <a:extLst>
              <a:ext uri="{FF2B5EF4-FFF2-40B4-BE49-F238E27FC236}">
                <a16:creationId xmlns:a16="http://schemas.microsoft.com/office/drawing/2014/main" id="{5A1FCB58-39A5-4C54-B6EE-2C758FFFC8FE}"/>
              </a:ext>
            </a:extLst>
          </p:cNvPr>
          <p:cNvSpPr txBox="1"/>
          <p:nvPr/>
        </p:nvSpPr>
        <p:spPr bwMode="auto">
          <a:xfrm>
            <a:off x="3917950" y="1553458"/>
            <a:ext cx="3963988" cy="831850"/>
          </a:xfrm>
          <a:prstGeom prst="rect">
            <a:avLst/>
          </a:prstGeom>
          <a:noFill/>
        </p:spPr>
        <p:txBody>
          <a:bodyPr>
            <a:spAutoFit/>
          </a:bodyPr>
          <a:lstStyle/>
          <a:p>
            <a:pPr algn="ctr">
              <a:defRPr/>
            </a:pPr>
            <a:r>
              <a:rPr lang="en-GB" b="1" dirty="0">
                <a:solidFill>
                  <a:schemeClr val="bg1"/>
                </a:solidFill>
              </a:rPr>
              <a:t>mass following decomposition (g)  </a:t>
            </a:r>
          </a:p>
        </p:txBody>
      </p:sp>
      <p:sp>
        <p:nvSpPr>
          <p:cNvPr id="4" name="TextBox 3">
            <a:extLst>
              <a:ext uri="{FF2B5EF4-FFF2-40B4-BE49-F238E27FC236}">
                <a16:creationId xmlns:a16="http://schemas.microsoft.com/office/drawing/2014/main" id="{FF8693C2-47B8-46E0-8230-81B42B0662AA}"/>
              </a:ext>
            </a:extLst>
          </p:cNvPr>
          <p:cNvSpPr txBox="1"/>
          <p:nvPr/>
        </p:nvSpPr>
        <p:spPr bwMode="auto">
          <a:xfrm>
            <a:off x="1404938" y="1738402"/>
            <a:ext cx="2636837" cy="461962"/>
          </a:xfrm>
          <a:prstGeom prst="rect">
            <a:avLst/>
          </a:prstGeom>
          <a:noFill/>
        </p:spPr>
        <p:txBody>
          <a:bodyPr>
            <a:spAutoFit/>
          </a:bodyPr>
          <a:lstStyle/>
          <a:p>
            <a:pPr algn="ctr">
              <a:defRPr/>
            </a:pPr>
            <a:r>
              <a:rPr lang="en-GB" b="1" dirty="0">
                <a:solidFill>
                  <a:schemeClr val="bg1"/>
                </a:solidFill>
              </a:rPr>
              <a:t>repeat number</a:t>
            </a:r>
          </a:p>
        </p:txBody>
      </p:sp>
      <p:sp>
        <p:nvSpPr>
          <p:cNvPr id="40977" name="Rectangle 14">
            <a:extLst>
              <a:ext uri="{FF2B5EF4-FFF2-40B4-BE49-F238E27FC236}">
                <a16:creationId xmlns:a16="http://schemas.microsoft.com/office/drawing/2014/main" id="{F753D8F7-EFE2-4FD2-BBD1-2EED39978F2C}"/>
              </a:ext>
            </a:extLst>
          </p:cNvPr>
          <p:cNvSpPr>
            <a:spLocks noChangeArrowheads="1"/>
          </p:cNvSpPr>
          <p:nvPr/>
        </p:nvSpPr>
        <p:spPr bwMode="auto">
          <a:xfrm>
            <a:off x="1414463" y="1547108"/>
            <a:ext cx="6357937" cy="3592512"/>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40978" name="Straight Connector 17">
            <a:extLst>
              <a:ext uri="{FF2B5EF4-FFF2-40B4-BE49-F238E27FC236}">
                <a16:creationId xmlns:a16="http://schemas.microsoft.com/office/drawing/2014/main" id="{94DEB229-9182-4594-ACA7-B54D07320922}"/>
              </a:ext>
            </a:extLst>
          </p:cNvPr>
          <p:cNvCxnSpPr>
            <a:cxnSpLocks noChangeShapeType="1"/>
          </p:cNvCxnSpPr>
          <p:nvPr/>
        </p:nvCxnSpPr>
        <p:spPr bwMode="auto">
          <a:xfrm>
            <a:off x="4027488" y="1547108"/>
            <a:ext cx="0" cy="3592512"/>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0979" name="Straight Connector 21">
            <a:extLst>
              <a:ext uri="{FF2B5EF4-FFF2-40B4-BE49-F238E27FC236}">
                <a16:creationId xmlns:a16="http://schemas.microsoft.com/office/drawing/2014/main" id="{5D7F857C-9258-49EB-907C-004BFB1B0B09}"/>
              </a:ext>
            </a:extLst>
          </p:cNvPr>
          <p:cNvCxnSpPr>
            <a:cxnSpLocks noChangeShapeType="1"/>
          </p:cNvCxnSpPr>
          <p:nvPr/>
        </p:nvCxnSpPr>
        <p:spPr bwMode="auto">
          <a:xfrm>
            <a:off x="1425575" y="2918708"/>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0980" name="Straight Connector 22">
            <a:extLst>
              <a:ext uri="{FF2B5EF4-FFF2-40B4-BE49-F238E27FC236}">
                <a16:creationId xmlns:a16="http://schemas.microsoft.com/office/drawing/2014/main" id="{34765BA3-70E1-4D0D-B5F5-C6F7E245FCE3}"/>
              </a:ext>
            </a:extLst>
          </p:cNvPr>
          <p:cNvCxnSpPr>
            <a:cxnSpLocks noChangeShapeType="1"/>
          </p:cNvCxnSpPr>
          <p:nvPr/>
        </p:nvCxnSpPr>
        <p:spPr bwMode="auto">
          <a:xfrm>
            <a:off x="1425575" y="3474333"/>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0981" name="Straight Connector 23">
            <a:extLst>
              <a:ext uri="{FF2B5EF4-FFF2-40B4-BE49-F238E27FC236}">
                <a16:creationId xmlns:a16="http://schemas.microsoft.com/office/drawing/2014/main" id="{12E8AADA-110E-44A4-B39B-55CFECA1BFC5}"/>
              </a:ext>
            </a:extLst>
          </p:cNvPr>
          <p:cNvCxnSpPr>
            <a:cxnSpLocks noChangeShapeType="1"/>
          </p:cNvCxnSpPr>
          <p:nvPr/>
        </p:nvCxnSpPr>
        <p:spPr bwMode="auto">
          <a:xfrm>
            <a:off x="1425575" y="4029958"/>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0982" name="Straight Connector 24">
            <a:extLst>
              <a:ext uri="{FF2B5EF4-FFF2-40B4-BE49-F238E27FC236}">
                <a16:creationId xmlns:a16="http://schemas.microsoft.com/office/drawing/2014/main" id="{F38CA727-ABE0-4245-950E-7E1DC0FC7DFA}"/>
              </a:ext>
            </a:extLst>
          </p:cNvPr>
          <p:cNvCxnSpPr>
            <a:cxnSpLocks noChangeShapeType="1"/>
          </p:cNvCxnSpPr>
          <p:nvPr/>
        </p:nvCxnSpPr>
        <p:spPr bwMode="auto">
          <a:xfrm>
            <a:off x="1425575" y="4583995"/>
            <a:ext cx="63579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40984" name="TextBox 26">
            <a:extLst>
              <a:ext uri="{FF2B5EF4-FFF2-40B4-BE49-F238E27FC236}">
                <a16:creationId xmlns:a16="http://schemas.microsoft.com/office/drawing/2014/main" id="{C6FE35C8-A948-44F3-84D0-19A572D3BB6A}"/>
              </a:ext>
            </a:extLst>
          </p:cNvPr>
          <p:cNvSpPr txBox="1">
            <a:spLocks noChangeArrowheads="1"/>
          </p:cNvSpPr>
          <p:nvPr/>
        </p:nvSpPr>
        <p:spPr bwMode="auto">
          <a:xfrm>
            <a:off x="342900" y="784225"/>
            <a:ext cx="5251450"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Did you spot any outliers in the data?</a:t>
            </a:r>
          </a:p>
        </p:txBody>
      </p:sp>
      <p:sp>
        <p:nvSpPr>
          <p:cNvPr id="33" name="TextBox 32">
            <a:extLst>
              <a:ext uri="{FF2B5EF4-FFF2-40B4-BE49-F238E27FC236}">
                <a16:creationId xmlns:a16="http://schemas.microsoft.com/office/drawing/2014/main" id="{C853F453-46F4-4A4B-A679-6F8F7C14CE56}"/>
              </a:ext>
            </a:extLst>
          </p:cNvPr>
          <p:cNvSpPr txBox="1">
            <a:spLocks noChangeArrowheads="1"/>
          </p:cNvSpPr>
          <p:nvPr/>
        </p:nvSpPr>
        <p:spPr bwMode="auto">
          <a:xfrm>
            <a:off x="342900" y="5321300"/>
            <a:ext cx="839469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mass of repeat 5 varies greatly from repeat 1 to 4. </a:t>
            </a:r>
            <a:br>
              <a:rPr lang="en-GB" altLang="en-US" dirty="0"/>
            </a:br>
            <a:r>
              <a:rPr lang="en-GB" altLang="en-US" dirty="0"/>
              <a:t>This could be due to equipment malfunction or human error.</a:t>
            </a:r>
          </a:p>
        </p:txBody>
      </p:sp>
      <p:pic>
        <p:nvPicPr>
          <p:cNvPr id="26" name="Picture 8">
            <a:hlinkClick r:id="" action="ppaction://hlinkshowjump?jump=nextslide"/>
            <a:extLst>
              <a:ext uri="{FF2B5EF4-FFF2-40B4-BE49-F238E27FC236}">
                <a16:creationId xmlns:a16="http://schemas.microsoft.com/office/drawing/2014/main" id="{3FDD4BC8-E264-4138-9170-4DA7E5320D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26">
            <a:extLst>
              <a:ext uri="{FF2B5EF4-FFF2-40B4-BE49-F238E27FC236}">
                <a16:creationId xmlns:a16="http://schemas.microsoft.com/office/drawing/2014/main" id="{E6A2BA1F-6119-4761-A14C-57E1B029A5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900F320-88E8-4940-913F-578543E35A98}"/>
              </a:ext>
            </a:extLst>
          </p:cNvPr>
          <p:cNvSpPr>
            <a:spLocks noGrp="1"/>
          </p:cNvSpPr>
          <p:nvPr>
            <p:ph type="title"/>
          </p:nvPr>
        </p:nvSpPr>
        <p:spPr/>
        <p:txBody>
          <a:bodyPr/>
          <a:lstStyle/>
          <a:p>
            <a:r>
              <a:rPr lang="en-GB" altLang="en-US"/>
              <a:t>Calculating the mean</a:t>
            </a:r>
          </a:p>
        </p:txBody>
      </p:sp>
      <p:sp>
        <p:nvSpPr>
          <p:cNvPr id="41988" name="TextBox 28">
            <a:extLst>
              <a:ext uri="{FF2B5EF4-FFF2-40B4-BE49-F238E27FC236}">
                <a16:creationId xmlns:a16="http://schemas.microsoft.com/office/drawing/2014/main" id="{4756203F-CE5E-4B77-823A-65CE2945FFEB}"/>
              </a:ext>
            </a:extLst>
          </p:cNvPr>
          <p:cNvSpPr txBox="1">
            <a:spLocks noChangeArrowheads="1"/>
          </p:cNvSpPr>
          <p:nvPr/>
        </p:nvSpPr>
        <p:spPr bwMode="auto">
          <a:xfrm>
            <a:off x="342900" y="2178257"/>
            <a:ext cx="8458200" cy="46166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Ignoring the outlier, can you calculate the </a:t>
            </a:r>
            <a:r>
              <a:rPr lang="en-GB" altLang="en-US" dirty="0">
                <a:solidFill>
                  <a:srgbClr val="010066"/>
                </a:solidFill>
              </a:rPr>
              <a:t>mean</a:t>
            </a:r>
            <a:r>
              <a:rPr lang="en-GB" altLang="en-US" dirty="0"/>
              <a:t> for the data?</a:t>
            </a:r>
          </a:p>
        </p:txBody>
      </p:sp>
      <p:sp>
        <p:nvSpPr>
          <p:cNvPr id="35" name="Rectangle 34">
            <a:extLst>
              <a:ext uri="{FF2B5EF4-FFF2-40B4-BE49-F238E27FC236}">
                <a16:creationId xmlns:a16="http://schemas.microsoft.com/office/drawing/2014/main" id="{28D3A683-580F-46B9-AF98-C41B10B96EDF}"/>
              </a:ext>
            </a:extLst>
          </p:cNvPr>
          <p:cNvSpPr>
            <a:spLocks noChangeArrowheads="1"/>
          </p:cNvSpPr>
          <p:nvPr/>
        </p:nvSpPr>
        <p:spPr bwMode="auto">
          <a:xfrm>
            <a:off x="342900" y="1336675"/>
            <a:ext cx="86487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 name="Rectangle 31">
            <a:extLst>
              <a:ext uri="{FF2B5EF4-FFF2-40B4-BE49-F238E27FC236}">
                <a16:creationId xmlns:a16="http://schemas.microsoft.com/office/drawing/2014/main" id="{DA1B834A-B2DA-414A-8D50-8ABF7AD44A97}"/>
              </a:ext>
            </a:extLst>
          </p:cNvPr>
          <p:cNvSpPr>
            <a:spLocks noChangeArrowheads="1"/>
          </p:cNvSpPr>
          <p:nvPr/>
        </p:nvSpPr>
        <p:spPr bwMode="auto">
          <a:xfrm>
            <a:off x="2041525" y="3213319"/>
            <a:ext cx="321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(30 + 29 + 31 + 30) / 4</a:t>
            </a:r>
            <a:endParaRPr lang="en-GB" altLang="en-US" b="1" dirty="0">
              <a:solidFill>
                <a:srgbClr val="FF6600"/>
              </a:solidFill>
            </a:endParaRPr>
          </a:p>
        </p:txBody>
      </p:sp>
      <p:sp>
        <p:nvSpPr>
          <p:cNvPr id="41991" name="TextBox 26">
            <a:extLst>
              <a:ext uri="{FF2B5EF4-FFF2-40B4-BE49-F238E27FC236}">
                <a16:creationId xmlns:a16="http://schemas.microsoft.com/office/drawing/2014/main" id="{8A0A7A0C-141F-4CDA-A260-6677928B73E6}"/>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mean</a:t>
            </a:r>
            <a:r>
              <a:rPr lang="en-GB" altLang="en-US" dirty="0"/>
              <a:t> is the sum of all the samples divided by the total number of samples.</a:t>
            </a:r>
          </a:p>
        </p:txBody>
      </p:sp>
      <p:sp>
        <p:nvSpPr>
          <p:cNvPr id="30" name="TextBox 29">
            <a:extLst>
              <a:ext uri="{FF2B5EF4-FFF2-40B4-BE49-F238E27FC236}">
                <a16:creationId xmlns:a16="http://schemas.microsoft.com/office/drawing/2014/main" id="{6734E299-2950-4F5D-A304-8C9F8E695131}"/>
              </a:ext>
            </a:extLst>
          </p:cNvPr>
          <p:cNvSpPr txBox="1">
            <a:spLocks noChangeArrowheads="1"/>
          </p:cNvSpPr>
          <p:nvPr/>
        </p:nvSpPr>
        <p:spPr bwMode="auto">
          <a:xfrm>
            <a:off x="349955" y="4229422"/>
            <a:ext cx="3454400"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does this tell you?</a:t>
            </a:r>
          </a:p>
        </p:txBody>
      </p:sp>
      <p:sp>
        <p:nvSpPr>
          <p:cNvPr id="33" name="TextBox 32">
            <a:extLst>
              <a:ext uri="{FF2B5EF4-FFF2-40B4-BE49-F238E27FC236}">
                <a16:creationId xmlns:a16="http://schemas.microsoft.com/office/drawing/2014/main" id="{F693F10E-782E-4504-9E18-10ADA6775198}"/>
              </a:ext>
            </a:extLst>
          </p:cNvPr>
          <p:cNvSpPr txBox="1">
            <a:spLocks noChangeArrowheads="1"/>
          </p:cNvSpPr>
          <p:nvPr/>
        </p:nvSpPr>
        <p:spPr bwMode="auto">
          <a:xfrm>
            <a:off x="342900" y="5253566"/>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mean gives the best estimate for the final mass of the decomposition of 40</a:t>
            </a:r>
            <a:r>
              <a:rPr lang="en-GB" altLang="en-US" sz="1000" dirty="0"/>
              <a:t> </a:t>
            </a:r>
            <a:r>
              <a:rPr lang="en-GB" altLang="en-US" dirty="0"/>
              <a:t>g of copper carbonate.</a:t>
            </a:r>
          </a:p>
        </p:txBody>
      </p:sp>
      <p:sp>
        <p:nvSpPr>
          <p:cNvPr id="42" name="Rectangle 41">
            <a:extLst>
              <a:ext uri="{FF2B5EF4-FFF2-40B4-BE49-F238E27FC236}">
                <a16:creationId xmlns:a16="http://schemas.microsoft.com/office/drawing/2014/main" id="{CF49DE3C-0D3F-46B8-A715-7C197C6B4598}"/>
              </a:ext>
            </a:extLst>
          </p:cNvPr>
          <p:cNvSpPr>
            <a:spLocks noChangeArrowheads="1"/>
          </p:cNvSpPr>
          <p:nvPr/>
        </p:nvSpPr>
        <p:spPr bwMode="auto">
          <a:xfrm>
            <a:off x="5195888" y="3213319"/>
            <a:ext cx="188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 30 grams </a:t>
            </a:r>
            <a:endParaRPr lang="en-GB" altLang="en-US" dirty="0">
              <a:solidFill>
                <a:srgbClr val="010066"/>
              </a:solidFill>
            </a:endParaRPr>
          </a:p>
        </p:txBody>
      </p:sp>
      <p:pic>
        <p:nvPicPr>
          <p:cNvPr id="12" name="Picture 8">
            <a:hlinkClick r:id="" action="ppaction://hlinkshowjump?jump=nextslide"/>
            <a:extLst>
              <a:ext uri="{FF2B5EF4-FFF2-40B4-BE49-F238E27FC236}">
                <a16:creationId xmlns:a16="http://schemas.microsoft.com/office/drawing/2014/main" id="{DC1728C2-2E8E-4E60-AFA9-BC88959515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AD701785-C707-435D-90CC-46433A7AA8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35" grpId="0"/>
      <p:bldP spid="30" grpId="0" animBg="1"/>
      <p:bldP spid="33"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00C01A8-1871-44A7-B8ED-8D732E2A2A3C}"/>
              </a:ext>
            </a:extLst>
          </p:cNvPr>
          <p:cNvSpPr>
            <a:spLocks noGrp="1"/>
          </p:cNvSpPr>
          <p:nvPr>
            <p:ph type="title"/>
          </p:nvPr>
        </p:nvSpPr>
        <p:spPr/>
        <p:txBody>
          <a:bodyPr/>
          <a:lstStyle/>
          <a:p>
            <a:r>
              <a:rPr lang="en-GB" altLang="en-US"/>
              <a:t>Calculating the range</a:t>
            </a:r>
          </a:p>
        </p:txBody>
      </p:sp>
      <p:sp>
        <p:nvSpPr>
          <p:cNvPr id="4" name="TextBox 3">
            <a:extLst>
              <a:ext uri="{FF2B5EF4-FFF2-40B4-BE49-F238E27FC236}">
                <a16:creationId xmlns:a16="http://schemas.microsoft.com/office/drawing/2014/main" id="{A191A7D4-5349-4DA0-907B-33488B4A133D}"/>
              </a:ext>
            </a:extLst>
          </p:cNvPr>
          <p:cNvSpPr txBox="1">
            <a:spLocks noChangeArrowheads="1"/>
          </p:cNvSpPr>
          <p:nvPr/>
        </p:nvSpPr>
        <p:spPr bwMode="auto">
          <a:xfrm>
            <a:off x="342899" y="2060575"/>
            <a:ext cx="5060949" cy="831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Ignoring the outlier, can you calculate the </a:t>
            </a:r>
            <a:r>
              <a:rPr lang="en-GB" altLang="en-US" dirty="0">
                <a:solidFill>
                  <a:srgbClr val="010066"/>
                </a:solidFill>
              </a:rPr>
              <a:t>range</a:t>
            </a:r>
            <a:r>
              <a:rPr lang="en-GB" altLang="en-US" dirty="0"/>
              <a:t> for the data? </a:t>
            </a:r>
            <a:endParaRPr lang="en-GB" altLang="en-US" b="1" dirty="0">
              <a:solidFill>
                <a:srgbClr val="FF6600"/>
              </a:solidFill>
            </a:endParaRPr>
          </a:p>
        </p:txBody>
      </p:sp>
      <p:sp>
        <p:nvSpPr>
          <p:cNvPr id="5" name="TextBox 41">
            <a:extLst>
              <a:ext uri="{FF2B5EF4-FFF2-40B4-BE49-F238E27FC236}">
                <a16:creationId xmlns:a16="http://schemas.microsoft.com/office/drawing/2014/main" id="{84CB0CC2-4182-4A7A-81D7-CB1195B8863C}"/>
              </a:ext>
            </a:extLst>
          </p:cNvPr>
          <p:cNvSpPr txBox="1">
            <a:spLocks noChangeArrowheads="1"/>
          </p:cNvSpPr>
          <p:nvPr/>
        </p:nvSpPr>
        <p:spPr bwMode="auto">
          <a:xfrm>
            <a:off x="342900" y="4953000"/>
            <a:ext cx="5060950"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Comparing this with the mean, how accurate do you think the estimate for the final mass of the reaction is?  </a:t>
            </a:r>
          </a:p>
        </p:txBody>
      </p:sp>
      <p:sp>
        <p:nvSpPr>
          <p:cNvPr id="6" name="Rectangle 5">
            <a:extLst>
              <a:ext uri="{FF2B5EF4-FFF2-40B4-BE49-F238E27FC236}">
                <a16:creationId xmlns:a16="http://schemas.microsoft.com/office/drawing/2014/main" id="{6462D59C-6DC5-45BF-BCFC-5C524ABFF3A4}"/>
              </a:ext>
            </a:extLst>
          </p:cNvPr>
          <p:cNvSpPr>
            <a:spLocks noChangeArrowheads="1"/>
          </p:cNvSpPr>
          <p:nvPr/>
        </p:nvSpPr>
        <p:spPr bwMode="auto">
          <a:xfrm>
            <a:off x="342900" y="4414838"/>
            <a:ext cx="370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range: </a:t>
            </a:r>
            <a:r>
              <a:rPr lang="en-GB" altLang="en-US" b="1">
                <a:solidFill>
                  <a:srgbClr val="010066"/>
                </a:solidFill>
              </a:rPr>
              <a:t>31 – 29 grams = 2</a:t>
            </a:r>
          </a:p>
        </p:txBody>
      </p:sp>
      <p:sp>
        <p:nvSpPr>
          <p:cNvPr id="43015" name="TextBox 6">
            <a:extLst>
              <a:ext uri="{FF2B5EF4-FFF2-40B4-BE49-F238E27FC236}">
                <a16:creationId xmlns:a16="http://schemas.microsoft.com/office/drawing/2014/main" id="{DCF9A914-4EC4-4CC3-B6CD-FF41DAFA8822}"/>
              </a:ext>
            </a:extLst>
          </p:cNvPr>
          <p:cNvSpPr txBox="1">
            <a:spLocks noChangeArrowheads="1"/>
          </p:cNvSpPr>
          <p:nvPr/>
        </p:nvSpPr>
        <p:spPr bwMode="auto">
          <a:xfrm>
            <a:off x="342900" y="784225"/>
            <a:ext cx="8005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FF6600"/>
                </a:solidFill>
              </a:rPr>
              <a:t>range</a:t>
            </a:r>
            <a:r>
              <a:rPr lang="en-GB" altLang="en-US" dirty="0"/>
              <a:t> of a set of data is the highest value minus the lowest value. The smaller the range, the less variation in the data.</a:t>
            </a:r>
          </a:p>
        </p:txBody>
      </p:sp>
      <p:pic>
        <p:nvPicPr>
          <p:cNvPr id="43016" name="Picture 7" descr="Calculator_Girl_GCSE_Statistics_big.png">
            <a:extLst>
              <a:ext uri="{FF2B5EF4-FFF2-40B4-BE49-F238E27FC236}">
                <a16:creationId xmlns:a16="http://schemas.microsoft.com/office/drawing/2014/main" id="{C6793DCE-16C7-4722-B83B-6B21D1E77483}"/>
              </a:ext>
            </a:extLst>
          </p:cNvPr>
          <p:cNvPicPr>
            <a:picLocks noChangeAspect="1"/>
          </p:cNvPicPr>
          <p:nvPr/>
        </p:nvPicPr>
        <p:blipFill>
          <a:blip r:embed="rId4">
            <a:extLst>
              <a:ext uri="{28A0092B-C50C-407E-A947-70E740481C1C}">
                <a14:useLocalDpi xmlns:a14="http://schemas.microsoft.com/office/drawing/2010/main" val="0"/>
              </a:ext>
            </a:extLst>
          </a:blip>
          <a:srcRect l="25517"/>
          <a:stretch>
            <a:fillRect/>
          </a:stretch>
        </p:blipFill>
        <p:spPr bwMode="auto">
          <a:xfrm>
            <a:off x="5544435" y="2317751"/>
            <a:ext cx="350361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4C0E8DE-265F-4887-AA6C-C06D5DA006C0}"/>
              </a:ext>
            </a:extLst>
          </p:cNvPr>
          <p:cNvSpPr>
            <a:spLocks noChangeArrowheads="1"/>
          </p:cNvSpPr>
          <p:nvPr/>
        </p:nvSpPr>
        <p:spPr bwMode="auto">
          <a:xfrm>
            <a:off x="342900" y="296862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You first need to order the data from lowest to highest:</a:t>
            </a:r>
          </a:p>
        </p:txBody>
      </p:sp>
      <p:sp>
        <p:nvSpPr>
          <p:cNvPr id="10" name="TextBox 4">
            <a:extLst>
              <a:ext uri="{FF2B5EF4-FFF2-40B4-BE49-F238E27FC236}">
                <a16:creationId xmlns:a16="http://schemas.microsoft.com/office/drawing/2014/main" id="{8FA319B2-AD17-4F19-840F-AA90DA117928}"/>
              </a:ext>
            </a:extLst>
          </p:cNvPr>
          <p:cNvSpPr txBox="1">
            <a:spLocks noChangeArrowheads="1"/>
          </p:cNvSpPr>
          <p:nvPr/>
        </p:nvSpPr>
        <p:spPr bwMode="auto">
          <a:xfrm>
            <a:off x="1031875" y="3876675"/>
            <a:ext cx="282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29</a:t>
            </a:r>
            <a:r>
              <a:rPr lang="en-GB" altLang="en-US" dirty="0"/>
              <a:t>, 30, 30, </a:t>
            </a:r>
            <a:r>
              <a:rPr lang="en-GB" altLang="en-US" b="1" dirty="0"/>
              <a:t>31</a:t>
            </a:r>
          </a:p>
        </p:txBody>
      </p:sp>
      <p:pic>
        <p:nvPicPr>
          <p:cNvPr id="13" name="Picture 9" descr="notes_icon">
            <a:extLst>
              <a:ext uri="{FF2B5EF4-FFF2-40B4-BE49-F238E27FC236}">
                <a16:creationId xmlns:a16="http://schemas.microsoft.com/office/drawing/2014/main" id="{E71CF9AD-EC68-4278-B6EE-1E2D06425E8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6655AA88-48BA-4EE9-8562-3219FC47DA6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981139-BA3C-4727-8328-DA33CA3C1F88}"/>
              </a:ext>
            </a:extLst>
          </p:cNvPr>
          <p:cNvSpPr>
            <a:spLocks noGrp="1" noChangeArrowheads="1"/>
          </p:cNvSpPr>
          <p:nvPr>
            <p:ph type="title"/>
          </p:nvPr>
        </p:nvSpPr>
        <p:spPr/>
        <p:txBody>
          <a:bodyPr/>
          <a:lstStyle/>
          <a:p>
            <a:r>
              <a:rPr lang="en-GB" altLang="en-US"/>
              <a:t>What is a chemical reaction?</a:t>
            </a:r>
          </a:p>
        </p:txBody>
      </p:sp>
      <p:sp>
        <p:nvSpPr>
          <p:cNvPr id="20483" name="Rectangle 3">
            <a:extLst>
              <a:ext uri="{FF2B5EF4-FFF2-40B4-BE49-F238E27FC236}">
                <a16:creationId xmlns:a16="http://schemas.microsoft.com/office/drawing/2014/main" id="{76599224-3AD8-4FE1-A5E1-0DD2E555E0C5}"/>
              </a:ext>
            </a:extLst>
          </p:cNvPr>
          <p:cNvSpPr>
            <a:spLocks noChangeArrowheads="1"/>
          </p:cNvSpPr>
          <p:nvPr/>
        </p:nvSpPr>
        <p:spPr bwMode="auto">
          <a:xfrm>
            <a:off x="342900" y="784225"/>
            <a:ext cx="8261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FF6600"/>
                </a:solidFill>
              </a:rPr>
              <a:t>chemical reaction</a:t>
            </a:r>
            <a:r>
              <a:rPr lang="en-GB" altLang="en-US" dirty="0"/>
              <a:t> is a change that takes place when one or more substances (called </a:t>
            </a:r>
            <a:r>
              <a:rPr lang="en-GB" altLang="en-US" b="1" dirty="0">
                <a:solidFill>
                  <a:srgbClr val="FF6600"/>
                </a:solidFill>
              </a:rPr>
              <a:t>reactants</a:t>
            </a:r>
            <a:r>
              <a:rPr lang="en-GB" altLang="en-US" dirty="0"/>
              <a:t>) form one or more new substances (called </a:t>
            </a:r>
            <a:r>
              <a:rPr lang="en-GB" altLang="en-US" b="1" dirty="0">
                <a:solidFill>
                  <a:srgbClr val="FF6600"/>
                </a:solidFill>
              </a:rPr>
              <a:t>products</a:t>
            </a:r>
            <a:r>
              <a:rPr lang="en-GB" altLang="en-US" dirty="0"/>
              <a:t>).</a:t>
            </a:r>
          </a:p>
        </p:txBody>
      </p:sp>
      <p:sp>
        <p:nvSpPr>
          <p:cNvPr id="207881" name="Text Box 9">
            <a:extLst>
              <a:ext uri="{FF2B5EF4-FFF2-40B4-BE49-F238E27FC236}">
                <a16:creationId xmlns:a16="http://schemas.microsoft.com/office/drawing/2014/main" id="{DBD2702A-ACA0-4ECD-9CEF-6102149995E2}"/>
              </a:ext>
            </a:extLst>
          </p:cNvPr>
          <p:cNvSpPr txBox="1">
            <a:spLocks noChangeArrowheads="1"/>
          </p:cNvSpPr>
          <p:nvPr/>
        </p:nvSpPr>
        <p:spPr bwMode="auto">
          <a:xfrm>
            <a:off x="342900" y="296703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example:</a:t>
            </a:r>
          </a:p>
        </p:txBody>
      </p:sp>
      <p:sp>
        <p:nvSpPr>
          <p:cNvPr id="20490" name="Text Box 11">
            <a:extLst>
              <a:ext uri="{FF2B5EF4-FFF2-40B4-BE49-F238E27FC236}">
                <a16:creationId xmlns:a16="http://schemas.microsoft.com/office/drawing/2014/main" id="{9CA85B46-627D-4A5D-8F03-1975452F2F7C}"/>
              </a:ext>
            </a:extLst>
          </p:cNvPr>
          <p:cNvSpPr txBox="1">
            <a:spLocks noChangeArrowheads="1"/>
          </p:cNvSpPr>
          <p:nvPr/>
        </p:nvSpPr>
        <p:spPr bwMode="auto">
          <a:xfrm>
            <a:off x="409575" y="466725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carbon</a:t>
            </a:r>
          </a:p>
        </p:txBody>
      </p:sp>
      <p:pic>
        <p:nvPicPr>
          <p:cNvPr id="20491" name="Picture 12" descr="carbon atom">
            <a:extLst>
              <a:ext uri="{FF2B5EF4-FFF2-40B4-BE49-F238E27FC236}">
                <a16:creationId xmlns:a16="http://schemas.microsoft.com/office/drawing/2014/main" id="{3BA29EE0-68F4-46B5-A9E9-40A1D7DF8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3" y="3435350"/>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3">
            <a:extLst>
              <a:ext uri="{FF2B5EF4-FFF2-40B4-BE49-F238E27FC236}">
                <a16:creationId xmlns:a16="http://schemas.microsoft.com/office/drawing/2014/main" id="{3A8ADCFE-845E-4991-8932-FB0F0FAD8132}"/>
              </a:ext>
            </a:extLst>
          </p:cNvPr>
          <p:cNvSpPr txBox="1">
            <a:spLocks noChangeArrowheads="1"/>
          </p:cNvSpPr>
          <p:nvPr/>
        </p:nvSpPr>
        <p:spPr bwMode="auto">
          <a:xfrm>
            <a:off x="5765800" y="4667250"/>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t>carbon dioxide</a:t>
            </a:r>
          </a:p>
        </p:txBody>
      </p:sp>
      <p:sp>
        <p:nvSpPr>
          <p:cNvPr id="20494" name="Text Box 18">
            <a:extLst>
              <a:ext uri="{FF2B5EF4-FFF2-40B4-BE49-F238E27FC236}">
                <a16:creationId xmlns:a16="http://schemas.microsoft.com/office/drawing/2014/main" id="{FA1BE53F-BC3B-40D1-B135-B1C5F03FEC64}"/>
              </a:ext>
            </a:extLst>
          </p:cNvPr>
          <p:cNvSpPr txBox="1">
            <a:spLocks noChangeArrowheads="1"/>
          </p:cNvSpPr>
          <p:nvPr/>
        </p:nvSpPr>
        <p:spPr bwMode="auto">
          <a:xfrm>
            <a:off x="2762250" y="466725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oxygen</a:t>
            </a:r>
            <a:endParaRPr lang="en-GB" altLang="en-US"/>
          </a:p>
        </p:txBody>
      </p:sp>
      <p:sp>
        <p:nvSpPr>
          <p:cNvPr id="20496" name="Text Box 22">
            <a:extLst>
              <a:ext uri="{FF2B5EF4-FFF2-40B4-BE49-F238E27FC236}">
                <a16:creationId xmlns:a16="http://schemas.microsoft.com/office/drawing/2014/main" id="{33F5E60F-7DFF-4392-B5B3-35F42FE80866}"/>
              </a:ext>
            </a:extLst>
          </p:cNvPr>
          <p:cNvSpPr txBox="1">
            <a:spLocks noChangeArrowheads="1"/>
          </p:cNvSpPr>
          <p:nvPr/>
        </p:nvSpPr>
        <p:spPr bwMode="auto">
          <a:xfrm>
            <a:off x="1727200" y="3713163"/>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20498" name="Text Box 24">
            <a:extLst>
              <a:ext uri="{FF2B5EF4-FFF2-40B4-BE49-F238E27FC236}">
                <a16:creationId xmlns:a16="http://schemas.microsoft.com/office/drawing/2014/main" id="{B9FB1606-35BD-44B1-88B9-D4D3DAFDF0C8}"/>
              </a:ext>
            </a:extLst>
          </p:cNvPr>
          <p:cNvSpPr txBox="1">
            <a:spLocks noChangeArrowheads="1"/>
          </p:cNvSpPr>
          <p:nvPr/>
        </p:nvSpPr>
        <p:spPr bwMode="auto">
          <a:xfrm>
            <a:off x="1727200" y="4625975"/>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207900" name="Text Box 28">
            <a:extLst>
              <a:ext uri="{FF2B5EF4-FFF2-40B4-BE49-F238E27FC236}">
                <a16:creationId xmlns:a16="http://schemas.microsoft.com/office/drawing/2014/main" id="{7F532ACD-7BEB-4366-9E50-72C54DBF0EEC}"/>
              </a:ext>
            </a:extLst>
          </p:cNvPr>
          <p:cNvSpPr txBox="1">
            <a:spLocks noChangeArrowheads="1"/>
          </p:cNvSpPr>
          <p:nvPr/>
        </p:nvSpPr>
        <p:spPr bwMode="auto">
          <a:xfrm>
            <a:off x="342900" y="5340350"/>
            <a:ext cx="853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often difficult to reverse a chemical reaction and change the products back into the reactants.</a:t>
            </a:r>
          </a:p>
        </p:txBody>
      </p:sp>
      <p:pic>
        <p:nvPicPr>
          <p:cNvPr id="27" name="Picture 261" descr="Picture42.jpg">
            <a:extLst>
              <a:ext uri="{FF2B5EF4-FFF2-40B4-BE49-F238E27FC236}">
                <a16:creationId xmlns:a16="http://schemas.microsoft.com/office/drawing/2014/main" id="{673B4540-0CCF-413B-83B2-222B40B942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2450" y="2098675"/>
            <a:ext cx="549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cture43.jpg">
            <a:extLst>
              <a:ext uri="{FF2B5EF4-FFF2-40B4-BE49-F238E27FC236}">
                <a16:creationId xmlns:a16="http://schemas.microsoft.com/office/drawing/2014/main" id="{2719AC8B-03A5-44F4-9CC9-67F0F36EA3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3381375"/>
            <a:ext cx="21891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Picture44.jpg">
            <a:extLst>
              <a:ext uri="{FF2B5EF4-FFF2-40B4-BE49-F238E27FC236}">
                <a16:creationId xmlns:a16="http://schemas.microsoft.com/office/drawing/2014/main" id="{8616A4D8-E982-46B1-A682-624549E479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4688" y="3700463"/>
            <a:ext cx="7016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icture45.jpg">
            <a:extLst>
              <a:ext uri="{FF2B5EF4-FFF2-40B4-BE49-F238E27FC236}">
                <a16:creationId xmlns:a16="http://schemas.microsoft.com/office/drawing/2014/main" id="{9ECD0991-7B15-4D61-93CA-8DD5B46555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18113" y="3395663"/>
            <a:ext cx="326231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cture46.jpg">
            <a:extLst>
              <a:ext uri="{FF2B5EF4-FFF2-40B4-BE49-F238E27FC236}">
                <a16:creationId xmlns:a16="http://schemas.microsoft.com/office/drawing/2014/main" id="{68CD1B9D-CD8D-4C6E-B7D7-4958FA94AC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4614863"/>
            <a:ext cx="7000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C78D56C3-8B5C-4AA2-AFA6-555EF237CD5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18">
            <a:extLst>
              <a:ext uri="{FF2B5EF4-FFF2-40B4-BE49-F238E27FC236}">
                <a16:creationId xmlns:a16="http://schemas.microsoft.com/office/drawing/2014/main" id="{124A95C3-A988-413C-BB6C-009F3FC07F0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583106" y="73668"/>
            <a:ext cx="453390" cy="466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9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790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p:bldP spid="20490" grpId="0"/>
      <p:bldP spid="20492" grpId="0"/>
      <p:bldP spid="20494" grpId="0"/>
      <p:bldP spid="20496" grpId="0"/>
      <p:bldP spid="20498" grpId="0"/>
      <p:bldP spid="2079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AB30E40-BFC2-43D2-B3A9-DF6FCB3CCA71}"/>
              </a:ext>
            </a:extLst>
          </p:cNvPr>
          <p:cNvSpPr>
            <a:spLocks noGrp="1" noChangeArrowheads="1"/>
          </p:cNvSpPr>
          <p:nvPr>
            <p:ph type="title"/>
          </p:nvPr>
        </p:nvSpPr>
        <p:spPr/>
        <p:txBody>
          <a:bodyPr/>
          <a:lstStyle/>
          <a:p>
            <a:r>
              <a:rPr lang="en-GB" altLang="en-US" sz="2700" dirty="0"/>
              <a:t>Does mass change during a reaction?</a:t>
            </a:r>
          </a:p>
        </p:txBody>
      </p:sp>
      <p:pic>
        <p:nvPicPr>
          <p:cNvPr id="7" name="Picture 6">
            <a:hlinkClick r:id="" action="ppaction://hlinkshowjump?jump=nextslide"/>
            <a:extLst>
              <a:ext uri="{FF2B5EF4-FFF2-40B4-BE49-F238E27FC236}">
                <a16:creationId xmlns:a16="http://schemas.microsoft.com/office/drawing/2014/main" id="{13568112-1069-447F-9568-A98C33CC44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8FAFBE9-E8CB-446A-AEC1-0E1EE28CE84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6DEA57C-D049-4544-AFC6-F42ADDADEE5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B0BE8AB-DA9F-4C06-8073-FA5365CC721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15F6D77-052A-44CE-B084-F55C0179483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8" name="Text Box 10">
            <a:extLst>
              <a:ext uri="{FF2B5EF4-FFF2-40B4-BE49-F238E27FC236}">
                <a16:creationId xmlns:a16="http://schemas.microsoft.com/office/drawing/2014/main" id="{9B440414-6931-483C-82BA-CF86CD8207C2}"/>
              </a:ext>
            </a:extLst>
          </p:cNvPr>
          <p:cNvSpPr txBox="1">
            <a:spLocks noChangeArrowheads="1"/>
          </p:cNvSpPr>
          <p:nvPr/>
        </p:nvSpPr>
        <p:spPr bwMode="auto">
          <a:xfrm>
            <a:off x="342900" y="4751388"/>
            <a:ext cx="8312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total mass of reactants at the start of a reaction is equal to the total mass of the products at the end. This is called the </a:t>
            </a:r>
            <a:r>
              <a:rPr lang="en-GB" altLang="en-US" b="1" dirty="0">
                <a:solidFill>
                  <a:srgbClr val="FF6600"/>
                </a:solidFill>
              </a:rPr>
              <a:t>principle of conservation of mass</a:t>
            </a:r>
            <a:r>
              <a:rPr lang="en-GB" altLang="en-US" dirty="0">
                <a:solidFill>
                  <a:srgbClr val="010066"/>
                </a:solidFill>
              </a:rPr>
              <a:t>.</a:t>
            </a:r>
            <a:endParaRPr lang="en-GB" altLang="en-US" dirty="0"/>
          </a:p>
        </p:txBody>
      </p:sp>
      <p:sp>
        <p:nvSpPr>
          <p:cNvPr id="21507" name="Rectangle 2">
            <a:extLst>
              <a:ext uri="{FF2B5EF4-FFF2-40B4-BE49-F238E27FC236}">
                <a16:creationId xmlns:a16="http://schemas.microsoft.com/office/drawing/2014/main" id="{6562F36A-0C78-4695-88D5-8667BB40D9D0}"/>
              </a:ext>
            </a:extLst>
          </p:cNvPr>
          <p:cNvSpPr>
            <a:spLocks noGrp="1" noChangeArrowheads="1"/>
          </p:cNvSpPr>
          <p:nvPr>
            <p:ph type="title"/>
          </p:nvPr>
        </p:nvSpPr>
        <p:spPr/>
        <p:txBody>
          <a:bodyPr/>
          <a:lstStyle/>
          <a:p>
            <a:r>
              <a:rPr lang="en-GB" altLang="en-US"/>
              <a:t>Why doesn’t the mass change?</a:t>
            </a:r>
          </a:p>
        </p:txBody>
      </p:sp>
      <p:sp>
        <p:nvSpPr>
          <p:cNvPr id="21508" name="Text Box 3">
            <a:extLst>
              <a:ext uri="{FF2B5EF4-FFF2-40B4-BE49-F238E27FC236}">
                <a16:creationId xmlns:a16="http://schemas.microsoft.com/office/drawing/2014/main" id="{1E863338-16CC-4B59-A30F-15BE8F0909AD}"/>
              </a:ext>
            </a:extLst>
          </p:cNvPr>
          <p:cNvSpPr txBox="1">
            <a:spLocks noChangeArrowheads="1"/>
          </p:cNvSpPr>
          <p:nvPr/>
        </p:nvSpPr>
        <p:spPr bwMode="auto">
          <a:xfrm>
            <a:off x="342900" y="784225"/>
            <a:ext cx="814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In a chemical reaction, no atoms are made or destroyed.  </a:t>
            </a:r>
          </a:p>
        </p:txBody>
      </p:sp>
      <p:sp>
        <p:nvSpPr>
          <p:cNvPr id="206852" name="Text Box 4">
            <a:extLst>
              <a:ext uri="{FF2B5EF4-FFF2-40B4-BE49-F238E27FC236}">
                <a16:creationId xmlns:a16="http://schemas.microsoft.com/office/drawing/2014/main" id="{28D9828E-BB6B-4277-B275-F7AA5733001C}"/>
              </a:ext>
            </a:extLst>
          </p:cNvPr>
          <p:cNvSpPr txBox="1">
            <a:spLocks noChangeArrowheads="1"/>
          </p:cNvSpPr>
          <p:nvPr/>
        </p:nvSpPr>
        <p:spPr bwMode="auto">
          <a:xfrm>
            <a:off x="342900" y="161131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reaction just changes how the atoms are bonded together.</a:t>
            </a:r>
            <a:endParaRPr lang="en-GB" altLang="en-US" dirty="0"/>
          </a:p>
        </p:txBody>
      </p:sp>
      <p:sp>
        <p:nvSpPr>
          <p:cNvPr id="206853" name="AutoShape 5">
            <a:extLst>
              <a:ext uri="{FF2B5EF4-FFF2-40B4-BE49-F238E27FC236}">
                <a16:creationId xmlns:a16="http://schemas.microsoft.com/office/drawing/2014/main" id="{83349290-51A2-4E05-90E8-0F51CC1637AB}"/>
              </a:ext>
            </a:extLst>
          </p:cNvPr>
          <p:cNvSpPr>
            <a:spLocks noChangeArrowheads="1"/>
          </p:cNvSpPr>
          <p:nvPr/>
        </p:nvSpPr>
        <p:spPr bwMode="auto">
          <a:xfrm>
            <a:off x="4352925" y="3255963"/>
            <a:ext cx="839964" cy="530225"/>
          </a:xfrm>
          <a:prstGeom prst="rightArrow">
            <a:avLst>
              <a:gd name="adj1" fmla="val 50000"/>
              <a:gd name="adj2" fmla="val 60313"/>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206854" name="Picture 6" descr="atoms - red">
            <a:extLst>
              <a:ext uri="{FF2B5EF4-FFF2-40B4-BE49-F238E27FC236}">
                <a16:creationId xmlns:a16="http://schemas.microsoft.com/office/drawing/2014/main" id="{08368660-63BB-4DD9-AB2D-94536F22A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701925"/>
            <a:ext cx="197961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7" descr="atoms - blue">
            <a:extLst>
              <a:ext uri="{FF2B5EF4-FFF2-40B4-BE49-F238E27FC236}">
                <a16:creationId xmlns:a16="http://schemas.microsoft.com/office/drawing/2014/main" id="{4D3DF4F9-8C4D-4D3D-949A-C307346ED9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475" y="2700338"/>
            <a:ext cx="13890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6" name="Picture 8" descr="atoms - pair">
            <a:extLst>
              <a:ext uri="{FF2B5EF4-FFF2-40B4-BE49-F238E27FC236}">
                <a16:creationId xmlns:a16="http://schemas.microsoft.com/office/drawing/2014/main" id="{1A44B796-3F25-4D2B-ACBD-886DF7347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788" y="2700338"/>
            <a:ext cx="27479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896B2B02-2E24-49DB-A6FB-1B8030D8330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53061E20-8523-4D42-A672-CC011B476A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68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85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206853"/>
                                        </p:tgtEl>
                                        <p:attrNameLst>
                                          <p:attrName>style.visibility</p:attrName>
                                        </p:attrNameLst>
                                      </p:cBhvr>
                                      <p:to>
                                        <p:strVal val="visible"/>
                                      </p:to>
                                    </p:set>
                                    <p:animEffect transition="in" filter="wipe(left)">
                                      <p:cBhvr>
                                        <p:cTn id="16" dur="500"/>
                                        <p:tgtEl>
                                          <p:spTgt spid="206853"/>
                                        </p:tgtEl>
                                      </p:cBhvr>
                                    </p:animEffect>
                                  </p:childTnLst>
                                </p:cTn>
                              </p:par>
                            </p:childTnLst>
                          </p:cTn>
                        </p:par>
                        <p:par>
                          <p:cTn id="17" fill="hold" nodeType="with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20685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685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p:bldP spid="206852" grpId="0"/>
      <p:bldP spid="2068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7B58086-8EEE-45E1-87D6-E8B824B6CDE2}"/>
              </a:ext>
            </a:extLst>
          </p:cNvPr>
          <p:cNvSpPr>
            <a:spLocks noGrp="1" noChangeArrowheads="1"/>
          </p:cNvSpPr>
          <p:nvPr>
            <p:ph type="title"/>
          </p:nvPr>
        </p:nvSpPr>
        <p:spPr/>
        <p:txBody>
          <a:bodyPr/>
          <a:lstStyle/>
          <a:p>
            <a:r>
              <a:rPr lang="en-GB" altLang="en-US"/>
              <a:t>Weighing atoms</a:t>
            </a:r>
          </a:p>
        </p:txBody>
      </p:sp>
      <p:sp>
        <p:nvSpPr>
          <p:cNvPr id="22531" name="Text Box 4">
            <a:extLst>
              <a:ext uri="{FF2B5EF4-FFF2-40B4-BE49-F238E27FC236}">
                <a16:creationId xmlns:a16="http://schemas.microsoft.com/office/drawing/2014/main" id="{9356A162-D3A6-48B8-A2A0-1F63F9D9A4D5}"/>
              </a:ext>
            </a:extLst>
          </p:cNvPr>
          <p:cNvSpPr txBox="1">
            <a:spLocks noChangeArrowheads="1"/>
          </p:cNvSpPr>
          <p:nvPr/>
        </p:nvSpPr>
        <p:spPr bwMode="auto">
          <a:xfrm>
            <a:off x="342900" y="784225"/>
            <a:ext cx="4740275" cy="457200"/>
          </a:xfrm>
          <a:prstGeom prst="rect">
            <a:avLst/>
          </a:prstGeom>
          <a:solidFill>
            <a:srgbClr val="FFCC99"/>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t>What is the mass of an atom?  </a:t>
            </a:r>
            <a:endParaRPr lang="en-GB" altLang="en-US">
              <a:solidFill>
                <a:srgbClr val="010066"/>
              </a:solidFill>
            </a:endParaRPr>
          </a:p>
        </p:txBody>
      </p:sp>
      <p:sp>
        <p:nvSpPr>
          <p:cNvPr id="228357" name="Text Box 5">
            <a:extLst>
              <a:ext uri="{FF2B5EF4-FFF2-40B4-BE49-F238E27FC236}">
                <a16:creationId xmlns:a16="http://schemas.microsoft.com/office/drawing/2014/main" id="{4A37BB22-572F-4395-B042-4CAA9D0238F6}"/>
              </a:ext>
            </a:extLst>
          </p:cNvPr>
          <p:cNvSpPr txBox="1">
            <a:spLocks noChangeArrowheads="1"/>
          </p:cNvSpPr>
          <p:nvPr/>
        </p:nvSpPr>
        <p:spPr bwMode="auto">
          <a:xfrm>
            <a:off x="342900" y="1597025"/>
            <a:ext cx="4556125" cy="822325"/>
          </a:xfrm>
          <a:prstGeom prst="rect">
            <a:avLst/>
          </a:prstGeom>
          <a:solidFill>
            <a:srgbClr val="FFCC99"/>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Would it be sensible to measure its mass in grams?  </a:t>
            </a:r>
            <a:endParaRPr lang="en-GB" altLang="en-US" dirty="0">
              <a:solidFill>
                <a:srgbClr val="010066"/>
              </a:solidFill>
            </a:endParaRPr>
          </a:p>
        </p:txBody>
      </p:sp>
      <p:sp>
        <p:nvSpPr>
          <p:cNvPr id="228358" name="Text Box 6">
            <a:extLst>
              <a:ext uri="{FF2B5EF4-FFF2-40B4-BE49-F238E27FC236}">
                <a16:creationId xmlns:a16="http://schemas.microsoft.com/office/drawing/2014/main" id="{282050CA-D648-43B3-9911-0FA12BCBC32B}"/>
              </a:ext>
            </a:extLst>
          </p:cNvPr>
          <p:cNvSpPr txBox="1">
            <a:spLocks noChangeArrowheads="1"/>
          </p:cNvSpPr>
          <p:nvPr/>
        </p:nvSpPr>
        <p:spPr bwMode="auto">
          <a:xfrm>
            <a:off x="342900" y="2776538"/>
            <a:ext cx="4492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Scientists use a unit of measurement called</a:t>
            </a:r>
            <a:br>
              <a:rPr lang="en-GB" altLang="en-US" dirty="0"/>
            </a:br>
            <a:r>
              <a:rPr lang="en-GB" altLang="en-US" b="1" dirty="0">
                <a:solidFill>
                  <a:srgbClr val="FF6600"/>
                </a:solidFill>
              </a:rPr>
              <a:t>relative atomic mass</a:t>
            </a:r>
            <a:r>
              <a:rPr lang="en-GB" altLang="en-US" dirty="0"/>
              <a:t>. </a:t>
            </a:r>
            <a:br>
              <a:rPr lang="en-GB" altLang="en-US" dirty="0"/>
            </a:br>
            <a:r>
              <a:rPr lang="en-GB" altLang="en-US" dirty="0"/>
              <a:t>It can be abbreviated </a:t>
            </a:r>
            <a:br>
              <a:rPr lang="en-GB" altLang="en-US" dirty="0"/>
            </a:br>
            <a:r>
              <a:rPr lang="en-GB" altLang="en-US" dirty="0"/>
              <a:t>to “</a:t>
            </a:r>
            <a:r>
              <a:rPr lang="en-GB" altLang="en-US" b="1" dirty="0" err="1">
                <a:solidFill>
                  <a:srgbClr val="010066"/>
                </a:solidFill>
              </a:rPr>
              <a:t>r.a.m</a:t>
            </a:r>
            <a:r>
              <a:rPr lang="en-GB" altLang="en-US" dirty="0" err="1"/>
              <a:t>.</a:t>
            </a:r>
            <a:r>
              <a:rPr lang="en-GB" altLang="en-US" dirty="0"/>
              <a:t>” or “A</a:t>
            </a:r>
            <a:r>
              <a:rPr lang="en-GB" altLang="en-US" sz="2200" baseline="-25000" dirty="0"/>
              <a:t>r</a:t>
            </a:r>
            <a:r>
              <a:rPr lang="en-GB" altLang="en-US" dirty="0"/>
              <a:t>.”</a:t>
            </a:r>
            <a:endParaRPr lang="en-GB" altLang="en-US" dirty="0">
              <a:solidFill>
                <a:srgbClr val="010066"/>
              </a:solidFill>
            </a:endParaRPr>
          </a:p>
        </p:txBody>
      </p:sp>
      <p:sp>
        <p:nvSpPr>
          <p:cNvPr id="228367" name="AutoShape 15">
            <a:extLst>
              <a:ext uri="{FF2B5EF4-FFF2-40B4-BE49-F238E27FC236}">
                <a16:creationId xmlns:a16="http://schemas.microsoft.com/office/drawing/2014/main" id="{CE599641-D910-4275-ADF7-D3CEFEF28ABA}"/>
              </a:ext>
            </a:extLst>
          </p:cNvPr>
          <p:cNvSpPr>
            <a:spLocks noChangeArrowheads="1"/>
          </p:cNvSpPr>
          <p:nvPr/>
        </p:nvSpPr>
        <p:spPr bwMode="auto">
          <a:xfrm>
            <a:off x="342900" y="5070475"/>
            <a:ext cx="7910513" cy="9032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8359" name="Text Box 7">
            <a:extLst>
              <a:ext uri="{FF2B5EF4-FFF2-40B4-BE49-F238E27FC236}">
                <a16:creationId xmlns:a16="http://schemas.microsoft.com/office/drawing/2014/main" id="{1A82A6E6-1E24-4158-9D35-0BB1089238B1}"/>
              </a:ext>
            </a:extLst>
          </p:cNvPr>
          <p:cNvSpPr txBox="1">
            <a:spLocks noChangeArrowheads="1"/>
          </p:cNvSpPr>
          <p:nvPr/>
        </p:nvSpPr>
        <p:spPr bwMode="auto">
          <a:xfrm>
            <a:off x="342900" y="51038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b="1">
                <a:solidFill>
                  <a:schemeClr val="bg1"/>
                </a:solidFill>
              </a:rPr>
              <a:t>The relative atomic mass of an atom is its mass </a:t>
            </a:r>
            <a:br>
              <a:rPr lang="en-GB" altLang="en-US" b="1">
                <a:solidFill>
                  <a:schemeClr val="bg1"/>
                </a:solidFill>
              </a:rPr>
            </a:br>
            <a:r>
              <a:rPr lang="en-GB" altLang="en-US" b="1">
                <a:solidFill>
                  <a:schemeClr val="bg1"/>
                </a:solidFill>
              </a:rPr>
              <a:t>relative to the mass of 1/12</a:t>
            </a:r>
            <a:r>
              <a:rPr lang="en-GB" altLang="en-US" b="1" baseline="30000">
                <a:solidFill>
                  <a:schemeClr val="bg1"/>
                </a:solidFill>
              </a:rPr>
              <a:t>th</a:t>
            </a:r>
            <a:r>
              <a:rPr lang="en-GB" altLang="en-US" b="1">
                <a:solidFill>
                  <a:schemeClr val="bg1"/>
                </a:solidFill>
              </a:rPr>
              <a:t> of an atom of carbon-12.</a:t>
            </a:r>
          </a:p>
        </p:txBody>
      </p:sp>
      <p:pic>
        <p:nvPicPr>
          <p:cNvPr id="22536" name="Picture 13" descr="M_atom2">
            <a:extLst>
              <a:ext uri="{FF2B5EF4-FFF2-40B4-BE49-F238E27FC236}">
                <a16:creationId xmlns:a16="http://schemas.microsoft.com/office/drawing/2014/main" id="{08AFC5DB-9C37-45F2-8C88-290F1258D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809625"/>
            <a:ext cx="348456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3FD3015F-42BC-4DAF-9E46-C21EAF2B91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62417E8-F50E-4D2A-8596-18502F05EA1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F842CCC2-8C6F-4F37-ADA0-9E92DC7E20C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3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835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animBg="1"/>
      <p:bldP spid="228358" grpId="0"/>
      <p:bldP spid="228367" grpId="0" animBg="1"/>
      <p:bldP spid="22835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19C5EB7-FFD3-41A6-99F6-400117813B34}"/>
              </a:ext>
            </a:extLst>
          </p:cNvPr>
          <p:cNvSpPr>
            <a:spLocks noGrp="1" noChangeArrowheads="1"/>
          </p:cNvSpPr>
          <p:nvPr>
            <p:ph type="title"/>
          </p:nvPr>
        </p:nvSpPr>
        <p:spPr/>
        <p:txBody>
          <a:bodyPr/>
          <a:lstStyle/>
          <a:p>
            <a:r>
              <a:rPr lang="en-GB" altLang="en-US" dirty="0"/>
              <a:t>What is relative atomic mass?</a:t>
            </a:r>
          </a:p>
        </p:txBody>
      </p:sp>
      <p:pic>
        <p:nvPicPr>
          <p:cNvPr id="7" name="Picture 6">
            <a:hlinkClick r:id="" action="ppaction://hlinkshowjump?jump=nextslide"/>
            <a:extLst>
              <a:ext uri="{FF2B5EF4-FFF2-40B4-BE49-F238E27FC236}">
                <a16:creationId xmlns:a16="http://schemas.microsoft.com/office/drawing/2014/main" id="{DEB3B1CB-7664-4E91-B715-E8582217AC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6EBEDA7-9E87-4312-8157-EDBC74C3BE6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E13AE85-6483-41A2-9BF8-18D53DA46A8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81DE4B2-C9EE-42ED-A2A9-23A8A31E702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9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7FC7F83-EEE3-4217-A0FC-FCA65AC056C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2" descr="periodic table - tile">
            <a:extLst>
              <a:ext uri="{FF2B5EF4-FFF2-40B4-BE49-F238E27FC236}">
                <a16:creationId xmlns:a16="http://schemas.microsoft.com/office/drawing/2014/main" id="{B353DD8C-90D0-4E24-B965-D962E5772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08188"/>
            <a:ext cx="2286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F2B40B09-8B0C-4F4D-9578-F17231B3B179}"/>
              </a:ext>
            </a:extLst>
          </p:cNvPr>
          <p:cNvSpPr>
            <a:spLocks noGrp="1" noChangeArrowheads="1"/>
          </p:cNvSpPr>
          <p:nvPr>
            <p:ph type="title"/>
          </p:nvPr>
        </p:nvSpPr>
        <p:spPr/>
        <p:txBody>
          <a:bodyPr/>
          <a:lstStyle/>
          <a:p>
            <a:r>
              <a:rPr lang="en-GB" altLang="en-US" dirty="0"/>
              <a:t>Where are RAM values found?</a:t>
            </a:r>
            <a:endParaRPr lang="en-US" altLang="en-US" dirty="0"/>
          </a:p>
        </p:txBody>
      </p:sp>
      <p:sp>
        <p:nvSpPr>
          <p:cNvPr id="23556" name="Text Box 4">
            <a:extLst>
              <a:ext uri="{FF2B5EF4-FFF2-40B4-BE49-F238E27FC236}">
                <a16:creationId xmlns:a16="http://schemas.microsoft.com/office/drawing/2014/main" id="{2416F8FA-682A-40ED-99C9-69DCDE737D0C}"/>
              </a:ext>
            </a:extLst>
          </p:cNvPr>
          <p:cNvSpPr txBox="1">
            <a:spLocks noChangeArrowheads="1"/>
          </p:cNvSpPr>
          <p:nvPr/>
        </p:nvSpPr>
        <p:spPr bwMode="auto">
          <a:xfrm>
            <a:off x="358775" y="784225"/>
            <a:ext cx="807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values of relative atomic mass (</a:t>
            </a:r>
            <a:r>
              <a:rPr lang="en-GB" altLang="en-US" dirty="0" err="1">
                <a:solidFill>
                  <a:srgbClr val="010066"/>
                </a:solidFill>
              </a:rPr>
              <a:t>r.a.m</a:t>
            </a:r>
            <a:r>
              <a:rPr lang="en-GB" altLang="en-US" dirty="0">
                <a:solidFill>
                  <a:srgbClr val="010066"/>
                </a:solidFill>
              </a:rPr>
              <a:t>.) are usually given in a data book or found in the periodic table. So you don’t have to work them out or remember them all!</a:t>
            </a:r>
            <a:endParaRPr lang="en-GB" altLang="en-US" sz="1200" dirty="0">
              <a:solidFill>
                <a:srgbClr val="010066"/>
              </a:solidFill>
            </a:endParaRPr>
          </a:p>
        </p:txBody>
      </p:sp>
      <p:sp>
        <p:nvSpPr>
          <p:cNvPr id="219141" name="Text Box 5">
            <a:extLst>
              <a:ext uri="{FF2B5EF4-FFF2-40B4-BE49-F238E27FC236}">
                <a16:creationId xmlns:a16="http://schemas.microsoft.com/office/drawing/2014/main" id="{6AE859F1-7E56-447A-9254-5AEC0609A5CC}"/>
              </a:ext>
            </a:extLst>
          </p:cNvPr>
          <p:cNvSpPr txBox="1">
            <a:spLocks noChangeArrowheads="1"/>
          </p:cNvSpPr>
          <p:nvPr/>
        </p:nvSpPr>
        <p:spPr bwMode="auto">
          <a:xfrm>
            <a:off x="358775" y="481488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When looking up relative atomic mass in the periodic table, remember that it is always the larger of the two numbers given.</a:t>
            </a:r>
          </a:p>
        </p:txBody>
      </p:sp>
      <p:sp>
        <p:nvSpPr>
          <p:cNvPr id="47110" name="Text Box 7">
            <a:extLst>
              <a:ext uri="{FF2B5EF4-FFF2-40B4-BE49-F238E27FC236}">
                <a16:creationId xmlns:a16="http://schemas.microsoft.com/office/drawing/2014/main" id="{DA16D031-D019-4DF8-A4C9-B56A8F1D0991}"/>
              </a:ext>
            </a:extLst>
          </p:cNvPr>
          <p:cNvSpPr txBox="1">
            <a:spLocks noChangeArrowheads="1"/>
          </p:cNvSpPr>
          <p:nvPr/>
        </p:nvSpPr>
        <p:spPr bwMode="auto">
          <a:xfrm>
            <a:off x="1374775" y="4078288"/>
            <a:ext cx="236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t>atomic number</a:t>
            </a:r>
          </a:p>
        </p:txBody>
      </p:sp>
      <p:sp>
        <p:nvSpPr>
          <p:cNvPr id="47111" name="Text Box 10">
            <a:extLst>
              <a:ext uri="{FF2B5EF4-FFF2-40B4-BE49-F238E27FC236}">
                <a16:creationId xmlns:a16="http://schemas.microsoft.com/office/drawing/2014/main" id="{222E7A00-7B4D-4136-836C-8304AC8BF7BA}"/>
              </a:ext>
            </a:extLst>
          </p:cNvPr>
          <p:cNvSpPr txBox="1">
            <a:spLocks noChangeArrowheads="1"/>
          </p:cNvSpPr>
          <p:nvPr/>
        </p:nvSpPr>
        <p:spPr bwMode="auto">
          <a:xfrm>
            <a:off x="1374775" y="318770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t>symbol</a:t>
            </a:r>
          </a:p>
        </p:txBody>
      </p:sp>
      <p:sp>
        <p:nvSpPr>
          <p:cNvPr id="47112" name="Text Box 13">
            <a:extLst>
              <a:ext uri="{FF2B5EF4-FFF2-40B4-BE49-F238E27FC236}">
                <a16:creationId xmlns:a16="http://schemas.microsoft.com/office/drawing/2014/main" id="{482139E4-DD48-4523-994D-D27E16D3A867}"/>
              </a:ext>
            </a:extLst>
          </p:cNvPr>
          <p:cNvSpPr txBox="1">
            <a:spLocks noChangeArrowheads="1"/>
          </p:cNvSpPr>
          <p:nvPr/>
        </p:nvSpPr>
        <p:spPr bwMode="auto">
          <a:xfrm>
            <a:off x="1374775" y="22590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relative atomic mass</a:t>
            </a:r>
          </a:p>
        </p:txBody>
      </p:sp>
      <p:sp>
        <p:nvSpPr>
          <p:cNvPr id="219151" name="Text Box 15">
            <a:extLst>
              <a:ext uri="{FF2B5EF4-FFF2-40B4-BE49-F238E27FC236}">
                <a16:creationId xmlns:a16="http://schemas.microsoft.com/office/drawing/2014/main" id="{0EBA19F8-44C8-44B2-B2B1-3413587CCED5}"/>
              </a:ext>
            </a:extLst>
          </p:cNvPr>
          <p:cNvSpPr txBox="1">
            <a:spLocks noChangeArrowheads="1"/>
          </p:cNvSpPr>
          <p:nvPr/>
        </p:nvSpPr>
        <p:spPr bwMode="auto">
          <a:xfrm>
            <a:off x="342900" y="5695950"/>
            <a:ext cx="3776663"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is the other number?</a:t>
            </a:r>
            <a:endParaRPr lang="en-GB" altLang="en-US" dirty="0">
              <a:solidFill>
                <a:schemeClr val="tx1"/>
              </a:solidFill>
            </a:endParaRPr>
          </a:p>
        </p:txBody>
      </p:sp>
      <p:pic>
        <p:nvPicPr>
          <p:cNvPr id="47115" name="Picture 16" descr="Formulae and Equations Part 2 slide 3 arrow 3.png">
            <a:extLst>
              <a:ext uri="{FF2B5EF4-FFF2-40B4-BE49-F238E27FC236}">
                <a16:creationId xmlns:a16="http://schemas.microsoft.com/office/drawing/2014/main" id="{F66F48A8-3942-48B1-A033-9B42BC53A7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2303463"/>
            <a:ext cx="14208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7" descr="Formulae and Equations Part 2 slide 3 arrow 1.png">
            <a:extLst>
              <a:ext uri="{FF2B5EF4-FFF2-40B4-BE49-F238E27FC236}">
                <a16:creationId xmlns:a16="http://schemas.microsoft.com/office/drawing/2014/main" id="{ECC7E1A9-155A-4992-A4E6-3503F356AA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36988" y="4125913"/>
            <a:ext cx="21701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8" descr="Formulae and Equations Part 2 slide 3 arrow 2.png">
            <a:extLst>
              <a:ext uri="{FF2B5EF4-FFF2-40B4-BE49-F238E27FC236}">
                <a16:creationId xmlns:a16="http://schemas.microsoft.com/office/drawing/2014/main" id="{7A37BEE1-D7DE-45E5-B193-C79213DFFC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1925" y="3227388"/>
            <a:ext cx="38274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22FBB94D-5ACB-4891-9D51-444D450DD18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15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47110" grpId="0"/>
      <p:bldP spid="47111" grpId="0"/>
      <p:bldP spid="47112" grpId="0"/>
      <p:bldP spid="2191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2">
            <a:extLst>
              <a:ext uri="{FF2B5EF4-FFF2-40B4-BE49-F238E27FC236}">
                <a16:creationId xmlns:a16="http://schemas.microsoft.com/office/drawing/2014/main" id="{D4786665-9799-4318-93D8-5FC802B9ED21}"/>
              </a:ext>
            </a:extLst>
          </p:cNvPr>
          <p:cNvSpPr>
            <a:spLocks noChangeArrowheads="1"/>
          </p:cNvSpPr>
          <p:nvPr/>
        </p:nvSpPr>
        <p:spPr bwMode="auto">
          <a:xfrm>
            <a:off x="358775" y="1773238"/>
            <a:ext cx="8277225" cy="2152650"/>
          </a:xfrm>
          <a:prstGeom prst="roundRect">
            <a:avLst>
              <a:gd name="adj" fmla="val 0"/>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7331" name="Text Box 3">
            <a:extLst>
              <a:ext uri="{FF2B5EF4-FFF2-40B4-BE49-F238E27FC236}">
                <a16:creationId xmlns:a16="http://schemas.microsoft.com/office/drawing/2014/main" id="{A8CCB63B-CBE1-481B-B2E0-29039DE31981}"/>
              </a:ext>
            </a:extLst>
          </p:cNvPr>
          <p:cNvSpPr txBox="1">
            <a:spLocks noChangeArrowheads="1"/>
          </p:cNvSpPr>
          <p:nvPr/>
        </p:nvSpPr>
        <p:spPr bwMode="auto">
          <a:xfrm>
            <a:off x="358775" y="1884363"/>
            <a:ext cx="753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Step 1</a:t>
            </a:r>
            <a:r>
              <a:rPr lang="en-GB" altLang="en-US">
                <a:solidFill>
                  <a:srgbClr val="010066"/>
                </a:solidFill>
              </a:rPr>
              <a:t>: Write down the formula of the molecule.</a:t>
            </a:r>
          </a:p>
        </p:txBody>
      </p:sp>
      <p:sp>
        <p:nvSpPr>
          <p:cNvPr id="24580" name="Rectangle 4">
            <a:extLst>
              <a:ext uri="{FF2B5EF4-FFF2-40B4-BE49-F238E27FC236}">
                <a16:creationId xmlns:a16="http://schemas.microsoft.com/office/drawing/2014/main" id="{68A7FEBC-770E-4A3F-98DC-6A053D5CF05A}"/>
              </a:ext>
            </a:extLst>
          </p:cNvPr>
          <p:cNvSpPr>
            <a:spLocks noGrp="1" noChangeArrowheads="1"/>
          </p:cNvSpPr>
          <p:nvPr>
            <p:ph type="title"/>
          </p:nvPr>
        </p:nvSpPr>
        <p:spPr/>
        <p:txBody>
          <a:bodyPr/>
          <a:lstStyle/>
          <a:p>
            <a:r>
              <a:rPr lang="en-GB" altLang="en-US"/>
              <a:t>How is relative formula mass calculated?</a:t>
            </a:r>
            <a:endParaRPr lang="en-US" altLang="en-US"/>
          </a:p>
        </p:txBody>
      </p:sp>
      <p:sp>
        <p:nvSpPr>
          <p:cNvPr id="227333" name="Text Box 5">
            <a:extLst>
              <a:ext uri="{FF2B5EF4-FFF2-40B4-BE49-F238E27FC236}">
                <a16:creationId xmlns:a16="http://schemas.microsoft.com/office/drawing/2014/main" id="{89E49008-B43D-4937-A791-18F72DA2CBC2}"/>
              </a:ext>
            </a:extLst>
          </p:cNvPr>
          <p:cNvSpPr txBox="1">
            <a:spLocks noChangeArrowheads="1"/>
          </p:cNvSpPr>
          <p:nvPr/>
        </p:nvSpPr>
        <p:spPr bwMode="auto">
          <a:xfrm>
            <a:off x="358775" y="2455863"/>
            <a:ext cx="833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Step 2</a:t>
            </a:r>
            <a:r>
              <a:rPr lang="en-GB" altLang="en-US">
                <a:solidFill>
                  <a:srgbClr val="010066"/>
                </a:solidFill>
              </a:rPr>
              <a:t>: Find the r.a.m. of each type of atom in the molecule.</a:t>
            </a:r>
          </a:p>
        </p:txBody>
      </p:sp>
      <p:sp>
        <p:nvSpPr>
          <p:cNvPr id="227334" name="Text Box 6">
            <a:extLst>
              <a:ext uri="{FF2B5EF4-FFF2-40B4-BE49-F238E27FC236}">
                <a16:creationId xmlns:a16="http://schemas.microsoft.com/office/drawing/2014/main" id="{21FEAAD8-4104-4B03-BFF2-D28C1C65838B}"/>
              </a:ext>
            </a:extLst>
          </p:cNvPr>
          <p:cNvSpPr txBox="1">
            <a:spLocks noChangeArrowheads="1"/>
          </p:cNvSpPr>
          <p:nvPr/>
        </p:nvSpPr>
        <p:spPr bwMode="auto">
          <a:xfrm>
            <a:off x="358775" y="3027363"/>
            <a:ext cx="8272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081088" indent="-10810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Step 3</a:t>
            </a:r>
            <a:r>
              <a:rPr lang="en-GB" altLang="en-US">
                <a:solidFill>
                  <a:srgbClr val="010066"/>
                </a:solidFill>
              </a:rPr>
              <a:t>: Multiply each r.a.m. by the number of atoms of that element and add these values together.</a:t>
            </a:r>
          </a:p>
        </p:txBody>
      </p:sp>
      <p:sp>
        <p:nvSpPr>
          <p:cNvPr id="24583" name="Text Box 7">
            <a:extLst>
              <a:ext uri="{FF2B5EF4-FFF2-40B4-BE49-F238E27FC236}">
                <a16:creationId xmlns:a16="http://schemas.microsoft.com/office/drawing/2014/main" id="{3FD9185C-CA6C-4E0B-AFB0-6FEE256EC99A}"/>
              </a:ext>
            </a:extLst>
          </p:cNvPr>
          <p:cNvSpPr txBox="1">
            <a:spLocks noChangeArrowheads="1"/>
          </p:cNvSpPr>
          <p:nvPr/>
        </p:nvSpPr>
        <p:spPr bwMode="auto">
          <a:xfrm>
            <a:off x="295275" y="784225"/>
            <a:ext cx="8707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 find the </a:t>
            </a:r>
            <a:r>
              <a:rPr lang="en-GB" altLang="en-US" b="1" dirty="0">
                <a:solidFill>
                  <a:srgbClr val="FF6600"/>
                </a:solidFill>
              </a:rPr>
              <a:t>relative formula mass (Mr) </a:t>
            </a:r>
            <a:r>
              <a:rPr lang="en-GB" altLang="en-US" dirty="0">
                <a:solidFill>
                  <a:srgbClr val="010066"/>
                </a:solidFill>
              </a:rPr>
              <a:t>of a compound, add up the relative atomic masses of all the atoms in its formula.</a:t>
            </a:r>
          </a:p>
        </p:txBody>
      </p:sp>
      <p:sp>
        <p:nvSpPr>
          <p:cNvPr id="14" name="Simplified Text Shape 1">
            <a:extLst>
              <a:ext uri="{FF2B5EF4-FFF2-40B4-BE49-F238E27FC236}">
                <a16:creationId xmlns:a16="http://schemas.microsoft.com/office/drawing/2014/main" id="{7AD026C4-77EF-4A4B-ADF3-9303750C05BC}"/>
              </a:ext>
            </a:extLst>
          </p:cNvPr>
          <p:cNvSpPr txBox="1">
            <a:spLocks noChangeArrowheads="1"/>
          </p:cNvSpPr>
          <p:nvPr/>
        </p:nvSpPr>
        <p:spPr bwMode="auto">
          <a:xfrm>
            <a:off x="342900" y="4156075"/>
            <a:ext cx="6046788" cy="461963"/>
          </a:xfrm>
          <a:prstGeom prst="rect">
            <a:avLst/>
          </a:prstGeom>
          <a:solidFill>
            <a:srgbClr val="FFCC99"/>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What is the relative formula mass of water?</a:t>
            </a:r>
            <a:endParaRPr lang="en-GB" altLang="en-US" b="1" dirty="0">
              <a:solidFill>
                <a:srgbClr val="FF6600"/>
              </a:solidFill>
            </a:endParaRPr>
          </a:p>
        </p:txBody>
      </p:sp>
      <p:sp>
        <p:nvSpPr>
          <p:cNvPr id="16" name="Simplified Text Shape 2">
            <a:extLst>
              <a:ext uri="{FF2B5EF4-FFF2-40B4-BE49-F238E27FC236}">
                <a16:creationId xmlns:a16="http://schemas.microsoft.com/office/drawing/2014/main" id="{8CCF0067-2809-4E8E-A495-D70731D918DC}"/>
              </a:ext>
            </a:extLst>
          </p:cNvPr>
          <p:cNvSpPr txBox="1">
            <a:spLocks noChangeArrowheads="1"/>
          </p:cNvSpPr>
          <p:nvPr/>
        </p:nvSpPr>
        <p:spPr bwMode="auto">
          <a:xfrm>
            <a:off x="342900" y="4645025"/>
            <a:ext cx="7951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Step 1: the formula of water is H</a:t>
            </a:r>
            <a:r>
              <a:rPr lang="en-GB" altLang="en-US" baseline="-25000" dirty="0"/>
              <a:t>2</a:t>
            </a:r>
            <a:r>
              <a:rPr lang="en-GB" altLang="en-US" dirty="0"/>
              <a:t>O</a:t>
            </a:r>
            <a:endParaRPr lang="en-GB" altLang="en-US" b="1" dirty="0">
              <a:solidFill>
                <a:srgbClr val="FF6600"/>
              </a:solidFill>
            </a:endParaRPr>
          </a:p>
        </p:txBody>
      </p:sp>
      <p:sp>
        <p:nvSpPr>
          <p:cNvPr id="18" name="Simplified Text Shape 3">
            <a:extLst>
              <a:ext uri="{FF2B5EF4-FFF2-40B4-BE49-F238E27FC236}">
                <a16:creationId xmlns:a16="http://schemas.microsoft.com/office/drawing/2014/main" id="{9287BD45-CD9F-4AE9-B081-0F707450FA50}"/>
              </a:ext>
            </a:extLst>
          </p:cNvPr>
          <p:cNvSpPr txBox="1">
            <a:spLocks noChangeArrowheads="1"/>
          </p:cNvSpPr>
          <p:nvPr/>
        </p:nvSpPr>
        <p:spPr bwMode="auto">
          <a:xfrm>
            <a:off x="342900" y="5167313"/>
            <a:ext cx="7951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Step 2: r.a.m. values: hydrogen = 1, oxygen = 16</a:t>
            </a:r>
            <a:endParaRPr lang="en-GB" altLang="en-US" b="1">
              <a:solidFill>
                <a:srgbClr val="FF6600"/>
              </a:solidFill>
            </a:endParaRPr>
          </a:p>
        </p:txBody>
      </p:sp>
      <p:sp>
        <p:nvSpPr>
          <p:cNvPr id="20" name="Simplified Text Shape 4">
            <a:extLst>
              <a:ext uri="{FF2B5EF4-FFF2-40B4-BE49-F238E27FC236}">
                <a16:creationId xmlns:a16="http://schemas.microsoft.com/office/drawing/2014/main" id="{7B3A3EA8-DF97-42A5-A7CB-4E8760A3E26B}"/>
              </a:ext>
            </a:extLst>
          </p:cNvPr>
          <p:cNvSpPr txBox="1">
            <a:spLocks noChangeArrowheads="1"/>
          </p:cNvSpPr>
          <p:nvPr/>
        </p:nvSpPr>
        <p:spPr bwMode="auto">
          <a:xfrm>
            <a:off x="342900" y="5691188"/>
            <a:ext cx="7951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Step 3: relative formula mass = (2 × 1) + (1 × 16) = </a:t>
            </a:r>
            <a:r>
              <a:rPr lang="en-GB" altLang="en-US" b="1">
                <a:solidFill>
                  <a:srgbClr val="FF6600"/>
                </a:solidFill>
              </a:rPr>
              <a:t>18</a:t>
            </a:r>
          </a:p>
        </p:txBody>
      </p:sp>
      <p:pic>
        <p:nvPicPr>
          <p:cNvPr id="15" name="Picture 8">
            <a:hlinkClick r:id="" action="ppaction://hlinkshowjump?jump=nextslide"/>
            <a:extLst>
              <a:ext uri="{FF2B5EF4-FFF2-40B4-BE49-F238E27FC236}">
                <a16:creationId xmlns:a16="http://schemas.microsoft.com/office/drawing/2014/main" id="{DD5DBC24-0E98-411E-800C-E1EED5B026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6CB0A652-995C-4250-9F79-774AD2F96F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73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nimBg="1"/>
      <p:bldP spid="227331" grpId="0"/>
      <p:bldP spid="227333" grpId="0"/>
      <p:bldP spid="227334"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UYSyNAzT"/>
  <p:tag name="ARTICULATE_DESIGN_ID_8_DEFAULT DESIGN" val="QvMhRpwI"/>
  <p:tag name="ARTICULATE_DESIGN_ID_3_DEFAULT DESIGN" val="QX73tIXu"/>
  <p:tag name="ARTICULATE_DESIGN_ID_2_DEFAULT DESIGN" val="57Csiatg"/>
  <p:tag name="ARTICULATE_DESIGN_ID_4_DEFAULT DESIGN" val="OjBtILdt"/>
  <p:tag name="ARTICULATE_DESIGN_ID_5_DEFAULT DESIGN" val="Jozo414f"/>
  <p:tag name="ARTICULATE_DESIGN_ID_6_DEFAULT DESIGN" val="WTbo3cGi"/>
  <p:tag name="ARTICULATE_DESIGN_ID_7_DEFAULT DESIGN" val="03F9cfSg"/>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15435</TotalTime>
  <Words>2828</Words>
  <Application>Microsoft Office PowerPoint</Application>
  <PresentationFormat>On-screen Show (4:3)</PresentationFormat>
  <Paragraphs>312</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Wingdings 2</vt:lpstr>
      <vt:lpstr>Default Design</vt:lpstr>
      <vt:lpstr>8_Default Design</vt:lpstr>
      <vt:lpstr>Conservation of Mass</vt:lpstr>
      <vt:lpstr>Information</vt:lpstr>
      <vt:lpstr>What is a chemical reaction?</vt:lpstr>
      <vt:lpstr>Does mass change during a reaction?</vt:lpstr>
      <vt:lpstr>Why doesn’t the mass change?</vt:lpstr>
      <vt:lpstr>Weighing atoms</vt:lpstr>
      <vt:lpstr>What is relative atomic mass?</vt:lpstr>
      <vt:lpstr>Where are RAM values found?</vt:lpstr>
      <vt:lpstr>How is relative formula mass calculated?</vt:lpstr>
      <vt:lpstr>Demonstrating conservation of mass</vt:lpstr>
      <vt:lpstr>What is the relative formula mass?</vt:lpstr>
      <vt:lpstr>What is a symbol equation?</vt:lpstr>
      <vt:lpstr>Balancing symbol equations</vt:lpstr>
      <vt:lpstr>Balanced equations</vt:lpstr>
      <vt:lpstr>Balancing ionic equations</vt:lpstr>
      <vt:lpstr>Balancing symbol equations</vt:lpstr>
      <vt:lpstr>Calculating mass (1)</vt:lpstr>
      <vt:lpstr>Calculating mass (2)</vt:lpstr>
      <vt:lpstr>What happens to the mass?</vt:lpstr>
      <vt:lpstr>Why did the mass increase?</vt:lpstr>
      <vt:lpstr>What happens to the mass?</vt:lpstr>
      <vt:lpstr>Why did the mass decrease?</vt:lpstr>
      <vt:lpstr>Reactions involving open systems</vt:lpstr>
      <vt:lpstr>The particle model and changing mass</vt:lpstr>
      <vt:lpstr>Uncertainty in data</vt:lpstr>
      <vt:lpstr>How reliable is your data? (1)</vt:lpstr>
      <vt:lpstr>How reliable is your data? (2)</vt:lpstr>
      <vt:lpstr>Calculating the mean</vt:lpstr>
      <vt:lpstr>Calculating the range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of Mass</dc:title>
  <dc:subject>Boardworks High School Physical Science</dc:subject>
  <dc:creator>Boardworks</dc:creator>
  <cp:lastModifiedBy>Tim Crilly</cp:lastModifiedBy>
  <cp:revision>640</cp:revision>
  <dcterms:created xsi:type="dcterms:W3CDTF">2003-10-06T13:07:42Z</dcterms:created>
  <dcterms:modified xsi:type="dcterms:W3CDTF">2019-01-31T15:27:41Z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85EFEB89-4C47-4BBF-89FC-A920A87A3682</vt:lpwstr>
  </property>
  <property fmtid="{D5CDD505-2E9C-101B-9397-08002B2CF9AE}" pid="3" name="ArticulatePath">
    <vt:lpwstr>Conservation of Mass</vt:lpwstr>
  </property>
</Properties>
</file>