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2" r:id="rId1"/>
    <p:sldMasterId id="2147485297" r:id="rId2"/>
  </p:sldMasterIdLst>
  <p:notesMasterIdLst>
    <p:notesMasterId r:id="rId24"/>
  </p:notesMasterIdLst>
  <p:handoutMasterIdLst>
    <p:handoutMasterId r:id="rId25"/>
  </p:handoutMasterIdLst>
  <p:sldIdLst>
    <p:sldId id="430" r:id="rId3"/>
    <p:sldId id="549" r:id="rId4"/>
    <p:sldId id="527" r:id="rId5"/>
    <p:sldId id="528" r:id="rId6"/>
    <p:sldId id="529" r:id="rId7"/>
    <p:sldId id="530" r:id="rId8"/>
    <p:sldId id="532" r:id="rId9"/>
    <p:sldId id="533" r:id="rId10"/>
    <p:sldId id="536" r:id="rId11"/>
    <p:sldId id="531" r:id="rId12"/>
    <p:sldId id="537" r:id="rId13"/>
    <p:sldId id="538" r:id="rId14"/>
    <p:sldId id="539" r:id="rId15"/>
    <p:sldId id="540" r:id="rId16"/>
    <p:sldId id="541" r:id="rId17"/>
    <p:sldId id="542" r:id="rId18"/>
    <p:sldId id="543" r:id="rId19"/>
    <p:sldId id="544" r:id="rId20"/>
    <p:sldId id="546" r:id="rId21"/>
    <p:sldId id="547" r:id="rId22"/>
    <p:sldId id="548"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CC99"/>
    <a:srgbClr val="FF6600"/>
    <a:srgbClr val="FFC197"/>
    <a:srgbClr val="009900"/>
    <a:srgbClr val="33CC33"/>
    <a:srgbClr val="CC0099"/>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97"/>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00A570E-4CF4-4290-AEE6-86CE3D81CFCE}"/>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0E58D2C-9B21-41C2-BEEF-F7F2BA45FA12}" type="slidenum">
              <a:rPr lang="en-GB" altLang="en-US"/>
              <a:pPr/>
              <a:t>‹#›</a:t>
            </a:fld>
            <a:endParaRPr lang="en-GB" altLang="en-US"/>
          </a:p>
        </p:txBody>
      </p:sp>
      <p:sp>
        <p:nvSpPr>
          <p:cNvPr id="5" name="Rectangle 7">
            <a:extLst>
              <a:ext uri="{FF2B5EF4-FFF2-40B4-BE49-F238E27FC236}">
                <a16:creationId xmlns:a16="http://schemas.microsoft.com/office/drawing/2014/main" id="{A618E0A3-5AB7-4D8D-8119-2011D2B8D34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6DAFB58B-523C-4F23-AED4-150A6346E0B3}"/>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05885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C7DF5E30-44B3-4F47-80B9-C1CB15A3DAA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A68D210-3A74-4D60-AF2B-A3AF6A95B0D0}"/>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8428D01-3E6D-4744-BB6F-CB9A87F0FF3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99D13E3-0960-485E-8474-610C93AFE525}" type="slidenum">
              <a:rPr lang="en-US" altLang="en-US"/>
              <a:pPr/>
              <a:t>‹#›</a:t>
            </a:fld>
            <a:endParaRPr lang="en-US" altLang="en-US"/>
          </a:p>
        </p:txBody>
      </p:sp>
      <p:sp>
        <p:nvSpPr>
          <p:cNvPr id="7" name="Rectangle 7">
            <a:extLst>
              <a:ext uri="{FF2B5EF4-FFF2-40B4-BE49-F238E27FC236}">
                <a16:creationId xmlns:a16="http://schemas.microsoft.com/office/drawing/2014/main" id="{3697B9DE-F870-4960-8E99-0F80FEF063D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8079DAE-EA68-4E80-B370-27A457C7499B}"/>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71343407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42D2564-BE82-4EBB-9918-E5CEDB1FC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3C7EEB2-EE32-45A2-9800-8B82FC615D8B}" type="slidenum">
              <a:rPr lang="en-US" altLang="en-US" sz="1200">
                <a:solidFill>
                  <a:schemeClr val="tx1"/>
                </a:solidFill>
              </a:rPr>
              <a:pPr/>
              <a:t>1</a:t>
            </a:fld>
            <a:endParaRPr lang="en-US" altLang="en-US" sz="1200">
              <a:solidFill>
                <a:schemeClr val="tx1"/>
              </a:solidFill>
            </a:endParaRPr>
          </a:p>
        </p:txBody>
      </p:sp>
      <p:sp>
        <p:nvSpPr>
          <p:cNvPr id="36867" name="Rectangle 2">
            <a:extLst>
              <a:ext uri="{FF2B5EF4-FFF2-40B4-BE49-F238E27FC236}">
                <a16:creationId xmlns:a16="http://schemas.microsoft.com/office/drawing/2014/main" id="{5238BB64-84BF-46D1-B2EE-50BCB1A26BE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583C17C-B784-4089-9A1B-B5CBF4101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11FFC10-179B-4319-974E-2C0F57F27B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2B96931-5ED3-4F71-BB94-BE5D120EED82}" type="slidenum">
              <a:rPr lang="en-GB" altLang="en-US" sz="1200">
                <a:solidFill>
                  <a:schemeClr val="tx1"/>
                </a:solidFill>
              </a:rPr>
              <a:pPr/>
              <a:t>10</a:t>
            </a:fld>
            <a:endParaRPr lang="en-GB" altLang="en-US" sz="1200">
              <a:solidFill>
                <a:schemeClr val="tx1"/>
              </a:solidFill>
            </a:endParaRPr>
          </a:p>
        </p:txBody>
      </p:sp>
      <p:sp>
        <p:nvSpPr>
          <p:cNvPr id="48131" name="Rectangle 2">
            <a:extLst>
              <a:ext uri="{FF2B5EF4-FFF2-40B4-BE49-F238E27FC236}">
                <a16:creationId xmlns:a16="http://schemas.microsoft.com/office/drawing/2014/main" id="{F6611AF2-6A5B-4401-9102-7F9AA92C3F2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822A877-7793-4E9B-A877-555C97AFA6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animation shows how covalent bonds form between atoms of different elements. While showing the animation, the difference between single, double and triple bonds could be pointed out.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b="0" i="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B0E91FD-5D8C-4718-B321-353FF1590965}"/>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FC924D7B-A82F-4A08-94B7-4F23521FFF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9139F327-C919-4A0E-A1A7-7C5084B6BE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A9A00B8-7127-410B-80AE-514302E6B531}"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11475A6-766C-4B93-ABB8-D82637D94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A2525D8-3B8F-4D03-90C6-76E510215102}" type="slidenum">
              <a:rPr lang="en-GB" altLang="en-US" sz="1200">
                <a:solidFill>
                  <a:schemeClr val="tx1"/>
                </a:solidFill>
              </a:rPr>
              <a:pPr/>
              <a:t>12</a:t>
            </a:fld>
            <a:endParaRPr lang="en-GB" altLang="en-US" sz="1200">
              <a:solidFill>
                <a:schemeClr val="tx1"/>
              </a:solidFill>
            </a:endParaRPr>
          </a:p>
        </p:txBody>
      </p:sp>
      <p:sp>
        <p:nvSpPr>
          <p:cNvPr id="50179" name="Rectangle 2">
            <a:extLst>
              <a:ext uri="{FF2B5EF4-FFF2-40B4-BE49-F238E27FC236}">
                <a16:creationId xmlns:a16="http://schemas.microsoft.com/office/drawing/2014/main" id="{120E3401-3271-4C72-9A0E-7B6BC4C8AF5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6787965-9533-438E-BF79-711E644BCA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pointed out that the inner electron shells of chlorine have not been included in the diagrams above because they are not involved with the bonding. By just showing the shells that are involved in bonding, it is clearer to see what is happening.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1872BA6-8A0B-4B8B-AB08-D86F3A0CB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C1A4A0C-A98E-45D3-AC7F-D00E9B49E469}" type="slidenum">
              <a:rPr lang="en-GB" altLang="en-US" sz="1200">
                <a:solidFill>
                  <a:schemeClr val="tx1"/>
                </a:solidFill>
              </a:rPr>
              <a:pPr/>
              <a:t>13</a:t>
            </a:fld>
            <a:endParaRPr lang="en-GB" altLang="en-US" sz="1200">
              <a:solidFill>
                <a:schemeClr val="tx1"/>
              </a:solidFill>
            </a:endParaRPr>
          </a:p>
        </p:txBody>
      </p:sp>
      <p:sp>
        <p:nvSpPr>
          <p:cNvPr id="51203" name="Rectangle 2">
            <a:extLst>
              <a:ext uri="{FF2B5EF4-FFF2-40B4-BE49-F238E27FC236}">
                <a16:creationId xmlns:a16="http://schemas.microsoft.com/office/drawing/2014/main" id="{0D877C26-0633-4261-B051-A9F7EA67E7A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3591A0B-9590-4688-A4AF-8C5D82871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FFF2017-1A90-47D5-99BA-C641284F9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E4AB2DD-9994-4F12-A2BB-9AF4961C4C1D}" type="slidenum">
              <a:rPr lang="en-GB" altLang="en-US" sz="1200">
                <a:solidFill>
                  <a:schemeClr val="tx1"/>
                </a:solidFill>
              </a:rPr>
              <a:pPr/>
              <a:t>14</a:t>
            </a:fld>
            <a:endParaRPr lang="en-GB" altLang="en-US" sz="1200">
              <a:solidFill>
                <a:schemeClr val="tx1"/>
              </a:solidFill>
            </a:endParaRPr>
          </a:p>
        </p:txBody>
      </p:sp>
      <p:sp>
        <p:nvSpPr>
          <p:cNvPr id="52227" name="Rectangle 2">
            <a:extLst>
              <a:ext uri="{FF2B5EF4-FFF2-40B4-BE49-F238E27FC236}">
                <a16:creationId xmlns:a16="http://schemas.microsoft.com/office/drawing/2014/main" id="{E40938D9-7D3D-42CC-B916-9777739B350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402D64A-81B4-4EA9-B920-8DE481E44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endParaRPr lang="en-GB" altLang="en-US" b="0" i="0"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6508D9B-02CC-4335-B4AD-33DD6FD71B24}"/>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6139BEDA-426C-42EA-91A4-63487B4EDC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0" i="0"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030F1921-07E8-4175-91D4-2AC4C4A28C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0161053-C9C9-4E44-91A6-C746D1035CCB}"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C2EE0CE-9312-4B58-A3A6-CB0ED787F087}"/>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8290800C-BC6F-4814-B3F6-271D5CC0A2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could be done as a class activity, either with a molecular </a:t>
            </a:r>
            <a:r>
              <a:rPr lang="en-GB" altLang="en-US" dirty="0" err="1">
                <a:latin typeface="Arial" panose="020B0604020202020204" pitchFamily="34" charset="0"/>
              </a:rPr>
              <a:t>modeling</a:t>
            </a:r>
            <a:r>
              <a:rPr lang="en-GB" altLang="en-US" dirty="0">
                <a:latin typeface="Arial" panose="020B0604020202020204" pitchFamily="34" charset="0"/>
              </a:rPr>
              <a:t> kit, or with cocktail sticks and polystyrene balls/plasticine/sweets.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0" i="0"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0E279160-8B5F-4993-9388-559FA24564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1FCC22D-5AD8-437D-B0FC-AAEF1B4627DF}"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756BADE-54A0-4665-8691-8D4D4DE5C6A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8E46285-1B13-49AC-8791-B01B6FCFD3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provides an opportunity for students to practice representing three-dimensional shapes in two dimensions and vice versa when looking at chemical structures for simple molecules. Students could be asked to copy and fill in the table in their books, or use mini-whiteboards to show what should go in each box.</a:t>
            </a:r>
          </a:p>
        </p:txBody>
      </p:sp>
      <p:sp>
        <p:nvSpPr>
          <p:cNvPr id="55300" name="Slide Number Placeholder 3">
            <a:extLst>
              <a:ext uri="{FF2B5EF4-FFF2-40B4-BE49-F238E27FC236}">
                <a16:creationId xmlns:a16="http://schemas.microsoft.com/office/drawing/2014/main" id="{4DBD4A07-537F-4D33-9070-6F2A6DC801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2BD7A67-D913-4919-86A3-1D12FCAC5160}"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E32B194-32AD-4959-8414-4AD0AFDB02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D454CCE-9878-444E-98AE-DD8F818F563E}" type="slidenum">
              <a:rPr lang="en-GB" altLang="en-US" sz="1200">
                <a:solidFill>
                  <a:schemeClr val="tx1"/>
                </a:solidFill>
              </a:rPr>
              <a:pPr/>
              <a:t>18</a:t>
            </a:fld>
            <a:endParaRPr lang="en-GB" altLang="en-US" sz="1200">
              <a:solidFill>
                <a:schemeClr val="tx1"/>
              </a:solidFill>
            </a:endParaRPr>
          </a:p>
        </p:txBody>
      </p:sp>
      <p:sp>
        <p:nvSpPr>
          <p:cNvPr id="56323" name="Rectangle 2">
            <a:extLst>
              <a:ext uri="{FF2B5EF4-FFF2-40B4-BE49-F238E27FC236}">
                <a16:creationId xmlns:a16="http://schemas.microsoft.com/office/drawing/2014/main" id="{0AAD4646-5471-48D5-8C5A-6085F6C0434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7B5E4DA-86D3-48E3-8977-30B0F0D449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GB" sz="1200" kern="1200" dirty="0">
                <a:solidFill>
                  <a:schemeClr val="tx1"/>
                </a:solidFill>
                <a:effectLst/>
                <a:latin typeface="Arial" charset="0"/>
                <a:ea typeface="+mn-ea"/>
                <a:cs typeface="+mn-cs"/>
              </a:rPr>
              <a:t>an introductory or summary activity</a:t>
            </a:r>
            <a:r>
              <a:rPr lang="en-GB" altLang="en-US" dirty="0">
                <a:latin typeface="Arial" panose="020B0604020202020204" pitchFamily="34" charset="0"/>
              </a:rPr>
              <a:t> on covalent bonds,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AF81A3D-186F-4AFC-9B95-5F10A16CCA9A}"/>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9BE41E15-2464-47EA-9031-78600D4BA8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CDDC7E20-0352-4AF9-ABE3-3554654C5C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8F87E1A-45A3-4061-B2FD-BC8C5F5F358E}"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9D13E3-0960-485E-8474-610C93AFE525}" type="slidenum">
              <a:rPr lang="en-US" altLang="en-US" smtClean="0"/>
              <a:pPr/>
              <a:t>2</a:t>
            </a:fld>
            <a:endParaRPr lang="en-US" altLang="en-US"/>
          </a:p>
        </p:txBody>
      </p:sp>
    </p:spTree>
    <p:extLst>
      <p:ext uri="{BB962C8B-B14F-4D97-AF65-F5344CB8AC3E}">
        <p14:creationId xmlns:p14="http://schemas.microsoft.com/office/powerpoint/2010/main" val="350093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B3EAE27-91A2-473E-9F68-37707B3C92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9351DF2-9B31-43B3-958D-D88D9EBF821F}" type="slidenum">
              <a:rPr lang="en-US" altLang="en-US" sz="1200">
                <a:solidFill>
                  <a:schemeClr val="tx1"/>
                </a:solidFill>
              </a:rPr>
              <a:pPr/>
              <a:t>20</a:t>
            </a:fld>
            <a:endParaRPr lang="en-US" altLang="en-US" sz="1200">
              <a:solidFill>
                <a:schemeClr val="tx1"/>
              </a:solidFill>
            </a:endParaRPr>
          </a:p>
        </p:txBody>
      </p:sp>
      <p:sp>
        <p:nvSpPr>
          <p:cNvPr id="59395" name="Rectangle 2">
            <a:extLst>
              <a:ext uri="{FF2B5EF4-FFF2-40B4-BE49-F238E27FC236}">
                <a16:creationId xmlns:a16="http://schemas.microsoft.com/office/drawing/2014/main" id="{C94C4950-7821-498E-BF03-0E14A375CF5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BC10B0A-12A0-4498-9C49-CFA70E6F1A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polymers, please refer to the </a:t>
            </a:r>
            <a:r>
              <a:rPr lang="en-GB" altLang="en-US" i="1" dirty="0">
                <a:latin typeface="Arial" panose="020B0604020202020204" pitchFamily="34" charset="0"/>
              </a:rPr>
              <a:t>Polymers</a:t>
            </a:r>
            <a:r>
              <a:rPr lang="en-GB" altLang="en-US" dirty="0">
                <a:latin typeface="Arial" panose="020B0604020202020204" pitchFamily="34" charset="0"/>
              </a:rPr>
              <a:t>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513FF09-E36B-43EA-A1D0-5B66EC6A7F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2A31408-14A6-48F2-A795-8DEBC597CD73}" type="slidenum">
              <a:rPr lang="en-GB" altLang="en-US" sz="1200">
                <a:solidFill>
                  <a:schemeClr val="tx1"/>
                </a:solidFill>
              </a:rPr>
              <a:pPr/>
              <a:t>21</a:t>
            </a:fld>
            <a:endParaRPr lang="en-GB" altLang="en-US" sz="1200">
              <a:solidFill>
                <a:schemeClr val="tx1"/>
              </a:solidFill>
            </a:endParaRPr>
          </a:p>
        </p:txBody>
      </p:sp>
      <p:sp>
        <p:nvSpPr>
          <p:cNvPr id="60419" name="Rectangle 2">
            <a:extLst>
              <a:ext uri="{FF2B5EF4-FFF2-40B4-BE49-F238E27FC236}">
                <a16:creationId xmlns:a16="http://schemas.microsoft.com/office/drawing/2014/main" id="{66255208-95F8-4779-BA09-CA63836D8E3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ED85F6C-4FCA-4A81-B530-F5260FC4E8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giant covalent structures, please refer to the </a:t>
            </a:r>
            <a:r>
              <a:rPr lang="en-GB" altLang="en-US" i="1" dirty="0">
                <a:latin typeface="Arial" panose="020B0604020202020204" pitchFamily="34" charset="0"/>
              </a:rPr>
              <a:t>Covalent Compounds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about diamond and graphite, please refer to the </a:t>
            </a:r>
            <a:r>
              <a:rPr lang="en-GB" altLang="en-US" i="1" dirty="0">
                <a:latin typeface="Arial" panose="020B0604020202020204" pitchFamily="34" charset="0"/>
              </a:rPr>
              <a:t>Giant Covalent Structures</a:t>
            </a:r>
            <a:r>
              <a:rPr lang="en-GB" altLang="en-US" dirty="0">
                <a:latin typeface="Arial" panose="020B0604020202020204" pitchFamily="34" charset="0"/>
              </a:rPr>
              <a:t>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41C5021-0DF9-4ABD-A642-77EA4577A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D91FA2F-3039-4A77-84D9-D45B65A9B338}" type="slidenum">
              <a:rPr lang="en-GB" altLang="en-US" sz="1200">
                <a:solidFill>
                  <a:schemeClr val="tx1"/>
                </a:solidFill>
              </a:rPr>
              <a:pPr/>
              <a:t>3</a:t>
            </a:fld>
            <a:endParaRPr lang="en-GB" altLang="en-US" sz="1200">
              <a:solidFill>
                <a:schemeClr val="tx1"/>
              </a:solidFill>
            </a:endParaRPr>
          </a:p>
        </p:txBody>
      </p:sp>
      <p:sp>
        <p:nvSpPr>
          <p:cNvPr id="38915" name="Rectangle 2">
            <a:extLst>
              <a:ext uri="{FF2B5EF4-FFF2-40B4-BE49-F238E27FC236}">
                <a16:creationId xmlns:a16="http://schemas.microsoft.com/office/drawing/2014/main" id="{BF39ECED-8F64-426B-AF84-2B8AF7C6AF2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8450633-17FA-4B4E-802D-ACB504BEA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This presentation is accompanied by the worksheet </a:t>
            </a:r>
            <a:r>
              <a:rPr lang="en-GB" i="1" dirty="0"/>
              <a:t>Covalent Bonding</a:t>
            </a:r>
            <a:r>
              <a:rPr lang="en-GB" dirty="0"/>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b="0" i="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879A503-30AE-46D8-91C2-A7DF40A00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F0624B1-AB5E-498C-8734-FBF2642CE8CD}" type="slidenum">
              <a:rPr lang="en-GB" altLang="en-US" sz="1200">
                <a:solidFill>
                  <a:schemeClr val="tx1"/>
                </a:solidFill>
              </a:rPr>
              <a:pPr/>
              <a:t>4</a:t>
            </a:fld>
            <a:endParaRPr lang="en-GB" altLang="en-US" sz="1200">
              <a:solidFill>
                <a:schemeClr val="tx1"/>
              </a:solidFill>
            </a:endParaRPr>
          </a:p>
        </p:txBody>
      </p:sp>
      <p:sp>
        <p:nvSpPr>
          <p:cNvPr id="39939" name="Rectangle 2">
            <a:extLst>
              <a:ext uri="{FF2B5EF4-FFF2-40B4-BE49-F238E27FC236}">
                <a16:creationId xmlns:a16="http://schemas.microsoft.com/office/drawing/2014/main" id="{2C26D630-B3A1-4994-9686-22C06E4E88F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B0FA002-C2E9-4DF3-BCA1-5E42D4A39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differences between metals and non-metals, please refer to the </a:t>
            </a:r>
            <a:r>
              <a:rPr lang="en-GB" altLang="en-US" i="1" dirty="0">
                <a:latin typeface="Arial" panose="020B0604020202020204" pitchFamily="34" charset="0"/>
              </a:rPr>
              <a:t>Metals and Non-Metals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b="0" i="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EF7B52C-F3F3-4744-9E40-1E8820B834D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2FE4EF9-5ACB-4DE0-BB66-BDA5D5B0AF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0" i="0"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72FC3A4F-B1B6-48B7-B1A4-EA773471BC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3F96C7A-2BDE-4237-B70C-3F97D9A3D78F}"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F6A68E2-FEC2-4838-B25C-C18486FEBCC0}"/>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44B21530-0D7D-4EA2-947C-D6576FB048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AB355126-8E0A-4320-9110-2173546E56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9A597A2-99B2-4A65-9C84-92F15B3F41F2}"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D15E61A-B492-4CEE-91F0-941E7664A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D4F6B52-F1E0-4A76-BC1E-3067CAA849E0}" type="slidenum">
              <a:rPr lang="en-GB" altLang="en-US" sz="1200">
                <a:solidFill>
                  <a:schemeClr val="tx1"/>
                </a:solidFill>
              </a:rPr>
              <a:pPr/>
              <a:t>7</a:t>
            </a:fld>
            <a:endParaRPr lang="en-GB" altLang="en-US" sz="1200">
              <a:solidFill>
                <a:schemeClr val="tx1"/>
              </a:solidFill>
            </a:endParaRPr>
          </a:p>
        </p:txBody>
      </p:sp>
      <p:sp>
        <p:nvSpPr>
          <p:cNvPr id="43011" name="Rectangle 2">
            <a:extLst>
              <a:ext uri="{FF2B5EF4-FFF2-40B4-BE49-F238E27FC236}">
                <a16:creationId xmlns:a16="http://schemas.microsoft.com/office/drawing/2014/main" id="{329FD154-7512-4F91-BFD0-B96710DDCDC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8572249-DCBD-4DAE-B325-FA0E0C98A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i="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685AFA2-EC0E-42AB-BF74-216CCCFBD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B821F4E-F2E3-4401-8343-9D30D4F69010}" type="slidenum">
              <a:rPr lang="en-GB" altLang="en-US" sz="1200">
                <a:solidFill>
                  <a:schemeClr val="tx1"/>
                </a:solidFill>
              </a:rPr>
              <a:pPr/>
              <a:t>8</a:t>
            </a:fld>
            <a:endParaRPr lang="en-GB" altLang="en-US" sz="1200">
              <a:solidFill>
                <a:schemeClr val="tx1"/>
              </a:solidFill>
            </a:endParaRPr>
          </a:p>
        </p:txBody>
      </p:sp>
      <p:sp>
        <p:nvSpPr>
          <p:cNvPr id="44035" name="Rectangle 2">
            <a:extLst>
              <a:ext uri="{FF2B5EF4-FFF2-40B4-BE49-F238E27FC236}">
                <a16:creationId xmlns:a16="http://schemas.microsoft.com/office/drawing/2014/main" id="{AC8D6E60-892A-4698-A846-C3296C5673A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76AFB3C-5B7C-4310-B82F-C9601295FA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the differences between covalent and ionic bonding. 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activity to increase class participation.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335A0A1-F091-4582-9A0E-226D3FFAF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C66D500-B021-4F12-92D0-70B2052F76F8}" type="slidenum">
              <a:rPr lang="en-GB" altLang="en-US" sz="1200">
                <a:solidFill>
                  <a:schemeClr val="tx1"/>
                </a:solidFill>
              </a:rPr>
              <a:pPr/>
              <a:t>9</a:t>
            </a:fld>
            <a:endParaRPr lang="en-GB" altLang="en-US" sz="1200">
              <a:solidFill>
                <a:schemeClr val="tx1"/>
              </a:solidFill>
            </a:endParaRPr>
          </a:p>
        </p:txBody>
      </p:sp>
      <p:sp>
        <p:nvSpPr>
          <p:cNvPr id="47107" name="Rectangle 2">
            <a:extLst>
              <a:ext uri="{FF2B5EF4-FFF2-40B4-BE49-F238E27FC236}">
                <a16:creationId xmlns:a16="http://schemas.microsoft.com/office/drawing/2014/main" id="{2E1AA607-C713-4480-B2F7-E1635062FC4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602CD2C-0358-478A-8562-AC1CB23BF4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6BA542FD-3EF9-40B3-A535-1408B64D89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3799B26-68EF-4E97-8B16-53C2040E433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135693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1472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6774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1464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740941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57558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2836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3312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16969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0573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35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80294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46492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6105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3804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3430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41832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79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844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1246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4807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192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9898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2993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3847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4043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3">
            <a:extLst>
              <a:ext uri="{FF2B5EF4-FFF2-40B4-BE49-F238E27FC236}">
                <a16:creationId xmlns:a16="http://schemas.microsoft.com/office/drawing/2014/main" id="{E4CCC066-3657-4980-9023-52543CD8646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740FD04-608F-4145-94B8-30ED80DBBC1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EB25EE7C-F492-40EF-9A6C-25D369E8F0C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2672522135"/>
      </p:ext>
    </p:extLst>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 id="214748531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EDC97966-C969-4791-B65A-2F3F5051906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05BCB85A-EA53-4E9D-B544-D1416A2E3EC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CB95EB59-CE0C-4D00-90B1-7BDE04B4566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2801200818"/>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 id="214748530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10.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1.xml"/><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notesSlide" Target="../notesSlides/notesSlide14.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notesSlide" Target="../notesSlides/notesSlide18.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5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notesSlide" Target="../notesSlides/notesSlide8.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47225067-46B6-4C95-AEAC-31096133DDBE}"/>
              </a:ext>
            </a:extLst>
          </p:cNvPr>
          <p:cNvSpPr>
            <a:spLocks noGrp="1"/>
          </p:cNvSpPr>
          <p:nvPr>
            <p:ph type="title"/>
          </p:nvPr>
        </p:nvSpPr>
        <p:spPr/>
        <p:txBody>
          <a:bodyPr/>
          <a:lstStyle/>
          <a:p>
            <a:r>
              <a:rPr lang="en-GB" altLang="en-US" dirty="0"/>
              <a:t>Covalent Bonding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7">
            <a:extLst>
              <a:ext uri="{FF2B5EF4-FFF2-40B4-BE49-F238E27FC236}">
                <a16:creationId xmlns:a16="http://schemas.microsoft.com/office/drawing/2014/main" id="{527B1DCC-827E-4303-8D55-3E2CE9D31514}"/>
              </a:ext>
            </a:extLst>
          </p:cNvPr>
          <p:cNvSpPr>
            <a:spLocks noGrp="1" noChangeArrowheads="1"/>
          </p:cNvSpPr>
          <p:nvPr>
            <p:ph type="title"/>
          </p:nvPr>
        </p:nvSpPr>
        <p:spPr/>
        <p:txBody>
          <a:bodyPr/>
          <a:lstStyle/>
          <a:p>
            <a:r>
              <a:rPr lang="en-GB" altLang="en-US" dirty="0"/>
              <a:t>Single, double and triple bonds</a:t>
            </a:r>
          </a:p>
        </p:txBody>
      </p:sp>
      <p:pic>
        <p:nvPicPr>
          <p:cNvPr id="7" name="Picture 5" descr="flash_icon">
            <a:extLst>
              <a:ext uri="{FF2B5EF4-FFF2-40B4-BE49-F238E27FC236}">
                <a16:creationId xmlns:a16="http://schemas.microsoft.com/office/drawing/2014/main" id="{468BDC81-C521-4A3F-BA3B-096E4CF8B17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F3766E7D-FAC6-4937-9D60-98514A8DEC5C}"/>
              </a:ext>
            </a:extLst>
          </p:cNvPr>
          <p:cNvPicPr>
            <a:picLocks noChangeAspect="1" noChangeArrowheads="1"/>
          </p:cNvPicPr>
          <p:nvPr/>
        </p:nvPicPr>
        <p:blipFill>
          <a:blip r:embed="rId7" cstate="print"/>
          <a:srcRect/>
          <a:stretch>
            <a:fillRect/>
          </a:stretch>
        </p:blipFill>
        <p:spPr bwMode="auto">
          <a:xfrm>
            <a:off x="808808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7DA5D9A9-F3D3-45DD-980B-CADFB959A1F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354604DA-C750-4101-AEE2-238387E0C15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570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5C048EA-436E-4824-9192-B9DE169C72B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Picture8.jpg">
            <a:extLst>
              <a:ext uri="{FF2B5EF4-FFF2-40B4-BE49-F238E27FC236}">
                <a16:creationId xmlns:a16="http://schemas.microsoft.com/office/drawing/2014/main" id="{722EEF09-8D55-4676-B816-0C110F9191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743075"/>
            <a:ext cx="833278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D75B419D-F383-42C7-9CA8-AD8FEFA35520}"/>
              </a:ext>
            </a:extLst>
          </p:cNvPr>
          <p:cNvSpPr>
            <a:spLocks noGrp="1"/>
          </p:cNvSpPr>
          <p:nvPr>
            <p:ph type="title"/>
          </p:nvPr>
        </p:nvSpPr>
        <p:spPr/>
        <p:txBody>
          <a:bodyPr/>
          <a:lstStyle/>
          <a:p>
            <a:r>
              <a:rPr lang="en-GB" altLang="en-US"/>
              <a:t>Diatomic molecules</a:t>
            </a:r>
          </a:p>
        </p:txBody>
      </p:sp>
      <p:sp>
        <p:nvSpPr>
          <p:cNvPr id="24580" name="Text Box 4">
            <a:extLst>
              <a:ext uri="{FF2B5EF4-FFF2-40B4-BE49-F238E27FC236}">
                <a16:creationId xmlns:a16="http://schemas.microsoft.com/office/drawing/2014/main" id="{2399EBD8-AF68-4102-81AE-8823B5AE79F0}"/>
              </a:ext>
            </a:extLst>
          </p:cNvPr>
          <p:cNvSpPr txBox="1">
            <a:spLocks noChangeArrowheads="1"/>
          </p:cNvSpPr>
          <p:nvPr/>
        </p:nvSpPr>
        <p:spPr bwMode="auto">
          <a:xfrm>
            <a:off x="360363" y="788988"/>
            <a:ext cx="857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Oxygen is a diatomic molecule with a double covalent bond.</a:t>
            </a:r>
          </a:p>
          <a:p>
            <a:r>
              <a:rPr lang="en-GB" altLang="en-US"/>
              <a:t>Nitrogen is a diatomic molecule with a triple covalent bond.</a:t>
            </a:r>
          </a:p>
        </p:txBody>
      </p:sp>
      <p:pic>
        <p:nvPicPr>
          <p:cNvPr id="18" name="Picture 17" descr="Picture29.jpg">
            <a:extLst>
              <a:ext uri="{FF2B5EF4-FFF2-40B4-BE49-F238E27FC236}">
                <a16:creationId xmlns:a16="http://schemas.microsoft.com/office/drawing/2014/main" id="{17C992B4-49B2-415F-848A-820187FAB1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7284" y="3294063"/>
            <a:ext cx="15875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icture30.jpg">
            <a:extLst>
              <a:ext uri="{FF2B5EF4-FFF2-40B4-BE49-F238E27FC236}">
                <a16:creationId xmlns:a16="http://schemas.microsoft.com/office/drawing/2014/main" id="{0946539B-703B-4831-A7AF-2F06C4837D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60622" y="4235450"/>
            <a:ext cx="15208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icture31.jpg">
            <a:extLst>
              <a:ext uri="{FF2B5EF4-FFF2-40B4-BE49-F238E27FC236}">
                <a16:creationId xmlns:a16="http://schemas.microsoft.com/office/drawing/2014/main" id="{C9982D19-D759-4B36-8C21-34DF073857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1091" y="5176838"/>
            <a:ext cx="16398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icture1.jpg">
            <a:extLst>
              <a:ext uri="{FF2B5EF4-FFF2-40B4-BE49-F238E27FC236}">
                <a16:creationId xmlns:a16="http://schemas.microsoft.com/office/drawing/2014/main" id="{456D2AB3-B6EB-4537-B896-773358E67EC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52672" y="2305050"/>
            <a:ext cx="17367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B00A10AB-C0C1-40A2-9CE1-910F4DFEF57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9EB8A4A5-8261-4147-95E7-77456D649AFC}"/>
              </a:ext>
            </a:extLst>
          </p:cNvPr>
          <p:cNvSpPr>
            <a:spLocks noChangeArrowheads="1"/>
          </p:cNvSpPr>
          <p:nvPr/>
        </p:nvSpPr>
        <p:spPr bwMode="auto">
          <a:xfrm>
            <a:off x="339725" y="781050"/>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Covalent bonding can also occur between atoms of different non-metals to create molecules of </a:t>
            </a:r>
            <a:r>
              <a:rPr lang="en-GB" altLang="en-US" b="1">
                <a:solidFill>
                  <a:srgbClr val="FF6600"/>
                </a:solidFill>
              </a:rPr>
              <a:t>covalent compounds</a:t>
            </a:r>
            <a:r>
              <a:rPr lang="en-GB" altLang="en-US"/>
              <a:t>. These covalent bonds can be single, double or triple.</a:t>
            </a:r>
          </a:p>
        </p:txBody>
      </p:sp>
      <p:sp>
        <p:nvSpPr>
          <p:cNvPr id="608260" name="Rectangle 4">
            <a:extLst>
              <a:ext uri="{FF2B5EF4-FFF2-40B4-BE49-F238E27FC236}">
                <a16:creationId xmlns:a16="http://schemas.microsoft.com/office/drawing/2014/main" id="{F886F6F5-BCBB-4CEF-8663-BAF0A15B6B30}"/>
              </a:ext>
            </a:extLst>
          </p:cNvPr>
          <p:cNvSpPr>
            <a:spLocks noChangeArrowheads="1"/>
          </p:cNvSpPr>
          <p:nvPr/>
        </p:nvSpPr>
        <p:spPr bwMode="auto">
          <a:xfrm>
            <a:off x="339724" y="2062163"/>
            <a:ext cx="7325431"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is a covalent bond formed in hydrogen chloride </a:t>
            </a:r>
          </a:p>
          <a:p>
            <a:r>
              <a:rPr lang="en-GB" altLang="en-US" dirty="0"/>
              <a:t>(HCl, also represented as H–Cl)?</a:t>
            </a:r>
          </a:p>
        </p:txBody>
      </p:sp>
      <p:sp>
        <p:nvSpPr>
          <p:cNvPr id="608288" name="Rectangle 32">
            <a:extLst>
              <a:ext uri="{FF2B5EF4-FFF2-40B4-BE49-F238E27FC236}">
                <a16:creationId xmlns:a16="http://schemas.microsoft.com/office/drawing/2014/main" id="{C25B0606-DDF7-4011-9EDE-389E65EF4B93}"/>
              </a:ext>
            </a:extLst>
          </p:cNvPr>
          <p:cNvSpPr>
            <a:spLocks noChangeArrowheads="1"/>
          </p:cNvSpPr>
          <p:nvPr/>
        </p:nvSpPr>
        <p:spPr bwMode="auto">
          <a:xfrm>
            <a:off x="339725" y="5086350"/>
            <a:ext cx="804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Hydrogen and chlorine both need one more electron to fill their outer shells. By sharing one electron each, they both have a stable outer shell and a covalent bond is formed.</a:t>
            </a:r>
          </a:p>
        </p:txBody>
      </p:sp>
      <p:sp>
        <p:nvSpPr>
          <p:cNvPr id="25607" name="Rectangle 37">
            <a:extLst>
              <a:ext uri="{FF2B5EF4-FFF2-40B4-BE49-F238E27FC236}">
                <a16:creationId xmlns:a16="http://schemas.microsoft.com/office/drawing/2014/main" id="{331247E2-9A71-4C48-975B-7F55754A6E76}"/>
              </a:ext>
            </a:extLst>
          </p:cNvPr>
          <p:cNvSpPr>
            <a:spLocks noGrp="1" noChangeArrowheads="1"/>
          </p:cNvSpPr>
          <p:nvPr>
            <p:ph type="title"/>
          </p:nvPr>
        </p:nvSpPr>
        <p:spPr/>
        <p:txBody>
          <a:bodyPr/>
          <a:lstStyle/>
          <a:p>
            <a:r>
              <a:rPr lang="en-GB" altLang="en-US"/>
              <a:t>Covalent bonds in compounds</a:t>
            </a:r>
          </a:p>
        </p:txBody>
      </p:sp>
      <p:pic>
        <p:nvPicPr>
          <p:cNvPr id="37" name="Picture 361" descr="Picture32.jpg">
            <a:extLst>
              <a:ext uri="{FF2B5EF4-FFF2-40B4-BE49-F238E27FC236}">
                <a16:creationId xmlns:a16="http://schemas.microsoft.com/office/drawing/2014/main" id="{3C13BF45-5844-4425-94E4-9166FF06CA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933700"/>
            <a:ext cx="3986213"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Picture33.jpg">
            <a:extLst>
              <a:ext uri="{FF2B5EF4-FFF2-40B4-BE49-F238E27FC236}">
                <a16:creationId xmlns:a16="http://schemas.microsoft.com/office/drawing/2014/main" id="{53C20785-2262-4476-9157-9048F53101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4838" y="2909888"/>
            <a:ext cx="44624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CBBA5089-2F5A-4052-B167-5A1D8603C80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9392CA8C-6993-4BB9-822B-91D5F6C156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0828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0" grpId="0" animBg="1"/>
      <p:bldP spid="60828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B973F2B-A078-425A-90A8-97DF89A77B62}"/>
              </a:ext>
            </a:extLst>
          </p:cNvPr>
          <p:cNvSpPr>
            <a:spLocks noGrp="1" noChangeArrowheads="1"/>
          </p:cNvSpPr>
          <p:nvPr>
            <p:ph type="title"/>
          </p:nvPr>
        </p:nvSpPr>
        <p:spPr>
          <a:noFill/>
        </p:spPr>
        <p:txBody>
          <a:bodyPr/>
          <a:lstStyle/>
          <a:p>
            <a:r>
              <a:rPr lang="en-GB" altLang="en-US"/>
              <a:t>Covalent bonding in water</a:t>
            </a:r>
          </a:p>
        </p:txBody>
      </p:sp>
      <p:sp>
        <p:nvSpPr>
          <p:cNvPr id="26627" name="Rectangle 3">
            <a:extLst>
              <a:ext uri="{FF2B5EF4-FFF2-40B4-BE49-F238E27FC236}">
                <a16:creationId xmlns:a16="http://schemas.microsoft.com/office/drawing/2014/main" id="{CFDC8135-43DA-488F-8B89-5E3D71FD6069}"/>
              </a:ext>
            </a:extLst>
          </p:cNvPr>
          <p:cNvSpPr>
            <a:spLocks noChangeArrowheads="1"/>
          </p:cNvSpPr>
          <p:nvPr/>
        </p:nvSpPr>
        <p:spPr bwMode="auto">
          <a:xfrm>
            <a:off x="339725" y="781050"/>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Compounds can contain more than one covalent bond. </a:t>
            </a:r>
          </a:p>
        </p:txBody>
      </p:sp>
      <p:sp>
        <p:nvSpPr>
          <p:cNvPr id="610308" name="Rectangle 4">
            <a:extLst>
              <a:ext uri="{FF2B5EF4-FFF2-40B4-BE49-F238E27FC236}">
                <a16:creationId xmlns:a16="http://schemas.microsoft.com/office/drawing/2014/main" id="{2608FE2A-9ECB-4B84-99F7-3DBCEA985B23}"/>
              </a:ext>
            </a:extLst>
          </p:cNvPr>
          <p:cNvSpPr>
            <a:spLocks noChangeArrowheads="1"/>
          </p:cNvSpPr>
          <p:nvPr/>
        </p:nvSpPr>
        <p:spPr bwMode="auto">
          <a:xfrm>
            <a:off x="342900" y="3004820"/>
            <a:ext cx="4029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oxygen atom shares one electron with one hydrogen atom, and a second electron with another hydrogen atom.</a:t>
            </a:r>
          </a:p>
        </p:txBody>
      </p:sp>
      <p:sp>
        <p:nvSpPr>
          <p:cNvPr id="610326" name="Rectangle 22">
            <a:extLst>
              <a:ext uri="{FF2B5EF4-FFF2-40B4-BE49-F238E27FC236}">
                <a16:creationId xmlns:a16="http://schemas.microsoft.com/office/drawing/2014/main" id="{E2ED8376-5C17-4CA7-A5CF-87CE28828F66}"/>
              </a:ext>
            </a:extLst>
          </p:cNvPr>
          <p:cNvSpPr>
            <a:spLocks noChangeArrowheads="1"/>
          </p:cNvSpPr>
          <p:nvPr/>
        </p:nvSpPr>
        <p:spPr bwMode="auto">
          <a:xfrm>
            <a:off x="339725" y="1396365"/>
            <a:ext cx="8405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Oxygen (2.6) needs two more electrons, but hydrogen (1) only needs one more. </a:t>
            </a:r>
          </a:p>
        </p:txBody>
      </p:sp>
      <p:sp>
        <p:nvSpPr>
          <p:cNvPr id="610328" name="Text Box 24">
            <a:extLst>
              <a:ext uri="{FF2B5EF4-FFF2-40B4-BE49-F238E27FC236}">
                <a16:creationId xmlns:a16="http://schemas.microsoft.com/office/drawing/2014/main" id="{E4E902DD-C8CA-40E4-8ECD-E0221A354066}"/>
              </a:ext>
            </a:extLst>
          </p:cNvPr>
          <p:cNvSpPr txBox="1">
            <a:spLocks noChangeArrowheads="1"/>
          </p:cNvSpPr>
          <p:nvPr/>
        </p:nvSpPr>
        <p:spPr bwMode="auto">
          <a:xfrm>
            <a:off x="342900" y="5080635"/>
            <a:ext cx="6938433" cy="457200"/>
          </a:xfrm>
          <a:prstGeom prst="rect">
            <a:avLst/>
          </a:prstGeom>
          <a:solidFill>
            <a:srgbClr val="FFCC99"/>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name of the molecule that is formed?</a:t>
            </a:r>
          </a:p>
        </p:txBody>
      </p:sp>
      <p:sp>
        <p:nvSpPr>
          <p:cNvPr id="610329" name="Text Box 25">
            <a:extLst>
              <a:ext uri="{FF2B5EF4-FFF2-40B4-BE49-F238E27FC236}">
                <a16:creationId xmlns:a16="http://schemas.microsoft.com/office/drawing/2014/main" id="{0694471D-0217-4442-97F9-1BED1670B5D9}"/>
              </a:ext>
            </a:extLst>
          </p:cNvPr>
          <p:cNvSpPr txBox="1">
            <a:spLocks noChangeArrowheads="1"/>
          </p:cNvSpPr>
          <p:nvPr/>
        </p:nvSpPr>
        <p:spPr bwMode="auto">
          <a:xfrm>
            <a:off x="342900" y="5695950"/>
            <a:ext cx="385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a:t>
            </a:r>
            <a:r>
              <a:rPr lang="en-GB" altLang="en-US" baseline="-25000"/>
              <a:t>2</a:t>
            </a:r>
            <a:r>
              <a:rPr lang="en-GB" altLang="en-US"/>
              <a:t>O (or H–O–H) is water.</a:t>
            </a:r>
          </a:p>
        </p:txBody>
      </p:sp>
      <p:sp>
        <p:nvSpPr>
          <p:cNvPr id="26" name="Rectangle 25">
            <a:extLst>
              <a:ext uri="{FF2B5EF4-FFF2-40B4-BE49-F238E27FC236}">
                <a16:creationId xmlns:a16="http://schemas.microsoft.com/office/drawing/2014/main" id="{F120F7C0-877A-4175-ACDB-4E8C61D58977}"/>
              </a:ext>
            </a:extLst>
          </p:cNvPr>
          <p:cNvSpPr>
            <a:spLocks noChangeArrowheads="1"/>
          </p:cNvSpPr>
          <p:nvPr/>
        </p:nvSpPr>
        <p:spPr bwMode="auto">
          <a:xfrm>
            <a:off x="342900" y="2384742"/>
            <a:ext cx="871220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can hydrogen and oxygen be joined by covalent bonding?</a:t>
            </a:r>
          </a:p>
        </p:txBody>
      </p:sp>
      <p:pic>
        <p:nvPicPr>
          <p:cNvPr id="27" name="Picture 26" descr="Picture34.jpg">
            <a:extLst>
              <a:ext uri="{FF2B5EF4-FFF2-40B4-BE49-F238E27FC236}">
                <a16:creationId xmlns:a16="http://schemas.microsoft.com/office/drawing/2014/main" id="{69644712-627B-4350-8715-72ED355ED7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5" y="3002310"/>
            <a:ext cx="4092573" cy="197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3D77B82F-EFB9-4AEB-BFBC-5AC38C82B0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030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1032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1032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8" grpId="0"/>
      <p:bldP spid="610326" grpId="0"/>
      <p:bldP spid="610328" grpId="0" animBg="1"/>
      <p:bldP spid="610329"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5">
            <a:extLst>
              <a:ext uri="{FF2B5EF4-FFF2-40B4-BE49-F238E27FC236}">
                <a16:creationId xmlns:a16="http://schemas.microsoft.com/office/drawing/2014/main" id="{1F825837-A949-44AE-A798-9BF4AF271D75}"/>
              </a:ext>
            </a:extLst>
          </p:cNvPr>
          <p:cNvSpPr>
            <a:spLocks noGrp="1" noChangeArrowheads="1"/>
          </p:cNvSpPr>
          <p:nvPr>
            <p:ph type="title"/>
          </p:nvPr>
        </p:nvSpPr>
        <p:spPr/>
        <p:txBody>
          <a:bodyPr/>
          <a:lstStyle/>
          <a:p>
            <a:r>
              <a:rPr lang="en-GB" altLang="en-US" dirty="0"/>
              <a:t>Calculating the ratio of atoms</a:t>
            </a:r>
          </a:p>
        </p:txBody>
      </p:sp>
      <p:pic>
        <p:nvPicPr>
          <p:cNvPr id="6" name="Picture 5" descr="flash_icon">
            <a:extLst>
              <a:ext uri="{FF2B5EF4-FFF2-40B4-BE49-F238E27FC236}">
                <a16:creationId xmlns:a16="http://schemas.microsoft.com/office/drawing/2014/main" id="{AE93A2A7-7984-43C9-9539-5CEBD2C8E89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6">
            <a:hlinkClick r:id="" action="ppaction://hlinkshowjump?jump=nextslide"/>
            <a:extLst>
              <a:ext uri="{FF2B5EF4-FFF2-40B4-BE49-F238E27FC236}">
                <a16:creationId xmlns:a16="http://schemas.microsoft.com/office/drawing/2014/main" id="{1C1E6B44-C8D1-4C87-AF67-3404916AAEC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D0F20FC1-7759-48B8-8384-74D084CC33E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55D9FCC-F0F7-456C-BD35-BFB67D993FF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6FBB9EF-5A60-41E9-8418-6BF82E14602E}"/>
              </a:ext>
            </a:extLst>
          </p:cNvPr>
          <p:cNvSpPr>
            <a:spLocks noGrp="1"/>
          </p:cNvSpPr>
          <p:nvPr>
            <p:ph type="title"/>
          </p:nvPr>
        </p:nvSpPr>
        <p:spPr/>
        <p:txBody>
          <a:bodyPr/>
          <a:lstStyle/>
          <a:p>
            <a:r>
              <a:rPr lang="en-GB" altLang="en-US"/>
              <a:t>Drawing simple covalent molecules</a:t>
            </a:r>
          </a:p>
        </p:txBody>
      </p:sp>
      <p:graphicFrame>
        <p:nvGraphicFramePr>
          <p:cNvPr id="6" name="Table 5">
            <a:extLst>
              <a:ext uri="{FF2B5EF4-FFF2-40B4-BE49-F238E27FC236}">
                <a16:creationId xmlns:a16="http://schemas.microsoft.com/office/drawing/2014/main" id="{F56DF92E-1187-4742-9C10-FBF54FC0E61F}"/>
              </a:ext>
            </a:extLst>
          </p:cNvPr>
          <p:cNvGraphicFramePr>
            <a:graphicFrameLocks noGrp="1"/>
          </p:cNvGraphicFramePr>
          <p:nvPr/>
        </p:nvGraphicFramePr>
        <p:xfrm>
          <a:off x="360363" y="788988"/>
          <a:ext cx="8505826" cy="5326285"/>
        </p:xfrm>
        <a:graphic>
          <a:graphicData uri="http://schemas.openxmlformats.org/drawingml/2006/table">
            <a:tbl>
              <a:tblPr firstRow="1">
                <a:tableStyleId>{B301B821-A1FF-4177-AEE7-76D212191A09}</a:tableStyleId>
              </a:tblPr>
              <a:tblGrid>
                <a:gridCol w="1619951">
                  <a:extLst>
                    <a:ext uri="{9D8B030D-6E8A-4147-A177-3AD203B41FA5}">
                      <a16:colId xmlns:a16="http://schemas.microsoft.com/office/drawing/2014/main" val="20000"/>
                    </a:ext>
                  </a:extLst>
                </a:gridCol>
                <a:gridCol w="1619951">
                  <a:extLst>
                    <a:ext uri="{9D8B030D-6E8A-4147-A177-3AD203B41FA5}">
                      <a16:colId xmlns:a16="http://schemas.microsoft.com/office/drawing/2014/main" val="20001"/>
                    </a:ext>
                  </a:extLst>
                </a:gridCol>
                <a:gridCol w="2062021">
                  <a:extLst>
                    <a:ext uri="{9D8B030D-6E8A-4147-A177-3AD203B41FA5}">
                      <a16:colId xmlns:a16="http://schemas.microsoft.com/office/drawing/2014/main" val="20002"/>
                    </a:ext>
                  </a:extLst>
                </a:gridCol>
                <a:gridCol w="1655950">
                  <a:extLst>
                    <a:ext uri="{9D8B030D-6E8A-4147-A177-3AD203B41FA5}">
                      <a16:colId xmlns:a16="http://schemas.microsoft.com/office/drawing/2014/main" val="20003"/>
                    </a:ext>
                  </a:extLst>
                </a:gridCol>
                <a:gridCol w="1547953">
                  <a:extLst>
                    <a:ext uri="{9D8B030D-6E8A-4147-A177-3AD203B41FA5}">
                      <a16:colId xmlns:a16="http://schemas.microsoft.com/office/drawing/2014/main" val="20004"/>
                    </a:ext>
                  </a:extLst>
                </a:gridCol>
              </a:tblGrid>
              <a:tr h="822883">
                <a:tc>
                  <a:txBody>
                    <a:bodyPr/>
                    <a:lstStyle/>
                    <a:p>
                      <a:endParaRPr lang="en-GB" sz="2400" dirty="0">
                        <a:solidFill>
                          <a:srgbClr val="010066"/>
                        </a:solidFill>
                      </a:endParaRP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Molecular formula</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Dot and cross </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Structural formula</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Ball and stick</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1198687">
                <a:tc>
                  <a:txBody>
                    <a:bodyPr/>
                    <a:lstStyle/>
                    <a:p>
                      <a:r>
                        <a:rPr lang="en-GB" sz="1800" dirty="0">
                          <a:solidFill>
                            <a:srgbClr val="010066"/>
                          </a:solidFill>
                        </a:rPr>
                        <a:t>Example</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r>
                        <a:rPr lang="en-GB" sz="2400" dirty="0"/>
                        <a:t>NH</a:t>
                      </a:r>
                      <a:r>
                        <a:rPr lang="en-GB" sz="2400" baseline="-25000" dirty="0"/>
                        <a:t>3</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a:r>
                        <a:rPr lang="en-GB" sz="2400" dirty="0"/>
                        <a:t>H –</a:t>
                      </a:r>
                      <a:r>
                        <a:rPr lang="en-GB" sz="2400" baseline="0" dirty="0"/>
                        <a:t> N – H</a:t>
                      </a:r>
                    </a:p>
                    <a:p>
                      <a:pPr algn="ctr"/>
                      <a:r>
                        <a:rPr lang="en-GB" sz="2400" baseline="0" dirty="0"/>
                        <a:t>I</a:t>
                      </a:r>
                    </a:p>
                    <a:p>
                      <a:pPr algn="ctr"/>
                      <a:r>
                        <a:rPr lang="en-GB" sz="2400" baseline="0" dirty="0"/>
                        <a:t>H</a:t>
                      </a:r>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755929">
                <a:tc>
                  <a:txBody>
                    <a:bodyPr/>
                    <a:lstStyle/>
                    <a:p>
                      <a:r>
                        <a:rPr lang="en-GB" sz="1800" dirty="0">
                          <a:solidFill>
                            <a:srgbClr val="010066"/>
                          </a:solidFill>
                        </a:rPr>
                        <a:t>Simple to draw</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914315">
                <a:tc>
                  <a:txBody>
                    <a:bodyPr/>
                    <a:lstStyle/>
                    <a:p>
                      <a:r>
                        <a:rPr lang="en-GB" sz="1800" dirty="0">
                          <a:solidFill>
                            <a:srgbClr val="010066"/>
                          </a:solidFill>
                        </a:rPr>
                        <a:t>Shows</a:t>
                      </a:r>
                      <a:r>
                        <a:rPr lang="en-GB" sz="1800" baseline="0" dirty="0">
                          <a:solidFill>
                            <a:srgbClr val="010066"/>
                          </a:solidFill>
                        </a:rPr>
                        <a:t> that electrons are shared</a:t>
                      </a:r>
                      <a:endParaRPr lang="en-GB" sz="1800" dirty="0">
                        <a:solidFill>
                          <a:srgbClr val="010066"/>
                        </a:solidFill>
                      </a:endParaRP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914315">
                <a:tc>
                  <a:txBody>
                    <a:bodyPr/>
                    <a:lstStyle/>
                    <a:p>
                      <a:r>
                        <a:rPr lang="en-GB" sz="1800" baseline="0" dirty="0">
                          <a:solidFill>
                            <a:srgbClr val="010066"/>
                          </a:solidFill>
                        </a:rPr>
                        <a:t>Shows which atoms are connected</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r h="719933">
                <a:tc>
                  <a:txBody>
                    <a:bodyPr/>
                    <a:lstStyle/>
                    <a:p>
                      <a:r>
                        <a:rPr lang="en-GB" sz="1800" baseline="0" dirty="0">
                          <a:solidFill>
                            <a:srgbClr val="010066"/>
                          </a:solidFill>
                        </a:rPr>
                        <a:t>Shows the 3D arrangement</a:t>
                      </a:r>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400" dirty="0"/>
                    </a:p>
                  </a:txBody>
                  <a:tcPr marL="91437" marR="91437"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27695" name="Picture 6" descr="ammonia.png">
            <a:extLst>
              <a:ext uri="{FF2B5EF4-FFF2-40B4-BE49-F238E27FC236}">
                <a16:creationId xmlns:a16="http://schemas.microsoft.com/office/drawing/2014/main" id="{E710B747-BC53-4844-BEC5-24C66C3D95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757363"/>
            <a:ext cx="143986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87" descr="tick.png">
            <a:extLst>
              <a:ext uri="{FF2B5EF4-FFF2-40B4-BE49-F238E27FC236}">
                <a16:creationId xmlns:a16="http://schemas.microsoft.com/office/drawing/2014/main" id="{E27F6594-35DC-45AD-B04A-14695B0C70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7288" y="2849563"/>
            <a:ext cx="649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911" descr="cross.png">
            <a:extLst>
              <a:ext uri="{FF2B5EF4-FFF2-40B4-BE49-F238E27FC236}">
                <a16:creationId xmlns:a16="http://schemas.microsoft.com/office/drawing/2014/main" id="{ED5B7203-7CC0-42CE-BDC4-9F5BFB0EFE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2820988"/>
            <a:ext cx="684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6" descr="tick.png">
            <a:extLst>
              <a:ext uri="{FF2B5EF4-FFF2-40B4-BE49-F238E27FC236}">
                <a16:creationId xmlns:a16="http://schemas.microsoft.com/office/drawing/2014/main" id="{75E2EEDD-F9D6-41A9-A607-F0D92E242E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9388" y="46323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5" descr="tick.png">
            <a:extLst>
              <a:ext uri="{FF2B5EF4-FFF2-40B4-BE49-F238E27FC236}">
                <a16:creationId xmlns:a16="http://schemas.microsoft.com/office/drawing/2014/main" id="{A77ABFFB-A811-4E6B-82A7-07CE5F60D8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46323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4" descr="tick.png">
            <a:extLst>
              <a:ext uri="{FF2B5EF4-FFF2-40B4-BE49-F238E27FC236}">
                <a16:creationId xmlns:a16="http://schemas.microsoft.com/office/drawing/2014/main" id="{AECE35D1-CE7D-40EB-B21E-033D165937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2855913"/>
            <a:ext cx="649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tick.png">
            <a:extLst>
              <a:ext uri="{FF2B5EF4-FFF2-40B4-BE49-F238E27FC236}">
                <a16:creationId xmlns:a16="http://schemas.microsoft.com/office/drawing/2014/main" id="{646618DD-AEE3-4492-8B02-468F6ABD8A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632325"/>
            <a:ext cx="647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tick.png">
            <a:extLst>
              <a:ext uri="{FF2B5EF4-FFF2-40B4-BE49-F238E27FC236}">
                <a16:creationId xmlns:a16="http://schemas.microsoft.com/office/drawing/2014/main" id="{F55FE04C-ADB3-4CB6-9C05-8D86696C5D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3702050"/>
            <a:ext cx="647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tick.png">
            <a:extLst>
              <a:ext uri="{FF2B5EF4-FFF2-40B4-BE49-F238E27FC236}">
                <a16:creationId xmlns:a16="http://schemas.microsoft.com/office/drawing/2014/main" id="{396E7D83-F9E6-420D-ABAD-03C3B72A6A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9388" y="5418138"/>
            <a:ext cx="649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8" descr="cross.png">
            <a:extLst>
              <a:ext uri="{FF2B5EF4-FFF2-40B4-BE49-F238E27FC236}">
                <a16:creationId xmlns:a16="http://schemas.microsoft.com/office/drawing/2014/main" id="{3664D8F5-3C92-4B31-8673-FE84601DED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0288" y="366712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7" descr="cross.png">
            <a:extLst>
              <a:ext uri="{FF2B5EF4-FFF2-40B4-BE49-F238E27FC236}">
                <a16:creationId xmlns:a16="http://schemas.microsoft.com/office/drawing/2014/main" id="{A5DA86C6-2F18-4317-8146-BF904F8764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66712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6" descr="cross.png">
            <a:extLst>
              <a:ext uri="{FF2B5EF4-FFF2-40B4-BE49-F238E27FC236}">
                <a16:creationId xmlns:a16="http://schemas.microsoft.com/office/drawing/2014/main" id="{2C7E00A0-0339-462F-A62E-8F6C2452D3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4597400"/>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5" descr="cross.png">
            <a:extLst>
              <a:ext uri="{FF2B5EF4-FFF2-40B4-BE49-F238E27FC236}">
                <a16:creationId xmlns:a16="http://schemas.microsoft.com/office/drawing/2014/main" id="{3DCFA087-F163-48E9-8799-F2D44BCFDD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538162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4" descr="cross.png">
            <a:extLst>
              <a:ext uri="{FF2B5EF4-FFF2-40B4-BE49-F238E27FC236}">
                <a16:creationId xmlns:a16="http://schemas.microsoft.com/office/drawing/2014/main" id="{7F370978-8D4D-442F-951D-2D72AE6107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4463" y="2820988"/>
            <a:ext cx="6842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3" descr="cross.png">
            <a:extLst>
              <a:ext uri="{FF2B5EF4-FFF2-40B4-BE49-F238E27FC236}">
                <a16:creationId xmlns:a16="http://schemas.microsoft.com/office/drawing/2014/main" id="{E72D669C-03CD-401A-811F-ACCE8EBA6E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4463" y="366712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2" descr="cross.png">
            <a:extLst>
              <a:ext uri="{FF2B5EF4-FFF2-40B4-BE49-F238E27FC236}">
                <a16:creationId xmlns:a16="http://schemas.microsoft.com/office/drawing/2014/main" id="{091C60B7-79C6-4C4A-A8FA-23A17F6B7C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5381625"/>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1" descr="cross.png">
            <a:extLst>
              <a:ext uri="{FF2B5EF4-FFF2-40B4-BE49-F238E27FC236}">
                <a16:creationId xmlns:a16="http://schemas.microsoft.com/office/drawing/2014/main" id="{02FD774B-F1F6-4ED2-B36D-A1656AC94F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0288" y="5381625"/>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Picture 36" descr="Picture35.jpg">
            <a:extLst>
              <a:ext uri="{FF2B5EF4-FFF2-40B4-BE49-F238E27FC236}">
                <a16:creationId xmlns:a16="http://schemas.microsoft.com/office/drawing/2014/main" id="{313469D5-84EF-4789-90E9-AD7C812B844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5725" y="1663700"/>
            <a:ext cx="14890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a:hlinkClick r:id="" action="ppaction://hlinkshowjump?jump=nextslide"/>
            <a:extLst>
              <a:ext uri="{FF2B5EF4-FFF2-40B4-BE49-F238E27FC236}">
                <a16:creationId xmlns:a16="http://schemas.microsoft.com/office/drawing/2014/main" id="{66D1BD44-2082-4838-BBEA-FE6EDEB411C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8" name="Picture 37">
            <a:extLst>
              <a:ext uri="{FF2B5EF4-FFF2-40B4-BE49-F238E27FC236}">
                <a16:creationId xmlns:a16="http://schemas.microsoft.com/office/drawing/2014/main" id="{973D9272-8D5E-420F-9880-4F95873CE7B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72B2937-B9FA-4ED2-BFE1-4B1B552B7BC9}"/>
              </a:ext>
            </a:extLst>
          </p:cNvPr>
          <p:cNvSpPr>
            <a:spLocks noGrp="1"/>
          </p:cNvSpPr>
          <p:nvPr>
            <p:ph type="title"/>
          </p:nvPr>
        </p:nvSpPr>
        <p:spPr/>
        <p:txBody>
          <a:bodyPr/>
          <a:lstStyle/>
          <a:p>
            <a:r>
              <a:rPr lang="en-GB" altLang="en-US"/>
              <a:t>Models of covalent molecules</a:t>
            </a:r>
          </a:p>
        </p:txBody>
      </p:sp>
      <p:sp>
        <p:nvSpPr>
          <p:cNvPr id="28675" name="Rectangle 3">
            <a:extLst>
              <a:ext uri="{FF2B5EF4-FFF2-40B4-BE49-F238E27FC236}">
                <a16:creationId xmlns:a16="http://schemas.microsoft.com/office/drawing/2014/main" id="{6CC1F745-7464-4577-A0E7-69C1765AE3B8}"/>
              </a:ext>
            </a:extLst>
          </p:cNvPr>
          <p:cNvSpPr>
            <a:spLocks noChangeArrowheads="1"/>
          </p:cNvSpPr>
          <p:nvPr/>
        </p:nvSpPr>
        <p:spPr bwMode="auto">
          <a:xfrm>
            <a:off x="339725" y="78105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Two-dimensional diagrams of covalent molecules can be converted into three-dimensional models.</a:t>
            </a:r>
          </a:p>
        </p:txBody>
      </p:sp>
      <p:sp>
        <p:nvSpPr>
          <p:cNvPr id="5" name="Rectangle 4">
            <a:extLst>
              <a:ext uri="{FF2B5EF4-FFF2-40B4-BE49-F238E27FC236}">
                <a16:creationId xmlns:a16="http://schemas.microsoft.com/office/drawing/2014/main" id="{3D8D6A15-546D-48A1-84FA-A0898F243CCB}"/>
              </a:ext>
            </a:extLst>
          </p:cNvPr>
          <p:cNvSpPr>
            <a:spLocks noChangeArrowheads="1"/>
          </p:cNvSpPr>
          <p:nvPr/>
        </p:nvSpPr>
        <p:spPr bwMode="auto">
          <a:xfrm>
            <a:off x="1965325" y="1925638"/>
            <a:ext cx="7092950"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the structural formula of methane. </a:t>
            </a:r>
          </a:p>
          <a:p>
            <a:r>
              <a:rPr lang="en-GB" altLang="en-US"/>
              <a:t>Make a model to show the 3 dimensional structure.</a:t>
            </a:r>
          </a:p>
        </p:txBody>
      </p:sp>
      <p:sp>
        <p:nvSpPr>
          <p:cNvPr id="7" name="TextBox 6">
            <a:extLst>
              <a:ext uri="{FF2B5EF4-FFF2-40B4-BE49-F238E27FC236}">
                <a16:creationId xmlns:a16="http://schemas.microsoft.com/office/drawing/2014/main" id="{53206115-6FEC-444E-ACE3-729E9F53C574}"/>
              </a:ext>
            </a:extLst>
          </p:cNvPr>
          <p:cNvSpPr txBox="1">
            <a:spLocks noChangeArrowheads="1"/>
          </p:cNvSpPr>
          <p:nvPr/>
        </p:nvSpPr>
        <p:spPr bwMode="auto">
          <a:xfrm>
            <a:off x="360363" y="1925638"/>
            <a:ext cx="1566862" cy="19383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p>
          <a:p>
            <a:pPr algn="ctr"/>
            <a:r>
              <a:rPr lang="en-GB" altLang="en-US" b="1">
                <a:solidFill>
                  <a:schemeClr val="bg1"/>
                </a:solidFill>
              </a:rPr>
              <a:t>I</a:t>
            </a:r>
          </a:p>
          <a:p>
            <a:pPr algn="ctr"/>
            <a:r>
              <a:rPr lang="en-GB" altLang="en-US" b="1">
                <a:solidFill>
                  <a:schemeClr val="bg1"/>
                </a:solidFill>
              </a:rPr>
              <a:t>H – C – H</a:t>
            </a:r>
          </a:p>
          <a:p>
            <a:pPr algn="ctr"/>
            <a:r>
              <a:rPr lang="en-GB" altLang="en-US" b="1">
                <a:solidFill>
                  <a:schemeClr val="bg1"/>
                </a:solidFill>
              </a:rPr>
              <a:t>I</a:t>
            </a:r>
          </a:p>
          <a:p>
            <a:pPr algn="ctr"/>
            <a:r>
              <a:rPr lang="en-GB" altLang="en-US" b="1">
                <a:solidFill>
                  <a:schemeClr val="bg1"/>
                </a:solidFill>
              </a:rPr>
              <a:t>H</a:t>
            </a:r>
          </a:p>
        </p:txBody>
      </p:sp>
      <p:sp>
        <p:nvSpPr>
          <p:cNvPr id="8" name="Rectangle 7">
            <a:extLst>
              <a:ext uri="{FF2B5EF4-FFF2-40B4-BE49-F238E27FC236}">
                <a16:creationId xmlns:a16="http://schemas.microsoft.com/office/drawing/2014/main" id="{EB6909BC-7DA4-4496-A8DB-D99DE360C4F8}"/>
              </a:ext>
            </a:extLst>
          </p:cNvPr>
          <p:cNvSpPr>
            <a:spLocks noChangeArrowheads="1"/>
          </p:cNvSpPr>
          <p:nvPr/>
        </p:nvSpPr>
        <p:spPr bwMode="auto">
          <a:xfrm>
            <a:off x="360363" y="4176713"/>
            <a:ext cx="8193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Start with a ball to represent the carbon atom.</a:t>
            </a:r>
          </a:p>
        </p:txBody>
      </p:sp>
      <p:sp>
        <p:nvSpPr>
          <p:cNvPr id="9" name="Rectangle 8">
            <a:extLst>
              <a:ext uri="{FF2B5EF4-FFF2-40B4-BE49-F238E27FC236}">
                <a16:creationId xmlns:a16="http://schemas.microsoft.com/office/drawing/2014/main" id="{BE640A5A-6344-4766-B284-C3C0CFB0B74B}"/>
              </a:ext>
            </a:extLst>
          </p:cNvPr>
          <p:cNvSpPr>
            <a:spLocks noChangeArrowheads="1"/>
          </p:cNvSpPr>
          <p:nvPr/>
        </p:nvSpPr>
        <p:spPr bwMode="auto">
          <a:xfrm>
            <a:off x="339725" y="4649788"/>
            <a:ext cx="8193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Attach 4 sticks to represent the bonds.</a:t>
            </a:r>
          </a:p>
        </p:txBody>
      </p:sp>
      <p:sp>
        <p:nvSpPr>
          <p:cNvPr id="10" name="Rectangle 9">
            <a:extLst>
              <a:ext uri="{FF2B5EF4-FFF2-40B4-BE49-F238E27FC236}">
                <a16:creationId xmlns:a16="http://schemas.microsoft.com/office/drawing/2014/main" id="{866643B3-33CA-4320-B183-87D7F4A56155}"/>
              </a:ext>
            </a:extLst>
          </p:cNvPr>
          <p:cNvSpPr>
            <a:spLocks noChangeArrowheads="1"/>
          </p:cNvSpPr>
          <p:nvPr/>
        </p:nvSpPr>
        <p:spPr bwMode="auto">
          <a:xfrm>
            <a:off x="360363" y="5135563"/>
            <a:ext cx="477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Put a ball on the end of each stick to represent the hydrogen atoms.</a:t>
            </a:r>
          </a:p>
        </p:txBody>
      </p:sp>
      <p:pic>
        <p:nvPicPr>
          <p:cNvPr id="11" name="Picture 10" descr="methane.png">
            <a:extLst>
              <a:ext uri="{FF2B5EF4-FFF2-40B4-BE49-F238E27FC236}">
                <a16:creationId xmlns:a16="http://schemas.microsoft.com/office/drawing/2014/main" id="{8A8146BC-4F0B-43CD-BD6F-9CC47886C4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3324225"/>
            <a:ext cx="2752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ethane2.png">
            <a:extLst>
              <a:ext uri="{FF2B5EF4-FFF2-40B4-BE49-F238E27FC236}">
                <a16:creationId xmlns:a16="http://schemas.microsoft.com/office/drawing/2014/main" id="{C8A4F7C1-51C5-46A4-8CDA-92A209D416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9813" y="3324225"/>
            <a:ext cx="2752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ethane3.png">
            <a:extLst>
              <a:ext uri="{FF2B5EF4-FFF2-40B4-BE49-F238E27FC236}">
                <a16:creationId xmlns:a16="http://schemas.microsoft.com/office/drawing/2014/main" id="{45449A64-FE23-4039-B70D-1758BBA3C3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9813" y="3324225"/>
            <a:ext cx="2752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notes_icon">
            <a:extLst>
              <a:ext uri="{FF2B5EF4-FFF2-40B4-BE49-F238E27FC236}">
                <a16:creationId xmlns:a16="http://schemas.microsoft.com/office/drawing/2014/main" id="{7413746C-F8C0-444B-A32F-D6D9B6BE214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8">
            <a:hlinkClick r:id="" action="ppaction://hlinkshowjump?jump=nextslide"/>
            <a:extLst>
              <a:ext uri="{FF2B5EF4-FFF2-40B4-BE49-F238E27FC236}">
                <a16:creationId xmlns:a16="http://schemas.microsoft.com/office/drawing/2014/main" id="{8E268028-C167-4882-8D56-BBB431D1416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0852450A-6746-42F2-9A5E-9C1DBE26C01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3FD162F-C03E-4E93-B104-7BEDAFDB764A}"/>
              </a:ext>
            </a:extLst>
          </p:cNvPr>
          <p:cNvSpPr>
            <a:spLocks noGrp="1"/>
          </p:cNvSpPr>
          <p:nvPr>
            <p:ph type="title"/>
          </p:nvPr>
        </p:nvSpPr>
        <p:spPr/>
        <p:txBody>
          <a:bodyPr/>
          <a:lstStyle/>
          <a:p>
            <a:r>
              <a:rPr lang="en-GB" altLang="en-US"/>
              <a:t>Covalent compounds</a:t>
            </a:r>
          </a:p>
        </p:txBody>
      </p:sp>
      <p:graphicFrame>
        <p:nvGraphicFramePr>
          <p:cNvPr id="4" name="Table 3">
            <a:extLst>
              <a:ext uri="{FF2B5EF4-FFF2-40B4-BE49-F238E27FC236}">
                <a16:creationId xmlns:a16="http://schemas.microsoft.com/office/drawing/2014/main" id="{68EECBA3-7D26-4032-BA1C-4BE984982087}"/>
              </a:ext>
            </a:extLst>
          </p:cNvPr>
          <p:cNvGraphicFramePr>
            <a:graphicFrameLocks noGrp="1"/>
          </p:cNvGraphicFramePr>
          <p:nvPr/>
        </p:nvGraphicFramePr>
        <p:xfrm>
          <a:off x="360363" y="1331913"/>
          <a:ext cx="8172451" cy="4776819"/>
        </p:xfrm>
        <a:graphic>
          <a:graphicData uri="http://schemas.openxmlformats.org/drawingml/2006/table">
            <a:tbl>
              <a:tblPr firstRow="1">
                <a:tableStyleId>{B301B821-A1FF-4177-AEE7-76D212191A09}</a:tableStyleId>
              </a:tblPr>
              <a:tblGrid>
                <a:gridCol w="2368324">
                  <a:extLst>
                    <a:ext uri="{9D8B030D-6E8A-4147-A177-3AD203B41FA5}">
                      <a16:colId xmlns:a16="http://schemas.microsoft.com/office/drawing/2014/main" val="20000"/>
                    </a:ext>
                  </a:extLst>
                </a:gridCol>
                <a:gridCol w="2714169">
                  <a:extLst>
                    <a:ext uri="{9D8B030D-6E8A-4147-A177-3AD203B41FA5}">
                      <a16:colId xmlns:a16="http://schemas.microsoft.com/office/drawing/2014/main" val="20001"/>
                    </a:ext>
                  </a:extLst>
                </a:gridCol>
                <a:gridCol w="1544979">
                  <a:extLst>
                    <a:ext uri="{9D8B030D-6E8A-4147-A177-3AD203B41FA5}">
                      <a16:colId xmlns:a16="http://schemas.microsoft.com/office/drawing/2014/main" val="20002"/>
                    </a:ext>
                  </a:extLst>
                </a:gridCol>
                <a:gridCol w="1544979">
                  <a:extLst>
                    <a:ext uri="{9D8B030D-6E8A-4147-A177-3AD203B41FA5}">
                      <a16:colId xmlns:a16="http://schemas.microsoft.com/office/drawing/2014/main" val="20003"/>
                    </a:ext>
                  </a:extLst>
                </a:gridCol>
              </a:tblGrid>
              <a:tr h="457160">
                <a:tc>
                  <a:txBody>
                    <a:bodyPr/>
                    <a:lstStyle/>
                    <a:p>
                      <a:r>
                        <a:rPr lang="en-GB" sz="2400" dirty="0">
                          <a:solidFill>
                            <a:srgbClr val="010066"/>
                          </a:solidFill>
                        </a:rPr>
                        <a:t>Elements</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Molecule</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2D</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r>
                        <a:rPr lang="en-GB" sz="2400" dirty="0">
                          <a:solidFill>
                            <a:srgbClr val="010066"/>
                          </a:solidFill>
                        </a:rPr>
                        <a:t>3D</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899922">
                <a:tc>
                  <a:txBody>
                    <a:bodyPr/>
                    <a:lstStyle/>
                    <a:p>
                      <a:r>
                        <a:rPr lang="en-GB" sz="2400" dirty="0">
                          <a:solidFill>
                            <a:srgbClr val="010066"/>
                          </a:solidFill>
                        </a:rPr>
                        <a:t>Hydrogen (1)</a:t>
                      </a:r>
                    </a:p>
                    <a:p>
                      <a:r>
                        <a:rPr lang="en-GB" sz="2400" dirty="0">
                          <a:solidFill>
                            <a:srgbClr val="010066"/>
                          </a:solidFill>
                        </a:rPr>
                        <a:t>Chlorine (2.8.7)</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baseline="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a:r>
                        <a:rPr lang="en-GB" sz="2400" baseline="0" dirty="0">
                          <a:solidFill>
                            <a:srgbClr val="010066"/>
                          </a:solidFill>
                        </a:rPr>
                        <a:t>H – </a:t>
                      </a:r>
                      <a:r>
                        <a:rPr lang="en-GB" sz="2400" baseline="0" dirty="0" err="1">
                          <a:solidFill>
                            <a:srgbClr val="010066"/>
                          </a:solidFill>
                        </a:rPr>
                        <a:t>Cl</a:t>
                      </a:r>
                      <a:endParaRPr lang="en-GB" sz="2400" baseline="0" dirty="0">
                        <a:solidFill>
                          <a:srgbClr val="010066"/>
                        </a:solidFill>
                      </a:endParaRPr>
                    </a:p>
                  </a:txBody>
                  <a:tcPr marT="45716" marB="45716"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1007913">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r>
                        <a:rPr lang="en-GB" sz="2400" dirty="0">
                          <a:solidFill>
                            <a:srgbClr val="010066"/>
                          </a:solidFill>
                        </a:rPr>
                        <a:t>H</a:t>
                      </a:r>
                      <a:r>
                        <a:rPr lang="en-GB" sz="2400" baseline="-25000" dirty="0">
                          <a:solidFill>
                            <a:srgbClr val="010066"/>
                          </a:solidFill>
                        </a:rPr>
                        <a:t>2</a:t>
                      </a:r>
                      <a:r>
                        <a:rPr lang="en-GB" sz="2400" baseline="0" dirty="0">
                          <a:solidFill>
                            <a:srgbClr val="010066"/>
                          </a:solidFill>
                        </a:rPr>
                        <a:t>O</a:t>
                      </a:r>
                    </a:p>
                    <a:p>
                      <a:r>
                        <a:rPr lang="en-GB" sz="2400" baseline="0" dirty="0">
                          <a:solidFill>
                            <a:srgbClr val="010066"/>
                          </a:solidFill>
                        </a:rPr>
                        <a:t>Water</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aseline="0" dirty="0">
                          <a:solidFill>
                            <a:srgbClr val="010066"/>
                          </a:solidFill>
                        </a:rPr>
                        <a:t>H – O – H</a:t>
                      </a:r>
                      <a:endParaRPr lang="en-GB" sz="2400" dirty="0">
                        <a:solidFill>
                          <a:srgbClr val="010066"/>
                        </a:solidFill>
                      </a:endParaRPr>
                    </a:p>
                  </a:txBody>
                  <a:tcPr marT="45716" marB="45716"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971916">
                <a:tc>
                  <a:txBody>
                    <a:bodyPr/>
                    <a:lstStyle/>
                    <a:p>
                      <a:endParaRPr lang="en-GB" sz="2400" baseline="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r>
                        <a:rPr lang="en-GB" sz="2400" dirty="0">
                          <a:solidFill>
                            <a:srgbClr val="010066"/>
                          </a:solidFill>
                        </a:rPr>
                        <a:t>NH</a:t>
                      </a:r>
                      <a:r>
                        <a:rPr lang="en-GB" sz="2400" baseline="-25000" dirty="0">
                          <a:solidFill>
                            <a:srgbClr val="010066"/>
                          </a:solidFill>
                        </a:rPr>
                        <a:t>3</a:t>
                      </a:r>
                    </a:p>
                    <a:p>
                      <a:r>
                        <a:rPr lang="en-GB" sz="2400" dirty="0">
                          <a:solidFill>
                            <a:srgbClr val="010066"/>
                          </a:solidFill>
                        </a:rPr>
                        <a:t>Ammonia</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a:endParaRPr lang="en-GB" sz="2400" dirty="0">
                        <a:solidFill>
                          <a:srgbClr val="010066"/>
                        </a:solidFill>
                      </a:endParaRPr>
                    </a:p>
                  </a:txBody>
                  <a:tcPr marT="45716" marB="45716"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1439876">
                <a:tc>
                  <a:txBody>
                    <a:bodyPr/>
                    <a:lstStyle/>
                    <a:p>
                      <a:r>
                        <a:rPr lang="en-GB" sz="2400" dirty="0">
                          <a:solidFill>
                            <a:srgbClr val="010066"/>
                          </a:solidFill>
                        </a:rPr>
                        <a:t>Hydrogen (1)</a:t>
                      </a:r>
                    </a:p>
                    <a:p>
                      <a:r>
                        <a:rPr lang="en-GB" sz="2400" dirty="0">
                          <a:solidFill>
                            <a:srgbClr val="010066"/>
                          </a:solidFill>
                        </a:rPr>
                        <a:t>Carbon</a:t>
                      </a:r>
                      <a:r>
                        <a:rPr lang="en-GB" sz="2400" baseline="0" dirty="0">
                          <a:solidFill>
                            <a:srgbClr val="010066"/>
                          </a:solidFill>
                        </a:rPr>
                        <a:t> (2.8.4)</a:t>
                      </a: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a:endParaRPr lang="en-GB" sz="2400" baseline="0" dirty="0">
                        <a:solidFill>
                          <a:srgbClr val="010066"/>
                        </a:solidFill>
                      </a:endParaRPr>
                    </a:p>
                  </a:txBody>
                  <a:tcPr marT="45716" marB="45716"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rgbClr val="010066"/>
                        </a:solidFill>
                      </a:endParaRPr>
                    </a:p>
                  </a:txBody>
                  <a:tcPr marT="45716" marB="45716">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29732" name="Picture 261" descr="ammonia.png">
            <a:extLst>
              <a:ext uri="{FF2B5EF4-FFF2-40B4-BE49-F238E27FC236}">
                <a16:creationId xmlns:a16="http://schemas.microsoft.com/office/drawing/2014/main" id="{A7BF8E76-98D3-45B5-B5AA-1852336E58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0088" y="3741738"/>
            <a:ext cx="143986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271" descr="methane.png">
            <a:extLst>
              <a:ext uri="{FF2B5EF4-FFF2-40B4-BE49-F238E27FC236}">
                <a16:creationId xmlns:a16="http://schemas.microsoft.com/office/drawing/2014/main" id="{51234586-FEF3-488F-9AB7-03CF2AF618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8350" y="4703763"/>
            <a:ext cx="13287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C00342F1-3A66-4969-A679-1A2EEB9D81D4}"/>
              </a:ext>
            </a:extLst>
          </p:cNvPr>
          <p:cNvSpPr txBox="1">
            <a:spLocks noChangeArrowheads="1"/>
          </p:cNvSpPr>
          <p:nvPr/>
        </p:nvSpPr>
        <p:spPr bwMode="auto">
          <a:xfrm>
            <a:off x="2743200" y="4657725"/>
            <a:ext cx="138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CH</a:t>
            </a:r>
            <a:r>
              <a:rPr lang="en-GB" altLang="en-US" baseline="-25000">
                <a:solidFill>
                  <a:srgbClr val="010066"/>
                </a:solidFill>
              </a:rPr>
              <a:t>4</a:t>
            </a:r>
          </a:p>
          <a:p>
            <a:r>
              <a:rPr lang="en-GB" altLang="en-US">
                <a:solidFill>
                  <a:srgbClr val="010066"/>
                </a:solidFill>
              </a:rPr>
              <a:t>Methane</a:t>
            </a:r>
          </a:p>
        </p:txBody>
      </p:sp>
      <p:sp>
        <p:nvSpPr>
          <p:cNvPr id="29" name="TextBox 28">
            <a:extLst>
              <a:ext uri="{FF2B5EF4-FFF2-40B4-BE49-F238E27FC236}">
                <a16:creationId xmlns:a16="http://schemas.microsoft.com/office/drawing/2014/main" id="{4AAAFAB5-CAF0-4DC6-98E3-5459ED342550}"/>
              </a:ext>
            </a:extLst>
          </p:cNvPr>
          <p:cNvSpPr txBox="1">
            <a:spLocks noChangeArrowheads="1"/>
          </p:cNvSpPr>
          <p:nvPr/>
        </p:nvSpPr>
        <p:spPr bwMode="auto">
          <a:xfrm>
            <a:off x="360363" y="3700463"/>
            <a:ext cx="2068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Hydrogen (1)</a:t>
            </a:r>
          </a:p>
          <a:p>
            <a:r>
              <a:rPr lang="en-GB" altLang="en-US">
                <a:solidFill>
                  <a:srgbClr val="010066"/>
                </a:solidFill>
              </a:rPr>
              <a:t>Nitrogen (2.5)</a:t>
            </a:r>
          </a:p>
        </p:txBody>
      </p:sp>
      <p:sp>
        <p:nvSpPr>
          <p:cNvPr id="30" name="TextBox 29">
            <a:extLst>
              <a:ext uri="{FF2B5EF4-FFF2-40B4-BE49-F238E27FC236}">
                <a16:creationId xmlns:a16="http://schemas.microsoft.com/office/drawing/2014/main" id="{8A0BCBA8-386A-4344-A003-59CBA8440F8D}"/>
              </a:ext>
            </a:extLst>
          </p:cNvPr>
          <p:cNvSpPr txBox="1">
            <a:spLocks noChangeArrowheads="1"/>
          </p:cNvSpPr>
          <p:nvPr/>
        </p:nvSpPr>
        <p:spPr bwMode="auto">
          <a:xfrm>
            <a:off x="2743200" y="1814513"/>
            <a:ext cx="2687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HCl</a:t>
            </a:r>
          </a:p>
          <a:p>
            <a:r>
              <a:rPr lang="en-GB" altLang="en-US">
                <a:solidFill>
                  <a:srgbClr val="010066"/>
                </a:solidFill>
              </a:rPr>
              <a:t>Hydrogen chloride</a:t>
            </a:r>
          </a:p>
        </p:txBody>
      </p:sp>
      <p:sp>
        <p:nvSpPr>
          <p:cNvPr id="31" name="TextBox 30">
            <a:extLst>
              <a:ext uri="{FF2B5EF4-FFF2-40B4-BE49-F238E27FC236}">
                <a16:creationId xmlns:a16="http://schemas.microsoft.com/office/drawing/2014/main" id="{7F5E604E-1DFF-4A83-96B0-56CB00C8F32F}"/>
              </a:ext>
            </a:extLst>
          </p:cNvPr>
          <p:cNvSpPr txBox="1">
            <a:spLocks noChangeArrowheads="1"/>
          </p:cNvSpPr>
          <p:nvPr/>
        </p:nvSpPr>
        <p:spPr bwMode="auto">
          <a:xfrm>
            <a:off x="360363" y="2686050"/>
            <a:ext cx="1982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Hydrogen (1)</a:t>
            </a:r>
          </a:p>
          <a:p>
            <a:r>
              <a:rPr lang="en-GB" altLang="en-US">
                <a:solidFill>
                  <a:srgbClr val="010066"/>
                </a:solidFill>
              </a:rPr>
              <a:t>Oxygen (2.6)</a:t>
            </a:r>
          </a:p>
        </p:txBody>
      </p:sp>
      <p:sp>
        <p:nvSpPr>
          <p:cNvPr id="29738" name="TextBox 312">
            <a:extLst>
              <a:ext uri="{FF2B5EF4-FFF2-40B4-BE49-F238E27FC236}">
                <a16:creationId xmlns:a16="http://schemas.microsoft.com/office/drawing/2014/main" id="{6E8DA8AD-3DF5-45AB-A266-9FCBA9B88963}"/>
              </a:ext>
            </a:extLst>
          </p:cNvPr>
          <p:cNvSpPr txBox="1">
            <a:spLocks noChangeArrowheads="1"/>
          </p:cNvSpPr>
          <p:nvPr/>
        </p:nvSpPr>
        <p:spPr bwMode="auto">
          <a:xfrm>
            <a:off x="360363" y="788988"/>
            <a:ext cx="313055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Fill in the table below.</a:t>
            </a:r>
          </a:p>
        </p:txBody>
      </p:sp>
      <p:sp>
        <p:nvSpPr>
          <p:cNvPr id="32" name="TextBox 31">
            <a:extLst>
              <a:ext uri="{FF2B5EF4-FFF2-40B4-BE49-F238E27FC236}">
                <a16:creationId xmlns:a16="http://schemas.microsoft.com/office/drawing/2014/main" id="{6DA01776-56C7-4C47-9A70-7BCFA9957B1F}"/>
              </a:ext>
            </a:extLst>
          </p:cNvPr>
          <p:cNvSpPr txBox="1">
            <a:spLocks noChangeArrowheads="1"/>
          </p:cNvSpPr>
          <p:nvPr/>
        </p:nvSpPr>
        <p:spPr bwMode="auto">
          <a:xfrm>
            <a:off x="5467350" y="3792538"/>
            <a:ext cx="1536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ts val="2000"/>
              </a:lnSpc>
            </a:pPr>
            <a:r>
              <a:rPr lang="en-GB" altLang="en-US"/>
              <a:t>H – N – H</a:t>
            </a:r>
          </a:p>
          <a:p>
            <a:pPr algn="ctr">
              <a:lnSpc>
                <a:spcPts val="2000"/>
              </a:lnSpc>
            </a:pPr>
            <a:r>
              <a:rPr lang="en-GB" altLang="en-US" sz="1800"/>
              <a:t>I</a:t>
            </a:r>
          </a:p>
          <a:p>
            <a:pPr algn="ctr">
              <a:lnSpc>
                <a:spcPts val="2000"/>
              </a:lnSpc>
            </a:pPr>
            <a:r>
              <a:rPr lang="en-GB" altLang="en-US"/>
              <a:t>H</a:t>
            </a:r>
          </a:p>
        </p:txBody>
      </p:sp>
      <p:sp>
        <p:nvSpPr>
          <p:cNvPr id="33" name="Rectangle 32">
            <a:extLst>
              <a:ext uri="{FF2B5EF4-FFF2-40B4-BE49-F238E27FC236}">
                <a16:creationId xmlns:a16="http://schemas.microsoft.com/office/drawing/2014/main" id="{958F420E-5D2A-4F1C-A9CF-CD557FE3799F}"/>
              </a:ext>
            </a:extLst>
          </p:cNvPr>
          <p:cNvSpPr>
            <a:spLocks noChangeArrowheads="1"/>
          </p:cNvSpPr>
          <p:nvPr/>
        </p:nvSpPr>
        <p:spPr bwMode="auto">
          <a:xfrm>
            <a:off x="5318125" y="4772025"/>
            <a:ext cx="1768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ts val="2000"/>
              </a:lnSpc>
            </a:pPr>
            <a:r>
              <a:rPr lang="en-GB" altLang="en-US"/>
              <a:t>H</a:t>
            </a:r>
          </a:p>
          <a:p>
            <a:pPr algn="ctr">
              <a:lnSpc>
                <a:spcPts val="2000"/>
              </a:lnSpc>
            </a:pPr>
            <a:r>
              <a:rPr lang="en-GB" altLang="en-US" sz="1800"/>
              <a:t>I</a:t>
            </a:r>
          </a:p>
          <a:p>
            <a:pPr algn="ctr">
              <a:lnSpc>
                <a:spcPts val="2000"/>
              </a:lnSpc>
            </a:pPr>
            <a:r>
              <a:rPr lang="en-GB" altLang="en-US"/>
              <a:t>H – C – H</a:t>
            </a:r>
          </a:p>
          <a:p>
            <a:pPr algn="ctr">
              <a:lnSpc>
                <a:spcPts val="2000"/>
              </a:lnSpc>
            </a:pPr>
            <a:r>
              <a:rPr lang="en-GB" altLang="en-US" sz="1800"/>
              <a:t>I</a:t>
            </a:r>
          </a:p>
          <a:p>
            <a:pPr algn="ctr">
              <a:lnSpc>
                <a:spcPts val="2000"/>
              </a:lnSpc>
            </a:pPr>
            <a:r>
              <a:rPr lang="en-GB" altLang="en-US"/>
              <a:t>H</a:t>
            </a:r>
          </a:p>
        </p:txBody>
      </p:sp>
      <p:pic>
        <p:nvPicPr>
          <p:cNvPr id="27" name="Picture 26" descr="Picture36.jpg">
            <a:extLst>
              <a:ext uri="{FF2B5EF4-FFF2-40B4-BE49-F238E27FC236}">
                <a16:creationId xmlns:a16="http://schemas.microsoft.com/office/drawing/2014/main" id="{5D6CCE0B-3796-4C94-8F5F-32C03E6C54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903413"/>
            <a:ext cx="13779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cture37.jpg">
            <a:extLst>
              <a:ext uri="{FF2B5EF4-FFF2-40B4-BE49-F238E27FC236}">
                <a16:creationId xmlns:a16="http://schemas.microsoft.com/office/drawing/2014/main" id="{1199489E-B19C-4763-8A2D-3DBAAB2180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7388" y="2736850"/>
            <a:ext cx="1457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notes_icon">
            <a:extLst>
              <a:ext uri="{FF2B5EF4-FFF2-40B4-BE49-F238E27FC236}">
                <a16:creationId xmlns:a16="http://schemas.microsoft.com/office/drawing/2014/main" id="{1DA5E8A6-B292-4B0B-A78D-FC0E2D8C2E05}"/>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8">
            <a:hlinkClick r:id="" action="ppaction://hlinkshowjump?jump=nextslide"/>
            <a:extLst>
              <a:ext uri="{FF2B5EF4-FFF2-40B4-BE49-F238E27FC236}">
                <a16:creationId xmlns:a16="http://schemas.microsoft.com/office/drawing/2014/main" id="{2D54E689-B1B9-4A5A-83AB-271BB350E12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40C48A7-05F6-45CA-937F-6E2BB0E75DBD}"/>
              </a:ext>
            </a:extLst>
          </p:cNvPr>
          <p:cNvSpPr>
            <a:spLocks noGrp="1" noChangeArrowheads="1"/>
          </p:cNvSpPr>
          <p:nvPr>
            <p:ph type="title"/>
          </p:nvPr>
        </p:nvSpPr>
        <p:spPr>
          <a:noFill/>
        </p:spPr>
        <p:txBody>
          <a:bodyPr/>
          <a:lstStyle/>
          <a:p>
            <a:r>
              <a:rPr lang="en-GB" altLang="en-US" dirty="0"/>
              <a:t>Covalent bonds – true or false?</a:t>
            </a:r>
          </a:p>
        </p:txBody>
      </p:sp>
      <p:pic>
        <p:nvPicPr>
          <p:cNvPr id="7" name="Picture 5" descr="flash_icon">
            <a:extLst>
              <a:ext uri="{FF2B5EF4-FFF2-40B4-BE49-F238E27FC236}">
                <a16:creationId xmlns:a16="http://schemas.microsoft.com/office/drawing/2014/main" id="{5FB1BCD4-1A4F-412D-B8C7-906EF566C98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9A69156-1B19-47DC-BF7D-3167EB644BB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7E739E64-BB23-4537-8001-27D3CB27AE9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2E8CED2-5BEE-4A7D-9C31-DE070671331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4C1A109-3291-4345-88AA-DA84550D578E}"/>
              </a:ext>
            </a:extLst>
          </p:cNvPr>
          <p:cNvSpPr>
            <a:spLocks noGrp="1"/>
          </p:cNvSpPr>
          <p:nvPr>
            <p:ph type="title"/>
          </p:nvPr>
        </p:nvSpPr>
        <p:spPr/>
        <p:txBody>
          <a:bodyPr/>
          <a:lstStyle/>
          <a:p>
            <a:r>
              <a:rPr lang="en-GB" altLang="en-US"/>
              <a:t>Covalently bonded substances</a:t>
            </a:r>
          </a:p>
        </p:txBody>
      </p:sp>
      <p:sp>
        <p:nvSpPr>
          <p:cNvPr id="31748" name="TextBox 5">
            <a:extLst>
              <a:ext uri="{FF2B5EF4-FFF2-40B4-BE49-F238E27FC236}">
                <a16:creationId xmlns:a16="http://schemas.microsoft.com/office/drawing/2014/main" id="{96ACC04B-9B6D-4978-B28F-043BB1F44468}"/>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have seen that simple molecules with a small number of atoms can contain covalent bonds.</a:t>
            </a:r>
          </a:p>
        </p:txBody>
      </p:sp>
      <p:sp>
        <p:nvSpPr>
          <p:cNvPr id="31749" name="TextBox 6">
            <a:extLst>
              <a:ext uri="{FF2B5EF4-FFF2-40B4-BE49-F238E27FC236}">
                <a16:creationId xmlns:a16="http://schemas.microsoft.com/office/drawing/2014/main" id="{CF16872C-13C0-4376-A934-461FFA4EBF76}"/>
              </a:ext>
            </a:extLst>
          </p:cNvPr>
          <p:cNvSpPr txBox="1">
            <a:spLocks noChangeArrowheads="1"/>
          </p:cNvSpPr>
          <p:nvPr/>
        </p:nvSpPr>
        <p:spPr bwMode="auto">
          <a:xfrm>
            <a:off x="342900" y="183356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other covalently bonded substances include:</a:t>
            </a:r>
          </a:p>
        </p:txBody>
      </p:sp>
      <p:sp>
        <p:nvSpPr>
          <p:cNvPr id="8" name="TextBox 7">
            <a:extLst>
              <a:ext uri="{FF2B5EF4-FFF2-40B4-BE49-F238E27FC236}">
                <a16:creationId xmlns:a16="http://schemas.microsoft.com/office/drawing/2014/main" id="{32D8D4B4-AD15-46BA-A9DE-998B24EDB5D3}"/>
              </a:ext>
            </a:extLst>
          </p:cNvPr>
          <p:cNvSpPr txBox="1">
            <a:spLocks noChangeArrowheads="1"/>
          </p:cNvSpPr>
          <p:nvPr/>
        </p:nvSpPr>
        <p:spPr bwMode="auto">
          <a:xfrm>
            <a:off x="342900" y="24701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b="1" dirty="0">
                <a:solidFill>
                  <a:srgbClr val="FF6600"/>
                </a:solidFill>
              </a:rPr>
              <a:t>polymers</a:t>
            </a:r>
            <a:r>
              <a:rPr lang="en-GB" altLang="en-US" dirty="0"/>
              <a:t> (e.g. plastics, rubber and DNA)</a:t>
            </a:r>
          </a:p>
        </p:txBody>
      </p:sp>
      <p:sp>
        <p:nvSpPr>
          <p:cNvPr id="9" name="TextBox 8">
            <a:extLst>
              <a:ext uri="{FF2B5EF4-FFF2-40B4-BE49-F238E27FC236}">
                <a16:creationId xmlns:a16="http://schemas.microsoft.com/office/drawing/2014/main" id="{FF29B242-B14C-4EBB-9D37-B4EDB206F1B7}"/>
              </a:ext>
            </a:extLst>
          </p:cNvPr>
          <p:cNvSpPr txBox="1">
            <a:spLocks noChangeArrowheads="1"/>
          </p:cNvSpPr>
          <p:nvPr/>
        </p:nvSpPr>
        <p:spPr bwMode="auto">
          <a:xfrm>
            <a:off x="342900" y="3189288"/>
            <a:ext cx="54595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b="1" dirty="0">
                <a:solidFill>
                  <a:srgbClr val="FF6600"/>
                </a:solidFill>
              </a:rPr>
              <a:t>giant covalent structures</a:t>
            </a:r>
            <a:r>
              <a:rPr lang="en-GB" altLang="en-US" dirty="0"/>
              <a:t> </a:t>
            </a:r>
            <a:br>
              <a:rPr lang="en-GB" altLang="en-US" dirty="0"/>
            </a:br>
            <a:r>
              <a:rPr lang="en-GB" altLang="en-US" dirty="0"/>
              <a:t>(e.g. sand, diamond and graphite).</a:t>
            </a:r>
          </a:p>
        </p:txBody>
      </p:sp>
      <p:pic>
        <p:nvPicPr>
          <p:cNvPr id="124" name="Picture 4" descr="PVC_balls1">
            <a:extLst>
              <a:ext uri="{FF2B5EF4-FFF2-40B4-BE49-F238E27FC236}">
                <a16:creationId xmlns:a16="http://schemas.microsoft.com/office/drawing/2014/main" id="{257C32F2-C9FE-43F6-A77A-0588CB289C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23" y="4510442"/>
            <a:ext cx="47164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Picture38.jpg">
            <a:extLst>
              <a:ext uri="{FF2B5EF4-FFF2-40B4-BE49-F238E27FC236}">
                <a16:creationId xmlns:a16="http://schemas.microsoft.com/office/drawing/2014/main" id="{19F9F86B-70CD-4D70-AF10-D0123CE7F9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4052" y="2892600"/>
            <a:ext cx="3054526" cy="32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5060AEC-91E5-414C-8546-487CCCB553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olymer3">
            <a:extLst>
              <a:ext uri="{FF2B5EF4-FFF2-40B4-BE49-F238E27FC236}">
                <a16:creationId xmlns:a16="http://schemas.microsoft.com/office/drawing/2014/main" id="{71B2F52E-4996-429E-BBD6-D33074245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576388"/>
            <a:ext cx="81724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5" name="Text Box 3">
            <a:extLst>
              <a:ext uri="{FF2B5EF4-FFF2-40B4-BE49-F238E27FC236}">
                <a16:creationId xmlns:a16="http://schemas.microsoft.com/office/drawing/2014/main" id="{D8FE088B-3BE2-42EE-9E45-157A957B4DD4}"/>
              </a:ext>
            </a:extLst>
          </p:cNvPr>
          <p:cNvSpPr txBox="1">
            <a:spLocks noChangeArrowheads="1"/>
          </p:cNvSpPr>
          <p:nvPr/>
        </p:nvSpPr>
        <p:spPr bwMode="auto">
          <a:xfrm>
            <a:off x="1629833" y="4633913"/>
            <a:ext cx="728874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word “polymer” comes from the Greek words </a:t>
            </a:r>
            <a:r>
              <a:rPr lang="en-GB" altLang="en-US" i="1" dirty="0">
                <a:solidFill>
                  <a:srgbClr val="010066"/>
                </a:solidFill>
              </a:rPr>
              <a:t>poly</a:t>
            </a:r>
            <a:r>
              <a:rPr lang="en-GB" altLang="en-US" dirty="0">
                <a:solidFill>
                  <a:srgbClr val="010066"/>
                </a:solidFill>
              </a:rPr>
              <a:t> (meaning ‘many’) and </a:t>
            </a:r>
            <a:r>
              <a:rPr lang="en-GB" altLang="en-US" i="1" dirty="0" err="1">
                <a:solidFill>
                  <a:srgbClr val="010066"/>
                </a:solidFill>
              </a:rPr>
              <a:t>meros</a:t>
            </a:r>
            <a:r>
              <a:rPr lang="en-GB" altLang="en-US" i="1" dirty="0">
                <a:solidFill>
                  <a:srgbClr val="010066"/>
                </a:solidFill>
              </a:rPr>
              <a:t> </a:t>
            </a:r>
            <a:r>
              <a:rPr lang="en-GB" altLang="en-US" dirty="0">
                <a:solidFill>
                  <a:srgbClr val="010066"/>
                </a:solidFill>
              </a:rPr>
              <a:t>(meaning “parts”).</a:t>
            </a:r>
          </a:p>
        </p:txBody>
      </p:sp>
      <p:sp>
        <p:nvSpPr>
          <p:cNvPr id="32772" name="Rectangle 4">
            <a:extLst>
              <a:ext uri="{FF2B5EF4-FFF2-40B4-BE49-F238E27FC236}">
                <a16:creationId xmlns:a16="http://schemas.microsoft.com/office/drawing/2014/main" id="{D684A986-8847-453D-8407-C12467FA5342}"/>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Polymers </a:t>
            </a:r>
            <a:r>
              <a:rPr lang="en-GB" altLang="en-US">
                <a:solidFill>
                  <a:srgbClr val="010066"/>
                </a:solidFill>
              </a:rPr>
              <a:t>are made when hundreds of simple covalent molecules join together to form a long chain.</a:t>
            </a:r>
          </a:p>
        </p:txBody>
      </p:sp>
      <p:sp>
        <p:nvSpPr>
          <p:cNvPr id="356357" name="Text Box 5">
            <a:extLst>
              <a:ext uri="{FF2B5EF4-FFF2-40B4-BE49-F238E27FC236}">
                <a16:creationId xmlns:a16="http://schemas.microsoft.com/office/drawing/2014/main" id="{36A7E757-56F4-461F-95E1-A2A86C0603CD}"/>
              </a:ext>
            </a:extLst>
          </p:cNvPr>
          <p:cNvSpPr txBox="1">
            <a:spLocks noChangeArrowheads="1"/>
          </p:cNvSpPr>
          <p:nvPr/>
        </p:nvSpPr>
        <p:spPr bwMode="auto">
          <a:xfrm>
            <a:off x="342900" y="2670175"/>
            <a:ext cx="618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molecules that join together to make a polymer are called </a:t>
            </a:r>
            <a:r>
              <a:rPr lang="en-GB" altLang="en-US" b="1" dirty="0">
                <a:solidFill>
                  <a:srgbClr val="FF6600"/>
                </a:solidFill>
              </a:rPr>
              <a:t>monomers</a:t>
            </a:r>
            <a:r>
              <a:rPr lang="en-GB" altLang="en-US" dirty="0">
                <a:solidFill>
                  <a:srgbClr val="010066"/>
                </a:solidFill>
              </a:rPr>
              <a:t>.</a:t>
            </a:r>
          </a:p>
        </p:txBody>
      </p:sp>
      <p:sp>
        <p:nvSpPr>
          <p:cNvPr id="32774" name="Rectangle 6">
            <a:extLst>
              <a:ext uri="{FF2B5EF4-FFF2-40B4-BE49-F238E27FC236}">
                <a16:creationId xmlns:a16="http://schemas.microsoft.com/office/drawing/2014/main" id="{A84F11FD-063A-4621-B24C-3598B3172CE4}"/>
              </a:ext>
            </a:extLst>
          </p:cNvPr>
          <p:cNvSpPr>
            <a:spLocks noGrp="1" noChangeArrowheads="1"/>
          </p:cNvSpPr>
          <p:nvPr>
            <p:ph type="title"/>
          </p:nvPr>
        </p:nvSpPr>
        <p:spPr/>
        <p:txBody>
          <a:bodyPr/>
          <a:lstStyle/>
          <a:p>
            <a:r>
              <a:rPr lang="en-GB" altLang="en-US"/>
              <a:t>What are polymers?</a:t>
            </a:r>
          </a:p>
        </p:txBody>
      </p:sp>
      <p:pic>
        <p:nvPicPr>
          <p:cNvPr id="9" name="Picture 9" descr="notes_icon">
            <a:extLst>
              <a:ext uri="{FF2B5EF4-FFF2-40B4-BE49-F238E27FC236}">
                <a16:creationId xmlns:a16="http://schemas.microsoft.com/office/drawing/2014/main" id="{612CEDC2-7860-4289-8D10-85BC61D6898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7AD0971A-B7C2-40CC-B079-9DA5B381E8D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P spid="3563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27" descr="Picture39.jpg">
            <a:extLst>
              <a:ext uri="{FF2B5EF4-FFF2-40B4-BE49-F238E27FC236}">
                <a16:creationId xmlns:a16="http://schemas.microsoft.com/office/drawing/2014/main" id="{DCAD4806-B396-47D8-BA23-084DAE993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294821"/>
            <a:ext cx="360838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40DBD0CE-DD41-483B-9658-08D981BA21F8}"/>
              </a:ext>
            </a:extLst>
          </p:cNvPr>
          <p:cNvSpPr>
            <a:spLocks noGrp="1" noChangeArrowheads="1"/>
          </p:cNvSpPr>
          <p:nvPr>
            <p:ph type="title"/>
          </p:nvPr>
        </p:nvSpPr>
        <p:spPr>
          <a:noFill/>
        </p:spPr>
        <p:txBody>
          <a:bodyPr/>
          <a:lstStyle/>
          <a:p>
            <a:r>
              <a:rPr lang="en-GB" altLang="en-US"/>
              <a:t>What are giant covalent structures?</a:t>
            </a:r>
          </a:p>
        </p:txBody>
      </p:sp>
      <p:sp>
        <p:nvSpPr>
          <p:cNvPr id="33796" name="Rectangle 4">
            <a:extLst>
              <a:ext uri="{FF2B5EF4-FFF2-40B4-BE49-F238E27FC236}">
                <a16:creationId xmlns:a16="http://schemas.microsoft.com/office/drawing/2014/main" id="{8DB4CE69-FB07-474B-AF6A-05A8F22087D5}"/>
              </a:ext>
            </a:extLst>
          </p:cNvPr>
          <p:cNvSpPr>
            <a:spLocks noChangeArrowheads="1"/>
          </p:cNvSpPr>
          <p:nvPr/>
        </p:nvSpPr>
        <p:spPr bwMode="auto">
          <a:xfrm>
            <a:off x="358775" y="784225"/>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Giant covalent structures</a:t>
            </a:r>
            <a:r>
              <a:rPr lang="en-GB" altLang="en-US" dirty="0"/>
              <a:t>, such as sand (SiO</a:t>
            </a:r>
            <a:r>
              <a:rPr lang="en-GB" altLang="en-US" baseline="-25000" dirty="0"/>
              <a:t>2</a:t>
            </a:r>
            <a:r>
              <a:rPr lang="en-GB" altLang="en-US" dirty="0"/>
              <a:t>), diamond and graphite, are made from millions of atoms joined together by covalent bonds. </a:t>
            </a:r>
          </a:p>
        </p:txBody>
      </p:sp>
      <p:sp>
        <p:nvSpPr>
          <p:cNvPr id="11" name="Rectangle 89">
            <a:extLst>
              <a:ext uri="{FF2B5EF4-FFF2-40B4-BE49-F238E27FC236}">
                <a16:creationId xmlns:a16="http://schemas.microsoft.com/office/drawing/2014/main" id="{FA40E36F-58BD-451B-8CB0-2B3E6932D252}"/>
              </a:ext>
            </a:extLst>
          </p:cNvPr>
          <p:cNvSpPr>
            <a:spLocks noChangeArrowheads="1"/>
          </p:cNvSpPr>
          <p:nvPr/>
        </p:nvSpPr>
        <p:spPr bwMode="auto">
          <a:xfrm>
            <a:off x="4508853" y="4849106"/>
            <a:ext cx="4023959"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arrangement of atoms and bonds repeats itself in three dimensions to form a giant regular lattice.</a:t>
            </a:r>
          </a:p>
        </p:txBody>
      </p:sp>
      <p:pic>
        <p:nvPicPr>
          <p:cNvPr id="124" name="Picture 138" descr="orange circle">
            <a:extLst>
              <a:ext uri="{FF2B5EF4-FFF2-40B4-BE49-F238E27FC236}">
                <a16:creationId xmlns:a16="http://schemas.microsoft.com/office/drawing/2014/main" id="{80E9A1F1-B038-40F3-B7A0-633ABDEEF0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4163" y="2621846"/>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42" descr="sand">
            <a:extLst>
              <a:ext uri="{FF2B5EF4-FFF2-40B4-BE49-F238E27FC236}">
                <a16:creationId xmlns:a16="http://schemas.microsoft.com/office/drawing/2014/main" id="{C69FB99F-B184-4582-ABE9-211C48563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775" y="1783646"/>
            <a:ext cx="47672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5">
            <a:extLst>
              <a:ext uri="{FF2B5EF4-FFF2-40B4-BE49-F238E27FC236}">
                <a16:creationId xmlns:a16="http://schemas.microsoft.com/office/drawing/2014/main" id="{CEB4855B-9EB4-4930-A74B-5B4773B33EFE}"/>
              </a:ext>
            </a:extLst>
          </p:cNvPr>
          <p:cNvSpPr txBox="1">
            <a:spLocks noChangeArrowheads="1"/>
          </p:cNvSpPr>
          <p:nvPr/>
        </p:nvSpPr>
        <p:spPr bwMode="auto">
          <a:xfrm>
            <a:off x="5307013" y="2921884"/>
            <a:ext cx="5302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Si</a:t>
            </a:r>
          </a:p>
        </p:txBody>
      </p:sp>
      <p:sp>
        <p:nvSpPr>
          <p:cNvPr id="33805" name="Text Box 134">
            <a:extLst>
              <a:ext uri="{FF2B5EF4-FFF2-40B4-BE49-F238E27FC236}">
                <a16:creationId xmlns:a16="http://schemas.microsoft.com/office/drawing/2014/main" id="{43ED8571-5D17-4923-8F53-89C2CD9E8005}"/>
              </a:ext>
            </a:extLst>
          </p:cNvPr>
          <p:cNvSpPr txBox="1">
            <a:spLocks noChangeArrowheads="1"/>
          </p:cNvSpPr>
          <p:nvPr/>
        </p:nvSpPr>
        <p:spPr bwMode="auto">
          <a:xfrm>
            <a:off x="6467475" y="3509259"/>
            <a:ext cx="3937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sp>
        <p:nvSpPr>
          <p:cNvPr id="33806" name="Text Box 139">
            <a:extLst>
              <a:ext uri="{FF2B5EF4-FFF2-40B4-BE49-F238E27FC236}">
                <a16:creationId xmlns:a16="http://schemas.microsoft.com/office/drawing/2014/main" id="{170FB873-FF09-454D-B626-E1888376D6C1}"/>
              </a:ext>
            </a:extLst>
          </p:cNvPr>
          <p:cNvSpPr txBox="1">
            <a:spLocks noChangeArrowheads="1"/>
          </p:cNvSpPr>
          <p:nvPr/>
        </p:nvSpPr>
        <p:spPr bwMode="auto">
          <a:xfrm>
            <a:off x="5095875" y="4044246"/>
            <a:ext cx="3937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sp>
        <p:nvSpPr>
          <p:cNvPr id="33807" name="Text Box 140">
            <a:extLst>
              <a:ext uri="{FF2B5EF4-FFF2-40B4-BE49-F238E27FC236}">
                <a16:creationId xmlns:a16="http://schemas.microsoft.com/office/drawing/2014/main" id="{7629A1E3-1529-4630-BCEF-D0FD90F6755E}"/>
              </a:ext>
            </a:extLst>
          </p:cNvPr>
          <p:cNvSpPr txBox="1">
            <a:spLocks noChangeArrowheads="1"/>
          </p:cNvSpPr>
          <p:nvPr/>
        </p:nvSpPr>
        <p:spPr bwMode="auto">
          <a:xfrm>
            <a:off x="4473575" y="3315584"/>
            <a:ext cx="3937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sp>
        <p:nvSpPr>
          <p:cNvPr id="33808" name="Text Box 141">
            <a:extLst>
              <a:ext uri="{FF2B5EF4-FFF2-40B4-BE49-F238E27FC236}">
                <a16:creationId xmlns:a16="http://schemas.microsoft.com/office/drawing/2014/main" id="{D9F3906C-B48E-46E4-B20B-3874232CB677}"/>
              </a:ext>
            </a:extLst>
          </p:cNvPr>
          <p:cNvSpPr txBox="1">
            <a:spLocks noChangeArrowheads="1"/>
          </p:cNvSpPr>
          <p:nvPr/>
        </p:nvSpPr>
        <p:spPr bwMode="auto">
          <a:xfrm>
            <a:off x="5362575" y="1912234"/>
            <a:ext cx="3937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16" name="Picture 9" descr="notes_icon">
            <a:extLst>
              <a:ext uri="{FF2B5EF4-FFF2-40B4-BE49-F238E27FC236}">
                <a16:creationId xmlns:a16="http://schemas.microsoft.com/office/drawing/2014/main" id="{2BCBB8B0-CAD2-40AD-A860-51506B8D0F2F}"/>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804" grpId="0"/>
      <p:bldP spid="33805" grpId="0"/>
      <p:bldP spid="33806" grpId="0"/>
      <p:bldP spid="33807" grpId="0"/>
      <p:bldP spid="3380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471E2C9E-2866-4C2B-AB3B-27489B83F4E1}"/>
              </a:ext>
            </a:extLst>
          </p:cNvPr>
          <p:cNvSpPr>
            <a:spLocks noGrp="1" noChangeArrowheads="1"/>
          </p:cNvSpPr>
          <p:nvPr>
            <p:ph type="title"/>
          </p:nvPr>
        </p:nvSpPr>
        <p:spPr/>
        <p:txBody>
          <a:bodyPr/>
          <a:lstStyle/>
          <a:p>
            <a:r>
              <a:rPr lang="en-GB" altLang="en-US" dirty="0"/>
              <a:t>Why do atoms form bonds?</a:t>
            </a:r>
          </a:p>
        </p:txBody>
      </p:sp>
      <p:pic>
        <p:nvPicPr>
          <p:cNvPr id="6" name="Picture 5" descr="flash_icon">
            <a:extLst>
              <a:ext uri="{FF2B5EF4-FFF2-40B4-BE49-F238E27FC236}">
                <a16:creationId xmlns:a16="http://schemas.microsoft.com/office/drawing/2014/main" id="{9F9A0BB8-98F5-4B0F-BF47-EFDB36BF664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6">
            <a:hlinkClick r:id="" action="ppaction://hlinkshowjump?jump=nextslide"/>
            <a:extLst>
              <a:ext uri="{FF2B5EF4-FFF2-40B4-BE49-F238E27FC236}">
                <a16:creationId xmlns:a16="http://schemas.microsoft.com/office/drawing/2014/main" id="{5F7E28FC-F343-4B34-810D-215AC200A14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30BEC73B-A733-4540-9D55-72BEB173A6E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5908" y="73668"/>
            <a:ext cx="453390" cy="466725"/>
          </a:xfrm>
          <a:prstGeom prst="rect">
            <a:avLst/>
          </a:prstGeom>
          <a:noFill/>
          <a:ln w="9525">
            <a:noFill/>
            <a:miter lim="800000"/>
            <a:headEnd/>
            <a:tailEnd/>
          </a:ln>
        </p:spPr>
      </p:pic>
      <p:pic>
        <p:nvPicPr>
          <p:cNvPr id="9" name="Picture 8">
            <a:extLst>
              <a:ext uri="{FF2B5EF4-FFF2-40B4-BE49-F238E27FC236}">
                <a16:creationId xmlns:a16="http://schemas.microsoft.com/office/drawing/2014/main" id="{D66CCE01-E041-4B7B-AB4F-FA3B119F464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570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20778E2-98EB-450E-BE66-BC6FA4BEFE9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84F907F9-0DA0-4EC6-9327-7CDDD1625D1E}"/>
              </a:ext>
            </a:extLst>
          </p:cNvPr>
          <p:cNvSpPr>
            <a:spLocks noGrp="1" noChangeArrowheads="1"/>
          </p:cNvSpPr>
          <p:nvPr>
            <p:ph type="title"/>
          </p:nvPr>
        </p:nvSpPr>
        <p:spPr/>
        <p:txBody>
          <a:bodyPr/>
          <a:lstStyle/>
          <a:p>
            <a:r>
              <a:rPr lang="en-GB" altLang="en-US"/>
              <a:t>What is a covalent bond?</a:t>
            </a:r>
          </a:p>
        </p:txBody>
      </p:sp>
      <p:sp>
        <p:nvSpPr>
          <p:cNvPr id="17411" name="Text Box 4">
            <a:extLst>
              <a:ext uri="{FF2B5EF4-FFF2-40B4-BE49-F238E27FC236}">
                <a16:creationId xmlns:a16="http://schemas.microsoft.com/office/drawing/2014/main" id="{E18B280D-FA67-4E21-BC81-53A22991BB2E}"/>
              </a:ext>
            </a:extLst>
          </p:cNvPr>
          <p:cNvSpPr txBox="1">
            <a:spLocks noChangeArrowheads="1"/>
          </p:cNvSpPr>
          <p:nvPr/>
        </p:nvSpPr>
        <p:spPr bwMode="auto">
          <a:xfrm>
            <a:off x="360363" y="781050"/>
            <a:ext cx="8315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Non-metal elements</a:t>
            </a:r>
            <a:r>
              <a:rPr lang="en-GB" altLang="en-US" dirty="0"/>
              <a:t> usually just need one or two electrons to fill their outer shells. </a:t>
            </a:r>
          </a:p>
        </p:txBody>
      </p:sp>
      <p:sp>
        <p:nvSpPr>
          <p:cNvPr id="594949" name="Rectangle 5">
            <a:extLst>
              <a:ext uri="{FF2B5EF4-FFF2-40B4-BE49-F238E27FC236}">
                <a16:creationId xmlns:a16="http://schemas.microsoft.com/office/drawing/2014/main" id="{E8957D76-9BC5-44A8-97AF-1DFC48F98501}"/>
              </a:ext>
            </a:extLst>
          </p:cNvPr>
          <p:cNvSpPr>
            <a:spLocks noChangeArrowheads="1"/>
          </p:cNvSpPr>
          <p:nvPr/>
        </p:nvSpPr>
        <p:spPr bwMode="auto">
          <a:xfrm>
            <a:off x="360363" y="5445125"/>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shared electrons join the atoms together. This is called a </a:t>
            </a:r>
            <a:r>
              <a:rPr lang="en-GB" altLang="en-US" b="1" dirty="0">
                <a:solidFill>
                  <a:srgbClr val="FF6600"/>
                </a:solidFill>
              </a:rPr>
              <a:t>covalent bond</a:t>
            </a:r>
            <a:r>
              <a:rPr lang="en-GB" altLang="en-US" dirty="0"/>
              <a:t>. </a:t>
            </a:r>
          </a:p>
        </p:txBody>
      </p:sp>
      <p:sp>
        <p:nvSpPr>
          <p:cNvPr id="594950" name="Rectangle 6">
            <a:extLst>
              <a:ext uri="{FF2B5EF4-FFF2-40B4-BE49-F238E27FC236}">
                <a16:creationId xmlns:a16="http://schemas.microsoft.com/office/drawing/2014/main" id="{221AD0F1-056D-49AF-8204-37B217F109C3}"/>
              </a:ext>
            </a:extLst>
          </p:cNvPr>
          <p:cNvSpPr>
            <a:spLocks noChangeArrowheads="1"/>
          </p:cNvSpPr>
          <p:nvPr/>
        </p:nvSpPr>
        <p:spPr bwMode="auto">
          <a:xfrm>
            <a:off x="342900" y="314007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two non-metal atoms cannot form a bond by transferring electrons from one to another. Instead, they </a:t>
            </a:r>
            <a:r>
              <a:rPr lang="en-GB" altLang="en-US" b="1">
                <a:solidFill>
                  <a:srgbClr val="010066"/>
                </a:solidFill>
              </a:rPr>
              <a:t>share</a:t>
            </a:r>
            <a:r>
              <a:rPr lang="en-GB" altLang="en-US" b="1"/>
              <a:t> </a:t>
            </a:r>
            <a:r>
              <a:rPr lang="en-GB" altLang="en-US"/>
              <a:t>electrons.</a:t>
            </a:r>
          </a:p>
        </p:txBody>
      </p:sp>
      <p:pic>
        <p:nvPicPr>
          <p:cNvPr id="17416" name="Picture 25" descr="Picture19.jpg">
            <a:extLst>
              <a:ext uri="{FF2B5EF4-FFF2-40B4-BE49-F238E27FC236}">
                <a16:creationId xmlns:a16="http://schemas.microsoft.com/office/drawing/2014/main" id="{2A15CB43-FE43-4F9E-99A4-8AC27683A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1582738"/>
            <a:ext cx="68040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icture20.jpg">
            <a:extLst>
              <a:ext uri="{FF2B5EF4-FFF2-40B4-BE49-F238E27FC236}">
                <a16:creationId xmlns:a16="http://schemas.microsoft.com/office/drawing/2014/main" id="{CC6F4B5D-D49F-4261-B5F7-3E5B66CF2E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0263" y="3943350"/>
            <a:ext cx="63642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915C25F3-6A91-4002-BD03-A91F2954A69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8DFCD2F8-5DB6-4114-8D5C-9E7D6DC29C3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9C652B2A-B1A7-48E2-8FA4-E885EACEB4C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9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94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Picture23.jpg">
            <a:extLst>
              <a:ext uri="{FF2B5EF4-FFF2-40B4-BE49-F238E27FC236}">
                <a16:creationId xmlns:a16="http://schemas.microsoft.com/office/drawing/2014/main" id="{BCC27CCB-1F4E-49E9-B471-CA764F98A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4500206"/>
            <a:ext cx="281781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08F438DB-102C-4C68-8B52-6955E6AB99BB}"/>
              </a:ext>
            </a:extLst>
          </p:cNvPr>
          <p:cNvSpPr>
            <a:spLocks noGrp="1"/>
          </p:cNvSpPr>
          <p:nvPr>
            <p:ph type="title"/>
          </p:nvPr>
        </p:nvSpPr>
        <p:spPr/>
        <p:txBody>
          <a:bodyPr/>
          <a:lstStyle/>
          <a:p>
            <a:r>
              <a:rPr lang="en-GB" altLang="en-US"/>
              <a:t>How are covalent bonds drawn?</a:t>
            </a:r>
          </a:p>
        </p:txBody>
      </p:sp>
      <p:sp>
        <p:nvSpPr>
          <p:cNvPr id="18460" name="Rectangle 110">
            <a:extLst>
              <a:ext uri="{FF2B5EF4-FFF2-40B4-BE49-F238E27FC236}">
                <a16:creationId xmlns:a16="http://schemas.microsoft.com/office/drawing/2014/main" id="{AE24508A-9896-4430-82F2-3981D942D6A1}"/>
              </a:ext>
            </a:extLst>
          </p:cNvPr>
          <p:cNvSpPr>
            <a:spLocks noChangeArrowheads="1"/>
          </p:cNvSpPr>
          <p:nvPr/>
        </p:nvSpPr>
        <p:spPr bwMode="auto">
          <a:xfrm>
            <a:off x="5280025" y="1420107"/>
            <a:ext cx="34988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dot and cross diagram, the covalent bond is shown by a pair of shared electrons.</a:t>
            </a:r>
          </a:p>
        </p:txBody>
      </p:sp>
      <p:grpSp>
        <p:nvGrpSpPr>
          <p:cNvPr id="2" name="Group 34">
            <a:extLst>
              <a:ext uri="{FF2B5EF4-FFF2-40B4-BE49-F238E27FC236}">
                <a16:creationId xmlns:a16="http://schemas.microsoft.com/office/drawing/2014/main" id="{C2E50124-DFED-4D74-AB23-B9D08CD196D4}"/>
              </a:ext>
            </a:extLst>
          </p:cNvPr>
          <p:cNvGrpSpPr>
            <a:grpSpLocks/>
          </p:cNvGrpSpPr>
          <p:nvPr/>
        </p:nvGrpSpPr>
        <p:grpSpPr bwMode="auto">
          <a:xfrm>
            <a:off x="371652" y="3191849"/>
            <a:ext cx="3328987" cy="1216190"/>
            <a:chOff x="360363" y="2983100"/>
            <a:chExt cx="3329210" cy="1216190"/>
          </a:xfrm>
        </p:grpSpPr>
        <p:sp>
          <p:nvSpPr>
            <p:cNvPr id="18443" name="AutoShape 10">
              <a:extLst>
                <a:ext uri="{FF2B5EF4-FFF2-40B4-BE49-F238E27FC236}">
                  <a16:creationId xmlns:a16="http://schemas.microsoft.com/office/drawing/2014/main" id="{E2A09809-334A-4739-85C8-556102DFC15E}"/>
                </a:ext>
              </a:extLst>
            </p:cNvPr>
            <p:cNvSpPr>
              <a:spLocks noChangeArrowheads="1"/>
            </p:cNvSpPr>
            <p:nvPr/>
          </p:nvSpPr>
          <p:spPr bwMode="auto">
            <a:xfrm>
              <a:off x="360851" y="2983100"/>
              <a:ext cx="3328234" cy="1216190"/>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grpSp>
          <p:nvGrpSpPr>
            <p:cNvPr id="18444" name="Group 33">
              <a:extLst>
                <a:ext uri="{FF2B5EF4-FFF2-40B4-BE49-F238E27FC236}">
                  <a16:creationId xmlns:a16="http://schemas.microsoft.com/office/drawing/2014/main" id="{99B0EA92-8CBB-4D13-8136-E93687C84FD2}"/>
                </a:ext>
              </a:extLst>
            </p:cNvPr>
            <p:cNvGrpSpPr>
              <a:grpSpLocks/>
            </p:cNvGrpSpPr>
            <p:nvPr/>
          </p:nvGrpSpPr>
          <p:grpSpPr bwMode="auto">
            <a:xfrm>
              <a:off x="360363" y="3062123"/>
              <a:ext cx="3329210" cy="1035380"/>
              <a:chOff x="360363" y="3062123"/>
              <a:chExt cx="3329210" cy="1035380"/>
            </a:xfrm>
          </p:grpSpPr>
          <p:grpSp>
            <p:nvGrpSpPr>
              <p:cNvPr id="18445" name="Group 75">
                <a:extLst>
                  <a:ext uri="{FF2B5EF4-FFF2-40B4-BE49-F238E27FC236}">
                    <a16:creationId xmlns:a16="http://schemas.microsoft.com/office/drawing/2014/main" id="{6FA9131C-0431-4DFF-930C-2EA5787D70C5}"/>
                  </a:ext>
                </a:extLst>
              </p:cNvPr>
              <p:cNvGrpSpPr>
                <a:grpSpLocks/>
              </p:cNvGrpSpPr>
              <p:nvPr/>
            </p:nvGrpSpPr>
            <p:grpSpPr bwMode="auto">
              <a:xfrm>
                <a:off x="1402893" y="3577884"/>
                <a:ext cx="1244150" cy="519619"/>
                <a:chOff x="2645456" y="1422400"/>
                <a:chExt cx="1244602" cy="519113"/>
              </a:xfrm>
            </p:grpSpPr>
            <p:sp>
              <p:nvSpPr>
                <p:cNvPr id="18447" name="Text Box 7">
                  <a:extLst>
                    <a:ext uri="{FF2B5EF4-FFF2-40B4-BE49-F238E27FC236}">
                      <a16:creationId xmlns:a16="http://schemas.microsoft.com/office/drawing/2014/main" id="{29F5E1D1-19DB-44BA-AFA7-B7429D453E69}"/>
                    </a:ext>
                  </a:extLst>
                </p:cNvPr>
                <p:cNvSpPr txBox="1">
                  <a:spLocks noChangeArrowheads="1"/>
                </p:cNvSpPr>
                <p:nvPr/>
              </p:nvSpPr>
              <p:spPr bwMode="auto">
                <a:xfrm>
                  <a:off x="2645456" y="1422400"/>
                  <a:ext cx="56220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Cl</a:t>
                  </a:r>
                </a:p>
              </p:txBody>
            </p:sp>
            <p:sp>
              <p:nvSpPr>
                <p:cNvPr id="18448" name="Text Box 8">
                  <a:extLst>
                    <a:ext uri="{FF2B5EF4-FFF2-40B4-BE49-F238E27FC236}">
                      <a16:creationId xmlns:a16="http://schemas.microsoft.com/office/drawing/2014/main" id="{37CF5F69-8F2D-4BE4-9084-E3417A8C7DB8}"/>
                    </a:ext>
                  </a:extLst>
                </p:cNvPr>
                <p:cNvSpPr txBox="1">
                  <a:spLocks noChangeArrowheads="1"/>
                </p:cNvSpPr>
                <p:nvPr/>
              </p:nvSpPr>
              <p:spPr bwMode="auto">
                <a:xfrm>
                  <a:off x="3265716" y="1422400"/>
                  <a:ext cx="62434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sz="2800" b="1"/>
                    <a:t>Cl</a:t>
                  </a:r>
                </a:p>
              </p:txBody>
            </p:sp>
            <p:sp>
              <p:nvSpPr>
                <p:cNvPr id="18449" name="Text Box 9">
                  <a:extLst>
                    <a:ext uri="{FF2B5EF4-FFF2-40B4-BE49-F238E27FC236}">
                      <a16:creationId xmlns:a16="http://schemas.microsoft.com/office/drawing/2014/main" id="{2DC40280-80DF-4554-8162-9A68BC2A8ECA}"/>
                    </a:ext>
                  </a:extLst>
                </p:cNvPr>
                <p:cNvSpPr txBox="1">
                  <a:spLocks noChangeArrowheads="1"/>
                </p:cNvSpPr>
                <p:nvPr/>
              </p:nvSpPr>
              <p:spPr bwMode="auto">
                <a:xfrm>
                  <a:off x="2982913" y="1520528"/>
                  <a:ext cx="5762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0000"/>
                    </a:lnSpc>
                  </a:pPr>
                  <a:r>
                    <a:rPr lang="en-GB" altLang="en-US" sz="2800" b="1" dirty="0"/>
                    <a:t>–</a:t>
                  </a:r>
                </a:p>
              </p:txBody>
            </p:sp>
          </p:grpSp>
          <p:sp>
            <p:nvSpPr>
              <p:cNvPr id="18446" name="Text Box 7">
                <a:extLst>
                  <a:ext uri="{FF2B5EF4-FFF2-40B4-BE49-F238E27FC236}">
                    <a16:creationId xmlns:a16="http://schemas.microsoft.com/office/drawing/2014/main" id="{AE960C3D-2613-4940-8153-37F098FD8703}"/>
                  </a:ext>
                </a:extLst>
              </p:cNvPr>
              <p:cNvSpPr txBox="1">
                <a:spLocks noChangeArrowheads="1"/>
              </p:cNvSpPr>
              <p:nvPr/>
            </p:nvSpPr>
            <p:spPr bwMode="auto">
              <a:xfrm>
                <a:off x="360363" y="3062123"/>
                <a:ext cx="3329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t>structural formula</a:t>
                </a:r>
              </a:p>
            </p:txBody>
          </p:sp>
        </p:grpSp>
      </p:grpSp>
      <p:sp>
        <p:nvSpPr>
          <p:cNvPr id="112" name="Rectangle 111">
            <a:extLst>
              <a:ext uri="{FF2B5EF4-FFF2-40B4-BE49-F238E27FC236}">
                <a16:creationId xmlns:a16="http://schemas.microsoft.com/office/drawing/2014/main" id="{15B4ED1E-0EBA-4E48-8069-30DEE3D9D85E}"/>
              </a:ext>
            </a:extLst>
          </p:cNvPr>
          <p:cNvSpPr>
            <a:spLocks noChangeArrowheads="1"/>
          </p:cNvSpPr>
          <p:nvPr/>
        </p:nvSpPr>
        <p:spPr bwMode="auto">
          <a:xfrm>
            <a:off x="3763962" y="3205759"/>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structural formula, atoms are shown by their chemical formula, </a:t>
            </a:r>
          </a:p>
          <a:p>
            <a:r>
              <a:rPr lang="en-GB" altLang="en-US" dirty="0"/>
              <a:t>and the bond is shown by a solid line.</a:t>
            </a:r>
          </a:p>
        </p:txBody>
      </p:sp>
      <p:sp>
        <p:nvSpPr>
          <p:cNvPr id="116" name="Rectangle 115">
            <a:extLst>
              <a:ext uri="{FF2B5EF4-FFF2-40B4-BE49-F238E27FC236}">
                <a16:creationId xmlns:a16="http://schemas.microsoft.com/office/drawing/2014/main" id="{ADB0F2B6-4875-45E2-A32B-49A04E22FBBB}"/>
              </a:ext>
            </a:extLst>
          </p:cNvPr>
          <p:cNvSpPr>
            <a:spLocks noChangeArrowheads="1"/>
          </p:cNvSpPr>
          <p:nvPr/>
        </p:nvSpPr>
        <p:spPr bwMode="auto">
          <a:xfrm>
            <a:off x="3233209" y="4714963"/>
            <a:ext cx="521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ball and stick model, the balls show the atoms and the sticks show the covalent bonds.</a:t>
            </a:r>
          </a:p>
        </p:txBody>
      </p:sp>
      <p:sp>
        <p:nvSpPr>
          <p:cNvPr id="18441" name="Rectangle 34">
            <a:extLst>
              <a:ext uri="{FF2B5EF4-FFF2-40B4-BE49-F238E27FC236}">
                <a16:creationId xmlns:a16="http://schemas.microsoft.com/office/drawing/2014/main" id="{14C03B32-A157-482F-8B7A-A0D2F6FEF9D0}"/>
              </a:ext>
            </a:extLst>
          </p:cNvPr>
          <p:cNvSpPr>
            <a:spLocks noChangeArrowheads="1"/>
          </p:cNvSpPr>
          <p:nvPr/>
        </p:nvSpPr>
        <p:spPr bwMode="auto">
          <a:xfrm>
            <a:off x="342900" y="784225"/>
            <a:ext cx="482600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 we draw covalent bonds?</a:t>
            </a:r>
          </a:p>
        </p:txBody>
      </p:sp>
      <p:pic>
        <p:nvPicPr>
          <p:cNvPr id="35" name="Picture 34" descr="Picture22.jpg">
            <a:extLst>
              <a:ext uri="{FF2B5EF4-FFF2-40B4-BE49-F238E27FC236}">
                <a16:creationId xmlns:a16="http://schemas.microsoft.com/office/drawing/2014/main" id="{42124D4D-2637-4106-A377-15605E597E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320094"/>
            <a:ext cx="48577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83BB1220-18FF-42CE-B6E0-FA17FBDF00D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18">
            <a:extLst>
              <a:ext uri="{FF2B5EF4-FFF2-40B4-BE49-F238E27FC236}">
                <a16:creationId xmlns:a16="http://schemas.microsoft.com/office/drawing/2014/main" id="{CD725E56-F542-4432-AE0E-583508C82A5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p:bldP spid="112" grpId="0"/>
      <p:bldP spid="1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1">
            <a:extLst>
              <a:ext uri="{FF2B5EF4-FFF2-40B4-BE49-F238E27FC236}">
                <a16:creationId xmlns:a16="http://schemas.microsoft.com/office/drawing/2014/main" id="{48BAA942-3BC2-426B-8A92-6566185C2D6C}"/>
              </a:ext>
            </a:extLst>
          </p:cNvPr>
          <p:cNvSpPr>
            <a:spLocks noGrp="1"/>
          </p:cNvSpPr>
          <p:nvPr>
            <p:ph type="title"/>
          </p:nvPr>
        </p:nvSpPr>
        <p:spPr/>
        <p:txBody>
          <a:bodyPr/>
          <a:lstStyle/>
          <a:p>
            <a:r>
              <a:rPr lang="en-GB" altLang="en-US"/>
              <a:t>Dot and cross diagrams</a:t>
            </a:r>
          </a:p>
        </p:txBody>
      </p:sp>
      <p:sp>
        <p:nvSpPr>
          <p:cNvPr id="19459" name="Rectangle 3">
            <a:extLst>
              <a:ext uri="{FF2B5EF4-FFF2-40B4-BE49-F238E27FC236}">
                <a16:creationId xmlns:a16="http://schemas.microsoft.com/office/drawing/2014/main" id="{4725A408-AA3B-48C2-B408-EE247A5B2FA1}"/>
              </a:ext>
            </a:extLst>
          </p:cNvPr>
          <p:cNvSpPr>
            <a:spLocks noChangeArrowheads="1"/>
          </p:cNvSpPr>
          <p:nvPr/>
        </p:nvSpPr>
        <p:spPr bwMode="auto">
          <a:xfrm>
            <a:off x="360363" y="792163"/>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Only the outer shells of electrons are involved in bonding, so the inner shells do not always have to be included in dot and cross diagrams. </a:t>
            </a:r>
          </a:p>
        </p:txBody>
      </p:sp>
      <p:sp>
        <p:nvSpPr>
          <p:cNvPr id="153" name="Rectangle 152">
            <a:extLst>
              <a:ext uri="{FF2B5EF4-FFF2-40B4-BE49-F238E27FC236}">
                <a16:creationId xmlns:a16="http://schemas.microsoft.com/office/drawing/2014/main" id="{3D85C944-293D-4AF2-B9D5-B79E6B7A04D0}"/>
              </a:ext>
            </a:extLst>
          </p:cNvPr>
          <p:cNvSpPr>
            <a:spLocks noChangeArrowheads="1"/>
          </p:cNvSpPr>
          <p:nvPr/>
        </p:nvSpPr>
        <p:spPr bwMode="auto">
          <a:xfrm>
            <a:off x="360363" y="4608513"/>
            <a:ext cx="4833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fact, you do not even need to draw the circle for the outer shell.</a:t>
            </a:r>
          </a:p>
        </p:txBody>
      </p:sp>
      <p:pic>
        <p:nvPicPr>
          <p:cNvPr id="19462" name="Picture 60" descr="Picture24.jpg">
            <a:extLst>
              <a:ext uri="{FF2B5EF4-FFF2-40B4-BE49-F238E27FC236}">
                <a16:creationId xmlns:a16="http://schemas.microsoft.com/office/drawing/2014/main" id="{5D0D87A7-63D3-4400-8C64-8139EF6B44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3" y="2108200"/>
            <a:ext cx="76073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Picture25.jpg">
            <a:extLst>
              <a:ext uri="{FF2B5EF4-FFF2-40B4-BE49-F238E27FC236}">
                <a16:creationId xmlns:a16="http://schemas.microsoft.com/office/drawing/2014/main" id="{97997ADC-FCCD-4571-B09E-6C93FFFB1B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3786188"/>
            <a:ext cx="27432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B1BE2D75-B52D-4B56-AE94-937AC4191B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08">
            <a:extLst>
              <a:ext uri="{FF2B5EF4-FFF2-40B4-BE49-F238E27FC236}">
                <a16:creationId xmlns:a16="http://schemas.microsoft.com/office/drawing/2014/main" id="{AC6B3500-2926-4298-B302-BDF3BB23E7A8}"/>
              </a:ext>
            </a:extLst>
          </p:cNvPr>
          <p:cNvGrpSpPr>
            <a:grpSpLocks/>
          </p:cNvGrpSpPr>
          <p:nvPr/>
        </p:nvGrpSpPr>
        <p:grpSpPr bwMode="auto">
          <a:xfrm>
            <a:off x="360363" y="889000"/>
            <a:ext cx="4033837" cy="2322513"/>
            <a:chOff x="360363" y="888603"/>
            <a:chExt cx="4034065" cy="2323168"/>
          </a:xfrm>
        </p:grpSpPr>
        <p:sp>
          <p:nvSpPr>
            <p:cNvPr id="20489" name="AutoShape 19">
              <a:extLst>
                <a:ext uri="{FF2B5EF4-FFF2-40B4-BE49-F238E27FC236}">
                  <a16:creationId xmlns:a16="http://schemas.microsoft.com/office/drawing/2014/main" id="{79487978-378D-403C-A8F1-A15AD2821981}"/>
                </a:ext>
              </a:extLst>
            </p:cNvPr>
            <p:cNvSpPr>
              <a:spLocks noChangeArrowheads="1"/>
            </p:cNvSpPr>
            <p:nvPr/>
          </p:nvSpPr>
          <p:spPr bwMode="auto">
            <a:xfrm>
              <a:off x="363747" y="888603"/>
              <a:ext cx="4030681" cy="232316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90" name="Text Box 20">
              <a:extLst>
                <a:ext uri="{FF2B5EF4-FFF2-40B4-BE49-F238E27FC236}">
                  <a16:creationId xmlns:a16="http://schemas.microsoft.com/office/drawing/2014/main" id="{020FF886-3CFC-4535-B9E7-47AC40D9DC24}"/>
                </a:ext>
              </a:extLst>
            </p:cNvPr>
            <p:cNvSpPr txBox="1">
              <a:spLocks noChangeArrowheads="1"/>
            </p:cNvSpPr>
            <p:nvPr/>
          </p:nvSpPr>
          <p:spPr bwMode="auto">
            <a:xfrm>
              <a:off x="360363" y="1017386"/>
              <a:ext cx="401122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When atoms share pairs of electrons, they form covalent bonds. </a:t>
              </a:r>
            </a:p>
            <a:p>
              <a:endParaRPr lang="en-GB" altLang="en-US" sz="1200" b="1">
                <a:solidFill>
                  <a:schemeClr val="bg1"/>
                </a:solidFill>
              </a:endParaRPr>
            </a:p>
            <a:p>
              <a:r>
                <a:rPr lang="en-GB" altLang="en-US" b="1">
                  <a:solidFill>
                    <a:schemeClr val="bg1"/>
                  </a:solidFill>
                </a:rPr>
                <a:t>These bonds between atoms are strong.</a:t>
              </a:r>
            </a:p>
          </p:txBody>
        </p:sp>
      </p:grpSp>
      <p:sp>
        <p:nvSpPr>
          <p:cNvPr id="20484" name="Rectangle 44">
            <a:extLst>
              <a:ext uri="{FF2B5EF4-FFF2-40B4-BE49-F238E27FC236}">
                <a16:creationId xmlns:a16="http://schemas.microsoft.com/office/drawing/2014/main" id="{90F80C8D-1BEF-4EA6-9DE5-457D38F627D7}"/>
              </a:ext>
            </a:extLst>
          </p:cNvPr>
          <p:cNvSpPr>
            <a:spLocks noGrp="1" noChangeArrowheads="1"/>
          </p:cNvSpPr>
          <p:nvPr>
            <p:ph type="title"/>
          </p:nvPr>
        </p:nvSpPr>
        <p:spPr/>
        <p:txBody>
          <a:bodyPr/>
          <a:lstStyle/>
          <a:p>
            <a:r>
              <a:rPr lang="en-GB" altLang="en-US"/>
              <a:t>How are covalent bonds formed?</a:t>
            </a:r>
          </a:p>
        </p:txBody>
      </p:sp>
      <p:sp>
        <p:nvSpPr>
          <p:cNvPr id="20485" name="Text Box 21">
            <a:extLst>
              <a:ext uri="{FF2B5EF4-FFF2-40B4-BE49-F238E27FC236}">
                <a16:creationId xmlns:a16="http://schemas.microsoft.com/office/drawing/2014/main" id="{FA128D1E-4FBF-4D6B-94D1-0F073635949D}"/>
              </a:ext>
            </a:extLst>
          </p:cNvPr>
          <p:cNvSpPr txBox="1">
            <a:spLocks noChangeArrowheads="1"/>
          </p:cNvSpPr>
          <p:nvPr/>
        </p:nvSpPr>
        <p:spPr bwMode="auto">
          <a:xfrm>
            <a:off x="5726113" y="788988"/>
            <a:ext cx="2806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covalent bond = shared electrons</a:t>
            </a:r>
          </a:p>
        </p:txBody>
      </p:sp>
      <p:sp>
        <p:nvSpPr>
          <p:cNvPr id="597044" name="Rectangle 52">
            <a:extLst>
              <a:ext uri="{FF2B5EF4-FFF2-40B4-BE49-F238E27FC236}">
                <a16:creationId xmlns:a16="http://schemas.microsoft.com/office/drawing/2014/main" id="{107C082C-C1D7-48E1-89B8-8BE27ED64DC0}"/>
              </a:ext>
            </a:extLst>
          </p:cNvPr>
          <p:cNvSpPr>
            <a:spLocks noChangeArrowheads="1"/>
          </p:cNvSpPr>
          <p:nvPr/>
        </p:nvSpPr>
        <p:spPr bwMode="auto">
          <a:xfrm>
            <a:off x="3582988" y="3878263"/>
            <a:ext cx="5197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Covalent bonds are a result of electrostatic attraction between the positively-charged nuclei of the atoms and the negatively-charged shared electrons.</a:t>
            </a:r>
          </a:p>
        </p:txBody>
      </p:sp>
      <p:pic>
        <p:nvPicPr>
          <p:cNvPr id="20487" name="Picture 69" descr="Picture26.jpg">
            <a:extLst>
              <a:ext uri="{FF2B5EF4-FFF2-40B4-BE49-F238E27FC236}">
                <a16:creationId xmlns:a16="http://schemas.microsoft.com/office/drawing/2014/main" id="{DAF8685A-D141-408E-802D-737D500140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0588" y="1700213"/>
            <a:ext cx="301783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Picture27.jpg">
            <a:extLst>
              <a:ext uri="{FF2B5EF4-FFF2-40B4-BE49-F238E27FC236}">
                <a16:creationId xmlns:a16="http://schemas.microsoft.com/office/drawing/2014/main" id="{710DF826-B6D8-4E8C-87C5-D22B279542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850" y="3476625"/>
            <a:ext cx="33528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8651791E-63ED-44C7-96C2-0C50E8A3ED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70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a:extLst>
              <a:ext uri="{FF2B5EF4-FFF2-40B4-BE49-F238E27FC236}">
                <a16:creationId xmlns:a16="http://schemas.microsoft.com/office/drawing/2014/main" id="{A4EE6330-9AA2-44D3-AAE4-BE47FE3E5AC8}"/>
              </a:ext>
            </a:extLst>
          </p:cNvPr>
          <p:cNvSpPr>
            <a:spLocks noGrp="1" noChangeArrowheads="1"/>
          </p:cNvSpPr>
          <p:nvPr>
            <p:ph type="title"/>
          </p:nvPr>
        </p:nvSpPr>
        <p:spPr/>
        <p:txBody>
          <a:bodyPr/>
          <a:lstStyle/>
          <a:p>
            <a:r>
              <a:rPr lang="en-GB" altLang="en-US" dirty="0"/>
              <a:t>Comparing covalent and ionic bonding</a:t>
            </a:r>
          </a:p>
        </p:txBody>
      </p:sp>
      <p:pic>
        <p:nvPicPr>
          <p:cNvPr id="7" name="Picture 5" descr="flash_icon">
            <a:extLst>
              <a:ext uri="{FF2B5EF4-FFF2-40B4-BE49-F238E27FC236}">
                <a16:creationId xmlns:a16="http://schemas.microsoft.com/office/drawing/2014/main" id="{3DA5E7A4-896F-4599-A0B6-03D01DD983A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8BDD8B46-0646-4CEC-BDB8-5FDB68A9319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A0C4902C-4F11-42B5-96FB-38175B9054E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5A1EDA4-F074-4020-B342-6106E6BF419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2E222B03-508D-4154-A0B7-446ED7F43062}"/>
              </a:ext>
            </a:extLst>
          </p:cNvPr>
          <p:cNvSpPr txBox="1">
            <a:spLocks noChangeArrowheads="1"/>
          </p:cNvSpPr>
          <p:nvPr/>
        </p:nvSpPr>
        <p:spPr bwMode="auto">
          <a:xfrm>
            <a:off x="339725" y="781050"/>
            <a:ext cx="834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Many non-metal elements, such as hydrogen, exist as simple </a:t>
            </a:r>
            <a:r>
              <a:rPr lang="en-GB" altLang="en-US" b="1">
                <a:solidFill>
                  <a:srgbClr val="FF6600"/>
                </a:solidFill>
              </a:rPr>
              <a:t>diatomic</a:t>
            </a:r>
            <a:r>
              <a:rPr lang="en-GB" altLang="en-US" b="1"/>
              <a:t> </a:t>
            </a:r>
            <a:r>
              <a:rPr lang="en-GB" altLang="en-US"/>
              <a:t>molecules that contain covalent bonds.</a:t>
            </a:r>
            <a:r>
              <a:rPr lang="en-GB" altLang="en-US" b="1"/>
              <a:t> </a:t>
            </a:r>
          </a:p>
        </p:txBody>
      </p:sp>
      <p:pic>
        <p:nvPicPr>
          <p:cNvPr id="23555" name="Picture 5" descr="electron_shell">
            <a:extLst>
              <a:ext uri="{FF2B5EF4-FFF2-40B4-BE49-F238E27FC236}">
                <a16:creationId xmlns:a16="http://schemas.microsoft.com/office/drawing/2014/main" id="{8E36FD14-1E2B-4774-82B0-3676AC09D3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0" y="2409825"/>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nucleus">
            <a:extLst>
              <a:ext uri="{FF2B5EF4-FFF2-40B4-BE49-F238E27FC236}">
                <a16:creationId xmlns:a16="http://schemas.microsoft.com/office/drawing/2014/main" id="{85FC0EB6-E880-478B-8A58-CB92E02196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100" y="25431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a:extLst>
              <a:ext uri="{FF2B5EF4-FFF2-40B4-BE49-F238E27FC236}">
                <a16:creationId xmlns:a16="http://schemas.microsoft.com/office/drawing/2014/main" id="{40281FF9-3880-4858-9822-1A0DF9C84E80}"/>
              </a:ext>
            </a:extLst>
          </p:cNvPr>
          <p:cNvSpPr txBox="1">
            <a:spLocks noChangeArrowheads="1"/>
          </p:cNvSpPr>
          <p:nvPr/>
        </p:nvSpPr>
        <p:spPr bwMode="auto">
          <a:xfrm>
            <a:off x="1204913" y="2844800"/>
            <a:ext cx="600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t>H</a:t>
            </a:r>
          </a:p>
        </p:txBody>
      </p:sp>
      <p:pic>
        <p:nvPicPr>
          <p:cNvPr id="23558" name="Picture 8" descr="electron">
            <a:extLst>
              <a:ext uri="{FF2B5EF4-FFF2-40B4-BE49-F238E27FC236}">
                <a16:creationId xmlns:a16="http://schemas.microsoft.com/office/drawing/2014/main" id="{B7A2EF3A-A274-4E13-815F-D71237836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188" y="2814638"/>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electron_shell">
            <a:extLst>
              <a:ext uri="{FF2B5EF4-FFF2-40B4-BE49-F238E27FC236}">
                <a16:creationId xmlns:a16="http://schemas.microsoft.com/office/drawing/2014/main" id="{2A28E4B9-F319-4359-9198-6D394B5E4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625" y="2435225"/>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 descr="nucleus">
            <a:extLst>
              <a:ext uri="{FF2B5EF4-FFF2-40B4-BE49-F238E27FC236}">
                <a16:creationId xmlns:a16="http://schemas.microsoft.com/office/drawing/2014/main" id="{EB247980-D108-49AD-BBD2-7D283A3163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975" y="25685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1">
            <a:extLst>
              <a:ext uri="{FF2B5EF4-FFF2-40B4-BE49-F238E27FC236}">
                <a16:creationId xmlns:a16="http://schemas.microsoft.com/office/drawing/2014/main" id="{6B640C17-917F-4B35-B188-8B94D245B24E}"/>
              </a:ext>
            </a:extLst>
          </p:cNvPr>
          <p:cNvSpPr txBox="1">
            <a:spLocks noChangeArrowheads="1"/>
          </p:cNvSpPr>
          <p:nvPr/>
        </p:nvSpPr>
        <p:spPr bwMode="auto">
          <a:xfrm>
            <a:off x="2998788" y="2870200"/>
            <a:ext cx="600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t>H</a:t>
            </a:r>
          </a:p>
        </p:txBody>
      </p:sp>
      <p:pic>
        <p:nvPicPr>
          <p:cNvPr id="23562" name="Picture 12" descr="cross">
            <a:extLst>
              <a:ext uri="{FF2B5EF4-FFF2-40B4-BE49-F238E27FC236}">
                <a16:creationId xmlns:a16="http://schemas.microsoft.com/office/drawing/2014/main" id="{57080F1B-18CE-4039-813D-98AD2888FB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838" y="3157538"/>
            <a:ext cx="3190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8" name="Text Box 18">
            <a:extLst>
              <a:ext uri="{FF2B5EF4-FFF2-40B4-BE49-F238E27FC236}">
                <a16:creationId xmlns:a16="http://schemas.microsoft.com/office/drawing/2014/main" id="{B3F845F9-D597-4C77-AC7A-EB3385765728}"/>
              </a:ext>
            </a:extLst>
          </p:cNvPr>
          <p:cNvSpPr txBox="1">
            <a:spLocks noChangeArrowheads="1"/>
          </p:cNvSpPr>
          <p:nvPr/>
        </p:nvSpPr>
        <p:spPr bwMode="auto">
          <a:xfrm>
            <a:off x="360363" y="4005263"/>
            <a:ext cx="8340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hydrogen atom needs one more electron in its outer shell and so each atom shares its single unpaired electron.</a:t>
            </a:r>
          </a:p>
        </p:txBody>
      </p:sp>
      <p:sp>
        <p:nvSpPr>
          <p:cNvPr id="604186" name="Rectangle 26">
            <a:extLst>
              <a:ext uri="{FF2B5EF4-FFF2-40B4-BE49-F238E27FC236}">
                <a16:creationId xmlns:a16="http://schemas.microsoft.com/office/drawing/2014/main" id="{CAFD70AD-269F-412A-86C3-5D60ECB91B2F}"/>
              </a:ext>
            </a:extLst>
          </p:cNvPr>
          <p:cNvSpPr>
            <a:spLocks noChangeArrowheads="1"/>
          </p:cNvSpPr>
          <p:nvPr/>
        </p:nvSpPr>
        <p:spPr bwMode="auto">
          <a:xfrm>
            <a:off x="360363" y="4994275"/>
            <a:ext cx="822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shared pair of electrons forms a covalent bond and so creates a diatomic molecule of hydrogen. </a:t>
            </a:r>
          </a:p>
        </p:txBody>
      </p:sp>
      <p:sp>
        <p:nvSpPr>
          <p:cNvPr id="23566" name="Rectangle 28">
            <a:extLst>
              <a:ext uri="{FF2B5EF4-FFF2-40B4-BE49-F238E27FC236}">
                <a16:creationId xmlns:a16="http://schemas.microsoft.com/office/drawing/2014/main" id="{EA528606-CC4B-4717-9880-FDF30B387BDC}"/>
              </a:ext>
            </a:extLst>
          </p:cNvPr>
          <p:cNvSpPr>
            <a:spLocks noGrp="1" noChangeArrowheads="1"/>
          </p:cNvSpPr>
          <p:nvPr>
            <p:ph type="title"/>
          </p:nvPr>
        </p:nvSpPr>
        <p:spPr/>
        <p:txBody>
          <a:bodyPr/>
          <a:lstStyle/>
          <a:p>
            <a:r>
              <a:rPr lang="en-GB" altLang="en-US"/>
              <a:t>Covalent bonding in hydrogen</a:t>
            </a:r>
          </a:p>
        </p:txBody>
      </p:sp>
      <p:sp>
        <p:nvSpPr>
          <p:cNvPr id="23567" name="TextBox 27">
            <a:extLst>
              <a:ext uri="{FF2B5EF4-FFF2-40B4-BE49-F238E27FC236}">
                <a16:creationId xmlns:a16="http://schemas.microsoft.com/office/drawing/2014/main" id="{61AC0E62-A82C-43CC-B44F-F0B55097D758}"/>
              </a:ext>
            </a:extLst>
          </p:cNvPr>
          <p:cNvSpPr txBox="1">
            <a:spLocks noChangeArrowheads="1"/>
          </p:cNvSpPr>
          <p:nvPr/>
        </p:nvSpPr>
        <p:spPr bwMode="auto">
          <a:xfrm>
            <a:off x="360363" y="1727200"/>
            <a:ext cx="62801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is a covalent bond formed in hydrogen?</a:t>
            </a:r>
          </a:p>
        </p:txBody>
      </p:sp>
      <p:pic>
        <p:nvPicPr>
          <p:cNvPr id="28" name="Picture 27" descr="Picture28.jpg">
            <a:extLst>
              <a:ext uri="{FF2B5EF4-FFF2-40B4-BE49-F238E27FC236}">
                <a16:creationId xmlns:a16="http://schemas.microsoft.com/office/drawing/2014/main" id="{10D3FA30-36F2-4C83-839E-A06CCCDC99C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8300" y="2366963"/>
            <a:ext cx="42005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hlinkClick r:id="" action="ppaction://hlinkshowjump?jump=nextslide"/>
            <a:extLst>
              <a:ext uri="{FF2B5EF4-FFF2-40B4-BE49-F238E27FC236}">
                <a16:creationId xmlns:a16="http://schemas.microsoft.com/office/drawing/2014/main" id="{19EB3592-F2B1-49F9-81D9-BD25E2D008F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417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0418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8" grpId="0"/>
      <p:bldP spid="60418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IZaP2uCz"/>
  <p:tag name="ARTICULATE_DESIGN_ID_6_DEFAULT DESIGN" val="8SDD4sT7"/>
  <p:tag name="ARTICULATE_DESIGN_ID_7_DEFAULT DESIGN" val="sznOHSbf"/>
  <p:tag name="ARTICULATE_DESIGN_ID_3_DEFAULT DESIGN" val="c8jzpOZt"/>
  <p:tag name="ARTICULATE_DESIGN_ID_2_DEFAULT DESIGN" val="HmRLkCyj"/>
  <p:tag name="ARTICULATE_DESIGN_ID_4_DEFAULT DESIGN" val="zUFhuX1o"/>
  <p:tag name="ARTICULATE_DESIGN_ID_5_DEFAULT DESIGN" val="K2S1ctzM"/>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16332</TotalTime>
  <Words>1669</Words>
  <Application>Microsoft Office PowerPoint</Application>
  <PresentationFormat>On-screen Show (4:3)</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Default Design</vt:lpstr>
      <vt:lpstr>7_Default Design</vt:lpstr>
      <vt:lpstr>Covalent Bonding</vt:lpstr>
      <vt:lpstr>Information</vt:lpstr>
      <vt:lpstr>Why do atoms form bonds?</vt:lpstr>
      <vt:lpstr>What is a covalent bond?</vt:lpstr>
      <vt:lpstr>How are covalent bonds drawn?</vt:lpstr>
      <vt:lpstr>Dot and cross diagrams</vt:lpstr>
      <vt:lpstr>How are covalent bonds formed?</vt:lpstr>
      <vt:lpstr>Comparing covalent and ionic bonding</vt:lpstr>
      <vt:lpstr>Covalent bonding in hydrogen</vt:lpstr>
      <vt:lpstr>Single, double and triple bonds</vt:lpstr>
      <vt:lpstr>Diatomic molecules</vt:lpstr>
      <vt:lpstr>Covalent bonds in compounds</vt:lpstr>
      <vt:lpstr>Covalent bonding in water</vt:lpstr>
      <vt:lpstr>Calculating the ratio of atoms</vt:lpstr>
      <vt:lpstr>Drawing simple covalent molecules</vt:lpstr>
      <vt:lpstr>Models of covalent molecules</vt:lpstr>
      <vt:lpstr>Covalent compounds</vt:lpstr>
      <vt:lpstr>Covalent bonds – true or false?</vt:lpstr>
      <vt:lpstr>Covalently bonded substances</vt:lpstr>
      <vt:lpstr>What are polymers?</vt:lpstr>
      <vt:lpstr>What are giant covalent structures?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Covalent Bonding</dc:title>
  <dc:subject>Boardworks High School Physical Science</dc:subject>
  <dc:creator>Boardworks</dc:creator>
  <cp:lastModifiedBy>Tim Crilly</cp:lastModifiedBy>
  <cp:revision>665</cp:revision>
  <dcterms:created xsi:type="dcterms:W3CDTF">2003-10-06T13:07:42Z</dcterms:created>
  <dcterms:modified xsi:type="dcterms:W3CDTF">2019-01-31T15:27:44Z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6C942283-ABFA-473A-9BB9-4D3DAFF9DD57</vt:lpwstr>
  </property>
  <property fmtid="{D5CDD505-2E9C-101B-9397-08002B2CF9AE}" pid="3" name="ArticulatePath">
    <vt:lpwstr>Covalent Bonding</vt:lpwstr>
  </property>
</Properties>
</file>