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activeX/activeX1.xml" ContentType="application/vnd.ms-office.activeX+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activeX/activeX2.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activeX/activeX3.xml" ContentType="application/vnd.ms-office.activeX+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activeX/activeX4.xml" ContentType="application/vnd.ms-office.activeX+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971" r:id="rId1"/>
    <p:sldMasterId id="2147485985" r:id="rId2"/>
  </p:sldMasterIdLst>
  <p:notesMasterIdLst>
    <p:notesMasterId r:id="rId28"/>
  </p:notesMasterIdLst>
  <p:handoutMasterIdLst>
    <p:handoutMasterId r:id="rId29"/>
  </p:handoutMasterIdLst>
  <p:sldIdLst>
    <p:sldId id="430" r:id="rId3"/>
    <p:sldId id="527" r:id="rId4"/>
    <p:sldId id="569" r:id="rId5"/>
    <p:sldId id="570" r:id="rId6"/>
    <p:sldId id="571" r:id="rId7"/>
    <p:sldId id="603" r:id="rId8"/>
    <p:sldId id="572" r:id="rId9"/>
    <p:sldId id="573" r:id="rId10"/>
    <p:sldId id="574" r:id="rId11"/>
    <p:sldId id="576" r:id="rId12"/>
    <p:sldId id="578" r:id="rId13"/>
    <p:sldId id="579" r:id="rId14"/>
    <p:sldId id="580" r:id="rId15"/>
    <p:sldId id="581" r:id="rId16"/>
    <p:sldId id="582" r:id="rId17"/>
    <p:sldId id="601" r:id="rId18"/>
    <p:sldId id="602" r:id="rId19"/>
    <p:sldId id="577" r:id="rId20"/>
    <p:sldId id="586" r:id="rId21"/>
    <p:sldId id="587" r:id="rId22"/>
    <p:sldId id="588" r:id="rId23"/>
    <p:sldId id="589" r:id="rId24"/>
    <p:sldId id="590" r:id="rId25"/>
    <p:sldId id="591" r:id="rId26"/>
    <p:sldId id="596" r:id="rId27"/>
  </p:sldIdLst>
  <p:sldSz cx="9144000" cy="6858000" type="screen4x3"/>
  <p:notesSz cx="6858000" cy="9296400"/>
  <p:embeddedFontLst>
    <p:embeddedFont>
      <p:font typeface="Wingdings 2" panose="05020102010507070707" pitchFamily="18" charset="2"/>
      <p:regular r:id="rId30"/>
    </p:embeddedFont>
  </p:embeddedFontLst>
  <p:custDataLst>
    <p:tags r:id="rId31"/>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7">
          <p15:clr>
            <a:srgbClr val="A4A3A4"/>
          </p15:clr>
        </p15:guide>
        <p15:guide id="2" orient="horz" pos="3876">
          <p15:clr>
            <a:srgbClr val="A4A3A4"/>
          </p15:clr>
        </p15:guide>
        <p15:guide id="3" pos="5375">
          <p15:clr>
            <a:srgbClr val="A4A3A4"/>
          </p15:clr>
        </p15:guide>
        <p15:guide id="4" pos="22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99"/>
    <a:srgbClr val="010066"/>
    <a:srgbClr val="009900"/>
    <a:srgbClr val="FFC197"/>
    <a:srgbClr val="33CC33"/>
    <a:srgbClr val="CC0099"/>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varScale="1">
        <p:scale>
          <a:sx n="85" d="100"/>
          <a:sy n="85" d="100"/>
        </p:scale>
        <p:origin x="540" y="72"/>
      </p:cViewPr>
      <p:guideLst>
        <p:guide orient="horz" pos="497"/>
        <p:guide orient="horz" pos="3876"/>
        <p:guide pos="5375"/>
        <p:guide pos="22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9012BBAD-4E72-43A7-A485-A98D99701A61}"/>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4655ECF0-C9DF-4E9D-A0CA-98253766BE6B}" type="slidenum">
              <a:rPr lang="en-GB" altLang="en-US"/>
              <a:pPr/>
              <a:t>‹#›</a:t>
            </a:fld>
            <a:endParaRPr lang="en-GB" altLang="en-US"/>
          </a:p>
        </p:txBody>
      </p:sp>
      <p:sp>
        <p:nvSpPr>
          <p:cNvPr id="5" name="Rectangle 7">
            <a:extLst>
              <a:ext uri="{FF2B5EF4-FFF2-40B4-BE49-F238E27FC236}">
                <a16:creationId xmlns:a16="http://schemas.microsoft.com/office/drawing/2014/main" id="{358BAD85-F6AF-4331-8D94-5020C4089FA5}"/>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0920D3AA-9F0D-4B6D-8351-D5C4C6AA84BA}"/>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5097604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7A6D8878-79CE-42DE-8A07-5FF76C4D5628}"/>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AC483DAE-789D-465A-8027-2B26A37B620C}"/>
              </a:ext>
            </a:extLst>
          </p:cNvPr>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F3CB12BC-9F56-4538-8746-9C821ECFB0E0}"/>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CA35A976-7428-4B87-9C44-FB806478F585}" type="slidenum">
              <a:rPr lang="en-US" altLang="en-US"/>
              <a:pPr/>
              <a:t>‹#›</a:t>
            </a:fld>
            <a:endParaRPr lang="en-US" altLang="en-US"/>
          </a:p>
        </p:txBody>
      </p:sp>
      <p:sp>
        <p:nvSpPr>
          <p:cNvPr id="7" name="Rectangle 7">
            <a:extLst>
              <a:ext uri="{FF2B5EF4-FFF2-40B4-BE49-F238E27FC236}">
                <a16:creationId xmlns:a16="http://schemas.microsoft.com/office/drawing/2014/main" id="{D7B76889-7693-4026-B242-E93CCDB294CC}"/>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6F101D50-CBEA-40DE-BC62-DDA34A5A5255}"/>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015218558"/>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4F32AA37-E04C-4AE2-B178-B1A080CBF8D7}"/>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C4FB5414-871E-4CF8-AD9B-8437956F0F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021A2DF-8C4B-4003-93CD-B39A9FE1194C}"/>
              </a:ext>
            </a:extLst>
          </p:cNvPr>
          <p:cNvSpPr>
            <a:spLocks noGrp="1"/>
          </p:cNvSpPr>
          <p:nvPr>
            <p:ph type="sldNum" sz="quarter" idx="10"/>
          </p:nvPr>
        </p:nvSpPr>
        <p:spPr/>
        <p:txBody>
          <a:bodyPr/>
          <a:lstStyle/>
          <a:p>
            <a:fld id="{CA35A976-7428-4B87-9C44-FB806478F585}"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D4EB0319-4716-47EF-B811-1F9D0F72C147}"/>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931F0CD1-EFE1-4444-9847-89A041B008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22837C3-1085-484A-B2E8-B5F203F757E6}"/>
              </a:ext>
            </a:extLst>
          </p:cNvPr>
          <p:cNvSpPr>
            <a:spLocks noGrp="1"/>
          </p:cNvSpPr>
          <p:nvPr>
            <p:ph type="sldNum" sz="quarter" idx="10"/>
          </p:nvPr>
        </p:nvSpPr>
        <p:spPr/>
        <p:txBody>
          <a:bodyPr/>
          <a:lstStyle/>
          <a:p>
            <a:fld id="{CA35A976-7428-4B87-9C44-FB806478F585}"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DB6A9383-460B-48FC-8EE0-E5870F5B3CAF}"/>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81364AFA-914A-405B-8DBF-0DA8D38337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dotted lines between the chains in the images represent the intermolecular forces.</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D23D523E-4BD2-4800-BC32-F4AA8F300CDC}"/>
              </a:ext>
            </a:extLst>
          </p:cNvPr>
          <p:cNvSpPr>
            <a:spLocks noGrp="1"/>
          </p:cNvSpPr>
          <p:nvPr>
            <p:ph type="sldNum" sz="quarter" idx="10"/>
          </p:nvPr>
        </p:nvSpPr>
        <p:spPr/>
        <p:txBody>
          <a:bodyPr/>
          <a:lstStyle/>
          <a:p>
            <a:fld id="{CA35A976-7428-4B87-9C44-FB806478F585}"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18814E30-0453-4888-A0C8-B052332AE6DA}"/>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F2E59707-AF16-4252-951F-99AC62B166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credits:</a:t>
            </a:r>
            <a:r>
              <a:rPr lang="en-GB" altLang="en-US" dirty="0">
                <a:latin typeface="Arial" panose="020B0604020202020204" pitchFamily="34" charset="0"/>
              </a:rPr>
              <a:t> bag © </a:t>
            </a:r>
            <a:r>
              <a:rPr lang="en-GB" altLang="en-US" dirty="0" err="1">
                <a:latin typeface="Arial" panose="020B0604020202020204" pitchFamily="34" charset="0"/>
              </a:rPr>
              <a:t>tkemot</a:t>
            </a:r>
            <a:r>
              <a:rPr lang="en-GB" altLang="en-US" dirty="0">
                <a:latin typeface="Arial" panose="020B0604020202020204" pitchFamily="34" charset="0"/>
              </a:rPr>
              <a:t>; bin © Sandra van der Steen, both at Shutterstock.com 2018</a:t>
            </a:r>
          </a:p>
        </p:txBody>
      </p:sp>
      <p:sp>
        <p:nvSpPr>
          <p:cNvPr id="2" name="Slide Number Placeholder 1">
            <a:extLst>
              <a:ext uri="{FF2B5EF4-FFF2-40B4-BE49-F238E27FC236}">
                <a16:creationId xmlns:a16="http://schemas.microsoft.com/office/drawing/2014/main" id="{A41B6DAA-F160-4AA6-BB36-1ACE5FED2A1F}"/>
              </a:ext>
            </a:extLst>
          </p:cNvPr>
          <p:cNvSpPr>
            <a:spLocks noGrp="1"/>
          </p:cNvSpPr>
          <p:nvPr>
            <p:ph type="sldNum" sz="quarter" idx="10"/>
          </p:nvPr>
        </p:nvSpPr>
        <p:spPr/>
        <p:txBody>
          <a:bodyPr/>
          <a:lstStyle/>
          <a:p>
            <a:fld id="{CA35A976-7428-4B87-9C44-FB806478F585}"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55C5728-76FA-4A01-92F8-D5604AB46DEA}"/>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38BBEA13-E258-4BFA-B72D-BE75BA2F01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EA983DC-16F9-4C18-A5E6-CA2901CCE7DA}"/>
              </a:ext>
            </a:extLst>
          </p:cNvPr>
          <p:cNvSpPr>
            <a:spLocks noGrp="1"/>
          </p:cNvSpPr>
          <p:nvPr>
            <p:ph type="sldNum" sz="quarter" idx="10"/>
          </p:nvPr>
        </p:nvSpPr>
        <p:spPr/>
        <p:txBody>
          <a:bodyPr/>
          <a:lstStyle/>
          <a:p>
            <a:fld id="{CA35A976-7428-4B87-9C44-FB806478F585}"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2AE5E081-E8C6-497A-AAF1-E6A6C9CFDF8E}"/>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DC2F49A0-A25A-4C32-9027-B092FD1DCD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During vulcanization, </a:t>
            </a:r>
            <a:r>
              <a:rPr lang="en-GB" altLang="en-US" dirty="0" err="1">
                <a:latin typeface="Arial" panose="020B0604020202020204" pitchFamily="34" charset="0"/>
              </a:rPr>
              <a:t>sulfur</a:t>
            </a:r>
            <a:r>
              <a:rPr lang="en-GB" altLang="en-US" dirty="0">
                <a:latin typeface="Arial" panose="020B0604020202020204" pitchFamily="34" charset="0"/>
              </a:rPr>
              <a:t> chains form cross-links between the polymer chains in rubber.</a:t>
            </a:r>
          </a:p>
          <a:p>
            <a:r>
              <a:rPr lang="en-GB" altLang="en-US" dirty="0">
                <a:latin typeface="Arial" panose="020B0604020202020204" pitchFamily="34" charset="0"/>
              </a:rPr>
              <a:t>Before vulcanization, rubber is soft and sticky when it’s warm, but becomes hard and brittle when it’s cold. </a:t>
            </a:r>
          </a:p>
          <a:p>
            <a:r>
              <a:rPr lang="en-GB" altLang="en-US" dirty="0">
                <a:latin typeface="Arial" panose="020B0604020202020204" pitchFamily="34" charset="0"/>
              </a:rPr>
              <a:t>After vulcanization, rubber becomes tougher, and is elastic over a much greater range of temperatures. </a:t>
            </a:r>
          </a:p>
          <a:p>
            <a:r>
              <a:rPr lang="en-GB" altLang="en-US" dirty="0">
                <a:latin typeface="Arial" panose="020B0604020202020204" pitchFamily="34" charset="0"/>
              </a:rPr>
              <a:t>If there are more </a:t>
            </a:r>
            <a:r>
              <a:rPr lang="en-GB" altLang="en-US" dirty="0" err="1">
                <a:latin typeface="Arial" panose="020B0604020202020204" pitchFamily="34" charset="0"/>
              </a:rPr>
              <a:t>sulfur</a:t>
            </a:r>
            <a:r>
              <a:rPr lang="en-GB" altLang="en-US" dirty="0">
                <a:latin typeface="Arial" panose="020B0604020202020204" pitchFamily="34" charset="0"/>
              </a:rPr>
              <a:t> cross links, the vulcanized rubber will be more rigid.</a:t>
            </a:r>
          </a:p>
          <a:p>
            <a:r>
              <a:rPr lang="en-GB" altLang="en-US" dirty="0">
                <a:latin typeface="Arial" panose="020B0604020202020204" pitchFamily="34" charset="0"/>
              </a:rPr>
              <a:t>Vulcanized rubber has many uses, including elastic bands and tyres.</a:t>
            </a:r>
          </a:p>
        </p:txBody>
      </p:sp>
      <p:sp>
        <p:nvSpPr>
          <p:cNvPr id="2" name="Slide Number Placeholder 1">
            <a:extLst>
              <a:ext uri="{FF2B5EF4-FFF2-40B4-BE49-F238E27FC236}">
                <a16:creationId xmlns:a16="http://schemas.microsoft.com/office/drawing/2014/main" id="{06DD4D74-2A5E-43BA-AAE0-086E6FD6C72C}"/>
              </a:ext>
            </a:extLst>
          </p:cNvPr>
          <p:cNvSpPr>
            <a:spLocks noGrp="1"/>
          </p:cNvSpPr>
          <p:nvPr>
            <p:ph type="sldNum" sz="quarter" idx="10"/>
          </p:nvPr>
        </p:nvSpPr>
        <p:spPr/>
        <p:txBody>
          <a:bodyPr/>
          <a:lstStyle/>
          <a:p>
            <a:fld id="{CA35A976-7428-4B87-9C44-FB806478F585}"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C3C88E4B-258F-4499-930D-4AF1F0E49598}"/>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5AB74F4-F684-4A27-82EA-3087D9239B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0" i="0" dirty="0">
              <a:latin typeface="Arial" panose="020B0604020202020204" pitchFamily="34" charset="0"/>
            </a:endParaRPr>
          </a:p>
        </p:txBody>
      </p:sp>
      <p:sp>
        <p:nvSpPr>
          <p:cNvPr id="2" name="Slide Number Placeholder 1">
            <a:extLst>
              <a:ext uri="{FF2B5EF4-FFF2-40B4-BE49-F238E27FC236}">
                <a16:creationId xmlns:a16="http://schemas.microsoft.com/office/drawing/2014/main" id="{5644133F-2CC5-4819-B5EB-03D1DAB2C246}"/>
              </a:ext>
            </a:extLst>
          </p:cNvPr>
          <p:cNvSpPr>
            <a:spLocks noGrp="1"/>
          </p:cNvSpPr>
          <p:nvPr>
            <p:ph type="sldNum" sz="quarter" idx="10"/>
          </p:nvPr>
        </p:nvSpPr>
        <p:spPr/>
        <p:txBody>
          <a:bodyPr/>
          <a:lstStyle/>
          <a:p>
            <a:fld id="{CA35A976-7428-4B87-9C44-FB806478F585}"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9FAE06BD-4471-46EE-AE2B-BFC18F44B082}"/>
              </a:ext>
            </a:extLst>
          </p:cNvPr>
          <p:cNvSpPr>
            <a:spLocks noGrp="1"/>
          </p:cNvSpPr>
          <p:nvPr>
            <p:ph type="sldNum" sz="quarter" idx="10"/>
          </p:nvPr>
        </p:nvSpPr>
        <p:spPr/>
        <p:txBody>
          <a:bodyPr/>
          <a:lstStyle/>
          <a:p>
            <a:fld id="{CA35A976-7428-4B87-9C44-FB806478F585}" type="slidenum">
              <a:rPr lang="en-US" altLang="en-US" smtClean="0"/>
              <a:pPr/>
              <a:t>16</a:t>
            </a:fld>
            <a:endParaRPr lang="en-US" altLang="en-US"/>
          </a:p>
        </p:txBody>
      </p:sp>
    </p:spTree>
    <p:extLst>
      <p:ext uri="{BB962C8B-B14F-4D97-AF65-F5344CB8AC3E}">
        <p14:creationId xmlns:p14="http://schemas.microsoft.com/office/powerpoint/2010/main" val="618742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E286D47B-DC35-4C15-AD54-623025F7BDDD}"/>
              </a:ext>
            </a:extLst>
          </p:cNvPr>
          <p:cNvSpPr>
            <a:spLocks noGrp="1"/>
          </p:cNvSpPr>
          <p:nvPr>
            <p:ph type="sldNum" sz="quarter" idx="10"/>
          </p:nvPr>
        </p:nvSpPr>
        <p:spPr/>
        <p:txBody>
          <a:bodyPr/>
          <a:lstStyle/>
          <a:p>
            <a:fld id="{CA35A976-7428-4B87-9C44-FB806478F585}" type="slidenum">
              <a:rPr lang="en-US" altLang="en-US" smtClean="0"/>
              <a:pPr/>
              <a:t>17</a:t>
            </a:fld>
            <a:endParaRPr lang="en-US" altLang="en-US"/>
          </a:p>
        </p:txBody>
      </p:sp>
    </p:spTree>
    <p:extLst>
      <p:ext uri="{BB962C8B-B14F-4D97-AF65-F5344CB8AC3E}">
        <p14:creationId xmlns:p14="http://schemas.microsoft.com/office/powerpoint/2010/main" val="2419294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7376880E-670B-43EC-BCEA-387498DA253F}"/>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9F0E3558-D385-44AD-AFF1-4477A7DC00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PVC stands for polyvinyl chloride. </a:t>
            </a:r>
          </a:p>
          <a:p>
            <a:endParaRPr lang="en-GB" altLang="en-US" dirty="0">
              <a:latin typeface="Arial" panose="020B0604020202020204" pitchFamily="34" charset="0"/>
            </a:endParaRPr>
          </a:p>
          <a:p>
            <a:r>
              <a:rPr lang="en-GB" altLang="en-US" dirty="0">
                <a:latin typeface="Arial" panose="020B0604020202020204" pitchFamily="34" charset="0"/>
              </a:rPr>
              <a:t>Vulcanization is the process where </a:t>
            </a:r>
            <a:r>
              <a:rPr lang="en-GB" altLang="en-US" dirty="0" err="1">
                <a:latin typeface="Arial" panose="020B0604020202020204" pitchFamily="34" charset="0"/>
              </a:rPr>
              <a:t>sulfur</a:t>
            </a:r>
            <a:r>
              <a:rPr lang="en-GB" altLang="en-US" dirty="0">
                <a:latin typeface="Arial" panose="020B0604020202020204" pitchFamily="34" charset="0"/>
              </a:rPr>
              <a:t> chains form cross-links between the polymer chains in rubber.</a:t>
            </a:r>
          </a:p>
          <a:p>
            <a:r>
              <a:rPr lang="en-GB" altLang="en-US" dirty="0">
                <a:latin typeface="Arial" panose="020B0604020202020204" pitchFamily="34" charset="0"/>
              </a:rPr>
              <a:t>Before vulcanization, rubber is soft, sticky and has very few uses. </a:t>
            </a:r>
          </a:p>
          <a:p>
            <a:r>
              <a:rPr lang="en-GB" altLang="en-US" dirty="0">
                <a:latin typeface="Arial" panose="020B0604020202020204" pitchFamily="34" charset="0"/>
              </a:rPr>
              <a:t>After vulcanization, rubber is tougher, more elastic, and has a wide range of uses, including tyres and elastic bands.</a:t>
            </a:r>
          </a:p>
        </p:txBody>
      </p:sp>
      <p:sp>
        <p:nvSpPr>
          <p:cNvPr id="2" name="Slide Number Placeholder 1">
            <a:extLst>
              <a:ext uri="{FF2B5EF4-FFF2-40B4-BE49-F238E27FC236}">
                <a16:creationId xmlns:a16="http://schemas.microsoft.com/office/drawing/2014/main" id="{765E5222-6235-4298-BBC9-BD28CA5F7FD2}"/>
              </a:ext>
            </a:extLst>
          </p:cNvPr>
          <p:cNvSpPr>
            <a:spLocks noGrp="1"/>
          </p:cNvSpPr>
          <p:nvPr>
            <p:ph type="sldNum" sz="quarter" idx="10"/>
          </p:nvPr>
        </p:nvSpPr>
        <p:spPr/>
        <p:txBody>
          <a:bodyPr/>
          <a:lstStyle/>
          <a:p>
            <a:fld id="{CA35A976-7428-4B87-9C44-FB806478F585}"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FF7FE269-7AD2-4566-8D95-D4D86742244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30AB5057-CE5B-48EA-93F6-F1C58F2405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C96C0D62-65BD-4B9B-A1C8-54B772297A64}"/>
              </a:ext>
            </a:extLst>
          </p:cNvPr>
          <p:cNvSpPr>
            <a:spLocks noGrp="1"/>
          </p:cNvSpPr>
          <p:nvPr>
            <p:ph type="sldNum" sz="quarter" idx="10"/>
          </p:nvPr>
        </p:nvSpPr>
        <p:spPr/>
        <p:txBody>
          <a:bodyPr/>
          <a:lstStyle/>
          <a:p>
            <a:fld id="{CA35A976-7428-4B87-9C44-FB806478F585}"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1AC10F08-B2CF-48BD-9951-24612B753580}"/>
              </a:ext>
            </a:extLst>
          </p:cNvPr>
          <p:cNvSpPr>
            <a:spLocks noGrp="1"/>
          </p:cNvSpPr>
          <p:nvPr>
            <p:ph type="sldNum" sz="quarter" idx="10"/>
          </p:nvPr>
        </p:nvSpPr>
        <p:spPr>
          <a:xfrm>
            <a:off x="3886200" y="8831580"/>
            <a:ext cx="2971800" cy="464820"/>
          </a:xfrm>
        </p:spPr>
        <p:txBody>
          <a:bodyPr/>
          <a:lstStyle/>
          <a:p>
            <a:fld id="{CA35A976-7428-4B87-9C44-FB806478F585}" type="slidenum">
              <a:rPr lang="en-US" altLang="en-US" smtClean="0"/>
              <a:pPr/>
              <a:t>2</a:t>
            </a:fld>
            <a:endParaRPr lang="en-US" altLang="en-US" dirty="0"/>
          </a:p>
        </p:txBody>
      </p:sp>
    </p:spTree>
    <p:extLst>
      <p:ext uri="{BB962C8B-B14F-4D97-AF65-F5344CB8AC3E}">
        <p14:creationId xmlns:p14="http://schemas.microsoft.com/office/powerpoint/2010/main" val="1194978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8AF670CC-B19F-4621-9996-4EEA30778695}"/>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0F2FDCA3-8CFF-49C7-85D7-3D14E4529A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diamond and graphite, please refer to the </a:t>
            </a:r>
            <a:r>
              <a:rPr lang="en-GB" altLang="en-US" i="1" dirty="0">
                <a:latin typeface="Arial" panose="020B0604020202020204" pitchFamily="34" charset="0"/>
              </a:rPr>
              <a:t>Giant Covalent Structures</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401773B6-9B5E-46D7-B853-0772DC8A085A}"/>
              </a:ext>
            </a:extLst>
          </p:cNvPr>
          <p:cNvSpPr>
            <a:spLocks noGrp="1"/>
          </p:cNvSpPr>
          <p:nvPr>
            <p:ph type="sldNum" sz="quarter" idx="10"/>
          </p:nvPr>
        </p:nvSpPr>
        <p:spPr/>
        <p:txBody>
          <a:bodyPr/>
          <a:lstStyle/>
          <a:p>
            <a:fld id="{CA35A976-7428-4B87-9C44-FB806478F585}"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76AB2D06-CD68-49A9-9A7C-96DFB0BBEA89}"/>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DFF6399E-1DF1-4E8B-A213-5C9516D802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Each carbon atom forms three covalent bonds to other carbon atoms within the layer.</a:t>
            </a:r>
          </a:p>
          <a:p>
            <a:r>
              <a:rPr lang="en-GB" altLang="en-US" dirty="0">
                <a:latin typeface="Arial" panose="020B0604020202020204" pitchFamily="34" charset="0"/>
              </a:rPr>
              <a:t>Three of its outer shell electrons are involved in this bonding, and the fourth electron is “spare.”</a:t>
            </a:r>
          </a:p>
          <a:p>
            <a:r>
              <a:rPr lang="en-GB" altLang="en-US" dirty="0">
                <a:latin typeface="Arial" panose="020B0604020202020204" pitchFamily="34" charset="0"/>
              </a:rPr>
              <a:t>The spare electron is delocalized, which means it is shared between the carbon atoms throughout the whole layer.</a:t>
            </a:r>
          </a:p>
          <a:p>
            <a:r>
              <a:rPr lang="en-GB" altLang="en-US" dirty="0">
                <a:latin typeface="Arial" panose="020B0604020202020204" pitchFamily="34" charset="0"/>
              </a:rPr>
              <a:t>The delocalized electrons are free to move anywhere within the layer, and are no longer associated with any particular atom or pair of atoms.</a:t>
            </a:r>
          </a:p>
          <a:p>
            <a:r>
              <a:rPr lang="en-GB" altLang="en-US" dirty="0">
                <a:latin typeface="Arial" panose="020B0604020202020204" pitchFamily="34" charset="0"/>
              </a:rPr>
              <a:t>The electrons do not move from one layer to another – the dotted lines in the diagram do not represent the movement of electrons, they are used to show the weak intermolecular forces between the layers.</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diamond and graphite, please refer to the </a:t>
            </a:r>
            <a:r>
              <a:rPr lang="en-GB" altLang="en-US" i="1" dirty="0">
                <a:latin typeface="Arial" panose="020B0604020202020204" pitchFamily="34" charset="0"/>
              </a:rPr>
              <a:t>Giant Covalent Structures</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53183812-CEFC-404D-9FE2-E450834B4E51}"/>
              </a:ext>
            </a:extLst>
          </p:cNvPr>
          <p:cNvSpPr>
            <a:spLocks noGrp="1"/>
          </p:cNvSpPr>
          <p:nvPr>
            <p:ph type="sldNum" sz="quarter" idx="10"/>
          </p:nvPr>
        </p:nvSpPr>
        <p:spPr/>
        <p:txBody>
          <a:bodyPr/>
          <a:lstStyle/>
          <a:p>
            <a:fld id="{CA35A976-7428-4B87-9C44-FB806478F585}"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119FDB1E-2F36-44D9-9FC0-97A74B481BB7}"/>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F97C3041-AD6D-4FC3-B578-89483501A3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3CA56AC-008E-4B9D-8752-F1A31602FB63}"/>
              </a:ext>
            </a:extLst>
          </p:cNvPr>
          <p:cNvSpPr>
            <a:spLocks noGrp="1"/>
          </p:cNvSpPr>
          <p:nvPr>
            <p:ph type="sldNum" sz="quarter" idx="10"/>
          </p:nvPr>
        </p:nvSpPr>
        <p:spPr/>
        <p:txBody>
          <a:bodyPr/>
          <a:lstStyle/>
          <a:p>
            <a:fld id="{CA35A976-7428-4B87-9C44-FB806478F585}"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A3A6075B-FD74-48D3-ACE5-785472A68D19}"/>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A7D7C243-397F-456B-8901-757006099BCA}"/>
              </a:ext>
            </a:extLst>
          </p:cNvPr>
          <p:cNvSpPr>
            <a:spLocks noGrp="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structural formulae and ball and stick models, please refer to the </a:t>
            </a:r>
            <a:r>
              <a:rPr lang="en-GB" altLang="en-US" i="1" dirty="0">
                <a:latin typeface="Arial" panose="020B0604020202020204" pitchFamily="34" charset="0"/>
              </a:rPr>
              <a:t>Covalent Bonding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50CFEDB9-ACE5-464E-86A2-8AE615174664}"/>
              </a:ext>
            </a:extLst>
          </p:cNvPr>
          <p:cNvSpPr>
            <a:spLocks noGrp="1"/>
          </p:cNvSpPr>
          <p:nvPr>
            <p:ph type="sldNum" sz="quarter" idx="10"/>
          </p:nvPr>
        </p:nvSpPr>
        <p:spPr/>
        <p:txBody>
          <a:bodyPr/>
          <a:lstStyle/>
          <a:p>
            <a:fld id="{CA35A976-7428-4B87-9C44-FB806478F585}"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5DD58D0D-4E69-4E82-A9EE-9FC473C6DD4D}"/>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DA79FA95-2A7D-44BD-B77F-9489D69BB2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1027BF6-D935-4738-882B-CB9C48FD8625}"/>
              </a:ext>
            </a:extLst>
          </p:cNvPr>
          <p:cNvSpPr>
            <a:spLocks noGrp="1"/>
          </p:cNvSpPr>
          <p:nvPr>
            <p:ph type="sldNum" sz="quarter" idx="10"/>
          </p:nvPr>
        </p:nvSpPr>
        <p:spPr/>
        <p:txBody>
          <a:bodyPr/>
          <a:lstStyle/>
          <a:p>
            <a:fld id="{CA35A976-7428-4B87-9C44-FB806478F585}"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id="{09278896-07A6-4AF8-AB29-AEC6F5B8B1C8}"/>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40A8B942-6CCD-4E72-88F9-BB15D531FC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drag and drop activity could be used as a plenary exercise to check students’ ability to identify which structures are simple covalent and which are giant covalent. Class voting or the use of </a:t>
            </a:r>
            <a:r>
              <a:rPr lang="en-GB" altLang="en-US" dirty="0" err="1">
                <a:latin typeface="Arial" panose="020B0604020202020204" pitchFamily="34" charset="0"/>
              </a:rPr>
              <a:t>colored</a:t>
            </a:r>
            <a:r>
              <a:rPr lang="en-GB" altLang="en-US" dirty="0">
                <a:latin typeface="Arial" panose="020B0604020202020204" pitchFamily="34" charset="0"/>
              </a:rPr>
              <a:t> traffic light cards could be make this a whole-class exercise.</a:t>
            </a:r>
          </a:p>
        </p:txBody>
      </p:sp>
      <p:sp>
        <p:nvSpPr>
          <p:cNvPr id="2" name="Slide Number Placeholder 1">
            <a:extLst>
              <a:ext uri="{FF2B5EF4-FFF2-40B4-BE49-F238E27FC236}">
                <a16:creationId xmlns:a16="http://schemas.microsoft.com/office/drawing/2014/main" id="{E8290736-34AE-485D-82AF-6E5D29A28820}"/>
              </a:ext>
            </a:extLst>
          </p:cNvPr>
          <p:cNvSpPr>
            <a:spLocks noGrp="1"/>
          </p:cNvSpPr>
          <p:nvPr>
            <p:ph type="sldNum" sz="quarter" idx="10"/>
          </p:nvPr>
        </p:nvSpPr>
        <p:spPr/>
        <p:txBody>
          <a:bodyPr/>
          <a:lstStyle/>
          <a:p>
            <a:fld id="{CA35A976-7428-4B87-9C44-FB806478F585}" type="slidenum">
              <a:rPr lang="en-US" altLang="en-US" smtClean="0"/>
              <a:pPr/>
              <a:t>25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8BAB327-F920-4BC6-B51E-8546A00F6E8B}"/>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CA884E23-5BDF-4498-A5B6-1C7E5700E3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covalent bonds, please refer to the </a:t>
            </a:r>
            <a:r>
              <a:rPr lang="en-GB" altLang="en-US" i="1" dirty="0">
                <a:latin typeface="Arial" panose="020B0604020202020204" pitchFamily="34" charset="0"/>
              </a:rPr>
              <a:t>Covalent Bonding</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83768A6D-2850-4FB5-B5BF-CF1941C97C8A}"/>
              </a:ext>
            </a:extLst>
          </p:cNvPr>
          <p:cNvSpPr>
            <a:spLocks noGrp="1"/>
          </p:cNvSpPr>
          <p:nvPr>
            <p:ph type="sldNum" sz="quarter" idx="10"/>
          </p:nvPr>
        </p:nvSpPr>
        <p:spPr/>
        <p:txBody>
          <a:bodyPr/>
          <a:lstStyle/>
          <a:p>
            <a:fld id="{CA35A976-7428-4B87-9C44-FB806478F585}"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D511C028-8B5D-406B-8754-A254C3A2FC0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09C80830-7C3B-4E5A-B19F-19332C777B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You may wish to inform students that graphite, a covalent compound, can conduct electricity. Students may also be under the impression that water conducts electricity. This is due to the mineral ions that are often present in water.</a:t>
            </a:r>
          </a:p>
        </p:txBody>
      </p:sp>
      <p:sp>
        <p:nvSpPr>
          <p:cNvPr id="2" name="Slide Number Placeholder 1">
            <a:extLst>
              <a:ext uri="{FF2B5EF4-FFF2-40B4-BE49-F238E27FC236}">
                <a16:creationId xmlns:a16="http://schemas.microsoft.com/office/drawing/2014/main" id="{50C1C945-8FF5-41F4-B75C-16F0D6B00D1B}"/>
              </a:ext>
            </a:extLst>
          </p:cNvPr>
          <p:cNvSpPr>
            <a:spLocks noGrp="1"/>
          </p:cNvSpPr>
          <p:nvPr>
            <p:ph type="sldNum" sz="quarter" idx="10"/>
          </p:nvPr>
        </p:nvSpPr>
        <p:spPr/>
        <p:txBody>
          <a:bodyPr/>
          <a:lstStyle/>
          <a:p>
            <a:fld id="{CA35A976-7428-4B87-9C44-FB806478F585}"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A5414039-B038-4CF1-8B04-A4B252DB0DBA}"/>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30254477-072B-4917-A6B0-24E9CD3D57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thin dotted lines in the image show the weak intermolecular forces between the molecules. </a:t>
            </a:r>
          </a:p>
          <a:p>
            <a:r>
              <a:rPr lang="en-GB" altLang="en-US" dirty="0">
                <a:latin typeface="Arial" panose="020B0604020202020204" pitchFamily="34" charset="0"/>
              </a:rPr>
              <a:t>The thick solid lines show the strong covalent bonds within the molecules.</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B33A8E3C-7F01-4CBC-8AB3-90EB98494B72}"/>
              </a:ext>
            </a:extLst>
          </p:cNvPr>
          <p:cNvSpPr>
            <a:spLocks noGrp="1"/>
          </p:cNvSpPr>
          <p:nvPr>
            <p:ph type="sldNum" sz="quarter" idx="10"/>
          </p:nvPr>
        </p:nvSpPr>
        <p:spPr/>
        <p:txBody>
          <a:bodyPr/>
          <a:lstStyle/>
          <a:p>
            <a:fld id="{CA35A976-7428-4B87-9C44-FB806478F585}"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A5414039-B038-4CF1-8B04-A4B252DB0DBA}"/>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30254477-072B-4917-A6B0-24E9CD3D57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Planning and Carrying Out Investigations:</a:t>
            </a:r>
            <a:r>
              <a:rPr lang="en-GB" dirty="0"/>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dirty="0">
              <a:effectLst/>
            </a:endParaRPr>
          </a:p>
        </p:txBody>
      </p:sp>
      <p:sp>
        <p:nvSpPr>
          <p:cNvPr id="2" name="Slide Number Placeholder 1">
            <a:extLst>
              <a:ext uri="{FF2B5EF4-FFF2-40B4-BE49-F238E27FC236}">
                <a16:creationId xmlns:a16="http://schemas.microsoft.com/office/drawing/2014/main" id="{75ADDBD9-3D46-4227-93E4-20DB57F6FEE4}"/>
              </a:ext>
            </a:extLst>
          </p:cNvPr>
          <p:cNvSpPr>
            <a:spLocks noGrp="1"/>
          </p:cNvSpPr>
          <p:nvPr>
            <p:ph type="sldNum" sz="quarter" idx="10"/>
          </p:nvPr>
        </p:nvSpPr>
        <p:spPr/>
        <p:txBody>
          <a:bodyPr/>
          <a:lstStyle/>
          <a:p>
            <a:fld id="{CA35A976-7428-4B87-9C44-FB806478F585}" type="slidenum">
              <a:rPr lang="en-US" altLang="en-US" smtClean="0"/>
              <a:pPr/>
              <a:t>6</a:t>
            </a:fld>
            <a:endParaRPr lang="en-US" altLang="en-US"/>
          </a:p>
        </p:txBody>
      </p:sp>
    </p:spTree>
    <p:extLst>
      <p:ext uri="{BB962C8B-B14F-4D97-AF65-F5344CB8AC3E}">
        <p14:creationId xmlns:p14="http://schemas.microsoft.com/office/powerpoint/2010/main" val="3171837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CCEEFCA-2A44-4A93-AA8B-783E3D290F5E}"/>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A1CB1EFE-3E87-4B59-A843-B1B71BFF35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You may wish to remind students that the relative formula mass is calculated by adding together the relative atomic masses.</a:t>
            </a:r>
          </a:p>
          <a:p>
            <a:r>
              <a:rPr lang="en-GB" altLang="en-US" dirty="0">
                <a:latin typeface="Arial" panose="020B0604020202020204" pitchFamily="34" charset="0"/>
              </a:rPr>
              <a:t>The atomic mass of an element can be found in the periodic table.</a:t>
            </a:r>
          </a:p>
          <a:p>
            <a:endParaRPr lang="en-GB" altLang="en-US" dirty="0">
              <a:latin typeface="Arial" panose="020B0604020202020204" pitchFamily="34" charset="0"/>
            </a:endParaRPr>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p>
          <a:p>
            <a:pPr marL="174056" indent="-174056" defTabSz="928299">
              <a:buFont typeface="Arial" panose="020B0604020202020204" pitchFamily="34" charset="0"/>
              <a:buChar char="•"/>
              <a:defRPr/>
            </a:pPr>
            <a:r>
              <a:rPr lang="en-GB" b="1" dirty="0"/>
              <a:t>Constructing Explanations and Designing Solutions:</a:t>
            </a:r>
            <a:r>
              <a:rPr lang="en-GB" dirty="0"/>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3911AD1C-8114-46C8-817E-392F592AB59A}"/>
              </a:ext>
            </a:extLst>
          </p:cNvPr>
          <p:cNvSpPr>
            <a:spLocks noGrp="1"/>
          </p:cNvSpPr>
          <p:nvPr>
            <p:ph type="sldNum" sz="quarter" idx="10"/>
          </p:nvPr>
        </p:nvSpPr>
        <p:spPr/>
        <p:txBody>
          <a:bodyPr/>
          <a:lstStyle/>
          <a:p>
            <a:fld id="{CA35A976-7428-4B87-9C44-FB806478F585}"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3B88195-4E75-4649-8D49-CE60F16240EA}"/>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AD5BC9B5-98C1-46BA-B23E-B0B20C0A1F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9C29032-C7AA-4E6D-B600-DF452C00547B}"/>
              </a:ext>
            </a:extLst>
          </p:cNvPr>
          <p:cNvSpPr>
            <a:spLocks noGrp="1"/>
          </p:cNvSpPr>
          <p:nvPr>
            <p:ph type="sldNum" sz="quarter" idx="10"/>
          </p:nvPr>
        </p:nvSpPr>
        <p:spPr/>
        <p:txBody>
          <a:bodyPr/>
          <a:lstStyle/>
          <a:p>
            <a:fld id="{CA35A976-7428-4B87-9C44-FB806478F585}"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376FC57-E12B-4ACC-92E0-1346D8549E16}"/>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9101EAE8-31F3-4B84-89E1-8D5A7E1A0F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Ensure students recognize that it is the molecules that have these properties, not the atoms themselves.</a:t>
            </a:r>
          </a:p>
        </p:txBody>
      </p:sp>
      <p:sp>
        <p:nvSpPr>
          <p:cNvPr id="2" name="Slide Number Placeholder 1">
            <a:extLst>
              <a:ext uri="{FF2B5EF4-FFF2-40B4-BE49-F238E27FC236}">
                <a16:creationId xmlns:a16="http://schemas.microsoft.com/office/drawing/2014/main" id="{B98E2D3E-9D0E-4337-AC6F-F6741458628A}"/>
              </a:ext>
            </a:extLst>
          </p:cNvPr>
          <p:cNvSpPr>
            <a:spLocks noGrp="1"/>
          </p:cNvSpPr>
          <p:nvPr>
            <p:ph type="sldNum" sz="quarter" idx="10"/>
          </p:nvPr>
        </p:nvSpPr>
        <p:spPr/>
        <p:txBody>
          <a:bodyPr/>
          <a:lstStyle/>
          <a:p>
            <a:fld id="{CA35A976-7428-4B87-9C44-FB806478F585}"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717421" y="1187865"/>
            <a:ext cx="3990886" cy="3085032"/>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E2BA95AA-086D-4BD5-9248-494993925DF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488CE12D-6F10-4FF0-91FA-74DCA5DCC86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a:t>
            </a:r>
            <a:r>
              <a:rPr lang="en-GB" altLang="en-US" sz="1000">
                <a:solidFill>
                  <a:srgbClr val="5B0091"/>
                </a:solidFill>
                <a:cs typeface="Arial" charset="0"/>
              </a:rPr>
              <a:t>of 25</a:t>
            </a:r>
            <a:endParaRPr lang="en-GB" altLang="en-US" sz="1000" dirty="0">
              <a:solidFill>
                <a:srgbClr val="5B0091"/>
              </a:solidFill>
              <a:cs typeface="Arial" charset="0"/>
            </a:endParaRPr>
          </a:p>
        </p:txBody>
      </p:sp>
    </p:spTree>
    <p:custDataLst>
      <p:tags r:id="rId1"/>
    </p:custDataLst>
    <p:extLst>
      <p:ext uri="{BB962C8B-B14F-4D97-AF65-F5344CB8AC3E}">
        <p14:creationId xmlns:p14="http://schemas.microsoft.com/office/powerpoint/2010/main" val="307227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2541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68598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4023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932263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25</a:t>
            </a:r>
          </a:p>
        </p:txBody>
      </p:sp>
    </p:spTree>
    <p:custDataLst>
      <p:tags r:id="rId1"/>
    </p:custDataLst>
    <p:extLst>
      <p:ext uri="{BB962C8B-B14F-4D97-AF65-F5344CB8AC3E}">
        <p14:creationId xmlns:p14="http://schemas.microsoft.com/office/powerpoint/2010/main" val="2500281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000399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670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766259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33312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522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97314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7134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24023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425596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121294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21424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47904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61281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176232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4547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7700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654809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5267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296153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73216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3">
            <a:extLst>
              <a:ext uri="{FF2B5EF4-FFF2-40B4-BE49-F238E27FC236}">
                <a16:creationId xmlns:a16="http://schemas.microsoft.com/office/drawing/2014/main" id="{4AB8DF49-70D8-4A5C-8721-039E45331D87}"/>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37879359-3D35-4344-8840-07CF49CEA651}"/>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8AF722C2-B2DD-441F-B21B-9A57197CB89C}"/>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a:t>
            </a:r>
            <a:r>
              <a:rPr lang="en-GB" altLang="en-US" sz="1000">
                <a:solidFill>
                  <a:srgbClr val="5B0091"/>
                </a:solidFill>
                <a:cs typeface="Arial" charset="0"/>
              </a:rPr>
              <a:t>of 25</a:t>
            </a:r>
            <a:endParaRPr lang="en-GB" altLang="en-US" sz="1000" dirty="0">
              <a:solidFill>
                <a:srgbClr val="5B0091"/>
              </a:solidFill>
              <a:cs typeface="Arial" charset="0"/>
            </a:endParaRPr>
          </a:p>
        </p:txBody>
      </p:sp>
    </p:spTree>
    <p:custDataLst>
      <p:tags r:id="rId16"/>
    </p:custDataLst>
    <p:extLst>
      <p:ext uri="{BB962C8B-B14F-4D97-AF65-F5344CB8AC3E}">
        <p14:creationId xmlns:p14="http://schemas.microsoft.com/office/powerpoint/2010/main" val="2939421230"/>
      </p:ext>
    </p:extLst>
  </p:cSld>
  <p:clrMap bg1="lt1" tx1="dk1" bg2="lt2" tx2="dk2" accent1="accent1" accent2="accent2" accent3="accent3" accent4="accent4" accent5="accent5" accent6="accent6" hlink="hlink" folHlink="folHlink"/>
  <p:sldLayoutIdLst>
    <p:sldLayoutId id="2147485972" r:id="rId1"/>
    <p:sldLayoutId id="2147485973" r:id="rId2"/>
    <p:sldLayoutId id="2147485974" r:id="rId3"/>
    <p:sldLayoutId id="2147485975" r:id="rId4"/>
    <p:sldLayoutId id="2147485976" r:id="rId5"/>
    <p:sldLayoutId id="2147485977" r:id="rId6"/>
    <p:sldLayoutId id="2147485978" r:id="rId7"/>
    <p:sldLayoutId id="2147485979" r:id="rId8"/>
    <p:sldLayoutId id="2147485980" r:id="rId9"/>
    <p:sldLayoutId id="2147485981" r:id="rId10"/>
    <p:sldLayoutId id="2147485982" r:id="rId11"/>
    <p:sldLayoutId id="2147485983" r:id="rId12"/>
    <p:sldLayoutId id="2147485984" r:id="rId13"/>
    <p:sldLayoutId id="2147485998"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C4183C5D-339D-4494-BACE-784A3B3E69F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6A28D8E3-1739-4B30-9D9E-FC9162EAF7D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AAA73922-9403-4767-8D04-4A2BA8290628}"/>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a:t>
            </a:r>
            <a:r>
              <a:rPr lang="en-GB" altLang="en-US" sz="1000">
                <a:solidFill>
                  <a:srgbClr val="5B0091"/>
                </a:solidFill>
                <a:cs typeface="Arial" charset="0"/>
              </a:rPr>
              <a:t>of 25</a:t>
            </a:r>
            <a:endParaRPr lang="en-GB" altLang="en-US" sz="1000" dirty="0">
              <a:solidFill>
                <a:srgbClr val="5B0091"/>
              </a:solidFill>
              <a:cs typeface="Arial" charset="0"/>
            </a:endParaRPr>
          </a:p>
        </p:txBody>
      </p:sp>
    </p:spTree>
    <p:custDataLst>
      <p:tags r:id="rId14"/>
    </p:custDataLst>
    <p:extLst>
      <p:ext uri="{BB962C8B-B14F-4D97-AF65-F5344CB8AC3E}">
        <p14:creationId xmlns:p14="http://schemas.microsoft.com/office/powerpoint/2010/main" val="3504840602"/>
      </p:ext>
    </p:extLst>
  </p:cSld>
  <p:clrMap bg1="lt1" tx1="dk1" bg2="lt2" tx2="dk2" accent1="accent1" accent2="accent2" accent3="accent3" accent4="accent4" accent5="accent5" accent6="accent6" hlink="hlink" folHlink="folHlink"/>
  <p:sldLayoutIdLst>
    <p:sldLayoutId id="2147485986" r:id="rId1"/>
    <p:sldLayoutId id="2147485987" r:id="rId2"/>
    <p:sldLayoutId id="2147485988" r:id="rId3"/>
    <p:sldLayoutId id="2147485989" r:id="rId4"/>
    <p:sldLayoutId id="2147485990" r:id="rId5"/>
    <p:sldLayoutId id="2147485991" r:id="rId6"/>
    <p:sldLayoutId id="2147485992" r:id="rId7"/>
    <p:sldLayoutId id="2147485993" r:id="rId8"/>
    <p:sldLayoutId id="2147485994" r:id="rId9"/>
    <p:sldLayoutId id="2147485995" r:id="rId10"/>
    <p:sldLayoutId id="2147485996" r:id="rId11"/>
    <p:sldLayoutId id="2147485997"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1.xml"/><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6.pn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6.pn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6.pn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control" Target="../activeX/activeX2.xml"/><Relationship Id="rId7" Type="http://schemas.openxmlformats.org/officeDocument/2006/relationships/image" Target="../media/image16.png"/><Relationship Id="rId2" Type="http://schemas.openxmlformats.org/officeDocument/2006/relationships/tags" Target="../tags/tag45.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15.xml"/><Relationship Id="rId4" Type="http://schemas.openxmlformats.org/officeDocument/2006/relationships/slideLayout" Target="../slideLayouts/slideLayout6.xml"/><Relationship Id="rId9"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34.jpeg"/><Relationship Id="rId5" Type="http://schemas.openxmlformats.org/officeDocument/2006/relationships/image" Target="../media/image6.pn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6.png"/><Relationship Id="rId5" Type="http://schemas.openxmlformats.org/officeDocument/2006/relationships/image" Target="../media/image36.pn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ontrol" Target="../activeX/activeX3.xml"/><Relationship Id="rId7" Type="http://schemas.openxmlformats.org/officeDocument/2006/relationships/image" Target="../media/image16.png"/><Relationship Id="rId2" Type="http://schemas.openxmlformats.org/officeDocument/2006/relationships/tags" Target="../tags/tag48.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8.xml"/><Relationship Id="rId10" Type="http://schemas.openxmlformats.org/officeDocument/2006/relationships/image" Target="../media/image15.wmf"/><Relationship Id="rId4" Type="http://schemas.openxmlformats.org/officeDocument/2006/relationships/slideLayout" Target="../slideLayouts/slideLayout6.xml"/><Relationship Id="rId9" Type="http://schemas.openxmlformats.org/officeDocument/2006/relationships/image" Target="../media/image17.jp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9.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0.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2.xml"/><Relationship Id="rId7" Type="http://schemas.openxmlformats.org/officeDocument/2006/relationships/image" Target="../media/image47.png"/><Relationship Id="rId2" Type="http://schemas.openxmlformats.org/officeDocument/2006/relationships/slideLayout" Target="../slideLayouts/slideLayout6.xml"/><Relationship Id="rId1" Type="http://schemas.openxmlformats.org/officeDocument/2006/relationships/tags" Target="../tags/tag5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6.png"/><Relationship Id="rId4" Type="http://schemas.openxmlformats.org/officeDocument/2006/relationships/image" Target="../media/image44.jpeg"/><Relationship Id="rId9"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23.xml"/><Relationship Id="rId7" Type="http://schemas.openxmlformats.org/officeDocument/2006/relationships/image" Target="../media/image53.png"/><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image" Target="../media/image52.png"/><Relationship Id="rId11" Type="http://schemas.openxmlformats.org/officeDocument/2006/relationships/image" Target="../media/image14.png"/><Relationship Id="rId5" Type="http://schemas.openxmlformats.org/officeDocument/2006/relationships/image" Target="../media/image51.png"/><Relationship Id="rId10" Type="http://schemas.openxmlformats.org/officeDocument/2006/relationships/image" Target="../media/image6.png"/><Relationship Id="rId4" Type="http://schemas.openxmlformats.org/officeDocument/2006/relationships/image" Target="../media/image50.png"/><Relationship Id="rId9"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54.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control" Target="../activeX/activeX4.xml"/><Relationship Id="rId7" Type="http://schemas.openxmlformats.org/officeDocument/2006/relationships/image" Target="../media/image14.png"/><Relationship Id="rId2" Type="http://schemas.openxmlformats.org/officeDocument/2006/relationships/tags" Target="../tags/tag55.xml"/><Relationship Id="rId1" Type="http://schemas.openxmlformats.org/officeDocument/2006/relationships/vmlDrawing" Target="../drawings/vmlDrawing4.vml"/><Relationship Id="rId6" Type="http://schemas.openxmlformats.org/officeDocument/2006/relationships/image" Target="../media/image16.png"/><Relationship Id="rId5" Type="http://schemas.openxmlformats.org/officeDocument/2006/relationships/notesSlide" Target="../notesSlides/notesSlide25.xml"/><Relationship Id="rId4" Type="http://schemas.openxmlformats.org/officeDocument/2006/relationships/slideLayout" Target="../slideLayouts/slideLayout20.xml"/><Relationship Id="rId9" Type="http://schemas.openxmlformats.org/officeDocument/2006/relationships/image" Target="../media/image15.wmf"/></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ontrol" Target="../activeX/activeX1.xml"/><Relationship Id="rId7" Type="http://schemas.openxmlformats.org/officeDocument/2006/relationships/image" Target="../media/image16.png"/><Relationship Id="rId2" Type="http://schemas.openxmlformats.org/officeDocument/2006/relationships/tags" Target="../tags/tag34.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4.xml"/><Relationship Id="rId10" Type="http://schemas.openxmlformats.org/officeDocument/2006/relationships/image" Target="../media/image15.wmf"/><Relationship Id="rId4" Type="http://schemas.openxmlformats.org/officeDocument/2006/relationships/slideLayout" Target="../slideLayouts/slideLayout6.xml"/><Relationship Id="rId9"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1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7.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5" Type="http://schemas.openxmlformats.org/officeDocument/2006/relationships/image" Target="../media/image1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D5747DDC-C561-41AE-BDB4-ED0A9B5E1772}"/>
              </a:ext>
            </a:extLst>
          </p:cNvPr>
          <p:cNvSpPr>
            <a:spLocks noGrp="1"/>
          </p:cNvSpPr>
          <p:nvPr>
            <p:ph type="title"/>
          </p:nvPr>
        </p:nvSpPr>
        <p:spPr/>
        <p:txBody>
          <a:bodyPr/>
          <a:lstStyle/>
          <a:p>
            <a:r>
              <a:rPr lang="en-GB" altLang="en-US" dirty="0"/>
              <a:t>Covalent Compounds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olymer3">
            <a:extLst>
              <a:ext uri="{FF2B5EF4-FFF2-40B4-BE49-F238E27FC236}">
                <a16:creationId xmlns:a16="http://schemas.microsoft.com/office/drawing/2014/main" id="{DE782257-9CEF-4D63-975E-D18A1D5D05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63" y="1457325"/>
            <a:ext cx="817245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6355" name="Text Box 3">
            <a:extLst>
              <a:ext uri="{FF2B5EF4-FFF2-40B4-BE49-F238E27FC236}">
                <a16:creationId xmlns:a16="http://schemas.microsoft.com/office/drawing/2014/main" id="{54A2E625-AD21-43F0-A4DE-7897AE890F1D}"/>
              </a:ext>
            </a:extLst>
          </p:cNvPr>
          <p:cNvSpPr txBox="1">
            <a:spLocks noChangeArrowheads="1"/>
          </p:cNvSpPr>
          <p:nvPr/>
        </p:nvSpPr>
        <p:spPr bwMode="auto">
          <a:xfrm>
            <a:off x="360363" y="2338035"/>
            <a:ext cx="7118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chains are called </a:t>
            </a:r>
            <a:r>
              <a:rPr lang="en-GB" altLang="en-US" b="1" dirty="0">
                <a:solidFill>
                  <a:srgbClr val="FF6600"/>
                </a:solidFill>
              </a:rPr>
              <a:t>polymers</a:t>
            </a:r>
            <a:r>
              <a:rPr lang="en-GB" altLang="en-US" dirty="0">
                <a:solidFill>
                  <a:srgbClr val="010066"/>
                </a:solidFill>
              </a:rPr>
              <a:t>, and are very </a:t>
            </a:r>
          </a:p>
          <a:p>
            <a:r>
              <a:rPr lang="en-GB" altLang="en-US" dirty="0">
                <a:solidFill>
                  <a:srgbClr val="010066"/>
                </a:solidFill>
              </a:rPr>
              <a:t>large molecules. The molecules that join together to make a polymer are called </a:t>
            </a:r>
            <a:r>
              <a:rPr lang="en-GB" altLang="en-US" b="1" dirty="0">
                <a:solidFill>
                  <a:srgbClr val="FF6600"/>
                </a:solidFill>
              </a:rPr>
              <a:t>monomers</a:t>
            </a:r>
            <a:r>
              <a:rPr lang="en-GB" altLang="en-US" dirty="0">
                <a:solidFill>
                  <a:srgbClr val="010066"/>
                </a:solidFill>
              </a:rPr>
              <a:t>.</a:t>
            </a:r>
          </a:p>
        </p:txBody>
      </p:sp>
      <p:sp>
        <p:nvSpPr>
          <p:cNvPr id="22532" name="Rectangle 4">
            <a:extLst>
              <a:ext uri="{FF2B5EF4-FFF2-40B4-BE49-F238E27FC236}">
                <a16:creationId xmlns:a16="http://schemas.microsoft.com/office/drawing/2014/main" id="{BEF78F7E-78D6-4F8E-95A3-FE03DD0651AE}"/>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Sometimes, hundreds of simple covalent molecules join together to form a long chain.</a:t>
            </a:r>
          </a:p>
        </p:txBody>
      </p:sp>
      <p:sp>
        <p:nvSpPr>
          <p:cNvPr id="356357" name="Text Box 5">
            <a:extLst>
              <a:ext uri="{FF2B5EF4-FFF2-40B4-BE49-F238E27FC236}">
                <a16:creationId xmlns:a16="http://schemas.microsoft.com/office/drawing/2014/main" id="{34A7EA1A-E2D2-4D8B-A0D1-CC30F969D666}"/>
              </a:ext>
            </a:extLst>
          </p:cNvPr>
          <p:cNvSpPr txBox="1">
            <a:spLocks noChangeArrowheads="1"/>
          </p:cNvSpPr>
          <p:nvPr/>
        </p:nvSpPr>
        <p:spPr bwMode="auto">
          <a:xfrm>
            <a:off x="1905000" y="4326291"/>
            <a:ext cx="646006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Plastics are </a:t>
            </a:r>
            <a:r>
              <a:rPr lang="en-GB" altLang="en-US" b="1" dirty="0">
                <a:solidFill>
                  <a:srgbClr val="FF6600"/>
                </a:solidFill>
              </a:rPr>
              <a:t>synthetic</a:t>
            </a:r>
            <a:r>
              <a:rPr lang="en-GB" altLang="en-US" dirty="0">
                <a:solidFill>
                  <a:srgbClr val="010066"/>
                </a:solidFill>
              </a:rPr>
              <a:t> polymers that can be shaped by heat or pressure. Natural polymers include DNA, rubber and proteins.</a:t>
            </a:r>
          </a:p>
        </p:txBody>
      </p:sp>
      <p:sp>
        <p:nvSpPr>
          <p:cNvPr id="22534" name="Rectangle 6">
            <a:extLst>
              <a:ext uri="{FF2B5EF4-FFF2-40B4-BE49-F238E27FC236}">
                <a16:creationId xmlns:a16="http://schemas.microsoft.com/office/drawing/2014/main" id="{E9E5D778-7835-4AF9-87B9-6680382AD830}"/>
              </a:ext>
            </a:extLst>
          </p:cNvPr>
          <p:cNvSpPr>
            <a:spLocks noGrp="1" noChangeArrowheads="1"/>
          </p:cNvSpPr>
          <p:nvPr>
            <p:ph type="title"/>
          </p:nvPr>
        </p:nvSpPr>
        <p:spPr/>
        <p:txBody>
          <a:bodyPr/>
          <a:lstStyle/>
          <a:p>
            <a:r>
              <a:rPr lang="en-GB" altLang="en-US"/>
              <a:t>What are polymers?</a:t>
            </a:r>
          </a:p>
        </p:txBody>
      </p:sp>
      <p:pic>
        <p:nvPicPr>
          <p:cNvPr id="8" name="Picture 8">
            <a:hlinkClick r:id="" action="ppaction://hlinkshowjump?jump=nextslide"/>
            <a:extLst>
              <a:ext uri="{FF2B5EF4-FFF2-40B4-BE49-F238E27FC236}">
                <a16:creationId xmlns:a16="http://schemas.microsoft.com/office/drawing/2014/main" id="{F296679B-A580-4492-BEB9-99AB6F38340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63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635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p:bldP spid="3563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5E091F1-08F9-4E70-B56E-ECF482E37D02}"/>
              </a:ext>
            </a:extLst>
          </p:cNvPr>
          <p:cNvSpPr>
            <a:spLocks noGrp="1"/>
          </p:cNvSpPr>
          <p:nvPr>
            <p:ph type="title"/>
          </p:nvPr>
        </p:nvSpPr>
        <p:spPr/>
        <p:txBody>
          <a:bodyPr/>
          <a:lstStyle/>
          <a:p>
            <a:r>
              <a:rPr lang="en-GB" altLang="en-US"/>
              <a:t>Chain length</a:t>
            </a:r>
          </a:p>
        </p:txBody>
      </p:sp>
      <p:sp>
        <p:nvSpPr>
          <p:cNvPr id="22531" name="Rectangle 44">
            <a:extLst>
              <a:ext uri="{FF2B5EF4-FFF2-40B4-BE49-F238E27FC236}">
                <a16:creationId xmlns:a16="http://schemas.microsoft.com/office/drawing/2014/main" id="{B1B380C7-C374-4856-8639-B5604BDC1684}"/>
              </a:ext>
            </a:extLst>
          </p:cNvPr>
          <p:cNvSpPr>
            <a:spLocks noChangeArrowheads="1"/>
          </p:cNvSpPr>
          <p:nvPr/>
        </p:nvSpPr>
        <p:spPr bwMode="auto">
          <a:xfrm>
            <a:off x="360363" y="4953000"/>
            <a:ext cx="835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t>It takes more energy to break the IM forces between longer chain polymers, so </a:t>
            </a:r>
            <a:r>
              <a:rPr lang="en-US" altLang="en-US">
                <a:solidFill>
                  <a:srgbClr val="010066"/>
                </a:solidFill>
              </a:rPr>
              <a:t>these polymers will be </a:t>
            </a:r>
            <a:r>
              <a:rPr lang="en-US" altLang="en-US" b="1">
                <a:solidFill>
                  <a:srgbClr val="010066"/>
                </a:solidFill>
              </a:rPr>
              <a:t>harder</a:t>
            </a:r>
            <a:r>
              <a:rPr lang="en-US" altLang="en-US">
                <a:solidFill>
                  <a:srgbClr val="010066"/>
                </a:solidFill>
              </a:rPr>
              <a:t>, </a:t>
            </a:r>
            <a:r>
              <a:rPr lang="en-US" altLang="en-US" b="1">
                <a:solidFill>
                  <a:srgbClr val="010066"/>
                </a:solidFill>
              </a:rPr>
              <a:t>stronger</a:t>
            </a:r>
            <a:r>
              <a:rPr lang="en-US" altLang="en-US">
                <a:solidFill>
                  <a:srgbClr val="010066"/>
                </a:solidFill>
              </a:rPr>
              <a:t> and have </a:t>
            </a:r>
            <a:r>
              <a:rPr lang="en-US" altLang="en-US" b="1">
                <a:solidFill>
                  <a:srgbClr val="010066"/>
                </a:solidFill>
              </a:rPr>
              <a:t>higher melting points</a:t>
            </a:r>
            <a:r>
              <a:rPr lang="en-US" altLang="en-US">
                <a:solidFill>
                  <a:srgbClr val="010066"/>
                </a:solidFill>
              </a:rPr>
              <a:t>.</a:t>
            </a:r>
            <a:endParaRPr lang="en-GB" altLang="en-US">
              <a:solidFill>
                <a:srgbClr val="010066"/>
              </a:solidFill>
            </a:endParaRPr>
          </a:p>
        </p:txBody>
      </p:sp>
      <p:sp>
        <p:nvSpPr>
          <p:cNvPr id="23556" name="Rectangle 43">
            <a:extLst>
              <a:ext uri="{FF2B5EF4-FFF2-40B4-BE49-F238E27FC236}">
                <a16:creationId xmlns:a16="http://schemas.microsoft.com/office/drawing/2014/main" id="{58556F94-A1B0-4B93-800B-9817855E6B69}"/>
              </a:ext>
            </a:extLst>
          </p:cNvPr>
          <p:cNvSpPr>
            <a:spLocks noChangeArrowheads="1"/>
          </p:cNvSpPr>
          <p:nvPr/>
        </p:nvSpPr>
        <p:spPr bwMode="auto">
          <a:xfrm>
            <a:off x="360363" y="788988"/>
            <a:ext cx="8356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As with simple covalent molecules, the</a:t>
            </a:r>
            <a:r>
              <a:rPr lang="en-US" altLang="en-US" b="1" dirty="0">
                <a:solidFill>
                  <a:srgbClr val="FF6600"/>
                </a:solidFill>
              </a:rPr>
              <a:t> </a:t>
            </a:r>
            <a:r>
              <a:rPr lang="en-US" altLang="en-US" b="1" dirty="0">
                <a:solidFill>
                  <a:srgbClr val="010066"/>
                </a:solidFill>
              </a:rPr>
              <a:t>intermolecular (IM) forces</a:t>
            </a:r>
            <a:r>
              <a:rPr lang="en-US" altLang="en-US" dirty="0"/>
              <a:t> increase as the molecules get larger. This means that the IM forces are stronger between polymers with longer chains.</a:t>
            </a:r>
            <a:endParaRPr lang="en-GB" altLang="en-US" dirty="0"/>
          </a:p>
        </p:txBody>
      </p:sp>
      <p:sp>
        <p:nvSpPr>
          <p:cNvPr id="71" name="Rectangle 42">
            <a:extLst>
              <a:ext uri="{FF2B5EF4-FFF2-40B4-BE49-F238E27FC236}">
                <a16:creationId xmlns:a16="http://schemas.microsoft.com/office/drawing/2014/main" id="{CA559731-A97B-4AE8-BAE7-47295613829A}"/>
              </a:ext>
            </a:extLst>
          </p:cNvPr>
          <p:cNvSpPr>
            <a:spLocks noChangeArrowheads="1"/>
          </p:cNvSpPr>
          <p:nvPr/>
        </p:nvSpPr>
        <p:spPr bwMode="auto">
          <a:xfrm>
            <a:off x="6156325" y="2547938"/>
            <a:ext cx="23764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a:solidFill>
                  <a:srgbClr val="010066"/>
                </a:solidFill>
              </a:rPr>
              <a:t>short chain = </a:t>
            </a:r>
          </a:p>
          <a:p>
            <a:r>
              <a:rPr lang="en-US" altLang="en-US" b="1">
                <a:solidFill>
                  <a:srgbClr val="010066"/>
                </a:solidFill>
              </a:rPr>
              <a:t>weak IM forces</a:t>
            </a:r>
            <a:endParaRPr lang="en-GB" altLang="en-US" b="1">
              <a:solidFill>
                <a:srgbClr val="010066"/>
              </a:solidFill>
            </a:endParaRPr>
          </a:p>
        </p:txBody>
      </p:sp>
      <p:sp>
        <p:nvSpPr>
          <p:cNvPr id="72" name="Rectangle 41">
            <a:extLst>
              <a:ext uri="{FF2B5EF4-FFF2-40B4-BE49-F238E27FC236}">
                <a16:creationId xmlns:a16="http://schemas.microsoft.com/office/drawing/2014/main" id="{F17A3270-02F8-42B2-912D-D70EE52A9B33}"/>
              </a:ext>
            </a:extLst>
          </p:cNvPr>
          <p:cNvSpPr>
            <a:spLocks noChangeArrowheads="1"/>
          </p:cNvSpPr>
          <p:nvPr/>
        </p:nvSpPr>
        <p:spPr bwMode="auto">
          <a:xfrm>
            <a:off x="6156325" y="3771900"/>
            <a:ext cx="2635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a:solidFill>
                  <a:srgbClr val="010066"/>
                </a:solidFill>
              </a:rPr>
              <a:t>long chain = </a:t>
            </a:r>
          </a:p>
          <a:p>
            <a:r>
              <a:rPr lang="en-US" altLang="en-US" b="1">
                <a:solidFill>
                  <a:srgbClr val="010066"/>
                </a:solidFill>
              </a:rPr>
              <a:t>strong IM forces</a:t>
            </a:r>
            <a:endParaRPr lang="en-GB" altLang="en-US" b="1">
              <a:solidFill>
                <a:srgbClr val="010066"/>
              </a:solidFill>
            </a:endParaRPr>
          </a:p>
        </p:txBody>
      </p:sp>
      <p:pic>
        <p:nvPicPr>
          <p:cNvPr id="39" name="Picture 38" descr="Picture4.jpg">
            <a:extLst>
              <a:ext uri="{FF2B5EF4-FFF2-40B4-BE49-F238E27FC236}">
                <a16:creationId xmlns:a16="http://schemas.microsoft.com/office/drawing/2014/main" id="{0F5B2D78-70B2-4777-BAF0-BA3C31B328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8350" y="2386013"/>
            <a:ext cx="254793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Picture5.jpg">
            <a:extLst>
              <a:ext uri="{FF2B5EF4-FFF2-40B4-BE49-F238E27FC236}">
                <a16:creationId xmlns:a16="http://schemas.microsoft.com/office/drawing/2014/main" id="{C2C169B7-CDF5-4125-8110-15BBA054BB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773488"/>
            <a:ext cx="54197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A182348F-43B0-4E08-9610-966B27A28D5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DAAA3209-9C55-444B-8C9F-E4467522A59F}"/>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9">
            <a:extLst>
              <a:ext uri="{FF2B5EF4-FFF2-40B4-BE49-F238E27FC236}">
                <a16:creationId xmlns:a16="http://schemas.microsoft.com/office/drawing/2014/main" id="{A4672B83-1181-450E-9052-5ABE2369B05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71" grpId="0"/>
      <p:bldP spid="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Picture7.jpg">
            <a:extLst>
              <a:ext uri="{FF2B5EF4-FFF2-40B4-BE49-F238E27FC236}">
                <a16:creationId xmlns:a16="http://schemas.microsoft.com/office/drawing/2014/main" id="{E6A306E2-19B3-42AC-9F5C-953E216DEF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86325" y="4300538"/>
            <a:ext cx="3957638"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531" name="Text Box 3">
            <a:extLst>
              <a:ext uri="{FF2B5EF4-FFF2-40B4-BE49-F238E27FC236}">
                <a16:creationId xmlns:a16="http://schemas.microsoft.com/office/drawing/2014/main" id="{363EF83A-518A-4288-AAFB-608EB06766A7}"/>
              </a:ext>
            </a:extLst>
          </p:cNvPr>
          <p:cNvSpPr txBox="1">
            <a:spLocks noChangeArrowheads="1"/>
          </p:cNvSpPr>
          <p:nvPr/>
        </p:nvSpPr>
        <p:spPr bwMode="auto">
          <a:xfrm>
            <a:off x="360363" y="4403725"/>
            <a:ext cx="43195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US" altLang="en-US" b="1" dirty="0">
                <a:solidFill>
                  <a:srgbClr val="010066"/>
                </a:solidFill>
              </a:rPr>
              <a:t>Lined-up</a:t>
            </a:r>
            <a:r>
              <a:rPr lang="en-US" altLang="en-US" dirty="0">
                <a:solidFill>
                  <a:srgbClr val="010066"/>
                </a:solidFill>
              </a:rPr>
              <a:t> chains make plastics dense, rigid and harder to melt (e.g. high-density polyethene).</a:t>
            </a:r>
            <a:endParaRPr lang="en-GB" altLang="en-US" dirty="0">
              <a:solidFill>
                <a:srgbClr val="010066"/>
              </a:solidFill>
            </a:endParaRPr>
          </a:p>
        </p:txBody>
      </p:sp>
      <p:sp>
        <p:nvSpPr>
          <p:cNvPr id="406533" name="Rectangle 5">
            <a:extLst>
              <a:ext uri="{FF2B5EF4-FFF2-40B4-BE49-F238E27FC236}">
                <a16:creationId xmlns:a16="http://schemas.microsoft.com/office/drawing/2014/main" id="{4A4C9C9B-71E4-44FE-9E3F-F52662A4EA30}"/>
              </a:ext>
            </a:extLst>
          </p:cNvPr>
          <p:cNvSpPr>
            <a:spLocks noChangeArrowheads="1"/>
          </p:cNvSpPr>
          <p:nvPr/>
        </p:nvSpPr>
        <p:spPr bwMode="auto">
          <a:xfrm>
            <a:off x="360363" y="2593975"/>
            <a:ext cx="43195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US" altLang="en-US" b="1" dirty="0">
                <a:solidFill>
                  <a:srgbClr val="010066"/>
                </a:solidFill>
              </a:rPr>
              <a:t>Branching</a:t>
            </a:r>
            <a:r>
              <a:rPr lang="en-US" altLang="en-US" dirty="0">
                <a:solidFill>
                  <a:srgbClr val="010066"/>
                </a:solidFill>
              </a:rPr>
              <a:t> chains make plastics light, soft and easy to melt (e.g. low-density polyethene).</a:t>
            </a:r>
            <a:endParaRPr lang="en-GB" altLang="en-US" dirty="0">
              <a:solidFill>
                <a:srgbClr val="010066"/>
              </a:solidFill>
            </a:endParaRPr>
          </a:p>
        </p:txBody>
      </p:sp>
      <p:sp>
        <p:nvSpPr>
          <p:cNvPr id="24581" name="Rectangle 17">
            <a:extLst>
              <a:ext uri="{FF2B5EF4-FFF2-40B4-BE49-F238E27FC236}">
                <a16:creationId xmlns:a16="http://schemas.microsoft.com/office/drawing/2014/main" id="{1F7A12DA-6A73-487B-B3EE-EB031F7EA993}"/>
              </a:ext>
            </a:extLst>
          </p:cNvPr>
          <p:cNvSpPr>
            <a:spLocks noGrp="1" noChangeArrowheads="1"/>
          </p:cNvSpPr>
          <p:nvPr>
            <p:ph type="title"/>
          </p:nvPr>
        </p:nvSpPr>
        <p:spPr/>
        <p:txBody>
          <a:bodyPr/>
          <a:lstStyle/>
          <a:p>
            <a:r>
              <a:rPr lang="en-GB" altLang="en-US"/>
              <a:t>Branching</a:t>
            </a:r>
          </a:p>
        </p:txBody>
      </p:sp>
      <p:sp>
        <p:nvSpPr>
          <p:cNvPr id="24583" name="Rectangle 4">
            <a:extLst>
              <a:ext uri="{FF2B5EF4-FFF2-40B4-BE49-F238E27FC236}">
                <a16:creationId xmlns:a16="http://schemas.microsoft.com/office/drawing/2014/main" id="{ECBF5B94-5777-4815-AEC6-6BF5442FBFCE}"/>
              </a:ext>
            </a:extLst>
          </p:cNvPr>
          <p:cNvSpPr>
            <a:spLocks noChangeArrowheads="1"/>
          </p:cNvSpPr>
          <p:nvPr/>
        </p:nvSpPr>
        <p:spPr bwMode="auto">
          <a:xfrm>
            <a:off x="342900" y="784225"/>
            <a:ext cx="84994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Different processes can be used to produce different types </a:t>
            </a:r>
            <a:br>
              <a:rPr lang="en-US" altLang="en-US" dirty="0"/>
            </a:br>
            <a:r>
              <a:rPr lang="en-US" altLang="en-US" dirty="0"/>
              <a:t>of polymers. Using high pressure results in branching chains. Using a metal catalyst creates polymers with lined-up chains and a crystalline structure.</a:t>
            </a:r>
            <a:endParaRPr lang="en-GB" altLang="en-US" dirty="0"/>
          </a:p>
        </p:txBody>
      </p:sp>
      <p:pic>
        <p:nvPicPr>
          <p:cNvPr id="21" name="Picture 20" descr="Picture6.jpg">
            <a:extLst>
              <a:ext uri="{FF2B5EF4-FFF2-40B4-BE49-F238E27FC236}">
                <a16:creationId xmlns:a16="http://schemas.microsoft.com/office/drawing/2014/main" id="{E405B791-1422-4374-BA1F-3CD9910055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91088" y="1993900"/>
            <a:ext cx="3951287"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11C12A21-0A93-410F-8E60-317895F9727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65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65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p:bldP spid="4065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D98FE2A-F956-4960-BBB8-383646BBE433}"/>
              </a:ext>
            </a:extLst>
          </p:cNvPr>
          <p:cNvSpPr>
            <a:spLocks noGrp="1"/>
          </p:cNvSpPr>
          <p:nvPr>
            <p:ph type="title"/>
          </p:nvPr>
        </p:nvSpPr>
        <p:spPr/>
        <p:txBody>
          <a:bodyPr/>
          <a:lstStyle/>
          <a:p>
            <a:r>
              <a:rPr lang="en-GB" altLang="en-US"/>
              <a:t>Crystalline structure </a:t>
            </a:r>
          </a:p>
        </p:txBody>
      </p:sp>
      <p:sp>
        <p:nvSpPr>
          <p:cNvPr id="25605" name="Rectangle 43">
            <a:extLst>
              <a:ext uri="{FF2B5EF4-FFF2-40B4-BE49-F238E27FC236}">
                <a16:creationId xmlns:a16="http://schemas.microsoft.com/office/drawing/2014/main" id="{9F8808A7-F3C2-4C79-8913-917067C70D65}"/>
              </a:ext>
            </a:extLst>
          </p:cNvPr>
          <p:cNvSpPr>
            <a:spLocks noChangeArrowheads="1"/>
          </p:cNvSpPr>
          <p:nvPr/>
        </p:nvSpPr>
        <p:spPr bwMode="auto">
          <a:xfrm>
            <a:off x="2454275" y="2971800"/>
            <a:ext cx="64801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t>The </a:t>
            </a:r>
            <a:r>
              <a:rPr lang="en-US" altLang="en-US" b="1">
                <a:solidFill>
                  <a:srgbClr val="010066"/>
                </a:solidFill>
              </a:rPr>
              <a:t>branches</a:t>
            </a:r>
            <a:r>
              <a:rPr lang="en-US" altLang="en-US">
                <a:solidFill>
                  <a:srgbClr val="010066"/>
                </a:solidFill>
              </a:rPr>
              <a:t> in </a:t>
            </a:r>
            <a:r>
              <a:rPr lang="en-US" altLang="en-US"/>
              <a:t>low-density polyethene (LDPE) stop the chains from lining up regularly, and prevent a </a:t>
            </a:r>
            <a:r>
              <a:rPr lang="en-US" altLang="en-US">
                <a:solidFill>
                  <a:srgbClr val="010066"/>
                </a:solidFill>
              </a:rPr>
              <a:t>crystalline structure. </a:t>
            </a:r>
          </a:p>
        </p:txBody>
      </p:sp>
      <p:sp>
        <p:nvSpPr>
          <p:cNvPr id="15" name="Rectangle 42">
            <a:extLst>
              <a:ext uri="{FF2B5EF4-FFF2-40B4-BE49-F238E27FC236}">
                <a16:creationId xmlns:a16="http://schemas.microsoft.com/office/drawing/2014/main" id="{BA3DFA1B-CF38-4E58-AD71-74DE4299D1F2}"/>
              </a:ext>
            </a:extLst>
          </p:cNvPr>
          <p:cNvSpPr>
            <a:spLocks noChangeArrowheads="1"/>
          </p:cNvSpPr>
          <p:nvPr/>
        </p:nvSpPr>
        <p:spPr bwMode="auto">
          <a:xfrm>
            <a:off x="360363" y="4602163"/>
            <a:ext cx="8675687" cy="1570037"/>
          </a:xfrm>
          <a:prstGeom prst="rect">
            <a:avLst/>
          </a:prstGeom>
          <a:noFill/>
          <a:ln w="9525">
            <a:noFill/>
            <a:miter lim="800000"/>
            <a:headEnd/>
            <a:tailEnd/>
          </a:ln>
        </p:spPr>
        <p:txBody>
          <a:bodyPr>
            <a:spAutoFit/>
          </a:bodyPr>
          <a:lstStyle/>
          <a:p>
            <a:pPr>
              <a:defRPr/>
            </a:pPr>
            <a:r>
              <a:rPr lang="en-US" dirty="0">
                <a:latin typeface="Arial" charset="0"/>
              </a:rPr>
              <a:t>The </a:t>
            </a:r>
            <a:r>
              <a:rPr lang="en-US" dirty="0">
                <a:solidFill>
                  <a:srgbClr val="010066"/>
                </a:solidFill>
                <a:latin typeface="+mn-lt"/>
              </a:rPr>
              <a:t>crystalline structure </a:t>
            </a:r>
            <a:r>
              <a:rPr lang="en-US" dirty="0">
                <a:latin typeface="Arial" charset="0"/>
              </a:rPr>
              <a:t>of HDPE </a:t>
            </a:r>
            <a:r>
              <a:rPr lang="en-US" dirty="0">
                <a:solidFill>
                  <a:srgbClr val="010066"/>
                </a:solidFill>
                <a:latin typeface="Arial" charset="0"/>
              </a:rPr>
              <a:t>makes it </a:t>
            </a:r>
            <a:r>
              <a:rPr lang="en-US" b="1" dirty="0">
                <a:solidFill>
                  <a:srgbClr val="010066"/>
                </a:solidFill>
                <a:latin typeface="Arial" charset="0"/>
              </a:rPr>
              <a:t>denser</a:t>
            </a:r>
            <a:r>
              <a:rPr lang="en-US" dirty="0">
                <a:solidFill>
                  <a:srgbClr val="010066"/>
                </a:solidFill>
                <a:latin typeface="Arial" charset="0"/>
              </a:rPr>
              <a:t> than LDPE. The intermolecular forces between the chains in HDPE are stronger than in LDPE. This makes HDPE </a:t>
            </a:r>
            <a:r>
              <a:rPr lang="en-US" b="1" dirty="0">
                <a:solidFill>
                  <a:srgbClr val="010066"/>
                </a:solidFill>
                <a:latin typeface="Arial" charset="0"/>
              </a:rPr>
              <a:t>more rigid</a:t>
            </a:r>
            <a:r>
              <a:rPr lang="en-US" dirty="0">
                <a:solidFill>
                  <a:srgbClr val="010066"/>
                </a:solidFill>
                <a:latin typeface="Arial" charset="0"/>
              </a:rPr>
              <a:t>, and gives it a </a:t>
            </a:r>
            <a:r>
              <a:rPr lang="en-US" b="1" dirty="0">
                <a:solidFill>
                  <a:srgbClr val="010066"/>
                </a:solidFill>
                <a:latin typeface="Arial" charset="0"/>
              </a:rPr>
              <a:t>higher melting point </a:t>
            </a:r>
            <a:r>
              <a:rPr lang="en-US" dirty="0">
                <a:solidFill>
                  <a:srgbClr val="010066"/>
                </a:solidFill>
                <a:latin typeface="Arial" charset="0"/>
              </a:rPr>
              <a:t>than </a:t>
            </a:r>
            <a:r>
              <a:rPr lang="en-US" dirty="0">
                <a:latin typeface="Arial" charset="0"/>
              </a:rPr>
              <a:t>LDPE.</a:t>
            </a:r>
          </a:p>
        </p:txBody>
      </p:sp>
      <p:sp>
        <p:nvSpPr>
          <p:cNvPr id="2" name="Rectangle 41">
            <a:extLst>
              <a:ext uri="{FF2B5EF4-FFF2-40B4-BE49-F238E27FC236}">
                <a16:creationId xmlns:a16="http://schemas.microsoft.com/office/drawing/2014/main" id="{10C866AA-DAED-43AC-9EDA-209EC6AD89A9}"/>
              </a:ext>
            </a:extLst>
          </p:cNvPr>
          <p:cNvSpPr>
            <a:spLocks noChangeArrowheads="1"/>
          </p:cNvSpPr>
          <p:nvPr/>
        </p:nvSpPr>
        <p:spPr bwMode="auto">
          <a:xfrm>
            <a:off x="360363" y="788988"/>
            <a:ext cx="55800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t>In high-density polyethene (HDPE) the chains are </a:t>
            </a:r>
            <a:r>
              <a:rPr lang="en-US" altLang="en-US" b="1">
                <a:solidFill>
                  <a:srgbClr val="010066"/>
                </a:solidFill>
              </a:rPr>
              <a:t>unbranched</a:t>
            </a:r>
            <a:r>
              <a:rPr lang="en-US" altLang="en-US">
                <a:solidFill>
                  <a:srgbClr val="010066"/>
                </a:solidFill>
              </a:rPr>
              <a:t>, so they can be closely packed together and </a:t>
            </a:r>
            <a:r>
              <a:rPr lang="en-US" altLang="en-US" b="1">
                <a:solidFill>
                  <a:srgbClr val="010066"/>
                </a:solidFill>
              </a:rPr>
              <a:t>lined up</a:t>
            </a:r>
            <a:r>
              <a:rPr lang="en-US" altLang="en-US">
                <a:solidFill>
                  <a:srgbClr val="010066"/>
                </a:solidFill>
              </a:rPr>
              <a:t>. </a:t>
            </a:r>
            <a:r>
              <a:rPr lang="en-US" altLang="en-US"/>
              <a:t>This produces a </a:t>
            </a:r>
            <a:r>
              <a:rPr lang="en-US" altLang="en-US" b="1">
                <a:solidFill>
                  <a:srgbClr val="010066"/>
                </a:solidFill>
              </a:rPr>
              <a:t>crystalline structure</a:t>
            </a:r>
            <a:r>
              <a:rPr lang="en-US" altLang="en-US"/>
              <a:t>.</a:t>
            </a:r>
          </a:p>
        </p:txBody>
      </p:sp>
      <p:pic>
        <p:nvPicPr>
          <p:cNvPr id="25607" name="Picture 12" descr="Picture8.jpg">
            <a:extLst>
              <a:ext uri="{FF2B5EF4-FFF2-40B4-BE49-F238E27FC236}">
                <a16:creationId xmlns:a16="http://schemas.microsoft.com/office/drawing/2014/main" id="{26149E39-5E70-4791-83F0-4EE3204DD9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08750" y="788988"/>
            <a:ext cx="2024063"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Picture9.jpg">
            <a:extLst>
              <a:ext uri="{FF2B5EF4-FFF2-40B4-BE49-F238E27FC236}">
                <a16:creationId xmlns:a16="http://schemas.microsoft.com/office/drawing/2014/main" id="{65CD4A92-8A4C-468E-ABAE-97DEFD7B50C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0363" y="2436813"/>
            <a:ext cx="2024062"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2FD38727-9018-4E6B-954C-8BCE1D3882B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6075972-E2E1-4B66-8F37-F1975E77876D}"/>
              </a:ext>
            </a:extLst>
          </p:cNvPr>
          <p:cNvSpPr>
            <a:spLocks noGrp="1"/>
          </p:cNvSpPr>
          <p:nvPr>
            <p:ph type="title"/>
          </p:nvPr>
        </p:nvSpPr>
        <p:spPr/>
        <p:txBody>
          <a:bodyPr/>
          <a:lstStyle/>
          <a:p>
            <a:r>
              <a:rPr lang="en-GB" altLang="en-US"/>
              <a:t>Cross-linking </a:t>
            </a:r>
          </a:p>
        </p:txBody>
      </p:sp>
      <p:sp>
        <p:nvSpPr>
          <p:cNvPr id="26627" name="Rectangle 43">
            <a:extLst>
              <a:ext uri="{FF2B5EF4-FFF2-40B4-BE49-F238E27FC236}">
                <a16:creationId xmlns:a16="http://schemas.microsoft.com/office/drawing/2014/main" id="{63903D36-1721-42E2-A686-F7081EBBEA09}"/>
              </a:ext>
            </a:extLst>
          </p:cNvPr>
          <p:cNvSpPr>
            <a:spLocks noChangeArrowheads="1"/>
          </p:cNvSpPr>
          <p:nvPr/>
        </p:nvSpPr>
        <p:spPr bwMode="auto">
          <a:xfrm>
            <a:off x="360363" y="788988"/>
            <a:ext cx="8172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t>Chemicals can be added to form </a:t>
            </a:r>
            <a:r>
              <a:rPr lang="en-US" altLang="en-US" b="1">
                <a:solidFill>
                  <a:srgbClr val="FF6600"/>
                </a:solidFill>
              </a:rPr>
              <a:t>cross-links</a:t>
            </a:r>
            <a:r>
              <a:rPr lang="en-US" altLang="en-US"/>
              <a:t> between the chains of a polymer. A cross-link is a chemical bond (covalent or ionic) that joins one polymer chain to another.</a:t>
            </a:r>
          </a:p>
        </p:txBody>
      </p:sp>
      <p:sp>
        <p:nvSpPr>
          <p:cNvPr id="5" name="Rectangle 42">
            <a:extLst>
              <a:ext uri="{FF2B5EF4-FFF2-40B4-BE49-F238E27FC236}">
                <a16:creationId xmlns:a16="http://schemas.microsoft.com/office/drawing/2014/main" id="{80953FC1-B2EE-4CFE-8473-44088AD0A5E8}"/>
              </a:ext>
            </a:extLst>
          </p:cNvPr>
          <p:cNvSpPr>
            <a:spLocks noChangeArrowheads="1"/>
          </p:cNvSpPr>
          <p:nvPr/>
        </p:nvSpPr>
        <p:spPr bwMode="auto">
          <a:xfrm>
            <a:off x="360363" y="3644900"/>
            <a:ext cx="84026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t>The cross-links stop the chains from sliding over each other, so the polymer is </a:t>
            </a:r>
            <a:r>
              <a:rPr lang="en-US" altLang="en-US" b="1">
                <a:solidFill>
                  <a:srgbClr val="010066"/>
                </a:solidFill>
              </a:rPr>
              <a:t>less flexible</a:t>
            </a:r>
            <a:r>
              <a:rPr lang="en-US" altLang="en-US"/>
              <a:t>.</a:t>
            </a:r>
          </a:p>
        </p:txBody>
      </p:sp>
      <p:sp>
        <p:nvSpPr>
          <p:cNvPr id="6" name="Rectangle 41">
            <a:extLst>
              <a:ext uri="{FF2B5EF4-FFF2-40B4-BE49-F238E27FC236}">
                <a16:creationId xmlns:a16="http://schemas.microsoft.com/office/drawing/2014/main" id="{2E92F6B6-FE93-4AFE-8A7E-5B75181B4F10}"/>
              </a:ext>
            </a:extLst>
          </p:cNvPr>
          <p:cNvSpPr>
            <a:spLocks noChangeArrowheads="1"/>
          </p:cNvSpPr>
          <p:nvPr/>
        </p:nvSpPr>
        <p:spPr bwMode="auto">
          <a:xfrm>
            <a:off x="360363" y="4705350"/>
            <a:ext cx="85677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t>The intermolecular forces between the chains in a non-cross-linked polymer are much weaker than the chemical bonds in a cross-link. The chemical bonds require much more energy to break, so cross-linked polymers have higher melting points.</a:t>
            </a:r>
          </a:p>
        </p:txBody>
      </p:sp>
      <p:sp>
        <p:nvSpPr>
          <p:cNvPr id="29" name="Rectangle 28">
            <a:extLst>
              <a:ext uri="{FF2B5EF4-FFF2-40B4-BE49-F238E27FC236}">
                <a16:creationId xmlns:a16="http://schemas.microsoft.com/office/drawing/2014/main" id="{30978A76-4BD5-42C0-A8E2-55A8CAE2FA82}"/>
              </a:ext>
            </a:extLst>
          </p:cNvPr>
          <p:cNvSpPr>
            <a:spLocks noChangeArrowheads="1"/>
          </p:cNvSpPr>
          <p:nvPr/>
        </p:nvSpPr>
        <p:spPr bwMode="auto">
          <a:xfrm>
            <a:off x="3444875" y="2217738"/>
            <a:ext cx="543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For example, sulfur chains form </a:t>
            </a:r>
          </a:p>
          <a:p>
            <a:r>
              <a:rPr lang="en-US" altLang="en-US" dirty="0"/>
              <a:t>cross-links between the polymer chains in rubber during </a:t>
            </a:r>
            <a:r>
              <a:rPr lang="en-US" altLang="en-US" b="1" dirty="0">
                <a:solidFill>
                  <a:srgbClr val="010066"/>
                </a:solidFill>
              </a:rPr>
              <a:t>vulcanization</a:t>
            </a:r>
            <a:r>
              <a:rPr lang="en-US" altLang="en-US" dirty="0"/>
              <a:t>.</a:t>
            </a:r>
          </a:p>
        </p:txBody>
      </p:sp>
      <p:pic>
        <p:nvPicPr>
          <p:cNvPr id="17" name="Picture 16" descr="Picture10.jpg">
            <a:extLst>
              <a:ext uri="{FF2B5EF4-FFF2-40B4-BE49-F238E27FC236}">
                <a16:creationId xmlns:a16="http://schemas.microsoft.com/office/drawing/2014/main" id="{4C4DCABC-C3B3-4351-9A95-38C118CA7C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238" y="2065338"/>
            <a:ext cx="22923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47354FE9-E5D0-4121-B0E2-A94FCCFDF22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F23F1D90-733D-45FF-B6B0-DF18AB3AD84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D82FF35F-31E0-4E4A-BE90-AC1B529B0040}"/>
              </a:ext>
            </a:extLst>
          </p:cNvPr>
          <p:cNvSpPr>
            <a:spLocks noGrp="1" noChangeArrowheads="1"/>
          </p:cNvSpPr>
          <p:nvPr>
            <p:ph type="title"/>
          </p:nvPr>
        </p:nvSpPr>
        <p:spPr/>
        <p:txBody>
          <a:bodyPr/>
          <a:lstStyle/>
          <a:p>
            <a:r>
              <a:rPr lang="en-GB" altLang="en-US" sz="2600" dirty="0"/>
              <a:t>Thermosetting plastics and thermoplastics</a:t>
            </a:r>
          </a:p>
        </p:txBody>
      </p:sp>
      <p:pic>
        <p:nvPicPr>
          <p:cNvPr id="6" name="Picture 5">
            <a:hlinkClick r:id="" action="ppaction://hlinkshowjump?jump=nextslide"/>
            <a:extLst>
              <a:ext uri="{FF2B5EF4-FFF2-40B4-BE49-F238E27FC236}">
                <a16:creationId xmlns:a16="http://schemas.microsoft.com/office/drawing/2014/main" id="{D46F68EC-0171-4A45-BAC1-8F06DBA0F01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F1AAA89D-0FA9-49D7-AC79-F1A0C534627D}"/>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9EE92CE-9ACF-493F-B59F-22288292C6D0}"/>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Picture13.jpg">
            <a:extLst>
              <a:ext uri="{FF2B5EF4-FFF2-40B4-BE49-F238E27FC236}">
                <a16:creationId xmlns:a16="http://schemas.microsoft.com/office/drawing/2014/main" id="{1E498D62-D221-4D42-A148-D572B928E8F5}"/>
              </a:ext>
            </a:extLst>
          </p:cNvPr>
          <p:cNvPicPr>
            <a:picLocks noChangeAspect="1"/>
          </p:cNvPicPr>
          <p:nvPr/>
        </p:nvPicPr>
        <p:blipFill rotWithShape="1">
          <a:blip r:embed="rId4">
            <a:extLst>
              <a:ext uri="{28A0092B-C50C-407E-A947-70E740481C1C}">
                <a14:useLocalDpi xmlns:a14="http://schemas.microsoft.com/office/drawing/2010/main" val="0"/>
              </a:ext>
            </a:extLst>
          </a:blip>
          <a:srcRect r="29077" b="18069"/>
          <a:stretch/>
        </p:blipFill>
        <p:spPr bwMode="auto">
          <a:xfrm>
            <a:off x="333375" y="2430463"/>
            <a:ext cx="3614157" cy="177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itle 1">
            <a:extLst>
              <a:ext uri="{FF2B5EF4-FFF2-40B4-BE49-F238E27FC236}">
                <a16:creationId xmlns:a16="http://schemas.microsoft.com/office/drawing/2014/main" id="{712AB102-5165-44BE-A816-77EA7151C1F0}"/>
              </a:ext>
            </a:extLst>
          </p:cNvPr>
          <p:cNvSpPr>
            <a:spLocks noGrp="1"/>
          </p:cNvSpPr>
          <p:nvPr>
            <p:ph type="title"/>
          </p:nvPr>
        </p:nvSpPr>
        <p:spPr/>
        <p:txBody>
          <a:bodyPr/>
          <a:lstStyle/>
          <a:p>
            <a:r>
              <a:rPr lang="en-GB" altLang="en-US" dirty="0"/>
              <a:t>Plasticizers</a:t>
            </a:r>
          </a:p>
        </p:txBody>
      </p:sp>
      <p:sp>
        <p:nvSpPr>
          <p:cNvPr id="27653" name="Text Box 6">
            <a:extLst>
              <a:ext uri="{FF2B5EF4-FFF2-40B4-BE49-F238E27FC236}">
                <a16:creationId xmlns:a16="http://schemas.microsoft.com/office/drawing/2014/main" id="{AF850399-D347-4DC4-8A36-C9B942FC99FD}"/>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The flexibility of a polymer can be changed by adding a </a:t>
            </a:r>
            <a:r>
              <a:rPr lang="en-US" altLang="en-US" b="1" dirty="0">
                <a:solidFill>
                  <a:srgbClr val="FF6600"/>
                </a:solidFill>
              </a:rPr>
              <a:t>plasticizer</a:t>
            </a:r>
            <a:r>
              <a:rPr lang="en-US" altLang="en-US" dirty="0">
                <a:solidFill>
                  <a:srgbClr val="010066"/>
                </a:solidFill>
              </a:rPr>
              <a:t>. A plasticizer is a molecule that fits between the chains and pushes them apart.</a:t>
            </a:r>
            <a:endParaRPr lang="en-GB" altLang="en-US" dirty="0"/>
          </a:p>
        </p:txBody>
      </p:sp>
      <p:sp>
        <p:nvSpPr>
          <p:cNvPr id="5" name="Rectangle 4">
            <a:extLst>
              <a:ext uri="{FF2B5EF4-FFF2-40B4-BE49-F238E27FC236}">
                <a16:creationId xmlns:a16="http://schemas.microsoft.com/office/drawing/2014/main" id="{F6BCBC61-50A1-4347-932B-BF24105AD4D0}"/>
              </a:ext>
            </a:extLst>
          </p:cNvPr>
          <p:cNvSpPr>
            <a:spLocks noChangeArrowheads="1"/>
          </p:cNvSpPr>
          <p:nvPr/>
        </p:nvSpPr>
        <p:spPr bwMode="auto">
          <a:xfrm>
            <a:off x="360363" y="4584700"/>
            <a:ext cx="8650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The increased distance between the polymer chains reduces the strength of the intermolecular forces, and allows the chains to slide over each other.</a:t>
            </a:r>
            <a:endParaRPr lang="en-GB" altLang="en-US" dirty="0"/>
          </a:p>
        </p:txBody>
      </p:sp>
      <p:sp>
        <p:nvSpPr>
          <p:cNvPr id="6" name="Rectangle 5">
            <a:extLst>
              <a:ext uri="{FF2B5EF4-FFF2-40B4-BE49-F238E27FC236}">
                <a16:creationId xmlns:a16="http://schemas.microsoft.com/office/drawing/2014/main" id="{C84F6ED4-19DA-4993-B62E-8E1FFF2AF990}"/>
              </a:ext>
            </a:extLst>
          </p:cNvPr>
          <p:cNvSpPr>
            <a:spLocks noChangeArrowheads="1"/>
          </p:cNvSpPr>
          <p:nvPr/>
        </p:nvSpPr>
        <p:spPr bwMode="auto">
          <a:xfrm>
            <a:off x="360363" y="5813425"/>
            <a:ext cx="8402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This makes the plasticized polymer softer and more flexible.</a:t>
            </a:r>
            <a:endParaRPr lang="en-GB" altLang="en-US" dirty="0"/>
          </a:p>
        </p:txBody>
      </p:sp>
      <p:pic>
        <p:nvPicPr>
          <p:cNvPr id="9" name="Picture 8">
            <a:hlinkClick r:id="" action="ppaction://hlinkshowjump?jump=nextslide"/>
            <a:extLst>
              <a:ext uri="{FF2B5EF4-FFF2-40B4-BE49-F238E27FC236}">
                <a16:creationId xmlns:a16="http://schemas.microsoft.com/office/drawing/2014/main" id="{8F606615-5921-4D0A-84B1-BBD4884A754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0" name="Text Box 21">
            <a:extLst>
              <a:ext uri="{FF2B5EF4-FFF2-40B4-BE49-F238E27FC236}">
                <a16:creationId xmlns:a16="http://schemas.microsoft.com/office/drawing/2014/main" id="{F2640C57-3D4D-47D1-BDBF-7BD5238159A5}"/>
              </a:ext>
            </a:extLst>
          </p:cNvPr>
          <p:cNvSpPr txBox="1">
            <a:spLocks noChangeArrowheads="1"/>
          </p:cNvSpPr>
          <p:nvPr/>
        </p:nvSpPr>
        <p:spPr bwMode="auto">
          <a:xfrm>
            <a:off x="6257517" y="3982950"/>
            <a:ext cx="2014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rgbClr val="FF6600"/>
                </a:solidFill>
              </a:rPr>
              <a:t>plasticized</a:t>
            </a:r>
          </a:p>
        </p:txBody>
      </p:sp>
      <p:sp>
        <p:nvSpPr>
          <p:cNvPr id="11" name="Text Box 21">
            <a:extLst>
              <a:ext uri="{FF2B5EF4-FFF2-40B4-BE49-F238E27FC236}">
                <a16:creationId xmlns:a16="http://schemas.microsoft.com/office/drawing/2014/main" id="{676807B5-9A51-4A85-BCC8-57C01D1EA1FC}"/>
              </a:ext>
            </a:extLst>
          </p:cNvPr>
          <p:cNvSpPr txBox="1">
            <a:spLocks noChangeArrowheads="1"/>
          </p:cNvSpPr>
          <p:nvPr/>
        </p:nvSpPr>
        <p:spPr bwMode="auto">
          <a:xfrm>
            <a:off x="3553580" y="2021416"/>
            <a:ext cx="2014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t>plasticizer</a:t>
            </a:r>
          </a:p>
        </p:txBody>
      </p:sp>
      <p:pic>
        <p:nvPicPr>
          <p:cNvPr id="26" name="Picture 25" descr="Picture14.jpg">
            <a:extLst>
              <a:ext uri="{FF2B5EF4-FFF2-40B4-BE49-F238E27FC236}">
                <a16:creationId xmlns:a16="http://schemas.microsoft.com/office/drawing/2014/main" id="{5F3DC503-F2C0-4B59-8A4A-68FFA5977A1C}"/>
              </a:ext>
            </a:extLst>
          </p:cNvPr>
          <p:cNvPicPr>
            <a:picLocks noChangeAspect="1"/>
          </p:cNvPicPr>
          <p:nvPr/>
        </p:nvPicPr>
        <p:blipFill rotWithShape="1">
          <a:blip r:embed="rId6">
            <a:extLst>
              <a:ext uri="{28A0092B-C50C-407E-A947-70E740481C1C}">
                <a14:useLocalDpi xmlns:a14="http://schemas.microsoft.com/office/drawing/2010/main" val="0"/>
              </a:ext>
            </a:extLst>
          </a:blip>
          <a:srcRect l="32123" r="-2561" b="15041"/>
          <a:stretch/>
        </p:blipFill>
        <p:spPr bwMode="auto">
          <a:xfrm>
            <a:off x="5348288" y="1806575"/>
            <a:ext cx="3662137" cy="2170112"/>
          </a:xfrm>
          <a:prstGeom prst="roundRect">
            <a:avLst>
              <a:gd name="adj" fmla="val 2591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1">
            <a:extLst>
              <a:ext uri="{FF2B5EF4-FFF2-40B4-BE49-F238E27FC236}">
                <a16:creationId xmlns:a16="http://schemas.microsoft.com/office/drawing/2014/main" id="{5F596A9E-3250-4065-B0BC-A728E81CB8F2}"/>
              </a:ext>
            </a:extLst>
          </p:cNvPr>
          <p:cNvSpPr txBox="1">
            <a:spLocks noChangeArrowheads="1"/>
          </p:cNvSpPr>
          <p:nvPr/>
        </p:nvSpPr>
        <p:spPr bwMode="auto">
          <a:xfrm>
            <a:off x="754045" y="4154684"/>
            <a:ext cx="22913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err="1">
                <a:solidFill>
                  <a:srgbClr val="FF6600"/>
                </a:solidFill>
              </a:rPr>
              <a:t>unplasticized</a:t>
            </a:r>
            <a:endParaRPr lang="en-GB" altLang="en-US" b="1" dirty="0">
              <a:solidFill>
                <a:srgbClr val="FF6600"/>
              </a:solidFill>
            </a:endParaRPr>
          </a:p>
        </p:txBody>
      </p:sp>
      <p:sp>
        <p:nvSpPr>
          <p:cNvPr id="14" name="Text Box 21">
            <a:extLst>
              <a:ext uri="{FF2B5EF4-FFF2-40B4-BE49-F238E27FC236}">
                <a16:creationId xmlns:a16="http://schemas.microsoft.com/office/drawing/2014/main" id="{171B0DE7-E2C8-4E92-9A19-C90563CE224B}"/>
              </a:ext>
            </a:extLst>
          </p:cNvPr>
          <p:cNvSpPr txBox="1">
            <a:spLocks noChangeArrowheads="1"/>
          </p:cNvSpPr>
          <p:nvPr/>
        </p:nvSpPr>
        <p:spPr bwMode="auto">
          <a:xfrm>
            <a:off x="3775683" y="2649947"/>
            <a:ext cx="149792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t>chains packed tightly together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FCEFE27-6F04-4277-91E0-79E633D8C96D}"/>
              </a:ext>
            </a:extLst>
          </p:cNvPr>
          <p:cNvSpPr>
            <a:spLocks noGrp="1"/>
          </p:cNvSpPr>
          <p:nvPr>
            <p:ph type="title"/>
          </p:nvPr>
        </p:nvSpPr>
        <p:spPr/>
        <p:txBody>
          <a:bodyPr/>
          <a:lstStyle/>
          <a:p>
            <a:r>
              <a:rPr lang="en-GB" altLang="en-US"/>
              <a:t>uPVC and PVC</a:t>
            </a:r>
          </a:p>
        </p:txBody>
      </p:sp>
      <p:pic>
        <p:nvPicPr>
          <p:cNvPr id="6" name="Picture 92" descr="pvc_window">
            <a:extLst>
              <a:ext uri="{FF2B5EF4-FFF2-40B4-BE49-F238E27FC236}">
                <a16:creationId xmlns:a16="http://schemas.microsoft.com/office/drawing/2014/main" id="{3E9244A7-61DE-4794-AF03-90E494A950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713" y="1409700"/>
            <a:ext cx="28321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66">
            <a:extLst>
              <a:ext uri="{FF2B5EF4-FFF2-40B4-BE49-F238E27FC236}">
                <a16:creationId xmlns:a16="http://schemas.microsoft.com/office/drawing/2014/main" id="{A6675167-3961-4736-99E3-1AF07C22CE50}"/>
              </a:ext>
            </a:extLst>
          </p:cNvPr>
          <p:cNvSpPr txBox="1">
            <a:spLocks noChangeArrowheads="1"/>
          </p:cNvSpPr>
          <p:nvPr/>
        </p:nvSpPr>
        <p:spPr bwMode="auto">
          <a:xfrm>
            <a:off x="342900" y="78422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uPVC stands for </a:t>
            </a:r>
            <a:r>
              <a:rPr lang="en-US" altLang="en-US" dirty="0" err="1">
                <a:solidFill>
                  <a:srgbClr val="010066"/>
                </a:solidFill>
              </a:rPr>
              <a:t>unplasticized</a:t>
            </a:r>
            <a:r>
              <a:rPr lang="en-US" altLang="en-US" dirty="0">
                <a:solidFill>
                  <a:srgbClr val="010066"/>
                </a:solidFill>
              </a:rPr>
              <a:t> polyvinyl chloride.</a:t>
            </a:r>
            <a:endParaRPr lang="en-GB" altLang="en-US" dirty="0"/>
          </a:p>
        </p:txBody>
      </p:sp>
      <p:sp>
        <p:nvSpPr>
          <p:cNvPr id="4" name="Text Box 65">
            <a:extLst>
              <a:ext uri="{FF2B5EF4-FFF2-40B4-BE49-F238E27FC236}">
                <a16:creationId xmlns:a16="http://schemas.microsoft.com/office/drawing/2014/main" id="{B0BE668E-BD2D-4533-A40A-23C8958E177C}"/>
              </a:ext>
            </a:extLst>
          </p:cNvPr>
          <p:cNvSpPr txBox="1">
            <a:spLocks noChangeArrowheads="1"/>
          </p:cNvSpPr>
          <p:nvPr/>
        </p:nvSpPr>
        <p:spPr bwMode="auto">
          <a:xfrm>
            <a:off x="360363" y="1331948"/>
            <a:ext cx="4165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It is an </a:t>
            </a:r>
            <a:r>
              <a:rPr lang="en-US" altLang="en-US" dirty="0" err="1">
                <a:solidFill>
                  <a:srgbClr val="010066"/>
                </a:solidFill>
              </a:rPr>
              <a:t>unplasticized</a:t>
            </a:r>
            <a:r>
              <a:rPr lang="en-US" altLang="en-US" dirty="0">
                <a:solidFill>
                  <a:srgbClr val="010066"/>
                </a:solidFill>
              </a:rPr>
              <a:t> polymer, so it is rigid.</a:t>
            </a:r>
            <a:endParaRPr lang="en-GB" altLang="en-US" dirty="0"/>
          </a:p>
        </p:txBody>
      </p:sp>
      <p:sp>
        <p:nvSpPr>
          <p:cNvPr id="5" name="Text Box 64">
            <a:extLst>
              <a:ext uri="{FF2B5EF4-FFF2-40B4-BE49-F238E27FC236}">
                <a16:creationId xmlns:a16="http://schemas.microsoft.com/office/drawing/2014/main" id="{4E60C394-76C5-4524-A127-B1176BA529D2}"/>
              </a:ext>
            </a:extLst>
          </p:cNvPr>
          <p:cNvSpPr txBox="1">
            <a:spLocks noChangeArrowheads="1"/>
          </p:cNvSpPr>
          <p:nvPr/>
        </p:nvSpPr>
        <p:spPr bwMode="auto">
          <a:xfrm>
            <a:off x="360363" y="2249558"/>
            <a:ext cx="4503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solidFill>
                  <a:srgbClr val="010066"/>
                </a:solidFill>
              </a:rPr>
              <a:t>uPVC is also strong, light and durable, so it is a good material for making window frames.</a:t>
            </a:r>
            <a:endParaRPr lang="en-GB" altLang="en-US"/>
          </a:p>
        </p:txBody>
      </p:sp>
      <p:pic>
        <p:nvPicPr>
          <p:cNvPr id="10" name="Picture 91" descr="raincoat.png">
            <a:extLst>
              <a:ext uri="{FF2B5EF4-FFF2-40B4-BE49-F238E27FC236}">
                <a16:creationId xmlns:a16="http://schemas.microsoft.com/office/drawing/2014/main" id="{5F54FD6F-224C-404B-8AE1-DFB06CECC96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3768" y="3735388"/>
            <a:ext cx="2160588"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3">
            <a:extLst>
              <a:ext uri="{FF2B5EF4-FFF2-40B4-BE49-F238E27FC236}">
                <a16:creationId xmlns:a16="http://schemas.microsoft.com/office/drawing/2014/main" id="{B00479A0-E1CD-43FA-8E8B-7E1D6D393480}"/>
              </a:ext>
            </a:extLst>
          </p:cNvPr>
          <p:cNvSpPr txBox="1">
            <a:spLocks noChangeArrowheads="1"/>
          </p:cNvSpPr>
          <p:nvPr/>
        </p:nvSpPr>
        <p:spPr bwMode="auto">
          <a:xfrm>
            <a:off x="360363" y="3535468"/>
            <a:ext cx="8189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solidFill>
                  <a:srgbClr val="010066"/>
                </a:solidFill>
              </a:rPr>
              <a:t>PVC stands for polyvinyl chloride.</a:t>
            </a:r>
            <a:endParaRPr lang="en-GB" altLang="en-US"/>
          </a:p>
        </p:txBody>
      </p:sp>
      <p:sp>
        <p:nvSpPr>
          <p:cNvPr id="8" name="Text Box 62">
            <a:extLst>
              <a:ext uri="{FF2B5EF4-FFF2-40B4-BE49-F238E27FC236}">
                <a16:creationId xmlns:a16="http://schemas.microsoft.com/office/drawing/2014/main" id="{8BF67521-373C-4BCC-B017-B44083DD073D}"/>
              </a:ext>
            </a:extLst>
          </p:cNvPr>
          <p:cNvSpPr txBox="1">
            <a:spLocks noChangeArrowheads="1"/>
          </p:cNvSpPr>
          <p:nvPr/>
        </p:nvSpPr>
        <p:spPr bwMode="auto">
          <a:xfrm>
            <a:off x="377825" y="4083190"/>
            <a:ext cx="5168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The polymer chains are the same as in uPVC, but with plasticizers added between the chains.</a:t>
            </a:r>
            <a:endParaRPr lang="en-GB" altLang="en-US" dirty="0"/>
          </a:p>
        </p:txBody>
      </p:sp>
      <p:sp>
        <p:nvSpPr>
          <p:cNvPr id="9" name="Text Box 61">
            <a:extLst>
              <a:ext uri="{FF2B5EF4-FFF2-40B4-BE49-F238E27FC236}">
                <a16:creationId xmlns:a16="http://schemas.microsoft.com/office/drawing/2014/main" id="{3E60E11B-6BA2-4956-882F-5638914FCA3A}"/>
              </a:ext>
            </a:extLst>
          </p:cNvPr>
          <p:cNvSpPr txBox="1">
            <a:spLocks noChangeArrowheads="1"/>
          </p:cNvSpPr>
          <p:nvPr/>
        </p:nvSpPr>
        <p:spPr bwMode="auto">
          <a:xfrm>
            <a:off x="360363" y="5369101"/>
            <a:ext cx="62214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PVC is flexible, so it can be used for making clothing and electrical cable insulation.</a:t>
            </a:r>
            <a:endParaRPr lang="en-GB" altLang="en-US" dirty="0"/>
          </a:p>
        </p:txBody>
      </p:sp>
      <p:pic>
        <p:nvPicPr>
          <p:cNvPr id="12" name="Picture 8">
            <a:hlinkClick r:id="" action="ppaction://hlinkshowjump?jump=nextslide"/>
            <a:extLst>
              <a:ext uri="{FF2B5EF4-FFF2-40B4-BE49-F238E27FC236}">
                <a16:creationId xmlns:a16="http://schemas.microsoft.com/office/drawing/2014/main" id="{24F18CD4-6030-4BD6-93FD-DBDC4533F74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E64DC8B5-60E5-4331-9312-AE10EA12C109}"/>
              </a:ext>
            </a:extLst>
          </p:cNvPr>
          <p:cNvSpPr>
            <a:spLocks noGrp="1" noChangeArrowheads="1"/>
          </p:cNvSpPr>
          <p:nvPr>
            <p:ph type="title"/>
          </p:nvPr>
        </p:nvSpPr>
        <p:spPr/>
        <p:txBody>
          <a:bodyPr/>
          <a:lstStyle/>
          <a:p>
            <a:r>
              <a:rPr lang="en-GB" altLang="en-US" dirty="0"/>
              <a:t>Changing the properties of plastics</a:t>
            </a:r>
          </a:p>
        </p:txBody>
      </p:sp>
      <p:pic>
        <p:nvPicPr>
          <p:cNvPr id="7" name="Picture 6">
            <a:hlinkClick r:id="" action="ppaction://hlinkshowjump?jump=nextslide"/>
            <a:extLst>
              <a:ext uri="{FF2B5EF4-FFF2-40B4-BE49-F238E27FC236}">
                <a16:creationId xmlns:a16="http://schemas.microsoft.com/office/drawing/2014/main" id="{79669C3B-504D-4FAF-8577-9822028FB8C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BDBC489A-43FB-42BA-8275-089DDEC9304E}"/>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47886436-4DC4-4345-8E96-6ECD62B0A418}"/>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B5FEBEEC-D788-4CD7-9526-D74EE4E06FFD}"/>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D5F618D-98E9-4A0E-BFE2-26FE7EE40101}"/>
              </a:ext>
            </a:extLst>
          </p:cNvPr>
          <p:cNvSpPr>
            <a:spLocks noGrp="1" noChangeArrowheads="1"/>
          </p:cNvSpPr>
          <p:nvPr>
            <p:ph type="title"/>
          </p:nvPr>
        </p:nvSpPr>
        <p:spPr>
          <a:noFill/>
        </p:spPr>
        <p:txBody>
          <a:bodyPr/>
          <a:lstStyle/>
          <a:p>
            <a:r>
              <a:rPr lang="en-GB" altLang="en-US"/>
              <a:t>What are giant covalent structures?</a:t>
            </a:r>
          </a:p>
        </p:txBody>
      </p:sp>
      <p:sp>
        <p:nvSpPr>
          <p:cNvPr id="30723" name="Rectangle 4">
            <a:extLst>
              <a:ext uri="{FF2B5EF4-FFF2-40B4-BE49-F238E27FC236}">
                <a16:creationId xmlns:a16="http://schemas.microsoft.com/office/drawing/2014/main" id="{99DDEB2C-62C9-45DF-84D6-2D867096992D}"/>
              </a:ext>
            </a:extLst>
          </p:cNvPr>
          <p:cNvSpPr>
            <a:spLocks noChangeArrowheads="1"/>
          </p:cNvSpPr>
          <p:nvPr/>
        </p:nvSpPr>
        <p:spPr bwMode="auto">
          <a:xfrm>
            <a:off x="358775" y="784225"/>
            <a:ext cx="8283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 some substances, such as diamond, graphite and sand, millions of atoms are joined together by covalent bonds. </a:t>
            </a:r>
          </a:p>
        </p:txBody>
      </p:sp>
      <p:sp>
        <p:nvSpPr>
          <p:cNvPr id="248916" name="Rectangle 84">
            <a:extLst>
              <a:ext uri="{FF2B5EF4-FFF2-40B4-BE49-F238E27FC236}">
                <a16:creationId xmlns:a16="http://schemas.microsoft.com/office/drawing/2014/main" id="{48AB1B01-946C-48FF-A8D7-6A4DE107E195}"/>
              </a:ext>
            </a:extLst>
          </p:cNvPr>
          <p:cNvSpPr>
            <a:spLocks noChangeArrowheads="1"/>
          </p:cNvSpPr>
          <p:nvPr/>
        </p:nvSpPr>
        <p:spPr bwMode="auto">
          <a:xfrm>
            <a:off x="360363" y="5013325"/>
            <a:ext cx="8572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All the bonds in these structures are covalent. As a result, giant covalent structures have </a:t>
            </a:r>
            <a:r>
              <a:rPr lang="en-GB" altLang="en-US" b="1">
                <a:solidFill>
                  <a:srgbClr val="010066"/>
                </a:solidFill>
              </a:rPr>
              <a:t>very high melting and boiling points</a:t>
            </a:r>
            <a:r>
              <a:rPr lang="en-GB" altLang="en-US">
                <a:solidFill>
                  <a:srgbClr val="010066"/>
                </a:solidFill>
              </a:rPr>
              <a:t>, and are usually </a:t>
            </a:r>
            <a:r>
              <a:rPr lang="en-GB" altLang="en-US" b="1">
                <a:solidFill>
                  <a:srgbClr val="010066"/>
                </a:solidFill>
              </a:rPr>
              <a:t>hard.</a:t>
            </a:r>
          </a:p>
        </p:txBody>
      </p:sp>
      <p:sp>
        <p:nvSpPr>
          <p:cNvPr id="248921" name="Rectangle 89">
            <a:extLst>
              <a:ext uri="{FF2B5EF4-FFF2-40B4-BE49-F238E27FC236}">
                <a16:creationId xmlns:a16="http://schemas.microsoft.com/office/drawing/2014/main" id="{BCA33523-1908-42D0-B0D0-780E38EE0D92}"/>
              </a:ext>
            </a:extLst>
          </p:cNvPr>
          <p:cNvSpPr>
            <a:spLocks noChangeArrowheads="1"/>
          </p:cNvSpPr>
          <p:nvPr/>
        </p:nvSpPr>
        <p:spPr bwMode="auto">
          <a:xfrm>
            <a:off x="360363" y="3989388"/>
            <a:ext cx="83645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bonds in these substances do not form molecules, but vast networks of atoms called </a:t>
            </a:r>
            <a:r>
              <a:rPr lang="en-GB" altLang="en-US" b="1">
                <a:solidFill>
                  <a:srgbClr val="FF6600"/>
                </a:solidFill>
              </a:rPr>
              <a:t>giant covalent</a:t>
            </a:r>
            <a:r>
              <a:rPr lang="en-GB" altLang="en-US"/>
              <a:t> </a:t>
            </a:r>
            <a:r>
              <a:rPr lang="en-GB" altLang="en-US" b="1">
                <a:solidFill>
                  <a:srgbClr val="FF6600"/>
                </a:solidFill>
              </a:rPr>
              <a:t>structures</a:t>
            </a:r>
            <a:r>
              <a:rPr lang="en-GB" altLang="en-US"/>
              <a:t>.</a:t>
            </a:r>
          </a:p>
        </p:txBody>
      </p:sp>
      <p:pic>
        <p:nvPicPr>
          <p:cNvPr id="30726" name="Picture 107" descr="pencil_named">
            <a:extLst>
              <a:ext uri="{FF2B5EF4-FFF2-40B4-BE49-F238E27FC236}">
                <a16:creationId xmlns:a16="http://schemas.microsoft.com/office/drawing/2014/main" id="{B18AC5F3-E773-4E67-BC8B-07A0055E53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6350" y="1757363"/>
            <a:ext cx="22717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08" descr="diamond_named">
            <a:extLst>
              <a:ext uri="{FF2B5EF4-FFF2-40B4-BE49-F238E27FC236}">
                <a16:creationId xmlns:a16="http://schemas.microsoft.com/office/drawing/2014/main" id="{048A8592-A4C4-48AF-ABC0-C6DF20ED55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8488" y="1757363"/>
            <a:ext cx="28257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10" descr="sand_named">
            <a:extLst>
              <a:ext uri="{FF2B5EF4-FFF2-40B4-BE49-F238E27FC236}">
                <a16:creationId xmlns:a16="http://schemas.microsoft.com/office/drawing/2014/main" id="{06150E89-ADB7-4172-B2C1-1FAB30585D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8" y="1936750"/>
            <a:ext cx="23828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5DB8FF6F-2889-4D41-A35F-DAAD296DEE1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C951D69A-8A07-4BA4-AE1E-C3598C003BE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9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891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916" grpId="0"/>
      <p:bldP spid="2489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a:xfrm>
            <a:off x="3148552" y="4271390"/>
            <a:ext cx="5712644" cy="2359165"/>
          </a:xfrm>
        </p:spPr>
        <p:txBody>
          <a:bodyPr>
            <a:normAutofit/>
          </a:bodyPr>
          <a:lstStyle/>
          <a:p>
            <a:r>
              <a:rPr lang="en-GB" sz="1600" dirty="0"/>
              <a:t>1. Patterns </a:t>
            </a:r>
          </a:p>
          <a:p>
            <a:r>
              <a:rPr lang="en-GB" sz="1600" dirty="0"/>
              <a:t>3. Scale, Proportion, and Quantity</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63EE538-53A5-4020-8D58-99B53ED62D47}"/>
              </a:ext>
            </a:extLst>
          </p:cNvPr>
          <p:cNvSpPr>
            <a:spLocks noGrp="1"/>
          </p:cNvSpPr>
          <p:nvPr>
            <p:ph type="title"/>
          </p:nvPr>
        </p:nvSpPr>
        <p:spPr/>
        <p:txBody>
          <a:bodyPr/>
          <a:lstStyle/>
          <a:p>
            <a:r>
              <a:rPr lang="en-GB" altLang="en-US"/>
              <a:t>What is the structure of diamond?</a:t>
            </a:r>
          </a:p>
        </p:txBody>
      </p:sp>
      <p:sp>
        <p:nvSpPr>
          <p:cNvPr id="4" name="Rectangle 4">
            <a:extLst>
              <a:ext uri="{FF2B5EF4-FFF2-40B4-BE49-F238E27FC236}">
                <a16:creationId xmlns:a16="http://schemas.microsoft.com/office/drawing/2014/main" id="{A7CABFDD-C3AA-4459-91BF-1CCF99C78CCE}"/>
              </a:ext>
            </a:extLst>
          </p:cNvPr>
          <p:cNvSpPr>
            <a:spLocks noChangeArrowheads="1"/>
          </p:cNvSpPr>
          <p:nvPr/>
        </p:nvSpPr>
        <p:spPr bwMode="auto">
          <a:xfrm>
            <a:off x="342900" y="5407025"/>
            <a:ext cx="8296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 diamond, all the electrons in the outer shell of each carbon atom are involved in forming covalent bonds. </a:t>
            </a:r>
          </a:p>
        </p:txBody>
      </p:sp>
      <p:sp>
        <p:nvSpPr>
          <p:cNvPr id="31748" name="Rectangle 41">
            <a:extLst>
              <a:ext uri="{FF2B5EF4-FFF2-40B4-BE49-F238E27FC236}">
                <a16:creationId xmlns:a16="http://schemas.microsoft.com/office/drawing/2014/main" id="{13AE3A37-AA96-48F7-943C-CC7831527E49}"/>
              </a:ext>
            </a:extLst>
          </p:cNvPr>
          <p:cNvSpPr>
            <a:spLocks noChangeArrowheads="1"/>
          </p:cNvSpPr>
          <p:nvPr/>
        </p:nvSpPr>
        <p:spPr bwMode="auto">
          <a:xfrm>
            <a:off x="358775" y="784225"/>
            <a:ext cx="857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Diamond is a giant covalent structure made of carbon atoms. </a:t>
            </a:r>
          </a:p>
        </p:txBody>
      </p:sp>
      <p:pic>
        <p:nvPicPr>
          <p:cNvPr id="31751" name="Picture 103" descr="diamond">
            <a:extLst>
              <a:ext uri="{FF2B5EF4-FFF2-40B4-BE49-F238E27FC236}">
                <a16:creationId xmlns:a16="http://schemas.microsoft.com/office/drawing/2014/main" id="{29A77369-CBE6-41EE-8D1F-4F592A7810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700" y="2033588"/>
            <a:ext cx="2443163"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6CF52A4A-0942-4FAE-903E-E7AFD50DF782}"/>
              </a:ext>
            </a:extLst>
          </p:cNvPr>
          <p:cNvSpPr>
            <a:spLocks noChangeArrowheads="1"/>
          </p:cNvSpPr>
          <p:nvPr/>
        </p:nvSpPr>
        <p:spPr bwMode="auto">
          <a:xfrm>
            <a:off x="342900" y="1250950"/>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Each carbon atom is joined to four more carbon atoms by covalent bonds.</a:t>
            </a:r>
          </a:p>
        </p:txBody>
      </p:sp>
      <p:pic>
        <p:nvPicPr>
          <p:cNvPr id="31754" name="Picture 138" descr="orange circle">
            <a:extLst>
              <a:ext uri="{FF2B5EF4-FFF2-40B4-BE49-F238E27FC236}">
                <a16:creationId xmlns:a16="http://schemas.microsoft.com/office/drawing/2014/main" id="{DBF5F9E5-D892-4E69-8AD9-859A204273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800" y="2817813"/>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761" name="Straight Connector 141">
            <a:extLst>
              <a:ext uri="{FF2B5EF4-FFF2-40B4-BE49-F238E27FC236}">
                <a16:creationId xmlns:a16="http://schemas.microsoft.com/office/drawing/2014/main" id="{68D8CE3A-9E8C-4D83-BEE3-75B3FFFA9A10}"/>
              </a:ext>
            </a:extLst>
          </p:cNvPr>
          <p:cNvCxnSpPr>
            <a:cxnSpLocks noChangeShapeType="1"/>
          </p:cNvCxnSpPr>
          <p:nvPr/>
        </p:nvCxnSpPr>
        <p:spPr bwMode="auto">
          <a:xfrm flipH="1">
            <a:off x="5664200" y="1830388"/>
            <a:ext cx="23813" cy="14589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1762" name="Straight Connector 147">
            <a:extLst>
              <a:ext uri="{FF2B5EF4-FFF2-40B4-BE49-F238E27FC236}">
                <a16:creationId xmlns:a16="http://schemas.microsoft.com/office/drawing/2014/main" id="{60F3A90E-7052-49ED-8FE9-6B01F5F6E455}"/>
              </a:ext>
            </a:extLst>
          </p:cNvPr>
          <p:cNvCxnSpPr>
            <a:cxnSpLocks noChangeShapeType="1"/>
          </p:cNvCxnSpPr>
          <p:nvPr/>
        </p:nvCxnSpPr>
        <p:spPr bwMode="auto">
          <a:xfrm flipH="1">
            <a:off x="4138613" y="3570288"/>
            <a:ext cx="1304925" cy="5699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1763" name="Straight Connector 144">
            <a:extLst>
              <a:ext uri="{FF2B5EF4-FFF2-40B4-BE49-F238E27FC236}">
                <a16:creationId xmlns:a16="http://schemas.microsoft.com/office/drawing/2014/main" id="{6EB9CD17-543C-45BD-A749-7D1389B536E4}"/>
              </a:ext>
            </a:extLst>
          </p:cNvPr>
          <p:cNvCxnSpPr>
            <a:cxnSpLocks noChangeShapeType="1"/>
          </p:cNvCxnSpPr>
          <p:nvPr/>
        </p:nvCxnSpPr>
        <p:spPr bwMode="auto">
          <a:xfrm>
            <a:off x="5856288" y="3525838"/>
            <a:ext cx="1536700" cy="70643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1764" name="Straight Connector 142">
            <a:extLst>
              <a:ext uri="{FF2B5EF4-FFF2-40B4-BE49-F238E27FC236}">
                <a16:creationId xmlns:a16="http://schemas.microsoft.com/office/drawing/2014/main" id="{CE815E22-EAE2-4994-9749-BEFFF6D4FC80}"/>
              </a:ext>
            </a:extLst>
          </p:cNvPr>
          <p:cNvCxnSpPr>
            <a:cxnSpLocks noChangeShapeType="1"/>
          </p:cNvCxnSpPr>
          <p:nvPr/>
        </p:nvCxnSpPr>
        <p:spPr bwMode="auto">
          <a:xfrm flipH="1">
            <a:off x="5254625" y="3687763"/>
            <a:ext cx="365125" cy="15367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31765" name="Picture 44" descr="methane.png">
            <a:extLst>
              <a:ext uri="{FF2B5EF4-FFF2-40B4-BE49-F238E27FC236}">
                <a16:creationId xmlns:a16="http://schemas.microsoft.com/office/drawing/2014/main" id="{F36C125F-F67B-4090-984B-D5FB814A0F90}"/>
              </a:ext>
            </a:extLst>
          </p:cNvPr>
          <p:cNvPicPr>
            <a:picLocks noChangeAspect="1"/>
          </p:cNvPicPr>
          <p:nvPr/>
        </p:nvPicPr>
        <p:blipFill>
          <a:blip r:embed="rId6" cstate="print">
            <a:extLst>
              <a:ext uri="{28A0092B-C50C-407E-A947-70E740481C1C}">
                <a14:useLocalDpi xmlns:a14="http://schemas.microsoft.com/office/drawing/2010/main" val="0"/>
              </a:ext>
            </a:extLst>
          </a:blip>
          <a:srcRect l="30923" t="41849" r="25677" b="16444"/>
          <a:stretch>
            <a:fillRect/>
          </a:stretch>
        </p:blipFill>
        <p:spPr bwMode="auto">
          <a:xfrm>
            <a:off x="5399088" y="3200400"/>
            <a:ext cx="5461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45" descr="methane.png">
            <a:extLst>
              <a:ext uri="{FF2B5EF4-FFF2-40B4-BE49-F238E27FC236}">
                <a16:creationId xmlns:a16="http://schemas.microsoft.com/office/drawing/2014/main" id="{0F204B93-B73A-4B13-BEE1-FC5F14D6E40F}"/>
              </a:ext>
            </a:extLst>
          </p:cNvPr>
          <p:cNvPicPr>
            <a:picLocks noChangeAspect="1"/>
          </p:cNvPicPr>
          <p:nvPr/>
        </p:nvPicPr>
        <p:blipFill>
          <a:blip r:embed="rId6" cstate="print">
            <a:extLst>
              <a:ext uri="{28A0092B-C50C-407E-A947-70E740481C1C}">
                <a14:useLocalDpi xmlns:a14="http://schemas.microsoft.com/office/drawing/2010/main" val="0"/>
              </a:ext>
            </a:extLst>
          </a:blip>
          <a:srcRect l="30923" t="41849" r="25677" b="16444"/>
          <a:stretch>
            <a:fillRect/>
          </a:stretch>
        </p:blipFill>
        <p:spPr bwMode="auto">
          <a:xfrm>
            <a:off x="5399088" y="2320925"/>
            <a:ext cx="5461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46" descr="methane.png">
            <a:extLst>
              <a:ext uri="{FF2B5EF4-FFF2-40B4-BE49-F238E27FC236}">
                <a16:creationId xmlns:a16="http://schemas.microsoft.com/office/drawing/2014/main" id="{72F1E33E-7CFD-4208-969F-EB872B60F2D8}"/>
              </a:ext>
            </a:extLst>
          </p:cNvPr>
          <p:cNvPicPr>
            <a:picLocks noChangeAspect="1"/>
          </p:cNvPicPr>
          <p:nvPr/>
        </p:nvPicPr>
        <p:blipFill>
          <a:blip r:embed="rId6" cstate="print">
            <a:extLst>
              <a:ext uri="{28A0092B-C50C-407E-A947-70E740481C1C}">
                <a14:useLocalDpi xmlns:a14="http://schemas.microsoft.com/office/drawing/2010/main" val="0"/>
              </a:ext>
            </a:extLst>
          </a:blip>
          <a:srcRect l="30923" t="41849" r="25677" b="16444"/>
          <a:stretch>
            <a:fillRect/>
          </a:stretch>
        </p:blipFill>
        <p:spPr bwMode="auto">
          <a:xfrm>
            <a:off x="6408738" y="3633788"/>
            <a:ext cx="5461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47" descr="methane.png">
            <a:extLst>
              <a:ext uri="{FF2B5EF4-FFF2-40B4-BE49-F238E27FC236}">
                <a16:creationId xmlns:a16="http://schemas.microsoft.com/office/drawing/2014/main" id="{DBAE7D34-E9F4-4208-96DB-AD2FDE9FC561}"/>
              </a:ext>
            </a:extLst>
          </p:cNvPr>
          <p:cNvPicPr>
            <a:picLocks noChangeAspect="1"/>
          </p:cNvPicPr>
          <p:nvPr/>
        </p:nvPicPr>
        <p:blipFill>
          <a:blip r:embed="rId6" cstate="print">
            <a:extLst>
              <a:ext uri="{28A0092B-C50C-407E-A947-70E740481C1C}">
                <a14:useLocalDpi xmlns:a14="http://schemas.microsoft.com/office/drawing/2010/main" val="0"/>
              </a:ext>
            </a:extLst>
          </a:blip>
          <a:srcRect l="30923" t="41849" r="25677" b="16444"/>
          <a:stretch>
            <a:fillRect/>
          </a:stretch>
        </p:blipFill>
        <p:spPr bwMode="auto">
          <a:xfrm>
            <a:off x="5181600" y="4090988"/>
            <a:ext cx="5476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48" descr="methane.png">
            <a:extLst>
              <a:ext uri="{FF2B5EF4-FFF2-40B4-BE49-F238E27FC236}">
                <a16:creationId xmlns:a16="http://schemas.microsoft.com/office/drawing/2014/main" id="{03EEF796-BBA2-4A30-A83A-00278155A6FF}"/>
              </a:ext>
            </a:extLst>
          </p:cNvPr>
          <p:cNvPicPr>
            <a:picLocks noChangeAspect="1"/>
          </p:cNvPicPr>
          <p:nvPr/>
        </p:nvPicPr>
        <p:blipFill>
          <a:blip r:embed="rId6" cstate="print">
            <a:extLst>
              <a:ext uri="{28A0092B-C50C-407E-A947-70E740481C1C}">
                <a14:useLocalDpi xmlns:a14="http://schemas.microsoft.com/office/drawing/2010/main" val="0"/>
              </a:ext>
            </a:extLst>
          </a:blip>
          <a:srcRect l="30923" t="41849" r="25677" b="16444"/>
          <a:stretch>
            <a:fillRect/>
          </a:stretch>
        </p:blipFill>
        <p:spPr bwMode="auto">
          <a:xfrm>
            <a:off x="4681538" y="3544888"/>
            <a:ext cx="5461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25">
            <a:extLst>
              <a:ext uri="{FF2B5EF4-FFF2-40B4-BE49-F238E27FC236}">
                <a16:creationId xmlns:a16="http://schemas.microsoft.com/office/drawing/2014/main" id="{5F85DD51-9FB2-4D66-806D-0016F47D2EE8}"/>
              </a:ext>
            </a:extLst>
          </p:cNvPr>
          <p:cNvSpPr txBox="1">
            <a:spLocks noChangeArrowheads="1"/>
          </p:cNvSpPr>
          <p:nvPr/>
        </p:nvSpPr>
        <p:spPr bwMode="auto">
          <a:xfrm>
            <a:off x="5467350" y="3236913"/>
            <a:ext cx="609600" cy="461962"/>
          </a:xfrm>
          <a:prstGeom prst="rect">
            <a:avLst/>
          </a:prstGeom>
          <a:noFill/>
          <a:ln w="28575" algn="ctr">
            <a:noFill/>
            <a:miter lim="800000"/>
            <a:headEnd/>
            <a:tailEnd/>
          </a:ln>
        </p:spPr>
        <p:txBody>
          <a:bodyPr>
            <a:spAutoFit/>
          </a:bodyPr>
          <a:lstStyle/>
          <a:p>
            <a:pPr>
              <a:defRPr/>
            </a:pPr>
            <a:r>
              <a:rPr lang="en-GB" b="1" dirty="0">
                <a:solidFill>
                  <a:schemeClr val="bg2">
                    <a:lumMod val="40000"/>
                    <a:lumOff val="60000"/>
                  </a:schemeClr>
                </a:solidFill>
                <a:latin typeface="Arial" charset="0"/>
              </a:rPr>
              <a:t>C</a:t>
            </a:r>
          </a:p>
        </p:txBody>
      </p:sp>
      <p:sp>
        <p:nvSpPr>
          <p:cNvPr id="19" name="Text Box 134">
            <a:extLst>
              <a:ext uri="{FF2B5EF4-FFF2-40B4-BE49-F238E27FC236}">
                <a16:creationId xmlns:a16="http://schemas.microsoft.com/office/drawing/2014/main" id="{7A527509-7E4A-44F3-B624-FD06112EC805}"/>
              </a:ext>
            </a:extLst>
          </p:cNvPr>
          <p:cNvSpPr txBox="1">
            <a:spLocks noChangeArrowheads="1"/>
          </p:cNvSpPr>
          <p:nvPr/>
        </p:nvSpPr>
        <p:spPr bwMode="auto">
          <a:xfrm>
            <a:off x="6494463" y="3689350"/>
            <a:ext cx="342900" cy="460375"/>
          </a:xfrm>
          <a:prstGeom prst="rect">
            <a:avLst/>
          </a:prstGeom>
          <a:noFill/>
          <a:ln w="28575" algn="ctr">
            <a:noFill/>
            <a:miter lim="800000"/>
            <a:headEnd/>
            <a:tailEnd/>
          </a:ln>
        </p:spPr>
        <p:txBody>
          <a:bodyPr>
            <a:spAutoFit/>
          </a:bodyPr>
          <a:lstStyle/>
          <a:p>
            <a:pPr>
              <a:defRPr/>
            </a:pPr>
            <a:r>
              <a:rPr lang="en-GB" b="1" dirty="0">
                <a:solidFill>
                  <a:schemeClr val="bg2">
                    <a:lumMod val="40000"/>
                    <a:lumOff val="60000"/>
                  </a:schemeClr>
                </a:solidFill>
                <a:latin typeface="Arial" charset="0"/>
              </a:rPr>
              <a:t>C</a:t>
            </a:r>
          </a:p>
        </p:txBody>
      </p:sp>
      <p:sp>
        <p:nvSpPr>
          <p:cNvPr id="20" name="Text Box 139">
            <a:extLst>
              <a:ext uri="{FF2B5EF4-FFF2-40B4-BE49-F238E27FC236}">
                <a16:creationId xmlns:a16="http://schemas.microsoft.com/office/drawing/2014/main" id="{BA4E4933-A51F-4B6B-8D7A-034D4C8D2060}"/>
              </a:ext>
            </a:extLst>
          </p:cNvPr>
          <p:cNvSpPr txBox="1">
            <a:spLocks noChangeArrowheads="1"/>
          </p:cNvSpPr>
          <p:nvPr/>
        </p:nvSpPr>
        <p:spPr bwMode="auto">
          <a:xfrm>
            <a:off x="5268913" y="4125913"/>
            <a:ext cx="342900" cy="461962"/>
          </a:xfrm>
          <a:prstGeom prst="rect">
            <a:avLst/>
          </a:prstGeom>
          <a:noFill/>
          <a:ln w="28575" algn="ctr">
            <a:noFill/>
            <a:miter lim="800000"/>
            <a:headEnd/>
            <a:tailEnd/>
          </a:ln>
        </p:spPr>
        <p:txBody>
          <a:bodyPr>
            <a:spAutoFit/>
          </a:bodyPr>
          <a:lstStyle/>
          <a:p>
            <a:pPr>
              <a:defRPr/>
            </a:pPr>
            <a:r>
              <a:rPr lang="en-GB" b="1" dirty="0">
                <a:solidFill>
                  <a:schemeClr val="bg2">
                    <a:lumMod val="40000"/>
                    <a:lumOff val="60000"/>
                  </a:schemeClr>
                </a:solidFill>
                <a:latin typeface="Arial" charset="0"/>
              </a:rPr>
              <a:t>C</a:t>
            </a:r>
          </a:p>
        </p:txBody>
      </p:sp>
      <p:sp>
        <p:nvSpPr>
          <p:cNvPr id="21" name="Text Box 140">
            <a:extLst>
              <a:ext uri="{FF2B5EF4-FFF2-40B4-BE49-F238E27FC236}">
                <a16:creationId xmlns:a16="http://schemas.microsoft.com/office/drawing/2014/main" id="{8416B545-E4BB-4574-8796-93BEE07B8DFA}"/>
              </a:ext>
            </a:extLst>
          </p:cNvPr>
          <p:cNvSpPr txBox="1">
            <a:spLocks noChangeArrowheads="1"/>
          </p:cNvSpPr>
          <p:nvPr/>
        </p:nvSpPr>
        <p:spPr bwMode="auto">
          <a:xfrm>
            <a:off x="4741863" y="3579813"/>
            <a:ext cx="342900" cy="461962"/>
          </a:xfrm>
          <a:prstGeom prst="rect">
            <a:avLst/>
          </a:prstGeom>
          <a:noFill/>
          <a:ln w="28575" algn="ctr">
            <a:noFill/>
            <a:miter lim="800000"/>
            <a:headEnd/>
            <a:tailEnd/>
          </a:ln>
        </p:spPr>
        <p:txBody>
          <a:bodyPr>
            <a:spAutoFit/>
          </a:bodyPr>
          <a:lstStyle/>
          <a:p>
            <a:pPr>
              <a:defRPr/>
            </a:pPr>
            <a:r>
              <a:rPr lang="en-GB" b="1" dirty="0">
                <a:solidFill>
                  <a:schemeClr val="bg2">
                    <a:lumMod val="40000"/>
                    <a:lumOff val="60000"/>
                  </a:schemeClr>
                </a:solidFill>
                <a:latin typeface="Arial" charset="0"/>
              </a:rPr>
              <a:t>C</a:t>
            </a:r>
          </a:p>
        </p:txBody>
      </p:sp>
      <p:sp>
        <p:nvSpPr>
          <p:cNvPr id="22" name="Text Box 141">
            <a:extLst>
              <a:ext uri="{FF2B5EF4-FFF2-40B4-BE49-F238E27FC236}">
                <a16:creationId xmlns:a16="http://schemas.microsoft.com/office/drawing/2014/main" id="{A298583C-F3EF-4BA1-BE02-B9282A255C40}"/>
              </a:ext>
            </a:extLst>
          </p:cNvPr>
          <p:cNvSpPr txBox="1">
            <a:spLocks noChangeArrowheads="1"/>
          </p:cNvSpPr>
          <p:nvPr/>
        </p:nvSpPr>
        <p:spPr bwMode="auto">
          <a:xfrm>
            <a:off x="5473700" y="2341563"/>
            <a:ext cx="342900" cy="461962"/>
          </a:xfrm>
          <a:prstGeom prst="rect">
            <a:avLst/>
          </a:prstGeom>
          <a:noFill/>
          <a:ln w="28575" algn="ctr">
            <a:noFill/>
            <a:miter lim="800000"/>
            <a:headEnd/>
            <a:tailEnd/>
          </a:ln>
        </p:spPr>
        <p:txBody>
          <a:bodyPr>
            <a:spAutoFit/>
          </a:bodyPr>
          <a:lstStyle/>
          <a:p>
            <a:pPr>
              <a:defRPr/>
            </a:pPr>
            <a:r>
              <a:rPr lang="en-GB" b="1" dirty="0">
                <a:solidFill>
                  <a:schemeClr val="bg2">
                    <a:lumMod val="40000"/>
                    <a:lumOff val="60000"/>
                  </a:schemeClr>
                </a:solidFill>
                <a:latin typeface="Arial" charset="0"/>
              </a:rPr>
              <a:t>C</a:t>
            </a:r>
          </a:p>
        </p:txBody>
      </p:sp>
      <p:cxnSp>
        <p:nvCxnSpPr>
          <p:cNvPr id="29" name="Straight Connector 28">
            <a:extLst>
              <a:ext uri="{FF2B5EF4-FFF2-40B4-BE49-F238E27FC236}">
                <a16:creationId xmlns:a16="http://schemas.microsoft.com/office/drawing/2014/main" id="{66CE7446-731A-461B-B034-08EF1528A69E}"/>
              </a:ext>
            </a:extLst>
          </p:cNvPr>
          <p:cNvCxnSpPr/>
          <p:nvPr/>
        </p:nvCxnSpPr>
        <p:spPr bwMode="auto">
          <a:xfrm flipH="1">
            <a:off x="2997200" y="2413000"/>
            <a:ext cx="2200275" cy="1074738"/>
          </a:xfrm>
          <a:prstGeom prst="line">
            <a:avLst/>
          </a:prstGeom>
          <a:ln w="38100">
            <a:solidFill>
              <a:srgbClr val="FF66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515BC94-7825-41D0-8444-1A1E9D2DDE9B}"/>
              </a:ext>
            </a:extLst>
          </p:cNvPr>
          <p:cNvCxnSpPr>
            <a:stCxn id="15" idx="3"/>
          </p:cNvCxnSpPr>
          <p:nvPr/>
        </p:nvCxnSpPr>
        <p:spPr bwMode="auto">
          <a:xfrm>
            <a:off x="3040063" y="3471863"/>
            <a:ext cx="2270125" cy="1177925"/>
          </a:xfrm>
          <a:prstGeom prst="line">
            <a:avLst/>
          </a:prstGeom>
          <a:ln w="38100">
            <a:solidFill>
              <a:srgbClr val="FF66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7" name="Oval 26">
            <a:extLst>
              <a:ext uri="{FF2B5EF4-FFF2-40B4-BE49-F238E27FC236}">
                <a16:creationId xmlns:a16="http://schemas.microsoft.com/office/drawing/2014/main" id="{D21B9F98-116B-4BF6-891F-1F8BFDEC2439}"/>
              </a:ext>
            </a:extLst>
          </p:cNvPr>
          <p:cNvSpPr/>
          <p:nvPr/>
        </p:nvSpPr>
        <p:spPr bwMode="auto">
          <a:xfrm>
            <a:off x="4572000" y="2241550"/>
            <a:ext cx="2520950" cy="2520950"/>
          </a:xfrm>
          <a:prstGeom prst="ellipse">
            <a:avLst/>
          </a:prstGeom>
          <a:noFill/>
          <a:ln w="38100">
            <a:solidFill>
              <a:srgbClr val="FF66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GB">
              <a:solidFill>
                <a:srgbClr val="000066"/>
              </a:solidFill>
            </a:endParaRPr>
          </a:p>
        </p:txBody>
      </p:sp>
      <p:pic>
        <p:nvPicPr>
          <p:cNvPr id="28" name="Picture 8">
            <a:hlinkClick r:id="" action="ppaction://hlinkshowjump?jump=nextslide"/>
            <a:extLst>
              <a:ext uri="{FF2B5EF4-FFF2-40B4-BE49-F238E27FC236}">
                <a16:creationId xmlns:a16="http://schemas.microsoft.com/office/drawing/2014/main" id="{D0CE4E89-5214-43D0-81AD-6C378270042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0" name="Picture 9" descr="notes_icon">
            <a:extLst>
              <a:ext uri="{FF2B5EF4-FFF2-40B4-BE49-F238E27FC236}">
                <a16:creationId xmlns:a16="http://schemas.microsoft.com/office/drawing/2014/main" id="{6C26B545-5C37-4422-A416-8C4BB34DE92D}"/>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7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7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7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7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7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76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76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76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76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75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8" grpId="0"/>
      <p:bldP spid="19" grpId="0"/>
      <p:bldP spid="20" grpId="0"/>
      <p:bldP spid="21" grpId="0"/>
      <p:bldP spid="22"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D9D026F-F977-45BF-916A-8125888E5575}"/>
              </a:ext>
            </a:extLst>
          </p:cNvPr>
          <p:cNvSpPr>
            <a:spLocks noGrp="1"/>
          </p:cNvSpPr>
          <p:nvPr>
            <p:ph type="title"/>
          </p:nvPr>
        </p:nvSpPr>
        <p:spPr/>
        <p:txBody>
          <a:bodyPr/>
          <a:lstStyle/>
          <a:p>
            <a:r>
              <a:rPr lang="en-GB" altLang="en-US"/>
              <a:t>What is the structure of graphite?</a:t>
            </a:r>
          </a:p>
        </p:txBody>
      </p:sp>
      <p:sp>
        <p:nvSpPr>
          <p:cNvPr id="32771" name="Rectangle 43">
            <a:extLst>
              <a:ext uri="{FF2B5EF4-FFF2-40B4-BE49-F238E27FC236}">
                <a16:creationId xmlns:a16="http://schemas.microsoft.com/office/drawing/2014/main" id="{9F0A0F29-AC9E-44B9-A074-C37FA3C1D76B}"/>
              </a:ext>
            </a:extLst>
          </p:cNvPr>
          <p:cNvSpPr>
            <a:spLocks noChangeArrowheads="1"/>
          </p:cNvSpPr>
          <p:nvPr/>
        </p:nvSpPr>
        <p:spPr bwMode="auto">
          <a:xfrm>
            <a:off x="358775" y="784225"/>
            <a:ext cx="8174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Graphite is also a giant covalent structure made of carbon atoms. However, it has a different structure than diamond.</a:t>
            </a:r>
          </a:p>
        </p:txBody>
      </p:sp>
      <p:sp>
        <p:nvSpPr>
          <p:cNvPr id="8" name="Rectangle 7">
            <a:extLst>
              <a:ext uri="{FF2B5EF4-FFF2-40B4-BE49-F238E27FC236}">
                <a16:creationId xmlns:a16="http://schemas.microsoft.com/office/drawing/2014/main" id="{95ED1AF2-6263-4776-8E03-0A33B31A25B6}"/>
              </a:ext>
            </a:extLst>
          </p:cNvPr>
          <p:cNvSpPr>
            <a:spLocks noChangeArrowheads="1"/>
          </p:cNvSpPr>
          <p:nvPr/>
        </p:nvSpPr>
        <p:spPr bwMode="auto">
          <a:xfrm>
            <a:off x="342900" y="1616075"/>
            <a:ext cx="8588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Graphite is made of layers of carbon atoms. Each carbon atom is joined to three more carbon atoms by covalent bonds. </a:t>
            </a:r>
          </a:p>
        </p:txBody>
      </p:sp>
      <p:sp>
        <p:nvSpPr>
          <p:cNvPr id="9" name="Rectangle 42">
            <a:extLst>
              <a:ext uri="{FF2B5EF4-FFF2-40B4-BE49-F238E27FC236}">
                <a16:creationId xmlns:a16="http://schemas.microsoft.com/office/drawing/2014/main" id="{B4FA1677-ECBB-4CC4-8A47-EB94FD66A89A}"/>
              </a:ext>
            </a:extLst>
          </p:cNvPr>
          <p:cNvSpPr>
            <a:spLocks noChangeArrowheads="1"/>
          </p:cNvSpPr>
          <p:nvPr/>
        </p:nvSpPr>
        <p:spPr bwMode="auto">
          <a:xfrm>
            <a:off x="360363" y="4611688"/>
            <a:ext cx="83740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graphite, only three of the four electrons in the outer shell of each carbon atom are involved in covalent bonds. </a:t>
            </a:r>
            <a:endParaRPr lang="en-GB" altLang="en-US" sz="1200" dirty="0"/>
          </a:p>
        </p:txBody>
      </p:sp>
      <p:sp>
        <p:nvSpPr>
          <p:cNvPr id="10" name="Rectangle 41">
            <a:extLst>
              <a:ext uri="{FF2B5EF4-FFF2-40B4-BE49-F238E27FC236}">
                <a16:creationId xmlns:a16="http://schemas.microsoft.com/office/drawing/2014/main" id="{84B362BA-7C77-4295-BD96-A48BE278FBC2}"/>
              </a:ext>
            </a:extLst>
          </p:cNvPr>
          <p:cNvSpPr>
            <a:spLocks noChangeArrowheads="1"/>
          </p:cNvSpPr>
          <p:nvPr/>
        </p:nvSpPr>
        <p:spPr bwMode="auto">
          <a:xfrm>
            <a:off x="360363" y="5445125"/>
            <a:ext cx="8172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fourth electron becomes </a:t>
            </a:r>
            <a:r>
              <a:rPr lang="en-GB" altLang="en-US" b="1" dirty="0"/>
              <a:t>delocalized</a:t>
            </a:r>
            <a:r>
              <a:rPr lang="en-GB" altLang="en-US" dirty="0"/>
              <a:t>, and can move between the layers.</a:t>
            </a:r>
            <a:endParaRPr lang="en-GB" altLang="en-US" sz="1200" dirty="0"/>
          </a:p>
        </p:txBody>
      </p:sp>
      <p:pic>
        <p:nvPicPr>
          <p:cNvPr id="38" name="Picture 37" descr="Picture11.jpg">
            <a:extLst>
              <a:ext uri="{FF2B5EF4-FFF2-40B4-BE49-F238E27FC236}">
                <a16:creationId xmlns:a16="http://schemas.microsoft.com/office/drawing/2014/main" id="{1F9C60BD-61B7-49B2-BBA2-243C2B7D7B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35250" y="2413000"/>
            <a:ext cx="5218113"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088FC127-BE6B-4D0E-9C72-2D80D1B3C39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DAAFCE3D-F38E-4EA1-AFFA-5C3ED92CEE0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56" descr="Picture15.jpg">
            <a:extLst>
              <a:ext uri="{FF2B5EF4-FFF2-40B4-BE49-F238E27FC236}">
                <a16:creationId xmlns:a16="http://schemas.microsoft.com/office/drawing/2014/main" id="{57C1CE8B-9DEE-4546-BA86-B9026AF4D7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82938" y="2659063"/>
            <a:ext cx="2536825"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0E30C3C-2F54-4792-ACB5-8AD89DE70105}"/>
              </a:ext>
            </a:extLst>
          </p:cNvPr>
          <p:cNvSpPr>
            <a:spLocks noGrp="1"/>
          </p:cNvSpPr>
          <p:nvPr>
            <p:ph type="title"/>
          </p:nvPr>
        </p:nvSpPr>
        <p:spPr/>
        <p:txBody>
          <a:bodyPr/>
          <a:lstStyle/>
          <a:p>
            <a:r>
              <a:rPr lang="en-GB" altLang="en-US"/>
              <a:t>What is the structure of sand?</a:t>
            </a:r>
          </a:p>
        </p:txBody>
      </p:sp>
      <p:sp>
        <p:nvSpPr>
          <p:cNvPr id="47108" name="Text Box 81">
            <a:extLst>
              <a:ext uri="{FF2B5EF4-FFF2-40B4-BE49-F238E27FC236}">
                <a16:creationId xmlns:a16="http://schemas.microsoft.com/office/drawing/2014/main" id="{FAA14514-DAA4-45FF-9C34-064CB90109E7}"/>
              </a:ext>
            </a:extLst>
          </p:cNvPr>
          <p:cNvSpPr txBox="1">
            <a:spLocks noChangeArrowheads="1"/>
          </p:cNvSpPr>
          <p:nvPr/>
        </p:nvSpPr>
        <p:spPr bwMode="auto">
          <a:xfrm>
            <a:off x="342900" y="1647825"/>
            <a:ext cx="8528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Each silicon atom is bonded to four oxygen atoms.</a:t>
            </a:r>
          </a:p>
        </p:txBody>
      </p:sp>
      <p:sp>
        <p:nvSpPr>
          <p:cNvPr id="154" name="Text Box 8">
            <a:extLst>
              <a:ext uri="{FF2B5EF4-FFF2-40B4-BE49-F238E27FC236}">
                <a16:creationId xmlns:a16="http://schemas.microsoft.com/office/drawing/2014/main" id="{FD38AC5C-F30F-41A9-A7D4-A876A42C6529}"/>
              </a:ext>
            </a:extLst>
          </p:cNvPr>
          <p:cNvSpPr txBox="1">
            <a:spLocks noChangeArrowheads="1"/>
          </p:cNvSpPr>
          <p:nvPr/>
        </p:nvSpPr>
        <p:spPr bwMode="auto">
          <a:xfrm>
            <a:off x="360363" y="5443538"/>
            <a:ext cx="8172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t>There are two oxygen atoms for each silicon atom, so the chemical formula is SiO</a:t>
            </a:r>
            <a:r>
              <a:rPr lang="en-US" altLang="en-US" baseline="-25000"/>
              <a:t>2 </a:t>
            </a:r>
            <a:r>
              <a:rPr lang="en-US" altLang="en-US"/>
              <a:t>(silicon dioxide).</a:t>
            </a:r>
          </a:p>
        </p:txBody>
      </p:sp>
      <p:sp>
        <p:nvSpPr>
          <p:cNvPr id="33799" name="Rectangle 3">
            <a:extLst>
              <a:ext uri="{FF2B5EF4-FFF2-40B4-BE49-F238E27FC236}">
                <a16:creationId xmlns:a16="http://schemas.microsoft.com/office/drawing/2014/main" id="{7D1BF284-A60B-4DC2-B0D3-4F76B7160707}"/>
              </a:ext>
            </a:extLst>
          </p:cNvPr>
          <p:cNvSpPr>
            <a:spLocks noChangeArrowheads="1"/>
          </p:cNvSpPr>
          <p:nvPr/>
        </p:nvSpPr>
        <p:spPr bwMode="auto">
          <a:xfrm>
            <a:off x="358775" y="784225"/>
            <a:ext cx="8580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Sand is mostly composed of the mineral quartz. Quartz has a giant covalent structure made up of silicon and oxygen atoms.</a:t>
            </a:r>
          </a:p>
        </p:txBody>
      </p:sp>
      <p:cxnSp>
        <p:nvCxnSpPr>
          <p:cNvPr id="33826" name="Straight Connector 147">
            <a:extLst>
              <a:ext uri="{FF2B5EF4-FFF2-40B4-BE49-F238E27FC236}">
                <a16:creationId xmlns:a16="http://schemas.microsoft.com/office/drawing/2014/main" id="{EE911FFD-C096-4D7C-A893-6A68D1F7E561}"/>
              </a:ext>
            </a:extLst>
          </p:cNvPr>
          <p:cNvCxnSpPr>
            <a:cxnSpLocks noChangeShapeType="1"/>
          </p:cNvCxnSpPr>
          <p:nvPr/>
        </p:nvCxnSpPr>
        <p:spPr bwMode="auto">
          <a:xfrm flipH="1">
            <a:off x="6096000" y="4210050"/>
            <a:ext cx="642938" cy="27463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27" name="Straight Connector 1445">
            <a:extLst>
              <a:ext uri="{FF2B5EF4-FFF2-40B4-BE49-F238E27FC236}">
                <a16:creationId xmlns:a16="http://schemas.microsoft.com/office/drawing/2014/main" id="{D84B1707-C6C2-4242-A380-D61E746B2B34}"/>
              </a:ext>
            </a:extLst>
          </p:cNvPr>
          <p:cNvCxnSpPr>
            <a:cxnSpLocks noChangeShapeType="1"/>
          </p:cNvCxnSpPr>
          <p:nvPr/>
        </p:nvCxnSpPr>
        <p:spPr bwMode="auto">
          <a:xfrm>
            <a:off x="8189913" y="4333875"/>
            <a:ext cx="509587" cy="2254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28" name="Straight Connector 1423">
            <a:extLst>
              <a:ext uri="{FF2B5EF4-FFF2-40B4-BE49-F238E27FC236}">
                <a16:creationId xmlns:a16="http://schemas.microsoft.com/office/drawing/2014/main" id="{1F859C10-CBC8-4065-8E84-F5E57B205D25}"/>
              </a:ext>
            </a:extLst>
          </p:cNvPr>
          <p:cNvCxnSpPr>
            <a:cxnSpLocks noChangeShapeType="1"/>
          </p:cNvCxnSpPr>
          <p:nvPr/>
        </p:nvCxnSpPr>
        <p:spPr bwMode="auto">
          <a:xfrm flipH="1">
            <a:off x="6989763" y="4594225"/>
            <a:ext cx="195262" cy="7588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29" name="Straight Connector 1413">
            <a:extLst>
              <a:ext uri="{FF2B5EF4-FFF2-40B4-BE49-F238E27FC236}">
                <a16:creationId xmlns:a16="http://schemas.microsoft.com/office/drawing/2014/main" id="{00680305-15D3-4204-8E15-3A4357B416EE}"/>
              </a:ext>
            </a:extLst>
          </p:cNvPr>
          <p:cNvCxnSpPr>
            <a:cxnSpLocks noChangeShapeType="1"/>
          </p:cNvCxnSpPr>
          <p:nvPr/>
        </p:nvCxnSpPr>
        <p:spPr bwMode="auto">
          <a:xfrm>
            <a:off x="7335838" y="2638425"/>
            <a:ext cx="0" cy="4714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33830" name="Picture 1381" descr="orange circle">
            <a:extLst>
              <a:ext uri="{FF2B5EF4-FFF2-40B4-BE49-F238E27FC236}">
                <a16:creationId xmlns:a16="http://schemas.microsoft.com/office/drawing/2014/main" id="{95ADDA8A-9297-4248-A2CA-B511FD1402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275" y="3616325"/>
            <a:ext cx="6873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142" descr="sand">
            <a:extLst>
              <a:ext uri="{FF2B5EF4-FFF2-40B4-BE49-F238E27FC236}">
                <a16:creationId xmlns:a16="http://schemas.microsoft.com/office/drawing/2014/main" id="{D0CB50F2-BEFB-48DF-8066-E2B72416405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2388" y="2995613"/>
            <a:ext cx="3324225"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33" name="Text Box 125">
            <a:extLst>
              <a:ext uri="{FF2B5EF4-FFF2-40B4-BE49-F238E27FC236}">
                <a16:creationId xmlns:a16="http://schemas.microsoft.com/office/drawing/2014/main" id="{1ED4B764-489D-473E-9E5A-CBF0536E7AFC}"/>
              </a:ext>
            </a:extLst>
          </p:cNvPr>
          <p:cNvSpPr txBox="1">
            <a:spLocks noChangeArrowheads="1"/>
          </p:cNvSpPr>
          <p:nvPr/>
        </p:nvSpPr>
        <p:spPr bwMode="auto">
          <a:xfrm>
            <a:off x="7159625" y="3740150"/>
            <a:ext cx="487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t>Si</a:t>
            </a:r>
          </a:p>
        </p:txBody>
      </p:sp>
      <p:sp>
        <p:nvSpPr>
          <p:cNvPr id="33834" name="Text Box 134">
            <a:extLst>
              <a:ext uri="{FF2B5EF4-FFF2-40B4-BE49-F238E27FC236}">
                <a16:creationId xmlns:a16="http://schemas.microsoft.com/office/drawing/2014/main" id="{1FE9A460-0285-46C9-809C-A767EBCC4989}"/>
              </a:ext>
            </a:extLst>
          </p:cNvPr>
          <p:cNvSpPr txBox="1">
            <a:spLocks noChangeArrowheads="1"/>
          </p:cNvSpPr>
          <p:nvPr/>
        </p:nvSpPr>
        <p:spPr bwMode="auto">
          <a:xfrm>
            <a:off x="7969250" y="4137025"/>
            <a:ext cx="274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t>O</a:t>
            </a:r>
          </a:p>
        </p:txBody>
      </p:sp>
      <p:sp>
        <p:nvSpPr>
          <p:cNvPr id="33835" name="Text Box 139">
            <a:extLst>
              <a:ext uri="{FF2B5EF4-FFF2-40B4-BE49-F238E27FC236}">
                <a16:creationId xmlns:a16="http://schemas.microsoft.com/office/drawing/2014/main" id="{AB6EF191-5547-4622-9CFF-3914BFDD9E77}"/>
              </a:ext>
            </a:extLst>
          </p:cNvPr>
          <p:cNvSpPr txBox="1">
            <a:spLocks noChangeArrowheads="1"/>
          </p:cNvSpPr>
          <p:nvPr/>
        </p:nvSpPr>
        <p:spPr bwMode="auto">
          <a:xfrm>
            <a:off x="7011988" y="4510088"/>
            <a:ext cx="274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t>O</a:t>
            </a:r>
          </a:p>
        </p:txBody>
      </p:sp>
      <p:sp>
        <p:nvSpPr>
          <p:cNvPr id="33836" name="Text Box 140">
            <a:extLst>
              <a:ext uri="{FF2B5EF4-FFF2-40B4-BE49-F238E27FC236}">
                <a16:creationId xmlns:a16="http://schemas.microsoft.com/office/drawing/2014/main" id="{EBA8E6CD-1B24-4BAD-9B6F-4321E7975C8B}"/>
              </a:ext>
            </a:extLst>
          </p:cNvPr>
          <p:cNvSpPr txBox="1">
            <a:spLocks noChangeArrowheads="1"/>
          </p:cNvSpPr>
          <p:nvPr/>
        </p:nvSpPr>
        <p:spPr bwMode="auto">
          <a:xfrm>
            <a:off x="6578600" y="4002088"/>
            <a:ext cx="274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t>O</a:t>
            </a:r>
          </a:p>
        </p:txBody>
      </p:sp>
      <p:sp>
        <p:nvSpPr>
          <p:cNvPr id="33837" name="Text Box 141">
            <a:extLst>
              <a:ext uri="{FF2B5EF4-FFF2-40B4-BE49-F238E27FC236}">
                <a16:creationId xmlns:a16="http://schemas.microsoft.com/office/drawing/2014/main" id="{F33EB1D5-C90A-4FF7-B057-2E476060A770}"/>
              </a:ext>
            </a:extLst>
          </p:cNvPr>
          <p:cNvSpPr txBox="1">
            <a:spLocks noChangeArrowheads="1"/>
          </p:cNvSpPr>
          <p:nvPr/>
        </p:nvSpPr>
        <p:spPr bwMode="auto">
          <a:xfrm>
            <a:off x="7199313" y="3024188"/>
            <a:ext cx="274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t>O</a:t>
            </a:r>
          </a:p>
        </p:txBody>
      </p:sp>
      <p:cxnSp>
        <p:nvCxnSpPr>
          <p:cNvPr id="33823" name="Straight Connector 1422">
            <a:extLst>
              <a:ext uri="{FF2B5EF4-FFF2-40B4-BE49-F238E27FC236}">
                <a16:creationId xmlns:a16="http://schemas.microsoft.com/office/drawing/2014/main" id="{31EFC1DA-D534-4774-90D7-FD2FEA7382B8}"/>
              </a:ext>
            </a:extLst>
          </p:cNvPr>
          <p:cNvCxnSpPr>
            <a:cxnSpLocks noChangeShapeType="1"/>
          </p:cNvCxnSpPr>
          <p:nvPr/>
        </p:nvCxnSpPr>
        <p:spPr bwMode="auto">
          <a:xfrm flipV="1">
            <a:off x="1562100" y="2928938"/>
            <a:ext cx="315913" cy="5397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444">
            <a:extLst>
              <a:ext uri="{FF2B5EF4-FFF2-40B4-BE49-F238E27FC236}">
                <a16:creationId xmlns:a16="http://schemas.microsoft.com/office/drawing/2014/main" id="{CA09BD8F-E570-4C38-B7F7-CA98DF7A2BDA}"/>
              </a:ext>
            </a:extLst>
          </p:cNvPr>
          <p:cNvCxnSpPr>
            <a:cxnSpLocks noChangeShapeType="1"/>
          </p:cNvCxnSpPr>
          <p:nvPr/>
        </p:nvCxnSpPr>
        <p:spPr bwMode="auto">
          <a:xfrm flipH="1" flipV="1">
            <a:off x="914400" y="3121025"/>
            <a:ext cx="769938" cy="2682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1443">
            <a:extLst>
              <a:ext uri="{FF2B5EF4-FFF2-40B4-BE49-F238E27FC236}">
                <a16:creationId xmlns:a16="http://schemas.microsoft.com/office/drawing/2014/main" id="{47DE1517-7FF2-4BA4-A8FA-C271357C2736}"/>
              </a:ext>
            </a:extLst>
          </p:cNvPr>
          <p:cNvCxnSpPr>
            <a:cxnSpLocks noChangeShapeType="1"/>
          </p:cNvCxnSpPr>
          <p:nvPr/>
        </p:nvCxnSpPr>
        <p:spPr bwMode="auto">
          <a:xfrm flipH="1">
            <a:off x="1668463" y="3190875"/>
            <a:ext cx="909637" cy="15081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20" name="Straight Connector 1442">
            <a:extLst>
              <a:ext uri="{FF2B5EF4-FFF2-40B4-BE49-F238E27FC236}">
                <a16:creationId xmlns:a16="http://schemas.microsoft.com/office/drawing/2014/main" id="{1331A020-5178-456D-B10C-056AB46C2312}"/>
              </a:ext>
            </a:extLst>
          </p:cNvPr>
          <p:cNvCxnSpPr>
            <a:cxnSpLocks noChangeShapeType="1"/>
          </p:cNvCxnSpPr>
          <p:nvPr/>
        </p:nvCxnSpPr>
        <p:spPr bwMode="auto">
          <a:xfrm>
            <a:off x="1835150" y="4824413"/>
            <a:ext cx="379413" cy="18097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421">
            <a:extLst>
              <a:ext uri="{FF2B5EF4-FFF2-40B4-BE49-F238E27FC236}">
                <a16:creationId xmlns:a16="http://schemas.microsoft.com/office/drawing/2014/main" id="{56789284-E7FA-46F6-BFC4-6E239F3975F1}"/>
              </a:ext>
            </a:extLst>
          </p:cNvPr>
          <p:cNvCxnSpPr>
            <a:cxnSpLocks noChangeShapeType="1"/>
          </p:cNvCxnSpPr>
          <p:nvPr/>
        </p:nvCxnSpPr>
        <p:spPr bwMode="auto">
          <a:xfrm flipH="1">
            <a:off x="1492250" y="4941888"/>
            <a:ext cx="112713" cy="3524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441">
            <a:extLst>
              <a:ext uri="{FF2B5EF4-FFF2-40B4-BE49-F238E27FC236}">
                <a16:creationId xmlns:a16="http://schemas.microsoft.com/office/drawing/2014/main" id="{E2F9FBCF-347F-4984-BB20-7F5CC3141928}"/>
              </a:ext>
            </a:extLst>
          </p:cNvPr>
          <p:cNvCxnSpPr>
            <a:cxnSpLocks noChangeShapeType="1"/>
          </p:cNvCxnSpPr>
          <p:nvPr/>
        </p:nvCxnSpPr>
        <p:spPr bwMode="auto">
          <a:xfrm flipV="1">
            <a:off x="1016000" y="4779963"/>
            <a:ext cx="396875" cy="15557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33806" name="Picture 138" descr="orange circle">
            <a:extLst>
              <a:ext uri="{FF2B5EF4-FFF2-40B4-BE49-F238E27FC236}">
                <a16:creationId xmlns:a16="http://schemas.microsoft.com/office/drawing/2014/main" id="{452324C4-2D0A-4690-B6CD-6B7D3035C5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1425" y="3279775"/>
            <a:ext cx="37306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4" name="Straight Connector 133">
            <a:extLst>
              <a:ext uri="{FF2B5EF4-FFF2-40B4-BE49-F238E27FC236}">
                <a16:creationId xmlns:a16="http://schemas.microsoft.com/office/drawing/2014/main" id="{AEB9D9AB-7613-4761-9C3F-D4B2C7C2879D}"/>
              </a:ext>
            </a:extLst>
          </p:cNvPr>
          <p:cNvCxnSpPr/>
          <p:nvPr/>
        </p:nvCxnSpPr>
        <p:spPr bwMode="auto">
          <a:xfrm>
            <a:off x="2085975" y="3292475"/>
            <a:ext cx="1695450" cy="393700"/>
          </a:xfrm>
          <a:prstGeom prst="line">
            <a:avLst/>
          </a:prstGeom>
          <a:ln w="38100">
            <a:solidFill>
              <a:srgbClr val="FF66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13F33458-CC7D-422A-BB66-214156E651AB}"/>
              </a:ext>
            </a:extLst>
          </p:cNvPr>
          <p:cNvCxnSpPr/>
          <p:nvPr/>
        </p:nvCxnSpPr>
        <p:spPr bwMode="auto">
          <a:xfrm flipH="1">
            <a:off x="2368550" y="3686175"/>
            <a:ext cx="1412875" cy="792163"/>
          </a:xfrm>
          <a:prstGeom prst="line">
            <a:avLst/>
          </a:prstGeom>
          <a:ln w="38100">
            <a:solidFill>
              <a:srgbClr val="FF66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809" name="Straight Connector 1411">
            <a:extLst>
              <a:ext uri="{FF2B5EF4-FFF2-40B4-BE49-F238E27FC236}">
                <a16:creationId xmlns:a16="http://schemas.microsoft.com/office/drawing/2014/main" id="{58D96B14-DAC6-44D0-AC61-666B9329B1CD}"/>
              </a:ext>
            </a:extLst>
          </p:cNvPr>
          <p:cNvCxnSpPr>
            <a:cxnSpLocks noChangeAspect="1" noChangeShapeType="1"/>
          </p:cNvCxnSpPr>
          <p:nvPr/>
        </p:nvCxnSpPr>
        <p:spPr bwMode="auto">
          <a:xfrm>
            <a:off x="1639888" y="3438525"/>
            <a:ext cx="0" cy="129381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137" name="Oval 136">
            <a:extLst>
              <a:ext uri="{FF2B5EF4-FFF2-40B4-BE49-F238E27FC236}">
                <a16:creationId xmlns:a16="http://schemas.microsoft.com/office/drawing/2014/main" id="{2516E316-2379-451D-9986-0116BF03D643}"/>
              </a:ext>
            </a:extLst>
          </p:cNvPr>
          <p:cNvSpPr/>
          <p:nvPr/>
        </p:nvSpPr>
        <p:spPr bwMode="auto">
          <a:xfrm>
            <a:off x="841375" y="3133725"/>
            <a:ext cx="1592263" cy="1898650"/>
          </a:xfrm>
          <a:prstGeom prst="ellipse">
            <a:avLst/>
          </a:prstGeom>
          <a:noFill/>
          <a:ln w="38100">
            <a:solidFill>
              <a:srgbClr val="FF66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GB" sz="1600" b="1">
              <a:solidFill>
                <a:srgbClr val="000066"/>
              </a:solidFill>
            </a:endParaRPr>
          </a:p>
        </p:txBody>
      </p:sp>
      <p:pic>
        <p:nvPicPr>
          <p:cNvPr id="33818" name="Picture 47" descr="oxygen_atom">
            <a:extLst>
              <a:ext uri="{FF2B5EF4-FFF2-40B4-BE49-F238E27FC236}">
                <a16:creationId xmlns:a16="http://schemas.microsoft.com/office/drawing/2014/main" id="{F206A7F1-860E-405E-9206-AAFE0BDA8E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2713" y="3833813"/>
            <a:ext cx="5127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9" name="Text Box 48">
            <a:extLst>
              <a:ext uri="{FF2B5EF4-FFF2-40B4-BE49-F238E27FC236}">
                <a16:creationId xmlns:a16="http://schemas.microsoft.com/office/drawing/2014/main" id="{0EFA3B5C-95EF-4368-9B76-4496EE2097C1}"/>
              </a:ext>
            </a:extLst>
          </p:cNvPr>
          <p:cNvSpPr txBox="1">
            <a:spLocks noChangeArrowheads="1"/>
          </p:cNvSpPr>
          <p:nvPr/>
        </p:nvSpPr>
        <p:spPr bwMode="auto">
          <a:xfrm>
            <a:off x="1447800" y="3898900"/>
            <a:ext cx="2952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t>O</a:t>
            </a:r>
          </a:p>
        </p:txBody>
      </p:sp>
      <p:pic>
        <p:nvPicPr>
          <p:cNvPr id="33816" name="Picture 921" descr="sulfur_atom">
            <a:extLst>
              <a:ext uri="{FF2B5EF4-FFF2-40B4-BE49-F238E27FC236}">
                <a16:creationId xmlns:a16="http://schemas.microsoft.com/office/drawing/2014/main" id="{93A6944A-43E9-45D9-B7C7-E99C572982F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77950" y="3181350"/>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7" name="Text Box 931">
            <a:extLst>
              <a:ext uri="{FF2B5EF4-FFF2-40B4-BE49-F238E27FC236}">
                <a16:creationId xmlns:a16="http://schemas.microsoft.com/office/drawing/2014/main" id="{73D4E2E8-6DEB-4C5E-880F-CC5EEA44F3FE}"/>
              </a:ext>
            </a:extLst>
          </p:cNvPr>
          <p:cNvSpPr txBox="1">
            <a:spLocks noChangeArrowheads="1"/>
          </p:cNvSpPr>
          <p:nvPr/>
        </p:nvSpPr>
        <p:spPr bwMode="auto">
          <a:xfrm>
            <a:off x="1417638" y="3262313"/>
            <a:ext cx="45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t>Si</a:t>
            </a:r>
          </a:p>
        </p:txBody>
      </p:sp>
      <p:pic>
        <p:nvPicPr>
          <p:cNvPr id="33814" name="Picture 92" descr="sulfur_atom">
            <a:extLst>
              <a:ext uri="{FF2B5EF4-FFF2-40B4-BE49-F238E27FC236}">
                <a16:creationId xmlns:a16="http://schemas.microsoft.com/office/drawing/2014/main" id="{77F64E6F-3C4D-431D-A145-C1151DF6E56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77950" y="4475163"/>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5" name="Text Box 93">
            <a:extLst>
              <a:ext uri="{FF2B5EF4-FFF2-40B4-BE49-F238E27FC236}">
                <a16:creationId xmlns:a16="http://schemas.microsoft.com/office/drawing/2014/main" id="{FBE34777-DBF5-45D6-BFC5-D54329032DC5}"/>
              </a:ext>
            </a:extLst>
          </p:cNvPr>
          <p:cNvSpPr txBox="1">
            <a:spLocks noChangeArrowheads="1"/>
          </p:cNvSpPr>
          <p:nvPr/>
        </p:nvSpPr>
        <p:spPr bwMode="auto">
          <a:xfrm>
            <a:off x="1417638" y="4556125"/>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t>Si</a:t>
            </a:r>
          </a:p>
        </p:txBody>
      </p:sp>
      <p:sp>
        <p:nvSpPr>
          <p:cNvPr id="158" name="Rectangle 157">
            <a:extLst>
              <a:ext uri="{FF2B5EF4-FFF2-40B4-BE49-F238E27FC236}">
                <a16:creationId xmlns:a16="http://schemas.microsoft.com/office/drawing/2014/main" id="{297576F0-680D-4B7E-AD3C-47B116C5622D}"/>
              </a:ext>
            </a:extLst>
          </p:cNvPr>
          <p:cNvSpPr>
            <a:spLocks noChangeArrowheads="1"/>
          </p:cNvSpPr>
          <p:nvPr/>
        </p:nvSpPr>
        <p:spPr bwMode="auto">
          <a:xfrm>
            <a:off x="360363" y="2143125"/>
            <a:ext cx="8172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t>Each oxygen atom is bonded to two silicon atoms.</a:t>
            </a:r>
            <a:endParaRPr lang="en-GB" altLang="en-US"/>
          </a:p>
        </p:txBody>
      </p:sp>
      <p:pic>
        <p:nvPicPr>
          <p:cNvPr id="37" name="Picture 8">
            <a:hlinkClick r:id="" action="ppaction://hlinkshowjump?jump=nextslide"/>
            <a:extLst>
              <a:ext uri="{FF2B5EF4-FFF2-40B4-BE49-F238E27FC236}">
                <a16:creationId xmlns:a16="http://schemas.microsoft.com/office/drawing/2014/main" id="{3D04A0BD-A996-48F7-B9EA-AB039F5AB34A}"/>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8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8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8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8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8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8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8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8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8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82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8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8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8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8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8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8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80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80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82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382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82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82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382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3823"/>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4"/>
                                        </p:tgtEl>
                                        <p:attrNameLst>
                                          <p:attrName>style.visibility</p:attrName>
                                        </p:attrNameLst>
                                      </p:cBhvr>
                                      <p:to>
                                        <p:strVal val="visible"/>
                                      </p:to>
                                    </p:set>
                                  </p:childTnLst>
                                </p:cTn>
                              </p:par>
                            </p:childTnLst>
                          </p:cTn>
                        </p:par>
                        <p:par>
                          <p:cTn id="71" fill="hold">
                            <p:stCondLst>
                              <p:cond delay="0"/>
                            </p:stCondLst>
                            <p:childTnLst>
                              <p:par>
                                <p:cTn id="72" presetID="1" presetClass="entr" presetSubtype="0"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154" grpId="0"/>
      <p:bldP spid="33833" grpId="0"/>
      <p:bldP spid="33834" grpId="0"/>
      <p:bldP spid="33835" grpId="0"/>
      <p:bldP spid="33836" grpId="0"/>
      <p:bldP spid="33837" grpId="0"/>
      <p:bldP spid="137" grpId="0" animBg="1"/>
      <p:bldP spid="33819" grpId="0"/>
      <p:bldP spid="33817" grpId="0"/>
      <p:bldP spid="33815" grpId="0"/>
      <p:bldP spid="1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1F7188D-2E66-4E0B-B461-A64BE2C4EC8F}"/>
              </a:ext>
            </a:extLst>
          </p:cNvPr>
          <p:cNvSpPr>
            <a:spLocks noGrp="1"/>
          </p:cNvSpPr>
          <p:nvPr>
            <p:ph type="title"/>
          </p:nvPr>
        </p:nvSpPr>
        <p:spPr/>
        <p:txBody>
          <a:bodyPr/>
          <a:lstStyle/>
          <a:p>
            <a:r>
              <a:rPr lang="en-GB" altLang="en-US"/>
              <a:t>Drawing giant covalent structures</a:t>
            </a:r>
          </a:p>
        </p:txBody>
      </p:sp>
      <p:graphicFrame>
        <p:nvGraphicFramePr>
          <p:cNvPr id="5" name="Table 4">
            <a:extLst>
              <a:ext uri="{FF2B5EF4-FFF2-40B4-BE49-F238E27FC236}">
                <a16:creationId xmlns:a16="http://schemas.microsoft.com/office/drawing/2014/main" id="{A0309FBE-ADAD-4202-B717-752A1E8534DE}"/>
              </a:ext>
            </a:extLst>
          </p:cNvPr>
          <p:cNvGraphicFramePr>
            <a:graphicFrameLocks noGrp="1"/>
          </p:cNvGraphicFramePr>
          <p:nvPr>
            <p:extLst>
              <p:ext uri="{D42A27DB-BD31-4B8C-83A1-F6EECF244321}">
                <p14:modId xmlns:p14="http://schemas.microsoft.com/office/powerpoint/2010/main" val="1231596263"/>
              </p:ext>
            </p:extLst>
          </p:nvPr>
        </p:nvGraphicFramePr>
        <p:xfrm>
          <a:off x="360363" y="1296988"/>
          <a:ext cx="8143876" cy="3743363"/>
        </p:xfrm>
        <a:graphic>
          <a:graphicData uri="http://schemas.openxmlformats.org/drawingml/2006/table">
            <a:tbl>
              <a:tblPr firstRow="1">
                <a:tableStyleId>{B301B821-A1FF-4177-AEE7-76D212191A09}</a:tableStyleId>
              </a:tblPr>
              <a:tblGrid>
                <a:gridCol w="2416080">
                  <a:extLst>
                    <a:ext uri="{9D8B030D-6E8A-4147-A177-3AD203B41FA5}">
                      <a16:colId xmlns:a16="http://schemas.microsoft.com/office/drawing/2014/main" val="20000"/>
                    </a:ext>
                  </a:extLst>
                </a:gridCol>
                <a:gridCol w="2416080">
                  <a:extLst>
                    <a:ext uri="{9D8B030D-6E8A-4147-A177-3AD203B41FA5}">
                      <a16:colId xmlns:a16="http://schemas.microsoft.com/office/drawing/2014/main" val="20001"/>
                    </a:ext>
                  </a:extLst>
                </a:gridCol>
                <a:gridCol w="3311716">
                  <a:extLst>
                    <a:ext uri="{9D8B030D-6E8A-4147-A177-3AD203B41FA5}">
                      <a16:colId xmlns:a16="http://schemas.microsoft.com/office/drawing/2014/main" val="20002"/>
                    </a:ext>
                  </a:extLst>
                </a:gridCol>
              </a:tblGrid>
              <a:tr h="4679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bg1"/>
                          </a:solidFill>
                        </a:rPr>
                        <a:t>Diamond (C)</a:t>
                      </a:r>
                    </a:p>
                  </a:txBody>
                  <a:tcPr marL="91432" marR="91432" marT="45711" marB="45711">
                    <a:lnL w="5715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5715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66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bg1"/>
                          </a:solidFill>
                        </a:rPr>
                        <a:t>Graphite (C)</a:t>
                      </a:r>
                    </a:p>
                  </a:txBody>
                  <a:tcPr marL="91432" marR="91432" marT="45711" marB="45711">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5715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6600"/>
                    </a:solidFill>
                  </a:tcPr>
                </a:tc>
                <a:tc>
                  <a:txBody>
                    <a:bodyPr/>
                    <a:lstStyle/>
                    <a:p>
                      <a:pPr algn="ctr"/>
                      <a:r>
                        <a:rPr lang="en-GB" sz="2400" dirty="0">
                          <a:solidFill>
                            <a:schemeClr val="bg1"/>
                          </a:solidFill>
                        </a:rPr>
                        <a:t>Silicon dioxide (SiO</a:t>
                      </a:r>
                      <a:r>
                        <a:rPr lang="en-GB" sz="2400" baseline="-25000" dirty="0">
                          <a:solidFill>
                            <a:schemeClr val="bg1"/>
                          </a:solidFill>
                        </a:rPr>
                        <a:t>2</a:t>
                      </a:r>
                      <a:r>
                        <a:rPr lang="en-GB" sz="2400" dirty="0">
                          <a:solidFill>
                            <a:schemeClr val="bg1"/>
                          </a:solidFill>
                        </a:rPr>
                        <a:t>)</a:t>
                      </a:r>
                    </a:p>
                  </a:txBody>
                  <a:tcPr marL="91432" marR="91432" marT="45711" marB="45711">
                    <a:lnL w="38100" cap="flat" cmpd="sng" algn="ctr">
                      <a:solidFill>
                        <a:srgbClr val="FF6600"/>
                      </a:solidFill>
                      <a:prstDash val="solid"/>
                      <a:round/>
                      <a:headEnd type="none" w="med" len="med"/>
                      <a:tailEnd type="none" w="med" len="med"/>
                    </a:lnL>
                    <a:lnR w="57150" cap="flat" cmpd="sng" algn="ctr">
                      <a:solidFill>
                        <a:srgbClr val="FF6600"/>
                      </a:solidFill>
                      <a:prstDash val="solid"/>
                      <a:round/>
                      <a:headEnd type="none" w="med" len="med"/>
                      <a:tailEnd type="none" w="med" len="med"/>
                    </a:lnR>
                    <a:lnT w="5715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6600"/>
                    </a:solidFill>
                  </a:tcPr>
                </a:tc>
                <a:extLst>
                  <a:ext uri="{0D108BD9-81ED-4DB2-BD59-A6C34878D82A}">
                    <a16:rowId xmlns:a16="http://schemas.microsoft.com/office/drawing/2014/main" val="10000"/>
                  </a:ext>
                </a:extLst>
              </a:tr>
              <a:tr h="1511715">
                <a:tc>
                  <a:txBody>
                    <a:bodyPr/>
                    <a:lstStyle/>
                    <a:p>
                      <a:pPr algn="l"/>
                      <a:endParaRPr lang="en-GB" sz="2400" dirty="0">
                        <a:solidFill>
                          <a:srgbClr val="010066"/>
                        </a:solidFill>
                      </a:endParaRPr>
                    </a:p>
                  </a:txBody>
                  <a:tcPr marL="91432" marR="91432" marT="45711" marB="45711">
                    <a:lnL w="5715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l"/>
                      <a:endParaRPr lang="en-GB" sz="2400" dirty="0">
                        <a:solidFill>
                          <a:srgbClr val="010066"/>
                        </a:solidFill>
                      </a:endParaRPr>
                    </a:p>
                  </a:txBody>
                  <a:tcPr marL="91432" marR="91432" marT="45711" marB="45711">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1800" dirty="0"/>
                    </a:p>
                  </a:txBody>
                  <a:tcPr marL="91432" marR="91432" marT="45711" marB="45711">
                    <a:lnL w="38100" cap="flat" cmpd="sng" algn="ctr">
                      <a:solidFill>
                        <a:srgbClr val="FF6600"/>
                      </a:solidFill>
                      <a:prstDash val="solid"/>
                      <a:round/>
                      <a:headEnd type="none" w="med" len="med"/>
                      <a:tailEnd type="none" w="med" len="med"/>
                    </a:lnL>
                    <a:lnR w="5715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1"/>
                  </a:ext>
                </a:extLst>
              </a:tr>
              <a:tr h="1763736">
                <a:tc>
                  <a:txBody>
                    <a:bodyPr/>
                    <a:lstStyle/>
                    <a:p>
                      <a:pPr algn="l"/>
                      <a:endParaRPr lang="en-GB" sz="2400" dirty="0">
                        <a:solidFill>
                          <a:srgbClr val="010066"/>
                        </a:solidFill>
                      </a:endParaRPr>
                    </a:p>
                  </a:txBody>
                  <a:tcPr marL="91432" marR="91432" marT="45711" marB="45711">
                    <a:lnL w="5715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57150" cap="flat" cmpd="sng" algn="ctr">
                      <a:solidFill>
                        <a:srgbClr val="FF6600"/>
                      </a:solidFill>
                      <a:prstDash val="solid"/>
                      <a:round/>
                      <a:headEnd type="none" w="med" len="med"/>
                      <a:tailEnd type="none" w="med" len="med"/>
                    </a:lnB>
                  </a:tcPr>
                </a:tc>
                <a:tc>
                  <a:txBody>
                    <a:bodyPr/>
                    <a:lstStyle/>
                    <a:p>
                      <a:pPr algn="l"/>
                      <a:endParaRPr lang="en-GB" sz="2400" dirty="0">
                        <a:solidFill>
                          <a:srgbClr val="010066"/>
                        </a:solidFill>
                      </a:endParaRPr>
                    </a:p>
                  </a:txBody>
                  <a:tcPr marL="91432" marR="91432" marT="45711" marB="45711">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57150" cap="flat" cmpd="sng" algn="ctr">
                      <a:solidFill>
                        <a:srgbClr val="FF6600"/>
                      </a:solidFill>
                      <a:prstDash val="solid"/>
                      <a:round/>
                      <a:headEnd type="none" w="med" len="med"/>
                      <a:tailEnd type="none" w="med" len="med"/>
                    </a:lnB>
                  </a:tcPr>
                </a:tc>
                <a:tc>
                  <a:txBody>
                    <a:bodyPr/>
                    <a:lstStyle/>
                    <a:p>
                      <a:endParaRPr lang="en-GB" sz="1800" dirty="0"/>
                    </a:p>
                  </a:txBody>
                  <a:tcPr marL="91432" marR="91432" marT="45711" marB="45711">
                    <a:lnL w="38100" cap="flat" cmpd="sng" algn="ctr">
                      <a:solidFill>
                        <a:srgbClr val="FF6600"/>
                      </a:solidFill>
                      <a:prstDash val="solid"/>
                      <a:round/>
                      <a:headEnd type="none" w="med" len="med"/>
                      <a:tailEnd type="none" w="med" len="med"/>
                    </a:lnL>
                    <a:lnR w="5715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5715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18" name="Picture 103" descr="diamond">
            <a:extLst>
              <a:ext uri="{FF2B5EF4-FFF2-40B4-BE49-F238E27FC236}">
                <a16:creationId xmlns:a16="http://schemas.microsoft.com/office/drawing/2014/main" id="{C1297C6E-7E29-4B75-B3CD-7BFB7963DA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129" y="3314701"/>
            <a:ext cx="1160921" cy="162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118" descr="diamond.png">
            <a:extLst>
              <a:ext uri="{FF2B5EF4-FFF2-40B4-BE49-F238E27FC236}">
                <a16:creationId xmlns:a16="http://schemas.microsoft.com/office/drawing/2014/main" id="{4BBBCC55-23BB-4833-888B-4A7ED84FBEF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0263" y="1792288"/>
            <a:ext cx="14097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19" descr="sand.png">
            <a:extLst>
              <a:ext uri="{FF2B5EF4-FFF2-40B4-BE49-F238E27FC236}">
                <a16:creationId xmlns:a16="http://schemas.microsoft.com/office/drawing/2014/main" id="{7E893CE8-97F1-465B-A9BC-DD3DD21F7D1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57863" y="1792288"/>
            <a:ext cx="226853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0" descr="graphite.png">
            <a:extLst>
              <a:ext uri="{FF2B5EF4-FFF2-40B4-BE49-F238E27FC236}">
                <a16:creationId xmlns:a16="http://schemas.microsoft.com/office/drawing/2014/main" id="{AB7C27DE-1AD4-47D4-B13E-04BB8815BD4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22625" y="1792288"/>
            <a:ext cx="15621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109" descr="graphite">
            <a:extLst>
              <a:ext uri="{FF2B5EF4-FFF2-40B4-BE49-F238E27FC236}">
                <a16:creationId xmlns:a16="http://schemas.microsoft.com/office/drawing/2014/main" id="{1974D4CD-DBAD-46DD-8897-FF7F6BB00C0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46762" y="3314701"/>
            <a:ext cx="1920537" cy="162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TextBox 122">
            <a:extLst>
              <a:ext uri="{FF2B5EF4-FFF2-40B4-BE49-F238E27FC236}">
                <a16:creationId xmlns:a16="http://schemas.microsoft.com/office/drawing/2014/main" id="{C6D4EDB4-B90F-417F-885F-DC172483E9D9}"/>
              </a:ext>
            </a:extLst>
          </p:cNvPr>
          <p:cNvSpPr txBox="1">
            <a:spLocks noChangeArrowheads="1"/>
          </p:cNvSpPr>
          <p:nvPr/>
        </p:nvSpPr>
        <p:spPr bwMode="auto">
          <a:xfrm>
            <a:off x="365202" y="5063896"/>
            <a:ext cx="84184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2D structural formula makes it easier to see which atoms are bonded together. The ball and stick model is better for showing the 3D arrangement of the structure.</a:t>
            </a:r>
          </a:p>
        </p:txBody>
      </p:sp>
      <p:sp>
        <p:nvSpPr>
          <p:cNvPr id="34845" name="Text Box 17">
            <a:extLst>
              <a:ext uri="{FF2B5EF4-FFF2-40B4-BE49-F238E27FC236}">
                <a16:creationId xmlns:a16="http://schemas.microsoft.com/office/drawing/2014/main" id="{B43D673E-3717-4085-8B88-54F17B5959A3}"/>
              </a:ext>
            </a:extLst>
          </p:cNvPr>
          <p:cNvSpPr txBox="1">
            <a:spLocks noChangeArrowheads="1"/>
          </p:cNvSpPr>
          <p:nvPr/>
        </p:nvSpPr>
        <p:spPr bwMode="auto">
          <a:xfrm>
            <a:off x="342900" y="784225"/>
            <a:ext cx="6210300" cy="457200"/>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How can we draw giant covalent structures?</a:t>
            </a:r>
          </a:p>
        </p:txBody>
      </p:sp>
      <p:pic>
        <p:nvPicPr>
          <p:cNvPr id="126" name="Picture 125" descr="Picture12.jpg">
            <a:extLst>
              <a:ext uri="{FF2B5EF4-FFF2-40B4-BE49-F238E27FC236}">
                <a16:creationId xmlns:a16="http://schemas.microsoft.com/office/drawing/2014/main" id="{D0A1AA18-8657-4C91-8C9C-6E32EE4AEC7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52893" y="3351213"/>
            <a:ext cx="1502031" cy="155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a:hlinkClick r:id="" action="ppaction://hlinkshowjump?jump=nextslide"/>
            <a:extLst>
              <a:ext uri="{FF2B5EF4-FFF2-40B4-BE49-F238E27FC236}">
                <a16:creationId xmlns:a16="http://schemas.microsoft.com/office/drawing/2014/main" id="{4D73C41F-FCF1-4A72-AE6B-C0A15B1046F6}"/>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AC4C3CC4-BA44-45B7-8847-58E85AF40B02}"/>
              </a:ext>
            </a:extLst>
          </p:cNvPr>
          <p:cNvPicPr>
            <a:picLocks noChangeAspect="1" noChangeArrowheads="1"/>
          </p:cNvPicPr>
          <p:nvPr/>
        </p:nvPicPr>
        <p:blipFill>
          <a:blip r:embed="rId11"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a:extLst>
              <a:ext uri="{FF2B5EF4-FFF2-40B4-BE49-F238E27FC236}">
                <a16:creationId xmlns:a16="http://schemas.microsoft.com/office/drawing/2014/main" id="{4F143F23-013E-4F1E-A43D-593EFFA6BD36}"/>
              </a:ext>
            </a:extLst>
          </p:cNvPr>
          <p:cNvSpPr>
            <a:spLocks noGrp="1"/>
          </p:cNvSpPr>
          <p:nvPr>
            <p:ph type="title"/>
          </p:nvPr>
        </p:nvSpPr>
        <p:spPr/>
        <p:txBody>
          <a:bodyPr/>
          <a:lstStyle/>
          <a:p>
            <a:r>
              <a:rPr lang="en-GB" altLang="en-US"/>
              <a:t>Properties of giant covalent structures</a:t>
            </a:r>
          </a:p>
        </p:txBody>
      </p:sp>
      <p:graphicFrame>
        <p:nvGraphicFramePr>
          <p:cNvPr id="6" name="Table 5">
            <a:extLst>
              <a:ext uri="{FF2B5EF4-FFF2-40B4-BE49-F238E27FC236}">
                <a16:creationId xmlns:a16="http://schemas.microsoft.com/office/drawing/2014/main" id="{164D6686-DBA2-42CA-94E6-6F0EB3F0095D}"/>
              </a:ext>
            </a:extLst>
          </p:cNvPr>
          <p:cNvGraphicFramePr>
            <a:graphicFrameLocks noGrp="1"/>
          </p:cNvGraphicFramePr>
          <p:nvPr>
            <p:extLst>
              <p:ext uri="{D42A27DB-BD31-4B8C-83A1-F6EECF244321}">
                <p14:modId xmlns:p14="http://schemas.microsoft.com/office/powerpoint/2010/main" val="1525731565"/>
              </p:ext>
            </p:extLst>
          </p:nvPr>
        </p:nvGraphicFramePr>
        <p:xfrm>
          <a:off x="360363" y="788988"/>
          <a:ext cx="8496300" cy="3143569"/>
        </p:xfrm>
        <a:graphic>
          <a:graphicData uri="http://schemas.openxmlformats.org/drawingml/2006/table">
            <a:tbl>
              <a:tblPr firstRow="1" bandRow="1">
                <a:tableStyleId>{F5AB1C69-6EDB-4FF4-983F-18BD219EF322}</a:tableStyleId>
              </a:tblPr>
              <a:tblGrid>
                <a:gridCol w="2304081">
                  <a:extLst>
                    <a:ext uri="{9D8B030D-6E8A-4147-A177-3AD203B41FA5}">
                      <a16:colId xmlns:a16="http://schemas.microsoft.com/office/drawing/2014/main" val="20000"/>
                    </a:ext>
                  </a:extLst>
                </a:gridCol>
                <a:gridCol w="1800064">
                  <a:extLst>
                    <a:ext uri="{9D8B030D-6E8A-4147-A177-3AD203B41FA5}">
                      <a16:colId xmlns:a16="http://schemas.microsoft.com/office/drawing/2014/main" val="20001"/>
                    </a:ext>
                  </a:extLst>
                </a:gridCol>
                <a:gridCol w="2232079">
                  <a:extLst>
                    <a:ext uri="{9D8B030D-6E8A-4147-A177-3AD203B41FA5}">
                      <a16:colId xmlns:a16="http://schemas.microsoft.com/office/drawing/2014/main" val="20002"/>
                    </a:ext>
                  </a:extLst>
                </a:gridCol>
                <a:gridCol w="2160076">
                  <a:extLst>
                    <a:ext uri="{9D8B030D-6E8A-4147-A177-3AD203B41FA5}">
                      <a16:colId xmlns:a16="http://schemas.microsoft.com/office/drawing/2014/main" val="20003"/>
                    </a:ext>
                  </a:extLst>
                </a:gridCol>
              </a:tblGrid>
              <a:tr h="539871">
                <a:tc>
                  <a:txBody>
                    <a:bodyPr/>
                    <a:lstStyle/>
                    <a:p>
                      <a:pPr algn="ctr"/>
                      <a:r>
                        <a:rPr lang="en-GB" sz="2200" dirty="0">
                          <a:solidFill>
                            <a:schemeClr val="bg1"/>
                          </a:solidFill>
                        </a:rPr>
                        <a:t>properties</a:t>
                      </a:r>
                    </a:p>
                  </a:txBody>
                  <a:tcPr marL="91443" marR="91443" marT="45709" marB="4570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200" dirty="0">
                          <a:solidFill>
                            <a:schemeClr val="bg1"/>
                          </a:solidFill>
                        </a:rPr>
                        <a:t>diamond</a:t>
                      </a:r>
                    </a:p>
                  </a:txBody>
                  <a:tcPr marL="91443" marR="91443" marT="45709" marB="4570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algn="ctr"/>
                      <a:r>
                        <a:rPr lang="en-GB" sz="2200" dirty="0">
                          <a:solidFill>
                            <a:schemeClr val="bg1"/>
                          </a:solidFill>
                        </a:rPr>
                        <a:t>graphite</a:t>
                      </a:r>
                    </a:p>
                  </a:txBody>
                  <a:tcPr marL="91443" marR="91443" marT="45709" marB="4570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200" dirty="0">
                          <a:solidFill>
                            <a:schemeClr val="bg1"/>
                          </a:solidFill>
                        </a:rPr>
                        <a:t>silicon dioxide</a:t>
                      </a:r>
                    </a:p>
                  </a:txBody>
                  <a:tcPr marL="91443" marR="91443" marT="45709" marB="4570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10000"/>
                  </a:ext>
                </a:extLst>
              </a:tr>
              <a:tr h="761818">
                <a:tc>
                  <a:txBody>
                    <a:bodyPr/>
                    <a:lstStyle/>
                    <a:p>
                      <a:pPr algn="ctr"/>
                      <a:r>
                        <a:rPr lang="en-GB" sz="2200" dirty="0">
                          <a:solidFill>
                            <a:srgbClr val="010066"/>
                          </a:solidFill>
                        </a:rPr>
                        <a:t>melting and boiling points?</a:t>
                      </a:r>
                    </a:p>
                  </a:txBody>
                  <a:tcPr marL="91443" marR="91443" marT="45709" marB="4570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dirty="0"/>
                    </a:p>
                  </a:txBody>
                  <a:tcPr marL="91443" marR="91443" marT="45709" marB="4570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a:p>
                  </a:txBody>
                  <a:tcPr marL="91443" marR="91443" marT="45709" marB="4570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a:p>
                  </a:txBody>
                  <a:tcPr marL="91443" marR="91443" marT="45709" marB="4570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61818">
                <a:tc>
                  <a:txBody>
                    <a:bodyPr/>
                    <a:lstStyle/>
                    <a:p>
                      <a:pPr algn="ctr"/>
                      <a:r>
                        <a:rPr lang="en-GB" sz="2200" dirty="0">
                          <a:solidFill>
                            <a:srgbClr val="010066"/>
                          </a:solidFill>
                        </a:rPr>
                        <a:t>conduct electricity?</a:t>
                      </a:r>
                    </a:p>
                  </a:txBody>
                  <a:tcPr marL="91443" marR="91443" marT="45709" marB="4570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dirty="0"/>
                    </a:p>
                  </a:txBody>
                  <a:tcPr marL="91443" marR="91443" marT="45709" marB="4570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dirty="0"/>
                    </a:p>
                  </a:txBody>
                  <a:tcPr marL="91443" marR="91443" marT="45709" marB="4570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a:p>
                  </a:txBody>
                  <a:tcPr marL="91443" marR="91443" marT="45709" marB="4570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39871">
                <a:tc>
                  <a:txBody>
                    <a:bodyPr/>
                    <a:lstStyle/>
                    <a:p>
                      <a:pPr algn="ctr"/>
                      <a:r>
                        <a:rPr lang="en-GB" sz="2200" dirty="0">
                          <a:solidFill>
                            <a:srgbClr val="010066"/>
                          </a:solidFill>
                        </a:rPr>
                        <a:t>hard</a:t>
                      </a:r>
                      <a:r>
                        <a:rPr lang="en-GB" sz="2200" baseline="0" dirty="0">
                          <a:solidFill>
                            <a:srgbClr val="010066"/>
                          </a:solidFill>
                        </a:rPr>
                        <a:t> or soft?</a:t>
                      </a:r>
                      <a:endParaRPr lang="en-GB" sz="2200" dirty="0">
                        <a:solidFill>
                          <a:srgbClr val="010066"/>
                        </a:solidFill>
                      </a:endParaRPr>
                    </a:p>
                  </a:txBody>
                  <a:tcPr marL="91443" marR="91443" marT="45709" marB="4570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a:p>
                  </a:txBody>
                  <a:tcPr marL="91443" marR="91443" marT="45709" marB="4570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dirty="0"/>
                    </a:p>
                  </a:txBody>
                  <a:tcPr marL="91443" marR="91443" marT="45709" marB="4570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dirty="0"/>
                    </a:p>
                  </a:txBody>
                  <a:tcPr marL="91443" marR="91443" marT="45709" marB="4570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39871">
                <a:tc>
                  <a:txBody>
                    <a:bodyPr/>
                    <a:lstStyle/>
                    <a:p>
                      <a:pPr algn="ctr"/>
                      <a:r>
                        <a:rPr lang="en-GB" sz="2200" dirty="0">
                          <a:solidFill>
                            <a:srgbClr val="010066"/>
                          </a:solidFill>
                        </a:rPr>
                        <a:t>flexible or brittle?</a:t>
                      </a:r>
                    </a:p>
                  </a:txBody>
                  <a:tcPr marL="91443" marR="91443" marT="45709" marB="4570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a:p>
                  </a:txBody>
                  <a:tcPr marL="91443" marR="91443" marT="45709" marB="4570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a:p>
                  </a:txBody>
                  <a:tcPr marL="91443" marR="91443" marT="45709" marB="4570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dirty="0"/>
                    </a:p>
                  </a:txBody>
                  <a:tcPr marL="91443" marR="91443" marT="45709" marB="4570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69772E01-F737-41C4-9582-5E3960DB895B}"/>
              </a:ext>
            </a:extLst>
          </p:cNvPr>
          <p:cNvSpPr txBox="1">
            <a:spLocks noChangeArrowheads="1"/>
          </p:cNvSpPr>
          <p:nvPr/>
        </p:nvSpPr>
        <p:spPr bwMode="auto">
          <a:xfrm>
            <a:off x="360363" y="4192973"/>
            <a:ext cx="8716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Most giant covalent structures are hard and brittle. They have high melting and boiling points, and do </a:t>
            </a:r>
            <a:r>
              <a:rPr lang="en-GB" altLang="en-US" b="1" dirty="0"/>
              <a:t>not</a:t>
            </a:r>
            <a:r>
              <a:rPr lang="en-GB" altLang="en-US" dirty="0"/>
              <a:t> conduct electricity.</a:t>
            </a:r>
          </a:p>
        </p:txBody>
      </p:sp>
      <p:sp>
        <p:nvSpPr>
          <p:cNvPr id="9" name="TextBox 8">
            <a:extLst>
              <a:ext uri="{FF2B5EF4-FFF2-40B4-BE49-F238E27FC236}">
                <a16:creationId xmlns:a16="http://schemas.microsoft.com/office/drawing/2014/main" id="{A56AA9D8-0AD0-4966-9ECB-D6D70C5F04E9}"/>
              </a:ext>
            </a:extLst>
          </p:cNvPr>
          <p:cNvSpPr txBox="1">
            <a:spLocks noChangeArrowheads="1"/>
          </p:cNvSpPr>
          <p:nvPr/>
        </p:nvSpPr>
        <p:spPr bwMode="auto">
          <a:xfrm>
            <a:off x="360363" y="5261985"/>
            <a:ext cx="8172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Graphite is the only covalently bonded substance that can conduct electricity.</a:t>
            </a:r>
          </a:p>
        </p:txBody>
      </p:sp>
      <p:sp>
        <p:nvSpPr>
          <p:cNvPr id="10" name="TextBox 9">
            <a:extLst>
              <a:ext uri="{FF2B5EF4-FFF2-40B4-BE49-F238E27FC236}">
                <a16:creationId xmlns:a16="http://schemas.microsoft.com/office/drawing/2014/main" id="{E4E93C25-426E-4226-8E6D-787B86F73A10}"/>
              </a:ext>
            </a:extLst>
          </p:cNvPr>
          <p:cNvSpPr txBox="1">
            <a:spLocks noChangeArrowheads="1"/>
          </p:cNvSpPr>
          <p:nvPr/>
        </p:nvSpPr>
        <p:spPr bwMode="auto">
          <a:xfrm>
            <a:off x="3203575" y="1485724"/>
            <a:ext cx="717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dirty="0"/>
              <a:t>high</a:t>
            </a:r>
          </a:p>
        </p:txBody>
      </p:sp>
      <p:sp>
        <p:nvSpPr>
          <p:cNvPr id="11" name="TextBox 10">
            <a:extLst>
              <a:ext uri="{FF2B5EF4-FFF2-40B4-BE49-F238E27FC236}">
                <a16:creationId xmlns:a16="http://schemas.microsoft.com/office/drawing/2014/main" id="{9884D737-7A4A-4D49-9A7B-AD9D0CF8C918}"/>
              </a:ext>
            </a:extLst>
          </p:cNvPr>
          <p:cNvSpPr txBox="1">
            <a:spLocks noChangeArrowheads="1"/>
          </p:cNvSpPr>
          <p:nvPr/>
        </p:nvSpPr>
        <p:spPr bwMode="auto">
          <a:xfrm>
            <a:off x="5213350" y="1490486"/>
            <a:ext cx="7191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a:t>high</a:t>
            </a:r>
          </a:p>
        </p:txBody>
      </p:sp>
      <p:sp>
        <p:nvSpPr>
          <p:cNvPr id="12" name="TextBox 11">
            <a:extLst>
              <a:ext uri="{FF2B5EF4-FFF2-40B4-BE49-F238E27FC236}">
                <a16:creationId xmlns:a16="http://schemas.microsoft.com/office/drawing/2014/main" id="{68BC407F-DFDC-450C-8DCA-5FD65563E976}"/>
              </a:ext>
            </a:extLst>
          </p:cNvPr>
          <p:cNvSpPr txBox="1">
            <a:spLocks noChangeArrowheads="1"/>
          </p:cNvSpPr>
          <p:nvPr/>
        </p:nvSpPr>
        <p:spPr bwMode="auto">
          <a:xfrm>
            <a:off x="7396163" y="1490486"/>
            <a:ext cx="719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a:t>high</a:t>
            </a:r>
          </a:p>
        </p:txBody>
      </p:sp>
      <p:sp>
        <p:nvSpPr>
          <p:cNvPr id="13" name="TextBox 12">
            <a:extLst>
              <a:ext uri="{FF2B5EF4-FFF2-40B4-BE49-F238E27FC236}">
                <a16:creationId xmlns:a16="http://schemas.microsoft.com/office/drawing/2014/main" id="{B9A9237E-30E6-4A82-8040-4DF4DA238E60}"/>
              </a:ext>
            </a:extLst>
          </p:cNvPr>
          <p:cNvSpPr txBox="1">
            <a:spLocks noChangeArrowheads="1"/>
          </p:cNvSpPr>
          <p:nvPr/>
        </p:nvSpPr>
        <p:spPr bwMode="auto">
          <a:xfrm>
            <a:off x="3311525" y="2253280"/>
            <a:ext cx="498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dirty="0"/>
              <a:t>no</a:t>
            </a:r>
          </a:p>
        </p:txBody>
      </p:sp>
      <p:sp>
        <p:nvSpPr>
          <p:cNvPr id="14" name="TextBox 13">
            <a:extLst>
              <a:ext uri="{FF2B5EF4-FFF2-40B4-BE49-F238E27FC236}">
                <a16:creationId xmlns:a16="http://schemas.microsoft.com/office/drawing/2014/main" id="{27FD37C9-719B-435A-B593-501708126E1A}"/>
              </a:ext>
            </a:extLst>
          </p:cNvPr>
          <p:cNvSpPr txBox="1">
            <a:spLocks noChangeArrowheads="1"/>
          </p:cNvSpPr>
          <p:nvPr/>
        </p:nvSpPr>
        <p:spPr bwMode="auto">
          <a:xfrm>
            <a:off x="5257800" y="2253280"/>
            <a:ext cx="6238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a:t>yes</a:t>
            </a:r>
          </a:p>
        </p:txBody>
      </p:sp>
      <p:sp>
        <p:nvSpPr>
          <p:cNvPr id="15" name="TextBox 14">
            <a:extLst>
              <a:ext uri="{FF2B5EF4-FFF2-40B4-BE49-F238E27FC236}">
                <a16:creationId xmlns:a16="http://schemas.microsoft.com/office/drawing/2014/main" id="{866EACDC-81A4-4595-821B-370B00DB47F2}"/>
              </a:ext>
            </a:extLst>
          </p:cNvPr>
          <p:cNvSpPr txBox="1">
            <a:spLocks noChangeArrowheads="1"/>
          </p:cNvSpPr>
          <p:nvPr/>
        </p:nvSpPr>
        <p:spPr bwMode="auto">
          <a:xfrm>
            <a:off x="7519988" y="2252486"/>
            <a:ext cx="498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a:t>no</a:t>
            </a:r>
          </a:p>
        </p:txBody>
      </p:sp>
      <p:sp>
        <p:nvSpPr>
          <p:cNvPr id="16" name="TextBox 15">
            <a:extLst>
              <a:ext uri="{FF2B5EF4-FFF2-40B4-BE49-F238E27FC236}">
                <a16:creationId xmlns:a16="http://schemas.microsoft.com/office/drawing/2014/main" id="{621BC1B3-55D6-4364-B7B8-30C907444AF4}"/>
              </a:ext>
            </a:extLst>
          </p:cNvPr>
          <p:cNvSpPr txBox="1">
            <a:spLocks noChangeArrowheads="1"/>
          </p:cNvSpPr>
          <p:nvPr/>
        </p:nvSpPr>
        <p:spPr bwMode="auto">
          <a:xfrm>
            <a:off x="3182938" y="2910681"/>
            <a:ext cx="7508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dirty="0"/>
              <a:t>hard</a:t>
            </a:r>
          </a:p>
        </p:txBody>
      </p:sp>
      <p:sp>
        <p:nvSpPr>
          <p:cNvPr id="17" name="TextBox 16">
            <a:extLst>
              <a:ext uri="{FF2B5EF4-FFF2-40B4-BE49-F238E27FC236}">
                <a16:creationId xmlns:a16="http://schemas.microsoft.com/office/drawing/2014/main" id="{C5699D94-124C-4BB6-891B-FAEF57D64281}"/>
              </a:ext>
            </a:extLst>
          </p:cNvPr>
          <p:cNvSpPr txBox="1">
            <a:spLocks noChangeArrowheads="1"/>
          </p:cNvSpPr>
          <p:nvPr/>
        </p:nvSpPr>
        <p:spPr bwMode="auto">
          <a:xfrm>
            <a:off x="7391400" y="2910681"/>
            <a:ext cx="7508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a:t>hard</a:t>
            </a:r>
          </a:p>
        </p:txBody>
      </p:sp>
      <p:sp>
        <p:nvSpPr>
          <p:cNvPr id="18" name="TextBox 17">
            <a:extLst>
              <a:ext uri="{FF2B5EF4-FFF2-40B4-BE49-F238E27FC236}">
                <a16:creationId xmlns:a16="http://schemas.microsoft.com/office/drawing/2014/main" id="{233E7DDB-E23E-405B-90A9-569B921E5C2F}"/>
              </a:ext>
            </a:extLst>
          </p:cNvPr>
          <p:cNvSpPr txBox="1">
            <a:spLocks noChangeArrowheads="1"/>
          </p:cNvSpPr>
          <p:nvPr/>
        </p:nvSpPr>
        <p:spPr bwMode="auto">
          <a:xfrm>
            <a:off x="4467225" y="2910681"/>
            <a:ext cx="2239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a:t>soft and slippery</a:t>
            </a:r>
          </a:p>
        </p:txBody>
      </p:sp>
      <p:sp>
        <p:nvSpPr>
          <p:cNvPr id="19" name="TextBox 18">
            <a:extLst>
              <a:ext uri="{FF2B5EF4-FFF2-40B4-BE49-F238E27FC236}">
                <a16:creationId xmlns:a16="http://schemas.microsoft.com/office/drawing/2014/main" id="{FC85CA6D-544A-4FC6-A2E9-1DC9F1DF4EA0}"/>
              </a:ext>
            </a:extLst>
          </p:cNvPr>
          <p:cNvSpPr txBox="1">
            <a:spLocks noChangeArrowheads="1"/>
          </p:cNvSpPr>
          <p:nvPr/>
        </p:nvSpPr>
        <p:spPr bwMode="auto">
          <a:xfrm>
            <a:off x="7342188" y="3447874"/>
            <a:ext cx="876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a:t>brittle</a:t>
            </a:r>
          </a:p>
        </p:txBody>
      </p:sp>
      <p:sp>
        <p:nvSpPr>
          <p:cNvPr id="20" name="TextBox 19">
            <a:extLst>
              <a:ext uri="{FF2B5EF4-FFF2-40B4-BE49-F238E27FC236}">
                <a16:creationId xmlns:a16="http://schemas.microsoft.com/office/drawing/2014/main" id="{7A0DE933-0910-4D7F-AE58-9D088765C45B}"/>
              </a:ext>
            </a:extLst>
          </p:cNvPr>
          <p:cNvSpPr txBox="1">
            <a:spLocks noChangeArrowheads="1"/>
          </p:cNvSpPr>
          <p:nvPr/>
        </p:nvSpPr>
        <p:spPr bwMode="auto">
          <a:xfrm>
            <a:off x="5149850" y="3447874"/>
            <a:ext cx="8763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a:t>brittle</a:t>
            </a:r>
          </a:p>
        </p:txBody>
      </p:sp>
      <p:sp>
        <p:nvSpPr>
          <p:cNvPr id="21" name="TextBox 20">
            <a:extLst>
              <a:ext uri="{FF2B5EF4-FFF2-40B4-BE49-F238E27FC236}">
                <a16:creationId xmlns:a16="http://schemas.microsoft.com/office/drawing/2014/main" id="{F10A2392-2158-4230-B289-0EF1236501CA}"/>
              </a:ext>
            </a:extLst>
          </p:cNvPr>
          <p:cNvSpPr txBox="1">
            <a:spLocks noChangeArrowheads="1"/>
          </p:cNvSpPr>
          <p:nvPr/>
        </p:nvSpPr>
        <p:spPr bwMode="auto">
          <a:xfrm>
            <a:off x="3133725" y="3447874"/>
            <a:ext cx="876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dirty="0"/>
              <a:t>brittle</a:t>
            </a:r>
          </a:p>
        </p:txBody>
      </p:sp>
      <p:pic>
        <p:nvPicPr>
          <p:cNvPr id="22" name="Picture 8">
            <a:hlinkClick r:id="" action="ppaction://hlinkshowjump?jump=nextslide"/>
            <a:extLst>
              <a:ext uri="{FF2B5EF4-FFF2-40B4-BE49-F238E27FC236}">
                <a16:creationId xmlns:a16="http://schemas.microsoft.com/office/drawing/2014/main" id="{84F791B1-C184-49F3-85F5-F3747009230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197C7367-8B90-4FA4-9162-F4B0B448A099}"/>
              </a:ext>
            </a:extLst>
          </p:cNvPr>
          <p:cNvSpPr>
            <a:spLocks noGrp="1" noChangeArrowheads="1"/>
          </p:cNvSpPr>
          <p:nvPr>
            <p:ph type="title"/>
          </p:nvPr>
        </p:nvSpPr>
        <p:spPr/>
        <p:txBody>
          <a:bodyPr/>
          <a:lstStyle/>
          <a:p>
            <a:r>
              <a:rPr lang="en-GB" altLang="en-US" dirty="0"/>
              <a:t>Simple or giant covalent structure?</a:t>
            </a:r>
          </a:p>
        </p:txBody>
      </p:sp>
      <p:pic>
        <p:nvPicPr>
          <p:cNvPr id="8" name="Picture 5" descr="flash_icon">
            <a:extLst>
              <a:ext uri="{FF2B5EF4-FFF2-40B4-BE49-F238E27FC236}">
                <a16:creationId xmlns:a16="http://schemas.microsoft.com/office/drawing/2014/main" id="{C97C7DFD-1C40-4BC0-8668-CA15600C8044}"/>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E55065F4-1DB4-41BF-A651-C1D52989BB20}"/>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59CFB54-485E-40E8-8BE6-8905AB7557D7}"/>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11" descr="atom_1_shell_v3">
            <a:extLst>
              <a:ext uri="{FF2B5EF4-FFF2-40B4-BE49-F238E27FC236}">
                <a16:creationId xmlns:a16="http://schemas.microsoft.com/office/drawing/2014/main" id="{4FD70F0B-8D50-4C16-A892-7C9C0C19A7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1827" y="908649"/>
            <a:ext cx="13557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7" descr="electron">
            <a:extLst>
              <a:ext uri="{FF2B5EF4-FFF2-40B4-BE49-F238E27FC236}">
                <a16:creationId xmlns:a16="http://schemas.microsoft.com/office/drawing/2014/main" id="{F96FEA59-4B9D-4FF8-99FF-0317DA2654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515" y="2138962"/>
            <a:ext cx="1809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7" descr="electron">
            <a:extLst>
              <a:ext uri="{FF2B5EF4-FFF2-40B4-BE49-F238E27FC236}">
                <a16:creationId xmlns:a16="http://schemas.microsoft.com/office/drawing/2014/main" id="{B527EFA3-55A6-493C-9F73-F5A863B34E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727" y="2138962"/>
            <a:ext cx="1809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8" descr="electron">
            <a:extLst>
              <a:ext uri="{FF2B5EF4-FFF2-40B4-BE49-F238E27FC236}">
                <a16:creationId xmlns:a16="http://schemas.microsoft.com/office/drawing/2014/main" id="{8D26542F-64B3-45C8-9B0C-08A0231173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1090" y="857849"/>
            <a:ext cx="1809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9" descr="electron">
            <a:extLst>
              <a:ext uri="{FF2B5EF4-FFF2-40B4-BE49-F238E27FC236}">
                <a16:creationId xmlns:a16="http://schemas.microsoft.com/office/drawing/2014/main" id="{9BA743E0-4D30-49E2-B2A7-1347AE14EE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77" y="857849"/>
            <a:ext cx="1809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1" descr="electron">
            <a:extLst>
              <a:ext uri="{FF2B5EF4-FFF2-40B4-BE49-F238E27FC236}">
                <a16:creationId xmlns:a16="http://schemas.microsoft.com/office/drawing/2014/main" id="{0CC48E15-AC8C-4165-9117-92903BD464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8015" y="1389662"/>
            <a:ext cx="1809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42" descr="electron">
            <a:extLst>
              <a:ext uri="{FF2B5EF4-FFF2-40B4-BE49-F238E27FC236}">
                <a16:creationId xmlns:a16="http://schemas.microsoft.com/office/drawing/2014/main" id="{545657D2-3BD5-4118-A9F9-6F6992817B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8015" y="1596037"/>
            <a:ext cx="1809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28" descr="atom_1_shell_v3">
            <a:extLst>
              <a:ext uri="{FF2B5EF4-FFF2-40B4-BE49-F238E27FC236}">
                <a16:creationId xmlns:a16="http://schemas.microsoft.com/office/drawing/2014/main" id="{FD5EBA5F-F3FD-43A6-8990-4D4A8FF807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3727" y="907062"/>
            <a:ext cx="13557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31" descr="cross">
            <a:extLst>
              <a:ext uri="{FF2B5EF4-FFF2-40B4-BE49-F238E27FC236}">
                <a16:creationId xmlns:a16="http://schemas.microsoft.com/office/drawing/2014/main" id="{FBF7860E-DAC7-46DA-8FCD-E261794425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48252" y="2091337"/>
            <a:ext cx="2746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32" descr="cross">
            <a:extLst>
              <a:ext uri="{FF2B5EF4-FFF2-40B4-BE49-F238E27FC236}">
                <a16:creationId xmlns:a16="http://schemas.microsoft.com/office/drawing/2014/main" id="{671019C6-7171-4C14-B53F-E5722487F65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7265" y="829274"/>
            <a:ext cx="2746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33" descr="cross">
            <a:extLst>
              <a:ext uri="{FF2B5EF4-FFF2-40B4-BE49-F238E27FC236}">
                <a16:creationId xmlns:a16="http://schemas.microsoft.com/office/drawing/2014/main" id="{A37E938B-3E6A-4905-8443-68889CC45A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6977" y="822924"/>
            <a:ext cx="2746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34" descr="cross">
            <a:extLst>
              <a:ext uri="{FF2B5EF4-FFF2-40B4-BE49-F238E27FC236}">
                <a16:creationId xmlns:a16="http://schemas.microsoft.com/office/drawing/2014/main" id="{E153E73B-20D0-4410-9808-9D803EDBAB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0127" y="2107212"/>
            <a:ext cx="2746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35" descr="cross">
            <a:extLst>
              <a:ext uri="{FF2B5EF4-FFF2-40B4-BE49-F238E27FC236}">
                <a16:creationId xmlns:a16="http://schemas.microsoft.com/office/drawing/2014/main" id="{B4FC2290-BB50-4B94-8C20-B967AAE203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5302" y="1586512"/>
            <a:ext cx="27463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36" descr="cross">
            <a:extLst>
              <a:ext uri="{FF2B5EF4-FFF2-40B4-BE49-F238E27FC236}">
                <a16:creationId xmlns:a16="http://schemas.microsoft.com/office/drawing/2014/main" id="{56B91F93-4055-49CE-8450-3FA10A77DD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1490" y="1354737"/>
            <a:ext cx="2746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Text Box 24">
            <a:extLst>
              <a:ext uri="{FF2B5EF4-FFF2-40B4-BE49-F238E27FC236}">
                <a16:creationId xmlns:a16="http://schemas.microsoft.com/office/drawing/2014/main" id="{A935C026-038E-4715-A1FE-2B70C5D82252}"/>
              </a:ext>
            </a:extLst>
          </p:cNvPr>
          <p:cNvSpPr txBox="1">
            <a:spLocks noChangeArrowheads="1"/>
          </p:cNvSpPr>
          <p:nvPr/>
        </p:nvSpPr>
        <p:spPr bwMode="auto">
          <a:xfrm>
            <a:off x="4848227" y="1349974"/>
            <a:ext cx="549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Cl</a:t>
            </a:r>
          </a:p>
        </p:txBody>
      </p:sp>
      <p:pic>
        <p:nvPicPr>
          <p:cNvPr id="16401" name="Picture 29" descr="cross">
            <a:extLst>
              <a:ext uri="{FF2B5EF4-FFF2-40B4-BE49-F238E27FC236}">
                <a16:creationId xmlns:a16="http://schemas.microsoft.com/office/drawing/2014/main" id="{A4DD30E2-BF1F-4AF1-9003-04D8648E606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5465" y="1349974"/>
            <a:ext cx="2746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2" name="Text Box 30">
            <a:extLst>
              <a:ext uri="{FF2B5EF4-FFF2-40B4-BE49-F238E27FC236}">
                <a16:creationId xmlns:a16="http://schemas.microsoft.com/office/drawing/2014/main" id="{01767CBD-43CD-45FF-8AB4-488467D2730C}"/>
              </a:ext>
            </a:extLst>
          </p:cNvPr>
          <p:cNvSpPr txBox="1">
            <a:spLocks noChangeArrowheads="1"/>
          </p:cNvSpPr>
          <p:nvPr/>
        </p:nvSpPr>
        <p:spPr bwMode="auto">
          <a:xfrm>
            <a:off x="6159502" y="1342037"/>
            <a:ext cx="557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Cl</a:t>
            </a:r>
          </a:p>
        </p:txBody>
      </p:sp>
      <p:pic>
        <p:nvPicPr>
          <p:cNvPr id="16403" name="Picture 40" descr="electron">
            <a:extLst>
              <a:ext uri="{FF2B5EF4-FFF2-40B4-BE49-F238E27FC236}">
                <a16:creationId xmlns:a16="http://schemas.microsoft.com/office/drawing/2014/main" id="{A4470D47-C46D-45B7-A01C-74C78C0989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1977" y="1565874"/>
            <a:ext cx="1809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itle 1">
            <a:extLst>
              <a:ext uri="{FF2B5EF4-FFF2-40B4-BE49-F238E27FC236}">
                <a16:creationId xmlns:a16="http://schemas.microsoft.com/office/drawing/2014/main" id="{0F84FB6D-9979-41D1-BBFC-A2279E37AF1C}"/>
              </a:ext>
            </a:extLst>
          </p:cNvPr>
          <p:cNvSpPr>
            <a:spLocks noGrp="1"/>
          </p:cNvSpPr>
          <p:nvPr>
            <p:ph type="title"/>
          </p:nvPr>
        </p:nvSpPr>
        <p:spPr/>
        <p:txBody>
          <a:bodyPr/>
          <a:lstStyle/>
          <a:p>
            <a:r>
              <a:rPr lang="en-GB" altLang="en-US"/>
              <a:t>What are covalent bonds?</a:t>
            </a:r>
          </a:p>
        </p:txBody>
      </p:sp>
      <p:sp>
        <p:nvSpPr>
          <p:cNvPr id="16405" name="Text Box 206">
            <a:extLst>
              <a:ext uri="{FF2B5EF4-FFF2-40B4-BE49-F238E27FC236}">
                <a16:creationId xmlns:a16="http://schemas.microsoft.com/office/drawing/2014/main" id="{2164A25B-CA3D-4EF0-AB91-47DBCCE859F5}"/>
              </a:ext>
            </a:extLst>
          </p:cNvPr>
          <p:cNvSpPr txBox="1">
            <a:spLocks noChangeArrowheads="1"/>
          </p:cNvSpPr>
          <p:nvPr/>
        </p:nvSpPr>
        <p:spPr bwMode="auto">
          <a:xfrm>
            <a:off x="360363" y="788988"/>
            <a:ext cx="37766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When atoms share pairs of electrons, they form </a:t>
            </a:r>
            <a:r>
              <a:rPr lang="en-GB" altLang="en-US" b="1" dirty="0">
                <a:solidFill>
                  <a:srgbClr val="FF6600"/>
                </a:solidFill>
              </a:rPr>
              <a:t>covalent bonds</a:t>
            </a:r>
            <a:r>
              <a:rPr lang="en-GB" altLang="en-US" dirty="0">
                <a:solidFill>
                  <a:srgbClr val="010066"/>
                </a:solidFill>
              </a:rPr>
              <a:t>. </a:t>
            </a:r>
          </a:p>
          <a:p>
            <a:r>
              <a:rPr lang="en-GB" altLang="en-US" dirty="0">
                <a:solidFill>
                  <a:srgbClr val="010066"/>
                </a:solidFill>
              </a:rPr>
              <a:t>This type of chemical bond is very strong.</a:t>
            </a:r>
          </a:p>
        </p:txBody>
      </p:sp>
      <p:sp>
        <p:nvSpPr>
          <p:cNvPr id="16406" name="Text Box 21">
            <a:extLst>
              <a:ext uri="{FF2B5EF4-FFF2-40B4-BE49-F238E27FC236}">
                <a16:creationId xmlns:a16="http://schemas.microsoft.com/office/drawing/2014/main" id="{BA60D016-DE6C-446A-9778-5A69AD4A9139}"/>
              </a:ext>
            </a:extLst>
          </p:cNvPr>
          <p:cNvSpPr txBox="1">
            <a:spLocks noChangeArrowheads="1"/>
          </p:cNvSpPr>
          <p:nvPr/>
        </p:nvSpPr>
        <p:spPr bwMode="auto">
          <a:xfrm>
            <a:off x="6000752" y="2649698"/>
            <a:ext cx="2806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t>covalent bond = shared electrons</a:t>
            </a:r>
          </a:p>
        </p:txBody>
      </p:sp>
      <p:sp>
        <p:nvSpPr>
          <p:cNvPr id="16407" name="Line 51">
            <a:extLst>
              <a:ext uri="{FF2B5EF4-FFF2-40B4-BE49-F238E27FC236}">
                <a16:creationId xmlns:a16="http://schemas.microsoft.com/office/drawing/2014/main" id="{2D462BED-1D07-49CA-AB8E-E28F275BADDF}"/>
              </a:ext>
            </a:extLst>
          </p:cNvPr>
          <p:cNvSpPr>
            <a:spLocks noChangeShapeType="1"/>
          </p:cNvSpPr>
          <p:nvPr/>
        </p:nvSpPr>
        <p:spPr bwMode="auto">
          <a:xfrm flipH="1" flipV="1">
            <a:off x="5735287" y="1797648"/>
            <a:ext cx="468665" cy="843317"/>
          </a:xfrm>
          <a:prstGeom prst="line">
            <a:avLst/>
          </a:prstGeom>
          <a:noFill/>
          <a:ln w="50800">
            <a:solidFill>
              <a:srgbClr val="010066"/>
            </a:solidFill>
            <a:round/>
            <a:headEnd type="oval" w="sm" len="sm"/>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sp>
        <p:nvSpPr>
          <p:cNvPr id="30" name="Text Box 205">
            <a:extLst>
              <a:ext uri="{FF2B5EF4-FFF2-40B4-BE49-F238E27FC236}">
                <a16:creationId xmlns:a16="http://schemas.microsoft.com/office/drawing/2014/main" id="{32053088-4BB0-4886-96DD-75B14B04C8C3}"/>
              </a:ext>
            </a:extLst>
          </p:cNvPr>
          <p:cNvSpPr txBox="1">
            <a:spLocks noChangeArrowheads="1"/>
          </p:cNvSpPr>
          <p:nvPr/>
        </p:nvSpPr>
        <p:spPr bwMode="auto">
          <a:xfrm>
            <a:off x="360363" y="2927033"/>
            <a:ext cx="5335587" cy="461963"/>
          </a:xfrm>
          <a:prstGeom prst="rect">
            <a:avLst/>
          </a:prstGeom>
          <a:solidFill>
            <a:srgbClr val="FFCC99"/>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Where can covalent bonds be found?</a:t>
            </a:r>
          </a:p>
        </p:txBody>
      </p:sp>
      <p:sp>
        <p:nvSpPr>
          <p:cNvPr id="31" name="Text Box 204">
            <a:extLst>
              <a:ext uri="{FF2B5EF4-FFF2-40B4-BE49-F238E27FC236}">
                <a16:creationId xmlns:a16="http://schemas.microsoft.com/office/drawing/2014/main" id="{100760D4-0AF0-47B9-9DE4-DFD84B442973}"/>
              </a:ext>
            </a:extLst>
          </p:cNvPr>
          <p:cNvSpPr txBox="1">
            <a:spLocks noChangeArrowheads="1"/>
          </p:cNvSpPr>
          <p:nvPr/>
        </p:nvSpPr>
        <p:spPr bwMode="auto">
          <a:xfrm>
            <a:off x="360363" y="3588704"/>
            <a:ext cx="7078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SzPct val="100000"/>
              <a:buFont typeface="Wingdings" panose="05000000000000000000" pitchFamily="2" charset="2"/>
              <a:buChar char=""/>
            </a:pPr>
            <a:r>
              <a:rPr lang="en-GB" altLang="en-US">
                <a:solidFill>
                  <a:srgbClr val="010066"/>
                </a:solidFill>
              </a:rPr>
              <a:t> simple covalent molecules (e.g. Cl</a:t>
            </a:r>
            <a:r>
              <a:rPr lang="en-GB" altLang="en-US" baseline="-25000">
                <a:solidFill>
                  <a:srgbClr val="010066"/>
                </a:solidFill>
              </a:rPr>
              <a:t>2</a:t>
            </a:r>
            <a:r>
              <a:rPr lang="en-GB" altLang="en-US">
                <a:solidFill>
                  <a:srgbClr val="010066"/>
                </a:solidFill>
              </a:rPr>
              <a:t>, H</a:t>
            </a:r>
            <a:r>
              <a:rPr lang="en-GB" altLang="en-US" baseline="-25000">
                <a:solidFill>
                  <a:srgbClr val="010066"/>
                </a:solidFill>
              </a:rPr>
              <a:t>2</a:t>
            </a:r>
            <a:r>
              <a:rPr lang="en-GB" altLang="en-US">
                <a:solidFill>
                  <a:srgbClr val="010066"/>
                </a:solidFill>
              </a:rPr>
              <a:t>O, CH</a:t>
            </a:r>
            <a:r>
              <a:rPr lang="en-GB" altLang="en-US" baseline="-25000">
                <a:solidFill>
                  <a:srgbClr val="010066"/>
                </a:solidFill>
              </a:rPr>
              <a:t>4</a:t>
            </a:r>
            <a:r>
              <a:rPr lang="en-GB" altLang="en-US">
                <a:solidFill>
                  <a:srgbClr val="010066"/>
                </a:solidFill>
              </a:rPr>
              <a:t>)</a:t>
            </a:r>
          </a:p>
        </p:txBody>
      </p:sp>
      <p:sp>
        <p:nvSpPr>
          <p:cNvPr id="32" name="Text Box 203">
            <a:extLst>
              <a:ext uri="{FF2B5EF4-FFF2-40B4-BE49-F238E27FC236}">
                <a16:creationId xmlns:a16="http://schemas.microsoft.com/office/drawing/2014/main" id="{CDABADCB-88D6-4C65-9579-945A17D4C9EE}"/>
              </a:ext>
            </a:extLst>
          </p:cNvPr>
          <p:cNvSpPr txBox="1">
            <a:spLocks noChangeArrowheads="1"/>
          </p:cNvSpPr>
          <p:nvPr/>
        </p:nvSpPr>
        <p:spPr bwMode="auto">
          <a:xfrm>
            <a:off x="360363" y="4250374"/>
            <a:ext cx="7078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
            </a:pPr>
            <a:r>
              <a:rPr lang="en-GB" altLang="en-US">
                <a:solidFill>
                  <a:srgbClr val="010066"/>
                </a:solidFill>
              </a:rPr>
              <a:t> polymers (e.g. polyethene, polypropene)</a:t>
            </a:r>
          </a:p>
        </p:txBody>
      </p:sp>
      <p:sp>
        <p:nvSpPr>
          <p:cNvPr id="33" name="Text Box 202">
            <a:extLst>
              <a:ext uri="{FF2B5EF4-FFF2-40B4-BE49-F238E27FC236}">
                <a16:creationId xmlns:a16="http://schemas.microsoft.com/office/drawing/2014/main" id="{CEF0CD5A-29A6-4871-8B2D-74B233306FA6}"/>
              </a:ext>
            </a:extLst>
          </p:cNvPr>
          <p:cNvSpPr txBox="1">
            <a:spLocks noChangeArrowheads="1"/>
          </p:cNvSpPr>
          <p:nvPr/>
        </p:nvSpPr>
        <p:spPr bwMode="auto">
          <a:xfrm>
            <a:off x="360363" y="4912045"/>
            <a:ext cx="817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solidFill>
                  <a:srgbClr val="010066"/>
                </a:solidFill>
              </a:rPr>
              <a:t> giant covalent structures (e.g. diamond, silicon dioxide)</a:t>
            </a:r>
          </a:p>
        </p:txBody>
      </p:sp>
      <p:sp>
        <p:nvSpPr>
          <p:cNvPr id="38" name="Text Box 201">
            <a:extLst>
              <a:ext uri="{FF2B5EF4-FFF2-40B4-BE49-F238E27FC236}">
                <a16:creationId xmlns:a16="http://schemas.microsoft.com/office/drawing/2014/main" id="{45CAB490-231A-42A9-A31D-12564B95687B}"/>
              </a:ext>
            </a:extLst>
          </p:cNvPr>
          <p:cNvSpPr txBox="1">
            <a:spLocks noChangeArrowheads="1"/>
          </p:cNvSpPr>
          <p:nvPr/>
        </p:nvSpPr>
        <p:spPr bwMode="auto">
          <a:xfrm>
            <a:off x="360363" y="5573713"/>
            <a:ext cx="8172450" cy="461962"/>
          </a:xfrm>
          <a:prstGeom prst="rect">
            <a:avLst/>
          </a:prstGeom>
          <a:solidFill>
            <a:srgbClr val="FFCC99"/>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What properties do covalent compounds have in common?</a:t>
            </a:r>
          </a:p>
        </p:txBody>
      </p:sp>
      <p:pic>
        <p:nvPicPr>
          <p:cNvPr id="34" name="Picture 8">
            <a:hlinkClick r:id="" action="ppaction://hlinkshowjump?jump=nextslide"/>
            <a:extLst>
              <a:ext uri="{FF2B5EF4-FFF2-40B4-BE49-F238E27FC236}">
                <a16:creationId xmlns:a16="http://schemas.microsoft.com/office/drawing/2014/main" id="{301E8D14-4541-4059-9F3F-B0CF6BE25BDA}"/>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6" name="Picture 9" descr="notes_icon">
            <a:extLst>
              <a:ext uri="{FF2B5EF4-FFF2-40B4-BE49-F238E27FC236}">
                <a16:creationId xmlns:a16="http://schemas.microsoft.com/office/drawing/2014/main" id="{6DBFDEE1-4978-4CEA-8E8B-D78947024C8E}"/>
              </a:ext>
            </a:extLst>
          </p:cNvPr>
          <p:cNvPicPr>
            <a:picLocks noChangeAspect="1" noChangeArrowheads="1"/>
          </p:cNvPicPr>
          <p:nvPr/>
        </p:nvPicPr>
        <p:blipFill>
          <a:blip r:embed="rId11"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492AA006-3906-4107-B31C-A7CD9CDE8876}"/>
              </a:ext>
            </a:extLst>
          </p:cNvPr>
          <p:cNvSpPr>
            <a:spLocks noGrp="1" noChangeArrowheads="1"/>
          </p:cNvSpPr>
          <p:nvPr>
            <p:ph type="title"/>
          </p:nvPr>
        </p:nvSpPr>
        <p:spPr/>
        <p:txBody>
          <a:bodyPr/>
          <a:lstStyle/>
          <a:p>
            <a:r>
              <a:rPr lang="en-GB" altLang="en-US" sz="2700" dirty="0"/>
              <a:t>Properties of covalent molecules</a:t>
            </a:r>
          </a:p>
        </p:txBody>
      </p:sp>
      <p:pic>
        <p:nvPicPr>
          <p:cNvPr id="7" name="Picture 6">
            <a:hlinkClick r:id="" action="ppaction://hlinkshowjump?jump=nextslide"/>
            <a:extLst>
              <a:ext uri="{FF2B5EF4-FFF2-40B4-BE49-F238E27FC236}">
                <a16:creationId xmlns:a16="http://schemas.microsoft.com/office/drawing/2014/main" id="{430EA02D-BDFD-4B99-93EF-CA88DC6C45F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2B09C0BA-41F1-4561-8560-4107BED20B35}"/>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19DAB82C-1838-4C7D-B0EA-23319C9F7193}"/>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6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FCA1D8A-940B-40FD-8D21-4BEB3352FE34}"/>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77586FC-D17A-4E74-B581-3036EC8FA23B}"/>
              </a:ext>
            </a:extLst>
          </p:cNvPr>
          <p:cNvSpPr>
            <a:spLocks noGrp="1"/>
          </p:cNvSpPr>
          <p:nvPr>
            <p:ph type="title"/>
          </p:nvPr>
        </p:nvSpPr>
        <p:spPr/>
        <p:txBody>
          <a:bodyPr/>
          <a:lstStyle/>
          <a:p>
            <a:r>
              <a:rPr lang="en-GB" altLang="en-US"/>
              <a:t>Thermal properties of simple molecules</a:t>
            </a:r>
          </a:p>
        </p:txBody>
      </p:sp>
      <p:sp>
        <p:nvSpPr>
          <p:cNvPr id="17412" name="Text Box 203">
            <a:extLst>
              <a:ext uri="{FF2B5EF4-FFF2-40B4-BE49-F238E27FC236}">
                <a16:creationId xmlns:a16="http://schemas.microsoft.com/office/drawing/2014/main" id="{B29A0D1D-B3EF-4E8B-B956-9B71BD26DB40}"/>
              </a:ext>
            </a:extLst>
          </p:cNvPr>
          <p:cNvSpPr txBox="1">
            <a:spLocks noChangeArrowheads="1"/>
          </p:cNvSpPr>
          <p:nvPr/>
        </p:nvSpPr>
        <p:spPr bwMode="auto">
          <a:xfrm>
            <a:off x="360363" y="788988"/>
            <a:ext cx="8531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covalent bonds between atoms within a molecule are strong. However, the </a:t>
            </a:r>
            <a:r>
              <a:rPr lang="en-GB" altLang="en-US" b="1" dirty="0">
                <a:solidFill>
                  <a:srgbClr val="FF6600"/>
                </a:solidFill>
              </a:rPr>
              <a:t>intermolecular forces </a:t>
            </a:r>
            <a:r>
              <a:rPr lang="en-GB" altLang="en-US" dirty="0">
                <a:solidFill>
                  <a:srgbClr val="010066"/>
                </a:solidFill>
              </a:rPr>
              <a:t>between the molecules are weak and easy to break.</a:t>
            </a:r>
          </a:p>
        </p:txBody>
      </p:sp>
      <p:sp>
        <p:nvSpPr>
          <p:cNvPr id="6" name="Text Box 202">
            <a:extLst>
              <a:ext uri="{FF2B5EF4-FFF2-40B4-BE49-F238E27FC236}">
                <a16:creationId xmlns:a16="http://schemas.microsoft.com/office/drawing/2014/main" id="{1EC2821E-5A31-4261-AFDF-89A103183528}"/>
              </a:ext>
            </a:extLst>
          </p:cNvPr>
          <p:cNvSpPr txBox="1">
            <a:spLocks noChangeArrowheads="1"/>
          </p:cNvSpPr>
          <p:nvPr/>
        </p:nvSpPr>
        <p:spPr bwMode="auto">
          <a:xfrm>
            <a:off x="360363" y="4953000"/>
            <a:ext cx="8172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This means that substances that consist of simple covalent molecules have relatively low</a:t>
            </a:r>
            <a:r>
              <a:rPr lang="en-GB" altLang="en-US" b="1">
                <a:solidFill>
                  <a:srgbClr val="010066"/>
                </a:solidFill>
              </a:rPr>
              <a:t> melting </a:t>
            </a:r>
            <a:r>
              <a:rPr lang="en-GB" altLang="en-US">
                <a:solidFill>
                  <a:srgbClr val="010066"/>
                </a:solidFill>
              </a:rPr>
              <a:t>and</a:t>
            </a:r>
            <a:r>
              <a:rPr lang="en-GB" altLang="en-US" b="1">
                <a:solidFill>
                  <a:srgbClr val="010066"/>
                </a:solidFill>
              </a:rPr>
              <a:t> boiling points</a:t>
            </a:r>
            <a:r>
              <a:rPr lang="en-GB" altLang="en-US">
                <a:solidFill>
                  <a:srgbClr val="010066"/>
                </a:solidFill>
              </a:rPr>
              <a:t>, and are usually </a:t>
            </a:r>
            <a:r>
              <a:rPr lang="en-GB" altLang="en-US" b="1">
                <a:solidFill>
                  <a:srgbClr val="010066"/>
                </a:solidFill>
              </a:rPr>
              <a:t>liquids </a:t>
            </a:r>
            <a:r>
              <a:rPr lang="en-GB" altLang="en-US">
                <a:solidFill>
                  <a:srgbClr val="010066"/>
                </a:solidFill>
              </a:rPr>
              <a:t>or</a:t>
            </a:r>
            <a:r>
              <a:rPr lang="en-GB" altLang="en-US" b="1">
                <a:solidFill>
                  <a:srgbClr val="010066"/>
                </a:solidFill>
              </a:rPr>
              <a:t> gases</a:t>
            </a:r>
            <a:r>
              <a:rPr lang="en-GB" altLang="en-US">
                <a:solidFill>
                  <a:srgbClr val="010066"/>
                </a:solidFill>
              </a:rPr>
              <a:t> at room temperature. </a:t>
            </a:r>
          </a:p>
        </p:txBody>
      </p:sp>
      <p:sp>
        <p:nvSpPr>
          <p:cNvPr id="7" name="Text Box 201">
            <a:extLst>
              <a:ext uri="{FF2B5EF4-FFF2-40B4-BE49-F238E27FC236}">
                <a16:creationId xmlns:a16="http://schemas.microsoft.com/office/drawing/2014/main" id="{75127F5A-70D0-4980-BEA0-4D7D392EEFE0}"/>
              </a:ext>
            </a:extLst>
          </p:cNvPr>
          <p:cNvSpPr txBox="1">
            <a:spLocks noChangeArrowheads="1"/>
          </p:cNvSpPr>
          <p:nvPr/>
        </p:nvSpPr>
        <p:spPr bwMode="auto">
          <a:xfrm>
            <a:off x="360363" y="2435225"/>
            <a:ext cx="34337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When a simple covalent substance is heated, the intermolecular forces between the molecules are broken. </a:t>
            </a:r>
          </a:p>
        </p:txBody>
      </p:sp>
      <p:pic>
        <p:nvPicPr>
          <p:cNvPr id="12" name="Picture 111" descr="Picture18.jpg">
            <a:extLst>
              <a:ext uri="{FF2B5EF4-FFF2-40B4-BE49-F238E27FC236}">
                <a16:creationId xmlns:a16="http://schemas.microsoft.com/office/drawing/2014/main" id="{BE4F0826-397A-47D1-A68C-3019A5C93B59}"/>
              </a:ext>
            </a:extLst>
          </p:cNvPr>
          <p:cNvPicPr>
            <a:picLocks noChangeAspect="1"/>
          </p:cNvPicPr>
          <p:nvPr/>
        </p:nvPicPr>
        <p:blipFill rotWithShape="1">
          <a:blip r:embed="rId4">
            <a:extLst>
              <a:ext uri="{28A0092B-C50C-407E-A947-70E740481C1C}">
                <a14:useLocalDpi xmlns:a14="http://schemas.microsoft.com/office/drawing/2010/main" val="0"/>
              </a:ext>
            </a:extLst>
          </a:blip>
          <a:srcRect l="19110" t="26531" r="7980" b="-722"/>
          <a:stretch/>
        </p:blipFill>
        <p:spPr bwMode="auto">
          <a:xfrm>
            <a:off x="4757398" y="2675828"/>
            <a:ext cx="3369303" cy="19621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DFF73D81-57EA-4987-B845-54C44102F6F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45E2C7DC-DB2B-49ED-9F92-FA7EFA6D439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
        <p:nvSpPr>
          <p:cNvPr id="10" name="Text Box 21">
            <a:extLst>
              <a:ext uri="{FF2B5EF4-FFF2-40B4-BE49-F238E27FC236}">
                <a16:creationId xmlns:a16="http://schemas.microsoft.com/office/drawing/2014/main" id="{3734FB83-E79D-40E0-BD3F-3722BF837B55}"/>
              </a:ext>
            </a:extLst>
          </p:cNvPr>
          <p:cNvSpPr txBox="1">
            <a:spLocks noChangeArrowheads="1"/>
          </p:cNvSpPr>
          <p:nvPr/>
        </p:nvSpPr>
        <p:spPr bwMode="auto">
          <a:xfrm>
            <a:off x="3677295" y="3700811"/>
            <a:ext cx="13239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solidFill>
                  <a:srgbClr val="FF6600"/>
                </a:solidFill>
              </a:rPr>
              <a:t>strong covalent bonds</a:t>
            </a:r>
          </a:p>
        </p:txBody>
      </p:sp>
      <p:sp>
        <p:nvSpPr>
          <p:cNvPr id="15" name="Text Box 21">
            <a:extLst>
              <a:ext uri="{FF2B5EF4-FFF2-40B4-BE49-F238E27FC236}">
                <a16:creationId xmlns:a16="http://schemas.microsoft.com/office/drawing/2014/main" id="{DAE53791-EF77-4368-9596-839DD17ACBE7}"/>
              </a:ext>
            </a:extLst>
          </p:cNvPr>
          <p:cNvSpPr txBox="1">
            <a:spLocks noChangeArrowheads="1"/>
          </p:cNvSpPr>
          <p:nvPr/>
        </p:nvSpPr>
        <p:spPr bwMode="auto">
          <a:xfrm>
            <a:off x="6775888" y="1974154"/>
            <a:ext cx="197642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solidFill>
                  <a:srgbClr val="FF6600"/>
                </a:solidFill>
              </a:rPr>
              <a:t>weak intermolecular forces</a:t>
            </a:r>
          </a:p>
        </p:txBody>
      </p:sp>
      <p:pic>
        <p:nvPicPr>
          <p:cNvPr id="16" name="Picture 9">
            <a:extLst>
              <a:ext uri="{FF2B5EF4-FFF2-40B4-BE49-F238E27FC236}">
                <a16:creationId xmlns:a16="http://schemas.microsoft.com/office/drawing/2014/main" id="{0A291D0E-205E-471D-A6F8-267AEA078A0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77586FC-D17A-4E74-B581-3036EC8FA23B}"/>
              </a:ext>
            </a:extLst>
          </p:cNvPr>
          <p:cNvSpPr>
            <a:spLocks noGrp="1"/>
          </p:cNvSpPr>
          <p:nvPr>
            <p:ph type="title"/>
          </p:nvPr>
        </p:nvSpPr>
        <p:spPr/>
        <p:txBody>
          <a:bodyPr/>
          <a:lstStyle/>
          <a:p>
            <a:r>
              <a:rPr lang="en-GB" altLang="en-US" dirty="0"/>
              <a:t>Investigating intermolecular forces</a:t>
            </a:r>
          </a:p>
        </p:txBody>
      </p:sp>
      <p:sp>
        <p:nvSpPr>
          <p:cNvPr id="17412" name="Text Box 203">
            <a:extLst>
              <a:ext uri="{FF2B5EF4-FFF2-40B4-BE49-F238E27FC236}">
                <a16:creationId xmlns:a16="http://schemas.microsoft.com/office/drawing/2014/main" id="{B29A0D1D-B3EF-4E8B-B956-9B71BD26DB40}"/>
              </a:ext>
            </a:extLst>
          </p:cNvPr>
          <p:cNvSpPr txBox="1">
            <a:spLocks noChangeArrowheads="1"/>
          </p:cNvSpPr>
          <p:nvPr/>
        </p:nvSpPr>
        <p:spPr bwMode="auto">
          <a:xfrm>
            <a:off x="360364" y="788988"/>
            <a:ext cx="7735888" cy="1200329"/>
          </a:xfrm>
          <a:prstGeom prst="rect">
            <a:avLst/>
          </a:prstGeom>
          <a:solidFill>
            <a:srgbClr val="FFCC99"/>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Plan an investigation to find out how the strength of the intermolecular forces in a simple covalent substance depends on the size of the molecules in the substance.</a:t>
            </a:r>
          </a:p>
        </p:txBody>
      </p:sp>
      <p:sp>
        <p:nvSpPr>
          <p:cNvPr id="6" name="Text Box 202">
            <a:extLst>
              <a:ext uri="{FF2B5EF4-FFF2-40B4-BE49-F238E27FC236}">
                <a16:creationId xmlns:a16="http://schemas.microsoft.com/office/drawing/2014/main" id="{1EC2821E-5A31-4261-AFDF-89A103183528}"/>
              </a:ext>
            </a:extLst>
          </p:cNvPr>
          <p:cNvSpPr txBox="1">
            <a:spLocks noChangeArrowheads="1"/>
          </p:cNvSpPr>
          <p:nvPr/>
        </p:nvSpPr>
        <p:spPr bwMode="auto">
          <a:xfrm>
            <a:off x="580601" y="4154628"/>
            <a:ext cx="77772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FF6600"/>
              </a:buClr>
              <a:buFont typeface="Wingdings" panose="05000000000000000000" pitchFamily="2" charset="2"/>
              <a:buChar char="l"/>
            </a:pPr>
            <a:r>
              <a:rPr lang="en-GB" altLang="en-US" dirty="0">
                <a:solidFill>
                  <a:srgbClr val="010066"/>
                </a:solidFill>
              </a:rPr>
              <a:t>what property you will measure to infer the strength of the intermolecular forces – how will you judge the strength of the forces from this property?</a:t>
            </a:r>
          </a:p>
        </p:txBody>
      </p:sp>
      <p:sp>
        <p:nvSpPr>
          <p:cNvPr id="7" name="Text Box 201">
            <a:extLst>
              <a:ext uri="{FF2B5EF4-FFF2-40B4-BE49-F238E27FC236}">
                <a16:creationId xmlns:a16="http://schemas.microsoft.com/office/drawing/2014/main" id="{75127F5A-70D0-4980-BEA0-4D7D392EEFE0}"/>
              </a:ext>
            </a:extLst>
          </p:cNvPr>
          <p:cNvSpPr txBox="1">
            <a:spLocks noChangeArrowheads="1"/>
          </p:cNvSpPr>
          <p:nvPr/>
        </p:nvSpPr>
        <p:spPr bwMode="auto">
          <a:xfrm>
            <a:off x="360363" y="2280200"/>
            <a:ext cx="3433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You should consider:</a:t>
            </a:r>
          </a:p>
        </p:txBody>
      </p:sp>
      <p:pic>
        <p:nvPicPr>
          <p:cNvPr id="11" name="Picture 8">
            <a:hlinkClick r:id="" action="ppaction://hlinkshowjump?jump=nextslide"/>
            <a:extLst>
              <a:ext uri="{FF2B5EF4-FFF2-40B4-BE49-F238E27FC236}">
                <a16:creationId xmlns:a16="http://schemas.microsoft.com/office/drawing/2014/main" id="{DFF73D81-57EA-4987-B845-54C44102F6F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5" name="Text Box 202">
            <a:extLst>
              <a:ext uri="{FF2B5EF4-FFF2-40B4-BE49-F238E27FC236}">
                <a16:creationId xmlns:a16="http://schemas.microsoft.com/office/drawing/2014/main" id="{5EB86B5C-C05A-4CA3-A7BC-C63410F56054}"/>
              </a:ext>
            </a:extLst>
          </p:cNvPr>
          <p:cNvSpPr txBox="1">
            <a:spLocks noChangeArrowheads="1"/>
          </p:cNvSpPr>
          <p:nvPr/>
        </p:nvSpPr>
        <p:spPr bwMode="auto">
          <a:xfrm>
            <a:off x="580601" y="3032748"/>
            <a:ext cx="75041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FF6600"/>
              </a:buClr>
              <a:buFont typeface="Wingdings" panose="05000000000000000000" pitchFamily="2" charset="2"/>
              <a:buChar char="l"/>
            </a:pPr>
            <a:r>
              <a:rPr lang="en-GB" altLang="en-US" dirty="0">
                <a:solidFill>
                  <a:srgbClr val="010066"/>
                </a:solidFill>
              </a:rPr>
              <a:t>which substances you will use (remember you are investigating the effect of molecule size)</a:t>
            </a:r>
          </a:p>
        </p:txBody>
      </p:sp>
      <p:sp>
        <p:nvSpPr>
          <p:cNvPr id="16" name="Text Box 202">
            <a:extLst>
              <a:ext uri="{FF2B5EF4-FFF2-40B4-BE49-F238E27FC236}">
                <a16:creationId xmlns:a16="http://schemas.microsoft.com/office/drawing/2014/main" id="{D71258F2-26AF-4AE4-8118-B1BAFA3A2B37}"/>
              </a:ext>
            </a:extLst>
          </p:cNvPr>
          <p:cNvSpPr txBox="1">
            <a:spLocks noChangeArrowheads="1"/>
          </p:cNvSpPr>
          <p:nvPr/>
        </p:nvSpPr>
        <p:spPr bwMode="auto">
          <a:xfrm>
            <a:off x="580601" y="5645840"/>
            <a:ext cx="77772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FF6600"/>
              </a:buClr>
              <a:buFont typeface="Wingdings" panose="05000000000000000000" pitchFamily="2" charset="2"/>
              <a:buChar char="l"/>
            </a:pPr>
            <a:r>
              <a:rPr lang="en-GB" altLang="en-US" dirty="0">
                <a:solidFill>
                  <a:srgbClr val="010066"/>
                </a:solidFill>
              </a:rPr>
              <a:t>how you will measure the property you have chosen.</a:t>
            </a:r>
          </a:p>
        </p:txBody>
      </p:sp>
      <p:pic>
        <p:nvPicPr>
          <p:cNvPr id="17" name="Picture 16">
            <a:extLst>
              <a:ext uri="{FF2B5EF4-FFF2-40B4-BE49-F238E27FC236}">
                <a16:creationId xmlns:a16="http://schemas.microsoft.com/office/drawing/2014/main" id="{B5C6914D-2864-4406-8677-7AC97CED1EF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602910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FF42579-A4DE-4CCF-B9E3-2BE833C8390D}"/>
              </a:ext>
            </a:extLst>
          </p:cNvPr>
          <p:cNvSpPr>
            <a:spLocks noGrp="1"/>
          </p:cNvSpPr>
          <p:nvPr>
            <p:ph type="title"/>
          </p:nvPr>
        </p:nvSpPr>
        <p:spPr/>
        <p:txBody>
          <a:bodyPr/>
          <a:lstStyle/>
          <a:p>
            <a:r>
              <a:rPr lang="en-GB" altLang="en-US"/>
              <a:t>Intermolecular forces</a:t>
            </a:r>
          </a:p>
        </p:txBody>
      </p:sp>
      <p:sp>
        <p:nvSpPr>
          <p:cNvPr id="18435" name="Text Box 202">
            <a:extLst>
              <a:ext uri="{FF2B5EF4-FFF2-40B4-BE49-F238E27FC236}">
                <a16:creationId xmlns:a16="http://schemas.microsoft.com/office/drawing/2014/main" id="{58B35F71-8806-41F3-80C6-8D80CFB23FE2}"/>
              </a:ext>
            </a:extLst>
          </p:cNvPr>
          <p:cNvSpPr txBox="1">
            <a:spLocks noChangeArrowheads="1"/>
          </p:cNvSpPr>
          <p:nvPr/>
        </p:nvSpPr>
        <p:spPr bwMode="auto">
          <a:xfrm>
            <a:off x="360363" y="788988"/>
            <a:ext cx="8172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intermolecular forces increase as the size of the molecules increases.</a:t>
            </a:r>
          </a:p>
        </p:txBody>
      </p:sp>
      <p:sp>
        <p:nvSpPr>
          <p:cNvPr id="6" name="Text Box 201">
            <a:extLst>
              <a:ext uri="{FF2B5EF4-FFF2-40B4-BE49-F238E27FC236}">
                <a16:creationId xmlns:a16="http://schemas.microsoft.com/office/drawing/2014/main" id="{0E38F1A9-AD6A-47ED-8588-FBA992FC0F5F}"/>
              </a:ext>
            </a:extLst>
          </p:cNvPr>
          <p:cNvSpPr txBox="1">
            <a:spLocks noChangeArrowheads="1"/>
          </p:cNvSpPr>
          <p:nvPr/>
        </p:nvSpPr>
        <p:spPr bwMode="auto">
          <a:xfrm>
            <a:off x="360363" y="3844925"/>
            <a:ext cx="43561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means it takes more energy to break the intermolecular forces between larger molecules. As a result, larger molecules have higher melting and boiling points.</a:t>
            </a:r>
          </a:p>
        </p:txBody>
      </p:sp>
      <p:sp>
        <p:nvSpPr>
          <p:cNvPr id="18630" name="Line 33">
            <a:extLst>
              <a:ext uri="{FF2B5EF4-FFF2-40B4-BE49-F238E27FC236}">
                <a16:creationId xmlns:a16="http://schemas.microsoft.com/office/drawing/2014/main" id="{EB77DBE8-53FF-4050-B561-A322FC977D04}"/>
              </a:ext>
            </a:extLst>
          </p:cNvPr>
          <p:cNvSpPr>
            <a:spLocks noChangeShapeType="1"/>
          </p:cNvSpPr>
          <p:nvPr/>
        </p:nvSpPr>
        <p:spPr bwMode="auto">
          <a:xfrm>
            <a:off x="1697076" y="3600527"/>
            <a:ext cx="5905500" cy="0"/>
          </a:xfrm>
          <a:prstGeom prst="line">
            <a:avLst/>
          </a:prstGeom>
          <a:noFill/>
          <a:ln w="76200">
            <a:solidFill>
              <a:srgbClr val="FF6600"/>
            </a:solidFill>
            <a:round/>
            <a:headEnd type="none" w="sm" len="sm"/>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sp>
        <p:nvSpPr>
          <p:cNvPr id="18631" name="Text Box 20">
            <a:extLst>
              <a:ext uri="{FF2B5EF4-FFF2-40B4-BE49-F238E27FC236}">
                <a16:creationId xmlns:a16="http://schemas.microsoft.com/office/drawing/2014/main" id="{6C16654C-7EAD-4A8D-8E9C-470F5FF6E896}"/>
              </a:ext>
            </a:extLst>
          </p:cNvPr>
          <p:cNvSpPr txBox="1">
            <a:spLocks noChangeArrowheads="1"/>
          </p:cNvSpPr>
          <p:nvPr/>
        </p:nvSpPr>
        <p:spPr bwMode="auto">
          <a:xfrm>
            <a:off x="1617586" y="3136900"/>
            <a:ext cx="570876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200" b="1" dirty="0">
                <a:solidFill>
                  <a:srgbClr val="010066"/>
                </a:solidFill>
              </a:rPr>
              <a:t>size and intermolecular forces increase</a:t>
            </a:r>
          </a:p>
        </p:txBody>
      </p:sp>
      <p:graphicFrame>
        <p:nvGraphicFramePr>
          <p:cNvPr id="258" name="Table 257">
            <a:extLst>
              <a:ext uri="{FF2B5EF4-FFF2-40B4-BE49-F238E27FC236}">
                <a16:creationId xmlns:a16="http://schemas.microsoft.com/office/drawing/2014/main" id="{B9FEBBAA-6D3D-4B72-9ADB-B381119B8F57}"/>
              </a:ext>
            </a:extLst>
          </p:cNvPr>
          <p:cNvGraphicFramePr>
            <a:graphicFrameLocks noGrp="1"/>
          </p:cNvGraphicFramePr>
          <p:nvPr>
            <p:extLst>
              <p:ext uri="{D42A27DB-BD31-4B8C-83A1-F6EECF244321}">
                <p14:modId xmlns:p14="http://schemas.microsoft.com/office/powerpoint/2010/main" val="894924257"/>
              </p:ext>
            </p:extLst>
          </p:nvPr>
        </p:nvGraphicFramePr>
        <p:xfrm>
          <a:off x="4684361" y="3914069"/>
          <a:ext cx="4212000" cy="2194456"/>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20000"/>
                    </a:ext>
                  </a:extLst>
                </a:gridCol>
                <a:gridCol w="1188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188000">
                  <a:extLst>
                    <a:ext uri="{9D8B030D-6E8A-4147-A177-3AD203B41FA5}">
                      <a16:colId xmlns:a16="http://schemas.microsoft.com/office/drawing/2014/main" val="20003"/>
                    </a:ext>
                  </a:extLst>
                </a:gridCol>
              </a:tblGrid>
              <a:tr h="1005549">
                <a:tc>
                  <a:txBody>
                    <a:bodyPr/>
                    <a:lstStyle/>
                    <a:p>
                      <a:endParaRPr lang="en-GB" sz="2000" dirty="0">
                        <a:solidFill>
                          <a:schemeClr val="bg1"/>
                        </a:solidFill>
                        <a:latin typeface="Arial" pitchFamily="34" charset="0"/>
                        <a:cs typeface="Arial" pitchFamily="34" charset="0"/>
                      </a:endParaRPr>
                    </a:p>
                  </a:txBody>
                  <a:tcPr marL="91442" marR="91442" marT="45707" marB="45707">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algn="ctr"/>
                      <a:r>
                        <a:rPr lang="en-GB" sz="2000" dirty="0">
                          <a:solidFill>
                            <a:schemeClr val="bg1"/>
                          </a:solidFill>
                          <a:latin typeface="Arial" pitchFamily="34" charset="0"/>
                          <a:cs typeface="Arial" pitchFamily="34" charset="0"/>
                        </a:rPr>
                        <a:t>Melting point</a:t>
                      </a:r>
                      <a:r>
                        <a:rPr lang="en-GB" sz="2000" baseline="0" dirty="0">
                          <a:solidFill>
                            <a:schemeClr val="bg1"/>
                          </a:solidFill>
                          <a:latin typeface="Arial" pitchFamily="34" charset="0"/>
                          <a:cs typeface="Arial" pitchFamily="34" charset="0"/>
                        </a:rPr>
                        <a:t> (°C)</a:t>
                      </a:r>
                      <a:endParaRPr lang="en-GB" sz="2000" dirty="0">
                        <a:solidFill>
                          <a:schemeClr val="bg1"/>
                        </a:solidFill>
                        <a:latin typeface="Arial" pitchFamily="34" charset="0"/>
                        <a:cs typeface="Arial" pitchFamily="34" charset="0"/>
                      </a:endParaRPr>
                    </a:p>
                  </a:txBody>
                  <a:tcPr marL="91442" marR="91442" marT="45707" marB="45707">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a:txBody>
                    <a:bodyPr/>
                    <a:lstStyle/>
                    <a:p>
                      <a:pPr algn="ctr"/>
                      <a:r>
                        <a:rPr lang="en-GB" sz="2000" dirty="0">
                          <a:solidFill>
                            <a:schemeClr val="bg1"/>
                          </a:solidFill>
                          <a:latin typeface="Arial" pitchFamily="34" charset="0"/>
                          <a:cs typeface="Arial" pitchFamily="34" charset="0"/>
                        </a:rPr>
                        <a:t>Boiling point (°C)</a:t>
                      </a:r>
                    </a:p>
                  </a:txBody>
                  <a:tcPr marL="91442" marR="91442" marT="45707" marB="45707">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6600"/>
                    </a:solidFill>
                  </a:tcPr>
                </a:tc>
                <a:tc>
                  <a:txBody>
                    <a:bodyPr/>
                    <a:lstStyle/>
                    <a:p>
                      <a:pPr algn="ctr"/>
                      <a:r>
                        <a:rPr lang="en-GB" sz="2000" dirty="0">
                          <a:solidFill>
                            <a:schemeClr val="bg1"/>
                          </a:solidFill>
                          <a:latin typeface="Arial" pitchFamily="34" charset="0"/>
                          <a:cs typeface="Arial" pitchFamily="34" charset="0"/>
                        </a:rPr>
                        <a:t>Relative formula mass</a:t>
                      </a:r>
                    </a:p>
                  </a:txBody>
                  <a:tcPr marL="91442" marR="91442" marT="45707" marB="45707">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10000"/>
                  </a:ext>
                </a:extLst>
              </a:tr>
              <a:tr h="396125">
                <a:tc>
                  <a:txBody>
                    <a:bodyPr/>
                    <a:lstStyle/>
                    <a:p>
                      <a:r>
                        <a:rPr lang="en-GB" sz="2000" dirty="0">
                          <a:solidFill>
                            <a:srgbClr val="010066"/>
                          </a:solidFill>
                          <a:latin typeface="Arial" pitchFamily="34" charset="0"/>
                          <a:cs typeface="Arial" pitchFamily="34" charset="0"/>
                        </a:rPr>
                        <a:t>H</a:t>
                      </a:r>
                      <a:r>
                        <a:rPr lang="en-GB" sz="2000" baseline="-25000" dirty="0">
                          <a:solidFill>
                            <a:srgbClr val="010066"/>
                          </a:solidFill>
                          <a:latin typeface="Arial" pitchFamily="34" charset="0"/>
                          <a:cs typeface="Arial" pitchFamily="34" charset="0"/>
                        </a:rPr>
                        <a:t>2</a:t>
                      </a:r>
                    </a:p>
                  </a:txBody>
                  <a:tcPr marL="91442" marR="91442" marT="45707" marB="45707">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a:r>
                        <a:rPr lang="en-GB" sz="2000" dirty="0">
                          <a:solidFill>
                            <a:srgbClr val="010066"/>
                          </a:solidFill>
                          <a:latin typeface="Arial" pitchFamily="34" charset="0"/>
                          <a:cs typeface="Arial" pitchFamily="34" charset="0"/>
                        </a:rPr>
                        <a:t>–259.16</a:t>
                      </a:r>
                    </a:p>
                  </a:txBody>
                  <a:tcPr marL="91442" marR="91442" marT="45707" marB="45707">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a:r>
                        <a:rPr lang="en-GB" sz="2000" dirty="0">
                          <a:solidFill>
                            <a:srgbClr val="010066"/>
                          </a:solidFill>
                          <a:latin typeface="Arial" pitchFamily="34" charset="0"/>
                          <a:cs typeface="Arial" pitchFamily="34" charset="0"/>
                        </a:rPr>
                        <a:t>–252.87</a:t>
                      </a:r>
                    </a:p>
                  </a:txBody>
                  <a:tcPr marL="91442" marR="91442" marT="45707" marB="45707">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a:r>
                        <a:rPr lang="en-GB" sz="2000" dirty="0">
                          <a:solidFill>
                            <a:srgbClr val="010066"/>
                          </a:solidFill>
                          <a:latin typeface="Arial" pitchFamily="34" charset="0"/>
                          <a:cs typeface="Arial" pitchFamily="34" charset="0"/>
                        </a:rPr>
                        <a:t>2</a:t>
                      </a:r>
                    </a:p>
                  </a:txBody>
                  <a:tcPr marL="91442" marR="91442" marT="45707" marB="45707">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1"/>
                  </a:ext>
                </a:extLst>
              </a:tr>
              <a:tr h="396125">
                <a:tc>
                  <a:txBody>
                    <a:bodyPr/>
                    <a:lstStyle/>
                    <a:p>
                      <a:r>
                        <a:rPr lang="en-GB" sz="2000" dirty="0">
                          <a:solidFill>
                            <a:srgbClr val="010066"/>
                          </a:solidFill>
                          <a:latin typeface="Arial" pitchFamily="34" charset="0"/>
                          <a:cs typeface="Arial" pitchFamily="34" charset="0"/>
                        </a:rPr>
                        <a:t>CH</a:t>
                      </a:r>
                      <a:r>
                        <a:rPr lang="en-GB" sz="2000" baseline="-25000" dirty="0">
                          <a:solidFill>
                            <a:srgbClr val="010066"/>
                          </a:solidFill>
                          <a:latin typeface="Arial" pitchFamily="34" charset="0"/>
                          <a:cs typeface="Arial" pitchFamily="34" charset="0"/>
                        </a:rPr>
                        <a:t>4</a:t>
                      </a:r>
                    </a:p>
                  </a:txBody>
                  <a:tcPr marL="91442" marR="91442" marT="45707" marB="45707">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a:r>
                        <a:rPr lang="en-GB" sz="2000" dirty="0">
                          <a:solidFill>
                            <a:srgbClr val="010066"/>
                          </a:solidFill>
                          <a:latin typeface="Arial" pitchFamily="34" charset="0"/>
                          <a:cs typeface="Arial" pitchFamily="34" charset="0"/>
                        </a:rPr>
                        <a:t>–182.5</a:t>
                      </a:r>
                    </a:p>
                  </a:txBody>
                  <a:tcPr marL="91442" marR="91442" marT="45707" marB="45707">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a:r>
                        <a:rPr lang="en-GB" sz="2000" dirty="0">
                          <a:solidFill>
                            <a:srgbClr val="010066"/>
                          </a:solidFill>
                          <a:latin typeface="Arial" pitchFamily="34" charset="0"/>
                          <a:cs typeface="Arial" pitchFamily="34" charset="0"/>
                        </a:rPr>
                        <a:t>–161.6</a:t>
                      </a:r>
                    </a:p>
                  </a:txBody>
                  <a:tcPr marL="91442" marR="91442" marT="45707" marB="45707">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a:r>
                        <a:rPr lang="en-GB" sz="2000" dirty="0">
                          <a:solidFill>
                            <a:srgbClr val="010066"/>
                          </a:solidFill>
                          <a:latin typeface="Arial" pitchFamily="34" charset="0"/>
                          <a:cs typeface="Arial" pitchFamily="34" charset="0"/>
                        </a:rPr>
                        <a:t>16</a:t>
                      </a:r>
                    </a:p>
                  </a:txBody>
                  <a:tcPr marL="91442" marR="91442" marT="45707" marB="45707">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2"/>
                  </a:ext>
                </a:extLst>
              </a:tr>
              <a:tr h="396125">
                <a:tc>
                  <a:txBody>
                    <a:bodyPr/>
                    <a:lstStyle/>
                    <a:p>
                      <a:r>
                        <a:rPr lang="en-GB" sz="2000" dirty="0">
                          <a:solidFill>
                            <a:srgbClr val="010066"/>
                          </a:solidFill>
                          <a:latin typeface="Arial" pitchFamily="34" charset="0"/>
                          <a:cs typeface="Arial" pitchFamily="34" charset="0"/>
                        </a:rPr>
                        <a:t>CO</a:t>
                      </a:r>
                      <a:r>
                        <a:rPr lang="en-GB" sz="2000" baseline="-25000" dirty="0">
                          <a:solidFill>
                            <a:srgbClr val="010066"/>
                          </a:solidFill>
                          <a:latin typeface="Arial" pitchFamily="34" charset="0"/>
                          <a:cs typeface="Arial" pitchFamily="34" charset="0"/>
                        </a:rPr>
                        <a:t>2</a:t>
                      </a:r>
                    </a:p>
                  </a:txBody>
                  <a:tcPr marL="91442" marR="91442" marT="45707" marB="45707">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a:r>
                        <a:rPr lang="en-GB" sz="2000" dirty="0">
                          <a:solidFill>
                            <a:srgbClr val="010066"/>
                          </a:solidFill>
                          <a:latin typeface="Arial" pitchFamily="34" charset="0"/>
                          <a:cs typeface="Arial" pitchFamily="34" charset="0"/>
                        </a:rPr>
                        <a:t>–78</a:t>
                      </a:r>
                    </a:p>
                  </a:txBody>
                  <a:tcPr marL="91442" marR="91442" marT="45707" marB="45707">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a:r>
                        <a:rPr lang="en-GB" sz="2000" dirty="0">
                          <a:solidFill>
                            <a:srgbClr val="010066"/>
                          </a:solidFill>
                          <a:latin typeface="Arial" pitchFamily="34" charset="0"/>
                          <a:cs typeface="Arial" pitchFamily="34" charset="0"/>
                        </a:rPr>
                        <a:t>–57</a:t>
                      </a:r>
                    </a:p>
                  </a:txBody>
                  <a:tcPr marL="91442" marR="91442" marT="45707" marB="45707">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a:r>
                        <a:rPr lang="en-GB" sz="2000" dirty="0">
                          <a:solidFill>
                            <a:srgbClr val="010066"/>
                          </a:solidFill>
                          <a:latin typeface="Arial" pitchFamily="34" charset="0"/>
                          <a:cs typeface="Arial" pitchFamily="34" charset="0"/>
                        </a:rPr>
                        <a:t>44</a:t>
                      </a:r>
                    </a:p>
                  </a:txBody>
                  <a:tcPr marL="91442" marR="91442" marT="45707" marB="45707">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114" name="Picture 113" descr="Picture1.jpg">
            <a:extLst>
              <a:ext uri="{FF2B5EF4-FFF2-40B4-BE49-F238E27FC236}">
                <a16:creationId xmlns:a16="http://schemas.microsoft.com/office/drawing/2014/main" id="{59F3730C-84D8-4C47-A297-64A494B95D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4050" y="1701800"/>
            <a:ext cx="1590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14" descr="Picture2.jpg">
            <a:extLst>
              <a:ext uri="{FF2B5EF4-FFF2-40B4-BE49-F238E27FC236}">
                <a16:creationId xmlns:a16="http://schemas.microsoft.com/office/drawing/2014/main" id="{44EA88D8-E1AC-4C72-A335-57CA78D09BE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03625" y="1558925"/>
            <a:ext cx="16954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115" descr="Picture3.jpg">
            <a:extLst>
              <a:ext uri="{FF2B5EF4-FFF2-40B4-BE49-F238E27FC236}">
                <a16:creationId xmlns:a16="http://schemas.microsoft.com/office/drawing/2014/main" id="{2A404B51-D811-4237-AF10-1FCD45D445C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57975" y="1616075"/>
            <a:ext cx="155575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a:hlinkClick r:id="" action="ppaction://hlinkshowjump?jump=nextslide"/>
            <a:extLst>
              <a:ext uri="{FF2B5EF4-FFF2-40B4-BE49-F238E27FC236}">
                <a16:creationId xmlns:a16="http://schemas.microsoft.com/office/drawing/2014/main" id="{B84E9380-0C5D-4779-9B7A-B2D6ECA829A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DA0ADADD-1089-4D8B-9155-4A204F4DBFB1}"/>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9">
            <a:extLst>
              <a:ext uri="{FF2B5EF4-FFF2-40B4-BE49-F238E27FC236}">
                <a16:creationId xmlns:a16="http://schemas.microsoft.com/office/drawing/2014/main" id="{1741E1CA-A877-4A1E-AE62-33B39C54417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6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6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6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D658464-1713-4118-8638-C2BF013B590B}"/>
              </a:ext>
            </a:extLst>
          </p:cNvPr>
          <p:cNvSpPr>
            <a:spLocks noGrp="1"/>
          </p:cNvSpPr>
          <p:nvPr>
            <p:ph type="title"/>
          </p:nvPr>
        </p:nvSpPr>
        <p:spPr/>
        <p:txBody>
          <a:bodyPr/>
          <a:lstStyle/>
          <a:p>
            <a:r>
              <a:rPr lang="en-GB" altLang="en-US"/>
              <a:t>Electrical properties of simple molecules</a:t>
            </a:r>
          </a:p>
        </p:txBody>
      </p:sp>
      <p:graphicFrame>
        <p:nvGraphicFramePr>
          <p:cNvPr id="8" name="Table 7">
            <a:extLst>
              <a:ext uri="{FF2B5EF4-FFF2-40B4-BE49-F238E27FC236}">
                <a16:creationId xmlns:a16="http://schemas.microsoft.com/office/drawing/2014/main" id="{1C056A30-3B72-4E81-A767-C6410860EECF}"/>
              </a:ext>
            </a:extLst>
          </p:cNvPr>
          <p:cNvGraphicFramePr>
            <a:graphicFrameLocks noGrp="1"/>
          </p:cNvGraphicFramePr>
          <p:nvPr>
            <p:extLst>
              <p:ext uri="{D42A27DB-BD31-4B8C-83A1-F6EECF244321}">
                <p14:modId xmlns:p14="http://schemas.microsoft.com/office/powerpoint/2010/main" val="1766535825"/>
              </p:ext>
            </p:extLst>
          </p:nvPr>
        </p:nvGraphicFramePr>
        <p:xfrm>
          <a:off x="360363" y="3160405"/>
          <a:ext cx="8172449" cy="2905134"/>
        </p:xfrm>
        <a:graphic>
          <a:graphicData uri="http://schemas.openxmlformats.org/drawingml/2006/table">
            <a:tbl>
              <a:tblPr firstRow="1">
                <a:tableStyleId>{B301B821-A1FF-4177-AEE7-76D212191A09}</a:tableStyleId>
              </a:tblPr>
              <a:tblGrid>
                <a:gridCol w="2428109">
                  <a:extLst>
                    <a:ext uri="{9D8B030D-6E8A-4147-A177-3AD203B41FA5}">
                      <a16:colId xmlns:a16="http://schemas.microsoft.com/office/drawing/2014/main" val="20000"/>
                    </a:ext>
                  </a:extLst>
                </a:gridCol>
                <a:gridCol w="1914780">
                  <a:extLst>
                    <a:ext uri="{9D8B030D-6E8A-4147-A177-3AD203B41FA5}">
                      <a16:colId xmlns:a16="http://schemas.microsoft.com/office/drawing/2014/main" val="20001"/>
                    </a:ext>
                  </a:extLst>
                </a:gridCol>
                <a:gridCol w="1914780">
                  <a:extLst>
                    <a:ext uri="{9D8B030D-6E8A-4147-A177-3AD203B41FA5}">
                      <a16:colId xmlns:a16="http://schemas.microsoft.com/office/drawing/2014/main" val="20002"/>
                    </a:ext>
                  </a:extLst>
                </a:gridCol>
                <a:gridCol w="1914780">
                  <a:extLst>
                    <a:ext uri="{9D8B030D-6E8A-4147-A177-3AD203B41FA5}">
                      <a16:colId xmlns:a16="http://schemas.microsoft.com/office/drawing/2014/main" val="20003"/>
                    </a:ext>
                  </a:extLst>
                </a:gridCol>
              </a:tblGrid>
              <a:tr h="457188">
                <a:tc>
                  <a:txBody>
                    <a:bodyPr/>
                    <a:lstStyle/>
                    <a:p>
                      <a:endParaRPr lang="en-GB" sz="2400" dirty="0">
                        <a:solidFill>
                          <a:srgbClr val="010066"/>
                        </a:solidFill>
                      </a:endParaRPr>
                    </a:p>
                  </a:txBody>
                  <a:tcPr marT="45719" marB="45719">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6600"/>
                    </a:solidFill>
                  </a:tcPr>
                </a:tc>
                <a:tc>
                  <a:txBody>
                    <a:bodyPr/>
                    <a:lstStyle/>
                    <a:p>
                      <a:pPr algn="ctr"/>
                      <a:r>
                        <a:rPr lang="en-GB" sz="2400" dirty="0">
                          <a:solidFill>
                            <a:schemeClr val="bg1"/>
                          </a:solidFill>
                        </a:rPr>
                        <a:t>Covalent</a:t>
                      </a:r>
                    </a:p>
                  </a:txBody>
                  <a:tcPr marT="45719" marB="4571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6600"/>
                    </a:solidFill>
                  </a:tcPr>
                </a:tc>
                <a:tc>
                  <a:txBody>
                    <a:bodyPr/>
                    <a:lstStyle/>
                    <a:p>
                      <a:pPr algn="ctr"/>
                      <a:r>
                        <a:rPr lang="en-GB" sz="2400" dirty="0">
                          <a:solidFill>
                            <a:schemeClr val="bg1"/>
                          </a:solidFill>
                        </a:rPr>
                        <a:t>Ionic</a:t>
                      </a:r>
                    </a:p>
                  </a:txBody>
                  <a:tcPr marT="45719" marB="4571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6600"/>
                    </a:solidFill>
                  </a:tcPr>
                </a:tc>
                <a:tc>
                  <a:txBody>
                    <a:bodyPr/>
                    <a:lstStyle/>
                    <a:p>
                      <a:pPr algn="ctr"/>
                      <a:r>
                        <a:rPr lang="en-GB" sz="2400" dirty="0">
                          <a:solidFill>
                            <a:schemeClr val="bg1"/>
                          </a:solidFill>
                        </a:rPr>
                        <a:t>Metallic</a:t>
                      </a:r>
                    </a:p>
                  </a:txBody>
                  <a:tcPr marT="45719" marB="4571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rgbClr val="FF6600"/>
                    </a:solidFill>
                  </a:tcPr>
                </a:tc>
                <a:extLst>
                  <a:ext uri="{0D108BD9-81ED-4DB2-BD59-A6C34878D82A}">
                    <a16:rowId xmlns:a16="http://schemas.microsoft.com/office/drawing/2014/main" val="10000"/>
                  </a:ext>
                </a:extLst>
              </a:tr>
              <a:tr h="719981">
                <a:tc>
                  <a:txBody>
                    <a:bodyPr/>
                    <a:lstStyle/>
                    <a:p>
                      <a:pPr algn="ctr"/>
                      <a:r>
                        <a:rPr lang="en-GB" sz="2000" dirty="0">
                          <a:solidFill>
                            <a:srgbClr val="010066"/>
                          </a:solidFill>
                        </a:rPr>
                        <a:t>Charged particles?</a:t>
                      </a:r>
                    </a:p>
                  </a:txBody>
                  <a:tcPr marT="45719" marB="4571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000" dirty="0">
                        <a:solidFill>
                          <a:srgbClr val="010066"/>
                        </a:solidFill>
                      </a:endParaRPr>
                    </a:p>
                  </a:txBody>
                  <a:tcPr marT="45719" marB="45719">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000" dirty="0">
                        <a:solidFill>
                          <a:srgbClr val="010066"/>
                        </a:solidFill>
                      </a:endParaRPr>
                    </a:p>
                  </a:txBody>
                  <a:tcPr marT="45719" marB="45719">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000" dirty="0">
                        <a:solidFill>
                          <a:srgbClr val="010066"/>
                        </a:solidFill>
                      </a:endParaRPr>
                    </a:p>
                  </a:txBody>
                  <a:tcPr marT="45719" marB="45719">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1"/>
                  </a:ext>
                </a:extLst>
              </a:tr>
              <a:tr h="719981">
                <a:tc>
                  <a:txBody>
                    <a:bodyPr/>
                    <a:lstStyle/>
                    <a:p>
                      <a:pPr algn="ctr"/>
                      <a:r>
                        <a:rPr lang="en-GB" sz="2000" dirty="0">
                          <a:solidFill>
                            <a:srgbClr val="010066"/>
                          </a:solidFill>
                        </a:rPr>
                        <a:t>Free electrons?</a:t>
                      </a:r>
                    </a:p>
                  </a:txBody>
                  <a:tcPr marT="45719" marB="4571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000" dirty="0">
                        <a:solidFill>
                          <a:srgbClr val="010066"/>
                        </a:solidFill>
                      </a:endParaRPr>
                    </a:p>
                  </a:txBody>
                  <a:tcPr marT="45719" marB="45719">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000" dirty="0">
                        <a:solidFill>
                          <a:srgbClr val="010066"/>
                        </a:solidFill>
                      </a:endParaRPr>
                    </a:p>
                  </a:txBody>
                  <a:tcPr marT="45719" marB="45719">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000" dirty="0">
                        <a:solidFill>
                          <a:srgbClr val="010066"/>
                        </a:solidFill>
                      </a:endParaRPr>
                    </a:p>
                  </a:txBody>
                  <a:tcPr marT="45719" marB="45719">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2"/>
                  </a:ext>
                </a:extLst>
              </a:tr>
              <a:tr h="1007974">
                <a:tc>
                  <a:txBody>
                    <a:bodyPr/>
                    <a:lstStyle/>
                    <a:p>
                      <a:pPr algn="ctr"/>
                      <a:r>
                        <a:rPr lang="en-GB" sz="2000" dirty="0">
                          <a:solidFill>
                            <a:srgbClr val="010066"/>
                          </a:solidFill>
                        </a:rPr>
                        <a:t>Conduct electricity?</a:t>
                      </a:r>
                    </a:p>
                  </a:txBody>
                  <a:tcPr marT="45719" marB="45719"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1800" dirty="0"/>
                    </a:p>
                    <a:p>
                      <a:endParaRPr lang="en-GB" sz="1800" dirty="0"/>
                    </a:p>
                    <a:p>
                      <a:endParaRPr lang="en-GB" sz="1800" dirty="0"/>
                    </a:p>
                  </a:txBody>
                  <a:tcPr marT="45719" marB="45719">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1800" dirty="0"/>
                    </a:p>
                  </a:txBody>
                  <a:tcPr marT="45719" marB="45719">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endParaRPr lang="en-GB" sz="2000" dirty="0">
                        <a:solidFill>
                          <a:srgbClr val="010066"/>
                        </a:solidFill>
                      </a:endParaRPr>
                    </a:p>
                  </a:txBody>
                  <a:tcPr marT="45719" marB="45719">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9486" name="Rectangle 18">
            <a:extLst>
              <a:ext uri="{FF2B5EF4-FFF2-40B4-BE49-F238E27FC236}">
                <a16:creationId xmlns:a16="http://schemas.microsoft.com/office/drawing/2014/main" id="{A2EFA63C-F65F-4A78-9834-B2F55C59266F}"/>
              </a:ext>
            </a:extLst>
          </p:cNvPr>
          <p:cNvSpPr>
            <a:spLocks noChangeArrowheads="1"/>
          </p:cNvSpPr>
          <p:nvPr/>
        </p:nvSpPr>
        <p:spPr bwMode="auto">
          <a:xfrm>
            <a:off x="360363" y="788988"/>
            <a:ext cx="8386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Simple covalent molecules do not contain charged particles</a:t>
            </a:r>
          </a:p>
          <a:p>
            <a:r>
              <a:rPr lang="en-GB" altLang="en-US">
                <a:solidFill>
                  <a:srgbClr val="010066"/>
                </a:solidFill>
              </a:rPr>
              <a:t>and have no overall electric charge.</a:t>
            </a:r>
          </a:p>
        </p:txBody>
      </p:sp>
      <p:sp>
        <p:nvSpPr>
          <p:cNvPr id="20" name="Rectangle 19">
            <a:extLst>
              <a:ext uri="{FF2B5EF4-FFF2-40B4-BE49-F238E27FC236}">
                <a16:creationId xmlns:a16="http://schemas.microsoft.com/office/drawing/2014/main" id="{08829B2C-B7E2-4F98-8759-910BD835DE97}"/>
              </a:ext>
            </a:extLst>
          </p:cNvPr>
          <p:cNvSpPr>
            <a:spLocks noChangeArrowheads="1"/>
          </p:cNvSpPr>
          <p:nvPr/>
        </p:nvSpPr>
        <p:spPr bwMode="auto">
          <a:xfrm>
            <a:off x="360363" y="1671638"/>
            <a:ext cx="87487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shared electrons fill up the outer shells so there are </a:t>
            </a:r>
          </a:p>
          <a:p>
            <a:r>
              <a:rPr lang="en-GB" altLang="en-US">
                <a:solidFill>
                  <a:srgbClr val="010066"/>
                </a:solidFill>
              </a:rPr>
              <a:t>no free electrons to carry charge. </a:t>
            </a:r>
          </a:p>
        </p:txBody>
      </p:sp>
      <p:sp>
        <p:nvSpPr>
          <p:cNvPr id="21" name="Rectangle 20">
            <a:extLst>
              <a:ext uri="{FF2B5EF4-FFF2-40B4-BE49-F238E27FC236}">
                <a16:creationId xmlns:a16="http://schemas.microsoft.com/office/drawing/2014/main" id="{DAAE69DF-7AC1-4F77-B48C-C9CE88BEBFE1}"/>
              </a:ext>
            </a:extLst>
          </p:cNvPr>
          <p:cNvSpPr>
            <a:spLocks noChangeArrowheads="1"/>
          </p:cNvSpPr>
          <p:nvPr/>
        </p:nvSpPr>
        <p:spPr bwMode="auto">
          <a:xfrm>
            <a:off x="360363" y="2552700"/>
            <a:ext cx="8716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means that covalent molecules do not conduct electricity.</a:t>
            </a:r>
          </a:p>
        </p:txBody>
      </p:sp>
      <p:pic>
        <p:nvPicPr>
          <p:cNvPr id="19491" name="Picture 83" descr="tick.png">
            <a:extLst>
              <a:ext uri="{FF2B5EF4-FFF2-40B4-BE49-F238E27FC236}">
                <a16:creationId xmlns:a16="http://schemas.microsoft.com/office/drawing/2014/main" id="{AE8F9AE9-F252-4900-8365-91AE85B6E54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07013" y="375730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2" name="Picture 115" descr="cross.png">
            <a:extLst>
              <a:ext uri="{FF2B5EF4-FFF2-40B4-BE49-F238E27FC236}">
                <a16:creationId xmlns:a16="http://schemas.microsoft.com/office/drawing/2014/main" id="{AC9B5E91-85AB-41CF-8871-D23E25AE1F1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05175" y="375730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3" name="Picture 114" descr="cross.png">
            <a:extLst>
              <a:ext uri="{FF2B5EF4-FFF2-40B4-BE49-F238E27FC236}">
                <a16:creationId xmlns:a16="http://schemas.microsoft.com/office/drawing/2014/main" id="{72607C5D-E72D-4E21-AF00-C12E6181E88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05175" y="4441517"/>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4" name="Picture 113" descr="cross.png">
            <a:extLst>
              <a:ext uri="{FF2B5EF4-FFF2-40B4-BE49-F238E27FC236}">
                <a16:creationId xmlns:a16="http://schemas.microsoft.com/office/drawing/2014/main" id="{D874F596-8D14-4729-A4E1-5EFE891AF5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05175" y="515430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5" name="Picture 112" descr="cross.png">
            <a:extLst>
              <a:ext uri="{FF2B5EF4-FFF2-40B4-BE49-F238E27FC236}">
                <a16:creationId xmlns:a16="http://schemas.microsoft.com/office/drawing/2014/main" id="{3A91586C-FE4F-40B8-9EDA-A04F7D2FCFC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1613" y="4441517"/>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6" name="Picture 111" descr="cross.png">
            <a:extLst>
              <a:ext uri="{FF2B5EF4-FFF2-40B4-BE49-F238E27FC236}">
                <a16:creationId xmlns:a16="http://schemas.microsoft.com/office/drawing/2014/main" id="{61A673FA-6758-4649-8D1B-A5F09BF0F15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65988" y="375730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7" name="Picture 82" descr="tick.png">
            <a:extLst>
              <a:ext uri="{FF2B5EF4-FFF2-40B4-BE49-F238E27FC236}">
                <a16:creationId xmlns:a16="http://schemas.microsoft.com/office/drawing/2014/main" id="{45A1D723-7823-4CFE-9B31-437C5B4022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4088" y="4441517"/>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8" name="Picture 81" descr="tick.png">
            <a:extLst>
              <a:ext uri="{FF2B5EF4-FFF2-40B4-BE49-F238E27FC236}">
                <a16:creationId xmlns:a16="http://schemas.microsoft.com/office/drawing/2014/main" id="{2746D892-A24E-43A8-9263-31D1B5316A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4088" y="515430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7F069D0C-5995-4DA0-B073-95014F453029}"/>
              </a:ext>
            </a:extLst>
          </p:cNvPr>
          <p:cNvSpPr txBox="1">
            <a:spLocks noChangeArrowheads="1"/>
          </p:cNvSpPr>
          <p:nvPr/>
        </p:nvSpPr>
        <p:spPr bwMode="auto">
          <a:xfrm>
            <a:off x="4708525" y="5063817"/>
            <a:ext cx="16240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a:t>Only when </a:t>
            </a:r>
          </a:p>
          <a:p>
            <a:r>
              <a:rPr lang="en-GB" altLang="en-US" sz="2000"/>
              <a:t>dissolved or </a:t>
            </a:r>
          </a:p>
          <a:p>
            <a:r>
              <a:rPr lang="en-GB" altLang="en-US" sz="2000"/>
              <a:t>melted</a:t>
            </a:r>
          </a:p>
        </p:txBody>
      </p:sp>
      <p:pic>
        <p:nvPicPr>
          <p:cNvPr id="18" name="Picture 8">
            <a:hlinkClick r:id="" action="ppaction://hlinkshowjump?jump=nextslide"/>
            <a:extLst>
              <a:ext uri="{FF2B5EF4-FFF2-40B4-BE49-F238E27FC236}">
                <a16:creationId xmlns:a16="http://schemas.microsoft.com/office/drawing/2014/main" id="{D2D1AE1D-95FE-48D5-8BB4-ABB7301076E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9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49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49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949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949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949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9498"/>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056D0F1-1682-4366-B9D1-0072E56D55F7}"/>
              </a:ext>
            </a:extLst>
          </p:cNvPr>
          <p:cNvSpPr>
            <a:spLocks noGrp="1"/>
          </p:cNvSpPr>
          <p:nvPr>
            <p:ph type="title"/>
          </p:nvPr>
        </p:nvSpPr>
        <p:spPr/>
        <p:txBody>
          <a:bodyPr/>
          <a:lstStyle/>
          <a:p>
            <a:r>
              <a:rPr lang="en-GB" altLang="en-US"/>
              <a:t>Properties of simple covalent molecules</a:t>
            </a:r>
          </a:p>
        </p:txBody>
      </p:sp>
      <p:sp>
        <p:nvSpPr>
          <p:cNvPr id="20483" name="Text Box 205">
            <a:extLst>
              <a:ext uri="{FF2B5EF4-FFF2-40B4-BE49-F238E27FC236}">
                <a16:creationId xmlns:a16="http://schemas.microsoft.com/office/drawing/2014/main" id="{72A16BD3-6D2A-47D3-B74B-90BC917B8A95}"/>
              </a:ext>
            </a:extLst>
          </p:cNvPr>
          <p:cNvSpPr txBox="1">
            <a:spLocks noChangeArrowheads="1"/>
          </p:cNvSpPr>
          <p:nvPr/>
        </p:nvSpPr>
        <p:spPr bwMode="auto">
          <a:xfrm>
            <a:off x="360363" y="788988"/>
            <a:ext cx="7580312" cy="461962"/>
          </a:xfrm>
          <a:prstGeom prst="rect">
            <a:avLst/>
          </a:prstGeom>
          <a:solidFill>
            <a:srgbClr val="FFCC99"/>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What properties do simple covalent molecules have?</a:t>
            </a:r>
          </a:p>
        </p:txBody>
      </p:sp>
      <p:sp>
        <p:nvSpPr>
          <p:cNvPr id="5" name="Text Box 204">
            <a:extLst>
              <a:ext uri="{FF2B5EF4-FFF2-40B4-BE49-F238E27FC236}">
                <a16:creationId xmlns:a16="http://schemas.microsoft.com/office/drawing/2014/main" id="{E77B8DB0-9BE0-4467-8C3D-1B16A2138BA3}"/>
              </a:ext>
            </a:extLst>
          </p:cNvPr>
          <p:cNvSpPr txBox="1">
            <a:spLocks noChangeArrowheads="1"/>
          </p:cNvSpPr>
          <p:nvPr/>
        </p:nvSpPr>
        <p:spPr bwMode="auto">
          <a:xfrm>
            <a:off x="360363" y="1503594"/>
            <a:ext cx="817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solidFill>
                  <a:srgbClr val="010066"/>
                </a:solidFill>
              </a:rPr>
              <a:t> low melting and boiling points</a:t>
            </a:r>
          </a:p>
        </p:txBody>
      </p:sp>
      <p:sp>
        <p:nvSpPr>
          <p:cNvPr id="6" name="Text Box 203">
            <a:extLst>
              <a:ext uri="{FF2B5EF4-FFF2-40B4-BE49-F238E27FC236}">
                <a16:creationId xmlns:a16="http://schemas.microsoft.com/office/drawing/2014/main" id="{1720665D-134E-4018-A696-9F60B8E1D063}"/>
              </a:ext>
            </a:extLst>
          </p:cNvPr>
          <p:cNvSpPr txBox="1">
            <a:spLocks noChangeArrowheads="1"/>
          </p:cNvSpPr>
          <p:nvPr/>
        </p:nvSpPr>
        <p:spPr bwMode="auto">
          <a:xfrm>
            <a:off x="360363" y="2151294"/>
            <a:ext cx="8172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solidFill>
                  <a:srgbClr val="010066"/>
                </a:solidFill>
              </a:rPr>
              <a:t> do </a:t>
            </a:r>
            <a:r>
              <a:rPr lang="en-GB" altLang="en-US" b="1">
                <a:solidFill>
                  <a:srgbClr val="010066"/>
                </a:solidFill>
              </a:rPr>
              <a:t>not</a:t>
            </a:r>
            <a:r>
              <a:rPr lang="en-GB" altLang="en-US">
                <a:solidFill>
                  <a:srgbClr val="010066"/>
                </a:solidFill>
              </a:rPr>
              <a:t> conduct electricity</a:t>
            </a:r>
          </a:p>
        </p:txBody>
      </p:sp>
      <p:sp>
        <p:nvSpPr>
          <p:cNvPr id="7" name="Text Box 202">
            <a:extLst>
              <a:ext uri="{FF2B5EF4-FFF2-40B4-BE49-F238E27FC236}">
                <a16:creationId xmlns:a16="http://schemas.microsoft.com/office/drawing/2014/main" id="{05BA38D4-E798-4233-9097-65A557514262}"/>
              </a:ext>
            </a:extLst>
          </p:cNvPr>
          <p:cNvSpPr txBox="1">
            <a:spLocks noChangeArrowheads="1"/>
          </p:cNvSpPr>
          <p:nvPr/>
        </p:nvSpPr>
        <p:spPr bwMode="auto">
          <a:xfrm>
            <a:off x="360363" y="2795819"/>
            <a:ext cx="817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solidFill>
                  <a:srgbClr val="010066"/>
                </a:solidFill>
              </a:rPr>
              <a:t> usually liquids or gases at room temperature </a:t>
            </a:r>
          </a:p>
        </p:txBody>
      </p:sp>
      <p:sp>
        <p:nvSpPr>
          <p:cNvPr id="8" name="Text Box 201">
            <a:extLst>
              <a:ext uri="{FF2B5EF4-FFF2-40B4-BE49-F238E27FC236}">
                <a16:creationId xmlns:a16="http://schemas.microsoft.com/office/drawing/2014/main" id="{9A24DAC8-9019-41AE-A276-1B04873D7883}"/>
              </a:ext>
            </a:extLst>
          </p:cNvPr>
          <p:cNvSpPr txBox="1">
            <a:spLocks noChangeArrowheads="1"/>
          </p:cNvSpPr>
          <p:nvPr/>
        </p:nvSpPr>
        <p:spPr bwMode="auto">
          <a:xfrm>
            <a:off x="342900" y="4304333"/>
            <a:ext cx="81899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dirty="0">
                <a:solidFill>
                  <a:srgbClr val="010066"/>
                </a:solidFill>
              </a:rPr>
              <a:t>The properties of covalent molecules are related to the different types of bond they contain, the strength of the intermolecular forces, and whether the molecule contains charged particles. </a:t>
            </a:r>
          </a:p>
        </p:txBody>
      </p:sp>
      <p:sp>
        <p:nvSpPr>
          <p:cNvPr id="23562" name="Rectangle 10">
            <a:extLst>
              <a:ext uri="{FF2B5EF4-FFF2-40B4-BE49-F238E27FC236}">
                <a16:creationId xmlns:a16="http://schemas.microsoft.com/office/drawing/2014/main" id="{1D5B45DC-D058-460D-A9AB-CCE2112D1B78}"/>
              </a:ext>
            </a:extLst>
          </p:cNvPr>
          <p:cNvSpPr>
            <a:spLocks noChangeArrowheads="1"/>
          </p:cNvSpPr>
          <p:nvPr/>
        </p:nvSpPr>
        <p:spPr bwMode="auto">
          <a:xfrm>
            <a:off x="360363" y="3443519"/>
            <a:ext cx="817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solidFill>
                  <a:srgbClr val="010066"/>
                </a:solidFill>
              </a:rPr>
              <a:t> poor conductors of heat</a:t>
            </a:r>
          </a:p>
        </p:txBody>
      </p:sp>
      <p:pic>
        <p:nvPicPr>
          <p:cNvPr id="11" name="Picture 8">
            <a:hlinkClick r:id="" action="ppaction://hlinkshowjump?jump=nextslide"/>
            <a:extLst>
              <a:ext uri="{FF2B5EF4-FFF2-40B4-BE49-F238E27FC236}">
                <a16:creationId xmlns:a16="http://schemas.microsoft.com/office/drawing/2014/main" id="{E266562E-C472-464A-91A4-E2A03FC976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EFDB9635-CB0F-45A2-A0E2-16F0C4FBCEA6}"/>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6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2356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h0mr6u0c"/>
  <p:tag name="ARTICULATE_DESIGN_ID_6_DEFAULT DESIGN" val="5voNlKe4"/>
  <p:tag name="ARTICULATE_DESIGN_ID_1_DEFAULT DESIGN" val="XkJRMeoe"/>
  <p:tag name="ARTICULATE_DESIGN_ID_7_DEFAULT DESIGN" val="GvKLCtGI"/>
  <p:tag name="ARTICULATE_DESIGN_ID_3_DEFAULT DESIGN" val="paggVX6w"/>
  <p:tag name="ARTICULATE_DESIGN_ID_2_DEFAULT DESIGN" val="cTpOUlNl"/>
  <p:tag name="ARTICULATE_DESIGN_ID_4_DEFAULT DESIGN" val="0ff72Ss2"/>
  <p:tag name="ARTICULATE_DESIGN_ID_5_DEFAULT DESIGN" val="B8gGc9t7"/>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17999</TotalTime>
  <Words>2369</Words>
  <Application>Microsoft Office PowerPoint</Application>
  <PresentationFormat>On-screen Show (4:3)</PresentationFormat>
  <Paragraphs>257</Paragraphs>
  <Slides>25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Wingdings</vt:lpstr>
      <vt:lpstr>Arial</vt:lpstr>
      <vt:lpstr>Wingdings 2</vt:lpstr>
      <vt:lpstr>1_Default Design</vt:lpstr>
      <vt:lpstr>7_Default Design</vt:lpstr>
      <vt:lpstr>Covalent Compounds</vt:lpstr>
      <vt:lpstr>Information</vt:lpstr>
      <vt:lpstr>What are covalent bonds?</vt:lpstr>
      <vt:lpstr>Properties of covalent molecules</vt:lpstr>
      <vt:lpstr>Thermal properties of simple molecules</vt:lpstr>
      <vt:lpstr>Investigating intermolecular forces</vt:lpstr>
      <vt:lpstr>Intermolecular forces</vt:lpstr>
      <vt:lpstr>Electrical properties of simple molecules</vt:lpstr>
      <vt:lpstr>Properties of simple covalent molecules</vt:lpstr>
      <vt:lpstr>What are polymers?</vt:lpstr>
      <vt:lpstr>Chain length</vt:lpstr>
      <vt:lpstr>Branching</vt:lpstr>
      <vt:lpstr>Crystalline structure </vt:lpstr>
      <vt:lpstr>Cross-linking </vt:lpstr>
      <vt:lpstr>Thermosetting plastics and thermoplastics</vt:lpstr>
      <vt:lpstr>Plasticizers</vt:lpstr>
      <vt:lpstr>uPVC and PVC</vt:lpstr>
      <vt:lpstr>Changing the properties of plastics</vt:lpstr>
      <vt:lpstr>What are giant covalent structures?</vt:lpstr>
      <vt:lpstr>What is the structure of diamond?</vt:lpstr>
      <vt:lpstr>What is the structure of graphite?</vt:lpstr>
      <vt:lpstr>What is the structure of sand?</vt:lpstr>
      <vt:lpstr>Drawing giant covalent structures</vt:lpstr>
      <vt:lpstr>Properties of giant covalent structures</vt:lpstr>
      <vt:lpstr>Simple or giant covalent structure?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Covalent Compounds</dc:title>
  <dc:subject>Boardworks High School Physical Science</dc:subject>
  <dc:creator>Boardworks</dc:creator>
  <cp:lastModifiedBy>Tim Crilly</cp:lastModifiedBy>
  <cp:revision>838</cp:revision>
  <dcterms:created xsi:type="dcterms:W3CDTF">2003-10-06T13:07:42Z</dcterms:created>
  <dcterms:modified xsi:type="dcterms:W3CDTF">2019-01-31T15:27:47Z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7F73D4B1-0E66-4A49-936B-C90D2B7ED18B</vt:lpwstr>
  </property>
  <property fmtid="{D5CDD505-2E9C-101B-9397-08002B2CF9AE}" pid="3" name="ArticulatePath">
    <vt:lpwstr>Covalent Compounds</vt:lpwstr>
  </property>
</Properties>
</file>