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483" r:id="rId1"/>
    <p:sldMasterId id="2147485498" r:id="rId2"/>
  </p:sldMasterIdLst>
  <p:notesMasterIdLst>
    <p:notesMasterId r:id="rId24"/>
  </p:notesMasterIdLst>
  <p:handoutMasterIdLst>
    <p:handoutMasterId r:id="rId25"/>
  </p:handoutMasterIdLst>
  <p:sldIdLst>
    <p:sldId id="430" r:id="rId3"/>
    <p:sldId id="528" r:id="rId4"/>
    <p:sldId id="485" r:id="rId5"/>
    <p:sldId id="484" r:id="rId6"/>
    <p:sldId id="490" r:id="rId7"/>
    <p:sldId id="486" r:id="rId8"/>
    <p:sldId id="487" r:id="rId9"/>
    <p:sldId id="488" r:id="rId10"/>
    <p:sldId id="489" r:id="rId11"/>
    <p:sldId id="491" r:id="rId12"/>
    <p:sldId id="492" r:id="rId13"/>
    <p:sldId id="497" r:id="rId14"/>
    <p:sldId id="496" r:id="rId15"/>
    <p:sldId id="493" r:id="rId16"/>
    <p:sldId id="494" r:id="rId17"/>
    <p:sldId id="499" r:id="rId18"/>
    <p:sldId id="500" r:id="rId19"/>
    <p:sldId id="501" r:id="rId20"/>
    <p:sldId id="509" r:id="rId21"/>
    <p:sldId id="513" r:id="rId22"/>
    <p:sldId id="514" r:id="rId23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>
          <p15:clr>
            <a:srgbClr val="A4A3A4"/>
          </p15:clr>
        </p15:guide>
        <p15:guide id="2" orient="horz" pos="3861" userDrawn="1">
          <p15:clr>
            <a:srgbClr val="A4A3A4"/>
          </p15:clr>
        </p15:guide>
        <p15:guide id="3" pos="5361">
          <p15:clr>
            <a:srgbClr val="A4A3A4"/>
          </p15:clr>
        </p15:guide>
        <p15:guide id="4" pos="2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55"/>
    <a:srgbClr val="FFCC99"/>
    <a:srgbClr val="286DA6"/>
    <a:srgbClr val="000066"/>
    <a:srgbClr val="010066"/>
    <a:srgbClr val="BEDAF0"/>
    <a:srgbClr val="CC0099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104" autoAdjust="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>
        <p:guide orient="horz" pos="497"/>
        <p:guide orient="horz" pos="3861"/>
        <p:guide pos="5361"/>
        <p:guide pos="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9161A095-D910-4489-833C-1D3B7F81BB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1DD2847-7666-457A-ADC1-9476A98239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591F415-8192-4AAC-9AF8-2116AC95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3630121-BA2D-4E5A-94F2-FCC44B13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4251939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343DE250-CFF8-4021-8CF9-51C7B89784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1798A17-9300-4CE4-862D-049609D4B1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95A5BA9-06E1-48D7-BA4E-017692433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5263B457-17E4-4114-8BC2-D46BCC0AD6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F956968-AF38-439D-A634-AAFA68E5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843B142-227A-4518-84E6-16FA5E4A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186980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C6661BFD-01B7-43FF-9AC9-1B418F8D3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8C43886-BECE-4C39-99B6-F31EDEAAC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E67E3-A816-4732-A365-92156C67F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9EC986B-0FB9-42AF-AA4B-C1682BE64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9AB1D5D-8BBB-47DA-8025-F04222DB8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1" fontAlgn="base" latinLnBrk="0" hangingPunct="1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Select appropriate tools to collect, record,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evaluate data.</a:t>
            </a:r>
          </a:p>
          <a:p>
            <a:pPr marL="171450" marR="0" lvl="0" indent="-171450" algn="l" defTabSz="914400" rtl="0" eaLnBrk="1" fontAlgn="base" latinLnBrk="0" hangingPunct="1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F3DDA-C53C-466C-A540-BFE5FF15F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6F7ECD2-8615-4291-B853-3A7C1564D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98BD8A0-5694-44A1-A261-959A59CF5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C5F71-F3E4-43FB-8150-CA0E00C3B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E9C18A62-51D8-4A41-A942-64D4F0E7ED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C75C023B-23D4-40D6-9023-8F8DD67DC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F8B6B-1332-48AA-9F6D-32F484C4D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36FAE99E-AE74-43EE-855B-D62845BBD8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85771B2E-9C46-4174-BA83-5E36CEE0B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A648AA-3D75-4F69-9593-4C4EDA0352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A03F0E68-9148-4541-8B37-74E5DFF2F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482D275-F532-455F-89E6-ABFE11B2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750CE-6E4B-4E0E-8EA5-0FE7EC498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09511DEF-A833-46D3-BE0E-030FCEB704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03049DA1-47A0-4863-BE9E-8DA1DD130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A623E-99D3-4FB1-8A1C-EC8222E1AC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C0BD0643-F48E-42EC-B714-3509797C45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D71094DA-6430-493B-81F5-6FE10D5B6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C7633-B3E0-4A5C-884C-88A144C7C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26D6C3CF-C9DF-41A2-9863-8821448B1C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4F60C48-83A7-4968-9E01-2C4DC3C46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4B314-EDD2-4C22-A6AE-09280F238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78E6B02F-51EB-4970-A1CF-3739F7392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E68AB8F-8F35-4B4C-8815-F486EC4B7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3D77E-5F75-4E9E-BF8C-53367AA7A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9C8C8DB7-8FAB-4890-B395-1061DC82DE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EF214D5C-6D44-4AA2-BCA9-6CBE8C35D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BD68B-EDF3-4B5A-ABDF-7224B5B2B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9F655-1BF9-40BE-A97E-BF9BE33F8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140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0078504A-2FF2-450D-BD48-1E5D6ABD64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BB76B46-CBEF-41F7-ADD6-CDBA2C64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71FD7-7362-4A0B-9043-26AFACB3A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4168936-B533-4876-A76E-FE98611FF8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0594EF1F-944A-4322-BE77-2D4144BF1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03852B-5A8F-4EEE-AAF5-50719D351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6200" y="8831580"/>
            <a:ext cx="2971800" cy="464820"/>
          </a:xfrm>
        </p:spPr>
        <p:txBody>
          <a:bodyPr/>
          <a:lstStyle/>
          <a:p>
            <a:fld id="{5263B457-17E4-4114-8BC2-D46BCC0AD62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915B753-C39C-4EF2-BE9B-CFDCF4B287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C2468D5-FCC0-47C4-A861-B22C15AFA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F63BA-3661-41A2-B053-D79802FD8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0FFB5E5-0473-4EA9-A76B-6702722BAF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57AB2ED-5683-4D94-88EE-D4CC474B6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a model (including mathematical and computational) to generate data to support explanations, predict phenomena,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systems, and/or solve problems.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0C67E-9C7D-408C-B2F0-E91C112AD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6200" y="8831580"/>
            <a:ext cx="2971800" cy="464820"/>
          </a:xfrm>
        </p:spPr>
        <p:txBody>
          <a:bodyPr/>
          <a:lstStyle/>
          <a:p>
            <a:fld id="{5263B457-17E4-4114-8BC2-D46BCC0AD628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2C15FE0-AB2B-4D11-994A-1707C4E08F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C78A780A-45EF-49E7-9C79-5714660CE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7915D-D548-470E-88ED-3C5B5F87E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A8ABBEE7-6D9D-4DF9-A1C3-056664C451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438E842-C4CC-477A-B74D-222B83CAA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EB787-AC75-4AA4-A8EB-DEAD3EFFB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5BC35B4C-A915-4177-BCEF-2F0BC4C2B4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CF5C1805-722F-474F-9C0B-5AE815CBA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B38715-2428-43A8-911A-CCBDC1AD2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2825593-6E45-4FFC-96E3-AF2E51EE3A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119DABC1-8594-49E1-8F7B-0A1FC8CCF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34BF0-1106-46D1-B37F-C07AC69C3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F848E81-1A71-48F0-B4E8-32412AC735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D0A43D4-6977-4137-851C-B7997A0E5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FC937-9A50-4946-AF9C-50126E930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457-17E4-4114-8BC2-D46BCC0AD62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4"/>
            <a:ext cx="4973653" cy="3119215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07609-7DEE-4ADD-BBCC-3ADD57984E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A5A9B567-E1EA-4B68-8B7D-B2080927E9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7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3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051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58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91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5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83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883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21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42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22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853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880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321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31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1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11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82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9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7121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67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0B436-5CDA-47B6-ADF4-7DB3E8730AC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6C91EE15-05AA-46A5-B9A9-8EE8EC1669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38985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85" r:id="rId2"/>
    <p:sldLayoutId id="2147485486" r:id="rId3"/>
    <p:sldLayoutId id="2147485487" r:id="rId4"/>
    <p:sldLayoutId id="2147485488" r:id="rId5"/>
    <p:sldLayoutId id="2147485489" r:id="rId6"/>
    <p:sldLayoutId id="2147485490" r:id="rId7"/>
    <p:sldLayoutId id="2147485491" r:id="rId8"/>
    <p:sldLayoutId id="2147485492" r:id="rId9"/>
    <p:sldLayoutId id="2147485493" r:id="rId10"/>
    <p:sldLayoutId id="2147485494" r:id="rId11"/>
    <p:sldLayoutId id="2147485495" r:id="rId12"/>
    <p:sldLayoutId id="2147485496" r:id="rId13"/>
    <p:sldLayoutId id="214748549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DCFDF-32FE-4F1B-9A8B-E3C7CC6057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D40A5A99-09C9-490B-9F5A-D54D121CD8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85022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500" r:id="rId2"/>
    <p:sldLayoutId id="2147485501" r:id="rId3"/>
    <p:sldLayoutId id="2147485502" r:id="rId4"/>
    <p:sldLayoutId id="2147485503" r:id="rId5"/>
    <p:sldLayoutId id="2147485504" r:id="rId6"/>
    <p:sldLayoutId id="2147485505" r:id="rId7"/>
    <p:sldLayoutId id="2147485506" r:id="rId8"/>
    <p:sldLayoutId id="2147485507" r:id="rId9"/>
    <p:sldLayoutId id="2147485508" r:id="rId10"/>
    <p:sldLayoutId id="2147485509" r:id="rId11"/>
    <p:sldLayoutId id="21474855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EE014953-86A5-45F3-9CE8-39EAE22F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30" y="1187864"/>
            <a:ext cx="4961033" cy="3119215"/>
          </a:xfrm>
        </p:spPr>
        <p:txBody>
          <a:bodyPr/>
          <a:lstStyle/>
          <a:p>
            <a:r>
              <a:rPr lang="en-GB" altLang="en-US" dirty="0"/>
              <a:t>Density and   Changes of </a:t>
            </a:r>
            <a:br>
              <a:rPr lang="en-GB" altLang="en-US" dirty="0"/>
            </a:br>
            <a:r>
              <a:rPr lang="en-GB" altLang="en-US" dirty="0"/>
              <a:t>State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>
            <a:extLst>
              <a:ext uri="{FF2B5EF4-FFF2-40B4-BE49-F238E27FC236}">
                <a16:creationId xmlns:a16="http://schemas.microsoft.com/office/drawing/2014/main" id="{96CDB700-B057-4A3B-91F6-6A55F0B7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displacement method</a:t>
            </a:r>
          </a:p>
        </p:txBody>
      </p: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D77CC0-0F6A-4586-861A-5465EA4C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flash_icon">
            <a:extLst>
              <a:ext uri="{FF2B5EF4-FFF2-40B4-BE49-F238E27FC236}">
                <a16:creationId xmlns:a16="http://schemas.microsoft.com/office/drawing/2014/main" id="{6523D451-3366-40B0-B611-B7A33EF8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C68364-FFCD-4339-A816-492A893E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57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8AC12382-CC4F-4F12-96FB-BD49696F1E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6F9DAB5-3D2E-40E7-ADD4-C898AFB2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affects density?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4B1AB7E5-6B7E-45CE-B1C5-7D8A270E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2638"/>
            <a:ext cx="8167688" cy="83026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Density can be measured for any material, but what causes different materials to have different densities?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89624-85CB-4A9F-92F5-7DAEE5BC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5322888"/>
            <a:ext cx="8167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difference is caused by the </a:t>
            </a:r>
            <a:r>
              <a:rPr lang="en-GB" altLang="en-US" b="1" dirty="0">
                <a:solidFill>
                  <a:srgbClr val="FF6600"/>
                </a:solidFill>
              </a:rPr>
              <a:t>arrangement</a:t>
            </a:r>
            <a:r>
              <a:rPr lang="en-GB" altLang="en-US" b="1" dirty="0">
                <a:solidFill>
                  <a:srgbClr val="286DA6"/>
                </a:solidFill>
              </a:rPr>
              <a:t> </a:t>
            </a:r>
            <a:r>
              <a:rPr lang="en-GB" altLang="en-US" dirty="0"/>
              <a:t>and </a:t>
            </a:r>
            <a:r>
              <a:rPr lang="en-GB" altLang="en-US" b="1" dirty="0">
                <a:solidFill>
                  <a:srgbClr val="FF6600"/>
                </a:solidFill>
              </a:rPr>
              <a:t>mass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/>
              <a:t>of the particles that they are made of.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FE257-FC22-417A-B00E-42AFBB2D8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806575"/>
            <a:ext cx="8167688" cy="46037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Why is 1</a:t>
            </a:r>
            <a:r>
              <a:rPr lang="en-GB" altLang="en-US" sz="1000"/>
              <a:t> </a:t>
            </a:r>
            <a:r>
              <a:rPr lang="en-GB" altLang="en-US"/>
              <a:t>m</a:t>
            </a:r>
            <a:r>
              <a:rPr lang="en-GB" altLang="en-US" baseline="30000"/>
              <a:t>3</a:t>
            </a:r>
            <a:r>
              <a:rPr lang="en-GB" altLang="en-US"/>
              <a:t> of gold heavier than 1</a:t>
            </a:r>
            <a:r>
              <a:rPr lang="en-GB" altLang="en-US" sz="1000"/>
              <a:t> </a:t>
            </a:r>
            <a:r>
              <a:rPr lang="en-GB" altLang="en-US"/>
              <a:t>m</a:t>
            </a:r>
            <a:r>
              <a:rPr lang="en-GB" altLang="en-US" baseline="30000"/>
              <a:t>3</a:t>
            </a:r>
            <a:r>
              <a:rPr lang="en-GB" altLang="en-US"/>
              <a:t> of water?</a:t>
            </a:r>
          </a:p>
        </p:txBody>
      </p:sp>
      <p:pic>
        <p:nvPicPr>
          <p:cNvPr id="8" name="Picture 7" descr="Density_iceandgold.png">
            <a:extLst>
              <a:ext uri="{FF2B5EF4-FFF2-40B4-BE49-F238E27FC236}">
                <a16:creationId xmlns:a16="http://schemas.microsoft.com/office/drawing/2014/main" id="{4A701FA5-682C-48DC-90E4-342F2B026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332038"/>
            <a:ext cx="66532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DE014D-27F2-4010-9A45-A2391016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3027A79-426B-4819-8FCB-771E3BEC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particle model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A467317C-84B0-4ACC-8489-35719956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3492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All materials are made of </a:t>
            </a:r>
            <a:r>
              <a:rPr lang="en-GB" altLang="en-US" b="1" dirty="0">
                <a:solidFill>
                  <a:srgbClr val="FF6600"/>
                </a:solidFill>
              </a:rPr>
              <a:t>particles</a:t>
            </a:r>
            <a:r>
              <a:rPr lang="en-GB" altLang="en-US" dirty="0"/>
              <a:t>. At the smallest level, these particles are </a:t>
            </a:r>
            <a:r>
              <a:rPr lang="en-GB" altLang="en-US" b="1" dirty="0">
                <a:solidFill>
                  <a:srgbClr val="FF6600"/>
                </a:solidFill>
              </a:rPr>
              <a:t>atoms</a:t>
            </a:r>
            <a:r>
              <a:rPr lang="en-GB" altLang="en-US" dirty="0"/>
              <a:t>. 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B0AF65C9-81F7-4636-A901-91D17C47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868613"/>
            <a:ext cx="3362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properties of a material will be determined by </a:t>
            </a:r>
            <a:br>
              <a:rPr lang="en-GB" altLang="en-US" dirty="0"/>
            </a:br>
            <a:r>
              <a:rPr lang="en-GB" altLang="en-US" dirty="0"/>
              <a:t>these particles. </a:t>
            </a:r>
          </a:p>
        </p:txBody>
      </p:sp>
      <p:pic>
        <p:nvPicPr>
          <p:cNvPr id="24582" name="Picture 6" descr="Density_particles1.png">
            <a:extLst>
              <a:ext uri="{FF2B5EF4-FFF2-40B4-BE49-F238E27FC236}">
                <a16:creationId xmlns:a16="http://schemas.microsoft.com/office/drawing/2014/main" id="{608A11AC-55C0-408B-8D61-943E08587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773113"/>
            <a:ext cx="44481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571329-DAAF-4214-9327-5D566798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4953000"/>
            <a:ext cx="816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FF6600"/>
                </a:solidFill>
              </a:rPr>
              <a:t>type</a:t>
            </a:r>
            <a:r>
              <a:rPr lang="en-GB" altLang="en-US" dirty="0"/>
              <a:t> of particle, the way they are </a:t>
            </a:r>
            <a:r>
              <a:rPr lang="en-GB" altLang="en-US" b="1" dirty="0">
                <a:solidFill>
                  <a:srgbClr val="FF6600"/>
                </a:solidFill>
              </a:rPr>
              <a:t>arranged</a:t>
            </a:r>
            <a:r>
              <a:rPr lang="en-GB" altLang="en-US" dirty="0"/>
              <a:t> and </a:t>
            </a:r>
            <a:br>
              <a:rPr lang="en-GB" altLang="en-US" dirty="0"/>
            </a:br>
            <a:r>
              <a:rPr lang="en-GB" altLang="en-US" dirty="0"/>
              <a:t>the strength of the </a:t>
            </a:r>
            <a:r>
              <a:rPr lang="en-GB" altLang="en-US" b="1" dirty="0">
                <a:solidFill>
                  <a:srgbClr val="FF6600"/>
                </a:solidFill>
              </a:rPr>
              <a:t>bond</a:t>
            </a:r>
            <a:r>
              <a:rPr lang="en-GB" altLang="en-US" dirty="0"/>
              <a:t> between particles will all affect </a:t>
            </a:r>
            <a:br>
              <a:rPr lang="en-GB" altLang="en-US" dirty="0"/>
            </a:br>
            <a:r>
              <a:rPr lang="en-GB" altLang="en-US" dirty="0"/>
              <a:t>a material’s properties.</a:t>
            </a:r>
          </a:p>
        </p:txBody>
      </p: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AB5D69-9F3C-409A-846A-339C7DEE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80A7AE2-C8C5-4C3E-8AFF-6FD0F9DE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Density and the particle model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D1E56E8A-D3EA-4BEE-9CC8-DDDB7B7D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2638"/>
            <a:ext cx="843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density of a material depends on how </a:t>
            </a:r>
            <a:r>
              <a:rPr lang="en-GB" altLang="en-US" b="1" dirty="0">
                <a:solidFill>
                  <a:srgbClr val="FF6600"/>
                </a:solidFill>
              </a:rPr>
              <a:t>close</a:t>
            </a:r>
            <a:r>
              <a:rPr lang="en-GB" altLang="en-US" dirty="0"/>
              <a:t> the particles in the material are to one another and the </a:t>
            </a:r>
            <a:r>
              <a:rPr lang="en-GB" altLang="en-US" b="1" dirty="0">
                <a:solidFill>
                  <a:srgbClr val="FF6600"/>
                </a:solidFill>
              </a:rPr>
              <a:t>mass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/>
              <a:t>of the particles.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56F2E965-EF2F-4E90-8088-61CD45A17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668838"/>
            <a:ext cx="8158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Particles could be heavy or light, compact or spaced apart.</a:t>
            </a:r>
          </a:p>
        </p:txBody>
      </p:sp>
      <p:pic>
        <p:nvPicPr>
          <p:cNvPr id="7" name="Picture 6" descr="Density_particles1.png">
            <a:extLst>
              <a:ext uri="{FF2B5EF4-FFF2-40B4-BE49-F238E27FC236}">
                <a16:creationId xmlns:a16="http://schemas.microsoft.com/office/drawing/2014/main" id="{3A643F7C-EED4-4C33-8095-32108AECF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159000"/>
            <a:ext cx="27447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nsity_particles2.png">
            <a:extLst>
              <a:ext uri="{FF2B5EF4-FFF2-40B4-BE49-F238E27FC236}">
                <a16:creationId xmlns:a16="http://schemas.microsoft.com/office/drawing/2014/main" id="{9C3CEF79-65B1-4D11-B529-0BF435787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159000"/>
            <a:ext cx="27955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77C431-3419-4754-BF3F-940E2CA7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5311775"/>
            <a:ext cx="8167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FF6600"/>
                </a:solidFill>
              </a:rPr>
              <a:t>densest</a:t>
            </a:r>
            <a:r>
              <a:rPr lang="en-GB" altLang="en-US" dirty="0"/>
              <a:t> materials contain heavy particles that are packed tightly together.</a:t>
            </a:r>
          </a:p>
        </p:txBody>
      </p:sp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324D08-171A-46DF-99D5-BD1CD0EF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566A3E1-4F53-4A48-BBCB-97F5DB54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mass of atoms</a:t>
            </a: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0ACA1E10-CA53-42D4-8D68-CD24E19DD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2638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Each element on the periodic table has a </a:t>
            </a:r>
            <a:r>
              <a:rPr lang="en-GB" altLang="en-US" b="1" dirty="0">
                <a:solidFill>
                  <a:srgbClr val="FF6600"/>
                </a:solidFill>
              </a:rPr>
              <a:t>mass number</a:t>
            </a:r>
            <a:r>
              <a:rPr lang="en-GB" altLang="en-US" dirty="0"/>
              <a:t>.</a:t>
            </a:r>
          </a:p>
        </p:txBody>
      </p:sp>
      <p:pic>
        <p:nvPicPr>
          <p:cNvPr id="26629" name="Picture 47" descr="periodic table - simple (no key, no colour)">
            <a:extLst>
              <a:ext uri="{FF2B5EF4-FFF2-40B4-BE49-F238E27FC236}">
                <a16:creationId xmlns:a16="http://schemas.microsoft.com/office/drawing/2014/main" id="{4983F1F6-DDF7-4FA8-8ACA-4397B2A9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000250"/>
            <a:ext cx="57134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DDDDEA-47B0-4570-827A-BD3C68E9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385888"/>
            <a:ext cx="858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This is a </a:t>
            </a:r>
            <a:r>
              <a:rPr lang="en-GB" altLang="en-US" b="1" dirty="0">
                <a:solidFill>
                  <a:srgbClr val="FF6600"/>
                </a:solidFill>
              </a:rPr>
              <a:t>relative</a:t>
            </a:r>
            <a:r>
              <a:rPr lang="en-GB" altLang="en-US" dirty="0"/>
              <a:t> measure of the mass of the different atoms.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2C4E7A-2A3A-4A53-A467-E469A637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4953000"/>
            <a:ext cx="816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density of elements usually </a:t>
            </a:r>
            <a:r>
              <a:rPr lang="en-GB" altLang="en-US" b="1" dirty="0">
                <a:solidFill>
                  <a:srgbClr val="FF6600"/>
                </a:solidFill>
              </a:rPr>
              <a:t>increases</a:t>
            </a:r>
            <a:r>
              <a:rPr lang="en-GB" altLang="en-US" dirty="0"/>
              <a:t> as you move down a group. This is not always the case though, as not </a:t>
            </a:r>
            <a:br>
              <a:rPr lang="en-GB" altLang="en-US" dirty="0"/>
            </a:br>
            <a:r>
              <a:rPr lang="en-GB" altLang="en-US" dirty="0"/>
              <a:t>all atoms are packed as tightly as they could be.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4AE6EEE-36B3-4C95-AD6D-4A703ACCA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1944688"/>
            <a:ext cx="295275" cy="2859087"/>
          </a:xfrm>
          <a:prstGeom prst="downArrow">
            <a:avLst>
              <a:gd name="adj1" fmla="val 50000"/>
              <a:gd name="adj2" fmla="val 100638"/>
            </a:avLst>
          </a:prstGeom>
          <a:solidFill>
            <a:srgbClr val="FF66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D7001-1E5D-4AAD-914C-81F8F7174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079750"/>
            <a:ext cx="1511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density increases</a:t>
            </a:r>
          </a:p>
        </p:txBody>
      </p:sp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D10B16-9633-4106-AE5F-0AA6510BE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E6540BA-58D1-452B-B421-A30E0E5A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States of matter</a:t>
            </a:r>
          </a:p>
        </p:txBody>
      </p:sp>
      <p:sp>
        <p:nvSpPr>
          <p:cNvPr id="28675" name="TextBox 2">
            <a:extLst>
              <a:ext uri="{FF2B5EF4-FFF2-40B4-BE49-F238E27FC236}">
                <a16:creationId xmlns:a16="http://schemas.microsoft.com/office/drawing/2014/main" id="{36310615-2EA2-440C-B7F6-9A6392A8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537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particle model can also be used to explain the properties of different </a:t>
            </a:r>
            <a:r>
              <a:rPr lang="en-GB" altLang="en-US" b="1" dirty="0">
                <a:solidFill>
                  <a:srgbClr val="FF6600"/>
                </a:solidFill>
              </a:rPr>
              <a:t>states of matter</a:t>
            </a:r>
            <a:r>
              <a:rPr lang="en-GB" alt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611DD-3236-4229-A101-0811E4E53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3860800"/>
            <a:ext cx="853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properties will depend on the </a:t>
            </a:r>
            <a:r>
              <a:rPr lang="en-GB" altLang="en-US" b="1" dirty="0">
                <a:solidFill>
                  <a:srgbClr val="FF6600"/>
                </a:solidFill>
              </a:rPr>
              <a:t>arrangement</a:t>
            </a:r>
            <a:r>
              <a:rPr lang="en-GB" altLang="en-US" dirty="0"/>
              <a:t> and </a:t>
            </a:r>
            <a:r>
              <a:rPr lang="en-GB" altLang="en-US" b="1" dirty="0">
                <a:solidFill>
                  <a:srgbClr val="FF6600"/>
                </a:solidFill>
              </a:rPr>
              <a:t>movement</a:t>
            </a:r>
            <a:r>
              <a:rPr lang="en-GB" altLang="en-US" dirty="0"/>
              <a:t> of particles.</a:t>
            </a:r>
          </a:p>
        </p:txBody>
      </p:sp>
      <p:sp>
        <p:nvSpPr>
          <p:cNvPr id="7" name="Text Box 191">
            <a:extLst>
              <a:ext uri="{FF2B5EF4-FFF2-40B4-BE49-F238E27FC236}">
                <a16:creationId xmlns:a16="http://schemas.microsoft.com/office/drawing/2014/main" id="{4A0D1F95-1617-4282-BD4F-18F83956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3343275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solid</a:t>
            </a:r>
          </a:p>
        </p:txBody>
      </p:sp>
      <p:sp>
        <p:nvSpPr>
          <p:cNvPr id="8" name="Text Box 192">
            <a:extLst>
              <a:ext uri="{FF2B5EF4-FFF2-40B4-BE49-F238E27FC236}">
                <a16:creationId xmlns:a16="http://schemas.microsoft.com/office/drawing/2014/main" id="{DB044082-5C0E-43F0-A893-F0E2E28D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3343275"/>
            <a:ext cx="100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liquid</a:t>
            </a:r>
          </a:p>
        </p:txBody>
      </p:sp>
      <p:sp>
        <p:nvSpPr>
          <p:cNvPr id="9" name="Text Box 193">
            <a:extLst>
              <a:ext uri="{FF2B5EF4-FFF2-40B4-BE49-F238E27FC236}">
                <a16:creationId xmlns:a16="http://schemas.microsoft.com/office/drawing/2014/main" id="{912EB75C-EB19-4011-A8B9-9E0DB415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3343275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gas</a:t>
            </a:r>
          </a:p>
        </p:txBody>
      </p:sp>
      <p:pic>
        <p:nvPicPr>
          <p:cNvPr id="28689" name="Picture 24" descr="Particles_and_energy_solid">
            <a:extLst>
              <a:ext uri="{FF2B5EF4-FFF2-40B4-BE49-F238E27FC236}">
                <a16:creationId xmlns:a16="http://schemas.microsoft.com/office/drawing/2014/main" id="{AB810F32-65A4-434E-BD8B-C4C7ED28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708150"/>
            <a:ext cx="16113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Rectangle 21">
            <a:extLst>
              <a:ext uri="{FF2B5EF4-FFF2-40B4-BE49-F238E27FC236}">
                <a16:creationId xmlns:a16="http://schemas.microsoft.com/office/drawing/2014/main" id="{53A21773-8595-4B24-B6D2-3B2314473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1701800"/>
            <a:ext cx="1611312" cy="1612900"/>
          </a:xfrm>
          <a:prstGeom prst="rect">
            <a:avLst/>
          </a:prstGeom>
          <a:noFill/>
          <a:ln w="38100">
            <a:solidFill>
              <a:srgbClr val="FF9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/>
          </a:p>
        </p:txBody>
      </p:sp>
      <p:pic>
        <p:nvPicPr>
          <p:cNvPr id="28687" name="Picture 26" descr="Particles_and_energy_liquid">
            <a:extLst>
              <a:ext uri="{FF2B5EF4-FFF2-40B4-BE49-F238E27FC236}">
                <a16:creationId xmlns:a16="http://schemas.microsoft.com/office/drawing/2014/main" id="{4FB09290-471E-4F1B-866B-BDAC3EF7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1701800"/>
            <a:ext cx="16065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Rectangle 22">
            <a:extLst>
              <a:ext uri="{FF2B5EF4-FFF2-40B4-BE49-F238E27FC236}">
                <a16:creationId xmlns:a16="http://schemas.microsoft.com/office/drawing/2014/main" id="{7A39372F-6F50-4791-BCD8-F7E46D8F5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1703388"/>
            <a:ext cx="1606550" cy="1617662"/>
          </a:xfrm>
          <a:prstGeom prst="rect">
            <a:avLst/>
          </a:prstGeom>
          <a:noFill/>
          <a:ln w="38100">
            <a:solidFill>
              <a:srgbClr val="FF9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/>
          </a:p>
        </p:txBody>
      </p:sp>
      <p:pic>
        <p:nvPicPr>
          <p:cNvPr id="28685" name="Picture 25" descr="Particles_and_energy_gas">
            <a:extLst>
              <a:ext uri="{FF2B5EF4-FFF2-40B4-BE49-F238E27FC236}">
                <a16:creationId xmlns:a16="http://schemas.microsoft.com/office/drawing/2014/main" id="{A45416C3-1AB4-4D24-988C-38AE95E4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708150"/>
            <a:ext cx="16160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Rectangle 23">
            <a:extLst>
              <a:ext uri="{FF2B5EF4-FFF2-40B4-BE49-F238E27FC236}">
                <a16:creationId xmlns:a16="http://schemas.microsoft.com/office/drawing/2014/main" id="{72C3F4C4-4105-42F0-AEAC-408A7FB1E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1701800"/>
            <a:ext cx="1616075" cy="1612900"/>
          </a:xfrm>
          <a:prstGeom prst="rect">
            <a:avLst/>
          </a:prstGeom>
          <a:noFill/>
          <a:ln w="38100">
            <a:solidFill>
              <a:srgbClr val="FF9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212A0A-C840-4C58-93AE-26C128C9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4703763"/>
            <a:ext cx="85328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state of a substance depends on </a:t>
            </a:r>
            <a:r>
              <a:rPr lang="en-GB" altLang="en-US" b="1" dirty="0">
                <a:solidFill>
                  <a:srgbClr val="FF6600"/>
                </a:solidFill>
              </a:rPr>
              <a:t>temperature</a:t>
            </a:r>
            <a:r>
              <a:rPr lang="en-GB" altLang="en-US" dirty="0"/>
              <a:t>, but different substances can have different states at the same temperature. For example, water is a </a:t>
            </a:r>
            <a:r>
              <a:rPr lang="en-GB" altLang="en-US" b="1" dirty="0">
                <a:solidFill>
                  <a:srgbClr val="FF6600"/>
                </a:solidFill>
              </a:rPr>
              <a:t>liquid</a:t>
            </a:r>
            <a:r>
              <a:rPr lang="en-GB" altLang="en-US" dirty="0"/>
              <a:t> at room temperature, while iron is a </a:t>
            </a:r>
            <a:r>
              <a:rPr lang="en-GB" altLang="en-US" b="1" dirty="0">
                <a:solidFill>
                  <a:srgbClr val="FF6600"/>
                </a:solidFill>
              </a:rPr>
              <a:t>solid</a:t>
            </a:r>
            <a:r>
              <a:rPr lang="en-GB" altLang="en-US" dirty="0"/>
              <a:t>.</a:t>
            </a:r>
          </a:p>
        </p:txBody>
      </p:sp>
      <p:pic>
        <p:nvPicPr>
          <p:cNvPr id="16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F71BA5-DEB0-4AE7-BDFF-18622340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28690" grpId="0" animBg="1"/>
      <p:bldP spid="28688" grpId="0" animBg="1"/>
      <p:bldP spid="28686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A443D22-9FE6-4F80-9AAB-1B3AA9FA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Solids</a:t>
            </a:r>
          </a:p>
        </p:txBody>
      </p:sp>
      <p:sp>
        <p:nvSpPr>
          <p:cNvPr id="29699" name="TextBox 2">
            <a:extLst>
              <a:ext uri="{FF2B5EF4-FFF2-40B4-BE49-F238E27FC236}">
                <a16:creationId xmlns:a16="http://schemas.microsoft.com/office/drawing/2014/main" id="{1BC8B236-DB9A-4317-A6C0-F79C9782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2638"/>
            <a:ext cx="853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In solids, particles are in a </a:t>
            </a:r>
            <a:r>
              <a:rPr lang="en-GB" altLang="en-US" b="1" dirty="0">
                <a:solidFill>
                  <a:srgbClr val="FF6600"/>
                </a:solidFill>
              </a:rPr>
              <a:t>regular</a:t>
            </a:r>
            <a:r>
              <a:rPr lang="en-GB" altLang="en-US" dirty="0"/>
              <a:t> arrangement. </a:t>
            </a:r>
          </a:p>
        </p:txBody>
      </p:sp>
      <p:sp>
        <p:nvSpPr>
          <p:cNvPr id="21509" name="TextBox 51">
            <a:extLst>
              <a:ext uri="{FF2B5EF4-FFF2-40B4-BE49-F238E27FC236}">
                <a16:creationId xmlns:a16="http://schemas.microsoft.com/office/drawing/2014/main" id="{DF58966B-588D-4748-914E-74D166A5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3931444"/>
            <a:ext cx="5529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keep their shape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669DD-FB18-4680-8063-8612B7148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3101975"/>
            <a:ext cx="333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Because of this, solids: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F651D8C-E34D-4247-BD90-1D94B317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4808538"/>
            <a:ext cx="5529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cannot be compressed.</a:t>
            </a:r>
          </a:p>
        </p:txBody>
      </p:sp>
      <p:sp>
        <p:nvSpPr>
          <p:cNvPr id="29704" name="Text Box 191">
            <a:extLst>
              <a:ext uri="{FF2B5EF4-FFF2-40B4-BE49-F238E27FC236}">
                <a16:creationId xmlns:a16="http://schemas.microsoft.com/office/drawing/2014/main" id="{02EDC7CC-D96D-43C1-A588-AD7893D5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5613400"/>
            <a:ext cx="1014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 dirty="0">
                <a:solidFill>
                  <a:srgbClr val="FF6600"/>
                </a:solidFill>
              </a:rPr>
              <a:t>solid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D8ADE5-08A6-4701-8B09-FE6B75EE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568450"/>
            <a:ext cx="816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They are fixed in position and are touching. The particles </a:t>
            </a:r>
            <a:r>
              <a:rPr lang="en-GB" altLang="en-US" b="1" dirty="0">
                <a:solidFill>
                  <a:srgbClr val="FF6600"/>
                </a:solidFill>
              </a:rPr>
              <a:t>vibrate</a:t>
            </a:r>
            <a:r>
              <a:rPr lang="en-GB" altLang="en-US" dirty="0"/>
              <a:t> but do not have enough energy to break the bonds holding them together. </a:t>
            </a:r>
          </a:p>
        </p:txBody>
      </p:sp>
      <p:pic>
        <p:nvPicPr>
          <p:cNvPr id="11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CFDBA0-142C-4366-8E30-B26CA287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Particles_and_energy_solid">
            <a:extLst>
              <a:ext uri="{FF2B5EF4-FFF2-40B4-BE49-F238E27FC236}">
                <a16:creationId xmlns:a16="http://schemas.microsoft.com/office/drawing/2014/main" id="{A02EB151-A4EB-45A3-8E1B-E8A332D8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3101975"/>
            <a:ext cx="2336800" cy="238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800A92AE-17A8-49E0-A499-6ED3B49CB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80" y="3107419"/>
            <a:ext cx="2336800" cy="2362200"/>
          </a:xfrm>
          <a:prstGeom prst="rect">
            <a:avLst/>
          </a:prstGeom>
          <a:noFill/>
          <a:ln w="38100">
            <a:solidFill>
              <a:srgbClr val="FF9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5304C0-0316-45A9-9982-DD6A699D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7" grpId="0"/>
      <p:bldP spid="8" grpId="0"/>
      <p:bldP spid="29704" grpId="0"/>
      <p:bldP spid="14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78BA470-68F8-41A1-AA19-16B19AB5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Liquids</a:t>
            </a:r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FEEBEFDF-CBC7-4B52-A0B0-7D6A4DD07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2638"/>
            <a:ext cx="853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In liquids, particles are not held in a fixed position. </a:t>
            </a:r>
          </a:p>
        </p:txBody>
      </p:sp>
      <p:sp>
        <p:nvSpPr>
          <p:cNvPr id="22533" name="TextBox 52">
            <a:extLst>
              <a:ext uri="{FF2B5EF4-FFF2-40B4-BE49-F238E27FC236}">
                <a16:creationId xmlns:a16="http://schemas.microsoft.com/office/drawing/2014/main" id="{0559E846-8FEF-4E0E-99E5-4E5E9350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3508375"/>
            <a:ext cx="5770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take the shape of their container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69ED31-653A-45FB-8776-381B97221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843213"/>
            <a:ext cx="341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Because of this, liquids:</a:t>
            </a:r>
          </a:p>
        </p:txBody>
      </p:sp>
      <p:sp>
        <p:nvSpPr>
          <p:cNvPr id="9" name="TextBox 51">
            <a:extLst>
              <a:ext uri="{FF2B5EF4-FFF2-40B4-BE49-F238E27FC236}">
                <a16:creationId xmlns:a16="http://schemas.microsoft.com/office/drawing/2014/main" id="{DD15A15C-E8A4-4E92-9C69-2FD8C59F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4289425"/>
            <a:ext cx="44942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can be poured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3E5F8C4-ACF4-4981-91B3-F5777ABA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5072063"/>
            <a:ext cx="44942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cannot be compressed.</a:t>
            </a:r>
          </a:p>
        </p:txBody>
      </p:sp>
      <p:sp>
        <p:nvSpPr>
          <p:cNvPr id="30730" name="Text Box 191">
            <a:extLst>
              <a:ext uri="{FF2B5EF4-FFF2-40B4-BE49-F238E27FC236}">
                <a16:creationId xmlns:a16="http://schemas.microsoft.com/office/drawing/2014/main" id="{31CD40A6-8C42-468F-B2B8-3E613687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5611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FF6600"/>
                </a:solidFill>
              </a:rPr>
              <a:t>liquid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4BE92-C29E-45FB-9E5A-3BD4883D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6" y="1438275"/>
            <a:ext cx="730274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They are still </a:t>
            </a:r>
            <a:r>
              <a:rPr lang="en-GB" altLang="en-US" b="1" dirty="0">
                <a:solidFill>
                  <a:srgbClr val="FF6600"/>
                </a:solidFill>
              </a:rPr>
              <a:t>touching</a:t>
            </a:r>
            <a:r>
              <a:rPr lang="en-GB" altLang="en-US" dirty="0"/>
              <a:t> but move around </a:t>
            </a:r>
            <a:r>
              <a:rPr lang="en-GB" altLang="en-US" b="1" dirty="0">
                <a:solidFill>
                  <a:srgbClr val="FF6600"/>
                </a:solidFill>
              </a:rPr>
              <a:t>randomly</a:t>
            </a:r>
            <a:r>
              <a:rPr lang="en-GB" altLang="en-US" dirty="0"/>
              <a:t>. They have enough energy to break the bonds that would hold them in a fixed position.</a:t>
            </a:r>
          </a:p>
        </p:txBody>
      </p:sp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1C048-6B91-4590-AEC3-2D766B38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Particles_and_energy_liquid">
            <a:extLst>
              <a:ext uri="{FF2B5EF4-FFF2-40B4-BE49-F238E27FC236}">
                <a16:creationId xmlns:a16="http://schemas.microsoft.com/office/drawing/2014/main" id="{3108B252-C111-4769-819D-D44AA3DC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" y="3060655"/>
            <a:ext cx="2353945" cy="237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>
            <a:extLst>
              <a:ext uri="{FF2B5EF4-FFF2-40B4-BE49-F238E27FC236}">
                <a16:creationId xmlns:a16="http://schemas.microsoft.com/office/drawing/2014/main" id="{4163B5FB-7B1F-4AA6-8FAA-E2D427223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4" y="3062243"/>
            <a:ext cx="2353945" cy="2370226"/>
          </a:xfrm>
          <a:prstGeom prst="rect">
            <a:avLst/>
          </a:prstGeom>
          <a:noFill/>
          <a:ln w="38100">
            <a:solidFill>
              <a:srgbClr val="FF9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F04968-A773-4FA6-B62C-86098A33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8" grpId="0"/>
      <p:bldP spid="9" grpId="0"/>
      <p:bldP spid="10" grpId="0"/>
      <p:bldP spid="30730" grpId="0"/>
      <p:bldP spid="18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D07F63D-1844-4AD3-9FA7-3DD82FA1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Gases</a:t>
            </a:r>
          </a:p>
        </p:txBody>
      </p:sp>
      <p:sp>
        <p:nvSpPr>
          <p:cNvPr id="31747" name="TextBox 2">
            <a:extLst>
              <a:ext uri="{FF2B5EF4-FFF2-40B4-BE49-F238E27FC236}">
                <a16:creationId xmlns:a16="http://schemas.microsoft.com/office/drawing/2014/main" id="{5AC45AC9-F089-4AD7-A483-0BFE182B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537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In gases, the particles have enough energy to break the bonds that would hold them together. 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A0C3D03A-15C8-44FF-84CF-8D65D0A83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3995738"/>
            <a:ext cx="5529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spread out to fill a container</a:t>
            </a:r>
          </a:p>
        </p:txBody>
      </p:sp>
      <p:sp>
        <p:nvSpPr>
          <p:cNvPr id="9" name="TextBox 51">
            <a:extLst>
              <a:ext uri="{FF2B5EF4-FFF2-40B4-BE49-F238E27FC236}">
                <a16:creationId xmlns:a16="http://schemas.microsoft.com/office/drawing/2014/main" id="{8B694AF5-9354-432B-8163-747DD0E40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4819650"/>
            <a:ext cx="5529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can</a:t>
            </a:r>
            <a:r>
              <a:rPr lang="en-GB" altLang="en-US" b="1" dirty="0"/>
              <a:t> </a:t>
            </a:r>
            <a:r>
              <a:rPr lang="en-GB" altLang="en-US" dirty="0"/>
              <a:t>be compressed.</a:t>
            </a:r>
          </a:p>
        </p:txBody>
      </p:sp>
      <p:sp>
        <p:nvSpPr>
          <p:cNvPr id="31752" name="Text Box 191">
            <a:extLst>
              <a:ext uri="{FF2B5EF4-FFF2-40B4-BE49-F238E27FC236}">
                <a16:creationId xmlns:a16="http://schemas.microsoft.com/office/drawing/2014/main" id="{D189328E-9219-4E4E-B3AD-E91BEA7A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5611813"/>
            <a:ext cx="806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FF6600"/>
                </a:solidFill>
              </a:rPr>
              <a:t>gas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76CE04-C2C1-4A00-905A-73544A31E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3170238"/>
            <a:ext cx="3367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Because of this, gases: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A49750-C498-4F73-85DA-79E2D4EF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978025"/>
            <a:ext cx="8337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They </a:t>
            </a:r>
            <a:r>
              <a:rPr lang="en-GB" altLang="en-US" b="1" dirty="0">
                <a:solidFill>
                  <a:srgbClr val="FF6600"/>
                </a:solidFill>
              </a:rPr>
              <a:t>move</a:t>
            </a:r>
            <a:r>
              <a:rPr lang="en-GB" altLang="en-US" dirty="0"/>
              <a:t> quickly and freely. There is a lot of </a:t>
            </a:r>
            <a:r>
              <a:rPr lang="en-GB" altLang="en-US" b="1" dirty="0">
                <a:solidFill>
                  <a:srgbClr val="FF6600"/>
                </a:solidFill>
              </a:rPr>
              <a:t>space</a:t>
            </a:r>
            <a:r>
              <a:rPr lang="en-GB" altLang="en-US" dirty="0"/>
              <a:t> between the particles.</a:t>
            </a:r>
          </a:p>
        </p:txBody>
      </p:sp>
      <p:pic>
        <p:nvPicPr>
          <p:cNvPr id="11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225855-EBB1-49BB-9378-B562DD48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Particles_and_energy_gas">
            <a:extLst>
              <a:ext uri="{FF2B5EF4-FFF2-40B4-BE49-F238E27FC236}">
                <a16:creationId xmlns:a16="http://schemas.microsoft.com/office/drawing/2014/main" id="{FE8B308D-0D63-4FB2-A1FF-CD5904A0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" y="3170237"/>
            <a:ext cx="2331007" cy="232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>
            <a:extLst>
              <a:ext uri="{FF2B5EF4-FFF2-40B4-BE49-F238E27FC236}">
                <a16:creationId xmlns:a16="http://schemas.microsoft.com/office/drawing/2014/main" id="{3930CE0B-93C1-4E33-9A36-7D9358B79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" y="3163887"/>
            <a:ext cx="2331007" cy="2326427"/>
          </a:xfrm>
          <a:prstGeom prst="rect">
            <a:avLst/>
          </a:prstGeom>
          <a:noFill/>
          <a:ln w="38100">
            <a:solidFill>
              <a:srgbClr val="FF9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75D779-236D-461E-86B1-95CFAEF2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9" grpId="0"/>
      <p:bldP spid="31752" grpId="0"/>
      <p:bldP spid="17" grpId="0"/>
      <p:bldP spid="18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CCB175E-8F36-43C8-AA78-492B563C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Density and the states of matter</a:t>
            </a:r>
          </a:p>
        </p:txBody>
      </p:sp>
      <p:sp>
        <p:nvSpPr>
          <p:cNvPr id="32771" name="TextBox 2">
            <a:extLst>
              <a:ext uri="{FF2B5EF4-FFF2-40B4-BE49-F238E27FC236}">
                <a16:creationId xmlns:a16="http://schemas.microsoft.com/office/drawing/2014/main" id="{DE4A26D0-5E79-4022-B12A-62ED68C0E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537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particle model can explain the differences in density between the </a:t>
            </a:r>
            <a:r>
              <a:rPr lang="en-GB" altLang="en-US" b="1" dirty="0">
                <a:solidFill>
                  <a:srgbClr val="FF6600"/>
                </a:solidFill>
              </a:rPr>
              <a:t>states of matter</a:t>
            </a:r>
            <a:r>
              <a:rPr lang="en-GB" alt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4A5A5-DA56-438A-8DE1-8110B69D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3481388"/>
            <a:ext cx="85328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In a solid, the particles are packed tightly together, so a substance is usually at its </a:t>
            </a:r>
            <a:r>
              <a:rPr lang="en-GB" altLang="en-US" b="1" dirty="0">
                <a:solidFill>
                  <a:srgbClr val="FF6600"/>
                </a:solidFill>
              </a:rPr>
              <a:t>most dense </a:t>
            </a:r>
            <a:r>
              <a:rPr lang="en-GB" altLang="en-US" dirty="0"/>
              <a:t>when it is in its solid state. In gases, there is a lot of space between particles, </a:t>
            </a:r>
            <a:br>
              <a:rPr lang="en-GB" altLang="en-US" dirty="0"/>
            </a:br>
            <a:r>
              <a:rPr lang="en-GB" altLang="en-US" dirty="0"/>
              <a:t>so a substance is at its </a:t>
            </a:r>
            <a:r>
              <a:rPr lang="en-GB" altLang="en-US" b="1" dirty="0">
                <a:solidFill>
                  <a:srgbClr val="FF6600"/>
                </a:solidFill>
              </a:rPr>
              <a:t>least dense </a:t>
            </a:r>
            <a:r>
              <a:rPr lang="en-GB" altLang="en-US" dirty="0"/>
              <a:t>when it is a gas.</a:t>
            </a:r>
          </a:p>
        </p:txBody>
      </p:sp>
      <p:sp>
        <p:nvSpPr>
          <p:cNvPr id="7" name="Text Box 191">
            <a:extLst>
              <a:ext uri="{FF2B5EF4-FFF2-40B4-BE49-F238E27FC236}">
                <a16:creationId xmlns:a16="http://schemas.microsoft.com/office/drawing/2014/main" id="{F2C86932-ACB3-4C12-9EDF-2F1D7113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3070225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solid</a:t>
            </a:r>
          </a:p>
        </p:txBody>
      </p:sp>
      <p:sp>
        <p:nvSpPr>
          <p:cNvPr id="8" name="Text Box 192">
            <a:extLst>
              <a:ext uri="{FF2B5EF4-FFF2-40B4-BE49-F238E27FC236}">
                <a16:creationId xmlns:a16="http://schemas.microsoft.com/office/drawing/2014/main" id="{EECF5297-A497-4CFE-AB82-A8E1F7055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0" y="3070225"/>
            <a:ext cx="100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liquid</a:t>
            </a:r>
          </a:p>
        </p:txBody>
      </p:sp>
      <p:sp>
        <p:nvSpPr>
          <p:cNvPr id="9" name="Text Box 193">
            <a:extLst>
              <a:ext uri="{FF2B5EF4-FFF2-40B4-BE49-F238E27FC236}">
                <a16:creationId xmlns:a16="http://schemas.microsoft.com/office/drawing/2014/main" id="{F3F07685-99BC-4B3F-89CB-C4DBADFD9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3070225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gas</a:t>
            </a:r>
          </a:p>
        </p:txBody>
      </p:sp>
      <p:pic>
        <p:nvPicPr>
          <p:cNvPr id="32785" name="Picture 24" descr="Particles_and_energy_solid">
            <a:extLst>
              <a:ext uri="{FF2B5EF4-FFF2-40B4-BE49-F238E27FC236}">
                <a16:creationId xmlns:a16="http://schemas.microsoft.com/office/drawing/2014/main" id="{B348F071-C2DB-448B-9B45-D2E4AFAB4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79575"/>
            <a:ext cx="14319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Rectangle 21">
            <a:extLst>
              <a:ext uri="{FF2B5EF4-FFF2-40B4-BE49-F238E27FC236}">
                <a16:creationId xmlns:a16="http://schemas.microsoft.com/office/drawing/2014/main" id="{DEBFEBF5-A881-49DF-9D27-0B7BFC397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1674813"/>
            <a:ext cx="1431925" cy="1435100"/>
          </a:xfrm>
          <a:prstGeom prst="rect">
            <a:avLst/>
          </a:prstGeom>
          <a:noFill/>
          <a:ln w="38100">
            <a:solidFill>
              <a:srgbClr val="FF9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/>
          </a:p>
        </p:txBody>
      </p:sp>
      <p:pic>
        <p:nvPicPr>
          <p:cNvPr id="32783" name="Picture 26" descr="Particles_and_energy_liquid">
            <a:extLst>
              <a:ext uri="{FF2B5EF4-FFF2-40B4-BE49-F238E27FC236}">
                <a16:creationId xmlns:a16="http://schemas.microsoft.com/office/drawing/2014/main" id="{BE055955-48E8-4DAB-A51B-59DD9B91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674813"/>
            <a:ext cx="1428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ectangle 22">
            <a:extLst>
              <a:ext uri="{FF2B5EF4-FFF2-40B4-BE49-F238E27FC236}">
                <a16:creationId xmlns:a16="http://schemas.microsoft.com/office/drawing/2014/main" id="{62C000A9-6D28-42B5-93FA-E27C88DC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1676400"/>
            <a:ext cx="1428750" cy="1438275"/>
          </a:xfrm>
          <a:prstGeom prst="rect">
            <a:avLst/>
          </a:prstGeom>
          <a:noFill/>
          <a:ln w="38100">
            <a:solidFill>
              <a:srgbClr val="FF9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/>
          </a:p>
        </p:txBody>
      </p:sp>
      <p:pic>
        <p:nvPicPr>
          <p:cNvPr id="32781" name="Picture 25" descr="Particles_and_energy_gas">
            <a:extLst>
              <a:ext uri="{FF2B5EF4-FFF2-40B4-BE49-F238E27FC236}">
                <a16:creationId xmlns:a16="http://schemas.microsoft.com/office/drawing/2014/main" id="{0247EFB2-5D2C-4E9B-A5B3-430DEBE2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679575"/>
            <a:ext cx="143668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Rectangle 23">
            <a:extLst>
              <a:ext uri="{FF2B5EF4-FFF2-40B4-BE49-F238E27FC236}">
                <a16:creationId xmlns:a16="http://schemas.microsoft.com/office/drawing/2014/main" id="{BEBC3379-1B08-47B7-A9F2-5EDFBA22F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1674813"/>
            <a:ext cx="1436688" cy="1435100"/>
          </a:xfrm>
          <a:prstGeom prst="rect">
            <a:avLst/>
          </a:prstGeom>
          <a:noFill/>
          <a:ln w="38100">
            <a:solidFill>
              <a:srgbClr val="FF9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08530-0C1B-461E-88D2-BA3B4948D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5076825"/>
            <a:ext cx="8532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Water is an unusual case. The particles in liquid water are closer together than the particles in solid ice, so water is at </a:t>
            </a:r>
            <a:br>
              <a:rPr lang="en-GB" altLang="en-US"/>
            </a:br>
            <a:r>
              <a:rPr lang="en-GB" altLang="en-US"/>
              <a:t>its most dense when it is a liquid.</a:t>
            </a:r>
          </a:p>
        </p:txBody>
      </p:sp>
      <p:pic>
        <p:nvPicPr>
          <p:cNvPr id="16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F19277-FF87-41D7-B242-B0A1EA054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32786" grpId="0" animBg="1"/>
      <p:bldP spid="32784" grpId="0" animBg="1"/>
      <p:bldP spid="3278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Planning and Carrying Out Investigations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Using Mathematics and Computational Thinking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3. Scale, Proportion, and Quantity</a:t>
            </a:r>
          </a:p>
          <a:p>
            <a:r>
              <a:rPr lang="en-GB" sz="1600" dirty="0"/>
              <a:t>4. Systems and System Models</a:t>
            </a:r>
          </a:p>
          <a:p>
            <a:r>
              <a:rPr lang="en-GB" sz="1600" dirty="0"/>
              <a:t>5. Energy and Matter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568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C217F6CA-232F-4497-8B99-012EAC5A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Changing state</a:t>
            </a:r>
          </a:p>
        </p:txBody>
      </p:sp>
      <p:sp>
        <p:nvSpPr>
          <p:cNvPr id="33795" name="TextBox 2">
            <a:extLst>
              <a:ext uri="{FF2B5EF4-FFF2-40B4-BE49-F238E27FC236}">
                <a16:creationId xmlns:a16="http://schemas.microsoft.com/office/drawing/2014/main" id="{ED065C3F-52C2-4C6A-B1EE-662E117DC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53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 substance can </a:t>
            </a:r>
            <a:r>
              <a:rPr lang="en-GB" altLang="en-US" b="1" dirty="0">
                <a:solidFill>
                  <a:srgbClr val="FF6600"/>
                </a:solidFill>
              </a:rPr>
              <a:t>change state </a:t>
            </a:r>
            <a:r>
              <a:rPr lang="en-GB" altLang="en-US" dirty="0"/>
              <a:t>when it is heated or cooled.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437B66-09D1-42EF-8DB6-86D72D33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5076825"/>
            <a:ext cx="853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Changing the state of a substance changes the </a:t>
            </a:r>
            <a:r>
              <a:rPr lang="en-GB" altLang="en-US" b="1" dirty="0">
                <a:solidFill>
                  <a:srgbClr val="FF6600"/>
                </a:solidFill>
              </a:rPr>
              <a:t>arrangement</a:t>
            </a:r>
            <a:r>
              <a:rPr lang="en-GB" altLang="en-US" dirty="0"/>
              <a:t> and </a:t>
            </a:r>
            <a:r>
              <a:rPr lang="en-GB" altLang="en-US" b="1" dirty="0">
                <a:solidFill>
                  <a:srgbClr val="FF6600"/>
                </a:solidFill>
              </a:rPr>
              <a:t>movement</a:t>
            </a:r>
            <a:r>
              <a:rPr lang="en-GB" altLang="en-US" dirty="0"/>
              <a:t> of the particles in the substance.</a:t>
            </a:r>
          </a:p>
        </p:txBody>
      </p:sp>
      <p:pic>
        <p:nvPicPr>
          <p:cNvPr id="33798" name="Picture 7" descr="Particles_changing_states.png">
            <a:extLst>
              <a:ext uri="{FF2B5EF4-FFF2-40B4-BE49-F238E27FC236}">
                <a16:creationId xmlns:a16="http://schemas.microsoft.com/office/drawing/2014/main" id="{D1B61F0B-3D4F-44DE-902C-4452E0937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949450"/>
            <a:ext cx="81502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8">
            <a:extLst>
              <a:ext uri="{FF2B5EF4-FFF2-40B4-BE49-F238E27FC236}">
                <a16:creationId xmlns:a16="http://schemas.microsoft.com/office/drawing/2014/main" id="{D226C958-15E0-4AF4-A1E3-8AD939C5A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911475"/>
            <a:ext cx="82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solid</a:t>
            </a:r>
          </a:p>
        </p:txBody>
      </p:sp>
      <p:sp>
        <p:nvSpPr>
          <p:cNvPr id="33800" name="TextBox 9">
            <a:extLst>
              <a:ext uri="{FF2B5EF4-FFF2-40B4-BE49-F238E27FC236}">
                <a16:creationId xmlns:a16="http://schemas.microsoft.com/office/drawing/2014/main" id="{6FCDB6EB-E6BD-438D-A0FE-106B2527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31925"/>
            <a:ext cx="1277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melting</a:t>
            </a:r>
          </a:p>
        </p:txBody>
      </p:sp>
      <p:sp>
        <p:nvSpPr>
          <p:cNvPr id="33801" name="TextBox 10">
            <a:extLst>
              <a:ext uri="{FF2B5EF4-FFF2-40B4-BE49-F238E27FC236}">
                <a16:creationId xmlns:a16="http://schemas.microsoft.com/office/drawing/2014/main" id="{49C48ADA-1904-472B-A55A-2C314EF3C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2911475"/>
            <a:ext cx="906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liquid</a:t>
            </a:r>
          </a:p>
        </p:txBody>
      </p:sp>
      <p:sp>
        <p:nvSpPr>
          <p:cNvPr id="33802" name="TextBox 11">
            <a:extLst>
              <a:ext uri="{FF2B5EF4-FFF2-40B4-BE49-F238E27FC236}">
                <a16:creationId xmlns:a16="http://schemas.microsoft.com/office/drawing/2014/main" id="{C4B61571-5ACD-4FCA-8106-587ED0D6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2911475"/>
            <a:ext cx="681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gas</a:t>
            </a:r>
          </a:p>
        </p:txBody>
      </p:sp>
      <p:sp>
        <p:nvSpPr>
          <p:cNvPr id="33803" name="TextBox 12">
            <a:extLst>
              <a:ext uri="{FF2B5EF4-FFF2-40B4-BE49-F238E27FC236}">
                <a16:creationId xmlns:a16="http://schemas.microsoft.com/office/drawing/2014/main" id="{8DBDB8C2-9AEA-4C2C-A649-53234BD37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1431925"/>
            <a:ext cx="1189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boiling</a:t>
            </a:r>
          </a:p>
        </p:txBody>
      </p:sp>
      <p:sp>
        <p:nvSpPr>
          <p:cNvPr id="33804" name="TextBox 13">
            <a:extLst>
              <a:ext uri="{FF2B5EF4-FFF2-40B4-BE49-F238E27FC236}">
                <a16:creationId xmlns:a16="http://schemas.microsoft.com/office/drawing/2014/main" id="{8815E5DD-B093-4B57-BAE6-09B154F9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3079750"/>
            <a:ext cx="136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freezing</a:t>
            </a:r>
          </a:p>
        </p:txBody>
      </p:sp>
      <p:sp>
        <p:nvSpPr>
          <p:cNvPr id="33805" name="TextBox 14">
            <a:extLst>
              <a:ext uri="{FF2B5EF4-FFF2-40B4-BE49-F238E27FC236}">
                <a16:creationId xmlns:a16="http://schemas.microsoft.com/office/drawing/2014/main" id="{08D56992-06AD-4608-AFBA-683510336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887" y="3079899"/>
            <a:ext cx="2183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condensation</a:t>
            </a:r>
          </a:p>
        </p:txBody>
      </p:sp>
      <p:sp>
        <p:nvSpPr>
          <p:cNvPr id="33806" name="TextBox 15">
            <a:extLst>
              <a:ext uri="{FF2B5EF4-FFF2-40B4-BE49-F238E27FC236}">
                <a16:creationId xmlns:a16="http://schemas.microsoft.com/office/drawing/2014/main" id="{4B035326-9956-440F-9884-F885E193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4492625"/>
            <a:ext cx="1909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FF6600"/>
                </a:solidFill>
              </a:rPr>
              <a:t>sublimation</a:t>
            </a:r>
          </a:p>
        </p:txBody>
      </p:sp>
      <p:pic>
        <p:nvPicPr>
          <p:cNvPr id="15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5DCE46-90F4-480F-8833-D53EF249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8A32DD6-7A8A-4F20-A755-91219656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Changes of state</a:t>
            </a: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63A6E71C-4F13-40CF-BFD4-59BA2139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537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When a substance changes state, the arrangement and movement of the particles in the substance change, but the total </a:t>
            </a:r>
            <a:r>
              <a:rPr lang="en-GB" altLang="en-US" b="1" dirty="0">
                <a:solidFill>
                  <a:srgbClr val="FF6600"/>
                </a:solidFill>
              </a:rPr>
              <a:t>number</a:t>
            </a:r>
            <a:r>
              <a:rPr lang="en-GB" altLang="en-US" dirty="0"/>
              <a:t> of particles does </a:t>
            </a:r>
            <a:r>
              <a:rPr lang="en-GB" altLang="en-US" b="1" dirty="0">
                <a:solidFill>
                  <a:srgbClr val="FF6600"/>
                </a:solidFill>
              </a:rPr>
              <a:t>not</a:t>
            </a:r>
            <a:r>
              <a:rPr lang="en-GB" altLang="en-US" dirty="0"/>
              <a:t> change.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54721-44A6-4D2F-83F4-C6E492EC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2366963"/>
            <a:ext cx="8532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This means that the </a:t>
            </a:r>
            <a:r>
              <a:rPr lang="en-GB" altLang="en-US" b="1" dirty="0">
                <a:solidFill>
                  <a:srgbClr val="FF6600"/>
                </a:solidFill>
              </a:rPr>
              <a:t>mass</a:t>
            </a:r>
            <a:r>
              <a:rPr lang="en-GB" altLang="en-US" b="1" dirty="0">
                <a:solidFill>
                  <a:srgbClr val="286DA6"/>
                </a:solidFill>
              </a:rPr>
              <a:t> </a:t>
            </a:r>
            <a:r>
              <a:rPr lang="en-GB" altLang="en-US" dirty="0"/>
              <a:t>of a substance does </a:t>
            </a:r>
            <a:r>
              <a:rPr lang="en-GB" altLang="en-US" b="1" dirty="0">
                <a:solidFill>
                  <a:srgbClr val="FF6600"/>
                </a:solidFill>
              </a:rPr>
              <a:t>not</a:t>
            </a:r>
            <a:r>
              <a:rPr lang="en-GB" altLang="en-US" dirty="0"/>
              <a:t> change when the substance changes state.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E517F6-0959-4866-A174-407BD45A2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3573463"/>
            <a:ext cx="4527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Changes of state are </a:t>
            </a:r>
            <a:r>
              <a:rPr lang="en-GB" altLang="en-US" b="1" dirty="0">
                <a:solidFill>
                  <a:srgbClr val="FF6600"/>
                </a:solidFill>
              </a:rPr>
              <a:t>physical</a:t>
            </a:r>
            <a:r>
              <a:rPr lang="en-GB" altLang="en-US" b="1" dirty="0">
                <a:solidFill>
                  <a:srgbClr val="286DA6"/>
                </a:solidFill>
              </a:rPr>
              <a:t> </a:t>
            </a:r>
            <a:r>
              <a:rPr lang="en-GB" altLang="en-US" dirty="0"/>
              <a:t>changes. Unlike chemical changes, they are </a:t>
            </a:r>
            <a:r>
              <a:rPr lang="en-GB" altLang="en-US" b="1" dirty="0">
                <a:solidFill>
                  <a:srgbClr val="FF6600"/>
                </a:solidFill>
              </a:rPr>
              <a:t>reversible</a:t>
            </a:r>
            <a:r>
              <a:rPr lang="en-GB" altLang="en-US" b="1" dirty="0">
                <a:solidFill>
                  <a:srgbClr val="286DA6"/>
                </a:solidFill>
              </a:rPr>
              <a:t> </a:t>
            </a:r>
            <a:r>
              <a:rPr lang="en-GB" altLang="en-US" dirty="0"/>
              <a:t>and the substance recovers its original properties when the change is reversed.</a:t>
            </a:r>
          </a:p>
        </p:txBody>
      </p:sp>
      <p:pic>
        <p:nvPicPr>
          <p:cNvPr id="34823" name="Picture 7" descr="Ice_cube.png">
            <a:extLst>
              <a:ext uri="{FF2B5EF4-FFF2-40B4-BE49-F238E27FC236}">
                <a16:creationId xmlns:a16="http://schemas.microsoft.com/office/drawing/2014/main" id="{DA1BB947-E8A5-4277-B45C-79FFB495C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144838"/>
            <a:ext cx="31781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1BE3922-C021-4427-AB4F-8F9EB6B1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Size isn’t everything</a:t>
            </a: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6E065E62-58C7-4F3B-AAE7-0A956A90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2638"/>
            <a:ext cx="7616825" cy="46196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Which is heavier, a ton of bricks or a ton of feathers?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EF7D4F9-CF20-4F2F-858A-D8E4BFCC5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698625"/>
            <a:ext cx="7616825" cy="83026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They weigh the same! But what about a </a:t>
            </a:r>
            <a:r>
              <a:rPr lang="en-GB" altLang="en-US" dirty="0" err="1"/>
              <a:t>liter</a:t>
            </a:r>
            <a:r>
              <a:rPr lang="en-GB" altLang="en-US" dirty="0"/>
              <a:t> of feathers and a </a:t>
            </a:r>
            <a:r>
              <a:rPr lang="en-GB" altLang="en-US" dirty="0" err="1"/>
              <a:t>liter</a:t>
            </a:r>
            <a:r>
              <a:rPr lang="en-GB" altLang="en-US" dirty="0"/>
              <a:t> of bricks? 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836E2EB6-FB70-48DD-B95E-27537E655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992438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For the same volume, different materials can have very different masses.</a:t>
            </a:r>
          </a:p>
        </p:txBody>
      </p:sp>
      <p:sp>
        <p:nvSpPr>
          <p:cNvPr id="12295" name="Rectangle 6">
            <a:extLst>
              <a:ext uri="{FF2B5EF4-FFF2-40B4-BE49-F238E27FC236}">
                <a16:creationId xmlns:a16="http://schemas.microsoft.com/office/drawing/2014/main" id="{5D5B2E50-6E4C-465B-9CBB-02EC990C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4286250"/>
            <a:ext cx="30178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This is because different materials have different </a:t>
            </a:r>
            <a:r>
              <a:rPr lang="en-GB" altLang="en-US" b="1" dirty="0">
                <a:solidFill>
                  <a:srgbClr val="FF6600"/>
                </a:solidFill>
              </a:rPr>
              <a:t>densities</a:t>
            </a:r>
            <a:r>
              <a:rPr lang="en-GB" altLang="en-US" dirty="0"/>
              <a:t>. </a:t>
            </a:r>
          </a:p>
        </p:txBody>
      </p:sp>
      <p:pic>
        <p:nvPicPr>
          <p:cNvPr id="14344" name="Picture 8" descr="Density_boxes.png">
            <a:extLst>
              <a:ext uri="{FF2B5EF4-FFF2-40B4-BE49-F238E27FC236}">
                <a16:creationId xmlns:a16="http://schemas.microsoft.com/office/drawing/2014/main" id="{14443BC2-32D6-4F92-830B-D44EFD216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894138"/>
            <a:ext cx="51720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743E8D-512C-4A67-BFE9-5280955B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/>
      <p:bldP spid="122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991D51-9CA3-404C-9FE4-BD62A1E13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2552700"/>
            <a:ext cx="3913187" cy="9874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dirty="0">
              <a:solidFill>
                <a:srgbClr val="FF6600"/>
              </a:solidFill>
            </a:endParaRPr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BDED6521-65C2-42E3-B3ED-C5AB279C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Defining density</a:t>
            </a:r>
          </a:p>
        </p:txBody>
      </p:sp>
      <p:sp>
        <p:nvSpPr>
          <p:cNvPr id="15364" name="TextBox 2">
            <a:extLst>
              <a:ext uri="{FF2B5EF4-FFF2-40B4-BE49-F238E27FC236}">
                <a16:creationId xmlns:a16="http://schemas.microsoft.com/office/drawing/2014/main" id="{B697FFF7-C786-403D-9DE4-17AFAAD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558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Density</a:t>
            </a:r>
            <a:r>
              <a:rPr lang="en-GB" altLang="en-US" dirty="0"/>
              <a:t> tells us how much mass there is in a certain volume. It is a property of a material.</a:t>
            </a:r>
          </a:p>
        </p:txBody>
      </p:sp>
      <p:sp>
        <p:nvSpPr>
          <p:cNvPr id="1029" name="TextBox 44">
            <a:extLst>
              <a:ext uri="{FF2B5EF4-FFF2-40B4-BE49-F238E27FC236}">
                <a16:creationId xmlns:a16="http://schemas.microsoft.com/office/drawing/2014/main" id="{8236CB54-211D-430A-B096-21557E393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5429250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Density is the mass per unit volume of a material, or the number of kilograms (kg) contained in 1</a:t>
            </a:r>
            <a:r>
              <a:rPr lang="en-GB" altLang="en-US" sz="1000">
                <a:cs typeface="Arial" panose="020B0604020202020204" pitchFamily="34" charset="0"/>
              </a:rPr>
              <a:t> </a:t>
            </a:r>
            <a:r>
              <a:rPr lang="en-GB" altLang="en-US">
                <a:cs typeface="Arial" panose="020B0604020202020204" pitchFamily="34" charset="0"/>
              </a:rPr>
              <a:t>m</a:t>
            </a:r>
            <a:r>
              <a:rPr lang="en-GB" altLang="en-US" baseline="30000">
                <a:cs typeface="Arial" panose="020B0604020202020204" pitchFamily="34" charset="0"/>
              </a:rPr>
              <a:t>3 </a:t>
            </a:r>
            <a:r>
              <a:rPr lang="en-GB" altLang="en-US">
                <a:cs typeface="Arial" panose="020B0604020202020204" pitchFamily="34" charset="0"/>
              </a:rPr>
              <a:t>of the material.</a:t>
            </a:r>
          </a:p>
        </p:txBody>
      </p:sp>
      <p:sp>
        <p:nvSpPr>
          <p:cNvPr id="1030" name="Rectangle 57">
            <a:extLst>
              <a:ext uri="{FF2B5EF4-FFF2-40B4-BE49-F238E27FC236}">
                <a16:creationId xmlns:a16="http://schemas.microsoft.com/office/drawing/2014/main" id="{FB195D66-61AC-4DD5-AE56-204D75ED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62877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relationship between density, volume and mass can be summed up in the following equation:</a:t>
            </a:r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7F2A66CA-46D5-46B0-B403-05EFE895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2813050"/>
            <a:ext cx="182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b="1">
                <a:solidFill>
                  <a:schemeClr val="bg1"/>
                </a:solidFill>
              </a:rPr>
              <a:t>density   </a:t>
            </a:r>
            <a:r>
              <a:rPr lang="en-GB" altLang="en-US">
                <a:solidFill>
                  <a:schemeClr val="bg1"/>
                </a:solidFill>
              </a:rPr>
              <a:t>=</a:t>
            </a:r>
            <a:r>
              <a:rPr lang="en-GB" alt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ECF31E9C-9BCA-447E-9634-43B18501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258445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chemeClr val="bg1"/>
                </a:solidFill>
              </a:rPr>
              <a:t>mass</a:t>
            </a:r>
          </a:p>
        </p:txBody>
      </p:sp>
      <p:sp>
        <p:nvSpPr>
          <p:cNvPr id="9" name="Rectangle 54">
            <a:extLst>
              <a:ext uri="{FF2B5EF4-FFF2-40B4-BE49-F238E27FC236}">
                <a16:creationId xmlns:a16="http://schemas.microsoft.com/office/drawing/2014/main" id="{CB1A214F-5211-43DA-93FD-8E2649D5E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088" y="3027363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chemeClr val="bg1"/>
                </a:solidFill>
              </a:rPr>
              <a:t>volume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5BDC8B-FB4D-4903-85C0-A979D8A2CD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5475" y="3036888"/>
            <a:ext cx="1506538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3">
            <a:extLst>
              <a:ext uri="{FF2B5EF4-FFF2-40B4-BE49-F238E27FC236}">
                <a16:creationId xmlns:a16="http://schemas.microsoft.com/office/drawing/2014/main" id="{5DE8E572-D3D1-4B37-9054-580A48F3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3649663"/>
            <a:ext cx="726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070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cs typeface="Arial" panose="020B0604020202020204" pitchFamily="34" charset="0"/>
              </a:rPr>
              <a:t>Density, </a:t>
            </a:r>
            <a:r>
              <a:rPr lang="el-GR" altLang="en-US" dirty="0">
                <a:cs typeface="Arial" panose="020B0604020202020204" pitchFamily="34" charset="0"/>
              </a:rPr>
              <a:t>ρ</a:t>
            </a:r>
            <a:r>
              <a:rPr lang="en-GB" altLang="en-US" dirty="0">
                <a:cs typeface="Arial" panose="020B0604020202020204" pitchFamily="34" charset="0"/>
              </a:rPr>
              <a:t>, is measured in </a:t>
            </a:r>
            <a:r>
              <a:rPr lang="en-GB" altLang="en-US" b="1" dirty="0">
                <a:solidFill>
                  <a:srgbClr val="FF6600"/>
                </a:solidFill>
                <a:cs typeface="Arial" panose="020B0604020202020204" pitchFamily="34" charset="0"/>
              </a:rPr>
              <a:t>kilograms per </a:t>
            </a:r>
            <a:br>
              <a:rPr lang="en-GB" altLang="en-US" b="1" dirty="0">
                <a:solidFill>
                  <a:srgbClr val="FF6600"/>
                </a:solidFill>
                <a:cs typeface="Arial" panose="020B0604020202020204" pitchFamily="34" charset="0"/>
              </a:rPr>
            </a:br>
            <a:r>
              <a:rPr lang="en-GB" altLang="en-US" b="1" dirty="0">
                <a:solidFill>
                  <a:srgbClr val="FF6600"/>
                </a:solidFill>
                <a:cs typeface="Arial" panose="020B0604020202020204" pitchFamily="34" charset="0"/>
              </a:rPr>
              <a:t>meter cubed </a:t>
            </a:r>
            <a:r>
              <a:rPr lang="en-GB" altLang="en-US" dirty="0">
                <a:solidFill>
                  <a:srgbClr val="FF6600"/>
                </a:solidFill>
                <a:cs typeface="Arial" panose="020B0604020202020204" pitchFamily="34" charset="0"/>
              </a:rPr>
              <a:t>(</a:t>
            </a:r>
            <a:r>
              <a:rPr lang="en-GB" altLang="en-US" b="1" dirty="0">
                <a:solidFill>
                  <a:srgbClr val="FF6600"/>
                </a:solidFill>
                <a:cs typeface="Arial" panose="020B0604020202020204" pitchFamily="34" charset="0"/>
              </a:rPr>
              <a:t>kg/m</a:t>
            </a:r>
            <a:r>
              <a:rPr lang="en-GB" altLang="en-US" b="1" baseline="30000" dirty="0">
                <a:solidFill>
                  <a:srgbClr val="FF6600"/>
                </a:solidFill>
                <a:cs typeface="Arial" panose="020B0604020202020204" pitchFamily="34" charset="0"/>
              </a:rPr>
              <a:t>3</a:t>
            </a:r>
            <a:r>
              <a:rPr lang="en-GB" altLang="en-US" dirty="0">
                <a:solidFill>
                  <a:srgbClr val="FF6600"/>
                </a:solidFill>
                <a:cs typeface="Arial" panose="020B0604020202020204" pitchFamily="34" charset="0"/>
              </a:rPr>
              <a:t>)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42">
            <a:extLst>
              <a:ext uri="{FF2B5EF4-FFF2-40B4-BE49-F238E27FC236}">
                <a16:creationId xmlns:a16="http://schemas.microsoft.com/office/drawing/2014/main" id="{4B3D72C7-5131-40F1-BB25-A66E8EEA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4492625"/>
            <a:ext cx="651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070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cs typeface="Arial" panose="020B0604020202020204" pitchFamily="34" charset="0"/>
              </a:rPr>
              <a:t>Mass, m, is measured in </a:t>
            </a:r>
            <a:r>
              <a:rPr lang="en-GB" altLang="en-US" b="1" dirty="0">
                <a:solidFill>
                  <a:srgbClr val="FF6600"/>
                </a:solidFill>
                <a:cs typeface="Arial" panose="020B0604020202020204" pitchFamily="34" charset="0"/>
              </a:rPr>
              <a:t>kilograms </a:t>
            </a:r>
            <a:r>
              <a:rPr lang="en-GB" altLang="en-US" dirty="0">
                <a:solidFill>
                  <a:srgbClr val="FF6600"/>
                </a:solidFill>
                <a:cs typeface="Arial" panose="020B0604020202020204" pitchFamily="34" charset="0"/>
              </a:rPr>
              <a:t>(</a:t>
            </a:r>
            <a:r>
              <a:rPr lang="en-GB" altLang="en-US" b="1" dirty="0">
                <a:solidFill>
                  <a:srgbClr val="FF6600"/>
                </a:solidFill>
                <a:cs typeface="Arial" panose="020B0604020202020204" pitchFamily="34" charset="0"/>
              </a:rPr>
              <a:t>kg</a:t>
            </a:r>
            <a:r>
              <a:rPr lang="en-GB" altLang="en-US" dirty="0">
                <a:solidFill>
                  <a:srgbClr val="FF6600"/>
                </a:solidFill>
                <a:cs typeface="Arial" panose="020B0604020202020204" pitchFamily="34" charset="0"/>
              </a:rPr>
              <a:t>)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2CB2E7F7-5E29-4BE6-9239-594CBC2CC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7" y="4964113"/>
            <a:ext cx="7264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2070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cs typeface="Arial" panose="020B0604020202020204" pitchFamily="34" charset="0"/>
              </a:rPr>
              <a:t>Volume, V, is measured in </a:t>
            </a:r>
            <a:r>
              <a:rPr lang="en-GB" altLang="en-US" b="1" dirty="0">
                <a:solidFill>
                  <a:srgbClr val="FF6600"/>
                </a:solidFill>
                <a:cs typeface="Arial" panose="020B0604020202020204" pitchFamily="34" charset="0"/>
              </a:rPr>
              <a:t>meters cubed </a:t>
            </a:r>
            <a:r>
              <a:rPr lang="en-GB" altLang="en-US" dirty="0">
                <a:solidFill>
                  <a:srgbClr val="FF6600"/>
                </a:solidFill>
                <a:cs typeface="Arial" panose="020B0604020202020204" pitchFamily="34" charset="0"/>
              </a:rPr>
              <a:t>(</a:t>
            </a:r>
            <a:r>
              <a:rPr lang="en-GB" altLang="en-US" b="1" dirty="0">
                <a:solidFill>
                  <a:srgbClr val="FF6600"/>
                </a:solidFill>
                <a:cs typeface="Arial" panose="020B0604020202020204" pitchFamily="34" charset="0"/>
              </a:rPr>
              <a:t>m</a:t>
            </a:r>
            <a:r>
              <a:rPr lang="en-GB" altLang="en-US" b="1" baseline="30000" dirty="0">
                <a:solidFill>
                  <a:srgbClr val="FF6600"/>
                </a:solidFill>
                <a:cs typeface="Arial" panose="020B0604020202020204" pitchFamily="34" charset="0"/>
              </a:rPr>
              <a:t>3</a:t>
            </a:r>
            <a:r>
              <a:rPr lang="en-GB" altLang="en-US" dirty="0">
                <a:solidFill>
                  <a:srgbClr val="FF6600"/>
                </a:solidFill>
                <a:cs typeface="Arial" panose="020B0604020202020204" pitchFamily="34" charset="0"/>
              </a:rPr>
              <a:t>)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5A26D6-1DC2-4346-B9CF-112B5A50F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2557463"/>
            <a:ext cx="1754187" cy="9874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0" name="Rectangle 53">
            <a:extLst>
              <a:ext uri="{FF2B5EF4-FFF2-40B4-BE49-F238E27FC236}">
                <a16:creationId xmlns:a16="http://schemas.microsoft.com/office/drawing/2014/main" id="{4F2FBFFF-B8F2-4A96-9E25-CD871696D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2817813"/>
            <a:ext cx="892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l-GR" altLang="en-US" b="1">
                <a:solidFill>
                  <a:schemeClr val="bg1"/>
                </a:solidFill>
                <a:cs typeface="Arial" panose="020B0604020202020204" pitchFamily="34" charset="0"/>
              </a:rPr>
              <a:t>ρ</a:t>
            </a:r>
            <a:r>
              <a:rPr lang="en-GB" altLang="en-US" b="1">
                <a:solidFill>
                  <a:schemeClr val="bg1"/>
                </a:solidFill>
              </a:rPr>
              <a:t> </a:t>
            </a:r>
            <a:r>
              <a:rPr lang="en-GB" altLang="en-US">
                <a:solidFill>
                  <a:schemeClr val="bg1"/>
                </a:solidFill>
              </a:rPr>
              <a:t>=</a:t>
            </a:r>
            <a:r>
              <a:rPr lang="en-GB" alt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Rectangle 52">
            <a:extLst>
              <a:ext uri="{FF2B5EF4-FFF2-40B4-BE49-F238E27FC236}">
                <a16:creationId xmlns:a16="http://schemas.microsoft.com/office/drawing/2014/main" id="{C29AA247-14C0-4CD6-86F9-AB430EB8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2589213"/>
            <a:ext cx="54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2" name="Rectangle 51">
            <a:extLst>
              <a:ext uri="{FF2B5EF4-FFF2-40B4-BE49-F238E27FC236}">
                <a16:creationId xmlns:a16="http://schemas.microsoft.com/office/drawing/2014/main" id="{16251D78-5953-45D2-9F96-FB6BFB9D4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3032125"/>
            <a:ext cx="108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chemeClr val="bg1"/>
                </a:solidFill>
              </a:rPr>
              <a:t>V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A80960-ECC4-4142-B432-5CC2B762AD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89763" y="3041650"/>
            <a:ext cx="471487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TextBox 22">
            <a:extLst>
              <a:ext uri="{FF2B5EF4-FFF2-40B4-BE49-F238E27FC236}">
                <a16:creationId xmlns:a16="http://schemas.microsoft.com/office/drawing/2014/main" id="{0F952873-EBBC-40A3-9DF2-29FE5FC4A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2817813"/>
            <a:ext cx="82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or</a:t>
            </a:r>
          </a:p>
        </p:txBody>
      </p:sp>
      <p:pic>
        <p:nvPicPr>
          <p:cNvPr id="24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23D220-A1EB-4495-8841-E490F14F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FAE081-2E9A-471F-9195-D4BBDD71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29" grpId="0"/>
      <p:bldP spid="1030" grpId="0"/>
      <p:bldP spid="7" grpId="0"/>
      <p:bldP spid="8" grpId="0"/>
      <p:bldP spid="9" grpId="0"/>
      <p:bldP spid="13" grpId="0"/>
      <p:bldP spid="16" grpId="0"/>
      <p:bldP spid="17" grpId="0"/>
      <p:bldP spid="19" grpId="0" animBg="1"/>
      <p:bldP spid="20" grpId="0"/>
      <p:bldP spid="21" grpId="0"/>
      <p:bldP spid="22" grpId="0"/>
      <p:bldP spid="143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0373C45-2EDB-4220-B3FD-0A26F9AF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Density as a property of a material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C6CA6F00-6347-4D95-A640-F4B8224DC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551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density of a material </a:t>
            </a:r>
            <a:r>
              <a:rPr lang="en-GB" altLang="en-US" b="1" dirty="0">
                <a:solidFill>
                  <a:srgbClr val="FF6600"/>
                </a:solidFill>
              </a:rPr>
              <a:t>does not change </a:t>
            </a:r>
            <a:r>
              <a:rPr lang="en-GB" altLang="en-US" dirty="0"/>
              <a:t>when we change the volume of an object.</a:t>
            </a:r>
          </a:p>
        </p:txBody>
      </p:sp>
      <p:sp>
        <p:nvSpPr>
          <p:cNvPr id="2054" name="Cube 7">
            <a:extLst>
              <a:ext uri="{FF2B5EF4-FFF2-40B4-BE49-F238E27FC236}">
                <a16:creationId xmlns:a16="http://schemas.microsoft.com/office/drawing/2014/main" id="{A68D97A5-5A45-44ED-AC43-38346154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4456113"/>
            <a:ext cx="1254125" cy="1212850"/>
          </a:xfrm>
          <a:prstGeom prst="cube">
            <a:avLst>
              <a:gd name="adj" fmla="val 25000"/>
            </a:avLst>
          </a:prstGeom>
          <a:solidFill>
            <a:srgbClr val="286DA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055" name="Cube 8">
            <a:extLst>
              <a:ext uri="{FF2B5EF4-FFF2-40B4-BE49-F238E27FC236}">
                <a16:creationId xmlns:a16="http://schemas.microsoft.com/office/drawing/2014/main" id="{3445F7F7-9B13-4C65-B895-08D9278A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57700"/>
            <a:ext cx="1255713" cy="1211263"/>
          </a:xfrm>
          <a:prstGeom prst="cube">
            <a:avLst>
              <a:gd name="adj" fmla="val 25000"/>
            </a:avLst>
          </a:prstGeom>
          <a:solidFill>
            <a:srgbClr val="286DA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056" name="Cube 9">
            <a:extLst>
              <a:ext uri="{FF2B5EF4-FFF2-40B4-BE49-F238E27FC236}">
                <a16:creationId xmlns:a16="http://schemas.microsoft.com/office/drawing/2014/main" id="{62BCE86D-FCD6-4A6F-85CB-87F44F497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0" y="4456113"/>
            <a:ext cx="1255713" cy="1211262"/>
          </a:xfrm>
          <a:prstGeom prst="cube">
            <a:avLst>
              <a:gd name="adj" fmla="val 25000"/>
            </a:avLst>
          </a:prstGeom>
          <a:solidFill>
            <a:srgbClr val="286DA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057" name="TextBox 10">
            <a:extLst>
              <a:ext uri="{FF2B5EF4-FFF2-40B4-BE49-F238E27FC236}">
                <a16:creationId xmlns:a16="http://schemas.microsoft.com/office/drawing/2014/main" id="{3E51CDE0-D88F-4329-A1ED-6735D599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708525"/>
            <a:ext cx="2182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mass = 1,000</a:t>
            </a:r>
            <a:r>
              <a:rPr lang="en-GB" altLang="en-US" sz="800" dirty="0"/>
              <a:t> </a:t>
            </a:r>
            <a:r>
              <a:rPr lang="en-GB" altLang="en-US" sz="2000" dirty="0"/>
              <a:t>kg</a:t>
            </a:r>
          </a:p>
          <a:p>
            <a:r>
              <a:rPr lang="en-GB" altLang="en-US" sz="2000" dirty="0"/>
              <a:t>volume = 1</a:t>
            </a:r>
            <a:r>
              <a:rPr lang="en-GB" altLang="en-US" sz="800" dirty="0"/>
              <a:t> </a:t>
            </a:r>
            <a:r>
              <a:rPr lang="en-GB" altLang="en-US" sz="2000" dirty="0"/>
              <a:t>m</a:t>
            </a:r>
            <a:r>
              <a:rPr lang="en-GB" altLang="en-US" sz="2000" baseline="30000" dirty="0"/>
              <a:t>3</a:t>
            </a:r>
            <a:endParaRPr lang="en-GB" altLang="en-US" sz="2000" dirty="0"/>
          </a:p>
        </p:txBody>
      </p:sp>
      <p:sp>
        <p:nvSpPr>
          <p:cNvPr id="2058" name="TextBox 11">
            <a:extLst>
              <a:ext uri="{FF2B5EF4-FFF2-40B4-BE49-F238E27FC236}">
                <a16:creationId xmlns:a16="http://schemas.microsoft.com/office/drawing/2014/main" id="{E6898156-5D0F-4AF4-AFFD-97003DC11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738" y="4708525"/>
            <a:ext cx="211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mass = 2,000</a:t>
            </a:r>
            <a:r>
              <a:rPr lang="en-GB" altLang="en-US" sz="800" dirty="0"/>
              <a:t> </a:t>
            </a:r>
            <a:r>
              <a:rPr lang="en-GB" altLang="en-US" sz="2000" dirty="0"/>
              <a:t>kg</a:t>
            </a:r>
          </a:p>
          <a:p>
            <a:r>
              <a:rPr lang="en-GB" altLang="en-US" sz="2000" dirty="0"/>
              <a:t>volume = 2</a:t>
            </a:r>
            <a:r>
              <a:rPr lang="en-GB" altLang="en-US" sz="800" dirty="0"/>
              <a:t> </a:t>
            </a:r>
            <a:r>
              <a:rPr lang="en-GB" altLang="en-US" sz="2000" dirty="0"/>
              <a:t>m</a:t>
            </a:r>
            <a:r>
              <a:rPr lang="en-GB" altLang="en-US" sz="2000" baseline="30000" dirty="0"/>
              <a:t>3</a:t>
            </a:r>
            <a:endParaRPr lang="en-GB" altLang="en-US" sz="2000" dirty="0"/>
          </a:p>
        </p:txBody>
      </p:sp>
      <p:sp>
        <p:nvSpPr>
          <p:cNvPr id="2059" name="TextBox 12">
            <a:extLst>
              <a:ext uri="{FF2B5EF4-FFF2-40B4-BE49-F238E27FC236}">
                <a16:creationId xmlns:a16="http://schemas.microsoft.com/office/drawing/2014/main" id="{01DD1A11-3806-4BC1-8A2C-D59CBC764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753100"/>
            <a:ext cx="269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dirty="0"/>
              <a:t>density = 1,000</a:t>
            </a:r>
            <a:r>
              <a:rPr lang="en-GB" altLang="en-US" sz="800" dirty="0"/>
              <a:t> </a:t>
            </a:r>
            <a:r>
              <a:rPr lang="en-GB" altLang="en-US" sz="2000" dirty="0"/>
              <a:t>kg/m</a:t>
            </a:r>
            <a:r>
              <a:rPr lang="en-GB" altLang="en-US" sz="2000" baseline="30000" dirty="0"/>
              <a:t>3</a:t>
            </a:r>
          </a:p>
        </p:txBody>
      </p:sp>
      <p:sp>
        <p:nvSpPr>
          <p:cNvPr id="2060" name="TextBox 13">
            <a:extLst>
              <a:ext uri="{FF2B5EF4-FFF2-40B4-BE49-F238E27FC236}">
                <a16:creationId xmlns:a16="http://schemas.microsoft.com/office/drawing/2014/main" id="{9C1459E5-ACA0-4EA3-A26C-CA4CAF023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5753100"/>
            <a:ext cx="286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dirty="0"/>
              <a:t>density = 1,000</a:t>
            </a:r>
            <a:r>
              <a:rPr lang="en-GB" altLang="en-US" sz="800" dirty="0"/>
              <a:t> </a:t>
            </a:r>
            <a:r>
              <a:rPr lang="en-GB" altLang="en-US" sz="2000" dirty="0"/>
              <a:t>kg/m</a:t>
            </a:r>
            <a:r>
              <a:rPr lang="en-GB" altLang="en-US" sz="2000" baseline="30000" dirty="0"/>
              <a:t>3</a:t>
            </a:r>
          </a:p>
        </p:txBody>
      </p:sp>
      <p:sp>
        <p:nvSpPr>
          <p:cNvPr id="2061" name="Rectangle 12">
            <a:extLst>
              <a:ext uri="{FF2B5EF4-FFF2-40B4-BE49-F238E27FC236}">
                <a16:creationId xmlns:a16="http://schemas.microsoft.com/office/drawing/2014/main" id="{43D577EE-B13A-4CD7-989C-5957571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790700"/>
            <a:ext cx="782073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For example we could take a 1</a:t>
            </a:r>
            <a:r>
              <a:rPr lang="en-GB" altLang="en-US" sz="1000" dirty="0"/>
              <a:t> </a:t>
            </a:r>
            <a:r>
              <a:rPr lang="en-GB" altLang="en-US" dirty="0"/>
              <a:t>m</a:t>
            </a:r>
            <a:r>
              <a:rPr lang="en-GB" altLang="en-US" baseline="30000" dirty="0"/>
              <a:t>3</a:t>
            </a:r>
            <a:r>
              <a:rPr lang="en-GB" altLang="en-US" dirty="0"/>
              <a:t> block of material that </a:t>
            </a:r>
            <a:br>
              <a:rPr lang="en-GB" altLang="en-US" dirty="0"/>
            </a:br>
            <a:r>
              <a:rPr lang="en-GB" altLang="en-US" dirty="0"/>
              <a:t>weighs 1,000</a:t>
            </a:r>
            <a:r>
              <a:rPr lang="en-GB" altLang="en-US" sz="1000" dirty="0"/>
              <a:t> </a:t>
            </a:r>
            <a:r>
              <a:rPr lang="en-GB" altLang="en-US" dirty="0"/>
              <a:t>kg. Its density is: 1,000 ÷ 1 = 1,000</a:t>
            </a:r>
            <a:r>
              <a:rPr lang="en-GB" altLang="en-US" sz="1000" dirty="0"/>
              <a:t> </a:t>
            </a:r>
            <a:r>
              <a:rPr lang="en-GB" altLang="en-US" dirty="0"/>
              <a:t>kg/m</a:t>
            </a:r>
            <a:r>
              <a:rPr lang="en-GB" altLang="en-US" baseline="30000" dirty="0"/>
              <a:t>3</a:t>
            </a:r>
            <a:r>
              <a:rPr lang="en-GB" altLang="en-US" dirty="0"/>
              <a:t>. </a:t>
            </a:r>
          </a:p>
        </p:txBody>
      </p:sp>
      <p:sp>
        <p:nvSpPr>
          <p:cNvPr id="2062" name="Rectangle 13">
            <a:extLst>
              <a:ext uri="{FF2B5EF4-FFF2-40B4-BE49-F238E27FC236}">
                <a16:creationId xmlns:a16="http://schemas.microsoft.com/office/drawing/2014/main" id="{70A20616-1165-4D91-9CC3-00A6B3C6C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824163"/>
            <a:ext cx="835130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If we stick another identical block onto this, the volume is </a:t>
            </a:r>
            <a:br>
              <a:rPr lang="en-GB" altLang="en-US" dirty="0"/>
            </a:br>
            <a:r>
              <a:rPr lang="en-GB" altLang="en-US" dirty="0"/>
              <a:t>now doubled to 2</a:t>
            </a:r>
            <a:r>
              <a:rPr lang="en-GB" altLang="en-US" sz="1000" dirty="0"/>
              <a:t> </a:t>
            </a:r>
            <a:r>
              <a:rPr lang="en-GB" altLang="en-US" dirty="0"/>
              <a:t>m</a:t>
            </a:r>
            <a:r>
              <a:rPr lang="en-GB" altLang="en-US" baseline="30000" dirty="0"/>
              <a:t>3</a:t>
            </a:r>
            <a:r>
              <a:rPr lang="en-GB" altLang="en-US" dirty="0"/>
              <a:t> but so is the mass. The density can be calculated again: 2,000 ÷ 2 = 1,000</a:t>
            </a:r>
            <a:r>
              <a:rPr lang="en-GB" altLang="en-US" sz="1000" dirty="0"/>
              <a:t> </a:t>
            </a:r>
            <a:r>
              <a:rPr lang="en-GB" altLang="en-US" dirty="0"/>
              <a:t>kg/m</a:t>
            </a:r>
            <a:r>
              <a:rPr lang="en-GB" altLang="en-US" baseline="30000" dirty="0"/>
              <a:t>3</a:t>
            </a:r>
            <a:r>
              <a:rPr lang="en-GB" altLang="en-US" dirty="0"/>
              <a:t>. It stays the same!</a:t>
            </a:r>
            <a:endParaRPr lang="en-GB" altLang="en-US" baseline="30000" dirty="0"/>
          </a:p>
        </p:txBody>
      </p:sp>
      <p:pic>
        <p:nvPicPr>
          <p:cNvPr id="16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729ED4-00B3-464F-870F-5ADB0431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A5571F-A126-4FEC-AFCB-DF60842F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/>
      <p:bldP spid="2058" grpId="0"/>
      <p:bldP spid="2059" grpId="0"/>
      <p:bldP spid="2060" grpId="0"/>
      <p:bldP spid="2061" grpId="0"/>
      <p:bldP spid="20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1A7613-AFE2-4D59-87E3-09E7229F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Comparing densities of materials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007E5CB2-7799-4C87-B500-852D6228D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We can easily compare the density of different materials using a </a:t>
            </a:r>
            <a:r>
              <a:rPr lang="en-GB" altLang="en-US" b="1" dirty="0">
                <a:solidFill>
                  <a:srgbClr val="FF6600"/>
                </a:solidFill>
              </a:rPr>
              <a:t>balance</a:t>
            </a:r>
            <a:r>
              <a:rPr lang="en-GB" altLang="en-US" dirty="0"/>
              <a:t>. 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B13E71C3-20B7-4A37-8671-DD2B5723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130425"/>
            <a:ext cx="3325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We can see that the density of the red object is 10 times </a:t>
            </a:r>
          </a:p>
          <a:p>
            <a:r>
              <a:rPr lang="en-GB" altLang="en-US"/>
              <a:t>that of the green. </a:t>
            </a:r>
          </a:p>
        </p:txBody>
      </p:sp>
      <p:sp>
        <p:nvSpPr>
          <p:cNvPr id="13319" name="Rectangle 6">
            <a:extLst>
              <a:ext uri="{FF2B5EF4-FFF2-40B4-BE49-F238E27FC236}">
                <a16:creationId xmlns:a16="http://schemas.microsoft.com/office/drawing/2014/main" id="{6B6C4BEA-1181-4A1B-A81B-39774E6B7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4214813"/>
            <a:ext cx="31607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They have the </a:t>
            </a:r>
            <a:br>
              <a:rPr lang="en-GB" altLang="en-US" dirty="0"/>
            </a:br>
            <a:r>
              <a:rPr lang="en-GB" altLang="en-US" dirty="0"/>
              <a:t>same mass but it is contained in a much smaller volume for the red object.</a:t>
            </a:r>
          </a:p>
        </p:txBody>
      </p:sp>
      <p:pic>
        <p:nvPicPr>
          <p:cNvPr id="17415" name="Picture 8" descr="Density_scales.png">
            <a:extLst>
              <a:ext uri="{FF2B5EF4-FFF2-40B4-BE49-F238E27FC236}">
                <a16:creationId xmlns:a16="http://schemas.microsoft.com/office/drawing/2014/main" id="{141913DF-7E43-4393-B358-3308BDB0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209261"/>
            <a:ext cx="4783138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9">
            <a:extLst>
              <a:ext uri="{FF2B5EF4-FFF2-40B4-BE49-F238E27FC236}">
                <a16:creationId xmlns:a16="http://schemas.microsoft.com/office/drawing/2014/main" id="{CA5BE8B7-8C83-47EF-9B2E-9CD3FF8DA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2650586"/>
            <a:ext cx="739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800" b="1">
                <a:solidFill>
                  <a:schemeClr val="bg1"/>
                </a:solidFill>
              </a:rPr>
              <a:t>100</a:t>
            </a:r>
            <a:r>
              <a:rPr lang="en-GB" altLang="en-US" sz="800" b="1">
                <a:solidFill>
                  <a:schemeClr val="bg1"/>
                </a:solidFill>
              </a:rPr>
              <a:t> </a:t>
            </a:r>
            <a:r>
              <a:rPr lang="en-GB" alt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CB7E0B6A-286D-4ADB-A466-FBE90E470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3018886"/>
            <a:ext cx="739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800" b="1">
                <a:solidFill>
                  <a:schemeClr val="bg1"/>
                </a:solidFill>
              </a:rPr>
              <a:t>100</a:t>
            </a:r>
            <a:r>
              <a:rPr lang="en-GB" altLang="en-US" sz="800" b="1">
                <a:solidFill>
                  <a:schemeClr val="bg1"/>
                </a:solidFill>
              </a:rPr>
              <a:t> </a:t>
            </a:r>
            <a:r>
              <a:rPr lang="en-GB" alt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21217F92-FED4-4A91-A123-4349299B4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8" y="2652173"/>
            <a:ext cx="866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800" b="1">
                <a:solidFill>
                  <a:srgbClr val="010066"/>
                </a:solidFill>
              </a:rPr>
              <a:t>100</a:t>
            </a:r>
            <a:r>
              <a:rPr lang="en-GB" altLang="en-US" sz="800" b="1">
                <a:solidFill>
                  <a:srgbClr val="010066"/>
                </a:solidFill>
              </a:rPr>
              <a:t> </a:t>
            </a:r>
            <a:r>
              <a:rPr lang="en-GB" altLang="en-US" sz="1800" b="1">
                <a:solidFill>
                  <a:srgbClr val="010066"/>
                </a:solidFill>
              </a:rPr>
              <a:t>ml</a:t>
            </a:r>
          </a:p>
        </p:txBody>
      </p:sp>
      <p:sp>
        <p:nvSpPr>
          <p:cNvPr id="17419" name="Rectangle 12">
            <a:extLst>
              <a:ext uri="{FF2B5EF4-FFF2-40B4-BE49-F238E27FC236}">
                <a16:creationId xmlns:a16="http://schemas.microsoft.com/office/drawing/2014/main" id="{C1043A62-272A-447B-A854-C58838970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60" y="1875886"/>
            <a:ext cx="1059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800" b="1" dirty="0">
                <a:solidFill>
                  <a:srgbClr val="010066"/>
                </a:solidFill>
              </a:rPr>
              <a:t>1,000</a:t>
            </a:r>
            <a:r>
              <a:rPr lang="en-GB" altLang="en-US" sz="800" b="1" dirty="0">
                <a:solidFill>
                  <a:srgbClr val="010066"/>
                </a:solidFill>
              </a:rPr>
              <a:t> </a:t>
            </a:r>
            <a:r>
              <a:rPr lang="en-GB" altLang="en-US" sz="1800" b="1" dirty="0">
                <a:solidFill>
                  <a:srgbClr val="010066"/>
                </a:solidFill>
              </a:rPr>
              <a:t>ml</a:t>
            </a:r>
          </a:p>
        </p:txBody>
      </p:sp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25E176-A350-4D99-B01A-1BC35483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4ADA428-F1AA-4E96-9C26-205F66B5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Measuring mass</a:t>
            </a: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ACD3501E-B5F0-4CF6-8094-B2CAD3F44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In order to calculate the density of an object, the volume </a:t>
            </a:r>
            <a:br>
              <a:rPr lang="en-GB" altLang="en-US" dirty="0"/>
            </a:br>
            <a:r>
              <a:rPr lang="en-GB" altLang="en-US" dirty="0"/>
              <a:t>and </a:t>
            </a:r>
            <a:r>
              <a:rPr lang="en-GB" altLang="en-US" b="1" dirty="0">
                <a:solidFill>
                  <a:srgbClr val="FF6600"/>
                </a:solidFill>
              </a:rPr>
              <a:t>mass</a:t>
            </a:r>
            <a:r>
              <a:rPr lang="en-GB" altLang="en-US" dirty="0"/>
              <a:t> of the object must first be measured.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552D6-CBA8-42D9-AAFA-96933C0A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193925"/>
            <a:ext cx="863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Measuring mass is easy. We can use an electronic </a:t>
            </a:r>
            <a:r>
              <a:rPr lang="en-GB" altLang="en-US" b="1" dirty="0">
                <a:solidFill>
                  <a:srgbClr val="FF6600"/>
                </a:solidFill>
              </a:rPr>
              <a:t>balance</a:t>
            </a:r>
            <a:r>
              <a:rPr lang="en-GB" altLang="en-US" dirty="0"/>
              <a:t>.</a:t>
            </a:r>
          </a:p>
        </p:txBody>
      </p:sp>
      <p:pic>
        <p:nvPicPr>
          <p:cNvPr id="6" name="Picture 5" descr="Density_measuringmass.png">
            <a:extLst>
              <a:ext uri="{FF2B5EF4-FFF2-40B4-BE49-F238E27FC236}">
                <a16:creationId xmlns:a16="http://schemas.microsoft.com/office/drawing/2014/main" id="{2606A3A2-DA69-4A20-AFCC-EA5F36514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114675"/>
            <a:ext cx="41719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CEC60B-2473-49C7-AB5A-662CBE60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Density_and_changes_of_state_9.1.png">
            <a:extLst>
              <a:ext uri="{FF2B5EF4-FFF2-40B4-BE49-F238E27FC236}">
                <a16:creationId xmlns:a16="http://schemas.microsoft.com/office/drawing/2014/main" id="{0B9147B2-6AC0-43AA-8E43-7E66ABF0C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4951413"/>
            <a:ext cx="7731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Density_and_changes_of_state_9.2.png">
            <a:extLst>
              <a:ext uri="{FF2B5EF4-FFF2-40B4-BE49-F238E27FC236}">
                <a16:creationId xmlns:a16="http://schemas.microsoft.com/office/drawing/2014/main" id="{134DC1E0-AED9-450E-B292-EF6702DF2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4945063"/>
            <a:ext cx="1066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Density_and_changes_of_state_9.3.png">
            <a:extLst>
              <a:ext uri="{FF2B5EF4-FFF2-40B4-BE49-F238E27FC236}">
                <a16:creationId xmlns:a16="http://schemas.microsoft.com/office/drawing/2014/main" id="{6C7EED4D-0A10-4755-9352-F7075C322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344863"/>
            <a:ext cx="16287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>
            <a:extLst>
              <a:ext uri="{FF2B5EF4-FFF2-40B4-BE49-F238E27FC236}">
                <a16:creationId xmlns:a16="http://schemas.microsoft.com/office/drawing/2014/main" id="{969C0933-B603-41C9-92BC-26A22AB4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Measuring volumes</a:t>
            </a:r>
          </a:p>
        </p:txBody>
      </p:sp>
      <p:sp>
        <p:nvSpPr>
          <p:cNvPr id="20486" name="TextBox 2">
            <a:extLst>
              <a:ext uri="{FF2B5EF4-FFF2-40B4-BE49-F238E27FC236}">
                <a16:creationId xmlns:a16="http://schemas.microsoft.com/office/drawing/2014/main" id="{EFB12807-1A9E-4464-958E-C4590C77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Measuring the </a:t>
            </a:r>
            <a:r>
              <a:rPr lang="en-GB" altLang="en-US" b="1" dirty="0">
                <a:solidFill>
                  <a:srgbClr val="FF6600"/>
                </a:solidFill>
              </a:rPr>
              <a:t>volume</a:t>
            </a:r>
            <a:r>
              <a:rPr lang="en-GB" altLang="en-US" dirty="0"/>
              <a:t> of regular shapes can be done using mathematical formulae. </a:t>
            </a:r>
          </a:p>
        </p:txBody>
      </p:sp>
      <p:sp>
        <p:nvSpPr>
          <p:cNvPr id="3082" name="Oval 9">
            <a:extLst>
              <a:ext uri="{FF2B5EF4-FFF2-40B4-BE49-F238E27FC236}">
                <a16:creationId xmlns:a16="http://schemas.microsoft.com/office/drawing/2014/main" id="{86DA6DD4-6DEA-4F89-A0B2-AC42C089B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3411538"/>
            <a:ext cx="1541463" cy="1541462"/>
          </a:xfrm>
          <a:prstGeom prst="ellipse">
            <a:avLst/>
          </a:prstGeom>
          <a:solidFill>
            <a:srgbClr val="286DA6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083" name="Oval 10">
            <a:extLst>
              <a:ext uri="{FF2B5EF4-FFF2-40B4-BE49-F238E27FC236}">
                <a16:creationId xmlns:a16="http://schemas.microsoft.com/office/drawing/2014/main" id="{07289007-BE1F-4920-9F8C-88D81F85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4049713"/>
            <a:ext cx="1543050" cy="265112"/>
          </a:xfrm>
          <a:prstGeom prst="ellipse">
            <a:avLst/>
          </a:prstGeom>
          <a:solidFill>
            <a:srgbClr val="286DA6"/>
          </a:solidFill>
          <a:ln w="9525" algn="ctr">
            <a:solidFill>
              <a:schemeClr val="bg1"/>
            </a:solidFill>
            <a:prstDash val="sysDash"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cxnSp>
        <p:nvCxnSpPr>
          <p:cNvPr id="3084" name="Straight Connector 12">
            <a:extLst>
              <a:ext uri="{FF2B5EF4-FFF2-40B4-BE49-F238E27FC236}">
                <a16:creationId xmlns:a16="http://schemas.microsoft.com/office/drawing/2014/main" id="{EF89A08F-C71A-4A14-8642-A5C8FDEC854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78550" y="3475038"/>
            <a:ext cx="319088" cy="69215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5" name="TextBox 13">
            <a:extLst>
              <a:ext uri="{FF2B5EF4-FFF2-40B4-BE49-F238E27FC236}">
                <a16:creationId xmlns:a16="http://schemas.microsoft.com/office/drawing/2014/main" id="{B23AE8B2-6F04-4BE7-9A11-173A5385E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3603625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600">
                <a:solidFill>
                  <a:schemeClr val="bg1"/>
                </a:solidFill>
              </a:rPr>
              <a:t>r = 2</a:t>
            </a:r>
            <a:r>
              <a:rPr lang="en-GB" altLang="en-US" sz="700">
                <a:solidFill>
                  <a:schemeClr val="bg1"/>
                </a:solidFill>
              </a:rPr>
              <a:t> </a:t>
            </a:r>
            <a:r>
              <a:rPr lang="en-GB" altLang="en-US" sz="16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086" name="TextBox 154">
            <a:extLst>
              <a:ext uri="{FF2B5EF4-FFF2-40B4-BE49-F238E27FC236}">
                <a16:creationId xmlns:a16="http://schemas.microsoft.com/office/drawing/2014/main" id="{05D514D5-8336-462D-8C92-77871777C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5691188"/>
            <a:ext cx="879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We can then divide the mass by the volume to find the density.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46432-F593-40B9-B245-5D5A253E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662113"/>
            <a:ext cx="85677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For example, for a cube we can simply multiply the lengths of the sides. For a sphere we can use a mathematical formula. The dimensions of an object can be measured using a </a:t>
            </a:r>
            <a:r>
              <a:rPr lang="en-GB" altLang="en-US" b="1" dirty="0">
                <a:solidFill>
                  <a:srgbClr val="FF6600"/>
                </a:solidFill>
              </a:rPr>
              <a:t>ruler</a:t>
            </a:r>
            <a:r>
              <a:rPr lang="en-GB" altLang="en-US" dirty="0"/>
              <a:t>, </a:t>
            </a:r>
            <a:br>
              <a:rPr lang="en-GB" altLang="en-US" dirty="0"/>
            </a:br>
            <a:r>
              <a:rPr lang="en-GB" altLang="en-US" dirty="0"/>
              <a:t>a </a:t>
            </a:r>
            <a:r>
              <a:rPr lang="en-GB" altLang="en-US" b="1" dirty="0">
                <a:solidFill>
                  <a:srgbClr val="FF6600"/>
                </a:solidFill>
              </a:rPr>
              <a:t>Vernier calliper </a:t>
            </a:r>
            <a:r>
              <a:rPr lang="en-GB" altLang="en-US" dirty="0"/>
              <a:t>or a </a:t>
            </a:r>
            <a:r>
              <a:rPr lang="en-GB" altLang="en-US" b="1" dirty="0" err="1">
                <a:solidFill>
                  <a:srgbClr val="FF6600"/>
                </a:solidFill>
              </a:rPr>
              <a:t>micrometer</a:t>
            </a:r>
            <a:r>
              <a:rPr lang="en-GB" altLang="en-US" dirty="0"/>
              <a:t>, depending on the size.</a:t>
            </a:r>
          </a:p>
        </p:txBody>
      </p:sp>
      <p:sp>
        <p:nvSpPr>
          <p:cNvPr id="18" name="TextBox 153">
            <a:extLst>
              <a:ext uri="{FF2B5EF4-FFF2-40B4-BE49-F238E27FC236}">
                <a16:creationId xmlns:a16="http://schemas.microsoft.com/office/drawing/2014/main" id="{C9EE0454-7BE3-45C4-BCC3-9F9D6E0B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5135563"/>
            <a:ext cx="328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dirty="0"/>
              <a:t>volume = 2 × 2 × 2 = </a:t>
            </a:r>
            <a:r>
              <a:rPr lang="en-GB" altLang="en-US" sz="2000" b="1" dirty="0">
                <a:solidFill>
                  <a:srgbClr val="FF6600"/>
                </a:solidFill>
              </a:rPr>
              <a:t>8</a:t>
            </a:r>
            <a:r>
              <a:rPr lang="en-GB" altLang="en-US" sz="800" b="1" dirty="0">
                <a:solidFill>
                  <a:srgbClr val="FF6600"/>
                </a:solidFill>
              </a:rPr>
              <a:t> </a:t>
            </a:r>
            <a:r>
              <a:rPr lang="en-GB" altLang="en-US" sz="2000" b="1" dirty="0">
                <a:solidFill>
                  <a:srgbClr val="FF6600"/>
                </a:solidFill>
              </a:rPr>
              <a:t>m</a:t>
            </a:r>
            <a:r>
              <a:rPr lang="en-GB" altLang="en-US" sz="2000" b="1" baseline="30000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9" name="TextBox 152">
            <a:extLst>
              <a:ext uri="{FF2B5EF4-FFF2-40B4-BE49-F238E27FC236}">
                <a16:creationId xmlns:a16="http://schemas.microsoft.com/office/drawing/2014/main" id="{794FB4DB-BB0A-48E8-B3BC-EFCAB7EC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5135563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/>
              <a:t>volume =</a:t>
            </a:r>
            <a:endParaRPr lang="en-GB" altLang="en-US" sz="2000" baseline="30000"/>
          </a:p>
        </p:txBody>
      </p:sp>
      <p:sp>
        <p:nvSpPr>
          <p:cNvPr id="20" name="TextBox 151">
            <a:extLst>
              <a:ext uri="{FF2B5EF4-FFF2-40B4-BE49-F238E27FC236}">
                <a16:creationId xmlns:a16="http://schemas.microsoft.com/office/drawing/2014/main" id="{85CD6278-6B61-4BCB-9BA9-3A93AA64E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51355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/>
              <a:t>=</a:t>
            </a:r>
            <a:endParaRPr lang="en-GB" altLang="en-US" sz="2000" baseline="30000"/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23A3CC66-8987-4FBE-86BB-25CF4CBB7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5135563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dirty="0"/>
              <a:t>= </a:t>
            </a:r>
            <a:r>
              <a:rPr lang="en-GB" altLang="en-US" sz="2000" b="1" dirty="0">
                <a:solidFill>
                  <a:srgbClr val="FF6600"/>
                </a:solidFill>
              </a:rPr>
              <a:t>33.5</a:t>
            </a:r>
            <a:r>
              <a:rPr lang="en-GB" altLang="en-US" sz="800" b="1" dirty="0">
                <a:solidFill>
                  <a:srgbClr val="FF6600"/>
                </a:solidFill>
              </a:rPr>
              <a:t> </a:t>
            </a:r>
            <a:r>
              <a:rPr lang="en-GB" altLang="en-US" sz="2000" b="1" dirty="0">
                <a:solidFill>
                  <a:srgbClr val="FF6600"/>
                </a:solidFill>
              </a:rPr>
              <a:t>m</a:t>
            </a:r>
            <a:r>
              <a:rPr lang="en-GB" altLang="en-US" sz="2000" b="1" baseline="30000" dirty="0">
                <a:solidFill>
                  <a:srgbClr val="FF6600"/>
                </a:solidFill>
                <a:cs typeface="Times New Roman" panose="02020603050405020304" pitchFamily="18" charset="0"/>
              </a:rPr>
              <a:t>3</a:t>
            </a:r>
            <a:endParaRPr lang="en-GB" altLang="en-US" sz="2000" b="1" baseline="30000" dirty="0">
              <a:solidFill>
                <a:srgbClr val="FF6600"/>
              </a:solidFill>
            </a:endParaRPr>
          </a:p>
        </p:txBody>
      </p:sp>
      <p:pic>
        <p:nvPicPr>
          <p:cNvPr id="21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8F30F6-6979-4FDE-B28E-89ACE7EE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51D56A-E18C-48A1-8699-80DEF686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5" grpId="0"/>
      <p:bldP spid="3086" grpId="0"/>
      <p:bldP spid="15" grpId="0"/>
      <p:bldP spid="18" grpId="0"/>
      <p:bldP spid="19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EE7867F-1665-4F4D-B553-2CCFD2C5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Measuring irregular volumes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3978B841-725C-4189-BE85-2D2DD8CC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There is no mathematical formula to find the volume of </a:t>
            </a:r>
            <a:r>
              <a:rPr lang="en-GB" altLang="en-US" b="1" dirty="0">
                <a:solidFill>
                  <a:srgbClr val="FF6600"/>
                </a:solidFill>
              </a:rPr>
              <a:t>irregular</a:t>
            </a:r>
            <a:r>
              <a:rPr lang="en-GB" altLang="en-US" dirty="0"/>
              <a:t> shapes. Instead a simple experiment can be used </a:t>
            </a:r>
            <a:br>
              <a:rPr lang="en-GB" altLang="en-US" dirty="0"/>
            </a:br>
            <a:r>
              <a:rPr lang="en-GB" altLang="en-US" dirty="0"/>
              <a:t>to determine the volume.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CBC29-88A4-467B-B482-17457807B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498725"/>
            <a:ext cx="45735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We can use the fact that, when an object is placed under water, it always </a:t>
            </a:r>
            <a:r>
              <a:rPr lang="en-GB" altLang="en-US" b="1" dirty="0">
                <a:solidFill>
                  <a:srgbClr val="FF6600"/>
                </a:solidFill>
              </a:rPr>
              <a:t>displaces</a:t>
            </a:r>
            <a:r>
              <a:rPr lang="en-GB" altLang="en-US" dirty="0"/>
              <a:t> a volume of water equal to its own.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5F775-4B14-4086-AA92-2B7A7B120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4583113"/>
            <a:ext cx="45158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This means that if we can measure the volume of water displaced, we know the volume of the object as well.</a:t>
            </a: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E94346E5-165B-40E0-B691-01F798D6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8312" y="1869104"/>
            <a:ext cx="3893894" cy="40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5CD387-050F-418E-A378-7982CAC7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16371</TotalTime>
  <Words>1532</Words>
  <Application>Microsoft Office PowerPoint</Application>
  <PresentationFormat>On-screen Show (4:3)</PresentationFormat>
  <Paragraphs>173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Wingdings</vt:lpstr>
      <vt:lpstr>Arial</vt:lpstr>
      <vt:lpstr>Wingdings 2</vt:lpstr>
      <vt:lpstr>1_Default Design</vt:lpstr>
      <vt:lpstr>8_Default Design</vt:lpstr>
      <vt:lpstr>Density and   Changes of  State</vt:lpstr>
      <vt:lpstr>Information</vt:lpstr>
      <vt:lpstr>Size isn’t everything</vt:lpstr>
      <vt:lpstr>Defining density</vt:lpstr>
      <vt:lpstr>Density as a property of a material</vt:lpstr>
      <vt:lpstr>Comparing densities of materials</vt:lpstr>
      <vt:lpstr>Measuring mass</vt:lpstr>
      <vt:lpstr>Measuring volumes</vt:lpstr>
      <vt:lpstr>Measuring irregular volumes</vt:lpstr>
      <vt:lpstr>The displacement method</vt:lpstr>
      <vt:lpstr>What affects density?</vt:lpstr>
      <vt:lpstr>The particle model</vt:lpstr>
      <vt:lpstr>Density and the particle model</vt:lpstr>
      <vt:lpstr>The mass of atoms</vt:lpstr>
      <vt:lpstr>States of matter</vt:lpstr>
      <vt:lpstr>Solids</vt:lpstr>
      <vt:lpstr>Liquids</vt:lpstr>
      <vt:lpstr>Gases</vt:lpstr>
      <vt:lpstr>Density and the states of matter</vt:lpstr>
      <vt:lpstr>Changing state</vt:lpstr>
      <vt:lpstr>Changes of state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and Changes of State</dc:title>
  <dc:subject>Boardworks High School Physical Science</dc:subject>
  <dc:creator>Boardworks</dc:creator>
  <cp:lastModifiedBy>Tim Crilly</cp:lastModifiedBy>
  <cp:revision>645</cp:revision>
  <dcterms:created xsi:type="dcterms:W3CDTF">2003-10-06T13:07:42Z</dcterms:created>
  <dcterms:modified xsi:type="dcterms:W3CDTF">2019-01-31T15:27:53Z</dcterms:modified>
</cp:coreProperties>
</file>