
<file path=[Content_Types].xml><?xml version="1.0" encoding="utf-8"?>
<Types xmlns="http://schemas.openxmlformats.org/package/2006/content-types">
  <Default Extension="bin" ContentType="application/vnd.ms-office.activeX"/>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7.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8.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ctiveX/activeX1.xml" ContentType="application/vnd.ms-office.activeX+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ctiveX/activeX2.xml" ContentType="application/vnd.ms-office.activeX+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34" r:id="rId1"/>
    <p:sldMasterId id="2147483749" r:id="rId2"/>
  </p:sldMasterIdLst>
  <p:notesMasterIdLst>
    <p:notesMasterId r:id="rId16"/>
  </p:notesMasterIdLst>
  <p:handoutMasterIdLst>
    <p:handoutMasterId r:id="rId17"/>
  </p:handoutMasterIdLst>
  <p:sldIdLst>
    <p:sldId id="426" r:id="rId3"/>
    <p:sldId id="527" r:id="rId4"/>
    <p:sldId id="591" r:id="rId5"/>
    <p:sldId id="592" r:id="rId6"/>
    <p:sldId id="615" r:id="rId7"/>
    <p:sldId id="593" r:id="rId8"/>
    <p:sldId id="612" r:id="rId9"/>
    <p:sldId id="594" r:id="rId10"/>
    <p:sldId id="595" r:id="rId11"/>
    <p:sldId id="596" r:id="rId12"/>
    <p:sldId id="613" r:id="rId13"/>
    <p:sldId id="597" r:id="rId14"/>
    <p:sldId id="598" r:id="rId15"/>
  </p:sldIdLst>
  <p:sldSz cx="9144000" cy="6858000" type="screen4x3"/>
  <p:notesSz cx="6858000" cy="9296400"/>
  <p:embeddedFontLst>
    <p:embeddedFont>
      <p:font typeface="Wingdings 2" panose="05020102010507070707" pitchFamily="18" charset="2"/>
      <p:regular r:id="rId18"/>
    </p:embeddedFont>
  </p:embeddedFontLst>
  <p:defaultTextStyle>
    <a:defPPr>
      <a:defRPr lang="en-US"/>
    </a:defPPr>
    <a:lvl1pPr algn="l" rtl="0" fontAlgn="base">
      <a:spcBef>
        <a:spcPct val="50000"/>
      </a:spcBef>
      <a:spcAft>
        <a:spcPct val="0"/>
      </a:spcAft>
      <a:defRPr sz="2400" kern="1200" baseline="-25000">
        <a:solidFill>
          <a:srgbClr val="010066"/>
        </a:solidFill>
        <a:latin typeface="Arial" panose="020B0604020202020204" pitchFamily="34" charset="0"/>
        <a:ea typeface="+mn-ea"/>
        <a:cs typeface="+mn-cs"/>
      </a:defRPr>
    </a:lvl1pPr>
    <a:lvl2pPr marL="457200" algn="l" rtl="0" fontAlgn="base">
      <a:spcBef>
        <a:spcPct val="50000"/>
      </a:spcBef>
      <a:spcAft>
        <a:spcPct val="0"/>
      </a:spcAft>
      <a:defRPr sz="2400" kern="1200" baseline="-25000">
        <a:solidFill>
          <a:srgbClr val="010066"/>
        </a:solidFill>
        <a:latin typeface="Arial" panose="020B0604020202020204" pitchFamily="34" charset="0"/>
        <a:ea typeface="+mn-ea"/>
        <a:cs typeface="+mn-cs"/>
      </a:defRPr>
    </a:lvl2pPr>
    <a:lvl3pPr marL="914400" algn="l" rtl="0" fontAlgn="base">
      <a:spcBef>
        <a:spcPct val="50000"/>
      </a:spcBef>
      <a:spcAft>
        <a:spcPct val="0"/>
      </a:spcAft>
      <a:defRPr sz="2400" kern="1200" baseline="-25000">
        <a:solidFill>
          <a:srgbClr val="010066"/>
        </a:solidFill>
        <a:latin typeface="Arial" panose="020B0604020202020204" pitchFamily="34" charset="0"/>
        <a:ea typeface="+mn-ea"/>
        <a:cs typeface="+mn-cs"/>
      </a:defRPr>
    </a:lvl3pPr>
    <a:lvl4pPr marL="1371600" algn="l" rtl="0" fontAlgn="base">
      <a:spcBef>
        <a:spcPct val="50000"/>
      </a:spcBef>
      <a:spcAft>
        <a:spcPct val="0"/>
      </a:spcAft>
      <a:defRPr sz="2400" kern="1200" baseline="-25000">
        <a:solidFill>
          <a:srgbClr val="010066"/>
        </a:solidFill>
        <a:latin typeface="Arial" panose="020B0604020202020204" pitchFamily="34" charset="0"/>
        <a:ea typeface="+mn-ea"/>
        <a:cs typeface="+mn-cs"/>
      </a:defRPr>
    </a:lvl4pPr>
    <a:lvl5pPr marL="1828800" algn="l" rtl="0" fontAlgn="base">
      <a:spcBef>
        <a:spcPct val="50000"/>
      </a:spcBef>
      <a:spcAft>
        <a:spcPct val="0"/>
      </a:spcAft>
      <a:defRPr sz="2400" kern="1200" baseline="-25000">
        <a:solidFill>
          <a:srgbClr val="010066"/>
        </a:solidFill>
        <a:latin typeface="Arial" panose="020B0604020202020204" pitchFamily="34" charset="0"/>
        <a:ea typeface="+mn-ea"/>
        <a:cs typeface="+mn-cs"/>
      </a:defRPr>
    </a:lvl5pPr>
    <a:lvl6pPr marL="2286000" algn="l" defTabSz="914400" rtl="0" eaLnBrk="1" latinLnBrk="0" hangingPunct="1">
      <a:defRPr sz="2400" kern="1200" baseline="-25000">
        <a:solidFill>
          <a:srgbClr val="010066"/>
        </a:solidFill>
        <a:latin typeface="Arial" panose="020B0604020202020204" pitchFamily="34" charset="0"/>
        <a:ea typeface="+mn-ea"/>
        <a:cs typeface="+mn-cs"/>
      </a:defRPr>
    </a:lvl6pPr>
    <a:lvl7pPr marL="2743200" algn="l" defTabSz="914400" rtl="0" eaLnBrk="1" latinLnBrk="0" hangingPunct="1">
      <a:defRPr sz="2400" kern="1200" baseline="-25000">
        <a:solidFill>
          <a:srgbClr val="010066"/>
        </a:solidFill>
        <a:latin typeface="Arial" panose="020B0604020202020204" pitchFamily="34" charset="0"/>
        <a:ea typeface="+mn-ea"/>
        <a:cs typeface="+mn-cs"/>
      </a:defRPr>
    </a:lvl7pPr>
    <a:lvl8pPr marL="3200400" algn="l" defTabSz="914400" rtl="0" eaLnBrk="1" latinLnBrk="0" hangingPunct="1">
      <a:defRPr sz="2400" kern="1200" baseline="-25000">
        <a:solidFill>
          <a:srgbClr val="010066"/>
        </a:solidFill>
        <a:latin typeface="Arial" panose="020B0604020202020204" pitchFamily="34" charset="0"/>
        <a:ea typeface="+mn-ea"/>
        <a:cs typeface="+mn-cs"/>
      </a:defRPr>
    </a:lvl8pPr>
    <a:lvl9pPr marL="3657600" algn="l" defTabSz="914400" rtl="0" eaLnBrk="1" latinLnBrk="0" hangingPunct="1">
      <a:defRPr sz="2400" kern="1200" baseline="-25000">
        <a:solidFill>
          <a:srgbClr val="010066"/>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82" userDrawn="1">
          <p15:clr>
            <a:srgbClr val="A4A3A4"/>
          </p15:clr>
        </p15:guide>
        <p15:guide id="2" pos="2880">
          <p15:clr>
            <a:srgbClr val="A4A3A4"/>
          </p15:clr>
        </p15:guide>
        <p15:guide id="3" pos="204" userDrawn="1">
          <p15:clr>
            <a:srgbClr val="A4A3A4"/>
          </p15:clr>
        </p15:guide>
      </p15:sldGuideLst>
    </p:ext>
    <p:ext uri="{2D200454-40CA-4A62-9FC3-DE9A4176ACB9}">
      <p15:notesGuideLst xmlns:p15="http://schemas.microsoft.com/office/powerpoint/2012/main">
        <p15:guide id="1" orient="horz" pos="2836"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6600CC"/>
    <a:srgbClr val="663300"/>
    <a:srgbClr val="10BC45"/>
    <a:srgbClr val="010066"/>
    <a:srgbClr val="FFFFCC"/>
    <a:srgbClr val="97F692"/>
    <a:srgbClr val="FFC1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917" autoAdjust="0"/>
    <p:restoredTop sz="82979" autoAdjust="0"/>
  </p:normalViewPr>
  <p:slideViewPr>
    <p:cSldViewPr snapToGrid="0">
      <p:cViewPr>
        <p:scale>
          <a:sx n="85" d="100"/>
          <a:sy n="85" d="100"/>
        </p:scale>
        <p:origin x="618" y="156"/>
      </p:cViewPr>
      <p:guideLst>
        <p:guide orient="horz" pos="482"/>
        <p:guide pos="2880"/>
        <p:guide pos="204"/>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00" d="100"/>
        <a:sy n="100" d="100"/>
      </p:scale>
      <p:origin x="0" y="0"/>
    </p:cViewPr>
  </p:sorterViewPr>
  <p:notesViewPr>
    <p:cSldViewPr snapToGrid="0">
      <p:cViewPr varScale="1">
        <p:scale>
          <a:sx n="77" d="100"/>
          <a:sy n="77" d="100"/>
        </p:scale>
        <p:origin x="2064" y="108"/>
      </p:cViewPr>
      <p:guideLst>
        <p:guide orient="horz" pos="2836"/>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1.fntdata"/><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7" name="Rectangle 5">
            <a:extLst>
              <a:ext uri="{FF2B5EF4-FFF2-40B4-BE49-F238E27FC236}">
                <a16:creationId xmlns:a16="http://schemas.microsoft.com/office/drawing/2014/main" id="{8BD01FBB-C994-41F4-BD44-790B26FBDC43}"/>
              </a:ext>
            </a:extLst>
          </p:cNvPr>
          <p:cNvSpPr>
            <a:spLocks noGrp="1" noChangeArrowheads="1"/>
          </p:cNvSpPr>
          <p:nvPr>
            <p:ph type="sldNum" sz="quarter" idx="3"/>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b="1" baseline="0">
                <a:solidFill>
                  <a:schemeClr val="tx1"/>
                </a:solidFill>
              </a:defRPr>
            </a:lvl1pPr>
          </a:lstStyle>
          <a:p>
            <a:fld id="{E7868A78-427B-4EC9-A178-1244A2FC01D2}" type="slidenum">
              <a:rPr lang="en-GB" altLang="en-US"/>
              <a:pPr/>
              <a:t>‹#›</a:t>
            </a:fld>
            <a:endParaRPr lang="en-GB" altLang="en-US"/>
          </a:p>
        </p:txBody>
      </p:sp>
      <p:sp>
        <p:nvSpPr>
          <p:cNvPr id="5" name="Rectangle 7">
            <a:extLst>
              <a:ext uri="{FF2B5EF4-FFF2-40B4-BE49-F238E27FC236}">
                <a16:creationId xmlns:a16="http://schemas.microsoft.com/office/drawing/2014/main" id="{93560DED-A70C-4B73-9D76-52157E443BCD}"/>
              </a:ext>
            </a:extLst>
          </p:cNvPr>
          <p:cNvSpPr>
            <a:spLocks noChangeArrowheads="1"/>
          </p:cNvSpPr>
          <p:nvPr/>
        </p:nvSpPr>
        <p:spPr bwMode="auto">
          <a:xfrm>
            <a:off x="1924050" y="8831580"/>
            <a:ext cx="2971800" cy="464820"/>
          </a:xfrm>
          <a:prstGeom prst="rect">
            <a:avLst/>
          </a:prstGeom>
          <a:noFill/>
          <a:ln w="9525">
            <a:noFill/>
            <a:miter lim="800000"/>
            <a:headEnd/>
            <a:tailEnd/>
          </a:ln>
          <a:effectLst/>
        </p:spPr>
        <p:txBody>
          <a:bodyPr anchor="b"/>
          <a:lstStyle/>
          <a:p>
            <a:pPr algn="ctr">
              <a:defRPr/>
            </a:pPr>
            <a:r>
              <a:rPr lang="en-GB" sz="1200" b="1" baseline="0" dirty="0">
                <a:solidFill>
                  <a:schemeClr val="tx1"/>
                </a:solidFill>
              </a:rPr>
              <a:t>© Boardworks</a:t>
            </a:r>
          </a:p>
        </p:txBody>
      </p:sp>
      <p:sp>
        <p:nvSpPr>
          <p:cNvPr id="6" name="Rectangle 9">
            <a:extLst>
              <a:ext uri="{FF2B5EF4-FFF2-40B4-BE49-F238E27FC236}">
                <a16:creationId xmlns:a16="http://schemas.microsoft.com/office/drawing/2014/main" id="{B19FE663-49E6-466A-BB52-1FF192128DA4}"/>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baseline="0" dirty="0">
                <a:solidFill>
                  <a:schemeClr val="tx1"/>
                </a:solidFill>
              </a:rPr>
              <a:t>Boardworks High School Physical Science</a:t>
            </a:r>
          </a:p>
        </p:txBody>
      </p:sp>
    </p:spTree>
    <p:extLst>
      <p:ext uri="{BB962C8B-B14F-4D97-AF65-F5344CB8AC3E}">
        <p14:creationId xmlns:p14="http://schemas.microsoft.com/office/powerpoint/2010/main" val="22255973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3" name="Rectangle 4">
            <a:extLst>
              <a:ext uri="{FF2B5EF4-FFF2-40B4-BE49-F238E27FC236}">
                <a16:creationId xmlns:a16="http://schemas.microsoft.com/office/drawing/2014/main" id="{806C296D-0592-423A-B5A4-D165FCD92C3E}"/>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9" name="Rectangle 5">
            <a:extLst>
              <a:ext uri="{FF2B5EF4-FFF2-40B4-BE49-F238E27FC236}">
                <a16:creationId xmlns:a16="http://schemas.microsoft.com/office/drawing/2014/main" id="{E5B4AD22-8C7F-43F5-8F81-5AA8743F291E}"/>
              </a:ext>
            </a:extLst>
          </p:cNvPr>
          <p:cNvSpPr>
            <a:spLocks noGrp="1" noChangeArrowheads="1"/>
          </p:cNvSpPr>
          <p:nvPr>
            <p:ph type="body" sz="quarter" idx="3"/>
          </p:nvPr>
        </p:nvSpPr>
        <p:spPr bwMode="auto">
          <a:xfrm>
            <a:off x="914401" y="4415790"/>
            <a:ext cx="50292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7591" name="Rectangle 7">
            <a:extLst>
              <a:ext uri="{FF2B5EF4-FFF2-40B4-BE49-F238E27FC236}">
                <a16:creationId xmlns:a16="http://schemas.microsoft.com/office/drawing/2014/main" id="{A617B63F-B096-4AA6-837C-068AD2994D6A}"/>
              </a:ext>
            </a:extLst>
          </p:cNvPr>
          <p:cNvSpPr>
            <a:spLocks noGrp="1" noChangeArrowheads="1"/>
          </p:cNvSpPr>
          <p:nvPr>
            <p:ph type="sldNum" sz="quarter" idx="5"/>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b="1" baseline="0">
                <a:solidFill>
                  <a:schemeClr val="tx1"/>
                </a:solidFill>
              </a:defRPr>
            </a:lvl1pPr>
          </a:lstStyle>
          <a:p>
            <a:fld id="{FC194CD6-1A7C-4DD5-9355-A66E92FA199B}" type="slidenum">
              <a:rPr lang="en-GB" altLang="en-US"/>
              <a:pPr/>
              <a:t>‹#›</a:t>
            </a:fld>
            <a:endParaRPr lang="en-GB" altLang="en-US"/>
          </a:p>
        </p:txBody>
      </p:sp>
      <p:sp>
        <p:nvSpPr>
          <p:cNvPr id="7" name="Rectangle 9">
            <a:extLst>
              <a:ext uri="{FF2B5EF4-FFF2-40B4-BE49-F238E27FC236}">
                <a16:creationId xmlns:a16="http://schemas.microsoft.com/office/drawing/2014/main" id="{C89E89FC-DE58-47CD-BADA-0D4D901F849E}"/>
              </a:ext>
            </a:extLst>
          </p:cNvPr>
          <p:cNvSpPr>
            <a:spLocks noChangeArrowheads="1"/>
          </p:cNvSpPr>
          <p:nvPr/>
        </p:nvSpPr>
        <p:spPr bwMode="auto">
          <a:xfrm>
            <a:off x="1924050" y="8831580"/>
            <a:ext cx="2971800" cy="464820"/>
          </a:xfrm>
          <a:prstGeom prst="rect">
            <a:avLst/>
          </a:prstGeom>
          <a:noFill/>
          <a:ln w="9525">
            <a:noFill/>
            <a:miter lim="800000"/>
            <a:headEnd/>
            <a:tailEnd/>
          </a:ln>
          <a:effectLst/>
        </p:spPr>
        <p:txBody>
          <a:bodyPr anchor="b"/>
          <a:lstStyle/>
          <a:p>
            <a:pPr algn="ctr">
              <a:defRPr/>
            </a:pPr>
            <a:r>
              <a:rPr lang="en-GB" sz="1200" b="1" baseline="0" dirty="0">
                <a:solidFill>
                  <a:schemeClr val="tx1"/>
                </a:solidFill>
              </a:rPr>
              <a:t>© Boardworks</a:t>
            </a:r>
          </a:p>
        </p:txBody>
      </p:sp>
      <p:sp>
        <p:nvSpPr>
          <p:cNvPr id="8" name="Rectangle 9">
            <a:extLst>
              <a:ext uri="{FF2B5EF4-FFF2-40B4-BE49-F238E27FC236}">
                <a16:creationId xmlns:a16="http://schemas.microsoft.com/office/drawing/2014/main" id="{9F8050A9-69CE-4792-A34A-1D3E9DA95552}"/>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baseline="0" dirty="0">
                <a:solidFill>
                  <a:schemeClr val="tx1"/>
                </a:solidFill>
              </a:rPr>
              <a:t>Boardworks High School Physical Science</a:t>
            </a:r>
          </a:p>
        </p:txBody>
      </p:sp>
    </p:spTree>
    <p:extLst>
      <p:ext uri="{BB962C8B-B14F-4D97-AF65-F5344CB8AC3E}">
        <p14:creationId xmlns:p14="http://schemas.microsoft.com/office/powerpoint/2010/main" val="2937234637"/>
      </p:ext>
    </p:extLst>
  </p:cSld>
  <p:clrMap bg1="lt1" tx1="dk1" bg2="lt2" tx2="dk2" accent1="accent1" accent2="accent2" accent3="accent3" accent4="accent4" accent5="accent5" accent6="accent6" hlink="hlink" folHlink="folHlink"/>
  <p:hf hdr="0" ftr="0" dt="0"/>
  <p:notesStyle>
    <a:lvl1pPr algn="l" rtl="0" eaLnBrk="0" fontAlgn="base" hangingPunct="0">
      <a:spcBef>
        <a:spcPts val="432"/>
      </a:spcBef>
      <a:spcAft>
        <a:spcPct val="0"/>
      </a:spcAft>
      <a:defRPr sz="1200" kern="1200">
        <a:solidFill>
          <a:schemeClr val="tx1"/>
        </a:solidFill>
        <a:latin typeface="Arial" charset="0"/>
        <a:ea typeface="+mn-ea"/>
        <a:cs typeface="+mn-cs"/>
      </a:defRPr>
    </a:lvl1pPr>
    <a:lvl2pPr marL="457200" algn="l" rtl="0" eaLnBrk="0" fontAlgn="base" hangingPunct="0">
      <a:spcBef>
        <a:spcPts val="432"/>
      </a:spcBef>
      <a:spcAft>
        <a:spcPct val="0"/>
      </a:spcAft>
      <a:defRPr sz="1200" kern="1200">
        <a:solidFill>
          <a:schemeClr val="tx1"/>
        </a:solidFill>
        <a:latin typeface="Arial" charset="0"/>
        <a:ea typeface="+mn-ea"/>
        <a:cs typeface="+mn-cs"/>
      </a:defRPr>
    </a:lvl2pPr>
    <a:lvl3pPr marL="914400" algn="l" rtl="0" eaLnBrk="0" fontAlgn="base" hangingPunct="0">
      <a:spcBef>
        <a:spcPts val="432"/>
      </a:spcBef>
      <a:spcAft>
        <a:spcPct val="0"/>
      </a:spcAft>
      <a:defRPr sz="1200" kern="1200">
        <a:solidFill>
          <a:schemeClr val="tx1"/>
        </a:solidFill>
        <a:latin typeface="Arial" charset="0"/>
        <a:ea typeface="+mn-ea"/>
        <a:cs typeface="+mn-cs"/>
      </a:defRPr>
    </a:lvl3pPr>
    <a:lvl4pPr marL="1371600" algn="l" rtl="0" eaLnBrk="0" fontAlgn="base" hangingPunct="0">
      <a:spcBef>
        <a:spcPts val="432"/>
      </a:spcBef>
      <a:spcAft>
        <a:spcPct val="0"/>
      </a:spcAft>
      <a:defRPr sz="1200" kern="1200">
        <a:solidFill>
          <a:schemeClr val="tx1"/>
        </a:solidFill>
        <a:latin typeface="Arial" charset="0"/>
        <a:ea typeface="+mn-ea"/>
        <a:cs typeface="+mn-cs"/>
      </a:defRPr>
    </a:lvl4pPr>
    <a:lvl5pPr marL="1828800" algn="l" rtl="0" eaLnBrk="0" fontAlgn="base" hangingPunct="0">
      <a:spcBef>
        <a:spcPts val="432"/>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a:extLst>
              <a:ext uri="{FF2B5EF4-FFF2-40B4-BE49-F238E27FC236}">
                <a16:creationId xmlns:a16="http://schemas.microsoft.com/office/drawing/2014/main" id="{35CE4D6E-184C-40AA-AE79-56CD40E5EA57}"/>
              </a:ext>
            </a:extLst>
          </p:cNvPr>
          <p:cNvSpPr>
            <a:spLocks noGrp="1" noRot="1" noChangeAspect="1" noChangeArrowheads="1" noTextEdit="1"/>
          </p:cNvSpPr>
          <p:nvPr>
            <p:ph type="sldImg"/>
          </p:nvPr>
        </p:nvSpPr>
        <p:spPr>
          <a:ln/>
        </p:spPr>
      </p:sp>
      <p:sp>
        <p:nvSpPr>
          <p:cNvPr id="16389" name="Rectangle 3">
            <a:extLst>
              <a:ext uri="{FF2B5EF4-FFF2-40B4-BE49-F238E27FC236}">
                <a16:creationId xmlns:a16="http://schemas.microsoft.com/office/drawing/2014/main" id="{4773AD2C-1A5F-4301-AD01-8906F7765A90}"/>
              </a:ext>
            </a:extLst>
          </p:cNvPr>
          <p:cNvSpPr>
            <a:spLocks noGrp="1" noChangeArrowheads="1"/>
          </p:cNvSpPr>
          <p:nvPr>
            <p:ph type="body" idx="1"/>
          </p:nvPr>
        </p:nvSpPr>
        <p:spPr>
          <a:xfrm>
            <a:off x="914400"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12C39227-C749-4771-8FF2-262C288A3379}"/>
              </a:ext>
            </a:extLst>
          </p:cNvPr>
          <p:cNvSpPr>
            <a:spLocks noGrp="1"/>
          </p:cNvSpPr>
          <p:nvPr>
            <p:ph type="sldNum" sz="quarter" idx="10"/>
          </p:nvPr>
        </p:nvSpPr>
        <p:spPr/>
        <p:txBody>
          <a:bodyPr/>
          <a:lstStyle/>
          <a:p>
            <a:fld id="{FC194CD6-1A7C-4DD5-9355-A66E92FA199B}" type="slidenum">
              <a:rPr lang="en-GB" altLang="en-US" smtClean="0"/>
              <a:pPr/>
              <a:t>1</a:t>
            </a:fld>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a:extLst>
              <a:ext uri="{FF2B5EF4-FFF2-40B4-BE49-F238E27FC236}">
                <a16:creationId xmlns:a16="http://schemas.microsoft.com/office/drawing/2014/main" id="{1F71408C-9E90-4DF8-BC0B-5790D3238A95}"/>
              </a:ext>
            </a:extLst>
          </p:cNvPr>
          <p:cNvSpPr>
            <a:spLocks noGrp="1" noRot="1" noChangeAspect="1" noChangeArrowheads="1" noTextEdit="1"/>
          </p:cNvSpPr>
          <p:nvPr>
            <p:ph type="sldImg"/>
          </p:nvPr>
        </p:nvSpPr>
        <p:spPr>
          <a:ln/>
        </p:spPr>
      </p:sp>
      <p:sp>
        <p:nvSpPr>
          <p:cNvPr id="24581" name="Rectangle 3">
            <a:extLst>
              <a:ext uri="{FF2B5EF4-FFF2-40B4-BE49-F238E27FC236}">
                <a16:creationId xmlns:a16="http://schemas.microsoft.com/office/drawing/2014/main" id="{145B4753-67F8-4FA3-A4EE-56C4E99F6428}"/>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69D5ABA8-9922-437C-83C7-884989039EFF}"/>
              </a:ext>
            </a:extLst>
          </p:cNvPr>
          <p:cNvSpPr>
            <a:spLocks noGrp="1"/>
          </p:cNvSpPr>
          <p:nvPr>
            <p:ph type="sldNum" sz="quarter" idx="10"/>
          </p:nvPr>
        </p:nvSpPr>
        <p:spPr/>
        <p:txBody>
          <a:bodyPr/>
          <a:lstStyle/>
          <a:p>
            <a:fld id="{FC194CD6-1A7C-4DD5-9355-A66E92FA199B}" type="slidenum">
              <a:rPr lang="en-GB" altLang="en-US" smtClean="0"/>
              <a:pPr/>
              <a:t>10</a:t>
            </a:fld>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a:extLst>
              <a:ext uri="{FF2B5EF4-FFF2-40B4-BE49-F238E27FC236}">
                <a16:creationId xmlns:a16="http://schemas.microsoft.com/office/drawing/2014/main" id="{D44B300F-F23D-4791-B0C9-D047A8B968CA}"/>
              </a:ext>
            </a:extLst>
          </p:cNvPr>
          <p:cNvSpPr>
            <a:spLocks noGrp="1" noRot="1" noChangeAspect="1" noChangeArrowheads="1" noTextEdit="1"/>
          </p:cNvSpPr>
          <p:nvPr>
            <p:ph type="sldImg"/>
          </p:nvPr>
        </p:nvSpPr>
        <p:spPr>
          <a:ln/>
        </p:spPr>
      </p:sp>
      <p:sp>
        <p:nvSpPr>
          <p:cNvPr id="25605" name="Rectangle 3">
            <a:extLst>
              <a:ext uri="{FF2B5EF4-FFF2-40B4-BE49-F238E27FC236}">
                <a16:creationId xmlns:a16="http://schemas.microsoft.com/office/drawing/2014/main" id="{DA776AFE-D2AD-4431-9DE7-C12CA1E45F2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BB821DD7-7E26-4C60-9EBB-1B60CA7B3C0A}"/>
              </a:ext>
            </a:extLst>
          </p:cNvPr>
          <p:cNvSpPr>
            <a:spLocks noGrp="1"/>
          </p:cNvSpPr>
          <p:nvPr>
            <p:ph type="sldNum" sz="quarter" idx="10"/>
          </p:nvPr>
        </p:nvSpPr>
        <p:spPr/>
        <p:txBody>
          <a:bodyPr/>
          <a:lstStyle/>
          <a:p>
            <a:fld id="{FC194CD6-1A7C-4DD5-9355-A66E92FA199B}" type="slidenum">
              <a:rPr lang="en-GB" altLang="en-US" smtClean="0"/>
              <a:pPr/>
              <a:t>11</a:t>
            </a:fld>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a:extLst>
              <a:ext uri="{FF2B5EF4-FFF2-40B4-BE49-F238E27FC236}">
                <a16:creationId xmlns:a16="http://schemas.microsoft.com/office/drawing/2014/main" id="{FA194F81-0478-4BAE-8308-8CB4C0FF0D18}"/>
              </a:ext>
            </a:extLst>
          </p:cNvPr>
          <p:cNvSpPr>
            <a:spLocks noGrp="1" noRot="1" noChangeAspect="1" noChangeArrowheads="1" noTextEdit="1"/>
          </p:cNvSpPr>
          <p:nvPr>
            <p:ph type="sldImg"/>
          </p:nvPr>
        </p:nvSpPr>
        <p:spPr>
          <a:ln/>
        </p:spPr>
      </p:sp>
      <p:sp>
        <p:nvSpPr>
          <p:cNvPr id="26629" name="Rectangle 3">
            <a:extLst>
              <a:ext uri="{FF2B5EF4-FFF2-40B4-BE49-F238E27FC236}">
                <a16:creationId xmlns:a16="http://schemas.microsoft.com/office/drawing/2014/main" id="{A988F709-9C7E-47A5-B314-9ADE587C2ACC}"/>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E96CE65B-0286-4494-A001-7F588D379D06}"/>
              </a:ext>
            </a:extLst>
          </p:cNvPr>
          <p:cNvSpPr>
            <a:spLocks noGrp="1"/>
          </p:cNvSpPr>
          <p:nvPr>
            <p:ph type="sldNum" sz="quarter" idx="10"/>
          </p:nvPr>
        </p:nvSpPr>
        <p:spPr/>
        <p:txBody>
          <a:bodyPr/>
          <a:lstStyle/>
          <a:p>
            <a:fld id="{FC194CD6-1A7C-4DD5-9355-A66E92FA199B}" type="slidenum">
              <a:rPr lang="en-GB" altLang="en-US" smtClean="0"/>
              <a:pPr/>
              <a:t>12</a:t>
            </a:fld>
            <a:endParaRPr lang="en-GB"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a:extLst>
              <a:ext uri="{FF2B5EF4-FFF2-40B4-BE49-F238E27FC236}">
                <a16:creationId xmlns:a16="http://schemas.microsoft.com/office/drawing/2014/main" id="{63DFD953-1892-4ECF-B3FE-13769A63EE31}"/>
              </a:ext>
            </a:extLst>
          </p:cNvPr>
          <p:cNvSpPr>
            <a:spLocks noGrp="1" noRot="1" noChangeAspect="1" noChangeArrowheads="1" noTextEdit="1"/>
          </p:cNvSpPr>
          <p:nvPr>
            <p:ph type="sldImg"/>
          </p:nvPr>
        </p:nvSpPr>
        <p:spPr>
          <a:ln/>
        </p:spPr>
      </p:sp>
      <p:sp>
        <p:nvSpPr>
          <p:cNvPr id="27653" name="Rectangle 3">
            <a:extLst>
              <a:ext uri="{FF2B5EF4-FFF2-40B4-BE49-F238E27FC236}">
                <a16:creationId xmlns:a16="http://schemas.microsoft.com/office/drawing/2014/main" id="{2EF719BB-B557-40E0-B17B-6E6F4B78DAF3}"/>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4790095E-2781-472A-8251-24FE03A9E278}"/>
              </a:ext>
            </a:extLst>
          </p:cNvPr>
          <p:cNvSpPr>
            <a:spLocks noGrp="1"/>
          </p:cNvSpPr>
          <p:nvPr>
            <p:ph type="sldNum" sz="quarter" idx="10"/>
          </p:nvPr>
        </p:nvSpPr>
        <p:spPr/>
        <p:txBody>
          <a:bodyPr/>
          <a:lstStyle/>
          <a:p>
            <a:fld id="{FC194CD6-1A7C-4DD5-9355-A66E92FA199B}" type="slidenum">
              <a:rPr lang="en-GB" altLang="en-US" smtClean="0"/>
              <a:pPr/>
              <a:t>13</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Slide Number Placeholder 4">
            <a:extLst>
              <a:ext uri="{FF2B5EF4-FFF2-40B4-BE49-F238E27FC236}">
                <a16:creationId xmlns:a16="http://schemas.microsoft.com/office/drawing/2014/main" id="{7B7ACFEC-6502-4D47-BB04-546E02880AFD}"/>
              </a:ext>
            </a:extLst>
          </p:cNvPr>
          <p:cNvSpPr>
            <a:spLocks noGrp="1"/>
          </p:cNvSpPr>
          <p:nvPr>
            <p:ph type="sldNum" sz="quarter" idx="10"/>
          </p:nvPr>
        </p:nvSpPr>
        <p:spPr/>
        <p:txBody>
          <a:bodyPr/>
          <a:lstStyle/>
          <a:p>
            <a:fld id="{FC194CD6-1A7C-4DD5-9355-A66E92FA199B}" type="slidenum">
              <a:rPr lang="en-GB" altLang="en-US" smtClean="0"/>
              <a:pPr/>
              <a:t>2</a:t>
            </a:fld>
            <a:endParaRPr lang="en-GB" altLang="en-US"/>
          </a:p>
        </p:txBody>
      </p:sp>
    </p:spTree>
    <p:extLst>
      <p:ext uri="{BB962C8B-B14F-4D97-AF65-F5344CB8AC3E}">
        <p14:creationId xmlns:p14="http://schemas.microsoft.com/office/powerpoint/2010/main" val="1063563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a:extLst>
              <a:ext uri="{FF2B5EF4-FFF2-40B4-BE49-F238E27FC236}">
                <a16:creationId xmlns:a16="http://schemas.microsoft.com/office/drawing/2014/main" id="{1ED0260E-D335-4E99-9222-3B14123EB549}"/>
              </a:ext>
            </a:extLst>
          </p:cNvPr>
          <p:cNvSpPr>
            <a:spLocks noGrp="1" noRot="1" noChangeAspect="1" noChangeArrowheads="1" noTextEdit="1"/>
          </p:cNvSpPr>
          <p:nvPr>
            <p:ph type="sldImg"/>
          </p:nvPr>
        </p:nvSpPr>
        <p:spPr>
          <a:ln/>
        </p:spPr>
      </p:sp>
      <p:sp>
        <p:nvSpPr>
          <p:cNvPr id="17413" name="Rectangle 3">
            <a:extLst>
              <a:ext uri="{FF2B5EF4-FFF2-40B4-BE49-F238E27FC236}">
                <a16:creationId xmlns:a16="http://schemas.microsoft.com/office/drawing/2014/main" id="{94FFB532-1A5C-42EC-A00E-262F6C466C9C}"/>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a:latin typeface="Arial" panose="020B0604020202020204" pitchFamily="34" charset="0"/>
              </a:rPr>
              <a:t>Teacher notes</a:t>
            </a:r>
          </a:p>
          <a:p>
            <a:pPr eaLnBrk="1" hangingPunct="1"/>
            <a:r>
              <a:rPr lang="en-GB" altLang="en-US" dirty="0">
                <a:latin typeface="Arial" panose="020B0604020202020204" pitchFamily="34" charset="0"/>
              </a:rPr>
              <a:t>Elements in group 8 do not commonly form bonds, so electronegativity values have not been measured.</a:t>
            </a:r>
          </a:p>
          <a:p>
            <a:pPr eaLnBrk="1" hangingPunct="1"/>
            <a:endParaRPr lang="en-GB" altLang="en-US" dirty="0">
              <a:latin typeface="Arial" panose="020B0604020202020204" pitchFamily="34" charset="0"/>
            </a:endParaRPr>
          </a:p>
          <a:p>
            <a:pPr eaLnBrk="1" hangingPunct="1"/>
            <a:r>
              <a:rPr lang="en-GB" altLang="en-US" dirty="0">
                <a:latin typeface="Arial" panose="020B0604020202020204" pitchFamily="34" charset="0"/>
              </a:rPr>
              <a:t>Electronegativity was first proposed in 1932 by the American chemist Linus Pauling (1904–1994). It is after him that the scale used here for measuring electronegativity is named. While the Pauling scale is the most common, there are other measures of electronegativity in use.</a:t>
            </a:r>
          </a:p>
        </p:txBody>
      </p:sp>
      <p:sp>
        <p:nvSpPr>
          <p:cNvPr id="2" name="Slide Number Placeholder 1">
            <a:extLst>
              <a:ext uri="{FF2B5EF4-FFF2-40B4-BE49-F238E27FC236}">
                <a16:creationId xmlns:a16="http://schemas.microsoft.com/office/drawing/2014/main" id="{5CABADB7-E500-458A-9D4C-B61E7C8453DD}"/>
              </a:ext>
            </a:extLst>
          </p:cNvPr>
          <p:cNvSpPr>
            <a:spLocks noGrp="1"/>
          </p:cNvSpPr>
          <p:nvPr>
            <p:ph type="sldNum" sz="quarter" idx="10"/>
          </p:nvPr>
        </p:nvSpPr>
        <p:spPr/>
        <p:txBody>
          <a:bodyPr/>
          <a:lstStyle/>
          <a:p>
            <a:fld id="{FC194CD6-1A7C-4DD5-9355-A66E92FA199B}" type="slidenum">
              <a:rPr lang="en-GB" altLang="en-US" smtClean="0"/>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a:extLst>
              <a:ext uri="{FF2B5EF4-FFF2-40B4-BE49-F238E27FC236}">
                <a16:creationId xmlns:a16="http://schemas.microsoft.com/office/drawing/2014/main" id="{B43CAD4F-FA85-462C-B201-0C6AE86B8CE2}"/>
              </a:ext>
            </a:extLst>
          </p:cNvPr>
          <p:cNvSpPr>
            <a:spLocks noGrp="1" noRot="1" noChangeAspect="1" noChangeArrowheads="1" noTextEdit="1"/>
          </p:cNvSpPr>
          <p:nvPr>
            <p:ph type="sldImg"/>
          </p:nvPr>
        </p:nvSpPr>
        <p:spPr>
          <a:ln/>
        </p:spPr>
      </p:sp>
      <p:sp>
        <p:nvSpPr>
          <p:cNvPr id="18437" name="Rectangle 3">
            <a:extLst>
              <a:ext uri="{FF2B5EF4-FFF2-40B4-BE49-F238E27FC236}">
                <a16:creationId xmlns:a16="http://schemas.microsoft.com/office/drawing/2014/main" id="{1CFDBD4C-1A12-49FC-BBF9-BC9CFBEDA18F}"/>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a:latin typeface="Arial" panose="020B0604020202020204" pitchFamily="34" charset="0"/>
              </a:rPr>
              <a:t>Teacher notes</a:t>
            </a:r>
          </a:p>
          <a:p>
            <a:pPr eaLnBrk="1" hangingPunct="1"/>
            <a:r>
              <a:rPr lang="en-GB" altLang="en-US" dirty="0">
                <a:latin typeface="Arial" panose="020B0604020202020204" pitchFamily="34" charset="0"/>
              </a:rPr>
              <a:t>Note that the inner electron levels have not been included in the diagram.</a:t>
            </a:r>
          </a:p>
          <a:p>
            <a:pPr eaLnBrk="1" hangingPunct="1"/>
            <a:endParaRPr lang="en-GB" altLang="en-US" dirty="0">
              <a:latin typeface="Arial" panose="020B0604020202020204" pitchFamily="34" charset="0"/>
            </a:endParaRPr>
          </a:p>
          <a:p>
            <a:pPr marL="0" marR="0" lvl="0" indent="0" algn="l" defTabSz="914400" rtl="0" eaLnBrk="1" fontAlgn="base" latinLnBrk="0" hangingPunct="1">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46DC7795-58F8-41C3-A709-6FBBCA72825F}"/>
              </a:ext>
            </a:extLst>
          </p:cNvPr>
          <p:cNvSpPr>
            <a:spLocks noGrp="1"/>
          </p:cNvSpPr>
          <p:nvPr>
            <p:ph type="sldNum" sz="quarter" idx="10"/>
          </p:nvPr>
        </p:nvSpPr>
        <p:spPr/>
        <p:txBody>
          <a:bodyPr/>
          <a:lstStyle/>
          <a:p>
            <a:fld id="{FC194CD6-1A7C-4DD5-9355-A66E92FA199B}" type="slidenum">
              <a:rPr lang="en-GB" altLang="en-US" smtClean="0"/>
              <a:pPr/>
              <a:t>4</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a:extLst>
              <a:ext uri="{FF2B5EF4-FFF2-40B4-BE49-F238E27FC236}">
                <a16:creationId xmlns:a16="http://schemas.microsoft.com/office/drawing/2014/main" id="{5D82A16F-91A0-4F38-83BD-E3DA1C0B21F6}"/>
              </a:ext>
            </a:extLst>
          </p:cNvPr>
          <p:cNvSpPr>
            <a:spLocks noGrp="1" noRot="1" noChangeAspect="1" noChangeArrowheads="1" noTextEdit="1"/>
          </p:cNvSpPr>
          <p:nvPr>
            <p:ph type="sldImg"/>
          </p:nvPr>
        </p:nvSpPr>
        <p:spPr>
          <a:ln/>
        </p:spPr>
      </p:sp>
      <p:sp>
        <p:nvSpPr>
          <p:cNvPr id="19461" name="Rectangle 3">
            <a:extLst>
              <a:ext uri="{FF2B5EF4-FFF2-40B4-BE49-F238E27FC236}">
                <a16:creationId xmlns:a16="http://schemas.microsoft.com/office/drawing/2014/main" id="{682BD268-5E74-4BBE-B146-A3F5D768DCC6}"/>
              </a:ext>
            </a:extLst>
          </p:cNvPr>
          <p:cNvSpPr>
            <a:spLocks noGrp="1" noChangeArrowheads="1"/>
          </p:cNvSpPr>
          <p:nvPr>
            <p:ph type="body" idx="1"/>
          </p:nvPr>
        </p:nvSpPr>
        <p:spPr>
          <a:xfrm>
            <a:off x="912813"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D2692632-778B-4DB6-A549-C9F63B316813}"/>
              </a:ext>
            </a:extLst>
          </p:cNvPr>
          <p:cNvSpPr>
            <a:spLocks noGrp="1"/>
          </p:cNvSpPr>
          <p:nvPr>
            <p:ph type="sldNum" sz="quarter" idx="10"/>
          </p:nvPr>
        </p:nvSpPr>
        <p:spPr/>
        <p:txBody>
          <a:bodyPr/>
          <a:lstStyle/>
          <a:p>
            <a:fld id="{FC194CD6-1A7C-4DD5-9355-A66E92FA199B}" type="slidenum">
              <a:rPr lang="en-GB" altLang="en-US" smtClean="0"/>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a:extLst>
              <a:ext uri="{FF2B5EF4-FFF2-40B4-BE49-F238E27FC236}">
                <a16:creationId xmlns:a16="http://schemas.microsoft.com/office/drawing/2014/main" id="{0F3D388F-88A7-4FBF-B151-A773CB73D9AD}"/>
              </a:ext>
            </a:extLst>
          </p:cNvPr>
          <p:cNvSpPr>
            <a:spLocks noGrp="1" noRot="1" noChangeAspect="1" noChangeArrowheads="1" noTextEdit="1"/>
          </p:cNvSpPr>
          <p:nvPr>
            <p:ph type="sldImg"/>
          </p:nvPr>
        </p:nvSpPr>
        <p:spPr>
          <a:ln/>
        </p:spPr>
      </p:sp>
      <p:sp>
        <p:nvSpPr>
          <p:cNvPr id="20485" name="Rectangle 3">
            <a:extLst>
              <a:ext uri="{FF2B5EF4-FFF2-40B4-BE49-F238E27FC236}">
                <a16:creationId xmlns:a16="http://schemas.microsoft.com/office/drawing/2014/main" id="{1014CD0B-7C5D-4590-8A48-922DF242FCFB}"/>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a:latin typeface="Arial" panose="020B0604020202020204" pitchFamily="34" charset="0"/>
              </a:rPr>
              <a:t>Teacher notes</a:t>
            </a:r>
          </a:p>
          <a:p>
            <a:pPr eaLnBrk="1" hangingPunct="1"/>
            <a:r>
              <a:rPr lang="en-GB" altLang="en-US" dirty="0">
                <a:latin typeface="Arial" panose="020B0604020202020204" pitchFamily="34" charset="0"/>
              </a:rPr>
              <a:t>Fluorine, with a Pauling electronegativity value of 4.0, has the highest electronegativity of all the elements.</a:t>
            </a:r>
          </a:p>
          <a:p>
            <a:pPr eaLnBrk="1" hangingPunct="1"/>
            <a:endParaRPr lang="en-GB" altLang="en-US" dirty="0">
              <a:latin typeface="Arial" panose="020B0604020202020204" pitchFamily="34" charset="0"/>
            </a:endParaRPr>
          </a:p>
          <a:p>
            <a:pPr marL="0" marR="0" lvl="0" indent="0" algn="l" defTabSz="914400" rtl="0" eaLnBrk="1" fontAlgn="base" latinLnBrk="0" hangingPunct="1">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BB6167ED-F429-41BE-A7F8-7B2ADF40A122}"/>
              </a:ext>
            </a:extLst>
          </p:cNvPr>
          <p:cNvSpPr>
            <a:spLocks noGrp="1"/>
          </p:cNvSpPr>
          <p:nvPr>
            <p:ph type="sldNum" sz="quarter" idx="10"/>
          </p:nvPr>
        </p:nvSpPr>
        <p:spPr/>
        <p:txBody>
          <a:bodyPr/>
          <a:lstStyle/>
          <a:p>
            <a:fld id="{FC194CD6-1A7C-4DD5-9355-A66E92FA199B}" type="slidenum">
              <a:rPr lang="en-GB" altLang="en-US" smtClean="0"/>
              <a:pPr/>
              <a:t>6</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a:extLst>
              <a:ext uri="{FF2B5EF4-FFF2-40B4-BE49-F238E27FC236}">
                <a16:creationId xmlns:a16="http://schemas.microsoft.com/office/drawing/2014/main" id="{3CB9B301-4C73-4860-BF91-67BBAB0BAD06}"/>
              </a:ext>
            </a:extLst>
          </p:cNvPr>
          <p:cNvSpPr>
            <a:spLocks noGrp="1" noRot="1" noChangeAspect="1" noChangeArrowheads="1" noTextEdit="1"/>
          </p:cNvSpPr>
          <p:nvPr>
            <p:ph type="sldImg"/>
          </p:nvPr>
        </p:nvSpPr>
        <p:spPr>
          <a:ln/>
        </p:spPr>
      </p:sp>
      <p:sp>
        <p:nvSpPr>
          <p:cNvPr id="21509" name="Rectangle 3">
            <a:extLst>
              <a:ext uri="{FF2B5EF4-FFF2-40B4-BE49-F238E27FC236}">
                <a16:creationId xmlns:a16="http://schemas.microsoft.com/office/drawing/2014/main" id="{2B117623-5F98-49FE-A849-2A285378228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D8C215EA-B80D-4398-85D5-3984A33830B3}"/>
              </a:ext>
            </a:extLst>
          </p:cNvPr>
          <p:cNvSpPr>
            <a:spLocks noGrp="1"/>
          </p:cNvSpPr>
          <p:nvPr>
            <p:ph type="sldNum" sz="quarter" idx="10"/>
          </p:nvPr>
        </p:nvSpPr>
        <p:spPr/>
        <p:txBody>
          <a:bodyPr/>
          <a:lstStyle/>
          <a:p>
            <a:fld id="{FC194CD6-1A7C-4DD5-9355-A66E92FA199B}" type="slidenum">
              <a:rPr lang="en-GB" altLang="en-US" smtClean="0"/>
              <a:pPr/>
              <a:t>7</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a:extLst>
              <a:ext uri="{FF2B5EF4-FFF2-40B4-BE49-F238E27FC236}">
                <a16:creationId xmlns:a16="http://schemas.microsoft.com/office/drawing/2014/main" id="{AE9DA899-3EE4-4A0F-A88A-16118756B0D3}"/>
              </a:ext>
            </a:extLst>
          </p:cNvPr>
          <p:cNvSpPr>
            <a:spLocks noGrp="1" noRot="1" noChangeAspect="1" noChangeArrowheads="1" noTextEdit="1"/>
          </p:cNvSpPr>
          <p:nvPr>
            <p:ph type="sldImg"/>
          </p:nvPr>
        </p:nvSpPr>
        <p:spPr>
          <a:ln/>
        </p:spPr>
      </p:sp>
      <p:sp>
        <p:nvSpPr>
          <p:cNvPr id="22533" name="Rectangle 3">
            <a:extLst>
              <a:ext uri="{FF2B5EF4-FFF2-40B4-BE49-F238E27FC236}">
                <a16:creationId xmlns:a16="http://schemas.microsoft.com/office/drawing/2014/main" id="{1BCB8E2B-022A-42FC-B692-4BB3867B02BD}"/>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48787FF0-02BE-4275-BE3C-00D15024F850}"/>
              </a:ext>
            </a:extLst>
          </p:cNvPr>
          <p:cNvSpPr>
            <a:spLocks noGrp="1"/>
          </p:cNvSpPr>
          <p:nvPr>
            <p:ph type="sldNum" sz="quarter" idx="10"/>
          </p:nvPr>
        </p:nvSpPr>
        <p:spPr/>
        <p:txBody>
          <a:bodyPr/>
          <a:lstStyle/>
          <a:p>
            <a:fld id="{FC194CD6-1A7C-4DD5-9355-A66E92FA199B}" type="slidenum">
              <a:rPr lang="en-GB" altLang="en-US" smtClean="0"/>
              <a:pPr/>
              <a:t>8</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a:extLst>
              <a:ext uri="{FF2B5EF4-FFF2-40B4-BE49-F238E27FC236}">
                <a16:creationId xmlns:a16="http://schemas.microsoft.com/office/drawing/2014/main" id="{385E66D3-67D0-48F7-A06D-E11EEBC9632F}"/>
              </a:ext>
            </a:extLst>
          </p:cNvPr>
          <p:cNvSpPr>
            <a:spLocks noGrp="1" noRot="1" noChangeAspect="1" noChangeArrowheads="1" noTextEdit="1"/>
          </p:cNvSpPr>
          <p:nvPr>
            <p:ph type="sldImg"/>
          </p:nvPr>
        </p:nvSpPr>
        <p:spPr>
          <a:ln/>
        </p:spPr>
      </p:sp>
      <p:sp>
        <p:nvSpPr>
          <p:cNvPr id="23557" name="Rectangle 3">
            <a:extLst>
              <a:ext uri="{FF2B5EF4-FFF2-40B4-BE49-F238E27FC236}">
                <a16:creationId xmlns:a16="http://schemas.microsoft.com/office/drawing/2014/main" id="{A2531E54-B2EA-4CA5-9AA9-02939A822E4B}"/>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EE119750-0979-4C7C-8FEB-727BD1ADE761}"/>
              </a:ext>
            </a:extLst>
          </p:cNvPr>
          <p:cNvSpPr>
            <a:spLocks noGrp="1"/>
          </p:cNvSpPr>
          <p:nvPr>
            <p:ph type="sldNum" sz="quarter" idx="10"/>
          </p:nvPr>
        </p:nvSpPr>
        <p:spPr/>
        <p:txBody>
          <a:bodyPr/>
          <a:lstStyle/>
          <a:p>
            <a:fld id="{FC194CD6-1A7C-4DD5-9355-A66E92FA199B}" type="slidenum">
              <a:rPr lang="en-GB" altLang="en-US" smtClean="0"/>
              <a:pPr/>
              <a:t>9</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6.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7" name="Title 1">
            <a:extLst>
              <a:ext uri="{FF2B5EF4-FFF2-40B4-BE49-F238E27FC236}">
                <a16:creationId xmlns:a16="http://schemas.microsoft.com/office/drawing/2014/main" id="{95377613-BF44-4DE5-BF60-36F4B20FC9E5}"/>
              </a:ext>
            </a:extLst>
          </p:cNvPr>
          <p:cNvSpPr>
            <a:spLocks noGrp="1"/>
          </p:cNvSpPr>
          <p:nvPr>
            <p:ph type="title"/>
          </p:nvPr>
        </p:nvSpPr>
        <p:spPr>
          <a:xfrm>
            <a:off x="3230310" y="1187864"/>
            <a:ext cx="4973653" cy="3119215"/>
          </a:xfrm>
        </p:spPr>
        <p:txBody>
          <a:bodyPr/>
          <a:lstStyle>
            <a:lvl1pPr algn="ctr">
              <a:lnSpc>
                <a:spcPct val="100000"/>
              </a:lnSpc>
              <a:defRPr sz="4400">
                <a:solidFill>
                  <a:srgbClr val="FF6600"/>
                </a:solidFill>
              </a:defRPr>
            </a:lvl1pPr>
          </a:lstStyle>
          <a:p>
            <a:r>
              <a:rPr lang="en-US" dirty="0"/>
              <a:t>Click to edit Master title style</a:t>
            </a:r>
            <a:endParaRPr lang="en-GB" dirty="0"/>
          </a:p>
        </p:txBody>
      </p:sp>
      <p:pic>
        <p:nvPicPr>
          <p:cNvPr id="8" name="Picture 7">
            <a:extLst>
              <a:ext uri="{FF2B5EF4-FFF2-40B4-BE49-F238E27FC236}">
                <a16:creationId xmlns:a16="http://schemas.microsoft.com/office/drawing/2014/main" id="{7C507609-7DEE-4ADD-BBCC-3ADD57984E6B}"/>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Text Box 14">
            <a:extLst>
              <a:ext uri="{FF2B5EF4-FFF2-40B4-BE49-F238E27FC236}">
                <a16:creationId xmlns:a16="http://schemas.microsoft.com/office/drawing/2014/main" id="{A5A9B567-E1EA-4B68-8B7D-B2080927E9AE}"/>
              </a:ext>
            </a:extLst>
          </p:cNvPr>
          <p:cNvSpPr txBox="1">
            <a:spLocks noChangeArrowheads="1"/>
          </p:cNvSpPr>
          <p:nvPr userDrawn="1"/>
        </p:nvSpPr>
        <p:spPr bwMode="auto">
          <a:xfrm>
            <a:off x="716139" y="6654800"/>
            <a:ext cx="655638" cy="246221"/>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baseline="0">
                <a:solidFill>
                  <a:srgbClr val="5B0091"/>
                </a:solidFill>
                <a:cs typeface="Arial" charset="0"/>
              </a:rPr>
              <a:pPr algn="ctr" eaLnBrk="1" hangingPunct="1">
                <a:spcBef>
                  <a:spcPct val="50000"/>
                </a:spcBef>
              </a:pPr>
              <a:t>‹#›</a:t>
            </a:fld>
            <a:r>
              <a:rPr lang="en-GB" altLang="en-US" sz="1000" baseline="0" dirty="0">
                <a:solidFill>
                  <a:srgbClr val="5B0091"/>
                </a:solidFill>
                <a:cs typeface="Arial" charset="0"/>
              </a:rPr>
              <a:t> of 13</a:t>
            </a:r>
          </a:p>
        </p:txBody>
      </p:sp>
    </p:spTree>
    <p:custDataLst>
      <p:tags r:id="rId1"/>
    </p:custDataLst>
    <p:extLst>
      <p:ext uri="{BB962C8B-B14F-4D97-AF65-F5344CB8AC3E}">
        <p14:creationId xmlns:p14="http://schemas.microsoft.com/office/powerpoint/2010/main" val="4032519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78276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975"/>
            <a:ext cx="2057400"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53975"/>
            <a:ext cx="6019800"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557854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975"/>
            <a:ext cx="8229600"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30896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3" name="SmartArt Placeholder 2"/>
          <p:cNvSpPr>
            <a:spLocks noGrp="1"/>
          </p:cNvSpPr>
          <p:nvPr>
            <p:ph type="dgm" idx="1"/>
          </p:nvPr>
        </p:nvSpPr>
        <p:spPr>
          <a:xfrm>
            <a:off x="457200" y="1600200"/>
            <a:ext cx="8229600" cy="4525963"/>
          </a:xfrm>
          <a:prstGeom prst="rect">
            <a:avLst/>
          </a:prstGeom>
        </p:spPr>
        <p:txBody>
          <a:bodyPr/>
          <a:lstStyle/>
          <a:p>
            <a:pPr lvl="0"/>
            <a:endParaRPr lang="en-GB" noProof="0"/>
          </a:p>
        </p:txBody>
      </p:sp>
    </p:spTree>
    <p:extLst>
      <p:ext uri="{BB962C8B-B14F-4D97-AF65-F5344CB8AC3E}">
        <p14:creationId xmlns:p14="http://schemas.microsoft.com/office/powerpoint/2010/main" val="988899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Content Placeholder 2">
            <a:extLst>
              <a:ext uri="{FF2B5EF4-FFF2-40B4-BE49-F238E27FC236}">
                <a16:creationId xmlns:a16="http://schemas.microsoft.com/office/drawing/2014/main" id="{58BEDEB8-A9C3-4367-BF40-FB60AF6FA132}"/>
              </a:ext>
            </a:extLst>
          </p:cNvPr>
          <p:cNvSpPr>
            <a:spLocks noGrp="1"/>
          </p:cNvSpPr>
          <p:nvPr>
            <p:ph idx="1" hasCustomPrompt="1"/>
          </p:nvPr>
        </p:nvSpPr>
        <p:spPr>
          <a:xfrm>
            <a:off x="3148552" y="1300899"/>
            <a:ext cx="5712644" cy="237555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0" name="Content Placeholder 2">
            <a:extLst>
              <a:ext uri="{FF2B5EF4-FFF2-40B4-BE49-F238E27FC236}">
                <a16:creationId xmlns:a16="http://schemas.microsoft.com/office/drawing/2014/main" id="{B9474967-5D5D-47B0-9641-1895A87640BC}"/>
              </a:ext>
            </a:extLst>
          </p:cNvPr>
          <p:cNvSpPr>
            <a:spLocks noGrp="1"/>
          </p:cNvSpPr>
          <p:nvPr>
            <p:ph idx="10" hasCustomPrompt="1"/>
          </p:nvPr>
        </p:nvSpPr>
        <p:spPr>
          <a:xfrm>
            <a:off x="3148552" y="4271390"/>
            <a:ext cx="5712644" cy="235916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2" name="Title 1">
            <a:extLst>
              <a:ext uri="{FF2B5EF4-FFF2-40B4-BE49-F238E27FC236}">
                <a16:creationId xmlns:a16="http://schemas.microsoft.com/office/drawing/2014/main" id="{D44EB760-B304-407E-93E6-2BC1C04C1A40}"/>
              </a:ext>
            </a:extLst>
          </p:cNvPr>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13" name="Text Box 14">
            <a:extLst>
              <a:ext uri="{FF2B5EF4-FFF2-40B4-BE49-F238E27FC236}">
                <a16:creationId xmlns:a16="http://schemas.microsoft.com/office/drawing/2014/main" id="{F43ADC5B-499B-40DB-858C-27BBFD388620}"/>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baseline="0">
                <a:solidFill>
                  <a:srgbClr val="5B0091"/>
                </a:solidFill>
                <a:cs typeface="Arial" charset="0"/>
              </a:rPr>
              <a:pPr algn="ctr" eaLnBrk="1" hangingPunct="1">
                <a:spcBef>
                  <a:spcPct val="50000"/>
                </a:spcBef>
              </a:pPr>
              <a:t>‹#›</a:t>
            </a:fld>
            <a:r>
              <a:rPr lang="en-GB" altLang="en-US" sz="1000" baseline="0" dirty="0">
                <a:solidFill>
                  <a:srgbClr val="5B0091"/>
                </a:solidFill>
                <a:cs typeface="Arial" charset="0"/>
              </a:rPr>
              <a:t> of 13</a:t>
            </a:r>
          </a:p>
        </p:txBody>
      </p:sp>
    </p:spTree>
    <p:custDataLst>
      <p:tags r:id="rId1"/>
    </p:custDataLst>
    <p:extLst>
      <p:ext uri="{BB962C8B-B14F-4D97-AF65-F5344CB8AC3E}">
        <p14:creationId xmlns:p14="http://schemas.microsoft.com/office/powerpoint/2010/main" val="3917139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3237640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658429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4514721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249255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73310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16899243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116003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74368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225876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720260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459390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53975"/>
            <a:ext cx="2112962"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3363" y="53975"/>
            <a:ext cx="6188075"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124473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33363" y="53975"/>
            <a:ext cx="8453437"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55280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2091308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33216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0161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616153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612829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90559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20750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ags" Target="../tags/tag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4.png"/><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ags" Target="../tags/tag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13"/>
          <p:cNvPicPr>
            <a:picLocks noChangeAspect="1" noChangeArrowheads="1"/>
          </p:cNvPicPr>
          <p:nvPr userDrawn="1"/>
        </p:nvPicPr>
        <p:blipFill>
          <a:blip r:embed="rId17">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369670" name="Text Box 6"/>
          <p:cNvSpPr txBox="1">
            <a:spLocks noChangeArrowheads="1"/>
          </p:cNvSpPr>
          <p:nvPr/>
        </p:nvSpPr>
        <p:spPr bwMode="auto">
          <a:xfrm>
            <a:off x="828675" y="44450"/>
            <a:ext cx="6048375" cy="519113"/>
          </a:xfrm>
          <a:prstGeom prst="rect">
            <a:avLst/>
          </a:prstGeom>
          <a:noFill/>
          <a:ln w="9525">
            <a:noFill/>
            <a:miter lim="800000"/>
            <a:headEnd/>
            <a:tailEnd/>
          </a:ln>
          <a:effectLst/>
        </p:spPr>
        <p:txBody>
          <a:bodyPr>
            <a:spAutoFit/>
          </a:bodyPr>
          <a:lstStyle/>
          <a:p>
            <a:pPr>
              <a:spcBef>
                <a:spcPct val="50000"/>
              </a:spcBef>
              <a:defRPr/>
            </a:pPr>
            <a:endParaRPr lang="en-GB" sz="2800" b="1">
              <a:solidFill>
                <a:srgbClr val="5B0091"/>
              </a:solidFill>
              <a:cs typeface="Arial" charset="0"/>
            </a:endParaRPr>
          </a:p>
        </p:txBody>
      </p:sp>
      <p:sp>
        <p:nvSpPr>
          <p:cNvPr id="3076"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pic>
        <p:nvPicPr>
          <p:cNvPr id="3079" name="Picture 16">
            <a:hlinkClick r:id="" action="ppaction://hlinkshowjump?jump=previousslide"/>
          </p:cNvPr>
          <p:cNvPicPr>
            <a:picLocks noChangeAspect="1" noChangeArrowheads="1"/>
          </p:cNvPicPr>
          <p:nvPr/>
        </p:nvPicPr>
        <p:blipFill>
          <a:blip r:embed="rId18">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3080" name="Picture 23">
            <a:hlinkClick r:id="" action="ppaction://hlinkshowjump?jump=nextslide"/>
          </p:cNvPr>
          <p:cNvPicPr>
            <a:picLocks noChangeAspect="1" noChangeArrowheads="1"/>
          </p:cNvPicPr>
          <p:nvPr/>
        </p:nvPicPr>
        <p:blipFill>
          <a:blip r:embed="rId19">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7">
            <a:extLst>
              <a:ext uri="{FF2B5EF4-FFF2-40B4-BE49-F238E27FC236}">
                <a16:creationId xmlns:a16="http://schemas.microsoft.com/office/drawing/2014/main" id="{C850B436-5CDA-47B6-ADF4-7DB3E8730AC3}"/>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Text Box 14">
            <a:extLst>
              <a:ext uri="{FF2B5EF4-FFF2-40B4-BE49-F238E27FC236}">
                <a16:creationId xmlns:a16="http://schemas.microsoft.com/office/drawing/2014/main" id="{6C91EE15-05AA-46A5-B9A9-8EE8EC16691A}"/>
              </a:ext>
            </a:extLst>
          </p:cNvPr>
          <p:cNvSpPr txBox="1">
            <a:spLocks noChangeArrowheads="1"/>
          </p:cNvSpPr>
          <p:nvPr userDrawn="1"/>
        </p:nvSpPr>
        <p:spPr bwMode="auto">
          <a:xfrm>
            <a:off x="716139" y="6654800"/>
            <a:ext cx="655638" cy="246221"/>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baseline="0">
                <a:solidFill>
                  <a:srgbClr val="5B0091"/>
                </a:solidFill>
                <a:cs typeface="Arial" charset="0"/>
              </a:rPr>
              <a:pPr algn="ctr" eaLnBrk="1" hangingPunct="1">
                <a:spcBef>
                  <a:spcPct val="50000"/>
                </a:spcBef>
              </a:pPr>
              <a:t>‹#›</a:t>
            </a:fld>
            <a:r>
              <a:rPr lang="en-GB" altLang="en-US" sz="1000" baseline="0" dirty="0">
                <a:solidFill>
                  <a:srgbClr val="5B0091"/>
                </a:solidFill>
                <a:cs typeface="Arial" charset="0"/>
              </a:rPr>
              <a:t> of 13</a:t>
            </a:r>
          </a:p>
        </p:txBody>
      </p:sp>
    </p:spTree>
    <p:custDataLst>
      <p:tags r:id="rId16"/>
    </p:custDataLst>
    <p:extLst>
      <p:ext uri="{BB962C8B-B14F-4D97-AF65-F5344CB8AC3E}">
        <p14:creationId xmlns:p14="http://schemas.microsoft.com/office/powerpoint/2010/main" val="2942561655"/>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10BC45"/>
          </a:solidFill>
          <a:latin typeface="Arial" charset="0"/>
        </a:defRPr>
      </a:lvl6pPr>
      <a:lvl7pPr marL="914400" algn="l" rtl="0" fontAlgn="base">
        <a:spcBef>
          <a:spcPct val="0"/>
        </a:spcBef>
        <a:spcAft>
          <a:spcPct val="0"/>
        </a:spcAft>
        <a:defRPr sz="2800" b="1">
          <a:solidFill>
            <a:srgbClr val="10BC45"/>
          </a:solidFill>
          <a:latin typeface="Arial" charset="0"/>
        </a:defRPr>
      </a:lvl7pPr>
      <a:lvl8pPr marL="1371600" algn="l" rtl="0" fontAlgn="base">
        <a:spcBef>
          <a:spcPct val="0"/>
        </a:spcBef>
        <a:spcAft>
          <a:spcPct val="0"/>
        </a:spcAft>
        <a:defRPr sz="2800" b="1">
          <a:solidFill>
            <a:srgbClr val="10BC45"/>
          </a:solidFill>
          <a:latin typeface="Arial" charset="0"/>
        </a:defRPr>
      </a:lvl8pPr>
      <a:lvl9pPr marL="1828800" algn="l" rtl="0" fontAlgn="base">
        <a:spcBef>
          <a:spcPct val="0"/>
        </a:spcBef>
        <a:spcAft>
          <a:spcPct val="0"/>
        </a:spcAft>
        <a:defRPr sz="2800" b="1">
          <a:solidFill>
            <a:srgbClr val="10BC45"/>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13"/>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369670" name="Text Box 6"/>
          <p:cNvSpPr txBox="1">
            <a:spLocks noChangeArrowheads="1"/>
          </p:cNvSpPr>
          <p:nvPr/>
        </p:nvSpPr>
        <p:spPr bwMode="auto">
          <a:xfrm>
            <a:off x="828675" y="44450"/>
            <a:ext cx="6048375" cy="519113"/>
          </a:xfrm>
          <a:prstGeom prst="rect">
            <a:avLst/>
          </a:prstGeom>
          <a:noFill/>
          <a:ln w="9525">
            <a:noFill/>
            <a:miter lim="800000"/>
            <a:headEnd/>
            <a:tailEnd/>
          </a:ln>
          <a:effectLst/>
        </p:spPr>
        <p:txBody>
          <a:bodyPr>
            <a:spAutoFit/>
          </a:bodyPr>
          <a:lstStyle/>
          <a:p>
            <a:pPr>
              <a:spcBef>
                <a:spcPct val="50000"/>
              </a:spcBef>
              <a:defRPr/>
            </a:pPr>
            <a:endParaRPr lang="en-GB" sz="2800" b="1">
              <a:solidFill>
                <a:srgbClr val="5B0091"/>
              </a:solidFill>
              <a:cs typeface="Arial" charset="0"/>
            </a:endParaRPr>
          </a:p>
        </p:txBody>
      </p:sp>
      <p:sp>
        <p:nvSpPr>
          <p:cNvPr id="4100"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pic>
        <p:nvPicPr>
          <p:cNvPr id="4103" name="Picture 16">
            <a:hlinkClick r:id="" action="ppaction://hlinkshowjump?jump=previousslide"/>
          </p:cNvPr>
          <p:cNvPicPr>
            <a:picLocks noChangeAspect="1" noChangeArrowheads="1"/>
          </p:cNvPicPr>
          <p:nvPr/>
        </p:nvPicPr>
        <p:blipFill>
          <a:blip r:embed="rId16">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7" name="Picture 6">
            <a:extLst>
              <a:ext uri="{FF2B5EF4-FFF2-40B4-BE49-F238E27FC236}">
                <a16:creationId xmlns:a16="http://schemas.microsoft.com/office/drawing/2014/main" id="{ED4DCFDF-32FE-4F1B-9A8B-E3C7CC6057E6}"/>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D40A5A99-09C9-490B-9F5A-D54D121CD895}"/>
              </a:ext>
            </a:extLst>
          </p:cNvPr>
          <p:cNvSpPr txBox="1">
            <a:spLocks noChangeArrowheads="1"/>
          </p:cNvSpPr>
          <p:nvPr userDrawn="1"/>
        </p:nvSpPr>
        <p:spPr bwMode="auto">
          <a:xfrm>
            <a:off x="716139" y="6654800"/>
            <a:ext cx="655638" cy="246221"/>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baseline="0">
                <a:solidFill>
                  <a:srgbClr val="5B0091"/>
                </a:solidFill>
                <a:cs typeface="Arial" charset="0"/>
              </a:rPr>
              <a:pPr algn="ctr" eaLnBrk="1" hangingPunct="1">
                <a:spcBef>
                  <a:spcPct val="50000"/>
                </a:spcBef>
              </a:pPr>
              <a:t>‹#›</a:t>
            </a:fld>
            <a:r>
              <a:rPr lang="en-GB" altLang="en-US" sz="1000" baseline="0" dirty="0">
                <a:solidFill>
                  <a:srgbClr val="5B0091"/>
                </a:solidFill>
                <a:cs typeface="Arial" charset="0"/>
              </a:rPr>
              <a:t> of 13</a:t>
            </a:r>
          </a:p>
        </p:txBody>
      </p:sp>
    </p:spTree>
    <p:custDataLst>
      <p:tags r:id="rId14"/>
    </p:custDataLst>
    <p:extLst>
      <p:ext uri="{BB962C8B-B14F-4D97-AF65-F5344CB8AC3E}">
        <p14:creationId xmlns:p14="http://schemas.microsoft.com/office/powerpoint/2010/main" val="157377739"/>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FF6600"/>
          </a:solidFill>
          <a:latin typeface="Arial" charset="0"/>
        </a:defRPr>
      </a:lvl6pPr>
      <a:lvl7pPr marL="914400" algn="l" rtl="0" fontAlgn="base">
        <a:spcBef>
          <a:spcPct val="0"/>
        </a:spcBef>
        <a:spcAft>
          <a:spcPct val="0"/>
        </a:spcAft>
        <a:defRPr sz="2800" b="1">
          <a:solidFill>
            <a:srgbClr val="FF6600"/>
          </a:solidFill>
          <a:latin typeface="Arial" charset="0"/>
        </a:defRPr>
      </a:lvl7pPr>
      <a:lvl8pPr marL="1371600" algn="l" rtl="0" fontAlgn="base">
        <a:spcBef>
          <a:spcPct val="0"/>
        </a:spcBef>
        <a:spcAft>
          <a:spcPct val="0"/>
        </a:spcAft>
        <a:defRPr sz="2800" b="1">
          <a:solidFill>
            <a:srgbClr val="FF6600"/>
          </a:solidFill>
          <a:latin typeface="Arial" charset="0"/>
        </a:defRPr>
      </a:lvl8pPr>
      <a:lvl9pPr marL="1828800" algn="l" rtl="0" fontAlgn="base">
        <a:spcBef>
          <a:spcPct val="0"/>
        </a:spcBef>
        <a:spcAft>
          <a:spcPct val="0"/>
        </a:spcAft>
        <a:defRPr sz="2800" b="1">
          <a:solidFill>
            <a:srgbClr val="FF660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24.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0.xml"/><Relationship Id="rId7" Type="http://schemas.openxmlformats.org/officeDocument/2006/relationships/image" Target="../media/image16.wmf"/><Relationship Id="rId2" Type="http://schemas.openxmlformats.org/officeDocument/2006/relationships/control" Target="../activeX/activeX2.xml"/><Relationship Id="rId1" Type="http://schemas.openxmlformats.org/officeDocument/2006/relationships/vmlDrawing" Target="../drawings/vmlDrawing2.vml"/><Relationship Id="rId6" Type="http://schemas.openxmlformats.org/officeDocument/2006/relationships/image" Target="../media/image18.jpg"/><Relationship Id="rId5" Type="http://schemas.openxmlformats.org/officeDocument/2006/relationships/image" Target="../media/image17.png"/><Relationship Id="rId4"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8.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6.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image" Target="../media/image6.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image" Target="../media/image9.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image" Target="../media/image18.jpg"/><Relationship Id="rId3" Type="http://schemas.openxmlformats.org/officeDocument/2006/relationships/slideLayout" Target="../slideLayouts/slideLayout20.xml"/><Relationship Id="rId7" Type="http://schemas.openxmlformats.org/officeDocument/2006/relationships/image" Target="../media/image12.png"/><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17.png"/><Relationship Id="rId5" Type="http://schemas.openxmlformats.org/officeDocument/2006/relationships/image" Target="../media/image6.png"/><Relationship Id="rId4" Type="http://schemas.openxmlformats.org/officeDocument/2006/relationships/notesSlide" Target="../notesSlides/notesSlide9.xml"/><Relationship Id="rId9" Type="http://schemas.openxmlformats.org/officeDocument/2006/relationships/image" Target="../media/image1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30C5EE-19CB-4789-92BD-F470F5442F22}"/>
              </a:ext>
            </a:extLst>
          </p:cNvPr>
          <p:cNvSpPr>
            <a:spLocks noGrp="1"/>
          </p:cNvSpPr>
          <p:nvPr>
            <p:ph type="title"/>
          </p:nvPr>
        </p:nvSpPr>
        <p:spPr>
          <a:xfrm>
            <a:off x="3644900" y="1187864"/>
            <a:ext cx="4559063" cy="3119215"/>
          </a:xfrm>
        </p:spPr>
        <p:txBody>
          <a:bodyPr/>
          <a:lstStyle/>
          <a:p>
            <a:r>
              <a:rPr lang="en-GB" sz="4000" dirty="0"/>
              <a:t>Electronegativity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A88DF4C7-19E7-4A5E-A43B-67599B46CC3B}"/>
              </a:ext>
            </a:extLst>
          </p:cNvPr>
          <p:cNvSpPr>
            <a:spLocks noGrp="1" noChangeArrowheads="1"/>
          </p:cNvSpPr>
          <p:nvPr>
            <p:ph type="title"/>
          </p:nvPr>
        </p:nvSpPr>
        <p:spPr>
          <a:noFill/>
        </p:spPr>
        <p:txBody>
          <a:bodyPr/>
          <a:lstStyle/>
          <a:p>
            <a:pPr eaLnBrk="1" hangingPunct="1"/>
            <a:r>
              <a:rPr lang="en-GB" altLang="en-US"/>
              <a:t>Effect of electronegativity on polarization </a:t>
            </a:r>
          </a:p>
        </p:txBody>
      </p:sp>
      <p:sp>
        <p:nvSpPr>
          <p:cNvPr id="12291" name="Text Box 3">
            <a:extLst>
              <a:ext uri="{FF2B5EF4-FFF2-40B4-BE49-F238E27FC236}">
                <a16:creationId xmlns:a16="http://schemas.microsoft.com/office/drawing/2014/main" id="{C58976F3-D8AD-40F5-85B1-448AF28FFA43}"/>
              </a:ext>
            </a:extLst>
          </p:cNvPr>
          <p:cNvSpPr txBox="1">
            <a:spLocks noChangeArrowheads="1"/>
          </p:cNvSpPr>
          <p:nvPr/>
        </p:nvSpPr>
        <p:spPr bwMode="auto">
          <a:xfrm>
            <a:off x="337783" y="781932"/>
            <a:ext cx="83073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The greater the electronegativity difference between the two atoms in a bond, the greater the polarization of the bond.</a:t>
            </a:r>
          </a:p>
        </p:txBody>
      </p:sp>
      <p:sp>
        <p:nvSpPr>
          <p:cNvPr id="1010724" name="Text Box 36">
            <a:extLst>
              <a:ext uri="{FF2B5EF4-FFF2-40B4-BE49-F238E27FC236}">
                <a16:creationId xmlns:a16="http://schemas.microsoft.com/office/drawing/2014/main" id="{770B3669-75F8-4CBF-8FBA-9D3BB6EB7CD4}"/>
              </a:ext>
            </a:extLst>
          </p:cNvPr>
          <p:cNvSpPr txBox="1">
            <a:spLocks noChangeArrowheads="1"/>
          </p:cNvSpPr>
          <p:nvPr/>
        </p:nvSpPr>
        <p:spPr bwMode="auto">
          <a:xfrm>
            <a:off x="3946525" y="6080125"/>
            <a:ext cx="3586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1" baseline="0" dirty="0">
                <a:solidFill>
                  <a:srgbClr val="FF6600"/>
                </a:solidFill>
              </a:rPr>
              <a:t>decreasing polarization</a:t>
            </a:r>
          </a:p>
        </p:txBody>
      </p:sp>
      <p:sp>
        <p:nvSpPr>
          <p:cNvPr id="1010725" name="Text Box 37">
            <a:extLst>
              <a:ext uri="{FF2B5EF4-FFF2-40B4-BE49-F238E27FC236}">
                <a16:creationId xmlns:a16="http://schemas.microsoft.com/office/drawing/2014/main" id="{FBE0E81E-06C2-4C24-AEFF-0ABE235DCE26}"/>
              </a:ext>
            </a:extLst>
          </p:cNvPr>
          <p:cNvSpPr txBox="1">
            <a:spLocks noChangeArrowheads="1"/>
          </p:cNvSpPr>
          <p:nvPr/>
        </p:nvSpPr>
        <p:spPr bwMode="auto">
          <a:xfrm>
            <a:off x="339370" y="1726494"/>
            <a:ext cx="8583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This can be illustrated by looking at the hydrogen halides:</a:t>
            </a:r>
          </a:p>
        </p:txBody>
      </p:sp>
      <p:sp>
        <p:nvSpPr>
          <p:cNvPr id="1010732" name="Text Box 44">
            <a:extLst>
              <a:ext uri="{FF2B5EF4-FFF2-40B4-BE49-F238E27FC236}">
                <a16:creationId xmlns:a16="http://schemas.microsoft.com/office/drawing/2014/main" id="{F0B6D5F1-43F9-4FBA-A882-B4D8D39F6DB5}"/>
              </a:ext>
            </a:extLst>
          </p:cNvPr>
          <p:cNvSpPr txBox="1">
            <a:spLocks noChangeArrowheads="1"/>
          </p:cNvSpPr>
          <p:nvPr/>
        </p:nvSpPr>
        <p:spPr bwMode="auto">
          <a:xfrm>
            <a:off x="3951288" y="2403299"/>
            <a:ext cx="4048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aseline="0" dirty="0"/>
              <a:t>H</a:t>
            </a:r>
          </a:p>
        </p:txBody>
      </p:sp>
      <p:sp>
        <p:nvSpPr>
          <p:cNvPr id="1010733" name="Text Box 45">
            <a:extLst>
              <a:ext uri="{FF2B5EF4-FFF2-40B4-BE49-F238E27FC236}">
                <a16:creationId xmlns:a16="http://schemas.microsoft.com/office/drawing/2014/main" id="{F4C78CC3-D8D4-4434-BF1E-4CB461B2C491}"/>
              </a:ext>
            </a:extLst>
          </p:cNvPr>
          <p:cNvSpPr txBox="1">
            <a:spLocks noChangeArrowheads="1"/>
          </p:cNvSpPr>
          <p:nvPr/>
        </p:nvSpPr>
        <p:spPr bwMode="auto">
          <a:xfrm>
            <a:off x="4873449" y="2403299"/>
            <a:ext cx="369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aseline="0" dirty="0"/>
              <a:t>F</a:t>
            </a:r>
          </a:p>
        </p:txBody>
      </p:sp>
      <p:sp>
        <p:nvSpPr>
          <p:cNvPr id="1010734" name="Text Box 46">
            <a:extLst>
              <a:ext uri="{FF2B5EF4-FFF2-40B4-BE49-F238E27FC236}">
                <a16:creationId xmlns:a16="http://schemas.microsoft.com/office/drawing/2014/main" id="{BDAC4DDC-6C80-4196-99B3-3E43C6467988}"/>
              </a:ext>
            </a:extLst>
          </p:cNvPr>
          <p:cNvSpPr txBox="1">
            <a:spLocks noChangeArrowheads="1"/>
          </p:cNvSpPr>
          <p:nvPr/>
        </p:nvSpPr>
        <p:spPr bwMode="auto">
          <a:xfrm>
            <a:off x="5750719" y="2403299"/>
            <a:ext cx="473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aseline="0" dirty="0"/>
              <a:t>Cl</a:t>
            </a:r>
          </a:p>
        </p:txBody>
      </p:sp>
      <p:sp>
        <p:nvSpPr>
          <p:cNvPr id="1010735" name="Text Box 47">
            <a:extLst>
              <a:ext uri="{FF2B5EF4-FFF2-40B4-BE49-F238E27FC236}">
                <a16:creationId xmlns:a16="http://schemas.microsoft.com/office/drawing/2014/main" id="{F1F0EABB-303A-4722-81A9-8A4B135BAB65}"/>
              </a:ext>
            </a:extLst>
          </p:cNvPr>
          <p:cNvSpPr txBox="1">
            <a:spLocks noChangeArrowheads="1"/>
          </p:cNvSpPr>
          <p:nvPr/>
        </p:nvSpPr>
        <p:spPr bwMode="auto">
          <a:xfrm>
            <a:off x="6658769" y="2403299"/>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aseline="0" dirty="0"/>
              <a:t>Br</a:t>
            </a:r>
          </a:p>
        </p:txBody>
      </p:sp>
      <p:sp>
        <p:nvSpPr>
          <p:cNvPr id="1010737" name="Text Box 49">
            <a:extLst>
              <a:ext uri="{FF2B5EF4-FFF2-40B4-BE49-F238E27FC236}">
                <a16:creationId xmlns:a16="http://schemas.microsoft.com/office/drawing/2014/main" id="{E904A1AA-A3B9-4BE1-ADF8-0E728D916635}"/>
              </a:ext>
            </a:extLst>
          </p:cNvPr>
          <p:cNvSpPr txBox="1">
            <a:spLocks noChangeArrowheads="1"/>
          </p:cNvSpPr>
          <p:nvPr/>
        </p:nvSpPr>
        <p:spPr bwMode="auto">
          <a:xfrm>
            <a:off x="7686676" y="2403299"/>
            <a:ext cx="2682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aseline="0"/>
              <a:t>I</a:t>
            </a:r>
          </a:p>
        </p:txBody>
      </p:sp>
      <p:grpSp>
        <p:nvGrpSpPr>
          <p:cNvPr id="2" name="Group 89">
            <a:extLst>
              <a:ext uri="{FF2B5EF4-FFF2-40B4-BE49-F238E27FC236}">
                <a16:creationId xmlns:a16="http://schemas.microsoft.com/office/drawing/2014/main" id="{FDD7EF57-E146-4EDE-A327-2ECC8E9BD710}"/>
              </a:ext>
            </a:extLst>
          </p:cNvPr>
          <p:cNvGrpSpPr>
            <a:grpSpLocks/>
          </p:cNvGrpSpPr>
          <p:nvPr/>
        </p:nvGrpSpPr>
        <p:grpSpPr bwMode="auto">
          <a:xfrm>
            <a:off x="1136650" y="3956050"/>
            <a:ext cx="6870700" cy="1790700"/>
            <a:chOff x="736" y="2492"/>
            <a:chExt cx="4328" cy="1128"/>
          </a:xfrm>
        </p:grpSpPr>
        <p:sp>
          <p:nvSpPr>
            <p:cNvPr id="12326" name="AutoShape 53">
              <a:extLst>
                <a:ext uri="{FF2B5EF4-FFF2-40B4-BE49-F238E27FC236}">
                  <a16:creationId xmlns:a16="http://schemas.microsoft.com/office/drawing/2014/main" id="{06E13449-41AB-45AE-AD49-C0E09EA42B53}"/>
                </a:ext>
              </a:extLst>
            </p:cNvPr>
            <p:cNvSpPr>
              <a:spLocks noChangeArrowheads="1"/>
            </p:cNvSpPr>
            <p:nvPr/>
          </p:nvSpPr>
          <p:spPr bwMode="auto">
            <a:xfrm>
              <a:off x="740" y="2492"/>
              <a:ext cx="1648" cy="1108"/>
            </a:xfrm>
            <a:prstGeom prst="roundRect">
              <a:avLst>
                <a:gd name="adj" fmla="val 0"/>
              </a:avLst>
            </a:prstGeom>
            <a:solidFill>
              <a:srgbClr val="FF6600"/>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endParaRPr lang="en-GB" altLang="en-US"/>
            </a:p>
          </p:txBody>
        </p:sp>
        <p:sp>
          <p:nvSpPr>
            <p:cNvPr id="12327" name="AutoShape 50">
              <a:extLst>
                <a:ext uri="{FF2B5EF4-FFF2-40B4-BE49-F238E27FC236}">
                  <a16:creationId xmlns:a16="http://schemas.microsoft.com/office/drawing/2014/main" id="{FC197AA6-4AD3-40BA-8C40-83FA85903D8F}"/>
                </a:ext>
              </a:extLst>
            </p:cNvPr>
            <p:cNvSpPr>
              <a:spLocks noChangeArrowheads="1"/>
            </p:cNvSpPr>
            <p:nvPr/>
          </p:nvSpPr>
          <p:spPr bwMode="auto">
            <a:xfrm>
              <a:off x="744" y="2496"/>
              <a:ext cx="4320" cy="1096"/>
            </a:xfrm>
            <a:prstGeom prst="roundRect">
              <a:avLst>
                <a:gd name="adj" fmla="val 0"/>
              </a:avLst>
            </a:prstGeom>
            <a:noFill/>
            <a:ln w="38100" algn="ctr">
              <a:solidFill>
                <a:srgbClr val="FF6600"/>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endParaRPr lang="en-GB" altLang="en-US"/>
            </a:p>
          </p:txBody>
        </p:sp>
        <p:sp>
          <p:nvSpPr>
            <p:cNvPr id="12328" name="Text Box 51">
              <a:extLst>
                <a:ext uri="{FF2B5EF4-FFF2-40B4-BE49-F238E27FC236}">
                  <a16:creationId xmlns:a16="http://schemas.microsoft.com/office/drawing/2014/main" id="{2131CEF9-EBD6-44D0-9385-C3B363E23D5E}"/>
                </a:ext>
              </a:extLst>
            </p:cNvPr>
            <p:cNvSpPr txBox="1">
              <a:spLocks noChangeArrowheads="1"/>
            </p:cNvSpPr>
            <p:nvPr/>
          </p:nvSpPr>
          <p:spPr bwMode="auto">
            <a:xfrm>
              <a:off x="736" y="2544"/>
              <a:ext cx="12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1" baseline="0" dirty="0">
                  <a:solidFill>
                    <a:schemeClr val="bg1"/>
                  </a:solidFill>
                </a:rPr>
                <a:t>molecule</a:t>
              </a:r>
            </a:p>
          </p:txBody>
        </p:sp>
        <p:sp>
          <p:nvSpPr>
            <p:cNvPr id="12329" name="Text Box 52">
              <a:extLst>
                <a:ext uri="{FF2B5EF4-FFF2-40B4-BE49-F238E27FC236}">
                  <a16:creationId xmlns:a16="http://schemas.microsoft.com/office/drawing/2014/main" id="{C66CC4A1-CBD6-4C13-88C6-D8027B7D50AC}"/>
                </a:ext>
              </a:extLst>
            </p:cNvPr>
            <p:cNvSpPr txBox="1">
              <a:spLocks noChangeArrowheads="1"/>
            </p:cNvSpPr>
            <p:nvPr/>
          </p:nvSpPr>
          <p:spPr bwMode="auto">
            <a:xfrm>
              <a:off x="736" y="2864"/>
              <a:ext cx="1696" cy="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1" baseline="0" dirty="0">
                  <a:solidFill>
                    <a:schemeClr val="bg1"/>
                  </a:solidFill>
                </a:rPr>
                <a:t>electronegativity difference between atoms</a:t>
              </a:r>
            </a:p>
          </p:txBody>
        </p:sp>
        <p:sp>
          <p:nvSpPr>
            <p:cNvPr id="12330" name="Line 54">
              <a:extLst>
                <a:ext uri="{FF2B5EF4-FFF2-40B4-BE49-F238E27FC236}">
                  <a16:creationId xmlns:a16="http://schemas.microsoft.com/office/drawing/2014/main" id="{E694E327-7C69-41FC-931C-77CAC919B3EC}"/>
                </a:ext>
              </a:extLst>
            </p:cNvPr>
            <p:cNvSpPr>
              <a:spLocks noChangeShapeType="1"/>
            </p:cNvSpPr>
            <p:nvPr/>
          </p:nvSpPr>
          <p:spPr bwMode="auto">
            <a:xfrm>
              <a:off x="2388" y="2496"/>
              <a:ext cx="0" cy="1104"/>
            </a:xfrm>
            <a:prstGeom prst="line">
              <a:avLst/>
            </a:prstGeom>
            <a:noFill/>
            <a:ln w="25400">
              <a:solidFill>
                <a:srgbClr val="FF6600"/>
              </a:solidFill>
              <a:round/>
              <a:headEnd/>
              <a:tailEnd/>
            </a:ln>
            <a:extLst>
              <a:ext uri="{909E8E84-426E-40DD-AFC4-6F175D3DCCD1}">
                <a14:hiddenFill xmlns:a14="http://schemas.microsoft.com/office/drawing/2010/main">
                  <a:noFill/>
                </a14:hiddenFill>
              </a:ext>
            </a:extLst>
          </p:spPr>
          <p:txBody>
            <a:bodyPr>
              <a:spAutoFit/>
            </a:bodyPr>
            <a:lstStyle/>
            <a:p>
              <a:endParaRPr lang="en-GB"/>
            </a:p>
          </p:txBody>
        </p:sp>
        <p:sp>
          <p:nvSpPr>
            <p:cNvPr id="12331" name="Line 56">
              <a:extLst>
                <a:ext uri="{FF2B5EF4-FFF2-40B4-BE49-F238E27FC236}">
                  <a16:creationId xmlns:a16="http://schemas.microsoft.com/office/drawing/2014/main" id="{D0D66894-61A5-452F-86D7-144AAE6371DF}"/>
                </a:ext>
              </a:extLst>
            </p:cNvPr>
            <p:cNvSpPr>
              <a:spLocks noChangeShapeType="1"/>
            </p:cNvSpPr>
            <p:nvPr/>
          </p:nvSpPr>
          <p:spPr bwMode="auto">
            <a:xfrm flipV="1">
              <a:off x="744" y="2880"/>
              <a:ext cx="4320" cy="6"/>
            </a:xfrm>
            <a:prstGeom prst="line">
              <a:avLst/>
            </a:prstGeom>
            <a:noFill/>
            <a:ln w="25400">
              <a:solidFill>
                <a:srgbClr val="FF6600"/>
              </a:solidFill>
              <a:round/>
              <a:headEnd/>
              <a:tailEnd/>
            </a:ln>
            <a:extLst>
              <a:ext uri="{909E8E84-426E-40DD-AFC4-6F175D3DCCD1}">
                <a14:hiddenFill xmlns:a14="http://schemas.microsoft.com/office/drawing/2010/main">
                  <a:noFill/>
                </a14:hiddenFill>
              </a:ext>
            </a:extLst>
          </p:spPr>
          <p:txBody>
            <a:bodyPr>
              <a:spAutoFit/>
            </a:bodyPr>
            <a:lstStyle/>
            <a:p>
              <a:endParaRPr lang="en-GB"/>
            </a:p>
          </p:txBody>
        </p:sp>
        <p:sp>
          <p:nvSpPr>
            <p:cNvPr id="12332" name="Line 57">
              <a:extLst>
                <a:ext uri="{FF2B5EF4-FFF2-40B4-BE49-F238E27FC236}">
                  <a16:creationId xmlns:a16="http://schemas.microsoft.com/office/drawing/2014/main" id="{4C7A68CA-90D7-4CB6-A087-B027AED2FF06}"/>
                </a:ext>
              </a:extLst>
            </p:cNvPr>
            <p:cNvSpPr>
              <a:spLocks noChangeShapeType="1"/>
            </p:cNvSpPr>
            <p:nvPr/>
          </p:nvSpPr>
          <p:spPr bwMode="auto">
            <a:xfrm>
              <a:off x="3007" y="2494"/>
              <a:ext cx="0" cy="1098"/>
            </a:xfrm>
            <a:prstGeom prst="line">
              <a:avLst/>
            </a:prstGeom>
            <a:noFill/>
            <a:ln w="25400">
              <a:solidFill>
                <a:srgbClr val="FF6600"/>
              </a:solidFill>
              <a:round/>
              <a:headEnd/>
              <a:tailEnd/>
            </a:ln>
            <a:extLst>
              <a:ext uri="{909E8E84-426E-40DD-AFC4-6F175D3DCCD1}">
                <a14:hiddenFill xmlns:a14="http://schemas.microsoft.com/office/drawing/2010/main">
                  <a:noFill/>
                </a14:hiddenFill>
              </a:ext>
            </a:extLst>
          </p:spPr>
          <p:txBody>
            <a:bodyPr>
              <a:spAutoFit/>
            </a:bodyPr>
            <a:lstStyle/>
            <a:p>
              <a:endParaRPr lang="en-GB"/>
            </a:p>
          </p:txBody>
        </p:sp>
        <p:sp>
          <p:nvSpPr>
            <p:cNvPr id="12333" name="Line 58">
              <a:extLst>
                <a:ext uri="{FF2B5EF4-FFF2-40B4-BE49-F238E27FC236}">
                  <a16:creationId xmlns:a16="http://schemas.microsoft.com/office/drawing/2014/main" id="{0DEA8256-9CA4-423A-BDF3-46A4ECC1859A}"/>
                </a:ext>
              </a:extLst>
            </p:cNvPr>
            <p:cNvSpPr>
              <a:spLocks noChangeShapeType="1"/>
            </p:cNvSpPr>
            <p:nvPr/>
          </p:nvSpPr>
          <p:spPr bwMode="auto">
            <a:xfrm>
              <a:off x="3698" y="2498"/>
              <a:ext cx="0" cy="1104"/>
            </a:xfrm>
            <a:prstGeom prst="line">
              <a:avLst/>
            </a:prstGeom>
            <a:noFill/>
            <a:ln w="25400">
              <a:solidFill>
                <a:srgbClr val="FF6600"/>
              </a:solidFill>
              <a:round/>
              <a:headEnd/>
              <a:tailEnd/>
            </a:ln>
            <a:extLst>
              <a:ext uri="{909E8E84-426E-40DD-AFC4-6F175D3DCCD1}">
                <a14:hiddenFill xmlns:a14="http://schemas.microsoft.com/office/drawing/2010/main">
                  <a:noFill/>
                </a14:hiddenFill>
              </a:ext>
            </a:extLst>
          </p:spPr>
          <p:txBody>
            <a:bodyPr>
              <a:spAutoFit/>
            </a:bodyPr>
            <a:lstStyle/>
            <a:p>
              <a:endParaRPr lang="en-GB"/>
            </a:p>
          </p:txBody>
        </p:sp>
        <p:sp>
          <p:nvSpPr>
            <p:cNvPr id="12334" name="Line 59">
              <a:extLst>
                <a:ext uri="{FF2B5EF4-FFF2-40B4-BE49-F238E27FC236}">
                  <a16:creationId xmlns:a16="http://schemas.microsoft.com/office/drawing/2014/main" id="{40588A83-9D2C-444E-B414-89C4A64D358C}"/>
                </a:ext>
              </a:extLst>
            </p:cNvPr>
            <p:cNvSpPr>
              <a:spLocks noChangeShapeType="1"/>
            </p:cNvSpPr>
            <p:nvPr/>
          </p:nvSpPr>
          <p:spPr bwMode="auto">
            <a:xfrm>
              <a:off x="4398" y="2496"/>
              <a:ext cx="0" cy="1104"/>
            </a:xfrm>
            <a:prstGeom prst="line">
              <a:avLst/>
            </a:prstGeom>
            <a:noFill/>
            <a:ln w="25400">
              <a:solidFill>
                <a:srgbClr val="FF6600"/>
              </a:solidFill>
              <a:round/>
              <a:headEnd/>
              <a:tailEnd/>
            </a:ln>
            <a:extLst>
              <a:ext uri="{909E8E84-426E-40DD-AFC4-6F175D3DCCD1}">
                <a14:hiddenFill xmlns:a14="http://schemas.microsoft.com/office/drawing/2010/main">
                  <a:noFill/>
                </a14:hiddenFill>
              </a:ext>
            </a:extLst>
          </p:spPr>
          <p:txBody>
            <a:bodyPr>
              <a:spAutoFit/>
            </a:bodyPr>
            <a:lstStyle/>
            <a:p>
              <a:endParaRPr lang="en-GB"/>
            </a:p>
          </p:txBody>
        </p:sp>
      </p:grpSp>
      <p:sp>
        <p:nvSpPr>
          <p:cNvPr id="1010748" name="Rectangle 60">
            <a:extLst>
              <a:ext uri="{FF2B5EF4-FFF2-40B4-BE49-F238E27FC236}">
                <a16:creationId xmlns:a16="http://schemas.microsoft.com/office/drawing/2014/main" id="{EEC748FD-BD17-4B3A-9BE4-F8E2D860D6F8}"/>
              </a:ext>
            </a:extLst>
          </p:cNvPr>
          <p:cNvSpPr>
            <a:spLocks noChangeArrowheads="1"/>
          </p:cNvSpPr>
          <p:nvPr/>
        </p:nvSpPr>
        <p:spPr bwMode="auto">
          <a:xfrm>
            <a:off x="3868208" y="4038600"/>
            <a:ext cx="760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spcBef>
                <a:spcPct val="20000"/>
              </a:spcBef>
            </a:pPr>
            <a:r>
              <a:rPr lang="en-GB" altLang="en-US" baseline="0" dirty="0"/>
              <a:t>H–F</a:t>
            </a:r>
          </a:p>
        </p:txBody>
      </p:sp>
      <p:sp>
        <p:nvSpPr>
          <p:cNvPr id="1010749" name="Rectangle 61">
            <a:extLst>
              <a:ext uri="{FF2B5EF4-FFF2-40B4-BE49-F238E27FC236}">
                <a16:creationId xmlns:a16="http://schemas.microsoft.com/office/drawing/2014/main" id="{69AB5CB6-4180-4B2F-ACCF-153459DFCF0D}"/>
              </a:ext>
            </a:extLst>
          </p:cNvPr>
          <p:cNvSpPr>
            <a:spLocks noChangeArrowheads="1"/>
          </p:cNvSpPr>
          <p:nvPr/>
        </p:nvSpPr>
        <p:spPr bwMode="auto">
          <a:xfrm>
            <a:off x="4855633" y="4038600"/>
            <a:ext cx="86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aseline="0" dirty="0"/>
              <a:t>H–Cl</a:t>
            </a:r>
          </a:p>
        </p:txBody>
      </p:sp>
      <p:sp>
        <p:nvSpPr>
          <p:cNvPr id="1010750" name="Rectangle 62">
            <a:extLst>
              <a:ext uri="{FF2B5EF4-FFF2-40B4-BE49-F238E27FC236}">
                <a16:creationId xmlns:a16="http://schemas.microsoft.com/office/drawing/2014/main" id="{BAC75592-64B5-4571-94C5-D2B3885A7086}"/>
              </a:ext>
            </a:extLst>
          </p:cNvPr>
          <p:cNvSpPr>
            <a:spLocks noChangeArrowheads="1"/>
          </p:cNvSpPr>
          <p:nvPr/>
        </p:nvSpPr>
        <p:spPr bwMode="auto">
          <a:xfrm>
            <a:off x="5952596" y="4038600"/>
            <a:ext cx="879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aseline="0" dirty="0"/>
              <a:t>H–Br</a:t>
            </a:r>
          </a:p>
        </p:txBody>
      </p:sp>
      <p:sp>
        <p:nvSpPr>
          <p:cNvPr id="1010751" name="Rectangle 63">
            <a:extLst>
              <a:ext uri="{FF2B5EF4-FFF2-40B4-BE49-F238E27FC236}">
                <a16:creationId xmlns:a16="http://schemas.microsoft.com/office/drawing/2014/main" id="{12E2EEEC-E79E-4B0F-AE1C-C65ECBC56917}"/>
              </a:ext>
            </a:extLst>
          </p:cNvPr>
          <p:cNvSpPr>
            <a:spLocks noChangeArrowheads="1"/>
          </p:cNvSpPr>
          <p:nvPr/>
        </p:nvSpPr>
        <p:spPr bwMode="auto">
          <a:xfrm>
            <a:off x="7130609" y="4038600"/>
            <a:ext cx="6588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aseline="0" dirty="0"/>
              <a:t>H–I</a:t>
            </a:r>
          </a:p>
        </p:txBody>
      </p:sp>
      <p:sp>
        <p:nvSpPr>
          <p:cNvPr id="1010752" name="Text Box 64">
            <a:extLst>
              <a:ext uri="{FF2B5EF4-FFF2-40B4-BE49-F238E27FC236}">
                <a16:creationId xmlns:a16="http://schemas.microsoft.com/office/drawing/2014/main" id="{151CC842-51F7-45D0-A65B-2376E691AD49}"/>
              </a:ext>
            </a:extLst>
          </p:cNvPr>
          <p:cNvSpPr txBox="1">
            <a:spLocks noChangeArrowheads="1"/>
          </p:cNvSpPr>
          <p:nvPr/>
        </p:nvSpPr>
        <p:spPr bwMode="auto">
          <a:xfrm>
            <a:off x="3944408" y="4887913"/>
            <a:ext cx="608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aseline="0" dirty="0"/>
              <a:t>1.8</a:t>
            </a:r>
          </a:p>
        </p:txBody>
      </p:sp>
      <p:sp>
        <p:nvSpPr>
          <p:cNvPr id="1010753" name="Text Box 65">
            <a:extLst>
              <a:ext uri="{FF2B5EF4-FFF2-40B4-BE49-F238E27FC236}">
                <a16:creationId xmlns:a16="http://schemas.microsoft.com/office/drawing/2014/main" id="{4D32845D-5B50-49E0-9D2D-575308D13DAC}"/>
              </a:ext>
            </a:extLst>
          </p:cNvPr>
          <p:cNvSpPr txBox="1">
            <a:spLocks noChangeArrowheads="1"/>
          </p:cNvSpPr>
          <p:nvPr/>
        </p:nvSpPr>
        <p:spPr bwMode="auto">
          <a:xfrm>
            <a:off x="4983427" y="4887913"/>
            <a:ext cx="608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aseline="0"/>
              <a:t>1.0</a:t>
            </a:r>
          </a:p>
        </p:txBody>
      </p:sp>
      <p:sp>
        <p:nvSpPr>
          <p:cNvPr id="1010754" name="Text Box 66">
            <a:extLst>
              <a:ext uri="{FF2B5EF4-FFF2-40B4-BE49-F238E27FC236}">
                <a16:creationId xmlns:a16="http://schemas.microsoft.com/office/drawing/2014/main" id="{C49D7FC3-F325-4845-AADB-428736300EA5}"/>
              </a:ext>
            </a:extLst>
          </p:cNvPr>
          <p:cNvSpPr txBox="1">
            <a:spLocks noChangeArrowheads="1"/>
          </p:cNvSpPr>
          <p:nvPr/>
        </p:nvSpPr>
        <p:spPr bwMode="auto">
          <a:xfrm>
            <a:off x="6088327" y="4887913"/>
            <a:ext cx="608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aseline="0"/>
              <a:t>0.8</a:t>
            </a:r>
          </a:p>
        </p:txBody>
      </p:sp>
      <p:sp>
        <p:nvSpPr>
          <p:cNvPr id="1010755" name="Text Box 67">
            <a:extLst>
              <a:ext uri="{FF2B5EF4-FFF2-40B4-BE49-F238E27FC236}">
                <a16:creationId xmlns:a16="http://schemas.microsoft.com/office/drawing/2014/main" id="{395715CF-064C-4553-8CF3-6BEC26578AE8}"/>
              </a:ext>
            </a:extLst>
          </p:cNvPr>
          <p:cNvSpPr txBox="1">
            <a:spLocks noChangeArrowheads="1"/>
          </p:cNvSpPr>
          <p:nvPr/>
        </p:nvSpPr>
        <p:spPr bwMode="auto">
          <a:xfrm>
            <a:off x="7156009" y="4887913"/>
            <a:ext cx="608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aseline="0"/>
              <a:t>0.5</a:t>
            </a:r>
          </a:p>
        </p:txBody>
      </p:sp>
      <p:sp>
        <p:nvSpPr>
          <p:cNvPr id="1010761" name="AutoShape 73">
            <a:extLst>
              <a:ext uri="{FF2B5EF4-FFF2-40B4-BE49-F238E27FC236}">
                <a16:creationId xmlns:a16="http://schemas.microsoft.com/office/drawing/2014/main" id="{6BEBACF1-37AE-450E-B781-98D1187E9882}"/>
              </a:ext>
            </a:extLst>
          </p:cNvPr>
          <p:cNvSpPr>
            <a:spLocks noChangeArrowheads="1"/>
          </p:cNvSpPr>
          <p:nvPr/>
        </p:nvSpPr>
        <p:spPr bwMode="auto">
          <a:xfrm>
            <a:off x="4403725" y="5811838"/>
            <a:ext cx="2743200" cy="330200"/>
          </a:xfrm>
          <a:prstGeom prst="rightArrow">
            <a:avLst>
              <a:gd name="adj1" fmla="val 50000"/>
              <a:gd name="adj2" fmla="val 157692"/>
            </a:avLst>
          </a:prstGeom>
          <a:solidFill>
            <a:srgbClr val="FF6600"/>
          </a:solidFill>
          <a:ln w="25400">
            <a:noFill/>
            <a:miter lim="800000"/>
            <a:headEnd/>
            <a:tailEnd/>
          </a:ln>
          <a:effectLst/>
        </p:spPr>
        <p:txBody>
          <a:bodyPr wrap="none" anchor="ctr"/>
          <a:lstStyle/>
          <a:p>
            <a:pPr algn="ctr">
              <a:defRPr/>
            </a:pPr>
            <a:endParaRPr lang="en-GB" baseline="0">
              <a:latin typeface="Arial" charset="0"/>
            </a:endParaRPr>
          </a:p>
        </p:txBody>
      </p:sp>
      <p:grpSp>
        <p:nvGrpSpPr>
          <p:cNvPr id="3" name="Group 88">
            <a:extLst>
              <a:ext uri="{FF2B5EF4-FFF2-40B4-BE49-F238E27FC236}">
                <a16:creationId xmlns:a16="http://schemas.microsoft.com/office/drawing/2014/main" id="{34B77069-05A4-4B91-84DB-AFDBEDCA5A92}"/>
              </a:ext>
            </a:extLst>
          </p:cNvPr>
          <p:cNvGrpSpPr>
            <a:grpSpLocks/>
          </p:cNvGrpSpPr>
          <p:nvPr/>
        </p:nvGrpSpPr>
        <p:grpSpPr bwMode="auto">
          <a:xfrm>
            <a:off x="849313" y="2311400"/>
            <a:ext cx="7445375" cy="1384300"/>
            <a:chOff x="542" y="1456"/>
            <a:chExt cx="4690" cy="872"/>
          </a:xfrm>
        </p:grpSpPr>
        <p:sp>
          <p:nvSpPr>
            <p:cNvPr id="12316" name="AutoShape 86">
              <a:extLst>
                <a:ext uri="{FF2B5EF4-FFF2-40B4-BE49-F238E27FC236}">
                  <a16:creationId xmlns:a16="http://schemas.microsoft.com/office/drawing/2014/main" id="{5ED8FDBF-A467-4957-8788-EB0849EDBB0C}"/>
                </a:ext>
              </a:extLst>
            </p:cNvPr>
            <p:cNvSpPr>
              <a:spLocks noChangeArrowheads="1"/>
            </p:cNvSpPr>
            <p:nvPr/>
          </p:nvSpPr>
          <p:spPr bwMode="auto">
            <a:xfrm>
              <a:off x="550" y="1460"/>
              <a:ext cx="1780" cy="868"/>
            </a:xfrm>
            <a:prstGeom prst="roundRect">
              <a:avLst>
                <a:gd name="adj" fmla="val 0"/>
              </a:avLst>
            </a:prstGeom>
            <a:solidFill>
              <a:srgbClr val="FF6600"/>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endParaRPr lang="en-GB" altLang="en-US"/>
            </a:p>
          </p:txBody>
        </p:sp>
        <p:sp>
          <p:nvSpPr>
            <p:cNvPr id="12317" name="AutoShape 41">
              <a:extLst>
                <a:ext uri="{FF2B5EF4-FFF2-40B4-BE49-F238E27FC236}">
                  <a16:creationId xmlns:a16="http://schemas.microsoft.com/office/drawing/2014/main" id="{4558420C-98DE-4257-98A8-A4AE5C53DBD5}"/>
                </a:ext>
              </a:extLst>
            </p:cNvPr>
            <p:cNvSpPr>
              <a:spLocks noChangeArrowheads="1"/>
            </p:cNvSpPr>
            <p:nvPr/>
          </p:nvSpPr>
          <p:spPr bwMode="auto">
            <a:xfrm>
              <a:off x="544" y="1464"/>
              <a:ext cx="4688" cy="856"/>
            </a:xfrm>
            <a:prstGeom prst="roundRect">
              <a:avLst>
                <a:gd name="adj" fmla="val 0"/>
              </a:avLst>
            </a:prstGeom>
            <a:noFill/>
            <a:ln w="38100" algn="ctr">
              <a:solidFill>
                <a:srgbClr val="FF6600"/>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endParaRPr lang="en-GB" altLang="en-US"/>
            </a:p>
          </p:txBody>
        </p:sp>
        <p:sp>
          <p:nvSpPr>
            <p:cNvPr id="12318" name="Text Box 42">
              <a:extLst>
                <a:ext uri="{FF2B5EF4-FFF2-40B4-BE49-F238E27FC236}">
                  <a16:creationId xmlns:a16="http://schemas.microsoft.com/office/drawing/2014/main" id="{86B51C6E-D95D-4ED9-A999-24E808CCF76D}"/>
                </a:ext>
              </a:extLst>
            </p:cNvPr>
            <p:cNvSpPr txBox="1">
              <a:spLocks noChangeArrowheads="1"/>
            </p:cNvSpPr>
            <p:nvPr/>
          </p:nvSpPr>
          <p:spPr bwMode="auto">
            <a:xfrm>
              <a:off x="584" y="1805"/>
              <a:ext cx="1744"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1" baseline="0">
                  <a:solidFill>
                    <a:schemeClr val="bg1"/>
                  </a:solidFill>
                </a:rPr>
                <a:t>Pauling elecronegativities</a:t>
              </a:r>
            </a:p>
          </p:txBody>
        </p:sp>
        <p:sp>
          <p:nvSpPr>
            <p:cNvPr id="12319" name="Line 43">
              <a:extLst>
                <a:ext uri="{FF2B5EF4-FFF2-40B4-BE49-F238E27FC236}">
                  <a16:creationId xmlns:a16="http://schemas.microsoft.com/office/drawing/2014/main" id="{460428D2-5771-4695-99E8-9B0DE315E51D}"/>
                </a:ext>
              </a:extLst>
            </p:cNvPr>
            <p:cNvSpPr>
              <a:spLocks noChangeShapeType="1"/>
            </p:cNvSpPr>
            <p:nvPr/>
          </p:nvSpPr>
          <p:spPr bwMode="auto">
            <a:xfrm>
              <a:off x="2328" y="1464"/>
              <a:ext cx="0" cy="856"/>
            </a:xfrm>
            <a:prstGeom prst="line">
              <a:avLst/>
            </a:prstGeom>
            <a:noFill/>
            <a:ln w="25400">
              <a:solidFill>
                <a:srgbClr val="FF6600"/>
              </a:solidFill>
              <a:round/>
              <a:headEnd/>
              <a:tailEnd/>
            </a:ln>
            <a:extLst>
              <a:ext uri="{909E8E84-426E-40DD-AFC4-6F175D3DCCD1}">
                <a14:hiddenFill xmlns:a14="http://schemas.microsoft.com/office/drawing/2010/main">
                  <a:noFill/>
                </a14:hiddenFill>
              </a:ext>
            </a:extLst>
          </p:spPr>
          <p:txBody>
            <a:bodyPr>
              <a:spAutoFit/>
            </a:bodyPr>
            <a:lstStyle/>
            <a:p>
              <a:endParaRPr lang="en-GB"/>
            </a:p>
          </p:txBody>
        </p:sp>
        <p:sp>
          <p:nvSpPr>
            <p:cNvPr id="12320" name="Line 74">
              <a:extLst>
                <a:ext uri="{FF2B5EF4-FFF2-40B4-BE49-F238E27FC236}">
                  <a16:creationId xmlns:a16="http://schemas.microsoft.com/office/drawing/2014/main" id="{F8484C68-D7B0-418B-9A41-2D687545EE96}"/>
                </a:ext>
              </a:extLst>
            </p:cNvPr>
            <p:cNvSpPr>
              <a:spLocks noChangeShapeType="1"/>
            </p:cNvSpPr>
            <p:nvPr/>
          </p:nvSpPr>
          <p:spPr bwMode="auto">
            <a:xfrm flipH="1">
              <a:off x="542" y="1839"/>
              <a:ext cx="4680" cy="0"/>
            </a:xfrm>
            <a:prstGeom prst="line">
              <a:avLst/>
            </a:prstGeom>
            <a:noFill/>
            <a:ln w="25400">
              <a:solidFill>
                <a:srgbClr val="FF6600"/>
              </a:solidFill>
              <a:round/>
              <a:headEnd/>
              <a:tailEnd/>
            </a:ln>
            <a:extLst>
              <a:ext uri="{909E8E84-426E-40DD-AFC4-6F175D3DCCD1}">
                <a14:hiddenFill xmlns:a14="http://schemas.microsoft.com/office/drawing/2010/main">
                  <a:noFill/>
                </a14:hiddenFill>
              </a:ext>
            </a:extLst>
          </p:spPr>
          <p:txBody>
            <a:bodyPr>
              <a:spAutoFit/>
            </a:bodyPr>
            <a:lstStyle/>
            <a:p>
              <a:endParaRPr lang="en-GB"/>
            </a:p>
          </p:txBody>
        </p:sp>
        <p:sp>
          <p:nvSpPr>
            <p:cNvPr id="12321" name="Text Box 75">
              <a:extLst>
                <a:ext uri="{FF2B5EF4-FFF2-40B4-BE49-F238E27FC236}">
                  <a16:creationId xmlns:a16="http://schemas.microsoft.com/office/drawing/2014/main" id="{64F4EF4A-C36C-4C78-ADB0-9B5EC90C01D8}"/>
                </a:ext>
              </a:extLst>
            </p:cNvPr>
            <p:cNvSpPr txBox="1">
              <a:spLocks noChangeArrowheads="1"/>
            </p:cNvSpPr>
            <p:nvPr/>
          </p:nvSpPr>
          <p:spPr bwMode="auto">
            <a:xfrm>
              <a:off x="584" y="1505"/>
              <a:ext cx="849"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1" baseline="0" dirty="0">
                  <a:solidFill>
                    <a:schemeClr val="bg1"/>
                  </a:solidFill>
                </a:rPr>
                <a:t>element</a:t>
              </a:r>
            </a:p>
          </p:txBody>
        </p:sp>
        <p:sp>
          <p:nvSpPr>
            <p:cNvPr id="12322" name="Line 76">
              <a:extLst>
                <a:ext uri="{FF2B5EF4-FFF2-40B4-BE49-F238E27FC236}">
                  <a16:creationId xmlns:a16="http://schemas.microsoft.com/office/drawing/2014/main" id="{7E2E3768-C28D-4337-AF3F-AC584625D4B9}"/>
                </a:ext>
              </a:extLst>
            </p:cNvPr>
            <p:cNvSpPr>
              <a:spLocks noChangeShapeType="1"/>
            </p:cNvSpPr>
            <p:nvPr/>
          </p:nvSpPr>
          <p:spPr bwMode="auto">
            <a:xfrm>
              <a:off x="2905" y="1464"/>
              <a:ext cx="0" cy="856"/>
            </a:xfrm>
            <a:prstGeom prst="line">
              <a:avLst/>
            </a:prstGeom>
            <a:noFill/>
            <a:ln w="25400">
              <a:solidFill>
                <a:srgbClr val="FF6600"/>
              </a:solidFill>
              <a:round/>
              <a:headEnd/>
              <a:tailEnd/>
            </a:ln>
            <a:extLst>
              <a:ext uri="{909E8E84-426E-40DD-AFC4-6F175D3DCCD1}">
                <a14:hiddenFill xmlns:a14="http://schemas.microsoft.com/office/drawing/2010/main">
                  <a:noFill/>
                </a14:hiddenFill>
              </a:ext>
            </a:extLst>
          </p:spPr>
          <p:txBody>
            <a:bodyPr>
              <a:spAutoFit/>
            </a:bodyPr>
            <a:lstStyle/>
            <a:p>
              <a:endParaRPr lang="en-GB"/>
            </a:p>
          </p:txBody>
        </p:sp>
        <p:sp>
          <p:nvSpPr>
            <p:cNvPr id="12323" name="Line 77">
              <a:extLst>
                <a:ext uri="{FF2B5EF4-FFF2-40B4-BE49-F238E27FC236}">
                  <a16:creationId xmlns:a16="http://schemas.microsoft.com/office/drawing/2014/main" id="{0969362E-CDDE-450D-BB83-41D3B774DC88}"/>
                </a:ext>
              </a:extLst>
            </p:cNvPr>
            <p:cNvSpPr>
              <a:spLocks noChangeShapeType="1"/>
            </p:cNvSpPr>
            <p:nvPr/>
          </p:nvSpPr>
          <p:spPr bwMode="auto">
            <a:xfrm>
              <a:off x="3483" y="1464"/>
              <a:ext cx="0" cy="856"/>
            </a:xfrm>
            <a:prstGeom prst="line">
              <a:avLst/>
            </a:prstGeom>
            <a:noFill/>
            <a:ln w="25400">
              <a:solidFill>
                <a:srgbClr val="FF6600"/>
              </a:solidFill>
              <a:round/>
              <a:headEnd/>
              <a:tailEnd/>
            </a:ln>
            <a:extLst>
              <a:ext uri="{909E8E84-426E-40DD-AFC4-6F175D3DCCD1}">
                <a14:hiddenFill xmlns:a14="http://schemas.microsoft.com/office/drawing/2010/main">
                  <a:noFill/>
                </a14:hiddenFill>
              </a:ext>
            </a:extLst>
          </p:spPr>
          <p:txBody>
            <a:bodyPr>
              <a:spAutoFit/>
            </a:bodyPr>
            <a:lstStyle/>
            <a:p>
              <a:endParaRPr lang="en-GB"/>
            </a:p>
          </p:txBody>
        </p:sp>
        <p:sp>
          <p:nvSpPr>
            <p:cNvPr id="12324" name="Line 78">
              <a:extLst>
                <a:ext uri="{FF2B5EF4-FFF2-40B4-BE49-F238E27FC236}">
                  <a16:creationId xmlns:a16="http://schemas.microsoft.com/office/drawing/2014/main" id="{0D3F49F6-98B5-412C-BD4F-D4ED2377EC6B}"/>
                </a:ext>
              </a:extLst>
            </p:cNvPr>
            <p:cNvSpPr>
              <a:spLocks noChangeShapeType="1"/>
            </p:cNvSpPr>
            <p:nvPr/>
          </p:nvSpPr>
          <p:spPr bwMode="auto">
            <a:xfrm>
              <a:off x="4060" y="1464"/>
              <a:ext cx="0" cy="856"/>
            </a:xfrm>
            <a:prstGeom prst="line">
              <a:avLst/>
            </a:prstGeom>
            <a:noFill/>
            <a:ln w="25400">
              <a:solidFill>
                <a:srgbClr val="FF6600"/>
              </a:solidFill>
              <a:round/>
              <a:headEnd/>
              <a:tailEnd/>
            </a:ln>
            <a:extLst>
              <a:ext uri="{909E8E84-426E-40DD-AFC4-6F175D3DCCD1}">
                <a14:hiddenFill xmlns:a14="http://schemas.microsoft.com/office/drawing/2010/main">
                  <a:noFill/>
                </a14:hiddenFill>
              </a:ext>
            </a:extLst>
          </p:spPr>
          <p:txBody>
            <a:bodyPr>
              <a:spAutoFit/>
            </a:bodyPr>
            <a:lstStyle/>
            <a:p>
              <a:endParaRPr lang="en-GB"/>
            </a:p>
          </p:txBody>
        </p:sp>
        <p:sp>
          <p:nvSpPr>
            <p:cNvPr id="12325" name="Line 79">
              <a:extLst>
                <a:ext uri="{FF2B5EF4-FFF2-40B4-BE49-F238E27FC236}">
                  <a16:creationId xmlns:a16="http://schemas.microsoft.com/office/drawing/2014/main" id="{DE783350-3586-4C41-8D29-D1D69EFC7123}"/>
                </a:ext>
              </a:extLst>
            </p:cNvPr>
            <p:cNvSpPr>
              <a:spLocks noChangeShapeType="1"/>
            </p:cNvSpPr>
            <p:nvPr/>
          </p:nvSpPr>
          <p:spPr bwMode="auto">
            <a:xfrm>
              <a:off x="4638" y="1456"/>
              <a:ext cx="0" cy="856"/>
            </a:xfrm>
            <a:prstGeom prst="line">
              <a:avLst/>
            </a:prstGeom>
            <a:noFill/>
            <a:ln w="25400">
              <a:solidFill>
                <a:srgbClr val="FF6600"/>
              </a:solidFill>
              <a:round/>
              <a:headEnd/>
              <a:tailEnd/>
            </a:ln>
            <a:extLst>
              <a:ext uri="{909E8E84-426E-40DD-AFC4-6F175D3DCCD1}">
                <a14:hiddenFill xmlns:a14="http://schemas.microsoft.com/office/drawing/2010/main">
                  <a:noFill/>
                </a14:hiddenFill>
              </a:ext>
            </a:extLst>
          </p:spPr>
          <p:txBody>
            <a:bodyPr>
              <a:spAutoFit/>
            </a:bodyPr>
            <a:lstStyle/>
            <a:p>
              <a:endParaRPr lang="en-GB"/>
            </a:p>
          </p:txBody>
        </p:sp>
      </p:grpSp>
      <p:sp>
        <p:nvSpPr>
          <p:cNvPr id="1010769" name="Text Box 81">
            <a:extLst>
              <a:ext uri="{FF2B5EF4-FFF2-40B4-BE49-F238E27FC236}">
                <a16:creationId xmlns:a16="http://schemas.microsoft.com/office/drawing/2014/main" id="{BB2E741E-FE16-403E-87CC-A0DF899D46DF}"/>
              </a:ext>
            </a:extLst>
          </p:cNvPr>
          <p:cNvSpPr txBox="1">
            <a:spLocks noChangeArrowheads="1"/>
          </p:cNvSpPr>
          <p:nvPr/>
        </p:nvSpPr>
        <p:spPr bwMode="auto">
          <a:xfrm>
            <a:off x="3849688" y="3055938"/>
            <a:ext cx="608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2.2</a:t>
            </a:r>
          </a:p>
        </p:txBody>
      </p:sp>
      <p:sp>
        <p:nvSpPr>
          <p:cNvPr id="1010770" name="Text Box 82">
            <a:extLst>
              <a:ext uri="{FF2B5EF4-FFF2-40B4-BE49-F238E27FC236}">
                <a16:creationId xmlns:a16="http://schemas.microsoft.com/office/drawing/2014/main" id="{AA63C772-92BC-4345-B2EF-60DBA5BBF90F}"/>
              </a:ext>
            </a:extLst>
          </p:cNvPr>
          <p:cNvSpPr txBox="1">
            <a:spLocks noChangeArrowheads="1"/>
          </p:cNvSpPr>
          <p:nvPr/>
        </p:nvSpPr>
        <p:spPr bwMode="auto">
          <a:xfrm>
            <a:off x="4754386" y="3055938"/>
            <a:ext cx="608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a:t>4.0</a:t>
            </a:r>
          </a:p>
        </p:txBody>
      </p:sp>
      <p:sp>
        <p:nvSpPr>
          <p:cNvPr id="1010771" name="Text Box 83">
            <a:extLst>
              <a:ext uri="{FF2B5EF4-FFF2-40B4-BE49-F238E27FC236}">
                <a16:creationId xmlns:a16="http://schemas.microsoft.com/office/drawing/2014/main" id="{D53C3F45-7709-469D-897C-5C63427811D9}"/>
              </a:ext>
            </a:extLst>
          </p:cNvPr>
          <p:cNvSpPr txBox="1">
            <a:spLocks noChangeArrowheads="1"/>
          </p:cNvSpPr>
          <p:nvPr/>
        </p:nvSpPr>
        <p:spPr bwMode="auto">
          <a:xfrm>
            <a:off x="5683250" y="3055938"/>
            <a:ext cx="608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a:t>3.2</a:t>
            </a:r>
          </a:p>
        </p:txBody>
      </p:sp>
      <p:sp>
        <p:nvSpPr>
          <p:cNvPr id="1010772" name="Text Box 84">
            <a:extLst>
              <a:ext uri="{FF2B5EF4-FFF2-40B4-BE49-F238E27FC236}">
                <a16:creationId xmlns:a16="http://schemas.microsoft.com/office/drawing/2014/main" id="{5415D59C-F488-493F-AEC7-72F5547EA96A}"/>
              </a:ext>
            </a:extLst>
          </p:cNvPr>
          <p:cNvSpPr txBox="1">
            <a:spLocks noChangeArrowheads="1"/>
          </p:cNvSpPr>
          <p:nvPr/>
        </p:nvSpPr>
        <p:spPr bwMode="auto">
          <a:xfrm>
            <a:off x="6599238" y="3055938"/>
            <a:ext cx="608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a:t>3.0</a:t>
            </a:r>
          </a:p>
        </p:txBody>
      </p:sp>
      <p:sp>
        <p:nvSpPr>
          <p:cNvPr id="1010773" name="Text Box 85">
            <a:extLst>
              <a:ext uri="{FF2B5EF4-FFF2-40B4-BE49-F238E27FC236}">
                <a16:creationId xmlns:a16="http://schemas.microsoft.com/office/drawing/2014/main" id="{33B6C7C9-2EF1-4A3C-BE70-2C03E61153A2}"/>
              </a:ext>
            </a:extLst>
          </p:cNvPr>
          <p:cNvSpPr txBox="1">
            <a:spLocks noChangeArrowheads="1"/>
          </p:cNvSpPr>
          <p:nvPr/>
        </p:nvSpPr>
        <p:spPr bwMode="auto">
          <a:xfrm>
            <a:off x="7516813" y="3055938"/>
            <a:ext cx="608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2.7</a:t>
            </a:r>
          </a:p>
        </p:txBody>
      </p:sp>
      <p:pic>
        <p:nvPicPr>
          <p:cNvPr id="47" name="Picture 8">
            <a:hlinkClick r:id="" action="ppaction://hlinkshowjump?jump=nextslide"/>
            <a:extLst>
              <a:ext uri="{FF2B5EF4-FFF2-40B4-BE49-F238E27FC236}">
                <a16:creationId xmlns:a16="http://schemas.microsoft.com/office/drawing/2014/main" id="{F0754E57-902E-4683-8298-A364293769E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0725"/>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3"/>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1010732"/>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1010733"/>
                                        </p:tgtEl>
                                        <p:attrNameLst>
                                          <p:attrName>style.visibility</p:attrName>
                                        </p:attrNameLst>
                                      </p:cBhvr>
                                      <p:to>
                                        <p:strVal val="visible"/>
                                      </p:to>
                                    </p:set>
                                  </p:childTnLst>
                                </p:cTn>
                              </p:par>
                            </p:childTnLst>
                          </p:cTn>
                        </p:par>
                        <p:par>
                          <p:cTn id="16" fill="hold" nodeType="afterGroup">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1010734"/>
                                        </p:tgtEl>
                                        <p:attrNameLst>
                                          <p:attrName>style.visibility</p:attrName>
                                        </p:attrNameLst>
                                      </p:cBhvr>
                                      <p:to>
                                        <p:strVal val="visible"/>
                                      </p:to>
                                    </p:set>
                                  </p:childTnLst>
                                </p:cTn>
                              </p:par>
                            </p:childTnLst>
                          </p:cTn>
                        </p:par>
                        <p:par>
                          <p:cTn id="19" fill="hold" nodeType="afterGroup">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010735"/>
                                        </p:tgtEl>
                                        <p:attrNameLst>
                                          <p:attrName>style.visibility</p:attrName>
                                        </p:attrNameLst>
                                      </p:cBhvr>
                                      <p:to>
                                        <p:strVal val="visible"/>
                                      </p:to>
                                    </p:set>
                                  </p:childTnLst>
                                </p:cTn>
                              </p:par>
                            </p:childTnLst>
                          </p:cTn>
                        </p:par>
                        <p:par>
                          <p:cTn id="22" fill="hold" nodeType="afterGroup">
                            <p:stCondLst>
                              <p:cond delay="0"/>
                            </p:stCondLst>
                            <p:childTnLst>
                              <p:par>
                                <p:cTn id="23" presetID="1" presetClass="entr" presetSubtype="0" fill="hold" grpId="0" nodeType="afterEffect">
                                  <p:stCondLst>
                                    <p:cond delay="0"/>
                                  </p:stCondLst>
                                  <p:childTnLst>
                                    <p:set>
                                      <p:cBhvr>
                                        <p:cTn id="24" dur="1" fill="hold">
                                          <p:stCondLst>
                                            <p:cond delay="0"/>
                                          </p:stCondLst>
                                        </p:cTn>
                                        <p:tgtEl>
                                          <p:spTgt spid="1010737"/>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10769"/>
                                        </p:tgtEl>
                                        <p:attrNameLst>
                                          <p:attrName>style.visibility</p:attrName>
                                        </p:attrNameLst>
                                      </p:cBhvr>
                                      <p:to>
                                        <p:strVal val="visible"/>
                                      </p:to>
                                    </p:set>
                                  </p:childTnLst>
                                </p:cTn>
                              </p:par>
                            </p:childTnLst>
                          </p:cTn>
                        </p:par>
                        <p:par>
                          <p:cTn id="29" fill="hold" nodeType="afterGroup">
                            <p:stCondLst>
                              <p:cond delay="0"/>
                            </p:stCondLst>
                            <p:childTnLst>
                              <p:par>
                                <p:cTn id="30" presetID="1" presetClass="entr" presetSubtype="0" fill="hold" grpId="0" nodeType="afterEffect">
                                  <p:stCondLst>
                                    <p:cond delay="0"/>
                                  </p:stCondLst>
                                  <p:childTnLst>
                                    <p:set>
                                      <p:cBhvr>
                                        <p:cTn id="31" dur="1" fill="hold">
                                          <p:stCondLst>
                                            <p:cond delay="0"/>
                                          </p:stCondLst>
                                        </p:cTn>
                                        <p:tgtEl>
                                          <p:spTgt spid="1010770"/>
                                        </p:tgtEl>
                                        <p:attrNameLst>
                                          <p:attrName>style.visibility</p:attrName>
                                        </p:attrNameLst>
                                      </p:cBhvr>
                                      <p:to>
                                        <p:strVal val="visible"/>
                                      </p:to>
                                    </p:set>
                                  </p:childTnLst>
                                </p:cTn>
                              </p:par>
                            </p:childTnLst>
                          </p:cTn>
                        </p:par>
                        <p:par>
                          <p:cTn id="32" fill="hold" nodeType="afterGroup">
                            <p:stCondLst>
                              <p:cond delay="0"/>
                            </p:stCondLst>
                            <p:childTnLst>
                              <p:par>
                                <p:cTn id="33" presetID="1" presetClass="entr" presetSubtype="0" fill="hold" grpId="0" nodeType="afterEffect">
                                  <p:stCondLst>
                                    <p:cond delay="0"/>
                                  </p:stCondLst>
                                  <p:childTnLst>
                                    <p:set>
                                      <p:cBhvr>
                                        <p:cTn id="34" dur="1" fill="hold">
                                          <p:stCondLst>
                                            <p:cond delay="0"/>
                                          </p:stCondLst>
                                        </p:cTn>
                                        <p:tgtEl>
                                          <p:spTgt spid="1010771"/>
                                        </p:tgtEl>
                                        <p:attrNameLst>
                                          <p:attrName>style.visibility</p:attrName>
                                        </p:attrNameLst>
                                      </p:cBhvr>
                                      <p:to>
                                        <p:strVal val="visible"/>
                                      </p:to>
                                    </p:set>
                                  </p:childTnLst>
                                </p:cTn>
                              </p:par>
                            </p:childTnLst>
                          </p:cTn>
                        </p:par>
                        <p:par>
                          <p:cTn id="35" fill="hold" nodeType="afterGroup">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1010772"/>
                                        </p:tgtEl>
                                        <p:attrNameLst>
                                          <p:attrName>style.visibility</p:attrName>
                                        </p:attrNameLst>
                                      </p:cBhvr>
                                      <p:to>
                                        <p:strVal val="visible"/>
                                      </p:to>
                                    </p:set>
                                  </p:childTnLst>
                                </p:cTn>
                              </p:par>
                            </p:childTnLst>
                          </p:cTn>
                        </p:par>
                        <p:par>
                          <p:cTn id="38" fill="hold" nodeType="afterGroup">
                            <p:stCondLst>
                              <p:cond delay="0"/>
                            </p:stCondLst>
                            <p:childTnLst>
                              <p:par>
                                <p:cTn id="39" presetID="1" presetClass="entr" presetSubtype="0" fill="hold" grpId="0" nodeType="afterEffect">
                                  <p:stCondLst>
                                    <p:cond delay="0"/>
                                  </p:stCondLst>
                                  <p:childTnLst>
                                    <p:set>
                                      <p:cBhvr>
                                        <p:cTn id="40" dur="1" fill="hold">
                                          <p:stCondLst>
                                            <p:cond delay="0"/>
                                          </p:stCondLst>
                                        </p:cTn>
                                        <p:tgtEl>
                                          <p:spTgt spid="1010773"/>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2"/>
                                        </p:tgtEl>
                                        <p:attrNameLst>
                                          <p:attrName>style.visibility</p:attrName>
                                        </p:attrNameLst>
                                      </p:cBhvr>
                                      <p:to>
                                        <p:strVal val="visible"/>
                                      </p:to>
                                    </p:set>
                                  </p:childTnLst>
                                </p:cTn>
                              </p:par>
                            </p:childTnLst>
                          </p:cTn>
                        </p:par>
                        <p:par>
                          <p:cTn id="45" fill="hold" nodeType="afterGroup">
                            <p:stCondLst>
                              <p:cond delay="0"/>
                            </p:stCondLst>
                            <p:childTnLst>
                              <p:par>
                                <p:cTn id="46" presetID="1" presetClass="entr" presetSubtype="0" fill="hold" grpId="0" nodeType="afterEffect">
                                  <p:stCondLst>
                                    <p:cond delay="0"/>
                                  </p:stCondLst>
                                  <p:childTnLst>
                                    <p:set>
                                      <p:cBhvr>
                                        <p:cTn id="47" dur="1" fill="hold">
                                          <p:stCondLst>
                                            <p:cond delay="0"/>
                                          </p:stCondLst>
                                        </p:cTn>
                                        <p:tgtEl>
                                          <p:spTgt spid="1010748"/>
                                        </p:tgtEl>
                                        <p:attrNameLst>
                                          <p:attrName>style.visibility</p:attrName>
                                        </p:attrNameLst>
                                      </p:cBhvr>
                                      <p:to>
                                        <p:strVal val="visible"/>
                                      </p:to>
                                    </p:set>
                                  </p:childTnLst>
                                </p:cTn>
                              </p:par>
                            </p:childTnLst>
                          </p:cTn>
                        </p:par>
                        <p:par>
                          <p:cTn id="48" fill="hold" nodeType="afterGroup">
                            <p:stCondLst>
                              <p:cond delay="0"/>
                            </p:stCondLst>
                            <p:childTnLst>
                              <p:par>
                                <p:cTn id="49" presetID="1" presetClass="entr" presetSubtype="0" fill="hold" grpId="0" nodeType="afterEffect">
                                  <p:stCondLst>
                                    <p:cond delay="0"/>
                                  </p:stCondLst>
                                  <p:childTnLst>
                                    <p:set>
                                      <p:cBhvr>
                                        <p:cTn id="50" dur="1" fill="hold">
                                          <p:stCondLst>
                                            <p:cond delay="0"/>
                                          </p:stCondLst>
                                        </p:cTn>
                                        <p:tgtEl>
                                          <p:spTgt spid="1010749"/>
                                        </p:tgtEl>
                                        <p:attrNameLst>
                                          <p:attrName>style.visibility</p:attrName>
                                        </p:attrNameLst>
                                      </p:cBhvr>
                                      <p:to>
                                        <p:strVal val="visible"/>
                                      </p:to>
                                    </p:set>
                                  </p:childTnLst>
                                </p:cTn>
                              </p:par>
                            </p:childTnLst>
                          </p:cTn>
                        </p:par>
                        <p:par>
                          <p:cTn id="51" fill="hold" nodeType="afterGroup">
                            <p:stCondLst>
                              <p:cond delay="0"/>
                            </p:stCondLst>
                            <p:childTnLst>
                              <p:par>
                                <p:cTn id="52" presetID="1" presetClass="entr" presetSubtype="0" fill="hold" grpId="0" nodeType="afterEffect">
                                  <p:stCondLst>
                                    <p:cond delay="0"/>
                                  </p:stCondLst>
                                  <p:childTnLst>
                                    <p:set>
                                      <p:cBhvr>
                                        <p:cTn id="53" dur="1" fill="hold">
                                          <p:stCondLst>
                                            <p:cond delay="0"/>
                                          </p:stCondLst>
                                        </p:cTn>
                                        <p:tgtEl>
                                          <p:spTgt spid="1010750"/>
                                        </p:tgtEl>
                                        <p:attrNameLst>
                                          <p:attrName>style.visibility</p:attrName>
                                        </p:attrNameLst>
                                      </p:cBhvr>
                                      <p:to>
                                        <p:strVal val="visible"/>
                                      </p:to>
                                    </p:set>
                                  </p:childTnLst>
                                </p:cTn>
                              </p:par>
                            </p:childTnLst>
                          </p:cTn>
                        </p:par>
                        <p:par>
                          <p:cTn id="54" fill="hold" nodeType="afterGroup">
                            <p:stCondLst>
                              <p:cond delay="0"/>
                            </p:stCondLst>
                            <p:childTnLst>
                              <p:par>
                                <p:cTn id="55" presetID="1" presetClass="entr" presetSubtype="0" fill="hold" grpId="0" nodeType="afterEffect">
                                  <p:stCondLst>
                                    <p:cond delay="0"/>
                                  </p:stCondLst>
                                  <p:childTnLst>
                                    <p:set>
                                      <p:cBhvr>
                                        <p:cTn id="56" dur="1" fill="hold">
                                          <p:stCondLst>
                                            <p:cond delay="0"/>
                                          </p:stCondLst>
                                        </p:cTn>
                                        <p:tgtEl>
                                          <p:spTgt spid="1010751"/>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010752"/>
                                        </p:tgtEl>
                                        <p:attrNameLst>
                                          <p:attrName>style.visibility</p:attrName>
                                        </p:attrNameLst>
                                      </p:cBhvr>
                                      <p:to>
                                        <p:strVal val="visible"/>
                                      </p:to>
                                    </p:set>
                                  </p:childTnLst>
                                </p:cTn>
                              </p:par>
                            </p:childTnLst>
                          </p:cTn>
                        </p:par>
                        <p:par>
                          <p:cTn id="61" fill="hold" nodeType="afterGroup">
                            <p:stCondLst>
                              <p:cond delay="0"/>
                            </p:stCondLst>
                            <p:childTnLst>
                              <p:par>
                                <p:cTn id="62" presetID="1" presetClass="entr" presetSubtype="0" fill="hold" grpId="0" nodeType="afterEffect">
                                  <p:stCondLst>
                                    <p:cond delay="0"/>
                                  </p:stCondLst>
                                  <p:childTnLst>
                                    <p:set>
                                      <p:cBhvr>
                                        <p:cTn id="63" dur="1" fill="hold">
                                          <p:stCondLst>
                                            <p:cond delay="0"/>
                                          </p:stCondLst>
                                        </p:cTn>
                                        <p:tgtEl>
                                          <p:spTgt spid="1010753"/>
                                        </p:tgtEl>
                                        <p:attrNameLst>
                                          <p:attrName>style.visibility</p:attrName>
                                        </p:attrNameLst>
                                      </p:cBhvr>
                                      <p:to>
                                        <p:strVal val="visible"/>
                                      </p:to>
                                    </p:set>
                                  </p:childTnLst>
                                </p:cTn>
                              </p:par>
                            </p:childTnLst>
                          </p:cTn>
                        </p:par>
                        <p:par>
                          <p:cTn id="64" fill="hold" nodeType="afterGroup">
                            <p:stCondLst>
                              <p:cond delay="0"/>
                            </p:stCondLst>
                            <p:childTnLst>
                              <p:par>
                                <p:cTn id="65" presetID="1" presetClass="entr" presetSubtype="0" fill="hold" grpId="0" nodeType="afterEffect">
                                  <p:stCondLst>
                                    <p:cond delay="0"/>
                                  </p:stCondLst>
                                  <p:childTnLst>
                                    <p:set>
                                      <p:cBhvr>
                                        <p:cTn id="66" dur="1" fill="hold">
                                          <p:stCondLst>
                                            <p:cond delay="0"/>
                                          </p:stCondLst>
                                        </p:cTn>
                                        <p:tgtEl>
                                          <p:spTgt spid="1010754"/>
                                        </p:tgtEl>
                                        <p:attrNameLst>
                                          <p:attrName>style.visibility</p:attrName>
                                        </p:attrNameLst>
                                      </p:cBhvr>
                                      <p:to>
                                        <p:strVal val="visible"/>
                                      </p:to>
                                    </p:set>
                                  </p:childTnLst>
                                </p:cTn>
                              </p:par>
                            </p:childTnLst>
                          </p:cTn>
                        </p:par>
                        <p:par>
                          <p:cTn id="67" fill="hold" nodeType="afterGroup">
                            <p:stCondLst>
                              <p:cond delay="0"/>
                            </p:stCondLst>
                            <p:childTnLst>
                              <p:par>
                                <p:cTn id="68" presetID="1" presetClass="entr" presetSubtype="0" fill="hold" grpId="0" nodeType="afterEffect">
                                  <p:stCondLst>
                                    <p:cond delay="0"/>
                                  </p:stCondLst>
                                  <p:childTnLst>
                                    <p:set>
                                      <p:cBhvr>
                                        <p:cTn id="69" dur="1" fill="hold">
                                          <p:stCondLst>
                                            <p:cond delay="0"/>
                                          </p:stCondLst>
                                        </p:cTn>
                                        <p:tgtEl>
                                          <p:spTgt spid="1010755"/>
                                        </p:tgtEl>
                                        <p:attrNameLst>
                                          <p:attrName>style.visibility</p:attrName>
                                        </p:attrNameLst>
                                      </p:cBhvr>
                                      <p:to>
                                        <p:strVal val="visible"/>
                                      </p:to>
                                    </p:set>
                                  </p:childTnLst>
                                </p:cTn>
                              </p:par>
                            </p:childTnLst>
                          </p:cTn>
                        </p:par>
                        <p:par>
                          <p:cTn id="70" fill="hold" nodeType="afterGroup">
                            <p:stCondLst>
                              <p:cond delay="0"/>
                            </p:stCondLst>
                            <p:childTnLst>
                              <p:par>
                                <p:cTn id="71" presetID="22" presetClass="entr" presetSubtype="8" fill="hold" grpId="0" nodeType="afterEffect">
                                  <p:stCondLst>
                                    <p:cond delay="0"/>
                                  </p:stCondLst>
                                  <p:childTnLst>
                                    <p:set>
                                      <p:cBhvr>
                                        <p:cTn id="72" dur="1" fill="hold">
                                          <p:stCondLst>
                                            <p:cond delay="0"/>
                                          </p:stCondLst>
                                        </p:cTn>
                                        <p:tgtEl>
                                          <p:spTgt spid="1010761"/>
                                        </p:tgtEl>
                                        <p:attrNameLst>
                                          <p:attrName>style.visibility</p:attrName>
                                        </p:attrNameLst>
                                      </p:cBhvr>
                                      <p:to>
                                        <p:strVal val="visible"/>
                                      </p:to>
                                    </p:set>
                                    <p:animEffect transition="in" filter="wipe(left)">
                                      <p:cBhvr>
                                        <p:cTn id="73" dur="500"/>
                                        <p:tgtEl>
                                          <p:spTgt spid="1010761"/>
                                        </p:tgtEl>
                                      </p:cBhvr>
                                    </p:animEffect>
                                  </p:childTnLst>
                                </p:cTn>
                              </p:par>
                            </p:childTnLst>
                          </p:cTn>
                        </p:par>
                        <p:par>
                          <p:cTn id="74" fill="hold" nodeType="afterGroup">
                            <p:stCondLst>
                              <p:cond delay="500"/>
                            </p:stCondLst>
                            <p:childTnLst>
                              <p:par>
                                <p:cTn id="75" presetID="1" presetClass="entr" presetSubtype="0" fill="hold" grpId="0" nodeType="afterEffect">
                                  <p:stCondLst>
                                    <p:cond delay="0"/>
                                  </p:stCondLst>
                                  <p:childTnLst>
                                    <p:set>
                                      <p:cBhvr>
                                        <p:cTn id="76" dur="1" fill="hold">
                                          <p:stCondLst>
                                            <p:cond delay="0"/>
                                          </p:stCondLst>
                                        </p:cTn>
                                        <p:tgtEl>
                                          <p:spTgt spid="1010724"/>
                                        </p:tgtEl>
                                        <p:attrNameLst>
                                          <p:attrName>style.visibility</p:attrName>
                                        </p:attrNameLst>
                                      </p:cBhvr>
                                      <p:to>
                                        <p:strVal val="visible"/>
                                      </p:to>
                                    </p:set>
                                  </p:childTnLst>
                                </p:cTn>
                              </p:par>
                            </p:childTnLst>
                          </p:cTn>
                        </p:par>
                        <p:par>
                          <p:cTn id="77" fill="hold">
                            <p:stCondLst>
                              <p:cond delay="500"/>
                            </p:stCondLst>
                            <p:childTnLst>
                              <p:par>
                                <p:cTn id="78" presetID="1" presetClass="entr" presetSubtype="0" fill="hold" nodeType="afterEffect">
                                  <p:stCondLst>
                                    <p:cond delay="0"/>
                                  </p:stCondLst>
                                  <p:childTnLst>
                                    <p:set>
                                      <p:cBhvr>
                                        <p:cTn id="79"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0724" grpId="0"/>
      <p:bldP spid="1010725" grpId="0"/>
      <p:bldP spid="1010732" grpId="0"/>
      <p:bldP spid="1010733" grpId="0"/>
      <p:bldP spid="1010734" grpId="0"/>
      <p:bldP spid="1010735" grpId="0"/>
      <p:bldP spid="1010737" grpId="0"/>
      <p:bldP spid="1010748" grpId="0"/>
      <p:bldP spid="1010749" grpId="0"/>
      <p:bldP spid="1010750" grpId="0"/>
      <p:bldP spid="1010751" grpId="0"/>
      <p:bldP spid="1010752" grpId="0"/>
      <p:bldP spid="1010753" grpId="0"/>
      <p:bldP spid="1010754" grpId="0"/>
      <p:bldP spid="1010755" grpId="0"/>
      <p:bldP spid="1010761" grpId="0" animBg="1"/>
      <p:bldP spid="1010769" grpId="0"/>
      <p:bldP spid="1010770" grpId="0"/>
      <p:bldP spid="1010771" grpId="0"/>
      <p:bldP spid="1010772" grpId="0"/>
      <p:bldP spid="101077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E85570E-FA52-4B1E-BB7A-1DB61912674F}"/>
              </a:ext>
            </a:extLst>
          </p:cNvPr>
          <p:cNvSpPr>
            <a:spLocks noGrp="1" noChangeArrowheads="1"/>
          </p:cNvSpPr>
          <p:nvPr>
            <p:ph type="title"/>
          </p:nvPr>
        </p:nvSpPr>
        <p:spPr>
          <a:noFill/>
        </p:spPr>
        <p:txBody>
          <a:bodyPr/>
          <a:lstStyle/>
          <a:p>
            <a:pPr eaLnBrk="1" hangingPunct="1"/>
            <a:r>
              <a:rPr lang="en-GB" altLang="en-US"/>
              <a:t>Ionic or covalent?</a:t>
            </a:r>
          </a:p>
        </p:txBody>
      </p:sp>
      <p:sp>
        <p:nvSpPr>
          <p:cNvPr id="13315" name="Text Box 4">
            <a:extLst>
              <a:ext uri="{FF2B5EF4-FFF2-40B4-BE49-F238E27FC236}">
                <a16:creationId xmlns:a16="http://schemas.microsoft.com/office/drawing/2014/main" id="{0FDF98AF-BE8A-4C67-81C4-13A514A76DA4}"/>
              </a:ext>
            </a:extLst>
          </p:cNvPr>
          <p:cNvSpPr txBox="1">
            <a:spLocks noChangeArrowheads="1"/>
          </p:cNvSpPr>
          <p:nvPr/>
        </p:nvSpPr>
        <p:spPr bwMode="auto">
          <a:xfrm>
            <a:off x="337783" y="784225"/>
            <a:ext cx="82931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spcBef>
                <a:spcPct val="20000"/>
              </a:spcBef>
            </a:pPr>
            <a:r>
              <a:rPr lang="en-GB" altLang="en-US" baseline="0" dirty="0"/>
              <a:t>Rather than saying that ionic and covalent are two distinct types of bonding, it is more accurate to say that they are at the two extremes of a scale.</a:t>
            </a:r>
            <a:endParaRPr lang="en-GB" altLang="en-US" b="1" baseline="0" dirty="0"/>
          </a:p>
        </p:txBody>
      </p:sp>
      <p:sp>
        <p:nvSpPr>
          <p:cNvPr id="1047557" name="Text Box 5">
            <a:extLst>
              <a:ext uri="{FF2B5EF4-FFF2-40B4-BE49-F238E27FC236}">
                <a16:creationId xmlns:a16="http://schemas.microsoft.com/office/drawing/2014/main" id="{6926818E-4046-40E4-A2B9-B86EECC4302D}"/>
              </a:ext>
            </a:extLst>
          </p:cNvPr>
          <p:cNvSpPr txBox="1">
            <a:spLocks noChangeArrowheads="1"/>
          </p:cNvSpPr>
          <p:nvPr/>
        </p:nvSpPr>
        <p:spPr bwMode="auto">
          <a:xfrm>
            <a:off x="337783" y="2108200"/>
            <a:ext cx="383893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spcBef>
                <a:spcPct val="20000"/>
              </a:spcBef>
            </a:pPr>
            <a:r>
              <a:rPr lang="en-GB" altLang="en-US" baseline="0" dirty="0"/>
              <a:t>Less polar bonds have more </a:t>
            </a:r>
            <a:r>
              <a:rPr lang="en-GB" altLang="en-US" b="1" baseline="0" dirty="0"/>
              <a:t>covalent character</a:t>
            </a:r>
            <a:r>
              <a:rPr lang="en-GB" altLang="en-US" baseline="0" dirty="0"/>
              <a:t>.</a:t>
            </a:r>
            <a:endParaRPr lang="en-GB" altLang="en-US" b="1" baseline="0" dirty="0"/>
          </a:p>
        </p:txBody>
      </p:sp>
      <p:sp>
        <p:nvSpPr>
          <p:cNvPr id="1047572" name="Text Box 20">
            <a:extLst>
              <a:ext uri="{FF2B5EF4-FFF2-40B4-BE49-F238E27FC236}">
                <a16:creationId xmlns:a16="http://schemas.microsoft.com/office/drawing/2014/main" id="{45770D8B-2A75-4848-83BC-C7217EDEEC4F}"/>
              </a:ext>
            </a:extLst>
          </p:cNvPr>
          <p:cNvSpPr txBox="1">
            <a:spLocks noChangeArrowheads="1"/>
          </p:cNvSpPr>
          <p:nvPr/>
        </p:nvSpPr>
        <p:spPr bwMode="auto">
          <a:xfrm>
            <a:off x="2787650" y="6121400"/>
            <a:ext cx="3568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1" baseline="0" dirty="0">
                <a:solidFill>
                  <a:srgbClr val="FF6600"/>
                </a:solidFill>
              </a:rPr>
              <a:t>increasing polarization</a:t>
            </a:r>
          </a:p>
        </p:txBody>
      </p:sp>
      <p:sp>
        <p:nvSpPr>
          <p:cNvPr id="1047574" name="Text Box 22">
            <a:extLst>
              <a:ext uri="{FF2B5EF4-FFF2-40B4-BE49-F238E27FC236}">
                <a16:creationId xmlns:a16="http://schemas.microsoft.com/office/drawing/2014/main" id="{0286DA64-B9EA-420D-9D9E-FA340560048F}"/>
              </a:ext>
            </a:extLst>
          </p:cNvPr>
          <p:cNvSpPr txBox="1">
            <a:spLocks noChangeArrowheads="1"/>
          </p:cNvSpPr>
          <p:nvPr/>
        </p:nvSpPr>
        <p:spPr bwMode="auto">
          <a:xfrm>
            <a:off x="4343400" y="2108200"/>
            <a:ext cx="46482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More polar bonds have more </a:t>
            </a:r>
            <a:r>
              <a:rPr lang="en-GB" altLang="en-US" b="1" baseline="0" dirty="0"/>
              <a:t>ionic character</a:t>
            </a:r>
            <a:r>
              <a:rPr lang="en-GB" altLang="en-US" baseline="0" dirty="0"/>
              <a:t>. The more electronegative atom attracts the electrons in the bond enough to ionize the other atom.</a:t>
            </a:r>
          </a:p>
        </p:txBody>
      </p:sp>
      <p:sp>
        <p:nvSpPr>
          <p:cNvPr id="1047614" name="AutoShape 62">
            <a:extLst>
              <a:ext uri="{FF2B5EF4-FFF2-40B4-BE49-F238E27FC236}">
                <a16:creationId xmlns:a16="http://schemas.microsoft.com/office/drawing/2014/main" id="{4D732376-929E-4787-86BC-82D2C32D367D}"/>
              </a:ext>
            </a:extLst>
          </p:cNvPr>
          <p:cNvSpPr>
            <a:spLocks noChangeArrowheads="1"/>
          </p:cNvSpPr>
          <p:nvPr/>
        </p:nvSpPr>
        <p:spPr bwMode="auto">
          <a:xfrm>
            <a:off x="3200400" y="5761038"/>
            <a:ext cx="2743200" cy="330200"/>
          </a:xfrm>
          <a:prstGeom prst="rightArrow">
            <a:avLst>
              <a:gd name="adj1" fmla="val 50000"/>
              <a:gd name="adj2" fmla="val 157692"/>
            </a:avLst>
          </a:prstGeom>
          <a:solidFill>
            <a:srgbClr val="FF6600"/>
          </a:solidFill>
          <a:ln w="25400">
            <a:noFill/>
            <a:miter lim="800000"/>
            <a:headEnd/>
            <a:tailEnd/>
          </a:ln>
          <a:effectLst/>
        </p:spPr>
        <p:txBody>
          <a:bodyPr wrap="none" anchor="ctr"/>
          <a:lstStyle/>
          <a:p>
            <a:pPr algn="ctr">
              <a:defRPr/>
            </a:pPr>
            <a:endParaRPr lang="en-GB" baseline="0">
              <a:latin typeface="Arial" charset="0"/>
            </a:endParaRPr>
          </a:p>
        </p:txBody>
      </p:sp>
      <p:pic>
        <p:nvPicPr>
          <p:cNvPr id="1047624" name="Picture 72" descr="ionic_atoms">
            <a:extLst>
              <a:ext uri="{FF2B5EF4-FFF2-40B4-BE49-F238E27FC236}">
                <a16:creationId xmlns:a16="http://schemas.microsoft.com/office/drawing/2014/main" id="{0AC29B6D-B906-417F-AC40-291E1A86F45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57700" y="4130675"/>
            <a:ext cx="2033588" cy="142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7625" name="Picture 73" descr="covalent_distorted">
            <a:extLst>
              <a:ext uri="{FF2B5EF4-FFF2-40B4-BE49-F238E27FC236}">
                <a16:creationId xmlns:a16="http://schemas.microsoft.com/office/drawing/2014/main" id="{27EEF11E-CF70-4CD7-ADE2-9B65565DF85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30463" y="4281488"/>
            <a:ext cx="1746250"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7627" name="Picture 75" descr="covalent_molecule">
            <a:extLst>
              <a:ext uri="{FF2B5EF4-FFF2-40B4-BE49-F238E27FC236}">
                <a16:creationId xmlns:a16="http://schemas.microsoft.com/office/drawing/2014/main" id="{9676ADDA-AF5D-411D-97C6-FF5ED1FF42B2}"/>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1163" y="4289425"/>
            <a:ext cx="1739900" cy="111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7631" name="Picture 79" descr="covalent_ionic_scale">
            <a:extLst>
              <a:ext uri="{FF2B5EF4-FFF2-40B4-BE49-F238E27FC236}">
                <a16:creationId xmlns:a16="http://schemas.microsoft.com/office/drawing/2014/main" id="{0DCD8A7E-F84A-42DA-A5B3-121A81A04F2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21463" y="4144963"/>
            <a:ext cx="2187575"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hlinkClick r:id="" action="ppaction://hlinkshowjump?jump=nextslide"/>
            <a:extLst>
              <a:ext uri="{FF2B5EF4-FFF2-40B4-BE49-F238E27FC236}">
                <a16:creationId xmlns:a16="http://schemas.microsoft.com/office/drawing/2014/main" id="{A2140681-5C35-4C22-89BB-8FFE71F964EA}"/>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7557"/>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1047627"/>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nodeType="afterEffect">
                                  <p:stCondLst>
                                    <p:cond delay="0"/>
                                  </p:stCondLst>
                                  <p:childTnLst>
                                    <p:set>
                                      <p:cBhvr>
                                        <p:cTn id="12" dur="1" fill="hold">
                                          <p:stCondLst>
                                            <p:cond delay="0"/>
                                          </p:stCondLst>
                                        </p:cTn>
                                        <p:tgtEl>
                                          <p:spTgt spid="104762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47574"/>
                                        </p:tgtEl>
                                        <p:attrNameLst>
                                          <p:attrName>style.visibility</p:attrName>
                                        </p:attrNameLst>
                                      </p:cBhvr>
                                      <p:to>
                                        <p:strVal val="visible"/>
                                      </p:to>
                                    </p:set>
                                  </p:childTnLst>
                                </p:cTn>
                              </p:par>
                            </p:childTnLst>
                          </p:cTn>
                        </p:par>
                        <p:par>
                          <p:cTn id="17" fill="hold" nodeType="afterGroup">
                            <p:stCondLst>
                              <p:cond delay="0"/>
                            </p:stCondLst>
                            <p:childTnLst>
                              <p:par>
                                <p:cTn id="18" presetID="1" presetClass="entr" presetSubtype="0" fill="hold" nodeType="afterEffect">
                                  <p:stCondLst>
                                    <p:cond delay="0"/>
                                  </p:stCondLst>
                                  <p:childTnLst>
                                    <p:set>
                                      <p:cBhvr>
                                        <p:cTn id="19" dur="1" fill="hold">
                                          <p:stCondLst>
                                            <p:cond delay="0"/>
                                          </p:stCondLst>
                                        </p:cTn>
                                        <p:tgtEl>
                                          <p:spTgt spid="1047624"/>
                                        </p:tgtEl>
                                        <p:attrNameLst>
                                          <p:attrName>style.visibility</p:attrName>
                                        </p:attrNameLst>
                                      </p:cBhvr>
                                      <p:to>
                                        <p:strVal val="visible"/>
                                      </p:to>
                                    </p:set>
                                  </p:childTnLst>
                                </p:cTn>
                              </p:par>
                            </p:childTnLst>
                          </p:cTn>
                        </p:par>
                        <p:par>
                          <p:cTn id="20" fill="hold" nodeType="afterGroup">
                            <p:stCondLst>
                              <p:cond delay="0"/>
                            </p:stCondLst>
                            <p:childTnLst>
                              <p:par>
                                <p:cTn id="21" presetID="1" presetClass="entr" presetSubtype="0" fill="hold" nodeType="afterEffect">
                                  <p:stCondLst>
                                    <p:cond delay="0"/>
                                  </p:stCondLst>
                                  <p:childTnLst>
                                    <p:set>
                                      <p:cBhvr>
                                        <p:cTn id="22" dur="1" fill="hold">
                                          <p:stCondLst>
                                            <p:cond delay="0"/>
                                          </p:stCondLst>
                                        </p:cTn>
                                        <p:tgtEl>
                                          <p:spTgt spid="1047631"/>
                                        </p:tgtEl>
                                        <p:attrNameLst>
                                          <p:attrName>style.visibility</p:attrName>
                                        </p:attrNameLst>
                                      </p:cBhvr>
                                      <p:to>
                                        <p:strVal val="visible"/>
                                      </p:to>
                                    </p:set>
                                  </p:childTnLst>
                                </p:cTn>
                              </p:par>
                            </p:childTnLst>
                          </p:cTn>
                        </p:par>
                        <p:par>
                          <p:cTn id="23" fill="hold" nodeType="afterGroup">
                            <p:stCondLst>
                              <p:cond delay="0"/>
                            </p:stCondLst>
                            <p:childTnLst>
                              <p:par>
                                <p:cTn id="24" presetID="22" presetClass="entr" presetSubtype="8" fill="hold" grpId="0" nodeType="afterEffect">
                                  <p:stCondLst>
                                    <p:cond delay="0"/>
                                  </p:stCondLst>
                                  <p:childTnLst>
                                    <p:set>
                                      <p:cBhvr>
                                        <p:cTn id="25" dur="1" fill="hold">
                                          <p:stCondLst>
                                            <p:cond delay="0"/>
                                          </p:stCondLst>
                                        </p:cTn>
                                        <p:tgtEl>
                                          <p:spTgt spid="1047614"/>
                                        </p:tgtEl>
                                        <p:attrNameLst>
                                          <p:attrName>style.visibility</p:attrName>
                                        </p:attrNameLst>
                                      </p:cBhvr>
                                      <p:to>
                                        <p:strVal val="visible"/>
                                      </p:to>
                                    </p:set>
                                    <p:animEffect transition="in" filter="wipe(left)">
                                      <p:cBhvr>
                                        <p:cTn id="26" dur="500"/>
                                        <p:tgtEl>
                                          <p:spTgt spid="1047614"/>
                                        </p:tgtEl>
                                      </p:cBhvr>
                                    </p:animEffect>
                                  </p:childTnLst>
                                </p:cTn>
                              </p:par>
                              <p:par>
                                <p:cTn id="27" presetID="1" presetClass="entr" presetSubtype="0" fill="hold" grpId="0" nodeType="withEffect">
                                  <p:stCondLst>
                                    <p:cond delay="0"/>
                                  </p:stCondLst>
                                  <p:childTnLst>
                                    <p:set>
                                      <p:cBhvr>
                                        <p:cTn id="28" dur="1" fill="hold">
                                          <p:stCondLst>
                                            <p:cond delay="0"/>
                                          </p:stCondLst>
                                        </p:cTn>
                                        <p:tgtEl>
                                          <p:spTgt spid="1047572"/>
                                        </p:tgtEl>
                                        <p:attrNameLst>
                                          <p:attrName>style.visibility</p:attrName>
                                        </p:attrNameLst>
                                      </p:cBhvr>
                                      <p:to>
                                        <p:strVal val="visible"/>
                                      </p:to>
                                    </p:set>
                                  </p:childTnLst>
                                </p:cTn>
                              </p:par>
                            </p:childTnLst>
                          </p:cTn>
                        </p:par>
                        <p:par>
                          <p:cTn id="29" fill="hold">
                            <p:stCondLst>
                              <p:cond delay="500"/>
                            </p:stCondLst>
                            <p:childTnLst>
                              <p:par>
                                <p:cTn id="30" presetID="1" presetClass="entr" presetSubtype="0" fill="hold" nodeType="afterEffect">
                                  <p:stCondLst>
                                    <p:cond delay="0"/>
                                  </p:stCondLst>
                                  <p:childTnLst>
                                    <p:set>
                                      <p:cBhvr>
                                        <p:cTn id="31"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7557" grpId="0"/>
      <p:bldP spid="1047572" grpId="0"/>
      <p:bldP spid="1047574" grpId="0"/>
      <p:bldP spid="10476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98AA17A0-3694-40DE-A4E1-9C5890BC73C8}"/>
              </a:ext>
            </a:extLst>
          </p:cNvPr>
          <p:cNvSpPr>
            <a:spLocks noGrp="1" noChangeArrowheads="1"/>
          </p:cNvSpPr>
          <p:nvPr>
            <p:ph type="title"/>
          </p:nvPr>
        </p:nvSpPr>
        <p:spPr>
          <a:noFill/>
        </p:spPr>
        <p:txBody>
          <a:bodyPr/>
          <a:lstStyle/>
          <a:p>
            <a:pPr eaLnBrk="1" hangingPunct="1"/>
            <a:r>
              <a:rPr lang="en-GB" altLang="en-US"/>
              <a:t>Polar molecules </a:t>
            </a:r>
          </a:p>
        </p:txBody>
      </p:sp>
      <p:sp>
        <p:nvSpPr>
          <p:cNvPr id="14339" name="Text Box 4">
            <a:extLst>
              <a:ext uri="{FF2B5EF4-FFF2-40B4-BE49-F238E27FC236}">
                <a16:creationId xmlns:a16="http://schemas.microsoft.com/office/drawing/2014/main" id="{DFBE64DD-19F7-4448-B3D6-393E0F52CCEB}"/>
              </a:ext>
            </a:extLst>
          </p:cNvPr>
          <p:cNvSpPr txBox="1">
            <a:spLocks noChangeArrowheads="1"/>
          </p:cNvSpPr>
          <p:nvPr/>
        </p:nvSpPr>
        <p:spPr bwMode="auto">
          <a:xfrm>
            <a:off x="323850" y="784225"/>
            <a:ext cx="8823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a:t>Molecules containing polar bonds are not always polar.</a:t>
            </a:r>
          </a:p>
        </p:txBody>
      </p:sp>
      <p:sp>
        <p:nvSpPr>
          <p:cNvPr id="1012738" name="AutoShape 2">
            <a:extLst>
              <a:ext uri="{FF2B5EF4-FFF2-40B4-BE49-F238E27FC236}">
                <a16:creationId xmlns:a16="http://schemas.microsoft.com/office/drawing/2014/main" id="{8CA488CD-9DAB-4503-82FF-529DAA1C29B7}"/>
              </a:ext>
            </a:extLst>
          </p:cNvPr>
          <p:cNvSpPr>
            <a:spLocks noChangeArrowheads="1"/>
          </p:cNvSpPr>
          <p:nvPr/>
        </p:nvSpPr>
        <p:spPr bwMode="auto">
          <a:xfrm>
            <a:off x="582083" y="1552575"/>
            <a:ext cx="3724275" cy="4371975"/>
          </a:xfrm>
          <a:prstGeom prst="roundRect">
            <a:avLst>
              <a:gd name="adj" fmla="val 0"/>
            </a:avLst>
          </a:prstGeom>
          <a:noFill/>
          <a:ln w="38100">
            <a:solidFill>
              <a:srgbClr val="FF6600"/>
            </a:solidFill>
            <a:round/>
            <a:headEnd/>
            <a:tailEnd/>
          </a:ln>
        </p:spPr>
        <p:txBody>
          <a:bodyPr wrap="none" anchor="ct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endParaRPr lang="en-GB" altLang="en-US" baseline="0"/>
          </a:p>
        </p:txBody>
      </p:sp>
      <p:sp>
        <p:nvSpPr>
          <p:cNvPr id="1012741" name="Text Box 5">
            <a:extLst>
              <a:ext uri="{FF2B5EF4-FFF2-40B4-BE49-F238E27FC236}">
                <a16:creationId xmlns:a16="http://schemas.microsoft.com/office/drawing/2014/main" id="{51624F33-2575-4907-81D8-8CFCDFA89CF4}"/>
              </a:ext>
            </a:extLst>
          </p:cNvPr>
          <p:cNvSpPr txBox="1">
            <a:spLocks noChangeArrowheads="1"/>
          </p:cNvSpPr>
          <p:nvPr/>
        </p:nvSpPr>
        <p:spPr bwMode="auto">
          <a:xfrm>
            <a:off x="586846" y="2162175"/>
            <a:ext cx="372586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If the polar bonds are arranged </a:t>
            </a:r>
            <a:r>
              <a:rPr lang="en-GB" altLang="en-US" b="1" baseline="0" dirty="0"/>
              <a:t>symmetrically</a:t>
            </a:r>
            <a:r>
              <a:rPr lang="en-GB" altLang="en-US" baseline="0" dirty="0"/>
              <a:t>, the partial charges cancel out and the molecule is non-polar. </a:t>
            </a:r>
          </a:p>
        </p:txBody>
      </p:sp>
      <p:sp>
        <p:nvSpPr>
          <p:cNvPr id="1012742" name="Text Box 6">
            <a:extLst>
              <a:ext uri="{FF2B5EF4-FFF2-40B4-BE49-F238E27FC236}">
                <a16:creationId xmlns:a16="http://schemas.microsoft.com/office/drawing/2014/main" id="{469C62A4-0E1F-41B3-B5FD-97B5A3ADC94F}"/>
              </a:ext>
            </a:extLst>
          </p:cNvPr>
          <p:cNvSpPr txBox="1">
            <a:spLocks noChangeArrowheads="1"/>
          </p:cNvSpPr>
          <p:nvPr/>
        </p:nvSpPr>
        <p:spPr bwMode="auto">
          <a:xfrm>
            <a:off x="723371" y="1663700"/>
            <a:ext cx="34401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1" baseline="0" dirty="0"/>
              <a:t>Non-polar molecules</a:t>
            </a:r>
          </a:p>
        </p:txBody>
      </p:sp>
      <p:pic>
        <p:nvPicPr>
          <p:cNvPr id="1012759" name="Picture 23" descr="CO2">
            <a:extLst>
              <a:ext uri="{FF2B5EF4-FFF2-40B4-BE49-F238E27FC236}">
                <a16:creationId xmlns:a16="http://schemas.microsoft.com/office/drawing/2014/main" id="{815FA346-1A31-46BF-B444-CB2BA83CDF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6396" y="4165600"/>
            <a:ext cx="3295650"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2743" name="AutoShape 7">
            <a:extLst>
              <a:ext uri="{FF2B5EF4-FFF2-40B4-BE49-F238E27FC236}">
                <a16:creationId xmlns:a16="http://schemas.microsoft.com/office/drawing/2014/main" id="{AFD66C1A-89EE-49E8-BA5A-E0F7505591A5}"/>
              </a:ext>
            </a:extLst>
          </p:cNvPr>
          <p:cNvSpPr>
            <a:spLocks noChangeArrowheads="1"/>
          </p:cNvSpPr>
          <p:nvPr/>
        </p:nvSpPr>
        <p:spPr bwMode="auto">
          <a:xfrm>
            <a:off x="4846638" y="1554163"/>
            <a:ext cx="3724275" cy="4371975"/>
          </a:xfrm>
          <a:prstGeom prst="roundRect">
            <a:avLst>
              <a:gd name="adj" fmla="val 0"/>
            </a:avLst>
          </a:prstGeom>
          <a:noFill/>
          <a:ln w="38100">
            <a:solidFill>
              <a:srgbClr val="FF6600"/>
            </a:solidFill>
            <a:round/>
            <a:headEnd/>
            <a:tailEnd/>
          </a:ln>
        </p:spPr>
        <p:txBody>
          <a:bodyPr wrap="none" anchor="ct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endParaRPr lang="en-GB" altLang="en-US" baseline="0"/>
          </a:p>
        </p:txBody>
      </p:sp>
      <p:sp>
        <p:nvSpPr>
          <p:cNvPr id="1012744" name="Text Box 8">
            <a:extLst>
              <a:ext uri="{FF2B5EF4-FFF2-40B4-BE49-F238E27FC236}">
                <a16:creationId xmlns:a16="http://schemas.microsoft.com/office/drawing/2014/main" id="{32A19417-7BC3-424E-95AB-31966E7436A7}"/>
              </a:ext>
            </a:extLst>
          </p:cNvPr>
          <p:cNvSpPr txBox="1">
            <a:spLocks noChangeArrowheads="1"/>
          </p:cNvSpPr>
          <p:nvPr/>
        </p:nvSpPr>
        <p:spPr bwMode="auto">
          <a:xfrm>
            <a:off x="4851400" y="2162175"/>
            <a:ext cx="378936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If the polar bonds are arranged </a:t>
            </a:r>
            <a:r>
              <a:rPr lang="en-GB" altLang="en-US" b="1" baseline="0" dirty="0"/>
              <a:t>asymmetrically</a:t>
            </a:r>
            <a:r>
              <a:rPr lang="en-GB" altLang="en-US" baseline="0" dirty="0"/>
              <a:t>, the partial charges do not cancel out and the molecule is polar. </a:t>
            </a:r>
          </a:p>
        </p:txBody>
      </p:sp>
      <p:sp>
        <p:nvSpPr>
          <p:cNvPr id="1012745" name="Text Box 9">
            <a:extLst>
              <a:ext uri="{FF2B5EF4-FFF2-40B4-BE49-F238E27FC236}">
                <a16:creationId xmlns:a16="http://schemas.microsoft.com/office/drawing/2014/main" id="{D1B7959E-B606-4621-B41F-4B6BBAB9529C}"/>
              </a:ext>
            </a:extLst>
          </p:cNvPr>
          <p:cNvSpPr txBox="1">
            <a:spLocks noChangeArrowheads="1"/>
          </p:cNvSpPr>
          <p:nvPr/>
        </p:nvSpPr>
        <p:spPr bwMode="auto">
          <a:xfrm>
            <a:off x="4987925" y="1663700"/>
            <a:ext cx="3440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1" baseline="0"/>
              <a:t>Polar molecules</a:t>
            </a:r>
          </a:p>
        </p:txBody>
      </p:sp>
      <p:pic>
        <p:nvPicPr>
          <p:cNvPr id="1012760" name="Picture 24" descr="H2O">
            <a:extLst>
              <a:ext uri="{FF2B5EF4-FFF2-40B4-BE49-F238E27FC236}">
                <a16:creationId xmlns:a16="http://schemas.microsoft.com/office/drawing/2014/main" id="{86B168AA-D36D-48B6-9406-02EDAF16F26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9700" y="4060825"/>
            <a:ext cx="2978150"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hlinkClick r:id="" action="ppaction://hlinkshowjump?jump=nextslide"/>
            <a:extLst>
              <a:ext uri="{FF2B5EF4-FFF2-40B4-BE49-F238E27FC236}">
                <a16:creationId xmlns:a16="http://schemas.microsoft.com/office/drawing/2014/main" id="{9A2B12B4-C45F-4ED9-ACDC-801EE35495A0}"/>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2738"/>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012742"/>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1012741"/>
                                        </p:tgtEl>
                                        <p:attrNameLst>
                                          <p:attrName>style.visibility</p:attrName>
                                        </p:attrNameLst>
                                      </p:cBhvr>
                                      <p:to>
                                        <p:strVal val="visible"/>
                                      </p:to>
                                    </p:set>
                                  </p:childTnLst>
                                </p:cTn>
                              </p:par>
                            </p:childTnLst>
                          </p:cTn>
                        </p:par>
                        <p:par>
                          <p:cTn id="12" fill="hold" nodeType="afterGroup">
                            <p:stCondLst>
                              <p:cond delay="0"/>
                            </p:stCondLst>
                            <p:childTnLst>
                              <p:par>
                                <p:cTn id="13" presetID="1" presetClass="entr" presetSubtype="0" fill="hold" nodeType="afterEffect">
                                  <p:stCondLst>
                                    <p:cond delay="0"/>
                                  </p:stCondLst>
                                  <p:childTnLst>
                                    <p:set>
                                      <p:cBhvr>
                                        <p:cTn id="14" dur="1" fill="hold">
                                          <p:stCondLst>
                                            <p:cond delay="0"/>
                                          </p:stCondLst>
                                        </p:cTn>
                                        <p:tgtEl>
                                          <p:spTgt spid="101275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12743"/>
                                        </p:tgtEl>
                                        <p:attrNameLst>
                                          <p:attrName>style.visibility</p:attrName>
                                        </p:attrNameLst>
                                      </p:cBhvr>
                                      <p:to>
                                        <p:strVal val="visible"/>
                                      </p:to>
                                    </p:set>
                                  </p:childTnLst>
                                </p:cTn>
                              </p:par>
                            </p:childTnLst>
                          </p:cTn>
                        </p:par>
                        <p:par>
                          <p:cTn id="19" fill="hold" nodeType="afterGroup">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012745"/>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012744"/>
                                        </p:tgtEl>
                                        <p:attrNameLst>
                                          <p:attrName>style.visibility</p:attrName>
                                        </p:attrNameLst>
                                      </p:cBhvr>
                                      <p:to>
                                        <p:strVal val="visible"/>
                                      </p:to>
                                    </p:set>
                                  </p:childTnLst>
                                </p:cTn>
                              </p:par>
                            </p:childTnLst>
                          </p:cTn>
                        </p:par>
                        <p:par>
                          <p:cTn id="24" fill="hold" nodeType="afterGroup">
                            <p:stCondLst>
                              <p:cond delay="0"/>
                            </p:stCondLst>
                            <p:childTnLst>
                              <p:par>
                                <p:cTn id="25" presetID="1" presetClass="entr" presetSubtype="0" fill="hold" nodeType="afterEffect">
                                  <p:stCondLst>
                                    <p:cond delay="0"/>
                                  </p:stCondLst>
                                  <p:childTnLst>
                                    <p:set>
                                      <p:cBhvr>
                                        <p:cTn id="26" dur="1" fill="hold">
                                          <p:stCondLst>
                                            <p:cond delay="0"/>
                                          </p:stCondLst>
                                        </p:cTn>
                                        <p:tgtEl>
                                          <p:spTgt spid="1012760"/>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0"/>
                                  </p:stCondLst>
                                  <p:childTnLst>
                                    <p:set>
                                      <p:cBhvr>
                                        <p:cTn id="2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2738" grpId="0" animBg="1"/>
      <p:bldP spid="1012741" grpId="0"/>
      <p:bldP spid="1012742" grpId="0"/>
      <p:bldP spid="1012743" grpId="0" animBg="1"/>
      <p:bldP spid="1012744" grpId="0"/>
      <p:bldP spid="101274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2" name="Rectangle 2">
            <a:extLst>
              <a:ext uri="{FF2B5EF4-FFF2-40B4-BE49-F238E27FC236}">
                <a16:creationId xmlns:a16="http://schemas.microsoft.com/office/drawing/2014/main" id="{F25C2D77-9BD7-4568-92EF-D9E5AC7CCE46}"/>
              </a:ext>
            </a:extLst>
          </p:cNvPr>
          <p:cNvSpPr>
            <a:spLocks noGrp="1" noChangeArrowheads="1"/>
          </p:cNvSpPr>
          <p:nvPr>
            <p:ph type="title"/>
          </p:nvPr>
        </p:nvSpPr>
        <p:spPr>
          <a:noFill/>
        </p:spPr>
        <p:txBody>
          <a:bodyPr/>
          <a:lstStyle/>
          <a:p>
            <a:pPr eaLnBrk="1" hangingPunct="1"/>
            <a:r>
              <a:rPr lang="en-GB" altLang="en-US" dirty="0"/>
              <a:t>Identifying polar molecules </a:t>
            </a:r>
          </a:p>
        </p:txBody>
      </p:sp>
      <p:pic>
        <p:nvPicPr>
          <p:cNvPr id="5" name="Picture 5" descr="flash_icon">
            <a:extLst>
              <a:ext uri="{FF2B5EF4-FFF2-40B4-BE49-F238E27FC236}">
                <a16:creationId xmlns:a16="http://schemas.microsoft.com/office/drawing/2014/main" id="{ABF8AABD-9C19-479B-9DDC-152546D6931D}"/>
              </a:ext>
            </a:extLst>
          </p:cNvPr>
          <p:cNvPicPr>
            <a:picLocks noChangeAspect="1" noChangeArrowheads="1"/>
          </p:cNvPicPr>
          <p:nvPr/>
        </p:nvPicPr>
        <p:blipFill>
          <a:blip r:embed="rId5" cstate="print"/>
          <a:srcRect/>
          <a:stretch>
            <a:fillRect/>
          </a:stretch>
        </p:blipFill>
        <p:spPr bwMode="auto">
          <a:xfrm>
            <a:off x="8569324" y="112712"/>
            <a:ext cx="385763" cy="431800"/>
          </a:xfrm>
          <a:prstGeom prst="rect">
            <a:avLst/>
          </a:prstGeom>
          <a:noFill/>
          <a:ln w="9525">
            <a:noFill/>
            <a:miter lim="800000"/>
            <a:headEnd/>
            <a:tailEnd/>
          </a:ln>
        </p:spPr>
      </p:pic>
      <p:pic>
        <p:nvPicPr>
          <p:cNvPr id="2" name="Picture 1"/>
          <p:cNvPicPr>
            <a:picLocks/>
          </p:cNvPicPr>
          <p:nvPr/>
        </p:nvPicPr>
        <p:blipFill>
          <a:blip r:embed="rId6">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2078"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B2984619-E140-4B62-83E2-D478C37AB748}"/>
                    </a:ext>
                  </a:extLst>
                </p:cNvPr>
                <p:cNvPicPr>
                  <a:picLocks/>
                </p:cNvPicPr>
                <p:nvPr/>
              </p:nvPicPr>
              <p:blipFill>
                <a:blip r:embed="rId7"/>
                <a:stretch>
                  <a:fillRect/>
                </a:stretch>
              </p:blipFill>
              <p:spPr>
                <a:xfrm>
                  <a:off x="212725" y="800100"/>
                  <a:ext cx="8699500" cy="5308600"/>
                </a:xfrm>
                <a:prstGeom prst="rect">
                  <a:avLst/>
                </a:prstGeom>
              </p:spPr>
            </p:pic>
          </p:control>
        </mc:Fallback>
      </mc:AlternateContent>
    </p:controls>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A4ABE34-7415-49D3-BEDF-B4936BDCAE32}"/>
              </a:ext>
            </a:extLst>
          </p:cNvPr>
          <p:cNvSpPr>
            <a:spLocks noGrp="1"/>
          </p:cNvSpPr>
          <p:nvPr>
            <p:ph idx="1"/>
          </p:nvPr>
        </p:nvSpPr>
        <p:spPr/>
        <p:txBody>
          <a:bodyPr>
            <a:noAutofit/>
          </a:bodyPr>
          <a:lstStyle/>
          <a:p>
            <a:pPr marL="216000" indent="-216000">
              <a:buSzPct val="100000"/>
              <a:buFont typeface="Wingdings 2" panose="05020102010507070707" pitchFamily="18" charset="2"/>
              <a:buChar char=""/>
            </a:pPr>
            <a:r>
              <a:rPr lang="en-GB" sz="1600" dirty="0"/>
              <a:t>Constructing Explanations and Designing Solutions</a:t>
            </a:r>
          </a:p>
        </p:txBody>
      </p:sp>
      <p:sp>
        <p:nvSpPr>
          <p:cNvPr id="5" name="Content Placeholder 4">
            <a:extLst>
              <a:ext uri="{FF2B5EF4-FFF2-40B4-BE49-F238E27FC236}">
                <a16:creationId xmlns:a16="http://schemas.microsoft.com/office/drawing/2014/main" id="{097178BF-770B-4F13-AFC6-5D12BD5713F6}"/>
              </a:ext>
            </a:extLst>
          </p:cNvPr>
          <p:cNvSpPr>
            <a:spLocks noGrp="1"/>
          </p:cNvSpPr>
          <p:nvPr>
            <p:ph idx="10"/>
          </p:nvPr>
        </p:nvSpPr>
        <p:spPr/>
        <p:txBody>
          <a:bodyPr>
            <a:normAutofit/>
          </a:bodyPr>
          <a:lstStyle/>
          <a:p>
            <a:r>
              <a:rPr lang="en-GB" sz="1600" dirty="0"/>
              <a:t>1. Patterns </a:t>
            </a:r>
          </a:p>
          <a:p>
            <a:r>
              <a:rPr lang="en-GB" sz="1600" dirty="0"/>
              <a:t>2. Cause and Effect</a:t>
            </a:r>
          </a:p>
        </p:txBody>
      </p:sp>
      <p:sp>
        <p:nvSpPr>
          <p:cNvPr id="7" name="Title 6">
            <a:extLst>
              <a:ext uri="{FF2B5EF4-FFF2-40B4-BE49-F238E27FC236}">
                <a16:creationId xmlns:a16="http://schemas.microsoft.com/office/drawing/2014/main" id="{0A3BB19F-D25B-4762-BF2E-7C46604C9743}"/>
              </a:ext>
            </a:extLst>
          </p:cNvPr>
          <p:cNvSpPr>
            <a:spLocks noGrp="1"/>
          </p:cNvSpPr>
          <p:nvPr>
            <p:ph type="title"/>
          </p:nvPr>
        </p:nvSpPr>
        <p:spPr/>
        <p:txBody>
          <a:bodyPr/>
          <a:lstStyle/>
          <a:p>
            <a:r>
              <a:rPr lang="en-GB" dirty="0"/>
              <a:t>Information</a:t>
            </a:r>
            <a:endParaRPr lang="en-US" dirty="0"/>
          </a:p>
        </p:txBody>
      </p:sp>
    </p:spTree>
    <p:custDataLst>
      <p:tags r:id="rId1"/>
    </p:custDataLst>
    <p:extLst>
      <p:ext uri="{BB962C8B-B14F-4D97-AF65-F5344CB8AC3E}">
        <p14:creationId xmlns:p14="http://schemas.microsoft.com/office/powerpoint/2010/main" val="141531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0573" name="Picture 125" descr="electronegativity values">
            <a:extLst>
              <a:ext uri="{FF2B5EF4-FFF2-40B4-BE49-F238E27FC236}">
                <a16:creationId xmlns:a16="http://schemas.microsoft.com/office/drawing/2014/main" id="{079EC5B0-F7A5-4BDB-9E05-2900931EF7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163" y="3065463"/>
            <a:ext cx="5707062" cy="296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0513" name="Text Box 65">
            <a:extLst>
              <a:ext uri="{FF2B5EF4-FFF2-40B4-BE49-F238E27FC236}">
                <a16:creationId xmlns:a16="http://schemas.microsoft.com/office/drawing/2014/main" id="{61B7933B-189F-47D9-9C0A-8B3BC71B74BE}"/>
              </a:ext>
            </a:extLst>
          </p:cNvPr>
          <p:cNvSpPr txBox="1">
            <a:spLocks noChangeArrowheads="1"/>
          </p:cNvSpPr>
          <p:nvPr/>
        </p:nvSpPr>
        <p:spPr bwMode="auto">
          <a:xfrm>
            <a:off x="6137804" y="3405188"/>
            <a:ext cx="2773362"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Electronegativity values for some common elements. Values given here are measured on the Pauling scale. </a:t>
            </a:r>
          </a:p>
        </p:txBody>
      </p:sp>
      <p:sp>
        <p:nvSpPr>
          <p:cNvPr id="6149" name="Text Box 121">
            <a:extLst>
              <a:ext uri="{FF2B5EF4-FFF2-40B4-BE49-F238E27FC236}">
                <a16:creationId xmlns:a16="http://schemas.microsoft.com/office/drawing/2014/main" id="{E0EA804B-D1EF-44C5-B404-BF7DFA286A1E}"/>
              </a:ext>
            </a:extLst>
          </p:cNvPr>
          <p:cNvSpPr txBox="1">
            <a:spLocks noChangeArrowheads="1"/>
          </p:cNvSpPr>
          <p:nvPr/>
        </p:nvSpPr>
        <p:spPr bwMode="auto">
          <a:xfrm>
            <a:off x="337783" y="784225"/>
            <a:ext cx="799341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In a covalent bond between two different elements, the electron density is not shared equally.</a:t>
            </a:r>
          </a:p>
        </p:txBody>
      </p:sp>
      <p:sp>
        <p:nvSpPr>
          <p:cNvPr id="1000574" name="Text Box 126">
            <a:extLst>
              <a:ext uri="{FF2B5EF4-FFF2-40B4-BE49-F238E27FC236}">
                <a16:creationId xmlns:a16="http://schemas.microsoft.com/office/drawing/2014/main" id="{83106EDC-AF5F-4FC4-BAD6-08667F45DA6F}"/>
              </a:ext>
            </a:extLst>
          </p:cNvPr>
          <p:cNvSpPr txBox="1">
            <a:spLocks noChangeArrowheads="1"/>
          </p:cNvSpPr>
          <p:nvPr/>
        </p:nvSpPr>
        <p:spPr bwMode="auto">
          <a:xfrm>
            <a:off x="337783" y="1800225"/>
            <a:ext cx="810930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This is because different elements have differing abilities to attract the bonding electron pair. This ability is called an element’s </a:t>
            </a:r>
            <a:r>
              <a:rPr lang="en-GB" altLang="en-US" b="1" baseline="0" dirty="0">
                <a:solidFill>
                  <a:srgbClr val="FF6600"/>
                </a:solidFill>
              </a:rPr>
              <a:t>electronegativity</a:t>
            </a:r>
            <a:r>
              <a:rPr lang="en-GB" altLang="en-US" baseline="0" dirty="0"/>
              <a:t>.</a:t>
            </a:r>
          </a:p>
        </p:txBody>
      </p:sp>
      <p:sp>
        <p:nvSpPr>
          <p:cNvPr id="6152" name="Rectangle 127">
            <a:extLst>
              <a:ext uri="{FF2B5EF4-FFF2-40B4-BE49-F238E27FC236}">
                <a16:creationId xmlns:a16="http://schemas.microsoft.com/office/drawing/2014/main" id="{E54A0899-C18D-4E8D-AC9B-10F5D60D6FFB}"/>
              </a:ext>
            </a:extLst>
          </p:cNvPr>
          <p:cNvSpPr>
            <a:spLocks noGrp="1" noChangeArrowheads="1"/>
          </p:cNvSpPr>
          <p:nvPr>
            <p:ph type="title"/>
          </p:nvPr>
        </p:nvSpPr>
        <p:spPr/>
        <p:txBody>
          <a:bodyPr/>
          <a:lstStyle/>
          <a:p>
            <a:pPr eaLnBrk="1" hangingPunct="1"/>
            <a:r>
              <a:rPr lang="en-GB" altLang="en-US"/>
              <a:t>What is electronegativity?</a:t>
            </a:r>
          </a:p>
        </p:txBody>
      </p:sp>
      <p:pic>
        <p:nvPicPr>
          <p:cNvPr id="9" name="Picture 8">
            <a:hlinkClick r:id="" action="ppaction://hlinkshowjump?jump=nextslide"/>
            <a:extLst>
              <a:ext uri="{FF2B5EF4-FFF2-40B4-BE49-F238E27FC236}">
                <a16:creationId xmlns:a16="http://schemas.microsoft.com/office/drawing/2014/main" id="{33842153-6953-45D6-9960-C1A164BB7DCE}"/>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0" name="Picture 9" descr="notes_icon">
            <a:extLst>
              <a:ext uri="{FF2B5EF4-FFF2-40B4-BE49-F238E27FC236}">
                <a16:creationId xmlns:a16="http://schemas.microsoft.com/office/drawing/2014/main" id="{045EE111-D95D-492C-9AD4-4A4BFAD0B344}"/>
              </a:ext>
            </a:extLst>
          </p:cNvPr>
          <p:cNvPicPr>
            <a:picLocks noChangeAspect="1" noChangeArrowheads="1"/>
          </p:cNvPicPr>
          <p:nvPr/>
        </p:nvPicPr>
        <p:blipFill>
          <a:blip r:embed="rId5" cstate="print"/>
          <a:srcRect/>
          <a:stretch>
            <a:fillRect/>
          </a:stretch>
        </p:blipFill>
        <p:spPr bwMode="auto">
          <a:xfrm>
            <a:off x="8532813" y="153987"/>
            <a:ext cx="442912" cy="3873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0574"/>
                                        </p:tgtEl>
                                        <p:attrNameLst>
                                          <p:attrName>style.visibility</p:attrName>
                                        </p:attrNameLst>
                                      </p:cBhvr>
                                      <p:to>
                                        <p:strVal val="visible"/>
                                      </p:to>
                                    </p:set>
                                  </p:childTnLst>
                                </p:cTn>
                              </p:par>
                            </p:childTnLst>
                          </p:cTn>
                        </p:par>
                      </p:childTnLst>
                    </p:cTn>
                  </p:par>
                  <p:par>
                    <p:cTn id="7" fill="hold">
                      <p:stCondLst>
                        <p:cond delay="indefinite"/>
                      </p:stCondLst>
                      <p:childTnLst>
                        <p:par>
                          <p:cTn id="8" fill="hold" nodeType="after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00573"/>
                                        </p:tgtEl>
                                        <p:attrNameLst>
                                          <p:attrName>style.visibility</p:attrName>
                                        </p:attrNameLst>
                                      </p:cBhvr>
                                      <p:to>
                                        <p:strVal val="visible"/>
                                      </p:to>
                                    </p:set>
                                  </p:childTnLst>
                                </p:cTn>
                              </p:par>
                            </p:childTnLst>
                          </p:cTn>
                        </p:par>
                        <p:par>
                          <p:cTn id="11" fill="hold" nodeType="afterGroup">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000513"/>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0513" grpId="0"/>
      <p:bldP spid="100057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a:extLst>
              <a:ext uri="{FF2B5EF4-FFF2-40B4-BE49-F238E27FC236}">
                <a16:creationId xmlns:a16="http://schemas.microsoft.com/office/drawing/2014/main" id="{25842287-034A-49D9-953F-EBBDB9F57421}"/>
              </a:ext>
            </a:extLst>
          </p:cNvPr>
          <p:cNvSpPr txBox="1">
            <a:spLocks noChangeArrowheads="1"/>
          </p:cNvSpPr>
          <p:nvPr/>
        </p:nvSpPr>
        <p:spPr bwMode="auto">
          <a:xfrm>
            <a:off x="323850" y="784225"/>
            <a:ext cx="86518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The electronegativity of an element depends on a combination of two factors:  </a:t>
            </a:r>
          </a:p>
        </p:txBody>
      </p:sp>
      <p:sp>
        <p:nvSpPr>
          <p:cNvPr id="1002502" name="Text Box 6">
            <a:extLst>
              <a:ext uri="{FF2B5EF4-FFF2-40B4-BE49-F238E27FC236}">
                <a16:creationId xmlns:a16="http://schemas.microsoft.com/office/drawing/2014/main" id="{5C3CE2D6-7AEA-4ADE-95E1-FF0F3F6114F1}"/>
              </a:ext>
            </a:extLst>
          </p:cNvPr>
          <p:cNvSpPr txBox="1">
            <a:spLocks noChangeArrowheads="1"/>
          </p:cNvSpPr>
          <p:nvPr/>
        </p:nvSpPr>
        <p:spPr bwMode="auto">
          <a:xfrm>
            <a:off x="323851" y="1696155"/>
            <a:ext cx="8123238"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355600" indent="-355600"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marL="457200" indent="-457200" eaLnBrk="1" hangingPunct="1">
              <a:spcBef>
                <a:spcPct val="0"/>
              </a:spcBef>
              <a:buClr>
                <a:srgbClr val="FF6600"/>
              </a:buClr>
              <a:buSzPct val="100000"/>
              <a:buFont typeface="+mj-lt"/>
              <a:buAutoNum type="arabicPeriod"/>
            </a:pPr>
            <a:r>
              <a:rPr lang="en-GB" altLang="en-US" b="1" baseline="0" dirty="0"/>
              <a:t>Atomic radius</a:t>
            </a:r>
            <a:br>
              <a:rPr lang="en-GB" altLang="en-US" b="1" baseline="0" dirty="0"/>
            </a:br>
            <a:r>
              <a:rPr lang="en-GB" altLang="en-US" baseline="0" dirty="0"/>
              <a:t>As the radius of an atom </a:t>
            </a:r>
            <a:r>
              <a:rPr lang="en-GB" altLang="en-US" b="1" baseline="0" dirty="0"/>
              <a:t>increases</a:t>
            </a:r>
            <a:r>
              <a:rPr lang="en-GB" altLang="en-US" baseline="0" dirty="0"/>
              <a:t>, the bonding pair of electrons become further</a:t>
            </a:r>
            <a:r>
              <a:rPr lang="en-GB" altLang="en-US" b="1" baseline="0" dirty="0"/>
              <a:t> </a:t>
            </a:r>
            <a:r>
              <a:rPr lang="en-GB" altLang="en-US" baseline="0" dirty="0"/>
              <a:t>from the nucleus. They are therefore less attracted to the positive charge of the nucleus, resulting in a</a:t>
            </a:r>
            <a:r>
              <a:rPr lang="en-GB" altLang="en-US" b="1" baseline="0" dirty="0"/>
              <a:t> lower</a:t>
            </a:r>
            <a:r>
              <a:rPr lang="en-GB" altLang="en-US" baseline="0" dirty="0"/>
              <a:t> electronegativity.</a:t>
            </a:r>
          </a:p>
        </p:txBody>
      </p:sp>
      <p:pic>
        <p:nvPicPr>
          <p:cNvPr id="1002553" name="Picture 57" descr="plain_dotcross_small">
            <a:extLst>
              <a:ext uri="{FF2B5EF4-FFF2-40B4-BE49-F238E27FC236}">
                <a16:creationId xmlns:a16="http://schemas.microsoft.com/office/drawing/2014/main" id="{0E2FBD5E-EB87-4ABC-84F6-66509BCA44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1637" y="4066647"/>
            <a:ext cx="1406525"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2549" name="Picture 53" descr="plain_dotcross_large">
            <a:extLst>
              <a:ext uri="{FF2B5EF4-FFF2-40B4-BE49-F238E27FC236}">
                <a16:creationId xmlns:a16="http://schemas.microsoft.com/office/drawing/2014/main" id="{5B75C836-426A-41DF-9005-ACC65D2E31F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53012" y="3660247"/>
            <a:ext cx="2411412" cy="222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2535" name="Line 39">
            <a:extLst>
              <a:ext uri="{FF2B5EF4-FFF2-40B4-BE49-F238E27FC236}">
                <a16:creationId xmlns:a16="http://schemas.microsoft.com/office/drawing/2014/main" id="{2006F8AA-BD00-4C72-B3C9-A5C82DF3CB90}"/>
              </a:ext>
            </a:extLst>
          </p:cNvPr>
          <p:cNvSpPr>
            <a:spLocks noChangeShapeType="1"/>
          </p:cNvSpPr>
          <p:nvPr/>
        </p:nvSpPr>
        <p:spPr bwMode="auto">
          <a:xfrm>
            <a:off x="2349499" y="4760384"/>
            <a:ext cx="636588" cy="0"/>
          </a:xfrm>
          <a:prstGeom prst="line">
            <a:avLst/>
          </a:prstGeom>
          <a:noFill/>
          <a:ln w="38100">
            <a:solidFill>
              <a:srgbClr val="FF6600"/>
            </a:solidFill>
            <a:round/>
            <a:headEnd type="triangle" w="med" len="med"/>
            <a:tailEnd type="triangle" w="med" len="med"/>
          </a:ln>
          <a:extLst>
            <a:ext uri="{909E8E84-426E-40DD-AFC4-6F175D3DCCD1}">
              <a14:hiddenFill xmlns:a14="http://schemas.microsoft.com/office/drawing/2010/main">
                <a:noFill/>
              </a14:hiddenFill>
            </a:ext>
          </a:extLst>
        </p:spPr>
        <p:txBody>
          <a:bodyPr>
            <a:spAutoFit/>
          </a:bodyPr>
          <a:lstStyle/>
          <a:p>
            <a:endParaRPr lang="en-GB"/>
          </a:p>
        </p:txBody>
      </p:sp>
      <p:sp>
        <p:nvSpPr>
          <p:cNvPr id="1002536" name="Line 40">
            <a:extLst>
              <a:ext uri="{FF2B5EF4-FFF2-40B4-BE49-F238E27FC236}">
                <a16:creationId xmlns:a16="http://schemas.microsoft.com/office/drawing/2014/main" id="{4A3A50F1-8E36-4827-886F-CDD19DFF0EDB}"/>
              </a:ext>
            </a:extLst>
          </p:cNvPr>
          <p:cNvSpPr>
            <a:spLocks noChangeShapeType="1"/>
          </p:cNvSpPr>
          <p:nvPr/>
        </p:nvSpPr>
        <p:spPr bwMode="auto">
          <a:xfrm flipV="1">
            <a:off x="6262687" y="4792134"/>
            <a:ext cx="1006475" cy="0"/>
          </a:xfrm>
          <a:prstGeom prst="line">
            <a:avLst/>
          </a:prstGeom>
          <a:noFill/>
          <a:ln w="38100">
            <a:solidFill>
              <a:srgbClr val="FF6600"/>
            </a:solidFill>
            <a:round/>
            <a:headEnd type="triangle" w="med" len="med"/>
            <a:tailEnd type="triangle" w="med" len="med"/>
          </a:ln>
          <a:extLst>
            <a:ext uri="{909E8E84-426E-40DD-AFC4-6F175D3DCCD1}">
              <a14:hiddenFill xmlns:a14="http://schemas.microsoft.com/office/drawing/2010/main">
                <a:noFill/>
              </a14:hiddenFill>
            </a:ext>
          </a:extLst>
        </p:spPr>
        <p:txBody>
          <a:bodyPr>
            <a:spAutoFit/>
          </a:bodyPr>
          <a:lstStyle/>
          <a:p>
            <a:endParaRPr lang="en-GB"/>
          </a:p>
        </p:txBody>
      </p:sp>
      <p:sp>
        <p:nvSpPr>
          <p:cNvPr id="1002556" name="Text Box 60">
            <a:extLst>
              <a:ext uri="{FF2B5EF4-FFF2-40B4-BE49-F238E27FC236}">
                <a16:creationId xmlns:a16="http://schemas.microsoft.com/office/drawing/2014/main" id="{45071FF3-64D0-47C0-99F6-28067FFB129A}"/>
              </a:ext>
            </a:extLst>
          </p:cNvPr>
          <p:cNvSpPr txBox="1">
            <a:spLocks noChangeArrowheads="1"/>
          </p:cNvSpPr>
          <p:nvPr/>
        </p:nvSpPr>
        <p:spPr bwMode="auto">
          <a:xfrm>
            <a:off x="901699" y="5774797"/>
            <a:ext cx="29448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1" baseline="0" dirty="0">
                <a:solidFill>
                  <a:srgbClr val="FF6600"/>
                </a:solidFill>
              </a:rPr>
              <a:t>higher electronegativity</a:t>
            </a:r>
          </a:p>
        </p:txBody>
      </p:sp>
      <p:sp>
        <p:nvSpPr>
          <p:cNvPr id="1002557" name="Text Box 61">
            <a:extLst>
              <a:ext uri="{FF2B5EF4-FFF2-40B4-BE49-F238E27FC236}">
                <a16:creationId xmlns:a16="http://schemas.microsoft.com/office/drawing/2014/main" id="{CEB968A9-DE1B-4300-B769-BC48DB5614A7}"/>
              </a:ext>
            </a:extLst>
          </p:cNvPr>
          <p:cNvSpPr txBox="1">
            <a:spLocks noChangeArrowheads="1"/>
          </p:cNvSpPr>
          <p:nvPr/>
        </p:nvSpPr>
        <p:spPr bwMode="auto">
          <a:xfrm>
            <a:off x="4864099" y="5774797"/>
            <a:ext cx="27908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1" baseline="0">
                <a:solidFill>
                  <a:srgbClr val="FF6600"/>
                </a:solidFill>
              </a:rPr>
              <a:t>lower electronegativity</a:t>
            </a:r>
          </a:p>
        </p:txBody>
      </p:sp>
      <p:sp>
        <p:nvSpPr>
          <p:cNvPr id="7179" name="Rectangle 64">
            <a:extLst>
              <a:ext uri="{FF2B5EF4-FFF2-40B4-BE49-F238E27FC236}">
                <a16:creationId xmlns:a16="http://schemas.microsoft.com/office/drawing/2014/main" id="{28006300-E9C2-44F9-9E4C-58E6374FD15D}"/>
              </a:ext>
            </a:extLst>
          </p:cNvPr>
          <p:cNvSpPr>
            <a:spLocks noGrp="1" noChangeArrowheads="1"/>
          </p:cNvSpPr>
          <p:nvPr>
            <p:ph type="title"/>
          </p:nvPr>
        </p:nvSpPr>
        <p:spPr/>
        <p:txBody>
          <a:bodyPr/>
          <a:lstStyle/>
          <a:p>
            <a:pPr eaLnBrk="1" hangingPunct="1"/>
            <a:r>
              <a:rPr lang="en-GB" altLang="en-US"/>
              <a:t>Electronegativity and atomic radius</a:t>
            </a:r>
          </a:p>
        </p:txBody>
      </p:sp>
      <p:pic>
        <p:nvPicPr>
          <p:cNvPr id="13" name="Picture 8">
            <a:hlinkClick r:id="" action="ppaction://hlinkshowjump?jump=nextslide"/>
            <a:extLst>
              <a:ext uri="{FF2B5EF4-FFF2-40B4-BE49-F238E27FC236}">
                <a16:creationId xmlns:a16="http://schemas.microsoft.com/office/drawing/2014/main" id="{C2F75531-DD2E-44D7-8B40-6ED448E61813}"/>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4" name="Picture 9" descr="notes_icon">
            <a:extLst>
              <a:ext uri="{FF2B5EF4-FFF2-40B4-BE49-F238E27FC236}">
                <a16:creationId xmlns:a16="http://schemas.microsoft.com/office/drawing/2014/main" id="{E93EE287-9764-41E9-93CB-D4FB93C2876B}"/>
              </a:ext>
            </a:extLst>
          </p:cNvPr>
          <p:cNvPicPr>
            <a:picLocks noChangeAspect="1" noChangeArrowheads="1"/>
          </p:cNvPicPr>
          <p:nvPr/>
        </p:nvPicPr>
        <p:blipFill>
          <a:blip r:embed="rId6" cstate="print"/>
          <a:srcRect/>
          <a:stretch>
            <a:fillRect/>
          </a:stretch>
        </p:blipFill>
        <p:spPr bwMode="auto">
          <a:xfrm>
            <a:off x="8532813" y="153987"/>
            <a:ext cx="442912" cy="387350"/>
          </a:xfrm>
          <a:prstGeom prst="rect">
            <a:avLst/>
          </a:prstGeom>
          <a:noFill/>
          <a:ln w="9525">
            <a:noFill/>
            <a:miter lim="800000"/>
            <a:headEnd/>
            <a:tailEnd/>
          </a:ln>
        </p:spPr>
      </p:pic>
      <p:pic>
        <p:nvPicPr>
          <p:cNvPr id="15" name="Picture 9">
            <a:extLst>
              <a:ext uri="{FF2B5EF4-FFF2-40B4-BE49-F238E27FC236}">
                <a16:creationId xmlns:a16="http://schemas.microsoft.com/office/drawing/2014/main" id="{9641A0F0-A962-4579-B8DD-0A3A634AC5B3}"/>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25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02553"/>
                                        </p:tgtEl>
                                        <p:attrNameLst>
                                          <p:attrName>style.visibility</p:attrName>
                                        </p:attrNameLst>
                                      </p:cBhvr>
                                      <p:to>
                                        <p:strVal val="visible"/>
                                      </p:to>
                                    </p:set>
                                  </p:childTnLst>
                                </p:cTn>
                              </p:par>
                            </p:childTnLst>
                          </p:cTn>
                        </p:par>
                        <p:par>
                          <p:cTn id="11" fill="hold" nodeType="afterGroup">
                            <p:stCondLst>
                              <p:cond delay="0"/>
                            </p:stCondLst>
                            <p:childTnLst>
                              <p:par>
                                <p:cTn id="12" presetID="22" presetClass="entr" presetSubtype="8" fill="hold" nodeType="afterEffect">
                                  <p:stCondLst>
                                    <p:cond delay="0"/>
                                  </p:stCondLst>
                                  <p:childTnLst>
                                    <p:set>
                                      <p:cBhvr>
                                        <p:cTn id="13" dur="1" fill="hold">
                                          <p:stCondLst>
                                            <p:cond delay="0"/>
                                          </p:stCondLst>
                                        </p:cTn>
                                        <p:tgtEl>
                                          <p:spTgt spid="1002535"/>
                                        </p:tgtEl>
                                        <p:attrNameLst>
                                          <p:attrName>style.visibility</p:attrName>
                                        </p:attrNameLst>
                                      </p:cBhvr>
                                      <p:to>
                                        <p:strVal val="visible"/>
                                      </p:to>
                                    </p:set>
                                    <p:animEffect transition="in" filter="wipe(left)">
                                      <p:cBhvr>
                                        <p:cTn id="14" dur="500"/>
                                        <p:tgtEl>
                                          <p:spTgt spid="1002535"/>
                                        </p:tgtEl>
                                      </p:cBhvr>
                                    </p:animEffect>
                                  </p:childTnLst>
                                </p:cTn>
                              </p:par>
                            </p:childTnLst>
                          </p:cTn>
                        </p:par>
                        <p:par>
                          <p:cTn id="15" fill="hold" nodeType="afterGroup">
                            <p:stCondLst>
                              <p:cond delay="500"/>
                            </p:stCondLst>
                            <p:childTnLst>
                              <p:par>
                                <p:cTn id="16" presetID="1" presetClass="entr" presetSubtype="0" fill="hold" nodeType="afterEffect">
                                  <p:stCondLst>
                                    <p:cond delay="0"/>
                                  </p:stCondLst>
                                  <p:childTnLst>
                                    <p:set>
                                      <p:cBhvr>
                                        <p:cTn id="17" dur="1" fill="hold">
                                          <p:stCondLst>
                                            <p:cond delay="0"/>
                                          </p:stCondLst>
                                        </p:cTn>
                                        <p:tgtEl>
                                          <p:spTgt spid="1002549"/>
                                        </p:tgtEl>
                                        <p:attrNameLst>
                                          <p:attrName>style.visibility</p:attrName>
                                        </p:attrNameLst>
                                      </p:cBhvr>
                                      <p:to>
                                        <p:strVal val="visible"/>
                                      </p:to>
                                    </p:se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1002536"/>
                                        </p:tgtEl>
                                        <p:attrNameLst>
                                          <p:attrName>style.visibility</p:attrName>
                                        </p:attrNameLst>
                                      </p:cBhvr>
                                      <p:to>
                                        <p:strVal val="visible"/>
                                      </p:to>
                                    </p:set>
                                    <p:animEffect transition="in" filter="wipe(left)">
                                      <p:cBhvr>
                                        <p:cTn id="21" dur="500"/>
                                        <p:tgtEl>
                                          <p:spTgt spid="1002536"/>
                                        </p:tgtEl>
                                      </p:cBhvr>
                                    </p:animEffect>
                                  </p:childTnLst>
                                </p:cTn>
                              </p:par>
                            </p:childTnLst>
                          </p:cTn>
                        </p:par>
                        <p:par>
                          <p:cTn id="22" fill="hold" nodeType="afterGroup">
                            <p:stCondLst>
                              <p:cond delay="1000"/>
                            </p:stCondLst>
                            <p:childTnLst>
                              <p:par>
                                <p:cTn id="23" presetID="1" presetClass="entr" presetSubtype="0" fill="hold" grpId="0" nodeType="afterEffect">
                                  <p:stCondLst>
                                    <p:cond delay="0"/>
                                  </p:stCondLst>
                                  <p:childTnLst>
                                    <p:set>
                                      <p:cBhvr>
                                        <p:cTn id="24" dur="1" fill="hold">
                                          <p:stCondLst>
                                            <p:cond delay="0"/>
                                          </p:stCondLst>
                                        </p:cTn>
                                        <p:tgtEl>
                                          <p:spTgt spid="1002556"/>
                                        </p:tgtEl>
                                        <p:attrNameLst>
                                          <p:attrName>style.visibility</p:attrName>
                                        </p:attrNameLst>
                                      </p:cBhvr>
                                      <p:to>
                                        <p:strVal val="visible"/>
                                      </p:to>
                                    </p:set>
                                  </p:childTnLst>
                                </p:cTn>
                              </p:par>
                            </p:childTnLst>
                          </p:cTn>
                        </p:par>
                        <p:par>
                          <p:cTn id="25" fill="hold" nodeType="afterGroup">
                            <p:stCondLst>
                              <p:cond delay="1000"/>
                            </p:stCondLst>
                            <p:childTnLst>
                              <p:par>
                                <p:cTn id="26" presetID="1" presetClass="entr" presetSubtype="0" fill="hold" grpId="0" nodeType="afterEffect">
                                  <p:stCondLst>
                                    <p:cond delay="0"/>
                                  </p:stCondLst>
                                  <p:childTnLst>
                                    <p:set>
                                      <p:cBhvr>
                                        <p:cTn id="27" dur="1" fill="hold">
                                          <p:stCondLst>
                                            <p:cond delay="0"/>
                                          </p:stCondLst>
                                        </p:cTn>
                                        <p:tgtEl>
                                          <p:spTgt spid="1002557"/>
                                        </p:tgtEl>
                                        <p:attrNameLst>
                                          <p:attrName>style.visibility</p:attrName>
                                        </p:attrNameLst>
                                      </p:cBhvr>
                                      <p:to>
                                        <p:strVal val="visible"/>
                                      </p:to>
                                    </p:set>
                                  </p:childTnLst>
                                </p:cTn>
                              </p:par>
                            </p:childTnLst>
                          </p:cTn>
                        </p:par>
                        <p:par>
                          <p:cTn id="28" fill="hold">
                            <p:stCondLst>
                              <p:cond delay="1000"/>
                            </p:stCondLst>
                            <p:childTnLst>
                              <p:par>
                                <p:cTn id="29" presetID="1" presetClass="entr" presetSubtype="0" fill="hold" nodeType="after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2502" grpId="0"/>
      <p:bldP spid="1002556" grpId="0"/>
      <p:bldP spid="100255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5782" name="Picture 38" descr="4Be">
            <a:extLst>
              <a:ext uri="{FF2B5EF4-FFF2-40B4-BE49-F238E27FC236}">
                <a16:creationId xmlns:a16="http://schemas.microsoft.com/office/drawing/2014/main" id="{FDE6981B-DA46-4423-A596-15E5E1783F3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6425" y="4249738"/>
            <a:ext cx="1752600" cy="184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5783" name="Picture 39" descr="12Mg">
            <a:extLst>
              <a:ext uri="{FF2B5EF4-FFF2-40B4-BE49-F238E27FC236}">
                <a16:creationId xmlns:a16="http://schemas.microsoft.com/office/drawing/2014/main" id="{E2E7561A-8D01-4038-A54E-6A2B461EE7A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80100" y="4030663"/>
            <a:ext cx="2476500" cy="2509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Rectangle 2">
            <a:extLst>
              <a:ext uri="{FF2B5EF4-FFF2-40B4-BE49-F238E27FC236}">
                <a16:creationId xmlns:a16="http://schemas.microsoft.com/office/drawing/2014/main" id="{F77058A6-A23B-437B-A497-4E223535CEBC}"/>
              </a:ext>
            </a:extLst>
          </p:cNvPr>
          <p:cNvSpPr>
            <a:spLocks noGrp="1" noChangeArrowheads="1"/>
          </p:cNvSpPr>
          <p:nvPr>
            <p:ph type="title"/>
          </p:nvPr>
        </p:nvSpPr>
        <p:spPr/>
        <p:txBody>
          <a:bodyPr/>
          <a:lstStyle/>
          <a:p>
            <a:pPr eaLnBrk="1" hangingPunct="1"/>
            <a:r>
              <a:rPr lang="en-GB" altLang="en-US"/>
              <a:t>Electronegativity, protons and shielding</a:t>
            </a:r>
          </a:p>
        </p:txBody>
      </p:sp>
      <p:sp>
        <p:nvSpPr>
          <p:cNvPr id="8197" name="Text Box 4">
            <a:extLst>
              <a:ext uri="{FF2B5EF4-FFF2-40B4-BE49-F238E27FC236}">
                <a16:creationId xmlns:a16="http://schemas.microsoft.com/office/drawing/2014/main" id="{ACE41CD4-B753-4BCF-9C9E-1A85917D8981}"/>
              </a:ext>
            </a:extLst>
          </p:cNvPr>
          <p:cNvSpPr txBox="1">
            <a:spLocks noChangeArrowheads="1"/>
          </p:cNvSpPr>
          <p:nvPr/>
        </p:nvSpPr>
        <p:spPr bwMode="auto">
          <a:xfrm>
            <a:off x="339370" y="784225"/>
            <a:ext cx="7785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55600" indent="-355600"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marL="457200" indent="-457200" eaLnBrk="1" hangingPunct="1">
              <a:buClr>
                <a:srgbClr val="FF6600"/>
              </a:buClr>
              <a:buSzPct val="100000"/>
              <a:buFont typeface="+mj-lt"/>
              <a:buAutoNum type="arabicPeriod" startAt="2"/>
            </a:pPr>
            <a:r>
              <a:rPr lang="en-GB" altLang="en-US" b="1" baseline="0" dirty="0"/>
              <a:t>The number of unshielded protons</a:t>
            </a:r>
            <a:endParaRPr lang="en-GB" altLang="en-US" baseline="0" dirty="0"/>
          </a:p>
        </p:txBody>
      </p:sp>
      <p:sp>
        <p:nvSpPr>
          <p:cNvPr id="1055749" name="Text Box 5">
            <a:extLst>
              <a:ext uri="{FF2B5EF4-FFF2-40B4-BE49-F238E27FC236}">
                <a16:creationId xmlns:a16="http://schemas.microsoft.com/office/drawing/2014/main" id="{13A9848F-5B9F-4B46-864F-8C790B5FA929}"/>
              </a:ext>
            </a:extLst>
          </p:cNvPr>
          <p:cNvSpPr txBox="1">
            <a:spLocks noChangeArrowheads="1"/>
          </p:cNvSpPr>
          <p:nvPr/>
        </p:nvSpPr>
        <p:spPr bwMode="auto">
          <a:xfrm>
            <a:off x="339370" y="1352638"/>
            <a:ext cx="861271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361950"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marL="457200" eaLnBrk="1" hangingPunct="1"/>
            <a:r>
              <a:rPr lang="en-GB" altLang="en-US" baseline="0" dirty="0"/>
              <a:t>The </a:t>
            </a:r>
            <a:r>
              <a:rPr lang="en-GB" altLang="en-US" b="1" baseline="0" dirty="0"/>
              <a:t>greater</a:t>
            </a:r>
            <a:r>
              <a:rPr lang="en-GB" altLang="en-US" baseline="0" dirty="0"/>
              <a:t> the number of protons in a nucleus, the greater</a:t>
            </a:r>
            <a:r>
              <a:rPr lang="en-GB" altLang="en-US" b="1" baseline="0" dirty="0"/>
              <a:t> </a:t>
            </a:r>
            <a:r>
              <a:rPr lang="en-GB" altLang="en-US" baseline="0" dirty="0"/>
              <a:t>the attraction to the electrons in the covalent bond, resulting in </a:t>
            </a:r>
            <a:r>
              <a:rPr lang="en-GB" altLang="en-US" b="1" baseline="0" dirty="0"/>
              <a:t>higher</a:t>
            </a:r>
            <a:r>
              <a:rPr lang="en-GB" altLang="en-US" baseline="0" dirty="0"/>
              <a:t> electronegativity.</a:t>
            </a:r>
          </a:p>
        </p:txBody>
      </p:sp>
      <p:sp>
        <p:nvSpPr>
          <p:cNvPr id="1055750" name="Text Box 6">
            <a:extLst>
              <a:ext uri="{FF2B5EF4-FFF2-40B4-BE49-F238E27FC236}">
                <a16:creationId xmlns:a16="http://schemas.microsoft.com/office/drawing/2014/main" id="{0F9DB292-D3F1-4A5B-8676-99C082D26383}"/>
              </a:ext>
            </a:extLst>
          </p:cNvPr>
          <p:cNvSpPr txBox="1">
            <a:spLocks noChangeArrowheads="1"/>
          </p:cNvSpPr>
          <p:nvPr/>
        </p:nvSpPr>
        <p:spPr bwMode="auto">
          <a:xfrm>
            <a:off x="339369" y="2664179"/>
            <a:ext cx="861271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361950"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marL="457200" eaLnBrk="1" hangingPunct="1"/>
            <a:r>
              <a:rPr lang="en-GB" altLang="en-US" baseline="0" dirty="0"/>
              <a:t>However,</a:t>
            </a:r>
            <a:r>
              <a:rPr lang="en-GB" altLang="en-US" b="1" baseline="0" dirty="0"/>
              <a:t> </a:t>
            </a:r>
            <a:r>
              <a:rPr lang="en-GB" altLang="en-US" baseline="0" dirty="0"/>
              <a:t>full energy levels of electrons </a:t>
            </a:r>
            <a:r>
              <a:rPr lang="en-GB" altLang="en-US" b="1" baseline="0" dirty="0">
                <a:solidFill>
                  <a:srgbClr val="FF6600"/>
                </a:solidFill>
              </a:rPr>
              <a:t>shield</a:t>
            </a:r>
            <a:r>
              <a:rPr lang="en-GB" altLang="en-US" baseline="0" dirty="0"/>
              <a:t> the electrons in the bond from the increased attraction of the greater nuclear charge, thus </a:t>
            </a:r>
            <a:r>
              <a:rPr lang="en-GB" altLang="en-US" b="1" baseline="0" dirty="0"/>
              <a:t>reducing </a:t>
            </a:r>
            <a:r>
              <a:rPr lang="en-GB" altLang="en-US" baseline="0" dirty="0"/>
              <a:t>electronegativity.</a:t>
            </a:r>
          </a:p>
        </p:txBody>
      </p:sp>
      <p:sp>
        <p:nvSpPr>
          <p:cNvPr id="1055759" name="Text Box 15">
            <a:extLst>
              <a:ext uri="{FF2B5EF4-FFF2-40B4-BE49-F238E27FC236}">
                <a16:creationId xmlns:a16="http://schemas.microsoft.com/office/drawing/2014/main" id="{EB0E2A72-2438-4635-A313-B967B370BC0F}"/>
              </a:ext>
            </a:extLst>
          </p:cNvPr>
          <p:cNvSpPr txBox="1">
            <a:spLocks noChangeArrowheads="1"/>
          </p:cNvSpPr>
          <p:nvPr/>
        </p:nvSpPr>
        <p:spPr bwMode="auto">
          <a:xfrm>
            <a:off x="2425700" y="3956050"/>
            <a:ext cx="30861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1" baseline="0">
                <a:solidFill>
                  <a:srgbClr val="FF6600"/>
                </a:solidFill>
              </a:rPr>
              <a:t>greater nuclear charge increases electronegativity…</a:t>
            </a:r>
          </a:p>
        </p:txBody>
      </p:sp>
      <p:sp>
        <p:nvSpPr>
          <p:cNvPr id="1055776" name="Line 32">
            <a:extLst>
              <a:ext uri="{FF2B5EF4-FFF2-40B4-BE49-F238E27FC236}">
                <a16:creationId xmlns:a16="http://schemas.microsoft.com/office/drawing/2014/main" id="{FA43AB79-8A92-44A4-B23D-0E8842D86242}"/>
              </a:ext>
            </a:extLst>
          </p:cNvPr>
          <p:cNvSpPr>
            <a:spLocks noChangeShapeType="1"/>
          </p:cNvSpPr>
          <p:nvPr/>
        </p:nvSpPr>
        <p:spPr bwMode="auto">
          <a:xfrm>
            <a:off x="4910138" y="4243388"/>
            <a:ext cx="1966912" cy="952500"/>
          </a:xfrm>
          <a:prstGeom prst="line">
            <a:avLst/>
          </a:prstGeom>
          <a:noFill/>
          <a:ln w="38100">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a:spAutoFit/>
          </a:bodyPr>
          <a:lstStyle/>
          <a:p>
            <a:endParaRPr lang="en-GB"/>
          </a:p>
        </p:txBody>
      </p:sp>
      <p:sp>
        <p:nvSpPr>
          <p:cNvPr id="1055762" name="Text Box 18">
            <a:extLst>
              <a:ext uri="{FF2B5EF4-FFF2-40B4-BE49-F238E27FC236}">
                <a16:creationId xmlns:a16="http://schemas.microsoft.com/office/drawing/2014/main" id="{3652DDDB-4CD8-4BE4-9C0F-4C032C3C7878}"/>
              </a:ext>
            </a:extLst>
          </p:cNvPr>
          <p:cNvSpPr txBox="1">
            <a:spLocks noChangeArrowheads="1"/>
          </p:cNvSpPr>
          <p:nvPr/>
        </p:nvSpPr>
        <p:spPr bwMode="auto">
          <a:xfrm>
            <a:off x="2314575" y="5451475"/>
            <a:ext cx="30861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1" baseline="0" dirty="0">
                <a:solidFill>
                  <a:srgbClr val="FF6600"/>
                </a:solidFill>
              </a:rPr>
              <a:t>…but extra shell of electrons increases shielding.</a:t>
            </a:r>
          </a:p>
        </p:txBody>
      </p:sp>
      <p:sp>
        <p:nvSpPr>
          <p:cNvPr id="1055777" name="Line 33">
            <a:extLst>
              <a:ext uri="{FF2B5EF4-FFF2-40B4-BE49-F238E27FC236}">
                <a16:creationId xmlns:a16="http://schemas.microsoft.com/office/drawing/2014/main" id="{6E490A2A-D285-4B72-8969-2544403493FB}"/>
              </a:ext>
            </a:extLst>
          </p:cNvPr>
          <p:cNvSpPr>
            <a:spLocks noChangeShapeType="1"/>
          </p:cNvSpPr>
          <p:nvPr/>
        </p:nvSpPr>
        <p:spPr bwMode="auto">
          <a:xfrm flipV="1">
            <a:off x="5278438" y="5640388"/>
            <a:ext cx="1096962" cy="25400"/>
          </a:xfrm>
          <a:prstGeom prst="line">
            <a:avLst/>
          </a:prstGeom>
          <a:noFill/>
          <a:ln w="38100">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a:spAutoFit/>
          </a:bodyPr>
          <a:lstStyle/>
          <a:p>
            <a:endParaRPr lang="en-GB"/>
          </a:p>
        </p:txBody>
      </p:sp>
      <p:pic>
        <p:nvPicPr>
          <p:cNvPr id="13" name="Picture 8">
            <a:hlinkClick r:id="" action="ppaction://hlinkshowjump?jump=nextslide"/>
            <a:extLst>
              <a:ext uri="{FF2B5EF4-FFF2-40B4-BE49-F238E27FC236}">
                <a16:creationId xmlns:a16="http://schemas.microsoft.com/office/drawing/2014/main" id="{446BD395-DCB9-4AF4-9D1C-6C0ABF28798E}"/>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5" name="Picture 14">
            <a:extLst>
              <a:ext uri="{FF2B5EF4-FFF2-40B4-BE49-F238E27FC236}">
                <a16:creationId xmlns:a16="http://schemas.microsoft.com/office/drawing/2014/main" id="{65C47C9C-099A-418D-ADA8-8C217B4C6114}"/>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5749"/>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1055782"/>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nodeType="afterEffect">
                                  <p:stCondLst>
                                    <p:cond delay="0"/>
                                  </p:stCondLst>
                                  <p:childTnLst>
                                    <p:set>
                                      <p:cBhvr>
                                        <p:cTn id="12" dur="1" fill="hold">
                                          <p:stCondLst>
                                            <p:cond delay="0"/>
                                          </p:stCondLst>
                                        </p:cTn>
                                        <p:tgtEl>
                                          <p:spTgt spid="1055783"/>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1055759"/>
                                        </p:tgtEl>
                                        <p:attrNameLst>
                                          <p:attrName>style.visibility</p:attrName>
                                        </p:attrNameLst>
                                      </p:cBhvr>
                                      <p:to>
                                        <p:strVal val="visible"/>
                                      </p:to>
                                    </p:set>
                                  </p:childTnLst>
                                </p:cTn>
                              </p:par>
                            </p:childTnLst>
                          </p:cTn>
                        </p:par>
                        <p:par>
                          <p:cTn id="16" fill="hold" nodeType="afterGroup">
                            <p:stCondLst>
                              <p:cond delay="0"/>
                            </p:stCondLst>
                            <p:childTnLst>
                              <p:par>
                                <p:cTn id="17" presetID="1" presetClass="entr" presetSubtype="0" fill="hold" nodeType="afterEffect">
                                  <p:stCondLst>
                                    <p:cond delay="0"/>
                                  </p:stCondLst>
                                  <p:childTnLst>
                                    <p:set>
                                      <p:cBhvr>
                                        <p:cTn id="18" dur="1" fill="hold">
                                          <p:stCondLst>
                                            <p:cond delay="0"/>
                                          </p:stCondLst>
                                        </p:cTn>
                                        <p:tgtEl>
                                          <p:spTgt spid="105577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55750"/>
                                        </p:tgtEl>
                                        <p:attrNameLst>
                                          <p:attrName>style.visibility</p:attrName>
                                        </p:attrNameLst>
                                      </p:cBhvr>
                                      <p:to>
                                        <p:strVal val="visible"/>
                                      </p:to>
                                    </p:set>
                                  </p:childTnLst>
                                </p:cTn>
                              </p:par>
                            </p:childTnLst>
                          </p:cTn>
                        </p:par>
                        <p:par>
                          <p:cTn id="23" fill="hold" nodeType="afterGroup">
                            <p:stCondLst>
                              <p:cond delay="0"/>
                            </p:stCondLst>
                            <p:childTnLst>
                              <p:par>
                                <p:cTn id="24" presetID="1" presetClass="entr" presetSubtype="0" fill="hold" grpId="0" nodeType="afterEffect">
                                  <p:stCondLst>
                                    <p:cond delay="0"/>
                                  </p:stCondLst>
                                  <p:childTnLst>
                                    <p:set>
                                      <p:cBhvr>
                                        <p:cTn id="25" dur="1" fill="hold">
                                          <p:stCondLst>
                                            <p:cond delay="0"/>
                                          </p:stCondLst>
                                        </p:cTn>
                                        <p:tgtEl>
                                          <p:spTgt spid="1055762"/>
                                        </p:tgtEl>
                                        <p:attrNameLst>
                                          <p:attrName>style.visibility</p:attrName>
                                        </p:attrNameLst>
                                      </p:cBhvr>
                                      <p:to>
                                        <p:strVal val="visible"/>
                                      </p:to>
                                    </p:set>
                                  </p:childTnLst>
                                </p:cTn>
                              </p:par>
                            </p:childTnLst>
                          </p:cTn>
                        </p:par>
                        <p:par>
                          <p:cTn id="26" fill="hold" nodeType="afterGroup">
                            <p:stCondLst>
                              <p:cond delay="0"/>
                            </p:stCondLst>
                            <p:childTnLst>
                              <p:par>
                                <p:cTn id="27" presetID="1" presetClass="entr" presetSubtype="0" fill="hold" nodeType="afterEffect">
                                  <p:stCondLst>
                                    <p:cond delay="0"/>
                                  </p:stCondLst>
                                  <p:childTnLst>
                                    <p:set>
                                      <p:cBhvr>
                                        <p:cTn id="28" dur="1" fill="hold">
                                          <p:stCondLst>
                                            <p:cond delay="0"/>
                                          </p:stCondLst>
                                        </p:cTn>
                                        <p:tgtEl>
                                          <p:spTgt spid="1055777"/>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nodeType="afterEffect">
                                  <p:stCondLst>
                                    <p:cond delay="0"/>
                                  </p:stCondLst>
                                  <p:childTnLst>
                                    <p:set>
                                      <p:cBhvr>
                                        <p:cTn id="31"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5749" grpId="0"/>
      <p:bldP spid="1055750" grpId="0"/>
      <p:bldP spid="1055759" grpId="0"/>
      <p:bldP spid="105576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21" descr="electronegativity values">
            <a:extLst>
              <a:ext uri="{FF2B5EF4-FFF2-40B4-BE49-F238E27FC236}">
                <a16:creationId xmlns:a16="http://schemas.microsoft.com/office/drawing/2014/main" id="{1C2C0C58-433C-407C-8747-8874AD299C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391886"/>
            <a:ext cx="5232400" cy="271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2">
            <a:extLst>
              <a:ext uri="{FF2B5EF4-FFF2-40B4-BE49-F238E27FC236}">
                <a16:creationId xmlns:a16="http://schemas.microsoft.com/office/drawing/2014/main" id="{9F7DA619-92EE-4AC1-99FF-994D3AA70752}"/>
              </a:ext>
            </a:extLst>
          </p:cNvPr>
          <p:cNvSpPr>
            <a:spLocks noGrp="1" noChangeArrowheads="1"/>
          </p:cNvSpPr>
          <p:nvPr>
            <p:ph type="title"/>
          </p:nvPr>
        </p:nvSpPr>
        <p:spPr>
          <a:noFill/>
        </p:spPr>
        <p:txBody>
          <a:bodyPr/>
          <a:lstStyle/>
          <a:p>
            <a:pPr eaLnBrk="1" hangingPunct="1"/>
            <a:r>
              <a:rPr lang="en-GB" altLang="en-US"/>
              <a:t>Electronegativity trends: across a period</a:t>
            </a:r>
          </a:p>
        </p:txBody>
      </p:sp>
      <p:sp>
        <p:nvSpPr>
          <p:cNvPr id="9220" name="Text Box 63">
            <a:extLst>
              <a:ext uri="{FF2B5EF4-FFF2-40B4-BE49-F238E27FC236}">
                <a16:creationId xmlns:a16="http://schemas.microsoft.com/office/drawing/2014/main" id="{C1A00333-6A4A-4C07-91B2-F8897162619F}"/>
              </a:ext>
            </a:extLst>
          </p:cNvPr>
          <p:cNvSpPr txBox="1">
            <a:spLocks noChangeArrowheads="1"/>
          </p:cNvSpPr>
          <p:nvPr/>
        </p:nvSpPr>
        <p:spPr bwMode="auto">
          <a:xfrm>
            <a:off x="323851" y="784225"/>
            <a:ext cx="8453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Electronegativity </a:t>
            </a:r>
            <a:r>
              <a:rPr lang="en-GB" altLang="en-US" b="1" baseline="0" dirty="0"/>
              <a:t>increases</a:t>
            </a:r>
            <a:r>
              <a:rPr lang="en-GB" altLang="en-US" baseline="0" dirty="0"/>
              <a:t> across a period because: </a:t>
            </a:r>
          </a:p>
        </p:txBody>
      </p:sp>
      <p:sp>
        <p:nvSpPr>
          <p:cNvPr id="1004612" name="Text Box 68">
            <a:extLst>
              <a:ext uri="{FF2B5EF4-FFF2-40B4-BE49-F238E27FC236}">
                <a16:creationId xmlns:a16="http://schemas.microsoft.com/office/drawing/2014/main" id="{56BDF24C-6858-47AD-895D-B579013D8C9F}"/>
              </a:ext>
            </a:extLst>
          </p:cNvPr>
          <p:cNvSpPr txBox="1">
            <a:spLocks noChangeArrowheads="1"/>
          </p:cNvSpPr>
          <p:nvPr/>
        </p:nvSpPr>
        <p:spPr bwMode="auto">
          <a:xfrm>
            <a:off x="323851" y="4250621"/>
            <a:ext cx="7404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marL="457200" indent="-457200" eaLnBrk="1" hangingPunct="1">
              <a:spcBef>
                <a:spcPct val="0"/>
              </a:spcBef>
              <a:buClr>
                <a:srgbClr val="FF6600"/>
              </a:buClr>
              <a:buFont typeface="+mj-lt"/>
              <a:buAutoNum type="arabicPeriod"/>
            </a:pPr>
            <a:r>
              <a:rPr lang="en-GB" altLang="en-US" b="1" baseline="0" dirty="0">
                <a:solidFill>
                  <a:srgbClr val="FF6600"/>
                </a:solidFill>
              </a:rPr>
              <a:t>​</a:t>
            </a:r>
            <a:r>
              <a:rPr lang="en-GB" altLang="en-US" baseline="0" dirty="0"/>
              <a:t>The atomic radius </a:t>
            </a:r>
            <a:r>
              <a:rPr lang="en-GB" altLang="en-US" b="1" baseline="0" dirty="0"/>
              <a:t>decreases</a:t>
            </a:r>
            <a:r>
              <a:rPr lang="en-GB" altLang="en-US" baseline="0" dirty="0"/>
              <a:t>.</a:t>
            </a:r>
          </a:p>
        </p:txBody>
      </p:sp>
      <p:sp>
        <p:nvSpPr>
          <p:cNvPr id="1004613" name="Text Box 69">
            <a:extLst>
              <a:ext uri="{FF2B5EF4-FFF2-40B4-BE49-F238E27FC236}">
                <a16:creationId xmlns:a16="http://schemas.microsoft.com/office/drawing/2014/main" id="{7665B6FF-57AE-4DDA-B8D7-47E7D6FAB2FC}"/>
              </a:ext>
            </a:extLst>
          </p:cNvPr>
          <p:cNvSpPr txBox="1">
            <a:spLocks noChangeArrowheads="1"/>
          </p:cNvSpPr>
          <p:nvPr/>
        </p:nvSpPr>
        <p:spPr bwMode="auto">
          <a:xfrm>
            <a:off x="323850" y="4808715"/>
            <a:ext cx="8289571"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355600" indent="-355600"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marL="457200" indent="-457200" eaLnBrk="1" hangingPunct="1">
              <a:spcBef>
                <a:spcPct val="0"/>
              </a:spcBef>
              <a:buClr>
                <a:srgbClr val="FF6600"/>
              </a:buClr>
              <a:buFont typeface="+mj-lt"/>
              <a:buAutoNum type="arabicPeriod" startAt="2"/>
            </a:pPr>
            <a:r>
              <a:rPr lang="en-GB" altLang="en-US" b="1" baseline="0" dirty="0">
                <a:solidFill>
                  <a:srgbClr val="FF6600"/>
                </a:solidFill>
              </a:rPr>
              <a:t>​</a:t>
            </a:r>
            <a:r>
              <a:rPr lang="en-GB" altLang="en-US" baseline="0" dirty="0"/>
              <a:t>The charge on the nucleus </a:t>
            </a:r>
            <a:r>
              <a:rPr lang="en-GB" altLang="en-US" b="1" baseline="0" dirty="0"/>
              <a:t>increases</a:t>
            </a:r>
            <a:r>
              <a:rPr lang="en-GB" altLang="en-US" baseline="0" dirty="0"/>
              <a:t> without significant extra shielding. New electrons do not contribute much to shielding because they are added to the same principal energy level across the period.</a:t>
            </a:r>
          </a:p>
        </p:txBody>
      </p:sp>
      <p:sp>
        <p:nvSpPr>
          <p:cNvPr id="1004659" name="AutoShape 115">
            <a:extLst>
              <a:ext uri="{FF2B5EF4-FFF2-40B4-BE49-F238E27FC236}">
                <a16:creationId xmlns:a16="http://schemas.microsoft.com/office/drawing/2014/main" id="{46B8C4C8-F6D9-4396-94CF-FDB13BB8287C}"/>
              </a:ext>
            </a:extLst>
          </p:cNvPr>
          <p:cNvSpPr>
            <a:spLocks noChangeArrowheads="1"/>
          </p:cNvSpPr>
          <p:nvPr/>
        </p:nvSpPr>
        <p:spPr bwMode="auto">
          <a:xfrm>
            <a:off x="3146425" y="1547461"/>
            <a:ext cx="2743200" cy="330200"/>
          </a:xfrm>
          <a:prstGeom prst="rightArrow">
            <a:avLst>
              <a:gd name="adj1" fmla="val 50000"/>
              <a:gd name="adj2" fmla="val 157692"/>
            </a:avLst>
          </a:prstGeom>
          <a:solidFill>
            <a:srgbClr val="FF6600"/>
          </a:solidFill>
          <a:ln w="25400">
            <a:noFill/>
            <a:miter lim="800000"/>
            <a:headEnd/>
            <a:tailEnd/>
          </a:ln>
          <a:effectLst/>
        </p:spPr>
        <p:txBody>
          <a:bodyPr wrap="none" anchor="ctr"/>
          <a:lstStyle/>
          <a:p>
            <a:pPr algn="ctr">
              <a:defRPr/>
            </a:pPr>
            <a:endParaRPr lang="en-GB" baseline="0">
              <a:latin typeface="Arial" charset="0"/>
            </a:endParaRPr>
          </a:p>
        </p:txBody>
      </p:sp>
      <p:pic>
        <p:nvPicPr>
          <p:cNvPr id="10" name="Picture 8">
            <a:hlinkClick r:id="" action="ppaction://hlinkshowjump?jump=nextslide"/>
            <a:extLst>
              <a:ext uri="{FF2B5EF4-FFF2-40B4-BE49-F238E27FC236}">
                <a16:creationId xmlns:a16="http://schemas.microsoft.com/office/drawing/2014/main" id="{01A6B358-4325-47FA-BFFD-2576AA9DAFDD}"/>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1" name="Picture 9" descr="notes_icon">
            <a:extLst>
              <a:ext uri="{FF2B5EF4-FFF2-40B4-BE49-F238E27FC236}">
                <a16:creationId xmlns:a16="http://schemas.microsoft.com/office/drawing/2014/main" id="{7088B56A-9D72-45AD-807E-312A6F3D58DF}"/>
              </a:ext>
            </a:extLst>
          </p:cNvPr>
          <p:cNvPicPr>
            <a:picLocks noChangeAspect="1" noChangeArrowheads="1"/>
          </p:cNvPicPr>
          <p:nvPr/>
        </p:nvPicPr>
        <p:blipFill>
          <a:blip r:embed="rId5" cstate="print"/>
          <a:srcRect/>
          <a:stretch>
            <a:fillRect/>
          </a:stretch>
        </p:blipFill>
        <p:spPr bwMode="auto">
          <a:xfrm>
            <a:off x="8532813" y="153987"/>
            <a:ext cx="442912" cy="387350"/>
          </a:xfrm>
          <a:prstGeom prst="rect">
            <a:avLst/>
          </a:prstGeom>
          <a:noFill/>
          <a:ln w="9525">
            <a:noFill/>
            <a:miter lim="800000"/>
            <a:headEnd/>
            <a:tailEnd/>
          </a:ln>
        </p:spPr>
      </p:pic>
      <p:pic>
        <p:nvPicPr>
          <p:cNvPr id="12" name="Picture 9">
            <a:extLst>
              <a:ext uri="{FF2B5EF4-FFF2-40B4-BE49-F238E27FC236}">
                <a16:creationId xmlns:a16="http://schemas.microsoft.com/office/drawing/2014/main" id="{0F224FF7-9A25-4F8D-A281-A20E4D2309AA}"/>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04659"/>
                                        </p:tgtEl>
                                        <p:attrNameLst>
                                          <p:attrName>style.visibility</p:attrName>
                                        </p:attrNameLst>
                                      </p:cBhvr>
                                      <p:to>
                                        <p:strVal val="visible"/>
                                      </p:to>
                                    </p:set>
                                    <p:animEffect transition="in" filter="wipe(left)">
                                      <p:cBhvr>
                                        <p:cTn id="7" dur="500"/>
                                        <p:tgtEl>
                                          <p:spTgt spid="10046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0461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04613"/>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4612" grpId="0"/>
      <p:bldP spid="1004613" grpId="0"/>
      <p:bldP spid="100465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34F77102-5979-4597-A0E8-67FC97567C41}"/>
              </a:ext>
            </a:extLst>
          </p:cNvPr>
          <p:cNvSpPr>
            <a:spLocks noGrp="1" noChangeArrowheads="1"/>
          </p:cNvSpPr>
          <p:nvPr>
            <p:ph type="title"/>
          </p:nvPr>
        </p:nvSpPr>
        <p:spPr>
          <a:noFill/>
        </p:spPr>
        <p:txBody>
          <a:bodyPr/>
          <a:lstStyle/>
          <a:p>
            <a:pPr eaLnBrk="1" hangingPunct="1"/>
            <a:r>
              <a:rPr lang="en-GB" altLang="en-US"/>
              <a:t>Electronegativity trends: down a group</a:t>
            </a:r>
            <a:endParaRPr lang="en-GB" altLang="en-US" sz="3200"/>
          </a:p>
        </p:txBody>
      </p:sp>
      <p:sp>
        <p:nvSpPr>
          <p:cNvPr id="10243" name="Line 46">
            <a:extLst>
              <a:ext uri="{FF2B5EF4-FFF2-40B4-BE49-F238E27FC236}">
                <a16:creationId xmlns:a16="http://schemas.microsoft.com/office/drawing/2014/main" id="{A9452112-5029-4849-AB64-D43D2C921395}"/>
              </a:ext>
            </a:extLst>
          </p:cNvPr>
          <p:cNvSpPr>
            <a:spLocks noChangeShapeType="1"/>
          </p:cNvSpPr>
          <p:nvPr/>
        </p:nvSpPr>
        <p:spPr bwMode="auto">
          <a:xfrm>
            <a:off x="1924050" y="4319588"/>
            <a:ext cx="63341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spAutoFit/>
          </a:bodyPr>
          <a:lstStyle/>
          <a:p>
            <a:endParaRPr lang="en-GB"/>
          </a:p>
        </p:txBody>
      </p:sp>
      <p:sp>
        <p:nvSpPr>
          <p:cNvPr id="1046643" name="Text Box 115">
            <a:extLst>
              <a:ext uri="{FF2B5EF4-FFF2-40B4-BE49-F238E27FC236}">
                <a16:creationId xmlns:a16="http://schemas.microsoft.com/office/drawing/2014/main" id="{F0D2D280-0562-4D42-9CED-55354514B6A2}"/>
              </a:ext>
            </a:extLst>
          </p:cNvPr>
          <p:cNvSpPr txBox="1">
            <a:spLocks noChangeArrowheads="1"/>
          </p:cNvSpPr>
          <p:nvPr/>
        </p:nvSpPr>
        <p:spPr bwMode="auto">
          <a:xfrm>
            <a:off x="324000" y="4978050"/>
            <a:ext cx="820790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355600" indent="-355600"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marL="457200" indent="-457200" eaLnBrk="1" hangingPunct="1">
              <a:spcBef>
                <a:spcPct val="0"/>
              </a:spcBef>
              <a:buClr>
                <a:srgbClr val="FF6600"/>
              </a:buClr>
              <a:buFont typeface="+mj-lt"/>
              <a:buAutoNum type="arabicPeriod" startAt="2"/>
            </a:pPr>
            <a:r>
              <a:rPr lang="en-GB" altLang="en-US" b="1" baseline="0" dirty="0">
                <a:solidFill>
                  <a:srgbClr val="FF6600"/>
                </a:solidFill>
              </a:rPr>
              <a:t>​</a:t>
            </a:r>
            <a:r>
              <a:rPr lang="en-GB" altLang="en-US" baseline="0" dirty="0"/>
              <a:t>Although the charge on the nucleus increases, shielding also </a:t>
            </a:r>
            <a:r>
              <a:rPr lang="en-GB" altLang="en-US" b="1" baseline="0" dirty="0"/>
              <a:t>increases</a:t>
            </a:r>
            <a:r>
              <a:rPr lang="en-GB" altLang="en-US" baseline="0" dirty="0"/>
              <a:t> significantly. This is because electrons added down the group fill new principal energy levels.</a:t>
            </a:r>
          </a:p>
        </p:txBody>
      </p:sp>
      <p:sp>
        <p:nvSpPr>
          <p:cNvPr id="10245" name="Text Box 116">
            <a:extLst>
              <a:ext uri="{FF2B5EF4-FFF2-40B4-BE49-F238E27FC236}">
                <a16:creationId xmlns:a16="http://schemas.microsoft.com/office/drawing/2014/main" id="{FB5AC66C-6373-4DC3-863B-1C9C1D92F547}"/>
              </a:ext>
            </a:extLst>
          </p:cNvPr>
          <p:cNvSpPr txBox="1">
            <a:spLocks noChangeArrowheads="1"/>
          </p:cNvSpPr>
          <p:nvPr/>
        </p:nvSpPr>
        <p:spPr bwMode="auto">
          <a:xfrm>
            <a:off x="324000" y="784225"/>
            <a:ext cx="805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Electronegativity </a:t>
            </a:r>
            <a:r>
              <a:rPr lang="en-GB" altLang="en-US" b="1" baseline="0" dirty="0"/>
              <a:t>decreases</a:t>
            </a:r>
            <a:r>
              <a:rPr lang="en-GB" altLang="en-US" baseline="0" dirty="0"/>
              <a:t> down a group because: </a:t>
            </a:r>
          </a:p>
        </p:txBody>
      </p:sp>
      <p:sp>
        <p:nvSpPr>
          <p:cNvPr id="1046696" name="Text Box 168">
            <a:extLst>
              <a:ext uri="{FF2B5EF4-FFF2-40B4-BE49-F238E27FC236}">
                <a16:creationId xmlns:a16="http://schemas.microsoft.com/office/drawing/2014/main" id="{A0A7A03B-BC5A-4A6A-BC68-C6CAEDCBD649}"/>
              </a:ext>
            </a:extLst>
          </p:cNvPr>
          <p:cNvSpPr txBox="1">
            <a:spLocks noChangeArrowheads="1"/>
          </p:cNvSpPr>
          <p:nvPr/>
        </p:nvSpPr>
        <p:spPr bwMode="auto">
          <a:xfrm>
            <a:off x="324000" y="4354868"/>
            <a:ext cx="73025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marL="457200" indent="-457200" eaLnBrk="1" hangingPunct="1">
              <a:lnSpc>
                <a:spcPct val="90000"/>
              </a:lnSpc>
              <a:spcBef>
                <a:spcPct val="0"/>
              </a:spcBef>
              <a:buClr>
                <a:srgbClr val="FF6600"/>
              </a:buClr>
              <a:buFont typeface="+mj-lt"/>
              <a:buAutoNum type="arabicPeriod"/>
            </a:pPr>
            <a:r>
              <a:rPr lang="en-GB" altLang="en-US" b="1" baseline="0" dirty="0">
                <a:solidFill>
                  <a:srgbClr val="FF6600"/>
                </a:solidFill>
              </a:rPr>
              <a:t>​</a:t>
            </a:r>
            <a:r>
              <a:rPr lang="en-GB" altLang="en-US" baseline="0" dirty="0"/>
              <a:t>The atomic radius </a:t>
            </a:r>
            <a:r>
              <a:rPr lang="en-GB" altLang="en-US" b="1" baseline="0" dirty="0"/>
              <a:t>increases</a:t>
            </a:r>
            <a:r>
              <a:rPr lang="en-GB" altLang="en-US" baseline="0" dirty="0"/>
              <a:t>.</a:t>
            </a:r>
          </a:p>
        </p:txBody>
      </p:sp>
      <p:pic>
        <p:nvPicPr>
          <p:cNvPr id="10248" name="Picture 171" descr="electronegativity values">
            <a:extLst>
              <a:ext uri="{FF2B5EF4-FFF2-40B4-BE49-F238E27FC236}">
                <a16:creationId xmlns:a16="http://schemas.microsoft.com/office/drawing/2014/main" id="{A767B7BD-CC01-4DAF-B009-7D94351E03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391886"/>
            <a:ext cx="5232400" cy="271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a:hlinkClick r:id="" action="ppaction://hlinkshowjump?jump=nextslide"/>
            <a:extLst>
              <a:ext uri="{FF2B5EF4-FFF2-40B4-BE49-F238E27FC236}">
                <a16:creationId xmlns:a16="http://schemas.microsoft.com/office/drawing/2014/main" id="{C177A31F-B0E6-40C3-AF43-6097FF846E77}"/>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11" name="AutoShape 115">
            <a:extLst>
              <a:ext uri="{FF2B5EF4-FFF2-40B4-BE49-F238E27FC236}">
                <a16:creationId xmlns:a16="http://schemas.microsoft.com/office/drawing/2014/main" id="{BCB5ADA9-3420-4ADF-A7BE-48CBB9403455}"/>
              </a:ext>
            </a:extLst>
          </p:cNvPr>
          <p:cNvSpPr>
            <a:spLocks noChangeArrowheads="1"/>
          </p:cNvSpPr>
          <p:nvPr/>
        </p:nvSpPr>
        <p:spPr bwMode="auto">
          <a:xfrm rot="5400000">
            <a:off x="508355" y="2555525"/>
            <a:ext cx="2047877" cy="330200"/>
          </a:xfrm>
          <a:prstGeom prst="rightArrow">
            <a:avLst>
              <a:gd name="adj1" fmla="val 50000"/>
              <a:gd name="adj2" fmla="val 157692"/>
            </a:avLst>
          </a:prstGeom>
          <a:solidFill>
            <a:srgbClr val="FF6600"/>
          </a:solidFill>
          <a:ln w="25400">
            <a:noFill/>
            <a:miter lim="800000"/>
            <a:headEnd/>
            <a:tailEnd/>
          </a:ln>
          <a:effectLst/>
        </p:spPr>
        <p:txBody>
          <a:bodyPr wrap="none" anchor="ctr"/>
          <a:lstStyle/>
          <a:p>
            <a:pPr algn="ctr">
              <a:defRPr/>
            </a:pPr>
            <a:endParaRPr lang="en-GB" baseline="0">
              <a:latin typeface="Arial" charset="0"/>
            </a:endParaRPr>
          </a:p>
        </p:txBody>
      </p:sp>
      <p:pic>
        <p:nvPicPr>
          <p:cNvPr id="13" name="Picture 12">
            <a:extLst>
              <a:ext uri="{FF2B5EF4-FFF2-40B4-BE49-F238E27FC236}">
                <a16:creationId xmlns:a16="http://schemas.microsoft.com/office/drawing/2014/main" id="{189CE42F-A9D7-455B-83C5-6C7DE5B8DD64}"/>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46696"/>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46643"/>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6643" grpId="0"/>
      <p:bldP spid="1046696" grpId="0"/>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6630" name="Picture 38" descr="covalent_molecule">
            <a:extLst>
              <a:ext uri="{FF2B5EF4-FFF2-40B4-BE49-F238E27FC236}">
                <a16:creationId xmlns:a16="http://schemas.microsoft.com/office/drawing/2014/main" id="{DB75554B-B2E4-418B-886A-19A27D2693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1462" y="2452333"/>
            <a:ext cx="3059113" cy="195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2">
            <a:extLst>
              <a:ext uri="{FF2B5EF4-FFF2-40B4-BE49-F238E27FC236}">
                <a16:creationId xmlns:a16="http://schemas.microsoft.com/office/drawing/2014/main" id="{3AA13A0B-0846-4CF8-90A5-37016EE5ECB1}"/>
              </a:ext>
            </a:extLst>
          </p:cNvPr>
          <p:cNvSpPr>
            <a:spLocks noGrp="1" noChangeArrowheads="1"/>
          </p:cNvSpPr>
          <p:nvPr>
            <p:ph type="title"/>
          </p:nvPr>
        </p:nvSpPr>
        <p:spPr>
          <a:noFill/>
        </p:spPr>
        <p:txBody>
          <a:bodyPr/>
          <a:lstStyle/>
          <a:p>
            <a:pPr eaLnBrk="1" hangingPunct="1"/>
            <a:r>
              <a:rPr lang="en-GB" altLang="en-US" dirty="0"/>
              <a:t>Non-polar bonds</a:t>
            </a:r>
          </a:p>
        </p:txBody>
      </p:sp>
      <p:sp>
        <p:nvSpPr>
          <p:cNvPr id="11268" name="Text Box 3">
            <a:extLst>
              <a:ext uri="{FF2B5EF4-FFF2-40B4-BE49-F238E27FC236}">
                <a16:creationId xmlns:a16="http://schemas.microsoft.com/office/drawing/2014/main" id="{B18A7B34-A10E-48A6-A187-AE06D92F97AA}"/>
              </a:ext>
            </a:extLst>
          </p:cNvPr>
          <p:cNvSpPr txBox="1">
            <a:spLocks noChangeArrowheads="1"/>
          </p:cNvSpPr>
          <p:nvPr/>
        </p:nvSpPr>
        <p:spPr bwMode="auto">
          <a:xfrm>
            <a:off x="337783" y="784225"/>
            <a:ext cx="84675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If the electronegativity of both atoms in a covalent bond is identical, the electrons in the bond will be equally attracted to both of them.</a:t>
            </a:r>
          </a:p>
        </p:txBody>
      </p:sp>
      <p:sp>
        <p:nvSpPr>
          <p:cNvPr id="1006596" name="Text Box 4">
            <a:extLst>
              <a:ext uri="{FF2B5EF4-FFF2-40B4-BE49-F238E27FC236}">
                <a16:creationId xmlns:a16="http://schemas.microsoft.com/office/drawing/2014/main" id="{23B9020C-665E-47BF-B0E1-47089ACB6E6E}"/>
              </a:ext>
            </a:extLst>
          </p:cNvPr>
          <p:cNvSpPr txBox="1">
            <a:spLocks noChangeArrowheads="1"/>
          </p:cNvSpPr>
          <p:nvPr/>
        </p:nvSpPr>
        <p:spPr bwMode="auto">
          <a:xfrm>
            <a:off x="339370" y="2532504"/>
            <a:ext cx="446969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This results in a symmetrical distribution of </a:t>
            </a:r>
            <a:r>
              <a:rPr lang="en-GB" altLang="en-US" b="1" baseline="0" dirty="0">
                <a:solidFill>
                  <a:srgbClr val="FF6600"/>
                </a:solidFill>
              </a:rPr>
              <a:t>electron density</a:t>
            </a:r>
            <a:r>
              <a:rPr lang="en-GB" altLang="en-US" baseline="0" dirty="0"/>
              <a:t> around the two atoms.  </a:t>
            </a:r>
          </a:p>
        </p:txBody>
      </p:sp>
      <p:sp>
        <p:nvSpPr>
          <p:cNvPr id="1006597" name="Text Box 5">
            <a:extLst>
              <a:ext uri="{FF2B5EF4-FFF2-40B4-BE49-F238E27FC236}">
                <a16:creationId xmlns:a16="http://schemas.microsoft.com/office/drawing/2014/main" id="{B9E24364-BBE3-4CF1-96FE-D60155FCCFE5}"/>
              </a:ext>
            </a:extLst>
          </p:cNvPr>
          <p:cNvSpPr txBox="1">
            <a:spLocks noChangeArrowheads="1"/>
          </p:cNvSpPr>
          <p:nvPr/>
        </p:nvSpPr>
        <p:spPr bwMode="auto">
          <a:xfrm>
            <a:off x="340958" y="4280783"/>
            <a:ext cx="474063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Bonding in elements (e.g. O</a:t>
            </a:r>
            <a:r>
              <a:rPr lang="en-GB" altLang="en-US" dirty="0"/>
              <a:t>2</a:t>
            </a:r>
            <a:r>
              <a:rPr lang="en-GB" altLang="en-US" baseline="0" dirty="0"/>
              <a:t> or Cl</a:t>
            </a:r>
            <a:r>
              <a:rPr lang="en-GB" altLang="en-US" dirty="0"/>
              <a:t>2</a:t>
            </a:r>
            <a:r>
              <a:rPr lang="en-GB" altLang="en-US" baseline="0" dirty="0"/>
              <a:t>) is always non-polar because the electronegativity of the atoms in each molecule is the same.</a:t>
            </a:r>
          </a:p>
        </p:txBody>
      </p:sp>
      <p:sp>
        <p:nvSpPr>
          <p:cNvPr id="1006601" name="Text Box 9">
            <a:extLst>
              <a:ext uri="{FF2B5EF4-FFF2-40B4-BE49-F238E27FC236}">
                <a16:creationId xmlns:a16="http://schemas.microsoft.com/office/drawing/2014/main" id="{41B8D8BC-068A-4D89-8CD1-098E11C258B2}"/>
              </a:ext>
            </a:extLst>
          </p:cNvPr>
          <p:cNvSpPr txBox="1">
            <a:spLocks noChangeArrowheads="1"/>
          </p:cNvSpPr>
          <p:nvPr/>
        </p:nvSpPr>
        <p:spPr bwMode="auto">
          <a:xfrm>
            <a:off x="5013854" y="4744683"/>
            <a:ext cx="284321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1" baseline="0" dirty="0">
                <a:solidFill>
                  <a:srgbClr val="FF6600"/>
                </a:solidFill>
              </a:rPr>
              <a:t>both atoms are equally good </a:t>
            </a:r>
            <a:br>
              <a:rPr lang="en-GB" altLang="en-US" b="1" baseline="0" dirty="0">
                <a:solidFill>
                  <a:srgbClr val="FF6600"/>
                </a:solidFill>
              </a:rPr>
            </a:br>
            <a:r>
              <a:rPr lang="en-GB" altLang="en-US" b="1" baseline="0" dirty="0">
                <a:solidFill>
                  <a:srgbClr val="FF6600"/>
                </a:solidFill>
              </a:rPr>
              <a:t>at attracting the electron density</a:t>
            </a:r>
          </a:p>
        </p:txBody>
      </p:sp>
      <p:sp>
        <p:nvSpPr>
          <p:cNvPr id="1006617" name="Line 25">
            <a:extLst>
              <a:ext uri="{FF2B5EF4-FFF2-40B4-BE49-F238E27FC236}">
                <a16:creationId xmlns:a16="http://schemas.microsoft.com/office/drawing/2014/main" id="{74FC47B6-D537-4C29-B3F1-3E1555C84158}"/>
              </a:ext>
            </a:extLst>
          </p:cNvPr>
          <p:cNvSpPr>
            <a:spLocks noChangeShapeType="1"/>
          </p:cNvSpPr>
          <p:nvPr/>
        </p:nvSpPr>
        <p:spPr bwMode="auto">
          <a:xfrm flipH="1" flipV="1">
            <a:off x="6177137" y="3573108"/>
            <a:ext cx="242888" cy="1104900"/>
          </a:xfrm>
          <a:prstGeom prst="line">
            <a:avLst/>
          </a:prstGeom>
          <a:noFill/>
          <a:ln w="38100">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a:spAutoFit/>
          </a:bodyPr>
          <a:lstStyle/>
          <a:p>
            <a:endParaRPr lang="en-GB"/>
          </a:p>
        </p:txBody>
      </p:sp>
      <p:sp>
        <p:nvSpPr>
          <p:cNvPr id="1006618" name="Line 26">
            <a:extLst>
              <a:ext uri="{FF2B5EF4-FFF2-40B4-BE49-F238E27FC236}">
                <a16:creationId xmlns:a16="http://schemas.microsoft.com/office/drawing/2014/main" id="{289DF7D6-308C-4F75-95F2-F379627D5588}"/>
              </a:ext>
            </a:extLst>
          </p:cNvPr>
          <p:cNvSpPr>
            <a:spLocks noChangeShapeType="1"/>
          </p:cNvSpPr>
          <p:nvPr/>
        </p:nvSpPr>
        <p:spPr bwMode="auto">
          <a:xfrm flipV="1">
            <a:off x="6420025" y="3560408"/>
            <a:ext cx="874712" cy="1117600"/>
          </a:xfrm>
          <a:prstGeom prst="line">
            <a:avLst/>
          </a:prstGeom>
          <a:noFill/>
          <a:ln w="38100">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a:spAutoFit/>
          </a:bodyPr>
          <a:lstStyle/>
          <a:p>
            <a:endParaRPr lang="en-GB"/>
          </a:p>
        </p:txBody>
      </p:sp>
      <p:sp>
        <p:nvSpPr>
          <p:cNvPr id="1006620" name="Text Box 28">
            <a:extLst>
              <a:ext uri="{FF2B5EF4-FFF2-40B4-BE49-F238E27FC236}">
                <a16:creationId xmlns:a16="http://schemas.microsoft.com/office/drawing/2014/main" id="{9D0250AD-DA48-40FD-A30C-90895387AA0B}"/>
              </a:ext>
            </a:extLst>
          </p:cNvPr>
          <p:cNvSpPr txBox="1">
            <a:spLocks noChangeArrowheads="1"/>
          </p:cNvSpPr>
          <p:nvPr/>
        </p:nvSpPr>
        <p:spPr bwMode="auto">
          <a:xfrm>
            <a:off x="4872212" y="1998308"/>
            <a:ext cx="3841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1" baseline="0" dirty="0">
                <a:solidFill>
                  <a:srgbClr val="FF6600"/>
                </a:solidFill>
              </a:rPr>
              <a:t>cloud of electron density</a:t>
            </a:r>
          </a:p>
        </p:txBody>
      </p:sp>
      <p:sp>
        <p:nvSpPr>
          <p:cNvPr id="1006621" name="Line 29">
            <a:extLst>
              <a:ext uri="{FF2B5EF4-FFF2-40B4-BE49-F238E27FC236}">
                <a16:creationId xmlns:a16="http://schemas.microsoft.com/office/drawing/2014/main" id="{35AB98E8-3C7B-4F4E-8C11-71DFA4D836C0}"/>
              </a:ext>
            </a:extLst>
          </p:cNvPr>
          <p:cNvSpPr>
            <a:spLocks noChangeShapeType="1"/>
          </p:cNvSpPr>
          <p:nvPr/>
        </p:nvSpPr>
        <p:spPr bwMode="auto">
          <a:xfrm>
            <a:off x="5797725" y="2480908"/>
            <a:ext cx="277812" cy="520700"/>
          </a:xfrm>
          <a:prstGeom prst="line">
            <a:avLst/>
          </a:prstGeom>
          <a:noFill/>
          <a:ln w="38100">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a:spAutoFit/>
          </a:bodyPr>
          <a:lstStyle/>
          <a:p>
            <a:endParaRPr lang="en-GB"/>
          </a:p>
        </p:txBody>
      </p:sp>
      <p:pic>
        <p:nvPicPr>
          <p:cNvPr id="13" name="Picture 8">
            <a:hlinkClick r:id="" action="ppaction://hlinkshowjump?jump=nextslide"/>
            <a:extLst>
              <a:ext uri="{FF2B5EF4-FFF2-40B4-BE49-F238E27FC236}">
                <a16:creationId xmlns:a16="http://schemas.microsoft.com/office/drawing/2014/main" id="{46420229-D264-47E2-9198-F2E05B0CF790}"/>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4" name="Picture 13">
            <a:extLst>
              <a:ext uri="{FF2B5EF4-FFF2-40B4-BE49-F238E27FC236}">
                <a16:creationId xmlns:a16="http://schemas.microsoft.com/office/drawing/2014/main" id="{26675BD2-1A40-4A1E-8C5B-AC566644478F}"/>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6596"/>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1006630"/>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1006620"/>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nodeType="afterEffect">
                                  <p:stCondLst>
                                    <p:cond delay="0"/>
                                  </p:stCondLst>
                                  <p:childTnLst>
                                    <p:set>
                                      <p:cBhvr>
                                        <p:cTn id="15" dur="1" fill="hold">
                                          <p:stCondLst>
                                            <p:cond delay="0"/>
                                          </p:stCondLst>
                                        </p:cTn>
                                        <p:tgtEl>
                                          <p:spTgt spid="1006621"/>
                                        </p:tgtEl>
                                        <p:attrNameLst>
                                          <p:attrName>style.visibility</p:attrName>
                                        </p:attrNameLst>
                                      </p:cBhvr>
                                      <p:to>
                                        <p:strVal val="visible"/>
                                      </p:to>
                                    </p:set>
                                  </p:childTnLst>
                                </p:cTn>
                              </p:par>
                            </p:childTnLst>
                          </p:cTn>
                        </p:par>
                        <p:par>
                          <p:cTn id="16" fill="hold" nodeType="afterGroup">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1006601"/>
                                        </p:tgtEl>
                                        <p:attrNameLst>
                                          <p:attrName>style.visibility</p:attrName>
                                        </p:attrNameLst>
                                      </p:cBhvr>
                                      <p:to>
                                        <p:strVal val="visible"/>
                                      </p:to>
                                    </p:set>
                                  </p:childTnLst>
                                </p:cTn>
                              </p:par>
                            </p:childTnLst>
                          </p:cTn>
                        </p:par>
                        <p:par>
                          <p:cTn id="19" fill="hold" nodeType="afterGroup">
                            <p:stCondLst>
                              <p:cond delay="0"/>
                            </p:stCondLst>
                            <p:childTnLst>
                              <p:par>
                                <p:cTn id="20" presetID="1" presetClass="entr" presetSubtype="0" fill="hold" nodeType="afterEffect">
                                  <p:stCondLst>
                                    <p:cond delay="0"/>
                                  </p:stCondLst>
                                  <p:childTnLst>
                                    <p:set>
                                      <p:cBhvr>
                                        <p:cTn id="21" dur="1" fill="hold">
                                          <p:stCondLst>
                                            <p:cond delay="0"/>
                                          </p:stCondLst>
                                        </p:cTn>
                                        <p:tgtEl>
                                          <p:spTgt spid="1006618"/>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006617"/>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006597"/>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nodeType="after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6596" grpId="0"/>
      <p:bldP spid="1006597" grpId="0"/>
      <p:bldP spid="1006601" grpId="0"/>
      <p:bldP spid="10066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2E465035-F5C5-4DB7-AD53-9677257AB882}"/>
              </a:ext>
            </a:extLst>
          </p:cNvPr>
          <p:cNvSpPr>
            <a:spLocks noGrp="1" noChangeArrowheads="1"/>
          </p:cNvSpPr>
          <p:nvPr>
            <p:ph type="title"/>
          </p:nvPr>
        </p:nvSpPr>
        <p:spPr>
          <a:noFill/>
        </p:spPr>
        <p:txBody>
          <a:bodyPr/>
          <a:lstStyle/>
          <a:p>
            <a:pPr eaLnBrk="1" hangingPunct="1"/>
            <a:r>
              <a:rPr lang="en-GB" altLang="en-US" dirty="0"/>
              <a:t>Polar bonds</a:t>
            </a:r>
          </a:p>
        </p:txBody>
      </p:sp>
      <p:pic>
        <p:nvPicPr>
          <p:cNvPr id="6" name="Picture 5">
            <a:hlinkClick r:id="" action="ppaction://hlinkshowjump?jump=nextslide"/>
            <a:extLst>
              <a:ext uri="{FF2B5EF4-FFF2-40B4-BE49-F238E27FC236}">
                <a16:creationId xmlns:a16="http://schemas.microsoft.com/office/drawing/2014/main" id="{DA75E83A-E025-4793-9B7B-38CFFD1412C5}"/>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5" descr="flash_icon">
            <a:extLst>
              <a:ext uri="{FF2B5EF4-FFF2-40B4-BE49-F238E27FC236}">
                <a16:creationId xmlns:a16="http://schemas.microsoft.com/office/drawing/2014/main" id="{DB7A8FA0-37F2-489E-854D-DBA765D16FCC}"/>
              </a:ext>
            </a:extLst>
          </p:cNvPr>
          <p:cNvPicPr>
            <a:picLocks noChangeAspect="1" noChangeArrowheads="1"/>
          </p:cNvPicPr>
          <p:nvPr/>
        </p:nvPicPr>
        <p:blipFill>
          <a:blip r:embed="rId6" cstate="print"/>
          <a:srcRect/>
          <a:stretch>
            <a:fillRect/>
          </a:stretch>
        </p:blipFill>
        <p:spPr bwMode="auto">
          <a:xfrm>
            <a:off x="8569324" y="112712"/>
            <a:ext cx="385763" cy="431800"/>
          </a:xfrm>
          <a:prstGeom prst="rect">
            <a:avLst/>
          </a:prstGeom>
          <a:noFill/>
          <a:ln w="9525">
            <a:noFill/>
            <a:miter lim="800000"/>
            <a:headEnd/>
            <a:tailEnd/>
          </a:ln>
        </p:spPr>
      </p:pic>
      <p:pic>
        <p:nvPicPr>
          <p:cNvPr id="8" name="Picture 7">
            <a:extLst>
              <a:ext uri="{FF2B5EF4-FFF2-40B4-BE49-F238E27FC236}">
                <a16:creationId xmlns:a16="http://schemas.microsoft.com/office/drawing/2014/main" id="{6A21FC76-BB7A-4F2C-8C4A-77F37AFC6CDE}"/>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pic>
        <p:nvPicPr>
          <p:cNvPr id="2" name="Picture 1"/>
          <p:cNvPicPr>
            <a:picLocks/>
          </p:cNvPicPr>
          <p:nvPr/>
        </p:nvPicPr>
        <p:blipFill>
          <a:blip r:embed="rId8">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1053"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2F048864-F3D4-4719-B40B-3C87B70E377E}"/>
                    </a:ext>
                  </a:extLst>
                </p:cNvPr>
                <p:cNvPicPr>
                  <a:picLocks/>
                </p:cNvPicPr>
                <p:nvPr/>
              </p:nvPicPr>
              <p:blipFill>
                <a:blip r:embed="rId9"/>
                <a:stretch>
                  <a:fillRect/>
                </a:stretch>
              </p:blipFill>
              <p:spPr>
                <a:xfrm>
                  <a:off x="212725" y="800100"/>
                  <a:ext cx="8699500" cy="5308600"/>
                </a:xfrm>
                <a:prstGeom prst="rect">
                  <a:avLst/>
                </a:prstGeom>
              </p:spPr>
            </p:pic>
          </p:control>
        </mc:Fallback>
      </mc:AlternateContent>
    </p:controls>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0800">
          <a:solidFill>
            <a:srgbClr val="010066"/>
          </a:solidFill>
          <a:round/>
          <a:headEnd type="none" w="sm" len="sm"/>
          <a:tailEnd type="triangle" w="lg" len="lg"/>
        </a:ln>
      </a:spPr>
      <a:bodyPr>
        <a:spAutoFit/>
      </a:bodyPr>
      <a:lstStyle>
        <a:defPPr>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32902</TotalTime>
  <Words>937</Words>
  <Application>Microsoft Office PowerPoint</Application>
  <PresentationFormat>On-screen Show (4:3)</PresentationFormat>
  <Paragraphs>108</Paragraphs>
  <Slides>13</Slides>
  <Notes>13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13</vt:i4>
      </vt:variant>
    </vt:vector>
  </HeadingPairs>
  <TitlesOfParts>
    <vt:vector size="17" baseType="lpstr">
      <vt:lpstr>Arial</vt:lpstr>
      <vt:lpstr>Wingdings 2</vt:lpstr>
      <vt:lpstr>2_Default Design</vt:lpstr>
      <vt:lpstr>3_Default Design</vt:lpstr>
      <vt:lpstr>Electronegativity</vt:lpstr>
      <vt:lpstr>Information</vt:lpstr>
      <vt:lpstr>What is electronegativity?</vt:lpstr>
      <vt:lpstr>Electronegativity and atomic radius</vt:lpstr>
      <vt:lpstr>Electronegativity, protons and shielding</vt:lpstr>
      <vt:lpstr>Electronegativity trends: across a period</vt:lpstr>
      <vt:lpstr>Electronegativity trends: down a group</vt:lpstr>
      <vt:lpstr>Non-polar bonds</vt:lpstr>
      <vt:lpstr>Polar bonds</vt:lpstr>
      <vt:lpstr>Effect of electronegativity on polarization </vt:lpstr>
      <vt:lpstr>Ionic or covalent?</vt:lpstr>
      <vt:lpstr>Polar molecules </vt:lpstr>
      <vt:lpstr>Identifying polar molecules </vt:lpstr>
    </vt:vector>
  </TitlesOfParts>
  <Company>Boardworks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Electronegativity</dc:title>
  <dc:subject>Boardworks High School Physical Science</dc:subject>
  <dc:creator>Boardworks</dc:creator>
  <cp:lastModifiedBy>Tim Crilly</cp:lastModifiedBy>
  <cp:revision>870</cp:revision>
  <dcterms:created xsi:type="dcterms:W3CDTF">2003-09-13T07:39:42Z</dcterms:created>
  <dcterms:modified xsi:type="dcterms:W3CDTF">2019-01-31T15:27:57Z</dcterms:modified>
</cp:coreProperties>
</file>