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ctiveX/activeX1.xml" ContentType="application/vnd.ms-office.activeX+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ctiveX/activeX2.xml" ContentType="application/vnd.ms-office.activeX+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34" r:id="rId1"/>
    <p:sldMasterId id="2147483749" r:id="rId2"/>
  </p:sldMasterIdLst>
  <p:notesMasterIdLst>
    <p:notesMasterId r:id="rId16"/>
  </p:notesMasterIdLst>
  <p:handoutMasterIdLst>
    <p:handoutMasterId r:id="rId17"/>
  </p:handoutMasterIdLst>
  <p:sldIdLst>
    <p:sldId id="426" r:id="rId3"/>
    <p:sldId id="527" r:id="rId4"/>
    <p:sldId id="591" r:id="rId5"/>
    <p:sldId id="592" r:id="rId6"/>
    <p:sldId id="615" r:id="rId7"/>
    <p:sldId id="593" r:id="rId8"/>
    <p:sldId id="612" r:id="rId9"/>
    <p:sldId id="594" r:id="rId10"/>
    <p:sldId id="595" r:id="rId11"/>
    <p:sldId id="596" r:id="rId12"/>
    <p:sldId id="613" r:id="rId13"/>
    <p:sldId id="597" r:id="rId14"/>
    <p:sldId id="598" r:id="rId15"/>
  </p:sldIdLst>
  <p:sldSz cx="9144000" cy="6858000" type="screen4x3"/>
  <p:notesSz cx="6858000" cy="9296400"/>
  <p:embeddedFontLst>
    <p:embeddedFont>
      <p:font typeface="Wingdings 2" panose="05020102010507070707" pitchFamily="18" charset="2"/>
      <p:regular r:id="rId18"/>
    </p:embeddedFont>
  </p:embeddedFontLst>
  <p:defaultTextStyle>
    <a:defPPr>
      <a:defRPr lang="en-US"/>
    </a:defPPr>
    <a:lvl1pPr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1pPr>
    <a:lvl2pPr marL="4572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2pPr>
    <a:lvl3pPr marL="9144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3pPr>
    <a:lvl4pPr marL="13716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4pPr>
    <a:lvl5pPr marL="1828800" algn="l" rtl="0" fontAlgn="base">
      <a:spcBef>
        <a:spcPct val="50000"/>
      </a:spcBef>
      <a:spcAft>
        <a:spcPct val="0"/>
      </a:spcAft>
      <a:defRPr sz="2400" kern="1200" baseline="-25000">
        <a:solidFill>
          <a:srgbClr val="010066"/>
        </a:solidFill>
        <a:latin typeface="Arial" panose="020B0604020202020204" pitchFamily="34" charset="0"/>
        <a:ea typeface="+mn-ea"/>
        <a:cs typeface="+mn-cs"/>
      </a:defRPr>
    </a:lvl5pPr>
    <a:lvl6pPr marL="2286000" algn="l" defTabSz="914400" rtl="0" eaLnBrk="1" latinLnBrk="0" hangingPunct="1">
      <a:defRPr sz="2400" kern="1200" baseline="-25000">
        <a:solidFill>
          <a:srgbClr val="010066"/>
        </a:solidFill>
        <a:latin typeface="Arial" panose="020B0604020202020204" pitchFamily="34" charset="0"/>
        <a:ea typeface="+mn-ea"/>
        <a:cs typeface="+mn-cs"/>
      </a:defRPr>
    </a:lvl6pPr>
    <a:lvl7pPr marL="2743200" algn="l" defTabSz="914400" rtl="0" eaLnBrk="1" latinLnBrk="0" hangingPunct="1">
      <a:defRPr sz="2400" kern="1200" baseline="-25000">
        <a:solidFill>
          <a:srgbClr val="010066"/>
        </a:solidFill>
        <a:latin typeface="Arial" panose="020B0604020202020204" pitchFamily="34" charset="0"/>
        <a:ea typeface="+mn-ea"/>
        <a:cs typeface="+mn-cs"/>
      </a:defRPr>
    </a:lvl7pPr>
    <a:lvl8pPr marL="3200400" algn="l" defTabSz="914400" rtl="0" eaLnBrk="1" latinLnBrk="0" hangingPunct="1">
      <a:defRPr sz="2400" kern="1200" baseline="-25000">
        <a:solidFill>
          <a:srgbClr val="010066"/>
        </a:solidFill>
        <a:latin typeface="Arial" panose="020B0604020202020204" pitchFamily="34" charset="0"/>
        <a:ea typeface="+mn-ea"/>
        <a:cs typeface="+mn-cs"/>
      </a:defRPr>
    </a:lvl8pPr>
    <a:lvl9pPr marL="3657600" algn="l" defTabSz="914400" rtl="0" eaLnBrk="1" latinLnBrk="0" hangingPunct="1">
      <a:defRPr sz="2400" kern="1200" baseline="-25000">
        <a:solidFill>
          <a:srgbClr val="01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880">
          <p15:clr>
            <a:srgbClr val="A4A3A4"/>
          </p15:clr>
        </p15:guide>
        <p15:guide id="3" pos="204" userDrawn="1">
          <p15:clr>
            <a:srgbClr val="A4A3A4"/>
          </p15:clr>
        </p15:guide>
      </p15:sldGuideLst>
    </p:ext>
    <p:ext uri="{2D200454-40CA-4A62-9FC3-DE9A4176ACB9}">
      <p15:notesGuideLst xmlns:p15="http://schemas.microsoft.com/office/powerpoint/2012/main">
        <p15:guide id="1" orient="horz" pos="2836"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6600CC"/>
    <a:srgbClr val="663300"/>
    <a:srgbClr val="10BC45"/>
    <a:srgbClr val="010066"/>
    <a:srgbClr val="FFFFCC"/>
    <a:srgbClr val="97F692"/>
    <a:srgbClr val="FFC1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2979" autoAdjust="0"/>
  </p:normalViewPr>
  <p:slideViewPr>
    <p:cSldViewPr snapToGrid="0">
      <p:cViewPr>
        <p:scale>
          <a:sx n="85" d="100"/>
          <a:sy n="85" d="100"/>
        </p:scale>
        <p:origin x="618" y="156"/>
      </p:cViewPr>
      <p:guideLst>
        <p:guide orient="horz" pos="482"/>
        <p:guide pos="2880"/>
        <p:guide pos="20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836"/>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7" name="Rectangle 5">
            <a:extLst>
              <a:ext uri="{FF2B5EF4-FFF2-40B4-BE49-F238E27FC236}">
                <a16:creationId xmlns:a16="http://schemas.microsoft.com/office/drawing/2014/main" id="{8BD01FBB-C994-41F4-BD44-790B26FBDC43}"/>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baseline="0">
                <a:solidFill>
                  <a:schemeClr val="tx1"/>
                </a:solidFill>
              </a:defRPr>
            </a:lvl1pPr>
          </a:lstStyle>
          <a:p>
            <a:fld id="{E7868A78-427B-4EC9-A178-1244A2FC01D2}" type="slidenum">
              <a:rPr lang="en-GB" altLang="en-US"/>
              <a:pPr/>
              <a:t>‹#›</a:t>
            </a:fld>
            <a:endParaRPr lang="en-GB" altLang="en-US"/>
          </a:p>
        </p:txBody>
      </p:sp>
      <p:sp>
        <p:nvSpPr>
          <p:cNvPr id="5" name="Rectangle 7">
            <a:extLst>
              <a:ext uri="{FF2B5EF4-FFF2-40B4-BE49-F238E27FC236}">
                <a16:creationId xmlns:a16="http://schemas.microsoft.com/office/drawing/2014/main" id="{93560DED-A70C-4B73-9D76-52157E443BCD}"/>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baseline="0" dirty="0">
                <a:solidFill>
                  <a:schemeClr val="tx1"/>
                </a:solidFill>
              </a:rPr>
              <a:t>© Boardworks</a:t>
            </a:r>
          </a:p>
        </p:txBody>
      </p:sp>
      <p:sp>
        <p:nvSpPr>
          <p:cNvPr id="6" name="Rectangle 9">
            <a:extLst>
              <a:ext uri="{FF2B5EF4-FFF2-40B4-BE49-F238E27FC236}">
                <a16:creationId xmlns:a16="http://schemas.microsoft.com/office/drawing/2014/main" id="{B19FE663-49E6-466A-BB52-1FF192128DA4}"/>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baseline="0" dirty="0">
                <a:solidFill>
                  <a:schemeClr val="tx1"/>
                </a:solidFill>
              </a:rPr>
              <a:t>Boardworks High School Physical Science</a:t>
            </a:r>
          </a:p>
        </p:txBody>
      </p:sp>
    </p:spTree>
    <p:extLst>
      <p:ext uri="{BB962C8B-B14F-4D97-AF65-F5344CB8AC3E}">
        <p14:creationId xmlns:p14="http://schemas.microsoft.com/office/powerpoint/2010/main" val="2225597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4">
            <a:extLst>
              <a:ext uri="{FF2B5EF4-FFF2-40B4-BE49-F238E27FC236}">
                <a16:creationId xmlns:a16="http://schemas.microsoft.com/office/drawing/2014/main" id="{806C296D-0592-423A-B5A4-D165FCD92C3E}"/>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a:extLst>
              <a:ext uri="{FF2B5EF4-FFF2-40B4-BE49-F238E27FC236}">
                <a16:creationId xmlns:a16="http://schemas.microsoft.com/office/drawing/2014/main" id="{E5B4AD22-8C7F-43F5-8F81-5AA8743F291E}"/>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7591" name="Rectangle 7">
            <a:extLst>
              <a:ext uri="{FF2B5EF4-FFF2-40B4-BE49-F238E27FC236}">
                <a16:creationId xmlns:a16="http://schemas.microsoft.com/office/drawing/2014/main" id="{A617B63F-B096-4AA6-837C-068AD2994D6A}"/>
              </a:ext>
            </a:extLst>
          </p:cNvPr>
          <p:cNvSpPr>
            <a:spLocks noGrp="1" noChangeArrowheads="1"/>
          </p:cNvSpPr>
          <p:nvPr>
            <p:ph type="sldNum" sz="quarter" idx="5"/>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baseline="0">
                <a:solidFill>
                  <a:schemeClr val="tx1"/>
                </a:solidFill>
              </a:defRPr>
            </a:lvl1pPr>
          </a:lstStyle>
          <a:p>
            <a:fld id="{FC194CD6-1A7C-4DD5-9355-A66E92FA199B}" type="slidenum">
              <a:rPr lang="en-GB" altLang="en-US"/>
              <a:pPr/>
              <a:t>‹#›</a:t>
            </a:fld>
            <a:endParaRPr lang="en-GB" altLang="en-US"/>
          </a:p>
        </p:txBody>
      </p:sp>
      <p:sp>
        <p:nvSpPr>
          <p:cNvPr id="7" name="Rectangle 9">
            <a:extLst>
              <a:ext uri="{FF2B5EF4-FFF2-40B4-BE49-F238E27FC236}">
                <a16:creationId xmlns:a16="http://schemas.microsoft.com/office/drawing/2014/main" id="{C89E89FC-DE58-47CD-BADA-0D4D901F849E}"/>
              </a:ext>
            </a:extLst>
          </p:cNvPr>
          <p:cNvSpPr>
            <a:spLocks noChangeArrowheads="1"/>
          </p:cNvSpPr>
          <p:nvPr/>
        </p:nvSpPr>
        <p:spPr bwMode="auto">
          <a:xfrm>
            <a:off x="1924050" y="8831580"/>
            <a:ext cx="2971800" cy="464820"/>
          </a:xfrm>
          <a:prstGeom prst="rect">
            <a:avLst/>
          </a:prstGeom>
          <a:noFill/>
          <a:ln w="9525">
            <a:noFill/>
            <a:miter lim="800000"/>
            <a:headEnd/>
            <a:tailEnd/>
          </a:ln>
          <a:effectLst/>
        </p:spPr>
        <p:txBody>
          <a:bodyPr anchor="b"/>
          <a:lstStyle/>
          <a:p>
            <a:pPr algn="ctr">
              <a:defRPr/>
            </a:pPr>
            <a:r>
              <a:rPr lang="en-GB" sz="1200" b="1" baseline="0" dirty="0">
                <a:solidFill>
                  <a:schemeClr val="tx1"/>
                </a:solidFill>
              </a:rPr>
              <a:t>© Boardworks</a:t>
            </a:r>
          </a:p>
        </p:txBody>
      </p:sp>
      <p:sp>
        <p:nvSpPr>
          <p:cNvPr id="8" name="Rectangle 9">
            <a:extLst>
              <a:ext uri="{FF2B5EF4-FFF2-40B4-BE49-F238E27FC236}">
                <a16:creationId xmlns:a16="http://schemas.microsoft.com/office/drawing/2014/main" id="{9F8050A9-69CE-4792-A34A-1D3E9DA95552}"/>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baseline="0" dirty="0">
                <a:solidFill>
                  <a:schemeClr val="tx1"/>
                </a:solidFill>
              </a:rPr>
              <a:t>Boardworks High School Physical Science</a:t>
            </a:r>
          </a:p>
        </p:txBody>
      </p:sp>
    </p:spTree>
    <p:extLst>
      <p:ext uri="{BB962C8B-B14F-4D97-AF65-F5344CB8AC3E}">
        <p14:creationId xmlns:p14="http://schemas.microsoft.com/office/powerpoint/2010/main" val="2937234637"/>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35CE4D6E-184C-40AA-AE79-56CD40E5EA57}"/>
              </a:ext>
            </a:extLst>
          </p:cNvPr>
          <p:cNvSpPr>
            <a:spLocks noGrp="1" noRot="1" noChangeAspect="1" noChangeArrowheads="1" noTextEdit="1"/>
          </p:cNvSpPr>
          <p:nvPr>
            <p:ph type="sldImg"/>
          </p:nvPr>
        </p:nvSpPr>
        <p:spPr>
          <a:ln/>
        </p:spPr>
      </p:sp>
      <p:sp>
        <p:nvSpPr>
          <p:cNvPr id="16389" name="Rectangle 3">
            <a:extLst>
              <a:ext uri="{FF2B5EF4-FFF2-40B4-BE49-F238E27FC236}">
                <a16:creationId xmlns:a16="http://schemas.microsoft.com/office/drawing/2014/main" id="{4773AD2C-1A5F-4301-AD01-8906F7765A90}"/>
              </a:ext>
            </a:extLst>
          </p:cNvPr>
          <p:cNvSpPr>
            <a:spLocks noGrp="1" noChangeArrowheads="1"/>
          </p:cNvSpPr>
          <p:nvPr>
            <p:ph type="body" idx="1"/>
          </p:nvPr>
        </p:nvSpPr>
        <p:spPr>
          <a:xfrm>
            <a:off x="914400"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12C39227-C749-4771-8FF2-262C288A3379}"/>
              </a:ext>
            </a:extLst>
          </p:cNvPr>
          <p:cNvSpPr>
            <a:spLocks noGrp="1"/>
          </p:cNvSpPr>
          <p:nvPr>
            <p:ph type="sldNum" sz="quarter" idx="10"/>
          </p:nvPr>
        </p:nvSpPr>
        <p:spPr/>
        <p:txBody>
          <a:bodyPr/>
          <a:lstStyle/>
          <a:p>
            <a:fld id="{FC194CD6-1A7C-4DD5-9355-A66E92FA199B}" type="slidenum">
              <a:rPr lang="en-GB" altLang="en-US" smtClean="0"/>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a:extLst>
              <a:ext uri="{FF2B5EF4-FFF2-40B4-BE49-F238E27FC236}">
                <a16:creationId xmlns:a16="http://schemas.microsoft.com/office/drawing/2014/main" id="{1F71408C-9E90-4DF8-BC0B-5790D3238A95}"/>
              </a:ext>
            </a:extLst>
          </p:cNvPr>
          <p:cNvSpPr>
            <a:spLocks noGrp="1" noRot="1" noChangeAspect="1" noChangeArrowheads="1" noTextEdit="1"/>
          </p:cNvSpPr>
          <p:nvPr>
            <p:ph type="sldImg"/>
          </p:nvPr>
        </p:nvSpPr>
        <p:spPr>
          <a:ln/>
        </p:spPr>
      </p:sp>
      <p:sp>
        <p:nvSpPr>
          <p:cNvPr id="24581" name="Rectangle 3">
            <a:extLst>
              <a:ext uri="{FF2B5EF4-FFF2-40B4-BE49-F238E27FC236}">
                <a16:creationId xmlns:a16="http://schemas.microsoft.com/office/drawing/2014/main" id="{145B4753-67F8-4FA3-A4EE-56C4E99F6428}"/>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69D5ABA8-9922-437C-83C7-884989039EFF}"/>
              </a:ext>
            </a:extLst>
          </p:cNvPr>
          <p:cNvSpPr>
            <a:spLocks noGrp="1"/>
          </p:cNvSpPr>
          <p:nvPr>
            <p:ph type="sldNum" sz="quarter" idx="10"/>
          </p:nvPr>
        </p:nvSpPr>
        <p:spPr/>
        <p:txBody>
          <a:bodyPr/>
          <a:lstStyle/>
          <a:p>
            <a:fld id="{FC194CD6-1A7C-4DD5-9355-A66E92FA199B}" type="slidenum">
              <a:rPr lang="en-GB" altLang="en-US" smtClean="0"/>
              <a:pPr/>
              <a:t>10</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a:extLst>
              <a:ext uri="{FF2B5EF4-FFF2-40B4-BE49-F238E27FC236}">
                <a16:creationId xmlns:a16="http://schemas.microsoft.com/office/drawing/2014/main" id="{D44B300F-F23D-4791-B0C9-D047A8B968CA}"/>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DA776AFE-D2AD-4431-9DE7-C12CA1E45F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BB821DD7-7E26-4C60-9EBB-1B60CA7B3C0A}"/>
              </a:ext>
            </a:extLst>
          </p:cNvPr>
          <p:cNvSpPr>
            <a:spLocks noGrp="1"/>
          </p:cNvSpPr>
          <p:nvPr>
            <p:ph type="sldNum" sz="quarter" idx="10"/>
          </p:nvPr>
        </p:nvSpPr>
        <p:spPr/>
        <p:txBody>
          <a:bodyPr/>
          <a:lstStyle/>
          <a:p>
            <a:fld id="{FC194CD6-1A7C-4DD5-9355-A66E92FA199B}" type="slidenum">
              <a:rPr lang="en-GB" altLang="en-US" smtClean="0"/>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a:extLst>
              <a:ext uri="{FF2B5EF4-FFF2-40B4-BE49-F238E27FC236}">
                <a16:creationId xmlns:a16="http://schemas.microsoft.com/office/drawing/2014/main" id="{FA194F81-0478-4BAE-8308-8CB4C0FF0D18}"/>
              </a:ext>
            </a:extLst>
          </p:cNvPr>
          <p:cNvSpPr>
            <a:spLocks noGrp="1" noRot="1" noChangeAspect="1" noChangeArrowheads="1" noTextEdit="1"/>
          </p:cNvSpPr>
          <p:nvPr>
            <p:ph type="sldImg"/>
          </p:nvPr>
        </p:nvSpPr>
        <p:spPr>
          <a:ln/>
        </p:spPr>
      </p:sp>
      <p:sp>
        <p:nvSpPr>
          <p:cNvPr id="26629" name="Rectangle 3">
            <a:extLst>
              <a:ext uri="{FF2B5EF4-FFF2-40B4-BE49-F238E27FC236}">
                <a16:creationId xmlns:a16="http://schemas.microsoft.com/office/drawing/2014/main" id="{A988F709-9C7E-47A5-B314-9ADE587C2ACC}"/>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E96CE65B-0286-4494-A001-7F588D379D06}"/>
              </a:ext>
            </a:extLst>
          </p:cNvPr>
          <p:cNvSpPr>
            <a:spLocks noGrp="1"/>
          </p:cNvSpPr>
          <p:nvPr>
            <p:ph type="sldNum" sz="quarter" idx="10"/>
          </p:nvPr>
        </p:nvSpPr>
        <p:spPr/>
        <p:txBody>
          <a:bodyPr/>
          <a:lstStyle/>
          <a:p>
            <a:fld id="{FC194CD6-1A7C-4DD5-9355-A66E92FA199B}" type="slidenum">
              <a:rPr lang="en-GB" altLang="en-US" smtClean="0"/>
              <a:pPr/>
              <a:t>12</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a:extLst>
              <a:ext uri="{FF2B5EF4-FFF2-40B4-BE49-F238E27FC236}">
                <a16:creationId xmlns:a16="http://schemas.microsoft.com/office/drawing/2014/main" id="{63DFD953-1892-4ECF-B3FE-13769A63EE31}"/>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2EF719BB-B557-40E0-B17B-6E6F4B78DAF3}"/>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4790095E-2781-472A-8251-24FE03A9E278}"/>
              </a:ext>
            </a:extLst>
          </p:cNvPr>
          <p:cNvSpPr>
            <a:spLocks noGrp="1"/>
          </p:cNvSpPr>
          <p:nvPr>
            <p:ph type="sldNum" sz="quarter" idx="10"/>
          </p:nvPr>
        </p:nvSpPr>
        <p:spPr/>
        <p:txBody>
          <a:bodyPr/>
          <a:lstStyle/>
          <a:p>
            <a:fld id="{FC194CD6-1A7C-4DD5-9355-A66E92FA199B}" type="slidenum">
              <a:rPr lang="en-GB" altLang="en-US" smtClean="0"/>
              <a:pPr/>
              <a:t>13</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a:extLst>
              <a:ext uri="{FF2B5EF4-FFF2-40B4-BE49-F238E27FC236}">
                <a16:creationId xmlns:a16="http://schemas.microsoft.com/office/drawing/2014/main" id="{7B7ACFEC-6502-4D47-BB04-546E02880AFD}"/>
              </a:ext>
            </a:extLst>
          </p:cNvPr>
          <p:cNvSpPr>
            <a:spLocks noGrp="1"/>
          </p:cNvSpPr>
          <p:nvPr>
            <p:ph type="sldNum" sz="quarter" idx="10"/>
          </p:nvPr>
        </p:nvSpPr>
        <p:spPr/>
        <p:txBody>
          <a:bodyPr/>
          <a:lstStyle/>
          <a:p>
            <a:fld id="{FC194CD6-1A7C-4DD5-9355-A66E92FA199B}" type="slidenum">
              <a:rPr lang="en-GB" altLang="en-US" smtClean="0"/>
              <a:pPr/>
              <a:t>2</a:t>
            </a:fld>
            <a:endParaRPr lang="en-GB" altLang="en-US"/>
          </a:p>
        </p:txBody>
      </p:sp>
    </p:spTree>
    <p:extLst>
      <p:ext uri="{BB962C8B-B14F-4D97-AF65-F5344CB8AC3E}">
        <p14:creationId xmlns:p14="http://schemas.microsoft.com/office/powerpoint/2010/main" val="1063563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a:extLst>
              <a:ext uri="{FF2B5EF4-FFF2-40B4-BE49-F238E27FC236}">
                <a16:creationId xmlns:a16="http://schemas.microsoft.com/office/drawing/2014/main" id="{1ED0260E-D335-4E99-9222-3B14123EB549}"/>
              </a:ext>
            </a:extLst>
          </p:cNvPr>
          <p:cNvSpPr>
            <a:spLocks noGrp="1" noRot="1" noChangeAspect="1" noChangeArrowheads="1" noTextEdit="1"/>
          </p:cNvSpPr>
          <p:nvPr>
            <p:ph type="sldImg"/>
          </p:nvPr>
        </p:nvSpPr>
        <p:spPr>
          <a:ln/>
        </p:spPr>
      </p:sp>
      <p:sp>
        <p:nvSpPr>
          <p:cNvPr id="17413" name="Rectangle 3">
            <a:extLst>
              <a:ext uri="{FF2B5EF4-FFF2-40B4-BE49-F238E27FC236}">
                <a16:creationId xmlns:a16="http://schemas.microsoft.com/office/drawing/2014/main" id="{94FFB532-1A5C-42EC-A00E-262F6C466C9C}"/>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Elements in group 8 do not commonly form bonds, so electronegativity values have not been measured.</a:t>
            </a:r>
          </a:p>
          <a:p>
            <a:pPr eaLnBrk="1" hangingPunct="1"/>
            <a:endParaRPr lang="en-GB" altLang="en-US" dirty="0">
              <a:latin typeface="Arial" panose="020B0604020202020204" pitchFamily="34" charset="0"/>
            </a:endParaRPr>
          </a:p>
          <a:p>
            <a:pPr eaLnBrk="1" hangingPunct="1"/>
            <a:r>
              <a:rPr lang="en-GB" altLang="en-US" dirty="0">
                <a:latin typeface="Arial" panose="020B0604020202020204" pitchFamily="34" charset="0"/>
              </a:rPr>
              <a:t>Electronegativity was first proposed in 1932 by the American chemist Linus Pauling (1904–1994). It is after him that the scale used here for measuring electronegativity is named. While the Pauling scale is the most common, there are other measures of electronegativity in use.</a:t>
            </a:r>
          </a:p>
        </p:txBody>
      </p:sp>
      <p:sp>
        <p:nvSpPr>
          <p:cNvPr id="2" name="Slide Number Placeholder 1">
            <a:extLst>
              <a:ext uri="{FF2B5EF4-FFF2-40B4-BE49-F238E27FC236}">
                <a16:creationId xmlns:a16="http://schemas.microsoft.com/office/drawing/2014/main" id="{5CABADB7-E500-458A-9D4C-B61E7C8453DD}"/>
              </a:ext>
            </a:extLst>
          </p:cNvPr>
          <p:cNvSpPr>
            <a:spLocks noGrp="1"/>
          </p:cNvSpPr>
          <p:nvPr>
            <p:ph type="sldNum" sz="quarter" idx="10"/>
          </p:nvPr>
        </p:nvSpPr>
        <p:spPr/>
        <p:txBody>
          <a:bodyPr/>
          <a:lstStyle/>
          <a:p>
            <a:fld id="{FC194CD6-1A7C-4DD5-9355-A66E92FA199B}" type="slidenum">
              <a:rPr lang="en-GB" altLang="en-US" smtClean="0"/>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B43CAD4F-FA85-462C-B201-0C6AE86B8CE2}"/>
              </a:ext>
            </a:extLst>
          </p:cNvPr>
          <p:cNvSpPr>
            <a:spLocks noGrp="1" noRot="1" noChangeAspect="1" noChangeArrowheads="1" noTextEdit="1"/>
          </p:cNvSpPr>
          <p:nvPr>
            <p:ph type="sldImg"/>
          </p:nvPr>
        </p:nvSpPr>
        <p:spPr>
          <a:ln/>
        </p:spPr>
      </p:sp>
      <p:sp>
        <p:nvSpPr>
          <p:cNvPr id="18437" name="Rectangle 3">
            <a:extLst>
              <a:ext uri="{FF2B5EF4-FFF2-40B4-BE49-F238E27FC236}">
                <a16:creationId xmlns:a16="http://schemas.microsoft.com/office/drawing/2014/main" id="{1CFDBD4C-1A12-49FC-BBF9-BC9CFBEDA18F}"/>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Note that the inner electron levels have not been included in the diagram.</a:t>
            </a:r>
          </a:p>
          <a:p>
            <a:pPr eaLnBrk="1" hangingPunct="1"/>
            <a:endParaRPr lang="en-GB" altLang="en-US" dirty="0">
              <a:latin typeface="Arial" panose="020B0604020202020204" pitchFamily="34" charset="0"/>
            </a:endParaRPr>
          </a:p>
          <a:p>
            <a:pPr marL="0" marR="0" lvl="0" indent="0" algn="l" defTabSz="914400" rtl="0" eaLnBrk="1" fontAlgn="base" latinLnBrk="0" hangingPunct="1">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46DC7795-58F8-41C3-A709-6FBBCA72825F}"/>
              </a:ext>
            </a:extLst>
          </p:cNvPr>
          <p:cNvSpPr>
            <a:spLocks noGrp="1"/>
          </p:cNvSpPr>
          <p:nvPr>
            <p:ph type="sldNum" sz="quarter" idx="10"/>
          </p:nvPr>
        </p:nvSpPr>
        <p:spPr/>
        <p:txBody>
          <a:bodyPr/>
          <a:lstStyle/>
          <a:p>
            <a:fld id="{FC194CD6-1A7C-4DD5-9355-A66E92FA199B}" type="slidenum">
              <a:rPr lang="en-GB" altLang="en-US" smtClean="0"/>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5D82A16F-91A0-4F38-83BD-E3DA1C0B21F6}"/>
              </a:ext>
            </a:extLst>
          </p:cNvPr>
          <p:cNvSpPr>
            <a:spLocks noGrp="1" noRot="1" noChangeAspect="1" noChangeArrowheads="1" noTextEdit="1"/>
          </p:cNvSpPr>
          <p:nvPr>
            <p:ph type="sldImg"/>
          </p:nvPr>
        </p:nvSpPr>
        <p:spPr>
          <a:ln/>
        </p:spPr>
      </p:sp>
      <p:sp>
        <p:nvSpPr>
          <p:cNvPr id="19461" name="Rectangle 3">
            <a:extLst>
              <a:ext uri="{FF2B5EF4-FFF2-40B4-BE49-F238E27FC236}">
                <a16:creationId xmlns:a16="http://schemas.microsoft.com/office/drawing/2014/main" id="{682BD268-5E74-4BBE-B146-A3F5D768DCC6}"/>
              </a:ext>
            </a:extLst>
          </p:cNvPr>
          <p:cNvSpPr>
            <a:spLocks noGrp="1" noChangeArrowheads="1"/>
          </p:cNvSpPr>
          <p:nvPr>
            <p:ph type="body" idx="1"/>
          </p:nvPr>
        </p:nvSpPr>
        <p:spPr>
          <a:xfrm>
            <a:off x="912813"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D2692632-778B-4DB6-A549-C9F63B316813}"/>
              </a:ext>
            </a:extLst>
          </p:cNvPr>
          <p:cNvSpPr>
            <a:spLocks noGrp="1"/>
          </p:cNvSpPr>
          <p:nvPr>
            <p:ph type="sldNum" sz="quarter" idx="10"/>
          </p:nvPr>
        </p:nvSpPr>
        <p:spPr/>
        <p:txBody>
          <a:bodyPr/>
          <a:lstStyle/>
          <a:p>
            <a:fld id="{FC194CD6-1A7C-4DD5-9355-A66E92FA199B}" type="slidenum">
              <a:rPr lang="en-GB" altLang="en-US" smtClean="0"/>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a:extLst>
              <a:ext uri="{FF2B5EF4-FFF2-40B4-BE49-F238E27FC236}">
                <a16:creationId xmlns:a16="http://schemas.microsoft.com/office/drawing/2014/main" id="{0F3D388F-88A7-4FBF-B151-A773CB73D9AD}"/>
              </a:ext>
            </a:extLst>
          </p:cNvPr>
          <p:cNvSpPr>
            <a:spLocks noGrp="1" noRot="1" noChangeAspect="1" noChangeArrowheads="1" noTextEdit="1"/>
          </p:cNvSpPr>
          <p:nvPr>
            <p:ph type="sldImg"/>
          </p:nvPr>
        </p:nvSpPr>
        <p:spPr>
          <a:ln/>
        </p:spPr>
      </p:sp>
      <p:sp>
        <p:nvSpPr>
          <p:cNvPr id="20485" name="Rectangle 3">
            <a:extLst>
              <a:ext uri="{FF2B5EF4-FFF2-40B4-BE49-F238E27FC236}">
                <a16:creationId xmlns:a16="http://schemas.microsoft.com/office/drawing/2014/main" id="{1014CD0B-7C5D-4590-8A48-922DF242FCFB}"/>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Fluorine, with a Pauling electronegativity value of 4.0, has the highest electronegativity of all the elements.</a:t>
            </a:r>
          </a:p>
          <a:p>
            <a:pPr eaLnBrk="1" hangingPunct="1"/>
            <a:endParaRPr lang="en-GB" altLang="en-US" dirty="0">
              <a:latin typeface="Arial" panose="020B0604020202020204" pitchFamily="34" charset="0"/>
            </a:endParaRPr>
          </a:p>
          <a:p>
            <a:pPr marL="0" marR="0" lvl="0" indent="0" algn="l" defTabSz="914400" rtl="0" eaLnBrk="1" fontAlgn="base" latinLnBrk="0" hangingPunct="1">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BB6167ED-F429-41BE-A7F8-7B2ADF40A122}"/>
              </a:ext>
            </a:extLst>
          </p:cNvPr>
          <p:cNvSpPr>
            <a:spLocks noGrp="1"/>
          </p:cNvSpPr>
          <p:nvPr>
            <p:ph type="sldNum" sz="quarter" idx="10"/>
          </p:nvPr>
        </p:nvSpPr>
        <p:spPr/>
        <p:txBody>
          <a:bodyPr/>
          <a:lstStyle/>
          <a:p>
            <a:fld id="{FC194CD6-1A7C-4DD5-9355-A66E92FA199B}" type="slidenum">
              <a:rPr lang="en-GB" altLang="en-US" smtClean="0"/>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a:extLst>
              <a:ext uri="{FF2B5EF4-FFF2-40B4-BE49-F238E27FC236}">
                <a16:creationId xmlns:a16="http://schemas.microsoft.com/office/drawing/2014/main" id="{3CB9B301-4C73-4860-BF91-67BBAB0BAD06}"/>
              </a:ext>
            </a:extLst>
          </p:cNvPr>
          <p:cNvSpPr>
            <a:spLocks noGrp="1" noRot="1" noChangeAspect="1" noChangeArrowheads="1" noTextEdit="1"/>
          </p:cNvSpPr>
          <p:nvPr>
            <p:ph type="sldImg"/>
          </p:nvPr>
        </p:nvSpPr>
        <p:spPr>
          <a:ln/>
        </p:spPr>
      </p:sp>
      <p:sp>
        <p:nvSpPr>
          <p:cNvPr id="21509" name="Rectangle 3">
            <a:extLst>
              <a:ext uri="{FF2B5EF4-FFF2-40B4-BE49-F238E27FC236}">
                <a16:creationId xmlns:a16="http://schemas.microsoft.com/office/drawing/2014/main" id="{2B117623-5F98-49FE-A849-2A28537822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D8C215EA-B80D-4398-85D5-3984A33830B3}"/>
              </a:ext>
            </a:extLst>
          </p:cNvPr>
          <p:cNvSpPr>
            <a:spLocks noGrp="1"/>
          </p:cNvSpPr>
          <p:nvPr>
            <p:ph type="sldNum" sz="quarter" idx="10"/>
          </p:nvPr>
        </p:nvSpPr>
        <p:spPr/>
        <p:txBody>
          <a:bodyPr/>
          <a:lstStyle/>
          <a:p>
            <a:fld id="{FC194CD6-1A7C-4DD5-9355-A66E92FA199B}" type="slidenum">
              <a:rPr lang="en-GB" altLang="en-US" smtClean="0"/>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a:extLst>
              <a:ext uri="{FF2B5EF4-FFF2-40B4-BE49-F238E27FC236}">
                <a16:creationId xmlns:a16="http://schemas.microsoft.com/office/drawing/2014/main" id="{AE9DA899-3EE4-4A0F-A88A-16118756B0D3}"/>
              </a:ext>
            </a:extLst>
          </p:cNvPr>
          <p:cNvSpPr>
            <a:spLocks noGrp="1" noRot="1" noChangeAspect="1" noChangeArrowheads="1" noTextEdit="1"/>
          </p:cNvSpPr>
          <p:nvPr>
            <p:ph type="sldImg"/>
          </p:nvPr>
        </p:nvSpPr>
        <p:spPr>
          <a:ln/>
        </p:spPr>
      </p:sp>
      <p:sp>
        <p:nvSpPr>
          <p:cNvPr id="22533" name="Rectangle 3">
            <a:extLst>
              <a:ext uri="{FF2B5EF4-FFF2-40B4-BE49-F238E27FC236}">
                <a16:creationId xmlns:a16="http://schemas.microsoft.com/office/drawing/2014/main" id="{1BCB8E2B-022A-42FC-B692-4BB3867B02BD}"/>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48787FF0-02BE-4275-BE3C-00D15024F850}"/>
              </a:ext>
            </a:extLst>
          </p:cNvPr>
          <p:cNvSpPr>
            <a:spLocks noGrp="1"/>
          </p:cNvSpPr>
          <p:nvPr>
            <p:ph type="sldNum" sz="quarter" idx="10"/>
          </p:nvPr>
        </p:nvSpPr>
        <p:spPr/>
        <p:txBody>
          <a:bodyPr/>
          <a:lstStyle/>
          <a:p>
            <a:fld id="{FC194CD6-1A7C-4DD5-9355-A66E92FA199B}" type="slidenum">
              <a:rPr lang="en-GB" altLang="en-US" smtClean="0"/>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a:extLst>
              <a:ext uri="{FF2B5EF4-FFF2-40B4-BE49-F238E27FC236}">
                <a16:creationId xmlns:a16="http://schemas.microsoft.com/office/drawing/2014/main" id="{385E66D3-67D0-48F7-A06D-E11EEBC9632F}"/>
              </a:ext>
            </a:extLst>
          </p:cNvPr>
          <p:cNvSpPr>
            <a:spLocks noGrp="1" noRot="1" noChangeAspect="1" noChangeArrowheads="1" noTextEdit="1"/>
          </p:cNvSpPr>
          <p:nvPr>
            <p:ph type="sldImg"/>
          </p:nvPr>
        </p:nvSpPr>
        <p:spPr>
          <a:ln/>
        </p:spPr>
      </p:sp>
      <p:sp>
        <p:nvSpPr>
          <p:cNvPr id="23557" name="Rectangle 3">
            <a:extLst>
              <a:ext uri="{FF2B5EF4-FFF2-40B4-BE49-F238E27FC236}">
                <a16:creationId xmlns:a16="http://schemas.microsoft.com/office/drawing/2014/main" id="{A2531E54-B2EA-4CA5-9AA9-02939A822E4B}"/>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432"/>
              </a:spcBef>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Bef>
                <a:spcPts val="432"/>
              </a:spcBef>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EE119750-0979-4C7C-8FEB-727BD1ADE761}"/>
              </a:ext>
            </a:extLst>
          </p:cNvPr>
          <p:cNvSpPr>
            <a:spLocks noGrp="1"/>
          </p:cNvSpPr>
          <p:nvPr>
            <p:ph type="sldNum" sz="quarter" idx="10"/>
          </p:nvPr>
        </p:nvSpPr>
        <p:spPr/>
        <p:txBody>
          <a:bodyPr/>
          <a:lstStyle/>
          <a:p>
            <a:fld id="{FC194CD6-1A7C-4DD5-9355-A66E92FA199B}" type="slidenum">
              <a:rPr lang="en-GB" altLang="en-US" smtClean="0"/>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7" name="Title 1">
            <a:extLst>
              <a:ext uri="{FF2B5EF4-FFF2-40B4-BE49-F238E27FC236}">
                <a16:creationId xmlns:a16="http://schemas.microsoft.com/office/drawing/2014/main" id="{95377613-BF44-4DE5-BF60-36F4B20FC9E5}"/>
              </a:ext>
            </a:extLst>
          </p:cNvPr>
          <p:cNvSpPr>
            <a:spLocks noGrp="1"/>
          </p:cNvSpPr>
          <p:nvPr>
            <p:ph type="title"/>
          </p:nvPr>
        </p:nvSpPr>
        <p:spPr>
          <a:xfrm>
            <a:off x="3230310" y="1187864"/>
            <a:ext cx="4973653" cy="3119215"/>
          </a:xfrm>
        </p:spPr>
        <p:txBody>
          <a:bodyPr/>
          <a:lstStyle>
            <a:lvl1pPr algn="ctr">
              <a:lnSpc>
                <a:spcPct val="100000"/>
              </a:lnSpc>
              <a:defRPr sz="4400">
                <a:solidFill>
                  <a:srgbClr val="FF6600"/>
                </a:solidFill>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7C507609-7DEE-4ADD-BBCC-3ADD57984E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A5A9B567-E1EA-4B68-8B7D-B2080927E9AE}"/>
              </a:ext>
            </a:extLst>
          </p:cNvPr>
          <p:cNvSpPr txBox="1">
            <a:spLocks noChangeArrowheads="1"/>
          </p:cNvSpPr>
          <p:nvPr userDrawn="1"/>
        </p:nvSpPr>
        <p:spPr bwMode="auto">
          <a:xfrm>
            <a:off x="716139" y="6654800"/>
            <a:ext cx="655638" cy="246221"/>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403251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8276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55785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0896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988899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3917139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237640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65842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51472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24925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7331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689924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1600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7436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25876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720260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459390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2447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5528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209130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3321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16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1615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61282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9055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2075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3"/>
          <p:cNvPicPr>
            <a:picLocks noChangeAspect="1" noChangeArrowheads="1"/>
          </p:cNvPicPr>
          <p:nvPr userDrawn="1"/>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3076"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3079"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3080"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C850B436-5CDA-47B6-ADF4-7DB3E8730AC3}"/>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Text Box 14">
            <a:extLst>
              <a:ext uri="{FF2B5EF4-FFF2-40B4-BE49-F238E27FC236}">
                <a16:creationId xmlns:a16="http://schemas.microsoft.com/office/drawing/2014/main" id="{6C91EE15-05AA-46A5-B9A9-8EE8EC16691A}"/>
              </a:ext>
            </a:extLst>
          </p:cNvPr>
          <p:cNvSpPr txBox="1">
            <a:spLocks noChangeArrowheads="1"/>
          </p:cNvSpPr>
          <p:nvPr userDrawn="1"/>
        </p:nvSpPr>
        <p:spPr bwMode="auto">
          <a:xfrm>
            <a:off x="716139" y="6654800"/>
            <a:ext cx="655638" cy="246221"/>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6"/>
    </p:custDataLst>
    <p:extLst>
      <p:ext uri="{BB962C8B-B14F-4D97-AF65-F5344CB8AC3E}">
        <p14:creationId xmlns:p14="http://schemas.microsoft.com/office/powerpoint/2010/main" val="294256165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3"/>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369670" name="Text Box 6"/>
          <p:cNvSpPr txBox="1">
            <a:spLocks noChangeArrowheads="1"/>
          </p:cNvSpPr>
          <p:nvPr/>
        </p:nvSpPr>
        <p:spPr bwMode="auto">
          <a:xfrm>
            <a:off x="828675" y="44450"/>
            <a:ext cx="6048375" cy="519113"/>
          </a:xfrm>
          <a:prstGeom prst="rect">
            <a:avLst/>
          </a:prstGeom>
          <a:noFill/>
          <a:ln w="9525">
            <a:noFill/>
            <a:miter lim="800000"/>
            <a:headEnd/>
            <a:tailEnd/>
          </a:ln>
          <a:effectLst/>
        </p:spPr>
        <p:txBody>
          <a:bodyPr>
            <a:spAutoFit/>
          </a:bodyPr>
          <a:lstStyle/>
          <a:p>
            <a:pPr>
              <a:spcBef>
                <a:spcPct val="50000"/>
              </a:spcBef>
              <a:defRPr/>
            </a:pPr>
            <a:endParaRPr lang="en-GB" sz="2800" b="1">
              <a:solidFill>
                <a:srgbClr val="5B0091"/>
              </a:solidFill>
              <a:cs typeface="Arial" charset="0"/>
            </a:endParaRPr>
          </a:p>
        </p:txBody>
      </p:sp>
      <p:sp>
        <p:nvSpPr>
          <p:cNvPr id="4100"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pic>
        <p:nvPicPr>
          <p:cNvPr id="4103"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ED4DCFDF-32FE-4F1B-9A8B-E3C7CC6057E6}"/>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D40A5A99-09C9-490B-9F5A-D54D121CD895}"/>
              </a:ext>
            </a:extLst>
          </p:cNvPr>
          <p:cNvSpPr txBox="1">
            <a:spLocks noChangeArrowheads="1"/>
          </p:cNvSpPr>
          <p:nvPr userDrawn="1"/>
        </p:nvSpPr>
        <p:spPr bwMode="auto">
          <a:xfrm>
            <a:off x="716139" y="6654800"/>
            <a:ext cx="655638" cy="246221"/>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baseline="0">
                <a:solidFill>
                  <a:srgbClr val="5B0091"/>
                </a:solidFill>
                <a:cs typeface="Arial" charset="0"/>
              </a:rPr>
              <a:pPr algn="ctr" eaLnBrk="1" hangingPunct="1">
                <a:spcBef>
                  <a:spcPct val="50000"/>
                </a:spcBef>
              </a:pPr>
              <a:t>‹#›</a:t>
            </a:fld>
            <a:r>
              <a:rPr lang="en-GB" altLang="en-US" sz="1000" baseline="0" dirty="0">
                <a:solidFill>
                  <a:srgbClr val="5B0091"/>
                </a:solidFill>
                <a:cs typeface="Arial" charset="0"/>
              </a:rPr>
              <a:t> of 13</a:t>
            </a:r>
          </a:p>
        </p:txBody>
      </p:sp>
    </p:spTree>
    <p:custDataLst>
      <p:tags r:id="rId14"/>
    </p:custDataLst>
    <p:extLst>
      <p:ext uri="{BB962C8B-B14F-4D97-AF65-F5344CB8AC3E}">
        <p14:creationId xmlns:p14="http://schemas.microsoft.com/office/powerpoint/2010/main" val="15737773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16.wmf"/><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8.jpg"/><Relationship Id="rId5" Type="http://schemas.openxmlformats.org/officeDocument/2006/relationships/image" Target="../media/image17.png"/><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slideLayout" Target="../slideLayouts/slideLayout20.xml"/><Relationship Id="rId7" Type="http://schemas.openxmlformats.org/officeDocument/2006/relationships/image" Target="../media/image12.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7.png"/><Relationship Id="rId5" Type="http://schemas.openxmlformats.org/officeDocument/2006/relationships/image" Target="../media/image6.png"/><Relationship Id="rId4" Type="http://schemas.openxmlformats.org/officeDocument/2006/relationships/notesSlide" Target="../notesSlides/notesSlide9.xml"/><Relationship Id="rId9"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30C5EE-19CB-4789-92BD-F470F5442F22}"/>
              </a:ext>
            </a:extLst>
          </p:cNvPr>
          <p:cNvSpPr>
            <a:spLocks noGrp="1"/>
          </p:cNvSpPr>
          <p:nvPr>
            <p:ph type="title"/>
          </p:nvPr>
        </p:nvSpPr>
        <p:spPr>
          <a:xfrm>
            <a:off x="3644900" y="1187864"/>
            <a:ext cx="4559063" cy="3119215"/>
          </a:xfrm>
        </p:spPr>
        <p:txBody>
          <a:bodyPr/>
          <a:lstStyle/>
          <a:p>
            <a:r>
              <a:rPr lang="en-GB" sz="4000" dirty="0"/>
              <a:t>Electronegativity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88DF4C7-19E7-4A5E-A43B-67599B46CC3B}"/>
              </a:ext>
            </a:extLst>
          </p:cNvPr>
          <p:cNvSpPr>
            <a:spLocks noGrp="1" noChangeArrowheads="1"/>
          </p:cNvSpPr>
          <p:nvPr>
            <p:ph type="title"/>
          </p:nvPr>
        </p:nvSpPr>
        <p:spPr>
          <a:noFill/>
        </p:spPr>
        <p:txBody>
          <a:bodyPr/>
          <a:lstStyle/>
          <a:p>
            <a:pPr eaLnBrk="1" hangingPunct="1"/>
            <a:r>
              <a:rPr lang="en-GB" altLang="en-US"/>
              <a:t>Effect of electronegativity on polarization </a:t>
            </a:r>
          </a:p>
        </p:txBody>
      </p:sp>
      <p:sp>
        <p:nvSpPr>
          <p:cNvPr id="12291" name="Text Box 3">
            <a:extLst>
              <a:ext uri="{FF2B5EF4-FFF2-40B4-BE49-F238E27FC236}">
                <a16:creationId xmlns:a16="http://schemas.microsoft.com/office/drawing/2014/main" id="{C58976F3-D8AD-40F5-85B1-448AF28FFA43}"/>
              </a:ext>
            </a:extLst>
          </p:cNvPr>
          <p:cNvSpPr txBox="1">
            <a:spLocks noChangeArrowheads="1"/>
          </p:cNvSpPr>
          <p:nvPr/>
        </p:nvSpPr>
        <p:spPr bwMode="auto">
          <a:xfrm>
            <a:off x="337783" y="781932"/>
            <a:ext cx="83073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greater the electronegativity difference between the two atoms in a bond, the greater the polarization of the bond.</a:t>
            </a:r>
          </a:p>
        </p:txBody>
      </p:sp>
      <p:sp>
        <p:nvSpPr>
          <p:cNvPr id="1010724" name="Text Box 36">
            <a:extLst>
              <a:ext uri="{FF2B5EF4-FFF2-40B4-BE49-F238E27FC236}">
                <a16:creationId xmlns:a16="http://schemas.microsoft.com/office/drawing/2014/main" id="{770B3669-75F8-4CBF-8FBA-9D3BB6EB7CD4}"/>
              </a:ext>
            </a:extLst>
          </p:cNvPr>
          <p:cNvSpPr txBox="1">
            <a:spLocks noChangeArrowheads="1"/>
          </p:cNvSpPr>
          <p:nvPr/>
        </p:nvSpPr>
        <p:spPr bwMode="auto">
          <a:xfrm>
            <a:off x="3946525" y="6080125"/>
            <a:ext cx="3586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dirty="0">
                <a:solidFill>
                  <a:srgbClr val="FF6600"/>
                </a:solidFill>
              </a:rPr>
              <a:t>decreasing polarization</a:t>
            </a:r>
          </a:p>
        </p:txBody>
      </p:sp>
      <p:sp>
        <p:nvSpPr>
          <p:cNvPr id="1010725" name="Text Box 37">
            <a:extLst>
              <a:ext uri="{FF2B5EF4-FFF2-40B4-BE49-F238E27FC236}">
                <a16:creationId xmlns:a16="http://schemas.microsoft.com/office/drawing/2014/main" id="{FBE0E81E-06C2-4C24-AEFF-0ABE235DCE26}"/>
              </a:ext>
            </a:extLst>
          </p:cNvPr>
          <p:cNvSpPr txBox="1">
            <a:spLocks noChangeArrowheads="1"/>
          </p:cNvSpPr>
          <p:nvPr/>
        </p:nvSpPr>
        <p:spPr bwMode="auto">
          <a:xfrm>
            <a:off x="339370" y="1726494"/>
            <a:ext cx="8583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This can be illustrated by looking at the hydrogen halides:</a:t>
            </a:r>
          </a:p>
        </p:txBody>
      </p:sp>
      <p:sp>
        <p:nvSpPr>
          <p:cNvPr id="1010732" name="Text Box 44">
            <a:extLst>
              <a:ext uri="{FF2B5EF4-FFF2-40B4-BE49-F238E27FC236}">
                <a16:creationId xmlns:a16="http://schemas.microsoft.com/office/drawing/2014/main" id="{F0B6D5F1-43F9-4FBA-A882-B4D8D39F6DB5}"/>
              </a:ext>
            </a:extLst>
          </p:cNvPr>
          <p:cNvSpPr txBox="1">
            <a:spLocks noChangeArrowheads="1"/>
          </p:cNvSpPr>
          <p:nvPr/>
        </p:nvSpPr>
        <p:spPr bwMode="auto">
          <a:xfrm>
            <a:off x="3951288" y="2403299"/>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H</a:t>
            </a:r>
          </a:p>
        </p:txBody>
      </p:sp>
      <p:sp>
        <p:nvSpPr>
          <p:cNvPr id="1010733" name="Text Box 45">
            <a:extLst>
              <a:ext uri="{FF2B5EF4-FFF2-40B4-BE49-F238E27FC236}">
                <a16:creationId xmlns:a16="http://schemas.microsoft.com/office/drawing/2014/main" id="{F4C78CC3-D8D4-4434-BF1E-4CB461B2C491}"/>
              </a:ext>
            </a:extLst>
          </p:cNvPr>
          <p:cNvSpPr txBox="1">
            <a:spLocks noChangeArrowheads="1"/>
          </p:cNvSpPr>
          <p:nvPr/>
        </p:nvSpPr>
        <p:spPr bwMode="auto">
          <a:xfrm>
            <a:off x="4873449" y="2403299"/>
            <a:ext cx="36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F</a:t>
            </a:r>
          </a:p>
        </p:txBody>
      </p:sp>
      <p:sp>
        <p:nvSpPr>
          <p:cNvPr id="1010734" name="Text Box 46">
            <a:extLst>
              <a:ext uri="{FF2B5EF4-FFF2-40B4-BE49-F238E27FC236}">
                <a16:creationId xmlns:a16="http://schemas.microsoft.com/office/drawing/2014/main" id="{BDAC4DDC-6C80-4196-99B3-3E43C6467988}"/>
              </a:ext>
            </a:extLst>
          </p:cNvPr>
          <p:cNvSpPr txBox="1">
            <a:spLocks noChangeArrowheads="1"/>
          </p:cNvSpPr>
          <p:nvPr/>
        </p:nvSpPr>
        <p:spPr bwMode="auto">
          <a:xfrm>
            <a:off x="5750719" y="2403299"/>
            <a:ext cx="473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Cl</a:t>
            </a:r>
          </a:p>
        </p:txBody>
      </p:sp>
      <p:sp>
        <p:nvSpPr>
          <p:cNvPr id="1010735" name="Text Box 47">
            <a:extLst>
              <a:ext uri="{FF2B5EF4-FFF2-40B4-BE49-F238E27FC236}">
                <a16:creationId xmlns:a16="http://schemas.microsoft.com/office/drawing/2014/main" id="{F1F0EABB-303A-4722-81A9-8A4B135BAB65}"/>
              </a:ext>
            </a:extLst>
          </p:cNvPr>
          <p:cNvSpPr txBox="1">
            <a:spLocks noChangeArrowheads="1"/>
          </p:cNvSpPr>
          <p:nvPr/>
        </p:nvSpPr>
        <p:spPr bwMode="auto">
          <a:xfrm>
            <a:off x="6658769" y="2403299"/>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Br</a:t>
            </a:r>
          </a:p>
        </p:txBody>
      </p:sp>
      <p:sp>
        <p:nvSpPr>
          <p:cNvPr id="1010737" name="Text Box 49">
            <a:extLst>
              <a:ext uri="{FF2B5EF4-FFF2-40B4-BE49-F238E27FC236}">
                <a16:creationId xmlns:a16="http://schemas.microsoft.com/office/drawing/2014/main" id="{E904A1AA-A3B9-4BE1-ADF8-0E728D916635}"/>
              </a:ext>
            </a:extLst>
          </p:cNvPr>
          <p:cNvSpPr txBox="1">
            <a:spLocks noChangeArrowheads="1"/>
          </p:cNvSpPr>
          <p:nvPr/>
        </p:nvSpPr>
        <p:spPr bwMode="auto">
          <a:xfrm>
            <a:off x="7686676" y="2403299"/>
            <a:ext cx="26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a:t>I</a:t>
            </a:r>
          </a:p>
        </p:txBody>
      </p:sp>
      <p:grpSp>
        <p:nvGrpSpPr>
          <p:cNvPr id="2" name="Group 89">
            <a:extLst>
              <a:ext uri="{FF2B5EF4-FFF2-40B4-BE49-F238E27FC236}">
                <a16:creationId xmlns:a16="http://schemas.microsoft.com/office/drawing/2014/main" id="{FDD7EF57-E146-4EDE-A327-2ECC8E9BD710}"/>
              </a:ext>
            </a:extLst>
          </p:cNvPr>
          <p:cNvGrpSpPr>
            <a:grpSpLocks/>
          </p:cNvGrpSpPr>
          <p:nvPr/>
        </p:nvGrpSpPr>
        <p:grpSpPr bwMode="auto">
          <a:xfrm>
            <a:off x="1136650" y="3956050"/>
            <a:ext cx="6870700" cy="1790700"/>
            <a:chOff x="736" y="2492"/>
            <a:chExt cx="4328" cy="1128"/>
          </a:xfrm>
        </p:grpSpPr>
        <p:sp>
          <p:nvSpPr>
            <p:cNvPr id="12326" name="AutoShape 53">
              <a:extLst>
                <a:ext uri="{FF2B5EF4-FFF2-40B4-BE49-F238E27FC236}">
                  <a16:creationId xmlns:a16="http://schemas.microsoft.com/office/drawing/2014/main" id="{06E13449-41AB-45AE-AD49-C0E09EA42B53}"/>
                </a:ext>
              </a:extLst>
            </p:cNvPr>
            <p:cNvSpPr>
              <a:spLocks noChangeArrowheads="1"/>
            </p:cNvSpPr>
            <p:nvPr/>
          </p:nvSpPr>
          <p:spPr bwMode="auto">
            <a:xfrm>
              <a:off x="740" y="2492"/>
              <a:ext cx="1648" cy="1108"/>
            </a:xfrm>
            <a:prstGeom prst="roundRect">
              <a:avLst>
                <a:gd name="adj" fmla="val 0"/>
              </a:avLst>
            </a:prstGeom>
            <a:solidFill>
              <a:srgbClr val="FF6600"/>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endParaRPr lang="en-GB" altLang="en-US"/>
            </a:p>
          </p:txBody>
        </p:sp>
        <p:sp>
          <p:nvSpPr>
            <p:cNvPr id="12327" name="AutoShape 50">
              <a:extLst>
                <a:ext uri="{FF2B5EF4-FFF2-40B4-BE49-F238E27FC236}">
                  <a16:creationId xmlns:a16="http://schemas.microsoft.com/office/drawing/2014/main" id="{FC197AA6-4AD3-40BA-8C40-83FA85903D8F}"/>
                </a:ext>
              </a:extLst>
            </p:cNvPr>
            <p:cNvSpPr>
              <a:spLocks noChangeArrowheads="1"/>
            </p:cNvSpPr>
            <p:nvPr/>
          </p:nvSpPr>
          <p:spPr bwMode="auto">
            <a:xfrm>
              <a:off x="744" y="2496"/>
              <a:ext cx="4320" cy="1096"/>
            </a:xfrm>
            <a:prstGeom prst="roundRect">
              <a:avLst>
                <a:gd name="adj" fmla="val 0"/>
              </a:avLst>
            </a:prstGeom>
            <a:noFill/>
            <a:ln w="381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endParaRPr lang="en-GB" altLang="en-US"/>
            </a:p>
          </p:txBody>
        </p:sp>
        <p:sp>
          <p:nvSpPr>
            <p:cNvPr id="12328" name="Text Box 51">
              <a:extLst>
                <a:ext uri="{FF2B5EF4-FFF2-40B4-BE49-F238E27FC236}">
                  <a16:creationId xmlns:a16="http://schemas.microsoft.com/office/drawing/2014/main" id="{2131CEF9-EBD6-44D0-9385-C3B363E23D5E}"/>
                </a:ext>
              </a:extLst>
            </p:cNvPr>
            <p:cNvSpPr txBox="1">
              <a:spLocks noChangeArrowheads="1"/>
            </p:cNvSpPr>
            <p:nvPr/>
          </p:nvSpPr>
          <p:spPr bwMode="auto">
            <a:xfrm>
              <a:off x="736" y="2544"/>
              <a:ext cx="12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dirty="0">
                  <a:solidFill>
                    <a:schemeClr val="bg1"/>
                  </a:solidFill>
                </a:rPr>
                <a:t>molecule</a:t>
              </a:r>
            </a:p>
          </p:txBody>
        </p:sp>
        <p:sp>
          <p:nvSpPr>
            <p:cNvPr id="12329" name="Text Box 52">
              <a:extLst>
                <a:ext uri="{FF2B5EF4-FFF2-40B4-BE49-F238E27FC236}">
                  <a16:creationId xmlns:a16="http://schemas.microsoft.com/office/drawing/2014/main" id="{C66CC4A1-CBD6-4C13-88C6-D8027B7D50AC}"/>
                </a:ext>
              </a:extLst>
            </p:cNvPr>
            <p:cNvSpPr txBox="1">
              <a:spLocks noChangeArrowheads="1"/>
            </p:cNvSpPr>
            <p:nvPr/>
          </p:nvSpPr>
          <p:spPr bwMode="auto">
            <a:xfrm>
              <a:off x="736" y="2864"/>
              <a:ext cx="1696"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dirty="0">
                  <a:solidFill>
                    <a:schemeClr val="bg1"/>
                  </a:solidFill>
                </a:rPr>
                <a:t>electronegativity difference between atoms</a:t>
              </a:r>
            </a:p>
          </p:txBody>
        </p:sp>
        <p:sp>
          <p:nvSpPr>
            <p:cNvPr id="12330" name="Line 54">
              <a:extLst>
                <a:ext uri="{FF2B5EF4-FFF2-40B4-BE49-F238E27FC236}">
                  <a16:creationId xmlns:a16="http://schemas.microsoft.com/office/drawing/2014/main" id="{E694E327-7C69-41FC-931C-77CAC919B3EC}"/>
                </a:ext>
              </a:extLst>
            </p:cNvPr>
            <p:cNvSpPr>
              <a:spLocks noChangeShapeType="1"/>
            </p:cNvSpPr>
            <p:nvPr/>
          </p:nvSpPr>
          <p:spPr bwMode="auto">
            <a:xfrm>
              <a:off x="2388" y="2496"/>
              <a:ext cx="0" cy="1104"/>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31" name="Line 56">
              <a:extLst>
                <a:ext uri="{FF2B5EF4-FFF2-40B4-BE49-F238E27FC236}">
                  <a16:creationId xmlns:a16="http://schemas.microsoft.com/office/drawing/2014/main" id="{D0D66894-61A5-452F-86D7-144AAE6371DF}"/>
                </a:ext>
              </a:extLst>
            </p:cNvPr>
            <p:cNvSpPr>
              <a:spLocks noChangeShapeType="1"/>
            </p:cNvSpPr>
            <p:nvPr/>
          </p:nvSpPr>
          <p:spPr bwMode="auto">
            <a:xfrm flipV="1">
              <a:off x="744" y="2880"/>
              <a:ext cx="4320" cy="6"/>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32" name="Line 57">
              <a:extLst>
                <a:ext uri="{FF2B5EF4-FFF2-40B4-BE49-F238E27FC236}">
                  <a16:creationId xmlns:a16="http://schemas.microsoft.com/office/drawing/2014/main" id="{4C7A68CA-90D7-4CB6-A087-B027AED2FF06}"/>
                </a:ext>
              </a:extLst>
            </p:cNvPr>
            <p:cNvSpPr>
              <a:spLocks noChangeShapeType="1"/>
            </p:cNvSpPr>
            <p:nvPr/>
          </p:nvSpPr>
          <p:spPr bwMode="auto">
            <a:xfrm>
              <a:off x="3007" y="2494"/>
              <a:ext cx="0" cy="1098"/>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33" name="Line 58">
              <a:extLst>
                <a:ext uri="{FF2B5EF4-FFF2-40B4-BE49-F238E27FC236}">
                  <a16:creationId xmlns:a16="http://schemas.microsoft.com/office/drawing/2014/main" id="{0DEA8256-9CA4-423A-BDF3-46A4ECC1859A}"/>
                </a:ext>
              </a:extLst>
            </p:cNvPr>
            <p:cNvSpPr>
              <a:spLocks noChangeShapeType="1"/>
            </p:cNvSpPr>
            <p:nvPr/>
          </p:nvSpPr>
          <p:spPr bwMode="auto">
            <a:xfrm>
              <a:off x="3698" y="2498"/>
              <a:ext cx="0" cy="1104"/>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34" name="Line 59">
              <a:extLst>
                <a:ext uri="{FF2B5EF4-FFF2-40B4-BE49-F238E27FC236}">
                  <a16:creationId xmlns:a16="http://schemas.microsoft.com/office/drawing/2014/main" id="{40588A83-9D2C-444E-B414-89C4A64D358C}"/>
                </a:ext>
              </a:extLst>
            </p:cNvPr>
            <p:cNvSpPr>
              <a:spLocks noChangeShapeType="1"/>
            </p:cNvSpPr>
            <p:nvPr/>
          </p:nvSpPr>
          <p:spPr bwMode="auto">
            <a:xfrm>
              <a:off x="4398" y="2496"/>
              <a:ext cx="0" cy="1104"/>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grpSp>
      <p:sp>
        <p:nvSpPr>
          <p:cNvPr id="1010748" name="Rectangle 60">
            <a:extLst>
              <a:ext uri="{FF2B5EF4-FFF2-40B4-BE49-F238E27FC236}">
                <a16:creationId xmlns:a16="http://schemas.microsoft.com/office/drawing/2014/main" id="{EEC748FD-BD17-4B3A-9BE4-F8E2D860D6F8}"/>
              </a:ext>
            </a:extLst>
          </p:cNvPr>
          <p:cNvSpPr>
            <a:spLocks noChangeArrowheads="1"/>
          </p:cNvSpPr>
          <p:nvPr/>
        </p:nvSpPr>
        <p:spPr bwMode="auto">
          <a:xfrm>
            <a:off x="3868208" y="4038600"/>
            <a:ext cx="760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spcBef>
                <a:spcPct val="20000"/>
              </a:spcBef>
            </a:pPr>
            <a:r>
              <a:rPr lang="en-GB" altLang="en-US" baseline="0" dirty="0"/>
              <a:t>H–F</a:t>
            </a:r>
          </a:p>
        </p:txBody>
      </p:sp>
      <p:sp>
        <p:nvSpPr>
          <p:cNvPr id="1010749" name="Rectangle 61">
            <a:extLst>
              <a:ext uri="{FF2B5EF4-FFF2-40B4-BE49-F238E27FC236}">
                <a16:creationId xmlns:a16="http://schemas.microsoft.com/office/drawing/2014/main" id="{69AB5CB6-4180-4B2F-ACCF-153459DFCF0D}"/>
              </a:ext>
            </a:extLst>
          </p:cNvPr>
          <p:cNvSpPr>
            <a:spLocks noChangeArrowheads="1"/>
          </p:cNvSpPr>
          <p:nvPr/>
        </p:nvSpPr>
        <p:spPr bwMode="auto">
          <a:xfrm>
            <a:off x="4855633" y="4038600"/>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H–Cl</a:t>
            </a:r>
          </a:p>
        </p:txBody>
      </p:sp>
      <p:sp>
        <p:nvSpPr>
          <p:cNvPr id="1010750" name="Rectangle 62">
            <a:extLst>
              <a:ext uri="{FF2B5EF4-FFF2-40B4-BE49-F238E27FC236}">
                <a16:creationId xmlns:a16="http://schemas.microsoft.com/office/drawing/2014/main" id="{BAC75592-64B5-4571-94C5-D2B3885A7086}"/>
              </a:ext>
            </a:extLst>
          </p:cNvPr>
          <p:cNvSpPr>
            <a:spLocks noChangeArrowheads="1"/>
          </p:cNvSpPr>
          <p:nvPr/>
        </p:nvSpPr>
        <p:spPr bwMode="auto">
          <a:xfrm>
            <a:off x="5952596" y="4038600"/>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H–Br</a:t>
            </a:r>
          </a:p>
        </p:txBody>
      </p:sp>
      <p:sp>
        <p:nvSpPr>
          <p:cNvPr id="1010751" name="Rectangle 63">
            <a:extLst>
              <a:ext uri="{FF2B5EF4-FFF2-40B4-BE49-F238E27FC236}">
                <a16:creationId xmlns:a16="http://schemas.microsoft.com/office/drawing/2014/main" id="{12E2EEEC-E79E-4B0F-AE1C-C65ECBC56917}"/>
              </a:ext>
            </a:extLst>
          </p:cNvPr>
          <p:cNvSpPr>
            <a:spLocks noChangeArrowheads="1"/>
          </p:cNvSpPr>
          <p:nvPr/>
        </p:nvSpPr>
        <p:spPr bwMode="auto">
          <a:xfrm>
            <a:off x="7130609" y="4038600"/>
            <a:ext cx="658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H–I</a:t>
            </a:r>
          </a:p>
        </p:txBody>
      </p:sp>
      <p:sp>
        <p:nvSpPr>
          <p:cNvPr id="1010752" name="Text Box 64">
            <a:extLst>
              <a:ext uri="{FF2B5EF4-FFF2-40B4-BE49-F238E27FC236}">
                <a16:creationId xmlns:a16="http://schemas.microsoft.com/office/drawing/2014/main" id="{151CC842-51F7-45D0-A65B-2376E691AD49}"/>
              </a:ext>
            </a:extLst>
          </p:cNvPr>
          <p:cNvSpPr txBox="1">
            <a:spLocks noChangeArrowheads="1"/>
          </p:cNvSpPr>
          <p:nvPr/>
        </p:nvSpPr>
        <p:spPr bwMode="auto">
          <a:xfrm>
            <a:off x="3944408" y="4887913"/>
            <a:ext cx="608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dirty="0"/>
              <a:t>1.8</a:t>
            </a:r>
          </a:p>
        </p:txBody>
      </p:sp>
      <p:sp>
        <p:nvSpPr>
          <p:cNvPr id="1010753" name="Text Box 65">
            <a:extLst>
              <a:ext uri="{FF2B5EF4-FFF2-40B4-BE49-F238E27FC236}">
                <a16:creationId xmlns:a16="http://schemas.microsoft.com/office/drawing/2014/main" id="{4D32845D-5B50-49E0-9D2D-575308D13DAC}"/>
              </a:ext>
            </a:extLst>
          </p:cNvPr>
          <p:cNvSpPr txBox="1">
            <a:spLocks noChangeArrowheads="1"/>
          </p:cNvSpPr>
          <p:nvPr/>
        </p:nvSpPr>
        <p:spPr bwMode="auto">
          <a:xfrm>
            <a:off x="4983427" y="4887913"/>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a:t>1.0</a:t>
            </a:r>
          </a:p>
        </p:txBody>
      </p:sp>
      <p:sp>
        <p:nvSpPr>
          <p:cNvPr id="1010754" name="Text Box 66">
            <a:extLst>
              <a:ext uri="{FF2B5EF4-FFF2-40B4-BE49-F238E27FC236}">
                <a16:creationId xmlns:a16="http://schemas.microsoft.com/office/drawing/2014/main" id="{C49D7FC3-F325-4845-AADB-428736300EA5}"/>
              </a:ext>
            </a:extLst>
          </p:cNvPr>
          <p:cNvSpPr txBox="1">
            <a:spLocks noChangeArrowheads="1"/>
          </p:cNvSpPr>
          <p:nvPr/>
        </p:nvSpPr>
        <p:spPr bwMode="auto">
          <a:xfrm>
            <a:off x="6088327" y="4887913"/>
            <a:ext cx="608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a:t>0.8</a:t>
            </a:r>
          </a:p>
        </p:txBody>
      </p:sp>
      <p:sp>
        <p:nvSpPr>
          <p:cNvPr id="1010755" name="Text Box 67">
            <a:extLst>
              <a:ext uri="{FF2B5EF4-FFF2-40B4-BE49-F238E27FC236}">
                <a16:creationId xmlns:a16="http://schemas.microsoft.com/office/drawing/2014/main" id="{395715CF-064C-4553-8CF3-6BEC26578AE8}"/>
              </a:ext>
            </a:extLst>
          </p:cNvPr>
          <p:cNvSpPr txBox="1">
            <a:spLocks noChangeArrowheads="1"/>
          </p:cNvSpPr>
          <p:nvPr/>
        </p:nvSpPr>
        <p:spPr bwMode="auto">
          <a:xfrm>
            <a:off x="7156009" y="4887913"/>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aseline="0"/>
              <a:t>0.5</a:t>
            </a:r>
          </a:p>
        </p:txBody>
      </p:sp>
      <p:sp>
        <p:nvSpPr>
          <p:cNvPr id="1010761" name="AutoShape 73">
            <a:extLst>
              <a:ext uri="{FF2B5EF4-FFF2-40B4-BE49-F238E27FC236}">
                <a16:creationId xmlns:a16="http://schemas.microsoft.com/office/drawing/2014/main" id="{6BEBACF1-37AE-450E-B781-98D1187E9882}"/>
              </a:ext>
            </a:extLst>
          </p:cNvPr>
          <p:cNvSpPr>
            <a:spLocks noChangeArrowheads="1"/>
          </p:cNvSpPr>
          <p:nvPr/>
        </p:nvSpPr>
        <p:spPr bwMode="auto">
          <a:xfrm>
            <a:off x="4403725" y="5811838"/>
            <a:ext cx="2743200" cy="330200"/>
          </a:xfrm>
          <a:prstGeom prst="rightArrow">
            <a:avLst>
              <a:gd name="adj1" fmla="val 50000"/>
              <a:gd name="adj2" fmla="val 157692"/>
            </a:avLst>
          </a:prstGeom>
          <a:solidFill>
            <a:srgbClr val="FF6600"/>
          </a:solidFill>
          <a:ln w="25400">
            <a:noFill/>
            <a:miter lim="800000"/>
            <a:headEnd/>
            <a:tailEnd/>
          </a:ln>
          <a:effectLst/>
        </p:spPr>
        <p:txBody>
          <a:bodyPr wrap="none" anchor="ctr"/>
          <a:lstStyle/>
          <a:p>
            <a:pPr algn="ctr">
              <a:defRPr/>
            </a:pPr>
            <a:endParaRPr lang="en-GB" baseline="0">
              <a:latin typeface="Arial" charset="0"/>
            </a:endParaRPr>
          </a:p>
        </p:txBody>
      </p:sp>
      <p:grpSp>
        <p:nvGrpSpPr>
          <p:cNvPr id="3" name="Group 88">
            <a:extLst>
              <a:ext uri="{FF2B5EF4-FFF2-40B4-BE49-F238E27FC236}">
                <a16:creationId xmlns:a16="http://schemas.microsoft.com/office/drawing/2014/main" id="{34B77069-05A4-4B91-84DB-AFDBEDCA5A92}"/>
              </a:ext>
            </a:extLst>
          </p:cNvPr>
          <p:cNvGrpSpPr>
            <a:grpSpLocks/>
          </p:cNvGrpSpPr>
          <p:nvPr/>
        </p:nvGrpSpPr>
        <p:grpSpPr bwMode="auto">
          <a:xfrm>
            <a:off x="849313" y="2311400"/>
            <a:ext cx="7445375" cy="1384300"/>
            <a:chOff x="542" y="1456"/>
            <a:chExt cx="4690" cy="872"/>
          </a:xfrm>
        </p:grpSpPr>
        <p:sp>
          <p:nvSpPr>
            <p:cNvPr id="12316" name="AutoShape 86">
              <a:extLst>
                <a:ext uri="{FF2B5EF4-FFF2-40B4-BE49-F238E27FC236}">
                  <a16:creationId xmlns:a16="http://schemas.microsoft.com/office/drawing/2014/main" id="{5ED8FDBF-A467-4957-8788-EB0849EDBB0C}"/>
                </a:ext>
              </a:extLst>
            </p:cNvPr>
            <p:cNvSpPr>
              <a:spLocks noChangeArrowheads="1"/>
            </p:cNvSpPr>
            <p:nvPr/>
          </p:nvSpPr>
          <p:spPr bwMode="auto">
            <a:xfrm>
              <a:off x="550" y="1460"/>
              <a:ext cx="1780" cy="868"/>
            </a:xfrm>
            <a:prstGeom prst="roundRect">
              <a:avLst>
                <a:gd name="adj" fmla="val 0"/>
              </a:avLst>
            </a:prstGeom>
            <a:solidFill>
              <a:srgbClr val="FF660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endParaRPr lang="en-GB" altLang="en-US"/>
            </a:p>
          </p:txBody>
        </p:sp>
        <p:sp>
          <p:nvSpPr>
            <p:cNvPr id="12317" name="AutoShape 41">
              <a:extLst>
                <a:ext uri="{FF2B5EF4-FFF2-40B4-BE49-F238E27FC236}">
                  <a16:creationId xmlns:a16="http://schemas.microsoft.com/office/drawing/2014/main" id="{4558420C-98DE-4257-98A8-A4AE5C53DBD5}"/>
                </a:ext>
              </a:extLst>
            </p:cNvPr>
            <p:cNvSpPr>
              <a:spLocks noChangeArrowheads="1"/>
            </p:cNvSpPr>
            <p:nvPr/>
          </p:nvSpPr>
          <p:spPr bwMode="auto">
            <a:xfrm>
              <a:off x="544" y="1464"/>
              <a:ext cx="4688" cy="856"/>
            </a:xfrm>
            <a:prstGeom prst="roundRect">
              <a:avLst>
                <a:gd name="adj" fmla="val 0"/>
              </a:avLst>
            </a:prstGeom>
            <a:noFill/>
            <a:ln w="381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endParaRPr lang="en-GB" altLang="en-US"/>
            </a:p>
          </p:txBody>
        </p:sp>
        <p:sp>
          <p:nvSpPr>
            <p:cNvPr id="12318" name="Text Box 42">
              <a:extLst>
                <a:ext uri="{FF2B5EF4-FFF2-40B4-BE49-F238E27FC236}">
                  <a16:creationId xmlns:a16="http://schemas.microsoft.com/office/drawing/2014/main" id="{86B51C6E-D95D-4ED9-A999-24E808CCF76D}"/>
                </a:ext>
              </a:extLst>
            </p:cNvPr>
            <p:cNvSpPr txBox="1">
              <a:spLocks noChangeArrowheads="1"/>
            </p:cNvSpPr>
            <p:nvPr/>
          </p:nvSpPr>
          <p:spPr bwMode="auto">
            <a:xfrm>
              <a:off x="584" y="1805"/>
              <a:ext cx="1744"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a:solidFill>
                    <a:schemeClr val="bg1"/>
                  </a:solidFill>
                </a:rPr>
                <a:t>Pauling elecronegativities</a:t>
              </a:r>
            </a:p>
          </p:txBody>
        </p:sp>
        <p:sp>
          <p:nvSpPr>
            <p:cNvPr id="12319" name="Line 43">
              <a:extLst>
                <a:ext uri="{FF2B5EF4-FFF2-40B4-BE49-F238E27FC236}">
                  <a16:creationId xmlns:a16="http://schemas.microsoft.com/office/drawing/2014/main" id="{460428D2-5771-4695-99E8-9B0DE315E51D}"/>
                </a:ext>
              </a:extLst>
            </p:cNvPr>
            <p:cNvSpPr>
              <a:spLocks noChangeShapeType="1"/>
            </p:cNvSpPr>
            <p:nvPr/>
          </p:nvSpPr>
          <p:spPr bwMode="auto">
            <a:xfrm>
              <a:off x="2328" y="1464"/>
              <a:ext cx="0" cy="856"/>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20" name="Line 74">
              <a:extLst>
                <a:ext uri="{FF2B5EF4-FFF2-40B4-BE49-F238E27FC236}">
                  <a16:creationId xmlns:a16="http://schemas.microsoft.com/office/drawing/2014/main" id="{F8484C68-D7B0-418B-9A41-2D687545EE96}"/>
                </a:ext>
              </a:extLst>
            </p:cNvPr>
            <p:cNvSpPr>
              <a:spLocks noChangeShapeType="1"/>
            </p:cNvSpPr>
            <p:nvPr/>
          </p:nvSpPr>
          <p:spPr bwMode="auto">
            <a:xfrm flipH="1">
              <a:off x="542" y="1839"/>
              <a:ext cx="4680" cy="0"/>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21" name="Text Box 75">
              <a:extLst>
                <a:ext uri="{FF2B5EF4-FFF2-40B4-BE49-F238E27FC236}">
                  <a16:creationId xmlns:a16="http://schemas.microsoft.com/office/drawing/2014/main" id="{64F4EF4A-C36C-4C78-ADB0-9B5EC90C01D8}"/>
                </a:ext>
              </a:extLst>
            </p:cNvPr>
            <p:cNvSpPr txBox="1">
              <a:spLocks noChangeArrowheads="1"/>
            </p:cNvSpPr>
            <p:nvPr/>
          </p:nvSpPr>
          <p:spPr bwMode="auto">
            <a:xfrm>
              <a:off x="584" y="1505"/>
              <a:ext cx="84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dirty="0">
                  <a:solidFill>
                    <a:schemeClr val="bg1"/>
                  </a:solidFill>
                </a:rPr>
                <a:t>element</a:t>
              </a:r>
            </a:p>
          </p:txBody>
        </p:sp>
        <p:sp>
          <p:nvSpPr>
            <p:cNvPr id="12322" name="Line 76">
              <a:extLst>
                <a:ext uri="{FF2B5EF4-FFF2-40B4-BE49-F238E27FC236}">
                  <a16:creationId xmlns:a16="http://schemas.microsoft.com/office/drawing/2014/main" id="{7E2E3768-C28D-4337-AF3F-AC584625D4B9}"/>
                </a:ext>
              </a:extLst>
            </p:cNvPr>
            <p:cNvSpPr>
              <a:spLocks noChangeShapeType="1"/>
            </p:cNvSpPr>
            <p:nvPr/>
          </p:nvSpPr>
          <p:spPr bwMode="auto">
            <a:xfrm>
              <a:off x="2905" y="1464"/>
              <a:ext cx="0" cy="856"/>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23" name="Line 77">
              <a:extLst>
                <a:ext uri="{FF2B5EF4-FFF2-40B4-BE49-F238E27FC236}">
                  <a16:creationId xmlns:a16="http://schemas.microsoft.com/office/drawing/2014/main" id="{0969362E-CDDE-450D-BB83-41D3B774DC88}"/>
                </a:ext>
              </a:extLst>
            </p:cNvPr>
            <p:cNvSpPr>
              <a:spLocks noChangeShapeType="1"/>
            </p:cNvSpPr>
            <p:nvPr/>
          </p:nvSpPr>
          <p:spPr bwMode="auto">
            <a:xfrm>
              <a:off x="3483" y="1464"/>
              <a:ext cx="0" cy="856"/>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24" name="Line 78">
              <a:extLst>
                <a:ext uri="{FF2B5EF4-FFF2-40B4-BE49-F238E27FC236}">
                  <a16:creationId xmlns:a16="http://schemas.microsoft.com/office/drawing/2014/main" id="{0D3F49F6-98B5-412C-BD4F-D4ED2377EC6B}"/>
                </a:ext>
              </a:extLst>
            </p:cNvPr>
            <p:cNvSpPr>
              <a:spLocks noChangeShapeType="1"/>
            </p:cNvSpPr>
            <p:nvPr/>
          </p:nvSpPr>
          <p:spPr bwMode="auto">
            <a:xfrm>
              <a:off x="4060" y="1464"/>
              <a:ext cx="0" cy="856"/>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sp>
          <p:nvSpPr>
            <p:cNvPr id="12325" name="Line 79">
              <a:extLst>
                <a:ext uri="{FF2B5EF4-FFF2-40B4-BE49-F238E27FC236}">
                  <a16:creationId xmlns:a16="http://schemas.microsoft.com/office/drawing/2014/main" id="{DE783350-3586-4C41-8D29-D1D69EFC7123}"/>
                </a:ext>
              </a:extLst>
            </p:cNvPr>
            <p:cNvSpPr>
              <a:spLocks noChangeShapeType="1"/>
            </p:cNvSpPr>
            <p:nvPr/>
          </p:nvSpPr>
          <p:spPr bwMode="auto">
            <a:xfrm>
              <a:off x="4638" y="1456"/>
              <a:ext cx="0" cy="856"/>
            </a:xfrm>
            <a:prstGeom prst="line">
              <a:avLst/>
            </a:prstGeom>
            <a:noFill/>
            <a:ln w="25400">
              <a:solidFill>
                <a:srgbClr val="FF6600"/>
              </a:solidFill>
              <a:round/>
              <a:headEnd/>
              <a:tailEnd/>
            </a:ln>
            <a:extLst>
              <a:ext uri="{909E8E84-426E-40DD-AFC4-6F175D3DCCD1}">
                <a14:hiddenFill xmlns:a14="http://schemas.microsoft.com/office/drawing/2010/main">
                  <a:noFill/>
                </a14:hiddenFill>
              </a:ext>
            </a:extLst>
          </p:spPr>
          <p:txBody>
            <a:bodyPr>
              <a:spAutoFit/>
            </a:bodyPr>
            <a:lstStyle/>
            <a:p>
              <a:endParaRPr lang="en-GB"/>
            </a:p>
          </p:txBody>
        </p:sp>
      </p:grpSp>
      <p:sp>
        <p:nvSpPr>
          <p:cNvPr id="1010769" name="Text Box 81">
            <a:extLst>
              <a:ext uri="{FF2B5EF4-FFF2-40B4-BE49-F238E27FC236}">
                <a16:creationId xmlns:a16="http://schemas.microsoft.com/office/drawing/2014/main" id="{BB2E741E-FE16-403E-87CC-A0DF899D46DF}"/>
              </a:ext>
            </a:extLst>
          </p:cNvPr>
          <p:cNvSpPr txBox="1">
            <a:spLocks noChangeArrowheads="1"/>
          </p:cNvSpPr>
          <p:nvPr/>
        </p:nvSpPr>
        <p:spPr bwMode="auto">
          <a:xfrm>
            <a:off x="3849688" y="3055938"/>
            <a:ext cx="608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2.2</a:t>
            </a:r>
          </a:p>
        </p:txBody>
      </p:sp>
      <p:sp>
        <p:nvSpPr>
          <p:cNvPr id="1010770" name="Text Box 82">
            <a:extLst>
              <a:ext uri="{FF2B5EF4-FFF2-40B4-BE49-F238E27FC236}">
                <a16:creationId xmlns:a16="http://schemas.microsoft.com/office/drawing/2014/main" id="{AA63C772-92BC-4345-B2EF-60DBA5BBF90F}"/>
              </a:ext>
            </a:extLst>
          </p:cNvPr>
          <p:cNvSpPr txBox="1">
            <a:spLocks noChangeArrowheads="1"/>
          </p:cNvSpPr>
          <p:nvPr/>
        </p:nvSpPr>
        <p:spPr bwMode="auto">
          <a:xfrm>
            <a:off x="4754386" y="3055938"/>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a:t>4.0</a:t>
            </a:r>
          </a:p>
        </p:txBody>
      </p:sp>
      <p:sp>
        <p:nvSpPr>
          <p:cNvPr id="1010771" name="Text Box 83">
            <a:extLst>
              <a:ext uri="{FF2B5EF4-FFF2-40B4-BE49-F238E27FC236}">
                <a16:creationId xmlns:a16="http://schemas.microsoft.com/office/drawing/2014/main" id="{D53C3F45-7709-469D-897C-5C63427811D9}"/>
              </a:ext>
            </a:extLst>
          </p:cNvPr>
          <p:cNvSpPr txBox="1">
            <a:spLocks noChangeArrowheads="1"/>
          </p:cNvSpPr>
          <p:nvPr/>
        </p:nvSpPr>
        <p:spPr bwMode="auto">
          <a:xfrm>
            <a:off x="5683250" y="3055938"/>
            <a:ext cx="608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a:t>3.2</a:t>
            </a:r>
          </a:p>
        </p:txBody>
      </p:sp>
      <p:sp>
        <p:nvSpPr>
          <p:cNvPr id="1010772" name="Text Box 84">
            <a:extLst>
              <a:ext uri="{FF2B5EF4-FFF2-40B4-BE49-F238E27FC236}">
                <a16:creationId xmlns:a16="http://schemas.microsoft.com/office/drawing/2014/main" id="{5415D59C-F488-493F-AEC7-72F5547EA96A}"/>
              </a:ext>
            </a:extLst>
          </p:cNvPr>
          <p:cNvSpPr txBox="1">
            <a:spLocks noChangeArrowheads="1"/>
          </p:cNvSpPr>
          <p:nvPr/>
        </p:nvSpPr>
        <p:spPr bwMode="auto">
          <a:xfrm>
            <a:off x="6599238" y="3055938"/>
            <a:ext cx="608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a:t>3.0</a:t>
            </a:r>
          </a:p>
        </p:txBody>
      </p:sp>
      <p:sp>
        <p:nvSpPr>
          <p:cNvPr id="1010773" name="Text Box 85">
            <a:extLst>
              <a:ext uri="{FF2B5EF4-FFF2-40B4-BE49-F238E27FC236}">
                <a16:creationId xmlns:a16="http://schemas.microsoft.com/office/drawing/2014/main" id="{33B6C7C9-2EF1-4A3C-BE70-2C03E61153A2}"/>
              </a:ext>
            </a:extLst>
          </p:cNvPr>
          <p:cNvSpPr txBox="1">
            <a:spLocks noChangeArrowheads="1"/>
          </p:cNvSpPr>
          <p:nvPr/>
        </p:nvSpPr>
        <p:spPr bwMode="auto">
          <a:xfrm>
            <a:off x="7516813" y="3055938"/>
            <a:ext cx="608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2.7</a:t>
            </a:r>
          </a:p>
        </p:txBody>
      </p:sp>
      <p:pic>
        <p:nvPicPr>
          <p:cNvPr id="47" name="Picture 8">
            <a:hlinkClick r:id="" action="ppaction://hlinkshowjump?jump=nextslide"/>
            <a:extLst>
              <a:ext uri="{FF2B5EF4-FFF2-40B4-BE49-F238E27FC236}">
                <a16:creationId xmlns:a16="http://schemas.microsoft.com/office/drawing/2014/main" id="{F0754E57-902E-4683-8298-A364293769E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072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10732"/>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010733"/>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010734"/>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010735"/>
                                        </p:tgtEl>
                                        <p:attrNameLst>
                                          <p:attrName>style.visibility</p:attrName>
                                        </p:attrNameLst>
                                      </p:cBhvr>
                                      <p:to>
                                        <p:strVal val="visible"/>
                                      </p:to>
                                    </p:set>
                                  </p:childTnLst>
                                </p:cTn>
                              </p:par>
                            </p:childTnLst>
                          </p:cTn>
                        </p:par>
                        <p:par>
                          <p:cTn id="22" fill="hold" nodeType="afterGroup">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01073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10769"/>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1010770"/>
                                        </p:tgtEl>
                                        <p:attrNameLst>
                                          <p:attrName>style.visibility</p:attrName>
                                        </p:attrNameLst>
                                      </p:cBhvr>
                                      <p:to>
                                        <p:strVal val="visible"/>
                                      </p:to>
                                    </p:set>
                                  </p:childTnLst>
                                </p:cTn>
                              </p:par>
                            </p:childTnLst>
                          </p:cTn>
                        </p:par>
                        <p:par>
                          <p:cTn id="32" fill="hold" nodeType="afterGroup">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1010771"/>
                                        </p:tgtEl>
                                        <p:attrNameLst>
                                          <p:attrName>style.visibility</p:attrName>
                                        </p:attrNameLst>
                                      </p:cBhvr>
                                      <p:to>
                                        <p:strVal val="visible"/>
                                      </p:to>
                                    </p:set>
                                  </p:childTnLst>
                                </p:cTn>
                              </p:par>
                            </p:childTnLst>
                          </p:cTn>
                        </p:par>
                        <p:par>
                          <p:cTn id="35" fill="hold" nodeType="afterGroup">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010772"/>
                                        </p:tgtEl>
                                        <p:attrNameLst>
                                          <p:attrName>style.visibility</p:attrName>
                                        </p:attrNameLst>
                                      </p:cBhvr>
                                      <p:to>
                                        <p:strVal val="visible"/>
                                      </p:to>
                                    </p:set>
                                  </p:childTnLst>
                                </p:cTn>
                              </p:par>
                            </p:childTnLst>
                          </p:cTn>
                        </p:par>
                        <p:par>
                          <p:cTn id="38" fill="hold" nodeType="afterGroup">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101077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par>
                          <p:cTn id="45" fill="hold" nodeType="afterGroup">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1010748"/>
                                        </p:tgtEl>
                                        <p:attrNameLst>
                                          <p:attrName>style.visibility</p:attrName>
                                        </p:attrNameLst>
                                      </p:cBhvr>
                                      <p:to>
                                        <p:strVal val="visible"/>
                                      </p:to>
                                    </p:set>
                                  </p:childTnLst>
                                </p:cTn>
                              </p:par>
                            </p:childTnLst>
                          </p:cTn>
                        </p:par>
                        <p:par>
                          <p:cTn id="48" fill="hold" nodeType="afterGroup">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1010749"/>
                                        </p:tgtEl>
                                        <p:attrNameLst>
                                          <p:attrName>style.visibility</p:attrName>
                                        </p:attrNameLst>
                                      </p:cBhvr>
                                      <p:to>
                                        <p:strVal val="visible"/>
                                      </p:to>
                                    </p:set>
                                  </p:childTnLst>
                                </p:cTn>
                              </p:par>
                            </p:childTnLst>
                          </p:cTn>
                        </p:par>
                        <p:par>
                          <p:cTn id="51" fill="hold" nodeType="afterGroup">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1010750"/>
                                        </p:tgtEl>
                                        <p:attrNameLst>
                                          <p:attrName>style.visibility</p:attrName>
                                        </p:attrNameLst>
                                      </p:cBhvr>
                                      <p:to>
                                        <p:strVal val="visible"/>
                                      </p:to>
                                    </p:set>
                                  </p:childTnLst>
                                </p:cTn>
                              </p:par>
                            </p:childTnLst>
                          </p:cTn>
                        </p:par>
                        <p:par>
                          <p:cTn id="54" fill="hold" nodeType="afterGroup">
                            <p:stCondLst>
                              <p:cond delay="0"/>
                            </p:stCondLst>
                            <p:childTnLst>
                              <p:par>
                                <p:cTn id="55" presetID="1" presetClass="entr" presetSubtype="0" fill="hold" grpId="0" nodeType="afterEffect">
                                  <p:stCondLst>
                                    <p:cond delay="0"/>
                                  </p:stCondLst>
                                  <p:childTnLst>
                                    <p:set>
                                      <p:cBhvr>
                                        <p:cTn id="56" dur="1" fill="hold">
                                          <p:stCondLst>
                                            <p:cond delay="0"/>
                                          </p:stCondLst>
                                        </p:cTn>
                                        <p:tgtEl>
                                          <p:spTgt spid="101075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10752"/>
                                        </p:tgtEl>
                                        <p:attrNameLst>
                                          <p:attrName>style.visibility</p:attrName>
                                        </p:attrNameLst>
                                      </p:cBhvr>
                                      <p:to>
                                        <p:strVal val="visible"/>
                                      </p:to>
                                    </p:set>
                                  </p:childTnLst>
                                </p:cTn>
                              </p:par>
                            </p:childTnLst>
                          </p:cTn>
                        </p:par>
                        <p:par>
                          <p:cTn id="61" fill="hold" nodeType="afterGroup">
                            <p:stCondLst>
                              <p:cond delay="0"/>
                            </p:stCondLst>
                            <p:childTnLst>
                              <p:par>
                                <p:cTn id="62" presetID="1" presetClass="entr" presetSubtype="0" fill="hold" grpId="0" nodeType="afterEffect">
                                  <p:stCondLst>
                                    <p:cond delay="0"/>
                                  </p:stCondLst>
                                  <p:childTnLst>
                                    <p:set>
                                      <p:cBhvr>
                                        <p:cTn id="63" dur="1" fill="hold">
                                          <p:stCondLst>
                                            <p:cond delay="0"/>
                                          </p:stCondLst>
                                        </p:cTn>
                                        <p:tgtEl>
                                          <p:spTgt spid="1010753"/>
                                        </p:tgtEl>
                                        <p:attrNameLst>
                                          <p:attrName>style.visibility</p:attrName>
                                        </p:attrNameLst>
                                      </p:cBhvr>
                                      <p:to>
                                        <p:strVal val="visible"/>
                                      </p:to>
                                    </p:set>
                                  </p:childTnLst>
                                </p:cTn>
                              </p:par>
                            </p:childTnLst>
                          </p:cTn>
                        </p:par>
                        <p:par>
                          <p:cTn id="64" fill="hold" nodeType="afterGroup">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1010754"/>
                                        </p:tgtEl>
                                        <p:attrNameLst>
                                          <p:attrName>style.visibility</p:attrName>
                                        </p:attrNameLst>
                                      </p:cBhvr>
                                      <p:to>
                                        <p:strVal val="visible"/>
                                      </p:to>
                                    </p:set>
                                  </p:childTnLst>
                                </p:cTn>
                              </p:par>
                            </p:childTnLst>
                          </p:cTn>
                        </p:par>
                        <p:par>
                          <p:cTn id="67" fill="hold" nodeType="afterGroup">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1010755"/>
                                        </p:tgtEl>
                                        <p:attrNameLst>
                                          <p:attrName>style.visibility</p:attrName>
                                        </p:attrNameLst>
                                      </p:cBhvr>
                                      <p:to>
                                        <p:strVal val="visible"/>
                                      </p:to>
                                    </p:set>
                                  </p:childTnLst>
                                </p:cTn>
                              </p:par>
                            </p:childTnLst>
                          </p:cTn>
                        </p:par>
                        <p:par>
                          <p:cTn id="70" fill="hold" nodeType="afterGroup">
                            <p:stCondLst>
                              <p:cond delay="0"/>
                            </p:stCondLst>
                            <p:childTnLst>
                              <p:par>
                                <p:cTn id="71" presetID="22" presetClass="entr" presetSubtype="8" fill="hold" grpId="0" nodeType="afterEffect">
                                  <p:stCondLst>
                                    <p:cond delay="0"/>
                                  </p:stCondLst>
                                  <p:childTnLst>
                                    <p:set>
                                      <p:cBhvr>
                                        <p:cTn id="72" dur="1" fill="hold">
                                          <p:stCondLst>
                                            <p:cond delay="0"/>
                                          </p:stCondLst>
                                        </p:cTn>
                                        <p:tgtEl>
                                          <p:spTgt spid="1010761"/>
                                        </p:tgtEl>
                                        <p:attrNameLst>
                                          <p:attrName>style.visibility</p:attrName>
                                        </p:attrNameLst>
                                      </p:cBhvr>
                                      <p:to>
                                        <p:strVal val="visible"/>
                                      </p:to>
                                    </p:set>
                                    <p:animEffect transition="in" filter="wipe(left)">
                                      <p:cBhvr>
                                        <p:cTn id="73" dur="500"/>
                                        <p:tgtEl>
                                          <p:spTgt spid="1010761"/>
                                        </p:tgtEl>
                                      </p:cBhvr>
                                    </p:animEffect>
                                  </p:childTnLst>
                                </p:cTn>
                              </p:par>
                            </p:childTnLst>
                          </p:cTn>
                        </p:par>
                        <p:par>
                          <p:cTn id="74" fill="hold" nodeType="afterGroup">
                            <p:stCondLst>
                              <p:cond delay="500"/>
                            </p:stCondLst>
                            <p:childTnLst>
                              <p:par>
                                <p:cTn id="75" presetID="1" presetClass="entr" presetSubtype="0" fill="hold" grpId="0" nodeType="afterEffect">
                                  <p:stCondLst>
                                    <p:cond delay="0"/>
                                  </p:stCondLst>
                                  <p:childTnLst>
                                    <p:set>
                                      <p:cBhvr>
                                        <p:cTn id="76" dur="1" fill="hold">
                                          <p:stCondLst>
                                            <p:cond delay="0"/>
                                          </p:stCondLst>
                                        </p:cTn>
                                        <p:tgtEl>
                                          <p:spTgt spid="1010724"/>
                                        </p:tgtEl>
                                        <p:attrNameLst>
                                          <p:attrName>style.visibility</p:attrName>
                                        </p:attrNameLst>
                                      </p:cBhvr>
                                      <p:to>
                                        <p:strVal val="visible"/>
                                      </p:to>
                                    </p:set>
                                  </p:childTnLst>
                                </p:cTn>
                              </p:par>
                            </p:childTnLst>
                          </p:cTn>
                        </p:par>
                        <p:par>
                          <p:cTn id="77" fill="hold">
                            <p:stCondLst>
                              <p:cond delay="500"/>
                            </p:stCondLst>
                            <p:childTnLst>
                              <p:par>
                                <p:cTn id="78" presetID="1" presetClass="entr" presetSubtype="0" fill="hold" nodeType="afterEffect">
                                  <p:stCondLst>
                                    <p:cond delay="0"/>
                                  </p:stCondLst>
                                  <p:childTnLst>
                                    <p:set>
                                      <p:cBhvr>
                                        <p:cTn id="79"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724" grpId="0"/>
      <p:bldP spid="1010725" grpId="0"/>
      <p:bldP spid="1010732" grpId="0"/>
      <p:bldP spid="1010733" grpId="0"/>
      <p:bldP spid="1010734" grpId="0"/>
      <p:bldP spid="1010735" grpId="0"/>
      <p:bldP spid="1010737" grpId="0"/>
      <p:bldP spid="1010748" grpId="0"/>
      <p:bldP spid="1010749" grpId="0"/>
      <p:bldP spid="1010750" grpId="0"/>
      <p:bldP spid="1010751" grpId="0"/>
      <p:bldP spid="1010752" grpId="0"/>
      <p:bldP spid="1010753" grpId="0"/>
      <p:bldP spid="1010754" grpId="0"/>
      <p:bldP spid="1010755" grpId="0"/>
      <p:bldP spid="1010761" grpId="0" animBg="1"/>
      <p:bldP spid="1010769" grpId="0"/>
      <p:bldP spid="1010770" grpId="0"/>
      <p:bldP spid="1010771" grpId="0"/>
      <p:bldP spid="1010772" grpId="0"/>
      <p:bldP spid="10107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E85570E-FA52-4B1E-BB7A-1DB61912674F}"/>
              </a:ext>
            </a:extLst>
          </p:cNvPr>
          <p:cNvSpPr>
            <a:spLocks noGrp="1" noChangeArrowheads="1"/>
          </p:cNvSpPr>
          <p:nvPr>
            <p:ph type="title"/>
          </p:nvPr>
        </p:nvSpPr>
        <p:spPr>
          <a:noFill/>
        </p:spPr>
        <p:txBody>
          <a:bodyPr/>
          <a:lstStyle/>
          <a:p>
            <a:pPr eaLnBrk="1" hangingPunct="1"/>
            <a:r>
              <a:rPr lang="en-GB" altLang="en-US"/>
              <a:t>Ionic or covalent?</a:t>
            </a:r>
          </a:p>
        </p:txBody>
      </p:sp>
      <p:sp>
        <p:nvSpPr>
          <p:cNvPr id="13315" name="Text Box 4">
            <a:extLst>
              <a:ext uri="{FF2B5EF4-FFF2-40B4-BE49-F238E27FC236}">
                <a16:creationId xmlns:a16="http://schemas.microsoft.com/office/drawing/2014/main" id="{0FDF98AF-BE8A-4C67-81C4-13A514A76DA4}"/>
              </a:ext>
            </a:extLst>
          </p:cNvPr>
          <p:cNvSpPr txBox="1">
            <a:spLocks noChangeArrowheads="1"/>
          </p:cNvSpPr>
          <p:nvPr/>
        </p:nvSpPr>
        <p:spPr bwMode="auto">
          <a:xfrm>
            <a:off x="337783" y="784225"/>
            <a:ext cx="82931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spcBef>
                <a:spcPct val="20000"/>
              </a:spcBef>
            </a:pPr>
            <a:r>
              <a:rPr lang="en-GB" altLang="en-US" baseline="0" dirty="0"/>
              <a:t>Rather than saying that ionic and covalent are two distinct types of bonding, it is more accurate to say that they are at the two extremes of a scale.</a:t>
            </a:r>
            <a:endParaRPr lang="en-GB" altLang="en-US" b="1" baseline="0" dirty="0"/>
          </a:p>
        </p:txBody>
      </p:sp>
      <p:sp>
        <p:nvSpPr>
          <p:cNvPr id="1047557" name="Text Box 5">
            <a:extLst>
              <a:ext uri="{FF2B5EF4-FFF2-40B4-BE49-F238E27FC236}">
                <a16:creationId xmlns:a16="http://schemas.microsoft.com/office/drawing/2014/main" id="{6926818E-4046-40E4-A2B9-B86EECC4302D}"/>
              </a:ext>
            </a:extLst>
          </p:cNvPr>
          <p:cNvSpPr txBox="1">
            <a:spLocks noChangeArrowheads="1"/>
          </p:cNvSpPr>
          <p:nvPr/>
        </p:nvSpPr>
        <p:spPr bwMode="auto">
          <a:xfrm>
            <a:off x="337783" y="2108200"/>
            <a:ext cx="383893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spcBef>
                <a:spcPct val="20000"/>
              </a:spcBef>
            </a:pPr>
            <a:r>
              <a:rPr lang="en-GB" altLang="en-US" baseline="0" dirty="0"/>
              <a:t>Less polar bonds have more </a:t>
            </a:r>
            <a:r>
              <a:rPr lang="en-GB" altLang="en-US" b="1" baseline="0" dirty="0"/>
              <a:t>covalent character</a:t>
            </a:r>
            <a:r>
              <a:rPr lang="en-GB" altLang="en-US" baseline="0" dirty="0"/>
              <a:t>.</a:t>
            </a:r>
            <a:endParaRPr lang="en-GB" altLang="en-US" b="1" baseline="0" dirty="0"/>
          </a:p>
        </p:txBody>
      </p:sp>
      <p:sp>
        <p:nvSpPr>
          <p:cNvPr id="1047572" name="Text Box 20">
            <a:extLst>
              <a:ext uri="{FF2B5EF4-FFF2-40B4-BE49-F238E27FC236}">
                <a16:creationId xmlns:a16="http://schemas.microsoft.com/office/drawing/2014/main" id="{45770D8B-2A75-4848-83BC-C7217EDEEC4F}"/>
              </a:ext>
            </a:extLst>
          </p:cNvPr>
          <p:cNvSpPr txBox="1">
            <a:spLocks noChangeArrowheads="1"/>
          </p:cNvSpPr>
          <p:nvPr/>
        </p:nvSpPr>
        <p:spPr bwMode="auto">
          <a:xfrm>
            <a:off x="2787650" y="6121400"/>
            <a:ext cx="3568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dirty="0">
                <a:solidFill>
                  <a:srgbClr val="FF6600"/>
                </a:solidFill>
              </a:rPr>
              <a:t>increasing polarization</a:t>
            </a:r>
          </a:p>
        </p:txBody>
      </p:sp>
      <p:sp>
        <p:nvSpPr>
          <p:cNvPr id="1047574" name="Text Box 22">
            <a:extLst>
              <a:ext uri="{FF2B5EF4-FFF2-40B4-BE49-F238E27FC236}">
                <a16:creationId xmlns:a16="http://schemas.microsoft.com/office/drawing/2014/main" id="{0286DA64-B9EA-420D-9D9E-FA340560048F}"/>
              </a:ext>
            </a:extLst>
          </p:cNvPr>
          <p:cNvSpPr txBox="1">
            <a:spLocks noChangeArrowheads="1"/>
          </p:cNvSpPr>
          <p:nvPr/>
        </p:nvSpPr>
        <p:spPr bwMode="auto">
          <a:xfrm>
            <a:off x="4343400" y="2108200"/>
            <a:ext cx="46482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More polar bonds have more </a:t>
            </a:r>
            <a:r>
              <a:rPr lang="en-GB" altLang="en-US" b="1" baseline="0" dirty="0"/>
              <a:t>ionic character</a:t>
            </a:r>
            <a:r>
              <a:rPr lang="en-GB" altLang="en-US" baseline="0" dirty="0"/>
              <a:t>. The more electronegative atom attracts the electrons in the bond enough to ionize the other atom.</a:t>
            </a:r>
          </a:p>
        </p:txBody>
      </p:sp>
      <p:sp>
        <p:nvSpPr>
          <p:cNvPr id="1047614" name="AutoShape 62">
            <a:extLst>
              <a:ext uri="{FF2B5EF4-FFF2-40B4-BE49-F238E27FC236}">
                <a16:creationId xmlns:a16="http://schemas.microsoft.com/office/drawing/2014/main" id="{4D732376-929E-4787-86BC-82D2C32D367D}"/>
              </a:ext>
            </a:extLst>
          </p:cNvPr>
          <p:cNvSpPr>
            <a:spLocks noChangeArrowheads="1"/>
          </p:cNvSpPr>
          <p:nvPr/>
        </p:nvSpPr>
        <p:spPr bwMode="auto">
          <a:xfrm>
            <a:off x="3200400" y="5761038"/>
            <a:ext cx="2743200" cy="330200"/>
          </a:xfrm>
          <a:prstGeom prst="rightArrow">
            <a:avLst>
              <a:gd name="adj1" fmla="val 50000"/>
              <a:gd name="adj2" fmla="val 157692"/>
            </a:avLst>
          </a:prstGeom>
          <a:solidFill>
            <a:srgbClr val="FF6600"/>
          </a:solidFill>
          <a:ln w="25400">
            <a:noFill/>
            <a:miter lim="800000"/>
            <a:headEnd/>
            <a:tailEnd/>
          </a:ln>
          <a:effectLst/>
        </p:spPr>
        <p:txBody>
          <a:bodyPr wrap="none" anchor="ctr"/>
          <a:lstStyle/>
          <a:p>
            <a:pPr algn="ctr">
              <a:defRPr/>
            </a:pPr>
            <a:endParaRPr lang="en-GB" baseline="0">
              <a:latin typeface="Arial" charset="0"/>
            </a:endParaRPr>
          </a:p>
        </p:txBody>
      </p:sp>
      <p:pic>
        <p:nvPicPr>
          <p:cNvPr id="1047624" name="Picture 72" descr="ionic_atoms">
            <a:extLst>
              <a:ext uri="{FF2B5EF4-FFF2-40B4-BE49-F238E27FC236}">
                <a16:creationId xmlns:a16="http://schemas.microsoft.com/office/drawing/2014/main" id="{0AC29B6D-B906-417F-AC40-291E1A86F4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7700" y="4130675"/>
            <a:ext cx="2033588"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7625" name="Picture 73" descr="covalent_distorted">
            <a:extLst>
              <a:ext uri="{FF2B5EF4-FFF2-40B4-BE49-F238E27FC236}">
                <a16:creationId xmlns:a16="http://schemas.microsoft.com/office/drawing/2014/main" id="{27EEF11E-CF70-4CD7-ADE2-9B65565DF85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0463" y="4281488"/>
            <a:ext cx="174625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7627" name="Picture 75" descr="covalent_molecule">
            <a:extLst>
              <a:ext uri="{FF2B5EF4-FFF2-40B4-BE49-F238E27FC236}">
                <a16:creationId xmlns:a16="http://schemas.microsoft.com/office/drawing/2014/main" id="{9676ADDA-AF5D-411D-97C6-FF5ED1FF42B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163" y="4289425"/>
            <a:ext cx="1739900"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7631" name="Picture 79" descr="covalent_ionic_scale">
            <a:extLst>
              <a:ext uri="{FF2B5EF4-FFF2-40B4-BE49-F238E27FC236}">
                <a16:creationId xmlns:a16="http://schemas.microsoft.com/office/drawing/2014/main" id="{0DCD8A7E-F84A-42DA-A5B3-121A81A04F2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21463" y="4144963"/>
            <a:ext cx="2187575"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hlinkClick r:id="" action="ppaction://hlinkshowjump?jump=nextslide"/>
            <a:extLst>
              <a:ext uri="{FF2B5EF4-FFF2-40B4-BE49-F238E27FC236}">
                <a16:creationId xmlns:a16="http://schemas.microsoft.com/office/drawing/2014/main" id="{A2140681-5C35-4C22-89BB-8FFE71F964EA}"/>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755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47627"/>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104762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47574"/>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nodeType="afterEffect">
                                  <p:stCondLst>
                                    <p:cond delay="0"/>
                                  </p:stCondLst>
                                  <p:childTnLst>
                                    <p:set>
                                      <p:cBhvr>
                                        <p:cTn id="19" dur="1" fill="hold">
                                          <p:stCondLst>
                                            <p:cond delay="0"/>
                                          </p:stCondLst>
                                        </p:cTn>
                                        <p:tgtEl>
                                          <p:spTgt spid="1047624"/>
                                        </p:tgtEl>
                                        <p:attrNameLst>
                                          <p:attrName>style.visibility</p:attrName>
                                        </p:attrNameLst>
                                      </p:cBhvr>
                                      <p:to>
                                        <p:strVal val="visible"/>
                                      </p:to>
                                    </p:set>
                                  </p:childTnLst>
                                </p:cTn>
                              </p:par>
                            </p:childTnLst>
                          </p:cTn>
                        </p:par>
                        <p:par>
                          <p:cTn id="20" fill="hold" nodeType="afterGroup">
                            <p:stCondLst>
                              <p:cond delay="0"/>
                            </p:stCondLst>
                            <p:childTnLst>
                              <p:par>
                                <p:cTn id="21" presetID="1" presetClass="entr" presetSubtype="0" fill="hold" nodeType="afterEffect">
                                  <p:stCondLst>
                                    <p:cond delay="0"/>
                                  </p:stCondLst>
                                  <p:childTnLst>
                                    <p:set>
                                      <p:cBhvr>
                                        <p:cTn id="22" dur="1" fill="hold">
                                          <p:stCondLst>
                                            <p:cond delay="0"/>
                                          </p:stCondLst>
                                        </p:cTn>
                                        <p:tgtEl>
                                          <p:spTgt spid="1047631"/>
                                        </p:tgtEl>
                                        <p:attrNameLst>
                                          <p:attrName>style.visibility</p:attrName>
                                        </p:attrNameLst>
                                      </p:cBhvr>
                                      <p:to>
                                        <p:strVal val="visible"/>
                                      </p:to>
                                    </p:set>
                                  </p:childTnLst>
                                </p:cTn>
                              </p:par>
                            </p:childTnLst>
                          </p:cTn>
                        </p:par>
                        <p:par>
                          <p:cTn id="23" fill="hold" nodeType="afterGroup">
                            <p:stCondLst>
                              <p:cond delay="0"/>
                            </p:stCondLst>
                            <p:childTnLst>
                              <p:par>
                                <p:cTn id="24" presetID="22" presetClass="entr" presetSubtype="8" fill="hold" grpId="0" nodeType="afterEffect">
                                  <p:stCondLst>
                                    <p:cond delay="0"/>
                                  </p:stCondLst>
                                  <p:childTnLst>
                                    <p:set>
                                      <p:cBhvr>
                                        <p:cTn id="25" dur="1" fill="hold">
                                          <p:stCondLst>
                                            <p:cond delay="0"/>
                                          </p:stCondLst>
                                        </p:cTn>
                                        <p:tgtEl>
                                          <p:spTgt spid="1047614"/>
                                        </p:tgtEl>
                                        <p:attrNameLst>
                                          <p:attrName>style.visibility</p:attrName>
                                        </p:attrNameLst>
                                      </p:cBhvr>
                                      <p:to>
                                        <p:strVal val="visible"/>
                                      </p:to>
                                    </p:set>
                                    <p:animEffect transition="in" filter="wipe(left)">
                                      <p:cBhvr>
                                        <p:cTn id="26" dur="500"/>
                                        <p:tgtEl>
                                          <p:spTgt spid="1047614"/>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047572"/>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7557" grpId="0"/>
      <p:bldP spid="1047572" grpId="0"/>
      <p:bldP spid="1047574" grpId="0"/>
      <p:bldP spid="10476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98AA17A0-3694-40DE-A4E1-9C5890BC73C8}"/>
              </a:ext>
            </a:extLst>
          </p:cNvPr>
          <p:cNvSpPr>
            <a:spLocks noGrp="1" noChangeArrowheads="1"/>
          </p:cNvSpPr>
          <p:nvPr>
            <p:ph type="title"/>
          </p:nvPr>
        </p:nvSpPr>
        <p:spPr>
          <a:noFill/>
        </p:spPr>
        <p:txBody>
          <a:bodyPr/>
          <a:lstStyle/>
          <a:p>
            <a:pPr eaLnBrk="1" hangingPunct="1"/>
            <a:r>
              <a:rPr lang="en-GB" altLang="en-US"/>
              <a:t>Polar molecules </a:t>
            </a:r>
          </a:p>
        </p:txBody>
      </p:sp>
      <p:sp>
        <p:nvSpPr>
          <p:cNvPr id="14339" name="Text Box 4">
            <a:extLst>
              <a:ext uri="{FF2B5EF4-FFF2-40B4-BE49-F238E27FC236}">
                <a16:creationId xmlns:a16="http://schemas.microsoft.com/office/drawing/2014/main" id="{DFBE64DD-19F7-4448-B3D6-393E0F52CCEB}"/>
              </a:ext>
            </a:extLst>
          </p:cNvPr>
          <p:cNvSpPr txBox="1">
            <a:spLocks noChangeArrowheads="1"/>
          </p:cNvSpPr>
          <p:nvPr/>
        </p:nvSpPr>
        <p:spPr bwMode="auto">
          <a:xfrm>
            <a:off x="323850" y="784225"/>
            <a:ext cx="8823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a:t>Molecules containing polar bonds are not always polar.</a:t>
            </a:r>
          </a:p>
        </p:txBody>
      </p:sp>
      <p:sp>
        <p:nvSpPr>
          <p:cNvPr id="1012738" name="AutoShape 2">
            <a:extLst>
              <a:ext uri="{FF2B5EF4-FFF2-40B4-BE49-F238E27FC236}">
                <a16:creationId xmlns:a16="http://schemas.microsoft.com/office/drawing/2014/main" id="{8CA488CD-9DAB-4503-82FF-529DAA1C29B7}"/>
              </a:ext>
            </a:extLst>
          </p:cNvPr>
          <p:cNvSpPr>
            <a:spLocks noChangeArrowheads="1"/>
          </p:cNvSpPr>
          <p:nvPr/>
        </p:nvSpPr>
        <p:spPr bwMode="auto">
          <a:xfrm>
            <a:off x="582083" y="1552575"/>
            <a:ext cx="3724275" cy="4371975"/>
          </a:xfrm>
          <a:prstGeom prst="roundRect">
            <a:avLst>
              <a:gd name="adj" fmla="val 0"/>
            </a:avLst>
          </a:prstGeom>
          <a:noFill/>
          <a:ln w="38100">
            <a:solidFill>
              <a:srgbClr val="FF6600"/>
            </a:solidFill>
            <a:round/>
            <a:headEnd/>
            <a:tailEnd/>
          </a:ln>
        </p:spPr>
        <p:txBody>
          <a:bodyPr wrap="none" anchor="ct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endParaRPr lang="en-GB" altLang="en-US" baseline="0"/>
          </a:p>
        </p:txBody>
      </p:sp>
      <p:sp>
        <p:nvSpPr>
          <p:cNvPr id="1012741" name="Text Box 5">
            <a:extLst>
              <a:ext uri="{FF2B5EF4-FFF2-40B4-BE49-F238E27FC236}">
                <a16:creationId xmlns:a16="http://schemas.microsoft.com/office/drawing/2014/main" id="{51624F33-2575-4907-81D8-8CFCDFA89CF4}"/>
              </a:ext>
            </a:extLst>
          </p:cNvPr>
          <p:cNvSpPr txBox="1">
            <a:spLocks noChangeArrowheads="1"/>
          </p:cNvSpPr>
          <p:nvPr/>
        </p:nvSpPr>
        <p:spPr bwMode="auto">
          <a:xfrm>
            <a:off x="586846" y="2162175"/>
            <a:ext cx="37258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If the polar bonds are arranged </a:t>
            </a:r>
            <a:r>
              <a:rPr lang="en-GB" altLang="en-US" b="1" baseline="0" dirty="0"/>
              <a:t>symmetrically</a:t>
            </a:r>
            <a:r>
              <a:rPr lang="en-GB" altLang="en-US" baseline="0" dirty="0"/>
              <a:t>, the partial charges cancel out and the molecule is non-polar. </a:t>
            </a:r>
          </a:p>
        </p:txBody>
      </p:sp>
      <p:sp>
        <p:nvSpPr>
          <p:cNvPr id="1012742" name="Text Box 6">
            <a:extLst>
              <a:ext uri="{FF2B5EF4-FFF2-40B4-BE49-F238E27FC236}">
                <a16:creationId xmlns:a16="http://schemas.microsoft.com/office/drawing/2014/main" id="{469C62A4-0E1F-41B3-B5FD-97B5A3ADC94F}"/>
              </a:ext>
            </a:extLst>
          </p:cNvPr>
          <p:cNvSpPr txBox="1">
            <a:spLocks noChangeArrowheads="1"/>
          </p:cNvSpPr>
          <p:nvPr/>
        </p:nvSpPr>
        <p:spPr bwMode="auto">
          <a:xfrm>
            <a:off x="723371" y="1663700"/>
            <a:ext cx="3440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dirty="0"/>
              <a:t>Non-polar molecules</a:t>
            </a:r>
          </a:p>
        </p:txBody>
      </p:sp>
      <p:pic>
        <p:nvPicPr>
          <p:cNvPr id="1012759" name="Picture 23" descr="CO2">
            <a:extLst>
              <a:ext uri="{FF2B5EF4-FFF2-40B4-BE49-F238E27FC236}">
                <a16:creationId xmlns:a16="http://schemas.microsoft.com/office/drawing/2014/main" id="{815FA346-1A31-46BF-B444-CB2BA83CDF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396" y="4165600"/>
            <a:ext cx="329565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2743" name="AutoShape 7">
            <a:extLst>
              <a:ext uri="{FF2B5EF4-FFF2-40B4-BE49-F238E27FC236}">
                <a16:creationId xmlns:a16="http://schemas.microsoft.com/office/drawing/2014/main" id="{AFD66C1A-89EE-49E8-BA5A-E0F7505591A5}"/>
              </a:ext>
            </a:extLst>
          </p:cNvPr>
          <p:cNvSpPr>
            <a:spLocks noChangeArrowheads="1"/>
          </p:cNvSpPr>
          <p:nvPr/>
        </p:nvSpPr>
        <p:spPr bwMode="auto">
          <a:xfrm>
            <a:off x="4846638" y="1554163"/>
            <a:ext cx="3724275" cy="4371975"/>
          </a:xfrm>
          <a:prstGeom prst="roundRect">
            <a:avLst>
              <a:gd name="adj" fmla="val 0"/>
            </a:avLst>
          </a:prstGeom>
          <a:noFill/>
          <a:ln w="38100">
            <a:solidFill>
              <a:srgbClr val="FF6600"/>
            </a:solidFill>
            <a:round/>
            <a:headEnd/>
            <a:tailEnd/>
          </a:ln>
        </p:spPr>
        <p:txBody>
          <a:bodyPr wrap="none" anchor="ct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endParaRPr lang="en-GB" altLang="en-US" baseline="0"/>
          </a:p>
        </p:txBody>
      </p:sp>
      <p:sp>
        <p:nvSpPr>
          <p:cNvPr id="1012744" name="Text Box 8">
            <a:extLst>
              <a:ext uri="{FF2B5EF4-FFF2-40B4-BE49-F238E27FC236}">
                <a16:creationId xmlns:a16="http://schemas.microsoft.com/office/drawing/2014/main" id="{32A19417-7BC3-424E-95AB-31966E7436A7}"/>
              </a:ext>
            </a:extLst>
          </p:cNvPr>
          <p:cNvSpPr txBox="1">
            <a:spLocks noChangeArrowheads="1"/>
          </p:cNvSpPr>
          <p:nvPr/>
        </p:nvSpPr>
        <p:spPr bwMode="auto">
          <a:xfrm>
            <a:off x="4851400" y="2162175"/>
            <a:ext cx="37893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If the polar bonds are arranged </a:t>
            </a:r>
            <a:r>
              <a:rPr lang="en-GB" altLang="en-US" b="1" baseline="0" dirty="0"/>
              <a:t>asymmetrically</a:t>
            </a:r>
            <a:r>
              <a:rPr lang="en-GB" altLang="en-US" baseline="0" dirty="0"/>
              <a:t>, the partial charges do not cancel out and the molecule is polar. </a:t>
            </a:r>
          </a:p>
        </p:txBody>
      </p:sp>
      <p:sp>
        <p:nvSpPr>
          <p:cNvPr id="1012745" name="Text Box 9">
            <a:extLst>
              <a:ext uri="{FF2B5EF4-FFF2-40B4-BE49-F238E27FC236}">
                <a16:creationId xmlns:a16="http://schemas.microsoft.com/office/drawing/2014/main" id="{D1B7959E-B606-4621-B41F-4B6BBAB9529C}"/>
              </a:ext>
            </a:extLst>
          </p:cNvPr>
          <p:cNvSpPr txBox="1">
            <a:spLocks noChangeArrowheads="1"/>
          </p:cNvSpPr>
          <p:nvPr/>
        </p:nvSpPr>
        <p:spPr bwMode="auto">
          <a:xfrm>
            <a:off x="4987925" y="1663700"/>
            <a:ext cx="3440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a:t>Polar molecules</a:t>
            </a:r>
          </a:p>
        </p:txBody>
      </p:sp>
      <p:pic>
        <p:nvPicPr>
          <p:cNvPr id="1012760" name="Picture 24" descr="H2O">
            <a:extLst>
              <a:ext uri="{FF2B5EF4-FFF2-40B4-BE49-F238E27FC236}">
                <a16:creationId xmlns:a16="http://schemas.microsoft.com/office/drawing/2014/main" id="{86B168AA-D36D-48B6-9406-02EDAF16F2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9700" y="4060825"/>
            <a:ext cx="2978150"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hlinkClick r:id="" action="ppaction://hlinkshowjump?jump=nextslide"/>
            <a:extLst>
              <a:ext uri="{FF2B5EF4-FFF2-40B4-BE49-F238E27FC236}">
                <a16:creationId xmlns:a16="http://schemas.microsoft.com/office/drawing/2014/main" id="{9A2B12B4-C45F-4ED9-ACDC-801EE35495A0}"/>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273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12742"/>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012741"/>
                                        </p:tgtEl>
                                        <p:attrNameLst>
                                          <p:attrName>style.visibility</p:attrName>
                                        </p:attrNameLst>
                                      </p:cBhvr>
                                      <p:to>
                                        <p:strVal val="visible"/>
                                      </p:to>
                                    </p:set>
                                  </p:childTnLst>
                                </p:cTn>
                              </p:par>
                            </p:childTnLst>
                          </p:cTn>
                        </p:par>
                        <p:par>
                          <p:cTn id="12" fill="hold" nodeType="afterGroup">
                            <p:stCondLst>
                              <p:cond delay="0"/>
                            </p:stCondLst>
                            <p:childTnLst>
                              <p:par>
                                <p:cTn id="13" presetID="1" presetClass="entr" presetSubtype="0" fill="hold" nodeType="afterEffect">
                                  <p:stCondLst>
                                    <p:cond delay="0"/>
                                  </p:stCondLst>
                                  <p:childTnLst>
                                    <p:set>
                                      <p:cBhvr>
                                        <p:cTn id="14" dur="1" fill="hold">
                                          <p:stCondLst>
                                            <p:cond delay="0"/>
                                          </p:stCondLst>
                                        </p:cTn>
                                        <p:tgtEl>
                                          <p:spTgt spid="10127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2743"/>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01274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12744"/>
                                        </p:tgtEl>
                                        <p:attrNameLst>
                                          <p:attrName>style.visibility</p:attrName>
                                        </p:attrNameLst>
                                      </p:cBhvr>
                                      <p:to>
                                        <p:strVal val="visible"/>
                                      </p:to>
                                    </p:set>
                                  </p:childTnLst>
                                </p:cTn>
                              </p:par>
                            </p:childTnLst>
                          </p:cTn>
                        </p:par>
                        <p:par>
                          <p:cTn id="24" fill="hold" nodeType="afterGroup">
                            <p:stCondLst>
                              <p:cond delay="0"/>
                            </p:stCondLst>
                            <p:childTnLst>
                              <p:par>
                                <p:cTn id="25" presetID="1" presetClass="entr" presetSubtype="0" fill="hold" nodeType="afterEffect">
                                  <p:stCondLst>
                                    <p:cond delay="0"/>
                                  </p:stCondLst>
                                  <p:childTnLst>
                                    <p:set>
                                      <p:cBhvr>
                                        <p:cTn id="26" dur="1" fill="hold">
                                          <p:stCondLst>
                                            <p:cond delay="0"/>
                                          </p:stCondLst>
                                        </p:cTn>
                                        <p:tgtEl>
                                          <p:spTgt spid="101276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738" grpId="0" animBg="1"/>
      <p:bldP spid="1012741" grpId="0"/>
      <p:bldP spid="1012742" grpId="0"/>
      <p:bldP spid="1012743" grpId="0" animBg="1"/>
      <p:bldP spid="1012744" grpId="0"/>
      <p:bldP spid="101274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2">
            <a:extLst>
              <a:ext uri="{FF2B5EF4-FFF2-40B4-BE49-F238E27FC236}">
                <a16:creationId xmlns:a16="http://schemas.microsoft.com/office/drawing/2014/main" id="{F25C2D77-9BD7-4568-92EF-D9E5AC7CCE46}"/>
              </a:ext>
            </a:extLst>
          </p:cNvPr>
          <p:cNvSpPr>
            <a:spLocks noGrp="1" noChangeArrowheads="1"/>
          </p:cNvSpPr>
          <p:nvPr>
            <p:ph type="title"/>
          </p:nvPr>
        </p:nvSpPr>
        <p:spPr>
          <a:noFill/>
        </p:spPr>
        <p:txBody>
          <a:bodyPr/>
          <a:lstStyle/>
          <a:p>
            <a:pPr eaLnBrk="1" hangingPunct="1"/>
            <a:r>
              <a:rPr lang="en-GB" altLang="en-US" dirty="0"/>
              <a:t>Identifying polar molecules </a:t>
            </a:r>
          </a:p>
        </p:txBody>
      </p:sp>
      <p:pic>
        <p:nvPicPr>
          <p:cNvPr id="5" name="Picture 5" descr="flash_icon">
            <a:extLst>
              <a:ext uri="{FF2B5EF4-FFF2-40B4-BE49-F238E27FC236}">
                <a16:creationId xmlns:a16="http://schemas.microsoft.com/office/drawing/2014/main" id="{ABF8AABD-9C19-479B-9DDC-152546D6931D}"/>
              </a:ext>
            </a:extLst>
          </p:cNvPr>
          <p:cNvPicPr>
            <a:picLocks noChangeAspect="1" noChangeArrowheads="1"/>
          </p:cNvPicPr>
          <p:nvPr/>
        </p:nvPicPr>
        <p:blipFill>
          <a:blip r:embed="rId5" cstate="print"/>
          <a:srcRect/>
          <a:stretch>
            <a:fillRect/>
          </a:stretch>
        </p:blipFill>
        <p:spPr bwMode="auto">
          <a:xfrm>
            <a:off x="8569324" y="112712"/>
            <a:ext cx="385763" cy="431800"/>
          </a:xfrm>
          <a:prstGeom prst="rect">
            <a:avLst/>
          </a:prstGeom>
          <a:noFill/>
          <a:ln w="9525">
            <a:noFill/>
            <a:miter lim="800000"/>
            <a:headEnd/>
            <a:tailEnd/>
          </a:ln>
        </p:spPr>
      </p:pic>
      <p:pic>
        <p:nvPicPr>
          <p:cNvPr id="2" name="Picture 1"/>
          <p:cNvPicPr>
            <a:picLocks/>
          </p:cNvPicPr>
          <p:nvPr/>
        </p:nvPicPr>
        <p:blipFill>
          <a:blip r:embed="rId6">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78"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B2984619-E140-4B62-83E2-D478C37AB748}"/>
                    </a:ext>
                  </a:extLst>
                </p:cNvPr>
                <p:cNvPicPr>
                  <a:picLocks/>
                </p:cNvPicPr>
                <p:nvPr/>
              </p:nvPicPr>
              <p:blipFill>
                <a:blip r:embed="rId7"/>
                <a:stretch>
                  <a:fillRect/>
                </a:stretch>
              </p:blipFill>
              <p:spPr>
                <a:xfrm>
                  <a:off x="212725" y="800100"/>
                  <a:ext cx="8699500" cy="5308600"/>
                </a:xfrm>
                <a:prstGeom prst="rect">
                  <a:avLst/>
                </a:prstGeom>
              </p:spPr>
            </p:pic>
          </p:control>
        </mc:Fallback>
      </mc:AlternateContent>
    </p:controls>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marL="216000" indent="-216000">
              <a:buSzPct val="100000"/>
              <a:buFont typeface="Wingdings 2" panose="05020102010507070707" pitchFamily="18" charset="2"/>
              <a:buChar char=""/>
            </a:pPr>
            <a:r>
              <a:rPr lang="en-GB" sz="1600" dirty="0"/>
              <a:t>Constructing Explanations and Designing Solutions</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1. Patterns </a:t>
            </a:r>
          </a:p>
          <a:p>
            <a:r>
              <a:rPr lang="en-GB" sz="1600" dirty="0"/>
              <a:t>2. Cause and Effect</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0573" name="Picture 125" descr="electronegativity values">
            <a:extLst>
              <a:ext uri="{FF2B5EF4-FFF2-40B4-BE49-F238E27FC236}">
                <a16:creationId xmlns:a16="http://schemas.microsoft.com/office/drawing/2014/main" id="{079EC5B0-F7A5-4BDB-9E05-2900931EF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163" y="3065463"/>
            <a:ext cx="5707062"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0513" name="Text Box 65">
            <a:extLst>
              <a:ext uri="{FF2B5EF4-FFF2-40B4-BE49-F238E27FC236}">
                <a16:creationId xmlns:a16="http://schemas.microsoft.com/office/drawing/2014/main" id="{61B7933B-189F-47D9-9C0A-8B3BC71B74BE}"/>
              </a:ext>
            </a:extLst>
          </p:cNvPr>
          <p:cNvSpPr txBox="1">
            <a:spLocks noChangeArrowheads="1"/>
          </p:cNvSpPr>
          <p:nvPr/>
        </p:nvSpPr>
        <p:spPr bwMode="auto">
          <a:xfrm>
            <a:off x="6137804" y="3405188"/>
            <a:ext cx="2773362"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Electronegativity values for some common elements. Values given here are measured on the Pauling scale. </a:t>
            </a:r>
          </a:p>
        </p:txBody>
      </p:sp>
      <p:sp>
        <p:nvSpPr>
          <p:cNvPr id="6149" name="Text Box 121">
            <a:extLst>
              <a:ext uri="{FF2B5EF4-FFF2-40B4-BE49-F238E27FC236}">
                <a16:creationId xmlns:a16="http://schemas.microsoft.com/office/drawing/2014/main" id="{E0EA804B-D1EF-44C5-B404-BF7DFA286A1E}"/>
              </a:ext>
            </a:extLst>
          </p:cNvPr>
          <p:cNvSpPr txBox="1">
            <a:spLocks noChangeArrowheads="1"/>
          </p:cNvSpPr>
          <p:nvPr/>
        </p:nvSpPr>
        <p:spPr bwMode="auto">
          <a:xfrm>
            <a:off x="337783" y="784225"/>
            <a:ext cx="79934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In a covalent bond between two different elements, the electron density is not shared equally.</a:t>
            </a:r>
          </a:p>
        </p:txBody>
      </p:sp>
      <p:sp>
        <p:nvSpPr>
          <p:cNvPr id="1000574" name="Text Box 126">
            <a:extLst>
              <a:ext uri="{FF2B5EF4-FFF2-40B4-BE49-F238E27FC236}">
                <a16:creationId xmlns:a16="http://schemas.microsoft.com/office/drawing/2014/main" id="{83106EDC-AF5F-4FC4-BAD6-08667F45DA6F}"/>
              </a:ext>
            </a:extLst>
          </p:cNvPr>
          <p:cNvSpPr txBox="1">
            <a:spLocks noChangeArrowheads="1"/>
          </p:cNvSpPr>
          <p:nvPr/>
        </p:nvSpPr>
        <p:spPr bwMode="auto">
          <a:xfrm>
            <a:off x="337783" y="1800225"/>
            <a:ext cx="810930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This is because different elements have differing abilities to attract the bonding electron pair. This ability is called an element’s </a:t>
            </a:r>
            <a:r>
              <a:rPr lang="en-GB" altLang="en-US" b="1" baseline="0" dirty="0">
                <a:solidFill>
                  <a:srgbClr val="FF6600"/>
                </a:solidFill>
              </a:rPr>
              <a:t>electronegativity</a:t>
            </a:r>
            <a:r>
              <a:rPr lang="en-GB" altLang="en-US" baseline="0" dirty="0"/>
              <a:t>.</a:t>
            </a:r>
          </a:p>
        </p:txBody>
      </p:sp>
      <p:sp>
        <p:nvSpPr>
          <p:cNvPr id="6152" name="Rectangle 127">
            <a:extLst>
              <a:ext uri="{FF2B5EF4-FFF2-40B4-BE49-F238E27FC236}">
                <a16:creationId xmlns:a16="http://schemas.microsoft.com/office/drawing/2014/main" id="{E54A0899-C18D-4E8D-AC9B-10F5D60D6FFB}"/>
              </a:ext>
            </a:extLst>
          </p:cNvPr>
          <p:cNvSpPr>
            <a:spLocks noGrp="1" noChangeArrowheads="1"/>
          </p:cNvSpPr>
          <p:nvPr>
            <p:ph type="title"/>
          </p:nvPr>
        </p:nvSpPr>
        <p:spPr/>
        <p:txBody>
          <a:bodyPr/>
          <a:lstStyle/>
          <a:p>
            <a:pPr eaLnBrk="1" hangingPunct="1"/>
            <a:r>
              <a:rPr lang="en-GB" altLang="en-US"/>
              <a:t>What is electronegativity?</a:t>
            </a:r>
          </a:p>
        </p:txBody>
      </p:sp>
      <p:pic>
        <p:nvPicPr>
          <p:cNvPr id="9" name="Picture 8">
            <a:hlinkClick r:id="" action="ppaction://hlinkshowjump?jump=nextslide"/>
            <a:extLst>
              <a:ext uri="{FF2B5EF4-FFF2-40B4-BE49-F238E27FC236}">
                <a16:creationId xmlns:a16="http://schemas.microsoft.com/office/drawing/2014/main" id="{33842153-6953-45D6-9960-C1A164BB7DC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0" name="Picture 9" descr="notes_icon">
            <a:extLst>
              <a:ext uri="{FF2B5EF4-FFF2-40B4-BE49-F238E27FC236}">
                <a16:creationId xmlns:a16="http://schemas.microsoft.com/office/drawing/2014/main" id="{045EE111-D95D-492C-9AD4-4A4BFAD0B344}"/>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0574"/>
                                        </p:tgtEl>
                                        <p:attrNameLst>
                                          <p:attrName>style.visibility</p:attrName>
                                        </p:attrNameLst>
                                      </p:cBhvr>
                                      <p:to>
                                        <p:strVal val="visible"/>
                                      </p:to>
                                    </p:set>
                                  </p:childTnLst>
                                </p:cTn>
                              </p:par>
                            </p:childTnLst>
                          </p:cTn>
                        </p:par>
                      </p:childTnLst>
                    </p:cTn>
                  </p:par>
                  <p:par>
                    <p:cTn id="7" fill="hold">
                      <p:stCondLst>
                        <p:cond delay="indefinite"/>
                      </p:stCondLst>
                      <p:childTnLst>
                        <p:par>
                          <p:cTn id="8" fill="hold" nodeType="after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0573"/>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000513"/>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0513" grpId="0"/>
      <p:bldP spid="10005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a:extLst>
              <a:ext uri="{FF2B5EF4-FFF2-40B4-BE49-F238E27FC236}">
                <a16:creationId xmlns:a16="http://schemas.microsoft.com/office/drawing/2014/main" id="{25842287-034A-49D9-953F-EBBDB9F57421}"/>
              </a:ext>
            </a:extLst>
          </p:cNvPr>
          <p:cNvSpPr txBox="1">
            <a:spLocks noChangeArrowheads="1"/>
          </p:cNvSpPr>
          <p:nvPr/>
        </p:nvSpPr>
        <p:spPr bwMode="auto">
          <a:xfrm>
            <a:off x="323850" y="784225"/>
            <a:ext cx="86518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The electronegativity of an element depends on a combination of two factors:  </a:t>
            </a:r>
          </a:p>
        </p:txBody>
      </p:sp>
      <p:sp>
        <p:nvSpPr>
          <p:cNvPr id="1002502" name="Text Box 6">
            <a:extLst>
              <a:ext uri="{FF2B5EF4-FFF2-40B4-BE49-F238E27FC236}">
                <a16:creationId xmlns:a16="http://schemas.microsoft.com/office/drawing/2014/main" id="{5C3CE2D6-7AEA-4ADE-95E1-FF0F3F6114F1}"/>
              </a:ext>
            </a:extLst>
          </p:cNvPr>
          <p:cNvSpPr txBox="1">
            <a:spLocks noChangeArrowheads="1"/>
          </p:cNvSpPr>
          <p:nvPr/>
        </p:nvSpPr>
        <p:spPr bwMode="auto">
          <a:xfrm>
            <a:off x="323851" y="1696155"/>
            <a:ext cx="812323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55600" indent="-35560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indent="-457200" eaLnBrk="1" hangingPunct="1">
              <a:spcBef>
                <a:spcPct val="0"/>
              </a:spcBef>
              <a:buClr>
                <a:srgbClr val="FF6600"/>
              </a:buClr>
              <a:buSzPct val="100000"/>
              <a:buFont typeface="+mj-lt"/>
              <a:buAutoNum type="arabicPeriod"/>
            </a:pPr>
            <a:r>
              <a:rPr lang="en-GB" altLang="en-US" b="1" baseline="0" dirty="0"/>
              <a:t>Atomic radius</a:t>
            </a:r>
            <a:br>
              <a:rPr lang="en-GB" altLang="en-US" b="1" baseline="0" dirty="0"/>
            </a:br>
            <a:r>
              <a:rPr lang="en-GB" altLang="en-US" baseline="0" dirty="0"/>
              <a:t>As the radius of an atom </a:t>
            </a:r>
            <a:r>
              <a:rPr lang="en-GB" altLang="en-US" b="1" baseline="0" dirty="0"/>
              <a:t>increases</a:t>
            </a:r>
            <a:r>
              <a:rPr lang="en-GB" altLang="en-US" baseline="0" dirty="0"/>
              <a:t>, the bonding pair of electrons become further</a:t>
            </a:r>
            <a:r>
              <a:rPr lang="en-GB" altLang="en-US" b="1" baseline="0" dirty="0"/>
              <a:t> </a:t>
            </a:r>
            <a:r>
              <a:rPr lang="en-GB" altLang="en-US" baseline="0" dirty="0"/>
              <a:t>from the nucleus. They are therefore less attracted to the positive charge of the nucleus, resulting in a</a:t>
            </a:r>
            <a:r>
              <a:rPr lang="en-GB" altLang="en-US" b="1" baseline="0" dirty="0"/>
              <a:t> lower</a:t>
            </a:r>
            <a:r>
              <a:rPr lang="en-GB" altLang="en-US" baseline="0" dirty="0"/>
              <a:t> electronegativity.</a:t>
            </a:r>
          </a:p>
        </p:txBody>
      </p:sp>
      <p:pic>
        <p:nvPicPr>
          <p:cNvPr id="1002553" name="Picture 57" descr="plain_dotcross_small">
            <a:extLst>
              <a:ext uri="{FF2B5EF4-FFF2-40B4-BE49-F238E27FC236}">
                <a16:creationId xmlns:a16="http://schemas.microsoft.com/office/drawing/2014/main" id="{0E2FBD5E-EB87-4ABC-84F6-66509BCA44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1637" y="4066647"/>
            <a:ext cx="140652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2549" name="Picture 53" descr="plain_dotcross_large">
            <a:extLst>
              <a:ext uri="{FF2B5EF4-FFF2-40B4-BE49-F238E27FC236}">
                <a16:creationId xmlns:a16="http://schemas.microsoft.com/office/drawing/2014/main" id="{5B75C836-426A-41DF-9005-ACC65D2E31F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3012" y="3660247"/>
            <a:ext cx="2411412" cy="222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2535" name="Line 39">
            <a:extLst>
              <a:ext uri="{FF2B5EF4-FFF2-40B4-BE49-F238E27FC236}">
                <a16:creationId xmlns:a16="http://schemas.microsoft.com/office/drawing/2014/main" id="{2006F8AA-BD00-4C72-B3C9-A5C82DF3CB90}"/>
              </a:ext>
            </a:extLst>
          </p:cNvPr>
          <p:cNvSpPr>
            <a:spLocks noChangeShapeType="1"/>
          </p:cNvSpPr>
          <p:nvPr/>
        </p:nvSpPr>
        <p:spPr bwMode="auto">
          <a:xfrm>
            <a:off x="2349499" y="4760384"/>
            <a:ext cx="636588" cy="0"/>
          </a:xfrm>
          <a:prstGeom prst="line">
            <a:avLst/>
          </a:prstGeom>
          <a:noFill/>
          <a:ln w="38100">
            <a:solidFill>
              <a:srgbClr val="FF6600"/>
            </a:solidFill>
            <a:round/>
            <a:headEnd type="triangle" w="med" len="med"/>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1002536" name="Line 40">
            <a:extLst>
              <a:ext uri="{FF2B5EF4-FFF2-40B4-BE49-F238E27FC236}">
                <a16:creationId xmlns:a16="http://schemas.microsoft.com/office/drawing/2014/main" id="{4A3A50F1-8E36-4827-886F-CDD19DFF0EDB}"/>
              </a:ext>
            </a:extLst>
          </p:cNvPr>
          <p:cNvSpPr>
            <a:spLocks noChangeShapeType="1"/>
          </p:cNvSpPr>
          <p:nvPr/>
        </p:nvSpPr>
        <p:spPr bwMode="auto">
          <a:xfrm flipV="1">
            <a:off x="6262687" y="4792134"/>
            <a:ext cx="1006475" cy="0"/>
          </a:xfrm>
          <a:prstGeom prst="line">
            <a:avLst/>
          </a:prstGeom>
          <a:noFill/>
          <a:ln w="38100">
            <a:solidFill>
              <a:srgbClr val="FF6600"/>
            </a:solidFill>
            <a:round/>
            <a:headEnd type="triangle" w="med" len="med"/>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1002556" name="Text Box 60">
            <a:extLst>
              <a:ext uri="{FF2B5EF4-FFF2-40B4-BE49-F238E27FC236}">
                <a16:creationId xmlns:a16="http://schemas.microsoft.com/office/drawing/2014/main" id="{45071FF3-64D0-47C0-99F6-28067FFB129A}"/>
              </a:ext>
            </a:extLst>
          </p:cNvPr>
          <p:cNvSpPr txBox="1">
            <a:spLocks noChangeArrowheads="1"/>
          </p:cNvSpPr>
          <p:nvPr/>
        </p:nvSpPr>
        <p:spPr bwMode="auto">
          <a:xfrm>
            <a:off x="901699" y="5774797"/>
            <a:ext cx="29448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dirty="0">
                <a:solidFill>
                  <a:srgbClr val="FF6600"/>
                </a:solidFill>
              </a:rPr>
              <a:t>higher electronegativity</a:t>
            </a:r>
          </a:p>
        </p:txBody>
      </p:sp>
      <p:sp>
        <p:nvSpPr>
          <p:cNvPr id="1002557" name="Text Box 61">
            <a:extLst>
              <a:ext uri="{FF2B5EF4-FFF2-40B4-BE49-F238E27FC236}">
                <a16:creationId xmlns:a16="http://schemas.microsoft.com/office/drawing/2014/main" id="{CEB968A9-DE1B-4300-B769-BC48DB5614A7}"/>
              </a:ext>
            </a:extLst>
          </p:cNvPr>
          <p:cNvSpPr txBox="1">
            <a:spLocks noChangeArrowheads="1"/>
          </p:cNvSpPr>
          <p:nvPr/>
        </p:nvSpPr>
        <p:spPr bwMode="auto">
          <a:xfrm>
            <a:off x="4864099" y="5774797"/>
            <a:ext cx="2790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a:solidFill>
                  <a:srgbClr val="FF6600"/>
                </a:solidFill>
              </a:rPr>
              <a:t>lower electronegativity</a:t>
            </a:r>
          </a:p>
        </p:txBody>
      </p:sp>
      <p:sp>
        <p:nvSpPr>
          <p:cNvPr id="7179" name="Rectangle 64">
            <a:extLst>
              <a:ext uri="{FF2B5EF4-FFF2-40B4-BE49-F238E27FC236}">
                <a16:creationId xmlns:a16="http://schemas.microsoft.com/office/drawing/2014/main" id="{28006300-E9C2-44F9-9E4C-58E6374FD15D}"/>
              </a:ext>
            </a:extLst>
          </p:cNvPr>
          <p:cNvSpPr>
            <a:spLocks noGrp="1" noChangeArrowheads="1"/>
          </p:cNvSpPr>
          <p:nvPr>
            <p:ph type="title"/>
          </p:nvPr>
        </p:nvSpPr>
        <p:spPr/>
        <p:txBody>
          <a:bodyPr/>
          <a:lstStyle/>
          <a:p>
            <a:pPr eaLnBrk="1" hangingPunct="1"/>
            <a:r>
              <a:rPr lang="en-GB" altLang="en-US"/>
              <a:t>Electronegativity and atomic radius</a:t>
            </a:r>
          </a:p>
        </p:txBody>
      </p:sp>
      <p:pic>
        <p:nvPicPr>
          <p:cNvPr id="13" name="Picture 8">
            <a:hlinkClick r:id="" action="ppaction://hlinkshowjump?jump=nextslide"/>
            <a:extLst>
              <a:ext uri="{FF2B5EF4-FFF2-40B4-BE49-F238E27FC236}">
                <a16:creationId xmlns:a16="http://schemas.microsoft.com/office/drawing/2014/main" id="{C2F75531-DD2E-44D7-8B40-6ED448E61813}"/>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9" descr="notes_icon">
            <a:extLst>
              <a:ext uri="{FF2B5EF4-FFF2-40B4-BE49-F238E27FC236}">
                <a16:creationId xmlns:a16="http://schemas.microsoft.com/office/drawing/2014/main" id="{E93EE287-9764-41E9-93CB-D4FB93C2876B}"/>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15" name="Picture 9">
            <a:extLst>
              <a:ext uri="{FF2B5EF4-FFF2-40B4-BE49-F238E27FC236}">
                <a16:creationId xmlns:a16="http://schemas.microsoft.com/office/drawing/2014/main" id="{9641A0F0-A962-4579-B8DD-0A3A634AC5B3}"/>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25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2553"/>
                                        </p:tgtEl>
                                        <p:attrNameLst>
                                          <p:attrName>style.visibility</p:attrName>
                                        </p:attrNameLst>
                                      </p:cBhvr>
                                      <p:to>
                                        <p:strVal val="visible"/>
                                      </p:to>
                                    </p:set>
                                  </p:childTnLst>
                                </p:cTn>
                              </p:par>
                            </p:childTnLst>
                          </p:cTn>
                        </p:par>
                        <p:par>
                          <p:cTn id="11" fill="hold" nodeType="afterGroup">
                            <p:stCondLst>
                              <p:cond delay="0"/>
                            </p:stCondLst>
                            <p:childTnLst>
                              <p:par>
                                <p:cTn id="12" presetID="22" presetClass="entr" presetSubtype="8" fill="hold" nodeType="afterEffect">
                                  <p:stCondLst>
                                    <p:cond delay="0"/>
                                  </p:stCondLst>
                                  <p:childTnLst>
                                    <p:set>
                                      <p:cBhvr>
                                        <p:cTn id="13" dur="1" fill="hold">
                                          <p:stCondLst>
                                            <p:cond delay="0"/>
                                          </p:stCondLst>
                                        </p:cTn>
                                        <p:tgtEl>
                                          <p:spTgt spid="1002535"/>
                                        </p:tgtEl>
                                        <p:attrNameLst>
                                          <p:attrName>style.visibility</p:attrName>
                                        </p:attrNameLst>
                                      </p:cBhvr>
                                      <p:to>
                                        <p:strVal val="visible"/>
                                      </p:to>
                                    </p:set>
                                    <p:animEffect transition="in" filter="wipe(left)">
                                      <p:cBhvr>
                                        <p:cTn id="14" dur="500"/>
                                        <p:tgtEl>
                                          <p:spTgt spid="1002535"/>
                                        </p:tgtEl>
                                      </p:cBhvr>
                                    </p:animEffec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0"/>
                                          </p:stCondLst>
                                        </p:cTn>
                                        <p:tgtEl>
                                          <p:spTgt spid="1002549"/>
                                        </p:tgtEl>
                                        <p:attrNameLst>
                                          <p:attrName>style.visibility</p:attrName>
                                        </p:attrNameLst>
                                      </p:cBhvr>
                                      <p:to>
                                        <p:strVal val="visible"/>
                                      </p:to>
                                    </p:se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1002536"/>
                                        </p:tgtEl>
                                        <p:attrNameLst>
                                          <p:attrName>style.visibility</p:attrName>
                                        </p:attrNameLst>
                                      </p:cBhvr>
                                      <p:to>
                                        <p:strVal val="visible"/>
                                      </p:to>
                                    </p:set>
                                    <p:animEffect transition="in" filter="wipe(left)">
                                      <p:cBhvr>
                                        <p:cTn id="21" dur="500"/>
                                        <p:tgtEl>
                                          <p:spTgt spid="1002536"/>
                                        </p:tgtEl>
                                      </p:cBhvr>
                                    </p:animEffect>
                                  </p:childTnLst>
                                </p:cTn>
                              </p:par>
                            </p:childTnLst>
                          </p:cTn>
                        </p:par>
                        <p:par>
                          <p:cTn id="22" fill="hold" nodeType="afterGroup">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1002556"/>
                                        </p:tgtEl>
                                        <p:attrNameLst>
                                          <p:attrName>style.visibility</p:attrName>
                                        </p:attrNameLst>
                                      </p:cBhvr>
                                      <p:to>
                                        <p:strVal val="visible"/>
                                      </p:to>
                                    </p:set>
                                  </p:childTnLst>
                                </p:cTn>
                              </p:par>
                            </p:childTnLst>
                          </p:cTn>
                        </p:par>
                        <p:par>
                          <p:cTn id="25" fill="hold" nodeType="afterGroup">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1002557"/>
                                        </p:tgtEl>
                                        <p:attrNameLst>
                                          <p:attrName>style.visibility</p:attrName>
                                        </p:attrNameLst>
                                      </p:cBhvr>
                                      <p:to>
                                        <p:strVal val="visible"/>
                                      </p:to>
                                    </p:set>
                                  </p:childTnLst>
                                </p:cTn>
                              </p:par>
                            </p:childTnLst>
                          </p:cTn>
                        </p:par>
                        <p:par>
                          <p:cTn id="28" fill="hold">
                            <p:stCondLst>
                              <p:cond delay="1000"/>
                            </p:stCondLst>
                            <p:childTnLst>
                              <p:par>
                                <p:cTn id="29" presetID="1"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2502" grpId="0"/>
      <p:bldP spid="1002556" grpId="0"/>
      <p:bldP spid="10025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782" name="Picture 38" descr="4Be">
            <a:extLst>
              <a:ext uri="{FF2B5EF4-FFF2-40B4-BE49-F238E27FC236}">
                <a16:creationId xmlns:a16="http://schemas.microsoft.com/office/drawing/2014/main" id="{FDE6981B-DA46-4423-A596-15E5E1783F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425" y="4249738"/>
            <a:ext cx="1752600"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783" name="Picture 39" descr="12Mg">
            <a:extLst>
              <a:ext uri="{FF2B5EF4-FFF2-40B4-BE49-F238E27FC236}">
                <a16:creationId xmlns:a16="http://schemas.microsoft.com/office/drawing/2014/main" id="{E2E7561A-8D01-4038-A54E-6A2B461EE7A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100" y="4030663"/>
            <a:ext cx="2476500"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2">
            <a:extLst>
              <a:ext uri="{FF2B5EF4-FFF2-40B4-BE49-F238E27FC236}">
                <a16:creationId xmlns:a16="http://schemas.microsoft.com/office/drawing/2014/main" id="{F77058A6-A23B-437B-A497-4E223535CEBC}"/>
              </a:ext>
            </a:extLst>
          </p:cNvPr>
          <p:cNvSpPr>
            <a:spLocks noGrp="1" noChangeArrowheads="1"/>
          </p:cNvSpPr>
          <p:nvPr>
            <p:ph type="title"/>
          </p:nvPr>
        </p:nvSpPr>
        <p:spPr/>
        <p:txBody>
          <a:bodyPr/>
          <a:lstStyle/>
          <a:p>
            <a:pPr eaLnBrk="1" hangingPunct="1"/>
            <a:r>
              <a:rPr lang="en-GB" altLang="en-US"/>
              <a:t>Electronegativity, protons and shielding</a:t>
            </a:r>
          </a:p>
        </p:txBody>
      </p:sp>
      <p:sp>
        <p:nvSpPr>
          <p:cNvPr id="8197" name="Text Box 4">
            <a:extLst>
              <a:ext uri="{FF2B5EF4-FFF2-40B4-BE49-F238E27FC236}">
                <a16:creationId xmlns:a16="http://schemas.microsoft.com/office/drawing/2014/main" id="{ACE41CD4-B753-4BCF-9C9E-1A85917D8981}"/>
              </a:ext>
            </a:extLst>
          </p:cNvPr>
          <p:cNvSpPr txBox="1">
            <a:spLocks noChangeArrowheads="1"/>
          </p:cNvSpPr>
          <p:nvPr/>
        </p:nvSpPr>
        <p:spPr bwMode="auto">
          <a:xfrm>
            <a:off x="339370" y="784225"/>
            <a:ext cx="7785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55600" indent="-35560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indent="-457200" eaLnBrk="1" hangingPunct="1">
              <a:buClr>
                <a:srgbClr val="FF6600"/>
              </a:buClr>
              <a:buSzPct val="100000"/>
              <a:buFont typeface="+mj-lt"/>
              <a:buAutoNum type="arabicPeriod" startAt="2"/>
            </a:pPr>
            <a:r>
              <a:rPr lang="en-GB" altLang="en-US" b="1" baseline="0" dirty="0"/>
              <a:t>The number of unshielded protons</a:t>
            </a:r>
            <a:endParaRPr lang="en-GB" altLang="en-US" baseline="0" dirty="0"/>
          </a:p>
        </p:txBody>
      </p:sp>
      <p:sp>
        <p:nvSpPr>
          <p:cNvPr id="1055749" name="Text Box 5">
            <a:extLst>
              <a:ext uri="{FF2B5EF4-FFF2-40B4-BE49-F238E27FC236}">
                <a16:creationId xmlns:a16="http://schemas.microsoft.com/office/drawing/2014/main" id="{13A9848F-5B9F-4B46-864F-8C790B5FA929}"/>
              </a:ext>
            </a:extLst>
          </p:cNvPr>
          <p:cNvSpPr txBox="1">
            <a:spLocks noChangeArrowheads="1"/>
          </p:cNvSpPr>
          <p:nvPr/>
        </p:nvSpPr>
        <p:spPr bwMode="auto">
          <a:xfrm>
            <a:off x="339370" y="1352638"/>
            <a:ext cx="861271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6195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eaLnBrk="1" hangingPunct="1"/>
            <a:r>
              <a:rPr lang="en-GB" altLang="en-US" baseline="0" dirty="0"/>
              <a:t>The </a:t>
            </a:r>
            <a:r>
              <a:rPr lang="en-GB" altLang="en-US" b="1" baseline="0" dirty="0"/>
              <a:t>greater</a:t>
            </a:r>
            <a:r>
              <a:rPr lang="en-GB" altLang="en-US" baseline="0" dirty="0"/>
              <a:t> the number of protons in a nucleus, the greater</a:t>
            </a:r>
            <a:r>
              <a:rPr lang="en-GB" altLang="en-US" b="1" baseline="0" dirty="0"/>
              <a:t> </a:t>
            </a:r>
            <a:r>
              <a:rPr lang="en-GB" altLang="en-US" baseline="0" dirty="0"/>
              <a:t>the attraction to the electrons in the covalent bond, resulting in </a:t>
            </a:r>
            <a:r>
              <a:rPr lang="en-GB" altLang="en-US" b="1" baseline="0" dirty="0"/>
              <a:t>higher</a:t>
            </a:r>
            <a:r>
              <a:rPr lang="en-GB" altLang="en-US" baseline="0" dirty="0"/>
              <a:t> electronegativity.</a:t>
            </a:r>
          </a:p>
        </p:txBody>
      </p:sp>
      <p:sp>
        <p:nvSpPr>
          <p:cNvPr id="1055750" name="Text Box 6">
            <a:extLst>
              <a:ext uri="{FF2B5EF4-FFF2-40B4-BE49-F238E27FC236}">
                <a16:creationId xmlns:a16="http://schemas.microsoft.com/office/drawing/2014/main" id="{0F9DB292-D3F1-4A5B-8676-99C082D26383}"/>
              </a:ext>
            </a:extLst>
          </p:cNvPr>
          <p:cNvSpPr txBox="1">
            <a:spLocks noChangeArrowheads="1"/>
          </p:cNvSpPr>
          <p:nvPr/>
        </p:nvSpPr>
        <p:spPr bwMode="auto">
          <a:xfrm>
            <a:off x="339369" y="2664179"/>
            <a:ext cx="861271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6195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eaLnBrk="1" hangingPunct="1"/>
            <a:r>
              <a:rPr lang="en-GB" altLang="en-US" baseline="0" dirty="0"/>
              <a:t>However,</a:t>
            </a:r>
            <a:r>
              <a:rPr lang="en-GB" altLang="en-US" b="1" baseline="0" dirty="0"/>
              <a:t> </a:t>
            </a:r>
            <a:r>
              <a:rPr lang="en-GB" altLang="en-US" baseline="0" dirty="0"/>
              <a:t>full energy levels of electrons </a:t>
            </a:r>
            <a:r>
              <a:rPr lang="en-GB" altLang="en-US" b="1" baseline="0" dirty="0">
                <a:solidFill>
                  <a:srgbClr val="FF6600"/>
                </a:solidFill>
              </a:rPr>
              <a:t>shield</a:t>
            </a:r>
            <a:r>
              <a:rPr lang="en-GB" altLang="en-US" baseline="0" dirty="0"/>
              <a:t> the electrons in the bond from the increased attraction of the greater nuclear charge, thus </a:t>
            </a:r>
            <a:r>
              <a:rPr lang="en-GB" altLang="en-US" b="1" baseline="0" dirty="0"/>
              <a:t>reducing </a:t>
            </a:r>
            <a:r>
              <a:rPr lang="en-GB" altLang="en-US" baseline="0" dirty="0"/>
              <a:t>electronegativity.</a:t>
            </a:r>
          </a:p>
        </p:txBody>
      </p:sp>
      <p:sp>
        <p:nvSpPr>
          <p:cNvPr id="1055759" name="Text Box 15">
            <a:extLst>
              <a:ext uri="{FF2B5EF4-FFF2-40B4-BE49-F238E27FC236}">
                <a16:creationId xmlns:a16="http://schemas.microsoft.com/office/drawing/2014/main" id="{EB0E2A72-2438-4635-A313-B967B370BC0F}"/>
              </a:ext>
            </a:extLst>
          </p:cNvPr>
          <p:cNvSpPr txBox="1">
            <a:spLocks noChangeArrowheads="1"/>
          </p:cNvSpPr>
          <p:nvPr/>
        </p:nvSpPr>
        <p:spPr bwMode="auto">
          <a:xfrm>
            <a:off x="2425700" y="3956050"/>
            <a:ext cx="30861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a:solidFill>
                  <a:srgbClr val="FF6600"/>
                </a:solidFill>
              </a:rPr>
              <a:t>greater nuclear charge increases electronegativity…</a:t>
            </a:r>
          </a:p>
        </p:txBody>
      </p:sp>
      <p:sp>
        <p:nvSpPr>
          <p:cNvPr id="1055776" name="Line 32">
            <a:extLst>
              <a:ext uri="{FF2B5EF4-FFF2-40B4-BE49-F238E27FC236}">
                <a16:creationId xmlns:a16="http://schemas.microsoft.com/office/drawing/2014/main" id="{FA43AB79-8A92-44A4-B23D-0E8842D86242}"/>
              </a:ext>
            </a:extLst>
          </p:cNvPr>
          <p:cNvSpPr>
            <a:spLocks noChangeShapeType="1"/>
          </p:cNvSpPr>
          <p:nvPr/>
        </p:nvSpPr>
        <p:spPr bwMode="auto">
          <a:xfrm>
            <a:off x="4910138" y="4243388"/>
            <a:ext cx="1966912" cy="952500"/>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1055762" name="Text Box 18">
            <a:extLst>
              <a:ext uri="{FF2B5EF4-FFF2-40B4-BE49-F238E27FC236}">
                <a16:creationId xmlns:a16="http://schemas.microsoft.com/office/drawing/2014/main" id="{3652DDDB-4CD8-4BE4-9C0F-4C032C3C7878}"/>
              </a:ext>
            </a:extLst>
          </p:cNvPr>
          <p:cNvSpPr txBox="1">
            <a:spLocks noChangeArrowheads="1"/>
          </p:cNvSpPr>
          <p:nvPr/>
        </p:nvSpPr>
        <p:spPr bwMode="auto">
          <a:xfrm>
            <a:off x="2314575" y="5451475"/>
            <a:ext cx="30861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dirty="0">
                <a:solidFill>
                  <a:srgbClr val="FF6600"/>
                </a:solidFill>
              </a:rPr>
              <a:t>…but extra shell of electrons increases shielding.</a:t>
            </a:r>
          </a:p>
        </p:txBody>
      </p:sp>
      <p:sp>
        <p:nvSpPr>
          <p:cNvPr id="1055777" name="Line 33">
            <a:extLst>
              <a:ext uri="{FF2B5EF4-FFF2-40B4-BE49-F238E27FC236}">
                <a16:creationId xmlns:a16="http://schemas.microsoft.com/office/drawing/2014/main" id="{6E490A2A-D285-4B72-8969-2544403493FB}"/>
              </a:ext>
            </a:extLst>
          </p:cNvPr>
          <p:cNvSpPr>
            <a:spLocks noChangeShapeType="1"/>
          </p:cNvSpPr>
          <p:nvPr/>
        </p:nvSpPr>
        <p:spPr bwMode="auto">
          <a:xfrm flipV="1">
            <a:off x="5278438" y="5640388"/>
            <a:ext cx="1096962" cy="25400"/>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pic>
        <p:nvPicPr>
          <p:cNvPr id="13" name="Picture 8">
            <a:hlinkClick r:id="" action="ppaction://hlinkshowjump?jump=nextslide"/>
            <a:extLst>
              <a:ext uri="{FF2B5EF4-FFF2-40B4-BE49-F238E27FC236}">
                <a16:creationId xmlns:a16="http://schemas.microsoft.com/office/drawing/2014/main" id="{446BD395-DCB9-4AF4-9D1C-6C0ABF28798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5" name="Picture 14">
            <a:extLst>
              <a:ext uri="{FF2B5EF4-FFF2-40B4-BE49-F238E27FC236}">
                <a16:creationId xmlns:a16="http://schemas.microsoft.com/office/drawing/2014/main" id="{65C47C9C-099A-418D-ADA8-8C217B4C6114}"/>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5749"/>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5578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1055783"/>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055759"/>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nodeType="afterEffect">
                                  <p:stCondLst>
                                    <p:cond delay="0"/>
                                  </p:stCondLst>
                                  <p:childTnLst>
                                    <p:set>
                                      <p:cBhvr>
                                        <p:cTn id="18" dur="1" fill="hold">
                                          <p:stCondLst>
                                            <p:cond delay="0"/>
                                          </p:stCondLst>
                                        </p:cTn>
                                        <p:tgtEl>
                                          <p:spTgt spid="105577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5750"/>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055762"/>
                                        </p:tgtEl>
                                        <p:attrNameLst>
                                          <p:attrName>style.visibility</p:attrName>
                                        </p:attrNameLst>
                                      </p:cBhvr>
                                      <p:to>
                                        <p:strVal val="visible"/>
                                      </p:to>
                                    </p:set>
                                  </p:childTnLst>
                                </p:cTn>
                              </p:par>
                            </p:childTnLst>
                          </p:cTn>
                        </p:par>
                        <p:par>
                          <p:cTn id="26" fill="hold" nodeType="afterGroup">
                            <p:stCondLst>
                              <p:cond delay="0"/>
                            </p:stCondLst>
                            <p:childTnLst>
                              <p:par>
                                <p:cTn id="27" presetID="1" presetClass="entr" presetSubtype="0" fill="hold" nodeType="afterEffect">
                                  <p:stCondLst>
                                    <p:cond delay="0"/>
                                  </p:stCondLst>
                                  <p:childTnLst>
                                    <p:set>
                                      <p:cBhvr>
                                        <p:cTn id="28" dur="1" fill="hold">
                                          <p:stCondLst>
                                            <p:cond delay="0"/>
                                          </p:stCondLst>
                                        </p:cTn>
                                        <p:tgtEl>
                                          <p:spTgt spid="1055777"/>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749" grpId="0"/>
      <p:bldP spid="1055750" grpId="0"/>
      <p:bldP spid="1055759" grpId="0"/>
      <p:bldP spid="10557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21" descr="electronegativity values">
            <a:extLst>
              <a:ext uri="{FF2B5EF4-FFF2-40B4-BE49-F238E27FC236}">
                <a16:creationId xmlns:a16="http://schemas.microsoft.com/office/drawing/2014/main" id="{1C2C0C58-433C-407C-8747-8874AD299C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391886"/>
            <a:ext cx="5232400" cy="271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a:extLst>
              <a:ext uri="{FF2B5EF4-FFF2-40B4-BE49-F238E27FC236}">
                <a16:creationId xmlns:a16="http://schemas.microsoft.com/office/drawing/2014/main" id="{9F7DA619-92EE-4AC1-99FF-994D3AA70752}"/>
              </a:ext>
            </a:extLst>
          </p:cNvPr>
          <p:cNvSpPr>
            <a:spLocks noGrp="1" noChangeArrowheads="1"/>
          </p:cNvSpPr>
          <p:nvPr>
            <p:ph type="title"/>
          </p:nvPr>
        </p:nvSpPr>
        <p:spPr>
          <a:noFill/>
        </p:spPr>
        <p:txBody>
          <a:bodyPr/>
          <a:lstStyle/>
          <a:p>
            <a:pPr eaLnBrk="1" hangingPunct="1"/>
            <a:r>
              <a:rPr lang="en-GB" altLang="en-US"/>
              <a:t>Electronegativity trends: across a period</a:t>
            </a:r>
          </a:p>
        </p:txBody>
      </p:sp>
      <p:sp>
        <p:nvSpPr>
          <p:cNvPr id="9220" name="Text Box 63">
            <a:extLst>
              <a:ext uri="{FF2B5EF4-FFF2-40B4-BE49-F238E27FC236}">
                <a16:creationId xmlns:a16="http://schemas.microsoft.com/office/drawing/2014/main" id="{C1A00333-6A4A-4C07-91B2-F8897162619F}"/>
              </a:ext>
            </a:extLst>
          </p:cNvPr>
          <p:cNvSpPr txBox="1">
            <a:spLocks noChangeArrowheads="1"/>
          </p:cNvSpPr>
          <p:nvPr/>
        </p:nvSpPr>
        <p:spPr bwMode="auto">
          <a:xfrm>
            <a:off x="323851" y="784225"/>
            <a:ext cx="8453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Electronegativity </a:t>
            </a:r>
            <a:r>
              <a:rPr lang="en-GB" altLang="en-US" b="1" baseline="0" dirty="0"/>
              <a:t>increases</a:t>
            </a:r>
            <a:r>
              <a:rPr lang="en-GB" altLang="en-US" baseline="0" dirty="0"/>
              <a:t> across a period because: </a:t>
            </a:r>
          </a:p>
        </p:txBody>
      </p:sp>
      <p:sp>
        <p:nvSpPr>
          <p:cNvPr id="1004612" name="Text Box 68">
            <a:extLst>
              <a:ext uri="{FF2B5EF4-FFF2-40B4-BE49-F238E27FC236}">
                <a16:creationId xmlns:a16="http://schemas.microsoft.com/office/drawing/2014/main" id="{56BDF24C-6858-47AD-895D-B579013D8C9F}"/>
              </a:ext>
            </a:extLst>
          </p:cNvPr>
          <p:cNvSpPr txBox="1">
            <a:spLocks noChangeArrowheads="1"/>
          </p:cNvSpPr>
          <p:nvPr/>
        </p:nvSpPr>
        <p:spPr bwMode="auto">
          <a:xfrm>
            <a:off x="323851" y="4250621"/>
            <a:ext cx="7404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indent="-457200" eaLnBrk="1" hangingPunct="1">
              <a:spcBef>
                <a:spcPct val="0"/>
              </a:spcBef>
              <a:buClr>
                <a:srgbClr val="FF6600"/>
              </a:buClr>
              <a:buFont typeface="+mj-lt"/>
              <a:buAutoNum type="arabicPeriod"/>
            </a:pPr>
            <a:r>
              <a:rPr lang="en-GB" altLang="en-US" b="1" baseline="0" dirty="0">
                <a:solidFill>
                  <a:srgbClr val="FF6600"/>
                </a:solidFill>
              </a:rPr>
              <a:t>​</a:t>
            </a:r>
            <a:r>
              <a:rPr lang="en-GB" altLang="en-US" baseline="0" dirty="0"/>
              <a:t>The atomic radius </a:t>
            </a:r>
            <a:r>
              <a:rPr lang="en-GB" altLang="en-US" b="1" baseline="0" dirty="0"/>
              <a:t>decreases</a:t>
            </a:r>
            <a:r>
              <a:rPr lang="en-GB" altLang="en-US" baseline="0" dirty="0"/>
              <a:t>.</a:t>
            </a:r>
          </a:p>
        </p:txBody>
      </p:sp>
      <p:sp>
        <p:nvSpPr>
          <p:cNvPr id="1004613" name="Text Box 69">
            <a:extLst>
              <a:ext uri="{FF2B5EF4-FFF2-40B4-BE49-F238E27FC236}">
                <a16:creationId xmlns:a16="http://schemas.microsoft.com/office/drawing/2014/main" id="{7665B6FF-57AE-4DDA-B8D7-47E7D6FAB2FC}"/>
              </a:ext>
            </a:extLst>
          </p:cNvPr>
          <p:cNvSpPr txBox="1">
            <a:spLocks noChangeArrowheads="1"/>
          </p:cNvSpPr>
          <p:nvPr/>
        </p:nvSpPr>
        <p:spPr bwMode="auto">
          <a:xfrm>
            <a:off x="323850" y="4808715"/>
            <a:ext cx="828957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55600" indent="-35560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indent="-457200" eaLnBrk="1" hangingPunct="1">
              <a:spcBef>
                <a:spcPct val="0"/>
              </a:spcBef>
              <a:buClr>
                <a:srgbClr val="FF6600"/>
              </a:buClr>
              <a:buFont typeface="+mj-lt"/>
              <a:buAutoNum type="arabicPeriod" startAt="2"/>
            </a:pPr>
            <a:r>
              <a:rPr lang="en-GB" altLang="en-US" b="1" baseline="0" dirty="0">
                <a:solidFill>
                  <a:srgbClr val="FF6600"/>
                </a:solidFill>
              </a:rPr>
              <a:t>​</a:t>
            </a:r>
            <a:r>
              <a:rPr lang="en-GB" altLang="en-US" baseline="0" dirty="0"/>
              <a:t>The charge on the nucleus </a:t>
            </a:r>
            <a:r>
              <a:rPr lang="en-GB" altLang="en-US" b="1" baseline="0" dirty="0"/>
              <a:t>increases</a:t>
            </a:r>
            <a:r>
              <a:rPr lang="en-GB" altLang="en-US" baseline="0" dirty="0"/>
              <a:t> without significant extra shielding. New electrons do not contribute much to shielding because they are added to the same principal energy level across the period.</a:t>
            </a:r>
          </a:p>
        </p:txBody>
      </p:sp>
      <p:sp>
        <p:nvSpPr>
          <p:cNvPr id="1004659" name="AutoShape 115">
            <a:extLst>
              <a:ext uri="{FF2B5EF4-FFF2-40B4-BE49-F238E27FC236}">
                <a16:creationId xmlns:a16="http://schemas.microsoft.com/office/drawing/2014/main" id="{46B8C4C8-F6D9-4396-94CF-FDB13BB8287C}"/>
              </a:ext>
            </a:extLst>
          </p:cNvPr>
          <p:cNvSpPr>
            <a:spLocks noChangeArrowheads="1"/>
          </p:cNvSpPr>
          <p:nvPr/>
        </p:nvSpPr>
        <p:spPr bwMode="auto">
          <a:xfrm>
            <a:off x="3146425" y="1547461"/>
            <a:ext cx="2743200" cy="330200"/>
          </a:xfrm>
          <a:prstGeom prst="rightArrow">
            <a:avLst>
              <a:gd name="adj1" fmla="val 50000"/>
              <a:gd name="adj2" fmla="val 157692"/>
            </a:avLst>
          </a:prstGeom>
          <a:solidFill>
            <a:srgbClr val="FF6600"/>
          </a:solidFill>
          <a:ln w="25400">
            <a:noFill/>
            <a:miter lim="800000"/>
            <a:headEnd/>
            <a:tailEnd/>
          </a:ln>
          <a:effectLst/>
        </p:spPr>
        <p:txBody>
          <a:bodyPr wrap="none" anchor="ctr"/>
          <a:lstStyle/>
          <a:p>
            <a:pPr algn="ctr">
              <a:defRPr/>
            </a:pPr>
            <a:endParaRPr lang="en-GB" baseline="0">
              <a:latin typeface="Arial" charset="0"/>
            </a:endParaRPr>
          </a:p>
        </p:txBody>
      </p:sp>
      <p:pic>
        <p:nvPicPr>
          <p:cNvPr id="10" name="Picture 8">
            <a:hlinkClick r:id="" action="ppaction://hlinkshowjump?jump=nextslide"/>
            <a:extLst>
              <a:ext uri="{FF2B5EF4-FFF2-40B4-BE49-F238E27FC236}">
                <a16:creationId xmlns:a16="http://schemas.microsoft.com/office/drawing/2014/main" id="{01A6B358-4325-47FA-BFFD-2576AA9DAFDD}"/>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1" name="Picture 9" descr="notes_icon">
            <a:extLst>
              <a:ext uri="{FF2B5EF4-FFF2-40B4-BE49-F238E27FC236}">
                <a16:creationId xmlns:a16="http://schemas.microsoft.com/office/drawing/2014/main" id="{7088B56A-9D72-45AD-807E-312A6F3D58DF}"/>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12" name="Picture 9">
            <a:extLst>
              <a:ext uri="{FF2B5EF4-FFF2-40B4-BE49-F238E27FC236}">
                <a16:creationId xmlns:a16="http://schemas.microsoft.com/office/drawing/2014/main" id="{0F224FF7-9A25-4F8D-A281-A20E4D2309AA}"/>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04659"/>
                                        </p:tgtEl>
                                        <p:attrNameLst>
                                          <p:attrName>style.visibility</p:attrName>
                                        </p:attrNameLst>
                                      </p:cBhvr>
                                      <p:to>
                                        <p:strVal val="visible"/>
                                      </p:to>
                                    </p:set>
                                    <p:animEffect transition="in" filter="wipe(left)">
                                      <p:cBhvr>
                                        <p:cTn id="7" dur="500"/>
                                        <p:tgtEl>
                                          <p:spTgt spid="10046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0461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04613"/>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4612" grpId="0"/>
      <p:bldP spid="1004613" grpId="0"/>
      <p:bldP spid="10046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4F77102-5979-4597-A0E8-67FC97567C41}"/>
              </a:ext>
            </a:extLst>
          </p:cNvPr>
          <p:cNvSpPr>
            <a:spLocks noGrp="1" noChangeArrowheads="1"/>
          </p:cNvSpPr>
          <p:nvPr>
            <p:ph type="title"/>
          </p:nvPr>
        </p:nvSpPr>
        <p:spPr>
          <a:noFill/>
        </p:spPr>
        <p:txBody>
          <a:bodyPr/>
          <a:lstStyle/>
          <a:p>
            <a:pPr eaLnBrk="1" hangingPunct="1"/>
            <a:r>
              <a:rPr lang="en-GB" altLang="en-US"/>
              <a:t>Electronegativity trends: down a group</a:t>
            </a:r>
            <a:endParaRPr lang="en-GB" altLang="en-US" sz="3200"/>
          </a:p>
        </p:txBody>
      </p:sp>
      <p:sp>
        <p:nvSpPr>
          <p:cNvPr id="10243" name="Line 46">
            <a:extLst>
              <a:ext uri="{FF2B5EF4-FFF2-40B4-BE49-F238E27FC236}">
                <a16:creationId xmlns:a16="http://schemas.microsoft.com/office/drawing/2014/main" id="{A9452112-5029-4849-AB64-D43D2C921395}"/>
              </a:ext>
            </a:extLst>
          </p:cNvPr>
          <p:cNvSpPr>
            <a:spLocks noChangeShapeType="1"/>
          </p:cNvSpPr>
          <p:nvPr/>
        </p:nvSpPr>
        <p:spPr bwMode="auto">
          <a:xfrm>
            <a:off x="1924050" y="4319588"/>
            <a:ext cx="6334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spAutoFit/>
          </a:bodyPr>
          <a:lstStyle/>
          <a:p>
            <a:endParaRPr lang="en-GB"/>
          </a:p>
        </p:txBody>
      </p:sp>
      <p:sp>
        <p:nvSpPr>
          <p:cNvPr id="1046643" name="Text Box 115">
            <a:extLst>
              <a:ext uri="{FF2B5EF4-FFF2-40B4-BE49-F238E27FC236}">
                <a16:creationId xmlns:a16="http://schemas.microsoft.com/office/drawing/2014/main" id="{F0D2D280-0562-4D42-9CED-55354514B6A2}"/>
              </a:ext>
            </a:extLst>
          </p:cNvPr>
          <p:cNvSpPr txBox="1">
            <a:spLocks noChangeArrowheads="1"/>
          </p:cNvSpPr>
          <p:nvPr/>
        </p:nvSpPr>
        <p:spPr bwMode="auto">
          <a:xfrm>
            <a:off x="324000" y="4978050"/>
            <a:ext cx="820790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55600" indent="-355600"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indent="-457200" eaLnBrk="1" hangingPunct="1">
              <a:spcBef>
                <a:spcPct val="0"/>
              </a:spcBef>
              <a:buClr>
                <a:srgbClr val="FF6600"/>
              </a:buClr>
              <a:buFont typeface="+mj-lt"/>
              <a:buAutoNum type="arabicPeriod" startAt="2"/>
            </a:pPr>
            <a:r>
              <a:rPr lang="en-GB" altLang="en-US" b="1" baseline="0" dirty="0">
                <a:solidFill>
                  <a:srgbClr val="FF6600"/>
                </a:solidFill>
              </a:rPr>
              <a:t>​</a:t>
            </a:r>
            <a:r>
              <a:rPr lang="en-GB" altLang="en-US" baseline="0" dirty="0"/>
              <a:t>Although the charge on the nucleus increases, shielding also </a:t>
            </a:r>
            <a:r>
              <a:rPr lang="en-GB" altLang="en-US" b="1" baseline="0" dirty="0"/>
              <a:t>increases</a:t>
            </a:r>
            <a:r>
              <a:rPr lang="en-GB" altLang="en-US" baseline="0" dirty="0"/>
              <a:t> significantly. This is because electrons added down the group fill new principal energy levels.</a:t>
            </a:r>
          </a:p>
        </p:txBody>
      </p:sp>
      <p:sp>
        <p:nvSpPr>
          <p:cNvPr id="10245" name="Text Box 116">
            <a:extLst>
              <a:ext uri="{FF2B5EF4-FFF2-40B4-BE49-F238E27FC236}">
                <a16:creationId xmlns:a16="http://schemas.microsoft.com/office/drawing/2014/main" id="{FB5AC66C-6373-4DC3-863B-1C9C1D92F547}"/>
              </a:ext>
            </a:extLst>
          </p:cNvPr>
          <p:cNvSpPr txBox="1">
            <a:spLocks noChangeArrowheads="1"/>
          </p:cNvSpPr>
          <p:nvPr/>
        </p:nvSpPr>
        <p:spPr bwMode="auto">
          <a:xfrm>
            <a:off x="324000" y="784225"/>
            <a:ext cx="805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Electronegativity </a:t>
            </a:r>
            <a:r>
              <a:rPr lang="en-GB" altLang="en-US" b="1" baseline="0" dirty="0"/>
              <a:t>decreases</a:t>
            </a:r>
            <a:r>
              <a:rPr lang="en-GB" altLang="en-US" baseline="0" dirty="0"/>
              <a:t> down a group because: </a:t>
            </a:r>
          </a:p>
        </p:txBody>
      </p:sp>
      <p:sp>
        <p:nvSpPr>
          <p:cNvPr id="1046696" name="Text Box 168">
            <a:extLst>
              <a:ext uri="{FF2B5EF4-FFF2-40B4-BE49-F238E27FC236}">
                <a16:creationId xmlns:a16="http://schemas.microsoft.com/office/drawing/2014/main" id="{A0A7A03B-BC5A-4A6A-BC68-C6CAEDCBD649}"/>
              </a:ext>
            </a:extLst>
          </p:cNvPr>
          <p:cNvSpPr txBox="1">
            <a:spLocks noChangeArrowheads="1"/>
          </p:cNvSpPr>
          <p:nvPr/>
        </p:nvSpPr>
        <p:spPr bwMode="auto">
          <a:xfrm>
            <a:off x="324000" y="4354868"/>
            <a:ext cx="73025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marL="457200" indent="-457200" eaLnBrk="1" hangingPunct="1">
              <a:lnSpc>
                <a:spcPct val="90000"/>
              </a:lnSpc>
              <a:spcBef>
                <a:spcPct val="0"/>
              </a:spcBef>
              <a:buClr>
                <a:srgbClr val="FF6600"/>
              </a:buClr>
              <a:buFont typeface="+mj-lt"/>
              <a:buAutoNum type="arabicPeriod"/>
            </a:pPr>
            <a:r>
              <a:rPr lang="en-GB" altLang="en-US" b="1" baseline="0" dirty="0">
                <a:solidFill>
                  <a:srgbClr val="FF6600"/>
                </a:solidFill>
              </a:rPr>
              <a:t>​</a:t>
            </a:r>
            <a:r>
              <a:rPr lang="en-GB" altLang="en-US" baseline="0" dirty="0"/>
              <a:t>The atomic radius </a:t>
            </a:r>
            <a:r>
              <a:rPr lang="en-GB" altLang="en-US" b="1" baseline="0" dirty="0"/>
              <a:t>increases</a:t>
            </a:r>
            <a:r>
              <a:rPr lang="en-GB" altLang="en-US" baseline="0" dirty="0"/>
              <a:t>.</a:t>
            </a:r>
          </a:p>
        </p:txBody>
      </p:sp>
      <p:pic>
        <p:nvPicPr>
          <p:cNvPr id="10248" name="Picture 171" descr="electronegativity values">
            <a:extLst>
              <a:ext uri="{FF2B5EF4-FFF2-40B4-BE49-F238E27FC236}">
                <a16:creationId xmlns:a16="http://schemas.microsoft.com/office/drawing/2014/main" id="{A767B7BD-CC01-4DAF-B009-7D94351E03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391886"/>
            <a:ext cx="5232400" cy="271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a:hlinkClick r:id="" action="ppaction://hlinkshowjump?jump=nextslide"/>
            <a:extLst>
              <a:ext uri="{FF2B5EF4-FFF2-40B4-BE49-F238E27FC236}">
                <a16:creationId xmlns:a16="http://schemas.microsoft.com/office/drawing/2014/main" id="{C177A31F-B0E6-40C3-AF43-6097FF846E7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11" name="AutoShape 115">
            <a:extLst>
              <a:ext uri="{FF2B5EF4-FFF2-40B4-BE49-F238E27FC236}">
                <a16:creationId xmlns:a16="http://schemas.microsoft.com/office/drawing/2014/main" id="{BCB5ADA9-3420-4ADF-A7BE-48CBB9403455}"/>
              </a:ext>
            </a:extLst>
          </p:cNvPr>
          <p:cNvSpPr>
            <a:spLocks noChangeArrowheads="1"/>
          </p:cNvSpPr>
          <p:nvPr/>
        </p:nvSpPr>
        <p:spPr bwMode="auto">
          <a:xfrm rot="5400000">
            <a:off x="508355" y="2555525"/>
            <a:ext cx="2047877" cy="330200"/>
          </a:xfrm>
          <a:prstGeom prst="rightArrow">
            <a:avLst>
              <a:gd name="adj1" fmla="val 50000"/>
              <a:gd name="adj2" fmla="val 157692"/>
            </a:avLst>
          </a:prstGeom>
          <a:solidFill>
            <a:srgbClr val="FF6600"/>
          </a:solidFill>
          <a:ln w="25400">
            <a:noFill/>
            <a:miter lim="800000"/>
            <a:headEnd/>
            <a:tailEnd/>
          </a:ln>
          <a:effectLst/>
        </p:spPr>
        <p:txBody>
          <a:bodyPr wrap="none" anchor="ctr"/>
          <a:lstStyle/>
          <a:p>
            <a:pPr algn="ctr">
              <a:defRPr/>
            </a:pPr>
            <a:endParaRPr lang="en-GB" baseline="0">
              <a:latin typeface="Arial" charset="0"/>
            </a:endParaRPr>
          </a:p>
        </p:txBody>
      </p:sp>
      <p:pic>
        <p:nvPicPr>
          <p:cNvPr id="13" name="Picture 12">
            <a:extLst>
              <a:ext uri="{FF2B5EF4-FFF2-40B4-BE49-F238E27FC236}">
                <a16:creationId xmlns:a16="http://schemas.microsoft.com/office/drawing/2014/main" id="{189CE42F-A9D7-455B-83C5-6C7DE5B8DD6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4669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46643"/>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6643" grpId="0"/>
      <p:bldP spid="1046696"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6630" name="Picture 38" descr="covalent_molecule">
            <a:extLst>
              <a:ext uri="{FF2B5EF4-FFF2-40B4-BE49-F238E27FC236}">
                <a16:creationId xmlns:a16="http://schemas.microsoft.com/office/drawing/2014/main" id="{DB75554B-B2E4-418B-886A-19A27D269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1462" y="2452333"/>
            <a:ext cx="3059113" cy="195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a:extLst>
              <a:ext uri="{FF2B5EF4-FFF2-40B4-BE49-F238E27FC236}">
                <a16:creationId xmlns:a16="http://schemas.microsoft.com/office/drawing/2014/main" id="{3AA13A0B-0846-4CF8-90A5-37016EE5ECB1}"/>
              </a:ext>
            </a:extLst>
          </p:cNvPr>
          <p:cNvSpPr>
            <a:spLocks noGrp="1" noChangeArrowheads="1"/>
          </p:cNvSpPr>
          <p:nvPr>
            <p:ph type="title"/>
          </p:nvPr>
        </p:nvSpPr>
        <p:spPr>
          <a:noFill/>
        </p:spPr>
        <p:txBody>
          <a:bodyPr/>
          <a:lstStyle/>
          <a:p>
            <a:pPr eaLnBrk="1" hangingPunct="1"/>
            <a:r>
              <a:rPr lang="en-GB" altLang="en-US" dirty="0"/>
              <a:t>Non-polar bonds</a:t>
            </a:r>
          </a:p>
        </p:txBody>
      </p:sp>
      <p:sp>
        <p:nvSpPr>
          <p:cNvPr id="11268" name="Text Box 3">
            <a:extLst>
              <a:ext uri="{FF2B5EF4-FFF2-40B4-BE49-F238E27FC236}">
                <a16:creationId xmlns:a16="http://schemas.microsoft.com/office/drawing/2014/main" id="{B18A7B34-A10E-48A6-A187-AE06D92F97AA}"/>
              </a:ext>
            </a:extLst>
          </p:cNvPr>
          <p:cNvSpPr txBox="1">
            <a:spLocks noChangeArrowheads="1"/>
          </p:cNvSpPr>
          <p:nvPr/>
        </p:nvSpPr>
        <p:spPr bwMode="auto">
          <a:xfrm>
            <a:off x="337783" y="784225"/>
            <a:ext cx="84675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If the electronegativity of both atoms in a covalent bond is identical, the electrons in the bond will be equally attracted to both of them.</a:t>
            </a:r>
          </a:p>
        </p:txBody>
      </p:sp>
      <p:sp>
        <p:nvSpPr>
          <p:cNvPr id="1006596" name="Text Box 4">
            <a:extLst>
              <a:ext uri="{FF2B5EF4-FFF2-40B4-BE49-F238E27FC236}">
                <a16:creationId xmlns:a16="http://schemas.microsoft.com/office/drawing/2014/main" id="{23B9020C-665E-47BF-B0E1-47089ACB6E6E}"/>
              </a:ext>
            </a:extLst>
          </p:cNvPr>
          <p:cNvSpPr txBox="1">
            <a:spLocks noChangeArrowheads="1"/>
          </p:cNvSpPr>
          <p:nvPr/>
        </p:nvSpPr>
        <p:spPr bwMode="auto">
          <a:xfrm>
            <a:off x="339370" y="2532504"/>
            <a:ext cx="446969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This results in a symmetrical distribution of </a:t>
            </a:r>
            <a:r>
              <a:rPr lang="en-GB" altLang="en-US" b="1" baseline="0" dirty="0">
                <a:solidFill>
                  <a:srgbClr val="FF6600"/>
                </a:solidFill>
              </a:rPr>
              <a:t>electron density</a:t>
            </a:r>
            <a:r>
              <a:rPr lang="en-GB" altLang="en-US" baseline="0" dirty="0"/>
              <a:t> around the two atoms.  </a:t>
            </a:r>
          </a:p>
        </p:txBody>
      </p:sp>
      <p:sp>
        <p:nvSpPr>
          <p:cNvPr id="1006597" name="Text Box 5">
            <a:extLst>
              <a:ext uri="{FF2B5EF4-FFF2-40B4-BE49-F238E27FC236}">
                <a16:creationId xmlns:a16="http://schemas.microsoft.com/office/drawing/2014/main" id="{B9E24364-BBE3-4CF1-96FE-D60155FCCFE5}"/>
              </a:ext>
            </a:extLst>
          </p:cNvPr>
          <p:cNvSpPr txBox="1">
            <a:spLocks noChangeArrowheads="1"/>
          </p:cNvSpPr>
          <p:nvPr/>
        </p:nvSpPr>
        <p:spPr bwMode="auto">
          <a:xfrm>
            <a:off x="340958" y="4280783"/>
            <a:ext cx="474063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aseline="0" dirty="0"/>
              <a:t>Bonding in elements (e.g. O</a:t>
            </a:r>
            <a:r>
              <a:rPr lang="en-GB" altLang="en-US" dirty="0"/>
              <a:t>2</a:t>
            </a:r>
            <a:r>
              <a:rPr lang="en-GB" altLang="en-US" baseline="0" dirty="0"/>
              <a:t> or Cl</a:t>
            </a:r>
            <a:r>
              <a:rPr lang="en-GB" altLang="en-US" dirty="0"/>
              <a:t>2</a:t>
            </a:r>
            <a:r>
              <a:rPr lang="en-GB" altLang="en-US" baseline="0" dirty="0"/>
              <a:t>) is always non-polar because the electronegativity of the atoms in each molecule is the same.</a:t>
            </a:r>
          </a:p>
        </p:txBody>
      </p:sp>
      <p:sp>
        <p:nvSpPr>
          <p:cNvPr id="1006601" name="Text Box 9">
            <a:extLst>
              <a:ext uri="{FF2B5EF4-FFF2-40B4-BE49-F238E27FC236}">
                <a16:creationId xmlns:a16="http://schemas.microsoft.com/office/drawing/2014/main" id="{41B8D8BC-068A-4D89-8CD1-098E11C258B2}"/>
              </a:ext>
            </a:extLst>
          </p:cNvPr>
          <p:cNvSpPr txBox="1">
            <a:spLocks noChangeArrowheads="1"/>
          </p:cNvSpPr>
          <p:nvPr/>
        </p:nvSpPr>
        <p:spPr bwMode="auto">
          <a:xfrm>
            <a:off x="5013854" y="4744683"/>
            <a:ext cx="284321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algn="ctr" eaLnBrk="1" hangingPunct="1"/>
            <a:r>
              <a:rPr lang="en-GB" altLang="en-US" b="1" baseline="0" dirty="0">
                <a:solidFill>
                  <a:srgbClr val="FF6600"/>
                </a:solidFill>
              </a:rPr>
              <a:t>both atoms are equally good </a:t>
            </a:r>
            <a:br>
              <a:rPr lang="en-GB" altLang="en-US" b="1" baseline="0" dirty="0">
                <a:solidFill>
                  <a:srgbClr val="FF6600"/>
                </a:solidFill>
              </a:rPr>
            </a:br>
            <a:r>
              <a:rPr lang="en-GB" altLang="en-US" b="1" baseline="0" dirty="0">
                <a:solidFill>
                  <a:srgbClr val="FF6600"/>
                </a:solidFill>
              </a:rPr>
              <a:t>at attracting the electron density</a:t>
            </a:r>
          </a:p>
        </p:txBody>
      </p:sp>
      <p:sp>
        <p:nvSpPr>
          <p:cNvPr id="1006617" name="Line 25">
            <a:extLst>
              <a:ext uri="{FF2B5EF4-FFF2-40B4-BE49-F238E27FC236}">
                <a16:creationId xmlns:a16="http://schemas.microsoft.com/office/drawing/2014/main" id="{74FC47B6-D537-4C29-B3F1-3E1555C84158}"/>
              </a:ext>
            </a:extLst>
          </p:cNvPr>
          <p:cNvSpPr>
            <a:spLocks noChangeShapeType="1"/>
          </p:cNvSpPr>
          <p:nvPr/>
        </p:nvSpPr>
        <p:spPr bwMode="auto">
          <a:xfrm flipH="1" flipV="1">
            <a:off x="6177137" y="3573108"/>
            <a:ext cx="242888" cy="1104900"/>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1006618" name="Line 26">
            <a:extLst>
              <a:ext uri="{FF2B5EF4-FFF2-40B4-BE49-F238E27FC236}">
                <a16:creationId xmlns:a16="http://schemas.microsoft.com/office/drawing/2014/main" id="{289DF7D6-308C-4F75-95F2-F379627D5588}"/>
              </a:ext>
            </a:extLst>
          </p:cNvPr>
          <p:cNvSpPr>
            <a:spLocks noChangeShapeType="1"/>
          </p:cNvSpPr>
          <p:nvPr/>
        </p:nvSpPr>
        <p:spPr bwMode="auto">
          <a:xfrm flipV="1">
            <a:off x="6420025" y="3560408"/>
            <a:ext cx="874712" cy="1117600"/>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sp>
        <p:nvSpPr>
          <p:cNvPr id="1006620" name="Text Box 28">
            <a:extLst>
              <a:ext uri="{FF2B5EF4-FFF2-40B4-BE49-F238E27FC236}">
                <a16:creationId xmlns:a16="http://schemas.microsoft.com/office/drawing/2014/main" id="{9D0250AD-DA48-40FD-A30C-90895387AA0B}"/>
              </a:ext>
            </a:extLst>
          </p:cNvPr>
          <p:cNvSpPr txBox="1">
            <a:spLocks noChangeArrowheads="1"/>
          </p:cNvSpPr>
          <p:nvPr/>
        </p:nvSpPr>
        <p:spPr bwMode="auto">
          <a:xfrm>
            <a:off x="4872212" y="1998308"/>
            <a:ext cx="3841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aseline="-25000">
                <a:solidFill>
                  <a:srgbClr val="010066"/>
                </a:solidFill>
                <a:latin typeface="Arial" panose="020B0604020202020204" pitchFamily="34" charset="0"/>
              </a:defRPr>
            </a:lvl1pPr>
            <a:lvl2pPr marL="742950" indent="-285750" eaLnBrk="0" hangingPunct="0">
              <a:defRPr sz="2400" baseline="-25000">
                <a:solidFill>
                  <a:srgbClr val="010066"/>
                </a:solidFill>
                <a:latin typeface="Arial" panose="020B0604020202020204" pitchFamily="34" charset="0"/>
              </a:defRPr>
            </a:lvl2pPr>
            <a:lvl3pPr marL="1143000" indent="-228600" eaLnBrk="0" hangingPunct="0">
              <a:defRPr sz="2400" baseline="-25000">
                <a:solidFill>
                  <a:srgbClr val="010066"/>
                </a:solidFill>
                <a:latin typeface="Arial" panose="020B0604020202020204" pitchFamily="34" charset="0"/>
              </a:defRPr>
            </a:lvl3pPr>
            <a:lvl4pPr marL="1600200" indent="-228600" eaLnBrk="0" hangingPunct="0">
              <a:defRPr sz="2400" baseline="-25000">
                <a:solidFill>
                  <a:srgbClr val="010066"/>
                </a:solidFill>
                <a:latin typeface="Arial" panose="020B0604020202020204" pitchFamily="34" charset="0"/>
              </a:defRPr>
            </a:lvl4pPr>
            <a:lvl5pPr marL="2057400" indent="-228600" eaLnBrk="0" hangingPunct="0">
              <a:defRPr sz="2400" baseline="-25000">
                <a:solidFill>
                  <a:srgbClr val="010066"/>
                </a:solidFill>
                <a:latin typeface="Arial" panose="020B0604020202020204" pitchFamily="34" charset="0"/>
              </a:defRPr>
            </a:lvl5pPr>
            <a:lvl6pPr marL="2514600" indent="-228600" eaLnBrk="0" fontAlgn="base" hangingPunct="0">
              <a:spcBef>
                <a:spcPct val="50000"/>
              </a:spcBef>
              <a:spcAft>
                <a:spcPct val="0"/>
              </a:spcAft>
              <a:defRPr sz="2400" baseline="-25000">
                <a:solidFill>
                  <a:srgbClr val="010066"/>
                </a:solidFill>
                <a:latin typeface="Arial" panose="020B0604020202020204" pitchFamily="34" charset="0"/>
              </a:defRPr>
            </a:lvl6pPr>
            <a:lvl7pPr marL="2971800" indent="-228600" eaLnBrk="0" fontAlgn="base" hangingPunct="0">
              <a:spcBef>
                <a:spcPct val="50000"/>
              </a:spcBef>
              <a:spcAft>
                <a:spcPct val="0"/>
              </a:spcAft>
              <a:defRPr sz="2400" baseline="-25000">
                <a:solidFill>
                  <a:srgbClr val="010066"/>
                </a:solidFill>
                <a:latin typeface="Arial" panose="020B0604020202020204" pitchFamily="34" charset="0"/>
              </a:defRPr>
            </a:lvl7pPr>
            <a:lvl8pPr marL="3429000" indent="-228600" eaLnBrk="0" fontAlgn="base" hangingPunct="0">
              <a:spcBef>
                <a:spcPct val="50000"/>
              </a:spcBef>
              <a:spcAft>
                <a:spcPct val="0"/>
              </a:spcAft>
              <a:defRPr sz="2400" baseline="-25000">
                <a:solidFill>
                  <a:srgbClr val="010066"/>
                </a:solidFill>
                <a:latin typeface="Arial" panose="020B0604020202020204" pitchFamily="34" charset="0"/>
              </a:defRPr>
            </a:lvl8pPr>
            <a:lvl9pPr marL="3886200" indent="-228600" eaLnBrk="0" fontAlgn="base" hangingPunct="0">
              <a:spcBef>
                <a:spcPct val="50000"/>
              </a:spcBef>
              <a:spcAft>
                <a:spcPct val="0"/>
              </a:spcAft>
              <a:defRPr sz="2400" baseline="-25000">
                <a:solidFill>
                  <a:srgbClr val="010066"/>
                </a:solidFill>
                <a:latin typeface="Arial" panose="020B0604020202020204" pitchFamily="34" charset="0"/>
              </a:defRPr>
            </a:lvl9pPr>
          </a:lstStyle>
          <a:p>
            <a:pPr eaLnBrk="1" hangingPunct="1"/>
            <a:r>
              <a:rPr lang="en-GB" altLang="en-US" b="1" baseline="0" dirty="0">
                <a:solidFill>
                  <a:srgbClr val="FF6600"/>
                </a:solidFill>
              </a:rPr>
              <a:t>cloud of electron density</a:t>
            </a:r>
          </a:p>
        </p:txBody>
      </p:sp>
      <p:sp>
        <p:nvSpPr>
          <p:cNvPr id="1006621" name="Line 29">
            <a:extLst>
              <a:ext uri="{FF2B5EF4-FFF2-40B4-BE49-F238E27FC236}">
                <a16:creationId xmlns:a16="http://schemas.microsoft.com/office/drawing/2014/main" id="{35AB98E8-3C7B-4F4E-8C11-71DFA4D836C0}"/>
              </a:ext>
            </a:extLst>
          </p:cNvPr>
          <p:cNvSpPr>
            <a:spLocks noChangeShapeType="1"/>
          </p:cNvSpPr>
          <p:nvPr/>
        </p:nvSpPr>
        <p:spPr bwMode="auto">
          <a:xfrm>
            <a:off x="5797725" y="2480908"/>
            <a:ext cx="277812" cy="520700"/>
          </a:xfrm>
          <a:prstGeom prst="line">
            <a:avLst/>
          </a:prstGeom>
          <a:noFill/>
          <a:ln w="38100">
            <a:solidFill>
              <a:schemeClr val="tx1"/>
            </a:solidFill>
            <a:round/>
            <a:headEnd type="oval" w="sm" len="sm"/>
            <a:tailEnd type="triangle" w="med" len="med"/>
          </a:ln>
          <a:extLst>
            <a:ext uri="{909E8E84-426E-40DD-AFC4-6F175D3DCCD1}">
              <a14:hiddenFill xmlns:a14="http://schemas.microsoft.com/office/drawing/2010/main">
                <a:noFill/>
              </a14:hiddenFill>
            </a:ext>
          </a:extLst>
        </p:spPr>
        <p:txBody>
          <a:bodyPr>
            <a:spAutoFit/>
          </a:bodyPr>
          <a:lstStyle/>
          <a:p>
            <a:endParaRPr lang="en-GB"/>
          </a:p>
        </p:txBody>
      </p:sp>
      <p:pic>
        <p:nvPicPr>
          <p:cNvPr id="13" name="Picture 8">
            <a:hlinkClick r:id="" action="ppaction://hlinkshowjump?jump=nextslide"/>
            <a:extLst>
              <a:ext uri="{FF2B5EF4-FFF2-40B4-BE49-F238E27FC236}">
                <a16:creationId xmlns:a16="http://schemas.microsoft.com/office/drawing/2014/main" id="{46420229-D264-47E2-9198-F2E05B0CF79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4" name="Picture 13">
            <a:extLst>
              <a:ext uri="{FF2B5EF4-FFF2-40B4-BE49-F238E27FC236}">
                <a16:creationId xmlns:a16="http://schemas.microsoft.com/office/drawing/2014/main" id="{26675BD2-1A40-4A1E-8C5B-AC566644478F}"/>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659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06630"/>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0662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nodeType="afterEffect">
                                  <p:stCondLst>
                                    <p:cond delay="0"/>
                                  </p:stCondLst>
                                  <p:childTnLst>
                                    <p:set>
                                      <p:cBhvr>
                                        <p:cTn id="15" dur="1" fill="hold">
                                          <p:stCondLst>
                                            <p:cond delay="0"/>
                                          </p:stCondLst>
                                        </p:cTn>
                                        <p:tgtEl>
                                          <p:spTgt spid="1006621"/>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006601"/>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nodeType="afterEffect">
                                  <p:stCondLst>
                                    <p:cond delay="0"/>
                                  </p:stCondLst>
                                  <p:childTnLst>
                                    <p:set>
                                      <p:cBhvr>
                                        <p:cTn id="21" dur="1" fill="hold">
                                          <p:stCondLst>
                                            <p:cond delay="0"/>
                                          </p:stCondLst>
                                        </p:cTn>
                                        <p:tgtEl>
                                          <p:spTgt spid="1006618"/>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06617"/>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06597"/>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6596" grpId="0"/>
      <p:bldP spid="1006597" grpId="0"/>
      <p:bldP spid="1006601" grpId="0"/>
      <p:bldP spid="10066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2E465035-F5C5-4DB7-AD53-9677257AB882}"/>
              </a:ext>
            </a:extLst>
          </p:cNvPr>
          <p:cNvSpPr>
            <a:spLocks noGrp="1" noChangeArrowheads="1"/>
          </p:cNvSpPr>
          <p:nvPr>
            <p:ph type="title"/>
          </p:nvPr>
        </p:nvSpPr>
        <p:spPr>
          <a:noFill/>
        </p:spPr>
        <p:txBody>
          <a:bodyPr/>
          <a:lstStyle/>
          <a:p>
            <a:pPr eaLnBrk="1" hangingPunct="1"/>
            <a:r>
              <a:rPr lang="en-GB" altLang="en-US" dirty="0"/>
              <a:t>Polar bonds</a:t>
            </a:r>
          </a:p>
        </p:txBody>
      </p:sp>
      <p:pic>
        <p:nvPicPr>
          <p:cNvPr id="6" name="Picture 5">
            <a:hlinkClick r:id="" action="ppaction://hlinkshowjump?jump=nextslide"/>
            <a:extLst>
              <a:ext uri="{FF2B5EF4-FFF2-40B4-BE49-F238E27FC236}">
                <a16:creationId xmlns:a16="http://schemas.microsoft.com/office/drawing/2014/main" id="{DA75E83A-E025-4793-9B7B-38CFFD1412C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5" descr="flash_icon">
            <a:extLst>
              <a:ext uri="{FF2B5EF4-FFF2-40B4-BE49-F238E27FC236}">
                <a16:creationId xmlns:a16="http://schemas.microsoft.com/office/drawing/2014/main" id="{DB7A8FA0-37F2-489E-854D-DBA765D16FCC}"/>
              </a:ext>
            </a:extLst>
          </p:cNvPr>
          <p:cNvPicPr>
            <a:picLocks noChangeAspect="1" noChangeArrowheads="1"/>
          </p:cNvPicPr>
          <p:nvPr/>
        </p:nvPicPr>
        <p:blipFill>
          <a:blip r:embed="rId6" cstate="print"/>
          <a:srcRect/>
          <a:stretch>
            <a:fillRect/>
          </a:stretch>
        </p:blipFill>
        <p:spPr bwMode="auto">
          <a:xfrm>
            <a:off x="8569324" y="112712"/>
            <a:ext cx="385763" cy="431800"/>
          </a:xfrm>
          <a:prstGeom prst="rect">
            <a:avLst/>
          </a:prstGeom>
          <a:noFill/>
          <a:ln w="9525">
            <a:noFill/>
            <a:miter lim="800000"/>
            <a:headEnd/>
            <a:tailEnd/>
          </a:ln>
        </p:spPr>
      </p:pic>
      <p:pic>
        <p:nvPicPr>
          <p:cNvPr id="8" name="Picture 7">
            <a:extLst>
              <a:ext uri="{FF2B5EF4-FFF2-40B4-BE49-F238E27FC236}">
                <a16:creationId xmlns:a16="http://schemas.microsoft.com/office/drawing/2014/main" id="{6A21FC76-BB7A-4F2C-8C4A-77F37AFC6CDE}"/>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3"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2F048864-F3D4-4719-B40B-3C87B70E377E}"/>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0800">
          <a:solidFill>
            <a:srgbClr val="010066"/>
          </a:solidFill>
          <a:round/>
          <a:headEnd type="none" w="sm" len="sm"/>
          <a:tailEnd type="triangle" w="lg" len="lg"/>
        </a:ln>
      </a:spPr>
      <a:bodyPr>
        <a:spAutoFit/>
      </a:bodyPr>
      <a:lstStyle>
        <a:defPPr>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32902</TotalTime>
  <Words>937</Words>
  <Application>Microsoft Office PowerPoint</Application>
  <PresentationFormat>On-screen Show (4:3)</PresentationFormat>
  <Paragraphs>108</Paragraphs>
  <Slides>13</Slides>
  <Notes>13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Wingdings 2</vt:lpstr>
      <vt:lpstr>2_Default Design</vt:lpstr>
      <vt:lpstr>3_Default Design</vt:lpstr>
      <vt:lpstr>Electronegativity</vt:lpstr>
      <vt:lpstr>Information</vt:lpstr>
      <vt:lpstr>What is electronegativity?</vt:lpstr>
      <vt:lpstr>Electronegativity and atomic radius</vt:lpstr>
      <vt:lpstr>Electronegativity, protons and shielding</vt:lpstr>
      <vt:lpstr>Electronegativity trends: across a period</vt:lpstr>
      <vt:lpstr>Electronegativity trends: down a group</vt:lpstr>
      <vt:lpstr>Non-polar bonds</vt:lpstr>
      <vt:lpstr>Polar bonds</vt:lpstr>
      <vt:lpstr>Effect of electronegativity on polarization </vt:lpstr>
      <vt:lpstr>Ionic or covalent?</vt:lpstr>
      <vt:lpstr>Polar molecules </vt:lpstr>
      <vt:lpstr>Identifying polar molecules </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Electronegativity</dc:title>
  <dc:subject>Boardworks High School Physical Science</dc:subject>
  <dc:creator>Boardworks</dc:creator>
  <cp:lastModifiedBy>Tim Crilly</cp:lastModifiedBy>
  <cp:revision>870</cp:revision>
  <dcterms:created xsi:type="dcterms:W3CDTF">2003-09-13T07:39:42Z</dcterms:created>
  <dcterms:modified xsi:type="dcterms:W3CDTF">2019-01-31T15:27:57Z</dcterms:modified>
</cp:coreProperties>
</file>