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20.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21.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activeX/activeX6.xml" ContentType="application/vnd.ms-office.activeX+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activeX/activeX7.xml" ContentType="application/vnd.ms-office.activeX+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activeX/activeX8.xml" ContentType="application/vnd.ms-office.activeX+xml"/>
  <Override PartName="/ppt/notesSlides/notesSlide24.xml" ContentType="application/vnd.openxmlformats-officedocument.presentationml.notesSlide+xml"/>
  <Override PartName="/ppt/tags/tag33.xml" ContentType="application/vnd.openxmlformats-officedocument.presentationml.tags+xml"/>
  <Override PartName="/ppt/activeX/activeX9.xml" ContentType="application/vnd.ms-office.activeX+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activeX/activeX10.xml" ContentType="application/vnd.ms-office.activeX+xml"/>
  <Override PartName="/ppt/notesSlides/notesSlide27.xml" ContentType="application/vnd.openxmlformats-officedocument.presentationml.notesSlide+xml"/>
  <Override PartName="/ppt/tags/tag36.xml" ContentType="application/vnd.openxmlformats-officedocument.presentationml.tags+xml"/>
  <Override PartName="/ppt/activeX/activeX11.xml" ContentType="application/vnd.ms-office.activeX+xml"/>
  <Override PartName="/ppt/notesSlides/notesSlide28.xml" ContentType="application/vnd.openxmlformats-officedocument.presentationml.notesSlide+xml"/>
  <Override PartName="/ppt/tags/tag37.xml" ContentType="application/vnd.openxmlformats-officedocument.presentationml.tags+xml"/>
  <Override PartName="/ppt/activeX/activeX12.xml" ContentType="application/vnd.ms-office.activeX+xml"/>
  <Override PartName="/ppt/notesSlides/notesSlide29.xml" ContentType="application/vnd.openxmlformats-officedocument.presentationml.notesSlide+xml"/>
  <Override PartName="/ppt/tags/tag38.xml" ContentType="application/vnd.openxmlformats-officedocument.presentationml.tags+xml"/>
  <Override PartName="/ppt/activeX/activeX13.xml" ContentType="application/vnd.ms-office.activeX+xml"/>
  <Override PartName="/ppt/notesSlides/notesSlide30.xml" ContentType="application/vnd.openxmlformats-officedocument.presentationml.notesSlide+xml"/>
  <Override PartName="/ppt/tags/tag39.xml" ContentType="application/vnd.openxmlformats-officedocument.presentationml.tags+xml"/>
  <Override PartName="/ppt/activeX/activeX14.xml" ContentType="application/vnd.ms-office.activeX+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34"/>
  </p:notesMasterIdLst>
  <p:handoutMasterIdLst>
    <p:handoutMasterId r:id="rId35"/>
  </p:handoutMasterIdLst>
  <p:sldIdLst>
    <p:sldId id="430" r:id="rId3"/>
    <p:sldId id="527" r:id="rId4"/>
    <p:sldId id="544" r:id="rId5"/>
    <p:sldId id="517" r:id="rId6"/>
    <p:sldId id="543" r:id="rId7"/>
    <p:sldId id="545" r:id="rId8"/>
    <p:sldId id="546" r:id="rId9"/>
    <p:sldId id="547" r:id="rId10"/>
    <p:sldId id="548" r:id="rId11"/>
    <p:sldId id="518" r:id="rId12"/>
    <p:sldId id="519" r:id="rId13"/>
    <p:sldId id="487" r:id="rId14"/>
    <p:sldId id="488" r:id="rId15"/>
    <p:sldId id="489" r:id="rId16"/>
    <p:sldId id="520" r:id="rId17"/>
    <p:sldId id="514" r:id="rId18"/>
    <p:sldId id="515" r:id="rId19"/>
    <p:sldId id="516" r:id="rId20"/>
    <p:sldId id="505" r:id="rId21"/>
    <p:sldId id="535" r:id="rId22"/>
    <p:sldId id="538" r:id="rId23"/>
    <p:sldId id="549" r:id="rId24"/>
    <p:sldId id="522" r:id="rId25"/>
    <p:sldId id="523" r:id="rId26"/>
    <p:sldId id="521" r:id="rId27"/>
    <p:sldId id="524" r:id="rId28"/>
    <p:sldId id="525" r:id="rId29"/>
    <p:sldId id="526" r:id="rId30"/>
    <p:sldId id="540" r:id="rId31"/>
    <p:sldId id="502" r:id="rId32"/>
    <p:sldId id="541" r:id="rId33"/>
  </p:sldIdLst>
  <p:sldSz cx="9144000" cy="6858000" type="screen4x3"/>
  <p:notesSz cx="6858000" cy="9296400"/>
  <p:embeddedFontLst>
    <p:embeddedFont>
      <p:font typeface="Wingdings 2" panose="05020102010507070707" pitchFamily="18" charset="2"/>
      <p:regular r:id="rId36"/>
    </p:embeddedFont>
  </p:embeddedFontLst>
  <p:custDataLst>
    <p:tags r:id="rId37"/>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333333"/>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50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dirty="0"/>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90504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3068963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E6D3B791-C3FF-4B00-B087-62CB7052A409}"/>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eaLnBrk="1" hangingPunct="1">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5DE688AB-598A-40FA-8162-687562B13B23}"/>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287663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30D1E7CC-C11E-4519-BDFE-DED8031F63FE}"/>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379783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normAutofit fontScale="92500"/>
          </a:bodyPr>
          <a:lstStyle/>
          <a:p>
            <a:pPr>
              <a:lnSpc>
                <a:spcPct val="110000"/>
              </a:lnSpc>
            </a:pPr>
            <a:r>
              <a:rPr lang="en-GB" b="1" dirty="0"/>
              <a:t>Teacher notes</a:t>
            </a:r>
            <a:endParaRPr lang="en-GB" dirty="0"/>
          </a:p>
          <a:p>
            <a:pPr>
              <a:lnSpc>
                <a:spcPct val="110000"/>
              </a:lnSpc>
            </a:pPr>
            <a:r>
              <a:rPr lang="en-GB" dirty="0"/>
              <a:t>This five-stage sequence shows how the elements are arranged in the periodic table. </a:t>
            </a:r>
          </a:p>
          <a:p>
            <a:pPr>
              <a:lnSpc>
                <a:spcPct val="110000"/>
              </a:lnSpc>
            </a:pPr>
            <a:r>
              <a:rPr lang="en-GB" dirty="0"/>
              <a:t>Pupils could try to arrange the elements themselves before the whole sequence is shown. They could do this by writing out the elements in a line as in the first stage and then cutting them up and arranging them however they think is appropriate, before being shown the rest of the sequence. </a:t>
            </a:r>
          </a:p>
          <a:p>
            <a:pPr>
              <a:lnSpc>
                <a:spcPct val="110000"/>
              </a:lnSpc>
            </a:pPr>
            <a:r>
              <a:rPr lang="en-GB" dirty="0"/>
              <a:t>Appropriate prompts, if carrying out this exercise, would be: </a:t>
            </a:r>
          </a:p>
          <a:p>
            <a:pPr marL="171450" indent="-171450">
              <a:lnSpc>
                <a:spcPct val="110000"/>
              </a:lnSpc>
              <a:buFont typeface="Arial" panose="020B0604020202020204" pitchFamily="34" charset="0"/>
              <a:buChar char="•"/>
            </a:pPr>
            <a:r>
              <a:rPr lang="en-GB" dirty="0"/>
              <a:t>Where are elements with similar properties found? </a:t>
            </a:r>
          </a:p>
          <a:p>
            <a:pPr marL="171450" indent="-171450">
              <a:lnSpc>
                <a:spcPct val="110000"/>
              </a:lnSpc>
              <a:buFont typeface="Arial" panose="020B0604020202020204" pitchFamily="34" charset="0"/>
              <a:buChar char="•"/>
            </a:pPr>
            <a:r>
              <a:rPr lang="en-GB" dirty="0"/>
              <a:t>Where are the unreactive gases found? </a:t>
            </a:r>
          </a:p>
          <a:p>
            <a:pPr marL="171450" indent="-171450">
              <a:lnSpc>
                <a:spcPct val="110000"/>
              </a:lnSpc>
              <a:buFont typeface="Arial" panose="020B0604020202020204" pitchFamily="34" charset="0"/>
              <a:buChar char="•"/>
            </a:pPr>
            <a:r>
              <a:rPr lang="en-GB" dirty="0"/>
              <a:t>Where are the reactive gases found? </a:t>
            </a:r>
          </a:p>
          <a:p>
            <a:pPr marL="171450" indent="-171450">
              <a:lnSpc>
                <a:spcPct val="110000"/>
              </a:lnSpc>
              <a:buFont typeface="Arial" panose="020B0604020202020204" pitchFamily="34" charset="0"/>
              <a:buChar char="•"/>
            </a:pPr>
            <a:r>
              <a:rPr lang="en-GB" dirty="0"/>
              <a:t>Where are the reactive metals found?</a:t>
            </a:r>
          </a:p>
          <a:p>
            <a:pPr marL="171450" indent="-171450">
              <a:lnSpc>
                <a:spcPct val="110000"/>
              </a:lnSpc>
              <a:buFont typeface="Arial" panose="020B0604020202020204" pitchFamily="34" charset="0"/>
              <a:buChar char="•"/>
            </a:pPr>
            <a:r>
              <a:rPr lang="en-GB" dirty="0"/>
              <a:t>Think about how the elements might be best arranged, with these similar properties in mind.</a:t>
            </a:r>
          </a:p>
          <a:p>
            <a:pPr>
              <a:lnSpc>
                <a:spcPct val="110000"/>
              </a:lnSpc>
              <a:buFontTx/>
              <a:buChar char="•"/>
            </a:pPr>
            <a:endParaRPr lang="en-GB" dirty="0"/>
          </a:p>
          <a:p>
            <a:pPr marL="0" marR="0" lvl="0" indent="0" algn="l" defTabSz="914400" rtl="0" eaLnBrk="0" fontAlgn="base" latinLnBrk="0" hangingPunct="0">
              <a:lnSpc>
                <a:spcPct val="11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Developing and Using Models: </a:t>
            </a:r>
            <a:r>
              <a:rPr lang="en-GB"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EF23901E-4B23-40D1-B9BB-9759D6520ACC}"/>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16649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99AE4F62-3759-451D-9F7C-A36F2978D245}"/>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914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GB" b="1" dirty="0"/>
              <a:t>Teacher notes</a:t>
            </a:r>
          </a:p>
          <a:p>
            <a:r>
              <a:rPr lang="en-GB" dirty="0"/>
              <a:t>Lanthanides and actinides do not have the same pattern of repeated properties like the other elements, so they are usually written separately.</a:t>
            </a:r>
          </a:p>
          <a:p>
            <a:r>
              <a:rPr lang="en-GB" dirty="0"/>
              <a:t>It also keeps the periodic table to a sensible width, which fits easily on wall charts and in books.</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p>
        </p:txBody>
      </p:sp>
      <p:sp>
        <p:nvSpPr>
          <p:cNvPr id="2" name="Slide Number Placeholder 1">
            <a:extLst>
              <a:ext uri="{FF2B5EF4-FFF2-40B4-BE49-F238E27FC236}">
                <a16:creationId xmlns:a16="http://schemas.microsoft.com/office/drawing/2014/main" id="{F31C2B8F-8B18-4D51-941D-603A88A75870}"/>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48791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415790"/>
            <a:ext cx="5029200" cy="4183380"/>
          </a:xfrm>
          <a:noFill/>
          <a:ln/>
        </p:spPr>
        <p:txBody>
          <a:bodyPr/>
          <a:lstStyle/>
          <a:p>
            <a:pPr eaLnBrk="1" hangingPunct="1"/>
            <a:r>
              <a:rPr lang="en-GB" b="1" dirty="0"/>
              <a:t>Teacher notes</a:t>
            </a:r>
          </a:p>
          <a:p>
            <a:pPr eaLnBrk="1" hangingPunct="1"/>
            <a:r>
              <a:rPr lang="en-GB" dirty="0"/>
              <a:t>For more information about metals and non-metals, please refer to the </a:t>
            </a:r>
            <a:r>
              <a:rPr lang="en-GB" i="1" dirty="0"/>
              <a:t>Metals and Non-Metals </a:t>
            </a:r>
            <a:r>
              <a:rPr lang="en-GB" dirty="0"/>
              <a:t>presentation.</a:t>
            </a:r>
          </a:p>
        </p:txBody>
      </p:sp>
      <p:sp>
        <p:nvSpPr>
          <p:cNvPr id="2" name="Slide Number Placeholder 1">
            <a:extLst>
              <a:ext uri="{FF2B5EF4-FFF2-40B4-BE49-F238E27FC236}">
                <a16:creationId xmlns:a16="http://schemas.microsoft.com/office/drawing/2014/main" id="{FDA433AE-32A6-4BA1-A27A-BAB081CECCF9}"/>
              </a:ext>
            </a:extLst>
          </p:cNvPr>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189185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6FAD6D7F-CB0A-4612-AF30-4CBEFE755F0E}"/>
              </a:ext>
            </a:extLst>
          </p:cNvPr>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91967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84D8A694-FCF2-4049-9AED-C2F34FD2945E}"/>
              </a:ext>
            </a:extLst>
          </p:cNvPr>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extLst>
      <p:ext uri="{BB962C8B-B14F-4D97-AF65-F5344CB8AC3E}">
        <p14:creationId xmlns:p14="http://schemas.microsoft.com/office/powerpoint/2010/main" val="104517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B1D3992D-DAE6-4348-88A1-0DEA81645C88}"/>
              </a:ext>
            </a:extLst>
          </p:cNvPr>
          <p:cNvSpPr>
            <a:spLocks noGrp="1"/>
          </p:cNvSpPr>
          <p:nvPr>
            <p:ph type="sldNum" sz="quarter" idx="10"/>
          </p:nvPr>
        </p:nvSpPr>
        <p:spPr/>
        <p:txBody>
          <a:bodyPr/>
          <a:lstStyle/>
          <a:p>
            <a:pPr>
              <a:defRPr/>
            </a:pPr>
            <a:fld id="{3D2491E0-F370-47E7-B5E7-001C97B7B8ED}" type="slidenum">
              <a:rPr lang="en-US" smtClean="0"/>
              <a:pPr>
                <a:defRPr/>
              </a:pPr>
              <a:t>18</a:t>
            </a:fld>
            <a:endParaRPr lang="en-US"/>
          </a:p>
        </p:txBody>
      </p:sp>
    </p:spTree>
    <p:extLst>
      <p:ext uri="{BB962C8B-B14F-4D97-AF65-F5344CB8AC3E}">
        <p14:creationId xmlns:p14="http://schemas.microsoft.com/office/powerpoint/2010/main" val="74424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8EE07F3B-4B4A-4AC3-8C4F-569BDB7FA5EE}"/>
              </a:ext>
            </a:extLst>
          </p:cNvPr>
          <p:cNvSpPr>
            <a:spLocks noGrp="1"/>
          </p:cNvSpPr>
          <p:nvPr>
            <p:ph type="sldNum" sz="quarter" idx="10"/>
          </p:nvPr>
        </p:nvSpPr>
        <p:spPr/>
        <p:txBody>
          <a:bodyPr/>
          <a:lstStyle/>
          <a:p>
            <a:pPr>
              <a:defRPr/>
            </a:pPr>
            <a:fld id="{3D2491E0-F370-47E7-B5E7-001C97B7B8ED}" type="slidenum">
              <a:rPr lang="en-US" smtClean="0"/>
              <a:pPr>
                <a:defRPr/>
              </a:pPr>
              <a:t>19</a:t>
            </a:fld>
            <a:endParaRPr lang="en-US"/>
          </a:p>
        </p:txBody>
      </p:sp>
    </p:spTree>
    <p:extLst>
      <p:ext uri="{BB962C8B-B14F-4D97-AF65-F5344CB8AC3E}">
        <p14:creationId xmlns:p14="http://schemas.microsoft.com/office/powerpoint/2010/main" val="122454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6C4102B5-8696-4878-91BA-105509D143BA}"/>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70063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5B09EF94-487C-4372-92F2-70A8A5E7DC49}"/>
              </a:ext>
            </a:extLst>
          </p:cNvPr>
          <p:cNvSpPr>
            <a:spLocks noGrp="1"/>
          </p:cNvSpPr>
          <p:nvPr>
            <p:ph type="sldNum" sz="quarter" idx="10"/>
          </p:nvPr>
        </p:nvSpPr>
        <p:spPr/>
        <p:txBody>
          <a:bodyPr/>
          <a:lstStyle/>
          <a:p>
            <a:pPr>
              <a:defRPr/>
            </a:pPr>
            <a:fld id="{3D2491E0-F370-47E7-B5E7-001C97B7B8ED}" type="slidenum">
              <a:rPr lang="en-US" smtClean="0"/>
              <a:pPr>
                <a:defRPr/>
              </a:pPr>
              <a:t>20</a:t>
            </a:fld>
            <a:endParaRPr lang="en-US"/>
          </a:p>
        </p:txBody>
      </p:sp>
    </p:spTree>
    <p:extLst>
      <p:ext uri="{BB962C8B-B14F-4D97-AF65-F5344CB8AC3E}">
        <p14:creationId xmlns:p14="http://schemas.microsoft.com/office/powerpoint/2010/main" val="256847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7A79C7DC-4A22-4075-8142-633E5A722F29}"/>
              </a:ext>
            </a:extLst>
          </p:cNvPr>
          <p:cNvSpPr>
            <a:spLocks noGrp="1"/>
          </p:cNvSpPr>
          <p:nvPr>
            <p:ph type="sldNum" sz="quarter" idx="10"/>
          </p:nvPr>
        </p:nvSpPr>
        <p:spPr/>
        <p:txBody>
          <a:bodyPr/>
          <a:lstStyle/>
          <a:p>
            <a:pPr>
              <a:defRPr/>
            </a:pPr>
            <a:fld id="{3D2491E0-F370-47E7-B5E7-001C97B7B8ED}" type="slidenum">
              <a:rPr lang="en-US" smtClean="0"/>
              <a:pPr>
                <a:defRPr/>
              </a:pPr>
              <a:t>21</a:t>
            </a:fld>
            <a:endParaRPr lang="en-US"/>
          </a:p>
        </p:txBody>
      </p:sp>
    </p:spTree>
    <p:extLst>
      <p:ext uri="{BB962C8B-B14F-4D97-AF65-F5344CB8AC3E}">
        <p14:creationId xmlns:p14="http://schemas.microsoft.com/office/powerpoint/2010/main" val="409796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strike="noStrike" dirty="0">
              <a:solidFill>
                <a:schemeClr val="tx1"/>
              </a:solidFill>
            </a:endParaRPr>
          </a:p>
        </p:txBody>
      </p:sp>
      <p:sp>
        <p:nvSpPr>
          <p:cNvPr id="5" name="Slide Number Placeholder 4">
            <a:extLst>
              <a:ext uri="{FF2B5EF4-FFF2-40B4-BE49-F238E27FC236}">
                <a16:creationId xmlns:a16="http://schemas.microsoft.com/office/drawing/2014/main" id="{A7A56130-7750-433A-B17B-7409C18AE929}"/>
              </a:ext>
            </a:extLst>
          </p:cNvPr>
          <p:cNvSpPr>
            <a:spLocks noGrp="1"/>
          </p:cNvSpPr>
          <p:nvPr>
            <p:ph type="sldNum" sz="quarter" idx="10"/>
          </p:nvPr>
        </p:nvSpPr>
        <p:spPr/>
        <p:txBody>
          <a:bodyPr/>
          <a:lstStyle/>
          <a:p>
            <a:pPr>
              <a:defRPr/>
            </a:pPr>
            <a:fld id="{3D2491E0-F370-47E7-B5E7-001C97B7B8ED}" type="slidenum">
              <a:rPr lang="en-US" smtClean="0"/>
              <a:pPr>
                <a:defRPr/>
              </a:pPr>
              <a:t>22</a:t>
            </a:fld>
            <a:endParaRPr lang="en-US"/>
          </a:p>
        </p:txBody>
      </p:sp>
    </p:spTree>
    <p:extLst>
      <p:ext uri="{BB962C8B-B14F-4D97-AF65-F5344CB8AC3E}">
        <p14:creationId xmlns:p14="http://schemas.microsoft.com/office/powerpoint/2010/main" val="137288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AC481286-948E-4CCB-95D0-262FAEDCB539}"/>
              </a:ext>
            </a:extLst>
          </p:cNvPr>
          <p:cNvSpPr>
            <a:spLocks noGrp="1"/>
          </p:cNvSpPr>
          <p:nvPr>
            <p:ph type="sldNum" sz="quarter" idx="10"/>
          </p:nvPr>
        </p:nvSpPr>
        <p:spPr/>
        <p:txBody>
          <a:bodyPr/>
          <a:lstStyle/>
          <a:p>
            <a:pPr>
              <a:defRPr/>
            </a:pPr>
            <a:fld id="{3D2491E0-F370-47E7-B5E7-001C97B7B8ED}" type="slidenum">
              <a:rPr lang="en-US" smtClean="0"/>
              <a:pPr>
                <a:defRPr/>
              </a:pPr>
              <a:t>23</a:t>
            </a:fld>
            <a:endParaRPr lang="en-US"/>
          </a:p>
        </p:txBody>
      </p:sp>
    </p:spTree>
    <p:extLst>
      <p:ext uri="{BB962C8B-B14F-4D97-AF65-F5344CB8AC3E}">
        <p14:creationId xmlns:p14="http://schemas.microsoft.com/office/powerpoint/2010/main" val="3404706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GB" b="1" dirty="0"/>
              <a:t>Teacher notes</a:t>
            </a:r>
          </a:p>
          <a:p>
            <a:r>
              <a:rPr lang="en-GB" dirty="0"/>
              <a:t>This quiz could be used as a </a:t>
            </a:r>
            <a:r>
              <a:rPr lang="en-GB" sz="1200" kern="1200" dirty="0">
                <a:solidFill>
                  <a:schemeClr val="tx1"/>
                </a:solidFill>
                <a:effectLst/>
                <a:latin typeface="Arial" charset="0"/>
                <a:ea typeface="+mn-ea"/>
                <a:cs typeface="+mn-cs"/>
              </a:rPr>
              <a:t>introductory or summary activity </a:t>
            </a:r>
            <a:r>
              <a:rPr lang="en-GB" dirty="0"/>
              <a:t>to check students’ understanding of the reactivity of the metals in the periodic table. </a:t>
            </a:r>
            <a:r>
              <a:rPr lang="en-GB" dirty="0" err="1"/>
              <a:t>Colored</a:t>
            </a:r>
            <a:r>
              <a:rPr lang="en-GB" dirty="0"/>
              <a:t> traffic light cards could be used with this activity to increase class participation.</a:t>
            </a:r>
          </a:p>
        </p:txBody>
      </p:sp>
      <p:sp>
        <p:nvSpPr>
          <p:cNvPr id="2" name="Slide Number Placeholder 1">
            <a:extLst>
              <a:ext uri="{FF2B5EF4-FFF2-40B4-BE49-F238E27FC236}">
                <a16:creationId xmlns:a16="http://schemas.microsoft.com/office/drawing/2014/main" id="{7EAE31DC-8639-4C81-AC9B-25A59F229519}"/>
              </a:ext>
            </a:extLst>
          </p:cNvPr>
          <p:cNvSpPr>
            <a:spLocks noGrp="1"/>
          </p:cNvSpPr>
          <p:nvPr>
            <p:ph type="sldNum" sz="quarter" idx="10"/>
          </p:nvPr>
        </p:nvSpPr>
        <p:spPr/>
        <p:txBody>
          <a:bodyPr/>
          <a:lstStyle/>
          <a:p>
            <a:pPr>
              <a:defRPr/>
            </a:pPr>
            <a:fld id="{3D2491E0-F370-47E7-B5E7-001C97B7B8ED}" type="slidenum">
              <a:rPr lang="en-US" smtClean="0"/>
              <a:pPr>
                <a:defRPr/>
              </a:pPr>
              <a:t>24</a:t>
            </a:fld>
            <a:endParaRPr lang="en-US"/>
          </a:p>
        </p:txBody>
      </p:sp>
    </p:spTree>
    <p:extLst>
      <p:ext uri="{BB962C8B-B14F-4D97-AF65-F5344CB8AC3E}">
        <p14:creationId xmlns:p14="http://schemas.microsoft.com/office/powerpoint/2010/main" val="4246097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GB" b="1" dirty="0"/>
              <a:t>Teacher notes</a:t>
            </a:r>
          </a:p>
          <a:p>
            <a:r>
              <a:rPr lang="en-GB" dirty="0"/>
              <a:t>This virtual experiment illustrates how each of the alkali metals reacts with water. You may want to show the reaction for two or three of these metals and then ask students to predict the other reactions using what they have learned about the reactivity trends in the periodic table.</a:t>
            </a:r>
          </a:p>
          <a:p>
            <a:endParaRPr lang="en-GB" dirty="0"/>
          </a:p>
          <a:p>
            <a:pPr fontAlgn="base"/>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dirty="0"/>
          </a:p>
        </p:txBody>
      </p:sp>
      <p:sp>
        <p:nvSpPr>
          <p:cNvPr id="2" name="Slide Number Placeholder 1">
            <a:extLst>
              <a:ext uri="{FF2B5EF4-FFF2-40B4-BE49-F238E27FC236}">
                <a16:creationId xmlns:a16="http://schemas.microsoft.com/office/drawing/2014/main" id="{61260B8B-5737-4373-8582-B0A01F3A44E5}"/>
              </a:ext>
            </a:extLst>
          </p:cNvPr>
          <p:cNvSpPr>
            <a:spLocks noGrp="1"/>
          </p:cNvSpPr>
          <p:nvPr>
            <p:ph type="sldNum" sz="quarter" idx="10"/>
          </p:nvPr>
        </p:nvSpPr>
        <p:spPr/>
        <p:txBody>
          <a:bodyPr/>
          <a:lstStyle/>
          <a:p>
            <a:pPr>
              <a:defRPr/>
            </a:pPr>
            <a:fld id="{3D2491E0-F370-47E7-B5E7-001C97B7B8ED}" type="slidenum">
              <a:rPr lang="en-US" smtClean="0"/>
              <a:pPr>
                <a:defRPr/>
              </a:pPr>
              <a:t>25</a:t>
            </a:fld>
            <a:endParaRPr lang="en-US"/>
          </a:p>
        </p:txBody>
      </p:sp>
    </p:spTree>
    <p:extLst>
      <p:ext uri="{BB962C8B-B14F-4D97-AF65-F5344CB8AC3E}">
        <p14:creationId xmlns:p14="http://schemas.microsoft.com/office/powerpoint/2010/main" val="4269854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p>
        </p:txBody>
      </p:sp>
      <p:sp>
        <p:nvSpPr>
          <p:cNvPr id="2" name="Slide Number Placeholder 1">
            <a:extLst>
              <a:ext uri="{FF2B5EF4-FFF2-40B4-BE49-F238E27FC236}">
                <a16:creationId xmlns:a16="http://schemas.microsoft.com/office/drawing/2014/main" id="{B1ED4CE5-FD15-4744-8CC4-D00B88F74F0A}"/>
              </a:ext>
            </a:extLst>
          </p:cNvPr>
          <p:cNvSpPr>
            <a:spLocks noGrp="1"/>
          </p:cNvSpPr>
          <p:nvPr>
            <p:ph type="sldNum" sz="quarter" idx="10"/>
          </p:nvPr>
        </p:nvSpPr>
        <p:spPr/>
        <p:txBody>
          <a:bodyPr/>
          <a:lstStyle/>
          <a:p>
            <a:pPr>
              <a:defRPr/>
            </a:pPr>
            <a:fld id="{3D2491E0-F370-47E7-B5E7-001C97B7B8ED}" type="slidenum">
              <a:rPr lang="en-US" smtClean="0"/>
              <a:pPr>
                <a:defRPr/>
              </a:pPr>
              <a:t>26</a:t>
            </a:fld>
            <a:endParaRPr lang="en-US"/>
          </a:p>
        </p:txBody>
      </p:sp>
    </p:spTree>
    <p:extLst>
      <p:ext uri="{BB962C8B-B14F-4D97-AF65-F5344CB8AC3E}">
        <p14:creationId xmlns:p14="http://schemas.microsoft.com/office/powerpoint/2010/main" val="3925133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GB" b="1" dirty="0"/>
              <a:t>Teacher notes</a:t>
            </a:r>
          </a:p>
          <a:p>
            <a:r>
              <a:rPr lang="en-GB" dirty="0"/>
              <a:t>This quiz could be used as a </a:t>
            </a:r>
            <a:r>
              <a:rPr lang="en-GB" sz="1200" kern="1200" dirty="0">
                <a:solidFill>
                  <a:schemeClr val="tx1"/>
                </a:solidFill>
                <a:effectLst/>
                <a:latin typeface="Arial" charset="0"/>
                <a:ea typeface="+mn-ea"/>
                <a:cs typeface="+mn-cs"/>
              </a:rPr>
              <a:t>introductory or summary activity </a:t>
            </a:r>
            <a:r>
              <a:rPr lang="en-GB" dirty="0"/>
              <a:t>to check students’ understanding of the reactivity of non-metals in the periodic table. </a:t>
            </a:r>
            <a:r>
              <a:rPr lang="en-GB" dirty="0" err="1"/>
              <a:t>Colored</a:t>
            </a:r>
            <a:r>
              <a:rPr lang="en-GB" dirty="0"/>
              <a:t> traffic light cards could be used with this activity to increase class participation.</a:t>
            </a:r>
          </a:p>
        </p:txBody>
      </p:sp>
      <p:sp>
        <p:nvSpPr>
          <p:cNvPr id="2" name="Slide Number Placeholder 1">
            <a:extLst>
              <a:ext uri="{FF2B5EF4-FFF2-40B4-BE49-F238E27FC236}">
                <a16:creationId xmlns:a16="http://schemas.microsoft.com/office/drawing/2014/main" id="{31A25016-EE4F-4431-B8D8-2BCB5FE7FCD3}"/>
              </a:ext>
            </a:extLst>
          </p:cNvPr>
          <p:cNvSpPr>
            <a:spLocks noGrp="1"/>
          </p:cNvSpPr>
          <p:nvPr>
            <p:ph type="sldNum" sz="quarter" idx="10"/>
          </p:nvPr>
        </p:nvSpPr>
        <p:spPr/>
        <p:txBody>
          <a:bodyPr/>
          <a:lstStyle/>
          <a:p>
            <a:pPr>
              <a:defRPr/>
            </a:pPr>
            <a:fld id="{3D2491E0-F370-47E7-B5E7-001C97B7B8ED}" type="slidenum">
              <a:rPr lang="en-US" smtClean="0"/>
              <a:pPr>
                <a:defRPr/>
              </a:pPr>
              <a:t>27</a:t>
            </a:fld>
            <a:endParaRPr lang="en-US"/>
          </a:p>
        </p:txBody>
      </p:sp>
    </p:spTree>
    <p:extLst>
      <p:ext uri="{BB962C8B-B14F-4D97-AF65-F5344CB8AC3E}">
        <p14:creationId xmlns:p14="http://schemas.microsoft.com/office/powerpoint/2010/main" val="70999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415790"/>
            <a:ext cx="5029200" cy="4183380"/>
          </a:xfrm>
          <a:noFill/>
          <a:ln/>
        </p:spPr>
        <p:txBody>
          <a:bodyPr/>
          <a:lstStyle/>
          <a:p>
            <a:r>
              <a:rPr lang="en-GB" b="1" dirty="0"/>
              <a:t>Teacher notes</a:t>
            </a:r>
          </a:p>
          <a:p>
            <a:r>
              <a:rPr lang="en-GB" dirty="0"/>
              <a:t>This virtual experiment compares the reactivity of the halogens with iron wool. It could be used as a precursor to running the practical in the lab, or as a </a:t>
            </a:r>
            <a:r>
              <a:rPr lang="en-GB" sz="1200" kern="1200" dirty="0">
                <a:solidFill>
                  <a:schemeClr val="tx1"/>
                </a:solidFill>
                <a:effectLst/>
                <a:latin typeface="Arial" charset="0"/>
                <a:ea typeface="+mn-ea"/>
                <a:cs typeface="+mn-cs"/>
              </a:rPr>
              <a:t>summary activity</a:t>
            </a:r>
            <a:r>
              <a:rPr lang="en-GB" dirty="0"/>
              <a:t>. When using this activity, it should be made clear that, with iodine, the reaction takes several minutes of strong heating before it reacts. This is illustrated by the stopwatch, but is not shown in real time.</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dirty="0"/>
          </a:p>
        </p:txBody>
      </p:sp>
      <p:sp>
        <p:nvSpPr>
          <p:cNvPr id="2" name="Slide Number Placeholder 1">
            <a:extLst>
              <a:ext uri="{FF2B5EF4-FFF2-40B4-BE49-F238E27FC236}">
                <a16:creationId xmlns:a16="http://schemas.microsoft.com/office/drawing/2014/main" id="{7C8D5D9E-9CB8-437F-BF7B-ABCBF1605C9B}"/>
              </a:ext>
            </a:extLst>
          </p:cNvPr>
          <p:cNvSpPr>
            <a:spLocks noGrp="1"/>
          </p:cNvSpPr>
          <p:nvPr>
            <p:ph type="sldNum" sz="quarter" idx="10"/>
          </p:nvPr>
        </p:nvSpPr>
        <p:spPr/>
        <p:txBody>
          <a:bodyPr/>
          <a:lstStyle/>
          <a:p>
            <a:pPr>
              <a:defRPr/>
            </a:pPr>
            <a:fld id="{3D2491E0-F370-47E7-B5E7-001C97B7B8ED}" type="slidenum">
              <a:rPr lang="en-US" smtClean="0"/>
              <a:pPr>
                <a:defRPr/>
              </a:pPr>
              <a:t>28</a:t>
            </a:fld>
            <a:endParaRPr lang="en-US"/>
          </a:p>
        </p:txBody>
      </p:sp>
    </p:spTree>
    <p:extLst>
      <p:ext uri="{BB962C8B-B14F-4D97-AF65-F5344CB8AC3E}">
        <p14:creationId xmlns:p14="http://schemas.microsoft.com/office/powerpoint/2010/main" val="33555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91C18381-8669-4918-9F23-4162AA08850E}"/>
              </a:ext>
            </a:extLst>
          </p:cNvPr>
          <p:cNvSpPr>
            <a:spLocks noGrp="1"/>
          </p:cNvSpPr>
          <p:nvPr>
            <p:ph type="sldNum" sz="quarter" idx="10"/>
          </p:nvPr>
        </p:nvSpPr>
        <p:spPr/>
        <p:txBody>
          <a:bodyPr/>
          <a:lstStyle/>
          <a:p>
            <a:pPr>
              <a:defRPr/>
            </a:pPr>
            <a:fld id="{3D2491E0-F370-47E7-B5E7-001C97B7B8ED}" type="slidenum">
              <a:rPr lang="en-US" smtClean="0"/>
              <a:pPr>
                <a:defRPr/>
              </a:pPr>
              <a:t>29</a:t>
            </a:fld>
            <a:endParaRPr lang="en-US"/>
          </a:p>
        </p:txBody>
      </p:sp>
    </p:spTree>
    <p:extLst>
      <p:ext uri="{BB962C8B-B14F-4D97-AF65-F5344CB8AC3E}">
        <p14:creationId xmlns:p14="http://schemas.microsoft.com/office/powerpoint/2010/main" val="167569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D3E6F9B0-E1E4-4E54-8CD2-A771A6FD7C4C}"/>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20677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44B8F551-5362-4C68-82F6-C4060F2FB876}"/>
              </a:ext>
            </a:extLst>
          </p:cNvPr>
          <p:cNvSpPr>
            <a:spLocks noGrp="1"/>
          </p:cNvSpPr>
          <p:nvPr>
            <p:ph type="sldNum" sz="quarter" idx="10"/>
          </p:nvPr>
        </p:nvSpPr>
        <p:spPr/>
        <p:txBody>
          <a:bodyPr/>
          <a:lstStyle/>
          <a:p>
            <a:pPr>
              <a:defRPr/>
            </a:pPr>
            <a:fld id="{3D2491E0-F370-47E7-B5E7-001C97B7B8ED}" type="slidenum">
              <a:rPr lang="en-US" smtClean="0"/>
              <a:pPr>
                <a:defRPr/>
              </a:pPr>
              <a:t>30</a:t>
            </a:fld>
            <a:endParaRPr lang="en-US"/>
          </a:p>
        </p:txBody>
      </p:sp>
    </p:spTree>
    <p:extLst>
      <p:ext uri="{BB962C8B-B14F-4D97-AF65-F5344CB8AC3E}">
        <p14:creationId xmlns:p14="http://schemas.microsoft.com/office/powerpoint/2010/main" val="153840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GB" b="1" dirty="0"/>
              <a:t>Teacher notes</a:t>
            </a:r>
          </a:p>
          <a:p>
            <a:r>
              <a:rPr lang="en-GB" dirty="0"/>
              <a:t>This completing sentences activity could be used as a </a:t>
            </a:r>
            <a:r>
              <a:rPr lang="en-GB" sz="1200" kern="1200" dirty="0">
                <a:solidFill>
                  <a:schemeClr val="tx1"/>
                </a:solidFill>
                <a:effectLst/>
                <a:latin typeface="Arial" charset="0"/>
                <a:ea typeface="+mn-ea"/>
                <a:cs typeface="+mn-cs"/>
              </a:rPr>
              <a:t>introductory or summary activity </a:t>
            </a:r>
            <a:r>
              <a:rPr lang="en-GB" dirty="0"/>
              <a:t>on the periodic table.</a:t>
            </a:r>
          </a:p>
        </p:txBody>
      </p:sp>
      <p:sp>
        <p:nvSpPr>
          <p:cNvPr id="2" name="Slide Number Placeholder 1">
            <a:extLst>
              <a:ext uri="{FF2B5EF4-FFF2-40B4-BE49-F238E27FC236}">
                <a16:creationId xmlns:a16="http://schemas.microsoft.com/office/drawing/2014/main" id="{79A7D88D-0A3C-455A-B914-C4F21401CBF8}"/>
              </a:ext>
            </a:extLst>
          </p:cNvPr>
          <p:cNvSpPr>
            <a:spLocks noGrp="1"/>
          </p:cNvSpPr>
          <p:nvPr>
            <p:ph type="sldNum" sz="quarter" idx="10"/>
          </p:nvPr>
        </p:nvSpPr>
        <p:spPr/>
        <p:txBody>
          <a:bodyPr/>
          <a:lstStyle/>
          <a:p>
            <a:pPr>
              <a:defRPr/>
            </a:pPr>
            <a:fld id="{3D2491E0-F370-47E7-B5E7-001C97B7B8ED}" type="slidenum">
              <a:rPr lang="en-US" smtClean="0"/>
              <a:pPr>
                <a:defRPr/>
              </a:pPr>
              <a:t>31</a:t>
            </a:fld>
            <a:endParaRPr lang="en-US"/>
          </a:p>
        </p:txBody>
      </p:sp>
    </p:spTree>
    <p:extLst>
      <p:ext uri="{BB962C8B-B14F-4D97-AF65-F5344CB8AC3E}">
        <p14:creationId xmlns:p14="http://schemas.microsoft.com/office/powerpoint/2010/main" val="96683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GB" dirty="0"/>
              <a:t>This presentation is accompanied by the worksheet </a:t>
            </a:r>
            <a:r>
              <a:rPr lang="en-GB" i="1" dirty="0"/>
              <a:t>Elements and The Periodic Table</a:t>
            </a:r>
            <a:r>
              <a:rPr lang="en-GB" dirty="0"/>
              <a:t>.</a:t>
            </a:r>
          </a:p>
          <a:p>
            <a:pPr eaLnBrk="1" hangingPunct="1"/>
            <a:endParaRPr lang="en-GB" dirty="0"/>
          </a:p>
          <a:p>
            <a:pPr fontAlgn="base"/>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2" name="Slide Number Placeholder 1">
            <a:extLst>
              <a:ext uri="{FF2B5EF4-FFF2-40B4-BE49-F238E27FC236}">
                <a16:creationId xmlns:a16="http://schemas.microsoft.com/office/drawing/2014/main" id="{D6A6C760-1610-4B47-B1EC-99DEC39B6A5C}"/>
              </a:ext>
            </a:extLst>
          </p:cNvPr>
          <p:cNvSpPr>
            <a:spLocks noGrp="1"/>
          </p:cNvSpPr>
          <p:nvPr>
            <p:ph type="sldNum" sz="quarter" idx="10"/>
          </p:nvPr>
        </p:nvSpPr>
        <p:spPr>
          <a:xfrm>
            <a:off x="3886200" y="8831580"/>
            <a:ext cx="2971800" cy="464820"/>
          </a:xfrm>
        </p:spPr>
        <p:txBody>
          <a:bodyPr/>
          <a:lstStyle/>
          <a:p>
            <a:pPr>
              <a:defRPr/>
            </a:pPr>
            <a:fld id="{3D2491E0-F370-47E7-B5E7-001C97B7B8ED}" type="slidenum">
              <a:rPr lang="en-US" smtClean="0"/>
              <a:pPr>
                <a:defRPr/>
              </a:pPr>
              <a:t>4</a:t>
            </a:fld>
            <a:endParaRPr lang="en-US" dirty="0"/>
          </a:p>
        </p:txBody>
      </p:sp>
    </p:spTree>
    <p:extLst>
      <p:ext uri="{BB962C8B-B14F-4D97-AF65-F5344CB8AC3E}">
        <p14:creationId xmlns:p14="http://schemas.microsoft.com/office/powerpoint/2010/main" val="182073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Polonium was named after Poland, where Marie Curie was born. Radium was named after the Latin word for “ray” because it is highly radioactive. </a:t>
            </a:r>
          </a:p>
          <a:p>
            <a:pPr eaLnBrk="1" hangingPunct="1"/>
            <a:endParaRPr lang="en-GB" b="1" dirty="0"/>
          </a:p>
          <a:p>
            <a:pPr eaLnBrk="1" hangingPunct="1"/>
            <a:r>
              <a:rPr lang="en-GB" b="1" dirty="0"/>
              <a:t>Photo credit:</a:t>
            </a:r>
            <a:r>
              <a:rPr lang="en-GB" dirty="0"/>
              <a:t> Marie Curie </a:t>
            </a:r>
            <a:r>
              <a:rPr lang="en-US" dirty="0"/>
              <a:t>© </a:t>
            </a:r>
            <a:r>
              <a:rPr lang="en-US" dirty="0" err="1"/>
              <a:t>Jupiterimages</a:t>
            </a:r>
            <a:r>
              <a:rPr lang="en-US" dirty="0"/>
              <a:t> Corporation 2018</a:t>
            </a:r>
          </a:p>
        </p:txBody>
      </p:sp>
      <p:sp>
        <p:nvSpPr>
          <p:cNvPr id="2" name="Slide Number Placeholder 1">
            <a:extLst>
              <a:ext uri="{FF2B5EF4-FFF2-40B4-BE49-F238E27FC236}">
                <a16:creationId xmlns:a16="http://schemas.microsoft.com/office/drawing/2014/main" id="{46F7A3AB-5176-4E66-BCE6-06AB43FDD456}"/>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72770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b="1" dirty="0"/>
              <a:t>Teacher notes</a:t>
            </a:r>
          </a:p>
          <a:p>
            <a:r>
              <a:rPr lang="en-GB" dirty="0"/>
              <a:t>The name technetium comes from the Greek word for artificial. Students who are interested in CERN can learn more on their website: http://home.web.cern.ch/students-educators</a:t>
            </a:r>
          </a:p>
          <a:p>
            <a:r>
              <a:rPr lang="en-GB" dirty="0"/>
              <a:t>This weblink was working at the time of publication. </a:t>
            </a:r>
            <a:r>
              <a:rPr lang="en-GB" dirty="0" err="1"/>
              <a:t>Boardworks</a:t>
            </a:r>
            <a:r>
              <a:rPr lang="en-GB" dirty="0"/>
              <a:t> is not responsible for the content of external sites.</a:t>
            </a:r>
          </a:p>
          <a:p>
            <a:endParaRPr lang="en-GB" dirty="0"/>
          </a:p>
          <a:p>
            <a:pPr eaLnBrk="1" hangingPunct="1"/>
            <a:r>
              <a:rPr lang="en-GB" b="1" dirty="0"/>
              <a:t>Photo credit:</a:t>
            </a:r>
            <a:r>
              <a:rPr lang="en-GB" dirty="0"/>
              <a:t> </a:t>
            </a:r>
            <a:r>
              <a:rPr lang="en-US" dirty="0"/>
              <a:t>©</a:t>
            </a:r>
            <a:r>
              <a:rPr lang="en-GB" dirty="0"/>
              <a:t> CERN</a:t>
            </a:r>
          </a:p>
          <a:p>
            <a:r>
              <a:rPr lang="en-GB" dirty="0"/>
              <a:t>Image shows an engineer checking the electronics of the cryogenic instrumentation under a dipole magnet.</a:t>
            </a:r>
          </a:p>
        </p:txBody>
      </p:sp>
      <p:sp>
        <p:nvSpPr>
          <p:cNvPr id="2" name="Slide Number Placeholder 1">
            <a:extLst>
              <a:ext uri="{FF2B5EF4-FFF2-40B4-BE49-F238E27FC236}">
                <a16:creationId xmlns:a16="http://schemas.microsoft.com/office/drawing/2014/main" id="{821A3356-7734-4F27-BB8E-BA6093F1FC55}"/>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1393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229A90F9-1614-4DA1-B346-2E9E7DAFAA39}"/>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139143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EBBBAA00-74DB-48D6-8451-55BF1EA13058}"/>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45629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Compounds also have different names in different languages. This is why it is so important to have standard symbols for elements and compounds. </a:t>
            </a:r>
          </a:p>
          <a:p>
            <a:pPr eaLnBrk="1" hangingPunct="1"/>
            <a:endParaRPr lang="en-GB" dirty="0"/>
          </a:p>
          <a:p>
            <a:pPr fontAlgn="base"/>
            <a:r>
              <a:rPr lang="en-GB" sz="1200" kern="1200" dirty="0">
                <a:solidFill>
                  <a:schemeClr val="tx1"/>
                </a:solidFill>
                <a:effectLst/>
                <a:latin typeface="Arial" charset="0"/>
                <a:ea typeface="+mn-ea"/>
                <a:cs typeface="+mn-cs"/>
              </a:rPr>
              <a:t>This slide covers the Science and Engineering Practice:</a:t>
            </a:r>
          </a:p>
          <a:p>
            <a:pPr marL="171450" indent="-171450" eaLnBrk="1" hangingPunct="1">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p>
        </p:txBody>
      </p:sp>
      <p:sp>
        <p:nvSpPr>
          <p:cNvPr id="2" name="Slide Number Placeholder 1">
            <a:extLst>
              <a:ext uri="{FF2B5EF4-FFF2-40B4-BE49-F238E27FC236}">
                <a16:creationId xmlns:a16="http://schemas.microsoft.com/office/drawing/2014/main" id="{C8CFFBC4-C13C-4526-A03F-80BF6370109F}"/>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637737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90744" cy="3136307"/>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8692749A-1DF5-4EA4-84B7-CAD894EDB4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FF45FACD-7037-4188-B562-4DFC4C97310D}"/>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
    </p:custDataLst>
    <p:extLst>
      <p:ext uri="{BB962C8B-B14F-4D97-AF65-F5344CB8AC3E}">
        <p14:creationId xmlns:p14="http://schemas.microsoft.com/office/powerpoint/2010/main" val="1233608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AC63ECF3-BE89-417C-BA3C-DB9170F5F95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F62668B-A159-444A-810A-71C33509EAA1}"/>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7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1996F104-1481-4E92-A33F-D8C024228E5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6D317599-3380-416D-9CFD-252512A2D628}"/>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2.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6.xml"/><Relationship Id="rId7" Type="http://schemas.openxmlformats.org/officeDocument/2006/relationships/image" Target="../media/image17.png"/><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slideLayout" Target="../slideLayouts/slideLayout6.xml"/><Relationship Id="rId7" Type="http://schemas.openxmlformats.org/officeDocument/2006/relationships/image" Target="../media/image18.jp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8.xml"/><Relationship Id="rId7" Type="http://schemas.openxmlformats.org/officeDocument/2006/relationships/image" Target="../media/image17.png"/><Relationship Id="rId2" Type="http://schemas.openxmlformats.org/officeDocument/2006/relationships/tags" Target="../tags/tag32.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notesSlide" Target="../notesSlides/notesSlide24.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9.xml"/><Relationship Id="rId7" Type="http://schemas.openxmlformats.org/officeDocument/2006/relationships/image" Target="../media/image6.png"/><Relationship Id="rId12" Type="http://schemas.openxmlformats.org/officeDocument/2006/relationships/image" Target="../media/image16.wmf"/><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image" Target="../media/image27.png"/><Relationship Id="rId11" Type="http://schemas.openxmlformats.org/officeDocument/2006/relationships/image" Target="../media/image18.jpg"/><Relationship Id="rId5" Type="http://schemas.openxmlformats.org/officeDocument/2006/relationships/notesSlide" Target="../notesSlides/notesSlide25.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10.xml"/><Relationship Id="rId7" Type="http://schemas.openxmlformats.org/officeDocument/2006/relationships/image" Target="../media/image17.png"/><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notesSlide" Target="../notesSlides/notesSlide27.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11.xml"/><Relationship Id="rId7" Type="http://schemas.openxmlformats.org/officeDocument/2006/relationships/image" Target="../media/image27.png"/><Relationship Id="rId12" Type="http://schemas.openxmlformats.org/officeDocument/2006/relationships/image" Target="../media/image16.wmf"/><Relationship Id="rId2" Type="http://schemas.openxmlformats.org/officeDocument/2006/relationships/tags" Target="../tags/tag36.xml"/><Relationship Id="rId1" Type="http://schemas.openxmlformats.org/officeDocument/2006/relationships/vmlDrawing" Target="../drawings/vmlDrawing11.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28.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12.xml"/><Relationship Id="rId7" Type="http://schemas.openxmlformats.org/officeDocument/2006/relationships/image" Target="../media/image17.png"/><Relationship Id="rId2" Type="http://schemas.openxmlformats.org/officeDocument/2006/relationships/tags" Target="../tags/tag37.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notesSlide" Target="../notesSlides/notesSlide29.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13.xml"/><Relationship Id="rId7" Type="http://schemas.openxmlformats.org/officeDocument/2006/relationships/image" Target="../media/image17.png"/><Relationship Id="rId2" Type="http://schemas.openxmlformats.org/officeDocument/2006/relationships/tags" Target="../tags/tag38.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notesSlide" Target="../notesSlides/notesSlide30.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14.xml"/><Relationship Id="rId7" Type="http://schemas.openxmlformats.org/officeDocument/2006/relationships/image" Target="../media/image14.png"/><Relationship Id="rId2" Type="http://schemas.openxmlformats.org/officeDocument/2006/relationships/tags" Target="../tags/tag39.xml"/><Relationship Id="rId1" Type="http://schemas.openxmlformats.org/officeDocument/2006/relationships/vmlDrawing" Target="../drawings/vmlDrawing14.vml"/><Relationship Id="rId6" Type="http://schemas.openxmlformats.org/officeDocument/2006/relationships/image" Target="../media/image17.png"/><Relationship Id="rId5" Type="http://schemas.openxmlformats.org/officeDocument/2006/relationships/notesSlide" Target="../notesSlides/notesSlide31.xml"/><Relationship Id="rId4" Type="http://schemas.openxmlformats.org/officeDocument/2006/relationships/slideLayout" Target="../slideLayouts/slideLayout20.xml"/><Relationship Id="rId9"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10791" y="1187865"/>
            <a:ext cx="4987636" cy="3085032"/>
          </a:xfrm>
        </p:spPr>
        <p:txBody>
          <a:bodyPr/>
          <a:lstStyle/>
          <a:p>
            <a:r>
              <a:rPr lang="en-GB" dirty="0"/>
              <a:t>Elements and </a:t>
            </a:r>
            <a:br>
              <a:rPr lang="en-GB" dirty="0"/>
            </a:br>
            <a:r>
              <a:rPr lang="en-GB" dirty="0"/>
              <a:t>The Periodic Table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dirty="0"/>
              <a:t>Who invented the periodic table?</a:t>
            </a:r>
          </a:p>
        </p:txBody>
      </p:sp>
      <p:pic>
        <p:nvPicPr>
          <p:cNvPr id="6" name="Picture 5">
            <a:hlinkClick r:id="" action="ppaction://hlinkshowjump?jump=nextslide"/>
            <a:extLst>
              <a:ext uri="{FF2B5EF4-FFF2-40B4-BE49-F238E27FC236}">
                <a16:creationId xmlns:a16="http://schemas.microsoft.com/office/drawing/2014/main" id="{795788F8-C6F4-4003-BD3A-13AC6A4BFB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A587C2A-97B5-4824-A777-855F88469DD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EFA2934A-18F5-40FB-B9B9-E9A146A77F3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9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5610D60-2A37-4C28-8AB3-34E61927193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66559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GB" dirty="0"/>
              <a:t>Mendeleev and the periodic table</a:t>
            </a:r>
          </a:p>
        </p:txBody>
      </p:sp>
      <p:pic>
        <p:nvPicPr>
          <p:cNvPr id="6" name="Picture 5">
            <a:hlinkClick r:id="" action="ppaction://hlinkshowjump?jump=nextslide"/>
            <a:extLst>
              <a:ext uri="{FF2B5EF4-FFF2-40B4-BE49-F238E27FC236}">
                <a16:creationId xmlns:a16="http://schemas.microsoft.com/office/drawing/2014/main" id="{7C0008D5-2560-419A-9270-563425C5B7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E5CFB7A-8A47-407F-885E-1BE98A75743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E0FAE57F-858C-44B3-9A41-C028000C0DD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1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AF03D5-C675-43DB-B173-36875FA0BBC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08431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dirty="0"/>
              <a:t>How are the elements arranged?</a:t>
            </a:r>
          </a:p>
        </p:txBody>
      </p:sp>
      <p:pic>
        <p:nvPicPr>
          <p:cNvPr id="7" name="Picture 6">
            <a:hlinkClick r:id="" action="ppaction://hlinkshowjump?jump=nextslide"/>
            <a:extLst>
              <a:ext uri="{FF2B5EF4-FFF2-40B4-BE49-F238E27FC236}">
                <a16:creationId xmlns:a16="http://schemas.microsoft.com/office/drawing/2014/main" id="{A36BF372-FD76-4C43-9E9F-38C7F012B4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D2233A9-B43F-4AA7-82C8-68DF077CB49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2752BDB-2126-47C5-9CA5-48E31DCA3697}"/>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F1667D5-174B-49EC-92EE-857570CB91F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4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A147DB0-1996-4F3C-8229-114C885CA53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8368086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Arranging the periodic table</a:t>
            </a:r>
          </a:p>
        </p:txBody>
      </p:sp>
      <p:sp>
        <p:nvSpPr>
          <p:cNvPr id="28675" name="Text Box 3"/>
          <p:cNvSpPr txBox="1">
            <a:spLocks noChangeArrowheads="1"/>
          </p:cNvSpPr>
          <p:nvPr/>
        </p:nvSpPr>
        <p:spPr bwMode="auto">
          <a:xfrm>
            <a:off x="358775" y="784225"/>
            <a:ext cx="8532813" cy="830263"/>
          </a:xfrm>
          <a:prstGeom prst="rect">
            <a:avLst/>
          </a:prstGeom>
          <a:noFill/>
          <a:ln w="9525">
            <a:noFill/>
            <a:miter lim="800000"/>
            <a:headEnd/>
            <a:tailEnd/>
          </a:ln>
        </p:spPr>
        <p:txBody>
          <a:bodyPr>
            <a:spAutoFit/>
          </a:bodyPr>
          <a:lstStyle/>
          <a:p>
            <a:pPr eaLnBrk="1" hangingPunct="1">
              <a:spcBef>
                <a:spcPct val="20000"/>
              </a:spcBef>
            </a:pPr>
            <a:r>
              <a:rPr lang="en-GB" dirty="0">
                <a:solidFill>
                  <a:srgbClr val="010066"/>
                </a:solidFill>
              </a:rPr>
              <a:t>Arranging all</a:t>
            </a:r>
            <a:r>
              <a:rPr lang="en-GB" b="1" dirty="0">
                <a:solidFill>
                  <a:srgbClr val="010066"/>
                </a:solidFill>
              </a:rPr>
              <a:t> </a:t>
            </a:r>
            <a:r>
              <a:rPr lang="en-GB" dirty="0">
                <a:solidFill>
                  <a:srgbClr val="010066"/>
                </a:solidFill>
              </a:rPr>
              <a:t>the elements by their atomic number and their properties led to the creation of the </a:t>
            </a:r>
            <a:r>
              <a:rPr lang="en-GB" b="1" dirty="0">
                <a:solidFill>
                  <a:srgbClr val="FF6600"/>
                </a:solidFill>
              </a:rPr>
              <a:t>periodic table</a:t>
            </a:r>
            <a:r>
              <a:rPr lang="en-GB" dirty="0">
                <a:solidFill>
                  <a:srgbClr val="010066"/>
                </a:solidFill>
              </a:rPr>
              <a:t>.</a:t>
            </a:r>
            <a:endParaRPr lang="en-GB" b="1" dirty="0">
              <a:solidFill>
                <a:srgbClr val="010066"/>
              </a:solidFill>
            </a:endParaRPr>
          </a:p>
        </p:txBody>
      </p:sp>
      <p:pic>
        <p:nvPicPr>
          <p:cNvPr id="28677" name="Picture 47" descr="periodic table - simple (no key, no colour)"/>
          <p:cNvPicPr>
            <a:picLocks noChangeAspect="1" noChangeArrowheads="1"/>
          </p:cNvPicPr>
          <p:nvPr/>
        </p:nvPicPr>
        <p:blipFill>
          <a:blip r:embed="rId4" cstate="print"/>
          <a:srcRect/>
          <a:stretch>
            <a:fillRect/>
          </a:stretch>
        </p:blipFill>
        <p:spPr bwMode="auto">
          <a:xfrm>
            <a:off x="358775" y="1671284"/>
            <a:ext cx="8684404" cy="4258817"/>
          </a:xfrm>
          <a:prstGeom prst="rect">
            <a:avLst/>
          </a:prstGeom>
          <a:noFill/>
          <a:ln w="9525">
            <a:noFill/>
            <a:miter lim="800000"/>
            <a:headEnd/>
            <a:tailEnd/>
          </a:ln>
        </p:spPr>
      </p:pic>
      <p:pic>
        <p:nvPicPr>
          <p:cNvPr id="6" name="Picture 8">
            <a:hlinkClick r:id="" action="ppaction://hlinkshowjump?jump=nextslide"/>
            <a:extLst>
              <a:ext uri="{FF2B5EF4-FFF2-40B4-BE49-F238E27FC236}">
                <a16:creationId xmlns:a16="http://schemas.microsoft.com/office/drawing/2014/main" id="{34A9BBDA-C73D-40E1-A510-EBEEF0DB3D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510479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861" descr="atomicnotable.png"/>
          <p:cNvPicPr>
            <a:picLocks noChangeAspect="1"/>
          </p:cNvPicPr>
          <p:nvPr/>
        </p:nvPicPr>
        <p:blipFill>
          <a:blip r:embed="rId4" cstate="print"/>
          <a:srcRect/>
          <a:stretch>
            <a:fillRect/>
          </a:stretch>
        </p:blipFill>
        <p:spPr bwMode="auto">
          <a:xfrm>
            <a:off x="324000" y="1644888"/>
            <a:ext cx="8712000" cy="43272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r>
              <a:rPr lang="en-GB"/>
              <a:t>Missing elements!</a:t>
            </a:r>
          </a:p>
        </p:txBody>
      </p:sp>
      <p:sp>
        <p:nvSpPr>
          <p:cNvPr id="29700" name="Text Box 3"/>
          <p:cNvSpPr txBox="1">
            <a:spLocks noChangeArrowheads="1"/>
          </p:cNvSpPr>
          <p:nvPr/>
        </p:nvSpPr>
        <p:spPr bwMode="auto">
          <a:xfrm>
            <a:off x="358775" y="784225"/>
            <a:ext cx="8532813" cy="830997"/>
          </a:xfrm>
          <a:prstGeom prst="rect">
            <a:avLst/>
          </a:prstGeom>
          <a:noFill/>
          <a:ln w="9525">
            <a:noFill/>
            <a:miter lim="800000"/>
            <a:headEnd/>
            <a:tailEnd/>
          </a:ln>
        </p:spPr>
        <p:txBody>
          <a:bodyPr>
            <a:spAutoFit/>
          </a:bodyPr>
          <a:lstStyle/>
          <a:p>
            <a:pPr eaLnBrk="1" hangingPunct="1"/>
            <a:r>
              <a:rPr lang="en-GB" dirty="0">
                <a:solidFill>
                  <a:srgbClr val="010066"/>
                </a:solidFill>
              </a:rPr>
              <a:t>In this periodic table, the symbols are replaced by </a:t>
            </a:r>
            <a:r>
              <a:rPr lang="en-GB" b="1" dirty="0">
                <a:solidFill>
                  <a:srgbClr val="FF6600"/>
                </a:solidFill>
              </a:rPr>
              <a:t>atomic numbers</a:t>
            </a:r>
            <a:r>
              <a:rPr lang="en-GB" dirty="0">
                <a:solidFill>
                  <a:srgbClr val="010066"/>
                </a:solidFill>
              </a:rPr>
              <a:t>. Some numbers are missing – where are they?</a:t>
            </a:r>
            <a:endParaRPr lang="en-GB" b="1" dirty="0">
              <a:solidFill>
                <a:srgbClr val="010066"/>
              </a:solidFill>
            </a:endParaRPr>
          </a:p>
        </p:txBody>
      </p:sp>
      <p:sp>
        <p:nvSpPr>
          <p:cNvPr id="218394" name="Rectangle 282"/>
          <p:cNvSpPr>
            <a:spLocks noChangeArrowheads="1"/>
          </p:cNvSpPr>
          <p:nvPr/>
        </p:nvSpPr>
        <p:spPr bwMode="auto">
          <a:xfrm>
            <a:off x="2017186" y="5915356"/>
            <a:ext cx="6350002" cy="830263"/>
          </a:xfrm>
          <a:prstGeom prst="rect">
            <a:avLst/>
          </a:prstGeom>
          <a:noFill/>
          <a:ln w="9525">
            <a:noFill/>
            <a:miter lim="800000"/>
            <a:headEnd/>
            <a:tailEnd/>
          </a:ln>
        </p:spPr>
        <p:txBody>
          <a:bodyPr wrap="square">
            <a:spAutoFit/>
          </a:bodyPr>
          <a:lstStyle/>
          <a:p>
            <a:pPr eaLnBrk="1" hangingPunct="1"/>
            <a:r>
              <a:rPr lang="en-GB" dirty="0">
                <a:solidFill>
                  <a:srgbClr val="010066"/>
                </a:solidFill>
              </a:rPr>
              <a:t>Two more rows of elements fit here. They are called the </a:t>
            </a:r>
            <a:r>
              <a:rPr lang="en-GB" b="1" dirty="0">
                <a:solidFill>
                  <a:srgbClr val="FF6600"/>
                </a:solidFill>
              </a:rPr>
              <a:t>lanthanides</a:t>
            </a:r>
            <a:r>
              <a:rPr lang="en-GB" dirty="0">
                <a:solidFill>
                  <a:srgbClr val="010066"/>
                </a:solidFill>
              </a:rPr>
              <a:t> and </a:t>
            </a:r>
            <a:r>
              <a:rPr lang="en-GB" b="1" dirty="0">
                <a:solidFill>
                  <a:srgbClr val="FF6600"/>
                </a:solidFill>
              </a:rPr>
              <a:t>actinides</a:t>
            </a:r>
            <a:r>
              <a:rPr lang="en-GB" dirty="0">
                <a:solidFill>
                  <a:srgbClr val="333333"/>
                </a:solidFill>
              </a:rPr>
              <a:t>. </a:t>
            </a:r>
          </a:p>
        </p:txBody>
      </p:sp>
      <p:cxnSp>
        <p:nvCxnSpPr>
          <p:cNvPr id="11" name="Straight Connector 10"/>
          <p:cNvCxnSpPr>
            <a:cxnSpLocks noChangeShapeType="1"/>
          </p:cNvCxnSpPr>
          <p:nvPr/>
        </p:nvCxnSpPr>
        <p:spPr bwMode="auto">
          <a:xfrm>
            <a:off x="1802694" y="4708526"/>
            <a:ext cx="0" cy="1263562"/>
          </a:xfrm>
          <a:prstGeom prst="line">
            <a:avLst/>
          </a:prstGeom>
          <a:noFill/>
          <a:ln w="114300" algn="ctr">
            <a:solidFill>
              <a:srgbClr val="010066"/>
            </a:solidFill>
            <a:round/>
            <a:headEnd/>
            <a:tailEnd/>
          </a:ln>
        </p:spPr>
      </p:cxnSp>
      <p:pic>
        <p:nvPicPr>
          <p:cNvPr id="12" name="Picture 11" descr="The_periodic_table_8.1.png"/>
          <p:cNvPicPr>
            <a:picLocks noChangeAspect="1"/>
          </p:cNvPicPr>
          <p:nvPr/>
        </p:nvPicPr>
        <p:blipFill>
          <a:blip r:embed="rId5" cstate="print"/>
          <a:srcRect/>
          <a:stretch>
            <a:fillRect/>
          </a:stretch>
        </p:blipFill>
        <p:spPr bwMode="auto">
          <a:xfrm>
            <a:off x="1553456" y="5700041"/>
            <a:ext cx="498475" cy="658812"/>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D6F17312-66F5-491F-9CD6-628F427C02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7EEF33D4-B361-4C65-8626-FBC4CC780C1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0CA20A59-1BE9-48E0-8878-BF560C1577D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250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3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dirty="0"/>
              <a:t>Metals, non-metals and metalloids 1</a:t>
            </a:r>
          </a:p>
        </p:txBody>
      </p:sp>
      <p:sp>
        <p:nvSpPr>
          <p:cNvPr id="30723" name="Text Box 3"/>
          <p:cNvSpPr txBox="1">
            <a:spLocks noChangeArrowheads="1"/>
          </p:cNvSpPr>
          <p:nvPr/>
        </p:nvSpPr>
        <p:spPr bwMode="auto">
          <a:xfrm>
            <a:off x="358775" y="800100"/>
            <a:ext cx="8547100" cy="463550"/>
          </a:xfrm>
          <a:prstGeom prst="rect">
            <a:avLst/>
          </a:prstGeom>
          <a:noFill/>
          <a:ln w="9525" algn="ctr">
            <a:noFill/>
            <a:miter lim="800000"/>
            <a:headEnd/>
            <a:tailEnd/>
          </a:ln>
        </p:spPr>
        <p:txBody>
          <a:bodyPr lIns="90000" tIns="46800" rIns="90000" bIns="46800">
            <a:spAutoFit/>
          </a:bodyPr>
          <a:lstStyle/>
          <a:p>
            <a:r>
              <a:rPr lang="en-GB" b="1" dirty="0">
                <a:solidFill>
                  <a:srgbClr val="FF6600"/>
                </a:solidFill>
              </a:rPr>
              <a:t>Metals</a:t>
            </a:r>
            <a:r>
              <a:rPr lang="en-GB" dirty="0">
                <a:solidFill>
                  <a:srgbClr val="010067"/>
                </a:solidFill>
              </a:rPr>
              <a:t> </a:t>
            </a:r>
            <a:r>
              <a:rPr lang="en-GB" dirty="0">
                <a:solidFill>
                  <a:srgbClr val="010066"/>
                </a:solidFill>
              </a:rPr>
              <a:t>are on the left and in the centre of the periodic table. </a:t>
            </a:r>
          </a:p>
        </p:txBody>
      </p:sp>
      <p:sp>
        <p:nvSpPr>
          <p:cNvPr id="556036" name="Text Box 4"/>
          <p:cNvSpPr txBox="1">
            <a:spLocks noChangeArrowheads="1"/>
          </p:cNvSpPr>
          <p:nvPr/>
        </p:nvSpPr>
        <p:spPr bwMode="auto">
          <a:xfrm>
            <a:off x="358775" y="1449388"/>
            <a:ext cx="6184900" cy="463550"/>
          </a:xfrm>
          <a:prstGeom prst="rect">
            <a:avLst/>
          </a:prstGeom>
          <a:noFill/>
          <a:ln w="9525" algn="ctr">
            <a:noFill/>
            <a:miter lim="800000"/>
            <a:headEnd/>
            <a:tailEnd/>
          </a:ln>
        </p:spPr>
        <p:txBody>
          <a:bodyPr lIns="90000" tIns="46800" rIns="90000" bIns="46800">
            <a:spAutoFit/>
          </a:bodyPr>
          <a:lstStyle/>
          <a:p>
            <a:r>
              <a:rPr lang="en-GB" b="1" dirty="0">
                <a:solidFill>
                  <a:srgbClr val="FF6600"/>
                </a:solidFill>
              </a:rPr>
              <a:t>Non-metals</a:t>
            </a:r>
            <a:r>
              <a:rPr lang="en-GB" dirty="0">
                <a:solidFill>
                  <a:srgbClr val="010067"/>
                </a:solidFill>
              </a:rPr>
              <a:t> </a:t>
            </a:r>
            <a:r>
              <a:rPr lang="en-GB" dirty="0">
                <a:solidFill>
                  <a:srgbClr val="010066"/>
                </a:solidFill>
              </a:rPr>
              <a:t>are located mostly on the right.</a:t>
            </a:r>
          </a:p>
        </p:txBody>
      </p:sp>
      <p:sp>
        <p:nvSpPr>
          <p:cNvPr id="556040" name="Text Box 8"/>
          <p:cNvSpPr txBox="1">
            <a:spLocks noChangeArrowheads="1"/>
          </p:cNvSpPr>
          <p:nvPr/>
        </p:nvSpPr>
        <p:spPr bwMode="auto">
          <a:xfrm>
            <a:off x="358775" y="2098675"/>
            <a:ext cx="8426450" cy="1201738"/>
          </a:xfrm>
          <a:prstGeom prst="rect">
            <a:avLst/>
          </a:prstGeom>
          <a:noFill/>
          <a:ln w="9525" algn="ctr">
            <a:noFill/>
            <a:miter lim="800000"/>
            <a:headEnd/>
            <a:tailEnd/>
          </a:ln>
        </p:spPr>
        <p:txBody>
          <a:bodyPr lIns="90000" tIns="46800" rIns="90000" bIns="46800">
            <a:spAutoFit/>
          </a:bodyPr>
          <a:lstStyle/>
          <a:p>
            <a:r>
              <a:rPr lang="en-GB" b="1" dirty="0">
                <a:solidFill>
                  <a:srgbClr val="FF6600"/>
                </a:solidFill>
              </a:rPr>
              <a:t>Metalloids</a:t>
            </a:r>
            <a:r>
              <a:rPr lang="en-GB" dirty="0">
                <a:solidFill>
                  <a:srgbClr val="010067"/>
                </a:solidFill>
              </a:rPr>
              <a:t> </a:t>
            </a:r>
            <a:r>
              <a:rPr lang="en-GB" dirty="0">
                <a:solidFill>
                  <a:srgbClr val="010066"/>
                </a:solidFill>
              </a:rPr>
              <a:t>are located between metals and non-metals in the periodic table. Metalloids sometimes behave like metals and sometimes like non-metals. </a:t>
            </a:r>
          </a:p>
        </p:txBody>
      </p:sp>
      <p:pic>
        <p:nvPicPr>
          <p:cNvPr id="30727" name="Picture 47" descr="periodic table - simple (no key, no colour)"/>
          <p:cNvPicPr>
            <a:picLocks noChangeAspect="1" noChangeArrowheads="1"/>
          </p:cNvPicPr>
          <p:nvPr/>
        </p:nvPicPr>
        <p:blipFill>
          <a:blip r:embed="rId4" cstate="print"/>
          <a:srcRect/>
          <a:stretch>
            <a:fillRect/>
          </a:stretch>
        </p:blipFill>
        <p:spPr bwMode="auto">
          <a:xfrm>
            <a:off x="1547813" y="3465513"/>
            <a:ext cx="6324600" cy="3101975"/>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51593F4A-CE10-4CF3-9299-34AF50D0B1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5DE0BB64-E43F-469B-8404-49657DB8B56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647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6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604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autoUpdateAnimBg="0"/>
      <p:bldP spid="5560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dirty="0"/>
              <a:t>Metals, non-metals and metalloids 2</a:t>
            </a:r>
          </a:p>
        </p:txBody>
      </p:sp>
      <p:pic>
        <p:nvPicPr>
          <p:cNvPr id="6" name="Picture 5">
            <a:hlinkClick r:id="" action="ppaction://hlinkshowjump?jump=nextslide"/>
            <a:extLst>
              <a:ext uri="{FF2B5EF4-FFF2-40B4-BE49-F238E27FC236}">
                <a16:creationId xmlns:a16="http://schemas.microsoft.com/office/drawing/2014/main" id="{9A7951F2-8252-4FA8-9156-7A1604B02A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00F1DE82-6389-4E3E-B336-D95CD792A0F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6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C6CB5EC-B0E7-4AD2-9EDE-CF44137F1BB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303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4" name="Straight Arrow Connector 53"/>
          <p:cNvCxnSpPr>
            <a:cxnSpLocks noChangeShapeType="1"/>
          </p:cNvCxnSpPr>
          <p:nvPr/>
        </p:nvCxnSpPr>
        <p:spPr bwMode="auto">
          <a:xfrm>
            <a:off x="850900" y="1544638"/>
            <a:ext cx="0" cy="520700"/>
          </a:xfrm>
          <a:prstGeom prst="straightConnector1">
            <a:avLst/>
          </a:prstGeom>
          <a:noFill/>
          <a:ln w="50800" algn="ctr">
            <a:solidFill>
              <a:srgbClr val="FF6600"/>
            </a:solidFill>
            <a:round/>
            <a:headEnd type="oval" w="sm" len="sm"/>
            <a:tailEnd type="stealth" w="med" len="med"/>
          </a:ln>
        </p:spPr>
      </p:cxnSp>
      <p:cxnSp>
        <p:nvCxnSpPr>
          <p:cNvPr id="56" name="Straight Arrow Connector 55"/>
          <p:cNvCxnSpPr>
            <a:cxnSpLocks noChangeShapeType="1"/>
          </p:cNvCxnSpPr>
          <p:nvPr/>
        </p:nvCxnSpPr>
        <p:spPr bwMode="auto">
          <a:xfrm>
            <a:off x="1303338" y="1603375"/>
            <a:ext cx="20637" cy="982663"/>
          </a:xfrm>
          <a:prstGeom prst="straightConnector1">
            <a:avLst/>
          </a:prstGeom>
          <a:noFill/>
          <a:ln w="50800" algn="ctr">
            <a:solidFill>
              <a:srgbClr val="FF6600"/>
            </a:solidFill>
            <a:round/>
            <a:headEnd type="oval" w="sm" len="sm"/>
            <a:tailEnd type="stealth" w="med" len="med"/>
          </a:ln>
        </p:spPr>
      </p:cxnSp>
      <p:cxnSp>
        <p:nvCxnSpPr>
          <p:cNvPr id="71" name="Straight Arrow Connector 70"/>
          <p:cNvCxnSpPr>
            <a:cxnSpLocks noChangeShapeType="1"/>
          </p:cNvCxnSpPr>
          <p:nvPr/>
        </p:nvCxnSpPr>
        <p:spPr bwMode="auto">
          <a:xfrm>
            <a:off x="7735888" y="1587500"/>
            <a:ext cx="4762" cy="1060450"/>
          </a:xfrm>
          <a:prstGeom prst="straightConnector1">
            <a:avLst/>
          </a:prstGeom>
          <a:noFill/>
          <a:ln w="50800" algn="ctr">
            <a:solidFill>
              <a:srgbClr val="FF6600"/>
            </a:solidFill>
            <a:round/>
            <a:headEnd type="oval" w="sm" len="sm"/>
            <a:tailEnd type="stealth" w="med" len="med"/>
          </a:ln>
        </p:spPr>
      </p:cxnSp>
      <p:cxnSp>
        <p:nvCxnSpPr>
          <p:cNvPr id="65" name="Straight Arrow Connector 64"/>
          <p:cNvCxnSpPr>
            <a:cxnSpLocks noChangeShapeType="1"/>
          </p:cNvCxnSpPr>
          <p:nvPr/>
        </p:nvCxnSpPr>
        <p:spPr bwMode="auto">
          <a:xfrm>
            <a:off x="7294563" y="1587500"/>
            <a:ext cx="4762" cy="1076325"/>
          </a:xfrm>
          <a:prstGeom prst="straightConnector1">
            <a:avLst/>
          </a:prstGeom>
          <a:noFill/>
          <a:ln w="50800" algn="ctr">
            <a:solidFill>
              <a:srgbClr val="FF6600"/>
            </a:solidFill>
            <a:round/>
            <a:headEnd type="oval" w="sm" len="sm"/>
            <a:tailEnd type="stealth" w="med" len="med"/>
          </a:ln>
        </p:spPr>
      </p:cxnSp>
      <p:cxnSp>
        <p:nvCxnSpPr>
          <p:cNvPr id="62" name="Straight Arrow Connector 61"/>
          <p:cNvCxnSpPr>
            <a:cxnSpLocks noChangeShapeType="1"/>
          </p:cNvCxnSpPr>
          <p:nvPr/>
        </p:nvCxnSpPr>
        <p:spPr bwMode="auto">
          <a:xfrm>
            <a:off x="6821488" y="1587500"/>
            <a:ext cx="4762" cy="1076325"/>
          </a:xfrm>
          <a:prstGeom prst="straightConnector1">
            <a:avLst/>
          </a:prstGeom>
          <a:noFill/>
          <a:ln w="50800" algn="ctr">
            <a:solidFill>
              <a:srgbClr val="FF6600"/>
            </a:solidFill>
            <a:round/>
            <a:headEnd type="oval" w="sm" len="sm"/>
            <a:tailEnd type="stealth" w="med" len="med"/>
          </a:ln>
        </p:spPr>
      </p:cxnSp>
      <p:cxnSp>
        <p:nvCxnSpPr>
          <p:cNvPr id="58" name="Straight Arrow Connector 57"/>
          <p:cNvCxnSpPr>
            <a:cxnSpLocks noChangeShapeType="1"/>
          </p:cNvCxnSpPr>
          <p:nvPr/>
        </p:nvCxnSpPr>
        <p:spPr bwMode="auto">
          <a:xfrm>
            <a:off x="6348413" y="1587500"/>
            <a:ext cx="4762" cy="1092200"/>
          </a:xfrm>
          <a:prstGeom prst="straightConnector1">
            <a:avLst/>
          </a:prstGeom>
          <a:noFill/>
          <a:ln w="50800" algn="ctr">
            <a:solidFill>
              <a:srgbClr val="FF6600"/>
            </a:solidFill>
            <a:round/>
            <a:headEnd type="oval" w="sm" len="sm"/>
            <a:tailEnd type="stealth" w="med" len="med"/>
          </a:ln>
        </p:spPr>
      </p:cxnSp>
      <p:cxnSp>
        <p:nvCxnSpPr>
          <p:cNvPr id="78" name="Straight Arrow Connector 77"/>
          <p:cNvCxnSpPr>
            <a:cxnSpLocks noChangeShapeType="1"/>
          </p:cNvCxnSpPr>
          <p:nvPr/>
        </p:nvCxnSpPr>
        <p:spPr bwMode="auto">
          <a:xfrm>
            <a:off x="8666163" y="1571625"/>
            <a:ext cx="0" cy="520700"/>
          </a:xfrm>
          <a:prstGeom prst="straightConnector1">
            <a:avLst/>
          </a:prstGeom>
          <a:noFill/>
          <a:ln w="50800" algn="ctr">
            <a:solidFill>
              <a:srgbClr val="FF6600"/>
            </a:solidFill>
            <a:round/>
            <a:headEnd type="oval" w="sm" len="sm"/>
            <a:tailEnd type="stealth" w="med" len="med"/>
          </a:ln>
        </p:spPr>
      </p:cxnSp>
      <p:pic>
        <p:nvPicPr>
          <p:cNvPr id="31753" name="Picture 9" descr="periodic table_outline.png"/>
          <p:cNvPicPr>
            <a:picLocks noChangeAspect="1"/>
          </p:cNvPicPr>
          <p:nvPr/>
        </p:nvPicPr>
        <p:blipFill>
          <a:blip r:embed="rId4" cstate="print"/>
          <a:srcRect/>
          <a:stretch>
            <a:fillRect/>
          </a:stretch>
        </p:blipFill>
        <p:spPr bwMode="auto">
          <a:xfrm>
            <a:off x="684213" y="2120900"/>
            <a:ext cx="8172450" cy="4008438"/>
          </a:xfrm>
          <a:prstGeom prst="rect">
            <a:avLst/>
          </a:prstGeom>
          <a:noFill/>
          <a:ln w="9525">
            <a:noFill/>
            <a:miter lim="800000"/>
            <a:headEnd/>
            <a:tailEnd/>
          </a:ln>
        </p:spPr>
      </p:pic>
      <p:sp>
        <p:nvSpPr>
          <p:cNvPr id="31754" name="Rectangle 3"/>
          <p:cNvSpPr>
            <a:spLocks noGrp="1" noChangeArrowheads="1"/>
          </p:cNvSpPr>
          <p:nvPr>
            <p:ph type="title"/>
          </p:nvPr>
        </p:nvSpPr>
        <p:spPr/>
        <p:txBody>
          <a:bodyPr/>
          <a:lstStyle/>
          <a:p>
            <a:r>
              <a:rPr lang="en-GB"/>
              <a:t>Columns of elements</a:t>
            </a:r>
          </a:p>
        </p:txBody>
      </p:sp>
      <p:sp>
        <p:nvSpPr>
          <p:cNvPr id="31755" name="Text Box 4"/>
          <p:cNvSpPr txBox="1">
            <a:spLocks noChangeArrowheads="1"/>
          </p:cNvSpPr>
          <p:nvPr/>
        </p:nvSpPr>
        <p:spPr bwMode="auto">
          <a:xfrm>
            <a:off x="358775" y="784225"/>
            <a:ext cx="6292850" cy="461665"/>
          </a:xfrm>
          <a:prstGeom prst="rect">
            <a:avLst/>
          </a:prstGeom>
          <a:noFill/>
          <a:ln w="9525">
            <a:noFill/>
            <a:miter lim="800000"/>
            <a:headEnd/>
            <a:tailEnd/>
          </a:ln>
        </p:spPr>
        <p:txBody>
          <a:bodyPr wrap="square">
            <a:spAutoFit/>
          </a:bodyPr>
          <a:lstStyle/>
          <a:p>
            <a:pPr eaLnBrk="1" hangingPunct="1">
              <a:spcBef>
                <a:spcPct val="20000"/>
              </a:spcBef>
            </a:pPr>
            <a:r>
              <a:rPr lang="en-GB" dirty="0">
                <a:solidFill>
                  <a:srgbClr val="010066"/>
                </a:solidFill>
              </a:rPr>
              <a:t>What are the </a:t>
            </a:r>
            <a:r>
              <a:rPr lang="en-GB" b="1" dirty="0">
                <a:solidFill>
                  <a:srgbClr val="010066"/>
                </a:solidFill>
              </a:rPr>
              <a:t>columns </a:t>
            </a:r>
            <a:r>
              <a:rPr lang="en-GB" dirty="0">
                <a:solidFill>
                  <a:srgbClr val="010066"/>
                </a:solidFill>
              </a:rPr>
              <a:t>of elements called?</a:t>
            </a:r>
            <a:endParaRPr lang="en-GB" b="1" dirty="0">
              <a:solidFill>
                <a:srgbClr val="010066"/>
              </a:solidFill>
            </a:endParaRPr>
          </a:p>
        </p:txBody>
      </p:sp>
      <p:sp>
        <p:nvSpPr>
          <p:cNvPr id="223237" name="Text Box 5"/>
          <p:cNvSpPr txBox="1">
            <a:spLocks noChangeArrowheads="1"/>
          </p:cNvSpPr>
          <p:nvPr/>
        </p:nvSpPr>
        <p:spPr bwMode="auto">
          <a:xfrm>
            <a:off x="3074988" y="1227138"/>
            <a:ext cx="1246187" cy="457200"/>
          </a:xfrm>
          <a:prstGeom prst="rect">
            <a:avLst/>
          </a:prstGeom>
          <a:noFill/>
          <a:ln w="38100">
            <a:noFill/>
            <a:miter lim="800000"/>
            <a:headEnd/>
            <a:tailEnd/>
          </a:ln>
        </p:spPr>
        <p:txBody>
          <a:bodyPr>
            <a:spAutoFit/>
          </a:bodyPr>
          <a:lstStyle/>
          <a:p>
            <a:pPr algn="ctr"/>
            <a:r>
              <a:rPr lang="en-GB" b="1">
                <a:solidFill>
                  <a:srgbClr val="FF6600"/>
                </a:solidFill>
              </a:rPr>
              <a:t>groups</a:t>
            </a:r>
          </a:p>
        </p:txBody>
      </p:sp>
      <p:sp>
        <p:nvSpPr>
          <p:cNvPr id="223238" name="Line 6"/>
          <p:cNvSpPr>
            <a:spLocks noChangeShapeType="1"/>
          </p:cNvSpPr>
          <p:nvPr/>
        </p:nvSpPr>
        <p:spPr bwMode="auto">
          <a:xfrm flipH="1">
            <a:off x="1614488" y="1465263"/>
            <a:ext cx="1370012" cy="0"/>
          </a:xfrm>
          <a:prstGeom prst="line">
            <a:avLst/>
          </a:prstGeom>
          <a:noFill/>
          <a:ln w="50800">
            <a:solidFill>
              <a:srgbClr val="333333"/>
            </a:solidFill>
            <a:round/>
            <a:headEnd type="none" w="sm" len="sm"/>
            <a:tailEnd type="triangle" w="lg" len="lg"/>
          </a:ln>
        </p:spPr>
        <p:txBody>
          <a:bodyPr>
            <a:spAutoFit/>
          </a:bodyPr>
          <a:lstStyle/>
          <a:p>
            <a:endParaRPr lang="en-GB" dirty="0"/>
          </a:p>
        </p:txBody>
      </p:sp>
      <p:sp>
        <p:nvSpPr>
          <p:cNvPr id="223239" name="Line 7"/>
          <p:cNvSpPr>
            <a:spLocks noChangeShapeType="1"/>
          </p:cNvSpPr>
          <p:nvPr/>
        </p:nvSpPr>
        <p:spPr bwMode="auto">
          <a:xfrm>
            <a:off x="4365625" y="1465263"/>
            <a:ext cx="1649413" cy="0"/>
          </a:xfrm>
          <a:prstGeom prst="line">
            <a:avLst/>
          </a:prstGeom>
          <a:noFill/>
          <a:ln w="50800">
            <a:solidFill>
              <a:srgbClr val="333333"/>
            </a:solidFill>
            <a:round/>
            <a:headEnd type="none" w="sm" len="sm"/>
            <a:tailEnd type="triangle" w="lg" len="lg"/>
          </a:ln>
        </p:spPr>
        <p:txBody>
          <a:bodyPr>
            <a:spAutoFit/>
          </a:bodyPr>
          <a:lstStyle/>
          <a:p>
            <a:endParaRPr lang="en-GB" dirty="0"/>
          </a:p>
        </p:txBody>
      </p:sp>
      <p:sp>
        <p:nvSpPr>
          <p:cNvPr id="31783" name="AutoShape 10"/>
          <p:cNvSpPr>
            <a:spLocks noChangeArrowheads="1"/>
          </p:cNvSpPr>
          <p:nvPr/>
        </p:nvSpPr>
        <p:spPr bwMode="auto">
          <a:xfrm>
            <a:off x="668338" y="1265238"/>
            <a:ext cx="360362" cy="360362"/>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84" name="Text Box 11"/>
          <p:cNvSpPr txBox="1">
            <a:spLocks noChangeArrowheads="1"/>
          </p:cNvSpPr>
          <p:nvPr/>
        </p:nvSpPr>
        <p:spPr bwMode="auto">
          <a:xfrm>
            <a:off x="661988" y="1216025"/>
            <a:ext cx="373062" cy="457200"/>
          </a:xfrm>
          <a:prstGeom prst="rect">
            <a:avLst/>
          </a:prstGeom>
          <a:noFill/>
          <a:ln w="9525">
            <a:noFill/>
            <a:miter lim="800000"/>
            <a:headEnd/>
            <a:tailEnd/>
          </a:ln>
        </p:spPr>
        <p:txBody>
          <a:bodyPr>
            <a:spAutoFit/>
          </a:bodyPr>
          <a:lstStyle/>
          <a:p>
            <a:pPr algn="ctr"/>
            <a:r>
              <a:rPr lang="en-GB" b="1">
                <a:solidFill>
                  <a:schemeClr val="bg1"/>
                </a:solidFill>
              </a:rPr>
              <a:t>1</a:t>
            </a:r>
          </a:p>
        </p:txBody>
      </p:sp>
      <p:sp>
        <p:nvSpPr>
          <p:cNvPr id="31781" name="AutoShape 14"/>
          <p:cNvSpPr>
            <a:spLocks noChangeArrowheads="1"/>
          </p:cNvSpPr>
          <p:nvPr/>
        </p:nvSpPr>
        <p:spPr bwMode="auto">
          <a:xfrm>
            <a:off x="1131888" y="1265238"/>
            <a:ext cx="360362" cy="360362"/>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82" name="Text Box 15"/>
          <p:cNvSpPr txBox="1">
            <a:spLocks noChangeArrowheads="1"/>
          </p:cNvSpPr>
          <p:nvPr/>
        </p:nvSpPr>
        <p:spPr bwMode="auto">
          <a:xfrm>
            <a:off x="1123950" y="1216025"/>
            <a:ext cx="373063" cy="457200"/>
          </a:xfrm>
          <a:prstGeom prst="rect">
            <a:avLst/>
          </a:prstGeom>
          <a:noFill/>
          <a:ln w="9525">
            <a:noFill/>
            <a:miter lim="800000"/>
            <a:headEnd/>
            <a:tailEnd/>
          </a:ln>
        </p:spPr>
        <p:txBody>
          <a:bodyPr>
            <a:spAutoFit/>
          </a:bodyPr>
          <a:lstStyle/>
          <a:p>
            <a:pPr algn="ctr"/>
            <a:r>
              <a:rPr lang="en-GB" b="1">
                <a:solidFill>
                  <a:schemeClr val="bg1"/>
                </a:solidFill>
              </a:rPr>
              <a:t>2</a:t>
            </a:r>
          </a:p>
        </p:txBody>
      </p:sp>
      <p:sp>
        <p:nvSpPr>
          <p:cNvPr id="31779" name="AutoShape 23"/>
          <p:cNvSpPr>
            <a:spLocks noChangeArrowheads="1"/>
          </p:cNvSpPr>
          <p:nvPr/>
        </p:nvSpPr>
        <p:spPr bwMode="auto">
          <a:xfrm>
            <a:off x="6651625" y="1265238"/>
            <a:ext cx="360363" cy="360362"/>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80" name="Text Box 24"/>
          <p:cNvSpPr txBox="1">
            <a:spLocks noChangeArrowheads="1"/>
          </p:cNvSpPr>
          <p:nvPr/>
        </p:nvSpPr>
        <p:spPr bwMode="auto">
          <a:xfrm>
            <a:off x="6643688" y="1216025"/>
            <a:ext cx="373062" cy="457200"/>
          </a:xfrm>
          <a:prstGeom prst="rect">
            <a:avLst/>
          </a:prstGeom>
          <a:noFill/>
          <a:ln w="9525">
            <a:noFill/>
            <a:miter lim="800000"/>
            <a:headEnd/>
            <a:tailEnd/>
          </a:ln>
        </p:spPr>
        <p:txBody>
          <a:bodyPr>
            <a:spAutoFit/>
          </a:bodyPr>
          <a:lstStyle/>
          <a:p>
            <a:pPr algn="ctr"/>
            <a:r>
              <a:rPr lang="en-GB" b="1">
                <a:solidFill>
                  <a:schemeClr val="bg1"/>
                </a:solidFill>
              </a:rPr>
              <a:t>4</a:t>
            </a:r>
          </a:p>
        </p:txBody>
      </p:sp>
      <p:sp>
        <p:nvSpPr>
          <p:cNvPr id="31777" name="AutoShape 26"/>
          <p:cNvSpPr>
            <a:spLocks noChangeArrowheads="1"/>
          </p:cNvSpPr>
          <p:nvPr/>
        </p:nvSpPr>
        <p:spPr bwMode="auto">
          <a:xfrm>
            <a:off x="6186488" y="1263650"/>
            <a:ext cx="360362" cy="360363"/>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78" name="Text Box 27"/>
          <p:cNvSpPr txBox="1">
            <a:spLocks noChangeArrowheads="1"/>
          </p:cNvSpPr>
          <p:nvPr/>
        </p:nvSpPr>
        <p:spPr bwMode="auto">
          <a:xfrm>
            <a:off x="6180138" y="1216025"/>
            <a:ext cx="373062" cy="457200"/>
          </a:xfrm>
          <a:prstGeom prst="rect">
            <a:avLst/>
          </a:prstGeom>
          <a:noFill/>
          <a:ln w="9525">
            <a:noFill/>
            <a:miter lim="800000"/>
            <a:headEnd/>
            <a:tailEnd/>
          </a:ln>
        </p:spPr>
        <p:txBody>
          <a:bodyPr>
            <a:spAutoFit/>
          </a:bodyPr>
          <a:lstStyle/>
          <a:p>
            <a:pPr algn="ctr"/>
            <a:r>
              <a:rPr lang="en-GB" b="1">
                <a:solidFill>
                  <a:schemeClr val="bg1"/>
                </a:solidFill>
              </a:rPr>
              <a:t>3</a:t>
            </a:r>
          </a:p>
        </p:txBody>
      </p:sp>
      <p:sp>
        <p:nvSpPr>
          <p:cNvPr id="31775" name="AutoShape 29"/>
          <p:cNvSpPr>
            <a:spLocks noChangeArrowheads="1"/>
          </p:cNvSpPr>
          <p:nvPr/>
        </p:nvSpPr>
        <p:spPr bwMode="auto">
          <a:xfrm>
            <a:off x="7112000" y="1263650"/>
            <a:ext cx="360363" cy="360363"/>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76" name="Text Box 30"/>
          <p:cNvSpPr txBox="1">
            <a:spLocks noChangeArrowheads="1"/>
          </p:cNvSpPr>
          <p:nvPr/>
        </p:nvSpPr>
        <p:spPr bwMode="auto">
          <a:xfrm>
            <a:off x="7105650" y="1216025"/>
            <a:ext cx="373063" cy="457200"/>
          </a:xfrm>
          <a:prstGeom prst="rect">
            <a:avLst/>
          </a:prstGeom>
          <a:noFill/>
          <a:ln w="9525">
            <a:noFill/>
            <a:miter lim="800000"/>
            <a:headEnd/>
            <a:tailEnd/>
          </a:ln>
        </p:spPr>
        <p:txBody>
          <a:bodyPr>
            <a:spAutoFit/>
          </a:bodyPr>
          <a:lstStyle/>
          <a:p>
            <a:pPr algn="ctr"/>
            <a:r>
              <a:rPr lang="en-GB" b="1">
                <a:solidFill>
                  <a:schemeClr val="bg1"/>
                </a:solidFill>
              </a:rPr>
              <a:t>5</a:t>
            </a:r>
          </a:p>
        </p:txBody>
      </p:sp>
      <p:sp>
        <p:nvSpPr>
          <p:cNvPr id="31773" name="AutoShape 32"/>
          <p:cNvSpPr>
            <a:spLocks noChangeArrowheads="1"/>
          </p:cNvSpPr>
          <p:nvPr/>
        </p:nvSpPr>
        <p:spPr bwMode="auto">
          <a:xfrm>
            <a:off x="7575550" y="1265238"/>
            <a:ext cx="360363" cy="360362"/>
          </a:xfrm>
          <a:prstGeom prst="roundRect">
            <a:avLst>
              <a:gd name="adj" fmla="val 49764"/>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74" name="Text Box 33"/>
          <p:cNvSpPr txBox="1">
            <a:spLocks noChangeArrowheads="1"/>
          </p:cNvSpPr>
          <p:nvPr/>
        </p:nvSpPr>
        <p:spPr bwMode="auto">
          <a:xfrm>
            <a:off x="7569200" y="1216025"/>
            <a:ext cx="373063" cy="457200"/>
          </a:xfrm>
          <a:prstGeom prst="rect">
            <a:avLst/>
          </a:prstGeom>
          <a:noFill/>
          <a:ln w="9525">
            <a:noFill/>
            <a:miter lim="800000"/>
            <a:headEnd/>
            <a:tailEnd/>
          </a:ln>
        </p:spPr>
        <p:txBody>
          <a:bodyPr>
            <a:spAutoFit/>
          </a:bodyPr>
          <a:lstStyle/>
          <a:p>
            <a:pPr algn="ctr"/>
            <a:r>
              <a:rPr lang="en-GB" b="1">
                <a:solidFill>
                  <a:schemeClr val="bg1"/>
                </a:solidFill>
              </a:rPr>
              <a:t>6</a:t>
            </a:r>
          </a:p>
        </p:txBody>
      </p:sp>
      <p:sp>
        <p:nvSpPr>
          <p:cNvPr id="31771" name="AutoShape 35"/>
          <p:cNvSpPr>
            <a:spLocks noChangeArrowheads="1"/>
          </p:cNvSpPr>
          <p:nvPr/>
        </p:nvSpPr>
        <p:spPr bwMode="auto">
          <a:xfrm>
            <a:off x="8489950" y="1265238"/>
            <a:ext cx="360363" cy="360362"/>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72" name="Text Box 36"/>
          <p:cNvSpPr txBox="1">
            <a:spLocks noChangeArrowheads="1"/>
          </p:cNvSpPr>
          <p:nvPr/>
        </p:nvSpPr>
        <p:spPr bwMode="auto">
          <a:xfrm>
            <a:off x="8482013" y="1216025"/>
            <a:ext cx="373062" cy="457200"/>
          </a:xfrm>
          <a:prstGeom prst="rect">
            <a:avLst/>
          </a:prstGeom>
          <a:noFill/>
          <a:ln w="9525">
            <a:noFill/>
            <a:miter lim="800000"/>
            <a:headEnd/>
            <a:tailEnd/>
          </a:ln>
        </p:spPr>
        <p:txBody>
          <a:bodyPr>
            <a:spAutoFit/>
          </a:bodyPr>
          <a:lstStyle/>
          <a:p>
            <a:pPr algn="ctr"/>
            <a:r>
              <a:rPr lang="en-GB" b="1">
                <a:solidFill>
                  <a:schemeClr val="bg1"/>
                </a:solidFill>
              </a:rPr>
              <a:t>0</a:t>
            </a:r>
          </a:p>
        </p:txBody>
      </p:sp>
      <p:sp>
        <p:nvSpPr>
          <p:cNvPr id="31769" name="AutoShape 38"/>
          <p:cNvSpPr>
            <a:spLocks noChangeArrowheads="1"/>
          </p:cNvSpPr>
          <p:nvPr/>
        </p:nvSpPr>
        <p:spPr bwMode="auto">
          <a:xfrm>
            <a:off x="8037513" y="1265238"/>
            <a:ext cx="360362" cy="360362"/>
          </a:xfrm>
          <a:prstGeom prst="roundRect">
            <a:avLst>
              <a:gd name="adj" fmla="val 5000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1770" name="Text Box 39"/>
          <p:cNvSpPr txBox="1">
            <a:spLocks noChangeArrowheads="1"/>
          </p:cNvSpPr>
          <p:nvPr/>
        </p:nvSpPr>
        <p:spPr bwMode="auto">
          <a:xfrm>
            <a:off x="8031163" y="1216025"/>
            <a:ext cx="373062" cy="457200"/>
          </a:xfrm>
          <a:prstGeom prst="rect">
            <a:avLst/>
          </a:prstGeom>
          <a:noFill/>
          <a:ln w="9525">
            <a:noFill/>
            <a:miter lim="800000"/>
            <a:headEnd/>
            <a:tailEnd/>
          </a:ln>
        </p:spPr>
        <p:txBody>
          <a:bodyPr>
            <a:spAutoFit/>
          </a:bodyPr>
          <a:lstStyle/>
          <a:p>
            <a:pPr algn="ctr"/>
            <a:r>
              <a:rPr lang="en-GB" b="1">
                <a:solidFill>
                  <a:schemeClr val="bg1"/>
                </a:solidFill>
              </a:rPr>
              <a:t>7</a:t>
            </a:r>
          </a:p>
        </p:txBody>
      </p:sp>
      <p:cxnSp>
        <p:nvCxnSpPr>
          <p:cNvPr id="74" name="Straight Arrow Connector 73"/>
          <p:cNvCxnSpPr>
            <a:cxnSpLocks noChangeShapeType="1"/>
          </p:cNvCxnSpPr>
          <p:nvPr/>
        </p:nvCxnSpPr>
        <p:spPr bwMode="auto">
          <a:xfrm>
            <a:off x="8208963" y="1555750"/>
            <a:ext cx="4762" cy="1076325"/>
          </a:xfrm>
          <a:prstGeom prst="straightConnector1">
            <a:avLst/>
          </a:prstGeom>
          <a:noFill/>
          <a:ln w="50800" algn="ctr">
            <a:solidFill>
              <a:srgbClr val="FF6600"/>
            </a:solidFill>
            <a:round/>
            <a:headEnd type="oval" w="sm" len="sm"/>
            <a:tailEnd type="stealth" w="med" len="med"/>
          </a:ln>
        </p:spPr>
      </p:cxnSp>
      <p:pic>
        <p:nvPicPr>
          <p:cNvPr id="33" name="Picture 8">
            <a:hlinkClick r:id="" action="ppaction://hlinkshowjump?jump=nextslide"/>
            <a:extLst>
              <a:ext uri="{FF2B5EF4-FFF2-40B4-BE49-F238E27FC236}">
                <a16:creationId xmlns:a16="http://schemas.microsoft.com/office/drawing/2014/main" id="{34BEA8A5-0054-4759-9286-DAD282D6BE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18743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23238"/>
                                        </p:tgtEl>
                                        <p:attrNameLst>
                                          <p:attrName>style.visibility</p:attrName>
                                        </p:attrNameLst>
                                      </p:cBhvr>
                                      <p:to>
                                        <p:strVal val="visible"/>
                                      </p:to>
                                    </p:set>
                                    <p:animEffect transition="in" filter="wipe(right)">
                                      <p:cBhvr>
                                        <p:cTn id="10" dur="500"/>
                                        <p:tgtEl>
                                          <p:spTgt spid="2232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3239"/>
                                        </p:tgtEl>
                                        <p:attrNameLst>
                                          <p:attrName>style.visibility</p:attrName>
                                        </p:attrNameLst>
                                      </p:cBhvr>
                                      <p:to>
                                        <p:strVal val="visible"/>
                                      </p:to>
                                    </p:set>
                                    <p:animEffect transition="in" filter="wipe(left)">
                                      <p:cBhvr>
                                        <p:cTn id="13" dur="500"/>
                                        <p:tgtEl>
                                          <p:spTgt spid="223239"/>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17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84"/>
                                        </p:tgtEl>
                                        <p:attrNameLst>
                                          <p:attrName>style.visibility</p:attrName>
                                        </p:attrNameLst>
                                      </p:cBhvr>
                                      <p:to>
                                        <p:strVal val="visible"/>
                                      </p:to>
                                    </p:set>
                                  </p:childTnLst>
                                </p:cTn>
                              </p:par>
                              <p:par>
                                <p:cTn id="19" presetID="22" presetClass="entr" presetSubtype="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17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82"/>
                                        </p:tgtEl>
                                        <p:attrNameLst>
                                          <p:attrName>style.visibility</p:attrName>
                                        </p:attrNameLst>
                                      </p:cBhvr>
                                      <p:to>
                                        <p:strVal val="visible"/>
                                      </p:to>
                                    </p:se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3177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777"/>
                                        </p:tgtEl>
                                        <p:attrNameLst>
                                          <p:attrName>style.visibility</p:attrName>
                                        </p:attrNameLst>
                                      </p:cBhvr>
                                      <p:to>
                                        <p:strVal val="visible"/>
                                      </p:to>
                                    </p:se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317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780"/>
                                        </p:tgtEl>
                                        <p:attrNameLst>
                                          <p:attrName>style.visibility</p:attrName>
                                        </p:attrNameLst>
                                      </p:cBhvr>
                                      <p:to>
                                        <p:strVal val="visible"/>
                                      </p:to>
                                    </p:se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0"/>
                                          </p:stCondLst>
                                        </p:cTn>
                                        <p:tgtEl>
                                          <p:spTgt spid="3177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1776"/>
                                        </p:tgtEl>
                                        <p:attrNameLst>
                                          <p:attrName>style.visibility</p:attrName>
                                        </p:attrNameLst>
                                      </p:cBhvr>
                                      <p:to>
                                        <p:strVal val="visible"/>
                                      </p:to>
                                    </p:se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up)">
                                      <p:cBhvr>
                                        <p:cTn id="57" dur="500"/>
                                        <p:tgtEl>
                                          <p:spTgt spid="65"/>
                                        </p:tgtEl>
                                      </p:cBhvr>
                                    </p:animEffect>
                                  </p:childTnLst>
                                </p:cTn>
                              </p:par>
                            </p:childTnLst>
                          </p:cTn>
                        </p:par>
                        <p:par>
                          <p:cTn id="58" fill="hold">
                            <p:stCondLst>
                              <p:cond delay="3000"/>
                            </p:stCondLst>
                            <p:childTnLst>
                              <p:par>
                                <p:cTn id="59" presetID="1" presetClass="entr" presetSubtype="0" fill="hold" grpId="0" nodeType="afterEffect">
                                  <p:stCondLst>
                                    <p:cond delay="0"/>
                                  </p:stCondLst>
                                  <p:childTnLst>
                                    <p:set>
                                      <p:cBhvr>
                                        <p:cTn id="60" dur="1" fill="hold">
                                          <p:stCondLst>
                                            <p:cond delay="0"/>
                                          </p:stCondLst>
                                        </p:cTn>
                                        <p:tgtEl>
                                          <p:spTgt spid="317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774"/>
                                        </p:tgtEl>
                                        <p:attrNameLst>
                                          <p:attrName>style.visibility</p:attrName>
                                        </p:attrNameLst>
                                      </p:cBhvr>
                                      <p:to>
                                        <p:strVal val="visible"/>
                                      </p:to>
                                    </p:se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up)">
                                      <p:cBhvr>
                                        <p:cTn id="66" dur="500"/>
                                        <p:tgtEl>
                                          <p:spTgt spid="71"/>
                                        </p:tgtEl>
                                      </p:cBhvr>
                                    </p:animEffect>
                                  </p:childTnLst>
                                </p:cTn>
                              </p:par>
                            </p:childTnLst>
                          </p:cTn>
                        </p:par>
                        <p:par>
                          <p:cTn id="67" fill="hold">
                            <p:stCondLst>
                              <p:cond delay="3500"/>
                            </p:stCondLst>
                            <p:childTnLst>
                              <p:par>
                                <p:cTn id="68" presetID="1" presetClass="entr" presetSubtype="0" fill="hold" grpId="0" nodeType="afterEffect">
                                  <p:stCondLst>
                                    <p:cond delay="0"/>
                                  </p:stCondLst>
                                  <p:childTnLst>
                                    <p:set>
                                      <p:cBhvr>
                                        <p:cTn id="69" dur="1" fill="hold">
                                          <p:stCondLst>
                                            <p:cond delay="0"/>
                                          </p:stCondLst>
                                        </p:cTn>
                                        <p:tgtEl>
                                          <p:spTgt spid="3176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770"/>
                                        </p:tgtEl>
                                        <p:attrNameLst>
                                          <p:attrName>style.visibility</p:attrName>
                                        </p:attrNameLst>
                                      </p:cBhvr>
                                      <p:to>
                                        <p:strVal val="visible"/>
                                      </p:to>
                                    </p:set>
                                  </p:childTnLst>
                                </p:cTn>
                              </p:par>
                            </p:childTnLst>
                          </p:cTn>
                        </p:par>
                        <p:par>
                          <p:cTn id="72" fill="hold">
                            <p:stCondLst>
                              <p:cond delay="3500"/>
                            </p:stCondLst>
                            <p:childTnLst>
                              <p:par>
                                <p:cTn id="73" presetID="22" presetClass="entr" presetSubtype="1"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up)">
                                      <p:cBhvr>
                                        <p:cTn id="75" dur="500"/>
                                        <p:tgtEl>
                                          <p:spTgt spid="74"/>
                                        </p:tgtEl>
                                      </p:cBhvr>
                                    </p:animEffect>
                                  </p:childTnLst>
                                </p:cTn>
                              </p:par>
                            </p:childTnLst>
                          </p:cTn>
                        </p:par>
                        <p:par>
                          <p:cTn id="76" fill="hold">
                            <p:stCondLst>
                              <p:cond delay="4000"/>
                            </p:stCondLst>
                            <p:childTnLst>
                              <p:par>
                                <p:cTn id="77" presetID="1" presetClass="entr" presetSubtype="0" fill="hold" grpId="0" nodeType="afterEffect">
                                  <p:stCondLst>
                                    <p:cond delay="0"/>
                                  </p:stCondLst>
                                  <p:childTnLst>
                                    <p:set>
                                      <p:cBhvr>
                                        <p:cTn id="78" dur="1" fill="hold">
                                          <p:stCondLst>
                                            <p:cond delay="0"/>
                                          </p:stCondLst>
                                        </p:cTn>
                                        <p:tgtEl>
                                          <p:spTgt spid="317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772"/>
                                        </p:tgtEl>
                                        <p:attrNameLst>
                                          <p:attrName>style.visibility</p:attrName>
                                        </p:attrNameLst>
                                      </p:cBhvr>
                                      <p:to>
                                        <p:strVal val="visible"/>
                                      </p:to>
                                    </p:set>
                                  </p:childTnLst>
                                </p:cTn>
                              </p:par>
                            </p:childTnLst>
                          </p:cTn>
                        </p:par>
                        <p:par>
                          <p:cTn id="81" fill="hold">
                            <p:stCondLst>
                              <p:cond delay="4000"/>
                            </p:stCondLst>
                            <p:childTnLst>
                              <p:par>
                                <p:cTn id="82" presetID="22" presetClass="entr" presetSubtype="1"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up)">
                                      <p:cBhvr>
                                        <p:cTn id="84" dur="500"/>
                                        <p:tgtEl>
                                          <p:spTgt spid="78"/>
                                        </p:tgtEl>
                                      </p:cBhvr>
                                    </p:animEffect>
                                  </p:childTnLst>
                                </p:cTn>
                              </p:par>
                            </p:childTnLst>
                          </p:cTn>
                        </p:par>
                        <p:par>
                          <p:cTn id="85" fill="hold">
                            <p:stCondLst>
                              <p:cond delay="4500"/>
                            </p:stCondLst>
                            <p:childTnLst>
                              <p:par>
                                <p:cTn id="86" presetID="1" presetClass="entr" presetSubtype="0"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animBg="1"/>
      <p:bldP spid="223239" grpId="0" animBg="1"/>
      <p:bldP spid="31783" grpId="0" animBg="1"/>
      <p:bldP spid="31784" grpId="0"/>
      <p:bldP spid="31781" grpId="0" animBg="1"/>
      <p:bldP spid="31782" grpId="0"/>
      <p:bldP spid="31779" grpId="0" animBg="1"/>
      <p:bldP spid="31780" grpId="0"/>
      <p:bldP spid="31777" grpId="0" animBg="1"/>
      <p:bldP spid="31778" grpId="0"/>
      <p:bldP spid="31775" grpId="0" animBg="1"/>
      <p:bldP spid="31776" grpId="0"/>
      <p:bldP spid="31773" grpId="0" animBg="1"/>
      <p:bldP spid="31774" grpId="0"/>
      <p:bldP spid="31771" grpId="0" animBg="1"/>
      <p:bldP spid="31772" grpId="0"/>
      <p:bldP spid="31769" grpId="0" animBg="1"/>
      <p:bldP spid="3177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 name="Picture 361" descr="Picture33.jpg"/>
          <p:cNvPicPr>
            <a:picLocks noChangeAspect="1"/>
          </p:cNvPicPr>
          <p:nvPr/>
        </p:nvPicPr>
        <p:blipFill>
          <a:blip r:embed="rId4" cstate="print"/>
          <a:srcRect/>
          <a:stretch>
            <a:fillRect/>
          </a:stretch>
        </p:blipFill>
        <p:spPr bwMode="auto">
          <a:xfrm>
            <a:off x="182563" y="1360488"/>
            <a:ext cx="3565525" cy="615950"/>
          </a:xfrm>
          <a:prstGeom prst="rect">
            <a:avLst/>
          </a:prstGeom>
          <a:noFill/>
          <a:ln w="9525">
            <a:noFill/>
            <a:miter lim="800000"/>
            <a:headEnd/>
            <a:tailEnd/>
          </a:ln>
        </p:spPr>
      </p:pic>
      <p:pic>
        <p:nvPicPr>
          <p:cNvPr id="32771" name="Picture 9" descr="periodic table_outline.png"/>
          <p:cNvPicPr>
            <a:picLocks noChangeAspect="1"/>
          </p:cNvPicPr>
          <p:nvPr/>
        </p:nvPicPr>
        <p:blipFill>
          <a:blip r:embed="rId5" cstate="print"/>
          <a:srcRect/>
          <a:stretch>
            <a:fillRect/>
          </a:stretch>
        </p:blipFill>
        <p:spPr bwMode="auto">
          <a:xfrm>
            <a:off x="1079500" y="1916113"/>
            <a:ext cx="7886700" cy="4105275"/>
          </a:xfrm>
          <a:prstGeom prst="rect">
            <a:avLst/>
          </a:prstGeom>
          <a:noFill/>
          <a:ln w="9525">
            <a:noFill/>
            <a:miter lim="800000"/>
            <a:headEnd/>
            <a:tailEnd/>
          </a:ln>
        </p:spPr>
      </p:pic>
      <p:sp>
        <p:nvSpPr>
          <p:cNvPr id="32772" name="Rectangle 3"/>
          <p:cNvSpPr>
            <a:spLocks noGrp="1" noChangeArrowheads="1"/>
          </p:cNvSpPr>
          <p:nvPr>
            <p:ph type="title"/>
          </p:nvPr>
        </p:nvSpPr>
        <p:spPr/>
        <p:txBody>
          <a:bodyPr/>
          <a:lstStyle/>
          <a:p>
            <a:r>
              <a:rPr lang="en-GB"/>
              <a:t>Rows of elements</a:t>
            </a:r>
          </a:p>
        </p:txBody>
      </p:sp>
      <p:sp>
        <p:nvSpPr>
          <p:cNvPr id="225284" name="Rectangle 4"/>
          <p:cNvSpPr>
            <a:spLocks noChangeArrowheads="1"/>
          </p:cNvSpPr>
          <p:nvPr/>
        </p:nvSpPr>
        <p:spPr bwMode="auto">
          <a:xfrm>
            <a:off x="3700463" y="1173163"/>
            <a:ext cx="1355725" cy="495300"/>
          </a:xfrm>
          <a:prstGeom prst="rect">
            <a:avLst/>
          </a:prstGeom>
          <a:noFill/>
          <a:ln w="9525">
            <a:noFill/>
            <a:miter lim="800000"/>
            <a:headEnd/>
            <a:tailEnd/>
          </a:ln>
        </p:spPr>
        <p:txBody>
          <a:bodyPr/>
          <a:lstStyle/>
          <a:p>
            <a:pPr marL="342900" indent="-342900" algn="ctr">
              <a:lnSpc>
                <a:spcPct val="90000"/>
              </a:lnSpc>
              <a:spcBef>
                <a:spcPct val="20000"/>
              </a:spcBef>
            </a:pPr>
            <a:r>
              <a:rPr lang="en-GB" b="1" dirty="0">
                <a:solidFill>
                  <a:srgbClr val="FF6600"/>
                </a:solidFill>
              </a:rPr>
              <a:t>periods</a:t>
            </a:r>
          </a:p>
        </p:txBody>
      </p:sp>
      <p:sp>
        <p:nvSpPr>
          <p:cNvPr id="32774" name="Text Box 5"/>
          <p:cNvSpPr txBox="1">
            <a:spLocks noChangeArrowheads="1"/>
          </p:cNvSpPr>
          <p:nvPr/>
        </p:nvSpPr>
        <p:spPr bwMode="auto">
          <a:xfrm>
            <a:off x="358775" y="784225"/>
            <a:ext cx="6913563" cy="457200"/>
          </a:xfrm>
          <a:prstGeom prst="rect">
            <a:avLst/>
          </a:prstGeom>
          <a:noFill/>
          <a:ln w="9525">
            <a:noFill/>
            <a:miter lim="800000"/>
            <a:headEnd/>
            <a:tailEnd/>
          </a:ln>
        </p:spPr>
        <p:txBody>
          <a:bodyPr>
            <a:spAutoFit/>
          </a:bodyPr>
          <a:lstStyle/>
          <a:p>
            <a:pPr eaLnBrk="1" hangingPunct="1">
              <a:spcBef>
                <a:spcPct val="20000"/>
              </a:spcBef>
            </a:pPr>
            <a:r>
              <a:rPr lang="en-GB" dirty="0">
                <a:solidFill>
                  <a:srgbClr val="010066"/>
                </a:solidFill>
              </a:rPr>
              <a:t>What are the </a:t>
            </a:r>
            <a:r>
              <a:rPr lang="en-GB" b="1" dirty="0">
                <a:solidFill>
                  <a:srgbClr val="010066"/>
                </a:solidFill>
              </a:rPr>
              <a:t>rows </a:t>
            </a:r>
            <a:r>
              <a:rPr lang="en-GB" dirty="0">
                <a:solidFill>
                  <a:srgbClr val="010066"/>
                </a:solidFill>
              </a:rPr>
              <a:t>of elements called?</a:t>
            </a:r>
            <a:endParaRPr lang="en-GB" b="1" dirty="0">
              <a:solidFill>
                <a:srgbClr val="010066"/>
              </a:solidFill>
            </a:endParaRPr>
          </a:p>
        </p:txBody>
      </p:sp>
      <p:sp>
        <p:nvSpPr>
          <p:cNvPr id="32803" name="Oval 16"/>
          <p:cNvSpPr>
            <a:spLocks noChangeArrowheads="1"/>
          </p:cNvSpPr>
          <p:nvPr/>
        </p:nvSpPr>
        <p:spPr bwMode="auto">
          <a:xfrm>
            <a:off x="231775" y="1933575"/>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804" name="Text Box 17"/>
          <p:cNvSpPr txBox="1">
            <a:spLocks noChangeArrowheads="1"/>
          </p:cNvSpPr>
          <p:nvPr/>
        </p:nvSpPr>
        <p:spPr bwMode="auto">
          <a:xfrm>
            <a:off x="233363" y="1893888"/>
            <a:ext cx="368300" cy="457200"/>
          </a:xfrm>
          <a:prstGeom prst="rect">
            <a:avLst/>
          </a:prstGeom>
          <a:noFill/>
          <a:ln w="9525">
            <a:noFill/>
            <a:miter lim="800000"/>
            <a:headEnd/>
            <a:tailEnd/>
          </a:ln>
        </p:spPr>
        <p:txBody>
          <a:bodyPr>
            <a:spAutoFit/>
          </a:bodyPr>
          <a:lstStyle/>
          <a:p>
            <a:pPr algn="ctr"/>
            <a:r>
              <a:rPr lang="en-GB" b="1">
                <a:solidFill>
                  <a:schemeClr val="bg1"/>
                </a:solidFill>
              </a:rPr>
              <a:t>1</a:t>
            </a:r>
          </a:p>
        </p:txBody>
      </p:sp>
      <p:sp>
        <p:nvSpPr>
          <p:cNvPr id="32801" name="Oval 19"/>
          <p:cNvSpPr>
            <a:spLocks noChangeArrowheads="1"/>
          </p:cNvSpPr>
          <p:nvPr/>
        </p:nvSpPr>
        <p:spPr bwMode="auto">
          <a:xfrm>
            <a:off x="231775" y="2601913"/>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802" name="Text Box 20"/>
          <p:cNvSpPr txBox="1">
            <a:spLocks noChangeArrowheads="1"/>
          </p:cNvSpPr>
          <p:nvPr/>
        </p:nvSpPr>
        <p:spPr bwMode="auto">
          <a:xfrm>
            <a:off x="233363" y="2562225"/>
            <a:ext cx="368300" cy="457200"/>
          </a:xfrm>
          <a:prstGeom prst="rect">
            <a:avLst/>
          </a:prstGeom>
          <a:noFill/>
          <a:ln w="9525">
            <a:noFill/>
            <a:miter lim="800000"/>
            <a:headEnd/>
            <a:tailEnd/>
          </a:ln>
        </p:spPr>
        <p:txBody>
          <a:bodyPr>
            <a:spAutoFit/>
          </a:bodyPr>
          <a:lstStyle/>
          <a:p>
            <a:pPr algn="ctr"/>
            <a:r>
              <a:rPr lang="en-GB" b="1">
                <a:solidFill>
                  <a:schemeClr val="bg1"/>
                </a:solidFill>
              </a:rPr>
              <a:t>2</a:t>
            </a:r>
          </a:p>
        </p:txBody>
      </p:sp>
      <p:sp>
        <p:nvSpPr>
          <p:cNvPr id="32799" name="Oval 22"/>
          <p:cNvSpPr>
            <a:spLocks noChangeArrowheads="1"/>
          </p:cNvSpPr>
          <p:nvPr/>
        </p:nvSpPr>
        <p:spPr bwMode="auto">
          <a:xfrm>
            <a:off x="231775" y="3192463"/>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800" name="Text Box 23"/>
          <p:cNvSpPr txBox="1">
            <a:spLocks noChangeArrowheads="1"/>
          </p:cNvSpPr>
          <p:nvPr/>
        </p:nvSpPr>
        <p:spPr bwMode="auto">
          <a:xfrm>
            <a:off x="233363" y="3152775"/>
            <a:ext cx="368300" cy="457200"/>
          </a:xfrm>
          <a:prstGeom prst="rect">
            <a:avLst/>
          </a:prstGeom>
          <a:noFill/>
          <a:ln w="9525">
            <a:noFill/>
            <a:miter lim="800000"/>
            <a:headEnd/>
            <a:tailEnd/>
          </a:ln>
        </p:spPr>
        <p:txBody>
          <a:bodyPr>
            <a:spAutoFit/>
          </a:bodyPr>
          <a:lstStyle/>
          <a:p>
            <a:pPr algn="ctr"/>
            <a:r>
              <a:rPr lang="en-GB" b="1">
                <a:solidFill>
                  <a:schemeClr val="bg1"/>
                </a:solidFill>
              </a:rPr>
              <a:t>3</a:t>
            </a:r>
          </a:p>
        </p:txBody>
      </p:sp>
      <p:sp>
        <p:nvSpPr>
          <p:cNvPr id="32797" name="Oval 25"/>
          <p:cNvSpPr>
            <a:spLocks noChangeArrowheads="1"/>
          </p:cNvSpPr>
          <p:nvPr/>
        </p:nvSpPr>
        <p:spPr bwMode="auto">
          <a:xfrm>
            <a:off x="231775" y="3786188"/>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798" name="Text Box 26"/>
          <p:cNvSpPr txBox="1">
            <a:spLocks noChangeArrowheads="1"/>
          </p:cNvSpPr>
          <p:nvPr/>
        </p:nvSpPr>
        <p:spPr bwMode="auto">
          <a:xfrm>
            <a:off x="233363" y="3746500"/>
            <a:ext cx="368300" cy="457200"/>
          </a:xfrm>
          <a:prstGeom prst="rect">
            <a:avLst/>
          </a:prstGeom>
          <a:noFill/>
          <a:ln w="9525">
            <a:noFill/>
            <a:miter lim="800000"/>
            <a:headEnd/>
            <a:tailEnd/>
          </a:ln>
        </p:spPr>
        <p:txBody>
          <a:bodyPr>
            <a:spAutoFit/>
          </a:bodyPr>
          <a:lstStyle/>
          <a:p>
            <a:pPr algn="ctr"/>
            <a:r>
              <a:rPr lang="en-GB" b="1">
                <a:solidFill>
                  <a:schemeClr val="bg1"/>
                </a:solidFill>
              </a:rPr>
              <a:t>4</a:t>
            </a:r>
          </a:p>
        </p:txBody>
      </p:sp>
      <p:sp>
        <p:nvSpPr>
          <p:cNvPr id="32795" name="Oval 28"/>
          <p:cNvSpPr>
            <a:spLocks noChangeArrowheads="1"/>
          </p:cNvSpPr>
          <p:nvPr/>
        </p:nvSpPr>
        <p:spPr bwMode="auto">
          <a:xfrm>
            <a:off x="231775" y="4383088"/>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796" name="Text Box 29"/>
          <p:cNvSpPr txBox="1">
            <a:spLocks noChangeArrowheads="1"/>
          </p:cNvSpPr>
          <p:nvPr/>
        </p:nvSpPr>
        <p:spPr bwMode="auto">
          <a:xfrm>
            <a:off x="233363" y="4343400"/>
            <a:ext cx="368300" cy="457200"/>
          </a:xfrm>
          <a:prstGeom prst="rect">
            <a:avLst/>
          </a:prstGeom>
          <a:noFill/>
          <a:ln w="9525">
            <a:noFill/>
            <a:miter lim="800000"/>
            <a:headEnd/>
            <a:tailEnd/>
          </a:ln>
        </p:spPr>
        <p:txBody>
          <a:bodyPr>
            <a:spAutoFit/>
          </a:bodyPr>
          <a:lstStyle/>
          <a:p>
            <a:pPr algn="ctr"/>
            <a:r>
              <a:rPr lang="en-GB" b="1">
                <a:solidFill>
                  <a:schemeClr val="bg1"/>
                </a:solidFill>
              </a:rPr>
              <a:t>5</a:t>
            </a:r>
          </a:p>
        </p:txBody>
      </p:sp>
      <p:sp>
        <p:nvSpPr>
          <p:cNvPr id="32793" name="Oval 31"/>
          <p:cNvSpPr>
            <a:spLocks noChangeArrowheads="1"/>
          </p:cNvSpPr>
          <p:nvPr/>
        </p:nvSpPr>
        <p:spPr bwMode="auto">
          <a:xfrm>
            <a:off x="231775" y="4981575"/>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794" name="Text Box 32"/>
          <p:cNvSpPr txBox="1">
            <a:spLocks noChangeArrowheads="1"/>
          </p:cNvSpPr>
          <p:nvPr/>
        </p:nvSpPr>
        <p:spPr bwMode="auto">
          <a:xfrm>
            <a:off x="233363" y="4941888"/>
            <a:ext cx="368300" cy="457200"/>
          </a:xfrm>
          <a:prstGeom prst="rect">
            <a:avLst/>
          </a:prstGeom>
          <a:noFill/>
          <a:ln w="9525">
            <a:noFill/>
            <a:miter lim="800000"/>
            <a:headEnd/>
            <a:tailEnd/>
          </a:ln>
        </p:spPr>
        <p:txBody>
          <a:bodyPr>
            <a:spAutoFit/>
          </a:bodyPr>
          <a:lstStyle/>
          <a:p>
            <a:pPr algn="ctr"/>
            <a:r>
              <a:rPr lang="en-GB" b="1">
                <a:solidFill>
                  <a:schemeClr val="bg1"/>
                </a:solidFill>
              </a:rPr>
              <a:t>6</a:t>
            </a:r>
          </a:p>
        </p:txBody>
      </p:sp>
      <p:sp>
        <p:nvSpPr>
          <p:cNvPr id="32791" name="Oval 34"/>
          <p:cNvSpPr>
            <a:spLocks noChangeArrowheads="1"/>
          </p:cNvSpPr>
          <p:nvPr/>
        </p:nvSpPr>
        <p:spPr bwMode="auto">
          <a:xfrm>
            <a:off x="231775" y="5572125"/>
            <a:ext cx="369888" cy="36830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32792" name="Text Box 35"/>
          <p:cNvSpPr txBox="1">
            <a:spLocks noChangeArrowheads="1"/>
          </p:cNvSpPr>
          <p:nvPr/>
        </p:nvSpPr>
        <p:spPr bwMode="auto">
          <a:xfrm>
            <a:off x="233363" y="5532438"/>
            <a:ext cx="368300" cy="457200"/>
          </a:xfrm>
          <a:prstGeom prst="rect">
            <a:avLst/>
          </a:prstGeom>
          <a:noFill/>
          <a:ln w="9525">
            <a:noFill/>
            <a:miter lim="800000"/>
            <a:headEnd/>
            <a:tailEnd/>
          </a:ln>
        </p:spPr>
        <p:txBody>
          <a:bodyPr>
            <a:spAutoFit/>
          </a:bodyPr>
          <a:lstStyle/>
          <a:p>
            <a:pPr algn="ctr"/>
            <a:r>
              <a:rPr lang="en-GB" b="1">
                <a:solidFill>
                  <a:schemeClr val="bg1"/>
                </a:solidFill>
              </a:rPr>
              <a:t>7</a:t>
            </a:r>
          </a:p>
        </p:txBody>
      </p:sp>
      <p:cxnSp>
        <p:nvCxnSpPr>
          <p:cNvPr id="46" name="Straight Arrow Connector 45"/>
          <p:cNvCxnSpPr>
            <a:cxnSpLocks noChangeShapeType="1"/>
          </p:cNvCxnSpPr>
          <p:nvPr/>
        </p:nvCxnSpPr>
        <p:spPr bwMode="auto">
          <a:xfrm>
            <a:off x="556507" y="2122488"/>
            <a:ext cx="522993" cy="0"/>
          </a:xfrm>
          <a:prstGeom prst="straightConnector1">
            <a:avLst/>
          </a:prstGeom>
          <a:noFill/>
          <a:ln w="50800" algn="ctr">
            <a:solidFill>
              <a:srgbClr val="FF6600"/>
            </a:solidFill>
            <a:round/>
            <a:headEnd type="oval" w="sm" len="sm"/>
            <a:tailEnd type="stealth" w="med" len="med"/>
          </a:ln>
        </p:spPr>
      </p:cxnSp>
      <p:cxnSp>
        <p:nvCxnSpPr>
          <p:cNvPr id="47" name="Straight Arrow Connector 46"/>
          <p:cNvCxnSpPr>
            <a:cxnSpLocks noChangeShapeType="1"/>
          </p:cNvCxnSpPr>
          <p:nvPr/>
        </p:nvCxnSpPr>
        <p:spPr bwMode="auto">
          <a:xfrm>
            <a:off x="547158" y="2781830"/>
            <a:ext cx="519642" cy="0"/>
          </a:xfrm>
          <a:prstGeom prst="straightConnector1">
            <a:avLst/>
          </a:prstGeom>
          <a:noFill/>
          <a:ln w="50800" algn="ctr">
            <a:solidFill>
              <a:srgbClr val="FF6600"/>
            </a:solidFill>
            <a:round/>
            <a:headEnd type="oval" w="sm" len="sm"/>
            <a:tailEnd type="stealth" w="med" len="med"/>
          </a:ln>
        </p:spPr>
      </p:cxnSp>
      <p:cxnSp>
        <p:nvCxnSpPr>
          <p:cNvPr id="48" name="Straight Arrow Connector 47"/>
          <p:cNvCxnSpPr>
            <a:cxnSpLocks noChangeShapeType="1"/>
          </p:cNvCxnSpPr>
          <p:nvPr/>
        </p:nvCxnSpPr>
        <p:spPr bwMode="auto">
          <a:xfrm>
            <a:off x="551744" y="3378200"/>
            <a:ext cx="527756" cy="0"/>
          </a:xfrm>
          <a:prstGeom prst="straightConnector1">
            <a:avLst/>
          </a:prstGeom>
          <a:noFill/>
          <a:ln w="50800" algn="ctr">
            <a:solidFill>
              <a:srgbClr val="FF6600"/>
            </a:solidFill>
            <a:round/>
            <a:headEnd type="oval" w="sm" len="sm"/>
            <a:tailEnd type="stealth" w="med" len="med"/>
          </a:ln>
        </p:spPr>
      </p:cxnSp>
      <p:cxnSp>
        <p:nvCxnSpPr>
          <p:cNvPr id="49" name="Straight Arrow Connector 48"/>
          <p:cNvCxnSpPr>
            <a:cxnSpLocks noChangeShapeType="1"/>
          </p:cNvCxnSpPr>
          <p:nvPr/>
        </p:nvCxnSpPr>
        <p:spPr bwMode="auto">
          <a:xfrm>
            <a:off x="558447" y="3962400"/>
            <a:ext cx="521053" cy="0"/>
          </a:xfrm>
          <a:prstGeom prst="straightConnector1">
            <a:avLst/>
          </a:prstGeom>
          <a:noFill/>
          <a:ln w="50800" algn="ctr">
            <a:solidFill>
              <a:srgbClr val="FF6600"/>
            </a:solidFill>
            <a:round/>
            <a:headEnd type="oval" w="sm" len="sm"/>
            <a:tailEnd type="stealth" w="med" len="med"/>
          </a:ln>
        </p:spPr>
      </p:cxnSp>
      <p:cxnSp>
        <p:nvCxnSpPr>
          <p:cNvPr id="50" name="Straight Arrow Connector 49"/>
          <p:cNvCxnSpPr>
            <a:cxnSpLocks noChangeShapeType="1"/>
          </p:cNvCxnSpPr>
          <p:nvPr/>
        </p:nvCxnSpPr>
        <p:spPr bwMode="auto">
          <a:xfrm>
            <a:off x="540455" y="4545013"/>
            <a:ext cx="539045" cy="0"/>
          </a:xfrm>
          <a:prstGeom prst="straightConnector1">
            <a:avLst/>
          </a:prstGeom>
          <a:noFill/>
          <a:ln w="50800" algn="ctr">
            <a:solidFill>
              <a:srgbClr val="FF6600"/>
            </a:solidFill>
            <a:round/>
            <a:headEnd type="oval" w="sm" len="sm"/>
            <a:tailEnd type="stealth" w="med" len="med"/>
          </a:ln>
        </p:spPr>
      </p:cxnSp>
      <p:cxnSp>
        <p:nvCxnSpPr>
          <p:cNvPr id="51" name="Straight Arrow Connector 50"/>
          <p:cNvCxnSpPr>
            <a:cxnSpLocks noChangeShapeType="1"/>
          </p:cNvCxnSpPr>
          <p:nvPr/>
        </p:nvCxnSpPr>
        <p:spPr bwMode="auto">
          <a:xfrm>
            <a:off x="535869" y="5143500"/>
            <a:ext cx="515056" cy="0"/>
          </a:xfrm>
          <a:prstGeom prst="straightConnector1">
            <a:avLst/>
          </a:prstGeom>
          <a:noFill/>
          <a:ln w="50800" algn="ctr">
            <a:solidFill>
              <a:srgbClr val="FF6600"/>
            </a:solidFill>
            <a:round/>
            <a:headEnd type="oval" w="sm" len="sm"/>
            <a:tailEnd type="stealth" w="med" len="med"/>
          </a:ln>
        </p:spPr>
      </p:cxnSp>
      <p:cxnSp>
        <p:nvCxnSpPr>
          <p:cNvPr id="52" name="Straight Arrow Connector 51"/>
          <p:cNvCxnSpPr>
            <a:cxnSpLocks noChangeShapeType="1"/>
          </p:cNvCxnSpPr>
          <p:nvPr/>
        </p:nvCxnSpPr>
        <p:spPr bwMode="auto">
          <a:xfrm>
            <a:off x="565150" y="5743575"/>
            <a:ext cx="514350" cy="0"/>
          </a:xfrm>
          <a:prstGeom prst="straightConnector1">
            <a:avLst/>
          </a:prstGeom>
          <a:noFill/>
          <a:ln w="50800" algn="ctr">
            <a:solidFill>
              <a:srgbClr val="FF6600"/>
            </a:solidFill>
            <a:round/>
            <a:headEnd type="oval" w="sm" len="sm"/>
            <a:tailEnd type="stealth" w="med" len="med"/>
          </a:ln>
        </p:spPr>
      </p:cxnSp>
      <p:pic>
        <p:nvPicPr>
          <p:cNvPr id="29" name="Picture 8">
            <a:hlinkClick r:id="" action="ppaction://hlinkshowjump?jump=nextslide"/>
            <a:extLst>
              <a:ext uri="{FF2B5EF4-FFF2-40B4-BE49-F238E27FC236}">
                <a16:creationId xmlns:a16="http://schemas.microsoft.com/office/drawing/2014/main" id="{2ADFB398-7BE9-4E10-9D26-78DD1A6D49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29835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280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804"/>
                                        </p:tgtEl>
                                        <p:attrNameLst>
                                          <p:attrName>style.visibility</p:attrName>
                                        </p:attrNameLst>
                                      </p:cBhvr>
                                      <p:to>
                                        <p:strVal val="visible"/>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328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802"/>
                                        </p:tgtEl>
                                        <p:attrNameLst>
                                          <p:attrName>style.visibility</p:attrName>
                                        </p:attrNameLst>
                                      </p:cBhvr>
                                      <p:to>
                                        <p:strVal val="visible"/>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3279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800"/>
                                        </p:tgtEl>
                                        <p:attrNameLst>
                                          <p:attrName>style.visibility</p:attrName>
                                        </p:attrNameLst>
                                      </p:cBhvr>
                                      <p:to>
                                        <p:strVal val="visible"/>
                                      </p:to>
                                    </p:se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327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98"/>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3279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2796"/>
                                        </p:tgtEl>
                                        <p:attrNameLst>
                                          <p:attrName>style.visibility</p:attrName>
                                        </p:attrNameLst>
                                      </p:cBhvr>
                                      <p:to>
                                        <p:strVal val="visible"/>
                                      </p:to>
                                    </p:se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327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794"/>
                                        </p:tgtEl>
                                        <p:attrNameLst>
                                          <p:attrName>style.visibility</p:attrName>
                                        </p:attrNameLst>
                                      </p:cBhvr>
                                      <p:to>
                                        <p:strVal val="visible"/>
                                      </p:to>
                                    </p:se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3279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792"/>
                                        </p:tgtEl>
                                        <p:attrNameLst>
                                          <p:attrName>style.visibility</p:attrName>
                                        </p:attrNameLst>
                                      </p:cBhvr>
                                      <p:to>
                                        <p:strVal val="visible"/>
                                      </p:to>
                                    </p:set>
                                  </p:childTnLst>
                                </p:cTn>
                              </p:par>
                            </p:childTnLst>
                          </p:cTn>
                        </p:par>
                        <p:par>
                          <p:cTn id="70" fill="hold">
                            <p:stCondLst>
                              <p:cond delay="3500"/>
                            </p:stCondLst>
                            <p:childTnLst>
                              <p:par>
                                <p:cTn id="71" presetID="22" presetClass="entr" presetSubtype="8"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4000"/>
                            </p:stCondLst>
                            <p:childTnLst>
                              <p:par>
                                <p:cTn id="75" presetID="1" presetClass="entr" presetSubtype="0"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32803" grpId="0" animBg="1"/>
      <p:bldP spid="32804" grpId="0"/>
      <p:bldP spid="32801" grpId="0" animBg="1"/>
      <p:bldP spid="32802" grpId="0"/>
      <p:bldP spid="32799" grpId="0" animBg="1"/>
      <p:bldP spid="32800" grpId="0"/>
      <p:bldP spid="32797" grpId="0" animBg="1"/>
      <p:bldP spid="32798" grpId="0"/>
      <p:bldP spid="32795" grpId="0" animBg="1"/>
      <p:bldP spid="32796" grpId="0"/>
      <p:bldP spid="32793" grpId="0" animBg="1"/>
      <p:bldP spid="32794" grpId="0"/>
      <p:bldP spid="32791" grpId="0" animBg="1"/>
      <p:bldP spid="327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a:lstStyle/>
          <a:p>
            <a:r>
              <a:rPr lang="en-GB" dirty="0"/>
              <a:t>Names of groups in the periodic table</a:t>
            </a:r>
          </a:p>
        </p:txBody>
      </p:sp>
      <p:pic>
        <p:nvPicPr>
          <p:cNvPr id="6" name="Picture 5">
            <a:hlinkClick r:id="" action="ppaction://hlinkshowjump?jump=nextslide"/>
            <a:extLst>
              <a:ext uri="{FF2B5EF4-FFF2-40B4-BE49-F238E27FC236}">
                <a16:creationId xmlns:a16="http://schemas.microsoft.com/office/drawing/2014/main" id="{D98ED2DA-E2CF-4DDC-9981-51E26E804DD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FCDE01E2-F36C-489E-8612-06C0ECFB7DB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9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C4FA4A6-DCC9-4D81-9062-E3598605FCC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6185711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t>Electrons and groups</a:t>
            </a:r>
          </a:p>
        </p:txBody>
      </p:sp>
      <p:sp>
        <p:nvSpPr>
          <p:cNvPr id="32771" name="Text Box 11"/>
          <p:cNvSpPr txBox="1">
            <a:spLocks noChangeArrowheads="1"/>
          </p:cNvSpPr>
          <p:nvPr/>
        </p:nvSpPr>
        <p:spPr bwMode="auto">
          <a:xfrm>
            <a:off x="342900" y="784225"/>
            <a:ext cx="8189913" cy="830263"/>
          </a:xfrm>
          <a:prstGeom prst="rect">
            <a:avLst/>
          </a:prstGeom>
          <a:noFill/>
          <a:ln w="9525">
            <a:noFill/>
            <a:miter lim="800000"/>
            <a:headEnd/>
            <a:tailEnd/>
          </a:ln>
        </p:spPr>
        <p:txBody>
          <a:bodyPr>
            <a:spAutoFit/>
          </a:bodyPr>
          <a:lstStyle/>
          <a:p>
            <a:pPr>
              <a:spcBef>
                <a:spcPct val="20000"/>
              </a:spcBef>
            </a:pPr>
            <a:r>
              <a:rPr lang="en-GB" dirty="0">
                <a:solidFill>
                  <a:srgbClr val="010066"/>
                </a:solidFill>
              </a:rPr>
              <a:t>Elements in the same group in the periodic table have very similar properties. </a:t>
            </a:r>
            <a:endParaRPr lang="en-GB" b="1" dirty="0">
              <a:solidFill>
                <a:srgbClr val="010066"/>
              </a:solidFill>
            </a:endParaRPr>
          </a:p>
        </p:txBody>
      </p:sp>
      <p:sp>
        <p:nvSpPr>
          <p:cNvPr id="431116" name="Text Box 12"/>
          <p:cNvSpPr txBox="1">
            <a:spLocks noChangeArrowheads="1"/>
          </p:cNvSpPr>
          <p:nvPr/>
        </p:nvSpPr>
        <p:spPr bwMode="auto">
          <a:xfrm>
            <a:off x="342900" y="3686175"/>
            <a:ext cx="6723063" cy="831850"/>
          </a:xfrm>
          <a:prstGeom prst="rect">
            <a:avLst/>
          </a:prstGeom>
          <a:noFill/>
          <a:ln w="9525">
            <a:noFill/>
            <a:miter lim="800000"/>
            <a:headEnd/>
            <a:tailEnd/>
          </a:ln>
        </p:spPr>
        <p:txBody>
          <a:bodyPr>
            <a:spAutoFit/>
          </a:bodyPr>
          <a:lstStyle/>
          <a:p>
            <a:pPr>
              <a:spcBef>
                <a:spcPct val="20000"/>
              </a:spcBef>
            </a:pPr>
            <a:r>
              <a:rPr lang="en-GB" dirty="0">
                <a:solidFill>
                  <a:srgbClr val="010066"/>
                </a:solidFill>
              </a:rPr>
              <a:t>Elements in </a:t>
            </a:r>
            <a:r>
              <a:rPr lang="en-GB" b="1" dirty="0">
                <a:solidFill>
                  <a:srgbClr val="FF6600"/>
                </a:solidFill>
              </a:rPr>
              <a:t>Group 0 </a:t>
            </a:r>
            <a:r>
              <a:rPr lang="en-GB" dirty="0">
                <a:solidFill>
                  <a:srgbClr val="010066"/>
                </a:solidFill>
              </a:rPr>
              <a:t>(at the far right of the periodic table) are called the </a:t>
            </a:r>
            <a:r>
              <a:rPr lang="en-GB" b="1" dirty="0">
                <a:solidFill>
                  <a:srgbClr val="FF6600"/>
                </a:solidFill>
              </a:rPr>
              <a:t>noble gases</a:t>
            </a:r>
            <a:r>
              <a:rPr lang="en-GB" dirty="0">
                <a:solidFill>
                  <a:srgbClr val="010066"/>
                </a:solidFill>
              </a:rPr>
              <a:t>. </a:t>
            </a:r>
            <a:endParaRPr lang="en-GB" b="1" dirty="0">
              <a:solidFill>
                <a:srgbClr val="010066"/>
              </a:solidFill>
            </a:endParaRPr>
          </a:p>
        </p:txBody>
      </p:sp>
      <p:sp>
        <p:nvSpPr>
          <p:cNvPr id="13" name="Rectangle 12"/>
          <p:cNvSpPr>
            <a:spLocks noChangeArrowheads="1"/>
          </p:cNvSpPr>
          <p:nvPr/>
        </p:nvSpPr>
        <p:spPr bwMode="auto">
          <a:xfrm>
            <a:off x="342900" y="2051050"/>
            <a:ext cx="6211888" cy="1200150"/>
          </a:xfrm>
          <a:prstGeom prst="rect">
            <a:avLst/>
          </a:prstGeom>
          <a:noFill/>
          <a:ln w="9525">
            <a:noFill/>
            <a:miter lim="800000"/>
            <a:headEnd/>
            <a:tailEnd/>
          </a:ln>
        </p:spPr>
        <p:txBody>
          <a:bodyPr>
            <a:spAutoFit/>
          </a:bodyPr>
          <a:lstStyle/>
          <a:p>
            <a:r>
              <a:rPr lang="en-GB" dirty="0">
                <a:solidFill>
                  <a:srgbClr val="010066"/>
                </a:solidFill>
              </a:rPr>
              <a:t>This is because elements in a group have the same number of electrons in their outer shell and so react in a similar manner. </a:t>
            </a:r>
          </a:p>
        </p:txBody>
      </p:sp>
      <p:sp>
        <p:nvSpPr>
          <p:cNvPr id="14" name="Rectangle 13"/>
          <p:cNvSpPr>
            <a:spLocks noChangeArrowheads="1"/>
          </p:cNvSpPr>
          <p:nvPr/>
        </p:nvSpPr>
        <p:spPr bwMode="auto">
          <a:xfrm>
            <a:off x="342900" y="4953000"/>
            <a:ext cx="5262563" cy="1200150"/>
          </a:xfrm>
          <a:prstGeom prst="rect">
            <a:avLst/>
          </a:prstGeom>
          <a:noFill/>
          <a:ln w="9525">
            <a:noFill/>
            <a:miter lim="800000"/>
            <a:headEnd/>
            <a:tailEnd/>
          </a:ln>
        </p:spPr>
        <p:txBody>
          <a:bodyPr>
            <a:spAutoFit/>
          </a:bodyPr>
          <a:lstStyle/>
          <a:p>
            <a:pPr>
              <a:spcBef>
                <a:spcPct val="20000"/>
              </a:spcBef>
            </a:pPr>
            <a:r>
              <a:rPr lang="en-GB" dirty="0">
                <a:solidFill>
                  <a:srgbClr val="010066"/>
                </a:solidFill>
              </a:rPr>
              <a:t>These elements are very unreactive, or stable, because they have full outer electron shells.</a:t>
            </a:r>
            <a:endParaRPr lang="en-GB" b="1" dirty="0">
              <a:solidFill>
                <a:srgbClr val="010066"/>
              </a:solidFill>
            </a:endParaRPr>
          </a:p>
        </p:txBody>
      </p:sp>
      <p:sp>
        <p:nvSpPr>
          <p:cNvPr id="15" name="Rectangle 14"/>
          <p:cNvSpPr>
            <a:spLocks noChangeArrowheads="1"/>
          </p:cNvSpPr>
          <p:nvPr/>
        </p:nvSpPr>
        <p:spPr bwMode="auto">
          <a:xfrm>
            <a:off x="6378575" y="5914584"/>
            <a:ext cx="1666875" cy="708025"/>
          </a:xfrm>
          <a:prstGeom prst="rect">
            <a:avLst/>
          </a:prstGeom>
          <a:noFill/>
          <a:ln w="9525">
            <a:noFill/>
            <a:miter lim="800000"/>
            <a:headEnd/>
            <a:tailEnd/>
          </a:ln>
        </p:spPr>
        <p:txBody>
          <a:bodyPr wrap="none">
            <a:spAutoFit/>
          </a:bodyPr>
          <a:lstStyle/>
          <a:p>
            <a:pPr algn="ctr"/>
            <a:r>
              <a:rPr lang="en-GB" sz="2000" b="1" dirty="0">
                <a:solidFill>
                  <a:srgbClr val="FF6600"/>
                </a:solidFill>
              </a:rPr>
              <a:t>Group 0 </a:t>
            </a:r>
          </a:p>
          <a:p>
            <a:pPr algn="ctr"/>
            <a:r>
              <a:rPr lang="en-GB" sz="2000" b="1" dirty="0">
                <a:solidFill>
                  <a:srgbClr val="FF6600"/>
                </a:solidFill>
              </a:rPr>
              <a:t>noble gases</a:t>
            </a:r>
          </a:p>
        </p:txBody>
      </p:sp>
      <p:sp>
        <p:nvSpPr>
          <p:cNvPr id="16" name="Rectangle 15"/>
          <p:cNvSpPr>
            <a:spLocks noChangeArrowheads="1"/>
          </p:cNvSpPr>
          <p:nvPr/>
        </p:nvSpPr>
        <p:spPr bwMode="auto">
          <a:xfrm>
            <a:off x="7523163" y="1553721"/>
            <a:ext cx="1009650" cy="400050"/>
          </a:xfrm>
          <a:prstGeom prst="rect">
            <a:avLst/>
          </a:prstGeom>
          <a:noFill/>
          <a:ln w="9525">
            <a:noFill/>
            <a:miter lim="800000"/>
            <a:headEnd/>
            <a:tailEnd/>
          </a:ln>
        </p:spPr>
        <p:txBody>
          <a:bodyPr wrap="none">
            <a:spAutoFit/>
          </a:bodyPr>
          <a:lstStyle/>
          <a:p>
            <a:r>
              <a:rPr lang="en-GB" sz="2000" b="1">
                <a:solidFill>
                  <a:srgbClr val="009900"/>
                </a:solidFill>
              </a:rPr>
              <a:t>helium</a:t>
            </a:r>
          </a:p>
        </p:txBody>
      </p:sp>
      <p:sp>
        <p:nvSpPr>
          <p:cNvPr id="17" name="Rectangle 16"/>
          <p:cNvSpPr>
            <a:spLocks noChangeArrowheads="1"/>
          </p:cNvSpPr>
          <p:nvPr/>
        </p:nvSpPr>
        <p:spPr bwMode="auto">
          <a:xfrm>
            <a:off x="7523163" y="2347471"/>
            <a:ext cx="798512" cy="400050"/>
          </a:xfrm>
          <a:prstGeom prst="rect">
            <a:avLst/>
          </a:prstGeom>
          <a:noFill/>
          <a:ln w="9525">
            <a:noFill/>
            <a:miter lim="800000"/>
            <a:headEnd/>
            <a:tailEnd/>
          </a:ln>
        </p:spPr>
        <p:txBody>
          <a:bodyPr wrap="none">
            <a:spAutoFit/>
          </a:bodyPr>
          <a:lstStyle/>
          <a:p>
            <a:r>
              <a:rPr lang="en-GB" sz="2000" b="1">
                <a:solidFill>
                  <a:srgbClr val="009900"/>
                </a:solidFill>
              </a:rPr>
              <a:t>neon</a:t>
            </a:r>
          </a:p>
        </p:txBody>
      </p:sp>
      <p:sp>
        <p:nvSpPr>
          <p:cNvPr id="19" name="Rectangle 18"/>
          <p:cNvSpPr>
            <a:spLocks noChangeArrowheads="1"/>
          </p:cNvSpPr>
          <p:nvPr/>
        </p:nvSpPr>
        <p:spPr bwMode="auto">
          <a:xfrm>
            <a:off x="7523163" y="3023746"/>
            <a:ext cx="896937" cy="400050"/>
          </a:xfrm>
          <a:prstGeom prst="rect">
            <a:avLst/>
          </a:prstGeom>
          <a:noFill/>
          <a:ln w="9525">
            <a:noFill/>
            <a:miter lim="800000"/>
            <a:headEnd/>
            <a:tailEnd/>
          </a:ln>
        </p:spPr>
        <p:txBody>
          <a:bodyPr wrap="none">
            <a:spAutoFit/>
          </a:bodyPr>
          <a:lstStyle/>
          <a:p>
            <a:r>
              <a:rPr lang="en-GB" sz="2000" b="1">
                <a:solidFill>
                  <a:srgbClr val="009900"/>
                </a:solidFill>
              </a:rPr>
              <a:t>argon</a:t>
            </a:r>
          </a:p>
        </p:txBody>
      </p:sp>
      <p:sp>
        <p:nvSpPr>
          <p:cNvPr id="20" name="Rectangle 19"/>
          <p:cNvSpPr>
            <a:spLocks noChangeArrowheads="1"/>
          </p:cNvSpPr>
          <p:nvPr/>
        </p:nvSpPr>
        <p:spPr bwMode="auto">
          <a:xfrm>
            <a:off x="7523163" y="3868296"/>
            <a:ext cx="1125537" cy="400050"/>
          </a:xfrm>
          <a:prstGeom prst="rect">
            <a:avLst/>
          </a:prstGeom>
          <a:noFill/>
          <a:ln w="9525">
            <a:noFill/>
            <a:miter lim="800000"/>
            <a:headEnd/>
            <a:tailEnd/>
          </a:ln>
        </p:spPr>
        <p:txBody>
          <a:bodyPr wrap="none">
            <a:spAutoFit/>
          </a:bodyPr>
          <a:lstStyle/>
          <a:p>
            <a:r>
              <a:rPr lang="en-GB" sz="2000" b="1">
                <a:solidFill>
                  <a:srgbClr val="009900"/>
                </a:solidFill>
              </a:rPr>
              <a:t>krypton</a:t>
            </a:r>
          </a:p>
        </p:txBody>
      </p:sp>
      <p:sp>
        <p:nvSpPr>
          <p:cNvPr id="21" name="Rectangle 20"/>
          <p:cNvSpPr>
            <a:spLocks noChangeArrowheads="1"/>
          </p:cNvSpPr>
          <p:nvPr/>
        </p:nvSpPr>
        <p:spPr bwMode="auto">
          <a:xfrm>
            <a:off x="7523163" y="4555684"/>
            <a:ext cx="941387" cy="400050"/>
          </a:xfrm>
          <a:prstGeom prst="rect">
            <a:avLst/>
          </a:prstGeom>
          <a:noFill/>
          <a:ln w="9525">
            <a:noFill/>
            <a:miter lim="800000"/>
            <a:headEnd/>
            <a:tailEnd/>
          </a:ln>
        </p:spPr>
        <p:txBody>
          <a:bodyPr wrap="none">
            <a:spAutoFit/>
          </a:bodyPr>
          <a:lstStyle/>
          <a:p>
            <a:r>
              <a:rPr lang="en-GB" sz="2000" b="1">
                <a:solidFill>
                  <a:srgbClr val="009900"/>
                </a:solidFill>
              </a:rPr>
              <a:t>xenon</a:t>
            </a:r>
          </a:p>
        </p:txBody>
      </p:sp>
      <p:sp>
        <p:nvSpPr>
          <p:cNvPr id="22" name="Rectangle 21"/>
          <p:cNvSpPr>
            <a:spLocks noChangeArrowheads="1"/>
          </p:cNvSpPr>
          <p:nvPr/>
        </p:nvSpPr>
        <p:spPr bwMode="auto">
          <a:xfrm>
            <a:off x="7523163" y="5376421"/>
            <a:ext cx="896937" cy="400050"/>
          </a:xfrm>
          <a:prstGeom prst="rect">
            <a:avLst/>
          </a:prstGeom>
          <a:noFill/>
          <a:ln w="9525">
            <a:noFill/>
            <a:miter lim="800000"/>
            <a:headEnd/>
            <a:tailEnd/>
          </a:ln>
        </p:spPr>
        <p:txBody>
          <a:bodyPr wrap="none">
            <a:spAutoFit/>
          </a:bodyPr>
          <a:lstStyle/>
          <a:p>
            <a:r>
              <a:rPr lang="en-GB" sz="2000" b="1">
                <a:solidFill>
                  <a:srgbClr val="009900"/>
                </a:solidFill>
              </a:rPr>
              <a:t>radon</a:t>
            </a:r>
          </a:p>
        </p:txBody>
      </p:sp>
      <p:pic>
        <p:nvPicPr>
          <p:cNvPr id="18" name="Picture 17" descr="Atoms_and_elements_20.1.png"/>
          <p:cNvPicPr>
            <a:picLocks noChangeAspect="1"/>
          </p:cNvPicPr>
          <p:nvPr/>
        </p:nvPicPr>
        <p:blipFill>
          <a:blip r:embed="rId4" cstate="print"/>
          <a:srcRect/>
          <a:stretch>
            <a:fillRect/>
          </a:stretch>
        </p:blipFill>
        <p:spPr bwMode="auto">
          <a:xfrm>
            <a:off x="6918325" y="1363221"/>
            <a:ext cx="627063" cy="5397500"/>
          </a:xfrm>
          <a:prstGeom prst="rect">
            <a:avLst/>
          </a:prstGeom>
          <a:noFill/>
          <a:ln w="9525">
            <a:noFill/>
            <a:miter lim="800000"/>
            <a:headEnd/>
            <a:tailEnd/>
          </a:ln>
        </p:spPr>
      </p:pic>
      <p:pic>
        <p:nvPicPr>
          <p:cNvPr id="23" name="Picture 8">
            <a:hlinkClick r:id="" action="ppaction://hlinkshowjump?jump=nextslide"/>
            <a:extLst>
              <a:ext uri="{FF2B5EF4-FFF2-40B4-BE49-F238E27FC236}">
                <a16:creationId xmlns:a16="http://schemas.microsoft.com/office/drawing/2014/main" id="{98BF1456-CE1A-48D1-9091-D97D09274D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23">
            <a:extLst>
              <a:ext uri="{FF2B5EF4-FFF2-40B4-BE49-F238E27FC236}">
                <a16:creationId xmlns:a16="http://schemas.microsoft.com/office/drawing/2014/main" id="{30C8F69E-0FA6-41E2-AB10-7950D5FD92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296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1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6" grpId="0"/>
      <p:bldP spid="13" grpId="0"/>
      <p:bldP spid="14" grpId="0"/>
      <p:bldP spid="15" grpId="0"/>
      <p:bldP spid="16" grpId="0"/>
      <p:bldP spid="17"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750888" y="5238750"/>
            <a:ext cx="7642225" cy="881063"/>
          </a:xfrm>
          <a:prstGeom prst="rect">
            <a:avLst/>
          </a:prstGeom>
          <a:solidFill>
            <a:srgbClr val="FF6600"/>
          </a:solidFill>
          <a:ln w="9525" algn="ctr">
            <a:noFill/>
            <a:round/>
            <a:headEnd/>
            <a:tailEnd/>
          </a:ln>
        </p:spPr>
        <p:txBody>
          <a:bodyPr/>
          <a:lstStyle/>
          <a:p>
            <a:pPr eaLnBrk="0" hangingPunct="0"/>
            <a:endParaRPr lang="en-GB"/>
          </a:p>
        </p:txBody>
      </p:sp>
      <p:sp>
        <p:nvSpPr>
          <p:cNvPr id="15" name="Rectangle 14"/>
          <p:cNvSpPr>
            <a:spLocks noChangeArrowheads="1"/>
          </p:cNvSpPr>
          <p:nvPr/>
        </p:nvSpPr>
        <p:spPr bwMode="auto">
          <a:xfrm>
            <a:off x="801688" y="2348795"/>
            <a:ext cx="7720012" cy="1162050"/>
          </a:xfrm>
          <a:prstGeom prst="rect">
            <a:avLst/>
          </a:prstGeom>
          <a:solidFill>
            <a:srgbClr val="FF6600"/>
          </a:solidFill>
          <a:ln w="9525" algn="ctr">
            <a:noFill/>
            <a:round/>
            <a:headEnd/>
            <a:tailEnd/>
          </a:ln>
        </p:spPr>
        <p:txBody>
          <a:bodyPr/>
          <a:lstStyle/>
          <a:p>
            <a:pPr eaLnBrk="0" hangingPunct="0"/>
            <a:endParaRPr lang="en-GB"/>
          </a:p>
        </p:txBody>
      </p:sp>
      <p:sp>
        <p:nvSpPr>
          <p:cNvPr id="35844" name="Rectangle 2"/>
          <p:cNvSpPr>
            <a:spLocks noGrp="1" noChangeArrowheads="1"/>
          </p:cNvSpPr>
          <p:nvPr>
            <p:ph type="title"/>
          </p:nvPr>
        </p:nvSpPr>
        <p:spPr/>
        <p:txBody>
          <a:bodyPr/>
          <a:lstStyle/>
          <a:p>
            <a:r>
              <a:rPr lang="en-GB"/>
              <a:t>Electron trends in the periodic table</a:t>
            </a:r>
          </a:p>
        </p:txBody>
      </p:sp>
      <p:sp>
        <p:nvSpPr>
          <p:cNvPr id="35845" name="Text Box 3"/>
          <p:cNvSpPr txBox="1">
            <a:spLocks noChangeArrowheads="1"/>
          </p:cNvSpPr>
          <p:nvPr/>
        </p:nvSpPr>
        <p:spPr bwMode="auto">
          <a:xfrm>
            <a:off x="358775" y="784225"/>
            <a:ext cx="3665538" cy="457200"/>
          </a:xfrm>
          <a:prstGeom prst="rect">
            <a:avLst/>
          </a:prstGeom>
          <a:noFill/>
          <a:ln w="9525">
            <a:noFill/>
            <a:miter lim="800000"/>
            <a:headEnd/>
            <a:tailEnd/>
          </a:ln>
        </p:spPr>
        <p:txBody>
          <a:bodyPr>
            <a:spAutoFit/>
          </a:bodyPr>
          <a:lstStyle/>
          <a:p>
            <a:r>
              <a:rPr lang="en-GB" dirty="0">
                <a:solidFill>
                  <a:srgbClr val="010066"/>
                </a:solidFill>
              </a:rPr>
              <a:t>Trends </a:t>
            </a:r>
            <a:r>
              <a:rPr lang="en-GB" b="1" dirty="0">
                <a:solidFill>
                  <a:srgbClr val="FF6600"/>
                </a:solidFill>
              </a:rPr>
              <a:t>down</a:t>
            </a:r>
            <a:r>
              <a:rPr lang="en-GB" dirty="0">
                <a:solidFill>
                  <a:srgbClr val="010066"/>
                </a:solidFill>
              </a:rPr>
              <a:t> a group:</a:t>
            </a:r>
          </a:p>
        </p:txBody>
      </p:sp>
      <p:sp>
        <p:nvSpPr>
          <p:cNvPr id="258054" name="Text Box 6"/>
          <p:cNvSpPr txBox="1">
            <a:spLocks noChangeArrowheads="1"/>
          </p:cNvSpPr>
          <p:nvPr/>
        </p:nvSpPr>
        <p:spPr bwMode="auto">
          <a:xfrm>
            <a:off x="822325" y="5263092"/>
            <a:ext cx="7499350" cy="830263"/>
          </a:xfrm>
          <a:prstGeom prst="rect">
            <a:avLst/>
          </a:prstGeom>
          <a:noFill/>
          <a:ln w="9525">
            <a:noFill/>
            <a:miter lim="800000"/>
            <a:headEnd/>
            <a:tailEnd/>
          </a:ln>
        </p:spPr>
        <p:txBody>
          <a:bodyPr>
            <a:spAutoFit/>
          </a:bodyPr>
          <a:lstStyle/>
          <a:p>
            <a:pPr algn="ctr"/>
            <a:r>
              <a:rPr lang="en-GB" b="1" dirty="0">
                <a:solidFill>
                  <a:schemeClr val="bg1"/>
                </a:solidFill>
              </a:rPr>
              <a:t>The point at which a new period starts is the point at which electrons begin to fill a new shell.</a:t>
            </a:r>
          </a:p>
        </p:txBody>
      </p:sp>
      <p:sp>
        <p:nvSpPr>
          <p:cNvPr id="258057" name="Text Box 9"/>
          <p:cNvSpPr txBox="1">
            <a:spLocks noChangeArrowheads="1"/>
          </p:cNvSpPr>
          <p:nvPr/>
        </p:nvSpPr>
        <p:spPr bwMode="auto">
          <a:xfrm>
            <a:off x="874713" y="2329745"/>
            <a:ext cx="7573962" cy="1200150"/>
          </a:xfrm>
          <a:prstGeom prst="rect">
            <a:avLst/>
          </a:prstGeom>
          <a:noFill/>
          <a:ln w="9525">
            <a:noFill/>
            <a:miter lim="800000"/>
            <a:headEnd/>
            <a:tailEnd/>
          </a:ln>
        </p:spPr>
        <p:txBody>
          <a:bodyPr>
            <a:spAutoFit/>
          </a:bodyPr>
          <a:lstStyle/>
          <a:p>
            <a:pPr algn="ctr" eaLnBrk="0" hangingPunct="0">
              <a:spcBef>
                <a:spcPct val="50000"/>
              </a:spcBef>
            </a:pPr>
            <a:r>
              <a:rPr lang="en-GB" b="1" dirty="0">
                <a:solidFill>
                  <a:schemeClr val="bg1"/>
                </a:solidFill>
              </a:rPr>
              <a:t>The number of a group is the same as the number </a:t>
            </a:r>
            <a:br>
              <a:rPr lang="en-GB" b="1" dirty="0">
                <a:solidFill>
                  <a:schemeClr val="bg1"/>
                </a:solidFill>
              </a:rPr>
            </a:br>
            <a:r>
              <a:rPr lang="en-GB" b="1" dirty="0">
                <a:solidFill>
                  <a:schemeClr val="bg1"/>
                </a:solidFill>
              </a:rPr>
              <a:t>of electrons in the outer shell of elements in </a:t>
            </a:r>
            <a:br>
              <a:rPr lang="en-GB" b="1" dirty="0">
                <a:solidFill>
                  <a:schemeClr val="bg1"/>
                </a:solidFill>
              </a:rPr>
            </a:br>
            <a:r>
              <a:rPr lang="en-GB" b="1" dirty="0">
                <a:solidFill>
                  <a:schemeClr val="bg1"/>
                </a:solidFill>
              </a:rPr>
              <a:t>that group, except for group 0.</a:t>
            </a:r>
          </a:p>
        </p:txBody>
      </p:sp>
      <p:sp>
        <p:nvSpPr>
          <p:cNvPr id="258058" name="Text Box 10"/>
          <p:cNvSpPr txBox="1">
            <a:spLocks noChangeArrowheads="1"/>
          </p:cNvSpPr>
          <p:nvPr/>
        </p:nvSpPr>
        <p:spPr bwMode="auto">
          <a:xfrm>
            <a:off x="358775" y="1243895"/>
            <a:ext cx="8534400" cy="457200"/>
          </a:xfrm>
          <a:prstGeom prst="rect">
            <a:avLst/>
          </a:prstGeom>
          <a:noFill/>
          <a:ln w="9525">
            <a:noFill/>
            <a:miter lim="800000"/>
            <a:headEnd/>
            <a:tailEnd/>
          </a:ln>
        </p:spPr>
        <p:txBody>
          <a:bodyPr>
            <a:spAutoFit/>
          </a:bodyPr>
          <a:lstStyle/>
          <a:p>
            <a:pPr marL="357188" indent="-357188">
              <a:buClr>
                <a:srgbClr val="FF6600"/>
              </a:buClr>
              <a:buFont typeface="Wingdings" pitchFamily="2" charset="2"/>
              <a:buChar char="l"/>
            </a:pPr>
            <a:r>
              <a:rPr lang="en-GB" dirty="0">
                <a:solidFill>
                  <a:srgbClr val="010066"/>
                </a:solidFill>
              </a:rPr>
              <a:t>the number of outer shell electrons is the same</a:t>
            </a:r>
          </a:p>
        </p:txBody>
      </p:sp>
      <p:sp>
        <p:nvSpPr>
          <p:cNvPr id="258059" name="Text Box 11"/>
          <p:cNvSpPr txBox="1">
            <a:spLocks noChangeArrowheads="1"/>
          </p:cNvSpPr>
          <p:nvPr/>
        </p:nvSpPr>
        <p:spPr bwMode="auto">
          <a:xfrm>
            <a:off x="358775" y="1729670"/>
            <a:ext cx="8534400" cy="457200"/>
          </a:xfrm>
          <a:prstGeom prst="rect">
            <a:avLst/>
          </a:prstGeom>
          <a:noFill/>
          <a:ln w="9525">
            <a:noFill/>
            <a:miter lim="800000"/>
            <a:headEnd/>
            <a:tailEnd/>
          </a:ln>
        </p:spPr>
        <p:txBody>
          <a:bodyPr>
            <a:spAutoFit/>
          </a:bodyPr>
          <a:lstStyle/>
          <a:p>
            <a:pPr marL="357188" indent="-357188">
              <a:buClr>
                <a:srgbClr val="FF6600"/>
              </a:buClr>
              <a:buFont typeface="Wingdings" pitchFamily="2" charset="2"/>
              <a:buChar char="l"/>
            </a:pPr>
            <a:r>
              <a:rPr lang="en-GB" dirty="0">
                <a:solidFill>
                  <a:srgbClr val="010066"/>
                </a:solidFill>
              </a:rPr>
              <a:t>the number of complete electron shells increases by one.</a:t>
            </a:r>
          </a:p>
        </p:txBody>
      </p:sp>
      <p:sp>
        <p:nvSpPr>
          <p:cNvPr id="258060" name="Text Box 12"/>
          <p:cNvSpPr txBox="1">
            <a:spLocks noChangeArrowheads="1"/>
          </p:cNvSpPr>
          <p:nvPr/>
        </p:nvSpPr>
        <p:spPr bwMode="auto">
          <a:xfrm>
            <a:off x="358775" y="4171950"/>
            <a:ext cx="8575675" cy="457200"/>
          </a:xfrm>
          <a:prstGeom prst="rect">
            <a:avLst/>
          </a:prstGeom>
          <a:noFill/>
          <a:ln w="9525">
            <a:noFill/>
            <a:miter lim="800000"/>
            <a:headEnd/>
            <a:tailEnd/>
          </a:ln>
        </p:spPr>
        <p:txBody>
          <a:bodyPr>
            <a:spAutoFit/>
          </a:bodyPr>
          <a:lstStyle/>
          <a:p>
            <a:pPr marL="357188" indent="-357188">
              <a:buClr>
                <a:srgbClr val="FF6600"/>
              </a:buClr>
              <a:buFont typeface="Wingdings" pitchFamily="2" charset="2"/>
              <a:buChar char="l"/>
            </a:pPr>
            <a:r>
              <a:rPr lang="en-GB" dirty="0">
                <a:solidFill>
                  <a:srgbClr val="010066"/>
                </a:solidFill>
              </a:rPr>
              <a:t>the number of outer shell electrons increases by one</a:t>
            </a:r>
          </a:p>
        </p:txBody>
      </p:sp>
      <p:sp>
        <p:nvSpPr>
          <p:cNvPr id="258061" name="Text Box 13"/>
          <p:cNvSpPr txBox="1">
            <a:spLocks noChangeArrowheads="1"/>
          </p:cNvSpPr>
          <p:nvPr/>
        </p:nvSpPr>
        <p:spPr bwMode="auto">
          <a:xfrm>
            <a:off x="358775" y="3721100"/>
            <a:ext cx="4003675" cy="457200"/>
          </a:xfrm>
          <a:prstGeom prst="rect">
            <a:avLst/>
          </a:prstGeom>
          <a:noFill/>
          <a:ln w="9525">
            <a:noFill/>
            <a:miter lim="800000"/>
            <a:headEnd/>
            <a:tailEnd/>
          </a:ln>
        </p:spPr>
        <p:txBody>
          <a:bodyPr>
            <a:spAutoFit/>
          </a:bodyPr>
          <a:lstStyle/>
          <a:p>
            <a:r>
              <a:rPr lang="en-GB" dirty="0">
                <a:solidFill>
                  <a:srgbClr val="010066"/>
                </a:solidFill>
              </a:rPr>
              <a:t>Trends </a:t>
            </a:r>
            <a:r>
              <a:rPr lang="en-GB" b="1" dirty="0">
                <a:solidFill>
                  <a:srgbClr val="FF6600"/>
                </a:solidFill>
              </a:rPr>
              <a:t>across</a:t>
            </a:r>
            <a:r>
              <a:rPr lang="en-GB" dirty="0">
                <a:solidFill>
                  <a:srgbClr val="010066"/>
                </a:solidFill>
              </a:rPr>
              <a:t> a period:</a:t>
            </a:r>
          </a:p>
        </p:txBody>
      </p:sp>
      <p:sp>
        <p:nvSpPr>
          <p:cNvPr id="258062" name="Text Box 14"/>
          <p:cNvSpPr txBox="1">
            <a:spLocks noChangeArrowheads="1"/>
          </p:cNvSpPr>
          <p:nvPr/>
        </p:nvSpPr>
        <p:spPr bwMode="auto">
          <a:xfrm>
            <a:off x="358775" y="4619625"/>
            <a:ext cx="8575675" cy="457200"/>
          </a:xfrm>
          <a:prstGeom prst="rect">
            <a:avLst/>
          </a:prstGeom>
          <a:noFill/>
          <a:ln w="9525">
            <a:noFill/>
            <a:miter lim="800000"/>
            <a:headEnd/>
            <a:tailEnd/>
          </a:ln>
        </p:spPr>
        <p:txBody>
          <a:bodyPr>
            <a:spAutoFit/>
          </a:bodyPr>
          <a:lstStyle/>
          <a:p>
            <a:pPr marL="357188" indent="-357188">
              <a:buClr>
                <a:srgbClr val="FF6600"/>
              </a:buClr>
              <a:buFont typeface="Wingdings" pitchFamily="2" charset="2"/>
              <a:buChar char="l"/>
            </a:pPr>
            <a:r>
              <a:rPr lang="en-GB" dirty="0">
                <a:solidFill>
                  <a:srgbClr val="010066"/>
                </a:solidFill>
              </a:rPr>
              <a:t>the number of complete electron shells stays the same.</a:t>
            </a:r>
          </a:p>
        </p:txBody>
      </p:sp>
      <p:pic>
        <p:nvPicPr>
          <p:cNvPr id="14" name="Picture 8">
            <a:hlinkClick r:id="" action="ppaction://hlinkshowjump?jump=nextslide"/>
            <a:extLst>
              <a:ext uri="{FF2B5EF4-FFF2-40B4-BE49-F238E27FC236}">
                <a16:creationId xmlns:a16="http://schemas.microsoft.com/office/drawing/2014/main" id="{C53CEFE8-7ED4-4C34-8DAD-E97359870A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0C8CC318-05B7-4215-BDE0-7E19007BAB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052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805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58054" grpId="0"/>
      <p:bldP spid="258057" grpId="0"/>
      <p:bldP spid="258058" grpId="0"/>
      <p:bldP spid="258059" grpId="0"/>
      <p:bldP spid="258060" grpId="0"/>
      <p:bldP spid="258061" grpId="0"/>
      <p:bldP spid="2580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B572-21AD-4CB9-B246-D31B36ACD24A}"/>
              </a:ext>
            </a:extLst>
          </p:cNvPr>
          <p:cNvSpPr>
            <a:spLocks noGrp="1"/>
          </p:cNvSpPr>
          <p:nvPr>
            <p:ph type="title"/>
          </p:nvPr>
        </p:nvSpPr>
        <p:spPr/>
        <p:txBody>
          <a:bodyPr/>
          <a:lstStyle/>
          <a:p>
            <a:r>
              <a:rPr lang="en-GB" dirty="0"/>
              <a:t>Trends in groups of the Periodic Table</a:t>
            </a:r>
            <a:endParaRPr lang="en-US" dirty="0"/>
          </a:p>
        </p:txBody>
      </p:sp>
      <p:pic>
        <p:nvPicPr>
          <p:cNvPr id="3" name="Picture 2">
            <a:hlinkClick r:id="" action="ppaction://hlinkshowjump?jump=nextslide"/>
            <a:extLst>
              <a:ext uri="{FF2B5EF4-FFF2-40B4-BE49-F238E27FC236}">
                <a16:creationId xmlns:a16="http://schemas.microsoft.com/office/drawing/2014/main" id="{F8E44108-96DE-4753-9A2A-BFC84BEBF6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5" descr="flash_icon">
            <a:extLst>
              <a:ext uri="{FF2B5EF4-FFF2-40B4-BE49-F238E27FC236}">
                <a16:creationId xmlns:a16="http://schemas.microsoft.com/office/drawing/2014/main" id="{46D3D3DE-A858-4721-BFC2-5428C70AF3B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4"/>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8475"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812E4C6D-39DB-4758-83DE-04E9142706BA}"/>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81673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descr="Picture35.jpg"/>
          <p:cNvPicPr>
            <a:picLocks noChangeAspect="1"/>
          </p:cNvPicPr>
          <p:nvPr/>
        </p:nvPicPr>
        <p:blipFill>
          <a:blip r:embed="rId4" cstate="print"/>
          <a:srcRect/>
          <a:stretch>
            <a:fillRect/>
          </a:stretch>
        </p:blipFill>
        <p:spPr bwMode="auto">
          <a:xfrm>
            <a:off x="2384425" y="5756275"/>
            <a:ext cx="3743325" cy="1030288"/>
          </a:xfrm>
          <a:prstGeom prst="rect">
            <a:avLst/>
          </a:prstGeom>
          <a:noFill/>
          <a:ln w="9525">
            <a:noFill/>
            <a:miter lim="800000"/>
            <a:headEnd/>
            <a:tailEnd/>
          </a:ln>
        </p:spPr>
      </p:pic>
      <p:sp>
        <p:nvSpPr>
          <p:cNvPr id="34819" name="Rectangle 2"/>
          <p:cNvSpPr>
            <a:spLocks noGrp="1" noChangeArrowheads="1"/>
          </p:cNvSpPr>
          <p:nvPr>
            <p:ph type="title"/>
          </p:nvPr>
        </p:nvSpPr>
        <p:spPr/>
        <p:txBody>
          <a:bodyPr/>
          <a:lstStyle/>
          <a:p>
            <a:r>
              <a:rPr lang="en-GB" dirty="0"/>
              <a:t>Patterns: the reactivity of metals</a:t>
            </a:r>
          </a:p>
        </p:txBody>
      </p:sp>
      <p:sp>
        <p:nvSpPr>
          <p:cNvPr id="236727" name="Text Box 183"/>
          <p:cNvSpPr txBox="1">
            <a:spLocks noChangeArrowheads="1"/>
          </p:cNvSpPr>
          <p:nvPr/>
        </p:nvSpPr>
        <p:spPr bwMode="auto">
          <a:xfrm>
            <a:off x="358775" y="1285875"/>
            <a:ext cx="8174038" cy="420688"/>
          </a:xfrm>
          <a:prstGeom prst="rect">
            <a:avLst/>
          </a:prstGeom>
          <a:solidFill>
            <a:srgbClr val="FFCC99"/>
          </a:solidFill>
          <a:ln w="9525">
            <a:noFill/>
            <a:miter lim="800000"/>
            <a:headEnd/>
            <a:tailEnd/>
          </a:ln>
        </p:spPr>
        <p:txBody>
          <a:bodyPr>
            <a:spAutoFit/>
          </a:bodyPr>
          <a:lstStyle/>
          <a:p>
            <a:pPr eaLnBrk="1" hangingPunct="1">
              <a:lnSpc>
                <a:spcPct val="90000"/>
              </a:lnSpc>
            </a:pPr>
            <a:r>
              <a:rPr lang="en-GB">
                <a:solidFill>
                  <a:srgbClr val="010066"/>
                </a:solidFill>
              </a:rPr>
              <a:t>What happens to the reactivity of metals </a:t>
            </a:r>
            <a:r>
              <a:rPr lang="en-GB" b="1">
                <a:solidFill>
                  <a:srgbClr val="010066"/>
                </a:solidFill>
              </a:rPr>
              <a:t>down a group</a:t>
            </a:r>
            <a:r>
              <a:rPr lang="en-GB">
                <a:solidFill>
                  <a:srgbClr val="010066"/>
                </a:solidFill>
              </a:rPr>
              <a:t>?</a:t>
            </a:r>
          </a:p>
        </p:txBody>
      </p:sp>
      <p:sp>
        <p:nvSpPr>
          <p:cNvPr id="236728" name="Text Box 184"/>
          <p:cNvSpPr txBox="1">
            <a:spLocks noChangeArrowheads="1"/>
          </p:cNvSpPr>
          <p:nvPr/>
        </p:nvSpPr>
        <p:spPr bwMode="auto">
          <a:xfrm>
            <a:off x="358775" y="1744663"/>
            <a:ext cx="5014913" cy="420687"/>
          </a:xfrm>
          <a:prstGeom prst="rect">
            <a:avLst/>
          </a:prstGeom>
          <a:solidFill>
            <a:srgbClr val="FFCC99"/>
          </a:solidFill>
          <a:ln w="9525">
            <a:noFill/>
            <a:miter lim="800000"/>
            <a:headEnd/>
            <a:tailEnd/>
          </a:ln>
        </p:spPr>
        <p:txBody>
          <a:bodyPr>
            <a:spAutoFit/>
          </a:bodyPr>
          <a:lstStyle/>
          <a:p>
            <a:pPr eaLnBrk="1" hangingPunct="1">
              <a:lnSpc>
                <a:spcPct val="90000"/>
              </a:lnSpc>
            </a:pPr>
            <a:r>
              <a:rPr lang="en-GB" dirty="0">
                <a:solidFill>
                  <a:srgbClr val="010066"/>
                </a:solidFill>
              </a:rPr>
              <a:t>Which is the </a:t>
            </a:r>
            <a:r>
              <a:rPr lang="en-GB" b="1" dirty="0">
                <a:solidFill>
                  <a:srgbClr val="010066"/>
                </a:solidFill>
              </a:rPr>
              <a:t>most reactive metal</a:t>
            </a:r>
            <a:r>
              <a:rPr lang="en-GB" dirty="0">
                <a:solidFill>
                  <a:srgbClr val="010066"/>
                </a:solidFill>
              </a:rPr>
              <a:t>?</a:t>
            </a:r>
          </a:p>
        </p:txBody>
      </p:sp>
      <p:sp>
        <p:nvSpPr>
          <p:cNvPr id="34822" name="Text Box 191"/>
          <p:cNvSpPr txBox="1">
            <a:spLocks noChangeArrowheads="1"/>
          </p:cNvSpPr>
          <p:nvPr/>
        </p:nvSpPr>
        <p:spPr bwMode="auto">
          <a:xfrm>
            <a:off x="358775" y="792163"/>
            <a:ext cx="8174038" cy="457200"/>
          </a:xfrm>
          <a:prstGeom prst="rect">
            <a:avLst/>
          </a:prstGeom>
          <a:solidFill>
            <a:srgbClr val="FFCC99"/>
          </a:solidFill>
          <a:ln w="9525">
            <a:noFill/>
            <a:miter lim="800000"/>
            <a:headEnd/>
            <a:tailEnd/>
          </a:ln>
        </p:spPr>
        <p:txBody>
          <a:bodyPr>
            <a:spAutoFit/>
          </a:bodyPr>
          <a:lstStyle/>
          <a:p>
            <a:pPr eaLnBrk="1" hangingPunct="1"/>
            <a:r>
              <a:rPr lang="en-GB">
                <a:solidFill>
                  <a:srgbClr val="010066"/>
                </a:solidFill>
              </a:rPr>
              <a:t>What happens to the reactivity of metals </a:t>
            </a:r>
            <a:r>
              <a:rPr lang="en-GB" b="1">
                <a:solidFill>
                  <a:srgbClr val="010066"/>
                </a:solidFill>
              </a:rPr>
              <a:t>along a period</a:t>
            </a:r>
            <a:r>
              <a:rPr lang="en-GB">
                <a:solidFill>
                  <a:srgbClr val="010066"/>
                </a:solidFill>
              </a:rPr>
              <a:t>?</a:t>
            </a:r>
          </a:p>
        </p:txBody>
      </p:sp>
      <p:pic>
        <p:nvPicPr>
          <p:cNvPr id="34824" name="Picture 194" descr="periodic table_metals.png"/>
          <p:cNvPicPr>
            <a:picLocks noChangeAspect="1"/>
          </p:cNvPicPr>
          <p:nvPr/>
        </p:nvPicPr>
        <p:blipFill>
          <a:blip r:embed="rId5" cstate="print"/>
          <a:srcRect/>
          <a:stretch>
            <a:fillRect/>
          </a:stretch>
        </p:blipFill>
        <p:spPr bwMode="auto">
          <a:xfrm>
            <a:off x="1646238" y="2192338"/>
            <a:ext cx="6481762" cy="3581400"/>
          </a:xfrm>
          <a:prstGeom prst="rect">
            <a:avLst/>
          </a:prstGeom>
          <a:noFill/>
          <a:ln w="9525">
            <a:noFill/>
            <a:miter lim="800000"/>
            <a:headEnd/>
            <a:tailEnd/>
          </a:ln>
        </p:spPr>
      </p:pic>
      <p:pic>
        <p:nvPicPr>
          <p:cNvPr id="14" name="Picture 13" descr="Picture34.jpg"/>
          <p:cNvPicPr>
            <a:picLocks noChangeAspect="1"/>
          </p:cNvPicPr>
          <p:nvPr/>
        </p:nvPicPr>
        <p:blipFill>
          <a:blip r:embed="rId6" cstate="print"/>
          <a:srcRect/>
          <a:stretch>
            <a:fillRect/>
          </a:stretch>
        </p:blipFill>
        <p:spPr bwMode="auto">
          <a:xfrm>
            <a:off x="573088" y="2165350"/>
            <a:ext cx="1030287" cy="3724275"/>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E18EC622-9FD1-4496-AEC9-C6DCBA8936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8F4D2710-30E5-43DC-B8E3-853692C1631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88138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72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27" grpId="0" animBg="1"/>
      <p:bldP spid="23672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dirty="0"/>
              <a:t>Which metal is more reactive?</a:t>
            </a:r>
          </a:p>
        </p:txBody>
      </p:sp>
      <p:pic>
        <p:nvPicPr>
          <p:cNvPr id="7" name="Picture 6">
            <a:hlinkClick r:id="" action="ppaction://hlinkshowjump?jump=nextslide"/>
            <a:extLst>
              <a:ext uri="{FF2B5EF4-FFF2-40B4-BE49-F238E27FC236}">
                <a16:creationId xmlns:a16="http://schemas.microsoft.com/office/drawing/2014/main" id="{07EF3E18-8FEF-4246-88E3-742801ECAA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DFE2B9ED-B26A-4644-8793-BAD985A383F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F774EE1-A6B6-42FD-8D2D-974D625AACA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1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4026673-C38E-417E-A449-F08EE949553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6071082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exp_icon"/>
          <p:cNvPicPr>
            <a:picLocks noChangeAspect="1" noChangeArrowheads="1"/>
          </p:cNvPicPr>
          <p:nvPr/>
        </p:nvPicPr>
        <p:blipFill>
          <a:blip r:embed="rId6" cstate="print"/>
          <a:srcRect/>
          <a:stretch>
            <a:fillRect/>
          </a:stretch>
        </p:blipFill>
        <p:spPr bwMode="auto">
          <a:xfrm>
            <a:off x="7441048" y="150813"/>
            <a:ext cx="611188" cy="388937"/>
          </a:xfrm>
          <a:prstGeom prst="rect">
            <a:avLst/>
          </a:prstGeom>
          <a:noFill/>
          <a:ln w="9525">
            <a:noFill/>
            <a:miter lim="800000"/>
            <a:headEnd/>
            <a:tailEnd/>
          </a:ln>
        </p:spPr>
      </p:pic>
      <p:sp>
        <p:nvSpPr>
          <p:cNvPr id="7175" name="Rectangle 8"/>
          <p:cNvSpPr>
            <a:spLocks noGrp="1" noChangeArrowheads="1"/>
          </p:cNvSpPr>
          <p:nvPr>
            <p:ph type="title"/>
          </p:nvPr>
        </p:nvSpPr>
        <p:spPr/>
        <p:txBody>
          <a:bodyPr/>
          <a:lstStyle/>
          <a:p>
            <a:r>
              <a:rPr lang="en-GB" dirty="0"/>
              <a:t>Reacting with water</a:t>
            </a:r>
          </a:p>
        </p:txBody>
      </p:sp>
      <p:pic>
        <p:nvPicPr>
          <p:cNvPr id="8" name="Picture 7">
            <a:hlinkClick r:id="" action="ppaction://hlinkshowjump?jump=nextslide"/>
            <a:extLst>
              <a:ext uri="{FF2B5EF4-FFF2-40B4-BE49-F238E27FC236}">
                <a16:creationId xmlns:a16="http://schemas.microsoft.com/office/drawing/2014/main" id="{4852E2BB-ADF6-47D5-9B5C-48647A859D6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C004AE8E-1359-4AA8-96A9-9FF4FAF58EC1}"/>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091453D-4F46-4214-A5E0-67260D5E0EC2}"/>
              </a:ext>
            </a:extLst>
          </p:cNvPr>
          <p:cNvPicPr>
            <a:picLocks noChangeAspect="1" noChangeArrowheads="1"/>
          </p:cNvPicPr>
          <p:nvPr/>
        </p:nvPicPr>
        <p:blipFill>
          <a:blip r:embed="rId9"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6A10E406-8D0D-441D-B2CD-46757B3FC82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11164" y="7024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33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E4091EC-7AAD-496B-9B86-F93A74DE6BD5}"/>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44485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descr="Picture36.jpg"/>
          <p:cNvPicPr>
            <a:picLocks noChangeAspect="1"/>
          </p:cNvPicPr>
          <p:nvPr/>
        </p:nvPicPr>
        <p:blipFill>
          <a:blip r:embed="rId4" cstate="print"/>
          <a:srcRect/>
          <a:stretch>
            <a:fillRect/>
          </a:stretch>
        </p:blipFill>
        <p:spPr bwMode="auto">
          <a:xfrm>
            <a:off x="4678363" y="847725"/>
            <a:ext cx="3382962" cy="1127125"/>
          </a:xfrm>
          <a:prstGeom prst="rect">
            <a:avLst/>
          </a:prstGeom>
          <a:noFill/>
          <a:ln w="9525">
            <a:noFill/>
            <a:miter lim="800000"/>
            <a:headEnd/>
            <a:tailEnd/>
          </a:ln>
        </p:spPr>
      </p:pic>
      <p:sp>
        <p:nvSpPr>
          <p:cNvPr id="35843" name="Rectangle 2"/>
          <p:cNvSpPr>
            <a:spLocks noGrp="1" noChangeArrowheads="1"/>
          </p:cNvSpPr>
          <p:nvPr>
            <p:ph type="title"/>
          </p:nvPr>
        </p:nvSpPr>
        <p:spPr/>
        <p:txBody>
          <a:bodyPr/>
          <a:lstStyle/>
          <a:p>
            <a:r>
              <a:rPr lang="en-GB" dirty="0"/>
              <a:t>Patterns: the reactivity of non-metals</a:t>
            </a:r>
          </a:p>
        </p:txBody>
      </p:sp>
      <p:sp>
        <p:nvSpPr>
          <p:cNvPr id="35844" name="Text Box 6"/>
          <p:cNvSpPr txBox="1">
            <a:spLocks noChangeArrowheads="1"/>
          </p:cNvSpPr>
          <p:nvPr/>
        </p:nvSpPr>
        <p:spPr bwMode="auto">
          <a:xfrm>
            <a:off x="358775" y="792163"/>
            <a:ext cx="3276247" cy="1570037"/>
          </a:xfrm>
          <a:prstGeom prst="rect">
            <a:avLst/>
          </a:prstGeom>
          <a:noFill/>
          <a:ln w="9525">
            <a:noFill/>
            <a:miter lim="800000"/>
            <a:headEnd/>
            <a:tailEnd/>
          </a:ln>
        </p:spPr>
        <p:txBody>
          <a:bodyPr wrap="square">
            <a:spAutoFit/>
          </a:bodyPr>
          <a:lstStyle/>
          <a:p>
            <a:pPr eaLnBrk="1" hangingPunct="1"/>
            <a:r>
              <a:rPr lang="en-GB" dirty="0">
                <a:solidFill>
                  <a:srgbClr val="010066"/>
                </a:solidFill>
              </a:rPr>
              <a:t>Group 0 elements (noble gases) are the most unreactive of all elements.</a:t>
            </a:r>
          </a:p>
        </p:txBody>
      </p:sp>
      <p:sp>
        <p:nvSpPr>
          <p:cNvPr id="240647" name="Text Box 7"/>
          <p:cNvSpPr txBox="1">
            <a:spLocks noChangeArrowheads="1"/>
          </p:cNvSpPr>
          <p:nvPr/>
        </p:nvSpPr>
        <p:spPr bwMode="auto">
          <a:xfrm>
            <a:off x="358775" y="2866318"/>
            <a:ext cx="3636963" cy="1938337"/>
          </a:xfrm>
          <a:prstGeom prst="rect">
            <a:avLst/>
          </a:prstGeom>
          <a:noFill/>
          <a:ln w="9525">
            <a:noFill/>
            <a:miter lim="800000"/>
            <a:headEnd/>
            <a:tailEnd/>
          </a:ln>
        </p:spPr>
        <p:txBody>
          <a:bodyPr>
            <a:spAutoFit/>
          </a:bodyPr>
          <a:lstStyle/>
          <a:p>
            <a:pPr eaLnBrk="1" hangingPunct="1">
              <a:buFont typeface="Wingdings" pitchFamily="2" charset="2"/>
              <a:buNone/>
            </a:pPr>
            <a:r>
              <a:rPr lang="en-GB" dirty="0">
                <a:solidFill>
                  <a:srgbClr val="010066"/>
                </a:solidFill>
              </a:rPr>
              <a:t>For the remaining </a:t>
            </a:r>
            <a:br>
              <a:rPr lang="en-GB" dirty="0">
                <a:solidFill>
                  <a:srgbClr val="010066"/>
                </a:solidFill>
              </a:rPr>
            </a:br>
            <a:r>
              <a:rPr lang="en-GB" dirty="0">
                <a:solidFill>
                  <a:srgbClr val="010066"/>
                </a:solidFill>
              </a:rPr>
              <a:t>non-metals, </a:t>
            </a:r>
            <a:r>
              <a:rPr lang="en-GB" b="1" dirty="0">
                <a:solidFill>
                  <a:srgbClr val="FF6600"/>
                </a:solidFill>
              </a:rPr>
              <a:t>reactivity</a:t>
            </a:r>
            <a:r>
              <a:rPr lang="en-GB" b="1" dirty="0"/>
              <a:t> </a:t>
            </a:r>
            <a:r>
              <a:rPr lang="en-GB" b="1" dirty="0">
                <a:solidFill>
                  <a:srgbClr val="FF6600"/>
                </a:solidFill>
              </a:rPr>
              <a:t>increases</a:t>
            </a:r>
            <a:r>
              <a:rPr lang="en-GB" dirty="0"/>
              <a:t> </a:t>
            </a:r>
            <a:r>
              <a:rPr lang="en-GB" dirty="0">
                <a:solidFill>
                  <a:srgbClr val="010066"/>
                </a:solidFill>
              </a:rPr>
              <a:t>up a group and along a period from left to right.</a:t>
            </a:r>
          </a:p>
        </p:txBody>
      </p:sp>
      <p:sp>
        <p:nvSpPr>
          <p:cNvPr id="240648" name="Text Box 8"/>
          <p:cNvSpPr txBox="1">
            <a:spLocks noChangeArrowheads="1"/>
          </p:cNvSpPr>
          <p:nvPr/>
        </p:nvSpPr>
        <p:spPr bwMode="auto">
          <a:xfrm>
            <a:off x="358776" y="5308773"/>
            <a:ext cx="2982736" cy="757130"/>
          </a:xfrm>
          <a:prstGeom prst="rect">
            <a:avLst/>
          </a:prstGeom>
          <a:solidFill>
            <a:srgbClr val="FFCC99"/>
          </a:solidFill>
          <a:ln w="9525">
            <a:noFill/>
            <a:miter lim="800000"/>
            <a:headEnd/>
            <a:tailEnd/>
          </a:ln>
        </p:spPr>
        <p:txBody>
          <a:bodyPr wrap="square">
            <a:spAutoFit/>
          </a:bodyPr>
          <a:lstStyle/>
          <a:p>
            <a:pPr eaLnBrk="1" hangingPunct="1">
              <a:lnSpc>
                <a:spcPct val="90000"/>
              </a:lnSpc>
            </a:pPr>
            <a:r>
              <a:rPr lang="en-GB" dirty="0">
                <a:solidFill>
                  <a:srgbClr val="010066"/>
                </a:solidFill>
              </a:rPr>
              <a:t>Which is the most reactive non-metal?</a:t>
            </a:r>
          </a:p>
        </p:txBody>
      </p:sp>
      <p:sp>
        <p:nvSpPr>
          <p:cNvPr id="35851" name="Text Box 84"/>
          <p:cNvSpPr txBox="1">
            <a:spLocks noChangeArrowheads="1"/>
          </p:cNvSpPr>
          <p:nvPr/>
        </p:nvSpPr>
        <p:spPr bwMode="auto">
          <a:xfrm>
            <a:off x="5954713" y="5748338"/>
            <a:ext cx="1758950" cy="830262"/>
          </a:xfrm>
          <a:prstGeom prst="rect">
            <a:avLst/>
          </a:prstGeom>
          <a:noFill/>
          <a:ln w="9525">
            <a:noFill/>
            <a:miter lim="800000"/>
            <a:headEnd/>
            <a:tailEnd/>
          </a:ln>
        </p:spPr>
        <p:txBody>
          <a:bodyPr>
            <a:spAutoFit/>
          </a:bodyPr>
          <a:lstStyle/>
          <a:p>
            <a:pPr algn="ctr"/>
            <a:r>
              <a:rPr lang="en-GB" b="1">
                <a:solidFill>
                  <a:srgbClr val="FF6600"/>
                </a:solidFill>
              </a:rPr>
              <a:t>very unreactive</a:t>
            </a:r>
          </a:p>
        </p:txBody>
      </p:sp>
      <p:pic>
        <p:nvPicPr>
          <p:cNvPr id="35849" name="Picture 87" descr="Periodic table_nonmetals.png"/>
          <p:cNvPicPr>
            <a:picLocks noChangeAspect="1"/>
          </p:cNvPicPr>
          <p:nvPr/>
        </p:nvPicPr>
        <p:blipFill>
          <a:blip r:embed="rId5" cstate="print"/>
          <a:srcRect/>
          <a:stretch>
            <a:fillRect/>
          </a:stretch>
        </p:blipFill>
        <p:spPr bwMode="auto">
          <a:xfrm>
            <a:off x="5580063" y="1881188"/>
            <a:ext cx="2859087" cy="3608387"/>
          </a:xfrm>
          <a:prstGeom prst="rect">
            <a:avLst/>
          </a:prstGeom>
          <a:noFill/>
          <a:ln w="9525">
            <a:noFill/>
            <a:miter lim="800000"/>
            <a:headEnd/>
            <a:tailEnd/>
          </a:ln>
        </p:spPr>
      </p:pic>
      <p:pic>
        <p:nvPicPr>
          <p:cNvPr id="18" name="Picture 17" descr="Picture38.jpg"/>
          <p:cNvPicPr>
            <a:picLocks noChangeAspect="1"/>
          </p:cNvPicPr>
          <p:nvPr/>
        </p:nvPicPr>
        <p:blipFill>
          <a:blip r:embed="rId6" cstate="print"/>
          <a:srcRect/>
          <a:stretch>
            <a:fillRect/>
          </a:stretch>
        </p:blipFill>
        <p:spPr bwMode="auto">
          <a:xfrm>
            <a:off x="4403725" y="1962150"/>
            <a:ext cx="1030288" cy="3657600"/>
          </a:xfrm>
          <a:prstGeom prst="rect">
            <a:avLst/>
          </a:prstGeom>
          <a:noFill/>
          <a:ln w="9525">
            <a:noFill/>
            <a:miter lim="800000"/>
            <a:headEnd/>
            <a:tailEnd/>
          </a:ln>
        </p:spPr>
      </p:pic>
      <p:cxnSp>
        <p:nvCxnSpPr>
          <p:cNvPr id="20" name="Straight Arrow Connector 19"/>
          <p:cNvCxnSpPr>
            <a:cxnSpLocks noChangeShapeType="1"/>
          </p:cNvCxnSpPr>
          <p:nvPr/>
        </p:nvCxnSpPr>
        <p:spPr bwMode="auto">
          <a:xfrm flipV="1">
            <a:off x="7504113" y="5565775"/>
            <a:ext cx="725487" cy="488950"/>
          </a:xfrm>
          <a:prstGeom prst="straightConnector1">
            <a:avLst/>
          </a:prstGeom>
          <a:noFill/>
          <a:ln w="50800" algn="ctr">
            <a:solidFill>
              <a:srgbClr val="010066"/>
            </a:solidFill>
            <a:round/>
            <a:headEnd type="none" w="sm" len="sm"/>
            <a:tailEnd type="triangle" w="lg" len="lg"/>
          </a:ln>
        </p:spPr>
      </p:cxnSp>
      <p:pic>
        <p:nvPicPr>
          <p:cNvPr id="12" name="Picture 8">
            <a:hlinkClick r:id="" action="ppaction://hlinkshowjump?jump=nextslide"/>
            <a:extLst>
              <a:ext uri="{FF2B5EF4-FFF2-40B4-BE49-F238E27FC236}">
                <a16:creationId xmlns:a16="http://schemas.microsoft.com/office/drawing/2014/main" id="{F038F863-6C08-4193-AA7E-03011655062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9AB30C97-3E31-49CB-A0C5-C164E80CC76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98221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064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064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7" grpId="0"/>
      <p:bldP spid="240648" grpId="0" animBg="1"/>
      <p:bldP spid="3585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GB" dirty="0"/>
              <a:t>Which non-metal is more reactive?</a:t>
            </a:r>
          </a:p>
        </p:txBody>
      </p:sp>
      <p:pic>
        <p:nvPicPr>
          <p:cNvPr id="7" name="Picture 6">
            <a:hlinkClick r:id="" action="ppaction://hlinkshowjump?jump=nextslide"/>
            <a:extLst>
              <a:ext uri="{FF2B5EF4-FFF2-40B4-BE49-F238E27FC236}">
                <a16:creationId xmlns:a16="http://schemas.microsoft.com/office/drawing/2014/main" id="{E740C74D-6530-4065-85B6-3378B6A5EF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BDC4C38-0A59-44CF-82F8-413A6E41D36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D53D26C-781D-4642-AEDB-50192C1F1DD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33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503FEA3-1BF7-4F10-9293-D590E6D5671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7035210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8"/>
          <p:cNvSpPr>
            <a:spLocks noGrp="1" noChangeArrowheads="1"/>
          </p:cNvSpPr>
          <p:nvPr>
            <p:ph type="title"/>
          </p:nvPr>
        </p:nvSpPr>
        <p:spPr/>
        <p:txBody>
          <a:bodyPr/>
          <a:lstStyle/>
          <a:p>
            <a:r>
              <a:rPr lang="en-GB" dirty="0"/>
              <a:t>Halogen reaction with iron wool</a:t>
            </a:r>
          </a:p>
        </p:txBody>
      </p:sp>
      <p:pic>
        <p:nvPicPr>
          <p:cNvPr id="8" name="Picture 7">
            <a:hlinkClick r:id="" action="ppaction://hlinkshowjump?jump=nextslide"/>
            <a:extLst>
              <a:ext uri="{FF2B5EF4-FFF2-40B4-BE49-F238E27FC236}">
                <a16:creationId xmlns:a16="http://schemas.microsoft.com/office/drawing/2014/main" id="{00D9CDB7-92ED-407F-8699-27324B006BC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5" descr="exp_icon">
            <a:extLst>
              <a:ext uri="{FF2B5EF4-FFF2-40B4-BE49-F238E27FC236}">
                <a16:creationId xmlns:a16="http://schemas.microsoft.com/office/drawing/2014/main" id="{A789030A-8BD1-4E2F-87A3-198C0378A494}"/>
              </a:ext>
            </a:extLst>
          </p:cNvPr>
          <p:cNvPicPr>
            <a:picLocks noChangeAspect="1" noChangeArrowheads="1"/>
          </p:cNvPicPr>
          <p:nvPr/>
        </p:nvPicPr>
        <p:blipFill>
          <a:blip r:embed="rId7" cstate="print"/>
          <a:srcRect/>
          <a:stretch>
            <a:fillRect/>
          </a:stretch>
        </p:blipFill>
        <p:spPr bwMode="auto">
          <a:xfrm>
            <a:off x="7441048" y="150813"/>
            <a:ext cx="611188" cy="388937"/>
          </a:xfrm>
          <a:prstGeom prst="rect">
            <a:avLst/>
          </a:prstGeom>
          <a:noFill/>
          <a:ln w="9525">
            <a:noFill/>
            <a:miter lim="800000"/>
            <a:headEnd/>
            <a:tailEnd/>
          </a:ln>
        </p:spPr>
      </p:pic>
      <p:pic>
        <p:nvPicPr>
          <p:cNvPr id="17" name="Picture 5" descr="flash_icon">
            <a:extLst>
              <a:ext uri="{FF2B5EF4-FFF2-40B4-BE49-F238E27FC236}">
                <a16:creationId xmlns:a16="http://schemas.microsoft.com/office/drawing/2014/main" id="{7F7ECC0B-230D-49EB-8077-DDAB79425F47}"/>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18" name="Picture 17" descr="notes_icon">
            <a:extLst>
              <a:ext uri="{FF2B5EF4-FFF2-40B4-BE49-F238E27FC236}">
                <a16:creationId xmlns:a16="http://schemas.microsoft.com/office/drawing/2014/main" id="{0ED31C9B-1242-4D69-9C9B-9EEEECC48D05}"/>
              </a:ext>
            </a:extLst>
          </p:cNvPr>
          <p:cNvPicPr>
            <a:picLocks noChangeAspect="1" noChangeArrowheads="1"/>
          </p:cNvPicPr>
          <p:nvPr/>
        </p:nvPicPr>
        <p:blipFill>
          <a:blip r:embed="rId9" cstate="print"/>
          <a:srcRect/>
          <a:stretch>
            <a:fillRect/>
          </a:stretch>
        </p:blipFill>
        <p:spPr bwMode="auto">
          <a:xfrm>
            <a:off x="8065222"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0C10C183-1E3D-4B62-A783-75172A6CB07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11164" y="7024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438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B871D1-5371-42CB-BE1D-6165D5DAE36D}"/>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491100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dirty="0"/>
              <a:t>Groups and periods</a:t>
            </a:r>
          </a:p>
        </p:txBody>
      </p:sp>
      <p:pic>
        <p:nvPicPr>
          <p:cNvPr id="6" name="Picture 5">
            <a:hlinkClick r:id="" action="ppaction://hlinkshowjump?jump=nextslide"/>
            <a:extLst>
              <a:ext uri="{FF2B5EF4-FFF2-40B4-BE49-F238E27FC236}">
                <a16:creationId xmlns:a16="http://schemas.microsoft.com/office/drawing/2014/main" id="{70AA7B14-1BEC-42EC-8BC8-77604CC2D91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3FB449A-3694-4EC0-A825-F49F9EAC7C5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40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E9643B4-D853-4261-9A4F-4ECA80A3748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39735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t>How many elements are there?</a:t>
            </a:r>
          </a:p>
        </p:txBody>
      </p:sp>
      <p:sp>
        <p:nvSpPr>
          <p:cNvPr id="23555" name="Text Box 3"/>
          <p:cNvSpPr txBox="1">
            <a:spLocks noChangeArrowheads="1"/>
          </p:cNvSpPr>
          <p:nvPr/>
        </p:nvSpPr>
        <p:spPr bwMode="auto">
          <a:xfrm>
            <a:off x="358775" y="800100"/>
            <a:ext cx="8718550" cy="1200150"/>
          </a:xfrm>
          <a:prstGeom prst="rect">
            <a:avLst/>
          </a:prstGeom>
          <a:noFill/>
          <a:ln w="9525" algn="ctr">
            <a:noFill/>
            <a:miter lim="800000"/>
            <a:headEnd/>
            <a:tailEnd/>
          </a:ln>
        </p:spPr>
        <p:txBody>
          <a:bodyPr wrap="square">
            <a:spAutoFit/>
          </a:bodyPr>
          <a:lstStyle/>
          <a:p>
            <a:r>
              <a:rPr lang="en-GB" dirty="0">
                <a:solidFill>
                  <a:srgbClr val="010066"/>
                </a:solidFill>
              </a:rPr>
              <a:t>There are currently 117 elements that have been discovered, 94 of which are naturally occurring. The remaining 23 elements only exist under laboratory conditions.</a:t>
            </a:r>
          </a:p>
        </p:txBody>
      </p:sp>
      <p:sp>
        <p:nvSpPr>
          <p:cNvPr id="512005" name="Text Box 5"/>
          <p:cNvSpPr txBox="1">
            <a:spLocks noChangeArrowheads="1"/>
          </p:cNvSpPr>
          <p:nvPr/>
        </p:nvSpPr>
        <p:spPr bwMode="auto">
          <a:xfrm>
            <a:off x="342900" y="3689312"/>
            <a:ext cx="5206647" cy="457200"/>
          </a:xfrm>
          <a:prstGeom prst="rect">
            <a:avLst/>
          </a:prstGeom>
          <a:solidFill>
            <a:srgbClr val="FFCC99"/>
          </a:solidFill>
          <a:ln w="9525" algn="ctr">
            <a:noFill/>
            <a:miter lim="800000"/>
            <a:headEnd/>
            <a:tailEnd/>
          </a:ln>
        </p:spPr>
        <p:txBody>
          <a:bodyPr wrap="square">
            <a:spAutoFit/>
          </a:bodyPr>
          <a:lstStyle/>
          <a:p>
            <a:r>
              <a:rPr lang="en-GB" dirty="0">
                <a:solidFill>
                  <a:srgbClr val="010066"/>
                </a:solidFill>
              </a:rPr>
              <a:t>How many elements can you name?</a:t>
            </a:r>
          </a:p>
        </p:txBody>
      </p:sp>
      <p:pic>
        <p:nvPicPr>
          <p:cNvPr id="12" name="Picture 11" descr="GCSE Chemistry Introducing Atoms Part 1 gold rings.png"/>
          <p:cNvPicPr>
            <a:picLocks noChangeAspect="1"/>
          </p:cNvPicPr>
          <p:nvPr/>
        </p:nvPicPr>
        <p:blipFill>
          <a:blip r:embed="rId4" cstate="print"/>
          <a:srcRect/>
          <a:stretch>
            <a:fillRect/>
          </a:stretch>
        </p:blipFill>
        <p:spPr bwMode="auto">
          <a:xfrm>
            <a:off x="6370549" y="3800613"/>
            <a:ext cx="2391657" cy="1498303"/>
          </a:xfrm>
          <a:prstGeom prst="rect">
            <a:avLst/>
          </a:prstGeom>
          <a:noFill/>
          <a:ln w="9525">
            <a:noFill/>
            <a:miter lim="800000"/>
            <a:headEnd/>
            <a:tailEnd/>
          </a:ln>
        </p:spPr>
      </p:pic>
      <p:pic>
        <p:nvPicPr>
          <p:cNvPr id="13" name="Picture 12" descr="Sergiy_Telesh_shutterstock_72849388mod.jpg"/>
          <p:cNvPicPr>
            <a:picLocks noChangeAspect="1"/>
          </p:cNvPicPr>
          <p:nvPr/>
        </p:nvPicPr>
        <p:blipFill>
          <a:blip r:embed="rId5" cstate="print"/>
          <a:srcRect/>
          <a:stretch>
            <a:fillRect/>
          </a:stretch>
        </p:blipFill>
        <p:spPr bwMode="auto">
          <a:xfrm>
            <a:off x="4458851" y="5208494"/>
            <a:ext cx="2773002" cy="1349730"/>
          </a:xfrm>
          <a:prstGeom prst="rect">
            <a:avLst/>
          </a:prstGeom>
          <a:noFill/>
          <a:ln w="9525">
            <a:noFill/>
            <a:miter lim="800000"/>
            <a:headEnd/>
            <a:tailEnd/>
          </a:ln>
        </p:spPr>
      </p:pic>
      <p:sp>
        <p:nvSpPr>
          <p:cNvPr id="14" name="Rectangle 4"/>
          <p:cNvSpPr>
            <a:spLocks noChangeArrowheads="1"/>
          </p:cNvSpPr>
          <p:nvPr/>
        </p:nvSpPr>
        <p:spPr bwMode="auto">
          <a:xfrm>
            <a:off x="342900" y="2251056"/>
            <a:ext cx="8575675" cy="1200329"/>
          </a:xfrm>
          <a:prstGeom prst="rect">
            <a:avLst/>
          </a:prstGeom>
          <a:noFill/>
          <a:ln w="9525" algn="ctr">
            <a:noFill/>
            <a:miter lim="800000"/>
            <a:headEnd/>
            <a:tailEnd/>
          </a:ln>
        </p:spPr>
        <p:txBody>
          <a:bodyPr>
            <a:spAutoFit/>
          </a:bodyPr>
          <a:lstStyle/>
          <a:p>
            <a:pPr eaLnBrk="0" hangingPunct="0"/>
            <a:r>
              <a:rPr lang="en-GB" dirty="0">
                <a:solidFill>
                  <a:srgbClr val="010066"/>
                </a:solidFill>
              </a:rPr>
              <a:t>Each element is made up of very tiny particles called </a:t>
            </a:r>
            <a:r>
              <a:rPr lang="en-GB" b="1" dirty="0">
                <a:solidFill>
                  <a:srgbClr val="FF6600"/>
                </a:solidFill>
              </a:rPr>
              <a:t>atoms</a:t>
            </a:r>
            <a:r>
              <a:rPr lang="en-GB" dirty="0">
                <a:solidFill>
                  <a:srgbClr val="010066"/>
                </a:solidFill>
              </a:rPr>
              <a:t>. Each element is made up of just one particular type of atom, which is different to the atoms in any other element.</a:t>
            </a:r>
          </a:p>
        </p:txBody>
      </p:sp>
      <p:sp>
        <p:nvSpPr>
          <p:cNvPr id="15" name="Text Box 7"/>
          <p:cNvSpPr txBox="1">
            <a:spLocks noChangeArrowheads="1"/>
          </p:cNvSpPr>
          <p:nvPr/>
        </p:nvSpPr>
        <p:spPr bwMode="auto">
          <a:xfrm>
            <a:off x="342900" y="4397318"/>
            <a:ext cx="3992033" cy="784830"/>
          </a:xfrm>
          <a:prstGeom prst="rect">
            <a:avLst/>
          </a:prstGeom>
          <a:noFill/>
          <a:ln w="9525">
            <a:noFill/>
            <a:miter lim="800000"/>
            <a:headEnd/>
            <a:tailEnd/>
          </a:ln>
        </p:spPr>
        <p:txBody>
          <a:bodyPr wrap="square" bIns="0">
            <a:spAutoFit/>
          </a:bodyPr>
          <a:lstStyle/>
          <a:p>
            <a:r>
              <a:rPr lang="en-GB" dirty="0">
                <a:solidFill>
                  <a:srgbClr val="010066"/>
                </a:solidFill>
              </a:rPr>
              <a:t>Gold is an element made up only of gold atoms.</a:t>
            </a:r>
          </a:p>
        </p:txBody>
      </p:sp>
      <p:sp>
        <p:nvSpPr>
          <p:cNvPr id="16" name="Text Box 8"/>
          <p:cNvSpPr txBox="1">
            <a:spLocks noChangeArrowheads="1"/>
          </p:cNvSpPr>
          <p:nvPr/>
        </p:nvSpPr>
        <p:spPr bwMode="auto">
          <a:xfrm>
            <a:off x="342900" y="5432953"/>
            <a:ext cx="4172656" cy="720197"/>
          </a:xfrm>
          <a:prstGeom prst="rect">
            <a:avLst/>
          </a:prstGeom>
          <a:noFill/>
          <a:ln w="9525">
            <a:noFill/>
            <a:miter lim="800000"/>
            <a:headEnd/>
            <a:tailEnd/>
          </a:ln>
        </p:spPr>
        <p:txBody>
          <a:bodyPr wrap="square">
            <a:spAutoFit/>
          </a:bodyPr>
          <a:lstStyle/>
          <a:p>
            <a:pPr eaLnBrk="0" hangingPunct="0">
              <a:lnSpc>
                <a:spcPct val="85000"/>
              </a:lnSpc>
            </a:pPr>
            <a:r>
              <a:rPr lang="en-GB" dirty="0">
                <a:solidFill>
                  <a:srgbClr val="010066"/>
                </a:solidFill>
              </a:rPr>
              <a:t>Carbon is an element made up only of carbon atoms.</a:t>
            </a:r>
          </a:p>
        </p:txBody>
      </p:sp>
      <p:pic>
        <p:nvPicPr>
          <p:cNvPr id="11" name="Picture 8">
            <a:hlinkClick r:id="" action="ppaction://hlinkshowjump?jump=nextslide"/>
            <a:extLst>
              <a:ext uri="{FF2B5EF4-FFF2-40B4-BE49-F238E27FC236}">
                <a16:creationId xmlns:a16="http://schemas.microsoft.com/office/drawing/2014/main" id="{3BBADC7A-0B44-4AB6-8C4D-E1F146B9C1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6684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animBg="1"/>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GB" dirty="0"/>
              <a:t>Electrons and groups</a:t>
            </a:r>
          </a:p>
        </p:txBody>
      </p:sp>
      <p:pic>
        <p:nvPicPr>
          <p:cNvPr id="6" name="Picture 5">
            <a:hlinkClick r:id="" action="ppaction://hlinkshowjump?jump=nextslide"/>
            <a:extLst>
              <a:ext uri="{FF2B5EF4-FFF2-40B4-BE49-F238E27FC236}">
                <a16:creationId xmlns:a16="http://schemas.microsoft.com/office/drawing/2014/main" id="{C4611BB2-A48F-4D76-BAF1-289B75BCDE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78A7789-77CA-427C-86CE-ACF4DCF5A8C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643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063DFBD-1D68-4089-B58D-30197873130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9976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lstStyle/>
          <a:p>
            <a:r>
              <a:rPr lang="en-GB" dirty="0"/>
              <a:t>Complete the sentences</a:t>
            </a:r>
            <a:endParaRPr lang="en-GB" sz="3200" dirty="0"/>
          </a:p>
        </p:txBody>
      </p:sp>
      <p:sp>
        <p:nvSpPr>
          <p:cNvPr id="8196" name="Text Box 3"/>
          <p:cNvSpPr txBox="1">
            <a:spLocks noChangeArrowheads="1"/>
          </p:cNvSpPr>
          <p:nvPr/>
        </p:nvSpPr>
        <p:spPr bwMode="auto">
          <a:xfrm>
            <a:off x="1047750" y="1704975"/>
            <a:ext cx="7000875" cy="457200"/>
          </a:xfrm>
          <a:prstGeom prst="rect">
            <a:avLst/>
          </a:prstGeom>
          <a:noFill/>
          <a:ln w="9525" algn="ctr">
            <a:noFill/>
            <a:miter lim="800000"/>
            <a:headEnd/>
            <a:tailEnd/>
          </a:ln>
        </p:spPr>
        <p:txBody>
          <a:bodyPr>
            <a:spAutoFit/>
          </a:bodyPr>
          <a:lstStyle/>
          <a:p>
            <a:pPr>
              <a:spcBef>
                <a:spcPct val="50000"/>
              </a:spcBef>
            </a:pPr>
            <a:endParaRPr lang="en-GB" b="1">
              <a:solidFill>
                <a:srgbClr val="010066"/>
              </a:solidFill>
            </a:endParaRPr>
          </a:p>
        </p:txBody>
      </p:sp>
      <p:pic>
        <p:nvPicPr>
          <p:cNvPr id="8" name="Picture 5" descr="flash_icon">
            <a:extLst>
              <a:ext uri="{FF2B5EF4-FFF2-40B4-BE49-F238E27FC236}">
                <a16:creationId xmlns:a16="http://schemas.microsoft.com/office/drawing/2014/main" id="{B6AC8DB8-1DF5-4134-9C94-5801778F91F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91B61A3-8B54-4683-88D8-2F7D181277D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745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23689B5-1D99-41A1-985B-83E61B596A6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395338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t>The periodic table</a:t>
            </a:r>
          </a:p>
        </p:txBody>
      </p:sp>
      <p:sp>
        <p:nvSpPr>
          <p:cNvPr id="27651" name="Text Box 5"/>
          <p:cNvSpPr txBox="1">
            <a:spLocks noChangeArrowheads="1"/>
          </p:cNvSpPr>
          <p:nvPr/>
        </p:nvSpPr>
        <p:spPr bwMode="auto">
          <a:xfrm>
            <a:off x="358775" y="800100"/>
            <a:ext cx="8343900" cy="461665"/>
          </a:xfrm>
          <a:prstGeom prst="rect">
            <a:avLst/>
          </a:prstGeom>
          <a:noFill/>
          <a:ln w="38100">
            <a:noFill/>
            <a:miter lim="800000"/>
            <a:headEnd/>
            <a:tailEnd/>
          </a:ln>
        </p:spPr>
        <p:txBody>
          <a:bodyPr>
            <a:spAutoFit/>
          </a:bodyPr>
          <a:lstStyle/>
          <a:p>
            <a:pPr eaLnBrk="1" hangingPunct="1"/>
            <a:r>
              <a:rPr lang="en-GB" dirty="0">
                <a:solidFill>
                  <a:srgbClr val="010066"/>
                </a:solidFill>
              </a:rPr>
              <a:t>All known elements are shown in the </a:t>
            </a:r>
            <a:r>
              <a:rPr lang="en-GB" b="1" dirty="0">
                <a:solidFill>
                  <a:srgbClr val="FF6600"/>
                </a:solidFill>
              </a:rPr>
              <a:t>periodic table</a:t>
            </a:r>
            <a:r>
              <a:rPr lang="en-GB" dirty="0">
                <a:solidFill>
                  <a:srgbClr val="010066"/>
                </a:solidFill>
              </a:rPr>
              <a:t>.</a:t>
            </a:r>
          </a:p>
        </p:txBody>
      </p:sp>
      <p:sp>
        <p:nvSpPr>
          <p:cNvPr id="532486" name="Text Box 6"/>
          <p:cNvSpPr txBox="1">
            <a:spLocks noChangeArrowheads="1"/>
          </p:cNvSpPr>
          <p:nvPr/>
        </p:nvSpPr>
        <p:spPr bwMode="auto">
          <a:xfrm>
            <a:off x="1469073" y="5691505"/>
            <a:ext cx="6229350" cy="831850"/>
          </a:xfrm>
          <a:prstGeom prst="rect">
            <a:avLst/>
          </a:prstGeom>
          <a:solidFill>
            <a:srgbClr val="FFCC99"/>
          </a:solidFill>
          <a:ln w="38100">
            <a:noFill/>
            <a:miter lim="800000"/>
            <a:headEnd/>
            <a:tailEnd/>
          </a:ln>
        </p:spPr>
        <p:txBody>
          <a:bodyPr>
            <a:spAutoFit/>
          </a:bodyPr>
          <a:lstStyle/>
          <a:p>
            <a:pPr algn="ctr" eaLnBrk="1" hangingPunct="1"/>
            <a:r>
              <a:rPr lang="en-GB" dirty="0">
                <a:solidFill>
                  <a:srgbClr val="010066"/>
                </a:solidFill>
              </a:rPr>
              <a:t>Can you spot any patterns in how the elements are arranged in the periodic table?</a:t>
            </a:r>
          </a:p>
        </p:txBody>
      </p:sp>
      <p:pic>
        <p:nvPicPr>
          <p:cNvPr id="27654" name="Picture 9" descr="periodic table_outline.png"/>
          <p:cNvPicPr>
            <a:picLocks noChangeAspect="1"/>
          </p:cNvPicPr>
          <p:nvPr/>
        </p:nvPicPr>
        <p:blipFill>
          <a:blip r:embed="rId4" cstate="print"/>
          <a:srcRect/>
          <a:stretch>
            <a:fillRect/>
          </a:stretch>
        </p:blipFill>
        <p:spPr bwMode="auto">
          <a:xfrm>
            <a:off x="342900" y="1397953"/>
            <a:ext cx="8426450" cy="4132262"/>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C27F1737-B079-4649-BD82-6F633A4613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B0EFEA2A-6A37-4C28-B4B2-4789923AF3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52468" y="79296"/>
            <a:ext cx="442911" cy="516730"/>
          </a:xfrm>
          <a:prstGeom prst="rect">
            <a:avLst/>
          </a:prstGeom>
          <a:noFill/>
          <a:ln w="9525">
            <a:noFill/>
            <a:miter lim="800000"/>
            <a:headEnd/>
            <a:tailEnd/>
          </a:ln>
        </p:spPr>
      </p:pic>
      <p:pic>
        <p:nvPicPr>
          <p:cNvPr id="10" name="Picture 51">
            <a:extLst>
              <a:ext uri="{FF2B5EF4-FFF2-40B4-BE49-F238E27FC236}">
                <a16:creationId xmlns:a16="http://schemas.microsoft.com/office/drawing/2014/main" id="{BD729FF5-546C-4BB7-8767-A595FEB6DCF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578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8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Who discovered the elements?</a:t>
            </a:r>
          </a:p>
        </p:txBody>
      </p:sp>
      <p:sp>
        <p:nvSpPr>
          <p:cNvPr id="22531" name="Text Box 3"/>
          <p:cNvSpPr txBox="1">
            <a:spLocks noChangeArrowheads="1"/>
          </p:cNvSpPr>
          <p:nvPr/>
        </p:nvSpPr>
        <p:spPr bwMode="auto">
          <a:xfrm>
            <a:off x="358775" y="800100"/>
            <a:ext cx="8642350" cy="1200150"/>
          </a:xfrm>
          <a:prstGeom prst="rect">
            <a:avLst/>
          </a:prstGeom>
          <a:noFill/>
          <a:ln w="9525" algn="ctr">
            <a:noFill/>
            <a:miter lim="800000"/>
            <a:headEnd/>
            <a:tailEnd/>
          </a:ln>
        </p:spPr>
        <p:txBody>
          <a:bodyPr>
            <a:spAutoFit/>
          </a:bodyPr>
          <a:lstStyle/>
          <a:p>
            <a:r>
              <a:rPr lang="en-GB" dirty="0">
                <a:solidFill>
                  <a:srgbClr val="010066"/>
                </a:solidFill>
              </a:rPr>
              <a:t>Some elements, such as silver and gold, have been known about for a very long time. However, many of the elements were only discovered more recently.</a:t>
            </a:r>
          </a:p>
        </p:txBody>
      </p:sp>
      <p:sp>
        <p:nvSpPr>
          <p:cNvPr id="509956" name="Text Box 4"/>
          <p:cNvSpPr txBox="1">
            <a:spLocks noChangeArrowheads="1"/>
          </p:cNvSpPr>
          <p:nvPr/>
        </p:nvSpPr>
        <p:spPr bwMode="auto">
          <a:xfrm>
            <a:off x="358775" y="2201863"/>
            <a:ext cx="8245475" cy="830262"/>
          </a:xfrm>
          <a:prstGeom prst="rect">
            <a:avLst/>
          </a:prstGeom>
          <a:noFill/>
          <a:ln w="38100">
            <a:noFill/>
            <a:miter lim="800000"/>
            <a:headEnd/>
            <a:tailEnd/>
          </a:ln>
        </p:spPr>
        <p:txBody>
          <a:bodyPr>
            <a:spAutoFit/>
          </a:bodyPr>
          <a:lstStyle/>
          <a:p>
            <a:r>
              <a:rPr lang="en-GB">
                <a:solidFill>
                  <a:srgbClr val="010066"/>
                </a:solidFill>
              </a:rPr>
              <a:t>British scientist Joseph Priestley discovered </a:t>
            </a:r>
            <a:r>
              <a:rPr lang="en-GB" b="1">
                <a:solidFill>
                  <a:srgbClr val="010066"/>
                </a:solidFill>
              </a:rPr>
              <a:t>oxygen</a:t>
            </a:r>
            <a:r>
              <a:rPr lang="en-GB">
                <a:solidFill>
                  <a:srgbClr val="010066"/>
                </a:solidFill>
              </a:rPr>
              <a:t> when he experimented with heating gases.</a:t>
            </a:r>
          </a:p>
        </p:txBody>
      </p:sp>
      <p:sp>
        <p:nvSpPr>
          <p:cNvPr id="509957" name="Text Box 5"/>
          <p:cNvSpPr txBox="1">
            <a:spLocks noChangeArrowheads="1"/>
          </p:cNvSpPr>
          <p:nvPr/>
        </p:nvSpPr>
        <p:spPr bwMode="auto">
          <a:xfrm>
            <a:off x="358775" y="4635500"/>
            <a:ext cx="5834063" cy="830263"/>
          </a:xfrm>
          <a:prstGeom prst="rect">
            <a:avLst/>
          </a:prstGeom>
          <a:noFill/>
          <a:ln w="38100">
            <a:noFill/>
            <a:miter lim="800000"/>
            <a:headEnd/>
            <a:tailEnd/>
          </a:ln>
        </p:spPr>
        <p:txBody>
          <a:bodyPr>
            <a:spAutoFit/>
          </a:bodyPr>
          <a:lstStyle/>
          <a:p>
            <a:r>
              <a:rPr lang="en-GB">
                <a:solidFill>
                  <a:srgbClr val="010066"/>
                </a:solidFill>
              </a:rPr>
              <a:t>Marie Curie discovered radioactive elements like </a:t>
            </a:r>
            <a:r>
              <a:rPr lang="en-GB" b="1">
                <a:solidFill>
                  <a:srgbClr val="010066"/>
                </a:solidFill>
              </a:rPr>
              <a:t>polonium</a:t>
            </a:r>
            <a:r>
              <a:rPr lang="en-GB">
                <a:solidFill>
                  <a:srgbClr val="010066"/>
                </a:solidFill>
              </a:rPr>
              <a:t> and </a:t>
            </a:r>
            <a:r>
              <a:rPr lang="en-GB" b="1">
                <a:solidFill>
                  <a:srgbClr val="010066"/>
                </a:solidFill>
              </a:rPr>
              <a:t>radium</a:t>
            </a:r>
            <a:r>
              <a:rPr lang="en-GB">
                <a:solidFill>
                  <a:srgbClr val="010066"/>
                </a:solidFill>
              </a:rPr>
              <a:t>. </a:t>
            </a:r>
          </a:p>
        </p:txBody>
      </p:sp>
      <p:sp>
        <p:nvSpPr>
          <p:cNvPr id="509958" name="Text Box 6"/>
          <p:cNvSpPr txBox="1">
            <a:spLocks noChangeArrowheads="1"/>
          </p:cNvSpPr>
          <p:nvPr/>
        </p:nvSpPr>
        <p:spPr bwMode="auto">
          <a:xfrm>
            <a:off x="358775" y="3233738"/>
            <a:ext cx="6300788" cy="1200150"/>
          </a:xfrm>
          <a:prstGeom prst="rect">
            <a:avLst/>
          </a:prstGeom>
          <a:noFill/>
          <a:ln w="38100">
            <a:noFill/>
            <a:miter lim="800000"/>
            <a:headEnd/>
            <a:tailEnd/>
          </a:ln>
        </p:spPr>
        <p:txBody>
          <a:bodyPr>
            <a:spAutoFit/>
          </a:bodyPr>
          <a:lstStyle/>
          <a:p>
            <a:r>
              <a:rPr lang="en-GB">
                <a:solidFill>
                  <a:srgbClr val="010066"/>
                </a:solidFill>
              </a:rPr>
              <a:t>Humphrey Davy used electrolysis to isolate elements such as </a:t>
            </a:r>
            <a:r>
              <a:rPr lang="en-GB" b="1">
                <a:solidFill>
                  <a:srgbClr val="010066"/>
                </a:solidFill>
              </a:rPr>
              <a:t>sodium</a:t>
            </a:r>
            <a:r>
              <a:rPr lang="en-GB">
                <a:solidFill>
                  <a:srgbClr val="010066"/>
                </a:solidFill>
              </a:rPr>
              <a:t> and </a:t>
            </a:r>
            <a:r>
              <a:rPr lang="en-GB" b="1">
                <a:solidFill>
                  <a:srgbClr val="010066"/>
                </a:solidFill>
              </a:rPr>
              <a:t>potassium</a:t>
            </a:r>
            <a:r>
              <a:rPr lang="en-GB">
                <a:solidFill>
                  <a:srgbClr val="010066"/>
                </a:solidFill>
              </a:rPr>
              <a:t> for the first time.</a:t>
            </a:r>
          </a:p>
        </p:txBody>
      </p:sp>
      <p:pic>
        <p:nvPicPr>
          <p:cNvPr id="509960" name="Picture 8" descr="36985327_edited"/>
          <p:cNvPicPr>
            <a:picLocks noChangeAspect="1" noChangeArrowheads="1"/>
          </p:cNvPicPr>
          <p:nvPr/>
        </p:nvPicPr>
        <p:blipFill>
          <a:blip r:embed="rId4" cstate="print"/>
          <a:srcRect/>
          <a:stretch>
            <a:fillRect/>
          </a:stretch>
        </p:blipFill>
        <p:spPr bwMode="auto">
          <a:xfrm>
            <a:off x="6623050" y="2889250"/>
            <a:ext cx="2162175" cy="3240088"/>
          </a:xfrm>
          <a:prstGeom prst="rect">
            <a:avLst/>
          </a:prstGeom>
          <a:noFill/>
          <a:ln w="9525">
            <a:noFill/>
            <a:miter lim="800000"/>
            <a:headEnd/>
            <a:tailEnd/>
          </a:ln>
        </p:spPr>
      </p:pic>
      <p:sp>
        <p:nvSpPr>
          <p:cNvPr id="9" name="Rectangle 8"/>
          <p:cNvSpPr>
            <a:spLocks noChangeArrowheads="1"/>
          </p:cNvSpPr>
          <p:nvPr/>
        </p:nvSpPr>
        <p:spPr bwMode="auto">
          <a:xfrm>
            <a:off x="358775" y="5667375"/>
            <a:ext cx="5868988" cy="461963"/>
          </a:xfrm>
          <a:prstGeom prst="rect">
            <a:avLst/>
          </a:prstGeom>
          <a:solidFill>
            <a:srgbClr val="FFCC99"/>
          </a:solidFill>
          <a:ln w="9525">
            <a:noFill/>
            <a:miter lim="800000"/>
            <a:headEnd/>
            <a:tailEnd/>
          </a:ln>
        </p:spPr>
        <p:txBody>
          <a:bodyPr>
            <a:spAutoFit/>
          </a:bodyPr>
          <a:lstStyle/>
          <a:p>
            <a:r>
              <a:rPr lang="en-GB">
                <a:solidFill>
                  <a:srgbClr val="010066"/>
                </a:solidFill>
              </a:rPr>
              <a:t>What were these elements named after?</a:t>
            </a:r>
          </a:p>
        </p:txBody>
      </p:sp>
      <p:pic>
        <p:nvPicPr>
          <p:cNvPr id="11" name="Picture 8">
            <a:hlinkClick r:id="" action="ppaction://hlinkshowjump?jump=nextslide"/>
            <a:extLst>
              <a:ext uri="{FF2B5EF4-FFF2-40B4-BE49-F238E27FC236}">
                <a16:creationId xmlns:a16="http://schemas.microsoft.com/office/drawing/2014/main" id="{5894B6E0-266B-4F51-9AE5-DF869611DD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3FD90E4-9A5D-4562-91B0-38CEBC38F37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812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995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0996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utoUpdateAnimBg="0"/>
      <p:bldP spid="509957" grpId="0" autoUpdateAnimBg="0"/>
      <p:bldP spid="509958" grpId="0" autoUpdateAnimBg="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How are artificial elements made?</a:t>
            </a:r>
          </a:p>
        </p:txBody>
      </p:sp>
      <p:sp>
        <p:nvSpPr>
          <p:cNvPr id="24579" name="Text Box 3"/>
          <p:cNvSpPr txBox="1">
            <a:spLocks noChangeArrowheads="1"/>
          </p:cNvSpPr>
          <p:nvPr/>
        </p:nvSpPr>
        <p:spPr bwMode="auto">
          <a:xfrm>
            <a:off x="358775" y="800100"/>
            <a:ext cx="8342313" cy="1200150"/>
          </a:xfrm>
          <a:prstGeom prst="rect">
            <a:avLst/>
          </a:prstGeom>
          <a:noFill/>
          <a:ln w="9525" algn="ctr">
            <a:noFill/>
            <a:miter lim="800000"/>
            <a:headEnd/>
            <a:tailEnd/>
          </a:ln>
        </p:spPr>
        <p:txBody>
          <a:bodyPr>
            <a:spAutoFit/>
          </a:bodyPr>
          <a:lstStyle/>
          <a:p>
            <a:r>
              <a:rPr lang="en-GB" dirty="0">
                <a:solidFill>
                  <a:srgbClr val="010066"/>
                </a:solidFill>
              </a:rPr>
              <a:t>The first element to be artificially created was </a:t>
            </a:r>
            <a:r>
              <a:rPr lang="en-GB" b="1" dirty="0">
                <a:solidFill>
                  <a:srgbClr val="010066"/>
                </a:solidFill>
              </a:rPr>
              <a:t>technetium</a:t>
            </a:r>
            <a:r>
              <a:rPr lang="en-GB" dirty="0">
                <a:solidFill>
                  <a:srgbClr val="010066"/>
                </a:solidFill>
              </a:rPr>
              <a:t>, which was discovered in 1937 by Italian scientists working with the naturally-occurring element </a:t>
            </a:r>
            <a:r>
              <a:rPr lang="en-GB" b="1" dirty="0">
                <a:solidFill>
                  <a:srgbClr val="010066"/>
                </a:solidFill>
              </a:rPr>
              <a:t>molybdenum</a:t>
            </a:r>
            <a:r>
              <a:rPr lang="en-GB" dirty="0">
                <a:solidFill>
                  <a:srgbClr val="010066"/>
                </a:solidFill>
              </a:rPr>
              <a:t>. </a:t>
            </a:r>
          </a:p>
        </p:txBody>
      </p:sp>
      <p:sp>
        <p:nvSpPr>
          <p:cNvPr id="514052" name="Text Box 4"/>
          <p:cNvSpPr txBox="1">
            <a:spLocks noChangeArrowheads="1"/>
          </p:cNvSpPr>
          <p:nvPr/>
        </p:nvSpPr>
        <p:spPr bwMode="auto">
          <a:xfrm>
            <a:off x="358775" y="2141538"/>
            <a:ext cx="4766381" cy="3046988"/>
          </a:xfrm>
          <a:prstGeom prst="rect">
            <a:avLst/>
          </a:prstGeom>
          <a:noFill/>
          <a:ln w="9525" algn="ctr">
            <a:noFill/>
            <a:miter lim="800000"/>
            <a:headEnd/>
            <a:tailEnd/>
          </a:ln>
        </p:spPr>
        <p:txBody>
          <a:bodyPr wrap="square">
            <a:spAutoFit/>
          </a:bodyPr>
          <a:lstStyle/>
          <a:p>
            <a:r>
              <a:rPr lang="en-GB" dirty="0">
                <a:solidFill>
                  <a:srgbClr val="010066"/>
                </a:solidFill>
              </a:rPr>
              <a:t>Since then, other artificial elements have been made in </a:t>
            </a:r>
            <a:r>
              <a:rPr lang="en-GB" b="1" dirty="0">
                <a:solidFill>
                  <a:srgbClr val="FF6600"/>
                </a:solidFill>
              </a:rPr>
              <a:t>particle accelerators</a:t>
            </a:r>
            <a:r>
              <a:rPr lang="en-GB" dirty="0">
                <a:solidFill>
                  <a:srgbClr val="010066"/>
                </a:solidFill>
              </a:rPr>
              <a:t>. CERN is one of the world’s largest particle accelerators. It is underground, below the French-Swiss border, and is run by scientists from all over Europe.</a:t>
            </a:r>
          </a:p>
        </p:txBody>
      </p:sp>
      <p:sp>
        <p:nvSpPr>
          <p:cNvPr id="514054" name="Text Box 6"/>
          <p:cNvSpPr txBox="1">
            <a:spLocks noChangeArrowheads="1"/>
          </p:cNvSpPr>
          <p:nvPr/>
        </p:nvSpPr>
        <p:spPr bwMode="auto">
          <a:xfrm>
            <a:off x="358775" y="5299075"/>
            <a:ext cx="8702675" cy="830263"/>
          </a:xfrm>
          <a:prstGeom prst="rect">
            <a:avLst/>
          </a:prstGeom>
          <a:noFill/>
          <a:ln w="9525" algn="ctr">
            <a:noFill/>
            <a:miter lim="800000"/>
            <a:headEnd/>
            <a:tailEnd/>
          </a:ln>
        </p:spPr>
        <p:txBody>
          <a:bodyPr>
            <a:spAutoFit/>
          </a:bodyPr>
          <a:lstStyle/>
          <a:p>
            <a:r>
              <a:rPr lang="en-GB" dirty="0">
                <a:solidFill>
                  <a:srgbClr val="010066"/>
                </a:solidFill>
              </a:rPr>
              <a:t>Most artificial elements are very unstable and usually only</a:t>
            </a:r>
            <a:br>
              <a:rPr lang="en-GB" dirty="0">
                <a:solidFill>
                  <a:srgbClr val="010066"/>
                </a:solidFill>
              </a:rPr>
            </a:br>
            <a:r>
              <a:rPr lang="en-GB" dirty="0">
                <a:solidFill>
                  <a:srgbClr val="010066"/>
                </a:solidFill>
              </a:rPr>
              <a:t>exist for milliseconds before they break apart.</a:t>
            </a:r>
          </a:p>
        </p:txBody>
      </p:sp>
      <p:pic>
        <p:nvPicPr>
          <p:cNvPr id="514058" name="Picture 10" descr="0710027_02-A4-at-144-dpi_ed"/>
          <p:cNvPicPr>
            <a:picLocks noChangeAspect="1" noChangeArrowheads="1"/>
          </p:cNvPicPr>
          <p:nvPr/>
        </p:nvPicPr>
        <p:blipFill>
          <a:blip r:embed="rId4" cstate="print"/>
          <a:srcRect/>
          <a:stretch>
            <a:fillRect/>
          </a:stretch>
        </p:blipFill>
        <p:spPr bwMode="auto">
          <a:xfrm>
            <a:off x="5350933" y="2121516"/>
            <a:ext cx="3053116" cy="3054616"/>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1C812370-7C28-46E9-9E28-1E3B66C3E6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7C174382-2F95-4F53-A0B4-6B340403929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584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140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405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P spid="5140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358775" y="5299075"/>
            <a:ext cx="8426450" cy="820738"/>
          </a:xfrm>
          <a:prstGeom prst="rect">
            <a:avLst/>
          </a:prstGeom>
          <a:solidFill>
            <a:srgbClr val="FF6600"/>
          </a:solidFill>
          <a:ln w="9525" algn="ctr">
            <a:noFill/>
            <a:round/>
            <a:headEnd/>
            <a:tailEnd/>
          </a:ln>
        </p:spPr>
        <p:txBody>
          <a:bodyPr>
            <a:spAutoFit/>
          </a:bodyPr>
          <a:lstStyle/>
          <a:p>
            <a:endParaRPr lang="en-GB"/>
          </a:p>
        </p:txBody>
      </p:sp>
      <p:sp>
        <p:nvSpPr>
          <p:cNvPr id="11" name="Rectangle 10"/>
          <p:cNvSpPr>
            <a:spLocks noChangeArrowheads="1"/>
          </p:cNvSpPr>
          <p:nvPr/>
        </p:nvSpPr>
        <p:spPr bwMode="auto">
          <a:xfrm>
            <a:off x="358775" y="4264025"/>
            <a:ext cx="8426450" cy="820738"/>
          </a:xfrm>
          <a:prstGeom prst="rect">
            <a:avLst/>
          </a:prstGeom>
          <a:solidFill>
            <a:srgbClr val="FF6600"/>
          </a:solidFill>
          <a:ln w="9525" algn="ctr">
            <a:noFill/>
            <a:round/>
            <a:headEnd/>
            <a:tailEnd/>
          </a:ln>
        </p:spPr>
        <p:txBody>
          <a:bodyPr>
            <a:spAutoFit/>
          </a:bodyPr>
          <a:lstStyle/>
          <a:p>
            <a:endParaRPr lang="en-GB"/>
          </a:p>
        </p:txBody>
      </p:sp>
      <p:sp>
        <p:nvSpPr>
          <p:cNvPr id="25604" name="Rectangle 2"/>
          <p:cNvSpPr>
            <a:spLocks noGrp="1" noChangeArrowheads="1"/>
          </p:cNvSpPr>
          <p:nvPr>
            <p:ph type="title"/>
          </p:nvPr>
        </p:nvSpPr>
        <p:spPr/>
        <p:txBody>
          <a:bodyPr/>
          <a:lstStyle/>
          <a:p>
            <a:pPr eaLnBrk="1" hangingPunct="1"/>
            <a:r>
              <a:rPr lang="en-GB"/>
              <a:t>Symbols for elements</a:t>
            </a:r>
          </a:p>
        </p:txBody>
      </p:sp>
      <p:sp>
        <p:nvSpPr>
          <p:cNvPr id="25605" name="Text Box 3"/>
          <p:cNvSpPr txBox="1">
            <a:spLocks noChangeArrowheads="1"/>
          </p:cNvSpPr>
          <p:nvPr/>
        </p:nvSpPr>
        <p:spPr bwMode="auto">
          <a:xfrm>
            <a:off x="358775" y="800100"/>
            <a:ext cx="8208963" cy="1200150"/>
          </a:xfrm>
          <a:prstGeom prst="rect">
            <a:avLst/>
          </a:prstGeom>
          <a:noFill/>
          <a:ln w="9525" algn="ctr">
            <a:noFill/>
            <a:miter lim="800000"/>
            <a:headEnd/>
            <a:tailEnd/>
          </a:ln>
        </p:spPr>
        <p:txBody>
          <a:bodyPr>
            <a:spAutoFit/>
          </a:bodyPr>
          <a:lstStyle/>
          <a:p>
            <a:r>
              <a:rPr lang="en-GB" dirty="0">
                <a:solidFill>
                  <a:srgbClr val="010066"/>
                </a:solidFill>
              </a:rPr>
              <a:t>Each element can be represented by </a:t>
            </a:r>
            <a:r>
              <a:rPr lang="en-GB" dirty="0">
                <a:solidFill>
                  <a:srgbClr val="333333"/>
                </a:solidFill>
              </a:rPr>
              <a:t>a </a:t>
            </a:r>
            <a:r>
              <a:rPr lang="en-GB" b="1" dirty="0">
                <a:solidFill>
                  <a:srgbClr val="FF6600"/>
                </a:solidFill>
              </a:rPr>
              <a:t>symbol</a:t>
            </a:r>
            <a:r>
              <a:rPr lang="en-GB" dirty="0">
                <a:solidFill>
                  <a:srgbClr val="010066"/>
                </a:solidFill>
              </a:rPr>
              <a:t>. For many elements, the symbol is the start of the name, for example </a:t>
            </a:r>
            <a:r>
              <a:rPr lang="en-GB" b="1" dirty="0">
                <a:solidFill>
                  <a:srgbClr val="FF6600"/>
                </a:solidFill>
              </a:rPr>
              <a:t>H</a:t>
            </a:r>
            <a:r>
              <a:rPr lang="en-GB" dirty="0"/>
              <a:t> </a:t>
            </a:r>
            <a:r>
              <a:rPr lang="en-GB" dirty="0">
                <a:solidFill>
                  <a:srgbClr val="010066"/>
                </a:solidFill>
              </a:rPr>
              <a:t>= hydrogen or </a:t>
            </a:r>
            <a:r>
              <a:rPr lang="en-GB" b="1" dirty="0">
                <a:solidFill>
                  <a:srgbClr val="FF6600"/>
                </a:solidFill>
              </a:rPr>
              <a:t>Li</a:t>
            </a:r>
            <a:r>
              <a:rPr lang="en-GB" dirty="0"/>
              <a:t> </a:t>
            </a:r>
            <a:r>
              <a:rPr lang="en-GB" dirty="0">
                <a:solidFill>
                  <a:srgbClr val="010066"/>
                </a:solidFill>
              </a:rPr>
              <a:t>= lithium. </a:t>
            </a:r>
          </a:p>
        </p:txBody>
      </p:sp>
      <p:sp>
        <p:nvSpPr>
          <p:cNvPr id="520197" name="Text Box 5"/>
          <p:cNvSpPr txBox="1">
            <a:spLocks noChangeArrowheads="1"/>
          </p:cNvSpPr>
          <p:nvPr/>
        </p:nvSpPr>
        <p:spPr bwMode="auto">
          <a:xfrm>
            <a:off x="358775" y="2895600"/>
            <a:ext cx="8342313" cy="461963"/>
          </a:xfrm>
          <a:prstGeom prst="rect">
            <a:avLst/>
          </a:prstGeom>
          <a:noFill/>
          <a:ln w="9525" algn="ctr">
            <a:noFill/>
            <a:miter lim="800000"/>
            <a:headEnd/>
            <a:tailEnd/>
          </a:ln>
        </p:spPr>
        <p:txBody>
          <a:bodyPr>
            <a:spAutoFit/>
          </a:bodyPr>
          <a:lstStyle/>
          <a:p>
            <a:pPr>
              <a:buClr>
                <a:srgbClr val="FF6600"/>
              </a:buClr>
              <a:buFont typeface="Wingdings" pitchFamily="2" charset="2"/>
              <a:buNone/>
            </a:pPr>
            <a:r>
              <a:rPr lang="en-GB" dirty="0">
                <a:solidFill>
                  <a:srgbClr val="010066"/>
                </a:solidFill>
              </a:rPr>
              <a:t>Some of the symbols are not as obvious: </a:t>
            </a:r>
            <a:r>
              <a:rPr lang="en-GB" b="1" dirty="0">
                <a:solidFill>
                  <a:srgbClr val="FF6600"/>
                </a:solidFill>
              </a:rPr>
              <a:t>Pb</a:t>
            </a:r>
            <a:r>
              <a:rPr lang="en-GB" dirty="0"/>
              <a:t> </a:t>
            </a:r>
            <a:r>
              <a:rPr lang="en-GB" dirty="0">
                <a:solidFill>
                  <a:srgbClr val="010066"/>
                </a:solidFill>
              </a:rPr>
              <a:t>= lead</a:t>
            </a:r>
            <a:r>
              <a:rPr lang="en-GB" dirty="0">
                <a:solidFill>
                  <a:srgbClr val="333333"/>
                </a:solidFill>
              </a:rPr>
              <a:t>. </a:t>
            </a:r>
          </a:p>
        </p:txBody>
      </p:sp>
      <p:sp>
        <p:nvSpPr>
          <p:cNvPr id="520203" name="Text Box 11"/>
          <p:cNvSpPr txBox="1">
            <a:spLocks noChangeArrowheads="1"/>
          </p:cNvSpPr>
          <p:nvPr/>
        </p:nvSpPr>
        <p:spPr bwMode="auto">
          <a:xfrm>
            <a:off x="468313" y="4252913"/>
            <a:ext cx="8316912" cy="830262"/>
          </a:xfrm>
          <a:prstGeom prst="rect">
            <a:avLst/>
          </a:prstGeom>
          <a:noFill/>
          <a:ln w="9525" algn="ctr">
            <a:noFill/>
            <a:miter lim="800000"/>
            <a:headEnd/>
            <a:tailEnd/>
          </a:ln>
        </p:spPr>
        <p:txBody>
          <a:bodyPr>
            <a:spAutoFit/>
          </a:bodyPr>
          <a:lstStyle/>
          <a:p>
            <a:r>
              <a:rPr lang="en-GB">
                <a:solidFill>
                  <a:schemeClr val="bg1"/>
                </a:solidFill>
              </a:rPr>
              <a:t>The first letter of an element’s symbol is always a capital letter, e.g. </a:t>
            </a:r>
            <a:r>
              <a:rPr lang="en-GB" b="1">
                <a:solidFill>
                  <a:schemeClr val="bg1"/>
                </a:solidFill>
              </a:rPr>
              <a:t>N</a:t>
            </a:r>
            <a:r>
              <a:rPr lang="en-GB">
                <a:solidFill>
                  <a:schemeClr val="bg1"/>
                </a:solidFill>
              </a:rPr>
              <a:t> (not n) for </a:t>
            </a:r>
            <a:r>
              <a:rPr lang="en-GB" b="1">
                <a:solidFill>
                  <a:schemeClr val="bg1"/>
                </a:solidFill>
              </a:rPr>
              <a:t>nitrogen</a:t>
            </a:r>
            <a:r>
              <a:rPr lang="en-GB">
                <a:solidFill>
                  <a:schemeClr val="bg1"/>
                </a:solidFill>
              </a:rPr>
              <a:t>.</a:t>
            </a:r>
          </a:p>
        </p:txBody>
      </p:sp>
      <p:sp>
        <p:nvSpPr>
          <p:cNvPr id="10" name="Rectangle 9"/>
          <p:cNvSpPr>
            <a:spLocks noChangeArrowheads="1"/>
          </p:cNvSpPr>
          <p:nvPr/>
        </p:nvSpPr>
        <p:spPr bwMode="auto">
          <a:xfrm>
            <a:off x="468313" y="5299075"/>
            <a:ext cx="8245475" cy="830263"/>
          </a:xfrm>
          <a:prstGeom prst="rect">
            <a:avLst/>
          </a:prstGeom>
          <a:noFill/>
          <a:ln w="9525">
            <a:noFill/>
            <a:miter lim="800000"/>
            <a:headEnd/>
            <a:tailEnd/>
          </a:ln>
        </p:spPr>
        <p:txBody>
          <a:bodyPr>
            <a:spAutoFit/>
          </a:bodyPr>
          <a:lstStyle/>
          <a:p>
            <a:r>
              <a:rPr lang="en-GB" dirty="0">
                <a:solidFill>
                  <a:schemeClr val="bg1"/>
                </a:solidFill>
              </a:rPr>
              <a:t>If there are two letters in the element’s symbol, the second letter is always a small letter, e.g. </a:t>
            </a:r>
            <a:r>
              <a:rPr lang="en-GB" b="1" dirty="0">
                <a:solidFill>
                  <a:schemeClr val="bg1"/>
                </a:solidFill>
              </a:rPr>
              <a:t>Co</a:t>
            </a:r>
            <a:r>
              <a:rPr lang="en-GB" dirty="0">
                <a:solidFill>
                  <a:schemeClr val="bg1"/>
                </a:solidFill>
              </a:rPr>
              <a:t> (not CO) for </a:t>
            </a:r>
            <a:r>
              <a:rPr lang="en-GB" b="1" dirty="0">
                <a:solidFill>
                  <a:schemeClr val="bg1"/>
                </a:solidFill>
              </a:rPr>
              <a:t>cobalt</a:t>
            </a:r>
            <a:r>
              <a:rPr lang="en-GB" dirty="0">
                <a:solidFill>
                  <a:schemeClr val="bg1"/>
                </a:solidFill>
              </a:rPr>
              <a:t>.</a:t>
            </a:r>
          </a:p>
        </p:txBody>
      </p:sp>
      <p:sp>
        <p:nvSpPr>
          <p:cNvPr id="13" name="Rectangle 12"/>
          <p:cNvSpPr>
            <a:spLocks noChangeArrowheads="1"/>
          </p:cNvSpPr>
          <p:nvPr/>
        </p:nvSpPr>
        <p:spPr bwMode="auto">
          <a:xfrm>
            <a:off x="358775" y="2217738"/>
            <a:ext cx="6661150" cy="460375"/>
          </a:xfrm>
          <a:prstGeom prst="rect">
            <a:avLst/>
          </a:prstGeom>
          <a:solidFill>
            <a:srgbClr val="FFCC99"/>
          </a:solidFill>
          <a:ln w="9525">
            <a:noFill/>
            <a:miter lim="800000"/>
            <a:headEnd/>
            <a:tailEnd/>
          </a:ln>
        </p:spPr>
        <p:txBody>
          <a:bodyPr>
            <a:spAutoFit/>
          </a:bodyPr>
          <a:lstStyle/>
          <a:p>
            <a:r>
              <a:rPr lang="en-GB" dirty="0">
                <a:solidFill>
                  <a:srgbClr val="010066"/>
                </a:solidFill>
              </a:rPr>
              <a:t>Can you think of any other symbols like this?</a:t>
            </a:r>
          </a:p>
        </p:txBody>
      </p:sp>
      <p:sp>
        <p:nvSpPr>
          <p:cNvPr id="14" name="Rectangle 13"/>
          <p:cNvSpPr>
            <a:spLocks noChangeArrowheads="1"/>
          </p:cNvSpPr>
          <p:nvPr/>
        </p:nvSpPr>
        <p:spPr bwMode="auto">
          <a:xfrm>
            <a:off x="358775" y="3573463"/>
            <a:ext cx="8426450" cy="461962"/>
          </a:xfrm>
          <a:prstGeom prst="rect">
            <a:avLst/>
          </a:prstGeom>
          <a:solidFill>
            <a:srgbClr val="FFCC99"/>
          </a:solidFill>
          <a:ln w="9525">
            <a:noFill/>
            <a:miter lim="800000"/>
            <a:headEnd/>
            <a:tailEnd/>
          </a:ln>
        </p:spPr>
        <p:txBody>
          <a:bodyPr>
            <a:spAutoFit/>
          </a:bodyPr>
          <a:lstStyle/>
          <a:p>
            <a:pPr>
              <a:buClr>
                <a:srgbClr val="FF6600"/>
              </a:buClr>
              <a:buFont typeface="Wingdings" pitchFamily="2" charset="2"/>
              <a:buNone/>
            </a:pPr>
            <a:r>
              <a:rPr lang="en-GB">
                <a:solidFill>
                  <a:srgbClr val="010066"/>
                </a:solidFill>
              </a:rPr>
              <a:t>Can you think of other elements with unexpected symbols?</a:t>
            </a:r>
          </a:p>
        </p:txBody>
      </p:sp>
      <p:pic>
        <p:nvPicPr>
          <p:cNvPr id="15" name="Picture 8">
            <a:hlinkClick r:id="" action="ppaction://hlinkshowjump?jump=nextslide"/>
            <a:extLst>
              <a:ext uri="{FF2B5EF4-FFF2-40B4-BE49-F238E27FC236}">
                <a16:creationId xmlns:a16="http://schemas.microsoft.com/office/drawing/2014/main" id="{F502F94E-CE05-4C9B-8BCF-510D81535E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51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0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02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20197" grpId="0"/>
      <p:bldP spid="520203" grpId="0"/>
      <p:bldP spid="10"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dirty="0"/>
              <a:t>Chemical symbols game</a:t>
            </a:r>
          </a:p>
        </p:txBody>
      </p:sp>
      <p:pic>
        <p:nvPicPr>
          <p:cNvPr id="6" name="Picture 5">
            <a:hlinkClick r:id="" action="ppaction://hlinkshowjump?jump=nextslide"/>
            <a:extLst>
              <a:ext uri="{FF2B5EF4-FFF2-40B4-BE49-F238E27FC236}">
                <a16:creationId xmlns:a16="http://schemas.microsoft.com/office/drawing/2014/main" id="{353155F7-F2EA-44E3-9FEA-8B6761FB57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3C15954-378B-402C-9691-4D7AAE7704E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42F178C-B934-4982-AA40-C7DE3523E17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79611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t>Why are symbols important?</a:t>
            </a:r>
          </a:p>
        </p:txBody>
      </p:sp>
      <p:sp>
        <p:nvSpPr>
          <p:cNvPr id="26627" name="Text Box 3"/>
          <p:cNvSpPr txBox="1">
            <a:spLocks noChangeArrowheads="1"/>
          </p:cNvSpPr>
          <p:nvPr/>
        </p:nvSpPr>
        <p:spPr bwMode="auto">
          <a:xfrm>
            <a:off x="358775" y="800100"/>
            <a:ext cx="5976938" cy="830263"/>
          </a:xfrm>
          <a:prstGeom prst="rect">
            <a:avLst/>
          </a:prstGeom>
          <a:solidFill>
            <a:srgbClr val="FFCC99"/>
          </a:solidFill>
          <a:ln w="9525" algn="ctr">
            <a:noFill/>
            <a:miter lim="800000"/>
            <a:headEnd/>
            <a:tailEnd/>
          </a:ln>
        </p:spPr>
        <p:txBody>
          <a:bodyPr>
            <a:spAutoFit/>
          </a:bodyPr>
          <a:lstStyle/>
          <a:p>
            <a:r>
              <a:rPr lang="en-GB" dirty="0">
                <a:solidFill>
                  <a:srgbClr val="010066"/>
                </a:solidFill>
              </a:rPr>
              <a:t>Why might scientists find it easier to use symbols for elements rather than names?</a:t>
            </a:r>
          </a:p>
        </p:txBody>
      </p:sp>
      <p:sp>
        <p:nvSpPr>
          <p:cNvPr id="524292" name="Text Box 4"/>
          <p:cNvSpPr txBox="1">
            <a:spLocks noChangeArrowheads="1"/>
          </p:cNvSpPr>
          <p:nvPr/>
        </p:nvSpPr>
        <p:spPr bwMode="auto">
          <a:xfrm>
            <a:off x="358775" y="1812925"/>
            <a:ext cx="5127625" cy="1569660"/>
          </a:xfrm>
          <a:prstGeom prst="rect">
            <a:avLst/>
          </a:prstGeom>
          <a:noFill/>
          <a:ln w="9525" algn="ctr">
            <a:noFill/>
            <a:miter lim="800000"/>
            <a:headEnd/>
            <a:tailEnd/>
          </a:ln>
        </p:spPr>
        <p:txBody>
          <a:bodyPr wrap="square">
            <a:spAutoFit/>
          </a:bodyPr>
          <a:lstStyle/>
          <a:p>
            <a:pPr marL="355600" indent="-355600">
              <a:buClr>
                <a:srgbClr val="FF6600"/>
              </a:buClr>
              <a:buFont typeface="Wingdings" pitchFamily="2" charset="2"/>
              <a:buChar char="l"/>
            </a:pPr>
            <a:r>
              <a:rPr lang="en-GB" dirty="0">
                <a:solidFill>
                  <a:srgbClr val="010066"/>
                </a:solidFill>
              </a:rPr>
              <a:t>Elements have different names </a:t>
            </a:r>
            <a:br>
              <a:rPr lang="en-GB" dirty="0">
                <a:solidFill>
                  <a:srgbClr val="010066"/>
                </a:solidFill>
              </a:rPr>
            </a:br>
            <a:r>
              <a:rPr lang="en-GB" dirty="0">
                <a:solidFill>
                  <a:srgbClr val="010066"/>
                </a:solidFill>
              </a:rPr>
              <a:t>in different languages, e.g. in Portuguese, nitrogen is called “azote,” and iron is called “ferro.”</a:t>
            </a:r>
          </a:p>
        </p:txBody>
      </p:sp>
      <p:sp>
        <p:nvSpPr>
          <p:cNvPr id="524294" name="Text Box 6"/>
          <p:cNvSpPr txBox="1">
            <a:spLocks noChangeArrowheads="1"/>
          </p:cNvSpPr>
          <p:nvPr/>
        </p:nvSpPr>
        <p:spPr bwMode="auto">
          <a:xfrm>
            <a:off x="358775" y="4559300"/>
            <a:ext cx="8342313" cy="1570038"/>
          </a:xfrm>
          <a:prstGeom prst="rect">
            <a:avLst/>
          </a:prstGeom>
          <a:noFill/>
          <a:ln w="9525" algn="ctr">
            <a:noFill/>
            <a:miter lim="800000"/>
            <a:headEnd/>
            <a:tailEnd/>
          </a:ln>
        </p:spPr>
        <p:txBody>
          <a:bodyPr>
            <a:spAutoFit/>
          </a:bodyPr>
          <a:lstStyle/>
          <a:p>
            <a:r>
              <a:rPr lang="en-GB" dirty="0">
                <a:solidFill>
                  <a:srgbClr val="010066"/>
                </a:solidFill>
              </a:rPr>
              <a:t>The current system for naming elements and compounds was devised by the International Union of Pure and Applied Chemistry (</a:t>
            </a:r>
            <a:r>
              <a:rPr lang="en-GB" b="1" dirty="0">
                <a:solidFill>
                  <a:srgbClr val="FF6600"/>
                </a:solidFill>
              </a:rPr>
              <a:t>IUPAC</a:t>
            </a:r>
            <a:r>
              <a:rPr lang="en-GB" dirty="0">
                <a:solidFill>
                  <a:srgbClr val="010066"/>
                </a:solidFill>
              </a:rPr>
              <a:t>) so that scientists all around the world could communicate without confusion.</a:t>
            </a:r>
          </a:p>
        </p:txBody>
      </p:sp>
      <p:sp>
        <p:nvSpPr>
          <p:cNvPr id="524296" name="Text Box 8"/>
          <p:cNvSpPr txBox="1">
            <a:spLocks noChangeArrowheads="1"/>
          </p:cNvSpPr>
          <p:nvPr/>
        </p:nvSpPr>
        <p:spPr bwMode="auto">
          <a:xfrm>
            <a:off x="358775" y="3548063"/>
            <a:ext cx="8642350" cy="830262"/>
          </a:xfrm>
          <a:prstGeom prst="rect">
            <a:avLst/>
          </a:prstGeom>
          <a:noFill/>
          <a:ln w="9525" algn="ctr">
            <a:noFill/>
            <a:miter lim="800000"/>
            <a:headEnd/>
            <a:tailEnd/>
          </a:ln>
        </p:spPr>
        <p:txBody>
          <a:bodyPr>
            <a:spAutoFit/>
          </a:bodyPr>
          <a:lstStyle/>
          <a:p>
            <a:pPr marL="355600" indent="-355600">
              <a:buClr>
                <a:srgbClr val="FF6600"/>
              </a:buClr>
              <a:buFont typeface="Wingdings" pitchFamily="2" charset="2"/>
              <a:buChar char="l"/>
            </a:pPr>
            <a:r>
              <a:rPr lang="en-GB">
                <a:solidFill>
                  <a:srgbClr val="010066"/>
                </a:solidFill>
              </a:rPr>
              <a:t>Symbols are quicker to write than names, and can be easily used in chemical formulae, diagrams and equations.</a:t>
            </a:r>
          </a:p>
        </p:txBody>
      </p:sp>
      <p:pic>
        <p:nvPicPr>
          <p:cNvPr id="9" name="Picture 8" descr="Nitrogen.png"/>
          <p:cNvPicPr>
            <a:picLocks noChangeAspect="1"/>
          </p:cNvPicPr>
          <p:nvPr/>
        </p:nvPicPr>
        <p:blipFill>
          <a:blip r:embed="rId4" cstate="print"/>
          <a:srcRect/>
          <a:stretch>
            <a:fillRect/>
          </a:stretch>
        </p:blipFill>
        <p:spPr bwMode="auto">
          <a:xfrm>
            <a:off x="6864298" y="1382427"/>
            <a:ext cx="1685925" cy="1916112"/>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6896A756-A764-459E-B6FC-9947EC8FC8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6152ACA-210F-42AD-B7B7-699FA6B76BB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FD43376E-542F-40DA-BE80-A1304CE7EDD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4367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42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429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p:bldP spid="524294" grpId="0"/>
      <p:bldP spid="52429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15481</TotalTime>
  <Words>2133</Words>
  <Application>Microsoft Office PowerPoint</Application>
  <PresentationFormat>On-screen Show (4:3)</PresentationFormat>
  <Paragraphs>214</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Wingdings</vt:lpstr>
      <vt:lpstr>Arial</vt:lpstr>
      <vt:lpstr>Wingdings 2</vt:lpstr>
      <vt:lpstr>Default Design</vt:lpstr>
      <vt:lpstr>3_Default Design</vt:lpstr>
      <vt:lpstr>Elements and  The Periodic Table</vt:lpstr>
      <vt:lpstr>Information</vt:lpstr>
      <vt:lpstr>How many elements are there?</vt:lpstr>
      <vt:lpstr>The periodic table</vt:lpstr>
      <vt:lpstr>Who discovered the elements?</vt:lpstr>
      <vt:lpstr>How are artificial elements made?</vt:lpstr>
      <vt:lpstr>Symbols for elements</vt:lpstr>
      <vt:lpstr>Chemical symbols game</vt:lpstr>
      <vt:lpstr>Why are symbols important?</vt:lpstr>
      <vt:lpstr>Who invented the periodic table?</vt:lpstr>
      <vt:lpstr>Mendeleev and the periodic table</vt:lpstr>
      <vt:lpstr>How are the elements arranged?</vt:lpstr>
      <vt:lpstr>Arranging the periodic table</vt:lpstr>
      <vt:lpstr>Missing elements!</vt:lpstr>
      <vt:lpstr>Metals, non-metals and metalloids 1</vt:lpstr>
      <vt:lpstr>Metals, non-metals and metalloids 2</vt:lpstr>
      <vt:lpstr>Columns of elements</vt:lpstr>
      <vt:lpstr>Rows of elements</vt:lpstr>
      <vt:lpstr>Names of groups in the periodic table</vt:lpstr>
      <vt:lpstr>Electrons and groups</vt:lpstr>
      <vt:lpstr>Electron trends in the periodic table</vt:lpstr>
      <vt:lpstr>Trends in groups of the Periodic Table</vt:lpstr>
      <vt:lpstr>Patterns: the reactivity of metals</vt:lpstr>
      <vt:lpstr>Which metal is more reactive?</vt:lpstr>
      <vt:lpstr>Reacting with water</vt:lpstr>
      <vt:lpstr>Patterns: the reactivity of non-metals</vt:lpstr>
      <vt:lpstr>Which non-metal is more reactive?</vt:lpstr>
      <vt:lpstr>Halogen reaction with iron wool</vt:lpstr>
      <vt:lpstr>Groups and periods</vt:lpstr>
      <vt:lpstr>Electrons and groups</vt:lpstr>
      <vt:lpstr>Complete the sentences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and The Periodic Table</dc:title>
  <dc:subject>Boardworks High School Physical Science</dc:subject>
  <dc:creator>Boardworks</dc:creator>
  <cp:lastModifiedBy>Tim Crilly</cp:lastModifiedBy>
  <cp:revision>632</cp:revision>
  <dcterms:created xsi:type="dcterms:W3CDTF">2003-10-06T13:07:42Z</dcterms:created>
  <dcterms:modified xsi:type="dcterms:W3CDTF">2019-01-31T15:28:04Z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