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1.xml" ContentType="application/vnd.openxmlformats-officedocument.presentationml.notesSlide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notesSlides/notesSlide4.xml" ContentType="application/vnd.openxmlformats-officedocument.presentationml.notesSlide+xml"/>
  <Override PartName="/ppt/tags/tag35.xml" ContentType="application/vnd.openxmlformats-officedocument.presentationml.tags+xml"/>
  <Override PartName="/ppt/notesSlides/notesSlide5.xml" ContentType="application/vnd.openxmlformats-officedocument.presentationml.notesSlide+xml"/>
  <Override PartName="/ppt/tags/tag36.xml" ContentType="application/vnd.openxmlformats-officedocument.presentationml.tags+xml"/>
  <Override PartName="/ppt/notesSlides/notesSlide6.xml" ContentType="application/vnd.openxmlformats-officedocument.presentationml.notesSlide+xml"/>
  <Override PartName="/ppt/tags/tag37.xml" ContentType="application/vnd.openxmlformats-officedocument.presentationml.tags+xml"/>
  <Override PartName="/ppt/notesSlides/notesSlide7.xml" ContentType="application/vnd.openxmlformats-officedocument.presentationml.notesSlide+xml"/>
  <Override PartName="/ppt/tags/tag38.xml" ContentType="application/vnd.openxmlformats-officedocument.presentationml.tags+xml"/>
  <Override PartName="/ppt/notesSlides/notesSlide8.xml" ContentType="application/vnd.openxmlformats-officedocument.presentationml.notesSlide+xml"/>
  <Override PartName="/ppt/tags/tag39.xml" ContentType="application/vnd.openxmlformats-officedocument.presentationml.tags+xml"/>
  <Override PartName="/ppt/notesSlides/notesSlide9.xml" ContentType="application/vnd.openxmlformats-officedocument.presentationml.notesSlide+xml"/>
  <Override PartName="/ppt/tags/tag40.xml" ContentType="application/vnd.openxmlformats-officedocument.presentationml.tags+xml"/>
  <Override PartName="/ppt/activeX/activeX1.xml" ContentType="application/vnd.ms-office.activeX+xml"/>
  <Override PartName="/ppt/notesSlides/notesSlide10.xml" ContentType="application/vnd.openxmlformats-officedocument.presentationml.notesSlide+xml"/>
  <Override PartName="/ppt/tags/tag41.xml" ContentType="application/vnd.openxmlformats-officedocument.presentationml.tags+xml"/>
  <Override PartName="/ppt/activeX/activeX2.xml" ContentType="application/vnd.ms-office.activeX+xml"/>
  <Override PartName="/ppt/notesSlides/notesSlide11.xml" ContentType="application/vnd.openxmlformats-officedocument.presentationml.notesSlide+xml"/>
  <Override PartName="/ppt/tags/tag42.xml" ContentType="application/vnd.openxmlformats-officedocument.presentationml.tags+xml"/>
  <Override PartName="/ppt/activeX/activeX3.xml" ContentType="application/vnd.ms-office.activeX+xml"/>
  <Override PartName="/ppt/notesSlides/notesSlide12.xml" ContentType="application/vnd.openxmlformats-officedocument.presentationml.notesSlide+xml"/>
  <Override PartName="/ppt/tags/tag43.xml" ContentType="application/vnd.openxmlformats-officedocument.presentationml.tags+xml"/>
  <Override PartName="/ppt/activeX/activeX4.xml" ContentType="application/vnd.ms-office.activeX+xml"/>
  <Override PartName="/ppt/notesSlides/notesSlide13.xml" ContentType="application/vnd.openxmlformats-officedocument.presentationml.notesSlide+xml"/>
  <Override PartName="/ppt/tags/tag44.xml" ContentType="application/vnd.openxmlformats-officedocument.presentationml.tags+xml"/>
  <Override PartName="/ppt/notesSlides/notesSlide14.xml" ContentType="application/vnd.openxmlformats-officedocument.presentationml.notesSlide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notesSlides/notesSlide16.xml" ContentType="application/vnd.openxmlformats-officedocument.presentationml.notesSlide+xml"/>
  <Override PartName="/ppt/tags/tag47.xml" ContentType="application/vnd.openxmlformats-officedocument.presentationml.tags+xml"/>
  <Override PartName="/ppt/activeX/activeX5.xml" ContentType="application/vnd.ms-office.activeX+xml"/>
  <Override PartName="/ppt/notesSlides/notesSlide17.xml" ContentType="application/vnd.openxmlformats-officedocument.presentationml.notesSlide+xml"/>
  <Override PartName="/ppt/tags/tag48.xml" ContentType="application/vnd.openxmlformats-officedocument.presentationml.tags+xml"/>
  <Override PartName="/ppt/notesSlides/notesSlide18.xml" ContentType="application/vnd.openxmlformats-officedocument.presentationml.notesSlide+xml"/>
  <Override PartName="/ppt/tags/tag49.xml" ContentType="application/vnd.openxmlformats-officedocument.presentationml.tags+xml"/>
  <Override PartName="/ppt/activeX/activeX6.xml" ContentType="application/vnd.ms-office.activeX+xml"/>
  <Override PartName="/ppt/notesSlides/notesSlide19.xml" ContentType="application/vnd.openxmlformats-officedocument.presentationml.notesSlide+xml"/>
  <Override PartName="/ppt/tags/tag50.xml" ContentType="application/vnd.openxmlformats-officedocument.presentationml.tags+xml"/>
  <Override PartName="/ppt/activeX/activeX7.xml" ContentType="application/vnd.ms-office.activeX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5366" r:id="rId1"/>
    <p:sldMasterId id="2147485380" r:id="rId2"/>
  </p:sldMasterIdLst>
  <p:notesMasterIdLst>
    <p:notesMasterId r:id="rId23"/>
  </p:notesMasterIdLst>
  <p:handoutMasterIdLst>
    <p:handoutMasterId r:id="rId24"/>
  </p:handoutMasterIdLst>
  <p:sldIdLst>
    <p:sldId id="430" r:id="rId3"/>
    <p:sldId id="554" r:id="rId4"/>
    <p:sldId id="523" r:id="rId5"/>
    <p:sldId id="524" r:id="rId6"/>
    <p:sldId id="484" r:id="rId7"/>
    <p:sldId id="542" r:id="rId8"/>
    <p:sldId id="526" r:id="rId9"/>
    <p:sldId id="553" r:id="rId10"/>
    <p:sldId id="527" r:id="rId11"/>
    <p:sldId id="548" r:id="rId12"/>
    <p:sldId id="485" r:id="rId13"/>
    <p:sldId id="490" r:id="rId14"/>
    <p:sldId id="486" r:id="rId15"/>
    <p:sldId id="491" r:id="rId16"/>
    <p:sldId id="552" r:id="rId17"/>
    <p:sldId id="519" r:id="rId18"/>
    <p:sldId id="493" r:id="rId19"/>
    <p:sldId id="495" r:id="rId20"/>
    <p:sldId id="497" r:id="rId21"/>
    <p:sldId id="498" r:id="rId22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25"/>
    </p:embeddedFont>
  </p:embeddedFontLst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4">
          <p15:clr>
            <a:srgbClr val="A4A3A4"/>
          </p15:clr>
        </p15:guide>
        <p15:guide id="2" orient="horz" pos="3876">
          <p15:clr>
            <a:srgbClr val="A4A3A4"/>
          </p15:clr>
        </p15:guide>
        <p15:guide id="3" pos="5326">
          <p15:clr>
            <a:srgbClr val="A4A3A4"/>
          </p15:clr>
        </p15:guide>
        <p15:guide id="4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CC99"/>
    <a:srgbClr val="3366FF"/>
    <a:srgbClr val="006600"/>
    <a:srgbClr val="008000"/>
    <a:srgbClr val="0099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3104" autoAdjust="0"/>
  </p:normalViewPr>
  <p:slideViewPr>
    <p:cSldViewPr snapToGrid="0" showGuides="1">
      <p:cViewPr varScale="1">
        <p:scale>
          <a:sx n="85" d="100"/>
          <a:sy n="85" d="100"/>
        </p:scale>
        <p:origin x="540" y="72"/>
      </p:cViewPr>
      <p:guideLst>
        <p:guide orient="horz" pos="494"/>
        <p:guide orient="horz" pos="3876"/>
        <p:guide pos="5326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30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D650A497-A9BD-48F8-866D-33E89C2CA9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51B6D8-71FA-42A8-B905-7E0FBB75641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F6BE12-B5A9-4296-956C-AD5AE147D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186234E-E636-4A33-9CF2-244912314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5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30259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>
            <a:extLst>
              <a:ext uri="{FF2B5EF4-FFF2-40B4-BE49-F238E27FC236}">
                <a16:creationId xmlns:a16="http://schemas.microsoft.com/office/drawing/2014/main" id="{1D5D88B2-A3AF-45F2-BC0A-88A7696AFE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6423545-4EF6-4A2E-BFA2-18330CCC21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57E01A1-A49E-4617-93AD-F5907E6C02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1B6877AA-7508-4795-B030-644A0B2685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67A60A5-3D67-4FED-9CA4-1B9E9165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CC2C433C-947F-41AB-B12F-6DB0152AD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5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3834641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6F461CB-C364-4642-96F2-91DDDE631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3EF902EC-463F-4575-B517-1FEF93D6E2A9}" type="slidenum">
              <a:rPr lang="en-US" altLang="en-US" sz="1200">
                <a:solidFill>
                  <a:schemeClr val="tx1"/>
                </a:solidFill>
              </a:rPr>
              <a:pPr/>
              <a:t>1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70B29C58-163B-429E-9B13-CF739E7E5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F3EB80CF-C5E3-4727-A946-073707485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4C27BC6-C560-47D2-91F9-F10F5B89C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501677FC-56B9-48EC-B943-96F5A4FDA59E}" type="slidenum">
              <a:rPr lang="en-US" altLang="en-US" sz="1200">
                <a:solidFill>
                  <a:schemeClr val="tx1"/>
                </a:solidFill>
              </a:rPr>
              <a:pPr/>
              <a:t>10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9C6AA9BB-9C02-401B-9B20-C22B974082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5609FB7E-E264-4EB5-AFDC-35EA35483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F7E7719B-38B3-492D-A7F0-7366E08874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DC067FA0-5762-4BF9-A8B1-3E5D34730BD1}" type="slidenum">
              <a:rPr lang="en-US" altLang="en-US" sz="1200">
                <a:solidFill>
                  <a:schemeClr val="tx1"/>
                </a:solidFill>
              </a:rPr>
              <a:pPr/>
              <a:t>11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6DB3610-077B-43C3-B29B-37E25222D7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65DE4823-6ACD-49A2-B4E6-18A4E68E8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DF611A9-44C7-44E4-83BA-F1E35C1B0F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28A92B61-107D-49D6-8BB5-2F69A883E013}" type="slidenum">
              <a:rPr lang="en-US" altLang="en-US" sz="1200">
                <a:solidFill>
                  <a:schemeClr val="tx1"/>
                </a:solidFill>
              </a:rPr>
              <a:pPr/>
              <a:t>12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03B43532-002C-43E9-8388-D6365EEB01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B52E881E-BB92-40A1-9A59-B3618DE4B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00A7982-6B1B-4DAB-ABAC-156E80156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65D7575F-0FAA-4276-B489-C968248856ED}" type="slidenum">
              <a:rPr lang="en-US" altLang="en-US" sz="1200">
                <a:solidFill>
                  <a:schemeClr val="tx1"/>
                </a:solidFill>
              </a:rPr>
              <a:pPr/>
              <a:t>13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AA8FCB95-C359-41D3-BBDB-69DF36FD3F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FC64AC6F-0CE4-4A21-B1C9-97DDDA464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CFF9115A-B9D1-48C7-BC68-46D84B6785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2592128F-0C26-4D56-B235-EA2B7DED3FF1}" type="slidenum">
              <a:rPr lang="en-US" altLang="en-US" sz="1200">
                <a:solidFill>
                  <a:schemeClr val="tx1"/>
                </a:solidFill>
              </a:rPr>
              <a:pPr/>
              <a:t>14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E29309D-C2F1-48AB-80CF-7070F69B9E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29A2F1A-C691-4EC9-9F23-B4A97F7C0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moles, please refer to the </a:t>
            </a:r>
            <a:r>
              <a:rPr lang="en-GB" altLang="en-US" i="1" dirty="0">
                <a:latin typeface="Arial" panose="020B0604020202020204" pitchFamily="34" charset="0"/>
              </a:rPr>
              <a:t>Gases and Moles</a:t>
            </a:r>
            <a:r>
              <a:rPr lang="en-GB" altLang="en-US" dirty="0">
                <a:latin typeface="Arial" panose="020B0604020202020204" pitchFamily="34" charset="0"/>
              </a:rPr>
              <a:t> presentation.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FFA3110F-1751-46D1-9750-39D8185C6F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30AD6F15-BEE7-478B-8484-A02220E3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A2F7A525-38E9-4705-8A1A-F96DFF9E9E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BCC2E419-83C0-4B7A-8493-258C07D1EF53}" type="slidenum">
              <a:rPr lang="en-US" altLang="en-US" sz="1200">
                <a:solidFill>
                  <a:schemeClr val="tx1"/>
                </a:solidFill>
              </a:rPr>
              <a:pPr/>
              <a:t>15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7">
            <a:extLst>
              <a:ext uri="{FF2B5EF4-FFF2-40B4-BE49-F238E27FC236}">
                <a16:creationId xmlns:a16="http://schemas.microsoft.com/office/drawing/2014/main" id="{A0E78150-42B7-46D7-BF17-B8EDDEB2A8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4C1EC096-2411-473C-9AA8-E6FE10AE1489}" type="slidenum">
              <a:rPr lang="en-US" altLang="en-US" sz="1200">
                <a:solidFill>
                  <a:schemeClr val="tx1"/>
                </a:solidFill>
              </a:rPr>
              <a:pPr/>
              <a:t>16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576AE683-B60B-4665-AD3A-5F03F96B1E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id="{57C0B421-AFE2-4CDA-8BC2-A6471E7F7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2075" indent="-92075"/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As an exercise, students could be asked if the reaction is endothermic or exothermic (it is exothermic).</a:t>
            </a:r>
          </a:p>
          <a:p>
            <a:pPr marL="92075" indent="-92075"/>
            <a:endParaRPr lang="en-GB" altLang="en-US" dirty="0">
              <a:latin typeface="Arial" panose="020B0604020202020204" pitchFamily="34" charset="0"/>
            </a:endParaRPr>
          </a:p>
          <a:p>
            <a:pPr fontAlgn="base"/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Apply techniques of algebra and functions to represent and solve scientific and engineering problems.</a:t>
            </a:r>
            <a:endParaRPr lang="en-GB" dirty="0">
              <a:effectLst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FB0656C1-DF30-432D-BB54-49F6FD744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3C6DF7D3-D066-4B21-A6B5-77D066978C4E}" type="slidenum">
              <a:rPr lang="en-US" altLang="en-US" sz="1200">
                <a:solidFill>
                  <a:schemeClr val="tx1"/>
                </a:solidFill>
              </a:rPr>
              <a:pPr/>
              <a:t>17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F0123E3A-3840-42D4-A60B-76245377CA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9D5FAD81-FFC8-4888-9417-339CF52B3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50ECAA0F-F5D0-4AA3-AEEE-7396C96067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5CBACC86-0BED-4897-AFF1-0930B80FA6FA}" type="slidenum">
              <a:rPr lang="en-US" altLang="en-US" sz="1200">
                <a:solidFill>
                  <a:schemeClr val="tx1"/>
                </a:solidFill>
              </a:rPr>
              <a:pPr/>
              <a:t>18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CBF1843-4C8B-4F94-9893-52E3D4746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124A0B3-B277-4A02-BE77-3239A3CC3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2075" indent="-92075"/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As an exercise, students could be asked if the reaction is endothermic or exothermic (it is exothermic).</a:t>
            </a:r>
          </a:p>
          <a:p>
            <a:pPr marL="92075" indent="-92075"/>
            <a:endParaRPr lang="en-GB" altLang="en-US" dirty="0">
              <a:latin typeface="Arial" panose="020B0604020202020204" pitchFamily="34" charset="0"/>
            </a:endParaRPr>
          </a:p>
          <a:p>
            <a:pPr fontAlgn="base"/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Apply techniques of algebra and functions to represent and solve scientific and engineering problems.</a:t>
            </a:r>
            <a:endParaRPr lang="en-GB" dirty="0">
              <a:effectLst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95DF916-D117-4B80-9FB4-212D906763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FA966EFD-3B92-4F55-A846-EDA641812B4F}" type="slidenum">
              <a:rPr lang="en-US" altLang="en-US" sz="1200">
                <a:solidFill>
                  <a:schemeClr val="tx1"/>
                </a:solidFill>
              </a:rPr>
              <a:pPr/>
              <a:t>19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BEA50EC0-BADB-4BA1-A145-0AA67E007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EE856E4C-BD6D-4E60-8E7B-FE150AA32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This true-or-false activity could be used as an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introductory or summary activity </a:t>
            </a:r>
            <a:r>
              <a:rPr lang="en-GB" altLang="en-US" dirty="0">
                <a:latin typeface="Arial" panose="020B0604020202020204" pitchFamily="34" charset="0"/>
              </a:rPr>
              <a:t>on bonds and activation energy, or at the start of the lesson to gauge students’ existing knowledge of the subject matter. </a:t>
            </a:r>
            <a:r>
              <a:rPr lang="en-GB" altLang="en-US" dirty="0" err="1">
                <a:latin typeface="Arial" panose="020B0604020202020204" pitchFamily="34" charset="0"/>
              </a:rPr>
              <a:t>Colored</a:t>
            </a:r>
            <a:r>
              <a:rPr lang="en-GB" altLang="en-US" dirty="0">
                <a:latin typeface="Arial" panose="020B0604020202020204" pitchFamily="34" charset="0"/>
              </a:rPr>
              <a:t> traffic light cards (red = false, yellow = don’t know, green = true) could be used to make this a whole-class exercise.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877AA-7508-4795-B030-644A0B2685F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91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818965F6-A653-4F69-987C-520DE713BA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D2514C16-8766-4291-BEB7-FF94AE646F7B}" type="slidenum">
              <a:rPr lang="en-US" altLang="en-US" sz="1200">
                <a:solidFill>
                  <a:schemeClr val="tx1"/>
                </a:solidFill>
              </a:rPr>
              <a:pPr/>
              <a:t>20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06D525C-2CF5-4171-A98C-8378E6E019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359E4818-F22C-431B-A7EA-583A82F71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/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Apply techniques of algebra and functions to represent and solve scientific and engineering problems.</a:t>
            </a:r>
            <a:endParaRPr lang="en-GB" dirty="0">
              <a:effectLst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7C23FFC-7A67-45A9-9FAA-9ED9880232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43679F85-A9A3-4872-8351-1D7BAC58619A}" type="slidenum">
              <a:rPr lang="en-US" altLang="en-US" sz="1200">
                <a:solidFill>
                  <a:schemeClr val="tx1"/>
                </a:solidFill>
              </a:rPr>
              <a:pPr/>
              <a:t>3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6C8C9E6-26ED-478F-AEE1-360F1B5BE4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A654668-7D5A-48DE-895A-A76C9C58D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7D654BCF-EA4A-4A01-BF47-70EEF05522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933DB1B3-6781-4F99-87B4-03E3D9850957}" type="slidenum">
              <a:rPr lang="en-US" altLang="en-US" sz="1200">
                <a:solidFill>
                  <a:schemeClr val="tx1"/>
                </a:solidFill>
              </a:rPr>
              <a:pPr/>
              <a:t>4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3F367DED-1F5B-4166-9B56-A59DC0ABC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1D6A179-8475-4719-BB2F-8CF05ACE7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2075" indent="-92075"/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D01B080-29DB-4EFF-8AFA-C363487A4C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27FDA3B3-99F2-49E5-9EC4-329449307D0B}" type="slidenum">
              <a:rPr lang="en-US" altLang="en-US" sz="1200">
                <a:solidFill>
                  <a:schemeClr val="tx1"/>
                </a:solidFill>
              </a:rPr>
              <a:pPr/>
              <a:t>5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DF7B1BC-216B-40EC-AFB5-06DE1ED279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BB40C7C-1A35-45F7-9476-AE76D86622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For more information about exothermic and endothermic reactions, please refer to the </a:t>
            </a:r>
            <a:r>
              <a:rPr lang="en-GB" altLang="en-US" i="1" dirty="0">
                <a:latin typeface="Arial" panose="020B0604020202020204" pitchFamily="34" charset="0"/>
              </a:rPr>
              <a:t>Exothermic and Endothermic Reactions </a:t>
            </a:r>
            <a:r>
              <a:rPr lang="en-GB" altLang="en-US" dirty="0">
                <a:latin typeface="Arial" panose="020B0604020202020204" pitchFamily="34" charset="0"/>
              </a:rPr>
              <a:t>presentation.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7">
            <a:extLst>
              <a:ext uri="{FF2B5EF4-FFF2-40B4-BE49-F238E27FC236}">
                <a16:creationId xmlns:a16="http://schemas.microsoft.com/office/drawing/2014/main" id="{4B084EE7-BEC4-4E2B-B346-92E19938C5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979D91AF-95C1-40CF-AC40-38DB591E3AB2}" type="slidenum">
              <a:rPr lang="en-US" altLang="en-US" sz="1200">
                <a:solidFill>
                  <a:schemeClr val="tx1"/>
                </a:solidFill>
              </a:rPr>
              <a:pPr/>
              <a:t>6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DC6D3A17-11EE-4C08-87A8-49D19C8B34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D1259D8F-16B6-4231-B53F-B24C8B4F3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1" y="4415790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B3C54441-8DD7-438F-ABC1-AF14B10DD7F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4DD7BD5C-62B5-40C0-B34B-136A95E0B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  <a:r>
              <a:rPr lang="en-GB" altLang="en-US" dirty="0">
                <a:latin typeface="Arial" panose="020B0604020202020204" pitchFamily="34" charset="0"/>
              </a:rPr>
              <a:t>		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Make it clear to the students that this particular energy level diagram represents an exothermic reaction, but that the rules for drawing endothermic energy level diagrams are the same.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Ask the students why exothermic reactions have a products line that is lower on the y-axis than that of the reactants – it shows that the energy change of the reaction is negative because the reaction has released energy to its surroundings (as heat) i.e. it is exothermic.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0B213CE3-B9DE-47C9-829A-3EC87D35C5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6F6691D0-CCA4-4C87-8812-FE0519A32B6B}" type="slidenum">
              <a:rPr lang="en-US" altLang="en-US" sz="1200">
                <a:solidFill>
                  <a:schemeClr val="tx1"/>
                </a:solidFill>
              </a:rPr>
              <a:pPr/>
              <a:t>7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7445EA93-C84C-4720-9DFF-AC34E57F9EE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2A8FE8D6-8770-4972-B24C-A17512A11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  <a:endParaRPr lang="en-GB" altLang="en-US" dirty="0">
              <a:latin typeface="Arial" panose="020B0604020202020204" pitchFamily="34" charset="0"/>
            </a:endParaRPr>
          </a:p>
          <a:p>
            <a:r>
              <a:rPr lang="en-GB" altLang="en-US" dirty="0">
                <a:latin typeface="Arial" panose="020B0604020202020204" pitchFamily="34" charset="0"/>
              </a:rPr>
              <a:t>Point out to students that an energy curve with a bump for the </a:t>
            </a:r>
            <a:r>
              <a:rPr lang="en-GB" altLang="en-US" dirty="0" err="1">
                <a:latin typeface="Arial" panose="020B0604020202020204" pitchFamily="34" charset="0"/>
              </a:rPr>
              <a:t>E</a:t>
            </a:r>
            <a:r>
              <a:rPr lang="en-GB" altLang="en-US" baseline="-25000" dirty="0" err="1">
                <a:latin typeface="Arial" panose="020B0604020202020204" pitchFamily="34" charset="0"/>
              </a:rPr>
              <a:t>a</a:t>
            </a:r>
            <a:r>
              <a:rPr lang="en-GB" altLang="en-US" dirty="0">
                <a:latin typeface="Arial" panose="020B0604020202020204" pitchFamily="34" charset="0"/>
              </a:rPr>
              <a:t> is also drawn on an endothermic energy level diagram as they also require an energy input for the reaction to occur. This is shown on another slide.</a:t>
            </a: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BB227F95-6344-4871-ACBA-25E37D3560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51C0674C-384F-4292-8DBE-29FE414CA74F}" type="slidenum">
              <a:rPr lang="en-US" altLang="en-US" sz="1200">
                <a:solidFill>
                  <a:schemeClr val="tx1"/>
                </a:solidFill>
              </a:rPr>
              <a:pPr/>
              <a:t>8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2C728063-0E6E-4EEC-BB4E-6D7109FDDC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3F91F916-A77E-4F22-9BF7-EA8DA6C7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 dirty="0">
                <a:latin typeface="Arial" panose="020B0604020202020204" pitchFamily="34" charset="0"/>
              </a:rPr>
              <a:t>Teacher notes</a:t>
            </a:r>
          </a:p>
          <a:p>
            <a:r>
              <a:rPr lang="en-GB" altLang="en-US" dirty="0">
                <a:latin typeface="Arial" panose="020B0604020202020204" pitchFamily="34" charset="0"/>
              </a:rPr>
              <a:t>The key feature is that the products are a lower energy than the reactants. This means that the overall energy change for the reaction is negative and the reaction has released energy to its surroundings.</a:t>
            </a: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D7DCF00C-9093-4587-8930-2A42EA216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fld id="{4265BFE6-22AC-4210-BA58-F649EE4592BA}" type="slidenum">
              <a:rPr lang="en-US" altLang="en-US" sz="1200">
                <a:solidFill>
                  <a:schemeClr val="tx1"/>
                </a:solidFill>
              </a:rPr>
              <a:pPr/>
              <a:t>9</a:t>
            </a:fld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5377613-BF44-4DE5-BF60-36F4B20FC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421" y="1187865"/>
            <a:ext cx="3990886" cy="3085032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FF66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148910-565C-4FA1-B27F-CD9E9549CE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01E2246B-D6E6-4DB7-997B-A7AA6D6C06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991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75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379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7527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822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309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915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24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3131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1037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6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6846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356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82881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9364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66796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4429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9608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004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91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920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397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809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59133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439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600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3079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39947E3-4214-49BE-A4A0-EECBE2ADFB5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BE628C5C-2560-4BEA-9066-FF72CD0D548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20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85574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67" r:id="rId1"/>
    <p:sldLayoutId id="2147485368" r:id="rId2"/>
    <p:sldLayoutId id="2147485369" r:id="rId3"/>
    <p:sldLayoutId id="2147485370" r:id="rId4"/>
    <p:sldLayoutId id="2147485371" r:id="rId5"/>
    <p:sldLayoutId id="2147485372" r:id="rId6"/>
    <p:sldLayoutId id="2147485373" r:id="rId7"/>
    <p:sldLayoutId id="2147485374" r:id="rId8"/>
    <p:sldLayoutId id="2147485375" r:id="rId9"/>
    <p:sldLayoutId id="2147485376" r:id="rId10"/>
    <p:sldLayoutId id="2147485377" r:id="rId11"/>
    <p:sldLayoutId id="2147485378" r:id="rId12"/>
    <p:sldLayoutId id="2147485379" r:id="rId13"/>
    <p:sldLayoutId id="214748539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41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4103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1D732A-A6DD-450E-9297-B5F913A5F2D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D3C0F95-1DA4-46D1-9263-C586432D835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20</a:t>
            </a:r>
          </a:p>
        </p:txBody>
      </p:sp>
    </p:spTree>
    <p:custDataLst>
      <p:tags r:id="rId14"/>
    </p:custDataLst>
    <p:extLst>
      <p:ext uri="{BB962C8B-B14F-4D97-AF65-F5344CB8AC3E}">
        <p14:creationId xmlns:p14="http://schemas.microsoft.com/office/powerpoint/2010/main" val="219628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81" r:id="rId1"/>
    <p:sldLayoutId id="2147485382" r:id="rId2"/>
    <p:sldLayoutId id="2147485383" r:id="rId3"/>
    <p:sldLayoutId id="2147485384" r:id="rId4"/>
    <p:sldLayoutId id="2147485385" r:id="rId5"/>
    <p:sldLayoutId id="2147485386" r:id="rId6"/>
    <p:sldLayoutId id="2147485387" r:id="rId7"/>
    <p:sldLayoutId id="2147485388" r:id="rId8"/>
    <p:sldLayoutId id="2147485389" r:id="rId9"/>
    <p:sldLayoutId id="2147485390" r:id="rId10"/>
    <p:sldLayoutId id="2147485391" r:id="rId11"/>
    <p:sldLayoutId id="214748539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1.xml"/><Relationship Id="rId7" Type="http://schemas.openxmlformats.org/officeDocument/2006/relationships/image" Target="../media/image6.png"/><Relationship Id="rId2" Type="http://schemas.openxmlformats.org/officeDocument/2006/relationships/tags" Target="../tags/tag4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2.xml"/><Relationship Id="rId7" Type="http://schemas.openxmlformats.org/officeDocument/2006/relationships/image" Target="../media/image6.png"/><Relationship Id="rId2" Type="http://schemas.openxmlformats.org/officeDocument/2006/relationships/tags" Target="../tags/tag4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3.xml"/><Relationship Id="rId7" Type="http://schemas.openxmlformats.org/officeDocument/2006/relationships/image" Target="../media/image6.png"/><Relationship Id="rId2" Type="http://schemas.openxmlformats.org/officeDocument/2006/relationships/tags" Target="../tags/tag4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4.xml"/><Relationship Id="rId7" Type="http://schemas.openxmlformats.org/officeDocument/2006/relationships/image" Target="../media/image6.png"/><Relationship Id="rId2" Type="http://schemas.openxmlformats.org/officeDocument/2006/relationships/tags" Target="../tags/tag4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4.xml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5.xml"/><Relationship Id="rId6" Type="http://schemas.openxmlformats.org/officeDocument/2006/relationships/image" Target="../media/image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6.xml"/><Relationship Id="rId6" Type="http://schemas.openxmlformats.org/officeDocument/2006/relationships/image" Target="../media/image21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5.xml"/><Relationship Id="rId7" Type="http://schemas.openxmlformats.org/officeDocument/2006/relationships/image" Target="../media/image6.png"/><Relationship Id="rId2" Type="http://schemas.openxmlformats.org/officeDocument/2006/relationships/tags" Target="../tags/tag4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Relationship Id="rId6" Type="http://schemas.openxmlformats.org/officeDocument/2006/relationships/image" Target="../media/image21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ontrol" Target="../activeX/activeX6.xml"/><Relationship Id="rId7" Type="http://schemas.openxmlformats.org/officeDocument/2006/relationships/image" Target="../media/image12.png"/><Relationship Id="rId2" Type="http://schemas.openxmlformats.org/officeDocument/2006/relationships/tags" Target="../tags/tag4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19.xml"/><Relationship Id="rId10" Type="http://schemas.openxmlformats.org/officeDocument/2006/relationships/image" Target="../media/image16.wmf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ontrol" Target="../activeX/activeX7.xml"/><Relationship Id="rId7" Type="http://schemas.openxmlformats.org/officeDocument/2006/relationships/image" Target="../media/image21.png"/><Relationship Id="rId2" Type="http://schemas.openxmlformats.org/officeDocument/2006/relationships/tags" Target="../tags/tag50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Relationship Id="rId6" Type="http://schemas.openxmlformats.org/officeDocument/2006/relationships/image" Target="../media/image6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>
            <a:extLst>
              <a:ext uri="{FF2B5EF4-FFF2-40B4-BE49-F238E27FC236}">
                <a16:creationId xmlns:a16="http://schemas.microsoft.com/office/drawing/2014/main" id="{BA3305EE-B1D7-4E2F-9526-617F9161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Energy Changes in Reactions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>
            <a:extLst>
              <a:ext uri="{FF2B5EF4-FFF2-40B4-BE49-F238E27FC236}">
                <a16:creationId xmlns:a16="http://schemas.microsoft.com/office/drawing/2014/main" id="{52AFE12C-EFFF-4DBA-B23C-D32FC14C9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Energy level diagram - exothermic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C2BEC443-9C88-46C3-88A9-A2202D230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E10DF83-F074-44C1-BBDC-13E7AFE13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3105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2B195491-08CC-4CB7-903C-6F955BF3FEF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C9F6E1CE-0909-4BE8-8622-C75A3D5EF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Bonds and exothermic reactions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3E260018-EB26-4BAE-9FEF-38D732C6B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39700FA-FC8D-4433-B9E8-2399934BA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4129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842234C6-D669-46F0-B5E4-4BFF7A2912A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>
            <a:extLst>
              <a:ext uri="{FF2B5EF4-FFF2-40B4-BE49-F238E27FC236}">
                <a16:creationId xmlns:a16="http://schemas.microsoft.com/office/drawing/2014/main" id="{A8779142-5E90-4036-BAE1-D8A9AFE85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Energy level diagram - endothermic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B741BE62-A1D4-47E4-9951-3777D703D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11E7915-520B-4A16-9224-3E534F986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5153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659F366C-9E1C-4441-87F1-3DCD766AB4E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BE98194F-2F57-483F-8794-A4C5F9542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Bonds and endothermic reactions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6A7979B4-2262-479B-9B78-E3AED72C4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ADC0DC9-4469-421C-87BB-FA81CE0468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6177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D3DD1DD8-DF85-4A88-8FBC-11F38E362CB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707AC34-1FEF-48D1-A70E-7F8DCBA25C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Bond energies</a:t>
            </a:r>
          </a:p>
        </p:txBody>
      </p:sp>
      <p:sp>
        <p:nvSpPr>
          <p:cNvPr id="249859" name="Text Box 3">
            <a:extLst>
              <a:ext uri="{FF2B5EF4-FFF2-40B4-BE49-F238E27FC236}">
                <a16:creationId xmlns:a16="http://schemas.microsoft.com/office/drawing/2014/main" id="{75BE596A-39BC-45BE-950C-9E1D743D2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5222875"/>
            <a:ext cx="7958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The energy changes in a reaction can be calculated from the bond energies of the reactants and the products.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573993EE-3F24-4E81-9CCA-5B29D8369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224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The amount of energy needed to break or make a bond is called the </a:t>
            </a:r>
            <a:r>
              <a:rPr lang="en-GB" altLang="en-US" b="1">
                <a:solidFill>
                  <a:srgbClr val="FF6600"/>
                </a:solidFill>
              </a:rPr>
              <a:t>bond energy</a:t>
            </a:r>
            <a:r>
              <a:rPr lang="en-GB" altLang="en-US"/>
              <a:t>.</a:t>
            </a:r>
          </a:p>
        </p:txBody>
      </p:sp>
      <p:sp>
        <p:nvSpPr>
          <p:cNvPr id="249861" name="Text Box 5">
            <a:extLst>
              <a:ext uri="{FF2B5EF4-FFF2-40B4-BE49-F238E27FC236}">
                <a16:creationId xmlns:a16="http://schemas.microsoft.com/office/drawing/2014/main" id="{0E3B4E94-02EC-4CB4-B37C-5D1F13D0D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716088"/>
            <a:ext cx="7839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Different chemical bonds have different bond energies. For example:</a:t>
            </a:r>
            <a:endParaRPr lang="en-GB" altLang="en-US">
              <a:solidFill>
                <a:srgbClr val="010066"/>
              </a:solidFill>
            </a:endParaRPr>
          </a:p>
        </p:txBody>
      </p:sp>
      <p:sp>
        <p:nvSpPr>
          <p:cNvPr id="249862" name="Text Box 6">
            <a:extLst>
              <a:ext uri="{FF2B5EF4-FFF2-40B4-BE49-F238E27FC236}">
                <a16:creationId xmlns:a16="http://schemas.microsoft.com/office/drawing/2014/main" id="{F0BACA5E-FF63-4A3F-B761-F404CE063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975" y="3538538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432</a:t>
            </a:r>
          </a:p>
        </p:txBody>
      </p:sp>
      <p:sp>
        <p:nvSpPr>
          <p:cNvPr id="249863" name="Text Box 7">
            <a:extLst>
              <a:ext uri="{FF2B5EF4-FFF2-40B4-BE49-F238E27FC236}">
                <a16:creationId xmlns:a16="http://schemas.microsoft.com/office/drawing/2014/main" id="{F659D3F5-8CD5-4071-9E6B-22D07758C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738" y="4024313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240</a:t>
            </a:r>
          </a:p>
        </p:txBody>
      </p:sp>
      <p:sp>
        <p:nvSpPr>
          <p:cNvPr id="249864" name="Text Box 8">
            <a:extLst>
              <a:ext uri="{FF2B5EF4-FFF2-40B4-BE49-F238E27FC236}">
                <a16:creationId xmlns:a16="http://schemas.microsoft.com/office/drawing/2014/main" id="{22E5B147-F0E0-4934-BD40-83F15C4AF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850" y="4510088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428</a:t>
            </a:r>
          </a:p>
        </p:txBody>
      </p:sp>
      <p:sp>
        <p:nvSpPr>
          <p:cNvPr id="33806" name="AutoShape 10">
            <a:extLst>
              <a:ext uri="{FF2B5EF4-FFF2-40B4-BE49-F238E27FC236}">
                <a16:creationId xmlns:a16="http://schemas.microsoft.com/office/drawing/2014/main" id="{3A49F43F-6A19-4331-A430-8F35A21F0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2716213"/>
            <a:ext cx="3654425" cy="812800"/>
          </a:xfrm>
          <a:prstGeom prst="roundRect">
            <a:avLst>
              <a:gd name="adj" fmla="val 10644"/>
            </a:avLst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3807" name="Text Box 11">
            <a:extLst>
              <a:ext uri="{FF2B5EF4-FFF2-40B4-BE49-F238E27FC236}">
                <a16:creationId xmlns:a16="http://schemas.microsoft.com/office/drawing/2014/main" id="{DA36961B-E4E9-4852-9234-1AE992980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3538538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H</a:t>
            </a:r>
            <a:r>
              <a:rPr lang="en-GB" altLang="en-US" sz="1000" b="1">
                <a:solidFill>
                  <a:srgbClr val="010066"/>
                </a:solidFill>
              </a:rPr>
              <a:t> </a:t>
            </a:r>
            <a:r>
              <a:rPr lang="en-GB" altLang="en-US" b="1">
                <a:solidFill>
                  <a:srgbClr val="010066"/>
                </a:solidFill>
                <a:cs typeface="Arial" panose="020B0604020202020204" pitchFamily="34" charset="0"/>
              </a:rPr>
              <a:t>–</a:t>
            </a:r>
            <a:r>
              <a:rPr lang="en-GB" altLang="en-US" sz="1000" b="1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altLang="en-US" b="1">
                <a:solidFill>
                  <a:srgbClr val="010066"/>
                </a:solidFill>
              </a:rPr>
              <a:t>H</a:t>
            </a:r>
          </a:p>
        </p:txBody>
      </p:sp>
      <p:sp>
        <p:nvSpPr>
          <p:cNvPr id="33808" name="Text Box 12">
            <a:extLst>
              <a:ext uri="{FF2B5EF4-FFF2-40B4-BE49-F238E27FC236}">
                <a16:creationId xmlns:a16="http://schemas.microsoft.com/office/drawing/2014/main" id="{96F1D7C0-D923-48A0-BFCF-E40E11501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4024313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Cl</a:t>
            </a:r>
            <a:r>
              <a:rPr lang="en-GB" altLang="en-US" sz="1000" b="1">
                <a:solidFill>
                  <a:srgbClr val="010066"/>
                </a:solidFill>
              </a:rPr>
              <a:t> </a:t>
            </a:r>
            <a:r>
              <a:rPr lang="en-GB" altLang="en-US" b="1">
                <a:solidFill>
                  <a:srgbClr val="010066"/>
                </a:solidFill>
                <a:cs typeface="Arial" panose="020B0604020202020204" pitchFamily="34" charset="0"/>
              </a:rPr>
              <a:t>–</a:t>
            </a:r>
            <a:r>
              <a:rPr lang="en-GB" altLang="en-US" sz="1000" b="1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altLang="en-US" b="1">
                <a:solidFill>
                  <a:srgbClr val="010066"/>
                </a:solidFill>
              </a:rPr>
              <a:t>Cl</a:t>
            </a:r>
          </a:p>
        </p:txBody>
      </p:sp>
      <p:sp>
        <p:nvSpPr>
          <p:cNvPr id="33809" name="Text Box 13">
            <a:extLst>
              <a:ext uri="{FF2B5EF4-FFF2-40B4-BE49-F238E27FC236}">
                <a16:creationId xmlns:a16="http://schemas.microsoft.com/office/drawing/2014/main" id="{147FDCE9-BD6E-4972-89CD-D9710B05F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4510088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H</a:t>
            </a:r>
            <a:r>
              <a:rPr lang="en-GB" altLang="en-US" sz="1000" b="1">
                <a:solidFill>
                  <a:srgbClr val="010066"/>
                </a:solidFill>
              </a:rPr>
              <a:t> </a:t>
            </a:r>
            <a:r>
              <a:rPr lang="en-GB" altLang="en-US" b="1">
                <a:solidFill>
                  <a:srgbClr val="010066"/>
                </a:solidFill>
                <a:cs typeface="Arial" panose="020B0604020202020204" pitchFamily="34" charset="0"/>
              </a:rPr>
              <a:t>–</a:t>
            </a:r>
            <a:r>
              <a:rPr lang="en-GB" altLang="en-US" sz="1000" b="1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altLang="en-US" b="1">
                <a:solidFill>
                  <a:srgbClr val="010066"/>
                </a:solidFill>
              </a:rPr>
              <a:t>Cl</a:t>
            </a:r>
          </a:p>
        </p:txBody>
      </p:sp>
      <p:sp>
        <p:nvSpPr>
          <p:cNvPr id="33810" name="Text Box 14">
            <a:extLst>
              <a:ext uri="{FF2B5EF4-FFF2-40B4-BE49-F238E27FC236}">
                <a16:creationId xmlns:a16="http://schemas.microsoft.com/office/drawing/2014/main" id="{302C9395-CB0D-4DBE-B90C-CAACFD4C9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2884488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bond</a:t>
            </a:r>
          </a:p>
        </p:txBody>
      </p:sp>
      <p:sp>
        <p:nvSpPr>
          <p:cNvPr id="33811" name="Text Box 15">
            <a:extLst>
              <a:ext uri="{FF2B5EF4-FFF2-40B4-BE49-F238E27FC236}">
                <a16:creationId xmlns:a16="http://schemas.microsoft.com/office/drawing/2014/main" id="{963196A2-3A59-4246-9E68-E3A64A8C7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0" y="2701925"/>
            <a:ext cx="2197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b="1">
                <a:solidFill>
                  <a:schemeClr val="bg1"/>
                </a:solidFill>
              </a:rPr>
              <a:t>bond energy (kJ/mol)</a:t>
            </a:r>
          </a:p>
        </p:txBody>
      </p:sp>
      <p:sp>
        <p:nvSpPr>
          <p:cNvPr id="33812" name="AutoShape 16">
            <a:extLst>
              <a:ext uri="{FF2B5EF4-FFF2-40B4-BE49-F238E27FC236}">
                <a16:creationId xmlns:a16="http://schemas.microsoft.com/office/drawing/2014/main" id="{B7F3057B-1C39-43B6-875D-DCF493D7B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2724150"/>
            <a:ext cx="3644900" cy="2241550"/>
          </a:xfrm>
          <a:prstGeom prst="roundRect">
            <a:avLst>
              <a:gd name="adj" fmla="val 0"/>
            </a:avLst>
          </a:prstGeom>
          <a:noFill/>
          <a:ln w="38100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3813" name="Line 17">
            <a:extLst>
              <a:ext uri="{FF2B5EF4-FFF2-40B4-BE49-F238E27FC236}">
                <a16:creationId xmlns:a16="http://schemas.microsoft.com/office/drawing/2014/main" id="{09103E52-6D32-482C-AB31-8A654C0343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5138" y="2733675"/>
            <a:ext cx="4762" cy="222091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3814" name="Line 18">
            <a:extLst>
              <a:ext uri="{FF2B5EF4-FFF2-40B4-BE49-F238E27FC236}">
                <a16:creationId xmlns:a16="http://schemas.microsoft.com/office/drawing/2014/main" id="{7E03EED4-3CBB-4563-9F9F-280AA81864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1625" y="4014788"/>
            <a:ext cx="3641725" cy="7937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3815" name="Line 19">
            <a:extLst>
              <a:ext uri="{FF2B5EF4-FFF2-40B4-BE49-F238E27FC236}">
                <a16:creationId xmlns:a16="http://schemas.microsoft.com/office/drawing/2014/main" id="{D815B105-E03A-4686-B721-AD044F2E4C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1625" y="4487863"/>
            <a:ext cx="3641725" cy="7937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3816" name="Line 20">
            <a:extLst>
              <a:ext uri="{FF2B5EF4-FFF2-40B4-BE49-F238E27FC236}">
                <a16:creationId xmlns:a16="http://schemas.microsoft.com/office/drawing/2014/main" id="{7870470D-4144-4F2C-A844-9F35CB582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1625" y="3511550"/>
            <a:ext cx="3641725" cy="793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9878" name="Text Box 22">
            <a:extLst>
              <a:ext uri="{FF2B5EF4-FFF2-40B4-BE49-F238E27FC236}">
                <a16:creationId xmlns:a16="http://schemas.microsoft.com/office/drawing/2014/main" id="{A4234CF0-163D-4EB6-AA9D-2F109469D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2647950"/>
            <a:ext cx="28321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Bond energies are given </a:t>
            </a:r>
            <a:r>
              <a:rPr lang="en-GB" altLang="en-US" b="1">
                <a:solidFill>
                  <a:srgbClr val="010066"/>
                </a:solidFill>
              </a:rPr>
              <a:t>per mole</a:t>
            </a:r>
            <a:r>
              <a:rPr lang="en-GB" altLang="en-US"/>
              <a:t>. </a:t>
            </a:r>
          </a:p>
          <a:p>
            <a:pPr>
              <a:spcBef>
                <a:spcPct val="50000"/>
              </a:spcBef>
            </a:pPr>
            <a:r>
              <a:rPr lang="en-GB" altLang="en-US"/>
              <a:t>This is the energy needed to break the bonds in one mole of H</a:t>
            </a:r>
            <a:r>
              <a:rPr lang="en-GB" altLang="en-US" baseline="-25000"/>
              <a:t>2</a:t>
            </a:r>
            <a:r>
              <a:rPr lang="en-GB" altLang="en-US"/>
              <a:t>.</a:t>
            </a:r>
          </a:p>
        </p:txBody>
      </p:sp>
      <p:sp>
        <p:nvSpPr>
          <p:cNvPr id="249879" name="Line 23">
            <a:extLst>
              <a:ext uri="{FF2B5EF4-FFF2-40B4-BE49-F238E27FC236}">
                <a16:creationId xmlns:a16="http://schemas.microsoft.com/office/drawing/2014/main" id="{90691B70-78FE-4BAA-B061-57FD04139B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02200" y="3810000"/>
            <a:ext cx="774700" cy="1588"/>
          </a:xfrm>
          <a:prstGeom prst="line">
            <a:avLst/>
          </a:prstGeom>
          <a:noFill/>
          <a:ln w="76200">
            <a:solidFill>
              <a:srgbClr val="01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4" name="Picture 9" descr="notes_icon">
            <a:extLst>
              <a:ext uri="{FF2B5EF4-FFF2-40B4-BE49-F238E27FC236}">
                <a16:creationId xmlns:a16="http://schemas.microsoft.com/office/drawing/2014/main" id="{411108C5-3360-44CD-BE42-4C5904D1D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781BD19-57FC-4487-A3B3-8B2DD1097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/>
      <p:bldP spid="249861" grpId="0"/>
      <p:bldP spid="249862" grpId="0"/>
      <p:bldP spid="249863" grpId="0"/>
      <p:bldP spid="249864" grpId="0"/>
      <p:bldP spid="33806" grpId="0" animBg="1"/>
      <p:bldP spid="33807" grpId="0"/>
      <p:bldP spid="33808" grpId="0"/>
      <p:bldP spid="33809" grpId="0"/>
      <p:bldP spid="33810" grpId="0"/>
      <p:bldP spid="33811" grpId="0"/>
      <p:bldP spid="33812" grpId="0" animBg="1"/>
      <p:bldP spid="2498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 descr="Z:\Science\GCSE Science 2016\Presentation update\Design\Images\StudentStudying10_boyscalculator.png">
            <a:extLst>
              <a:ext uri="{FF2B5EF4-FFF2-40B4-BE49-F238E27FC236}">
                <a16:creationId xmlns:a16="http://schemas.microsoft.com/office/drawing/2014/main" id="{6374FB51-B8AA-4752-B923-ACF9284E7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328" y="2267900"/>
            <a:ext cx="6317672" cy="385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2" descr="Energy_changes_in_reactions_22.1.png">
            <a:extLst>
              <a:ext uri="{FF2B5EF4-FFF2-40B4-BE49-F238E27FC236}">
                <a16:creationId xmlns:a16="http://schemas.microsoft.com/office/drawing/2014/main" id="{385E7608-2193-4D17-9042-0CF87E9884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68475"/>
            <a:ext cx="84963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itle 1">
            <a:extLst>
              <a:ext uri="{FF2B5EF4-FFF2-40B4-BE49-F238E27FC236}">
                <a16:creationId xmlns:a16="http://schemas.microsoft.com/office/drawing/2014/main" id="{C99E4BAF-5E43-42EF-ABE7-A9E234C3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Reaction energy</a:t>
            </a:r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AE7A644-44AF-4356-B418-11A1384F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2248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The overall reaction energy can be calculated from the bond energies of the products and reactants: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EF5F7E-5E26-4CA9-9355-F6ACA6DAE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443288"/>
            <a:ext cx="4364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This could also be written as:</a:t>
            </a: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A6EC22D8-676B-42C0-A65A-110A721AC3CB}"/>
              </a:ext>
            </a:extLst>
          </p:cNvPr>
          <p:cNvGrpSpPr>
            <a:grpSpLocks/>
          </p:cNvGrpSpPr>
          <p:nvPr/>
        </p:nvGrpSpPr>
        <p:grpSpPr bwMode="auto">
          <a:xfrm>
            <a:off x="359465" y="4210050"/>
            <a:ext cx="4944026" cy="1417638"/>
            <a:chOff x="358775" y="4005552"/>
            <a:chExt cx="4200035" cy="1417324"/>
          </a:xfrm>
        </p:grpSpPr>
        <p:sp>
          <p:nvSpPr>
            <p:cNvPr id="34825" name="Text Box 17">
              <a:extLst>
                <a:ext uri="{FF2B5EF4-FFF2-40B4-BE49-F238E27FC236}">
                  <a16:creationId xmlns:a16="http://schemas.microsoft.com/office/drawing/2014/main" id="{B70DDE76-5E04-4B2E-8E71-78050E31C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775" y="4005552"/>
              <a:ext cx="31526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 b="1" dirty="0">
                  <a:solidFill>
                    <a:srgbClr val="010066"/>
                  </a:solidFill>
                </a:rPr>
                <a:t>Total energy change</a:t>
              </a:r>
            </a:p>
          </p:txBody>
        </p:sp>
        <p:grpSp>
          <p:nvGrpSpPr>
            <p:cNvPr id="34826" name="Group 21">
              <a:extLst>
                <a:ext uri="{FF2B5EF4-FFF2-40B4-BE49-F238E27FC236}">
                  <a16:creationId xmlns:a16="http://schemas.microsoft.com/office/drawing/2014/main" id="{F48808AB-630B-4E62-9EBC-3D5651D182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6880" y="4592403"/>
              <a:ext cx="4191930" cy="830473"/>
              <a:chOff x="840890" y="4592403"/>
              <a:chExt cx="4191930" cy="830473"/>
            </a:xfrm>
          </p:grpSpPr>
          <p:sp>
            <p:nvSpPr>
              <p:cNvPr id="34827" name="TextBox 13">
                <a:extLst>
                  <a:ext uri="{FF2B5EF4-FFF2-40B4-BE49-F238E27FC236}">
                    <a16:creationId xmlns:a16="http://schemas.microsoft.com/office/drawing/2014/main" id="{734564D4-8F3A-485A-94CD-AD4135AB85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40890" y="4723088"/>
                <a:ext cx="409438" cy="461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66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en-US" b="1" dirty="0">
                    <a:solidFill>
                      <a:srgbClr val="010066"/>
                    </a:solidFill>
                  </a:rPr>
                  <a:t>=</a:t>
                </a:r>
              </a:p>
            </p:txBody>
          </p:sp>
          <p:grpSp>
            <p:nvGrpSpPr>
              <p:cNvPr id="34828" name="Group 19">
                <a:extLst>
                  <a:ext uri="{FF2B5EF4-FFF2-40B4-BE49-F238E27FC236}">
                    <a16:creationId xmlns:a16="http://schemas.microsoft.com/office/drawing/2014/main" id="{DBAFC1FC-2117-498F-897D-46D5495580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60913" y="4592403"/>
                <a:ext cx="3971907" cy="830473"/>
                <a:chOff x="283515" y="4756179"/>
                <a:chExt cx="3971907" cy="830473"/>
              </a:xfrm>
            </p:grpSpPr>
            <p:sp>
              <p:nvSpPr>
                <p:cNvPr id="34829" name="Text Box 17">
                  <a:extLst>
                    <a:ext uri="{FF2B5EF4-FFF2-40B4-BE49-F238E27FC236}">
                      <a16:creationId xmlns:a16="http://schemas.microsoft.com/office/drawing/2014/main" id="{F5DA027A-1DC6-40CC-B134-D08FD626AE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3515" y="4756179"/>
                  <a:ext cx="1915465" cy="8304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GB" altLang="en-US" b="1" dirty="0">
                      <a:solidFill>
                        <a:srgbClr val="3366FF"/>
                      </a:solidFill>
                    </a:rPr>
                    <a:t>energy in (endothermic)</a:t>
                  </a:r>
                </a:p>
              </p:txBody>
            </p:sp>
            <p:sp>
              <p:nvSpPr>
                <p:cNvPr id="34830" name="Text Box 17">
                  <a:extLst>
                    <a:ext uri="{FF2B5EF4-FFF2-40B4-BE49-F238E27FC236}">
                      <a16:creationId xmlns:a16="http://schemas.microsoft.com/office/drawing/2014/main" id="{EB0F396B-F628-41F8-BE33-9BD3A056E8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53968" y="4756179"/>
                  <a:ext cx="2001454" cy="8304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GB" altLang="en-US" b="1" dirty="0">
                      <a:solidFill>
                        <a:srgbClr val="FF0000"/>
                      </a:solidFill>
                    </a:rPr>
                    <a:t>energy out (exothermic)</a:t>
                  </a:r>
                </a:p>
              </p:txBody>
            </p:sp>
            <p:sp>
              <p:nvSpPr>
                <p:cNvPr id="34831" name="TextBox 14">
                  <a:extLst>
                    <a:ext uri="{FF2B5EF4-FFF2-40B4-BE49-F238E27FC236}">
                      <a16:creationId xmlns:a16="http://schemas.microsoft.com/office/drawing/2014/main" id="{F2DF0346-949B-44C6-A15A-2071DDFD7D6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20148" y="4883378"/>
                  <a:ext cx="367106" cy="4615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000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GB" altLang="en-US" b="1" dirty="0">
                      <a:solidFill>
                        <a:srgbClr val="010066"/>
                      </a:solidFill>
                      <a:sym typeface="Symbol Tiger" panose="05050102010706020507" pitchFamily="18" charset="2"/>
                    </a:rPr>
                    <a:t>–</a:t>
                  </a:r>
                  <a:endParaRPr lang="en-GB" altLang="en-US" b="1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pic>
        <p:nvPicPr>
          <p:cNvPr id="17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10C7DAA-E9C9-4CAE-BD14-2DF82B32D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AutoShape 2">
            <a:extLst>
              <a:ext uri="{FF2B5EF4-FFF2-40B4-BE49-F238E27FC236}">
                <a16:creationId xmlns:a16="http://schemas.microsoft.com/office/drawing/2014/main" id="{C7C39207-8BB1-4DD5-A9EF-D253909C3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3" y="1819275"/>
            <a:ext cx="7662862" cy="1193800"/>
          </a:xfrm>
          <a:prstGeom prst="rect">
            <a:avLst/>
          </a:prstGeom>
          <a:solidFill>
            <a:srgbClr val="FF6600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23A92E9-F402-4330-BCA6-0B8A7A3C71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Calculating reaction energy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FD76752A-FE26-4B51-A48C-56CDF4E0B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7467600" cy="83026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What are the energy changes in the reaction between hydrogen and chlorine?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E1D673D3-5B7C-4EE4-B8BA-A8BCA4694A04}"/>
              </a:ext>
            </a:extLst>
          </p:cNvPr>
          <p:cNvGrpSpPr>
            <a:grpSpLocks/>
          </p:cNvGrpSpPr>
          <p:nvPr/>
        </p:nvGrpSpPr>
        <p:grpSpPr bwMode="auto">
          <a:xfrm>
            <a:off x="973138" y="2438400"/>
            <a:ext cx="5888037" cy="549275"/>
            <a:chOff x="845" y="1454"/>
            <a:chExt cx="3709" cy="346"/>
          </a:xfrm>
        </p:grpSpPr>
        <p:sp>
          <p:nvSpPr>
            <p:cNvPr id="35867" name="Text Box 6">
              <a:extLst>
                <a:ext uri="{FF2B5EF4-FFF2-40B4-BE49-F238E27FC236}">
                  <a16:creationId xmlns:a16="http://schemas.microsoft.com/office/drawing/2014/main" id="{7F39B5BC-1A3B-4F2E-93E5-F6F608505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" y="1483"/>
              <a:ext cx="5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b="1">
                  <a:solidFill>
                    <a:schemeClr val="bg1"/>
                  </a:solidFill>
                </a:rPr>
                <a:t>H</a:t>
              </a:r>
              <a:r>
                <a:rPr lang="en-GB" altLang="en-US" b="1" baseline="-25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5868" name="Text Box 7">
              <a:extLst>
                <a:ext uri="{FF2B5EF4-FFF2-40B4-BE49-F238E27FC236}">
                  <a16:creationId xmlns:a16="http://schemas.microsoft.com/office/drawing/2014/main" id="{C14059A9-0B3C-4CE4-B978-3774524E62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1" y="1483"/>
              <a:ext cx="6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chemeClr val="bg1"/>
                  </a:solidFill>
                </a:rPr>
                <a:t>2HCl</a:t>
              </a:r>
              <a:endParaRPr lang="en-GB" altLang="en-US" b="1" baseline="-25000">
                <a:solidFill>
                  <a:schemeClr val="bg1"/>
                </a:solidFill>
              </a:endParaRPr>
            </a:p>
          </p:txBody>
        </p:sp>
        <p:sp>
          <p:nvSpPr>
            <p:cNvPr id="35869" name="Text Box 8">
              <a:extLst>
                <a:ext uri="{FF2B5EF4-FFF2-40B4-BE49-F238E27FC236}">
                  <a16:creationId xmlns:a16="http://schemas.microsoft.com/office/drawing/2014/main" id="{25C4A255-1F9C-4783-998C-7B80AB9D1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8" y="1454"/>
              <a:ext cx="26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sz="3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870" name="Text Box 9">
              <a:extLst>
                <a:ext uri="{FF2B5EF4-FFF2-40B4-BE49-F238E27FC236}">
                  <a16:creationId xmlns:a16="http://schemas.microsoft.com/office/drawing/2014/main" id="{3769CB9A-1856-4FF9-8BA3-4DBD4F468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2" y="1483"/>
              <a:ext cx="4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b="1">
                  <a:solidFill>
                    <a:schemeClr val="bg1"/>
                  </a:solidFill>
                </a:rPr>
                <a:t>Cl</a:t>
              </a:r>
              <a:r>
                <a:rPr lang="en-GB" altLang="en-US" b="1" baseline="-250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id="{022104BD-6E10-421F-BEEA-0483E6B2580E}"/>
              </a:ext>
            </a:extLst>
          </p:cNvPr>
          <p:cNvGrpSpPr>
            <a:grpSpLocks/>
          </p:cNvGrpSpPr>
          <p:nvPr/>
        </p:nvGrpSpPr>
        <p:grpSpPr bwMode="auto">
          <a:xfrm>
            <a:off x="552450" y="1895475"/>
            <a:ext cx="7304088" cy="549275"/>
            <a:chOff x="580" y="1112"/>
            <a:chExt cx="4601" cy="346"/>
          </a:xfrm>
        </p:grpSpPr>
        <p:sp>
          <p:nvSpPr>
            <p:cNvPr id="35863" name="Text Box 12">
              <a:extLst>
                <a:ext uri="{FF2B5EF4-FFF2-40B4-BE49-F238E27FC236}">
                  <a16:creationId xmlns:a16="http://schemas.microsoft.com/office/drawing/2014/main" id="{8E0253EC-7E15-4B46-A032-818F948012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" y="1141"/>
              <a:ext cx="10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b="1">
                  <a:solidFill>
                    <a:schemeClr val="bg1"/>
                  </a:solidFill>
                </a:rPr>
                <a:t>hydrogen</a:t>
              </a:r>
            </a:p>
          </p:txBody>
        </p:sp>
        <p:sp>
          <p:nvSpPr>
            <p:cNvPr id="35864" name="Text Box 13">
              <a:extLst>
                <a:ext uri="{FF2B5EF4-FFF2-40B4-BE49-F238E27FC236}">
                  <a16:creationId xmlns:a16="http://schemas.microsoft.com/office/drawing/2014/main" id="{54320968-652A-4B39-B88B-7A88E4670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4" y="1141"/>
              <a:ext cx="19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chemeClr val="bg1"/>
                  </a:solidFill>
                </a:rPr>
                <a:t>hydrogen chloride</a:t>
              </a:r>
            </a:p>
          </p:txBody>
        </p:sp>
        <p:sp>
          <p:nvSpPr>
            <p:cNvPr id="35865" name="Text Box 14">
              <a:extLst>
                <a:ext uri="{FF2B5EF4-FFF2-40B4-BE49-F238E27FC236}">
                  <a16:creationId xmlns:a16="http://schemas.microsoft.com/office/drawing/2014/main" id="{0F84A42F-079D-4B0E-8F3F-7F7747E5B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8" y="1112"/>
              <a:ext cx="26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sz="3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866" name="Text Box 15">
              <a:extLst>
                <a:ext uri="{FF2B5EF4-FFF2-40B4-BE49-F238E27FC236}">
                  <a16:creationId xmlns:a16="http://schemas.microsoft.com/office/drawing/2014/main" id="{2895536C-E00F-4B45-A606-B9B73E393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2" y="1141"/>
              <a:ext cx="8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altLang="en-US" b="1">
                  <a:solidFill>
                    <a:schemeClr val="bg1"/>
                  </a:solidFill>
                </a:rPr>
                <a:t>chlorine</a:t>
              </a:r>
            </a:p>
          </p:txBody>
        </p:sp>
      </p:grpSp>
      <p:sp>
        <p:nvSpPr>
          <p:cNvPr id="253969" name="Text Box 17">
            <a:extLst>
              <a:ext uri="{FF2B5EF4-FFF2-40B4-BE49-F238E27FC236}">
                <a16:creationId xmlns:a16="http://schemas.microsoft.com/office/drawing/2014/main" id="{B033B8DF-9736-4B5F-A597-0D71B2536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3175000"/>
            <a:ext cx="3900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3366FF"/>
                </a:solidFill>
              </a:rPr>
              <a:t>energy for bond-breaking</a:t>
            </a:r>
          </a:p>
        </p:txBody>
      </p:sp>
      <p:sp>
        <p:nvSpPr>
          <p:cNvPr id="253970" name="Rectangle 18">
            <a:extLst>
              <a:ext uri="{FF2B5EF4-FFF2-40B4-BE49-F238E27FC236}">
                <a16:creationId xmlns:a16="http://schemas.microsoft.com/office/drawing/2014/main" id="{876F7D0E-64A1-439E-B15A-ADAEB39AE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3598863"/>
            <a:ext cx="2459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= H</a:t>
            </a:r>
            <a:r>
              <a:rPr lang="en-GB" altLang="en-US" sz="1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sz="1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H  +  Cl</a:t>
            </a:r>
            <a:r>
              <a:rPr lang="en-GB" altLang="en-US" sz="1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sz="1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Cl</a:t>
            </a:r>
          </a:p>
        </p:txBody>
      </p:sp>
      <p:sp>
        <p:nvSpPr>
          <p:cNvPr id="253971" name="Rectangle 19">
            <a:extLst>
              <a:ext uri="{FF2B5EF4-FFF2-40B4-BE49-F238E27FC236}">
                <a16:creationId xmlns:a16="http://schemas.microsoft.com/office/drawing/2014/main" id="{A086172B-3038-4814-8898-62747ACBC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4022725"/>
            <a:ext cx="206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432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  +  240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endParaRPr lang="en-GB" altLang="en-US">
              <a:solidFill>
                <a:srgbClr val="010066"/>
              </a:solidFill>
            </a:endParaRPr>
          </a:p>
        </p:txBody>
      </p:sp>
      <p:sp>
        <p:nvSpPr>
          <p:cNvPr id="253972" name="Rectangle 20">
            <a:extLst>
              <a:ext uri="{FF2B5EF4-FFF2-40B4-BE49-F238E27FC236}">
                <a16:creationId xmlns:a16="http://schemas.microsoft.com/office/drawing/2014/main" id="{914BF974-8944-4863-A255-4E0C264BC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4445000"/>
            <a:ext cx="1973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= </a:t>
            </a:r>
            <a:r>
              <a:rPr lang="en-GB" altLang="en-US" b="1">
                <a:solidFill>
                  <a:srgbClr val="3366FF"/>
                </a:solidFill>
              </a:rPr>
              <a:t>672</a:t>
            </a:r>
            <a:r>
              <a:rPr lang="en-GB" altLang="en-US" sz="1000">
                <a:solidFill>
                  <a:srgbClr val="3366FF"/>
                </a:solidFill>
              </a:rPr>
              <a:t> </a:t>
            </a:r>
            <a:r>
              <a:rPr lang="en-GB" altLang="en-US" b="1">
                <a:solidFill>
                  <a:srgbClr val="3366FF"/>
                </a:solidFill>
              </a:rPr>
              <a:t>kJ/mol</a:t>
            </a:r>
          </a:p>
        </p:txBody>
      </p:sp>
      <p:sp>
        <p:nvSpPr>
          <p:cNvPr id="253973" name="Rectangle 21">
            <a:extLst>
              <a:ext uri="{FF2B5EF4-FFF2-40B4-BE49-F238E27FC236}">
                <a16:creationId xmlns:a16="http://schemas.microsoft.com/office/drawing/2014/main" id="{5A472364-027D-4303-823F-7913D47EC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3598863"/>
            <a:ext cx="2290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H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–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Cl + H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–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Cl</a:t>
            </a:r>
          </a:p>
        </p:txBody>
      </p:sp>
      <p:sp>
        <p:nvSpPr>
          <p:cNvPr id="253974" name="Rectangle 22">
            <a:extLst>
              <a:ext uri="{FF2B5EF4-FFF2-40B4-BE49-F238E27FC236}">
                <a16:creationId xmlns:a16="http://schemas.microsoft.com/office/drawing/2014/main" id="{FB2378CA-1512-4681-8707-DE54DE30A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4022725"/>
            <a:ext cx="2068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428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r>
              <a:rPr lang="en-GB" altLang="en-US">
                <a:solidFill>
                  <a:srgbClr val="010066"/>
                </a:solidFill>
              </a:rPr>
              <a:t>  +  428</a:t>
            </a:r>
            <a:r>
              <a:rPr lang="en-GB" altLang="en-US" sz="1000">
                <a:solidFill>
                  <a:srgbClr val="010066"/>
                </a:solidFill>
              </a:rPr>
              <a:t> </a:t>
            </a:r>
            <a:endParaRPr lang="en-GB" altLang="en-US">
              <a:solidFill>
                <a:srgbClr val="010066"/>
              </a:solidFill>
            </a:endParaRPr>
          </a:p>
        </p:txBody>
      </p:sp>
      <p:sp>
        <p:nvSpPr>
          <p:cNvPr id="253975" name="Rectangle 23">
            <a:extLst>
              <a:ext uri="{FF2B5EF4-FFF2-40B4-BE49-F238E27FC236}">
                <a16:creationId xmlns:a16="http://schemas.microsoft.com/office/drawing/2014/main" id="{7DEC817E-DF65-441B-B890-7C4F3561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4445000"/>
            <a:ext cx="1973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= </a:t>
            </a:r>
            <a:r>
              <a:rPr lang="en-GB" altLang="en-US" b="1">
                <a:solidFill>
                  <a:srgbClr val="FF0000"/>
                </a:solidFill>
              </a:rPr>
              <a:t>856</a:t>
            </a:r>
            <a:r>
              <a:rPr lang="en-GB" altLang="en-US" sz="1000">
                <a:solidFill>
                  <a:srgbClr val="FF0000"/>
                </a:solidFill>
              </a:rPr>
              <a:t> </a:t>
            </a:r>
            <a:r>
              <a:rPr lang="en-GB" altLang="en-US" b="1">
                <a:solidFill>
                  <a:srgbClr val="FF0000"/>
                </a:solidFill>
              </a:rPr>
              <a:t>kJ/mol</a:t>
            </a:r>
          </a:p>
        </p:txBody>
      </p:sp>
      <p:sp>
        <p:nvSpPr>
          <p:cNvPr id="253976" name="Text Box 24">
            <a:extLst>
              <a:ext uri="{FF2B5EF4-FFF2-40B4-BE49-F238E27FC236}">
                <a16:creationId xmlns:a16="http://schemas.microsoft.com/office/drawing/2014/main" id="{AE9F7D29-880F-4223-B545-E47A9EA3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850" y="3175000"/>
            <a:ext cx="397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0000"/>
                </a:solidFill>
              </a:rPr>
              <a:t>energy from bond-making</a:t>
            </a:r>
          </a:p>
        </p:txBody>
      </p:sp>
      <p:sp>
        <p:nvSpPr>
          <p:cNvPr id="253977" name="Rectangle 25">
            <a:extLst>
              <a:ext uri="{FF2B5EF4-FFF2-40B4-BE49-F238E27FC236}">
                <a16:creationId xmlns:a16="http://schemas.microsoft.com/office/drawing/2014/main" id="{315D89C0-4808-44BF-AFFE-922EF8210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5110163"/>
            <a:ext cx="3514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= energy in – energy out</a:t>
            </a:r>
          </a:p>
        </p:txBody>
      </p:sp>
      <p:sp>
        <p:nvSpPr>
          <p:cNvPr id="253978" name="Rectangle 26">
            <a:extLst>
              <a:ext uri="{FF2B5EF4-FFF2-40B4-BE49-F238E27FC236}">
                <a16:creationId xmlns:a16="http://schemas.microsoft.com/office/drawing/2014/main" id="{D46D1FF1-1B0B-426F-A344-03D1281CB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5534025"/>
            <a:ext cx="3754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= 672</a:t>
            </a:r>
            <a:r>
              <a:rPr lang="en-GB" altLang="en-US" sz="1000" dirty="0"/>
              <a:t> </a:t>
            </a:r>
            <a:r>
              <a:rPr lang="en-GB" altLang="en-US" dirty="0"/>
              <a:t>kJ/mol – 856</a:t>
            </a:r>
            <a:r>
              <a:rPr lang="en-GB" altLang="en-US" sz="1000" dirty="0"/>
              <a:t> </a:t>
            </a:r>
            <a:r>
              <a:rPr lang="en-GB" altLang="en-US" dirty="0"/>
              <a:t>kJ/mol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</a:p>
        </p:txBody>
      </p:sp>
      <p:sp>
        <p:nvSpPr>
          <p:cNvPr id="253979" name="Rectangle 27">
            <a:extLst>
              <a:ext uri="{FF2B5EF4-FFF2-40B4-BE49-F238E27FC236}">
                <a16:creationId xmlns:a16="http://schemas.microsoft.com/office/drawing/2014/main" id="{CD103544-1F38-433D-8951-9954B9D4B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5956300"/>
            <a:ext cx="21451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= </a:t>
            </a:r>
            <a:r>
              <a:rPr lang="en-GB" altLang="en-US" b="1" dirty="0">
                <a:solidFill>
                  <a:srgbClr val="FF6600"/>
                </a:solidFill>
              </a:rPr>
              <a:t>–184</a:t>
            </a:r>
            <a:r>
              <a:rPr lang="en-GB" altLang="en-US" sz="1000" dirty="0">
                <a:solidFill>
                  <a:srgbClr val="FF6600"/>
                </a:solidFill>
              </a:rPr>
              <a:t> </a:t>
            </a:r>
            <a:r>
              <a:rPr lang="en-GB" altLang="en-US" b="1" dirty="0">
                <a:solidFill>
                  <a:srgbClr val="FF6600"/>
                </a:solidFill>
              </a:rPr>
              <a:t>kJ/mol</a:t>
            </a:r>
          </a:p>
        </p:txBody>
      </p:sp>
      <p:sp>
        <p:nvSpPr>
          <p:cNvPr id="253980" name="Text Box 28">
            <a:extLst>
              <a:ext uri="{FF2B5EF4-FFF2-40B4-BE49-F238E27FC236}">
                <a16:creationId xmlns:a16="http://schemas.microsoft.com/office/drawing/2014/main" id="{B6CEBC24-5143-4953-B54A-81100565C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0800" y="5110163"/>
            <a:ext cx="306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total energy change</a:t>
            </a:r>
            <a:endParaRPr lang="en-GB" altLang="en-US">
              <a:solidFill>
                <a:srgbClr val="010066"/>
              </a:solidFill>
            </a:endParaRPr>
          </a:p>
        </p:txBody>
      </p:sp>
      <p:sp>
        <p:nvSpPr>
          <p:cNvPr id="35861" name="Right Arrow 30">
            <a:extLst>
              <a:ext uri="{FF2B5EF4-FFF2-40B4-BE49-F238E27FC236}">
                <a16:creationId xmlns:a16="http://schemas.microsoft.com/office/drawing/2014/main" id="{B74527F4-3161-419A-B06F-07B6765C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2095500"/>
            <a:ext cx="395287" cy="179388"/>
          </a:xfrm>
          <a:prstGeom prst="rightArrow">
            <a:avLst>
              <a:gd name="adj1" fmla="val 50000"/>
              <a:gd name="adj2" fmla="val 50079"/>
            </a:avLst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5862" name="Right Arrow 31">
            <a:extLst>
              <a:ext uri="{FF2B5EF4-FFF2-40B4-BE49-F238E27FC236}">
                <a16:creationId xmlns:a16="http://schemas.microsoft.com/office/drawing/2014/main" id="{7068BA4C-C644-4AC0-AC42-1045F1511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2643188"/>
            <a:ext cx="395287" cy="180975"/>
          </a:xfrm>
          <a:prstGeom prst="rightArrow">
            <a:avLst>
              <a:gd name="adj1" fmla="val 50000"/>
              <a:gd name="adj2" fmla="val 49640"/>
            </a:avLst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31" name="Picture 9" descr="notes_icon">
            <a:extLst>
              <a:ext uri="{FF2B5EF4-FFF2-40B4-BE49-F238E27FC236}">
                <a16:creationId xmlns:a16="http://schemas.microsoft.com/office/drawing/2014/main" id="{3538E4A9-4B9F-447C-85CA-DEBE2DCD7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DACDA75-69F9-4483-9429-7838647F4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44AB905F-DCC4-4929-9632-A740D8F53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12" y="79296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 animBg="1"/>
      <p:bldP spid="253969" grpId="0"/>
      <p:bldP spid="253970" grpId="0"/>
      <p:bldP spid="253971" grpId="0"/>
      <p:bldP spid="253972" grpId="0"/>
      <p:bldP spid="253973" grpId="0"/>
      <p:bldP spid="253974" grpId="0"/>
      <p:bldP spid="253975" grpId="0"/>
      <p:bldP spid="253976" grpId="0"/>
      <p:bldP spid="253977" grpId="0"/>
      <p:bldP spid="253978" grpId="0"/>
      <p:bldP spid="253979" grpId="0"/>
      <p:bldP spid="2539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6E647911-5D99-4D0B-B635-DA5D38D11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Energy level diagram for H</a:t>
            </a:r>
            <a:r>
              <a:rPr lang="en-GB" altLang="en-US" baseline="-25000" dirty="0"/>
              <a:t>2</a:t>
            </a:r>
            <a:r>
              <a:rPr lang="en-GB" altLang="en-US" dirty="0"/>
              <a:t> + Cl</a:t>
            </a:r>
            <a:r>
              <a:rPr lang="en-GB" altLang="en-US" baseline="-25000" dirty="0"/>
              <a:t>2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5CD0F81D-5FBB-4A0C-B19F-C07E268C7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1A24D98-2792-4061-B2EF-47EE70C83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7200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0F36835E-231C-4667-B9F0-3D26B391ECA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E8028C14-45BC-425D-8AA4-CB9EB569AA97}"/>
              </a:ext>
            </a:extLst>
          </p:cNvPr>
          <p:cNvSpPr/>
          <p:nvPr/>
        </p:nvSpPr>
        <p:spPr bwMode="auto">
          <a:xfrm>
            <a:off x="1941513" y="2166938"/>
            <a:ext cx="5362575" cy="1908175"/>
          </a:xfrm>
          <a:prstGeom prst="rect">
            <a:avLst/>
          </a:prstGeom>
          <a:solidFill>
            <a:schemeClr val="bg1"/>
          </a:solidFill>
          <a:ln>
            <a:solidFill>
              <a:srgbClr val="FF6600"/>
            </a:solidFill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66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3E2C723-8F56-4061-9F23-00BA18479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3" y="2155825"/>
            <a:ext cx="5362575" cy="576263"/>
          </a:xfrm>
          <a:prstGeom prst="rect">
            <a:avLst/>
          </a:prstGeom>
          <a:solidFill>
            <a:srgbClr val="FF6600"/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3DFF81CF-6E83-4FB7-8011-3E858606B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Calculating the energy</a:t>
            </a:r>
          </a:p>
        </p:txBody>
      </p:sp>
      <p:sp>
        <p:nvSpPr>
          <p:cNvPr id="293891" name="Text Box 3">
            <a:extLst>
              <a:ext uri="{FF2B5EF4-FFF2-40B4-BE49-F238E27FC236}">
                <a16:creationId xmlns:a16="http://schemas.microsoft.com/office/drawing/2014/main" id="{63955405-A9D7-4E85-95B3-C9DFC600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2695575"/>
            <a:ext cx="75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432</a:t>
            </a:r>
          </a:p>
        </p:txBody>
      </p:sp>
      <p:sp>
        <p:nvSpPr>
          <p:cNvPr id="293892" name="Text Box 4">
            <a:extLst>
              <a:ext uri="{FF2B5EF4-FFF2-40B4-BE49-F238E27FC236}">
                <a16:creationId xmlns:a16="http://schemas.microsoft.com/office/drawing/2014/main" id="{34E04D60-F897-4AE7-AE3A-A237C98D8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170238"/>
            <a:ext cx="146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498</a:t>
            </a:r>
          </a:p>
        </p:txBody>
      </p:sp>
      <p:sp>
        <p:nvSpPr>
          <p:cNvPr id="293893" name="Text Box 5">
            <a:extLst>
              <a:ext uri="{FF2B5EF4-FFF2-40B4-BE49-F238E27FC236}">
                <a16:creationId xmlns:a16="http://schemas.microsoft.com/office/drawing/2014/main" id="{FBFE8C3F-4B9E-424E-BD08-E01D78D8D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629025"/>
            <a:ext cx="164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463</a:t>
            </a:r>
          </a:p>
        </p:txBody>
      </p:sp>
      <p:sp>
        <p:nvSpPr>
          <p:cNvPr id="293895" name="Text Box 7">
            <a:extLst>
              <a:ext uri="{FF2B5EF4-FFF2-40B4-BE49-F238E27FC236}">
                <a16:creationId xmlns:a16="http://schemas.microsoft.com/office/drawing/2014/main" id="{C0191F48-77A4-416B-9F9B-9A1526394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2717800"/>
            <a:ext cx="164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H–H</a:t>
            </a:r>
          </a:p>
        </p:txBody>
      </p:sp>
      <p:sp>
        <p:nvSpPr>
          <p:cNvPr id="293896" name="Text Box 8">
            <a:extLst>
              <a:ext uri="{FF2B5EF4-FFF2-40B4-BE49-F238E27FC236}">
                <a16:creationId xmlns:a16="http://schemas.microsoft.com/office/drawing/2014/main" id="{A97F3A29-DA43-4798-9353-5E940DD7A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3181350"/>
            <a:ext cx="164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O=O</a:t>
            </a:r>
          </a:p>
        </p:txBody>
      </p:sp>
      <p:sp>
        <p:nvSpPr>
          <p:cNvPr id="293897" name="Text Box 9">
            <a:extLst>
              <a:ext uri="{FF2B5EF4-FFF2-40B4-BE49-F238E27FC236}">
                <a16:creationId xmlns:a16="http://schemas.microsoft.com/office/drawing/2014/main" id="{FA7A7705-0E85-4918-B0EB-A1C75C359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3640138"/>
            <a:ext cx="1647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rgbClr val="010066"/>
                </a:solidFill>
              </a:rPr>
              <a:t>O–H</a:t>
            </a:r>
          </a:p>
        </p:txBody>
      </p:sp>
      <p:sp>
        <p:nvSpPr>
          <p:cNvPr id="293898" name="Text Box 10">
            <a:extLst>
              <a:ext uri="{FF2B5EF4-FFF2-40B4-BE49-F238E27FC236}">
                <a16:creationId xmlns:a16="http://schemas.microsoft.com/office/drawing/2014/main" id="{51AA472F-7D60-462B-AA1A-57D0C7EED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2228850"/>
            <a:ext cx="2282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bond</a:t>
            </a:r>
          </a:p>
        </p:txBody>
      </p:sp>
      <p:sp>
        <p:nvSpPr>
          <p:cNvPr id="293899" name="Text Box 11">
            <a:extLst>
              <a:ext uri="{FF2B5EF4-FFF2-40B4-BE49-F238E27FC236}">
                <a16:creationId xmlns:a16="http://schemas.microsoft.com/office/drawing/2014/main" id="{6B1AA9A1-C3EF-4C61-A406-E748B5407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0" y="2205038"/>
            <a:ext cx="3457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bond energy (kJ/mol)</a:t>
            </a:r>
          </a:p>
        </p:txBody>
      </p:sp>
      <p:sp>
        <p:nvSpPr>
          <p:cNvPr id="293901" name="Line 13">
            <a:extLst>
              <a:ext uri="{FF2B5EF4-FFF2-40B4-BE49-F238E27FC236}">
                <a16:creationId xmlns:a16="http://schemas.microsoft.com/office/drawing/2014/main" id="{9B4B462A-728D-4D56-8E0D-4917F14D9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6863" y="2185988"/>
            <a:ext cx="0" cy="1908175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93903" name="Line 15">
            <a:extLst>
              <a:ext uri="{FF2B5EF4-FFF2-40B4-BE49-F238E27FC236}">
                <a16:creationId xmlns:a16="http://schemas.microsoft.com/office/drawing/2014/main" id="{6B548986-67C7-4DA4-9418-6E1633C4E6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6750" y="3146425"/>
            <a:ext cx="5372100" cy="1111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93904" name="Line 16">
            <a:extLst>
              <a:ext uri="{FF2B5EF4-FFF2-40B4-BE49-F238E27FC236}">
                <a16:creationId xmlns:a16="http://schemas.microsoft.com/office/drawing/2014/main" id="{6111AE0B-B561-41F0-85B9-FC9D3E4F2D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6750" y="3644900"/>
            <a:ext cx="5372100" cy="476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36880" name="Text Box 17">
            <a:extLst>
              <a:ext uri="{FF2B5EF4-FFF2-40B4-BE49-F238E27FC236}">
                <a16:creationId xmlns:a16="http://schemas.microsoft.com/office/drawing/2014/main" id="{7696912D-DFBE-4C34-8C18-597AE3086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92163"/>
            <a:ext cx="87852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Bond energies can be used to calculate the amount of energy given out by the reaction in a hydrogen fuel cell.</a:t>
            </a:r>
            <a:endParaRPr lang="en-GB" altLang="en-US" b="1"/>
          </a:p>
        </p:txBody>
      </p:sp>
      <p:sp>
        <p:nvSpPr>
          <p:cNvPr id="293907" name="Text Box 19">
            <a:extLst>
              <a:ext uri="{FF2B5EF4-FFF2-40B4-BE49-F238E27FC236}">
                <a16:creationId xmlns:a16="http://schemas.microsoft.com/office/drawing/2014/main" id="{B9878F81-494B-4CC2-A091-8E78630B3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13213"/>
            <a:ext cx="3900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3366FF"/>
                </a:solidFill>
              </a:rPr>
              <a:t>energy for bond-breaking</a:t>
            </a:r>
          </a:p>
        </p:txBody>
      </p:sp>
      <p:sp>
        <p:nvSpPr>
          <p:cNvPr id="293908" name="Rectangle 20">
            <a:extLst>
              <a:ext uri="{FF2B5EF4-FFF2-40B4-BE49-F238E27FC236}">
                <a16:creationId xmlns:a16="http://schemas.microsoft.com/office/drawing/2014/main" id="{5175E385-10A4-4A2C-ACEB-0163B0F62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4537075"/>
            <a:ext cx="2392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2H–H  +  O=O</a:t>
            </a:r>
          </a:p>
        </p:txBody>
      </p:sp>
      <p:sp>
        <p:nvSpPr>
          <p:cNvPr id="293909" name="Rectangle 21">
            <a:extLst>
              <a:ext uri="{FF2B5EF4-FFF2-40B4-BE49-F238E27FC236}">
                <a16:creationId xmlns:a16="http://schemas.microsoft.com/office/drawing/2014/main" id="{65E5C9A9-E7E5-45D9-9665-8ED7DBBC8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4960938"/>
            <a:ext cx="232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2 × 432 + 498</a:t>
            </a:r>
          </a:p>
        </p:txBody>
      </p:sp>
      <p:sp>
        <p:nvSpPr>
          <p:cNvPr id="293910" name="Rectangle 22">
            <a:extLst>
              <a:ext uri="{FF2B5EF4-FFF2-40B4-BE49-F238E27FC236}">
                <a16:creationId xmlns:a16="http://schemas.microsoft.com/office/drawing/2014/main" id="{77C6628F-BE40-4A29-A315-5100D4D0E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850" y="5383213"/>
            <a:ext cx="22300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= </a:t>
            </a:r>
            <a:r>
              <a:rPr lang="en-GB" altLang="en-US" b="1" dirty="0">
                <a:solidFill>
                  <a:srgbClr val="3366FF"/>
                </a:solidFill>
              </a:rPr>
              <a:t>1,362</a:t>
            </a:r>
            <a:r>
              <a:rPr lang="en-GB" altLang="en-US" sz="1000" b="1" dirty="0">
                <a:solidFill>
                  <a:srgbClr val="3366FF"/>
                </a:solidFill>
              </a:rPr>
              <a:t> </a:t>
            </a:r>
            <a:r>
              <a:rPr lang="en-GB" altLang="en-US" b="1" dirty="0">
                <a:solidFill>
                  <a:srgbClr val="3366FF"/>
                </a:solidFill>
              </a:rPr>
              <a:t>kJ/mol</a:t>
            </a:r>
          </a:p>
        </p:txBody>
      </p:sp>
      <p:sp>
        <p:nvSpPr>
          <p:cNvPr id="293911" name="Rectangle 23">
            <a:extLst>
              <a:ext uri="{FF2B5EF4-FFF2-40B4-BE49-F238E27FC236}">
                <a16:creationId xmlns:a16="http://schemas.microsoft.com/office/drawing/2014/main" id="{F7D6F102-D233-4B2D-97D8-C3F262D49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4537075"/>
            <a:ext cx="1243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4H–O</a:t>
            </a:r>
          </a:p>
        </p:txBody>
      </p:sp>
      <p:sp>
        <p:nvSpPr>
          <p:cNvPr id="293912" name="Rectangle 24">
            <a:extLst>
              <a:ext uri="{FF2B5EF4-FFF2-40B4-BE49-F238E27FC236}">
                <a16:creationId xmlns:a16="http://schemas.microsoft.com/office/drawing/2014/main" id="{8B26BE4F-30CA-47D7-B695-551E6FC91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4960938"/>
            <a:ext cx="1471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4 × 463</a:t>
            </a:r>
          </a:p>
        </p:txBody>
      </p:sp>
      <p:sp>
        <p:nvSpPr>
          <p:cNvPr id="293913" name="Rectangle 25">
            <a:extLst>
              <a:ext uri="{FF2B5EF4-FFF2-40B4-BE49-F238E27FC236}">
                <a16:creationId xmlns:a16="http://schemas.microsoft.com/office/drawing/2014/main" id="{3733C30C-7D00-4049-A8D7-4D91F9041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1450" y="5383213"/>
            <a:ext cx="22300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= </a:t>
            </a:r>
            <a:r>
              <a:rPr lang="en-GB" altLang="en-US" b="1" dirty="0">
                <a:solidFill>
                  <a:srgbClr val="FF0000"/>
                </a:solidFill>
              </a:rPr>
              <a:t>1,852</a:t>
            </a:r>
            <a:r>
              <a:rPr lang="en-GB" altLang="en-US" sz="1000" dirty="0">
                <a:solidFill>
                  <a:srgbClr val="FF0000"/>
                </a:solidFill>
              </a:rPr>
              <a:t> </a:t>
            </a:r>
            <a:r>
              <a:rPr lang="en-GB" altLang="en-US" b="1" dirty="0">
                <a:solidFill>
                  <a:srgbClr val="FF0000"/>
                </a:solidFill>
              </a:rPr>
              <a:t>kJ/mol</a:t>
            </a:r>
          </a:p>
        </p:txBody>
      </p:sp>
      <p:sp>
        <p:nvSpPr>
          <p:cNvPr id="293914" name="Text Box 26">
            <a:extLst>
              <a:ext uri="{FF2B5EF4-FFF2-40B4-BE49-F238E27FC236}">
                <a16:creationId xmlns:a16="http://schemas.microsoft.com/office/drawing/2014/main" id="{3A9C6B97-ECCF-4E99-8BB3-757248364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850" y="4113213"/>
            <a:ext cx="397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0000"/>
                </a:solidFill>
              </a:rPr>
              <a:t>energy from bond-making</a:t>
            </a:r>
          </a:p>
        </p:txBody>
      </p:sp>
      <p:sp>
        <p:nvSpPr>
          <p:cNvPr id="293915" name="Rectangle 27">
            <a:extLst>
              <a:ext uri="{FF2B5EF4-FFF2-40B4-BE49-F238E27FC236}">
                <a16:creationId xmlns:a16="http://schemas.microsoft.com/office/drawing/2014/main" id="{070045F5-9ED4-478D-85C0-110053182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213" y="5765800"/>
            <a:ext cx="348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energy in – energy out</a:t>
            </a:r>
          </a:p>
        </p:txBody>
      </p:sp>
      <p:sp>
        <p:nvSpPr>
          <p:cNvPr id="293916" name="Rectangle 28">
            <a:extLst>
              <a:ext uri="{FF2B5EF4-FFF2-40B4-BE49-F238E27FC236}">
                <a16:creationId xmlns:a16="http://schemas.microsoft.com/office/drawing/2014/main" id="{49702710-05BE-413D-A74A-523690F56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213" y="6189663"/>
            <a:ext cx="3018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= 1,362</a:t>
            </a:r>
            <a:r>
              <a:rPr lang="en-GB" altLang="en-US" sz="1000" dirty="0"/>
              <a:t> </a:t>
            </a:r>
            <a:r>
              <a:rPr lang="en-GB" altLang="en-US" dirty="0"/>
              <a:t>kJ – 1,852</a:t>
            </a:r>
            <a:r>
              <a:rPr lang="en-GB" altLang="en-US" sz="1000" dirty="0"/>
              <a:t> </a:t>
            </a:r>
            <a:r>
              <a:rPr lang="en-GB" altLang="en-US" dirty="0"/>
              <a:t>kJ</a:t>
            </a:r>
          </a:p>
        </p:txBody>
      </p:sp>
      <p:sp>
        <p:nvSpPr>
          <p:cNvPr id="293917" name="Rectangle 29">
            <a:extLst>
              <a:ext uri="{FF2B5EF4-FFF2-40B4-BE49-F238E27FC236}">
                <a16:creationId xmlns:a16="http://schemas.microsoft.com/office/drawing/2014/main" id="{91AAD55B-C327-419C-A643-5B2E19AEE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488" y="6191250"/>
            <a:ext cx="2144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10066"/>
                </a:solidFill>
              </a:rPr>
              <a:t>= </a:t>
            </a:r>
            <a:r>
              <a:rPr lang="en-GB" altLang="en-US" b="1">
                <a:solidFill>
                  <a:srgbClr val="FF6600"/>
                </a:solidFill>
              </a:rPr>
              <a:t>–490</a:t>
            </a:r>
            <a:r>
              <a:rPr lang="en-GB" altLang="en-US" sz="1000" b="1">
                <a:solidFill>
                  <a:srgbClr val="FF6600"/>
                </a:solidFill>
              </a:rPr>
              <a:t> </a:t>
            </a:r>
            <a:r>
              <a:rPr lang="en-GB" altLang="en-US" b="1">
                <a:solidFill>
                  <a:srgbClr val="FF6600"/>
                </a:solidFill>
              </a:rPr>
              <a:t>kJ/mol</a:t>
            </a:r>
          </a:p>
        </p:txBody>
      </p:sp>
      <p:sp>
        <p:nvSpPr>
          <p:cNvPr id="293918" name="Text Box 30">
            <a:extLst>
              <a:ext uri="{FF2B5EF4-FFF2-40B4-BE49-F238E27FC236}">
                <a16:creationId xmlns:a16="http://schemas.microsoft.com/office/drawing/2014/main" id="{6217FE92-9497-4D1C-A34E-B167EB773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65800"/>
            <a:ext cx="3090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010066"/>
                </a:solidFill>
              </a:rPr>
              <a:t>total energy change</a:t>
            </a:r>
          </a:p>
        </p:txBody>
      </p:sp>
      <p:sp>
        <p:nvSpPr>
          <p:cNvPr id="34" name="AutoShape 2">
            <a:extLst>
              <a:ext uri="{FF2B5EF4-FFF2-40B4-BE49-F238E27FC236}">
                <a16:creationId xmlns:a16="http://schemas.microsoft.com/office/drawing/2014/main" id="{4B3CDC3F-2EA5-4DC4-8BDB-A67AEBD1D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1612900"/>
            <a:ext cx="2860675" cy="461963"/>
          </a:xfrm>
          <a:prstGeom prst="rect">
            <a:avLst/>
          </a:prstGeom>
          <a:solidFill>
            <a:srgbClr val="FF6600"/>
          </a:solidFill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F32EBDD7-1A9E-43D3-BBE0-011D2A8D2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8" y="1616075"/>
            <a:ext cx="3852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b="1">
                <a:solidFill>
                  <a:schemeClr val="bg1"/>
                </a:solidFill>
              </a:rPr>
              <a:t>2H</a:t>
            </a:r>
            <a:r>
              <a:rPr lang="en-GB" altLang="en-US" b="1" baseline="-25000">
                <a:solidFill>
                  <a:schemeClr val="bg1"/>
                </a:solidFill>
              </a:rPr>
              <a:t>2</a:t>
            </a:r>
            <a:r>
              <a:rPr lang="en-GB" altLang="en-US" b="1">
                <a:solidFill>
                  <a:schemeClr val="bg1"/>
                </a:solidFill>
              </a:rPr>
              <a:t> + O</a:t>
            </a:r>
            <a:r>
              <a:rPr lang="en-GB" altLang="en-US" b="1" baseline="-25000">
                <a:solidFill>
                  <a:schemeClr val="bg1"/>
                </a:solidFill>
              </a:rPr>
              <a:t>2</a:t>
            </a:r>
            <a:r>
              <a:rPr lang="en-GB" altLang="en-US" b="1">
                <a:solidFill>
                  <a:schemeClr val="bg1"/>
                </a:solidFill>
              </a:rPr>
              <a:t>         2H</a:t>
            </a:r>
            <a:r>
              <a:rPr lang="en-GB" altLang="en-US" b="1" baseline="-25000">
                <a:solidFill>
                  <a:schemeClr val="bg1"/>
                </a:solidFill>
              </a:rPr>
              <a:t>2</a:t>
            </a:r>
            <a:r>
              <a:rPr lang="en-GB" altLang="en-US" b="1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36897" name="Right Arrow 35">
            <a:extLst>
              <a:ext uri="{FF2B5EF4-FFF2-40B4-BE49-F238E27FC236}">
                <a16:creationId xmlns:a16="http://schemas.microsoft.com/office/drawing/2014/main" id="{C0A3DE4D-B02C-4E0A-9857-623D7ACDF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813" y="1762125"/>
            <a:ext cx="395287" cy="180975"/>
          </a:xfrm>
          <a:prstGeom prst="rightArrow">
            <a:avLst>
              <a:gd name="adj1" fmla="val 50000"/>
              <a:gd name="adj2" fmla="val 49640"/>
            </a:avLst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pic>
        <p:nvPicPr>
          <p:cNvPr id="36" name="Picture 9" descr="notes_icon">
            <a:extLst>
              <a:ext uri="{FF2B5EF4-FFF2-40B4-BE49-F238E27FC236}">
                <a16:creationId xmlns:a16="http://schemas.microsoft.com/office/drawing/2014/main" id="{1241205C-09D4-451B-994A-06F4285C2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EFEDA0-7A56-4562-B405-E646D4704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8FF6627-078A-4C12-93DF-6AA0DFB79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12" y="79296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293891" grpId="0"/>
      <p:bldP spid="293892" grpId="0"/>
      <p:bldP spid="293893" grpId="0"/>
      <p:bldP spid="293895" grpId="0"/>
      <p:bldP spid="293896" grpId="0"/>
      <p:bldP spid="293897" grpId="0"/>
      <p:bldP spid="293898" grpId="0"/>
      <p:bldP spid="293899" grpId="0"/>
      <p:bldP spid="293907" grpId="0"/>
      <p:bldP spid="293908" grpId="0"/>
      <p:bldP spid="293909" grpId="0"/>
      <p:bldP spid="293910" grpId="0"/>
      <p:bldP spid="293911" grpId="0"/>
      <p:bldP spid="293912" grpId="0"/>
      <p:bldP spid="293913" grpId="0"/>
      <p:bldP spid="293914" grpId="0"/>
      <p:bldP spid="293915" grpId="0"/>
      <p:bldP spid="293916" grpId="0"/>
      <p:bldP spid="293917" grpId="0"/>
      <p:bldP spid="293918" grpId="0"/>
      <p:bldP spid="34" grpId="0" animBg="1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D62C7F0-7168-4585-A2FE-90797BEDC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True or false?</a:t>
            </a:r>
          </a:p>
        </p:txBody>
      </p:sp>
      <p:pic>
        <p:nvPicPr>
          <p:cNvPr id="7" name="Picture 5" descr="flash_icon">
            <a:extLst>
              <a:ext uri="{FF2B5EF4-FFF2-40B4-BE49-F238E27FC236}">
                <a16:creationId xmlns:a16="http://schemas.microsoft.com/office/drawing/2014/main" id="{2116651D-82CA-493A-B19E-F6188858E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notes_icon">
            <a:extLst>
              <a:ext uri="{FF2B5EF4-FFF2-40B4-BE49-F238E27FC236}">
                <a16:creationId xmlns:a16="http://schemas.microsoft.com/office/drawing/2014/main" id="{AE8233F0-BE57-4085-BCEC-904B5E7C2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65222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B620276-4B5B-4393-90B8-056E0F6D5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9249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425BF33D-2467-4730-9229-9AC3D5AAAEA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16000" indent="-216000">
              <a:buSzPct val="100000"/>
              <a:buFont typeface="Wingdings 2" panose="05020102010507070707" pitchFamily="18" charset="2"/>
              <a:buChar char=""/>
            </a:pPr>
            <a:r>
              <a:rPr lang="en-GB" sz="1600" dirty="0"/>
              <a:t>Using Mathematics and Computational Thinking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3. Scale, Proportion, and Quantity</a:t>
            </a:r>
          </a:p>
          <a:p>
            <a:r>
              <a:rPr lang="en-GB" sz="1600" dirty="0"/>
              <a:t>4. Systems and System Models</a:t>
            </a:r>
          </a:p>
          <a:p>
            <a:r>
              <a:rPr lang="en-GB" sz="1600" dirty="0"/>
              <a:t>5. Energy and Matter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>
            <a:extLst>
              <a:ext uri="{FF2B5EF4-FFF2-40B4-BE49-F238E27FC236}">
                <a16:creationId xmlns:a16="http://schemas.microsoft.com/office/drawing/2014/main" id="{97662888-256B-47E0-9F9E-8B088D290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Calculating energy change</a:t>
            </a:r>
          </a:p>
        </p:txBody>
      </p:sp>
      <p:pic>
        <p:nvPicPr>
          <p:cNvPr id="6" name="Picture 5" descr="flash_icon">
            <a:extLst>
              <a:ext uri="{FF2B5EF4-FFF2-40B4-BE49-F238E27FC236}">
                <a16:creationId xmlns:a16="http://schemas.microsoft.com/office/drawing/2014/main" id="{AEBEAE20-79A2-4C52-B566-A0BCC3A41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B3E5A3-444F-49DB-AE18-1B9403167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12" y="79296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273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DFEADDC3-BE84-46A0-AE48-97172C5B018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A68D213-4DE1-4AB8-8FCA-74D242CAC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Reactions, particles and collisions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1E6A5CC7-DE58-482D-A20D-1B533C349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174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Reactions take place when particles collide with each other with a certain amount of energy.</a:t>
            </a: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2632C0F0-54C6-42A1-9527-CB046B80B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995488"/>
            <a:ext cx="8174038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10066"/>
                </a:solidFill>
              </a:rPr>
              <a:t>The minimum amount of energy needed for the particles to react is called the </a:t>
            </a:r>
            <a:r>
              <a:rPr lang="en-GB" altLang="en-US" b="1" dirty="0">
                <a:solidFill>
                  <a:srgbClr val="FF6600"/>
                </a:solidFill>
              </a:rPr>
              <a:t>activation energy</a:t>
            </a:r>
            <a:r>
              <a:rPr lang="en-GB" altLang="en-US" dirty="0"/>
              <a:t> and is different for each reaction.</a:t>
            </a:r>
            <a:endParaRPr lang="en-GB" altLang="en-US" dirty="0">
              <a:solidFill>
                <a:srgbClr val="010066"/>
              </a:solidFill>
            </a:endParaRPr>
          </a:p>
        </p:txBody>
      </p:sp>
      <p:sp>
        <p:nvSpPr>
          <p:cNvPr id="203784" name="Text Box 8">
            <a:extLst>
              <a:ext uri="{FF2B5EF4-FFF2-40B4-BE49-F238E27FC236}">
                <a16:creationId xmlns:a16="http://schemas.microsoft.com/office/drawing/2014/main" id="{48E8F388-E603-46F1-82E4-C0D29DB22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3578225"/>
            <a:ext cx="42735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If particles collide with less energy than the activation energy, they will not react. The particles will just bounce off each other.</a:t>
            </a:r>
          </a:p>
        </p:txBody>
      </p:sp>
      <p:pic>
        <p:nvPicPr>
          <p:cNvPr id="203787" name="Picture 112" descr="car - fast">
            <a:extLst>
              <a:ext uri="{FF2B5EF4-FFF2-40B4-BE49-F238E27FC236}">
                <a16:creationId xmlns:a16="http://schemas.microsoft.com/office/drawing/2014/main" id="{597EEDC7-17BB-4684-9BC5-AAAEADB88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2517775"/>
            <a:ext cx="2128838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 descr="car - fast">
            <a:extLst>
              <a:ext uri="{FF2B5EF4-FFF2-40B4-BE49-F238E27FC236}">
                <a16:creationId xmlns:a16="http://schemas.microsoft.com/office/drawing/2014/main" id="{B65A17AD-577E-4563-865A-0B2F160BF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3271838"/>
            <a:ext cx="2128838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2C2A275-1D87-4B57-84B7-BDE7F5B1C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0" grpId="0"/>
      <p:bldP spid="2037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1F2CD2A3-D89B-4322-98A6-52B4DD04A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283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All reactions need a certain amount of energy to get started. This is called the </a:t>
            </a:r>
            <a:r>
              <a:rPr lang="en-GB" altLang="en-US" b="1" dirty="0">
                <a:solidFill>
                  <a:srgbClr val="FF6600"/>
                </a:solidFill>
              </a:rPr>
              <a:t>activation energy 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b="1" dirty="0" err="1">
                <a:solidFill>
                  <a:srgbClr val="FF6600"/>
                </a:solidFill>
              </a:rPr>
              <a:t>E</a:t>
            </a:r>
            <a:r>
              <a:rPr lang="en-GB" altLang="en-US" b="1" baseline="-25000" dirty="0" err="1">
                <a:solidFill>
                  <a:srgbClr val="FF6600"/>
                </a:solidFill>
              </a:rPr>
              <a:t>a</a:t>
            </a:r>
            <a:r>
              <a:rPr lang="en-GB" altLang="en-US" dirty="0">
                <a:solidFill>
                  <a:srgbClr val="010066"/>
                </a:solidFill>
              </a:rPr>
              <a:t>)</a:t>
            </a:r>
            <a:r>
              <a:rPr lang="en-GB" altLang="en-US" dirty="0"/>
              <a:t>. </a:t>
            </a:r>
          </a:p>
        </p:txBody>
      </p:sp>
      <p:sp>
        <p:nvSpPr>
          <p:cNvPr id="241667" name="Text Box 3">
            <a:extLst>
              <a:ext uri="{FF2B5EF4-FFF2-40B4-BE49-F238E27FC236}">
                <a16:creationId xmlns:a16="http://schemas.microsoft.com/office/drawing/2014/main" id="{8DA7E6AD-4957-44C1-852D-23C0A49BD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2006600"/>
            <a:ext cx="8347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/>
              <a:t>Activation energy is needed to start breaking the bonds of the reactants. In most chemical reactions,</a:t>
            </a:r>
            <a:r>
              <a:rPr lang="en-GB" altLang="en-US">
                <a:solidFill>
                  <a:srgbClr val="010066"/>
                </a:solidFill>
              </a:rPr>
              <a:t> </a:t>
            </a:r>
            <a:r>
              <a:rPr lang="en-GB" altLang="en-US"/>
              <a:t>some existing bonds need to be broken before new bonds can be made.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70A74B7E-88C7-40AC-93B8-3CD762F36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activation energy?</a:t>
            </a:r>
          </a:p>
        </p:txBody>
      </p:sp>
      <p:pic>
        <p:nvPicPr>
          <p:cNvPr id="241669" name="Picture 5" descr="bonds - unbroken">
            <a:extLst>
              <a:ext uri="{FF2B5EF4-FFF2-40B4-BE49-F238E27FC236}">
                <a16:creationId xmlns:a16="http://schemas.microsoft.com/office/drawing/2014/main" id="{E33C7C61-FA9B-4D36-BF4F-17C3C65A2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3960813"/>
            <a:ext cx="3133725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1670" name="Picture 6" descr="bonds - broken">
            <a:extLst>
              <a:ext uri="{FF2B5EF4-FFF2-40B4-BE49-F238E27FC236}">
                <a16:creationId xmlns:a16="http://schemas.microsoft.com/office/drawing/2014/main" id="{6EE5A062-28D7-43B0-A646-2BAC526DD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3960813"/>
            <a:ext cx="313213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1672" name="AutoShape 8">
            <a:extLst>
              <a:ext uri="{FF2B5EF4-FFF2-40B4-BE49-F238E27FC236}">
                <a16:creationId xmlns:a16="http://schemas.microsoft.com/office/drawing/2014/main" id="{4D3E0602-9B9E-455B-B7FD-F734C2EF3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4394200"/>
            <a:ext cx="1219200" cy="330200"/>
          </a:xfrm>
          <a:prstGeom prst="rightArrow">
            <a:avLst>
              <a:gd name="adj1" fmla="val 50000"/>
              <a:gd name="adj2" fmla="val 92308"/>
            </a:avLst>
          </a:prstGeom>
          <a:solidFill>
            <a:srgbClr val="FF66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E6D0F26E-130F-41A4-9E21-B13E3EB67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2762" y="3906838"/>
            <a:ext cx="554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 err="1">
                <a:solidFill>
                  <a:srgbClr val="FF6600"/>
                </a:solidFill>
              </a:rPr>
              <a:t>E</a:t>
            </a:r>
            <a:r>
              <a:rPr lang="en-GB" altLang="en-US" b="1" baseline="-25000" dirty="0" err="1">
                <a:solidFill>
                  <a:srgbClr val="FF6600"/>
                </a:solidFill>
              </a:rPr>
              <a:t>a</a:t>
            </a:r>
            <a:endParaRPr lang="en-GB" altLang="en-US" b="1" baseline="-25000" dirty="0">
              <a:solidFill>
                <a:srgbClr val="FF6600"/>
              </a:solidFill>
            </a:endParaRPr>
          </a:p>
        </p:txBody>
      </p:sp>
      <p:pic>
        <p:nvPicPr>
          <p:cNvPr id="10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21D5DDD-DE7D-4E02-A0A1-9BF34C48B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/>
      <p:bldP spid="241672" grpId="0" animBg="1"/>
      <p:bldP spid="235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A43A999-9ECC-46E3-A05F-622B35DC4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Making and breaking chemical bonds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808A2EB6-327F-4B4C-8FAD-59C6ED211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15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Most chemicals will break up (decompose) if they are heated strongly enough. This means that energy is needed to break chemical bonds – an </a:t>
            </a:r>
            <a:r>
              <a:rPr lang="en-GB" altLang="en-US" b="1" dirty="0">
                <a:solidFill>
                  <a:srgbClr val="3366FF"/>
                </a:solidFill>
              </a:rPr>
              <a:t>endothermic</a:t>
            </a:r>
            <a:r>
              <a:rPr lang="en-GB" altLang="en-US" dirty="0"/>
              <a:t> process. </a:t>
            </a:r>
          </a:p>
        </p:txBody>
      </p:sp>
      <p:sp>
        <p:nvSpPr>
          <p:cNvPr id="24592" name="Text Box 5">
            <a:extLst>
              <a:ext uri="{FF2B5EF4-FFF2-40B4-BE49-F238E27FC236}">
                <a16:creationId xmlns:a16="http://schemas.microsoft.com/office/drawing/2014/main" id="{973B3C34-6631-47F9-A4DC-060B44769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2173288"/>
            <a:ext cx="118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3366FF"/>
                </a:solidFill>
              </a:rPr>
              <a:t>energy</a:t>
            </a:r>
          </a:p>
        </p:txBody>
      </p:sp>
      <p:sp>
        <p:nvSpPr>
          <p:cNvPr id="24593" name="Text Box 6">
            <a:extLst>
              <a:ext uri="{FF2B5EF4-FFF2-40B4-BE49-F238E27FC236}">
                <a16:creationId xmlns:a16="http://schemas.microsoft.com/office/drawing/2014/main" id="{E5763B05-82E2-4610-95D9-62240E1BE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3049588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3366FF"/>
                </a:solidFill>
              </a:rPr>
              <a:t>absorbed</a:t>
            </a:r>
          </a:p>
        </p:txBody>
      </p:sp>
      <p:sp>
        <p:nvSpPr>
          <p:cNvPr id="235527" name="AutoShape 7">
            <a:extLst>
              <a:ext uri="{FF2B5EF4-FFF2-40B4-BE49-F238E27FC236}">
                <a16:creationId xmlns:a16="http://schemas.microsoft.com/office/drawing/2014/main" id="{9D1CCF43-F755-4979-BFA3-C5E805850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674938"/>
            <a:ext cx="1219200" cy="330200"/>
          </a:xfrm>
          <a:prstGeom prst="rightArrow">
            <a:avLst>
              <a:gd name="adj1" fmla="val 50000"/>
              <a:gd name="adj2" fmla="val 92308"/>
            </a:avLst>
          </a:prstGeom>
          <a:solidFill>
            <a:srgbClr val="FF66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sp>
        <p:nvSpPr>
          <p:cNvPr id="235528" name="Text Box 8">
            <a:extLst>
              <a:ext uri="{FF2B5EF4-FFF2-40B4-BE49-F238E27FC236}">
                <a16:creationId xmlns:a16="http://schemas.microsoft.com/office/drawing/2014/main" id="{F0242A17-36E5-4F1D-94FC-15FB32D68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708400"/>
            <a:ext cx="8096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/>
              <a:t>Bond-breaking is endothermic, so bond-making must therefore be </a:t>
            </a:r>
            <a:r>
              <a:rPr lang="en-GB" altLang="en-US" b="1" dirty="0">
                <a:solidFill>
                  <a:srgbClr val="FF0000"/>
                </a:solidFill>
              </a:rPr>
              <a:t>exothermic</a:t>
            </a:r>
            <a:r>
              <a:rPr lang="en-GB" altLang="en-US" dirty="0"/>
              <a:t>. This means that energy is released when chemical bonds are made. </a:t>
            </a:r>
          </a:p>
        </p:txBody>
      </p:sp>
      <p:sp>
        <p:nvSpPr>
          <p:cNvPr id="24589" name="Text Box 10">
            <a:extLst>
              <a:ext uri="{FF2B5EF4-FFF2-40B4-BE49-F238E27FC236}">
                <a16:creationId xmlns:a16="http://schemas.microsoft.com/office/drawing/2014/main" id="{97DFF950-FF5D-4715-8710-7244AFCA5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9863" y="5099050"/>
            <a:ext cx="118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energy</a:t>
            </a:r>
          </a:p>
        </p:txBody>
      </p:sp>
      <p:sp>
        <p:nvSpPr>
          <p:cNvPr id="24590" name="Text Box 11">
            <a:extLst>
              <a:ext uri="{FF2B5EF4-FFF2-40B4-BE49-F238E27FC236}">
                <a16:creationId xmlns:a16="http://schemas.microsoft.com/office/drawing/2014/main" id="{4CE76588-A492-48ED-B2AC-723BC6144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800" y="5975350"/>
            <a:ext cx="142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>
                <a:solidFill>
                  <a:srgbClr val="FF0000"/>
                </a:solidFill>
              </a:rPr>
              <a:t>released</a:t>
            </a:r>
          </a:p>
        </p:txBody>
      </p:sp>
      <p:sp>
        <p:nvSpPr>
          <p:cNvPr id="235532" name="AutoShape 12">
            <a:extLst>
              <a:ext uri="{FF2B5EF4-FFF2-40B4-BE49-F238E27FC236}">
                <a16:creationId xmlns:a16="http://schemas.microsoft.com/office/drawing/2014/main" id="{CF18BFC1-1914-4ED0-B6F8-32E3047A2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600700"/>
            <a:ext cx="1219200" cy="330200"/>
          </a:xfrm>
          <a:prstGeom prst="rightArrow">
            <a:avLst>
              <a:gd name="adj1" fmla="val 50000"/>
              <a:gd name="adj2" fmla="val 92308"/>
            </a:avLst>
          </a:prstGeom>
          <a:solidFill>
            <a:srgbClr val="FF66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pic>
        <p:nvPicPr>
          <p:cNvPr id="235533" name="Picture 13" descr="bonds - unbroken">
            <a:extLst>
              <a:ext uri="{FF2B5EF4-FFF2-40B4-BE49-F238E27FC236}">
                <a16:creationId xmlns:a16="http://schemas.microsoft.com/office/drawing/2014/main" id="{1267BE1A-6FCD-4E9C-9E82-5A7321A0E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13" y="5345113"/>
            <a:ext cx="21923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34" name="Picture 14" descr="bonds - broken">
            <a:extLst>
              <a:ext uri="{FF2B5EF4-FFF2-40B4-BE49-F238E27FC236}">
                <a16:creationId xmlns:a16="http://schemas.microsoft.com/office/drawing/2014/main" id="{8706A1A4-9104-4554-8CA3-445CAFDF6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5345113"/>
            <a:ext cx="21923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35" name="Picture 15" descr="bonds - unbroken">
            <a:extLst>
              <a:ext uri="{FF2B5EF4-FFF2-40B4-BE49-F238E27FC236}">
                <a16:creationId xmlns:a16="http://schemas.microsoft.com/office/drawing/2014/main" id="{F4A8C6D4-AB4B-4BAA-8ECD-183742104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2419350"/>
            <a:ext cx="21923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36" name="Picture 16" descr="bonds - broken">
            <a:extLst>
              <a:ext uri="{FF2B5EF4-FFF2-40B4-BE49-F238E27FC236}">
                <a16:creationId xmlns:a16="http://schemas.microsoft.com/office/drawing/2014/main" id="{8245B6CA-0FAB-46B4-BEE2-93CEED09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13" y="2419350"/>
            <a:ext cx="21923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notes_icon">
            <a:extLst>
              <a:ext uri="{FF2B5EF4-FFF2-40B4-BE49-F238E27FC236}">
                <a16:creationId xmlns:a16="http://schemas.microsoft.com/office/drawing/2014/main" id="{08BE3E10-E04B-435E-B5B4-D254B79D2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A00BE86-D1C4-4A74-ABE5-A816BA324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2" grpId="0"/>
      <p:bldP spid="24593" grpId="0"/>
      <p:bldP spid="235527" grpId="0" animBg="1"/>
      <p:bldP spid="235528" grpId="0"/>
      <p:bldP spid="24589" grpId="0"/>
      <p:bldP spid="24590" grpId="0"/>
      <p:bldP spid="2355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>
            <a:extLst>
              <a:ext uri="{FF2B5EF4-FFF2-40B4-BE49-F238E27FC236}">
                <a16:creationId xmlns:a16="http://schemas.microsoft.com/office/drawing/2014/main" id="{D2AC4A54-0B74-45AB-ADEE-BB15E28D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973263"/>
            <a:ext cx="797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Exothermic</a:t>
            </a:r>
            <a:r>
              <a:rPr lang="en-GB" altLang="en-US" dirty="0">
                <a:solidFill>
                  <a:srgbClr val="010066"/>
                </a:solidFill>
              </a:rPr>
              <a:t> reactions release energy – they get hot:</a:t>
            </a:r>
          </a:p>
        </p:txBody>
      </p:sp>
      <p:sp>
        <p:nvSpPr>
          <p:cNvPr id="201732" name="Text Box 4">
            <a:extLst>
              <a:ext uri="{FF2B5EF4-FFF2-40B4-BE49-F238E27FC236}">
                <a16:creationId xmlns:a16="http://schemas.microsoft.com/office/drawing/2014/main" id="{67E05223-AF75-4224-9D8B-1B2C462F4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890963"/>
            <a:ext cx="7615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3366FF"/>
                </a:solidFill>
              </a:rPr>
              <a:t>Endothermic</a:t>
            </a:r>
            <a:r>
              <a:rPr lang="en-GB" altLang="en-US" dirty="0"/>
              <a:t> reactions absorb energy – they get cold:</a:t>
            </a:r>
          </a:p>
        </p:txBody>
      </p:sp>
      <p:sp>
        <p:nvSpPr>
          <p:cNvPr id="201733" name="Text Box 5">
            <a:extLst>
              <a:ext uri="{FF2B5EF4-FFF2-40B4-BE49-F238E27FC236}">
                <a16:creationId xmlns:a16="http://schemas.microsoft.com/office/drawing/2014/main" id="{B140A353-BC0D-4491-A133-D2CCB41E9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2474913"/>
            <a:ext cx="363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altLang="en-US" dirty="0"/>
              <a:t>ex = out (as in “</a:t>
            </a:r>
            <a:r>
              <a:rPr lang="en-GB" altLang="en-US" u="sng" dirty="0"/>
              <a:t>ex</a:t>
            </a:r>
            <a:r>
              <a:rPr lang="en-GB" altLang="en-US" dirty="0"/>
              <a:t>it”)</a:t>
            </a:r>
          </a:p>
        </p:txBody>
      </p:sp>
      <p:sp>
        <p:nvSpPr>
          <p:cNvPr id="201734" name="Text Box 6">
            <a:extLst>
              <a:ext uri="{FF2B5EF4-FFF2-40B4-BE49-F238E27FC236}">
                <a16:creationId xmlns:a16="http://schemas.microsoft.com/office/drawing/2014/main" id="{66D07ACC-E9E0-41C2-A58A-FD8F1D755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440055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3366FF"/>
              </a:buClr>
              <a:buFont typeface="Wingdings" panose="05000000000000000000" pitchFamily="2" charset="2"/>
              <a:buChar char="l"/>
            </a:pPr>
            <a:r>
              <a:rPr lang="en-GB" altLang="en-US" dirty="0" err="1"/>
              <a:t>en</a:t>
            </a:r>
            <a:r>
              <a:rPr lang="en-GB" altLang="en-US" dirty="0"/>
              <a:t> = in (as in “</a:t>
            </a:r>
            <a:r>
              <a:rPr lang="en-GB" altLang="en-US" u="sng" dirty="0"/>
              <a:t>en</a:t>
            </a:r>
            <a:r>
              <a:rPr lang="en-GB" altLang="en-US" dirty="0"/>
              <a:t>trance”).</a:t>
            </a:r>
          </a:p>
        </p:txBody>
      </p:sp>
      <p:sp>
        <p:nvSpPr>
          <p:cNvPr id="201735" name="Text Box 7">
            <a:extLst>
              <a:ext uri="{FF2B5EF4-FFF2-40B4-BE49-F238E27FC236}">
                <a16:creationId xmlns:a16="http://schemas.microsoft.com/office/drawing/2014/main" id="{A04F20F8-04B8-4E0B-94E6-F7D02B506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5292725"/>
            <a:ext cx="6080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10066"/>
                </a:solidFill>
              </a:rPr>
              <a:t>Most chemical reactions are </a:t>
            </a:r>
            <a:r>
              <a:rPr lang="en-GB" altLang="en-US" b="1">
                <a:solidFill>
                  <a:srgbClr val="FF0000"/>
                </a:solidFill>
              </a:rPr>
              <a:t>exothermic</a:t>
            </a:r>
            <a:r>
              <a:rPr lang="en-GB" altLang="en-US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201736" name="Text Box 8">
            <a:extLst>
              <a:ext uri="{FF2B5EF4-FFF2-40B4-BE49-F238E27FC236}">
                <a16:creationId xmlns:a16="http://schemas.microsoft.com/office/drawing/2014/main" id="{8B915498-6900-4BFD-8FED-25027472E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2976563"/>
            <a:ext cx="426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en-GB" altLang="en-US"/>
              <a:t>thermic = relating to heat.</a:t>
            </a:r>
          </a:p>
        </p:txBody>
      </p:sp>
      <p:sp>
        <p:nvSpPr>
          <p:cNvPr id="25608" name="Rectangle 9">
            <a:extLst>
              <a:ext uri="{FF2B5EF4-FFF2-40B4-BE49-F238E27FC236}">
                <a16:creationId xmlns:a16="http://schemas.microsoft.com/office/drawing/2014/main" id="{34217034-9569-4964-A7A6-FDBE23249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Exothermic and endothermic reactions</a:t>
            </a:r>
          </a:p>
        </p:txBody>
      </p:sp>
      <p:sp>
        <p:nvSpPr>
          <p:cNvPr id="25610" name="Text Box 11">
            <a:extLst>
              <a:ext uri="{FF2B5EF4-FFF2-40B4-BE49-F238E27FC236}">
                <a16:creationId xmlns:a16="http://schemas.microsoft.com/office/drawing/2014/main" id="{EB1D2261-6CBC-44D9-9A7F-D4D12B90E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784225"/>
            <a:ext cx="8258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When a chemical reaction takes place, energy is also transferred to or from the surroundings.</a:t>
            </a:r>
          </a:p>
        </p:txBody>
      </p:sp>
      <p:pic>
        <p:nvPicPr>
          <p:cNvPr id="1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C897BFA-71B8-419E-B55E-3EA0CD4FA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/>
      <p:bldP spid="201732" grpId="0"/>
      <p:bldP spid="201733" grpId="0"/>
      <p:bldP spid="201734" grpId="0"/>
      <p:bldP spid="201735" grpId="0"/>
      <p:bldP spid="2017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Picture4.jpg">
            <a:extLst>
              <a:ext uri="{FF2B5EF4-FFF2-40B4-BE49-F238E27FC236}">
                <a16:creationId xmlns:a16="http://schemas.microsoft.com/office/drawing/2014/main" id="{FB6E607E-070C-4599-ABAC-A6775DA57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927225"/>
            <a:ext cx="481965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1">
            <a:extLst>
              <a:ext uri="{FF2B5EF4-FFF2-40B4-BE49-F238E27FC236}">
                <a16:creationId xmlns:a16="http://schemas.microsoft.com/office/drawing/2014/main" id="{9E8ADC8D-96B2-4113-BBBD-5019A244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Energy level diagrams</a:t>
            </a:r>
          </a:p>
        </p:txBody>
      </p:sp>
      <p:sp>
        <p:nvSpPr>
          <p:cNvPr id="29700" name="TextBox 2">
            <a:extLst>
              <a:ext uri="{FF2B5EF4-FFF2-40B4-BE49-F238E27FC236}">
                <a16:creationId xmlns:a16="http://schemas.microsoft.com/office/drawing/2014/main" id="{DBD23767-CCFB-4F18-9CF3-6737771BD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92163"/>
            <a:ext cx="81899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Energy level diagrams </a:t>
            </a:r>
            <a:r>
              <a:rPr lang="en-GB" altLang="en-US" dirty="0"/>
              <a:t>(reaction profiles) are useful for </a:t>
            </a:r>
            <a:r>
              <a:rPr lang="en-GB" altLang="en-US" dirty="0" err="1"/>
              <a:t>analyzing</a:t>
            </a:r>
            <a:r>
              <a:rPr lang="en-GB" altLang="en-US" dirty="0"/>
              <a:t> chemical reactions. How to draw them: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28B1F1-EDA4-44F4-A20A-75989D0A3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963" y="1614488"/>
            <a:ext cx="501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</a:pPr>
            <a:r>
              <a:rPr lang="en-GB" altLang="en-US" b="1" dirty="0">
                <a:solidFill>
                  <a:srgbClr val="FF6600"/>
                </a:solidFill>
                <a:cs typeface="Arial" panose="020B0604020202020204" pitchFamily="34" charset="0"/>
              </a:rPr>
              <a:t>1.</a:t>
            </a:r>
            <a:r>
              <a:rPr lang="en-GB" altLang="en-US" b="1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88477A-CA0E-49FD-B910-A03D1B384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963" y="2085975"/>
            <a:ext cx="5286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</a:pPr>
            <a:r>
              <a:rPr lang="en-GB" altLang="en-US" b="1" dirty="0">
                <a:solidFill>
                  <a:srgbClr val="FF6600"/>
                </a:solidFill>
                <a:cs typeface="Arial" panose="020B0604020202020204" pitchFamily="34" charset="0"/>
              </a:rPr>
              <a:t>2.</a:t>
            </a:r>
            <a:endParaRPr lang="en-GB" altLang="en-US" b="1" dirty="0"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6CC59F-1202-45D4-909E-58E388CC95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963" y="2927350"/>
            <a:ext cx="600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</a:pPr>
            <a:r>
              <a:rPr lang="en-GB" altLang="en-US" b="1" dirty="0">
                <a:solidFill>
                  <a:srgbClr val="FF6600"/>
                </a:solidFill>
                <a:cs typeface="Arial" panose="020B0604020202020204" pitchFamily="34" charset="0"/>
              </a:rPr>
              <a:t>3.</a:t>
            </a:r>
            <a:endParaRPr lang="en-GB" altLang="en-US" b="1" dirty="0">
              <a:cs typeface="Arial" panose="020B0604020202020204" pitchFamily="34" charset="0"/>
            </a:endParaRPr>
          </a:p>
        </p:txBody>
      </p:sp>
      <p:pic>
        <p:nvPicPr>
          <p:cNvPr id="28687" name="Picture 3">
            <a:extLst>
              <a:ext uri="{FF2B5EF4-FFF2-40B4-BE49-F238E27FC236}">
                <a16:creationId xmlns:a16="http://schemas.microsoft.com/office/drawing/2014/main" id="{9C5BEFBD-0B41-4017-BB90-311BA2082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0" t="-3319"/>
          <a:stretch>
            <a:fillRect/>
          </a:stretch>
        </p:blipFill>
        <p:spPr bwMode="auto">
          <a:xfrm>
            <a:off x="598488" y="2947988"/>
            <a:ext cx="15668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8" name="TextBox 241">
            <a:extLst>
              <a:ext uri="{FF2B5EF4-FFF2-40B4-BE49-F238E27FC236}">
                <a16:creationId xmlns:a16="http://schemas.microsoft.com/office/drawing/2014/main" id="{9F86C190-5E0A-46FD-9BF0-05C292B27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543175"/>
            <a:ext cx="158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</a:rPr>
              <a:t>reactants</a:t>
            </a:r>
          </a:p>
        </p:txBody>
      </p:sp>
      <p:pic>
        <p:nvPicPr>
          <p:cNvPr id="28685" name="Picture 5">
            <a:extLst>
              <a:ext uri="{FF2B5EF4-FFF2-40B4-BE49-F238E27FC236}">
                <a16:creationId xmlns:a16="http://schemas.microsoft.com/office/drawing/2014/main" id="{80FA2A07-5C4E-4357-B855-1B7A4B3E5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7" b="1556"/>
          <a:stretch>
            <a:fillRect/>
          </a:stretch>
        </p:blipFill>
        <p:spPr bwMode="auto">
          <a:xfrm>
            <a:off x="3232150" y="4729163"/>
            <a:ext cx="15843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6" name="TextBox 271">
            <a:extLst>
              <a:ext uri="{FF2B5EF4-FFF2-40B4-BE49-F238E27FC236}">
                <a16:creationId xmlns:a16="http://schemas.microsoft.com/office/drawing/2014/main" id="{A9A5F8FF-C3DB-4367-80D6-C699752B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4332288"/>
            <a:ext cx="158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990099"/>
                </a:solidFill>
              </a:rPr>
              <a:t>products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D1151853-F20D-49CA-AC08-B1B9D5967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084513"/>
            <a:ext cx="463550" cy="1727200"/>
          </a:xfrm>
          <a:prstGeom prst="downArrow">
            <a:avLst>
              <a:gd name="adj1" fmla="val 50000"/>
              <a:gd name="adj2" fmla="val 50025"/>
            </a:avLst>
          </a:prstGeom>
          <a:solidFill>
            <a:srgbClr val="006600"/>
          </a:solidFill>
          <a:ln w="9525" algn="ctr">
            <a:solidFill>
              <a:srgbClr val="0066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E490F2-0662-45E1-808C-C104AA52F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0813" y="3768725"/>
            <a:ext cx="3889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Compared to the reactants, the y-coordinate of the product line can be: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67F607-D4E3-42A2-A1ED-2204D3FA3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979988"/>
            <a:ext cx="3384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/>
              <a:t>lower (exothermic reaction)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6AC6FF-6086-41D7-BC08-3D1AF2DC3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1613" y="5821363"/>
            <a:ext cx="33845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6600"/>
              </a:buClr>
              <a:buFont typeface="Wingdings" panose="05000000000000000000" pitchFamily="2" charset="2"/>
              <a:buChar char="l"/>
            </a:pPr>
            <a:r>
              <a:rPr lang="en-GB" altLang="en-US"/>
              <a:t>higher (endothermic reaction)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8955A9-5F8A-4E14-8265-6309D1F98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1597025"/>
            <a:ext cx="3725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cs typeface="Arial" panose="020B0604020202020204" pitchFamily="34" charset="0"/>
              </a:rPr>
              <a:t>Draw and label the axes.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A06C3E-F00D-44CF-B963-6C51BBB8F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2085975"/>
            <a:ext cx="384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cs typeface="Arial" panose="020B0604020202020204" pitchFamily="34" charset="0"/>
              </a:rPr>
              <a:t>Draw a line for the </a:t>
            </a:r>
            <a:r>
              <a:rPr lang="en-GB" altLang="en-US" b="1">
                <a:solidFill>
                  <a:srgbClr val="FF6600"/>
                </a:solidFill>
                <a:cs typeface="Arial" panose="020B0604020202020204" pitchFamily="34" charset="0"/>
              </a:rPr>
              <a:t>reactants</a:t>
            </a:r>
            <a:r>
              <a:rPr lang="en-GB" altLang="en-US">
                <a:cs typeface="Arial" panose="020B0604020202020204" pitchFamily="34" charset="0"/>
              </a:rPr>
              <a:t> starting at x = 0.</a:t>
            </a:r>
            <a:endParaRPr lang="en-GB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228774-5457-4DD0-98DA-A9C59CF5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2927350"/>
            <a:ext cx="36845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>
                <a:cs typeface="Arial" panose="020B0604020202020204" pitchFamily="34" charset="0"/>
              </a:rPr>
              <a:t>Draw a line for the </a:t>
            </a:r>
            <a:r>
              <a:rPr lang="en-GB" altLang="en-US" b="1" dirty="0">
                <a:solidFill>
                  <a:srgbClr val="FF6600"/>
                </a:solidFill>
                <a:cs typeface="Arial" panose="020B0604020202020204" pitchFamily="34" charset="0"/>
              </a:rPr>
              <a:t>products</a:t>
            </a:r>
            <a:r>
              <a:rPr lang="en-GB" altLang="en-US" dirty="0">
                <a:cs typeface="Arial" panose="020B0604020202020204" pitchFamily="34" charset="0"/>
              </a:rPr>
              <a:t> at x &gt; 0.</a:t>
            </a:r>
            <a:endParaRPr lang="en-GB" altLang="en-US" dirty="0"/>
          </a:p>
        </p:txBody>
      </p:sp>
      <p:pic>
        <p:nvPicPr>
          <p:cNvPr id="29" name="Picture 9" descr="notes_icon">
            <a:extLst>
              <a:ext uri="{FF2B5EF4-FFF2-40B4-BE49-F238E27FC236}">
                <a16:creationId xmlns:a16="http://schemas.microsoft.com/office/drawing/2014/main" id="{54382BB8-82EB-4346-9FAC-1D4AFC1FE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C7E577C-2604-46AC-B549-6AFF36D8D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8688" grpId="0"/>
      <p:bldP spid="28686" grpId="0"/>
      <p:bldP spid="23" grpId="0" animBg="1"/>
      <p:bldP spid="25" grpId="0"/>
      <p:bldP spid="26" grpId="0"/>
      <p:bldP spid="28" grpId="0"/>
      <p:bldP spid="20" grpId="0"/>
      <p:bldP spid="24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Picture4.jpg">
            <a:extLst>
              <a:ext uri="{FF2B5EF4-FFF2-40B4-BE49-F238E27FC236}">
                <a16:creationId xmlns:a16="http://schemas.microsoft.com/office/drawing/2014/main" id="{5EBBCF7C-C639-484D-842B-9009C2EAFE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927225"/>
            <a:ext cx="481965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Down Arrow 22">
            <a:extLst>
              <a:ext uri="{FF2B5EF4-FFF2-40B4-BE49-F238E27FC236}">
                <a16:creationId xmlns:a16="http://schemas.microsoft.com/office/drawing/2014/main" id="{CBF1448F-277D-491F-97F7-84FC20C24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084513"/>
            <a:ext cx="463550" cy="1727200"/>
          </a:xfrm>
          <a:prstGeom prst="downArrow">
            <a:avLst>
              <a:gd name="adj1" fmla="val 50000"/>
              <a:gd name="adj2" fmla="val 50025"/>
            </a:avLst>
          </a:prstGeom>
          <a:solidFill>
            <a:srgbClr val="006600"/>
          </a:solidFill>
          <a:ln w="9525" algn="ctr">
            <a:solidFill>
              <a:srgbClr val="006600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365BFA-BD9A-47D1-9828-46349068F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687" y="2951500"/>
            <a:ext cx="593725" cy="1982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30723" name="Title 1">
            <a:extLst>
              <a:ext uri="{FF2B5EF4-FFF2-40B4-BE49-F238E27FC236}">
                <a16:creationId xmlns:a16="http://schemas.microsoft.com/office/drawing/2014/main" id="{AF3BE5F2-93F6-4BC0-9EAC-1BA1106C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Energy curve</a:t>
            </a:r>
          </a:p>
        </p:txBody>
      </p:sp>
      <p:pic>
        <p:nvPicPr>
          <p:cNvPr id="30724" name="Picture 3">
            <a:extLst>
              <a:ext uri="{FF2B5EF4-FFF2-40B4-BE49-F238E27FC236}">
                <a16:creationId xmlns:a16="http://schemas.microsoft.com/office/drawing/2014/main" id="{C980A8AE-B9B2-49E0-AA6E-D4077A42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0" t="-3319"/>
          <a:stretch>
            <a:fillRect/>
          </a:stretch>
        </p:blipFill>
        <p:spPr bwMode="auto">
          <a:xfrm>
            <a:off x="598488" y="2947988"/>
            <a:ext cx="15668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24">
            <a:extLst>
              <a:ext uri="{FF2B5EF4-FFF2-40B4-BE49-F238E27FC236}">
                <a16:creationId xmlns:a16="http://schemas.microsoft.com/office/drawing/2014/main" id="{2B29B1DA-9477-43B6-987F-9C744A992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543175"/>
            <a:ext cx="158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</a:rPr>
              <a:t>reactants</a:t>
            </a:r>
          </a:p>
        </p:txBody>
      </p:sp>
      <p:pic>
        <p:nvPicPr>
          <p:cNvPr id="30726" name="Picture 51">
            <a:extLst>
              <a:ext uri="{FF2B5EF4-FFF2-40B4-BE49-F238E27FC236}">
                <a16:creationId xmlns:a16="http://schemas.microsoft.com/office/drawing/2014/main" id="{8DDA385C-E230-4D9D-AC7A-F0829570E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7" b="1556"/>
          <a:stretch>
            <a:fillRect/>
          </a:stretch>
        </p:blipFill>
        <p:spPr bwMode="auto">
          <a:xfrm>
            <a:off x="3232150" y="4729163"/>
            <a:ext cx="15843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Box 27">
            <a:extLst>
              <a:ext uri="{FF2B5EF4-FFF2-40B4-BE49-F238E27FC236}">
                <a16:creationId xmlns:a16="http://schemas.microsoft.com/office/drawing/2014/main" id="{2BE990EC-8E37-4D51-A3A6-412FA1468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4332288"/>
            <a:ext cx="158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990099"/>
                </a:solidFill>
              </a:rPr>
              <a:t>products</a:t>
            </a:r>
          </a:p>
        </p:txBody>
      </p:sp>
      <p:sp>
        <p:nvSpPr>
          <p:cNvPr id="30728" name="TextBox 2">
            <a:extLst>
              <a:ext uri="{FF2B5EF4-FFF2-40B4-BE49-F238E27FC236}">
                <a16:creationId xmlns:a16="http://schemas.microsoft.com/office/drawing/2014/main" id="{3A415AE5-1F22-49C9-959A-6A0921809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92163"/>
            <a:ext cx="8189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010066"/>
                </a:solidFill>
              </a:rPr>
              <a:t>The energy of the reactants and products is now shown on the energy level diagram. How do we represent the </a:t>
            </a:r>
            <a:r>
              <a:rPr lang="en-GB" altLang="en-US" b="1">
                <a:solidFill>
                  <a:srgbClr val="FF6600"/>
                </a:solidFill>
              </a:rPr>
              <a:t>energy change </a:t>
            </a:r>
            <a:r>
              <a:rPr lang="en-GB" altLang="en-US">
                <a:solidFill>
                  <a:srgbClr val="010066"/>
                </a:solidFill>
              </a:rPr>
              <a:t>during the reaction?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1D15C9-8EDD-4E38-A156-E157755D6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3303588"/>
            <a:ext cx="39989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However, most reactions require an </a:t>
            </a:r>
            <a:r>
              <a:rPr lang="en-GB" altLang="en-US" b="1"/>
              <a:t>energy input</a:t>
            </a:r>
            <a:r>
              <a:rPr lang="en-GB" altLang="en-US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5FF234-9E9A-4AD2-A2B7-63FDC1B46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4337050"/>
            <a:ext cx="38528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This is shown on an energy level diagram by drawing a </a:t>
            </a:r>
            <a:r>
              <a:rPr lang="en-GB" altLang="en-US" b="1"/>
              <a:t>curve</a:t>
            </a:r>
            <a:r>
              <a:rPr lang="en-GB" altLang="en-US"/>
              <a:t> upwards before the energy drops down to the products.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8CE406-54A7-4522-9919-0FA43F974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088" y="1898650"/>
            <a:ext cx="3852862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overall energy change is </a:t>
            </a:r>
            <a:r>
              <a:rPr lang="en-GB" altLang="en-US" b="1" dirty="0"/>
              <a:t>negative</a:t>
            </a:r>
            <a:r>
              <a:rPr lang="en-GB" altLang="en-US" dirty="0"/>
              <a:t> as this is an exothermic reaction.</a:t>
            </a:r>
          </a:p>
        </p:txBody>
      </p:sp>
      <p:pic>
        <p:nvPicPr>
          <p:cNvPr id="18" name="Picture 9" descr="notes_icon">
            <a:extLst>
              <a:ext uri="{FF2B5EF4-FFF2-40B4-BE49-F238E27FC236}">
                <a16:creationId xmlns:a16="http://schemas.microsoft.com/office/drawing/2014/main" id="{A28A2EEF-E374-4BDE-BD7D-5ABFBDC13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27D59FD-F305-4B71-A599-780302405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Freeform 54">
            <a:extLst>
              <a:ext uri="{FF2B5EF4-FFF2-40B4-BE49-F238E27FC236}">
                <a16:creationId xmlns:a16="http://schemas.microsoft.com/office/drawing/2014/main" id="{DD7CD4C3-E4F6-41CF-9D68-B3D6512C3728}"/>
              </a:ext>
            </a:extLst>
          </p:cNvPr>
          <p:cNvSpPr/>
          <p:nvPr/>
        </p:nvSpPr>
        <p:spPr bwMode="auto">
          <a:xfrm>
            <a:off x="2087563" y="2268538"/>
            <a:ext cx="1190625" cy="2500312"/>
          </a:xfrm>
          <a:custGeom>
            <a:avLst/>
            <a:gdLst>
              <a:gd name="connsiteX0" fmla="*/ 0 w 1501423"/>
              <a:gd name="connsiteY0" fmla="*/ 705555 h 2500488"/>
              <a:gd name="connsiteX1" fmla="*/ 778934 w 1501423"/>
              <a:gd name="connsiteY1" fmla="*/ 299155 h 2500488"/>
              <a:gd name="connsiteX2" fmla="*/ 1501423 w 1501423"/>
              <a:gd name="connsiteY2" fmla="*/ 2500488 h 25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423" h="2500488">
                <a:moveTo>
                  <a:pt x="0" y="705555"/>
                </a:moveTo>
                <a:cubicBezTo>
                  <a:pt x="264348" y="352777"/>
                  <a:pt x="528697" y="0"/>
                  <a:pt x="778934" y="299155"/>
                </a:cubicBezTo>
                <a:cubicBezTo>
                  <a:pt x="1029171" y="598310"/>
                  <a:pt x="1265297" y="1549399"/>
                  <a:pt x="1501423" y="2500488"/>
                </a:cubicBezTo>
              </a:path>
            </a:pathLst>
          </a:custGeom>
          <a:ln>
            <a:solidFill>
              <a:srgbClr val="0066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66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3" grpId="0" animBg="1"/>
      <p:bldP spid="16" grpId="0"/>
      <p:bldP spid="17" grpId="0"/>
      <p:bldP spid="19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Picture4.jpg">
            <a:extLst>
              <a:ext uri="{FF2B5EF4-FFF2-40B4-BE49-F238E27FC236}">
                <a16:creationId xmlns:a16="http://schemas.microsoft.com/office/drawing/2014/main" id="{97C61552-1CD5-48A0-843D-4A2AFD977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927225"/>
            <a:ext cx="4819650" cy="372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>
            <a:extLst>
              <a:ext uri="{FF2B5EF4-FFF2-40B4-BE49-F238E27FC236}">
                <a16:creationId xmlns:a16="http://schemas.microsoft.com/office/drawing/2014/main" id="{EE7A503D-8328-4235-B568-D61F09936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does the energy curve represent?</a:t>
            </a:r>
          </a:p>
        </p:txBody>
      </p:sp>
      <p:sp>
        <p:nvSpPr>
          <p:cNvPr id="31748" name="TextBox 2">
            <a:extLst>
              <a:ext uri="{FF2B5EF4-FFF2-40B4-BE49-F238E27FC236}">
                <a16:creationId xmlns:a16="http://schemas.microsoft.com/office/drawing/2014/main" id="{FB5AB832-9A61-4497-AC1C-D33805E1F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792163"/>
            <a:ext cx="7620000" cy="83026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What sort of information can be gained from an energy level diagram?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BF5D495-B950-4F0D-8BE2-143ECE43F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203" y="1795462"/>
            <a:ext cx="411779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energy needed for a reaction to take place is known as the </a:t>
            </a:r>
            <a:r>
              <a:rPr lang="en-GB" altLang="en-US" b="1" dirty="0">
                <a:solidFill>
                  <a:srgbClr val="FF6600"/>
                </a:solidFill>
              </a:rPr>
              <a:t>activation energy, E</a:t>
            </a:r>
            <a:r>
              <a:rPr lang="en-GB" altLang="en-US" b="1" baseline="-25000" dirty="0">
                <a:solidFill>
                  <a:srgbClr val="FF6600"/>
                </a:solidFill>
              </a:rPr>
              <a:t>a</a:t>
            </a:r>
            <a:r>
              <a:rPr lang="en-GB" altLang="en-US" dirty="0"/>
              <a:t>. It is represented by the “bump” in the curve.</a:t>
            </a:r>
            <a:endParaRPr lang="en-GB" altLang="en-US" baseline="-25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06445AA-376E-462C-99D8-F10FC8A0A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203" y="3908424"/>
            <a:ext cx="3943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The </a:t>
            </a:r>
            <a:r>
              <a:rPr lang="en-GB" altLang="en-US" b="1" dirty="0"/>
              <a:t>overall</a:t>
            </a:r>
            <a:r>
              <a:rPr lang="en-GB" altLang="en-US" dirty="0"/>
              <a:t> energy change of this reaction is </a:t>
            </a:r>
            <a:r>
              <a:rPr lang="en-GB" altLang="en-US" b="1" dirty="0"/>
              <a:t>negative</a:t>
            </a:r>
            <a:r>
              <a:rPr lang="en-GB" altLang="en-US" dirty="0"/>
              <a:t>.</a:t>
            </a:r>
            <a:endParaRPr lang="en-GB" altLang="en-US" baseline="-25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71F6262-5C78-4FDC-9836-C13A01B64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6203" y="4911725"/>
            <a:ext cx="3451225" cy="12001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What is the key feature that shows that this is an exothermic reaction?</a:t>
            </a:r>
            <a:endParaRPr lang="en-GB" altLang="en-US" baseline="-2500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F4215D7-48A2-4831-BB4F-6C0509214222}"/>
              </a:ext>
            </a:extLst>
          </p:cNvPr>
          <p:cNvCxnSpPr/>
          <p:nvPr/>
        </p:nvCxnSpPr>
        <p:spPr bwMode="auto">
          <a:xfrm>
            <a:off x="2127250" y="3025775"/>
            <a:ext cx="1871663" cy="0"/>
          </a:xfrm>
          <a:prstGeom prst="line">
            <a:avLst/>
          </a:prstGeom>
          <a:ln>
            <a:solidFill>
              <a:srgbClr val="C00000"/>
            </a:solidFill>
            <a:prstDash val="dash"/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CD24789-AF0B-44E4-B410-A4EAE5E1BB52}"/>
              </a:ext>
            </a:extLst>
          </p:cNvPr>
          <p:cNvCxnSpPr/>
          <p:nvPr/>
        </p:nvCxnSpPr>
        <p:spPr bwMode="auto">
          <a:xfrm>
            <a:off x="2516188" y="2422525"/>
            <a:ext cx="1404937" cy="0"/>
          </a:xfrm>
          <a:prstGeom prst="line">
            <a:avLst/>
          </a:prstGeom>
          <a:ln>
            <a:solidFill>
              <a:srgbClr val="006600"/>
            </a:solidFill>
            <a:prstDash val="dash"/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358D45-1F58-4E22-9ADC-6B14754FA74D}"/>
              </a:ext>
            </a:extLst>
          </p:cNvPr>
          <p:cNvCxnSpPr/>
          <p:nvPr/>
        </p:nvCxnSpPr>
        <p:spPr bwMode="auto">
          <a:xfrm>
            <a:off x="3365500" y="2473325"/>
            <a:ext cx="0" cy="5032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46DF0A2-5A63-41B9-8D5B-D80FE8BAC51A}"/>
              </a:ext>
            </a:extLst>
          </p:cNvPr>
          <p:cNvCxnSpPr/>
          <p:nvPr/>
        </p:nvCxnSpPr>
        <p:spPr bwMode="auto">
          <a:xfrm>
            <a:off x="3365500" y="3067050"/>
            <a:ext cx="0" cy="16557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31758" name="Picture 3">
            <a:extLst>
              <a:ext uri="{FF2B5EF4-FFF2-40B4-BE49-F238E27FC236}">
                <a16:creationId xmlns:a16="http://schemas.microsoft.com/office/drawing/2014/main" id="{E6C6983E-C7B3-4AC3-BB4B-7E5F2B539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0" t="-3319"/>
          <a:stretch>
            <a:fillRect/>
          </a:stretch>
        </p:blipFill>
        <p:spPr bwMode="auto">
          <a:xfrm>
            <a:off x="598488" y="2947988"/>
            <a:ext cx="15668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9" name="TextBox 24">
            <a:extLst>
              <a:ext uri="{FF2B5EF4-FFF2-40B4-BE49-F238E27FC236}">
                <a16:creationId xmlns:a16="http://schemas.microsoft.com/office/drawing/2014/main" id="{A90499B1-E77B-49C1-A451-D49BCA340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543175"/>
            <a:ext cx="158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</a:rPr>
              <a:t>reactants</a:t>
            </a:r>
          </a:p>
        </p:txBody>
      </p:sp>
      <p:pic>
        <p:nvPicPr>
          <p:cNvPr id="31760" name="Picture 5">
            <a:extLst>
              <a:ext uri="{FF2B5EF4-FFF2-40B4-BE49-F238E27FC236}">
                <a16:creationId xmlns:a16="http://schemas.microsoft.com/office/drawing/2014/main" id="{4B67BF03-D793-4702-A5ED-76654A527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7" b="1556"/>
          <a:stretch>
            <a:fillRect/>
          </a:stretch>
        </p:blipFill>
        <p:spPr bwMode="auto">
          <a:xfrm>
            <a:off x="3232150" y="4729163"/>
            <a:ext cx="158432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1" name="TextBox 27">
            <a:extLst>
              <a:ext uri="{FF2B5EF4-FFF2-40B4-BE49-F238E27FC236}">
                <a16:creationId xmlns:a16="http://schemas.microsoft.com/office/drawing/2014/main" id="{2E5ADB89-80BE-4FDE-B931-A6B8045A4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4332288"/>
            <a:ext cx="158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990099"/>
                </a:solidFill>
              </a:rPr>
              <a:t>products</a:t>
            </a: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FC70508-4B1B-4609-9B24-B6B06685243F}"/>
              </a:ext>
            </a:extLst>
          </p:cNvPr>
          <p:cNvSpPr/>
          <p:nvPr/>
        </p:nvSpPr>
        <p:spPr bwMode="auto">
          <a:xfrm>
            <a:off x="2087563" y="2268538"/>
            <a:ext cx="1190625" cy="2500312"/>
          </a:xfrm>
          <a:custGeom>
            <a:avLst/>
            <a:gdLst>
              <a:gd name="connsiteX0" fmla="*/ 0 w 1501423"/>
              <a:gd name="connsiteY0" fmla="*/ 705555 h 2500488"/>
              <a:gd name="connsiteX1" fmla="*/ 778934 w 1501423"/>
              <a:gd name="connsiteY1" fmla="*/ 299155 h 2500488"/>
              <a:gd name="connsiteX2" fmla="*/ 1501423 w 1501423"/>
              <a:gd name="connsiteY2" fmla="*/ 2500488 h 25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1423" h="2500488">
                <a:moveTo>
                  <a:pt x="0" y="705555"/>
                </a:moveTo>
                <a:cubicBezTo>
                  <a:pt x="264348" y="352777"/>
                  <a:pt x="528697" y="0"/>
                  <a:pt x="778934" y="299155"/>
                </a:cubicBezTo>
                <a:cubicBezTo>
                  <a:pt x="1029171" y="598310"/>
                  <a:pt x="1265297" y="1549399"/>
                  <a:pt x="1501423" y="2500488"/>
                </a:cubicBezTo>
              </a:path>
            </a:pathLst>
          </a:custGeom>
          <a:ln>
            <a:solidFill>
              <a:srgbClr val="0066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solidFill>
                <a:srgbClr val="000066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71663A1-DCA4-4989-837E-D13B908BA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2484438"/>
            <a:ext cx="887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66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6600"/>
                </a:solidFill>
              </a:rPr>
              <a:t>E</a:t>
            </a:r>
            <a:r>
              <a:rPr lang="en-GB" altLang="en-US" b="1" baseline="-25000">
                <a:solidFill>
                  <a:srgbClr val="FF6600"/>
                </a:solidFill>
              </a:rPr>
              <a:t>a</a:t>
            </a:r>
          </a:p>
        </p:txBody>
      </p:sp>
      <p:pic>
        <p:nvPicPr>
          <p:cNvPr id="20" name="Picture 9" descr="notes_icon">
            <a:extLst>
              <a:ext uri="{FF2B5EF4-FFF2-40B4-BE49-F238E27FC236}">
                <a16:creationId xmlns:a16="http://schemas.microsoft.com/office/drawing/2014/main" id="{09CA6B88-4E1B-4286-8173-06DA2A6ED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111DC13-2C30-4C2B-BC7D-377AB5D4D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 animBg="1"/>
      <p:bldP spid="5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7P9Tdg3r"/>
  <p:tag name="ARTICULATE_DESIGN_ID_1_DEFAULT DESIGN" val="bysZuaec"/>
  <p:tag name="ARTICULATE_DESIGN_ID_7_DEFAULT DESIGN" val="Pf12Ro8H"/>
  <p:tag name="ARTICULATE_DESIGN_ID_3_DEFAULT DESIGN" val="uuScQ3Gp"/>
  <p:tag name="ARTICULATE_DESIGN_ID_2_DEFAULT DESIGN" val="ro6CjX2F"/>
  <p:tag name="ARTICULATE_DESIGN_ID_4_DEFAULT DESIGN" val="QqFXt2EC"/>
  <p:tag name="ARTICULATE_DESIGN_ID_5_DEFAULT DESIGN" val="QSBuayqa"/>
  <p:tag name="ARTICULATE_DESIGN_ID_6_DEFAULT DESIGN" val="xk6D4sbL"/>
  <p:tag name="ARTICULATE_SLIDE_COUNT" val="2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0800">
          <a:solidFill>
            <a:srgbClr val="010066"/>
          </a:solidFill>
          <a:round/>
          <a:headEnd type="none" w="sm" len="sm"/>
          <a:tailEnd type="triangle" w="lg" len="lg"/>
        </a:ln>
      </a:spPr>
      <a:bodyPr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14753</TotalTime>
  <Words>1230</Words>
  <Application>Microsoft Office PowerPoint</Application>
  <PresentationFormat>On-screen Show (4:3)</PresentationFormat>
  <Paragraphs>176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Wingdings</vt:lpstr>
      <vt:lpstr>Arial</vt:lpstr>
      <vt:lpstr>Wingdings 2</vt:lpstr>
      <vt:lpstr>1_Default Design</vt:lpstr>
      <vt:lpstr>7_Default Design</vt:lpstr>
      <vt:lpstr>Energy Changes in Reactions</vt:lpstr>
      <vt:lpstr>Information</vt:lpstr>
      <vt:lpstr>Reactions, particles and collisions</vt:lpstr>
      <vt:lpstr>What is activation energy?</vt:lpstr>
      <vt:lpstr>Making and breaking chemical bonds</vt:lpstr>
      <vt:lpstr>Exothermic and endothermic reactions</vt:lpstr>
      <vt:lpstr>Energy level diagrams</vt:lpstr>
      <vt:lpstr>Energy curve</vt:lpstr>
      <vt:lpstr>What does the energy curve represent?</vt:lpstr>
      <vt:lpstr>Energy level diagram - exothermic</vt:lpstr>
      <vt:lpstr>Bonds and exothermic reactions</vt:lpstr>
      <vt:lpstr>Energy level diagram - endothermic</vt:lpstr>
      <vt:lpstr>Bonds and endothermic reactions</vt:lpstr>
      <vt:lpstr>Bond energies</vt:lpstr>
      <vt:lpstr>Reaction energy</vt:lpstr>
      <vt:lpstr>Calculating reaction energy</vt:lpstr>
      <vt:lpstr>Energy level diagram for H2 + Cl2</vt:lpstr>
      <vt:lpstr>Calculating the energy</vt:lpstr>
      <vt:lpstr>True or false?</vt:lpstr>
      <vt:lpstr>Calculating energy change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Changes in Reactions</dc:title>
  <dc:subject>Boardworks High School Physical Science</dc:subject>
  <dc:creator>Boardworks</dc:creator>
  <cp:lastModifiedBy>Tim Crilly</cp:lastModifiedBy>
  <cp:revision>569</cp:revision>
  <dcterms:created xsi:type="dcterms:W3CDTF">2003-10-06T13:07:42Z</dcterms:created>
  <dcterms:modified xsi:type="dcterms:W3CDTF">2019-01-31T15:28:07Z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F32EB1EF-39B7-4056-91CE-7C301EE9B19E</vt:lpwstr>
  </property>
  <property fmtid="{D5CDD505-2E9C-101B-9397-08002B2CF9AE}" pid="3" name="ArticulatePath">
    <vt:lpwstr>Energy Changes in Reactions</vt:lpwstr>
  </property>
</Properties>
</file>