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4.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5.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6.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activeX/activeX7.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activeX/activeX8.xml" ContentType="application/vnd.ms-office.activeX+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36" r:id="rId1"/>
    <p:sldMasterId id="2147485050" r:id="rId2"/>
  </p:sldMasterIdLst>
  <p:notesMasterIdLst>
    <p:notesMasterId r:id="rId23"/>
  </p:notesMasterIdLst>
  <p:handoutMasterIdLst>
    <p:handoutMasterId r:id="rId24"/>
  </p:handoutMasterIdLst>
  <p:sldIdLst>
    <p:sldId id="430" r:id="rId3"/>
    <p:sldId id="527" r:id="rId4"/>
    <p:sldId id="534" r:id="rId5"/>
    <p:sldId id="484" r:id="rId6"/>
    <p:sldId id="542" r:id="rId7"/>
    <p:sldId id="526" r:id="rId8"/>
    <p:sldId id="485" r:id="rId9"/>
    <p:sldId id="486" r:id="rId10"/>
    <p:sldId id="487" r:id="rId11"/>
    <p:sldId id="488" r:id="rId12"/>
    <p:sldId id="538" r:id="rId13"/>
    <p:sldId id="537" r:id="rId14"/>
    <p:sldId id="489" r:id="rId15"/>
    <p:sldId id="491" r:id="rId16"/>
    <p:sldId id="492" r:id="rId17"/>
    <p:sldId id="493" r:id="rId18"/>
    <p:sldId id="494" r:id="rId19"/>
    <p:sldId id="541" r:id="rId20"/>
    <p:sldId id="539" r:id="rId21"/>
    <p:sldId id="497" r:id="rId22"/>
  </p:sldIdLst>
  <p:sldSz cx="9144000" cy="6858000" type="screen4x3"/>
  <p:notesSz cx="6858000" cy="9296400"/>
  <p:embeddedFontLst>
    <p:embeddedFont>
      <p:font typeface="Wingdings 2" panose="05020102010507070707" pitchFamily="18" charset="2"/>
      <p:regular r:id="rId25"/>
    </p:embeddedFont>
  </p:embeddedFontLst>
  <p:custDataLst>
    <p:tags r:id="rId2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6600"/>
    <a:srgbClr val="010066"/>
    <a:srgbClr val="003300"/>
    <a:srgbClr val="009900"/>
    <a:srgbClr val="CC0099"/>
    <a:srgbClr val="33CC33"/>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494"/>
        <p:guide orient="horz" pos="3876"/>
        <p:guide pos="5375"/>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C87EF975-5E86-436A-8E4F-CF2B165EB55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27B2AD0-416F-4E13-B8AD-1B88EF56FAE7}" type="slidenum">
              <a:rPr lang="en-GB" altLang="en-US"/>
              <a:pPr/>
              <a:t>‹#›</a:t>
            </a:fld>
            <a:endParaRPr lang="en-GB" altLang="en-US"/>
          </a:p>
        </p:txBody>
      </p:sp>
      <p:sp>
        <p:nvSpPr>
          <p:cNvPr id="5" name="Rectangle 7">
            <a:extLst>
              <a:ext uri="{FF2B5EF4-FFF2-40B4-BE49-F238E27FC236}">
                <a16:creationId xmlns:a16="http://schemas.microsoft.com/office/drawing/2014/main" id="{73A2E192-2C05-4117-B8EC-3ECFF4E4CE7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74D9E219-B268-4B0F-AF6A-7C30DB172A8D}"/>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439075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A877732F-4E5D-44FD-8C78-E3D80F37A51C}"/>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43F925-0D4B-43B9-A52E-F8D28F0968D3}"/>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7D3E1BA9-FFC4-45C5-9FF8-B818D366DDD0}"/>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694B8111-3612-4B5A-9902-DDBBCC9D230E}" type="slidenum">
              <a:rPr lang="en-US" altLang="en-US"/>
              <a:pPr/>
              <a:t>‹#›</a:t>
            </a:fld>
            <a:endParaRPr lang="en-US" altLang="en-US"/>
          </a:p>
        </p:txBody>
      </p:sp>
      <p:sp>
        <p:nvSpPr>
          <p:cNvPr id="7" name="Rectangle 7">
            <a:extLst>
              <a:ext uri="{FF2B5EF4-FFF2-40B4-BE49-F238E27FC236}">
                <a16:creationId xmlns:a16="http://schemas.microsoft.com/office/drawing/2014/main" id="{5EECB444-DCE6-44D5-A9AB-04FAA04C82F6}"/>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E261C397-7466-49B2-9F1D-1AD917A58BD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27584367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AF0A2589-117D-4B02-BAB0-8D5E84ABB0F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F42BBFD3-2BA3-482D-9B9D-A5E3335D6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4DFA639-A93D-41D2-9A82-A1F74EA0B424}"/>
              </a:ext>
            </a:extLst>
          </p:cNvPr>
          <p:cNvSpPr>
            <a:spLocks noGrp="1"/>
          </p:cNvSpPr>
          <p:nvPr>
            <p:ph type="sldNum" sz="quarter" idx="10"/>
          </p:nvPr>
        </p:nvSpPr>
        <p:spPr/>
        <p:txBody>
          <a:bodyPr/>
          <a:lstStyle/>
          <a:p>
            <a:fld id="{694B8111-3612-4B5A-9902-DDBBCC9D230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D447ACB9-532C-448D-87FE-F853093820E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84EA162-7CCD-4950-B218-6ED9A1FBF4C5}"/>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25B7E47-6B55-4236-9415-EA19FE8FB50A}"/>
              </a:ext>
            </a:extLst>
          </p:cNvPr>
          <p:cNvSpPr>
            <a:spLocks noGrp="1"/>
          </p:cNvSpPr>
          <p:nvPr>
            <p:ph type="sldNum" sz="quarter" idx="10"/>
          </p:nvPr>
        </p:nvSpPr>
        <p:spPr/>
        <p:txBody>
          <a:bodyPr/>
          <a:lstStyle/>
          <a:p>
            <a:fld id="{694B8111-3612-4B5A-9902-DDBBCC9D230E}"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10DE598B-6BAB-49CF-ADF7-E7373D97404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DACCFC00-0F9D-4660-B791-D77FD32D8EC3}"/>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Heat energy is often measured in joules (J), kilojoules (kJ) or kilojoules per gram (kJ/g).</a:t>
            </a:r>
          </a:p>
          <a:p>
            <a:r>
              <a:rPr lang="en-GB" altLang="en-US" dirty="0">
                <a:latin typeface="Arial" panose="020B0604020202020204" pitchFamily="34" charset="0"/>
              </a:rPr>
              <a:t>1 kJ = 1,000 J</a:t>
            </a:r>
          </a:p>
        </p:txBody>
      </p:sp>
      <p:sp>
        <p:nvSpPr>
          <p:cNvPr id="2" name="Slide Number Placeholder 1">
            <a:extLst>
              <a:ext uri="{FF2B5EF4-FFF2-40B4-BE49-F238E27FC236}">
                <a16:creationId xmlns:a16="http://schemas.microsoft.com/office/drawing/2014/main" id="{649990F4-A92F-4BFA-837E-520A856C202E}"/>
              </a:ext>
            </a:extLst>
          </p:cNvPr>
          <p:cNvSpPr>
            <a:spLocks noGrp="1"/>
          </p:cNvSpPr>
          <p:nvPr>
            <p:ph type="sldNum" sz="quarter" idx="10"/>
          </p:nvPr>
        </p:nvSpPr>
        <p:spPr/>
        <p:txBody>
          <a:bodyPr/>
          <a:lstStyle/>
          <a:p>
            <a:fld id="{694B8111-3612-4B5A-9902-DDBBCC9D230E}"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D483897D-11E9-4479-A7AC-292E7E9D2006}"/>
              </a:ext>
            </a:extLst>
          </p:cNvPr>
          <p:cNvSpPr>
            <a:spLocks noGrp="1" noRot="1" noChangeAspect="1" noChangeArrowheads="1" noTextEdit="1"/>
          </p:cNvSpPr>
          <p:nvPr>
            <p:ph type="sldImg"/>
          </p:nvPr>
        </p:nvSpPr>
        <p:spPr>
          <a:ln/>
        </p:spPr>
      </p:sp>
      <p:sp>
        <p:nvSpPr>
          <p:cNvPr id="225283" name="Rectangle 3">
            <a:extLst>
              <a:ext uri="{FF2B5EF4-FFF2-40B4-BE49-F238E27FC236}">
                <a16:creationId xmlns:a16="http://schemas.microsoft.com/office/drawing/2014/main" id="{20C2932A-03EF-4C7A-B90C-0484FA9653F2}"/>
              </a:ext>
            </a:extLst>
          </p:cNvPr>
          <p:cNvSpPr>
            <a:spLocks noGrp="1" noChangeArrowheads="1"/>
          </p:cNvSpPr>
          <p:nvPr>
            <p:ph type="body" idx="1"/>
          </p:nvPr>
        </p:nvSpPr>
        <p:spPr>
          <a:xfrm>
            <a:off x="914400" y="4415791"/>
            <a:ext cx="5029200" cy="4183380"/>
          </a:xfrm>
          <a:ln/>
        </p:spPr>
        <p:txBody>
          <a:bodyPr/>
          <a:lstStyle/>
          <a:p>
            <a:pPr>
              <a:defRPr/>
            </a:pPr>
            <a:r>
              <a:rPr lang="en-GB" b="1" dirty="0"/>
              <a:t>Photo credit: © </a:t>
            </a:r>
            <a:r>
              <a:rPr lang="en-GB" dirty="0"/>
              <a:t>Zhao </a:t>
            </a:r>
            <a:r>
              <a:rPr lang="en-GB" dirty="0" err="1"/>
              <a:t>jian</a:t>
            </a:r>
            <a:r>
              <a:rPr lang="en-GB" dirty="0"/>
              <a:t> </a:t>
            </a:r>
            <a:r>
              <a:rPr lang="en-GB" dirty="0" err="1"/>
              <a:t>kang</a:t>
            </a:r>
            <a:r>
              <a:rPr lang="en-GB" dirty="0"/>
              <a:t>, Stutterstock.com 2018</a:t>
            </a:r>
            <a:endParaRPr lang="en-GB" b="1" dirty="0"/>
          </a:p>
        </p:txBody>
      </p:sp>
      <p:sp>
        <p:nvSpPr>
          <p:cNvPr id="2" name="Slide Number Placeholder 1">
            <a:extLst>
              <a:ext uri="{FF2B5EF4-FFF2-40B4-BE49-F238E27FC236}">
                <a16:creationId xmlns:a16="http://schemas.microsoft.com/office/drawing/2014/main" id="{A99A0A45-C2BD-4DCF-9301-B15B8D11948F}"/>
              </a:ext>
            </a:extLst>
          </p:cNvPr>
          <p:cNvSpPr>
            <a:spLocks noGrp="1"/>
          </p:cNvSpPr>
          <p:nvPr>
            <p:ph type="sldNum" sz="quarter" idx="10"/>
          </p:nvPr>
        </p:nvSpPr>
        <p:spPr/>
        <p:txBody>
          <a:bodyPr/>
          <a:lstStyle/>
          <a:p>
            <a:fld id="{694B8111-3612-4B5A-9902-DDBBCC9D230E}"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8B8615A1-580B-4C68-94CE-DA1DE4C3909D}"/>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77047EE-4187-4972-B096-977BC7CCA2ED}"/>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completing sentences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exothermic reactions.</a:t>
            </a:r>
          </a:p>
        </p:txBody>
      </p:sp>
      <p:sp>
        <p:nvSpPr>
          <p:cNvPr id="2" name="Slide Number Placeholder 1">
            <a:extLst>
              <a:ext uri="{FF2B5EF4-FFF2-40B4-BE49-F238E27FC236}">
                <a16:creationId xmlns:a16="http://schemas.microsoft.com/office/drawing/2014/main" id="{3F6FDA37-E997-40E0-83F7-918B5B5FB1E4}"/>
              </a:ext>
            </a:extLst>
          </p:cNvPr>
          <p:cNvSpPr>
            <a:spLocks noGrp="1"/>
          </p:cNvSpPr>
          <p:nvPr>
            <p:ph type="sldNum" sz="quarter" idx="10"/>
          </p:nvPr>
        </p:nvSpPr>
        <p:spPr/>
        <p:txBody>
          <a:bodyPr/>
          <a:lstStyle/>
          <a:p>
            <a:fld id="{694B8111-3612-4B5A-9902-DDBBCC9D230E}"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9FCBF373-9406-4085-975C-D73534B3A2C6}"/>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39B0AC7-3CC0-4434-9848-6F0893FBAC05}"/>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buClr>
                <a:srgbClr val="FF6600"/>
              </a:buClr>
              <a:buFont typeface="Wingdings" panose="05000000000000000000" pitchFamily="2" charset="2"/>
              <a:buNone/>
            </a:pPr>
            <a:r>
              <a:rPr lang="en-GB" altLang="en-US" dirty="0">
                <a:latin typeface="Arial" panose="020B0604020202020204" pitchFamily="34" charset="0"/>
              </a:rPr>
              <a:t>Endothermic reactions must absorb energy in order to proceed. This means they cannot occur spontaneously. Melting, boiling and evaporation are examples of endothermic changes of state, but not chemical reactions.</a:t>
            </a:r>
          </a:p>
        </p:txBody>
      </p:sp>
      <p:sp>
        <p:nvSpPr>
          <p:cNvPr id="2" name="Slide Number Placeholder 1">
            <a:extLst>
              <a:ext uri="{FF2B5EF4-FFF2-40B4-BE49-F238E27FC236}">
                <a16:creationId xmlns:a16="http://schemas.microsoft.com/office/drawing/2014/main" id="{5B1D36F8-4135-4DBB-A5F0-DD6A64FF9067}"/>
              </a:ext>
            </a:extLst>
          </p:cNvPr>
          <p:cNvSpPr>
            <a:spLocks noGrp="1"/>
          </p:cNvSpPr>
          <p:nvPr>
            <p:ph type="sldNum" sz="quarter" idx="10"/>
          </p:nvPr>
        </p:nvSpPr>
        <p:spPr/>
        <p:txBody>
          <a:bodyPr/>
          <a:lstStyle/>
          <a:p>
            <a:fld id="{694B8111-3612-4B5A-9902-DDBBCC9D230E}"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1079D2EB-1B13-4163-B787-18208D8F230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069B32E-D018-46FF-9391-09BF310EDAF9}"/>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US" dirty="0">
              <a:effectLst/>
            </a:endParaRPr>
          </a:p>
        </p:txBody>
      </p:sp>
      <p:sp>
        <p:nvSpPr>
          <p:cNvPr id="2" name="Slide Number Placeholder 1">
            <a:extLst>
              <a:ext uri="{FF2B5EF4-FFF2-40B4-BE49-F238E27FC236}">
                <a16:creationId xmlns:a16="http://schemas.microsoft.com/office/drawing/2014/main" id="{F271A7C4-1EAD-4F5E-A5EB-2DE3E2E94DBC}"/>
              </a:ext>
            </a:extLst>
          </p:cNvPr>
          <p:cNvSpPr>
            <a:spLocks noGrp="1"/>
          </p:cNvSpPr>
          <p:nvPr>
            <p:ph type="sldNum" sz="quarter" idx="10"/>
          </p:nvPr>
        </p:nvSpPr>
        <p:spPr/>
        <p:txBody>
          <a:bodyPr/>
          <a:lstStyle/>
          <a:p>
            <a:fld id="{694B8111-3612-4B5A-9902-DDBBCC9D230E}"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B3DAA027-6856-4C16-A820-B6B7F12FD19F}"/>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42341F27-D1AF-4FD0-A2C3-EB7C1C5EDBBB}"/>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US" dirty="0">
              <a:effectLst/>
            </a:endParaRPr>
          </a:p>
        </p:txBody>
      </p:sp>
      <p:sp>
        <p:nvSpPr>
          <p:cNvPr id="2" name="Slide Number Placeholder 1">
            <a:extLst>
              <a:ext uri="{FF2B5EF4-FFF2-40B4-BE49-F238E27FC236}">
                <a16:creationId xmlns:a16="http://schemas.microsoft.com/office/drawing/2014/main" id="{8DC45AE8-456E-450F-BF0B-85C5B1F02A6C}"/>
              </a:ext>
            </a:extLst>
          </p:cNvPr>
          <p:cNvSpPr>
            <a:spLocks noGrp="1"/>
          </p:cNvSpPr>
          <p:nvPr>
            <p:ph type="sldNum" sz="quarter" idx="10"/>
          </p:nvPr>
        </p:nvSpPr>
        <p:spPr/>
        <p:txBody>
          <a:bodyPr/>
          <a:lstStyle/>
          <a:p>
            <a:fld id="{694B8111-3612-4B5A-9902-DDBBCC9D230E}"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9495E876-5765-46C8-855E-E4A3299A280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C43921F-D228-4093-9291-7EBEF9710296}"/>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1A96C1B-7621-4475-9C1F-9C565C3FC4B2}"/>
              </a:ext>
            </a:extLst>
          </p:cNvPr>
          <p:cNvSpPr>
            <a:spLocks noGrp="1"/>
          </p:cNvSpPr>
          <p:nvPr>
            <p:ph type="sldNum" sz="quarter" idx="10"/>
          </p:nvPr>
        </p:nvSpPr>
        <p:spPr/>
        <p:txBody>
          <a:bodyPr/>
          <a:lstStyle/>
          <a:p>
            <a:fld id="{694B8111-3612-4B5A-9902-DDBBCC9D230E}"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66C05C7B-5A81-4693-911E-A7E4D14C3A8D}"/>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B81CE40-31B1-4C40-93EB-87C8BDFC6C3A}"/>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completing sentences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endothermic reactions.</a:t>
            </a:r>
          </a:p>
        </p:txBody>
      </p:sp>
      <p:sp>
        <p:nvSpPr>
          <p:cNvPr id="2" name="Slide Number Placeholder 1">
            <a:extLst>
              <a:ext uri="{FF2B5EF4-FFF2-40B4-BE49-F238E27FC236}">
                <a16:creationId xmlns:a16="http://schemas.microsoft.com/office/drawing/2014/main" id="{9BF3F868-800C-4A94-98E0-AE20EF436DA2}"/>
              </a:ext>
            </a:extLst>
          </p:cNvPr>
          <p:cNvSpPr>
            <a:spLocks noGrp="1"/>
          </p:cNvSpPr>
          <p:nvPr>
            <p:ph type="sldNum" sz="quarter" idx="10"/>
          </p:nvPr>
        </p:nvSpPr>
        <p:spPr/>
        <p:txBody>
          <a:bodyPr/>
          <a:lstStyle/>
          <a:p>
            <a:fld id="{694B8111-3612-4B5A-9902-DDBBCC9D230E}"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84927C37-FFCA-4678-9130-43F61F6A2ECA}"/>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E59BA3FB-269C-4903-AD71-2CD72E4EB5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temperature of the liquid decreases because the reaction taking place is endothermic.</a:t>
            </a:r>
          </a:p>
          <a:p>
            <a:endParaRPr lang="en-GB" altLang="en-US" b="1" dirty="0">
              <a:latin typeface="Arial" panose="020B0604020202020204" pitchFamily="34" charset="0"/>
            </a:endParaRPr>
          </a:p>
          <a:p>
            <a:r>
              <a:rPr lang="en-GB" altLang="en-US" b="1" dirty="0">
                <a:latin typeface="Arial" panose="020B0604020202020204" pitchFamily="34" charset="0"/>
              </a:rPr>
              <a:t>Photo credit: © </a:t>
            </a:r>
            <a:r>
              <a:rPr lang="en-GB" altLang="en-US" dirty="0" err="1">
                <a:latin typeface="Arial" panose="020B0604020202020204" pitchFamily="34" charset="0"/>
              </a:rPr>
              <a:t>ThamKC</a:t>
            </a:r>
            <a:r>
              <a:rPr lang="en-GB" altLang="en-US" dirty="0">
                <a:latin typeface="Arial" panose="020B0604020202020204" pitchFamily="34" charset="0"/>
              </a:rPr>
              <a:t>, Stutterstock.com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99B0DA2F-B60B-4C24-BB0E-B64DDD78B3F0}"/>
              </a:ext>
            </a:extLst>
          </p:cNvPr>
          <p:cNvSpPr>
            <a:spLocks noGrp="1"/>
          </p:cNvSpPr>
          <p:nvPr>
            <p:ph type="sldNum" sz="quarter" idx="10"/>
          </p:nvPr>
        </p:nvSpPr>
        <p:spPr/>
        <p:txBody>
          <a:bodyPr/>
          <a:lstStyle/>
          <a:p>
            <a:fld id="{694B8111-3612-4B5A-9902-DDBBCC9D230E}"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09F26001-0769-41A4-A600-252858DA0063}"/>
              </a:ext>
            </a:extLst>
          </p:cNvPr>
          <p:cNvSpPr>
            <a:spLocks noGrp="1"/>
          </p:cNvSpPr>
          <p:nvPr>
            <p:ph type="sldNum" sz="quarter" idx="10"/>
          </p:nvPr>
        </p:nvSpPr>
        <p:spPr/>
        <p:txBody>
          <a:bodyPr/>
          <a:lstStyle/>
          <a:p>
            <a:fld id="{694B8111-3612-4B5A-9902-DDBBCC9D230E}" type="slidenum">
              <a:rPr lang="en-US" altLang="en-US" smtClean="0"/>
              <a:pPr/>
              <a:t>2</a:t>
            </a:fld>
            <a:endParaRPr lang="en-US" altLang="en-US"/>
          </a:p>
        </p:txBody>
      </p:sp>
    </p:spTree>
    <p:extLst>
      <p:ext uri="{BB962C8B-B14F-4D97-AF65-F5344CB8AC3E}">
        <p14:creationId xmlns:p14="http://schemas.microsoft.com/office/powerpoint/2010/main" val="4180757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903FD957-C9E0-4C53-AB18-E685A1F3A771}"/>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E31C56D-2007-4805-9CC6-D70B43C8F41B}"/>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true-or-false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energy transfer,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AEFC75FA-7E79-428E-B8D9-3C9C5E83D6C6}"/>
              </a:ext>
            </a:extLst>
          </p:cNvPr>
          <p:cNvSpPr>
            <a:spLocks noGrp="1"/>
          </p:cNvSpPr>
          <p:nvPr>
            <p:ph type="sldNum" sz="quarter" idx="10"/>
          </p:nvPr>
        </p:nvSpPr>
        <p:spPr/>
        <p:txBody>
          <a:bodyPr/>
          <a:lstStyle/>
          <a:p>
            <a:fld id="{694B8111-3612-4B5A-9902-DDBBCC9D230E}" type="slidenum">
              <a:rPr lang="en-US" altLang="en-US" smtClean="0"/>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2FEF63C-BB63-4C82-A8E1-681294A4D1FA}"/>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5F130553-A005-4593-B6F2-6ED00F2748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138A416-17E0-4D56-84D8-726D01178164}"/>
              </a:ext>
            </a:extLst>
          </p:cNvPr>
          <p:cNvSpPr>
            <a:spLocks noGrp="1"/>
          </p:cNvSpPr>
          <p:nvPr>
            <p:ph type="sldNum" sz="quarter" idx="10"/>
          </p:nvPr>
        </p:nvSpPr>
        <p:spPr/>
        <p:txBody>
          <a:bodyPr/>
          <a:lstStyle/>
          <a:p>
            <a:fld id="{694B8111-3612-4B5A-9902-DDBBCC9D230E}"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F442E7D5-7DBF-4DE7-BECD-ECD5E4D501CB}"/>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6A9621BC-2156-48AB-BEF5-7B858512A5BC}"/>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8C16FEB-2DA9-4D67-84B3-CBA3FD9AFA87}"/>
              </a:ext>
            </a:extLst>
          </p:cNvPr>
          <p:cNvSpPr>
            <a:spLocks noGrp="1"/>
          </p:cNvSpPr>
          <p:nvPr>
            <p:ph type="sldNum" sz="quarter" idx="10"/>
          </p:nvPr>
        </p:nvSpPr>
        <p:spPr/>
        <p:txBody>
          <a:bodyPr/>
          <a:lstStyle/>
          <a:p>
            <a:fld id="{694B8111-3612-4B5A-9902-DDBBCC9D230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3B15EE1-9259-4782-AAB8-D7BD5D3E0555}"/>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9B000315-8F3B-43A8-8D77-4FB279EDF19E}"/>
              </a:ext>
            </a:extLst>
          </p:cNvPr>
          <p:cNvSpPr>
            <a:spLocks noGrp="1"/>
          </p:cNvSpPr>
          <p:nvPr>
            <p:ph type="body" idx="1"/>
          </p:nvPr>
        </p:nvSpPr>
        <p:spPr/>
        <p:txBody>
          <a:bodyPr>
            <a:normAutofit/>
          </a:bodyPr>
          <a:lstStyle/>
          <a:p>
            <a:pPr>
              <a:defRPr/>
            </a:pPr>
            <a:r>
              <a:rPr lang="en-GB" b="1" dirty="0"/>
              <a:t>Teacher notes</a:t>
            </a:r>
          </a:p>
          <a:p>
            <a:pPr>
              <a:defRPr/>
            </a:pPr>
            <a:r>
              <a:rPr lang="en-GB" b="0" dirty="0"/>
              <a:t>Before viewing the animation, encourage students to come up with a hypothesis for what will happen when sodium hydroxide is added to hydrochloric acid. Ask students to share their hypotheses and their rational, then view the animation. After the animation, ask each student to evaluate their hypothesis. </a:t>
            </a:r>
          </a:p>
          <a:p>
            <a:pPr>
              <a:defRPr/>
            </a:pPr>
            <a:endParaRPr lang="en-GB" b="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Make directional hypotheses that specify what happens to a dependent variable when an independent variable is manipulated.</a:t>
            </a:r>
            <a:endParaRPr lang="en-US" dirty="0">
              <a:effectLst/>
            </a:endParaRP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US" dirty="0">
              <a:effectLst/>
            </a:endParaRPr>
          </a:p>
        </p:txBody>
      </p:sp>
      <p:sp>
        <p:nvSpPr>
          <p:cNvPr id="2" name="Slide Number Placeholder 1">
            <a:extLst>
              <a:ext uri="{FF2B5EF4-FFF2-40B4-BE49-F238E27FC236}">
                <a16:creationId xmlns:a16="http://schemas.microsoft.com/office/drawing/2014/main" id="{7CF4D947-26E6-42ED-B6A7-FE28CF60060A}"/>
              </a:ext>
            </a:extLst>
          </p:cNvPr>
          <p:cNvSpPr>
            <a:spLocks noGrp="1"/>
          </p:cNvSpPr>
          <p:nvPr>
            <p:ph type="sldNum" sz="quarter" idx="10"/>
          </p:nvPr>
        </p:nvSpPr>
        <p:spPr/>
        <p:txBody>
          <a:bodyPr/>
          <a:lstStyle/>
          <a:p>
            <a:fld id="{694B8111-3612-4B5A-9902-DDBBCC9D230E}"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3C54441-8DD7-438F-ABC1-AF14B10DD7F2}"/>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4DD7BD5C-62B5-40C0-B34B-136A95E0BE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Make it clear to the students that this particular energy level diagram represents an exothermic reaction but the rules for drawing endothermic energy level diagrams are the same.</a:t>
            </a:r>
          </a:p>
          <a:p>
            <a:r>
              <a:rPr lang="en-GB" altLang="en-US" dirty="0">
                <a:latin typeface="Arial" panose="020B0604020202020204" pitchFamily="34" charset="0"/>
              </a:rPr>
              <a:t>Ask the students why exothermic reactions have a products line that is lower on the y-axis than that of the reactants – it shows that the energy change of the reaction is negative as the reaction has released energy to its surroundings (as heat) i.e. it is exothermic.</a:t>
            </a:r>
          </a:p>
        </p:txBody>
      </p:sp>
      <p:sp>
        <p:nvSpPr>
          <p:cNvPr id="2" name="Slide Number Placeholder 1">
            <a:extLst>
              <a:ext uri="{FF2B5EF4-FFF2-40B4-BE49-F238E27FC236}">
                <a16:creationId xmlns:a16="http://schemas.microsoft.com/office/drawing/2014/main" id="{3E68F620-F30C-432A-ADAE-44FE18166915}"/>
              </a:ext>
            </a:extLst>
          </p:cNvPr>
          <p:cNvSpPr>
            <a:spLocks noGrp="1"/>
          </p:cNvSpPr>
          <p:nvPr>
            <p:ph type="sldNum" sz="quarter" idx="10"/>
          </p:nvPr>
        </p:nvSpPr>
        <p:spPr/>
        <p:txBody>
          <a:bodyPr/>
          <a:lstStyle/>
          <a:p>
            <a:fld id="{694B8111-3612-4B5A-9902-DDBBCC9D230E}" type="slidenum">
              <a:rPr lang="en-US" altLang="en-US" smtClean="0"/>
              <a:pPr/>
              <a:t>6</a:t>
            </a:fld>
            <a:endParaRPr lang="en-US" altLang="en-US"/>
          </a:p>
        </p:txBody>
      </p:sp>
    </p:spTree>
    <p:extLst>
      <p:ext uri="{BB962C8B-B14F-4D97-AF65-F5344CB8AC3E}">
        <p14:creationId xmlns:p14="http://schemas.microsoft.com/office/powerpoint/2010/main" val="93193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5F058FA5-B92A-4BA8-9E12-EB309F0A7EE2}"/>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FC7F0546-036B-45BD-8345-02345AA10F6A}"/>
              </a:ext>
            </a:extLst>
          </p:cNvPr>
          <p:cNvSpPr>
            <a:spLocks noGrp="1" noChangeArrowheads="1"/>
          </p:cNvSpPr>
          <p:nvPr>
            <p:ph type="body" idx="1"/>
          </p:nvPr>
        </p:nvSpPr>
        <p:spPr>
          <a:xfrm>
            <a:off x="914400" y="4415791"/>
            <a:ext cx="5029200" cy="4183380"/>
          </a:xfrm>
          <a:ln/>
        </p:spPr>
        <p:txBody>
          <a:bodyPr/>
          <a:lstStyle/>
          <a:p>
            <a:pPr>
              <a:defRPr/>
            </a:pPr>
            <a:r>
              <a:rPr lang="en-GB" b="1" dirty="0"/>
              <a:t>Teacher notes</a:t>
            </a:r>
            <a:endParaRPr lang="en-GB" dirty="0"/>
          </a:p>
          <a:p>
            <a:pPr>
              <a:defRPr/>
            </a:pPr>
            <a:r>
              <a:rPr lang="en-GB" dirty="0"/>
              <a:t>The Thermite Process is a displacement reaction between </a:t>
            </a:r>
            <a:r>
              <a:rPr lang="en-GB" dirty="0" err="1"/>
              <a:t>aluminum</a:t>
            </a:r>
            <a:r>
              <a:rPr lang="en-GB" dirty="0"/>
              <a:t> and iron oxide. It is used in welding iron and steel.</a:t>
            </a:r>
          </a:p>
          <a:p>
            <a:pPr>
              <a:defRPr/>
            </a:pPr>
            <a:endParaRPr lang="en-GB" b="1" dirty="0"/>
          </a:p>
          <a:p>
            <a:pPr>
              <a:defRPr/>
            </a:pPr>
            <a:r>
              <a:rPr lang="en-GB" b="1" dirty="0">
                <a:latin typeface="Arial" pitchFamily="34" charset="0"/>
              </a:rPr>
              <a:t>Photo credit:</a:t>
            </a:r>
            <a:r>
              <a:rPr lang="en-GB" b="0" dirty="0">
                <a:latin typeface="Arial" pitchFamily="34" charset="0"/>
              </a:rPr>
              <a:t> © </a:t>
            </a:r>
            <a:r>
              <a:rPr lang="en-GB" dirty="0">
                <a:latin typeface="Arial" pitchFamily="34" charset="0"/>
              </a:rPr>
              <a:t>SOMMAI, Shutterstock.com 2018</a:t>
            </a:r>
          </a:p>
        </p:txBody>
      </p:sp>
      <p:sp>
        <p:nvSpPr>
          <p:cNvPr id="2" name="Slide Number Placeholder 1">
            <a:extLst>
              <a:ext uri="{FF2B5EF4-FFF2-40B4-BE49-F238E27FC236}">
                <a16:creationId xmlns:a16="http://schemas.microsoft.com/office/drawing/2014/main" id="{BB88C04C-A24A-4608-BC28-A8E16EB43FF7}"/>
              </a:ext>
            </a:extLst>
          </p:cNvPr>
          <p:cNvSpPr>
            <a:spLocks noGrp="1"/>
          </p:cNvSpPr>
          <p:nvPr>
            <p:ph type="sldNum" sz="quarter" idx="10"/>
          </p:nvPr>
        </p:nvSpPr>
        <p:spPr/>
        <p:txBody>
          <a:bodyPr/>
          <a:lstStyle/>
          <a:p>
            <a:fld id="{694B8111-3612-4B5A-9902-DDBBCC9D230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3012984A-890F-4EFD-A5FA-07B06F42F248}"/>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C3F1594-8A09-42C4-9356-85FC57DFE057}"/>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US" dirty="0">
              <a:effectLst/>
            </a:endParaRPr>
          </a:p>
        </p:txBody>
      </p:sp>
      <p:sp>
        <p:nvSpPr>
          <p:cNvPr id="2" name="Slide Number Placeholder 1">
            <a:extLst>
              <a:ext uri="{FF2B5EF4-FFF2-40B4-BE49-F238E27FC236}">
                <a16:creationId xmlns:a16="http://schemas.microsoft.com/office/drawing/2014/main" id="{8D565C30-4ED7-4837-9EDA-9881BD648ECA}"/>
              </a:ext>
            </a:extLst>
          </p:cNvPr>
          <p:cNvSpPr>
            <a:spLocks noGrp="1"/>
          </p:cNvSpPr>
          <p:nvPr>
            <p:ph type="sldNum" sz="quarter" idx="10"/>
          </p:nvPr>
        </p:nvSpPr>
        <p:spPr/>
        <p:txBody>
          <a:bodyPr/>
          <a:lstStyle/>
          <a:p>
            <a:fld id="{694B8111-3612-4B5A-9902-DDBBCC9D230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0891229A-4079-47F5-A13C-ACF761151FA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500E22A6-CF4C-4C08-BA77-9B66E3D83578}"/>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US" dirty="0">
              <a:effectLst/>
            </a:endParaRPr>
          </a:p>
        </p:txBody>
      </p:sp>
      <p:sp>
        <p:nvSpPr>
          <p:cNvPr id="2" name="Slide Number Placeholder 1">
            <a:extLst>
              <a:ext uri="{FF2B5EF4-FFF2-40B4-BE49-F238E27FC236}">
                <a16:creationId xmlns:a16="http://schemas.microsoft.com/office/drawing/2014/main" id="{3479078D-5048-4F62-927A-D27DF1F640C4}"/>
              </a:ext>
            </a:extLst>
          </p:cNvPr>
          <p:cNvSpPr>
            <a:spLocks noGrp="1"/>
          </p:cNvSpPr>
          <p:nvPr>
            <p:ph type="sldNum" sz="quarter" idx="10"/>
          </p:nvPr>
        </p:nvSpPr>
        <p:spPr/>
        <p:txBody>
          <a:bodyPr/>
          <a:lstStyle/>
          <a:p>
            <a:fld id="{694B8111-3612-4B5A-9902-DDBBCC9D230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717421" y="1187865"/>
            <a:ext cx="3990886" cy="3085032"/>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4B736E2E-064D-4D20-B57A-AA5115C1021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0F21FF0-81D0-4BC1-B6AF-DB8F1C80D88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245139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2945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59999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92433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610462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3167375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549802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7294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804827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2418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5461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23536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852974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67882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974115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21746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0116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45898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4121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92962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9298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3092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00701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41103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006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65097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B1600AF4-C0E4-409C-84C6-1484DB5A53F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E0CAB1E7-24E8-4F80-9FBD-D27C15D2803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6"/>
    </p:custDataLst>
    <p:extLst>
      <p:ext uri="{BB962C8B-B14F-4D97-AF65-F5344CB8AC3E}">
        <p14:creationId xmlns:p14="http://schemas.microsoft.com/office/powerpoint/2010/main" val="4257372792"/>
      </p:ext>
    </p:extLst>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 id="2147485048" r:id="rId12"/>
    <p:sldLayoutId id="2147485049" r:id="rId13"/>
    <p:sldLayoutId id="214748506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94B17AF3-56D2-4854-8957-6010CB86051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8326E9F6-4759-404B-8902-FF1A1988EDA6}"/>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4"/>
    </p:custDataLst>
    <p:extLst>
      <p:ext uri="{BB962C8B-B14F-4D97-AF65-F5344CB8AC3E}">
        <p14:creationId xmlns:p14="http://schemas.microsoft.com/office/powerpoint/2010/main" val="3647944564"/>
      </p:ext>
    </p:extLst>
  </p:cSld>
  <p:clrMap bg1="lt1" tx1="dk1" bg2="lt2" tx2="dk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06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control" Target="../activeX/activeX3.xml"/><Relationship Id="rId7" Type="http://schemas.openxmlformats.org/officeDocument/2006/relationships/image" Target="../media/image9.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0.xml"/><Relationship Id="rId4" Type="http://schemas.openxmlformats.org/officeDocument/2006/relationships/slideLayout" Target="../slideLayouts/slideLayout6.xml"/><Relationship Id="rId9"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9.png"/><Relationship Id="rId2" Type="http://schemas.openxmlformats.org/officeDocument/2006/relationships/tags" Target="../tags/tag43.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3.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ontrol" Target="../activeX/activeX5.xml"/><Relationship Id="rId7" Type="http://schemas.openxmlformats.org/officeDocument/2006/relationships/image" Target="../media/image9.png"/><Relationship Id="rId2" Type="http://schemas.openxmlformats.org/officeDocument/2006/relationships/tags" Target="../tags/tag45.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8.wmf"/><Relationship Id="rId5" Type="http://schemas.openxmlformats.org/officeDocument/2006/relationships/notesSlide" Target="../notesSlides/notesSlide15.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control" Target="../activeX/activeX6.xml"/><Relationship Id="rId7" Type="http://schemas.openxmlformats.org/officeDocument/2006/relationships/image" Target="../media/image9.png"/><Relationship Id="rId2" Type="http://schemas.openxmlformats.org/officeDocument/2006/relationships/tags" Target="../tags/tag47.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17.xml"/><Relationship Id="rId4" Type="http://schemas.openxmlformats.org/officeDocument/2006/relationships/slideLayout" Target="../slideLayouts/slideLayout6.xml"/><Relationship Id="rId9" Type="http://schemas.openxmlformats.org/officeDocument/2006/relationships/image" Target="../media/image8.wmf"/></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7.xml"/><Relationship Id="rId7" Type="http://schemas.openxmlformats.org/officeDocument/2006/relationships/image" Target="../media/image9.png"/><Relationship Id="rId2" Type="http://schemas.openxmlformats.org/officeDocument/2006/relationships/tags" Target="../tags/tag48.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notesSlide" Target="../notesSlides/notesSlide18.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control" Target="../activeX/activeX8.xml"/><Relationship Id="rId7" Type="http://schemas.openxmlformats.org/officeDocument/2006/relationships/image" Target="../media/image10.png"/><Relationship Id="rId2" Type="http://schemas.openxmlformats.org/officeDocument/2006/relationships/tags" Target="../tags/tag50.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notesSlide" Target="../notesSlides/notesSlide20.xml"/><Relationship Id="rId4" Type="http://schemas.openxmlformats.org/officeDocument/2006/relationships/slideLayout" Target="../slideLayouts/slideLayout20.xml"/><Relationship Id="rId9"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9.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8.wmf"/><Relationship Id="rId5" Type="http://schemas.openxmlformats.org/officeDocument/2006/relationships/notesSlide" Target="../notesSlides/notesSlide5.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image" Target="../media/image8.wmf"/><Relationship Id="rId5" Type="http://schemas.openxmlformats.org/officeDocument/2006/relationships/notesSlide" Target="../notesSlides/notesSlide8.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9E45CBCE-32C9-4CC9-B59F-0934F4528C0F}"/>
              </a:ext>
            </a:extLst>
          </p:cNvPr>
          <p:cNvSpPr>
            <a:spLocks noGrp="1"/>
          </p:cNvSpPr>
          <p:nvPr>
            <p:ph type="title"/>
          </p:nvPr>
        </p:nvSpPr>
        <p:spPr>
          <a:xfrm>
            <a:off x="3233854" y="1187864"/>
            <a:ext cx="4984595" cy="3116507"/>
          </a:xfrm>
        </p:spPr>
        <p:txBody>
          <a:bodyPr/>
          <a:lstStyle/>
          <a:p>
            <a:r>
              <a:rPr lang="en-GB" altLang="en-US" dirty="0"/>
              <a:t>Exothermic and   Endothermic Reactions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a:extLst>
              <a:ext uri="{FF2B5EF4-FFF2-40B4-BE49-F238E27FC236}">
                <a16:creationId xmlns:a16="http://schemas.microsoft.com/office/drawing/2014/main" id="{4A22CD06-FF45-43C8-8B69-08848D6EBB7F}"/>
              </a:ext>
            </a:extLst>
          </p:cNvPr>
          <p:cNvSpPr>
            <a:spLocks noGrp="1" noChangeArrowheads="1"/>
          </p:cNvSpPr>
          <p:nvPr>
            <p:ph type="title"/>
          </p:nvPr>
        </p:nvSpPr>
        <p:spPr/>
        <p:txBody>
          <a:bodyPr/>
          <a:lstStyle/>
          <a:p>
            <a:r>
              <a:rPr lang="en-GB" altLang="en-US" dirty="0"/>
              <a:t>Exothermic reactions: energy levels</a:t>
            </a:r>
          </a:p>
        </p:txBody>
      </p:sp>
      <p:pic>
        <p:nvPicPr>
          <p:cNvPr id="6" name="Picture 5">
            <a:hlinkClick r:id="" action="ppaction://hlinkshowjump?jump=nextslide"/>
            <a:extLst>
              <a:ext uri="{FF2B5EF4-FFF2-40B4-BE49-F238E27FC236}">
                <a16:creationId xmlns:a16="http://schemas.microsoft.com/office/drawing/2014/main" id="{7C5A0CCF-266E-4D87-AF9F-1006B99E975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734C3F68-63F2-461D-8F19-D3B267CA5718}"/>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CFA71B1-5CA9-45BD-9F77-325D6149DD2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ADEE8CC-3357-43FA-A50F-F06E001A6C00}"/>
              </a:ext>
            </a:extLst>
          </p:cNvPr>
          <p:cNvSpPr>
            <a:spLocks noGrp="1" noChangeArrowheads="1"/>
          </p:cNvSpPr>
          <p:nvPr>
            <p:ph type="title"/>
          </p:nvPr>
        </p:nvSpPr>
        <p:spPr/>
        <p:txBody>
          <a:bodyPr/>
          <a:lstStyle/>
          <a:p>
            <a:r>
              <a:rPr lang="en-GB" altLang="en-US"/>
              <a:t>Choosing a fuel</a:t>
            </a:r>
          </a:p>
        </p:txBody>
      </p:sp>
      <p:sp>
        <p:nvSpPr>
          <p:cNvPr id="25604" name="TextBox 3">
            <a:extLst>
              <a:ext uri="{FF2B5EF4-FFF2-40B4-BE49-F238E27FC236}">
                <a16:creationId xmlns:a16="http://schemas.microsoft.com/office/drawing/2014/main" id="{906F8E06-49B7-4D59-9690-9A474F1912D9}"/>
              </a:ext>
            </a:extLst>
          </p:cNvPr>
          <p:cNvSpPr txBox="1">
            <a:spLocks noChangeArrowheads="1"/>
          </p:cNvSpPr>
          <p:nvPr/>
        </p:nvSpPr>
        <p:spPr bwMode="auto">
          <a:xfrm>
            <a:off x="342900" y="784225"/>
            <a:ext cx="8456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combustion of fuel is an exothermic reaction. It releases usable energy.</a:t>
            </a:r>
          </a:p>
        </p:txBody>
      </p:sp>
      <p:sp>
        <p:nvSpPr>
          <p:cNvPr id="7" name="TextBox 6">
            <a:extLst>
              <a:ext uri="{FF2B5EF4-FFF2-40B4-BE49-F238E27FC236}">
                <a16:creationId xmlns:a16="http://schemas.microsoft.com/office/drawing/2014/main" id="{E4AB3587-7E3C-4120-AA06-FA563822A7EF}"/>
              </a:ext>
            </a:extLst>
          </p:cNvPr>
          <p:cNvSpPr txBox="1">
            <a:spLocks noChangeArrowheads="1"/>
          </p:cNvSpPr>
          <p:nvPr/>
        </p:nvSpPr>
        <p:spPr bwMode="auto">
          <a:xfrm>
            <a:off x="1519238" y="4924601"/>
            <a:ext cx="110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coal</a:t>
            </a:r>
          </a:p>
        </p:txBody>
      </p:sp>
      <p:sp>
        <p:nvSpPr>
          <p:cNvPr id="8" name="TextBox 7">
            <a:extLst>
              <a:ext uri="{FF2B5EF4-FFF2-40B4-BE49-F238E27FC236}">
                <a16:creationId xmlns:a16="http://schemas.microsoft.com/office/drawing/2014/main" id="{E1998CF9-A2D7-4F1E-8044-8D7295C52D10}"/>
              </a:ext>
            </a:extLst>
          </p:cNvPr>
          <p:cNvSpPr txBox="1">
            <a:spLocks noChangeArrowheads="1"/>
          </p:cNvSpPr>
          <p:nvPr/>
        </p:nvSpPr>
        <p:spPr bwMode="auto">
          <a:xfrm>
            <a:off x="1519238" y="3340276"/>
            <a:ext cx="1554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petroleum</a:t>
            </a:r>
          </a:p>
        </p:txBody>
      </p:sp>
      <p:sp>
        <p:nvSpPr>
          <p:cNvPr id="9" name="TextBox 8">
            <a:extLst>
              <a:ext uri="{FF2B5EF4-FFF2-40B4-BE49-F238E27FC236}">
                <a16:creationId xmlns:a16="http://schemas.microsoft.com/office/drawing/2014/main" id="{458E8E10-D786-4A8B-807C-C07BA39A5040}"/>
              </a:ext>
            </a:extLst>
          </p:cNvPr>
          <p:cNvSpPr txBox="1">
            <a:spLocks noChangeArrowheads="1"/>
          </p:cNvSpPr>
          <p:nvPr/>
        </p:nvSpPr>
        <p:spPr bwMode="auto">
          <a:xfrm>
            <a:off x="1519238" y="4395963"/>
            <a:ext cx="1195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ethanol</a:t>
            </a:r>
          </a:p>
        </p:txBody>
      </p:sp>
      <p:sp>
        <p:nvSpPr>
          <p:cNvPr id="10" name="TextBox 9">
            <a:extLst>
              <a:ext uri="{FF2B5EF4-FFF2-40B4-BE49-F238E27FC236}">
                <a16:creationId xmlns:a16="http://schemas.microsoft.com/office/drawing/2014/main" id="{222786F3-696F-4CA4-AC54-718CE72D2614}"/>
              </a:ext>
            </a:extLst>
          </p:cNvPr>
          <p:cNvSpPr txBox="1">
            <a:spLocks noChangeArrowheads="1"/>
          </p:cNvSpPr>
          <p:nvPr/>
        </p:nvSpPr>
        <p:spPr bwMode="auto">
          <a:xfrm>
            <a:off x="1519238" y="3868913"/>
            <a:ext cx="1760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natural gas</a:t>
            </a:r>
          </a:p>
        </p:txBody>
      </p:sp>
      <p:sp>
        <p:nvSpPr>
          <p:cNvPr id="11" name="TextBox 10">
            <a:extLst>
              <a:ext uri="{FF2B5EF4-FFF2-40B4-BE49-F238E27FC236}">
                <a16:creationId xmlns:a16="http://schemas.microsoft.com/office/drawing/2014/main" id="{7EC3CC24-C2B0-4EEB-9A33-865B51F1F2A6}"/>
              </a:ext>
            </a:extLst>
          </p:cNvPr>
          <p:cNvSpPr txBox="1">
            <a:spLocks noChangeArrowheads="1"/>
          </p:cNvSpPr>
          <p:nvPr/>
        </p:nvSpPr>
        <p:spPr bwMode="auto">
          <a:xfrm>
            <a:off x="342900" y="1852437"/>
            <a:ext cx="8104188" cy="46166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From the table, which fuel would you choose to run a car?</a:t>
            </a:r>
          </a:p>
        </p:txBody>
      </p:sp>
      <p:sp>
        <p:nvSpPr>
          <p:cNvPr id="12" name="TextBox 11">
            <a:extLst>
              <a:ext uri="{FF2B5EF4-FFF2-40B4-BE49-F238E27FC236}">
                <a16:creationId xmlns:a16="http://schemas.microsoft.com/office/drawing/2014/main" id="{676A682C-691E-4B0B-B29C-D4A8F0D5C503}"/>
              </a:ext>
            </a:extLst>
          </p:cNvPr>
          <p:cNvSpPr txBox="1">
            <a:spLocks noChangeArrowheads="1"/>
          </p:cNvSpPr>
          <p:nvPr/>
        </p:nvSpPr>
        <p:spPr bwMode="auto">
          <a:xfrm>
            <a:off x="342900" y="5691188"/>
            <a:ext cx="7812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Generally, the more energy released, the better the fuel.</a:t>
            </a:r>
          </a:p>
        </p:txBody>
      </p:sp>
      <p:sp>
        <p:nvSpPr>
          <p:cNvPr id="13" name="TextBox 12">
            <a:extLst>
              <a:ext uri="{FF2B5EF4-FFF2-40B4-BE49-F238E27FC236}">
                <a16:creationId xmlns:a16="http://schemas.microsoft.com/office/drawing/2014/main" id="{6E57877A-0384-4919-A66D-537AEC76AFF7}"/>
              </a:ext>
            </a:extLst>
          </p:cNvPr>
          <p:cNvSpPr txBox="1">
            <a:spLocks noChangeArrowheads="1"/>
          </p:cNvSpPr>
          <p:nvPr/>
        </p:nvSpPr>
        <p:spPr bwMode="auto">
          <a:xfrm>
            <a:off x="4903788" y="3868913"/>
            <a:ext cx="784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52.0</a:t>
            </a:r>
          </a:p>
        </p:txBody>
      </p:sp>
      <p:sp>
        <p:nvSpPr>
          <p:cNvPr id="14" name="TextBox 13">
            <a:extLst>
              <a:ext uri="{FF2B5EF4-FFF2-40B4-BE49-F238E27FC236}">
                <a16:creationId xmlns:a16="http://schemas.microsoft.com/office/drawing/2014/main" id="{2EC6306D-490A-4EEE-90A9-F5BC179719C3}"/>
              </a:ext>
            </a:extLst>
          </p:cNvPr>
          <p:cNvSpPr txBox="1">
            <a:spLocks noChangeArrowheads="1"/>
          </p:cNvSpPr>
          <p:nvPr/>
        </p:nvSpPr>
        <p:spPr bwMode="auto">
          <a:xfrm>
            <a:off x="4903788" y="3340276"/>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44.0</a:t>
            </a:r>
          </a:p>
        </p:txBody>
      </p:sp>
      <p:sp>
        <p:nvSpPr>
          <p:cNvPr id="15" name="TextBox 14">
            <a:extLst>
              <a:ext uri="{FF2B5EF4-FFF2-40B4-BE49-F238E27FC236}">
                <a16:creationId xmlns:a16="http://schemas.microsoft.com/office/drawing/2014/main" id="{85F42C50-0853-40DE-AE5B-66624CF825B0}"/>
              </a:ext>
            </a:extLst>
          </p:cNvPr>
          <p:cNvSpPr txBox="1">
            <a:spLocks noChangeArrowheads="1"/>
          </p:cNvSpPr>
          <p:nvPr/>
        </p:nvSpPr>
        <p:spPr bwMode="auto">
          <a:xfrm>
            <a:off x="4903788" y="4395963"/>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40.0</a:t>
            </a:r>
          </a:p>
        </p:txBody>
      </p:sp>
      <p:sp>
        <p:nvSpPr>
          <p:cNvPr id="16" name="TextBox 15">
            <a:extLst>
              <a:ext uri="{FF2B5EF4-FFF2-40B4-BE49-F238E27FC236}">
                <a16:creationId xmlns:a16="http://schemas.microsoft.com/office/drawing/2014/main" id="{35AD2867-C6BC-4795-B976-9C7D07EFE7B9}"/>
              </a:ext>
            </a:extLst>
          </p:cNvPr>
          <p:cNvSpPr txBox="1">
            <a:spLocks noChangeArrowheads="1"/>
          </p:cNvSpPr>
          <p:nvPr/>
        </p:nvSpPr>
        <p:spPr bwMode="auto">
          <a:xfrm>
            <a:off x="4903788" y="4924601"/>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27.0</a:t>
            </a:r>
          </a:p>
        </p:txBody>
      </p:sp>
      <p:sp>
        <p:nvSpPr>
          <p:cNvPr id="25621" name="Rectangle 17">
            <a:extLst>
              <a:ext uri="{FF2B5EF4-FFF2-40B4-BE49-F238E27FC236}">
                <a16:creationId xmlns:a16="http://schemas.microsoft.com/office/drawing/2014/main" id="{F473F473-826E-4C4F-97CE-99333B29E2C3}"/>
              </a:ext>
            </a:extLst>
          </p:cNvPr>
          <p:cNvSpPr>
            <a:spLocks noChangeArrowheads="1"/>
          </p:cNvSpPr>
          <p:nvPr/>
        </p:nvSpPr>
        <p:spPr bwMode="auto">
          <a:xfrm>
            <a:off x="1519238" y="2697338"/>
            <a:ext cx="5581650" cy="630238"/>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22" name="Rectangle 16">
            <a:extLst>
              <a:ext uri="{FF2B5EF4-FFF2-40B4-BE49-F238E27FC236}">
                <a16:creationId xmlns:a16="http://schemas.microsoft.com/office/drawing/2014/main" id="{A5C7F776-681B-4817-A47B-C4595E8974DC}"/>
              </a:ext>
            </a:extLst>
          </p:cNvPr>
          <p:cNvSpPr>
            <a:spLocks noChangeArrowheads="1"/>
          </p:cNvSpPr>
          <p:nvPr/>
        </p:nvSpPr>
        <p:spPr bwMode="auto">
          <a:xfrm>
            <a:off x="1519238" y="2708451"/>
            <a:ext cx="5581650" cy="2722562"/>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17" name="TextBox 5">
            <a:extLst>
              <a:ext uri="{FF2B5EF4-FFF2-40B4-BE49-F238E27FC236}">
                <a16:creationId xmlns:a16="http://schemas.microsoft.com/office/drawing/2014/main" id="{EB468AC4-A5EA-495E-9813-B50DF1568E57}"/>
              </a:ext>
            </a:extLst>
          </p:cNvPr>
          <p:cNvSpPr txBox="1">
            <a:spLocks noChangeArrowheads="1"/>
          </p:cNvSpPr>
          <p:nvPr/>
        </p:nvSpPr>
        <p:spPr bwMode="auto">
          <a:xfrm>
            <a:off x="3289300" y="2746551"/>
            <a:ext cx="383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energy released (kJ/g)</a:t>
            </a:r>
          </a:p>
        </p:txBody>
      </p:sp>
      <p:sp>
        <p:nvSpPr>
          <p:cNvPr id="25618" name="TextBox 18">
            <a:extLst>
              <a:ext uri="{FF2B5EF4-FFF2-40B4-BE49-F238E27FC236}">
                <a16:creationId xmlns:a16="http://schemas.microsoft.com/office/drawing/2014/main" id="{386C5251-6C98-42E6-A1D0-8CFD5104DE64}"/>
              </a:ext>
            </a:extLst>
          </p:cNvPr>
          <p:cNvSpPr txBox="1">
            <a:spLocks noChangeArrowheads="1"/>
          </p:cNvSpPr>
          <p:nvPr/>
        </p:nvSpPr>
        <p:spPr bwMode="auto">
          <a:xfrm>
            <a:off x="1519238" y="2789413"/>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fuel</a:t>
            </a:r>
          </a:p>
        </p:txBody>
      </p:sp>
      <p:cxnSp>
        <p:nvCxnSpPr>
          <p:cNvPr id="25625" name="Straight Connector 20">
            <a:extLst>
              <a:ext uri="{FF2B5EF4-FFF2-40B4-BE49-F238E27FC236}">
                <a16:creationId xmlns:a16="http://schemas.microsoft.com/office/drawing/2014/main" id="{1540606F-2217-4442-92E9-7B0310FB17A7}"/>
              </a:ext>
            </a:extLst>
          </p:cNvPr>
          <p:cNvCxnSpPr>
            <a:cxnSpLocks noChangeShapeType="1"/>
          </p:cNvCxnSpPr>
          <p:nvPr/>
        </p:nvCxnSpPr>
        <p:spPr bwMode="auto">
          <a:xfrm>
            <a:off x="3503613" y="2779888"/>
            <a:ext cx="0" cy="2651125"/>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2" name="Straight Connector 24">
            <a:extLst>
              <a:ext uri="{FF2B5EF4-FFF2-40B4-BE49-F238E27FC236}">
                <a16:creationId xmlns:a16="http://schemas.microsoft.com/office/drawing/2014/main" id="{B8929234-340D-4BF2-819B-413938D6CF48}"/>
              </a:ext>
            </a:extLst>
          </p:cNvPr>
          <p:cNvCxnSpPr>
            <a:cxnSpLocks noChangeShapeType="1"/>
          </p:cNvCxnSpPr>
          <p:nvPr/>
        </p:nvCxnSpPr>
        <p:spPr bwMode="auto">
          <a:xfrm>
            <a:off x="1508125" y="3832401"/>
            <a:ext cx="5605463"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25619" name="Straight Connector 28">
            <a:extLst>
              <a:ext uri="{FF2B5EF4-FFF2-40B4-BE49-F238E27FC236}">
                <a16:creationId xmlns:a16="http://schemas.microsoft.com/office/drawing/2014/main" id="{910C846A-EB23-4013-AC16-55CA394CA37B}"/>
              </a:ext>
            </a:extLst>
          </p:cNvPr>
          <p:cNvCxnSpPr>
            <a:cxnSpLocks noChangeShapeType="1"/>
          </p:cNvCxnSpPr>
          <p:nvPr/>
        </p:nvCxnSpPr>
        <p:spPr bwMode="auto">
          <a:xfrm>
            <a:off x="1530350" y="4364213"/>
            <a:ext cx="55832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25620" name="Straight Connector 29">
            <a:extLst>
              <a:ext uri="{FF2B5EF4-FFF2-40B4-BE49-F238E27FC236}">
                <a16:creationId xmlns:a16="http://schemas.microsoft.com/office/drawing/2014/main" id="{C29E0080-6EE0-4E6B-B08E-9FEA668D8493}"/>
              </a:ext>
            </a:extLst>
          </p:cNvPr>
          <p:cNvCxnSpPr>
            <a:cxnSpLocks noChangeShapeType="1"/>
          </p:cNvCxnSpPr>
          <p:nvPr/>
        </p:nvCxnSpPr>
        <p:spPr bwMode="auto">
          <a:xfrm>
            <a:off x="1517650" y="4896026"/>
            <a:ext cx="55832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pic>
        <p:nvPicPr>
          <p:cNvPr id="24" name="Picture 8">
            <a:hlinkClick r:id="" action="ppaction://hlinkshowjump?jump=nextslide"/>
            <a:extLst>
              <a:ext uri="{FF2B5EF4-FFF2-40B4-BE49-F238E27FC236}">
                <a16:creationId xmlns:a16="http://schemas.microsoft.com/office/drawing/2014/main" id="{8FDC59A1-B7C3-40AB-A83D-D3C47F7C6D1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5" name="Picture 9" descr="notes_icon">
            <a:extLst>
              <a:ext uri="{FF2B5EF4-FFF2-40B4-BE49-F238E27FC236}">
                <a16:creationId xmlns:a16="http://schemas.microsoft.com/office/drawing/2014/main" id="{860FA7FD-E7DC-48BF-A64D-6FF0FEAF91E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p:bldP spid="13" grpId="0"/>
      <p:bldP spid="14" grpId="0"/>
      <p:bldP spid="15" grpId="0"/>
      <p:bldP spid="16" grpId="0"/>
      <p:bldP spid="25621" grpId="0" animBg="1"/>
      <p:bldP spid="256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CVS\production\GCSEChemistry\src\images\shutterstock_Zhao jian kang.jpg">
            <a:extLst>
              <a:ext uri="{FF2B5EF4-FFF2-40B4-BE49-F238E27FC236}">
                <a16:creationId xmlns:a16="http://schemas.microsoft.com/office/drawing/2014/main" id="{A9D70A1A-A3AD-433E-BBCE-F81514FF4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25" y="2849563"/>
            <a:ext cx="38385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340B58A2-998C-47CD-BB1E-734C16331FA3}"/>
              </a:ext>
            </a:extLst>
          </p:cNvPr>
          <p:cNvSpPr>
            <a:spLocks noGrp="1" noChangeArrowheads="1"/>
          </p:cNvSpPr>
          <p:nvPr>
            <p:ph type="title"/>
          </p:nvPr>
        </p:nvSpPr>
        <p:spPr/>
        <p:txBody>
          <a:bodyPr/>
          <a:lstStyle/>
          <a:p>
            <a:r>
              <a:rPr lang="en-GB" altLang="en-US" dirty="0"/>
              <a:t>Controlling reactions</a:t>
            </a:r>
          </a:p>
        </p:txBody>
      </p:sp>
      <p:sp>
        <p:nvSpPr>
          <p:cNvPr id="26629" name="TextBox 6">
            <a:extLst>
              <a:ext uri="{FF2B5EF4-FFF2-40B4-BE49-F238E27FC236}">
                <a16:creationId xmlns:a16="http://schemas.microsoft.com/office/drawing/2014/main" id="{14080055-6764-429F-8F1F-37ABF926B4B1}"/>
              </a:ext>
            </a:extLst>
          </p:cNvPr>
          <p:cNvSpPr txBox="1">
            <a:spLocks noChangeArrowheads="1"/>
          </p:cNvSpPr>
          <p:nvPr/>
        </p:nvSpPr>
        <p:spPr bwMode="auto">
          <a:xfrm>
            <a:off x="342900" y="784225"/>
            <a:ext cx="6961188"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Why is it useful to know if a reaction is exothermic or endothermic?</a:t>
            </a:r>
          </a:p>
        </p:txBody>
      </p:sp>
      <p:sp>
        <p:nvSpPr>
          <p:cNvPr id="8" name="TextBox 7">
            <a:extLst>
              <a:ext uri="{FF2B5EF4-FFF2-40B4-BE49-F238E27FC236}">
                <a16:creationId xmlns:a16="http://schemas.microsoft.com/office/drawing/2014/main" id="{7AFD7159-B29B-4F90-8E3B-BF1CD356B33F}"/>
              </a:ext>
            </a:extLst>
          </p:cNvPr>
          <p:cNvSpPr txBox="1">
            <a:spLocks noChangeArrowheads="1"/>
          </p:cNvSpPr>
          <p:nvPr/>
        </p:nvSpPr>
        <p:spPr bwMode="auto">
          <a:xfrm>
            <a:off x="342900" y="168116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Many industrial processes release heat. If uncontrolled, these highly exothermic reactions can lead to overheating and large explosions! </a:t>
            </a:r>
          </a:p>
        </p:txBody>
      </p:sp>
      <p:sp>
        <p:nvSpPr>
          <p:cNvPr id="9" name="TextBox 8">
            <a:extLst>
              <a:ext uri="{FF2B5EF4-FFF2-40B4-BE49-F238E27FC236}">
                <a16:creationId xmlns:a16="http://schemas.microsoft.com/office/drawing/2014/main" id="{9053A4E3-3774-4D85-BB33-CB1D178D6ADF}"/>
              </a:ext>
            </a:extLst>
          </p:cNvPr>
          <p:cNvSpPr txBox="1">
            <a:spLocks noChangeArrowheads="1"/>
          </p:cNvSpPr>
          <p:nvPr/>
        </p:nvSpPr>
        <p:spPr bwMode="auto">
          <a:xfrm>
            <a:off x="342900" y="2947988"/>
            <a:ext cx="45259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order to allow the correct safety precautions to be put in place, manufacturers must know the total amount of energy released during a process.</a:t>
            </a:r>
          </a:p>
        </p:txBody>
      </p:sp>
      <p:sp>
        <p:nvSpPr>
          <p:cNvPr id="10" name="TextBox 9">
            <a:extLst>
              <a:ext uri="{FF2B5EF4-FFF2-40B4-BE49-F238E27FC236}">
                <a16:creationId xmlns:a16="http://schemas.microsoft.com/office/drawing/2014/main" id="{D8663D5E-A210-455A-B686-7CACA2FA08A5}"/>
              </a:ext>
            </a:extLst>
          </p:cNvPr>
          <p:cNvSpPr txBox="1">
            <a:spLocks noChangeArrowheads="1"/>
          </p:cNvSpPr>
          <p:nvPr/>
        </p:nvSpPr>
        <p:spPr bwMode="auto">
          <a:xfrm>
            <a:off x="342900" y="4953000"/>
            <a:ext cx="4395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Coolants</a:t>
            </a:r>
            <a:r>
              <a:rPr lang="en-GB" altLang="en-US"/>
              <a:t> and </a:t>
            </a:r>
            <a:r>
              <a:rPr lang="en-GB" altLang="en-US" b="1">
                <a:solidFill>
                  <a:srgbClr val="FF6600"/>
                </a:solidFill>
              </a:rPr>
              <a:t>ventilation</a:t>
            </a:r>
            <a:r>
              <a:rPr lang="en-GB" altLang="en-US"/>
              <a:t> are often used to control reaction temperatures.</a:t>
            </a:r>
          </a:p>
        </p:txBody>
      </p:sp>
      <p:pic>
        <p:nvPicPr>
          <p:cNvPr id="11" name="Picture 8">
            <a:hlinkClick r:id="" action="ppaction://hlinkshowjump?jump=nextslide"/>
            <a:extLst>
              <a:ext uri="{FF2B5EF4-FFF2-40B4-BE49-F238E27FC236}">
                <a16:creationId xmlns:a16="http://schemas.microsoft.com/office/drawing/2014/main" id="{ACD2BBE9-05FE-4510-A6DC-9D87449B003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43AFC347-FBDF-49E6-BBFA-1F10E46A5EED}"/>
              </a:ext>
            </a:extLst>
          </p:cNvPr>
          <p:cNvSpPr>
            <a:spLocks noGrp="1" noChangeArrowheads="1"/>
          </p:cNvSpPr>
          <p:nvPr>
            <p:ph type="title"/>
          </p:nvPr>
        </p:nvSpPr>
        <p:spPr/>
        <p:txBody>
          <a:bodyPr/>
          <a:lstStyle/>
          <a:p>
            <a:r>
              <a:rPr lang="en-GB" altLang="en-US" dirty="0"/>
              <a:t>Exothermic reactions: summary</a:t>
            </a:r>
          </a:p>
        </p:txBody>
      </p:sp>
      <p:pic>
        <p:nvPicPr>
          <p:cNvPr id="7" name="Picture 6">
            <a:hlinkClick r:id="" action="ppaction://hlinkshowjump?jump=nextslide"/>
            <a:extLst>
              <a:ext uri="{FF2B5EF4-FFF2-40B4-BE49-F238E27FC236}">
                <a16:creationId xmlns:a16="http://schemas.microsoft.com/office/drawing/2014/main" id="{DEEC0D11-855E-443D-A079-EFD9BB365F8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330B8832-8596-4CF7-84BA-BD121C29518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32731C9E-E68E-4039-B3DF-64B85A1506D9}"/>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932BB96-2C93-4962-80D8-A594567BFC2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0FA09AAE-CA0C-4749-8CD4-358F1500A4D9}"/>
              </a:ext>
            </a:extLst>
          </p:cNvPr>
          <p:cNvSpPr txBox="1">
            <a:spLocks noChangeArrowheads="1"/>
          </p:cNvSpPr>
          <p:nvPr/>
        </p:nvSpPr>
        <p:spPr bwMode="auto">
          <a:xfrm>
            <a:off x="358775" y="784225"/>
            <a:ext cx="8174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dirty="0"/>
              <a:t>Endothermic reactions absorb thermal energy. This means they cause a </a:t>
            </a:r>
            <a:r>
              <a:rPr lang="en-GB" altLang="en-US" b="1" dirty="0">
                <a:solidFill>
                  <a:srgbClr val="010066"/>
                </a:solidFill>
              </a:rPr>
              <a:t>decrease</a:t>
            </a:r>
            <a:r>
              <a:rPr lang="en-GB" altLang="en-US" dirty="0"/>
              <a:t> in temperature. </a:t>
            </a:r>
          </a:p>
        </p:txBody>
      </p:sp>
      <p:sp>
        <p:nvSpPr>
          <p:cNvPr id="220163" name="Text Box 3">
            <a:extLst>
              <a:ext uri="{FF2B5EF4-FFF2-40B4-BE49-F238E27FC236}">
                <a16:creationId xmlns:a16="http://schemas.microsoft.com/office/drawing/2014/main" id="{76D9613D-705D-4C0F-96C9-BF9E30E1DA8C}"/>
              </a:ext>
            </a:extLst>
          </p:cNvPr>
          <p:cNvSpPr txBox="1">
            <a:spLocks noChangeArrowheads="1"/>
          </p:cNvSpPr>
          <p:nvPr/>
        </p:nvSpPr>
        <p:spPr bwMode="auto">
          <a:xfrm>
            <a:off x="358775" y="2631489"/>
            <a:ext cx="55114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thermal decomposition, e.g. of </a:t>
            </a:r>
            <a:r>
              <a:rPr lang="en-GB" altLang="en-US" dirty="0">
                <a:solidFill>
                  <a:srgbClr val="010066"/>
                </a:solidFill>
              </a:rPr>
              <a:t>calcium carbonate in a blast furnace</a:t>
            </a:r>
          </a:p>
        </p:txBody>
      </p:sp>
      <p:sp>
        <p:nvSpPr>
          <p:cNvPr id="28676" name="Rectangle 4">
            <a:extLst>
              <a:ext uri="{FF2B5EF4-FFF2-40B4-BE49-F238E27FC236}">
                <a16:creationId xmlns:a16="http://schemas.microsoft.com/office/drawing/2014/main" id="{411F3228-6FF2-42BB-AAD8-C2F9C0F57140}"/>
              </a:ext>
            </a:extLst>
          </p:cNvPr>
          <p:cNvSpPr>
            <a:spLocks noGrp="1" noChangeArrowheads="1"/>
          </p:cNvSpPr>
          <p:nvPr>
            <p:ph type="title"/>
          </p:nvPr>
        </p:nvSpPr>
        <p:spPr/>
        <p:txBody>
          <a:bodyPr/>
          <a:lstStyle/>
          <a:p>
            <a:r>
              <a:rPr lang="en-GB" altLang="en-US"/>
              <a:t>Endothermic reactions</a:t>
            </a:r>
          </a:p>
        </p:txBody>
      </p:sp>
      <p:sp>
        <p:nvSpPr>
          <p:cNvPr id="220166" name="Text Box 6">
            <a:extLst>
              <a:ext uri="{FF2B5EF4-FFF2-40B4-BE49-F238E27FC236}">
                <a16:creationId xmlns:a16="http://schemas.microsoft.com/office/drawing/2014/main" id="{9F4FBA28-8B7D-4215-BFA2-F7A93EBFA096}"/>
              </a:ext>
            </a:extLst>
          </p:cNvPr>
          <p:cNvSpPr txBox="1">
            <a:spLocks noChangeArrowheads="1"/>
          </p:cNvSpPr>
          <p:nvPr/>
        </p:nvSpPr>
        <p:spPr bwMode="auto">
          <a:xfrm>
            <a:off x="358775" y="1892007"/>
            <a:ext cx="7305675" cy="4619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a:t>What are some examples of endothermic reactions?</a:t>
            </a:r>
            <a:endParaRPr lang="en-GB" altLang="en-US">
              <a:solidFill>
                <a:srgbClr val="010066"/>
              </a:solidFill>
            </a:endParaRPr>
          </a:p>
        </p:txBody>
      </p:sp>
      <p:sp>
        <p:nvSpPr>
          <p:cNvPr id="9" name="Rectangle 8">
            <a:extLst>
              <a:ext uri="{FF2B5EF4-FFF2-40B4-BE49-F238E27FC236}">
                <a16:creationId xmlns:a16="http://schemas.microsoft.com/office/drawing/2014/main" id="{B59A60F4-C4DB-42B3-9ABB-3CAF08A6CAB8}"/>
              </a:ext>
            </a:extLst>
          </p:cNvPr>
          <p:cNvSpPr>
            <a:spLocks noChangeArrowheads="1"/>
          </p:cNvSpPr>
          <p:nvPr/>
        </p:nvSpPr>
        <p:spPr bwMode="auto">
          <a:xfrm>
            <a:off x="342900" y="3740005"/>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photosynthesis</a:t>
            </a:r>
          </a:p>
        </p:txBody>
      </p:sp>
      <p:sp>
        <p:nvSpPr>
          <p:cNvPr id="10" name="Rectangle 9">
            <a:extLst>
              <a:ext uri="{FF2B5EF4-FFF2-40B4-BE49-F238E27FC236}">
                <a16:creationId xmlns:a16="http://schemas.microsoft.com/office/drawing/2014/main" id="{0FF3725B-B2BA-4DF9-8388-31F3A12B5EC6}"/>
              </a:ext>
            </a:extLst>
          </p:cNvPr>
          <p:cNvSpPr>
            <a:spLocks noChangeArrowheads="1"/>
          </p:cNvSpPr>
          <p:nvPr/>
        </p:nvSpPr>
        <p:spPr bwMode="auto">
          <a:xfrm>
            <a:off x="342899" y="4477899"/>
            <a:ext cx="56269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the reaction of citric acid with sodium hydrogen carbonate (baking soda)</a:t>
            </a:r>
          </a:p>
        </p:txBody>
      </p:sp>
      <p:sp>
        <p:nvSpPr>
          <p:cNvPr id="11" name="Rectangle 10">
            <a:extLst>
              <a:ext uri="{FF2B5EF4-FFF2-40B4-BE49-F238E27FC236}">
                <a16:creationId xmlns:a16="http://schemas.microsoft.com/office/drawing/2014/main" id="{675C2B6F-F268-44CA-8809-BA2867EADFF8}"/>
              </a:ext>
            </a:extLst>
          </p:cNvPr>
          <p:cNvSpPr>
            <a:spLocks noChangeArrowheads="1"/>
          </p:cNvSpPr>
          <p:nvPr/>
        </p:nvSpPr>
        <p:spPr bwMode="auto">
          <a:xfrm>
            <a:off x="342900" y="5586416"/>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some sports injury packs</a:t>
            </a:r>
          </a:p>
        </p:txBody>
      </p:sp>
      <p:pic>
        <p:nvPicPr>
          <p:cNvPr id="13" name="Picture 8">
            <a:hlinkClick r:id="" action="ppaction://hlinkshowjump?jump=nextslide"/>
            <a:extLst>
              <a:ext uri="{FF2B5EF4-FFF2-40B4-BE49-F238E27FC236}">
                <a16:creationId xmlns:a16="http://schemas.microsoft.com/office/drawing/2014/main" id="{D7ECD9AD-EE71-40B6-B8EB-E17053B85C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5160B101-72CD-403B-901A-0EE3BE110C80}"/>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3" name="Picture 2">
            <a:extLst>
              <a:ext uri="{FF2B5EF4-FFF2-40B4-BE49-F238E27FC236}">
                <a16:creationId xmlns:a16="http://schemas.microsoft.com/office/drawing/2014/main" id="{A5886598-327B-4C99-B594-9ED9FA198F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0751" y="2647318"/>
            <a:ext cx="2060573" cy="385353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animBg="1"/>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AEBD3487-98ED-4F17-A6FA-53458CEBFBAE}"/>
              </a:ext>
            </a:extLst>
          </p:cNvPr>
          <p:cNvSpPr>
            <a:spLocks noGrp="1" noChangeArrowheads="1"/>
          </p:cNvSpPr>
          <p:nvPr>
            <p:ph type="title"/>
          </p:nvPr>
        </p:nvSpPr>
        <p:spPr/>
        <p:txBody>
          <a:bodyPr/>
          <a:lstStyle/>
          <a:p>
            <a:r>
              <a:rPr lang="en-GB" altLang="en-US" dirty="0"/>
              <a:t>Exothermic or endothermic? (2)</a:t>
            </a:r>
          </a:p>
        </p:txBody>
      </p:sp>
      <p:pic>
        <p:nvPicPr>
          <p:cNvPr id="7" name="Picture 6">
            <a:hlinkClick r:id="" action="ppaction://hlinkshowjump?jump=nextslide"/>
            <a:extLst>
              <a:ext uri="{FF2B5EF4-FFF2-40B4-BE49-F238E27FC236}">
                <a16:creationId xmlns:a16="http://schemas.microsoft.com/office/drawing/2014/main" id="{B82EDC04-6A48-44AB-849C-26B8B5843AC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437BE11C-105A-4072-9711-16658548445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14" descr="exp_icon">
            <a:extLst>
              <a:ext uri="{FF2B5EF4-FFF2-40B4-BE49-F238E27FC236}">
                <a16:creationId xmlns:a16="http://schemas.microsoft.com/office/drawing/2014/main" id="{9EC94B85-7538-4AE4-864C-5417FF2B03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9941" y="161925"/>
            <a:ext cx="61118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D7854CB7-353F-412C-92A0-8B9D04DCCCD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05163"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33E1086-C069-411F-8B7F-161E6BE4D96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FE67AA8-3A6E-42E6-95E2-9FF4329A7F05}"/>
              </a:ext>
            </a:extLst>
          </p:cNvPr>
          <p:cNvSpPr>
            <a:spLocks noGrp="1" noChangeArrowheads="1"/>
          </p:cNvSpPr>
          <p:nvPr>
            <p:ph type="title"/>
          </p:nvPr>
        </p:nvSpPr>
        <p:spPr/>
        <p:txBody>
          <a:bodyPr/>
          <a:lstStyle/>
          <a:p>
            <a:r>
              <a:rPr lang="en-GB" altLang="en-US"/>
              <a:t>Endothermic reactions: energy transfer</a:t>
            </a:r>
          </a:p>
        </p:txBody>
      </p:sp>
      <p:sp>
        <p:nvSpPr>
          <p:cNvPr id="29699" name="Text Box 3">
            <a:extLst>
              <a:ext uri="{FF2B5EF4-FFF2-40B4-BE49-F238E27FC236}">
                <a16:creationId xmlns:a16="http://schemas.microsoft.com/office/drawing/2014/main" id="{7F7FA466-6736-48B6-9913-01F313656DAF}"/>
              </a:ext>
            </a:extLst>
          </p:cNvPr>
          <p:cNvSpPr txBox="1">
            <a:spLocks noChangeArrowheads="1"/>
          </p:cNvSpPr>
          <p:nvPr/>
        </p:nvSpPr>
        <p:spPr bwMode="auto">
          <a:xfrm>
            <a:off x="358775" y="784225"/>
            <a:ext cx="6124575"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What happens to the energy in the reaction between ammonium nitrate and water?</a:t>
            </a:r>
          </a:p>
        </p:txBody>
      </p:sp>
      <p:sp>
        <p:nvSpPr>
          <p:cNvPr id="224260" name="Text Box 4">
            <a:extLst>
              <a:ext uri="{FF2B5EF4-FFF2-40B4-BE49-F238E27FC236}">
                <a16:creationId xmlns:a16="http://schemas.microsoft.com/office/drawing/2014/main" id="{A14803BA-4D77-4C85-A8F0-513CD3B9C31F}"/>
              </a:ext>
            </a:extLst>
          </p:cNvPr>
          <p:cNvSpPr txBox="1">
            <a:spLocks noChangeArrowheads="1"/>
          </p:cNvSpPr>
          <p:nvPr/>
        </p:nvSpPr>
        <p:spPr bwMode="auto">
          <a:xfrm>
            <a:off x="342900" y="1927225"/>
            <a:ext cx="5824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During the reaction, thermal energy from the reaction mixture is converted to chemical energy in the products.</a:t>
            </a:r>
          </a:p>
        </p:txBody>
      </p:sp>
      <p:pic>
        <p:nvPicPr>
          <p:cNvPr id="29701" name="Picture 5" descr="ammonium tube">
            <a:extLst>
              <a:ext uri="{FF2B5EF4-FFF2-40B4-BE49-F238E27FC236}">
                <a16:creationId xmlns:a16="http://schemas.microsoft.com/office/drawing/2014/main" id="{B4E56D6F-933B-4452-9826-29C14AE21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410" y="1335882"/>
            <a:ext cx="23034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6">
            <a:extLst>
              <a:ext uri="{FF2B5EF4-FFF2-40B4-BE49-F238E27FC236}">
                <a16:creationId xmlns:a16="http://schemas.microsoft.com/office/drawing/2014/main" id="{8A68649B-5CE6-42E8-B176-EA51D58B01D6}"/>
              </a:ext>
            </a:extLst>
          </p:cNvPr>
          <p:cNvSpPr>
            <a:spLocks noChangeArrowheads="1"/>
          </p:cNvSpPr>
          <p:nvPr/>
        </p:nvSpPr>
        <p:spPr bwMode="auto">
          <a:xfrm>
            <a:off x="342900" y="3440113"/>
            <a:ext cx="5561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This causes the temperature of the reaction mixture to fall.</a:t>
            </a:r>
          </a:p>
        </p:txBody>
      </p:sp>
      <p:sp>
        <p:nvSpPr>
          <p:cNvPr id="26632" name="Rectangle 7">
            <a:extLst>
              <a:ext uri="{FF2B5EF4-FFF2-40B4-BE49-F238E27FC236}">
                <a16:creationId xmlns:a16="http://schemas.microsoft.com/office/drawing/2014/main" id="{DF51F8CB-7239-4EB9-86A9-51F42AA4B65F}"/>
              </a:ext>
            </a:extLst>
          </p:cNvPr>
          <p:cNvSpPr>
            <a:spLocks noChangeArrowheads="1"/>
          </p:cNvSpPr>
          <p:nvPr/>
        </p:nvSpPr>
        <p:spPr bwMode="auto">
          <a:xfrm>
            <a:off x="342900" y="4583113"/>
            <a:ext cx="5903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Thermal energy from the surroundings is transferred to the reaction mixture, and the temperature eventually returns to normal.</a:t>
            </a:r>
          </a:p>
        </p:txBody>
      </p:sp>
      <p:pic>
        <p:nvPicPr>
          <p:cNvPr id="9" name="Picture 8">
            <a:hlinkClick r:id="" action="ppaction://hlinkshowjump?jump=nextslide"/>
            <a:extLst>
              <a:ext uri="{FF2B5EF4-FFF2-40B4-BE49-F238E27FC236}">
                <a16:creationId xmlns:a16="http://schemas.microsoft.com/office/drawing/2014/main" id="{45979C2A-EAC1-46A8-B94B-D14AF2D8739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22F9E093-9BBD-4C33-B89E-0F5B58FC00D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42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a:extLst>
              <a:ext uri="{FF2B5EF4-FFF2-40B4-BE49-F238E27FC236}">
                <a16:creationId xmlns:a16="http://schemas.microsoft.com/office/drawing/2014/main" id="{18CC42D4-E425-4EC4-B61B-58662EF30890}"/>
              </a:ext>
            </a:extLst>
          </p:cNvPr>
          <p:cNvSpPr>
            <a:spLocks noGrp="1" noChangeArrowheads="1"/>
          </p:cNvSpPr>
          <p:nvPr>
            <p:ph type="title"/>
          </p:nvPr>
        </p:nvSpPr>
        <p:spPr/>
        <p:txBody>
          <a:bodyPr/>
          <a:lstStyle/>
          <a:p>
            <a:r>
              <a:rPr lang="en-GB" altLang="en-US" dirty="0"/>
              <a:t>Endothermic reactions: energy levels</a:t>
            </a:r>
          </a:p>
        </p:txBody>
      </p:sp>
      <p:pic>
        <p:nvPicPr>
          <p:cNvPr id="6" name="Picture 5">
            <a:hlinkClick r:id="" action="ppaction://hlinkshowjump?jump=nextslide"/>
            <a:extLst>
              <a:ext uri="{FF2B5EF4-FFF2-40B4-BE49-F238E27FC236}">
                <a16:creationId xmlns:a16="http://schemas.microsoft.com/office/drawing/2014/main" id="{2A6DAEE1-A984-47FC-A399-E101D4A73A7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A244D21F-36C0-4075-BEDE-143FAA3B1DB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660E47B-F512-4A8F-8311-CB11616397F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3A17C98F-2EFE-4821-A9E2-1B88E0EBBF2D}"/>
              </a:ext>
            </a:extLst>
          </p:cNvPr>
          <p:cNvSpPr>
            <a:spLocks noGrp="1" noChangeArrowheads="1"/>
          </p:cNvSpPr>
          <p:nvPr>
            <p:ph type="title"/>
          </p:nvPr>
        </p:nvSpPr>
        <p:spPr/>
        <p:txBody>
          <a:bodyPr/>
          <a:lstStyle/>
          <a:p>
            <a:r>
              <a:rPr lang="en-GB" altLang="en-US" dirty="0"/>
              <a:t>Endothermic reactions: summary</a:t>
            </a:r>
          </a:p>
        </p:txBody>
      </p:sp>
      <p:pic>
        <p:nvPicPr>
          <p:cNvPr id="7" name="Picture 6">
            <a:hlinkClick r:id="" action="ppaction://hlinkshowjump?jump=nextslide"/>
            <a:extLst>
              <a:ext uri="{FF2B5EF4-FFF2-40B4-BE49-F238E27FC236}">
                <a16:creationId xmlns:a16="http://schemas.microsoft.com/office/drawing/2014/main" id="{0F706B67-43CD-4B08-8B73-4178A7BBB32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502BE650-5A29-40B4-8DF4-37BBFEA4567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B2B31AD7-CB8C-44B5-B2AB-356B73FBFFE4}"/>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0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53875A5-E717-4626-A30F-B2E8B7E924B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CVS\production\GCSEChemistry\src\images\shutterstock_ThamKC.jpg">
            <a:extLst>
              <a:ext uri="{FF2B5EF4-FFF2-40B4-BE49-F238E27FC236}">
                <a16:creationId xmlns:a16="http://schemas.microsoft.com/office/drawing/2014/main" id="{DB762BBA-6A59-485E-93F9-CBF5817FE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556" t="10097" r="9177"/>
          <a:stretch>
            <a:fillRect/>
          </a:stretch>
        </p:blipFill>
        <p:spPr bwMode="auto">
          <a:xfrm>
            <a:off x="4833938" y="2457450"/>
            <a:ext cx="4090987"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FD76217-624E-42C9-A3FB-8DAB4ECBE77A}"/>
              </a:ext>
            </a:extLst>
          </p:cNvPr>
          <p:cNvSpPr>
            <a:spLocks noChangeArrowheads="1"/>
          </p:cNvSpPr>
          <p:nvPr/>
        </p:nvSpPr>
        <p:spPr bwMode="auto">
          <a:xfrm>
            <a:off x="342900" y="3022600"/>
            <a:ext cx="4406900" cy="460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pPr>
            <a:r>
              <a:rPr lang="en-GB" altLang="en-US" dirty="0"/>
              <a:t>What do you think will happen?</a:t>
            </a:r>
          </a:p>
        </p:txBody>
      </p:sp>
      <p:sp>
        <p:nvSpPr>
          <p:cNvPr id="30725" name="TextBox 4">
            <a:extLst>
              <a:ext uri="{FF2B5EF4-FFF2-40B4-BE49-F238E27FC236}">
                <a16:creationId xmlns:a16="http://schemas.microsoft.com/office/drawing/2014/main" id="{BE12C1EC-2767-495F-B153-5C3D2F4ED25B}"/>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On a hot day, you can use endothermic reactions to help you cool down!</a:t>
            </a:r>
          </a:p>
        </p:txBody>
      </p:sp>
      <p:sp>
        <p:nvSpPr>
          <p:cNvPr id="9" name="TextBox 8">
            <a:extLst>
              <a:ext uri="{FF2B5EF4-FFF2-40B4-BE49-F238E27FC236}">
                <a16:creationId xmlns:a16="http://schemas.microsoft.com/office/drawing/2014/main" id="{F6AB07D3-B7DD-477B-A4AA-BD6AEF26E577}"/>
              </a:ext>
            </a:extLst>
          </p:cNvPr>
          <p:cNvSpPr txBox="1">
            <a:spLocks noChangeArrowheads="1"/>
          </p:cNvSpPr>
          <p:nvPr/>
        </p:nvSpPr>
        <p:spPr bwMode="auto">
          <a:xfrm>
            <a:off x="342900" y="1903413"/>
            <a:ext cx="7375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Add some baking soda (sodium hydrogen carbonate) to lemon juice, or other citric acid.</a:t>
            </a:r>
          </a:p>
        </p:txBody>
      </p:sp>
      <p:sp>
        <p:nvSpPr>
          <p:cNvPr id="10" name="TextBox 9">
            <a:extLst>
              <a:ext uri="{FF2B5EF4-FFF2-40B4-BE49-F238E27FC236}">
                <a16:creationId xmlns:a16="http://schemas.microsoft.com/office/drawing/2014/main" id="{61272535-ACDD-411B-9CE2-8B4D5BF84109}"/>
              </a:ext>
            </a:extLst>
          </p:cNvPr>
          <p:cNvSpPr txBox="1">
            <a:spLocks noChangeArrowheads="1"/>
          </p:cNvSpPr>
          <p:nvPr/>
        </p:nvSpPr>
        <p:spPr bwMode="auto">
          <a:xfrm>
            <a:off x="342900" y="3771900"/>
            <a:ext cx="46069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mixture will fizz and the temperature will decrease, giving you a refreshing drink without the need for ice!</a:t>
            </a:r>
          </a:p>
        </p:txBody>
      </p:sp>
      <p:sp>
        <p:nvSpPr>
          <p:cNvPr id="11" name="TextBox 10">
            <a:extLst>
              <a:ext uri="{FF2B5EF4-FFF2-40B4-BE49-F238E27FC236}">
                <a16:creationId xmlns:a16="http://schemas.microsoft.com/office/drawing/2014/main" id="{0B78A398-A0B8-4F83-BD72-7F7FE7D5E725}"/>
              </a:ext>
            </a:extLst>
          </p:cNvPr>
          <p:cNvSpPr txBox="1">
            <a:spLocks noChangeArrowheads="1"/>
          </p:cNvSpPr>
          <p:nvPr/>
        </p:nvSpPr>
        <p:spPr bwMode="auto">
          <a:xfrm>
            <a:off x="342899" y="5629275"/>
            <a:ext cx="6983413"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Why does the temperature of the liquid decrease?</a:t>
            </a:r>
          </a:p>
        </p:txBody>
      </p:sp>
      <p:sp>
        <p:nvSpPr>
          <p:cNvPr id="12" name="Title 11">
            <a:extLst>
              <a:ext uri="{FF2B5EF4-FFF2-40B4-BE49-F238E27FC236}">
                <a16:creationId xmlns:a16="http://schemas.microsoft.com/office/drawing/2014/main" id="{1C2892B6-C524-4485-A78D-5E2BA60A7E2D}"/>
              </a:ext>
            </a:extLst>
          </p:cNvPr>
          <p:cNvSpPr>
            <a:spLocks noGrp="1"/>
          </p:cNvSpPr>
          <p:nvPr>
            <p:ph type="title"/>
          </p:nvPr>
        </p:nvSpPr>
        <p:spPr/>
        <p:txBody>
          <a:bodyPr/>
          <a:lstStyle/>
          <a:p>
            <a:pPr>
              <a:defRPr/>
            </a:pPr>
            <a:r>
              <a:rPr lang="en-GB" dirty="0">
                <a:ea typeface="+mn-ea"/>
                <a:cs typeface="+mn-cs"/>
              </a:rPr>
              <a:t>Cooling down</a:t>
            </a:r>
            <a:endParaRPr lang="en-GB" dirty="0"/>
          </a:p>
        </p:txBody>
      </p:sp>
      <p:pic>
        <p:nvPicPr>
          <p:cNvPr id="13" name="Picture 8">
            <a:hlinkClick r:id="" action="ppaction://hlinkshowjump?jump=nextslide"/>
            <a:extLst>
              <a:ext uri="{FF2B5EF4-FFF2-40B4-BE49-F238E27FC236}">
                <a16:creationId xmlns:a16="http://schemas.microsoft.com/office/drawing/2014/main" id="{54E7DAAA-0854-4259-BDF2-1A8FC4BFED2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731F0EE3-C380-462D-92EA-F3C95C553B0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4. Systems and System Models</a:t>
            </a:r>
          </a:p>
          <a:p>
            <a:r>
              <a:rPr lang="en-GB" sz="1600" dirty="0"/>
              <a:t>5. Energy and Matter</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B43279A1-F586-4A85-8567-983114B2063B}"/>
              </a:ext>
            </a:extLst>
          </p:cNvPr>
          <p:cNvSpPr>
            <a:spLocks noGrp="1" noChangeArrowheads="1"/>
          </p:cNvSpPr>
          <p:nvPr>
            <p:ph type="title"/>
          </p:nvPr>
        </p:nvSpPr>
        <p:spPr/>
        <p:txBody>
          <a:bodyPr/>
          <a:lstStyle/>
          <a:p>
            <a:r>
              <a:rPr lang="en-GB" altLang="en-US" dirty="0"/>
              <a:t>Energy transfer: true or false?</a:t>
            </a:r>
          </a:p>
        </p:txBody>
      </p:sp>
      <p:pic>
        <p:nvPicPr>
          <p:cNvPr id="7" name="Picture 5" descr="flash_icon">
            <a:extLst>
              <a:ext uri="{FF2B5EF4-FFF2-40B4-BE49-F238E27FC236}">
                <a16:creationId xmlns:a16="http://schemas.microsoft.com/office/drawing/2014/main" id="{8B29D1B4-9AA5-42A6-8ABC-EBF719BDEB2F}"/>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9297579D-EE3A-4F5F-A26E-F2D21B1CB92A}"/>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35DB59F-ECEE-487F-AEE2-96416FA63AB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CADAFFD-5A3A-463C-A18D-976D0DD1E35C}"/>
              </a:ext>
            </a:extLst>
          </p:cNvPr>
          <p:cNvSpPr>
            <a:spLocks noGrp="1"/>
          </p:cNvSpPr>
          <p:nvPr>
            <p:ph type="title"/>
          </p:nvPr>
        </p:nvSpPr>
        <p:spPr/>
        <p:txBody>
          <a:bodyPr/>
          <a:lstStyle/>
          <a:p>
            <a:r>
              <a:rPr lang="en-GB" altLang="en-US"/>
              <a:t>Energy conservation</a:t>
            </a:r>
          </a:p>
        </p:txBody>
      </p:sp>
      <p:sp>
        <p:nvSpPr>
          <p:cNvPr id="5" name="TextBox 4">
            <a:extLst>
              <a:ext uri="{FF2B5EF4-FFF2-40B4-BE49-F238E27FC236}">
                <a16:creationId xmlns:a16="http://schemas.microsoft.com/office/drawing/2014/main" id="{584D17D6-6983-4C53-96DB-4F224E15B255}"/>
              </a:ext>
            </a:extLst>
          </p:cNvPr>
          <p:cNvSpPr txBox="1">
            <a:spLocks noChangeArrowheads="1"/>
          </p:cNvSpPr>
          <p:nvPr/>
        </p:nvSpPr>
        <p:spPr bwMode="auto">
          <a:xfrm>
            <a:off x="342900" y="2314575"/>
            <a:ext cx="54708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During a chemical reaction, changes in energy can be observed in a </a:t>
            </a:r>
            <a:r>
              <a:rPr lang="en-GB" altLang="en-US" b="1" dirty="0">
                <a:solidFill>
                  <a:srgbClr val="FF6600"/>
                </a:solidFill>
              </a:rPr>
              <a:t>system</a:t>
            </a:r>
            <a:r>
              <a:rPr lang="en-GB" altLang="en-US" dirty="0"/>
              <a:t> and its surroundings.</a:t>
            </a:r>
          </a:p>
        </p:txBody>
      </p:sp>
      <p:sp>
        <p:nvSpPr>
          <p:cNvPr id="6" name="TextBox 5">
            <a:extLst>
              <a:ext uri="{FF2B5EF4-FFF2-40B4-BE49-F238E27FC236}">
                <a16:creationId xmlns:a16="http://schemas.microsoft.com/office/drawing/2014/main" id="{60E9E271-A6E7-46D6-808D-D72DBD04082F}"/>
              </a:ext>
            </a:extLst>
          </p:cNvPr>
          <p:cNvSpPr txBox="1">
            <a:spLocks noChangeArrowheads="1"/>
          </p:cNvSpPr>
          <p:nvPr/>
        </p:nvSpPr>
        <p:spPr bwMode="auto">
          <a:xfrm>
            <a:off x="342900" y="1365250"/>
            <a:ext cx="853016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there is no change in the amount of energy in the </a:t>
            </a:r>
            <a:r>
              <a:rPr lang="en-GB" altLang="en-US" b="1" dirty="0">
                <a:solidFill>
                  <a:srgbClr val="FF6600"/>
                </a:solidFill>
              </a:rPr>
              <a:t>universe</a:t>
            </a:r>
            <a:r>
              <a:rPr lang="en-GB" altLang="en-US" dirty="0"/>
              <a:t> at the end of a reaction. The energy is </a:t>
            </a:r>
            <a:r>
              <a:rPr lang="en-GB" altLang="en-US" b="1" dirty="0">
                <a:solidFill>
                  <a:srgbClr val="010066"/>
                </a:solidFill>
              </a:rPr>
              <a:t>conserved</a:t>
            </a:r>
            <a:r>
              <a:rPr lang="en-GB" altLang="en-US" dirty="0"/>
              <a:t>.</a:t>
            </a:r>
          </a:p>
        </p:txBody>
      </p:sp>
      <p:sp>
        <p:nvSpPr>
          <p:cNvPr id="20486" name="TextBox 6">
            <a:extLst>
              <a:ext uri="{FF2B5EF4-FFF2-40B4-BE49-F238E27FC236}">
                <a16:creationId xmlns:a16="http://schemas.microsoft.com/office/drawing/2014/main" id="{16B7DFE7-4E3C-441B-A194-27D0F46FD60B}"/>
              </a:ext>
            </a:extLst>
          </p:cNvPr>
          <p:cNvSpPr txBox="1">
            <a:spLocks noChangeArrowheads="1"/>
          </p:cNvSpPr>
          <p:nvPr/>
        </p:nvSpPr>
        <p:spPr bwMode="auto">
          <a:xfrm>
            <a:off x="342900" y="784225"/>
            <a:ext cx="5981700" cy="461963"/>
          </a:xfrm>
          <a:prstGeom prst="rect">
            <a:avLst/>
          </a:prstGeom>
          <a:solidFill>
            <a:srgbClr val="FF66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Energy cannot be created or destroyed.</a:t>
            </a:r>
          </a:p>
        </p:txBody>
      </p:sp>
      <p:sp>
        <p:nvSpPr>
          <p:cNvPr id="8" name="TextBox 7">
            <a:extLst>
              <a:ext uri="{FF2B5EF4-FFF2-40B4-BE49-F238E27FC236}">
                <a16:creationId xmlns:a16="http://schemas.microsoft.com/office/drawing/2014/main" id="{59F7948E-98A3-4B2B-89B1-5B787BE8D08A}"/>
              </a:ext>
            </a:extLst>
          </p:cNvPr>
          <p:cNvSpPr txBox="1">
            <a:spLocks noChangeArrowheads="1"/>
          </p:cNvSpPr>
          <p:nvPr/>
        </p:nvSpPr>
        <p:spPr bwMode="auto">
          <a:xfrm>
            <a:off x="342900" y="3633788"/>
            <a:ext cx="5129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energy can be converted into </a:t>
            </a:r>
            <a:br>
              <a:rPr lang="en-GB" altLang="en-US" dirty="0"/>
            </a:br>
            <a:r>
              <a:rPr lang="en-GB" altLang="en-US" dirty="0"/>
              <a:t>a different form, such as heat, which is released to the environment.</a:t>
            </a:r>
          </a:p>
        </p:txBody>
      </p:sp>
      <p:sp>
        <p:nvSpPr>
          <p:cNvPr id="9" name="TextBox 8">
            <a:extLst>
              <a:ext uri="{FF2B5EF4-FFF2-40B4-BE49-F238E27FC236}">
                <a16:creationId xmlns:a16="http://schemas.microsoft.com/office/drawing/2014/main" id="{65FAE78D-A5BB-4803-81B5-314DCBE2456F}"/>
              </a:ext>
            </a:extLst>
          </p:cNvPr>
          <p:cNvSpPr txBox="1">
            <a:spLocks noChangeArrowheads="1"/>
          </p:cNvSpPr>
          <p:nvPr/>
        </p:nvSpPr>
        <p:spPr bwMode="auto">
          <a:xfrm>
            <a:off x="342900" y="4953000"/>
            <a:ext cx="5981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amount of energy released is </a:t>
            </a:r>
            <a:br>
              <a:rPr lang="en-GB" altLang="en-US" dirty="0"/>
            </a:br>
            <a:r>
              <a:rPr lang="en-GB" altLang="en-US" dirty="0"/>
              <a:t>equal to the difference in energy </a:t>
            </a:r>
            <a:br>
              <a:rPr lang="en-GB" altLang="en-US" dirty="0"/>
            </a:br>
            <a:r>
              <a:rPr lang="en-GB" altLang="en-US" dirty="0"/>
              <a:t>between the reactants and the products.</a:t>
            </a:r>
          </a:p>
        </p:txBody>
      </p:sp>
      <p:sp>
        <p:nvSpPr>
          <p:cNvPr id="20489" name="TextBox 10">
            <a:extLst>
              <a:ext uri="{FF2B5EF4-FFF2-40B4-BE49-F238E27FC236}">
                <a16:creationId xmlns:a16="http://schemas.microsoft.com/office/drawing/2014/main" id="{B304A1B4-AC03-45E1-8E67-7234D0048182}"/>
              </a:ext>
            </a:extLst>
          </p:cNvPr>
          <p:cNvSpPr txBox="1">
            <a:spLocks noChangeArrowheads="1"/>
          </p:cNvSpPr>
          <p:nvPr/>
        </p:nvSpPr>
        <p:spPr bwMode="auto">
          <a:xfrm>
            <a:off x="7119938" y="2446338"/>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reactants</a:t>
            </a:r>
          </a:p>
        </p:txBody>
      </p:sp>
      <p:sp>
        <p:nvSpPr>
          <p:cNvPr id="20490" name="TextBox 11">
            <a:extLst>
              <a:ext uri="{FF2B5EF4-FFF2-40B4-BE49-F238E27FC236}">
                <a16:creationId xmlns:a16="http://schemas.microsoft.com/office/drawing/2014/main" id="{473B1B37-787F-43C7-86DB-64028575F4C9}"/>
              </a:ext>
            </a:extLst>
          </p:cNvPr>
          <p:cNvSpPr txBox="1">
            <a:spLocks noChangeArrowheads="1"/>
          </p:cNvSpPr>
          <p:nvPr/>
        </p:nvSpPr>
        <p:spPr bwMode="auto">
          <a:xfrm>
            <a:off x="7146925" y="5691188"/>
            <a:ext cx="1500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products</a:t>
            </a:r>
          </a:p>
        </p:txBody>
      </p:sp>
      <p:sp>
        <p:nvSpPr>
          <p:cNvPr id="13" name="TextBox 12">
            <a:extLst>
              <a:ext uri="{FF2B5EF4-FFF2-40B4-BE49-F238E27FC236}">
                <a16:creationId xmlns:a16="http://schemas.microsoft.com/office/drawing/2014/main" id="{51A265BA-3A30-4F4F-8795-816EFC6FD607}"/>
              </a:ext>
            </a:extLst>
          </p:cNvPr>
          <p:cNvSpPr txBox="1">
            <a:spLocks noChangeArrowheads="1"/>
          </p:cNvSpPr>
          <p:nvPr/>
        </p:nvSpPr>
        <p:spPr bwMode="auto">
          <a:xfrm>
            <a:off x="5472113" y="4106863"/>
            <a:ext cx="81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heat</a:t>
            </a:r>
          </a:p>
        </p:txBody>
      </p:sp>
      <p:sp>
        <p:nvSpPr>
          <p:cNvPr id="20492" name="Up Arrow 13">
            <a:extLst>
              <a:ext uri="{FF2B5EF4-FFF2-40B4-BE49-F238E27FC236}">
                <a16:creationId xmlns:a16="http://schemas.microsoft.com/office/drawing/2014/main" id="{9467DB57-E10C-45DE-AFF5-7767F72B8E26}"/>
              </a:ext>
            </a:extLst>
          </p:cNvPr>
          <p:cNvSpPr>
            <a:spLocks noChangeArrowheads="1"/>
          </p:cNvSpPr>
          <p:nvPr/>
        </p:nvSpPr>
        <p:spPr bwMode="auto">
          <a:xfrm flipV="1">
            <a:off x="7246938" y="3063875"/>
            <a:ext cx="1301750" cy="2398713"/>
          </a:xfrm>
          <a:prstGeom prst="upArrow">
            <a:avLst>
              <a:gd name="adj1" fmla="val 50000"/>
              <a:gd name="adj2" fmla="val 49957"/>
            </a:avLst>
          </a:prstGeom>
          <a:solidFill>
            <a:srgbClr val="010066"/>
          </a:solidFill>
          <a:ln w="9525"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5" name="Bent Arrow 14">
            <a:extLst>
              <a:ext uri="{FF2B5EF4-FFF2-40B4-BE49-F238E27FC236}">
                <a16:creationId xmlns:a16="http://schemas.microsoft.com/office/drawing/2014/main" id="{74AB6717-B13E-48AD-89F8-D8BED0A14802}"/>
              </a:ext>
            </a:extLst>
          </p:cNvPr>
          <p:cNvSpPr/>
          <p:nvPr/>
        </p:nvSpPr>
        <p:spPr bwMode="auto">
          <a:xfrm flipH="1" flipV="1">
            <a:off x="6270625" y="3063875"/>
            <a:ext cx="1317625" cy="1627188"/>
          </a:xfrm>
          <a:prstGeom prst="bentArrow">
            <a:avLst>
              <a:gd name="adj1" fmla="val 25000"/>
              <a:gd name="adj2" fmla="val 25000"/>
              <a:gd name="adj3" fmla="val 25000"/>
              <a:gd name="adj4" fmla="val 43750"/>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w="9525" cap="flat" cmpd="sng" algn="ctr">
            <a:solidFill>
              <a:schemeClr val="tx1"/>
            </a:solidFill>
            <a:prstDash val="solid"/>
            <a:round/>
            <a:headEnd type="none" w="med" len="med"/>
            <a:tailEnd type="none" w="med" len="med"/>
          </a:ln>
          <a:effectLst/>
        </p:spPr>
        <p:txBody>
          <a:bodyPr/>
          <a:lstStyle/>
          <a:p>
            <a:pPr>
              <a:defRPr/>
            </a:pPr>
            <a:endParaRPr lang="en-GB">
              <a:latin typeface="Arial" charset="0"/>
            </a:endParaRPr>
          </a:p>
        </p:txBody>
      </p:sp>
      <p:pic>
        <p:nvPicPr>
          <p:cNvPr id="14" name="Picture 8">
            <a:hlinkClick r:id="" action="ppaction://hlinkshowjump?jump=nextslide"/>
            <a:extLst>
              <a:ext uri="{FF2B5EF4-FFF2-40B4-BE49-F238E27FC236}">
                <a16:creationId xmlns:a16="http://schemas.microsoft.com/office/drawing/2014/main" id="{D18E04CB-6A76-4842-A370-740412F62D6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9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20489" grpId="0"/>
      <p:bldP spid="20490" grpId="0"/>
      <p:bldP spid="13" grpId="0"/>
      <p:bldP spid="204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a:extLst>
              <a:ext uri="{FF2B5EF4-FFF2-40B4-BE49-F238E27FC236}">
                <a16:creationId xmlns:a16="http://schemas.microsoft.com/office/drawing/2014/main" id="{23A0027C-8108-4061-A8E5-9903C6A368B8}"/>
              </a:ext>
            </a:extLst>
          </p:cNvPr>
          <p:cNvSpPr txBox="1">
            <a:spLocks noChangeArrowheads="1"/>
          </p:cNvSpPr>
          <p:nvPr/>
        </p:nvSpPr>
        <p:spPr bwMode="auto">
          <a:xfrm>
            <a:off x="358775" y="1689100"/>
            <a:ext cx="6962775"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are exothermic and endothermic reactions?</a:t>
            </a:r>
          </a:p>
        </p:txBody>
      </p:sp>
      <p:sp>
        <p:nvSpPr>
          <p:cNvPr id="201731" name="Text Box 3">
            <a:extLst>
              <a:ext uri="{FF2B5EF4-FFF2-40B4-BE49-F238E27FC236}">
                <a16:creationId xmlns:a16="http://schemas.microsoft.com/office/drawing/2014/main" id="{CDFEDAB6-B369-432F-91E4-6C8FA42553B3}"/>
              </a:ext>
            </a:extLst>
          </p:cNvPr>
          <p:cNvSpPr txBox="1">
            <a:spLocks noChangeArrowheads="1"/>
          </p:cNvSpPr>
          <p:nvPr/>
        </p:nvSpPr>
        <p:spPr bwMode="auto">
          <a:xfrm>
            <a:off x="358775" y="2228850"/>
            <a:ext cx="8001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Exothermic</a:t>
            </a:r>
            <a:r>
              <a:rPr lang="en-GB" altLang="en-US">
                <a:solidFill>
                  <a:srgbClr val="010066"/>
                </a:solidFill>
              </a:rPr>
              <a:t> reactions release energy – the temperature increases:</a:t>
            </a:r>
          </a:p>
        </p:txBody>
      </p:sp>
      <p:sp>
        <p:nvSpPr>
          <p:cNvPr id="201732" name="Text Box 4">
            <a:extLst>
              <a:ext uri="{FF2B5EF4-FFF2-40B4-BE49-F238E27FC236}">
                <a16:creationId xmlns:a16="http://schemas.microsoft.com/office/drawing/2014/main" id="{2AFB2E61-919F-4C91-9374-D2B5E892AE12}"/>
              </a:ext>
            </a:extLst>
          </p:cNvPr>
          <p:cNvSpPr txBox="1">
            <a:spLocks noChangeArrowheads="1"/>
          </p:cNvSpPr>
          <p:nvPr/>
        </p:nvSpPr>
        <p:spPr bwMode="auto">
          <a:xfrm>
            <a:off x="358775" y="4222750"/>
            <a:ext cx="8785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Endothermic</a:t>
            </a:r>
            <a:r>
              <a:rPr lang="en-GB" altLang="en-US"/>
              <a:t> reactions absorb energy – the temperature decreases:</a:t>
            </a:r>
          </a:p>
        </p:txBody>
      </p:sp>
      <p:sp>
        <p:nvSpPr>
          <p:cNvPr id="201733" name="Text Box 5">
            <a:extLst>
              <a:ext uri="{FF2B5EF4-FFF2-40B4-BE49-F238E27FC236}">
                <a16:creationId xmlns:a16="http://schemas.microsoft.com/office/drawing/2014/main" id="{12335B99-4F3E-43F7-B41B-4FE6DCCB3ECB}"/>
              </a:ext>
            </a:extLst>
          </p:cNvPr>
          <p:cNvSpPr txBox="1">
            <a:spLocks noChangeArrowheads="1"/>
          </p:cNvSpPr>
          <p:nvPr/>
        </p:nvSpPr>
        <p:spPr bwMode="auto">
          <a:xfrm>
            <a:off x="358775" y="3143250"/>
            <a:ext cx="363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ex = out (as in “</a:t>
            </a:r>
            <a:r>
              <a:rPr lang="en-GB" altLang="en-US" u="sng" dirty="0"/>
              <a:t>ex</a:t>
            </a:r>
            <a:r>
              <a:rPr lang="en-GB" altLang="en-US" dirty="0"/>
              <a:t>it”)</a:t>
            </a:r>
          </a:p>
        </p:txBody>
      </p:sp>
      <p:sp>
        <p:nvSpPr>
          <p:cNvPr id="201734" name="Text Box 6">
            <a:extLst>
              <a:ext uri="{FF2B5EF4-FFF2-40B4-BE49-F238E27FC236}">
                <a16:creationId xmlns:a16="http://schemas.microsoft.com/office/drawing/2014/main" id="{5A40A205-2457-4DE4-90EA-A82477C94186}"/>
              </a:ext>
            </a:extLst>
          </p:cNvPr>
          <p:cNvSpPr txBox="1">
            <a:spLocks noChangeArrowheads="1"/>
          </p:cNvSpPr>
          <p:nvPr/>
        </p:nvSpPr>
        <p:spPr bwMode="auto">
          <a:xfrm>
            <a:off x="342900" y="5137150"/>
            <a:ext cx="419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err="1"/>
              <a:t>en</a:t>
            </a:r>
            <a:r>
              <a:rPr lang="en-GB" altLang="en-US" dirty="0"/>
              <a:t> = in (as in “</a:t>
            </a:r>
            <a:r>
              <a:rPr lang="en-GB" altLang="en-US" u="sng" dirty="0"/>
              <a:t>en</a:t>
            </a:r>
            <a:r>
              <a:rPr lang="en-GB" altLang="en-US" dirty="0"/>
              <a:t>trance”).</a:t>
            </a:r>
          </a:p>
        </p:txBody>
      </p:sp>
      <p:sp>
        <p:nvSpPr>
          <p:cNvPr id="201735" name="Text Box 7">
            <a:extLst>
              <a:ext uri="{FF2B5EF4-FFF2-40B4-BE49-F238E27FC236}">
                <a16:creationId xmlns:a16="http://schemas.microsoft.com/office/drawing/2014/main" id="{46B8B1EF-989D-4529-A636-756BF4965EF1}"/>
              </a:ext>
            </a:extLst>
          </p:cNvPr>
          <p:cNvSpPr txBox="1">
            <a:spLocks noChangeArrowheads="1"/>
          </p:cNvSpPr>
          <p:nvPr/>
        </p:nvSpPr>
        <p:spPr bwMode="auto">
          <a:xfrm>
            <a:off x="358775" y="5676900"/>
            <a:ext cx="6080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Most chemical reactions are exothermic.</a:t>
            </a:r>
          </a:p>
        </p:txBody>
      </p:sp>
      <p:sp>
        <p:nvSpPr>
          <p:cNvPr id="201736" name="Text Box 8">
            <a:extLst>
              <a:ext uri="{FF2B5EF4-FFF2-40B4-BE49-F238E27FC236}">
                <a16:creationId xmlns:a16="http://schemas.microsoft.com/office/drawing/2014/main" id="{397141F7-2B83-4C11-A111-3B6724BCDD44}"/>
              </a:ext>
            </a:extLst>
          </p:cNvPr>
          <p:cNvSpPr txBox="1">
            <a:spLocks noChangeArrowheads="1"/>
          </p:cNvSpPr>
          <p:nvPr/>
        </p:nvSpPr>
        <p:spPr bwMode="auto">
          <a:xfrm>
            <a:off x="358775" y="3683000"/>
            <a:ext cx="426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thermic = relating to heat.</a:t>
            </a:r>
          </a:p>
        </p:txBody>
      </p:sp>
      <p:sp>
        <p:nvSpPr>
          <p:cNvPr id="21513" name="Rectangle 9">
            <a:extLst>
              <a:ext uri="{FF2B5EF4-FFF2-40B4-BE49-F238E27FC236}">
                <a16:creationId xmlns:a16="http://schemas.microsoft.com/office/drawing/2014/main" id="{BE1518C0-7093-4483-B4A7-D72054CCAB92}"/>
              </a:ext>
            </a:extLst>
          </p:cNvPr>
          <p:cNvSpPr>
            <a:spLocks noGrp="1" noChangeArrowheads="1"/>
          </p:cNvSpPr>
          <p:nvPr>
            <p:ph type="title"/>
          </p:nvPr>
        </p:nvSpPr>
        <p:spPr/>
        <p:txBody>
          <a:bodyPr/>
          <a:lstStyle/>
          <a:p>
            <a:r>
              <a:rPr lang="en-GB" altLang="en-US"/>
              <a:t>Exothermic and endothermic reactions</a:t>
            </a:r>
          </a:p>
        </p:txBody>
      </p:sp>
      <p:sp>
        <p:nvSpPr>
          <p:cNvPr id="21515" name="Text Box 11">
            <a:extLst>
              <a:ext uri="{FF2B5EF4-FFF2-40B4-BE49-F238E27FC236}">
                <a16:creationId xmlns:a16="http://schemas.microsoft.com/office/drawing/2014/main" id="{2F6AA574-C055-439A-8ACB-1D3CDAB3C873}"/>
              </a:ext>
            </a:extLst>
          </p:cNvPr>
          <p:cNvSpPr txBox="1">
            <a:spLocks noChangeArrowheads="1"/>
          </p:cNvSpPr>
          <p:nvPr/>
        </p:nvSpPr>
        <p:spPr bwMode="auto">
          <a:xfrm>
            <a:off x="358775" y="784225"/>
            <a:ext cx="8258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chemical reactions occur, energy is transferred to or from the surroundings.</a:t>
            </a:r>
          </a:p>
        </p:txBody>
      </p:sp>
      <p:pic>
        <p:nvPicPr>
          <p:cNvPr id="12" name="Picture 8">
            <a:hlinkClick r:id="" action="ppaction://hlinkshowjump?jump=nextslide"/>
            <a:extLst>
              <a:ext uri="{FF2B5EF4-FFF2-40B4-BE49-F238E27FC236}">
                <a16:creationId xmlns:a16="http://schemas.microsoft.com/office/drawing/2014/main" id="{440F4A7C-D61A-4EDC-B2BF-16488B07D2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7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17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17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17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173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1" grpId="0"/>
      <p:bldP spid="201732" grpId="0"/>
      <p:bldP spid="201733" grpId="0"/>
      <p:bldP spid="201734" grpId="0"/>
      <p:bldP spid="201735" grpId="0"/>
      <p:bldP spid="2017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99AF998B-DAC2-437A-801F-1C9BD3CB4426}"/>
              </a:ext>
            </a:extLst>
          </p:cNvPr>
          <p:cNvSpPr>
            <a:spLocks noGrp="1"/>
          </p:cNvSpPr>
          <p:nvPr>
            <p:ph type="title"/>
          </p:nvPr>
        </p:nvSpPr>
        <p:spPr/>
        <p:txBody>
          <a:bodyPr/>
          <a:lstStyle/>
          <a:p>
            <a:r>
              <a:rPr lang="en-GB" altLang="en-US" dirty="0"/>
              <a:t>Temperature change in reactions</a:t>
            </a:r>
          </a:p>
        </p:txBody>
      </p:sp>
      <p:pic>
        <p:nvPicPr>
          <p:cNvPr id="8" name="Picture 7">
            <a:hlinkClick r:id="" action="ppaction://hlinkshowjump?jump=nextslide"/>
            <a:extLst>
              <a:ext uri="{FF2B5EF4-FFF2-40B4-BE49-F238E27FC236}">
                <a16:creationId xmlns:a16="http://schemas.microsoft.com/office/drawing/2014/main" id="{DF9913C0-7157-4942-BD72-AE42E104870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D6B11B59-1BF8-4126-A038-2622314C917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6" name="Picture 9" descr="notes_icon">
            <a:extLst>
              <a:ext uri="{FF2B5EF4-FFF2-40B4-BE49-F238E27FC236}">
                <a16:creationId xmlns:a16="http://schemas.microsoft.com/office/drawing/2014/main" id="{DA43B328-01D8-4019-8449-9831238CA7E3}"/>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7" name="Picture 9">
            <a:extLst>
              <a:ext uri="{FF2B5EF4-FFF2-40B4-BE49-F238E27FC236}">
                <a16:creationId xmlns:a16="http://schemas.microsoft.com/office/drawing/2014/main" id="{CDDEE8F6-B5BF-45F8-A7D7-16737992C08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2"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9E0B29A-BA5E-4BAC-B900-76F077DA15F7}"/>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icture4.jpg">
            <a:extLst>
              <a:ext uri="{FF2B5EF4-FFF2-40B4-BE49-F238E27FC236}">
                <a16:creationId xmlns:a16="http://schemas.microsoft.com/office/drawing/2014/main" id="{FB6E607E-070C-4599-ABAC-A6775DA575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 y="1927225"/>
            <a:ext cx="481965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9E8ADC8D-96B2-4113-BBBD-5019A244435E}"/>
              </a:ext>
            </a:extLst>
          </p:cNvPr>
          <p:cNvSpPr>
            <a:spLocks noGrp="1"/>
          </p:cNvSpPr>
          <p:nvPr>
            <p:ph type="title"/>
          </p:nvPr>
        </p:nvSpPr>
        <p:spPr/>
        <p:txBody>
          <a:bodyPr/>
          <a:lstStyle/>
          <a:p>
            <a:r>
              <a:rPr lang="en-GB" altLang="en-US"/>
              <a:t>Energy level diagrams</a:t>
            </a:r>
          </a:p>
        </p:txBody>
      </p:sp>
      <p:sp>
        <p:nvSpPr>
          <p:cNvPr id="29700" name="TextBox 2">
            <a:extLst>
              <a:ext uri="{FF2B5EF4-FFF2-40B4-BE49-F238E27FC236}">
                <a16:creationId xmlns:a16="http://schemas.microsoft.com/office/drawing/2014/main" id="{DBD23767-CCFB-4F18-9CF3-6737771BD417}"/>
              </a:ext>
            </a:extLst>
          </p:cNvPr>
          <p:cNvSpPr txBox="1">
            <a:spLocks noChangeArrowheads="1"/>
          </p:cNvSpPr>
          <p:nvPr/>
        </p:nvSpPr>
        <p:spPr bwMode="auto">
          <a:xfrm>
            <a:off x="360363" y="792163"/>
            <a:ext cx="8189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Energy level diagrams </a:t>
            </a:r>
            <a:r>
              <a:rPr lang="en-GB" altLang="en-US" dirty="0"/>
              <a:t>(reaction profiles) are useful for </a:t>
            </a:r>
            <a:r>
              <a:rPr lang="en-GB" altLang="en-US" dirty="0" err="1"/>
              <a:t>analyzing</a:t>
            </a:r>
            <a:r>
              <a:rPr lang="en-GB" altLang="en-US" dirty="0"/>
              <a:t> chemical reactions. How to draw them:</a:t>
            </a:r>
          </a:p>
        </p:txBody>
      </p:sp>
      <p:sp>
        <p:nvSpPr>
          <p:cNvPr id="18" name="TextBox 17">
            <a:extLst>
              <a:ext uri="{FF2B5EF4-FFF2-40B4-BE49-F238E27FC236}">
                <a16:creationId xmlns:a16="http://schemas.microsoft.com/office/drawing/2014/main" id="{7F28B1F1-EDA4-44F4-A20A-75989D0A3AC8}"/>
              </a:ext>
            </a:extLst>
          </p:cNvPr>
          <p:cNvSpPr txBox="1">
            <a:spLocks noChangeArrowheads="1"/>
          </p:cNvSpPr>
          <p:nvPr/>
        </p:nvSpPr>
        <p:spPr bwMode="auto">
          <a:xfrm>
            <a:off x="4779963" y="1614488"/>
            <a:ext cx="501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dirty="0">
                <a:solidFill>
                  <a:srgbClr val="FF6600"/>
                </a:solidFill>
                <a:cs typeface="Arial" panose="020B0604020202020204" pitchFamily="34" charset="0"/>
              </a:rPr>
              <a:t>1.</a:t>
            </a:r>
            <a:r>
              <a:rPr lang="en-GB" altLang="en-US" b="1" dirty="0">
                <a:cs typeface="Arial" panose="020B0604020202020204" pitchFamily="34" charset="0"/>
              </a:rPr>
              <a:t> </a:t>
            </a:r>
          </a:p>
        </p:txBody>
      </p:sp>
      <p:sp>
        <p:nvSpPr>
          <p:cNvPr id="19" name="TextBox 18">
            <a:extLst>
              <a:ext uri="{FF2B5EF4-FFF2-40B4-BE49-F238E27FC236}">
                <a16:creationId xmlns:a16="http://schemas.microsoft.com/office/drawing/2014/main" id="{F188477A-CA0E-49FD-B910-A03D1B3848B2}"/>
              </a:ext>
            </a:extLst>
          </p:cNvPr>
          <p:cNvSpPr txBox="1">
            <a:spLocks noChangeArrowheads="1"/>
          </p:cNvSpPr>
          <p:nvPr/>
        </p:nvSpPr>
        <p:spPr bwMode="auto">
          <a:xfrm>
            <a:off x="4779963" y="2085975"/>
            <a:ext cx="528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a:solidFill>
                  <a:srgbClr val="FF6600"/>
                </a:solidFill>
                <a:cs typeface="Arial" panose="020B0604020202020204" pitchFamily="34" charset="0"/>
              </a:rPr>
              <a:t>2.</a:t>
            </a:r>
            <a:r>
              <a:rPr lang="en-GB" altLang="en-US" b="1">
                <a:cs typeface="Arial" panose="020B0604020202020204" pitchFamily="34" charset="0"/>
              </a:rPr>
              <a:t>	</a:t>
            </a:r>
          </a:p>
        </p:txBody>
      </p:sp>
      <p:sp>
        <p:nvSpPr>
          <p:cNvPr id="21" name="TextBox 20">
            <a:extLst>
              <a:ext uri="{FF2B5EF4-FFF2-40B4-BE49-F238E27FC236}">
                <a16:creationId xmlns:a16="http://schemas.microsoft.com/office/drawing/2014/main" id="{D26CC59F-1202-45D4-909E-58E388CC9539}"/>
              </a:ext>
            </a:extLst>
          </p:cNvPr>
          <p:cNvSpPr txBox="1">
            <a:spLocks noChangeArrowheads="1"/>
          </p:cNvSpPr>
          <p:nvPr/>
        </p:nvSpPr>
        <p:spPr bwMode="auto">
          <a:xfrm>
            <a:off x="4779963" y="2927350"/>
            <a:ext cx="60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a:solidFill>
                  <a:srgbClr val="FF6600"/>
                </a:solidFill>
                <a:cs typeface="Arial" panose="020B0604020202020204" pitchFamily="34" charset="0"/>
              </a:rPr>
              <a:t>3.</a:t>
            </a:r>
            <a:endParaRPr lang="en-GB" altLang="en-US" b="1">
              <a:cs typeface="Arial" panose="020B0604020202020204" pitchFamily="34" charset="0"/>
            </a:endParaRPr>
          </a:p>
        </p:txBody>
      </p:sp>
      <p:pic>
        <p:nvPicPr>
          <p:cNvPr id="28687" name="Picture 3">
            <a:extLst>
              <a:ext uri="{FF2B5EF4-FFF2-40B4-BE49-F238E27FC236}">
                <a16:creationId xmlns:a16="http://schemas.microsoft.com/office/drawing/2014/main" id="{9C5BEFBD-0B41-4017-BB90-311BA2082E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370" t="-3319"/>
          <a:stretch>
            <a:fillRect/>
          </a:stretch>
        </p:blipFill>
        <p:spPr bwMode="auto">
          <a:xfrm>
            <a:off x="598488" y="2947988"/>
            <a:ext cx="15668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TextBox 241">
            <a:extLst>
              <a:ext uri="{FF2B5EF4-FFF2-40B4-BE49-F238E27FC236}">
                <a16:creationId xmlns:a16="http://schemas.microsoft.com/office/drawing/2014/main" id="{9F86C190-5E0A-46FD-9BF0-05C292B272E9}"/>
              </a:ext>
            </a:extLst>
          </p:cNvPr>
          <p:cNvSpPr txBox="1">
            <a:spLocks noChangeArrowheads="1"/>
          </p:cNvSpPr>
          <p:nvPr/>
        </p:nvSpPr>
        <p:spPr bwMode="auto">
          <a:xfrm>
            <a:off x="571500" y="2543175"/>
            <a:ext cx="1582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C00000"/>
                </a:solidFill>
              </a:rPr>
              <a:t>reactants</a:t>
            </a:r>
          </a:p>
        </p:txBody>
      </p:sp>
      <p:pic>
        <p:nvPicPr>
          <p:cNvPr id="28685" name="Picture 5">
            <a:extLst>
              <a:ext uri="{FF2B5EF4-FFF2-40B4-BE49-F238E27FC236}">
                <a16:creationId xmlns:a16="http://schemas.microsoft.com/office/drawing/2014/main" id="{80FA2A07-5C4E-4357-B855-1B7A4B3E55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4337" b="1556"/>
          <a:stretch>
            <a:fillRect/>
          </a:stretch>
        </p:blipFill>
        <p:spPr bwMode="auto">
          <a:xfrm>
            <a:off x="3232150" y="4729163"/>
            <a:ext cx="15843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TextBox 271">
            <a:extLst>
              <a:ext uri="{FF2B5EF4-FFF2-40B4-BE49-F238E27FC236}">
                <a16:creationId xmlns:a16="http://schemas.microsoft.com/office/drawing/2014/main" id="{A9A5F8FF-C3DB-4367-80D6-C699752B2CF2}"/>
              </a:ext>
            </a:extLst>
          </p:cNvPr>
          <p:cNvSpPr txBox="1">
            <a:spLocks noChangeArrowheads="1"/>
          </p:cNvSpPr>
          <p:nvPr/>
        </p:nvSpPr>
        <p:spPr bwMode="auto">
          <a:xfrm>
            <a:off x="3389313" y="4332288"/>
            <a:ext cx="1582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990099"/>
                </a:solidFill>
              </a:rPr>
              <a:t>products</a:t>
            </a:r>
          </a:p>
        </p:txBody>
      </p:sp>
      <p:sp>
        <p:nvSpPr>
          <p:cNvPr id="23" name="Down Arrow 22">
            <a:extLst>
              <a:ext uri="{FF2B5EF4-FFF2-40B4-BE49-F238E27FC236}">
                <a16:creationId xmlns:a16="http://schemas.microsoft.com/office/drawing/2014/main" id="{D1151853-F20D-49CA-AC08-B1B9D5967511}"/>
              </a:ext>
            </a:extLst>
          </p:cNvPr>
          <p:cNvSpPr>
            <a:spLocks noChangeArrowheads="1"/>
          </p:cNvSpPr>
          <p:nvPr/>
        </p:nvSpPr>
        <p:spPr bwMode="auto">
          <a:xfrm>
            <a:off x="2387600" y="3084513"/>
            <a:ext cx="463550" cy="1727200"/>
          </a:xfrm>
          <a:prstGeom prst="downArrow">
            <a:avLst>
              <a:gd name="adj1" fmla="val 50000"/>
              <a:gd name="adj2" fmla="val 50025"/>
            </a:avLst>
          </a:prstGeom>
          <a:solidFill>
            <a:srgbClr val="006600"/>
          </a:solidFill>
          <a:ln w="9525" algn="ctr">
            <a:solidFill>
              <a:srgbClr val="00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 name="TextBox 24">
            <a:extLst>
              <a:ext uri="{FF2B5EF4-FFF2-40B4-BE49-F238E27FC236}">
                <a16:creationId xmlns:a16="http://schemas.microsoft.com/office/drawing/2014/main" id="{D0E490F2-0662-45E1-808C-C104AA52FCA0}"/>
              </a:ext>
            </a:extLst>
          </p:cNvPr>
          <p:cNvSpPr txBox="1">
            <a:spLocks noChangeArrowheads="1"/>
          </p:cNvSpPr>
          <p:nvPr/>
        </p:nvSpPr>
        <p:spPr bwMode="auto">
          <a:xfrm>
            <a:off x="5230813" y="3768725"/>
            <a:ext cx="388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Compared to the reactants, the y-coordinate of the product line can be:</a:t>
            </a:r>
          </a:p>
        </p:txBody>
      </p:sp>
      <p:sp>
        <p:nvSpPr>
          <p:cNvPr id="26" name="TextBox 25">
            <a:extLst>
              <a:ext uri="{FF2B5EF4-FFF2-40B4-BE49-F238E27FC236}">
                <a16:creationId xmlns:a16="http://schemas.microsoft.com/office/drawing/2014/main" id="{EA67F607-D4E3-42A2-A1ED-2204D3FA3F39}"/>
              </a:ext>
            </a:extLst>
          </p:cNvPr>
          <p:cNvSpPr txBox="1">
            <a:spLocks noChangeArrowheads="1"/>
          </p:cNvSpPr>
          <p:nvPr/>
        </p:nvSpPr>
        <p:spPr bwMode="auto">
          <a:xfrm>
            <a:off x="5257800" y="4979988"/>
            <a:ext cx="3384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lower (exothermic reaction)</a:t>
            </a:r>
          </a:p>
        </p:txBody>
      </p:sp>
      <p:sp>
        <p:nvSpPr>
          <p:cNvPr id="28" name="TextBox 27">
            <a:extLst>
              <a:ext uri="{FF2B5EF4-FFF2-40B4-BE49-F238E27FC236}">
                <a16:creationId xmlns:a16="http://schemas.microsoft.com/office/drawing/2014/main" id="{1F6AC6FF-6086-41D7-BC08-3D1AF2DC31BC}"/>
              </a:ext>
            </a:extLst>
          </p:cNvPr>
          <p:cNvSpPr txBox="1">
            <a:spLocks noChangeArrowheads="1"/>
          </p:cNvSpPr>
          <p:nvPr/>
        </p:nvSpPr>
        <p:spPr bwMode="auto">
          <a:xfrm>
            <a:off x="5281613" y="5821363"/>
            <a:ext cx="3384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higher (endothermic reaction).</a:t>
            </a:r>
          </a:p>
        </p:txBody>
      </p:sp>
      <p:sp>
        <p:nvSpPr>
          <p:cNvPr id="20" name="TextBox 19">
            <a:extLst>
              <a:ext uri="{FF2B5EF4-FFF2-40B4-BE49-F238E27FC236}">
                <a16:creationId xmlns:a16="http://schemas.microsoft.com/office/drawing/2014/main" id="{CD8955A9-5F8A-4E14-8265-6309D1F98720}"/>
              </a:ext>
            </a:extLst>
          </p:cNvPr>
          <p:cNvSpPr txBox="1">
            <a:spLocks noChangeArrowheads="1"/>
          </p:cNvSpPr>
          <p:nvPr/>
        </p:nvSpPr>
        <p:spPr bwMode="auto">
          <a:xfrm>
            <a:off x="5240338" y="1597025"/>
            <a:ext cx="3725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cs typeface="Arial" panose="020B0604020202020204" pitchFamily="34" charset="0"/>
              </a:rPr>
              <a:t>Draw and label the axes.</a:t>
            </a:r>
          </a:p>
        </p:txBody>
      </p:sp>
      <p:sp>
        <p:nvSpPr>
          <p:cNvPr id="24" name="TextBox 23">
            <a:extLst>
              <a:ext uri="{FF2B5EF4-FFF2-40B4-BE49-F238E27FC236}">
                <a16:creationId xmlns:a16="http://schemas.microsoft.com/office/drawing/2014/main" id="{81A06C3E-F00D-44CF-B963-6C51BBB8F1E3}"/>
              </a:ext>
            </a:extLst>
          </p:cNvPr>
          <p:cNvSpPr txBox="1">
            <a:spLocks noChangeArrowheads="1"/>
          </p:cNvSpPr>
          <p:nvPr/>
        </p:nvSpPr>
        <p:spPr bwMode="auto">
          <a:xfrm>
            <a:off x="5240338" y="2085975"/>
            <a:ext cx="3849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cs typeface="Arial" panose="020B0604020202020204" pitchFamily="34" charset="0"/>
              </a:rPr>
              <a:t>Draw a line for the </a:t>
            </a:r>
            <a:r>
              <a:rPr lang="en-GB" altLang="en-US" b="1">
                <a:solidFill>
                  <a:srgbClr val="FF6600"/>
                </a:solidFill>
                <a:cs typeface="Arial" panose="020B0604020202020204" pitchFamily="34" charset="0"/>
              </a:rPr>
              <a:t>reactants</a:t>
            </a:r>
            <a:r>
              <a:rPr lang="en-GB" altLang="en-US">
                <a:cs typeface="Arial" panose="020B0604020202020204" pitchFamily="34" charset="0"/>
              </a:rPr>
              <a:t> starting at x = 0.</a:t>
            </a:r>
            <a:endParaRPr lang="en-GB" altLang="en-US"/>
          </a:p>
        </p:txBody>
      </p:sp>
      <p:sp>
        <p:nvSpPr>
          <p:cNvPr id="27" name="TextBox 26">
            <a:extLst>
              <a:ext uri="{FF2B5EF4-FFF2-40B4-BE49-F238E27FC236}">
                <a16:creationId xmlns:a16="http://schemas.microsoft.com/office/drawing/2014/main" id="{3C228774-5457-4DD0-98DA-A9C59CF570C7}"/>
              </a:ext>
            </a:extLst>
          </p:cNvPr>
          <p:cNvSpPr txBox="1">
            <a:spLocks noChangeArrowheads="1"/>
          </p:cNvSpPr>
          <p:nvPr/>
        </p:nvSpPr>
        <p:spPr bwMode="auto">
          <a:xfrm>
            <a:off x="5240338" y="2927350"/>
            <a:ext cx="3684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cs typeface="Arial" panose="020B0604020202020204" pitchFamily="34" charset="0"/>
              </a:rPr>
              <a:t>Draw a line for the </a:t>
            </a:r>
            <a:r>
              <a:rPr lang="en-GB" altLang="en-US" b="1">
                <a:solidFill>
                  <a:srgbClr val="FF6600"/>
                </a:solidFill>
                <a:cs typeface="Arial" panose="020B0604020202020204" pitchFamily="34" charset="0"/>
              </a:rPr>
              <a:t>products</a:t>
            </a:r>
            <a:r>
              <a:rPr lang="en-GB" altLang="en-US">
                <a:cs typeface="Arial" panose="020B0604020202020204" pitchFamily="34" charset="0"/>
              </a:rPr>
              <a:t> at x &gt; 0.</a:t>
            </a:r>
            <a:endParaRPr lang="en-GB" altLang="en-US"/>
          </a:p>
        </p:txBody>
      </p:sp>
      <p:pic>
        <p:nvPicPr>
          <p:cNvPr id="29" name="Picture 9" descr="notes_icon">
            <a:extLst>
              <a:ext uri="{FF2B5EF4-FFF2-40B4-BE49-F238E27FC236}">
                <a16:creationId xmlns:a16="http://schemas.microsoft.com/office/drawing/2014/main" id="{54382BB8-82EB-4346-9FAC-1D4AFC1FEE80}"/>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31" name="Picture 8">
            <a:hlinkClick r:id="" action="ppaction://hlinkshowjump?jump=nextslide"/>
            <a:extLst>
              <a:ext uri="{FF2B5EF4-FFF2-40B4-BE49-F238E27FC236}">
                <a16:creationId xmlns:a16="http://schemas.microsoft.com/office/drawing/2014/main" id="{BBA6FD12-19C8-480E-87EB-31CD0AF6C87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78435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8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8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8688" grpId="0"/>
      <p:bldP spid="28686" grpId="0"/>
      <p:bldP spid="23" grpId="0" animBg="1"/>
      <p:bldP spid="25" grpId="0"/>
      <p:bldP spid="26" grpId="0"/>
      <p:bldP spid="28" grpId="0"/>
      <p:bldP spid="20" grpId="0"/>
      <p:bldP spid="24"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DA2B1E8-FDAF-4D20-BF39-733C1C523D62}"/>
              </a:ext>
            </a:extLst>
          </p:cNvPr>
          <p:cNvSpPr>
            <a:spLocks noGrp="1" noChangeArrowheads="1"/>
          </p:cNvSpPr>
          <p:nvPr>
            <p:ph type="title"/>
          </p:nvPr>
        </p:nvSpPr>
        <p:spPr/>
        <p:txBody>
          <a:bodyPr/>
          <a:lstStyle/>
          <a:p>
            <a:r>
              <a:rPr lang="en-GB" altLang="en-US"/>
              <a:t>Exothermic reactions</a:t>
            </a:r>
          </a:p>
        </p:txBody>
      </p:sp>
      <p:sp>
        <p:nvSpPr>
          <p:cNvPr id="23555" name="Text Box 3">
            <a:extLst>
              <a:ext uri="{FF2B5EF4-FFF2-40B4-BE49-F238E27FC236}">
                <a16:creationId xmlns:a16="http://schemas.microsoft.com/office/drawing/2014/main" id="{0164D641-A0FC-4793-8980-07B0B9FB08D7}"/>
              </a:ext>
            </a:extLst>
          </p:cNvPr>
          <p:cNvSpPr txBox="1">
            <a:spLocks noChangeArrowheads="1"/>
          </p:cNvSpPr>
          <p:nvPr/>
        </p:nvSpPr>
        <p:spPr bwMode="auto">
          <a:xfrm>
            <a:off x="358775" y="784225"/>
            <a:ext cx="8616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Exothermic reactions</a:t>
            </a:r>
            <a:r>
              <a:rPr lang="en-GB" altLang="en-US">
                <a:solidFill>
                  <a:srgbClr val="010066"/>
                </a:solidFill>
              </a:rPr>
              <a:t> </a:t>
            </a:r>
            <a:r>
              <a:rPr lang="en-GB" altLang="en-US" b="1">
                <a:solidFill>
                  <a:srgbClr val="010066"/>
                </a:solidFill>
              </a:rPr>
              <a:t>release</a:t>
            </a:r>
            <a:r>
              <a:rPr lang="en-GB" altLang="en-US">
                <a:solidFill>
                  <a:srgbClr val="010066"/>
                </a:solidFill>
              </a:rPr>
              <a:t> thermal energy (heat) into their surroundings. Exothermic reactions can occur spontaneously and some are explosive.</a:t>
            </a:r>
          </a:p>
        </p:txBody>
      </p:sp>
      <p:sp>
        <p:nvSpPr>
          <p:cNvPr id="206852" name="Text Box 4">
            <a:extLst>
              <a:ext uri="{FF2B5EF4-FFF2-40B4-BE49-F238E27FC236}">
                <a16:creationId xmlns:a16="http://schemas.microsoft.com/office/drawing/2014/main" id="{FA70F420-434A-4369-9846-84022EA3064C}"/>
              </a:ext>
            </a:extLst>
          </p:cNvPr>
          <p:cNvSpPr txBox="1">
            <a:spLocks noChangeArrowheads="1"/>
          </p:cNvSpPr>
          <p:nvPr/>
        </p:nvSpPr>
        <p:spPr bwMode="auto">
          <a:xfrm>
            <a:off x="342900" y="1988344"/>
            <a:ext cx="7258050"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What are some examples of exothermic reactions?</a:t>
            </a:r>
          </a:p>
        </p:txBody>
      </p:sp>
      <p:pic>
        <p:nvPicPr>
          <p:cNvPr id="9" name="Picture 7" descr="ss_77830762_SOMMAI_mod">
            <a:extLst>
              <a:ext uri="{FF2B5EF4-FFF2-40B4-BE49-F238E27FC236}">
                <a16:creationId xmlns:a16="http://schemas.microsoft.com/office/drawing/2014/main" id="{6D11F16C-23EE-4A8C-A590-4857BB0D3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1469"/>
          <a:stretch>
            <a:fillRect/>
          </a:stretch>
        </p:blipFill>
        <p:spPr bwMode="auto">
          <a:xfrm>
            <a:off x="4464050" y="3162300"/>
            <a:ext cx="354647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5ED4B8B-30C3-4A44-9166-57CAD2CB9287}"/>
              </a:ext>
            </a:extLst>
          </p:cNvPr>
          <p:cNvSpPr>
            <a:spLocks noChangeArrowheads="1"/>
          </p:cNvSpPr>
          <p:nvPr/>
        </p:nvSpPr>
        <p:spPr bwMode="auto">
          <a:xfrm>
            <a:off x="474131" y="2920208"/>
            <a:ext cx="3225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spcBef>
                <a:spcPct val="50000"/>
              </a:spcBef>
              <a:buClr>
                <a:srgbClr val="FF6600"/>
              </a:buClr>
              <a:buFont typeface="Wingdings" panose="05000000000000000000" pitchFamily="2" charset="2"/>
              <a:buChar char="l"/>
            </a:pPr>
            <a:r>
              <a:rPr lang="en-GB" altLang="en-US" b="1" dirty="0">
                <a:solidFill>
                  <a:srgbClr val="FF6600"/>
                </a:solidFill>
              </a:rPr>
              <a:t>Neutralization</a:t>
            </a:r>
            <a:r>
              <a:rPr lang="en-GB" altLang="en-US" dirty="0">
                <a:solidFill>
                  <a:srgbClr val="010066"/>
                </a:solidFill>
              </a:rPr>
              <a:t> of acids with alkalis.</a:t>
            </a:r>
            <a:endParaRPr lang="en-GB" altLang="en-US" dirty="0"/>
          </a:p>
        </p:txBody>
      </p:sp>
      <p:sp>
        <p:nvSpPr>
          <p:cNvPr id="11" name="Rectangle 10">
            <a:extLst>
              <a:ext uri="{FF2B5EF4-FFF2-40B4-BE49-F238E27FC236}">
                <a16:creationId xmlns:a16="http://schemas.microsoft.com/office/drawing/2014/main" id="{97BFFD46-6D28-4972-87D3-55996C6BE61D}"/>
              </a:ext>
            </a:extLst>
          </p:cNvPr>
          <p:cNvSpPr>
            <a:spLocks noChangeArrowheads="1"/>
          </p:cNvSpPr>
          <p:nvPr/>
        </p:nvSpPr>
        <p:spPr bwMode="auto">
          <a:xfrm>
            <a:off x="474131" y="3756027"/>
            <a:ext cx="3086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79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9250" indent="-342900">
              <a:spcBef>
                <a:spcPct val="50000"/>
              </a:spcBef>
              <a:buClr>
                <a:srgbClr val="FF6600"/>
              </a:buClr>
              <a:buFont typeface="Wingdings" panose="05000000000000000000" pitchFamily="2" charset="2"/>
              <a:buChar char="l"/>
            </a:pPr>
            <a:r>
              <a:rPr lang="en-GB" altLang="en-US" dirty="0"/>
              <a:t>Reactions of metals with acids.</a:t>
            </a:r>
          </a:p>
        </p:txBody>
      </p:sp>
      <p:sp>
        <p:nvSpPr>
          <p:cNvPr id="12" name="Rectangle 11">
            <a:extLst>
              <a:ext uri="{FF2B5EF4-FFF2-40B4-BE49-F238E27FC236}">
                <a16:creationId xmlns:a16="http://schemas.microsoft.com/office/drawing/2014/main" id="{709440B3-2777-4808-832E-04CF14D89FE0}"/>
              </a:ext>
            </a:extLst>
          </p:cNvPr>
          <p:cNvSpPr>
            <a:spLocks noChangeArrowheads="1"/>
          </p:cNvSpPr>
          <p:nvPr/>
        </p:nvSpPr>
        <p:spPr bwMode="auto">
          <a:xfrm>
            <a:off x="474131" y="4590258"/>
            <a:ext cx="3898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79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9250" indent="-342900">
              <a:spcBef>
                <a:spcPct val="50000"/>
              </a:spcBef>
              <a:buClr>
                <a:srgbClr val="FF6600"/>
              </a:buClr>
              <a:buFont typeface="Wingdings" panose="05000000000000000000" pitchFamily="2" charset="2"/>
              <a:buChar char="l"/>
            </a:pPr>
            <a:r>
              <a:rPr lang="en-GB" altLang="en-US" b="1" dirty="0">
                <a:solidFill>
                  <a:srgbClr val="FF6600"/>
                </a:solidFill>
              </a:rPr>
              <a:t>The Thermite process</a:t>
            </a:r>
            <a:r>
              <a:rPr lang="en-GB" altLang="en-US" dirty="0">
                <a:solidFill>
                  <a:srgbClr val="010066"/>
                </a:solidFill>
              </a:rPr>
              <a:t>,</a:t>
            </a:r>
            <a:r>
              <a:rPr lang="en-GB" altLang="en-US" b="1" dirty="0">
                <a:solidFill>
                  <a:srgbClr val="FF6600"/>
                </a:solidFill>
              </a:rPr>
              <a:t> </a:t>
            </a:r>
            <a:r>
              <a:rPr lang="en-GB" altLang="en-US" dirty="0">
                <a:solidFill>
                  <a:srgbClr val="010066"/>
                </a:solidFill>
              </a:rPr>
              <a:t>used to weld steel.</a:t>
            </a:r>
            <a:endParaRPr lang="en-GB" altLang="en-US" b="1" dirty="0">
              <a:solidFill>
                <a:srgbClr val="FF6600"/>
              </a:solidFill>
            </a:endParaRPr>
          </a:p>
        </p:txBody>
      </p:sp>
      <p:sp>
        <p:nvSpPr>
          <p:cNvPr id="13" name="Rectangle 12">
            <a:extLst>
              <a:ext uri="{FF2B5EF4-FFF2-40B4-BE49-F238E27FC236}">
                <a16:creationId xmlns:a16="http://schemas.microsoft.com/office/drawing/2014/main" id="{9259C3C2-A578-4F44-9ACF-F62ACE2D9862}"/>
              </a:ext>
            </a:extLst>
          </p:cNvPr>
          <p:cNvSpPr>
            <a:spLocks noChangeArrowheads="1"/>
          </p:cNvSpPr>
          <p:nvPr/>
        </p:nvSpPr>
        <p:spPr bwMode="auto">
          <a:xfrm>
            <a:off x="474132" y="5424489"/>
            <a:ext cx="337538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indent="79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9250" indent="-342900">
              <a:spcBef>
                <a:spcPct val="50000"/>
              </a:spcBef>
              <a:buClr>
                <a:srgbClr val="FF6600"/>
              </a:buClr>
              <a:buFont typeface="Wingdings" panose="05000000000000000000" pitchFamily="2" charset="2"/>
              <a:buChar char="l"/>
            </a:pPr>
            <a:r>
              <a:rPr lang="en-GB" altLang="en-US" dirty="0"/>
              <a:t>Everyday uses such as self-heating cans and hand warmers.</a:t>
            </a:r>
          </a:p>
        </p:txBody>
      </p:sp>
      <p:sp>
        <p:nvSpPr>
          <p:cNvPr id="14" name="TextBox 13">
            <a:extLst>
              <a:ext uri="{FF2B5EF4-FFF2-40B4-BE49-F238E27FC236}">
                <a16:creationId xmlns:a16="http://schemas.microsoft.com/office/drawing/2014/main" id="{48D9EED5-2C43-474F-BD77-7836410B9532}"/>
              </a:ext>
            </a:extLst>
          </p:cNvPr>
          <p:cNvSpPr txBox="1">
            <a:spLocks noChangeArrowheads="1"/>
          </p:cNvSpPr>
          <p:nvPr/>
        </p:nvSpPr>
        <p:spPr bwMode="auto">
          <a:xfrm>
            <a:off x="474131" y="2454276"/>
            <a:ext cx="780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FF6600"/>
              </a:buClr>
              <a:buFont typeface="Wingdings" panose="05000000000000000000" pitchFamily="2" charset="2"/>
              <a:buChar char="l"/>
            </a:pPr>
            <a:r>
              <a:rPr lang="en-GB" altLang="en-US" dirty="0"/>
              <a:t>Many </a:t>
            </a:r>
            <a:r>
              <a:rPr lang="en-GB" altLang="en-US" b="1" dirty="0">
                <a:solidFill>
                  <a:srgbClr val="FF6600"/>
                </a:solidFill>
              </a:rPr>
              <a:t>oxidation</a:t>
            </a:r>
            <a:r>
              <a:rPr lang="en-GB" altLang="en-US" dirty="0"/>
              <a:t> reactions, including </a:t>
            </a:r>
            <a:r>
              <a:rPr lang="en-GB" altLang="en-US" b="1" dirty="0"/>
              <a:t>combustion</a:t>
            </a:r>
            <a:r>
              <a:rPr lang="en-GB" altLang="en-US" dirty="0"/>
              <a:t>.</a:t>
            </a:r>
          </a:p>
        </p:txBody>
      </p:sp>
      <p:pic>
        <p:nvPicPr>
          <p:cNvPr id="20" name="Picture 8">
            <a:hlinkClick r:id="" action="ppaction://hlinkshowjump?jump=nextslide"/>
            <a:extLst>
              <a:ext uri="{FF2B5EF4-FFF2-40B4-BE49-F238E27FC236}">
                <a16:creationId xmlns:a16="http://schemas.microsoft.com/office/drawing/2014/main" id="{F4A51555-D688-4C92-B1CC-DD557FC4D92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25C6CEB5-A617-443A-9C05-EE79D872077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C39AA9C-8ACC-4547-82EF-4D456FC80A87}"/>
              </a:ext>
            </a:extLst>
          </p:cNvPr>
          <p:cNvSpPr>
            <a:spLocks noGrp="1" noChangeArrowheads="1"/>
          </p:cNvSpPr>
          <p:nvPr>
            <p:ph type="title"/>
          </p:nvPr>
        </p:nvSpPr>
        <p:spPr/>
        <p:txBody>
          <a:bodyPr/>
          <a:lstStyle/>
          <a:p>
            <a:r>
              <a:rPr lang="en-GB" altLang="en-US" dirty="0"/>
              <a:t>Exothermic or endothermic? (1)</a:t>
            </a:r>
          </a:p>
        </p:txBody>
      </p:sp>
      <p:pic>
        <p:nvPicPr>
          <p:cNvPr id="2054" name="Picture 14" descr="exp_icon">
            <a:extLst>
              <a:ext uri="{FF2B5EF4-FFF2-40B4-BE49-F238E27FC236}">
                <a16:creationId xmlns:a16="http://schemas.microsoft.com/office/drawing/2014/main" id="{2F821CBA-68BD-4F28-B83B-CA0942A90F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9941" y="161925"/>
            <a:ext cx="61118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 action="ppaction://hlinkshowjump?jump=nextslide"/>
            <a:extLst>
              <a:ext uri="{FF2B5EF4-FFF2-40B4-BE49-F238E27FC236}">
                <a16:creationId xmlns:a16="http://schemas.microsoft.com/office/drawing/2014/main" id="{BCEA39CF-DEEB-4A82-846D-7A53125E6F8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F6EBCFE3-1F99-4C2F-A243-08364FF0823D}"/>
              </a:ext>
            </a:extLst>
          </p:cNvPr>
          <p:cNvPicPr>
            <a:picLocks noChangeAspect="1" noChangeArrowheads="1"/>
          </p:cNvPicPr>
          <p:nvPr/>
        </p:nvPicPr>
        <p:blipFill>
          <a:blip r:embed="rId8"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9BC34EB3-AFAE-46F7-A3FC-EF0FC1428E8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05163"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B1A42C6-2C4B-4500-A04C-1347C4CEB022}"/>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2CBD013-893F-4FA3-BA13-C97AFCC3CD4C}"/>
              </a:ext>
            </a:extLst>
          </p:cNvPr>
          <p:cNvSpPr>
            <a:spLocks noGrp="1" noChangeArrowheads="1"/>
          </p:cNvSpPr>
          <p:nvPr>
            <p:ph type="title"/>
          </p:nvPr>
        </p:nvSpPr>
        <p:spPr/>
        <p:txBody>
          <a:bodyPr/>
          <a:lstStyle/>
          <a:p>
            <a:r>
              <a:rPr lang="en-GB" altLang="en-US"/>
              <a:t>Exothermic reactions: energy transfer</a:t>
            </a:r>
          </a:p>
        </p:txBody>
      </p:sp>
      <p:sp>
        <p:nvSpPr>
          <p:cNvPr id="24579" name="Text Box 3">
            <a:extLst>
              <a:ext uri="{FF2B5EF4-FFF2-40B4-BE49-F238E27FC236}">
                <a16:creationId xmlns:a16="http://schemas.microsoft.com/office/drawing/2014/main" id="{8D713AAD-B11F-44DF-9913-2B2CF765965C}"/>
              </a:ext>
            </a:extLst>
          </p:cNvPr>
          <p:cNvSpPr txBox="1">
            <a:spLocks noChangeArrowheads="1"/>
          </p:cNvSpPr>
          <p:nvPr/>
        </p:nvSpPr>
        <p:spPr bwMode="auto">
          <a:xfrm>
            <a:off x="358775" y="784225"/>
            <a:ext cx="6188781"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What happens to the energy in the reaction between magnesium and hydrochloric acid?</a:t>
            </a:r>
          </a:p>
        </p:txBody>
      </p:sp>
      <p:sp>
        <p:nvSpPr>
          <p:cNvPr id="212996" name="Text Box 4">
            <a:extLst>
              <a:ext uri="{FF2B5EF4-FFF2-40B4-BE49-F238E27FC236}">
                <a16:creationId xmlns:a16="http://schemas.microsoft.com/office/drawing/2014/main" id="{D15B3444-F817-451A-87A2-7CC8BE6D3765}"/>
              </a:ext>
            </a:extLst>
          </p:cNvPr>
          <p:cNvSpPr txBox="1">
            <a:spLocks noChangeArrowheads="1"/>
          </p:cNvSpPr>
          <p:nvPr/>
        </p:nvSpPr>
        <p:spPr bwMode="auto">
          <a:xfrm>
            <a:off x="342900" y="1804988"/>
            <a:ext cx="66449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No external heat source is used, so the heat released during the reaction must come from the reactants.</a:t>
            </a:r>
          </a:p>
        </p:txBody>
      </p:sp>
      <p:pic>
        <p:nvPicPr>
          <p:cNvPr id="24581" name="Picture 5" descr="magnesium tube">
            <a:extLst>
              <a:ext uri="{FF2B5EF4-FFF2-40B4-BE49-F238E27FC236}">
                <a16:creationId xmlns:a16="http://schemas.microsoft.com/office/drawing/2014/main" id="{CA47ECB6-7B17-4969-9F6A-561765237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0596" y="1199356"/>
            <a:ext cx="240823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8BB521B-C1A2-496B-8D89-F69B5ECE255F}"/>
              </a:ext>
            </a:extLst>
          </p:cNvPr>
          <p:cNvSpPr>
            <a:spLocks noChangeArrowheads="1"/>
          </p:cNvSpPr>
          <p:nvPr/>
        </p:nvSpPr>
        <p:spPr bwMode="auto">
          <a:xfrm>
            <a:off x="342899" y="3194050"/>
            <a:ext cx="6378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During the reaction, chemical energy in the reactants is converted to thermal energy (heat). This causes the temperature of the reaction mixture to rise.</a:t>
            </a:r>
          </a:p>
        </p:txBody>
      </p:sp>
      <p:sp>
        <p:nvSpPr>
          <p:cNvPr id="8" name="Rectangle 7">
            <a:extLst>
              <a:ext uri="{FF2B5EF4-FFF2-40B4-BE49-F238E27FC236}">
                <a16:creationId xmlns:a16="http://schemas.microsoft.com/office/drawing/2014/main" id="{F10442BF-445C-46B7-8530-7DD291667DB7}"/>
              </a:ext>
            </a:extLst>
          </p:cNvPr>
          <p:cNvSpPr>
            <a:spLocks noChangeArrowheads="1"/>
          </p:cNvSpPr>
          <p:nvPr/>
        </p:nvSpPr>
        <p:spPr bwMode="auto">
          <a:xfrm>
            <a:off x="342900" y="4953000"/>
            <a:ext cx="6378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This thermal energy is eventually lost to the surroundings and the temperature of the reaction mixture returns to normal.</a:t>
            </a:r>
          </a:p>
        </p:txBody>
      </p:sp>
      <p:pic>
        <p:nvPicPr>
          <p:cNvPr id="9" name="Picture 8">
            <a:hlinkClick r:id="" action="ppaction://hlinkshowjump?jump=nextslide"/>
            <a:extLst>
              <a:ext uri="{FF2B5EF4-FFF2-40B4-BE49-F238E27FC236}">
                <a16:creationId xmlns:a16="http://schemas.microsoft.com/office/drawing/2014/main" id="{F473F50F-B2FB-4097-8C52-0CE92EDB907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4AC241A5-CF20-411B-998D-9D06E47D47C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29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4JD5SJzc"/>
  <p:tag name="ARTICULATE_DESIGN_ID_3_DEFAULT DESIGN" val="Mo8Zgvk8"/>
  <p:tag name="ARTICULATE_DESIGN_ID_2_DEFAULT DESIGN" val="5wFATJj9"/>
  <p:tag name="ARTICULATE_DESIGN_ID_1_DEFAULT DESIGN" val="Hl2Vv5aX"/>
  <p:tag name="ARTICULATE_DESIGN_ID_7_DEFAULT DESIGN" val="DcwrBumX"/>
  <p:tag name="ARTICULATE_DESIGN_ID_4_DEFAULT DESIGN" val="CfODM3rI"/>
  <p:tag name="ARTICULATE_DESIGN_ID_5_DEFAULT DESIGN" val="C9zovmrC"/>
  <p:tag name="ARTICULATE_DESIGN_ID_6_DEFAULT DESIGN" val="EvW8lKUw"/>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14875</TotalTime>
  <Words>1449</Words>
  <Application>Microsoft Office PowerPoint</Application>
  <PresentationFormat>On-screen Show (4:3)</PresentationFormat>
  <Paragraphs>156</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Wingdings</vt:lpstr>
      <vt:lpstr>Arial</vt:lpstr>
      <vt:lpstr>Wingdings 2</vt:lpstr>
      <vt:lpstr>1_Default Design</vt:lpstr>
      <vt:lpstr>7_Default Design</vt:lpstr>
      <vt:lpstr>Exothermic and   Endothermic Reactions</vt:lpstr>
      <vt:lpstr>Information</vt:lpstr>
      <vt:lpstr>Energy conservation</vt:lpstr>
      <vt:lpstr>Exothermic and endothermic reactions</vt:lpstr>
      <vt:lpstr>Temperature change in reactions</vt:lpstr>
      <vt:lpstr>Energy level diagrams</vt:lpstr>
      <vt:lpstr>Exothermic reactions</vt:lpstr>
      <vt:lpstr>Exothermic or endothermic? (1)</vt:lpstr>
      <vt:lpstr>Exothermic reactions: energy transfer</vt:lpstr>
      <vt:lpstr>Exothermic reactions: energy levels</vt:lpstr>
      <vt:lpstr>Choosing a fuel</vt:lpstr>
      <vt:lpstr>Controlling reactions</vt:lpstr>
      <vt:lpstr>Exothermic reactions: summary</vt:lpstr>
      <vt:lpstr>Endothermic reactions</vt:lpstr>
      <vt:lpstr>Exothermic or endothermic? (2)</vt:lpstr>
      <vt:lpstr>Endothermic reactions: energy transfer</vt:lpstr>
      <vt:lpstr>Endothermic reactions: energy levels</vt:lpstr>
      <vt:lpstr>Endothermic reactions: summary</vt:lpstr>
      <vt:lpstr>Cooling down</vt:lpstr>
      <vt:lpstr>Energy transfer: 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Exothermic and Endothermic Reactions</dc:title>
  <dc:subject>Boardworks High School Physical Science</dc:subject>
  <dc:creator>Boardworks</dc:creator>
  <cp:lastModifiedBy>Tim Crilly</cp:lastModifiedBy>
  <cp:revision>589</cp:revision>
  <dcterms:created xsi:type="dcterms:W3CDTF">2003-10-06T13:07:42Z</dcterms:created>
  <dcterms:modified xsi:type="dcterms:W3CDTF">2019-01-31T15:28:12Z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D40FF5D5-0D33-426C-9650-FA9F36762088</vt:lpwstr>
  </property>
  <property fmtid="{D5CDD505-2E9C-101B-9397-08002B2CF9AE}" pid="3" name="ArticulatePath">
    <vt:lpwstr>Exothermic and Endothermic Reactions</vt:lpwstr>
  </property>
</Properties>
</file>