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activeX/activeX1.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activeX/activeX2.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activeX/activeX3.xml" ContentType="application/vnd.ms-office.activeX+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activeX/activeX4.xml" ContentType="application/vnd.ms-office.activeX+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5.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activeX/activeX6.xml" ContentType="application/vnd.ms-office.activeX+xml"/>
  <Override PartName="/ppt/notesSlides/notesSlide21.xml" ContentType="application/vnd.openxmlformats-officedocument.presentationml.notesSlide+xml"/>
  <Override PartName="/ppt/tags/tag52.xml" ContentType="application/vnd.openxmlformats-officedocument.presentationml.tags+xml"/>
  <Override PartName="/ppt/activeX/activeX7.xml" ContentType="application/vnd.ms-office.activeX+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4753" r:id="rId1"/>
    <p:sldMasterId id="2147484768" r:id="rId2"/>
  </p:sldMasterIdLst>
  <p:notesMasterIdLst>
    <p:notesMasterId r:id="rId26"/>
  </p:notesMasterIdLst>
  <p:handoutMasterIdLst>
    <p:handoutMasterId r:id="rId27"/>
  </p:handoutMasterIdLst>
  <p:sldIdLst>
    <p:sldId id="430" r:id="rId3"/>
    <p:sldId id="528" r:id="rId4"/>
    <p:sldId id="485" r:id="rId5"/>
    <p:sldId id="527" r:id="rId6"/>
    <p:sldId id="494" r:id="rId7"/>
    <p:sldId id="492" r:id="rId8"/>
    <p:sldId id="493" r:id="rId9"/>
    <p:sldId id="497" r:id="rId10"/>
    <p:sldId id="526" r:id="rId11"/>
    <p:sldId id="498" r:id="rId12"/>
    <p:sldId id="525" r:id="rId13"/>
    <p:sldId id="500" r:id="rId14"/>
    <p:sldId id="509" r:id="rId15"/>
    <p:sldId id="510" r:id="rId16"/>
    <p:sldId id="511" r:id="rId17"/>
    <p:sldId id="512" r:id="rId18"/>
    <p:sldId id="513" r:id="rId19"/>
    <p:sldId id="514" r:id="rId20"/>
    <p:sldId id="515" r:id="rId21"/>
    <p:sldId id="516" r:id="rId22"/>
    <p:sldId id="517" r:id="rId23"/>
    <p:sldId id="495" r:id="rId24"/>
    <p:sldId id="522" r:id="rId25"/>
  </p:sldIdLst>
  <p:sldSz cx="9144000" cy="6858000" type="screen4x3"/>
  <p:notesSz cx="6858000" cy="9296400"/>
  <p:embeddedFontLst>
    <p:embeddedFont>
      <p:font typeface="Wingdings 2" panose="05020102010507070707" pitchFamily="18" charset="2"/>
      <p:regular r:id="rId28"/>
    </p:embeddedFont>
  </p:embeddedFontLst>
  <p:custDataLst>
    <p:tags r:id="rId29"/>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10066"/>
    <a:srgbClr val="FFCC99"/>
    <a:srgbClr val="FF9955"/>
    <a:srgbClr val="FFC197"/>
    <a:srgbClr val="CC0099"/>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96" autoAdjust="0"/>
  </p:normalViewPr>
  <p:slideViewPr>
    <p:cSldViewPr snapToGrid="0" showGuides="1">
      <p:cViewPr varScale="1">
        <p:scale>
          <a:sx n="85" d="100"/>
          <a:sy n="85" d="100"/>
        </p:scale>
        <p:origin x="540" y="66"/>
      </p:cViewPr>
      <p:guideLst>
        <p:guide orient="horz" pos="494"/>
        <p:guide orient="horz" pos="3876"/>
        <p:guide pos="5375"/>
        <p:guide pos="22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96"/>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BD412C3E-6638-4356-B8EC-81AA323DF12E}"/>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1AF708AB-BE69-45F7-A8DC-F198B2D0765E}" type="slidenum">
              <a:rPr lang="en-GB" altLang="en-US"/>
              <a:pPr/>
              <a:t>‹#›</a:t>
            </a:fld>
            <a:endParaRPr lang="en-GB" altLang="en-US"/>
          </a:p>
        </p:txBody>
      </p:sp>
      <p:sp>
        <p:nvSpPr>
          <p:cNvPr id="5" name="Rectangle 7">
            <a:extLst>
              <a:ext uri="{FF2B5EF4-FFF2-40B4-BE49-F238E27FC236}">
                <a16:creationId xmlns:a16="http://schemas.microsoft.com/office/drawing/2014/main" id="{BB119B86-D516-4937-8BAC-B7C5441E4524}"/>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E1ED6BBC-05F4-4CB9-B5C8-401CA35E641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2499455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3D2E1971-A15A-4AFC-9BC7-82875B45346A}"/>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3C480537-ABC1-47F5-99D6-048C1D1B3CB6}"/>
              </a:ext>
            </a:extLst>
          </p:cNvPr>
          <p:cNvSpPr>
            <a:spLocks noGrp="1" noChangeArrowheads="1"/>
          </p:cNvSpPr>
          <p:nvPr>
            <p:ph type="body" sz="quarter" idx="3"/>
          </p:nvPr>
        </p:nvSpPr>
        <p:spPr bwMode="auto">
          <a:xfrm>
            <a:off x="914401" y="4415791"/>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8473B184-968A-4D01-8F49-8B6F64AFAE6E}"/>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B52734BA-4A66-4347-9613-B83D9C6744DC}" type="slidenum">
              <a:rPr lang="en-US" altLang="en-US"/>
              <a:pPr/>
              <a:t>‹#›</a:t>
            </a:fld>
            <a:endParaRPr lang="en-US" altLang="en-US"/>
          </a:p>
        </p:txBody>
      </p:sp>
      <p:sp>
        <p:nvSpPr>
          <p:cNvPr id="7" name="Rectangle 7">
            <a:extLst>
              <a:ext uri="{FF2B5EF4-FFF2-40B4-BE49-F238E27FC236}">
                <a16:creationId xmlns:a16="http://schemas.microsoft.com/office/drawing/2014/main" id="{6F05C30A-7DAA-4E4B-A756-088B6A185F9F}"/>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4B927C72-C061-4568-9B3B-E99622D420D1}"/>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45634368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5675B1F7-0790-4B23-BC30-68B04C01DED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32A1808B-3AD2-4366-BE89-CB5FF4CAA3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3CBB37C-62BB-43D0-9227-D53D562AA7EE}"/>
              </a:ext>
            </a:extLst>
          </p:cNvPr>
          <p:cNvSpPr>
            <a:spLocks noGrp="1"/>
          </p:cNvSpPr>
          <p:nvPr>
            <p:ph type="sldNum" sz="quarter" idx="10"/>
          </p:nvPr>
        </p:nvSpPr>
        <p:spPr/>
        <p:txBody>
          <a:bodyPr/>
          <a:lstStyle/>
          <a:p>
            <a:fld id="{B52734BA-4A66-4347-9613-B83D9C6744DC}"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id="{ED5E4A8F-8C6A-45AF-AB18-D081D9F566B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1682E42-C492-48BB-8DDC-E8344B7DCD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virtual experiment illustrates how metal oxides behave when heated with carbon powder. It could be used as a precursor to running the practical in the lab, or as a summary exercise. When using this experiment, it should be made clear that, although carbon is used to extract iron from iron ore, extremely high temperatures are required.</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130A869-41A6-42EE-A468-CD92D7C5EC09}"/>
              </a:ext>
            </a:extLst>
          </p:cNvPr>
          <p:cNvSpPr>
            <a:spLocks noGrp="1"/>
          </p:cNvSpPr>
          <p:nvPr>
            <p:ph type="sldNum" sz="quarter" idx="10"/>
          </p:nvPr>
        </p:nvSpPr>
        <p:spPr/>
        <p:txBody>
          <a:bodyPr/>
          <a:lstStyle/>
          <a:p>
            <a:fld id="{B52734BA-4A66-4347-9613-B83D9C6744DC}"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A05755D-BA25-4097-A65E-981408FB6205}"/>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A807B881-F845-4C8F-8A32-129CAC891E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carbon atom gains oxygen and is therefore oxidized, while zinc oxide loses oxygen and is therefore reduced.</a:t>
            </a:r>
          </a:p>
        </p:txBody>
      </p:sp>
      <p:sp>
        <p:nvSpPr>
          <p:cNvPr id="2" name="Slide Number Placeholder 1">
            <a:extLst>
              <a:ext uri="{FF2B5EF4-FFF2-40B4-BE49-F238E27FC236}">
                <a16:creationId xmlns:a16="http://schemas.microsoft.com/office/drawing/2014/main" id="{8B90AAF5-C668-471A-9945-F956CA1D2280}"/>
              </a:ext>
            </a:extLst>
          </p:cNvPr>
          <p:cNvSpPr>
            <a:spLocks noGrp="1"/>
          </p:cNvSpPr>
          <p:nvPr>
            <p:ph type="sldNum" sz="quarter" idx="10"/>
          </p:nvPr>
        </p:nvSpPr>
        <p:spPr/>
        <p:txBody>
          <a:bodyPr/>
          <a:lstStyle/>
          <a:p>
            <a:fld id="{B52734BA-4A66-4347-9613-B83D9C6744DC}"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09F57494-56B5-4880-A187-9FA28D24E13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6895941-C660-4A49-A40F-AF7CCD503B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drag and drop activity provides the opportunity for informal assessment of students’ understanding of reduction using carbon. Students may need to be reminded of the order of the reactivity series before completing this activity. Students may need to be reminded that only metals that are less reactive than carbon (i.e. below carbon in the reactivity series) can be extracted by reduction.</a:t>
            </a:r>
          </a:p>
        </p:txBody>
      </p:sp>
      <p:sp>
        <p:nvSpPr>
          <p:cNvPr id="2" name="Slide Number Placeholder 1">
            <a:extLst>
              <a:ext uri="{FF2B5EF4-FFF2-40B4-BE49-F238E27FC236}">
                <a16:creationId xmlns:a16="http://schemas.microsoft.com/office/drawing/2014/main" id="{12DA5556-AA24-4B5D-AE4D-D7B6D7CB94C8}"/>
              </a:ext>
            </a:extLst>
          </p:cNvPr>
          <p:cNvSpPr>
            <a:spLocks noGrp="1"/>
          </p:cNvSpPr>
          <p:nvPr>
            <p:ph type="sldNum" sz="quarter" idx="10"/>
          </p:nvPr>
        </p:nvSpPr>
        <p:spPr/>
        <p:txBody>
          <a:bodyPr/>
          <a:lstStyle/>
          <a:p>
            <a:fld id="{B52734BA-4A66-4347-9613-B83D9C6744DC}"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49B8582F-8CEF-42B7-947B-2164D264B0A5}"/>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64E6DA4E-7C42-4527-9866-F2403B141E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electrolysis, please refer to the </a:t>
            </a:r>
            <a:r>
              <a:rPr lang="en-GB" altLang="en-US" i="1" dirty="0">
                <a:latin typeface="Arial" panose="020B0604020202020204" pitchFamily="34" charset="0"/>
              </a:rPr>
              <a:t>Electrolysis </a:t>
            </a:r>
            <a:r>
              <a:rPr lang="en-GB" altLang="en-US" dirty="0">
                <a:latin typeface="Arial" panose="020B0604020202020204" pitchFamily="34" charset="0"/>
              </a:rPr>
              <a:t>presentation.</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bauxite © www.sandatlas.org,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F6AEE009-9B3D-4F35-A2BE-84F4EBA0A4A1}"/>
              </a:ext>
            </a:extLst>
          </p:cNvPr>
          <p:cNvSpPr>
            <a:spLocks noGrp="1"/>
          </p:cNvSpPr>
          <p:nvPr>
            <p:ph type="sldNum" sz="quarter" idx="10"/>
          </p:nvPr>
        </p:nvSpPr>
        <p:spPr/>
        <p:txBody>
          <a:bodyPr/>
          <a:lstStyle/>
          <a:p>
            <a:fld id="{B52734BA-4A66-4347-9613-B83D9C6744DC}" type="slidenum">
              <a:rPr lang="en-US" altLang="en-US" smtClean="0"/>
              <a:pPr/>
              <a:t>13</a:t>
            </a:fld>
            <a:endParaRPr lang="en-US" altLang="en-US"/>
          </a:p>
        </p:txBody>
      </p:sp>
    </p:spTree>
    <p:extLst>
      <p:ext uri="{BB962C8B-B14F-4D97-AF65-F5344CB8AC3E}">
        <p14:creationId xmlns:p14="http://schemas.microsoft.com/office/powerpoint/2010/main" val="213949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AD78C05B-50E5-4803-BE4B-CF818700024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1AE5ED67-92B2-44C9-8443-BBB987C0E80D}"/>
              </a:ext>
            </a:extLst>
          </p:cNvPr>
          <p:cNvSpPr>
            <a:spLocks noGrp="1" noChangeArrowheads="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An atom that loses electrons has more protons than electrons and so has a positive overall charge. This is called a positive ion. Metal atoms, such as sodium, magnesium and iron,</a:t>
            </a:r>
            <a:r>
              <a:rPr lang="en-GB" altLang="en-US" b="1" dirty="0">
                <a:latin typeface="Arial" panose="020B0604020202020204" pitchFamily="34" charset="0"/>
              </a:rPr>
              <a:t> </a:t>
            </a:r>
            <a:r>
              <a:rPr lang="en-GB" altLang="en-US" dirty="0">
                <a:latin typeface="Arial" panose="020B0604020202020204" pitchFamily="34" charset="0"/>
              </a:rPr>
              <a:t>form positive ions.</a:t>
            </a:r>
          </a:p>
          <a:p>
            <a:endParaRPr lang="en-GB" altLang="en-US" dirty="0">
              <a:latin typeface="Arial" panose="020B0604020202020204" pitchFamily="34" charset="0"/>
            </a:endParaRPr>
          </a:p>
          <a:p>
            <a:r>
              <a:rPr lang="en-GB" altLang="en-US" dirty="0">
                <a:latin typeface="Arial" panose="020B0604020202020204" pitchFamily="34" charset="0"/>
              </a:rPr>
              <a:t>An atom that gains electrons has more electrons than protons and so has a negative overall charge. This is called a negative ion. Non-metal atoms, such as chlorine, oxygen and nitrogen, form negative ions.</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D04B46DB-C25A-48FA-8A39-78E98BEB95F3}"/>
              </a:ext>
            </a:extLst>
          </p:cNvPr>
          <p:cNvSpPr>
            <a:spLocks noGrp="1"/>
          </p:cNvSpPr>
          <p:nvPr>
            <p:ph type="sldNum" sz="quarter" idx="10"/>
          </p:nvPr>
        </p:nvSpPr>
        <p:spPr/>
        <p:txBody>
          <a:bodyPr/>
          <a:lstStyle/>
          <a:p>
            <a:fld id="{B52734BA-4A66-4347-9613-B83D9C6744DC}" type="slidenum">
              <a:rPr lang="en-US" altLang="en-US" smtClean="0"/>
              <a:pPr/>
              <a:t>14</a:t>
            </a:fld>
            <a:endParaRPr lang="en-US" altLang="en-US"/>
          </a:p>
        </p:txBody>
      </p:sp>
    </p:spTree>
    <p:extLst>
      <p:ext uri="{BB962C8B-B14F-4D97-AF65-F5344CB8AC3E}">
        <p14:creationId xmlns:p14="http://schemas.microsoft.com/office/powerpoint/2010/main" val="3636258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1F31FDDE-36A5-43AC-A0C8-5224688C1948}"/>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C5E864A-42AF-4668-BB57-F4223E866C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Opposite charges attract. This means that the negative ion is attracted to the positive electrode, and the positive ion is attracted to the negative electrode.</a:t>
            </a:r>
          </a:p>
          <a:p>
            <a:endParaRPr lang="en-GB" altLang="en-US" dirty="0">
              <a:latin typeface="Arial" panose="020B0604020202020204" pitchFamily="34" charset="0"/>
            </a:endParaRPr>
          </a:p>
          <a:p>
            <a:r>
              <a:rPr lang="en-GB" altLang="en-US" dirty="0">
                <a:latin typeface="Arial" panose="020B0604020202020204" pitchFamily="34" charset="0"/>
              </a:rPr>
              <a:t>For more information on the role of electrodes and the movement of ions during electrolysis, please refer to the </a:t>
            </a:r>
            <a:r>
              <a:rPr lang="en-GB" altLang="en-US" i="1" dirty="0">
                <a:latin typeface="Arial" panose="020B0604020202020204" pitchFamily="34" charset="0"/>
              </a:rPr>
              <a:t>Electrolysis </a:t>
            </a:r>
            <a:r>
              <a:rPr lang="en-GB" altLang="en-US" dirty="0">
                <a:latin typeface="Arial" panose="020B0604020202020204" pitchFamily="34" charset="0"/>
              </a:rPr>
              <a:t>presentation.</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BBE9386B-8A65-4221-979D-E26909D028AE}"/>
              </a:ext>
            </a:extLst>
          </p:cNvPr>
          <p:cNvSpPr>
            <a:spLocks noGrp="1"/>
          </p:cNvSpPr>
          <p:nvPr>
            <p:ph type="sldNum" sz="quarter" idx="10"/>
          </p:nvPr>
        </p:nvSpPr>
        <p:spPr/>
        <p:txBody>
          <a:bodyPr/>
          <a:lstStyle/>
          <a:p>
            <a:fld id="{B52734BA-4A66-4347-9613-B83D9C6744DC}" type="slidenum">
              <a:rPr lang="en-US" altLang="en-US" smtClean="0"/>
              <a:pPr/>
              <a:t>15</a:t>
            </a:fld>
            <a:endParaRPr lang="en-US" altLang="en-US"/>
          </a:p>
        </p:txBody>
      </p:sp>
    </p:spTree>
    <p:extLst>
      <p:ext uri="{BB962C8B-B14F-4D97-AF65-F5344CB8AC3E}">
        <p14:creationId xmlns:p14="http://schemas.microsoft.com/office/powerpoint/2010/main" val="3378474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F2BD1486-6132-4ED8-9395-4E290ABC8E59}"/>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97DE5AF-94C6-45E1-B920-6DC3294E83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946879A-24CC-4167-9658-A54D6031222C}"/>
              </a:ext>
            </a:extLst>
          </p:cNvPr>
          <p:cNvSpPr>
            <a:spLocks noGrp="1"/>
          </p:cNvSpPr>
          <p:nvPr>
            <p:ph type="sldNum" sz="quarter" idx="10"/>
          </p:nvPr>
        </p:nvSpPr>
        <p:spPr/>
        <p:txBody>
          <a:bodyPr/>
          <a:lstStyle/>
          <a:p>
            <a:fld id="{B52734BA-4A66-4347-9613-B83D9C6744DC}" type="slidenum">
              <a:rPr lang="en-US" altLang="en-US" smtClean="0"/>
              <a:pPr/>
              <a:t>16</a:t>
            </a:fld>
            <a:endParaRPr lang="en-US" altLang="en-US"/>
          </a:p>
        </p:txBody>
      </p:sp>
    </p:spTree>
    <p:extLst>
      <p:ext uri="{BB962C8B-B14F-4D97-AF65-F5344CB8AC3E}">
        <p14:creationId xmlns:p14="http://schemas.microsoft.com/office/powerpoint/2010/main" val="263002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62E26ACC-5134-4939-B46A-0DD23141729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DA0946A3-177B-4CE2-B8F7-695D9EBB86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is not possible to extract </a:t>
            </a:r>
            <a:r>
              <a:rPr lang="en-GB" altLang="en-US" dirty="0" err="1">
                <a:latin typeface="Arial" panose="020B0604020202020204" pitchFamily="34" charset="0"/>
              </a:rPr>
              <a:t>aluminum</a:t>
            </a:r>
            <a:r>
              <a:rPr lang="en-GB" altLang="en-US" dirty="0">
                <a:latin typeface="Arial" panose="020B0604020202020204" pitchFamily="34" charset="0"/>
              </a:rPr>
              <a:t> by heating its ore with carbon because </a:t>
            </a:r>
            <a:r>
              <a:rPr lang="en-GB" altLang="en-US" dirty="0" err="1">
                <a:latin typeface="Arial" panose="020B0604020202020204" pitchFamily="34" charset="0"/>
              </a:rPr>
              <a:t>aluminum</a:t>
            </a:r>
            <a:r>
              <a:rPr lang="en-GB" altLang="en-US" dirty="0">
                <a:latin typeface="Arial" panose="020B0604020202020204" pitchFamily="34" charset="0"/>
              </a:rPr>
              <a:t> is more reactive than carbon, as can be seen in the reactivity series. The ore of </a:t>
            </a:r>
            <a:r>
              <a:rPr lang="en-GB" altLang="en-US" dirty="0" err="1">
                <a:latin typeface="Arial" panose="020B0604020202020204" pitchFamily="34" charset="0"/>
              </a:rPr>
              <a:t>aluminum</a:t>
            </a:r>
            <a:r>
              <a:rPr lang="en-GB" altLang="en-US" dirty="0">
                <a:latin typeface="Arial" panose="020B0604020202020204" pitchFamily="34" charset="0"/>
              </a:rPr>
              <a:t> is largely made up of </a:t>
            </a:r>
            <a:r>
              <a:rPr lang="en-GB" altLang="en-US" dirty="0" err="1">
                <a:latin typeface="Arial" panose="020B0604020202020204" pitchFamily="34" charset="0"/>
              </a:rPr>
              <a:t>aluminum</a:t>
            </a:r>
            <a:r>
              <a:rPr lang="en-GB" altLang="en-US" dirty="0">
                <a:latin typeface="Arial" panose="020B0604020202020204" pitchFamily="34" charset="0"/>
              </a:rPr>
              <a:t> oxide, which has a very high melting point. This makes heating it with carbon not practical.</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Gemenacom</a:t>
            </a:r>
            <a:r>
              <a:rPr lang="en-GB" altLang="en-US" dirty="0">
                <a:latin typeface="Arial" panose="020B0604020202020204" pitchFamily="34" charset="0"/>
              </a:rPr>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4F2814B7-C98E-43FE-929C-0D9B648D9400}"/>
              </a:ext>
            </a:extLst>
          </p:cNvPr>
          <p:cNvSpPr>
            <a:spLocks noGrp="1"/>
          </p:cNvSpPr>
          <p:nvPr>
            <p:ph type="sldNum" sz="quarter" idx="10"/>
          </p:nvPr>
        </p:nvSpPr>
        <p:spPr/>
        <p:txBody>
          <a:bodyPr/>
          <a:lstStyle/>
          <a:p>
            <a:fld id="{B52734BA-4A66-4347-9613-B83D9C6744DC}" type="slidenum">
              <a:rPr lang="en-US" altLang="en-US" smtClean="0"/>
              <a:pPr/>
              <a:t>17</a:t>
            </a:fld>
            <a:endParaRPr lang="en-US" altLang="en-US"/>
          </a:p>
        </p:txBody>
      </p:sp>
    </p:spTree>
    <p:extLst>
      <p:ext uri="{BB962C8B-B14F-4D97-AF65-F5344CB8AC3E}">
        <p14:creationId xmlns:p14="http://schemas.microsoft.com/office/powerpoint/2010/main" val="827770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6B37C067-DCE2-445A-A23A-B60415B7A0B5}"/>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0E0BC683-5AE2-4CEA-BD4A-EC64C3E24E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virtual experiment illustrates how </a:t>
            </a:r>
            <a:r>
              <a:rPr lang="en-GB" altLang="en-US" dirty="0" err="1">
                <a:latin typeface="Arial" panose="020B0604020202020204" pitchFamily="34" charset="0"/>
              </a:rPr>
              <a:t>aluminum</a:t>
            </a:r>
            <a:r>
              <a:rPr lang="en-GB" altLang="en-US" dirty="0">
                <a:latin typeface="Arial" panose="020B0604020202020204" pitchFamily="34" charset="0"/>
              </a:rPr>
              <a:t> can be extracted from its ore using electrolysis. Students may need to be reminded of how ions are formed before viewing this animation.</a:t>
            </a:r>
          </a:p>
          <a:p>
            <a:endParaRPr lang="en-GB" altLang="en-US" dirty="0">
              <a:latin typeface="Arial" panose="020B0604020202020204" pitchFamily="34" charset="0"/>
            </a:endParaRPr>
          </a:p>
          <a:p>
            <a:r>
              <a:rPr lang="en-GB" altLang="en-US" dirty="0" err="1">
                <a:latin typeface="Arial" panose="020B0604020202020204" pitchFamily="34" charset="0"/>
              </a:rPr>
              <a:t>Aluminum</a:t>
            </a:r>
            <a:r>
              <a:rPr lang="en-GB" altLang="en-US" dirty="0">
                <a:latin typeface="Arial" panose="020B0604020202020204" pitchFamily="34" charset="0"/>
              </a:rPr>
              <a:t> oxide from the ore bauxite is mixed with cryolite. This decreases the melting point of the ore.</a:t>
            </a:r>
          </a:p>
          <a:p>
            <a:endParaRPr lang="en-GB" altLang="en-US" dirty="0">
              <a:latin typeface="Arial" panose="020B0604020202020204" pitchFamily="34" charset="0"/>
            </a:endParaRPr>
          </a:p>
          <a:p>
            <a:r>
              <a:rPr lang="en-GB" altLang="en-US" dirty="0">
                <a:latin typeface="Arial" panose="020B0604020202020204" pitchFamily="34" charset="0"/>
              </a:rPr>
              <a:t>Graphite electrodes are made up of carbon. The oxygen reacts with the carbon in the electrodes, forming carbon dioxide.</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dirty="0">
              <a:effectLst/>
            </a:endParaRPr>
          </a:p>
        </p:txBody>
      </p:sp>
      <p:sp>
        <p:nvSpPr>
          <p:cNvPr id="2" name="Slide Number Placeholder 1">
            <a:extLst>
              <a:ext uri="{FF2B5EF4-FFF2-40B4-BE49-F238E27FC236}">
                <a16:creationId xmlns:a16="http://schemas.microsoft.com/office/drawing/2014/main" id="{F3E47236-72C3-4FE6-9C96-5A5B2B0982A6}"/>
              </a:ext>
            </a:extLst>
          </p:cNvPr>
          <p:cNvSpPr>
            <a:spLocks noGrp="1"/>
          </p:cNvSpPr>
          <p:nvPr>
            <p:ph type="sldNum" sz="quarter" idx="10"/>
          </p:nvPr>
        </p:nvSpPr>
        <p:spPr/>
        <p:txBody>
          <a:bodyPr/>
          <a:lstStyle/>
          <a:p>
            <a:fld id="{B52734BA-4A66-4347-9613-B83D9C6744DC}" type="slidenum">
              <a:rPr lang="en-US" altLang="en-US" smtClean="0"/>
              <a:pPr/>
              <a:t>18</a:t>
            </a:fld>
            <a:endParaRPr lang="en-US" altLang="en-US"/>
          </a:p>
        </p:txBody>
      </p:sp>
    </p:spTree>
    <p:extLst>
      <p:ext uri="{BB962C8B-B14F-4D97-AF65-F5344CB8AC3E}">
        <p14:creationId xmlns:p14="http://schemas.microsoft.com/office/powerpoint/2010/main" val="521577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B3F38FD2-CB8D-4B67-B12F-F404DA17875D}"/>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FA01ECA5-0B5B-4C35-A096-5F35FBDDA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reaction may be known as a “redox” reaction as both reduction and oxidation are taking place.</a:t>
            </a:r>
          </a:p>
        </p:txBody>
      </p:sp>
      <p:sp>
        <p:nvSpPr>
          <p:cNvPr id="2" name="Slide Number Placeholder 1">
            <a:extLst>
              <a:ext uri="{FF2B5EF4-FFF2-40B4-BE49-F238E27FC236}">
                <a16:creationId xmlns:a16="http://schemas.microsoft.com/office/drawing/2014/main" id="{B17325B5-ABD4-48C1-9D1C-355C2E3491BF}"/>
              </a:ext>
            </a:extLst>
          </p:cNvPr>
          <p:cNvSpPr>
            <a:spLocks noGrp="1"/>
          </p:cNvSpPr>
          <p:nvPr>
            <p:ph type="sldNum" sz="quarter" idx="10"/>
          </p:nvPr>
        </p:nvSpPr>
        <p:spPr/>
        <p:txBody>
          <a:bodyPr/>
          <a:lstStyle/>
          <a:p>
            <a:fld id="{B52734BA-4A66-4347-9613-B83D9C6744DC}" type="slidenum">
              <a:rPr lang="en-US" altLang="en-US" smtClean="0"/>
              <a:pPr/>
              <a:t>19</a:t>
            </a:fld>
            <a:endParaRPr lang="en-US" altLang="en-US"/>
          </a:p>
        </p:txBody>
      </p:sp>
    </p:spTree>
    <p:extLst>
      <p:ext uri="{BB962C8B-B14F-4D97-AF65-F5344CB8AC3E}">
        <p14:creationId xmlns:p14="http://schemas.microsoft.com/office/powerpoint/2010/main" val="173299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DED75800-4DD2-411B-8AF3-9EE5D0CA53F5}"/>
              </a:ext>
            </a:extLst>
          </p:cNvPr>
          <p:cNvSpPr>
            <a:spLocks noGrp="1"/>
          </p:cNvSpPr>
          <p:nvPr>
            <p:ph type="sldNum" sz="quarter" idx="10"/>
          </p:nvPr>
        </p:nvSpPr>
        <p:spPr/>
        <p:txBody>
          <a:bodyPr/>
          <a:lstStyle/>
          <a:p>
            <a:fld id="{B52734BA-4A66-4347-9613-B83D9C6744DC}" type="slidenum">
              <a:rPr lang="en-US" altLang="en-US" smtClean="0"/>
              <a:pPr/>
              <a:t>2</a:t>
            </a:fld>
            <a:endParaRPr lang="en-US" altLang="en-US"/>
          </a:p>
        </p:txBody>
      </p:sp>
    </p:spTree>
    <p:extLst>
      <p:ext uri="{BB962C8B-B14F-4D97-AF65-F5344CB8AC3E}">
        <p14:creationId xmlns:p14="http://schemas.microsoft.com/office/powerpoint/2010/main" val="3427990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0FD3EEB5-ACFD-4874-A10B-DD63B9B53FF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59585D9-65B3-43F0-9824-4A6AA34F78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Hydroelectric dams generate renewable electricity using flowing water to move turbines. This causes magnets to rotate, which generates electricity. This is a renewable source of electricity as it uses water from rivers, of which there is a plentiful supply.</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Kat72, Shutterstock.com 2018</a:t>
            </a:r>
            <a:endParaRPr lang="en-GB" altLang="en-US" b="1" dirty="0">
              <a:latin typeface="Arial" panose="020B0604020202020204" pitchFamily="34" charset="0"/>
            </a:endParaRPr>
          </a:p>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2635318-91B4-49A5-9FF3-196127187EDD}"/>
              </a:ext>
            </a:extLst>
          </p:cNvPr>
          <p:cNvSpPr>
            <a:spLocks noGrp="1"/>
          </p:cNvSpPr>
          <p:nvPr>
            <p:ph type="sldNum" sz="quarter" idx="10"/>
          </p:nvPr>
        </p:nvSpPr>
        <p:spPr/>
        <p:txBody>
          <a:bodyPr/>
          <a:lstStyle/>
          <a:p>
            <a:fld id="{B52734BA-4A66-4347-9613-B83D9C6744DC}" type="slidenum">
              <a:rPr lang="en-US" altLang="en-US" smtClean="0"/>
              <a:pPr/>
              <a:t>20</a:t>
            </a:fld>
            <a:endParaRPr lang="en-US" altLang="en-US"/>
          </a:p>
        </p:txBody>
      </p:sp>
    </p:spTree>
    <p:extLst>
      <p:ext uri="{BB962C8B-B14F-4D97-AF65-F5344CB8AC3E}">
        <p14:creationId xmlns:p14="http://schemas.microsoft.com/office/powerpoint/2010/main" val="410311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50B035F1-6101-4396-B42A-DE04ED01266F}"/>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3617721-7EA5-4F36-91ED-66317DA81F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completing sentences activity provides the opportunity for some informal assessment of students’ understanding of how </a:t>
            </a:r>
            <a:r>
              <a:rPr lang="en-GB" altLang="en-US" dirty="0" err="1">
                <a:latin typeface="Arial" panose="020B0604020202020204" pitchFamily="34" charset="0"/>
              </a:rPr>
              <a:t>aluminum</a:t>
            </a:r>
            <a:r>
              <a:rPr lang="en-GB" altLang="en-US" dirty="0">
                <a:latin typeface="Arial" panose="020B0604020202020204" pitchFamily="34" charset="0"/>
              </a:rPr>
              <a:t> is extracted.</a:t>
            </a:r>
          </a:p>
        </p:txBody>
      </p:sp>
      <p:sp>
        <p:nvSpPr>
          <p:cNvPr id="2" name="Slide Number Placeholder 1">
            <a:extLst>
              <a:ext uri="{FF2B5EF4-FFF2-40B4-BE49-F238E27FC236}">
                <a16:creationId xmlns:a16="http://schemas.microsoft.com/office/drawing/2014/main" id="{FCAC02C2-6F68-4C29-8829-B6D8CFDE4801}"/>
              </a:ext>
            </a:extLst>
          </p:cNvPr>
          <p:cNvSpPr>
            <a:spLocks noGrp="1"/>
          </p:cNvSpPr>
          <p:nvPr>
            <p:ph type="sldNum" sz="quarter" idx="10"/>
          </p:nvPr>
        </p:nvSpPr>
        <p:spPr/>
        <p:txBody>
          <a:bodyPr/>
          <a:lstStyle/>
          <a:p>
            <a:fld id="{B52734BA-4A66-4347-9613-B83D9C6744DC}" type="slidenum">
              <a:rPr lang="en-US" altLang="en-US" smtClean="0"/>
              <a:pPr/>
              <a:t>21</a:t>
            </a:fld>
            <a:endParaRPr lang="en-US" altLang="en-US"/>
          </a:p>
        </p:txBody>
      </p:sp>
    </p:spTree>
    <p:extLst>
      <p:ext uri="{BB962C8B-B14F-4D97-AF65-F5344CB8AC3E}">
        <p14:creationId xmlns:p14="http://schemas.microsoft.com/office/powerpoint/2010/main" val="868320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9FA6828A-BFA5-498B-9E82-DB0FB948D0C8}"/>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4F95C104-43D7-428B-B57B-95B3B02524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completing sentences activity could be used as an introductory or summary activity on metal extraction.</a:t>
            </a:r>
          </a:p>
        </p:txBody>
      </p:sp>
      <p:sp>
        <p:nvSpPr>
          <p:cNvPr id="2" name="Slide Number Placeholder 1">
            <a:extLst>
              <a:ext uri="{FF2B5EF4-FFF2-40B4-BE49-F238E27FC236}">
                <a16:creationId xmlns:a16="http://schemas.microsoft.com/office/drawing/2014/main" id="{4068C0EA-E8C5-46D4-A76E-81ECC5BC7EBF}"/>
              </a:ext>
            </a:extLst>
          </p:cNvPr>
          <p:cNvSpPr>
            <a:spLocks noGrp="1"/>
          </p:cNvSpPr>
          <p:nvPr>
            <p:ph type="sldNum" sz="quarter" idx="10"/>
          </p:nvPr>
        </p:nvSpPr>
        <p:spPr/>
        <p:txBody>
          <a:bodyPr/>
          <a:lstStyle/>
          <a:p>
            <a:fld id="{B52734BA-4A66-4347-9613-B83D9C6744DC}"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7456F0D-85F6-45ED-9255-CA6E12567F46}"/>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id="{BC7ECFFB-2111-44C7-A888-7A3F086C26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Zinc </a:t>
            </a:r>
            <a:r>
              <a:rPr lang="en-GB" altLang="en-US" dirty="0" err="1">
                <a:latin typeface="Arial" panose="020B0604020202020204" pitchFamily="34" charset="0"/>
              </a:rPr>
              <a:t>sulfate</a:t>
            </a:r>
            <a:r>
              <a:rPr lang="en-GB" altLang="en-US" dirty="0">
                <a:latin typeface="Arial" panose="020B0604020202020204" pitchFamily="34" charset="0"/>
              </a:rPr>
              <a:t> is formed by dissolving zinc oxide in sulfuric acid. </a:t>
            </a:r>
          </a:p>
          <a:p>
            <a:endParaRPr lang="en-GB" altLang="en-US" dirty="0">
              <a:latin typeface="Arial" panose="020B0604020202020204" pitchFamily="34" charset="0"/>
            </a:endParaRPr>
          </a:p>
          <a:p>
            <a:r>
              <a:rPr lang="en-GB" altLang="en-US" dirty="0">
                <a:latin typeface="Arial" panose="020B0604020202020204" pitchFamily="34" charset="0"/>
              </a:rPr>
              <a:t>Students could discuss as a class which is the better method based on the information given. Extraction by electrolysis may be </a:t>
            </a:r>
            <a:r>
              <a:rPr lang="en-GB" altLang="en-US" dirty="0" err="1">
                <a:latin typeface="Arial" panose="020B0604020202020204" pitchFamily="34" charset="0"/>
              </a:rPr>
              <a:t>favored</a:t>
            </a:r>
            <a:r>
              <a:rPr lang="en-GB" altLang="en-US" dirty="0">
                <a:latin typeface="Arial" panose="020B0604020202020204" pitchFamily="34" charset="0"/>
              </a:rPr>
              <a:t> over reduction as it requires less energy (lower temperatures are needed) and does not produce carbon monoxide or carbon dioxide as a by‐product.</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Evaluate competing design solutions to a real-world problem based on scientific ideas and principles, empirical evidence, and logical arguments regarding relevant factors (e.g. economic, societal, environmental, ethical considerations).</a:t>
            </a:r>
            <a:endParaRPr lang="en-GB" dirty="0">
              <a:effectLst/>
            </a:endParaRPr>
          </a:p>
        </p:txBody>
      </p:sp>
      <p:sp>
        <p:nvSpPr>
          <p:cNvPr id="2" name="Slide Number Placeholder 1">
            <a:extLst>
              <a:ext uri="{FF2B5EF4-FFF2-40B4-BE49-F238E27FC236}">
                <a16:creationId xmlns:a16="http://schemas.microsoft.com/office/drawing/2014/main" id="{40B6D07F-AF2C-4C37-9726-85605B9F3F0D}"/>
              </a:ext>
            </a:extLst>
          </p:cNvPr>
          <p:cNvSpPr>
            <a:spLocks noGrp="1"/>
          </p:cNvSpPr>
          <p:nvPr>
            <p:ph type="sldNum" sz="quarter" idx="10"/>
          </p:nvPr>
        </p:nvSpPr>
        <p:spPr/>
        <p:txBody>
          <a:bodyPr/>
          <a:lstStyle/>
          <a:p>
            <a:fld id="{B52734BA-4A66-4347-9613-B83D9C6744DC}" type="slidenum">
              <a:rPr lang="en-US" altLang="en-US" smtClean="0"/>
              <a:pPr/>
              <a:t>23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B35741B8-0463-4EB8-BFB1-636D05267D3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43F0FB1-0091-42DD-849E-005A4FF334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Photo credit: </a:t>
            </a:r>
            <a:r>
              <a:rPr lang="en-GB" altLang="en-US" dirty="0">
                <a:latin typeface="Arial" panose="020B0604020202020204" pitchFamily="34" charset="0"/>
              </a:rPr>
              <a:t>gold © </a:t>
            </a:r>
            <a:r>
              <a:rPr lang="en-GB" altLang="en-US" dirty="0" err="1">
                <a:latin typeface="Arial" panose="020B0604020202020204" pitchFamily="34" charset="0"/>
              </a:rPr>
              <a:t>Elzbieta</a:t>
            </a:r>
            <a:r>
              <a:rPr lang="en-GB" altLang="en-US" dirty="0">
                <a:latin typeface="Arial" panose="020B0604020202020204" pitchFamily="34" charset="0"/>
              </a:rPr>
              <a:t> </a:t>
            </a:r>
            <a:r>
              <a:rPr lang="en-GB" altLang="en-US" dirty="0" err="1">
                <a:latin typeface="Arial" panose="020B0604020202020204" pitchFamily="34" charset="0"/>
              </a:rPr>
              <a:t>Sekowska</a:t>
            </a:r>
            <a:r>
              <a:rPr lang="en-GB" altLang="en-US" dirty="0">
                <a:latin typeface="Arial" panose="020B0604020202020204" pitchFamily="34" charset="0"/>
              </a:rPr>
              <a:t> and Iron ore © </a:t>
            </a:r>
            <a:r>
              <a:rPr lang="en-GB" altLang="en-US" dirty="0" err="1">
                <a:latin typeface="Arial" panose="020B0604020202020204" pitchFamily="34" charset="0"/>
              </a:rPr>
              <a:t>Kletr</a:t>
            </a:r>
            <a:r>
              <a:rPr lang="en-GB" altLang="en-US" dirty="0">
                <a:latin typeface="Arial" panose="020B0604020202020204" pitchFamily="34" charset="0"/>
              </a:rPr>
              <a:t> both at Shutterstock.com 2018</a:t>
            </a:r>
            <a:endParaRPr lang="en-GB" altLang="en-US"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C865A304-06CF-4BB0-93FE-70DBF16538E7}"/>
              </a:ext>
            </a:extLst>
          </p:cNvPr>
          <p:cNvSpPr>
            <a:spLocks noGrp="1"/>
          </p:cNvSpPr>
          <p:nvPr>
            <p:ph type="sldNum" sz="quarter" idx="10"/>
          </p:nvPr>
        </p:nvSpPr>
        <p:spPr/>
        <p:txBody>
          <a:bodyPr/>
          <a:lstStyle/>
          <a:p>
            <a:fld id="{B52734BA-4A66-4347-9613-B83D9C6744DC}"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975FF6E6-03CC-4A7B-8796-D53C572AA79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02B1C66C-DAAB-450E-97B8-9965D1C511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2370488-55DD-410C-A606-2B023A1080F6}"/>
              </a:ext>
            </a:extLst>
          </p:cNvPr>
          <p:cNvSpPr>
            <a:spLocks noGrp="1"/>
          </p:cNvSpPr>
          <p:nvPr>
            <p:ph type="sldNum" sz="quarter" idx="10"/>
          </p:nvPr>
        </p:nvSpPr>
        <p:spPr/>
        <p:txBody>
          <a:bodyPr/>
          <a:lstStyle/>
          <a:p>
            <a:fld id="{B52734BA-4A66-4347-9613-B83D9C6744DC}" type="slidenum">
              <a:rPr lang="en-US" altLang="en-US" smtClean="0"/>
              <a:pPr/>
              <a:t>4</a:t>
            </a:fld>
            <a:endParaRPr lang="en-US" altLang="en-US"/>
          </a:p>
        </p:txBody>
      </p:sp>
    </p:spTree>
    <p:extLst>
      <p:ext uri="{BB962C8B-B14F-4D97-AF65-F5344CB8AC3E}">
        <p14:creationId xmlns:p14="http://schemas.microsoft.com/office/powerpoint/2010/main" val="284395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28246A25-459B-4EED-956E-1982335D0D64}"/>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74BC59C-99D0-4575-A3B4-4D52BC0AFE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It should be highlighted to students that, although carbon and hydrogen are not metals, they are included in the reactivity series. This is because the reactivity of metals in some reactions can be predicted by comparison with carbon and hydrogen:</a:t>
            </a:r>
          </a:p>
          <a:p>
            <a:pPr marL="171450" indent="-171450">
              <a:buFont typeface="Arial" panose="020B0604020202020204" pitchFamily="34" charset="0"/>
              <a:buChar char="•"/>
            </a:pPr>
            <a:r>
              <a:rPr lang="en-GB" altLang="en-US" dirty="0">
                <a:latin typeface="Arial" panose="020B0604020202020204" pitchFamily="34" charset="0"/>
              </a:rPr>
              <a:t>Metals less reactive than carbon can be extracted by reduction</a:t>
            </a:r>
          </a:p>
          <a:p>
            <a:pPr marL="171450" indent="-171450">
              <a:buFont typeface="Arial" panose="020B0604020202020204" pitchFamily="34" charset="0"/>
              <a:buChar char="•"/>
            </a:pPr>
            <a:r>
              <a:rPr lang="en-GB" altLang="en-US" dirty="0">
                <a:latin typeface="Arial" panose="020B0604020202020204" pitchFamily="34" charset="0"/>
              </a:rPr>
              <a:t>Metals less reactive than hydrogen will not react with acids.</a:t>
            </a:r>
          </a:p>
          <a:p>
            <a:pPr marL="0" indent="0">
              <a:buFont typeface="Arial" panose="020B0604020202020204" pitchFamily="34" charset="0"/>
              <a:buNone/>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Extracting Metals</a:t>
            </a:r>
            <a:r>
              <a:rPr lang="en-GB" altLang="en-US" dirty="0">
                <a:latin typeface="Arial" panose="020B0604020202020204" pitchFamily="34" charset="0"/>
              </a:rPr>
              <a:t>.</a:t>
            </a: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 typeface="Arial" panose="020B0604020202020204" pitchFamily="34" charset="0"/>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ED715B77-8F6B-4763-AAC6-092170FD90E8}"/>
              </a:ext>
            </a:extLst>
          </p:cNvPr>
          <p:cNvSpPr>
            <a:spLocks noGrp="1"/>
          </p:cNvSpPr>
          <p:nvPr>
            <p:ph type="sldNum" sz="quarter" idx="10"/>
          </p:nvPr>
        </p:nvSpPr>
        <p:spPr/>
        <p:txBody>
          <a:bodyPr/>
          <a:lstStyle/>
          <a:p>
            <a:fld id="{B52734BA-4A66-4347-9613-B83D9C6744DC}"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DF2CB48D-8D2E-4138-95D0-E42CB1E62D1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1ACC957-38E7-4983-9421-4297A7A9A1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Copper, silver and gold are below hydrogen in the reactivity series. This means they are very unreactive, and so will not react with acids. </a:t>
            </a:r>
          </a:p>
          <a:p>
            <a:endParaRPr lang="en-GB" altLang="en-US" dirty="0">
              <a:latin typeface="Arial" panose="020B0604020202020204" pitchFamily="34" charset="0"/>
            </a:endParaRPr>
          </a:p>
          <a:p>
            <a:r>
              <a:rPr lang="en-GB" altLang="en-US" dirty="0">
                <a:latin typeface="Arial" panose="020B0604020202020204" pitchFamily="34" charset="0"/>
              </a:rPr>
              <a:t>Lead is unreactive and will only very slowly react with cold acid. In fact, the reaction is so slow that it appears no reaction is occurring at all. Heating the acid increases the rate of the reaction between the lead and the acid.</a:t>
            </a:r>
          </a:p>
          <a:p>
            <a:endParaRPr lang="en-GB" altLang="en-US" dirty="0">
              <a:latin typeface="Arial" panose="020B0604020202020204" pitchFamily="34" charset="0"/>
            </a:endParaRPr>
          </a:p>
          <a:p>
            <a:pPr marL="0" marR="0" lvl="0" indent="0" algn="l" defTabSz="914400" rtl="0" eaLnBrk="0" fontAlgn="base" latinLnBrk="0" hangingPunct="0">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C49205BA-109B-4446-9B50-C859499C5467}"/>
              </a:ext>
            </a:extLst>
          </p:cNvPr>
          <p:cNvSpPr>
            <a:spLocks noGrp="1"/>
          </p:cNvSpPr>
          <p:nvPr>
            <p:ph type="sldNum" sz="quarter" idx="10"/>
          </p:nvPr>
        </p:nvSpPr>
        <p:spPr/>
        <p:txBody>
          <a:bodyPr/>
          <a:lstStyle/>
          <a:p>
            <a:fld id="{B52734BA-4A66-4347-9613-B83D9C6744DC}"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D7604C29-9DAF-4747-B448-6A87D4980310}"/>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52AB3367-D969-4461-88C9-F55A1974A5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432"/>
              </a:spcBef>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Bef>
                <a:spcPts val="432"/>
              </a:spcBef>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8D3A1E6-784A-446E-82A6-8400F2C4BB6C}"/>
              </a:ext>
            </a:extLst>
          </p:cNvPr>
          <p:cNvSpPr>
            <a:spLocks noGrp="1"/>
          </p:cNvSpPr>
          <p:nvPr>
            <p:ph type="sldNum" sz="quarter" idx="10"/>
          </p:nvPr>
        </p:nvSpPr>
        <p:spPr/>
        <p:txBody>
          <a:bodyPr/>
          <a:lstStyle/>
          <a:p>
            <a:fld id="{B52734BA-4A66-4347-9613-B83D9C6744DC}"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a:extLst>
              <a:ext uri="{FF2B5EF4-FFF2-40B4-BE49-F238E27FC236}">
                <a16:creationId xmlns:a16="http://schemas.microsoft.com/office/drawing/2014/main" id="{12DD105D-8190-4ECE-955D-C884B076BFA2}"/>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13C9AA24-33A4-4BE2-AB2A-47CB54DAF1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31F372A-AEBE-4294-AD25-79BECA933791}"/>
              </a:ext>
            </a:extLst>
          </p:cNvPr>
          <p:cNvSpPr>
            <a:spLocks noGrp="1"/>
          </p:cNvSpPr>
          <p:nvPr>
            <p:ph type="sldNum" sz="quarter" idx="10"/>
          </p:nvPr>
        </p:nvSpPr>
        <p:spPr/>
        <p:txBody>
          <a:bodyPr/>
          <a:lstStyle/>
          <a:p>
            <a:fld id="{B52734BA-4A66-4347-9613-B83D9C6744D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a:extLst>
              <a:ext uri="{FF2B5EF4-FFF2-40B4-BE49-F238E27FC236}">
                <a16:creationId xmlns:a16="http://schemas.microsoft.com/office/drawing/2014/main" id="{F74BE992-B058-4DA7-88BE-7A7DB1EA6111}"/>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27A22E1-F64C-4CAD-BB7E-F2EAC15E63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reaction may be known as a “redox” reaction as both reduction and oxidation are taking place. The lead oxide loses oxygen to form lead, and is therefore reduced; the carbon gains oxygen to form carbon monoxide and is therefore oxidized. Students may need to be reminded that only metals that are less reactive than carbon (i.e. below carbon in the reactivity series) can be extracted by reduction.</a:t>
            </a:r>
          </a:p>
          <a:p>
            <a:endParaRPr lang="en-GB" altLang="en-US"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Zelenskaya</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788DE882-594B-4345-9FB8-9C4504734F58}"/>
              </a:ext>
            </a:extLst>
          </p:cNvPr>
          <p:cNvSpPr>
            <a:spLocks noGrp="1"/>
          </p:cNvSpPr>
          <p:nvPr>
            <p:ph type="sldNum" sz="quarter" idx="10"/>
          </p:nvPr>
        </p:nvSpPr>
        <p:spPr/>
        <p:txBody>
          <a:bodyPr/>
          <a:lstStyle/>
          <a:p>
            <a:fld id="{B52734BA-4A66-4347-9613-B83D9C6744DC}"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1577299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8765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78289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96358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33115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
    </p:custDataLst>
    <p:extLst>
      <p:ext uri="{BB962C8B-B14F-4D97-AF65-F5344CB8AC3E}">
        <p14:creationId xmlns:p14="http://schemas.microsoft.com/office/powerpoint/2010/main" val="2204755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97453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17477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114619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59068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1971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73925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658820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859956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27315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652389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49279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94740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8273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621858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9763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3425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1260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6705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39943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17261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6"/>
    </p:custDataLst>
    <p:extLst>
      <p:ext uri="{BB962C8B-B14F-4D97-AF65-F5344CB8AC3E}">
        <p14:creationId xmlns:p14="http://schemas.microsoft.com/office/powerpoint/2010/main" val="3492477032"/>
      </p:ext>
    </p:extLst>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 id="2147484765" r:id="rId12"/>
    <p:sldLayoutId id="2147484766" r:id="rId13"/>
    <p:sldLayoutId id="214748476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23</a:t>
            </a:r>
          </a:p>
        </p:txBody>
      </p:sp>
    </p:spTree>
    <p:custDataLst>
      <p:tags r:id="rId14"/>
    </p:custDataLst>
    <p:extLst>
      <p:ext uri="{BB962C8B-B14F-4D97-AF65-F5344CB8AC3E}">
        <p14:creationId xmlns:p14="http://schemas.microsoft.com/office/powerpoint/2010/main" val="11307451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 id="214748478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3.xml"/><Relationship Id="rId7" Type="http://schemas.openxmlformats.org/officeDocument/2006/relationships/image" Target="../media/image15.png"/><Relationship Id="rId12" Type="http://schemas.openxmlformats.org/officeDocument/2006/relationships/image" Target="../media/image14.wmf"/><Relationship Id="rId2" Type="http://schemas.openxmlformats.org/officeDocument/2006/relationships/tags" Target="../tags/tag40.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7.jpg"/><Relationship Id="rId5" Type="http://schemas.openxmlformats.org/officeDocument/2006/relationships/notesSlide" Target="../notesSlides/notesSlide10.xml"/><Relationship Id="rId10" Type="http://schemas.openxmlformats.org/officeDocument/2006/relationships/image" Target="../media/image13.pn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5" Type="http://schemas.openxmlformats.org/officeDocument/2006/relationships/image" Target="../media/image1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4.xml"/><Relationship Id="rId7" Type="http://schemas.openxmlformats.org/officeDocument/2006/relationships/image" Target="../media/image15.png"/><Relationship Id="rId2" Type="http://schemas.openxmlformats.org/officeDocument/2006/relationships/tags" Target="../tags/tag42.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notesSlide" Target="../notesSlides/notesSlide12.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4.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6.xml"/><Relationship Id="rId7"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5.xml"/><Relationship Id="rId7" Type="http://schemas.openxmlformats.org/officeDocument/2006/relationships/image" Target="../media/image15.png"/><Relationship Id="rId12" Type="http://schemas.openxmlformats.org/officeDocument/2006/relationships/image" Target="../media/image14.wmf"/><Relationship Id="rId2" Type="http://schemas.openxmlformats.org/officeDocument/2006/relationships/tags" Target="../tags/tag48.xml"/><Relationship Id="rId1" Type="http://schemas.openxmlformats.org/officeDocument/2006/relationships/vmlDrawing" Target="../drawings/vmlDrawing5.vml"/><Relationship Id="rId6" Type="http://schemas.openxmlformats.org/officeDocument/2006/relationships/image" Target="../media/image6.png"/><Relationship Id="rId11" Type="http://schemas.openxmlformats.org/officeDocument/2006/relationships/image" Target="../media/image17.jpg"/><Relationship Id="rId5" Type="http://schemas.openxmlformats.org/officeDocument/2006/relationships/notesSlide" Target="../notesSlides/notesSlide18.xml"/><Relationship Id="rId10" Type="http://schemas.openxmlformats.org/officeDocument/2006/relationships/image" Target="../media/image13.pn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9.xml"/><Relationship Id="rId7" Type="http://schemas.openxmlformats.org/officeDocument/2006/relationships/image" Target="../media/image35.png"/><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34.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6.xml"/><Relationship Id="rId7" Type="http://schemas.openxmlformats.org/officeDocument/2006/relationships/image" Target="../media/image15.png"/><Relationship Id="rId2" Type="http://schemas.openxmlformats.org/officeDocument/2006/relationships/tags" Target="../tags/tag51.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notesSlide" Target="../notesSlides/notesSlide21.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7.xml"/><Relationship Id="rId7" Type="http://schemas.openxmlformats.org/officeDocument/2006/relationships/image" Target="../media/image15.png"/><Relationship Id="rId2" Type="http://schemas.openxmlformats.org/officeDocument/2006/relationships/tags" Target="../tags/tag52.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notesSlide" Target="../notesSlides/notesSlide22.xml"/><Relationship Id="rId10" Type="http://schemas.openxmlformats.org/officeDocument/2006/relationships/image" Target="../media/image14.wmf"/><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0.xml"/><Relationship Id="rId1" Type="http://schemas.openxmlformats.org/officeDocument/2006/relationships/tags" Target="../tags/tag53.xml"/><Relationship Id="rId5" Type="http://schemas.openxmlformats.org/officeDocument/2006/relationships/image" Target="../media/image1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xml"/><Relationship Id="rId7" Type="http://schemas.openxmlformats.org/officeDocument/2006/relationships/image" Target="../media/image15.png"/><Relationship Id="rId12" Type="http://schemas.openxmlformats.org/officeDocument/2006/relationships/image" Target="../media/image14.wmf"/><Relationship Id="rId2" Type="http://schemas.openxmlformats.org/officeDocument/2006/relationships/tags" Target="../tags/tag36.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7.jpg"/><Relationship Id="rId5" Type="http://schemas.openxmlformats.org/officeDocument/2006/relationships/notesSlide" Target="../notesSlides/notesSlide6.xml"/><Relationship Id="rId10" Type="http://schemas.openxmlformats.org/officeDocument/2006/relationships/image" Target="../media/image13.pn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ontrol" Target="../activeX/activeX2.xml"/><Relationship Id="rId7" Type="http://schemas.openxmlformats.org/officeDocument/2006/relationships/image" Target="../media/image6.png"/><Relationship Id="rId2" Type="http://schemas.openxmlformats.org/officeDocument/2006/relationships/tags" Target="../tags/tag37.xml"/><Relationship Id="rId1" Type="http://schemas.openxmlformats.org/officeDocument/2006/relationships/vmlDrawing" Target="../drawings/vmlDrawing2.vml"/><Relationship Id="rId6" Type="http://schemas.openxmlformats.org/officeDocument/2006/relationships/image" Target="../media/image16.png"/><Relationship Id="rId11" Type="http://schemas.openxmlformats.org/officeDocument/2006/relationships/image" Target="../media/image14.wmf"/><Relationship Id="rId5" Type="http://schemas.openxmlformats.org/officeDocument/2006/relationships/notesSlide" Target="../notesSlides/notesSlide7.xml"/><Relationship Id="rId10" Type="http://schemas.openxmlformats.org/officeDocument/2006/relationships/image" Target="../media/image17.jpg"/><Relationship Id="rId4" Type="http://schemas.openxmlformats.org/officeDocument/2006/relationships/slideLayout" Target="../slideLayouts/slideLayout6.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6.png"/><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39.xml"/><Relationship Id="rId6" Type="http://schemas.openxmlformats.org/officeDocument/2006/relationships/image" Target="../media/image6.pn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EE9F0ECB-3FEC-484F-A064-7F039265265C}"/>
              </a:ext>
            </a:extLst>
          </p:cNvPr>
          <p:cNvSpPr>
            <a:spLocks noGrp="1"/>
          </p:cNvSpPr>
          <p:nvPr>
            <p:ph type="title"/>
          </p:nvPr>
        </p:nvSpPr>
        <p:spPr>
          <a:xfrm>
            <a:off x="3211286" y="1187864"/>
            <a:ext cx="4992677" cy="3119215"/>
          </a:xfrm>
        </p:spPr>
        <p:txBody>
          <a:bodyPr/>
          <a:lstStyle/>
          <a:p>
            <a:r>
              <a:rPr lang="en-GB" altLang="en-US" dirty="0"/>
              <a:t>Extracting </a:t>
            </a:r>
            <a:br>
              <a:rPr lang="en-GB" altLang="en-US" dirty="0"/>
            </a:br>
            <a:r>
              <a:rPr lang="en-GB" altLang="en-US" dirty="0"/>
              <a:t>Metals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D660DD15-08E4-48E9-A4C9-B5801776FDB6}"/>
              </a:ext>
            </a:extLst>
          </p:cNvPr>
          <p:cNvSpPr>
            <a:spLocks noGrp="1" noChangeArrowheads="1"/>
          </p:cNvSpPr>
          <p:nvPr>
            <p:ph type="title"/>
          </p:nvPr>
        </p:nvSpPr>
        <p:spPr/>
        <p:txBody>
          <a:bodyPr/>
          <a:lstStyle/>
          <a:p>
            <a:r>
              <a:rPr lang="en-GB" altLang="en-US" dirty="0"/>
              <a:t>Metal oxides and carbon</a:t>
            </a:r>
          </a:p>
        </p:txBody>
      </p:sp>
      <p:pic>
        <p:nvPicPr>
          <p:cNvPr id="8" name="Picture 7">
            <a:hlinkClick r:id="" action="ppaction://hlinkshowjump?jump=nextslide"/>
            <a:extLst>
              <a:ext uri="{FF2B5EF4-FFF2-40B4-BE49-F238E27FC236}">
                <a16:creationId xmlns:a16="http://schemas.microsoft.com/office/drawing/2014/main" id="{D90CDE55-03FF-4D9E-A092-9DB31124108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7BA12C4A-E1B9-4D8E-9B1C-10999FCCE644}"/>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160FDAAA-5119-4677-9D72-62AA6FF0A4F3}"/>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5" descr="exp_icon">
            <a:extLst>
              <a:ext uri="{FF2B5EF4-FFF2-40B4-BE49-F238E27FC236}">
                <a16:creationId xmlns:a16="http://schemas.microsoft.com/office/drawing/2014/main" id="{91756976-2DF4-4C37-A543-BE3C5E5FC10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7A689C5-AA3D-4B66-8ACA-AEADF89EE45D}"/>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62049"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76911C9-9555-4A01-A5AB-617C4D79E5AC}"/>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61F8C51-1E71-4F6D-A2D4-6735C4575D01}"/>
              </a:ext>
            </a:extLst>
          </p:cNvPr>
          <p:cNvSpPr>
            <a:spLocks noGrp="1"/>
          </p:cNvSpPr>
          <p:nvPr>
            <p:ph type="title"/>
          </p:nvPr>
        </p:nvSpPr>
        <p:spPr/>
        <p:txBody>
          <a:bodyPr/>
          <a:lstStyle/>
          <a:p>
            <a:r>
              <a:rPr lang="en-GB" altLang="en-US"/>
              <a:t>Extraction of zinc by reduction</a:t>
            </a:r>
          </a:p>
        </p:txBody>
      </p:sp>
      <p:sp>
        <p:nvSpPr>
          <p:cNvPr id="24580" name="TextBox 4">
            <a:extLst>
              <a:ext uri="{FF2B5EF4-FFF2-40B4-BE49-F238E27FC236}">
                <a16:creationId xmlns:a16="http://schemas.microsoft.com/office/drawing/2014/main" id="{0B56AE22-8E86-4AAF-86EB-09A946CB4BA0}"/>
              </a:ext>
            </a:extLst>
          </p:cNvPr>
          <p:cNvSpPr txBox="1">
            <a:spLocks noChangeArrowheads="1"/>
          </p:cNvSpPr>
          <p:nvPr/>
        </p:nvSpPr>
        <p:spPr bwMode="auto">
          <a:xfrm>
            <a:off x="342900" y="784225"/>
            <a:ext cx="850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Zinc oxide, ZnO, reacts with carbon at very high temperatures to form molten zinc and carbon monoxide. </a:t>
            </a:r>
          </a:p>
        </p:txBody>
      </p:sp>
      <p:sp>
        <p:nvSpPr>
          <p:cNvPr id="6" name="TextBox 5">
            <a:extLst>
              <a:ext uri="{FF2B5EF4-FFF2-40B4-BE49-F238E27FC236}">
                <a16:creationId xmlns:a16="http://schemas.microsoft.com/office/drawing/2014/main" id="{0FE4BC08-786D-4E9B-A7FB-8389D710E0F6}"/>
              </a:ext>
            </a:extLst>
          </p:cNvPr>
          <p:cNvSpPr txBox="1">
            <a:spLocks noChangeArrowheads="1"/>
          </p:cNvSpPr>
          <p:nvPr/>
        </p:nvSpPr>
        <p:spPr bwMode="auto">
          <a:xfrm>
            <a:off x="342900" y="191770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is also a </a:t>
            </a:r>
            <a:r>
              <a:rPr lang="en-GB" altLang="en-US">
                <a:solidFill>
                  <a:srgbClr val="010066"/>
                </a:solidFill>
              </a:rPr>
              <a:t>displacement reaction, </a:t>
            </a:r>
            <a:r>
              <a:rPr lang="en-GB" altLang="en-US"/>
              <a:t>and occurs because carbon is more reactive than zinc.</a:t>
            </a:r>
          </a:p>
        </p:txBody>
      </p:sp>
      <p:sp>
        <p:nvSpPr>
          <p:cNvPr id="25611" name="Rectangle 10">
            <a:extLst>
              <a:ext uri="{FF2B5EF4-FFF2-40B4-BE49-F238E27FC236}">
                <a16:creationId xmlns:a16="http://schemas.microsoft.com/office/drawing/2014/main" id="{9D604118-0F7A-46D9-A1DA-67A8846CEB26}"/>
              </a:ext>
            </a:extLst>
          </p:cNvPr>
          <p:cNvSpPr>
            <a:spLocks noChangeArrowheads="1"/>
          </p:cNvSpPr>
          <p:nvPr/>
        </p:nvSpPr>
        <p:spPr bwMode="auto">
          <a:xfrm>
            <a:off x="1211263" y="3052763"/>
            <a:ext cx="6721475" cy="831850"/>
          </a:xfrm>
          <a:prstGeom prst="rect">
            <a:avLst/>
          </a:prstGeom>
          <a:solidFill>
            <a:srgbClr val="FF6600"/>
          </a:solidFill>
          <a:ln w="38100"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12" name="TextBox 6">
            <a:extLst>
              <a:ext uri="{FF2B5EF4-FFF2-40B4-BE49-F238E27FC236}">
                <a16:creationId xmlns:a16="http://schemas.microsoft.com/office/drawing/2014/main" id="{D18B4E1D-1036-43D3-BB72-B8A5747722AC}"/>
              </a:ext>
            </a:extLst>
          </p:cNvPr>
          <p:cNvSpPr txBox="1">
            <a:spLocks noChangeArrowheads="1"/>
          </p:cNvSpPr>
          <p:nvPr/>
        </p:nvSpPr>
        <p:spPr bwMode="auto">
          <a:xfrm>
            <a:off x="1487488" y="3254375"/>
            <a:ext cx="2890837" cy="4619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ZnO(s) + C(s)</a:t>
            </a:r>
          </a:p>
        </p:txBody>
      </p:sp>
      <p:sp>
        <p:nvSpPr>
          <p:cNvPr id="25613" name="TextBox 7">
            <a:extLst>
              <a:ext uri="{FF2B5EF4-FFF2-40B4-BE49-F238E27FC236}">
                <a16:creationId xmlns:a16="http://schemas.microsoft.com/office/drawing/2014/main" id="{2F7DD657-047A-4BAE-B663-7AA35CCA0B28}"/>
              </a:ext>
            </a:extLst>
          </p:cNvPr>
          <p:cNvSpPr txBox="1">
            <a:spLocks noChangeArrowheads="1"/>
          </p:cNvSpPr>
          <p:nvPr/>
        </p:nvSpPr>
        <p:spPr bwMode="auto">
          <a:xfrm>
            <a:off x="5137150" y="3254375"/>
            <a:ext cx="2544763" cy="46196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Zn(l) + CO(g)</a:t>
            </a:r>
          </a:p>
        </p:txBody>
      </p:sp>
      <p:cxnSp>
        <p:nvCxnSpPr>
          <p:cNvPr id="25614" name="Straight Arrow Connector 9">
            <a:extLst>
              <a:ext uri="{FF2B5EF4-FFF2-40B4-BE49-F238E27FC236}">
                <a16:creationId xmlns:a16="http://schemas.microsoft.com/office/drawing/2014/main" id="{081EC43B-6258-488E-A60B-4BAF281C1749}"/>
              </a:ext>
            </a:extLst>
          </p:cNvPr>
          <p:cNvCxnSpPr>
            <a:cxnSpLocks noChangeShapeType="1"/>
          </p:cNvCxnSpPr>
          <p:nvPr/>
        </p:nvCxnSpPr>
        <p:spPr bwMode="auto">
          <a:xfrm>
            <a:off x="3757613" y="3508375"/>
            <a:ext cx="1201737" cy="0"/>
          </a:xfrm>
          <a:prstGeom prst="straightConnector1">
            <a:avLst/>
          </a:prstGeom>
          <a:noFill/>
          <a:ln w="57150"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15" name="TextBox 14">
            <a:extLst>
              <a:ext uri="{FF2B5EF4-FFF2-40B4-BE49-F238E27FC236}">
                <a16:creationId xmlns:a16="http://schemas.microsoft.com/office/drawing/2014/main" id="{2719CC25-6E7B-43C6-A5C8-5F19D73AE94E}"/>
              </a:ext>
            </a:extLst>
          </p:cNvPr>
          <p:cNvSpPr txBox="1">
            <a:spLocks noChangeArrowheads="1"/>
          </p:cNvSpPr>
          <p:nvPr/>
        </p:nvSpPr>
        <p:spPr bwMode="auto">
          <a:xfrm>
            <a:off x="3565525" y="3006725"/>
            <a:ext cx="158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chemeClr val="bg1"/>
                </a:solidFill>
              </a:rPr>
              <a:t>reduction</a:t>
            </a:r>
          </a:p>
        </p:txBody>
      </p:sp>
      <p:sp>
        <p:nvSpPr>
          <p:cNvPr id="16" name="TextBox 15">
            <a:extLst>
              <a:ext uri="{FF2B5EF4-FFF2-40B4-BE49-F238E27FC236}">
                <a16:creationId xmlns:a16="http://schemas.microsoft.com/office/drawing/2014/main" id="{450ACFC3-32C7-419F-8C56-FBA5F4CF6122}"/>
              </a:ext>
            </a:extLst>
          </p:cNvPr>
          <p:cNvSpPr txBox="1">
            <a:spLocks noChangeArrowheads="1"/>
          </p:cNvSpPr>
          <p:nvPr/>
        </p:nvSpPr>
        <p:spPr bwMode="auto">
          <a:xfrm>
            <a:off x="342900" y="41878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more reactive carbon displaces the zinc atom, causing the zinc–oxygen bond to break while a new carbon–oxygen bond forms.</a:t>
            </a:r>
          </a:p>
        </p:txBody>
      </p:sp>
      <p:sp>
        <p:nvSpPr>
          <p:cNvPr id="24" name="TextBox 23">
            <a:extLst>
              <a:ext uri="{FF2B5EF4-FFF2-40B4-BE49-F238E27FC236}">
                <a16:creationId xmlns:a16="http://schemas.microsoft.com/office/drawing/2014/main" id="{601ED19C-74B5-484A-89D8-8804F3294196}"/>
              </a:ext>
            </a:extLst>
          </p:cNvPr>
          <p:cNvSpPr txBox="1">
            <a:spLocks noChangeArrowheads="1"/>
          </p:cNvSpPr>
          <p:nvPr/>
        </p:nvSpPr>
        <p:spPr bwMode="auto">
          <a:xfrm>
            <a:off x="372537" y="5612165"/>
            <a:ext cx="7686675"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In this reaction, what is oxidized and what is reduced?</a:t>
            </a:r>
          </a:p>
        </p:txBody>
      </p:sp>
      <p:pic>
        <p:nvPicPr>
          <p:cNvPr id="14" name="Picture 8">
            <a:hlinkClick r:id="" action="ppaction://hlinkshowjump?jump=nextslide"/>
            <a:extLst>
              <a:ext uri="{FF2B5EF4-FFF2-40B4-BE49-F238E27FC236}">
                <a16:creationId xmlns:a16="http://schemas.microsoft.com/office/drawing/2014/main" id="{49DF0F17-DED0-4949-B407-1DDF5F0056E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FD347F3B-1AB5-43B6-BBB8-306929F06C2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14"/>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grpId="0" nodeType="afterEffect">
                                  <p:stCondLst>
                                    <p:cond delay="30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611" grpId="0" animBg="1"/>
      <p:bldP spid="25612" grpId="0" animBg="1"/>
      <p:bldP spid="25613" grpId="0" animBg="1"/>
      <p:bldP spid="15" grpId="0"/>
      <p:bldP spid="16" grpId="0"/>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7F96760A-4A26-4402-8A65-856626A2DE05}"/>
              </a:ext>
            </a:extLst>
          </p:cNvPr>
          <p:cNvSpPr>
            <a:spLocks noGrp="1" noChangeArrowheads="1"/>
          </p:cNvSpPr>
          <p:nvPr>
            <p:ph type="title"/>
          </p:nvPr>
        </p:nvSpPr>
        <p:spPr/>
        <p:txBody>
          <a:bodyPr/>
          <a:lstStyle/>
          <a:p>
            <a:r>
              <a:rPr lang="en-GB" altLang="en-US" dirty="0"/>
              <a:t>Reducing metals with carbon activity</a:t>
            </a:r>
          </a:p>
        </p:txBody>
      </p:sp>
      <p:pic>
        <p:nvPicPr>
          <p:cNvPr id="7" name="Picture 6">
            <a:hlinkClick r:id="" action="ppaction://hlinkshowjump?jump=nextslide"/>
            <a:extLst>
              <a:ext uri="{FF2B5EF4-FFF2-40B4-BE49-F238E27FC236}">
                <a16:creationId xmlns:a16="http://schemas.microsoft.com/office/drawing/2014/main" id="{8B760703-8F12-41AB-8826-83D31157B05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A32ADF39-257C-43E3-A19D-31AAA228EDB1}"/>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F1B4B004-C34B-4DC8-983A-3939AB2989B1}"/>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3A25EB9-0235-4393-A6FF-9EFF93AC3C0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990BC9-F584-4386-B905-6DEB73A58492}"/>
              </a:ext>
            </a:extLst>
          </p:cNvPr>
          <p:cNvSpPr/>
          <p:nvPr/>
        </p:nvSpPr>
        <p:spPr bwMode="auto">
          <a:xfrm>
            <a:off x="1015206" y="5909444"/>
            <a:ext cx="7113587" cy="629940"/>
          </a:xfrm>
          <a:prstGeom prst="rect">
            <a:avLst/>
          </a:prstGeom>
          <a:solidFill>
            <a:srgbClr val="FF6600"/>
          </a:solidFill>
          <a:ln w="50800">
            <a:noFill/>
            <a:round/>
            <a:headEnd type="none" w="sm" len="sm"/>
            <a:tailEnd type="triangle" w="lg" len="lg"/>
          </a:ln>
        </p:spPr>
        <p:txBody>
          <a:bodyPr rtlCol="0" anchor="ctr">
            <a:spAutoFit/>
          </a:bodyPr>
          <a:lstStyle/>
          <a:p>
            <a:pPr algn="ctr"/>
            <a:endParaRPr lang="en-GB"/>
          </a:p>
        </p:txBody>
      </p:sp>
      <p:pic>
        <p:nvPicPr>
          <p:cNvPr id="20482" name="Picture 2" descr="C:\CVS\production\GCSEChemistry\src\images\bauxite_aluminium_ore_shutterstock_www.sandatlas.org.jpg">
            <a:extLst>
              <a:ext uri="{FF2B5EF4-FFF2-40B4-BE49-F238E27FC236}">
                <a16:creationId xmlns:a16="http://schemas.microsoft.com/office/drawing/2014/main" id="{D3C8B88F-DA7E-48D4-A8EB-897FF63BA4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80" r="9796"/>
          <a:stretch>
            <a:fillRect/>
          </a:stretch>
        </p:blipFill>
        <p:spPr bwMode="auto">
          <a:xfrm>
            <a:off x="5946775" y="2271713"/>
            <a:ext cx="3197225"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AF960C76-E13C-40AF-8A95-00CA6D030FC0}"/>
              </a:ext>
            </a:extLst>
          </p:cNvPr>
          <p:cNvSpPr>
            <a:spLocks noGrp="1" noChangeArrowheads="1"/>
          </p:cNvSpPr>
          <p:nvPr>
            <p:ph type="title"/>
          </p:nvPr>
        </p:nvSpPr>
        <p:spPr/>
        <p:txBody>
          <a:bodyPr/>
          <a:lstStyle/>
          <a:p>
            <a:r>
              <a:rPr lang="en-GB" altLang="en-US"/>
              <a:t>What is electrolysis?</a:t>
            </a:r>
          </a:p>
        </p:txBody>
      </p:sp>
      <p:sp>
        <p:nvSpPr>
          <p:cNvPr id="16389" name="Text Box 5">
            <a:extLst>
              <a:ext uri="{FF2B5EF4-FFF2-40B4-BE49-F238E27FC236}">
                <a16:creationId xmlns:a16="http://schemas.microsoft.com/office/drawing/2014/main" id="{17A64FE9-6D8D-4287-8F29-D46CA696A3C5}"/>
              </a:ext>
            </a:extLst>
          </p:cNvPr>
          <p:cNvSpPr txBox="1">
            <a:spLocks noChangeArrowheads="1"/>
          </p:cNvSpPr>
          <p:nvPr/>
        </p:nvSpPr>
        <p:spPr bwMode="auto">
          <a:xfrm>
            <a:off x="342900" y="784225"/>
            <a:ext cx="81867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b="1">
                <a:solidFill>
                  <a:srgbClr val="FF6600"/>
                </a:solidFill>
              </a:rPr>
              <a:t>Electrolysis </a:t>
            </a:r>
            <a:r>
              <a:rPr lang="en-GB" altLang="en-US"/>
              <a:t>is a process that uses electricity to separate the elements in a compound. Electrolysis is expensive and so it is only used to extract reactive metals that cannot be extracted in other ways.</a:t>
            </a:r>
          </a:p>
        </p:txBody>
      </p:sp>
      <p:sp>
        <p:nvSpPr>
          <p:cNvPr id="263174" name="Text Box 6">
            <a:extLst>
              <a:ext uri="{FF2B5EF4-FFF2-40B4-BE49-F238E27FC236}">
                <a16:creationId xmlns:a16="http://schemas.microsoft.com/office/drawing/2014/main" id="{F64E7AB9-939D-4EE3-B7C6-2B6824317D4E}"/>
              </a:ext>
            </a:extLst>
          </p:cNvPr>
          <p:cNvSpPr txBox="1">
            <a:spLocks noChangeArrowheads="1"/>
          </p:cNvSpPr>
          <p:nvPr/>
        </p:nvSpPr>
        <p:spPr bwMode="auto">
          <a:xfrm>
            <a:off x="342900" y="2416175"/>
            <a:ext cx="5426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err="1"/>
              <a:t>Aluminum</a:t>
            </a:r>
            <a:r>
              <a:rPr lang="en-GB" altLang="en-US" dirty="0"/>
              <a:t> is a reactive metal that is found in the ore </a:t>
            </a:r>
            <a:r>
              <a:rPr lang="en-GB" altLang="en-US" b="1" dirty="0">
                <a:solidFill>
                  <a:srgbClr val="FF6600"/>
                </a:solidFill>
              </a:rPr>
              <a:t>bauxite</a:t>
            </a:r>
            <a:r>
              <a:rPr lang="en-GB" altLang="en-US" dirty="0"/>
              <a:t> as </a:t>
            </a:r>
            <a:r>
              <a:rPr lang="en-GB" altLang="en-US" b="1" dirty="0" err="1">
                <a:solidFill>
                  <a:srgbClr val="FF6600"/>
                </a:solidFill>
              </a:rPr>
              <a:t>aluminum</a:t>
            </a:r>
            <a:r>
              <a:rPr lang="en-GB" altLang="en-US" b="1" dirty="0">
                <a:solidFill>
                  <a:srgbClr val="FF6600"/>
                </a:solidFill>
              </a:rPr>
              <a:t> oxide</a:t>
            </a:r>
            <a:r>
              <a:rPr lang="en-GB" altLang="en-US" dirty="0"/>
              <a:t> (</a:t>
            </a:r>
            <a:r>
              <a:rPr lang="en-GB" altLang="en-US" b="1" dirty="0">
                <a:solidFill>
                  <a:srgbClr val="FF6600"/>
                </a:solidFill>
              </a:rPr>
              <a:t>Al</a:t>
            </a:r>
            <a:r>
              <a:rPr lang="en-GB" altLang="en-US" b="1" baseline="-25000" dirty="0">
                <a:solidFill>
                  <a:srgbClr val="FF6600"/>
                </a:solidFill>
              </a:rPr>
              <a:t>2</a:t>
            </a:r>
            <a:r>
              <a:rPr lang="en-GB" altLang="en-US" b="1" dirty="0">
                <a:solidFill>
                  <a:srgbClr val="FF6600"/>
                </a:solidFill>
              </a:rPr>
              <a:t>O</a:t>
            </a:r>
            <a:r>
              <a:rPr lang="en-GB" altLang="en-US" b="1" baseline="-25000" dirty="0">
                <a:solidFill>
                  <a:srgbClr val="FF6600"/>
                </a:solidFill>
              </a:rPr>
              <a:t>3</a:t>
            </a:r>
            <a:r>
              <a:rPr lang="en-GB" altLang="en-US" dirty="0">
                <a:solidFill>
                  <a:srgbClr val="010066"/>
                </a:solidFill>
              </a:rPr>
              <a:t>)</a:t>
            </a:r>
            <a:r>
              <a:rPr lang="en-GB" altLang="en-US" dirty="0"/>
              <a:t>. </a:t>
            </a:r>
          </a:p>
        </p:txBody>
      </p:sp>
      <p:sp>
        <p:nvSpPr>
          <p:cNvPr id="263175" name="Text Box 7">
            <a:extLst>
              <a:ext uri="{FF2B5EF4-FFF2-40B4-BE49-F238E27FC236}">
                <a16:creationId xmlns:a16="http://schemas.microsoft.com/office/drawing/2014/main" id="{6D39C55E-6E2B-4495-B3C1-8367EA286F44}"/>
              </a:ext>
            </a:extLst>
          </p:cNvPr>
          <p:cNvSpPr txBox="1">
            <a:spLocks noChangeArrowheads="1"/>
          </p:cNvSpPr>
          <p:nvPr/>
        </p:nvSpPr>
        <p:spPr bwMode="auto">
          <a:xfrm>
            <a:off x="339725" y="5346700"/>
            <a:ext cx="8193088"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What is the word equation for the extraction of </a:t>
            </a:r>
            <a:r>
              <a:rPr lang="en-GB" altLang="en-US" dirty="0" err="1"/>
              <a:t>aluminum</a:t>
            </a:r>
            <a:r>
              <a:rPr lang="en-GB" altLang="en-US" dirty="0"/>
              <a:t>?</a:t>
            </a:r>
          </a:p>
        </p:txBody>
      </p:sp>
      <p:sp>
        <p:nvSpPr>
          <p:cNvPr id="15" name="Rectangle 14">
            <a:extLst>
              <a:ext uri="{FF2B5EF4-FFF2-40B4-BE49-F238E27FC236}">
                <a16:creationId xmlns:a16="http://schemas.microsoft.com/office/drawing/2014/main" id="{CE9DA500-EBAB-430B-AF4C-6BFFF8685B8B}"/>
              </a:ext>
            </a:extLst>
          </p:cNvPr>
          <p:cNvSpPr>
            <a:spLocks noChangeArrowheads="1"/>
          </p:cNvSpPr>
          <p:nvPr/>
        </p:nvSpPr>
        <p:spPr bwMode="auto">
          <a:xfrm>
            <a:off x="342900" y="3697288"/>
            <a:ext cx="51212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Electrolysis breaks down the Al</a:t>
            </a:r>
            <a:r>
              <a:rPr lang="en-GB" altLang="en-US" baseline="-25000" dirty="0"/>
              <a:t>2</a:t>
            </a:r>
            <a:r>
              <a:rPr lang="en-GB" altLang="en-US" dirty="0"/>
              <a:t>O</a:t>
            </a:r>
            <a:r>
              <a:rPr lang="en-GB" altLang="en-US" baseline="-25000" dirty="0"/>
              <a:t>3</a:t>
            </a:r>
            <a:r>
              <a:rPr lang="en-GB" altLang="en-US" dirty="0"/>
              <a:t> into </a:t>
            </a:r>
            <a:r>
              <a:rPr lang="en-GB" altLang="en-US" dirty="0" err="1"/>
              <a:t>aluminum</a:t>
            </a:r>
            <a:r>
              <a:rPr lang="en-GB" altLang="en-US" dirty="0"/>
              <a:t> and oxygen. As the </a:t>
            </a:r>
            <a:r>
              <a:rPr lang="en-GB" altLang="en-US" dirty="0" err="1"/>
              <a:t>aluminum</a:t>
            </a:r>
            <a:r>
              <a:rPr lang="en-GB" altLang="en-US" dirty="0"/>
              <a:t> loses oxygen, </a:t>
            </a:r>
            <a:r>
              <a:rPr lang="en-GB" altLang="en-US" b="1" dirty="0">
                <a:solidFill>
                  <a:srgbClr val="FF6600"/>
                </a:solidFill>
              </a:rPr>
              <a:t>reduction</a:t>
            </a:r>
            <a:r>
              <a:rPr lang="en-GB" altLang="en-US" dirty="0"/>
              <a:t> takes place.</a:t>
            </a:r>
          </a:p>
        </p:txBody>
      </p:sp>
      <p:pic>
        <p:nvPicPr>
          <p:cNvPr id="11" name="Picture 8">
            <a:hlinkClick r:id="" action="ppaction://hlinkshowjump?jump=nextslide"/>
            <a:extLst>
              <a:ext uri="{FF2B5EF4-FFF2-40B4-BE49-F238E27FC236}">
                <a16:creationId xmlns:a16="http://schemas.microsoft.com/office/drawing/2014/main" id="{975C018C-6EA6-4A35-8541-261870A53B5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180BADA6-06C9-4033-8F89-8292D7662ED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
        <p:nvSpPr>
          <p:cNvPr id="13" name="Rectangle 12">
            <a:extLst>
              <a:ext uri="{FF2B5EF4-FFF2-40B4-BE49-F238E27FC236}">
                <a16:creationId xmlns:a16="http://schemas.microsoft.com/office/drawing/2014/main" id="{4C17B0CF-CE39-4B77-A1D3-C1F0C90AC33E}"/>
              </a:ext>
            </a:extLst>
          </p:cNvPr>
          <p:cNvSpPr>
            <a:spLocks noChangeArrowheads="1"/>
          </p:cNvSpPr>
          <p:nvPr/>
        </p:nvSpPr>
        <p:spPr bwMode="auto">
          <a:xfrm>
            <a:off x="1182105" y="5985192"/>
            <a:ext cx="2534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err="1">
                <a:solidFill>
                  <a:schemeClr val="bg1"/>
                </a:solidFill>
              </a:rPr>
              <a:t>aluminum</a:t>
            </a:r>
            <a:r>
              <a:rPr lang="en-GB" altLang="en-US" b="1" dirty="0">
                <a:solidFill>
                  <a:schemeClr val="bg1"/>
                </a:solidFill>
              </a:rPr>
              <a:t> oxide</a:t>
            </a:r>
          </a:p>
        </p:txBody>
      </p:sp>
      <p:sp>
        <p:nvSpPr>
          <p:cNvPr id="14" name="Rectangle 13">
            <a:extLst>
              <a:ext uri="{FF2B5EF4-FFF2-40B4-BE49-F238E27FC236}">
                <a16:creationId xmlns:a16="http://schemas.microsoft.com/office/drawing/2014/main" id="{FC7C010A-B19F-4579-9CA7-08E8EC2370AF}"/>
              </a:ext>
            </a:extLst>
          </p:cNvPr>
          <p:cNvSpPr>
            <a:spLocks noChangeArrowheads="1"/>
          </p:cNvSpPr>
          <p:nvPr/>
        </p:nvSpPr>
        <p:spPr bwMode="auto">
          <a:xfrm>
            <a:off x="4498009" y="5985192"/>
            <a:ext cx="17526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err="1">
                <a:solidFill>
                  <a:schemeClr val="bg1"/>
                </a:solidFill>
              </a:rPr>
              <a:t>aluminum</a:t>
            </a:r>
            <a:r>
              <a:rPr lang="en-GB" altLang="en-US" b="1" dirty="0">
                <a:solidFill>
                  <a:schemeClr val="bg1"/>
                </a:solidFill>
              </a:rPr>
              <a:t> </a:t>
            </a:r>
          </a:p>
        </p:txBody>
      </p:sp>
      <p:sp>
        <p:nvSpPr>
          <p:cNvPr id="17" name="Rectangle 16">
            <a:extLst>
              <a:ext uri="{FF2B5EF4-FFF2-40B4-BE49-F238E27FC236}">
                <a16:creationId xmlns:a16="http://schemas.microsoft.com/office/drawing/2014/main" id="{E1273049-E942-4227-A2C3-4182F0B2D868}"/>
              </a:ext>
            </a:extLst>
          </p:cNvPr>
          <p:cNvSpPr>
            <a:spLocks noChangeArrowheads="1"/>
          </p:cNvSpPr>
          <p:nvPr/>
        </p:nvSpPr>
        <p:spPr bwMode="auto">
          <a:xfrm>
            <a:off x="6173650" y="5985192"/>
            <a:ext cx="349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 </a:t>
            </a:r>
          </a:p>
        </p:txBody>
      </p:sp>
      <p:sp>
        <p:nvSpPr>
          <p:cNvPr id="18" name="Rectangle 17">
            <a:extLst>
              <a:ext uri="{FF2B5EF4-FFF2-40B4-BE49-F238E27FC236}">
                <a16:creationId xmlns:a16="http://schemas.microsoft.com/office/drawing/2014/main" id="{7A226058-2E14-4A4E-8A76-A2CDB30B79E6}"/>
              </a:ext>
            </a:extLst>
          </p:cNvPr>
          <p:cNvSpPr>
            <a:spLocks noChangeArrowheads="1"/>
          </p:cNvSpPr>
          <p:nvPr/>
        </p:nvSpPr>
        <p:spPr bwMode="auto">
          <a:xfrm>
            <a:off x="6594219" y="5985192"/>
            <a:ext cx="1363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oxygen</a:t>
            </a:r>
          </a:p>
        </p:txBody>
      </p:sp>
      <p:cxnSp>
        <p:nvCxnSpPr>
          <p:cNvPr id="4" name="Straight Arrow Connector 3">
            <a:extLst>
              <a:ext uri="{FF2B5EF4-FFF2-40B4-BE49-F238E27FC236}">
                <a16:creationId xmlns:a16="http://schemas.microsoft.com/office/drawing/2014/main" id="{E48351F6-4DD1-45D5-9FA3-AC5D1CE75470}"/>
              </a:ext>
            </a:extLst>
          </p:cNvPr>
          <p:cNvCxnSpPr/>
          <p:nvPr/>
        </p:nvCxnSpPr>
        <p:spPr bwMode="auto">
          <a:xfrm>
            <a:off x="3843810" y="6216024"/>
            <a:ext cx="512221"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1231235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31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31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3174" grpId="0"/>
      <p:bldP spid="263175" grpId="0" animBg="1"/>
      <p:bldP spid="15" grpId="0"/>
      <p:bldP spid="13" grpId="0"/>
      <p:bldP spid="14"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1D2F292-1A97-42B8-89A2-575DE0924690}"/>
              </a:ext>
            </a:extLst>
          </p:cNvPr>
          <p:cNvSpPr>
            <a:spLocks noGrp="1" noChangeArrowheads="1"/>
          </p:cNvSpPr>
          <p:nvPr>
            <p:ph type="title"/>
          </p:nvPr>
        </p:nvSpPr>
        <p:spPr/>
        <p:txBody>
          <a:bodyPr/>
          <a:lstStyle/>
          <a:p>
            <a:r>
              <a:rPr lang="en-GB" altLang="en-US"/>
              <a:t>Ionic substances</a:t>
            </a:r>
          </a:p>
        </p:txBody>
      </p:sp>
      <p:sp>
        <p:nvSpPr>
          <p:cNvPr id="17412" name="Text Box 5">
            <a:extLst>
              <a:ext uri="{FF2B5EF4-FFF2-40B4-BE49-F238E27FC236}">
                <a16:creationId xmlns:a16="http://schemas.microsoft.com/office/drawing/2014/main" id="{DE6D74B4-9B02-4389-9B0D-1AEB0911BF91}"/>
              </a:ext>
            </a:extLst>
          </p:cNvPr>
          <p:cNvSpPr txBox="1">
            <a:spLocks noChangeArrowheads="1"/>
          </p:cNvSpPr>
          <p:nvPr/>
        </p:nvSpPr>
        <p:spPr bwMode="auto">
          <a:xfrm>
            <a:off x="342900" y="784225"/>
            <a:ext cx="8186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dirty="0">
                <a:solidFill>
                  <a:srgbClr val="010066"/>
                </a:solidFill>
              </a:rPr>
              <a:t>Electrolysis</a:t>
            </a:r>
            <a:r>
              <a:rPr lang="en-GB" altLang="en-US" b="1" dirty="0">
                <a:solidFill>
                  <a:srgbClr val="FF6600"/>
                </a:solidFill>
              </a:rPr>
              <a:t> </a:t>
            </a:r>
            <a:r>
              <a:rPr lang="en-GB" altLang="en-US" dirty="0"/>
              <a:t>involves breaking down </a:t>
            </a:r>
            <a:r>
              <a:rPr lang="en-GB" altLang="en-US" b="1" dirty="0">
                <a:solidFill>
                  <a:srgbClr val="FF6600"/>
                </a:solidFill>
              </a:rPr>
              <a:t>ionic compounds </a:t>
            </a:r>
            <a:r>
              <a:rPr lang="en-GB" altLang="en-US" dirty="0"/>
              <a:t>into simpler substances using electricity.</a:t>
            </a:r>
          </a:p>
        </p:txBody>
      </p:sp>
      <p:sp>
        <p:nvSpPr>
          <p:cNvPr id="264198" name="Text Box 6">
            <a:extLst>
              <a:ext uri="{FF2B5EF4-FFF2-40B4-BE49-F238E27FC236}">
                <a16:creationId xmlns:a16="http://schemas.microsoft.com/office/drawing/2014/main" id="{04D9BAD9-2BD3-4E0D-807D-0E9A4059532B}"/>
              </a:ext>
            </a:extLst>
          </p:cNvPr>
          <p:cNvSpPr txBox="1">
            <a:spLocks noChangeArrowheads="1"/>
          </p:cNvSpPr>
          <p:nvPr/>
        </p:nvSpPr>
        <p:spPr bwMode="auto">
          <a:xfrm>
            <a:off x="342900" y="1684338"/>
            <a:ext cx="48048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dirty="0"/>
              <a:t>An ionic substance contains charged particles called </a:t>
            </a:r>
            <a:r>
              <a:rPr lang="en-GB" altLang="en-US" b="1" dirty="0">
                <a:solidFill>
                  <a:srgbClr val="FF6600"/>
                </a:solidFill>
              </a:rPr>
              <a:t>ions</a:t>
            </a:r>
            <a:r>
              <a:rPr lang="en-GB" altLang="en-US" dirty="0"/>
              <a:t>. </a:t>
            </a:r>
            <a:br>
              <a:rPr lang="en-GB" altLang="en-US" dirty="0"/>
            </a:br>
            <a:r>
              <a:rPr lang="en-GB" altLang="en-US" dirty="0"/>
              <a:t>An ion is an atom that has gained or lost electrons and so carries a positive or negative </a:t>
            </a:r>
            <a:r>
              <a:rPr lang="en-GB" altLang="en-US" dirty="0">
                <a:solidFill>
                  <a:srgbClr val="010066"/>
                </a:solidFill>
              </a:rPr>
              <a:t>charge</a:t>
            </a:r>
            <a:r>
              <a:rPr lang="en-GB" altLang="en-US" dirty="0"/>
              <a:t>.</a:t>
            </a:r>
          </a:p>
        </p:txBody>
      </p:sp>
      <p:sp>
        <p:nvSpPr>
          <p:cNvPr id="264199" name="Text Box 7">
            <a:extLst>
              <a:ext uri="{FF2B5EF4-FFF2-40B4-BE49-F238E27FC236}">
                <a16:creationId xmlns:a16="http://schemas.microsoft.com/office/drawing/2014/main" id="{F202BE24-1287-48E5-9531-6CCC3BF0063E}"/>
              </a:ext>
            </a:extLst>
          </p:cNvPr>
          <p:cNvSpPr txBox="1">
            <a:spLocks noChangeArrowheads="1"/>
          </p:cNvSpPr>
          <p:nvPr/>
        </p:nvSpPr>
        <p:spPr bwMode="auto">
          <a:xfrm>
            <a:off x="342900" y="5330825"/>
            <a:ext cx="81899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a:t>In electrolysis, the ionic substance must be dissolved in water or melted so that the ions are free to move. </a:t>
            </a:r>
          </a:p>
        </p:txBody>
      </p:sp>
      <p:sp>
        <p:nvSpPr>
          <p:cNvPr id="264200" name="Text Box 8">
            <a:extLst>
              <a:ext uri="{FF2B5EF4-FFF2-40B4-BE49-F238E27FC236}">
                <a16:creationId xmlns:a16="http://schemas.microsoft.com/office/drawing/2014/main" id="{050CFE2C-BEEF-47BF-99AE-E1F72A91996B}"/>
              </a:ext>
            </a:extLst>
          </p:cNvPr>
          <p:cNvSpPr txBox="1">
            <a:spLocks noChangeArrowheads="1"/>
          </p:cNvSpPr>
          <p:nvPr/>
        </p:nvSpPr>
        <p:spPr bwMode="auto">
          <a:xfrm>
            <a:off x="342900" y="3679825"/>
            <a:ext cx="48990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5000"/>
              </a:spcBef>
            </a:pPr>
            <a:r>
              <a:rPr lang="en-GB" altLang="en-US"/>
              <a:t>Ions with a positive charge, such as metal ions, have lost electrons. Ions with a negative charge have gained electrons.</a:t>
            </a:r>
          </a:p>
        </p:txBody>
      </p:sp>
      <p:sp>
        <p:nvSpPr>
          <p:cNvPr id="264274" name="Text Box 82">
            <a:extLst>
              <a:ext uri="{FF2B5EF4-FFF2-40B4-BE49-F238E27FC236}">
                <a16:creationId xmlns:a16="http://schemas.microsoft.com/office/drawing/2014/main" id="{49A19E7A-16DA-42DE-B993-62E74BFA3796}"/>
              </a:ext>
            </a:extLst>
          </p:cNvPr>
          <p:cNvSpPr txBox="1">
            <a:spLocks noChangeArrowheads="1"/>
          </p:cNvSpPr>
          <p:nvPr/>
        </p:nvSpPr>
        <p:spPr bwMode="auto">
          <a:xfrm>
            <a:off x="6958363" y="2179638"/>
            <a:ext cx="1250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25000"/>
              </a:spcBef>
            </a:pPr>
            <a:r>
              <a:rPr lang="en-GB" altLang="en-US" sz="1600" dirty="0" err="1">
                <a:solidFill>
                  <a:srgbClr val="010066"/>
                </a:solidFill>
              </a:rPr>
              <a:t>aluminum</a:t>
            </a:r>
            <a:r>
              <a:rPr lang="en-GB" altLang="en-US" sz="1600" dirty="0">
                <a:solidFill>
                  <a:srgbClr val="010066"/>
                </a:solidFill>
              </a:rPr>
              <a:t> atom</a:t>
            </a:r>
          </a:p>
        </p:txBody>
      </p:sp>
      <p:sp>
        <p:nvSpPr>
          <p:cNvPr id="264275" name="Text Box 83">
            <a:extLst>
              <a:ext uri="{FF2B5EF4-FFF2-40B4-BE49-F238E27FC236}">
                <a16:creationId xmlns:a16="http://schemas.microsoft.com/office/drawing/2014/main" id="{2BE42E2F-BBDC-423F-95A9-F7CBE1A780C7}"/>
              </a:ext>
            </a:extLst>
          </p:cNvPr>
          <p:cNvSpPr txBox="1">
            <a:spLocks noChangeArrowheads="1"/>
          </p:cNvSpPr>
          <p:nvPr/>
        </p:nvSpPr>
        <p:spPr bwMode="auto">
          <a:xfrm>
            <a:off x="6958363" y="3975100"/>
            <a:ext cx="1250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25000"/>
              </a:spcBef>
            </a:pPr>
            <a:r>
              <a:rPr lang="en-GB" altLang="en-US" sz="1600" dirty="0" err="1">
                <a:solidFill>
                  <a:srgbClr val="010066"/>
                </a:solidFill>
              </a:rPr>
              <a:t>aluminum</a:t>
            </a:r>
            <a:r>
              <a:rPr lang="en-GB" altLang="en-US" sz="1600" dirty="0">
                <a:solidFill>
                  <a:srgbClr val="010066"/>
                </a:solidFill>
              </a:rPr>
              <a:t> ion</a:t>
            </a:r>
          </a:p>
        </p:txBody>
      </p:sp>
      <p:sp>
        <p:nvSpPr>
          <p:cNvPr id="264277" name="Text Box 85">
            <a:extLst>
              <a:ext uri="{FF2B5EF4-FFF2-40B4-BE49-F238E27FC236}">
                <a16:creationId xmlns:a16="http://schemas.microsoft.com/office/drawing/2014/main" id="{056147AD-424D-4D1A-B5D5-0D08278BF0E8}"/>
              </a:ext>
            </a:extLst>
          </p:cNvPr>
          <p:cNvSpPr txBox="1">
            <a:spLocks noChangeArrowheads="1"/>
          </p:cNvSpPr>
          <p:nvPr/>
        </p:nvSpPr>
        <p:spPr bwMode="auto">
          <a:xfrm>
            <a:off x="7447313" y="2995613"/>
            <a:ext cx="12509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25000"/>
              </a:spcBef>
            </a:pPr>
            <a:r>
              <a:rPr lang="en-GB" altLang="en-US" sz="1600">
                <a:solidFill>
                  <a:srgbClr val="010066"/>
                </a:solidFill>
              </a:rPr>
              <a:t>loses 3 electrons</a:t>
            </a:r>
          </a:p>
        </p:txBody>
      </p:sp>
      <p:pic>
        <p:nvPicPr>
          <p:cNvPr id="42" name="Picture 41" descr="ElecSolutions1_aluminium.png">
            <a:extLst>
              <a:ext uri="{FF2B5EF4-FFF2-40B4-BE49-F238E27FC236}">
                <a16:creationId xmlns:a16="http://schemas.microsoft.com/office/drawing/2014/main" id="{43F99B62-FB6E-4FC5-8A5A-DA4AB0AF6A6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2475" y="1768475"/>
            <a:ext cx="1371600"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ElecSolutions1_arrow.png">
            <a:extLst>
              <a:ext uri="{FF2B5EF4-FFF2-40B4-BE49-F238E27FC236}">
                <a16:creationId xmlns:a16="http://schemas.microsoft.com/office/drawing/2014/main" id="{D9D32B26-1520-48B7-91E7-3FBF5E0FE6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3338" y="2776538"/>
            <a:ext cx="2444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ElecSolutions1_aluminium2.png">
            <a:extLst>
              <a:ext uri="{FF2B5EF4-FFF2-40B4-BE49-F238E27FC236}">
                <a16:creationId xmlns:a16="http://schemas.microsoft.com/office/drawing/2014/main" id="{374F55CB-714E-4C0C-9831-84AD5D35FB5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29613" y="3525838"/>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a:hlinkClick r:id="" action="ppaction://hlinkshowjump?jump=nextslide"/>
            <a:extLst>
              <a:ext uri="{FF2B5EF4-FFF2-40B4-BE49-F238E27FC236}">
                <a16:creationId xmlns:a16="http://schemas.microsoft.com/office/drawing/2014/main" id="{68A20A58-27AD-45BC-8C72-7149165A16D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B06EBF14-CD2D-4F28-BF45-83CC2F52D9D3}"/>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9">
            <a:extLst>
              <a:ext uri="{FF2B5EF4-FFF2-40B4-BE49-F238E27FC236}">
                <a16:creationId xmlns:a16="http://schemas.microsoft.com/office/drawing/2014/main" id="{521974FB-1F3D-444D-8BF9-29CA5A97191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609179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4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42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42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42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427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419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p:bldP spid="264199" grpId="0"/>
      <p:bldP spid="264200" grpId="0"/>
      <p:bldP spid="264274" grpId="0"/>
      <p:bldP spid="264275" grpId="0"/>
      <p:bldP spid="2642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F0BB9E01-3DE9-4776-A980-B2E6A3BFB8FB}"/>
              </a:ext>
            </a:extLst>
          </p:cNvPr>
          <p:cNvSpPr>
            <a:spLocks noGrp="1" noChangeArrowheads="1"/>
          </p:cNvSpPr>
          <p:nvPr>
            <p:ph type="title"/>
          </p:nvPr>
        </p:nvSpPr>
        <p:spPr/>
        <p:txBody>
          <a:bodyPr/>
          <a:lstStyle/>
          <a:p>
            <a:r>
              <a:rPr lang="en-GB" altLang="en-US"/>
              <a:t>Oxidation and reduction</a:t>
            </a:r>
          </a:p>
        </p:txBody>
      </p:sp>
      <p:pic>
        <p:nvPicPr>
          <p:cNvPr id="301060" name="Picture 4" descr="electrolysis_RC0001">
            <a:extLst>
              <a:ext uri="{FF2B5EF4-FFF2-40B4-BE49-F238E27FC236}">
                <a16:creationId xmlns:a16="http://schemas.microsoft.com/office/drawing/2014/main" id="{7A89EBC7-8424-458C-8F83-63EA449317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738" y="2979738"/>
            <a:ext cx="17145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61" name="Text Box 5">
            <a:extLst>
              <a:ext uri="{FF2B5EF4-FFF2-40B4-BE49-F238E27FC236}">
                <a16:creationId xmlns:a16="http://schemas.microsoft.com/office/drawing/2014/main" id="{AABB4635-1DDB-4391-9F91-51F42ED60774}"/>
              </a:ext>
            </a:extLst>
          </p:cNvPr>
          <p:cNvSpPr txBox="1">
            <a:spLocks noChangeArrowheads="1"/>
          </p:cNvSpPr>
          <p:nvPr/>
        </p:nvSpPr>
        <p:spPr bwMode="auto">
          <a:xfrm>
            <a:off x="4208463" y="6059488"/>
            <a:ext cx="811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heat</a:t>
            </a:r>
          </a:p>
        </p:txBody>
      </p:sp>
      <p:sp>
        <p:nvSpPr>
          <p:cNvPr id="18437" name="Text Box 6">
            <a:extLst>
              <a:ext uri="{FF2B5EF4-FFF2-40B4-BE49-F238E27FC236}">
                <a16:creationId xmlns:a16="http://schemas.microsoft.com/office/drawing/2014/main" id="{81191ECE-0A83-4CC5-A871-4CB920C6C748}"/>
              </a:ext>
            </a:extLst>
          </p:cNvPr>
          <p:cNvSpPr txBox="1">
            <a:spLocks noChangeArrowheads="1"/>
          </p:cNvSpPr>
          <p:nvPr/>
        </p:nvSpPr>
        <p:spPr bwMode="auto">
          <a:xfrm>
            <a:off x="342900" y="784225"/>
            <a:ext cx="85804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rgbClr val="000066"/>
                </a:solidFill>
                <a:latin typeface="Arial" panose="020B0604020202020204" pitchFamily="34" charset="0"/>
              </a:defRPr>
            </a:lvl1pPr>
            <a:lvl2pPr marL="742950" indent="-285750">
              <a:tabLst>
                <a:tab pos="0" algn="l"/>
              </a:tabLst>
              <a:defRPr sz="2400">
                <a:solidFill>
                  <a:srgbClr val="000066"/>
                </a:solidFill>
                <a:latin typeface="Arial" panose="020B0604020202020204" pitchFamily="34" charset="0"/>
              </a:defRPr>
            </a:lvl2pPr>
            <a:lvl3pPr marL="1143000" indent="-228600">
              <a:tabLst>
                <a:tab pos="0" algn="l"/>
              </a:tabLst>
              <a:defRPr sz="2400">
                <a:solidFill>
                  <a:srgbClr val="000066"/>
                </a:solidFill>
                <a:latin typeface="Arial" panose="020B0604020202020204" pitchFamily="34" charset="0"/>
              </a:defRPr>
            </a:lvl3pPr>
            <a:lvl4pPr marL="1600200" indent="-228600">
              <a:tabLst>
                <a:tab pos="0" algn="l"/>
              </a:tabLst>
              <a:defRPr sz="2400">
                <a:solidFill>
                  <a:srgbClr val="000066"/>
                </a:solidFill>
                <a:latin typeface="Arial" panose="020B0604020202020204" pitchFamily="34" charset="0"/>
              </a:defRPr>
            </a:lvl4pPr>
            <a:lvl5pPr marL="2057400" indent="-228600">
              <a:tabLst>
                <a:tab pos="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9pPr>
          </a:lstStyle>
          <a:p>
            <a:pPr eaLnBrk="1" hangingPunct="1">
              <a:spcBef>
                <a:spcPct val="40000"/>
              </a:spcBef>
            </a:pPr>
            <a:r>
              <a:rPr lang="en-GB" altLang="en-US">
                <a:solidFill>
                  <a:srgbClr val="010066"/>
                </a:solidFill>
              </a:rPr>
              <a:t>In electrolysis, </a:t>
            </a:r>
            <a:r>
              <a:rPr lang="en-GB" altLang="en-US" b="1">
                <a:solidFill>
                  <a:srgbClr val="FF6600"/>
                </a:solidFill>
              </a:rPr>
              <a:t>electrodes</a:t>
            </a:r>
            <a:r>
              <a:rPr lang="en-GB" altLang="en-US">
                <a:solidFill>
                  <a:srgbClr val="010066"/>
                </a:solidFill>
              </a:rPr>
              <a:t> are used to pass a current through a substance. The substance that the current passes through and splits up is called the </a:t>
            </a:r>
            <a:r>
              <a:rPr lang="en-GB" altLang="en-US" b="1">
                <a:solidFill>
                  <a:srgbClr val="FF6600"/>
                </a:solidFill>
              </a:rPr>
              <a:t>electrolyte</a:t>
            </a:r>
            <a:r>
              <a:rPr lang="en-GB" altLang="en-US">
                <a:solidFill>
                  <a:srgbClr val="010066"/>
                </a:solidFill>
              </a:rPr>
              <a:t>. </a:t>
            </a:r>
          </a:p>
        </p:txBody>
      </p:sp>
      <p:sp>
        <p:nvSpPr>
          <p:cNvPr id="301063" name="Text Box 7">
            <a:extLst>
              <a:ext uri="{FF2B5EF4-FFF2-40B4-BE49-F238E27FC236}">
                <a16:creationId xmlns:a16="http://schemas.microsoft.com/office/drawing/2014/main" id="{E5C52E93-2426-4162-BEEB-DC8DE2EB43F6}"/>
              </a:ext>
            </a:extLst>
          </p:cNvPr>
          <p:cNvSpPr txBox="1">
            <a:spLocks noChangeArrowheads="1"/>
          </p:cNvSpPr>
          <p:nvPr/>
        </p:nvSpPr>
        <p:spPr bwMode="auto">
          <a:xfrm>
            <a:off x="5456238" y="4943475"/>
            <a:ext cx="363378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rgbClr val="000066"/>
                </a:solidFill>
                <a:latin typeface="Arial" panose="020B0604020202020204" pitchFamily="34" charset="0"/>
              </a:defRPr>
            </a:lvl1pPr>
            <a:lvl2pPr marL="742950" indent="-285750">
              <a:tabLst>
                <a:tab pos="0" algn="l"/>
              </a:tabLst>
              <a:defRPr sz="2400">
                <a:solidFill>
                  <a:srgbClr val="000066"/>
                </a:solidFill>
                <a:latin typeface="Arial" panose="020B0604020202020204" pitchFamily="34" charset="0"/>
              </a:defRPr>
            </a:lvl2pPr>
            <a:lvl3pPr marL="1143000" indent="-228600">
              <a:tabLst>
                <a:tab pos="0" algn="l"/>
              </a:tabLst>
              <a:defRPr sz="2400">
                <a:solidFill>
                  <a:srgbClr val="000066"/>
                </a:solidFill>
                <a:latin typeface="Arial" panose="020B0604020202020204" pitchFamily="34" charset="0"/>
              </a:defRPr>
            </a:lvl3pPr>
            <a:lvl4pPr marL="1600200" indent="-228600">
              <a:tabLst>
                <a:tab pos="0" algn="l"/>
              </a:tabLst>
              <a:defRPr sz="2400">
                <a:solidFill>
                  <a:srgbClr val="000066"/>
                </a:solidFill>
                <a:latin typeface="Arial" panose="020B0604020202020204" pitchFamily="34" charset="0"/>
              </a:defRPr>
            </a:lvl4pPr>
            <a:lvl5pPr marL="2057400" indent="-228600">
              <a:tabLst>
                <a:tab pos="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9pPr>
          </a:lstStyle>
          <a:p>
            <a:pPr eaLnBrk="1" hangingPunct="1">
              <a:spcBef>
                <a:spcPct val="30000"/>
              </a:spcBef>
            </a:pPr>
            <a:r>
              <a:rPr lang="en-GB" altLang="en-US" b="1">
                <a:solidFill>
                  <a:schemeClr val="bg2"/>
                </a:solidFill>
              </a:rPr>
              <a:t>Positive ions</a:t>
            </a:r>
            <a:r>
              <a:rPr lang="en-GB" altLang="en-US">
                <a:solidFill>
                  <a:srgbClr val="010066"/>
                </a:solidFill>
              </a:rPr>
              <a:t> move </a:t>
            </a:r>
          </a:p>
          <a:p>
            <a:pPr eaLnBrk="1" hangingPunct="1"/>
            <a:r>
              <a:rPr lang="en-GB" altLang="en-US">
                <a:solidFill>
                  <a:srgbClr val="010066"/>
                </a:solidFill>
              </a:rPr>
              <a:t>to the negative electrode and </a:t>
            </a:r>
            <a:r>
              <a:rPr lang="en-GB" altLang="en-US" b="1">
                <a:solidFill>
                  <a:schemeClr val="bg2"/>
                </a:solidFill>
              </a:rPr>
              <a:t>gain electrons</a:t>
            </a:r>
            <a:r>
              <a:rPr lang="en-GB" altLang="en-US">
                <a:solidFill>
                  <a:srgbClr val="010066"/>
                </a:solidFill>
              </a:rPr>
              <a:t>.  </a:t>
            </a:r>
          </a:p>
          <a:p>
            <a:pPr eaLnBrk="1" hangingPunct="1">
              <a:spcBef>
                <a:spcPct val="20000"/>
              </a:spcBef>
            </a:pPr>
            <a:r>
              <a:rPr lang="en-GB" altLang="en-US">
                <a:solidFill>
                  <a:srgbClr val="010066"/>
                </a:solidFill>
              </a:rPr>
              <a:t>This is</a:t>
            </a:r>
            <a:r>
              <a:rPr lang="en-GB" altLang="en-US">
                <a:solidFill>
                  <a:srgbClr val="FF6600"/>
                </a:solidFill>
              </a:rPr>
              <a:t> </a:t>
            </a:r>
            <a:r>
              <a:rPr lang="en-GB" altLang="en-US" b="1">
                <a:solidFill>
                  <a:schemeClr val="bg2"/>
                </a:solidFill>
              </a:rPr>
              <a:t>reduction</a:t>
            </a:r>
            <a:r>
              <a:rPr lang="en-GB" altLang="en-US">
                <a:solidFill>
                  <a:srgbClr val="010066"/>
                </a:solidFill>
              </a:rPr>
              <a:t>.</a:t>
            </a:r>
          </a:p>
        </p:txBody>
      </p:sp>
      <p:sp>
        <p:nvSpPr>
          <p:cNvPr id="301064" name="Text Box 8">
            <a:extLst>
              <a:ext uri="{FF2B5EF4-FFF2-40B4-BE49-F238E27FC236}">
                <a16:creationId xmlns:a16="http://schemas.microsoft.com/office/drawing/2014/main" id="{E2A3DF89-58B1-49D7-840C-2A4159548D1C}"/>
              </a:ext>
            </a:extLst>
          </p:cNvPr>
          <p:cNvSpPr txBox="1">
            <a:spLocks noChangeArrowheads="1"/>
          </p:cNvSpPr>
          <p:nvPr/>
        </p:nvSpPr>
        <p:spPr bwMode="auto">
          <a:xfrm>
            <a:off x="730250" y="4965700"/>
            <a:ext cx="390525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rgbClr val="000066"/>
                </a:solidFill>
                <a:latin typeface="Arial" panose="020B0604020202020204" pitchFamily="34" charset="0"/>
              </a:defRPr>
            </a:lvl1pPr>
            <a:lvl2pPr marL="742950" indent="-285750">
              <a:tabLst>
                <a:tab pos="0" algn="l"/>
              </a:tabLst>
              <a:defRPr sz="2400">
                <a:solidFill>
                  <a:srgbClr val="000066"/>
                </a:solidFill>
                <a:latin typeface="Arial" panose="020B0604020202020204" pitchFamily="34" charset="0"/>
              </a:defRPr>
            </a:lvl2pPr>
            <a:lvl3pPr marL="1143000" indent="-228600">
              <a:tabLst>
                <a:tab pos="0" algn="l"/>
              </a:tabLst>
              <a:defRPr sz="2400">
                <a:solidFill>
                  <a:srgbClr val="000066"/>
                </a:solidFill>
                <a:latin typeface="Arial" panose="020B0604020202020204" pitchFamily="34" charset="0"/>
              </a:defRPr>
            </a:lvl3pPr>
            <a:lvl4pPr marL="1600200" indent="-228600">
              <a:tabLst>
                <a:tab pos="0" algn="l"/>
              </a:tabLst>
              <a:defRPr sz="2400">
                <a:solidFill>
                  <a:srgbClr val="000066"/>
                </a:solidFill>
                <a:latin typeface="Arial" panose="020B0604020202020204" pitchFamily="34" charset="0"/>
              </a:defRPr>
            </a:lvl4pPr>
            <a:lvl5pPr marL="2057400" indent="-228600">
              <a:tabLst>
                <a:tab pos="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9pPr>
          </a:lstStyle>
          <a:p>
            <a:pPr eaLnBrk="1" hangingPunct="1"/>
            <a:r>
              <a:rPr lang="en-GB" altLang="en-US" b="1">
                <a:solidFill>
                  <a:srgbClr val="FF0000"/>
                </a:solidFill>
              </a:rPr>
              <a:t>Negative ions</a:t>
            </a:r>
            <a:r>
              <a:rPr lang="en-GB" altLang="en-US">
                <a:solidFill>
                  <a:srgbClr val="010066"/>
                </a:solidFill>
              </a:rPr>
              <a:t> move </a:t>
            </a:r>
          </a:p>
          <a:p>
            <a:pPr eaLnBrk="1" hangingPunct="1"/>
            <a:r>
              <a:rPr lang="en-GB" altLang="en-US">
                <a:solidFill>
                  <a:srgbClr val="010066"/>
                </a:solidFill>
              </a:rPr>
              <a:t>to the positive electrode and </a:t>
            </a:r>
            <a:r>
              <a:rPr lang="en-GB" altLang="en-US" b="1">
                <a:solidFill>
                  <a:srgbClr val="FF0000"/>
                </a:solidFill>
              </a:rPr>
              <a:t>lose electrons</a:t>
            </a:r>
            <a:r>
              <a:rPr lang="en-GB" altLang="en-US">
                <a:solidFill>
                  <a:srgbClr val="010066"/>
                </a:solidFill>
              </a:rPr>
              <a:t>.  </a:t>
            </a:r>
          </a:p>
          <a:p>
            <a:pPr eaLnBrk="1" hangingPunct="1">
              <a:spcBef>
                <a:spcPct val="20000"/>
              </a:spcBef>
            </a:pPr>
            <a:r>
              <a:rPr lang="en-GB" altLang="en-US">
                <a:solidFill>
                  <a:srgbClr val="010066"/>
                </a:solidFill>
              </a:rPr>
              <a:t>This is </a:t>
            </a:r>
            <a:r>
              <a:rPr lang="en-GB" altLang="en-US" b="1">
                <a:solidFill>
                  <a:srgbClr val="FF0000"/>
                </a:solidFill>
              </a:rPr>
              <a:t>oxidation</a:t>
            </a:r>
            <a:r>
              <a:rPr lang="en-GB" altLang="en-US">
                <a:solidFill>
                  <a:srgbClr val="FF0000"/>
                </a:solidFill>
              </a:rPr>
              <a:t>.</a:t>
            </a:r>
          </a:p>
        </p:txBody>
      </p:sp>
      <p:sp>
        <p:nvSpPr>
          <p:cNvPr id="301075" name="Text Box 19">
            <a:extLst>
              <a:ext uri="{FF2B5EF4-FFF2-40B4-BE49-F238E27FC236}">
                <a16:creationId xmlns:a16="http://schemas.microsoft.com/office/drawing/2014/main" id="{DFF94CB7-449A-473E-8D89-9D1F2B9916A0}"/>
              </a:ext>
            </a:extLst>
          </p:cNvPr>
          <p:cNvSpPr txBox="1">
            <a:spLocks noChangeArrowheads="1"/>
          </p:cNvSpPr>
          <p:nvPr/>
        </p:nvSpPr>
        <p:spPr bwMode="auto">
          <a:xfrm>
            <a:off x="342900" y="1931988"/>
            <a:ext cx="731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rgbClr val="000066"/>
                </a:solidFill>
                <a:latin typeface="Arial" panose="020B0604020202020204" pitchFamily="34" charset="0"/>
              </a:defRPr>
            </a:lvl1pPr>
            <a:lvl2pPr marL="742950" indent="-285750">
              <a:tabLst>
                <a:tab pos="0" algn="l"/>
              </a:tabLst>
              <a:defRPr sz="2400">
                <a:solidFill>
                  <a:srgbClr val="000066"/>
                </a:solidFill>
                <a:latin typeface="Arial" panose="020B0604020202020204" pitchFamily="34" charset="0"/>
              </a:defRPr>
            </a:lvl2pPr>
            <a:lvl3pPr marL="1143000" indent="-228600">
              <a:tabLst>
                <a:tab pos="0" algn="l"/>
              </a:tabLst>
              <a:defRPr sz="2400">
                <a:solidFill>
                  <a:srgbClr val="000066"/>
                </a:solidFill>
                <a:latin typeface="Arial" panose="020B0604020202020204" pitchFamily="34" charset="0"/>
              </a:defRPr>
            </a:lvl3pPr>
            <a:lvl4pPr marL="1600200" indent="-228600">
              <a:tabLst>
                <a:tab pos="0" algn="l"/>
              </a:tabLst>
              <a:defRPr sz="2400">
                <a:solidFill>
                  <a:srgbClr val="000066"/>
                </a:solidFill>
                <a:latin typeface="Arial" panose="020B0604020202020204" pitchFamily="34" charset="0"/>
              </a:defRPr>
            </a:lvl4pPr>
            <a:lvl5pPr marL="2057400" indent="-228600">
              <a:tabLst>
                <a:tab pos="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9pPr>
          </a:lstStyle>
          <a:p>
            <a:pPr eaLnBrk="1" hangingPunct="1">
              <a:spcBef>
                <a:spcPct val="40000"/>
              </a:spcBef>
            </a:pPr>
            <a:r>
              <a:rPr lang="en-GB" altLang="en-US">
                <a:solidFill>
                  <a:srgbClr val="010066"/>
                </a:solidFill>
              </a:rPr>
              <a:t>The electrolyte contains positive and negative ions.</a:t>
            </a:r>
            <a:r>
              <a:rPr lang="en-GB" altLang="en-US" b="1">
                <a:solidFill>
                  <a:srgbClr val="010066"/>
                </a:solidFill>
              </a:rPr>
              <a:t> </a:t>
            </a:r>
          </a:p>
        </p:txBody>
      </p:sp>
      <p:sp>
        <p:nvSpPr>
          <p:cNvPr id="301076" name="Text Box 20">
            <a:extLst>
              <a:ext uri="{FF2B5EF4-FFF2-40B4-BE49-F238E27FC236}">
                <a16:creationId xmlns:a16="http://schemas.microsoft.com/office/drawing/2014/main" id="{35B206D7-308A-44CF-AEDC-36F9B257CE78}"/>
              </a:ext>
            </a:extLst>
          </p:cNvPr>
          <p:cNvSpPr txBox="1">
            <a:spLocks noChangeArrowheads="1"/>
          </p:cNvSpPr>
          <p:nvPr/>
        </p:nvSpPr>
        <p:spPr bwMode="auto">
          <a:xfrm>
            <a:off x="342900" y="2433638"/>
            <a:ext cx="6751638"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Lst>
              <a:defRPr sz="2400">
                <a:solidFill>
                  <a:srgbClr val="000066"/>
                </a:solidFill>
                <a:latin typeface="Arial" panose="020B0604020202020204" pitchFamily="34" charset="0"/>
              </a:defRPr>
            </a:lvl1pPr>
            <a:lvl2pPr marL="742950" indent="-285750">
              <a:tabLst>
                <a:tab pos="0" algn="l"/>
              </a:tabLst>
              <a:defRPr sz="2400">
                <a:solidFill>
                  <a:srgbClr val="000066"/>
                </a:solidFill>
                <a:latin typeface="Arial" panose="020B0604020202020204" pitchFamily="34" charset="0"/>
              </a:defRPr>
            </a:lvl2pPr>
            <a:lvl3pPr marL="1143000" indent="-228600">
              <a:tabLst>
                <a:tab pos="0" algn="l"/>
              </a:tabLst>
              <a:defRPr sz="2400">
                <a:solidFill>
                  <a:srgbClr val="000066"/>
                </a:solidFill>
                <a:latin typeface="Arial" panose="020B0604020202020204" pitchFamily="34" charset="0"/>
              </a:defRPr>
            </a:lvl3pPr>
            <a:lvl4pPr marL="1600200" indent="-228600">
              <a:tabLst>
                <a:tab pos="0" algn="l"/>
              </a:tabLst>
              <a:defRPr sz="2400">
                <a:solidFill>
                  <a:srgbClr val="000066"/>
                </a:solidFill>
                <a:latin typeface="Arial" panose="020B0604020202020204" pitchFamily="34" charset="0"/>
              </a:defRPr>
            </a:lvl4pPr>
            <a:lvl5pPr marL="2057400" indent="-228600">
              <a:tabLst>
                <a:tab pos="0"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0" algn="l"/>
              </a:tabLst>
              <a:defRPr sz="2400">
                <a:solidFill>
                  <a:srgbClr val="000066"/>
                </a:solidFill>
                <a:latin typeface="Arial" panose="020B0604020202020204" pitchFamily="34" charset="0"/>
              </a:defRPr>
            </a:lvl9pPr>
          </a:lstStyle>
          <a:p>
            <a:pPr eaLnBrk="1" hangingPunct="1">
              <a:spcBef>
                <a:spcPct val="40000"/>
              </a:spcBef>
            </a:pPr>
            <a:r>
              <a:rPr lang="en-GB" altLang="en-US">
                <a:solidFill>
                  <a:srgbClr val="010066"/>
                </a:solidFill>
              </a:rPr>
              <a:t>What happens to these ions during electrolysis?</a:t>
            </a:r>
          </a:p>
        </p:txBody>
      </p:sp>
      <p:pic>
        <p:nvPicPr>
          <p:cNvPr id="22" name="Picture 21" descr="ExtractingMetals_pt1_pic2.png">
            <a:extLst>
              <a:ext uri="{FF2B5EF4-FFF2-40B4-BE49-F238E27FC236}">
                <a16:creationId xmlns:a16="http://schemas.microsoft.com/office/drawing/2014/main" id="{F8C8D695-122A-4A5F-BD79-1A8A37992E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2887663"/>
            <a:ext cx="313372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ExtractingMetals_pt1_pic1.png">
            <a:extLst>
              <a:ext uri="{FF2B5EF4-FFF2-40B4-BE49-F238E27FC236}">
                <a16:creationId xmlns:a16="http://schemas.microsoft.com/office/drawing/2014/main" id="{5FE678AE-2A9C-4094-978E-1690E49F68A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7263" y="2887663"/>
            <a:ext cx="3328987"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a:hlinkClick r:id="" action="ppaction://hlinkshowjump?jump=nextslide"/>
            <a:extLst>
              <a:ext uri="{FF2B5EF4-FFF2-40B4-BE49-F238E27FC236}">
                <a16:creationId xmlns:a16="http://schemas.microsoft.com/office/drawing/2014/main" id="{767CE6AA-554F-454C-A6A2-3FE6CD7F024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85F80788-75A5-4C79-B315-86B6B9D0A06E}"/>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pic>
        <p:nvPicPr>
          <p:cNvPr id="16" name="Picture 9">
            <a:extLst>
              <a:ext uri="{FF2B5EF4-FFF2-40B4-BE49-F238E27FC236}">
                <a16:creationId xmlns:a16="http://schemas.microsoft.com/office/drawing/2014/main" id="{85187FCE-D3BB-4518-A8E5-DF528B8DADB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41727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1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10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10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10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106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106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1" grpId="0"/>
      <p:bldP spid="301063" grpId="0"/>
      <p:bldP spid="301064" grpId="0"/>
      <p:bldP spid="301075" grpId="0"/>
      <p:bldP spid="3010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DAF4BA1F-FA7B-4FBF-A204-9FAA9145716D}"/>
              </a:ext>
            </a:extLst>
          </p:cNvPr>
          <p:cNvSpPr>
            <a:spLocks noChangeArrowheads="1"/>
          </p:cNvSpPr>
          <p:nvPr/>
        </p:nvSpPr>
        <p:spPr bwMode="auto">
          <a:xfrm>
            <a:off x="1527286" y="5980113"/>
            <a:ext cx="2406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FF0000"/>
                </a:solidFill>
                <a:sym typeface="Symbol" panose="05050102010706020507" pitchFamily="18" charset="2"/>
              </a:rPr>
              <a:t>2O</a:t>
            </a:r>
            <a:r>
              <a:rPr lang="en-GB" altLang="en-US" b="1" baseline="30000" dirty="0">
                <a:solidFill>
                  <a:srgbClr val="FF0000"/>
                </a:solidFill>
                <a:sym typeface="Symbol" panose="05050102010706020507" pitchFamily="18" charset="2"/>
              </a:rPr>
              <a:t>2–</a:t>
            </a:r>
            <a:r>
              <a:rPr lang="en-GB" altLang="en-US" b="1" dirty="0">
                <a:solidFill>
                  <a:srgbClr val="FF0000"/>
                </a:solidFill>
                <a:sym typeface="Symbol" panose="05050102010706020507" pitchFamily="18" charset="2"/>
              </a:rPr>
              <a:t>     O</a:t>
            </a:r>
            <a:r>
              <a:rPr lang="en-GB" altLang="en-US" b="1" baseline="-25000" dirty="0">
                <a:solidFill>
                  <a:srgbClr val="FF0000"/>
                </a:solidFill>
                <a:sym typeface="Symbol" panose="05050102010706020507" pitchFamily="18" charset="2"/>
              </a:rPr>
              <a:t>2</a:t>
            </a:r>
            <a:r>
              <a:rPr lang="en-GB" altLang="en-US" b="1" dirty="0">
                <a:solidFill>
                  <a:srgbClr val="FF0000"/>
                </a:solidFill>
                <a:sym typeface="Symbol" panose="05050102010706020507" pitchFamily="18" charset="2"/>
              </a:rPr>
              <a:t> + 4e</a:t>
            </a:r>
            <a:r>
              <a:rPr lang="en-GB" altLang="en-US" b="1" baseline="30000" dirty="0">
                <a:solidFill>
                  <a:srgbClr val="FF0000"/>
                </a:solidFill>
                <a:sym typeface="Symbol" panose="05050102010706020507" pitchFamily="18" charset="2"/>
              </a:rPr>
              <a:t>–</a:t>
            </a:r>
            <a:endParaRPr lang="en-GB" altLang="en-US" b="1" baseline="30000" dirty="0">
              <a:solidFill>
                <a:srgbClr val="FF0000"/>
              </a:solidFill>
            </a:endParaRPr>
          </a:p>
        </p:txBody>
      </p:sp>
      <p:sp>
        <p:nvSpPr>
          <p:cNvPr id="39" name="Rectangle 38">
            <a:extLst>
              <a:ext uri="{FF2B5EF4-FFF2-40B4-BE49-F238E27FC236}">
                <a16:creationId xmlns:a16="http://schemas.microsoft.com/office/drawing/2014/main" id="{E218050A-8CE1-47D9-8089-95B5001220CC}"/>
              </a:ext>
            </a:extLst>
          </p:cNvPr>
          <p:cNvSpPr>
            <a:spLocks noChangeArrowheads="1"/>
          </p:cNvSpPr>
          <p:nvPr/>
        </p:nvSpPr>
        <p:spPr bwMode="auto">
          <a:xfrm>
            <a:off x="5273825" y="5980113"/>
            <a:ext cx="2253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2"/>
                </a:solidFill>
              </a:rPr>
              <a:t>Al</a:t>
            </a:r>
            <a:r>
              <a:rPr lang="en-GB" altLang="en-US" b="1" baseline="30000" dirty="0">
                <a:solidFill>
                  <a:schemeClr val="bg2"/>
                </a:solidFill>
              </a:rPr>
              <a:t>3+</a:t>
            </a:r>
            <a:r>
              <a:rPr lang="en-GB" altLang="en-US" b="1" dirty="0">
                <a:solidFill>
                  <a:schemeClr val="bg2"/>
                </a:solidFill>
              </a:rPr>
              <a:t> + 3e</a:t>
            </a:r>
            <a:r>
              <a:rPr lang="en-GB" altLang="en-US" b="1" baseline="30000" dirty="0">
                <a:solidFill>
                  <a:schemeClr val="bg2"/>
                </a:solidFill>
              </a:rPr>
              <a:t>–</a:t>
            </a:r>
            <a:r>
              <a:rPr lang="en-GB" altLang="en-US" b="1" dirty="0">
                <a:solidFill>
                  <a:schemeClr val="bg2"/>
                </a:solidFill>
              </a:rPr>
              <a:t>     </a:t>
            </a:r>
            <a:r>
              <a:rPr lang="en-GB" altLang="en-US" b="1" dirty="0">
                <a:solidFill>
                  <a:schemeClr val="bg2"/>
                </a:solidFill>
                <a:sym typeface="Symbol" panose="05050102010706020507" pitchFamily="18" charset="2"/>
              </a:rPr>
              <a:t>Al</a:t>
            </a:r>
            <a:endParaRPr lang="en-GB" altLang="en-US" b="1" baseline="30000" dirty="0">
              <a:solidFill>
                <a:srgbClr val="5F5F5F"/>
              </a:solidFill>
            </a:endParaRPr>
          </a:p>
        </p:txBody>
      </p:sp>
      <p:sp>
        <p:nvSpPr>
          <p:cNvPr id="19460" name="Rectangle 2">
            <a:extLst>
              <a:ext uri="{FF2B5EF4-FFF2-40B4-BE49-F238E27FC236}">
                <a16:creationId xmlns:a16="http://schemas.microsoft.com/office/drawing/2014/main" id="{DC0E5DA6-5818-4244-8061-E089E188F947}"/>
              </a:ext>
            </a:extLst>
          </p:cNvPr>
          <p:cNvSpPr>
            <a:spLocks noGrp="1" noChangeArrowheads="1"/>
          </p:cNvSpPr>
          <p:nvPr>
            <p:ph type="title"/>
          </p:nvPr>
        </p:nvSpPr>
        <p:spPr/>
        <p:txBody>
          <a:bodyPr/>
          <a:lstStyle/>
          <a:p>
            <a:r>
              <a:rPr lang="en-GB" altLang="en-US"/>
              <a:t>OILRIG</a:t>
            </a:r>
          </a:p>
        </p:txBody>
      </p:sp>
      <p:sp>
        <p:nvSpPr>
          <p:cNvPr id="19461" name="Text Box 3">
            <a:extLst>
              <a:ext uri="{FF2B5EF4-FFF2-40B4-BE49-F238E27FC236}">
                <a16:creationId xmlns:a16="http://schemas.microsoft.com/office/drawing/2014/main" id="{050FCD52-D2FA-4F84-9143-CE7754D3162A}"/>
              </a:ext>
            </a:extLst>
          </p:cNvPr>
          <p:cNvSpPr txBox="1">
            <a:spLocks noChangeArrowheads="1"/>
          </p:cNvSpPr>
          <p:nvPr/>
        </p:nvSpPr>
        <p:spPr bwMode="auto">
          <a:xfrm>
            <a:off x="342900" y="784225"/>
            <a:ext cx="7920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An easy way to remember what happens to the electrons during oxidation and reduction is to think </a:t>
            </a:r>
            <a:r>
              <a:rPr lang="en-GB" altLang="en-US" b="1">
                <a:solidFill>
                  <a:srgbClr val="FF6600"/>
                </a:solidFill>
              </a:rPr>
              <a:t>OILRIG</a:t>
            </a:r>
            <a:r>
              <a:rPr lang="en-GB" altLang="en-US"/>
              <a:t>.</a:t>
            </a:r>
          </a:p>
        </p:txBody>
      </p:sp>
      <p:sp>
        <p:nvSpPr>
          <p:cNvPr id="303109" name="Text Box 5">
            <a:extLst>
              <a:ext uri="{FF2B5EF4-FFF2-40B4-BE49-F238E27FC236}">
                <a16:creationId xmlns:a16="http://schemas.microsoft.com/office/drawing/2014/main" id="{94E358BF-E813-4568-A8AC-9802206C1F6C}"/>
              </a:ext>
            </a:extLst>
          </p:cNvPr>
          <p:cNvSpPr txBox="1">
            <a:spLocks noChangeArrowheads="1"/>
          </p:cNvSpPr>
          <p:nvPr/>
        </p:nvSpPr>
        <p:spPr bwMode="auto">
          <a:xfrm>
            <a:off x="342900" y="3176588"/>
            <a:ext cx="8332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Equations written to show what happens to electrons during oxidation and reduction are called </a:t>
            </a:r>
            <a:r>
              <a:rPr lang="en-GB" altLang="en-US" b="1" dirty="0">
                <a:solidFill>
                  <a:srgbClr val="FF6600"/>
                </a:solidFill>
              </a:rPr>
              <a:t>half-equations</a:t>
            </a:r>
            <a:r>
              <a:rPr lang="en-GB" altLang="en-US" dirty="0"/>
              <a:t>:</a:t>
            </a:r>
          </a:p>
        </p:txBody>
      </p:sp>
      <p:sp>
        <p:nvSpPr>
          <p:cNvPr id="303128" name="AutoShape 24">
            <a:extLst>
              <a:ext uri="{FF2B5EF4-FFF2-40B4-BE49-F238E27FC236}">
                <a16:creationId xmlns:a16="http://schemas.microsoft.com/office/drawing/2014/main" id="{802F560F-977B-46A5-889B-CA3A5213891D}"/>
              </a:ext>
            </a:extLst>
          </p:cNvPr>
          <p:cNvSpPr>
            <a:spLocks noChangeArrowheads="1"/>
          </p:cNvSpPr>
          <p:nvPr/>
        </p:nvSpPr>
        <p:spPr bwMode="auto">
          <a:xfrm>
            <a:off x="1168400" y="5500688"/>
            <a:ext cx="3243263" cy="1004887"/>
          </a:xfrm>
          <a:prstGeom prst="roundRect">
            <a:avLst>
              <a:gd name="adj" fmla="val 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03129" name="Text Box 25">
            <a:extLst>
              <a:ext uri="{FF2B5EF4-FFF2-40B4-BE49-F238E27FC236}">
                <a16:creationId xmlns:a16="http://schemas.microsoft.com/office/drawing/2014/main" id="{00E01E62-1EB3-487A-86A2-DBB9C088362A}"/>
              </a:ext>
            </a:extLst>
          </p:cNvPr>
          <p:cNvSpPr txBox="1">
            <a:spLocks noChangeArrowheads="1"/>
          </p:cNvSpPr>
          <p:nvPr/>
        </p:nvSpPr>
        <p:spPr bwMode="auto">
          <a:xfrm>
            <a:off x="1231900" y="5559425"/>
            <a:ext cx="3117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solidFill>
                  <a:srgbClr val="FF0000"/>
                </a:solidFill>
              </a:rPr>
              <a:t>Oxidation</a:t>
            </a:r>
            <a:r>
              <a:rPr lang="en-GB" altLang="en-US" sz="2600" b="1">
                <a:solidFill>
                  <a:srgbClr val="FF0000"/>
                </a:solidFill>
                <a:sym typeface="Symbol" panose="05050102010706020507" pitchFamily="18" charset="2"/>
              </a:rPr>
              <a:t>:</a:t>
            </a:r>
          </a:p>
        </p:txBody>
      </p:sp>
      <p:sp>
        <p:nvSpPr>
          <p:cNvPr id="303131" name="Text Box 27">
            <a:extLst>
              <a:ext uri="{FF2B5EF4-FFF2-40B4-BE49-F238E27FC236}">
                <a16:creationId xmlns:a16="http://schemas.microsoft.com/office/drawing/2014/main" id="{29F420B8-EA79-4554-8DFA-9BDF64BD92C1}"/>
              </a:ext>
            </a:extLst>
          </p:cNvPr>
          <p:cNvSpPr txBox="1">
            <a:spLocks noChangeArrowheads="1"/>
          </p:cNvSpPr>
          <p:nvPr/>
        </p:nvSpPr>
        <p:spPr bwMode="auto">
          <a:xfrm>
            <a:off x="4938713" y="5559425"/>
            <a:ext cx="28114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600" b="1">
                <a:solidFill>
                  <a:srgbClr val="5F5F5F"/>
                </a:solidFill>
              </a:rPr>
              <a:t>Reduction:</a:t>
            </a:r>
          </a:p>
        </p:txBody>
      </p:sp>
      <p:sp>
        <p:nvSpPr>
          <p:cNvPr id="303132" name="AutoShape 28">
            <a:extLst>
              <a:ext uri="{FF2B5EF4-FFF2-40B4-BE49-F238E27FC236}">
                <a16:creationId xmlns:a16="http://schemas.microsoft.com/office/drawing/2014/main" id="{FE974792-8613-4709-B6A7-BAB1AD12FBF9}"/>
              </a:ext>
            </a:extLst>
          </p:cNvPr>
          <p:cNvSpPr>
            <a:spLocks noChangeArrowheads="1"/>
          </p:cNvSpPr>
          <p:nvPr/>
        </p:nvSpPr>
        <p:spPr bwMode="auto">
          <a:xfrm>
            <a:off x="4722813" y="5499100"/>
            <a:ext cx="3243262" cy="1004888"/>
          </a:xfrm>
          <a:prstGeom prst="roundRect">
            <a:avLst>
              <a:gd name="adj" fmla="val 0"/>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31" name="Picture 30" descr="ElecSolutions1_arrowred.png">
            <a:extLst>
              <a:ext uri="{FF2B5EF4-FFF2-40B4-BE49-F238E27FC236}">
                <a16:creationId xmlns:a16="http://schemas.microsoft.com/office/drawing/2014/main" id="{326CF9F8-43CC-4530-839A-5F785B8CB13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98170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ElecSolutions1_arrowgrey.png">
            <a:extLst>
              <a:ext uri="{FF2B5EF4-FFF2-40B4-BE49-F238E27FC236}">
                <a16:creationId xmlns:a16="http://schemas.microsoft.com/office/drawing/2014/main" id="{CF35B0DF-353A-4325-A46A-CE418E04B6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2630" y="5992813"/>
            <a:ext cx="5667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Picture3.jpg">
            <a:extLst>
              <a:ext uri="{FF2B5EF4-FFF2-40B4-BE49-F238E27FC236}">
                <a16:creationId xmlns:a16="http://schemas.microsoft.com/office/drawing/2014/main" id="{70B3ABD9-4542-423B-8C09-FE7BD5AF44E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82688" y="1779588"/>
            <a:ext cx="291465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Picture4.jpg">
            <a:extLst>
              <a:ext uri="{FF2B5EF4-FFF2-40B4-BE49-F238E27FC236}">
                <a16:creationId xmlns:a16="http://schemas.microsoft.com/office/drawing/2014/main" id="{198AD3D2-E326-4E60-B66F-56FE9226AF0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78413" y="1744663"/>
            <a:ext cx="28162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a:hlinkClick r:id="" action="ppaction://hlinkshowjump?jump=nextslide"/>
            <a:extLst>
              <a:ext uri="{FF2B5EF4-FFF2-40B4-BE49-F238E27FC236}">
                <a16:creationId xmlns:a16="http://schemas.microsoft.com/office/drawing/2014/main" id="{237E5BCC-28A4-40A8-AB3D-E0497B047A1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24" name="Rectangle 23">
            <a:extLst>
              <a:ext uri="{FF2B5EF4-FFF2-40B4-BE49-F238E27FC236}">
                <a16:creationId xmlns:a16="http://schemas.microsoft.com/office/drawing/2014/main" id="{2FA3C4A4-B1CC-4298-AF40-B952B31873D0}"/>
              </a:ext>
            </a:extLst>
          </p:cNvPr>
          <p:cNvSpPr/>
          <p:nvPr/>
        </p:nvSpPr>
        <p:spPr bwMode="auto">
          <a:xfrm>
            <a:off x="1015206" y="4091931"/>
            <a:ext cx="7113587" cy="1202558"/>
          </a:xfrm>
          <a:prstGeom prst="rect">
            <a:avLst/>
          </a:prstGeom>
          <a:solidFill>
            <a:srgbClr val="FF6600"/>
          </a:solidFill>
          <a:ln w="50800">
            <a:noFill/>
            <a:round/>
            <a:headEnd type="none" w="sm" len="sm"/>
            <a:tailEnd type="triangle" w="lg" len="lg"/>
          </a:ln>
        </p:spPr>
        <p:txBody>
          <a:bodyPr rtlCol="0" anchor="ctr">
            <a:noAutofit/>
          </a:bodyPr>
          <a:lstStyle/>
          <a:p>
            <a:pPr algn="ctr"/>
            <a:endParaRPr lang="en-GB"/>
          </a:p>
        </p:txBody>
      </p:sp>
      <p:sp>
        <p:nvSpPr>
          <p:cNvPr id="25" name="Rectangle 24">
            <a:extLst>
              <a:ext uri="{FF2B5EF4-FFF2-40B4-BE49-F238E27FC236}">
                <a16:creationId xmlns:a16="http://schemas.microsoft.com/office/drawing/2014/main" id="{E3E92539-1215-4DB0-BF4B-4DF81C60E163}"/>
              </a:ext>
            </a:extLst>
          </p:cNvPr>
          <p:cNvSpPr>
            <a:spLocks noChangeArrowheads="1"/>
          </p:cNvSpPr>
          <p:nvPr/>
        </p:nvSpPr>
        <p:spPr bwMode="auto">
          <a:xfrm>
            <a:off x="1182105" y="4201546"/>
            <a:ext cx="2534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err="1">
                <a:solidFill>
                  <a:schemeClr val="bg1"/>
                </a:solidFill>
              </a:rPr>
              <a:t>aluminum</a:t>
            </a:r>
            <a:r>
              <a:rPr lang="en-GB" altLang="en-US" b="1" dirty="0">
                <a:solidFill>
                  <a:schemeClr val="bg1"/>
                </a:solidFill>
              </a:rPr>
              <a:t> oxide</a:t>
            </a:r>
          </a:p>
        </p:txBody>
      </p:sp>
      <p:sp>
        <p:nvSpPr>
          <p:cNvPr id="26" name="Rectangle 25">
            <a:extLst>
              <a:ext uri="{FF2B5EF4-FFF2-40B4-BE49-F238E27FC236}">
                <a16:creationId xmlns:a16="http://schemas.microsoft.com/office/drawing/2014/main" id="{D7015EA5-18F1-49D2-A91C-87DEDADA2666}"/>
              </a:ext>
            </a:extLst>
          </p:cNvPr>
          <p:cNvSpPr>
            <a:spLocks noChangeArrowheads="1"/>
          </p:cNvSpPr>
          <p:nvPr/>
        </p:nvSpPr>
        <p:spPr bwMode="auto">
          <a:xfrm>
            <a:off x="4486720" y="4201546"/>
            <a:ext cx="16756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err="1">
                <a:solidFill>
                  <a:schemeClr val="bg1"/>
                </a:solidFill>
              </a:rPr>
              <a:t>aluminum</a:t>
            </a:r>
            <a:r>
              <a:rPr lang="en-GB" altLang="en-US" b="1" dirty="0">
                <a:solidFill>
                  <a:schemeClr val="bg1"/>
                </a:solidFill>
              </a:rPr>
              <a:t> </a:t>
            </a:r>
          </a:p>
        </p:txBody>
      </p:sp>
      <p:sp>
        <p:nvSpPr>
          <p:cNvPr id="30" name="Rectangle 29">
            <a:extLst>
              <a:ext uri="{FF2B5EF4-FFF2-40B4-BE49-F238E27FC236}">
                <a16:creationId xmlns:a16="http://schemas.microsoft.com/office/drawing/2014/main" id="{E8458AA1-AE09-483C-9DC8-3F4DDE2B30D1}"/>
              </a:ext>
            </a:extLst>
          </p:cNvPr>
          <p:cNvSpPr>
            <a:spLocks noChangeArrowheads="1"/>
          </p:cNvSpPr>
          <p:nvPr/>
        </p:nvSpPr>
        <p:spPr bwMode="auto">
          <a:xfrm>
            <a:off x="6182270" y="4201546"/>
            <a:ext cx="349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 </a:t>
            </a:r>
          </a:p>
        </p:txBody>
      </p:sp>
      <p:sp>
        <p:nvSpPr>
          <p:cNvPr id="33" name="Rectangle 32">
            <a:extLst>
              <a:ext uri="{FF2B5EF4-FFF2-40B4-BE49-F238E27FC236}">
                <a16:creationId xmlns:a16="http://schemas.microsoft.com/office/drawing/2014/main" id="{E15CCF7B-310D-4995-AA69-D4C4966A2551}"/>
              </a:ext>
            </a:extLst>
          </p:cNvPr>
          <p:cNvSpPr>
            <a:spLocks noChangeArrowheads="1"/>
          </p:cNvSpPr>
          <p:nvPr/>
        </p:nvSpPr>
        <p:spPr bwMode="auto">
          <a:xfrm>
            <a:off x="6571641" y="4201546"/>
            <a:ext cx="13633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oxygen</a:t>
            </a:r>
          </a:p>
        </p:txBody>
      </p:sp>
      <p:cxnSp>
        <p:nvCxnSpPr>
          <p:cNvPr id="34" name="Straight Arrow Connector 33">
            <a:extLst>
              <a:ext uri="{FF2B5EF4-FFF2-40B4-BE49-F238E27FC236}">
                <a16:creationId xmlns:a16="http://schemas.microsoft.com/office/drawing/2014/main" id="{E09892D6-1E25-4B4B-9726-49EEF99D1FFB}"/>
              </a:ext>
            </a:extLst>
          </p:cNvPr>
          <p:cNvCxnSpPr/>
          <p:nvPr/>
        </p:nvCxnSpPr>
        <p:spPr bwMode="auto">
          <a:xfrm>
            <a:off x="3840670" y="4432378"/>
            <a:ext cx="512221"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35" name="Rectangle 34">
            <a:extLst>
              <a:ext uri="{FF2B5EF4-FFF2-40B4-BE49-F238E27FC236}">
                <a16:creationId xmlns:a16="http://schemas.microsoft.com/office/drawing/2014/main" id="{C8B23E17-D724-4F3C-9203-09435ADE7DEF}"/>
              </a:ext>
            </a:extLst>
          </p:cNvPr>
          <p:cNvSpPr>
            <a:spLocks noChangeArrowheads="1"/>
          </p:cNvSpPr>
          <p:nvPr/>
        </p:nvSpPr>
        <p:spPr bwMode="auto">
          <a:xfrm>
            <a:off x="1627160" y="4710736"/>
            <a:ext cx="1643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2Al</a:t>
            </a:r>
            <a:r>
              <a:rPr lang="en-GB" altLang="en-US" b="1" baseline="-25000" dirty="0">
                <a:solidFill>
                  <a:schemeClr val="bg1"/>
                </a:solidFill>
              </a:rPr>
              <a:t>2</a:t>
            </a:r>
            <a:r>
              <a:rPr lang="en-GB" altLang="en-US" b="1" dirty="0">
                <a:solidFill>
                  <a:schemeClr val="bg1"/>
                </a:solidFill>
              </a:rPr>
              <a:t>O</a:t>
            </a:r>
            <a:r>
              <a:rPr lang="en-GB" altLang="en-US" b="1" baseline="-25000" dirty="0">
                <a:solidFill>
                  <a:schemeClr val="bg1"/>
                </a:solidFill>
              </a:rPr>
              <a:t>3</a:t>
            </a:r>
            <a:r>
              <a:rPr lang="en-GB" altLang="en-US" b="1" dirty="0">
                <a:solidFill>
                  <a:schemeClr val="bg1"/>
                </a:solidFill>
              </a:rPr>
              <a:t> (l)</a:t>
            </a:r>
          </a:p>
        </p:txBody>
      </p:sp>
      <p:sp>
        <p:nvSpPr>
          <p:cNvPr id="36" name="Rectangle 35">
            <a:extLst>
              <a:ext uri="{FF2B5EF4-FFF2-40B4-BE49-F238E27FC236}">
                <a16:creationId xmlns:a16="http://schemas.microsoft.com/office/drawing/2014/main" id="{3B134A5A-9AD4-42DA-A188-65C54D0C2800}"/>
              </a:ext>
            </a:extLst>
          </p:cNvPr>
          <p:cNvSpPr>
            <a:spLocks noChangeArrowheads="1"/>
          </p:cNvSpPr>
          <p:nvPr/>
        </p:nvSpPr>
        <p:spPr bwMode="auto">
          <a:xfrm>
            <a:off x="4715665" y="4710736"/>
            <a:ext cx="1217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4Al (l)</a:t>
            </a:r>
          </a:p>
        </p:txBody>
      </p:sp>
      <p:sp>
        <p:nvSpPr>
          <p:cNvPr id="37" name="Rectangle 36">
            <a:extLst>
              <a:ext uri="{FF2B5EF4-FFF2-40B4-BE49-F238E27FC236}">
                <a16:creationId xmlns:a16="http://schemas.microsoft.com/office/drawing/2014/main" id="{B1E7C43D-9E60-408D-B49C-094781930542}"/>
              </a:ext>
            </a:extLst>
          </p:cNvPr>
          <p:cNvSpPr>
            <a:spLocks noChangeArrowheads="1"/>
          </p:cNvSpPr>
          <p:nvPr/>
        </p:nvSpPr>
        <p:spPr bwMode="auto">
          <a:xfrm>
            <a:off x="6644420" y="4710736"/>
            <a:ext cx="1217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3O</a:t>
            </a:r>
            <a:r>
              <a:rPr lang="en-GB" altLang="en-US" b="1" baseline="-25000" dirty="0">
                <a:solidFill>
                  <a:schemeClr val="bg1"/>
                </a:solidFill>
              </a:rPr>
              <a:t>2</a:t>
            </a:r>
            <a:r>
              <a:rPr lang="en-GB" altLang="en-US" b="1" dirty="0">
                <a:solidFill>
                  <a:schemeClr val="bg1"/>
                </a:solidFill>
              </a:rPr>
              <a:t> (g)</a:t>
            </a:r>
          </a:p>
        </p:txBody>
      </p:sp>
      <p:cxnSp>
        <p:nvCxnSpPr>
          <p:cNvPr id="40" name="Straight Arrow Connector 39">
            <a:extLst>
              <a:ext uri="{FF2B5EF4-FFF2-40B4-BE49-F238E27FC236}">
                <a16:creationId xmlns:a16="http://schemas.microsoft.com/office/drawing/2014/main" id="{46CB4CD5-93B5-433C-9D30-5D0E51E95AB1}"/>
              </a:ext>
            </a:extLst>
          </p:cNvPr>
          <p:cNvCxnSpPr/>
          <p:nvPr/>
        </p:nvCxnSpPr>
        <p:spPr bwMode="auto">
          <a:xfrm>
            <a:off x="3840670" y="4941568"/>
            <a:ext cx="512221" cy="0"/>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sp>
        <p:nvSpPr>
          <p:cNvPr id="41" name="Rectangle 40">
            <a:extLst>
              <a:ext uri="{FF2B5EF4-FFF2-40B4-BE49-F238E27FC236}">
                <a16:creationId xmlns:a16="http://schemas.microsoft.com/office/drawing/2014/main" id="{0EC66CDF-0B64-4D04-96A2-5F690D6EB80F}"/>
              </a:ext>
            </a:extLst>
          </p:cNvPr>
          <p:cNvSpPr>
            <a:spLocks noChangeArrowheads="1"/>
          </p:cNvSpPr>
          <p:nvPr/>
        </p:nvSpPr>
        <p:spPr bwMode="auto">
          <a:xfrm>
            <a:off x="6182270" y="4710736"/>
            <a:ext cx="349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chemeClr val="bg1"/>
                </a:solidFill>
              </a:rPr>
              <a:t>+ </a:t>
            </a:r>
          </a:p>
        </p:txBody>
      </p:sp>
    </p:spTree>
    <p:custDataLst>
      <p:tags r:id="rId1"/>
    </p:custDataLst>
    <p:extLst>
      <p:ext uri="{BB962C8B-B14F-4D97-AF65-F5344CB8AC3E}">
        <p14:creationId xmlns:p14="http://schemas.microsoft.com/office/powerpoint/2010/main" val="583262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31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31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31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31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313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303109" grpId="0"/>
      <p:bldP spid="303128" grpId="0" animBg="1"/>
      <p:bldP spid="303129" grpId="0"/>
      <p:bldP spid="303131" grpId="0"/>
      <p:bldP spid="303132" grpId="0" animBg="1"/>
      <p:bldP spid="24" grpId="0" animBg="1"/>
      <p:bldP spid="25" grpId="0"/>
      <p:bldP spid="26" grpId="0"/>
      <p:bldP spid="30" grpId="0"/>
      <p:bldP spid="33" grpId="0"/>
      <p:bldP spid="35" grpId="0"/>
      <p:bldP spid="36" grpId="0"/>
      <p:bldP spid="37"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5EAE6F3-D025-4C42-A887-6521A74607CC}"/>
              </a:ext>
            </a:extLst>
          </p:cNvPr>
          <p:cNvSpPr>
            <a:spLocks noGrp="1" noChangeArrowheads="1"/>
          </p:cNvSpPr>
          <p:nvPr>
            <p:ph type="title"/>
          </p:nvPr>
        </p:nvSpPr>
        <p:spPr/>
        <p:txBody>
          <a:bodyPr/>
          <a:lstStyle/>
          <a:p>
            <a:r>
              <a:rPr lang="en-GB" altLang="en-US" dirty="0"/>
              <a:t>Extracting </a:t>
            </a:r>
            <a:r>
              <a:rPr lang="en-GB" altLang="en-US" dirty="0" err="1"/>
              <a:t>aluminum</a:t>
            </a:r>
            <a:endParaRPr lang="en-GB" altLang="en-US" dirty="0"/>
          </a:p>
        </p:txBody>
      </p:sp>
      <p:sp>
        <p:nvSpPr>
          <p:cNvPr id="265221" name="Text Box 5">
            <a:extLst>
              <a:ext uri="{FF2B5EF4-FFF2-40B4-BE49-F238E27FC236}">
                <a16:creationId xmlns:a16="http://schemas.microsoft.com/office/drawing/2014/main" id="{DFE7A866-19FA-4439-BE6C-8EF6BE0AD198}"/>
              </a:ext>
            </a:extLst>
          </p:cNvPr>
          <p:cNvSpPr txBox="1">
            <a:spLocks noChangeArrowheads="1"/>
          </p:cNvSpPr>
          <p:nvPr/>
        </p:nvSpPr>
        <p:spPr bwMode="auto">
          <a:xfrm>
            <a:off x="342899" y="2578100"/>
            <a:ext cx="5130799"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err="1">
                <a:solidFill>
                  <a:srgbClr val="010066"/>
                </a:solidFill>
              </a:rPr>
              <a:t>Aluminum</a:t>
            </a:r>
            <a:r>
              <a:rPr lang="en-GB" altLang="en-US" dirty="0">
                <a:solidFill>
                  <a:srgbClr val="010066"/>
                </a:solidFill>
              </a:rPr>
              <a:t> is more reactive than carbon and its ore has a very high melting point (2,050</a:t>
            </a:r>
            <a:r>
              <a:rPr lang="en-GB" altLang="en-US" sz="1000" dirty="0">
                <a:solidFill>
                  <a:srgbClr val="010066"/>
                </a:solidFill>
              </a:rPr>
              <a:t> </a:t>
            </a:r>
            <a:r>
              <a:rPr lang="en-US" altLang="en-US" dirty="0">
                <a:solidFill>
                  <a:srgbClr val="010066"/>
                </a:solidFill>
              </a:rPr>
              <a:t>°</a:t>
            </a:r>
            <a:r>
              <a:rPr lang="en-GB" altLang="en-US" dirty="0">
                <a:solidFill>
                  <a:srgbClr val="010066"/>
                </a:solidFill>
              </a:rPr>
              <a:t>C). This means </a:t>
            </a:r>
            <a:r>
              <a:rPr lang="en-GB" altLang="en-US" dirty="0" err="1">
                <a:solidFill>
                  <a:srgbClr val="010066"/>
                </a:solidFill>
              </a:rPr>
              <a:t>aluminum</a:t>
            </a:r>
            <a:r>
              <a:rPr lang="en-GB" altLang="en-US" dirty="0">
                <a:solidFill>
                  <a:srgbClr val="010066"/>
                </a:solidFill>
              </a:rPr>
              <a:t> cannot be extracted by reduction with carbon. </a:t>
            </a:r>
          </a:p>
        </p:txBody>
      </p:sp>
      <p:sp>
        <p:nvSpPr>
          <p:cNvPr id="21508" name="Rectangle 6">
            <a:extLst>
              <a:ext uri="{FF2B5EF4-FFF2-40B4-BE49-F238E27FC236}">
                <a16:creationId xmlns:a16="http://schemas.microsoft.com/office/drawing/2014/main" id="{F6D2475F-C053-427C-A47D-440DC2E63339}"/>
              </a:ext>
            </a:extLst>
          </p:cNvPr>
          <p:cNvSpPr>
            <a:spLocks noChangeArrowheads="1"/>
          </p:cNvSpPr>
          <p:nvPr/>
        </p:nvSpPr>
        <p:spPr bwMode="auto">
          <a:xfrm>
            <a:off x="342900" y="784225"/>
            <a:ext cx="9215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cs typeface="Arial" panose="020B0604020202020204" pitchFamily="34" charset="0"/>
              </a:rPr>
              <a:t>Electrolysis is used to extract </a:t>
            </a:r>
            <a:r>
              <a:rPr lang="en-GB" altLang="en-US" dirty="0" err="1">
                <a:cs typeface="Arial" panose="020B0604020202020204" pitchFamily="34" charset="0"/>
              </a:rPr>
              <a:t>aluminum</a:t>
            </a:r>
            <a:r>
              <a:rPr lang="en-GB" altLang="en-US" dirty="0">
                <a:cs typeface="Arial" panose="020B0604020202020204" pitchFamily="34" charset="0"/>
              </a:rPr>
              <a:t> from its ore. </a:t>
            </a:r>
          </a:p>
        </p:txBody>
      </p:sp>
      <p:sp>
        <p:nvSpPr>
          <p:cNvPr id="265223" name="Text Box 7">
            <a:extLst>
              <a:ext uri="{FF2B5EF4-FFF2-40B4-BE49-F238E27FC236}">
                <a16:creationId xmlns:a16="http://schemas.microsoft.com/office/drawing/2014/main" id="{6B000CDF-98F9-4F1C-B5C6-CC2312CB9177}"/>
              </a:ext>
            </a:extLst>
          </p:cNvPr>
          <p:cNvSpPr txBox="1">
            <a:spLocks noChangeArrowheads="1"/>
          </p:cNvSpPr>
          <p:nvPr/>
        </p:nvSpPr>
        <p:spPr bwMode="auto">
          <a:xfrm>
            <a:off x="342900" y="4600575"/>
            <a:ext cx="461292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In electrolysis, the ore is dissolved in a compound called </a:t>
            </a:r>
            <a:r>
              <a:rPr lang="en-GB" altLang="en-US" b="1" dirty="0">
                <a:solidFill>
                  <a:srgbClr val="FF6600"/>
                </a:solidFill>
              </a:rPr>
              <a:t>cryolite</a:t>
            </a:r>
            <a:r>
              <a:rPr lang="en-GB" altLang="en-US" dirty="0">
                <a:solidFill>
                  <a:srgbClr val="010066"/>
                </a:solidFill>
              </a:rPr>
              <a:t> (Na</a:t>
            </a:r>
            <a:r>
              <a:rPr lang="en-GB" altLang="en-US" baseline="-25000" dirty="0">
                <a:solidFill>
                  <a:srgbClr val="010066"/>
                </a:solidFill>
              </a:rPr>
              <a:t>3</a:t>
            </a:r>
            <a:r>
              <a:rPr lang="en-GB" altLang="en-US" dirty="0">
                <a:solidFill>
                  <a:srgbClr val="010066"/>
                </a:solidFill>
              </a:rPr>
              <a:t>AlF</a:t>
            </a:r>
            <a:r>
              <a:rPr lang="en-GB" altLang="en-US" baseline="-25000" dirty="0">
                <a:solidFill>
                  <a:srgbClr val="010066"/>
                </a:solidFill>
              </a:rPr>
              <a:t>6</a:t>
            </a:r>
            <a:r>
              <a:rPr lang="en-GB" altLang="en-US" dirty="0">
                <a:solidFill>
                  <a:srgbClr val="010066"/>
                </a:solidFill>
              </a:rPr>
              <a:t>), which lowers the melting point to 1,000</a:t>
            </a:r>
            <a:r>
              <a:rPr lang="en-GB" altLang="en-US" sz="1000" dirty="0">
                <a:solidFill>
                  <a:srgbClr val="010066"/>
                </a:solidFill>
              </a:rPr>
              <a:t> </a:t>
            </a:r>
            <a:r>
              <a:rPr lang="en-US" altLang="en-US" dirty="0">
                <a:solidFill>
                  <a:srgbClr val="010066"/>
                </a:solidFill>
                <a:cs typeface="Arial" panose="020B0604020202020204" pitchFamily="34" charset="0"/>
              </a:rPr>
              <a:t>°</a:t>
            </a:r>
            <a:r>
              <a:rPr lang="en-GB" altLang="en-US" dirty="0">
                <a:solidFill>
                  <a:srgbClr val="010066"/>
                </a:solidFill>
              </a:rPr>
              <a:t>C.  </a:t>
            </a:r>
          </a:p>
        </p:txBody>
      </p:sp>
      <p:pic>
        <p:nvPicPr>
          <p:cNvPr id="21512" name="Picture 10" descr="shutterstock_Gemenacom_60447970_MOD">
            <a:extLst>
              <a:ext uri="{FF2B5EF4-FFF2-40B4-BE49-F238E27FC236}">
                <a16:creationId xmlns:a16="http://schemas.microsoft.com/office/drawing/2014/main" id="{6696103E-4434-4663-93E1-86AB927A5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597"/>
          <a:stretch>
            <a:fillRect/>
          </a:stretch>
        </p:blipFill>
        <p:spPr bwMode="auto">
          <a:xfrm>
            <a:off x="5629981" y="1567041"/>
            <a:ext cx="3008313"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D860925-0BFA-4C70-B654-E6BFD746B68F}"/>
              </a:ext>
            </a:extLst>
          </p:cNvPr>
          <p:cNvSpPr>
            <a:spLocks noChangeArrowheads="1"/>
          </p:cNvSpPr>
          <p:nvPr/>
        </p:nvSpPr>
        <p:spPr bwMode="auto">
          <a:xfrm>
            <a:off x="342900" y="1330325"/>
            <a:ext cx="4468813" cy="12001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Why is it not possible to extract </a:t>
            </a:r>
            <a:r>
              <a:rPr lang="en-GB" altLang="en-US" dirty="0" err="1">
                <a:cs typeface="Arial" panose="020B0604020202020204" pitchFamily="34" charset="0"/>
              </a:rPr>
              <a:t>aluminum</a:t>
            </a:r>
            <a:r>
              <a:rPr lang="en-GB" altLang="en-US" dirty="0">
                <a:cs typeface="Arial" panose="020B0604020202020204" pitchFamily="34" charset="0"/>
              </a:rPr>
              <a:t> by heating its ore with carbon?</a:t>
            </a:r>
            <a:endParaRPr lang="en-GB" altLang="en-US" dirty="0"/>
          </a:p>
        </p:txBody>
      </p:sp>
      <p:pic>
        <p:nvPicPr>
          <p:cNvPr id="11" name="Picture 8">
            <a:hlinkClick r:id="" action="ppaction://hlinkshowjump?jump=nextslide"/>
            <a:extLst>
              <a:ext uri="{FF2B5EF4-FFF2-40B4-BE49-F238E27FC236}">
                <a16:creationId xmlns:a16="http://schemas.microsoft.com/office/drawing/2014/main" id="{0F0B4F31-4417-440E-B11E-16A6402945D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4F24C621-BC71-4800-AF1D-5E38B42BDFB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652333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52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522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21" grpId="0"/>
      <p:bldP spid="265223"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230AE840-9F72-44F2-98E2-DE59692EE690}"/>
              </a:ext>
            </a:extLst>
          </p:cNvPr>
          <p:cNvSpPr>
            <a:spLocks noGrp="1" noChangeArrowheads="1"/>
          </p:cNvSpPr>
          <p:nvPr>
            <p:ph type="title"/>
          </p:nvPr>
        </p:nvSpPr>
        <p:spPr/>
        <p:txBody>
          <a:bodyPr/>
          <a:lstStyle/>
          <a:p>
            <a:r>
              <a:rPr lang="en-GB" altLang="en-US" dirty="0"/>
              <a:t>Extracting </a:t>
            </a:r>
            <a:r>
              <a:rPr lang="en-GB" altLang="en-US" dirty="0" err="1"/>
              <a:t>aluminum</a:t>
            </a:r>
            <a:r>
              <a:rPr lang="en-GB" altLang="en-US" dirty="0"/>
              <a:t> from bauxite</a:t>
            </a:r>
          </a:p>
        </p:txBody>
      </p:sp>
      <p:pic>
        <p:nvPicPr>
          <p:cNvPr id="9" name="Picture 8">
            <a:hlinkClick r:id="" action="ppaction://hlinkshowjump?jump=nextslide"/>
            <a:extLst>
              <a:ext uri="{FF2B5EF4-FFF2-40B4-BE49-F238E27FC236}">
                <a16:creationId xmlns:a16="http://schemas.microsoft.com/office/drawing/2014/main" id="{5052B974-445C-411E-BA13-A32B12089A1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5" descr="flash_icon">
            <a:extLst>
              <a:ext uri="{FF2B5EF4-FFF2-40B4-BE49-F238E27FC236}">
                <a16:creationId xmlns:a16="http://schemas.microsoft.com/office/drawing/2014/main" id="{924AE888-B8BF-41ED-B705-5A1777619C4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4FA13603-1830-4174-8768-73C69A9F6C36}"/>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2" name="Picture 5" descr="exp_icon">
            <a:extLst>
              <a:ext uri="{FF2B5EF4-FFF2-40B4-BE49-F238E27FC236}">
                <a16:creationId xmlns:a16="http://schemas.microsoft.com/office/drawing/2014/main" id="{7F59F277-6138-4036-92AA-8486445186E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78C2A878-BA2F-4F6F-A050-4001D60C7A11}"/>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62049"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1983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140CC19-0BD3-4D43-A3D5-3E014B756C60}"/>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096539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A39B6A2-EA8E-43BA-AF1D-9A5729746098}"/>
              </a:ext>
            </a:extLst>
          </p:cNvPr>
          <p:cNvSpPr>
            <a:spLocks noGrp="1" noChangeArrowheads="1"/>
          </p:cNvSpPr>
          <p:nvPr>
            <p:ph type="title"/>
          </p:nvPr>
        </p:nvSpPr>
        <p:spPr/>
        <p:txBody>
          <a:bodyPr/>
          <a:lstStyle/>
          <a:p>
            <a:r>
              <a:rPr lang="en-GB" altLang="en-US" dirty="0"/>
              <a:t>Redox equations – </a:t>
            </a:r>
            <a:r>
              <a:rPr lang="en-GB" altLang="en-US" dirty="0" err="1"/>
              <a:t>aluminum</a:t>
            </a:r>
            <a:endParaRPr lang="en-GB" altLang="en-US" dirty="0"/>
          </a:p>
        </p:txBody>
      </p:sp>
      <p:sp>
        <p:nvSpPr>
          <p:cNvPr id="22531" name="Text Box 4">
            <a:extLst>
              <a:ext uri="{FF2B5EF4-FFF2-40B4-BE49-F238E27FC236}">
                <a16:creationId xmlns:a16="http://schemas.microsoft.com/office/drawing/2014/main" id="{1B0B4B23-29D6-4C02-BB66-B2CDFB859F5D}"/>
              </a:ext>
            </a:extLst>
          </p:cNvPr>
          <p:cNvSpPr txBox="1">
            <a:spLocks noChangeArrowheads="1"/>
          </p:cNvSpPr>
          <p:nvPr/>
        </p:nvSpPr>
        <p:spPr bwMode="auto">
          <a:xfrm>
            <a:off x="342901" y="784225"/>
            <a:ext cx="4691944" cy="12001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What processes occur at the electrodes during the electrolysis of</a:t>
            </a:r>
            <a:r>
              <a:rPr lang="en-GB" altLang="en-US" b="1" dirty="0">
                <a:solidFill>
                  <a:srgbClr val="010066"/>
                </a:solidFill>
              </a:rPr>
              <a:t> </a:t>
            </a:r>
            <a:r>
              <a:rPr lang="en-GB" altLang="en-US" dirty="0" err="1">
                <a:solidFill>
                  <a:srgbClr val="010066"/>
                </a:solidFill>
              </a:rPr>
              <a:t>aluminum</a:t>
            </a:r>
            <a:r>
              <a:rPr lang="en-GB" altLang="en-US" dirty="0">
                <a:solidFill>
                  <a:srgbClr val="010066"/>
                </a:solidFill>
              </a:rPr>
              <a:t> oxide (</a:t>
            </a:r>
            <a:r>
              <a:rPr lang="en-GB" altLang="en-US" b="1" dirty="0">
                <a:solidFill>
                  <a:schemeClr val="bg2"/>
                </a:solidFill>
              </a:rPr>
              <a:t>Al</a:t>
            </a:r>
            <a:r>
              <a:rPr lang="en-GB" altLang="en-US" b="1" baseline="-25000" dirty="0">
                <a:solidFill>
                  <a:srgbClr val="010066"/>
                </a:solidFill>
              </a:rPr>
              <a:t>2</a:t>
            </a:r>
            <a:r>
              <a:rPr lang="en-GB" altLang="en-US" b="1" dirty="0">
                <a:solidFill>
                  <a:srgbClr val="FF0000"/>
                </a:solidFill>
                <a:sym typeface="Symbol" panose="05050102010706020507" pitchFamily="18" charset="2"/>
              </a:rPr>
              <a:t>O</a:t>
            </a:r>
            <a:r>
              <a:rPr lang="en-GB" altLang="en-US" b="1" baseline="-25000" dirty="0">
                <a:solidFill>
                  <a:srgbClr val="010066"/>
                </a:solidFill>
              </a:rPr>
              <a:t>3</a:t>
            </a:r>
            <a:r>
              <a:rPr lang="en-GB" altLang="en-US" dirty="0">
                <a:solidFill>
                  <a:srgbClr val="010066"/>
                </a:solidFill>
              </a:rPr>
              <a:t>)?</a:t>
            </a:r>
          </a:p>
        </p:txBody>
      </p:sp>
      <p:sp>
        <p:nvSpPr>
          <p:cNvPr id="268293" name="Text Box 5">
            <a:extLst>
              <a:ext uri="{FF2B5EF4-FFF2-40B4-BE49-F238E27FC236}">
                <a16:creationId xmlns:a16="http://schemas.microsoft.com/office/drawing/2014/main" id="{18920FCB-1B4C-421D-8DC2-5B64DFDB3A13}"/>
              </a:ext>
            </a:extLst>
          </p:cNvPr>
          <p:cNvSpPr txBox="1">
            <a:spLocks noChangeArrowheads="1"/>
          </p:cNvSpPr>
          <p:nvPr/>
        </p:nvSpPr>
        <p:spPr bwMode="auto">
          <a:xfrm>
            <a:off x="342900" y="4546600"/>
            <a:ext cx="8629650"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What is the overall equation for this extraction by electrolysis?</a:t>
            </a:r>
          </a:p>
        </p:txBody>
      </p:sp>
      <p:sp>
        <p:nvSpPr>
          <p:cNvPr id="268294" name="Text Box 6">
            <a:extLst>
              <a:ext uri="{FF2B5EF4-FFF2-40B4-BE49-F238E27FC236}">
                <a16:creationId xmlns:a16="http://schemas.microsoft.com/office/drawing/2014/main" id="{91E81BE8-F14D-426D-B2B3-D9FA3DF39257}"/>
              </a:ext>
            </a:extLst>
          </p:cNvPr>
          <p:cNvSpPr txBox="1">
            <a:spLocks noChangeArrowheads="1"/>
          </p:cNvSpPr>
          <p:nvPr/>
        </p:nvSpPr>
        <p:spPr bwMode="auto">
          <a:xfrm>
            <a:off x="342900" y="2182813"/>
            <a:ext cx="451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At the negative electrode:</a:t>
            </a:r>
          </a:p>
        </p:txBody>
      </p:sp>
      <p:pic>
        <p:nvPicPr>
          <p:cNvPr id="22534" name="Picture 10" descr="extracting aluminium RC2_RC">
            <a:extLst>
              <a:ext uri="{FF2B5EF4-FFF2-40B4-BE49-F238E27FC236}">
                <a16:creationId xmlns:a16="http://schemas.microsoft.com/office/drawing/2014/main" id="{7A4C576A-A2EB-49D1-AAD6-B73659AF4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5525" y="1692984"/>
            <a:ext cx="415131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8299" name="Text Box 11">
            <a:extLst>
              <a:ext uri="{FF2B5EF4-FFF2-40B4-BE49-F238E27FC236}">
                <a16:creationId xmlns:a16="http://schemas.microsoft.com/office/drawing/2014/main" id="{296DEAA9-408F-436C-B60B-D38F5D954CBF}"/>
              </a:ext>
            </a:extLst>
          </p:cNvPr>
          <p:cNvSpPr txBox="1">
            <a:spLocks noChangeArrowheads="1"/>
          </p:cNvSpPr>
          <p:nvPr/>
        </p:nvSpPr>
        <p:spPr bwMode="auto">
          <a:xfrm>
            <a:off x="342900" y="3363913"/>
            <a:ext cx="4518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sym typeface="Symbol" panose="05050102010706020507" pitchFamily="18" charset="2"/>
              </a:rPr>
              <a:t>At the positive electrode:</a:t>
            </a:r>
          </a:p>
        </p:txBody>
      </p:sp>
      <p:sp>
        <p:nvSpPr>
          <p:cNvPr id="268296" name="AutoShape 8">
            <a:extLst>
              <a:ext uri="{FF2B5EF4-FFF2-40B4-BE49-F238E27FC236}">
                <a16:creationId xmlns:a16="http://schemas.microsoft.com/office/drawing/2014/main" id="{68BEA4C9-A871-4833-9E1E-BB9B3AAEA4A4}"/>
              </a:ext>
            </a:extLst>
          </p:cNvPr>
          <p:cNvSpPr>
            <a:spLocks noChangeArrowheads="1"/>
          </p:cNvSpPr>
          <p:nvPr/>
        </p:nvSpPr>
        <p:spPr bwMode="auto">
          <a:xfrm>
            <a:off x="1204913" y="5207000"/>
            <a:ext cx="6734175" cy="1312863"/>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68297" name="Text Box 9">
            <a:extLst>
              <a:ext uri="{FF2B5EF4-FFF2-40B4-BE49-F238E27FC236}">
                <a16:creationId xmlns:a16="http://schemas.microsoft.com/office/drawing/2014/main" id="{131D3B64-FDD8-47B3-83C1-E6D873CA414D}"/>
              </a:ext>
            </a:extLst>
          </p:cNvPr>
          <p:cNvSpPr txBox="1">
            <a:spLocks noChangeArrowheads="1"/>
          </p:cNvSpPr>
          <p:nvPr/>
        </p:nvSpPr>
        <p:spPr bwMode="auto">
          <a:xfrm>
            <a:off x="1149350" y="5305425"/>
            <a:ext cx="6838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600" b="1" dirty="0" err="1">
                <a:solidFill>
                  <a:schemeClr val="bg2"/>
                </a:solidFill>
              </a:rPr>
              <a:t>aluminum</a:t>
            </a:r>
            <a:r>
              <a:rPr lang="en-GB" altLang="en-US" sz="2600" b="1" dirty="0">
                <a:solidFill>
                  <a:srgbClr val="010066"/>
                </a:solidFill>
              </a:rPr>
              <a:t> </a:t>
            </a:r>
            <a:r>
              <a:rPr lang="en-GB" altLang="en-US" sz="2600" b="1" dirty="0">
                <a:solidFill>
                  <a:srgbClr val="FF0000"/>
                </a:solidFill>
              </a:rPr>
              <a:t>oxide</a:t>
            </a:r>
            <a:r>
              <a:rPr lang="en-GB" altLang="en-US" sz="2600" b="1" dirty="0">
                <a:solidFill>
                  <a:srgbClr val="010066"/>
                </a:solidFill>
              </a:rPr>
              <a:t>       </a:t>
            </a:r>
            <a:r>
              <a:rPr lang="en-GB" altLang="en-US" b="1" dirty="0" err="1">
                <a:solidFill>
                  <a:schemeClr val="bg2"/>
                </a:solidFill>
              </a:rPr>
              <a:t>aluminum</a:t>
            </a:r>
            <a:r>
              <a:rPr lang="en-GB" altLang="en-US" sz="2600" b="1" dirty="0">
                <a:solidFill>
                  <a:srgbClr val="010066"/>
                </a:solidFill>
              </a:rPr>
              <a:t> + </a:t>
            </a:r>
            <a:r>
              <a:rPr lang="en-GB" altLang="en-US" sz="2600" b="1" dirty="0">
                <a:solidFill>
                  <a:srgbClr val="FF0000"/>
                </a:solidFill>
              </a:rPr>
              <a:t>oxygen</a:t>
            </a:r>
          </a:p>
        </p:txBody>
      </p:sp>
      <p:pic>
        <p:nvPicPr>
          <p:cNvPr id="19" name="Picture 18" descr="ElecSolutions1_arrowgrey.png">
            <a:extLst>
              <a:ext uri="{FF2B5EF4-FFF2-40B4-BE49-F238E27FC236}">
                <a16:creationId xmlns:a16="http://schemas.microsoft.com/office/drawing/2014/main" id="{7A289295-E4BC-4B95-9183-181F1985970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0538" y="2641600"/>
            <a:ext cx="568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ElecSolutions1_arrowred.png">
            <a:extLst>
              <a:ext uri="{FF2B5EF4-FFF2-40B4-BE49-F238E27FC236}">
                <a16:creationId xmlns:a16="http://schemas.microsoft.com/office/drawing/2014/main" id="{F4C9D742-D4A0-4D6D-B134-9BB8623AB93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0125" y="3783013"/>
            <a:ext cx="56038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cids_alkalis_pt2_slide4_arrow.png">
            <a:extLst>
              <a:ext uri="{FF2B5EF4-FFF2-40B4-BE49-F238E27FC236}">
                <a16:creationId xmlns:a16="http://schemas.microsoft.com/office/drawing/2014/main" id="{745AE9AD-C28E-4511-ACAE-8761EA215EA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0513" y="533400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cids_alkalis_pt2_slide4_arrow.png">
            <a:extLst>
              <a:ext uri="{FF2B5EF4-FFF2-40B4-BE49-F238E27FC236}">
                <a16:creationId xmlns:a16="http://schemas.microsoft.com/office/drawing/2014/main" id="{FFC70C08-C4A1-47E4-A86F-37885F5DDE7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13213" y="5905500"/>
            <a:ext cx="56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0DD9CCE1-2372-48B4-9E7B-5E65505D6F74}"/>
              </a:ext>
            </a:extLst>
          </p:cNvPr>
          <p:cNvSpPr>
            <a:spLocks noChangeArrowheads="1"/>
          </p:cNvSpPr>
          <p:nvPr/>
        </p:nvSpPr>
        <p:spPr bwMode="auto">
          <a:xfrm>
            <a:off x="2197100" y="5883275"/>
            <a:ext cx="525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2</a:t>
            </a:r>
            <a:r>
              <a:rPr lang="en-GB" altLang="en-US" sz="900" b="1">
                <a:solidFill>
                  <a:srgbClr val="010066"/>
                </a:solidFill>
              </a:rPr>
              <a:t> </a:t>
            </a:r>
            <a:r>
              <a:rPr lang="en-GB" altLang="en-US" b="1">
                <a:solidFill>
                  <a:schemeClr val="bg2"/>
                </a:solidFill>
              </a:rPr>
              <a:t>Al</a:t>
            </a:r>
            <a:r>
              <a:rPr lang="en-GB" altLang="en-US" b="1" baseline="-25000">
                <a:solidFill>
                  <a:srgbClr val="010066"/>
                </a:solidFill>
              </a:rPr>
              <a:t>2</a:t>
            </a:r>
            <a:r>
              <a:rPr lang="en-GB" altLang="en-US" b="1">
                <a:solidFill>
                  <a:srgbClr val="FF0000"/>
                </a:solidFill>
                <a:sym typeface="Symbol" panose="05050102010706020507" pitchFamily="18" charset="2"/>
              </a:rPr>
              <a:t>O</a:t>
            </a:r>
            <a:r>
              <a:rPr lang="en-GB" altLang="en-US" b="1" baseline="-25000">
                <a:solidFill>
                  <a:srgbClr val="010066"/>
                </a:solidFill>
              </a:rPr>
              <a:t>3</a:t>
            </a:r>
            <a:r>
              <a:rPr lang="en-GB" altLang="en-US" b="1">
                <a:solidFill>
                  <a:srgbClr val="010066"/>
                </a:solidFill>
              </a:rPr>
              <a:t> (l)     </a:t>
            </a:r>
            <a:r>
              <a:rPr lang="en-GB" altLang="en-US" b="1">
                <a:solidFill>
                  <a:srgbClr val="010066"/>
                </a:solidFill>
                <a:sym typeface="Symbol" panose="05050102010706020507" pitchFamily="18" charset="2"/>
              </a:rPr>
              <a:t>   </a:t>
            </a:r>
            <a:r>
              <a:rPr lang="en-GB" altLang="en-US" b="1">
                <a:solidFill>
                  <a:srgbClr val="010066"/>
                </a:solidFill>
              </a:rPr>
              <a:t>       4</a:t>
            </a:r>
            <a:r>
              <a:rPr lang="en-GB" altLang="en-US" sz="900" b="1">
                <a:solidFill>
                  <a:srgbClr val="010066"/>
                </a:solidFill>
              </a:rPr>
              <a:t> </a:t>
            </a:r>
            <a:r>
              <a:rPr lang="en-GB" altLang="en-US" b="1">
                <a:solidFill>
                  <a:schemeClr val="bg2"/>
                </a:solidFill>
              </a:rPr>
              <a:t>Al</a:t>
            </a:r>
            <a:r>
              <a:rPr lang="en-GB" altLang="en-US" b="1">
                <a:solidFill>
                  <a:srgbClr val="010066"/>
                </a:solidFill>
              </a:rPr>
              <a:t> (l) + 3</a:t>
            </a:r>
            <a:r>
              <a:rPr lang="en-GB" altLang="en-US" sz="900" b="1">
                <a:solidFill>
                  <a:srgbClr val="010066"/>
                </a:solidFill>
              </a:rPr>
              <a:t> </a:t>
            </a:r>
            <a:r>
              <a:rPr lang="en-GB" altLang="en-US" b="1">
                <a:solidFill>
                  <a:srgbClr val="FF0000"/>
                </a:solidFill>
              </a:rPr>
              <a:t>O</a:t>
            </a:r>
            <a:r>
              <a:rPr lang="en-GB" altLang="en-US" b="1" baseline="-25000">
                <a:solidFill>
                  <a:srgbClr val="FF0000"/>
                </a:solidFill>
              </a:rPr>
              <a:t>2</a:t>
            </a:r>
            <a:r>
              <a:rPr lang="en-GB" altLang="en-US" b="1" baseline="-25000">
                <a:solidFill>
                  <a:schemeClr val="accent2"/>
                </a:solidFill>
              </a:rPr>
              <a:t> </a:t>
            </a:r>
            <a:r>
              <a:rPr lang="en-GB" altLang="en-US" b="1">
                <a:solidFill>
                  <a:srgbClr val="010066"/>
                </a:solidFill>
              </a:rPr>
              <a:t>(g)</a:t>
            </a:r>
            <a:endParaRPr lang="en-GB" altLang="en-US"/>
          </a:p>
        </p:txBody>
      </p:sp>
      <p:sp>
        <p:nvSpPr>
          <p:cNvPr id="35" name="Rectangle 34">
            <a:extLst>
              <a:ext uri="{FF2B5EF4-FFF2-40B4-BE49-F238E27FC236}">
                <a16:creationId xmlns:a16="http://schemas.microsoft.com/office/drawing/2014/main" id="{E5FFFC87-42FF-4234-8FC1-7C584E58F757}"/>
              </a:ext>
            </a:extLst>
          </p:cNvPr>
          <p:cNvSpPr>
            <a:spLocks noChangeArrowheads="1"/>
          </p:cNvSpPr>
          <p:nvPr/>
        </p:nvSpPr>
        <p:spPr bwMode="auto">
          <a:xfrm>
            <a:off x="466725" y="2640013"/>
            <a:ext cx="4115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b="1" dirty="0">
                <a:solidFill>
                  <a:schemeClr val="bg2"/>
                </a:solidFill>
              </a:rPr>
              <a:t>Al</a:t>
            </a:r>
            <a:r>
              <a:rPr lang="en-GB" altLang="en-US" b="1" baseline="30000" dirty="0">
                <a:solidFill>
                  <a:schemeClr val="bg2"/>
                </a:solidFill>
              </a:rPr>
              <a:t>3+</a:t>
            </a:r>
            <a:r>
              <a:rPr lang="en-GB" altLang="en-US" b="1" dirty="0">
                <a:solidFill>
                  <a:schemeClr val="bg2"/>
                </a:solidFill>
              </a:rPr>
              <a:t> + 3e</a:t>
            </a:r>
            <a:r>
              <a:rPr lang="en-GB" altLang="en-US" b="1" baseline="30000" dirty="0">
                <a:solidFill>
                  <a:schemeClr val="bg2"/>
                </a:solidFill>
              </a:rPr>
              <a:t>–</a:t>
            </a:r>
            <a:r>
              <a:rPr lang="en-GB" altLang="en-US" b="1" dirty="0">
                <a:solidFill>
                  <a:schemeClr val="bg2"/>
                </a:solidFill>
              </a:rPr>
              <a:t>     </a:t>
            </a:r>
            <a:r>
              <a:rPr lang="en-GB" altLang="en-US" b="1" dirty="0">
                <a:solidFill>
                  <a:schemeClr val="bg2"/>
                </a:solidFill>
                <a:sym typeface="Symbol" panose="05050102010706020507" pitchFamily="18" charset="2"/>
              </a:rPr>
              <a:t>Al   (reduction)</a:t>
            </a:r>
            <a:endParaRPr lang="en-GB" altLang="en-US" b="1" dirty="0">
              <a:solidFill>
                <a:srgbClr val="010066"/>
              </a:solidFill>
              <a:sym typeface="Symbol" panose="05050102010706020507" pitchFamily="18" charset="2"/>
            </a:endParaRPr>
          </a:p>
        </p:txBody>
      </p:sp>
      <p:sp>
        <p:nvSpPr>
          <p:cNvPr id="36" name="Rectangle 35">
            <a:extLst>
              <a:ext uri="{FF2B5EF4-FFF2-40B4-BE49-F238E27FC236}">
                <a16:creationId xmlns:a16="http://schemas.microsoft.com/office/drawing/2014/main" id="{0EAD5D83-D995-47EA-91CA-9BFECCA7E9E8}"/>
              </a:ext>
            </a:extLst>
          </p:cNvPr>
          <p:cNvSpPr>
            <a:spLocks noChangeArrowheads="1"/>
          </p:cNvSpPr>
          <p:nvPr/>
        </p:nvSpPr>
        <p:spPr bwMode="auto">
          <a:xfrm>
            <a:off x="407988" y="3795713"/>
            <a:ext cx="4150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b="1" dirty="0">
                <a:solidFill>
                  <a:srgbClr val="FF0000"/>
                </a:solidFill>
                <a:sym typeface="Symbol" panose="05050102010706020507" pitchFamily="18" charset="2"/>
              </a:rPr>
              <a:t>2O</a:t>
            </a:r>
            <a:r>
              <a:rPr lang="en-GB" altLang="en-US" b="1" baseline="30000" dirty="0">
                <a:solidFill>
                  <a:srgbClr val="FF0000"/>
                </a:solidFill>
                <a:sym typeface="Symbol" panose="05050102010706020507" pitchFamily="18" charset="2"/>
              </a:rPr>
              <a:t>2–</a:t>
            </a:r>
            <a:r>
              <a:rPr lang="en-GB" altLang="en-US" b="1" dirty="0">
                <a:solidFill>
                  <a:srgbClr val="FF0000"/>
                </a:solidFill>
                <a:sym typeface="Symbol" panose="05050102010706020507" pitchFamily="18" charset="2"/>
              </a:rPr>
              <a:t>     O</a:t>
            </a:r>
            <a:r>
              <a:rPr lang="en-GB" altLang="en-US" b="1" baseline="-25000" dirty="0">
                <a:solidFill>
                  <a:srgbClr val="FF0000"/>
                </a:solidFill>
                <a:sym typeface="Symbol" panose="05050102010706020507" pitchFamily="18" charset="2"/>
              </a:rPr>
              <a:t>2</a:t>
            </a:r>
            <a:r>
              <a:rPr lang="en-GB" altLang="en-US" b="1" dirty="0">
                <a:solidFill>
                  <a:srgbClr val="FF0000"/>
                </a:solidFill>
                <a:sym typeface="Symbol" panose="05050102010706020507" pitchFamily="18" charset="2"/>
              </a:rPr>
              <a:t> + 4e</a:t>
            </a:r>
            <a:r>
              <a:rPr lang="en-GB" altLang="en-US" b="1" baseline="30000" dirty="0">
                <a:solidFill>
                  <a:srgbClr val="FF0000"/>
                </a:solidFill>
                <a:sym typeface="Symbol" panose="05050102010706020507" pitchFamily="18" charset="2"/>
              </a:rPr>
              <a:t>–   </a:t>
            </a:r>
            <a:r>
              <a:rPr lang="en-GB" altLang="en-US" b="1" dirty="0">
                <a:solidFill>
                  <a:srgbClr val="FF0000"/>
                </a:solidFill>
                <a:sym typeface="Symbol" panose="05050102010706020507" pitchFamily="18" charset="2"/>
              </a:rPr>
              <a:t>(oxidation)</a:t>
            </a:r>
          </a:p>
        </p:txBody>
      </p:sp>
      <p:pic>
        <p:nvPicPr>
          <p:cNvPr id="23" name="Picture 8">
            <a:hlinkClick r:id="" action="ppaction://hlinkshowjump?jump=nextslide"/>
            <a:extLst>
              <a:ext uri="{FF2B5EF4-FFF2-40B4-BE49-F238E27FC236}">
                <a16:creationId xmlns:a16="http://schemas.microsoft.com/office/drawing/2014/main" id="{2D7F3183-00D7-45F1-B535-B3096E345D0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4" name="Picture 9" descr="notes_icon">
            <a:extLst>
              <a:ext uri="{FF2B5EF4-FFF2-40B4-BE49-F238E27FC236}">
                <a16:creationId xmlns:a16="http://schemas.microsoft.com/office/drawing/2014/main" id="{775F8019-4031-4B12-A532-705FDD4279E4}"/>
              </a:ext>
            </a:extLst>
          </p:cNvPr>
          <p:cNvPicPr>
            <a:picLocks noChangeAspect="1" noChangeArrowheads="1"/>
          </p:cNvPicPr>
          <p:nvPr/>
        </p:nvPicPr>
        <p:blipFill>
          <a:blip r:embed="rId9"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35874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82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82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82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26829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829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animBg="1"/>
      <p:bldP spid="268294" grpId="0"/>
      <p:bldP spid="268299" grpId="0"/>
      <p:bldP spid="268296" grpId="0"/>
      <p:bldP spid="268297" grpId="0"/>
      <p:bldP spid="27"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xtracting_metals_by_electrolysis_13.1.png">
            <a:extLst>
              <a:ext uri="{FF2B5EF4-FFF2-40B4-BE49-F238E27FC236}">
                <a16:creationId xmlns:a16="http://schemas.microsoft.com/office/drawing/2014/main" id="{A93C3A7C-1F3C-4576-8AB9-593FD28A5A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 y="3111500"/>
            <a:ext cx="45593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4D892422-00D5-415A-958D-E3FAF7C1DFD3}"/>
              </a:ext>
            </a:extLst>
          </p:cNvPr>
          <p:cNvSpPr>
            <a:spLocks noGrp="1" noChangeArrowheads="1"/>
          </p:cNvSpPr>
          <p:nvPr>
            <p:ph type="title"/>
          </p:nvPr>
        </p:nvSpPr>
        <p:spPr/>
        <p:txBody>
          <a:bodyPr/>
          <a:lstStyle/>
          <a:p>
            <a:r>
              <a:rPr lang="en-GB" altLang="en-US" dirty="0"/>
              <a:t>The economics of electrolysis</a:t>
            </a:r>
          </a:p>
        </p:txBody>
      </p:sp>
      <p:sp>
        <p:nvSpPr>
          <p:cNvPr id="23557" name="Text Box 5">
            <a:extLst>
              <a:ext uri="{FF2B5EF4-FFF2-40B4-BE49-F238E27FC236}">
                <a16:creationId xmlns:a16="http://schemas.microsoft.com/office/drawing/2014/main" id="{216977D9-9178-44AA-BA46-51DAFD985D58}"/>
              </a:ext>
            </a:extLst>
          </p:cNvPr>
          <p:cNvSpPr txBox="1">
            <a:spLocks noChangeArrowheads="1"/>
          </p:cNvSpPr>
          <p:nvPr/>
        </p:nvSpPr>
        <p:spPr bwMode="auto">
          <a:xfrm>
            <a:off x="342900" y="784225"/>
            <a:ext cx="849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Extracting </a:t>
            </a:r>
            <a:r>
              <a:rPr lang="en-GB" altLang="en-US" dirty="0" err="1">
                <a:solidFill>
                  <a:srgbClr val="010066"/>
                </a:solidFill>
              </a:rPr>
              <a:t>aluminum</a:t>
            </a:r>
            <a:r>
              <a:rPr lang="en-GB" altLang="en-US" dirty="0">
                <a:solidFill>
                  <a:srgbClr val="010066"/>
                </a:solidFill>
              </a:rPr>
              <a:t> from its ore using electrolysis requires large amounts of electrical energy. This is very expensive.</a:t>
            </a:r>
          </a:p>
        </p:txBody>
      </p:sp>
      <p:sp>
        <p:nvSpPr>
          <p:cNvPr id="269318" name="Text Box 6">
            <a:extLst>
              <a:ext uri="{FF2B5EF4-FFF2-40B4-BE49-F238E27FC236}">
                <a16:creationId xmlns:a16="http://schemas.microsoft.com/office/drawing/2014/main" id="{117B0C44-E92E-4BE2-83C7-C0A0A05A2AA4}"/>
              </a:ext>
            </a:extLst>
          </p:cNvPr>
          <p:cNvSpPr txBox="1">
            <a:spLocks noChangeArrowheads="1"/>
          </p:cNvSpPr>
          <p:nvPr/>
        </p:nvSpPr>
        <p:spPr bwMode="auto">
          <a:xfrm>
            <a:off x="5021263" y="3482975"/>
            <a:ext cx="37798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To reduce energy use, </a:t>
            </a:r>
            <a:r>
              <a:rPr lang="en-GB" altLang="en-US" dirty="0" err="1">
                <a:solidFill>
                  <a:srgbClr val="010066"/>
                </a:solidFill>
              </a:rPr>
              <a:t>aluminum</a:t>
            </a:r>
            <a:r>
              <a:rPr lang="en-GB" altLang="en-US" dirty="0">
                <a:solidFill>
                  <a:srgbClr val="010066"/>
                </a:solidFill>
              </a:rPr>
              <a:t> extraction plants are often located near sources of renewable electricity, such as hydroelectric dams.</a:t>
            </a:r>
          </a:p>
        </p:txBody>
      </p:sp>
      <p:sp>
        <p:nvSpPr>
          <p:cNvPr id="269319" name="Text Box 7">
            <a:extLst>
              <a:ext uri="{FF2B5EF4-FFF2-40B4-BE49-F238E27FC236}">
                <a16:creationId xmlns:a16="http://schemas.microsoft.com/office/drawing/2014/main" id="{11970378-9A5B-4BD4-95A4-F6ED530F9BF3}"/>
              </a:ext>
            </a:extLst>
          </p:cNvPr>
          <p:cNvSpPr txBox="1">
            <a:spLocks noChangeArrowheads="1"/>
          </p:cNvSpPr>
          <p:nvPr/>
        </p:nvSpPr>
        <p:spPr bwMode="auto">
          <a:xfrm>
            <a:off x="342900" y="2133600"/>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The energy is needed to melt the </a:t>
            </a:r>
            <a:r>
              <a:rPr lang="en-GB" altLang="en-US" dirty="0" err="1">
                <a:solidFill>
                  <a:srgbClr val="010066"/>
                </a:solidFill>
              </a:rPr>
              <a:t>aluminum</a:t>
            </a:r>
            <a:r>
              <a:rPr lang="en-GB" altLang="en-US" dirty="0">
                <a:solidFill>
                  <a:srgbClr val="010066"/>
                </a:solidFill>
              </a:rPr>
              <a:t> oxide in the ore and to extract the </a:t>
            </a:r>
            <a:r>
              <a:rPr lang="en-GB" altLang="en-US" dirty="0" err="1">
                <a:solidFill>
                  <a:srgbClr val="010066"/>
                </a:solidFill>
              </a:rPr>
              <a:t>aluminum</a:t>
            </a:r>
            <a:r>
              <a:rPr lang="en-GB" altLang="en-US" dirty="0">
                <a:solidFill>
                  <a:srgbClr val="010066"/>
                </a:solidFill>
              </a:rPr>
              <a:t> by electrolysis.</a:t>
            </a:r>
          </a:p>
        </p:txBody>
      </p:sp>
      <p:pic>
        <p:nvPicPr>
          <p:cNvPr id="10" name="Picture 8">
            <a:hlinkClick r:id="" action="ppaction://hlinkshowjump?jump=nextslide"/>
            <a:extLst>
              <a:ext uri="{FF2B5EF4-FFF2-40B4-BE49-F238E27FC236}">
                <a16:creationId xmlns:a16="http://schemas.microsoft.com/office/drawing/2014/main" id="{1E2D8632-627B-4409-AFBA-132CA24A0E8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B0B902D8-5F65-4F04-B53A-478FC0C9C3E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62082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3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93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8" grpId="0"/>
      <p:bldP spid="2693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E26A55AA-55EC-4217-B15C-203F5F613055}"/>
              </a:ext>
            </a:extLst>
          </p:cNvPr>
          <p:cNvSpPr>
            <a:spLocks noGrp="1" noChangeArrowheads="1"/>
          </p:cNvSpPr>
          <p:nvPr>
            <p:ph type="title"/>
          </p:nvPr>
        </p:nvSpPr>
        <p:spPr/>
        <p:txBody>
          <a:bodyPr/>
          <a:lstStyle/>
          <a:p>
            <a:pPr eaLnBrk="1" hangingPunct="1"/>
            <a:r>
              <a:rPr lang="en-GB" altLang="en-US" dirty="0"/>
              <a:t>Extracting </a:t>
            </a:r>
            <a:r>
              <a:rPr lang="en-GB" altLang="en-US" dirty="0" err="1"/>
              <a:t>aluminum</a:t>
            </a:r>
            <a:r>
              <a:rPr lang="en-GB" altLang="en-US" dirty="0"/>
              <a:t> summary</a:t>
            </a:r>
          </a:p>
        </p:txBody>
      </p:sp>
      <p:pic>
        <p:nvPicPr>
          <p:cNvPr id="8" name="Picture 7">
            <a:hlinkClick r:id="" action="ppaction://hlinkshowjump?jump=nextslide"/>
            <a:extLst>
              <a:ext uri="{FF2B5EF4-FFF2-40B4-BE49-F238E27FC236}">
                <a16:creationId xmlns:a16="http://schemas.microsoft.com/office/drawing/2014/main" id="{83D94543-7371-418B-BBA6-90B9617E2E1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0DF650F2-D5D9-4B5A-A1CA-A9B49DC967F3}"/>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9DB14B58-569D-4C0E-9319-0EB56D138FB0}"/>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2085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E32651B-E2A7-4957-9CEA-0EE584E4ECD6}"/>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738420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372C49A9-B9E5-42F3-AC39-FD6C8D9A2B64}"/>
              </a:ext>
            </a:extLst>
          </p:cNvPr>
          <p:cNvSpPr>
            <a:spLocks noGrp="1" noChangeArrowheads="1"/>
          </p:cNvSpPr>
          <p:nvPr>
            <p:ph type="title"/>
          </p:nvPr>
        </p:nvSpPr>
        <p:spPr/>
        <p:txBody>
          <a:bodyPr/>
          <a:lstStyle/>
          <a:p>
            <a:r>
              <a:rPr lang="en-GB" altLang="en-US" dirty="0"/>
              <a:t>Metal extraction activity</a:t>
            </a:r>
          </a:p>
        </p:txBody>
      </p:sp>
      <p:pic>
        <p:nvPicPr>
          <p:cNvPr id="7" name="Picture 6">
            <a:hlinkClick r:id="" action="ppaction://hlinkshowjump?jump=nextslide"/>
            <a:extLst>
              <a:ext uri="{FF2B5EF4-FFF2-40B4-BE49-F238E27FC236}">
                <a16:creationId xmlns:a16="http://schemas.microsoft.com/office/drawing/2014/main" id="{0FB0E1A0-9CCC-408C-B721-120006C5C3A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EEFF41D1-C5B7-4B0F-B590-3861DA78701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8" descr="notes_icon">
            <a:extLst>
              <a:ext uri="{FF2B5EF4-FFF2-40B4-BE49-F238E27FC236}">
                <a16:creationId xmlns:a16="http://schemas.microsoft.com/office/drawing/2014/main" id="{72806DD0-0E3E-4B4E-AEF4-B74A3F9205FE}"/>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73420393-E90F-4DEF-9B7A-219F620C1A2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59897BDF-BED6-42B1-BDAC-837D49BE620C}"/>
              </a:ext>
            </a:extLst>
          </p:cNvPr>
          <p:cNvSpPr>
            <a:spLocks noGrp="1"/>
          </p:cNvSpPr>
          <p:nvPr>
            <p:ph type="title"/>
          </p:nvPr>
        </p:nvSpPr>
        <p:spPr/>
        <p:txBody>
          <a:bodyPr/>
          <a:lstStyle/>
          <a:p>
            <a:r>
              <a:rPr lang="en-GB" altLang="en-US"/>
              <a:t>Comparing extraction methods</a:t>
            </a:r>
          </a:p>
        </p:txBody>
      </p:sp>
      <p:sp>
        <p:nvSpPr>
          <p:cNvPr id="6" name="TextBox 5">
            <a:extLst>
              <a:ext uri="{FF2B5EF4-FFF2-40B4-BE49-F238E27FC236}">
                <a16:creationId xmlns:a16="http://schemas.microsoft.com/office/drawing/2014/main" id="{EB97E473-18B5-4164-8356-0570E92ED67C}"/>
              </a:ext>
            </a:extLst>
          </p:cNvPr>
          <p:cNvSpPr txBox="1">
            <a:spLocks noChangeArrowheads="1"/>
          </p:cNvSpPr>
          <p:nvPr/>
        </p:nvSpPr>
        <p:spPr bwMode="auto">
          <a:xfrm>
            <a:off x="722313" y="3576638"/>
            <a:ext cx="2566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temperature</a:t>
            </a:r>
          </a:p>
        </p:txBody>
      </p:sp>
      <p:sp>
        <p:nvSpPr>
          <p:cNvPr id="7" name="TextBox 6">
            <a:extLst>
              <a:ext uri="{FF2B5EF4-FFF2-40B4-BE49-F238E27FC236}">
                <a16:creationId xmlns:a16="http://schemas.microsoft.com/office/drawing/2014/main" id="{8DDAF6F8-5049-4437-BF91-AECD2D45EA95}"/>
              </a:ext>
            </a:extLst>
          </p:cNvPr>
          <p:cNvSpPr txBox="1">
            <a:spLocks noChangeArrowheads="1"/>
          </p:cNvSpPr>
          <p:nvPr/>
        </p:nvSpPr>
        <p:spPr bwMode="auto">
          <a:xfrm>
            <a:off x="3903663" y="3576638"/>
            <a:ext cx="1423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30–35</a:t>
            </a:r>
            <a:r>
              <a:rPr lang="en-GB" altLang="en-US" sz="1000" dirty="0">
                <a:cs typeface="Arial" panose="020B0604020202020204" pitchFamily="34" charset="0"/>
              </a:rPr>
              <a:t> </a:t>
            </a:r>
            <a:r>
              <a:rPr lang="en-GB" altLang="en-US" dirty="0"/>
              <a:t>°</a:t>
            </a:r>
            <a:r>
              <a:rPr lang="en-GB" altLang="en-US" dirty="0">
                <a:ea typeface="Verdana" panose="020B0604030504040204" pitchFamily="34" charset="0"/>
                <a:cs typeface="Arial" panose="020B0604020202020204" pitchFamily="34" charset="0"/>
              </a:rPr>
              <a:t>C</a:t>
            </a:r>
            <a:endParaRPr lang="en-GB" altLang="en-US" dirty="0">
              <a:cs typeface="Arial" panose="020B0604020202020204" pitchFamily="34" charset="0"/>
            </a:endParaRPr>
          </a:p>
        </p:txBody>
      </p:sp>
      <p:sp>
        <p:nvSpPr>
          <p:cNvPr id="8" name="TextBox 7">
            <a:extLst>
              <a:ext uri="{FF2B5EF4-FFF2-40B4-BE49-F238E27FC236}">
                <a16:creationId xmlns:a16="http://schemas.microsoft.com/office/drawing/2014/main" id="{3871F153-A5E9-4DF6-9785-D4E140890901}"/>
              </a:ext>
            </a:extLst>
          </p:cNvPr>
          <p:cNvSpPr txBox="1">
            <a:spLocks noChangeArrowheads="1"/>
          </p:cNvSpPr>
          <p:nvPr/>
        </p:nvSpPr>
        <p:spPr bwMode="auto">
          <a:xfrm>
            <a:off x="6584950" y="3576638"/>
            <a:ext cx="1337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cs typeface="Arial" panose="020B0604020202020204" pitchFamily="34" charset="0"/>
              </a:rPr>
              <a:t>1,000</a:t>
            </a:r>
            <a:r>
              <a:rPr lang="en-GB" altLang="en-US" sz="1000" dirty="0">
                <a:cs typeface="Arial" panose="020B0604020202020204" pitchFamily="34" charset="0"/>
              </a:rPr>
              <a:t> </a:t>
            </a:r>
            <a:r>
              <a:rPr lang="en-GB" altLang="en-US" dirty="0"/>
              <a:t>°</a:t>
            </a:r>
            <a:r>
              <a:rPr lang="en-GB" altLang="en-US" dirty="0">
                <a:ea typeface="Verdana" panose="020B0604030504040204" pitchFamily="34" charset="0"/>
                <a:cs typeface="Arial" panose="020B0604020202020204" pitchFamily="34" charset="0"/>
              </a:rPr>
              <a:t>C</a:t>
            </a:r>
            <a:endParaRPr lang="en-GB" altLang="en-US" dirty="0">
              <a:cs typeface="Arial" panose="020B0604020202020204" pitchFamily="34" charset="0"/>
            </a:endParaRPr>
          </a:p>
        </p:txBody>
      </p:sp>
      <p:sp>
        <p:nvSpPr>
          <p:cNvPr id="9" name="TextBox 8">
            <a:extLst>
              <a:ext uri="{FF2B5EF4-FFF2-40B4-BE49-F238E27FC236}">
                <a16:creationId xmlns:a16="http://schemas.microsoft.com/office/drawing/2014/main" id="{09CA3A65-760B-4B8B-B72A-FD12F6B3E229}"/>
              </a:ext>
            </a:extLst>
          </p:cNvPr>
          <p:cNvSpPr txBox="1">
            <a:spLocks noChangeArrowheads="1"/>
          </p:cNvSpPr>
          <p:nvPr/>
        </p:nvSpPr>
        <p:spPr bwMode="auto">
          <a:xfrm>
            <a:off x="688975" y="4365625"/>
            <a:ext cx="2600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purity of zinc</a:t>
            </a:r>
          </a:p>
        </p:txBody>
      </p:sp>
      <p:sp>
        <p:nvSpPr>
          <p:cNvPr id="11" name="TextBox 10">
            <a:extLst>
              <a:ext uri="{FF2B5EF4-FFF2-40B4-BE49-F238E27FC236}">
                <a16:creationId xmlns:a16="http://schemas.microsoft.com/office/drawing/2014/main" id="{F0C83908-4F97-493A-879E-B034A1D6CD62}"/>
              </a:ext>
            </a:extLst>
          </p:cNvPr>
          <p:cNvSpPr txBox="1">
            <a:spLocks noChangeArrowheads="1"/>
          </p:cNvSpPr>
          <p:nvPr/>
        </p:nvSpPr>
        <p:spPr bwMode="auto">
          <a:xfrm>
            <a:off x="757238" y="5011738"/>
            <a:ext cx="25447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a:t>greenhouse gas production</a:t>
            </a:r>
          </a:p>
        </p:txBody>
      </p:sp>
      <p:sp>
        <p:nvSpPr>
          <p:cNvPr id="12" name="TextBox 11">
            <a:extLst>
              <a:ext uri="{FF2B5EF4-FFF2-40B4-BE49-F238E27FC236}">
                <a16:creationId xmlns:a16="http://schemas.microsoft.com/office/drawing/2014/main" id="{12842C9F-02CA-49FC-B326-59E77D751D41}"/>
              </a:ext>
            </a:extLst>
          </p:cNvPr>
          <p:cNvSpPr txBox="1">
            <a:spLocks noChangeArrowheads="1"/>
          </p:cNvSpPr>
          <p:nvPr/>
        </p:nvSpPr>
        <p:spPr bwMode="auto">
          <a:xfrm>
            <a:off x="6253163" y="5195888"/>
            <a:ext cx="1946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SO</a:t>
            </a:r>
            <a:r>
              <a:rPr lang="en-GB" altLang="en-US" baseline="-25000"/>
              <a:t>2</a:t>
            </a:r>
            <a:r>
              <a:rPr lang="en-GB" altLang="en-US"/>
              <a:t> and CO</a:t>
            </a:r>
          </a:p>
        </p:txBody>
      </p:sp>
      <p:sp>
        <p:nvSpPr>
          <p:cNvPr id="14" name="TextBox 13">
            <a:extLst>
              <a:ext uri="{FF2B5EF4-FFF2-40B4-BE49-F238E27FC236}">
                <a16:creationId xmlns:a16="http://schemas.microsoft.com/office/drawing/2014/main" id="{967CF6DE-3298-4719-A65C-957E246B4F0F}"/>
              </a:ext>
            </a:extLst>
          </p:cNvPr>
          <p:cNvSpPr txBox="1">
            <a:spLocks noChangeArrowheads="1"/>
          </p:cNvSpPr>
          <p:nvPr/>
        </p:nvSpPr>
        <p:spPr bwMode="auto">
          <a:xfrm>
            <a:off x="3979863" y="4386263"/>
            <a:ext cx="1230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99.99%</a:t>
            </a:r>
          </a:p>
        </p:txBody>
      </p:sp>
      <p:sp>
        <p:nvSpPr>
          <p:cNvPr id="15" name="TextBox 14">
            <a:extLst>
              <a:ext uri="{FF2B5EF4-FFF2-40B4-BE49-F238E27FC236}">
                <a16:creationId xmlns:a16="http://schemas.microsoft.com/office/drawing/2014/main" id="{AD46181C-DFAB-442A-A386-4E809C9F47D7}"/>
              </a:ext>
            </a:extLst>
          </p:cNvPr>
          <p:cNvSpPr txBox="1">
            <a:spLocks noChangeArrowheads="1"/>
          </p:cNvSpPr>
          <p:nvPr/>
        </p:nvSpPr>
        <p:spPr bwMode="auto">
          <a:xfrm>
            <a:off x="6735763" y="4386263"/>
            <a:ext cx="981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&gt;95%</a:t>
            </a:r>
          </a:p>
        </p:txBody>
      </p:sp>
      <p:sp>
        <p:nvSpPr>
          <p:cNvPr id="16" name="TextBox 15">
            <a:extLst>
              <a:ext uri="{FF2B5EF4-FFF2-40B4-BE49-F238E27FC236}">
                <a16:creationId xmlns:a16="http://schemas.microsoft.com/office/drawing/2014/main" id="{172BE8BF-C840-435E-9A42-C07EFFA05B8C}"/>
              </a:ext>
            </a:extLst>
          </p:cNvPr>
          <p:cNvSpPr txBox="1">
            <a:spLocks noChangeArrowheads="1"/>
          </p:cNvSpPr>
          <p:nvPr/>
        </p:nvSpPr>
        <p:spPr bwMode="auto">
          <a:xfrm>
            <a:off x="4224338" y="5195888"/>
            <a:ext cx="741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SO</a:t>
            </a:r>
            <a:r>
              <a:rPr lang="en-GB" altLang="en-US" baseline="-25000" dirty="0"/>
              <a:t>2</a:t>
            </a:r>
            <a:endParaRPr lang="en-GB" altLang="en-US" dirty="0"/>
          </a:p>
        </p:txBody>
      </p:sp>
      <p:grpSp>
        <p:nvGrpSpPr>
          <p:cNvPr id="2" name="Group 33">
            <a:extLst>
              <a:ext uri="{FF2B5EF4-FFF2-40B4-BE49-F238E27FC236}">
                <a16:creationId xmlns:a16="http://schemas.microsoft.com/office/drawing/2014/main" id="{FA48E1BB-0E4A-48C3-BD3D-C949557E3DBC}"/>
              </a:ext>
            </a:extLst>
          </p:cNvPr>
          <p:cNvGrpSpPr>
            <a:grpSpLocks/>
          </p:cNvGrpSpPr>
          <p:nvPr/>
        </p:nvGrpSpPr>
        <p:grpSpPr bwMode="auto">
          <a:xfrm>
            <a:off x="688975" y="2968625"/>
            <a:ext cx="7872413" cy="2876550"/>
            <a:chOff x="664726" y="3430975"/>
            <a:chExt cx="7873627" cy="2876550"/>
          </a:xfrm>
        </p:grpSpPr>
        <p:sp>
          <p:nvSpPr>
            <p:cNvPr id="25622" name="Rectangle 17">
              <a:extLst>
                <a:ext uri="{FF2B5EF4-FFF2-40B4-BE49-F238E27FC236}">
                  <a16:creationId xmlns:a16="http://schemas.microsoft.com/office/drawing/2014/main" id="{B2C4F571-2EAF-4B74-AD7C-4BDBD9C6BC15}"/>
                </a:ext>
              </a:extLst>
            </p:cNvPr>
            <p:cNvSpPr>
              <a:spLocks noChangeArrowheads="1"/>
            </p:cNvSpPr>
            <p:nvPr/>
          </p:nvSpPr>
          <p:spPr bwMode="auto">
            <a:xfrm>
              <a:off x="664726" y="3468590"/>
              <a:ext cx="7790501" cy="427622"/>
            </a:xfrm>
            <a:prstGeom prst="rect">
              <a:avLst/>
            </a:prstGeom>
            <a:solidFill>
              <a:srgbClr val="FF6600"/>
            </a:solidFill>
            <a:ln w="9525" algn="ctr">
              <a:solidFill>
                <a:srgbClr val="FF6600"/>
              </a:solidFill>
              <a:round/>
              <a:headEnd/>
              <a:tailEnd/>
            </a:ln>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23" name="Rectangle 16">
              <a:extLst>
                <a:ext uri="{FF2B5EF4-FFF2-40B4-BE49-F238E27FC236}">
                  <a16:creationId xmlns:a16="http://schemas.microsoft.com/office/drawing/2014/main" id="{BBEE68A2-B0EB-42AB-BBC1-77B0F0F5F7A5}"/>
                </a:ext>
              </a:extLst>
            </p:cNvPr>
            <p:cNvSpPr>
              <a:spLocks noChangeArrowheads="1"/>
            </p:cNvSpPr>
            <p:nvPr/>
          </p:nvSpPr>
          <p:spPr bwMode="auto">
            <a:xfrm>
              <a:off x="664726" y="3468590"/>
              <a:ext cx="7790501" cy="2838935"/>
            </a:xfrm>
            <a:prstGeom prst="rect">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24" name="TextBox 3">
              <a:extLst>
                <a:ext uri="{FF2B5EF4-FFF2-40B4-BE49-F238E27FC236}">
                  <a16:creationId xmlns:a16="http://schemas.microsoft.com/office/drawing/2014/main" id="{604574CC-A0A4-4702-8349-55C28A2AF264}"/>
                </a:ext>
              </a:extLst>
            </p:cNvPr>
            <p:cNvSpPr txBox="1">
              <a:spLocks noChangeArrowheads="1"/>
            </p:cNvSpPr>
            <p:nvPr/>
          </p:nvSpPr>
          <p:spPr bwMode="auto">
            <a:xfrm>
              <a:off x="3265710" y="3430975"/>
              <a:ext cx="2612571" cy="4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electrolysis</a:t>
              </a:r>
            </a:p>
          </p:txBody>
        </p:sp>
        <p:sp>
          <p:nvSpPr>
            <p:cNvPr id="25625" name="TextBox 4">
              <a:extLst>
                <a:ext uri="{FF2B5EF4-FFF2-40B4-BE49-F238E27FC236}">
                  <a16:creationId xmlns:a16="http://schemas.microsoft.com/office/drawing/2014/main" id="{DD3BBA14-55BF-4293-90B3-212B95C7A18C}"/>
                </a:ext>
              </a:extLst>
            </p:cNvPr>
            <p:cNvSpPr txBox="1">
              <a:spLocks noChangeArrowheads="1"/>
            </p:cNvSpPr>
            <p:nvPr/>
          </p:nvSpPr>
          <p:spPr bwMode="auto">
            <a:xfrm>
              <a:off x="5866406" y="3430975"/>
              <a:ext cx="26719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reduction</a:t>
              </a:r>
            </a:p>
          </p:txBody>
        </p:sp>
      </p:grpSp>
      <p:sp>
        <p:nvSpPr>
          <p:cNvPr id="25614" name="TextBox 33">
            <a:extLst>
              <a:ext uri="{FF2B5EF4-FFF2-40B4-BE49-F238E27FC236}">
                <a16:creationId xmlns:a16="http://schemas.microsoft.com/office/drawing/2014/main" id="{2C7CA95E-3F7B-44A6-BE9E-38DB34CD4281}"/>
              </a:ext>
            </a:extLst>
          </p:cNvPr>
          <p:cNvSpPr txBox="1">
            <a:spLocks noChangeArrowheads="1"/>
          </p:cNvSpPr>
          <p:nvPr/>
        </p:nvSpPr>
        <p:spPr bwMode="auto">
          <a:xfrm>
            <a:off x="355600" y="784225"/>
            <a:ext cx="8177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majority of the world’s zinc is obtained by electrolysis of zinc sulfate, while only 15% is obtained by reduction with carbon.</a:t>
            </a:r>
          </a:p>
        </p:txBody>
      </p:sp>
      <p:sp>
        <p:nvSpPr>
          <p:cNvPr id="36" name="TextBox 35">
            <a:extLst>
              <a:ext uri="{FF2B5EF4-FFF2-40B4-BE49-F238E27FC236}">
                <a16:creationId xmlns:a16="http://schemas.microsoft.com/office/drawing/2014/main" id="{6C029AF5-9C32-465D-A488-E9FBDF0674BC}"/>
              </a:ext>
            </a:extLst>
          </p:cNvPr>
          <p:cNvSpPr txBox="1">
            <a:spLocks noChangeArrowheads="1"/>
          </p:cNvSpPr>
          <p:nvPr/>
        </p:nvSpPr>
        <p:spPr bwMode="auto">
          <a:xfrm>
            <a:off x="1915409" y="6046788"/>
            <a:ext cx="5313183" cy="46196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solidFill>
                  <a:srgbClr val="010066"/>
                </a:solidFill>
              </a:rPr>
              <a:t>Which method would you choose?</a:t>
            </a:r>
          </a:p>
        </p:txBody>
      </p:sp>
      <p:sp>
        <p:nvSpPr>
          <p:cNvPr id="37" name="TextBox 36">
            <a:extLst>
              <a:ext uri="{FF2B5EF4-FFF2-40B4-BE49-F238E27FC236}">
                <a16:creationId xmlns:a16="http://schemas.microsoft.com/office/drawing/2014/main" id="{9E5BEF61-66F6-42F8-9FC0-E9C491EC0C00}"/>
              </a:ext>
            </a:extLst>
          </p:cNvPr>
          <p:cNvSpPr txBox="1">
            <a:spLocks noChangeArrowheads="1"/>
          </p:cNvSpPr>
          <p:nvPr/>
        </p:nvSpPr>
        <p:spPr bwMode="auto">
          <a:xfrm>
            <a:off x="355600" y="2060575"/>
            <a:ext cx="81772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table below compares the extraction of metals by reduction and electrolysis:</a:t>
            </a:r>
          </a:p>
        </p:txBody>
      </p:sp>
      <p:cxnSp>
        <p:nvCxnSpPr>
          <p:cNvPr id="27" name="Straight Connector 26">
            <a:extLst>
              <a:ext uri="{FF2B5EF4-FFF2-40B4-BE49-F238E27FC236}">
                <a16:creationId xmlns:a16="http://schemas.microsoft.com/office/drawing/2014/main" id="{13AA282C-06C6-4B5E-8460-3B5A319F48FA}"/>
              </a:ext>
            </a:extLst>
          </p:cNvPr>
          <p:cNvCxnSpPr>
            <a:cxnSpLocks noChangeShapeType="1"/>
          </p:cNvCxnSpPr>
          <p:nvPr/>
        </p:nvCxnSpPr>
        <p:spPr bwMode="auto">
          <a:xfrm>
            <a:off x="701675" y="4114800"/>
            <a:ext cx="7772400"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28" name="Straight Connector 27">
            <a:extLst>
              <a:ext uri="{FF2B5EF4-FFF2-40B4-BE49-F238E27FC236}">
                <a16:creationId xmlns:a16="http://schemas.microsoft.com/office/drawing/2014/main" id="{362D94E3-2C2B-4781-84BB-FD5496EA4DAA}"/>
              </a:ext>
            </a:extLst>
          </p:cNvPr>
          <p:cNvCxnSpPr>
            <a:cxnSpLocks noChangeShapeType="1"/>
          </p:cNvCxnSpPr>
          <p:nvPr/>
        </p:nvCxnSpPr>
        <p:spPr bwMode="auto">
          <a:xfrm>
            <a:off x="708025" y="4968875"/>
            <a:ext cx="7772400" cy="0"/>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41" name="Straight Connector 40">
            <a:extLst>
              <a:ext uri="{FF2B5EF4-FFF2-40B4-BE49-F238E27FC236}">
                <a16:creationId xmlns:a16="http://schemas.microsoft.com/office/drawing/2014/main" id="{8D3F33A3-9A5A-4825-8057-D5782D375567}"/>
              </a:ext>
            </a:extLst>
          </p:cNvPr>
          <p:cNvCxnSpPr>
            <a:cxnSpLocks noChangeShapeType="1"/>
          </p:cNvCxnSpPr>
          <p:nvPr/>
        </p:nvCxnSpPr>
        <p:spPr bwMode="auto">
          <a:xfrm>
            <a:off x="3325813" y="3005138"/>
            <a:ext cx="0" cy="2849562"/>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cxnSp>
        <p:nvCxnSpPr>
          <p:cNvPr id="42" name="Straight Connector 41">
            <a:extLst>
              <a:ext uri="{FF2B5EF4-FFF2-40B4-BE49-F238E27FC236}">
                <a16:creationId xmlns:a16="http://schemas.microsoft.com/office/drawing/2014/main" id="{BEA20516-F4F8-4A82-B0A6-73DE77484BFA}"/>
              </a:ext>
            </a:extLst>
          </p:cNvPr>
          <p:cNvCxnSpPr>
            <a:cxnSpLocks noChangeShapeType="1"/>
          </p:cNvCxnSpPr>
          <p:nvPr/>
        </p:nvCxnSpPr>
        <p:spPr bwMode="auto">
          <a:xfrm>
            <a:off x="5900738" y="2990850"/>
            <a:ext cx="0" cy="2849563"/>
          </a:xfrm>
          <a:prstGeom prst="line">
            <a:avLst/>
          </a:prstGeom>
          <a:noFill/>
          <a:ln w="38100" algn="ctr">
            <a:solidFill>
              <a:srgbClr val="FF6600"/>
            </a:solidFill>
            <a:round/>
            <a:headEnd/>
            <a:tailEnd/>
          </a:ln>
          <a:extLst>
            <a:ext uri="{909E8E84-426E-40DD-AFC4-6F175D3DCCD1}">
              <a14:hiddenFill xmlns:a14="http://schemas.microsoft.com/office/drawing/2010/main">
                <a:noFill/>
              </a14:hiddenFill>
            </a:ext>
          </a:extLst>
        </p:spPr>
      </p:cxnSp>
      <p:pic>
        <p:nvPicPr>
          <p:cNvPr id="26" name="Picture 9" descr="notes_icon">
            <a:extLst>
              <a:ext uri="{FF2B5EF4-FFF2-40B4-BE49-F238E27FC236}">
                <a16:creationId xmlns:a16="http://schemas.microsoft.com/office/drawing/2014/main" id="{4CFFB903-523C-44BD-81A2-9D80D2A1D10B}"/>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25" name="Picture 9">
            <a:extLst>
              <a:ext uri="{FF2B5EF4-FFF2-40B4-BE49-F238E27FC236}">
                <a16:creationId xmlns:a16="http://schemas.microsoft.com/office/drawing/2014/main" id="{58423750-19CD-45C8-A942-912CC26A64F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4" grpId="0"/>
      <p:bldP spid="15" grpId="0"/>
      <p:bldP spid="16" grpId="0"/>
      <p:bldP spid="36" grpId="0" animBg="1"/>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ron ore_Kletr_shutterstock_146522018.jpg">
            <a:extLst>
              <a:ext uri="{FF2B5EF4-FFF2-40B4-BE49-F238E27FC236}">
                <a16:creationId xmlns:a16="http://schemas.microsoft.com/office/drawing/2014/main" id="{2BC47960-D3DB-4BC9-9730-0DBF3C1FEBEC}"/>
              </a:ext>
            </a:extLst>
          </p:cNvPr>
          <p:cNvPicPr>
            <a:picLocks noChangeAspect="1"/>
          </p:cNvPicPr>
          <p:nvPr/>
        </p:nvPicPr>
        <p:blipFill>
          <a:blip r:embed="rId4">
            <a:extLst>
              <a:ext uri="{28A0092B-C50C-407E-A947-70E740481C1C}">
                <a14:useLocalDpi xmlns:a14="http://schemas.microsoft.com/office/drawing/2010/main" val="0"/>
              </a:ext>
            </a:extLst>
          </a:blip>
          <a:srcRect l="5302"/>
          <a:stretch>
            <a:fillRect/>
          </a:stretch>
        </p:blipFill>
        <p:spPr bwMode="auto">
          <a:xfrm>
            <a:off x="5646738" y="3181350"/>
            <a:ext cx="28860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9" descr="gold_Elzbieta Sekowska_shutterstock_59934967.jpg">
            <a:extLst>
              <a:ext uri="{FF2B5EF4-FFF2-40B4-BE49-F238E27FC236}">
                <a16:creationId xmlns:a16="http://schemas.microsoft.com/office/drawing/2014/main" id="{BB84BF07-B27A-40B5-9641-A1990C79EF16}"/>
              </a:ext>
            </a:extLst>
          </p:cNvPr>
          <p:cNvPicPr>
            <a:picLocks noChangeAspect="1"/>
          </p:cNvPicPr>
          <p:nvPr/>
        </p:nvPicPr>
        <p:blipFill>
          <a:blip r:embed="rId5">
            <a:extLst>
              <a:ext uri="{28A0092B-C50C-407E-A947-70E740481C1C}">
                <a14:useLocalDpi xmlns:a14="http://schemas.microsoft.com/office/drawing/2010/main" val="0"/>
              </a:ext>
            </a:extLst>
          </a:blip>
          <a:srcRect l="20302" r="5823"/>
          <a:stretch>
            <a:fillRect/>
          </a:stretch>
        </p:blipFill>
        <p:spPr bwMode="auto">
          <a:xfrm>
            <a:off x="5715000" y="784225"/>
            <a:ext cx="27495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a:extLst>
              <a:ext uri="{FF2B5EF4-FFF2-40B4-BE49-F238E27FC236}">
                <a16:creationId xmlns:a16="http://schemas.microsoft.com/office/drawing/2014/main" id="{D23B7BB1-8601-4530-97B0-BC79F30F758E}"/>
              </a:ext>
            </a:extLst>
          </p:cNvPr>
          <p:cNvSpPr>
            <a:spLocks noGrp="1" noChangeArrowheads="1"/>
          </p:cNvSpPr>
          <p:nvPr>
            <p:ph type="title"/>
          </p:nvPr>
        </p:nvSpPr>
        <p:spPr/>
        <p:txBody>
          <a:bodyPr/>
          <a:lstStyle/>
          <a:p>
            <a:r>
              <a:rPr lang="en-GB" altLang="en-US"/>
              <a:t>Where do metals come from?</a:t>
            </a:r>
          </a:p>
        </p:txBody>
      </p:sp>
      <p:sp>
        <p:nvSpPr>
          <p:cNvPr id="18438" name="Rectangle 5">
            <a:extLst>
              <a:ext uri="{FF2B5EF4-FFF2-40B4-BE49-F238E27FC236}">
                <a16:creationId xmlns:a16="http://schemas.microsoft.com/office/drawing/2014/main" id="{EE0B5974-A7A1-48F3-B969-B17EE7948E07}"/>
              </a:ext>
            </a:extLst>
          </p:cNvPr>
          <p:cNvSpPr>
            <a:spLocks noChangeArrowheads="1"/>
          </p:cNvSpPr>
          <p:nvPr/>
        </p:nvSpPr>
        <p:spPr bwMode="auto">
          <a:xfrm>
            <a:off x="342900" y="784225"/>
            <a:ext cx="48339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dirty="0"/>
              <a:t>Some unreactive metals, like gold, silver and copper, are found in the Earth’s crust as pure substances.</a:t>
            </a:r>
          </a:p>
        </p:txBody>
      </p:sp>
      <p:sp>
        <p:nvSpPr>
          <p:cNvPr id="221190" name="Text Box 6">
            <a:extLst>
              <a:ext uri="{FF2B5EF4-FFF2-40B4-BE49-F238E27FC236}">
                <a16:creationId xmlns:a16="http://schemas.microsoft.com/office/drawing/2014/main" id="{23956EDE-5D44-45B5-BCD9-FEA7F7FEDE7C}"/>
              </a:ext>
            </a:extLst>
          </p:cNvPr>
          <p:cNvSpPr txBox="1">
            <a:spLocks noChangeArrowheads="1"/>
          </p:cNvSpPr>
          <p:nvPr/>
        </p:nvSpPr>
        <p:spPr bwMode="auto">
          <a:xfrm>
            <a:off x="342900" y="2179638"/>
            <a:ext cx="462421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FF6600"/>
                </a:solidFill>
              </a:rPr>
              <a:t>Native metals </a:t>
            </a:r>
            <a:r>
              <a:rPr lang="en-GB" altLang="en-US"/>
              <a:t>are metals found in a pure form. </a:t>
            </a:r>
          </a:p>
        </p:txBody>
      </p:sp>
      <p:sp>
        <p:nvSpPr>
          <p:cNvPr id="221191" name="Text Box 7">
            <a:extLst>
              <a:ext uri="{FF2B5EF4-FFF2-40B4-BE49-F238E27FC236}">
                <a16:creationId xmlns:a16="http://schemas.microsoft.com/office/drawing/2014/main" id="{C0588E82-0AA5-4E10-85B3-B536F948E274}"/>
              </a:ext>
            </a:extLst>
          </p:cNvPr>
          <p:cNvSpPr txBox="1">
            <a:spLocks noChangeArrowheads="1"/>
          </p:cNvSpPr>
          <p:nvPr/>
        </p:nvSpPr>
        <p:spPr bwMode="auto">
          <a:xfrm>
            <a:off x="342900" y="3203575"/>
            <a:ext cx="50831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Most metals are actually found combined with other elements as </a:t>
            </a:r>
            <a:r>
              <a:rPr lang="en-GB" altLang="en-US" b="1" dirty="0">
                <a:solidFill>
                  <a:srgbClr val="FF6600"/>
                </a:solidFill>
              </a:rPr>
              <a:t>compounds</a:t>
            </a:r>
            <a:r>
              <a:rPr lang="en-GB" altLang="en-US" dirty="0"/>
              <a:t> in </a:t>
            </a:r>
            <a:r>
              <a:rPr lang="en-GB" altLang="en-US" b="1" dirty="0">
                <a:solidFill>
                  <a:srgbClr val="FF6600"/>
                </a:solidFill>
              </a:rPr>
              <a:t>ores</a:t>
            </a:r>
            <a:r>
              <a:rPr lang="en-GB" altLang="en-US" dirty="0"/>
              <a:t>. These metals must be </a:t>
            </a:r>
            <a:r>
              <a:rPr lang="en-GB" altLang="en-US" b="1" dirty="0">
                <a:solidFill>
                  <a:srgbClr val="FF6600"/>
                </a:solidFill>
              </a:rPr>
              <a:t>extracted</a:t>
            </a:r>
            <a:r>
              <a:rPr lang="en-GB" altLang="en-US" dirty="0"/>
              <a:t> from their ores before they can be made useful.</a:t>
            </a:r>
          </a:p>
        </p:txBody>
      </p:sp>
      <p:sp>
        <p:nvSpPr>
          <p:cNvPr id="221192" name="Rectangle 8">
            <a:extLst>
              <a:ext uri="{FF2B5EF4-FFF2-40B4-BE49-F238E27FC236}">
                <a16:creationId xmlns:a16="http://schemas.microsoft.com/office/drawing/2014/main" id="{6E0E2E64-790A-4788-AAB9-4439A6E8D2F1}"/>
              </a:ext>
            </a:extLst>
          </p:cNvPr>
          <p:cNvSpPr>
            <a:spLocks noChangeArrowheads="1"/>
          </p:cNvSpPr>
          <p:nvPr/>
        </p:nvSpPr>
        <p:spPr bwMode="auto">
          <a:xfrm>
            <a:off x="342900" y="5337175"/>
            <a:ext cx="8424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Highly reactive metals, such as titanium, require complicated</a:t>
            </a:r>
            <a:br>
              <a:rPr lang="en-GB" altLang="en-US" dirty="0"/>
            </a:br>
            <a:r>
              <a:rPr lang="en-GB" altLang="en-US" dirty="0"/>
              <a:t>extraction, which can increase the cost of the pure metal.    </a:t>
            </a:r>
          </a:p>
        </p:txBody>
      </p:sp>
      <p:pic>
        <p:nvPicPr>
          <p:cNvPr id="10" name="Picture 8">
            <a:hlinkClick r:id="" action="ppaction://hlinkshowjump?jump=nextslide"/>
            <a:extLst>
              <a:ext uri="{FF2B5EF4-FFF2-40B4-BE49-F238E27FC236}">
                <a16:creationId xmlns:a16="http://schemas.microsoft.com/office/drawing/2014/main" id="{00507B61-D628-42FD-B9DD-31BB0EF88D7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9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1192"/>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p:bldP spid="221191" grpId="0"/>
      <p:bldP spid="2211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42" name="Picture 10" descr="Chemist_still">
            <a:extLst>
              <a:ext uri="{FF2B5EF4-FFF2-40B4-BE49-F238E27FC236}">
                <a16:creationId xmlns:a16="http://schemas.microsoft.com/office/drawing/2014/main" id="{A3D42BBB-96BC-48E2-AD45-6DED05C923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521"/>
          <a:stretch>
            <a:fillRect/>
          </a:stretch>
        </p:blipFill>
        <p:spPr bwMode="auto">
          <a:xfrm>
            <a:off x="4800600" y="1889125"/>
            <a:ext cx="43434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a:extLst>
              <a:ext uri="{FF2B5EF4-FFF2-40B4-BE49-F238E27FC236}">
                <a16:creationId xmlns:a16="http://schemas.microsoft.com/office/drawing/2014/main" id="{D930AEBE-C576-424C-A6A1-353F1116B064}"/>
              </a:ext>
            </a:extLst>
          </p:cNvPr>
          <p:cNvSpPr>
            <a:spLocks noGrp="1" noChangeArrowheads="1"/>
          </p:cNvSpPr>
          <p:nvPr>
            <p:ph type="title"/>
          </p:nvPr>
        </p:nvSpPr>
        <p:spPr>
          <a:noFill/>
        </p:spPr>
        <p:txBody>
          <a:bodyPr/>
          <a:lstStyle/>
          <a:p>
            <a:r>
              <a:rPr lang="en-GB" altLang="en-US"/>
              <a:t>Methods of extracting metals</a:t>
            </a:r>
          </a:p>
        </p:txBody>
      </p:sp>
      <p:sp>
        <p:nvSpPr>
          <p:cNvPr id="14341" name="Text Box 5">
            <a:extLst>
              <a:ext uri="{FF2B5EF4-FFF2-40B4-BE49-F238E27FC236}">
                <a16:creationId xmlns:a16="http://schemas.microsoft.com/office/drawing/2014/main" id="{1E81FB2E-095A-4EFE-AD81-1111BC024C2A}"/>
              </a:ext>
            </a:extLst>
          </p:cNvPr>
          <p:cNvSpPr txBox="1">
            <a:spLocks noChangeArrowheads="1"/>
          </p:cNvSpPr>
          <p:nvPr/>
        </p:nvSpPr>
        <p:spPr bwMode="auto">
          <a:xfrm>
            <a:off x="342900" y="2209800"/>
            <a:ext cx="5326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57188" algn="l"/>
              </a:tabLst>
              <a:defRPr sz="2400">
                <a:solidFill>
                  <a:srgbClr val="000066"/>
                </a:solidFill>
                <a:latin typeface="Arial" panose="020B0604020202020204" pitchFamily="34" charset="0"/>
              </a:defRPr>
            </a:lvl1pPr>
            <a:lvl2pPr marL="742950" indent="-285750">
              <a:tabLst>
                <a:tab pos="357188" algn="l"/>
              </a:tabLst>
              <a:defRPr sz="2400">
                <a:solidFill>
                  <a:srgbClr val="000066"/>
                </a:solidFill>
                <a:latin typeface="Arial" panose="020B0604020202020204" pitchFamily="34" charset="0"/>
              </a:defRPr>
            </a:lvl2pPr>
            <a:lvl3pPr marL="1143000" indent="-228600">
              <a:tabLst>
                <a:tab pos="357188" algn="l"/>
              </a:tabLst>
              <a:defRPr sz="2400">
                <a:solidFill>
                  <a:srgbClr val="000066"/>
                </a:solidFill>
                <a:latin typeface="Arial" panose="020B0604020202020204" pitchFamily="34" charset="0"/>
              </a:defRPr>
            </a:lvl3pPr>
            <a:lvl4pPr marL="1600200" indent="-228600">
              <a:tabLst>
                <a:tab pos="357188" algn="l"/>
              </a:tabLst>
              <a:defRPr sz="2400">
                <a:solidFill>
                  <a:srgbClr val="000066"/>
                </a:solidFill>
                <a:latin typeface="Arial" panose="020B0604020202020204" pitchFamily="34" charset="0"/>
              </a:defRPr>
            </a:lvl4pPr>
            <a:lvl5pPr marL="2057400" indent="-228600">
              <a:tabLst>
                <a:tab pos="357188" algn="l"/>
              </a:tabLst>
              <a:defRPr sz="2400">
                <a:solidFill>
                  <a:srgbClr val="000066"/>
                </a:solidFill>
                <a:latin typeface="Arial" panose="020B0604020202020204" pitchFamily="34" charset="0"/>
              </a:defRPr>
            </a:lvl5pPr>
            <a:lvl6pPr marL="2514600" indent="-228600" eaLnBrk="0" fontAlgn="base" hangingPunct="0">
              <a:spcBef>
                <a:spcPct val="0"/>
              </a:spcBef>
              <a:spcAft>
                <a:spcPct val="0"/>
              </a:spcAft>
              <a:tabLst>
                <a:tab pos="357188" algn="l"/>
              </a:tabLst>
              <a:defRPr sz="2400">
                <a:solidFill>
                  <a:srgbClr val="000066"/>
                </a:solidFill>
                <a:latin typeface="Arial" panose="020B0604020202020204" pitchFamily="34" charset="0"/>
              </a:defRPr>
            </a:lvl6pPr>
            <a:lvl7pPr marL="2971800" indent="-228600" eaLnBrk="0" fontAlgn="base" hangingPunct="0">
              <a:spcBef>
                <a:spcPct val="0"/>
              </a:spcBef>
              <a:spcAft>
                <a:spcPct val="0"/>
              </a:spcAft>
              <a:tabLst>
                <a:tab pos="357188" algn="l"/>
              </a:tabLst>
              <a:defRPr sz="2400">
                <a:solidFill>
                  <a:srgbClr val="000066"/>
                </a:solidFill>
                <a:latin typeface="Arial" panose="020B0604020202020204" pitchFamily="34" charset="0"/>
              </a:defRPr>
            </a:lvl7pPr>
            <a:lvl8pPr marL="3429000" indent="-228600" eaLnBrk="0" fontAlgn="base" hangingPunct="0">
              <a:spcBef>
                <a:spcPct val="0"/>
              </a:spcBef>
              <a:spcAft>
                <a:spcPct val="0"/>
              </a:spcAft>
              <a:tabLst>
                <a:tab pos="357188" algn="l"/>
              </a:tabLst>
              <a:defRPr sz="2400">
                <a:solidFill>
                  <a:srgbClr val="000066"/>
                </a:solidFill>
                <a:latin typeface="Arial" panose="020B0604020202020204" pitchFamily="34" charset="0"/>
              </a:defRPr>
            </a:lvl8pPr>
            <a:lvl9pPr marL="3886200" indent="-228600" eaLnBrk="0" fontAlgn="base" hangingPunct="0">
              <a:spcBef>
                <a:spcPct val="0"/>
              </a:spcBef>
              <a:spcAft>
                <a:spcPct val="0"/>
              </a:spcAft>
              <a:tabLst>
                <a:tab pos="357188" algn="l"/>
              </a:tabLst>
              <a:defRPr sz="2400">
                <a:solidFill>
                  <a:srgbClr val="000066"/>
                </a:solidFill>
                <a:latin typeface="Arial" panose="020B0604020202020204" pitchFamily="34" charset="0"/>
              </a:defRPr>
            </a:lvl9pPr>
          </a:lstStyle>
          <a:p>
            <a:pPr eaLnBrk="1" hangingPunct="1">
              <a:spcBef>
                <a:spcPct val="50000"/>
              </a:spcBef>
            </a:pPr>
            <a:r>
              <a:rPr lang="en-GB" altLang="en-US"/>
              <a:t>There are two main methods of extracting metals from their </a:t>
            </a:r>
            <a:r>
              <a:rPr lang="en-GB" altLang="en-US" b="1">
                <a:solidFill>
                  <a:srgbClr val="FF6600"/>
                </a:solidFill>
              </a:rPr>
              <a:t>ores</a:t>
            </a:r>
            <a:r>
              <a:rPr lang="en-GB" altLang="en-US"/>
              <a:t>:</a:t>
            </a:r>
          </a:p>
        </p:txBody>
      </p:sp>
      <p:sp>
        <p:nvSpPr>
          <p:cNvPr id="223238" name="Text Box 6">
            <a:extLst>
              <a:ext uri="{FF2B5EF4-FFF2-40B4-BE49-F238E27FC236}">
                <a16:creationId xmlns:a16="http://schemas.microsoft.com/office/drawing/2014/main" id="{C82DF5A7-A41C-4E27-A414-8B11F2138F78}"/>
              </a:ext>
            </a:extLst>
          </p:cNvPr>
          <p:cNvSpPr txBox="1">
            <a:spLocks noChangeArrowheads="1"/>
          </p:cNvSpPr>
          <p:nvPr/>
        </p:nvSpPr>
        <p:spPr bwMode="auto">
          <a:xfrm>
            <a:off x="342900" y="3265488"/>
            <a:ext cx="6408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FF6600"/>
              </a:buClr>
              <a:buFont typeface="Wingdings" panose="05000000000000000000" pitchFamily="2" charset="2"/>
              <a:buChar char="l"/>
            </a:pPr>
            <a:r>
              <a:rPr lang="en-GB" altLang="en-US" dirty="0"/>
              <a:t>  </a:t>
            </a:r>
            <a:r>
              <a:rPr lang="en-GB" altLang="en-US" b="1" dirty="0">
                <a:solidFill>
                  <a:srgbClr val="FF6600"/>
                </a:solidFill>
              </a:rPr>
              <a:t>electrolysis</a:t>
            </a:r>
            <a:r>
              <a:rPr lang="en-GB" altLang="en-US" dirty="0"/>
              <a:t> (using electricity)</a:t>
            </a:r>
            <a:endParaRPr lang="en-GB" altLang="en-US" dirty="0">
              <a:solidFill>
                <a:srgbClr val="010066"/>
              </a:solidFill>
            </a:endParaRPr>
          </a:p>
        </p:txBody>
      </p:sp>
      <p:sp>
        <p:nvSpPr>
          <p:cNvPr id="223239" name="Text Box 7">
            <a:extLst>
              <a:ext uri="{FF2B5EF4-FFF2-40B4-BE49-F238E27FC236}">
                <a16:creationId xmlns:a16="http://schemas.microsoft.com/office/drawing/2014/main" id="{767371E6-8B33-47B6-8888-1BB3D0109A84}"/>
              </a:ext>
            </a:extLst>
          </p:cNvPr>
          <p:cNvSpPr txBox="1">
            <a:spLocks noChangeArrowheads="1"/>
          </p:cNvSpPr>
          <p:nvPr/>
        </p:nvSpPr>
        <p:spPr bwMode="auto">
          <a:xfrm>
            <a:off x="344488" y="3948113"/>
            <a:ext cx="54530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718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719138" indent="-361950" eaLnBrk="1" hangingPunct="1">
              <a:spcBef>
                <a:spcPct val="50000"/>
              </a:spcBef>
              <a:buClr>
                <a:srgbClr val="FF6600"/>
              </a:buClr>
              <a:buFont typeface="Wingdings" panose="05000000000000000000" pitchFamily="2" charset="2"/>
              <a:buChar char="l"/>
            </a:pPr>
            <a:r>
              <a:rPr lang="en-GB" altLang="en-US" b="1" dirty="0">
                <a:solidFill>
                  <a:srgbClr val="FF6600"/>
                </a:solidFill>
              </a:rPr>
              <a:t>reduction</a:t>
            </a:r>
            <a:r>
              <a:rPr lang="en-GB" altLang="en-US" dirty="0"/>
              <a:t> </a:t>
            </a:r>
            <a:r>
              <a:rPr lang="en-GB" altLang="en-US" dirty="0">
                <a:solidFill>
                  <a:srgbClr val="010066"/>
                </a:solidFill>
              </a:rPr>
              <a:t>with carbon.</a:t>
            </a:r>
          </a:p>
        </p:txBody>
      </p:sp>
      <p:sp>
        <p:nvSpPr>
          <p:cNvPr id="223240" name="Text Box 8">
            <a:extLst>
              <a:ext uri="{FF2B5EF4-FFF2-40B4-BE49-F238E27FC236}">
                <a16:creationId xmlns:a16="http://schemas.microsoft.com/office/drawing/2014/main" id="{1F8B1941-FA14-41FD-8D82-BDED5F2D2E35}"/>
              </a:ext>
            </a:extLst>
          </p:cNvPr>
          <p:cNvSpPr txBox="1">
            <a:spLocks noChangeArrowheads="1"/>
          </p:cNvSpPr>
          <p:nvPr/>
        </p:nvSpPr>
        <p:spPr bwMode="auto">
          <a:xfrm>
            <a:off x="342900" y="4629150"/>
            <a:ext cx="43751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method of extraction which is most appropriate depends on the reactivity of the metal being extracted. </a:t>
            </a:r>
          </a:p>
        </p:txBody>
      </p:sp>
      <p:sp>
        <p:nvSpPr>
          <p:cNvPr id="14345" name="Text Box 7">
            <a:extLst>
              <a:ext uri="{FF2B5EF4-FFF2-40B4-BE49-F238E27FC236}">
                <a16:creationId xmlns:a16="http://schemas.microsoft.com/office/drawing/2014/main" id="{F61C1294-8CE9-4335-BCE7-57E3BF416888}"/>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Metals that are found combined with other elements as </a:t>
            </a:r>
            <a:r>
              <a:rPr lang="en-GB" altLang="en-US" b="1" dirty="0">
                <a:solidFill>
                  <a:srgbClr val="FF6600"/>
                </a:solidFill>
              </a:rPr>
              <a:t>compounds</a:t>
            </a:r>
            <a:r>
              <a:rPr lang="en-GB" altLang="en-US" dirty="0"/>
              <a:t> in </a:t>
            </a:r>
            <a:r>
              <a:rPr lang="en-GB" altLang="en-US" b="1" dirty="0">
                <a:solidFill>
                  <a:srgbClr val="FF6600"/>
                </a:solidFill>
              </a:rPr>
              <a:t>ores </a:t>
            </a:r>
            <a:r>
              <a:rPr lang="en-GB" altLang="en-US" dirty="0"/>
              <a:t>must be </a:t>
            </a:r>
            <a:r>
              <a:rPr lang="en-GB" altLang="en-US" b="1" dirty="0">
                <a:solidFill>
                  <a:srgbClr val="FF6600"/>
                </a:solidFill>
              </a:rPr>
              <a:t>extracted</a:t>
            </a:r>
            <a:r>
              <a:rPr lang="en-GB" altLang="en-US" dirty="0"/>
              <a:t> from their ores before they can be used.</a:t>
            </a:r>
          </a:p>
        </p:txBody>
      </p:sp>
      <p:pic>
        <p:nvPicPr>
          <p:cNvPr id="11" name="Picture 8">
            <a:hlinkClick r:id="" action="ppaction://hlinkshowjump?jump=nextslide"/>
            <a:extLst>
              <a:ext uri="{FF2B5EF4-FFF2-40B4-BE49-F238E27FC236}">
                <a16:creationId xmlns:a16="http://schemas.microsoft.com/office/drawing/2014/main" id="{614AFD21-EE49-4889-882E-67BD6C8B98E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839166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2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32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32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3242"/>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223238" grpId="0"/>
      <p:bldP spid="223239" grpId="0"/>
      <p:bldP spid="2232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5A2ACBE-95C5-4FBB-92AC-9D1D3EE275AC}"/>
              </a:ext>
            </a:extLst>
          </p:cNvPr>
          <p:cNvSpPr>
            <a:spLocks noGrp="1" noChangeArrowheads="1"/>
          </p:cNvSpPr>
          <p:nvPr>
            <p:ph type="title"/>
          </p:nvPr>
        </p:nvSpPr>
        <p:spPr/>
        <p:txBody>
          <a:bodyPr/>
          <a:lstStyle/>
          <a:p>
            <a:r>
              <a:rPr lang="en-GB" altLang="en-US"/>
              <a:t>The reactivity series and metal extraction</a:t>
            </a:r>
          </a:p>
        </p:txBody>
      </p:sp>
      <p:sp>
        <p:nvSpPr>
          <p:cNvPr id="20483" name="Text Box 4">
            <a:extLst>
              <a:ext uri="{FF2B5EF4-FFF2-40B4-BE49-F238E27FC236}">
                <a16:creationId xmlns:a16="http://schemas.microsoft.com/office/drawing/2014/main" id="{4C858C25-2DD9-4C0D-B4DD-5C33A73F9A1F}"/>
              </a:ext>
            </a:extLst>
          </p:cNvPr>
          <p:cNvSpPr txBox="1">
            <a:spLocks noChangeArrowheads="1"/>
          </p:cNvSpPr>
          <p:nvPr/>
        </p:nvSpPr>
        <p:spPr bwMode="auto">
          <a:xfrm>
            <a:off x="342900" y="784225"/>
            <a:ext cx="8189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reactivity of a metal determines how it is extracted.</a:t>
            </a:r>
          </a:p>
        </p:txBody>
      </p:sp>
      <p:sp>
        <p:nvSpPr>
          <p:cNvPr id="234501" name="Text Box 5">
            <a:extLst>
              <a:ext uri="{FF2B5EF4-FFF2-40B4-BE49-F238E27FC236}">
                <a16:creationId xmlns:a16="http://schemas.microsoft.com/office/drawing/2014/main" id="{9775E7D7-6590-40DF-A69C-4D58D4FCBD12}"/>
              </a:ext>
            </a:extLst>
          </p:cNvPr>
          <p:cNvSpPr txBox="1">
            <a:spLocks noChangeArrowheads="1"/>
          </p:cNvSpPr>
          <p:nvPr/>
        </p:nvSpPr>
        <p:spPr bwMode="auto">
          <a:xfrm>
            <a:off x="4386263" y="1601788"/>
            <a:ext cx="4448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Metals above carbon in the reactivity series must be extracted using </a:t>
            </a:r>
            <a:r>
              <a:rPr lang="en-GB" altLang="en-US" b="1">
                <a:solidFill>
                  <a:srgbClr val="FF6600"/>
                </a:solidFill>
              </a:rPr>
              <a:t>electrolysis</a:t>
            </a:r>
            <a:r>
              <a:rPr lang="en-GB" altLang="en-US"/>
              <a:t>. </a:t>
            </a:r>
          </a:p>
        </p:txBody>
      </p:sp>
      <p:sp>
        <p:nvSpPr>
          <p:cNvPr id="234502" name="Text Box 6">
            <a:extLst>
              <a:ext uri="{FF2B5EF4-FFF2-40B4-BE49-F238E27FC236}">
                <a16:creationId xmlns:a16="http://schemas.microsoft.com/office/drawing/2014/main" id="{39501FC9-7F8B-4032-BDAB-C14BBCBF6E98}"/>
              </a:ext>
            </a:extLst>
          </p:cNvPr>
          <p:cNvSpPr txBox="1">
            <a:spLocks noChangeArrowheads="1"/>
          </p:cNvSpPr>
          <p:nvPr/>
        </p:nvSpPr>
        <p:spPr bwMode="auto">
          <a:xfrm>
            <a:off x="4386263" y="3427413"/>
            <a:ext cx="4248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Metals less reactive than carbon can be extracted from their ores by </a:t>
            </a:r>
            <a:r>
              <a:rPr lang="en-GB" altLang="en-US" b="1">
                <a:solidFill>
                  <a:srgbClr val="FF6600"/>
                </a:solidFill>
              </a:rPr>
              <a:t>reduction</a:t>
            </a:r>
            <a:r>
              <a:rPr lang="en-GB" altLang="en-US">
                <a:solidFill>
                  <a:srgbClr val="010066"/>
                </a:solidFill>
              </a:rPr>
              <a:t>.</a:t>
            </a:r>
          </a:p>
        </p:txBody>
      </p:sp>
      <p:sp>
        <p:nvSpPr>
          <p:cNvPr id="234503" name="Text Box 7">
            <a:extLst>
              <a:ext uri="{FF2B5EF4-FFF2-40B4-BE49-F238E27FC236}">
                <a16:creationId xmlns:a16="http://schemas.microsoft.com/office/drawing/2014/main" id="{D87488C6-7C17-4B2A-BCF8-DCC77914607C}"/>
              </a:ext>
            </a:extLst>
          </p:cNvPr>
          <p:cNvSpPr txBox="1">
            <a:spLocks noChangeArrowheads="1"/>
          </p:cNvSpPr>
          <p:nvPr/>
        </p:nvSpPr>
        <p:spPr bwMode="auto">
          <a:xfrm>
            <a:off x="4386263" y="4679950"/>
            <a:ext cx="4757737"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Copper, silver, gold and platinum can occur as </a:t>
            </a:r>
            <a:r>
              <a:rPr lang="en-GB" altLang="en-US" b="1">
                <a:solidFill>
                  <a:srgbClr val="FF6600"/>
                </a:solidFill>
              </a:rPr>
              <a:t>native metals</a:t>
            </a:r>
            <a:r>
              <a:rPr lang="en-GB" altLang="en-US" sz="1800">
                <a:solidFill>
                  <a:schemeClr val="tx1"/>
                </a:solidFill>
              </a:rPr>
              <a:t> </a:t>
            </a:r>
            <a:r>
              <a:rPr lang="en-GB" altLang="en-US"/>
              <a:t>and</a:t>
            </a:r>
            <a:r>
              <a:rPr lang="en-GB" altLang="en-US" sz="1800">
                <a:solidFill>
                  <a:schemeClr val="tx1"/>
                </a:solidFill>
              </a:rPr>
              <a:t> </a:t>
            </a:r>
            <a:r>
              <a:rPr lang="en-GB" altLang="en-US"/>
              <a:t>do not need to be extracted. Sometimes copper needs to      be extracted from an ore.</a:t>
            </a:r>
          </a:p>
        </p:txBody>
      </p:sp>
      <p:sp>
        <p:nvSpPr>
          <p:cNvPr id="234504" name="AutoShape 8">
            <a:extLst>
              <a:ext uri="{FF2B5EF4-FFF2-40B4-BE49-F238E27FC236}">
                <a16:creationId xmlns:a16="http://schemas.microsoft.com/office/drawing/2014/main" id="{C9A8F03E-D2A5-4A61-BAA1-1DDB9106F28F}"/>
              </a:ext>
            </a:extLst>
          </p:cNvPr>
          <p:cNvSpPr>
            <a:spLocks noChangeArrowheads="1"/>
          </p:cNvSpPr>
          <p:nvPr/>
        </p:nvSpPr>
        <p:spPr bwMode="auto">
          <a:xfrm flipV="1">
            <a:off x="679450" y="1454150"/>
            <a:ext cx="692150" cy="4808538"/>
          </a:xfrm>
          <a:prstGeom prst="downArrow">
            <a:avLst>
              <a:gd name="adj1" fmla="val 64685"/>
              <a:gd name="adj2" fmla="val 93370"/>
            </a:avLst>
          </a:prstGeom>
          <a:solidFill>
            <a:srgbClr val="FF6600"/>
          </a:solidFill>
          <a:ln w="9525">
            <a:solidFill>
              <a:srgbClr val="FF0000"/>
            </a:solidFill>
            <a:miter lim="800000"/>
            <a:headEnd/>
            <a:tailEnd/>
          </a:ln>
        </p:spPr>
        <p:txBody>
          <a:bodyPr vert="eaVert"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increasing reactivity</a:t>
            </a:r>
          </a:p>
        </p:txBody>
      </p:sp>
      <p:sp>
        <p:nvSpPr>
          <p:cNvPr id="234505" name="AutoShape 9">
            <a:extLst>
              <a:ext uri="{FF2B5EF4-FFF2-40B4-BE49-F238E27FC236}">
                <a16:creationId xmlns:a16="http://schemas.microsoft.com/office/drawing/2014/main" id="{3CAE7B8C-5E0A-4403-BC29-D01730B387E8}"/>
              </a:ext>
            </a:extLst>
          </p:cNvPr>
          <p:cNvSpPr>
            <a:spLocks noChangeArrowheads="1"/>
          </p:cNvSpPr>
          <p:nvPr/>
        </p:nvSpPr>
        <p:spPr bwMode="auto">
          <a:xfrm>
            <a:off x="1481138" y="1293813"/>
            <a:ext cx="2160587" cy="5113337"/>
          </a:xfrm>
          <a:prstGeom prst="roundRect">
            <a:avLst>
              <a:gd name="adj" fmla="val 0"/>
            </a:avLst>
          </a:prstGeom>
          <a:noFill/>
          <a:ln w="38100" algn="ctr">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34506" name="Text Box 10">
            <a:extLst>
              <a:ext uri="{FF2B5EF4-FFF2-40B4-BE49-F238E27FC236}">
                <a16:creationId xmlns:a16="http://schemas.microsoft.com/office/drawing/2014/main" id="{7C21538F-EF3D-4B24-9BF4-FB8277A25438}"/>
              </a:ext>
            </a:extLst>
          </p:cNvPr>
          <p:cNvSpPr txBox="1">
            <a:spLocks noChangeArrowheads="1"/>
          </p:cNvSpPr>
          <p:nvPr/>
        </p:nvSpPr>
        <p:spPr bwMode="auto">
          <a:xfrm>
            <a:off x="1673225" y="1293813"/>
            <a:ext cx="1771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potassium</a:t>
            </a:r>
          </a:p>
        </p:txBody>
      </p:sp>
      <p:sp>
        <p:nvSpPr>
          <p:cNvPr id="234507" name="Text Box 11">
            <a:extLst>
              <a:ext uri="{FF2B5EF4-FFF2-40B4-BE49-F238E27FC236}">
                <a16:creationId xmlns:a16="http://schemas.microsoft.com/office/drawing/2014/main" id="{1733E393-EBEA-4C29-8D14-DBB42095FCDA}"/>
              </a:ext>
            </a:extLst>
          </p:cNvPr>
          <p:cNvSpPr txBox="1">
            <a:spLocks noChangeArrowheads="1"/>
          </p:cNvSpPr>
          <p:nvPr/>
        </p:nvSpPr>
        <p:spPr bwMode="auto">
          <a:xfrm>
            <a:off x="1854200" y="1651000"/>
            <a:ext cx="1411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sodium</a:t>
            </a:r>
          </a:p>
        </p:txBody>
      </p:sp>
      <p:sp>
        <p:nvSpPr>
          <p:cNvPr id="234508" name="Text Box 12">
            <a:extLst>
              <a:ext uri="{FF2B5EF4-FFF2-40B4-BE49-F238E27FC236}">
                <a16:creationId xmlns:a16="http://schemas.microsoft.com/office/drawing/2014/main" id="{EBF1808A-23E4-4C2A-A2A7-2967785781E8}"/>
              </a:ext>
            </a:extLst>
          </p:cNvPr>
          <p:cNvSpPr txBox="1">
            <a:spLocks noChangeArrowheads="1"/>
          </p:cNvSpPr>
          <p:nvPr/>
        </p:nvSpPr>
        <p:spPr bwMode="auto">
          <a:xfrm>
            <a:off x="1900238" y="2008188"/>
            <a:ext cx="1319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calcium</a:t>
            </a:r>
          </a:p>
        </p:txBody>
      </p:sp>
      <p:sp>
        <p:nvSpPr>
          <p:cNvPr id="234509" name="Text Box 13">
            <a:extLst>
              <a:ext uri="{FF2B5EF4-FFF2-40B4-BE49-F238E27FC236}">
                <a16:creationId xmlns:a16="http://schemas.microsoft.com/office/drawing/2014/main" id="{631C56DC-A4CA-4BBE-BF71-EFC48A10B86A}"/>
              </a:ext>
            </a:extLst>
          </p:cNvPr>
          <p:cNvSpPr txBox="1">
            <a:spLocks noChangeArrowheads="1"/>
          </p:cNvSpPr>
          <p:nvPr/>
        </p:nvSpPr>
        <p:spPr bwMode="auto">
          <a:xfrm>
            <a:off x="1603375" y="2365375"/>
            <a:ext cx="1914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magnesium</a:t>
            </a:r>
          </a:p>
        </p:txBody>
      </p:sp>
      <p:sp>
        <p:nvSpPr>
          <p:cNvPr id="234510" name="Text Box 14">
            <a:extLst>
              <a:ext uri="{FF2B5EF4-FFF2-40B4-BE49-F238E27FC236}">
                <a16:creationId xmlns:a16="http://schemas.microsoft.com/office/drawing/2014/main" id="{CBD6E099-187D-4686-A1AB-C29862B49DF8}"/>
              </a:ext>
            </a:extLst>
          </p:cNvPr>
          <p:cNvSpPr txBox="1">
            <a:spLocks noChangeArrowheads="1"/>
          </p:cNvSpPr>
          <p:nvPr/>
        </p:nvSpPr>
        <p:spPr bwMode="auto">
          <a:xfrm>
            <a:off x="1741350" y="2722563"/>
            <a:ext cx="16369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err="1">
                <a:solidFill>
                  <a:srgbClr val="010066"/>
                </a:solidFill>
              </a:rPr>
              <a:t>aluminum</a:t>
            </a:r>
            <a:endParaRPr lang="en-GB" altLang="en-US" b="1" dirty="0">
              <a:solidFill>
                <a:srgbClr val="010066"/>
              </a:solidFill>
            </a:endParaRPr>
          </a:p>
        </p:txBody>
      </p:sp>
      <p:sp>
        <p:nvSpPr>
          <p:cNvPr id="234511" name="Text Box 15">
            <a:extLst>
              <a:ext uri="{FF2B5EF4-FFF2-40B4-BE49-F238E27FC236}">
                <a16:creationId xmlns:a16="http://schemas.microsoft.com/office/drawing/2014/main" id="{F8E24011-1EA4-4622-ADEA-DF542BFED647}"/>
              </a:ext>
            </a:extLst>
          </p:cNvPr>
          <p:cNvSpPr txBox="1">
            <a:spLocks noChangeArrowheads="1"/>
          </p:cNvSpPr>
          <p:nvPr/>
        </p:nvSpPr>
        <p:spPr bwMode="auto">
          <a:xfrm>
            <a:off x="2171700" y="3436938"/>
            <a:ext cx="77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zinc</a:t>
            </a:r>
          </a:p>
        </p:txBody>
      </p:sp>
      <p:sp>
        <p:nvSpPr>
          <p:cNvPr id="234512" name="Text Box 16">
            <a:extLst>
              <a:ext uri="{FF2B5EF4-FFF2-40B4-BE49-F238E27FC236}">
                <a16:creationId xmlns:a16="http://schemas.microsoft.com/office/drawing/2014/main" id="{62274327-C6B0-46B6-890C-ABB757FD0AFC}"/>
              </a:ext>
            </a:extLst>
          </p:cNvPr>
          <p:cNvSpPr txBox="1">
            <a:spLocks noChangeArrowheads="1"/>
          </p:cNvSpPr>
          <p:nvPr/>
        </p:nvSpPr>
        <p:spPr bwMode="auto">
          <a:xfrm>
            <a:off x="2179638" y="3794125"/>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iron</a:t>
            </a:r>
          </a:p>
        </p:txBody>
      </p:sp>
      <p:sp>
        <p:nvSpPr>
          <p:cNvPr id="234513" name="Text Box 17">
            <a:extLst>
              <a:ext uri="{FF2B5EF4-FFF2-40B4-BE49-F238E27FC236}">
                <a16:creationId xmlns:a16="http://schemas.microsoft.com/office/drawing/2014/main" id="{C3E9424E-3FE9-4A98-A4EA-B7C08D4EA300}"/>
              </a:ext>
            </a:extLst>
          </p:cNvPr>
          <p:cNvSpPr txBox="1">
            <a:spLocks noChangeArrowheads="1"/>
          </p:cNvSpPr>
          <p:nvPr/>
        </p:nvSpPr>
        <p:spPr bwMode="auto">
          <a:xfrm>
            <a:off x="1958975" y="4865688"/>
            <a:ext cx="120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copper</a:t>
            </a:r>
          </a:p>
        </p:txBody>
      </p:sp>
      <p:sp>
        <p:nvSpPr>
          <p:cNvPr id="234514" name="Text Box 18">
            <a:extLst>
              <a:ext uri="{FF2B5EF4-FFF2-40B4-BE49-F238E27FC236}">
                <a16:creationId xmlns:a16="http://schemas.microsoft.com/office/drawing/2014/main" id="{033ACB22-BF53-4B38-8AF0-00CA104C8CDF}"/>
              </a:ext>
            </a:extLst>
          </p:cNvPr>
          <p:cNvSpPr txBox="1">
            <a:spLocks noChangeArrowheads="1"/>
          </p:cNvSpPr>
          <p:nvPr/>
        </p:nvSpPr>
        <p:spPr bwMode="auto">
          <a:xfrm>
            <a:off x="2146300" y="5580063"/>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gold</a:t>
            </a:r>
          </a:p>
        </p:txBody>
      </p:sp>
      <p:sp>
        <p:nvSpPr>
          <p:cNvPr id="234515" name="AutoShape 19">
            <a:extLst>
              <a:ext uri="{FF2B5EF4-FFF2-40B4-BE49-F238E27FC236}">
                <a16:creationId xmlns:a16="http://schemas.microsoft.com/office/drawing/2014/main" id="{268F5FD9-6804-45E4-9E65-DCF72E31E14D}"/>
              </a:ext>
            </a:extLst>
          </p:cNvPr>
          <p:cNvSpPr>
            <a:spLocks/>
          </p:cNvSpPr>
          <p:nvPr/>
        </p:nvSpPr>
        <p:spPr bwMode="auto">
          <a:xfrm>
            <a:off x="3811588" y="1457325"/>
            <a:ext cx="503237" cy="1568450"/>
          </a:xfrm>
          <a:prstGeom prst="rightBrace">
            <a:avLst>
              <a:gd name="adj1" fmla="val 25973"/>
              <a:gd name="adj2" fmla="val 49204"/>
            </a:avLst>
          </a:prstGeom>
          <a:noFill/>
          <a:ln w="508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sz="1800">
              <a:solidFill>
                <a:srgbClr val="FF0000"/>
              </a:solidFill>
            </a:endParaRPr>
          </a:p>
        </p:txBody>
      </p:sp>
      <p:sp>
        <p:nvSpPr>
          <p:cNvPr id="234516" name="AutoShape 20">
            <a:extLst>
              <a:ext uri="{FF2B5EF4-FFF2-40B4-BE49-F238E27FC236}">
                <a16:creationId xmlns:a16="http://schemas.microsoft.com/office/drawing/2014/main" id="{CEE1F674-4B05-46AF-8592-662A1A66D9FA}"/>
              </a:ext>
            </a:extLst>
          </p:cNvPr>
          <p:cNvSpPr>
            <a:spLocks/>
          </p:cNvSpPr>
          <p:nvPr/>
        </p:nvSpPr>
        <p:spPr bwMode="auto">
          <a:xfrm>
            <a:off x="3811588" y="3630613"/>
            <a:ext cx="503237" cy="835025"/>
          </a:xfrm>
          <a:prstGeom prst="rightBrace">
            <a:avLst>
              <a:gd name="adj1" fmla="val 13828"/>
              <a:gd name="adj2" fmla="val 50000"/>
            </a:avLst>
          </a:prstGeom>
          <a:noFill/>
          <a:ln w="508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a:solidFill>
                <a:srgbClr val="FF0000"/>
              </a:solidFill>
            </a:endParaRPr>
          </a:p>
        </p:txBody>
      </p:sp>
      <p:sp>
        <p:nvSpPr>
          <p:cNvPr id="234517" name="AutoShape 21">
            <a:extLst>
              <a:ext uri="{FF2B5EF4-FFF2-40B4-BE49-F238E27FC236}">
                <a16:creationId xmlns:a16="http://schemas.microsoft.com/office/drawing/2014/main" id="{C45EA2A0-F269-42A3-B7D0-894615FB0971}"/>
              </a:ext>
            </a:extLst>
          </p:cNvPr>
          <p:cNvSpPr>
            <a:spLocks/>
          </p:cNvSpPr>
          <p:nvPr/>
        </p:nvSpPr>
        <p:spPr bwMode="auto">
          <a:xfrm>
            <a:off x="3810000" y="5057775"/>
            <a:ext cx="504825" cy="1231900"/>
          </a:xfrm>
          <a:prstGeom prst="rightBrace">
            <a:avLst>
              <a:gd name="adj1" fmla="val 20335"/>
              <a:gd name="adj2" fmla="val 50000"/>
            </a:avLst>
          </a:prstGeom>
          <a:noFill/>
          <a:ln w="508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a:solidFill>
                <a:srgbClr val="FF0000"/>
              </a:solidFill>
            </a:endParaRPr>
          </a:p>
        </p:txBody>
      </p:sp>
      <p:sp>
        <p:nvSpPr>
          <p:cNvPr id="234518" name="Text Box 22">
            <a:extLst>
              <a:ext uri="{FF2B5EF4-FFF2-40B4-BE49-F238E27FC236}">
                <a16:creationId xmlns:a16="http://schemas.microsoft.com/office/drawing/2014/main" id="{417DB47A-3F1B-4199-8DF4-6D7383E3A122}"/>
              </a:ext>
            </a:extLst>
          </p:cNvPr>
          <p:cNvSpPr txBox="1">
            <a:spLocks noChangeArrowheads="1"/>
          </p:cNvSpPr>
          <p:nvPr/>
        </p:nvSpPr>
        <p:spPr bwMode="auto">
          <a:xfrm>
            <a:off x="2127250" y="4151313"/>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rgbClr val="010066"/>
                </a:solidFill>
              </a:rPr>
              <a:t>lead</a:t>
            </a:r>
          </a:p>
        </p:txBody>
      </p:sp>
      <p:sp>
        <p:nvSpPr>
          <p:cNvPr id="234519" name="Text Box 23">
            <a:extLst>
              <a:ext uri="{FF2B5EF4-FFF2-40B4-BE49-F238E27FC236}">
                <a16:creationId xmlns:a16="http://schemas.microsoft.com/office/drawing/2014/main" id="{9A58C47A-60B6-4A2F-B80D-9C1DFD6B4BC9}"/>
              </a:ext>
            </a:extLst>
          </p:cNvPr>
          <p:cNvSpPr txBox="1">
            <a:spLocks noChangeArrowheads="1"/>
          </p:cNvSpPr>
          <p:nvPr/>
        </p:nvSpPr>
        <p:spPr bwMode="auto">
          <a:xfrm>
            <a:off x="2068513" y="5222875"/>
            <a:ext cx="981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010066"/>
                </a:solidFill>
              </a:rPr>
              <a:t>silver</a:t>
            </a:r>
          </a:p>
        </p:txBody>
      </p:sp>
      <p:sp>
        <p:nvSpPr>
          <p:cNvPr id="234520" name="Text Box 24">
            <a:extLst>
              <a:ext uri="{FF2B5EF4-FFF2-40B4-BE49-F238E27FC236}">
                <a16:creationId xmlns:a16="http://schemas.microsoft.com/office/drawing/2014/main" id="{57161164-7A15-4D58-AF61-093C51F8D772}"/>
              </a:ext>
            </a:extLst>
          </p:cNvPr>
          <p:cNvSpPr txBox="1">
            <a:spLocks noChangeArrowheads="1"/>
          </p:cNvSpPr>
          <p:nvPr/>
        </p:nvSpPr>
        <p:spPr bwMode="auto">
          <a:xfrm>
            <a:off x="1857375" y="307975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rgbClr val="FF6600"/>
                </a:solidFill>
              </a:rPr>
              <a:t>(carbon)</a:t>
            </a:r>
          </a:p>
        </p:txBody>
      </p:sp>
      <p:sp>
        <p:nvSpPr>
          <p:cNvPr id="234521" name="Text Box 25">
            <a:extLst>
              <a:ext uri="{FF2B5EF4-FFF2-40B4-BE49-F238E27FC236}">
                <a16:creationId xmlns:a16="http://schemas.microsoft.com/office/drawing/2014/main" id="{51CBB52B-5E4E-44BC-A1A2-7A6557F8D58D}"/>
              </a:ext>
            </a:extLst>
          </p:cNvPr>
          <p:cNvSpPr txBox="1">
            <a:spLocks noChangeArrowheads="1"/>
          </p:cNvSpPr>
          <p:nvPr/>
        </p:nvSpPr>
        <p:spPr bwMode="auto">
          <a:xfrm>
            <a:off x="1587500" y="4508500"/>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FF6600"/>
                </a:solidFill>
              </a:rPr>
              <a:t>(hydrogen)</a:t>
            </a:r>
          </a:p>
        </p:txBody>
      </p:sp>
      <p:sp>
        <p:nvSpPr>
          <p:cNvPr id="234522" name="Text Box 26">
            <a:extLst>
              <a:ext uri="{FF2B5EF4-FFF2-40B4-BE49-F238E27FC236}">
                <a16:creationId xmlns:a16="http://schemas.microsoft.com/office/drawing/2014/main" id="{75FD744D-4AAD-476C-BA46-33634934D76D}"/>
              </a:ext>
            </a:extLst>
          </p:cNvPr>
          <p:cNvSpPr txBox="1">
            <a:spLocks noChangeArrowheads="1"/>
          </p:cNvSpPr>
          <p:nvPr/>
        </p:nvSpPr>
        <p:spPr bwMode="auto">
          <a:xfrm>
            <a:off x="1730375" y="5937250"/>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platinum</a:t>
            </a:r>
          </a:p>
        </p:txBody>
      </p:sp>
      <p:pic>
        <p:nvPicPr>
          <p:cNvPr id="28" name="Picture 8">
            <a:hlinkClick r:id="" action="ppaction://hlinkshowjump?jump=nextslide"/>
            <a:extLst>
              <a:ext uri="{FF2B5EF4-FFF2-40B4-BE49-F238E27FC236}">
                <a16:creationId xmlns:a16="http://schemas.microsoft.com/office/drawing/2014/main" id="{A58902FA-DB49-4222-BECC-BF6DE146F78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9" name="Picture 9" descr="notes_icon">
            <a:extLst>
              <a:ext uri="{FF2B5EF4-FFF2-40B4-BE49-F238E27FC236}">
                <a16:creationId xmlns:a16="http://schemas.microsoft.com/office/drawing/2014/main" id="{305A2CF2-FB95-4036-BB37-3D8483F4A1BB}"/>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30" name="Picture 51">
            <a:extLst>
              <a:ext uri="{FF2B5EF4-FFF2-40B4-BE49-F238E27FC236}">
                <a16:creationId xmlns:a16="http://schemas.microsoft.com/office/drawing/2014/main" id="{B78321F5-F7D8-4894-9245-A214381CD37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64655"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FBFBB4A8-8951-4311-8A9A-6E6B3D657CE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59423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5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4505"/>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300"/>
                                  </p:stCondLst>
                                  <p:childTnLst>
                                    <p:set>
                                      <p:cBhvr>
                                        <p:cTn id="11" dur="1" fill="hold">
                                          <p:stCondLst>
                                            <p:cond delay="0"/>
                                          </p:stCondLst>
                                        </p:cTn>
                                        <p:tgtEl>
                                          <p:spTgt spid="234522"/>
                                        </p:tgtEl>
                                        <p:attrNameLst>
                                          <p:attrName>style.visibility</p:attrName>
                                        </p:attrNameLst>
                                      </p:cBhvr>
                                      <p:to>
                                        <p:strVal val="visible"/>
                                      </p:to>
                                    </p:set>
                                  </p:childTnLst>
                                </p:cTn>
                              </p:par>
                            </p:childTnLst>
                          </p:cTn>
                        </p:par>
                        <p:par>
                          <p:cTn id="12" fill="hold" nodeType="afterGroup">
                            <p:stCondLst>
                              <p:cond delay="300"/>
                            </p:stCondLst>
                            <p:childTnLst>
                              <p:par>
                                <p:cTn id="13" presetID="1" presetClass="entr" presetSubtype="0" fill="hold" grpId="0" nodeType="afterEffect">
                                  <p:stCondLst>
                                    <p:cond delay="300"/>
                                  </p:stCondLst>
                                  <p:childTnLst>
                                    <p:set>
                                      <p:cBhvr>
                                        <p:cTn id="14" dur="1" fill="hold">
                                          <p:stCondLst>
                                            <p:cond delay="0"/>
                                          </p:stCondLst>
                                        </p:cTn>
                                        <p:tgtEl>
                                          <p:spTgt spid="234514"/>
                                        </p:tgtEl>
                                        <p:attrNameLst>
                                          <p:attrName>style.visibility</p:attrName>
                                        </p:attrNameLst>
                                      </p:cBhvr>
                                      <p:to>
                                        <p:strVal val="visible"/>
                                      </p:to>
                                    </p:set>
                                  </p:childTnLst>
                                </p:cTn>
                              </p:par>
                            </p:childTnLst>
                          </p:cTn>
                        </p:par>
                        <p:par>
                          <p:cTn id="15" fill="hold" nodeType="afterGroup">
                            <p:stCondLst>
                              <p:cond delay="600"/>
                            </p:stCondLst>
                            <p:childTnLst>
                              <p:par>
                                <p:cTn id="16" presetID="1" presetClass="entr" presetSubtype="0" fill="hold" grpId="0" nodeType="afterEffect">
                                  <p:stCondLst>
                                    <p:cond delay="300"/>
                                  </p:stCondLst>
                                  <p:childTnLst>
                                    <p:set>
                                      <p:cBhvr>
                                        <p:cTn id="17" dur="1" fill="hold">
                                          <p:stCondLst>
                                            <p:cond delay="0"/>
                                          </p:stCondLst>
                                        </p:cTn>
                                        <p:tgtEl>
                                          <p:spTgt spid="234519"/>
                                        </p:tgtEl>
                                        <p:attrNameLst>
                                          <p:attrName>style.visibility</p:attrName>
                                        </p:attrNameLst>
                                      </p:cBhvr>
                                      <p:to>
                                        <p:strVal val="visible"/>
                                      </p:to>
                                    </p:set>
                                  </p:childTnLst>
                                </p:cTn>
                              </p:par>
                            </p:childTnLst>
                          </p:cTn>
                        </p:par>
                        <p:par>
                          <p:cTn id="18" fill="hold" nodeType="afterGroup">
                            <p:stCondLst>
                              <p:cond delay="900"/>
                            </p:stCondLst>
                            <p:childTnLst>
                              <p:par>
                                <p:cTn id="19" presetID="1" presetClass="entr" presetSubtype="0" fill="hold" grpId="0" nodeType="afterEffect">
                                  <p:stCondLst>
                                    <p:cond delay="300"/>
                                  </p:stCondLst>
                                  <p:childTnLst>
                                    <p:set>
                                      <p:cBhvr>
                                        <p:cTn id="20" dur="1" fill="hold">
                                          <p:stCondLst>
                                            <p:cond delay="0"/>
                                          </p:stCondLst>
                                        </p:cTn>
                                        <p:tgtEl>
                                          <p:spTgt spid="234513"/>
                                        </p:tgtEl>
                                        <p:attrNameLst>
                                          <p:attrName>style.visibility</p:attrName>
                                        </p:attrNameLst>
                                      </p:cBhvr>
                                      <p:to>
                                        <p:strVal val="visible"/>
                                      </p:to>
                                    </p:set>
                                  </p:childTnLst>
                                </p:cTn>
                              </p:par>
                            </p:childTnLst>
                          </p:cTn>
                        </p:par>
                        <p:par>
                          <p:cTn id="21" fill="hold" nodeType="afterGroup">
                            <p:stCondLst>
                              <p:cond delay="1200"/>
                            </p:stCondLst>
                            <p:childTnLst>
                              <p:par>
                                <p:cTn id="22" presetID="1" presetClass="entr" presetSubtype="0" fill="hold" grpId="0" nodeType="afterEffect">
                                  <p:stCondLst>
                                    <p:cond delay="300"/>
                                  </p:stCondLst>
                                  <p:childTnLst>
                                    <p:set>
                                      <p:cBhvr>
                                        <p:cTn id="23" dur="1" fill="hold">
                                          <p:stCondLst>
                                            <p:cond delay="0"/>
                                          </p:stCondLst>
                                        </p:cTn>
                                        <p:tgtEl>
                                          <p:spTgt spid="234521"/>
                                        </p:tgtEl>
                                        <p:attrNameLst>
                                          <p:attrName>style.visibility</p:attrName>
                                        </p:attrNameLst>
                                      </p:cBhvr>
                                      <p:to>
                                        <p:strVal val="visible"/>
                                      </p:to>
                                    </p:set>
                                  </p:childTnLst>
                                </p:cTn>
                              </p:par>
                            </p:childTnLst>
                          </p:cTn>
                        </p:par>
                        <p:par>
                          <p:cTn id="24" fill="hold" nodeType="afterGroup">
                            <p:stCondLst>
                              <p:cond delay="1500"/>
                            </p:stCondLst>
                            <p:childTnLst>
                              <p:par>
                                <p:cTn id="25" presetID="1" presetClass="entr" presetSubtype="0" fill="hold" grpId="0" nodeType="afterEffect">
                                  <p:stCondLst>
                                    <p:cond delay="300"/>
                                  </p:stCondLst>
                                  <p:childTnLst>
                                    <p:set>
                                      <p:cBhvr>
                                        <p:cTn id="26" dur="1" fill="hold">
                                          <p:stCondLst>
                                            <p:cond delay="0"/>
                                          </p:stCondLst>
                                        </p:cTn>
                                        <p:tgtEl>
                                          <p:spTgt spid="2345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450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4518"/>
                                        </p:tgtEl>
                                        <p:attrNameLst>
                                          <p:attrName>style.visibility</p:attrName>
                                        </p:attrNameLst>
                                      </p:cBhvr>
                                      <p:to>
                                        <p:strVal val="visible"/>
                                      </p:to>
                                    </p:set>
                                  </p:childTnLst>
                                </p:cTn>
                              </p:par>
                            </p:childTnLst>
                          </p:cTn>
                        </p:par>
                        <p:par>
                          <p:cTn id="33" fill="hold" nodeType="afterGroup">
                            <p:stCondLst>
                              <p:cond delay="0"/>
                            </p:stCondLst>
                            <p:childTnLst>
                              <p:par>
                                <p:cTn id="34" presetID="1" presetClass="entr" presetSubtype="0" fill="hold" grpId="0" nodeType="afterEffect">
                                  <p:stCondLst>
                                    <p:cond delay="300"/>
                                  </p:stCondLst>
                                  <p:childTnLst>
                                    <p:set>
                                      <p:cBhvr>
                                        <p:cTn id="35" dur="1" fill="hold">
                                          <p:stCondLst>
                                            <p:cond delay="0"/>
                                          </p:stCondLst>
                                        </p:cTn>
                                        <p:tgtEl>
                                          <p:spTgt spid="234512"/>
                                        </p:tgtEl>
                                        <p:attrNameLst>
                                          <p:attrName>style.visibility</p:attrName>
                                        </p:attrNameLst>
                                      </p:cBhvr>
                                      <p:to>
                                        <p:strVal val="visible"/>
                                      </p:to>
                                    </p:set>
                                  </p:childTnLst>
                                </p:cTn>
                              </p:par>
                            </p:childTnLst>
                          </p:cTn>
                        </p:par>
                        <p:par>
                          <p:cTn id="36" fill="hold" nodeType="afterGroup">
                            <p:stCondLst>
                              <p:cond delay="300"/>
                            </p:stCondLst>
                            <p:childTnLst>
                              <p:par>
                                <p:cTn id="37" presetID="1" presetClass="entr" presetSubtype="0" fill="hold" grpId="0" nodeType="afterEffect">
                                  <p:stCondLst>
                                    <p:cond delay="300"/>
                                  </p:stCondLst>
                                  <p:childTnLst>
                                    <p:set>
                                      <p:cBhvr>
                                        <p:cTn id="38" dur="1" fill="hold">
                                          <p:stCondLst>
                                            <p:cond delay="0"/>
                                          </p:stCondLst>
                                        </p:cTn>
                                        <p:tgtEl>
                                          <p:spTgt spid="234511"/>
                                        </p:tgtEl>
                                        <p:attrNameLst>
                                          <p:attrName>style.visibility</p:attrName>
                                        </p:attrNameLst>
                                      </p:cBhvr>
                                      <p:to>
                                        <p:strVal val="visible"/>
                                      </p:to>
                                    </p:set>
                                  </p:childTnLst>
                                </p:cTn>
                              </p:par>
                            </p:childTnLst>
                          </p:cTn>
                        </p:par>
                        <p:par>
                          <p:cTn id="39" fill="hold" nodeType="afterGroup">
                            <p:stCondLst>
                              <p:cond delay="600"/>
                            </p:stCondLst>
                            <p:childTnLst>
                              <p:par>
                                <p:cTn id="40" presetID="1" presetClass="entr" presetSubtype="0" fill="hold" grpId="0" nodeType="afterEffect">
                                  <p:stCondLst>
                                    <p:cond delay="300"/>
                                  </p:stCondLst>
                                  <p:childTnLst>
                                    <p:set>
                                      <p:cBhvr>
                                        <p:cTn id="41" dur="1" fill="hold">
                                          <p:stCondLst>
                                            <p:cond delay="0"/>
                                          </p:stCondLst>
                                        </p:cTn>
                                        <p:tgtEl>
                                          <p:spTgt spid="234520"/>
                                        </p:tgtEl>
                                        <p:attrNameLst>
                                          <p:attrName>style.visibility</p:attrName>
                                        </p:attrNameLst>
                                      </p:cBhvr>
                                      <p:to>
                                        <p:strVal val="visible"/>
                                      </p:to>
                                    </p:set>
                                  </p:childTnLst>
                                </p:cTn>
                              </p:par>
                            </p:childTnLst>
                          </p:cTn>
                        </p:par>
                        <p:par>
                          <p:cTn id="42" fill="hold" nodeType="afterGroup">
                            <p:stCondLst>
                              <p:cond delay="900"/>
                            </p:stCondLst>
                            <p:childTnLst>
                              <p:par>
                                <p:cTn id="43" presetID="1" presetClass="entr" presetSubtype="0" fill="hold" grpId="0" nodeType="afterEffect">
                                  <p:stCondLst>
                                    <p:cond delay="300"/>
                                  </p:stCondLst>
                                  <p:childTnLst>
                                    <p:set>
                                      <p:cBhvr>
                                        <p:cTn id="44" dur="1" fill="hold">
                                          <p:stCondLst>
                                            <p:cond delay="0"/>
                                          </p:stCondLst>
                                        </p:cTn>
                                        <p:tgtEl>
                                          <p:spTgt spid="2345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450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4510"/>
                                        </p:tgtEl>
                                        <p:attrNameLst>
                                          <p:attrName>style.visibility</p:attrName>
                                        </p:attrNameLst>
                                      </p:cBhvr>
                                      <p:to>
                                        <p:strVal val="visible"/>
                                      </p:to>
                                    </p:set>
                                  </p:childTnLst>
                                </p:cTn>
                              </p:par>
                            </p:childTnLst>
                          </p:cTn>
                        </p:par>
                        <p:par>
                          <p:cTn id="51" fill="hold" nodeType="afterGroup">
                            <p:stCondLst>
                              <p:cond delay="0"/>
                            </p:stCondLst>
                            <p:childTnLst>
                              <p:par>
                                <p:cTn id="52" presetID="1" presetClass="entr" presetSubtype="0" fill="hold" grpId="0" nodeType="afterEffect">
                                  <p:stCondLst>
                                    <p:cond delay="300"/>
                                  </p:stCondLst>
                                  <p:childTnLst>
                                    <p:set>
                                      <p:cBhvr>
                                        <p:cTn id="53" dur="1" fill="hold">
                                          <p:stCondLst>
                                            <p:cond delay="0"/>
                                          </p:stCondLst>
                                        </p:cTn>
                                        <p:tgtEl>
                                          <p:spTgt spid="234509"/>
                                        </p:tgtEl>
                                        <p:attrNameLst>
                                          <p:attrName>style.visibility</p:attrName>
                                        </p:attrNameLst>
                                      </p:cBhvr>
                                      <p:to>
                                        <p:strVal val="visible"/>
                                      </p:to>
                                    </p:set>
                                  </p:childTnLst>
                                </p:cTn>
                              </p:par>
                            </p:childTnLst>
                          </p:cTn>
                        </p:par>
                        <p:par>
                          <p:cTn id="54" fill="hold" nodeType="afterGroup">
                            <p:stCondLst>
                              <p:cond delay="300"/>
                            </p:stCondLst>
                            <p:childTnLst>
                              <p:par>
                                <p:cTn id="55" presetID="1" presetClass="entr" presetSubtype="0" fill="hold" grpId="0" nodeType="afterEffect">
                                  <p:stCondLst>
                                    <p:cond delay="300"/>
                                  </p:stCondLst>
                                  <p:childTnLst>
                                    <p:set>
                                      <p:cBhvr>
                                        <p:cTn id="56" dur="1" fill="hold">
                                          <p:stCondLst>
                                            <p:cond delay="0"/>
                                          </p:stCondLst>
                                        </p:cTn>
                                        <p:tgtEl>
                                          <p:spTgt spid="234508"/>
                                        </p:tgtEl>
                                        <p:attrNameLst>
                                          <p:attrName>style.visibility</p:attrName>
                                        </p:attrNameLst>
                                      </p:cBhvr>
                                      <p:to>
                                        <p:strVal val="visible"/>
                                      </p:to>
                                    </p:set>
                                  </p:childTnLst>
                                </p:cTn>
                              </p:par>
                            </p:childTnLst>
                          </p:cTn>
                        </p:par>
                        <p:par>
                          <p:cTn id="57" fill="hold" nodeType="afterGroup">
                            <p:stCondLst>
                              <p:cond delay="600"/>
                            </p:stCondLst>
                            <p:childTnLst>
                              <p:par>
                                <p:cTn id="58" presetID="1" presetClass="entr" presetSubtype="0" fill="hold" grpId="0" nodeType="afterEffect">
                                  <p:stCondLst>
                                    <p:cond delay="300"/>
                                  </p:stCondLst>
                                  <p:childTnLst>
                                    <p:set>
                                      <p:cBhvr>
                                        <p:cTn id="59" dur="1" fill="hold">
                                          <p:stCondLst>
                                            <p:cond delay="0"/>
                                          </p:stCondLst>
                                        </p:cTn>
                                        <p:tgtEl>
                                          <p:spTgt spid="234507"/>
                                        </p:tgtEl>
                                        <p:attrNameLst>
                                          <p:attrName>style.visibility</p:attrName>
                                        </p:attrNameLst>
                                      </p:cBhvr>
                                      <p:to>
                                        <p:strVal val="visible"/>
                                      </p:to>
                                    </p:set>
                                  </p:childTnLst>
                                </p:cTn>
                              </p:par>
                            </p:childTnLst>
                          </p:cTn>
                        </p:par>
                        <p:par>
                          <p:cTn id="60" fill="hold" nodeType="afterGroup">
                            <p:stCondLst>
                              <p:cond delay="900"/>
                            </p:stCondLst>
                            <p:childTnLst>
                              <p:par>
                                <p:cTn id="61" presetID="1" presetClass="entr" presetSubtype="0" fill="hold" grpId="0" nodeType="afterEffect">
                                  <p:stCondLst>
                                    <p:cond delay="300"/>
                                  </p:stCondLst>
                                  <p:childTnLst>
                                    <p:set>
                                      <p:cBhvr>
                                        <p:cTn id="62" dur="1" fill="hold">
                                          <p:stCondLst>
                                            <p:cond delay="0"/>
                                          </p:stCondLst>
                                        </p:cTn>
                                        <p:tgtEl>
                                          <p:spTgt spid="234506"/>
                                        </p:tgtEl>
                                        <p:attrNameLst>
                                          <p:attrName>style.visibility</p:attrName>
                                        </p:attrNameLst>
                                      </p:cBhvr>
                                      <p:to>
                                        <p:strVal val="visible"/>
                                      </p:to>
                                    </p:set>
                                  </p:childTnLst>
                                </p:cTn>
                              </p:par>
                            </p:childTnLst>
                          </p:cTn>
                        </p:par>
                        <p:par>
                          <p:cTn id="63" fill="hold" nodeType="afterGroup">
                            <p:stCondLst>
                              <p:cond delay="1200"/>
                            </p:stCondLst>
                            <p:childTnLst>
                              <p:par>
                                <p:cTn id="64" presetID="1" presetClass="entr" presetSubtype="0" fill="hold" grpId="0" nodeType="afterEffect">
                                  <p:stCondLst>
                                    <p:cond delay="300"/>
                                  </p:stCondLst>
                                  <p:childTnLst>
                                    <p:set>
                                      <p:cBhvr>
                                        <p:cTn id="65" dur="1" fill="hold">
                                          <p:stCondLst>
                                            <p:cond delay="0"/>
                                          </p:stCondLst>
                                        </p:cTn>
                                        <p:tgtEl>
                                          <p:spTgt spid="23451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34501"/>
                                        </p:tgtEl>
                                        <p:attrNameLst>
                                          <p:attrName>style.visibility</p:attrName>
                                        </p:attrNameLst>
                                      </p:cBhvr>
                                      <p:to>
                                        <p:strVal val="visible"/>
                                      </p:to>
                                    </p:set>
                                  </p:childTnLst>
                                </p:cTn>
                              </p:par>
                            </p:childTnLst>
                          </p:cTn>
                        </p:par>
                        <p:par>
                          <p:cTn id="68" fill="hold">
                            <p:stCondLst>
                              <p:cond delay="1500"/>
                            </p:stCondLst>
                            <p:childTnLst>
                              <p:par>
                                <p:cTn id="69" presetID="1"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1" grpId="0"/>
      <p:bldP spid="234502" grpId="0"/>
      <p:bldP spid="234503" grpId="0"/>
      <p:bldP spid="234504" grpId="0" animBg="1" autoUpdateAnimBg="0"/>
      <p:bldP spid="234505" grpId="0" animBg="1"/>
      <p:bldP spid="234506" grpId="0" autoUpdateAnimBg="0"/>
      <p:bldP spid="234507" grpId="0" autoUpdateAnimBg="0"/>
      <p:bldP spid="234508" grpId="0" autoUpdateAnimBg="0"/>
      <p:bldP spid="234509" grpId="0" autoUpdateAnimBg="0"/>
      <p:bldP spid="234510" grpId="0" autoUpdateAnimBg="0"/>
      <p:bldP spid="234511" grpId="0" autoUpdateAnimBg="0"/>
      <p:bldP spid="234512" grpId="0" autoUpdateAnimBg="0"/>
      <p:bldP spid="234513" grpId="0" autoUpdateAnimBg="0"/>
      <p:bldP spid="234514" grpId="0" autoUpdateAnimBg="0"/>
      <p:bldP spid="234515" grpId="0" animBg="1" autoUpdateAnimBg="0"/>
      <p:bldP spid="234516" grpId="0" animBg="1" autoUpdateAnimBg="0"/>
      <p:bldP spid="234517" grpId="0" animBg="1" autoUpdateAnimBg="0"/>
      <p:bldP spid="234518" grpId="0" autoUpdateAnimBg="0"/>
      <p:bldP spid="234519" grpId="0" autoUpdateAnimBg="0"/>
      <p:bldP spid="234520" grpId="0" autoUpdateAnimBg="0"/>
      <p:bldP spid="234521" grpId="0"/>
      <p:bldP spid="2345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a:extLst>
              <a:ext uri="{FF2B5EF4-FFF2-40B4-BE49-F238E27FC236}">
                <a16:creationId xmlns:a16="http://schemas.microsoft.com/office/drawing/2014/main" id="{02016026-83BE-420E-8965-E3AFBC6604B6}"/>
              </a:ext>
            </a:extLst>
          </p:cNvPr>
          <p:cNvSpPr>
            <a:spLocks noGrp="1" noChangeArrowheads="1"/>
          </p:cNvSpPr>
          <p:nvPr>
            <p:ph type="title"/>
          </p:nvPr>
        </p:nvSpPr>
        <p:spPr/>
        <p:txBody>
          <a:bodyPr/>
          <a:lstStyle/>
          <a:p>
            <a:r>
              <a:rPr lang="en-GB" altLang="en-US" dirty="0"/>
              <a:t>Reacting metals with acid</a:t>
            </a:r>
          </a:p>
        </p:txBody>
      </p:sp>
      <p:pic>
        <p:nvPicPr>
          <p:cNvPr id="8" name="Picture 7">
            <a:hlinkClick r:id="" action="ppaction://hlinkshowjump?jump=nextslide"/>
            <a:extLst>
              <a:ext uri="{FF2B5EF4-FFF2-40B4-BE49-F238E27FC236}">
                <a16:creationId xmlns:a16="http://schemas.microsoft.com/office/drawing/2014/main" id="{4FEB61FF-32E8-400E-B01E-E525C2E4F89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C972E19D-FBC7-406E-97B5-FF7CF6B6E647}"/>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E805984B-B6DA-4E1B-9BCC-86D17AAC5E62}"/>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1" name="Picture 5" descr="exp_icon">
            <a:extLst>
              <a:ext uri="{FF2B5EF4-FFF2-40B4-BE49-F238E27FC236}">
                <a16:creationId xmlns:a16="http://schemas.microsoft.com/office/drawing/2014/main" id="{6B379DCA-E842-48C9-86A3-5BD91D4E63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A4D6295F-1ECF-420A-9425-72AC3532E26F}"/>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962049"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A1F7CF3-1866-410A-9315-366A1771F781}"/>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8FEA7359-924B-4695-A89A-2AFC6E8FF29A}"/>
              </a:ext>
            </a:extLst>
          </p:cNvPr>
          <p:cNvSpPr>
            <a:spLocks noGrp="1" noChangeArrowheads="1"/>
          </p:cNvSpPr>
          <p:nvPr>
            <p:ph type="title"/>
          </p:nvPr>
        </p:nvSpPr>
        <p:spPr/>
        <p:txBody>
          <a:bodyPr/>
          <a:lstStyle/>
          <a:p>
            <a:r>
              <a:rPr lang="en-GB" altLang="en-US" dirty="0"/>
              <a:t>Displacement reactions</a:t>
            </a:r>
          </a:p>
        </p:txBody>
      </p:sp>
      <p:pic>
        <p:nvPicPr>
          <p:cNvPr id="2054" name="Picture 15" descr="exp_icon">
            <a:extLst>
              <a:ext uri="{FF2B5EF4-FFF2-40B4-BE49-F238E27FC236}">
                <a16:creationId xmlns:a16="http://schemas.microsoft.com/office/drawing/2014/main" id="{0079C60D-4F63-498D-A0C8-06470B455F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3001"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 action="ppaction://hlinkshowjump?jump=nextslide"/>
            <a:extLst>
              <a:ext uri="{FF2B5EF4-FFF2-40B4-BE49-F238E27FC236}">
                <a16:creationId xmlns:a16="http://schemas.microsoft.com/office/drawing/2014/main" id="{61C19A5A-1F5D-414F-B175-5F54B4D3185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50D9F9B0-989F-4B2A-91A5-C5DBAC6E0239}"/>
              </a:ext>
            </a:extLst>
          </p:cNvPr>
          <p:cNvPicPr>
            <a:picLocks noChangeAspect="1" noChangeArrowheads="1"/>
          </p:cNvPicPr>
          <p:nvPr/>
        </p:nvPicPr>
        <p:blipFill>
          <a:blip r:embed="rId8"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a:extLst>
              <a:ext uri="{FF2B5EF4-FFF2-40B4-BE49-F238E27FC236}">
                <a16:creationId xmlns:a16="http://schemas.microsoft.com/office/drawing/2014/main" id="{BAD57A8B-EE01-48E2-8B6D-CA4D6F4800E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1360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1E23B204-F5FB-48EF-831C-07088FE50F3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A5CCBC3-E8D4-4211-A4C5-AFC5D054A259}"/>
              </a:ext>
            </a:extLst>
          </p:cNvPr>
          <p:cNvSpPr>
            <a:spLocks noGrp="1" noChangeArrowheads="1"/>
          </p:cNvSpPr>
          <p:nvPr>
            <p:ph type="title"/>
          </p:nvPr>
        </p:nvSpPr>
        <p:spPr>
          <a:noFill/>
        </p:spPr>
        <p:txBody>
          <a:bodyPr/>
          <a:lstStyle/>
          <a:p>
            <a:r>
              <a:rPr lang="en-GB" altLang="en-US"/>
              <a:t>Reduction of metal oxides</a:t>
            </a:r>
          </a:p>
        </p:txBody>
      </p:sp>
      <p:sp>
        <p:nvSpPr>
          <p:cNvPr id="22532" name="Text Box 5">
            <a:extLst>
              <a:ext uri="{FF2B5EF4-FFF2-40B4-BE49-F238E27FC236}">
                <a16:creationId xmlns:a16="http://schemas.microsoft.com/office/drawing/2014/main" id="{7C8E84BE-74C9-404A-AE1D-A60D64446DA2}"/>
              </a:ext>
            </a:extLst>
          </p:cNvPr>
          <p:cNvSpPr txBox="1">
            <a:spLocks noChangeArrowheads="1"/>
          </p:cNvSpPr>
          <p:nvPr/>
        </p:nvSpPr>
        <p:spPr bwMode="auto">
          <a:xfrm>
            <a:off x="342900" y="784225"/>
            <a:ext cx="8064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Metals are often found combined with oxygen as </a:t>
            </a:r>
            <a:r>
              <a:rPr lang="en-GB" altLang="en-US" b="1">
                <a:solidFill>
                  <a:srgbClr val="FF6600"/>
                </a:solidFill>
              </a:rPr>
              <a:t>oxides</a:t>
            </a:r>
            <a:r>
              <a:rPr lang="en-GB" altLang="en-US"/>
              <a:t>. To obtain the metal, the oxygen must be removed. </a:t>
            </a:r>
          </a:p>
        </p:txBody>
      </p:sp>
      <p:sp>
        <p:nvSpPr>
          <p:cNvPr id="240646" name="Rectangle 6">
            <a:extLst>
              <a:ext uri="{FF2B5EF4-FFF2-40B4-BE49-F238E27FC236}">
                <a16:creationId xmlns:a16="http://schemas.microsoft.com/office/drawing/2014/main" id="{0733BB16-1311-4052-81C0-691BC045FBCB}"/>
              </a:ext>
            </a:extLst>
          </p:cNvPr>
          <p:cNvSpPr>
            <a:spLocks noChangeArrowheads="1"/>
          </p:cNvSpPr>
          <p:nvPr/>
        </p:nvSpPr>
        <p:spPr bwMode="auto">
          <a:xfrm>
            <a:off x="355600" y="1770063"/>
            <a:ext cx="541457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During</a:t>
            </a:r>
            <a:r>
              <a:rPr lang="en-GB" altLang="en-US" b="1" dirty="0">
                <a:solidFill>
                  <a:srgbClr val="FF6600"/>
                </a:solidFill>
              </a:rPr>
              <a:t> reduction</a:t>
            </a:r>
            <a:r>
              <a:rPr lang="en-GB" altLang="en-US" dirty="0"/>
              <a:t>, either oxygen </a:t>
            </a:r>
            <a:br>
              <a:rPr lang="en-GB" altLang="en-US" dirty="0"/>
            </a:br>
            <a:r>
              <a:rPr lang="en-GB" altLang="en-US" dirty="0"/>
              <a:t>is removed from a substance or electrons are gained by a substance.</a:t>
            </a:r>
          </a:p>
        </p:txBody>
      </p:sp>
      <p:sp>
        <p:nvSpPr>
          <p:cNvPr id="43" name="Rectangle 42">
            <a:extLst>
              <a:ext uri="{FF2B5EF4-FFF2-40B4-BE49-F238E27FC236}">
                <a16:creationId xmlns:a16="http://schemas.microsoft.com/office/drawing/2014/main" id="{FD05C516-B5EC-4A98-A48F-7EFDB0624295}"/>
              </a:ext>
            </a:extLst>
          </p:cNvPr>
          <p:cNvSpPr>
            <a:spLocks noChangeArrowheads="1"/>
          </p:cNvSpPr>
          <p:nvPr/>
        </p:nvSpPr>
        <p:spPr bwMode="auto">
          <a:xfrm>
            <a:off x="355601" y="3133726"/>
            <a:ext cx="51623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During </a:t>
            </a:r>
            <a:r>
              <a:rPr lang="en-GB" altLang="en-US" b="1" dirty="0">
                <a:solidFill>
                  <a:srgbClr val="FF6600"/>
                </a:solidFill>
              </a:rPr>
              <a:t>oxidation</a:t>
            </a:r>
            <a:r>
              <a:rPr lang="en-GB" altLang="en-US" dirty="0"/>
              <a:t>, either oxygen is added to a substance, or electrons are removed from a substance.</a:t>
            </a:r>
          </a:p>
        </p:txBody>
      </p:sp>
      <p:sp>
        <p:nvSpPr>
          <p:cNvPr id="45" name="TextBox 44">
            <a:extLst>
              <a:ext uri="{FF2B5EF4-FFF2-40B4-BE49-F238E27FC236}">
                <a16:creationId xmlns:a16="http://schemas.microsoft.com/office/drawing/2014/main" id="{663CFEEA-1F76-4D06-9A2F-F28638FC16A2}"/>
              </a:ext>
            </a:extLst>
          </p:cNvPr>
          <p:cNvSpPr txBox="1">
            <a:spLocks noChangeArrowheads="1"/>
          </p:cNvSpPr>
          <p:nvPr/>
        </p:nvSpPr>
        <p:spPr bwMode="auto">
          <a:xfrm>
            <a:off x="355600" y="4497389"/>
            <a:ext cx="446475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Reduction of the metal oxide is used to extract the metal:</a:t>
            </a:r>
          </a:p>
        </p:txBody>
      </p:sp>
      <p:pic>
        <p:nvPicPr>
          <p:cNvPr id="22536" name="Picture 16" descr="girl_thinking.png">
            <a:extLst>
              <a:ext uri="{FF2B5EF4-FFF2-40B4-BE49-F238E27FC236}">
                <a16:creationId xmlns:a16="http://schemas.microsoft.com/office/drawing/2014/main" id="{BFC03056-A816-4C74-84EA-75B95AF166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8038" y="1712561"/>
            <a:ext cx="2306637"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icture68.jpg">
            <a:extLst>
              <a:ext uri="{FF2B5EF4-FFF2-40B4-BE49-F238E27FC236}">
                <a16:creationId xmlns:a16="http://schemas.microsoft.com/office/drawing/2014/main" id="{3F9342E8-262E-4E91-BC0B-9C1E6AC4FC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6138" y="5492750"/>
            <a:ext cx="732155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hlinkClick r:id="" action="ppaction://hlinkshowjump?jump=nextslide"/>
            <a:extLst>
              <a:ext uri="{FF2B5EF4-FFF2-40B4-BE49-F238E27FC236}">
                <a16:creationId xmlns:a16="http://schemas.microsoft.com/office/drawing/2014/main" id="{2ED726AA-E9A4-4BAE-8D24-F1F28E9043F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6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6" grpId="0"/>
      <p:bldP spid="43"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descr="C:\CVS\production\GCSEChemistry\src\images\lead ore_Zelenskaya_shutterstock.jpg">
            <a:extLst>
              <a:ext uri="{FF2B5EF4-FFF2-40B4-BE49-F238E27FC236}">
                <a16:creationId xmlns:a16="http://schemas.microsoft.com/office/drawing/2014/main" id="{D1DF942B-7977-4A02-8A77-7D4742055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938" y="3592513"/>
            <a:ext cx="3773487"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071DC14C-A253-495B-A356-EDC679E1787F}"/>
              </a:ext>
            </a:extLst>
          </p:cNvPr>
          <p:cNvSpPr>
            <a:spLocks noGrp="1" noChangeArrowheads="1"/>
          </p:cNvSpPr>
          <p:nvPr>
            <p:ph type="title"/>
          </p:nvPr>
        </p:nvSpPr>
        <p:spPr>
          <a:noFill/>
        </p:spPr>
        <p:txBody>
          <a:bodyPr/>
          <a:lstStyle/>
          <a:p>
            <a:r>
              <a:rPr lang="en-GB" altLang="en-US"/>
              <a:t>Extracting metals using carbon</a:t>
            </a:r>
          </a:p>
        </p:txBody>
      </p:sp>
      <p:sp>
        <p:nvSpPr>
          <p:cNvPr id="240654" name="Text Box 14">
            <a:extLst>
              <a:ext uri="{FF2B5EF4-FFF2-40B4-BE49-F238E27FC236}">
                <a16:creationId xmlns:a16="http://schemas.microsoft.com/office/drawing/2014/main" id="{C7BCD1F7-496E-4637-8F03-6331809E9FAD}"/>
              </a:ext>
            </a:extLst>
          </p:cNvPr>
          <p:cNvSpPr txBox="1">
            <a:spLocks noChangeArrowheads="1"/>
          </p:cNvSpPr>
          <p:nvPr/>
        </p:nvSpPr>
        <p:spPr bwMode="auto">
          <a:xfrm>
            <a:off x="355601" y="3590925"/>
            <a:ext cx="44986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This is a </a:t>
            </a:r>
            <a:r>
              <a:rPr lang="en-GB" altLang="en-US" dirty="0">
                <a:solidFill>
                  <a:srgbClr val="010066"/>
                </a:solidFill>
              </a:rPr>
              <a:t>displacement reaction</a:t>
            </a:r>
            <a:r>
              <a:rPr lang="en-GB" altLang="en-US" dirty="0"/>
              <a:t>, and occurs because carbon is more reactive than lead. </a:t>
            </a:r>
          </a:p>
        </p:txBody>
      </p:sp>
      <p:sp>
        <p:nvSpPr>
          <p:cNvPr id="23558" name="Text Box 15">
            <a:extLst>
              <a:ext uri="{FF2B5EF4-FFF2-40B4-BE49-F238E27FC236}">
                <a16:creationId xmlns:a16="http://schemas.microsoft.com/office/drawing/2014/main" id="{187F1E84-460F-4276-BABB-E65EC5D1B24F}"/>
              </a:ext>
            </a:extLst>
          </p:cNvPr>
          <p:cNvSpPr txBox="1">
            <a:spLocks noChangeArrowheads="1"/>
          </p:cNvSpPr>
          <p:nvPr/>
        </p:nvSpPr>
        <p:spPr bwMode="auto">
          <a:xfrm>
            <a:off x="355600" y="784225"/>
            <a:ext cx="8378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Carbon can be used to extract some metals from their metal oxides by reduction.</a:t>
            </a:r>
          </a:p>
        </p:txBody>
      </p:sp>
      <p:sp>
        <p:nvSpPr>
          <p:cNvPr id="36" name="TextBox 35">
            <a:extLst>
              <a:ext uri="{FF2B5EF4-FFF2-40B4-BE49-F238E27FC236}">
                <a16:creationId xmlns:a16="http://schemas.microsoft.com/office/drawing/2014/main" id="{FDD29AB1-CDA3-409E-A1F1-EE02A23CD4C8}"/>
              </a:ext>
            </a:extLst>
          </p:cNvPr>
          <p:cNvSpPr txBox="1">
            <a:spLocks noChangeArrowheads="1"/>
          </p:cNvSpPr>
          <p:nvPr/>
        </p:nvSpPr>
        <p:spPr bwMode="auto">
          <a:xfrm>
            <a:off x="355600" y="4953000"/>
            <a:ext cx="44986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this reaction, the lead oxide is reduced in this reaction while the carbon is oxidized.</a:t>
            </a:r>
          </a:p>
        </p:txBody>
      </p:sp>
      <p:sp>
        <p:nvSpPr>
          <p:cNvPr id="33" name="TextBox 32">
            <a:extLst>
              <a:ext uri="{FF2B5EF4-FFF2-40B4-BE49-F238E27FC236}">
                <a16:creationId xmlns:a16="http://schemas.microsoft.com/office/drawing/2014/main" id="{E75661F5-54AA-4621-B324-31DDB8FF3D28}"/>
              </a:ext>
            </a:extLst>
          </p:cNvPr>
          <p:cNvSpPr txBox="1">
            <a:spLocks noChangeArrowheads="1"/>
          </p:cNvSpPr>
          <p:nvPr/>
        </p:nvSpPr>
        <p:spPr bwMode="auto">
          <a:xfrm>
            <a:off x="355600" y="1776413"/>
            <a:ext cx="745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the extraction of lead from lead oxide:</a:t>
            </a:r>
          </a:p>
        </p:txBody>
      </p:sp>
      <p:pic>
        <p:nvPicPr>
          <p:cNvPr id="26" name="Picture 25" descr="Picture69.jpg">
            <a:extLst>
              <a:ext uri="{FF2B5EF4-FFF2-40B4-BE49-F238E27FC236}">
                <a16:creationId xmlns:a16="http://schemas.microsoft.com/office/drawing/2014/main" id="{D7704B8B-6718-48DA-9DCB-975BB9E97E1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0050" y="2346325"/>
            <a:ext cx="84740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F8273D31-A305-4E63-8FC9-D6950F6C7A5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043EAC00-F6AA-43C2-A615-2354FB121F0F}"/>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3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06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4" grpId="0"/>
      <p:bldP spid="36" grpId="0"/>
      <p:bldP spid="33"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N7dFWJKa"/>
  <p:tag name="ARTICULATE_DESIGN_ID_6_DEFAULT DESIGN" val="4RsLJJik"/>
  <p:tag name="ARTICULATE_DESIGN_ID_1_DEFAULT DESIGN" val="vviPqzO4"/>
  <p:tag name="ARTICULATE_DESIGN_ID_7_DEFAULT DESIGN" val="QUQbscrF"/>
  <p:tag name="ARTICULATE_DESIGN_ID_3_DEFAULT DESIGN" val="kyBHQbU2"/>
  <p:tag name="ARTICULATE_DESIGN_ID_2_DEFAULT DESIGN" val="SGV8vSH0"/>
  <p:tag name="ARTICULATE_DESIGN_ID_4_DEFAULT DESIGN" val="DBX9xX0R"/>
  <p:tag name="ARTICULATE_DESIGN_ID_5_DEFAULT DESIGN" val="cG26N1tD"/>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14954</TotalTime>
  <Words>2518</Words>
  <Application>Microsoft Office PowerPoint</Application>
  <PresentationFormat>On-screen Show (4:3)</PresentationFormat>
  <Paragraphs>243</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Wingdings</vt:lpstr>
      <vt:lpstr>Arial</vt:lpstr>
      <vt:lpstr>Wingdings 2</vt:lpstr>
      <vt:lpstr>1_Default Design</vt:lpstr>
      <vt:lpstr>7_Default Design</vt:lpstr>
      <vt:lpstr>Extracting  Metals</vt:lpstr>
      <vt:lpstr>Information</vt:lpstr>
      <vt:lpstr>Where do metals come from?</vt:lpstr>
      <vt:lpstr>Methods of extracting metals</vt:lpstr>
      <vt:lpstr>The reactivity series and metal extraction</vt:lpstr>
      <vt:lpstr>Reacting metals with acid</vt:lpstr>
      <vt:lpstr>Displacement reactions</vt:lpstr>
      <vt:lpstr>Reduction of metal oxides</vt:lpstr>
      <vt:lpstr>Extracting metals using carbon</vt:lpstr>
      <vt:lpstr>Metal oxides and carbon</vt:lpstr>
      <vt:lpstr>Extraction of zinc by reduction</vt:lpstr>
      <vt:lpstr>Reducing metals with carbon activity</vt:lpstr>
      <vt:lpstr>What is electrolysis?</vt:lpstr>
      <vt:lpstr>Ionic substances</vt:lpstr>
      <vt:lpstr>Oxidation and reduction</vt:lpstr>
      <vt:lpstr>OILRIG</vt:lpstr>
      <vt:lpstr>Extracting aluminum</vt:lpstr>
      <vt:lpstr>Extracting aluminum from bauxite</vt:lpstr>
      <vt:lpstr>Redox equations – aluminum</vt:lpstr>
      <vt:lpstr>The economics of electrolysis</vt:lpstr>
      <vt:lpstr>Extracting aluminum summary</vt:lpstr>
      <vt:lpstr>Metal extraction activity</vt:lpstr>
      <vt:lpstr>Comparing extraction methods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Extracting Metals</dc:title>
  <dc:subject>Boardworks High School Physical Science</dc:subject>
  <dc:creator>Boardworks</dc:creator>
  <cp:lastModifiedBy>Tim Crilly</cp:lastModifiedBy>
  <cp:revision>592</cp:revision>
  <dcterms:created xsi:type="dcterms:W3CDTF">2003-10-06T13:07:42Z</dcterms:created>
  <dcterms:modified xsi:type="dcterms:W3CDTF">2019-01-31T15:28:17Z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735B6EC2-5C7E-42D2-BEC2-FCF1CBDBCBEE</vt:lpwstr>
  </property>
  <property fmtid="{D5CDD505-2E9C-101B-9397-08002B2CF9AE}" pid="3" name="ArticulatePath">
    <vt:lpwstr>Extracting Metals by Reduction</vt:lpwstr>
  </property>
</Properties>
</file>