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471" r:id="rId1"/>
    <p:sldMasterId id="2147485486" r:id="rId2"/>
  </p:sldMasterIdLst>
  <p:notesMasterIdLst>
    <p:notesMasterId r:id="rId18"/>
  </p:notesMasterIdLst>
  <p:handoutMasterIdLst>
    <p:handoutMasterId r:id="rId19"/>
  </p:handoutMasterIdLst>
  <p:sldIdLst>
    <p:sldId id="430" r:id="rId3"/>
    <p:sldId id="527" r:id="rId4"/>
    <p:sldId id="493" r:id="rId5"/>
    <p:sldId id="484" r:id="rId6"/>
    <p:sldId id="485" r:id="rId7"/>
    <p:sldId id="508" r:id="rId8"/>
    <p:sldId id="495" r:id="rId9"/>
    <p:sldId id="496" r:id="rId10"/>
    <p:sldId id="498" r:id="rId11"/>
    <p:sldId id="507" r:id="rId12"/>
    <p:sldId id="499" r:id="rId13"/>
    <p:sldId id="502" r:id="rId14"/>
    <p:sldId id="504" r:id="rId15"/>
    <p:sldId id="506" r:id="rId16"/>
    <p:sldId id="509" r:id="rId17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07" userDrawn="1">
          <p15:clr>
            <a:srgbClr val="A4A3A4"/>
          </p15:clr>
        </p15:guide>
        <p15:guide id="4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10066"/>
    <a:srgbClr val="FFCC99"/>
    <a:srgbClr val="009900"/>
    <a:srgbClr val="FFFF00"/>
    <a:srgbClr val="CC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396" autoAdjust="0"/>
  </p:normalViewPr>
  <p:slideViewPr>
    <p:cSldViewPr snapToGrid="0">
      <p:cViewPr varScale="1">
        <p:scale>
          <a:sx n="91" d="100"/>
          <a:sy n="91" d="100"/>
        </p:scale>
        <p:origin x="1914" y="66"/>
      </p:cViewPr>
      <p:guideLst>
        <p:guide orient="horz" pos="494"/>
        <p:guide orient="horz" pos="3876"/>
        <p:guide pos="5307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96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7653AA9F-B552-442A-9992-7E8557F903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5E8E0FB7-DAEB-485A-9723-80C7339E6A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8A78E44-7BE1-421C-814C-D0B8639F3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03CB091-A197-44CC-B5FA-553CA001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691273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E3F79883-9BDC-4B72-A18B-30E31104FE2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516AD89-6A95-4057-8E9E-2B3981B9C5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344E9BA-7D0C-4C8A-BA74-B9AD78FCC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5511966-0587-46B4-8746-131791538F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3074BCD-E0F6-478D-844C-DA58239E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33F4B00-5C22-49F0-BB81-FF3486FDD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816020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1B4523-7E75-47FE-8C33-0949C5076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078D338-B3A3-4DBC-A96E-522A5B006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62EF9-49A8-4CE8-8202-A736AE96A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7A789FD-671E-434A-82D4-3A3558B77C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DB9347C-E719-4714-8997-FF00D4E7F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Flame emission spectroscopy </a:t>
            </a:r>
            <a:r>
              <a:rPr lang="en-GB" altLang="en-US" dirty="0">
                <a:solidFill>
                  <a:srgbClr val="010066"/>
                </a:solidFill>
                <a:latin typeface="Arial" panose="020B0604020202020204" pitchFamily="34" charset="0"/>
              </a:rPr>
              <a:t>is </a:t>
            </a:r>
            <a:r>
              <a:rPr lang="en-GB" altLang="en-US" dirty="0">
                <a:latin typeface="Arial" panose="020B0604020202020204" pitchFamily="34" charset="0"/>
              </a:rPr>
              <a:t>used to </a:t>
            </a:r>
            <a:r>
              <a:rPr lang="en-GB" altLang="en-US" dirty="0" err="1">
                <a:latin typeface="Arial" panose="020B0604020202020204" pitchFamily="34" charset="0"/>
              </a:rPr>
              <a:t>analyze</a:t>
            </a:r>
            <a:r>
              <a:rPr lang="en-GB" altLang="en-US" dirty="0">
                <a:latin typeface="Arial" panose="020B0604020202020204" pitchFamily="34" charset="0"/>
              </a:rPr>
              <a:t> metal ions in solution.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C3F44-90E7-4FCC-AD72-E559F8BFD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428D5AF-EB10-4433-B305-B901F7B9E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DE98EE9-A6D8-4456-BD6E-73A8C00B1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Please refer to slide 4 for an explanation of why metal ions only emit light of certain wavelengths when they are heated.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F5AF8-3DE7-4633-A2ED-AE00E470A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CA8981D-419E-492B-8BFC-1F357AEB70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357078AF-D7B8-4BBD-AEAE-BFCFABB74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line spectrum of the sample solution shows that the solution contains lithium and sodium 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4FDA20-0BC3-4579-895D-F11FF173E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4738A46-9C7C-4F48-A181-03FDBF1B63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63D6826-0563-4D5F-9E47-7012528A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line spectrum of the sample solution shows that the solution contains lithium and copper ions.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data using tools, technologies, and/or models (e.g., computational, mathematical) in order to make valid and reliable scientific claims or determine an optimal design solution.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BF4C9-EDB1-42FE-8FBD-734D7DE03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BDB073A-4B50-4BA5-B622-476F5FC0FF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5F230F8-418F-4F11-A90B-1735B6599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B9BD8-E592-4083-AE40-18A644462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06DB1E5-D6B1-49D5-B7AB-803524A315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51FC1470-6CE0-4115-A2E2-CADBD546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50B57A-7AFC-4396-A4AF-C52A17803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83347-B1E4-43FB-8237-4B14D9100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BFBBAF4-55E2-42BE-BFB6-EF0CF00D1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25FD232-AC43-46AC-BC41-FBE7A51BA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CE64BC-EB46-4561-BC93-00DF90A8E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A1A563D-0599-45F3-9CC7-949FF89F3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E345F93-28F9-445D-978B-4C011566E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D795A-3646-4EEF-907A-BC9ECC2854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37ED3C3-3A4E-44EC-91F4-461D82472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741DA96-D5D9-4A73-9321-3AEB9933D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In practice, the wire would be dipped into concentrated HCl between each sample. This will clean the wire and prevent cross-contamination.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Each solid produces a characteristic flame </a:t>
            </a:r>
            <a:r>
              <a:rPr lang="en-GB" altLang="en-US" dirty="0" err="1">
                <a:latin typeface="Arial" panose="020B0604020202020204" pitchFamily="34" charset="0"/>
              </a:rPr>
              <a:t>color</a:t>
            </a:r>
            <a:r>
              <a:rPr lang="en-GB" altLang="en-US" dirty="0">
                <a:latin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lithium (Li</a:t>
            </a:r>
            <a:r>
              <a:rPr lang="en-GB" altLang="en-US" baseline="30000" dirty="0">
                <a:latin typeface="Arial" panose="020B0604020202020204" pitchFamily="34" charset="0"/>
              </a:rPr>
              <a:t>+</a:t>
            </a:r>
            <a:r>
              <a:rPr lang="en-GB" altLang="en-US" dirty="0">
                <a:latin typeface="Arial" panose="020B0604020202020204" pitchFamily="34" charset="0"/>
              </a:rPr>
              <a:t>): crimson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sodium (Na</a:t>
            </a:r>
            <a:r>
              <a:rPr lang="en-GB" altLang="en-US" baseline="30000" dirty="0">
                <a:latin typeface="Arial" panose="020B0604020202020204" pitchFamily="34" charset="0"/>
              </a:rPr>
              <a:t>+</a:t>
            </a:r>
            <a:r>
              <a:rPr lang="en-GB" altLang="en-US" dirty="0">
                <a:latin typeface="Arial" panose="020B0604020202020204" pitchFamily="34" charset="0"/>
              </a:rPr>
              <a:t>): yellow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potassium (K</a:t>
            </a:r>
            <a:r>
              <a:rPr lang="en-GB" altLang="en-US" baseline="30000" dirty="0">
                <a:latin typeface="Arial" panose="020B0604020202020204" pitchFamily="34" charset="0"/>
              </a:rPr>
              <a:t>+</a:t>
            </a:r>
            <a:r>
              <a:rPr lang="en-GB" altLang="en-US" dirty="0">
                <a:latin typeface="Arial" panose="020B0604020202020204" pitchFamily="34" charset="0"/>
              </a:rPr>
              <a:t>): lilac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barium (Ba</a:t>
            </a:r>
            <a:r>
              <a:rPr lang="en-GB" altLang="en-US" baseline="30000" dirty="0">
                <a:latin typeface="Arial" panose="020B0604020202020204" pitchFamily="34" charset="0"/>
              </a:rPr>
              <a:t>2+</a:t>
            </a:r>
            <a:r>
              <a:rPr lang="en-GB" altLang="en-US" dirty="0">
                <a:latin typeface="Arial" panose="020B0604020202020204" pitchFamily="34" charset="0"/>
              </a:rPr>
              <a:t>): apple green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calcium (Ca</a:t>
            </a:r>
            <a:r>
              <a:rPr lang="en-GB" altLang="en-US" baseline="30000" dirty="0">
                <a:latin typeface="Arial" panose="020B0604020202020204" pitchFamily="34" charset="0"/>
              </a:rPr>
              <a:t>2+</a:t>
            </a:r>
            <a:r>
              <a:rPr lang="en-GB" altLang="en-US" dirty="0">
                <a:latin typeface="Arial" panose="020B0604020202020204" pitchFamily="34" charset="0"/>
              </a:rPr>
              <a:t>): orange-red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copper (Cu</a:t>
            </a:r>
            <a:r>
              <a:rPr lang="en-GB" altLang="en-US" baseline="30000" dirty="0">
                <a:latin typeface="Arial" panose="020B0604020202020204" pitchFamily="34" charset="0"/>
              </a:rPr>
              <a:t>2+</a:t>
            </a:r>
            <a:r>
              <a:rPr lang="en-GB" altLang="en-US" dirty="0">
                <a:latin typeface="Arial" panose="020B0604020202020204" pitchFamily="34" charset="0"/>
              </a:rPr>
              <a:t>): green.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0AF84-BA89-433F-9104-8A76E3BEF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A875C9D-C3A0-4449-9745-295C340866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A2812DC-7905-420B-A937-0EB21F04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Potassium bromide, </a:t>
            </a:r>
            <a:r>
              <a:rPr lang="en-GB" altLang="en-US" dirty="0" err="1">
                <a:latin typeface="Arial" panose="020B0604020202020204" pitchFamily="34" charset="0"/>
              </a:rPr>
              <a:t>KBr</a:t>
            </a:r>
            <a:r>
              <a:rPr lang="en-GB" altLang="en-US" dirty="0">
                <a:latin typeface="Arial" panose="020B0604020202020204" pitchFamily="34" charset="0"/>
              </a:rPr>
              <a:t>, burns with a lilac flame due to the presence of K</a:t>
            </a:r>
            <a:r>
              <a:rPr lang="en-GB" altLang="en-US" baseline="30000" dirty="0">
                <a:latin typeface="Arial" panose="020B0604020202020204" pitchFamily="34" charset="0"/>
              </a:rPr>
              <a:t>+</a:t>
            </a:r>
            <a:r>
              <a:rPr lang="en-GB" altLang="en-US" dirty="0">
                <a:latin typeface="Arial" panose="020B0604020202020204" pitchFamily="34" charset="0"/>
              </a:rPr>
              <a:t> ions.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Calcium sulfate, CaSO</a:t>
            </a:r>
            <a:r>
              <a:rPr lang="en-GB" altLang="en-US" baseline="-25000" dirty="0">
                <a:latin typeface="Arial" panose="020B0604020202020204" pitchFamily="34" charset="0"/>
              </a:rPr>
              <a:t>4</a:t>
            </a:r>
            <a:r>
              <a:rPr lang="en-GB" altLang="en-US" dirty="0">
                <a:latin typeface="Arial" panose="020B0604020202020204" pitchFamily="34" charset="0"/>
              </a:rPr>
              <a:t>, burns with an orange-red flame due to the presence of Ca</a:t>
            </a:r>
            <a:r>
              <a:rPr lang="en-GB" altLang="en-US" baseline="30000" dirty="0">
                <a:latin typeface="Arial" panose="020B0604020202020204" pitchFamily="34" charset="0"/>
              </a:rPr>
              <a:t>2+ </a:t>
            </a:r>
            <a:r>
              <a:rPr lang="en-GB" altLang="en-US" dirty="0">
                <a:latin typeface="Arial" panose="020B0604020202020204" pitchFamily="34" charset="0"/>
              </a:rPr>
              <a:t>ions.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Lithium chloride, LiCl, burns with a crimson flame due to the presence of Li</a:t>
            </a:r>
            <a:r>
              <a:rPr lang="en-GB" altLang="en-US" baseline="30000" dirty="0">
                <a:latin typeface="Arial" panose="020B0604020202020204" pitchFamily="34" charset="0"/>
              </a:rPr>
              <a:t>+</a:t>
            </a:r>
            <a:r>
              <a:rPr lang="en-GB" altLang="en-US" dirty="0">
                <a:latin typeface="Arial" panose="020B0604020202020204" pitchFamily="34" charset="0"/>
              </a:rPr>
              <a:t> 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5FFD9-2A58-4176-8BB8-D71F896F6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367548C-DE60-4795-9C67-27A78096B1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2E2874B9-C581-4DBC-B896-2755EDDB3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D836C4-E84B-43E6-936A-2EC5D57C1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E1B1E05-5C12-47DC-AE48-AC8A1B15F1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630D267-27ED-468E-9CA3-F629BF006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209EB-9C7B-4974-9D04-4C194B12F9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C173715-2ECE-4EFB-9536-9536A30B68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01D14302-3187-40DA-AEBC-5D6A692BE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86227F-0D9F-4A2C-9DED-EA1C16D9E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1966-0587-46B4-8746-131791538FF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4"/>
            <a:ext cx="4973653" cy="3119215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07609-7DEE-4ADD-BBCC-3ADD57984E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A5A9B567-E1EA-4B68-8B7D-B2080927E9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7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2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2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5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385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30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9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0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2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7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1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73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5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1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917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89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5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30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2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51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0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94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4951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9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78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0B436-5CDA-47B6-ADF4-7DB3E8730AC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6C91EE15-05AA-46A5-B9A9-8EE8EC1669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15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4709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  <p:sldLayoutId id="2147485478" r:id="rId7"/>
    <p:sldLayoutId id="2147485479" r:id="rId8"/>
    <p:sldLayoutId id="2147485480" r:id="rId9"/>
    <p:sldLayoutId id="2147485481" r:id="rId10"/>
    <p:sldLayoutId id="2147485482" r:id="rId11"/>
    <p:sldLayoutId id="2147485483" r:id="rId12"/>
    <p:sldLayoutId id="2147485484" r:id="rId13"/>
    <p:sldLayoutId id="214748548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DCFDF-32FE-4F1B-9A8B-E3C7CC6057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D40A5A99-09C9-490B-9F5A-D54D121CD8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15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1616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7" r:id="rId1"/>
    <p:sldLayoutId id="2147485488" r:id="rId2"/>
    <p:sldLayoutId id="2147485489" r:id="rId3"/>
    <p:sldLayoutId id="2147485490" r:id="rId4"/>
    <p:sldLayoutId id="2147485491" r:id="rId5"/>
    <p:sldLayoutId id="2147485492" r:id="rId6"/>
    <p:sldLayoutId id="2147485493" r:id="rId7"/>
    <p:sldLayoutId id="2147485494" r:id="rId8"/>
    <p:sldLayoutId id="2147485495" r:id="rId9"/>
    <p:sldLayoutId id="2147485496" r:id="rId10"/>
    <p:sldLayoutId id="2147485497" r:id="rId11"/>
    <p:sldLayoutId id="21474854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4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2ACE386D-979B-46FA-BC79-24B2D6DD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Flame Tests </a:t>
            </a:r>
            <a:br>
              <a:rPr lang="en-GB" altLang="en-US" dirty="0"/>
            </a:br>
            <a:r>
              <a:rPr lang="en-GB" altLang="en-US" dirty="0"/>
              <a:t>and Emission Spectroscopy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D215A5B-2DD5-41EA-8658-B586C7DD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Experimental procedure</a:t>
            </a:r>
          </a:p>
        </p:txBody>
      </p:sp>
      <p:sp>
        <p:nvSpPr>
          <p:cNvPr id="21507" name="TextBox 4">
            <a:extLst>
              <a:ext uri="{FF2B5EF4-FFF2-40B4-BE49-F238E27FC236}">
                <a16:creationId xmlns:a16="http://schemas.microsoft.com/office/drawing/2014/main" id="{52C5DBB9-5DBB-481D-AD4A-0881B452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784225"/>
            <a:ext cx="6443663" cy="4619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How does flame emission spectroscopy work?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79F9850-D998-4A45-AC48-3888FE56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465263"/>
            <a:ext cx="658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Arial" panose="020B0604020202020204" pitchFamily="34" charset="0"/>
              <a:buAutoNum type="arabicPeriod"/>
            </a:pPr>
            <a:r>
              <a:rPr lang="en-GB" altLang="en-US" b="1" dirty="0"/>
              <a:t>​</a:t>
            </a:r>
            <a:r>
              <a:rPr lang="en-GB" altLang="en-US" dirty="0"/>
              <a:t>The sample is placed into a flame.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05109BA-E1A9-4ABA-8E74-656A0EF71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146300"/>
            <a:ext cx="818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Arial" panose="020B0604020202020204" pitchFamily="34" charset="0"/>
              <a:buAutoNum type="arabicPeriod" startAt="2"/>
            </a:pPr>
            <a:r>
              <a:rPr lang="en-GB" altLang="en-US" b="1" dirty="0"/>
              <a:t>​</a:t>
            </a:r>
            <a:r>
              <a:rPr lang="en-GB" altLang="en-US" dirty="0"/>
              <a:t>The light given out is passed through a </a:t>
            </a:r>
            <a:r>
              <a:rPr lang="en-GB" altLang="en-US" b="1" dirty="0">
                <a:solidFill>
                  <a:srgbClr val="010066"/>
                </a:solidFill>
              </a:rPr>
              <a:t>spectroscope</a:t>
            </a:r>
            <a:r>
              <a:rPr lang="en-GB" altLang="en-US" dirty="0"/>
              <a:t>.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22C96E3-5539-43A5-876B-5BA79F69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2814638"/>
            <a:ext cx="796572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Arial" panose="020B0604020202020204" pitchFamily="34" charset="0"/>
              <a:buAutoNum type="arabicPeriod" startAt="3"/>
            </a:pPr>
            <a:r>
              <a:rPr lang="en-GB" altLang="en-US" b="1" dirty="0"/>
              <a:t>​</a:t>
            </a:r>
            <a:r>
              <a:rPr lang="en-GB" altLang="en-US" dirty="0"/>
              <a:t>A </a:t>
            </a:r>
            <a:r>
              <a:rPr lang="en-GB" altLang="en-US" b="1" dirty="0">
                <a:solidFill>
                  <a:srgbClr val="010066"/>
                </a:solidFill>
              </a:rPr>
              <a:t>line spectrum </a:t>
            </a:r>
            <a:r>
              <a:rPr lang="en-GB" altLang="en-US" dirty="0"/>
              <a:t>is created. This can be </a:t>
            </a:r>
            <a:r>
              <a:rPr lang="en-GB" altLang="en-US" dirty="0" err="1"/>
              <a:t>analyzed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/>
              <a:t>to identify the metal ions in the sample and measure their concentrations.</a:t>
            </a:r>
          </a:p>
        </p:txBody>
      </p:sp>
      <p:pic>
        <p:nvPicPr>
          <p:cNvPr id="7" name="Picture 6" descr="Flame_tests_spectroscopy_diagram.png">
            <a:extLst>
              <a:ext uri="{FF2B5EF4-FFF2-40B4-BE49-F238E27FC236}">
                <a16:creationId xmlns:a16="http://schemas.microsoft.com/office/drawing/2014/main" id="{91CD6EEE-1303-4E3C-A2E0-E553ADEF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303713"/>
            <a:ext cx="69723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AF737A-D2B7-4A64-B5A9-2ADE42E1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5B1C241D-09C8-418E-917B-D4928377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35D29F4D-15E7-451A-9BC8-7050CA8E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07F5994-3ED6-4960-B894-504BAA8F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line spectrum?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964DF276-8917-469A-BA2C-CAA13E883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</a:pPr>
            <a:r>
              <a:rPr lang="en-GB" altLang="en-US" dirty="0"/>
              <a:t>A </a:t>
            </a:r>
            <a:r>
              <a:rPr lang="en-GB" altLang="en-US" b="1" dirty="0">
                <a:solidFill>
                  <a:srgbClr val="010066"/>
                </a:solidFill>
              </a:rPr>
              <a:t>line spectrum </a:t>
            </a:r>
            <a:r>
              <a:rPr lang="en-GB" altLang="en-US" dirty="0"/>
              <a:t>can be </a:t>
            </a:r>
            <a:r>
              <a:rPr lang="en-GB" altLang="en-US" dirty="0" err="1"/>
              <a:t>analyzed</a:t>
            </a:r>
            <a:r>
              <a:rPr lang="en-GB" altLang="en-US" dirty="0"/>
              <a:t> to identify the metal ions in the mixture and to measure their concentrations.</a:t>
            </a: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7EDA11E2-B868-46CD-AF28-A71F320EB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28788"/>
            <a:ext cx="880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It shows the specific wavelengths of light given off by the sample as a </a:t>
            </a:r>
            <a:r>
              <a:rPr lang="en-GB" altLang="en-US" b="1"/>
              <a:t>series of lines</a:t>
            </a:r>
            <a:r>
              <a:rPr lang="en-GB" altLang="en-US"/>
              <a:t>. Each line corresponds to a different wavelength of light.</a:t>
            </a:r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id="{51AAFB13-164D-419E-909C-0F277F34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043238"/>
            <a:ext cx="8189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Each metal ion has a </a:t>
            </a:r>
            <a:r>
              <a:rPr lang="en-GB" altLang="en-US" b="1"/>
              <a:t>unique</a:t>
            </a:r>
            <a:r>
              <a:rPr lang="en-GB" altLang="en-US"/>
              <a:t> line spectrum. This is the line spectrum for a lithium ion (Li</a:t>
            </a:r>
            <a:r>
              <a:rPr lang="en-GB" altLang="en-US" baseline="30000"/>
              <a:t>+</a:t>
            </a:r>
            <a:r>
              <a:rPr lang="en-GB" altLang="en-US"/>
              <a:t>).</a:t>
            </a:r>
          </a:p>
        </p:txBody>
      </p:sp>
      <p:sp>
        <p:nvSpPr>
          <p:cNvPr id="21511" name="TextBox 8">
            <a:extLst>
              <a:ext uri="{FF2B5EF4-FFF2-40B4-BE49-F238E27FC236}">
                <a16:creationId xmlns:a16="http://schemas.microsoft.com/office/drawing/2014/main" id="{E7673EE3-8F65-47A7-995E-943E03B7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4307417"/>
            <a:ext cx="95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Li</a:t>
            </a:r>
            <a:r>
              <a:rPr lang="en-GB" altLang="en-US" baseline="30000"/>
              <a:t>+</a:t>
            </a:r>
          </a:p>
        </p:txBody>
      </p:sp>
      <p:sp>
        <p:nvSpPr>
          <p:cNvPr id="21512" name="TextBox 9">
            <a:extLst>
              <a:ext uri="{FF2B5EF4-FFF2-40B4-BE49-F238E27FC236}">
                <a16:creationId xmlns:a16="http://schemas.microsoft.com/office/drawing/2014/main" id="{BBBE7F1F-C952-44CC-A341-674B9886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5315657"/>
            <a:ext cx="1557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full spectrum</a:t>
            </a:r>
            <a:endParaRPr lang="en-GB" altLang="en-US" baseline="30000" dirty="0"/>
          </a:p>
        </p:txBody>
      </p:sp>
      <p:pic>
        <p:nvPicPr>
          <p:cNvPr id="11" name="Picture 10" descr="slide 14.png">
            <a:extLst>
              <a:ext uri="{FF2B5EF4-FFF2-40B4-BE49-F238E27FC236}">
                <a16:creationId xmlns:a16="http://schemas.microsoft.com/office/drawing/2014/main" id="{6CB363F2-6AFC-4C0E-8672-8351DF55F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037542"/>
            <a:ext cx="66024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lide 14 - 1.png">
            <a:extLst>
              <a:ext uri="{FF2B5EF4-FFF2-40B4-BE49-F238E27FC236}">
                <a16:creationId xmlns:a16="http://schemas.microsoft.com/office/drawing/2014/main" id="{3D7BAEC9-C8A7-4D1B-B5F0-17A1533B7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260095"/>
            <a:ext cx="669766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499895-62C9-4D91-8AA0-23BF0D20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5837198B-F7BC-427D-A9D9-D80C2076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830E288-EAE1-4260-99C1-F7E974AC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Using line spectra to identify metal ions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5EA303F4-A692-483C-8DAD-DA6FD2F2D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43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line spectrum of each individual metal ion is </a:t>
            </a:r>
            <a:r>
              <a:rPr lang="en-GB" altLang="en-US" b="1"/>
              <a:t>known </a:t>
            </a:r>
            <a:r>
              <a:rPr lang="en-GB" altLang="en-US"/>
              <a:t>and can be found in a reference guide. </a:t>
            </a:r>
          </a:p>
        </p:txBody>
      </p:sp>
      <p:sp>
        <p:nvSpPr>
          <p:cNvPr id="22534" name="TextBox 13">
            <a:extLst>
              <a:ext uri="{FF2B5EF4-FFF2-40B4-BE49-F238E27FC236}">
                <a16:creationId xmlns:a16="http://schemas.microsoft.com/office/drawing/2014/main" id="{C666ED6F-E93F-4862-902F-3FF48726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61" y="5013858"/>
            <a:ext cx="86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Li</a:t>
            </a:r>
            <a:r>
              <a:rPr lang="en-GB" altLang="en-US" baseline="30000"/>
              <a:t>+</a:t>
            </a:r>
          </a:p>
        </p:txBody>
      </p:sp>
      <p:sp>
        <p:nvSpPr>
          <p:cNvPr id="22535" name="TextBox 14">
            <a:extLst>
              <a:ext uri="{FF2B5EF4-FFF2-40B4-BE49-F238E27FC236}">
                <a16:creationId xmlns:a16="http://schemas.microsoft.com/office/drawing/2014/main" id="{52ECDB60-A1D5-4494-AFDC-818186C1B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61" y="5834595"/>
            <a:ext cx="86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Na</a:t>
            </a:r>
            <a:r>
              <a:rPr lang="en-GB" altLang="en-US" baseline="30000"/>
              <a:t>+</a:t>
            </a:r>
          </a:p>
        </p:txBody>
      </p:sp>
      <p:sp>
        <p:nvSpPr>
          <p:cNvPr id="22536" name="TextBox 15">
            <a:extLst>
              <a:ext uri="{FF2B5EF4-FFF2-40B4-BE49-F238E27FC236}">
                <a16:creationId xmlns:a16="http://schemas.microsoft.com/office/drawing/2014/main" id="{D1858B6C-90FD-4C31-971F-E1235A56B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61" y="2987148"/>
            <a:ext cx="1946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sample solution</a:t>
            </a:r>
            <a:endParaRPr lang="en-GB" altLang="en-US" baseline="30000" dirty="0"/>
          </a:p>
        </p:txBody>
      </p:sp>
      <p:sp>
        <p:nvSpPr>
          <p:cNvPr id="22537" name="Rectangle 16">
            <a:extLst>
              <a:ext uri="{FF2B5EF4-FFF2-40B4-BE49-F238E27FC236}">
                <a16:creationId xmlns:a16="http://schemas.microsoft.com/office/drawing/2014/main" id="{327653A9-5BE2-4D42-9EE2-3A95696E6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3915483"/>
            <a:ext cx="8597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It can be compared to the line spectra of the individual ions to determine which metal ions are present in the sample tested.</a:t>
            </a:r>
          </a:p>
        </p:txBody>
      </p:sp>
      <p:pic>
        <p:nvPicPr>
          <p:cNvPr id="22538" name="Picture 17" descr="linespectra.png">
            <a:extLst>
              <a:ext uri="{FF2B5EF4-FFF2-40B4-BE49-F238E27FC236}">
                <a16:creationId xmlns:a16="http://schemas.microsoft.com/office/drawing/2014/main" id="{E9F0079A-956D-4C1C-A2E6-0A0F7BA8E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8"/>
          <a:stretch>
            <a:fillRect/>
          </a:stretch>
        </p:blipFill>
        <p:spPr bwMode="auto">
          <a:xfrm>
            <a:off x="1797754" y="3044298"/>
            <a:ext cx="47339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264BD4-F9AA-45D7-A9C9-BE881912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701095"/>
            <a:ext cx="838023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line spectrum of a mixture of metal ions is a </a:t>
            </a:r>
            <a:r>
              <a:rPr lang="en-GB" altLang="en-US" b="1" dirty="0"/>
              <a:t>combination</a:t>
            </a:r>
            <a:r>
              <a:rPr lang="en-GB" altLang="en-US" dirty="0"/>
              <a:t> of the line spectra of each individual metal ion present in the sample. </a:t>
            </a:r>
          </a:p>
        </p:txBody>
      </p:sp>
      <p:pic>
        <p:nvPicPr>
          <p:cNvPr id="13" name="Picture 12" descr="slide 15.png">
            <a:extLst>
              <a:ext uri="{FF2B5EF4-FFF2-40B4-BE49-F238E27FC236}">
                <a16:creationId xmlns:a16="http://schemas.microsoft.com/office/drawing/2014/main" id="{B3A87551-47FD-4861-ADFC-51F171A2A6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7"/>
          <a:stretch/>
        </p:blipFill>
        <p:spPr bwMode="auto">
          <a:xfrm>
            <a:off x="1781175" y="4874159"/>
            <a:ext cx="4749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F9C953-F4C6-41E3-BF66-012D7602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notes_icon">
            <a:extLst>
              <a:ext uri="{FF2B5EF4-FFF2-40B4-BE49-F238E27FC236}">
                <a16:creationId xmlns:a16="http://schemas.microsoft.com/office/drawing/2014/main" id="{B9FC7CB1-54A2-4200-BF10-B030B86AC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6BA274-1FB8-480A-B6A4-1CC107FC0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3" y="5748140"/>
            <a:ext cx="4733221" cy="717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9D8EA19-4E58-4364-AE55-706434FD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Interpreting line spectra</a:t>
            </a:r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id="{5755F44D-0571-4C8C-A344-AB6A294E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84225"/>
            <a:ext cx="8655050" cy="4619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Use the spectra below to identify the metal ions in the sample. </a:t>
            </a:r>
          </a:p>
        </p:txBody>
      </p:sp>
      <p:sp>
        <p:nvSpPr>
          <p:cNvPr id="24581" name="TextBox 10">
            <a:extLst>
              <a:ext uri="{FF2B5EF4-FFF2-40B4-BE49-F238E27FC236}">
                <a16:creationId xmlns:a16="http://schemas.microsoft.com/office/drawing/2014/main" id="{BBD92DC0-9082-4161-A037-00F1DEAEC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2928234"/>
            <a:ext cx="86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Li</a:t>
            </a:r>
            <a:r>
              <a:rPr lang="en-GB" altLang="en-US" baseline="30000"/>
              <a:t>+</a:t>
            </a:r>
          </a:p>
        </p:txBody>
      </p:sp>
      <p:sp>
        <p:nvSpPr>
          <p:cNvPr id="24582" name="TextBox 11">
            <a:extLst>
              <a:ext uri="{FF2B5EF4-FFF2-40B4-BE49-F238E27FC236}">
                <a16:creationId xmlns:a16="http://schemas.microsoft.com/office/drawing/2014/main" id="{88AE17F6-4C4D-4F99-A06C-A8C3828E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3745796"/>
            <a:ext cx="866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Na</a:t>
            </a:r>
            <a:r>
              <a:rPr lang="en-GB" altLang="en-US" baseline="30000"/>
              <a:t>+</a:t>
            </a:r>
          </a:p>
        </p:txBody>
      </p:sp>
      <p:sp>
        <p:nvSpPr>
          <p:cNvPr id="24583" name="TextBox 12">
            <a:extLst>
              <a:ext uri="{FF2B5EF4-FFF2-40B4-BE49-F238E27FC236}">
                <a16:creationId xmlns:a16="http://schemas.microsoft.com/office/drawing/2014/main" id="{C5DD17C8-13E1-435C-91F7-09DFA9D2F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703059"/>
            <a:ext cx="86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Cu</a:t>
            </a:r>
            <a:r>
              <a:rPr lang="en-GB" altLang="en-US" baseline="30000"/>
              <a:t>2+</a:t>
            </a:r>
          </a:p>
        </p:txBody>
      </p:sp>
      <p:sp>
        <p:nvSpPr>
          <p:cNvPr id="24584" name="TextBox 13">
            <a:extLst>
              <a:ext uri="{FF2B5EF4-FFF2-40B4-BE49-F238E27FC236}">
                <a16:creationId xmlns:a16="http://schemas.microsoft.com/office/drawing/2014/main" id="{8E6F503D-F81E-4788-A267-C1EBD82E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5660321"/>
            <a:ext cx="86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K</a:t>
            </a:r>
            <a:r>
              <a:rPr lang="en-GB" altLang="en-US" baseline="30000"/>
              <a:t>+</a:t>
            </a:r>
          </a:p>
        </p:txBody>
      </p:sp>
      <p:sp>
        <p:nvSpPr>
          <p:cNvPr id="24585" name="TextBox 14">
            <a:extLst>
              <a:ext uri="{FF2B5EF4-FFF2-40B4-BE49-F238E27FC236}">
                <a16:creationId xmlns:a16="http://schemas.microsoft.com/office/drawing/2014/main" id="{6157E577-E370-42B2-9620-15583387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588" y="1791585"/>
            <a:ext cx="1290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Sample</a:t>
            </a:r>
            <a:endParaRPr lang="en-GB" altLang="en-US" baseline="30000"/>
          </a:p>
        </p:txBody>
      </p:sp>
      <p:pic>
        <p:nvPicPr>
          <p:cNvPr id="24586" name="Picture 15" descr="linespectramixture.png">
            <a:extLst>
              <a:ext uri="{FF2B5EF4-FFF2-40B4-BE49-F238E27FC236}">
                <a16:creationId xmlns:a16="http://schemas.microsoft.com/office/drawing/2014/main" id="{9F85332C-205D-47AF-83A9-ACA8F27ED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4"/>
          <a:stretch>
            <a:fillRect/>
          </a:stretch>
        </p:blipFill>
        <p:spPr bwMode="auto">
          <a:xfrm>
            <a:off x="2035175" y="1589972"/>
            <a:ext cx="48926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slide 16.png">
            <a:extLst>
              <a:ext uri="{FF2B5EF4-FFF2-40B4-BE49-F238E27FC236}">
                <a16:creationId xmlns:a16="http://schemas.microsoft.com/office/drawing/2014/main" id="{6C723A94-1931-4CBD-A3B4-E1440B4CB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3"/>
          <a:stretch/>
        </p:blipFill>
        <p:spPr bwMode="auto">
          <a:xfrm>
            <a:off x="2032000" y="2709159"/>
            <a:ext cx="49133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6FBC75-AB0F-4ADA-8439-532704A8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BA886554-115C-4892-9E92-6ED55B60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3418DC94-2BEA-4047-9270-F7CC4F74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A7F48A-1F83-4097-A584-05BC9CC118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684060"/>
            <a:ext cx="4899024" cy="717976"/>
          </a:xfrm>
          <a:prstGeom prst="rect">
            <a:avLst/>
          </a:prstGeom>
        </p:spPr>
      </p:pic>
      <p:pic>
        <p:nvPicPr>
          <p:cNvPr id="17" name="Picture 12" descr="slide 16.png">
            <a:extLst>
              <a:ext uri="{FF2B5EF4-FFF2-40B4-BE49-F238E27FC236}">
                <a16:creationId xmlns:a16="http://schemas.microsoft.com/office/drawing/2014/main" id="{8CCF5B04-E935-49D3-9216-FDA8E7EC2F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64"/>
          <a:stretch/>
        </p:blipFill>
        <p:spPr bwMode="auto">
          <a:xfrm>
            <a:off x="2032000" y="4482264"/>
            <a:ext cx="4899025" cy="88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slide 16.png">
            <a:extLst>
              <a:ext uri="{FF2B5EF4-FFF2-40B4-BE49-F238E27FC236}">
                <a16:creationId xmlns:a16="http://schemas.microsoft.com/office/drawing/2014/main" id="{37AC2886-8F06-418B-A089-B6CAA04F55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6"/>
          <a:stretch/>
        </p:blipFill>
        <p:spPr bwMode="auto">
          <a:xfrm>
            <a:off x="2032000" y="5498889"/>
            <a:ext cx="4895850" cy="8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D9983AB-A61F-4D8D-B3CD-5A37C92E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Line spectra and concentration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3D3707A1-7F61-4E6E-932F-CB43590D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Line spectra can also be </a:t>
            </a:r>
            <a:r>
              <a:rPr lang="en-GB" altLang="en-US" dirty="0" err="1"/>
              <a:t>analyzed</a:t>
            </a:r>
            <a:r>
              <a:rPr lang="en-GB" altLang="en-US" dirty="0"/>
              <a:t> to identify the </a:t>
            </a:r>
            <a:r>
              <a:rPr lang="en-GB" altLang="en-US" b="1" dirty="0"/>
              <a:t>concentration</a:t>
            </a:r>
            <a:r>
              <a:rPr lang="en-GB" altLang="en-US" dirty="0"/>
              <a:t> of metal ions present in a solution.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D624BD67-8A11-40F6-9665-88049EF64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944688"/>
            <a:ext cx="58307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For example, the </a:t>
            </a:r>
            <a:r>
              <a:rPr lang="en-GB" altLang="en-US" b="1" dirty="0">
                <a:solidFill>
                  <a:srgbClr val="010066"/>
                </a:solidFill>
              </a:rPr>
              <a:t>emission intensity </a:t>
            </a:r>
            <a:r>
              <a:rPr lang="en-GB" altLang="en-US" dirty="0"/>
              <a:t>of the lithium spectrum will increase as the number of lithium ions increases. This will give a stronger, less faded line spectrum for Li</a:t>
            </a:r>
            <a:r>
              <a:rPr lang="en-GB" altLang="en-US" baseline="30000" dirty="0"/>
              <a:t>+</a:t>
            </a:r>
            <a:r>
              <a:rPr lang="en-GB" altLang="en-US" dirty="0"/>
              <a:t>. </a:t>
            </a:r>
          </a:p>
        </p:txBody>
      </p:sp>
      <p:pic>
        <p:nvPicPr>
          <p:cNvPr id="25606" name="Picture 5" descr="scientist_female.png">
            <a:extLst>
              <a:ext uri="{FF2B5EF4-FFF2-40B4-BE49-F238E27FC236}">
                <a16:creationId xmlns:a16="http://schemas.microsoft.com/office/drawing/2014/main" id="{DFD6C122-FB03-4970-B01D-FA3915701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1655763"/>
            <a:ext cx="300355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563DE2-F53F-4638-B66F-A85E5408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4214813"/>
            <a:ext cx="54991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line spectrum of a more concentrated sample can also include wavelengths of emitted light that are usually too weak to show up in samples with a lower concentration.</a:t>
            </a:r>
          </a:p>
        </p:txBody>
      </p:sp>
      <p:pic>
        <p:nvPicPr>
          <p:cNvPr id="8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158755-8F8C-4E6F-BB68-5A5CA9B7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44DD994-22A2-48F8-B280-CCD04B5C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Line spectra and flame tests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06858B-4D63-444B-99FB-013DFFAFE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485900"/>
            <a:ext cx="837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GB" altLang="en-US"/>
              <a:t>When metal ions are heated in a flame test, many different wavelengths of visible light are emitted. This can be seen in the line spectrum of lithium below. 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C64E8E23-51C7-4F3D-A953-1B655AF8D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784225"/>
            <a:ext cx="6259513" cy="4619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GB" altLang="en-US" dirty="0"/>
              <a:t>Why is only one </a:t>
            </a:r>
            <a:r>
              <a:rPr lang="en-GB" altLang="en-US" dirty="0" err="1"/>
              <a:t>color</a:t>
            </a:r>
            <a:r>
              <a:rPr lang="en-GB" altLang="en-US" dirty="0"/>
              <a:t> seen in a flame test?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F17D0E7-C3A8-49DF-99E9-AEFB8E68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3219450"/>
            <a:ext cx="95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Li</a:t>
            </a:r>
            <a:r>
              <a:rPr lang="en-GB" altLang="en-US" baseline="30000"/>
              <a:t>+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993AE-3467-445E-B1FD-D73C4AD2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5251450"/>
            <a:ext cx="8177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GB" altLang="en-US" dirty="0"/>
              <a:t>The combination of these wavelengths means that lithium ions show a crimson </a:t>
            </a:r>
            <a:r>
              <a:rPr lang="en-GB" altLang="en-US" dirty="0" err="1"/>
              <a:t>color</a:t>
            </a:r>
            <a:r>
              <a:rPr lang="en-GB" altLang="en-US" dirty="0"/>
              <a:t> when they are heated.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99106-95CF-4540-BE29-1CC945F03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4181475"/>
            <a:ext cx="8177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Only one </a:t>
            </a:r>
            <a:r>
              <a:rPr lang="en-GB" altLang="en-US" dirty="0" err="1"/>
              <a:t>color</a:t>
            </a:r>
            <a:r>
              <a:rPr lang="en-GB" altLang="en-US" dirty="0"/>
              <a:t> is seen because the light produced is a </a:t>
            </a:r>
            <a:r>
              <a:rPr lang="en-GB" altLang="en-US" b="1" dirty="0"/>
              <a:t>combination</a:t>
            </a:r>
            <a:r>
              <a:rPr lang="en-GB" altLang="en-US" dirty="0"/>
              <a:t> of the wavelengths in the spectrum.</a:t>
            </a:r>
          </a:p>
        </p:txBody>
      </p:sp>
      <p:pic>
        <p:nvPicPr>
          <p:cNvPr id="11" name="Picture 10" descr="slide 18.png">
            <a:extLst>
              <a:ext uri="{FF2B5EF4-FFF2-40B4-BE49-F238E27FC236}">
                <a16:creationId xmlns:a16="http://schemas.microsoft.com/office/drawing/2014/main" id="{7C25CE79-C728-4CB9-8C6D-3AF165D5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914650"/>
            <a:ext cx="66024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E71539-D58F-40DC-97A5-CF15F1A1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D7C80A7-3197-4262-87B2-54404999D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are flame tests?</a:t>
            </a:r>
          </a:p>
        </p:txBody>
      </p:sp>
      <p:sp>
        <p:nvSpPr>
          <p:cNvPr id="14340" name="Text Box 10">
            <a:extLst>
              <a:ext uri="{FF2B5EF4-FFF2-40B4-BE49-F238E27FC236}">
                <a16:creationId xmlns:a16="http://schemas.microsoft.com/office/drawing/2014/main" id="{3BCF06F9-85E1-49AD-AA04-8D6E1286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784225"/>
            <a:ext cx="891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FF6600"/>
                </a:solidFill>
              </a:rPr>
              <a:t>Flame tests </a:t>
            </a:r>
            <a:r>
              <a:rPr lang="en-GB" altLang="en-US" dirty="0">
                <a:solidFill>
                  <a:srgbClr val="010066"/>
                </a:solidFill>
              </a:rPr>
              <a:t>can be used to identify some metal </a:t>
            </a:r>
            <a:r>
              <a:rPr lang="en-GB" altLang="en-US" b="1" dirty="0">
                <a:solidFill>
                  <a:srgbClr val="FF6600"/>
                </a:solidFill>
              </a:rPr>
              <a:t>ions </a:t>
            </a:r>
            <a:r>
              <a:rPr lang="en-GB" altLang="en-US" dirty="0">
                <a:solidFill>
                  <a:srgbClr val="010066"/>
                </a:solidFill>
              </a:rPr>
              <a:t>(</a:t>
            </a:r>
            <a:r>
              <a:rPr lang="en-GB" altLang="en-US" b="1" dirty="0">
                <a:solidFill>
                  <a:srgbClr val="FF6600"/>
                </a:solidFill>
              </a:rPr>
              <a:t>cations</a:t>
            </a:r>
            <a:r>
              <a:rPr lang="en-GB" altLang="en-US" dirty="0">
                <a:solidFill>
                  <a:srgbClr val="010066"/>
                </a:solidFill>
              </a:rPr>
              <a:t>).</a:t>
            </a:r>
            <a:endParaRPr lang="en-GB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79C1B-B00E-4D32-BC40-84BFAB242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21106"/>
            <a:ext cx="7008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en-GB" altLang="en-US" dirty="0"/>
              <a:t>Some metals burn with a </a:t>
            </a:r>
            <a:r>
              <a:rPr lang="en-GB" altLang="en-US" dirty="0" err="1"/>
              <a:t>colored</a:t>
            </a:r>
            <a:r>
              <a:rPr lang="en-GB" altLang="en-US" dirty="0"/>
              <a:t> flame. </a:t>
            </a:r>
            <a:br>
              <a:rPr lang="en-GB" altLang="en-US" dirty="0"/>
            </a:br>
            <a:r>
              <a:rPr lang="en-GB" altLang="en-US" dirty="0"/>
              <a:t>Often this </a:t>
            </a:r>
            <a:r>
              <a:rPr lang="en-GB" altLang="en-US" dirty="0" err="1"/>
              <a:t>color</a:t>
            </a:r>
            <a:r>
              <a:rPr lang="en-GB" altLang="en-US" dirty="0"/>
              <a:t> is unique to a particular metal.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ACB218-1AA4-41D3-9A8C-864384EAB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26585"/>
            <a:ext cx="5630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42000" indent="-34200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 dirty="0"/>
              <a:t>Lithium</a:t>
            </a:r>
            <a:r>
              <a:rPr lang="en-GB" altLang="en-US" dirty="0"/>
              <a:t> (Li</a:t>
            </a:r>
            <a:r>
              <a:rPr lang="en-GB" altLang="en-US" baseline="30000" dirty="0"/>
              <a:t>+</a:t>
            </a:r>
            <a:r>
              <a:rPr lang="en-GB" altLang="en-US" dirty="0"/>
              <a:t>) </a:t>
            </a:r>
            <a:r>
              <a:rPr lang="en-GB" altLang="en-US" dirty="0">
                <a:cs typeface="Arial" panose="020B0604020202020204" pitchFamily="34" charset="0"/>
              </a:rPr>
              <a:t>= </a:t>
            </a:r>
            <a:r>
              <a:rPr lang="en-GB" altLang="en-US" b="1" dirty="0">
                <a:solidFill>
                  <a:srgbClr val="C00000"/>
                </a:solidFill>
              </a:rPr>
              <a:t>crimson</a:t>
            </a:r>
            <a:r>
              <a:rPr lang="en-GB" altLang="en-US" dirty="0"/>
              <a:t> flame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F9CF0-5E82-4F0B-80C3-48823B8B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362176"/>
            <a:ext cx="692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42000" indent="-34200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 dirty="0"/>
              <a:t>Sodium</a:t>
            </a:r>
            <a:r>
              <a:rPr lang="en-GB" altLang="en-US" dirty="0"/>
              <a:t> (Na</a:t>
            </a:r>
            <a:r>
              <a:rPr lang="en-GB" altLang="en-US" baseline="30000" dirty="0"/>
              <a:t>+</a:t>
            </a:r>
            <a:r>
              <a:rPr lang="en-GB" altLang="en-US" dirty="0"/>
              <a:t>) </a:t>
            </a:r>
            <a:r>
              <a:rPr lang="en-GB" altLang="en-US" dirty="0">
                <a:cs typeface="Arial" panose="020B0604020202020204" pitchFamily="34" charset="0"/>
              </a:rPr>
              <a:t>=</a:t>
            </a:r>
            <a:r>
              <a:rPr lang="en-GB" altLang="en-US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rgbClr val="FFC000"/>
                </a:solidFill>
              </a:rPr>
              <a:t>yellow</a:t>
            </a:r>
            <a:r>
              <a:rPr lang="en-GB" altLang="en-US" dirty="0">
                <a:solidFill>
                  <a:srgbClr val="FFFF00"/>
                </a:solidFill>
              </a:rPr>
              <a:t> </a:t>
            </a:r>
            <a:r>
              <a:rPr lang="en-GB" altLang="en-US" dirty="0"/>
              <a:t>flame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FA9C3-9417-46EE-8F22-18C17F1D5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834945"/>
            <a:ext cx="699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000" indent="-342000">
              <a:buClr>
                <a:srgbClr val="FF6600"/>
              </a:buClr>
              <a:buFont typeface="Wingdings" pitchFamily="2" charset="2"/>
              <a:buChar char="l"/>
              <a:defRPr/>
            </a:pPr>
            <a:r>
              <a:rPr lang="en-GB" b="1" dirty="0">
                <a:latin typeface="Arial" charset="0"/>
              </a:rPr>
              <a:t>Potassium</a:t>
            </a:r>
            <a:r>
              <a:rPr lang="en-GB" dirty="0">
                <a:latin typeface="Arial" charset="0"/>
              </a:rPr>
              <a:t> (K</a:t>
            </a:r>
            <a:r>
              <a:rPr lang="en-GB" baseline="30000" dirty="0">
                <a:latin typeface="Arial" charset="0"/>
              </a:rPr>
              <a:t>+</a:t>
            </a:r>
            <a:r>
              <a:rPr lang="en-GB" dirty="0">
                <a:latin typeface="Arial" charset="0"/>
              </a:rPr>
              <a:t>) </a:t>
            </a:r>
            <a:r>
              <a:rPr lang="en-GB" dirty="0">
                <a:latin typeface="Arial" charset="0"/>
                <a:cs typeface="Arial" charset="0"/>
              </a:rPr>
              <a:t>=</a:t>
            </a:r>
            <a:r>
              <a:rPr lang="en-GB" dirty="0">
                <a:latin typeface="Arial" charset="0"/>
              </a:rPr>
              <a:t>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lilac</a:t>
            </a:r>
            <a:r>
              <a:rPr lang="en-GB" dirty="0">
                <a:latin typeface="Arial" charset="0"/>
              </a:rPr>
              <a:t> flame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B1C4D6-5FFB-4706-9BAD-C1D69AEBE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097767"/>
            <a:ext cx="5927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42000" indent="-34200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 dirty="0"/>
              <a:t>Calcium</a:t>
            </a:r>
            <a:r>
              <a:rPr lang="en-GB" altLang="en-US" dirty="0"/>
              <a:t> (Ca</a:t>
            </a:r>
            <a:r>
              <a:rPr lang="en-GB" altLang="en-US" baseline="30000" dirty="0"/>
              <a:t>2+</a:t>
            </a:r>
            <a:r>
              <a:rPr lang="en-GB" altLang="en-US" dirty="0"/>
              <a:t>) </a:t>
            </a:r>
            <a:r>
              <a:rPr lang="en-GB" altLang="en-US" dirty="0">
                <a:cs typeface="Arial" panose="020B0604020202020204" pitchFamily="34" charset="0"/>
              </a:rPr>
              <a:t>=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FF3300"/>
                </a:solidFill>
              </a:rPr>
              <a:t>orange-red</a:t>
            </a:r>
            <a:r>
              <a:rPr lang="en-GB" altLang="en-US" dirty="0"/>
              <a:t> flame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C1CB0-33F5-4545-B5C8-3CB1D11C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572125"/>
            <a:ext cx="7507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42000" indent="-34200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 dirty="0"/>
              <a:t>Copper</a:t>
            </a:r>
            <a:r>
              <a:rPr lang="en-GB" altLang="en-US" dirty="0"/>
              <a:t> (Cu</a:t>
            </a:r>
            <a:r>
              <a:rPr lang="en-GB" altLang="en-US" baseline="30000" dirty="0"/>
              <a:t>2+</a:t>
            </a:r>
            <a:r>
              <a:rPr lang="en-GB" altLang="en-US" dirty="0"/>
              <a:t>) =</a:t>
            </a:r>
            <a:r>
              <a:rPr lang="en-GB" altLang="en-US" dirty="0">
                <a:solidFill>
                  <a:srgbClr val="009900"/>
                </a:solidFill>
              </a:rPr>
              <a:t> </a:t>
            </a:r>
            <a:r>
              <a:rPr lang="en-GB" altLang="en-US" b="1" dirty="0">
                <a:solidFill>
                  <a:srgbClr val="009900"/>
                </a:solidFill>
              </a:rPr>
              <a:t>green</a:t>
            </a:r>
            <a:r>
              <a:rPr lang="en-GB" altLang="en-US" dirty="0">
                <a:solidFill>
                  <a:srgbClr val="009900"/>
                </a:solidFill>
              </a:rPr>
              <a:t> </a:t>
            </a:r>
            <a:r>
              <a:rPr lang="en-GB" altLang="en-US" dirty="0"/>
              <a:t>flame</a:t>
            </a:r>
          </a:p>
        </p:txBody>
      </p:sp>
      <p:pic>
        <p:nvPicPr>
          <p:cNvPr id="21" name="Picture 20" descr="flametest.png">
            <a:extLst>
              <a:ext uri="{FF2B5EF4-FFF2-40B4-BE49-F238E27FC236}">
                <a16:creationId xmlns:a16="http://schemas.microsoft.com/office/drawing/2014/main" id="{042421D8-F31C-4556-B001-F7E0624EC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7"/>
          <a:stretch>
            <a:fillRect/>
          </a:stretch>
        </p:blipFill>
        <p:spPr bwMode="auto">
          <a:xfrm>
            <a:off x="4831645" y="2413423"/>
            <a:ext cx="4312356" cy="44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70B11A-9FE5-4C09-A79C-EC49B485A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A77117CF-EAB2-4FA6-A743-3BD027915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r>
              <a:rPr lang="en-GB" altLang="en-US" dirty="0"/>
              <a:t>How do flame tests work?</a:t>
            </a:r>
          </a:p>
        </p:txBody>
      </p:sp>
      <p:pic>
        <p:nvPicPr>
          <p:cNvPr id="6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DC73FA-98F8-4924-B287-836A25A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AC169ACB-6EBD-420D-B66D-CBBA2691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24445-D2EB-4FF6-BA7E-2BAA0376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59" name="ShockwaveFlash1" r:id="rId2" imgW="1828800" imgH="1828800"/>
        </mc:Choice>
        <mc:Fallback>
          <p:control name="ShockwaveFlash1" r:id="rId2" imgW="1828800" imgH="182880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510660B5-2526-4F82-B6A5-773782B4737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3D7F79A1-C630-4329-BBFF-A6FCC396A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r>
              <a:rPr lang="en-GB" altLang="en-US" dirty="0"/>
              <a:t>Flame tests</a:t>
            </a:r>
          </a:p>
        </p:txBody>
      </p:sp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F722D7-55DC-43A4-9057-45EA7A11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lash_icon">
            <a:extLst>
              <a:ext uri="{FF2B5EF4-FFF2-40B4-BE49-F238E27FC236}">
                <a16:creationId xmlns:a16="http://schemas.microsoft.com/office/drawing/2014/main" id="{532C1B77-676A-4B50-8340-0C15F256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D423532C-CC21-48FA-B116-7A4FB03EB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exp_icon">
            <a:extLst>
              <a:ext uri="{FF2B5EF4-FFF2-40B4-BE49-F238E27FC236}">
                <a16:creationId xmlns:a16="http://schemas.microsoft.com/office/drawing/2014/main" id="{865EAF75-A494-460D-9451-AF04FC56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78" y="150813"/>
            <a:ext cx="6111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85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37FCCD46-DA22-429C-B3DF-2C981502123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BC20767-59CF-4719-9FBE-CA228FA6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Metal compounds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181318F6-D9CE-4988-8FF8-C89625BAA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784225"/>
            <a:ext cx="8177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 </a:t>
            </a:r>
            <a:r>
              <a:rPr lang="en-GB" altLang="en-US" b="1" dirty="0">
                <a:solidFill>
                  <a:srgbClr val="FF6600"/>
                </a:solidFill>
              </a:rPr>
              <a:t>metal compound </a:t>
            </a:r>
            <a:r>
              <a:rPr lang="en-GB" altLang="en-US" dirty="0"/>
              <a:t>can be </a:t>
            </a:r>
            <a:r>
              <a:rPr lang="en-GB" altLang="en-US" dirty="0" err="1"/>
              <a:t>analyzed</a:t>
            </a:r>
            <a:r>
              <a:rPr lang="en-GB" altLang="en-US" dirty="0"/>
              <a:t> using a flame test to determine which metal ion is present. Its flame </a:t>
            </a:r>
            <a:r>
              <a:rPr lang="en-GB" altLang="en-US" dirty="0" err="1"/>
              <a:t>color</a:t>
            </a:r>
            <a:r>
              <a:rPr lang="en-GB" altLang="en-US" dirty="0"/>
              <a:t> will be the same as the individual metal ion (cation).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B3CB85E8-D391-4F29-9FBE-597F3FE2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262188"/>
            <a:ext cx="8788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For example, a compound of sodium chloride, NaCl, will burn with a yellow flame due to the presence of sodium ions (Na</a:t>
            </a:r>
            <a:r>
              <a:rPr lang="en-GB" altLang="en-US" baseline="30000" dirty="0"/>
              <a:t>+</a:t>
            </a:r>
            <a:r>
              <a:rPr lang="en-GB" altLang="en-US" dirty="0"/>
              <a:t>).</a:t>
            </a:r>
          </a:p>
        </p:txBody>
      </p:sp>
      <p:sp>
        <p:nvSpPr>
          <p:cNvPr id="16390" name="TextBox 5">
            <a:extLst>
              <a:ext uri="{FF2B5EF4-FFF2-40B4-BE49-F238E27FC236}">
                <a16:creationId xmlns:a16="http://schemas.microsoft.com/office/drawing/2014/main" id="{6CB7D2E0-6BB6-46BB-80E3-108BC2031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370263"/>
            <a:ext cx="8177213" cy="46196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What flame </a:t>
            </a:r>
            <a:r>
              <a:rPr lang="en-GB" altLang="en-US" dirty="0" err="1"/>
              <a:t>color</a:t>
            </a:r>
            <a:r>
              <a:rPr lang="en-GB" altLang="en-US" dirty="0"/>
              <a:t> will the following compounds burn with?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9A5AB-CD30-47B9-9089-976DB7FBB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110038"/>
            <a:ext cx="5630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 Potassium bromide, KBr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A73B1-A16B-4696-B3E5-12791FFD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848225"/>
            <a:ext cx="5630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 Calcium sulfate, CaSO</a:t>
            </a:r>
            <a:r>
              <a:rPr lang="en-GB" altLang="en-US" baseline="-2500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F16BD-6B5E-4F30-8824-CFB09EF76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586413"/>
            <a:ext cx="5630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 Lithium chloride, LiCl</a:t>
            </a:r>
            <a:endParaRPr lang="en-GB" altLang="en-US" baseline="-25000"/>
          </a:p>
        </p:txBody>
      </p:sp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08C5C0-4DB8-4513-BBAA-D1458C5B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14E27B49-4B05-4A20-B3A5-49F09139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6955FDC-92AB-4AD7-9B75-A49C0BEB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Mixtures of metal 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EE766-AECE-4F58-8EDB-AB236FEC1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671638"/>
            <a:ext cx="4656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Flame </a:t>
            </a:r>
            <a:r>
              <a:rPr lang="en-GB" altLang="en-US" dirty="0" err="1"/>
              <a:t>colors</a:t>
            </a:r>
            <a:r>
              <a:rPr lang="en-GB" altLang="en-US" dirty="0"/>
              <a:t> may be </a:t>
            </a:r>
            <a:r>
              <a:rPr lang="en-GB" altLang="en-US" b="1" dirty="0"/>
              <a:t>masked</a:t>
            </a:r>
            <a:r>
              <a:rPr lang="en-GB" altLang="en-US" dirty="0"/>
              <a:t> if a mixture of metal ions is tested.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43E11068-16E3-48E8-8498-77CC5294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784225"/>
            <a:ext cx="8189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Flame tests </a:t>
            </a:r>
            <a:r>
              <a:rPr lang="en-GB" altLang="en-US" b="1"/>
              <a:t>cannot</a:t>
            </a:r>
            <a:r>
              <a:rPr lang="en-GB" altLang="en-US"/>
              <a:t> be used to identify the metals present in a </a:t>
            </a:r>
            <a:r>
              <a:rPr lang="en-GB" altLang="en-US" b="1">
                <a:solidFill>
                  <a:srgbClr val="FF6600"/>
                </a:solidFill>
              </a:rPr>
              <a:t>mixture</a:t>
            </a:r>
            <a:r>
              <a:rPr lang="en-GB" altLang="en-US"/>
              <a:t> of metal 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79129-6E9F-4CAD-8191-14E4AF233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560638"/>
            <a:ext cx="4597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There may be more of certain metals in the mixture and some flame </a:t>
            </a:r>
            <a:r>
              <a:rPr lang="en-GB" altLang="en-US" dirty="0" err="1"/>
              <a:t>colors</a:t>
            </a:r>
            <a:r>
              <a:rPr lang="en-GB" altLang="en-US" dirty="0"/>
              <a:t> are stronger than others. These </a:t>
            </a:r>
            <a:r>
              <a:rPr lang="en-GB" altLang="en-US" dirty="0" err="1"/>
              <a:t>colors</a:t>
            </a:r>
            <a:r>
              <a:rPr lang="en-GB" altLang="en-US" dirty="0"/>
              <a:t> will block out the weaker </a:t>
            </a:r>
            <a:r>
              <a:rPr lang="en-GB" altLang="en-US" dirty="0" err="1"/>
              <a:t>colors</a:t>
            </a:r>
            <a:r>
              <a:rPr lang="en-GB" alt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F7418-F526-4BB7-82A2-07F942173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4559300"/>
            <a:ext cx="42052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Therefore, flame tests are only useful when testing a substance containing a </a:t>
            </a:r>
            <a:r>
              <a:rPr lang="en-GB" altLang="en-US" b="1" dirty="0"/>
              <a:t>single</a:t>
            </a:r>
            <a:r>
              <a:rPr lang="en-GB" altLang="en-US" dirty="0"/>
              <a:t> metal ion (cation).</a:t>
            </a:r>
          </a:p>
        </p:txBody>
      </p:sp>
      <p:pic>
        <p:nvPicPr>
          <p:cNvPr id="17416" name="Picture 9" descr="scientist_male_large.png">
            <a:extLst>
              <a:ext uri="{FF2B5EF4-FFF2-40B4-BE49-F238E27FC236}">
                <a16:creationId xmlns:a16="http://schemas.microsoft.com/office/drawing/2014/main" id="{B0B10173-7A67-4D73-B157-6F9EF37BF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627188"/>
            <a:ext cx="36226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1415F2-629A-4CE4-8CCE-FFB343BF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711BA2A5-A5FE-4F10-B2F9-ACB60F1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92163"/>
            <a:ext cx="8486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6600"/>
                </a:solidFill>
              </a:rPr>
              <a:t>Spectroscopy </a:t>
            </a:r>
            <a:r>
              <a:rPr lang="en-GB" altLang="en-US">
                <a:solidFill>
                  <a:srgbClr val="010066"/>
                </a:solidFill>
              </a:rPr>
              <a:t>is the process of investigating substances using </a:t>
            </a:r>
            <a:r>
              <a:rPr lang="en-GB" altLang="en-US" b="1">
                <a:solidFill>
                  <a:srgbClr val="FF6600"/>
                </a:solidFill>
              </a:rPr>
              <a:t>electromagnetic radiation</a:t>
            </a:r>
            <a:r>
              <a:rPr lang="en-GB" altLang="en-US">
                <a:solidFill>
                  <a:srgbClr val="010066"/>
                </a:solidFill>
              </a:rPr>
              <a:t>.  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5208253-F3FE-4D1C-9996-2C96AB6E5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spectroscopy?</a:t>
            </a:r>
          </a:p>
        </p:txBody>
      </p:sp>
      <p:sp>
        <p:nvSpPr>
          <p:cNvPr id="553988" name="Text Box 4">
            <a:extLst>
              <a:ext uri="{FF2B5EF4-FFF2-40B4-BE49-F238E27FC236}">
                <a16:creationId xmlns:a16="http://schemas.microsoft.com/office/drawing/2014/main" id="{4AD8FA4F-2B88-458F-9208-33EA2FF77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055813"/>
            <a:ext cx="55435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There are many different spectroscopic techniques, each using a different frequency of electromagnetic radiation. </a:t>
            </a:r>
            <a:r>
              <a:rPr lang="en-GB" altLang="en-US" b="1" dirty="0">
                <a:solidFill>
                  <a:srgbClr val="FF6600"/>
                </a:solidFill>
              </a:rPr>
              <a:t>Flame emission spectroscopy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uses </a:t>
            </a:r>
            <a:r>
              <a:rPr lang="en-GB" altLang="en-US" b="1" dirty="0">
                <a:solidFill>
                  <a:srgbClr val="FF6600"/>
                </a:solidFill>
              </a:rPr>
              <a:t>visible light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endParaRPr lang="en-GB" altLang="en-US" b="1" dirty="0">
              <a:solidFill>
                <a:srgbClr val="010066"/>
              </a:solidFill>
            </a:endParaRPr>
          </a:p>
        </p:txBody>
      </p:sp>
      <p:sp>
        <p:nvSpPr>
          <p:cNvPr id="553989" name="Text Box 5">
            <a:extLst>
              <a:ext uri="{FF2B5EF4-FFF2-40B4-BE49-F238E27FC236}">
                <a16:creationId xmlns:a16="http://schemas.microsoft.com/office/drawing/2014/main" id="{698857B4-A22A-4FE8-B3AF-63BA6A35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429125"/>
            <a:ext cx="47164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Spectroscopy</a:t>
            </a:r>
            <a:r>
              <a:rPr lang="en-GB" altLang="en-US" b="1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allows chemists to identify elements in mixtures and investigate the detailed structure of compounds.</a:t>
            </a:r>
          </a:p>
        </p:txBody>
      </p:sp>
      <p:pic>
        <p:nvPicPr>
          <p:cNvPr id="19463" name="Picture 8" descr="Scientist3.png">
            <a:extLst>
              <a:ext uri="{FF2B5EF4-FFF2-40B4-BE49-F238E27FC236}">
                <a16:creationId xmlns:a16="http://schemas.microsoft.com/office/drawing/2014/main" id="{59FFCD6D-97A2-4482-A509-AFF91201D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042988"/>
            <a:ext cx="3908425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51F992-592A-4DC1-A764-3CB38BD8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8" grpId="0"/>
      <p:bldP spid="5539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4F72BCA-A335-4E90-B0CA-AD8BCA1B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Flame emission spectroscopy</a:t>
            </a:r>
          </a:p>
        </p:txBody>
      </p:sp>
      <p:sp>
        <p:nvSpPr>
          <p:cNvPr id="20484" name="TextBox 31">
            <a:extLst>
              <a:ext uri="{FF2B5EF4-FFF2-40B4-BE49-F238E27FC236}">
                <a16:creationId xmlns:a16="http://schemas.microsoft.com/office/drawing/2014/main" id="{22FB036E-D342-4B07-A7D3-7E8AB217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Flame emission spectroscopy </a:t>
            </a:r>
            <a:r>
              <a:rPr lang="en-GB" altLang="en-US" dirty="0"/>
              <a:t>is an </a:t>
            </a:r>
            <a:r>
              <a:rPr lang="en-GB" altLang="en-US" b="1" dirty="0">
                <a:solidFill>
                  <a:srgbClr val="FF6600"/>
                </a:solidFill>
              </a:rPr>
              <a:t>instrumental method</a:t>
            </a:r>
            <a:r>
              <a:rPr lang="en-GB" altLang="en-US" dirty="0">
                <a:solidFill>
                  <a:srgbClr val="010066"/>
                </a:solidFill>
              </a:rPr>
              <a:t>,</a:t>
            </a:r>
            <a:r>
              <a:rPr lang="en-GB" altLang="en-US" b="1" dirty="0">
                <a:solidFill>
                  <a:srgbClr val="FF6600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which means it uses a machine. It is </a:t>
            </a:r>
            <a:r>
              <a:rPr lang="en-GB" altLang="en-US" dirty="0"/>
              <a:t>used to </a:t>
            </a:r>
            <a:r>
              <a:rPr lang="en-GB" altLang="en-US" dirty="0" err="1"/>
              <a:t>analyze</a:t>
            </a:r>
            <a:r>
              <a:rPr lang="en-GB" altLang="en-US" dirty="0"/>
              <a:t> metal ions </a:t>
            </a:r>
            <a:r>
              <a:rPr lang="en-GB" altLang="en-US" b="1" dirty="0"/>
              <a:t>in solution</a:t>
            </a:r>
            <a:r>
              <a:rPr lang="en-GB" altLang="en-US" dirty="0"/>
              <a:t>. Unlike flame tests, it can be used to </a:t>
            </a:r>
            <a:r>
              <a:rPr lang="en-GB" altLang="en-US" dirty="0" err="1"/>
              <a:t>analyze</a:t>
            </a:r>
            <a:r>
              <a:rPr lang="en-GB" altLang="en-US" dirty="0"/>
              <a:t> </a:t>
            </a:r>
            <a:r>
              <a:rPr lang="en-GB" altLang="en-US" b="1" dirty="0"/>
              <a:t>mixtures</a:t>
            </a:r>
            <a:r>
              <a:rPr lang="en-GB" altLang="en-US" dirty="0"/>
              <a:t> of metal ions.</a:t>
            </a:r>
          </a:p>
        </p:txBody>
      </p:sp>
      <p:sp>
        <p:nvSpPr>
          <p:cNvPr id="20485" name="TextBox 22">
            <a:extLst>
              <a:ext uri="{FF2B5EF4-FFF2-40B4-BE49-F238E27FC236}">
                <a16:creationId xmlns:a16="http://schemas.microsoft.com/office/drawing/2014/main" id="{81C65567-B09C-4A1B-8ADF-9BE754E2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532063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When a metal ion is heated, it emits light at </a:t>
            </a:r>
            <a:r>
              <a:rPr lang="en-GB" altLang="en-US" b="1"/>
              <a:t>specific frequencies</a:t>
            </a:r>
            <a:r>
              <a:rPr lang="en-GB" altLang="en-US"/>
              <a:t> (and wavelengths).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B4792DD-D1C6-4148-9D54-21472AF6A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540125"/>
            <a:ext cx="7904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Therefore, when a mixture of metal ions is heated, light is emitted at certain frequencies, depending on the metal ions present.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2D6AF34-B97E-4423-97AB-317795DF6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4918075"/>
            <a:ext cx="7904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emitted light passes through a </a:t>
            </a:r>
            <a:r>
              <a:rPr lang="en-GB" altLang="en-US" b="1" dirty="0">
                <a:solidFill>
                  <a:srgbClr val="FF6600"/>
                </a:solidFill>
              </a:rPr>
              <a:t>spectroscope</a:t>
            </a:r>
            <a:r>
              <a:rPr lang="en-GB" altLang="en-US" dirty="0"/>
              <a:t>. </a:t>
            </a:r>
            <a:br>
              <a:rPr lang="en-GB" altLang="en-US" dirty="0"/>
            </a:br>
            <a:r>
              <a:rPr lang="en-GB" altLang="en-US" dirty="0"/>
              <a:t>This separates the light according to its wavelength and produces a </a:t>
            </a:r>
            <a:r>
              <a:rPr lang="en-GB" altLang="en-US" b="1" dirty="0">
                <a:solidFill>
                  <a:srgbClr val="FF6600"/>
                </a:solidFill>
              </a:rPr>
              <a:t>line spectrum</a:t>
            </a:r>
            <a:r>
              <a:rPr lang="en-GB" altLang="en-US" dirty="0"/>
              <a:t>.</a:t>
            </a:r>
          </a:p>
        </p:txBody>
      </p: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B0ED4C-F5F4-4D88-B1AF-71758BB1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15059</TotalTime>
  <Words>1181</Words>
  <Application>Microsoft Office PowerPoint</Application>
  <PresentationFormat>On-screen Show (4:3)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Wingdings</vt:lpstr>
      <vt:lpstr>Arial</vt:lpstr>
      <vt:lpstr>Wingdings 2</vt:lpstr>
      <vt:lpstr>1_Default Design</vt:lpstr>
      <vt:lpstr>6_Default Design</vt:lpstr>
      <vt:lpstr>Flame Tests  and Emission Spectroscopy</vt:lpstr>
      <vt:lpstr>Information</vt:lpstr>
      <vt:lpstr>What are flame tests?</vt:lpstr>
      <vt:lpstr>How do flame tests work?</vt:lpstr>
      <vt:lpstr>Flame tests</vt:lpstr>
      <vt:lpstr>Metal compounds</vt:lpstr>
      <vt:lpstr>Mixtures of metal ions</vt:lpstr>
      <vt:lpstr>What is spectroscopy?</vt:lpstr>
      <vt:lpstr>Flame emission spectroscopy</vt:lpstr>
      <vt:lpstr>Experimental procedure</vt:lpstr>
      <vt:lpstr>What is a line spectrum?</vt:lpstr>
      <vt:lpstr>Using line spectra to identify metal ions</vt:lpstr>
      <vt:lpstr>Interpreting line spectra</vt:lpstr>
      <vt:lpstr>Line spectra and concentration</vt:lpstr>
      <vt:lpstr>Line spectra and flame tests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Flame Tests and Emission Spectroscopy</dc:title>
  <dc:subject>Boardworks High School Physical Science</dc:subject>
  <dc:creator>Boardworks</dc:creator>
  <cp:lastModifiedBy>Constance Young</cp:lastModifiedBy>
  <cp:revision>616</cp:revision>
  <dcterms:created xsi:type="dcterms:W3CDTF">2003-10-06T13:07:42Z</dcterms:created>
  <dcterms:modified xsi:type="dcterms:W3CDTF">2019-02-05T11:48:40Z</dcterms:modified>
</cp:coreProperties>
</file>