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activeX/activeX6.xml" ContentType="application/vnd.ms-office.activeX+xml"/>
  <Override PartName="/ppt/notesSlides/notesSlide29.xml" ContentType="application/vnd.openxmlformats-officedocument.presentationml.notesSlide+xml"/>
  <Override PartName="/ppt/tags/tag60.xml" ContentType="application/vnd.openxmlformats-officedocument.presentationml.tags+xml"/>
  <Override PartName="/ppt/activeX/activeX7.xml" ContentType="application/vnd.ms-office.activeX+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notesSlides/notesSlide35.xml" ContentType="application/vnd.openxmlformats-officedocument.presentationml.notesSlide+xml"/>
  <Override PartName="/ppt/tags/tag66.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04" r:id="rId1"/>
    <p:sldMasterId id="2147485319" r:id="rId2"/>
  </p:sldMasterIdLst>
  <p:notesMasterIdLst>
    <p:notesMasterId r:id="rId39"/>
  </p:notesMasterIdLst>
  <p:handoutMasterIdLst>
    <p:handoutMasterId r:id="rId40"/>
  </p:handoutMasterIdLst>
  <p:sldIdLst>
    <p:sldId id="430" r:id="rId3"/>
    <p:sldId id="527" r:id="rId4"/>
    <p:sldId id="514" r:id="rId5"/>
    <p:sldId id="589" r:id="rId6"/>
    <p:sldId id="496" r:id="rId7"/>
    <p:sldId id="560" r:id="rId8"/>
    <p:sldId id="497" r:id="rId9"/>
    <p:sldId id="561" r:id="rId10"/>
    <p:sldId id="588" r:id="rId11"/>
    <p:sldId id="528" r:id="rId12"/>
    <p:sldId id="529" r:id="rId13"/>
    <p:sldId id="530" r:id="rId14"/>
    <p:sldId id="531" r:id="rId15"/>
    <p:sldId id="499" r:id="rId16"/>
    <p:sldId id="567" r:id="rId17"/>
    <p:sldId id="568" r:id="rId18"/>
    <p:sldId id="569" r:id="rId19"/>
    <p:sldId id="570" r:id="rId20"/>
    <p:sldId id="571" r:id="rId21"/>
    <p:sldId id="574" r:id="rId22"/>
    <p:sldId id="581" r:id="rId23"/>
    <p:sldId id="582" r:id="rId24"/>
    <p:sldId id="583" r:id="rId25"/>
    <p:sldId id="495" r:id="rId26"/>
    <p:sldId id="501" r:id="rId27"/>
    <p:sldId id="502" r:id="rId28"/>
    <p:sldId id="585" r:id="rId29"/>
    <p:sldId id="555" r:id="rId30"/>
    <p:sldId id="503" r:id="rId31"/>
    <p:sldId id="504" r:id="rId32"/>
    <p:sldId id="572" r:id="rId33"/>
    <p:sldId id="576" r:id="rId34"/>
    <p:sldId id="578" r:id="rId35"/>
    <p:sldId id="577" r:id="rId36"/>
    <p:sldId id="579" r:id="rId37"/>
    <p:sldId id="580" r:id="rId38"/>
  </p:sldIdLst>
  <p:sldSz cx="9144000" cy="6858000" type="screen4x3"/>
  <p:notesSz cx="6858000" cy="9296400"/>
  <p:embeddedFontLst>
    <p:embeddedFont>
      <p:font typeface="Wingdings 2" panose="05020102010507070707" pitchFamily="18" charset="2"/>
      <p:regular r:id="rId41"/>
    </p:embeddedFont>
  </p:embeddedFontLst>
  <p:custDataLst>
    <p:tags r:id="rId4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29"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10066"/>
    <a:srgbClr val="009900"/>
    <a:srgbClr val="CC0099"/>
    <a:srgbClr val="33CC33"/>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29"/>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09BE456-C78B-4480-BCEB-07C489400D29}"/>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CF40E5D-8279-4109-92B2-64EB43C62649}" type="slidenum">
              <a:rPr lang="en-GB" altLang="en-US"/>
              <a:pPr/>
              <a:t>‹#›</a:t>
            </a:fld>
            <a:endParaRPr lang="en-GB" altLang="en-US"/>
          </a:p>
        </p:txBody>
      </p:sp>
      <p:sp>
        <p:nvSpPr>
          <p:cNvPr id="5" name="Rectangle 7">
            <a:extLst>
              <a:ext uri="{FF2B5EF4-FFF2-40B4-BE49-F238E27FC236}">
                <a16:creationId xmlns:a16="http://schemas.microsoft.com/office/drawing/2014/main" id="{00C18920-F308-42D0-9A72-ABC8D0B7216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3B4E455-74F9-42B0-B2E1-4D5163CA556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068900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E60EE77A-6CD4-4BDD-9425-D136D4C2255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7EE9472-6B70-4998-AE25-685655A7CBF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D618D1A-DEE6-4D39-8809-26FDA5A4F86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2AA4962-DDC7-40D9-9CDC-8B6A1E57B829}" type="slidenum">
              <a:rPr lang="en-US" altLang="en-US"/>
              <a:pPr/>
              <a:t>‹#›</a:t>
            </a:fld>
            <a:endParaRPr lang="en-US" altLang="en-US"/>
          </a:p>
        </p:txBody>
      </p:sp>
      <p:sp>
        <p:nvSpPr>
          <p:cNvPr id="7" name="Rectangle 7">
            <a:extLst>
              <a:ext uri="{FF2B5EF4-FFF2-40B4-BE49-F238E27FC236}">
                <a16:creationId xmlns:a16="http://schemas.microsoft.com/office/drawing/2014/main" id="{5E58C27A-C01C-4D54-A240-79DB18F6ABA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7449CD9E-ECE8-415B-BF12-B0AB1CA2836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6526266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B2FFA38A-DC35-4B6F-BDC7-E1CE9147D74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D2878FC-AD74-4F56-9907-B16C8FB29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64BD9BA-F903-49A4-9F3D-3095F9DA4063}"/>
              </a:ext>
            </a:extLst>
          </p:cNvPr>
          <p:cNvSpPr>
            <a:spLocks noGrp="1"/>
          </p:cNvSpPr>
          <p:nvPr>
            <p:ph type="sldNum" sz="quarter" idx="10"/>
          </p:nvPr>
        </p:nvSpPr>
        <p:spPr/>
        <p:txBody>
          <a:bodyPr/>
          <a:lstStyle/>
          <a:p>
            <a:fld id="{E2AA4962-DDC7-40D9-9CDC-8B6A1E57B82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A3650636-E7C2-4CAD-9935-FE3AD45190DC}"/>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B024D24-3A8A-41F1-BB7C-E00473500E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charge of ions, please refer to the </a:t>
            </a:r>
            <a:r>
              <a:rPr lang="en-GB" altLang="en-US" i="1" dirty="0">
                <a:latin typeface="Arial" panose="020B0604020202020204" pitchFamily="34" charset="0"/>
              </a:rPr>
              <a:t>Ionic Bonding </a:t>
            </a:r>
            <a:r>
              <a:rPr lang="en-GB" altLang="en-US" dirty="0">
                <a:latin typeface="Arial" panose="020B0604020202020204" pitchFamily="34" charset="0"/>
              </a:rPr>
              <a:t>presentation.</a:t>
            </a:r>
          </a:p>
          <a:p>
            <a:endParaRPr lang="en-GB" altLang="en-US" b="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EC04B73B-85E0-454C-AF2B-804254B3376E}"/>
              </a:ext>
            </a:extLst>
          </p:cNvPr>
          <p:cNvSpPr>
            <a:spLocks noGrp="1"/>
          </p:cNvSpPr>
          <p:nvPr>
            <p:ph type="sldNum" sz="quarter" idx="10"/>
          </p:nvPr>
        </p:nvSpPr>
        <p:spPr/>
        <p:txBody>
          <a:bodyPr/>
          <a:lstStyle/>
          <a:p>
            <a:fld id="{E2AA4962-DDC7-40D9-9CDC-8B6A1E57B82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E9FC919D-1ACB-44B8-894C-5198BD5BA51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F6DE914-32B4-418E-A8DF-C8AE70890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AF4D4057-28B2-46B6-B069-BBF86324F6FC}"/>
              </a:ext>
            </a:extLst>
          </p:cNvPr>
          <p:cNvSpPr>
            <a:spLocks noGrp="1"/>
          </p:cNvSpPr>
          <p:nvPr>
            <p:ph type="sldNum" sz="quarter" idx="10"/>
          </p:nvPr>
        </p:nvSpPr>
        <p:spPr/>
        <p:txBody>
          <a:bodyPr/>
          <a:lstStyle/>
          <a:p>
            <a:fld id="{E2AA4962-DDC7-40D9-9CDC-8B6A1E57B82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F35965AC-A2B2-4ECF-A0DA-8C62A4E6C1D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E5C6C73-9943-4A7F-83A3-B1097B30C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AB5405A5-CDA8-4DEE-98DF-42B6248826F0}"/>
              </a:ext>
            </a:extLst>
          </p:cNvPr>
          <p:cNvSpPr>
            <a:spLocks noGrp="1"/>
          </p:cNvSpPr>
          <p:nvPr>
            <p:ph type="sldNum" sz="quarter" idx="10"/>
          </p:nvPr>
        </p:nvSpPr>
        <p:spPr/>
        <p:txBody>
          <a:bodyPr/>
          <a:lstStyle/>
          <a:p>
            <a:fld id="{E2AA4962-DDC7-40D9-9CDC-8B6A1E57B82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57B3926D-D466-46BC-9DED-93660BCBC00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C011BC4-1603-470B-86A7-7B355CCF4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791074F3-52F0-4B85-BC4F-BBA9E2725F90}"/>
              </a:ext>
            </a:extLst>
          </p:cNvPr>
          <p:cNvSpPr>
            <a:spLocks noGrp="1"/>
          </p:cNvSpPr>
          <p:nvPr>
            <p:ph type="sldNum" sz="quarter" idx="10"/>
          </p:nvPr>
        </p:nvSpPr>
        <p:spPr/>
        <p:txBody>
          <a:bodyPr/>
          <a:lstStyle/>
          <a:p>
            <a:fld id="{E2AA4962-DDC7-40D9-9CDC-8B6A1E57B82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D8A3C702-DC71-42B6-98CA-FFC0EFF7155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6F97E67-44AE-4022-901D-CD04B03A08E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25C27F-A8EA-4AE6-A08E-1227C0F72FED}"/>
              </a:ext>
            </a:extLst>
          </p:cNvPr>
          <p:cNvSpPr>
            <a:spLocks noGrp="1"/>
          </p:cNvSpPr>
          <p:nvPr>
            <p:ph type="sldNum" sz="quarter" idx="10"/>
          </p:nvPr>
        </p:nvSpPr>
        <p:spPr/>
        <p:txBody>
          <a:bodyPr/>
          <a:lstStyle/>
          <a:p>
            <a:fld id="{E2AA4962-DDC7-40D9-9CDC-8B6A1E57B82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10AA36A5-5F8F-473B-A08C-813466EA3768}"/>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2900750-889D-4389-9AB8-0E4BAE45EBC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5E66BF56-DDFD-4825-9DF6-9DCE58473157}"/>
              </a:ext>
            </a:extLst>
          </p:cNvPr>
          <p:cNvSpPr>
            <a:spLocks noGrp="1"/>
          </p:cNvSpPr>
          <p:nvPr>
            <p:ph type="sldNum" sz="quarter" idx="10"/>
          </p:nvPr>
        </p:nvSpPr>
        <p:spPr/>
        <p:txBody>
          <a:bodyPr/>
          <a:lstStyle/>
          <a:p>
            <a:fld id="{E2AA4962-DDC7-40D9-9CDC-8B6A1E57B829}"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6E235E5F-ACF9-4BC3-B891-420F17119FF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75016B5-0658-4A7E-951E-95D7CB1DDA5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Note that occasionally the empirical and molecular formulae of a compound are the same. This is the case for methane (CH</a:t>
            </a:r>
            <a:r>
              <a:rPr lang="en-GB" altLang="en-US" baseline="-25000" dirty="0">
                <a:latin typeface="Arial" panose="020B0604020202020204" pitchFamily="34" charset="0"/>
              </a:rPr>
              <a:t>4</a:t>
            </a:r>
            <a:r>
              <a:rPr lang="en-GB" altLang="en-US" dirty="0">
                <a:latin typeface="Arial" panose="020B0604020202020204" pitchFamily="34" charset="0"/>
              </a:rPr>
              <a:t>) and water (H</a:t>
            </a:r>
            <a:r>
              <a:rPr lang="en-GB" altLang="en-US" baseline="-25000" dirty="0">
                <a:latin typeface="Arial" panose="020B0604020202020204" pitchFamily="34" charset="0"/>
              </a:rPr>
              <a:t>2</a:t>
            </a:r>
            <a:r>
              <a:rPr lang="en-GB" altLang="en-US" dirty="0">
                <a:latin typeface="Arial" panose="020B0604020202020204" pitchFamily="34" charset="0"/>
              </a:rPr>
              <a:t>O).</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82D608B6-44FD-4ED1-8B54-D1D2004E7E06}"/>
              </a:ext>
            </a:extLst>
          </p:cNvPr>
          <p:cNvSpPr>
            <a:spLocks noGrp="1"/>
          </p:cNvSpPr>
          <p:nvPr>
            <p:ph type="sldNum" sz="quarter" idx="10"/>
          </p:nvPr>
        </p:nvSpPr>
        <p:spPr/>
        <p:txBody>
          <a:bodyPr/>
          <a:lstStyle/>
          <a:p>
            <a:fld id="{E2AA4962-DDC7-40D9-9CDC-8B6A1E57B829}"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365632B8-A6BD-4888-B003-003E29464E37}"/>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C99BCC8C-115A-45B5-AB9E-59E7239B2C4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division of these masses by the relevant RAM produces a ratio of 1.5:3. This needs to be adjusted to give a whole number ratio. A useful way of finding this is to divide each element by the smallest value. In this case, 1.5/1.5 = 1, and 3/1.5 = 2. This gives the ratio 1:2.</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D4746402-34A3-49F4-858E-6B37A8DCC620}"/>
              </a:ext>
            </a:extLst>
          </p:cNvPr>
          <p:cNvSpPr>
            <a:spLocks noGrp="1"/>
          </p:cNvSpPr>
          <p:nvPr>
            <p:ph type="sldNum" sz="quarter" idx="10"/>
          </p:nvPr>
        </p:nvSpPr>
        <p:spPr/>
        <p:txBody>
          <a:bodyPr/>
          <a:lstStyle/>
          <a:p>
            <a:fld id="{E2AA4962-DDC7-40D9-9CDC-8B6A1E57B829}"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4A31E6CB-A1F2-4771-9E31-0E4F4B796D1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B5621B6-36C7-412E-BC7F-E16FF6BC8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CE409B29-1A3B-4BC4-8DA4-8CBCC1425402}"/>
              </a:ext>
            </a:extLst>
          </p:cNvPr>
          <p:cNvSpPr>
            <a:spLocks noGrp="1"/>
          </p:cNvSpPr>
          <p:nvPr>
            <p:ph type="sldNum" sz="quarter" idx="10"/>
          </p:nvPr>
        </p:nvSpPr>
        <p:spPr/>
        <p:txBody>
          <a:bodyPr/>
          <a:lstStyle/>
          <a:p>
            <a:fld id="{E2AA4962-DDC7-40D9-9CDC-8B6A1E57B829}"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6E89A504-4D2B-4903-964E-A90CC59894C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32509D0-4FCD-499C-9B52-3596D49E3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 summary activity to test students’ understanding of empirical formulae. There are six questions in total. </a:t>
            </a:r>
          </a:p>
          <a:p>
            <a:endParaRPr lang="en-GB" altLang="en-US" dirty="0">
              <a:latin typeface="Arial" panose="020B0604020202020204" pitchFamily="34" charset="0"/>
            </a:endParaRPr>
          </a:p>
          <a:p>
            <a:r>
              <a:rPr lang="en-GB" altLang="en-US" dirty="0">
                <a:latin typeface="Arial" panose="020B0604020202020204" pitchFamily="34" charset="0"/>
              </a:rPr>
              <a:t>Questions 1–4 require calculation using mass.</a:t>
            </a:r>
          </a:p>
          <a:p>
            <a:endParaRPr lang="en-GB" altLang="en-US" dirty="0">
              <a:latin typeface="Arial" panose="020B0604020202020204" pitchFamily="34" charset="0"/>
            </a:endParaRPr>
          </a:p>
          <a:p>
            <a:r>
              <a:rPr lang="en-GB" altLang="en-US" dirty="0">
                <a:latin typeface="Arial" panose="020B0604020202020204" pitchFamily="34" charset="0"/>
              </a:rPr>
              <a:t>Questions 5–6 require calculation from percentage composition.</a:t>
            </a:r>
          </a:p>
          <a:p>
            <a:endParaRPr lang="en-GB" altLang="en-US" b="1" i="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B728FAE9-9780-48A6-8F8F-93307A6DE909}"/>
              </a:ext>
            </a:extLst>
          </p:cNvPr>
          <p:cNvSpPr>
            <a:spLocks noGrp="1"/>
          </p:cNvSpPr>
          <p:nvPr>
            <p:ph type="sldNum" sz="quarter" idx="10"/>
          </p:nvPr>
        </p:nvSpPr>
        <p:spPr/>
        <p:txBody>
          <a:bodyPr/>
          <a:lstStyle/>
          <a:p>
            <a:fld id="{E2AA4962-DDC7-40D9-9CDC-8B6A1E57B829}"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06B71D8-A3C8-43E8-8547-B62ED77DEEF6}"/>
              </a:ext>
            </a:extLst>
          </p:cNvPr>
          <p:cNvSpPr>
            <a:spLocks noGrp="1"/>
          </p:cNvSpPr>
          <p:nvPr>
            <p:ph type="sldNum" sz="quarter" idx="10"/>
          </p:nvPr>
        </p:nvSpPr>
        <p:spPr/>
        <p:txBody>
          <a:bodyPr/>
          <a:lstStyle/>
          <a:p>
            <a:fld id="{E2AA4962-DDC7-40D9-9CDC-8B6A1E57B829}" type="slidenum">
              <a:rPr lang="en-US" altLang="en-US" smtClean="0"/>
              <a:pPr/>
              <a:t>2</a:t>
            </a:fld>
            <a:endParaRPr lang="en-US" altLang="en-US"/>
          </a:p>
        </p:txBody>
      </p:sp>
    </p:spTree>
    <p:extLst>
      <p:ext uri="{BB962C8B-B14F-4D97-AF65-F5344CB8AC3E}">
        <p14:creationId xmlns:p14="http://schemas.microsoft.com/office/powerpoint/2010/main" val="1090738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63CE54D-AA76-4485-BB1A-7E0644E105A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7602DD7F-48D8-4EBC-ADE7-00FADA4BE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find the empirical formula mass, add together the mass of each atom in the empirical formula.</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F0F4EB3C-96C3-4391-BB1A-337D7977D557}"/>
              </a:ext>
            </a:extLst>
          </p:cNvPr>
          <p:cNvSpPr>
            <a:spLocks noGrp="1"/>
          </p:cNvSpPr>
          <p:nvPr>
            <p:ph type="sldNum" sz="quarter" idx="10"/>
          </p:nvPr>
        </p:nvSpPr>
        <p:spPr/>
        <p:txBody>
          <a:bodyPr/>
          <a:lstStyle/>
          <a:p>
            <a:fld id="{E2AA4962-DDC7-40D9-9CDC-8B6A1E57B829}"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CD876D0-F890-494E-80EB-BD10BDCCDB4E}"/>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5077D50E-491B-40BC-8770-7BD0724C74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7B6902C6-93E0-4BEE-BF8B-6679A6F91CE6}"/>
              </a:ext>
            </a:extLst>
          </p:cNvPr>
          <p:cNvSpPr>
            <a:spLocks noGrp="1"/>
          </p:cNvSpPr>
          <p:nvPr>
            <p:ph type="sldNum" sz="quarter" idx="10"/>
          </p:nvPr>
        </p:nvSpPr>
        <p:spPr/>
        <p:txBody>
          <a:bodyPr/>
          <a:lstStyle/>
          <a:p>
            <a:fld id="{E2AA4962-DDC7-40D9-9CDC-8B6A1E57B829}"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61BDA78-48C3-441F-A1BE-EE1A492597B6}"/>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CC9C2B6A-5C88-4F01-BF5D-2F797A45F0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16630294-D04C-4353-9ADC-F0C5D153A4A9}"/>
              </a:ext>
            </a:extLst>
          </p:cNvPr>
          <p:cNvSpPr>
            <a:spLocks noGrp="1"/>
          </p:cNvSpPr>
          <p:nvPr>
            <p:ph type="sldNum" sz="quarter" idx="10"/>
          </p:nvPr>
        </p:nvSpPr>
        <p:spPr/>
        <p:txBody>
          <a:bodyPr/>
          <a:lstStyle/>
          <a:p>
            <a:fld id="{E2AA4962-DDC7-40D9-9CDC-8B6A1E57B829}"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41AF090-F81C-4AB3-BFB8-302161CF536B}"/>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13F892F4-2B6E-427E-91AD-F499DEDDA2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DAAE6FD3-0496-4427-80D7-2DF81F087E47}"/>
              </a:ext>
            </a:extLst>
          </p:cNvPr>
          <p:cNvSpPr>
            <a:spLocks noGrp="1"/>
          </p:cNvSpPr>
          <p:nvPr>
            <p:ph type="sldNum" sz="quarter" idx="10"/>
          </p:nvPr>
        </p:nvSpPr>
        <p:spPr/>
        <p:txBody>
          <a:bodyPr/>
          <a:lstStyle/>
          <a:p>
            <a:fld id="{E2AA4962-DDC7-40D9-9CDC-8B6A1E57B829}"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C85BF1F0-7AA3-4F8B-8E39-349821730FE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36A227C-D6BA-45C3-9F6D-8E6E162920B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sym typeface="Symbol" panose="05050102010706020507" pitchFamily="18" charset="2"/>
              </a:rPr>
              <a:t>Teacher notes</a:t>
            </a:r>
          </a:p>
          <a:p>
            <a:pPr eaLnBrk="1" hangingPunct="1"/>
            <a:r>
              <a:rPr lang="en-GB" altLang="en-US" dirty="0">
                <a:latin typeface="Arial" panose="020B0604020202020204" pitchFamily="34" charset="0"/>
                <a:sym typeface="Symbol" panose="05050102010706020507" pitchFamily="18" charset="2"/>
              </a:rPr>
              <a:t>The image shows a blue-green light being emitted by a sample of </a:t>
            </a:r>
            <a:r>
              <a:rPr lang="en-GB" altLang="en-US" dirty="0" err="1">
                <a:latin typeface="Arial" panose="020B0604020202020204" pitchFamily="34" charset="0"/>
                <a:sym typeface="Symbol" panose="05050102010706020507" pitchFamily="18" charset="2"/>
              </a:rPr>
              <a:t>sulfur</a:t>
            </a:r>
            <a:r>
              <a:rPr lang="en-GB" altLang="en-US" dirty="0">
                <a:latin typeface="Arial" panose="020B0604020202020204" pitchFamily="34" charset="0"/>
                <a:sym typeface="Symbol" panose="05050102010706020507" pitchFamily="18" charset="2"/>
              </a:rPr>
              <a:t> powder burning in a conical flask of oxygen.</a:t>
            </a:r>
          </a:p>
          <a:p>
            <a:pPr eaLnBrk="1" hangingPunct="1"/>
            <a:endParaRPr lang="en-GB" altLang="en-US" dirty="0">
              <a:latin typeface="Arial" panose="020B0604020202020204" pitchFamily="34" charset="0"/>
              <a:sym typeface="Symbol" panose="05050102010706020507" pitchFamily="18" charset="2"/>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GB" altLang="en-US" dirty="0">
                <a:latin typeface="Arial" panose="020B0604020202020204" pitchFamily="34" charset="0"/>
                <a:sym typeface="Symbol" panose="05050102010706020507" pitchFamily="18" charset="2"/>
              </a:rPr>
              <a:t>Charles D. Winters / Science Photo Library 2018</a:t>
            </a:r>
          </a:p>
        </p:txBody>
      </p:sp>
      <p:sp>
        <p:nvSpPr>
          <p:cNvPr id="2" name="Slide Number Placeholder 1">
            <a:extLst>
              <a:ext uri="{FF2B5EF4-FFF2-40B4-BE49-F238E27FC236}">
                <a16:creationId xmlns:a16="http://schemas.microsoft.com/office/drawing/2014/main" id="{38FA2E6B-2E76-4E52-9AA4-CD5A890AF2BE}"/>
              </a:ext>
            </a:extLst>
          </p:cNvPr>
          <p:cNvSpPr>
            <a:spLocks noGrp="1"/>
          </p:cNvSpPr>
          <p:nvPr>
            <p:ph type="sldNum" sz="quarter" idx="10"/>
          </p:nvPr>
        </p:nvSpPr>
        <p:spPr/>
        <p:txBody>
          <a:bodyPr/>
          <a:lstStyle/>
          <a:p>
            <a:fld id="{E2AA4962-DDC7-40D9-9CDC-8B6A1E57B829}"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B4374D85-029A-45AA-99B6-14F75A0489A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1295ED58-A35E-45C2-ACE5-C196F970D78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F90392-EFAA-45E7-8ABA-D4AF1863B6A6}"/>
              </a:ext>
            </a:extLst>
          </p:cNvPr>
          <p:cNvSpPr>
            <a:spLocks noGrp="1"/>
          </p:cNvSpPr>
          <p:nvPr>
            <p:ph type="sldNum" sz="quarter" idx="10"/>
          </p:nvPr>
        </p:nvSpPr>
        <p:spPr/>
        <p:txBody>
          <a:bodyPr/>
          <a:lstStyle/>
          <a:p>
            <a:fld id="{E2AA4962-DDC7-40D9-9CDC-8B6A1E57B829}"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9B07768C-3168-41D2-998A-17A02A0D38C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57CB198-9EEF-46BC-AB73-AEC4E0C5B98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99E379-3ED9-48ED-9295-76085CCA1269}"/>
              </a:ext>
            </a:extLst>
          </p:cNvPr>
          <p:cNvSpPr>
            <a:spLocks noGrp="1"/>
          </p:cNvSpPr>
          <p:nvPr>
            <p:ph type="sldNum" sz="quarter" idx="10"/>
          </p:nvPr>
        </p:nvSpPr>
        <p:spPr/>
        <p:txBody>
          <a:bodyPr/>
          <a:lstStyle/>
          <a:p>
            <a:fld id="{E2AA4962-DDC7-40D9-9CDC-8B6A1E57B829}"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FF0A6D44-C2A9-44D0-9DDF-71BC1A857F4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673C2A1-979C-4934-BC0F-B9F01E50C8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Conservation of atoms means that the number of atoms in the reactants equals the number of atoms in the products. In this example, there are 2 Na atoms, 4 H atoms, 6 O atoms and 1 S atom on both the reactant and product side of the equation.</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A56540CE-9A56-47DD-9E57-2E0D4F945289}"/>
              </a:ext>
            </a:extLst>
          </p:cNvPr>
          <p:cNvSpPr>
            <a:spLocks noGrp="1"/>
          </p:cNvSpPr>
          <p:nvPr>
            <p:ph type="sldNum" sz="quarter" idx="10"/>
          </p:nvPr>
        </p:nvSpPr>
        <p:spPr/>
        <p:txBody>
          <a:bodyPr/>
          <a:lstStyle/>
          <a:p>
            <a:fld id="{E2AA4962-DDC7-40D9-9CDC-8B6A1E57B829}"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4ABC10D0-A4B1-4AD2-97F8-88DB754D0E0C}"/>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7E08056-5EE1-4411-8B17-05B7968B087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F7D7FE0B-817E-4E41-A7DC-3ADEAC749808}"/>
              </a:ext>
            </a:extLst>
          </p:cNvPr>
          <p:cNvSpPr>
            <a:spLocks noGrp="1"/>
          </p:cNvSpPr>
          <p:nvPr>
            <p:ph type="sldNum" sz="quarter" idx="10"/>
          </p:nvPr>
        </p:nvSpPr>
        <p:spPr/>
        <p:txBody>
          <a:bodyPr/>
          <a:lstStyle/>
          <a:p>
            <a:fld id="{E2AA4962-DDC7-40D9-9CDC-8B6A1E57B829}"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B6C4B111-C2DA-4280-98B2-50FCFB34992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EEFD1D1-CDA6-4DB6-B35E-E3D6EACF861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23CFCCA2-8A2D-4855-BF10-C9D2CC1EADAB}"/>
              </a:ext>
            </a:extLst>
          </p:cNvPr>
          <p:cNvSpPr>
            <a:spLocks noGrp="1"/>
          </p:cNvSpPr>
          <p:nvPr>
            <p:ph type="sldNum" sz="quarter" idx="10"/>
          </p:nvPr>
        </p:nvSpPr>
        <p:spPr/>
        <p:txBody>
          <a:bodyPr/>
          <a:lstStyle/>
          <a:p>
            <a:fld id="{E2AA4962-DDC7-40D9-9CDC-8B6A1E57B829}"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6B461E6C-DCDB-4E5B-921D-905136900E5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B33E9BD-C505-4B60-8984-15DB54470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Formulae and Equations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D58A5C10-C0FC-476C-981C-1A222AA48FC6}"/>
              </a:ext>
            </a:extLst>
          </p:cNvPr>
          <p:cNvSpPr>
            <a:spLocks noGrp="1"/>
          </p:cNvSpPr>
          <p:nvPr>
            <p:ph type="sldNum" sz="quarter" idx="10"/>
          </p:nvPr>
        </p:nvSpPr>
        <p:spPr/>
        <p:txBody>
          <a:bodyPr/>
          <a:lstStyle/>
          <a:p>
            <a:fld id="{E2AA4962-DDC7-40D9-9CDC-8B6A1E57B829}"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9087D7A2-DCDC-498A-8D77-AB1C36EE668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9E81DB9-CB0A-4DB7-9832-A7D7DB48AF6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96574E97-3D7E-4838-B259-623C9EBF8C3C}"/>
              </a:ext>
            </a:extLst>
          </p:cNvPr>
          <p:cNvSpPr>
            <a:spLocks noGrp="1"/>
          </p:cNvSpPr>
          <p:nvPr>
            <p:ph type="sldNum" sz="quarter" idx="10"/>
          </p:nvPr>
        </p:nvSpPr>
        <p:spPr/>
        <p:txBody>
          <a:bodyPr/>
          <a:lstStyle/>
          <a:p>
            <a:fld id="{E2AA4962-DDC7-40D9-9CDC-8B6A1E57B829}"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3F3F775-AB28-4F7B-910C-DCE2F3A10F47}"/>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6707A7E2-DACC-4AA4-9D49-21662BAF68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molecular symbol equations all of the ionic compounds are represented as neutral atoms. For example, sodium chloride is written as NaCl. This is an ionic compound made up of positive sodium ions (Na</a:t>
            </a:r>
            <a:r>
              <a:rPr lang="en-GB" altLang="en-US" baseline="30000" dirty="0">
                <a:latin typeface="Arial" panose="020B0604020202020204" pitchFamily="34" charset="0"/>
              </a:rPr>
              <a:t>+</a:t>
            </a:r>
            <a:r>
              <a:rPr lang="en-GB" altLang="en-US" dirty="0">
                <a:latin typeface="Arial" panose="020B0604020202020204" pitchFamily="34" charset="0"/>
              </a:rPr>
              <a:t>) and negative chloride ions (Cl</a:t>
            </a:r>
            <a:r>
              <a:rPr lang="en-GB" altLang="en-US" baseline="30000" dirty="0">
                <a:latin typeface="Arial" panose="020B0604020202020204" pitchFamily="34" charset="0"/>
              </a:rPr>
              <a:t>–</a:t>
            </a:r>
            <a:r>
              <a:rPr lang="en-GB" altLang="en-US" dirty="0">
                <a:latin typeface="Arial" panose="020B0604020202020204" pitchFamily="34" charset="0"/>
              </a:rPr>
              <a:t>). When aqueous, these ions separate in the solution.</a:t>
            </a:r>
          </a:p>
        </p:txBody>
      </p:sp>
      <p:sp>
        <p:nvSpPr>
          <p:cNvPr id="2" name="Slide Number Placeholder 1">
            <a:extLst>
              <a:ext uri="{FF2B5EF4-FFF2-40B4-BE49-F238E27FC236}">
                <a16:creationId xmlns:a16="http://schemas.microsoft.com/office/drawing/2014/main" id="{3060C0B7-FF1C-44AE-B5D3-FB51C097DD7D}"/>
              </a:ext>
            </a:extLst>
          </p:cNvPr>
          <p:cNvSpPr>
            <a:spLocks noGrp="1"/>
          </p:cNvSpPr>
          <p:nvPr>
            <p:ph type="sldNum" sz="quarter" idx="10"/>
          </p:nvPr>
        </p:nvSpPr>
        <p:spPr/>
        <p:txBody>
          <a:bodyPr/>
          <a:lstStyle/>
          <a:p>
            <a:fld id="{E2AA4962-DDC7-40D9-9CDC-8B6A1E57B829}"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CA4A6C6-F69A-4FD3-AE1B-8887816479FB}"/>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19872A69-1F17-4A68-ACE1-1BD63F65C7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Ions that are unchanged throughout the reactions are called spectator ions.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ions and their charges, please refer to the </a:t>
            </a:r>
            <a:r>
              <a:rPr lang="en-GB" altLang="en-US" i="1" dirty="0">
                <a:latin typeface="Arial" panose="020B0604020202020204" pitchFamily="34" charset="0"/>
              </a:rPr>
              <a:t>Ionic Bonding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86F7381B-E874-4508-985B-DA5D13F7B52B}"/>
              </a:ext>
            </a:extLst>
          </p:cNvPr>
          <p:cNvSpPr>
            <a:spLocks noGrp="1"/>
          </p:cNvSpPr>
          <p:nvPr>
            <p:ph type="sldNum" sz="quarter" idx="10"/>
          </p:nvPr>
        </p:nvSpPr>
        <p:spPr/>
        <p:txBody>
          <a:bodyPr/>
          <a:lstStyle/>
          <a:p>
            <a:fld id="{E2AA4962-DDC7-40D9-9CDC-8B6A1E57B829}"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5728690-4ED0-464C-ACB7-BF6625283673}"/>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6D49AEA7-5BBD-4592-8292-6D503B1A84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D5A610-8FBC-4D76-83DF-7AD3B6F0F633}"/>
              </a:ext>
            </a:extLst>
          </p:cNvPr>
          <p:cNvSpPr>
            <a:spLocks noGrp="1"/>
          </p:cNvSpPr>
          <p:nvPr>
            <p:ph type="sldNum" sz="quarter" idx="10"/>
          </p:nvPr>
        </p:nvSpPr>
        <p:spPr/>
        <p:txBody>
          <a:bodyPr/>
          <a:lstStyle/>
          <a:p>
            <a:fld id="{E2AA4962-DDC7-40D9-9CDC-8B6A1E57B829}"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B2B5335-E553-4BF2-9491-ADEE9196DBB1}"/>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65E8B9F-DF79-4C73-B5D2-0359C352A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note that, since the sulfate ions are unchanged in the reaction, they are not included in the ionic equation.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oxidation and reduction reactions, please refer to the </a:t>
            </a:r>
            <a:r>
              <a:rPr lang="en-GB" altLang="en-US" i="1" dirty="0" err="1">
                <a:latin typeface="Arial" panose="020B0604020202020204" pitchFamily="34" charset="0"/>
              </a:rPr>
              <a:t>The</a:t>
            </a:r>
            <a:r>
              <a:rPr lang="en-GB" altLang="en-US" i="1" dirty="0">
                <a:latin typeface="Arial" panose="020B0604020202020204" pitchFamily="34" charset="0"/>
              </a:rPr>
              <a:t> Reactivity Series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B71E323-1190-4ABA-9550-7DB61FD9D942}"/>
              </a:ext>
            </a:extLst>
          </p:cNvPr>
          <p:cNvSpPr>
            <a:spLocks noGrp="1"/>
          </p:cNvSpPr>
          <p:nvPr>
            <p:ph type="sldNum" sz="quarter" idx="10"/>
          </p:nvPr>
        </p:nvSpPr>
        <p:spPr/>
        <p:txBody>
          <a:bodyPr/>
          <a:lstStyle/>
          <a:p>
            <a:fld id="{E2AA4962-DDC7-40D9-9CDC-8B6A1E57B829}"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99F3BD4-9A29-4590-850A-D1DC00E6A766}"/>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E33835DE-DE22-44E6-B249-660898BE41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FD96F8-E235-457E-AD7A-958B06EAF4FF}"/>
              </a:ext>
            </a:extLst>
          </p:cNvPr>
          <p:cNvSpPr>
            <a:spLocks noGrp="1"/>
          </p:cNvSpPr>
          <p:nvPr>
            <p:ph type="sldNum" sz="quarter" idx="10"/>
          </p:nvPr>
        </p:nvSpPr>
        <p:spPr/>
        <p:txBody>
          <a:bodyPr/>
          <a:lstStyle/>
          <a:p>
            <a:fld id="{E2AA4962-DDC7-40D9-9CDC-8B6A1E57B829}"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E49428A-2B37-4A35-90AB-A9E0FC7BF3FA}"/>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407931F6-8331-48BD-A5E7-D5FCFAA75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AE5F6FC-1922-4BFE-A43E-F1A332BAE127}"/>
              </a:ext>
            </a:extLst>
          </p:cNvPr>
          <p:cNvSpPr>
            <a:spLocks noGrp="1"/>
          </p:cNvSpPr>
          <p:nvPr>
            <p:ph type="sldNum" sz="quarter" idx="10"/>
          </p:nvPr>
        </p:nvSpPr>
        <p:spPr/>
        <p:txBody>
          <a:bodyPr/>
          <a:lstStyle/>
          <a:p>
            <a:fld id="{E2AA4962-DDC7-40D9-9CDC-8B6A1E57B829}" type="slidenum">
              <a:rPr lang="en-US" altLang="en-US" smtClean="0"/>
              <a:pPr/>
              <a:t>36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B88DCA07-A195-4862-B680-B4DEB0D74AB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5834D5DF-EB68-4E55-A780-413468C9E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62A9031-632D-4B40-8AE0-A1A8060156A7}"/>
              </a:ext>
            </a:extLst>
          </p:cNvPr>
          <p:cNvSpPr>
            <a:spLocks noGrp="1"/>
          </p:cNvSpPr>
          <p:nvPr>
            <p:ph type="sldNum" sz="quarter" idx="10"/>
          </p:nvPr>
        </p:nvSpPr>
        <p:spPr/>
        <p:txBody>
          <a:bodyPr/>
          <a:lstStyle/>
          <a:p>
            <a:fld id="{E2AA4962-DDC7-40D9-9CDC-8B6A1E57B82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42C6CFF6-861F-4D88-9547-D710717BEE6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26ADF58-7FEA-4480-AF48-0C8FC7DFAC8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4AD48A6-423B-4C26-B7EB-B856A01671DA}"/>
              </a:ext>
            </a:extLst>
          </p:cNvPr>
          <p:cNvSpPr>
            <a:spLocks noGrp="1"/>
          </p:cNvSpPr>
          <p:nvPr>
            <p:ph type="sldNum" sz="quarter" idx="10"/>
          </p:nvPr>
        </p:nvSpPr>
        <p:spPr/>
        <p:txBody>
          <a:bodyPr/>
          <a:lstStyle/>
          <a:p>
            <a:fld id="{E2AA4962-DDC7-40D9-9CDC-8B6A1E57B82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645D4870-B84A-4ED0-BE8E-DD856830BFD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03F0244-191F-4F38-9EB1-D928EE6E7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9FBBAA-DB10-415A-9D84-62716F862CEB}"/>
              </a:ext>
            </a:extLst>
          </p:cNvPr>
          <p:cNvSpPr>
            <a:spLocks noGrp="1"/>
          </p:cNvSpPr>
          <p:nvPr>
            <p:ph type="sldNum" sz="quarter" idx="10"/>
          </p:nvPr>
        </p:nvSpPr>
        <p:spPr/>
        <p:txBody>
          <a:bodyPr/>
          <a:lstStyle/>
          <a:p>
            <a:fld id="{E2AA4962-DDC7-40D9-9CDC-8B6A1E57B82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33038B8B-4EC5-4615-983B-339F7539FAC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204DB47-7C54-47A6-8AF3-FC901900275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9306248-2575-4722-ACAD-6315B6870891}"/>
              </a:ext>
            </a:extLst>
          </p:cNvPr>
          <p:cNvSpPr>
            <a:spLocks noGrp="1"/>
          </p:cNvSpPr>
          <p:nvPr>
            <p:ph type="sldNum" sz="quarter" idx="10"/>
          </p:nvPr>
        </p:nvSpPr>
        <p:spPr/>
        <p:txBody>
          <a:bodyPr/>
          <a:lstStyle/>
          <a:p>
            <a:fld id="{E2AA4962-DDC7-40D9-9CDC-8B6A1E57B82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227AE42A-A35F-4285-9D31-A61BD6FBAB4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CF66032-C3B6-4C22-B337-C4A04774492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Inform students that displayed formulae indicates both the bonds and the atoms in a molecule. Please note that the type of particle is not specified here, since in some compounds there are a mixture of atoms and ions.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ionic structures, please refer to the </a:t>
            </a:r>
            <a:r>
              <a:rPr lang="en-GB" altLang="en-US" i="1" dirty="0">
                <a:latin typeface="Arial" panose="020B0604020202020204" pitchFamily="34" charset="0"/>
              </a:rPr>
              <a:t>Ionic Compounds</a:t>
            </a:r>
            <a:r>
              <a:rPr lang="en-GB" altLang="en-US" b="1" i="1" dirty="0">
                <a:latin typeface="Arial" panose="020B0604020202020204" pitchFamily="34" charset="0"/>
              </a:rPr>
              <a: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3125C70-3E13-4DA7-BA84-80BC8D7C1543}"/>
              </a:ext>
            </a:extLst>
          </p:cNvPr>
          <p:cNvSpPr>
            <a:spLocks noGrp="1"/>
          </p:cNvSpPr>
          <p:nvPr>
            <p:ph type="sldNum" sz="quarter" idx="10"/>
          </p:nvPr>
        </p:nvSpPr>
        <p:spPr/>
        <p:txBody>
          <a:bodyPr/>
          <a:lstStyle/>
          <a:p>
            <a:fld id="{E2AA4962-DDC7-40D9-9CDC-8B6A1E57B82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E79F9DE-3CA5-4189-B31F-3DDE33DC2F66}"/>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D8A1404D-3587-453F-92BD-8D6C64769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ionic compounds, please refer to the </a:t>
            </a:r>
            <a:r>
              <a:rPr lang="en-GB" altLang="en-US" i="1" dirty="0">
                <a:latin typeface="Arial" panose="020B0604020202020204" pitchFamily="34" charset="0"/>
              </a:rPr>
              <a:t>Ionic Compounds</a:t>
            </a:r>
            <a:r>
              <a:rPr lang="en-GB" altLang="en-US" b="1" i="1" dirty="0">
                <a:latin typeface="Arial" panose="020B0604020202020204" pitchFamily="34" charset="0"/>
              </a:rPr>
              <a:t> </a:t>
            </a:r>
            <a:r>
              <a:rPr lang="en-GB" altLang="en-US" dirty="0">
                <a:latin typeface="Arial" panose="020B0604020202020204" pitchFamily="34" charset="0"/>
              </a:rPr>
              <a:t>presentation. </a:t>
            </a:r>
          </a:p>
        </p:txBody>
      </p:sp>
      <p:sp>
        <p:nvSpPr>
          <p:cNvPr id="2" name="Slide Number Placeholder 1">
            <a:extLst>
              <a:ext uri="{FF2B5EF4-FFF2-40B4-BE49-F238E27FC236}">
                <a16:creationId xmlns:a16="http://schemas.microsoft.com/office/drawing/2014/main" id="{2608C57F-5B70-4136-8873-7FAE7DD63385}"/>
              </a:ext>
            </a:extLst>
          </p:cNvPr>
          <p:cNvSpPr>
            <a:spLocks noGrp="1"/>
          </p:cNvSpPr>
          <p:nvPr>
            <p:ph type="sldNum" sz="quarter" idx="10"/>
          </p:nvPr>
        </p:nvSpPr>
        <p:spPr/>
        <p:txBody>
          <a:bodyPr/>
          <a:lstStyle/>
          <a:p>
            <a:fld id="{E2AA4962-DDC7-40D9-9CDC-8B6A1E57B82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36</a:t>
            </a:r>
          </a:p>
        </p:txBody>
      </p:sp>
    </p:spTree>
    <p:custDataLst>
      <p:tags r:id="rId1"/>
    </p:custDataLst>
    <p:extLst>
      <p:ext uri="{BB962C8B-B14F-4D97-AF65-F5344CB8AC3E}">
        <p14:creationId xmlns:p14="http://schemas.microsoft.com/office/powerpoint/2010/main" val="42407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7955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097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6506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43498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36</a:t>
            </a:r>
          </a:p>
        </p:txBody>
      </p:sp>
    </p:spTree>
    <p:custDataLst>
      <p:tags r:id="rId1"/>
    </p:custDataLst>
    <p:extLst>
      <p:ext uri="{BB962C8B-B14F-4D97-AF65-F5344CB8AC3E}">
        <p14:creationId xmlns:p14="http://schemas.microsoft.com/office/powerpoint/2010/main" val="1034716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22849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50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78232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967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400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9997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54623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0514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5287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04323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127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56886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59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0401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4604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058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9084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987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5674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6801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36</a:t>
            </a:r>
          </a:p>
        </p:txBody>
      </p:sp>
    </p:spTree>
    <p:custDataLst>
      <p:tags r:id="rId16"/>
    </p:custDataLst>
    <p:extLst>
      <p:ext uri="{BB962C8B-B14F-4D97-AF65-F5344CB8AC3E}">
        <p14:creationId xmlns:p14="http://schemas.microsoft.com/office/powerpoint/2010/main" val="1809959538"/>
      </p:ext>
    </p:extLst>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 id="2147485316" r:id="rId12"/>
    <p:sldLayoutId id="2147485317" r:id="rId13"/>
    <p:sldLayoutId id="214748531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36</a:t>
            </a:r>
          </a:p>
        </p:txBody>
      </p:sp>
    </p:spTree>
    <p:custDataLst>
      <p:tags r:id="rId14"/>
    </p:custDataLst>
    <p:extLst>
      <p:ext uri="{BB962C8B-B14F-4D97-AF65-F5344CB8AC3E}">
        <p14:creationId xmlns:p14="http://schemas.microsoft.com/office/powerpoint/2010/main" val="3001282703"/>
      </p:ext>
    </p:extLst>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 id="214748533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9.png"/><Relationship Id="rId11"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34.png"/><Relationship Id="rId11"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33.jpe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2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ontrol" Target="../activeX/activeX3.xml"/><Relationship Id="rId7" Type="http://schemas.openxmlformats.org/officeDocument/2006/relationships/image" Target="../media/image22.png"/><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21.wmf"/><Relationship Id="rId5" Type="http://schemas.openxmlformats.org/officeDocument/2006/relationships/notesSlide" Target="../notesSlides/notesSlide16.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ontrol" Target="../activeX/activeX4.xml"/><Relationship Id="rId7" Type="http://schemas.openxmlformats.org/officeDocument/2006/relationships/image" Target="../media/image22.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21.wmf"/><Relationship Id="rId5" Type="http://schemas.openxmlformats.org/officeDocument/2006/relationships/notesSlide" Target="../notesSlides/notesSlide17.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2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ontrol" Target="../activeX/activeX5.xml"/><Relationship Id="rId7" Type="http://schemas.openxmlformats.org/officeDocument/2006/relationships/image" Target="../media/image22.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21.wmf"/><Relationship Id="rId5" Type="http://schemas.openxmlformats.org/officeDocument/2006/relationships/notesSlide" Target="../notesSlides/notesSlide19.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2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5" Type="http://schemas.openxmlformats.org/officeDocument/2006/relationships/image" Target="../media/image2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ontrol" Target="../activeX/activeX6.xml"/><Relationship Id="rId7" Type="http://schemas.openxmlformats.org/officeDocument/2006/relationships/image" Target="../media/image22.png"/><Relationship Id="rId2" Type="http://schemas.openxmlformats.org/officeDocument/2006/relationships/tags" Target="../tags/tag59.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9.xml"/><Relationship Id="rId10" Type="http://schemas.openxmlformats.org/officeDocument/2006/relationships/image" Target="../media/image21.wmf"/><Relationship Id="rId4" Type="http://schemas.openxmlformats.org/officeDocument/2006/relationships/slideLayout" Target="../slideLayouts/slideLayout6.xml"/><Relationship Id="rId9"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ontrol" Target="../activeX/activeX7.xml"/><Relationship Id="rId7" Type="http://schemas.openxmlformats.org/officeDocument/2006/relationships/image" Target="../media/image22.png"/><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30.xml"/><Relationship Id="rId10" Type="http://schemas.openxmlformats.org/officeDocument/2006/relationships/image" Target="../media/image21.wmf"/><Relationship Id="rId4" Type="http://schemas.openxmlformats.org/officeDocument/2006/relationships/slideLayout" Target="../slideLayouts/slideLayout6.xml"/><Relationship Id="rId9"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2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2.xml"/><Relationship Id="rId7" Type="http://schemas.openxmlformats.org/officeDocument/2006/relationships/image" Target="../media/image52.jpeg"/><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63.xml"/><Relationship Id="rId5" Type="http://schemas.openxmlformats.org/officeDocument/2006/relationships/image" Target="../media/image6.pn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5.xml"/><Relationship Id="rId7" Type="http://schemas.openxmlformats.org/officeDocument/2006/relationships/image" Target="../media/image59.jpeg"/><Relationship Id="rId2" Type="http://schemas.openxmlformats.org/officeDocument/2006/relationships/slideLayout" Target="../slideLayouts/slideLayout6.xml"/><Relationship Id="rId1" Type="http://schemas.openxmlformats.org/officeDocument/2006/relationships/tags" Target="../tags/tag6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3.jpeg"/><Relationship Id="rId2" Type="http://schemas.openxmlformats.org/officeDocument/2006/relationships/slideLayout" Target="../slideLayouts/slideLayout20.xml"/><Relationship Id="rId1" Type="http://schemas.openxmlformats.org/officeDocument/2006/relationships/tags" Target="../tags/tag6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control" Target="../activeX/activeX1.xml"/><Relationship Id="rId7" Type="http://schemas.openxmlformats.org/officeDocument/2006/relationships/image" Target="../media/image22.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ontrol" Target="../activeX/activeX2.xml"/><Relationship Id="rId7" Type="http://schemas.openxmlformats.org/officeDocument/2006/relationships/image" Target="../media/image22.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21.wmf"/><Relationship Id="rId4" Type="http://schemas.openxmlformats.org/officeDocument/2006/relationships/slideLayout" Target="../slideLayouts/slideLayout6.xm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B1428CD8-471F-4D9C-A3DC-732E1468A868}"/>
              </a:ext>
            </a:extLst>
          </p:cNvPr>
          <p:cNvSpPr>
            <a:spLocks noGrp="1"/>
          </p:cNvSpPr>
          <p:nvPr>
            <p:ph type="title"/>
          </p:nvPr>
        </p:nvSpPr>
        <p:spPr>
          <a:xfrm>
            <a:off x="3464560" y="1187864"/>
            <a:ext cx="4739403" cy="3119215"/>
          </a:xfrm>
        </p:spPr>
        <p:txBody>
          <a:bodyPr/>
          <a:lstStyle/>
          <a:p>
            <a:r>
              <a:rPr lang="en-GB" altLang="en-US" dirty="0"/>
              <a:t>Formulae and Equations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14E386-FD24-436B-9ABC-3760A9F39283}"/>
              </a:ext>
            </a:extLst>
          </p:cNvPr>
          <p:cNvSpPr txBox="1"/>
          <p:nvPr/>
        </p:nvSpPr>
        <p:spPr>
          <a:xfrm>
            <a:off x="1147611" y="2506907"/>
            <a:ext cx="6848779" cy="3817328"/>
          </a:xfrm>
          <a:prstGeom prst="rect">
            <a:avLst/>
          </a:prstGeom>
          <a:noFill/>
          <a:ln w="38100">
            <a:solidFill>
              <a:srgbClr val="FF6600"/>
            </a:solidFill>
          </a:ln>
        </p:spPr>
        <p:txBody>
          <a:bodyPr wrap="square" rtlCol="0">
            <a:spAutoFit/>
          </a:bodyPr>
          <a:lstStyle/>
          <a:p>
            <a:endParaRPr lang="en-GB" dirty="0"/>
          </a:p>
        </p:txBody>
      </p:sp>
      <p:sp>
        <p:nvSpPr>
          <p:cNvPr id="522244" name="Rectangle 4">
            <a:extLst>
              <a:ext uri="{FF2B5EF4-FFF2-40B4-BE49-F238E27FC236}">
                <a16:creationId xmlns:a16="http://schemas.microsoft.com/office/drawing/2014/main" id="{CDD3CE17-E6ED-4A05-9096-36E88BE70D5F}"/>
              </a:ext>
            </a:extLst>
          </p:cNvPr>
          <p:cNvSpPr>
            <a:spLocks noChangeArrowheads="1"/>
          </p:cNvSpPr>
          <p:nvPr/>
        </p:nvSpPr>
        <p:spPr bwMode="auto">
          <a:xfrm>
            <a:off x="339725" y="1807063"/>
            <a:ext cx="669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To work out the formula of an ionic compound:</a:t>
            </a:r>
          </a:p>
        </p:txBody>
      </p:sp>
      <p:sp>
        <p:nvSpPr>
          <p:cNvPr id="24579" name="Rectangle 9">
            <a:extLst>
              <a:ext uri="{FF2B5EF4-FFF2-40B4-BE49-F238E27FC236}">
                <a16:creationId xmlns:a16="http://schemas.microsoft.com/office/drawing/2014/main" id="{B6D673D3-288B-42CD-A606-17B070AFDEC2}"/>
              </a:ext>
            </a:extLst>
          </p:cNvPr>
          <p:cNvSpPr>
            <a:spLocks noChangeArrowheads="1"/>
          </p:cNvSpPr>
          <p:nvPr/>
        </p:nvSpPr>
        <p:spPr bwMode="auto">
          <a:xfrm>
            <a:off x="339725" y="78105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In order to determine the formula of ionic compounds, you need to know the charge of each ion.</a:t>
            </a:r>
          </a:p>
        </p:txBody>
      </p:sp>
      <p:sp>
        <p:nvSpPr>
          <p:cNvPr id="24581" name="Rectangle 11">
            <a:extLst>
              <a:ext uri="{FF2B5EF4-FFF2-40B4-BE49-F238E27FC236}">
                <a16:creationId xmlns:a16="http://schemas.microsoft.com/office/drawing/2014/main" id="{2D6212CC-B23E-44CF-B511-B729F7A08615}"/>
              </a:ext>
            </a:extLst>
          </p:cNvPr>
          <p:cNvSpPr>
            <a:spLocks noGrp="1" noChangeArrowheads="1"/>
          </p:cNvSpPr>
          <p:nvPr>
            <p:ph type="title"/>
          </p:nvPr>
        </p:nvSpPr>
        <p:spPr/>
        <p:txBody>
          <a:bodyPr/>
          <a:lstStyle/>
          <a:p>
            <a:r>
              <a:rPr lang="en-GB" altLang="en-US" sz="2600"/>
              <a:t>Writing the formulae of ionic compounds</a:t>
            </a:r>
          </a:p>
        </p:txBody>
      </p:sp>
      <p:pic>
        <p:nvPicPr>
          <p:cNvPr id="11" name="Picture 8">
            <a:hlinkClick r:id="" action="ppaction://hlinkshowjump?jump=nextslide"/>
            <a:extLst>
              <a:ext uri="{FF2B5EF4-FFF2-40B4-BE49-F238E27FC236}">
                <a16:creationId xmlns:a16="http://schemas.microsoft.com/office/drawing/2014/main" id="{A7291C4B-4B3A-42C3-B795-C39A3182FD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228B12D-FF39-4560-9CDB-1021BD62E1E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7" name="Rectangle 4">
            <a:extLst>
              <a:ext uri="{FF2B5EF4-FFF2-40B4-BE49-F238E27FC236}">
                <a16:creationId xmlns:a16="http://schemas.microsoft.com/office/drawing/2014/main" id="{583193FC-E460-40F9-AC02-8E63284814C5}"/>
              </a:ext>
            </a:extLst>
          </p:cNvPr>
          <p:cNvSpPr>
            <a:spLocks noChangeArrowheads="1"/>
          </p:cNvSpPr>
          <p:nvPr/>
        </p:nvSpPr>
        <p:spPr bwMode="auto">
          <a:xfrm>
            <a:off x="1272989" y="2663883"/>
            <a:ext cx="62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eaLnBrk="1" hangingPunct="1">
              <a:spcBef>
                <a:spcPct val="20000"/>
              </a:spcBef>
              <a:buClr>
                <a:srgbClr val="FF6600"/>
              </a:buClr>
              <a:buFont typeface="+mj-lt"/>
              <a:buAutoNum type="arabicPeriod"/>
            </a:pPr>
            <a:r>
              <a:rPr lang="en-GB" altLang="en-US" b="1" dirty="0"/>
              <a:t>​</a:t>
            </a:r>
            <a:r>
              <a:rPr lang="en-GB" altLang="en-US" dirty="0"/>
              <a:t>Write down the symbol for each element. The metal is always written first.</a:t>
            </a:r>
          </a:p>
        </p:txBody>
      </p:sp>
      <p:sp>
        <p:nvSpPr>
          <p:cNvPr id="18" name="Rectangle 4">
            <a:extLst>
              <a:ext uri="{FF2B5EF4-FFF2-40B4-BE49-F238E27FC236}">
                <a16:creationId xmlns:a16="http://schemas.microsoft.com/office/drawing/2014/main" id="{52343C1F-BB97-4617-BFA4-BB3EFFC64683}"/>
              </a:ext>
            </a:extLst>
          </p:cNvPr>
          <p:cNvSpPr>
            <a:spLocks noChangeArrowheads="1"/>
          </p:cNvSpPr>
          <p:nvPr/>
        </p:nvSpPr>
        <p:spPr bwMode="auto">
          <a:xfrm>
            <a:off x="1272988" y="3566746"/>
            <a:ext cx="624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eaLnBrk="1" hangingPunct="1">
              <a:spcBef>
                <a:spcPct val="20000"/>
              </a:spcBef>
              <a:buClr>
                <a:srgbClr val="FF6600"/>
              </a:buClr>
              <a:buFont typeface="+mj-lt"/>
              <a:buAutoNum type="arabicPeriod" startAt="2"/>
            </a:pPr>
            <a:r>
              <a:rPr lang="en-GB" altLang="en-US" b="1" dirty="0"/>
              <a:t>​</a:t>
            </a:r>
            <a:r>
              <a:rPr lang="en-GB" altLang="en-US" dirty="0"/>
              <a:t>Calculate the charge for each type of ion.</a:t>
            </a:r>
          </a:p>
        </p:txBody>
      </p:sp>
      <p:sp>
        <p:nvSpPr>
          <p:cNvPr id="19" name="Rectangle 4">
            <a:extLst>
              <a:ext uri="{FF2B5EF4-FFF2-40B4-BE49-F238E27FC236}">
                <a16:creationId xmlns:a16="http://schemas.microsoft.com/office/drawing/2014/main" id="{B873F24B-6B04-4C65-9F2F-EF46976D4134}"/>
              </a:ext>
            </a:extLst>
          </p:cNvPr>
          <p:cNvSpPr>
            <a:spLocks noChangeArrowheads="1"/>
          </p:cNvSpPr>
          <p:nvPr/>
        </p:nvSpPr>
        <p:spPr bwMode="auto">
          <a:xfrm>
            <a:off x="1272988" y="4100277"/>
            <a:ext cx="65814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eaLnBrk="1" hangingPunct="1">
              <a:spcBef>
                <a:spcPct val="20000"/>
              </a:spcBef>
              <a:buClr>
                <a:srgbClr val="FF6600"/>
              </a:buClr>
              <a:buFont typeface="+mj-lt"/>
              <a:buAutoNum type="arabicPeriod" startAt="3"/>
            </a:pPr>
            <a:r>
              <a:rPr lang="en-GB" altLang="en-US" b="1" dirty="0"/>
              <a:t>​</a:t>
            </a:r>
            <a:r>
              <a:rPr lang="en-GB" altLang="en-US" dirty="0"/>
              <a:t>Balance the number of ions so that the positive and negative charges are balanced and equal zero. This gives the ratio of ions.</a:t>
            </a:r>
          </a:p>
        </p:txBody>
      </p:sp>
      <p:sp>
        <p:nvSpPr>
          <p:cNvPr id="20" name="Rectangle 4">
            <a:extLst>
              <a:ext uri="{FF2B5EF4-FFF2-40B4-BE49-F238E27FC236}">
                <a16:creationId xmlns:a16="http://schemas.microsoft.com/office/drawing/2014/main" id="{864B7FE4-4220-4A82-8D3B-69FF9F086E3A}"/>
              </a:ext>
            </a:extLst>
          </p:cNvPr>
          <p:cNvSpPr>
            <a:spLocks noChangeArrowheads="1"/>
          </p:cNvSpPr>
          <p:nvPr/>
        </p:nvSpPr>
        <p:spPr bwMode="auto">
          <a:xfrm>
            <a:off x="1272988" y="5372472"/>
            <a:ext cx="6358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eaLnBrk="1" hangingPunct="1">
              <a:spcBef>
                <a:spcPct val="20000"/>
              </a:spcBef>
              <a:buClr>
                <a:srgbClr val="FF6600"/>
              </a:buClr>
              <a:buFont typeface="+mj-lt"/>
              <a:buAutoNum type="arabicPeriod" startAt="4"/>
            </a:pPr>
            <a:r>
              <a:rPr lang="en-GB" altLang="en-US" b="1" dirty="0"/>
              <a:t>​</a:t>
            </a:r>
            <a:r>
              <a:rPr lang="en-GB" altLang="en-US" dirty="0"/>
              <a:t>Use the ratio to write down the formula of the ionic compound.</a:t>
            </a:r>
          </a:p>
        </p:txBody>
      </p:sp>
      <p:pic>
        <p:nvPicPr>
          <p:cNvPr id="21" name="Picture 9">
            <a:extLst>
              <a:ext uri="{FF2B5EF4-FFF2-40B4-BE49-F238E27FC236}">
                <a16:creationId xmlns:a16="http://schemas.microsoft.com/office/drawing/2014/main" id="{8D69BC40-756C-45D6-B100-A09C1FD37B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44"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60" descr="Picture60.jpg">
            <a:extLst>
              <a:ext uri="{FF2B5EF4-FFF2-40B4-BE49-F238E27FC236}">
                <a16:creationId xmlns:a16="http://schemas.microsoft.com/office/drawing/2014/main" id="{870328C3-9627-4451-B3F9-2D0D8AC720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1357313"/>
            <a:ext cx="67532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A76FE4E3-B055-4AD5-97DF-27B3448B3878}"/>
              </a:ext>
            </a:extLst>
          </p:cNvPr>
          <p:cNvSpPr>
            <a:spLocks noGrp="1" noChangeArrowheads="1"/>
          </p:cNvSpPr>
          <p:nvPr>
            <p:ph type="title"/>
          </p:nvPr>
        </p:nvSpPr>
        <p:spPr>
          <a:noFill/>
        </p:spPr>
        <p:txBody>
          <a:bodyPr/>
          <a:lstStyle/>
          <a:p>
            <a:r>
              <a:rPr lang="en-GB" altLang="en-US" dirty="0"/>
              <a:t>Formula of </a:t>
            </a:r>
            <a:r>
              <a:rPr lang="en-GB" altLang="en-US" dirty="0" err="1"/>
              <a:t>aluminum</a:t>
            </a:r>
            <a:r>
              <a:rPr lang="en-GB" altLang="en-US" dirty="0"/>
              <a:t> bromide</a:t>
            </a:r>
          </a:p>
        </p:txBody>
      </p:sp>
      <p:sp>
        <p:nvSpPr>
          <p:cNvPr id="25604" name="Rectangle 3">
            <a:extLst>
              <a:ext uri="{FF2B5EF4-FFF2-40B4-BE49-F238E27FC236}">
                <a16:creationId xmlns:a16="http://schemas.microsoft.com/office/drawing/2014/main" id="{A266138C-4BC8-4D05-844F-9928A44A6850}"/>
              </a:ext>
            </a:extLst>
          </p:cNvPr>
          <p:cNvSpPr>
            <a:spLocks noChangeArrowheads="1"/>
          </p:cNvSpPr>
          <p:nvPr/>
        </p:nvSpPr>
        <p:spPr bwMode="auto">
          <a:xfrm>
            <a:off x="387350" y="781050"/>
            <a:ext cx="6013450"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What is the formula of </a:t>
            </a:r>
            <a:r>
              <a:rPr lang="en-GB" altLang="en-US" dirty="0" err="1"/>
              <a:t>aluminum</a:t>
            </a:r>
            <a:r>
              <a:rPr lang="en-GB" altLang="en-US" dirty="0"/>
              <a:t> bromide?</a:t>
            </a:r>
          </a:p>
        </p:txBody>
      </p:sp>
      <p:sp>
        <p:nvSpPr>
          <p:cNvPr id="524294" name="Text Box 6">
            <a:extLst>
              <a:ext uri="{FF2B5EF4-FFF2-40B4-BE49-F238E27FC236}">
                <a16:creationId xmlns:a16="http://schemas.microsoft.com/office/drawing/2014/main" id="{3AB2AA0F-BF72-4128-B01E-C39950510CC8}"/>
              </a:ext>
            </a:extLst>
          </p:cNvPr>
          <p:cNvSpPr txBox="1">
            <a:spLocks noChangeArrowheads="1"/>
          </p:cNvSpPr>
          <p:nvPr/>
        </p:nvSpPr>
        <p:spPr bwMode="auto">
          <a:xfrm>
            <a:off x="4440238" y="19065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+3</a:t>
            </a:r>
          </a:p>
        </p:txBody>
      </p:sp>
      <p:sp>
        <p:nvSpPr>
          <p:cNvPr id="524295" name="Text Box 7">
            <a:extLst>
              <a:ext uri="{FF2B5EF4-FFF2-40B4-BE49-F238E27FC236}">
                <a16:creationId xmlns:a16="http://schemas.microsoft.com/office/drawing/2014/main" id="{97D660C5-9A65-41FC-8DA7-FE7B63D66DF9}"/>
              </a:ext>
            </a:extLst>
          </p:cNvPr>
          <p:cNvSpPr txBox="1">
            <a:spLocks noChangeArrowheads="1"/>
          </p:cNvSpPr>
          <p:nvPr/>
        </p:nvSpPr>
        <p:spPr bwMode="auto">
          <a:xfrm>
            <a:off x="6572250" y="19065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a:t>
            </a:r>
          </a:p>
        </p:txBody>
      </p:sp>
      <p:sp>
        <p:nvSpPr>
          <p:cNvPr id="524296" name="Text Box 8">
            <a:extLst>
              <a:ext uri="{FF2B5EF4-FFF2-40B4-BE49-F238E27FC236}">
                <a16:creationId xmlns:a16="http://schemas.microsoft.com/office/drawing/2014/main" id="{19CE9C27-2333-45B7-8DC5-164776A08300}"/>
              </a:ext>
            </a:extLst>
          </p:cNvPr>
          <p:cNvSpPr txBox="1">
            <a:spLocks noChangeArrowheads="1"/>
          </p:cNvSpPr>
          <p:nvPr/>
        </p:nvSpPr>
        <p:spPr bwMode="auto">
          <a:xfrm>
            <a:off x="5373688" y="3760788"/>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AlBr</a:t>
            </a:r>
            <a:r>
              <a:rPr lang="en-GB" altLang="en-US" b="1" baseline="-25000"/>
              <a:t>3</a:t>
            </a:r>
          </a:p>
        </p:txBody>
      </p:sp>
      <p:sp>
        <p:nvSpPr>
          <p:cNvPr id="524297" name="Rectangle 9">
            <a:extLst>
              <a:ext uri="{FF2B5EF4-FFF2-40B4-BE49-F238E27FC236}">
                <a16:creationId xmlns:a16="http://schemas.microsoft.com/office/drawing/2014/main" id="{CAA18730-16B1-427B-8AEC-2B59724D1ED5}"/>
              </a:ext>
            </a:extLst>
          </p:cNvPr>
          <p:cNvSpPr>
            <a:spLocks noChangeArrowheads="1"/>
          </p:cNvSpPr>
          <p:nvPr/>
        </p:nvSpPr>
        <p:spPr bwMode="auto">
          <a:xfrm>
            <a:off x="3941763" y="2414588"/>
            <a:ext cx="3825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20000"/>
              </a:spcBef>
            </a:pPr>
            <a:r>
              <a:rPr lang="en-GB" altLang="en-US" dirty="0"/>
              <a:t>3 bromide ions are needed for each </a:t>
            </a:r>
            <a:r>
              <a:rPr lang="en-GB" altLang="en-US" dirty="0" err="1"/>
              <a:t>aluminum</a:t>
            </a:r>
            <a:r>
              <a:rPr lang="en-GB" altLang="en-US" dirty="0"/>
              <a:t> ion</a:t>
            </a:r>
          </a:p>
        </p:txBody>
      </p:sp>
      <p:sp>
        <p:nvSpPr>
          <p:cNvPr id="524298" name="Text Box 10">
            <a:extLst>
              <a:ext uri="{FF2B5EF4-FFF2-40B4-BE49-F238E27FC236}">
                <a16:creationId xmlns:a16="http://schemas.microsoft.com/office/drawing/2014/main" id="{C5B84D1E-D3FF-4881-8FC2-EC4F1684F88B}"/>
              </a:ext>
            </a:extLst>
          </p:cNvPr>
          <p:cNvSpPr txBox="1">
            <a:spLocks noChangeArrowheads="1"/>
          </p:cNvSpPr>
          <p:nvPr/>
        </p:nvSpPr>
        <p:spPr bwMode="auto">
          <a:xfrm>
            <a:off x="5372100" y="3278188"/>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a:t>
            </a:r>
            <a:r>
              <a:rPr lang="en-GB" altLang="en-US" sz="1000" dirty="0"/>
              <a:t> </a:t>
            </a:r>
            <a:r>
              <a:rPr lang="en-GB" altLang="en-US" dirty="0"/>
              <a:t>:</a:t>
            </a:r>
            <a:r>
              <a:rPr lang="en-GB" altLang="en-US" sz="1000" dirty="0"/>
              <a:t> </a:t>
            </a:r>
            <a:r>
              <a:rPr lang="en-GB" altLang="en-US" dirty="0"/>
              <a:t>3</a:t>
            </a:r>
            <a:endParaRPr lang="en-GB" altLang="en-US" baseline="-25000" dirty="0"/>
          </a:p>
        </p:txBody>
      </p:sp>
      <p:sp>
        <p:nvSpPr>
          <p:cNvPr id="524313" name="AutoShape 25">
            <a:extLst>
              <a:ext uri="{FF2B5EF4-FFF2-40B4-BE49-F238E27FC236}">
                <a16:creationId xmlns:a16="http://schemas.microsoft.com/office/drawing/2014/main" id="{3FEE3343-42DA-45B9-BECB-3A8EF6F1F872}"/>
              </a:ext>
            </a:extLst>
          </p:cNvPr>
          <p:cNvSpPr>
            <a:spLocks noChangeArrowheads="1"/>
          </p:cNvSpPr>
          <p:nvPr/>
        </p:nvSpPr>
        <p:spPr bwMode="auto">
          <a:xfrm>
            <a:off x="4776788" y="5286375"/>
            <a:ext cx="1219200" cy="330200"/>
          </a:xfrm>
          <a:prstGeom prst="rightArrow">
            <a:avLst>
              <a:gd name="adj1" fmla="val 50000"/>
              <a:gd name="adj2" fmla="val 92308"/>
            </a:avLst>
          </a:prstGeom>
          <a:solidFill>
            <a:srgbClr val="010066"/>
          </a:solidFill>
          <a:ln w="25400">
            <a:noFill/>
            <a:miter lim="800000"/>
            <a:headEnd/>
            <a:tailEnd/>
          </a:ln>
          <a:effectLst/>
        </p:spPr>
        <p:txBody>
          <a:bodyPr wrap="none" anchor="ctr"/>
          <a:lstStyle/>
          <a:p>
            <a:pPr algn="ctr">
              <a:defRPr/>
            </a:pPr>
            <a:endParaRPr lang="en-GB">
              <a:latin typeface="Arial" charset="0"/>
            </a:endParaRPr>
          </a:p>
        </p:txBody>
      </p:sp>
      <p:pic>
        <p:nvPicPr>
          <p:cNvPr id="25646" name="Picture 27" descr="sodium_atom">
            <a:extLst>
              <a:ext uri="{FF2B5EF4-FFF2-40B4-BE49-F238E27FC236}">
                <a16:creationId xmlns:a16="http://schemas.microsoft.com/office/drawing/2014/main" id="{4F1D0BA0-A909-48F7-B4EC-01EDA0D41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51403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7" name="Text Box 28">
            <a:extLst>
              <a:ext uri="{FF2B5EF4-FFF2-40B4-BE49-F238E27FC236}">
                <a16:creationId xmlns:a16="http://schemas.microsoft.com/office/drawing/2014/main" id="{AE854CDF-4592-454B-8D93-5FE71195D1F3}"/>
              </a:ext>
            </a:extLst>
          </p:cNvPr>
          <p:cNvSpPr txBox="1">
            <a:spLocks noChangeArrowheads="1"/>
          </p:cNvSpPr>
          <p:nvPr/>
        </p:nvSpPr>
        <p:spPr bwMode="auto">
          <a:xfrm>
            <a:off x="1257300" y="52863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p>
        </p:txBody>
      </p:sp>
      <p:pic>
        <p:nvPicPr>
          <p:cNvPr id="25644" name="Picture 30" descr="bromine atom">
            <a:extLst>
              <a:ext uri="{FF2B5EF4-FFF2-40B4-BE49-F238E27FC236}">
                <a16:creationId xmlns:a16="http://schemas.microsoft.com/office/drawing/2014/main" id="{81A50609-1070-416A-B828-74EF2BE58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43402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5" name="Text Box 31">
            <a:extLst>
              <a:ext uri="{FF2B5EF4-FFF2-40B4-BE49-F238E27FC236}">
                <a16:creationId xmlns:a16="http://schemas.microsoft.com/office/drawing/2014/main" id="{262377B5-736F-479D-B175-60F5E326CBDE}"/>
              </a:ext>
            </a:extLst>
          </p:cNvPr>
          <p:cNvSpPr txBox="1">
            <a:spLocks noChangeArrowheads="1"/>
          </p:cNvSpPr>
          <p:nvPr/>
        </p:nvSpPr>
        <p:spPr bwMode="auto">
          <a:xfrm>
            <a:off x="3892550" y="44989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Br</a:t>
            </a:r>
          </a:p>
        </p:txBody>
      </p:sp>
      <p:pic>
        <p:nvPicPr>
          <p:cNvPr id="25642" name="Picture 33" descr="sodium_atom">
            <a:extLst>
              <a:ext uri="{FF2B5EF4-FFF2-40B4-BE49-F238E27FC236}">
                <a16:creationId xmlns:a16="http://schemas.microsoft.com/office/drawing/2014/main" id="{DD55654A-630C-402B-BF40-B85A92390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050" y="51403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3" name="Text Box 34">
            <a:extLst>
              <a:ext uri="{FF2B5EF4-FFF2-40B4-BE49-F238E27FC236}">
                <a16:creationId xmlns:a16="http://schemas.microsoft.com/office/drawing/2014/main" id="{A2906AA9-737B-4683-910E-2932E38E6D04}"/>
              </a:ext>
            </a:extLst>
          </p:cNvPr>
          <p:cNvSpPr txBox="1">
            <a:spLocks noChangeArrowheads="1"/>
          </p:cNvSpPr>
          <p:nvPr/>
        </p:nvSpPr>
        <p:spPr bwMode="auto">
          <a:xfrm>
            <a:off x="6184900" y="5286375"/>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r>
              <a:rPr lang="en-GB" altLang="en-US" b="1" baseline="30000"/>
              <a:t>3+</a:t>
            </a:r>
          </a:p>
        </p:txBody>
      </p:sp>
      <p:pic>
        <p:nvPicPr>
          <p:cNvPr id="25640" name="Picture 36" descr="bromine atom">
            <a:extLst>
              <a:ext uri="{FF2B5EF4-FFF2-40B4-BE49-F238E27FC236}">
                <a16:creationId xmlns:a16="http://schemas.microsoft.com/office/drawing/2014/main" id="{DBCD83AB-4C9A-4E86-B148-0D4933513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59023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1" name="Text Box 37">
            <a:extLst>
              <a:ext uri="{FF2B5EF4-FFF2-40B4-BE49-F238E27FC236}">
                <a16:creationId xmlns:a16="http://schemas.microsoft.com/office/drawing/2014/main" id="{22BF4A2B-9C73-4416-AF22-25C970845F9C}"/>
              </a:ext>
            </a:extLst>
          </p:cNvPr>
          <p:cNvSpPr txBox="1">
            <a:spLocks noChangeArrowheads="1"/>
          </p:cNvSpPr>
          <p:nvPr/>
        </p:nvSpPr>
        <p:spPr bwMode="auto">
          <a:xfrm>
            <a:off x="3892550" y="60737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Br</a:t>
            </a:r>
          </a:p>
        </p:txBody>
      </p:sp>
      <p:pic>
        <p:nvPicPr>
          <p:cNvPr id="25638" name="Picture 39" descr="bromine atom">
            <a:extLst>
              <a:ext uri="{FF2B5EF4-FFF2-40B4-BE49-F238E27FC236}">
                <a16:creationId xmlns:a16="http://schemas.microsoft.com/office/drawing/2014/main" id="{1480FB31-C7B7-471F-AB52-05A96BF19F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51022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9" name="Text Box 40">
            <a:extLst>
              <a:ext uri="{FF2B5EF4-FFF2-40B4-BE49-F238E27FC236}">
                <a16:creationId xmlns:a16="http://schemas.microsoft.com/office/drawing/2014/main" id="{B7351342-9E86-49D9-BD4D-33CC9447F071}"/>
              </a:ext>
            </a:extLst>
          </p:cNvPr>
          <p:cNvSpPr txBox="1">
            <a:spLocks noChangeArrowheads="1"/>
          </p:cNvSpPr>
          <p:nvPr/>
        </p:nvSpPr>
        <p:spPr bwMode="auto">
          <a:xfrm>
            <a:off x="3892550" y="52736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Br</a:t>
            </a:r>
          </a:p>
        </p:txBody>
      </p:sp>
      <p:pic>
        <p:nvPicPr>
          <p:cNvPr id="25636" name="Picture 42" descr="bromine atom">
            <a:extLst>
              <a:ext uri="{FF2B5EF4-FFF2-40B4-BE49-F238E27FC236}">
                <a16:creationId xmlns:a16="http://schemas.microsoft.com/office/drawing/2014/main" id="{3FCF32A9-C0BA-4EBA-B5D8-9B129A0DC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59023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7" name="Text Box 43">
            <a:extLst>
              <a:ext uri="{FF2B5EF4-FFF2-40B4-BE49-F238E27FC236}">
                <a16:creationId xmlns:a16="http://schemas.microsoft.com/office/drawing/2014/main" id="{93FD4A2F-B2B8-4A6F-8C52-2DF044F6EB6E}"/>
              </a:ext>
            </a:extLst>
          </p:cNvPr>
          <p:cNvSpPr txBox="1">
            <a:spLocks noChangeArrowheads="1"/>
          </p:cNvSpPr>
          <p:nvPr/>
        </p:nvSpPr>
        <p:spPr bwMode="auto">
          <a:xfrm>
            <a:off x="7070372" y="60483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Br</a:t>
            </a:r>
            <a:r>
              <a:rPr lang="en-GB" altLang="en-US" b="1" baseline="50000" dirty="0"/>
              <a:t>–</a:t>
            </a:r>
          </a:p>
        </p:txBody>
      </p:sp>
      <p:pic>
        <p:nvPicPr>
          <p:cNvPr id="25634" name="Picture 45" descr="bromine atom">
            <a:extLst>
              <a:ext uri="{FF2B5EF4-FFF2-40B4-BE49-F238E27FC236}">
                <a16:creationId xmlns:a16="http://schemas.microsoft.com/office/drawing/2014/main" id="{32B85058-7ADF-440A-959E-202767C91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51022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Text Box 46">
            <a:extLst>
              <a:ext uri="{FF2B5EF4-FFF2-40B4-BE49-F238E27FC236}">
                <a16:creationId xmlns:a16="http://schemas.microsoft.com/office/drawing/2014/main" id="{B7B479E6-A4BA-458F-A658-1467CE908DFD}"/>
              </a:ext>
            </a:extLst>
          </p:cNvPr>
          <p:cNvSpPr txBox="1">
            <a:spLocks noChangeArrowheads="1"/>
          </p:cNvSpPr>
          <p:nvPr/>
        </p:nvSpPr>
        <p:spPr bwMode="auto">
          <a:xfrm>
            <a:off x="7070372" y="52736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Br</a:t>
            </a:r>
            <a:r>
              <a:rPr lang="en-GB" altLang="en-US" b="1" baseline="50000" dirty="0"/>
              <a:t>–</a:t>
            </a:r>
          </a:p>
        </p:txBody>
      </p:sp>
      <p:pic>
        <p:nvPicPr>
          <p:cNvPr id="25632" name="Picture 48" descr="bromine atom">
            <a:extLst>
              <a:ext uri="{FF2B5EF4-FFF2-40B4-BE49-F238E27FC236}">
                <a16:creationId xmlns:a16="http://schemas.microsoft.com/office/drawing/2014/main" id="{228F20B9-165D-469C-9E3B-48199CC37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43402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3" name="Text Box 49">
            <a:extLst>
              <a:ext uri="{FF2B5EF4-FFF2-40B4-BE49-F238E27FC236}">
                <a16:creationId xmlns:a16="http://schemas.microsoft.com/office/drawing/2014/main" id="{9428428E-59AF-468A-8458-F8385524556A}"/>
              </a:ext>
            </a:extLst>
          </p:cNvPr>
          <p:cNvSpPr txBox="1">
            <a:spLocks noChangeArrowheads="1"/>
          </p:cNvSpPr>
          <p:nvPr/>
        </p:nvSpPr>
        <p:spPr bwMode="auto">
          <a:xfrm>
            <a:off x="7070372" y="45243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Br</a:t>
            </a:r>
            <a:r>
              <a:rPr lang="en-GB" altLang="en-US" b="1" baseline="50000" dirty="0"/>
              <a:t>–</a:t>
            </a:r>
          </a:p>
        </p:txBody>
      </p:sp>
      <p:pic>
        <p:nvPicPr>
          <p:cNvPr id="25628" name="Picture 51" descr="bendy_arrow_down">
            <a:extLst>
              <a:ext uri="{FF2B5EF4-FFF2-40B4-BE49-F238E27FC236}">
                <a16:creationId xmlns:a16="http://schemas.microsoft.com/office/drawing/2014/main" id="{4C8C5469-BC53-4B06-B93B-C2B511B531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72812">
            <a:off x="1625600" y="4484688"/>
            <a:ext cx="2157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52" descr="bendy_arrow_up">
            <a:extLst>
              <a:ext uri="{FF2B5EF4-FFF2-40B4-BE49-F238E27FC236}">
                <a16:creationId xmlns:a16="http://schemas.microsoft.com/office/drawing/2014/main" id="{24C7A335-EDC2-42BA-A2DC-8F55F142A6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18029">
            <a:off x="1593850" y="5924550"/>
            <a:ext cx="2273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53" descr="straight_arrow">
            <a:extLst>
              <a:ext uri="{FF2B5EF4-FFF2-40B4-BE49-F238E27FC236}">
                <a16:creationId xmlns:a16="http://schemas.microsoft.com/office/drawing/2014/main" id="{5DE0D8DF-7E47-46A1-B436-26229F6F96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913" y="5143500"/>
            <a:ext cx="20050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Rectangle 54">
            <a:extLst>
              <a:ext uri="{FF2B5EF4-FFF2-40B4-BE49-F238E27FC236}">
                <a16:creationId xmlns:a16="http://schemas.microsoft.com/office/drawing/2014/main" id="{C917DA07-05B5-453A-B841-2C57EDD73AB3}"/>
              </a:ext>
            </a:extLst>
          </p:cNvPr>
          <p:cNvSpPr>
            <a:spLocks noChangeArrowheads="1"/>
          </p:cNvSpPr>
          <p:nvPr/>
        </p:nvSpPr>
        <p:spPr bwMode="auto">
          <a:xfrm>
            <a:off x="2081213" y="4763030"/>
            <a:ext cx="1701800"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b="1" dirty="0">
                <a:solidFill>
                  <a:srgbClr val="010066"/>
                </a:solidFill>
              </a:rPr>
              <a:t>1 electron </a:t>
            </a:r>
          </a:p>
          <a:p>
            <a:pPr algn="ctr">
              <a:lnSpc>
                <a:spcPct val="90000"/>
              </a:lnSpc>
            </a:pPr>
            <a:r>
              <a:rPr lang="en-GB" altLang="en-US" b="1" dirty="0">
                <a:solidFill>
                  <a:srgbClr val="010066"/>
                </a:solidFill>
              </a:rPr>
              <a:t>for each </a:t>
            </a:r>
          </a:p>
          <a:p>
            <a:pPr algn="ctr">
              <a:lnSpc>
                <a:spcPct val="90000"/>
              </a:lnSpc>
            </a:pPr>
            <a:endParaRPr lang="en-GB" altLang="en-US" sz="1400" b="1" dirty="0">
              <a:solidFill>
                <a:srgbClr val="010066"/>
              </a:solidFill>
            </a:endParaRPr>
          </a:p>
          <a:p>
            <a:pPr algn="ctr">
              <a:lnSpc>
                <a:spcPct val="90000"/>
              </a:lnSpc>
            </a:pPr>
            <a:r>
              <a:rPr lang="en-GB" altLang="en-US" b="1" dirty="0">
                <a:solidFill>
                  <a:srgbClr val="010066"/>
                </a:solidFill>
              </a:rPr>
              <a:t>bromine atom</a:t>
            </a:r>
          </a:p>
        </p:txBody>
      </p:sp>
      <p:pic>
        <p:nvPicPr>
          <p:cNvPr id="32" name="Picture 8">
            <a:hlinkClick r:id="" action="ppaction://hlinkshowjump?jump=nextslide"/>
            <a:extLst>
              <a:ext uri="{FF2B5EF4-FFF2-40B4-BE49-F238E27FC236}">
                <a16:creationId xmlns:a16="http://schemas.microsoft.com/office/drawing/2014/main" id="{02323345-71B6-4271-8877-12C70E3CE623}"/>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3" name="Picture 32">
            <a:extLst>
              <a:ext uri="{FF2B5EF4-FFF2-40B4-BE49-F238E27FC236}">
                <a16:creationId xmlns:a16="http://schemas.microsoft.com/office/drawing/2014/main" id="{29789B0C-2766-45DC-9890-7EB28222E81D}"/>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42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42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429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42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6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6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6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6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431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56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6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6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6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6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6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6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637"/>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4" grpId="0"/>
      <p:bldP spid="524295" grpId="0"/>
      <p:bldP spid="524296" grpId="0"/>
      <p:bldP spid="524297" grpId="0"/>
      <p:bldP spid="524298" grpId="0"/>
      <p:bldP spid="524313" grpId="0" animBg="1"/>
      <p:bldP spid="25647" grpId="0"/>
      <p:bldP spid="25645" grpId="0"/>
      <p:bldP spid="25643" grpId="0"/>
      <p:bldP spid="25641" grpId="0"/>
      <p:bldP spid="25639" grpId="0"/>
      <p:bldP spid="25637" grpId="0"/>
      <p:bldP spid="25635" grpId="0"/>
      <p:bldP spid="25633" grpId="0"/>
      <p:bldP spid="256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69" descr="Picture64.jpg">
            <a:extLst>
              <a:ext uri="{FF2B5EF4-FFF2-40B4-BE49-F238E27FC236}">
                <a16:creationId xmlns:a16="http://schemas.microsoft.com/office/drawing/2014/main" id="{CE594FA0-E2DE-41BC-9FC2-9E284AD73C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1293813"/>
            <a:ext cx="67659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A9451026-2F4D-4238-AF1C-1495742D1F2E}"/>
              </a:ext>
            </a:extLst>
          </p:cNvPr>
          <p:cNvSpPr>
            <a:spLocks noGrp="1" noChangeArrowheads="1"/>
          </p:cNvSpPr>
          <p:nvPr>
            <p:ph type="title"/>
          </p:nvPr>
        </p:nvSpPr>
        <p:spPr>
          <a:noFill/>
        </p:spPr>
        <p:txBody>
          <a:bodyPr/>
          <a:lstStyle/>
          <a:p>
            <a:r>
              <a:rPr lang="en-GB" altLang="en-US" dirty="0"/>
              <a:t>Formula of </a:t>
            </a:r>
            <a:r>
              <a:rPr lang="en-GB" altLang="en-US" dirty="0" err="1"/>
              <a:t>aluminum</a:t>
            </a:r>
            <a:r>
              <a:rPr lang="en-GB" altLang="en-US" dirty="0"/>
              <a:t> oxide</a:t>
            </a:r>
          </a:p>
        </p:txBody>
      </p:sp>
      <p:sp>
        <p:nvSpPr>
          <p:cNvPr id="26628" name="Rectangle 3">
            <a:extLst>
              <a:ext uri="{FF2B5EF4-FFF2-40B4-BE49-F238E27FC236}">
                <a16:creationId xmlns:a16="http://schemas.microsoft.com/office/drawing/2014/main" id="{989C1927-4DEA-436D-9945-1D7EBA6DD8EF}"/>
              </a:ext>
            </a:extLst>
          </p:cNvPr>
          <p:cNvSpPr>
            <a:spLocks noChangeArrowheads="1"/>
          </p:cNvSpPr>
          <p:nvPr/>
        </p:nvSpPr>
        <p:spPr bwMode="auto">
          <a:xfrm>
            <a:off x="339725" y="781050"/>
            <a:ext cx="5634038"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What is the formula of </a:t>
            </a:r>
            <a:r>
              <a:rPr lang="en-GB" altLang="en-US" dirty="0" err="1"/>
              <a:t>aluminum</a:t>
            </a:r>
            <a:r>
              <a:rPr lang="en-GB" altLang="en-US" dirty="0"/>
              <a:t> oxide?</a:t>
            </a:r>
          </a:p>
        </p:txBody>
      </p:sp>
      <p:sp>
        <p:nvSpPr>
          <p:cNvPr id="526342" name="Text Box 6">
            <a:extLst>
              <a:ext uri="{FF2B5EF4-FFF2-40B4-BE49-F238E27FC236}">
                <a16:creationId xmlns:a16="http://schemas.microsoft.com/office/drawing/2014/main" id="{B8F4CDBF-6E4F-4BB3-B9DC-81825B16B91D}"/>
              </a:ext>
            </a:extLst>
          </p:cNvPr>
          <p:cNvSpPr txBox="1">
            <a:spLocks noChangeArrowheads="1"/>
          </p:cNvSpPr>
          <p:nvPr/>
        </p:nvSpPr>
        <p:spPr bwMode="auto">
          <a:xfrm>
            <a:off x="4456113"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+3</a:t>
            </a:r>
          </a:p>
        </p:txBody>
      </p:sp>
      <p:sp>
        <p:nvSpPr>
          <p:cNvPr id="526343" name="Text Box 7">
            <a:extLst>
              <a:ext uri="{FF2B5EF4-FFF2-40B4-BE49-F238E27FC236}">
                <a16:creationId xmlns:a16="http://schemas.microsoft.com/office/drawing/2014/main" id="{C454347D-5699-46E4-8D76-D55160183FF2}"/>
              </a:ext>
            </a:extLst>
          </p:cNvPr>
          <p:cNvSpPr txBox="1">
            <a:spLocks noChangeArrowheads="1"/>
          </p:cNvSpPr>
          <p:nvPr/>
        </p:nvSpPr>
        <p:spPr bwMode="auto">
          <a:xfrm>
            <a:off x="6600825"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a:t>
            </a:r>
          </a:p>
        </p:txBody>
      </p:sp>
      <p:sp>
        <p:nvSpPr>
          <p:cNvPr id="526344" name="Text Box 8">
            <a:extLst>
              <a:ext uri="{FF2B5EF4-FFF2-40B4-BE49-F238E27FC236}">
                <a16:creationId xmlns:a16="http://schemas.microsoft.com/office/drawing/2014/main" id="{BEE9987B-342E-49A4-8047-FD01CE926B9D}"/>
              </a:ext>
            </a:extLst>
          </p:cNvPr>
          <p:cNvSpPr txBox="1">
            <a:spLocks noChangeArrowheads="1"/>
          </p:cNvSpPr>
          <p:nvPr/>
        </p:nvSpPr>
        <p:spPr bwMode="auto">
          <a:xfrm>
            <a:off x="5370513" y="368935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Al</a:t>
            </a:r>
            <a:r>
              <a:rPr lang="en-GB" altLang="en-US" b="1" baseline="-25000"/>
              <a:t>2</a:t>
            </a:r>
            <a:r>
              <a:rPr lang="en-GB" altLang="en-US" b="1"/>
              <a:t>O</a:t>
            </a:r>
            <a:r>
              <a:rPr lang="en-GB" altLang="en-US" b="1" baseline="-25000"/>
              <a:t>3</a:t>
            </a:r>
          </a:p>
        </p:txBody>
      </p:sp>
      <p:sp>
        <p:nvSpPr>
          <p:cNvPr id="526345" name="Rectangle 9">
            <a:extLst>
              <a:ext uri="{FF2B5EF4-FFF2-40B4-BE49-F238E27FC236}">
                <a16:creationId xmlns:a16="http://schemas.microsoft.com/office/drawing/2014/main" id="{3BC68A17-001E-4A86-A28C-9B5AE6494D38}"/>
              </a:ext>
            </a:extLst>
          </p:cNvPr>
          <p:cNvSpPr>
            <a:spLocks noChangeArrowheads="1"/>
          </p:cNvSpPr>
          <p:nvPr/>
        </p:nvSpPr>
        <p:spPr bwMode="auto">
          <a:xfrm>
            <a:off x="3754439" y="2343150"/>
            <a:ext cx="405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20000"/>
              </a:spcBef>
            </a:pPr>
            <a:r>
              <a:rPr lang="en-GB" altLang="en-US" dirty="0"/>
              <a:t>2 </a:t>
            </a:r>
            <a:r>
              <a:rPr lang="en-GB" altLang="en-US" dirty="0" err="1"/>
              <a:t>aluminum</a:t>
            </a:r>
            <a:r>
              <a:rPr lang="en-GB" altLang="en-US" dirty="0"/>
              <a:t> ions are needed for 3 oxide ions</a:t>
            </a:r>
          </a:p>
        </p:txBody>
      </p:sp>
      <p:sp>
        <p:nvSpPr>
          <p:cNvPr id="526346" name="Text Box 10">
            <a:extLst>
              <a:ext uri="{FF2B5EF4-FFF2-40B4-BE49-F238E27FC236}">
                <a16:creationId xmlns:a16="http://schemas.microsoft.com/office/drawing/2014/main" id="{565BE175-BCF8-428F-808C-8BA01FF90ACC}"/>
              </a:ext>
            </a:extLst>
          </p:cNvPr>
          <p:cNvSpPr txBox="1">
            <a:spLocks noChangeArrowheads="1"/>
          </p:cNvSpPr>
          <p:nvPr/>
        </p:nvSpPr>
        <p:spPr bwMode="auto">
          <a:xfrm>
            <a:off x="5378450" y="320675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a:t>
            </a:r>
            <a:r>
              <a:rPr lang="en-GB" altLang="en-US" sz="1000" dirty="0"/>
              <a:t> </a:t>
            </a:r>
            <a:r>
              <a:rPr lang="en-GB" altLang="en-US" dirty="0"/>
              <a:t>:</a:t>
            </a:r>
            <a:r>
              <a:rPr lang="en-GB" altLang="en-US" sz="1000" dirty="0"/>
              <a:t> </a:t>
            </a:r>
            <a:r>
              <a:rPr lang="en-GB" altLang="en-US" dirty="0"/>
              <a:t>3</a:t>
            </a:r>
            <a:endParaRPr lang="en-GB" altLang="en-US" baseline="-25000" dirty="0"/>
          </a:p>
        </p:txBody>
      </p:sp>
      <p:pic>
        <p:nvPicPr>
          <p:cNvPr id="26679" name="Picture 26" descr="sodium_atom">
            <a:extLst>
              <a:ext uri="{FF2B5EF4-FFF2-40B4-BE49-F238E27FC236}">
                <a16:creationId xmlns:a16="http://schemas.microsoft.com/office/drawing/2014/main" id="{2B597F73-4E74-4B44-B02F-A532B661C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069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0" name="Text Box 27">
            <a:extLst>
              <a:ext uri="{FF2B5EF4-FFF2-40B4-BE49-F238E27FC236}">
                <a16:creationId xmlns:a16="http://schemas.microsoft.com/office/drawing/2014/main" id="{1460265C-EB46-4E3A-9CE8-F166EBEE079F}"/>
              </a:ext>
            </a:extLst>
          </p:cNvPr>
          <p:cNvSpPr txBox="1">
            <a:spLocks noChangeArrowheads="1"/>
          </p:cNvSpPr>
          <p:nvPr/>
        </p:nvSpPr>
        <p:spPr bwMode="auto">
          <a:xfrm>
            <a:off x="1352550" y="4552950"/>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p>
        </p:txBody>
      </p:sp>
      <p:pic>
        <p:nvPicPr>
          <p:cNvPr id="26677" name="Picture 29" descr="sodium_atom">
            <a:extLst>
              <a:ext uri="{FF2B5EF4-FFF2-40B4-BE49-F238E27FC236}">
                <a16:creationId xmlns:a16="http://schemas.microsoft.com/office/drawing/2014/main" id="{8462B19B-1DC7-4903-A27B-C1C2CA81A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45339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8" name="Text Box 30">
            <a:extLst>
              <a:ext uri="{FF2B5EF4-FFF2-40B4-BE49-F238E27FC236}">
                <a16:creationId xmlns:a16="http://schemas.microsoft.com/office/drawing/2014/main" id="{15394B17-8E1E-466C-8C10-8343947C869D}"/>
              </a:ext>
            </a:extLst>
          </p:cNvPr>
          <p:cNvSpPr txBox="1">
            <a:spLocks noChangeArrowheads="1"/>
          </p:cNvSpPr>
          <p:nvPr/>
        </p:nvSpPr>
        <p:spPr bwMode="auto">
          <a:xfrm>
            <a:off x="6432550" y="467995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r>
              <a:rPr lang="en-GB" altLang="en-US" b="1" baseline="30000"/>
              <a:t>3+</a:t>
            </a:r>
          </a:p>
        </p:txBody>
      </p:sp>
      <p:pic>
        <p:nvPicPr>
          <p:cNvPr id="26675" name="Picture 32" descr="sodium_atom">
            <a:extLst>
              <a:ext uri="{FF2B5EF4-FFF2-40B4-BE49-F238E27FC236}">
                <a16:creationId xmlns:a16="http://schemas.microsoft.com/office/drawing/2014/main" id="{579543A6-9A53-4A0D-842B-C015FB9BF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816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6" name="Text Box 33">
            <a:extLst>
              <a:ext uri="{FF2B5EF4-FFF2-40B4-BE49-F238E27FC236}">
                <a16:creationId xmlns:a16="http://schemas.microsoft.com/office/drawing/2014/main" id="{78DCA22B-17F8-4355-9CD8-4C415675CE32}"/>
              </a:ext>
            </a:extLst>
          </p:cNvPr>
          <p:cNvSpPr txBox="1">
            <a:spLocks noChangeArrowheads="1"/>
          </p:cNvSpPr>
          <p:nvPr/>
        </p:nvSpPr>
        <p:spPr bwMode="auto">
          <a:xfrm>
            <a:off x="1352550" y="5962650"/>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p>
        </p:txBody>
      </p:sp>
      <p:pic>
        <p:nvPicPr>
          <p:cNvPr id="26673" name="Picture 35" descr="sodium_atom">
            <a:extLst>
              <a:ext uri="{FF2B5EF4-FFF2-40B4-BE49-F238E27FC236}">
                <a16:creationId xmlns:a16="http://schemas.microsoft.com/office/drawing/2014/main" id="{C2DAF464-F269-4A8F-ACEB-F8CB14DBA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55245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4" name="Text Box 36">
            <a:extLst>
              <a:ext uri="{FF2B5EF4-FFF2-40B4-BE49-F238E27FC236}">
                <a16:creationId xmlns:a16="http://schemas.microsoft.com/office/drawing/2014/main" id="{D6841C5D-468E-47FA-9D93-B9E5732348B8}"/>
              </a:ext>
            </a:extLst>
          </p:cNvPr>
          <p:cNvSpPr txBox="1">
            <a:spLocks noChangeArrowheads="1"/>
          </p:cNvSpPr>
          <p:nvPr/>
        </p:nvSpPr>
        <p:spPr bwMode="auto">
          <a:xfrm>
            <a:off x="6432550" y="567055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Al</a:t>
            </a:r>
            <a:r>
              <a:rPr lang="en-GB" altLang="en-US" b="1" baseline="30000"/>
              <a:t>3+</a:t>
            </a:r>
          </a:p>
        </p:txBody>
      </p:sp>
      <p:pic>
        <p:nvPicPr>
          <p:cNvPr id="26671" name="Picture 38" descr="oxygen_atom">
            <a:extLst>
              <a:ext uri="{FF2B5EF4-FFF2-40B4-BE49-F238E27FC236}">
                <a16:creationId xmlns:a16="http://schemas.microsoft.com/office/drawing/2014/main" id="{995BB38D-985E-4260-ACEA-C098EC413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4221163"/>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2" name="Text Box 39">
            <a:extLst>
              <a:ext uri="{FF2B5EF4-FFF2-40B4-BE49-F238E27FC236}">
                <a16:creationId xmlns:a16="http://schemas.microsoft.com/office/drawing/2014/main" id="{B43EC8E7-2A32-4B18-BFE9-04A2E996700F}"/>
              </a:ext>
            </a:extLst>
          </p:cNvPr>
          <p:cNvSpPr txBox="1">
            <a:spLocks noChangeArrowheads="1"/>
          </p:cNvSpPr>
          <p:nvPr/>
        </p:nvSpPr>
        <p:spPr bwMode="auto">
          <a:xfrm>
            <a:off x="3836988" y="4410075"/>
            <a:ext cx="38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6669" name="Picture 41" descr="oxygen_atom">
            <a:extLst>
              <a:ext uri="{FF2B5EF4-FFF2-40B4-BE49-F238E27FC236}">
                <a16:creationId xmlns:a16="http://schemas.microsoft.com/office/drawing/2014/main" id="{948C08D3-1B78-47F2-AEE6-5C6135990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863" y="4221163"/>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0" name="Text Box 42">
            <a:extLst>
              <a:ext uri="{FF2B5EF4-FFF2-40B4-BE49-F238E27FC236}">
                <a16:creationId xmlns:a16="http://schemas.microsoft.com/office/drawing/2014/main" id="{22B5A83F-476D-4EE4-966F-509DF326851A}"/>
              </a:ext>
            </a:extLst>
          </p:cNvPr>
          <p:cNvSpPr txBox="1">
            <a:spLocks noChangeArrowheads="1"/>
          </p:cNvSpPr>
          <p:nvPr/>
        </p:nvSpPr>
        <p:spPr bwMode="auto">
          <a:xfrm>
            <a:off x="7379052" y="4421188"/>
            <a:ext cx="668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O</a:t>
            </a:r>
            <a:r>
              <a:rPr lang="en-GB" altLang="en-US" b="1" baseline="30000" dirty="0"/>
              <a:t>2–</a:t>
            </a:r>
          </a:p>
        </p:txBody>
      </p:sp>
      <p:pic>
        <p:nvPicPr>
          <p:cNvPr id="26667" name="Picture 44" descr="oxygen_atom">
            <a:extLst>
              <a:ext uri="{FF2B5EF4-FFF2-40B4-BE49-F238E27FC236}">
                <a16:creationId xmlns:a16="http://schemas.microsoft.com/office/drawing/2014/main" id="{6BCC6723-D761-4F55-8D52-E1574CEDED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5100638"/>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8" name="Text Box 45">
            <a:extLst>
              <a:ext uri="{FF2B5EF4-FFF2-40B4-BE49-F238E27FC236}">
                <a16:creationId xmlns:a16="http://schemas.microsoft.com/office/drawing/2014/main" id="{F65FEB60-CE92-4034-9141-17F5B12B9134}"/>
              </a:ext>
            </a:extLst>
          </p:cNvPr>
          <p:cNvSpPr txBox="1">
            <a:spLocks noChangeArrowheads="1"/>
          </p:cNvSpPr>
          <p:nvPr/>
        </p:nvSpPr>
        <p:spPr bwMode="auto">
          <a:xfrm>
            <a:off x="3836988" y="5289550"/>
            <a:ext cx="38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6665" name="Picture 47" descr="oxygen_atom">
            <a:extLst>
              <a:ext uri="{FF2B5EF4-FFF2-40B4-BE49-F238E27FC236}">
                <a16:creationId xmlns:a16="http://schemas.microsoft.com/office/drawing/2014/main" id="{4D2DCA0F-D638-4F77-8E9B-F2712C198E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863" y="50990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6" name="Text Box 48">
            <a:extLst>
              <a:ext uri="{FF2B5EF4-FFF2-40B4-BE49-F238E27FC236}">
                <a16:creationId xmlns:a16="http://schemas.microsoft.com/office/drawing/2014/main" id="{24B573AE-9E8A-4C81-9C89-0660C5FE28D0}"/>
              </a:ext>
            </a:extLst>
          </p:cNvPr>
          <p:cNvSpPr txBox="1">
            <a:spLocks noChangeArrowheads="1"/>
          </p:cNvSpPr>
          <p:nvPr/>
        </p:nvSpPr>
        <p:spPr bwMode="auto">
          <a:xfrm>
            <a:off x="7379052" y="5299075"/>
            <a:ext cx="668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O</a:t>
            </a:r>
            <a:r>
              <a:rPr lang="en-GB" altLang="en-US" b="1" baseline="30000" dirty="0"/>
              <a:t>2–</a:t>
            </a:r>
          </a:p>
        </p:txBody>
      </p:sp>
      <p:pic>
        <p:nvPicPr>
          <p:cNvPr id="26663" name="Picture 50" descr="oxygen_atom">
            <a:extLst>
              <a:ext uri="{FF2B5EF4-FFF2-40B4-BE49-F238E27FC236}">
                <a16:creationId xmlns:a16="http://schemas.microsoft.com/office/drawing/2014/main" id="{8F258BC0-AF59-4B43-842F-8D9777328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594042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4" name="Text Box 51">
            <a:extLst>
              <a:ext uri="{FF2B5EF4-FFF2-40B4-BE49-F238E27FC236}">
                <a16:creationId xmlns:a16="http://schemas.microsoft.com/office/drawing/2014/main" id="{C965997E-A66B-47A2-A9E8-384CEAFB3C15}"/>
              </a:ext>
            </a:extLst>
          </p:cNvPr>
          <p:cNvSpPr txBox="1">
            <a:spLocks noChangeArrowheads="1"/>
          </p:cNvSpPr>
          <p:nvPr/>
        </p:nvSpPr>
        <p:spPr bwMode="auto">
          <a:xfrm>
            <a:off x="3836988" y="6129338"/>
            <a:ext cx="38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6661" name="Picture 53" descr="oxygen_atom">
            <a:extLst>
              <a:ext uri="{FF2B5EF4-FFF2-40B4-BE49-F238E27FC236}">
                <a16:creationId xmlns:a16="http://schemas.microsoft.com/office/drawing/2014/main" id="{45CFB1E3-73C5-4E6D-A7EF-A6DC4FB4D9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863" y="594042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2" name="Text Box 54">
            <a:extLst>
              <a:ext uri="{FF2B5EF4-FFF2-40B4-BE49-F238E27FC236}">
                <a16:creationId xmlns:a16="http://schemas.microsoft.com/office/drawing/2014/main" id="{2D9A2C70-BE34-48D5-9F9B-668974BC1FF2}"/>
              </a:ext>
            </a:extLst>
          </p:cNvPr>
          <p:cNvSpPr txBox="1">
            <a:spLocks noChangeArrowheads="1"/>
          </p:cNvSpPr>
          <p:nvPr/>
        </p:nvSpPr>
        <p:spPr bwMode="auto">
          <a:xfrm>
            <a:off x="7379052" y="6140450"/>
            <a:ext cx="668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O</a:t>
            </a:r>
            <a:r>
              <a:rPr lang="en-GB" altLang="en-US" b="1" baseline="30000" dirty="0"/>
              <a:t>2–</a:t>
            </a:r>
          </a:p>
        </p:txBody>
      </p:sp>
      <p:sp>
        <p:nvSpPr>
          <p:cNvPr id="526391" name="AutoShape 55">
            <a:extLst>
              <a:ext uri="{FF2B5EF4-FFF2-40B4-BE49-F238E27FC236}">
                <a16:creationId xmlns:a16="http://schemas.microsoft.com/office/drawing/2014/main" id="{017992C9-F1A1-44C3-BDC4-761D45600B44}"/>
              </a:ext>
            </a:extLst>
          </p:cNvPr>
          <p:cNvSpPr>
            <a:spLocks noChangeArrowheads="1"/>
          </p:cNvSpPr>
          <p:nvPr/>
        </p:nvSpPr>
        <p:spPr bwMode="auto">
          <a:xfrm>
            <a:off x="4802188" y="5264150"/>
            <a:ext cx="1219200" cy="330200"/>
          </a:xfrm>
          <a:prstGeom prst="rightArrow">
            <a:avLst>
              <a:gd name="adj1" fmla="val 50000"/>
              <a:gd name="adj2" fmla="val 92308"/>
            </a:avLst>
          </a:prstGeom>
          <a:solidFill>
            <a:srgbClr val="010066"/>
          </a:solidFill>
          <a:ln w="25400">
            <a:noFill/>
            <a:miter lim="800000"/>
            <a:headEnd/>
            <a:tailEnd/>
          </a:ln>
          <a:effectLst/>
        </p:spPr>
        <p:txBody>
          <a:bodyPr wrap="none" anchor="ctr"/>
          <a:lstStyle/>
          <a:p>
            <a:pPr algn="ctr">
              <a:defRPr/>
            </a:pPr>
            <a:endParaRPr lang="en-GB">
              <a:latin typeface="Arial" charset="0"/>
            </a:endParaRPr>
          </a:p>
        </p:txBody>
      </p:sp>
      <p:pic>
        <p:nvPicPr>
          <p:cNvPr id="26654" name="Picture 57" descr="bendy_arrow_down">
            <a:extLst>
              <a:ext uri="{FF2B5EF4-FFF2-40B4-BE49-F238E27FC236}">
                <a16:creationId xmlns:a16="http://schemas.microsoft.com/office/drawing/2014/main" id="{F30E3800-B3DA-4342-8856-03C3768F58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6654">
            <a:off x="1933575" y="4856163"/>
            <a:ext cx="17160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58" descr="bendy_arrow_down">
            <a:extLst>
              <a:ext uri="{FF2B5EF4-FFF2-40B4-BE49-F238E27FC236}">
                <a16:creationId xmlns:a16="http://schemas.microsoft.com/office/drawing/2014/main" id="{5A74DF8B-0556-417E-AB85-6F24531AA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413" y="4144963"/>
            <a:ext cx="17160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59" descr="bendy_arrow_up">
            <a:extLst>
              <a:ext uri="{FF2B5EF4-FFF2-40B4-BE49-F238E27FC236}">
                <a16:creationId xmlns:a16="http://schemas.microsoft.com/office/drawing/2014/main" id="{E13BBCBF-D4D2-49D5-8B13-304A58886E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41450">
            <a:off x="1933575" y="5668963"/>
            <a:ext cx="17160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60" descr="bendy_arrow_up">
            <a:extLst>
              <a:ext uri="{FF2B5EF4-FFF2-40B4-BE49-F238E27FC236}">
                <a16:creationId xmlns:a16="http://schemas.microsoft.com/office/drawing/2014/main" id="{A5D836D4-035E-47D8-BB97-5019CDAE35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3413" y="6396038"/>
            <a:ext cx="17160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61" descr="straight_arrow">
            <a:extLst>
              <a:ext uri="{FF2B5EF4-FFF2-40B4-BE49-F238E27FC236}">
                <a16:creationId xmlns:a16="http://schemas.microsoft.com/office/drawing/2014/main" id="{436588BE-D9D3-45B4-A35B-1FE13F7727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4402138"/>
            <a:ext cx="17160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62" descr="straight_arrow">
            <a:extLst>
              <a:ext uri="{FF2B5EF4-FFF2-40B4-BE49-F238E27FC236}">
                <a16:creationId xmlns:a16="http://schemas.microsoft.com/office/drawing/2014/main" id="{A61BF953-D297-46B9-8482-930F4CACEA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5973763"/>
            <a:ext cx="17160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Rectangle 63">
            <a:extLst>
              <a:ext uri="{FF2B5EF4-FFF2-40B4-BE49-F238E27FC236}">
                <a16:creationId xmlns:a16="http://schemas.microsoft.com/office/drawing/2014/main" id="{BF484880-9D46-45A2-A3E0-8031A122D477}"/>
              </a:ext>
            </a:extLst>
          </p:cNvPr>
          <p:cNvSpPr>
            <a:spLocks noChangeArrowheads="1"/>
          </p:cNvSpPr>
          <p:nvPr/>
        </p:nvSpPr>
        <p:spPr bwMode="auto">
          <a:xfrm>
            <a:off x="325438" y="5086350"/>
            <a:ext cx="29987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b="1">
                <a:solidFill>
                  <a:srgbClr val="FF6600"/>
                </a:solidFill>
              </a:rPr>
              <a:t>2 electrons for each oxygen atom</a:t>
            </a:r>
          </a:p>
        </p:txBody>
      </p:sp>
      <p:pic>
        <p:nvPicPr>
          <p:cNvPr id="39" name="Picture 8">
            <a:hlinkClick r:id="" action="ppaction://hlinkshowjump?jump=nextslide"/>
            <a:extLst>
              <a:ext uri="{FF2B5EF4-FFF2-40B4-BE49-F238E27FC236}">
                <a16:creationId xmlns:a16="http://schemas.microsoft.com/office/drawing/2014/main" id="{EECB2970-9A05-4885-A33F-480A24BD949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0" name="Picture 39">
            <a:extLst>
              <a:ext uri="{FF2B5EF4-FFF2-40B4-BE49-F238E27FC236}">
                <a16:creationId xmlns:a16="http://schemas.microsoft.com/office/drawing/2014/main" id="{4020E3A7-C1C2-4210-8218-B7FC6E1104F4}"/>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63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63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63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634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6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6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6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6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6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6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6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639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6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67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6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7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6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6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62"/>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2" grpId="0"/>
      <p:bldP spid="526343" grpId="0"/>
      <p:bldP spid="526344" grpId="0"/>
      <p:bldP spid="526345" grpId="0"/>
      <p:bldP spid="526346" grpId="0"/>
      <p:bldP spid="26680" grpId="0"/>
      <p:bldP spid="26678" grpId="0"/>
      <p:bldP spid="26676" grpId="0"/>
      <p:bldP spid="26674" grpId="0"/>
      <p:bldP spid="26672" grpId="0"/>
      <p:bldP spid="26670" grpId="0"/>
      <p:bldP spid="26668" grpId="0"/>
      <p:bldP spid="26666" grpId="0"/>
      <p:bldP spid="26664" grpId="0"/>
      <p:bldP spid="26662" grpId="0"/>
      <p:bldP spid="526391" grpId="0" animBg="1"/>
      <p:bldP spid="266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94895FAC-06AB-431C-B5FA-13930CF3E4EE}"/>
              </a:ext>
            </a:extLst>
          </p:cNvPr>
          <p:cNvSpPr>
            <a:spLocks noChangeArrowheads="1"/>
          </p:cNvSpPr>
          <p:nvPr/>
        </p:nvSpPr>
        <p:spPr bwMode="auto">
          <a:xfrm>
            <a:off x="354013" y="2627313"/>
            <a:ext cx="1333500" cy="3095625"/>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1" name="AutoShape 3">
            <a:extLst>
              <a:ext uri="{FF2B5EF4-FFF2-40B4-BE49-F238E27FC236}">
                <a16:creationId xmlns:a16="http://schemas.microsoft.com/office/drawing/2014/main" id="{A0F64D04-07F9-453D-9C35-8DD6527ABF01}"/>
              </a:ext>
            </a:extLst>
          </p:cNvPr>
          <p:cNvSpPr>
            <a:spLocks noChangeArrowheads="1"/>
          </p:cNvSpPr>
          <p:nvPr/>
        </p:nvSpPr>
        <p:spPr bwMode="auto">
          <a:xfrm>
            <a:off x="354013" y="2173288"/>
            <a:ext cx="7524750" cy="792162"/>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2" name="Rectangle 4">
            <a:extLst>
              <a:ext uri="{FF2B5EF4-FFF2-40B4-BE49-F238E27FC236}">
                <a16:creationId xmlns:a16="http://schemas.microsoft.com/office/drawing/2014/main" id="{5A3FE6C0-B7A4-4AC6-9B99-0C4F8F134D54}"/>
              </a:ext>
            </a:extLst>
          </p:cNvPr>
          <p:cNvSpPr>
            <a:spLocks noGrp="1" noChangeArrowheads="1"/>
          </p:cNvSpPr>
          <p:nvPr>
            <p:ph type="title"/>
          </p:nvPr>
        </p:nvSpPr>
        <p:spPr>
          <a:noFill/>
        </p:spPr>
        <p:txBody>
          <a:bodyPr/>
          <a:lstStyle/>
          <a:p>
            <a:r>
              <a:rPr lang="en-GB" altLang="en-US" dirty="0"/>
              <a:t>What’s the ionic formula?</a:t>
            </a:r>
          </a:p>
        </p:txBody>
      </p:sp>
      <p:sp>
        <p:nvSpPr>
          <p:cNvPr id="27653" name="AutoShape 6">
            <a:extLst>
              <a:ext uri="{FF2B5EF4-FFF2-40B4-BE49-F238E27FC236}">
                <a16:creationId xmlns:a16="http://schemas.microsoft.com/office/drawing/2014/main" id="{4EC9C886-FFC9-4B32-B1B0-936E12F0690C}"/>
              </a:ext>
            </a:extLst>
          </p:cNvPr>
          <p:cNvSpPr>
            <a:spLocks noChangeArrowheads="1"/>
          </p:cNvSpPr>
          <p:nvPr/>
        </p:nvSpPr>
        <p:spPr bwMode="auto">
          <a:xfrm>
            <a:off x="341313" y="2184400"/>
            <a:ext cx="7521575" cy="3541713"/>
          </a:xfrm>
          <a:prstGeom prst="roundRect">
            <a:avLst>
              <a:gd name="adj" fmla="val 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4" name="Line 10">
            <a:extLst>
              <a:ext uri="{FF2B5EF4-FFF2-40B4-BE49-F238E27FC236}">
                <a16:creationId xmlns:a16="http://schemas.microsoft.com/office/drawing/2014/main" id="{1C5DEB8E-7B7C-4B45-9C38-2E9B07C7B8B5}"/>
              </a:ext>
            </a:extLst>
          </p:cNvPr>
          <p:cNvSpPr>
            <a:spLocks noChangeShapeType="1"/>
          </p:cNvSpPr>
          <p:nvPr/>
        </p:nvSpPr>
        <p:spPr bwMode="auto">
          <a:xfrm>
            <a:off x="2897188" y="2268538"/>
            <a:ext cx="0" cy="3468687"/>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5" name="Line 11">
            <a:extLst>
              <a:ext uri="{FF2B5EF4-FFF2-40B4-BE49-F238E27FC236}">
                <a16:creationId xmlns:a16="http://schemas.microsoft.com/office/drawing/2014/main" id="{8C52292A-A63B-4788-99D1-098106F188F1}"/>
              </a:ext>
            </a:extLst>
          </p:cNvPr>
          <p:cNvSpPr>
            <a:spLocks noChangeShapeType="1"/>
          </p:cNvSpPr>
          <p:nvPr/>
        </p:nvSpPr>
        <p:spPr bwMode="auto">
          <a:xfrm>
            <a:off x="4114800" y="2244725"/>
            <a:ext cx="0" cy="34925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6" name="Line 12">
            <a:extLst>
              <a:ext uri="{FF2B5EF4-FFF2-40B4-BE49-F238E27FC236}">
                <a16:creationId xmlns:a16="http://schemas.microsoft.com/office/drawing/2014/main" id="{E766FE04-07A2-49E2-90D5-085531FE12B8}"/>
              </a:ext>
            </a:extLst>
          </p:cNvPr>
          <p:cNvSpPr>
            <a:spLocks noChangeShapeType="1"/>
          </p:cNvSpPr>
          <p:nvPr/>
        </p:nvSpPr>
        <p:spPr bwMode="auto">
          <a:xfrm>
            <a:off x="5383213" y="2351088"/>
            <a:ext cx="0" cy="3386137"/>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7" name="Line 14">
            <a:extLst>
              <a:ext uri="{FF2B5EF4-FFF2-40B4-BE49-F238E27FC236}">
                <a16:creationId xmlns:a16="http://schemas.microsoft.com/office/drawing/2014/main" id="{E0E7212E-9F50-4CFD-9AC3-CED5FE8F45A2}"/>
              </a:ext>
            </a:extLst>
          </p:cNvPr>
          <p:cNvSpPr>
            <a:spLocks noChangeShapeType="1"/>
          </p:cNvSpPr>
          <p:nvPr/>
        </p:nvSpPr>
        <p:spPr bwMode="auto">
          <a:xfrm>
            <a:off x="6615113" y="2268538"/>
            <a:ext cx="0" cy="34575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8" name="Text Box 20">
            <a:extLst>
              <a:ext uri="{FF2B5EF4-FFF2-40B4-BE49-F238E27FC236}">
                <a16:creationId xmlns:a16="http://schemas.microsoft.com/office/drawing/2014/main" id="{6AF4017C-86C5-4C9D-B003-1FF8B36B0F6A}"/>
              </a:ext>
            </a:extLst>
          </p:cNvPr>
          <p:cNvSpPr txBox="1">
            <a:spLocks noChangeArrowheads="1"/>
          </p:cNvSpPr>
          <p:nvPr/>
        </p:nvSpPr>
        <p:spPr bwMode="auto">
          <a:xfrm>
            <a:off x="1703388" y="2130425"/>
            <a:ext cx="725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metals</a:t>
            </a:r>
          </a:p>
        </p:txBody>
      </p:sp>
      <p:sp>
        <p:nvSpPr>
          <p:cNvPr id="27659" name="Text Box 21">
            <a:extLst>
              <a:ext uri="{FF2B5EF4-FFF2-40B4-BE49-F238E27FC236}">
                <a16:creationId xmlns:a16="http://schemas.microsoft.com/office/drawing/2014/main" id="{3E736340-5DC2-4B73-8C5E-26BE45B3D16D}"/>
              </a:ext>
            </a:extLst>
          </p:cNvPr>
          <p:cNvSpPr txBox="1">
            <a:spLocks noChangeArrowheads="1"/>
          </p:cNvSpPr>
          <p:nvPr/>
        </p:nvSpPr>
        <p:spPr bwMode="auto">
          <a:xfrm>
            <a:off x="379413" y="2130425"/>
            <a:ext cx="1392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non-metals</a:t>
            </a:r>
          </a:p>
        </p:txBody>
      </p:sp>
      <p:sp>
        <p:nvSpPr>
          <p:cNvPr id="27660" name="Text Box 22">
            <a:extLst>
              <a:ext uri="{FF2B5EF4-FFF2-40B4-BE49-F238E27FC236}">
                <a16:creationId xmlns:a16="http://schemas.microsoft.com/office/drawing/2014/main" id="{C8862806-60EF-4EA0-A69F-B34E3A5643E4}"/>
              </a:ext>
            </a:extLst>
          </p:cNvPr>
          <p:cNvSpPr txBox="1">
            <a:spLocks noChangeArrowheads="1"/>
          </p:cNvSpPr>
          <p:nvPr/>
        </p:nvSpPr>
        <p:spPr bwMode="auto">
          <a:xfrm>
            <a:off x="2038350" y="2493963"/>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Li</a:t>
            </a:r>
          </a:p>
        </p:txBody>
      </p:sp>
      <p:sp>
        <p:nvSpPr>
          <p:cNvPr id="27661" name="Text Box 23">
            <a:extLst>
              <a:ext uri="{FF2B5EF4-FFF2-40B4-BE49-F238E27FC236}">
                <a16:creationId xmlns:a16="http://schemas.microsoft.com/office/drawing/2014/main" id="{E9A8584A-6230-4082-BF87-2CB9DE78E6D6}"/>
              </a:ext>
            </a:extLst>
          </p:cNvPr>
          <p:cNvSpPr txBox="1">
            <a:spLocks noChangeArrowheads="1"/>
          </p:cNvSpPr>
          <p:nvPr/>
        </p:nvSpPr>
        <p:spPr bwMode="auto">
          <a:xfrm>
            <a:off x="3124200" y="24939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Ca</a:t>
            </a:r>
          </a:p>
        </p:txBody>
      </p:sp>
      <p:sp>
        <p:nvSpPr>
          <p:cNvPr id="27662" name="Text Box 24">
            <a:extLst>
              <a:ext uri="{FF2B5EF4-FFF2-40B4-BE49-F238E27FC236}">
                <a16:creationId xmlns:a16="http://schemas.microsoft.com/office/drawing/2014/main" id="{625AC059-3855-461C-AA51-C6B9A3B95DCE}"/>
              </a:ext>
            </a:extLst>
          </p:cNvPr>
          <p:cNvSpPr txBox="1">
            <a:spLocks noChangeArrowheads="1"/>
          </p:cNvSpPr>
          <p:nvPr/>
        </p:nvSpPr>
        <p:spPr bwMode="auto">
          <a:xfrm>
            <a:off x="4410075" y="2493963"/>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a:t>
            </a:r>
          </a:p>
        </p:txBody>
      </p:sp>
      <p:sp>
        <p:nvSpPr>
          <p:cNvPr id="27663" name="Text Box 25">
            <a:extLst>
              <a:ext uri="{FF2B5EF4-FFF2-40B4-BE49-F238E27FC236}">
                <a16:creationId xmlns:a16="http://schemas.microsoft.com/office/drawing/2014/main" id="{88F4B09B-2445-476E-917C-33CB4C5E85FD}"/>
              </a:ext>
            </a:extLst>
          </p:cNvPr>
          <p:cNvSpPr txBox="1">
            <a:spLocks noChangeArrowheads="1"/>
          </p:cNvSpPr>
          <p:nvPr/>
        </p:nvSpPr>
        <p:spPr bwMode="auto">
          <a:xfrm>
            <a:off x="5594350" y="2493963"/>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Mg</a:t>
            </a:r>
          </a:p>
        </p:txBody>
      </p:sp>
      <p:sp>
        <p:nvSpPr>
          <p:cNvPr id="27664" name="Text Box 26">
            <a:extLst>
              <a:ext uri="{FF2B5EF4-FFF2-40B4-BE49-F238E27FC236}">
                <a16:creationId xmlns:a16="http://schemas.microsoft.com/office/drawing/2014/main" id="{353D64C7-78DC-4FF6-9E5F-231A4787E257}"/>
              </a:ext>
            </a:extLst>
          </p:cNvPr>
          <p:cNvSpPr txBox="1">
            <a:spLocks noChangeArrowheads="1"/>
          </p:cNvSpPr>
          <p:nvPr/>
        </p:nvSpPr>
        <p:spPr bwMode="auto">
          <a:xfrm>
            <a:off x="6867525" y="24939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Al</a:t>
            </a:r>
          </a:p>
        </p:txBody>
      </p:sp>
      <p:sp>
        <p:nvSpPr>
          <p:cNvPr id="27665" name="Text Box 28">
            <a:extLst>
              <a:ext uri="{FF2B5EF4-FFF2-40B4-BE49-F238E27FC236}">
                <a16:creationId xmlns:a16="http://schemas.microsoft.com/office/drawing/2014/main" id="{9EF8BDC0-1FC6-4650-AE13-148AB59664C2}"/>
              </a:ext>
            </a:extLst>
          </p:cNvPr>
          <p:cNvSpPr txBox="1">
            <a:spLocks noChangeArrowheads="1"/>
          </p:cNvSpPr>
          <p:nvPr/>
        </p:nvSpPr>
        <p:spPr bwMode="auto">
          <a:xfrm>
            <a:off x="652463" y="3000375"/>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F</a:t>
            </a:r>
          </a:p>
        </p:txBody>
      </p:sp>
      <p:sp>
        <p:nvSpPr>
          <p:cNvPr id="27666" name="Text Box 29">
            <a:extLst>
              <a:ext uri="{FF2B5EF4-FFF2-40B4-BE49-F238E27FC236}">
                <a16:creationId xmlns:a16="http://schemas.microsoft.com/office/drawing/2014/main" id="{130E454A-B171-4EAE-A6E2-4F0CC029BD69}"/>
              </a:ext>
            </a:extLst>
          </p:cNvPr>
          <p:cNvSpPr txBox="1">
            <a:spLocks noChangeArrowheads="1"/>
          </p:cNvSpPr>
          <p:nvPr/>
        </p:nvSpPr>
        <p:spPr bwMode="auto">
          <a:xfrm>
            <a:off x="608013" y="35687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O</a:t>
            </a:r>
          </a:p>
        </p:txBody>
      </p:sp>
      <p:sp>
        <p:nvSpPr>
          <p:cNvPr id="27667" name="Text Box 30">
            <a:extLst>
              <a:ext uri="{FF2B5EF4-FFF2-40B4-BE49-F238E27FC236}">
                <a16:creationId xmlns:a16="http://schemas.microsoft.com/office/drawing/2014/main" id="{2A8618D2-C098-49D2-BBB0-A33A3F2D6216}"/>
              </a:ext>
            </a:extLst>
          </p:cNvPr>
          <p:cNvSpPr txBox="1">
            <a:spLocks noChangeArrowheads="1"/>
          </p:cNvSpPr>
          <p:nvPr/>
        </p:nvSpPr>
        <p:spPr bwMode="auto">
          <a:xfrm>
            <a:off x="684213" y="4133850"/>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p>
        </p:txBody>
      </p:sp>
      <p:sp>
        <p:nvSpPr>
          <p:cNvPr id="27668" name="Text Box 31">
            <a:extLst>
              <a:ext uri="{FF2B5EF4-FFF2-40B4-BE49-F238E27FC236}">
                <a16:creationId xmlns:a16="http://schemas.microsoft.com/office/drawing/2014/main" id="{9271A934-C923-4B85-8CEA-E08DB150D0BA}"/>
              </a:ext>
            </a:extLst>
          </p:cNvPr>
          <p:cNvSpPr txBox="1">
            <a:spLocks noChangeArrowheads="1"/>
          </p:cNvSpPr>
          <p:nvPr/>
        </p:nvSpPr>
        <p:spPr bwMode="auto">
          <a:xfrm>
            <a:off x="639763" y="4681538"/>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Br</a:t>
            </a:r>
          </a:p>
        </p:txBody>
      </p:sp>
      <p:sp>
        <p:nvSpPr>
          <p:cNvPr id="27669" name="Text Box 32">
            <a:extLst>
              <a:ext uri="{FF2B5EF4-FFF2-40B4-BE49-F238E27FC236}">
                <a16:creationId xmlns:a16="http://schemas.microsoft.com/office/drawing/2014/main" id="{660AA991-68D5-48E6-9E10-2AE53FB2DCB8}"/>
              </a:ext>
            </a:extLst>
          </p:cNvPr>
          <p:cNvSpPr txBox="1">
            <a:spLocks noChangeArrowheads="1"/>
          </p:cNvSpPr>
          <p:nvPr/>
        </p:nvSpPr>
        <p:spPr bwMode="auto">
          <a:xfrm>
            <a:off x="735013" y="5248275"/>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a:t>
            </a:r>
          </a:p>
        </p:txBody>
      </p:sp>
      <p:sp>
        <p:nvSpPr>
          <p:cNvPr id="27670" name="Text Box 34">
            <a:extLst>
              <a:ext uri="{FF2B5EF4-FFF2-40B4-BE49-F238E27FC236}">
                <a16:creationId xmlns:a16="http://schemas.microsoft.com/office/drawing/2014/main" id="{1BB1A969-81B0-4C65-A66B-A6A58FD3F0AE}"/>
              </a:ext>
            </a:extLst>
          </p:cNvPr>
          <p:cNvSpPr txBox="1">
            <a:spLocks noChangeArrowheads="1"/>
          </p:cNvSpPr>
          <p:nvPr/>
        </p:nvSpPr>
        <p:spPr bwMode="auto">
          <a:xfrm>
            <a:off x="1971675" y="3000375"/>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LiF</a:t>
            </a:r>
          </a:p>
        </p:txBody>
      </p:sp>
      <p:sp>
        <p:nvSpPr>
          <p:cNvPr id="528419" name="Text Box 35">
            <a:extLst>
              <a:ext uri="{FF2B5EF4-FFF2-40B4-BE49-F238E27FC236}">
                <a16:creationId xmlns:a16="http://schemas.microsoft.com/office/drawing/2014/main" id="{8838BAE4-ECCA-4518-9967-A7BB3E2E0875}"/>
              </a:ext>
            </a:extLst>
          </p:cNvPr>
          <p:cNvSpPr txBox="1">
            <a:spLocks noChangeArrowheads="1"/>
          </p:cNvSpPr>
          <p:nvPr/>
        </p:nvSpPr>
        <p:spPr bwMode="auto">
          <a:xfrm>
            <a:off x="2974975" y="3000375"/>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b="1"/>
              <a:t>CaF</a:t>
            </a:r>
            <a:r>
              <a:rPr lang="en-GB" altLang="en-US" b="1" baseline="-25000"/>
              <a:t>2</a:t>
            </a:r>
            <a:endParaRPr lang="en-GB" altLang="en-US" b="1"/>
          </a:p>
        </p:txBody>
      </p:sp>
      <p:sp>
        <p:nvSpPr>
          <p:cNvPr id="27672" name="Text Box 36">
            <a:extLst>
              <a:ext uri="{FF2B5EF4-FFF2-40B4-BE49-F238E27FC236}">
                <a16:creationId xmlns:a16="http://schemas.microsoft.com/office/drawing/2014/main" id="{FFD863D8-6F9E-48ED-A683-2340AF5734A0}"/>
              </a:ext>
            </a:extLst>
          </p:cNvPr>
          <p:cNvSpPr txBox="1">
            <a:spLocks noChangeArrowheads="1"/>
          </p:cNvSpPr>
          <p:nvPr/>
        </p:nvSpPr>
        <p:spPr bwMode="auto">
          <a:xfrm>
            <a:off x="4248150" y="3000375"/>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NaF</a:t>
            </a:r>
          </a:p>
        </p:txBody>
      </p:sp>
      <p:sp>
        <p:nvSpPr>
          <p:cNvPr id="27673" name="Text Box 37">
            <a:extLst>
              <a:ext uri="{FF2B5EF4-FFF2-40B4-BE49-F238E27FC236}">
                <a16:creationId xmlns:a16="http://schemas.microsoft.com/office/drawing/2014/main" id="{D69987AE-62F6-493C-8BB7-1742EF208B1B}"/>
              </a:ext>
            </a:extLst>
          </p:cNvPr>
          <p:cNvSpPr txBox="1">
            <a:spLocks noChangeArrowheads="1"/>
          </p:cNvSpPr>
          <p:nvPr/>
        </p:nvSpPr>
        <p:spPr bwMode="auto">
          <a:xfrm>
            <a:off x="5526088" y="3000375"/>
            <a:ext cx="93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MgF</a:t>
            </a:r>
            <a:r>
              <a:rPr lang="en-GB" altLang="en-US" baseline="-25000"/>
              <a:t>2</a:t>
            </a:r>
            <a:endParaRPr lang="en-GB" altLang="en-US"/>
          </a:p>
        </p:txBody>
      </p:sp>
      <p:sp>
        <p:nvSpPr>
          <p:cNvPr id="528422" name="Text Box 38">
            <a:extLst>
              <a:ext uri="{FF2B5EF4-FFF2-40B4-BE49-F238E27FC236}">
                <a16:creationId xmlns:a16="http://schemas.microsoft.com/office/drawing/2014/main" id="{AC458F94-732A-436C-8CF7-9C8C9376CFA5}"/>
              </a:ext>
            </a:extLst>
          </p:cNvPr>
          <p:cNvSpPr txBox="1">
            <a:spLocks noChangeArrowheads="1"/>
          </p:cNvSpPr>
          <p:nvPr/>
        </p:nvSpPr>
        <p:spPr bwMode="auto">
          <a:xfrm>
            <a:off x="6680200" y="3000375"/>
            <a:ext cx="98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b="1"/>
              <a:t>AlF</a:t>
            </a:r>
            <a:r>
              <a:rPr lang="en-GB" altLang="en-US" b="1" baseline="-25000"/>
              <a:t>3</a:t>
            </a:r>
            <a:endParaRPr lang="en-GB" altLang="en-US" b="1"/>
          </a:p>
        </p:txBody>
      </p:sp>
      <p:sp>
        <p:nvSpPr>
          <p:cNvPr id="27675" name="Text Box 40">
            <a:extLst>
              <a:ext uri="{FF2B5EF4-FFF2-40B4-BE49-F238E27FC236}">
                <a16:creationId xmlns:a16="http://schemas.microsoft.com/office/drawing/2014/main" id="{D4633EBF-DF7A-4361-AC14-968233F3EF5F}"/>
              </a:ext>
            </a:extLst>
          </p:cNvPr>
          <p:cNvSpPr txBox="1">
            <a:spLocks noChangeArrowheads="1"/>
          </p:cNvSpPr>
          <p:nvPr/>
        </p:nvSpPr>
        <p:spPr bwMode="auto">
          <a:xfrm>
            <a:off x="1895475" y="35687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Li</a:t>
            </a:r>
            <a:r>
              <a:rPr lang="en-GB" altLang="en-US" baseline="-25000"/>
              <a:t>2</a:t>
            </a:r>
            <a:r>
              <a:rPr lang="en-GB" altLang="en-US"/>
              <a:t>O</a:t>
            </a:r>
          </a:p>
        </p:txBody>
      </p:sp>
      <p:sp>
        <p:nvSpPr>
          <p:cNvPr id="528425" name="Text Box 41">
            <a:extLst>
              <a:ext uri="{FF2B5EF4-FFF2-40B4-BE49-F238E27FC236}">
                <a16:creationId xmlns:a16="http://schemas.microsoft.com/office/drawing/2014/main" id="{3C47EBAA-C37A-429F-A62E-165B4E7A891A}"/>
              </a:ext>
            </a:extLst>
          </p:cNvPr>
          <p:cNvSpPr txBox="1">
            <a:spLocks noChangeArrowheads="1"/>
          </p:cNvSpPr>
          <p:nvPr/>
        </p:nvSpPr>
        <p:spPr bwMode="auto">
          <a:xfrm>
            <a:off x="2974975" y="3568700"/>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b="1"/>
              <a:t>CaO</a:t>
            </a:r>
          </a:p>
        </p:txBody>
      </p:sp>
      <p:sp>
        <p:nvSpPr>
          <p:cNvPr id="528426" name="Text Box 42">
            <a:extLst>
              <a:ext uri="{FF2B5EF4-FFF2-40B4-BE49-F238E27FC236}">
                <a16:creationId xmlns:a16="http://schemas.microsoft.com/office/drawing/2014/main" id="{E0F4FACB-5CF9-4B56-AC7D-1A5C61EBDADD}"/>
              </a:ext>
            </a:extLst>
          </p:cNvPr>
          <p:cNvSpPr txBox="1">
            <a:spLocks noChangeArrowheads="1"/>
          </p:cNvSpPr>
          <p:nvPr/>
        </p:nvSpPr>
        <p:spPr bwMode="auto">
          <a:xfrm>
            <a:off x="4184650" y="35687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b="1"/>
              <a:t>Na</a:t>
            </a:r>
            <a:r>
              <a:rPr lang="en-GB" altLang="en-US" b="1" baseline="-25000"/>
              <a:t>2</a:t>
            </a:r>
            <a:r>
              <a:rPr lang="en-GB" altLang="en-US" b="1"/>
              <a:t>O</a:t>
            </a:r>
          </a:p>
        </p:txBody>
      </p:sp>
      <p:sp>
        <p:nvSpPr>
          <p:cNvPr id="27678" name="Text Box 43">
            <a:extLst>
              <a:ext uri="{FF2B5EF4-FFF2-40B4-BE49-F238E27FC236}">
                <a16:creationId xmlns:a16="http://schemas.microsoft.com/office/drawing/2014/main" id="{1FBF7C3D-DE05-4913-BEF8-6C287E60F387}"/>
              </a:ext>
            </a:extLst>
          </p:cNvPr>
          <p:cNvSpPr txBox="1">
            <a:spLocks noChangeArrowheads="1"/>
          </p:cNvSpPr>
          <p:nvPr/>
        </p:nvSpPr>
        <p:spPr bwMode="auto">
          <a:xfrm>
            <a:off x="5430838" y="35687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MgO</a:t>
            </a:r>
          </a:p>
        </p:txBody>
      </p:sp>
      <p:sp>
        <p:nvSpPr>
          <p:cNvPr id="528428" name="Text Box 44">
            <a:extLst>
              <a:ext uri="{FF2B5EF4-FFF2-40B4-BE49-F238E27FC236}">
                <a16:creationId xmlns:a16="http://schemas.microsoft.com/office/drawing/2014/main" id="{2AE7D6B9-CDBC-4B08-B9E4-C6325DD99C97}"/>
              </a:ext>
            </a:extLst>
          </p:cNvPr>
          <p:cNvSpPr txBox="1">
            <a:spLocks noChangeArrowheads="1"/>
          </p:cNvSpPr>
          <p:nvPr/>
        </p:nvSpPr>
        <p:spPr bwMode="auto">
          <a:xfrm>
            <a:off x="6604000" y="3568700"/>
            <a:ext cx="1136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b="1"/>
              <a:t>Al</a:t>
            </a:r>
            <a:r>
              <a:rPr lang="en-GB" altLang="en-US" b="1" baseline="-25000"/>
              <a:t>2</a:t>
            </a:r>
            <a:r>
              <a:rPr lang="en-GB" altLang="en-US" b="1"/>
              <a:t>O</a:t>
            </a:r>
            <a:r>
              <a:rPr lang="en-GB" altLang="en-US" b="1" baseline="-25000"/>
              <a:t>3</a:t>
            </a:r>
            <a:endParaRPr lang="en-GB" altLang="en-US" b="1"/>
          </a:p>
        </p:txBody>
      </p:sp>
      <p:sp>
        <p:nvSpPr>
          <p:cNvPr id="528430" name="Text Box 46">
            <a:extLst>
              <a:ext uri="{FF2B5EF4-FFF2-40B4-BE49-F238E27FC236}">
                <a16:creationId xmlns:a16="http://schemas.microsoft.com/office/drawing/2014/main" id="{6B2824C1-70E0-4B27-BCFA-99BF7FECD9DD}"/>
              </a:ext>
            </a:extLst>
          </p:cNvPr>
          <p:cNvSpPr txBox="1">
            <a:spLocks noChangeArrowheads="1"/>
          </p:cNvSpPr>
          <p:nvPr/>
        </p:nvSpPr>
        <p:spPr bwMode="auto">
          <a:xfrm>
            <a:off x="1909763" y="4133850"/>
            <a:ext cx="84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b="1"/>
              <a:t>Li</a:t>
            </a:r>
            <a:r>
              <a:rPr lang="en-GB" altLang="en-US" b="1" baseline="-25000"/>
              <a:t>3</a:t>
            </a:r>
            <a:r>
              <a:rPr lang="en-GB" altLang="en-US" b="1"/>
              <a:t>N</a:t>
            </a:r>
          </a:p>
        </p:txBody>
      </p:sp>
      <p:sp>
        <p:nvSpPr>
          <p:cNvPr id="27681" name="Text Box 47">
            <a:extLst>
              <a:ext uri="{FF2B5EF4-FFF2-40B4-BE49-F238E27FC236}">
                <a16:creationId xmlns:a16="http://schemas.microsoft.com/office/drawing/2014/main" id="{B26DBEF9-5D35-4B24-9706-71F6F2F48AF3}"/>
              </a:ext>
            </a:extLst>
          </p:cNvPr>
          <p:cNvSpPr txBox="1">
            <a:spLocks noChangeArrowheads="1"/>
          </p:cNvSpPr>
          <p:nvPr/>
        </p:nvSpPr>
        <p:spPr bwMode="auto">
          <a:xfrm>
            <a:off x="2949575" y="4133850"/>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Ca</a:t>
            </a:r>
            <a:r>
              <a:rPr lang="en-GB" altLang="en-US" baseline="-25000"/>
              <a:t>3</a:t>
            </a:r>
            <a:r>
              <a:rPr lang="en-GB" altLang="en-US"/>
              <a:t>N</a:t>
            </a:r>
            <a:r>
              <a:rPr lang="en-GB" altLang="en-US" baseline="-25000"/>
              <a:t>2</a:t>
            </a:r>
            <a:endParaRPr lang="en-GB" altLang="en-US"/>
          </a:p>
        </p:txBody>
      </p:sp>
      <p:sp>
        <p:nvSpPr>
          <p:cNvPr id="27682" name="Text Box 48">
            <a:extLst>
              <a:ext uri="{FF2B5EF4-FFF2-40B4-BE49-F238E27FC236}">
                <a16:creationId xmlns:a16="http://schemas.microsoft.com/office/drawing/2014/main" id="{427F94D6-3128-4FC3-8CDF-EF03CCB1F7CB}"/>
              </a:ext>
            </a:extLst>
          </p:cNvPr>
          <p:cNvSpPr txBox="1">
            <a:spLocks noChangeArrowheads="1"/>
          </p:cNvSpPr>
          <p:nvPr/>
        </p:nvSpPr>
        <p:spPr bwMode="auto">
          <a:xfrm>
            <a:off x="4256088" y="4133850"/>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Na</a:t>
            </a:r>
            <a:r>
              <a:rPr lang="en-GB" altLang="en-US" baseline="-25000"/>
              <a:t>3</a:t>
            </a:r>
            <a:r>
              <a:rPr lang="en-GB" altLang="en-US"/>
              <a:t>N</a:t>
            </a:r>
          </a:p>
        </p:txBody>
      </p:sp>
      <p:sp>
        <p:nvSpPr>
          <p:cNvPr id="528433" name="Text Box 49">
            <a:extLst>
              <a:ext uri="{FF2B5EF4-FFF2-40B4-BE49-F238E27FC236}">
                <a16:creationId xmlns:a16="http://schemas.microsoft.com/office/drawing/2014/main" id="{FAA1397B-4031-4F1B-875E-6E804797F744}"/>
              </a:ext>
            </a:extLst>
          </p:cNvPr>
          <p:cNvSpPr txBox="1">
            <a:spLocks noChangeArrowheads="1"/>
          </p:cNvSpPr>
          <p:nvPr/>
        </p:nvSpPr>
        <p:spPr bwMode="auto">
          <a:xfrm>
            <a:off x="5414963" y="4133850"/>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b="1"/>
              <a:t>Mg</a:t>
            </a:r>
            <a:r>
              <a:rPr lang="en-GB" altLang="en-US" b="1" baseline="-25000"/>
              <a:t>3</a:t>
            </a:r>
            <a:r>
              <a:rPr lang="en-GB" altLang="en-US" b="1"/>
              <a:t>N</a:t>
            </a:r>
            <a:r>
              <a:rPr lang="en-GB" altLang="en-US" b="1" baseline="-25000"/>
              <a:t>2</a:t>
            </a:r>
            <a:endParaRPr lang="en-GB" altLang="en-US" b="1"/>
          </a:p>
        </p:txBody>
      </p:sp>
      <p:sp>
        <p:nvSpPr>
          <p:cNvPr id="27684" name="Text Box 50">
            <a:extLst>
              <a:ext uri="{FF2B5EF4-FFF2-40B4-BE49-F238E27FC236}">
                <a16:creationId xmlns:a16="http://schemas.microsoft.com/office/drawing/2014/main" id="{A75A7569-5131-4F38-B468-7E35A84DC790}"/>
              </a:ext>
            </a:extLst>
          </p:cNvPr>
          <p:cNvSpPr txBox="1">
            <a:spLocks noChangeArrowheads="1"/>
          </p:cNvSpPr>
          <p:nvPr/>
        </p:nvSpPr>
        <p:spPr bwMode="auto">
          <a:xfrm>
            <a:off x="6726238" y="4133850"/>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AlN</a:t>
            </a:r>
          </a:p>
        </p:txBody>
      </p:sp>
      <p:sp>
        <p:nvSpPr>
          <p:cNvPr id="528436" name="Text Box 52">
            <a:extLst>
              <a:ext uri="{FF2B5EF4-FFF2-40B4-BE49-F238E27FC236}">
                <a16:creationId xmlns:a16="http://schemas.microsoft.com/office/drawing/2014/main" id="{A59FBF8E-5A7F-4393-B82F-7FCDB97C3576}"/>
              </a:ext>
            </a:extLst>
          </p:cNvPr>
          <p:cNvSpPr txBox="1">
            <a:spLocks noChangeArrowheads="1"/>
          </p:cNvSpPr>
          <p:nvPr/>
        </p:nvSpPr>
        <p:spPr bwMode="auto">
          <a:xfrm>
            <a:off x="1917700" y="467995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b="1"/>
              <a:t>LiBr</a:t>
            </a:r>
          </a:p>
        </p:txBody>
      </p:sp>
      <p:sp>
        <p:nvSpPr>
          <p:cNvPr id="27686" name="Text Box 53">
            <a:extLst>
              <a:ext uri="{FF2B5EF4-FFF2-40B4-BE49-F238E27FC236}">
                <a16:creationId xmlns:a16="http://schemas.microsoft.com/office/drawing/2014/main" id="{B31F3A2D-2DDA-4DCC-9227-0EFF78835D17}"/>
              </a:ext>
            </a:extLst>
          </p:cNvPr>
          <p:cNvSpPr txBox="1">
            <a:spLocks noChangeArrowheads="1"/>
          </p:cNvSpPr>
          <p:nvPr/>
        </p:nvSpPr>
        <p:spPr bwMode="auto">
          <a:xfrm>
            <a:off x="2978150" y="46815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CaBr</a:t>
            </a:r>
            <a:r>
              <a:rPr lang="en-GB" altLang="en-US" baseline="-25000"/>
              <a:t>2</a:t>
            </a:r>
            <a:endParaRPr lang="en-GB" altLang="en-US"/>
          </a:p>
        </p:txBody>
      </p:sp>
      <p:sp>
        <p:nvSpPr>
          <p:cNvPr id="528438" name="Text Box 54">
            <a:extLst>
              <a:ext uri="{FF2B5EF4-FFF2-40B4-BE49-F238E27FC236}">
                <a16:creationId xmlns:a16="http://schemas.microsoft.com/office/drawing/2014/main" id="{3DC31C47-E2A5-40FD-A58C-2FC70E5AD83B}"/>
              </a:ext>
            </a:extLst>
          </p:cNvPr>
          <p:cNvSpPr txBox="1">
            <a:spLocks noChangeArrowheads="1"/>
          </p:cNvSpPr>
          <p:nvPr/>
        </p:nvSpPr>
        <p:spPr bwMode="auto">
          <a:xfrm>
            <a:off x="4238625" y="4681538"/>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b="1"/>
              <a:t>NaBr</a:t>
            </a:r>
          </a:p>
        </p:txBody>
      </p:sp>
      <p:sp>
        <p:nvSpPr>
          <p:cNvPr id="528439" name="Text Box 55">
            <a:extLst>
              <a:ext uri="{FF2B5EF4-FFF2-40B4-BE49-F238E27FC236}">
                <a16:creationId xmlns:a16="http://schemas.microsoft.com/office/drawing/2014/main" id="{DF94D443-3C73-4404-AB2E-3289F15F0C0C}"/>
              </a:ext>
            </a:extLst>
          </p:cNvPr>
          <p:cNvSpPr txBox="1">
            <a:spLocks noChangeArrowheads="1"/>
          </p:cNvSpPr>
          <p:nvPr/>
        </p:nvSpPr>
        <p:spPr bwMode="auto">
          <a:xfrm>
            <a:off x="5465763" y="4681538"/>
            <a:ext cx="1136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b="1"/>
              <a:t>MgBr</a:t>
            </a:r>
            <a:r>
              <a:rPr lang="en-GB" altLang="en-US" b="1" baseline="-25000"/>
              <a:t>2</a:t>
            </a:r>
            <a:endParaRPr lang="en-GB" altLang="en-US" b="1"/>
          </a:p>
        </p:txBody>
      </p:sp>
      <p:sp>
        <p:nvSpPr>
          <p:cNvPr id="27689" name="Text Box 56">
            <a:extLst>
              <a:ext uri="{FF2B5EF4-FFF2-40B4-BE49-F238E27FC236}">
                <a16:creationId xmlns:a16="http://schemas.microsoft.com/office/drawing/2014/main" id="{BE005B96-14F5-4F9B-ADB7-9EA0B4FF7BD6}"/>
              </a:ext>
            </a:extLst>
          </p:cNvPr>
          <p:cNvSpPr txBox="1">
            <a:spLocks noChangeArrowheads="1"/>
          </p:cNvSpPr>
          <p:nvPr/>
        </p:nvSpPr>
        <p:spPr bwMode="auto">
          <a:xfrm>
            <a:off x="6689725" y="468153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AlBr</a:t>
            </a:r>
            <a:r>
              <a:rPr lang="en-GB" altLang="en-US" baseline="-25000"/>
              <a:t>3</a:t>
            </a:r>
            <a:endParaRPr lang="en-GB" altLang="en-US"/>
          </a:p>
        </p:txBody>
      </p:sp>
      <p:sp>
        <p:nvSpPr>
          <p:cNvPr id="528442" name="Text Box 58">
            <a:extLst>
              <a:ext uri="{FF2B5EF4-FFF2-40B4-BE49-F238E27FC236}">
                <a16:creationId xmlns:a16="http://schemas.microsoft.com/office/drawing/2014/main" id="{22F532AF-5222-4E55-A549-5015CB18CE37}"/>
              </a:ext>
            </a:extLst>
          </p:cNvPr>
          <p:cNvSpPr txBox="1">
            <a:spLocks noChangeArrowheads="1"/>
          </p:cNvSpPr>
          <p:nvPr/>
        </p:nvSpPr>
        <p:spPr bwMode="auto">
          <a:xfrm>
            <a:off x="1905000" y="5248275"/>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b="1"/>
              <a:t>Li</a:t>
            </a:r>
            <a:r>
              <a:rPr lang="en-GB" altLang="en-US" b="1" baseline="-25000"/>
              <a:t>2</a:t>
            </a:r>
            <a:r>
              <a:rPr lang="en-GB" altLang="en-US" b="1"/>
              <a:t>S</a:t>
            </a:r>
          </a:p>
        </p:txBody>
      </p:sp>
      <p:sp>
        <p:nvSpPr>
          <p:cNvPr id="27691" name="Text Box 59">
            <a:extLst>
              <a:ext uri="{FF2B5EF4-FFF2-40B4-BE49-F238E27FC236}">
                <a16:creationId xmlns:a16="http://schemas.microsoft.com/office/drawing/2014/main" id="{772CCB8F-9B73-4AB3-8974-1ECF55E015A0}"/>
              </a:ext>
            </a:extLst>
          </p:cNvPr>
          <p:cNvSpPr txBox="1">
            <a:spLocks noChangeArrowheads="1"/>
          </p:cNvSpPr>
          <p:nvPr/>
        </p:nvSpPr>
        <p:spPr bwMode="auto">
          <a:xfrm>
            <a:off x="3067050" y="5248275"/>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CaS</a:t>
            </a:r>
          </a:p>
        </p:txBody>
      </p:sp>
      <p:sp>
        <p:nvSpPr>
          <p:cNvPr id="528444" name="Text Box 60">
            <a:extLst>
              <a:ext uri="{FF2B5EF4-FFF2-40B4-BE49-F238E27FC236}">
                <a16:creationId xmlns:a16="http://schemas.microsoft.com/office/drawing/2014/main" id="{79AD16E1-E69B-4237-A13B-A21692215DA8}"/>
              </a:ext>
            </a:extLst>
          </p:cNvPr>
          <p:cNvSpPr txBox="1">
            <a:spLocks noChangeArrowheads="1"/>
          </p:cNvSpPr>
          <p:nvPr/>
        </p:nvSpPr>
        <p:spPr bwMode="auto">
          <a:xfrm>
            <a:off x="4295775" y="5248275"/>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Na</a:t>
            </a:r>
            <a:r>
              <a:rPr lang="en-GB" altLang="en-US" baseline="-25000"/>
              <a:t>2</a:t>
            </a:r>
            <a:r>
              <a:rPr lang="en-GB" altLang="en-US"/>
              <a:t>S</a:t>
            </a:r>
          </a:p>
        </p:txBody>
      </p:sp>
      <p:sp>
        <p:nvSpPr>
          <p:cNvPr id="27693" name="Text Box 61">
            <a:extLst>
              <a:ext uri="{FF2B5EF4-FFF2-40B4-BE49-F238E27FC236}">
                <a16:creationId xmlns:a16="http://schemas.microsoft.com/office/drawing/2014/main" id="{80B18B79-23E7-405B-B297-8F4EBF2593F2}"/>
              </a:ext>
            </a:extLst>
          </p:cNvPr>
          <p:cNvSpPr txBox="1">
            <a:spLocks noChangeArrowheads="1"/>
          </p:cNvSpPr>
          <p:nvPr/>
        </p:nvSpPr>
        <p:spPr bwMode="auto">
          <a:xfrm>
            <a:off x="5556250" y="5248275"/>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MgS</a:t>
            </a:r>
          </a:p>
        </p:txBody>
      </p:sp>
      <p:sp>
        <p:nvSpPr>
          <p:cNvPr id="528446" name="Text Box 62">
            <a:extLst>
              <a:ext uri="{FF2B5EF4-FFF2-40B4-BE49-F238E27FC236}">
                <a16:creationId xmlns:a16="http://schemas.microsoft.com/office/drawing/2014/main" id="{88EEE138-4387-4818-8692-EABF491E99A2}"/>
              </a:ext>
            </a:extLst>
          </p:cNvPr>
          <p:cNvSpPr txBox="1">
            <a:spLocks noChangeArrowheads="1"/>
          </p:cNvSpPr>
          <p:nvPr/>
        </p:nvSpPr>
        <p:spPr bwMode="auto">
          <a:xfrm>
            <a:off x="6708775" y="5248275"/>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b="1"/>
              <a:t>Al</a:t>
            </a:r>
            <a:r>
              <a:rPr lang="en-GB" altLang="en-US" b="1" baseline="-25000"/>
              <a:t>2</a:t>
            </a:r>
            <a:r>
              <a:rPr lang="en-GB" altLang="en-US" b="1"/>
              <a:t>S</a:t>
            </a:r>
            <a:r>
              <a:rPr lang="en-GB" altLang="en-US" b="1" baseline="-25000"/>
              <a:t>3</a:t>
            </a:r>
            <a:endParaRPr lang="en-GB" altLang="en-US" b="1"/>
          </a:p>
        </p:txBody>
      </p:sp>
      <p:cxnSp>
        <p:nvCxnSpPr>
          <p:cNvPr id="27696" name="Straight Connector 59">
            <a:extLst>
              <a:ext uri="{FF2B5EF4-FFF2-40B4-BE49-F238E27FC236}">
                <a16:creationId xmlns:a16="http://schemas.microsoft.com/office/drawing/2014/main" id="{80692AD3-3EEB-45D4-B089-8EFED6941C1B}"/>
              </a:ext>
            </a:extLst>
          </p:cNvPr>
          <p:cNvCxnSpPr>
            <a:cxnSpLocks noChangeShapeType="1"/>
          </p:cNvCxnSpPr>
          <p:nvPr/>
        </p:nvCxnSpPr>
        <p:spPr bwMode="auto">
          <a:xfrm>
            <a:off x="338138" y="3487738"/>
            <a:ext cx="7518400"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27697" name="Straight Connector 60">
            <a:extLst>
              <a:ext uri="{FF2B5EF4-FFF2-40B4-BE49-F238E27FC236}">
                <a16:creationId xmlns:a16="http://schemas.microsoft.com/office/drawing/2014/main" id="{90950B55-E2EA-4DA4-A448-A82021BBBF6D}"/>
              </a:ext>
            </a:extLst>
          </p:cNvPr>
          <p:cNvCxnSpPr>
            <a:cxnSpLocks noChangeShapeType="1"/>
          </p:cNvCxnSpPr>
          <p:nvPr/>
        </p:nvCxnSpPr>
        <p:spPr bwMode="auto">
          <a:xfrm>
            <a:off x="355600" y="4132263"/>
            <a:ext cx="7518400"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27698" name="Straight Connector 61">
            <a:extLst>
              <a:ext uri="{FF2B5EF4-FFF2-40B4-BE49-F238E27FC236}">
                <a16:creationId xmlns:a16="http://schemas.microsoft.com/office/drawing/2014/main" id="{ECFCF769-E48F-4D6E-8083-7E37802C6F4F}"/>
              </a:ext>
            </a:extLst>
          </p:cNvPr>
          <p:cNvCxnSpPr>
            <a:cxnSpLocks noChangeShapeType="1"/>
          </p:cNvCxnSpPr>
          <p:nvPr/>
        </p:nvCxnSpPr>
        <p:spPr bwMode="auto">
          <a:xfrm>
            <a:off x="355600" y="4656138"/>
            <a:ext cx="7518400"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27699" name="Straight Connector 62">
            <a:extLst>
              <a:ext uri="{FF2B5EF4-FFF2-40B4-BE49-F238E27FC236}">
                <a16:creationId xmlns:a16="http://schemas.microsoft.com/office/drawing/2014/main" id="{4D8E5F04-19F9-462B-A0DF-38F0B46E4B49}"/>
              </a:ext>
            </a:extLst>
          </p:cNvPr>
          <p:cNvCxnSpPr>
            <a:cxnSpLocks noChangeShapeType="1"/>
          </p:cNvCxnSpPr>
          <p:nvPr/>
        </p:nvCxnSpPr>
        <p:spPr bwMode="auto">
          <a:xfrm>
            <a:off x="338138" y="5232400"/>
            <a:ext cx="7518400"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pic>
        <p:nvPicPr>
          <p:cNvPr id="53" name="Picture 8">
            <a:hlinkClick r:id="" action="ppaction://hlinkshowjump?jump=nextslide"/>
            <a:extLst>
              <a:ext uri="{FF2B5EF4-FFF2-40B4-BE49-F238E27FC236}">
                <a16:creationId xmlns:a16="http://schemas.microsoft.com/office/drawing/2014/main" id="{4D855481-C3DF-435B-AEDC-D1E34A989F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4" name="Rectangle 3">
            <a:extLst>
              <a:ext uri="{FF2B5EF4-FFF2-40B4-BE49-F238E27FC236}">
                <a16:creationId xmlns:a16="http://schemas.microsoft.com/office/drawing/2014/main" id="{7914490B-683E-495F-8D61-4B0AADDB98A7}"/>
              </a:ext>
            </a:extLst>
          </p:cNvPr>
          <p:cNvSpPr>
            <a:spLocks noChangeArrowheads="1"/>
          </p:cNvSpPr>
          <p:nvPr/>
        </p:nvSpPr>
        <p:spPr bwMode="auto">
          <a:xfrm>
            <a:off x="339724" y="781050"/>
            <a:ext cx="7629525" cy="830997"/>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What are the missing formulae in the following table of ionic compounds?</a:t>
            </a:r>
          </a:p>
        </p:txBody>
      </p:sp>
      <p:pic>
        <p:nvPicPr>
          <p:cNvPr id="55" name="Picture 54">
            <a:extLst>
              <a:ext uri="{FF2B5EF4-FFF2-40B4-BE49-F238E27FC236}">
                <a16:creationId xmlns:a16="http://schemas.microsoft.com/office/drawing/2014/main" id="{994952CD-DA0B-431C-9FBA-B473C261E3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4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4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4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4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84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84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84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843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843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84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844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844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19" grpId="0"/>
      <p:bldP spid="528422" grpId="0"/>
      <p:bldP spid="528425" grpId="0"/>
      <p:bldP spid="528426" grpId="0"/>
      <p:bldP spid="528428" grpId="0"/>
      <p:bldP spid="528430" grpId="0"/>
      <p:bldP spid="528433" grpId="0"/>
      <p:bldP spid="528436" grpId="0"/>
      <p:bldP spid="528438" grpId="0"/>
      <p:bldP spid="528439" grpId="0"/>
      <p:bldP spid="528442" grpId="0"/>
      <p:bldP spid="528444" grpId="0"/>
      <p:bldP spid="5284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B30F86C-CE85-4D8D-9C1A-0262FA38A213}"/>
              </a:ext>
            </a:extLst>
          </p:cNvPr>
          <p:cNvSpPr>
            <a:spLocks noGrp="1" noChangeArrowheads="1"/>
          </p:cNvSpPr>
          <p:nvPr>
            <p:ph type="title"/>
          </p:nvPr>
        </p:nvSpPr>
        <p:spPr>
          <a:noFill/>
        </p:spPr>
        <p:txBody>
          <a:bodyPr/>
          <a:lstStyle/>
          <a:p>
            <a:r>
              <a:rPr lang="en-GB" altLang="en-US" dirty="0"/>
              <a:t>What do brackets in formulae mean?</a:t>
            </a:r>
          </a:p>
        </p:txBody>
      </p:sp>
      <p:sp>
        <p:nvSpPr>
          <p:cNvPr id="28675" name="Text Box 3">
            <a:extLst>
              <a:ext uri="{FF2B5EF4-FFF2-40B4-BE49-F238E27FC236}">
                <a16:creationId xmlns:a16="http://schemas.microsoft.com/office/drawing/2014/main" id="{A7B99F30-10BD-4F9E-9DA1-AF6656B4D268}"/>
              </a:ext>
            </a:extLst>
          </p:cNvPr>
          <p:cNvSpPr txBox="1">
            <a:spLocks noChangeArrowheads="1"/>
          </p:cNvSpPr>
          <p:nvPr/>
        </p:nvSpPr>
        <p:spPr bwMode="auto">
          <a:xfrm>
            <a:off x="342900" y="777875"/>
            <a:ext cx="8261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Sometimes chemical formulae contain brackets. These brackets will be followed with a number, e.g. Pb(NO</a:t>
            </a:r>
            <a:r>
              <a:rPr lang="en-GB" altLang="en-US" baseline="-25000">
                <a:solidFill>
                  <a:srgbClr val="010066"/>
                </a:solidFill>
              </a:rPr>
              <a:t>3</a:t>
            </a:r>
            <a:r>
              <a:rPr lang="en-GB" altLang="en-US">
                <a:solidFill>
                  <a:srgbClr val="010066"/>
                </a:solidFill>
              </a:rPr>
              <a:t>)</a:t>
            </a:r>
            <a:r>
              <a:rPr lang="en-GB" altLang="en-US" baseline="-25000">
                <a:solidFill>
                  <a:srgbClr val="010066"/>
                </a:solidFill>
              </a:rPr>
              <a:t>2</a:t>
            </a:r>
            <a:r>
              <a:rPr lang="en-GB" altLang="en-US">
                <a:solidFill>
                  <a:srgbClr val="010066"/>
                </a:solidFill>
              </a:rPr>
              <a:t>.</a:t>
            </a:r>
          </a:p>
        </p:txBody>
      </p:sp>
      <p:sp>
        <p:nvSpPr>
          <p:cNvPr id="229381" name="Rectangle 5">
            <a:extLst>
              <a:ext uri="{FF2B5EF4-FFF2-40B4-BE49-F238E27FC236}">
                <a16:creationId xmlns:a16="http://schemas.microsoft.com/office/drawing/2014/main" id="{BB9513CA-5032-461D-8592-0B0A81E58A07}"/>
              </a:ext>
            </a:extLst>
          </p:cNvPr>
          <p:cNvSpPr>
            <a:spLocks noChangeArrowheads="1"/>
          </p:cNvSpPr>
          <p:nvPr/>
        </p:nvSpPr>
        <p:spPr bwMode="auto">
          <a:xfrm>
            <a:off x="342900" y="1781175"/>
            <a:ext cx="7859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contents of the brackets is multiplied by the number outside the brackets.</a:t>
            </a:r>
          </a:p>
        </p:txBody>
      </p:sp>
      <p:sp>
        <p:nvSpPr>
          <p:cNvPr id="229382" name="Rectangle 6">
            <a:extLst>
              <a:ext uri="{FF2B5EF4-FFF2-40B4-BE49-F238E27FC236}">
                <a16:creationId xmlns:a16="http://schemas.microsoft.com/office/drawing/2014/main" id="{C4D641EF-4C6F-4397-B80B-774533872F6C}"/>
              </a:ext>
            </a:extLst>
          </p:cNvPr>
          <p:cNvSpPr>
            <a:spLocks noChangeArrowheads="1"/>
          </p:cNvSpPr>
          <p:nvPr/>
        </p:nvSpPr>
        <p:spPr bwMode="auto">
          <a:xfrm>
            <a:off x="342900" y="3435350"/>
            <a:ext cx="5775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010066"/>
                </a:solidFill>
              </a:rPr>
              <a:t>Mg(OH)</a:t>
            </a:r>
            <a:r>
              <a:rPr lang="en-GB" altLang="en-US" b="1" baseline="-25000">
                <a:solidFill>
                  <a:srgbClr val="010066"/>
                </a:solidFill>
              </a:rPr>
              <a:t>2</a:t>
            </a:r>
            <a:r>
              <a:rPr lang="en-GB" altLang="en-US" b="1">
                <a:solidFill>
                  <a:srgbClr val="FF6600"/>
                </a:solidFill>
              </a:rPr>
              <a:t> </a:t>
            </a:r>
            <a:r>
              <a:rPr lang="en-GB" altLang="en-US">
                <a:solidFill>
                  <a:srgbClr val="010066"/>
                </a:solidFill>
              </a:rPr>
              <a:t>contains one magnesium, two oxygen and two hydrogen atoms.</a:t>
            </a:r>
          </a:p>
        </p:txBody>
      </p:sp>
      <p:sp>
        <p:nvSpPr>
          <p:cNvPr id="229384" name="Rectangle 8">
            <a:extLst>
              <a:ext uri="{FF2B5EF4-FFF2-40B4-BE49-F238E27FC236}">
                <a16:creationId xmlns:a16="http://schemas.microsoft.com/office/drawing/2014/main" id="{D446C98D-9219-4BB6-A53C-8112C6D9B624}"/>
              </a:ext>
            </a:extLst>
          </p:cNvPr>
          <p:cNvSpPr>
            <a:spLocks noChangeArrowheads="1"/>
          </p:cNvSpPr>
          <p:nvPr/>
        </p:nvSpPr>
        <p:spPr bwMode="auto">
          <a:xfrm>
            <a:off x="342900" y="5330825"/>
            <a:ext cx="6615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010066"/>
                </a:solidFill>
              </a:rPr>
              <a:t>(NH</a:t>
            </a:r>
            <a:r>
              <a:rPr lang="en-GB" altLang="en-US" b="1" baseline="-25000" dirty="0">
                <a:solidFill>
                  <a:srgbClr val="010066"/>
                </a:solidFill>
              </a:rPr>
              <a:t>4</a:t>
            </a:r>
            <a:r>
              <a:rPr lang="en-GB" altLang="en-US" b="1" dirty="0">
                <a:solidFill>
                  <a:srgbClr val="010066"/>
                </a:solidFill>
              </a:rPr>
              <a:t>)</a:t>
            </a:r>
            <a:r>
              <a:rPr lang="en-GB" altLang="en-US" b="1" baseline="-25000" dirty="0">
                <a:solidFill>
                  <a:srgbClr val="010066"/>
                </a:solidFill>
              </a:rPr>
              <a:t>2</a:t>
            </a:r>
            <a:r>
              <a:rPr lang="en-GB" altLang="en-US" b="1" dirty="0">
                <a:solidFill>
                  <a:srgbClr val="010066"/>
                </a:solidFill>
              </a:rPr>
              <a:t>SO</a:t>
            </a:r>
            <a:r>
              <a:rPr lang="en-GB" altLang="en-US" b="1" baseline="-25000" dirty="0">
                <a:solidFill>
                  <a:srgbClr val="010066"/>
                </a:solidFill>
              </a:rPr>
              <a:t>4</a:t>
            </a:r>
            <a:r>
              <a:rPr lang="en-GB" altLang="en-US" dirty="0">
                <a:solidFill>
                  <a:srgbClr val="010066"/>
                </a:solidFill>
              </a:rPr>
              <a:t> contains two nitrogen, eight hydrogen, one </a:t>
            </a:r>
            <a:r>
              <a:rPr lang="en-GB" altLang="en-US" dirty="0" err="1">
                <a:solidFill>
                  <a:srgbClr val="010066"/>
                </a:solidFill>
              </a:rPr>
              <a:t>sulfur</a:t>
            </a:r>
            <a:r>
              <a:rPr lang="en-GB" altLang="en-US" dirty="0">
                <a:solidFill>
                  <a:srgbClr val="010066"/>
                </a:solidFill>
              </a:rPr>
              <a:t> and four oxygen atoms.</a:t>
            </a:r>
          </a:p>
        </p:txBody>
      </p:sp>
      <p:sp>
        <p:nvSpPr>
          <p:cNvPr id="229385" name="Rectangle 9">
            <a:extLst>
              <a:ext uri="{FF2B5EF4-FFF2-40B4-BE49-F238E27FC236}">
                <a16:creationId xmlns:a16="http://schemas.microsoft.com/office/drawing/2014/main" id="{2678C99F-BE10-458E-9C69-1E8E42B08770}"/>
              </a:ext>
            </a:extLst>
          </p:cNvPr>
          <p:cNvSpPr>
            <a:spLocks noChangeArrowheads="1"/>
          </p:cNvSpPr>
          <p:nvPr/>
        </p:nvSpPr>
        <p:spPr bwMode="auto">
          <a:xfrm>
            <a:off x="342900" y="4383088"/>
            <a:ext cx="5962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010066"/>
                </a:solidFill>
              </a:rPr>
              <a:t>Ca(NO</a:t>
            </a:r>
            <a:r>
              <a:rPr lang="en-GB" altLang="en-US" b="1" baseline="-25000">
                <a:solidFill>
                  <a:srgbClr val="010066"/>
                </a:solidFill>
              </a:rPr>
              <a:t>3</a:t>
            </a:r>
            <a:r>
              <a:rPr lang="en-GB" altLang="en-US" b="1">
                <a:solidFill>
                  <a:srgbClr val="010066"/>
                </a:solidFill>
              </a:rPr>
              <a:t>)</a:t>
            </a:r>
            <a:r>
              <a:rPr lang="en-GB" altLang="en-US" b="1" baseline="-25000">
                <a:solidFill>
                  <a:srgbClr val="010066"/>
                </a:solidFill>
              </a:rPr>
              <a:t>2</a:t>
            </a:r>
            <a:r>
              <a:rPr lang="en-GB" altLang="en-US">
                <a:solidFill>
                  <a:srgbClr val="010066"/>
                </a:solidFill>
              </a:rPr>
              <a:t> contains one calcium, two nitrogen and six oxygen atoms.</a:t>
            </a:r>
          </a:p>
        </p:txBody>
      </p:sp>
      <p:sp>
        <p:nvSpPr>
          <p:cNvPr id="229386" name="Rectangle 10">
            <a:extLst>
              <a:ext uri="{FF2B5EF4-FFF2-40B4-BE49-F238E27FC236}">
                <a16:creationId xmlns:a16="http://schemas.microsoft.com/office/drawing/2014/main" id="{4762A54E-919A-4C8D-9A45-0E1CD33B0144}"/>
              </a:ext>
            </a:extLst>
          </p:cNvPr>
          <p:cNvSpPr>
            <a:spLocks noChangeArrowheads="1"/>
          </p:cNvSpPr>
          <p:nvPr/>
        </p:nvSpPr>
        <p:spPr bwMode="auto">
          <a:xfrm>
            <a:off x="342900" y="2836863"/>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a:t>
            </a:r>
          </a:p>
        </p:txBody>
      </p:sp>
      <p:sp>
        <p:nvSpPr>
          <p:cNvPr id="28683" name="TextBox 10">
            <a:extLst>
              <a:ext uri="{FF2B5EF4-FFF2-40B4-BE49-F238E27FC236}">
                <a16:creationId xmlns:a16="http://schemas.microsoft.com/office/drawing/2014/main" id="{A3F38690-6916-476B-BFF2-8163046D579D}"/>
              </a:ext>
            </a:extLst>
          </p:cNvPr>
          <p:cNvSpPr txBox="1">
            <a:spLocks noChangeArrowheads="1"/>
          </p:cNvSpPr>
          <p:nvPr/>
        </p:nvSpPr>
        <p:spPr bwMode="auto">
          <a:xfrm>
            <a:off x="7081838" y="5237163"/>
            <a:ext cx="85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Mg</a:t>
            </a:r>
          </a:p>
        </p:txBody>
      </p:sp>
      <p:sp>
        <p:nvSpPr>
          <p:cNvPr id="28684" name="TextBox 11">
            <a:extLst>
              <a:ext uri="{FF2B5EF4-FFF2-40B4-BE49-F238E27FC236}">
                <a16:creationId xmlns:a16="http://schemas.microsoft.com/office/drawing/2014/main" id="{97408AC3-71EA-45A4-ACCA-50E4E143D7C7}"/>
              </a:ext>
            </a:extLst>
          </p:cNvPr>
          <p:cNvSpPr txBox="1">
            <a:spLocks noChangeArrowheads="1"/>
          </p:cNvSpPr>
          <p:nvPr/>
        </p:nvSpPr>
        <p:spPr bwMode="auto">
          <a:xfrm>
            <a:off x="6481763" y="4035425"/>
            <a:ext cx="544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O</a:t>
            </a:r>
          </a:p>
        </p:txBody>
      </p:sp>
      <p:sp>
        <p:nvSpPr>
          <p:cNvPr id="28685" name="TextBox 12">
            <a:extLst>
              <a:ext uri="{FF2B5EF4-FFF2-40B4-BE49-F238E27FC236}">
                <a16:creationId xmlns:a16="http://schemas.microsoft.com/office/drawing/2014/main" id="{60BE007B-AAEE-4EB3-ADF2-59CE51D09BEB}"/>
              </a:ext>
            </a:extLst>
          </p:cNvPr>
          <p:cNvSpPr txBox="1">
            <a:spLocks noChangeArrowheads="1"/>
          </p:cNvSpPr>
          <p:nvPr/>
        </p:nvSpPr>
        <p:spPr bwMode="auto">
          <a:xfrm>
            <a:off x="7988300" y="4035425"/>
            <a:ext cx="544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O</a:t>
            </a:r>
          </a:p>
        </p:txBody>
      </p:sp>
      <p:sp>
        <p:nvSpPr>
          <p:cNvPr id="28686" name="TextBox 13">
            <a:extLst>
              <a:ext uri="{FF2B5EF4-FFF2-40B4-BE49-F238E27FC236}">
                <a16:creationId xmlns:a16="http://schemas.microsoft.com/office/drawing/2014/main" id="{F49EA68B-5FDF-4CCB-B51D-054F10ADB0A6}"/>
              </a:ext>
            </a:extLst>
          </p:cNvPr>
          <p:cNvSpPr txBox="1">
            <a:spLocks noChangeArrowheads="1"/>
          </p:cNvSpPr>
          <p:nvPr/>
        </p:nvSpPr>
        <p:spPr bwMode="auto">
          <a:xfrm>
            <a:off x="6494463" y="3049588"/>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H</a:t>
            </a:r>
          </a:p>
        </p:txBody>
      </p:sp>
      <p:sp>
        <p:nvSpPr>
          <p:cNvPr id="28687" name="TextBox 14">
            <a:extLst>
              <a:ext uri="{FF2B5EF4-FFF2-40B4-BE49-F238E27FC236}">
                <a16:creationId xmlns:a16="http://schemas.microsoft.com/office/drawing/2014/main" id="{6C22C787-76A0-4D5A-8C1A-F7C5112D366F}"/>
              </a:ext>
            </a:extLst>
          </p:cNvPr>
          <p:cNvSpPr txBox="1">
            <a:spLocks noChangeArrowheads="1"/>
          </p:cNvSpPr>
          <p:nvPr/>
        </p:nvSpPr>
        <p:spPr bwMode="auto">
          <a:xfrm>
            <a:off x="8002588" y="3049588"/>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H</a:t>
            </a:r>
          </a:p>
        </p:txBody>
      </p:sp>
      <p:cxnSp>
        <p:nvCxnSpPr>
          <p:cNvPr id="28688" name="Straight Connector 18">
            <a:extLst>
              <a:ext uri="{FF2B5EF4-FFF2-40B4-BE49-F238E27FC236}">
                <a16:creationId xmlns:a16="http://schemas.microsoft.com/office/drawing/2014/main" id="{DEF714E3-7A88-42D9-A4A4-24641A9A2D05}"/>
              </a:ext>
            </a:extLst>
          </p:cNvPr>
          <p:cNvCxnSpPr>
            <a:cxnSpLocks noChangeShapeType="1"/>
          </p:cNvCxnSpPr>
          <p:nvPr/>
        </p:nvCxnSpPr>
        <p:spPr bwMode="auto">
          <a:xfrm>
            <a:off x="6753225" y="3621088"/>
            <a:ext cx="0" cy="476250"/>
          </a:xfrm>
          <a:prstGeom prst="line">
            <a:avLst/>
          </a:prstGeom>
          <a:noFill/>
          <a:ln w="57150" algn="ctr">
            <a:solidFill>
              <a:srgbClr val="010066"/>
            </a:solidFill>
            <a:round/>
            <a:headEnd/>
            <a:tailEnd/>
          </a:ln>
          <a:extLst>
            <a:ext uri="{909E8E84-426E-40DD-AFC4-6F175D3DCCD1}">
              <a14:hiddenFill xmlns:a14="http://schemas.microsoft.com/office/drawing/2010/main">
                <a:noFill/>
              </a14:hiddenFill>
            </a:ext>
          </a:extLst>
        </p:spPr>
      </p:cxnSp>
      <p:cxnSp>
        <p:nvCxnSpPr>
          <p:cNvPr id="28689" name="Straight Connector 22">
            <a:extLst>
              <a:ext uri="{FF2B5EF4-FFF2-40B4-BE49-F238E27FC236}">
                <a16:creationId xmlns:a16="http://schemas.microsoft.com/office/drawing/2014/main" id="{41DA9205-03EF-4C9E-B8BA-D5A8309F2504}"/>
              </a:ext>
            </a:extLst>
          </p:cNvPr>
          <p:cNvCxnSpPr>
            <a:cxnSpLocks noChangeShapeType="1"/>
          </p:cNvCxnSpPr>
          <p:nvPr/>
        </p:nvCxnSpPr>
        <p:spPr bwMode="auto">
          <a:xfrm>
            <a:off x="8261350" y="3619500"/>
            <a:ext cx="0" cy="474663"/>
          </a:xfrm>
          <a:prstGeom prst="line">
            <a:avLst/>
          </a:prstGeom>
          <a:noFill/>
          <a:ln w="57150" algn="ctr">
            <a:solidFill>
              <a:srgbClr val="010066"/>
            </a:solidFill>
            <a:round/>
            <a:headEnd/>
            <a:tailEnd/>
          </a:ln>
          <a:extLst>
            <a:ext uri="{909E8E84-426E-40DD-AFC4-6F175D3DCCD1}">
              <a14:hiddenFill xmlns:a14="http://schemas.microsoft.com/office/drawing/2010/main">
                <a:noFill/>
              </a14:hiddenFill>
            </a:ext>
          </a:extLst>
        </p:spPr>
      </p:cxnSp>
      <p:cxnSp>
        <p:nvCxnSpPr>
          <p:cNvPr id="28690" name="Straight Connector 23">
            <a:extLst>
              <a:ext uri="{FF2B5EF4-FFF2-40B4-BE49-F238E27FC236}">
                <a16:creationId xmlns:a16="http://schemas.microsoft.com/office/drawing/2014/main" id="{CD846E69-E96B-4344-850F-0C1930781599}"/>
              </a:ext>
            </a:extLst>
          </p:cNvPr>
          <p:cNvCxnSpPr>
            <a:cxnSpLocks noChangeShapeType="1"/>
          </p:cNvCxnSpPr>
          <p:nvPr/>
        </p:nvCxnSpPr>
        <p:spPr bwMode="auto">
          <a:xfrm>
            <a:off x="6946900" y="4702175"/>
            <a:ext cx="330200" cy="485775"/>
          </a:xfrm>
          <a:prstGeom prst="line">
            <a:avLst/>
          </a:prstGeom>
          <a:noFill/>
          <a:ln w="57150" algn="ctr">
            <a:solidFill>
              <a:srgbClr val="010066"/>
            </a:solidFill>
            <a:round/>
            <a:headEnd/>
            <a:tailEnd/>
          </a:ln>
          <a:extLst>
            <a:ext uri="{909E8E84-426E-40DD-AFC4-6F175D3DCCD1}">
              <a14:hiddenFill xmlns:a14="http://schemas.microsoft.com/office/drawing/2010/main">
                <a:noFill/>
              </a14:hiddenFill>
            </a:ext>
          </a:extLst>
        </p:spPr>
      </p:cxnSp>
      <p:cxnSp>
        <p:nvCxnSpPr>
          <p:cNvPr id="28691" name="Straight Connector 25">
            <a:extLst>
              <a:ext uri="{FF2B5EF4-FFF2-40B4-BE49-F238E27FC236}">
                <a16:creationId xmlns:a16="http://schemas.microsoft.com/office/drawing/2014/main" id="{1874C959-4E8B-4A72-84EF-CADA1CDB2B6C}"/>
              </a:ext>
            </a:extLst>
          </p:cNvPr>
          <p:cNvCxnSpPr>
            <a:cxnSpLocks noChangeShapeType="1"/>
          </p:cNvCxnSpPr>
          <p:nvPr/>
        </p:nvCxnSpPr>
        <p:spPr bwMode="auto">
          <a:xfrm flipH="1">
            <a:off x="7775575" y="4702175"/>
            <a:ext cx="331788" cy="485775"/>
          </a:xfrm>
          <a:prstGeom prst="line">
            <a:avLst/>
          </a:prstGeom>
          <a:noFill/>
          <a:ln w="57150" algn="ctr">
            <a:solidFill>
              <a:srgbClr val="010066"/>
            </a:solidFill>
            <a:round/>
            <a:headEnd/>
            <a:tailEnd/>
          </a:ln>
          <a:extLst>
            <a:ext uri="{909E8E84-426E-40DD-AFC4-6F175D3DCCD1}">
              <a14:hiddenFill xmlns:a14="http://schemas.microsoft.com/office/drawing/2010/main">
                <a:noFill/>
              </a14:hiddenFill>
            </a:ext>
          </a:extLst>
        </p:spPr>
      </p:cxnSp>
      <p:pic>
        <p:nvPicPr>
          <p:cNvPr id="19" name="Picture 8">
            <a:hlinkClick r:id="" action="ppaction://hlinkshowjump?jump=nextslide"/>
            <a:extLst>
              <a:ext uri="{FF2B5EF4-FFF2-40B4-BE49-F238E27FC236}">
                <a16:creationId xmlns:a16="http://schemas.microsoft.com/office/drawing/2014/main" id="{3EA79C1D-39F3-44CA-8927-A14A9A6C6F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9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93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938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p:bldP spid="229382" grpId="0"/>
      <p:bldP spid="229384" grpId="0"/>
      <p:bldP spid="229385" grpId="0"/>
      <p:bldP spid="229386" grpId="0"/>
      <p:bldP spid="28683" grpId="0"/>
      <p:bldP spid="28684" grpId="0"/>
      <p:bldP spid="28685" grpId="0"/>
      <p:bldP spid="28686" grpId="0"/>
      <p:bldP spid="286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4A52D68-BD60-40E0-8C85-EF03B2ED99C5}"/>
              </a:ext>
            </a:extLst>
          </p:cNvPr>
          <p:cNvSpPr>
            <a:spLocks noGrp="1" noChangeArrowheads="1"/>
          </p:cNvSpPr>
          <p:nvPr>
            <p:ph type="title"/>
          </p:nvPr>
        </p:nvSpPr>
        <p:spPr/>
        <p:txBody>
          <a:bodyPr/>
          <a:lstStyle/>
          <a:p>
            <a:r>
              <a:rPr lang="en-GB" altLang="en-US"/>
              <a:t>What is an empirical formula?</a:t>
            </a:r>
          </a:p>
        </p:txBody>
      </p:sp>
      <p:sp>
        <p:nvSpPr>
          <p:cNvPr id="43011" name="Text Box 3">
            <a:extLst>
              <a:ext uri="{FF2B5EF4-FFF2-40B4-BE49-F238E27FC236}">
                <a16:creationId xmlns:a16="http://schemas.microsoft.com/office/drawing/2014/main" id="{A9CF2962-1ADC-4461-9F7E-203439ADCF9C}"/>
              </a:ext>
            </a:extLst>
          </p:cNvPr>
          <p:cNvSpPr txBox="1">
            <a:spLocks noChangeArrowheads="1"/>
          </p:cNvSpPr>
          <p:nvPr/>
        </p:nvSpPr>
        <p:spPr bwMode="auto">
          <a:xfrm>
            <a:off x="342900" y="784225"/>
            <a:ext cx="850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a:t>
            </a:r>
            <a:r>
              <a:rPr lang="en-GB" altLang="en-US" b="1">
                <a:solidFill>
                  <a:srgbClr val="FF6600"/>
                </a:solidFill>
              </a:rPr>
              <a:t>empirical formula</a:t>
            </a:r>
            <a:r>
              <a:rPr lang="en-GB" altLang="en-US">
                <a:solidFill>
                  <a:srgbClr val="010066"/>
                </a:solidFill>
              </a:rPr>
              <a:t> of a compound is the simplest whole number ratio of the different types of atoms in one molecule.</a:t>
            </a:r>
          </a:p>
        </p:txBody>
      </p:sp>
      <p:sp>
        <p:nvSpPr>
          <p:cNvPr id="250884" name="Rectangle 4">
            <a:extLst>
              <a:ext uri="{FF2B5EF4-FFF2-40B4-BE49-F238E27FC236}">
                <a16:creationId xmlns:a16="http://schemas.microsoft.com/office/drawing/2014/main" id="{EE8971D4-1EA2-4FCF-A033-C5881FDCE6D5}"/>
              </a:ext>
            </a:extLst>
          </p:cNvPr>
          <p:cNvSpPr>
            <a:spLocks noChangeArrowheads="1"/>
          </p:cNvSpPr>
          <p:nvPr/>
        </p:nvSpPr>
        <p:spPr bwMode="auto">
          <a:xfrm>
            <a:off x="1006475" y="546258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ethane: C</a:t>
            </a:r>
            <a:r>
              <a:rPr lang="en-GB" altLang="en-US" b="1" baseline="-25000">
                <a:solidFill>
                  <a:srgbClr val="010066"/>
                </a:solidFill>
              </a:rPr>
              <a:t>2</a:t>
            </a:r>
            <a:r>
              <a:rPr lang="en-GB" altLang="en-US" b="1">
                <a:solidFill>
                  <a:srgbClr val="010066"/>
                </a:solidFill>
              </a:rPr>
              <a:t>H</a:t>
            </a:r>
            <a:r>
              <a:rPr lang="en-GB" altLang="en-US" b="1" baseline="-25000">
                <a:solidFill>
                  <a:srgbClr val="010066"/>
                </a:solidFill>
              </a:rPr>
              <a:t>6</a:t>
            </a:r>
          </a:p>
        </p:txBody>
      </p:sp>
      <p:pic>
        <p:nvPicPr>
          <p:cNvPr id="250887" name="Picture 7" descr="ethane">
            <a:extLst>
              <a:ext uri="{FF2B5EF4-FFF2-40B4-BE49-F238E27FC236}">
                <a16:creationId xmlns:a16="http://schemas.microsoft.com/office/drawing/2014/main" id="{61531034-D818-4BE6-B8BD-5576557B2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178175"/>
            <a:ext cx="28733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0" name="Text Box 10">
            <a:extLst>
              <a:ext uri="{FF2B5EF4-FFF2-40B4-BE49-F238E27FC236}">
                <a16:creationId xmlns:a16="http://schemas.microsoft.com/office/drawing/2014/main" id="{C5662E41-2D26-4702-ADD2-194710A7A38C}"/>
              </a:ext>
            </a:extLst>
          </p:cNvPr>
          <p:cNvSpPr txBox="1">
            <a:spLocks noChangeArrowheads="1"/>
          </p:cNvSpPr>
          <p:nvPr/>
        </p:nvSpPr>
        <p:spPr bwMode="auto">
          <a:xfrm>
            <a:off x="342900" y="1824038"/>
            <a:ext cx="8623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found by converting the chemical formula of a compound into its simplest whole number form. </a:t>
            </a:r>
            <a:endParaRPr lang="en-GB" altLang="en-US">
              <a:solidFill>
                <a:srgbClr val="010066"/>
              </a:solidFill>
            </a:endParaRPr>
          </a:p>
        </p:txBody>
      </p:sp>
      <p:sp>
        <p:nvSpPr>
          <p:cNvPr id="250891" name="Text Box 11">
            <a:extLst>
              <a:ext uri="{FF2B5EF4-FFF2-40B4-BE49-F238E27FC236}">
                <a16:creationId xmlns:a16="http://schemas.microsoft.com/office/drawing/2014/main" id="{C86D31C1-6CD8-4E3A-B1D7-B6480275C743}"/>
              </a:ext>
            </a:extLst>
          </p:cNvPr>
          <p:cNvSpPr txBox="1">
            <a:spLocks noChangeArrowheads="1"/>
          </p:cNvSpPr>
          <p:nvPr/>
        </p:nvSpPr>
        <p:spPr bwMode="auto">
          <a:xfrm>
            <a:off x="3835400" y="5476171"/>
            <a:ext cx="4760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empirical formula of ethane is therefore ____</a:t>
            </a:r>
          </a:p>
        </p:txBody>
      </p:sp>
      <p:sp>
        <p:nvSpPr>
          <p:cNvPr id="250892" name="Text Box 12">
            <a:extLst>
              <a:ext uri="{FF2B5EF4-FFF2-40B4-BE49-F238E27FC236}">
                <a16:creationId xmlns:a16="http://schemas.microsoft.com/office/drawing/2014/main" id="{1AD68695-DC4E-4088-95D0-2B3635EA9D67}"/>
              </a:ext>
            </a:extLst>
          </p:cNvPr>
          <p:cNvSpPr txBox="1">
            <a:spLocks noChangeArrowheads="1"/>
          </p:cNvSpPr>
          <p:nvPr/>
        </p:nvSpPr>
        <p:spPr bwMode="auto">
          <a:xfrm>
            <a:off x="3836988" y="2706688"/>
            <a:ext cx="4695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Ethane has the molecular formula C</a:t>
            </a:r>
            <a:r>
              <a:rPr lang="en-GB" altLang="en-US" baseline="-25000">
                <a:solidFill>
                  <a:srgbClr val="010066"/>
                </a:solidFill>
              </a:rPr>
              <a:t>2</a:t>
            </a:r>
            <a:r>
              <a:rPr lang="en-GB" altLang="en-US">
                <a:solidFill>
                  <a:srgbClr val="010066"/>
                </a:solidFill>
              </a:rPr>
              <a:t>H</a:t>
            </a:r>
            <a:r>
              <a:rPr lang="en-GB" altLang="en-US" baseline="-25000">
                <a:solidFill>
                  <a:srgbClr val="010066"/>
                </a:solidFill>
              </a:rPr>
              <a:t>6</a:t>
            </a:r>
            <a:r>
              <a:rPr lang="en-GB" altLang="en-US">
                <a:solidFill>
                  <a:srgbClr val="010066"/>
                </a:solidFill>
              </a:rPr>
              <a:t>.</a:t>
            </a:r>
          </a:p>
        </p:txBody>
      </p:sp>
      <p:sp>
        <p:nvSpPr>
          <p:cNvPr id="250893" name="Text Box 13">
            <a:extLst>
              <a:ext uri="{FF2B5EF4-FFF2-40B4-BE49-F238E27FC236}">
                <a16:creationId xmlns:a16="http://schemas.microsoft.com/office/drawing/2014/main" id="{1F2C7B93-DC37-4658-8897-32810C7A078C}"/>
              </a:ext>
            </a:extLst>
          </p:cNvPr>
          <p:cNvSpPr txBox="1">
            <a:spLocks noChangeArrowheads="1"/>
          </p:cNvSpPr>
          <p:nvPr/>
        </p:nvSpPr>
        <p:spPr bwMode="auto">
          <a:xfrm>
            <a:off x="3835400" y="3588633"/>
            <a:ext cx="46958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simplest whole number ratio of this formula can be found by dividing this formula by 2:</a:t>
            </a:r>
          </a:p>
        </p:txBody>
      </p:sp>
      <p:sp>
        <p:nvSpPr>
          <p:cNvPr id="250894" name="Text Box 14">
            <a:extLst>
              <a:ext uri="{FF2B5EF4-FFF2-40B4-BE49-F238E27FC236}">
                <a16:creationId xmlns:a16="http://schemas.microsoft.com/office/drawing/2014/main" id="{728F8D77-ADA7-4D64-A39D-7A3E7D43F147}"/>
              </a:ext>
            </a:extLst>
          </p:cNvPr>
          <p:cNvSpPr txBox="1">
            <a:spLocks noChangeArrowheads="1"/>
          </p:cNvSpPr>
          <p:nvPr/>
        </p:nvSpPr>
        <p:spPr bwMode="auto">
          <a:xfrm>
            <a:off x="5462588" y="5841296"/>
            <a:ext cx="8493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CH</a:t>
            </a:r>
            <a:r>
              <a:rPr lang="en-GB" altLang="en-US" b="1" baseline="-25000">
                <a:solidFill>
                  <a:srgbClr val="010066"/>
                </a:solidFill>
              </a:rPr>
              <a:t>3</a:t>
            </a:r>
            <a:r>
              <a:rPr lang="en-GB" altLang="en-US">
                <a:solidFill>
                  <a:srgbClr val="010066"/>
                </a:solidFill>
              </a:rPr>
              <a:t>.</a:t>
            </a:r>
          </a:p>
        </p:txBody>
      </p:sp>
      <p:sp>
        <p:nvSpPr>
          <p:cNvPr id="12" name="Rectangle 11">
            <a:extLst>
              <a:ext uri="{FF2B5EF4-FFF2-40B4-BE49-F238E27FC236}">
                <a16:creationId xmlns:a16="http://schemas.microsoft.com/office/drawing/2014/main" id="{D546C644-BB48-4BD6-9B29-A2C83E23EF68}"/>
              </a:ext>
            </a:extLst>
          </p:cNvPr>
          <p:cNvSpPr>
            <a:spLocks noChangeArrowheads="1"/>
          </p:cNvSpPr>
          <p:nvPr/>
        </p:nvSpPr>
        <p:spPr bwMode="auto">
          <a:xfrm>
            <a:off x="3941763" y="4891089"/>
            <a:ext cx="234632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a:t>
            </a:r>
            <a:r>
              <a:rPr lang="en-GB" altLang="en-US" b="1" baseline="-25000">
                <a:solidFill>
                  <a:srgbClr val="010066"/>
                </a:solidFill>
              </a:rPr>
              <a:t>2÷2</a:t>
            </a:r>
            <a:r>
              <a:rPr lang="en-GB" altLang="en-US">
                <a:solidFill>
                  <a:srgbClr val="010066"/>
                </a:solidFill>
              </a:rPr>
              <a:t> H</a:t>
            </a:r>
            <a:r>
              <a:rPr lang="en-GB" altLang="en-US" b="1" baseline="-25000">
                <a:solidFill>
                  <a:srgbClr val="010066"/>
                </a:solidFill>
              </a:rPr>
              <a:t>6÷2</a:t>
            </a:r>
            <a:r>
              <a:rPr lang="en-GB" altLang="en-US">
                <a:solidFill>
                  <a:srgbClr val="010066"/>
                </a:solidFill>
              </a:rPr>
              <a:t> = C</a:t>
            </a:r>
            <a:r>
              <a:rPr lang="en-GB" altLang="en-US" baseline="-25000">
                <a:solidFill>
                  <a:srgbClr val="010066"/>
                </a:solidFill>
              </a:rPr>
              <a:t>1</a:t>
            </a:r>
            <a:r>
              <a:rPr lang="en-GB" altLang="en-US">
                <a:solidFill>
                  <a:srgbClr val="010066"/>
                </a:solidFill>
              </a:rPr>
              <a:t> =</a:t>
            </a:r>
            <a:endParaRPr lang="en-GB" altLang="en-US" baseline="-25000">
              <a:solidFill>
                <a:srgbClr val="010066"/>
              </a:solidFill>
            </a:endParaRPr>
          </a:p>
        </p:txBody>
      </p:sp>
      <p:sp>
        <p:nvSpPr>
          <p:cNvPr id="13" name="Rectangle 12">
            <a:extLst>
              <a:ext uri="{FF2B5EF4-FFF2-40B4-BE49-F238E27FC236}">
                <a16:creationId xmlns:a16="http://schemas.microsoft.com/office/drawing/2014/main" id="{B9BA5A7D-D6FC-43D0-A668-BE88A9AA605E}"/>
              </a:ext>
            </a:extLst>
          </p:cNvPr>
          <p:cNvSpPr>
            <a:spLocks noChangeArrowheads="1"/>
          </p:cNvSpPr>
          <p:nvPr/>
        </p:nvSpPr>
        <p:spPr bwMode="auto">
          <a:xfrm>
            <a:off x="6254750" y="4891089"/>
            <a:ext cx="74295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a:t>
            </a:r>
            <a:r>
              <a:rPr lang="en-GB" altLang="en-US" b="1" baseline="-25000">
                <a:solidFill>
                  <a:srgbClr val="010066"/>
                </a:solidFill>
              </a:rPr>
              <a:t>3</a:t>
            </a:r>
          </a:p>
        </p:txBody>
      </p:sp>
      <p:pic>
        <p:nvPicPr>
          <p:cNvPr id="14" name="Picture 8">
            <a:hlinkClick r:id="" action="ppaction://hlinkshowjump?jump=nextslide"/>
            <a:extLst>
              <a:ext uri="{FF2B5EF4-FFF2-40B4-BE49-F238E27FC236}">
                <a16:creationId xmlns:a16="http://schemas.microsoft.com/office/drawing/2014/main" id="{5D787D2F-44F5-49C0-9ECF-3944DF56CA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7760CB1D-544C-4A0D-B4D2-2337FA2302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8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08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08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08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089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P spid="250890" grpId="0"/>
      <p:bldP spid="250891" grpId="0"/>
      <p:bldP spid="250892" grpId="0"/>
      <p:bldP spid="250893" grpId="0"/>
      <p:bldP spid="250894"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3F8D5D3-0594-40EF-B372-E1A5ED7FD406}"/>
              </a:ext>
            </a:extLst>
          </p:cNvPr>
          <p:cNvSpPr>
            <a:spLocks noGrp="1" noChangeArrowheads="1"/>
          </p:cNvSpPr>
          <p:nvPr>
            <p:ph type="title"/>
          </p:nvPr>
        </p:nvSpPr>
        <p:spPr/>
        <p:txBody>
          <a:bodyPr/>
          <a:lstStyle/>
          <a:p>
            <a:r>
              <a:rPr lang="en-GB" altLang="en-US" dirty="0"/>
              <a:t>Finding the empirical formula</a:t>
            </a:r>
          </a:p>
        </p:txBody>
      </p:sp>
      <p:pic>
        <p:nvPicPr>
          <p:cNvPr id="7" name="Picture 6">
            <a:hlinkClick r:id="" action="ppaction://hlinkshowjump?jump=nextslide"/>
            <a:extLst>
              <a:ext uri="{FF2B5EF4-FFF2-40B4-BE49-F238E27FC236}">
                <a16:creationId xmlns:a16="http://schemas.microsoft.com/office/drawing/2014/main" id="{0B824E8D-1AB1-4734-BE86-DD0F5FED29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BAA0AE6-F0EE-45CE-93FF-27604557DE5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E5DB58AC-2314-44C1-B3DB-9E5DEB2F522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AB4E62D-19E6-4F83-8886-FC4A4165DF4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B5D4191-12C9-4FFC-8CB2-53BB25CEA6A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B1C454D3-260B-47B2-B27B-4EEDE65C0449}"/>
              </a:ext>
            </a:extLst>
          </p:cNvPr>
          <p:cNvSpPr>
            <a:spLocks noGrp="1" noChangeArrowheads="1"/>
          </p:cNvSpPr>
          <p:nvPr>
            <p:ph type="title"/>
          </p:nvPr>
        </p:nvSpPr>
        <p:spPr/>
        <p:txBody>
          <a:bodyPr/>
          <a:lstStyle/>
          <a:p>
            <a:r>
              <a:rPr lang="en-GB" altLang="en-US" dirty="0"/>
              <a:t>Empirical formulae from masses</a:t>
            </a:r>
          </a:p>
        </p:txBody>
      </p:sp>
      <p:pic>
        <p:nvPicPr>
          <p:cNvPr id="7" name="Picture 6">
            <a:hlinkClick r:id="" action="ppaction://hlinkshowjump?jump=nextslide"/>
            <a:extLst>
              <a:ext uri="{FF2B5EF4-FFF2-40B4-BE49-F238E27FC236}">
                <a16:creationId xmlns:a16="http://schemas.microsoft.com/office/drawing/2014/main" id="{E4D910C7-B170-487A-A7D2-C071E35B1D7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BDFB6BA-5FD6-472E-95B4-2C36389A65A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FB49300-0FE0-4A0A-A2E9-7F2BF50DFDB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2E607BD-2638-4621-9B0D-6F7AF563D8D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3BEADE7-36C9-4439-901C-6512FB921A9D}"/>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C9B82EF-B2E8-4812-8255-7820ED27BEDF}"/>
              </a:ext>
            </a:extLst>
          </p:cNvPr>
          <p:cNvSpPr>
            <a:spLocks noGrp="1" noChangeArrowheads="1"/>
          </p:cNvSpPr>
          <p:nvPr>
            <p:ph type="title"/>
          </p:nvPr>
        </p:nvSpPr>
        <p:spPr/>
        <p:txBody>
          <a:bodyPr/>
          <a:lstStyle/>
          <a:p>
            <a:r>
              <a:rPr lang="en-GB" altLang="en-US"/>
              <a:t>Using percentage composition</a:t>
            </a:r>
          </a:p>
        </p:txBody>
      </p:sp>
      <p:sp>
        <p:nvSpPr>
          <p:cNvPr id="44035" name="Text Box 4">
            <a:extLst>
              <a:ext uri="{FF2B5EF4-FFF2-40B4-BE49-F238E27FC236}">
                <a16:creationId xmlns:a16="http://schemas.microsoft.com/office/drawing/2014/main" id="{BE74D1A5-4069-4C4A-BF03-8BA3A704952B}"/>
              </a:ext>
            </a:extLst>
          </p:cNvPr>
          <p:cNvSpPr txBox="1">
            <a:spLocks noChangeArrowheads="1"/>
          </p:cNvSpPr>
          <p:nvPr/>
        </p:nvSpPr>
        <p:spPr bwMode="auto">
          <a:xfrm>
            <a:off x="342900" y="784225"/>
            <a:ext cx="85645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similar method can be used to calculate the empirical formula using </a:t>
            </a:r>
            <a:r>
              <a:rPr lang="en-GB" altLang="en-US" b="1">
                <a:solidFill>
                  <a:srgbClr val="FF6600"/>
                </a:solidFill>
              </a:rPr>
              <a:t>percentage composition</a:t>
            </a:r>
            <a:r>
              <a:rPr lang="en-GB" altLang="en-US"/>
              <a:t>:</a:t>
            </a:r>
          </a:p>
        </p:txBody>
      </p:sp>
      <p:sp>
        <p:nvSpPr>
          <p:cNvPr id="264197" name="Text Box 5">
            <a:extLst>
              <a:ext uri="{FF2B5EF4-FFF2-40B4-BE49-F238E27FC236}">
                <a16:creationId xmlns:a16="http://schemas.microsoft.com/office/drawing/2014/main" id="{2AA9D0E9-EA4D-4AE3-8538-DA755B3A7182}"/>
              </a:ext>
            </a:extLst>
          </p:cNvPr>
          <p:cNvSpPr txBox="1">
            <a:spLocks noChangeArrowheads="1"/>
          </p:cNvSpPr>
          <p:nvPr/>
        </p:nvSpPr>
        <p:spPr bwMode="auto">
          <a:xfrm>
            <a:off x="342900" y="1752600"/>
            <a:ext cx="7796389"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What is the empirical formula of a substance containing 50% sulfur and 50% oxygen by mass?</a:t>
            </a:r>
          </a:p>
        </p:txBody>
      </p:sp>
      <p:sp>
        <p:nvSpPr>
          <p:cNvPr id="264198" name="Text Box 6">
            <a:extLst>
              <a:ext uri="{FF2B5EF4-FFF2-40B4-BE49-F238E27FC236}">
                <a16:creationId xmlns:a16="http://schemas.microsoft.com/office/drawing/2014/main" id="{24485310-34A6-4D87-8C97-F8051CCD7CCC}"/>
              </a:ext>
            </a:extLst>
          </p:cNvPr>
          <p:cNvSpPr txBox="1">
            <a:spLocks noChangeArrowheads="1"/>
          </p:cNvSpPr>
          <p:nvPr/>
        </p:nvSpPr>
        <p:spPr bwMode="auto">
          <a:xfrm>
            <a:off x="342900" y="27193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cs typeface="Arial" panose="020B0604020202020204" pitchFamily="34" charset="0"/>
              </a:rPr>
              <a:t>Step 1:</a:t>
            </a:r>
            <a:endParaRPr lang="en-GB" altLang="en-US" dirty="0">
              <a:solidFill>
                <a:srgbClr val="FF6600"/>
              </a:solidFill>
              <a:cs typeface="Arial" panose="020B0604020202020204" pitchFamily="34" charset="0"/>
            </a:endParaRPr>
          </a:p>
        </p:txBody>
      </p:sp>
      <p:sp>
        <p:nvSpPr>
          <p:cNvPr id="264200" name="Text Box 8">
            <a:extLst>
              <a:ext uri="{FF2B5EF4-FFF2-40B4-BE49-F238E27FC236}">
                <a16:creationId xmlns:a16="http://schemas.microsoft.com/office/drawing/2014/main" id="{796BDD26-2812-4849-B907-5965AA031057}"/>
              </a:ext>
            </a:extLst>
          </p:cNvPr>
          <p:cNvSpPr txBox="1">
            <a:spLocks noChangeArrowheads="1"/>
          </p:cNvSpPr>
          <p:nvPr/>
        </p:nvSpPr>
        <p:spPr bwMode="auto">
          <a:xfrm>
            <a:off x="342900" y="4397375"/>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Step 2:</a:t>
            </a:r>
            <a:r>
              <a:rPr lang="en-GB" altLang="en-US" dirty="0">
                <a:solidFill>
                  <a:srgbClr val="FF6600"/>
                </a:solidFill>
              </a:rPr>
              <a:t> </a:t>
            </a:r>
            <a:r>
              <a:rPr lang="en-GB" altLang="en-US" dirty="0"/>
              <a:t>find the simplest whole number ratio:</a:t>
            </a:r>
          </a:p>
        </p:txBody>
      </p:sp>
      <p:sp>
        <p:nvSpPr>
          <p:cNvPr id="264202" name="Text Box 10">
            <a:extLst>
              <a:ext uri="{FF2B5EF4-FFF2-40B4-BE49-F238E27FC236}">
                <a16:creationId xmlns:a16="http://schemas.microsoft.com/office/drawing/2014/main" id="{409DB52B-9336-4E29-B54A-F1C406A2C167}"/>
              </a:ext>
            </a:extLst>
          </p:cNvPr>
          <p:cNvSpPr txBox="1">
            <a:spLocks noChangeArrowheads="1"/>
          </p:cNvSpPr>
          <p:nvPr/>
        </p:nvSpPr>
        <p:spPr bwMode="auto">
          <a:xfrm>
            <a:off x="342900" y="5683250"/>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compound has the empirical formula </a:t>
            </a:r>
            <a:r>
              <a:rPr lang="en-GB" altLang="en-US" b="1">
                <a:solidFill>
                  <a:srgbClr val="010066"/>
                </a:solidFill>
              </a:rPr>
              <a:t>SO</a:t>
            </a:r>
            <a:r>
              <a:rPr lang="en-GB" altLang="en-US" b="1" baseline="-25000">
                <a:solidFill>
                  <a:srgbClr val="010066"/>
                </a:solidFill>
              </a:rPr>
              <a:t>2</a:t>
            </a:r>
            <a:r>
              <a:rPr lang="en-GB" altLang="en-US">
                <a:solidFill>
                  <a:srgbClr val="010066"/>
                </a:solidFill>
              </a:rPr>
              <a:t>.</a:t>
            </a:r>
          </a:p>
        </p:txBody>
      </p:sp>
      <p:sp>
        <p:nvSpPr>
          <p:cNvPr id="44054" name="Text Box 26">
            <a:extLst>
              <a:ext uri="{FF2B5EF4-FFF2-40B4-BE49-F238E27FC236}">
                <a16:creationId xmlns:a16="http://schemas.microsoft.com/office/drawing/2014/main" id="{1C48B16A-CF5E-4496-BCB2-F65293C2CD89}"/>
              </a:ext>
            </a:extLst>
          </p:cNvPr>
          <p:cNvSpPr txBox="1">
            <a:spLocks noChangeArrowheads="1"/>
          </p:cNvSpPr>
          <p:nvPr/>
        </p:nvSpPr>
        <p:spPr bwMode="auto">
          <a:xfrm>
            <a:off x="4684713" y="3638550"/>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oxygen =</a:t>
            </a:r>
            <a:endParaRPr lang="en-GB" altLang="en-US"/>
          </a:p>
        </p:txBody>
      </p:sp>
      <p:sp>
        <p:nvSpPr>
          <p:cNvPr id="44055" name="Text Box 7">
            <a:extLst>
              <a:ext uri="{FF2B5EF4-FFF2-40B4-BE49-F238E27FC236}">
                <a16:creationId xmlns:a16="http://schemas.microsoft.com/office/drawing/2014/main" id="{152ED607-DEF1-43B4-B85B-A9EB094AB005}"/>
              </a:ext>
            </a:extLst>
          </p:cNvPr>
          <p:cNvSpPr txBox="1">
            <a:spLocks noChangeArrowheads="1"/>
          </p:cNvSpPr>
          <p:nvPr/>
        </p:nvSpPr>
        <p:spPr bwMode="auto">
          <a:xfrm>
            <a:off x="3378200" y="3660775"/>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1.56</a:t>
            </a:r>
            <a:r>
              <a:rPr lang="en-GB" altLang="en-US"/>
              <a:t>	</a:t>
            </a:r>
          </a:p>
        </p:txBody>
      </p:sp>
      <p:sp>
        <p:nvSpPr>
          <p:cNvPr id="44056" name="Text Box 17">
            <a:extLst>
              <a:ext uri="{FF2B5EF4-FFF2-40B4-BE49-F238E27FC236}">
                <a16:creationId xmlns:a16="http://schemas.microsoft.com/office/drawing/2014/main" id="{4CFE3984-C8D5-4CD8-8C04-C0AD34FF99A6}"/>
              </a:ext>
            </a:extLst>
          </p:cNvPr>
          <p:cNvSpPr txBox="1">
            <a:spLocks noChangeArrowheads="1"/>
          </p:cNvSpPr>
          <p:nvPr/>
        </p:nvSpPr>
        <p:spPr bwMode="auto">
          <a:xfrm>
            <a:off x="2501900" y="3479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50</a:t>
            </a:r>
          </a:p>
        </p:txBody>
      </p:sp>
      <p:sp>
        <p:nvSpPr>
          <p:cNvPr id="44057" name="Line 18">
            <a:extLst>
              <a:ext uri="{FF2B5EF4-FFF2-40B4-BE49-F238E27FC236}">
                <a16:creationId xmlns:a16="http://schemas.microsoft.com/office/drawing/2014/main" id="{AB7F3A39-987F-4211-B1BE-C9FD8B5C6B21}"/>
              </a:ext>
            </a:extLst>
          </p:cNvPr>
          <p:cNvSpPr>
            <a:spLocks noChangeShapeType="1"/>
          </p:cNvSpPr>
          <p:nvPr/>
        </p:nvSpPr>
        <p:spPr bwMode="auto">
          <a:xfrm>
            <a:off x="2794000" y="3886200"/>
            <a:ext cx="495300"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8" name="Text Box 19">
            <a:extLst>
              <a:ext uri="{FF2B5EF4-FFF2-40B4-BE49-F238E27FC236}">
                <a16:creationId xmlns:a16="http://schemas.microsoft.com/office/drawing/2014/main" id="{7747C56E-34AA-4C93-BF36-8FE7E7712B28}"/>
              </a:ext>
            </a:extLst>
          </p:cNvPr>
          <p:cNvSpPr txBox="1">
            <a:spLocks noChangeArrowheads="1"/>
          </p:cNvSpPr>
          <p:nvPr/>
        </p:nvSpPr>
        <p:spPr bwMode="auto">
          <a:xfrm>
            <a:off x="2609850" y="387350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32</a:t>
            </a:r>
          </a:p>
        </p:txBody>
      </p:sp>
      <p:sp>
        <p:nvSpPr>
          <p:cNvPr id="44059" name="Text Box 20">
            <a:extLst>
              <a:ext uri="{FF2B5EF4-FFF2-40B4-BE49-F238E27FC236}">
                <a16:creationId xmlns:a16="http://schemas.microsoft.com/office/drawing/2014/main" id="{B4BC8164-928B-4735-9F22-88BBA501FBAC}"/>
              </a:ext>
            </a:extLst>
          </p:cNvPr>
          <p:cNvSpPr txBox="1">
            <a:spLocks noChangeArrowheads="1"/>
          </p:cNvSpPr>
          <p:nvPr/>
        </p:nvSpPr>
        <p:spPr bwMode="auto">
          <a:xfrm>
            <a:off x="5919788" y="346868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50</a:t>
            </a:r>
          </a:p>
        </p:txBody>
      </p:sp>
      <p:sp>
        <p:nvSpPr>
          <p:cNvPr id="44060" name="Line 21">
            <a:extLst>
              <a:ext uri="{FF2B5EF4-FFF2-40B4-BE49-F238E27FC236}">
                <a16:creationId xmlns:a16="http://schemas.microsoft.com/office/drawing/2014/main" id="{CE49B39A-4172-400E-8F91-2C9D1B8A94AD}"/>
              </a:ext>
            </a:extLst>
          </p:cNvPr>
          <p:cNvSpPr>
            <a:spLocks noChangeShapeType="1"/>
          </p:cNvSpPr>
          <p:nvPr/>
        </p:nvSpPr>
        <p:spPr bwMode="auto">
          <a:xfrm>
            <a:off x="6237288" y="3887788"/>
            <a:ext cx="495300"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61" name="Text Box 22">
            <a:extLst>
              <a:ext uri="{FF2B5EF4-FFF2-40B4-BE49-F238E27FC236}">
                <a16:creationId xmlns:a16="http://schemas.microsoft.com/office/drawing/2014/main" id="{B6D01AA9-18F0-47A9-B1DA-6404E8B23745}"/>
              </a:ext>
            </a:extLst>
          </p:cNvPr>
          <p:cNvSpPr txBox="1">
            <a:spLocks noChangeArrowheads="1"/>
          </p:cNvSpPr>
          <p:nvPr/>
        </p:nvSpPr>
        <p:spPr bwMode="auto">
          <a:xfrm>
            <a:off x="6027738" y="38623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16</a:t>
            </a:r>
          </a:p>
        </p:txBody>
      </p:sp>
      <p:sp>
        <p:nvSpPr>
          <p:cNvPr id="44062" name="Text Box 23">
            <a:extLst>
              <a:ext uri="{FF2B5EF4-FFF2-40B4-BE49-F238E27FC236}">
                <a16:creationId xmlns:a16="http://schemas.microsoft.com/office/drawing/2014/main" id="{83DF622D-D5CE-407E-9F6A-8B46EDBB0672}"/>
              </a:ext>
            </a:extLst>
          </p:cNvPr>
          <p:cNvSpPr txBox="1">
            <a:spLocks noChangeArrowheads="1"/>
          </p:cNvSpPr>
          <p:nvPr/>
        </p:nvSpPr>
        <p:spPr bwMode="auto">
          <a:xfrm>
            <a:off x="6781800" y="3644900"/>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3.125</a:t>
            </a:r>
          </a:p>
        </p:txBody>
      </p:sp>
      <p:sp>
        <p:nvSpPr>
          <p:cNvPr id="44063" name="Text Box 25">
            <a:extLst>
              <a:ext uri="{FF2B5EF4-FFF2-40B4-BE49-F238E27FC236}">
                <a16:creationId xmlns:a16="http://schemas.microsoft.com/office/drawing/2014/main" id="{44E7819D-F321-46E5-8164-B613B39688EA}"/>
              </a:ext>
            </a:extLst>
          </p:cNvPr>
          <p:cNvSpPr txBox="1">
            <a:spLocks noChangeArrowheads="1"/>
          </p:cNvSpPr>
          <p:nvPr/>
        </p:nvSpPr>
        <p:spPr bwMode="auto">
          <a:xfrm>
            <a:off x="1474788" y="3662363"/>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sulfur =</a:t>
            </a:r>
            <a:endParaRPr lang="en-GB" altLang="en-US"/>
          </a:p>
        </p:txBody>
      </p:sp>
      <p:sp>
        <p:nvSpPr>
          <p:cNvPr id="44044" name="Text Box 34">
            <a:extLst>
              <a:ext uri="{FF2B5EF4-FFF2-40B4-BE49-F238E27FC236}">
                <a16:creationId xmlns:a16="http://schemas.microsoft.com/office/drawing/2014/main" id="{54A282EC-7E19-4F62-BB39-BDAE2A90D917}"/>
              </a:ext>
            </a:extLst>
          </p:cNvPr>
          <p:cNvSpPr txBox="1">
            <a:spLocks noChangeArrowheads="1"/>
          </p:cNvSpPr>
          <p:nvPr/>
        </p:nvSpPr>
        <p:spPr bwMode="auto">
          <a:xfrm>
            <a:off x="2738438" y="52085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1.56</a:t>
            </a:r>
          </a:p>
        </p:txBody>
      </p:sp>
      <p:sp>
        <p:nvSpPr>
          <p:cNvPr id="44045" name="Text Box 37">
            <a:extLst>
              <a:ext uri="{FF2B5EF4-FFF2-40B4-BE49-F238E27FC236}">
                <a16:creationId xmlns:a16="http://schemas.microsoft.com/office/drawing/2014/main" id="{AA0F2019-64DD-4E70-8FD3-B97EDE7EC964}"/>
              </a:ext>
            </a:extLst>
          </p:cNvPr>
          <p:cNvSpPr txBox="1">
            <a:spLocks noChangeArrowheads="1"/>
          </p:cNvSpPr>
          <p:nvPr/>
        </p:nvSpPr>
        <p:spPr bwMode="auto">
          <a:xfrm>
            <a:off x="6169025" y="5172075"/>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1.56</a:t>
            </a:r>
          </a:p>
        </p:txBody>
      </p:sp>
      <p:sp>
        <p:nvSpPr>
          <p:cNvPr id="44046" name="Text Box 30">
            <a:extLst>
              <a:ext uri="{FF2B5EF4-FFF2-40B4-BE49-F238E27FC236}">
                <a16:creationId xmlns:a16="http://schemas.microsoft.com/office/drawing/2014/main" id="{C7E9214F-B53E-4881-9240-90588DB2CFB0}"/>
              </a:ext>
            </a:extLst>
          </p:cNvPr>
          <p:cNvSpPr txBox="1">
            <a:spLocks noChangeArrowheads="1"/>
          </p:cNvSpPr>
          <p:nvPr/>
        </p:nvSpPr>
        <p:spPr bwMode="auto">
          <a:xfrm>
            <a:off x="4699000" y="4973638"/>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oxygen =</a:t>
            </a:r>
            <a:endParaRPr lang="en-GB" altLang="en-US"/>
          </a:p>
        </p:txBody>
      </p:sp>
      <p:sp>
        <p:nvSpPr>
          <p:cNvPr id="44047" name="Text Box 31">
            <a:extLst>
              <a:ext uri="{FF2B5EF4-FFF2-40B4-BE49-F238E27FC236}">
                <a16:creationId xmlns:a16="http://schemas.microsoft.com/office/drawing/2014/main" id="{D9A87C84-FDAA-4EDC-9E2D-AB6916152634}"/>
              </a:ext>
            </a:extLst>
          </p:cNvPr>
          <p:cNvSpPr txBox="1">
            <a:spLocks noChangeArrowheads="1"/>
          </p:cNvSpPr>
          <p:nvPr/>
        </p:nvSpPr>
        <p:spPr bwMode="auto">
          <a:xfrm>
            <a:off x="3570288" y="4995863"/>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1</a:t>
            </a:r>
            <a:r>
              <a:rPr lang="en-GB" altLang="en-US"/>
              <a:t>	</a:t>
            </a:r>
          </a:p>
        </p:txBody>
      </p:sp>
      <p:sp>
        <p:nvSpPr>
          <p:cNvPr id="44048" name="Text Box 32">
            <a:extLst>
              <a:ext uri="{FF2B5EF4-FFF2-40B4-BE49-F238E27FC236}">
                <a16:creationId xmlns:a16="http://schemas.microsoft.com/office/drawing/2014/main" id="{1019CBE3-30C6-4DA4-BE8C-9A9D17DCE1AD}"/>
              </a:ext>
            </a:extLst>
          </p:cNvPr>
          <p:cNvSpPr txBox="1">
            <a:spLocks noChangeArrowheads="1"/>
          </p:cNvSpPr>
          <p:nvPr/>
        </p:nvSpPr>
        <p:spPr bwMode="auto">
          <a:xfrm>
            <a:off x="2630488" y="481488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1.56</a:t>
            </a:r>
          </a:p>
        </p:txBody>
      </p:sp>
      <p:sp>
        <p:nvSpPr>
          <p:cNvPr id="44049" name="Text Box 35">
            <a:extLst>
              <a:ext uri="{FF2B5EF4-FFF2-40B4-BE49-F238E27FC236}">
                <a16:creationId xmlns:a16="http://schemas.microsoft.com/office/drawing/2014/main" id="{598D36E7-5226-42B7-86A9-05EC9EE403F6}"/>
              </a:ext>
            </a:extLst>
          </p:cNvPr>
          <p:cNvSpPr txBox="1">
            <a:spLocks noChangeArrowheads="1"/>
          </p:cNvSpPr>
          <p:nvPr/>
        </p:nvSpPr>
        <p:spPr bwMode="auto">
          <a:xfrm>
            <a:off x="6073775" y="48037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3.125</a:t>
            </a:r>
          </a:p>
        </p:txBody>
      </p:sp>
      <p:sp>
        <p:nvSpPr>
          <p:cNvPr id="44050" name="Line 36">
            <a:extLst>
              <a:ext uri="{FF2B5EF4-FFF2-40B4-BE49-F238E27FC236}">
                <a16:creationId xmlns:a16="http://schemas.microsoft.com/office/drawing/2014/main" id="{B69FDAA0-416A-447C-A169-615E0D70C3DF}"/>
              </a:ext>
            </a:extLst>
          </p:cNvPr>
          <p:cNvSpPr>
            <a:spLocks noChangeShapeType="1"/>
          </p:cNvSpPr>
          <p:nvPr/>
        </p:nvSpPr>
        <p:spPr bwMode="auto">
          <a:xfrm>
            <a:off x="6200775" y="5222875"/>
            <a:ext cx="825500"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4051" name="Text Box 38">
            <a:extLst>
              <a:ext uri="{FF2B5EF4-FFF2-40B4-BE49-F238E27FC236}">
                <a16:creationId xmlns:a16="http://schemas.microsoft.com/office/drawing/2014/main" id="{265ED82E-3769-499C-9D6E-A0C248CBB853}"/>
              </a:ext>
            </a:extLst>
          </p:cNvPr>
          <p:cNvSpPr txBox="1">
            <a:spLocks noChangeArrowheads="1"/>
          </p:cNvSpPr>
          <p:nvPr/>
        </p:nvSpPr>
        <p:spPr bwMode="auto">
          <a:xfrm>
            <a:off x="7138988" y="4979988"/>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2</a:t>
            </a:r>
          </a:p>
        </p:txBody>
      </p:sp>
      <p:sp>
        <p:nvSpPr>
          <p:cNvPr id="44052" name="Text Box 39">
            <a:extLst>
              <a:ext uri="{FF2B5EF4-FFF2-40B4-BE49-F238E27FC236}">
                <a16:creationId xmlns:a16="http://schemas.microsoft.com/office/drawing/2014/main" id="{2117486C-17B8-409A-B236-654461AEFB89}"/>
              </a:ext>
            </a:extLst>
          </p:cNvPr>
          <p:cNvSpPr txBox="1">
            <a:spLocks noChangeArrowheads="1"/>
          </p:cNvSpPr>
          <p:nvPr/>
        </p:nvSpPr>
        <p:spPr bwMode="auto">
          <a:xfrm>
            <a:off x="1489075" y="499745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sulfur =</a:t>
            </a:r>
            <a:endParaRPr lang="en-GB" altLang="en-US"/>
          </a:p>
        </p:txBody>
      </p:sp>
      <p:sp>
        <p:nvSpPr>
          <p:cNvPr id="44053" name="Line 40">
            <a:extLst>
              <a:ext uri="{FF2B5EF4-FFF2-40B4-BE49-F238E27FC236}">
                <a16:creationId xmlns:a16="http://schemas.microsoft.com/office/drawing/2014/main" id="{0CAE87A3-319F-4146-B10F-3A402CA378CA}"/>
              </a:ext>
            </a:extLst>
          </p:cNvPr>
          <p:cNvSpPr>
            <a:spLocks noChangeShapeType="1"/>
          </p:cNvSpPr>
          <p:nvPr/>
        </p:nvSpPr>
        <p:spPr bwMode="auto">
          <a:xfrm>
            <a:off x="2760663" y="5237163"/>
            <a:ext cx="825500"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 name="TextBox 291">
            <a:extLst>
              <a:ext uri="{FF2B5EF4-FFF2-40B4-BE49-F238E27FC236}">
                <a16:creationId xmlns:a16="http://schemas.microsoft.com/office/drawing/2014/main" id="{27438CD2-643D-49DD-BF8D-93827D036983}"/>
              </a:ext>
            </a:extLst>
          </p:cNvPr>
          <p:cNvSpPr txBox="1">
            <a:spLocks noChangeArrowheads="1"/>
          </p:cNvSpPr>
          <p:nvPr/>
        </p:nvSpPr>
        <p:spPr bwMode="auto">
          <a:xfrm>
            <a:off x="1512888" y="2719388"/>
            <a:ext cx="6326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divide the given percentages by the RAM of each element:</a:t>
            </a:r>
            <a:endParaRPr lang="en-GB" altLang="en-US"/>
          </a:p>
        </p:txBody>
      </p:sp>
      <p:pic>
        <p:nvPicPr>
          <p:cNvPr id="31" name="Picture 8">
            <a:hlinkClick r:id="" action="ppaction://hlinkshowjump?jump=nextslide"/>
            <a:extLst>
              <a:ext uri="{FF2B5EF4-FFF2-40B4-BE49-F238E27FC236}">
                <a16:creationId xmlns:a16="http://schemas.microsoft.com/office/drawing/2014/main" id="{65FD4C75-6144-4CF1-855D-64965EE457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31">
            <a:extLst>
              <a:ext uri="{FF2B5EF4-FFF2-40B4-BE49-F238E27FC236}">
                <a16:creationId xmlns:a16="http://schemas.microsoft.com/office/drawing/2014/main" id="{C4079E80-381F-44F7-B3B1-2EE0DD1BD7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4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0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0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42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0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0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0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0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0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0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0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0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0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05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4202"/>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animBg="1"/>
      <p:bldP spid="264198" grpId="0"/>
      <p:bldP spid="264200" grpId="0"/>
      <p:bldP spid="264202" grpId="0"/>
      <p:bldP spid="44054" grpId="0"/>
      <p:bldP spid="44055" grpId="0"/>
      <p:bldP spid="44056" grpId="0"/>
      <p:bldP spid="44058" grpId="0"/>
      <p:bldP spid="44059" grpId="0"/>
      <p:bldP spid="44061" grpId="0"/>
      <p:bldP spid="44062" grpId="0"/>
      <p:bldP spid="44063" grpId="0"/>
      <p:bldP spid="44044" grpId="0"/>
      <p:bldP spid="44045" grpId="0"/>
      <p:bldP spid="44046" grpId="0"/>
      <p:bldP spid="44047" grpId="0"/>
      <p:bldP spid="44048" grpId="0"/>
      <p:bldP spid="44049" grpId="0"/>
      <p:bldP spid="44051" grpId="0"/>
      <p:bldP spid="4405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A0D8116F-EF04-4BB9-BCBD-FEB7F305E913}"/>
              </a:ext>
            </a:extLst>
          </p:cNvPr>
          <p:cNvSpPr>
            <a:spLocks noGrp="1" noChangeArrowheads="1"/>
          </p:cNvSpPr>
          <p:nvPr>
            <p:ph type="title"/>
          </p:nvPr>
        </p:nvSpPr>
        <p:spPr/>
        <p:txBody>
          <a:bodyPr/>
          <a:lstStyle/>
          <a:p>
            <a:r>
              <a:rPr lang="en-GB" altLang="en-US" dirty="0"/>
              <a:t>Calculating empirical formulae</a:t>
            </a:r>
          </a:p>
        </p:txBody>
      </p:sp>
      <p:pic>
        <p:nvPicPr>
          <p:cNvPr id="7" name="Picture 6">
            <a:hlinkClick r:id="" action="ppaction://hlinkshowjump?jump=nextslide"/>
            <a:extLst>
              <a:ext uri="{FF2B5EF4-FFF2-40B4-BE49-F238E27FC236}">
                <a16:creationId xmlns:a16="http://schemas.microsoft.com/office/drawing/2014/main" id="{97171E27-6C88-4277-A636-ACE09FE528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3444963-DB49-49E2-809D-072FF40B06C7}"/>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0D685A2-6725-4679-84FE-DFA1BDDA4AA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E509350-33DF-4ACD-9320-D4F1687D4CC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6867D6A-986A-4950-A023-185214E69D6D}"/>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323B3E9-AF33-4DDA-AD9A-485475E3EE51}"/>
              </a:ext>
            </a:extLst>
          </p:cNvPr>
          <p:cNvSpPr>
            <a:spLocks noGrp="1"/>
          </p:cNvSpPr>
          <p:nvPr>
            <p:ph type="title"/>
          </p:nvPr>
        </p:nvSpPr>
        <p:spPr/>
        <p:txBody>
          <a:bodyPr/>
          <a:lstStyle/>
          <a:p>
            <a:r>
              <a:rPr lang="en-GB" altLang="en-US"/>
              <a:t>How do you find the molecular formula?</a:t>
            </a:r>
          </a:p>
        </p:txBody>
      </p:sp>
      <p:sp>
        <p:nvSpPr>
          <p:cNvPr id="45060" name="TextBox 3">
            <a:extLst>
              <a:ext uri="{FF2B5EF4-FFF2-40B4-BE49-F238E27FC236}">
                <a16:creationId xmlns:a16="http://schemas.microsoft.com/office/drawing/2014/main" id="{C96F4A4C-82C5-4872-BD34-3D7F9D3FBE8E}"/>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we know the empirical formula and </a:t>
            </a:r>
            <a:r>
              <a:rPr lang="en-GB" altLang="en-US" b="1" dirty="0">
                <a:solidFill>
                  <a:srgbClr val="FF6600"/>
                </a:solidFill>
              </a:rPr>
              <a:t>relative</a:t>
            </a:r>
            <a:r>
              <a:rPr lang="en-GB" altLang="en-US" dirty="0"/>
              <a:t> </a:t>
            </a:r>
            <a:r>
              <a:rPr lang="en-GB" altLang="en-US" b="1" dirty="0">
                <a:solidFill>
                  <a:srgbClr val="FF6600"/>
                </a:solidFill>
              </a:rPr>
              <a:t>molecular mass</a:t>
            </a:r>
            <a:r>
              <a:rPr lang="en-GB" altLang="en-US" dirty="0"/>
              <a:t>, then we can calculate the </a:t>
            </a:r>
            <a:r>
              <a:rPr lang="en-GB" altLang="en-US" b="1" dirty="0">
                <a:solidFill>
                  <a:srgbClr val="FF6600"/>
                </a:solidFill>
              </a:rPr>
              <a:t>molecular formula </a:t>
            </a:r>
            <a:r>
              <a:rPr lang="en-GB" altLang="en-US" dirty="0"/>
              <a:t>of a compound.</a:t>
            </a:r>
          </a:p>
        </p:txBody>
      </p:sp>
      <p:sp>
        <p:nvSpPr>
          <p:cNvPr id="5" name="TextBox 4">
            <a:extLst>
              <a:ext uri="{FF2B5EF4-FFF2-40B4-BE49-F238E27FC236}">
                <a16:creationId xmlns:a16="http://schemas.microsoft.com/office/drawing/2014/main" id="{3101635E-38D7-4570-92A8-5B8D61F6BD41}"/>
              </a:ext>
            </a:extLst>
          </p:cNvPr>
          <p:cNvSpPr txBox="1">
            <a:spLocks noChangeArrowheads="1"/>
          </p:cNvSpPr>
          <p:nvPr/>
        </p:nvSpPr>
        <p:spPr bwMode="auto">
          <a:xfrm>
            <a:off x="342900" y="17494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the general molecular formula for any compound with the empirical formula CH</a:t>
            </a:r>
            <a:r>
              <a:rPr lang="en-GB" altLang="en-US" baseline="-25000"/>
              <a:t>2</a:t>
            </a:r>
            <a:r>
              <a:rPr lang="en-GB" altLang="en-US"/>
              <a:t>, is C</a:t>
            </a:r>
            <a:r>
              <a:rPr lang="en-GB" altLang="en-US" b="1" baseline="-25000">
                <a:solidFill>
                  <a:srgbClr val="FF6600"/>
                </a:solidFill>
              </a:rPr>
              <a:t>n</a:t>
            </a:r>
            <a:r>
              <a:rPr lang="en-GB" altLang="en-US"/>
              <a:t>H</a:t>
            </a:r>
            <a:r>
              <a:rPr lang="en-GB" altLang="en-US" b="1" baseline="-25000">
                <a:solidFill>
                  <a:srgbClr val="FF6600"/>
                </a:solidFill>
              </a:rPr>
              <a:t>2n</a:t>
            </a:r>
            <a:r>
              <a:rPr lang="en-GB" altLang="en-US"/>
              <a:t>. </a:t>
            </a:r>
          </a:p>
        </p:txBody>
      </p:sp>
      <p:sp>
        <p:nvSpPr>
          <p:cNvPr id="7" name="TextBox 6">
            <a:extLst>
              <a:ext uri="{FF2B5EF4-FFF2-40B4-BE49-F238E27FC236}">
                <a16:creationId xmlns:a16="http://schemas.microsoft.com/office/drawing/2014/main" id="{3C445680-E103-4134-A044-C803059C1891}"/>
              </a:ext>
            </a:extLst>
          </p:cNvPr>
          <p:cNvSpPr txBox="1">
            <a:spLocks noChangeArrowheads="1"/>
          </p:cNvSpPr>
          <p:nvPr/>
        </p:nvSpPr>
        <p:spPr bwMode="auto">
          <a:xfrm>
            <a:off x="342900" y="2714625"/>
            <a:ext cx="6486525"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 you determine the molecular formula?</a:t>
            </a:r>
          </a:p>
        </p:txBody>
      </p:sp>
      <p:sp>
        <p:nvSpPr>
          <p:cNvPr id="9" name="TextBox 8">
            <a:extLst>
              <a:ext uri="{FF2B5EF4-FFF2-40B4-BE49-F238E27FC236}">
                <a16:creationId xmlns:a16="http://schemas.microsoft.com/office/drawing/2014/main" id="{D55B9400-26B1-4B1E-8794-D9D74DA53F0B}"/>
              </a:ext>
            </a:extLst>
          </p:cNvPr>
          <p:cNvSpPr txBox="1">
            <a:spLocks noChangeArrowheads="1"/>
          </p:cNvSpPr>
          <p:nvPr/>
        </p:nvSpPr>
        <p:spPr bwMode="auto">
          <a:xfrm>
            <a:off x="342900" y="3309938"/>
            <a:ext cx="571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1.</a:t>
            </a:r>
            <a:endParaRPr lang="en-GB" altLang="en-US" b="1">
              <a:cs typeface="Arial" panose="020B0604020202020204" pitchFamily="34" charset="0"/>
            </a:endParaRPr>
          </a:p>
        </p:txBody>
      </p:sp>
      <p:grpSp>
        <p:nvGrpSpPr>
          <p:cNvPr id="2" name="Group 14">
            <a:extLst>
              <a:ext uri="{FF2B5EF4-FFF2-40B4-BE49-F238E27FC236}">
                <a16:creationId xmlns:a16="http://schemas.microsoft.com/office/drawing/2014/main" id="{83BA26CB-A845-4701-AE14-DC6B31E41727}"/>
              </a:ext>
            </a:extLst>
          </p:cNvPr>
          <p:cNvGrpSpPr>
            <a:grpSpLocks/>
          </p:cNvGrpSpPr>
          <p:nvPr/>
        </p:nvGrpSpPr>
        <p:grpSpPr bwMode="auto">
          <a:xfrm>
            <a:off x="891470" y="5099050"/>
            <a:ext cx="7623175" cy="503238"/>
            <a:chOff x="975361" y="5197416"/>
            <a:chExt cx="7868367" cy="504000"/>
          </a:xfrm>
        </p:grpSpPr>
        <p:sp>
          <p:nvSpPr>
            <p:cNvPr id="45073" name="Rectangle 15">
              <a:extLst>
                <a:ext uri="{FF2B5EF4-FFF2-40B4-BE49-F238E27FC236}">
                  <a16:creationId xmlns:a16="http://schemas.microsoft.com/office/drawing/2014/main" id="{9430A040-2091-42AD-B4CB-C9AE5FF69112}"/>
                </a:ext>
              </a:extLst>
            </p:cNvPr>
            <p:cNvSpPr>
              <a:spLocks noChangeArrowheads="1"/>
            </p:cNvSpPr>
            <p:nvPr/>
          </p:nvSpPr>
          <p:spPr bwMode="auto">
            <a:xfrm>
              <a:off x="975361" y="5197416"/>
              <a:ext cx="7721653" cy="504000"/>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5074" name="Rectangle 16">
              <a:extLst>
                <a:ext uri="{FF2B5EF4-FFF2-40B4-BE49-F238E27FC236}">
                  <a16:creationId xmlns:a16="http://schemas.microsoft.com/office/drawing/2014/main" id="{1AC97377-6CA9-44F5-9A7C-663969592FA7}"/>
                </a:ext>
              </a:extLst>
            </p:cNvPr>
            <p:cNvSpPr>
              <a:spLocks noChangeArrowheads="1"/>
            </p:cNvSpPr>
            <p:nvPr/>
          </p:nvSpPr>
          <p:spPr bwMode="auto">
            <a:xfrm>
              <a:off x="1016445" y="5218584"/>
              <a:ext cx="7827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chemeClr val="bg1"/>
                  </a:solidFill>
                </a:rPr>
                <a:t>molecular mass (Mr) = n × empirical formula mass</a:t>
              </a:r>
            </a:p>
          </p:txBody>
        </p:sp>
      </p:grpSp>
      <p:sp>
        <p:nvSpPr>
          <p:cNvPr id="11" name="Rectangle 10">
            <a:extLst>
              <a:ext uri="{FF2B5EF4-FFF2-40B4-BE49-F238E27FC236}">
                <a16:creationId xmlns:a16="http://schemas.microsoft.com/office/drawing/2014/main" id="{C0899BD9-AD62-4AB7-9BEF-BC68D7653F82}"/>
              </a:ext>
            </a:extLst>
          </p:cNvPr>
          <p:cNvSpPr>
            <a:spLocks noChangeArrowheads="1"/>
          </p:cNvSpPr>
          <p:nvPr/>
        </p:nvSpPr>
        <p:spPr bwMode="auto">
          <a:xfrm>
            <a:off x="342900" y="3905250"/>
            <a:ext cx="66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2.</a:t>
            </a:r>
            <a:endParaRPr lang="en-GB" altLang="en-US" b="1">
              <a:cs typeface="Arial" panose="020B0604020202020204" pitchFamily="34" charset="0"/>
            </a:endParaRPr>
          </a:p>
        </p:txBody>
      </p:sp>
      <p:sp>
        <p:nvSpPr>
          <p:cNvPr id="12" name="Rectangle 11">
            <a:extLst>
              <a:ext uri="{FF2B5EF4-FFF2-40B4-BE49-F238E27FC236}">
                <a16:creationId xmlns:a16="http://schemas.microsoft.com/office/drawing/2014/main" id="{332581B3-231D-4A99-B5B2-C0A794E23FA9}"/>
              </a:ext>
            </a:extLst>
          </p:cNvPr>
          <p:cNvSpPr>
            <a:spLocks noChangeArrowheads="1"/>
          </p:cNvSpPr>
          <p:nvPr/>
        </p:nvSpPr>
        <p:spPr bwMode="auto">
          <a:xfrm>
            <a:off x="342900" y="4502150"/>
            <a:ext cx="68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3.	</a:t>
            </a:r>
            <a:endParaRPr lang="en-GB" altLang="en-US" b="1">
              <a:cs typeface="Arial" panose="020B0604020202020204" pitchFamily="34" charset="0"/>
            </a:endParaRPr>
          </a:p>
        </p:txBody>
      </p:sp>
      <p:sp>
        <p:nvSpPr>
          <p:cNvPr id="13" name="Rectangle 12">
            <a:extLst>
              <a:ext uri="{FF2B5EF4-FFF2-40B4-BE49-F238E27FC236}">
                <a16:creationId xmlns:a16="http://schemas.microsoft.com/office/drawing/2014/main" id="{7B9055CD-8A0B-4141-BA53-C1B3EB4D7B32}"/>
              </a:ext>
            </a:extLst>
          </p:cNvPr>
          <p:cNvSpPr>
            <a:spLocks noChangeArrowheads="1"/>
          </p:cNvSpPr>
          <p:nvPr/>
        </p:nvSpPr>
        <p:spPr bwMode="auto">
          <a:xfrm>
            <a:off x="342900" y="5737225"/>
            <a:ext cx="65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7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4.</a:t>
            </a:r>
            <a:endParaRPr lang="en-GB" altLang="en-US" b="1">
              <a:cs typeface="Arial" panose="020B0604020202020204" pitchFamily="34" charset="0"/>
            </a:endParaRPr>
          </a:p>
        </p:txBody>
      </p:sp>
      <p:sp>
        <p:nvSpPr>
          <p:cNvPr id="45069" name="TextBox 14">
            <a:extLst>
              <a:ext uri="{FF2B5EF4-FFF2-40B4-BE49-F238E27FC236}">
                <a16:creationId xmlns:a16="http://schemas.microsoft.com/office/drawing/2014/main" id="{C3522363-AC1A-475C-8A6A-EF5AA8F85541}"/>
              </a:ext>
            </a:extLst>
          </p:cNvPr>
          <p:cNvSpPr txBox="1">
            <a:spLocks noChangeArrowheads="1"/>
          </p:cNvSpPr>
          <p:nvPr/>
        </p:nvSpPr>
        <p:spPr bwMode="auto">
          <a:xfrm>
            <a:off x="803275" y="3309938"/>
            <a:ext cx="506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Find the empirical formula mass.</a:t>
            </a:r>
            <a:endParaRPr lang="en-GB" altLang="en-US" dirty="0"/>
          </a:p>
        </p:txBody>
      </p:sp>
      <p:sp>
        <p:nvSpPr>
          <p:cNvPr id="45070" name="TextBox 15">
            <a:extLst>
              <a:ext uri="{FF2B5EF4-FFF2-40B4-BE49-F238E27FC236}">
                <a16:creationId xmlns:a16="http://schemas.microsoft.com/office/drawing/2014/main" id="{76339817-F3E4-4ED9-818A-99C900CE4732}"/>
              </a:ext>
            </a:extLst>
          </p:cNvPr>
          <p:cNvSpPr txBox="1">
            <a:spLocks noChangeArrowheads="1"/>
          </p:cNvSpPr>
          <p:nvPr/>
        </p:nvSpPr>
        <p:spPr bwMode="auto">
          <a:xfrm>
            <a:off x="803275" y="3905250"/>
            <a:ext cx="506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Find the relative molecular mass.</a:t>
            </a:r>
            <a:endParaRPr lang="en-GB" altLang="en-US" dirty="0"/>
          </a:p>
        </p:txBody>
      </p:sp>
      <p:sp>
        <p:nvSpPr>
          <p:cNvPr id="45071" name="TextBox 16">
            <a:extLst>
              <a:ext uri="{FF2B5EF4-FFF2-40B4-BE49-F238E27FC236}">
                <a16:creationId xmlns:a16="http://schemas.microsoft.com/office/drawing/2014/main" id="{77EB00CC-DC1F-4E6A-B179-4B116AE6E35D}"/>
              </a:ext>
            </a:extLst>
          </p:cNvPr>
          <p:cNvSpPr txBox="1">
            <a:spLocks noChangeArrowheads="1"/>
          </p:cNvSpPr>
          <p:nvPr/>
        </p:nvSpPr>
        <p:spPr bwMode="auto">
          <a:xfrm>
            <a:off x="803275" y="4502150"/>
            <a:ext cx="4856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cs typeface="Arial" panose="020B0604020202020204" pitchFamily="34" charset="0"/>
              </a:rPr>
              <a:t>Calculate n using the equation:</a:t>
            </a:r>
            <a:endParaRPr lang="en-GB" altLang="en-US"/>
          </a:p>
        </p:txBody>
      </p:sp>
      <p:sp>
        <p:nvSpPr>
          <p:cNvPr id="45072" name="TextBox 17">
            <a:extLst>
              <a:ext uri="{FF2B5EF4-FFF2-40B4-BE49-F238E27FC236}">
                <a16:creationId xmlns:a16="http://schemas.microsoft.com/office/drawing/2014/main" id="{BBB6A9DF-FD3E-4AE5-9BEF-B371EEE780CE}"/>
              </a:ext>
            </a:extLst>
          </p:cNvPr>
          <p:cNvSpPr txBox="1">
            <a:spLocks noChangeArrowheads="1"/>
          </p:cNvSpPr>
          <p:nvPr/>
        </p:nvSpPr>
        <p:spPr bwMode="auto">
          <a:xfrm>
            <a:off x="803275" y="5737225"/>
            <a:ext cx="558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Multiply the empirical formula by n.</a:t>
            </a:r>
            <a:endParaRPr lang="en-GB" altLang="en-US" dirty="0"/>
          </a:p>
        </p:txBody>
      </p:sp>
      <p:pic>
        <p:nvPicPr>
          <p:cNvPr id="19" name="Picture 8">
            <a:hlinkClick r:id="" action="ppaction://hlinkshowjump?jump=nextslide"/>
            <a:extLst>
              <a:ext uri="{FF2B5EF4-FFF2-40B4-BE49-F238E27FC236}">
                <a16:creationId xmlns:a16="http://schemas.microsoft.com/office/drawing/2014/main" id="{30164BE8-DF5C-410E-AF70-DB9784D25E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750590E0-082A-4A21-9B28-60D2FFA2925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EB85B8FC-B0D9-4650-8CA0-464B3C8F995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07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P spid="12" grpId="0"/>
      <p:bldP spid="13" grpId="0"/>
      <p:bldP spid="45069" grpId="0"/>
      <p:bldP spid="45070" grpId="0"/>
      <p:bldP spid="45071" grpId="0"/>
      <p:bldP spid="450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57B43E-4281-42C4-9016-F3327762435D}"/>
              </a:ext>
            </a:extLst>
          </p:cNvPr>
          <p:cNvSpPr>
            <a:spLocks noChangeArrowheads="1"/>
          </p:cNvSpPr>
          <p:nvPr/>
        </p:nvSpPr>
        <p:spPr bwMode="auto">
          <a:xfrm>
            <a:off x="828675" y="3136723"/>
            <a:ext cx="7618413" cy="317376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6083" name="Title 1">
            <a:extLst>
              <a:ext uri="{FF2B5EF4-FFF2-40B4-BE49-F238E27FC236}">
                <a16:creationId xmlns:a16="http://schemas.microsoft.com/office/drawing/2014/main" id="{6692C5DD-79C9-4E28-9838-42C92438A228}"/>
              </a:ext>
            </a:extLst>
          </p:cNvPr>
          <p:cNvSpPr>
            <a:spLocks noGrp="1"/>
          </p:cNvSpPr>
          <p:nvPr>
            <p:ph type="title"/>
          </p:nvPr>
        </p:nvSpPr>
        <p:spPr/>
        <p:txBody>
          <a:bodyPr/>
          <a:lstStyle/>
          <a:p>
            <a:r>
              <a:rPr lang="en-GB" altLang="en-US"/>
              <a:t>Finding the molecular formula (1)</a:t>
            </a:r>
          </a:p>
        </p:txBody>
      </p:sp>
      <p:sp>
        <p:nvSpPr>
          <p:cNvPr id="46085" name="TextBox 3">
            <a:extLst>
              <a:ext uri="{FF2B5EF4-FFF2-40B4-BE49-F238E27FC236}">
                <a16:creationId xmlns:a16="http://schemas.microsoft.com/office/drawing/2014/main" id="{D93E6B66-31B1-4F56-BD7D-F4A04491B446}"/>
              </a:ext>
            </a:extLst>
          </p:cNvPr>
          <p:cNvSpPr txBox="1">
            <a:spLocks noChangeArrowheads="1"/>
          </p:cNvSpPr>
          <p:nvPr/>
        </p:nvSpPr>
        <p:spPr bwMode="auto">
          <a:xfrm>
            <a:off x="342900" y="784225"/>
            <a:ext cx="7791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compound has a relative molecular mass of 28</a:t>
            </a:r>
            <a:r>
              <a:rPr lang="en-GB" altLang="en-US" sz="1000" dirty="0"/>
              <a:t> </a:t>
            </a:r>
            <a:r>
              <a:rPr lang="en-GB" altLang="en-US" dirty="0"/>
              <a:t>g/mol, and the empirical formula CH</a:t>
            </a:r>
            <a:r>
              <a:rPr lang="en-GB" altLang="en-US" baseline="-25000" dirty="0"/>
              <a:t>2</a:t>
            </a:r>
            <a:r>
              <a:rPr lang="en-GB" altLang="en-US" dirty="0"/>
              <a:t>. </a:t>
            </a:r>
          </a:p>
        </p:txBody>
      </p:sp>
      <p:sp>
        <p:nvSpPr>
          <p:cNvPr id="5" name="Rectangle 4">
            <a:extLst>
              <a:ext uri="{FF2B5EF4-FFF2-40B4-BE49-F238E27FC236}">
                <a16:creationId xmlns:a16="http://schemas.microsoft.com/office/drawing/2014/main" id="{50CCC62D-2900-4101-8241-821BC3EA2707}"/>
              </a:ext>
            </a:extLst>
          </p:cNvPr>
          <p:cNvSpPr>
            <a:spLocks noChangeArrowheads="1"/>
          </p:cNvSpPr>
          <p:nvPr/>
        </p:nvSpPr>
        <p:spPr bwMode="auto">
          <a:xfrm>
            <a:off x="342900" y="2543175"/>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a:solidFill>
                  <a:srgbClr val="FF6600"/>
                </a:solidFill>
                <a:cs typeface="Arial" panose="020B0604020202020204" pitchFamily="34" charset="0"/>
              </a:rPr>
              <a:t>1.</a:t>
            </a:r>
            <a:r>
              <a:rPr lang="en-GB" altLang="en-US" b="1">
                <a:cs typeface="Arial" panose="020B0604020202020204" pitchFamily="34" charset="0"/>
              </a:rPr>
              <a:t>	</a:t>
            </a:r>
          </a:p>
        </p:txBody>
      </p:sp>
      <p:sp>
        <p:nvSpPr>
          <p:cNvPr id="6" name="TextBox 5">
            <a:extLst>
              <a:ext uri="{FF2B5EF4-FFF2-40B4-BE49-F238E27FC236}">
                <a16:creationId xmlns:a16="http://schemas.microsoft.com/office/drawing/2014/main" id="{E572B050-DDE1-47B7-823C-AF8521003D0C}"/>
              </a:ext>
            </a:extLst>
          </p:cNvPr>
          <p:cNvSpPr txBox="1">
            <a:spLocks noChangeArrowheads="1"/>
          </p:cNvSpPr>
          <p:nvPr/>
        </p:nvSpPr>
        <p:spPr bwMode="auto">
          <a:xfrm>
            <a:off x="896061" y="3258962"/>
            <a:ext cx="741926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empirical formula mass is the mass of each atom in the empirical formula added together.</a:t>
            </a:r>
          </a:p>
        </p:txBody>
      </p:sp>
      <p:sp>
        <p:nvSpPr>
          <p:cNvPr id="7" name="TextBox 6">
            <a:extLst>
              <a:ext uri="{FF2B5EF4-FFF2-40B4-BE49-F238E27FC236}">
                <a16:creationId xmlns:a16="http://schemas.microsoft.com/office/drawing/2014/main" id="{857DDE93-7904-448D-B2EE-4C243973EB84}"/>
              </a:ext>
            </a:extLst>
          </p:cNvPr>
          <p:cNvSpPr txBox="1">
            <a:spLocks noChangeArrowheads="1"/>
          </p:cNvSpPr>
          <p:nvPr/>
        </p:nvSpPr>
        <p:spPr bwMode="auto">
          <a:xfrm>
            <a:off x="896061" y="4157165"/>
            <a:ext cx="382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mass of carbon = 12</a:t>
            </a:r>
            <a:r>
              <a:rPr lang="en-GB" altLang="en-US" sz="1000" dirty="0"/>
              <a:t> </a:t>
            </a:r>
            <a:r>
              <a:rPr lang="en-GB" altLang="en-US" dirty="0"/>
              <a:t>g/mol</a:t>
            </a:r>
          </a:p>
        </p:txBody>
      </p:sp>
      <p:sp>
        <p:nvSpPr>
          <p:cNvPr id="8" name="TextBox 7">
            <a:extLst>
              <a:ext uri="{FF2B5EF4-FFF2-40B4-BE49-F238E27FC236}">
                <a16:creationId xmlns:a16="http://schemas.microsoft.com/office/drawing/2014/main" id="{D401CAAC-B933-4285-A1A2-4DE42F30ED02}"/>
              </a:ext>
            </a:extLst>
          </p:cNvPr>
          <p:cNvSpPr txBox="1">
            <a:spLocks noChangeArrowheads="1"/>
          </p:cNvSpPr>
          <p:nvPr/>
        </p:nvSpPr>
        <p:spPr bwMode="auto">
          <a:xfrm>
            <a:off x="896061" y="4687068"/>
            <a:ext cx="3992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mass of hydrogen = 1</a:t>
            </a:r>
            <a:r>
              <a:rPr lang="en-GB" altLang="en-US" sz="1000" dirty="0"/>
              <a:t> </a:t>
            </a:r>
            <a:r>
              <a:rPr lang="en-GB" altLang="en-US" dirty="0"/>
              <a:t>g/mol</a:t>
            </a:r>
          </a:p>
        </p:txBody>
      </p:sp>
      <p:sp>
        <p:nvSpPr>
          <p:cNvPr id="10" name="Rectangle 9">
            <a:extLst>
              <a:ext uri="{FF2B5EF4-FFF2-40B4-BE49-F238E27FC236}">
                <a16:creationId xmlns:a16="http://schemas.microsoft.com/office/drawing/2014/main" id="{6C811B9A-A79F-4D69-AA1C-3D95A4A659AA}"/>
              </a:ext>
            </a:extLst>
          </p:cNvPr>
          <p:cNvSpPr>
            <a:spLocks noChangeArrowheads="1"/>
          </p:cNvSpPr>
          <p:nvPr/>
        </p:nvSpPr>
        <p:spPr bwMode="auto">
          <a:xfrm>
            <a:off x="896061" y="5216971"/>
            <a:ext cx="7528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empirical formula mass = (1 × 12</a:t>
            </a:r>
            <a:r>
              <a:rPr lang="en-GB" altLang="en-US" sz="1000" dirty="0"/>
              <a:t> </a:t>
            </a:r>
            <a:r>
              <a:rPr lang="en-GB" altLang="en-US" dirty="0"/>
              <a:t>g/mol) + (2 × 1</a:t>
            </a:r>
            <a:r>
              <a:rPr lang="en-GB" altLang="en-US" sz="1000" dirty="0"/>
              <a:t> </a:t>
            </a:r>
            <a:r>
              <a:rPr lang="en-GB" altLang="en-US" dirty="0"/>
              <a:t>g/mol) </a:t>
            </a:r>
          </a:p>
        </p:txBody>
      </p:sp>
      <p:sp>
        <p:nvSpPr>
          <p:cNvPr id="11" name="TextBox 10">
            <a:extLst>
              <a:ext uri="{FF2B5EF4-FFF2-40B4-BE49-F238E27FC236}">
                <a16:creationId xmlns:a16="http://schemas.microsoft.com/office/drawing/2014/main" id="{F271AAFA-42DE-435A-B607-1610796FFA7C}"/>
              </a:ext>
            </a:extLst>
          </p:cNvPr>
          <p:cNvSpPr txBox="1">
            <a:spLocks noChangeArrowheads="1"/>
          </p:cNvSpPr>
          <p:nvPr/>
        </p:nvSpPr>
        <p:spPr bwMode="auto">
          <a:xfrm>
            <a:off x="4116215" y="5746575"/>
            <a:ext cx="169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FF6600"/>
                </a:solidFill>
              </a:rPr>
              <a:t>14</a:t>
            </a:r>
            <a:r>
              <a:rPr lang="en-GB" altLang="en-US" sz="1000" b="1" dirty="0">
                <a:solidFill>
                  <a:srgbClr val="FF6600"/>
                </a:solidFill>
              </a:rPr>
              <a:t> </a:t>
            </a:r>
            <a:r>
              <a:rPr lang="en-GB" altLang="en-US" b="1" dirty="0">
                <a:solidFill>
                  <a:srgbClr val="FF6600"/>
                </a:solidFill>
              </a:rPr>
              <a:t>g/mol</a:t>
            </a:r>
          </a:p>
        </p:txBody>
      </p:sp>
      <p:sp>
        <p:nvSpPr>
          <p:cNvPr id="13" name="Rectangle 12">
            <a:extLst>
              <a:ext uri="{FF2B5EF4-FFF2-40B4-BE49-F238E27FC236}">
                <a16:creationId xmlns:a16="http://schemas.microsoft.com/office/drawing/2014/main" id="{DA552AEC-5EF1-4CBB-9367-FBE0ED52581B}"/>
              </a:ext>
            </a:extLst>
          </p:cNvPr>
          <p:cNvSpPr>
            <a:spLocks noChangeArrowheads="1"/>
          </p:cNvSpPr>
          <p:nvPr/>
        </p:nvSpPr>
        <p:spPr bwMode="auto">
          <a:xfrm>
            <a:off x="342900" y="1822626"/>
            <a:ext cx="442912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molecular formula?</a:t>
            </a:r>
          </a:p>
        </p:txBody>
      </p:sp>
      <p:sp>
        <p:nvSpPr>
          <p:cNvPr id="15" name="TextBox 14">
            <a:extLst>
              <a:ext uri="{FF2B5EF4-FFF2-40B4-BE49-F238E27FC236}">
                <a16:creationId xmlns:a16="http://schemas.microsoft.com/office/drawing/2014/main" id="{1A74CFF4-4A49-444E-A347-6D451B23B719}"/>
              </a:ext>
            </a:extLst>
          </p:cNvPr>
          <p:cNvSpPr txBox="1">
            <a:spLocks noChangeArrowheads="1"/>
          </p:cNvSpPr>
          <p:nvPr/>
        </p:nvSpPr>
        <p:spPr bwMode="auto">
          <a:xfrm>
            <a:off x="741363" y="2543175"/>
            <a:ext cx="537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cs typeface="Arial" panose="020B0604020202020204" pitchFamily="34" charset="0"/>
              </a:rPr>
              <a:t>Find the empirical formula mass.</a:t>
            </a:r>
            <a:endParaRPr lang="en-GB" altLang="en-US"/>
          </a:p>
        </p:txBody>
      </p:sp>
      <p:pic>
        <p:nvPicPr>
          <p:cNvPr id="16" name="Picture 8">
            <a:hlinkClick r:id="" action="ppaction://hlinkshowjump?jump=nextslide"/>
            <a:extLst>
              <a:ext uri="{FF2B5EF4-FFF2-40B4-BE49-F238E27FC236}">
                <a16:creationId xmlns:a16="http://schemas.microsoft.com/office/drawing/2014/main" id="{CFDA4C3A-79D0-4980-83CF-90E43469F6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9295ED15-C0CC-4E20-8B0E-E7B4C1D1E0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6" grpId="0"/>
      <p:bldP spid="7" grpId="0"/>
      <p:bldP spid="8" grpId="0"/>
      <p:bldP spid="10" grpId="0"/>
      <p:bldP spid="11" grpId="0"/>
      <p:bldP spid="13"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A63ED94-2B7B-4EB2-908D-579AE4959798}"/>
              </a:ext>
            </a:extLst>
          </p:cNvPr>
          <p:cNvSpPr>
            <a:spLocks noChangeArrowheads="1"/>
          </p:cNvSpPr>
          <p:nvPr/>
        </p:nvSpPr>
        <p:spPr bwMode="auto">
          <a:xfrm>
            <a:off x="880180" y="3854273"/>
            <a:ext cx="5143500" cy="2677232"/>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7107" name="Title 1">
            <a:extLst>
              <a:ext uri="{FF2B5EF4-FFF2-40B4-BE49-F238E27FC236}">
                <a16:creationId xmlns:a16="http://schemas.microsoft.com/office/drawing/2014/main" id="{F1F46A11-C854-48ED-AD6F-2370281A5BE4}"/>
              </a:ext>
            </a:extLst>
          </p:cNvPr>
          <p:cNvSpPr>
            <a:spLocks noGrp="1"/>
          </p:cNvSpPr>
          <p:nvPr>
            <p:ph type="title"/>
          </p:nvPr>
        </p:nvSpPr>
        <p:spPr/>
        <p:txBody>
          <a:bodyPr/>
          <a:lstStyle/>
          <a:p>
            <a:r>
              <a:rPr lang="en-GB" altLang="en-US"/>
              <a:t>Finding the molecular formula (2)</a:t>
            </a:r>
          </a:p>
        </p:txBody>
      </p:sp>
      <p:sp>
        <p:nvSpPr>
          <p:cNvPr id="6" name="TextBox 5">
            <a:extLst>
              <a:ext uri="{FF2B5EF4-FFF2-40B4-BE49-F238E27FC236}">
                <a16:creationId xmlns:a16="http://schemas.microsoft.com/office/drawing/2014/main" id="{97E596C3-9172-4656-93CF-F451701063C3}"/>
              </a:ext>
            </a:extLst>
          </p:cNvPr>
          <p:cNvSpPr txBox="1">
            <a:spLocks noChangeArrowheads="1"/>
          </p:cNvSpPr>
          <p:nvPr/>
        </p:nvSpPr>
        <p:spPr bwMode="auto">
          <a:xfrm>
            <a:off x="782638" y="1295400"/>
            <a:ext cx="831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molecular mass of the compound has been provided: </a:t>
            </a:r>
          </a:p>
        </p:txBody>
      </p:sp>
      <p:sp>
        <p:nvSpPr>
          <p:cNvPr id="7" name="TextBox 6">
            <a:extLst>
              <a:ext uri="{FF2B5EF4-FFF2-40B4-BE49-F238E27FC236}">
                <a16:creationId xmlns:a16="http://schemas.microsoft.com/office/drawing/2014/main" id="{C60F314F-DC17-4C25-AB17-D83FB91E08E2}"/>
              </a:ext>
            </a:extLst>
          </p:cNvPr>
          <p:cNvSpPr txBox="1">
            <a:spLocks noChangeArrowheads="1"/>
          </p:cNvSpPr>
          <p:nvPr/>
        </p:nvSpPr>
        <p:spPr bwMode="auto">
          <a:xfrm>
            <a:off x="782638" y="1765300"/>
            <a:ext cx="5786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Relative molecular mass (Mr) = </a:t>
            </a:r>
            <a:r>
              <a:rPr lang="en-GB" altLang="en-US" b="1" dirty="0">
                <a:solidFill>
                  <a:srgbClr val="FF6600"/>
                </a:solidFill>
              </a:rPr>
              <a:t>28</a:t>
            </a:r>
            <a:r>
              <a:rPr lang="en-GB" altLang="en-US" sz="1000" b="1" dirty="0">
                <a:solidFill>
                  <a:srgbClr val="FF6600"/>
                </a:solidFill>
              </a:rPr>
              <a:t> </a:t>
            </a:r>
            <a:r>
              <a:rPr lang="en-GB" altLang="en-US" b="1" dirty="0">
                <a:solidFill>
                  <a:srgbClr val="FF6600"/>
                </a:solidFill>
              </a:rPr>
              <a:t>g/mol</a:t>
            </a:r>
          </a:p>
        </p:txBody>
      </p:sp>
      <p:sp>
        <p:nvSpPr>
          <p:cNvPr id="47111" name="Rectangle 11">
            <a:extLst>
              <a:ext uri="{FF2B5EF4-FFF2-40B4-BE49-F238E27FC236}">
                <a16:creationId xmlns:a16="http://schemas.microsoft.com/office/drawing/2014/main" id="{09B57037-D409-4E29-9EE3-15CA7E432DB8}"/>
              </a:ext>
            </a:extLst>
          </p:cNvPr>
          <p:cNvSpPr>
            <a:spLocks noChangeArrowheads="1"/>
          </p:cNvSpPr>
          <p:nvPr/>
        </p:nvSpPr>
        <p:spPr bwMode="auto">
          <a:xfrm>
            <a:off x="342900" y="784225"/>
            <a:ext cx="65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rgbClr val="FF6600"/>
                </a:solidFill>
              </a:rPr>
              <a:t>2.  </a:t>
            </a:r>
          </a:p>
        </p:txBody>
      </p:sp>
      <p:sp>
        <p:nvSpPr>
          <p:cNvPr id="13" name="Rectangle 12">
            <a:extLst>
              <a:ext uri="{FF2B5EF4-FFF2-40B4-BE49-F238E27FC236}">
                <a16:creationId xmlns:a16="http://schemas.microsoft.com/office/drawing/2014/main" id="{020F39A8-B792-4D78-8711-8FACEB991202}"/>
              </a:ext>
            </a:extLst>
          </p:cNvPr>
          <p:cNvSpPr>
            <a:spLocks noChangeArrowheads="1"/>
          </p:cNvSpPr>
          <p:nvPr/>
        </p:nvSpPr>
        <p:spPr bwMode="auto">
          <a:xfrm>
            <a:off x="342900" y="2354263"/>
            <a:ext cx="52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rgbClr val="FF6600"/>
                </a:solidFill>
              </a:rPr>
              <a:t>3. </a:t>
            </a:r>
            <a:endParaRPr lang="en-GB" altLang="en-US" b="1" dirty="0"/>
          </a:p>
        </p:txBody>
      </p:sp>
      <p:grpSp>
        <p:nvGrpSpPr>
          <p:cNvPr id="2" name="Group 15">
            <a:extLst>
              <a:ext uri="{FF2B5EF4-FFF2-40B4-BE49-F238E27FC236}">
                <a16:creationId xmlns:a16="http://schemas.microsoft.com/office/drawing/2014/main" id="{8AC60BC4-8F55-48C2-B785-64D80A023BA2}"/>
              </a:ext>
            </a:extLst>
          </p:cNvPr>
          <p:cNvGrpSpPr>
            <a:grpSpLocks/>
          </p:cNvGrpSpPr>
          <p:nvPr/>
        </p:nvGrpSpPr>
        <p:grpSpPr bwMode="auto">
          <a:xfrm>
            <a:off x="868362" y="2976035"/>
            <a:ext cx="7735888" cy="609600"/>
            <a:chOff x="1314507" y="5181600"/>
            <a:chExt cx="7983871" cy="609600"/>
          </a:xfrm>
        </p:grpSpPr>
        <p:sp>
          <p:nvSpPr>
            <p:cNvPr id="47135" name="Rectangle 13">
              <a:extLst>
                <a:ext uri="{FF2B5EF4-FFF2-40B4-BE49-F238E27FC236}">
                  <a16:creationId xmlns:a16="http://schemas.microsoft.com/office/drawing/2014/main" id="{E532284D-DBD1-4239-87D7-D03F20E876C7}"/>
                </a:ext>
              </a:extLst>
            </p:cNvPr>
            <p:cNvSpPr>
              <a:spLocks noChangeArrowheads="1"/>
            </p:cNvSpPr>
            <p:nvPr/>
          </p:nvSpPr>
          <p:spPr bwMode="auto">
            <a:xfrm>
              <a:off x="1314507" y="5181600"/>
              <a:ext cx="7983871" cy="609600"/>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7136" name="Rectangle 14">
              <a:extLst>
                <a:ext uri="{FF2B5EF4-FFF2-40B4-BE49-F238E27FC236}">
                  <a16:creationId xmlns:a16="http://schemas.microsoft.com/office/drawing/2014/main" id="{18A509ED-4C72-4734-B257-83986A66CA4C}"/>
                </a:ext>
              </a:extLst>
            </p:cNvPr>
            <p:cNvSpPr>
              <a:spLocks noChangeArrowheads="1"/>
            </p:cNvSpPr>
            <p:nvPr/>
          </p:nvSpPr>
          <p:spPr bwMode="auto">
            <a:xfrm>
              <a:off x="1461778" y="5255568"/>
              <a:ext cx="7703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chemeClr val="bg1"/>
                  </a:solidFill>
                </a:rPr>
                <a:t>molecular mass (Mr) = n × empirical formula mass</a:t>
              </a:r>
            </a:p>
          </p:txBody>
        </p:sp>
      </p:grpSp>
      <p:sp>
        <p:nvSpPr>
          <p:cNvPr id="17" name="TextBox 16">
            <a:extLst>
              <a:ext uri="{FF2B5EF4-FFF2-40B4-BE49-F238E27FC236}">
                <a16:creationId xmlns:a16="http://schemas.microsoft.com/office/drawing/2014/main" id="{8F2058CC-C8B6-463E-8DB3-86F5968A6BC7}"/>
              </a:ext>
            </a:extLst>
          </p:cNvPr>
          <p:cNvSpPr txBox="1">
            <a:spLocks noChangeArrowheads="1"/>
          </p:cNvSpPr>
          <p:nvPr/>
        </p:nvSpPr>
        <p:spPr bwMode="auto">
          <a:xfrm>
            <a:off x="2332743" y="3950937"/>
            <a:ext cx="3478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28</a:t>
            </a:r>
            <a:r>
              <a:rPr lang="en-GB" altLang="en-US" sz="1000" dirty="0"/>
              <a:t> </a:t>
            </a:r>
            <a:r>
              <a:rPr lang="en-GB" altLang="en-US" dirty="0"/>
              <a:t>g/mol = n × 14</a:t>
            </a:r>
            <a:r>
              <a:rPr lang="en-GB" altLang="en-US" sz="1000" dirty="0"/>
              <a:t> </a:t>
            </a:r>
            <a:r>
              <a:rPr lang="en-GB" altLang="en-US" dirty="0"/>
              <a:t>g/mol </a:t>
            </a:r>
          </a:p>
        </p:txBody>
      </p:sp>
      <p:sp>
        <p:nvSpPr>
          <p:cNvPr id="47130" name="TextBox 17">
            <a:extLst>
              <a:ext uri="{FF2B5EF4-FFF2-40B4-BE49-F238E27FC236}">
                <a16:creationId xmlns:a16="http://schemas.microsoft.com/office/drawing/2014/main" id="{AA185C61-4C04-4D26-B789-A55EC5A78423}"/>
              </a:ext>
            </a:extLst>
          </p:cNvPr>
          <p:cNvSpPr txBox="1">
            <a:spLocks noChangeArrowheads="1"/>
          </p:cNvSpPr>
          <p:nvPr/>
        </p:nvSpPr>
        <p:spPr bwMode="auto">
          <a:xfrm>
            <a:off x="2354968" y="4492979"/>
            <a:ext cx="3648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28</a:t>
            </a:r>
            <a:r>
              <a:rPr lang="en-GB" altLang="en-US" sz="1000" dirty="0"/>
              <a:t> </a:t>
            </a:r>
            <a:r>
              <a:rPr lang="en-GB" altLang="en-US" dirty="0"/>
              <a:t>g/mol       n × 14</a:t>
            </a:r>
            <a:r>
              <a:rPr lang="en-GB" altLang="en-US" sz="1000" dirty="0"/>
              <a:t> </a:t>
            </a:r>
            <a:r>
              <a:rPr lang="en-GB" altLang="en-US" dirty="0"/>
              <a:t>g/mol </a:t>
            </a:r>
          </a:p>
        </p:txBody>
      </p:sp>
      <p:cxnSp>
        <p:nvCxnSpPr>
          <p:cNvPr id="47131" name="Straight Connector 21">
            <a:extLst>
              <a:ext uri="{FF2B5EF4-FFF2-40B4-BE49-F238E27FC236}">
                <a16:creationId xmlns:a16="http://schemas.microsoft.com/office/drawing/2014/main" id="{0634D04F-A4B5-4A61-857C-8DA836A32FDE}"/>
              </a:ext>
            </a:extLst>
          </p:cNvPr>
          <p:cNvCxnSpPr>
            <a:cxnSpLocks noChangeShapeType="1"/>
          </p:cNvCxnSpPr>
          <p:nvPr/>
        </p:nvCxnSpPr>
        <p:spPr bwMode="auto">
          <a:xfrm>
            <a:off x="4017080" y="4961292"/>
            <a:ext cx="1817688"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cxnSp>
        <p:nvCxnSpPr>
          <p:cNvPr id="47132" name="Straight Connector 22">
            <a:extLst>
              <a:ext uri="{FF2B5EF4-FFF2-40B4-BE49-F238E27FC236}">
                <a16:creationId xmlns:a16="http://schemas.microsoft.com/office/drawing/2014/main" id="{EAAD725A-3596-46AF-BE9C-DA86FABFC483}"/>
              </a:ext>
            </a:extLst>
          </p:cNvPr>
          <p:cNvCxnSpPr>
            <a:cxnSpLocks noChangeShapeType="1"/>
          </p:cNvCxnSpPr>
          <p:nvPr/>
        </p:nvCxnSpPr>
        <p:spPr bwMode="auto">
          <a:xfrm>
            <a:off x="2394126" y="4972404"/>
            <a:ext cx="1235075"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47133" name="Rectangle 24">
            <a:extLst>
              <a:ext uri="{FF2B5EF4-FFF2-40B4-BE49-F238E27FC236}">
                <a16:creationId xmlns:a16="http://schemas.microsoft.com/office/drawing/2014/main" id="{52A69F9A-30B8-43EF-B15E-8DFB0DCD9166}"/>
              </a:ext>
            </a:extLst>
          </p:cNvPr>
          <p:cNvSpPr>
            <a:spLocks noChangeArrowheads="1"/>
          </p:cNvSpPr>
          <p:nvPr/>
        </p:nvSpPr>
        <p:spPr bwMode="auto">
          <a:xfrm>
            <a:off x="4208110" y="5029554"/>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14</a:t>
            </a:r>
            <a:r>
              <a:rPr lang="en-GB" altLang="en-US" sz="1000" dirty="0"/>
              <a:t> </a:t>
            </a:r>
            <a:r>
              <a:rPr lang="en-GB" altLang="en-US" dirty="0"/>
              <a:t>g/mol </a:t>
            </a:r>
          </a:p>
        </p:txBody>
      </p:sp>
      <p:sp>
        <p:nvSpPr>
          <p:cNvPr id="47134" name="Rectangle 25">
            <a:extLst>
              <a:ext uri="{FF2B5EF4-FFF2-40B4-BE49-F238E27FC236}">
                <a16:creationId xmlns:a16="http://schemas.microsoft.com/office/drawing/2014/main" id="{8FF8AB94-29C2-4CF7-A4C7-F76CB6162C9E}"/>
              </a:ext>
            </a:extLst>
          </p:cNvPr>
          <p:cNvSpPr>
            <a:spLocks noChangeArrowheads="1"/>
          </p:cNvSpPr>
          <p:nvPr/>
        </p:nvSpPr>
        <p:spPr bwMode="auto">
          <a:xfrm>
            <a:off x="2322688" y="5029554"/>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14</a:t>
            </a:r>
            <a:r>
              <a:rPr lang="en-GB" altLang="en-US" sz="1000" dirty="0"/>
              <a:t> </a:t>
            </a:r>
            <a:r>
              <a:rPr lang="en-GB" altLang="en-US" dirty="0"/>
              <a:t>g/mol </a:t>
            </a:r>
          </a:p>
        </p:txBody>
      </p:sp>
      <p:cxnSp>
        <p:nvCxnSpPr>
          <p:cNvPr id="28" name="Straight Arrow Connector 27">
            <a:extLst>
              <a:ext uri="{FF2B5EF4-FFF2-40B4-BE49-F238E27FC236}">
                <a16:creationId xmlns:a16="http://schemas.microsoft.com/office/drawing/2014/main" id="{2F425898-7298-401A-9947-8C36E80CA7E6}"/>
              </a:ext>
            </a:extLst>
          </p:cNvPr>
          <p:cNvCxnSpPr>
            <a:cxnSpLocks noChangeShapeType="1"/>
          </p:cNvCxnSpPr>
          <p:nvPr/>
        </p:nvCxnSpPr>
        <p:spPr bwMode="auto">
          <a:xfrm>
            <a:off x="1169105" y="4181124"/>
            <a:ext cx="677863"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a16="http://schemas.microsoft.com/office/drawing/2014/main" id="{A28778BB-6022-4E0C-9AAA-034048ACEB7F}"/>
              </a:ext>
            </a:extLst>
          </p:cNvPr>
          <p:cNvCxnSpPr>
            <a:cxnSpLocks noChangeShapeType="1"/>
          </p:cNvCxnSpPr>
          <p:nvPr/>
        </p:nvCxnSpPr>
        <p:spPr bwMode="auto">
          <a:xfrm>
            <a:off x="1169105" y="5043842"/>
            <a:ext cx="677863"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40C5007C-7BFF-4FBE-A7B4-A55BCD22B905}"/>
              </a:ext>
            </a:extLst>
          </p:cNvPr>
          <p:cNvCxnSpPr>
            <a:cxnSpLocks noChangeShapeType="1"/>
          </p:cNvCxnSpPr>
          <p:nvPr/>
        </p:nvCxnSpPr>
        <p:spPr bwMode="auto">
          <a:xfrm>
            <a:off x="1169105" y="6087535"/>
            <a:ext cx="677863"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47127" name="Rectangle 32">
            <a:extLst>
              <a:ext uri="{FF2B5EF4-FFF2-40B4-BE49-F238E27FC236}">
                <a16:creationId xmlns:a16="http://schemas.microsoft.com/office/drawing/2014/main" id="{BF5FC29F-050D-4C4D-92D0-12569E6D908C}"/>
              </a:ext>
            </a:extLst>
          </p:cNvPr>
          <p:cNvSpPr>
            <a:spLocks noChangeArrowheads="1"/>
          </p:cNvSpPr>
          <p:nvPr/>
        </p:nvSpPr>
        <p:spPr bwMode="auto">
          <a:xfrm>
            <a:off x="3342393" y="5570010"/>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28</a:t>
            </a:r>
            <a:r>
              <a:rPr lang="en-GB" altLang="en-US" sz="1000" dirty="0"/>
              <a:t> </a:t>
            </a:r>
            <a:r>
              <a:rPr lang="en-GB" altLang="en-US" dirty="0"/>
              <a:t>g/mol </a:t>
            </a:r>
          </a:p>
        </p:txBody>
      </p:sp>
      <p:sp>
        <p:nvSpPr>
          <p:cNvPr id="47128" name="Rectangle 331">
            <a:extLst>
              <a:ext uri="{FF2B5EF4-FFF2-40B4-BE49-F238E27FC236}">
                <a16:creationId xmlns:a16="http://schemas.microsoft.com/office/drawing/2014/main" id="{3C3F4C82-C977-4734-A6A3-C705D1BA73CD}"/>
              </a:ext>
            </a:extLst>
          </p:cNvPr>
          <p:cNvSpPr>
            <a:spLocks noChangeArrowheads="1"/>
          </p:cNvSpPr>
          <p:nvPr/>
        </p:nvSpPr>
        <p:spPr bwMode="auto">
          <a:xfrm>
            <a:off x="3342393" y="6031973"/>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14</a:t>
            </a:r>
            <a:r>
              <a:rPr lang="en-GB" altLang="en-US" sz="1000" dirty="0"/>
              <a:t> </a:t>
            </a:r>
            <a:r>
              <a:rPr lang="en-GB" altLang="en-US" dirty="0"/>
              <a:t>g/mol </a:t>
            </a:r>
          </a:p>
        </p:txBody>
      </p:sp>
      <p:cxnSp>
        <p:nvCxnSpPr>
          <p:cNvPr id="47129" name="Straight Connector 34">
            <a:extLst>
              <a:ext uri="{FF2B5EF4-FFF2-40B4-BE49-F238E27FC236}">
                <a16:creationId xmlns:a16="http://schemas.microsoft.com/office/drawing/2014/main" id="{6E481A99-F21D-4011-994C-83D8D1AE7C72}"/>
              </a:ext>
            </a:extLst>
          </p:cNvPr>
          <p:cNvCxnSpPr>
            <a:cxnSpLocks noChangeShapeType="1"/>
          </p:cNvCxnSpPr>
          <p:nvPr/>
        </p:nvCxnSpPr>
        <p:spPr bwMode="auto">
          <a:xfrm>
            <a:off x="3411360" y="6031973"/>
            <a:ext cx="1200150"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37" name="Rectangle 36">
            <a:extLst>
              <a:ext uri="{FF2B5EF4-FFF2-40B4-BE49-F238E27FC236}">
                <a16:creationId xmlns:a16="http://schemas.microsoft.com/office/drawing/2014/main" id="{00FD7318-D335-4E4A-B947-C6E428D9AD99}"/>
              </a:ext>
            </a:extLst>
          </p:cNvPr>
          <p:cNvSpPr>
            <a:spLocks noChangeArrowheads="1"/>
          </p:cNvSpPr>
          <p:nvPr/>
        </p:nvSpPr>
        <p:spPr bwMode="auto">
          <a:xfrm>
            <a:off x="2393068" y="580019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
            </a:r>
          </a:p>
        </p:txBody>
      </p:sp>
      <p:sp>
        <p:nvSpPr>
          <p:cNvPr id="38" name="Rectangle 37">
            <a:extLst>
              <a:ext uri="{FF2B5EF4-FFF2-40B4-BE49-F238E27FC236}">
                <a16:creationId xmlns:a16="http://schemas.microsoft.com/office/drawing/2014/main" id="{AA69454B-F715-4C14-9EB8-7A986CFA334E}"/>
              </a:ext>
            </a:extLst>
          </p:cNvPr>
          <p:cNvSpPr>
            <a:spLocks noChangeArrowheads="1"/>
          </p:cNvSpPr>
          <p:nvPr/>
        </p:nvSpPr>
        <p:spPr bwMode="auto">
          <a:xfrm>
            <a:off x="2886780" y="580019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39" name="Rectangle 38">
            <a:extLst>
              <a:ext uri="{FF2B5EF4-FFF2-40B4-BE49-F238E27FC236}">
                <a16:creationId xmlns:a16="http://schemas.microsoft.com/office/drawing/2014/main" id="{836D0C61-921A-48D1-9F73-34837859D064}"/>
              </a:ext>
            </a:extLst>
          </p:cNvPr>
          <p:cNvSpPr>
            <a:spLocks noChangeArrowheads="1"/>
          </p:cNvSpPr>
          <p:nvPr/>
        </p:nvSpPr>
        <p:spPr bwMode="auto">
          <a:xfrm>
            <a:off x="4858455" y="580019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40" name="Rectangle 39">
            <a:extLst>
              <a:ext uri="{FF2B5EF4-FFF2-40B4-BE49-F238E27FC236}">
                <a16:creationId xmlns:a16="http://schemas.microsoft.com/office/drawing/2014/main" id="{7DA57BF2-E096-402F-A6F3-FBFC8F04E7DA}"/>
              </a:ext>
            </a:extLst>
          </p:cNvPr>
          <p:cNvSpPr>
            <a:spLocks noChangeArrowheads="1"/>
          </p:cNvSpPr>
          <p:nvPr/>
        </p:nvSpPr>
        <p:spPr bwMode="auto">
          <a:xfrm>
            <a:off x="5302955" y="579543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a:t>
            </a:r>
          </a:p>
        </p:txBody>
      </p:sp>
      <p:sp>
        <p:nvSpPr>
          <p:cNvPr id="41" name="Rectangle 40">
            <a:extLst>
              <a:ext uri="{FF2B5EF4-FFF2-40B4-BE49-F238E27FC236}">
                <a16:creationId xmlns:a16="http://schemas.microsoft.com/office/drawing/2014/main" id="{FD44C865-86F8-46D4-8EB0-777D9CC7ED5B}"/>
              </a:ext>
            </a:extLst>
          </p:cNvPr>
          <p:cNvSpPr>
            <a:spLocks noChangeArrowheads="1"/>
          </p:cNvSpPr>
          <p:nvPr/>
        </p:nvSpPr>
        <p:spPr bwMode="auto">
          <a:xfrm>
            <a:off x="3659893" y="4788254"/>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34" name="Rectangle 33">
            <a:extLst>
              <a:ext uri="{FF2B5EF4-FFF2-40B4-BE49-F238E27FC236}">
                <a16:creationId xmlns:a16="http://schemas.microsoft.com/office/drawing/2014/main" id="{BCBFD5CA-C0F7-4B98-90D4-9F7303A8F714}"/>
              </a:ext>
            </a:extLst>
          </p:cNvPr>
          <p:cNvSpPr>
            <a:spLocks noChangeArrowheads="1"/>
          </p:cNvSpPr>
          <p:nvPr/>
        </p:nvSpPr>
        <p:spPr bwMode="auto">
          <a:xfrm>
            <a:off x="6273624" y="3980747"/>
            <a:ext cx="2712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empirical formula mass = 14</a:t>
            </a:r>
            <a:r>
              <a:rPr lang="en-GB" altLang="en-US" sz="1000" dirty="0"/>
              <a:t> </a:t>
            </a:r>
            <a:r>
              <a:rPr lang="en-GB" altLang="en-US" dirty="0"/>
              <a:t>g/mol </a:t>
            </a:r>
          </a:p>
        </p:txBody>
      </p:sp>
      <p:sp>
        <p:nvSpPr>
          <p:cNvPr id="4" name="TextBox 30">
            <a:extLst>
              <a:ext uri="{FF2B5EF4-FFF2-40B4-BE49-F238E27FC236}">
                <a16:creationId xmlns:a16="http://schemas.microsoft.com/office/drawing/2014/main" id="{00CD183B-9453-4CA9-80F1-FAE2B52AB0E2}"/>
              </a:ext>
            </a:extLst>
          </p:cNvPr>
          <p:cNvSpPr txBox="1">
            <a:spLocks noChangeArrowheads="1"/>
          </p:cNvSpPr>
          <p:nvPr/>
        </p:nvSpPr>
        <p:spPr bwMode="auto">
          <a:xfrm>
            <a:off x="782638" y="784225"/>
            <a:ext cx="789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Find the relative molecular mass of the compound.</a:t>
            </a:r>
          </a:p>
        </p:txBody>
      </p:sp>
      <p:sp>
        <p:nvSpPr>
          <p:cNvPr id="33" name="TextBox 32">
            <a:extLst>
              <a:ext uri="{FF2B5EF4-FFF2-40B4-BE49-F238E27FC236}">
                <a16:creationId xmlns:a16="http://schemas.microsoft.com/office/drawing/2014/main" id="{6CF7137C-3C05-4C99-94DA-83C6CC4B18A8}"/>
              </a:ext>
            </a:extLst>
          </p:cNvPr>
          <p:cNvSpPr txBox="1">
            <a:spLocks noChangeArrowheads="1"/>
          </p:cNvSpPr>
          <p:nvPr/>
        </p:nvSpPr>
        <p:spPr bwMode="auto">
          <a:xfrm>
            <a:off x="782638" y="2354263"/>
            <a:ext cx="6700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Calculate </a:t>
            </a:r>
            <a:r>
              <a:rPr lang="en-GB" altLang="en-US" b="1"/>
              <a:t>n</a:t>
            </a:r>
            <a:r>
              <a:rPr lang="en-GB" altLang="en-US"/>
              <a:t> using the equation:</a:t>
            </a:r>
          </a:p>
        </p:txBody>
      </p:sp>
      <p:pic>
        <p:nvPicPr>
          <p:cNvPr id="35" name="Picture 8">
            <a:hlinkClick r:id="" action="ppaction://hlinkshowjump?jump=nextslide"/>
            <a:extLst>
              <a:ext uri="{FF2B5EF4-FFF2-40B4-BE49-F238E27FC236}">
                <a16:creationId xmlns:a16="http://schemas.microsoft.com/office/drawing/2014/main" id="{A9CDC641-22C1-48B8-A1E5-72EBA106DF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35">
            <a:extLst>
              <a:ext uri="{FF2B5EF4-FFF2-40B4-BE49-F238E27FC236}">
                <a16:creationId xmlns:a16="http://schemas.microsoft.com/office/drawing/2014/main" id="{C64B8D78-E696-4B10-8BE4-F5176C3294E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1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1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1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1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1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p:bldP spid="7" grpId="0"/>
      <p:bldP spid="13" grpId="0"/>
      <p:bldP spid="17" grpId="0"/>
      <p:bldP spid="47130" grpId="0"/>
      <p:bldP spid="47133" grpId="0"/>
      <p:bldP spid="47134" grpId="0"/>
      <p:bldP spid="47127" grpId="0"/>
      <p:bldP spid="47128" grpId="0"/>
      <p:bldP spid="37" grpId="0"/>
      <p:bldP spid="38" grpId="0"/>
      <p:bldP spid="39" grpId="0"/>
      <p:bldP spid="40" grpId="0"/>
      <p:bldP spid="41" grpId="0"/>
      <p:bldP spid="34"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068AF21-1A26-40B5-9086-9AC2078217C3}"/>
              </a:ext>
            </a:extLst>
          </p:cNvPr>
          <p:cNvSpPr>
            <a:spLocks noChangeArrowheads="1"/>
          </p:cNvSpPr>
          <p:nvPr/>
        </p:nvSpPr>
        <p:spPr bwMode="auto">
          <a:xfrm>
            <a:off x="927457" y="1419226"/>
            <a:ext cx="7532331" cy="243522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8131" name="Title 1">
            <a:extLst>
              <a:ext uri="{FF2B5EF4-FFF2-40B4-BE49-F238E27FC236}">
                <a16:creationId xmlns:a16="http://schemas.microsoft.com/office/drawing/2014/main" id="{75951480-4366-47A7-9F93-4FE11F46360D}"/>
              </a:ext>
            </a:extLst>
          </p:cNvPr>
          <p:cNvSpPr>
            <a:spLocks noGrp="1"/>
          </p:cNvSpPr>
          <p:nvPr>
            <p:ph type="title"/>
          </p:nvPr>
        </p:nvSpPr>
        <p:spPr/>
        <p:txBody>
          <a:bodyPr/>
          <a:lstStyle/>
          <a:p>
            <a:r>
              <a:rPr lang="en-GB" altLang="en-US"/>
              <a:t>Finding the molecular formula (3)</a:t>
            </a:r>
          </a:p>
        </p:txBody>
      </p:sp>
      <p:sp>
        <p:nvSpPr>
          <p:cNvPr id="37" name="Rectangle 36">
            <a:extLst>
              <a:ext uri="{FF2B5EF4-FFF2-40B4-BE49-F238E27FC236}">
                <a16:creationId xmlns:a16="http://schemas.microsoft.com/office/drawing/2014/main" id="{7242300C-CB89-461B-8E0F-FE6C8841B0BE}"/>
              </a:ext>
            </a:extLst>
          </p:cNvPr>
          <p:cNvSpPr>
            <a:spLocks noChangeArrowheads="1"/>
          </p:cNvSpPr>
          <p:nvPr/>
        </p:nvSpPr>
        <p:spPr bwMode="auto">
          <a:xfrm>
            <a:off x="1937107" y="1962151"/>
            <a:ext cx="173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n</a:t>
            </a:r>
            <a:r>
              <a:rPr lang="en-GB" altLang="en-US"/>
              <a:t> = 2</a:t>
            </a:r>
          </a:p>
        </p:txBody>
      </p:sp>
      <p:sp>
        <p:nvSpPr>
          <p:cNvPr id="48134" name="Rectangle 30">
            <a:extLst>
              <a:ext uri="{FF2B5EF4-FFF2-40B4-BE49-F238E27FC236}">
                <a16:creationId xmlns:a16="http://schemas.microsoft.com/office/drawing/2014/main" id="{00DE7C96-7D1D-4D42-92EE-1A4C55016085}"/>
              </a:ext>
            </a:extLst>
          </p:cNvPr>
          <p:cNvSpPr>
            <a:spLocks noChangeArrowheads="1"/>
          </p:cNvSpPr>
          <p:nvPr/>
        </p:nvSpPr>
        <p:spPr bwMode="auto">
          <a:xfrm>
            <a:off x="342900" y="784225"/>
            <a:ext cx="7720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b="1" dirty="0">
                <a:solidFill>
                  <a:srgbClr val="FF6600"/>
                </a:solidFill>
              </a:rPr>
              <a:t>4.</a:t>
            </a:r>
            <a:r>
              <a:rPr lang="en-GB" altLang="en-US" dirty="0">
                <a:solidFill>
                  <a:srgbClr val="FF6600"/>
                </a:solidFill>
              </a:rPr>
              <a:t>	</a:t>
            </a:r>
            <a:r>
              <a:rPr lang="en-GB" altLang="en-US" dirty="0"/>
              <a:t>Multiply the empirical formula by </a:t>
            </a:r>
            <a:r>
              <a:rPr lang="en-GB" altLang="en-US" b="1" dirty="0">
                <a:solidFill>
                  <a:srgbClr val="FF6600"/>
                </a:solidFill>
              </a:rPr>
              <a:t>n</a:t>
            </a:r>
            <a:r>
              <a:rPr lang="en-GB" altLang="en-US" dirty="0">
                <a:solidFill>
                  <a:srgbClr val="010066"/>
                </a:solidFill>
              </a:rPr>
              <a:t>.</a:t>
            </a:r>
          </a:p>
        </p:txBody>
      </p:sp>
      <p:sp>
        <p:nvSpPr>
          <p:cNvPr id="36" name="TextBox 35">
            <a:extLst>
              <a:ext uri="{FF2B5EF4-FFF2-40B4-BE49-F238E27FC236}">
                <a16:creationId xmlns:a16="http://schemas.microsoft.com/office/drawing/2014/main" id="{14E610C5-E624-4FDC-8BA1-7F473CE10CEC}"/>
              </a:ext>
            </a:extLst>
          </p:cNvPr>
          <p:cNvSpPr txBox="1">
            <a:spLocks noChangeArrowheads="1"/>
          </p:cNvSpPr>
          <p:nvPr/>
        </p:nvSpPr>
        <p:spPr bwMode="auto">
          <a:xfrm>
            <a:off x="1937107" y="1479551"/>
            <a:ext cx="353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empirical formula = CH</a:t>
            </a:r>
            <a:r>
              <a:rPr lang="en-GB" altLang="en-US" baseline="-25000"/>
              <a:t>2</a:t>
            </a:r>
          </a:p>
        </p:txBody>
      </p:sp>
      <p:sp>
        <p:nvSpPr>
          <p:cNvPr id="42" name="TextBox 41">
            <a:extLst>
              <a:ext uri="{FF2B5EF4-FFF2-40B4-BE49-F238E27FC236}">
                <a16:creationId xmlns:a16="http://schemas.microsoft.com/office/drawing/2014/main" id="{AA35B71B-B270-470F-ADF8-115E35853196}"/>
              </a:ext>
            </a:extLst>
          </p:cNvPr>
          <p:cNvSpPr txBox="1">
            <a:spLocks noChangeArrowheads="1"/>
          </p:cNvSpPr>
          <p:nvPr/>
        </p:nvSpPr>
        <p:spPr bwMode="auto">
          <a:xfrm>
            <a:off x="1937107" y="2595564"/>
            <a:ext cx="1319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n</a:t>
            </a:r>
            <a:r>
              <a:rPr lang="en-GB" altLang="en-US" dirty="0"/>
              <a:t> × CH</a:t>
            </a:r>
            <a:r>
              <a:rPr lang="en-GB" altLang="en-US" baseline="-25000" dirty="0"/>
              <a:t>2</a:t>
            </a:r>
            <a:r>
              <a:rPr lang="en-GB" altLang="en-US" dirty="0"/>
              <a:t> </a:t>
            </a:r>
          </a:p>
        </p:txBody>
      </p:sp>
      <p:sp>
        <p:nvSpPr>
          <p:cNvPr id="43" name="Rectangle 42">
            <a:extLst>
              <a:ext uri="{FF2B5EF4-FFF2-40B4-BE49-F238E27FC236}">
                <a16:creationId xmlns:a16="http://schemas.microsoft.com/office/drawing/2014/main" id="{04568107-173A-4216-9A8F-093989028323}"/>
              </a:ext>
            </a:extLst>
          </p:cNvPr>
          <p:cNvSpPr>
            <a:spLocks noChangeArrowheads="1"/>
          </p:cNvSpPr>
          <p:nvPr/>
        </p:nvSpPr>
        <p:spPr bwMode="auto">
          <a:xfrm>
            <a:off x="3297065" y="2595564"/>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44" name="TextBox 43">
            <a:extLst>
              <a:ext uri="{FF2B5EF4-FFF2-40B4-BE49-F238E27FC236}">
                <a16:creationId xmlns:a16="http://schemas.microsoft.com/office/drawing/2014/main" id="{48339776-BB19-47E8-BA8A-7472DF672665}"/>
              </a:ext>
            </a:extLst>
          </p:cNvPr>
          <p:cNvSpPr txBox="1">
            <a:spLocks noChangeArrowheads="1"/>
          </p:cNvSpPr>
          <p:nvPr/>
        </p:nvSpPr>
        <p:spPr bwMode="auto">
          <a:xfrm>
            <a:off x="3702936" y="2595564"/>
            <a:ext cx="135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t>
            </a:r>
            <a:r>
              <a:rPr lang="en-GB" altLang="en-US" b="1" baseline="-25000" dirty="0">
                <a:solidFill>
                  <a:srgbClr val="FF6600"/>
                </a:solidFill>
              </a:rPr>
              <a:t>1×n</a:t>
            </a:r>
            <a:r>
              <a:rPr lang="en-GB" altLang="en-US" dirty="0"/>
              <a:t>H</a:t>
            </a:r>
            <a:r>
              <a:rPr lang="en-GB" altLang="en-US" b="1" baseline="-25000" dirty="0">
                <a:solidFill>
                  <a:srgbClr val="FF6600"/>
                </a:solidFill>
              </a:rPr>
              <a:t>2×n</a:t>
            </a:r>
            <a:r>
              <a:rPr lang="en-GB" altLang="en-US" dirty="0"/>
              <a:t> </a:t>
            </a:r>
          </a:p>
        </p:txBody>
      </p:sp>
      <p:sp>
        <p:nvSpPr>
          <p:cNvPr id="45" name="Rectangle 44">
            <a:extLst>
              <a:ext uri="{FF2B5EF4-FFF2-40B4-BE49-F238E27FC236}">
                <a16:creationId xmlns:a16="http://schemas.microsoft.com/office/drawing/2014/main" id="{D05A8A12-BDA9-4A94-90A5-62E831E277AC}"/>
              </a:ext>
            </a:extLst>
          </p:cNvPr>
          <p:cNvSpPr>
            <a:spLocks noChangeArrowheads="1"/>
          </p:cNvSpPr>
          <p:nvPr/>
        </p:nvSpPr>
        <p:spPr bwMode="auto">
          <a:xfrm>
            <a:off x="5099406" y="2595564"/>
            <a:ext cx="363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46" name="TextBox 45">
            <a:extLst>
              <a:ext uri="{FF2B5EF4-FFF2-40B4-BE49-F238E27FC236}">
                <a16:creationId xmlns:a16="http://schemas.microsoft.com/office/drawing/2014/main" id="{0A12A47E-9D10-43C5-82EB-5A2B78F4A7E7}"/>
              </a:ext>
            </a:extLst>
          </p:cNvPr>
          <p:cNvSpPr txBox="1">
            <a:spLocks noChangeArrowheads="1"/>
          </p:cNvSpPr>
          <p:nvPr/>
        </p:nvSpPr>
        <p:spPr bwMode="auto">
          <a:xfrm>
            <a:off x="5539144" y="2595564"/>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t>
            </a:r>
            <a:r>
              <a:rPr lang="en-GB" altLang="en-US" b="1" baseline="-25000" dirty="0">
                <a:solidFill>
                  <a:srgbClr val="FF6600"/>
                </a:solidFill>
              </a:rPr>
              <a:t>1×2</a:t>
            </a:r>
            <a:r>
              <a:rPr lang="en-GB" altLang="en-US" dirty="0"/>
              <a:t>H</a:t>
            </a:r>
            <a:r>
              <a:rPr lang="en-GB" altLang="en-US" b="1" baseline="-25000" dirty="0">
                <a:solidFill>
                  <a:srgbClr val="FF6600"/>
                </a:solidFill>
              </a:rPr>
              <a:t>2×2</a:t>
            </a:r>
            <a:r>
              <a:rPr lang="en-GB" altLang="en-US" dirty="0"/>
              <a:t> </a:t>
            </a:r>
          </a:p>
        </p:txBody>
      </p:sp>
      <p:sp>
        <p:nvSpPr>
          <p:cNvPr id="47" name="TextBox 46">
            <a:extLst>
              <a:ext uri="{FF2B5EF4-FFF2-40B4-BE49-F238E27FC236}">
                <a16:creationId xmlns:a16="http://schemas.microsoft.com/office/drawing/2014/main" id="{21DA3B74-D659-4457-853A-EEE61B1F6871}"/>
              </a:ext>
            </a:extLst>
          </p:cNvPr>
          <p:cNvSpPr txBox="1">
            <a:spLocks noChangeArrowheads="1"/>
          </p:cNvSpPr>
          <p:nvPr/>
        </p:nvSpPr>
        <p:spPr bwMode="auto">
          <a:xfrm>
            <a:off x="7341838" y="2595564"/>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t>
            </a:r>
            <a:r>
              <a:rPr lang="en-GB" altLang="en-US" b="1" baseline="-25000" dirty="0">
                <a:solidFill>
                  <a:srgbClr val="FF6600"/>
                </a:solidFill>
              </a:rPr>
              <a:t>2</a:t>
            </a:r>
            <a:r>
              <a:rPr lang="en-GB" altLang="en-US" dirty="0"/>
              <a:t>H</a:t>
            </a:r>
            <a:r>
              <a:rPr lang="en-GB" altLang="en-US" b="1" baseline="-25000" dirty="0">
                <a:solidFill>
                  <a:srgbClr val="FF6600"/>
                </a:solidFill>
              </a:rPr>
              <a:t>4</a:t>
            </a:r>
            <a:r>
              <a:rPr lang="en-GB" altLang="en-US" dirty="0"/>
              <a:t> </a:t>
            </a:r>
          </a:p>
        </p:txBody>
      </p:sp>
      <p:sp>
        <p:nvSpPr>
          <p:cNvPr id="48" name="Rectangle 47">
            <a:extLst>
              <a:ext uri="{FF2B5EF4-FFF2-40B4-BE49-F238E27FC236}">
                <a16:creationId xmlns:a16="http://schemas.microsoft.com/office/drawing/2014/main" id="{4B184F64-58A4-44FC-9DF4-73377B168B70}"/>
              </a:ext>
            </a:extLst>
          </p:cNvPr>
          <p:cNvSpPr>
            <a:spLocks noChangeArrowheads="1"/>
          </p:cNvSpPr>
          <p:nvPr/>
        </p:nvSpPr>
        <p:spPr bwMode="auto">
          <a:xfrm>
            <a:off x="6913389" y="2595564"/>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49" name="TextBox 48">
            <a:extLst>
              <a:ext uri="{FF2B5EF4-FFF2-40B4-BE49-F238E27FC236}">
                <a16:creationId xmlns:a16="http://schemas.microsoft.com/office/drawing/2014/main" id="{A2146575-E95F-46F0-BD6F-E8F7BD32ED7D}"/>
              </a:ext>
            </a:extLst>
          </p:cNvPr>
          <p:cNvSpPr txBox="1">
            <a:spLocks noChangeArrowheads="1"/>
          </p:cNvSpPr>
          <p:nvPr/>
        </p:nvSpPr>
        <p:spPr bwMode="auto">
          <a:xfrm>
            <a:off x="1937107" y="3308351"/>
            <a:ext cx="315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molecular formula   = </a:t>
            </a:r>
          </a:p>
        </p:txBody>
      </p:sp>
      <p:sp>
        <p:nvSpPr>
          <p:cNvPr id="50" name="Rectangle 49">
            <a:extLst>
              <a:ext uri="{FF2B5EF4-FFF2-40B4-BE49-F238E27FC236}">
                <a16:creationId xmlns:a16="http://schemas.microsoft.com/office/drawing/2014/main" id="{72D5C217-7F9F-489B-81AD-F173A6FB5954}"/>
              </a:ext>
            </a:extLst>
          </p:cNvPr>
          <p:cNvSpPr>
            <a:spLocks noChangeArrowheads="1"/>
          </p:cNvSpPr>
          <p:nvPr/>
        </p:nvSpPr>
        <p:spPr bwMode="auto">
          <a:xfrm>
            <a:off x="4981932" y="3311526"/>
            <a:ext cx="94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a:t>
            </a:r>
            <a:r>
              <a:rPr lang="en-GB" altLang="en-US" b="1" baseline="-25000">
                <a:solidFill>
                  <a:srgbClr val="010066"/>
                </a:solidFill>
              </a:rPr>
              <a:t>2</a:t>
            </a:r>
            <a:r>
              <a:rPr lang="en-GB" altLang="en-US" b="1">
                <a:solidFill>
                  <a:srgbClr val="010066"/>
                </a:solidFill>
              </a:rPr>
              <a:t>H</a:t>
            </a:r>
            <a:r>
              <a:rPr lang="en-GB" altLang="en-US" b="1" baseline="-25000">
                <a:solidFill>
                  <a:srgbClr val="010066"/>
                </a:solidFill>
              </a:rPr>
              <a:t>4</a:t>
            </a:r>
            <a:r>
              <a:rPr lang="en-GB" altLang="en-US"/>
              <a:t> </a:t>
            </a:r>
          </a:p>
        </p:txBody>
      </p:sp>
      <p:sp>
        <p:nvSpPr>
          <p:cNvPr id="45073" name="TextBox 50">
            <a:extLst>
              <a:ext uri="{FF2B5EF4-FFF2-40B4-BE49-F238E27FC236}">
                <a16:creationId xmlns:a16="http://schemas.microsoft.com/office/drawing/2014/main" id="{630DA49C-5A04-49DF-9615-7357F7506B67}"/>
              </a:ext>
            </a:extLst>
          </p:cNvPr>
          <p:cNvSpPr txBox="1">
            <a:spLocks noChangeArrowheads="1"/>
          </p:cNvSpPr>
          <p:nvPr/>
        </p:nvSpPr>
        <p:spPr bwMode="auto">
          <a:xfrm>
            <a:off x="342900" y="4144083"/>
            <a:ext cx="3470275" cy="460375"/>
          </a:xfrm>
          <a:prstGeom prst="rect">
            <a:avLst/>
          </a:prstGeom>
          <a:solidFill>
            <a:srgbClr val="FFCC99"/>
          </a:solidFill>
          <a:ln>
            <a:noFill/>
          </a:ln>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compound is this?</a:t>
            </a:r>
          </a:p>
        </p:txBody>
      </p:sp>
      <p:pic>
        <p:nvPicPr>
          <p:cNvPr id="45074" name="Picture 2" descr="C:\CVS\production\MyWorksGCSEScience\src\images\HTML5\Making polymers mq\Ethene_1.png">
            <a:extLst>
              <a:ext uri="{FF2B5EF4-FFF2-40B4-BE49-F238E27FC236}">
                <a16:creationId xmlns:a16="http://schemas.microsoft.com/office/drawing/2014/main" id="{8485C270-F661-45BC-98FC-B1FE53817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675" y="4942421"/>
            <a:ext cx="21066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5" name="TextBox 51">
            <a:extLst>
              <a:ext uri="{FF2B5EF4-FFF2-40B4-BE49-F238E27FC236}">
                <a16:creationId xmlns:a16="http://schemas.microsoft.com/office/drawing/2014/main" id="{9CB90B7A-5C7B-456C-A749-932DD62CAFD9}"/>
              </a:ext>
            </a:extLst>
          </p:cNvPr>
          <p:cNvSpPr txBox="1">
            <a:spLocks noChangeArrowheads="1"/>
          </p:cNvSpPr>
          <p:nvPr/>
        </p:nvSpPr>
        <p:spPr bwMode="auto">
          <a:xfrm>
            <a:off x="4879975" y="5388509"/>
            <a:ext cx="1127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ethene</a:t>
            </a:r>
          </a:p>
        </p:txBody>
      </p:sp>
      <p:cxnSp>
        <p:nvCxnSpPr>
          <p:cNvPr id="20" name="Straight Arrow Connector 19">
            <a:extLst>
              <a:ext uri="{FF2B5EF4-FFF2-40B4-BE49-F238E27FC236}">
                <a16:creationId xmlns:a16="http://schemas.microsoft.com/office/drawing/2014/main" id="{267EE0F0-BA55-465E-AFB0-584F94BF6D37}"/>
              </a:ext>
            </a:extLst>
          </p:cNvPr>
          <p:cNvCxnSpPr>
            <a:cxnSpLocks noChangeShapeType="1"/>
          </p:cNvCxnSpPr>
          <p:nvPr/>
        </p:nvCxnSpPr>
        <p:spPr bwMode="auto">
          <a:xfrm>
            <a:off x="1143357" y="2827339"/>
            <a:ext cx="677863"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441F1AA0-4599-4FD9-B054-BB590E45550D}"/>
              </a:ext>
            </a:extLst>
          </p:cNvPr>
          <p:cNvCxnSpPr>
            <a:cxnSpLocks noChangeShapeType="1"/>
          </p:cNvCxnSpPr>
          <p:nvPr/>
        </p:nvCxnSpPr>
        <p:spPr bwMode="auto">
          <a:xfrm>
            <a:off x="1132245" y="3538539"/>
            <a:ext cx="677862"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17D0A337-C086-452F-9090-A0F0FEF5D194}"/>
              </a:ext>
            </a:extLst>
          </p:cNvPr>
          <p:cNvSpPr>
            <a:spLocks noChangeArrowheads="1"/>
          </p:cNvSpPr>
          <p:nvPr/>
        </p:nvSpPr>
        <p:spPr bwMode="auto">
          <a:xfrm>
            <a:off x="6261100" y="5358346"/>
            <a:ext cx="94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a:t>
            </a:r>
            <a:r>
              <a:rPr lang="en-GB" altLang="en-US" b="1" baseline="-25000">
                <a:solidFill>
                  <a:srgbClr val="010066"/>
                </a:solidFill>
              </a:rPr>
              <a:t>2</a:t>
            </a:r>
            <a:r>
              <a:rPr lang="en-GB" altLang="en-US" b="1">
                <a:solidFill>
                  <a:srgbClr val="010066"/>
                </a:solidFill>
              </a:rPr>
              <a:t>H</a:t>
            </a:r>
            <a:r>
              <a:rPr lang="en-GB" altLang="en-US" b="1" baseline="-25000">
                <a:solidFill>
                  <a:srgbClr val="010066"/>
                </a:solidFill>
              </a:rPr>
              <a:t>4</a:t>
            </a:r>
            <a:r>
              <a:rPr lang="en-GB" altLang="en-US"/>
              <a:t> </a:t>
            </a:r>
          </a:p>
        </p:txBody>
      </p:sp>
      <p:pic>
        <p:nvPicPr>
          <p:cNvPr id="23" name="Picture 22">
            <a:extLst>
              <a:ext uri="{FF2B5EF4-FFF2-40B4-BE49-F238E27FC236}">
                <a16:creationId xmlns:a16="http://schemas.microsoft.com/office/drawing/2014/main" id="{99759AD9-5C56-4A98-9792-8A34B37B91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pic>
        <p:nvPicPr>
          <p:cNvPr id="24" name="Picture 8">
            <a:hlinkClick r:id="" action="ppaction://hlinkshowjump?jump=nextslide"/>
            <a:extLst>
              <a:ext uri="{FF2B5EF4-FFF2-40B4-BE49-F238E27FC236}">
                <a16:creationId xmlns:a16="http://schemas.microsoft.com/office/drawing/2014/main" id="{E3E7C2B5-2543-4E1C-A803-797D232E9A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07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50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0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7" grpId="0"/>
      <p:bldP spid="36" grpId="0"/>
      <p:bldP spid="42" grpId="0"/>
      <p:bldP spid="43" grpId="0"/>
      <p:bldP spid="44" grpId="0"/>
      <p:bldP spid="45" grpId="0"/>
      <p:bldP spid="46" grpId="0"/>
      <p:bldP spid="47" grpId="0"/>
      <p:bldP spid="48" grpId="0"/>
      <p:bldP spid="49" grpId="0"/>
      <p:bldP spid="50" grpId="0"/>
      <p:bldP spid="45073" grpId="0" animBg="1"/>
      <p:bldP spid="45075"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819DFDF-4ACF-425C-BAB5-8AD2AE07D226}"/>
              </a:ext>
            </a:extLst>
          </p:cNvPr>
          <p:cNvSpPr>
            <a:spLocks noGrp="1" noChangeArrowheads="1"/>
          </p:cNvSpPr>
          <p:nvPr>
            <p:ph type="title"/>
          </p:nvPr>
        </p:nvSpPr>
        <p:spPr/>
        <p:txBody>
          <a:bodyPr/>
          <a:lstStyle/>
          <a:p>
            <a:r>
              <a:rPr lang="en-GB" altLang="en-US"/>
              <a:t>What is a word equation?</a:t>
            </a:r>
          </a:p>
        </p:txBody>
      </p:sp>
      <p:pic>
        <p:nvPicPr>
          <p:cNvPr id="220163" name="Picture 3" descr="a510118_credit">
            <a:extLst>
              <a:ext uri="{FF2B5EF4-FFF2-40B4-BE49-F238E27FC236}">
                <a16:creationId xmlns:a16="http://schemas.microsoft.com/office/drawing/2014/main" id="{2028D5E6-8070-468F-B2CA-C009E0BEE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425" y="1690159"/>
            <a:ext cx="290195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4" name="Text Box 4">
            <a:extLst>
              <a:ext uri="{FF2B5EF4-FFF2-40B4-BE49-F238E27FC236}">
                <a16:creationId xmlns:a16="http://schemas.microsoft.com/office/drawing/2014/main" id="{03E1FF0F-E61A-41BB-B529-4B3E012D4CD4}"/>
              </a:ext>
            </a:extLst>
          </p:cNvPr>
          <p:cNvSpPr txBox="1">
            <a:spLocks noChangeArrowheads="1"/>
          </p:cNvSpPr>
          <p:nvPr/>
        </p:nvSpPr>
        <p:spPr bwMode="auto">
          <a:xfrm>
            <a:off x="342901" y="1951038"/>
            <a:ext cx="41500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example, when a piece of </a:t>
            </a:r>
            <a:r>
              <a:rPr lang="en-GB" altLang="en-US" dirty="0" err="1">
                <a:solidFill>
                  <a:srgbClr val="010066"/>
                </a:solidFill>
              </a:rPr>
              <a:t>sulfur</a:t>
            </a:r>
            <a:r>
              <a:rPr lang="en-GB" altLang="en-US" dirty="0">
                <a:solidFill>
                  <a:srgbClr val="010066"/>
                </a:solidFill>
              </a:rPr>
              <a:t> is burned in oxygen gas, it produces a gas called </a:t>
            </a:r>
            <a:r>
              <a:rPr lang="en-GB" altLang="en-US" dirty="0" err="1">
                <a:solidFill>
                  <a:srgbClr val="010066"/>
                </a:solidFill>
              </a:rPr>
              <a:t>sulfur</a:t>
            </a:r>
            <a:r>
              <a:rPr lang="en-GB" altLang="en-US" dirty="0">
                <a:solidFill>
                  <a:srgbClr val="010066"/>
                </a:solidFill>
              </a:rPr>
              <a:t> dioxide.</a:t>
            </a:r>
          </a:p>
        </p:txBody>
      </p:sp>
      <p:sp>
        <p:nvSpPr>
          <p:cNvPr id="30725" name="Text Box 5">
            <a:extLst>
              <a:ext uri="{FF2B5EF4-FFF2-40B4-BE49-F238E27FC236}">
                <a16:creationId xmlns:a16="http://schemas.microsoft.com/office/drawing/2014/main" id="{2A2FF737-2631-4A95-B65C-E8407219EE0D}"/>
              </a:ext>
            </a:extLst>
          </p:cNvPr>
          <p:cNvSpPr txBox="1">
            <a:spLocks noChangeArrowheads="1"/>
          </p:cNvSpPr>
          <p:nvPr/>
        </p:nvSpPr>
        <p:spPr bwMode="auto">
          <a:xfrm>
            <a:off x="342900" y="784225"/>
            <a:ext cx="840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a:t>
            </a:r>
            <a:r>
              <a:rPr lang="en-GB" altLang="en-US" b="1">
                <a:solidFill>
                  <a:srgbClr val="FF6600"/>
                </a:solidFill>
              </a:rPr>
              <a:t>word equation </a:t>
            </a:r>
            <a:r>
              <a:rPr lang="en-GB" altLang="en-US">
                <a:solidFill>
                  <a:srgbClr val="010066"/>
                </a:solidFill>
              </a:rPr>
              <a:t>uses the names of the reactants and products to show what happens in a chemical reaction.</a:t>
            </a:r>
          </a:p>
        </p:txBody>
      </p:sp>
      <p:sp>
        <p:nvSpPr>
          <p:cNvPr id="220173" name="Text Box 13">
            <a:extLst>
              <a:ext uri="{FF2B5EF4-FFF2-40B4-BE49-F238E27FC236}">
                <a16:creationId xmlns:a16="http://schemas.microsoft.com/office/drawing/2014/main" id="{BD84391F-5DC0-452D-BC3C-344FE4667AC5}"/>
              </a:ext>
            </a:extLst>
          </p:cNvPr>
          <p:cNvSpPr txBox="1">
            <a:spLocks noChangeArrowheads="1"/>
          </p:cNvSpPr>
          <p:nvPr/>
        </p:nvSpPr>
        <p:spPr bwMode="auto">
          <a:xfrm>
            <a:off x="342900" y="3848100"/>
            <a:ext cx="4024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word equation for this reaction is:</a:t>
            </a:r>
            <a:endParaRPr lang="en-GB" altLang="en-US"/>
          </a:p>
        </p:txBody>
      </p:sp>
      <p:pic>
        <p:nvPicPr>
          <p:cNvPr id="17" name="Picture 16" descr="Picture25.jpg">
            <a:extLst>
              <a:ext uri="{FF2B5EF4-FFF2-40B4-BE49-F238E27FC236}">
                <a16:creationId xmlns:a16="http://schemas.microsoft.com/office/drawing/2014/main" id="{01FD9AC1-01C4-43FA-A15E-62C39AB70D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029" y="4884738"/>
            <a:ext cx="46577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6B6332C6-ACFC-4679-80C2-14FED23D5A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F62FEAB-C4A9-46F0-946C-8F9304C7CBB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2016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017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2201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58125A3-94E8-48D9-9C4F-52C76E228AF9}"/>
              </a:ext>
            </a:extLst>
          </p:cNvPr>
          <p:cNvSpPr>
            <a:spLocks noGrp="1" noChangeArrowheads="1"/>
          </p:cNvSpPr>
          <p:nvPr>
            <p:ph type="title"/>
          </p:nvPr>
        </p:nvSpPr>
        <p:spPr/>
        <p:txBody>
          <a:bodyPr/>
          <a:lstStyle/>
          <a:p>
            <a:r>
              <a:rPr lang="en-GB" altLang="en-US"/>
              <a:t>What is a symbol equation?</a:t>
            </a:r>
          </a:p>
        </p:txBody>
      </p:sp>
      <p:sp>
        <p:nvSpPr>
          <p:cNvPr id="31747" name="Text Box 3">
            <a:extLst>
              <a:ext uri="{FF2B5EF4-FFF2-40B4-BE49-F238E27FC236}">
                <a16:creationId xmlns:a16="http://schemas.microsoft.com/office/drawing/2014/main" id="{FA5AE4DC-2E72-4EC7-A677-B5BBA6B6F289}"/>
              </a:ext>
            </a:extLst>
          </p:cNvPr>
          <p:cNvSpPr txBox="1">
            <a:spLocks noChangeArrowheads="1"/>
          </p:cNvSpPr>
          <p:nvPr/>
        </p:nvSpPr>
        <p:spPr bwMode="auto">
          <a:xfrm>
            <a:off x="342900" y="784225"/>
            <a:ext cx="8301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a:t>
            </a:r>
            <a:r>
              <a:rPr lang="en-GB" altLang="en-US" b="1">
                <a:solidFill>
                  <a:srgbClr val="FF6600"/>
                </a:solidFill>
              </a:rPr>
              <a:t>symbol equation</a:t>
            </a:r>
            <a:r>
              <a:rPr lang="en-GB" altLang="en-US">
                <a:solidFill>
                  <a:srgbClr val="010066"/>
                </a:solidFill>
              </a:rPr>
              <a:t> uses the formulae of the reactants and products to show what happens in a chemical reaction.</a:t>
            </a:r>
          </a:p>
        </p:txBody>
      </p:sp>
      <p:sp>
        <p:nvSpPr>
          <p:cNvPr id="233476" name="Text Box 4">
            <a:extLst>
              <a:ext uri="{FF2B5EF4-FFF2-40B4-BE49-F238E27FC236}">
                <a16:creationId xmlns:a16="http://schemas.microsoft.com/office/drawing/2014/main" id="{3E144332-4623-4C8B-9798-09D4D77627DA}"/>
              </a:ext>
            </a:extLst>
          </p:cNvPr>
          <p:cNvSpPr txBox="1">
            <a:spLocks noChangeArrowheads="1"/>
          </p:cNvSpPr>
          <p:nvPr/>
        </p:nvSpPr>
        <p:spPr bwMode="auto">
          <a:xfrm>
            <a:off x="342900" y="3781425"/>
            <a:ext cx="789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equation shows that one atom of sulfur (S) reacts with one molecule of oxygen (O</a:t>
            </a:r>
            <a:r>
              <a:rPr lang="en-GB" altLang="en-US" baseline="-25000">
                <a:solidFill>
                  <a:srgbClr val="010066"/>
                </a:solidFill>
              </a:rPr>
              <a:t>2</a:t>
            </a:r>
            <a:r>
              <a:rPr lang="en-GB" altLang="en-US">
                <a:solidFill>
                  <a:srgbClr val="010066"/>
                </a:solidFill>
              </a:rPr>
              <a:t>) to make one molecule of sulfur</a:t>
            </a:r>
            <a:r>
              <a:rPr lang="en-GB" altLang="en-US"/>
              <a:t> di</a:t>
            </a:r>
            <a:r>
              <a:rPr lang="en-GB" altLang="en-US">
                <a:solidFill>
                  <a:srgbClr val="010066"/>
                </a:solidFill>
              </a:rPr>
              <a:t>oxide (SO</a:t>
            </a:r>
            <a:r>
              <a:rPr lang="en-GB" altLang="en-US" baseline="-25000">
                <a:solidFill>
                  <a:srgbClr val="010066"/>
                </a:solidFill>
              </a:rPr>
              <a:t>2</a:t>
            </a:r>
            <a:r>
              <a:rPr lang="en-GB" altLang="en-US">
                <a:solidFill>
                  <a:srgbClr val="010066"/>
                </a:solidFill>
              </a:rPr>
              <a:t>).</a:t>
            </a:r>
          </a:p>
        </p:txBody>
      </p:sp>
      <p:sp>
        <p:nvSpPr>
          <p:cNvPr id="233477" name="Text Box 5">
            <a:extLst>
              <a:ext uri="{FF2B5EF4-FFF2-40B4-BE49-F238E27FC236}">
                <a16:creationId xmlns:a16="http://schemas.microsoft.com/office/drawing/2014/main" id="{C5CE960D-DBEC-4C3D-B0AB-60D5B9BF7395}"/>
              </a:ext>
            </a:extLst>
          </p:cNvPr>
          <p:cNvSpPr txBox="1">
            <a:spLocks noChangeArrowheads="1"/>
          </p:cNvSpPr>
          <p:nvPr/>
        </p:nvSpPr>
        <p:spPr bwMode="auto">
          <a:xfrm>
            <a:off x="342900" y="1768475"/>
            <a:ext cx="782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symbol equation must be </a:t>
            </a:r>
            <a:r>
              <a:rPr lang="en-GB" altLang="en-US" b="1">
                <a:solidFill>
                  <a:srgbClr val="010066"/>
                </a:solidFill>
              </a:rPr>
              <a:t>balanced</a:t>
            </a:r>
            <a:r>
              <a:rPr lang="en-GB" altLang="en-US">
                <a:solidFill>
                  <a:srgbClr val="010066"/>
                </a:solidFill>
              </a:rPr>
              <a:t> to give the correct ratio of reactants and products.</a:t>
            </a:r>
            <a:endParaRPr lang="en-GB" altLang="en-US"/>
          </a:p>
        </p:txBody>
      </p:sp>
      <p:pic>
        <p:nvPicPr>
          <p:cNvPr id="25" name="Picture 24" descr="Picture26.jpg">
            <a:extLst>
              <a:ext uri="{FF2B5EF4-FFF2-40B4-BE49-F238E27FC236}">
                <a16:creationId xmlns:a16="http://schemas.microsoft.com/office/drawing/2014/main" id="{50FE14DC-6FE0-47F3-A6DA-8E0616C34C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770188"/>
            <a:ext cx="46815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Picture27.jpg">
            <a:extLst>
              <a:ext uri="{FF2B5EF4-FFF2-40B4-BE49-F238E27FC236}">
                <a16:creationId xmlns:a16="http://schemas.microsoft.com/office/drawing/2014/main" id="{3636431B-792C-4623-B7F1-71E748AAF2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6638" y="5021263"/>
            <a:ext cx="70707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3B82B84D-763D-4437-BE53-A80CD5B4E65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p:bldP spid="2334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582082B-4FCD-4795-9A01-549FC56440DA}"/>
              </a:ext>
            </a:extLst>
          </p:cNvPr>
          <p:cNvSpPr>
            <a:spLocks noGrp="1" noChangeArrowheads="1"/>
          </p:cNvSpPr>
          <p:nvPr>
            <p:ph type="title"/>
          </p:nvPr>
        </p:nvSpPr>
        <p:spPr/>
        <p:txBody>
          <a:bodyPr/>
          <a:lstStyle/>
          <a:p>
            <a:r>
              <a:rPr lang="en-GB" altLang="en-US"/>
              <a:t>What do state symbols show?</a:t>
            </a:r>
          </a:p>
        </p:txBody>
      </p:sp>
      <p:sp>
        <p:nvSpPr>
          <p:cNvPr id="32771" name="Text Box 3">
            <a:extLst>
              <a:ext uri="{FF2B5EF4-FFF2-40B4-BE49-F238E27FC236}">
                <a16:creationId xmlns:a16="http://schemas.microsoft.com/office/drawing/2014/main" id="{35DDB6A2-CB75-4768-84C4-A16C548591F3}"/>
              </a:ext>
            </a:extLst>
          </p:cNvPr>
          <p:cNvSpPr txBox="1">
            <a:spLocks noChangeArrowheads="1"/>
          </p:cNvSpPr>
          <p:nvPr/>
        </p:nvSpPr>
        <p:spPr bwMode="auto">
          <a:xfrm>
            <a:off x="342900" y="784225"/>
            <a:ext cx="7897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State symbols</a:t>
            </a:r>
            <a:r>
              <a:rPr lang="en-GB" altLang="en-US" b="1" dirty="0">
                <a:solidFill>
                  <a:srgbClr val="010066"/>
                </a:solidFill>
              </a:rPr>
              <a:t> </a:t>
            </a:r>
            <a:r>
              <a:rPr lang="en-GB" altLang="en-US" dirty="0">
                <a:solidFill>
                  <a:srgbClr val="010066"/>
                </a:solidFill>
              </a:rPr>
              <a:t>are added to a symbol equation to show whether the reactants and products are:</a:t>
            </a:r>
          </a:p>
        </p:txBody>
      </p:sp>
      <p:sp>
        <p:nvSpPr>
          <p:cNvPr id="239620" name="Text Box 4">
            <a:extLst>
              <a:ext uri="{FF2B5EF4-FFF2-40B4-BE49-F238E27FC236}">
                <a16:creationId xmlns:a16="http://schemas.microsoft.com/office/drawing/2014/main" id="{89CC4529-9D32-4407-8F5E-1CAC9DCD1BD3}"/>
              </a:ext>
            </a:extLst>
          </p:cNvPr>
          <p:cNvSpPr txBox="1">
            <a:spLocks noChangeArrowheads="1"/>
          </p:cNvSpPr>
          <p:nvPr/>
        </p:nvSpPr>
        <p:spPr bwMode="auto">
          <a:xfrm>
            <a:off x="342900" y="5068888"/>
            <a:ext cx="8439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With state symbols in place, this symbol equation now shows that the </a:t>
            </a:r>
            <a:r>
              <a:rPr lang="en-GB" altLang="en-US" dirty="0" err="1">
                <a:solidFill>
                  <a:srgbClr val="010066"/>
                </a:solidFill>
              </a:rPr>
              <a:t>sulfur</a:t>
            </a:r>
            <a:r>
              <a:rPr lang="en-GB" altLang="en-US" dirty="0">
                <a:solidFill>
                  <a:srgbClr val="010066"/>
                </a:solidFill>
              </a:rPr>
              <a:t> is a solid, the oxygen is a gas and the </a:t>
            </a:r>
            <a:r>
              <a:rPr lang="en-GB" altLang="en-US" dirty="0" err="1">
                <a:solidFill>
                  <a:srgbClr val="010066"/>
                </a:solidFill>
              </a:rPr>
              <a:t>sulfur</a:t>
            </a:r>
            <a:r>
              <a:rPr lang="en-GB" altLang="en-US" dirty="0">
                <a:solidFill>
                  <a:srgbClr val="010066"/>
                </a:solidFill>
              </a:rPr>
              <a:t> dioxide is also a gas.</a:t>
            </a:r>
          </a:p>
        </p:txBody>
      </p:sp>
      <p:pic>
        <p:nvPicPr>
          <p:cNvPr id="239646" name="Picture 30" descr="flask">
            <a:extLst>
              <a:ext uri="{FF2B5EF4-FFF2-40B4-BE49-F238E27FC236}">
                <a16:creationId xmlns:a16="http://schemas.microsoft.com/office/drawing/2014/main" id="{5FD4DD7C-68A4-421A-BAF5-5CF84A5A4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106" y="1431928"/>
            <a:ext cx="1105430" cy="187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cture28.jpg">
            <a:extLst>
              <a:ext uri="{FF2B5EF4-FFF2-40B4-BE49-F238E27FC236}">
                <a16:creationId xmlns:a16="http://schemas.microsoft.com/office/drawing/2014/main" id="{2022E4B0-1321-4479-9410-B2CDAE5E54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0263" y="4123599"/>
            <a:ext cx="501173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implified Text Shape 1">
            <a:extLst>
              <a:ext uri="{FF2B5EF4-FFF2-40B4-BE49-F238E27FC236}">
                <a16:creationId xmlns:a16="http://schemas.microsoft.com/office/drawing/2014/main" id="{CF694CC1-2FCA-4613-8199-51C9CC757F2B}"/>
              </a:ext>
            </a:extLst>
          </p:cNvPr>
          <p:cNvSpPr>
            <a:spLocks noChangeArrowheads="1"/>
          </p:cNvSpPr>
          <p:nvPr/>
        </p:nvSpPr>
        <p:spPr bwMode="auto">
          <a:xfrm>
            <a:off x="342900" y="1740628"/>
            <a:ext cx="643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solidFill>
                  <a:srgbClr val="010066"/>
                </a:solidFill>
              </a:rPr>
              <a:t>solid:</a:t>
            </a:r>
            <a:r>
              <a:rPr lang="en-GB" altLang="en-US" dirty="0">
                <a:solidFill>
                  <a:srgbClr val="010066"/>
                </a:solidFill>
              </a:rPr>
              <a:t> symbol is </a:t>
            </a:r>
            <a:r>
              <a:rPr lang="en-GB" altLang="en-US" b="1" dirty="0">
                <a:solidFill>
                  <a:srgbClr val="FF6600"/>
                </a:solidFill>
              </a:rPr>
              <a:t>(s)</a:t>
            </a:r>
          </a:p>
        </p:txBody>
      </p:sp>
      <p:sp>
        <p:nvSpPr>
          <p:cNvPr id="20" name="Simplified Text Shape 2">
            <a:extLst>
              <a:ext uri="{FF2B5EF4-FFF2-40B4-BE49-F238E27FC236}">
                <a16:creationId xmlns:a16="http://schemas.microsoft.com/office/drawing/2014/main" id="{3995C1BC-A0FF-4C33-8822-F253FC2E294A}"/>
              </a:ext>
            </a:extLst>
          </p:cNvPr>
          <p:cNvSpPr>
            <a:spLocks noChangeArrowheads="1"/>
          </p:cNvSpPr>
          <p:nvPr/>
        </p:nvSpPr>
        <p:spPr bwMode="auto">
          <a:xfrm>
            <a:off x="342900" y="2336371"/>
            <a:ext cx="643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solidFill>
                  <a:srgbClr val="010066"/>
                </a:solidFill>
              </a:rPr>
              <a:t>liquid:</a:t>
            </a:r>
            <a:r>
              <a:rPr lang="en-GB" altLang="en-US" dirty="0">
                <a:solidFill>
                  <a:srgbClr val="010066"/>
                </a:solidFill>
              </a:rPr>
              <a:t> symbol is </a:t>
            </a:r>
            <a:r>
              <a:rPr lang="en-GB" altLang="en-US" b="1" dirty="0">
                <a:solidFill>
                  <a:srgbClr val="FF6600"/>
                </a:solidFill>
              </a:rPr>
              <a:t>(l)</a:t>
            </a:r>
          </a:p>
        </p:txBody>
      </p:sp>
      <p:sp>
        <p:nvSpPr>
          <p:cNvPr id="22" name="Simplified Text Shape 3">
            <a:extLst>
              <a:ext uri="{FF2B5EF4-FFF2-40B4-BE49-F238E27FC236}">
                <a16:creationId xmlns:a16="http://schemas.microsoft.com/office/drawing/2014/main" id="{578C35C1-B78D-47C0-8711-0F169D2BF45A}"/>
              </a:ext>
            </a:extLst>
          </p:cNvPr>
          <p:cNvSpPr>
            <a:spLocks noChangeArrowheads="1"/>
          </p:cNvSpPr>
          <p:nvPr/>
        </p:nvSpPr>
        <p:spPr bwMode="auto">
          <a:xfrm>
            <a:off x="342900" y="2932114"/>
            <a:ext cx="643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solidFill>
                  <a:srgbClr val="010066"/>
                </a:solidFill>
              </a:rPr>
              <a:t>gas:</a:t>
            </a:r>
            <a:r>
              <a:rPr lang="en-GB" altLang="en-US" dirty="0">
                <a:solidFill>
                  <a:srgbClr val="010066"/>
                </a:solidFill>
              </a:rPr>
              <a:t> symbol is</a:t>
            </a:r>
            <a:r>
              <a:rPr lang="en-GB" altLang="en-US" dirty="0"/>
              <a:t> </a:t>
            </a:r>
            <a:r>
              <a:rPr lang="en-GB" altLang="en-US" b="1" dirty="0">
                <a:solidFill>
                  <a:srgbClr val="FF6600"/>
                </a:solidFill>
              </a:rPr>
              <a:t>(g)</a:t>
            </a:r>
          </a:p>
        </p:txBody>
      </p:sp>
      <p:sp>
        <p:nvSpPr>
          <p:cNvPr id="24" name="Simplified Text Shape 4">
            <a:extLst>
              <a:ext uri="{FF2B5EF4-FFF2-40B4-BE49-F238E27FC236}">
                <a16:creationId xmlns:a16="http://schemas.microsoft.com/office/drawing/2014/main" id="{4E04870E-CAD1-4478-B945-CEA82AEE7AFF}"/>
              </a:ext>
            </a:extLst>
          </p:cNvPr>
          <p:cNvSpPr>
            <a:spLocks noChangeArrowheads="1"/>
          </p:cNvSpPr>
          <p:nvPr/>
        </p:nvSpPr>
        <p:spPr bwMode="auto">
          <a:xfrm>
            <a:off x="342900" y="3527857"/>
            <a:ext cx="7152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4175" indent="-3841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solidFill>
                  <a:srgbClr val="010066"/>
                </a:solidFill>
              </a:rPr>
              <a:t>dissolved in water or </a:t>
            </a:r>
            <a:r>
              <a:rPr lang="en-GB" altLang="en-US" b="1" dirty="0">
                <a:solidFill>
                  <a:srgbClr val="FF6600"/>
                </a:solidFill>
              </a:rPr>
              <a:t>aqueous</a:t>
            </a:r>
            <a:r>
              <a:rPr lang="en-GB" altLang="en-US" b="1" dirty="0">
                <a:solidFill>
                  <a:srgbClr val="010066"/>
                </a:solidFill>
              </a:rPr>
              <a:t>:</a:t>
            </a:r>
            <a:r>
              <a:rPr lang="en-GB" altLang="en-US" dirty="0"/>
              <a:t> </a:t>
            </a:r>
            <a:r>
              <a:rPr lang="en-GB" altLang="en-US" dirty="0">
                <a:solidFill>
                  <a:srgbClr val="010066"/>
                </a:solidFill>
              </a:rPr>
              <a:t>symbol is</a:t>
            </a:r>
            <a:r>
              <a:rPr lang="en-GB" altLang="en-US" dirty="0"/>
              <a:t> </a:t>
            </a:r>
            <a:r>
              <a:rPr lang="en-GB" altLang="en-US" b="1" dirty="0">
                <a:solidFill>
                  <a:srgbClr val="FF6600"/>
                </a:solidFill>
              </a:rPr>
              <a:t>(</a:t>
            </a:r>
            <a:r>
              <a:rPr lang="en-GB" altLang="en-US" b="1" dirty="0" err="1">
                <a:solidFill>
                  <a:srgbClr val="FF6600"/>
                </a:solidFill>
              </a:rPr>
              <a:t>aq</a:t>
            </a:r>
            <a:r>
              <a:rPr lang="en-GB" altLang="en-US" b="1" dirty="0">
                <a:solidFill>
                  <a:srgbClr val="FF6600"/>
                </a:solidFill>
              </a:rPr>
              <a:t>)</a:t>
            </a:r>
            <a:r>
              <a:rPr lang="en-GB" altLang="en-US" dirty="0"/>
              <a:t>.</a:t>
            </a:r>
          </a:p>
        </p:txBody>
      </p:sp>
      <p:pic>
        <p:nvPicPr>
          <p:cNvPr id="12" name="Picture 8">
            <a:hlinkClick r:id="" action="ppaction://hlinkshowjump?jump=nextslide"/>
            <a:extLst>
              <a:ext uri="{FF2B5EF4-FFF2-40B4-BE49-F238E27FC236}">
                <a16:creationId xmlns:a16="http://schemas.microsoft.com/office/drawing/2014/main" id="{1548CDE4-308B-448D-80AE-50FE96794C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396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962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DA050FC5-3878-4485-9B4E-3F1294E175BB}"/>
              </a:ext>
            </a:extLst>
          </p:cNvPr>
          <p:cNvSpPr>
            <a:spLocks noGrp="1" noChangeArrowheads="1"/>
          </p:cNvSpPr>
          <p:nvPr>
            <p:ph type="title"/>
          </p:nvPr>
        </p:nvSpPr>
        <p:spPr/>
        <p:txBody>
          <a:bodyPr/>
          <a:lstStyle/>
          <a:p>
            <a:r>
              <a:rPr lang="en-GB" altLang="en-US"/>
              <a:t>Balancing equations</a:t>
            </a:r>
          </a:p>
        </p:txBody>
      </p:sp>
      <p:sp>
        <p:nvSpPr>
          <p:cNvPr id="33796" name="Rectangle 8">
            <a:extLst>
              <a:ext uri="{FF2B5EF4-FFF2-40B4-BE49-F238E27FC236}">
                <a16:creationId xmlns:a16="http://schemas.microsoft.com/office/drawing/2014/main" id="{61A4C8AC-D5DE-446C-BE20-22297A79F276}"/>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FF6600"/>
                </a:solidFill>
              </a:rPr>
              <a:t>stoichiometric coefficient </a:t>
            </a:r>
            <a:r>
              <a:rPr lang="en-GB" altLang="en-US">
                <a:solidFill>
                  <a:srgbClr val="010066"/>
                </a:solidFill>
              </a:rPr>
              <a:t>is the large number in front of each reactant and product in a chemical equation. </a:t>
            </a:r>
          </a:p>
        </p:txBody>
      </p:sp>
      <p:sp>
        <p:nvSpPr>
          <p:cNvPr id="10" name="Rectangle 9">
            <a:extLst>
              <a:ext uri="{FF2B5EF4-FFF2-40B4-BE49-F238E27FC236}">
                <a16:creationId xmlns:a16="http://schemas.microsoft.com/office/drawing/2014/main" id="{189990A8-505D-4AAD-8810-31E303C192BC}"/>
              </a:ext>
            </a:extLst>
          </p:cNvPr>
          <p:cNvSpPr>
            <a:spLocks noChangeArrowheads="1"/>
          </p:cNvSpPr>
          <p:nvPr/>
        </p:nvSpPr>
        <p:spPr bwMode="auto">
          <a:xfrm>
            <a:off x="342900" y="50244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coefficient balances the number of atoms on both the reactant and product sides of the equation. </a:t>
            </a:r>
            <a:endParaRPr lang="en-GB" altLang="en-US"/>
          </a:p>
        </p:txBody>
      </p:sp>
      <p:sp>
        <p:nvSpPr>
          <p:cNvPr id="14" name="TextBox 13">
            <a:extLst>
              <a:ext uri="{FF2B5EF4-FFF2-40B4-BE49-F238E27FC236}">
                <a16:creationId xmlns:a16="http://schemas.microsoft.com/office/drawing/2014/main" id="{9E094363-CEB8-446A-859C-F8B1B4EDF2A4}"/>
              </a:ext>
            </a:extLst>
          </p:cNvPr>
          <p:cNvSpPr txBox="1">
            <a:spLocks noChangeArrowheads="1"/>
          </p:cNvSpPr>
          <p:nvPr/>
        </p:nvSpPr>
        <p:spPr bwMode="auto">
          <a:xfrm>
            <a:off x="342900" y="29035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not necessary to write a stoichiometric coefficient of 1, and so the equation becomes: </a:t>
            </a:r>
          </a:p>
        </p:txBody>
      </p:sp>
      <p:pic>
        <p:nvPicPr>
          <p:cNvPr id="33800" name="Picture 12" descr="Picture29.jpg">
            <a:extLst>
              <a:ext uri="{FF2B5EF4-FFF2-40B4-BE49-F238E27FC236}">
                <a16:creationId xmlns:a16="http://schemas.microsoft.com/office/drawing/2014/main" id="{9DEB6F9C-55F4-4138-AE35-E8376CC98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2035175"/>
            <a:ext cx="61198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icture30.jpg">
            <a:extLst>
              <a:ext uri="{FF2B5EF4-FFF2-40B4-BE49-F238E27FC236}">
                <a16:creationId xmlns:a16="http://schemas.microsoft.com/office/drawing/2014/main" id="{4805D637-78CE-43A3-A87E-4662B8F9B9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2035175"/>
            <a:ext cx="5595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cture31.jpg">
            <a:extLst>
              <a:ext uri="{FF2B5EF4-FFF2-40B4-BE49-F238E27FC236}">
                <a16:creationId xmlns:a16="http://schemas.microsoft.com/office/drawing/2014/main" id="{ECD87D2E-2981-4A08-B79B-1ECE9344C32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6225" y="4019550"/>
            <a:ext cx="55102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D2B56D01-B33E-4FA1-A862-F9D0131251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8E51BB90-F09D-4D3D-8158-8B01E028A751}"/>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9C365F5E-744C-49CE-A12A-40C5384E732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descr="Picture32.jpg">
            <a:extLst>
              <a:ext uri="{FF2B5EF4-FFF2-40B4-BE49-F238E27FC236}">
                <a16:creationId xmlns:a16="http://schemas.microsoft.com/office/drawing/2014/main" id="{A058402F-9774-4EEC-98DA-D3E5823C96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952500"/>
            <a:ext cx="6997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8B09CD50-1BC8-4288-8EF5-BD157A437248}"/>
              </a:ext>
            </a:extLst>
          </p:cNvPr>
          <p:cNvSpPr>
            <a:spLocks noGrp="1" noChangeArrowheads="1"/>
          </p:cNvSpPr>
          <p:nvPr>
            <p:ph type="title"/>
          </p:nvPr>
        </p:nvSpPr>
        <p:spPr/>
        <p:txBody>
          <a:bodyPr/>
          <a:lstStyle/>
          <a:p>
            <a:r>
              <a:rPr lang="en-GB" altLang="en-US"/>
              <a:t>Why are balanced equations useful?</a:t>
            </a:r>
            <a:endParaRPr lang="en-US" altLang="en-US"/>
          </a:p>
        </p:txBody>
      </p:sp>
      <p:sp>
        <p:nvSpPr>
          <p:cNvPr id="248838" name="Text Box 6">
            <a:extLst>
              <a:ext uri="{FF2B5EF4-FFF2-40B4-BE49-F238E27FC236}">
                <a16:creationId xmlns:a16="http://schemas.microsoft.com/office/drawing/2014/main" id="{BE9768EA-ECD1-4746-BE6D-8DFB3BDA9BF3}"/>
              </a:ext>
            </a:extLst>
          </p:cNvPr>
          <p:cNvSpPr txBox="1">
            <a:spLocks noChangeArrowheads="1"/>
          </p:cNvSpPr>
          <p:nvPr/>
        </p:nvSpPr>
        <p:spPr bwMode="auto">
          <a:xfrm>
            <a:off x="358775" y="5330825"/>
            <a:ext cx="8224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ratio can be used to calculate the masses of reactants needed and the mass of product that will be made.</a:t>
            </a:r>
          </a:p>
        </p:txBody>
      </p:sp>
      <p:sp>
        <p:nvSpPr>
          <p:cNvPr id="248839" name="Text Box 7">
            <a:extLst>
              <a:ext uri="{FF2B5EF4-FFF2-40B4-BE49-F238E27FC236}">
                <a16:creationId xmlns:a16="http://schemas.microsoft.com/office/drawing/2014/main" id="{C545BBA0-4451-4BC8-B55B-3907E90A04FF}"/>
              </a:ext>
            </a:extLst>
          </p:cNvPr>
          <p:cNvSpPr txBox="1">
            <a:spLocks noChangeArrowheads="1"/>
          </p:cNvSpPr>
          <p:nvPr/>
        </p:nvSpPr>
        <p:spPr bwMode="auto">
          <a:xfrm>
            <a:off x="358775" y="4154488"/>
            <a:ext cx="8194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balanced equation for this chemical reaction shows that the ratio of </a:t>
            </a:r>
            <a:r>
              <a:rPr lang="en-GB" altLang="en-US" b="1" dirty="0"/>
              <a:t>Mg</a:t>
            </a:r>
            <a:r>
              <a:rPr lang="en-GB" altLang="en-US" sz="1000" b="1" dirty="0"/>
              <a:t> </a:t>
            </a:r>
            <a:r>
              <a:rPr lang="en-GB" altLang="en-US" b="1" dirty="0"/>
              <a:t>:</a:t>
            </a:r>
            <a:r>
              <a:rPr lang="en-GB" altLang="en-US" sz="1000" b="1" dirty="0"/>
              <a:t> </a:t>
            </a:r>
            <a:r>
              <a:rPr lang="en-GB" altLang="en-US" b="1" dirty="0"/>
              <a:t>O</a:t>
            </a:r>
            <a:r>
              <a:rPr lang="en-GB" altLang="en-US" b="1" baseline="-25000" dirty="0"/>
              <a:t>2</a:t>
            </a:r>
            <a:r>
              <a:rPr lang="en-GB" altLang="en-US" sz="1000" b="1" dirty="0"/>
              <a:t> </a:t>
            </a:r>
            <a:r>
              <a:rPr lang="en-GB" altLang="en-US" b="1" dirty="0"/>
              <a:t>:</a:t>
            </a:r>
            <a:r>
              <a:rPr lang="en-GB" altLang="en-US" sz="1000" b="1" dirty="0"/>
              <a:t> </a:t>
            </a:r>
            <a:r>
              <a:rPr lang="en-GB" altLang="en-US" b="1" dirty="0"/>
              <a:t>MgO</a:t>
            </a:r>
            <a:r>
              <a:rPr lang="en-GB" altLang="en-US" dirty="0"/>
              <a:t> is </a:t>
            </a:r>
            <a:r>
              <a:rPr lang="en-GB" altLang="en-US" b="1" dirty="0"/>
              <a:t>2</a:t>
            </a:r>
            <a:r>
              <a:rPr lang="en-GB" altLang="en-US" sz="1000" b="1" dirty="0"/>
              <a:t> </a:t>
            </a:r>
            <a:r>
              <a:rPr lang="en-GB" altLang="en-US" b="1" dirty="0"/>
              <a:t>:</a:t>
            </a:r>
            <a:r>
              <a:rPr lang="en-GB" altLang="en-US" sz="1000" b="1" dirty="0"/>
              <a:t> </a:t>
            </a:r>
            <a:r>
              <a:rPr lang="en-GB" altLang="en-US" b="1" dirty="0"/>
              <a:t>1</a:t>
            </a:r>
            <a:r>
              <a:rPr lang="en-GB" altLang="en-US" sz="1000" b="1" dirty="0"/>
              <a:t> </a:t>
            </a:r>
            <a:r>
              <a:rPr lang="en-GB" altLang="en-US" b="1" dirty="0"/>
              <a:t>:</a:t>
            </a:r>
            <a:r>
              <a:rPr lang="en-GB" altLang="en-US" sz="1000" b="1" dirty="0"/>
              <a:t> </a:t>
            </a:r>
            <a:r>
              <a:rPr lang="en-GB" altLang="en-US" b="1" dirty="0"/>
              <a:t>2</a:t>
            </a:r>
            <a:r>
              <a:rPr lang="en-GB" altLang="en-US" dirty="0"/>
              <a:t>.</a:t>
            </a:r>
          </a:p>
        </p:txBody>
      </p:sp>
      <p:pic>
        <p:nvPicPr>
          <p:cNvPr id="34822" name="Picture 8" descr="scientist lady_KW2">
            <a:extLst>
              <a:ext uri="{FF2B5EF4-FFF2-40B4-BE49-F238E27FC236}">
                <a16:creationId xmlns:a16="http://schemas.microsoft.com/office/drawing/2014/main" id="{B96BE2D7-AD31-414E-A47D-95E265FB5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648"/>
          <a:stretch>
            <a:fillRect/>
          </a:stretch>
        </p:blipFill>
        <p:spPr bwMode="auto">
          <a:xfrm>
            <a:off x="700088" y="747713"/>
            <a:ext cx="13922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icture34.jpg">
            <a:extLst>
              <a:ext uri="{FF2B5EF4-FFF2-40B4-BE49-F238E27FC236}">
                <a16:creationId xmlns:a16="http://schemas.microsoft.com/office/drawing/2014/main" id="{8735F9A3-3631-4D20-AE7C-6CBE431F88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6488" y="2919413"/>
            <a:ext cx="706596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CC4ADA71-0A20-46C8-94D4-8E72A6653F7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7E6A78D-696A-45BB-83D5-FBCE718FED0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CFB4F73-C175-4123-87B0-B6915264EC09}"/>
              </a:ext>
            </a:extLst>
          </p:cNvPr>
          <p:cNvSpPr>
            <a:spLocks noGrp="1" noChangeArrowheads="1"/>
          </p:cNvSpPr>
          <p:nvPr>
            <p:ph type="title"/>
          </p:nvPr>
        </p:nvSpPr>
        <p:spPr/>
        <p:txBody>
          <a:bodyPr/>
          <a:lstStyle/>
          <a:p>
            <a:r>
              <a:rPr lang="en-GB" altLang="en-US" dirty="0"/>
              <a:t>How do you balance a symbol equation?</a:t>
            </a:r>
          </a:p>
        </p:txBody>
      </p:sp>
      <p:pic>
        <p:nvPicPr>
          <p:cNvPr id="6" name="Picture 5">
            <a:hlinkClick r:id="" action="ppaction://hlinkshowjump?jump=nextslide"/>
            <a:extLst>
              <a:ext uri="{FF2B5EF4-FFF2-40B4-BE49-F238E27FC236}">
                <a16:creationId xmlns:a16="http://schemas.microsoft.com/office/drawing/2014/main" id="{8915D9A5-9C53-454D-B6FD-75000F40E3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3F5B8AC6-538F-4C20-89F1-3558B2FB223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A1EA5A96-4CA4-49A8-A481-3FFFA7909A4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F4F7D8F-1AAC-4179-9E41-8D31C2DDE5B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a:extLst>
              <a:ext uri="{FF2B5EF4-FFF2-40B4-BE49-F238E27FC236}">
                <a16:creationId xmlns:a16="http://schemas.microsoft.com/office/drawing/2014/main" id="{0D0C09EC-BCA7-42E6-BD93-8A5FA94253E6}"/>
              </a:ext>
            </a:extLst>
          </p:cNvPr>
          <p:cNvSpPr>
            <a:spLocks noChangeArrowheads="1"/>
          </p:cNvSpPr>
          <p:nvPr/>
        </p:nvSpPr>
        <p:spPr bwMode="auto">
          <a:xfrm>
            <a:off x="342900" y="4490155"/>
            <a:ext cx="566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Compounds</a:t>
            </a:r>
            <a:r>
              <a:rPr lang="en-GB" altLang="en-US" dirty="0"/>
              <a:t> are molecules formed when </a:t>
            </a:r>
            <a:r>
              <a:rPr lang="en-GB" altLang="en-US" b="1" dirty="0"/>
              <a:t>different</a:t>
            </a:r>
            <a:r>
              <a:rPr lang="en-GB" altLang="en-US" dirty="0"/>
              <a:t> elements combine in fixed proportions via chemical bonds, e.g. water (H</a:t>
            </a:r>
            <a:r>
              <a:rPr lang="en-GB" altLang="en-US" baseline="-25000" dirty="0"/>
              <a:t>2</a:t>
            </a:r>
            <a:r>
              <a:rPr lang="en-GB" altLang="en-US" dirty="0"/>
              <a:t>O).</a:t>
            </a:r>
          </a:p>
        </p:txBody>
      </p:sp>
      <p:sp>
        <p:nvSpPr>
          <p:cNvPr id="19459" name="Rectangle 7">
            <a:extLst>
              <a:ext uri="{FF2B5EF4-FFF2-40B4-BE49-F238E27FC236}">
                <a16:creationId xmlns:a16="http://schemas.microsoft.com/office/drawing/2014/main" id="{B6B36139-3646-4394-8E4B-569D6F7979A7}"/>
              </a:ext>
            </a:extLst>
          </p:cNvPr>
          <p:cNvSpPr>
            <a:spLocks noChangeArrowheads="1"/>
          </p:cNvSpPr>
          <p:nvPr/>
        </p:nvSpPr>
        <p:spPr bwMode="auto">
          <a:xfrm>
            <a:off x="339725" y="781050"/>
            <a:ext cx="866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Elements are made up of just one type of atom. </a:t>
            </a:r>
          </a:p>
        </p:txBody>
      </p:sp>
      <p:pic>
        <p:nvPicPr>
          <p:cNvPr id="458764" name="Picture 12" descr="water covalent bonds">
            <a:extLst>
              <a:ext uri="{FF2B5EF4-FFF2-40B4-BE49-F238E27FC236}">
                <a16:creationId xmlns:a16="http://schemas.microsoft.com/office/drawing/2014/main" id="{EE02A8E5-C28B-4CE5-917B-CA85455D3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48" y="4344988"/>
            <a:ext cx="223996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3">
            <a:extLst>
              <a:ext uri="{FF2B5EF4-FFF2-40B4-BE49-F238E27FC236}">
                <a16:creationId xmlns:a16="http://schemas.microsoft.com/office/drawing/2014/main" id="{3E7AB1E1-421B-49B9-A2DA-FDED2B211F6F}"/>
              </a:ext>
            </a:extLst>
          </p:cNvPr>
          <p:cNvSpPr>
            <a:spLocks noGrp="1" noChangeArrowheads="1"/>
          </p:cNvSpPr>
          <p:nvPr>
            <p:ph type="title"/>
          </p:nvPr>
        </p:nvSpPr>
        <p:spPr/>
        <p:txBody>
          <a:bodyPr/>
          <a:lstStyle/>
          <a:p>
            <a:r>
              <a:rPr lang="en-GB" altLang="en-US" dirty="0"/>
              <a:t>Forming different compounds</a:t>
            </a:r>
          </a:p>
        </p:txBody>
      </p:sp>
      <p:sp>
        <p:nvSpPr>
          <p:cNvPr id="9" name="Rectangle 8">
            <a:extLst>
              <a:ext uri="{FF2B5EF4-FFF2-40B4-BE49-F238E27FC236}">
                <a16:creationId xmlns:a16="http://schemas.microsoft.com/office/drawing/2014/main" id="{BBD76F9A-9BFB-4CC0-8669-BDC91496EE6B}"/>
              </a:ext>
            </a:extLst>
          </p:cNvPr>
          <p:cNvSpPr>
            <a:spLocks noChangeArrowheads="1"/>
          </p:cNvSpPr>
          <p:nvPr/>
        </p:nvSpPr>
        <p:spPr bwMode="auto">
          <a:xfrm>
            <a:off x="3621088" y="1838325"/>
            <a:ext cx="46085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atoms can join to other atoms, of the same or a different element, by </a:t>
            </a:r>
            <a:r>
              <a:rPr lang="en-GB" altLang="en-US" b="1">
                <a:solidFill>
                  <a:srgbClr val="FF6600"/>
                </a:solidFill>
              </a:rPr>
              <a:t>chemical</a:t>
            </a:r>
            <a:r>
              <a:rPr lang="en-GB" altLang="en-US"/>
              <a:t> </a:t>
            </a:r>
            <a:r>
              <a:rPr lang="en-GB" altLang="en-US" b="1">
                <a:solidFill>
                  <a:srgbClr val="FF6600"/>
                </a:solidFill>
              </a:rPr>
              <a:t>bonds</a:t>
            </a:r>
            <a:r>
              <a:rPr lang="en-GB" altLang="en-US"/>
              <a:t>. This forms molecules, such as chlorine (Cl</a:t>
            </a:r>
            <a:r>
              <a:rPr lang="en-GB" altLang="en-US" baseline="-25000"/>
              <a:t>2</a:t>
            </a:r>
            <a:r>
              <a:rPr lang="en-GB" altLang="en-US"/>
              <a:t>).</a:t>
            </a:r>
          </a:p>
        </p:txBody>
      </p:sp>
      <p:pic>
        <p:nvPicPr>
          <p:cNvPr id="19465" name="Picture 9" descr="C:\CVS\production\MyWorksGCSEScience\src\Revision\images\Chemistry\EoS_chlorineatom.png">
            <a:extLst>
              <a:ext uri="{FF2B5EF4-FFF2-40B4-BE49-F238E27FC236}">
                <a16:creationId xmlns:a16="http://schemas.microsoft.com/office/drawing/2014/main" id="{56A8C609-80FE-4CE4-9D5E-1262E33A5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3" y="2241022"/>
            <a:ext cx="11223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1" descr="C:\CVS\production\MyWorksGCSEScience\src\Revision\images\Chemistry\EoS_chlorineatom.png">
            <a:extLst>
              <a:ext uri="{FF2B5EF4-FFF2-40B4-BE49-F238E27FC236}">
                <a16:creationId xmlns:a16="http://schemas.microsoft.com/office/drawing/2014/main" id="{2D742406-E617-4010-B283-20B47541A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241022"/>
            <a:ext cx="11223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3EECC77B-E0FA-4B0F-AABF-BF9126D778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1">
            <a:extLst>
              <a:ext uri="{FF2B5EF4-FFF2-40B4-BE49-F238E27FC236}">
                <a16:creationId xmlns:a16="http://schemas.microsoft.com/office/drawing/2014/main" id="{75861E49-F8FD-4929-B84C-DBC8A8C67ED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87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876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EAC094A-4B13-4E52-8042-8580959D7995}"/>
              </a:ext>
            </a:extLst>
          </p:cNvPr>
          <p:cNvSpPr>
            <a:spLocks noGrp="1" noChangeArrowheads="1"/>
          </p:cNvSpPr>
          <p:nvPr>
            <p:ph type="title"/>
          </p:nvPr>
        </p:nvSpPr>
        <p:spPr/>
        <p:txBody>
          <a:bodyPr/>
          <a:lstStyle/>
          <a:p>
            <a:r>
              <a:rPr lang="en-GB" altLang="en-US" sz="2700" dirty="0"/>
              <a:t>Can you balance these symbol equations?</a:t>
            </a:r>
          </a:p>
        </p:txBody>
      </p:sp>
      <p:pic>
        <p:nvPicPr>
          <p:cNvPr id="6" name="Picture 5">
            <a:hlinkClick r:id="" action="ppaction://hlinkshowjump?jump=nextslide"/>
            <a:extLst>
              <a:ext uri="{FF2B5EF4-FFF2-40B4-BE49-F238E27FC236}">
                <a16:creationId xmlns:a16="http://schemas.microsoft.com/office/drawing/2014/main" id="{758EE47F-949A-409F-8CA5-275FC63CF9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78BF63F1-0D0C-4EEF-9A07-05E38BC621C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FDE8291-475C-4339-A4E8-C581C4A8AB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97E7A1F-26DC-4AEE-94FC-1F7C04A7718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F538071-E16F-4EDF-AC72-98789428ABAB}"/>
              </a:ext>
            </a:extLst>
          </p:cNvPr>
          <p:cNvSpPr>
            <a:spLocks noGrp="1"/>
          </p:cNvSpPr>
          <p:nvPr>
            <p:ph type="title"/>
          </p:nvPr>
        </p:nvSpPr>
        <p:spPr/>
        <p:txBody>
          <a:bodyPr/>
          <a:lstStyle/>
          <a:p>
            <a:r>
              <a:rPr lang="en-GB" altLang="en-US"/>
              <a:t>Ionic equations</a:t>
            </a:r>
          </a:p>
        </p:txBody>
      </p:sp>
      <p:sp>
        <p:nvSpPr>
          <p:cNvPr id="35844" name="TextBox 5">
            <a:extLst>
              <a:ext uri="{FF2B5EF4-FFF2-40B4-BE49-F238E27FC236}">
                <a16:creationId xmlns:a16="http://schemas.microsoft.com/office/drawing/2014/main" id="{CDA7D9E1-9F44-406D-BF83-802D3C364A2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ionic compound is molten or in solution, the ions separate and are free to move. They are </a:t>
            </a:r>
            <a:r>
              <a:rPr lang="en-GB" altLang="en-US" b="1" dirty="0">
                <a:solidFill>
                  <a:srgbClr val="FF6600"/>
                </a:solidFill>
              </a:rPr>
              <a:t>aqueous</a:t>
            </a:r>
            <a:r>
              <a:rPr lang="en-GB" altLang="en-US" dirty="0"/>
              <a:t>.</a:t>
            </a:r>
          </a:p>
        </p:txBody>
      </p:sp>
      <p:sp>
        <p:nvSpPr>
          <p:cNvPr id="35845" name="TextBox 7">
            <a:extLst>
              <a:ext uri="{FF2B5EF4-FFF2-40B4-BE49-F238E27FC236}">
                <a16:creationId xmlns:a16="http://schemas.microsoft.com/office/drawing/2014/main" id="{3BD6507D-D57B-4C6B-AEFB-8C0025FDC74B}"/>
              </a:ext>
            </a:extLst>
          </p:cNvPr>
          <p:cNvSpPr txBox="1">
            <a:spLocks noChangeArrowheads="1"/>
          </p:cNvSpPr>
          <p:nvPr/>
        </p:nvSpPr>
        <p:spPr bwMode="auto">
          <a:xfrm>
            <a:off x="342900" y="26130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 name="Text Box 2">
            <a:extLst>
              <a:ext uri="{FF2B5EF4-FFF2-40B4-BE49-F238E27FC236}">
                <a16:creationId xmlns:a16="http://schemas.microsoft.com/office/drawing/2014/main" id="{7FCC42C2-1102-464C-A278-5943EFA59393}"/>
              </a:ext>
            </a:extLst>
          </p:cNvPr>
          <p:cNvSpPr txBox="1">
            <a:spLocks noChangeArrowheads="1"/>
          </p:cNvSpPr>
          <p:nvPr/>
        </p:nvSpPr>
        <p:spPr bwMode="auto">
          <a:xfrm>
            <a:off x="342900" y="5322888"/>
            <a:ext cx="8293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we want to visualize the reacting ions, we must write the </a:t>
            </a:r>
            <a:r>
              <a:rPr lang="en-GB" altLang="en-US" b="1" dirty="0"/>
              <a:t>ionic equation</a:t>
            </a:r>
            <a:r>
              <a:rPr lang="en-GB" altLang="en-US" dirty="0"/>
              <a:t>. </a:t>
            </a:r>
          </a:p>
        </p:txBody>
      </p:sp>
      <p:sp>
        <p:nvSpPr>
          <p:cNvPr id="10" name="Text Box 3">
            <a:extLst>
              <a:ext uri="{FF2B5EF4-FFF2-40B4-BE49-F238E27FC236}">
                <a16:creationId xmlns:a16="http://schemas.microsoft.com/office/drawing/2014/main" id="{143357BE-BC28-402F-A585-8A6E0D5A1BC3}"/>
              </a:ext>
            </a:extLst>
          </p:cNvPr>
          <p:cNvSpPr txBox="1">
            <a:spLocks noChangeArrowheads="1"/>
          </p:cNvSpPr>
          <p:nvPr/>
        </p:nvSpPr>
        <p:spPr bwMode="auto">
          <a:xfrm>
            <a:off x="342900" y="30416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the neutralization reaction of solid hydroxide (NaOH) and hydrochloric acid (HCl):</a:t>
            </a:r>
          </a:p>
        </p:txBody>
      </p:sp>
      <p:sp>
        <p:nvSpPr>
          <p:cNvPr id="12" name="AutoShape 8">
            <a:extLst>
              <a:ext uri="{FF2B5EF4-FFF2-40B4-BE49-F238E27FC236}">
                <a16:creationId xmlns:a16="http://schemas.microsoft.com/office/drawing/2014/main" id="{EF83921F-20CB-4DF5-A5BA-67B13EE8BA89}"/>
              </a:ext>
            </a:extLst>
          </p:cNvPr>
          <p:cNvSpPr>
            <a:spLocks noChangeArrowheads="1"/>
          </p:cNvSpPr>
          <p:nvPr/>
        </p:nvSpPr>
        <p:spPr bwMode="auto">
          <a:xfrm>
            <a:off x="342900" y="3986213"/>
            <a:ext cx="8189913" cy="1223962"/>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13" name="Text Box 9">
            <a:extLst>
              <a:ext uri="{FF2B5EF4-FFF2-40B4-BE49-F238E27FC236}">
                <a16:creationId xmlns:a16="http://schemas.microsoft.com/office/drawing/2014/main" id="{9283B9F5-90B7-4B2B-A756-01A6111B0FAC}"/>
              </a:ext>
            </a:extLst>
          </p:cNvPr>
          <p:cNvSpPr txBox="1">
            <a:spLocks noChangeArrowheads="1"/>
          </p:cNvSpPr>
          <p:nvPr/>
        </p:nvSpPr>
        <p:spPr bwMode="auto">
          <a:xfrm>
            <a:off x="342900" y="3963988"/>
            <a:ext cx="1785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sodium hydroxide</a:t>
            </a:r>
          </a:p>
        </p:txBody>
      </p:sp>
      <p:sp>
        <p:nvSpPr>
          <p:cNvPr id="15" name="Text Box 11">
            <a:extLst>
              <a:ext uri="{FF2B5EF4-FFF2-40B4-BE49-F238E27FC236}">
                <a16:creationId xmlns:a16="http://schemas.microsoft.com/office/drawing/2014/main" id="{37EA5B26-B4F3-44ED-886B-763516A0F050}"/>
              </a:ext>
            </a:extLst>
          </p:cNvPr>
          <p:cNvSpPr txBox="1">
            <a:spLocks noChangeArrowheads="1"/>
          </p:cNvSpPr>
          <p:nvPr/>
        </p:nvSpPr>
        <p:spPr bwMode="auto">
          <a:xfrm>
            <a:off x="2168525" y="3963988"/>
            <a:ext cx="2332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hydrochloric acid</a:t>
            </a:r>
          </a:p>
        </p:txBody>
      </p:sp>
      <p:sp>
        <p:nvSpPr>
          <p:cNvPr id="17" name="Text Box 13">
            <a:extLst>
              <a:ext uri="{FF2B5EF4-FFF2-40B4-BE49-F238E27FC236}">
                <a16:creationId xmlns:a16="http://schemas.microsoft.com/office/drawing/2014/main" id="{849D3A1A-3AC9-4FE7-8AD9-F4120FE88D67}"/>
              </a:ext>
            </a:extLst>
          </p:cNvPr>
          <p:cNvSpPr txBox="1">
            <a:spLocks noChangeArrowheads="1"/>
          </p:cNvSpPr>
          <p:nvPr/>
        </p:nvSpPr>
        <p:spPr bwMode="auto">
          <a:xfrm>
            <a:off x="4537075" y="3963988"/>
            <a:ext cx="2208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sodium chloride</a:t>
            </a:r>
          </a:p>
        </p:txBody>
      </p:sp>
      <p:sp>
        <p:nvSpPr>
          <p:cNvPr id="19" name="Text Box 15">
            <a:extLst>
              <a:ext uri="{FF2B5EF4-FFF2-40B4-BE49-F238E27FC236}">
                <a16:creationId xmlns:a16="http://schemas.microsoft.com/office/drawing/2014/main" id="{ADF24EE9-195D-48D6-81DA-093ED4A29B3D}"/>
              </a:ext>
            </a:extLst>
          </p:cNvPr>
          <p:cNvSpPr txBox="1">
            <a:spLocks noChangeArrowheads="1"/>
          </p:cNvSpPr>
          <p:nvPr/>
        </p:nvSpPr>
        <p:spPr bwMode="auto">
          <a:xfrm>
            <a:off x="7364413" y="4149725"/>
            <a:ext cx="989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water</a:t>
            </a:r>
          </a:p>
        </p:txBody>
      </p:sp>
      <p:sp>
        <p:nvSpPr>
          <p:cNvPr id="21" name="Text Box 19">
            <a:extLst>
              <a:ext uri="{FF2B5EF4-FFF2-40B4-BE49-F238E27FC236}">
                <a16:creationId xmlns:a16="http://schemas.microsoft.com/office/drawing/2014/main" id="{A97286C7-F875-4FAD-B535-BDC69759837D}"/>
              </a:ext>
            </a:extLst>
          </p:cNvPr>
          <p:cNvSpPr txBox="1">
            <a:spLocks noChangeArrowheads="1"/>
          </p:cNvSpPr>
          <p:nvPr/>
        </p:nvSpPr>
        <p:spPr bwMode="auto">
          <a:xfrm>
            <a:off x="1976438" y="4059238"/>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a:solidFill>
                  <a:schemeClr val="bg1"/>
                </a:solidFill>
              </a:rPr>
              <a:t>+</a:t>
            </a:r>
          </a:p>
        </p:txBody>
      </p:sp>
      <p:sp>
        <p:nvSpPr>
          <p:cNvPr id="23" name="Text Box 21">
            <a:extLst>
              <a:ext uri="{FF2B5EF4-FFF2-40B4-BE49-F238E27FC236}">
                <a16:creationId xmlns:a16="http://schemas.microsoft.com/office/drawing/2014/main" id="{A72D7447-A1C7-4C55-84AC-CA4C28F4AD9F}"/>
              </a:ext>
            </a:extLst>
          </p:cNvPr>
          <p:cNvSpPr txBox="1">
            <a:spLocks noChangeArrowheads="1"/>
          </p:cNvSpPr>
          <p:nvPr/>
        </p:nvSpPr>
        <p:spPr bwMode="auto">
          <a:xfrm>
            <a:off x="6632575" y="4059238"/>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a:solidFill>
                  <a:schemeClr val="bg1"/>
                </a:solidFill>
              </a:rPr>
              <a:t>+</a:t>
            </a:r>
          </a:p>
        </p:txBody>
      </p:sp>
      <p:cxnSp>
        <p:nvCxnSpPr>
          <p:cNvPr id="26" name="Straight Arrow Connector 25">
            <a:extLst>
              <a:ext uri="{FF2B5EF4-FFF2-40B4-BE49-F238E27FC236}">
                <a16:creationId xmlns:a16="http://schemas.microsoft.com/office/drawing/2014/main" id="{85FBE16A-BD99-40DB-870D-0E869E059B45}"/>
              </a:ext>
            </a:extLst>
          </p:cNvPr>
          <p:cNvCxnSpPr>
            <a:cxnSpLocks noChangeShapeType="1"/>
          </p:cNvCxnSpPr>
          <p:nvPr/>
        </p:nvCxnSpPr>
        <p:spPr bwMode="auto">
          <a:xfrm>
            <a:off x="4295775" y="4379913"/>
            <a:ext cx="619125" cy="0"/>
          </a:xfrm>
          <a:prstGeom prst="straightConnector1">
            <a:avLst/>
          </a:prstGeom>
          <a:noFill/>
          <a:ln w="571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2" name="Text Box 10">
            <a:extLst>
              <a:ext uri="{FF2B5EF4-FFF2-40B4-BE49-F238E27FC236}">
                <a16:creationId xmlns:a16="http://schemas.microsoft.com/office/drawing/2014/main" id="{33F695A6-E0E2-4F7F-AFE8-43106FDB33A6}"/>
              </a:ext>
            </a:extLst>
          </p:cNvPr>
          <p:cNvSpPr txBox="1">
            <a:spLocks noChangeArrowheads="1"/>
          </p:cNvSpPr>
          <p:nvPr/>
        </p:nvSpPr>
        <p:spPr bwMode="auto">
          <a:xfrm>
            <a:off x="392113" y="4741863"/>
            <a:ext cx="168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NaOH (aq)</a:t>
            </a:r>
            <a:endParaRPr lang="en-GB" altLang="en-US" b="1" baseline="-25000">
              <a:solidFill>
                <a:schemeClr val="bg1"/>
              </a:solidFill>
            </a:endParaRPr>
          </a:p>
        </p:txBody>
      </p:sp>
      <p:sp>
        <p:nvSpPr>
          <p:cNvPr id="33" name="Text Box 12">
            <a:extLst>
              <a:ext uri="{FF2B5EF4-FFF2-40B4-BE49-F238E27FC236}">
                <a16:creationId xmlns:a16="http://schemas.microsoft.com/office/drawing/2014/main" id="{CC647AEB-B1D5-4C9F-93B5-DAD758A60690}"/>
              </a:ext>
            </a:extLst>
          </p:cNvPr>
          <p:cNvSpPr txBox="1">
            <a:spLocks noChangeArrowheads="1"/>
          </p:cNvSpPr>
          <p:nvPr/>
        </p:nvSpPr>
        <p:spPr bwMode="auto">
          <a:xfrm>
            <a:off x="2595563" y="4741863"/>
            <a:ext cx="136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HCl (aq)</a:t>
            </a:r>
          </a:p>
        </p:txBody>
      </p:sp>
      <p:sp>
        <p:nvSpPr>
          <p:cNvPr id="34" name="Text Box 14">
            <a:extLst>
              <a:ext uri="{FF2B5EF4-FFF2-40B4-BE49-F238E27FC236}">
                <a16:creationId xmlns:a16="http://schemas.microsoft.com/office/drawing/2014/main" id="{4A4744A7-4B38-4956-99B2-F614802504C1}"/>
              </a:ext>
            </a:extLst>
          </p:cNvPr>
          <p:cNvSpPr txBox="1">
            <a:spLocks noChangeArrowheads="1"/>
          </p:cNvSpPr>
          <p:nvPr/>
        </p:nvSpPr>
        <p:spPr bwMode="auto">
          <a:xfrm>
            <a:off x="4905375" y="4741863"/>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NaCl (aq)</a:t>
            </a:r>
          </a:p>
        </p:txBody>
      </p:sp>
      <p:sp>
        <p:nvSpPr>
          <p:cNvPr id="35" name="Text Box 16">
            <a:extLst>
              <a:ext uri="{FF2B5EF4-FFF2-40B4-BE49-F238E27FC236}">
                <a16:creationId xmlns:a16="http://schemas.microsoft.com/office/drawing/2014/main" id="{5315B8E5-1EAE-4B32-8038-0DF4C5AB52D9}"/>
              </a:ext>
            </a:extLst>
          </p:cNvPr>
          <p:cNvSpPr txBox="1">
            <a:spLocks noChangeArrowheads="1"/>
          </p:cNvSpPr>
          <p:nvPr/>
        </p:nvSpPr>
        <p:spPr bwMode="auto">
          <a:xfrm>
            <a:off x="7383463" y="4741863"/>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r>
              <a:rPr lang="en-GB" altLang="en-US" b="1">
                <a:solidFill>
                  <a:schemeClr val="bg1"/>
                </a:solidFill>
              </a:rPr>
              <a:t>O(l)</a:t>
            </a:r>
          </a:p>
        </p:txBody>
      </p:sp>
      <p:sp>
        <p:nvSpPr>
          <p:cNvPr id="36" name="Text Box 20">
            <a:extLst>
              <a:ext uri="{FF2B5EF4-FFF2-40B4-BE49-F238E27FC236}">
                <a16:creationId xmlns:a16="http://schemas.microsoft.com/office/drawing/2014/main" id="{8C88B3FF-DB21-40E0-9AC0-638613430118}"/>
              </a:ext>
            </a:extLst>
          </p:cNvPr>
          <p:cNvSpPr txBox="1">
            <a:spLocks noChangeArrowheads="1"/>
          </p:cNvSpPr>
          <p:nvPr/>
        </p:nvSpPr>
        <p:spPr bwMode="auto">
          <a:xfrm>
            <a:off x="1976438" y="4649788"/>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a:solidFill>
                  <a:schemeClr val="bg1"/>
                </a:solidFill>
              </a:rPr>
              <a:t>+</a:t>
            </a:r>
          </a:p>
        </p:txBody>
      </p:sp>
      <p:sp>
        <p:nvSpPr>
          <p:cNvPr id="37" name="Text Box 22">
            <a:extLst>
              <a:ext uri="{FF2B5EF4-FFF2-40B4-BE49-F238E27FC236}">
                <a16:creationId xmlns:a16="http://schemas.microsoft.com/office/drawing/2014/main" id="{AE41C8C1-63ED-4B19-98FB-317BBF54DC87}"/>
              </a:ext>
            </a:extLst>
          </p:cNvPr>
          <p:cNvSpPr txBox="1">
            <a:spLocks noChangeArrowheads="1"/>
          </p:cNvSpPr>
          <p:nvPr/>
        </p:nvSpPr>
        <p:spPr bwMode="auto">
          <a:xfrm>
            <a:off x="6632575" y="4648200"/>
            <a:ext cx="45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a:solidFill>
                  <a:schemeClr val="bg1"/>
                </a:solidFill>
              </a:rPr>
              <a:t>+</a:t>
            </a:r>
          </a:p>
        </p:txBody>
      </p:sp>
      <p:cxnSp>
        <p:nvCxnSpPr>
          <p:cNvPr id="38" name="Straight Arrow Connector 37">
            <a:extLst>
              <a:ext uri="{FF2B5EF4-FFF2-40B4-BE49-F238E27FC236}">
                <a16:creationId xmlns:a16="http://schemas.microsoft.com/office/drawing/2014/main" id="{1D889515-197F-49D5-82BD-8B88E89ADF14}"/>
              </a:ext>
            </a:extLst>
          </p:cNvPr>
          <p:cNvCxnSpPr>
            <a:cxnSpLocks noChangeShapeType="1"/>
          </p:cNvCxnSpPr>
          <p:nvPr/>
        </p:nvCxnSpPr>
        <p:spPr bwMode="auto">
          <a:xfrm>
            <a:off x="4295775" y="4970463"/>
            <a:ext cx="619125" cy="0"/>
          </a:xfrm>
          <a:prstGeom prst="straightConnector1">
            <a:avLst/>
          </a:prstGeom>
          <a:noFill/>
          <a:ln w="571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36E5B82E-A72D-4FB1-A96F-0567031F4149}"/>
              </a:ext>
            </a:extLst>
          </p:cNvPr>
          <p:cNvSpPr txBox="1">
            <a:spLocks noChangeArrowheads="1"/>
          </p:cNvSpPr>
          <p:nvPr/>
        </p:nvSpPr>
        <p:spPr bwMode="auto">
          <a:xfrm>
            <a:off x="342900" y="1727200"/>
            <a:ext cx="81899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Symbol equations for reactions involving ionic compounds do not tend to show the separate ions. They only show the molecular forms of the ionic compounds.</a:t>
            </a:r>
          </a:p>
        </p:txBody>
      </p:sp>
      <p:pic>
        <p:nvPicPr>
          <p:cNvPr id="25" name="Picture 8">
            <a:hlinkClick r:id="" action="ppaction://hlinkshowjump?jump=nextslide"/>
            <a:extLst>
              <a:ext uri="{FF2B5EF4-FFF2-40B4-BE49-F238E27FC236}">
                <a16:creationId xmlns:a16="http://schemas.microsoft.com/office/drawing/2014/main" id="{F044E2B6-1634-4B25-9849-AC085E372F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9" descr="notes_icon">
            <a:extLst>
              <a:ext uri="{FF2B5EF4-FFF2-40B4-BE49-F238E27FC236}">
                <a16:creationId xmlns:a16="http://schemas.microsoft.com/office/drawing/2014/main" id="{4000FE8F-C59E-4906-9734-EC3DABBE4E2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P spid="15" grpId="0"/>
      <p:bldP spid="17" grpId="0"/>
      <p:bldP spid="19" grpId="0"/>
      <p:bldP spid="21" grpId="0"/>
      <p:bldP spid="23" grpId="0"/>
      <p:bldP spid="32" grpId="0"/>
      <p:bldP spid="33" grpId="0"/>
      <p:bldP spid="34" grpId="0"/>
      <p:bldP spid="35" grpId="0"/>
      <p:bldP spid="36" grpId="0"/>
      <p:bldP spid="37"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2A605BC-5E02-4F61-9303-6C36622E6A07}"/>
              </a:ext>
            </a:extLst>
          </p:cNvPr>
          <p:cNvSpPr>
            <a:spLocks noGrp="1"/>
          </p:cNvSpPr>
          <p:nvPr>
            <p:ph type="title"/>
          </p:nvPr>
        </p:nvSpPr>
        <p:spPr/>
        <p:txBody>
          <a:bodyPr/>
          <a:lstStyle/>
          <a:p>
            <a:r>
              <a:rPr lang="en-GB" altLang="en-US"/>
              <a:t>Writing ionic equations (1)</a:t>
            </a:r>
          </a:p>
        </p:txBody>
      </p:sp>
      <p:sp>
        <p:nvSpPr>
          <p:cNvPr id="14" name="TextBox 13">
            <a:extLst>
              <a:ext uri="{FF2B5EF4-FFF2-40B4-BE49-F238E27FC236}">
                <a16:creationId xmlns:a16="http://schemas.microsoft.com/office/drawing/2014/main" id="{7BF1E0D0-7A7E-4C63-AFE0-A1AF085B18CD}"/>
              </a:ext>
            </a:extLst>
          </p:cNvPr>
          <p:cNvSpPr txBox="1">
            <a:spLocks noChangeArrowheads="1"/>
          </p:cNvSpPr>
          <p:nvPr/>
        </p:nvSpPr>
        <p:spPr bwMode="auto">
          <a:xfrm>
            <a:off x="342900" y="2847975"/>
            <a:ext cx="7408863"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balanced ionic equation for this reaction?</a:t>
            </a:r>
          </a:p>
        </p:txBody>
      </p:sp>
      <p:sp>
        <p:nvSpPr>
          <p:cNvPr id="15" name="TextBox 14">
            <a:extLst>
              <a:ext uri="{FF2B5EF4-FFF2-40B4-BE49-F238E27FC236}">
                <a16:creationId xmlns:a16="http://schemas.microsoft.com/office/drawing/2014/main" id="{8BADDFBD-2393-413F-958E-C220FB03A6C6}"/>
              </a:ext>
            </a:extLst>
          </p:cNvPr>
          <p:cNvSpPr txBox="1">
            <a:spLocks noChangeArrowheads="1"/>
          </p:cNvSpPr>
          <p:nvPr/>
        </p:nvSpPr>
        <p:spPr bwMode="auto">
          <a:xfrm>
            <a:off x="866775" y="3552825"/>
            <a:ext cx="7089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158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First, split the </a:t>
            </a:r>
            <a:r>
              <a:rPr lang="en-GB" altLang="en-US" b="1" dirty="0">
                <a:solidFill>
                  <a:srgbClr val="010066"/>
                </a:solidFill>
              </a:rPr>
              <a:t>aqueous</a:t>
            </a:r>
            <a:r>
              <a:rPr lang="en-GB" altLang="en-US" dirty="0"/>
              <a:t> ionic compounds into their separated (dissociated) ions:</a:t>
            </a:r>
          </a:p>
        </p:txBody>
      </p:sp>
      <p:sp>
        <p:nvSpPr>
          <p:cNvPr id="36870" name="TextBox 45">
            <a:extLst>
              <a:ext uri="{FF2B5EF4-FFF2-40B4-BE49-F238E27FC236}">
                <a16:creationId xmlns:a16="http://schemas.microsoft.com/office/drawing/2014/main" id="{42EA3AD9-9CA6-4AF1-9ADD-53DBECFDA523}"/>
              </a:ext>
            </a:extLst>
          </p:cNvPr>
          <p:cNvSpPr txBox="1">
            <a:spLocks noChangeArrowheads="1"/>
          </p:cNvSpPr>
          <p:nvPr/>
        </p:nvSpPr>
        <p:spPr bwMode="auto">
          <a:xfrm>
            <a:off x="342900" y="784225"/>
            <a:ext cx="9002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reaction of solid sodium (Na) and hydrochloric acid (HCl) can be written to show the ionic components of the reaction. </a:t>
            </a:r>
          </a:p>
        </p:txBody>
      </p:sp>
      <p:pic>
        <p:nvPicPr>
          <p:cNvPr id="36872" name="Picture 20" descr="Picture35.jpg">
            <a:extLst>
              <a:ext uri="{FF2B5EF4-FFF2-40B4-BE49-F238E27FC236}">
                <a16:creationId xmlns:a16="http://schemas.microsoft.com/office/drawing/2014/main" id="{18A800B1-FB33-4077-B7FC-B091CD7B11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744663"/>
            <a:ext cx="8645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36.jpg">
            <a:extLst>
              <a:ext uri="{FF2B5EF4-FFF2-40B4-BE49-F238E27FC236}">
                <a16:creationId xmlns:a16="http://schemas.microsoft.com/office/drawing/2014/main" id="{A8942E1D-2113-417E-9AF4-F30D471DED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3472" y="4405313"/>
            <a:ext cx="4956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37.jpg">
            <a:extLst>
              <a:ext uri="{FF2B5EF4-FFF2-40B4-BE49-F238E27FC236}">
                <a16:creationId xmlns:a16="http://schemas.microsoft.com/office/drawing/2014/main" id="{72F4BB7E-93D9-4FE8-A3BA-22BE31B277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9985" y="4984750"/>
            <a:ext cx="43084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cture38.jpg">
            <a:extLst>
              <a:ext uri="{FF2B5EF4-FFF2-40B4-BE49-F238E27FC236}">
                <a16:creationId xmlns:a16="http://schemas.microsoft.com/office/drawing/2014/main" id="{B8587577-D73B-4B71-8761-7BE7593394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4585" y="5591175"/>
            <a:ext cx="4730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50A13EC-7525-4278-BE2C-F593B6C9A738}"/>
              </a:ext>
            </a:extLst>
          </p:cNvPr>
          <p:cNvSpPr txBox="1">
            <a:spLocks noChangeArrowheads="1"/>
          </p:cNvSpPr>
          <p:nvPr/>
        </p:nvSpPr>
        <p:spPr bwMode="auto">
          <a:xfrm>
            <a:off x="342900" y="3552825"/>
            <a:ext cx="792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1.</a:t>
            </a:r>
          </a:p>
        </p:txBody>
      </p:sp>
      <p:pic>
        <p:nvPicPr>
          <p:cNvPr id="13" name="Picture 8">
            <a:hlinkClick r:id="" action="ppaction://hlinkshowjump?jump=nextslide"/>
            <a:extLst>
              <a:ext uri="{FF2B5EF4-FFF2-40B4-BE49-F238E27FC236}">
                <a16:creationId xmlns:a16="http://schemas.microsoft.com/office/drawing/2014/main" id="{D459C742-D285-4141-887D-938A5AFD7CE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764BF7E4-6CAF-4952-A81A-D02EC595B0D5}"/>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20F6A10-85BF-4CA6-AB8E-37D538966AF4}"/>
              </a:ext>
            </a:extLst>
          </p:cNvPr>
          <p:cNvSpPr>
            <a:spLocks noChangeArrowheads="1"/>
          </p:cNvSpPr>
          <p:nvPr/>
        </p:nvSpPr>
        <p:spPr bwMode="auto">
          <a:xfrm>
            <a:off x="2341563" y="4899025"/>
            <a:ext cx="4078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09900"/>
                </a:solidFill>
                <a:sym typeface="Wingdings" panose="05000000000000000000" pitchFamily="2" charset="2"/>
              </a:rPr>
              <a:t>Na</a:t>
            </a:r>
            <a:r>
              <a:rPr lang="en-GB" altLang="en-US" b="1" baseline="30000">
                <a:solidFill>
                  <a:srgbClr val="009900"/>
                </a:solidFill>
                <a:sym typeface="Wingdings" panose="05000000000000000000" pitchFamily="2" charset="2"/>
              </a:rPr>
              <a:t>+</a:t>
            </a:r>
            <a:r>
              <a:rPr lang="en-GB" altLang="en-US" b="1">
                <a:solidFill>
                  <a:srgbClr val="009900"/>
                </a:solidFill>
              </a:rPr>
              <a:t> </a:t>
            </a:r>
            <a:r>
              <a:rPr lang="en-GB" altLang="en-US"/>
              <a:t>(aq)</a:t>
            </a:r>
            <a:r>
              <a:rPr lang="en-GB" altLang="en-US">
                <a:solidFill>
                  <a:srgbClr val="010066"/>
                </a:solidFill>
              </a:rPr>
              <a:t> +</a:t>
            </a:r>
            <a:r>
              <a:rPr lang="en-GB" altLang="en-US" b="1">
                <a:solidFill>
                  <a:srgbClr val="FF6600"/>
                </a:solidFill>
              </a:rPr>
              <a:t> Cl</a:t>
            </a:r>
            <a:r>
              <a:rPr lang="en-GB" altLang="en-US" b="1" baseline="30000">
                <a:solidFill>
                  <a:srgbClr val="FF6600"/>
                </a:solidFill>
              </a:rPr>
              <a:t>-</a:t>
            </a:r>
            <a:r>
              <a:rPr lang="en-GB" altLang="en-US">
                <a:solidFill>
                  <a:srgbClr val="FF6600"/>
                </a:solidFill>
              </a:rPr>
              <a:t> </a:t>
            </a:r>
            <a:r>
              <a:rPr lang="en-GB" altLang="en-US">
                <a:solidFill>
                  <a:srgbClr val="010066"/>
                </a:solidFill>
              </a:rPr>
              <a:t>(aq) </a:t>
            </a:r>
            <a:r>
              <a:rPr lang="en-GB" altLang="en-US"/>
              <a:t>+</a:t>
            </a:r>
            <a:r>
              <a:rPr lang="en-GB" altLang="en-US" b="1"/>
              <a:t> H</a:t>
            </a:r>
            <a:r>
              <a:rPr lang="en-GB" altLang="en-US" b="1" baseline="-25000"/>
              <a:t>2</a:t>
            </a:r>
            <a:r>
              <a:rPr lang="en-GB" altLang="en-US" b="1"/>
              <a:t>O</a:t>
            </a:r>
            <a:r>
              <a:rPr lang="en-GB" altLang="en-US"/>
              <a:t>(g) </a:t>
            </a:r>
            <a:endParaRPr lang="en-GB" altLang="en-US" baseline="30000"/>
          </a:p>
        </p:txBody>
      </p:sp>
      <p:sp>
        <p:nvSpPr>
          <p:cNvPr id="46" name="Rectangle 45">
            <a:extLst>
              <a:ext uri="{FF2B5EF4-FFF2-40B4-BE49-F238E27FC236}">
                <a16:creationId xmlns:a16="http://schemas.microsoft.com/office/drawing/2014/main" id="{072BA6D0-7743-4C99-9BE5-01AA3460B18F}"/>
              </a:ext>
            </a:extLst>
          </p:cNvPr>
          <p:cNvSpPr>
            <a:spLocks noChangeArrowheads="1"/>
          </p:cNvSpPr>
          <p:nvPr/>
        </p:nvSpPr>
        <p:spPr bwMode="auto">
          <a:xfrm>
            <a:off x="1589088" y="3894138"/>
            <a:ext cx="558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09900"/>
                </a:solidFill>
                <a:sym typeface="Wingdings" panose="05000000000000000000" pitchFamily="2" charset="2"/>
              </a:rPr>
              <a:t>Na</a:t>
            </a:r>
            <a:r>
              <a:rPr lang="en-GB" altLang="en-US" b="1" baseline="30000">
                <a:solidFill>
                  <a:srgbClr val="009900"/>
                </a:solidFill>
                <a:sym typeface="Wingdings" panose="05000000000000000000" pitchFamily="2" charset="2"/>
              </a:rPr>
              <a:t>+</a:t>
            </a:r>
            <a:r>
              <a:rPr lang="en-GB" altLang="en-US" b="1">
                <a:solidFill>
                  <a:srgbClr val="009900"/>
                </a:solidFill>
                <a:sym typeface="Wingdings" panose="05000000000000000000" pitchFamily="2" charset="2"/>
              </a:rPr>
              <a:t> </a:t>
            </a:r>
            <a:r>
              <a:rPr lang="en-GB" altLang="en-US">
                <a:solidFill>
                  <a:srgbClr val="010066"/>
                </a:solidFill>
                <a:sym typeface="Wingdings" panose="05000000000000000000" pitchFamily="2" charset="2"/>
              </a:rPr>
              <a:t>(aq) </a:t>
            </a:r>
            <a:r>
              <a:rPr lang="en-GB" altLang="en-US" b="1">
                <a:solidFill>
                  <a:srgbClr val="010066"/>
                </a:solidFill>
                <a:sym typeface="Wingdings" panose="05000000000000000000" pitchFamily="2" charset="2"/>
              </a:rPr>
              <a:t>+ OH</a:t>
            </a:r>
            <a:r>
              <a:rPr lang="en-GB" altLang="en-US" b="1" baseline="30000">
                <a:solidFill>
                  <a:srgbClr val="010066"/>
                </a:solidFill>
                <a:sym typeface="Wingdings" panose="05000000000000000000" pitchFamily="2" charset="2"/>
              </a:rPr>
              <a:t>-</a:t>
            </a:r>
            <a:r>
              <a:rPr lang="en-GB" altLang="en-US" b="1">
                <a:solidFill>
                  <a:srgbClr val="010066"/>
                </a:solidFill>
                <a:sym typeface="Wingdings" panose="05000000000000000000" pitchFamily="2" charset="2"/>
              </a:rPr>
              <a:t> </a:t>
            </a:r>
            <a:r>
              <a:rPr lang="en-GB" altLang="en-US">
                <a:solidFill>
                  <a:srgbClr val="010066"/>
                </a:solidFill>
                <a:sym typeface="Wingdings" panose="05000000000000000000" pitchFamily="2" charset="2"/>
              </a:rPr>
              <a:t>(aq) </a:t>
            </a:r>
            <a:r>
              <a:rPr lang="en-GB" altLang="en-US" b="1">
                <a:solidFill>
                  <a:srgbClr val="010066"/>
                </a:solidFill>
                <a:sym typeface="Wingdings" panose="05000000000000000000" pitchFamily="2" charset="2"/>
              </a:rPr>
              <a:t>+ </a:t>
            </a:r>
            <a:r>
              <a:rPr lang="en-GB" altLang="en-US" b="1">
                <a:solidFill>
                  <a:srgbClr val="FF0000"/>
                </a:solidFill>
                <a:sym typeface="Wingdings" panose="05000000000000000000" pitchFamily="2" charset="2"/>
              </a:rPr>
              <a:t>H</a:t>
            </a:r>
            <a:r>
              <a:rPr lang="en-GB" altLang="en-US" b="1" baseline="30000">
                <a:solidFill>
                  <a:srgbClr val="FF0000"/>
                </a:solidFill>
                <a:sym typeface="Wingdings" panose="05000000000000000000" pitchFamily="2" charset="2"/>
              </a:rPr>
              <a:t>+</a:t>
            </a:r>
            <a:r>
              <a:rPr lang="en-GB" altLang="en-US" b="1">
                <a:solidFill>
                  <a:srgbClr val="FF0000"/>
                </a:solidFill>
                <a:sym typeface="Wingdings" panose="05000000000000000000" pitchFamily="2" charset="2"/>
              </a:rPr>
              <a:t> </a:t>
            </a:r>
            <a:r>
              <a:rPr lang="en-GB" altLang="en-US"/>
              <a:t>(aq) </a:t>
            </a:r>
            <a:r>
              <a:rPr lang="en-GB" altLang="en-US">
                <a:sym typeface="Wingdings" panose="05000000000000000000" pitchFamily="2" charset="2"/>
              </a:rPr>
              <a:t>+ </a:t>
            </a:r>
            <a:r>
              <a:rPr lang="en-GB" altLang="en-US" b="1">
                <a:solidFill>
                  <a:srgbClr val="FF6600"/>
                </a:solidFill>
                <a:sym typeface="Wingdings" panose="05000000000000000000" pitchFamily="2" charset="2"/>
              </a:rPr>
              <a:t>Cl</a:t>
            </a:r>
            <a:r>
              <a:rPr lang="en-GB" altLang="en-US" b="1" baseline="30000">
                <a:solidFill>
                  <a:srgbClr val="FF6600"/>
                </a:solidFill>
                <a:sym typeface="Wingdings" panose="05000000000000000000" pitchFamily="2" charset="2"/>
              </a:rPr>
              <a:t>-</a:t>
            </a:r>
            <a:r>
              <a:rPr lang="en-GB" altLang="en-US"/>
              <a:t> (aq)</a:t>
            </a:r>
            <a:endParaRPr lang="en-GB" altLang="en-US" baseline="30000"/>
          </a:p>
        </p:txBody>
      </p:sp>
      <p:sp>
        <p:nvSpPr>
          <p:cNvPr id="37892" name="Title 1">
            <a:extLst>
              <a:ext uri="{FF2B5EF4-FFF2-40B4-BE49-F238E27FC236}">
                <a16:creationId xmlns:a16="http://schemas.microsoft.com/office/drawing/2014/main" id="{EC4FF3BF-73BC-41BA-A681-A13751F59FAB}"/>
              </a:ext>
            </a:extLst>
          </p:cNvPr>
          <p:cNvSpPr>
            <a:spLocks noGrp="1"/>
          </p:cNvSpPr>
          <p:nvPr>
            <p:ph type="title"/>
          </p:nvPr>
        </p:nvSpPr>
        <p:spPr/>
        <p:txBody>
          <a:bodyPr/>
          <a:lstStyle/>
          <a:p>
            <a:r>
              <a:rPr lang="en-GB" altLang="en-US"/>
              <a:t>Writing ionic equations (2)</a:t>
            </a:r>
          </a:p>
        </p:txBody>
      </p:sp>
      <p:sp>
        <p:nvSpPr>
          <p:cNvPr id="25" name="Rectangle 24">
            <a:extLst>
              <a:ext uri="{FF2B5EF4-FFF2-40B4-BE49-F238E27FC236}">
                <a16:creationId xmlns:a16="http://schemas.microsoft.com/office/drawing/2014/main" id="{2670BCE8-F337-4AC6-AC0B-0DA17F87694A}"/>
              </a:ext>
            </a:extLst>
          </p:cNvPr>
          <p:cNvSpPr>
            <a:spLocks noChangeArrowheads="1"/>
          </p:cNvSpPr>
          <p:nvPr/>
        </p:nvSpPr>
        <p:spPr bwMode="auto">
          <a:xfrm>
            <a:off x="1601788" y="1527175"/>
            <a:ext cx="558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09900"/>
                </a:solidFill>
                <a:sym typeface="Wingdings" panose="05000000000000000000" pitchFamily="2" charset="2"/>
              </a:rPr>
              <a:t>Na</a:t>
            </a:r>
            <a:r>
              <a:rPr lang="en-GB" altLang="en-US" b="1" baseline="30000" dirty="0">
                <a:solidFill>
                  <a:srgbClr val="009900"/>
                </a:solidFill>
                <a:sym typeface="Wingdings" panose="05000000000000000000" pitchFamily="2" charset="2"/>
              </a:rPr>
              <a:t>+</a:t>
            </a:r>
            <a:r>
              <a:rPr lang="en-GB" altLang="en-US" b="1" dirty="0">
                <a:solidFill>
                  <a:srgbClr val="009900"/>
                </a:solidFill>
                <a:sym typeface="Wingdings" panose="05000000000000000000" pitchFamily="2" charset="2"/>
              </a:rPr>
              <a:t> </a:t>
            </a:r>
            <a:r>
              <a:rPr lang="en-GB" altLang="en-US" dirty="0">
                <a:solidFill>
                  <a:srgbClr val="010066"/>
                </a:solidFill>
                <a:sym typeface="Wingdings" panose="05000000000000000000" pitchFamily="2" charset="2"/>
              </a:rPr>
              <a:t>(</a:t>
            </a:r>
            <a:r>
              <a:rPr lang="en-GB" altLang="en-US" dirty="0" err="1">
                <a:solidFill>
                  <a:srgbClr val="010066"/>
                </a:solidFill>
                <a:sym typeface="Wingdings" panose="05000000000000000000" pitchFamily="2" charset="2"/>
              </a:rPr>
              <a:t>aq</a:t>
            </a:r>
            <a:r>
              <a:rPr lang="en-GB" altLang="en-US" dirty="0">
                <a:solidFill>
                  <a:srgbClr val="010066"/>
                </a:solidFill>
                <a:sym typeface="Wingdings" panose="05000000000000000000" pitchFamily="2" charset="2"/>
              </a:rPr>
              <a:t>) </a:t>
            </a:r>
            <a:r>
              <a:rPr lang="en-GB" altLang="en-US" b="1" dirty="0">
                <a:solidFill>
                  <a:srgbClr val="010066"/>
                </a:solidFill>
                <a:sym typeface="Wingdings" panose="05000000000000000000" pitchFamily="2" charset="2"/>
              </a:rPr>
              <a:t>+ OH</a:t>
            </a:r>
            <a:r>
              <a:rPr lang="en-GB" altLang="en-US" b="1" baseline="30000" dirty="0">
                <a:solidFill>
                  <a:srgbClr val="010066"/>
                </a:solidFill>
                <a:sym typeface="Wingdings" panose="05000000000000000000" pitchFamily="2" charset="2"/>
              </a:rPr>
              <a:t>-</a:t>
            </a:r>
            <a:r>
              <a:rPr lang="en-GB" altLang="en-US" b="1" dirty="0">
                <a:solidFill>
                  <a:srgbClr val="010066"/>
                </a:solidFill>
                <a:sym typeface="Wingdings" panose="05000000000000000000" pitchFamily="2" charset="2"/>
              </a:rPr>
              <a:t> </a:t>
            </a:r>
            <a:r>
              <a:rPr lang="en-GB" altLang="en-US" dirty="0">
                <a:solidFill>
                  <a:srgbClr val="010066"/>
                </a:solidFill>
                <a:sym typeface="Wingdings" panose="05000000000000000000" pitchFamily="2" charset="2"/>
              </a:rPr>
              <a:t>(</a:t>
            </a:r>
            <a:r>
              <a:rPr lang="en-GB" altLang="en-US" dirty="0" err="1">
                <a:solidFill>
                  <a:srgbClr val="010066"/>
                </a:solidFill>
                <a:sym typeface="Wingdings" panose="05000000000000000000" pitchFamily="2" charset="2"/>
              </a:rPr>
              <a:t>aq</a:t>
            </a:r>
            <a:r>
              <a:rPr lang="en-GB" altLang="en-US" dirty="0">
                <a:solidFill>
                  <a:srgbClr val="010066"/>
                </a:solidFill>
                <a:sym typeface="Wingdings" panose="05000000000000000000" pitchFamily="2" charset="2"/>
              </a:rPr>
              <a:t>) </a:t>
            </a:r>
            <a:r>
              <a:rPr lang="en-GB" altLang="en-US" b="1" dirty="0">
                <a:solidFill>
                  <a:srgbClr val="010066"/>
                </a:solidFill>
                <a:sym typeface="Wingdings" panose="05000000000000000000" pitchFamily="2" charset="2"/>
              </a:rPr>
              <a:t>+ </a:t>
            </a:r>
            <a:r>
              <a:rPr lang="en-GB" altLang="en-US" b="1" dirty="0">
                <a:solidFill>
                  <a:srgbClr val="FF0000"/>
                </a:solidFill>
                <a:sym typeface="Wingdings" panose="05000000000000000000" pitchFamily="2" charset="2"/>
              </a:rPr>
              <a:t>H</a:t>
            </a:r>
            <a:r>
              <a:rPr lang="en-GB" altLang="en-US" b="1" baseline="30000" dirty="0">
                <a:solidFill>
                  <a:srgbClr val="FF0000"/>
                </a:solidFill>
                <a:sym typeface="Wingdings" panose="05000000000000000000" pitchFamily="2" charset="2"/>
              </a:rPr>
              <a:t>+</a:t>
            </a:r>
            <a:r>
              <a:rPr lang="en-GB" altLang="en-US" b="1" dirty="0">
                <a:solidFill>
                  <a:srgbClr val="FF0000"/>
                </a:solidFill>
                <a:sym typeface="Wingdings" panose="05000000000000000000" pitchFamily="2" charset="2"/>
              </a:rPr>
              <a:t> </a:t>
            </a:r>
            <a:r>
              <a:rPr lang="en-GB" altLang="en-US" dirty="0"/>
              <a:t>(</a:t>
            </a:r>
            <a:r>
              <a:rPr lang="en-GB" altLang="en-US" dirty="0" err="1"/>
              <a:t>aq</a:t>
            </a:r>
            <a:r>
              <a:rPr lang="en-GB" altLang="en-US" dirty="0"/>
              <a:t>) </a:t>
            </a:r>
            <a:r>
              <a:rPr lang="en-GB" altLang="en-US" dirty="0">
                <a:sym typeface="Wingdings" panose="05000000000000000000" pitchFamily="2" charset="2"/>
              </a:rPr>
              <a:t>+ </a:t>
            </a:r>
            <a:r>
              <a:rPr lang="en-GB" altLang="en-US" b="1" dirty="0">
                <a:solidFill>
                  <a:srgbClr val="FF6600"/>
                </a:solidFill>
                <a:sym typeface="Wingdings" panose="05000000000000000000" pitchFamily="2" charset="2"/>
              </a:rPr>
              <a:t>Cl</a:t>
            </a:r>
            <a:r>
              <a:rPr lang="en-GB" altLang="en-US" b="1" baseline="30000" dirty="0">
                <a:solidFill>
                  <a:srgbClr val="FF6600"/>
                </a:solidFill>
                <a:sym typeface="Wingdings" panose="05000000000000000000" pitchFamily="2" charset="2"/>
              </a:rPr>
              <a:t>-</a:t>
            </a:r>
            <a:r>
              <a:rPr lang="en-GB" altLang="en-US" dirty="0"/>
              <a:t> (</a:t>
            </a:r>
            <a:r>
              <a:rPr lang="en-GB" altLang="en-US" dirty="0" err="1"/>
              <a:t>aq</a:t>
            </a:r>
            <a:r>
              <a:rPr lang="en-GB" altLang="en-US" dirty="0"/>
              <a:t>)</a:t>
            </a:r>
            <a:endParaRPr lang="en-GB" altLang="en-US" baseline="30000" dirty="0"/>
          </a:p>
        </p:txBody>
      </p:sp>
      <p:sp>
        <p:nvSpPr>
          <p:cNvPr id="26" name="Rectangle 25">
            <a:extLst>
              <a:ext uri="{FF2B5EF4-FFF2-40B4-BE49-F238E27FC236}">
                <a16:creationId xmlns:a16="http://schemas.microsoft.com/office/drawing/2014/main" id="{03802244-AA5A-4CFA-9034-3EB7F9D6FC31}"/>
              </a:ext>
            </a:extLst>
          </p:cNvPr>
          <p:cNvSpPr>
            <a:spLocks noChangeArrowheads="1"/>
          </p:cNvSpPr>
          <p:nvPr/>
        </p:nvSpPr>
        <p:spPr bwMode="auto">
          <a:xfrm>
            <a:off x="2352675" y="2454275"/>
            <a:ext cx="407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09900"/>
                </a:solidFill>
                <a:sym typeface="Wingdings" panose="05000000000000000000" pitchFamily="2" charset="2"/>
              </a:rPr>
              <a:t>Na</a:t>
            </a:r>
            <a:r>
              <a:rPr lang="en-GB" altLang="en-US" b="1" baseline="30000">
                <a:solidFill>
                  <a:srgbClr val="009900"/>
                </a:solidFill>
                <a:sym typeface="Wingdings" panose="05000000000000000000" pitchFamily="2" charset="2"/>
              </a:rPr>
              <a:t>+</a:t>
            </a:r>
            <a:r>
              <a:rPr lang="en-GB" altLang="en-US" b="1">
                <a:solidFill>
                  <a:srgbClr val="009900"/>
                </a:solidFill>
              </a:rPr>
              <a:t> </a:t>
            </a:r>
            <a:r>
              <a:rPr lang="en-GB" altLang="en-US"/>
              <a:t>(aq)</a:t>
            </a:r>
            <a:r>
              <a:rPr lang="en-GB" altLang="en-US">
                <a:solidFill>
                  <a:srgbClr val="010066"/>
                </a:solidFill>
              </a:rPr>
              <a:t> +</a:t>
            </a:r>
            <a:r>
              <a:rPr lang="en-GB" altLang="en-US" b="1">
                <a:solidFill>
                  <a:srgbClr val="FF6600"/>
                </a:solidFill>
              </a:rPr>
              <a:t> Cl</a:t>
            </a:r>
            <a:r>
              <a:rPr lang="en-GB" altLang="en-US" b="1" baseline="30000">
                <a:solidFill>
                  <a:srgbClr val="FF6600"/>
                </a:solidFill>
              </a:rPr>
              <a:t>-</a:t>
            </a:r>
            <a:r>
              <a:rPr lang="en-GB" altLang="en-US">
                <a:solidFill>
                  <a:srgbClr val="FF6600"/>
                </a:solidFill>
              </a:rPr>
              <a:t> </a:t>
            </a:r>
            <a:r>
              <a:rPr lang="en-GB" altLang="en-US">
                <a:solidFill>
                  <a:srgbClr val="010066"/>
                </a:solidFill>
              </a:rPr>
              <a:t>(aq) </a:t>
            </a:r>
            <a:r>
              <a:rPr lang="en-GB" altLang="en-US"/>
              <a:t>+</a:t>
            </a:r>
            <a:r>
              <a:rPr lang="en-GB" altLang="en-US" b="1"/>
              <a:t> H</a:t>
            </a:r>
            <a:r>
              <a:rPr lang="en-GB" altLang="en-US" b="1" baseline="-25000"/>
              <a:t>2</a:t>
            </a:r>
            <a:r>
              <a:rPr lang="en-GB" altLang="en-US" b="1"/>
              <a:t>O</a:t>
            </a:r>
            <a:r>
              <a:rPr lang="en-GB" altLang="en-US"/>
              <a:t>(l) </a:t>
            </a:r>
            <a:endParaRPr lang="en-GB" altLang="en-US" baseline="30000"/>
          </a:p>
        </p:txBody>
      </p:sp>
      <p:cxnSp>
        <p:nvCxnSpPr>
          <p:cNvPr id="30" name="Straight Arrow Connector 29">
            <a:extLst>
              <a:ext uri="{FF2B5EF4-FFF2-40B4-BE49-F238E27FC236}">
                <a16:creationId xmlns:a16="http://schemas.microsoft.com/office/drawing/2014/main" id="{E628FF6E-E722-4E10-B598-A6648A0A6FB1}"/>
              </a:ext>
            </a:extLst>
          </p:cNvPr>
          <p:cNvCxnSpPr>
            <a:cxnSpLocks noChangeShapeType="1"/>
          </p:cNvCxnSpPr>
          <p:nvPr/>
        </p:nvCxnSpPr>
        <p:spPr bwMode="auto">
          <a:xfrm>
            <a:off x="4386263" y="2044700"/>
            <a:ext cx="11112" cy="449263"/>
          </a:xfrm>
          <a:prstGeom prst="straightConnector1">
            <a:avLst/>
          </a:prstGeom>
          <a:noFill/>
          <a:ln w="762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a16="http://schemas.microsoft.com/office/drawing/2014/main" id="{8845046C-BAB7-41F5-9386-E542D39B7070}"/>
              </a:ext>
            </a:extLst>
          </p:cNvPr>
          <p:cNvCxnSpPr>
            <a:cxnSpLocks noChangeShapeType="1"/>
          </p:cNvCxnSpPr>
          <p:nvPr/>
        </p:nvCxnSpPr>
        <p:spPr bwMode="auto">
          <a:xfrm flipH="1">
            <a:off x="5978525" y="3973513"/>
            <a:ext cx="312738" cy="296862"/>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45BB2930-A8C2-4199-AB60-2BE5D0D803D7}"/>
              </a:ext>
            </a:extLst>
          </p:cNvPr>
          <p:cNvCxnSpPr>
            <a:cxnSpLocks noChangeShapeType="1"/>
          </p:cNvCxnSpPr>
          <p:nvPr/>
        </p:nvCxnSpPr>
        <p:spPr bwMode="auto">
          <a:xfrm flipH="1">
            <a:off x="3898900" y="4960938"/>
            <a:ext cx="312738" cy="296862"/>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37" name="TextBox 36">
            <a:extLst>
              <a:ext uri="{FF2B5EF4-FFF2-40B4-BE49-F238E27FC236}">
                <a16:creationId xmlns:a16="http://schemas.microsoft.com/office/drawing/2014/main" id="{16DF86A0-5AA5-4A53-8984-901523E268E2}"/>
              </a:ext>
            </a:extLst>
          </p:cNvPr>
          <p:cNvSpPr txBox="1">
            <a:spLocks noChangeArrowheads="1"/>
          </p:cNvSpPr>
          <p:nvPr/>
        </p:nvSpPr>
        <p:spPr bwMode="auto">
          <a:xfrm>
            <a:off x="6353175" y="2054225"/>
            <a:ext cx="2411413" cy="830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remember your state symbols!</a:t>
            </a:r>
          </a:p>
        </p:txBody>
      </p:sp>
      <p:cxnSp>
        <p:nvCxnSpPr>
          <p:cNvPr id="48" name="Straight Arrow Connector 47">
            <a:extLst>
              <a:ext uri="{FF2B5EF4-FFF2-40B4-BE49-F238E27FC236}">
                <a16:creationId xmlns:a16="http://schemas.microsoft.com/office/drawing/2014/main" id="{B11808EC-9D0C-493E-B0A6-C009661C21AC}"/>
              </a:ext>
            </a:extLst>
          </p:cNvPr>
          <p:cNvCxnSpPr>
            <a:cxnSpLocks noChangeShapeType="1"/>
          </p:cNvCxnSpPr>
          <p:nvPr/>
        </p:nvCxnSpPr>
        <p:spPr bwMode="auto">
          <a:xfrm>
            <a:off x="4375150" y="4402138"/>
            <a:ext cx="9525" cy="449262"/>
          </a:xfrm>
          <a:prstGeom prst="straightConnector1">
            <a:avLst/>
          </a:prstGeom>
          <a:noFill/>
          <a:ln w="762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id="{A00B5687-1D48-4EE4-A81D-1A35101F4CBD}"/>
              </a:ext>
            </a:extLst>
          </p:cNvPr>
          <p:cNvCxnSpPr>
            <a:cxnSpLocks noChangeShapeType="1"/>
          </p:cNvCxnSpPr>
          <p:nvPr/>
        </p:nvCxnSpPr>
        <p:spPr bwMode="auto">
          <a:xfrm flipH="1">
            <a:off x="2495550" y="4960938"/>
            <a:ext cx="312738" cy="296862"/>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id="{CAF81A23-4622-4836-B7F8-7E72050DFAAA}"/>
              </a:ext>
            </a:extLst>
          </p:cNvPr>
          <p:cNvCxnSpPr>
            <a:cxnSpLocks noChangeShapeType="1"/>
          </p:cNvCxnSpPr>
          <p:nvPr/>
        </p:nvCxnSpPr>
        <p:spPr bwMode="auto">
          <a:xfrm flipH="1">
            <a:off x="1782763" y="3973513"/>
            <a:ext cx="312737" cy="296862"/>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pic>
        <p:nvPicPr>
          <p:cNvPr id="21" name="Picture 20" descr="Picture39.jpg">
            <a:extLst>
              <a:ext uri="{FF2B5EF4-FFF2-40B4-BE49-F238E27FC236}">
                <a16:creationId xmlns:a16="http://schemas.microsoft.com/office/drawing/2014/main" id="{E3E93FF5-A61A-4D48-BBAE-D36A89E7B1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932488"/>
            <a:ext cx="48593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TextBox 18">
            <a:extLst>
              <a:ext uri="{FF2B5EF4-FFF2-40B4-BE49-F238E27FC236}">
                <a16:creationId xmlns:a16="http://schemas.microsoft.com/office/drawing/2014/main" id="{76B2B404-E25C-42E5-A02A-CBFDEEE64240}"/>
              </a:ext>
            </a:extLst>
          </p:cNvPr>
          <p:cNvSpPr txBox="1">
            <a:spLocks noChangeArrowheads="1"/>
          </p:cNvSpPr>
          <p:nvPr/>
        </p:nvSpPr>
        <p:spPr bwMode="auto">
          <a:xfrm>
            <a:off x="342900" y="784225"/>
            <a:ext cx="58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2.</a:t>
            </a:r>
          </a:p>
        </p:txBody>
      </p:sp>
      <p:sp>
        <p:nvSpPr>
          <p:cNvPr id="37905" name="TextBox 19">
            <a:extLst>
              <a:ext uri="{FF2B5EF4-FFF2-40B4-BE49-F238E27FC236}">
                <a16:creationId xmlns:a16="http://schemas.microsoft.com/office/drawing/2014/main" id="{0948E1C1-15C8-4D55-A001-91B1BE9A7971}"/>
              </a:ext>
            </a:extLst>
          </p:cNvPr>
          <p:cNvSpPr txBox="1">
            <a:spLocks noChangeArrowheads="1"/>
          </p:cNvSpPr>
          <p:nvPr/>
        </p:nvSpPr>
        <p:spPr bwMode="auto">
          <a:xfrm>
            <a:off x="850900" y="784225"/>
            <a:ext cx="7586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Write the balanced equation with all of the ions and ionic compounds. </a:t>
            </a:r>
          </a:p>
        </p:txBody>
      </p:sp>
      <p:sp>
        <p:nvSpPr>
          <p:cNvPr id="22" name="TextBox 21">
            <a:extLst>
              <a:ext uri="{FF2B5EF4-FFF2-40B4-BE49-F238E27FC236}">
                <a16:creationId xmlns:a16="http://schemas.microsoft.com/office/drawing/2014/main" id="{D75D8B16-BDC2-4709-A5C0-27F381E7B1E0}"/>
              </a:ext>
            </a:extLst>
          </p:cNvPr>
          <p:cNvSpPr txBox="1">
            <a:spLocks noChangeArrowheads="1"/>
          </p:cNvSpPr>
          <p:nvPr/>
        </p:nvSpPr>
        <p:spPr bwMode="auto">
          <a:xfrm>
            <a:off x="342900" y="2954338"/>
            <a:ext cx="58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3.</a:t>
            </a:r>
          </a:p>
        </p:txBody>
      </p:sp>
      <p:sp>
        <p:nvSpPr>
          <p:cNvPr id="27" name="TextBox 26">
            <a:extLst>
              <a:ext uri="{FF2B5EF4-FFF2-40B4-BE49-F238E27FC236}">
                <a16:creationId xmlns:a16="http://schemas.microsoft.com/office/drawing/2014/main" id="{F34AC012-5D32-44BB-9DEE-0EE3500C5D27}"/>
              </a:ext>
            </a:extLst>
          </p:cNvPr>
          <p:cNvSpPr txBox="1">
            <a:spLocks noChangeArrowheads="1"/>
          </p:cNvSpPr>
          <p:nvPr/>
        </p:nvSpPr>
        <p:spPr bwMode="auto">
          <a:xfrm>
            <a:off x="850900" y="2954338"/>
            <a:ext cx="758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Remove any ions or molecules that are unchanged in the reaction.</a:t>
            </a:r>
          </a:p>
        </p:txBody>
      </p:sp>
      <p:sp>
        <p:nvSpPr>
          <p:cNvPr id="28" name="TextBox 27">
            <a:extLst>
              <a:ext uri="{FF2B5EF4-FFF2-40B4-BE49-F238E27FC236}">
                <a16:creationId xmlns:a16="http://schemas.microsoft.com/office/drawing/2014/main" id="{EFCD8DC7-2985-4A61-9999-25E7E62093D4}"/>
              </a:ext>
            </a:extLst>
          </p:cNvPr>
          <p:cNvSpPr txBox="1">
            <a:spLocks noChangeArrowheads="1"/>
          </p:cNvSpPr>
          <p:nvPr/>
        </p:nvSpPr>
        <p:spPr bwMode="auto">
          <a:xfrm>
            <a:off x="342900" y="5360988"/>
            <a:ext cx="58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4.</a:t>
            </a:r>
          </a:p>
        </p:txBody>
      </p:sp>
      <p:sp>
        <p:nvSpPr>
          <p:cNvPr id="32" name="TextBox 31">
            <a:extLst>
              <a:ext uri="{FF2B5EF4-FFF2-40B4-BE49-F238E27FC236}">
                <a16:creationId xmlns:a16="http://schemas.microsoft.com/office/drawing/2014/main" id="{D2479F00-DE3A-496C-9B0E-7ADED8DF2FF8}"/>
              </a:ext>
            </a:extLst>
          </p:cNvPr>
          <p:cNvSpPr txBox="1">
            <a:spLocks noChangeArrowheads="1"/>
          </p:cNvSpPr>
          <p:nvPr/>
        </p:nvSpPr>
        <p:spPr bwMode="auto">
          <a:xfrm>
            <a:off x="850900" y="5360988"/>
            <a:ext cx="758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Write out the final, </a:t>
            </a:r>
            <a:r>
              <a:rPr lang="en-GB" altLang="en-US" b="1">
                <a:solidFill>
                  <a:srgbClr val="FF6600"/>
                </a:solidFill>
              </a:rPr>
              <a:t>net ionic equation</a:t>
            </a:r>
            <a:r>
              <a:rPr lang="en-GB" altLang="en-US"/>
              <a:t>:</a:t>
            </a:r>
          </a:p>
        </p:txBody>
      </p:sp>
      <p:pic>
        <p:nvPicPr>
          <p:cNvPr id="23" name="Picture 8">
            <a:hlinkClick r:id="" action="ppaction://hlinkshowjump?jump=nextslide"/>
            <a:extLst>
              <a:ext uri="{FF2B5EF4-FFF2-40B4-BE49-F238E27FC236}">
                <a16:creationId xmlns:a16="http://schemas.microsoft.com/office/drawing/2014/main" id="{95FE658F-FF35-4019-ACA7-1CDAA631D6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6" grpId="0"/>
      <p:bldP spid="25" grpId="0"/>
      <p:bldP spid="26" grpId="0"/>
      <p:bldP spid="37" grpId="0" animBg="1"/>
      <p:bldP spid="22" grpId="0"/>
      <p:bldP spid="27" grpId="0"/>
      <p:bldP spid="28"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E273E5B-B1BE-442A-9F99-732D84A9D733}"/>
              </a:ext>
            </a:extLst>
          </p:cNvPr>
          <p:cNvSpPr>
            <a:spLocks noGrp="1"/>
          </p:cNvSpPr>
          <p:nvPr>
            <p:ph type="title"/>
          </p:nvPr>
        </p:nvSpPr>
        <p:spPr/>
        <p:txBody>
          <a:bodyPr/>
          <a:lstStyle/>
          <a:p>
            <a:r>
              <a:rPr lang="en-GB" altLang="en-US"/>
              <a:t>Ionic equations and redox reactions</a:t>
            </a:r>
          </a:p>
        </p:txBody>
      </p:sp>
      <p:sp>
        <p:nvSpPr>
          <p:cNvPr id="38916" name="TextBox 4">
            <a:extLst>
              <a:ext uri="{FF2B5EF4-FFF2-40B4-BE49-F238E27FC236}">
                <a16:creationId xmlns:a16="http://schemas.microsoft.com/office/drawing/2014/main" id="{93D9A0A7-2F1C-42B4-9C9B-8A4737F98E3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FF6600"/>
                </a:solidFill>
              </a:rPr>
              <a:t>redox reaction </a:t>
            </a:r>
            <a:r>
              <a:rPr lang="en-GB" altLang="en-US" dirty="0"/>
              <a:t>is a reaction in which both </a:t>
            </a:r>
            <a:r>
              <a:rPr lang="en-GB" altLang="en-US" b="1" dirty="0">
                <a:solidFill>
                  <a:srgbClr val="FF6600"/>
                </a:solidFill>
              </a:rPr>
              <a:t>oxidation</a:t>
            </a:r>
            <a:r>
              <a:rPr lang="en-GB" altLang="en-US" dirty="0"/>
              <a:t> and </a:t>
            </a:r>
            <a:r>
              <a:rPr lang="en-GB" altLang="en-US" b="1" dirty="0">
                <a:solidFill>
                  <a:srgbClr val="FF6600"/>
                </a:solidFill>
              </a:rPr>
              <a:t>reduction</a:t>
            </a:r>
            <a:r>
              <a:rPr lang="en-GB" altLang="en-US" dirty="0"/>
              <a:t> are occurring.</a:t>
            </a:r>
          </a:p>
        </p:txBody>
      </p:sp>
      <p:sp>
        <p:nvSpPr>
          <p:cNvPr id="6" name="TextBox 5">
            <a:extLst>
              <a:ext uri="{FF2B5EF4-FFF2-40B4-BE49-F238E27FC236}">
                <a16:creationId xmlns:a16="http://schemas.microsoft.com/office/drawing/2014/main" id="{1543E613-E149-4C5E-9068-FD25EBB96060}"/>
              </a:ext>
            </a:extLst>
          </p:cNvPr>
          <p:cNvSpPr txBox="1">
            <a:spLocks noChangeArrowheads="1"/>
          </p:cNvSpPr>
          <p:nvPr/>
        </p:nvSpPr>
        <p:spPr bwMode="auto">
          <a:xfrm>
            <a:off x="342900" y="3894138"/>
            <a:ext cx="6532563"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net ionic equation for this reaction?</a:t>
            </a:r>
          </a:p>
        </p:txBody>
      </p:sp>
      <p:sp>
        <p:nvSpPr>
          <p:cNvPr id="9" name="TextBox 8">
            <a:extLst>
              <a:ext uri="{FF2B5EF4-FFF2-40B4-BE49-F238E27FC236}">
                <a16:creationId xmlns:a16="http://schemas.microsoft.com/office/drawing/2014/main" id="{DB58ED52-7460-44F1-A886-1ADCC2511EF1}"/>
              </a:ext>
            </a:extLst>
          </p:cNvPr>
          <p:cNvSpPr txBox="1">
            <a:spLocks noChangeArrowheads="1"/>
          </p:cNvSpPr>
          <p:nvPr/>
        </p:nvSpPr>
        <p:spPr bwMode="auto">
          <a:xfrm>
            <a:off x="342900" y="1920875"/>
            <a:ext cx="776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the reaction of </a:t>
            </a:r>
            <a:r>
              <a:rPr lang="en-GB" altLang="en-US" b="1" dirty="0"/>
              <a:t>solid</a:t>
            </a:r>
            <a:r>
              <a:rPr lang="en-GB" altLang="en-US" dirty="0"/>
              <a:t> zinc and </a:t>
            </a:r>
            <a:r>
              <a:rPr lang="en-GB" altLang="en-US" b="1" dirty="0"/>
              <a:t>aqueous</a:t>
            </a:r>
            <a:r>
              <a:rPr lang="en-GB" altLang="en-US" dirty="0"/>
              <a:t> copper (II) sulfate solution.</a:t>
            </a:r>
          </a:p>
        </p:txBody>
      </p:sp>
      <p:sp>
        <p:nvSpPr>
          <p:cNvPr id="22" name="TextBox 21">
            <a:extLst>
              <a:ext uri="{FF2B5EF4-FFF2-40B4-BE49-F238E27FC236}">
                <a16:creationId xmlns:a16="http://schemas.microsoft.com/office/drawing/2014/main" id="{95737C80-2682-4587-97B0-F2F546EA31C4}"/>
              </a:ext>
            </a:extLst>
          </p:cNvPr>
          <p:cNvSpPr txBox="1">
            <a:spLocks noChangeArrowheads="1"/>
          </p:cNvSpPr>
          <p:nvPr/>
        </p:nvSpPr>
        <p:spPr bwMode="auto">
          <a:xfrm>
            <a:off x="342900" y="5668963"/>
            <a:ext cx="72929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Which species are oxidized and which are reduced?</a:t>
            </a:r>
          </a:p>
        </p:txBody>
      </p:sp>
      <p:pic>
        <p:nvPicPr>
          <p:cNvPr id="13" name="Picture 12" descr="Picture40.jpg">
            <a:extLst>
              <a:ext uri="{FF2B5EF4-FFF2-40B4-BE49-F238E27FC236}">
                <a16:creationId xmlns:a16="http://schemas.microsoft.com/office/drawing/2014/main" id="{9486E513-AC9C-495E-AC2D-7F015516E8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 y="3057525"/>
            <a:ext cx="60531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cture41.jpg">
            <a:extLst>
              <a:ext uri="{FF2B5EF4-FFF2-40B4-BE49-F238E27FC236}">
                <a16:creationId xmlns:a16="http://schemas.microsoft.com/office/drawing/2014/main" id="{722B79C4-DE34-494A-8809-B9897060E7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660900"/>
            <a:ext cx="5413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6C253CEA-5138-49FE-AFA7-32E9660AAD0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78921CC7-4635-4B29-A1F3-4FECD3F2849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B8C0490-70BC-4234-9EE9-2126D981699B}"/>
              </a:ext>
            </a:extLst>
          </p:cNvPr>
          <p:cNvSpPr>
            <a:spLocks noGrp="1"/>
          </p:cNvSpPr>
          <p:nvPr>
            <p:ph type="title"/>
          </p:nvPr>
        </p:nvSpPr>
        <p:spPr/>
        <p:txBody>
          <a:bodyPr/>
          <a:lstStyle/>
          <a:p>
            <a:r>
              <a:rPr lang="en-GB" altLang="en-US"/>
              <a:t>What happens to the electrons?</a:t>
            </a:r>
          </a:p>
        </p:txBody>
      </p:sp>
      <p:sp>
        <p:nvSpPr>
          <p:cNvPr id="39940" name="TextBox 4">
            <a:extLst>
              <a:ext uri="{FF2B5EF4-FFF2-40B4-BE49-F238E27FC236}">
                <a16:creationId xmlns:a16="http://schemas.microsoft.com/office/drawing/2014/main" id="{6AB40E08-ED9C-46FC-BDF9-D3D7EC6381DA}"/>
              </a:ext>
            </a:extLst>
          </p:cNvPr>
          <p:cNvSpPr txBox="1">
            <a:spLocks noChangeArrowheads="1"/>
          </p:cNvSpPr>
          <p:nvPr/>
        </p:nvSpPr>
        <p:spPr bwMode="auto">
          <a:xfrm>
            <a:off x="342900" y="784225"/>
            <a:ext cx="859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oxidation and reduction, electrons move.</a:t>
            </a:r>
          </a:p>
        </p:txBody>
      </p:sp>
      <p:sp>
        <p:nvSpPr>
          <p:cNvPr id="36" name="TextBox 35">
            <a:extLst>
              <a:ext uri="{FF2B5EF4-FFF2-40B4-BE49-F238E27FC236}">
                <a16:creationId xmlns:a16="http://schemas.microsoft.com/office/drawing/2014/main" id="{BA9D81C7-0AED-4BD5-808C-FBE5C2408502}"/>
              </a:ext>
            </a:extLst>
          </p:cNvPr>
          <p:cNvSpPr txBox="1">
            <a:spLocks noChangeArrowheads="1"/>
          </p:cNvSpPr>
          <p:nvPr/>
        </p:nvSpPr>
        <p:spPr bwMode="auto">
          <a:xfrm>
            <a:off x="342900" y="3422422"/>
            <a:ext cx="596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Zinc </a:t>
            </a:r>
            <a:r>
              <a:rPr lang="en-GB" altLang="en-US" b="1" dirty="0">
                <a:solidFill>
                  <a:srgbClr val="010066"/>
                </a:solidFill>
              </a:rPr>
              <a:t>loses</a:t>
            </a:r>
            <a:r>
              <a:rPr lang="en-GB" altLang="en-US" dirty="0"/>
              <a:t> 2 electrons and so is </a:t>
            </a:r>
            <a:r>
              <a:rPr lang="en-GB" altLang="en-US" b="1" dirty="0"/>
              <a:t>oxidized</a:t>
            </a:r>
            <a:r>
              <a:rPr lang="en-GB" altLang="en-US" dirty="0"/>
              <a:t>.</a:t>
            </a:r>
          </a:p>
        </p:txBody>
      </p:sp>
      <p:sp>
        <p:nvSpPr>
          <p:cNvPr id="37" name="TextBox 36">
            <a:extLst>
              <a:ext uri="{FF2B5EF4-FFF2-40B4-BE49-F238E27FC236}">
                <a16:creationId xmlns:a16="http://schemas.microsoft.com/office/drawing/2014/main" id="{A429182D-36DA-42A4-8B48-00CC2C869863}"/>
              </a:ext>
            </a:extLst>
          </p:cNvPr>
          <p:cNvSpPr txBox="1">
            <a:spLocks noChangeArrowheads="1"/>
          </p:cNvSpPr>
          <p:nvPr/>
        </p:nvSpPr>
        <p:spPr bwMode="auto">
          <a:xfrm>
            <a:off x="342900" y="5532924"/>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copper ion </a:t>
            </a:r>
            <a:r>
              <a:rPr lang="en-GB" altLang="en-US" b="1" dirty="0">
                <a:solidFill>
                  <a:srgbClr val="010066"/>
                </a:solidFill>
              </a:rPr>
              <a:t>gains</a:t>
            </a:r>
            <a:r>
              <a:rPr lang="en-GB" altLang="en-US" dirty="0"/>
              <a:t> 2 electrons from zinc, and so is </a:t>
            </a:r>
            <a:r>
              <a:rPr lang="en-GB" altLang="en-US" b="1" dirty="0"/>
              <a:t>reduced</a:t>
            </a:r>
            <a:r>
              <a:rPr lang="en-GB" altLang="en-US" dirty="0"/>
              <a:t>.</a:t>
            </a:r>
          </a:p>
        </p:txBody>
      </p:sp>
      <p:sp>
        <p:nvSpPr>
          <p:cNvPr id="40" name="TextBox 39">
            <a:extLst>
              <a:ext uri="{FF2B5EF4-FFF2-40B4-BE49-F238E27FC236}">
                <a16:creationId xmlns:a16="http://schemas.microsoft.com/office/drawing/2014/main" id="{9BC985AD-38A5-4B56-9A45-9C492E7B98BF}"/>
              </a:ext>
            </a:extLst>
          </p:cNvPr>
          <p:cNvSpPr txBox="1">
            <a:spLocks noChangeArrowheads="1"/>
          </p:cNvSpPr>
          <p:nvPr/>
        </p:nvSpPr>
        <p:spPr bwMode="auto">
          <a:xfrm>
            <a:off x="342900" y="4477672"/>
            <a:ext cx="391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can also be written as:</a:t>
            </a:r>
          </a:p>
        </p:txBody>
      </p:sp>
      <p:sp>
        <p:nvSpPr>
          <p:cNvPr id="47" name="TextBox 46">
            <a:extLst>
              <a:ext uri="{FF2B5EF4-FFF2-40B4-BE49-F238E27FC236}">
                <a16:creationId xmlns:a16="http://schemas.microsoft.com/office/drawing/2014/main" id="{12290452-603E-452C-A944-302E134F7901}"/>
              </a:ext>
            </a:extLst>
          </p:cNvPr>
          <p:cNvSpPr txBox="1">
            <a:spLocks noChangeArrowheads="1"/>
          </p:cNvSpPr>
          <p:nvPr/>
        </p:nvSpPr>
        <p:spPr bwMode="auto">
          <a:xfrm>
            <a:off x="342900" y="1408073"/>
            <a:ext cx="7375525"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to the electrons during the reaction of zinc and copper (II) sulfate?</a:t>
            </a:r>
          </a:p>
        </p:txBody>
      </p:sp>
      <p:pic>
        <p:nvPicPr>
          <p:cNvPr id="21" name="Picture 20" descr="Picture42.jpg">
            <a:extLst>
              <a:ext uri="{FF2B5EF4-FFF2-40B4-BE49-F238E27FC236}">
                <a16:creationId xmlns:a16="http://schemas.microsoft.com/office/drawing/2014/main" id="{26A25C16-9904-4286-9122-94EA72337E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2514996"/>
            <a:ext cx="54133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43.jpg">
            <a:extLst>
              <a:ext uri="{FF2B5EF4-FFF2-40B4-BE49-F238E27FC236}">
                <a16:creationId xmlns:a16="http://schemas.microsoft.com/office/drawing/2014/main" id="{33D7947B-F21D-48FD-916E-6A5EA5DB1A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7613" y="3924647"/>
            <a:ext cx="53213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44.jpg">
            <a:extLst>
              <a:ext uri="{FF2B5EF4-FFF2-40B4-BE49-F238E27FC236}">
                <a16:creationId xmlns:a16="http://schemas.microsoft.com/office/drawing/2014/main" id="{5565DAFD-C318-499F-B6AC-E84E8F338E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4979898"/>
            <a:ext cx="35909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cture45.jpg">
            <a:extLst>
              <a:ext uri="{FF2B5EF4-FFF2-40B4-BE49-F238E27FC236}">
                <a16:creationId xmlns:a16="http://schemas.microsoft.com/office/drawing/2014/main" id="{9E78626A-3D14-4F37-812D-E02B870EFD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6035147"/>
            <a:ext cx="36274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C756DD99-2BC8-44FE-BFD8-D802882ED0E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1A0C72D-E25C-4111-9724-0A7D738A745C}"/>
              </a:ext>
            </a:extLst>
          </p:cNvPr>
          <p:cNvSpPr>
            <a:spLocks noGrp="1"/>
          </p:cNvSpPr>
          <p:nvPr>
            <p:ph type="title"/>
          </p:nvPr>
        </p:nvSpPr>
        <p:spPr/>
        <p:txBody>
          <a:bodyPr/>
          <a:lstStyle/>
          <a:p>
            <a:r>
              <a:rPr lang="en-GB" altLang="en-US"/>
              <a:t>OILRIG</a:t>
            </a:r>
          </a:p>
        </p:txBody>
      </p:sp>
      <p:sp>
        <p:nvSpPr>
          <p:cNvPr id="40964" name="TextBox 25">
            <a:extLst>
              <a:ext uri="{FF2B5EF4-FFF2-40B4-BE49-F238E27FC236}">
                <a16:creationId xmlns:a16="http://schemas.microsoft.com/office/drawing/2014/main" id="{8408892C-918A-41E3-AD07-071C7C73E87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 easy way to remember what happens to the electrons during oxidation and reduction is to think </a:t>
            </a:r>
            <a:r>
              <a:rPr lang="en-GB" altLang="en-US" b="1" dirty="0">
                <a:solidFill>
                  <a:srgbClr val="FF6600"/>
                </a:solidFill>
              </a:rPr>
              <a:t>OILRIG</a:t>
            </a:r>
            <a:r>
              <a:rPr lang="en-GB" altLang="en-US" dirty="0"/>
              <a:t>:</a:t>
            </a:r>
          </a:p>
        </p:txBody>
      </p:sp>
      <p:sp>
        <p:nvSpPr>
          <p:cNvPr id="27" name="Text Box 18">
            <a:extLst>
              <a:ext uri="{FF2B5EF4-FFF2-40B4-BE49-F238E27FC236}">
                <a16:creationId xmlns:a16="http://schemas.microsoft.com/office/drawing/2014/main" id="{4F06883D-E76D-46B6-A367-339887DD6431}"/>
              </a:ext>
            </a:extLst>
          </p:cNvPr>
          <p:cNvSpPr txBox="1">
            <a:spLocks noChangeArrowheads="1"/>
          </p:cNvSpPr>
          <p:nvPr/>
        </p:nvSpPr>
        <p:spPr bwMode="auto">
          <a:xfrm>
            <a:off x="342900" y="3181350"/>
            <a:ext cx="8332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Equations written to show what happens to electrons during oxidation and reduction are called </a:t>
            </a:r>
            <a:r>
              <a:rPr lang="en-GB" altLang="en-US" b="1" dirty="0">
                <a:solidFill>
                  <a:srgbClr val="FF6600"/>
                </a:solidFill>
              </a:rPr>
              <a:t>half-equations</a:t>
            </a:r>
            <a:r>
              <a:rPr lang="en-GB" altLang="en-US" dirty="0"/>
              <a:t>.</a:t>
            </a:r>
          </a:p>
        </p:txBody>
      </p:sp>
      <p:sp>
        <p:nvSpPr>
          <p:cNvPr id="36" name="TextBox 35">
            <a:extLst>
              <a:ext uri="{FF2B5EF4-FFF2-40B4-BE49-F238E27FC236}">
                <a16:creationId xmlns:a16="http://schemas.microsoft.com/office/drawing/2014/main" id="{F3373748-7DFA-472D-8CB9-158F303F71A8}"/>
              </a:ext>
            </a:extLst>
          </p:cNvPr>
          <p:cNvSpPr txBox="1">
            <a:spLocks noChangeArrowheads="1"/>
          </p:cNvSpPr>
          <p:nvPr/>
        </p:nvSpPr>
        <p:spPr bwMode="auto">
          <a:xfrm>
            <a:off x="342900" y="41592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half equations for the reaction of copper (II) sulfate and zinc are:</a:t>
            </a:r>
          </a:p>
        </p:txBody>
      </p:sp>
      <p:pic>
        <p:nvPicPr>
          <p:cNvPr id="21" name="Picture 20" descr="Picture46.jpg">
            <a:extLst>
              <a:ext uri="{FF2B5EF4-FFF2-40B4-BE49-F238E27FC236}">
                <a16:creationId xmlns:a16="http://schemas.microsoft.com/office/drawing/2014/main" id="{EB448F44-B603-4D77-A77B-27F2E3D588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1814513"/>
            <a:ext cx="27844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47.jpg">
            <a:extLst>
              <a:ext uri="{FF2B5EF4-FFF2-40B4-BE49-F238E27FC236}">
                <a16:creationId xmlns:a16="http://schemas.microsoft.com/office/drawing/2014/main" id="{02C7B91E-E70E-40CA-AB7F-46699CAB4A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1814513"/>
            <a:ext cx="27924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49.jpg">
            <a:extLst>
              <a:ext uri="{FF2B5EF4-FFF2-40B4-BE49-F238E27FC236}">
                <a16:creationId xmlns:a16="http://schemas.microsoft.com/office/drawing/2014/main" id="{94E5688B-DDC5-4B63-86EA-C49DD60FFD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188" y="5121275"/>
            <a:ext cx="37052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cture50.jpg">
            <a:extLst>
              <a:ext uri="{FF2B5EF4-FFF2-40B4-BE49-F238E27FC236}">
                <a16:creationId xmlns:a16="http://schemas.microsoft.com/office/drawing/2014/main" id="{71D19CF0-7DC8-47B8-B074-717C6DF871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0913" y="5118100"/>
            <a:ext cx="43830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3">
            <a:extLst>
              <a:ext uri="{FF2B5EF4-FFF2-40B4-BE49-F238E27FC236}">
                <a16:creationId xmlns:a16="http://schemas.microsoft.com/office/drawing/2014/main" id="{D97ADC75-4E03-4A52-9D65-6AAEC545213C}"/>
              </a:ext>
            </a:extLst>
          </p:cNvPr>
          <p:cNvSpPr>
            <a:spLocks noGrp="1" noChangeArrowheads="1"/>
          </p:cNvSpPr>
          <p:nvPr>
            <p:ph type="title"/>
          </p:nvPr>
        </p:nvSpPr>
        <p:spPr/>
        <p:txBody>
          <a:bodyPr/>
          <a:lstStyle/>
          <a:p>
            <a:r>
              <a:rPr lang="en-GB" altLang="en-US"/>
              <a:t>Chemical reactions</a:t>
            </a:r>
          </a:p>
        </p:txBody>
      </p:sp>
      <p:sp>
        <p:nvSpPr>
          <p:cNvPr id="11" name="Text Box 28">
            <a:extLst>
              <a:ext uri="{FF2B5EF4-FFF2-40B4-BE49-F238E27FC236}">
                <a16:creationId xmlns:a16="http://schemas.microsoft.com/office/drawing/2014/main" id="{3CAFDC68-5F53-4D45-ABCE-FEB168C3F89A}"/>
              </a:ext>
            </a:extLst>
          </p:cNvPr>
          <p:cNvSpPr txBox="1">
            <a:spLocks noChangeArrowheads="1"/>
          </p:cNvSpPr>
          <p:nvPr/>
        </p:nvSpPr>
        <p:spPr bwMode="auto">
          <a:xfrm>
            <a:off x="342900" y="4365625"/>
            <a:ext cx="83834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often difficult to reverse a chemical reaction and change the products back into the reactants. </a:t>
            </a:r>
          </a:p>
        </p:txBody>
      </p:sp>
      <p:sp>
        <p:nvSpPr>
          <p:cNvPr id="20485" name="Rectangle 3">
            <a:extLst>
              <a:ext uri="{FF2B5EF4-FFF2-40B4-BE49-F238E27FC236}">
                <a16:creationId xmlns:a16="http://schemas.microsoft.com/office/drawing/2014/main" id="{AE197CA6-FE02-4AC9-BDCF-57D82329F55C}"/>
              </a:ext>
            </a:extLst>
          </p:cNvPr>
          <p:cNvSpPr>
            <a:spLocks noChangeArrowheads="1"/>
          </p:cNvSpPr>
          <p:nvPr/>
        </p:nvSpPr>
        <p:spPr bwMode="auto">
          <a:xfrm>
            <a:off x="342899" y="784225"/>
            <a:ext cx="85640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FF6600"/>
                </a:solidFill>
              </a:rPr>
              <a:t>chemical reaction</a:t>
            </a:r>
            <a:r>
              <a:rPr lang="en-GB" altLang="en-US" dirty="0"/>
              <a:t> is a change that takes place when one or more substances (called </a:t>
            </a:r>
            <a:r>
              <a:rPr lang="en-GB" altLang="en-US" b="1" dirty="0">
                <a:solidFill>
                  <a:srgbClr val="FF6600"/>
                </a:solidFill>
              </a:rPr>
              <a:t>reactants</a:t>
            </a:r>
            <a:r>
              <a:rPr lang="en-GB" altLang="en-US" dirty="0"/>
              <a:t>) form one or more new substances (called </a:t>
            </a:r>
            <a:r>
              <a:rPr lang="en-GB" altLang="en-US" b="1" dirty="0">
                <a:solidFill>
                  <a:srgbClr val="FF6600"/>
                </a:solidFill>
              </a:rPr>
              <a:t>products</a:t>
            </a:r>
            <a:r>
              <a:rPr lang="en-GB" altLang="en-US" dirty="0"/>
              <a:t>).</a:t>
            </a:r>
          </a:p>
        </p:txBody>
      </p:sp>
      <p:sp>
        <p:nvSpPr>
          <p:cNvPr id="9" name="Rectangle 8">
            <a:extLst>
              <a:ext uri="{FF2B5EF4-FFF2-40B4-BE49-F238E27FC236}">
                <a16:creationId xmlns:a16="http://schemas.microsoft.com/office/drawing/2014/main" id="{F7B660B2-1659-4E5B-88BF-2E36F156C5C0}"/>
              </a:ext>
            </a:extLst>
          </p:cNvPr>
          <p:cNvSpPr>
            <a:spLocks noChangeArrowheads="1"/>
          </p:cNvSpPr>
          <p:nvPr/>
        </p:nvSpPr>
        <p:spPr bwMode="auto">
          <a:xfrm>
            <a:off x="342900" y="5322888"/>
            <a:ext cx="856403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some chemical reactions can separate compounds into their elements.</a:t>
            </a:r>
          </a:p>
        </p:txBody>
      </p:sp>
      <p:sp>
        <p:nvSpPr>
          <p:cNvPr id="10" name="TextBox 10">
            <a:extLst>
              <a:ext uri="{FF2B5EF4-FFF2-40B4-BE49-F238E27FC236}">
                <a16:creationId xmlns:a16="http://schemas.microsoft.com/office/drawing/2014/main" id="{6C5F8B46-25F0-440C-86FD-2D891F537D98}"/>
              </a:ext>
            </a:extLst>
          </p:cNvPr>
          <p:cNvSpPr txBox="1">
            <a:spLocks noChangeArrowheads="1"/>
          </p:cNvSpPr>
          <p:nvPr/>
        </p:nvSpPr>
        <p:spPr bwMode="auto">
          <a:xfrm>
            <a:off x="342900" y="20748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reactants</a:t>
            </a:r>
          </a:p>
        </p:txBody>
      </p:sp>
      <p:sp>
        <p:nvSpPr>
          <p:cNvPr id="12" name="TextBox 11">
            <a:extLst>
              <a:ext uri="{FF2B5EF4-FFF2-40B4-BE49-F238E27FC236}">
                <a16:creationId xmlns:a16="http://schemas.microsoft.com/office/drawing/2014/main" id="{E8C44983-AB7F-452D-96CD-57D1DCEDB08B}"/>
              </a:ext>
            </a:extLst>
          </p:cNvPr>
          <p:cNvSpPr txBox="1">
            <a:spLocks noChangeArrowheads="1"/>
          </p:cNvSpPr>
          <p:nvPr/>
        </p:nvSpPr>
        <p:spPr bwMode="auto">
          <a:xfrm>
            <a:off x="5992813" y="2074863"/>
            <a:ext cx="1328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product</a:t>
            </a:r>
          </a:p>
        </p:txBody>
      </p:sp>
      <p:pic>
        <p:nvPicPr>
          <p:cNvPr id="14" name="Picture 6" descr="atoms - red">
            <a:extLst>
              <a:ext uri="{FF2B5EF4-FFF2-40B4-BE49-F238E27FC236}">
                <a16:creationId xmlns:a16="http://schemas.microsoft.com/office/drawing/2014/main" id="{974B0AEB-04FB-494C-B890-DE5DABA65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662238"/>
            <a:ext cx="1830388"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atoms - blue">
            <a:extLst>
              <a:ext uri="{FF2B5EF4-FFF2-40B4-BE49-F238E27FC236}">
                <a16:creationId xmlns:a16="http://schemas.microsoft.com/office/drawing/2014/main" id="{0B637D5D-A551-45FA-B945-88CB66B220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563" y="2659063"/>
            <a:ext cx="12842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atoms - pair">
            <a:extLst>
              <a:ext uri="{FF2B5EF4-FFF2-40B4-BE49-F238E27FC236}">
                <a16:creationId xmlns:a16="http://schemas.microsoft.com/office/drawing/2014/main" id="{1174E4F8-1D03-45AA-A28E-4264A76A1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813" y="2659063"/>
            <a:ext cx="2540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cture23.jpg">
            <a:extLst>
              <a:ext uri="{FF2B5EF4-FFF2-40B4-BE49-F238E27FC236}">
                <a16:creationId xmlns:a16="http://schemas.microsoft.com/office/drawing/2014/main" id="{B72E4A28-E0D6-48AC-9173-85FFB7DC1E5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5142" y="3106987"/>
            <a:ext cx="1186179" cy="65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DB719D9E-A828-4CA9-86AF-21F350F038C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DD43A21-EA33-4E21-9A6F-539AB51183EF}"/>
              </a:ext>
            </a:extLst>
          </p:cNvPr>
          <p:cNvSpPr>
            <a:spLocks noGrp="1" noChangeArrowheads="1"/>
          </p:cNvSpPr>
          <p:nvPr>
            <p:ph type="title"/>
          </p:nvPr>
        </p:nvSpPr>
        <p:spPr/>
        <p:txBody>
          <a:bodyPr/>
          <a:lstStyle/>
          <a:p>
            <a:r>
              <a:rPr lang="en-GB" altLang="en-US"/>
              <a:t>What are chemical formulae?</a:t>
            </a:r>
          </a:p>
        </p:txBody>
      </p:sp>
      <p:sp>
        <p:nvSpPr>
          <p:cNvPr id="21508" name="Text Box 4">
            <a:extLst>
              <a:ext uri="{FF2B5EF4-FFF2-40B4-BE49-F238E27FC236}">
                <a16:creationId xmlns:a16="http://schemas.microsoft.com/office/drawing/2014/main" id="{1C9A0016-5BC0-4366-BB80-074040B61EA4}"/>
              </a:ext>
            </a:extLst>
          </p:cNvPr>
          <p:cNvSpPr txBox="1">
            <a:spLocks noChangeArrowheads="1"/>
          </p:cNvSpPr>
          <p:nvPr/>
        </p:nvSpPr>
        <p:spPr bwMode="auto">
          <a:xfrm>
            <a:off x="342900" y="784225"/>
            <a:ext cx="761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7"/>
                </a:solidFill>
              </a:rPr>
              <a:t>A </a:t>
            </a:r>
            <a:r>
              <a:rPr lang="en-GB" altLang="en-US" b="1">
                <a:solidFill>
                  <a:srgbClr val="FF6600"/>
                </a:solidFill>
              </a:rPr>
              <a:t>formula</a:t>
            </a:r>
            <a:r>
              <a:rPr lang="en-GB" altLang="en-US">
                <a:solidFill>
                  <a:srgbClr val="010067"/>
                </a:solidFill>
              </a:rPr>
              <a:t> is made up of the symbols of the elements in a compound.</a:t>
            </a:r>
          </a:p>
        </p:txBody>
      </p:sp>
      <p:sp>
        <p:nvSpPr>
          <p:cNvPr id="223237" name="Text Box 5">
            <a:extLst>
              <a:ext uri="{FF2B5EF4-FFF2-40B4-BE49-F238E27FC236}">
                <a16:creationId xmlns:a16="http://schemas.microsoft.com/office/drawing/2014/main" id="{BD25D42F-5BC2-4FB0-8D90-A15D8340AC01}"/>
              </a:ext>
            </a:extLst>
          </p:cNvPr>
          <p:cNvSpPr txBox="1">
            <a:spLocks noChangeArrowheads="1"/>
          </p:cNvSpPr>
          <p:nvPr/>
        </p:nvSpPr>
        <p:spPr bwMode="auto">
          <a:xfrm>
            <a:off x="342900" y="1636713"/>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7"/>
                </a:solidFill>
              </a:rPr>
              <a:t>When there is more than one atom of an element in a compound, the number is always written </a:t>
            </a:r>
            <a:r>
              <a:rPr lang="en-GB" altLang="en-US" b="1">
                <a:solidFill>
                  <a:srgbClr val="010066"/>
                </a:solidFill>
              </a:rPr>
              <a:t>after the symbol</a:t>
            </a:r>
            <a:r>
              <a:rPr lang="en-GB" altLang="en-US">
                <a:solidFill>
                  <a:srgbClr val="010067"/>
                </a:solidFill>
              </a:rPr>
              <a:t>.</a:t>
            </a:r>
            <a:endParaRPr lang="en-GB" altLang="en-US" b="1">
              <a:solidFill>
                <a:srgbClr val="010066"/>
              </a:solidFill>
            </a:endParaRPr>
          </a:p>
        </p:txBody>
      </p:sp>
      <p:sp>
        <p:nvSpPr>
          <p:cNvPr id="21530" name="Text Box 8">
            <a:extLst>
              <a:ext uri="{FF2B5EF4-FFF2-40B4-BE49-F238E27FC236}">
                <a16:creationId xmlns:a16="http://schemas.microsoft.com/office/drawing/2014/main" id="{9E6D2F1F-3393-44F9-8955-164C6A638EF3}"/>
              </a:ext>
            </a:extLst>
          </p:cNvPr>
          <p:cNvSpPr txBox="1">
            <a:spLocks noChangeArrowheads="1"/>
          </p:cNvSpPr>
          <p:nvPr/>
        </p:nvSpPr>
        <p:spPr bwMode="auto">
          <a:xfrm>
            <a:off x="771525" y="3430588"/>
            <a:ext cx="234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carbon dioxide</a:t>
            </a:r>
          </a:p>
        </p:txBody>
      </p:sp>
      <p:pic>
        <p:nvPicPr>
          <p:cNvPr id="21532" name="Picture 10" descr="oxygen atom">
            <a:extLst>
              <a:ext uri="{FF2B5EF4-FFF2-40B4-BE49-F238E27FC236}">
                <a16:creationId xmlns:a16="http://schemas.microsoft.com/office/drawing/2014/main" id="{F63B3A5E-7D63-48F5-86DF-C6AFA4F299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463" y="265430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11" descr="carbon atom">
            <a:extLst>
              <a:ext uri="{FF2B5EF4-FFF2-40B4-BE49-F238E27FC236}">
                <a16:creationId xmlns:a16="http://schemas.microsoft.com/office/drawing/2014/main" id="{DB8C96D1-E578-40D9-BEBD-F0509829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7338" y="2654300"/>
            <a:ext cx="779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12" descr="oxygen atom">
            <a:extLst>
              <a:ext uri="{FF2B5EF4-FFF2-40B4-BE49-F238E27FC236}">
                <a16:creationId xmlns:a16="http://schemas.microsoft.com/office/drawing/2014/main" id="{752AE374-90F3-4F19-B042-834533B54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038" y="265430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Text Box 14">
            <a:extLst>
              <a:ext uri="{FF2B5EF4-FFF2-40B4-BE49-F238E27FC236}">
                <a16:creationId xmlns:a16="http://schemas.microsoft.com/office/drawing/2014/main" id="{778FA922-FC7D-4C2F-9311-510A528A3464}"/>
              </a:ext>
            </a:extLst>
          </p:cNvPr>
          <p:cNvSpPr txBox="1">
            <a:spLocks noChangeArrowheads="1"/>
          </p:cNvSpPr>
          <p:nvPr/>
        </p:nvSpPr>
        <p:spPr bwMode="auto">
          <a:xfrm>
            <a:off x="3311525" y="2768600"/>
            <a:ext cx="263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carbon atoms</a:t>
            </a:r>
            <a:r>
              <a:rPr lang="en-GB" altLang="en-US" sz="1800">
                <a:solidFill>
                  <a:srgbClr val="010066"/>
                </a:solidFill>
              </a:rPr>
              <a:t> </a:t>
            </a:r>
            <a:r>
              <a:rPr lang="en-GB" altLang="en-US">
                <a:solidFill>
                  <a:srgbClr val="010066"/>
                </a:solidFill>
              </a:rPr>
              <a:t> = 1</a:t>
            </a:r>
          </a:p>
          <a:p>
            <a:pPr>
              <a:spcBef>
                <a:spcPct val="50000"/>
              </a:spcBef>
            </a:pPr>
            <a:r>
              <a:rPr lang="en-GB" altLang="en-US">
                <a:solidFill>
                  <a:srgbClr val="010066"/>
                </a:solidFill>
              </a:rPr>
              <a:t>oxygen atoms = 2</a:t>
            </a:r>
          </a:p>
        </p:txBody>
      </p:sp>
      <p:sp>
        <p:nvSpPr>
          <p:cNvPr id="21528" name="Text Box 15">
            <a:extLst>
              <a:ext uri="{FF2B5EF4-FFF2-40B4-BE49-F238E27FC236}">
                <a16:creationId xmlns:a16="http://schemas.microsoft.com/office/drawing/2014/main" id="{490C32D0-BCF5-45A4-B2B7-6F851CC47DD9}"/>
              </a:ext>
            </a:extLst>
          </p:cNvPr>
          <p:cNvSpPr txBox="1">
            <a:spLocks noChangeArrowheads="1"/>
          </p:cNvSpPr>
          <p:nvPr/>
        </p:nvSpPr>
        <p:spPr bwMode="auto">
          <a:xfrm>
            <a:off x="6361113" y="3041650"/>
            <a:ext cx="147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formula =</a:t>
            </a:r>
            <a:endParaRPr lang="en-GB" altLang="en-US" b="1" baseline="-25000">
              <a:solidFill>
                <a:srgbClr val="010066"/>
              </a:solidFill>
            </a:endParaRPr>
          </a:p>
        </p:txBody>
      </p:sp>
      <p:pic>
        <p:nvPicPr>
          <p:cNvPr id="21529" name="Picture 16" descr="bracket">
            <a:extLst>
              <a:ext uri="{FF2B5EF4-FFF2-40B4-BE49-F238E27FC236}">
                <a16:creationId xmlns:a16="http://schemas.microsoft.com/office/drawing/2014/main" id="{B235D51F-C921-4851-AB29-03BDE7765D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5363" y="2908300"/>
            <a:ext cx="2698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19">
            <a:extLst>
              <a:ext uri="{FF2B5EF4-FFF2-40B4-BE49-F238E27FC236}">
                <a16:creationId xmlns:a16="http://schemas.microsoft.com/office/drawing/2014/main" id="{27FE4E0E-8F21-427B-9E64-58A4FE093F8A}"/>
              </a:ext>
            </a:extLst>
          </p:cNvPr>
          <p:cNvSpPr txBox="1">
            <a:spLocks noChangeArrowheads="1"/>
          </p:cNvSpPr>
          <p:nvPr/>
        </p:nvSpPr>
        <p:spPr bwMode="auto">
          <a:xfrm>
            <a:off x="1212850" y="5100638"/>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water</a:t>
            </a:r>
          </a:p>
        </p:txBody>
      </p:sp>
      <p:pic>
        <p:nvPicPr>
          <p:cNvPr id="21522" name="Picture 21" descr="oxygen atom">
            <a:extLst>
              <a:ext uri="{FF2B5EF4-FFF2-40B4-BE49-F238E27FC236}">
                <a16:creationId xmlns:a16="http://schemas.microsoft.com/office/drawing/2014/main" id="{36E50F03-0EC3-4867-9DEA-BBAE861E58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1275" y="4373563"/>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2" descr="hydrogen atom">
            <a:extLst>
              <a:ext uri="{FF2B5EF4-FFF2-40B4-BE49-F238E27FC236}">
                <a16:creationId xmlns:a16="http://schemas.microsoft.com/office/drawing/2014/main" id="{23882295-3FF7-4713-9147-6FAC7540CC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4178300"/>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3" descr="hydrogen atom">
            <a:extLst>
              <a:ext uri="{FF2B5EF4-FFF2-40B4-BE49-F238E27FC236}">
                <a16:creationId xmlns:a16="http://schemas.microsoft.com/office/drawing/2014/main" id="{8A9AA285-9A2E-4727-AC50-77601CBE90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4178300"/>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5">
            <a:extLst>
              <a:ext uri="{FF2B5EF4-FFF2-40B4-BE49-F238E27FC236}">
                <a16:creationId xmlns:a16="http://schemas.microsoft.com/office/drawing/2014/main" id="{47E13D3E-C197-4A4C-A6BE-938BB9E532A4}"/>
              </a:ext>
            </a:extLst>
          </p:cNvPr>
          <p:cNvSpPr txBox="1">
            <a:spLocks noChangeArrowheads="1"/>
          </p:cNvSpPr>
          <p:nvPr/>
        </p:nvSpPr>
        <p:spPr bwMode="auto">
          <a:xfrm>
            <a:off x="2781300" y="4365625"/>
            <a:ext cx="2962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hydrogen atoms = 2</a:t>
            </a:r>
          </a:p>
          <a:p>
            <a:pPr>
              <a:spcBef>
                <a:spcPct val="50000"/>
              </a:spcBef>
            </a:pPr>
            <a:r>
              <a:rPr lang="en-GB" altLang="en-US">
                <a:solidFill>
                  <a:srgbClr val="010066"/>
                </a:solidFill>
              </a:rPr>
              <a:t>oxygen atoms     = 1</a:t>
            </a:r>
          </a:p>
        </p:txBody>
      </p:sp>
      <p:sp>
        <p:nvSpPr>
          <p:cNvPr id="21518" name="Text Box 26">
            <a:extLst>
              <a:ext uri="{FF2B5EF4-FFF2-40B4-BE49-F238E27FC236}">
                <a16:creationId xmlns:a16="http://schemas.microsoft.com/office/drawing/2014/main" id="{F8FDD7C6-D1D9-49A4-AAC8-E2F8F5BED0E7}"/>
              </a:ext>
            </a:extLst>
          </p:cNvPr>
          <p:cNvSpPr txBox="1">
            <a:spLocks noChangeArrowheads="1"/>
          </p:cNvSpPr>
          <p:nvPr/>
        </p:nvSpPr>
        <p:spPr bwMode="auto">
          <a:xfrm>
            <a:off x="6118225" y="4638675"/>
            <a:ext cx="147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formula =</a:t>
            </a:r>
            <a:endParaRPr lang="en-GB" altLang="en-US" b="1">
              <a:solidFill>
                <a:srgbClr val="010066"/>
              </a:solidFill>
            </a:endParaRPr>
          </a:p>
        </p:txBody>
      </p:sp>
      <p:pic>
        <p:nvPicPr>
          <p:cNvPr id="21519" name="Picture 27" descr="bracket">
            <a:extLst>
              <a:ext uri="{FF2B5EF4-FFF2-40B4-BE49-F238E27FC236}">
                <a16:creationId xmlns:a16="http://schemas.microsoft.com/office/drawing/2014/main" id="{784152F5-6080-482D-9ED5-5DBAA096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4063" y="4506913"/>
            <a:ext cx="2698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60" name="Text Box 28">
            <a:extLst>
              <a:ext uri="{FF2B5EF4-FFF2-40B4-BE49-F238E27FC236}">
                <a16:creationId xmlns:a16="http://schemas.microsoft.com/office/drawing/2014/main" id="{182011D3-B60C-41CC-9557-0EA6AEDB166E}"/>
              </a:ext>
            </a:extLst>
          </p:cNvPr>
          <p:cNvSpPr txBox="1">
            <a:spLocks noChangeArrowheads="1"/>
          </p:cNvSpPr>
          <p:nvPr/>
        </p:nvSpPr>
        <p:spPr bwMode="auto">
          <a:xfrm>
            <a:off x="342900" y="5778500"/>
            <a:ext cx="7607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formula shows the </a:t>
            </a:r>
            <a:r>
              <a:rPr lang="en-GB" altLang="en-US" b="1">
                <a:solidFill>
                  <a:srgbClr val="010066"/>
                </a:solidFill>
              </a:rPr>
              <a:t>ratio of atoms</a:t>
            </a:r>
            <a:r>
              <a:rPr lang="en-GB" altLang="en-US">
                <a:solidFill>
                  <a:srgbClr val="010066"/>
                </a:solidFill>
              </a:rPr>
              <a:t> in a compound.</a:t>
            </a:r>
          </a:p>
        </p:txBody>
      </p:sp>
      <p:sp>
        <p:nvSpPr>
          <p:cNvPr id="29" name="Rectangle 28">
            <a:extLst>
              <a:ext uri="{FF2B5EF4-FFF2-40B4-BE49-F238E27FC236}">
                <a16:creationId xmlns:a16="http://schemas.microsoft.com/office/drawing/2014/main" id="{1F799828-61FC-4263-9D7C-F7F10F05510F}"/>
              </a:ext>
            </a:extLst>
          </p:cNvPr>
          <p:cNvSpPr>
            <a:spLocks noChangeArrowheads="1"/>
          </p:cNvSpPr>
          <p:nvPr/>
        </p:nvSpPr>
        <p:spPr bwMode="auto">
          <a:xfrm>
            <a:off x="7772400" y="3043238"/>
            <a:ext cx="76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CO</a:t>
            </a:r>
            <a:r>
              <a:rPr lang="en-GB" altLang="en-US" b="1" baseline="-25000">
                <a:solidFill>
                  <a:srgbClr val="010066"/>
                </a:solidFill>
              </a:rPr>
              <a:t>2</a:t>
            </a:r>
          </a:p>
        </p:txBody>
      </p:sp>
      <p:sp>
        <p:nvSpPr>
          <p:cNvPr id="30" name="Rectangle 29">
            <a:extLst>
              <a:ext uri="{FF2B5EF4-FFF2-40B4-BE49-F238E27FC236}">
                <a16:creationId xmlns:a16="http://schemas.microsoft.com/office/drawing/2014/main" id="{A8AC2117-477B-4AE1-9847-85818C979600}"/>
              </a:ext>
            </a:extLst>
          </p:cNvPr>
          <p:cNvSpPr>
            <a:spLocks noChangeArrowheads="1"/>
          </p:cNvSpPr>
          <p:nvPr/>
        </p:nvSpPr>
        <p:spPr bwMode="auto">
          <a:xfrm>
            <a:off x="7529513" y="464661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H</a:t>
            </a:r>
            <a:r>
              <a:rPr lang="en-GB" altLang="en-US" b="1" baseline="-25000">
                <a:solidFill>
                  <a:srgbClr val="010066"/>
                </a:solidFill>
              </a:rPr>
              <a:t>2</a:t>
            </a:r>
            <a:r>
              <a:rPr lang="en-GB" altLang="en-US" b="1">
                <a:solidFill>
                  <a:srgbClr val="010066"/>
                </a:solidFill>
              </a:rPr>
              <a:t>O</a:t>
            </a:r>
            <a:endParaRPr lang="en-GB" altLang="en-US"/>
          </a:p>
        </p:txBody>
      </p:sp>
      <p:pic>
        <p:nvPicPr>
          <p:cNvPr id="23" name="Picture 8">
            <a:hlinkClick r:id="" action="ppaction://hlinkshowjump?jump=nextslide"/>
            <a:extLst>
              <a:ext uri="{FF2B5EF4-FFF2-40B4-BE49-F238E27FC236}">
                <a16:creationId xmlns:a16="http://schemas.microsoft.com/office/drawing/2014/main" id="{8644595B-D3A3-425C-9CBC-88F99789FBA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5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326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1530" grpId="0"/>
      <p:bldP spid="21527" grpId="0"/>
      <p:bldP spid="21528" grpId="0"/>
      <p:bldP spid="21520" grpId="0"/>
      <p:bldP spid="21517" grpId="0"/>
      <p:bldP spid="21518" grpId="0"/>
      <p:bldP spid="223260"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CD11AA5-0EC4-48BA-BA54-7F75FCDE2E9E}"/>
              </a:ext>
            </a:extLst>
          </p:cNvPr>
          <p:cNvSpPr>
            <a:spLocks noGrp="1" noChangeArrowheads="1"/>
          </p:cNvSpPr>
          <p:nvPr>
            <p:ph type="title"/>
          </p:nvPr>
        </p:nvSpPr>
        <p:spPr/>
        <p:txBody>
          <a:bodyPr/>
          <a:lstStyle/>
          <a:p>
            <a:r>
              <a:rPr lang="en-GB" altLang="en-US"/>
              <a:t>Molecular and displayed formulae</a:t>
            </a:r>
          </a:p>
        </p:txBody>
      </p:sp>
      <p:sp>
        <p:nvSpPr>
          <p:cNvPr id="22531" name="Text Box 4">
            <a:extLst>
              <a:ext uri="{FF2B5EF4-FFF2-40B4-BE49-F238E27FC236}">
                <a16:creationId xmlns:a16="http://schemas.microsoft.com/office/drawing/2014/main" id="{18701AF1-7B4F-41BB-BF47-6F2F222E8BA6}"/>
              </a:ext>
            </a:extLst>
          </p:cNvPr>
          <p:cNvSpPr txBox="1">
            <a:spLocks noChangeArrowheads="1"/>
          </p:cNvSpPr>
          <p:nvPr/>
        </p:nvSpPr>
        <p:spPr bwMode="auto">
          <a:xfrm>
            <a:off x="358775" y="784225"/>
            <a:ext cx="8423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FF6600"/>
                </a:solidFill>
              </a:rPr>
              <a:t>molecular formula</a:t>
            </a:r>
            <a:r>
              <a:rPr lang="en-GB" altLang="en-US"/>
              <a:t> shows the number and types of atom in a molecule.</a:t>
            </a:r>
          </a:p>
        </p:txBody>
      </p:sp>
      <p:sp>
        <p:nvSpPr>
          <p:cNvPr id="231429" name="Text Box 5">
            <a:extLst>
              <a:ext uri="{FF2B5EF4-FFF2-40B4-BE49-F238E27FC236}">
                <a16:creationId xmlns:a16="http://schemas.microsoft.com/office/drawing/2014/main" id="{BC267C4E-4CA9-4730-A617-417E663FA33A}"/>
              </a:ext>
            </a:extLst>
          </p:cNvPr>
          <p:cNvSpPr txBox="1">
            <a:spLocks noChangeArrowheads="1"/>
          </p:cNvSpPr>
          <p:nvPr/>
        </p:nvSpPr>
        <p:spPr bwMode="auto">
          <a:xfrm>
            <a:off x="358775" y="3084513"/>
            <a:ext cx="8334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FF6600"/>
                </a:solidFill>
              </a:rPr>
              <a:t>displayed formula</a:t>
            </a:r>
            <a:r>
              <a:rPr lang="en-GB" altLang="en-US"/>
              <a:t> shows both the atoms and the bonds in a molecule. </a:t>
            </a:r>
          </a:p>
        </p:txBody>
      </p:sp>
      <p:sp>
        <p:nvSpPr>
          <p:cNvPr id="231439" name="Text Box 15">
            <a:extLst>
              <a:ext uri="{FF2B5EF4-FFF2-40B4-BE49-F238E27FC236}">
                <a16:creationId xmlns:a16="http://schemas.microsoft.com/office/drawing/2014/main" id="{2FCF93E4-65B6-4664-BD0F-67651C6BC9A9}"/>
              </a:ext>
            </a:extLst>
          </p:cNvPr>
          <p:cNvSpPr txBox="1">
            <a:spLocks noChangeArrowheads="1"/>
          </p:cNvSpPr>
          <p:nvPr/>
        </p:nvSpPr>
        <p:spPr bwMode="auto">
          <a:xfrm>
            <a:off x="358775" y="1789113"/>
            <a:ext cx="6113463"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molecular formula for methane?</a:t>
            </a:r>
          </a:p>
        </p:txBody>
      </p:sp>
      <p:sp>
        <p:nvSpPr>
          <p:cNvPr id="394249" name="Text Box 92">
            <a:extLst>
              <a:ext uri="{FF2B5EF4-FFF2-40B4-BE49-F238E27FC236}">
                <a16:creationId xmlns:a16="http://schemas.microsoft.com/office/drawing/2014/main" id="{EE54120F-22C0-4F1F-A0CA-2820D4917DB7}"/>
              </a:ext>
            </a:extLst>
          </p:cNvPr>
          <p:cNvSpPr txBox="1">
            <a:spLocks noChangeArrowheads="1"/>
          </p:cNvSpPr>
          <p:nvPr/>
        </p:nvSpPr>
        <p:spPr bwMode="auto">
          <a:xfrm>
            <a:off x="1506538" y="2405063"/>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a:solidFill>
                  <a:srgbClr val="010066"/>
                </a:solidFill>
              </a:rPr>
              <a:t>CH</a:t>
            </a:r>
            <a:r>
              <a:rPr lang="en-GB" altLang="en-US" b="1" baseline="-25000">
                <a:solidFill>
                  <a:srgbClr val="010066"/>
                </a:solidFill>
              </a:rPr>
              <a:t>4</a:t>
            </a:r>
          </a:p>
        </p:txBody>
      </p:sp>
      <p:sp>
        <p:nvSpPr>
          <p:cNvPr id="2" name="Text Box 91">
            <a:extLst>
              <a:ext uri="{FF2B5EF4-FFF2-40B4-BE49-F238E27FC236}">
                <a16:creationId xmlns:a16="http://schemas.microsoft.com/office/drawing/2014/main" id="{A9A8D307-F835-4B65-A4B6-170C93142D75}"/>
              </a:ext>
            </a:extLst>
          </p:cNvPr>
          <p:cNvSpPr txBox="1">
            <a:spLocks noChangeArrowheads="1"/>
          </p:cNvSpPr>
          <p:nvPr/>
        </p:nvSpPr>
        <p:spPr bwMode="auto">
          <a:xfrm>
            <a:off x="2481263" y="2393950"/>
            <a:ext cx="634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It has one carbon and four hydrogen atoms.</a:t>
            </a:r>
          </a:p>
        </p:txBody>
      </p:sp>
      <p:sp>
        <p:nvSpPr>
          <p:cNvPr id="231443" name="Text Box 19">
            <a:extLst>
              <a:ext uri="{FF2B5EF4-FFF2-40B4-BE49-F238E27FC236}">
                <a16:creationId xmlns:a16="http://schemas.microsoft.com/office/drawing/2014/main" id="{E549A891-4CD6-482A-B7CE-9B4A53F012BF}"/>
              </a:ext>
            </a:extLst>
          </p:cNvPr>
          <p:cNvSpPr txBox="1">
            <a:spLocks noChangeArrowheads="1"/>
          </p:cNvSpPr>
          <p:nvPr/>
        </p:nvSpPr>
        <p:spPr bwMode="auto">
          <a:xfrm>
            <a:off x="358775" y="4140200"/>
            <a:ext cx="66452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displayed formula for methane?</a:t>
            </a:r>
          </a:p>
        </p:txBody>
      </p:sp>
      <p:sp>
        <p:nvSpPr>
          <p:cNvPr id="3" name="Text Box 9">
            <a:extLst>
              <a:ext uri="{FF2B5EF4-FFF2-40B4-BE49-F238E27FC236}">
                <a16:creationId xmlns:a16="http://schemas.microsoft.com/office/drawing/2014/main" id="{56A55EB6-2E05-4D04-8D39-984D41A9C9A3}"/>
              </a:ext>
            </a:extLst>
          </p:cNvPr>
          <p:cNvSpPr txBox="1">
            <a:spLocks noChangeArrowheads="1"/>
          </p:cNvSpPr>
          <p:nvPr/>
        </p:nvSpPr>
        <p:spPr bwMode="auto">
          <a:xfrm>
            <a:off x="2546350" y="4965700"/>
            <a:ext cx="6348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Again, this shows the carbon atom and four hydrogen atoms, and it also shows how they are bonded together.</a:t>
            </a:r>
          </a:p>
        </p:txBody>
      </p:sp>
      <p:pic>
        <p:nvPicPr>
          <p:cNvPr id="19" name="Picture 18" descr="Picture51.jpg">
            <a:extLst>
              <a:ext uri="{FF2B5EF4-FFF2-40B4-BE49-F238E27FC236}">
                <a16:creationId xmlns:a16="http://schemas.microsoft.com/office/drawing/2014/main" id="{E722F278-F491-4B28-A4C3-FA541337DB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325" y="4727575"/>
            <a:ext cx="17637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4F88BF71-7479-4A97-958E-2CD6565ECF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4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P spid="231439" grpId="0" animBg="1"/>
      <p:bldP spid="394249" grpId="0"/>
      <p:bldP spid="2" grpId="0"/>
      <p:bldP spid="23144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2AA114C-4A64-4777-8180-E42AE6B5C5E1}"/>
              </a:ext>
            </a:extLst>
          </p:cNvPr>
          <p:cNvSpPr>
            <a:spLocks noGrp="1" noChangeArrowheads="1"/>
          </p:cNvSpPr>
          <p:nvPr>
            <p:ph type="title"/>
          </p:nvPr>
        </p:nvSpPr>
        <p:spPr>
          <a:noFill/>
        </p:spPr>
        <p:txBody>
          <a:bodyPr/>
          <a:lstStyle/>
          <a:p>
            <a:r>
              <a:rPr lang="en-GB" altLang="en-US" dirty="0"/>
              <a:t>Elements and molecules</a:t>
            </a:r>
          </a:p>
        </p:txBody>
      </p:sp>
      <p:pic>
        <p:nvPicPr>
          <p:cNvPr id="6" name="Picture 5">
            <a:hlinkClick r:id="" action="ppaction://hlinkshowjump?jump=nextslide"/>
            <a:extLst>
              <a:ext uri="{FF2B5EF4-FFF2-40B4-BE49-F238E27FC236}">
                <a16:creationId xmlns:a16="http://schemas.microsoft.com/office/drawing/2014/main" id="{8ADDC72E-B057-407B-8173-7A78EDE6AA8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51A0CB2-DAC4-4265-9CB2-25826DFA452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48FFD2-C89D-4A9B-8812-9AFA533AFA7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44F08F3-19F2-4352-871D-BB7B460F75F2}"/>
              </a:ext>
            </a:extLst>
          </p:cNvPr>
          <p:cNvSpPr>
            <a:spLocks noGrp="1" noChangeArrowheads="1"/>
          </p:cNvSpPr>
          <p:nvPr>
            <p:ph type="title"/>
          </p:nvPr>
        </p:nvSpPr>
        <p:spPr>
          <a:noFill/>
        </p:spPr>
        <p:txBody>
          <a:bodyPr/>
          <a:lstStyle/>
          <a:p>
            <a:r>
              <a:rPr lang="en-GB" altLang="en-US" dirty="0"/>
              <a:t>Chemical formula structure</a:t>
            </a:r>
          </a:p>
        </p:txBody>
      </p:sp>
      <p:pic>
        <p:nvPicPr>
          <p:cNvPr id="7" name="Picture 6">
            <a:hlinkClick r:id="" action="ppaction://hlinkshowjump?jump=nextslide"/>
            <a:extLst>
              <a:ext uri="{FF2B5EF4-FFF2-40B4-BE49-F238E27FC236}">
                <a16:creationId xmlns:a16="http://schemas.microsoft.com/office/drawing/2014/main" id="{465FFD7D-0439-4783-90D4-2595D4F7F3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C33A488-17BB-4A29-9F9B-47F17F8F474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B3A3267-97C2-413B-98AC-0E133E262B50}"/>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3272577-C281-4594-9BA3-A000D24160B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3EE0DDE-B720-4CCE-A1C6-A955B3DE3A6C}"/>
              </a:ext>
            </a:extLst>
          </p:cNvPr>
          <p:cNvSpPr>
            <a:spLocks noGrp="1"/>
          </p:cNvSpPr>
          <p:nvPr>
            <p:ph type="title"/>
          </p:nvPr>
        </p:nvSpPr>
        <p:spPr/>
        <p:txBody>
          <a:bodyPr/>
          <a:lstStyle/>
          <a:p>
            <a:r>
              <a:rPr lang="en-GB" altLang="en-US"/>
              <a:t>Ionic compounds</a:t>
            </a:r>
          </a:p>
        </p:txBody>
      </p:sp>
      <p:sp>
        <p:nvSpPr>
          <p:cNvPr id="23555" name="Rectangle 3">
            <a:extLst>
              <a:ext uri="{FF2B5EF4-FFF2-40B4-BE49-F238E27FC236}">
                <a16:creationId xmlns:a16="http://schemas.microsoft.com/office/drawing/2014/main" id="{BD02431E-7E6A-4534-90A4-0A226D6ABB20}"/>
              </a:ext>
            </a:extLst>
          </p:cNvPr>
          <p:cNvSpPr>
            <a:spLocks noChangeArrowheads="1"/>
          </p:cNvSpPr>
          <p:nvPr/>
        </p:nvSpPr>
        <p:spPr bwMode="auto">
          <a:xfrm>
            <a:off x="339725" y="781050"/>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an atom, the number of protons and electrons is the same, and is given by the </a:t>
            </a:r>
            <a:r>
              <a:rPr lang="en-GB" altLang="en-US" b="1" dirty="0">
                <a:solidFill>
                  <a:srgbClr val="FF6600"/>
                </a:solidFill>
              </a:rPr>
              <a:t>atomic number </a:t>
            </a:r>
            <a:r>
              <a:rPr lang="en-GB" altLang="en-US" dirty="0"/>
              <a:t>in the periodic table.</a:t>
            </a:r>
          </a:p>
        </p:txBody>
      </p:sp>
      <p:sp>
        <p:nvSpPr>
          <p:cNvPr id="6" name="Rectangle 5">
            <a:extLst>
              <a:ext uri="{FF2B5EF4-FFF2-40B4-BE49-F238E27FC236}">
                <a16:creationId xmlns:a16="http://schemas.microsoft.com/office/drawing/2014/main" id="{A06494DB-8E54-470E-B263-54F3BDC60AB0}"/>
              </a:ext>
            </a:extLst>
          </p:cNvPr>
          <p:cNvSpPr>
            <a:spLocks noChangeArrowheads="1"/>
          </p:cNvSpPr>
          <p:nvPr/>
        </p:nvSpPr>
        <p:spPr bwMode="auto">
          <a:xfrm>
            <a:off x="342900" y="180657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atom becomes an </a:t>
            </a:r>
            <a:r>
              <a:rPr lang="en-GB" altLang="en-US" b="1" dirty="0">
                <a:solidFill>
                  <a:srgbClr val="FF6600"/>
                </a:solidFill>
              </a:rPr>
              <a:t>ion</a:t>
            </a:r>
            <a:r>
              <a:rPr lang="en-GB" altLang="en-US" dirty="0"/>
              <a:t>, it loses or gains electrons. The resulting ion has either a positive or negative charge.</a:t>
            </a:r>
          </a:p>
        </p:txBody>
      </p:sp>
      <p:sp>
        <p:nvSpPr>
          <p:cNvPr id="22534" name="Rectangle 43">
            <a:extLst>
              <a:ext uri="{FF2B5EF4-FFF2-40B4-BE49-F238E27FC236}">
                <a16:creationId xmlns:a16="http://schemas.microsoft.com/office/drawing/2014/main" id="{AB7C1F2A-BDB4-4777-9E04-955EEC9F04BF}"/>
              </a:ext>
            </a:extLst>
          </p:cNvPr>
          <p:cNvSpPr>
            <a:spLocks noChangeArrowheads="1"/>
          </p:cNvSpPr>
          <p:nvPr/>
        </p:nvSpPr>
        <p:spPr bwMode="auto">
          <a:xfrm>
            <a:off x="342900" y="2832100"/>
            <a:ext cx="43871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Compounds that contain ions are called </a:t>
            </a:r>
            <a:r>
              <a:rPr lang="en-GB" altLang="en-US" b="1" dirty="0">
                <a:solidFill>
                  <a:srgbClr val="FF6600"/>
                </a:solidFill>
              </a:rPr>
              <a:t>ionic compounds</a:t>
            </a:r>
            <a:r>
              <a:rPr lang="en-GB" altLang="en-US" dirty="0"/>
              <a:t>. These compounds are usually formed by a reaction between a metal and a non-metal.</a:t>
            </a:r>
            <a:endParaRPr lang="en-GB" altLang="en-US" sz="1200" dirty="0"/>
          </a:p>
        </p:txBody>
      </p:sp>
      <p:sp>
        <p:nvSpPr>
          <p:cNvPr id="15" name="Rectangle 50">
            <a:extLst>
              <a:ext uri="{FF2B5EF4-FFF2-40B4-BE49-F238E27FC236}">
                <a16:creationId xmlns:a16="http://schemas.microsoft.com/office/drawing/2014/main" id="{B07E6BC0-AA13-4FA1-86B3-FC981FB835C6}"/>
              </a:ext>
            </a:extLst>
          </p:cNvPr>
          <p:cNvSpPr>
            <a:spLocks noChangeArrowheads="1"/>
          </p:cNvSpPr>
          <p:nvPr/>
        </p:nvSpPr>
        <p:spPr bwMode="auto">
          <a:xfrm>
            <a:off x="342900" y="4965700"/>
            <a:ext cx="8175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Electrons are transferred from each metal atom to each non-metal atom. The metal and the non-metal atoms form ions with completely full outer shells and become stable.</a:t>
            </a:r>
          </a:p>
        </p:txBody>
      </p:sp>
      <p:pic>
        <p:nvPicPr>
          <p:cNvPr id="16" name="Picture 15" descr="Picture24.jpg">
            <a:extLst>
              <a:ext uri="{FF2B5EF4-FFF2-40B4-BE49-F238E27FC236}">
                <a16:creationId xmlns:a16="http://schemas.microsoft.com/office/drawing/2014/main" id="{45A7B019-06E8-486F-B470-7B43C65761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8980" y="2783064"/>
            <a:ext cx="2341128"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32DFC3EF-E44B-46D4-961A-DA319A81C1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E4B26730-3B7F-4C55-BCAA-8CEA2553232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53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5MjQftau"/>
  <p:tag name="ARTICULATE_DESIGN_ID_6_DEFAULT DESIGN" val="LhwetzOa"/>
  <p:tag name="ARTICULATE_DESIGN_ID_1_DEFAULT DESIGN" val="zJurXq4O"/>
  <p:tag name="ARTICULATE_DESIGN_ID_7_DEFAULT DESIGN" val="JoNwDVSV"/>
  <p:tag name="ARTICULATE_DESIGN_ID_3_DEFAULT DESIGN" val="7KafaG5S"/>
  <p:tag name="ARTICULATE_DESIGN_ID_2_DEFAULT DESIGN" val="BTakUbTg"/>
  <p:tag name="ARTICULATE_DESIGN_ID_4_DEFAULT DESIGN" val="UDyOf86a"/>
  <p:tag name="ARTICULATE_DESIGN_ID_5_DEFAULT DESIGN" val="NvGc9jeH"/>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15429</TotalTime>
  <Words>3531</Words>
  <Application>Microsoft Office PowerPoint</Application>
  <PresentationFormat>On-screen Show (4:3)</PresentationFormat>
  <Paragraphs>423</Paragraphs>
  <Slides>36</Slides>
  <Notes>36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Wingdings</vt:lpstr>
      <vt:lpstr>Arial</vt:lpstr>
      <vt:lpstr>Wingdings 2</vt:lpstr>
      <vt:lpstr>1_Default Design</vt:lpstr>
      <vt:lpstr>7_Default Design</vt:lpstr>
      <vt:lpstr>Formulae and Equations</vt:lpstr>
      <vt:lpstr>Information</vt:lpstr>
      <vt:lpstr>Forming different compounds</vt:lpstr>
      <vt:lpstr>Chemical reactions</vt:lpstr>
      <vt:lpstr>What are chemical formulae?</vt:lpstr>
      <vt:lpstr>Molecular and displayed formulae</vt:lpstr>
      <vt:lpstr>Elements and molecules</vt:lpstr>
      <vt:lpstr>Chemical formula structure</vt:lpstr>
      <vt:lpstr>Ionic compounds</vt:lpstr>
      <vt:lpstr>Writing the formulae of ionic compounds</vt:lpstr>
      <vt:lpstr>Formula of aluminum bromide</vt:lpstr>
      <vt:lpstr>Formula of aluminum oxide</vt:lpstr>
      <vt:lpstr>What’s the ionic formula?</vt:lpstr>
      <vt:lpstr>What do brackets in formulae mean?</vt:lpstr>
      <vt:lpstr>What is an empirical formula?</vt:lpstr>
      <vt:lpstr>Finding the empirical formula</vt:lpstr>
      <vt:lpstr>Empirical formulae from masses</vt:lpstr>
      <vt:lpstr>Using percentage composition</vt:lpstr>
      <vt:lpstr>Calculating empirical formulae</vt:lpstr>
      <vt:lpstr>How do you find the molecular formula?</vt:lpstr>
      <vt:lpstr>Finding the molecular formula (1)</vt:lpstr>
      <vt:lpstr>Finding the molecular formula (2)</vt:lpstr>
      <vt:lpstr>Finding the molecular formula (3)</vt:lpstr>
      <vt:lpstr>What is a word equation?</vt:lpstr>
      <vt:lpstr>What is a symbol equation?</vt:lpstr>
      <vt:lpstr>What do state symbols show?</vt:lpstr>
      <vt:lpstr>Balancing equations</vt:lpstr>
      <vt:lpstr>Why are balanced equations useful?</vt:lpstr>
      <vt:lpstr>How do you balance a symbol equation?</vt:lpstr>
      <vt:lpstr>Can you balance these symbol equations?</vt:lpstr>
      <vt:lpstr>Ionic equations</vt:lpstr>
      <vt:lpstr>Writing ionic equations (1)</vt:lpstr>
      <vt:lpstr>Writing ionic equations (2)</vt:lpstr>
      <vt:lpstr>Ionic equations and redox reactions</vt:lpstr>
      <vt:lpstr>What happens to the electrons?</vt:lpstr>
      <vt:lpstr>OILRIG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Formulae and Equations</dc:title>
  <dc:subject>Boardworks High School Physical Science</dc:subject>
  <dc:creator>Boardworks</dc:creator>
  <cp:lastModifiedBy>Tim Crilly</cp:lastModifiedBy>
  <cp:revision>651</cp:revision>
  <dcterms:created xsi:type="dcterms:W3CDTF">2003-10-06T13:07:42Z</dcterms:created>
  <dcterms:modified xsi:type="dcterms:W3CDTF">2019-01-31T15:28:22Z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3135C168-E6D1-41E0-8426-000F9CCA2A26</vt:lpwstr>
  </property>
  <property fmtid="{D5CDD505-2E9C-101B-9397-08002B2CF9AE}" pid="3" name="ArticulatePath">
    <vt:lpwstr>Formulae and Equations</vt:lpwstr>
  </property>
</Properties>
</file>