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activeX/activeX1.xml" ContentType="application/vnd.ms-office.activeX+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activeX/activeX3.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4.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5.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activeX/activeX6.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activeX/activeX7.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activeX/activeX8.xml" ContentType="application/vnd.ms-office.activeX+xml"/>
  <Override PartName="/ppt/notesSlides/notesSlide21.xml" ContentType="application/vnd.openxmlformats-officedocument.presentationml.notesSlide+xml"/>
  <Override PartName="/ppt/tags/tag52.xml" ContentType="application/vnd.openxmlformats-officedocument.presentationml.tags+xml"/>
  <Override PartName="/ppt/activeX/activeX9.xml" ContentType="application/vnd.ms-office.activeX+xml"/>
  <Override PartName="/ppt/notesSlides/notesSlide22.xml" ContentType="application/vnd.openxmlformats-officedocument.presentationml.notesSlide+xml"/>
  <Override PartName="/ppt/activeX/activeX10.xml" ContentType="application/vnd.ms-office.activeX+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667" r:id="rId1"/>
    <p:sldMasterId id="2147484682" r:id="rId2"/>
  </p:sldMasterIdLst>
  <p:notesMasterIdLst>
    <p:notesMasterId r:id="rId26"/>
  </p:notesMasterIdLst>
  <p:handoutMasterIdLst>
    <p:handoutMasterId r:id="rId27"/>
  </p:handoutMasterIdLst>
  <p:sldIdLst>
    <p:sldId id="430" r:id="rId3"/>
    <p:sldId id="527" r:id="rId4"/>
    <p:sldId id="484" r:id="rId5"/>
    <p:sldId id="495" r:id="rId6"/>
    <p:sldId id="496" r:id="rId7"/>
    <p:sldId id="507" r:id="rId8"/>
    <p:sldId id="498" r:id="rId9"/>
    <p:sldId id="499" r:id="rId10"/>
    <p:sldId id="510" r:id="rId11"/>
    <p:sldId id="511" r:id="rId12"/>
    <p:sldId id="512" r:id="rId13"/>
    <p:sldId id="513" r:id="rId14"/>
    <p:sldId id="514" r:id="rId15"/>
    <p:sldId id="486" r:id="rId16"/>
    <p:sldId id="487" r:id="rId17"/>
    <p:sldId id="488" r:id="rId18"/>
    <p:sldId id="489" r:id="rId19"/>
    <p:sldId id="490" r:id="rId20"/>
    <p:sldId id="491" r:id="rId21"/>
    <p:sldId id="492" r:id="rId22"/>
    <p:sldId id="493" r:id="rId23"/>
    <p:sldId id="494" r:id="rId24"/>
    <p:sldId id="528" r:id="rId25"/>
  </p:sldIdLst>
  <p:sldSz cx="9144000" cy="6858000" type="screen4x3"/>
  <p:notesSz cx="6858000" cy="9296400"/>
  <p:embeddedFontLst>
    <p:embeddedFont>
      <p:font typeface="Wingdings 2" panose="05020102010507070707" pitchFamily="18" charset="2"/>
      <p:regular r:id="rId28"/>
    </p:embeddedFont>
  </p:embeddedFontLst>
  <p:custDataLst>
    <p:tags r:id="rId29"/>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307" userDrawn="1">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99"/>
    <a:srgbClr val="000066"/>
    <a:srgbClr val="FFC197"/>
    <a:srgbClr val="CC0099"/>
    <a:srgbClr val="33CC33"/>
    <a:srgbClr val="009900"/>
    <a:srgbClr val="01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522" autoAdjust="0"/>
  </p:normalViewPr>
  <p:slideViewPr>
    <p:cSldViewPr snapToGrid="0" showGuides="1">
      <p:cViewPr varScale="1">
        <p:scale>
          <a:sx n="85" d="100"/>
          <a:sy n="85" d="100"/>
        </p:scale>
        <p:origin x="540" y="72"/>
      </p:cViewPr>
      <p:guideLst>
        <p:guide orient="horz" pos="498"/>
        <p:guide orient="horz" pos="3876"/>
        <p:guide pos="5307"/>
        <p:guide pos="227"/>
      </p:guideLst>
    </p:cSldViewPr>
  </p:slideViewPr>
  <p:outlineViewPr>
    <p:cViewPr>
      <p:scale>
        <a:sx n="33" d="100"/>
        <a:sy n="33" d="100"/>
      </p:scale>
      <p:origin x="0" y="-354"/>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96"/>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462AB00B-01FD-48B8-84A9-B2C465204198}"/>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A47587E-97B9-494F-874D-292A193594AE}" type="slidenum">
              <a:rPr lang="en-GB" altLang="en-US"/>
              <a:pPr/>
              <a:t>‹#›</a:t>
            </a:fld>
            <a:endParaRPr lang="en-GB" altLang="en-US"/>
          </a:p>
        </p:txBody>
      </p:sp>
      <p:sp>
        <p:nvSpPr>
          <p:cNvPr id="5" name="Rectangle 7">
            <a:extLst>
              <a:ext uri="{FF2B5EF4-FFF2-40B4-BE49-F238E27FC236}">
                <a16:creationId xmlns:a16="http://schemas.microsoft.com/office/drawing/2014/main" id="{EE7AF30C-039A-4770-8A98-57658CDA0AB5}"/>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CA1043D8-2D62-47C6-A682-04A80ADBB0D9}"/>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408215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DFE88AB0-7D47-47EC-BCDA-57D73281C89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7F04D85-C69D-4D56-B4A9-1EB84C92A7B5}"/>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5608B40-6EA8-437A-A024-8B82FAC9E81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F097D5F-618D-48E0-9227-52F512A05407}" type="slidenum">
              <a:rPr lang="en-US" altLang="en-US"/>
              <a:pPr/>
              <a:t>‹#›</a:t>
            </a:fld>
            <a:endParaRPr lang="en-US" altLang="en-US"/>
          </a:p>
        </p:txBody>
      </p:sp>
      <p:sp>
        <p:nvSpPr>
          <p:cNvPr id="7" name="Rectangle 7">
            <a:extLst>
              <a:ext uri="{FF2B5EF4-FFF2-40B4-BE49-F238E27FC236}">
                <a16:creationId xmlns:a16="http://schemas.microsoft.com/office/drawing/2014/main" id="{55A0BAAA-8A28-4058-A405-0B190B4B05C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5FBA3DF5-6572-4CE6-A251-9C88D0576A2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75031680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63968B2A-FC71-4B81-A921-AFC5A9880DF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F544319-8312-418E-A966-B85C85AF9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1E34001-0BC6-4542-80F1-8F4E67EA14AB}"/>
              </a:ext>
            </a:extLst>
          </p:cNvPr>
          <p:cNvSpPr>
            <a:spLocks noGrp="1"/>
          </p:cNvSpPr>
          <p:nvPr>
            <p:ph type="sldNum" sz="quarter" idx="10"/>
          </p:nvPr>
        </p:nvSpPr>
        <p:spPr/>
        <p:txBody>
          <a:bodyPr/>
          <a:lstStyle/>
          <a:p>
            <a:fld id="{7F097D5F-618D-48E0-9227-52F512A05407}"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257D9B20-43A9-4B82-BE69-6BDF64648CF6}"/>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A640560D-0008-45BA-AFD3-7C687A78D69B}"/>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982924E0-B29C-4BA3-99E9-D5783FA5B898}"/>
              </a:ext>
            </a:extLst>
          </p:cNvPr>
          <p:cNvSpPr>
            <a:spLocks noGrp="1"/>
          </p:cNvSpPr>
          <p:nvPr>
            <p:ph type="sldNum" sz="quarter" idx="10"/>
          </p:nvPr>
        </p:nvSpPr>
        <p:spPr/>
        <p:txBody>
          <a:bodyPr/>
          <a:lstStyle/>
          <a:p>
            <a:fld id="{7F097D5F-618D-48E0-9227-52F512A05407}" type="slidenum">
              <a:rPr lang="en-US" altLang="en-US" smtClean="0"/>
              <a:pPr/>
              <a:t>10</a:t>
            </a:fld>
            <a:endParaRPr lang="en-US" altLang="en-US"/>
          </a:p>
        </p:txBody>
      </p:sp>
    </p:spTree>
    <p:extLst>
      <p:ext uri="{BB962C8B-B14F-4D97-AF65-F5344CB8AC3E}">
        <p14:creationId xmlns:p14="http://schemas.microsoft.com/office/powerpoint/2010/main" val="228840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FBBA4BEF-8029-4C7C-B38C-2FA4CDC3B081}"/>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D011348-534F-4856-8597-C2BCEC6375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4475B789-5C75-47AB-8E77-FC484A4CB61A}"/>
              </a:ext>
            </a:extLst>
          </p:cNvPr>
          <p:cNvSpPr>
            <a:spLocks noGrp="1"/>
          </p:cNvSpPr>
          <p:nvPr>
            <p:ph type="sldNum" sz="quarter" idx="10"/>
          </p:nvPr>
        </p:nvSpPr>
        <p:spPr/>
        <p:txBody>
          <a:bodyPr/>
          <a:lstStyle/>
          <a:p>
            <a:fld id="{7F097D5F-618D-48E0-9227-52F512A05407}" type="slidenum">
              <a:rPr lang="en-US" altLang="en-US" smtClean="0"/>
              <a:pPr/>
              <a:t>11</a:t>
            </a:fld>
            <a:endParaRPr lang="en-US" altLang="en-US"/>
          </a:p>
        </p:txBody>
      </p:sp>
    </p:spTree>
    <p:extLst>
      <p:ext uri="{BB962C8B-B14F-4D97-AF65-F5344CB8AC3E}">
        <p14:creationId xmlns:p14="http://schemas.microsoft.com/office/powerpoint/2010/main" val="4224973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06189E8-36B3-4F76-9879-27D13E1FAD2B}"/>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F308DF1-9FBC-4E5B-82B2-08C866D74B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rearranging the mole equation, please refer to the </a:t>
            </a:r>
            <a:r>
              <a:rPr lang="en-GB" altLang="en-US" i="1" dirty="0">
                <a:latin typeface="Arial" panose="020B0604020202020204" pitchFamily="34" charset="0"/>
              </a:rPr>
              <a:t>Amount of Substance </a:t>
            </a:r>
            <a:r>
              <a:rPr lang="en-GB" altLang="en-US" dirty="0">
                <a:latin typeface="Arial" panose="020B0604020202020204" pitchFamily="34" charset="0"/>
              </a:rPr>
              <a:t>presentation.</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755149EF-97B0-4320-9301-2FAF63E43AEA}"/>
              </a:ext>
            </a:extLst>
          </p:cNvPr>
          <p:cNvSpPr>
            <a:spLocks noGrp="1"/>
          </p:cNvSpPr>
          <p:nvPr>
            <p:ph type="sldNum" sz="quarter" idx="10"/>
          </p:nvPr>
        </p:nvSpPr>
        <p:spPr/>
        <p:txBody>
          <a:bodyPr/>
          <a:lstStyle/>
          <a:p>
            <a:fld id="{7F097D5F-618D-48E0-9227-52F512A05407}" type="slidenum">
              <a:rPr lang="en-US" altLang="en-US" smtClean="0"/>
              <a:pPr/>
              <a:t>12</a:t>
            </a:fld>
            <a:endParaRPr lang="en-US" altLang="en-US"/>
          </a:p>
        </p:txBody>
      </p:sp>
    </p:spTree>
    <p:extLst>
      <p:ext uri="{BB962C8B-B14F-4D97-AF65-F5344CB8AC3E}">
        <p14:creationId xmlns:p14="http://schemas.microsoft.com/office/powerpoint/2010/main" val="175756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19CE9B2B-F1CF-4139-8A6E-AFA7C828938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33E8620-948E-4403-8769-BADCB0366D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multiple-choice quiz could be used as a summary activity to assess students’ understanding of the relationship between mass of a substance, molar mass and the number of moles. The questions can be skipped through without answering by pressing the forward arrow.</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07FF8023-943B-4674-9061-474915D625E2}"/>
              </a:ext>
            </a:extLst>
          </p:cNvPr>
          <p:cNvSpPr>
            <a:spLocks noGrp="1"/>
          </p:cNvSpPr>
          <p:nvPr>
            <p:ph type="sldNum" sz="quarter" idx="10"/>
          </p:nvPr>
        </p:nvSpPr>
        <p:spPr/>
        <p:txBody>
          <a:bodyPr/>
          <a:lstStyle/>
          <a:p>
            <a:fld id="{7F097D5F-618D-48E0-9227-52F512A05407}" type="slidenum">
              <a:rPr lang="en-US" altLang="en-US" smtClean="0"/>
              <a:pPr/>
              <a:t>13</a:t>
            </a:fld>
            <a:endParaRPr lang="en-US" altLang="en-US"/>
          </a:p>
        </p:txBody>
      </p:sp>
    </p:spTree>
    <p:extLst>
      <p:ext uri="{BB962C8B-B14F-4D97-AF65-F5344CB8AC3E}">
        <p14:creationId xmlns:p14="http://schemas.microsoft.com/office/powerpoint/2010/main" val="394357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857F354-8A56-4188-9D1F-0AE2A04DCAF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538B3FE-0170-45CD-AFF4-C51AF75CB9D4}"/>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Avogadro’s law shows that the mass and size of gas particles are not relevant to its volume, but that the volume of a gas is simply proportional to the number of particles. The most important application of his law is the ideal gas law, which links pressure, volume and temperature. Although there are exceptions to Avogadro’s Law, it holds for most gases.</a:t>
            </a:r>
          </a:p>
          <a:p>
            <a:endParaRPr lang="en-GB" altLang="en-US" dirty="0">
              <a:latin typeface="Arial" panose="020B0604020202020204" pitchFamily="34" charset="0"/>
            </a:endParaRPr>
          </a:p>
          <a:p>
            <a:r>
              <a:rPr lang="en-GB" altLang="en-US" dirty="0">
                <a:latin typeface="Arial" panose="020B0604020202020204" pitchFamily="34" charset="0"/>
              </a:rPr>
              <a:t>The volume increases if the temperature increases and the pressure remains constant. If the pressure increases and the temperature remains constant, the volume decreases. </a:t>
            </a:r>
          </a:p>
        </p:txBody>
      </p:sp>
      <p:sp>
        <p:nvSpPr>
          <p:cNvPr id="2" name="Slide Number Placeholder 1">
            <a:extLst>
              <a:ext uri="{FF2B5EF4-FFF2-40B4-BE49-F238E27FC236}">
                <a16:creationId xmlns:a16="http://schemas.microsoft.com/office/drawing/2014/main" id="{5E548994-CC56-48A9-A9B8-FB3AE45C9A91}"/>
              </a:ext>
            </a:extLst>
          </p:cNvPr>
          <p:cNvSpPr>
            <a:spLocks noGrp="1"/>
          </p:cNvSpPr>
          <p:nvPr>
            <p:ph type="sldNum" sz="quarter" idx="10"/>
          </p:nvPr>
        </p:nvSpPr>
        <p:spPr/>
        <p:txBody>
          <a:bodyPr/>
          <a:lstStyle/>
          <a:p>
            <a:fld id="{7F097D5F-618D-48E0-9227-52F512A05407}"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7CBDF540-F6C3-4FE6-8B50-59F10E78239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180ACF83-9752-4873-ABF3-116325AD4C1B}"/>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B4B6EBE2-1836-4873-B937-421F6E200859}"/>
              </a:ext>
            </a:extLst>
          </p:cNvPr>
          <p:cNvSpPr>
            <a:spLocks noGrp="1"/>
          </p:cNvSpPr>
          <p:nvPr>
            <p:ph type="sldNum" sz="quarter" idx="10"/>
          </p:nvPr>
        </p:nvSpPr>
        <p:spPr/>
        <p:txBody>
          <a:bodyPr/>
          <a:lstStyle/>
          <a:p>
            <a:fld id="{7F097D5F-618D-48E0-9227-52F512A05407}"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E2F32C3A-B8A9-4F96-8749-724C4AF13D78}"/>
              </a:ext>
            </a:extLst>
          </p:cNvPr>
          <p:cNvSpPr>
            <a:spLocks noGrp="1" noRot="1" noChangeAspect="1" noChangeArrowheads="1" noTextEdit="1"/>
          </p:cNvSpPr>
          <p:nvPr>
            <p:ph type="sldImg"/>
          </p:nvPr>
        </p:nvSpPr>
        <p:spPr>
          <a:ln/>
        </p:spPr>
      </p:sp>
      <p:sp>
        <p:nvSpPr>
          <p:cNvPr id="432131" name="Rectangle 3">
            <a:extLst>
              <a:ext uri="{FF2B5EF4-FFF2-40B4-BE49-F238E27FC236}">
                <a16:creationId xmlns:a16="http://schemas.microsoft.com/office/drawing/2014/main" id="{BE4B69BF-9610-42DB-A211-8F7CD5FDDEE4}"/>
              </a:ext>
            </a:extLst>
          </p:cNvPr>
          <p:cNvSpPr>
            <a:spLocks noGrp="1" noChangeArrowheads="1"/>
          </p:cNvSpPr>
          <p:nvPr>
            <p:ph type="body" idx="1"/>
          </p:nvPr>
        </p:nvSpPr>
        <p:spPr>
          <a:xfrm>
            <a:off x="914400" y="4415791"/>
            <a:ext cx="5029200" cy="4183380"/>
          </a:xfrm>
          <a:ln/>
        </p:spPr>
        <p:txBody>
          <a:bodyPr>
            <a:normAutofit fontScale="85000" lnSpcReduction="10000"/>
          </a:bodyPr>
          <a:lstStyle/>
          <a:p>
            <a:pPr>
              <a:lnSpc>
                <a:spcPct val="110000"/>
              </a:lnSpc>
              <a:defRPr/>
            </a:pPr>
            <a:r>
              <a:rPr lang="en-GB" b="1" dirty="0"/>
              <a:t>Teacher notes</a:t>
            </a:r>
          </a:p>
          <a:p>
            <a:pPr>
              <a:lnSpc>
                <a:spcPct val="110000"/>
              </a:lnSpc>
              <a:defRPr/>
            </a:pPr>
            <a:r>
              <a:rPr lang="en-GB" dirty="0"/>
              <a:t>To calculate the answers, first find the number of moles using the formula:</a:t>
            </a:r>
          </a:p>
          <a:p>
            <a:pPr>
              <a:lnSpc>
                <a:spcPct val="110000"/>
              </a:lnSpc>
              <a:defRPr/>
            </a:pPr>
            <a:r>
              <a:rPr lang="en-GB" dirty="0"/>
              <a:t>Number of moles = mass of substance ÷ molar mass</a:t>
            </a:r>
          </a:p>
          <a:p>
            <a:pPr>
              <a:lnSpc>
                <a:spcPct val="110000"/>
              </a:lnSpc>
              <a:defRPr/>
            </a:pPr>
            <a:r>
              <a:rPr lang="en-GB" dirty="0"/>
              <a:t>Then find the volume of that number of moles by multiplying the number of moles by 24 dm</a:t>
            </a:r>
            <a:r>
              <a:rPr lang="en-GB" baseline="30000" dirty="0"/>
              <a:t>3</a:t>
            </a:r>
            <a:r>
              <a:rPr lang="en-GB" dirty="0"/>
              <a:t>.</a:t>
            </a:r>
          </a:p>
          <a:p>
            <a:pPr>
              <a:lnSpc>
                <a:spcPct val="110000"/>
              </a:lnSpc>
              <a:defRPr/>
            </a:pPr>
            <a:r>
              <a:rPr lang="en-GB" dirty="0"/>
              <a:t>Drag the plunger to show the correct volume to move on to the next question.</a:t>
            </a:r>
          </a:p>
          <a:p>
            <a:pPr>
              <a:lnSpc>
                <a:spcPct val="110000"/>
              </a:lnSpc>
              <a:defRPr/>
            </a:pPr>
            <a:endParaRPr lang="en-GB" dirty="0"/>
          </a:p>
          <a:p>
            <a:pPr>
              <a:lnSpc>
                <a:spcPct val="110000"/>
              </a:lnSpc>
              <a:defRPr/>
            </a:pPr>
            <a:r>
              <a:rPr lang="en-GB" dirty="0"/>
              <a:t>Solutions:</a:t>
            </a:r>
          </a:p>
          <a:p>
            <a:pPr marL="108000" indent="-108000">
              <a:lnSpc>
                <a:spcPct val="110000"/>
              </a:lnSpc>
              <a:buFontTx/>
              <a:buChar char="•"/>
              <a:defRPr/>
            </a:pPr>
            <a:r>
              <a:rPr lang="en-GB" dirty="0"/>
              <a:t>4 g of oxygen: number of moles = 4 ÷ 32 = 0.125. Volume = 24 × 0.125 = </a:t>
            </a:r>
            <a:r>
              <a:rPr lang="en-GB" b="1" dirty="0"/>
              <a:t>3 dm</a:t>
            </a:r>
            <a:r>
              <a:rPr lang="en-GB" b="1" baseline="30000" dirty="0"/>
              <a:t>3</a:t>
            </a:r>
          </a:p>
          <a:p>
            <a:pPr marL="108000" indent="-108000">
              <a:lnSpc>
                <a:spcPct val="110000"/>
              </a:lnSpc>
              <a:buFontTx/>
              <a:buChar char="•"/>
              <a:defRPr/>
            </a:pPr>
            <a:r>
              <a:rPr lang="en-GB" dirty="0"/>
              <a:t>8.5 g of ammonia: number of moles = 8.5 ÷ 17 = 0.5. Volume = 24 × 0.5 = </a:t>
            </a:r>
            <a:r>
              <a:rPr lang="en-GB" b="1" dirty="0"/>
              <a:t>12 dm</a:t>
            </a:r>
            <a:r>
              <a:rPr lang="en-GB" b="1" baseline="30000" dirty="0"/>
              <a:t>3</a:t>
            </a:r>
          </a:p>
          <a:p>
            <a:pPr marL="108000" indent="-108000">
              <a:lnSpc>
                <a:spcPct val="110000"/>
              </a:lnSpc>
              <a:buFontTx/>
              <a:buChar char="•"/>
              <a:defRPr/>
            </a:pPr>
            <a:r>
              <a:rPr lang="en-GB" dirty="0"/>
              <a:t>3 g of hydrogen: number of moles = 3 ÷ 2 = 1.5. Volume = 24 × 1.5 = </a:t>
            </a:r>
            <a:r>
              <a:rPr lang="en-GB" b="1" dirty="0"/>
              <a:t>36 dm</a:t>
            </a:r>
            <a:r>
              <a:rPr lang="en-GB" b="1" baseline="30000" dirty="0"/>
              <a:t>3</a:t>
            </a:r>
          </a:p>
          <a:p>
            <a:pPr marL="108000" indent="-108000">
              <a:lnSpc>
                <a:spcPct val="110000"/>
              </a:lnSpc>
              <a:buFontTx/>
              <a:buChar char="•"/>
              <a:defRPr/>
            </a:pPr>
            <a:r>
              <a:rPr lang="en-GB" dirty="0"/>
              <a:t>6 g of water vapor: number of moles = 6 ÷ 18 = 0.333. Volume = 24 × 0.333 = </a:t>
            </a:r>
            <a:r>
              <a:rPr lang="en-GB" b="1" dirty="0"/>
              <a:t>8 dm</a:t>
            </a:r>
            <a:r>
              <a:rPr lang="en-GB" b="1" baseline="30000" dirty="0"/>
              <a:t>3</a:t>
            </a:r>
          </a:p>
          <a:p>
            <a:pPr marL="108000" indent="-108000">
              <a:lnSpc>
                <a:spcPct val="110000"/>
              </a:lnSpc>
              <a:buFontTx/>
              <a:buChar char="•"/>
              <a:defRPr/>
            </a:pPr>
            <a:r>
              <a:rPr lang="en-GB" dirty="0"/>
              <a:t>44 g of carbon dioxide: number of moles = 44 ÷ 44 = 1. Volume = 24 × 1 = </a:t>
            </a:r>
            <a:r>
              <a:rPr lang="en-GB" b="1" dirty="0"/>
              <a:t>24 dm</a:t>
            </a:r>
            <a:r>
              <a:rPr lang="en-GB" b="1" baseline="30000" dirty="0"/>
              <a:t>3</a:t>
            </a:r>
          </a:p>
          <a:p>
            <a:pPr marL="108000" indent="-108000">
              <a:lnSpc>
                <a:spcPct val="110000"/>
              </a:lnSpc>
              <a:buFontTx/>
              <a:buChar char="•"/>
              <a:defRPr/>
            </a:pPr>
            <a:r>
              <a:rPr lang="en-GB" dirty="0"/>
              <a:t>7 g of nitrogen: number of moles = 7 ÷ 28 = 0.25. Volume = 24 × 0.25 = </a:t>
            </a:r>
            <a:r>
              <a:rPr lang="en-GB" b="1" dirty="0"/>
              <a:t>6 dm</a:t>
            </a:r>
            <a:r>
              <a:rPr lang="en-GB" b="1" baseline="30000" dirty="0"/>
              <a:t>3</a:t>
            </a:r>
          </a:p>
          <a:p>
            <a:pPr marL="0" indent="0">
              <a:lnSpc>
                <a:spcPct val="110000"/>
              </a:lnSpc>
              <a:buFontTx/>
              <a:buNone/>
              <a:defRPr/>
            </a:pPr>
            <a:endParaRPr lang="en-GB" b="0" baseline="30000" dirty="0"/>
          </a:p>
          <a:p>
            <a:pPr marL="0" marR="0" lvl="0" indent="0" algn="l" defTabSz="914400" rtl="0" eaLnBrk="0" fontAlgn="base" latinLnBrk="0" hangingPunct="0">
              <a:lnSpc>
                <a:spcPct val="110000"/>
              </a:lnSpc>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1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b="1" baseline="30000" dirty="0"/>
          </a:p>
        </p:txBody>
      </p:sp>
      <p:sp>
        <p:nvSpPr>
          <p:cNvPr id="2" name="Slide Number Placeholder 1">
            <a:extLst>
              <a:ext uri="{FF2B5EF4-FFF2-40B4-BE49-F238E27FC236}">
                <a16:creationId xmlns:a16="http://schemas.microsoft.com/office/drawing/2014/main" id="{53F78EAE-734E-4ED1-B6C6-4B9BFFD23863}"/>
              </a:ext>
            </a:extLst>
          </p:cNvPr>
          <p:cNvSpPr>
            <a:spLocks noGrp="1"/>
          </p:cNvSpPr>
          <p:nvPr>
            <p:ph type="sldNum" sz="quarter" idx="10"/>
          </p:nvPr>
        </p:nvSpPr>
        <p:spPr/>
        <p:txBody>
          <a:bodyPr/>
          <a:lstStyle/>
          <a:p>
            <a:fld id="{7F097D5F-618D-48E0-9227-52F512A05407}"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F89C2F63-4C11-4E1D-8C31-CAD8B745039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B86DBB76-D983-451F-9A01-9121A1CD0B3B}"/>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question 4, students need to know that the molecular mass of water vapor is 18.</a:t>
            </a:r>
          </a:p>
          <a:p>
            <a:r>
              <a:rPr lang="en-GB" altLang="en-US" dirty="0">
                <a:latin typeface="Arial" panose="020B0604020202020204" pitchFamily="34" charset="0"/>
              </a:rPr>
              <a:t>For question 5, students need to know that the molecular mass of helium is 4.</a:t>
            </a:r>
          </a:p>
          <a:p>
            <a:r>
              <a:rPr lang="en-GB" altLang="en-US" dirty="0">
                <a:latin typeface="Arial" panose="020B0604020202020204" pitchFamily="34" charset="0"/>
              </a:rPr>
              <a:t>For question 6, students need to know that the molecular mass of argon is 40, that of carbon dioxide is 44, that of oxygen is 32, and that of hydrogen is 2.</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3518DEE3-1BED-455A-B43D-DA1FF729B37C}"/>
              </a:ext>
            </a:extLst>
          </p:cNvPr>
          <p:cNvSpPr>
            <a:spLocks noGrp="1"/>
          </p:cNvSpPr>
          <p:nvPr>
            <p:ph type="sldNum" sz="quarter" idx="10"/>
          </p:nvPr>
        </p:nvSpPr>
        <p:spPr/>
        <p:txBody>
          <a:bodyPr/>
          <a:lstStyle/>
          <a:p>
            <a:fld id="{7F097D5F-618D-48E0-9227-52F512A05407}"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8D7E9AC5-BB10-4EC5-B7BA-633016EE41B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0AF3D92E-B481-4302-95B1-32571248AC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To work out how many moles of water vapor are produced from a certain number of moles of hydrogen, compare the number of molecules of each used in the balanced equation. </a:t>
            </a:r>
          </a:p>
          <a:p>
            <a:endParaRPr lang="en-GB" altLang="en-US" dirty="0">
              <a:latin typeface="Arial" panose="020B0604020202020204" pitchFamily="34" charset="0"/>
            </a:endParaRPr>
          </a:p>
          <a:p>
            <a:r>
              <a:rPr lang="en-GB" altLang="en-US" dirty="0">
                <a:latin typeface="Arial" panose="020B0604020202020204" pitchFamily="34" charset="0"/>
              </a:rPr>
              <a:t>Here, there are two molecules of hydrogen on the left hand side of the balanced equation, and two molecules of water vapor on the right hand side of the equation. There are the same number of molecules of hydrogen as there are of water vapor. This means that one mole of hydrogen produces one mole of water vapor. Since there are 3 moles of hydrogen, 3 moles of water vapor are produced.</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A96B4214-0497-4E47-8364-1059A0B35A16}"/>
              </a:ext>
            </a:extLst>
          </p:cNvPr>
          <p:cNvSpPr>
            <a:spLocks noGrp="1"/>
          </p:cNvSpPr>
          <p:nvPr>
            <p:ph type="sldNum" sz="quarter" idx="10"/>
          </p:nvPr>
        </p:nvSpPr>
        <p:spPr/>
        <p:txBody>
          <a:bodyPr/>
          <a:lstStyle/>
          <a:p>
            <a:fld id="{7F097D5F-618D-48E0-9227-52F512A05407}"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C2DA51D1-6F07-4A81-947C-CACC6893B6CD}"/>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8DD653B-59D9-45E7-8C6E-061AE111285D}"/>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79359BF8-F09E-45CE-A78C-8AC93620A598}"/>
              </a:ext>
            </a:extLst>
          </p:cNvPr>
          <p:cNvSpPr>
            <a:spLocks noGrp="1"/>
          </p:cNvSpPr>
          <p:nvPr>
            <p:ph type="sldNum" sz="quarter" idx="10"/>
          </p:nvPr>
        </p:nvSpPr>
        <p:spPr/>
        <p:txBody>
          <a:bodyPr/>
          <a:lstStyle/>
          <a:p>
            <a:fld id="{7F097D5F-618D-48E0-9227-52F512A05407}"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E9DAE21A-D9F5-4F86-AA43-040BE9AAF60F}"/>
              </a:ext>
            </a:extLst>
          </p:cNvPr>
          <p:cNvSpPr>
            <a:spLocks noGrp="1"/>
          </p:cNvSpPr>
          <p:nvPr>
            <p:ph type="sldNum" sz="quarter" idx="10"/>
          </p:nvPr>
        </p:nvSpPr>
        <p:spPr/>
        <p:txBody>
          <a:bodyPr/>
          <a:lstStyle/>
          <a:p>
            <a:fld id="{7F097D5F-618D-48E0-9227-52F512A05407}" type="slidenum">
              <a:rPr lang="en-US" altLang="en-US" smtClean="0"/>
              <a:pPr/>
              <a:t>2</a:t>
            </a:fld>
            <a:endParaRPr lang="en-US" altLang="en-US"/>
          </a:p>
        </p:txBody>
      </p:sp>
    </p:spTree>
    <p:extLst>
      <p:ext uri="{BB962C8B-B14F-4D97-AF65-F5344CB8AC3E}">
        <p14:creationId xmlns:p14="http://schemas.microsoft.com/office/powerpoint/2010/main" val="3356084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0F7955DA-AE26-4989-8B5B-1A37F34AE45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3AF4C0B7-FA71-4CE7-A53C-5D0CDEF9A0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To work out how many moles of ammonia are produced from a certain number of moles of nitrogen, compare the number of molecules of each used in the balanced equation. Here, there is one molecule of nitrogen on the left hand side of the balanced equation, and two molecules of ammonia on the right hand side of the equation. There are twice as many molecules of ammonia as there are of nitrogen. This means that 0.1 moles of nitrogen produces 0.2 moles of ammonia.</a:t>
            </a:r>
          </a:p>
          <a:p>
            <a:endParaRPr lang="en-GB" altLang="en-US" b="1" i="1"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63704E9B-9479-49F6-A3ED-B83BEF9227BA}"/>
              </a:ext>
            </a:extLst>
          </p:cNvPr>
          <p:cNvSpPr>
            <a:spLocks noGrp="1"/>
          </p:cNvSpPr>
          <p:nvPr>
            <p:ph type="sldNum" sz="quarter" idx="10"/>
          </p:nvPr>
        </p:nvSpPr>
        <p:spPr/>
        <p:txBody>
          <a:bodyPr/>
          <a:lstStyle/>
          <a:p>
            <a:fld id="{7F097D5F-618D-48E0-9227-52F512A05407}"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F0B8BEE4-7603-4630-93A8-EA5D1DB6C3A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3492434B-AAFF-4B5F-89B2-D83BEDCBC6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questions 1–3, the volume of a reactant is given. Note that in question 4, the mass of sodium is given rather than the volume. The number of moles of sodium is calculated by dividing the mass by the molar mass (23).</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DF2748E2-E3B3-4401-9CA2-D662D1BEA45F}"/>
              </a:ext>
            </a:extLst>
          </p:cNvPr>
          <p:cNvSpPr>
            <a:spLocks noGrp="1"/>
          </p:cNvSpPr>
          <p:nvPr>
            <p:ph type="sldNum" sz="quarter" idx="10"/>
          </p:nvPr>
        </p:nvSpPr>
        <p:spPr/>
        <p:txBody>
          <a:bodyPr/>
          <a:lstStyle/>
          <a:p>
            <a:fld id="{7F097D5F-618D-48E0-9227-52F512A05407}"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AC44EF9F-CE30-4B47-A6FC-5E66AAFCAB4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7EF18EF-63ED-405E-922F-AE8CF4BF44A9}"/>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D8932E1B-1F1B-4C37-82B8-8FBEBE4D2085}"/>
              </a:ext>
            </a:extLst>
          </p:cNvPr>
          <p:cNvSpPr>
            <a:spLocks noGrp="1"/>
          </p:cNvSpPr>
          <p:nvPr>
            <p:ph type="sldNum" sz="quarter" idx="10"/>
          </p:nvPr>
        </p:nvSpPr>
        <p:spPr/>
        <p:txBody>
          <a:bodyPr/>
          <a:lstStyle/>
          <a:p>
            <a:fld id="{7F097D5F-618D-48E0-9227-52F512A05407}"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5" name="Slide Number Placeholder 4">
            <a:extLst>
              <a:ext uri="{FF2B5EF4-FFF2-40B4-BE49-F238E27FC236}">
                <a16:creationId xmlns:a16="http://schemas.microsoft.com/office/drawing/2014/main" id="{BFC9FB13-0425-4D8D-AA67-684D234877FB}"/>
              </a:ext>
            </a:extLst>
          </p:cNvPr>
          <p:cNvSpPr>
            <a:spLocks noGrp="1"/>
          </p:cNvSpPr>
          <p:nvPr>
            <p:ph type="sldNum" sz="quarter" idx="10"/>
          </p:nvPr>
        </p:nvSpPr>
        <p:spPr/>
        <p:txBody>
          <a:bodyPr/>
          <a:lstStyle/>
          <a:p>
            <a:fld id="{7F097D5F-618D-48E0-9227-52F512A05407}" type="slidenum">
              <a:rPr lang="en-US" altLang="en-US" smtClean="0"/>
              <a:pPr/>
              <a:t>23</a:t>
            </a:fld>
            <a:endParaRPr lang="en-US" altLang="en-US"/>
          </a:p>
        </p:txBody>
      </p:sp>
    </p:spTree>
    <p:extLst>
      <p:ext uri="{BB962C8B-B14F-4D97-AF65-F5344CB8AC3E}">
        <p14:creationId xmlns:p14="http://schemas.microsoft.com/office/powerpoint/2010/main" val="215948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1FF25B59-5A78-49A6-9726-CC982049662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DA41F7C-2134-41E0-AC55-887A0A307BEC}"/>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discussion of the equation for making water from oxygen and hydrogen could help to illustrate Avogadro’s findings: O</a:t>
            </a:r>
            <a:r>
              <a:rPr lang="en-GB" altLang="en-US" baseline="-25000" dirty="0">
                <a:latin typeface="Arial" panose="020B0604020202020204" pitchFamily="34" charset="0"/>
              </a:rPr>
              <a:t>2</a:t>
            </a:r>
            <a:r>
              <a:rPr lang="en-GB" altLang="en-US" dirty="0">
                <a:latin typeface="Arial" panose="020B0604020202020204" pitchFamily="34" charset="0"/>
              </a:rPr>
              <a:t> + 2H</a:t>
            </a:r>
            <a:r>
              <a:rPr lang="en-GB" altLang="en-US" baseline="-25000" dirty="0">
                <a:latin typeface="Arial" panose="020B0604020202020204" pitchFamily="34" charset="0"/>
              </a:rPr>
              <a:t>2</a:t>
            </a:r>
            <a:r>
              <a:rPr lang="en-GB" altLang="en-US" dirty="0">
                <a:latin typeface="Arial" panose="020B0604020202020204" pitchFamily="34" charset="0"/>
              </a:rPr>
              <a:t> </a:t>
            </a:r>
            <a:r>
              <a:rPr lang="en-GB" altLang="en-US" dirty="0">
                <a:latin typeface="Arial" panose="020B0604020202020204" pitchFamily="34" charset="0"/>
                <a:sym typeface="Wingdings" panose="05000000000000000000" pitchFamily="2" charset="2"/>
              </a:rPr>
              <a:t> 2H</a:t>
            </a:r>
            <a:r>
              <a:rPr lang="en-GB" altLang="en-US" baseline="-25000" dirty="0">
                <a:latin typeface="Arial" panose="020B0604020202020204" pitchFamily="34" charset="0"/>
                <a:sym typeface="Wingdings" panose="05000000000000000000" pitchFamily="2" charset="2"/>
              </a:rPr>
              <a:t>2</a:t>
            </a:r>
            <a:r>
              <a:rPr lang="en-GB" altLang="en-US" dirty="0">
                <a:latin typeface="Arial" panose="020B0604020202020204" pitchFamily="34" charset="0"/>
                <a:sym typeface="Wingdings" panose="05000000000000000000" pitchFamily="2" charset="2"/>
              </a:rPr>
              <a:t>O.</a:t>
            </a:r>
          </a:p>
          <a:p>
            <a:r>
              <a:rPr lang="en-GB" altLang="en-US" dirty="0">
                <a:latin typeface="Arial" panose="020B0604020202020204" pitchFamily="34" charset="0"/>
              </a:rPr>
              <a:t>Scientists at this time were puzzled by how one </a:t>
            </a:r>
            <a:r>
              <a:rPr lang="en-GB" altLang="en-US" dirty="0" err="1">
                <a:latin typeface="Arial" panose="020B0604020202020204" pitchFamily="34" charset="0"/>
              </a:rPr>
              <a:t>liter</a:t>
            </a:r>
            <a:r>
              <a:rPr lang="en-GB" altLang="en-US" dirty="0">
                <a:latin typeface="Arial" panose="020B0604020202020204" pitchFamily="34" charset="0"/>
              </a:rPr>
              <a:t> of oxygen could be reacted with hydrogen to form two </a:t>
            </a:r>
            <a:r>
              <a:rPr lang="en-GB" altLang="en-US" dirty="0" err="1">
                <a:latin typeface="Arial" panose="020B0604020202020204" pitchFamily="34" charset="0"/>
              </a:rPr>
              <a:t>liters</a:t>
            </a:r>
            <a:r>
              <a:rPr lang="en-GB" altLang="en-US" dirty="0">
                <a:latin typeface="Arial" panose="020B0604020202020204" pitchFamily="34" charset="0"/>
              </a:rPr>
              <a:t> of water vapor. This was seen as proof that Avogadro’s Law could not be true as there needed to be at least as many atoms of oxygen as there were atoms of water. Avogadro’s solution – that oxygen exists as a molecule – was not accepted. At the time, it was believed that atoms bonded together due to different types of atom having different electrical charges which attract each other – this meant that the idea that two identical atoms could bond seemed ridiculous.</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Gases and Moles</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9F6019BD-2472-4BD5-9318-03228F7F3150}"/>
              </a:ext>
            </a:extLst>
          </p:cNvPr>
          <p:cNvSpPr>
            <a:spLocks noGrp="1"/>
          </p:cNvSpPr>
          <p:nvPr>
            <p:ph type="sldNum" sz="quarter" idx="10"/>
          </p:nvPr>
        </p:nvSpPr>
        <p:spPr/>
        <p:txBody>
          <a:bodyPr/>
          <a:lstStyle/>
          <a:p>
            <a:fld id="{7F097D5F-618D-48E0-9227-52F512A05407}"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38964A10-8E92-458A-A237-D99AD43BC26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E8C8641-0747-4C0D-9826-604F28C1E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44007D4-A38D-44C0-A189-04A0BC16A8F2}"/>
              </a:ext>
            </a:extLst>
          </p:cNvPr>
          <p:cNvSpPr>
            <a:spLocks noGrp="1"/>
          </p:cNvSpPr>
          <p:nvPr>
            <p:ph type="sldNum" sz="quarter" idx="10"/>
          </p:nvPr>
        </p:nvSpPr>
        <p:spPr/>
        <p:txBody>
          <a:bodyPr/>
          <a:lstStyle/>
          <a:p>
            <a:fld id="{7F097D5F-618D-48E0-9227-52F512A05407}" type="slidenum">
              <a:rPr lang="en-US" altLang="en-US" smtClean="0"/>
              <a:pPr/>
              <a:t>4</a:t>
            </a:fld>
            <a:endParaRPr lang="en-US" altLang="en-US"/>
          </a:p>
        </p:txBody>
      </p:sp>
    </p:spTree>
    <p:extLst>
      <p:ext uri="{BB962C8B-B14F-4D97-AF65-F5344CB8AC3E}">
        <p14:creationId xmlns:p14="http://schemas.microsoft.com/office/powerpoint/2010/main" val="98551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1C1B5A7F-D0D6-4984-AFA9-8A2BD92003E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C63D793-188F-43B8-8784-D0487EB7AB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An SI unit is part of the “International System of Units” – abbreviated from the French </a:t>
            </a:r>
            <a:r>
              <a:rPr lang="fr-FR" altLang="en-US" i="1" dirty="0">
                <a:latin typeface="Arial" panose="020B0604020202020204" pitchFamily="34" charset="0"/>
              </a:rPr>
              <a:t>Système international d'unités</a:t>
            </a:r>
            <a:r>
              <a:rPr lang="en-GB" altLang="en-US" dirty="0">
                <a:latin typeface="Arial" panose="020B0604020202020204" pitchFamily="34" charset="0"/>
              </a:rPr>
              <a:t>. There are seven base units, each representing a different measurement of physical quantity. The mole is the unit that measures the amount of substance, and its unit symbol is mol.</a:t>
            </a:r>
          </a:p>
        </p:txBody>
      </p:sp>
      <p:sp>
        <p:nvSpPr>
          <p:cNvPr id="2" name="Slide Number Placeholder 1">
            <a:extLst>
              <a:ext uri="{FF2B5EF4-FFF2-40B4-BE49-F238E27FC236}">
                <a16:creationId xmlns:a16="http://schemas.microsoft.com/office/drawing/2014/main" id="{C0A48D02-68B1-46B9-A079-181247C4851E}"/>
              </a:ext>
            </a:extLst>
          </p:cNvPr>
          <p:cNvSpPr>
            <a:spLocks noGrp="1"/>
          </p:cNvSpPr>
          <p:nvPr>
            <p:ph type="sldNum" sz="quarter" idx="10"/>
          </p:nvPr>
        </p:nvSpPr>
        <p:spPr/>
        <p:txBody>
          <a:bodyPr/>
          <a:lstStyle/>
          <a:p>
            <a:fld id="{7F097D5F-618D-48E0-9227-52F512A05407}" type="slidenum">
              <a:rPr lang="en-US" altLang="en-US" smtClean="0"/>
              <a:pPr/>
              <a:t>5</a:t>
            </a:fld>
            <a:endParaRPr lang="en-US" altLang="en-US"/>
          </a:p>
        </p:txBody>
      </p:sp>
    </p:spTree>
    <p:extLst>
      <p:ext uri="{BB962C8B-B14F-4D97-AF65-F5344CB8AC3E}">
        <p14:creationId xmlns:p14="http://schemas.microsoft.com/office/powerpoint/2010/main" val="323120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121150" algn="l"/>
              </a:tabLst>
            </a:pPr>
            <a:endParaRPr lang="en-US" dirty="0"/>
          </a:p>
        </p:txBody>
      </p:sp>
      <p:sp>
        <p:nvSpPr>
          <p:cNvPr id="5" name="Slide Number Placeholder 4">
            <a:extLst>
              <a:ext uri="{FF2B5EF4-FFF2-40B4-BE49-F238E27FC236}">
                <a16:creationId xmlns:a16="http://schemas.microsoft.com/office/drawing/2014/main" id="{DEC55890-8652-4862-9B50-7BA766F950FE}"/>
              </a:ext>
            </a:extLst>
          </p:cNvPr>
          <p:cNvSpPr>
            <a:spLocks noGrp="1"/>
          </p:cNvSpPr>
          <p:nvPr>
            <p:ph type="sldNum" sz="quarter" idx="10"/>
          </p:nvPr>
        </p:nvSpPr>
        <p:spPr/>
        <p:txBody>
          <a:bodyPr/>
          <a:lstStyle/>
          <a:p>
            <a:fld id="{7F097D5F-618D-48E0-9227-52F512A05407}" type="slidenum">
              <a:rPr lang="en-US" altLang="en-US" smtClean="0"/>
              <a:pPr/>
              <a:t>6</a:t>
            </a:fld>
            <a:endParaRPr lang="en-US" altLang="en-US"/>
          </a:p>
        </p:txBody>
      </p:sp>
    </p:spTree>
    <p:extLst>
      <p:ext uri="{BB962C8B-B14F-4D97-AF65-F5344CB8AC3E}">
        <p14:creationId xmlns:p14="http://schemas.microsoft.com/office/powerpoint/2010/main" val="420085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0A3EB197-2D9A-4DE8-BADB-2E73EFAA6E3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7CCA61A-CFA1-4611-8618-FE4D62F2BC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way of demonstrating the concept of using masses to count particles is to use bags of coins. Find the mass of one coin, then weigh the bag and use the results to calculate the number of coins in the bag.</a:t>
            </a:r>
          </a:p>
          <a:p>
            <a:endParaRPr lang="en-GB" altLang="en-US" dirty="0">
              <a:latin typeface="Arial" panose="020B0604020202020204" pitchFamily="34" charset="0"/>
            </a:endParaRPr>
          </a:p>
          <a:p>
            <a:r>
              <a:rPr lang="en-GB" altLang="en-US" dirty="0">
                <a:latin typeface="Arial" panose="020B0604020202020204" pitchFamily="34" charset="0"/>
              </a:rPr>
              <a:t>The RAM value for:</a:t>
            </a:r>
          </a:p>
          <a:p>
            <a:pPr marL="171450" indent="-171450">
              <a:buFont typeface="Arial" panose="020B0604020202020204" pitchFamily="34" charset="0"/>
              <a:buChar char="•"/>
            </a:pPr>
            <a:r>
              <a:rPr lang="en-GB" altLang="en-US" dirty="0">
                <a:latin typeface="Arial" panose="020B0604020202020204" pitchFamily="34" charset="0"/>
              </a:rPr>
              <a:t>magnesium is 24 </a:t>
            </a:r>
          </a:p>
          <a:p>
            <a:pPr marL="171450" indent="-171450">
              <a:buFont typeface="Arial" panose="020B0604020202020204" pitchFamily="34" charset="0"/>
              <a:buChar char="•"/>
            </a:pPr>
            <a:r>
              <a:rPr lang="en-GB" altLang="en-US" dirty="0">
                <a:latin typeface="Arial" panose="020B0604020202020204" pitchFamily="34" charset="0"/>
              </a:rPr>
              <a:t>carbon is 12 </a:t>
            </a:r>
          </a:p>
          <a:p>
            <a:pPr marL="171450" indent="-171450">
              <a:buFont typeface="Arial" panose="020B0604020202020204" pitchFamily="34" charset="0"/>
              <a:buChar char="•"/>
            </a:pPr>
            <a:r>
              <a:rPr lang="en-GB" altLang="en-US" dirty="0">
                <a:latin typeface="Arial" panose="020B0604020202020204" pitchFamily="34" charset="0"/>
              </a:rPr>
              <a:t>calcium is 40.</a:t>
            </a:r>
          </a:p>
          <a:p>
            <a:pPr marL="0" indent="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75EAC7FC-3E39-4907-8690-EE9FA240F142}"/>
              </a:ext>
            </a:extLst>
          </p:cNvPr>
          <p:cNvSpPr>
            <a:spLocks noGrp="1"/>
          </p:cNvSpPr>
          <p:nvPr>
            <p:ph type="sldNum" sz="quarter" idx="10"/>
          </p:nvPr>
        </p:nvSpPr>
        <p:spPr/>
        <p:txBody>
          <a:bodyPr/>
          <a:lstStyle/>
          <a:p>
            <a:fld id="{7F097D5F-618D-48E0-9227-52F512A05407}" type="slidenum">
              <a:rPr lang="en-US" altLang="en-US" smtClean="0"/>
              <a:pPr/>
              <a:t>7</a:t>
            </a:fld>
            <a:endParaRPr lang="en-US" altLang="en-US"/>
          </a:p>
        </p:txBody>
      </p:sp>
    </p:spTree>
    <p:extLst>
      <p:ext uri="{BB962C8B-B14F-4D97-AF65-F5344CB8AC3E}">
        <p14:creationId xmlns:p14="http://schemas.microsoft.com/office/powerpoint/2010/main" val="165156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D09B13BD-A659-434E-B8CC-A7EB91204BCE}"/>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CC5C39AD-50D4-4A2D-85B9-D09328776B40}"/>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RAM value for:</a:t>
            </a:r>
          </a:p>
          <a:p>
            <a:pPr marL="171450" indent="-171450">
              <a:buFont typeface="Arial" panose="020B0604020202020204" pitchFamily="34" charset="0"/>
              <a:buChar char="•"/>
            </a:pPr>
            <a:r>
              <a:rPr lang="en-GB" altLang="en-US" dirty="0">
                <a:latin typeface="Arial" panose="020B0604020202020204" pitchFamily="34" charset="0"/>
              </a:rPr>
              <a:t>magnesium is 24 </a:t>
            </a:r>
          </a:p>
          <a:p>
            <a:pPr marL="171450" indent="-171450">
              <a:buFont typeface="Arial" panose="020B0604020202020204" pitchFamily="34" charset="0"/>
              <a:buChar char="•"/>
            </a:pPr>
            <a:r>
              <a:rPr lang="en-GB" altLang="en-US" dirty="0">
                <a:latin typeface="Arial" panose="020B0604020202020204" pitchFamily="34" charset="0"/>
              </a:rPr>
              <a:t>iron is 56 </a:t>
            </a:r>
          </a:p>
          <a:p>
            <a:pPr marL="171450" indent="-171450">
              <a:buFont typeface="Arial" panose="020B0604020202020204" pitchFamily="34" charset="0"/>
              <a:buChar char="•"/>
            </a:pPr>
            <a:r>
              <a:rPr lang="en-GB" altLang="en-US" dirty="0" err="1">
                <a:latin typeface="Arial" panose="020B0604020202020204" pitchFamily="34" charset="0"/>
              </a:rPr>
              <a:t>sulfur</a:t>
            </a:r>
            <a:r>
              <a:rPr lang="en-GB" altLang="en-US" dirty="0">
                <a:latin typeface="Arial" panose="020B0604020202020204" pitchFamily="34" charset="0"/>
              </a:rPr>
              <a:t> is 32</a:t>
            </a:r>
          </a:p>
          <a:p>
            <a:pPr marL="171450" indent="-171450">
              <a:buFont typeface="Arial" panose="020B0604020202020204" pitchFamily="34" charset="0"/>
              <a:buChar char="•"/>
            </a:pPr>
            <a:r>
              <a:rPr lang="en-GB" altLang="en-US" dirty="0">
                <a:latin typeface="Arial" panose="020B0604020202020204" pitchFamily="34" charset="0"/>
              </a:rPr>
              <a:t>potassium is 39</a:t>
            </a:r>
          </a:p>
          <a:p>
            <a:pPr marL="171450" indent="-171450">
              <a:buFont typeface="Arial" panose="020B0604020202020204" pitchFamily="34" charset="0"/>
              <a:buChar char="•"/>
            </a:pPr>
            <a:r>
              <a:rPr lang="en-GB" altLang="en-US" dirty="0" err="1">
                <a:latin typeface="Arial" panose="020B0604020202020204" pitchFamily="34" charset="0"/>
              </a:rPr>
              <a:t>aluminum</a:t>
            </a:r>
            <a:r>
              <a:rPr lang="en-GB" altLang="en-US" dirty="0">
                <a:latin typeface="Arial" panose="020B0604020202020204" pitchFamily="34" charset="0"/>
              </a:rPr>
              <a:t> is 27</a:t>
            </a:r>
          </a:p>
          <a:p>
            <a:pPr marL="171450" indent="-171450">
              <a:buFont typeface="Arial" panose="020B0604020202020204" pitchFamily="34" charset="0"/>
              <a:buChar char="•"/>
            </a:pPr>
            <a:r>
              <a:rPr lang="en-GB" altLang="en-US" dirty="0">
                <a:latin typeface="Arial" panose="020B0604020202020204" pitchFamily="34" charset="0"/>
              </a:rPr>
              <a:t>silicon is 28.</a:t>
            </a:r>
          </a:p>
          <a:p>
            <a:pPr marL="0" indent="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F9309039-7333-4D99-A8BB-8B7AD3C0B1FA}"/>
              </a:ext>
            </a:extLst>
          </p:cNvPr>
          <p:cNvSpPr>
            <a:spLocks noGrp="1"/>
          </p:cNvSpPr>
          <p:nvPr>
            <p:ph type="sldNum" sz="quarter" idx="10"/>
          </p:nvPr>
        </p:nvSpPr>
        <p:spPr/>
        <p:txBody>
          <a:bodyPr/>
          <a:lstStyle/>
          <a:p>
            <a:fld id="{7F097D5F-618D-48E0-9227-52F512A05407}" type="slidenum">
              <a:rPr lang="en-US" altLang="en-US" smtClean="0"/>
              <a:pPr/>
              <a:t>8</a:t>
            </a:fld>
            <a:endParaRPr lang="en-US" altLang="en-US"/>
          </a:p>
        </p:txBody>
      </p:sp>
    </p:spTree>
    <p:extLst>
      <p:ext uri="{BB962C8B-B14F-4D97-AF65-F5344CB8AC3E}">
        <p14:creationId xmlns:p14="http://schemas.microsoft.com/office/powerpoint/2010/main" val="79293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E24EAA6B-D9B0-44E8-B664-410883C5134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3FA491C7-F3E8-47E3-9690-679EB03882E2}"/>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Examples of calculating the mass of one mole of a molecule using RFM instead of RAM.</a:t>
            </a:r>
          </a:p>
          <a:p>
            <a:r>
              <a:rPr lang="en-GB" altLang="en-US" dirty="0">
                <a:latin typeface="Arial" panose="020B0604020202020204" pitchFamily="34" charset="0"/>
              </a:rPr>
              <a:t>Students could work individually or in small groups, with mini-whiteboards used to convey the answers.</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3C4D5751-485D-4591-AC1F-91FFFC018BF1}"/>
              </a:ext>
            </a:extLst>
          </p:cNvPr>
          <p:cNvSpPr>
            <a:spLocks noGrp="1"/>
          </p:cNvSpPr>
          <p:nvPr>
            <p:ph type="sldNum" sz="quarter" idx="10"/>
          </p:nvPr>
        </p:nvSpPr>
        <p:spPr/>
        <p:txBody>
          <a:bodyPr/>
          <a:lstStyle/>
          <a:p>
            <a:fld id="{7F097D5F-618D-48E0-9227-52F512A05407}" type="slidenum">
              <a:rPr lang="en-US" altLang="en-US" smtClean="0"/>
              <a:pPr/>
              <a:t>9</a:t>
            </a:fld>
            <a:endParaRPr lang="en-US" altLang="en-US"/>
          </a:p>
        </p:txBody>
      </p:sp>
    </p:spTree>
    <p:extLst>
      <p:ext uri="{BB962C8B-B14F-4D97-AF65-F5344CB8AC3E}">
        <p14:creationId xmlns:p14="http://schemas.microsoft.com/office/powerpoint/2010/main" val="1796047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46347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9091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4705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90356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69590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112150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4741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22854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030050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02072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036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58420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164635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3502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606737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30534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46349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15155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5544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8315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465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9449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69817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1176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95794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84372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6"/>
    </p:custDataLst>
    <p:extLst>
      <p:ext uri="{BB962C8B-B14F-4D97-AF65-F5344CB8AC3E}">
        <p14:creationId xmlns:p14="http://schemas.microsoft.com/office/powerpoint/2010/main" val="1766343855"/>
      </p:ext>
    </p:extLst>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 id="2147484679" r:id="rId12"/>
    <p:sldLayoutId id="2147484680" r:id="rId13"/>
    <p:sldLayoutId id="214748468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4"/>
    </p:custDataLst>
    <p:extLst>
      <p:ext uri="{BB962C8B-B14F-4D97-AF65-F5344CB8AC3E}">
        <p14:creationId xmlns:p14="http://schemas.microsoft.com/office/powerpoint/2010/main" val="2218759758"/>
      </p:ext>
    </p:extLst>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 id="214748469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4.xml"/><Relationship Id="rId7" Type="http://schemas.openxmlformats.org/officeDocument/2006/relationships/image" Target="../media/image11.png"/><Relationship Id="rId2" Type="http://schemas.openxmlformats.org/officeDocument/2006/relationships/tags" Target="../tags/tag43.xml"/><Relationship Id="rId1" Type="http://schemas.openxmlformats.org/officeDocument/2006/relationships/vmlDrawing" Target="../drawings/vmlDrawing4.vml"/><Relationship Id="rId6" Type="http://schemas.openxmlformats.org/officeDocument/2006/relationships/image" Target="../media/image10.png"/><Relationship Id="rId11" Type="http://schemas.openxmlformats.org/officeDocument/2006/relationships/image" Target="../media/image8.wmf"/><Relationship Id="rId5" Type="http://schemas.openxmlformats.org/officeDocument/2006/relationships/notesSlide" Target="../notesSlides/notesSlide13.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ontrol" Target="../activeX/activeX5.xml"/><Relationship Id="rId7" Type="http://schemas.openxmlformats.org/officeDocument/2006/relationships/image" Target="../media/image6.png"/><Relationship Id="rId2" Type="http://schemas.openxmlformats.org/officeDocument/2006/relationships/tags" Target="../tags/tag45.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notesSlide" Target="../notesSlides/notesSlide15.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2.jp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6.xml"/><Relationship Id="rId7" Type="http://schemas.openxmlformats.org/officeDocument/2006/relationships/image" Target="../media/image11.png"/><Relationship Id="rId2" Type="http://schemas.openxmlformats.org/officeDocument/2006/relationships/tags" Target="../tags/tag46.xml"/><Relationship Id="rId1" Type="http://schemas.openxmlformats.org/officeDocument/2006/relationships/vmlDrawing" Target="../drawings/vmlDrawing6.vml"/><Relationship Id="rId6" Type="http://schemas.openxmlformats.org/officeDocument/2006/relationships/image" Target="../media/image10.png"/><Relationship Id="rId11" Type="http://schemas.openxmlformats.org/officeDocument/2006/relationships/image" Target="../media/image8.wmf"/><Relationship Id="rId5" Type="http://schemas.openxmlformats.org/officeDocument/2006/relationships/notesSlide" Target="../notesSlides/notesSlide16.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7.xml"/><Relationship Id="rId7" Type="http://schemas.openxmlformats.org/officeDocument/2006/relationships/image" Target="../media/image11.png"/><Relationship Id="rId2" Type="http://schemas.openxmlformats.org/officeDocument/2006/relationships/tags" Target="../tags/tag47.xml"/><Relationship Id="rId1" Type="http://schemas.openxmlformats.org/officeDocument/2006/relationships/vmlDrawing" Target="../drawings/vmlDrawing7.vml"/><Relationship Id="rId6" Type="http://schemas.openxmlformats.org/officeDocument/2006/relationships/image" Target="../media/image10.png"/><Relationship Id="rId11" Type="http://schemas.openxmlformats.org/officeDocument/2006/relationships/image" Target="../media/image8.wmf"/><Relationship Id="rId5" Type="http://schemas.openxmlformats.org/officeDocument/2006/relationships/notesSlide" Target="../notesSlides/notesSlide17.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8.xml"/><Relationship Id="rId7" Type="http://schemas.openxmlformats.org/officeDocument/2006/relationships/image" Target="../media/image11.png"/><Relationship Id="rId2" Type="http://schemas.openxmlformats.org/officeDocument/2006/relationships/tags" Target="../tags/tag51.xml"/><Relationship Id="rId1" Type="http://schemas.openxmlformats.org/officeDocument/2006/relationships/vmlDrawing" Target="../drawings/vmlDrawing8.vml"/><Relationship Id="rId6" Type="http://schemas.openxmlformats.org/officeDocument/2006/relationships/image" Target="../media/image10.png"/><Relationship Id="rId11" Type="http://schemas.openxmlformats.org/officeDocument/2006/relationships/image" Target="../media/image8.wmf"/><Relationship Id="rId5" Type="http://schemas.openxmlformats.org/officeDocument/2006/relationships/notesSlide" Target="../notesSlides/notesSlide21.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ontrol" Target="../activeX/activeX9.xml"/><Relationship Id="rId7" Type="http://schemas.openxmlformats.org/officeDocument/2006/relationships/image" Target="../media/image11.png"/><Relationship Id="rId12" Type="http://schemas.openxmlformats.org/officeDocument/2006/relationships/image" Target="../media/image8.wmf"/><Relationship Id="rId2" Type="http://schemas.openxmlformats.org/officeDocument/2006/relationships/tags" Target="../tags/tag52.xml"/><Relationship Id="rId1" Type="http://schemas.openxmlformats.org/officeDocument/2006/relationships/vmlDrawing" Target="../drawings/vmlDrawing9.vml"/><Relationship Id="rId6" Type="http://schemas.openxmlformats.org/officeDocument/2006/relationships/image" Target="../media/image10.png"/><Relationship Id="rId11" Type="http://schemas.openxmlformats.org/officeDocument/2006/relationships/image" Target="../media/image12.jpg"/><Relationship Id="rId5" Type="http://schemas.openxmlformats.org/officeDocument/2006/relationships/notesSlide" Target="../notesSlides/notesSlide22.xml"/><Relationship Id="rId10" Type="http://schemas.openxmlformats.org/officeDocument/2006/relationships/image" Target="../media/image16.png"/><Relationship Id="rId4" Type="http://schemas.openxmlformats.org/officeDocument/2006/relationships/slideLayout" Target="../slideLayouts/slideLayout6.xml"/><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2.jpg"/><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xml"/><Relationship Id="rId7" Type="http://schemas.openxmlformats.org/officeDocument/2006/relationships/image" Target="../media/image10.png"/><Relationship Id="rId2" Type="http://schemas.openxmlformats.org/officeDocument/2006/relationships/tags" Target="../tags/tag3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11.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image" Target="../media/image8.wmf"/><Relationship Id="rId5" Type="http://schemas.openxmlformats.org/officeDocument/2006/relationships/notesSlide" Target="../notesSlides/notesSlide8.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3.xml"/><Relationship Id="rId7" Type="http://schemas.openxmlformats.org/officeDocument/2006/relationships/image" Target="../media/image11.png"/><Relationship Id="rId2" Type="http://schemas.openxmlformats.org/officeDocument/2006/relationships/tags" Target="../tags/tag39.xml"/><Relationship Id="rId1" Type="http://schemas.openxmlformats.org/officeDocument/2006/relationships/vmlDrawing" Target="../drawings/vmlDrawing3.vml"/><Relationship Id="rId6" Type="http://schemas.openxmlformats.org/officeDocument/2006/relationships/image" Target="../media/image10.png"/><Relationship Id="rId11" Type="http://schemas.openxmlformats.org/officeDocument/2006/relationships/image" Target="../media/image8.wmf"/><Relationship Id="rId5" Type="http://schemas.openxmlformats.org/officeDocument/2006/relationships/notesSlide" Target="../notesSlides/notesSlide9.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DCB982B3-1BEC-44F4-8753-DB70040584C3}"/>
              </a:ext>
            </a:extLst>
          </p:cNvPr>
          <p:cNvSpPr>
            <a:spLocks noGrp="1"/>
          </p:cNvSpPr>
          <p:nvPr>
            <p:ph type="title"/>
          </p:nvPr>
        </p:nvSpPr>
        <p:spPr/>
        <p:txBody>
          <a:bodyPr/>
          <a:lstStyle/>
          <a:p>
            <a:r>
              <a:rPr lang="en-GB" altLang="en-US" dirty="0"/>
              <a:t>Gases </a:t>
            </a:r>
            <a:br>
              <a:rPr lang="en-GB" altLang="en-US" dirty="0"/>
            </a:br>
            <a:r>
              <a:rPr lang="en-GB" altLang="en-US" dirty="0"/>
              <a:t>and Moles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
            <a:extLst>
              <a:ext uri="{FF2B5EF4-FFF2-40B4-BE49-F238E27FC236}">
                <a16:creationId xmlns:a16="http://schemas.microsoft.com/office/drawing/2014/main" id="{571FCF8F-2357-4652-8D42-CB8FE31FB8B1}"/>
              </a:ext>
            </a:extLst>
          </p:cNvPr>
          <p:cNvSpPr>
            <a:spLocks noChangeArrowheads="1"/>
          </p:cNvSpPr>
          <p:nvPr/>
        </p:nvSpPr>
        <p:spPr bwMode="auto">
          <a:xfrm>
            <a:off x="560918" y="1930400"/>
            <a:ext cx="7983184" cy="1083733"/>
          </a:xfrm>
          <a:prstGeom prst="rect">
            <a:avLst/>
          </a:prstGeom>
          <a:solidFill>
            <a:srgbClr val="FF6600"/>
          </a:solidFill>
          <a:ln w="9525"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8057" name="Text Box 9">
            <a:extLst>
              <a:ext uri="{FF2B5EF4-FFF2-40B4-BE49-F238E27FC236}">
                <a16:creationId xmlns:a16="http://schemas.microsoft.com/office/drawing/2014/main" id="{EB9C0528-7EC0-45C2-BDF0-97D4995FA8AB}"/>
              </a:ext>
            </a:extLst>
          </p:cNvPr>
          <p:cNvSpPr txBox="1">
            <a:spLocks noChangeArrowheads="1"/>
          </p:cNvSpPr>
          <p:nvPr/>
        </p:nvSpPr>
        <p:spPr bwMode="auto">
          <a:xfrm>
            <a:off x="4638501" y="2475089"/>
            <a:ext cx="34671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spcBef>
                <a:spcPct val="25000"/>
              </a:spcBef>
            </a:pPr>
            <a:r>
              <a:rPr lang="en-GB" altLang="en-US" sz="2600" b="1" dirty="0">
                <a:solidFill>
                  <a:schemeClr val="bg1"/>
                </a:solidFill>
              </a:rPr>
              <a:t>molar mass (g/mol)</a:t>
            </a:r>
          </a:p>
        </p:txBody>
      </p:sp>
      <p:sp>
        <p:nvSpPr>
          <p:cNvPr id="23556" name="Rectangle 2">
            <a:extLst>
              <a:ext uri="{FF2B5EF4-FFF2-40B4-BE49-F238E27FC236}">
                <a16:creationId xmlns:a16="http://schemas.microsoft.com/office/drawing/2014/main" id="{6B8BCD6B-AA6C-44F2-B436-0275E32F6062}"/>
              </a:ext>
            </a:extLst>
          </p:cNvPr>
          <p:cNvSpPr>
            <a:spLocks noGrp="1" noChangeArrowheads="1"/>
          </p:cNvSpPr>
          <p:nvPr>
            <p:ph type="title"/>
          </p:nvPr>
        </p:nvSpPr>
        <p:spPr/>
        <p:txBody>
          <a:bodyPr/>
          <a:lstStyle/>
          <a:p>
            <a:r>
              <a:rPr lang="en-GB" altLang="en-US"/>
              <a:t>Mole equation</a:t>
            </a:r>
          </a:p>
        </p:txBody>
      </p:sp>
      <p:sp>
        <p:nvSpPr>
          <p:cNvPr id="23557" name="Text Box 3">
            <a:extLst>
              <a:ext uri="{FF2B5EF4-FFF2-40B4-BE49-F238E27FC236}">
                <a16:creationId xmlns:a16="http://schemas.microsoft.com/office/drawing/2014/main" id="{FFC4E050-D3EB-4313-893A-616A2903A1A5}"/>
              </a:ext>
            </a:extLst>
          </p:cNvPr>
          <p:cNvSpPr txBox="1">
            <a:spLocks noChangeArrowheads="1"/>
          </p:cNvSpPr>
          <p:nvPr/>
        </p:nvSpPr>
        <p:spPr bwMode="auto">
          <a:xfrm>
            <a:off x="360363" y="795959"/>
            <a:ext cx="767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number of moles in a sample can be calculated using this equation:</a:t>
            </a:r>
          </a:p>
        </p:txBody>
      </p:sp>
      <p:sp>
        <p:nvSpPr>
          <p:cNvPr id="258052" name="Text Box 4">
            <a:extLst>
              <a:ext uri="{FF2B5EF4-FFF2-40B4-BE49-F238E27FC236}">
                <a16:creationId xmlns:a16="http://schemas.microsoft.com/office/drawing/2014/main" id="{FA853BD2-34DB-4122-A60C-AA2537C2E0AB}"/>
              </a:ext>
            </a:extLst>
          </p:cNvPr>
          <p:cNvSpPr txBox="1">
            <a:spLocks noChangeArrowheads="1"/>
          </p:cNvSpPr>
          <p:nvPr/>
        </p:nvSpPr>
        <p:spPr bwMode="auto">
          <a:xfrm>
            <a:off x="360363" y="3394560"/>
            <a:ext cx="789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FF6600"/>
              </a:buClr>
              <a:buFont typeface="Wingdings" panose="05000000000000000000" pitchFamily="2" charset="2"/>
              <a:buNone/>
            </a:pPr>
            <a:r>
              <a:rPr lang="en-GB" altLang="en-US" dirty="0"/>
              <a:t>The </a:t>
            </a:r>
            <a:r>
              <a:rPr lang="en-GB" altLang="en-US" b="1" dirty="0">
                <a:solidFill>
                  <a:srgbClr val="FF6600"/>
                </a:solidFill>
              </a:rPr>
              <a:t>molar mass</a:t>
            </a:r>
            <a:r>
              <a:rPr lang="en-GB" altLang="en-US" dirty="0"/>
              <a:t> is the mass in grams of one mole of a substance. For elements, this is simply the RAM value in grams/mol.</a:t>
            </a:r>
          </a:p>
        </p:txBody>
      </p:sp>
      <p:sp>
        <p:nvSpPr>
          <p:cNvPr id="258054" name="Rectangle 6">
            <a:extLst>
              <a:ext uri="{FF2B5EF4-FFF2-40B4-BE49-F238E27FC236}">
                <a16:creationId xmlns:a16="http://schemas.microsoft.com/office/drawing/2014/main" id="{E1C053EE-8054-49FE-9F1F-F4DDDD919058}"/>
              </a:ext>
            </a:extLst>
          </p:cNvPr>
          <p:cNvSpPr>
            <a:spLocks noChangeArrowheads="1"/>
          </p:cNvSpPr>
          <p:nvPr/>
        </p:nvSpPr>
        <p:spPr bwMode="auto">
          <a:xfrm>
            <a:off x="617363" y="2232202"/>
            <a:ext cx="4060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600" b="1" dirty="0">
                <a:solidFill>
                  <a:schemeClr val="bg1"/>
                </a:solidFill>
              </a:rPr>
              <a:t>number of moles (mol) =</a:t>
            </a:r>
          </a:p>
        </p:txBody>
      </p:sp>
      <p:sp>
        <p:nvSpPr>
          <p:cNvPr id="258055" name="Text Box 7">
            <a:extLst>
              <a:ext uri="{FF2B5EF4-FFF2-40B4-BE49-F238E27FC236}">
                <a16:creationId xmlns:a16="http://schemas.microsoft.com/office/drawing/2014/main" id="{7AB99A03-D6FC-4695-963C-182B38F1A1E8}"/>
              </a:ext>
            </a:extLst>
          </p:cNvPr>
          <p:cNvSpPr txBox="1">
            <a:spLocks noChangeArrowheads="1"/>
          </p:cNvSpPr>
          <p:nvPr/>
        </p:nvSpPr>
        <p:spPr bwMode="auto">
          <a:xfrm>
            <a:off x="4611514" y="2014714"/>
            <a:ext cx="37480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600" b="1" dirty="0">
                <a:solidFill>
                  <a:schemeClr val="bg1"/>
                </a:solidFill>
              </a:rPr>
              <a:t>mass of sample (g)</a:t>
            </a:r>
          </a:p>
        </p:txBody>
      </p:sp>
      <p:sp>
        <p:nvSpPr>
          <p:cNvPr id="258056" name="Line 8">
            <a:extLst>
              <a:ext uri="{FF2B5EF4-FFF2-40B4-BE49-F238E27FC236}">
                <a16:creationId xmlns:a16="http://schemas.microsoft.com/office/drawing/2014/main" id="{F7876BFB-BA7A-46D3-A64D-A86E5303EE88}"/>
              </a:ext>
            </a:extLst>
          </p:cNvPr>
          <p:cNvSpPr>
            <a:spLocks noChangeShapeType="1"/>
          </p:cNvSpPr>
          <p:nvPr/>
        </p:nvSpPr>
        <p:spPr bwMode="auto">
          <a:xfrm flipV="1">
            <a:off x="4630563" y="2495727"/>
            <a:ext cx="370681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60" name="Text Box 12">
            <a:extLst>
              <a:ext uri="{FF2B5EF4-FFF2-40B4-BE49-F238E27FC236}">
                <a16:creationId xmlns:a16="http://schemas.microsoft.com/office/drawing/2014/main" id="{9D87A6BC-CD3B-41AC-BFAF-A51D918C75A4}"/>
              </a:ext>
            </a:extLst>
          </p:cNvPr>
          <p:cNvSpPr txBox="1">
            <a:spLocks noChangeArrowheads="1"/>
          </p:cNvSpPr>
          <p:nvPr/>
        </p:nvSpPr>
        <p:spPr bwMode="auto">
          <a:xfrm>
            <a:off x="360364" y="4766160"/>
            <a:ext cx="731608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Some elements exist as molecules, for example, O</a:t>
            </a:r>
            <a:r>
              <a:rPr lang="en-GB" altLang="en-US" baseline="-25000" dirty="0"/>
              <a:t>2</a:t>
            </a:r>
            <a:r>
              <a:rPr lang="en-GB" altLang="en-US" dirty="0"/>
              <a:t>. The molecular mass will need to be used for these elements rather than the atomic mass.</a:t>
            </a:r>
          </a:p>
        </p:txBody>
      </p:sp>
      <p:pic>
        <p:nvPicPr>
          <p:cNvPr id="12" name="Picture 8">
            <a:hlinkClick r:id="" action="ppaction://hlinkshowjump?jump=nextslide"/>
            <a:extLst>
              <a:ext uri="{FF2B5EF4-FFF2-40B4-BE49-F238E27FC236}">
                <a16:creationId xmlns:a16="http://schemas.microsoft.com/office/drawing/2014/main" id="{E6FBB547-AEAF-4500-AB18-A282D6BB5B8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93723A9B-469A-4E8C-8A92-DCBF5BD6F8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55764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0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80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0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5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806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58057" grpId="0"/>
      <p:bldP spid="258052" grpId="0" build="p"/>
      <p:bldP spid="258054" grpId="0"/>
      <p:bldP spid="258055" grpId="0"/>
      <p:bldP spid="2580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2">
            <a:extLst>
              <a:ext uri="{FF2B5EF4-FFF2-40B4-BE49-F238E27FC236}">
                <a16:creationId xmlns:a16="http://schemas.microsoft.com/office/drawing/2014/main" id="{558489AC-4424-4060-B12F-1C6E2842A5F1}"/>
              </a:ext>
            </a:extLst>
          </p:cNvPr>
          <p:cNvSpPr>
            <a:spLocks noChangeArrowheads="1"/>
          </p:cNvSpPr>
          <p:nvPr/>
        </p:nvSpPr>
        <p:spPr bwMode="auto">
          <a:xfrm>
            <a:off x="1004888" y="947738"/>
            <a:ext cx="7054850" cy="1185862"/>
          </a:xfrm>
          <a:prstGeom prst="rect">
            <a:avLst/>
          </a:prstGeom>
          <a:solidFill>
            <a:srgbClr val="FF6600"/>
          </a:solidFill>
          <a:ln w="9525"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1136" name="Text Box 16">
            <a:extLst>
              <a:ext uri="{FF2B5EF4-FFF2-40B4-BE49-F238E27FC236}">
                <a16:creationId xmlns:a16="http://schemas.microsoft.com/office/drawing/2014/main" id="{BFE67AE1-2F94-43E7-B9A7-379370548B5F}"/>
              </a:ext>
            </a:extLst>
          </p:cNvPr>
          <p:cNvSpPr txBox="1">
            <a:spLocks noChangeArrowheads="1"/>
          </p:cNvSpPr>
          <p:nvPr/>
        </p:nvSpPr>
        <p:spPr bwMode="auto">
          <a:xfrm>
            <a:off x="4038600" y="5316538"/>
            <a:ext cx="55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11</a:t>
            </a:r>
          </a:p>
        </p:txBody>
      </p:sp>
      <p:sp>
        <p:nvSpPr>
          <p:cNvPr id="261128" name="Text Box 8">
            <a:extLst>
              <a:ext uri="{FF2B5EF4-FFF2-40B4-BE49-F238E27FC236}">
                <a16:creationId xmlns:a16="http://schemas.microsoft.com/office/drawing/2014/main" id="{E2423B46-5FB6-4FAC-B47A-49E9C51E2993}"/>
              </a:ext>
            </a:extLst>
          </p:cNvPr>
          <p:cNvSpPr txBox="1">
            <a:spLocks noChangeArrowheads="1"/>
          </p:cNvSpPr>
          <p:nvPr/>
        </p:nvSpPr>
        <p:spPr bwMode="auto">
          <a:xfrm>
            <a:off x="4013200" y="2990850"/>
            <a:ext cx="55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28</a:t>
            </a:r>
          </a:p>
        </p:txBody>
      </p:sp>
      <p:sp>
        <p:nvSpPr>
          <p:cNvPr id="24581" name="Text Box 21">
            <a:extLst>
              <a:ext uri="{FF2B5EF4-FFF2-40B4-BE49-F238E27FC236}">
                <a16:creationId xmlns:a16="http://schemas.microsoft.com/office/drawing/2014/main" id="{3077E067-911D-4EC0-BB66-F5748FAB05D8}"/>
              </a:ext>
            </a:extLst>
          </p:cNvPr>
          <p:cNvSpPr txBox="1">
            <a:spLocks noChangeArrowheads="1"/>
          </p:cNvSpPr>
          <p:nvPr/>
        </p:nvSpPr>
        <p:spPr bwMode="auto">
          <a:xfrm>
            <a:off x="4150078" y="1555045"/>
            <a:ext cx="34671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spcBef>
                <a:spcPct val="25000"/>
              </a:spcBef>
            </a:pPr>
            <a:r>
              <a:rPr lang="en-GB" altLang="en-US" sz="2600" b="1" dirty="0">
                <a:solidFill>
                  <a:schemeClr val="bg1"/>
                </a:solidFill>
              </a:rPr>
              <a:t>molar mass</a:t>
            </a:r>
          </a:p>
        </p:txBody>
      </p:sp>
      <p:sp>
        <p:nvSpPr>
          <p:cNvPr id="24582" name="Rectangle 2">
            <a:extLst>
              <a:ext uri="{FF2B5EF4-FFF2-40B4-BE49-F238E27FC236}">
                <a16:creationId xmlns:a16="http://schemas.microsoft.com/office/drawing/2014/main" id="{915DD45B-14E6-4DD4-AF67-211CF7B6D9B7}"/>
              </a:ext>
            </a:extLst>
          </p:cNvPr>
          <p:cNvSpPr>
            <a:spLocks noGrp="1" noChangeArrowheads="1"/>
          </p:cNvSpPr>
          <p:nvPr>
            <p:ph type="title"/>
          </p:nvPr>
        </p:nvSpPr>
        <p:spPr/>
        <p:txBody>
          <a:bodyPr/>
          <a:lstStyle/>
          <a:p>
            <a:r>
              <a:rPr lang="en-GB" altLang="en-US"/>
              <a:t>Mole equation: example calculations</a:t>
            </a:r>
          </a:p>
        </p:txBody>
      </p:sp>
      <p:sp>
        <p:nvSpPr>
          <p:cNvPr id="24583" name="Text Box 3">
            <a:extLst>
              <a:ext uri="{FF2B5EF4-FFF2-40B4-BE49-F238E27FC236}">
                <a16:creationId xmlns:a16="http://schemas.microsoft.com/office/drawing/2014/main" id="{65A06D70-75FB-4B90-9296-58B18034E950}"/>
              </a:ext>
            </a:extLst>
          </p:cNvPr>
          <p:cNvSpPr txBox="1">
            <a:spLocks noChangeArrowheads="1"/>
          </p:cNvSpPr>
          <p:nvPr/>
        </p:nvSpPr>
        <p:spPr bwMode="auto">
          <a:xfrm>
            <a:off x="364317" y="2381250"/>
            <a:ext cx="6871861" cy="4619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How many moles of iron are in 28</a:t>
            </a:r>
            <a:r>
              <a:rPr lang="en-GB" altLang="en-US" sz="1000" dirty="0">
                <a:solidFill>
                  <a:srgbClr val="010066"/>
                </a:solidFill>
              </a:rPr>
              <a:t> </a:t>
            </a:r>
            <a:r>
              <a:rPr lang="en-GB" altLang="en-US" dirty="0">
                <a:solidFill>
                  <a:srgbClr val="010066"/>
                </a:solidFill>
              </a:rPr>
              <a:t>g of pure iron?</a:t>
            </a:r>
          </a:p>
        </p:txBody>
      </p:sp>
      <p:sp>
        <p:nvSpPr>
          <p:cNvPr id="261124" name="Text Box 4">
            <a:extLst>
              <a:ext uri="{FF2B5EF4-FFF2-40B4-BE49-F238E27FC236}">
                <a16:creationId xmlns:a16="http://schemas.microsoft.com/office/drawing/2014/main" id="{AFC0CC2F-C78C-4A80-9196-CDC90BE24675}"/>
              </a:ext>
            </a:extLst>
          </p:cNvPr>
          <p:cNvSpPr txBox="1">
            <a:spLocks noChangeArrowheads="1"/>
          </p:cNvSpPr>
          <p:nvPr/>
        </p:nvSpPr>
        <p:spPr bwMode="auto">
          <a:xfrm>
            <a:off x="1187450" y="3201988"/>
            <a:ext cx="3856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number of moles =</a:t>
            </a:r>
          </a:p>
        </p:txBody>
      </p:sp>
      <p:sp>
        <p:nvSpPr>
          <p:cNvPr id="261125" name="Text Box 5">
            <a:extLst>
              <a:ext uri="{FF2B5EF4-FFF2-40B4-BE49-F238E27FC236}">
                <a16:creationId xmlns:a16="http://schemas.microsoft.com/office/drawing/2014/main" id="{B42BA596-8161-4983-9FAD-A04616BB1CD7}"/>
              </a:ext>
            </a:extLst>
          </p:cNvPr>
          <p:cNvSpPr txBox="1">
            <a:spLocks noChangeArrowheads="1"/>
          </p:cNvSpPr>
          <p:nvPr/>
        </p:nvSpPr>
        <p:spPr bwMode="auto">
          <a:xfrm>
            <a:off x="4608513" y="319087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 0.5 moles of iron</a:t>
            </a:r>
          </a:p>
        </p:txBody>
      </p:sp>
      <p:sp>
        <p:nvSpPr>
          <p:cNvPr id="261126" name="Text Box 6">
            <a:extLst>
              <a:ext uri="{FF2B5EF4-FFF2-40B4-BE49-F238E27FC236}">
                <a16:creationId xmlns:a16="http://schemas.microsoft.com/office/drawing/2014/main" id="{ECFEB2DA-645C-47BE-9B01-6F48CF2FE92F}"/>
              </a:ext>
            </a:extLst>
          </p:cNvPr>
          <p:cNvSpPr txBox="1">
            <a:spLocks noChangeArrowheads="1"/>
          </p:cNvSpPr>
          <p:nvPr/>
        </p:nvSpPr>
        <p:spPr bwMode="auto">
          <a:xfrm>
            <a:off x="4013200" y="3422650"/>
            <a:ext cx="62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56</a:t>
            </a:r>
          </a:p>
        </p:txBody>
      </p:sp>
      <p:sp>
        <p:nvSpPr>
          <p:cNvPr id="261127" name="Line 7">
            <a:extLst>
              <a:ext uri="{FF2B5EF4-FFF2-40B4-BE49-F238E27FC236}">
                <a16:creationId xmlns:a16="http://schemas.microsoft.com/office/drawing/2014/main" id="{866063E1-F9DC-41B9-8391-688B7DCD2F68}"/>
              </a:ext>
            </a:extLst>
          </p:cNvPr>
          <p:cNvSpPr>
            <a:spLocks noChangeShapeType="1"/>
          </p:cNvSpPr>
          <p:nvPr/>
        </p:nvSpPr>
        <p:spPr bwMode="auto">
          <a:xfrm>
            <a:off x="4013200" y="3430588"/>
            <a:ext cx="482600"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1129" name="Text Box 9">
            <a:extLst>
              <a:ext uri="{FF2B5EF4-FFF2-40B4-BE49-F238E27FC236}">
                <a16:creationId xmlns:a16="http://schemas.microsoft.com/office/drawing/2014/main" id="{31A0D4F8-175D-4C9A-8A2F-4A2F79C1B219}"/>
              </a:ext>
            </a:extLst>
          </p:cNvPr>
          <p:cNvSpPr txBox="1">
            <a:spLocks noChangeArrowheads="1"/>
          </p:cNvSpPr>
          <p:nvPr/>
        </p:nvSpPr>
        <p:spPr bwMode="auto">
          <a:xfrm>
            <a:off x="360363" y="4191000"/>
            <a:ext cx="7608887"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How many moles of CO</a:t>
            </a:r>
            <a:r>
              <a:rPr lang="en-GB" altLang="en-US" baseline="-25000" dirty="0">
                <a:solidFill>
                  <a:srgbClr val="010066"/>
                </a:solidFill>
              </a:rPr>
              <a:t>2</a:t>
            </a:r>
            <a:r>
              <a:rPr lang="en-GB" altLang="en-US" dirty="0">
                <a:solidFill>
                  <a:srgbClr val="010066"/>
                </a:solidFill>
              </a:rPr>
              <a:t> are in 11</a:t>
            </a:r>
            <a:r>
              <a:rPr lang="en-GB" altLang="en-US" sz="1000" dirty="0">
                <a:solidFill>
                  <a:srgbClr val="010066"/>
                </a:solidFill>
              </a:rPr>
              <a:t> </a:t>
            </a:r>
            <a:r>
              <a:rPr lang="en-GB" altLang="en-US" dirty="0">
                <a:solidFill>
                  <a:srgbClr val="010066"/>
                </a:solidFill>
              </a:rPr>
              <a:t>g of carbon dioxide?</a:t>
            </a:r>
          </a:p>
        </p:txBody>
      </p:sp>
      <p:sp>
        <p:nvSpPr>
          <p:cNvPr id="261130" name="Text Box 10">
            <a:extLst>
              <a:ext uri="{FF2B5EF4-FFF2-40B4-BE49-F238E27FC236}">
                <a16:creationId xmlns:a16="http://schemas.microsoft.com/office/drawing/2014/main" id="{8335B30E-339A-419E-8B93-5BA97982333E}"/>
              </a:ext>
            </a:extLst>
          </p:cNvPr>
          <p:cNvSpPr txBox="1">
            <a:spLocks noChangeArrowheads="1"/>
          </p:cNvSpPr>
          <p:nvPr/>
        </p:nvSpPr>
        <p:spPr bwMode="auto">
          <a:xfrm>
            <a:off x="1196975" y="4826000"/>
            <a:ext cx="613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relative formula mass =  12 + (16 </a:t>
            </a:r>
            <a:r>
              <a:rPr lang="en-GB" altLang="en-US">
                <a:solidFill>
                  <a:srgbClr val="010066"/>
                </a:solidFill>
                <a:cs typeface="Arial" panose="020B0604020202020204" pitchFamily="34" charset="0"/>
              </a:rPr>
              <a:t>×</a:t>
            </a:r>
            <a:r>
              <a:rPr lang="en-GB" altLang="en-US">
                <a:solidFill>
                  <a:srgbClr val="010066"/>
                </a:solidFill>
              </a:rPr>
              <a:t> 2)</a:t>
            </a:r>
          </a:p>
        </p:txBody>
      </p:sp>
      <p:sp>
        <p:nvSpPr>
          <p:cNvPr id="261131" name="Text Box 11">
            <a:extLst>
              <a:ext uri="{FF2B5EF4-FFF2-40B4-BE49-F238E27FC236}">
                <a16:creationId xmlns:a16="http://schemas.microsoft.com/office/drawing/2014/main" id="{10AEC2F5-747B-4D5F-8451-0E48E770F486}"/>
              </a:ext>
            </a:extLst>
          </p:cNvPr>
          <p:cNvSpPr txBox="1">
            <a:spLocks noChangeArrowheads="1"/>
          </p:cNvSpPr>
          <p:nvPr/>
        </p:nvSpPr>
        <p:spPr bwMode="auto">
          <a:xfrm>
            <a:off x="6446838" y="4826000"/>
            <a:ext cx="153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44</a:t>
            </a:r>
          </a:p>
        </p:txBody>
      </p:sp>
      <p:sp>
        <p:nvSpPr>
          <p:cNvPr id="261132" name="Text Box 12">
            <a:extLst>
              <a:ext uri="{FF2B5EF4-FFF2-40B4-BE49-F238E27FC236}">
                <a16:creationId xmlns:a16="http://schemas.microsoft.com/office/drawing/2014/main" id="{BB5B4CBE-A4F3-49B4-AAA7-0E648583EDFC}"/>
              </a:ext>
            </a:extLst>
          </p:cNvPr>
          <p:cNvSpPr txBox="1">
            <a:spLocks noChangeArrowheads="1"/>
          </p:cNvSpPr>
          <p:nvPr/>
        </p:nvSpPr>
        <p:spPr bwMode="auto">
          <a:xfrm>
            <a:off x="1212850" y="5538788"/>
            <a:ext cx="3856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number of moles =</a:t>
            </a:r>
          </a:p>
        </p:txBody>
      </p:sp>
      <p:sp>
        <p:nvSpPr>
          <p:cNvPr id="261133" name="Text Box 13">
            <a:extLst>
              <a:ext uri="{FF2B5EF4-FFF2-40B4-BE49-F238E27FC236}">
                <a16:creationId xmlns:a16="http://schemas.microsoft.com/office/drawing/2014/main" id="{00D67B06-421D-4986-9202-084178B3F58E}"/>
              </a:ext>
            </a:extLst>
          </p:cNvPr>
          <p:cNvSpPr txBox="1">
            <a:spLocks noChangeArrowheads="1"/>
          </p:cNvSpPr>
          <p:nvPr/>
        </p:nvSpPr>
        <p:spPr bwMode="auto">
          <a:xfrm>
            <a:off x="4633913" y="552767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 0.25 moles of CO</a:t>
            </a:r>
            <a:r>
              <a:rPr lang="en-GB" altLang="en-US" baseline="-25000">
                <a:solidFill>
                  <a:srgbClr val="010066"/>
                </a:solidFill>
              </a:rPr>
              <a:t>2</a:t>
            </a:r>
          </a:p>
        </p:txBody>
      </p:sp>
      <p:sp>
        <p:nvSpPr>
          <p:cNvPr id="261134" name="Text Box 14">
            <a:extLst>
              <a:ext uri="{FF2B5EF4-FFF2-40B4-BE49-F238E27FC236}">
                <a16:creationId xmlns:a16="http://schemas.microsoft.com/office/drawing/2014/main" id="{972BB5A5-BCC1-430A-B30D-3508C06A0FE5}"/>
              </a:ext>
            </a:extLst>
          </p:cNvPr>
          <p:cNvSpPr txBox="1">
            <a:spLocks noChangeArrowheads="1"/>
          </p:cNvSpPr>
          <p:nvPr/>
        </p:nvSpPr>
        <p:spPr bwMode="auto">
          <a:xfrm>
            <a:off x="4038600" y="5748338"/>
            <a:ext cx="62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44</a:t>
            </a:r>
          </a:p>
        </p:txBody>
      </p:sp>
      <p:sp>
        <p:nvSpPr>
          <p:cNvPr id="261135" name="Line 15">
            <a:extLst>
              <a:ext uri="{FF2B5EF4-FFF2-40B4-BE49-F238E27FC236}">
                <a16:creationId xmlns:a16="http://schemas.microsoft.com/office/drawing/2014/main" id="{47F27FC1-F4FD-427B-AAB6-338EC73A6686}"/>
              </a:ext>
            </a:extLst>
          </p:cNvPr>
          <p:cNvSpPr>
            <a:spLocks noChangeShapeType="1"/>
          </p:cNvSpPr>
          <p:nvPr/>
        </p:nvSpPr>
        <p:spPr bwMode="auto">
          <a:xfrm>
            <a:off x="4038600" y="5767388"/>
            <a:ext cx="482600"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95" name="Rectangle 18">
            <a:extLst>
              <a:ext uri="{FF2B5EF4-FFF2-40B4-BE49-F238E27FC236}">
                <a16:creationId xmlns:a16="http://schemas.microsoft.com/office/drawing/2014/main" id="{8BC898DD-6DAB-4D4F-BFD7-70AB69BFD958}"/>
              </a:ext>
            </a:extLst>
          </p:cNvPr>
          <p:cNvSpPr>
            <a:spLocks noChangeArrowheads="1"/>
          </p:cNvSpPr>
          <p:nvPr/>
        </p:nvSpPr>
        <p:spPr bwMode="auto">
          <a:xfrm>
            <a:off x="1267178" y="1317450"/>
            <a:ext cx="3136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600" b="1" dirty="0">
                <a:solidFill>
                  <a:schemeClr val="bg1"/>
                </a:solidFill>
              </a:rPr>
              <a:t>number of moles =</a:t>
            </a:r>
          </a:p>
        </p:txBody>
      </p:sp>
      <p:sp>
        <p:nvSpPr>
          <p:cNvPr id="24596" name="Text Box 19">
            <a:extLst>
              <a:ext uri="{FF2B5EF4-FFF2-40B4-BE49-F238E27FC236}">
                <a16:creationId xmlns:a16="http://schemas.microsoft.com/office/drawing/2014/main" id="{BC7E9EBF-586D-42FC-9965-44DC879101C2}"/>
              </a:ext>
            </a:extLst>
          </p:cNvPr>
          <p:cNvSpPr txBox="1">
            <a:spLocks noChangeArrowheads="1"/>
          </p:cNvSpPr>
          <p:nvPr/>
        </p:nvSpPr>
        <p:spPr bwMode="auto">
          <a:xfrm>
            <a:off x="4442178" y="1078089"/>
            <a:ext cx="3187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600" b="1" dirty="0">
                <a:solidFill>
                  <a:schemeClr val="bg1"/>
                </a:solidFill>
              </a:rPr>
              <a:t>mass of substance</a:t>
            </a:r>
          </a:p>
        </p:txBody>
      </p:sp>
      <p:sp>
        <p:nvSpPr>
          <p:cNvPr id="24597" name="Line 20">
            <a:extLst>
              <a:ext uri="{FF2B5EF4-FFF2-40B4-BE49-F238E27FC236}">
                <a16:creationId xmlns:a16="http://schemas.microsoft.com/office/drawing/2014/main" id="{3BC1D689-B535-48F4-B733-743A2259C943}"/>
              </a:ext>
            </a:extLst>
          </p:cNvPr>
          <p:cNvSpPr>
            <a:spLocks noChangeShapeType="1"/>
          </p:cNvSpPr>
          <p:nvPr/>
        </p:nvSpPr>
        <p:spPr bwMode="auto">
          <a:xfrm flipV="1">
            <a:off x="4489803" y="1554339"/>
            <a:ext cx="293528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 name="Picture 8">
            <a:hlinkClick r:id="" action="ppaction://hlinkshowjump?jump=nextslide"/>
            <a:extLst>
              <a:ext uri="{FF2B5EF4-FFF2-40B4-BE49-F238E27FC236}">
                <a16:creationId xmlns:a16="http://schemas.microsoft.com/office/drawing/2014/main" id="{75163206-0DB1-4912-99DF-DE43768D35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23">
            <a:extLst>
              <a:ext uri="{FF2B5EF4-FFF2-40B4-BE49-F238E27FC236}">
                <a16:creationId xmlns:a16="http://schemas.microsoft.com/office/drawing/2014/main" id="{DB2D277D-6370-4849-BCD2-7438853A860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80865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1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11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11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11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113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11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11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11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11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113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1133"/>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36" grpId="0"/>
      <p:bldP spid="261128" grpId="0"/>
      <p:bldP spid="261124" grpId="0"/>
      <p:bldP spid="261125" grpId="0"/>
      <p:bldP spid="261126" grpId="0"/>
      <p:bldP spid="261129" grpId="0" animBg="1"/>
      <p:bldP spid="261130" grpId="0"/>
      <p:bldP spid="261131" grpId="0"/>
      <p:bldP spid="261132" grpId="0"/>
      <p:bldP spid="261133" grpId="0"/>
      <p:bldP spid="2611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B8AF965-ECC6-4071-BC35-B0A45D020339}"/>
              </a:ext>
            </a:extLst>
          </p:cNvPr>
          <p:cNvSpPr>
            <a:spLocks noGrp="1"/>
          </p:cNvSpPr>
          <p:nvPr>
            <p:ph type="title"/>
          </p:nvPr>
        </p:nvSpPr>
        <p:spPr/>
        <p:txBody>
          <a:bodyPr/>
          <a:lstStyle/>
          <a:p>
            <a:r>
              <a:rPr lang="en-GB" altLang="en-US"/>
              <a:t>Mole equation rearrangement</a:t>
            </a:r>
          </a:p>
        </p:txBody>
      </p:sp>
      <p:sp>
        <p:nvSpPr>
          <p:cNvPr id="25603" name="TextBox 4">
            <a:extLst>
              <a:ext uri="{FF2B5EF4-FFF2-40B4-BE49-F238E27FC236}">
                <a16:creationId xmlns:a16="http://schemas.microsoft.com/office/drawing/2014/main" id="{C9B3AE5D-B9F6-45E4-B969-18A33EBD0DB3}"/>
              </a:ext>
            </a:extLst>
          </p:cNvPr>
          <p:cNvSpPr txBox="1">
            <a:spLocks noChangeArrowheads="1"/>
          </p:cNvSpPr>
          <p:nvPr/>
        </p:nvSpPr>
        <p:spPr bwMode="auto">
          <a:xfrm>
            <a:off x="881063" y="1139825"/>
            <a:ext cx="7100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25604" name="Picture 17" descr="formula triangle">
            <a:extLst>
              <a:ext uri="{FF2B5EF4-FFF2-40B4-BE49-F238E27FC236}">
                <a16:creationId xmlns:a16="http://schemas.microsoft.com/office/drawing/2014/main" id="{99DFE345-EFBA-401A-AC1C-325D5CAE2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413" y="1519238"/>
            <a:ext cx="34734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18">
            <a:extLst>
              <a:ext uri="{FF2B5EF4-FFF2-40B4-BE49-F238E27FC236}">
                <a16:creationId xmlns:a16="http://schemas.microsoft.com/office/drawing/2014/main" id="{F0CA6A54-E424-40ED-B5B6-814472EA8170}"/>
              </a:ext>
            </a:extLst>
          </p:cNvPr>
          <p:cNvSpPr txBox="1">
            <a:spLocks noChangeArrowheads="1"/>
          </p:cNvSpPr>
          <p:nvPr/>
        </p:nvSpPr>
        <p:spPr bwMode="auto">
          <a:xfrm>
            <a:off x="5645150" y="3554413"/>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moles</a:t>
            </a:r>
          </a:p>
        </p:txBody>
      </p:sp>
      <p:sp>
        <p:nvSpPr>
          <p:cNvPr id="25606" name="Text Box 19">
            <a:extLst>
              <a:ext uri="{FF2B5EF4-FFF2-40B4-BE49-F238E27FC236}">
                <a16:creationId xmlns:a16="http://schemas.microsoft.com/office/drawing/2014/main" id="{99ECFC66-BD32-4FD3-B80A-0F4FAAE28ED7}"/>
              </a:ext>
            </a:extLst>
          </p:cNvPr>
          <p:cNvSpPr txBox="1">
            <a:spLocks noChangeArrowheads="1"/>
          </p:cNvSpPr>
          <p:nvPr/>
        </p:nvSpPr>
        <p:spPr bwMode="auto">
          <a:xfrm>
            <a:off x="6345238" y="2349500"/>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mass</a:t>
            </a:r>
          </a:p>
        </p:txBody>
      </p:sp>
      <p:sp>
        <p:nvSpPr>
          <p:cNvPr id="25607" name="Text Box 20">
            <a:extLst>
              <a:ext uri="{FF2B5EF4-FFF2-40B4-BE49-F238E27FC236}">
                <a16:creationId xmlns:a16="http://schemas.microsoft.com/office/drawing/2014/main" id="{29A085D9-D093-4A69-8B07-AA67B4EB90F7}"/>
              </a:ext>
            </a:extLst>
          </p:cNvPr>
          <p:cNvSpPr txBox="1">
            <a:spLocks noChangeArrowheads="1"/>
          </p:cNvSpPr>
          <p:nvPr/>
        </p:nvSpPr>
        <p:spPr bwMode="auto">
          <a:xfrm>
            <a:off x="6967538" y="3302000"/>
            <a:ext cx="1206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molar mass</a:t>
            </a:r>
          </a:p>
        </p:txBody>
      </p:sp>
      <p:sp>
        <p:nvSpPr>
          <p:cNvPr id="15" name="Rectangle 22">
            <a:extLst>
              <a:ext uri="{FF2B5EF4-FFF2-40B4-BE49-F238E27FC236}">
                <a16:creationId xmlns:a16="http://schemas.microsoft.com/office/drawing/2014/main" id="{881A7E89-55CD-450E-A79C-1AB986920E92}"/>
              </a:ext>
            </a:extLst>
          </p:cNvPr>
          <p:cNvSpPr>
            <a:spLocks noChangeArrowheads="1"/>
          </p:cNvSpPr>
          <p:nvPr/>
        </p:nvSpPr>
        <p:spPr bwMode="auto">
          <a:xfrm>
            <a:off x="614363" y="2522538"/>
            <a:ext cx="4233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010066"/>
                </a:solidFill>
              </a:rPr>
              <a:t>mass = moles × molar mass</a:t>
            </a:r>
          </a:p>
        </p:txBody>
      </p:sp>
      <p:sp>
        <p:nvSpPr>
          <p:cNvPr id="25609" name="TextBox 15">
            <a:extLst>
              <a:ext uri="{FF2B5EF4-FFF2-40B4-BE49-F238E27FC236}">
                <a16:creationId xmlns:a16="http://schemas.microsoft.com/office/drawing/2014/main" id="{F774ED8F-6B47-4AAC-8826-C6C03E418852}"/>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mole equation can also be rearranged. This can be done by using an equation triangle (below).</a:t>
            </a:r>
          </a:p>
        </p:txBody>
      </p:sp>
      <p:sp>
        <p:nvSpPr>
          <p:cNvPr id="18" name="Text Box 3">
            <a:extLst>
              <a:ext uri="{FF2B5EF4-FFF2-40B4-BE49-F238E27FC236}">
                <a16:creationId xmlns:a16="http://schemas.microsoft.com/office/drawing/2014/main" id="{EA423921-ED9C-4FDD-8DCC-9780D1095F51}"/>
              </a:ext>
            </a:extLst>
          </p:cNvPr>
          <p:cNvSpPr txBox="1">
            <a:spLocks noChangeArrowheads="1"/>
          </p:cNvSpPr>
          <p:nvPr/>
        </p:nvSpPr>
        <p:spPr bwMode="auto">
          <a:xfrm>
            <a:off x="354013" y="4443413"/>
            <a:ext cx="4057650" cy="83185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What is the mass of 3.5</a:t>
            </a:r>
            <a:r>
              <a:rPr lang="en-GB" altLang="en-US" sz="1000" dirty="0">
                <a:solidFill>
                  <a:srgbClr val="010066"/>
                </a:solidFill>
              </a:rPr>
              <a:t> </a:t>
            </a:r>
            <a:r>
              <a:rPr lang="en-GB" altLang="en-US" dirty="0">
                <a:solidFill>
                  <a:srgbClr val="010066"/>
                </a:solidFill>
              </a:rPr>
              <a:t>mol of pure iron, Fe?</a:t>
            </a:r>
          </a:p>
        </p:txBody>
      </p:sp>
      <p:sp>
        <p:nvSpPr>
          <p:cNvPr id="20" name="Text Box 4">
            <a:extLst>
              <a:ext uri="{FF2B5EF4-FFF2-40B4-BE49-F238E27FC236}">
                <a16:creationId xmlns:a16="http://schemas.microsoft.com/office/drawing/2014/main" id="{117FD2DF-5EBE-41CA-97F7-84AEF4C3E886}"/>
              </a:ext>
            </a:extLst>
          </p:cNvPr>
          <p:cNvSpPr txBox="1">
            <a:spLocks noChangeArrowheads="1"/>
          </p:cNvSpPr>
          <p:nvPr/>
        </p:nvSpPr>
        <p:spPr bwMode="auto">
          <a:xfrm>
            <a:off x="794283" y="5621338"/>
            <a:ext cx="1214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mass </a:t>
            </a:r>
          </a:p>
        </p:txBody>
      </p:sp>
      <p:sp>
        <p:nvSpPr>
          <p:cNvPr id="21" name="Text Box 5">
            <a:extLst>
              <a:ext uri="{FF2B5EF4-FFF2-40B4-BE49-F238E27FC236}">
                <a16:creationId xmlns:a16="http://schemas.microsoft.com/office/drawing/2014/main" id="{CD9604FF-18D1-4DE0-8869-0C9AD9DA56E5}"/>
              </a:ext>
            </a:extLst>
          </p:cNvPr>
          <p:cNvSpPr txBox="1">
            <a:spLocks noChangeArrowheads="1"/>
          </p:cNvSpPr>
          <p:nvPr/>
        </p:nvSpPr>
        <p:spPr bwMode="auto">
          <a:xfrm>
            <a:off x="3141487" y="5621338"/>
            <a:ext cx="211314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 </a:t>
            </a:r>
            <a:r>
              <a:rPr lang="en-GB" altLang="en-US" b="1" dirty="0">
                <a:solidFill>
                  <a:srgbClr val="FF6600"/>
                </a:solidFill>
              </a:rPr>
              <a:t>196</a:t>
            </a:r>
            <a:r>
              <a:rPr lang="en-GB" altLang="en-US" sz="1000" b="1" dirty="0">
                <a:solidFill>
                  <a:srgbClr val="FF6600"/>
                </a:solidFill>
              </a:rPr>
              <a:t> </a:t>
            </a:r>
            <a:r>
              <a:rPr lang="en-GB" altLang="en-US" b="1" dirty="0">
                <a:solidFill>
                  <a:srgbClr val="FF6600"/>
                </a:solidFill>
              </a:rPr>
              <a:t>g</a:t>
            </a:r>
            <a:r>
              <a:rPr lang="en-GB" altLang="en-US" dirty="0">
                <a:solidFill>
                  <a:srgbClr val="010066"/>
                </a:solidFill>
              </a:rPr>
              <a:t> of iron</a:t>
            </a:r>
          </a:p>
        </p:txBody>
      </p:sp>
      <p:sp>
        <p:nvSpPr>
          <p:cNvPr id="27" name="Text Box 51">
            <a:extLst>
              <a:ext uri="{FF2B5EF4-FFF2-40B4-BE49-F238E27FC236}">
                <a16:creationId xmlns:a16="http://schemas.microsoft.com/office/drawing/2014/main" id="{9B73A069-61E6-444A-AEC8-29ABC5D33654}"/>
              </a:ext>
            </a:extLst>
          </p:cNvPr>
          <p:cNvSpPr txBox="1">
            <a:spLocks noChangeArrowheads="1"/>
          </p:cNvSpPr>
          <p:nvPr/>
        </p:nvSpPr>
        <p:spPr bwMode="auto">
          <a:xfrm>
            <a:off x="1634598" y="5621338"/>
            <a:ext cx="16730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 3.5 × 56 </a:t>
            </a:r>
          </a:p>
        </p:txBody>
      </p:sp>
      <p:pic>
        <p:nvPicPr>
          <p:cNvPr id="19" name="Picture 9" descr="notes_icon">
            <a:extLst>
              <a:ext uri="{FF2B5EF4-FFF2-40B4-BE49-F238E27FC236}">
                <a16:creationId xmlns:a16="http://schemas.microsoft.com/office/drawing/2014/main" id="{13BBC002-8BBF-426C-BE24-32B1A76A07B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2" name="Picture 8">
            <a:hlinkClick r:id="" action="ppaction://hlinkshowjump?jump=nextslide"/>
            <a:extLst>
              <a:ext uri="{FF2B5EF4-FFF2-40B4-BE49-F238E27FC236}">
                <a16:creationId xmlns:a16="http://schemas.microsoft.com/office/drawing/2014/main" id="{DD1D86FF-99CC-4A17-9C4C-57944FA87AB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a:extLst>
              <a:ext uri="{FF2B5EF4-FFF2-40B4-BE49-F238E27FC236}">
                <a16:creationId xmlns:a16="http://schemas.microsoft.com/office/drawing/2014/main" id="{7722E99F-6C47-4350-A63C-A4863B56387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64194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0" grpId="0"/>
      <p:bldP spid="21"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255C6561-5A9F-48A7-9F96-560BEC5D2D82}"/>
              </a:ext>
            </a:extLst>
          </p:cNvPr>
          <p:cNvSpPr>
            <a:spLocks noGrp="1" noChangeArrowheads="1"/>
          </p:cNvSpPr>
          <p:nvPr>
            <p:ph type="title"/>
          </p:nvPr>
        </p:nvSpPr>
        <p:spPr/>
        <p:txBody>
          <a:bodyPr/>
          <a:lstStyle/>
          <a:p>
            <a:r>
              <a:rPr lang="en-GB" altLang="en-US" dirty="0"/>
              <a:t>Mole calculations</a:t>
            </a:r>
          </a:p>
        </p:txBody>
      </p:sp>
      <p:pic>
        <p:nvPicPr>
          <p:cNvPr id="10" name="Picture 5" descr="flash_icon">
            <a:extLst>
              <a:ext uri="{FF2B5EF4-FFF2-40B4-BE49-F238E27FC236}">
                <a16:creationId xmlns:a16="http://schemas.microsoft.com/office/drawing/2014/main" id="{A8B645D0-707E-4F59-B5DE-392F35001D9F}"/>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A1FBD068-9200-4134-8EA4-935CF226D7AB}"/>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2" name="Picture 11">
            <a:hlinkClick r:id="" action="ppaction://hlinkshowjump?jump=nextslide"/>
            <a:extLst>
              <a:ext uri="{FF2B5EF4-FFF2-40B4-BE49-F238E27FC236}">
                <a16:creationId xmlns:a16="http://schemas.microsoft.com/office/drawing/2014/main" id="{78DE74E7-53BD-4D5C-9E1C-D48DDDFE594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F29F4A63-1313-4CC0-B3F7-A90086F44A0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49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1444F2F-2E42-459A-8AE2-00E4522EE46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54247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AutoShape 2">
            <a:extLst>
              <a:ext uri="{FF2B5EF4-FFF2-40B4-BE49-F238E27FC236}">
                <a16:creationId xmlns:a16="http://schemas.microsoft.com/office/drawing/2014/main" id="{317A7706-4948-42FF-B011-0348BE6ED9D9}"/>
              </a:ext>
            </a:extLst>
          </p:cNvPr>
          <p:cNvSpPr>
            <a:spLocks noChangeArrowheads="1"/>
          </p:cNvSpPr>
          <p:nvPr/>
        </p:nvSpPr>
        <p:spPr bwMode="auto">
          <a:xfrm>
            <a:off x="1584325" y="1392591"/>
            <a:ext cx="5949950" cy="1238250"/>
          </a:xfrm>
          <a:prstGeom prst="roundRect">
            <a:avLst>
              <a:gd name="adj" fmla="val 0"/>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35" name="Rectangle 3">
            <a:extLst>
              <a:ext uri="{FF2B5EF4-FFF2-40B4-BE49-F238E27FC236}">
                <a16:creationId xmlns:a16="http://schemas.microsoft.com/office/drawing/2014/main" id="{B1E6D15E-56E8-4989-9BDE-42EA89B3446F}"/>
              </a:ext>
            </a:extLst>
          </p:cNvPr>
          <p:cNvSpPr>
            <a:spLocks noGrp="1" noChangeArrowheads="1"/>
          </p:cNvSpPr>
          <p:nvPr>
            <p:ph type="title"/>
          </p:nvPr>
        </p:nvSpPr>
        <p:spPr/>
        <p:txBody>
          <a:bodyPr/>
          <a:lstStyle/>
          <a:p>
            <a:r>
              <a:rPr lang="en-GB" altLang="en-US"/>
              <a:t>Avogadro’s law</a:t>
            </a:r>
          </a:p>
        </p:txBody>
      </p:sp>
      <p:sp>
        <p:nvSpPr>
          <p:cNvPr id="18436" name="Text Box 4">
            <a:extLst>
              <a:ext uri="{FF2B5EF4-FFF2-40B4-BE49-F238E27FC236}">
                <a16:creationId xmlns:a16="http://schemas.microsoft.com/office/drawing/2014/main" id="{BD296FA4-63BC-4BDE-8217-133FB842F437}"/>
              </a:ext>
            </a:extLst>
          </p:cNvPr>
          <p:cNvSpPr txBox="1">
            <a:spLocks noChangeArrowheads="1"/>
          </p:cNvSpPr>
          <p:nvPr/>
        </p:nvSpPr>
        <p:spPr bwMode="auto">
          <a:xfrm>
            <a:off x="358775" y="779463"/>
            <a:ext cx="467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Avogadro’s law states that:</a:t>
            </a:r>
          </a:p>
        </p:txBody>
      </p:sp>
      <p:sp>
        <p:nvSpPr>
          <p:cNvPr id="427013" name="Rectangle 5">
            <a:extLst>
              <a:ext uri="{FF2B5EF4-FFF2-40B4-BE49-F238E27FC236}">
                <a16:creationId xmlns:a16="http://schemas.microsoft.com/office/drawing/2014/main" id="{273541ED-B75F-424A-AC76-20C5B088390F}"/>
              </a:ext>
            </a:extLst>
          </p:cNvPr>
          <p:cNvSpPr>
            <a:spLocks noChangeArrowheads="1"/>
          </p:cNvSpPr>
          <p:nvPr/>
        </p:nvSpPr>
        <p:spPr bwMode="auto">
          <a:xfrm>
            <a:off x="1139032" y="5617812"/>
            <a:ext cx="6865937" cy="83099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What would happen to the volume of a mole of gas if you changed the temperature or pressure?</a:t>
            </a:r>
          </a:p>
        </p:txBody>
      </p:sp>
      <p:sp>
        <p:nvSpPr>
          <p:cNvPr id="427014" name="Text Box 6">
            <a:extLst>
              <a:ext uri="{FF2B5EF4-FFF2-40B4-BE49-F238E27FC236}">
                <a16:creationId xmlns:a16="http://schemas.microsoft.com/office/drawing/2014/main" id="{295E8ADE-322B-48E5-9CA1-BD02E250ACFD}"/>
              </a:ext>
            </a:extLst>
          </p:cNvPr>
          <p:cNvSpPr txBox="1">
            <a:spLocks noChangeArrowheads="1"/>
          </p:cNvSpPr>
          <p:nvPr/>
        </p:nvSpPr>
        <p:spPr bwMode="auto">
          <a:xfrm>
            <a:off x="1493838" y="1411641"/>
            <a:ext cx="6130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chemeClr val="bg1"/>
                </a:solidFill>
              </a:rPr>
              <a:t>Equal volumes of gases, at the same temperature and pressure, contain the same number of molecules.</a:t>
            </a:r>
          </a:p>
        </p:txBody>
      </p:sp>
      <p:sp>
        <p:nvSpPr>
          <p:cNvPr id="427015" name="Text Box 7">
            <a:extLst>
              <a:ext uri="{FF2B5EF4-FFF2-40B4-BE49-F238E27FC236}">
                <a16:creationId xmlns:a16="http://schemas.microsoft.com/office/drawing/2014/main" id="{3DF17268-0501-418B-BDB2-39664BB6733A}"/>
              </a:ext>
            </a:extLst>
          </p:cNvPr>
          <p:cNvSpPr txBox="1">
            <a:spLocks noChangeArrowheads="1"/>
          </p:cNvSpPr>
          <p:nvPr/>
        </p:nvSpPr>
        <p:spPr bwMode="auto">
          <a:xfrm>
            <a:off x="358775" y="2877081"/>
            <a:ext cx="8493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This means that one mole of any gas at a given temperature and pressure will always have the same volume.</a:t>
            </a:r>
          </a:p>
        </p:txBody>
      </p:sp>
      <p:sp>
        <p:nvSpPr>
          <p:cNvPr id="427016" name="Text Box 8">
            <a:extLst>
              <a:ext uri="{FF2B5EF4-FFF2-40B4-BE49-F238E27FC236}">
                <a16:creationId xmlns:a16="http://schemas.microsoft.com/office/drawing/2014/main" id="{D0279AFE-0015-4A6C-A7C0-887018C5AC6A}"/>
              </a:ext>
            </a:extLst>
          </p:cNvPr>
          <p:cNvSpPr txBox="1">
            <a:spLocks noChangeArrowheads="1"/>
          </p:cNvSpPr>
          <p:nvPr/>
        </p:nvSpPr>
        <p:spPr bwMode="auto">
          <a:xfrm>
            <a:off x="358775" y="3838929"/>
            <a:ext cx="5648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At room temperature and pressure (RTP: 20</a:t>
            </a:r>
            <a:r>
              <a:rPr lang="en-GB" altLang="en-US" sz="1000" dirty="0">
                <a:solidFill>
                  <a:srgbClr val="010066"/>
                </a:solidFill>
              </a:rPr>
              <a:t> </a:t>
            </a:r>
            <a:r>
              <a:rPr lang="en-GB" altLang="en-US" dirty="0">
                <a:solidFill>
                  <a:srgbClr val="010066"/>
                </a:solidFill>
              </a:rPr>
              <a:t>°C and 1</a:t>
            </a:r>
            <a:r>
              <a:rPr lang="en-GB" altLang="en-US" sz="1000" dirty="0">
                <a:solidFill>
                  <a:srgbClr val="010066"/>
                </a:solidFill>
              </a:rPr>
              <a:t> </a:t>
            </a:r>
            <a:r>
              <a:rPr lang="en-GB" altLang="en-US" dirty="0" err="1">
                <a:solidFill>
                  <a:srgbClr val="010066"/>
                </a:solidFill>
              </a:rPr>
              <a:t>atm</a:t>
            </a:r>
            <a:r>
              <a:rPr lang="en-GB" altLang="en-US" dirty="0">
                <a:solidFill>
                  <a:srgbClr val="010066"/>
                </a:solidFill>
              </a:rPr>
              <a:t>), one mole of any </a:t>
            </a:r>
            <a:br>
              <a:rPr lang="en-GB" altLang="en-US" dirty="0">
                <a:solidFill>
                  <a:srgbClr val="010066"/>
                </a:solidFill>
              </a:rPr>
            </a:br>
            <a:r>
              <a:rPr lang="en-GB" altLang="en-US" dirty="0">
                <a:solidFill>
                  <a:srgbClr val="010066"/>
                </a:solidFill>
              </a:rPr>
              <a:t>gas has a volume of </a:t>
            </a:r>
            <a:r>
              <a:rPr lang="en-GB" altLang="en-US" b="1" dirty="0">
                <a:solidFill>
                  <a:srgbClr val="FF6600"/>
                </a:solidFill>
              </a:rPr>
              <a:t>24</a:t>
            </a:r>
            <a:r>
              <a:rPr lang="en-GB" altLang="en-US" sz="1000" b="1" dirty="0">
                <a:solidFill>
                  <a:srgbClr val="FF6600"/>
                </a:solidFill>
              </a:rPr>
              <a:t> </a:t>
            </a:r>
            <a:r>
              <a:rPr lang="en-GB" altLang="en-US" b="1" dirty="0">
                <a:solidFill>
                  <a:srgbClr val="FF6600"/>
                </a:solidFill>
              </a:rPr>
              <a:t>dm</a:t>
            </a:r>
            <a:r>
              <a:rPr lang="en-GB" altLang="en-US" b="1" baseline="30000" dirty="0">
                <a:solidFill>
                  <a:srgbClr val="FF6600"/>
                </a:solidFill>
              </a:rPr>
              <a:t>3 </a:t>
            </a:r>
            <a:r>
              <a:rPr lang="en-GB" altLang="en-US" dirty="0">
                <a:solidFill>
                  <a:srgbClr val="010066"/>
                </a:solidFill>
              </a:rPr>
              <a:t>(24 </a:t>
            </a:r>
            <a:r>
              <a:rPr lang="en-GB" altLang="en-US" dirty="0" err="1">
                <a:solidFill>
                  <a:srgbClr val="010066"/>
                </a:solidFill>
              </a:rPr>
              <a:t>liters</a:t>
            </a:r>
            <a:r>
              <a:rPr lang="en-GB" altLang="en-US" dirty="0">
                <a:solidFill>
                  <a:srgbClr val="010066"/>
                </a:solidFill>
              </a:rPr>
              <a:t>). </a:t>
            </a:r>
          </a:p>
          <a:p>
            <a:pPr eaLnBrk="1" hangingPunct="1"/>
            <a:r>
              <a:rPr lang="en-GB" altLang="en-US" dirty="0">
                <a:solidFill>
                  <a:srgbClr val="010066"/>
                </a:solidFill>
              </a:rPr>
              <a:t>This is called the </a:t>
            </a:r>
            <a:r>
              <a:rPr lang="en-GB" altLang="en-US" b="1" dirty="0">
                <a:solidFill>
                  <a:srgbClr val="FF6600"/>
                </a:solidFill>
              </a:rPr>
              <a:t>molar gas volume</a:t>
            </a:r>
            <a:r>
              <a:rPr lang="en-GB" altLang="en-US" dirty="0">
                <a:solidFill>
                  <a:srgbClr val="010066"/>
                </a:solidFill>
              </a:rPr>
              <a:t>.</a:t>
            </a:r>
          </a:p>
        </p:txBody>
      </p:sp>
      <p:pic>
        <p:nvPicPr>
          <p:cNvPr id="427018" name="Picture 10" descr="water bottle">
            <a:extLst>
              <a:ext uri="{FF2B5EF4-FFF2-40B4-BE49-F238E27FC236}">
                <a16:creationId xmlns:a16="http://schemas.microsoft.com/office/drawing/2014/main" id="{D1F2364A-0C80-431B-80DA-2D2EAD00B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025" y="3830639"/>
            <a:ext cx="26162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notes_icon">
            <a:extLst>
              <a:ext uri="{FF2B5EF4-FFF2-40B4-BE49-F238E27FC236}">
                <a16:creationId xmlns:a16="http://schemas.microsoft.com/office/drawing/2014/main" id="{98EB68F7-D706-4E51-A668-BF1A00EBAA9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8">
            <a:hlinkClick r:id="" action="ppaction://hlinkshowjump?jump=nextslide"/>
            <a:extLst>
              <a:ext uri="{FF2B5EF4-FFF2-40B4-BE49-F238E27FC236}">
                <a16:creationId xmlns:a16="http://schemas.microsoft.com/office/drawing/2014/main" id="{B7C6CC43-0848-4565-B4A2-4741235BDF7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70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70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70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70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701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animBg="1"/>
      <p:bldP spid="427013" grpId="0" animBg="1"/>
      <p:bldP spid="427014" grpId="0"/>
      <p:bldP spid="427015" grpId="0"/>
      <p:bldP spid="4270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62E0B5EF-3F7E-4CB7-A53F-19103B8B5573}"/>
              </a:ext>
            </a:extLst>
          </p:cNvPr>
          <p:cNvSpPr>
            <a:spLocks noGrp="1" noChangeArrowheads="1"/>
          </p:cNvSpPr>
          <p:nvPr>
            <p:ph type="title"/>
          </p:nvPr>
        </p:nvSpPr>
        <p:spPr/>
        <p:txBody>
          <a:bodyPr/>
          <a:lstStyle/>
          <a:p>
            <a:r>
              <a:rPr lang="en-GB" altLang="en-US" dirty="0"/>
              <a:t>Volume and mass</a:t>
            </a:r>
          </a:p>
        </p:txBody>
      </p:sp>
      <p:pic>
        <p:nvPicPr>
          <p:cNvPr id="6" name="Picture 5" descr="flash_icon">
            <a:extLst>
              <a:ext uri="{FF2B5EF4-FFF2-40B4-BE49-F238E27FC236}">
                <a16:creationId xmlns:a16="http://schemas.microsoft.com/office/drawing/2014/main" id="{40A5BFC8-ABCA-414F-BC95-B3A7BCCB320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hlinkClick r:id="" action="ppaction://hlinkshowjump?jump=nextslide"/>
            <a:extLst>
              <a:ext uri="{FF2B5EF4-FFF2-40B4-BE49-F238E27FC236}">
                <a16:creationId xmlns:a16="http://schemas.microsoft.com/office/drawing/2014/main" id="{19DD820A-C8A1-4777-A0C9-641AEFDCA9E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C4E3A893-C754-4E44-9763-48F5D8D1E2D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B123F84-1BE2-44A6-9133-891A5C3D681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EDB97ED8-3A47-4A6B-9CA6-99D792DE91D3}"/>
              </a:ext>
            </a:extLst>
          </p:cNvPr>
          <p:cNvSpPr>
            <a:spLocks noGrp="1" noChangeArrowheads="1"/>
          </p:cNvSpPr>
          <p:nvPr>
            <p:ph type="title"/>
          </p:nvPr>
        </p:nvSpPr>
        <p:spPr/>
        <p:txBody>
          <a:bodyPr/>
          <a:lstStyle/>
          <a:p>
            <a:r>
              <a:rPr lang="en-GB" altLang="en-US" dirty="0"/>
              <a:t>Calculating gas volume</a:t>
            </a:r>
          </a:p>
        </p:txBody>
      </p:sp>
      <p:pic>
        <p:nvPicPr>
          <p:cNvPr id="7" name="Picture 5" descr="flash_icon">
            <a:extLst>
              <a:ext uri="{FF2B5EF4-FFF2-40B4-BE49-F238E27FC236}">
                <a16:creationId xmlns:a16="http://schemas.microsoft.com/office/drawing/2014/main" id="{048A593E-BB7F-439D-89BA-8C681564F8F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AFA7C5CD-5AC1-4F2E-8B2F-3EA668E970F4}"/>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335BB0CB-6823-4066-9E6B-BBB5E484A24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61AED84F-FBB3-49ED-91CE-25C9FE288FC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5DB0C44-63A5-4AB7-88E3-3C1080BBA516}"/>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8AECB6E7-60B9-4D3B-BB18-232D39A920B9}"/>
              </a:ext>
            </a:extLst>
          </p:cNvPr>
          <p:cNvSpPr>
            <a:spLocks noGrp="1" noChangeArrowheads="1"/>
          </p:cNvSpPr>
          <p:nvPr>
            <p:ph type="title"/>
          </p:nvPr>
        </p:nvSpPr>
        <p:spPr/>
        <p:txBody>
          <a:bodyPr/>
          <a:lstStyle/>
          <a:p>
            <a:r>
              <a:rPr lang="en-GB" altLang="en-US" dirty="0"/>
              <a:t>Gases and moles</a:t>
            </a:r>
          </a:p>
        </p:txBody>
      </p:sp>
      <p:pic>
        <p:nvPicPr>
          <p:cNvPr id="7" name="Picture 5" descr="flash_icon">
            <a:extLst>
              <a:ext uri="{FF2B5EF4-FFF2-40B4-BE49-F238E27FC236}">
                <a16:creationId xmlns:a16="http://schemas.microsoft.com/office/drawing/2014/main" id="{0C2ACDCC-751F-430B-A1C6-797CA3C165CA}"/>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B3648B54-A277-4CB7-8ECB-CC56C09AA1DC}"/>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90398A9B-9837-44FA-8B16-66BC40F2486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71EDF486-9F4A-4D9B-9016-4B57AA84693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5AD2C88-AC47-4AC3-8976-C77366A60DC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86CE81F-5207-47DC-BDA2-723FF34BFAC1}"/>
              </a:ext>
            </a:extLst>
          </p:cNvPr>
          <p:cNvSpPr>
            <a:spLocks noGrp="1" noChangeArrowheads="1"/>
          </p:cNvSpPr>
          <p:nvPr>
            <p:ph type="title"/>
          </p:nvPr>
        </p:nvSpPr>
        <p:spPr/>
        <p:txBody>
          <a:bodyPr/>
          <a:lstStyle/>
          <a:p>
            <a:r>
              <a:rPr lang="en-GB" altLang="en-US"/>
              <a:t>Gas calculations: example 1</a:t>
            </a:r>
          </a:p>
        </p:txBody>
      </p:sp>
      <p:sp>
        <p:nvSpPr>
          <p:cNvPr id="20484" name="Text Box 4">
            <a:extLst>
              <a:ext uri="{FF2B5EF4-FFF2-40B4-BE49-F238E27FC236}">
                <a16:creationId xmlns:a16="http://schemas.microsoft.com/office/drawing/2014/main" id="{CA7E5656-9BFD-4D5D-8E23-D373BE22D73C}"/>
              </a:ext>
            </a:extLst>
          </p:cNvPr>
          <p:cNvSpPr txBox="1">
            <a:spLocks noChangeArrowheads="1"/>
          </p:cNvSpPr>
          <p:nvPr/>
        </p:nvSpPr>
        <p:spPr bwMode="auto">
          <a:xfrm>
            <a:off x="355600" y="779463"/>
            <a:ext cx="8220075" cy="120015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6"/>
                </a:solidFill>
                <a:cs typeface="Times New Roman" panose="02020603050405020304" pitchFamily="18" charset="0"/>
              </a:rPr>
              <a:t>Hydrogen gas reacts with oxygen gas to make water vapor.  If 72</a:t>
            </a:r>
            <a:r>
              <a:rPr lang="en-GB" altLang="en-US" sz="1000" dirty="0">
                <a:solidFill>
                  <a:srgbClr val="010066"/>
                </a:solidFill>
                <a:cs typeface="Times New Roman" panose="02020603050405020304" pitchFamily="18" charset="0"/>
              </a:rPr>
              <a:t> </a:t>
            </a:r>
            <a:r>
              <a:rPr lang="en-GB" altLang="en-US" dirty="0">
                <a:solidFill>
                  <a:srgbClr val="010066"/>
                </a:solidFill>
                <a:cs typeface="Times New Roman" panose="02020603050405020304" pitchFamily="18" charset="0"/>
              </a:rPr>
              <a:t>dm</a:t>
            </a:r>
            <a:r>
              <a:rPr lang="en-GB" altLang="en-US" baseline="30000" dirty="0">
                <a:solidFill>
                  <a:srgbClr val="010066"/>
                </a:solidFill>
                <a:cs typeface="Times New Roman" panose="02020603050405020304" pitchFamily="18" charset="0"/>
              </a:rPr>
              <a:t>3</a:t>
            </a:r>
            <a:r>
              <a:rPr lang="en-GB" altLang="en-US" dirty="0">
                <a:solidFill>
                  <a:srgbClr val="010066"/>
                </a:solidFill>
                <a:cs typeface="Times New Roman" panose="02020603050405020304" pitchFamily="18" charset="0"/>
              </a:rPr>
              <a:t> of hydrogen gas is burned with excess oxygen, what volume of water vapor is produced?</a:t>
            </a:r>
            <a:r>
              <a:rPr lang="en-GB" altLang="en-US" dirty="0">
                <a:solidFill>
                  <a:srgbClr val="010066"/>
                </a:solidFill>
              </a:rPr>
              <a:t> </a:t>
            </a:r>
          </a:p>
        </p:txBody>
      </p:sp>
      <p:sp>
        <p:nvSpPr>
          <p:cNvPr id="435205" name="Text Box 5">
            <a:extLst>
              <a:ext uri="{FF2B5EF4-FFF2-40B4-BE49-F238E27FC236}">
                <a16:creationId xmlns:a16="http://schemas.microsoft.com/office/drawing/2014/main" id="{09CA2EAB-6A04-4DDC-B1BF-7D146ADF34A0}"/>
              </a:ext>
            </a:extLst>
          </p:cNvPr>
          <p:cNvSpPr txBox="1">
            <a:spLocks noChangeArrowheads="1"/>
          </p:cNvSpPr>
          <p:nvPr/>
        </p:nvSpPr>
        <p:spPr bwMode="auto">
          <a:xfrm>
            <a:off x="1743075" y="6111875"/>
            <a:ext cx="3792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volume = moles × 24</a:t>
            </a:r>
            <a:r>
              <a:rPr lang="en-GB" altLang="en-US" sz="1000" dirty="0">
                <a:solidFill>
                  <a:srgbClr val="010066"/>
                </a:solidFill>
                <a:cs typeface="Arial" panose="020B0604020202020204" pitchFamily="34" charset="0"/>
              </a:rPr>
              <a:t> </a:t>
            </a:r>
            <a:r>
              <a:rPr lang="en-GB" altLang="en-US" dirty="0">
                <a:solidFill>
                  <a:srgbClr val="010066"/>
                </a:solidFill>
                <a:cs typeface="Arial" panose="020B0604020202020204" pitchFamily="34" charset="0"/>
              </a:rPr>
              <a:t>dm</a:t>
            </a:r>
            <a:r>
              <a:rPr lang="en-GB" altLang="en-US" baseline="30000" dirty="0">
                <a:solidFill>
                  <a:srgbClr val="010066"/>
                </a:solidFill>
                <a:cs typeface="Arial" panose="020B0604020202020204" pitchFamily="34" charset="0"/>
              </a:rPr>
              <a:t>3</a:t>
            </a:r>
          </a:p>
        </p:txBody>
      </p:sp>
      <p:sp>
        <p:nvSpPr>
          <p:cNvPr id="435208" name="Text Box 8">
            <a:extLst>
              <a:ext uri="{FF2B5EF4-FFF2-40B4-BE49-F238E27FC236}">
                <a16:creationId xmlns:a16="http://schemas.microsoft.com/office/drawing/2014/main" id="{9AC6D581-9EEA-4AD0-A2DD-B9BC34B6486A}"/>
              </a:ext>
            </a:extLst>
          </p:cNvPr>
          <p:cNvSpPr txBox="1">
            <a:spLocks noChangeArrowheads="1"/>
          </p:cNvSpPr>
          <p:nvPr/>
        </p:nvSpPr>
        <p:spPr bwMode="auto">
          <a:xfrm>
            <a:off x="354013" y="1993900"/>
            <a:ext cx="850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FF6600"/>
                </a:solidFill>
              </a:rPr>
              <a:t>Step 1</a:t>
            </a:r>
            <a:r>
              <a:rPr lang="en-GB" altLang="en-US" dirty="0">
                <a:solidFill>
                  <a:srgbClr val="010066"/>
                </a:solidFill>
              </a:rPr>
              <a:t>: turn the volume of hydrogen into moles of hydrogen:</a:t>
            </a:r>
          </a:p>
        </p:txBody>
      </p:sp>
      <p:sp>
        <p:nvSpPr>
          <p:cNvPr id="435209" name="Text Box 9">
            <a:extLst>
              <a:ext uri="{FF2B5EF4-FFF2-40B4-BE49-F238E27FC236}">
                <a16:creationId xmlns:a16="http://schemas.microsoft.com/office/drawing/2014/main" id="{41ECA6FB-164A-4BF3-8511-ABF24C47393E}"/>
              </a:ext>
            </a:extLst>
          </p:cNvPr>
          <p:cNvSpPr txBox="1">
            <a:spLocks noChangeArrowheads="1"/>
          </p:cNvSpPr>
          <p:nvPr/>
        </p:nvSpPr>
        <p:spPr bwMode="auto">
          <a:xfrm>
            <a:off x="1768475" y="2625725"/>
            <a:ext cx="715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moles of H</a:t>
            </a:r>
            <a:r>
              <a:rPr lang="en-GB" altLang="en-US" baseline="-25000">
                <a:solidFill>
                  <a:srgbClr val="010066"/>
                </a:solidFill>
              </a:rPr>
              <a:t>2</a:t>
            </a:r>
            <a:r>
              <a:rPr lang="en-GB" altLang="en-US">
                <a:solidFill>
                  <a:srgbClr val="010066"/>
                </a:solidFill>
              </a:rPr>
              <a:t> =               =               = </a:t>
            </a:r>
            <a:r>
              <a:rPr lang="en-GB" altLang="en-US"/>
              <a:t>3 moles of H</a:t>
            </a:r>
            <a:r>
              <a:rPr lang="en-GB" altLang="en-US" baseline="-25000"/>
              <a:t>2</a:t>
            </a:r>
          </a:p>
        </p:txBody>
      </p:sp>
      <p:sp>
        <p:nvSpPr>
          <p:cNvPr id="435210" name="Text Box 10">
            <a:extLst>
              <a:ext uri="{FF2B5EF4-FFF2-40B4-BE49-F238E27FC236}">
                <a16:creationId xmlns:a16="http://schemas.microsoft.com/office/drawing/2014/main" id="{A6678949-03A7-4C70-893D-4921428DA855}"/>
              </a:ext>
            </a:extLst>
          </p:cNvPr>
          <p:cNvSpPr txBox="1">
            <a:spLocks noChangeArrowheads="1"/>
          </p:cNvSpPr>
          <p:nvPr/>
        </p:nvSpPr>
        <p:spPr bwMode="auto">
          <a:xfrm>
            <a:off x="3646488" y="2420938"/>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volume</a:t>
            </a:r>
          </a:p>
        </p:txBody>
      </p:sp>
      <p:sp>
        <p:nvSpPr>
          <p:cNvPr id="435211" name="Line 11">
            <a:extLst>
              <a:ext uri="{FF2B5EF4-FFF2-40B4-BE49-F238E27FC236}">
                <a16:creationId xmlns:a16="http://schemas.microsoft.com/office/drawing/2014/main" id="{23FC8F66-77FE-4173-B660-F9BF05658F0B}"/>
              </a:ext>
            </a:extLst>
          </p:cNvPr>
          <p:cNvSpPr>
            <a:spLocks noChangeShapeType="1"/>
          </p:cNvSpPr>
          <p:nvPr/>
        </p:nvSpPr>
        <p:spPr bwMode="auto">
          <a:xfrm>
            <a:off x="3779838" y="2854325"/>
            <a:ext cx="1052512" cy="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35212" name="Text Box 12">
            <a:extLst>
              <a:ext uri="{FF2B5EF4-FFF2-40B4-BE49-F238E27FC236}">
                <a16:creationId xmlns:a16="http://schemas.microsoft.com/office/drawing/2014/main" id="{80B090C5-E5C4-43AD-B941-245A03E7CA42}"/>
              </a:ext>
            </a:extLst>
          </p:cNvPr>
          <p:cNvSpPr txBox="1">
            <a:spLocks noChangeArrowheads="1"/>
          </p:cNvSpPr>
          <p:nvPr/>
        </p:nvSpPr>
        <p:spPr bwMode="auto">
          <a:xfrm>
            <a:off x="3678238" y="2814638"/>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t>24</a:t>
            </a:r>
            <a:r>
              <a:rPr lang="en-GB" altLang="en-US" sz="1000"/>
              <a:t> </a:t>
            </a:r>
            <a:r>
              <a:rPr lang="en-GB" altLang="en-US"/>
              <a:t>dm</a:t>
            </a:r>
            <a:r>
              <a:rPr lang="en-GB" altLang="en-US" baseline="30000"/>
              <a:t>3</a:t>
            </a:r>
          </a:p>
        </p:txBody>
      </p:sp>
      <p:sp>
        <p:nvSpPr>
          <p:cNvPr id="435213" name="Text Box 13">
            <a:extLst>
              <a:ext uri="{FF2B5EF4-FFF2-40B4-BE49-F238E27FC236}">
                <a16:creationId xmlns:a16="http://schemas.microsoft.com/office/drawing/2014/main" id="{87F8E55C-9A5F-4D0B-92B4-AD48EB3B24DF}"/>
              </a:ext>
            </a:extLst>
          </p:cNvPr>
          <p:cNvSpPr txBox="1">
            <a:spLocks noChangeArrowheads="1"/>
          </p:cNvSpPr>
          <p:nvPr/>
        </p:nvSpPr>
        <p:spPr bwMode="auto">
          <a:xfrm>
            <a:off x="5138738" y="2420938"/>
            <a:ext cx="123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72</a:t>
            </a:r>
            <a:r>
              <a:rPr lang="en-GB" altLang="en-US" sz="1000"/>
              <a:t> </a:t>
            </a:r>
            <a:r>
              <a:rPr lang="en-GB" altLang="en-US"/>
              <a:t>dm</a:t>
            </a:r>
            <a:r>
              <a:rPr lang="en-GB" altLang="en-US" baseline="30000"/>
              <a:t>3</a:t>
            </a:r>
          </a:p>
        </p:txBody>
      </p:sp>
      <p:sp>
        <p:nvSpPr>
          <p:cNvPr id="435214" name="Line 14">
            <a:extLst>
              <a:ext uri="{FF2B5EF4-FFF2-40B4-BE49-F238E27FC236}">
                <a16:creationId xmlns:a16="http://schemas.microsoft.com/office/drawing/2014/main" id="{EC107008-C70D-4477-9844-0DC706C07313}"/>
              </a:ext>
            </a:extLst>
          </p:cNvPr>
          <p:cNvSpPr>
            <a:spLocks noChangeShapeType="1"/>
          </p:cNvSpPr>
          <p:nvPr/>
        </p:nvSpPr>
        <p:spPr bwMode="auto">
          <a:xfrm>
            <a:off x="5262563" y="2854325"/>
            <a:ext cx="990600" cy="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35215" name="Text Box 15">
            <a:extLst>
              <a:ext uri="{FF2B5EF4-FFF2-40B4-BE49-F238E27FC236}">
                <a16:creationId xmlns:a16="http://schemas.microsoft.com/office/drawing/2014/main" id="{6793C9B2-7A9C-4062-AF6D-BFE849C8890F}"/>
              </a:ext>
            </a:extLst>
          </p:cNvPr>
          <p:cNvSpPr txBox="1">
            <a:spLocks noChangeArrowheads="1"/>
          </p:cNvSpPr>
          <p:nvPr/>
        </p:nvSpPr>
        <p:spPr bwMode="auto">
          <a:xfrm>
            <a:off x="5126038" y="2814638"/>
            <a:ext cx="1263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24</a:t>
            </a:r>
            <a:r>
              <a:rPr lang="en-GB" altLang="en-US" sz="1000"/>
              <a:t> </a:t>
            </a:r>
            <a:r>
              <a:rPr lang="en-GB" altLang="en-US"/>
              <a:t>dm</a:t>
            </a:r>
            <a:r>
              <a:rPr lang="en-GB" altLang="en-US" baseline="30000"/>
              <a:t>3</a:t>
            </a:r>
          </a:p>
        </p:txBody>
      </p:sp>
      <p:sp>
        <p:nvSpPr>
          <p:cNvPr id="435216" name="Text Box 16">
            <a:extLst>
              <a:ext uri="{FF2B5EF4-FFF2-40B4-BE49-F238E27FC236}">
                <a16:creationId xmlns:a16="http://schemas.microsoft.com/office/drawing/2014/main" id="{982D7F68-6254-4B74-AC12-1D55ADC1A709}"/>
              </a:ext>
            </a:extLst>
          </p:cNvPr>
          <p:cNvSpPr txBox="1">
            <a:spLocks noChangeArrowheads="1"/>
          </p:cNvSpPr>
          <p:nvPr/>
        </p:nvSpPr>
        <p:spPr bwMode="auto">
          <a:xfrm>
            <a:off x="358775" y="4329113"/>
            <a:ext cx="8569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079500" indent="-10795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FF6600"/>
                </a:solidFill>
              </a:rPr>
              <a:t>Step 3</a:t>
            </a:r>
            <a:r>
              <a:rPr lang="en-GB" altLang="en-US" dirty="0">
                <a:solidFill>
                  <a:srgbClr val="010066"/>
                </a:solidFill>
              </a:rPr>
              <a:t>: use the balanced equation to work out how many moles of water vapor would be produced:</a:t>
            </a:r>
          </a:p>
        </p:txBody>
      </p:sp>
      <p:sp>
        <p:nvSpPr>
          <p:cNvPr id="435217" name="Text Box 17">
            <a:extLst>
              <a:ext uri="{FF2B5EF4-FFF2-40B4-BE49-F238E27FC236}">
                <a16:creationId xmlns:a16="http://schemas.microsoft.com/office/drawing/2014/main" id="{0E058A4F-1D4F-4F41-B5DF-B2F5C3AA6901}"/>
              </a:ext>
            </a:extLst>
          </p:cNvPr>
          <p:cNvSpPr txBox="1">
            <a:spLocks noChangeArrowheads="1"/>
          </p:cNvSpPr>
          <p:nvPr/>
        </p:nvSpPr>
        <p:spPr bwMode="auto">
          <a:xfrm>
            <a:off x="1765300" y="5126038"/>
            <a:ext cx="747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3 moles of hydrogen makes 3 moles of water vapor</a:t>
            </a:r>
          </a:p>
        </p:txBody>
      </p:sp>
      <p:sp>
        <p:nvSpPr>
          <p:cNvPr id="435218" name="Text Box 18">
            <a:extLst>
              <a:ext uri="{FF2B5EF4-FFF2-40B4-BE49-F238E27FC236}">
                <a16:creationId xmlns:a16="http://schemas.microsoft.com/office/drawing/2014/main" id="{B5B7214C-C715-4892-B3A3-891B27A40466}"/>
              </a:ext>
            </a:extLst>
          </p:cNvPr>
          <p:cNvSpPr txBox="1">
            <a:spLocks noChangeArrowheads="1"/>
          </p:cNvSpPr>
          <p:nvPr/>
        </p:nvSpPr>
        <p:spPr bwMode="auto">
          <a:xfrm>
            <a:off x="354013" y="5678488"/>
            <a:ext cx="830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FF6600"/>
                </a:solidFill>
              </a:rPr>
              <a:t>Step 4</a:t>
            </a:r>
            <a:r>
              <a:rPr lang="en-GB" altLang="en-US" dirty="0">
                <a:solidFill>
                  <a:srgbClr val="010066"/>
                </a:solidFill>
              </a:rPr>
              <a:t>: turn moles into volume of water vapor:</a:t>
            </a:r>
          </a:p>
        </p:txBody>
      </p:sp>
      <p:sp>
        <p:nvSpPr>
          <p:cNvPr id="435219" name="Text Box 19">
            <a:extLst>
              <a:ext uri="{FF2B5EF4-FFF2-40B4-BE49-F238E27FC236}">
                <a16:creationId xmlns:a16="http://schemas.microsoft.com/office/drawing/2014/main" id="{8F7A1A19-F1AA-4A89-93C9-FC412A814F56}"/>
              </a:ext>
            </a:extLst>
          </p:cNvPr>
          <p:cNvSpPr txBox="1">
            <a:spLocks noChangeArrowheads="1"/>
          </p:cNvSpPr>
          <p:nvPr/>
        </p:nvSpPr>
        <p:spPr bwMode="auto">
          <a:xfrm>
            <a:off x="6988175" y="6111875"/>
            <a:ext cx="158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cs typeface="Arial" panose="020B0604020202020204" pitchFamily="34" charset="0"/>
              </a:rPr>
              <a:t>= </a:t>
            </a:r>
            <a:r>
              <a:rPr lang="en-GB" altLang="en-US" b="1">
                <a:solidFill>
                  <a:srgbClr val="FF6600"/>
                </a:solidFill>
                <a:cs typeface="Arial" panose="020B0604020202020204" pitchFamily="34" charset="0"/>
              </a:rPr>
              <a:t>72</a:t>
            </a:r>
            <a:r>
              <a:rPr lang="en-GB" altLang="en-US" sz="1000" b="1">
                <a:solidFill>
                  <a:srgbClr val="FF6600"/>
                </a:solidFill>
                <a:cs typeface="Arial" panose="020B0604020202020204" pitchFamily="34" charset="0"/>
              </a:rPr>
              <a:t> </a:t>
            </a:r>
            <a:r>
              <a:rPr lang="en-GB" altLang="en-US" b="1">
                <a:solidFill>
                  <a:srgbClr val="FF6600"/>
                </a:solidFill>
                <a:cs typeface="Arial" panose="020B0604020202020204" pitchFamily="34" charset="0"/>
              </a:rPr>
              <a:t>dm</a:t>
            </a:r>
            <a:r>
              <a:rPr lang="en-GB" altLang="en-US" b="1" baseline="30000">
                <a:solidFill>
                  <a:srgbClr val="FF6600"/>
                </a:solidFill>
                <a:cs typeface="Arial" panose="020B0604020202020204" pitchFamily="34" charset="0"/>
              </a:rPr>
              <a:t>3</a:t>
            </a:r>
            <a:endParaRPr lang="en-GB" altLang="en-US" b="1">
              <a:solidFill>
                <a:srgbClr val="010066"/>
              </a:solidFill>
            </a:endParaRPr>
          </a:p>
        </p:txBody>
      </p:sp>
      <p:sp>
        <p:nvSpPr>
          <p:cNvPr id="435220" name="Text Box 20">
            <a:extLst>
              <a:ext uri="{FF2B5EF4-FFF2-40B4-BE49-F238E27FC236}">
                <a16:creationId xmlns:a16="http://schemas.microsoft.com/office/drawing/2014/main" id="{C546FC9A-896D-4095-B30A-72EBE51C836D}"/>
              </a:ext>
            </a:extLst>
          </p:cNvPr>
          <p:cNvSpPr txBox="1">
            <a:spLocks noChangeArrowheads="1"/>
          </p:cNvSpPr>
          <p:nvPr/>
        </p:nvSpPr>
        <p:spPr bwMode="auto">
          <a:xfrm>
            <a:off x="5216525" y="611187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3 × 24</a:t>
            </a:r>
            <a:r>
              <a:rPr lang="en-GB" altLang="en-US" sz="1000">
                <a:solidFill>
                  <a:srgbClr val="010066"/>
                </a:solidFill>
              </a:rPr>
              <a:t> </a:t>
            </a:r>
            <a:r>
              <a:rPr lang="en-GB" altLang="en-US">
                <a:solidFill>
                  <a:srgbClr val="010066"/>
                </a:solidFill>
              </a:rPr>
              <a:t>dm</a:t>
            </a:r>
            <a:r>
              <a:rPr lang="en-GB" altLang="en-US" baseline="30000">
                <a:solidFill>
                  <a:srgbClr val="010066"/>
                </a:solidFill>
              </a:rPr>
              <a:t>3</a:t>
            </a:r>
          </a:p>
        </p:txBody>
      </p:sp>
      <p:sp>
        <p:nvSpPr>
          <p:cNvPr id="435221" name="Text Box 21">
            <a:extLst>
              <a:ext uri="{FF2B5EF4-FFF2-40B4-BE49-F238E27FC236}">
                <a16:creationId xmlns:a16="http://schemas.microsoft.com/office/drawing/2014/main" id="{DFFE7919-5D31-4D07-A124-47D12DCF0948}"/>
              </a:ext>
            </a:extLst>
          </p:cNvPr>
          <p:cNvSpPr txBox="1">
            <a:spLocks noChangeArrowheads="1"/>
          </p:cNvSpPr>
          <p:nvPr/>
        </p:nvSpPr>
        <p:spPr bwMode="auto">
          <a:xfrm>
            <a:off x="355600" y="3327400"/>
            <a:ext cx="853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FF6600"/>
                </a:solidFill>
              </a:rPr>
              <a:t>Step 2</a:t>
            </a:r>
            <a:r>
              <a:rPr lang="en-GB" altLang="en-US" dirty="0">
                <a:solidFill>
                  <a:srgbClr val="010066"/>
                </a:solidFill>
              </a:rPr>
              <a:t>: write a balanced equation for the reaction:</a:t>
            </a:r>
          </a:p>
        </p:txBody>
      </p:sp>
      <p:sp>
        <p:nvSpPr>
          <p:cNvPr id="435222" name="Text Box 22">
            <a:extLst>
              <a:ext uri="{FF2B5EF4-FFF2-40B4-BE49-F238E27FC236}">
                <a16:creationId xmlns:a16="http://schemas.microsoft.com/office/drawing/2014/main" id="{655DEF16-43E8-4C4F-81CC-078065EACA2C}"/>
              </a:ext>
            </a:extLst>
          </p:cNvPr>
          <p:cNvSpPr txBox="1">
            <a:spLocks noChangeArrowheads="1"/>
          </p:cNvSpPr>
          <p:nvPr/>
        </p:nvSpPr>
        <p:spPr bwMode="auto">
          <a:xfrm>
            <a:off x="1360488" y="3803650"/>
            <a:ext cx="531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marL="179388">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1" eaLnBrk="1" hangingPunct="1"/>
            <a:r>
              <a:rPr lang="en-GB" altLang="en-US">
                <a:solidFill>
                  <a:srgbClr val="010066"/>
                </a:solidFill>
                <a:cs typeface="Times New Roman" panose="02020603050405020304" pitchFamily="18" charset="0"/>
              </a:rPr>
              <a:t>2H</a:t>
            </a:r>
            <a:r>
              <a:rPr lang="en-GB" altLang="en-US" baseline="-25000">
                <a:solidFill>
                  <a:srgbClr val="010066"/>
                </a:solidFill>
                <a:cs typeface="Times New Roman" panose="02020603050405020304" pitchFamily="18" charset="0"/>
              </a:rPr>
              <a:t>2</a:t>
            </a:r>
            <a:r>
              <a:rPr lang="en-GB" altLang="en-US">
                <a:solidFill>
                  <a:srgbClr val="010066"/>
                </a:solidFill>
                <a:cs typeface="Times New Roman" panose="02020603050405020304" pitchFamily="18" charset="0"/>
              </a:rPr>
              <a:t> (g) + O</a:t>
            </a:r>
            <a:r>
              <a:rPr lang="en-GB" altLang="en-US" baseline="-25000">
                <a:solidFill>
                  <a:srgbClr val="010066"/>
                </a:solidFill>
                <a:cs typeface="Times New Roman" panose="02020603050405020304" pitchFamily="18" charset="0"/>
              </a:rPr>
              <a:t>2</a:t>
            </a:r>
            <a:r>
              <a:rPr lang="en-GB" altLang="en-US">
                <a:solidFill>
                  <a:srgbClr val="010066"/>
                </a:solidFill>
                <a:cs typeface="Times New Roman" panose="02020603050405020304" pitchFamily="18" charset="0"/>
              </a:rPr>
              <a:t> (g)            2H</a:t>
            </a:r>
            <a:r>
              <a:rPr lang="en-GB" altLang="en-US" baseline="-25000">
                <a:solidFill>
                  <a:srgbClr val="010066"/>
                </a:solidFill>
                <a:cs typeface="Times New Roman" panose="02020603050405020304" pitchFamily="18" charset="0"/>
              </a:rPr>
              <a:t>2</a:t>
            </a:r>
            <a:r>
              <a:rPr lang="en-GB" altLang="en-US">
                <a:solidFill>
                  <a:srgbClr val="010066"/>
                </a:solidFill>
                <a:cs typeface="Times New Roman" panose="02020603050405020304" pitchFamily="18" charset="0"/>
              </a:rPr>
              <a:t>O (g)</a:t>
            </a:r>
            <a:endParaRPr lang="en-GB" altLang="en-US">
              <a:solidFill>
                <a:srgbClr val="010066"/>
              </a:solidFill>
            </a:endParaRPr>
          </a:p>
        </p:txBody>
      </p:sp>
      <p:pic>
        <p:nvPicPr>
          <p:cNvPr id="24" name="Picture 23" descr="blue arrow.png">
            <a:extLst>
              <a:ext uri="{FF2B5EF4-FFF2-40B4-BE49-F238E27FC236}">
                <a16:creationId xmlns:a16="http://schemas.microsoft.com/office/drawing/2014/main" id="{AEA32D78-F1AD-4E9E-8720-0DCA7BDA2E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3794125"/>
            <a:ext cx="7318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notes_icon">
            <a:extLst>
              <a:ext uri="{FF2B5EF4-FFF2-40B4-BE49-F238E27FC236}">
                <a16:creationId xmlns:a16="http://schemas.microsoft.com/office/drawing/2014/main" id="{F8780F66-30D0-4025-B493-58C7347BE07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6" name="Picture 8">
            <a:hlinkClick r:id="" action="ppaction://hlinkshowjump?jump=nextslide"/>
            <a:extLst>
              <a:ext uri="{FF2B5EF4-FFF2-40B4-BE49-F238E27FC236}">
                <a16:creationId xmlns:a16="http://schemas.microsoft.com/office/drawing/2014/main" id="{90D5EE91-7C04-4699-BFDD-53E2390950E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a:extLst>
              <a:ext uri="{FF2B5EF4-FFF2-40B4-BE49-F238E27FC236}">
                <a16:creationId xmlns:a16="http://schemas.microsoft.com/office/drawing/2014/main" id="{D0E4BA49-A837-41C0-B448-CC5AA419B13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52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52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52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52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52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52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52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52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52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521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521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521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52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52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5220"/>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5" grpId="0"/>
      <p:bldP spid="435208" grpId="0"/>
      <p:bldP spid="435209" grpId="0"/>
      <p:bldP spid="435210" grpId="0"/>
      <p:bldP spid="435212" grpId="0"/>
      <p:bldP spid="435213" grpId="0"/>
      <p:bldP spid="435215" grpId="0"/>
      <p:bldP spid="435216" grpId="0"/>
      <p:bldP spid="435217" grpId="0"/>
      <p:bldP spid="435218" grpId="0"/>
      <p:bldP spid="435219" grpId="0"/>
      <p:bldP spid="435220" grpId="0"/>
      <p:bldP spid="435221" grpId="0"/>
      <p:bldP spid="4352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Picture 2" descr="balloon">
            <a:extLst>
              <a:ext uri="{FF2B5EF4-FFF2-40B4-BE49-F238E27FC236}">
                <a16:creationId xmlns:a16="http://schemas.microsoft.com/office/drawing/2014/main" id="{6A8B9A43-6AD9-4A79-BE46-9158754F3C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86608">
            <a:off x="6262688" y="2676525"/>
            <a:ext cx="2392362"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5D5BC091-D6F5-4B3B-9E8E-2EF7DC313827}"/>
              </a:ext>
            </a:extLst>
          </p:cNvPr>
          <p:cNvSpPr>
            <a:spLocks noGrp="1" noChangeArrowheads="1"/>
          </p:cNvSpPr>
          <p:nvPr>
            <p:ph type="title"/>
          </p:nvPr>
        </p:nvSpPr>
        <p:spPr/>
        <p:txBody>
          <a:bodyPr/>
          <a:lstStyle/>
          <a:p>
            <a:r>
              <a:rPr lang="en-GB" altLang="en-US"/>
              <a:t>Gas calculations: example 2</a:t>
            </a:r>
          </a:p>
        </p:txBody>
      </p:sp>
      <p:sp>
        <p:nvSpPr>
          <p:cNvPr id="21508" name="Text Box 4">
            <a:extLst>
              <a:ext uri="{FF2B5EF4-FFF2-40B4-BE49-F238E27FC236}">
                <a16:creationId xmlns:a16="http://schemas.microsoft.com/office/drawing/2014/main" id="{2688D8B7-956B-4DE4-8D3C-3D0D1556A852}"/>
              </a:ext>
            </a:extLst>
          </p:cNvPr>
          <p:cNvSpPr txBox="1">
            <a:spLocks noChangeArrowheads="1"/>
          </p:cNvSpPr>
          <p:nvPr/>
        </p:nvSpPr>
        <p:spPr bwMode="auto">
          <a:xfrm>
            <a:off x="358775" y="779463"/>
            <a:ext cx="7361238" cy="120015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cs typeface="Times New Roman" panose="02020603050405020304" pitchFamily="18" charset="0"/>
              </a:rPr>
              <a:t>Nitrogen and hydrogen react together to make ammonia. What is the maximum volume of ammonia that can be made from 2,400</a:t>
            </a:r>
            <a:r>
              <a:rPr lang="en-GB" altLang="en-US" sz="1000">
                <a:solidFill>
                  <a:srgbClr val="010066"/>
                </a:solidFill>
                <a:cs typeface="Times New Roman" panose="02020603050405020304" pitchFamily="18" charset="0"/>
              </a:rPr>
              <a:t> </a:t>
            </a:r>
            <a:r>
              <a:rPr lang="en-GB" altLang="en-US">
                <a:solidFill>
                  <a:srgbClr val="010066"/>
                </a:solidFill>
                <a:cs typeface="Times New Roman" panose="02020603050405020304" pitchFamily="18" charset="0"/>
              </a:rPr>
              <a:t>cm</a:t>
            </a:r>
            <a:r>
              <a:rPr lang="en-GB" altLang="en-US" baseline="30000">
                <a:solidFill>
                  <a:srgbClr val="010066"/>
                </a:solidFill>
                <a:cs typeface="Times New Roman" panose="02020603050405020304" pitchFamily="18" charset="0"/>
              </a:rPr>
              <a:t>3</a:t>
            </a:r>
            <a:r>
              <a:rPr lang="en-GB" altLang="en-US">
                <a:solidFill>
                  <a:srgbClr val="010066"/>
                </a:solidFill>
                <a:cs typeface="Times New Roman" panose="02020603050405020304" pitchFamily="18" charset="0"/>
              </a:rPr>
              <a:t> of nitrogen gas?</a:t>
            </a:r>
            <a:r>
              <a:rPr lang="en-GB" altLang="en-US">
                <a:solidFill>
                  <a:srgbClr val="010066"/>
                </a:solidFill>
              </a:rPr>
              <a:t> </a:t>
            </a:r>
          </a:p>
        </p:txBody>
      </p:sp>
      <p:sp>
        <p:nvSpPr>
          <p:cNvPr id="436229" name="Text Box 5">
            <a:extLst>
              <a:ext uri="{FF2B5EF4-FFF2-40B4-BE49-F238E27FC236}">
                <a16:creationId xmlns:a16="http://schemas.microsoft.com/office/drawing/2014/main" id="{7F1AC283-898B-4261-8ECC-05CEE9475DCF}"/>
              </a:ext>
            </a:extLst>
          </p:cNvPr>
          <p:cNvSpPr txBox="1">
            <a:spLocks noChangeArrowheads="1"/>
          </p:cNvSpPr>
          <p:nvPr/>
        </p:nvSpPr>
        <p:spPr bwMode="auto">
          <a:xfrm>
            <a:off x="354013" y="5254625"/>
            <a:ext cx="853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Step 2</a:t>
            </a:r>
            <a:r>
              <a:rPr lang="en-GB" altLang="en-US">
                <a:solidFill>
                  <a:srgbClr val="010066"/>
                </a:solidFill>
              </a:rPr>
              <a:t>: Write a balanced equation for the reaction:</a:t>
            </a:r>
          </a:p>
        </p:txBody>
      </p:sp>
      <p:sp>
        <p:nvSpPr>
          <p:cNvPr id="436230" name="Text Box 6">
            <a:extLst>
              <a:ext uri="{FF2B5EF4-FFF2-40B4-BE49-F238E27FC236}">
                <a16:creationId xmlns:a16="http://schemas.microsoft.com/office/drawing/2014/main" id="{E411091B-CFD1-40F5-A1E7-23EBBE0CFFC8}"/>
              </a:ext>
            </a:extLst>
          </p:cNvPr>
          <p:cNvSpPr txBox="1">
            <a:spLocks noChangeArrowheads="1"/>
          </p:cNvSpPr>
          <p:nvPr/>
        </p:nvSpPr>
        <p:spPr bwMode="auto">
          <a:xfrm>
            <a:off x="1797050" y="5789613"/>
            <a:ext cx="5072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cs typeface="Times New Roman" panose="02020603050405020304" pitchFamily="18" charset="0"/>
              </a:rPr>
              <a:t>N</a:t>
            </a:r>
            <a:r>
              <a:rPr lang="en-GB" altLang="en-US" baseline="-25000">
                <a:solidFill>
                  <a:srgbClr val="010066"/>
                </a:solidFill>
                <a:cs typeface="Times New Roman" panose="02020603050405020304" pitchFamily="18" charset="0"/>
              </a:rPr>
              <a:t>2</a:t>
            </a:r>
            <a:r>
              <a:rPr lang="en-GB" altLang="en-US">
                <a:solidFill>
                  <a:srgbClr val="010066"/>
                </a:solidFill>
                <a:cs typeface="Times New Roman" panose="02020603050405020304" pitchFamily="18" charset="0"/>
              </a:rPr>
              <a:t> (g) + 3H</a:t>
            </a:r>
            <a:r>
              <a:rPr lang="en-GB" altLang="en-US" baseline="-25000">
                <a:solidFill>
                  <a:srgbClr val="010066"/>
                </a:solidFill>
                <a:cs typeface="Times New Roman" panose="02020603050405020304" pitchFamily="18" charset="0"/>
              </a:rPr>
              <a:t>2</a:t>
            </a:r>
            <a:r>
              <a:rPr lang="en-GB" altLang="en-US">
                <a:solidFill>
                  <a:srgbClr val="010066"/>
                </a:solidFill>
                <a:cs typeface="Times New Roman" panose="02020603050405020304" pitchFamily="18" charset="0"/>
              </a:rPr>
              <a:t> (g) </a:t>
            </a:r>
            <a:r>
              <a:rPr lang="en-GB" altLang="en-US">
                <a:solidFill>
                  <a:srgbClr val="010066"/>
                </a:solidFill>
                <a:cs typeface="Times New Roman" panose="02020603050405020304" pitchFamily="18" charset="0"/>
                <a:sym typeface="Wingdings" panose="05000000000000000000" pitchFamily="2" charset="2"/>
              </a:rPr>
              <a:t>         </a:t>
            </a:r>
            <a:r>
              <a:rPr lang="en-GB" altLang="en-US">
                <a:solidFill>
                  <a:srgbClr val="010066"/>
                </a:solidFill>
                <a:cs typeface="Times New Roman" panose="02020603050405020304" pitchFamily="18" charset="0"/>
              </a:rPr>
              <a:t> 2NH</a:t>
            </a:r>
            <a:r>
              <a:rPr lang="en-GB" altLang="en-US" baseline="-25000">
                <a:solidFill>
                  <a:srgbClr val="010066"/>
                </a:solidFill>
                <a:cs typeface="Times New Roman" panose="02020603050405020304" pitchFamily="18" charset="0"/>
              </a:rPr>
              <a:t>3</a:t>
            </a:r>
            <a:r>
              <a:rPr lang="en-GB" altLang="en-US">
                <a:solidFill>
                  <a:srgbClr val="010066"/>
                </a:solidFill>
                <a:cs typeface="Times New Roman" panose="02020603050405020304" pitchFamily="18" charset="0"/>
              </a:rPr>
              <a:t> (g)</a:t>
            </a:r>
          </a:p>
        </p:txBody>
      </p:sp>
      <p:sp>
        <p:nvSpPr>
          <p:cNvPr id="436231" name="Text Box 7">
            <a:extLst>
              <a:ext uri="{FF2B5EF4-FFF2-40B4-BE49-F238E27FC236}">
                <a16:creationId xmlns:a16="http://schemas.microsoft.com/office/drawing/2014/main" id="{C72A1A5B-C3EB-4F96-8A78-61745048644F}"/>
              </a:ext>
            </a:extLst>
          </p:cNvPr>
          <p:cNvSpPr txBox="1">
            <a:spLocks noChangeArrowheads="1"/>
          </p:cNvSpPr>
          <p:nvPr/>
        </p:nvSpPr>
        <p:spPr bwMode="auto">
          <a:xfrm>
            <a:off x="354013" y="2120900"/>
            <a:ext cx="850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Step 1</a:t>
            </a:r>
            <a:r>
              <a:rPr lang="en-GB" altLang="en-US">
                <a:solidFill>
                  <a:srgbClr val="010066"/>
                </a:solidFill>
              </a:rPr>
              <a:t>: Turn volume of nitrogen into moles of nitrogen:</a:t>
            </a:r>
          </a:p>
        </p:txBody>
      </p:sp>
      <p:sp>
        <p:nvSpPr>
          <p:cNvPr id="436232" name="Text Box 8">
            <a:extLst>
              <a:ext uri="{FF2B5EF4-FFF2-40B4-BE49-F238E27FC236}">
                <a16:creationId xmlns:a16="http://schemas.microsoft.com/office/drawing/2014/main" id="{713D74DD-1387-4A7F-9F9A-4C57D333B535}"/>
              </a:ext>
            </a:extLst>
          </p:cNvPr>
          <p:cNvSpPr txBox="1">
            <a:spLocks noChangeArrowheads="1"/>
          </p:cNvSpPr>
          <p:nvPr/>
        </p:nvSpPr>
        <p:spPr bwMode="auto">
          <a:xfrm>
            <a:off x="1797050" y="2744788"/>
            <a:ext cx="357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moles of N</a:t>
            </a:r>
            <a:r>
              <a:rPr lang="en-GB" altLang="en-US" baseline="-25000">
                <a:solidFill>
                  <a:srgbClr val="010066"/>
                </a:solidFill>
              </a:rPr>
              <a:t>2</a:t>
            </a:r>
            <a:r>
              <a:rPr lang="en-GB" altLang="en-US">
                <a:solidFill>
                  <a:srgbClr val="010066"/>
                </a:solidFill>
              </a:rPr>
              <a:t> =</a:t>
            </a:r>
            <a:endParaRPr lang="en-GB" altLang="en-US" baseline="-25000">
              <a:solidFill>
                <a:srgbClr val="010066"/>
              </a:solidFill>
            </a:endParaRPr>
          </a:p>
        </p:txBody>
      </p:sp>
      <p:sp>
        <p:nvSpPr>
          <p:cNvPr id="436233" name="Text Box 9">
            <a:extLst>
              <a:ext uri="{FF2B5EF4-FFF2-40B4-BE49-F238E27FC236}">
                <a16:creationId xmlns:a16="http://schemas.microsoft.com/office/drawing/2014/main" id="{265F5AD7-5FCC-4E30-9D52-5FEB00F6CEA2}"/>
              </a:ext>
            </a:extLst>
          </p:cNvPr>
          <p:cNvSpPr txBox="1">
            <a:spLocks noChangeArrowheads="1"/>
          </p:cNvSpPr>
          <p:nvPr/>
        </p:nvSpPr>
        <p:spPr bwMode="auto">
          <a:xfrm>
            <a:off x="3781425" y="2563813"/>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volume</a:t>
            </a:r>
          </a:p>
        </p:txBody>
      </p:sp>
      <p:sp>
        <p:nvSpPr>
          <p:cNvPr id="436234" name="Line 10">
            <a:extLst>
              <a:ext uri="{FF2B5EF4-FFF2-40B4-BE49-F238E27FC236}">
                <a16:creationId xmlns:a16="http://schemas.microsoft.com/office/drawing/2014/main" id="{87AC7FC1-8D6E-4756-B6A5-CECE4339538C}"/>
              </a:ext>
            </a:extLst>
          </p:cNvPr>
          <p:cNvSpPr>
            <a:spLocks noChangeShapeType="1"/>
          </p:cNvSpPr>
          <p:nvPr/>
        </p:nvSpPr>
        <p:spPr bwMode="auto">
          <a:xfrm>
            <a:off x="3924300" y="2973388"/>
            <a:ext cx="1033463" cy="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36235" name="Text Box 11">
            <a:extLst>
              <a:ext uri="{FF2B5EF4-FFF2-40B4-BE49-F238E27FC236}">
                <a16:creationId xmlns:a16="http://schemas.microsoft.com/office/drawing/2014/main" id="{82934AEF-2387-4F5D-99DC-43B69034C401}"/>
              </a:ext>
            </a:extLst>
          </p:cNvPr>
          <p:cNvSpPr txBox="1">
            <a:spLocks noChangeArrowheads="1"/>
          </p:cNvSpPr>
          <p:nvPr/>
        </p:nvSpPr>
        <p:spPr bwMode="auto">
          <a:xfrm>
            <a:off x="3819525" y="2957513"/>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24</a:t>
            </a:r>
            <a:r>
              <a:rPr lang="en-GB" altLang="en-US" sz="1000">
                <a:solidFill>
                  <a:srgbClr val="010066"/>
                </a:solidFill>
              </a:rPr>
              <a:t> </a:t>
            </a:r>
            <a:r>
              <a:rPr lang="en-GB" altLang="en-US">
                <a:solidFill>
                  <a:srgbClr val="010066"/>
                </a:solidFill>
              </a:rPr>
              <a:t>dm</a:t>
            </a:r>
            <a:r>
              <a:rPr lang="en-GB" altLang="en-US" baseline="30000">
                <a:solidFill>
                  <a:srgbClr val="010066"/>
                </a:solidFill>
              </a:rPr>
              <a:t>3</a:t>
            </a:r>
          </a:p>
        </p:txBody>
      </p:sp>
      <p:sp>
        <p:nvSpPr>
          <p:cNvPr id="436236" name="Text Box 12">
            <a:extLst>
              <a:ext uri="{FF2B5EF4-FFF2-40B4-BE49-F238E27FC236}">
                <a16:creationId xmlns:a16="http://schemas.microsoft.com/office/drawing/2014/main" id="{C7705047-D394-4EAF-B31C-DCE5BD58D337}"/>
              </a:ext>
            </a:extLst>
          </p:cNvPr>
          <p:cNvSpPr txBox="1">
            <a:spLocks noChangeArrowheads="1"/>
          </p:cNvSpPr>
          <p:nvPr/>
        </p:nvSpPr>
        <p:spPr bwMode="auto">
          <a:xfrm>
            <a:off x="3816350" y="3551238"/>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2.4</a:t>
            </a:r>
            <a:r>
              <a:rPr lang="en-GB" altLang="en-US" sz="1000">
                <a:solidFill>
                  <a:srgbClr val="010066"/>
                </a:solidFill>
              </a:rPr>
              <a:t> </a:t>
            </a:r>
            <a:r>
              <a:rPr lang="en-GB" altLang="en-US">
                <a:solidFill>
                  <a:srgbClr val="010066"/>
                </a:solidFill>
              </a:rPr>
              <a:t>dm</a:t>
            </a:r>
            <a:r>
              <a:rPr lang="en-GB" altLang="en-US" baseline="30000">
                <a:solidFill>
                  <a:srgbClr val="010066"/>
                </a:solidFill>
              </a:rPr>
              <a:t>3</a:t>
            </a:r>
          </a:p>
        </p:txBody>
      </p:sp>
      <p:sp>
        <p:nvSpPr>
          <p:cNvPr id="436238" name="Text Box 14">
            <a:extLst>
              <a:ext uri="{FF2B5EF4-FFF2-40B4-BE49-F238E27FC236}">
                <a16:creationId xmlns:a16="http://schemas.microsoft.com/office/drawing/2014/main" id="{110F8975-12AC-40D6-9FD6-D0D549744B13}"/>
              </a:ext>
            </a:extLst>
          </p:cNvPr>
          <p:cNvSpPr txBox="1">
            <a:spLocks noChangeArrowheads="1"/>
          </p:cNvSpPr>
          <p:nvPr/>
        </p:nvSpPr>
        <p:spPr bwMode="auto">
          <a:xfrm>
            <a:off x="3771900" y="3944938"/>
            <a:ext cx="1339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24</a:t>
            </a:r>
            <a:r>
              <a:rPr lang="en-GB" altLang="en-US" sz="1000">
                <a:solidFill>
                  <a:srgbClr val="010066"/>
                </a:solidFill>
              </a:rPr>
              <a:t> </a:t>
            </a:r>
            <a:r>
              <a:rPr lang="en-GB" altLang="en-US">
                <a:solidFill>
                  <a:srgbClr val="010066"/>
                </a:solidFill>
              </a:rPr>
              <a:t>dm</a:t>
            </a:r>
            <a:r>
              <a:rPr lang="en-GB" altLang="en-US" baseline="30000">
                <a:solidFill>
                  <a:srgbClr val="010066"/>
                </a:solidFill>
              </a:rPr>
              <a:t>3</a:t>
            </a:r>
          </a:p>
        </p:txBody>
      </p:sp>
      <p:sp>
        <p:nvSpPr>
          <p:cNvPr id="436239" name="Text Box 15">
            <a:extLst>
              <a:ext uri="{FF2B5EF4-FFF2-40B4-BE49-F238E27FC236}">
                <a16:creationId xmlns:a16="http://schemas.microsoft.com/office/drawing/2014/main" id="{45B4B771-E085-403C-8E95-4C4FD3EAB231}"/>
              </a:ext>
            </a:extLst>
          </p:cNvPr>
          <p:cNvSpPr txBox="1">
            <a:spLocks noChangeArrowheads="1"/>
          </p:cNvSpPr>
          <p:nvPr/>
        </p:nvSpPr>
        <p:spPr bwMode="auto">
          <a:xfrm>
            <a:off x="6362700" y="3111500"/>
            <a:ext cx="2082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cs typeface="Arial" panose="020B0604020202020204" pitchFamily="34" charset="0"/>
              </a:rPr>
              <a:t>NOTE: To convert cm</a:t>
            </a:r>
            <a:r>
              <a:rPr lang="en-GB" altLang="en-US" sz="2200" baseline="30000">
                <a:solidFill>
                  <a:srgbClr val="010066"/>
                </a:solidFill>
                <a:cs typeface="Arial" panose="020B0604020202020204" pitchFamily="34" charset="0"/>
              </a:rPr>
              <a:t>3</a:t>
            </a:r>
            <a:r>
              <a:rPr lang="en-GB" altLang="en-US" sz="2200">
                <a:solidFill>
                  <a:srgbClr val="010066"/>
                </a:solidFill>
                <a:cs typeface="Arial" panose="020B0604020202020204" pitchFamily="34" charset="0"/>
              </a:rPr>
              <a:t> </a:t>
            </a:r>
            <a:br>
              <a:rPr lang="en-GB" altLang="en-US" sz="2200">
                <a:solidFill>
                  <a:srgbClr val="010066"/>
                </a:solidFill>
                <a:cs typeface="Arial" panose="020B0604020202020204" pitchFamily="34" charset="0"/>
              </a:rPr>
            </a:br>
            <a:r>
              <a:rPr lang="en-GB" altLang="en-US" sz="2200">
                <a:solidFill>
                  <a:srgbClr val="010066"/>
                </a:solidFill>
                <a:cs typeface="Arial" panose="020B0604020202020204" pitchFamily="34" charset="0"/>
              </a:rPr>
              <a:t>to dm</a:t>
            </a:r>
            <a:r>
              <a:rPr lang="en-GB" altLang="en-US" sz="2200" baseline="30000">
                <a:solidFill>
                  <a:srgbClr val="010066"/>
                </a:solidFill>
                <a:cs typeface="Arial" panose="020B0604020202020204" pitchFamily="34" charset="0"/>
              </a:rPr>
              <a:t>3</a:t>
            </a:r>
            <a:r>
              <a:rPr lang="en-GB" altLang="en-US" sz="2200">
                <a:solidFill>
                  <a:srgbClr val="010066"/>
                </a:solidFill>
                <a:cs typeface="Arial" panose="020B0604020202020204" pitchFamily="34" charset="0"/>
              </a:rPr>
              <a:t>, divide by 1,000.</a:t>
            </a:r>
          </a:p>
        </p:txBody>
      </p:sp>
      <p:sp>
        <p:nvSpPr>
          <p:cNvPr id="436240" name="Text Box 16">
            <a:extLst>
              <a:ext uri="{FF2B5EF4-FFF2-40B4-BE49-F238E27FC236}">
                <a16:creationId xmlns:a16="http://schemas.microsoft.com/office/drawing/2014/main" id="{81DAD75C-B0B5-402B-965E-4D9C4CD7933D}"/>
              </a:ext>
            </a:extLst>
          </p:cNvPr>
          <p:cNvSpPr txBox="1">
            <a:spLocks noChangeArrowheads="1"/>
          </p:cNvSpPr>
          <p:nvPr/>
        </p:nvSpPr>
        <p:spPr bwMode="auto">
          <a:xfrm>
            <a:off x="3449638" y="4559300"/>
            <a:ext cx="323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 0.1 moles of N</a:t>
            </a:r>
            <a:r>
              <a:rPr lang="en-GB" altLang="en-US" baseline="-25000">
                <a:solidFill>
                  <a:srgbClr val="010066"/>
                </a:solidFill>
              </a:rPr>
              <a:t>2</a:t>
            </a:r>
            <a:endParaRPr lang="en-GB" altLang="en-US">
              <a:solidFill>
                <a:srgbClr val="010066"/>
              </a:solidFill>
            </a:endParaRPr>
          </a:p>
        </p:txBody>
      </p:sp>
      <p:sp>
        <p:nvSpPr>
          <p:cNvPr id="436241" name="Text Box 17">
            <a:extLst>
              <a:ext uri="{FF2B5EF4-FFF2-40B4-BE49-F238E27FC236}">
                <a16:creationId xmlns:a16="http://schemas.microsoft.com/office/drawing/2014/main" id="{74A2E1AC-A1F4-4350-AEC7-66A12A5481FB}"/>
              </a:ext>
            </a:extLst>
          </p:cNvPr>
          <p:cNvSpPr txBox="1">
            <a:spLocks noChangeArrowheads="1"/>
          </p:cNvSpPr>
          <p:nvPr/>
        </p:nvSpPr>
        <p:spPr bwMode="auto">
          <a:xfrm>
            <a:off x="3444875" y="37465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a:t>
            </a:r>
          </a:p>
        </p:txBody>
      </p:sp>
      <p:sp>
        <p:nvSpPr>
          <p:cNvPr id="436243" name="Line 19">
            <a:extLst>
              <a:ext uri="{FF2B5EF4-FFF2-40B4-BE49-F238E27FC236}">
                <a16:creationId xmlns:a16="http://schemas.microsoft.com/office/drawing/2014/main" id="{EE088B61-A070-490D-881D-FEED9C40BFAC}"/>
              </a:ext>
            </a:extLst>
          </p:cNvPr>
          <p:cNvSpPr>
            <a:spLocks noChangeShapeType="1"/>
          </p:cNvSpPr>
          <p:nvPr/>
        </p:nvSpPr>
        <p:spPr bwMode="auto">
          <a:xfrm>
            <a:off x="3927475" y="3975100"/>
            <a:ext cx="1006475" cy="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20" name="Picture 19" descr="blue arrow.png">
            <a:extLst>
              <a:ext uri="{FF2B5EF4-FFF2-40B4-BE49-F238E27FC236}">
                <a16:creationId xmlns:a16="http://schemas.microsoft.com/office/drawing/2014/main" id="{A68F077E-550B-44A1-BD9F-55833CBB9C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0988" y="5775325"/>
            <a:ext cx="7000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a:hlinkClick r:id="" action="ppaction://hlinkshowjump?jump=nextslide"/>
            <a:extLst>
              <a:ext uri="{FF2B5EF4-FFF2-40B4-BE49-F238E27FC236}">
                <a16:creationId xmlns:a16="http://schemas.microsoft.com/office/drawing/2014/main" id="{FD08CA5D-D85D-41CC-888E-009446FB3B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2" name="Picture 21">
            <a:extLst>
              <a:ext uri="{FF2B5EF4-FFF2-40B4-BE49-F238E27FC236}">
                <a16:creationId xmlns:a16="http://schemas.microsoft.com/office/drawing/2014/main" id="{677D3D5F-6590-4D9E-8801-1702E596601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62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62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62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62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6233"/>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4362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623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3623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3624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623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624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3624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3622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3623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9" grpId="0"/>
      <p:bldP spid="436230" grpId="0"/>
      <p:bldP spid="436231" grpId="0"/>
      <p:bldP spid="436232" grpId="0"/>
      <p:bldP spid="436233" grpId="0"/>
      <p:bldP spid="436235" grpId="0"/>
      <p:bldP spid="436236" grpId="0"/>
      <p:bldP spid="436238" grpId="0"/>
      <p:bldP spid="436239" grpId="0"/>
      <p:bldP spid="436240" grpId="0"/>
      <p:bldP spid="4362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lide 12.png">
            <a:extLst>
              <a:ext uri="{FF2B5EF4-FFF2-40B4-BE49-F238E27FC236}">
                <a16:creationId xmlns:a16="http://schemas.microsoft.com/office/drawing/2014/main" id="{833ECB07-1314-4545-AA3D-4B3D389D6A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588" y="3854450"/>
            <a:ext cx="3965575"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9D072F97-B0BD-4B1C-888D-541F36C581A4}"/>
              </a:ext>
            </a:extLst>
          </p:cNvPr>
          <p:cNvSpPr>
            <a:spLocks noGrp="1" noChangeArrowheads="1"/>
          </p:cNvSpPr>
          <p:nvPr>
            <p:ph type="title"/>
          </p:nvPr>
        </p:nvSpPr>
        <p:spPr/>
        <p:txBody>
          <a:bodyPr/>
          <a:lstStyle/>
          <a:p>
            <a:r>
              <a:rPr lang="en-GB" altLang="en-US"/>
              <a:t>Gas calculations: example 2 continued</a:t>
            </a:r>
          </a:p>
        </p:txBody>
      </p:sp>
      <p:sp>
        <p:nvSpPr>
          <p:cNvPr id="22532" name="Text Box 3">
            <a:extLst>
              <a:ext uri="{FF2B5EF4-FFF2-40B4-BE49-F238E27FC236}">
                <a16:creationId xmlns:a16="http://schemas.microsoft.com/office/drawing/2014/main" id="{172BD1F2-3E53-4382-88DD-F6188ABCC480}"/>
              </a:ext>
            </a:extLst>
          </p:cNvPr>
          <p:cNvSpPr txBox="1">
            <a:spLocks noChangeArrowheads="1"/>
          </p:cNvSpPr>
          <p:nvPr/>
        </p:nvSpPr>
        <p:spPr bwMode="auto">
          <a:xfrm>
            <a:off x="358775" y="779463"/>
            <a:ext cx="8188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079500" indent="-10795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Step 3</a:t>
            </a:r>
            <a:r>
              <a:rPr lang="en-GB" altLang="en-US">
                <a:solidFill>
                  <a:srgbClr val="010066"/>
                </a:solidFill>
              </a:rPr>
              <a:t>: Use the balanced equation to work out how many moles of ammonia you can make:</a:t>
            </a:r>
          </a:p>
        </p:txBody>
      </p:sp>
      <p:sp>
        <p:nvSpPr>
          <p:cNvPr id="438276" name="Text Box 4">
            <a:extLst>
              <a:ext uri="{FF2B5EF4-FFF2-40B4-BE49-F238E27FC236}">
                <a16:creationId xmlns:a16="http://schemas.microsoft.com/office/drawing/2014/main" id="{25C4738B-8057-49E0-9A08-FC37FB7781F7}"/>
              </a:ext>
            </a:extLst>
          </p:cNvPr>
          <p:cNvSpPr txBox="1">
            <a:spLocks noChangeArrowheads="1"/>
          </p:cNvSpPr>
          <p:nvPr/>
        </p:nvSpPr>
        <p:spPr bwMode="auto">
          <a:xfrm>
            <a:off x="1884363" y="1728788"/>
            <a:ext cx="6092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1 mole of N</a:t>
            </a:r>
            <a:r>
              <a:rPr lang="en-GB" altLang="en-US" baseline="-25000">
                <a:solidFill>
                  <a:srgbClr val="010066"/>
                </a:solidFill>
              </a:rPr>
              <a:t>2</a:t>
            </a:r>
            <a:r>
              <a:rPr lang="en-GB" altLang="en-US">
                <a:solidFill>
                  <a:srgbClr val="010066"/>
                </a:solidFill>
              </a:rPr>
              <a:t> makes 2 moles of NH</a:t>
            </a:r>
            <a:r>
              <a:rPr lang="en-GB" altLang="en-US" baseline="-25000">
                <a:solidFill>
                  <a:srgbClr val="010066"/>
                </a:solidFill>
              </a:rPr>
              <a:t>3</a:t>
            </a:r>
            <a:r>
              <a:rPr lang="en-GB" altLang="en-US">
                <a:solidFill>
                  <a:srgbClr val="010066"/>
                </a:solidFill>
              </a:rPr>
              <a:t>, so </a:t>
            </a:r>
            <a:br>
              <a:rPr lang="en-GB" altLang="en-US">
                <a:solidFill>
                  <a:srgbClr val="010066"/>
                </a:solidFill>
              </a:rPr>
            </a:br>
            <a:r>
              <a:rPr lang="en-GB" altLang="en-US">
                <a:solidFill>
                  <a:srgbClr val="010066"/>
                </a:solidFill>
              </a:rPr>
              <a:t>0.1 moles of N</a:t>
            </a:r>
            <a:r>
              <a:rPr lang="en-GB" altLang="en-US" baseline="-25000">
                <a:solidFill>
                  <a:srgbClr val="010066"/>
                </a:solidFill>
              </a:rPr>
              <a:t>2</a:t>
            </a:r>
            <a:r>
              <a:rPr lang="en-GB" altLang="en-US">
                <a:solidFill>
                  <a:srgbClr val="010066"/>
                </a:solidFill>
              </a:rPr>
              <a:t> makes </a:t>
            </a:r>
            <a:r>
              <a:rPr lang="en-GB" altLang="en-US" b="1">
                <a:solidFill>
                  <a:srgbClr val="FF6600"/>
                </a:solidFill>
              </a:rPr>
              <a:t>0.2 moles </a:t>
            </a:r>
            <a:r>
              <a:rPr lang="en-GB" altLang="en-US">
                <a:solidFill>
                  <a:srgbClr val="010066"/>
                </a:solidFill>
              </a:rPr>
              <a:t>of NH</a:t>
            </a:r>
            <a:r>
              <a:rPr lang="en-GB" altLang="en-US" baseline="-25000">
                <a:solidFill>
                  <a:srgbClr val="010066"/>
                </a:solidFill>
              </a:rPr>
              <a:t>3</a:t>
            </a:r>
            <a:r>
              <a:rPr lang="en-GB" altLang="en-US">
                <a:solidFill>
                  <a:srgbClr val="010066"/>
                </a:solidFill>
              </a:rPr>
              <a:t>.</a:t>
            </a:r>
          </a:p>
        </p:txBody>
      </p:sp>
      <p:sp>
        <p:nvSpPr>
          <p:cNvPr id="438277" name="Text Box 5">
            <a:extLst>
              <a:ext uri="{FF2B5EF4-FFF2-40B4-BE49-F238E27FC236}">
                <a16:creationId xmlns:a16="http://schemas.microsoft.com/office/drawing/2014/main" id="{A3A46BDB-1040-4747-8F39-F1B3C136FCAC}"/>
              </a:ext>
            </a:extLst>
          </p:cNvPr>
          <p:cNvSpPr txBox="1">
            <a:spLocks noChangeArrowheads="1"/>
          </p:cNvSpPr>
          <p:nvPr/>
        </p:nvSpPr>
        <p:spPr bwMode="auto">
          <a:xfrm>
            <a:off x="354013" y="2784475"/>
            <a:ext cx="830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Step 4</a:t>
            </a:r>
            <a:r>
              <a:rPr lang="en-GB" altLang="en-US">
                <a:solidFill>
                  <a:srgbClr val="010066"/>
                </a:solidFill>
              </a:rPr>
              <a:t>: Turn moles of ammonia into volume of ammonia:</a:t>
            </a:r>
          </a:p>
        </p:txBody>
      </p:sp>
      <p:sp>
        <p:nvSpPr>
          <p:cNvPr id="438278" name="Text Box 6">
            <a:extLst>
              <a:ext uri="{FF2B5EF4-FFF2-40B4-BE49-F238E27FC236}">
                <a16:creationId xmlns:a16="http://schemas.microsoft.com/office/drawing/2014/main" id="{61B0E918-353F-4565-84A9-6A9964546531}"/>
              </a:ext>
            </a:extLst>
          </p:cNvPr>
          <p:cNvSpPr txBox="1">
            <a:spLocks noChangeArrowheads="1"/>
          </p:cNvSpPr>
          <p:nvPr/>
        </p:nvSpPr>
        <p:spPr bwMode="auto">
          <a:xfrm>
            <a:off x="4225925" y="3475038"/>
            <a:ext cx="318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cs typeface="Arial" panose="020B0604020202020204" pitchFamily="34" charset="0"/>
              </a:rPr>
              <a:t>volume = moles × 24</a:t>
            </a:r>
            <a:endParaRPr lang="en-GB" altLang="en-US">
              <a:solidFill>
                <a:srgbClr val="FF6600"/>
              </a:solidFill>
              <a:cs typeface="Arial" panose="020B0604020202020204" pitchFamily="34" charset="0"/>
            </a:endParaRPr>
          </a:p>
        </p:txBody>
      </p:sp>
      <p:sp>
        <p:nvSpPr>
          <p:cNvPr id="438279" name="Text Box 7">
            <a:extLst>
              <a:ext uri="{FF2B5EF4-FFF2-40B4-BE49-F238E27FC236}">
                <a16:creationId xmlns:a16="http://schemas.microsoft.com/office/drawing/2014/main" id="{98F7270C-51AF-4BC1-B0A8-BB8D532195A6}"/>
              </a:ext>
            </a:extLst>
          </p:cNvPr>
          <p:cNvSpPr txBox="1">
            <a:spLocks noChangeArrowheads="1"/>
          </p:cNvSpPr>
          <p:nvPr/>
        </p:nvSpPr>
        <p:spPr bwMode="auto">
          <a:xfrm>
            <a:off x="5303838" y="4784725"/>
            <a:ext cx="372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cs typeface="Arial" panose="020B0604020202020204" pitchFamily="34" charset="0"/>
              </a:rPr>
              <a:t>= </a:t>
            </a:r>
            <a:r>
              <a:rPr lang="en-GB" altLang="en-US" b="1">
                <a:solidFill>
                  <a:srgbClr val="FF6600"/>
                </a:solidFill>
                <a:cs typeface="Arial" panose="020B0604020202020204" pitchFamily="34" charset="0"/>
              </a:rPr>
              <a:t>4.8</a:t>
            </a:r>
            <a:r>
              <a:rPr lang="en-GB" altLang="en-US" sz="1000" b="1">
                <a:solidFill>
                  <a:srgbClr val="FF6600"/>
                </a:solidFill>
                <a:cs typeface="Arial" panose="020B0604020202020204" pitchFamily="34" charset="0"/>
              </a:rPr>
              <a:t> </a:t>
            </a:r>
            <a:r>
              <a:rPr lang="en-GB" altLang="en-US" b="1">
                <a:solidFill>
                  <a:srgbClr val="FF6600"/>
                </a:solidFill>
                <a:cs typeface="Arial" panose="020B0604020202020204" pitchFamily="34" charset="0"/>
              </a:rPr>
              <a:t>dm</a:t>
            </a:r>
            <a:r>
              <a:rPr lang="en-GB" altLang="en-US" b="1" baseline="30000">
                <a:solidFill>
                  <a:srgbClr val="FF6600"/>
                </a:solidFill>
                <a:cs typeface="Arial" panose="020B0604020202020204" pitchFamily="34" charset="0"/>
              </a:rPr>
              <a:t>3</a:t>
            </a:r>
            <a:r>
              <a:rPr lang="en-GB" altLang="en-US" b="1">
                <a:solidFill>
                  <a:srgbClr val="FF6600"/>
                </a:solidFill>
                <a:cs typeface="Arial" panose="020B0604020202020204" pitchFamily="34" charset="0"/>
              </a:rPr>
              <a:t> of ammonia</a:t>
            </a:r>
            <a:endParaRPr lang="en-GB" altLang="en-US" b="1">
              <a:solidFill>
                <a:srgbClr val="010066"/>
              </a:solidFill>
            </a:endParaRPr>
          </a:p>
        </p:txBody>
      </p:sp>
      <p:sp>
        <p:nvSpPr>
          <p:cNvPr id="438280" name="Text Box 8">
            <a:extLst>
              <a:ext uri="{FF2B5EF4-FFF2-40B4-BE49-F238E27FC236}">
                <a16:creationId xmlns:a16="http://schemas.microsoft.com/office/drawing/2014/main" id="{18F33DAF-C096-442A-8464-DE0EBDD68E10}"/>
              </a:ext>
            </a:extLst>
          </p:cNvPr>
          <p:cNvSpPr txBox="1">
            <a:spLocks noChangeArrowheads="1"/>
          </p:cNvSpPr>
          <p:nvPr/>
        </p:nvSpPr>
        <p:spPr bwMode="auto">
          <a:xfrm>
            <a:off x="5300663" y="4124325"/>
            <a:ext cx="241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0.2 × 24</a:t>
            </a:r>
            <a:r>
              <a:rPr lang="en-GB" altLang="en-US" sz="1000">
                <a:solidFill>
                  <a:srgbClr val="010066"/>
                </a:solidFill>
              </a:rPr>
              <a:t> </a:t>
            </a:r>
            <a:r>
              <a:rPr lang="en-GB" altLang="en-US">
                <a:solidFill>
                  <a:srgbClr val="010066"/>
                </a:solidFill>
              </a:rPr>
              <a:t>dm</a:t>
            </a:r>
            <a:r>
              <a:rPr lang="en-GB" altLang="en-US" baseline="30000">
                <a:solidFill>
                  <a:srgbClr val="010066"/>
                </a:solidFill>
              </a:rPr>
              <a:t>3</a:t>
            </a:r>
          </a:p>
        </p:txBody>
      </p:sp>
      <p:pic>
        <p:nvPicPr>
          <p:cNvPr id="14" name="Picture 9" descr="notes_icon">
            <a:extLst>
              <a:ext uri="{FF2B5EF4-FFF2-40B4-BE49-F238E27FC236}">
                <a16:creationId xmlns:a16="http://schemas.microsoft.com/office/drawing/2014/main" id="{3DFDA2DB-55A8-4257-93F2-CD249C459F6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8">
            <a:hlinkClick r:id="" action="ppaction://hlinkshowjump?jump=nextslide"/>
            <a:extLst>
              <a:ext uri="{FF2B5EF4-FFF2-40B4-BE49-F238E27FC236}">
                <a16:creationId xmlns:a16="http://schemas.microsoft.com/office/drawing/2014/main" id="{9449BB32-BC97-49B0-8AA7-6BDFC294D01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a:extLst>
              <a:ext uri="{FF2B5EF4-FFF2-40B4-BE49-F238E27FC236}">
                <a16:creationId xmlns:a16="http://schemas.microsoft.com/office/drawing/2014/main" id="{89D2603F-0D70-43A8-9F99-088B9308238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82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82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82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82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82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6" grpId="0"/>
      <p:bldP spid="438277" grpId="0"/>
      <p:bldP spid="438278" grpId="0"/>
      <p:bldP spid="438279" grpId="0"/>
      <p:bldP spid="4382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1EEDD020-0F10-473F-9347-16EAEE18BE3A}"/>
              </a:ext>
            </a:extLst>
          </p:cNvPr>
          <p:cNvSpPr>
            <a:spLocks noGrp="1" noChangeArrowheads="1"/>
          </p:cNvSpPr>
          <p:nvPr>
            <p:ph type="title"/>
          </p:nvPr>
        </p:nvSpPr>
        <p:spPr/>
        <p:txBody>
          <a:bodyPr/>
          <a:lstStyle/>
          <a:p>
            <a:r>
              <a:rPr lang="en-GB" altLang="en-US" dirty="0"/>
              <a:t>Gas calculations</a:t>
            </a:r>
          </a:p>
        </p:txBody>
      </p:sp>
      <p:pic>
        <p:nvPicPr>
          <p:cNvPr id="7" name="Picture 5" descr="flash_icon">
            <a:extLst>
              <a:ext uri="{FF2B5EF4-FFF2-40B4-BE49-F238E27FC236}">
                <a16:creationId xmlns:a16="http://schemas.microsoft.com/office/drawing/2014/main" id="{CB972236-7A0A-4EA9-9D5C-2E712467ABBB}"/>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C4137E2E-D37E-4EAF-A177-1EDA8C787597}"/>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7C50B3A8-C56F-4702-80DA-FB3274CFC7D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D53AAE2B-EBB4-4825-A1BC-25CA67BB672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1529C85-4085-4082-890C-21144FBACB94}"/>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9AD56757-24F7-4726-A8F2-AEE23F9744D9}"/>
              </a:ext>
            </a:extLst>
          </p:cNvPr>
          <p:cNvSpPr>
            <a:spLocks noGrp="1" noChangeArrowheads="1"/>
          </p:cNvSpPr>
          <p:nvPr>
            <p:ph type="title"/>
          </p:nvPr>
        </p:nvSpPr>
        <p:spPr/>
        <p:txBody>
          <a:bodyPr/>
          <a:lstStyle/>
          <a:p>
            <a:r>
              <a:rPr lang="en-GB" altLang="en-US" dirty="0"/>
              <a:t>Reactions using gases</a:t>
            </a:r>
          </a:p>
        </p:txBody>
      </p:sp>
      <p:pic>
        <p:nvPicPr>
          <p:cNvPr id="7" name="Picture 5" descr="flash_icon">
            <a:extLst>
              <a:ext uri="{FF2B5EF4-FFF2-40B4-BE49-F238E27FC236}">
                <a16:creationId xmlns:a16="http://schemas.microsoft.com/office/drawing/2014/main" id="{910E9123-02E7-433D-A604-E509A050DD1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0A0AF629-B869-4A08-8B8F-C54797A0F25B}"/>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5" descr="exp_icon">
            <a:extLst>
              <a:ext uri="{FF2B5EF4-FFF2-40B4-BE49-F238E27FC236}">
                <a16:creationId xmlns:a16="http://schemas.microsoft.com/office/drawing/2014/main" id="{EF841621-DBD4-4AC9-B36D-82FAECBE94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 action="ppaction://hlinkshowjump?jump=nextslide"/>
            <a:extLst>
              <a:ext uri="{FF2B5EF4-FFF2-40B4-BE49-F238E27FC236}">
                <a16:creationId xmlns:a16="http://schemas.microsoft.com/office/drawing/2014/main" id="{D878A9FE-B00F-4036-8E46-FDF58ADB9F3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EC63562F-9167-41E8-947D-DFDAF22F95D1}"/>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39473"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B3809D6-B7BE-464B-BC29-5D080DD21019}"/>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6F3A-A97F-4F03-8804-D2BDAEB52E48}"/>
              </a:ext>
            </a:extLst>
          </p:cNvPr>
          <p:cNvSpPr>
            <a:spLocks noGrp="1"/>
          </p:cNvSpPr>
          <p:nvPr>
            <p:ph type="title"/>
          </p:nvPr>
        </p:nvSpPr>
        <p:spPr/>
        <p:txBody>
          <a:bodyPr/>
          <a:lstStyle/>
          <a:p>
            <a:r>
              <a:rPr lang="en-GB" dirty="0"/>
              <a:t>Ideal gases</a:t>
            </a:r>
            <a:endParaRPr lang="en-US" dirty="0"/>
          </a:p>
        </p:txBody>
      </p:sp>
      <p:pic>
        <p:nvPicPr>
          <p:cNvPr id="4" name="Picture 5" descr="flash_icon">
            <a:extLst>
              <a:ext uri="{FF2B5EF4-FFF2-40B4-BE49-F238E27FC236}">
                <a16:creationId xmlns:a16="http://schemas.microsoft.com/office/drawing/2014/main" id="{1F87B78A-A8A4-418B-973A-6A4B73209A17}"/>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B073B730-DDB7-42D2-9151-00272EDB0CD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3" name="Picture 2"/>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517" name="ShockwaveFlash1" r:id="rId2" imgW="8699400" imgH="5308560"/>
        </mc:Choice>
        <mc:Fallback>
          <p:control name="ShockwaveFlash1" r:id="rId2" imgW="8699400" imgH="5308560">
            <p:pic>
              <p:nvPicPr>
                <p:cNvPr id="7" name="ShockwaveFlash1">
                  <a:extLst>
                    <a:ext uri="{FF2B5EF4-FFF2-40B4-BE49-F238E27FC236}">
                      <a16:creationId xmlns:a16="http://schemas.microsoft.com/office/drawing/2014/main" id="{6F05F343-812A-48D1-845E-07175DE1FBA3}"/>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37135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BAB1C272-CCC1-45C8-8D4A-1E7C31483709}"/>
              </a:ext>
            </a:extLst>
          </p:cNvPr>
          <p:cNvSpPr>
            <a:spLocks noGrp="1" noChangeArrowheads="1"/>
          </p:cNvSpPr>
          <p:nvPr>
            <p:ph type="title"/>
          </p:nvPr>
        </p:nvSpPr>
        <p:spPr/>
        <p:txBody>
          <a:bodyPr/>
          <a:lstStyle/>
          <a:p>
            <a:r>
              <a:rPr lang="en-GB" altLang="en-US" dirty="0"/>
              <a:t>Ideas about particles and gases</a:t>
            </a:r>
          </a:p>
        </p:txBody>
      </p:sp>
      <p:pic>
        <p:nvPicPr>
          <p:cNvPr id="1031" name="Picture 2">
            <a:extLst>
              <a:ext uri="{FF2B5EF4-FFF2-40B4-BE49-F238E27FC236}">
                <a16:creationId xmlns:a16="http://schemas.microsoft.com/office/drawing/2014/main" id="{8ECFA2D0-1737-4F15-98C1-C48D85F25BF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52701" y="93663"/>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flash_icon">
            <a:extLst>
              <a:ext uri="{FF2B5EF4-FFF2-40B4-BE49-F238E27FC236}">
                <a16:creationId xmlns:a16="http://schemas.microsoft.com/office/drawing/2014/main" id="{2AE68938-A9A4-44CE-8B1D-5B61C646749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A332019-D4A7-4933-BF09-65D61B6ED03C}"/>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9C01AE83-CDDC-40C2-8C12-2E212923182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6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37436C0-A227-444E-AE61-C31143CF331F}"/>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AD6BE90-4D82-4B1B-AAD8-83627D1BB80B}"/>
              </a:ext>
            </a:extLst>
          </p:cNvPr>
          <p:cNvSpPr>
            <a:spLocks noGrp="1" noChangeArrowheads="1"/>
          </p:cNvSpPr>
          <p:nvPr>
            <p:ph type="title"/>
          </p:nvPr>
        </p:nvSpPr>
        <p:spPr/>
        <p:txBody>
          <a:bodyPr/>
          <a:lstStyle/>
          <a:p>
            <a:r>
              <a:rPr lang="en-GB" altLang="en-US"/>
              <a:t>Measuring samples</a:t>
            </a:r>
          </a:p>
        </p:txBody>
      </p:sp>
      <p:sp>
        <p:nvSpPr>
          <p:cNvPr id="15363" name="Text Box 5">
            <a:extLst>
              <a:ext uri="{FF2B5EF4-FFF2-40B4-BE49-F238E27FC236}">
                <a16:creationId xmlns:a16="http://schemas.microsoft.com/office/drawing/2014/main" id="{940AFB4A-932F-4C3F-8085-2BF538359F28}"/>
              </a:ext>
            </a:extLst>
          </p:cNvPr>
          <p:cNvSpPr txBox="1">
            <a:spLocks noChangeArrowheads="1"/>
          </p:cNvSpPr>
          <p:nvPr/>
        </p:nvSpPr>
        <p:spPr bwMode="auto">
          <a:xfrm>
            <a:off x="358775" y="800100"/>
            <a:ext cx="8455025" cy="457200"/>
          </a:xfrm>
          <a:prstGeom prst="rect">
            <a:avLst/>
          </a:prstGeom>
          <a:solidFill>
            <a:srgbClr val="FFCC9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How can we quantify the amount of substance in a sample? </a:t>
            </a:r>
            <a:endParaRPr lang="en-GB" altLang="en-US" dirty="0">
              <a:solidFill>
                <a:srgbClr val="010066"/>
              </a:solidFill>
            </a:endParaRPr>
          </a:p>
        </p:txBody>
      </p:sp>
      <p:sp>
        <p:nvSpPr>
          <p:cNvPr id="227334" name="Text Box 6">
            <a:extLst>
              <a:ext uri="{FF2B5EF4-FFF2-40B4-BE49-F238E27FC236}">
                <a16:creationId xmlns:a16="http://schemas.microsoft.com/office/drawing/2014/main" id="{E05C6C2B-26C6-47E3-BB1C-B40B4C1AD2BE}"/>
              </a:ext>
            </a:extLst>
          </p:cNvPr>
          <p:cNvSpPr txBox="1">
            <a:spLocks noChangeArrowheads="1"/>
          </p:cNvSpPr>
          <p:nvPr/>
        </p:nvSpPr>
        <p:spPr bwMode="auto">
          <a:xfrm>
            <a:off x="3035300" y="1627188"/>
            <a:ext cx="5802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You might be used to answering this question using mass, giving your units </a:t>
            </a:r>
            <a:br>
              <a:rPr lang="en-GB" altLang="en-US" dirty="0"/>
            </a:br>
            <a:r>
              <a:rPr lang="en-GB" altLang="en-US" dirty="0"/>
              <a:t>in grams. </a:t>
            </a:r>
            <a:endParaRPr lang="en-GB" altLang="en-US" dirty="0">
              <a:solidFill>
                <a:srgbClr val="010066"/>
              </a:solidFill>
            </a:endParaRPr>
          </a:p>
        </p:txBody>
      </p:sp>
      <p:sp>
        <p:nvSpPr>
          <p:cNvPr id="227335" name="Text Box 7">
            <a:extLst>
              <a:ext uri="{FF2B5EF4-FFF2-40B4-BE49-F238E27FC236}">
                <a16:creationId xmlns:a16="http://schemas.microsoft.com/office/drawing/2014/main" id="{05E7D35C-1AB6-428F-B9AF-B20513E2B6C3}"/>
              </a:ext>
            </a:extLst>
          </p:cNvPr>
          <p:cNvSpPr txBox="1">
            <a:spLocks noChangeArrowheads="1"/>
          </p:cNvSpPr>
          <p:nvPr/>
        </p:nvSpPr>
        <p:spPr bwMode="auto">
          <a:xfrm>
            <a:off x="368300" y="3482975"/>
            <a:ext cx="4289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t>What if we wanted to know how many atoms there are? </a:t>
            </a:r>
            <a:endParaRPr lang="en-GB" altLang="en-US">
              <a:solidFill>
                <a:srgbClr val="010066"/>
              </a:solidFill>
            </a:endParaRPr>
          </a:p>
        </p:txBody>
      </p:sp>
      <p:pic>
        <p:nvPicPr>
          <p:cNvPr id="227337" name="Picture 9" descr="charcoal">
            <a:extLst>
              <a:ext uri="{FF2B5EF4-FFF2-40B4-BE49-F238E27FC236}">
                <a16:creationId xmlns:a16="http://schemas.microsoft.com/office/drawing/2014/main" id="{0F6F265C-7375-4ADE-AF33-D6B86374F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552575"/>
            <a:ext cx="226536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43" name="Text Box 15">
            <a:extLst>
              <a:ext uri="{FF2B5EF4-FFF2-40B4-BE49-F238E27FC236}">
                <a16:creationId xmlns:a16="http://schemas.microsoft.com/office/drawing/2014/main" id="{677540F5-440C-4EF7-99D6-EAB12F83402E}"/>
              </a:ext>
            </a:extLst>
          </p:cNvPr>
          <p:cNvSpPr txBox="1">
            <a:spLocks noChangeArrowheads="1"/>
          </p:cNvSpPr>
          <p:nvPr/>
        </p:nvSpPr>
        <p:spPr bwMode="auto">
          <a:xfrm>
            <a:off x="368300" y="5330825"/>
            <a:ext cx="5146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unit of measurement called </a:t>
            </a:r>
            <a:br>
              <a:rPr lang="en-GB" altLang="en-US"/>
            </a:br>
            <a:r>
              <a:rPr lang="en-GB" altLang="en-US"/>
              <a:t>the </a:t>
            </a:r>
            <a:r>
              <a:rPr lang="en-GB" altLang="en-US" b="1">
                <a:solidFill>
                  <a:srgbClr val="FF6600"/>
                </a:solidFill>
              </a:rPr>
              <a:t>mole </a:t>
            </a:r>
            <a:r>
              <a:rPr lang="en-GB" altLang="en-US">
                <a:solidFill>
                  <a:srgbClr val="010066"/>
                </a:solidFill>
              </a:rPr>
              <a:t>is used instead.</a:t>
            </a:r>
          </a:p>
        </p:txBody>
      </p:sp>
      <p:sp>
        <p:nvSpPr>
          <p:cNvPr id="227344" name="Text Box 16">
            <a:extLst>
              <a:ext uri="{FF2B5EF4-FFF2-40B4-BE49-F238E27FC236}">
                <a16:creationId xmlns:a16="http://schemas.microsoft.com/office/drawing/2014/main" id="{9D887B49-EBCF-4D91-BB37-BE0B603801C2}"/>
              </a:ext>
            </a:extLst>
          </p:cNvPr>
          <p:cNvSpPr txBox="1">
            <a:spLocks noChangeArrowheads="1"/>
          </p:cNvSpPr>
          <p:nvPr/>
        </p:nvSpPr>
        <p:spPr bwMode="auto">
          <a:xfrm>
            <a:off x="368300" y="4584700"/>
            <a:ext cx="454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There are too many to count…</a:t>
            </a:r>
          </a:p>
        </p:txBody>
      </p:sp>
      <p:pic>
        <p:nvPicPr>
          <p:cNvPr id="15" name="Picture 141" descr="Picture4.jpg">
            <a:extLst>
              <a:ext uri="{FF2B5EF4-FFF2-40B4-BE49-F238E27FC236}">
                <a16:creationId xmlns:a16="http://schemas.microsoft.com/office/drawing/2014/main" id="{B59522D9-AD0D-44DA-9589-2294282448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1075" y="2759075"/>
            <a:ext cx="3998913"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FE64D0B2-6064-46CC-A76D-1251952AF7D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12419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73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73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7344"/>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734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4" grpId="0"/>
      <p:bldP spid="227335" grpId="0"/>
      <p:bldP spid="227343" grpId="0"/>
      <p:bldP spid="2273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11" name="AutoShape 15">
            <a:extLst>
              <a:ext uri="{FF2B5EF4-FFF2-40B4-BE49-F238E27FC236}">
                <a16:creationId xmlns:a16="http://schemas.microsoft.com/office/drawing/2014/main" id="{A01B7023-75E1-438F-A608-8837C08EFB24}"/>
              </a:ext>
            </a:extLst>
          </p:cNvPr>
          <p:cNvSpPr>
            <a:spLocks noChangeArrowheads="1"/>
          </p:cNvSpPr>
          <p:nvPr/>
        </p:nvSpPr>
        <p:spPr bwMode="auto">
          <a:xfrm>
            <a:off x="1743534" y="2108200"/>
            <a:ext cx="5656932" cy="960438"/>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6387" name="Rectangle 2">
            <a:extLst>
              <a:ext uri="{FF2B5EF4-FFF2-40B4-BE49-F238E27FC236}">
                <a16:creationId xmlns:a16="http://schemas.microsoft.com/office/drawing/2014/main" id="{3446690D-431C-48F8-AE71-31D1A5D3EED5}"/>
              </a:ext>
            </a:extLst>
          </p:cNvPr>
          <p:cNvSpPr>
            <a:spLocks noGrp="1" noChangeArrowheads="1"/>
          </p:cNvSpPr>
          <p:nvPr>
            <p:ph type="title"/>
          </p:nvPr>
        </p:nvSpPr>
        <p:spPr/>
        <p:txBody>
          <a:bodyPr/>
          <a:lstStyle/>
          <a:p>
            <a:r>
              <a:rPr lang="en-GB" altLang="en-US" dirty="0"/>
              <a:t>What is a mole?</a:t>
            </a:r>
          </a:p>
        </p:txBody>
      </p:sp>
      <p:sp>
        <p:nvSpPr>
          <p:cNvPr id="16388" name="Text Box 4">
            <a:extLst>
              <a:ext uri="{FF2B5EF4-FFF2-40B4-BE49-F238E27FC236}">
                <a16:creationId xmlns:a16="http://schemas.microsoft.com/office/drawing/2014/main" id="{B431E9EF-69A1-43CE-8037-A03C9E9738E4}"/>
              </a:ext>
            </a:extLst>
          </p:cNvPr>
          <p:cNvSpPr txBox="1">
            <a:spLocks noChangeArrowheads="1"/>
          </p:cNvSpPr>
          <p:nvPr/>
        </p:nvSpPr>
        <p:spPr bwMode="auto">
          <a:xfrm>
            <a:off x="349250" y="800100"/>
            <a:ext cx="782390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 mole is an SI unit that is used to represent the number of atoms or molecules in a given amount of substance. The symbol for the unit mole is </a:t>
            </a:r>
            <a:r>
              <a:rPr lang="en-GB" altLang="en-US" b="1" dirty="0">
                <a:solidFill>
                  <a:srgbClr val="FF6600"/>
                </a:solidFill>
              </a:rPr>
              <a:t>mol</a:t>
            </a:r>
            <a:r>
              <a:rPr lang="en-GB" altLang="en-US" dirty="0">
                <a:solidFill>
                  <a:srgbClr val="010066"/>
                </a:solidFill>
              </a:rPr>
              <a:t>.</a:t>
            </a:r>
          </a:p>
        </p:txBody>
      </p:sp>
      <p:sp>
        <p:nvSpPr>
          <p:cNvPr id="234507" name="Text Box 11">
            <a:extLst>
              <a:ext uri="{FF2B5EF4-FFF2-40B4-BE49-F238E27FC236}">
                <a16:creationId xmlns:a16="http://schemas.microsoft.com/office/drawing/2014/main" id="{22537659-D88B-4ED5-8EDF-11049ED7A9FF}"/>
              </a:ext>
            </a:extLst>
          </p:cNvPr>
          <p:cNvSpPr txBox="1">
            <a:spLocks noChangeArrowheads="1"/>
          </p:cNvSpPr>
          <p:nvPr/>
        </p:nvSpPr>
        <p:spPr bwMode="auto">
          <a:xfrm>
            <a:off x="368300" y="5056188"/>
            <a:ext cx="8164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This is equal to lots of atoms indeed. One mole of </a:t>
            </a:r>
            <a:r>
              <a:rPr lang="en-GB" altLang="en-US" b="1">
                <a:solidFill>
                  <a:srgbClr val="010066"/>
                </a:solidFill>
              </a:rPr>
              <a:t>any substance</a:t>
            </a:r>
            <a:r>
              <a:rPr lang="en-GB" altLang="en-US">
                <a:solidFill>
                  <a:srgbClr val="010066"/>
                </a:solidFill>
              </a:rPr>
              <a:t> contains 602,000,000,000,000,000,000,000 (6.02 × 10</a:t>
            </a:r>
            <a:r>
              <a:rPr lang="en-GB" altLang="en-US" baseline="30000">
                <a:solidFill>
                  <a:srgbClr val="010066"/>
                </a:solidFill>
              </a:rPr>
              <a:t>23</a:t>
            </a:r>
            <a:r>
              <a:rPr lang="en-GB" altLang="en-US">
                <a:solidFill>
                  <a:srgbClr val="010066"/>
                </a:solidFill>
              </a:rPr>
              <a:t>) particles.</a:t>
            </a:r>
          </a:p>
        </p:txBody>
      </p:sp>
      <p:pic>
        <p:nvPicPr>
          <p:cNvPr id="234508" name="Picture 12" descr="carbon pile - scales">
            <a:extLst>
              <a:ext uri="{FF2B5EF4-FFF2-40B4-BE49-F238E27FC236}">
                <a16:creationId xmlns:a16="http://schemas.microsoft.com/office/drawing/2014/main" id="{18540556-C1B4-4D03-94A6-44F43456B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063" y="3211513"/>
            <a:ext cx="3375025"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9" name="Text Box 13">
            <a:extLst>
              <a:ext uri="{FF2B5EF4-FFF2-40B4-BE49-F238E27FC236}">
                <a16:creationId xmlns:a16="http://schemas.microsoft.com/office/drawing/2014/main" id="{4B4B87E8-E8CB-4A67-A9BE-4C7AF0409159}"/>
              </a:ext>
            </a:extLst>
          </p:cNvPr>
          <p:cNvSpPr txBox="1">
            <a:spLocks noChangeArrowheads="1"/>
          </p:cNvSpPr>
          <p:nvPr/>
        </p:nvSpPr>
        <p:spPr bwMode="auto">
          <a:xfrm>
            <a:off x="1850775" y="2160588"/>
            <a:ext cx="54424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A mole is defined as the number of atoms in exactly 12</a:t>
            </a:r>
            <a:r>
              <a:rPr lang="en-GB" altLang="en-US" sz="1000" b="1" dirty="0">
                <a:solidFill>
                  <a:schemeClr val="bg1"/>
                </a:solidFill>
              </a:rPr>
              <a:t> </a:t>
            </a:r>
            <a:r>
              <a:rPr lang="en-GB" altLang="en-US" b="1" dirty="0">
                <a:solidFill>
                  <a:schemeClr val="bg1"/>
                </a:solidFill>
              </a:rPr>
              <a:t>g of carbon-12.</a:t>
            </a:r>
          </a:p>
        </p:txBody>
      </p:sp>
      <p:pic>
        <p:nvPicPr>
          <p:cNvPr id="10" name="Picture 9" descr="notes_icon">
            <a:extLst>
              <a:ext uri="{FF2B5EF4-FFF2-40B4-BE49-F238E27FC236}">
                <a16:creationId xmlns:a16="http://schemas.microsoft.com/office/drawing/2014/main" id="{8A0CC966-C1F6-45DA-9CD8-EABEEB44FA8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501070A5-E5EC-422C-9A05-1C42F556532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12890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5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45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45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50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1" grpId="0" animBg="1"/>
      <p:bldP spid="234507" grpId="0"/>
      <p:bldP spid="2345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4A4E7B5-CF51-4E6D-89D2-85522D63785F}"/>
              </a:ext>
            </a:extLst>
          </p:cNvPr>
          <p:cNvSpPr>
            <a:spLocks noGrp="1"/>
          </p:cNvSpPr>
          <p:nvPr>
            <p:ph type="title"/>
          </p:nvPr>
        </p:nvSpPr>
        <p:spPr/>
        <p:txBody>
          <a:bodyPr/>
          <a:lstStyle/>
          <a:p>
            <a:r>
              <a:rPr lang="en-GB" altLang="en-US"/>
              <a:t>Avogadro’s number</a:t>
            </a:r>
          </a:p>
        </p:txBody>
      </p:sp>
      <p:sp>
        <p:nvSpPr>
          <p:cNvPr id="5" name="Text Box 39">
            <a:extLst>
              <a:ext uri="{FF2B5EF4-FFF2-40B4-BE49-F238E27FC236}">
                <a16:creationId xmlns:a16="http://schemas.microsoft.com/office/drawing/2014/main" id="{AEA6B734-2D1C-4867-8407-913C546647EE}"/>
              </a:ext>
            </a:extLst>
          </p:cNvPr>
          <p:cNvSpPr txBox="1">
            <a:spLocks noChangeArrowheads="1"/>
          </p:cNvSpPr>
          <p:nvPr/>
        </p:nvSpPr>
        <p:spPr bwMode="auto">
          <a:xfrm>
            <a:off x="360363" y="790575"/>
            <a:ext cx="7591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number of particles in one mole of a substance is called </a:t>
            </a:r>
            <a:r>
              <a:rPr lang="en-GB" altLang="en-US" b="1" dirty="0">
                <a:solidFill>
                  <a:srgbClr val="FF6600"/>
                </a:solidFill>
              </a:rPr>
              <a:t>Avogadro’s number</a:t>
            </a:r>
            <a:r>
              <a:rPr lang="en-GB" altLang="en-US" dirty="0">
                <a:solidFill>
                  <a:srgbClr val="010066"/>
                </a:solidFill>
              </a:rPr>
              <a:t>.  </a:t>
            </a:r>
          </a:p>
        </p:txBody>
      </p:sp>
      <p:sp>
        <p:nvSpPr>
          <p:cNvPr id="6" name="TextBox 5">
            <a:extLst>
              <a:ext uri="{FF2B5EF4-FFF2-40B4-BE49-F238E27FC236}">
                <a16:creationId xmlns:a16="http://schemas.microsoft.com/office/drawing/2014/main" id="{06629A78-098C-4B34-B9B8-2F945FF6D738}"/>
              </a:ext>
            </a:extLst>
          </p:cNvPr>
          <p:cNvSpPr txBox="1">
            <a:spLocks noChangeArrowheads="1"/>
          </p:cNvSpPr>
          <p:nvPr/>
        </p:nvSpPr>
        <p:spPr bwMode="auto">
          <a:xfrm>
            <a:off x="342900" y="2856442"/>
            <a:ext cx="2241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For example:</a:t>
            </a:r>
          </a:p>
        </p:txBody>
      </p:sp>
      <p:sp>
        <p:nvSpPr>
          <p:cNvPr id="8" name="Rectangle 7">
            <a:extLst>
              <a:ext uri="{FF2B5EF4-FFF2-40B4-BE49-F238E27FC236}">
                <a16:creationId xmlns:a16="http://schemas.microsoft.com/office/drawing/2014/main" id="{F8E62771-5149-46A0-BE31-5A149598192B}"/>
              </a:ext>
            </a:extLst>
          </p:cNvPr>
          <p:cNvSpPr>
            <a:spLocks noChangeArrowheads="1"/>
          </p:cNvSpPr>
          <p:nvPr/>
        </p:nvSpPr>
        <p:spPr bwMode="auto">
          <a:xfrm>
            <a:off x="1960562" y="1849703"/>
            <a:ext cx="5249863" cy="716228"/>
          </a:xfrm>
          <a:prstGeom prst="rect">
            <a:avLst/>
          </a:prstGeom>
          <a:solidFill>
            <a:srgbClr val="FF6600"/>
          </a:solidFill>
          <a:ln w="9525"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7" name="TextBox 6">
            <a:extLst>
              <a:ext uri="{FF2B5EF4-FFF2-40B4-BE49-F238E27FC236}">
                <a16:creationId xmlns:a16="http://schemas.microsoft.com/office/drawing/2014/main" id="{CEDBFA5E-7E47-4CE7-BB03-6F865FBB4C8A}"/>
              </a:ext>
            </a:extLst>
          </p:cNvPr>
          <p:cNvSpPr txBox="1">
            <a:spLocks noChangeArrowheads="1"/>
          </p:cNvSpPr>
          <p:nvPr/>
        </p:nvSpPr>
        <p:spPr bwMode="auto">
          <a:xfrm>
            <a:off x="2136775" y="1981216"/>
            <a:ext cx="489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Avogadro’s number = 6.02 × 10</a:t>
            </a:r>
            <a:r>
              <a:rPr lang="en-GB" altLang="en-US" b="1" baseline="30000" dirty="0">
                <a:solidFill>
                  <a:schemeClr val="bg1"/>
                </a:solidFill>
              </a:rPr>
              <a:t>23 </a:t>
            </a:r>
            <a:r>
              <a:rPr lang="en-GB" altLang="en-US" b="1" dirty="0">
                <a:solidFill>
                  <a:schemeClr val="bg1"/>
                </a:solidFill>
              </a:rPr>
              <a:t> </a:t>
            </a:r>
          </a:p>
        </p:txBody>
      </p:sp>
      <p:sp>
        <p:nvSpPr>
          <p:cNvPr id="9" name="Rectangle 8">
            <a:extLst>
              <a:ext uri="{FF2B5EF4-FFF2-40B4-BE49-F238E27FC236}">
                <a16:creationId xmlns:a16="http://schemas.microsoft.com/office/drawing/2014/main" id="{59BDDA70-9F2A-40F8-BF21-D29D57606F96}"/>
              </a:ext>
            </a:extLst>
          </p:cNvPr>
          <p:cNvSpPr>
            <a:spLocks noChangeArrowheads="1"/>
          </p:cNvSpPr>
          <p:nvPr/>
        </p:nvSpPr>
        <p:spPr bwMode="auto">
          <a:xfrm>
            <a:off x="342900" y="3564202"/>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rgbClr val="000066"/>
                </a:solidFill>
                <a:latin typeface="Arial" panose="020B0604020202020204" pitchFamily="34" charset="0"/>
              </a:defRPr>
            </a:lvl1pPr>
            <a:lvl2pPr marL="719138" indent="-360363">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1">
              <a:buClr>
                <a:srgbClr val="FF6600"/>
              </a:buClr>
              <a:buFont typeface="Wingdings" panose="05000000000000000000" pitchFamily="2" charset="2"/>
              <a:buChar char="l"/>
            </a:pPr>
            <a:r>
              <a:rPr lang="en-GB" altLang="en-US" dirty="0">
                <a:solidFill>
                  <a:srgbClr val="010066"/>
                </a:solidFill>
              </a:rPr>
              <a:t>1 mole of carbon atoms weighs 12</a:t>
            </a:r>
            <a:r>
              <a:rPr lang="en-GB" altLang="en-US" sz="1000" dirty="0">
                <a:solidFill>
                  <a:srgbClr val="010066"/>
                </a:solidFill>
              </a:rPr>
              <a:t> </a:t>
            </a:r>
            <a:r>
              <a:rPr lang="en-GB" altLang="en-US" dirty="0">
                <a:solidFill>
                  <a:srgbClr val="010066"/>
                </a:solidFill>
              </a:rPr>
              <a:t>g.</a:t>
            </a:r>
          </a:p>
        </p:txBody>
      </p:sp>
      <p:sp>
        <p:nvSpPr>
          <p:cNvPr id="10" name="Text Box 49">
            <a:extLst>
              <a:ext uri="{FF2B5EF4-FFF2-40B4-BE49-F238E27FC236}">
                <a16:creationId xmlns:a16="http://schemas.microsoft.com/office/drawing/2014/main" id="{E67371A1-9055-435D-B180-1DB81E8FDBD4}"/>
              </a:ext>
            </a:extLst>
          </p:cNvPr>
          <p:cNvSpPr txBox="1">
            <a:spLocks noChangeArrowheads="1"/>
          </p:cNvSpPr>
          <p:nvPr/>
        </p:nvSpPr>
        <p:spPr bwMode="auto">
          <a:xfrm>
            <a:off x="342900" y="4979723"/>
            <a:ext cx="654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marL="719138" indent="-360363">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1">
              <a:buClr>
                <a:srgbClr val="FF6600"/>
              </a:buClr>
              <a:buFont typeface="Wingdings" panose="05000000000000000000" pitchFamily="2" charset="2"/>
              <a:buChar char="l"/>
            </a:pPr>
            <a:r>
              <a:rPr lang="en-GB" altLang="en-US" dirty="0">
                <a:solidFill>
                  <a:srgbClr val="010066"/>
                </a:solidFill>
              </a:rPr>
              <a:t>1 mole of calcium atoms weighs 40</a:t>
            </a:r>
            <a:r>
              <a:rPr lang="en-GB" altLang="en-US" sz="1000" dirty="0">
                <a:solidFill>
                  <a:srgbClr val="010066"/>
                </a:solidFill>
              </a:rPr>
              <a:t> </a:t>
            </a:r>
            <a:r>
              <a:rPr lang="en-GB" altLang="en-US" dirty="0">
                <a:solidFill>
                  <a:srgbClr val="010066"/>
                </a:solidFill>
              </a:rPr>
              <a:t>g.</a:t>
            </a:r>
          </a:p>
        </p:txBody>
      </p:sp>
      <p:sp>
        <p:nvSpPr>
          <p:cNvPr id="11" name="TextBox 10">
            <a:extLst>
              <a:ext uri="{FF2B5EF4-FFF2-40B4-BE49-F238E27FC236}">
                <a16:creationId xmlns:a16="http://schemas.microsoft.com/office/drawing/2014/main" id="{7E123424-E0C5-40C6-847F-236B22CCDFCA}"/>
              </a:ext>
            </a:extLst>
          </p:cNvPr>
          <p:cNvSpPr txBox="1">
            <a:spLocks noChangeArrowheads="1"/>
          </p:cNvSpPr>
          <p:nvPr/>
        </p:nvSpPr>
        <p:spPr bwMode="auto">
          <a:xfrm>
            <a:off x="342900" y="4271963"/>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Therefore, there are 6.02 × 10</a:t>
            </a:r>
            <a:r>
              <a:rPr lang="en-GB" altLang="en-US" baseline="30000" dirty="0">
                <a:solidFill>
                  <a:srgbClr val="010066"/>
                </a:solidFill>
              </a:rPr>
              <a:t>23</a:t>
            </a:r>
            <a:r>
              <a:rPr lang="en-GB" altLang="en-US" dirty="0">
                <a:solidFill>
                  <a:srgbClr val="010066"/>
                </a:solidFill>
              </a:rPr>
              <a:t> atoms in 12</a:t>
            </a:r>
            <a:r>
              <a:rPr lang="en-GB" altLang="en-US" sz="1000" dirty="0">
                <a:solidFill>
                  <a:srgbClr val="010066"/>
                </a:solidFill>
              </a:rPr>
              <a:t> </a:t>
            </a:r>
            <a:r>
              <a:rPr lang="en-GB" altLang="en-US" dirty="0">
                <a:solidFill>
                  <a:srgbClr val="010066"/>
                </a:solidFill>
              </a:rPr>
              <a:t>g of carbon.</a:t>
            </a:r>
          </a:p>
        </p:txBody>
      </p:sp>
      <p:sp>
        <p:nvSpPr>
          <p:cNvPr id="12" name="TextBox 11">
            <a:extLst>
              <a:ext uri="{FF2B5EF4-FFF2-40B4-BE49-F238E27FC236}">
                <a16:creationId xmlns:a16="http://schemas.microsoft.com/office/drawing/2014/main" id="{84CFA05A-B482-4AC0-A801-0B297D607FCD}"/>
              </a:ext>
            </a:extLst>
          </p:cNvPr>
          <p:cNvSpPr txBox="1">
            <a:spLocks noChangeArrowheads="1"/>
          </p:cNvSpPr>
          <p:nvPr/>
        </p:nvSpPr>
        <p:spPr bwMode="auto">
          <a:xfrm>
            <a:off x="342900" y="5687484"/>
            <a:ext cx="8485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Therefore, there are 6.02 × 10</a:t>
            </a:r>
            <a:r>
              <a:rPr lang="en-GB" altLang="en-US" baseline="30000" dirty="0">
                <a:solidFill>
                  <a:srgbClr val="010066"/>
                </a:solidFill>
              </a:rPr>
              <a:t>23</a:t>
            </a:r>
            <a:r>
              <a:rPr lang="en-GB" altLang="en-US" dirty="0">
                <a:solidFill>
                  <a:srgbClr val="010066"/>
                </a:solidFill>
              </a:rPr>
              <a:t> atoms in 40</a:t>
            </a:r>
            <a:r>
              <a:rPr lang="en-GB" altLang="en-US" sz="1000" dirty="0">
                <a:solidFill>
                  <a:srgbClr val="010066"/>
                </a:solidFill>
              </a:rPr>
              <a:t> </a:t>
            </a:r>
            <a:r>
              <a:rPr lang="en-GB" altLang="en-US" dirty="0">
                <a:solidFill>
                  <a:srgbClr val="010066"/>
                </a:solidFill>
              </a:rPr>
              <a:t>g of calcium.</a:t>
            </a:r>
          </a:p>
        </p:txBody>
      </p:sp>
      <p:sp>
        <p:nvSpPr>
          <p:cNvPr id="19476" name="AutoShape 13">
            <a:extLst>
              <a:ext uri="{FF2B5EF4-FFF2-40B4-BE49-F238E27FC236}">
                <a16:creationId xmlns:a16="http://schemas.microsoft.com/office/drawing/2014/main" id="{41A867A7-59B5-4810-8E92-D8AA927D615E}"/>
              </a:ext>
            </a:extLst>
          </p:cNvPr>
          <p:cNvSpPr>
            <a:spLocks noChangeAspect="1" noChangeArrowheads="1"/>
          </p:cNvSpPr>
          <p:nvPr/>
        </p:nvSpPr>
        <p:spPr bwMode="auto">
          <a:xfrm>
            <a:off x="7280275" y="4754537"/>
            <a:ext cx="698500" cy="908050"/>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77" name="Text Box 1329">
            <a:extLst>
              <a:ext uri="{FF2B5EF4-FFF2-40B4-BE49-F238E27FC236}">
                <a16:creationId xmlns:a16="http://schemas.microsoft.com/office/drawing/2014/main" id="{5F2B4F03-CB18-48DD-83B9-F6FC8F4CE733}"/>
              </a:ext>
            </a:extLst>
          </p:cNvPr>
          <p:cNvSpPr txBox="1">
            <a:spLocks noChangeAspect="1" noChangeArrowheads="1"/>
          </p:cNvSpPr>
          <p:nvPr/>
        </p:nvSpPr>
        <p:spPr bwMode="auto">
          <a:xfrm>
            <a:off x="7188200" y="4965674"/>
            <a:ext cx="882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Ca</a:t>
            </a:r>
          </a:p>
        </p:txBody>
      </p:sp>
      <p:sp>
        <p:nvSpPr>
          <p:cNvPr id="19478" name="Text Box 1328">
            <a:extLst>
              <a:ext uri="{FF2B5EF4-FFF2-40B4-BE49-F238E27FC236}">
                <a16:creationId xmlns:a16="http://schemas.microsoft.com/office/drawing/2014/main" id="{ED221542-C94A-41EE-A926-016C903F9AFB}"/>
              </a:ext>
            </a:extLst>
          </p:cNvPr>
          <p:cNvSpPr txBox="1">
            <a:spLocks noChangeAspect="1" noChangeArrowheads="1"/>
          </p:cNvSpPr>
          <p:nvPr/>
        </p:nvSpPr>
        <p:spPr bwMode="auto">
          <a:xfrm>
            <a:off x="7188200" y="5429224"/>
            <a:ext cx="882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400" b="1">
                <a:solidFill>
                  <a:srgbClr val="010066"/>
                </a:solidFill>
              </a:rPr>
              <a:t>40</a:t>
            </a:r>
          </a:p>
        </p:txBody>
      </p:sp>
      <p:sp>
        <p:nvSpPr>
          <p:cNvPr id="19479" name="Text Box 1327">
            <a:extLst>
              <a:ext uri="{FF2B5EF4-FFF2-40B4-BE49-F238E27FC236}">
                <a16:creationId xmlns:a16="http://schemas.microsoft.com/office/drawing/2014/main" id="{4A419A37-B05B-4FD8-9563-F8365E4F855C}"/>
              </a:ext>
            </a:extLst>
          </p:cNvPr>
          <p:cNvSpPr txBox="1">
            <a:spLocks noChangeAspect="1" noChangeArrowheads="1"/>
          </p:cNvSpPr>
          <p:nvPr/>
        </p:nvSpPr>
        <p:spPr bwMode="auto">
          <a:xfrm>
            <a:off x="6937375" y="4757712"/>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400" b="1">
                <a:solidFill>
                  <a:srgbClr val="010066"/>
                </a:solidFill>
              </a:rPr>
              <a:t>20</a:t>
            </a:r>
          </a:p>
        </p:txBody>
      </p:sp>
      <p:sp>
        <p:nvSpPr>
          <p:cNvPr id="19480" name="Text Box 1326">
            <a:extLst>
              <a:ext uri="{FF2B5EF4-FFF2-40B4-BE49-F238E27FC236}">
                <a16:creationId xmlns:a16="http://schemas.microsoft.com/office/drawing/2014/main" id="{69AA452B-102B-4EA1-88D0-BF19AEED9446}"/>
              </a:ext>
            </a:extLst>
          </p:cNvPr>
          <p:cNvSpPr txBox="1">
            <a:spLocks noChangeAspect="1" noChangeArrowheads="1"/>
          </p:cNvSpPr>
          <p:nvPr/>
        </p:nvSpPr>
        <p:spPr bwMode="auto">
          <a:xfrm>
            <a:off x="7199313" y="5264124"/>
            <a:ext cx="8826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calcium</a:t>
            </a:r>
          </a:p>
        </p:txBody>
      </p:sp>
      <p:sp>
        <p:nvSpPr>
          <p:cNvPr id="19471" name="AutoShape 1315">
            <a:extLst>
              <a:ext uri="{FF2B5EF4-FFF2-40B4-BE49-F238E27FC236}">
                <a16:creationId xmlns:a16="http://schemas.microsoft.com/office/drawing/2014/main" id="{7F0FBA31-9689-40B2-BCCF-89ABD89BF743}"/>
              </a:ext>
            </a:extLst>
          </p:cNvPr>
          <p:cNvSpPr>
            <a:spLocks noChangeAspect="1" noChangeArrowheads="1"/>
          </p:cNvSpPr>
          <p:nvPr/>
        </p:nvSpPr>
        <p:spPr bwMode="auto">
          <a:xfrm>
            <a:off x="7280451" y="3186112"/>
            <a:ext cx="698500" cy="906462"/>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72" name="Text Box 1324">
            <a:extLst>
              <a:ext uri="{FF2B5EF4-FFF2-40B4-BE49-F238E27FC236}">
                <a16:creationId xmlns:a16="http://schemas.microsoft.com/office/drawing/2014/main" id="{CF6C5DB3-C56D-4AED-8981-7401C428B06D}"/>
              </a:ext>
            </a:extLst>
          </p:cNvPr>
          <p:cNvSpPr txBox="1">
            <a:spLocks noChangeAspect="1" noChangeArrowheads="1"/>
          </p:cNvSpPr>
          <p:nvPr/>
        </p:nvSpPr>
        <p:spPr bwMode="auto">
          <a:xfrm>
            <a:off x="7199489" y="3362324"/>
            <a:ext cx="882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C</a:t>
            </a:r>
          </a:p>
        </p:txBody>
      </p:sp>
      <p:sp>
        <p:nvSpPr>
          <p:cNvPr id="19473" name="Text Box 1323">
            <a:extLst>
              <a:ext uri="{FF2B5EF4-FFF2-40B4-BE49-F238E27FC236}">
                <a16:creationId xmlns:a16="http://schemas.microsoft.com/office/drawing/2014/main" id="{E11B45F0-0A35-4C52-8857-EA558019D41C}"/>
              </a:ext>
            </a:extLst>
          </p:cNvPr>
          <p:cNvSpPr txBox="1">
            <a:spLocks noChangeAspect="1" noChangeArrowheads="1"/>
          </p:cNvSpPr>
          <p:nvPr/>
        </p:nvSpPr>
        <p:spPr bwMode="auto">
          <a:xfrm>
            <a:off x="7199489" y="3859212"/>
            <a:ext cx="882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400" b="1" dirty="0">
                <a:solidFill>
                  <a:srgbClr val="010066"/>
                </a:solidFill>
              </a:rPr>
              <a:t>12</a:t>
            </a:r>
          </a:p>
        </p:txBody>
      </p:sp>
      <p:sp>
        <p:nvSpPr>
          <p:cNvPr id="19474" name="Text Box 1322">
            <a:extLst>
              <a:ext uri="{FF2B5EF4-FFF2-40B4-BE49-F238E27FC236}">
                <a16:creationId xmlns:a16="http://schemas.microsoft.com/office/drawing/2014/main" id="{39E009AA-2A9B-40F0-9101-3AC1AD4B0704}"/>
              </a:ext>
            </a:extLst>
          </p:cNvPr>
          <p:cNvSpPr txBox="1">
            <a:spLocks noChangeAspect="1" noChangeArrowheads="1"/>
          </p:cNvSpPr>
          <p:nvPr/>
        </p:nvSpPr>
        <p:spPr bwMode="auto">
          <a:xfrm>
            <a:off x="6886575" y="3201987"/>
            <a:ext cx="990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400" b="1">
                <a:solidFill>
                  <a:srgbClr val="010066"/>
                </a:solidFill>
              </a:rPr>
              <a:t>6</a:t>
            </a:r>
          </a:p>
        </p:txBody>
      </p:sp>
      <p:sp>
        <p:nvSpPr>
          <p:cNvPr id="19475" name="Text Box 1321">
            <a:extLst>
              <a:ext uri="{FF2B5EF4-FFF2-40B4-BE49-F238E27FC236}">
                <a16:creationId xmlns:a16="http://schemas.microsoft.com/office/drawing/2014/main" id="{4C908B5D-4F0E-4041-9474-E3041AA1D90D}"/>
              </a:ext>
            </a:extLst>
          </p:cNvPr>
          <p:cNvSpPr txBox="1">
            <a:spLocks noChangeAspect="1" noChangeArrowheads="1"/>
          </p:cNvSpPr>
          <p:nvPr/>
        </p:nvSpPr>
        <p:spPr bwMode="auto">
          <a:xfrm>
            <a:off x="7199489" y="3684587"/>
            <a:ext cx="8826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900" b="1">
                <a:solidFill>
                  <a:srgbClr val="010066"/>
                </a:solidFill>
              </a:rPr>
              <a:t>carbon</a:t>
            </a:r>
          </a:p>
        </p:txBody>
      </p:sp>
      <p:pic>
        <p:nvPicPr>
          <p:cNvPr id="23" name="Picture 8">
            <a:hlinkClick r:id="" action="ppaction://hlinkshowjump?jump=nextslide"/>
            <a:extLst>
              <a:ext uri="{FF2B5EF4-FFF2-40B4-BE49-F238E27FC236}">
                <a16:creationId xmlns:a16="http://schemas.microsoft.com/office/drawing/2014/main" id="{34EF7A7D-F6A9-4F29-8B74-BA53779D88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21287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7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4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4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4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4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48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p:bldP spid="9" grpId="0"/>
      <p:bldP spid="10" grpId="0"/>
      <p:bldP spid="11" grpId="0"/>
      <p:bldP spid="12" grpId="0"/>
      <p:bldP spid="19476" grpId="0" animBg="1"/>
      <p:bldP spid="19477" grpId="0"/>
      <p:bldP spid="19478" grpId="0"/>
      <p:bldP spid="19479" grpId="0"/>
      <p:bldP spid="19480" grpId="0"/>
      <p:bldP spid="19471" grpId="0" animBg="1"/>
      <p:bldP spid="19472" grpId="0"/>
      <p:bldP spid="19473" grpId="0"/>
      <p:bldP spid="19474" grpId="0"/>
      <p:bldP spid="194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33F2CA4-ED0F-42DB-8704-F84A298C427D}"/>
              </a:ext>
            </a:extLst>
          </p:cNvPr>
          <p:cNvSpPr>
            <a:spLocks noGrp="1" noChangeArrowheads="1"/>
          </p:cNvSpPr>
          <p:nvPr>
            <p:ph type="title"/>
          </p:nvPr>
        </p:nvSpPr>
        <p:spPr/>
        <p:txBody>
          <a:bodyPr/>
          <a:lstStyle/>
          <a:p>
            <a:r>
              <a:rPr lang="en-GB" altLang="en-US"/>
              <a:t>Moles and mass</a:t>
            </a:r>
          </a:p>
        </p:txBody>
      </p:sp>
      <p:sp>
        <p:nvSpPr>
          <p:cNvPr id="230439" name="AutoShape 39">
            <a:extLst>
              <a:ext uri="{FF2B5EF4-FFF2-40B4-BE49-F238E27FC236}">
                <a16:creationId xmlns:a16="http://schemas.microsoft.com/office/drawing/2014/main" id="{8E98C160-C104-4F6B-A07C-B6D2D5F7343B}"/>
              </a:ext>
            </a:extLst>
          </p:cNvPr>
          <p:cNvSpPr>
            <a:spLocks noChangeArrowheads="1"/>
          </p:cNvSpPr>
          <p:nvPr/>
        </p:nvSpPr>
        <p:spPr bwMode="auto">
          <a:xfrm>
            <a:off x="1097669" y="872596"/>
            <a:ext cx="6948663" cy="1200149"/>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0440" name="Text Box 40">
            <a:extLst>
              <a:ext uri="{FF2B5EF4-FFF2-40B4-BE49-F238E27FC236}">
                <a16:creationId xmlns:a16="http://schemas.microsoft.com/office/drawing/2014/main" id="{2D6A4DAD-FDDE-4D18-A8D0-A1A475926097}"/>
              </a:ext>
            </a:extLst>
          </p:cNvPr>
          <p:cNvSpPr txBox="1">
            <a:spLocks noChangeArrowheads="1"/>
          </p:cNvSpPr>
          <p:nvPr/>
        </p:nvSpPr>
        <p:spPr bwMode="auto">
          <a:xfrm>
            <a:off x="1145470" y="873964"/>
            <a:ext cx="685306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The mass of one mole of a substance is numerically equal to its relative atomic mass (or relative formula mass) in grams.</a:t>
            </a:r>
          </a:p>
        </p:txBody>
      </p:sp>
      <p:sp>
        <p:nvSpPr>
          <p:cNvPr id="230445" name="Text Box 45">
            <a:extLst>
              <a:ext uri="{FF2B5EF4-FFF2-40B4-BE49-F238E27FC236}">
                <a16:creationId xmlns:a16="http://schemas.microsoft.com/office/drawing/2014/main" id="{1FA741C8-C576-4778-BA65-CB4265479DBF}"/>
              </a:ext>
            </a:extLst>
          </p:cNvPr>
          <p:cNvSpPr txBox="1">
            <a:spLocks noChangeArrowheads="1"/>
          </p:cNvSpPr>
          <p:nvPr/>
        </p:nvSpPr>
        <p:spPr bwMode="auto">
          <a:xfrm>
            <a:off x="368300" y="2395186"/>
            <a:ext cx="44972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How many moles are there in…</a:t>
            </a:r>
            <a:endParaRPr lang="en-GB" altLang="en-US" dirty="0"/>
          </a:p>
        </p:txBody>
      </p:sp>
      <p:sp>
        <p:nvSpPr>
          <p:cNvPr id="230448" name="Text Box 48">
            <a:extLst>
              <a:ext uri="{FF2B5EF4-FFF2-40B4-BE49-F238E27FC236}">
                <a16:creationId xmlns:a16="http://schemas.microsoft.com/office/drawing/2014/main" id="{C652D0C7-768A-4BD4-A709-146FE70BDBC6}"/>
              </a:ext>
            </a:extLst>
          </p:cNvPr>
          <p:cNvSpPr txBox="1">
            <a:spLocks noChangeArrowheads="1"/>
          </p:cNvSpPr>
          <p:nvPr/>
        </p:nvSpPr>
        <p:spPr bwMode="auto">
          <a:xfrm>
            <a:off x="368300" y="3131651"/>
            <a:ext cx="363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rgbClr val="000066"/>
                </a:solidFill>
                <a:latin typeface="Arial" panose="020B0604020202020204" pitchFamily="34" charset="0"/>
              </a:defRPr>
            </a:lvl1pPr>
            <a:lvl2pPr marL="719138" indent="-360363">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1">
              <a:buClr>
                <a:srgbClr val="FF6600"/>
              </a:buClr>
              <a:buFont typeface="Wingdings" panose="05000000000000000000" pitchFamily="2" charset="2"/>
              <a:buChar char="l"/>
            </a:pPr>
            <a:r>
              <a:rPr lang="en-GB" altLang="en-US" dirty="0">
                <a:solidFill>
                  <a:srgbClr val="010066"/>
                </a:solidFill>
              </a:rPr>
              <a:t>24</a:t>
            </a:r>
            <a:r>
              <a:rPr lang="en-GB" altLang="en-US" sz="1000" dirty="0">
                <a:solidFill>
                  <a:srgbClr val="010066"/>
                </a:solidFill>
              </a:rPr>
              <a:t> </a:t>
            </a:r>
            <a:r>
              <a:rPr lang="en-GB" altLang="en-US" dirty="0">
                <a:solidFill>
                  <a:srgbClr val="010066"/>
                </a:solidFill>
              </a:rPr>
              <a:t>g of magnesium?</a:t>
            </a:r>
            <a:endParaRPr lang="en-GB" altLang="en-US" dirty="0"/>
          </a:p>
        </p:txBody>
      </p:sp>
      <p:sp>
        <p:nvSpPr>
          <p:cNvPr id="230449" name="Text Box 49">
            <a:extLst>
              <a:ext uri="{FF2B5EF4-FFF2-40B4-BE49-F238E27FC236}">
                <a16:creationId xmlns:a16="http://schemas.microsoft.com/office/drawing/2014/main" id="{5EDEB336-E9B7-48E2-AD3F-E85C9507E3BA}"/>
              </a:ext>
            </a:extLst>
          </p:cNvPr>
          <p:cNvSpPr txBox="1">
            <a:spLocks noChangeArrowheads="1"/>
          </p:cNvSpPr>
          <p:nvPr/>
        </p:nvSpPr>
        <p:spPr bwMode="auto">
          <a:xfrm>
            <a:off x="368300" y="3863651"/>
            <a:ext cx="363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rgbClr val="000066"/>
                </a:solidFill>
                <a:latin typeface="Arial" panose="020B0604020202020204" pitchFamily="34" charset="0"/>
              </a:defRPr>
            </a:lvl1pPr>
            <a:lvl2pPr marL="719138" indent="-360363">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1">
              <a:buClr>
                <a:srgbClr val="FF6600"/>
              </a:buClr>
              <a:buFont typeface="Wingdings" panose="05000000000000000000" pitchFamily="2" charset="2"/>
              <a:buChar char="l"/>
            </a:pPr>
            <a:r>
              <a:rPr lang="en-GB" altLang="en-US" dirty="0">
                <a:solidFill>
                  <a:srgbClr val="010066"/>
                </a:solidFill>
              </a:rPr>
              <a:t>24</a:t>
            </a:r>
            <a:r>
              <a:rPr lang="en-GB" altLang="en-US" sz="1000" dirty="0">
                <a:solidFill>
                  <a:srgbClr val="010066"/>
                </a:solidFill>
              </a:rPr>
              <a:t> </a:t>
            </a:r>
            <a:r>
              <a:rPr lang="en-GB" altLang="en-US" dirty="0">
                <a:solidFill>
                  <a:srgbClr val="010066"/>
                </a:solidFill>
              </a:rPr>
              <a:t>g of carbon?</a:t>
            </a:r>
            <a:endParaRPr lang="en-GB" altLang="en-US" dirty="0"/>
          </a:p>
        </p:txBody>
      </p:sp>
      <p:sp>
        <p:nvSpPr>
          <p:cNvPr id="230450" name="Text Box 50">
            <a:extLst>
              <a:ext uri="{FF2B5EF4-FFF2-40B4-BE49-F238E27FC236}">
                <a16:creationId xmlns:a16="http://schemas.microsoft.com/office/drawing/2014/main" id="{C914E626-1904-44B2-9A47-4E8D17D68B5C}"/>
              </a:ext>
            </a:extLst>
          </p:cNvPr>
          <p:cNvSpPr txBox="1">
            <a:spLocks noChangeArrowheads="1"/>
          </p:cNvSpPr>
          <p:nvPr/>
        </p:nvSpPr>
        <p:spPr bwMode="auto">
          <a:xfrm>
            <a:off x="368300" y="4595651"/>
            <a:ext cx="363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marL="719138" indent="-360363">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lvl="1">
              <a:buClr>
                <a:srgbClr val="FF6600"/>
              </a:buClr>
              <a:buFont typeface="Wingdings" panose="05000000000000000000" pitchFamily="2" charset="2"/>
              <a:buChar char="l"/>
            </a:pPr>
            <a:r>
              <a:rPr lang="en-GB" altLang="en-US" dirty="0">
                <a:solidFill>
                  <a:srgbClr val="010066"/>
                </a:solidFill>
              </a:rPr>
              <a:t>20</a:t>
            </a:r>
            <a:r>
              <a:rPr lang="en-GB" altLang="en-US" sz="1000" dirty="0">
                <a:solidFill>
                  <a:srgbClr val="010066"/>
                </a:solidFill>
              </a:rPr>
              <a:t> </a:t>
            </a:r>
            <a:r>
              <a:rPr lang="en-GB" altLang="en-US" dirty="0">
                <a:solidFill>
                  <a:srgbClr val="010066"/>
                </a:solidFill>
              </a:rPr>
              <a:t>g of calcium?</a:t>
            </a:r>
            <a:endParaRPr lang="en-GB" altLang="en-US" dirty="0"/>
          </a:p>
        </p:txBody>
      </p:sp>
      <p:sp>
        <p:nvSpPr>
          <p:cNvPr id="230451" name="Text Box 51">
            <a:extLst>
              <a:ext uri="{FF2B5EF4-FFF2-40B4-BE49-F238E27FC236}">
                <a16:creationId xmlns:a16="http://schemas.microsoft.com/office/drawing/2014/main" id="{E0F6C5FC-FDA5-47ED-AB6A-65168AE7E0A9}"/>
              </a:ext>
            </a:extLst>
          </p:cNvPr>
          <p:cNvSpPr txBox="1">
            <a:spLocks noChangeArrowheads="1"/>
          </p:cNvSpPr>
          <p:nvPr/>
        </p:nvSpPr>
        <p:spPr bwMode="auto">
          <a:xfrm>
            <a:off x="3984273" y="3117013"/>
            <a:ext cx="160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1</a:t>
            </a:r>
            <a:r>
              <a:rPr lang="en-GB" altLang="en-US" sz="1000" b="1" dirty="0">
                <a:solidFill>
                  <a:srgbClr val="FF6600"/>
                </a:solidFill>
              </a:rPr>
              <a:t> </a:t>
            </a:r>
            <a:r>
              <a:rPr lang="en-GB" altLang="en-US" b="1" dirty="0">
                <a:solidFill>
                  <a:srgbClr val="FF6600"/>
                </a:solidFill>
              </a:rPr>
              <a:t>mol</a:t>
            </a:r>
          </a:p>
        </p:txBody>
      </p:sp>
      <p:sp>
        <p:nvSpPr>
          <p:cNvPr id="230452" name="Text Box 52">
            <a:extLst>
              <a:ext uri="{FF2B5EF4-FFF2-40B4-BE49-F238E27FC236}">
                <a16:creationId xmlns:a16="http://schemas.microsoft.com/office/drawing/2014/main" id="{BA692842-2852-489B-9077-AE72093AD084}"/>
              </a:ext>
            </a:extLst>
          </p:cNvPr>
          <p:cNvSpPr txBox="1">
            <a:spLocks noChangeArrowheads="1"/>
          </p:cNvSpPr>
          <p:nvPr/>
        </p:nvSpPr>
        <p:spPr bwMode="auto">
          <a:xfrm>
            <a:off x="3351213" y="3861418"/>
            <a:ext cx="160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2</a:t>
            </a:r>
            <a:r>
              <a:rPr lang="en-GB" altLang="en-US" sz="1000" b="1" dirty="0">
                <a:solidFill>
                  <a:srgbClr val="FF6600"/>
                </a:solidFill>
              </a:rPr>
              <a:t> </a:t>
            </a:r>
            <a:r>
              <a:rPr lang="en-GB" altLang="en-US" b="1" dirty="0">
                <a:solidFill>
                  <a:srgbClr val="FF6600"/>
                </a:solidFill>
              </a:rPr>
              <a:t>mol</a:t>
            </a:r>
          </a:p>
        </p:txBody>
      </p:sp>
      <p:sp>
        <p:nvSpPr>
          <p:cNvPr id="230453" name="Text Box 53">
            <a:extLst>
              <a:ext uri="{FF2B5EF4-FFF2-40B4-BE49-F238E27FC236}">
                <a16:creationId xmlns:a16="http://schemas.microsoft.com/office/drawing/2014/main" id="{E4D3ADE1-985F-4ECD-B048-B267E04E501F}"/>
              </a:ext>
            </a:extLst>
          </p:cNvPr>
          <p:cNvSpPr txBox="1">
            <a:spLocks noChangeArrowheads="1"/>
          </p:cNvSpPr>
          <p:nvPr/>
        </p:nvSpPr>
        <p:spPr bwMode="auto">
          <a:xfrm>
            <a:off x="3455988" y="4605823"/>
            <a:ext cx="160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0.5</a:t>
            </a:r>
            <a:r>
              <a:rPr lang="en-GB" altLang="en-US" sz="1000" b="1" dirty="0">
                <a:solidFill>
                  <a:srgbClr val="FF6600"/>
                </a:solidFill>
              </a:rPr>
              <a:t> </a:t>
            </a:r>
            <a:r>
              <a:rPr lang="en-GB" altLang="en-US" b="1" dirty="0">
                <a:solidFill>
                  <a:srgbClr val="FF6600"/>
                </a:solidFill>
              </a:rPr>
              <a:t>mol</a:t>
            </a:r>
          </a:p>
        </p:txBody>
      </p:sp>
      <p:sp>
        <p:nvSpPr>
          <p:cNvPr id="15" name="TextBox 14">
            <a:extLst>
              <a:ext uri="{FF2B5EF4-FFF2-40B4-BE49-F238E27FC236}">
                <a16:creationId xmlns:a16="http://schemas.microsoft.com/office/drawing/2014/main" id="{BD36E00B-DEA9-41FF-9836-2EBE738B2B90}"/>
              </a:ext>
            </a:extLst>
          </p:cNvPr>
          <p:cNvSpPr txBox="1">
            <a:spLocks noChangeArrowheads="1"/>
          </p:cNvSpPr>
          <p:nvPr/>
        </p:nvSpPr>
        <p:spPr bwMode="auto">
          <a:xfrm>
            <a:off x="342900" y="5327650"/>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number of particles in 1 mole of each of these substances will be equal to Avogadro’s number </a:t>
            </a:r>
            <a:r>
              <a:rPr lang="en-GB" altLang="en-US" dirty="0">
                <a:solidFill>
                  <a:srgbClr val="002060"/>
                </a:solidFill>
              </a:rPr>
              <a:t>(6.02 × 10</a:t>
            </a:r>
            <a:r>
              <a:rPr lang="en-GB" altLang="en-US" baseline="30000" dirty="0">
                <a:solidFill>
                  <a:srgbClr val="002060"/>
                </a:solidFill>
              </a:rPr>
              <a:t>23</a:t>
            </a:r>
            <a:r>
              <a:rPr lang="en-GB" altLang="en-US" dirty="0">
                <a:solidFill>
                  <a:srgbClr val="002060"/>
                </a:solidFill>
              </a:rPr>
              <a:t>).</a:t>
            </a:r>
          </a:p>
        </p:txBody>
      </p:sp>
      <p:pic>
        <p:nvPicPr>
          <p:cNvPr id="16" name="Picture 12" descr="carbon pile - scales">
            <a:extLst>
              <a:ext uri="{FF2B5EF4-FFF2-40B4-BE49-F238E27FC236}">
                <a16:creationId xmlns:a16="http://schemas.microsoft.com/office/drawing/2014/main" id="{5F6B3086-6BCB-43B2-8CF9-DDD2B1A47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739" y="3044647"/>
            <a:ext cx="3375025"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notes_icon">
            <a:extLst>
              <a:ext uri="{FF2B5EF4-FFF2-40B4-BE49-F238E27FC236}">
                <a16:creationId xmlns:a16="http://schemas.microsoft.com/office/drawing/2014/main" id="{BC6D47C4-F95B-4119-832A-53F241C6A91F}"/>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8">
            <a:hlinkClick r:id="" action="ppaction://hlinkshowjump?jump=nextslide"/>
            <a:extLst>
              <a:ext uri="{FF2B5EF4-FFF2-40B4-BE49-F238E27FC236}">
                <a16:creationId xmlns:a16="http://schemas.microsoft.com/office/drawing/2014/main" id="{2B24EBCE-BE4F-432D-9265-7EAB83747F3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9">
            <a:extLst>
              <a:ext uri="{FF2B5EF4-FFF2-40B4-BE49-F238E27FC236}">
                <a16:creationId xmlns:a16="http://schemas.microsoft.com/office/drawing/2014/main" id="{28035993-F884-45FE-B319-56004178266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80664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4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44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04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0450">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04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45" grpId="0"/>
      <p:bldP spid="230448" grpId="0" build="p"/>
      <p:bldP spid="230449" grpId="0" build="p"/>
      <p:bldP spid="230450" grpId="0" build="p"/>
      <p:bldP spid="230451" grpId="0"/>
      <p:bldP spid="230452" grpId="0"/>
      <p:bldP spid="23045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3C0DFB5C-0B61-44D4-B1F5-883BCE2BF21B}"/>
              </a:ext>
            </a:extLst>
          </p:cNvPr>
          <p:cNvSpPr>
            <a:spLocks noGrp="1" noChangeArrowheads="1"/>
          </p:cNvSpPr>
          <p:nvPr>
            <p:ph type="title"/>
          </p:nvPr>
        </p:nvSpPr>
        <p:spPr/>
        <p:txBody>
          <a:bodyPr/>
          <a:lstStyle/>
          <a:p>
            <a:r>
              <a:rPr lang="en-GB" altLang="en-US" dirty="0"/>
              <a:t>How many moles? </a:t>
            </a:r>
          </a:p>
        </p:txBody>
      </p:sp>
      <p:pic>
        <p:nvPicPr>
          <p:cNvPr id="8" name="Picture 5" descr="flash_icon">
            <a:extLst>
              <a:ext uri="{FF2B5EF4-FFF2-40B4-BE49-F238E27FC236}">
                <a16:creationId xmlns:a16="http://schemas.microsoft.com/office/drawing/2014/main" id="{D6B5BF6A-5488-4556-86B1-DAEE207A645D}"/>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0DED137-DEF4-4EA2-A22E-42A18542129D}"/>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88BAFCF9-B85A-482B-A6C7-14468AA2418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EB813459-A8B3-4EC7-9090-AD4B281EC74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34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2E5BFC0-1EB4-4213-AD5A-F8E2C83F35B0}"/>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14044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1CA4C4D-A3FB-47DB-881A-3FA9F3E9311D}"/>
              </a:ext>
            </a:extLst>
          </p:cNvPr>
          <p:cNvSpPr>
            <a:spLocks noGrp="1" noChangeArrowheads="1"/>
          </p:cNvSpPr>
          <p:nvPr>
            <p:ph type="title"/>
          </p:nvPr>
        </p:nvSpPr>
        <p:spPr/>
        <p:txBody>
          <a:bodyPr/>
          <a:lstStyle/>
          <a:p>
            <a:r>
              <a:rPr lang="en-GB" altLang="en-US" dirty="0"/>
              <a:t>What is the mass of one mole?</a:t>
            </a:r>
          </a:p>
        </p:txBody>
      </p:sp>
      <p:pic>
        <p:nvPicPr>
          <p:cNvPr id="8" name="Picture 5" descr="flash_icon">
            <a:extLst>
              <a:ext uri="{FF2B5EF4-FFF2-40B4-BE49-F238E27FC236}">
                <a16:creationId xmlns:a16="http://schemas.microsoft.com/office/drawing/2014/main" id="{5913E9D2-C98F-4E1F-8C21-3A823DF7FF5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D4D35154-A3D7-4D53-B539-EA3DE2F937F2}"/>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DABC6AD1-108C-40E6-9163-ACC23A743C9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1F48D098-2D44-44B5-AE9C-3B2524B5155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47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2F70B61-4E6E-48DD-B119-A9BD9C8AECFB}"/>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732343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fWZxub2d"/>
  <p:tag name="ARTICULATE_DESIGN_ID_5_DEFAULT DESIGN" val="WAUDhB5l"/>
  <p:tag name="ARTICULATE_DESIGN_ID_1_DEFAULT DESIGN" val="7ZCkSI5C"/>
  <p:tag name="ARTICULATE_DESIGN_ID_6_DEFAULT DESIGN" val="VmyiH7Bg"/>
  <p:tag name="ARTICULATE_DESIGN_ID_3_DEFAULT DESIGN" val="4SOh36pW"/>
  <p:tag name="ARTICULATE_DESIGN_ID_2_DEFAULT DESIGN" val="cZ8f4pvv"/>
  <p:tag name="ARTICULATE_DESIGN_ID_4_DEFAULT DESIGN" val="y3hWSMip"/>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14518</TotalTime>
  <Words>2756</Words>
  <Application>Microsoft Office PowerPoint</Application>
  <PresentationFormat>On-screen Show (4:3)</PresentationFormat>
  <Paragraphs>259</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Wingdings</vt:lpstr>
      <vt:lpstr>Arial</vt:lpstr>
      <vt:lpstr>Wingdings 2</vt:lpstr>
      <vt:lpstr>1_Default Design</vt:lpstr>
      <vt:lpstr>6_Default Design</vt:lpstr>
      <vt:lpstr>Gases  and Moles</vt:lpstr>
      <vt:lpstr>Information</vt:lpstr>
      <vt:lpstr>Ideas about particles and gases</vt:lpstr>
      <vt:lpstr>Measuring samples</vt:lpstr>
      <vt:lpstr>What is a mole?</vt:lpstr>
      <vt:lpstr>Avogadro’s number</vt:lpstr>
      <vt:lpstr>Moles and mass</vt:lpstr>
      <vt:lpstr>How many moles? </vt:lpstr>
      <vt:lpstr>What is the mass of one mole?</vt:lpstr>
      <vt:lpstr>Mole equation</vt:lpstr>
      <vt:lpstr>Mole equation: example calculations</vt:lpstr>
      <vt:lpstr>Mole equation rearrangement</vt:lpstr>
      <vt:lpstr>Mole calculations</vt:lpstr>
      <vt:lpstr>Avogadro’s law</vt:lpstr>
      <vt:lpstr>Volume and mass</vt:lpstr>
      <vt:lpstr>Calculating gas volume</vt:lpstr>
      <vt:lpstr>Gases and moles</vt:lpstr>
      <vt:lpstr>Gas calculations: example 1</vt:lpstr>
      <vt:lpstr>Gas calculations: example 2</vt:lpstr>
      <vt:lpstr>Gas calculations: example 2 continued</vt:lpstr>
      <vt:lpstr>Gas calculations</vt:lpstr>
      <vt:lpstr>Reactions using gases</vt:lpstr>
      <vt:lpstr>Ideal gases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Gases and Moles</dc:title>
  <dc:subject>Boardworks High School Physical Science</dc:subject>
  <dc:creator>Boardworks</dc:creator>
  <cp:lastModifiedBy>Tim Crilly</cp:lastModifiedBy>
  <cp:revision>527</cp:revision>
  <dcterms:created xsi:type="dcterms:W3CDTF">2003-10-06T13:07:42Z</dcterms:created>
  <dcterms:modified xsi:type="dcterms:W3CDTF">2019-01-31T15:28:33Z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03C5569F-AE4D-45AD-8C60-ADF263792F70</vt:lpwstr>
  </property>
  <property fmtid="{D5CDD505-2E9C-101B-9397-08002B2CF9AE}" pid="3" name="ArticulatePath">
    <vt:lpwstr>Gas Volume</vt:lpwstr>
  </property>
</Properties>
</file>