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2.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activeX/activeX4.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activeX/activeX5.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activeX/activeX6.xml" ContentType="application/vnd.ms-office.activeX+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98" r:id="rId1"/>
    <p:sldMasterId id="2147485313" r:id="rId2"/>
  </p:sldMasterIdLst>
  <p:notesMasterIdLst>
    <p:notesMasterId r:id="rId17"/>
  </p:notesMasterIdLst>
  <p:handoutMasterIdLst>
    <p:handoutMasterId r:id="rId18"/>
  </p:handoutMasterIdLst>
  <p:sldIdLst>
    <p:sldId id="430" r:id="rId3"/>
    <p:sldId id="527" r:id="rId4"/>
    <p:sldId id="505" r:id="rId5"/>
    <p:sldId id="485" r:id="rId6"/>
    <p:sldId id="486" r:id="rId7"/>
    <p:sldId id="487" r:id="rId8"/>
    <p:sldId id="489" r:id="rId9"/>
    <p:sldId id="490" r:id="rId10"/>
    <p:sldId id="493" r:id="rId11"/>
    <p:sldId id="494" r:id="rId12"/>
    <p:sldId id="495" r:id="rId13"/>
    <p:sldId id="496" r:id="rId14"/>
    <p:sldId id="499" r:id="rId15"/>
    <p:sldId id="500" r:id="rId16"/>
  </p:sldIdLst>
  <p:sldSz cx="9144000" cy="6858000" type="screen4x3"/>
  <p:notesSz cx="6858000" cy="9296400"/>
  <p:embeddedFontLst>
    <p:embeddedFont>
      <p:font typeface="Wingdings 2" panose="05020102010507070707" pitchFamily="18" charset="2"/>
      <p:regular r:id="rId19"/>
    </p:embeddedFont>
  </p:embeddedFontLst>
  <p:custDataLst>
    <p:tags r:id="rId20"/>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10066"/>
    <a:srgbClr val="FFCC99"/>
    <a:srgbClr val="FFC197"/>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7D62BFF3-30FA-4444-A7CF-2F6005F93000}"/>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7E5A2AA-7866-4B12-BEE5-DB4F479ABD22}" type="slidenum">
              <a:rPr lang="en-GB" altLang="en-US"/>
              <a:pPr/>
              <a:t>‹#›</a:t>
            </a:fld>
            <a:endParaRPr lang="en-GB" altLang="en-US"/>
          </a:p>
        </p:txBody>
      </p:sp>
      <p:sp>
        <p:nvSpPr>
          <p:cNvPr id="5" name="Rectangle 7">
            <a:extLst>
              <a:ext uri="{FF2B5EF4-FFF2-40B4-BE49-F238E27FC236}">
                <a16:creationId xmlns:a16="http://schemas.microsoft.com/office/drawing/2014/main" id="{24219AEE-91A0-4882-ACAE-CDC990568480}"/>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CBC4DB37-278D-4E33-8771-69EBC7CE416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458307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8393C504-3CE7-4868-9D92-A4B9BBEA9CC5}"/>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19AD169-3BA7-45DC-B9DE-03F4CAF4DC17}"/>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5EFF9E8-1F0A-404E-A9A2-44030CF777F3}"/>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16EBB77-C2C9-41CA-A9DB-F9477A56818F}" type="slidenum">
              <a:rPr lang="en-US" altLang="en-US"/>
              <a:pPr/>
              <a:t>‹#›</a:t>
            </a:fld>
            <a:endParaRPr lang="en-US" altLang="en-US"/>
          </a:p>
        </p:txBody>
      </p:sp>
      <p:sp>
        <p:nvSpPr>
          <p:cNvPr id="7" name="Rectangle 7">
            <a:extLst>
              <a:ext uri="{FF2B5EF4-FFF2-40B4-BE49-F238E27FC236}">
                <a16:creationId xmlns:a16="http://schemas.microsoft.com/office/drawing/2014/main" id="{DE78DE52-5E6C-499A-9265-9A0C3F78E76A}"/>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33FC6763-AE8D-4A3F-A9DB-E7CE5DC3356C}"/>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51177472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732545CE-5873-4C7D-8011-27A70B58817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65C57A5-3ED3-40CD-87AA-D9A63E97E4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7CDE9AF-DF66-4A69-90BC-2EDB9D73CE29}"/>
              </a:ext>
            </a:extLst>
          </p:cNvPr>
          <p:cNvSpPr>
            <a:spLocks noGrp="1"/>
          </p:cNvSpPr>
          <p:nvPr>
            <p:ph type="sldNum" sz="quarter" idx="10"/>
          </p:nvPr>
        </p:nvSpPr>
        <p:spPr/>
        <p:txBody>
          <a:bodyPr/>
          <a:lstStyle/>
          <a:p>
            <a:fld id="{016EBB77-C2C9-41CA-A9DB-F9477A56818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220E94BB-F23A-464A-B430-7E9C934F8E3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5444F9D-E50A-4CF2-9408-60E3074979F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virtual experiment compares the density of the noble gases. It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a:t>
            </a:r>
            <a:r>
              <a:rPr lang="en-GB" altLang="en-US" dirty="0">
                <a:latin typeface="Arial" panose="020B0604020202020204" pitchFamily="34" charset="0"/>
              </a:rPr>
              <a: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reasoning, theory, and/or models to link evidence to the claims to assess the extent to which the reasoning and data support the explanation or conclusion.</a:t>
            </a:r>
            <a:endParaRPr lang="en-US" dirty="0">
              <a:effectLst/>
            </a:endParaRPr>
          </a:p>
        </p:txBody>
      </p:sp>
      <p:sp>
        <p:nvSpPr>
          <p:cNvPr id="2" name="Slide Number Placeholder 1">
            <a:extLst>
              <a:ext uri="{FF2B5EF4-FFF2-40B4-BE49-F238E27FC236}">
                <a16:creationId xmlns:a16="http://schemas.microsoft.com/office/drawing/2014/main" id="{1CC1D843-7283-4B76-8E10-2616C07E0793}"/>
              </a:ext>
            </a:extLst>
          </p:cNvPr>
          <p:cNvSpPr>
            <a:spLocks noGrp="1"/>
          </p:cNvSpPr>
          <p:nvPr>
            <p:ph type="sldNum" sz="quarter" idx="10"/>
          </p:nvPr>
        </p:nvSpPr>
        <p:spPr/>
        <p:txBody>
          <a:bodyPr/>
          <a:lstStyle/>
          <a:p>
            <a:fld id="{016EBB77-C2C9-41CA-A9DB-F9477A56818F}"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A03A5738-C630-42D5-A80E-F2A9D5867E8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5A6EF3E-DBC6-4498-9D84-EAAC4BB28F7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reasoning, theory, and/or models to link evidence to the claims to assess the extent to which the reasoning and data support the explanation or conclusion.</a:t>
            </a:r>
            <a:endParaRPr lang="en-US" dirty="0">
              <a:effectLst/>
            </a:endParaRPr>
          </a:p>
        </p:txBody>
      </p:sp>
      <p:sp>
        <p:nvSpPr>
          <p:cNvPr id="2" name="Slide Number Placeholder 1">
            <a:extLst>
              <a:ext uri="{FF2B5EF4-FFF2-40B4-BE49-F238E27FC236}">
                <a16:creationId xmlns:a16="http://schemas.microsoft.com/office/drawing/2014/main" id="{80E6C727-87DB-43B3-A7D0-70568F2C97F9}"/>
              </a:ext>
            </a:extLst>
          </p:cNvPr>
          <p:cNvSpPr>
            <a:spLocks noGrp="1"/>
          </p:cNvSpPr>
          <p:nvPr>
            <p:ph type="sldNum" sz="quarter" idx="10"/>
          </p:nvPr>
        </p:nvSpPr>
        <p:spPr/>
        <p:txBody>
          <a:bodyPr/>
          <a:lstStyle/>
          <a:p>
            <a:fld id="{016EBB77-C2C9-41CA-A9DB-F9477A56818F}"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3FCA664F-4255-4B1B-8404-69598A9BAD4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47551AE-90A0-45DB-92BD-2EC2C6F79D6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boiling point increases down the group because the intermolecular forces increase as the size of the atom increases.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indent="-171450" fontAlgn="base">
              <a:buFont typeface="Arial" panose="020B0604020202020204" pitchFamily="34" charset="0"/>
              <a:buChar cha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reasoning, theory, and/or models to link evidence to the claims to assess the extent to which the reasoning and data support the explanation or conclusion.</a:t>
            </a:r>
            <a:endParaRPr lang="en-US" dirty="0">
              <a:effectLst/>
            </a:endParaRPr>
          </a:p>
        </p:txBody>
      </p:sp>
      <p:sp>
        <p:nvSpPr>
          <p:cNvPr id="2" name="Slide Number Placeholder 1">
            <a:extLst>
              <a:ext uri="{FF2B5EF4-FFF2-40B4-BE49-F238E27FC236}">
                <a16:creationId xmlns:a16="http://schemas.microsoft.com/office/drawing/2014/main" id="{64F2C225-F114-4B00-90C3-BDBC80B25A30}"/>
              </a:ext>
            </a:extLst>
          </p:cNvPr>
          <p:cNvSpPr>
            <a:spLocks noGrp="1"/>
          </p:cNvSpPr>
          <p:nvPr>
            <p:ph type="sldNum" sz="quarter" idx="10"/>
          </p:nvPr>
        </p:nvSpPr>
        <p:spPr/>
        <p:txBody>
          <a:bodyPr/>
          <a:lstStyle/>
          <a:p>
            <a:fld id="{016EBB77-C2C9-41CA-A9DB-F9477A56818F}"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DA91D6A6-CCFF-43BF-94CB-D747D26CF4C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B67B835-894C-4F39-B3F3-E1276882033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r>
              <a:rPr lang="en-GB" altLang="en-US" dirty="0">
                <a:latin typeface="Arial" panose="020B0604020202020204" pitchFamily="34" charset="0"/>
              </a:rPr>
              <a:t> </a:t>
            </a:r>
          </a:p>
          <a:p>
            <a:r>
              <a:rPr lang="en-GB" altLang="en-US" dirty="0">
                <a:latin typeface="Arial" panose="020B0604020202020204" pitchFamily="34" charset="0"/>
              </a:rPr>
              <a:t>In the deep sea, the pressure is very high, which means that divers have to breathe in high-pressure air. At high pressure, however, nitrogen dissolves in the blood. When the diver rises to the surface and the pressure decreases, the nitrogen comes out of the blood and forms bubbles. This is called “the bends” and can be extremely painful and even fatal.</a:t>
            </a:r>
          </a:p>
          <a:p>
            <a:r>
              <a:rPr lang="en-GB" altLang="en-US" dirty="0">
                <a:latin typeface="Arial" panose="020B0604020202020204" pitchFamily="34" charset="0"/>
              </a:rPr>
              <a:t>To avoid “the bends,” modern divers breathe a mix of oxygen and helium. Helium is very insoluble and hardly dissolves in the blood.</a:t>
            </a:r>
          </a:p>
          <a:p>
            <a:endParaRPr lang="en-GB" altLang="en-US" dirty="0">
              <a:latin typeface="Arial" panose="020B0604020202020204" pitchFamily="34" charset="0"/>
            </a:endParaRPr>
          </a:p>
          <a:p>
            <a:r>
              <a:rPr lang="en-GB" altLang="en-US" b="1" dirty="0">
                <a:latin typeface="Arial" panose="020B0604020202020204" pitchFamily="34" charset="0"/>
              </a:rPr>
              <a:t>Photo credits: </a:t>
            </a:r>
            <a:r>
              <a:rPr lang="en-GB" altLang="en-US" dirty="0">
                <a:latin typeface="Arial" panose="020B0604020202020204" pitchFamily="34" charset="0"/>
              </a:rPr>
              <a:t>balloons © </a:t>
            </a:r>
            <a:r>
              <a:rPr lang="en-GB" altLang="en-US" dirty="0" err="1">
                <a:latin typeface="Arial" panose="020B0604020202020204" pitchFamily="34" charset="0"/>
              </a:rPr>
              <a:t>joingate</a:t>
            </a:r>
            <a:r>
              <a:rPr lang="en-GB" altLang="en-US" dirty="0">
                <a:latin typeface="Arial" panose="020B0604020202020204" pitchFamily="34" charset="0"/>
              </a:rPr>
              <a:t>, neon lights © Neil Lang, welding © Marten </a:t>
            </a:r>
            <a:r>
              <a:rPr lang="en-GB" altLang="en-US" dirty="0" err="1">
                <a:latin typeface="Arial" panose="020B0604020202020204" pitchFamily="34" charset="0"/>
              </a:rPr>
              <a:t>Czamanske</a:t>
            </a:r>
            <a:r>
              <a:rPr lang="en-GB" altLang="en-US" dirty="0">
                <a:latin typeface="Arial" panose="020B0604020202020204" pitchFamily="34" charset="0"/>
              </a:rPr>
              <a:t>, water balloon bursting © Ivan </a:t>
            </a:r>
            <a:r>
              <a:rPr lang="en-GB" altLang="en-US" dirty="0" err="1">
                <a:latin typeface="Arial" panose="020B0604020202020204" pitchFamily="34" charset="0"/>
              </a:rPr>
              <a:t>Pernjakovic</a:t>
            </a:r>
            <a:r>
              <a:rPr lang="en-GB" altLang="en-US" dirty="0">
                <a:latin typeface="Arial" panose="020B0604020202020204" pitchFamily="34" charset="0"/>
              </a:rPr>
              <a:t>, sunbed © </a:t>
            </a:r>
            <a:r>
              <a:rPr lang="en-GB" altLang="en-US" dirty="0" err="1">
                <a:latin typeface="Arial" panose="020B0604020202020204" pitchFamily="34" charset="0"/>
              </a:rPr>
              <a:t>wacpan</a:t>
            </a:r>
            <a:r>
              <a:rPr lang="en-GB" altLang="en-US" dirty="0">
                <a:latin typeface="Arial" panose="020B0604020202020204" pitchFamily="34" charset="0"/>
              </a:rPr>
              <a:t>, radiation therapy © Bork, all at Shutterstock.com 2018</a:t>
            </a:r>
          </a:p>
        </p:txBody>
      </p:sp>
      <p:sp>
        <p:nvSpPr>
          <p:cNvPr id="2" name="Slide Number Placeholder 1">
            <a:extLst>
              <a:ext uri="{FF2B5EF4-FFF2-40B4-BE49-F238E27FC236}">
                <a16:creationId xmlns:a16="http://schemas.microsoft.com/office/drawing/2014/main" id="{DDC61695-A05B-4191-A647-87F1C98324A6}"/>
              </a:ext>
            </a:extLst>
          </p:cNvPr>
          <p:cNvSpPr>
            <a:spLocks noGrp="1"/>
          </p:cNvSpPr>
          <p:nvPr>
            <p:ph type="sldNum" sz="quarter" idx="10"/>
          </p:nvPr>
        </p:nvSpPr>
        <p:spPr/>
        <p:txBody>
          <a:bodyPr/>
          <a:lstStyle/>
          <a:p>
            <a:fld id="{016EBB77-C2C9-41CA-A9DB-F9477A56818F}"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00CAFBAD-1297-42EF-80C7-1764839682A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5CC0310C-EBF5-4F32-A17B-9DBAE63D133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matching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the uses of noble gases.</a:t>
            </a:r>
          </a:p>
        </p:txBody>
      </p:sp>
      <p:sp>
        <p:nvSpPr>
          <p:cNvPr id="2" name="Slide Number Placeholder 1">
            <a:extLst>
              <a:ext uri="{FF2B5EF4-FFF2-40B4-BE49-F238E27FC236}">
                <a16:creationId xmlns:a16="http://schemas.microsoft.com/office/drawing/2014/main" id="{BEDEBFE3-6AD8-48C8-B50A-67D44B9E29FF}"/>
              </a:ext>
            </a:extLst>
          </p:cNvPr>
          <p:cNvSpPr>
            <a:spLocks noGrp="1"/>
          </p:cNvSpPr>
          <p:nvPr>
            <p:ph type="sldNum" sz="quarter" idx="10"/>
          </p:nvPr>
        </p:nvSpPr>
        <p:spPr/>
        <p:txBody>
          <a:bodyPr/>
          <a:lstStyle/>
          <a:p>
            <a:fld id="{016EBB77-C2C9-41CA-A9DB-F9477A56818F}" type="slidenum">
              <a:rPr lang="en-US" altLang="en-US" smtClean="0"/>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1EA65B00-16B1-4212-A246-D492AF40486A}"/>
              </a:ext>
            </a:extLst>
          </p:cNvPr>
          <p:cNvSpPr>
            <a:spLocks noGrp="1"/>
          </p:cNvSpPr>
          <p:nvPr>
            <p:ph type="sldNum" sz="quarter" idx="10"/>
          </p:nvPr>
        </p:nvSpPr>
        <p:spPr/>
        <p:txBody>
          <a:bodyPr/>
          <a:lstStyle/>
          <a:p>
            <a:fld id="{016EBB77-C2C9-41CA-A9DB-F9477A56818F}" type="slidenum">
              <a:rPr lang="en-US" altLang="en-US" smtClean="0"/>
              <a:pPr/>
              <a:t>2</a:t>
            </a:fld>
            <a:endParaRPr lang="en-US" altLang="en-US"/>
          </a:p>
        </p:txBody>
      </p:sp>
    </p:spTree>
    <p:extLst>
      <p:ext uri="{BB962C8B-B14F-4D97-AF65-F5344CB8AC3E}">
        <p14:creationId xmlns:p14="http://schemas.microsoft.com/office/powerpoint/2010/main" val="347604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026B1221-7B15-480F-97D8-47A302A4F219}"/>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2796664-A61B-4F55-86F8-7094521E63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F201040-212A-4169-8C69-432F47646693}"/>
              </a:ext>
            </a:extLst>
          </p:cNvPr>
          <p:cNvSpPr>
            <a:spLocks noGrp="1"/>
          </p:cNvSpPr>
          <p:nvPr>
            <p:ph type="sldNum" sz="quarter" idx="10"/>
          </p:nvPr>
        </p:nvSpPr>
        <p:spPr/>
        <p:txBody>
          <a:bodyPr/>
          <a:lstStyle/>
          <a:p>
            <a:fld id="{016EBB77-C2C9-41CA-A9DB-F9477A56818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D9C04F13-5FEF-4AC9-8FD9-0F2E73A99D4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71B317B2-73C0-4DA7-9FD5-676E81E558F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E984EAD-A288-433B-A81D-279CD7DD13DC}"/>
              </a:ext>
            </a:extLst>
          </p:cNvPr>
          <p:cNvSpPr>
            <a:spLocks noGrp="1"/>
          </p:cNvSpPr>
          <p:nvPr>
            <p:ph type="sldNum" sz="quarter" idx="10"/>
          </p:nvPr>
        </p:nvSpPr>
        <p:spPr/>
        <p:txBody>
          <a:bodyPr/>
          <a:lstStyle/>
          <a:p>
            <a:fld id="{016EBB77-C2C9-41CA-A9DB-F9477A56818F}"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DB3CA3B9-5DDB-4051-9A38-374B97AD9BEB}"/>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7EA02E8-6B35-4C96-981F-EE6AB13A7FD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AFCC76E-00E8-4E01-B295-2B24283E52C0}"/>
              </a:ext>
            </a:extLst>
          </p:cNvPr>
          <p:cNvSpPr>
            <a:spLocks noGrp="1"/>
          </p:cNvSpPr>
          <p:nvPr>
            <p:ph type="sldNum" sz="quarter" idx="10"/>
          </p:nvPr>
        </p:nvSpPr>
        <p:spPr/>
        <p:txBody>
          <a:bodyPr/>
          <a:lstStyle/>
          <a:p>
            <a:fld id="{016EBB77-C2C9-41CA-A9DB-F9477A56818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D143E8FB-4536-4B5A-A856-72DFBAE14758}"/>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49438B8-4BCD-4D5B-B1CD-4807CD79D19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xenon gas in a </a:t>
            </a:r>
            <a:r>
              <a:rPr lang="en-GB" altLang="en-US" b="0" dirty="0">
                <a:latin typeface="Arial" panose="020B0604020202020204" pitchFamily="34" charset="0"/>
              </a:rPr>
              <a:t>flask © </a:t>
            </a:r>
            <a:r>
              <a:rPr lang="en-GB" altLang="en-US" dirty="0">
                <a:latin typeface="Arial" panose="020B0604020202020204" pitchFamily="34" charset="0"/>
              </a:rPr>
              <a:t>Dr John </a:t>
            </a:r>
            <a:r>
              <a:rPr lang="en-GB" altLang="en-US" dirty="0" err="1">
                <a:latin typeface="Arial" panose="020B0604020202020204" pitchFamily="34" charset="0"/>
              </a:rPr>
              <a:t>Mileham</a:t>
            </a:r>
            <a:r>
              <a:rPr lang="en-GB" altLang="en-US" dirty="0">
                <a:latin typeface="Arial" panose="020B0604020202020204" pitchFamily="34" charset="0"/>
              </a:rPr>
              <a:t>, 2018</a:t>
            </a:r>
          </a:p>
        </p:txBody>
      </p:sp>
      <p:sp>
        <p:nvSpPr>
          <p:cNvPr id="2" name="Slide Number Placeholder 1">
            <a:extLst>
              <a:ext uri="{FF2B5EF4-FFF2-40B4-BE49-F238E27FC236}">
                <a16:creationId xmlns:a16="http://schemas.microsoft.com/office/drawing/2014/main" id="{765A5E75-CE9B-475F-9C72-CCA4833238AB}"/>
              </a:ext>
            </a:extLst>
          </p:cNvPr>
          <p:cNvSpPr>
            <a:spLocks noGrp="1"/>
          </p:cNvSpPr>
          <p:nvPr>
            <p:ph type="sldNum" sz="quarter" idx="10"/>
          </p:nvPr>
        </p:nvSpPr>
        <p:spPr/>
        <p:txBody>
          <a:bodyPr/>
          <a:lstStyle/>
          <a:p>
            <a:fld id="{016EBB77-C2C9-41CA-A9DB-F9477A56818F}"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F123D1A8-322F-4B2A-90E5-1BA9DC25965A}"/>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8F5ABC54-A7D8-40A6-987A-2220C897554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US" sz="1200"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US" dirty="0">
              <a:effectLst/>
            </a:endParaRPr>
          </a:p>
        </p:txBody>
      </p:sp>
      <p:sp>
        <p:nvSpPr>
          <p:cNvPr id="2" name="Slide Number Placeholder 1">
            <a:extLst>
              <a:ext uri="{FF2B5EF4-FFF2-40B4-BE49-F238E27FC236}">
                <a16:creationId xmlns:a16="http://schemas.microsoft.com/office/drawing/2014/main" id="{B11E331A-F798-4D3A-8F23-0201F84E3684}"/>
              </a:ext>
            </a:extLst>
          </p:cNvPr>
          <p:cNvSpPr>
            <a:spLocks noGrp="1"/>
          </p:cNvSpPr>
          <p:nvPr>
            <p:ph type="sldNum" sz="quarter" idx="10"/>
          </p:nvPr>
        </p:nvSpPr>
        <p:spPr/>
        <p:txBody>
          <a:bodyPr/>
          <a:lstStyle/>
          <a:p>
            <a:fld id="{016EBB77-C2C9-41CA-A9DB-F9477A56818F}"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921932D0-E48C-41B9-85E3-D2570F15D9E0}"/>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F71B8280-93B7-4055-999F-E6ACA58CD8F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04BF3C3-6A3A-45C2-8998-240B96EEFE6F}"/>
              </a:ext>
            </a:extLst>
          </p:cNvPr>
          <p:cNvSpPr>
            <a:spLocks noGrp="1"/>
          </p:cNvSpPr>
          <p:nvPr>
            <p:ph type="sldNum" sz="quarter" idx="10"/>
          </p:nvPr>
        </p:nvSpPr>
        <p:spPr/>
        <p:txBody>
          <a:bodyPr/>
          <a:lstStyle/>
          <a:p>
            <a:fld id="{016EBB77-C2C9-41CA-A9DB-F9477A56818F}"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299C5A4B-82CC-4346-9FB5-5591BA477AF9}"/>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2EEBC30-130E-48E3-8DE7-F2B91244EEA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C0F2E84-62A0-4403-8189-5C3C44E131EE}"/>
              </a:ext>
            </a:extLst>
          </p:cNvPr>
          <p:cNvSpPr>
            <a:spLocks noGrp="1"/>
          </p:cNvSpPr>
          <p:nvPr>
            <p:ph type="sldNum" sz="quarter" idx="10"/>
          </p:nvPr>
        </p:nvSpPr>
        <p:spPr/>
        <p:txBody>
          <a:bodyPr/>
          <a:lstStyle/>
          <a:p>
            <a:fld id="{016EBB77-C2C9-41CA-A9DB-F9477A56818F}"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195455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8010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1450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1931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329820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
    </p:custDataLst>
    <p:extLst>
      <p:ext uri="{BB962C8B-B14F-4D97-AF65-F5344CB8AC3E}">
        <p14:creationId xmlns:p14="http://schemas.microsoft.com/office/powerpoint/2010/main" val="2490311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917401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96548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27802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15449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7219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32999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02432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6237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82451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955175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19294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7453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0175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44729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2205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3608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56069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8352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60816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8324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6"/>
    </p:custDataLst>
    <p:extLst>
      <p:ext uri="{BB962C8B-B14F-4D97-AF65-F5344CB8AC3E}">
        <p14:creationId xmlns:p14="http://schemas.microsoft.com/office/powerpoint/2010/main" val="2852945807"/>
      </p:ext>
    </p:extLst>
  </p:cSld>
  <p:clrMap bg1="lt1" tx1="dk1" bg2="lt2" tx2="dk2" accent1="accent1" accent2="accent2" accent3="accent3" accent4="accent4" accent5="accent5" accent6="accent6" hlink="hlink" folHlink="folHlink"/>
  <p:sldLayoutIdLst>
    <p:sldLayoutId id="2147485299" r:id="rId1"/>
    <p:sldLayoutId id="2147485300" r:id="rId2"/>
    <p:sldLayoutId id="2147485301" r:id="rId3"/>
    <p:sldLayoutId id="2147485302" r:id="rId4"/>
    <p:sldLayoutId id="2147485303" r:id="rId5"/>
    <p:sldLayoutId id="2147485304" r:id="rId6"/>
    <p:sldLayoutId id="2147485305" r:id="rId7"/>
    <p:sldLayoutId id="2147485306" r:id="rId8"/>
    <p:sldLayoutId id="2147485307" r:id="rId9"/>
    <p:sldLayoutId id="2147485308" r:id="rId10"/>
    <p:sldLayoutId id="2147485309" r:id="rId11"/>
    <p:sldLayoutId id="2147485310" r:id="rId12"/>
    <p:sldLayoutId id="2147485311" r:id="rId13"/>
    <p:sldLayoutId id="214748531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14</a:t>
            </a:r>
          </a:p>
        </p:txBody>
      </p:sp>
    </p:spTree>
    <p:custDataLst>
      <p:tags r:id="rId14"/>
    </p:custDataLst>
    <p:extLst>
      <p:ext uri="{BB962C8B-B14F-4D97-AF65-F5344CB8AC3E}">
        <p14:creationId xmlns:p14="http://schemas.microsoft.com/office/powerpoint/2010/main" val="911587363"/>
      </p:ext>
    </p:extLst>
  </p:cSld>
  <p:clrMap bg1="lt1" tx1="dk1" bg2="lt2" tx2="dk2" accent1="accent1" accent2="accent2" accent3="accent3" accent4="accent4" accent5="accent5" accent6="accent6" hlink="hlink" folHlink="folHlink"/>
  <p:sldLayoutIdLst>
    <p:sldLayoutId id="2147485314" r:id="rId1"/>
    <p:sldLayoutId id="2147485315" r:id="rId2"/>
    <p:sldLayoutId id="2147485316" r:id="rId3"/>
    <p:sldLayoutId id="2147485317" r:id="rId4"/>
    <p:sldLayoutId id="2147485318" r:id="rId5"/>
    <p:sldLayoutId id="2147485319" r:id="rId6"/>
    <p:sldLayoutId id="2147485320" r:id="rId7"/>
    <p:sldLayoutId id="2147485321" r:id="rId8"/>
    <p:sldLayoutId id="2147485322" r:id="rId9"/>
    <p:sldLayoutId id="2147485323" r:id="rId10"/>
    <p:sldLayoutId id="2147485324" r:id="rId11"/>
    <p:sldLayoutId id="214748532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ontrol" Target="../activeX/activeX2.xml"/><Relationship Id="rId7" Type="http://schemas.openxmlformats.org/officeDocument/2006/relationships/image" Target="../media/image28.png"/><Relationship Id="rId12" Type="http://schemas.openxmlformats.org/officeDocument/2006/relationships/image" Target="../media/image15.wmf"/><Relationship Id="rId2" Type="http://schemas.openxmlformats.org/officeDocument/2006/relationships/tags" Target="../tags/tag40.xml"/><Relationship Id="rId1" Type="http://schemas.openxmlformats.org/officeDocument/2006/relationships/vmlDrawing" Target="../drawings/vmlDrawing2.vml"/><Relationship Id="rId6" Type="http://schemas.openxmlformats.org/officeDocument/2006/relationships/image" Target="../media/image16.png"/><Relationship Id="rId11" Type="http://schemas.openxmlformats.org/officeDocument/2006/relationships/image" Target="../media/image17.jpg"/><Relationship Id="rId5" Type="http://schemas.openxmlformats.org/officeDocument/2006/relationships/notesSlide" Target="../notesSlides/notesSlide10.xml"/><Relationship Id="rId10" Type="http://schemas.openxmlformats.org/officeDocument/2006/relationships/image" Target="../media/image20.png"/><Relationship Id="rId4" Type="http://schemas.openxmlformats.org/officeDocument/2006/relationships/slideLayout" Target="../slideLayouts/slideLayout6.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ontrol" Target="../activeX/activeX3.xml"/><Relationship Id="rId7" Type="http://schemas.openxmlformats.org/officeDocument/2006/relationships/image" Target="../media/image6.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notesSlide" Target="../notesSlides/notesSlide11.xml"/><Relationship Id="rId10" Type="http://schemas.openxmlformats.org/officeDocument/2006/relationships/image" Target="../media/image15.wmf"/><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4.xml"/><Relationship Id="rId7" Type="http://schemas.openxmlformats.org/officeDocument/2006/relationships/image" Target="../media/image28.png"/><Relationship Id="rId2" Type="http://schemas.openxmlformats.org/officeDocument/2006/relationships/tags" Target="../tags/tag42.xml"/><Relationship Id="rId1" Type="http://schemas.openxmlformats.org/officeDocument/2006/relationships/vmlDrawing" Target="../drawings/vmlDrawing4.vml"/><Relationship Id="rId6" Type="http://schemas.openxmlformats.org/officeDocument/2006/relationships/image" Target="../media/image16.png"/><Relationship Id="rId11" Type="http://schemas.openxmlformats.org/officeDocument/2006/relationships/image" Target="../media/image15.wmf"/><Relationship Id="rId5" Type="http://schemas.openxmlformats.org/officeDocument/2006/relationships/notesSlide" Target="../notesSlides/notesSlide12.xml"/><Relationship Id="rId10" Type="http://schemas.openxmlformats.org/officeDocument/2006/relationships/image" Target="../media/image17.jpg"/><Relationship Id="rId4" Type="http://schemas.openxmlformats.org/officeDocument/2006/relationships/slideLayout" Target="../slideLayouts/slideLayout6.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5.xml"/><Relationship Id="rId7" Type="http://schemas.openxmlformats.org/officeDocument/2006/relationships/image" Target="../media/image28.png"/><Relationship Id="rId2" Type="http://schemas.openxmlformats.org/officeDocument/2006/relationships/tags" Target="../tags/tag43.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notesSlide" Target="../notesSlides/notesSlide13.xml"/><Relationship Id="rId10" Type="http://schemas.openxmlformats.org/officeDocument/2006/relationships/image" Target="../media/image15.wmf"/><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6.xml"/><Relationship Id="rId7" Type="http://schemas.openxmlformats.org/officeDocument/2006/relationships/image" Target="../media/image28.png"/><Relationship Id="rId2" Type="http://schemas.openxmlformats.org/officeDocument/2006/relationships/tags" Target="../tags/tag44.xml"/><Relationship Id="rId1" Type="http://schemas.openxmlformats.org/officeDocument/2006/relationships/vmlDrawing" Target="../drawings/vmlDrawing6.vml"/><Relationship Id="rId6" Type="http://schemas.openxmlformats.org/officeDocument/2006/relationships/image" Target="../media/image16.png"/><Relationship Id="rId5" Type="http://schemas.openxmlformats.org/officeDocument/2006/relationships/notesSlide" Target="../notesSlides/notesSlide14.xml"/><Relationship Id="rId4" Type="http://schemas.openxmlformats.org/officeDocument/2006/relationships/slideLayout" Target="../slideLayouts/slideLayout20.xml"/><Relationship Id="rId9"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4.xml"/><Relationship Id="rId7"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0.jpeg"/><Relationship Id="rId11" Type="http://schemas.openxmlformats.org/officeDocument/2006/relationships/image" Target="../media/image6.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notesSlide" Target="../notesSlides/notesSlide5.xml"/><Relationship Id="rId4" Type="http://schemas.openxmlformats.org/officeDocument/2006/relationships/slideLayout" Target="../slideLayouts/slideLayout6.xml"/><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9.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1079BC67-7A4F-47ED-948A-3509955CCD15}"/>
              </a:ext>
            </a:extLst>
          </p:cNvPr>
          <p:cNvSpPr>
            <a:spLocks noGrp="1"/>
          </p:cNvSpPr>
          <p:nvPr>
            <p:ph type="title"/>
          </p:nvPr>
        </p:nvSpPr>
        <p:spPr/>
        <p:txBody>
          <a:bodyPr/>
          <a:lstStyle/>
          <a:p>
            <a:r>
              <a:rPr lang="en-GB" altLang="en-US" dirty="0"/>
              <a:t>Group 0: </a:t>
            </a:r>
            <a:br>
              <a:rPr lang="en-GB" altLang="en-US" dirty="0"/>
            </a:br>
            <a:r>
              <a:rPr lang="en-GB" altLang="en-US" dirty="0"/>
              <a:t>Noble Gases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8">
            <a:extLst>
              <a:ext uri="{FF2B5EF4-FFF2-40B4-BE49-F238E27FC236}">
                <a16:creationId xmlns:a16="http://schemas.microsoft.com/office/drawing/2014/main" id="{52F827AE-3096-49B6-BECD-F9B639E47C80}"/>
              </a:ext>
            </a:extLst>
          </p:cNvPr>
          <p:cNvSpPr>
            <a:spLocks noGrp="1" noChangeArrowheads="1"/>
          </p:cNvSpPr>
          <p:nvPr>
            <p:ph type="title"/>
          </p:nvPr>
        </p:nvSpPr>
        <p:spPr/>
        <p:txBody>
          <a:bodyPr/>
          <a:lstStyle/>
          <a:p>
            <a:r>
              <a:rPr lang="en-GB" altLang="en-US" dirty="0"/>
              <a:t>Density of noble gases</a:t>
            </a:r>
          </a:p>
        </p:txBody>
      </p:sp>
      <p:pic>
        <p:nvPicPr>
          <p:cNvPr id="8" name="Picture 5" descr="flash_icon">
            <a:extLst>
              <a:ext uri="{FF2B5EF4-FFF2-40B4-BE49-F238E27FC236}">
                <a16:creationId xmlns:a16="http://schemas.microsoft.com/office/drawing/2014/main" id="{A2F23915-4DFD-4810-ADD1-97A46F4C042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8BE31E05-26D0-4EF6-927D-FD1F416791E1}"/>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5" descr="exp_icon">
            <a:extLst>
              <a:ext uri="{FF2B5EF4-FFF2-40B4-BE49-F238E27FC236}">
                <a16:creationId xmlns:a16="http://schemas.microsoft.com/office/drawing/2014/main" id="{63CC2600-721A-4749-8D00-3FB5CE8787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 action="ppaction://hlinkshowjump?jump=nextslide"/>
            <a:extLst>
              <a:ext uri="{FF2B5EF4-FFF2-40B4-BE49-F238E27FC236}">
                <a16:creationId xmlns:a16="http://schemas.microsoft.com/office/drawing/2014/main" id="{D70D59A8-6BC8-4746-8359-0394AEEFA76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a:extLst>
              <a:ext uri="{FF2B5EF4-FFF2-40B4-BE49-F238E27FC236}">
                <a16:creationId xmlns:a16="http://schemas.microsoft.com/office/drawing/2014/main" id="{C7F07E73-ECE6-4731-872F-342E381C4090}"/>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83585"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7C90929-F7C5-45A1-A04C-ED304F737795}"/>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a:extLst>
              <a:ext uri="{FF2B5EF4-FFF2-40B4-BE49-F238E27FC236}">
                <a16:creationId xmlns:a16="http://schemas.microsoft.com/office/drawing/2014/main" id="{E0D28A72-1555-4D26-AD9B-4C7AA05117C1}"/>
              </a:ext>
            </a:extLst>
          </p:cNvPr>
          <p:cNvSpPr>
            <a:spLocks noGrp="1" noChangeArrowheads="1"/>
          </p:cNvSpPr>
          <p:nvPr>
            <p:ph type="title"/>
          </p:nvPr>
        </p:nvSpPr>
        <p:spPr/>
        <p:txBody>
          <a:bodyPr/>
          <a:lstStyle/>
          <a:p>
            <a:r>
              <a:rPr lang="en-GB" altLang="en-US" dirty="0"/>
              <a:t>Comparing density</a:t>
            </a:r>
          </a:p>
        </p:txBody>
      </p:sp>
      <p:pic>
        <p:nvPicPr>
          <p:cNvPr id="6" name="Picture 5" descr="flash_icon">
            <a:extLst>
              <a:ext uri="{FF2B5EF4-FFF2-40B4-BE49-F238E27FC236}">
                <a16:creationId xmlns:a16="http://schemas.microsoft.com/office/drawing/2014/main" id="{679D5C65-FA9E-497D-B63E-63AAC351986D}"/>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hlinkClick r:id="" action="ppaction://hlinkshowjump?jump=nextslide"/>
            <a:extLst>
              <a:ext uri="{FF2B5EF4-FFF2-40B4-BE49-F238E27FC236}">
                <a16:creationId xmlns:a16="http://schemas.microsoft.com/office/drawing/2014/main" id="{B7C1129F-FB69-43B6-8D74-85B47918014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0AA4885D-C472-4693-AAE0-2692C0A1794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91302FC-FD2A-47B2-A9E6-C4FA85C059D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6">
            <a:extLst>
              <a:ext uri="{FF2B5EF4-FFF2-40B4-BE49-F238E27FC236}">
                <a16:creationId xmlns:a16="http://schemas.microsoft.com/office/drawing/2014/main" id="{52A7F6B9-98D7-4CE3-9C51-19C8B0FC88AC}"/>
              </a:ext>
            </a:extLst>
          </p:cNvPr>
          <p:cNvSpPr>
            <a:spLocks noGrp="1" noChangeArrowheads="1"/>
          </p:cNvSpPr>
          <p:nvPr>
            <p:ph type="title"/>
          </p:nvPr>
        </p:nvSpPr>
        <p:spPr/>
        <p:txBody>
          <a:bodyPr/>
          <a:lstStyle/>
          <a:p>
            <a:r>
              <a:rPr lang="en-GB" altLang="en-US" dirty="0"/>
              <a:t>Boiling points of noble gases</a:t>
            </a:r>
          </a:p>
        </p:txBody>
      </p:sp>
      <p:pic>
        <p:nvPicPr>
          <p:cNvPr id="7" name="Picture 5" descr="flash_icon">
            <a:extLst>
              <a:ext uri="{FF2B5EF4-FFF2-40B4-BE49-F238E27FC236}">
                <a16:creationId xmlns:a16="http://schemas.microsoft.com/office/drawing/2014/main" id="{E16BE3B2-3425-4FC3-A244-DECFFC11A36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CF8C3014-64B2-4CC3-B402-611A1E574161}"/>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A1211A4D-31F5-4207-B55B-7A2EA3A9162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26199D47-E625-42A2-9089-9AA1C7B79F8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2153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2C8C2BE-B9C6-4AA6-A52B-54C744A0C17F}"/>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EF250EC3-2FC9-4A5E-9408-689A772C8B36}"/>
              </a:ext>
            </a:extLst>
          </p:cNvPr>
          <p:cNvSpPr>
            <a:spLocks noGrp="1" noChangeArrowheads="1"/>
          </p:cNvSpPr>
          <p:nvPr>
            <p:ph type="title"/>
          </p:nvPr>
        </p:nvSpPr>
        <p:spPr>
          <a:noFill/>
        </p:spPr>
        <p:txBody>
          <a:bodyPr/>
          <a:lstStyle/>
          <a:p>
            <a:r>
              <a:rPr lang="en-GB" altLang="en-US" dirty="0"/>
              <a:t>What are the uses of noble gases?</a:t>
            </a:r>
          </a:p>
        </p:txBody>
      </p:sp>
      <p:pic>
        <p:nvPicPr>
          <p:cNvPr id="7" name="Picture 5" descr="flash_icon">
            <a:extLst>
              <a:ext uri="{FF2B5EF4-FFF2-40B4-BE49-F238E27FC236}">
                <a16:creationId xmlns:a16="http://schemas.microsoft.com/office/drawing/2014/main" id="{E3ED2931-9C5E-43D2-9B26-64862819C7FB}"/>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E2372B9F-9CF5-4867-94E4-733F36DE1CC8}"/>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817F594C-A6F1-4423-9393-F0D323095CF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FE0DA8F-657C-477E-981B-B1384BE7E025}"/>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A7783F27-F746-4050-BAAB-7E43229B097C}"/>
              </a:ext>
            </a:extLst>
          </p:cNvPr>
          <p:cNvSpPr>
            <a:spLocks noGrp="1" noChangeArrowheads="1"/>
          </p:cNvSpPr>
          <p:nvPr>
            <p:ph type="title"/>
          </p:nvPr>
        </p:nvSpPr>
        <p:spPr>
          <a:noFill/>
        </p:spPr>
        <p:txBody>
          <a:bodyPr/>
          <a:lstStyle/>
          <a:p>
            <a:r>
              <a:rPr lang="en-GB" altLang="en-US" dirty="0"/>
              <a:t>What are the uses of noble gases?</a:t>
            </a:r>
          </a:p>
        </p:txBody>
      </p:sp>
      <p:pic>
        <p:nvPicPr>
          <p:cNvPr id="7" name="Picture 5" descr="flash_icon">
            <a:extLst>
              <a:ext uri="{FF2B5EF4-FFF2-40B4-BE49-F238E27FC236}">
                <a16:creationId xmlns:a16="http://schemas.microsoft.com/office/drawing/2014/main" id="{AD75A9C5-8BE3-4B31-8CC1-7292627B5C4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48AEAEE2-8214-40B8-82CC-276DA15CB20C}"/>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80C6649-6973-4E35-9C38-9FE474FCE35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AutoShape 101">
            <a:extLst>
              <a:ext uri="{FF2B5EF4-FFF2-40B4-BE49-F238E27FC236}">
                <a16:creationId xmlns:a16="http://schemas.microsoft.com/office/drawing/2014/main" id="{92D15219-B150-47C1-8D03-53914C9145F8}"/>
              </a:ext>
            </a:extLst>
          </p:cNvPr>
          <p:cNvSpPr>
            <a:spLocks noChangeArrowheads="1"/>
          </p:cNvSpPr>
          <p:nvPr/>
        </p:nvSpPr>
        <p:spPr bwMode="auto">
          <a:xfrm>
            <a:off x="765175"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59" name="Text Box 102">
            <a:extLst>
              <a:ext uri="{FF2B5EF4-FFF2-40B4-BE49-F238E27FC236}">
                <a16:creationId xmlns:a16="http://schemas.microsoft.com/office/drawing/2014/main" id="{708548C5-D65D-4133-BDFC-E8F8AA615644}"/>
              </a:ext>
            </a:extLst>
          </p:cNvPr>
          <p:cNvSpPr txBox="1">
            <a:spLocks noChangeArrowheads="1"/>
          </p:cNvSpPr>
          <p:nvPr/>
        </p:nvSpPr>
        <p:spPr bwMode="auto">
          <a:xfrm>
            <a:off x="763588" y="6075363"/>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Fr</a:t>
            </a:r>
          </a:p>
        </p:txBody>
      </p:sp>
      <p:sp>
        <p:nvSpPr>
          <p:cNvPr id="19460" name="AutoShape 104">
            <a:extLst>
              <a:ext uri="{FF2B5EF4-FFF2-40B4-BE49-F238E27FC236}">
                <a16:creationId xmlns:a16="http://schemas.microsoft.com/office/drawing/2014/main" id="{193ADDBC-F1C4-40BB-99BA-E255FF1BD9CA}"/>
              </a:ext>
            </a:extLst>
          </p:cNvPr>
          <p:cNvSpPr>
            <a:spLocks noChangeArrowheads="1"/>
          </p:cNvSpPr>
          <p:nvPr/>
        </p:nvSpPr>
        <p:spPr bwMode="auto">
          <a:xfrm>
            <a:off x="1192213"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61" name="Text Box 105">
            <a:extLst>
              <a:ext uri="{FF2B5EF4-FFF2-40B4-BE49-F238E27FC236}">
                <a16:creationId xmlns:a16="http://schemas.microsoft.com/office/drawing/2014/main" id="{848B6443-AD0E-42DF-A228-22D674360F6D}"/>
              </a:ext>
            </a:extLst>
          </p:cNvPr>
          <p:cNvSpPr txBox="1">
            <a:spLocks noChangeArrowheads="1"/>
          </p:cNvSpPr>
          <p:nvPr/>
        </p:nvSpPr>
        <p:spPr bwMode="auto">
          <a:xfrm>
            <a:off x="1190625"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Ra</a:t>
            </a:r>
          </a:p>
        </p:txBody>
      </p:sp>
      <p:sp>
        <p:nvSpPr>
          <p:cNvPr id="19462" name="AutoShape 107">
            <a:extLst>
              <a:ext uri="{FF2B5EF4-FFF2-40B4-BE49-F238E27FC236}">
                <a16:creationId xmlns:a16="http://schemas.microsoft.com/office/drawing/2014/main" id="{2ED2DDAF-5B58-4387-B914-64C42D98B509}"/>
              </a:ext>
            </a:extLst>
          </p:cNvPr>
          <p:cNvSpPr>
            <a:spLocks noChangeArrowheads="1"/>
          </p:cNvSpPr>
          <p:nvPr/>
        </p:nvSpPr>
        <p:spPr bwMode="auto">
          <a:xfrm>
            <a:off x="1619250"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63" name="Text Box 108">
            <a:extLst>
              <a:ext uri="{FF2B5EF4-FFF2-40B4-BE49-F238E27FC236}">
                <a16:creationId xmlns:a16="http://schemas.microsoft.com/office/drawing/2014/main" id="{9957A56F-B800-40A7-891E-95B0C22C4ED2}"/>
              </a:ext>
            </a:extLst>
          </p:cNvPr>
          <p:cNvSpPr txBox="1">
            <a:spLocks noChangeArrowheads="1"/>
          </p:cNvSpPr>
          <p:nvPr/>
        </p:nvSpPr>
        <p:spPr bwMode="auto">
          <a:xfrm>
            <a:off x="1617663"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Ac</a:t>
            </a:r>
            <a:endParaRPr lang="en-GB" altLang="en-US" sz="2200" b="1" baseline="30000">
              <a:solidFill>
                <a:srgbClr val="010066"/>
              </a:solidFill>
            </a:endParaRPr>
          </a:p>
        </p:txBody>
      </p:sp>
      <p:sp>
        <p:nvSpPr>
          <p:cNvPr id="19464" name="AutoShape 110">
            <a:extLst>
              <a:ext uri="{FF2B5EF4-FFF2-40B4-BE49-F238E27FC236}">
                <a16:creationId xmlns:a16="http://schemas.microsoft.com/office/drawing/2014/main" id="{BA14082A-F050-4AFF-8744-C8D659ABBF3B}"/>
              </a:ext>
            </a:extLst>
          </p:cNvPr>
          <p:cNvSpPr>
            <a:spLocks noChangeArrowheads="1"/>
          </p:cNvSpPr>
          <p:nvPr/>
        </p:nvSpPr>
        <p:spPr bwMode="auto">
          <a:xfrm>
            <a:off x="2044700"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65" name="Text Box 111">
            <a:extLst>
              <a:ext uri="{FF2B5EF4-FFF2-40B4-BE49-F238E27FC236}">
                <a16:creationId xmlns:a16="http://schemas.microsoft.com/office/drawing/2014/main" id="{21471190-A5B6-46C2-8D0D-3ED083E3322D}"/>
              </a:ext>
            </a:extLst>
          </p:cNvPr>
          <p:cNvSpPr txBox="1">
            <a:spLocks noChangeArrowheads="1"/>
          </p:cNvSpPr>
          <p:nvPr/>
        </p:nvSpPr>
        <p:spPr bwMode="auto">
          <a:xfrm>
            <a:off x="2044700"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Rf</a:t>
            </a:r>
          </a:p>
        </p:txBody>
      </p:sp>
      <p:sp>
        <p:nvSpPr>
          <p:cNvPr id="19466" name="AutoShape 113">
            <a:extLst>
              <a:ext uri="{FF2B5EF4-FFF2-40B4-BE49-F238E27FC236}">
                <a16:creationId xmlns:a16="http://schemas.microsoft.com/office/drawing/2014/main" id="{8A1E1798-209D-4202-87FD-8B2C8205E18D}"/>
              </a:ext>
            </a:extLst>
          </p:cNvPr>
          <p:cNvSpPr>
            <a:spLocks noChangeArrowheads="1"/>
          </p:cNvSpPr>
          <p:nvPr/>
        </p:nvSpPr>
        <p:spPr bwMode="auto">
          <a:xfrm>
            <a:off x="2471738"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67" name="Text Box 114">
            <a:extLst>
              <a:ext uri="{FF2B5EF4-FFF2-40B4-BE49-F238E27FC236}">
                <a16:creationId xmlns:a16="http://schemas.microsoft.com/office/drawing/2014/main" id="{8204C614-1CEB-4041-BEF7-71D1D9C29DC7}"/>
              </a:ext>
            </a:extLst>
          </p:cNvPr>
          <p:cNvSpPr txBox="1">
            <a:spLocks noChangeArrowheads="1"/>
          </p:cNvSpPr>
          <p:nvPr/>
        </p:nvSpPr>
        <p:spPr bwMode="auto">
          <a:xfrm>
            <a:off x="2470150" y="6075363"/>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Db</a:t>
            </a:r>
          </a:p>
        </p:txBody>
      </p:sp>
      <p:sp>
        <p:nvSpPr>
          <p:cNvPr id="19468" name="AutoShape 116">
            <a:extLst>
              <a:ext uri="{FF2B5EF4-FFF2-40B4-BE49-F238E27FC236}">
                <a16:creationId xmlns:a16="http://schemas.microsoft.com/office/drawing/2014/main" id="{AB218C44-D9CD-4D22-AA9A-E5C88CC50FC1}"/>
              </a:ext>
            </a:extLst>
          </p:cNvPr>
          <p:cNvSpPr>
            <a:spLocks noChangeArrowheads="1"/>
          </p:cNvSpPr>
          <p:nvPr/>
        </p:nvSpPr>
        <p:spPr bwMode="auto">
          <a:xfrm>
            <a:off x="2898775"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69" name="Text Box 117">
            <a:extLst>
              <a:ext uri="{FF2B5EF4-FFF2-40B4-BE49-F238E27FC236}">
                <a16:creationId xmlns:a16="http://schemas.microsoft.com/office/drawing/2014/main" id="{613F6F4B-CEBC-4DCD-A84C-853B49F968D1}"/>
              </a:ext>
            </a:extLst>
          </p:cNvPr>
          <p:cNvSpPr txBox="1">
            <a:spLocks noChangeArrowheads="1"/>
          </p:cNvSpPr>
          <p:nvPr/>
        </p:nvSpPr>
        <p:spPr bwMode="auto">
          <a:xfrm>
            <a:off x="2897188" y="6075363"/>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Sg</a:t>
            </a:r>
          </a:p>
        </p:txBody>
      </p:sp>
      <p:sp>
        <p:nvSpPr>
          <p:cNvPr id="19470" name="AutoShape 119">
            <a:extLst>
              <a:ext uri="{FF2B5EF4-FFF2-40B4-BE49-F238E27FC236}">
                <a16:creationId xmlns:a16="http://schemas.microsoft.com/office/drawing/2014/main" id="{A2934C0B-B1AA-4FCC-8E3C-8FED18AFA82A}"/>
              </a:ext>
            </a:extLst>
          </p:cNvPr>
          <p:cNvSpPr>
            <a:spLocks noChangeArrowheads="1"/>
          </p:cNvSpPr>
          <p:nvPr/>
        </p:nvSpPr>
        <p:spPr bwMode="auto">
          <a:xfrm>
            <a:off x="3325813"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71" name="Text Box 120">
            <a:extLst>
              <a:ext uri="{FF2B5EF4-FFF2-40B4-BE49-F238E27FC236}">
                <a16:creationId xmlns:a16="http://schemas.microsoft.com/office/drawing/2014/main" id="{3EF2C880-09DE-4E17-896B-2836947A111F}"/>
              </a:ext>
            </a:extLst>
          </p:cNvPr>
          <p:cNvSpPr txBox="1">
            <a:spLocks noChangeArrowheads="1"/>
          </p:cNvSpPr>
          <p:nvPr/>
        </p:nvSpPr>
        <p:spPr bwMode="auto">
          <a:xfrm>
            <a:off x="3324225" y="6075363"/>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Bh</a:t>
            </a:r>
          </a:p>
        </p:txBody>
      </p:sp>
      <p:sp>
        <p:nvSpPr>
          <p:cNvPr id="19472" name="AutoShape 122">
            <a:extLst>
              <a:ext uri="{FF2B5EF4-FFF2-40B4-BE49-F238E27FC236}">
                <a16:creationId xmlns:a16="http://schemas.microsoft.com/office/drawing/2014/main" id="{A123EC7D-9944-48D0-9134-FF1479CB6956}"/>
              </a:ext>
            </a:extLst>
          </p:cNvPr>
          <p:cNvSpPr>
            <a:spLocks noChangeArrowheads="1"/>
          </p:cNvSpPr>
          <p:nvPr/>
        </p:nvSpPr>
        <p:spPr bwMode="auto">
          <a:xfrm>
            <a:off x="3752850"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73" name="Text Box 123">
            <a:extLst>
              <a:ext uri="{FF2B5EF4-FFF2-40B4-BE49-F238E27FC236}">
                <a16:creationId xmlns:a16="http://schemas.microsoft.com/office/drawing/2014/main" id="{4ED408C3-0D49-43EA-AB36-BB38AC6EAF60}"/>
              </a:ext>
            </a:extLst>
          </p:cNvPr>
          <p:cNvSpPr txBox="1">
            <a:spLocks noChangeArrowheads="1"/>
          </p:cNvSpPr>
          <p:nvPr/>
        </p:nvSpPr>
        <p:spPr bwMode="auto">
          <a:xfrm>
            <a:off x="3751263" y="6075363"/>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Hs</a:t>
            </a:r>
          </a:p>
        </p:txBody>
      </p:sp>
      <p:sp>
        <p:nvSpPr>
          <p:cNvPr id="19474" name="AutoShape 125">
            <a:extLst>
              <a:ext uri="{FF2B5EF4-FFF2-40B4-BE49-F238E27FC236}">
                <a16:creationId xmlns:a16="http://schemas.microsoft.com/office/drawing/2014/main" id="{CB844EC0-9F57-4950-8821-0DD987A338E3}"/>
              </a:ext>
            </a:extLst>
          </p:cNvPr>
          <p:cNvSpPr>
            <a:spLocks noChangeArrowheads="1"/>
          </p:cNvSpPr>
          <p:nvPr/>
        </p:nvSpPr>
        <p:spPr bwMode="auto">
          <a:xfrm>
            <a:off x="4179888"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75" name="Text Box 126">
            <a:extLst>
              <a:ext uri="{FF2B5EF4-FFF2-40B4-BE49-F238E27FC236}">
                <a16:creationId xmlns:a16="http://schemas.microsoft.com/office/drawing/2014/main" id="{B507F9FA-12B1-470E-8053-B0DBC01BFE13}"/>
              </a:ext>
            </a:extLst>
          </p:cNvPr>
          <p:cNvSpPr txBox="1">
            <a:spLocks noChangeArrowheads="1"/>
          </p:cNvSpPr>
          <p:nvPr/>
        </p:nvSpPr>
        <p:spPr bwMode="auto">
          <a:xfrm>
            <a:off x="4178300"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Mt</a:t>
            </a:r>
          </a:p>
        </p:txBody>
      </p:sp>
      <p:sp>
        <p:nvSpPr>
          <p:cNvPr id="19476" name="AutoShape 128">
            <a:extLst>
              <a:ext uri="{FF2B5EF4-FFF2-40B4-BE49-F238E27FC236}">
                <a16:creationId xmlns:a16="http://schemas.microsoft.com/office/drawing/2014/main" id="{224F5A1C-F4A2-46BA-A2AB-E805BA6268AE}"/>
              </a:ext>
            </a:extLst>
          </p:cNvPr>
          <p:cNvSpPr>
            <a:spLocks noChangeArrowheads="1"/>
          </p:cNvSpPr>
          <p:nvPr/>
        </p:nvSpPr>
        <p:spPr bwMode="auto">
          <a:xfrm>
            <a:off x="4606925"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77" name="Text Box 129">
            <a:extLst>
              <a:ext uri="{FF2B5EF4-FFF2-40B4-BE49-F238E27FC236}">
                <a16:creationId xmlns:a16="http://schemas.microsoft.com/office/drawing/2014/main" id="{4B0EE18B-969E-4D3A-A744-946B5DDE5B61}"/>
              </a:ext>
            </a:extLst>
          </p:cNvPr>
          <p:cNvSpPr txBox="1">
            <a:spLocks noChangeArrowheads="1"/>
          </p:cNvSpPr>
          <p:nvPr/>
        </p:nvSpPr>
        <p:spPr bwMode="auto">
          <a:xfrm>
            <a:off x="4605338"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Ds</a:t>
            </a:r>
          </a:p>
        </p:txBody>
      </p:sp>
      <p:sp>
        <p:nvSpPr>
          <p:cNvPr id="19478" name="AutoShape 131">
            <a:extLst>
              <a:ext uri="{FF2B5EF4-FFF2-40B4-BE49-F238E27FC236}">
                <a16:creationId xmlns:a16="http://schemas.microsoft.com/office/drawing/2014/main" id="{4EB8123A-BB8B-4434-A6D0-806585D2DDFB}"/>
              </a:ext>
            </a:extLst>
          </p:cNvPr>
          <p:cNvSpPr>
            <a:spLocks noChangeArrowheads="1"/>
          </p:cNvSpPr>
          <p:nvPr/>
        </p:nvSpPr>
        <p:spPr bwMode="auto">
          <a:xfrm>
            <a:off x="5032375"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79" name="Text Box 132">
            <a:extLst>
              <a:ext uri="{FF2B5EF4-FFF2-40B4-BE49-F238E27FC236}">
                <a16:creationId xmlns:a16="http://schemas.microsoft.com/office/drawing/2014/main" id="{21412E54-9EC1-4DB3-82E9-3B9C0AB81E22}"/>
              </a:ext>
            </a:extLst>
          </p:cNvPr>
          <p:cNvSpPr txBox="1">
            <a:spLocks noChangeArrowheads="1"/>
          </p:cNvSpPr>
          <p:nvPr/>
        </p:nvSpPr>
        <p:spPr bwMode="auto">
          <a:xfrm>
            <a:off x="5032375" y="6075363"/>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Rg</a:t>
            </a:r>
          </a:p>
        </p:txBody>
      </p:sp>
      <p:sp>
        <p:nvSpPr>
          <p:cNvPr id="19480" name="AutoShape 134">
            <a:extLst>
              <a:ext uri="{FF2B5EF4-FFF2-40B4-BE49-F238E27FC236}">
                <a16:creationId xmlns:a16="http://schemas.microsoft.com/office/drawing/2014/main" id="{E1EA7C3D-8902-4673-86F7-1125423285AC}"/>
              </a:ext>
            </a:extLst>
          </p:cNvPr>
          <p:cNvSpPr>
            <a:spLocks noChangeArrowheads="1"/>
          </p:cNvSpPr>
          <p:nvPr/>
        </p:nvSpPr>
        <p:spPr bwMode="auto">
          <a:xfrm>
            <a:off x="5459413"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81" name="Text Box 135">
            <a:extLst>
              <a:ext uri="{FF2B5EF4-FFF2-40B4-BE49-F238E27FC236}">
                <a16:creationId xmlns:a16="http://schemas.microsoft.com/office/drawing/2014/main" id="{04324B6B-2E71-4ABC-B3B9-A9E9B39876A4}"/>
              </a:ext>
            </a:extLst>
          </p:cNvPr>
          <p:cNvSpPr txBox="1">
            <a:spLocks noChangeArrowheads="1"/>
          </p:cNvSpPr>
          <p:nvPr/>
        </p:nvSpPr>
        <p:spPr bwMode="auto">
          <a:xfrm>
            <a:off x="5457825" y="6075363"/>
            <a:ext cx="407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Cn</a:t>
            </a:r>
          </a:p>
        </p:txBody>
      </p:sp>
      <p:sp>
        <p:nvSpPr>
          <p:cNvPr id="19482" name="AutoShape 137">
            <a:extLst>
              <a:ext uri="{FF2B5EF4-FFF2-40B4-BE49-F238E27FC236}">
                <a16:creationId xmlns:a16="http://schemas.microsoft.com/office/drawing/2014/main" id="{AED12BDA-7B33-4FD5-A2D7-DA66C3EBB340}"/>
              </a:ext>
            </a:extLst>
          </p:cNvPr>
          <p:cNvSpPr>
            <a:spLocks noChangeArrowheads="1"/>
          </p:cNvSpPr>
          <p:nvPr/>
        </p:nvSpPr>
        <p:spPr bwMode="auto">
          <a:xfrm>
            <a:off x="5886450"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83" name="Text Box 138">
            <a:extLst>
              <a:ext uri="{FF2B5EF4-FFF2-40B4-BE49-F238E27FC236}">
                <a16:creationId xmlns:a16="http://schemas.microsoft.com/office/drawing/2014/main" id="{2D538AF3-9342-4547-A0D4-923BACB30B7D}"/>
              </a:ext>
            </a:extLst>
          </p:cNvPr>
          <p:cNvSpPr txBox="1">
            <a:spLocks noChangeArrowheads="1"/>
          </p:cNvSpPr>
          <p:nvPr/>
        </p:nvSpPr>
        <p:spPr bwMode="auto">
          <a:xfrm>
            <a:off x="5884863" y="6132513"/>
            <a:ext cx="4079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a:solidFill>
                  <a:srgbClr val="010066"/>
                </a:solidFill>
              </a:rPr>
              <a:t>Uut</a:t>
            </a:r>
          </a:p>
        </p:txBody>
      </p:sp>
      <p:sp>
        <p:nvSpPr>
          <p:cNvPr id="19484" name="AutoShape 140">
            <a:extLst>
              <a:ext uri="{FF2B5EF4-FFF2-40B4-BE49-F238E27FC236}">
                <a16:creationId xmlns:a16="http://schemas.microsoft.com/office/drawing/2014/main" id="{122171D8-48A7-4071-852D-15F3339AA301}"/>
              </a:ext>
            </a:extLst>
          </p:cNvPr>
          <p:cNvSpPr>
            <a:spLocks noChangeArrowheads="1"/>
          </p:cNvSpPr>
          <p:nvPr/>
        </p:nvSpPr>
        <p:spPr bwMode="auto">
          <a:xfrm>
            <a:off x="6313488"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85" name="Text Box 141">
            <a:extLst>
              <a:ext uri="{FF2B5EF4-FFF2-40B4-BE49-F238E27FC236}">
                <a16:creationId xmlns:a16="http://schemas.microsoft.com/office/drawing/2014/main" id="{C55DF7EE-C4CA-4529-9688-6FC58BD30109}"/>
              </a:ext>
            </a:extLst>
          </p:cNvPr>
          <p:cNvSpPr txBox="1">
            <a:spLocks noChangeArrowheads="1"/>
          </p:cNvSpPr>
          <p:nvPr/>
        </p:nvSpPr>
        <p:spPr bwMode="auto">
          <a:xfrm>
            <a:off x="6311900" y="6075363"/>
            <a:ext cx="407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Fl</a:t>
            </a:r>
          </a:p>
        </p:txBody>
      </p:sp>
      <p:sp>
        <p:nvSpPr>
          <p:cNvPr id="19486" name="AutoShape 143">
            <a:extLst>
              <a:ext uri="{FF2B5EF4-FFF2-40B4-BE49-F238E27FC236}">
                <a16:creationId xmlns:a16="http://schemas.microsoft.com/office/drawing/2014/main" id="{70FFA9F8-03CF-4233-8FD5-DA9156ECCAA2}"/>
              </a:ext>
            </a:extLst>
          </p:cNvPr>
          <p:cNvSpPr>
            <a:spLocks noChangeArrowheads="1"/>
          </p:cNvSpPr>
          <p:nvPr/>
        </p:nvSpPr>
        <p:spPr bwMode="auto">
          <a:xfrm>
            <a:off x="6740525"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87" name="Text Box 144">
            <a:extLst>
              <a:ext uri="{FF2B5EF4-FFF2-40B4-BE49-F238E27FC236}">
                <a16:creationId xmlns:a16="http://schemas.microsoft.com/office/drawing/2014/main" id="{C5BED474-7A89-4EF2-A992-448520D61FBA}"/>
              </a:ext>
            </a:extLst>
          </p:cNvPr>
          <p:cNvSpPr txBox="1">
            <a:spLocks noChangeArrowheads="1"/>
          </p:cNvSpPr>
          <p:nvPr/>
        </p:nvSpPr>
        <p:spPr bwMode="auto">
          <a:xfrm>
            <a:off x="6738938" y="6132513"/>
            <a:ext cx="4079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a:solidFill>
                  <a:srgbClr val="010066"/>
                </a:solidFill>
              </a:rPr>
              <a:t>Uup</a:t>
            </a:r>
          </a:p>
        </p:txBody>
      </p:sp>
      <p:sp>
        <p:nvSpPr>
          <p:cNvPr id="19488" name="AutoShape 146">
            <a:extLst>
              <a:ext uri="{FF2B5EF4-FFF2-40B4-BE49-F238E27FC236}">
                <a16:creationId xmlns:a16="http://schemas.microsoft.com/office/drawing/2014/main" id="{431279A2-9B2F-4870-A04E-168C55AB6923}"/>
              </a:ext>
            </a:extLst>
          </p:cNvPr>
          <p:cNvSpPr>
            <a:spLocks noChangeArrowheads="1"/>
          </p:cNvSpPr>
          <p:nvPr/>
        </p:nvSpPr>
        <p:spPr bwMode="auto">
          <a:xfrm>
            <a:off x="7167563"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89" name="Text Box 147">
            <a:extLst>
              <a:ext uri="{FF2B5EF4-FFF2-40B4-BE49-F238E27FC236}">
                <a16:creationId xmlns:a16="http://schemas.microsoft.com/office/drawing/2014/main" id="{D05DB6CE-59E8-4685-9925-9DA2FA659764}"/>
              </a:ext>
            </a:extLst>
          </p:cNvPr>
          <p:cNvSpPr txBox="1">
            <a:spLocks noChangeArrowheads="1"/>
          </p:cNvSpPr>
          <p:nvPr/>
        </p:nvSpPr>
        <p:spPr bwMode="auto">
          <a:xfrm>
            <a:off x="7165975" y="6075363"/>
            <a:ext cx="40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Lv</a:t>
            </a:r>
          </a:p>
        </p:txBody>
      </p:sp>
      <p:sp>
        <p:nvSpPr>
          <p:cNvPr id="19490" name="AutoShape 149">
            <a:extLst>
              <a:ext uri="{FF2B5EF4-FFF2-40B4-BE49-F238E27FC236}">
                <a16:creationId xmlns:a16="http://schemas.microsoft.com/office/drawing/2014/main" id="{C0729781-DB78-46C1-BF18-2D5F6AEB8C82}"/>
              </a:ext>
            </a:extLst>
          </p:cNvPr>
          <p:cNvSpPr>
            <a:spLocks noChangeArrowheads="1"/>
          </p:cNvSpPr>
          <p:nvPr/>
        </p:nvSpPr>
        <p:spPr bwMode="auto">
          <a:xfrm>
            <a:off x="7594600"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91" name="Text Box 150">
            <a:extLst>
              <a:ext uri="{FF2B5EF4-FFF2-40B4-BE49-F238E27FC236}">
                <a16:creationId xmlns:a16="http://schemas.microsoft.com/office/drawing/2014/main" id="{5E824DB3-8795-4C25-8903-D856A8186AD6}"/>
              </a:ext>
            </a:extLst>
          </p:cNvPr>
          <p:cNvSpPr txBox="1">
            <a:spLocks noChangeArrowheads="1"/>
          </p:cNvSpPr>
          <p:nvPr/>
        </p:nvSpPr>
        <p:spPr bwMode="auto">
          <a:xfrm>
            <a:off x="7593013" y="6132513"/>
            <a:ext cx="40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a:solidFill>
                  <a:srgbClr val="010066"/>
                </a:solidFill>
              </a:rPr>
              <a:t>Uus</a:t>
            </a:r>
          </a:p>
        </p:txBody>
      </p:sp>
      <p:sp>
        <p:nvSpPr>
          <p:cNvPr id="19492" name="AutoShape 152">
            <a:extLst>
              <a:ext uri="{FF2B5EF4-FFF2-40B4-BE49-F238E27FC236}">
                <a16:creationId xmlns:a16="http://schemas.microsoft.com/office/drawing/2014/main" id="{E49B7E97-3CD0-4521-AD07-81C4E957CDBE}"/>
              </a:ext>
            </a:extLst>
          </p:cNvPr>
          <p:cNvSpPr>
            <a:spLocks noChangeArrowheads="1"/>
          </p:cNvSpPr>
          <p:nvPr/>
        </p:nvSpPr>
        <p:spPr bwMode="auto">
          <a:xfrm>
            <a:off x="8021638" y="597376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93" name="Text Box 153">
            <a:extLst>
              <a:ext uri="{FF2B5EF4-FFF2-40B4-BE49-F238E27FC236}">
                <a16:creationId xmlns:a16="http://schemas.microsoft.com/office/drawing/2014/main" id="{86E8B2A8-0138-42DE-8F7F-011D40428C4C}"/>
              </a:ext>
            </a:extLst>
          </p:cNvPr>
          <p:cNvSpPr txBox="1">
            <a:spLocks noChangeArrowheads="1"/>
          </p:cNvSpPr>
          <p:nvPr/>
        </p:nvSpPr>
        <p:spPr bwMode="auto">
          <a:xfrm>
            <a:off x="8020050" y="6132513"/>
            <a:ext cx="407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1600" b="1">
                <a:solidFill>
                  <a:srgbClr val="010066"/>
                </a:solidFill>
              </a:rPr>
              <a:t>Uuo</a:t>
            </a:r>
          </a:p>
        </p:txBody>
      </p:sp>
      <p:sp>
        <p:nvSpPr>
          <p:cNvPr id="19494" name="AutoShape 156">
            <a:extLst>
              <a:ext uri="{FF2B5EF4-FFF2-40B4-BE49-F238E27FC236}">
                <a16:creationId xmlns:a16="http://schemas.microsoft.com/office/drawing/2014/main" id="{5A422392-B91F-4F7C-B557-139DBB3C37CB}"/>
              </a:ext>
            </a:extLst>
          </p:cNvPr>
          <p:cNvSpPr>
            <a:spLocks noChangeArrowheads="1"/>
          </p:cNvSpPr>
          <p:nvPr/>
        </p:nvSpPr>
        <p:spPr bwMode="auto">
          <a:xfrm>
            <a:off x="774700"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95" name="Text Box 157">
            <a:extLst>
              <a:ext uri="{FF2B5EF4-FFF2-40B4-BE49-F238E27FC236}">
                <a16:creationId xmlns:a16="http://schemas.microsoft.com/office/drawing/2014/main" id="{6110AAA8-C986-46A8-BFDF-69DA1E535579}"/>
              </a:ext>
            </a:extLst>
          </p:cNvPr>
          <p:cNvSpPr txBox="1">
            <a:spLocks noChangeArrowheads="1"/>
          </p:cNvSpPr>
          <p:nvPr/>
        </p:nvSpPr>
        <p:spPr bwMode="auto">
          <a:xfrm>
            <a:off x="773113" y="5511800"/>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Cs</a:t>
            </a:r>
          </a:p>
        </p:txBody>
      </p:sp>
      <p:sp>
        <p:nvSpPr>
          <p:cNvPr id="19496" name="AutoShape 159">
            <a:extLst>
              <a:ext uri="{FF2B5EF4-FFF2-40B4-BE49-F238E27FC236}">
                <a16:creationId xmlns:a16="http://schemas.microsoft.com/office/drawing/2014/main" id="{0BF5D8A4-4150-41D2-9980-FC61A279EB8A}"/>
              </a:ext>
            </a:extLst>
          </p:cNvPr>
          <p:cNvSpPr>
            <a:spLocks noChangeArrowheads="1"/>
          </p:cNvSpPr>
          <p:nvPr/>
        </p:nvSpPr>
        <p:spPr bwMode="auto">
          <a:xfrm>
            <a:off x="1201738"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97" name="Text Box 160">
            <a:extLst>
              <a:ext uri="{FF2B5EF4-FFF2-40B4-BE49-F238E27FC236}">
                <a16:creationId xmlns:a16="http://schemas.microsoft.com/office/drawing/2014/main" id="{7E04132D-ECFA-4823-8120-661C1477EE5C}"/>
              </a:ext>
            </a:extLst>
          </p:cNvPr>
          <p:cNvSpPr txBox="1">
            <a:spLocks noChangeArrowheads="1"/>
          </p:cNvSpPr>
          <p:nvPr/>
        </p:nvSpPr>
        <p:spPr bwMode="auto">
          <a:xfrm>
            <a:off x="1200150"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Ba</a:t>
            </a:r>
          </a:p>
        </p:txBody>
      </p:sp>
      <p:sp>
        <p:nvSpPr>
          <p:cNvPr id="19498" name="AutoShape 162">
            <a:extLst>
              <a:ext uri="{FF2B5EF4-FFF2-40B4-BE49-F238E27FC236}">
                <a16:creationId xmlns:a16="http://schemas.microsoft.com/office/drawing/2014/main" id="{1BEF24E7-5CE5-4A29-8BFD-DA34DF082374}"/>
              </a:ext>
            </a:extLst>
          </p:cNvPr>
          <p:cNvSpPr>
            <a:spLocks noChangeArrowheads="1"/>
          </p:cNvSpPr>
          <p:nvPr/>
        </p:nvSpPr>
        <p:spPr bwMode="auto">
          <a:xfrm>
            <a:off x="1628775"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499" name="Text Box 163">
            <a:extLst>
              <a:ext uri="{FF2B5EF4-FFF2-40B4-BE49-F238E27FC236}">
                <a16:creationId xmlns:a16="http://schemas.microsoft.com/office/drawing/2014/main" id="{7C9351BB-1F24-4673-A1BA-5A5137F913D1}"/>
              </a:ext>
            </a:extLst>
          </p:cNvPr>
          <p:cNvSpPr txBox="1">
            <a:spLocks noChangeArrowheads="1"/>
          </p:cNvSpPr>
          <p:nvPr/>
        </p:nvSpPr>
        <p:spPr bwMode="auto">
          <a:xfrm>
            <a:off x="1627188"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La</a:t>
            </a:r>
            <a:endParaRPr lang="en-GB" altLang="en-US" sz="2200" b="1" baseline="30000">
              <a:solidFill>
                <a:srgbClr val="010066"/>
              </a:solidFill>
            </a:endParaRPr>
          </a:p>
        </p:txBody>
      </p:sp>
      <p:sp>
        <p:nvSpPr>
          <p:cNvPr id="19500" name="AutoShape 165">
            <a:extLst>
              <a:ext uri="{FF2B5EF4-FFF2-40B4-BE49-F238E27FC236}">
                <a16:creationId xmlns:a16="http://schemas.microsoft.com/office/drawing/2014/main" id="{44880928-A61B-4EBF-A107-D6BE88D32968}"/>
              </a:ext>
            </a:extLst>
          </p:cNvPr>
          <p:cNvSpPr>
            <a:spLocks noChangeArrowheads="1"/>
          </p:cNvSpPr>
          <p:nvPr/>
        </p:nvSpPr>
        <p:spPr bwMode="auto">
          <a:xfrm>
            <a:off x="2054225"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01" name="Text Box 166">
            <a:extLst>
              <a:ext uri="{FF2B5EF4-FFF2-40B4-BE49-F238E27FC236}">
                <a16:creationId xmlns:a16="http://schemas.microsoft.com/office/drawing/2014/main" id="{C5178501-DA81-4ADA-8C04-F3EE6674C6B5}"/>
              </a:ext>
            </a:extLst>
          </p:cNvPr>
          <p:cNvSpPr txBox="1">
            <a:spLocks noChangeArrowheads="1"/>
          </p:cNvSpPr>
          <p:nvPr/>
        </p:nvSpPr>
        <p:spPr bwMode="auto">
          <a:xfrm>
            <a:off x="2054225"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Hf</a:t>
            </a:r>
          </a:p>
        </p:txBody>
      </p:sp>
      <p:sp>
        <p:nvSpPr>
          <p:cNvPr id="19502" name="AutoShape 168">
            <a:extLst>
              <a:ext uri="{FF2B5EF4-FFF2-40B4-BE49-F238E27FC236}">
                <a16:creationId xmlns:a16="http://schemas.microsoft.com/office/drawing/2014/main" id="{EEEF2689-9959-4F3F-B43B-0BAFD3D638D9}"/>
              </a:ext>
            </a:extLst>
          </p:cNvPr>
          <p:cNvSpPr>
            <a:spLocks noChangeArrowheads="1"/>
          </p:cNvSpPr>
          <p:nvPr/>
        </p:nvSpPr>
        <p:spPr bwMode="auto">
          <a:xfrm>
            <a:off x="2481263"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03" name="Text Box 169">
            <a:extLst>
              <a:ext uri="{FF2B5EF4-FFF2-40B4-BE49-F238E27FC236}">
                <a16:creationId xmlns:a16="http://schemas.microsoft.com/office/drawing/2014/main" id="{9A5AACCB-5F73-4F93-92AD-AFB0928B0814}"/>
              </a:ext>
            </a:extLst>
          </p:cNvPr>
          <p:cNvSpPr txBox="1">
            <a:spLocks noChangeArrowheads="1"/>
          </p:cNvSpPr>
          <p:nvPr/>
        </p:nvSpPr>
        <p:spPr bwMode="auto">
          <a:xfrm>
            <a:off x="2479675" y="5511800"/>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Ta</a:t>
            </a:r>
          </a:p>
        </p:txBody>
      </p:sp>
      <p:sp>
        <p:nvSpPr>
          <p:cNvPr id="19504" name="AutoShape 171">
            <a:extLst>
              <a:ext uri="{FF2B5EF4-FFF2-40B4-BE49-F238E27FC236}">
                <a16:creationId xmlns:a16="http://schemas.microsoft.com/office/drawing/2014/main" id="{731310E9-5111-4972-92C2-4DFB54DC57A8}"/>
              </a:ext>
            </a:extLst>
          </p:cNvPr>
          <p:cNvSpPr>
            <a:spLocks noChangeArrowheads="1"/>
          </p:cNvSpPr>
          <p:nvPr/>
        </p:nvSpPr>
        <p:spPr bwMode="auto">
          <a:xfrm>
            <a:off x="2908300"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05" name="Text Box 172">
            <a:extLst>
              <a:ext uri="{FF2B5EF4-FFF2-40B4-BE49-F238E27FC236}">
                <a16:creationId xmlns:a16="http://schemas.microsoft.com/office/drawing/2014/main" id="{D0BDF278-D79E-4CCA-8EBD-DA8995ECFFC1}"/>
              </a:ext>
            </a:extLst>
          </p:cNvPr>
          <p:cNvSpPr txBox="1">
            <a:spLocks noChangeArrowheads="1"/>
          </p:cNvSpPr>
          <p:nvPr/>
        </p:nvSpPr>
        <p:spPr bwMode="auto">
          <a:xfrm>
            <a:off x="2906713" y="5511800"/>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W</a:t>
            </a:r>
          </a:p>
        </p:txBody>
      </p:sp>
      <p:sp>
        <p:nvSpPr>
          <p:cNvPr id="19506" name="AutoShape 174">
            <a:extLst>
              <a:ext uri="{FF2B5EF4-FFF2-40B4-BE49-F238E27FC236}">
                <a16:creationId xmlns:a16="http://schemas.microsoft.com/office/drawing/2014/main" id="{FD3FD7FF-9465-4548-8BC5-AB926C40A720}"/>
              </a:ext>
            </a:extLst>
          </p:cNvPr>
          <p:cNvSpPr>
            <a:spLocks noChangeArrowheads="1"/>
          </p:cNvSpPr>
          <p:nvPr/>
        </p:nvSpPr>
        <p:spPr bwMode="auto">
          <a:xfrm>
            <a:off x="3335338"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07" name="Text Box 175">
            <a:extLst>
              <a:ext uri="{FF2B5EF4-FFF2-40B4-BE49-F238E27FC236}">
                <a16:creationId xmlns:a16="http://schemas.microsoft.com/office/drawing/2014/main" id="{996E408A-1ABB-4A0F-91E9-CDB59DF818E3}"/>
              </a:ext>
            </a:extLst>
          </p:cNvPr>
          <p:cNvSpPr txBox="1">
            <a:spLocks noChangeArrowheads="1"/>
          </p:cNvSpPr>
          <p:nvPr/>
        </p:nvSpPr>
        <p:spPr bwMode="auto">
          <a:xfrm>
            <a:off x="3333750" y="5511800"/>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Re</a:t>
            </a:r>
          </a:p>
        </p:txBody>
      </p:sp>
      <p:sp>
        <p:nvSpPr>
          <p:cNvPr id="19508" name="AutoShape 177">
            <a:extLst>
              <a:ext uri="{FF2B5EF4-FFF2-40B4-BE49-F238E27FC236}">
                <a16:creationId xmlns:a16="http://schemas.microsoft.com/office/drawing/2014/main" id="{AD114E1E-FB26-4341-86A3-41A027C5AEF1}"/>
              </a:ext>
            </a:extLst>
          </p:cNvPr>
          <p:cNvSpPr>
            <a:spLocks noChangeArrowheads="1"/>
          </p:cNvSpPr>
          <p:nvPr/>
        </p:nvSpPr>
        <p:spPr bwMode="auto">
          <a:xfrm>
            <a:off x="3762375"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09" name="Text Box 178">
            <a:extLst>
              <a:ext uri="{FF2B5EF4-FFF2-40B4-BE49-F238E27FC236}">
                <a16:creationId xmlns:a16="http://schemas.microsoft.com/office/drawing/2014/main" id="{1354BF2A-6E17-48B9-A7AD-BA227CA72644}"/>
              </a:ext>
            </a:extLst>
          </p:cNvPr>
          <p:cNvSpPr txBox="1">
            <a:spLocks noChangeArrowheads="1"/>
          </p:cNvSpPr>
          <p:nvPr/>
        </p:nvSpPr>
        <p:spPr bwMode="auto">
          <a:xfrm>
            <a:off x="3760788" y="5511800"/>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Os</a:t>
            </a:r>
          </a:p>
        </p:txBody>
      </p:sp>
      <p:sp>
        <p:nvSpPr>
          <p:cNvPr id="19510" name="AutoShape 180">
            <a:extLst>
              <a:ext uri="{FF2B5EF4-FFF2-40B4-BE49-F238E27FC236}">
                <a16:creationId xmlns:a16="http://schemas.microsoft.com/office/drawing/2014/main" id="{40F7D6D9-559F-42AB-8DBC-0B9C76501B5D}"/>
              </a:ext>
            </a:extLst>
          </p:cNvPr>
          <p:cNvSpPr>
            <a:spLocks noChangeArrowheads="1"/>
          </p:cNvSpPr>
          <p:nvPr/>
        </p:nvSpPr>
        <p:spPr bwMode="auto">
          <a:xfrm>
            <a:off x="4189413"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11" name="Text Box 181">
            <a:extLst>
              <a:ext uri="{FF2B5EF4-FFF2-40B4-BE49-F238E27FC236}">
                <a16:creationId xmlns:a16="http://schemas.microsoft.com/office/drawing/2014/main" id="{3755AB78-E1CE-4469-979D-36D4179107C3}"/>
              </a:ext>
            </a:extLst>
          </p:cNvPr>
          <p:cNvSpPr txBox="1">
            <a:spLocks noChangeArrowheads="1"/>
          </p:cNvSpPr>
          <p:nvPr/>
        </p:nvSpPr>
        <p:spPr bwMode="auto">
          <a:xfrm>
            <a:off x="4187825"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Ir</a:t>
            </a:r>
          </a:p>
        </p:txBody>
      </p:sp>
      <p:sp>
        <p:nvSpPr>
          <p:cNvPr id="19512" name="AutoShape 183">
            <a:extLst>
              <a:ext uri="{FF2B5EF4-FFF2-40B4-BE49-F238E27FC236}">
                <a16:creationId xmlns:a16="http://schemas.microsoft.com/office/drawing/2014/main" id="{388BE70D-2419-46BD-A50C-F47840FAA488}"/>
              </a:ext>
            </a:extLst>
          </p:cNvPr>
          <p:cNvSpPr>
            <a:spLocks noChangeArrowheads="1"/>
          </p:cNvSpPr>
          <p:nvPr/>
        </p:nvSpPr>
        <p:spPr bwMode="auto">
          <a:xfrm>
            <a:off x="4616450"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13" name="Text Box 184">
            <a:extLst>
              <a:ext uri="{FF2B5EF4-FFF2-40B4-BE49-F238E27FC236}">
                <a16:creationId xmlns:a16="http://schemas.microsoft.com/office/drawing/2014/main" id="{0A77AE47-4623-41C4-9CA8-FBE3EA65A32C}"/>
              </a:ext>
            </a:extLst>
          </p:cNvPr>
          <p:cNvSpPr txBox="1">
            <a:spLocks noChangeArrowheads="1"/>
          </p:cNvSpPr>
          <p:nvPr/>
        </p:nvSpPr>
        <p:spPr bwMode="auto">
          <a:xfrm>
            <a:off x="4614863"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Pt</a:t>
            </a:r>
          </a:p>
        </p:txBody>
      </p:sp>
      <p:sp>
        <p:nvSpPr>
          <p:cNvPr id="19514" name="AutoShape 186">
            <a:extLst>
              <a:ext uri="{FF2B5EF4-FFF2-40B4-BE49-F238E27FC236}">
                <a16:creationId xmlns:a16="http://schemas.microsoft.com/office/drawing/2014/main" id="{00470486-9373-42B7-921F-412753CC1239}"/>
              </a:ext>
            </a:extLst>
          </p:cNvPr>
          <p:cNvSpPr>
            <a:spLocks noChangeArrowheads="1"/>
          </p:cNvSpPr>
          <p:nvPr/>
        </p:nvSpPr>
        <p:spPr bwMode="auto">
          <a:xfrm>
            <a:off x="5041900"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15" name="Text Box 187">
            <a:extLst>
              <a:ext uri="{FF2B5EF4-FFF2-40B4-BE49-F238E27FC236}">
                <a16:creationId xmlns:a16="http://schemas.microsoft.com/office/drawing/2014/main" id="{32FF49B4-6518-4DBB-934E-795A8B541199}"/>
              </a:ext>
            </a:extLst>
          </p:cNvPr>
          <p:cNvSpPr txBox="1">
            <a:spLocks noChangeArrowheads="1"/>
          </p:cNvSpPr>
          <p:nvPr/>
        </p:nvSpPr>
        <p:spPr bwMode="auto">
          <a:xfrm>
            <a:off x="5041900"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Au</a:t>
            </a:r>
          </a:p>
        </p:txBody>
      </p:sp>
      <p:sp>
        <p:nvSpPr>
          <p:cNvPr id="19516" name="AutoShape 189">
            <a:extLst>
              <a:ext uri="{FF2B5EF4-FFF2-40B4-BE49-F238E27FC236}">
                <a16:creationId xmlns:a16="http://schemas.microsoft.com/office/drawing/2014/main" id="{9BC34913-4596-4EB7-A12B-4D475082B39C}"/>
              </a:ext>
            </a:extLst>
          </p:cNvPr>
          <p:cNvSpPr>
            <a:spLocks noChangeArrowheads="1"/>
          </p:cNvSpPr>
          <p:nvPr/>
        </p:nvSpPr>
        <p:spPr bwMode="auto">
          <a:xfrm>
            <a:off x="5468938"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17" name="Text Box 190">
            <a:extLst>
              <a:ext uri="{FF2B5EF4-FFF2-40B4-BE49-F238E27FC236}">
                <a16:creationId xmlns:a16="http://schemas.microsoft.com/office/drawing/2014/main" id="{146E6BEF-CDC0-4DFD-ADEF-9A001231BCB3}"/>
              </a:ext>
            </a:extLst>
          </p:cNvPr>
          <p:cNvSpPr txBox="1">
            <a:spLocks noChangeArrowheads="1"/>
          </p:cNvSpPr>
          <p:nvPr/>
        </p:nvSpPr>
        <p:spPr bwMode="auto">
          <a:xfrm>
            <a:off x="5467350" y="5511800"/>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Hg</a:t>
            </a:r>
          </a:p>
        </p:txBody>
      </p:sp>
      <p:sp>
        <p:nvSpPr>
          <p:cNvPr id="19518" name="AutoShape 192">
            <a:extLst>
              <a:ext uri="{FF2B5EF4-FFF2-40B4-BE49-F238E27FC236}">
                <a16:creationId xmlns:a16="http://schemas.microsoft.com/office/drawing/2014/main" id="{83C3101A-4131-474F-9C1B-4F5C76899E45}"/>
              </a:ext>
            </a:extLst>
          </p:cNvPr>
          <p:cNvSpPr>
            <a:spLocks noChangeArrowheads="1"/>
          </p:cNvSpPr>
          <p:nvPr/>
        </p:nvSpPr>
        <p:spPr bwMode="auto">
          <a:xfrm>
            <a:off x="5895975"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19" name="Text Box 193">
            <a:extLst>
              <a:ext uri="{FF2B5EF4-FFF2-40B4-BE49-F238E27FC236}">
                <a16:creationId xmlns:a16="http://schemas.microsoft.com/office/drawing/2014/main" id="{F54C1343-75CF-4579-8E07-242736728B4D}"/>
              </a:ext>
            </a:extLst>
          </p:cNvPr>
          <p:cNvSpPr txBox="1">
            <a:spLocks noChangeArrowheads="1"/>
          </p:cNvSpPr>
          <p:nvPr/>
        </p:nvSpPr>
        <p:spPr bwMode="auto">
          <a:xfrm>
            <a:off x="5894388" y="5511800"/>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Tl</a:t>
            </a:r>
          </a:p>
        </p:txBody>
      </p:sp>
      <p:sp>
        <p:nvSpPr>
          <p:cNvPr id="19520" name="AutoShape 195">
            <a:extLst>
              <a:ext uri="{FF2B5EF4-FFF2-40B4-BE49-F238E27FC236}">
                <a16:creationId xmlns:a16="http://schemas.microsoft.com/office/drawing/2014/main" id="{DBC6ABF4-AFF3-41E5-9E70-3246645C0F3F}"/>
              </a:ext>
            </a:extLst>
          </p:cNvPr>
          <p:cNvSpPr>
            <a:spLocks noChangeArrowheads="1"/>
          </p:cNvSpPr>
          <p:nvPr/>
        </p:nvSpPr>
        <p:spPr bwMode="auto">
          <a:xfrm>
            <a:off x="6323013"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21" name="Text Box 196">
            <a:extLst>
              <a:ext uri="{FF2B5EF4-FFF2-40B4-BE49-F238E27FC236}">
                <a16:creationId xmlns:a16="http://schemas.microsoft.com/office/drawing/2014/main" id="{282A41E0-0C26-447A-9251-732CD41F4EAF}"/>
              </a:ext>
            </a:extLst>
          </p:cNvPr>
          <p:cNvSpPr txBox="1">
            <a:spLocks noChangeArrowheads="1"/>
          </p:cNvSpPr>
          <p:nvPr/>
        </p:nvSpPr>
        <p:spPr bwMode="auto">
          <a:xfrm>
            <a:off x="6321425" y="5511800"/>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Pb</a:t>
            </a:r>
          </a:p>
        </p:txBody>
      </p:sp>
      <p:sp>
        <p:nvSpPr>
          <p:cNvPr id="19522" name="AutoShape 198">
            <a:extLst>
              <a:ext uri="{FF2B5EF4-FFF2-40B4-BE49-F238E27FC236}">
                <a16:creationId xmlns:a16="http://schemas.microsoft.com/office/drawing/2014/main" id="{54F51660-FD4D-4BB8-8A59-6A3B8B0CEE0A}"/>
              </a:ext>
            </a:extLst>
          </p:cNvPr>
          <p:cNvSpPr>
            <a:spLocks noChangeArrowheads="1"/>
          </p:cNvSpPr>
          <p:nvPr/>
        </p:nvSpPr>
        <p:spPr bwMode="auto">
          <a:xfrm>
            <a:off x="6750050"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23" name="Text Box 199">
            <a:extLst>
              <a:ext uri="{FF2B5EF4-FFF2-40B4-BE49-F238E27FC236}">
                <a16:creationId xmlns:a16="http://schemas.microsoft.com/office/drawing/2014/main" id="{EB0F2611-1A19-437B-84E2-7DEAD0377C70}"/>
              </a:ext>
            </a:extLst>
          </p:cNvPr>
          <p:cNvSpPr txBox="1">
            <a:spLocks noChangeArrowheads="1"/>
          </p:cNvSpPr>
          <p:nvPr/>
        </p:nvSpPr>
        <p:spPr bwMode="auto">
          <a:xfrm>
            <a:off x="6748463" y="5511800"/>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Bi</a:t>
            </a:r>
          </a:p>
        </p:txBody>
      </p:sp>
      <p:sp>
        <p:nvSpPr>
          <p:cNvPr id="19524" name="AutoShape 201">
            <a:extLst>
              <a:ext uri="{FF2B5EF4-FFF2-40B4-BE49-F238E27FC236}">
                <a16:creationId xmlns:a16="http://schemas.microsoft.com/office/drawing/2014/main" id="{9D77A409-8893-47EC-BD3A-D6D4411AC99E}"/>
              </a:ext>
            </a:extLst>
          </p:cNvPr>
          <p:cNvSpPr>
            <a:spLocks noChangeArrowheads="1"/>
          </p:cNvSpPr>
          <p:nvPr/>
        </p:nvSpPr>
        <p:spPr bwMode="auto">
          <a:xfrm>
            <a:off x="7177088"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25" name="Text Box 202">
            <a:extLst>
              <a:ext uri="{FF2B5EF4-FFF2-40B4-BE49-F238E27FC236}">
                <a16:creationId xmlns:a16="http://schemas.microsoft.com/office/drawing/2014/main" id="{7E58F8D7-C0DC-4FAB-A5CB-8B24A70ADD97}"/>
              </a:ext>
            </a:extLst>
          </p:cNvPr>
          <p:cNvSpPr txBox="1">
            <a:spLocks noChangeArrowheads="1"/>
          </p:cNvSpPr>
          <p:nvPr/>
        </p:nvSpPr>
        <p:spPr bwMode="auto">
          <a:xfrm>
            <a:off x="7175500"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Po</a:t>
            </a:r>
          </a:p>
        </p:txBody>
      </p:sp>
      <p:sp>
        <p:nvSpPr>
          <p:cNvPr id="19526" name="AutoShape 204">
            <a:extLst>
              <a:ext uri="{FF2B5EF4-FFF2-40B4-BE49-F238E27FC236}">
                <a16:creationId xmlns:a16="http://schemas.microsoft.com/office/drawing/2014/main" id="{E8CE477A-731A-4BA7-95F8-62AFB6727BA6}"/>
              </a:ext>
            </a:extLst>
          </p:cNvPr>
          <p:cNvSpPr>
            <a:spLocks noChangeArrowheads="1"/>
          </p:cNvSpPr>
          <p:nvPr/>
        </p:nvSpPr>
        <p:spPr bwMode="auto">
          <a:xfrm>
            <a:off x="7604125"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27" name="Text Box 205">
            <a:extLst>
              <a:ext uri="{FF2B5EF4-FFF2-40B4-BE49-F238E27FC236}">
                <a16:creationId xmlns:a16="http://schemas.microsoft.com/office/drawing/2014/main" id="{19BA3420-B2FF-4CD4-8776-A806636098C4}"/>
              </a:ext>
            </a:extLst>
          </p:cNvPr>
          <p:cNvSpPr txBox="1">
            <a:spLocks noChangeArrowheads="1"/>
          </p:cNvSpPr>
          <p:nvPr/>
        </p:nvSpPr>
        <p:spPr bwMode="auto">
          <a:xfrm>
            <a:off x="7602538" y="5511800"/>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At</a:t>
            </a:r>
          </a:p>
        </p:txBody>
      </p:sp>
      <p:sp>
        <p:nvSpPr>
          <p:cNvPr id="19528" name="AutoShape 207">
            <a:extLst>
              <a:ext uri="{FF2B5EF4-FFF2-40B4-BE49-F238E27FC236}">
                <a16:creationId xmlns:a16="http://schemas.microsoft.com/office/drawing/2014/main" id="{75B41243-B993-48FF-8292-B6A559FD0389}"/>
              </a:ext>
            </a:extLst>
          </p:cNvPr>
          <p:cNvSpPr>
            <a:spLocks noChangeArrowheads="1"/>
          </p:cNvSpPr>
          <p:nvPr/>
        </p:nvSpPr>
        <p:spPr bwMode="auto">
          <a:xfrm>
            <a:off x="8031163" y="54102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29" name="Text Box 208">
            <a:extLst>
              <a:ext uri="{FF2B5EF4-FFF2-40B4-BE49-F238E27FC236}">
                <a16:creationId xmlns:a16="http://schemas.microsoft.com/office/drawing/2014/main" id="{C761FA88-BFC3-46A6-A0CE-9C381B1F06B7}"/>
              </a:ext>
            </a:extLst>
          </p:cNvPr>
          <p:cNvSpPr txBox="1">
            <a:spLocks noChangeArrowheads="1"/>
          </p:cNvSpPr>
          <p:nvPr/>
        </p:nvSpPr>
        <p:spPr bwMode="auto">
          <a:xfrm>
            <a:off x="8029575" y="5511800"/>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Rn</a:t>
            </a:r>
          </a:p>
        </p:txBody>
      </p:sp>
      <p:sp>
        <p:nvSpPr>
          <p:cNvPr id="19530" name="AutoShape 211">
            <a:extLst>
              <a:ext uri="{FF2B5EF4-FFF2-40B4-BE49-F238E27FC236}">
                <a16:creationId xmlns:a16="http://schemas.microsoft.com/office/drawing/2014/main" id="{D08D036B-BD3D-497E-BED8-2DC8A6A6706B}"/>
              </a:ext>
            </a:extLst>
          </p:cNvPr>
          <p:cNvSpPr>
            <a:spLocks noChangeArrowheads="1"/>
          </p:cNvSpPr>
          <p:nvPr/>
        </p:nvSpPr>
        <p:spPr bwMode="auto">
          <a:xfrm>
            <a:off x="774700"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31" name="Text Box 212">
            <a:extLst>
              <a:ext uri="{FF2B5EF4-FFF2-40B4-BE49-F238E27FC236}">
                <a16:creationId xmlns:a16="http://schemas.microsoft.com/office/drawing/2014/main" id="{B0E9749E-4B9A-4470-AB09-B7DE2E11C1D2}"/>
              </a:ext>
            </a:extLst>
          </p:cNvPr>
          <p:cNvSpPr txBox="1">
            <a:spLocks noChangeArrowheads="1"/>
          </p:cNvSpPr>
          <p:nvPr/>
        </p:nvSpPr>
        <p:spPr bwMode="auto">
          <a:xfrm>
            <a:off x="773113" y="49482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Rb</a:t>
            </a:r>
          </a:p>
        </p:txBody>
      </p:sp>
      <p:sp>
        <p:nvSpPr>
          <p:cNvPr id="19532" name="AutoShape 214">
            <a:extLst>
              <a:ext uri="{FF2B5EF4-FFF2-40B4-BE49-F238E27FC236}">
                <a16:creationId xmlns:a16="http://schemas.microsoft.com/office/drawing/2014/main" id="{92B1A23F-BF1C-49D4-8F05-F5D0046D2DED}"/>
              </a:ext>
            </a:extLst>
          </p:cNvPr>
          <p:cNvSpPr>
            <a:spLocks noChangeArrowheads="1"/>
          </p:cNvSpPr>
          <p:nvPr/>
        </p:nvSpPr>
        <p:spPr bwMode="auto">
          <a:xfrm>
            <a:off x="1201738"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33" name="Text Box 215">
            <a:extLst>
              <a:ext uri="{FF2B5EF4-FFF2-40B4-BE49-F238E27FC236}">
                <a16:creationId xmlns:a16="http://schemas.microsoft.com/office/drawing/2014/main" id="{424051B0-AF57-4815-8048-C11BD5817244}"/>
              </a:ext>
            </a:extLst>
          </p:cNvPr>
          <p:cNvSpPr txBox="1">
            <a:spLocks noChangeArrowheads="1"/>
          </p:cNvSpPr>
          <p:nvPr/>
        </p:nvSpPr>
        <p:spPr bwMode="auto">
          <a:xfrm>
            <a:off x="1200150"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Sr</a:t>
            </a:r>
          </a:p>
        </p:txBody>
      </p:sp>
      <p:sp>
        <p:nvSpPr>
          <p:cNvPr id="19534" name="AutoShape 217">
            <a:extLst>
              <a:ext uri="{FF2B5EF4-FFF2-40B4-BE49-F238E27FC236}">
                <a16:creationId xmlns:a16="http://schemas.microsoft.com/office/drawing/2014/main" id="{DF667542-B7B1-4958-AD22-A34DDE103A8B}"/>
              </a:ext>
            </a:extLst>
          </p:cNvPr>
          <p:cNvSpPr>
            <a:spLocks noChangeArrowheads="1"/>
          </p:cNvSpPr>
          <p:nvPr/>
        </p:nvSpPr>
        <p:spPr bwMode="auto">
          <a:xfrm>
            <a:off x="1628775"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35" name="Text Box 218">
            <a:extLst>
              <a:ext uri="{FF2B5EF4-FFF2-40B4-BE49-F238E27FC236}">
                <a16:creationId xmlns:a16="http://schemas.microsoft.com/office/drawing/2014/main" id="{F7285E71-934A-4428-9025-00DE886D3BA8}"/>
              </a:ext>
            </a:extLst>
          </p:cNvPr>
          <p:cNvSpPr txBox="1">
            <a:spLocks noChangeArrowheads="1"/>
          </p:cNvSpPr>
          <p:nvPr/>
        </p:nvSpPr>
        <p:spPr bwMode="auto">
          <a:xfrm>
            <a:off x="1627188"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Y</a:t>
            </a:r>
          </a:p>
        </p:txBody>
      </p:sp>
      <p:sp>
        <p:nvSpPr>
          <p:cNvPr id="19536" name="AutoShape 220">
            <a:extLst>
              <a:ext uri="{FF2B5EF4-FFF2-40B4-BE49-F238E27FC236}">
                <a16:creationId xmlns:a16="http://schemas.microsoft.com/office/drawing/2014/main" id="{D53D3292-E97C-4ADB-B24C-96EE6B82EA56}"/>
              </a:ext>
            </a:extLst>
          </p:cNvPr>
          <p:cNvSpPr>
            <a:spLocks noChangeArrowheads="1"/>
          </p:cNvSpPr>
          <p:nvPr/>
        </p:nvSpPr>
        <p:spPr bwMode="auto">
          <a:xfrm>
            <a:off x="2054225"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37" name="Text Box 221">
            <a:extLst>
              <a:ext uri="{FF2B5EF4-FFF2-40B4-BE49-F238E27FC236}">
                <a16:creationId xmlns:a16="http://schemas.microsoft.com/office/drawing/2014/main" id="{C73A580D-44A9-4E50-8546-CD42D40BDF79}"/>
              </a:ext>
            </a:extLst>
          </p:cNvPr>
          <p:cNvSpPr txBox="1">
            <a:spLocks noChangeArrowheads="1"/>
          </p:cNvSpPr>
          <p:nvPr/>
        </p:nvSpPr>
        <p:spPr bwMode="auto">
          <a:xfrm>
            <a:off x="2054225"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Zr</a:t>
            </a:r>
          </a:p>
        </p:txBody>
      </p:sp>
      <p:sp>
        <p:nvSpPr>
          <p:cNvPr id="19538" name="AutoShape 223">
            <a:extLst>
              <a:ext uri="{FF2B5EF4-FFF2-40B4-BE49-F238E27FC236}">
                <a16:creationId xmlns:a16="http://schemas.microsoft.com/office/drawing/2014/main" id="{3C0B1BFC-700E-4C2D-AA08-1229A95E9EE4}"/>
              </a:ext>
            </a:extLst>
          </p:cNvPr>
          <p:cNvSpPr>
            <a:spLocks noChangeArrowheads="1"/>
          </p:cNvSpPr>
          <p:nvPr/>
        </p:nvSpPr>
        <p:spPr bwMode="auto">
          <a:xfrm>
            <a:off x="2481263"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39" name="Text Box 224">
            <a:extLst>
              <a:ext uri="{FF2B5EF4-FFF2-40B4-BE49-F238E27FC236}">
                <a16:creationId xmlns:a16="http://schemas.microsoft.com/office/drawing/2014/main" id="{96CAFE2B-FCF6-43E6-9936-A6BAD3E1294D}"/>
              </a:ext>
            </a:extLst>
          </p:cNvPr>
          <p:cNvSpPr txBox="1">
            <a:spLocks noChangeArrowheads="1"/>
          </p:cNvSpPr>
          <p:nvPr/>
        </p:nvSpPr>
        <p:spPr bwMode="auto">
          <a:xfrm>
            <a:off x="2479675" y="4948238"/>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Nb</a:t>
            </a:r>
          </a:p>
        </p:txBody>
      </p:sp>
      <p:sp>
        <p:nvSpPr>
          <p:cNvPr id="19540" name="AutoShape 226">
            <a:extLst>
              <a:ext uri="{FF2B5EF4-FFF2-40B4-BE49-F238E27FC236}">
                <a16:creationId xmlns:a16="http://schemas.microsoft.com/office/drawing/2014/main" id="{F23D3471-0C81-42A4-9E10-CD63616E2637}"/>
              </a:ext>
            </a:extLst>
          </p:cNvPr>
          <p:cNvSpPr>
            <a:spLocks noChangeArrowheads="1"/>
          </p:cNvSpPr>
          <p:nvPr/>
        </p:nvSpPr>
        <p:spPr bwMode="auto">
          <a:xfrm>
            <a:off x="2908300"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41" name="Text Box 227">
            <a:extLst>
              <a:ext uri="{FF2B5EF4-FFF2-40B4-BE49-F238E27FC236}">
                <a16:creationId xmlns:a16="http://schemas.microsoft.com/office/drawing/2014/main" id="{3CF61B1D-7952-4449-B6EB-0ACB6222ACED}"/>
              </a:ext>
            </a:extLst>
          </p:cNvPr>
          <p:cNvSpPr txBox="1">
            <a:spLocks noChangeArrowheads="1"/>
          </p:cNvSpPr>
          <p:nvPr/>
        </p:nvSpPr>
        <p:spPr bwMode="auto">
          <a:xfrm>
            <a:off x="2906713" y="49482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Mo</a:t>
            </a:r>
          </a:p>
        </p:txBody>
      </p:sp>
      <p:sp>
        <p:nvSpPr>
          <p:cNvPr id="19542" name="AutoShape 229">
            <a:extLst>
              <a:ext uri="{FF2B5EF4-FFF2-40B4-BE49-F238E27FC236}">
                <a16:creationId xmlns:a16="http://schemas.microsoft.com/office/drawing/2014/main" id="{2B631B35-391B-43AE-8102-3C6243540133}"/>
              </a:ext>
            </a:extLst>
          </p:cNvPr>
          <p:cNvSpPr>
            <a:spLocks noChangeArrowheads="1"/>
          </p:cNvSpPr>
          <p:nvPr/>
        </p:nvSpPr>
        <p:spPr bwMode="auto">
          <a:xfrm>
            <a:off x="3335338"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43" name="Text Box 230">
            <a:extLst>
              <a:ext uri="{FF2B5EF4-FFF2-40B4-BE49-F238E27FC236}">
                <a16:creationId xmlns:a16="http://schemas.microsoft.com/office/drawing/2014/main" id="{BFB9B5A0-A2FA-4790-A51E-BC23805F4467}"/>
              </a:ext>
            </a:extLst>
          </p:cNvPr>
          <p:cNvSpPr txBox="1">
            <a:spLocks noChangeArrowheads="1"/>
          </p:cNvSpPr>
          <p:nvPr/>
        </p:nvSpPr>
        <p:spPr bwMode="auto">
          <a:xfrm>
            <a:off x="3333750" y="4948238"/>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Tc</a:t>
            </a:r>
          </a:p>
        </p:txBody>
      </p:sp>
      <p:sp>
        <p:nvSpPr>
          <p:cNvPr id="19544" name="AutoShape 232">
            <a:extLst>
              <a:ext uri="{FF2B5EF4-FFF2-40B4-BE49-F238E27FC236}">
                <a16:creationId xmlns:a16="http://schemas.microsoft.com/office/drawing/2014/main" id="{00521C81-2EEC-43AD-8F93-0E2E4EB45F4A}"/>
              </a:ext>
            </a:extLst>
          </p:cNvPr>
          <p:cNvSpPr>
            <a:spLocks noChangeArrowheads="1"/>
          </p:cNvSpPr>
          <p:nvPr/>
        </p:nvSpPr>
        <p:spPr bwMode="auto">
          <a:xfrm>
            <a:off x="3762375"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45" name="Text Box 233">
            <a:extLst>
              <a:ext uri="{FF2B5EF4-FFF2-40B4-BE49-F238E27FC236}">
                <a16:creationId xmlns:a16="http://schemas.microsoft.com/office/drawing/2014/main" id="{F4CE9768-DB47-4281-B3F0-3D178EBA3549}"/>
              </a:ext>
            </a:extLst>
          </p:cNvPr>
          <p:cNvSpPr txBox="1">
            <a:spLocks noChangeArrowheads="1"/>
          </p:cNvSpPr>
          <p:nvPr/>
        </p:nvSpPr>
        <p:spPr bwMode="auto">
          <a:xfrm>
            <a:off x="3760788" y="49482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Ru</a:t>
            </a:r>
          </a:p>
        </p:txBody>
      </p:sp>
      <p:sp>
        <p:nvSpPr>
          <p:cNvPr id="19546" name="AutoShape 235">
            <a:extLst>
              <a:ext uri="{FF2B5EF4-FFF2-40B4-BE49-F238E27FC236}">
                <a16:creationId xmlns:a16="http://schemas.microsoft.com/office/drawing/2014/main" id="{7478739B-A34C-4928-95D6-D0649631F56C}"/>
              </a:ext>
            </a:extLst>
          </p:cNvPr>
          <p:cNvSpPr>
            <a:spLocks noChangeArrowheads="1"/>
          </p:cNvSpPr>
          <p:nvPr/>
        </p:nvSpPr>
        <p:spPr bwMode="auto">
          <a:xfrm>
            <a:off x="4189413"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47" name="Text Box 236">
            <a:extLst>
              <a:ext uri="{FF2B5EF4-FFF2-40B4-BE49-F238E27FC236}">
                <a16:creationId xmlns:a16="http://schemas.microsoft.com/office/drawing/2014/main" id="{A8DF0265-976B-46E9-9810-417AB5D8F5FA}"/>
              </a:ext>
            </a:extLst>
          </p:cNvPr>
          <p:cNvSpPr txBox="1">
            <a:spLocks noChangeArrowheads="1"/>
          </p:cNvSpPr>
          <p:nvPr/>
        </p:nvSpPr>
        <p:spPr bwMode="auto">
          <a:xfrm>
            <a:off x="4187825"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Rh</a:t>
            </a:r>
          </a:p>
        </p:txBody>
      </p:sp>
      <p:sp>
        <p:nvSpPr>
          <p:cNvPr id="19548" name="AutoShape 238">
            <a:extLst>
              <a:ext uri="{FF2B5EF4-FFF2-40B4-BE49-F238E27FC236}">
                <a16:creationId xmlns:a16="http://schemas.microsoft.com/office/drawing/2014/main" id="{0C0E4C6F-C7AD-4E52-9F61-4CDC97B93A52}"/>
              </a:ext>
            </a:extLst>
          </p:cNvPr>
          <p:cNvSpPr>
            <a:spLocks noChangeArrowheads="1"/>
          </p:cNvSpPr>
          <p:nvPr/>
        </p:nvSpPr>
        <p:spPr bwMode="auto">
          <a:xfrm>
            <a:off x="4616450"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49" name="Text Box 239">
            <a:extLst>
              <a:ext uri="{FF2B5EF4-FFF2-40B4-BE49-F238E27FC236}">
                <a16:creationId xmlns:a16="http://schemas.microsoft.com/office/drawing/2014/main" id="{2E8183F3-C779-49D6-9689-E775B362C722}"/>
              </a:ext>
            </a:extLst>
          </p:cNvPr>
          <p:cNvSpPr txBox="1">
            <a:spLocks noChangeArrowheads="1"/>
          </p:cNvSpPr>
          <p:nvPr/>
        </p:nvSpPr>
        <p:spPr bwMode="auto">
          <a:xfrm>
            <a:off x="4614863"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Pd</a:t>
            </a:r>
          </a:p>
        </p:txBody>
      </p:sp>
      <p:sp>
        <p:nvSpPr>
          <p:cNvPr id="19550" name="AutoShape 241">
            <a:extLst>
              <a:ext uri="{FF2B5EF4-FFF2-40B4-BE49-F238E27FC236}">
                <a16:creationId xmlns:a16="http://schemas.microsoft.com/office/drawing/2014/main" id="{47E1128D-C906-465C-AD6C-1B6FF0FE3FCD}"/>
              </a:ext>
            </a:extLst>
          </p:cNvPr>
          <p:cNvSpPr>
            <a:spLocks noChangeArrowheads="1"/>
          </p:cNvSpPr>
          <p:nvPr/>
        </p:nvSpPr>
        <p:spPr bwMode="auto">
          <a:xfrm>
            <a:off x="5041900"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51" name="Text Box 242">
            <a:extLst>
              <a:ext uri="{FF2B5EF4-FFF2-40B4-BE49-F238E27FC236}">
                <a16:creationId xmlns:a16="http://schemas.microsoft.com/office/drawing/2014/main" id="{849A8412-E995-4D36-A605-CCA172D8BC43}"/>
              </a:ext>
            </a:extLst>
          </p:cNvPr>
          <p:cNvSpPr txBox="1">
            <a:spLocks noChangeArrowheads="1"/>
          </p:cNvSpPr>
          <p:nvPr/>
        </p:nvSpPr>
        <p:spPr bwMode="auto">
          <a:xfrm>
            <a:off x="5041900"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Ag</a:t>
            </a:r>
          </a:p>
        </p:txBody>
      </p:sp>
      <p:sp>
        <p:nvSpPr>
          <p:cNvPr id="19552" name="AutoShape 244">
            <a:extLst>
              <a:ext uri="{FF2B5EF4-FFF2-40B4-BE49-F238E27FC236}">
                <a16:creationId xmlns:a16="http://schemas.microsoft.com/office/drawing/2014/main" id="{1522F70A-5C84-4ACD-91C5-B6971BD6B473}"/>
              </a:ext>
            </a:extLst>
          </p:cNvPr>
          <p:cNvSpPr>
            <a:spLocks noChangeArrowheads="1"/>
          </p:cNvSpPr>
          <p:nvPr/>
        </p:nvSpPr>
        <p:spPr bwMode="auto">
          <a:xfrm>
            <a:off x="5468938"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53" name="Text Box 245">
            <a:extLst>
              <a:ext uri="{FF2B5EF4-FFF2-40B4-BE49-F238E27FC236}">
                <a16:creationId xmlns:a16="http://schemas.microsoft.com/office/drawing/2014/main" id="{D6CAFB88-6281-4150-8642-390BD66C87F3}"/>
              </a:ext>
            </a:extLst>
          </p:cNvPr>
          <p:cNvSpPr txBox="1">
            <a:spLocks noChangeArrowheads="1"/>
          </p:cNvSpPr>
          <p:nvPr/>
        </p:nvSpPr>
        <p:spPr bwMode="auto">
          <a:xfrm>
            <a:off x="5467350" y="4948238"/>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Cd</a:t>
            </a:r>
          </a:p>
        </p:txBody>
      </p:sp>
      <p:sp>
        <p:nvSpPr>
          <p:cNvPr id="19554" name="AutoShape 247">
            <a:extLst>
              <a:ext uri="{FF2B5EF4-FFF2-40B4-BE49-F238E27FC236}">
                <a16:creationId xmlns:a16="http://schemas.microsoft.com/office/drawing/2014/main" id="{F81E387E-ED0D-4D50-A3B1-328885012880}"/>
              </a:ext>
            </a:extLst>
          </p:cNvPr>
          <p:cNvSpPr>
            <a:spLocks noChangeArrowheads="1"/>
          </p:cNvSpPr>
          <p:nvPr/>
        </p:nvSpPr>
        <p:spPr bwMode="auto">
          <a:xfrm>
            <a:off x="5895975"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55" name="Text Box 248">
            <a:extLst>
              <a:ext uri="{FF2B5EF4-FFF2-40B4-BE49-F238E27FC236}">
                <a16:creationId xmlns:a16="http://schemas.microsoft.com/office/drawing/2014/main" id="{13A4EF3E-9EA5-41FB-AB34-386D52278233}"/>
              </a:ext>
            </a:extLst>
          </p:cNvPr>
          <p:cNvSpPr txBox="1">
            <a:spLocks noChangeArrowheads="1"/>
          </p:cNvSpPr>
          <p:nvPr/>
        </p:nvSpPr>
        <p:spPr bwMode="auto">
          <a:xfrm>
            <a:off x="5894388" y="49482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In</a:t>
            </a:r>
          </a:p>
        </p:txBody>
      </p:sp>
      <p:sp>
        <p:nvSpPr>
          <p:cNvPr id="19556" name="AutoShape 250">
            <a:extLst>
              <a:ext uri="{FF2B5EF4-FFF2-40B4-BE49-F238E27FC236}">
                <a16:creationId xmlns:a16="http://schemas.microsoft.com/office/drawing/2014/main" id="{C7ED919F-F8C4-41A5-82AF-BBD48770D51B}"/>
              </a:ext>
            </a:extLst>
          </p:cNvPr>
          <p:cNvSpPr>
            <a:spLocks noChangeArrowheads="1"/>
          </p:cNvSpPr>
          <p:nvPr/>
        </p:nvSpPr>
        <p:spPr bwMode="auto">
          <a:xfrm>
            <a:off x="6323013"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57" name="Text Box 251">
            <a:extLst>
              <a:ext uri="{FF2B5EF4-FFF2-40B4-BE49-F238E27FC236}">
                <a16:creationId xmlns:a16="http://schemas.microsoft.com/office/drawing/2014/main" id="{996AE2C3-880D-4113-8C61-C5B54701929A}"/>
              </a:ext>
            </a:extLst>
          </p:cNvPr>
          <p:cNvSpPr txBox="1">
            <a:spLocks noChangeArrowheads="1"/>
          </p:cNvSpPr>
          <p:nvPr/>
        </p:nvSpPr>
        <p:spPr bwMode="auto">
          <a:xfrm>
            <a:off x="6321425" y="4948238"/>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Sn</a:t>
            </a:r>
          </a:p>
        </p:txBody>
      </p:sp>
      <p:sp>
        <p:nvSpPr>
          <p:cNvPr id="19558" name="AutoShape 253">
            <a:extLst>
              <a:ext uri="{FF2B5EF4-FFF2-40B4-BE49-F238E27FC236}">
                <a16:creationId xmlns:a16="http://schemas.microsoft.com/office/drawing/2014/main" id="{CBE2C912-69FB-4490-A566-1BF234CF30A4}"/>
              </a:ext>
            </a:extLst>
          </p:cNvPr>
          <p:cNvSpPr>
            <a:spLocks noChangeArrowheads="1"/>
          </p:cNvSpPr>
          <p:nvPr/>
        </p:nvSpPr>
        <p:spPr bwMode="auto">
          <a:xfrm>
            <a:off x="6750050"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59" name="Text Box 254">
            <a:extLst>
              <a:ext uri="{FF2B5EF4-FFF2-40B4-BE49-F238E27FC236}">
                <a16:creationId xmlns:a16="http://schemas.microsoft.com/office/drawing/2014/main" id="{7E301DF2-F68B-4A79-84E2-4A5CC9766383}"/>
              </a:ext>
            </a:extLst>
          </p:cNvPr>
          <p:cNvSpPr txBox="1">
            <a:spLocks noChangeArrowheads="1"/>
          </p:cNvSpPr>
          <p:nvPr/>
        </p:nvSpPr>
        <p:spPr bwMode="auto">
          <a:xfrm>
            <a:off x="6748463" y="49482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Sb</a:t>
            </a:r>
          </a:p>
        </p:txBody>
      </p:sp>
      <p:sp>
        <p:nvSpPr>
          <p:cNvPr id="19560" name="AutoShape 256">
            <a:extLst>
              <a:ext uri="{FF2B5EF4-FFF2-40B4-BE49-F238E27FC236}">
                <a16:creationId xmlns:a16="http://schemas.microsoft.com/office/drawing/2014/main" id="{30907A49-C31C-4CC6-B94E-AEEBD06CE675}"/>
              </a:ext>
            </a:extLst>
          </p:cNvPr>
          <p:cNvSpPr>
            <a:spLocks noChangeArrowheads="1"/>
          </p:cNvSpPr>
          <p:nvPr/>
        </p:nvSpPr>
        <p:spPr bwMode="auto">
          <a:xfrm>
            <a:off x="7177088"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61" name="Text Box 257">
            <a:extLst>
              <a:ext uri="{FF2B5EF4-FFF2-40B4-BE49-F238E27FC236}">
                <a16:creationId xmlns:a16="http://schemas.microsoft.com/office/drawing/2014/main" id="{7DD3A146-A93B-45ED-9389-F37B1B830843}"/>
              </a:ext>
            </a:extLst>
          </p:cNvPr>
          <p:cNvSpPr txBox="1">
            <a:spLocks noChangeArrowheads="1"/>
          </p:cNvSpPr>
          <p:nvPr/>
        </p:nvSpPr>
        <p:spPr bwMode="auto">
          <a:xfrm>
            <a:off x="7175500"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Te</a:t>
            </a:r>
          </a:p>
        </p:txBody>
      </p:sp>
      <p:sp>
        <p:nvSpPr>
          <p:cNvPr id="19562" name="AutoShape 259">
            <a:extLst>
              <a:ext uri="{FF2B5EF4-FFF2-40B4-BE49-F238E27FC236}">
                <a16:creationId xmlns:a16="http://schemas.microsoft.com/office/drawing/2014/main" id="{DAEC37B9-A717-41BE-AF9C-4278C59D25A4}"/>
              </a:ext>
            </a:extLst>
          </p:cNvPr>
          <p:cNvSpPr>
            <a:spLocks noChangeArrowheads="1"/>
          </p:cNvSpPr>
          <p:nvPr/>
        </p:nvSpPr>
        <p:spPr bwMode="auto">
          <a:xfrm>
            <a:off x="7604125"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63" name="Text Box 260">
            <a:extLst>
              <a:ext uri="{FF2B5EF4-FFF2-40B4-BE49-F238E27FC236}">
                <a16:creationId xmlns:a16="http://schemas.microsoft.com/office/drawing/2014/main" id="{F34B3DBF-60FF-4C18-981F-FAAF7D771CCD}"/>
              </a:ext>
            </a:extLst>
          </p:cNvPr>
          <p:cNvSpPr txBox="1">
            <a:spLocks noChangeArrowheads="1"/>
          </p:cNvSpPr>
          <p:nvPr/>
        </p:nvSpPr>
        <p:spPr bwMode="auto">
          <a:xfrm>
            <a:off x="7602538" y="4948238"/>
            <a:ext cx="406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I</a:t>
            </a:r>
          </a:p>
        </p:txBody>
      </p:sp>
      <p:sp>
        <p:nvSpPr>
          <p:cNvPr id="19564" name="AutoShape 262">
            <a:extLst>
              <a:ext uri="{FF2B5EF4-FFF2-40B4-BE49-F238E27FC236}">
                <a16:creationId xmlns:a16="http://schemas.microsoft.com/office/drawing/2014/main" id="{C904B9B7-D2C9-4561-9815-8EB3B3074FD5}"/>
              </a:ext>
            </a:extLst>
          </p:cNvPr>
          <p:cNvSpPr>
            <a:spLocks noChangeArrowheads="1"/>
          </p:cNvSpPr>
          <p:nvPr/>
        </p:nvSpPr>
        <p:spPr bwMode="auto">
          <a:xfrm>
            <a:off x="8031163" y="48466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65" name="Text Box 263">
            <a:extLst>
              <a:ext uri="{FF2B5EF4-FFF2-40B4-BE49-F238E27FC236}">
                <a16:creationId xmlns:a16="http://schemas.microsoft.com/office/drawing/2014/main" id="{DEDA9268-E04E-4E67-B959-0D3EC29F8011}"/>
              </a:ext>
            </a:extLst>
          </p:cNvPr>
          <p:cNvSpPr txBox="1">
            <a:spLocks noChangeArrowheads="1"/>
          </p:cNvSpPr>
          <p:nvPr/>
        </p:nvSpPr>
        <p:spPr bwMode="auto">
          <a:xfrm>
            <a:off x="8029575" y="4948238"/>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Xe</a:t>
            </a:r>
          </a:p>
        </p:txBody>
      </p:sp>
      <p:sp>
        <p:nvSpPr>
          <p:cNvPr id="19566" name="AutoShape 266">
            <a:extLst>
              <a:ext uri="{FF2B5EF4-FFF2-40B4-BE49-F238E27FC236}">
                <a16:creationId xmlns:a16="http://schemas.microsoft.com/office/drawing/2014/main" id="{D7155DB2-153C-4B3E-8F0A-2BE0600ADDA6}"/>
              </a:ext>
            </a:extLst>
          </p:cNvPr>
          <p:cNvSpPr>
            <a:spLocks noChangeArrowheads="1"/>
          </p:cNvSpPr>
          <p:nvPr/>
        </p:nvSpPr>
        <p:spPr bwMode="auto">
          <a:xfrm>
            <a:off x="774700"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67" name="Text Box 267">
            <a:extLst>
              <a:ext uri="{FF2B5EF4-FFF2-40B4-BE49-F238E27FC236}">
                <a16:creationId xmlns:a16="http://schemas.microsoft.com/office/drawing/2014/main" id="{5A4C119F-421C-45B6-8A6B-EC42E2200B5F}"/>
              </a:ext>
            </a:extLst>
          </p:cNvPr>
          <p:cNvSpPr txBox="1">
            <a:spLocks noChangeArrowheads="1"/>
          </p:cNvSpPr>
          <p:nvPr/>
        </p:nvSpPr>
        <p:spPr bwMode="auto">
          <a:xfrm>
            <a:off x="773113" y="43846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K</a:t>
            </a:r>
          </a:p>
        </p:txBody>
      </p:sp>
      <p:sp>
        <p:nvSpPr>
          <p:cNvPr id="19568" name="AutoShape 269">
            <a:extLst>
              <a:ext uri="{FF2B5EF4-FFF2-40B4-BE49-F238E27FC236}">
                <a16:creationId xmlns:a16="http://schemas.microsoft.com/office/drawing/2014/main" id="{D9B7B32F-32F5-41CE-9DD6-FB7A417321F7}"/>
              </a:ext>
            </a:extLst>
          </p:cNvPr>
          <p:cNvSpPr>
            <a:spLocks noChangeArrowheads="1"/>
          </p:cNvSpPr>
          <p:nvPr/>
        </p:nvSpPr>
        <p:spPr bwMode="auto">
          <a:xfrm>
            <a:off x="1201738"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69" name="Text Box 270">
            <a:extLst>
              <a:ext uri="{FF2B5EF4-FFF2-40B4-BE49-F238E27FC236}">
                <a16:creationId xmlns:a16="http://schemas.microsoft.com/office/drawing/2014/main" id="{751F172A-40B4-4DAB-A37D-4AFD49063296}"/>
              </a:ext>
            </a:extLst>
          </p:cNvPr>
          <p:cNvSpPr txBox="1">
            <a:spLocks noChangeArrowheads="1"/>
          </p:cNvSpPr>
          <p:nvPr/>
        </p:nvSpPr>
        <p:spPr bwMode="auto">
          <a:xfrm>
            <a:off x="1200150"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Ca</a:t>
            </a:r>
          </a:p>
        </p:txBody>
      </p:sp>
      <p:sp>
        <p:nvSpPr>
          <p:cNvPr id="19570" name="AutoShape 272">
            <a:extLst>
              <a:ext uri="{FF2B5EF4-FFF2-40B4-BE49-F238E27FC236}">
                <a16:creationId xmlns:a16="http://schemas.microsoft.com/office/drawing/2014/main" id="{C68D14AE-AA1F-4E12-8E32-070A315957FB}"/>
              </a:ext>
            </a:extLst>
          </p:cNvPr>
          <p:cNvSpPr>
            <a:spLocks noChangeArrowheads="1"/>
          </p:cNvSpPr>
          <p:nvPr/>
        </p:nvSpPr>
        <p:spPr bwMode="auto">
          <a:xfrm>
            <a:off x="1628775"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71" name="Text Box 273">
            <a:extLst>
              <a:ext uri="{FF2B5EF4-FFF2-40B4-BE49-F238E27FC236}">
                <a16:creationId xmlns:a16="http://schemas.microsoft.com/office/drawing/2014/main" id="{2F6E0678-F77B-4617-8E5B-13137AEFE9BE}"/>
              </a:ext>
            </a:extLst>
          </p:cNvPr>
          <p:cNvSpPr txBox="1">
            <a:spLocks noChangeArrowheads="1"/>
          </p:cNvSpPr>
          <p:nvPr/>
        </p:nvSpPr>
        <p:spPr bwMode="auto">
          <a:xfrm>
            <a:off x="1627188"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Sc</a:t>
            </a:r>
          </a:p>
        </p:txBody>
      </p:sp>
      <p:sp>
        <p:nvSpPr>
          <p:cNvPr id="19572" name="AutoShape 275">
            <a:extLst>
              <a:ext uri="{FF2B5EF4-FFF2-40B4-BE49-F238E27FC236}">
                <a16:creationId xmlns:a16="http://schemas.microsoft.com/office/drawing/2014/main" id="{43BAC488-97E5-42F9-BF5C-D179C013B879}"/>
              </a:ext>
            </a:extLst>
          </p:cNvPr>
          <p:cNvSpPr>
            <a:spLocks noChangeArrowheads="1"/>
          </p:cNvSpPr>
          <p:nvPr/>
        </p:nvSpPr>
        <p:spPr bwMode="auto">
          <a:xfrm>
            <a:off x="2054225"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73" name="Text Box 276">
            <a:extLst>
              <a:ext uri="{FF2B5EF4-FFF2-40B4-BE49-F238E27FC236}">
                <a16:creationId xmlns:a16="http://schemas.microsoft.com/office/drawing/2014/main" id="{FCC92D7A-11B9-45AF-B7DD-0F64AC63CE70}"/>
              </a:ext>
            </a:extLst>
          </p:cNvPr>
          <p:cNvSpPr txBox="1">
            <a:spLocks noChangeArrowheads="1"/>
          </p:cNvSpPr>
          <p:nvPr/>
        </p:nvSpPr>
        <p:spPr bwMode="auto">
          <a:xfrm>
            <a:off x="2054225"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Ti</a:t>
            </a:r>
          </a:p>
        </p:txBody>
      </p:sp>
      <p:sp>
        <p:nvSpPr>
          <p:cNvPr id="19574" name="AutoShape 278">
            <a:extLst>
              <a:ext uri="{FF2B5EF4-FFF2-40B4-BE49-F238E27FC236}">
                <a16:creationId xmlns:a16="http://schemas.microsoft.com/office/drawing/2014/main" id="{B68B8858-9023-49EC-BA9C-C8BEE36C5388}"/>
              </a:ext>
            </a:extLst>
          </p:cNvPr>
          <p:cNvSpPr>
            <a:spLocks noChangeArrowheads="1"/>
          </p:cNvSpPr>
          <p:nvPr/>
        </p:nvSpPr>
        <p:spPr bwMode="auto">
          <a:xfrm>
            <a:off x="2481263"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75" name="Text Box 279">
            <a:extLst>
              <a:ext uri="{FF2B5EF4-FFF2-40B4-BE49-F238E27FC236}">
                <a16:creationId xmlns:a16="http://schemas.microsoft.com/office/drawing/2014/main" id="{E2A10AF8-7AAA-40C1-A394-05D505789DBE}"/>
              </a:ext>
            </a:extLst>
          </p:cNvPr>
          <p:cNvSpPr txBox="1">
            <a:spLocks noChangeArrowheads="1"/>
          </p:cNvSpPr>
          <p:nvPr/>
        </p:nvSpPr>
        <p:spPr bwMode="auto">
          <a:xfrm>
            <a:off x="2479675" y="4384675"/>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V</a:t>
            </a:r>
          </a:p>
        </p:txBody>
      </p:sp>
      <p:sp>
        <p:nvSpPr>
          <p:cNvPr id="19576" name="AutoShape 281">
            <a:extLst>
              <a:ext uri="{FF2B5EF4-FFF2-40B4-BE49-F238E27FC236}">
                <a16:creationId xmlns:a16="http://schemas.microsoft.com/office/drawing/2014/main" id="{8D27A6D7-0219-42C8-A540-A5D4423727A0}"/>
              </a:ext>
            </a:extLst>
          </p:cNvPr>
          <p:cNvSpPr>
            <a:spLocks noChangeArrowheads="1"/>
          </p:cNvSpPr>
          <p:nvPr/>
        </p:nvSpPr>
        <p:spPr bwMode="auto">
          <a:xfrm>
            <a:off x="2908300"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77" name="Text Box 282">
            <a:extLst>
              <a:ext uri="{FF2B5EF4-FFF2-40B4-BE49-F238E27FC236}">
                <a16:creationId xmlns:a16="http://schemas.microsoft.com/office/drawing/2014/main" id="{C49DF7C1-1297-49D9-98C2-DFF41FD480F4}"/>
              </a:ext>
            </a:extLst>
          </p:cNvPr>
          <p:cNvSpPr txBox="1">
            <a:spLocks noChangeArrowheads="1"/>
          </p:cNvSpPr>
          <p:nvPr/>
        </p:nvSpPr>
        <p:spPr bwMode="auto">
          <a:xfrm>
            <a:off x="2906713" y="43846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Cr</a:t>
            </a:r>
          </a:p>
        </p:txBody>
      </p:sp>
      <p:sp>
        <p:nvSpPr>
          <p:cNvPr id="19578" name="AutoShape 284">
            <a:extLst>
              <a:ext uri="{FF2B5EF4-FFF2-40B4-BE49-F238E27FC236}">
                <a16:creationId xmlns:a16="http://schemas.microsoft.com/office/drawing/2014/main" id="{7FE79C9D-4E9D-4CA7-8F08-8BCFC9B12C7D}"/>
              </a:ext>
            </a:extLst>
          </p:cNvPr>
          <p:cNvSpPr>
            <a:spLocks noChangeArrowheads="1"/>
          </p:cNvSpPr>
          <p:nvPr/>
        </p:nvSpPr>
        <p:spPr bwMode="auto">
          <a:xfrm>
            <a:off x="3335338"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79" name="Text Box 285">
            <a:extLst>
              <a:ext uri="{FF2B5EF4-FFF2-40B4-BE49-F238E27FC236}">
                <a16:creationId xmlns:a16="http://schemas.microsoft.com/office/drawing/2014/main" id="{902B4B56-FAFC-4D53-9B11-E3DCA058E538}"/>
              </a:ext>
            </a:extLst>
          </p:cNvPr>
          <p:cNvSpPr txBox="1">
            <a:spLocks noChangeArrowheads="1"/>
          </p:cNvSpPr>
          <p:nvPr/>
        </p:nvSpPr>
        <p:spPr bwMode="auto">
          <a:xfrm>
            <a:off x="3333750" y="4384675"/>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Mn</a:t>
            </a:r>
          </a:p>
        </p:txBody>
      </p:sp>
      <p:sp>
        <p:nvSpPr>
          <p:cNvPr id="19580" name="AutoShape 287">
            <a:extLst>
              <a:ext uri="{FF2B5EF4-FFF2-40B4-BE49-F238E27FC236}">
                <a16:creationId xmlns:a16="http://schemas.microsoft.com/office/drawing/2014/main" id="{CA523AFC-BDE8-43DD-B3F6-1DDA164C3771}"/>
              </a:ext>
            </a:extLst>
          </p:cNvPr>
          <p:cNvSpPr>
            <a:spLocks noChangeArrowheads="1"/>
          </p:cNvSpPr>
          <p:nvPr/>
        </p:nvSpPr>
        <p:spPr bwMode="auto">
          <a:xfrm>
            <a:off x="3762375"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81" name="Text Box 288">
            <a:extLst>
              <a:ext uri="{FF2B5EF4-FFF2-40B4-BE49-F238E27FC236}">
                <a16:creationId xmlns:a16="http://schemas.microsoft.com/office/drawing/2014/main" id="{1D268259-5676-4DBA-A28E-711797D2D7A0}"/>
              </a:ext>
            </a:extLst>
          </p:cNvPr>
          <p:cNvSpPr txBox="1">
            <a:spLocks noChangeArrowheads="1"/>
          </p:cNvSpPr>
          <p:nvPr/>
        </p:nvSpPr>
        <p:spPr bwMode="auto">
          <a:xfrm>
            <a:off x="3760788" y="43846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Fe</a:t>
            </a:r>
          </a:p>
        </p:txBody>
      </p:sp>
      <p:sp>
        <p:nvSpPr>
          <p:cNvPr id="19582" name="AutoShape 290">
            <a:extLst>
              <a:ext uri="{FF2B5EF4-FFF2-40B4-BE49-F238E27FC236}">
                <a16:creationId xmlns:a16="http://schemas.microsoft.com/office/drawing/2014/main" id="{117B807D-8B0A-41CF-82C7-601F43420364}"/>
              </a:ext>
            </a:extLst>
          </p:cNvPr>
          <p:cNvSpPr>
            <a:spLocks noChangeArrowheads="1"/>
          </p:cNvSpPr>
          <p:nvPr/>
        </p:nvSpPr>
        <p:spPr bwMode="auto">
          <a:xfrm>
            <a:off x="4189413"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83" name="Text Box 291">
            <a:extLst>
              <a:ext uri="{FF2B5EF4-FFF2-40B4-BE49-F238E27FC236}">
                <a16:creationId xmlns:a16="http://schemas.microsoft.com/office/drawing/2014/main" id="{34377492-66BA-4F09-928E-5C4DA17BEB99}"/>
              </a:ext>
            </a:extLst>
          </p:cNvPr>
          <p:cNvSpPr txBox="1">
            <a:spLocks noChangeArrowheads="1"/>
          </p:cNvSpPr>
          <p:nvPr/>
        </p:nvSpPr>
        <p:spPr bwMode="auto">
          <a:xfrm>
            <a:off x="4187825"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Co</a:t>
            </a:r>
          </a:p>
        </p:txBody>
      </p:sp>
      <p:sp>
        <p:nvSpPr>
          <p:cNvPr id="19584" name="AutoShape 293">
            <a:extLst>
              <a:ext uri="{FF2B5EF4-FFF2-40B4-BE49-F238E27FC236}">
                <a16:creationId xmlns:a16="http://schemas.microsoft.com/office/drawing/2014/main" id="{C2676D48-11FF-4826-A201-D4771E809D18}"/>
              </a:ext>
            </a:extLst>
          </p:cNvPr>
          <p:cNvSpPr>
            <a:spLocks noChangeArrowheads="1"/>
          </p:cNvSpPr>
          <p:nvPr/>
        </p:nvSpPr>
        <p:spPr bwMode="auto">
          <a:xfrm>
            <a:off x="4616450"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85" name="Text Box 294">
            <a:extLst>
              <a:ext uri="{FF2B5EF4-FFF2-40B4-BE49-F238E27FC236}">
                <a16:creationId xmlns:a16="http://schemas.microsoft.com/office/drawing/2014/main" id="{32D22E2F-9F80-4550-90D9-17439E42963A}"/>
              </a:ext>
            </a:extLst>
          </p:cNvPr>
          <p:cNvSpPr txBox="1">
            <a:spLocks noChangeArrowheads="1"/>
          </p:cNvSpPr>
          <p:nvPr/>
        </p:nvSpPr>
        <p:spPr bwMode="auto">
          <a:xfrm>
            <a:off x="4614863"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Ni</a:t>
            </a:r>
          </a:p>
        </p:txBody>
      </p:sp>
      <p:sp>
        <p:nvSpPr>
          <p:cNvPr id="19586" name="AutoShape 296">
            <a:extLst>
              <a:ext uri="{FF2B5EF4-FFF2-40B4-BE49-F238E27FC236}">
                <a16:creationId xmlns:a16="http://schemas.microsoft.com/office/drawing/2014/main" id="{C6CBF06C-21E5-4956-823A-6E91E1CF7128}"/>
              </a:ext>
            </a:extLst>
          </p:cNvPr>
          <p:cNvSpPr>
            <a:spLocks noChangeArrowheads="1"/>
          </p:cNvSpPr>
          <p:nvPr/>
        </p:nvSpPr>
        <p:spPr bwMode="auto">
          <a:xfrm>
            <a:off x="5041900"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87" name="Text Box 297">
            <a:extLst>
              <a:ext uri="{FF2B5EF4-FFF2-40B4-BE49-F238E27FC236}">
                <a16:creationId xmlns:a16="http://schemas.microsoft.com/office/drawing/2014/main" id="{44F969BD-EB46-41A4-9509-115F46670803}"/>
              </a:ext>
            </a:extLst>
          </p:cNvPr>
          <p:cNvSpPr txBox="1">
            <a:spLocks noChangeArrowheads="1"/>
          </p:cNvSpPr>
          <p:nvPr/>
        </p:nvSpPr>
        <p:spPr bwMode="auto">
          <a:xfrm>
            <a:off x="5041900"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Cu</a:t>
            </a:r>
          </a:p>
        </p:txBody>
      </p:sp>
      <p:sp>
        <p:nvSpPr>
          <p:cNvPr id="19588" name="AutoShape 299">
            <a:extLst>
              <a:ext uri="{FF2B5EF4-FFF2-40B4-BE49-F238E27FC236}">
                <a16:creationId xmlns:a16="http://schemas.microsoft.com/office/drawing/2014/main" id="{B657A020-7C8F-475E-990C-0FEE096459B8}"/>
              </a:ext>
            </a:extLst>
          </p:cNvPr>
          <p:cNvSpPr>
            <a:spLocks noChangeArrowheads="1"/>
          </p:cNvSpPr>
          <p:nvPr/>
        </p:nvSpPr>
        <p:spPr bwMode="auto">
          <a:xfrm>
            <a:off x="5468938"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89" name="Text Box 300">
            <a:extLst>
              <a:ext uri="{FF2B5EF4-FFF2-40B4-BE49-F238E27FC236}">
                <a16:creationId xmlns:a16="http://schemas.microsoft.com/office/drawing/2014/main" id="{86D3D6C1-B694-4D6E-B9EC-316344BFEECF}"/>
              </a:ext>
            </a:extLst>
          </p:cNvPr>
          <p:cNvSpPr txBox="1">
            <a:spLocks noChangeArrowheads="1"/>
          </p:cNvSpPr>
          <p:nvPr/>
        </p:nvSpPr>
        <p:spPr bwMode="auto">
          <a:xfrm>
            <a:off x="5467350" y="4384675"/>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Zn</a:t>
            </a:r>
          </a:p>
        </p:txBody>
      </p:sp>
      <p:sp>
        <p:nvSpPr>
          <p:cNvPr id="19590" name="AutoShape 302">
            <a:extLst>
              <a:ext uri="{FF2B5EF4-FFF2-40B4-BE49-F238E27FC236}">
                <a16:creationId xmlns:a16="http://schemas.microsoft.com/office/drawing/2014/main" id="{F3DB1BE7-0A80-4732-8C40-1F328EBD2DA8}"/>
              </a:ext>
            </a:extLst>
          </p:cNvPr>
          <p:cNvSpPr>
            <a:spLocks noChangeArrowheads="1"/>
          </p:cNvSpPr>
          <p:nvPr/>
        </p:nvSpPr>
        <p:spPr bwMode="auto">
          <a:xfrm>
            <a:off x="5895975"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91" name="Text Box 303">
            <a:extLst>
              <a:ext uri="{FF2B5EF4-FFF2-40B4-BE49-F238E27FC236}">
                <a16:creationId xmlns:a16="http://schemas.microsoft.com/office/drawing/2014/main" id="{F8999AFC-E3D5-48E1-AEE4-47CE33BA1175}"/>
              </a:ext>
            </a:extLst>
          </p:cNvPr>
          <p:cNvSpPr txBox="1">
            <a:spLocks noChangeArrowheads="1"/>
          </p:cNvSpPr>
          <p:nvPr/>
        </p:nvSpPr>
        <p:spPr bwMode="auto">
          <a:xfrm>
            <a:off x="5894388" y="43846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Ga</a:t>
            </a:r>
          </a:p>
        </p:txBody>
      </p:sp>
      <p:sp>
        <p:nvSpPr>
          <p:cNvPr id="19592" name="AutoShape 305">
            <a:extLst>
              <a:ext uri="{FF2B5EF4-FFF2-40B4-BE49-F238E27FC236}">
                <a16:creationId xmlns:a16="http://schemas.microsoft.com/office/drawing/2014/main" id="{DE45BEFD-9659-43B1-8D7C-AD9EB35C1CD8}"/>
              </a:ext>
            </a:extLst>
          </p:cNvPr>
          <p:cNvSpPr>
            <a:spLocks noChangeArrowheads="1"/>
          </p:cNvSpPr>
          <p:nvPr/>
        </p:nvSpPr>
        <p:spPr bwMode="auto">
          <a:xfrm>
            <a:off x="6323013"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93" name="Text Box 306">
            <a:extLst>
              <a:ext uri="{FF2B5EF4-FFF2-40B4-BE49-F238E27FC236}">
                <a16:creationId xmlns:a16="http://schemas.microsoft.com/office/drawing/2014/main" id="{70AD5448-ACD1-447E-B407-BF81841CE4BE}"/>
              </a:ext>
            </a:extLst>
          </p:cNvPr>
          <p:cNvSpPr txBox="1">
            <a:spLocks noChangeArrowheads="1"/>
          </p:cNvSpPr>
          <p:nvPr/>
        </p:nvSpPr>
        <p:spPr bwMode="auto">
          <a:xfrm>
            <a:off x="6321425" y="4384675"/>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Ge</a:t>
            </a:r>
          </a:p>
        </p:txBody>
      </p:sp>
      <p:sp>
        <p:nvSpPr>
          <p:cNvPr id="19594" name="AutoShape 308">
            <a:extLst>
              <a:ext uri="{FF2B5EF4-FFF2-40B4-BE49-F238E27FC236}">
                <a16:creationId xmlns:a16="http://schemas.microsoft.com/office/drawing/2014/main" id="{689CBF18-0CEF-4705-9134-072292BB249E}"/>
              </a:ext>
            </a:extLst>
          </p:cNvPr>
          <p:cNvSpPr>
            <a:spLocks noChangeArrowheads="1"/>
          </p:cNvSpPr>
          <p:nvPr/>
        </p:nvSpPr>
        <p:spPr bwMode="auto">
          <a:xfrm>
            <a:off x="6750050"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95" name="Text Box 309">
            <a:extLst>
              <a:ext uri="{FF2B5EF4-FFF2-40B4-BE49-F238E27FC236}">
                <a16:creationId xmlns:a16="http://schemas.microsoft.com/office/drawing/2014/main" id="{83E854D7-733D-48EA-A6CA-EE3EF5CE6E6D}"/>
              </a:ext>
            </a:extLst>
          </p:cNvPr>
          <p:cNvSpPr txBox="1">
            <a:spLocks noChangeArrowheads="1"/>
          </p:cNvSpPr>
          <p:nvPr/>
        </p:nvSpPr>
        <p:spPr bwMode="auto">
          <a:xfrm>
            <a:off x="6748463" y="43846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As</a:t>
            </a:r>
          </a:p>
        </p:txBody>
      </p:sp>
      <p:sp>
        <p:nvSpPr>
          <p:cNvPr id="19596" name="AutoShape 311">
            <a:extLst>
              <a:ext uri="{FF2B5EF4-FFF2-40B4-BE49-F238E27FC236}">
                <a16:creationId xmlns:a16="http://schemas.microsoft.com/office/drawing/2014/main" id="{B45D2C01-B187-48A4-9370-514368E411BF}"/>
              </a:ext>
            </a:extLst>
          </p:cNvPr>
          <p:cNvSpPr>
            <a:spLocks noChangeArrowheads="1"/>
          </p:cNvSpPr>
          <p:nvPr/>
        </p:nvSpPr>
        <p:spPr bwMode="auto">
          <a:xfrm>
            <a:off x="7177088"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97" name="Text Box 312">
            <a:extLst>
              <a:ext uri="{FF2B5EF4-FFF2-40B4-BE49-F238E27FC236}">
                <a16:creationId xmlns:a16="http://schemas.microsoft.com/office/drawing/2014/main" id="{FF98068D-B097-40EE-8410-4F309F6C6AC3}"/>
              </a:ext>
            </a:extLst>
          </p:cNvPr>
          <p:cNvSpPr txBox="1">
            <a:spLocks noChangeArrowheads="1"/>
          </p:cNvSpPr>
          <p:nvPr/>
        </p:nvSpPr>
        <p:spPr bwMode="auto">
          <a:xfrm>
            <a:off x="7175500"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Se</a:t>
            </a:r>
          </a:p>
        </p:txBody>
      </p:sp>
      <p:sp>
        <p:nvSpPr>
          <p:cNvPr id="19598" name="AutoShape 314">
            <a:extLst>
              <a:ext uri="{FF2B5EF4-FFF2-40B4-BE49-F238E27FC236}">
                <a16:creationId xmlns:a16="http://schemas.microsoft.com/office/drawing/2014/main" id="{CF501852-0CAC-40CA-80CE-14916BE191EE}"/>
              </a:ext>
            </a:extLst>
          </p:cNvPr>
          <p:cNvSpPr>
            <a:spLocks noChangeArrowheads="1"/>
          </p:cNvSpPr>
          <p:nvPr/>
        </p:nvSpPr>
        <p:spPr bwMode="auto">
          <a:xfrm>
            <a:off x="7604125"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599" name="Text Box 315">
            <a:extLst>
              <a:ext uri="{FF2B5EF4-FFF2-40B4-BE49-F238E27FC236}">
                <a16:creationId xmlns:a16="http://schemas.microsoft.com/office/drawing/2014/main" id="{0BCB00B7-0D7D-4F08-89EF-1D69B715007A}"/>
              </a:ext>
            </a:extLst>
          </p:cNvPr>
          <p:cNvSpPr txBox="1">
            <a:spLocks noChangeArrowheads="1"/>
          </p:cNvSpPr>
          <p:nvPr/>
        </p:nvSpPr>
        <p:spPr bwMode="auto">
          <a:xfrm>
            <a:off x="7602538" y="4384675"/>
            <a:ext cx="4064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Br</a:t>
            </a:r>
          </a:p>
        </p:txBody>
      </p:sp>
      <p:sp>
        <p:nvSpPr>
          <p:cNvPr id="19600" name="AutoShape 317">
            <a:extLst>
              <a:ext uri="{FF2B5EF4-FFF2-40B4-BE49-F238E27FC236}">
                <a16:creationId xmlns:a16="http://schemas.microsoft.com/office/drawing/2014/main" id="{6D4EFA12-EBFC-4611-A079-60521C981FE9}"/>
              </a:ext>
            </a:extLst>
          </p:cNvPr>
          <p:cNvSpPr>
            <a:spLocks noChangeArrowheads="1"/>
          </p:cNvSpPr>
          <p:nvPr/>
        </p:nvSpPr>
        <p:spPr bwMode="auto">
          <a:xfrm>
            <a:off x="8031163" y="428307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01" name="Text Box 318">
            <a:extLst>
              <a:ext uri="{FF2B5EF4-FFF2-40B4-BE49-F238E27FC236}">
                <a16:creationId xmlns:a16="http://schemas.microsoft.com/office/drawing/2014/main" id="{12028B1E-ACE0-4C28-B00E-84A5D7FF8547}"/>
              </a:ext>
            </a:extLst>
          </p:cNvPr>
          <p:cNvSpPr txBox="1">
            <a:spLocks noChangeArrowheads="1"/>
          </p:cNvSpPr>
          <p:nvPr/>
        </p:nvSpPr>
        <p:spPr bwMode="auto">
          <a:xfrm>
            <a:off x="8029575" y="4384675"/>
            <a:ext cx="4079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Kr</a:t>
            </a:r>
          </a:p>
        </p:txBody>
      </p:sp>
      <p:sp>
        <p:nvSpPr>
          <p:cNvPr id="19602" name="AutoShape 321">
            <a:extLst>
              <a:ext uri="{FF2B5EF4-FFF2-40B4-BE49-F238E27FC236}">
                <a16:creationId xmlns:a16="http://schemas.microsoft.com/office/drawing/2014/main" id="{FBCBA487-4588-48E2-8248-FD19B75B971A}"/>
              </a:ext>
            </a:extLst>
          </p:cNvPr>
          <p:cNvSpPr>
            <a:spLocks noChangeArrowheads="1"/>
          </p:cNvSpPr>
          <p:nvPr/>
        </p:nvSpPr>
        <p:spPr bwMode="auto">
          <a:xfrm>
            <a:off x="785813" y="371951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03" name="Text Box 322">
            <a:extLst>
              <a:ext uri="{FF2B5EF4-FFF2-40B4-BE49-F238E27FC236}">
                <a16:creationId xmlns:a16="http://schemas.microsoft.com/office/drawing/2014/main" id="{200AC4F6-E7A2-4F25-85D6-965F22BEAB0A}"/>
              </a:ext>
            </a:extLst>
          </p:cNvPr>
          <p:cNvSpPr txBox="1">
            <a:spLocks noChangeArrowheads="1"/>
          </p:cNvSpPr>
          <p:nvPr/>
        </p:nvSpPr>
        <p:spPr bwMode="auto">
          <a:xfrm>
            <a:off x="784225" y="3821113"/>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Na</a:t>
            </a:r>
          </a:p>
        </p:txBody>
      </p:sp>
      <p:sp>
        <p:nvSpPr>
          <p:cNvPr id="19604" name="AutoShape 324">
            <a:extLst>
              <a:ext uri="{FF2B5EF4-FFF2-40B4-BE49-F238E27FC236}">
                <a16:creationId xmlns:a16="http://schemas.microsoft.com/office/drawing/2014/main" id="{E6538E02-F277-48F5-9E5A-356E9B160D1C}"/>
              </a:ext>
            </a:extLst>
          </p:cNvPr>
          <p:cNvSpPr>
            <a:spLocks noChangeArrowheads="1"/>
          </p:cNvSpPr>
          <p:nvPr/>
        </p:nvSpPr>
        <p:spPr bwMode="auto">
          <a:xfrm>
            <a:off x="1212850" y="3719513"/>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05" name="Text Box 325">
            <a:extLst>
              <a:ext uri="{FF2B5EF4-FFF2-40B4-BE49-F238E27FC236}">
                <a16:creationId xmlns:a16="http://schemas.microsoft.com/office/drawing/2014/main" id="{14978A44-4FA6-4D8F-A4DE-0B1C9F8132E2}"/>
              </a:ext>
            </a:extLst>
          </p:cNvPr>
          <p:cNvSpPr txBox="1">
            <a:spLocks noChangeArrowheads="1"/>
          </p:cNvSpPr>
          <p:nvPr/>
        </p:nvSpPr>
        <p:spPr bwMode="auto">
          <a:xfrm>
            <a:off x="1211263" y="3821113"/>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Mg</a:t>
            </a:r>
          </a:p>
        </p:txBody>
      </p:sp>
      <p:sp>
        <p:nvSpPr>
          <p:cNvPr id="19606" name="AutoShape 328">
            <a:extLst>
              <a:ext uri="{FF2B5EF4-FFF2-40B4-BE49-F238E27FC236}">
                <a16:creationId xmlns:a16="http://schemas.microsoft.com/office/drawing/2014/main" id="{039F8B27-8B92-4C38-89D4-5B7505BD9DE3}"/>
              </a:ext>
            </a:extLst>
          </p:cNvPr>
          <p:cNvSpPr>
            <a:spLocks noChangeArrowheads="1"/>
          </p:cNvSpPr>
          <p:nvPr/>
        </p:nvSpPr>
        <p:spPr bwMode="auto">
          <a:xfrm>
            <a:off x="5895975"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07" name="Text Box 329">
            <a:extLst>
              <a:ext uri="{FF2B5EF4-FFF2-40B4-BE49-F238E27FC236}">
                <a16:creationId xmlns:a16="http://schemas.microsoft.com/office/drawing/2014/main" id="{25F7D75F-BD5D-40DB-992A-8608A22648A6}"/>
              </a:ext>
            </a:extLst>
          </p:cNvPr>
          <p:cNvSpPr txBox="1">
            <a:spLocks noChangeArrowheads="1"/>
          </p:cNvSpPr>
          <p:nvPr/>
        </p:nvSpPr>
        <p:spPr bwMode="auto">
          <a:xfrm>
            <a:off x="5894388" y="3810000"/>
            <a:ext cx="407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Al</a:t>
            </a:r>
          </a:p>
        </p:txBody>
      </p:sp>
      <p:sp>
        <p:nvSpPr>
          <p:cNvPr id="19608" name="AutoShape 331">
            <a:extLst>
              <a:ext uri="{FF2B5EF4-FFF2-40B4-BE49-F238E27FC236}">
                <a16:creationId xmlns:a16="http://schemas.microsoft.com/office/drawing/2014/main" id="{19098D03-D5A2-4BF0-9D56-536DDC478CC4}"/>
              </a:ext>
            </a:extLst>
          </p:cNvPr>
          <p:cNvSpPr>
            <a:spLocks noChangeArrowheads="1"/>
          </p:cNvSpPr>
          <p:nvPr/>
        </p:nvSpPr>
        <p:spPr bwMode="auto">
          <a:xfrm>
            <a:off x="6323013"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09" name="Text Box 332">
            <a:extLst>
              <a:ext uri="{FF2B5EF4-FFF2-40B4-BE49-F238E27FC236}">
                <a16:creationId xmlns:a16="http://schemas.microsoft.com/office/drawing/2014/main" id="{294B20F7-3B3F-4823-9733-72F4D770F801}"/>
              </a:ext>
            </a:extLst>
          </p:cNvPr>
          <p:cNvSpPr txBox="1">
            <a:spLocks noChangeArrowheads="1"/>
          </p:cNvSpPr>
          <p:nvPr/>
        </p:nvSpPr>
        <p:spPr bwMode="auto">
          <a:xfrm>
            <a:off x="6321425" y="3810000"/>
            <a:ext cx="407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Si</a:t>
            </a:r>
          </a:p>
        </p:txBody>
      </p:sp>
      <p:sp>
        <p:nvSpPr>
          <p:cNvPr id="19610" name="AutoShape 334">
            <a:extLst>
              <a:ext uri="{FF2B5EF4-FFF2-40B4-BE49-F238E27FC236}">
                <a16:creationId xmlns:a16="http://schemas.microsoft.com/office/drawing/2014/main" id="{83791634-827A-4A88-ACD3-FC25ADD02AF7}"/>
              </a:ext>
            </a:extLst>
          </p:cNvPr>
          <p:cNvSpPr>
            <a:spLocks noChangeArrowheads="1"/>
          </p:cNvSpPr>
          <p:nvPr/>
        </p:nvSpPr>
        <p:spPr bwMode="auto">
          <a:xfrm>
            <a:off x="6750050"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11" name="Text Box 335">
            <a:extLst>
              <a:ext uri="{FF2B5EF4-FFF2-40B4-BE49-F238E27FC236}">
                <a16:creationId xmlns:a16="http://schemas.microsoft.com/office/drawing/2014/main" id="{BE1035F8-A683-4383-9B54-14EEBB0A3160}"/>
              </a:ext>
            </a:extLst>
          </p:cNvPr>
          <p:cNvSpPr txBox="1">
            <a:spLocks noChangeArrowheads="1"/>
          </p:cNvSpPr>
          <p:nvPr/>
        </p:nvSpPr>
        <p:spPr bwMode="auto">
          <a:xfrm>
            <a:off x="6748463" y="381000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P</a:t>
            </a:r>
          </a:p>
        </p:txBody>
      </p:sp>
      <p:sp>
        <p:nvSpPr>
          <p:cNvPr id="19612" name="AutoShape 337">
            <a:extLst>
              <a:ext uri="{FF2B5EF4-FFF2-40B4-BE49-F238E27FC236}">
                <a16:creationId xmlns:a16="http://schemas.microsoft.com/office/drawing/2014/main" id="{28EA39A9-6FC2-489A-BB45-30FCADDBEC9D}"/>
              </a:ext>
            </a:extLst>
          </p:cNvPr>
          <p:cNvSpPr>
            <a:spLocks noChangeArrowheads="1"/>
          </p:cNvSpPr>
          <p:nvPr/>
        </p:nvSpPr>
        <p:spPr bwMode="auto">
          <a:xfrm>
            <a:off x="7177088"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13" name="Text Box 338">
            <a:extLst>
              <a:ext uri="{FF2B5EF4-FFF2-40B4-BE49-F238E27FC236}">
                <a16:creationId xmlns:a16="http://schemas.microsoft.com/office/drawing/2014/main" id="{479D8AD3-AA70-4FCF-947F-7F293A0AD48B}"/>
              </a:ext>
            </a:extLst>
          </p:cNvPr>
          <p:cNvSpPr txBox="1">
            <a:spLocks noChangeArrowheads="1"/>
          </p:cNvSpPr>
          <p:nvPr/>
        </p:nvSpPr>
        <p:spPr bwMode="auto">
          <a:xfrm>
            <a:off x="7175500" y="381000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S</a:t>
            </a:r>
          </a:p>
        </p:txBody>
      </p:sp>
      <p:sp>
        <p:nvSpPr>
          <p:cNvPr id="19614" name="AutoShape 340">
            <a:extLst>
              <a:ext uri="{FF2B5EF4-FFF2-40B4-BE49-F238E27FC236}">
                <a16:creationId xmlns:a16="http://schemas.microsoft.com/office/drawing/2014/main" id="{3BCDBDBE-1BC4-4F13-87AF-6E7264C0166E}"/>
              </a:ext>
            </a:extLst>
          </p:cNvPr>
          <p:cNvSpPr>
            <a:spLocks noChangeArrowheads="1"/>
          </p:cNvSpPr>
          <p:nvPr/>
        </p:nvSpPr>
        <p:spPr bwMode="auto">
          <a:xfrm>
            <a:off x="7602538"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15" name="Text Box 341">
            <a:extLst>
              <a:ext uri="{FF2B5EF4-FFF2-40B4-BE49-F238E27FC236}">
                <a16:creationId xmlns:a16="http://schemas.microsoft.com/office/drawing/2014/main" id="{F2EFDEDA-EA7B-4876-9D13-31DFD5C1B22D}"/>
              </a:ext>
            </a:extLst>
          </p:cNvPr>
          <p:cNvSpPr txBox="1">
            <a:spLocks noChangeArrowheads="1"/>
          </p:cNvSpPr>
          <p:nvPr/>
        </p:nvSpPr>
        <p:spPr bwMode="auto">
          <a:xfrm>
            <a:off x="7602538" y="3810000"/>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Cl</a:t>
            </a:r>
          </a:p>
        </p:txBody>
      </p:sp>
      <p:sp>
        <p:nvSpPr>
          <p:cNvPr id="19616" name="AutoShape 343">
            <a:extLst>
              <a:ext uri="{FF2B5EF4-FFF2-40B4-BE49-F238E27FC236}">
                <a16:creationId xmlns:a16="http://schemas.microsoft.com/office/drawing/2014/main" id="{F13D5CF6-6030-4306-8434-435B9CF4FDF8}"/>
              </a:ext>
            </a:extLst>
          </p:cNvPr>
          <p:cNvSpPr>
            <a:spLocks noChangeArrowheads="1"/>
          </p:cNvSpPr>
          <p:nvPr/>
        </p:nvSpPr>
        <p:spPr bwMode="auto">
          <a:xfrm>
            <a:off x="8031163" y="3708400"/>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17" name="Text Box 344">
            <a:extLst>
              <a:ext uri="{FF2B5EF4-FFF2-40B4-BE49-F238E27FC236}">
                <a16:creationId xmlns:a16="http://schemas.microsoft.com/office/drawing/2014/main" id="{441F1175-66B4-40F3-B778-93643310158A}"/>
              </a:ext>
            </a:extLst>
          </p:cNvPr>
          <p:cNvSpPr txBox="1">
            <a:spLocks noChangeArrowheads="1"/>
          </p:cNvSpPr>
          <p:nvPr/>
        </p:nvSpPr>
        <p:spPr bwMode="auto">
          <a:xfrm>
            <a:off x="8029575" y="3810000"/>
            <a:ext cx="407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Ar</a:t>
            </a:r>
          </a:p>
        </p:txBody>
      </p:sp>
      <p:sp>
        <p:nvSpPr>
          <p:cNvPr id="19618" name="AutoShape 347">
            <a:extLst>
              <a:ext uri="{FF2B5EF4-FFF2-40B4-BE49-F238E27FC236}">
                <a16:creationId xmlns:a16="http://schemas.microsoft.com/office/drawing/2014/main" id="{08C1B344-60FC-411A-9435-454D8A845E41}"/>
              </a:ext>
            </a:extLst>
          </p:cNvPr>
          <p:cNvSpPr>
            <a:spLocks noChangeArrowheads="1"/>
          </p:cNvSpPr>
          <p:nvPr/>
        </p:nvSpPr>
        <p:spPr bwMode="auto">
          <a:xfrm>
            <a:off x="785813" y="31448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19" name="Text Box 348">
            <a:extLst>
              <a:ext uri="{FF2B5EF4-FFF2-40B4-BE49-F238E27FC236}">
                <a16:creationId xmlns:a16="http://schemas.microsoft.com/office/drawing/2014/main" id="{E7EE422F-E42A-4E70-956D-C298870121FA}"/>
              </a:ext>
            </a:extLst>
          </p:cNvPr>
          <p:cNvSpPr txBox="1">
            <a:spLocks noChangeArrowheads="1"/>
          </p:cNvSpPr>
          <p:nvPr/>
        </p:nvSpPr>
        <p:spPr bwMode="auto">
          <a:xfrm>
            <a:off x="784225" y="3246438"/>
            <a:ext cx="4079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Li</a:t>
            </a:r>
          </a:p>
        </p:txBody>
      </p:sp>
      <p:sp>
        <p:nvSpPr>
          <p:cNvPr id="19620" name="AutoShape 350">
            <a:extLst>
              <a:ext uri="{FF2B5EF4-FFF2-40B4-BE49-F238E27FC236}">
                <a16:creationId xmlns:a16="http://schemas.microsoft.com/office/drawing/2014/main" id="{60C2C18E-5F9B-4852-852E-1152A4908908}"/>
              </a:ext>
            </a:extLst>
          </p:cNvPr>
          <p:cNvSpPr>
            <a:spLocks noChangeArrowheads="1"/>
          </p:cNvSpPr>
          <p:nvPr/>
        </p:nvSpPr>
        <p:spPr bwMode="auto">
          <a:xfrm>
            <a:off x="1212850" y="3144838"/>
            <a:ext cx="403225" cy="522287"/>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21" name="Text Box 351">
            <a:extLst>
              <a:ext uri="{FF2B5EF4-FFF2-40B4-BE49-F238E27FC236}">
                <a16:creationId xmlns:a16="http://schemas.microsoft.com/office/drawing/2014/main" id="{B477800B-CA2E-4D3E-902C-180305C7114A}"/>
              </a:ext>
            </a:extLst>
          </p:cNvPr>
          <p:cNvSpPr txBox="1">
            <a:spLocks noChangeArrowheads="1"/>
          </p:cNvSpPr>
          <p:nvPr/>
        </p:nvSpPr>
        <p:spPr bwMode="auto">
          <a:xfrm>
            <a:off x="1211263" y="3246438"/>
            <a:ext cx="4079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Be</a:t>
            </a:r>
          </a:p>
        </p:txBody>
      </p:sp>
      <p:sp>
        <p:nvSpPr>
          <p:cNvPr id="19622" name="AutoShape 354">
            <a:extLst>
              <a:ext uri="{FF2B5EF4-FFF2-40B4-BE49-F238E27FC236}">
                <a16:creationId xmlns:a16="http://schemas.microsoft.com/office/drawing/2014/main" id="{2025C076-7571-4E42-B6EA-F264E3AED472}"/>
              </a:ext>
            </a:extLst>
          </p:cNvPr>
          <p:cNvSpPr>
            <a:spLocks noChangeArrowheads="1"/>
          </p:cNvSpPr>
          <p:nvPr/>
        </p:nvSpPr>
        <p:spPr bwMode="auto">
          <a:xfrm>
            <a:off x="5895975"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23" name="Text Box 355">
            <a:extLst>
              <a:ext uri="{FF2B5EF4-FFF2-40B4-BE49-F238E27FC236}">
                <a16:creationId xmlns:a16="http://schemas.microsoft.com/office/drawing/2014/main" id="{8EFAB521-75F1-4D36-B465-3DB68E6896EC}"/>
              </a:ext>
            </a:extLst>
          </p:cNvPr>
          <p:cNvSpPr txBox="1">
            <a:spLocks noChangeArrowheads="1"/>
          </p:cNvSpPr>
          <p:nvPr/>
        </p:nvSpPr>
        <p:spPr bwMode="auto">
          <a:xfrm>
            <a:off x="5894388" y="3235325"/>
            <a:ext cx="407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B</a:t>
            </a:r>
          </a:p>
        </p:txBody>
      </p:sp>
      <p:sp>
        <p:nvSpPr>
          <p:cNvPr id="19624" name="AutoShape 357">
            <a:extLst>
              <a:ext uri="{FF2B5EF4-FFF2-40B4-BE49-F238E27FC236}">
                <a16:creationId xmlns:a16="http://schemas.microsoft.com/office/drawing/2014/main" id="{A0BE0E8D-9C71-42AF-B311-163E008D2DFB}"/>
              </a:ext>
            </a:extLst>
          </p:cNvPr>
          <p:cNvSpPr>
            <a:spLocks noChangeArrowheads="1"/>
          </p:cNvSpPr>
          <p:nvPr/>
        </p:nvSpPr>
        <p:spPr bwMode="auto">
          <a:xfrm>
            <a:off x="6323013"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25" name="Text Box 358">
            <a:extLst>
              <a:ext uri="{FF2B5EF4-FFF2-40B4-BE49-F238E27FC236}">
                <a16:creationId xmlns:a16="http://schemas.microsoft.com/office/drawing/2014/main" id="{340041AE-AA36-4AFB-AC35-5E1961D5B0CE}"/>
              </a:ext>
            </a:extLst>
          </p:cNvPr>
          <p:cNvSpPr txBox="1">
            <a:spLocks noChangeArrowheads="1"/>
          </p:cNvSpPr>
          <p:nvPr/>
        </p:nvSpPr>
        <p:spPr bwMode="auto">
          <a:xfrm>
            <a:off x="6321425" y="3235325"/>
            <a:ext cx="407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C</a:t>
            </a:r>
          </a:p>
        </p:txBody>
      </p:sp>
      <p:sp>
        <p:nvSpPr>
          <p:cNvPr id="19626" name="AutoShape 360">
            <a:extLst>
              <a:ext uri="{FF2B5EF4-FFF2-40B4-BE49-F238E27FC236}">
                <a16:creationId xmlns:a16="http://schemas.microsoft.com/office/drawing/2014/main" id="{EBF96C08-4070-4DCC-A562-52A2576F6F3E}"/>
              </a:ext>
            </a:extLst>
          </p:cNvPr>
          <p:cNvSpPr>
            <a:spLocks noChangeArrowheads="1"/>
          </p:cNvSpPr>
          <p:nvPr/>
        </p:nvSpPr>
        <p:spPr bwMode="auto">
          <a:xfrm>
            <a:off x="6750050"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27" name="Text Box 361">
            <a:extLst>
              <a:ext uri="{FF2B5EF4-FFF2-40B4-BE49-F238E27FC236}">
                <a16:creationId xmlns:a16="http://schemas.microsoft.com/office/drawing/2014/main" id="{DFFE49E1-53D3-4D6B-8AAA-01DA97806170}"/>
              </a:ext>
            </a:extLst>
          </p:cNvPr>
          <p:cNvSpPr txBox="1">
            <a:spLocks noChangeArrowheads="1"/>
          </p:cNvSpPr>
          <p:nvPr/>
        </p:nvSpPr>
        <p:spPr bwMode="auto">
          <a:xfrm>
            <a:off x="6748463" y="3235325"/>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N</a:t>
            </a:r>
          </a:p>
        </p:txBody>
      </p:sp>
      <p:sp>
        <p:nvSpPr>
          <p:cNvPr id="19628" name="AutoShape 363">
            <a:extLst>
              <a:ext uri="{FF2B5EF4-FFF2-40B4-BE49-F238E27FC236}">
                <a16:creationId xmlns:a16="http://schemas.microsoft.com/office/drawing/2014/main" id="{7F9134E1-8EBC-40BB-B56F-1D76F0E85D67}"/>
              </a:ext>
            </a:extLst>
          </p:cNvPr>
          <p:cNvSpPr>
            <a:spLocks noChangeArrowheads="1"/>
          </p:cNvSpPr>
          <p:nvPr/>
        </p:nvSpPr>
        <p:spPr bwMode="auto">
          <a:xfrm>
            <a:off x="7177088"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29" name="Text Box 364">
            <a:extLst>
              <a:ext uri="{FF2B5EF4-FFF2-40B4-BE49-F238E27FC236}">
                <a16:creationId xmlns:a16="http://schemas.microsoft.com/office/drawing/2014/main" id="{663002E1-5466-492B-93F1-01CF4F5510B4}"/>
              </a:ext>
            </a:extLst>
          </p:cNvPr>
          <p:cNvSpPr txBox="1">
            <a:spLocks noChangeArrowheads="1"/>
          </p:cNvSpPr>
          <p:nvPr/>
        </p:nvSpPr>
        <p:spPr bwMode="auto">
          <a:xfrm>
            <a:off x="7175500" y="3235325"/>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O</a:t>
            </a:r>
          </a:p>
        </p:txBody>
      </p:sp>
      <p:sp>
        <p:nvSpPr>
          <p:cNvPr id="19630" name="AutoShape 366">
            <a:extLst>
              <a:ext uri="{FF2B5EF4-FFF2-40B4-BE49-F238E27FC236}">
                <a16:creationId xmlns:a16="http://schemas.microsoft.com/office/drawing/2014/main" id="{CD679C82-F0D6-4A06-A746-A269610CA5D9}"/>
              </a:ext>
            </a:extLst>
          </p:cNvPr>
          <p:cNvSpPr>
            <a:spLocks noChangeArrowheads="1"/>
          </p:cNvSpPr>
          <p:nvPr/>
        </p:nvSpPr>
        <p:spPr bwMode="auto">
          <a:xfrm>
            <a:off x="7602538"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31" name="Text Box 367">
            <a:extLst>
              <a:ext uri="{FF2B5EF4-FFF2-40B4-BE49-F238E27FC236}">
                <a16:creationId xmlns:a16="http://schemas.microsoft.com/office/drawing/2014/main" id="{8AB4CBD8-C96B-41F2-8737-E4F6F202FF54}"/>
              </a:ext>
            </a:extLst>
          </p:cNvPr>
          <p:cNvSpPr txBox="1">
            <a:spLocks noChangeArrowheads="1"/>
          </p:cNvSpPr>
          <p:nvPr/>
        </p:nvSpPr>
        <p:spPr bwMode="auto">
          <a:xfrm>
            <a:off x="7602538" y="3235325"/>
            <a:ext cx="406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F</a:t>
            </a:r>
          </a:p>
        </p:txBody>
      </p:sp>
      <p:sp>
        <p:nvSpPr>
          <p:cNvPr id="19632" name="AutoShape 369">
            <a:extLst>
              <a:ext uri="{FF2B5EF4-FFF2-40B4-BE49-F238E27FC236}">
                <a16:creationId xmlns:a16="http://schemas.microsoft.com/office/drawing/2014/main" id="{947D883E-13A6-489B-9B17-BED0DD92CF75}"/>
              </a:ext>
            </a:extLst>
          </p:cNvPr>
          <p:cNvSpPr>
            <a:spLocks noChangeArrowheads="1"/>
          </p:cNvSpPr>
          <p:nvPr/>
        </p:nvSpPr>
        <p:spPr bwMode="auto">
          <a:xfrm>
            <a:off x="8031163" y="3133725"/>
            <a:ext cx="403225" cy="522288"/>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33" name="Text Box 370">
            <a:extLst>
              <a:ext uri="{FF2B5EF4-FFF2-40B4-BE49-F238E27FC236}">
                <a16:creationId xmlns:a16="http://schemas.microsoft.com/office/drawing/2014/main" id="{51BCBBC6-30CD-4559-B85B-ED0994602243}"/>
              </a:ext>
            </a:extLst>
          </p:cNvPr>
          <p:cNvSpPr txBox="1">
            <a:spLocks noChangeArrowheads="1"/>
          </p:cNvSpPr>
          <p:nvPr/>
        </p:nvSpPr>
        <p:spPr bwMode="auto">
          <a:xfrm>
            <a:off x="8029575" y="3235325"/>
            <a:ext cx="407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Ne</a:t>
            </a:r>
          </a:p>
        </p:txBody>
      </p:sp>
      <p:sp>
        <p:nvSpPr>
          <p:cNvPr id="19634" name="AutoShape 372">
            <a:extLst>
              <a:ext uri="{FF2B5EF4-FFF2-40B4-BE49-F238E27FC236}">
                <a16:creationId xmlns:a16="http://schemas.microsoft.com/office/drawing/2014/main" id="{F0C49162-E7A2-4015-8C92-699E3D66F999}"/>
              </a:ext>
            </a:extLst>
          </p:cNvPr>
          <p:cNvSpPr>
            <a:spLocks noChangeArrowheads="1"/>
          </p:cNvSpPr>
          <p:nvPr/>
        </p:nvSpPr>
        <p:spPr bwMode="auto">
          <a:xfrm>
            <a:off x="777875" y="2568575"/>
            <a:ext cx="403225" cy="523875"/>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35" name="Text Box 373">
            <a:extLst>
              <a:ext uri="{FF2B5EF4-FFF2-40B4-BE49-F238E27FC236}">
                <a16:creationId xmlns:a16="http://schemas.microsoft.com/office/drawing/2014/main" id="{2C4031DB-B32D-43FA-99E7-3F1707DEBEE7}"/>
              </a:ext>
            </a:extLst>
          </p:cNvPr>
          <p:cNvSpPr txBox="1">
            <a:spLocks noChangeArrowheads="1"/>
          </p:cNvSpPr>
          <p:nvPr/>
        </p:nvSpPr>
        <p:spPr bwMode="auto">
          <a:xfrm>
            <a:off x="776288" y="2670175"/>
            <a:ext cx="4079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H</a:t>
            </a:r>
          </a:p>
        </p:txBody>
      </p:sp>
      <p:sp>
        <p:nvSpPr>
          <p:cNvPr id="19636" name="AutoShape 375">
            <a:extLst>
              <a:ext uri="{FF2B5EF4-FFF2-40B4-BE49-F238E27FC236}">
                <a16:creationId xmlns:a16="http://schemas.microsoft.com/office/drawing/2014/main" id="{569006D2-1244-4106-A516-46A141E63AAA}"/>
              </a:ext>
            </a:extLst>
          </p:cNvPr>
          <p:cNvSpPr>
            <a:spLocks noChangeArrowheads="1"/>
          </p:cNvSpPr>
          <p:nvPr/>
        </p:nvSpPr>
        <p:spPr bwMode="auto">
          <a:xfrm>
            <a:off x="8031163" y="2551113"/>
            <a:ext cx="403225" cy="523875"/>
          </a:xfrm>
          <a:prstGeom prst="roundRect">
            <a:avLst>
              <a:gd name="adj" fmla="val 16667"/>
            </a:avLst>
          </a:prstGeom>
          <a:solidFill>
            <a:srgbClr val="E1B7F7"/>
          </a:solidFill>
          <a:ln w="9525">
            <a:solidFill>
              <a:srgbClr val="9900CC"/>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9637" name="Text Box 376">
            <a:extLst>
              <a:ext uri="{FF2B5EF4-FFF2-40B4-BE49-F238E27FC236}">
                <a16:creationId xmlns:a16="http://schemas.microsoft.com/office/drawing/2014/main" id="{CB2416EA-F47C-413E-ACC9-C5F5D563EAFE}"/>
              </a:ext>
            </a:extLst>
          </p:cNvPr>
          <p:cNvSpPr txBox="1">
            <a:spLocks noChangeArrowheads="1"/>
          </p:cNvSpPr>
          <p:nvPr/>
        </p:nvSpPr>
        <p:spPr bwMode="auto">
          <a:xfrm>
            <a:off x="8029575" y="2652713"/>
            <a:ext cx="4079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200" b="1">
                <a:solidFill>
                  <a:srgbClr val="010066"/>
                </a:solidFill>
              </a:rPr>
              <a:t>He</a:t>
            </a:r>
          </a:p>
        </p:txBody>
      </p:sp>
      <p:sp>
        <p:nvSpPr>
          <p:cNvPr id="19638" name="Rectangle 3">
            <a:extLst>
              <a:ext uri="{FF2B5EF4-FFF2-40B4-BE49-F238E27FC236}">
                <a16:creationId xmlns:a16="http://schemas.microsoft.com/office/drawing/2014/main" id="{FCF5A54F-4BAF-436F-870B-1A2AECB2FB0A}"/>
              </a:ext>
            </a:extLst>
          </p:cNvPr>
          <p:cNvSpPr>
            <a:spLocks noGrp="1" noChangeArrowheads="1"/>
          </p:cNvSpPr>
          <p:nvPr>
            <p:ph type="title"/>
          </p:nvPr>
        </p:nvSpPr>
        <p:spPr/>
        <p:txBody>
          <a:bodyPr/>
          <a:lstStyle/>
          <a:p>
            <a:r>
              <a:rPr lang="en-GB" altLang="en-US"/>
              <a:t>Columns of elements</a:t>
            </a:r>
          </a:p>
        </p:txBody>
      </p:sp>
      <p:sp>
        <p:nvSpPr>
          <p:cNvPr id="2" name="AutoShape 10">
            <a:extLst>
              <a:ext uri="{FF2B5EF4-FFF2-40B4-BE49-F238E27FC236}">
                <a16:creationId xmlns:a16="http://schemas.microsoft.com/office/drawing/2014/main" id="{37668D84-A153-429F-B629-92EF89A63485}"/>
              </a:ext>
            </a:extLst>
          </p:cNvPr>
          <p:cNvSpPr>
            <a:spLocks noChangeArrowheads="1"/>
          </p:cNvSpPr>
          <p:nvPr/>
        </p:nvSpPr>
        <p:spPr bwMode="auto">
          <a:xfrm>
            <a:off x="781050" y="2117725"/>
            <a:ext cx="360363" cy="360363"/>
          </a:xfrm>
          <a:prstGeom prst="roundRect">
            <a:avLst>
              <a:gd name="adj" fmla="val 16667"/>
            </a:avLst>
          </a:prstGeom>
          <a:solidFill>
            <a:schemeClr val="bg1"/>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 name="Text Box 11">
            <a:extLst>
              <a:ext uri="{FF2B5EF4-FFF2-40B4-BE49-F238E27FC236}">
                <a16:creationId xmlns:a16="http://schemas.microsoft.com/office/drawing/2014/main" id="{9515D1D6-713F-4DA9-BD6A-4195436CF160}"/>
              </a:ext>
            </a:extLst>
          </p:cNvPr>
          <p:cNvSpPr txBox="1">
            <a:spLocks noChangeArrowheads="1"/>
          </p:cNvSpPr>
          <p:nvPr/>
        </p:nvSpPr>
        <p:spPr bwMode="auto">
          <a:xfrm>
            <a:off x="774700" y="2068513"/>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1</a:t>
            </a:r>
          </a:p>
        </p:txBody>
      </p:sp>
      <p:sp>
        <p:nvSpPr>
          <p:cNvPr id="4" name="AutoShape 23">
            <a:extLst>
              <a:ext uri="{FF2B5EF4-FFF2-40B4-BE49-F238E27FC236}">
                <a16:creationId xmlns:a16="http://schemas.microsoft.com/office/drawing/2014/main" id="{346E89DF-C98E-424B-A567-D76E58B64CC0}"/>
              </a:ext>
            </a:extLst>
          </p:cNvPr>
          <p:cNvSpPr>
            <a:spLocks noChangeArrowheads="1"/>
          </p:cNvSpPr>
          <p:nvPr/>
        </p:nvSpPr>
        <p:spPr bwMode="auto">
          <a:xfrm>
            <a:off x="6351588" y="2117725"/>
            <a:ext cx="360362" cy="360363"/>
          </a:xfrm>
          <a:prstGeom prst="roundRect">
            <a:avLst>
              <a:gd name="adj" fmla="val 16667"/>
            </a:avLst>
          </a:prstGeom>
          <a:solidFill>
            <a:schemeClr val="bg1"/>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5" name="Text Box 24">
            <a:extLst>
              <a:ext uri="{FF2B5EF4-FFF2-40B4-BE49-F238E27FC236}">
                <a16:creationId xmlns:a16="http://schemas.microsoft.com/office/drawing/2014/main" id="{A47781CB-E6D3-4DA6-8985-2C58C34946D3}"/>
              </a:ext>
            </a:extLst>
          </p:cNvPr>
          <p:cNvSpPr txBox="1">
            <a:spLocks noChangeArrowheads="1"/>
          </p:cNvSpPr>
          <p:nvPr/>
        </p:nvSpPr>
        <p:spPr bwMode="auto">
          <a:xfrm>
            <a:off x="6343650" y="2068513"/>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4</a:t>
            </a:r>
          </a:p>
        </p:txBody>
      </p:sp>
      <p:sp>
        <p:nvSpPr>
          <p:cNvPr id="427013" name="Text Box 5">
            <a:extLst>
              <a:ext uri="{FF2B5EF4-FFF2-40B4-BE49-F238E27FC236}">
                <a16:creationId xmlns:a16="http://schemas.microsoft.com/office/drawing/2014/main" id="{A04EE831-CE13-4F6E-B1ED-7F076CA829BB}"/>
              </a:ext>
            </a:extLst>
          </p:cNvPr>
          <p:cNvSpPr txBox="1">
            <a:spLocks noChangeArrowheads="1"/>
          </p:cNvSpPr>
          <p:nvPr/>
        </p:nvSpPr>
        <p:spPr bwMode="auto">
          <a:xfrm>
            <a:off x="3122613" y="2068513"/>
            <a:ext cx="1246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groups</a:t>
            </a:r>
          </a:p>
        </p:txBody>
      </p:sp>
      <p:sp>
        <p:nvSpPr>
          <p:cNvPr id="427014" name="Line 6">
            <a:extLst>
              <a:ext uri="{FF2B5EF4-FFF2-40B4-BE49-F238E27FC236}">
                <a16:creationId xmlns:a16="http://schemas.microsoft.com/office/drawing/2014/main" id="{2C5E5981-7F5C-4384-8843-F29373E5B7BD}"/>
              </a:ext>
            </a:extLst>
          </p:cNvPr>
          <p:cNvSpPr>
            <a:spLocks noChangeShapeType="1"/>
          </p:cNvSpPr>
          <p:nvPr/>
        </p:nvSpPr>
        <p:spPr bwMode="auto">
          <a:xfrm flipH="1">
            <a:off x="1774825" y="2297113"/>
            <a:ext cx="1227138"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427015" name="Line 7">
            <a:extLst>
              <a:ext uri="{FF2B5EF4-FFF2-40B4-BE49-F238E27FC236}">
                <a16:creationId xmlns:a16="http://schemas.microsoft.com/office/drawing/2014/main" id="{E6D1BBC4-5D57-42B8-95BA-72B765BF46B4}"/>
              </a:ext>
            </a:extLst>
          </p:cNvPr>
          <p:cNvSpPr>
            <a:spLocks noChangeShapeType="1"/>
          </p:cNvSpPr>
          <p:nvPr/>
        </p:nvSpPr>
        <p:spPr bwMode="auto">
          <a:xfrm>
            <a:off x="4470400" y="2297113"/>
            <a:ext cx="1235075"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6" name="AutoShape 26">
            <a:extLst>
              <a:ext uri="{FF2B5EF4-FFF2-40B4-BE49-F238E27FC236}">
                <a16:creationId xmlns:a16="http://schemas.microsoft.com/office/drawing/2014/main" id="{4E59BA8A-3DBF-4FBB-B2E2-7CA618DB8498}"/>
              </a:ext>
            </a:extLst>
          </p:cNvPr>
          <p:cNvSpPr>
            <a:spLocks noChangeArrowheads="1"/>
          </p:cNvSpPr>
          <p:nvPr/>
        </p:nvSpPr>
        <p:spPr bwMode="auto">
          <a:xfrm>
            <a:off x="5916613" y="2116138"/>
            <a:ext cx="360362" cy="360362"/>
          </a:xfrm>
          <a:prstGeom prst="roundRect">
            <a:avLst>
              <a:gd name="adj" fmla="val 16667"/>
            </a:avLst>
          </a:prstGeom>
          <a:solidFill>
            <a:schemeClr val="bg1"/>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7" name="Text Box 27">
            <a:extLst>
              <a:ext uri="{FF2B5EF4-FFF2-40B4-BE49-F238E27FC236}">
                <a16:creationId xmlns:a16="http://schemas.microsoft.com/office/drawing/2014/main" id="{BDCD72F9-DE4F-42BB-943D-4AE8EEB75EBC}"/>
              </a:ext>
            </a:extLst>
          </p:cNvPr>
          <p:cNvSpPr txBox="1">
            <a:spLocks noChangeArrowheads="1"/>
          </p:cNvSpPr>
          <p:nvPr/>
        </p:nvSpPr>
        <p:spPr bwMode="auto">
          <a:xfrm>
            <a:off x="5910263" y="2068513"/>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3</a:t>
            </a:r>
          </a:p>
        </p:txBody>
      </p:sp>
      <p:sp>
        <p:nvSpPr>
          <p:cNvPr id="8" name="AutoShape 29">
            <a:extLst>
              <a:ext uri="{FF2B5EF4-FFF2-40B4-BE49-F238E27FC236}">
                <a16:creationId xmlns:a16="http://schemas.microsoft.com/office/drawing/2014/main" id="{08DC65ED-9DC4-4152-BF32-AFCE66CB7BCC}"/>
              </a:ext>
            </a:extLst>
          </p:cNvPr>
          <p:cNvSpPr>
            <a:spLocks noChangeArrowheads="1"/>
          </p:cNvSpPr>
          <p:nvPr/>
        </p:nvSpPr>
        <p:spPr bwMode="auto">
          <a:xfrm>
            <a:off x="6791325" y="2116138"/>
            <a:ext cx="360363" cy="360362"/>
          </a:xfrm>
          <a:prstGeom prst="roundRect">
            <a:avLst>
              <a:gd name="adj" fmla="val 16667"/>
            </a:avLst>
          </a:prstGeom>
          <a:solidFill>
            <a:schemeClr val="bg1"/>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9" name="Text Box 30">
            <a:extLst>
              <a:ext uri="{FF2B5EF4-FFF2-40B4-BE49-F238E27FC236}">
                <a16:creationId xmlns:a16="http://schemas.microsoft.com/office/drawing/2014/main" id="{13D44CDB-600E-47DF-AFF7-59B0C3C404F5}"/>
              </a:ext>
            </a:extLst>
          </p:cNvPr>
          <p:cNvSpPr txBox="1">
            <a:spLocks noChangeArrowheads="1"/>
          </p:cNvSpPr>
          <p:nvPr/>
        </p:nvSpPr>
        <p:spPr bwMode="auto">
          <a:xfrm>
            <a:off x="6784975" y="2068513"/>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5</a:t>
            </a:r>
          </a:p>
        </p:txBody>
      </p:sp>
      <p:sp>
        <p:nvSpPr>
          <p:cNvPr id="10" name="AutoShape 32">
            <a:extLst>
              <a:ext uri="{FF2B5EF4-FFF2-40B4-BE49-F238E27FC236}">
                <a16:creationId xmlns:a16="http://schemas.microsoft.com/office/drawing/2014/main" id="{4A188EDF-AF9C-4F21-80F5-901332415BD2}"/>
              </a:ext>
            </a:extLst>
          </p:cNvPr>
          <p:cNvSpPr>
            <a:spLocks noChangeArrowheads="1"/>
          </p:cNvSpPr>
          <p:nvPr/>
        </p:nvSpPr>
        <p:spPr bwMode="auto">
          <a:xfrm>
            <a:off x="7235825" y="2117725"/>
            <a:ext cx="360363" cy="360363"/>
          </a:xfrm>
          <a:prstGeom prst="roundRect">
            <a:avLst>
              <a:gd name="adj" fmla="val 16667"/>
            </a:avLst>
          </a:prstGeom>
          <a:solidFill>
            <a:schemeClr val="bg1"/>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1" name="Text Box 33">
            <a:extLst>
              <a:ext uri="{FF2B5EF4-FFF2-40B4-BE49-F238E27FC236}">
                <a16:creationId xmlns:a16="http://schemas.microsoft.com/office/drawing/2014/main" id="{1718BEC2-26EB-4EDA-9939-DB8460B54493}"/>
              </a:ext>
            </a:extLst>
          </p:cNvPr>
          <p:cNvSpPr txBox="1">
            <a:spLocks noChangeArrowheads="1"/>
          </p:cNvSpPr>
          <p:nvPr/>
        </p:nvSpPr>
        <p:spPr bwMode="auto">
          <a:xfrm>
            <a:off x="7229475" y="2068513"/>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6</a:t>
            </a:r>
          </a:p>
        </p:txBody>
      </p:sp>
      <p:sp>
        <p:nvSpPr>
          <p:cNvPr id="12" name="AutoShape 35">
            <a:extLst>
              <a:ext uri="{FF2B5EF4-FFF2-40B4-BE49-F238E27FC236}">
                <a16:creationId xmlns:a16="http://schemas.microsoft.com/office/drawing/2014/main" id="{1700C96A-3742-4A2F-B687-6D0913EF61E5}"/>
              </a:ext>
            </a:extLst>
          </p:cNvPr>
          <p:cNvSpPr>
            <a:spLocks noChangeArrowheads="1"/>
          </p:cNvSpPr>
          <p:nvPr/>
        </p:nvSpPr>
        <p:spPr bwMode="auto">
          <a:xfrm>
            <a:off x="8075613" y="2117725"/>
            <a:ext cx="360362" cy="360363"/>
          </a:xfrm>
          <a:prstGeom prst="roundRect">
            <a:avLst>
              <a:gd name="adj" fmla="val 16667"/>
            </a:avLst>
          </a:prstGeom>
          <a:solidFill>
            <a:schemeClr val="bg1"/>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3" name="Text Box 36">
            <a:extLst>
              <a:ext uri="{FF2B5EF4-FFF2-40B4-BE49-F238E27FC236}">
                <a16:creationId xmlns:a16="http://schemas.microsoft.com/office/drawing/2014/main" id="{6D6D720C-D959-4261-9256-16300B21D9C6}"/>
              </a:ext>
            </a:extLst>
          </p:cNvPr>
          <p:cNvSpPr txBox="1">
            <a:spLocks noChangeArrowheads="1"/>
          </p:cNvSpPr>
          <p:nvPr/>
        </p:nvSpPr>
        <p:spPr bwMode="auto">
          <a:xfrm>
            <a:off x="8067675" y="2068513"/>
            <a:ext cx="37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0</a:t>
            </a:r>
          </a:p>
        </p:txBody>
      </p:sp>
      <p:sp>
        <p:nvSpPr>
          <p:cNvPr id="14" name="AutoShape 38">
            <a:extLst>
              <a:ext uri="{FF2B5EF4-FFF2-40B4-BE49-F238E27FC236}">
                <a16:creationId xmlns:a16="http://schemas.microsoft.com/office/drawing/2014/main" id="{6B957330-D969-4FE4-B0B7-3357DDE69938}"/>
              </a:ext>
            </a:extLst>
          </p:cNvPr>
          <p:cNvSpPr>
            <a:spLocks noChangeArrowheads="1"/>
          </p:cNvSpPr>
          <p:nvPr/>
        </p:nvSpPr>
        <p:spPr bwMode="auto">
          <a:xfrm>
            <a:off x="7656513" y="2117725"/>
            <a:ext cx="360362" cy="360363"/>
          </a:xfrm>
          <a:prstGeom prst="roundRect">
            <a:avLst>
              <a:gd name="adj" fmla="val 16667"/>
            </a:avLst>
          </a:prstGeom>
          <a:solidFill>
            <a:schemeClr val="bg1"/>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5" name="Text Box 39">
            <a:extLst>
              <a:ext uri="{FF2B5EF4-FFF2-40B4-BE49-F238E27FC236}">
                <a16:creationId xmlns:a16="http://schemas.microsoft.com/office/drawing/2014/main" id="{044BF0CA-7574-4A4B-8655-5625D40583E6}"/>
              </a:ext>
            </a:extLst>
          </p:cNvPr>
          <p:cNvSpPr txBox="1">
            <a:spLocks noChangeArrowheads="1"/>
          </p:cNvSpPr>
          <p:nvPr/>
        </p:nvSpPr>
        <p:spPr bwMode="auto">
          <a:xfrm>
            <a:off x="7650163" y="2068513"/>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7</a:t>
            </a:r>
          </a:p>
        </p:txBody>
      </p:sp>
      <p:sp>
        <p:nvSpPr>
          <p:cNvPr id="16" name="AutoShape 14">
            <a:extLst>
              <a:ext uri="{FF2B5EF4-FFF2-40B4-BE49-F238E27FC236}">
                <a16:creationId xmlns:a16="http://schemas.microsoft.com/office/drawing/2014/main" id="{5A6450FF-A09B-4111-8E88-2A7A301BB326}"/>
              </a:ext>
            </a:extLst>
          </p:cNvPr>
          <p:cNvSpPr>
            <a:spLocks noChangeArrowheads="1"/>
          </p:cNvSpPr>
          <p:nvPr/>
        </p:nvSpPr>
        <p:spPr bwMode="auto">
          <a:xfrm>
            <a:off x="1241425" y="2117725"/>
            <a:ext cx="360363" cy="360363"/>
          </a:xfrm>
          <a:prstGeom prst="roundRect">
            <a:avLst>
              <a:gd name="adj" fmla="val 16667"/>
            </a:avLst>
          </a:prstGeom>
          <a:solidFill>
            <a:schemeClr val="bg1"/>
          </a:solidFill>
          <a:ln w="254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7" name="Text Box 15">
            <a:extLst>
              <a:ext uri="{FF2B5EF4-FFF2-40B4-BE49-F238E27FC236}">
                <a16:creationId xmlns:a16="http://schemas.microsoft.com/office/drawing/2014/main" id="{785C197F-B82A-4944-AB72-844EFF01B74C}"/>
              </a:ext>
            </a:extLst>
          </p:cNvPr>
          <p:cNvSpPr txBox="1">
            <a:spLocks noChangeArrowheads="1"/>
          </p:cNvSpPr>
          <p:nvPr/>
        </p:nvSpPr>
        <p:spPr bwMode="auto">
          <a:xfrm>
            <a:off x="1233488" y="2068513"/>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2</a:t>
            </a:r>
          </a:p>
        </p:txBody>
      </p:sp>
      <p:sp>
        <p:nvSpPr>
          <p:cNvPr id="19659" name="Text Box 377">
            <a:extLst>
              <a:ext uri="{FF2B5EF4-FFF2-40B4-BE49-F238E27FC236}">
                <a16:creationId xmlns:a16="http://schemas.microsoft.com/office/drawing/2014/main" id="{AB4EA45C-54C8-4E35-BAB6-B7ED1E41B78A}"/>
              </a:ext>
            </a:extLst>
          </p:cNvPr>
          <p:cNvSpPr txBox="1">
            <a:spLocks noChangeArrowheads="1"/>
          </p:cNvSpPr>
          <p:nvPr/>
        </p:nvSpPr>
        <p:spPr bwMode="auto">
          <a:xfrm>
            <a:off x="358775" y="788988"/>
            <a:ext cx="8404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In the </a:t>
            </a:r>
            <a:r>
              <a:rPr lang="en-GB" altLang="en-US" b="1">
                <a:solidFill>
                  <a:srgbClr val="010066"/>
                </a:solidFill>
              </a:rPr>
              <a:t>periodic table</a:t>
            </a:r>
            <a:r>
              <a:rPr lang="en-GB" altLang="en-US">
                <a:solidFill>
                  <a:srgbClr val="010066"/>
                </a:solidFill>
              </a:rPr>
              <a:t>,</a:t>
            </a:r>
            <a:r>
              <a:rPr lang="en-GB" altLang="en-US" b="1">
                <a:solidFill>
                  <a:srgbClr val="FF6600"/>
                </a:solidFill>
              </a:rPr>
              <a:t> </a:t>
            </a:r>
            <a:r>
              <a:rPr lang="en-GB" altLang="en-US">
                <a:solidFill>
                  <a:srgbClr val="010066"/>
                </a:solidFill>
              </a:rPr>
              <a:t>the elements are arranged by their properties and the number of protons they contain.</a:t>
            </a:r>
            <a:endParaRPr lang="en-GB" altLang="en-US" b="1">
              <a:solidFill>
                <a:srgbClr val="010066"/>
              </a:solidFill>
            </a:endParaRPr>
          </a:p>
        </p:txBody>
      </p:sp>
      <p:sp>
        <p:nvSpPr>
          <p:cNvPr id="325" name="Rectangle 324">
            <a:extLst>
              <a:ext uri="{FF2B5EF4-FFF2-40B4-BE49-F238E27FC236}">
                <a16:creationId xmlns:a16="http://schemas.microsoft.com/office/drawing/2014/main" id="{A3F2631E-316F-40B7-AA4D-9DF9E5201EFA}"/>
              </a:ext>
            </a:extLst>
          </p:cNvPr>
          <p:cNvSpPr>
            <a:spLocks noChangeArrowheads="1"/>
          </p:cNvSpPr>
          <p:nvPr/>
        </p:nvSpPr>
        <p:spPr bwMode="auto">
          <a:xfrm>
            <a:off x="360363" y="1579563"/>
            <a:ext cx="817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The vertical columns in the table are called </a:t>
            </a:r>
            <a:r>
              <a:rPr lang="en-GB" altLang="en-US" b="1">
                <a:solidFill>
                  <a:srgbClr val="FF6600"/>
                </a:solidFill>
              </a:rPr>
              <a:t>groups</a:t>
            </a:r>
            <a:r>
              <a:rPr lang="en-GB" altLang="en-US">
                <a:solidFill>
                  <a:srgbClr val="010066"/>
                </a:solidFill>
              </a:rPr>
              <a:t>.</a:t>
            </a:r>
          </a:p>
        </p:txBody>
      </p:sp>
      <p:cxnSp>
        <p:nvCxnSpPr>
          <p:cNvPr id="323" name="Straight Arrow Connector 322">
            <a:extLst>
              <a:ext uri="{FF2B5EF4-FFF2-40B4-BE49-F238E27FC236}">
                <a16:creationId xmlns:a16="http://schemas.microsoft.com/office/drawing/2014/main" id="{7EC98EFA-F0BA-41AC-B6A6-FA285CE1B139}"/>
              </a:ext>
            </a:extLst>
          </p:cNvPr>
          <p:cNvCxnSpPr>
            <a:cxnSpLocks noChangeShapeType="1"/>
          </p:cNvCxnSpPr>
          <p:nvPr/>
        </p:nvCxnSpPr>
        <p:spPr bwMode="auto">
          <a:xfrm>
            <a:off x="962025" y="2497138"/>
            <a:ext cx="31750" cy="3970337"/>
          </a:xfrm>
          <a:prstGeom prst="straightConnector1">
            <a:avLst/>
          </a:prstGeom>
          <a:noFill/>
          <a:ln w="50800" algn="ctr">
            <a:solidFill>
              <a:srgbClr val="FF6600"/>
            </a:solidFill>
            <a:round/>
            <a:headEnd type="none" w="sm" len="sm"/>
            <a:tailEnd type="stealth" w="med" len="med"/>
          </a:ln>
          <a:extLst>
            <a:ext uri="{909E8E84-426E-40DD-AFC4-6F175D3DCCD1}">
              <a14:hiddenFill xmlns:a14="http://schemas.microsoft.com/office/drawing/2010/main">
                <a:noFill/>
              </a14:hiddenFill>
            </a:ext>
          </a:extLst>
        </p:spPr>
      </p:cxnSp>
      <p:cxnSp>
        <p:nvCxnSpPr>
          <p:cNvPr id="334" name="Straight Arrow Connector 333">
            <a:extLst>
              <a:ext uri="{FF2B5EF4-FFF2-40B4-BE49-F238E27FC236}">
                <a16:creationId xmlns:a16="http://schemas.microsoft.com/office/drawing/2014/main" id="{7A4A2110-9B7F-458F-BE0B-6F433DA725C5}"/>
              </a:ext>
            </a:extLst>
          </p:cNvPr>
          <p:cNvCxnSpPr>
            <a:cxnSpLocks noChangeShapeType="1"/>
          </p:cNvCxnSpPr>
          <p:nvPr/>
        </p:nvCxnSpPr>
        <p:spPr bwMode="auto">
          <a:xfrm>
            <a:off x="1385888" y="2498725"/>
            <a:ext cx="33337" cy="3970338"/>
          </a:xfrm>
          <a:prstGeom prst="straightConnector1">
            <a:avLst/>
          </a:prstGeom>
          <a:noFill/>
          <a:ln w="50800" algn="ctr">
            <a:solidFill>
              <a:srgbClr val="FF6600"/>
            </a:solidFill>
            <a:round/>
            <a:headEnd type="none" w="sm" len="sm"/>
            <a:tailEnd type="stealth" w="med" len="med"/>
          </a:ln>
          <a:extLst>
            <a:ext uri="{909E8E84-426E-40DD-AFC4-6F175D3DCCD1}">
              <a14:hiddenFill xmlns:a14="http://schemas.microsoft.com/office/drawing/2010/main">
                <a:noFill/>
              </a14:hiddenFill>
            </a:ext>
          </a:extLst>
        </p:spPr>
      </p:cxnSp>
      <p:cxnSp>
        <p:nvCxnSpPr>
          <p:cNvPr id="335" name="Straight Arrow Connector 334">
            <a:extLst>
              <a:ext uri="{FF2B5EF4-FFF2-40B4-BE49-F238E27FC236}">
                <a16:creationId xmlns:a16="http://schemas.microsoft.com/office/drawing/2014/main" id="{54BA1AE8-65C2-4423-85F5-5750DFFEB71F}"/>
              </a:ext>
            </a:extLst>
          </p:cNvPr>
          <p:cNvCxnSpPr>
            <a:cxnSpLocks noChangeShapeType="1"/>
            <a:endCxn id="19482" idx="2"/>
          </p:cNvCxnSpPr>
          <p:nvPr/>
        </p:nvCxnSpPr>
        <p:spPr bwMode="auto">
          <a:xfrm flipH="1">
            <a:off x="6088063" y="2471738"/>
            <a:ext cx="20637" cy="4024312"/>
          </a:xfrm>
          <a:prstGeom prst="straightConnector1">
            <a:avLst/>
          </a:prstGeom>
          <a:noFill/>
          <a:ln w="50800" algn="ctr">
            <a:solidFill>
              <a:srgbClr val="FF6600"/>
            </a:solidFill>
            <a:round/>
            <a:headEnd type="none" w="sm" len="sm"/>
            <a:tailEnd type="stealth" w="med" len="med"/>
          </a:ln>
          <a:extLst>
            <a:ext uri="{909E8E84-426E-40DD-AFC4-6F175D3DCCD1}">
              <a14:hiddenFill xmlns:a14="http://schemas.microsoft.com/office/drawing/2010/main">
                <a:noFill/>
              </a14:hiddenFill>
            </a:ext>
          </a:extLst>
        </p:spPr>
      </p:cxnSp>
      <p:cxnSp>
        <p:nvCxnSpPr>
          <p:cNvPr id="352" name="Straight Arrow Connector 351">
            <a:extLst>
              <a:ext uri="{FF2B5EF4-FFF2-40B4-BE49-F238E27FC236}">
                <a16:creationId xmlns:a16="http://schemas.microsoft.com/office/drawing/2014/main" id="{381B6910-3160-4B27-AF32-9DA48E445749}"/>
              </a:ext>
            </a:extLst>
          </p:cNvPr>
          <p:cNvCxnSpPr>
            <a:cxnSpLocks noChangeShapeType="1"/>
          </p:cNvCxnSpPr>
          <p:nvPr/>
        </p:nvCxnSpPr>
        <p:spPr bwMode="auto">
          <a:xfrm flipH="1">
            <a:off x="6540500" y="2487613"/>
            <a:ext cx="20638" cy="4024312"/>
          </a:xfrm>
          <a:prstGeom prst="straightConnector1">
            <a:avLst/>
          </a:prstGeom>
          <a:noFill/>
          <a:ln w="50800" algn="ctr">
            <a:solidFill>
              <a:srgbClr val="FF6600"/>
            </a:solidFill>
            <a:round/>
            <a:headEnd type="none" w="sm" len="sm"/>
            <a:tailEnd type="stealth" w="med" len="med"/>
          </a:ln>
          <a:extLst>
            <a:ext uri="{909E8E84-426E-40DD-AFC4-6F175D3DCCD1}">
              <a14:hiddenFill xmlns:a14="http://schemas.microsoft.com/office/drawing/2010/main">
                <a:noFill/>
              </a14:hiddenFill>
            </a:ext>
          </a:extLst>
        </p:spPr>
      </p:cxnSp>
      <p:cxnSp>
        <p:nvCxnSpPr>
          <p:cNvPr id="353" name="Straight Arrow Connector 352">
            <a:extLst>
              <a:ext uri="{FF2B5EF4-FFF2-40B4-BE49-F238E27FC236}">
                <a16:creationId xmlns:a16="http://schemas.microsoft.com/office/drawing/2014/main" id="{54E54D82-EF5D-46D1-837A-1EB4A615119C}"/>
              </a:ext>
            </a:extLst>
          </p:cNvPr>
          <p:cNvCxnSpPr>
            <a:cxnSpLocks noChangeShapeType="1"/>
          </p:cNvCxnSpPr>
          <p:nvPr/>
        </p:nvCxnSpPr>
        <p:spPr bwMode="auto">
          <a:xfrm flipH="1">
            <a:off x="6977063" y="2487613"/>
            <a:ext cx="20637" cy="4024312"/>
          </a:xfrm>
          <a:prstGeom prst="straightConnector1">
            <a:avLst/>
          </a:prstGeom>
          <a:noFill/>
          <a:ln w="50800" algn="ctr">
            <a:solidFill>
              <a:srgbClr val="FF6600"/>
            </a:solidFill>
            <a:round/>
            <a:headEnd type="none" w="sm" len="sm"/>
            <a:tailEnd type="stealth" w="med" len="med"/>
          </a:ln>
          <a:extLst>
            <a:ext uri="{909E8E84-426E-40DD-AFC4-6F175D3DCCD1}">
              <a14:hiddenFill xmlns:a14="http://schemas.microsoft.com/office/drawing/2010/main">
                <a:noFill/>
              </a14:hiddenFill>
            </a:ext>
          </a:extLst>
        </p:spPr>
      </p:cxnSp>
      <p:cxnSp>
        <p:nvCxnSpPr>
          <p:cNvPr id="354" name="Straight Arrow Connector 353">
            <a:extLst>
              <a:ext uri="{FF2B5EF4-FFF2-40B4-BE49-F238E27FC236}">
                <a16:creationId xmlns:a16="http://schemas.microsoft.com/office/drawing/2014/main" id="{9F34C494-EB8E-4AAD-918D-82CC373E6298}"/>
              </a:ext>
            </a:extLst>
          </p:cNvPr>
          <p:cNvCxnSpPr>
            <a:cxnSpLocks noChangeShapeType="1"/>
          </p:cNvCxnSpPr>
          <p:nvPr/>
        </p:nvCxnSpPr>
        <p:spPr bwMode="auto">
          <a:xfrm flipH="1">
            <a:off x="7413625" y="2487613"/>
            <a:ext cx="20638" cy="4024312"/>
          </a:xfrm>
          <a:prstGeom prst="straightConnector1">
            <a:avLst/>
          </a:prstGeom>
          <a:noFill/>
          <a:ln w="50800" algn="ctr">
            <a:solidFill>
              <a:srgbClr val="FF6600"/>
            </a:solidFill>
            <a:round/>
            <a:headEnd type="none" w="sm" len="sm"/>
            <a:tailEnd type="stealth" w="med" len="med"/>
          </a:ln>
          <a:extLst>
            <a:ext uri="{909E8E84-426E-40DD-AFC4-6F175D3DCCD1}">
              <a14:hiddenFill xmlns:a14="http://schemas.microsoft.com/office/drawing/2010/main">
                <a:noFill/>
              </a14:hiddenFill>
            </a:ext>
          </a:extLst>
        </p:spPr>
      </p:cxnSp>
      <p:cxnSp>
        <p:nvCxnSpPr>
          <p:cNvPr id="355" name="Straight Arrow Connector 354">
            <a:extLst>
              <a:ext uri="{FF2B5EF4-FFF2-40B4-BE49-F238E27FC236}">
                <a16:creationId xmlns:a16="http://schemas.microsoft.com/office/drawing/2014/main" id="{9557E817-B1DA-436C-8E49-2AA165850686}"/>
              </a:ext>
            </a:extLst>
          </p:cNvPr>
          <p:cNvCxnSpPr>
            <a:cxnSpLocks noChangeShapeType="1"/>
          </p:cNvCxnSpPr>
          <p:nvPr/>
        </p:nvCxnSpPr>
        <p:spPr bwMode="auto">
          <a:xfrm flipH="1">
            <a:off x="7796213" y="2487613"/>
            <a:ext cx="20637" cy="4024312"/>
          </a:xfrm>
          <a:prstGeom prst="straightConnector1">
            <a:avLst/>
          </a:prstGeom>
          <a:noFill/>
          <a:ln w="50800" algn="ctr">
            <a:solidFill>
              <a:srgbClr val="FF6600"/>
            </a:solidFill>
            <a:round/>
            <a:headEnd type="none" w="sm" len="sm"/>
            <a:tailEnd type="stealth" w="med" len="med"/>
          </a:ln>
          <a:extLst>
            <a:ext uri="{909E8E84-426E-40DD-AFC4-6F175D3DCCD1}">
              <a14:hiddenFill xmlns:a14="http://schemas.microsoft.com/office/drawing/2010/main">
                <a:noFill/>
              </a14:hiddenFill>
            </a:ext>
          </a:extLst>
        </p:spPr>
      </p:cxnSp>
      <p:cxnSp>
        <p:nvCxnSpPr>
          <p:cNvPr id="356" name="Straight Arrow Connector 355">
            <a:extLst>
              <a:ext uri="{FF2B5EF4-FFF2-40B4-BE49-F238E27FC236}">
                <a16:creationId xmlns:a16="http://schemas.microsoft.com/office/drawing/2014/main" id="{12361BED-B860-4520-9980-EC9C92583D7F}"/>
              </a:ext>
            </a:extLst>
          </p:cNvPr>
          <p:cNvCxnSpPr>
            <a:cxnSpLocks noChangeShapeType="1"/>
          </p:cNvCxnSpPr>
          <p:nvPr/>
        </p:nvCxnSpPr>
        <p:spPr bwMode="auto">
          <a:xfrm flipH="1">
            <a:off x="8220075" y="2501900"/>
            <a:ext cx="20638" cy="4024313"/>
          </a:xfrm>
          <a:prstGeom prst="straightConnector1">
            <a:avLst/>
          </a:prstGeom>
          <a:noFill/>
          <a:ln w="50800" algn="ctr">
            <a:solidFill>
              <a:srgbClr val="FF6600"/>
            </a:solidFill>
            <a:round/>
            <a:headEnd type="none" w="sm" len="sm"/>
            <a:tailEnd type="stealth" w="med" len="med"/>
          </a:ln>
          <a:extLst>
            <a:ext uri="{909E8E84-426E-40DD-AFC4-6F175D3DCCD1}">
              <a14:hiddenFill xmlns:a14="http://schemas.microsoft.com/office/drawing/2010/main">
                <a:noFill/>
              </a14:hiddenFill>
            </a:ext>
          </a:extLst>
        </p:spPr>
      </p:cxnSp>
      <p:pic>
        <p:nvPicPr>
          <p:cNvPr id="213" name="Picture 8">
            <a:hlinkClick r:id="" action="ppaction://hlinkshowjump?jump=nextslide"/>
            <a:extLst>
              <a:ext uri="{FF2B5EF4-FFF2-40B4-BE49-F238E27FC236}">
                <a16:creationId xmlns:a16="http://schemas.microsoft.com/office/drawing/2014/main" id="{6E6AA3FA-D1F2-4212-8CC7-3F39031990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nodeType="afterGroup">
                            <p:stCondLst>
                              <p:cond delay="0"/>
                            </p:stCondLst>
                            <p:childTnLst>
                              <p:par>
                                <p:cTn id="14" presetID="22" presetClass="entr" presetSubtype="1" fill="hold" nodeType="afterEffect">
                                  <p:stCondLst>
                                    <p:cond delay="0"/>
                                  </p:stCondLst>
                                  <p:childTnLst>
                                    <p:set>
                                      <p:cBhvr>
                                        <p:cTn id="15" dur="1" fill="hold">
                                          <p:stCondLst>
                                            <p:cond delay="0"/>
                                          </p:stCondLst>
                                        </p:cTn>
                                        <p:tgtEl>
                                          <p:spTgt spid="323"/>
                                        </p:tgtEl>
                                        <p:attrNameLst>
                                          <p:attrName>style.visibility</p:attrName>
                                        </p:attrNameLst>
                                      </p:cBhvr>
                                      <p:to>
                                        <p:strVal val="visible"/>
                                      </p:to>
                                    </p:set>
                                    <p:animEffect transition="in" filter="wipe(up)">
                                      <p:cBhvr>
                                        <p:cTn id="16" dur="500"/>
                                        <p:tgtEl>
                                          <p:spTgt spid="323"/>
                                        </p:tgtEl>
                                      </p:cBhvr>
                                    </p:animEffec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334"/>
                                        </p:tgtEl>
                                        <p:attrNameLst>
                                          <p:attrName>style.visibility</p:attrName>
                                        </p:attrNameLst>
                                      </p:cBhvr>
                                      <p:to>
                                        <p:strVal val="visible"/>
                                      </p:to>
                                    </p:set>
                                    <p:animEffect transition="in" filter="wipe(up)">
                                      <p:cBhvr>
                                        <p:cTn id="26" dur="500"/>
                                        <p:tgtEl>
                                          <p:spTgt spid="334"/>
                                        </p:tgtEl>
                                      </p:cBhvr>
                                    </p:animEffec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335"/>
                                        </p:tgtEl>
                                        <p:attrNameLst>
                                          <p:attrName>style.visibility</p:attrName>
                                        </p:attrNameLst>
                                      </p:cBhvr>
                                      <p:to>
                                        <p:strVal val="visible"/>
                                      </p:to>
                                    </p:set>
                                    <p:animEffect transition="in" filter="wipe(up)">
                                      <p:cBhvr>
                                        <p:cTn id="36" dur="500"/>
                                        <p:tgtEl>
                                          <p:spTgt spid="335"/>
                                        </p:tgtEl>
                                      </p:cBhvr>
                                    </p:animEffect>
                                  </p:childTnLst>
                                </p:cTn>
                              </p:par>
                            </p:childTnLst>
                          </p:cTn>
                        </p:par>
                        <p:par>
                          <p:cTn id="37" fill="hold" nodeType="afterGroup">
                            <p:stCondLst>
                              <p:cond delay="1500"/>
                            </p:stCondLst>
                            <p:childTnLst>
                              <p:par>
                                <p:cTn id="38" presetID="1"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par>
                          <p:cTn id="40" fill="hold" nodeType="afterGroup">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par>
                          <p:cTn id="43" fill="hold" nodeType="afterGroup">
                            <p:stCondLst>
                              <p:cond delay="1500"/>
                            </p:stCondLst>
                            <p:childTnLst>
                              <p:par>
                                <p:cTn id="44" presetID="22" presetClass="entr" presetSubtype="1" fill="hold" nodeType="afterEffect">
                                  <p:stCondLst>
                                    <p:cond delay="0"/>
                                  </p:stCondLst>
                                  <p:childTnLst>
                                    <p:set>
                                      <p:cBhvr>
                                        <p:cTn id="45" dur="1" fill="hold">
                                          <p:stCondLst>
                                            <p:cond delay="0"/>
                                          </p:stCondLst>
                                        </p:cTn>
                                        <p:tgtEl>
                                          <p:spTgt spid="352"/>
                                        </p:tgtEl>
                                        <p:attrNameLst>
                                          <p:attrName>style.visibility</p:attrName>
                                        </p:attrNameLst>
                                      </p:cBhvr>
                                      <p:to>
                                        <p:strVal val="visible"/>
                                      </p:to>
                                    </p:set>
                                    <p:animEffect transition="in" filter="wipe(up)">
                                      <p:cBhvr>
                                        <p:cTn id="46" dur="500"/>
                                        <p:tgtEl>
                                          <p:spTgt spid="352"/>
                                        </p:tgtEl>
                                      </p:cBhvr>
                                    </p:animEffect>
                                  </p:childTnLst>
                                </p:cTn>
                              </p:par>
                            </p:childTnLst>
                          </p:cTn>
                        </p:par>
                        <p:par>
                          <p:cTn id="47" fill="hold" nodeType="afterGroup">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par>
                          <p:cTn id="50" fill="hold" nodeType="afterGroup">
                            <p:stCondLst>
                              <p:cond delay="2000"/>
                            </p:stCondLst>
                            <p:childTnLst>
                              <p:par>
                                <p:cTn id="51" presetID="1"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par>
                          <p:cTn id="53" fill="hold" nodeType="afterGroup">
                            <p:stCondLst>
                              <p:cond delay="2000"/>
                            </p:stCondLst>
                            <p:childTnLst>
                              <p:par>
                                <p:cTn id="54" presetID="22" presetClass="entr" presetSubtype="1" fill="hold" nodeType="afterEffect">
                                  <p:stCondLst>
                                    <p:cond delay="0"/>
                                  </p:stCondLst>
                                  <p:childTnLst>
                                    <p:set>
                                      <p:cBhvr>
                                        <p:cTn id="55" dur="1" fill="hold">
                                          <p:stCondLst>
                                            <p:cond delay="0"/>
                                          </p:stCondLst>
                                        </p:cTn>
                                        <p:tgtEl>
                                          <p:spTgt spid="353"/>
                                        </p:tgtEl>
                                        <p:attrNameLst>
                                          <p:attrName>style.visibility</p:attrName>
                                        </p:attrNameLst>
                                      </p:cBhvr>
                                      <p:to>
                                        <p:strVal val="visible"/>
                                      </p:to>
                                    </p:set>
                                    <p:animEffect transition="in" filter="wipe(up)">
                                      <p:cBhvr>
                                        <p:cTn id="56" dur="500"/>
                                        <p:tgtEl>
                                          <p:spTgt spid="353"/>
                                        </p:tgtEl>
                                      </p:cBhvr>
                                    </p:animEffect>
                                  </p:childTnLst>
                                </p:cTn>
                              </p:par>
                            </p:childTnLst>
                          </p:cTn>
                        </p:par>
                        <p:par>
                          <p:cTn id="57" fill="hold" nodeType="afterGroup">
                            <p:stCondLst>
                              <p:cond delay="2500"/>
                            </p:stCondLst>
                            <p:childTnLst>
                              <p:par>
                                <p:cTn id="58" presetID="1"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childTnLst>
                          </p:cTn>
                        </p:par>
                        <p:par>
                          <p:cTn id="60" fill="hold" nodeType="afterGroup">
                            <p:stCondLst>
                              <p:cond delay="2500"/>
                            </p:stCondLst>
                            <p:childTnLst>
                              <p:par>
                                <p:cTn id="61" presetID="1"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par>
                          <p:cTn id="63" fill="hold" nodeType="afterGroup">
                            <p:stCondLst>
                              <p:cond delay="2500"/>
                            </p:stCondLst>
                            <p:childTnLst>
                              <p:par>
                                <p:cTn id="64" presetID="22" presetClass="entr" presetSubtype="1" fill="hold" nodeType="afterEffect">
                                  <p:stCondLst>
                                    <p:cond delay="0"/>
                                  </p:stCondLst>
                                  <p:childTnLst>
                                    <p:set>
                                      <p:cBhvr>
                                        <p:cTn id="65" dur="1" fill="hold">
                                          <p:stCondLst>
                                            <p:cond delay="0"/>
                                          </p:stCondLst>
                                        </p:cTn>
                                        <p:tgtEl>
                                          <p:spTgt spid="354"/>
                                        </p:tgtEl>
                                        <p:attrNameLst>
                                          <p:attrName>style.visibility</p:attrName>
                                        </p:attrNameLst>
                                      </p:cBhvr>
                                      <p:to>
                                        <p:strVal val="visible"/>
                                      </p:to>
                                    </p:set>
                                    <p:animEffect transition="in" filter="wipe(up)">
                                      <p:cBhvr>
                                        <p:cTn id="66" dur="500"/>
                                        <p:tgtEl>
                                          <p:spTgt spid="354"/>
                                        </p:tgtEl>
                                      </p:cBhvr>
                                    </p:animEffect>
                                  </p:childTnLst>
                                </p:cTn>
                              </p:par>
                            </p:childTnLst>
                          </p:cTn>
                        </p:par>
                        <p:par>
                          <p:cTn id="67" fill="hold" nodeType="afterGroup">
                            <p:stCondLst>
                              <p:cond delay="3000"/>
                            </p:stCondLst>
                            <p:childTnLst>
                              <p:par>
                                <p:cTn id="68" presetID="1"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par>
                          <p:cTn id="70" fill="hold" nodeType="afterGroup">
                            <p:stCondLst>
                              <p:cond delay="3000"/>
                            </p:stCondLst>
                            <p:childTnLst>
                              <p:par>
                                <p:cTn id="71" presetID="1"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par>
                          <p:cTn id="73" fill="hold" nodeType="afterGroup">
                            <p:stCondLst>
                              <p:cond delay="3000"/>
                            </p:stCondLst>
                            <p:childTnLst>
                              <p:par>
                                <p:cTn id="74" presetID="22" presetClass="entr" presetSubtype="1" fill="hold" nodeType="afterEffect">
                                  <p:stCondLst>
                                    <p:cond delay="0"/>
                                  </p:stCondLst>
                                  <p:childTnLst>
                                    <p:set>
                                      <p:cBhvr>
                                        <p:cTn id="75" dur="1" fill="hold">
                                          <p:stCondLst>
                                            <p:cond delay="0"/>
                                          </p:stCondLst>
                                        </p:cTn>
                                        <p:tgtEl>
                                          <p:spTgt spid="355"/>
                                        </p:tgtEl>
                                        <p:attrNameLst>
                                          <p:attrName>style.visibility</p:attrName>
                                        </p:attrNameLst>
                                      </p:cBhvr>
                                      <p:to>
                                        <p:strVal val="visible"/>
                                      </p:to>
                                    </p:set>
                                    <p:animEffect transition="in" filter="wipe(up)">
                                      <p:cBhvr>
                                        <p:cTn id="76" dur="500"/>
                                        <p:tgtEl>
                                          <p:spTgt spid="355"/>
                                        </p:tgtEl>
                                      </p:cBhvr>
                                    </p:animEffect>
                                  </p:childTnLst>
                                </p:cTn>
                              </p:par>
                            </p:childTnLst>
                          </p:cTn>
                        </p:par>
                        <p:par>
                          <p:cTn id="77" fill="hold" nodeType="afterGroup">
                            <p:stCondLst>
                              <p:cond delay="3500"/>
                            </p:stCondLst>
                            <p:childTnLst>
                              <p:par>
                                <p:cTn id="78" presetID="1"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childTnLst>
                                </p:cTn>
                              </p:par>
                            </p:childTnLst>
                          </p:cTn>
                        </p:par>
                        <p:par>
                          <p:cTn id="80" fill="hold" nodeType="afterGroup">
                            <p:stCondLst>
                              <p:cond delay="3500"/>
                            </p:stCondLst>
                            <p:childTnLst>
                              <p:par>
                                <p:cTn id="81" presetID="1"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par>
                          <p:cTn id="83" fill="hold" nodeType="afterGroup">
                            <p:stCondLst>
                              <p:cond delay="3500"/>
                            </p:stCondLst>
                            <p:childTnLst>
                              <p:par>
                                <p:cTn id="84" presetID="22" presetClass="entr" presetSubtype="1" fill="hold" nodeType="afterEffect">
                                  <p:stCondLst>
                                    <p:cond delay="0"/>
                                  </p:stCondLst>
                                  <p:childTnLst>
                                    <p:set>
                                      <p:cBhvr>
                                        <p:cTn id="85" dur="1" fill="hold">
                                          <p:stCondLst>
                                            <p:cond delay="0"/>
                                          </p:stCondLst>
                                        </p:cTn>
                                        <p:tgtEl>
                                          <p:spTgt spid="356"/>
                                        </p:tgtEl>
                                        <p:attrNameLst>
                                          <p:attrName>style.visibility</p:attrName>
                                        </p:attrNameLst>
                                      </p:cBhvr>
                                      <p:to>
                                        <p:strVal val="visible"/>
                                      </p:to>
                                    </p:set>
                                    <p:animEffect transition="in" filter="wipe(up)">
                                      <p:cBhvr>
                                        <p:cTn id="86" dur="500"/>
                                        <p:tgtEl>
                                          <p:spTgt spid="356"/>
                                        </p:tgtEl>
                                      </p:cBhvr>
                                    </p:animEffect>
                                  </p:childTnLst>
                                </p:cTn>
                              </p:par>
                            </p:childTnLst>
                          </p:cTn>
                        </p:par>
                        <p:par>
                          <p:cTn id="87" fill="hold" nodeType="afterGroup">
                            <p:stCondLst>
                              <p:cond delay="4000"/>
                            </p:stCondLst>
                            <p:childTnLst>
                              <p:par>
                                <p:cTn id="88" presetID="1" presetClass="entr" presetSubtype="0" fill="hold" nodeType="afterEffect">
                                  <p:stCondLst>
                                    <p:cond delay="0"/>
                                  </p:stCondLst>
                                  <p:childTnLst>
                                    <p:set>
                                      <p:cBhvr>
                                        <p:cTn id="89" dur="1" fill="hold">
                                          <p:stCondLst>
                                            <p:cond delay="0"/>
                                          </p:stCondLst>
                                        </p:cTn>
                                        <p:tgtEl>
                                          <p:spTgt spid="42701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27013"/>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27014"/>
                                        </p:tgtEl>
                                        <p:attrNameLst>
                                          <p:attrName>style.visibility</p:attrName>
                                        </p:attrNameLst>
                                      </p:cBhvr>
                                      <p:to>
                                        <p:strVal val="visible"/>
                                      </p:to>
                                    </p:set>
                                  </p:childTnLst>
                                </p:cTn>
                              </p:par>
                            </p:childTnLst>
                          </p:cTn>
                        </p:par>
                        <p:par>
                          <p:cTn id="94" fill="hold">
                            <p:stCondLst>
                              <p:cond delay="4000"/>
                            </p:stCondLst>
                            <p:childTnLst>
                              <p:par>
                                <p:cTn id="95" presetID="1" presetClass="entr" presetSubtype="0" fill="hold" nodeType="afterEffect">
                                  <p:stCondLst>
                                    <p:cond delay="0"/>
                                  </p:stCondLst>
                                  <p:childTnLst>
                                    <p:set>
                                      <p:cBhvr>
                                        <p:cTn id="96"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427013"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3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Picture 331" descr="Picture15.jpg">
            <a:extLst>
              <a:ext uri="{FF2B5EF4-FFF2-40B4-BE49-F238E27FC236}">
                <a16:creationId xmlns:a16="http://schemas.microsoft.com/office/drawing/2014/main" id="{0F26BD97-1278-4F3E-8D09-F82F04C328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7838" y="5997575"/>
            <a:ext cx="17700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16F1B53D-FE57-43C5-8068-7DB9A4E54FF4}"/>
              </a:ext>
            </a:extLst>
          </p:cNvPr>
          <p:cNvSpPr>
            <a:spLocks noGrp="1" noChangeArrowheads="1"/>
          </p:cNvSpPr>
          <p:nvPr>
            <p:ph type="title"/>
          </p:nvPr>
        </p:nvSpPr>
        <p:spPr/>
        <p:txBody>
          <a:bodyPr/>
          <a:lstStyle/>
          <a:p>
            <a:r>
              <a:rPr lang="en-GB" altLang="en-US"/>
              <a:t>Where are the noble gases?</a:t>
            </a:r>
          </a:p>
        </p:txBody>
      </p:sp>
      <p:sp>
        <p:nvSpPr>
          <p:cNvPr id="20485" name="Text Box 11">
            <a:extLst>
              <a:ext uri="{FF2B5EF4-FFF2-40B4-BE49-F238E27FC236}">
                <a16:creationId xmlns:a16="http://schemas.microsoft.com/office/drawing/2014/main" id="{01F68DDA-0316-463C-94A9-7A56C32FCD75}"/>
              </a:ext>
            </a:extLst>
          </p:cNvPr>
          <p:cNvSpPr txBox="1">
            <a:spLocks noChangeArrowheads="1"/>
          </p:cNvSpPr>
          <p:nvPr/>
        </p:nvSpPr>
        <p:spPr bwMode="auto">
          <a:xfrm>
            <a:off x="358775" y="788988"/>
            <a:ext cx="8589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Elements in the </a:t>
            </a:r>
            <a:r>
              <a:rPr lang="en-GB" altLang="en-US" b="1">
                <a:solidFill>
                  <a:srgbClr val="010066"/>
                </a:solidFill>
              </a:rPr>
              <a:t>same group </a:t>
            </a:r>
            <a:r>
              <a:rPr lang="en-GB" altLang="en-US">
                <a:solidFill>
                  <a:srgbClr val="010066"/>
                </a:solidFill>
              </a:rPr>
              <a:t>in the periodic table have very </a:t>
            </a:r>
            <a:r>
              <a:rPr lang="en-GB" altLang="en-US" b="1">
                <a:solidFill>
                  <a:srgbClr val="010066"/>
                </a:solidFill>
              </a:rPr>
              <a:t>similar properties</a:t>
            </a:r>
            <a:r>
              <a:rPr lang="en-GB" altLang="en-US">
                <a:solidFill>
                  <a:srgbClr val="010066"/>
                </a:solidFill>
              </a:rPr>
              <a:t>. </a:t>
            </a:r>
            <a:endParaRPr lang="en-GB" altLang="en-US" b="1">
              <a:solidFill>
                <a:srgbClr val="010066"/>
              </a:solidFill>
            </a:endParaRPr>
          </a:p>
        </p:txBody>
      </p:sp>
      <p:sp>
        <p:nvSpPr>
          <p:cNvPr id="323" name="Rectangle 322">
            <a:extLst>
              <a:ext uri="{FF2B5EF4-FFF2-40B4-BE49-F238E27FC236}">
                <a16:creationId xmlns:a16="http://schemas.microsoft.com/office/drawing/2014/main" id="{659606C3-A09E-46F3-A829-94A9E3148691}"/>
              </a:ext>
            </a:extLst>
          </p:cNvPr>
          <p:cNvSpPr>
            <a:spLocks noChangeArrowheads="1"/>
          </p:cNvSpPr>
          <p:nvPr/>
        </p:nvSpPr>
        <p:spPr bwMode="auto">
          <a:xfrm>
            <a:off x="342900" y="166211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is because all elements in a single group have the same number of electrons in their outer shell, causing them to react in a similar manner. </a:t>
            </a:r>
            <a:endParaRPr lang="en-GB" altLang="en-US"/>
          </a:p>
        </p:txBody>
      </p:sp>
      <p:pic>
        <p:nvPicPr>
          <p:cNvPr id="324" name="Picture 323" descr="Picture9.jpg">
            <a:extLst>
              <a:ext uri="{FF2B5EF4-FFF2-40B4-BE49-F238E27FC236}">
                <a16:creationId xmlns:a16="http://schemas.microsoft.com/office/drawing/2014/main" id="{D9AA0B77-C94F-4A2E-9A38-77368D0F16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875" y="2816225"/>
            <a:ext cx="61690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 name="Picture 324" descr="Picture10.jpg">
            <a:extLst>
              <a:ext uri="{FF2B5EF4-FFF2-40B4-BE49-F238E27FC236}">
                <a16:creationId xmlns:a16="http://schemas.microsoft.com/office/drawing/2014/main" id="{41796B4F-0D27-4951-AECF-992BBDFB22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3238" y="2819400"/>
            <a:ext cx="21526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 name="Picture 325" descr="Picture11.jpg">
            <a:extLst>
              <a:ext uri="{FF2B5EF4-FFF2-40B4-BE49-F238E27FC236}">
                <a16:creationId xmlns:a16="http://schemas.microsoft.com/office/drawing/2014/main" id="{EB571973-E7F9-41B2-AD22-EE604DC423D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94513" y="3441700"/>
            <a:ext cx="19335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Picture 326" descr="Picture12.jpg">
            <a:extLst>
              <a:ext uri="{FF2B5EF4-FFF2-40B4-BE49-F238E27FC236}">
                <a16:creationId xmlns:a16="http://schemas.microsoft.com/office/drawing/2014/main" id="{A9F91423-5ACE-45B0-B7AD-C10DD62A5D4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16738" y="4097338"/>
            <a:ext cx="19986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 name="Picture 329" descr="Picture13.jpg">
            <a:extLst>
              <a:ext uri="{FF2B5EF4-FFF2-40B4-BE49-F238E27FC236}">
                <a16:creationId xmlns:a16="http://schemas.microsoft.com/office/drawing/2014/main" id="{18411B09-FF01-48F6-854E-5CF38AAF37B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31025" y="4714875"/>
            <a:ext cx="21224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 name="Picture 330" descr="Picture14.jpg">
            <a:extLst>
              <a:ext uri="{FF2B5EF4-FFF2-40B4-BE49-F238E27FC236}">
                <a16:creationId xmlns:a16="http://schemas.microsoft.com/office/drawing/2014/main" id="{AE9B2D21-FB55-437F-84CE-BDBEAB1C03F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23088" y="5313363"/>
            <a:ext cx="2011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2240409A-DCC0-43DD-B7A9-4DA93EC33A02}"/>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3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0E8B4D81-1187-49A5-9D8A-A3E91F54AD57}"/>
              </a:ext>
            </a:extLst>
          </p:cNvPr>
          <p:cNvSpPr>
            <a:spLocks noGrp="1" noChangeArrowheads="1"/>
          </p:cNvSpPr>
          <p:nvPr>
            <p:ph type="title"/>
          </p:nvPr>
        </p:nvSpPr>
        <p:spPr/>
        <p:txBody>
          <a:bodyPr/>
          <a:lstStyle/>
          <a:p>
            <a:r>
              <a:rPr lang="en-GB" altLang="en-US" dirty="0"/>
              <a:t>What are the noble gases?</a:t>
            </a:r>
          </a:p>
        </p:txBody>
      </p:sp>
      <p:pic>
        <p:nvPicPr>
          <p:cNvPr id="6" name="Picture 5" descr="flash_icon">
            <a:extLst>
              <a:ext uri="{FF2B5EF4-FFF2-40B4-BE49-F238E27FC236}">
                <a16:creationId xmlns:a16="http://schemas.microsoft.com/office/drawing/2014/main" id="{F2AAEB9E-DD1C-4840-B2AC-02B3965AED5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hlinkClick r:id="" action="ppaction://hlinkshowjump?jump=nextslide"/>
            <a:extLst>
              <a:ext uri="{FF2B5EF4-FFF2-40B4-BE49-F238E27FC236}">
                <a16:creationId xmlns:a16="http://schemas.microsoft.com/office/drawing/2014/main" id="{2363B822-D4C6-40B6-8191-7F8C51F77F4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38546E9-213C-4E59-BAFB-8C5F640CDF0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7" name="Rectangle 3">
            <a:extLst>
              <a:ext uri="{FF2B5EF4-FFF2-40B4-BE49-F238E27FC236}">
                <a16:creationId xmlns:a16="http://schemas.microsoft.com/office/drawing/2014/main" id="{EFBFA671-5A72-46A7-BD95-95DAA4B44145}"/>
              </a:ext>
            </a:extLst>
          </p:cNvPr>
          <p:cNvSpPr>
            <a:spLocks noChangeArrowheads="1"/>
          </p:cNvSpPr>
          <p:nvPr/>
        </p:nvSpPr>
        <p:spPr bwMode="auto">
          <a:xfrm>
            <a:off x="342900" y="2112198"/>
            <a:ext cx="497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a:solidFill>
                  <a:srgbClr val="010066"/>
                </a:solidFill>
              </a:rPr>
              <a:t>They are all </a:t>
            </a:r>
            <a:r>
              <a:rPr lang="en-GB" altLang="en-US" b="1">
                <a:solidFill>
                  <a:srgbClr val="010066"/>
                </a:solidFill>
              </a:rPr>
              <a:t>very unreactive</a:t>
            </a:r>
            <a:r>
              <a:rPr lang="en-GB" altLang="en-US">
                <a:solidFill>
                  <a:srgbClr val="010066"/>
                </a:solidFill>
              </a:rPr>
              <a:t>.</a:t>
            </a:r>
          </a:p>
        </p:txBody>
      </p:sp>
      <p:sp>
        <p:nvSpPr>
          <p:cNvPr id="21507" name="Rectangle 4">
            <a:extLst>
              <a:ext uri="{FF2B5EF4-FFF2-40B4-BE49-F238E27FC236}">
                <a16:creationId xmlns:a16="http://schemas.microsoft.com/office/drawing/2014/main" id="{FB8D9872-8B5C-48E7-9DE0-2D25713B7679}"/>
              </a:ext>
            </a:extLst>
          </p:cNvPr>
          <p:cNvSpPr>
            <a:spLocks noChangeArrowheads="1"/>
          </p:cNvSpPr>
          <p:nvPr/>
        </p:nvSpPr>
        <p:spPr bwMode="auto">
          <a:xfrm>
            <a:off x="342900" y="784225"/>
            <a:ext cx="5448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a:solidFill>
                  <a:srgbClr val="010066"/>
                </a:solidFill>
              </a:rPr>
              <a:t>The noble gases have </a:t>
            </a:r>
            <a:r>
              <a:rPr lang="en-GB" altLang="en-US" b="1">
                <a:solidFill>
                  <a:srgbClr val="010066"/>
                </a:solidFill>
              </a:rPr>
              <a:t>low melting </a:t>
            </a:r>
          </a:p>
          <a:p>
            <a:pPr>
              <a:buClr>
                <a:srgbClr val="FF6600"/>
              </a:buClr>
              <a:buFont typeface="Wingdings" panose="05000000000000000000" pitchFamily="2" charset="2"/>
              <a:buNone/>
            </a:pPr>
            <a:r>
              <a:rPr lang="en-GB" altLang="en-US" b="1">
                <a:solidFill>
                  <a:srgbClr val="010066"/>
                </a:solidFill>
              </a:rPr>
              <a:t>and boiling points</a:t>
            </a:r>
            <a:r>
              <a:rPr lang="en-GB" altLang="en-US">
                <a:solidFill>
                  <a:srgbClr val="010066"/>
                </a:solidFill>
              </a:rPr>
              <a:t>, so they all form gases at room temperature.</a:t>
            </a:r>
          </a:p>
        </p:txBody>
      </p:sp>
      <p:sp>
        <p:nvSpPr>
          <p:cNvPr id="390149" name="Rectangle 5">
            <a:extLst>
              <a:ext uri="{FF2B5EF4-FFF2-40B4-BE49-F238E27FC236}">
                <a16:creationId xmlns:a16="http://schemas.microsoft.com/office/drawing/2014/main" id="{14806B94-9CE7-4DF8-87DC-E867C9EEB62B}"/>
              </a:ext>
            </a:extLst>
          </p:cNvPr>
          <p:cNvSpPr>
            <a:spLocks noChangeArrowheads="1"/>
          </p:cNvSpPr>
          <p:nvPr/>
        </p:nvSpPr>
        <p:spPr bwMode="auto">
          <a:xfrm>
            <a:off x="342900" y="4764969"/>
            <a:ext cx="7886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dirty="0">
                <a:solidFill>
                  <a:srgbClr val="010066"/>
                </a:solidFill>
              </a:rPr>
              <a:t>The name was changed to “</a:t>
            </a:r>
            <a:r>
              <a:rPr lang="en-GB" altLang="en-US" b="1" dirty="0">
                <a:solidFill>
                  <a:srgbClr val="010066"/>
                </a:solidFill>
              </a:rPr>
              <a:t>noble gases</a:t>
            </a:r>
            <a:r>
              <a:rPr lang="en-GB" altLang="en-US" dirty="0">
                <a:solidFill>
                  <a:srgbClr val="010066"/>
                </a:solidFill>
              </a:rPr>
              <a:t>” as they were considered similar to the very unreactive precious metals (e.g. gold), which are sometimes called “noble” metals.</a:t>
            </a:r>
          </a:p>
        </p:txBody>
      </p:sp>
      <p:sp>
        <p:nvSpPr>
          <p:cNvPr id="390151" name="Rectangle 7">
            <a:extLst>
              <a:ext uri="{FF2B5EF4-FFF2-40B4-BE49-F238E27FC236}">
                <a16:creationId xmlns:a16="http://schemas.microsoft.com/office/drawing/2014/main" id="{2646F89D-629A-4D2D-B8FB-BE0084AD2C0D}"/>
              </a:ext>
            </a:extLst>
          </p:cNvPr>
          <p:cNvSpPr>
            <a:spLocks noChangeArrowheads="1"/>
          </p:cNvSpPr>
          <p:nvPr/>
        </p:nvSpPr>
        <p:spPr bwMode="auto">
          <a:xfrm>
            <a:off x="342899" y="2697221"/>
            <a:ext cx="54482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dirty="0">
                <a:solidFill>
                  <a:srgbClr val="010066"/>
                </a:solidFill>
              </a:rPr>
              <a:t>Noble gases were originally called “</a:t>
            </a:r>
            <a:r>
              <a:rPr lang="en-GB" altLang="en-US" b="1" dirty="0">
                <a:solidFill>
                  <a:srgbClr val="FF6600"/>
                </a:solidFill>
              </a:rPr>
              <a:t>inert gases</a:t>
            </a:r>
            <a:r>
              <a:rPr lang="en-GB" altLang="en-US" dirty="0">
                <a:solidFill>
                  <a:srgbClr val="010066"/>
                </a:solidFill>
              </a:rPr>
              <a:t>,” as it was thought that they did not react with anything. However, in 1962, British chemist Neil Bartlett made a compound with xenon. </a:t>
            </a:r>
          </a:p>
        </p:txBody>
      </p:sp>
      <p:pic>
        <p:nvPicPr>
          <p:cNvPr id="21511" name="Picture 9" descr="Noble gas">
            <a:extLst>
              <a:ext uri="{FF2B5EF4-FFF2-40B4-BE49-F238E27FC236}">
                <a16:creationId xmlns:a16="http://schemas.microsoft.com/office/drawing/2014/main" id="{468BD7F7-B1F2-4CBC-9090-2F7EDD282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728" y="835025"/>
            <a:ext cx="26828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0">
            <a:extLst>
              <a:ext uri="{FF2B5EF4-FFF2-40B4-BE49-F238E27FC236}">
                <a16:creationId xmlns:a16="http://schemas.microsoft.com/office/drawing/2014/main" id="{C6622339-6751-4328-92F4-B77818315E15}"/>
              </a:ext>
            </a:extLst>
          </p:cNvPr>
          <p:cNvSpPr>
            <a:spLocks noGrp="1" noChangeArrowheads="1"/>
          </p:cNvSpPr>
          <p:nvPr>
            <p:ph type="title"/>
          </p:nvPr>
        </p:nvSpPr>
        <p:spPr/>
        <p:txBody>
          <a:bodyPr/>
          <a:lstStyle/>
          <a:p>
            <a:r>
              <a:rPr lang="en-GB" altLang="en-US" dirty="0"/>
              <a:t>Why are they called “noble gases?”</a:t>
            </a:r>
          </a:p>
        </p:txBody>
      </p:sp>
      <p:sp>
        <p:nvSpPr>
          <p:cNvPr id="9" name="Text Box 3">
            <a:extLst>
              <a:ext uri="{FF2B5EF4-FFF2-40B4-BE49-F238E27FC236}">
                <a16:creationId xmlns:a16="http://schemas.microsoft.com/office/drawing/2014/main" id="{9DEB00DA-AE26-483F-85CC-6164A476547B}"/>
              </a:ext>
            </a:extLst>
          </p:cNvPr>
          <p:cNvSpPr txBox="1">
            <a:spLocks noChangeArrowheads="1"/>
          </p:cNvSpPr>
          <p:nvPr/>
        </p:nvSpPr>
        <p:spPr bwMode="auto">
          <a:xfrm>
            <a:off x="1678781" y="6085416"/>
            <a:ext cx="5786438" cy="4619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Why are the noble gases so unreactive?</a:t>
            </a:r>
          </a:p>
        </p:txBody>
      </p:sp>
      <p:pic>
        <p:nvPicPr>
          <p:cNvPr id="10" name="Picture 8">
            <a:hlinkClick r:id="" action="ppaction://hlinkshowjump?jump=nextslide"/>
            <a:extLst>
              <a:ext uri="{FF2B5EF4-FFF2-40B4-BE49-F238E27FC236}">
                <a16:creationId xmlns:a16="http://schemas.microsoft.com/office/drawing/2014/main" id="{61233F60-B9E5-469C-A89E-9980288134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0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01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0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p:bldP spid="390149" grpId="0"/>
      <p:bldP spid="390151"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7" name="Text Box 7">
            <a:extLst>
              <a:ext uri="{FF2B5EF4-FFF2-40B4-BE49-F238E27FC236}">
                <a16:creationId xmlns:a16="http://schemas.microsoft.com/office/drawing/2014/main" id="{A6C1FBB8-F5CF-4598-B09F-9F7372B6D8F8}"/>
              </a:ext>
            </a:extLst>
          </p:cNvPr>
          <p:cNvSpPr txBox="1">
            <a:spLocks noChangeArrowheads="1"/>
          </p:cNvSpPr>
          <p:nvPr/>
        </p:nvSpPr>
        <p:spPr bwMode="auto">
          <a:xfrm>
            <a:off x="342900" y="3776370"/>
            <a:ext cx="4738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They do not normally form bonds with other elements.</a:t>
            </a:r>
          </a:p>
        </p:txBody>
      </p:sp>
      <p:sp>
        <p:nvSpPr>
          <p:cNvPr id="23555" name="Text Box 8">
            <a:extLst>
              <a:ext uri="{FF2B5EF4-FFF2-40B4-BE49-F238E27FC236}">
                <a16:creationId xmlns:a16="http://schemas.microsoft.com/office/drawing/2014/main" id="{A9054E52-6507-4BD3-A8B0-B0E201287D29}"/>
              </a:ext>
            </a:extLst>
          </p:cNvPr>
          <p:cNvSpPr txBox="1">
            <a:spLocks noChangeArrowheads="1"/>
          </p:cNvSpPr>
          <p:nvPr/>
        </p:nvSpPr>
        <p:spPr bwMode="auto">
          <a:xfrm>
            <a:off x="342900" y="78422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All noble gases have full outer electron shells and do not need to gain, lose or share electrons. This means that:</a:t>
            </a:r>
          </a:p>
        </p:txBody>
      </p:sp>
      <p:sp>
        <p:nvSpPr>
          <p:cNvPr id="394249" name="Rectangle 9">
            <a:extLst>
              <a:ext uri="{FF2B5EF4-FFF2-40B4-BE49-F238E27FC236}">
                <a16:creationId xmlns:a16="http://schemas.microsoft.com/office/drawing/2014/main" id="{B75F8D4F-CE60-406F-AADD-319BC343867D}"/>
              </a:ext>
            </a:extLst>
          </p:cNvPr>
          <p:cNvSpPr>
            <a:spLocks noChangeArrowheads="1"/>
          </p:cNvSpPr>
          <p:nvPr/>
        </p:nvSpPr>
        <p:spPr bwMode="auto">
          <a:xfrm>
            <a:off x="342900" y="1732610"/>
            <a:ext cx="47386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 noble gases are very stable and the most unreactive (or </a:t>
            </a:r>
            <a:r>
              <a:rPr lang="en-GB" altLang="en-US" b="1" dirty="0">
                <a:solidFill>
                  <a:srgbClr val="FF6600"/>
                </a:solidFill>
              </a:rPr>
              <a:t>inert</a:t>
            </a:r>
            <a:r>
              <a:rPr lang="en-GB" altLang="en-US" dirty="0">
                <a:solidFill>
                  <a:srgbClr val="010066"/>
                </a:solidFill>
              </a:rPr>
              <a:t>) of all the elements. All of the noble gases are similarly unreactive.</a:t>
            </a:r>
          </a:p>
        </p:txBody>
      </p:sp>
      <p:sp>
        <p:nvSpPr>
          <p:cNvPr id="394250" name="Text Box 10">
            <a:extLst>
              <a:ext uri="{FF2B5EF4-FFF2-40B4-BE49-F238E27FC236}">
                <a16:creationId xmlns:a16="http://schemas.microsoft.com/office/drawing/2014/main" id="{8DC74C77-D0AA-427D-B51D-E7BE768FF777}"/>
              </a:ext>
            </a:extLst>
          </p:cNvPr>
          <p:cNvSpPr txBox="1">
            <a:spLocks noChangeArrowheads="1"/>
          </p:cNvSpPr>
          <p:nvPr/>
        </p:nvSpPr>
        <p:spPr bwMode="auto">
          <a:xfrm>
            <a:off x="342900" y="4724754"/>
            <a:ext cx="45164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They are </a:t>
            </a:r>
            <a:r>
              <a:rPr lang="en-GB" altLang="en-US" b="1" dirty="0">
                <a:solidFill>
                  <a:srgbClr val="FF6600"/>
                </a:solidFill>
              </a:rPr>
              <a:t>monatomic</a:t>
            </a:r>
            <a:r>
              <a:rPr lang="en-GB" altLang="en-US" dirty="0">
                <a:solidFill>
                  <a:srgbClr val="010066"/>
                </a:solidFill>
              </a:rPr>
              <a:t>, </a:t>
            </a:r>
            <a:br>
              <a:rPr lang="en-GB" altLang="en-US" dirty="0">
                <a:solidFill>
                  <a:srgbClr val="010066"/>
                </a:solidFill>
              </a:rPr>
            </a:br>
            <a:r>
              <a:rPr lang="en-GB" altLang="en-US" dirty="0">
                <a:solidFill>
                  <a:srgbClr val="010066"/>
                </a:solidFill>
              </a:rPr>
              <a:t>which means they exist as individual atoms. Most other gases are </a:t>
            </a:r>
            <a:r>
              <a:rPr lang="en-GB" altLang="en-US" b="1" dirty="0">
                <a:solidFill>
                  <a:srgbClr val="FF6600"/>
                </a:solidFill>
              </a:rPr>
              <a:t>diatomic</a:t>
            </a:r>
            <a:r>
              <a:rPr lang="en-GB" altLang="en-US" dirty="0">
                <a:solidFill>
                  <a:srgbClr val="010066"/>
                </a:solidFill>
              </a:rPr>
              <a:t>.</a:t>
            </a:r>
          </a:p>
        </p:txBody>
      </p:sp>
      <p:sp>
        <p:nvSpPr>
          <p:cNvPr id="23559" name="Rectangle 55">
            <a:extLst>
              <a:ext uri="{FF2B5EF4-FFF2-40B4-BE49-F238E27FC236}">
                <a16:creationId xmlns:a16="http://schemas.microsoft.com/office/drawing/2014/main" id="{1F4EE9FB-7149-45FF-AA07-FC25ECAFEEBF}"/>
              </a:ext>
            </a:extLst>
          </p:cNvPr>
          <p:cNvSpPr>
            <a:spLocks noGrp="1" noChangeArrowheads="1"/>
          </p:cNvSpPr>
          <p:nvPr>
            <p:ph type="title"/>
          </p:nvPr>
        </p:nvSpPr>
        <p:spPr/>
        <p:txBody>
          <a:bodyPr/>
          <a:lstStyle/>
          <a:p>
            <a:r>
              <a:rPr lang="en-GB" altLang="en-US"/>
              <a:t>Noble gas electronic structure</a:t>
            </a:r>
          </a:p>
        </p:txBody>
      </p:sp>
      <p:pic>
        <p:nvPicPr>
          <p:cNvPr id="23560" name="Picture 53" descr="Picture16.jpg">
            <a:extLst>
              <a:ext uri="{FF2B5EF4-FFF2-40B4-BE49-F238E27FC236}">
                <a16:creationId xmlns:a16="http://schemas.microsoft.com/office/drawing/2014/main" id="{87F6D4F1-D616-44E9-B7F5-BA4E30C697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9334" y="1732610"/>
            <a:ext cx="3144308" cy="463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750E42A5-368F-4B8D-8DE0-B12181BBA7F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9C1910EC-687A-44CB-AA0D-58F8755F0D0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52617"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5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p:bldP spid="394249" grpId="0"/>
      <p:bldP spid="3942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a:extLst>
              <a:ext uri="{FF2B5EF4-FFF2-40B4-BE49-F238E27FC236}">
                <a16:creationId xmlns:a16="http://schemas.microsoft.com/office/drawing/2014/main" id="{0866DA49-47DB-4E67-B3C4-4EE40E3CE599}"/>
              </a:ext>
            </a:extLst>
          </p:cNvPr>
          <p:cNvSpPr txBox="1">
            <a:spLocks noChangeArrowheads="1"/>
          </p:cNvSpPr>
          <p:nvPr/>
        </p:nvSpPr>
        <p:spPr bwMode="auto">
          <a:xfrm>
            <a:off x="342900" y="784225"/>
            <a:ext cx="7835900"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Why is group 0 not called group 8, even though it comes after group 7?</a:t>
            </a:r>
          </a:p>
        </p:txBody>
      </p:sp>
      <p:sp>
        <p:nvSpPr>
          <p:cNvPr id="396295" name="Text Box 7">
            <a:extLst>
              <a:ext uri="{FF2B5EF4-FFF2-40B4-BE49-F238E27FC236}">
                <a16:creationId xmlns:a16="http://schemas.microsoft.com/office/drawing/2014/main" id="{8D2705D5-6DC6-4F42-BFE6-DACB50240200}"/>
              </a:ext>
            </a:extLst>
          </p:cNvPr>
          <p:cNvSpPr txBox="1">
            <a:spLocks noChangeArrowheads="1"/>
          </p:cNvSpPr>
          <p:nvPr/>
        </p:nvSpPr>
        <p:spPr bwMode="auto">
          <a:xfrm>
            <a:off x="2100263" y="1981201"/>
            <a:ext cx="64230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None/>
            </a:pPr>
            <a:r>
              <a:rPr lang="en-GB" altLang="en-US" dirty="0">
                <a:solidFill>
                  <a:srgbClr val="010066"/>
                </a:solidFill>
              </a:rPr>
              <a:t>In the rest of the periodic table, the number of the group is the same as the number of outer shell electrons in the atoms of that group.</a:t>
            </a:r>
          </a:p>
        </p:txBody>
      </p:sp>
      <p:sp>
        <p:nvSpPr>
          <p:cNvPr id="396296" name="Text Box 8">
            <a:extLst>
              <a:ext uri="{FF2B5EF4-FFF2-40B4-BE49-F238E27FC236}">
                <a16:creationId xmlns:a16="http://schemas.microsoft.com/office/drawing/2014/main" id="{00AD9BAC-BBB5-4F78-895C-01AB621CBD2F}"/>
              </a:ext>
            </a:extLst>
          </p:cNvPr>
          <p:cNvSpPr txBox="1">
            <a:spLocks noChangeArrowheads="1"/>
          </p:cNvSpPr>
          <p:nvPr/>
        </p:nvSpPr>
        <p:spPr bwMode="auto">
          <a:xfrm>
            <a:off x="2100263" y="3535364"/>
            <a:ext cx="549715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dirty="0">
                <a:solidFill>
                  <a:srgbClr val="010066"/>
                </a:solidFill>
              </a:rPr>
              <a:t>This is not true for the noble gases. Helium only has 2 electrons in its outer shell, while the others all have 8. </a:t>
            </a:r>
          </a:p>
        </p:txBody>
      </p:sp>
      <p:sp>
        <p:nvSpPr>
          <p:cNvPr id="396319" name="Text Box 31">
            <a:extLst>
              <a:ext uri="{FF2B5EF4-FFF2-40B4-BE49-F238E27FC236}">
                <a16:creationId xmlns:a16="http://schemas.microsoft.com/office/drawing/2014/main" id="{F41CE1DF-FE7D-495A-B053-3A567CF03A95}"/>
              </a:ext>
            </a:extLst>
          </p:cNvPr>
          <p:cNvSpPr txBox="1">
            <a:spLocks noChangeArrowheads="1"/>
          </p:cNvSpPr>
          <p:nvPr/>
        </p:nvSpPr>
        <p:spPr bwMode="auto">
          <a:xfrm>
            <a:off x="2100263" y="5102228"/>
            <a:ext cx="6464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None/>
            </a:pPr>
            <a:r>
              <a:rPr lang="en-GB" altLang="en-US" dirty="0">
                <a:solidFill>
                  <a:srgbClr val="010066"/>
                </a:solidFill>
              </a:rPr>
              <a:t>Because of this, the group number was changed to 0.</a:t>
            </a:r>
          </a:p>
        </p:txBody>
      </p:sp>
      <p:sp>
        <p:nvSpPr>
          <p:cNvPr id="24583" name="Title 31">
            <a:extLst>
              <a:ext uri="{FF2B5EF4-FFF2-40B4-BE49-F238E27FC236}">
                <a16:creationId xmlns:a16="http://schemas.microsoft.com/office/drawing/2014/main" id="{47C61FE3-99DC-4FB4-A12A-9E44AE6CBE8A}"/>
              </a:ext>
            </a:extLst>
          </p:cNvPr>
          <p:cNvSpPr>
            <a:spLocks noGrp="1"/>
          </p:cNvSpPr>
          <p:nvPr>
            <p:ph type="title"/>
          </p:nvPr>
        </p:nvSpPr>
        <p:spPr/>
        <p:txBody>
          <a:bodyPr/>
          <a:lstStyle/>
          <a:p>
            <a:r>
              <a:rPr lang="en-GB" altLang="en-US"/>
              <a:t>Why is it called group 0?</a:t>
            </a:r>
          </a:p>
        </p:txBody>
      </p:sp>
      <p:pic>
        <p:nvPicPr>
          <p:cNvPr id="24584" name="Picture 31" descr="Picture17.jpg">
            <a:extLst>
              <a:ext uri="{FF2B5EF4-FFF2-40B4-BE49-F238E27FC236}">
                <a16:creationId xmlns:a16="http://schemas.microsoft.com/office/drawing/2014/main" id="{168F0455-EE18-4636-A0B6-69D97E709A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688" y="1797581"/>
            <a:ext cx="77946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C57E2801-2F7C-43AA-ABBD-0C6B94293D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62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3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5" grpId="0"/>
      <p:bldP spid="396296" grpId="0"/>
      <p:bldP spid="3963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8" name="Picture 8" descr="Kr">
            <a:extLst>
              <a:ext uri="{FF2B5EF4-FFF2-40B4-BE49-F238E27FC236}">
                <a16:creationId xmlns:a16="http://schemas.microsoft.com/office/drawing/2014/main" id="{0CD93B69-82DC-4893-84D0-BDA2F6405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042" y="2688574"/>
            <a:ext cx="1313892" cy="17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65" name="Picture 5" descr="Xe">
            <a:extLst>
              <a:ext uri="{FF2B5EF4-FFF2-40B4-BE49-F238E27FC236}">
                <a16:creationId xmlns:a16="http://schemas.microsoft.com/office/drawing/2014/main" id="{712062CD-55D4-48B3-8ED9-425BFD033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8738" y="2688574"/>
            <a:ext cx="1313892" cy="17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3">
            <a:extLst>
              <a:ext uri="{FF2B5EF4-FFF2-40B4-BE49-F238E27FC236}">
                <a16:creationId xmlns:a16="http://schemas.microsoft.com/office/drawing/2014/main" id="{29984577-C778-455E-8472-F6F54996C475}"/>
              </a:ext>
            </a:extLst>
          </p:cNvPr>
          <p:cNvSpPr txBox="1">
            <a:spLocks noChangeArrowheads="1"/>
          </p:cNvSpPr>
          <p:nvPr/>
        </p:nvSpPr>
        <p:spPr bwMode="auto">
          <a:xfrm>
            <a:off x="355600" y="784225"/>
            <a:ext cx="817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All noble gases are </a:t>
            </a:r>
            <a:r>
              <a:rPr lang="en-GB" altLang="en-US" dirty="0" err="1">
                <a:solidFill>
                  <a:srgbClr val="010066"/>
                </a:solidFill>
              </a:rPr>
              <a:t>colorless</a:t>
            </a:r>
            <a:r>
              <a:rPr lang="en-GB" altLang="en-US" dirty="0">
                <a:solidFill>
                  <a:srgbClr val="010066"/>
                </a:solidFill>
              </a:rPr>
              <a:t>, </a:t>
            </a:r>
            <a:r>
              <a:rPr lang="en-GB" altLang="en-US" dirty="0" err="1">
                <a:solidFill>
                  <a:srgbClr val="010066"/>
                </a:solidFill>
              </a:rPr>
              <a:t>odorless</a:t>
            </a:r>
            <a:r>
              <a:rPr lang="en-GB" altLang="en-US" dirty="0">
                <a:solidFill>
                  <a:srgbClr val="010066"/>
                </a:solidFill>
              </a:rPr>
              <a:t> and unreactive. </a:t>
            </a:r>
          </a:p>
        </p:txBody>
      </p:sp>
      <p:sp>
        <p:nvSpPr>
          <p:cNvPr id="399364" name="Text Box 4">
            <a:extLst>
              <a:ext uri="{FF2B5EF4-FFF2-40B4-BE49-F238E27FC236}">
                <a16:creationId xmlns:a16="http://schemas.microsoft.com/office/drawing/2014/main" id="{97759EAC-4E7C-40A6-A1B7-64F8CD9E9D56}"/>
              </a:ext>
            </a:extLst>
          </p:cNvPr>
          <p:cNvSpPr txBox="1">
            <a:spLocks noChangeArrowheads="1"/>
          </p:cNvSpPr>
          <p:nvPr/>
        </p:nvSpPr>
        <p:spPr bwMode="auto">
          <a:xfrm>
            <a:off x="355600" y="4949120"/>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Because noble gases are so unreactive, there are few patterns, or </a:t>
            </a:r>
            <a:r>
              <a:rPr lang="en-GB" altLang="en-US" b="1" dirty="0">
                <a:solidFill>
                  <a:srgbClr val="FF6600"/>
                </a:solidFill>
              </a:rPr>
              <a:t>trends</a:t>
            </a:r>
            <a:r>
              <a:rPr lang="en-GB" altLang="en-US" dirty="0">
                <a:solidFill>
                  <a:srgbClr val="010066"/>
                </a:solidFill>
              </a:rPr>
              <a:t>, among the group.</a:t>
            </a:r>
          </a:p>
        </p:txBody>
      </p:sp>
      <p:pic>
        <p:nvPicPr>
          <p:cNvPr id="399366" name="Picture 6" descr="Ar">
            <a:extLst>
              <a:ext uri="{FF2B5EF4-FFF2-40B4-BE49-F238E27FC236}">
                <a16:creationId xmlns:a16="http://schemas.microsoft.com/office/drawing/2014/main" id="{2D401B58-F5ED-4C06-B017-59FE7962AD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9346" y="2688574"/>
            <a:ext cx="1313892" cy="17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67" name="Picture 7" descr="He">
            <a:extLst>
              <a:ext uri="{FF2B5EF4-FFF2-40B4-BE49-F238E27FC236}">
                <a16:creationId xmlns:a16="http://schemas.microsoft.com/office/drawing/2014/main" id="{38096341-EA6D-4A66-ABEE-50F466E65D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954" y="2688574"/>
            <a:ext cx="1313892" cy="17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69" name="Picture 9" descr="Ne">
            <a:extLst>
              <a:ext uri="{FF2B5EF4-FFF2-40B4-BE49-F238E27FC236}">
                <a16:creationId xmlns:a16="http://schemas.microsoft.com/office/drawing/2014/main" id="{8A2D0768-C1DD-4A60-8144-2E5EC2D786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4650" y="2688574"/>
            <a:ext cx="1313892" cy="17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70" name="Picture 10" descr="Rn">
            <a:extLst>
              <a:ext uri="{FF2B5EF4-FFF2-40B4-BE49-F238E27FC236}">
                <a16:creationId xmlns:a16="http://schemas.microsoft.com/office/drawing/2014/main" id="{5143BF0F-E6DE-48B6-9DD8-BEC04650AE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3435" y="2688574"/>
            <a:ext cx="1313892" cy="17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71" name="Rectangle 11">
            <a:extLst>
              <a:ext uri="{FF2B5EF4-FFF2-40B4-BE49-F238E27FC236}">
                <a16:creationId xmlns:a16="http://schemas.microsoft.com/office/drawing/2014/main" id="{11585B0E-FACB-479C-8A09-B86ABD376D2B}"/>
              </a:ext>
            </a:extLst>
          </p:cNvPr>
          <p:cNvSpPr>
            <a:spLocks noChangeArrowheads="1"/>
          </p:cNvSpPr>
          <p:nvPr/>
        </p:nvSpPr>
        <p:spPr bwMode="auto">
          <a:xfrm>
            <a:off x="355600" y="1734018"/>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This makes them difficult to isolate and identify.</a:t>
            </a:r>
          </a:p>
        </p:txBody>
      </p:sp>
      <p:sp>
        <p:nvSpPr>
          <p:cNvPr id="26636" name="Rectangle 13">
            <a:extLst>
              <a:ext uri="{FF2B5EF4-FFF2-40B4-BE49-F238E27FC236}">
                <a16:creationId xmlns:a16="http://schemas.microsoft.com/office/drawing/2014/main" id="{1F5A636E-B9E0-4C2B-A949-2529B13A471C}"/>
              </a:ext>
            </a:extLst>
          </p:cNvPr>
          <p:cNvSpPr>
            <a:spLocks noGrp="1" noChangeArrowheads="1"/>
          </p:cNvSpPr>
          <p:nvPr>
            <p:ph type="title"/>
          </p:nvPr>
        </p:nvSpPr>
        <p:spPr/>
        <p:txBody>
          <a:bodyPr/>
          <a:lstStyle/>
          <a:p>
            <a:r>
              <a:rPr lang="en-GB" altLang="en-US"/>
              <a:t>What are the properties of noble gases?</a:t>
            </a:r>
          </a:p>
        </p:txBody>
      </p:sp>
      <p:pic>
        <p:nvPicPr>
          <p:cNvPr id="13" name="Picture 8">
            <a:hlinkClick r:id="" action="ppaction://hlinkshowjump?jump=nextslide"/>
            <a:extLst>
              <a:ext uri="{FF2B5EF4-FFF2-40B4-BE49-F238E27FC236}">
                <a16:creationId xmlns:a16="http://schemas.microsoft.com/office/drawing/2014/main" id="{3B9C4788-F745-4623-9FE6-CFB536DD89AF}"/>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7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99367"/>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399369"/>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399366"/>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399365"/>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399368"/>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39937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936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4" grpId="0"/>
      <p:bldP spid="39937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ONQgSNzU"/>
  <p:tag name="ARTICULATE_DESIGN_ID_6_DEFAULT DESIGN" val="xK4lewNd"/>
  <p:tag name="ARTICULATE_DESIGN_ID_1_DEFAULT DESIGN" val="L5d629D9"/>
  <p:tag name="ARTICULATE_DESIGN_ID_7_DEFAULT DESIGN" val="BU1WTEHb"/>
  <p:tag name="ARTICULATE_DESIGN_ID_3_DEFAULT DESIGN" val="NjqNqFq2"/>
  <p:tag name="ARTICULATE_DESIGN_ID_2_DEFAULT DESIGN" val="t8KOw6Nf"/>
  <p:tag name="ARTICULATE_DESIGN_ID_4_DEFAULT DESIGN" val="lUtKnuFf"/>
  <p:tag name="ARTICULATE_DESIGN_ID_5_DEFAULT DESIGN" val="dj5VXWVB"/>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15535</TotalTime>
  <Words>978</Words>
  <Application>Microsoft Office PowerPoint</Application>
  <PresentationFormat>On-screen Show (4:3)</PresentationFormat>
  <Paragraphs>174</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Wingdings</vt:lpstr>
      <vt:lpstr>Arial</vt:lpstr>
      <vt:lpstr>Wingdings 2</vt:lpstr>
      <vt:lpstr>1_Default Design</vt:lpstr>
      <vt:lpstr>7_Default Design</vt:lpstr>
      <vt:lpstr>Group 0:  Noble Gases</vt:lpstr>
      <vt:lpstr>Information</vt:lpstr>
      <vt:lpstr>Columns of elements</vt:lpstr>
      <vt:lpstr>Where are the noble gases?</vt:lpstr>
      <vt:lpstr>What are the noble gases?</vt:lpstr>
      <vt:lpstr>Why are they called “noble gases?”</vt:lpstr>
      <vt:lpstr>Noble gas electronic structure</vt:lpstr>
      <vt:lpstr>Why is it called group 0?</vt:lpstr>
      <vt:lpstr>What are the properties of noble gases?</vt:lpstr>
      <vt:lpstr>Density of noble gases</vt:lpstr>
      <vt:lpstr>Comparing density</vt:lpstr>
      <vt:lpstr>Boiling points of noble gases</vt:lpstr>
      <vt:lpstr>What are the uses of noble gases?</vt:lpstr>
      <vt:lpstr>What are the uses of noble gases?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0: Noble Gases</dc:title>
  <dc:subject>Boardworks High School Physical Science</dc:subject>
  <dc:creator>Boardworks</dc:creator>
  <cp:lastModifiedBy>Tim Crilly</cp:lastModifiedBy>
  <cp:revision>550</cp:revision>
  <dcterms:created xsi:type="dcterms:W3CDTF">2003-10-06T13:07:42Z</dcterms:created>
  <dcterms:modified xsi:type="dcterms:W3CDTF">2019-01-31T15:28:37Z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021D555E-F876-4524-901C-89B67E556A68</vt:lpwstr>
  </property>
  <property fmtid="{D5CDD505-2E9C-101B-9397-08002B2CF9AE}" pid="3" name="ArticulatePath">
    <vt:lpwstr>Group 0 Noble Gases</vt:lpwstr>
  </property>
</Properties>
</file>