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activeX/activeX1.xml" ContentType="application/vnd.ms-office.activeX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activeX/activeX3.xml" ContentType="application/vnd.ms-office.activeX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activeX/activeX4.xml" ContentType="application/vnd.ms-office.activeX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activeX/activeX5.xml" ContentType="application/vnd.ms-office.activeX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activeX/activeX6.xml" ContentType="application/vnd.ms-office.activeX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notesSlides/notesSlide19.xml" ContentType="application/vnd.openxmlformats-officedocument.presentationml.notesSlide+xml"/>
  <Override PartName="/ppt/tags/tag50.xml" ContentType="application/vnd.openxmlformats-officedocument.presentationml.tags+xml"/>
  <Override PartName="/ppt/notesSlides/notesSlide20.xml" ContentType="application/vnd.openxmlformats-officedocument.presentationml.notesSlide+xml"/>
  <Override PartName="/ppt/tags/tag51.xml" ContentType="application/vnd.openxmlformats-officedocument.presentationml.tags+xml"/>
  <Override PartName="/ppt/notesSlides/notesSlide21.xml" ContentType="application/vnd.openxmlformats-officedocument.presentationml.notesSlide+xml"/>
  <Override PartName="/ppt/tags/tag52.xml" ContentType="application/vnd.openxmlformats-officedocument.presentationml.tags+xml"/>
  <Override PartName="/ppt/notesSlides/notesSlide22.xml" ContentType="application/vnd.openxmlformats-officedocument.presentationml.notesSlide+xml"/>
  <Override PartName="/ppt/tags/tag53.xml" ContentType="application/vnd.openxmlformats-officedocument.presentationml.tags+xml"/>
  <Override PartName="/ppt/notesSlides/notesSlide23.xml" ContentType="application/vnd.openxmlformats-officedocument.presentationml.notesSlide+xml"/>
  <Override PartName="/ppt/tags/tag54.xml" ContentType="application/vnd.openxmlformats-officedocument.presentationml.tags+xml"/>
  <Override PartName="/ppt/notesSlides/notesSlide24.xml" ContentType="application/vnd.openxmlformats-officedocument.presentationml.notesSlide+xml"/>
  <Override PartName="/ppt/tags/tag55.xml" ContentType="application/vnd.openxmlformats-officedocument.presentationml.tags+xml"/>
  <Override PartName="/ppt/notesSlides/notesSlide25.xml" ContentType="application/vnd.openxmlformats-officedocument.presentationml.notesSlide+xml"/>
  <Override PartName="/ppt/tags/tag56.xml" ContentType="application/vnd.openxmlformats-officedocument.presentationml.tags+xml"/>
  <Override PartName="/ppt/activeX/activeX7.xml" ContentType="application/vnd.ms-office.activeX+xml"/>
  <Override PartName="/ppt/notesSlides/notesSlide26.xml" ContentType="application/vnd.openxmlformats-officedocument.presentationml.notesSlide+xml"/>
  <Override PartName="/ppt/tags/tag57.xml" ContentType="application/vnd.openxmlformats-officedocument.presentationml.tags+xml"/>
  <Override PartName="/ppt/notesSlides/notesSlide27.xml" ContentType="application/vnd.openxmlformats-officedocument.presentationml.notesSlide+xml"/>
  <Override PartName="/ppt/tags/tag58.xml" ContentType="application/vnd.openxmlformats-officedocument.presentationml.tags+xml"/>
  <Override PartName="/ppt/activeX/activeX8.xml" ContentType="application/vnd.ms-office.activeX+xml"/>
  <Override PartName="/ppt/notesSlides/notesSlide28.xml" ContentType="application/vnd.openxmlformats-officedocument.presentationml.notesSlide+xml"/>
  <Override PartName="/ppt/tags/tag59.xml" ContentType="application/vnd.openxmlformats-officedocument.presentationml.tags+xml"/>
  <Override PartName="/ppt/activeX/activeX9.xml" ContentType="application/vnd.ms-office.activeX+xml"/>
  <Override PartName="/ppt/notesSlides/notesSlide29.xml" ContentType="application/vnd.openxmlformats-officedocument.presentationml.notesSlide+xml"/>
  <Override PartName="/ppt/tags/tag60.xml" ContentType="application/vnd.openxmlformats-officedocument.presentationml.tags+xml"/>
  <Override PartName="/ppt/activeX/activeX10.xml" ContentType="application/vnd.ms-office.activeX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445" r:id="rId1"/>
    <p:sldMasterId id="2147485460" r:id="rId2"/>
  </p:sldMasterIdLst>
  <p:notesMasterIdLst>
    <p:notesMasterId r:id="rId33"/>
  </p:notesMasterIdLst>
  <p:handoutMasterIdLst>
    <p:handoutMasterId r:id="rId34"/>
  </p:handoutMasterIdLst>
  <p:sldIdLst>
    <p:sldId id="430" r:id="rId3"/>
    <p:sldId id="529" r:id="rId4"/>
    <p:sldId id="521" r:id="rId5"/>
    <p:sldId id="523" r:id="rId6"/>
    <p:sldId id="485" r:id="rId7"/>
    <p:sldId id="486" r:id="rId8"/>
    <p:sldId id="528" r:id="rId9"/>
    <p:sldId id="487" r:id="rId10"/>
    <p:sldId id="496" r:id="rId11"/>
    <p:sldId id="498" r:id="rId12"/>
    <p:sldId id="497" r:id="rId13"/>
    <p:sldId id="500" r:id="rId14"/>
    <p:sldId id="501" r:id="rId15"/>
    <p:sldId id="527" r:id="rId16"/>
    <p:sldId id="502" r:id="rId17"/>
    <p:sldId id="513" r:id="rId18"/>
    <p:sldId id="514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2" r:id="rId28"/>
    <p:sldId id="515" r:id="rId29"/>
    <p:sldId id="516" r:id="rId30"/>
    <p:sldId id="518" r:id="rId31"/>
    <p:sldId id="519" r:id="rId32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35"/>
    </p:embeddedFont>
  </p:embeddedFontLst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284" userDrawn="1">
          <p15:clr>
            <a:srgbClr val="A4A3A4"/>
          </p15:clr>
        </p15:guide>
        <p15:guide id="4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0066"/>
    <a:srgbClr val="FF6600"/>
    <a:srgbClr val="FFCC99"/>
    <a:srgbClr val="FFC197"/>
    <a:srgbClr val="9900CC"/>
    <a:srgbClr val="E1B7F7"/>
    <a:srgbClr val="00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796" autoAdjust="0"/>
  </p:normalViewPr>
  <p:slideViewPr>
    <p:cSldViewPr snapToGrid="0" showGuides="1">
      <p:cViewPr varScale="1">
        <p:scale>
          <a:sx n="88" d="100"/>
          <a:sy n="88" d="100"/>
        </p:scale>
        <p:origin x="528" y="66"/>
      </p:cViewPr>
      <p:guideLst>
        <p:guide orient="horz" pos="497"/>
        <p:guide orient="horz" pos="3876"/>
        <p:guide pos="5284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54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FEF1D512-9B00-47BA-B5BF-C14C4B3107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2D6EDEE-0D51-4AF6-9606-9575C6081F2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1AEE8A-AAC7-4D82-9966-6F36AE2E2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BFBCF9E-B521-42A0-8D09-D12D928D2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1640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0CDD0376-180D-4BA6-ACDC-B7E17ABBB4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94140DE-EC81-4731-BAA3-A8279F178A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85D9E1C-3278-4279-9C64-95B9F87D9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5174DC59-8501-45DA-A8A8-26A629E594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512B72-A6CB-4BD7-836E-C00D4F1C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5AAD01E-B689-4205-9A65-DB317BA98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2410224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C9AE19CD-EACD-4435-B6EC-BF6AE04C9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C8F1190-AAF2-4167-AF25-7ADE7FDEB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2E1C2-641B-4083-8070-4E03213C12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404DDE00-A9BD-4203-AB13-C721E8789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6164D4A-7A3C-4CB9-B0B8-D5CB06D7C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animated graph could be used as a stimulus for either small-group or whole-class discussion on the trend in density among the alkali metals.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39C76-9F33-4A79-9370-50583F265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839716C6-6A74-4293-84C3-9C5AB95F6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C59DD53-DD16-42B3-85BF-B812A35A3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Lithium, sodium and potassium are less dense than water, so they will float.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8FB6D3-B23C-4355-96BD-93FF40F6A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81308FC1-D92A-441D-A231-5C2642A3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20000BA-A075-41E9-935E-C38D6C908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animated graph could be used as a stimulus for either small-group or whole-class discussion on the melting points among the alkali metals.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F5EF3-E943-49D4-AE88-7B243D02F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9FD5D5C9-966D-4126-8C20-2903D58A3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3CC88BD-9065-48BE-8677-8724474EB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animated graph could be used as a stimulus for either small-group or whole-class discussion on the boiling points among the alkali metals.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1FCAC0-E78E-4ADD-B4BF-36F33FB6B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7A94216-A7DA-4815-A81B-75A621123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CC4E4CA-E2F7-4074-BFCF-E3A51295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Going down the group, the number of electron shells increases, so the size of the atoms increases.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the larger metal atoms, there are more electron shells between the positive nucleus and the delocalized electrons, so the attraction between them is weaker.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It takes less energy to overcome the weaker attraction, so the larger metal atoms have lower melting and boiling points.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D2ABD-86E9-4DC0-B191-C728A25C2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D559C061-C8EF-4BB1-92D6-2F899CC8F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4B64FAA-91C3-4B7B-AB8D-9D198DB27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completing sentences activity provides the opportunity for some informal assessment of students’ understanding of the properties of alkali metals.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D02DD-B018-4923-A827-FE43792FDB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C1000AD5-3D22-4004-A742-5BF43C28B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3DA7273-4693-4F66-BFB7-8173DAF52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585B7-15F5-49B9-9038-7625622784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0B8B60F7-5FE9-476D-BB67-9214EE7B7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6A23E96-8F19-4D14-A592-D7E12561E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ordering activity could be used 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introductory or summary activity </a:t>
            </a:r>
            <a:r>
              <a:rPr lang="en-GB" altLang="en-US" dirty="0">
                <a:latin typeface="Arial" panose="020B0604020202020204" pitchFamily="34" charset="0"/>
              </a:rPr>
              <a:t>on the order of reactivity of the alkali metals. Mini-whiteboards could be used to make this a whole-class exercise.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2E26D-9303-40A2-8DA5-201B38D73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CB864E83-6546-4D95-A6F2-73C7186CE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991026A-B0B9-4251-95EB-59EB5B83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image shows uncut lithium, highly oxidized on the exposed surface.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Dr John </a:t>
            </a:r>
            <a:r>
              <a:rPr lang="en-GB" altLang="en-US" dirty="0" err="1">
                <a:latin typeface="Arial" panose="020B0604020202020204" pitchFamily="34" charset="0"/>
              </a:rPr>
              <a:t>Mileham</a:t>
            </a:r>
            <a:r>
              <a:rPr lang="en-GB" altLang="en-US" dirty="0">
                <a:latin typeface="Arial" panose="020B0604020202020204" pitchFamily="34" charset="0"/>
              </a:rPr>
              <a:t>,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F5A3E-EB9F-49BF-9C85-FB68D669EA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113359EA-F3BA-4948-B82F-3F7BB8AC0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C6D73812-36D0-4907-A8F2-5150D6171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EF8A7-0F1B-4518-AE56-912603A74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789EE-3DFD-4048-8CCB-407676A99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229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CF28DBC8-B9C7-4209-9046-A21728396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B0A1537-F37D-4D7D-A293-A7BCF1153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An ionic equation is a symbol equation where the ionic compounds are split up to show their respective ions. e</a:t>
            </a:r>
            <a:r>
              <a:rPr lang="en-GB" altLang="en-US" baseline="30000" dirty="0">
                <a:latin typeface="Arial" panose="020B0604020202020204" pitchFamily="34" charset="0"/>
              </a:rPr>
              <a:t>–</a:t>
            </a:r>
            <a:r>
              <a:rPr lang="en-GB" altLang="en-US" dirty="0">
                <a:latin typeface="Arial" panose="020B0604020202020204" pitchFamily="34" charset="0"/>
              </a:rPr>
              <a:t> is used to show an electron.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ionic equations, please refer to the </a:t>
            </a:r>
            <a:r>
              <a:rPr lang="en-GB" altLang="en-US" i="1" dirty="0">
                <a:latin typeface="Arial" panose="020B0604020202020204" pitchFamily="34" charset="0"/>
              </a:rPr>
              <a:t>Formulae and Equations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</a:t>
            </a:r>
            <a:r>
              <a:rPr lang="en-GB" dirty="0"/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E26D3-FC5E-48C8-96AC-254D0AF50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>
            <a:extLst>
              <a:ext uri="{FF2B5EF4-FFF2-40B4-BE49-F238E27FC236}">
                <a16:creationId xmlns:a16="http://schemas.microsoft.com/office/drawing/2014/main" id="{404A49BE-DFC0-4285-98C7-56FD70C535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4CAA7F35-AADF-4912-B946-5C36F8E35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Image of lithium in water, with universal indicator added. The indicator was green before the reaction, but has turned purple during the course of the reaction.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The gas that ignites a lighted splint with a squeaky pop is hydrogen.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Universal indicator turns purple in the reaction mixture. This shows that the product of the reaction (dissolved metal hydroxide) is alkaline.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Dr John </a:t>
            </a:r>
            <a:r>
              <a:rPr lang="en-GB" altLang="en-US" dirty="0" err="1">
                <a:latin typeface="Arial" panose="020B0604020202020204" pitchFamily="34" charset="0"/>
              </a:rPr>
              <a:t>Mileham</a:t>
            </a:r>
            <a:r>
              <a:rPr lang="en-GB" altLang="en-US" dirty="0">
                <a:latin typeface="Arial" panose="020B0604020202020204" pitchFamily="34" charset="0"/>
              </a:rPr>
              <a:t>,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8257B-7663-4941-BC87-4DFE73B89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B5A828AD-929F-4469-A200-0EA035D09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DB4B9F29-94BD-47DD-AEFB-6D5625269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6F8DD-CD93-46E6-B149-EC7E9D570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>
            <a:extLst>
              <a:ext uri="{FF2B5EF4-FFF2-40B4-BE49-F238E27FC236}">
                <a16:creationId xmlns:a16="http://schemas.microsoft.com/office/drawing/2014/main" id="{710D3624-01AA-410C-A973-6D61F9BDE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D00D5CD-09C3-42A4-B6D2-D5D2CEFB6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Try asking students to write the balanced equation for lithium and water before clicking to reveal it.</a:t>
            </a:r>
          </a:p>
          <a:p>
            <a:endParaRPr lang="en-GB" altLang="en-US" b="1" i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Dr John </a:t>
            </a:r>
            <a:r>
              <a:rPr lang="en-GB" altLang="en-US" dirty="0" err="1">
                <a:latin typeface="Arial" panose="020B0604020202020204" pitchFamily="34" charset="0"/>
              </a:rPr>
              <a:t>Mileham</a:t>
            </a:r>
            <a:r>
              <a:rPr lang="en-GB" altLang="en-US" dirty="0">
                <a:latin typeface="Arial" panose="020B0604020202020204" pitchFamily="34" charset="0"/>
              </a:rPr>
              <a:t>,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1C18A-2341-43C0-9B51-A7A3C28A5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>
            <a:extLst>
              <a:ext uri="{FF2B5EF4-FFF2-40B4-BE49-F238E27FC236}">
                <a16:creationId xmlns:a16="http://schemas.microsoft.com/office/drawing/2014/main" id="{5C30B3A0-DDD6-422C-B570-8247EDC88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0F68562-215D-479B-8FF0-A908A3B70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Try asking students to write the balanced equation for sodium and water before clicking to reveal it.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In this image, sodium is reacting so strongly with the water that it has caught fire, burning with the characteristic sodium flame. </a:t>
            </a:r>
          </a:p>
          <a:p>
            <a:endParaRPr lang="en-GB" altLang="en-US" b="1" i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Dr John </a:t>
            </a:r>
            <a:r>
              <a:rPr lang="en-GB" altLang="en-US" dirty="0" err="1">
                <a:latin typeface="Arial" panose="020B0604020202020204" pitchFamily="34" charset="0"/>
              </a:rPr>
              <a:t>Mileham</a:t>
            </a:r>
            <a:r>
              <a:rPr lang="en-GB" altLang="en-US" dirty="0">
                <a:latin typeface="Arial" panose="020B0604020202020204" pitchFamily="34" charset="0"/>
              </a:rPr>
              <a:t>,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65A62-2453-4C95-8B15-C14B3DCA4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0646FD5D-12BE-4C1E-8017-D722942E33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305FC4E-8A78-46F7-AE02-F11BA737D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Try asking students to write the balanced equation for potassium and water before clicking to reveal it.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Dr John </a:t>
            </a:r>
            <a:r>
              <a:rPr lang="en-GB" altLang="en-US" dirty="0" err="1">
                <a:latin typeface="Arial" panose="020B0604020202020204" pitchFamily="34" charset="0"/>
              </a:rPr>
              <a:t>Mileham</a:t>
            </a:r>
            <a:r>
              <a:rPr lang="en-GB" altLang="en-US" dirty="0">
                <a:latin typeface="Arial" panose="020B0604020202020204" pitchFamily="34" charset="0"/>
              </a:rPr>
              <a:t>,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F5029-FC23-4811-B51A-20ED5771E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91D4E678-77D0-4E49-92FC-69F0DD68E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803BFC96-1036-4FBE-AD65-2262EC0CE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virtual experiment illustrates how each of the alkali metals reacts with water. It could be used as a precursor to running the practical in the lab, or as a summary exercise.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Plan and conduct an investigation or test a design solution in a safe and ethical manner including considerations of environmental, social, and personal impacts.</a:t>
            </a:r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Select appropriate tools to collect, record,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evaluate data.</a:t>
            </a: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FE7C0-CF5B-4403-B31D-952C415F1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01CC5E22-5505-46D3-9CF2-C6C2200E9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BE41AB8-2C76-4948-BC72-EEEDC3B0C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B4E83-F02A-49D5-A421-CE49A918A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>
            <a:extLst>
              <a:ext uri="{FF2B5EF4-FFF2-40B4-BE49-F238E27FC236}">
                <a16:creationId xmlns:a16="http://schemas.microsoft.com/office/drawing/2014/main" id="{3D1D2E13-985F-488B-8DD0-F142D41F8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2447B42-561E-4A3F-9924-99FA64A3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true-or-false activity could be used 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introductory or summary activity </a:t>
            </a:r>
            <a:r>
              <a:rPr lang="en-GB" altLang="en-US" dirty="0">
                <a:latin typeface="Arial" panose="020B0604020202020204" pitchFamily="34" charset="0"/>
              </a:rPr>
              <a:t>on alkali metals, or at the start of the lesson to gauge students’ existing knowledge of the subject matter. </a:t>
            </a:r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traffic light cards (red = false, yellow = don’t know, green = true) could be used to make this a whole-class exercise.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9DFA3-9846-4D0C-93F5-AF84CB119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258E3B6C-79D3-4C53-B013-AE17DD9C3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E6F7614-A52E-441D-B485-B6EDF17E5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drag and drop activity could be used 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introductory or summary activity </a:t>
            </a:r>
            <a:r>
              <a:rPr lang="en-GB" altLang="en-US" dirty="0">
                <a:latin typeface="Arial" panose="020B0604020202020204" pitchFamily="34" charset="0"/>
              </a:rPr>
              <a:t>to check students’ knowledge of alkali metal reactions. Class voting or the use of </a:t>
            </a:r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traffic light cards could make this a whole-class exercise.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5C399-3FB8-44A2-86F4-AED78D92D2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BF4A96E4-9210-4361-800D-02978C034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2500770-1AB7-4236-866A-90B3B0CCB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ABFE6-5C98-47E2-B28C-9EA8F551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>
            <a:extLst>
              <a:ext uri="{FF2B5EF4-FFF2-40B4-BE49-F238E27FC236}">
                <a16:creationId xmlns:a16="http://schemas.microsoft.com/office/drawing/2014/main" id="{B90F315D-3B8E-4B91-87AC-13A9CCFE0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0D77E074-10B8-4AC7-8D6D-A61543840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matching activity could be used 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introductory or summary activity </a:t>
            </a:r>
            <a:r>
              <a:rPr lang="en-GB" altLang="en-US" dirty="0">
                <a:latin typeface="Arial" panose="020B0604020202020204" pitchFamily="34" charset="0"/>
              </a:rPr>
              <a:t>on alkali metals and their reaction with water.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FA337-BE20-4AF5-8B9C-D4CFF36BC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5C213B28-6EC9-44A7-9787-5C65A0F651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030FFC7-11B1-449A-9679-1E9BD312D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Although hydrogen is in group 1, it is not classed as an alkali metal. This is because hydrogen is a non-metal, and has different physical and chemical properties to the rest of the group 1 elements.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C836C-758E-466F-B86B-7761A9C55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75FB7694-7865-4245-AA9D-35B963C7E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7B07F46-9D58-44FE-AD46-657EE44BB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Dr John </a:t>
            </a:r>
            <a:r>
              <a:rPr lang="en-GB" altLang="en-US" dirty="0" err="1">
                <a:latin typeface="Arial" panose="020B0604020202020204" pitchFamily="34" charset="0"/>
              </a:rPr>
              <a:t>Mileham</a:t>
            </a:r>
            <a:r>
              <a:rPr lang="en-GB" altLang="en-US" dirty="0">
                <a:latin typeface="Arial" panose="020B0604020202020204" pitchFamily="34" charset="0"/>
              </a:rPr>
              <a:t>, 2018</a:t>
            </a:r>
          </a:p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0C169-5A6B-4A9F-AC60-634FD18B5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D68FCF0C-EE23-437E-99DE-8DB15631C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80BE079-36AF-45B7-ACA5-1104E441E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D10A4-30CE-4CA3-9637-E5EFA6DBE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A372A53E-54EC-4909-AD99-24E90C9A1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116826E-8BAC-4221-A1CD-5A434BD76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Please note that this diagram is not drawn to scale. It should be stressed to students that an electron is tiny compared to a metal ion. This means that the electrons are able to pass between the metal ions.  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metallic bonding and the properties of metals, please refer to the </a:t>
            </a:r>
            <a:r>
              <a:rPr lang="en-GB" altLang="en-US" i="1" dirty="0">
                <a:latin typeface="Arial" panose="020B0604020202020204" pitchFamily="34" charset="0"/>
              </a:rPr>
              <a:t>Properties of Metals and Alloys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92954-3A67-4A76-9CA3-022F5C283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395383B1-586E-4113-A5AF-B00C4DBD7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7E737AE-53C1-4C5B-8772-390473C51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virtual experiment illustrates how the alkali metals give off characteristic flame </a:t>
            </a:r>
            <a:r>
              <a:rPr lang="en-GB" altLang="en-US" dirty="0" err="1">
                <a:latin typeface="Arial" panose="020B0604020202020204" pitchFamily="34" charset="0"/>
              </a:rPr>
              <a:t>colors</a:t>
            </a:r>
            <a:r>
              <a:rPr lang="en-GB" altLang="en-US" dirty="0">
                <a:latin typeface="Arial" panose="020B0604020202020204" pitchFamily="34" charset="0"/>
              </a:rPr>
              <a:t>, and how they can be used to identify the presence of the metals. It could be used as a precursor to running the practical in the lab, or as a summary exercise.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Plan and conduct an investigation or test a design solution in a safe and ethical manner including considerations of environmental, social, and personal impacts.</a:t>
            </a:r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Select appropriate tools to collect, record,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evaluate data.</a:t>
            </a:r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A5404-57A0-448C-A57E-0C2B89715F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0B40A6EB-D2FB-4A64-8791-93386F4D2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D09A036-C1BD-4164-B7B6-70F3B8297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Alkali metals react with the oxygen in air, causing them to tarnish quickly.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means that they only appear shiny when they are freshly cut.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image shows freshly cut sodium.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Sodium tarnishes very quickly – within approximately 20 seconds.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In this image, you can see that it is already tarnishing, starting from the right hand side. 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Dr John </a:t>
            </a:r>
            <a:r>
              <a:rPr lang="en-GB" altLang="en-US" dirty="0" err="1">
                <a:latin typeface="Arial" panose="020B0604020202020204" pitchFamily="34" charset="0"/>
              </a:rPr>
              <a:t>Mileham</a:t>
            </a:r>
            <a:r>
              <a:rPr lang="en-GB" altLang="en-US" dirty="0">
                <a:latin typeface="Arial" panose="020B0604020202020204" pitchFamily="34" charset="0"/>
              </a:rPr>
              <a:t>,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03F6D6-40FE-490C-98F9-8D9271DE3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DC59-8501-45DA-A8A8-26A629E594B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4"/>
            <a:ext cx="4973653" cy="3119215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07609-7DEE-4ADD-BBCC-3ADD57984E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A5A9B567-E1EA-4B68-8B7D-B2080927E9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57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04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86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14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7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38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66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31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430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243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34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338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279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76305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64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510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260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864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1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24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6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19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253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23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94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0B436-5CDA-47B6-ADF4-7DB3E8730AC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6C91EE15-05AA-46A5-B9A9-8EE8EC1669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30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46192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6" r:id="rId1"/>
    <p:sldLayoutId id="2147485447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  <p:sldLayoutId id="2147485457" r:id="rId12"/>
    <p:sldLayoutId id="2147485458" r:id="rId13"/>
    <p:sldLayoutId id="214748545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DCFDF-32FE-4F1B-9A8B-E3C7CC6057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D40A5A99-09C9-490B-9F5A-D54D121CD8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30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53663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  <p:sldLayoutId id="2147485466" r:id="rId6"/>
    <p:sldLayoutId id="2147485467" r:id="rId7"/>
    <p:sldLayoutId id="2147485468" r:id="rId8"/>
    <p:sldLayoutId id="2147485469" r:id="rId9"/>
    <p:sldLayoutId id="2147485470" r:id="rId10"/>
    <p:sldLayoutId id="2147485471" r:id="rId11"/>
    <p:sldLayoutId id="21474854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2.xml"/><Relationship Id="rId7" Type="http://schemas.openxmlformats.org/officeDocument/2006/relationships/image" Target="../media/image20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9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3.xml"/><Relationship Id="rId7" Type="http://schemas.openxmlformats.org/officeDocument/2006/relationships/image" Target="../media/image20.png"/><Relationship Id="rId2" Type="http://schemas.openxmlformats.org/officeDocument/2006/relationships/tags" Target="../tags/tag4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9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4.xml"/><Relationship Id="rId7" Type="http://schemas.openxmlformats.org/officeDocument/2006/relationships/image" Target="../media/image20.png"/><Relationship Id="rId2" Type="http://schemas.openxmlformats.org/officeDocument/2006/relationships/tags" Target="../tags/tag4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9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5.xml"/><Relationship Id="rId7" Type="http://schemas.openxmlformats.org/officeDocument/2006/relationships/image" Target="../media/image20.png"/><Relationship Id="rId2" Type="http://schemas.openxmlformats.org/officeDocument/2006/relationships/tags" Target="../tags/tag4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9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6.xml"/><Relationship Id="rId7" Type="http://schemas.openxmlformats.org/officeDocument/2006/relationships/image" Target="../media/image20.png"/><Relationship Id="rId2" Type="http://schemas.openxmlformats.org/officeDocument/2006/relationships/tags" Target="../tags/tag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19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Relationship Id="rId6" Type="http://schemas.openxmlformats.org/officeDocument/2006/relationships/image" Target="../media/image6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2.xml"/><Relationship Id="rId6" Type="http://schemas.openxmlformats.org/officeDocument/2006/relationships/image" Target="../media/image6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7.xml"/><Relationship Id="rId7" Type="http://schemas.openxmlformats.org/officeDocument/2006/relationships/image" Target="../media/image20.png"/><Relationship Id="rId12" Type="http://schemas.openxmlformats.org/officeDocument/2006/relationships/image" Target="../media/image19.wmf"/><Relationship Id="rId2" Type="http://schemas.openxmlformats.org/officeDocument/2006/relationships/tags" Target="../tags/tag5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11" Type="http://schemas.openxmlformats.org/officeDocument/2006/relationships/image" Target="../media/image22.jpg"/><Relationship Id="rId5" Type="http://schemas.openxmlformats.org/officeDocument/2006/relationships/notesSlide" Target="../notesSlides/notesSlide26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8.xml"/><Relationship Id="rId7" Type="http://schemas.openxmlformats.org/officeDocument/2006/relationships/image" Target="../media/image20.png"/><Relationship Id="rId2" Type="http://schemas.openxmlformats.org/officeDocument/2006/relationships/tags" Target="../tags/tag5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8.xml"/><Relationship Id="rId10" Type="http://schemas.openxmlformats.org/officeDocument/2006/relationships/image" Target="../media/image19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9.xml"/><Relationship Id="rId7" Type="http://schemas.openxmlformats.org/officeDocument/2006/relationships/image" Target="../media/image20.png"/><Relationship Id="rId2" Type="http://schemas.openxmlformats.org/officeDocument/2006/relationships/tags" Target="../tags/tag5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9.xml"/><Relationship Id="rId10" Type="http://schemas.openxmlformats.org/officeDocument/2006/relationships/image" Target="../media/image19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control" Target="../activeX/activeX10.xml"/><Relationship Id="rId7" Type="http://schemas.openxmlformats.org/officeDocument/2006/relationships/image" Target="../media/image13.png"/><Relationship Id="rId2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12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1.xml"/><Relationship Id="rId7" Type="http://schemas.openxmlformats.org/officeDocument/2006/relationships/image" Target="../media/image20.png"/><Relationship Id="rId12" Type="http://schemas.openxmlformats.org/officeDocument/2006/relationships/image" Target="../media/image19.wmf"/><Relationship Id="rId2" Type="http://schemas.openxmlformats.org/officeDocument/2006/relationships/tags" Target="../tags/tag3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22.jp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A2D059EA-F2BE-47C2-BFFE-BC67BA34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Group 1:</a:t>
            </a:r>
            <a:br>
              <a:rPr lang="en-GB" altLang="en-US" dirty="0"/>
            </a:br>
            <a:r>
              <a:rPr lang="en-GB" altLang="en-US" dirty="0"/>
              <a:t>Alkali Metals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AFA7788C-1E00-48D6-9203-9A9D269E8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What are the trends in density?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181D6F-D6A0-4A08-9A68-EDA2EACCB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E8757787-C935-400B-B550-71BC71288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6180D487-66DD-46AA-8522-7519CE797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86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5CCAB003-1417-4014-B154-A8D19E2A288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69EE5F-0A4E-41DC-B606-9BC70E92B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the trend in density?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4F1259-4335-40BE-AA13-89FDCDE9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8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alkali metals generally become </a:t>
            </a:r>
            <a:r>
              <a:rPr lang="en-GB" altLang="en-US" b="1">
                <a:solidFill>
                  <a:srgbClr val="010066"/>
                </a:solidFill>
              </a:rPr>
              <a:t>more dense</a:t>
            </a:r>
            <a:r>
              <a:rPr lang="en-GB" altLang="en-US">
                <a:solidFill>
                  <a:srgbClr val="010066"/>
                </a:solidFill>
              </a:rPr>
              <a:t> going down the group. The trend is not perfect because potassium is less dense than sodium.</a:t>
            </a:r>
          </a:p>
        </p:txBody>
      </p:sp>
      <p:sp>
        <p:nvSpPr>
          <p:cNvPr id="29700" name="AutoShape 7">
            <a:extLst>
              <a:ext uri="{FF2B5EF4-FFF2-40B4-BE49-F238E27FC236}">
                <a16:creationId xmlns:a16="http://schemas.microsoft.com/office/drawing/2014/main" id="{C1E98B32-31D1-455D-BDE6-216899C2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2" y="2097088"/>
            <a:ext cx="4606925" cy="593725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29701" name="AutoShape 8">
            <a:extLst>
              <a:ext uri="{FF2B5EF4-FFF2-40B4-BE49-F238E27FC236}">
                <a16:creationId xmlns:a16="http://schemas.microsoft.com/office/drawing/2014/main" id="{FA093BCF-7B12-40E8-A7FE-29F2EFFAD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2097088"/>
            <a:ext cx="4586287" cy="3101975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9702" name="Line 9">
            <a:extLst>
              <a:ext uri="{FF2B5EF4-FFF2-40B4-BE49-F238E27FC236}">
                <a16:creationId xmlns:a16="http://schemas.microsoft.com/office/drawing/2014/main" id="{333A8C18-2C76-4DFD-82F8-822EE9F93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6238" y="2090738"/>
            <a:ext cx="3175" cy="309721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3" name="Text Box 15">
            <a:extLst>
              <a:ext uri="{FF2B5EF4-FFF2-40B4-BE49-F238E27FC236}">
                <a16:creationId xmlns:a16="http://schemas.microsoft.com/office/drawing/2014/main" id="{3DAFFED6-4BDB-4960-85DB-DB1868A36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594" y="2168702"/>
            <a:ext cx="144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element</a:t>
            </a:r>
          </a:p>
        </p:txBody>
      </p:sp>
      <p:sp>
        <p:nvSpPr>
          <p:cNvPr id="29704" name="Text Box 16">
            <a:extLst>
              <a:ext uri="{FF2B5EF4-FFF2-40B4-BE49-F238E27FC236}">
                <a16:creationId xmlns:a16="http://schemas.microsoft.com/office/drawing/2014/main" id="{5248C8B6-4E82-42A3-BAD3-73589B8A5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479" y="2168702"/>
            <a:ext cx="245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density (g/dm</a:t>
            </a:r>
            <a:r>
              <a:rPr lang="en-GB" altLang="en-US" b="1" baseline="30000" dirty="0">
                <a:solidFill>
                  <a:schemeClr val="bg1"/>
                </a:solidFill>
              </a:rPr>
              <a:t>3</a:t>
            </a:r>
            <a:r>
              <a:rPr lang="en-GB" alt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01073" name="Text Box 17">
            <a:extLst>
              <a:ext uri="{FF2B5EF4-FFF2-40B4-BE49-F238E27FC236}">
                <a16:creationId xmlns:a16="http://schemas.microsoft.com/office/drawing/2014/main" id="{EF86A4F3-D4FD-42BA-B674-E35C554E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150" y="2714978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lithium</a:t>
            </a:r>
          </a:p>
        </p:txBody>
      </p:sp>
      <p:sp>
        <p:nvSpPr>
          <p:cNvPr id="301074" name="Text Box 18">
            <a:extLst>
              <a:ext uri="{FF2B5EF4-FFF2-40B4-BE49-F238E27FC236}">
                <a16:creationId xmlns:a16="http://schemas.microsoft.com/office/drawing/2014/main" id="{93A0C795-10B0-4D73-9383-51215FD3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632" y="3721453"/>
            <a:ext cx="1862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potassium</a:t>
            </a:r>
          </a:p>
        </p:txBody>
      </p:sp>
      <p:sp>
        <p:nvSpPr>
          <p:cNvPr id="301075" name="Text Box 19">
            <a:extLst>
              <a:ext uri="{FF2B5EF4-FFF2-40B4-BE49-F238E27FC236}">
                <a16:creationId xmlns:a16="http://schemas.microsoft.com/office/drawing/2014/main" id="{7CC88955-49CC-4B33-B15D-BB79E7736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132" y="3224566"/>
            <a:ext cx="1481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sodium</a:t>
            </a:r>
          </a:p>
        </p:txBody>
      </p:sp>
      <p:sp>
        <p:nvSpPr>
          <p:cNvPr id="301076" name="Text Box 20">
            <a:extLst>
              <a:ext uri="{FF2B5EF4-FFF2-40B4-BE49-F238E27FC236}">
                <a16:creationId xmlns:a16="http://schemas.microsoft.com/office/drawing/2014/main" id="{2F352B54-F03C-46D5-82E9-44CDB6CA8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694" y="4235980"/>
            <a:ext cx="162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rubidium</a:t>
            </a:r>
          </a:p>
        </p:txBody>
      </p:sp>
      <p:sp>
        <p:nvSpPr>
          <p:cNvPr id="301077" name="Text Box 21">
            <a:extLst>
              <a:ext uri="{FF2B5EF4-FFF2-40B4-BE49-F238E27FC236}">
                <a16:creationId xmlns:a16="http://schemas.microsoft.com/office/drawing/2014/main" id="{1461421F-27C9-46B9-9C7C-A4AB4FDF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975" y="4732691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 err="1"/>
              <a:t>cesium</a:t>
            </a:r>
            <a:endParaRPr lang="en-GB" altLang="en-US" dirty="0"/>
          </a:p>
        </p:txBody>
      </p:sp>
      <p:sp>
        <p:nvSpPr>
          <p:cNvPr id="301078" name="Text Box 22">
            <a:extLst>
              <a:ext uri="{FF2B5EF4-FFF2-40B4-BE49-F238E27FC236}">
                <a16:creationId xmlns:a16="http://schemas.microsoft.com/office/drawing/2014/main" id="{C92827CA-9B2A-4907-8DFE-7005A803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47" y="2714978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0.53</a:t>
            </a:r>
          </a:p>
        </p:txBody>
      </p:sp>
      <p:sp>
        <p:nvSpPr>
          <p:cNvPr id="301079" name="Text Box 23">
            <a:extLst>
              <a:ext uri="{FF2B5EF4-FFF2-40B4-BE49-F238E27FC236}">
                <a16:creationId xmlns:a16="http://schemas.microsoft.com/office/drawing/2014/main" id="{9B105658-ABDE-4D06-B5BE-F1157542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47" y="3224566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0.97</a:t>
            </a:r>
          </a:p>
        </p:txBody>
      </p:sp>
      <p:sp>
        <p:nvSpPr>
          <p:cNvPr id="301080" name="Text Box 24">
            <a:extLst>
              <a:ext uri="{FF2B5EF4-FFF2-40B4-BE49-F238E27FC236}">
                <a16:creationId xmlns:a16="http://schemas.microsoft.com/office/drawing/2014/main" id="{6ABAC4F2-F8C2-45D7-888B-D153436F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47" y="3721453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0.86</a:t>
            </a:r>
          </a:p>
        </p:txBody>
      </p:sp>
      <p:sp>
        <p:nvSpPr>
          <p:cNvPr id="301081" name="Text Box 25">
            <a:extLst>
              <a:ext uri="{FF2B5EF4-FFF2-40B4-BE49-F238E27FC236}">
                <a16:creationId xmlns:a16="http://schemas.microsoft.com/office/drawing/2014/main" id="{C2FED92D-90C2-4AA9-89A6-51EBBAEB2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47" y="423598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1.53</a:t>
            </a:r>
          </a:p>
        </p:txBody>
      </p:sp>
      <p:sp>
        <p:nvSpPr>
          <p:cNvPr id="301082" name="Text Box 26">
            <a:extLst>
              <a:ext uri="{FF2B5EF4-FFF2-40B4-BE49-F238E27FC236}">
                <a16:creationId xmlns:a16="http://schemas.microsoft.com/office/drawing/2014/main" id="{EE76CABA-05F6-4720-B3F8-6DA7004F8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47" y="4732691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1.87</a:t>
            </a:r>
          </a:p>
        </p:txBody>
      </p:sp>
      <p:sp>
        <p:nvSpPr>
          <p:cNvPr id="301083" name="Text Box 27">
            <a:extLst>
              <a:ext uri="{FF2B5EF4-FFF2-40B4-BE49-F238E27FC236}">
                <a16:creationId xmlns:a16="http://schemas.microsoft.com/office/drawing/2014/main" id="{C672DA8F-982E-416D-85DC-F28A5493D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5307013"/>
            <a:ext cx="7451548" cy="8302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Water has a density of 1g/dm³. Using this information, which metals in group 1 can float on water?</a:t>
            </a:r>
          </a:p>
        </p:txBody>
      </p:sp>
      <p:cxnSp>
        <p:nvCxnSpPr>
          <p:cNvPr id="29718" name="Straight Connector 27">
            <a:extLst>
              <a:ext uri="{FF2B5EF4-FFF2-40B4-BE49-F238E27FC236}">
                <a16:creationId xmlns:a16="http://schemas.microsoft.com/office/drawing/2014/main" id="{1128A53E-6769-427E-9320-4790F24626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4888" y="2695575"/>
            <a:ext cx="4606925" cy="0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Straight Connector 38">
            <a:extLst>
              <a:ext uri="{FF2B5EF4-FFF2-40B4-BE49-F238E27FC236}">
                <a16:creationId xmlns:a16="http://schemas.microsoft.com/office/drawing/2014/main" id="{98665008-7143-4884-97B4-92E0AE0242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9175" y="3194844"/>
            <a:ext cx="4587875" cy="7937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Straight Connector 40">
            <a:extLst>
              <a:ext uri="{FF2B5EF4-FFF2-40B4-BE49-F238E27FC236}">
                <a16:creationId xmlns:a16="http://schemas.microsoft.com/office/drawing/2014/main" id="{F9FBEBB0-859B-4F68-BC21-B849C76436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92350" y="4209256"/>
            <a:ext cx="4568825" cy="0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Straight Connector 41">
            <a:extLst>
              <a:ext uri="{FF2B5EF4-FFF2-40B4-BE49-F238E27FC236}">
                <a16:creationId xmlns:a16="http://schemas.microsoft.com/office/drawing/2014/main" id="{5E990F0D-9C36-4458-A093-6F6372C772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4708525"/>
            <a:ext cx="4583113" cy="4763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BCC15D-19C0-4105-977F-6715F5E0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notes_icon">
            <a:extLst>
              <a:ext uri="{FF2B5EF4-FFF2-40B4-BE49-F238E27FC236}">
                <a16:creationId xmlns:a16="http://schemas.microsoft.com/office/drawing/2014/main" id="{A4520671-1780-4563-92EB-8B0CAE52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38">
            <a:extLst>
              <a:ext uri="{FF2B5EF4-FFF2-40B4-BE49-F238E27FC236}">
                <a16:creationId xmlns:a16="http://schemas.microsoft.com/office/drawing/2014/main" id="{AB97AFC0-0621-4383-BCFD-982986E352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3300" y="3702050"/>
            <a:ext cx="4587875" cy="7937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3" grpId="0"/>
      <p:bldP spid="301074" grpId="0"/>
      <p:bldP spid="301075" grpId="0"/>
      <p:bldP spid="301076" grpId="0"/>
      <p:bldP spid="301077" grpId="0"/>
      <p:bldP spid="301078" grpId="0"/>
      <p:bldP spid="301079" grpId="0"/>
      <p:bldP spid="301080" grpId="0"/>
      <p:bldP spid="301081" grpId="0"/>
      <p:bldP spid="301082" grpId="0"/>
      <p:bldP spid="3010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88C15A10-2B9E-4793-83F8-57DD7FBED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What are the trends in melting point?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69FB2C-98E2-46F5-9DCA-4EED8170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CCA8AD9A-0AB8-49FD-8EAD-7E88A986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DCDC06FD-B33F-46F8-8975-6EDA8DE1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111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C73F1B62-50D6-420B-B9DA-5DAEB6F1357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C5258F97-C88D-4CC2-AD63-B05C4CDEE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What are the trends in boiling point?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411B48-2D90-4972-BB69-192CE5EB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9A3F1DF3-DBB3-4015-BA2F-91B92620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4A51286E-520F-4EE1-A3E0-686B071B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35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A208B0FA-89F8-4EA0-B4DD-3A2FC4C03B5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C6C44AA7-473D-44DF-B32C-7923A299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melting and boiling points of alkali metals </a:t>
            </a:r>
            <a:r>
              <a:rPr lang="en-GB" altLang="en-US" b="1">
                <a:solidFill>
                  <a:srgbClr val="010066"/>
                </a:solidFill>
              </a:rPr>
              <a:t>decrease</a:t>
            </a:r>
            <a:r>
              <a:rPr lang="en-GB" altLang="en-US" b="1">
                <a:solidFill>
                  <a:srgbClr val="FF6600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down the group.</a:t>
            </a:r>
          </a:p>
        </p:txBody>
      </p:sp>
      <p:sp>
        <p:nvSpPr>
          <p:cNvPr id="30723" name="AutoShape 3">
            <a:extLst>
              <a:ext uri="{FF2B5EF4-FFF2-40B4-BE49-F238E27FC236}">
                <a16:creationId xmlns:a16="http://schemas.microsoft.com/office/drawing/2014/main" id="{2BB0ACE6-9BAE-4904-8FE3-79FEC7A0F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" y="1806575"/>
            <a:ext cx="7319963" cy="498475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id="{73736E16-32A5-4CAE-9B85-6B41A9A7E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1806575"/>
            <a:ext cx="7312025" cy="2911475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476C3440-0172-4B9B-9BED-81ED358DD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1809750"/>
            <a:ext cx="6350" cy="29162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Text Box 11">
            <a:extLst>
              <a:ext uri="{FF2B5EF4-FFF2-40B4-BE49-F238E27FC236}">
                <a16:creationId xmlns:a16="http://schemas.microsoft.com/office/drawing/2014/main" id="{344F0D15-085D-4E65-9BA5-56B4902E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87" y="1819275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element</a:t>
            </a:r>
          </a:p>
        </p:txBody>
      </p:sp>
      <p:sp>
        <p:nvSpPr>
          <p:cNvPr id="30727" name="Text Box 12">
            <a:extLst>
              <a:ext uri="{FF2B5EF4-FFF2-40B4-BE49-F238E27FC236}">
                <a16:creationId xmlns:a16="http://schemas.microsoft.com/office/drawing/2014/main" id="{5FB3934A-1657-4A59-8CFD-D47AB686B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077" y="1819275"/>
            <a:ext cx="2779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melting point (</a:t>
            </a:r>
            <a: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°C</a:t>
            </a:r>
            <a:r>
              <a:rPr lang="en-GB" alt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2221" name="Text Box 13">
            <a:extLst>
              <a:ext uri="{FF2B5EF4-FFF2-40B4-BE49-F238E27FC236}">
                <a16:creationId xmlns:a16="http://schemas.microsoft.com/office/drawing/2014/main" id="{7DCD4226-F45C-45B0-B522-D5FB6DCCA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466" y="2313428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lithium</a:t>
            </a:r>
          </a:p>
        </p:txBody>
      </p:sp>
      <p:sp>
        <p:nvSpPr>
          <p:cNvPr id="222222" name="Text Box 14">
            <a:extLst>
              <a:ext uri="{FF2B5EF4-FFF2-40B4-BE49-F238E27FC236}">
                <a16:creationId xmlns:a16="http://schemas.microsoft.com/office/drawing/2014/main" id="{B59C2510-1A38-4B55-8A5F-3C29A098D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185" y="3288330"/>
            <a:ext cx="173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potassium</a:t>
            </a:r>
          </a:p>
        </p:txBody>
      </p:sp>
      <p:sp>
        <p:nvSpPr>
          <p:cNvPr id="222223" name="Text Box 15">
            <a:extLst>
              <a:ext uri="{FF2B5EF4-FFF2-40B4-BE49-F238E27FC236}">
                <a16:creationId xmlns:a16="http://schemas.microsoft.com/office/drawing/2014/main" id="{099CBA6F-C3CE-4F21-B0E8-212BA40D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060" y="2791442"/>
            <a:ext cx="1452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sodium</a:t>
            </a:r>
          </a:p>
        </p:txBody>
      </p:sp>
      <p:sp>
        <p:nvSpPr>
          <p:cNvPr id="222224" name="Text Box 16">
            <a:extLst>
              <a:ext uri="{FF2B5EF4-FFF2-40B4-BE49-F238E27FC236}">
                <a16:creationId xmlns:a16="http://schemas.microsoft.com/office/drawing/2014/main" id="{127499C1-6484-43A2-8657-24700EFA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335" y="3772517"/>
            <a:ext cx="162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rubidium</a:t>
            </a:r>
          </a:p>
        </p:txBody>
      </p:sp>
      <p:sp>
        <p:nvSpPr>
          <p:cNvPr id="222225" name="Text Box 17">
            <a:extLst>
              <a:ext uri="{FF2B5EF4-FFF2-40B4-BE49-F238E27FC236}">
                <a16:creationId xmlns:a16="http://schemas.microsoft.com/office/drawing/2014/main" id="{2414B274-F4CC-40B8-8C1C-4C3244F3D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16" y="4247356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 err="1"/>
              <a:t>cesium</a:t>
            </a:r>
            <a:endParaRPr lang="en-GB" altLang="en-US" dirty="0"/>
          </a:p>
        </p:txBody>
      </p:sp>
      <p:sp>
        <p:nvSpPr>
          <p:cNvPr id="222226" name="Text Box 18">
            <a:extLst>
              <a:ext uri="{FF2B5EF4-FFF2-40B4-BE49-F238E27FC236}">
                <a16:creationId xmlns:a16="http://schemas.microsoft.com/office/drawing/2014/main" id="{D3D638D2-6312-41EB-B827-B0F92DE4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226" y="2313428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181</a:t>
            </a:r>
          </a:p>
        </p:txBody>
      </p:sp>
      <p:sp>
        <p:nvSpPr>
          <p:cNvPr id="222227" name="Text Box 19">
            <a:extLst>
              <a:ext uri="{FF2B5EF4-FFF2-40B4-BE49-F238E27FC236}">
                <a16:creationId xmlns:a16="http://schemas.microsoft.com/office/drawing/2014/main" id="{E43183B3-39D5-47C7-BFA8-44194835F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951" y="2791442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98</a:t>
            </a:r>
          </a:p>
        </p:txBody>
      </p:sp>
      <p:sp>
        <p:nvSpPr>
          <p:cNvPr id="222228" name="Text Box 20">
            <a:extLst>
              <a:ext uri="{FF2B5EF4-FFF2-40B4-BE49-F238E27FC236}">
                <a16:creationId xmlns:a16="http://schemas.microsoft.com/office/drawing/2014/main" id="{9FA86034-589D-436B-90E7-434E6F6F3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189" y="328833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64</a:t>
            </a:r>
          </a:p>
        </p:txBody>
      </p:sp>
      <p:sp>
        <p:nvSpPr>
          <p:cNvPr id="222229" name="Text Box 21">
            <a:extLst>
              <a:ext uri="{FF2B5EF4-FFF2-40B4-BE49-F238E27FC236}">
                <a16:creationId xmlns:a16="http://schemas.microsoft.com/office/drawing/2014/main" id="{5976417E-5132-41B9-B047-32E7F5AD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14" y="3772517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39</a:t>
            </a:r>
          </a:p>
        </p:txBody>
      </p:sp>
      <p:sp>
        <p:nvSpPr>
          <p:cNvPr id="222230" name="Text Box 22">
            <a:extLst>
              <a:ext uri="{FF2B5EF4-FFF2-40B4-BE49-F238E27FC236}">
                <a16:creationId xmlns:a16="http://schemas.microsoft.com/office/drawing/2014/main" id="{001F2C7F-D14B-4A70-A468-92C6232CF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951" y="4247356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28</a:t>
            </a:r>
          </a:p>
        </p:txBody>
      </p:sp>
      <p:sp>
        <p:nvSpPr>
          <p:cNvPr id="30738" name="Line 23">
            <a:extLst>
              <a:ext uri="{FF2B5EF4-FFF2-40B4-BE49-F238E27FC236}">
                <a16:creationId xmlns:a16="http://schemas.microsoft.com/office/drawing/2014/main" id="{F3A55090-BC70-45EC-A06D-9D9ACB131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8150" y="1817687"/>
            <a:ext cx="0" cy="289718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739" name="Text Box 24">
            <a:extLst>
              <a:ext uri="{FF2B5EF4-FFF2-40B4-BE49-F238E27FC236}">
                <a16:creationId xmlns:a16="http://schemas.microsoft.com/office/drawing/2014/main" id="{95F98693-41D2-41FD-9701-BAE934C30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610" y="1817688"/>
            <a:ext cx="270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boiling point (</a:t>
            </a:r>
            <a: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°C</a:t>
            </a:r>
            <a:r>
              <a:rPr lang="en-GB" alt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2233" name="Rectangle 25">
            <a:extLst>
              <a:ext uri="{FF2B5EF4-FFF2-40B4-BE49-F238E27FC236}">
                <a16:creationId xmlns:a16="http://schemas.microsoft.com/office/drawing/2014/main" id="{B79C56FB-0132-4C9A-B170-8AF8BBF41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965700"/>
            <a:ext cx="858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As the atoms get larger, the attraction between the positive metal ions and the delocalized sea of electrons gets weaker. This means the metals become easier to melt and boil.</a:t>
            </a:r>
          </a:p>
        </p:txBody>
      </p:sp>
      <p:sp>
        <p:nvSpPr>
          <p:cNvPr id="222234" name="Text Box 26">
            <a:extLst>
              <a:ext uri="{FF2B5EF4-FFF2-40B4-BE49-F238E27FC236}">
                <a16:creationId xmlns:a16="http://schemas.microsoft.com/office/drawing/2014/main" id="{365193E1-23EC-4638-8D53-3D4C84A0B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858" y="2311196"/>
            <a:ext cx="95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/>
              <a:t>1,342</a:t>
            </a:r>
          </a:p>
        </p:txBody>
      </p:sp>
      <p:sp>
        <p:nvSpPr>
          <p:cNvPr id="222235" name="Text Box 27">
            <a:extLst>
              <a:ext uri="{FF2B5EF4-FFF2-40B4-BE49-F238E27FC236}">
                <a16:creationId xmlns:a16="http://schemas.microsoft.com/office/drawing/2014/main" id="{EF7628E8-24FE-4C62-95D4-4E978C5F2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821" y="2791442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883</a:t>
            </a:r>
          </a:p>
        </p:txBody>
      </p:sp>
      <p:sp>
        <p:nvSpPr>
          <p:cNvPr id="222236" name="Text Box 28">
            <a:extLst>
              <a:ext uri="{FF2B5EF4-FFF2-40B4-BE49-F238E27FC236}">
                <a16:creationId xmlns:a16="http://schemas.microsoft.com/office/drawing/2014/main" id="{308D21B5-F80F-487E-B125-DBE6F4C8D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871" y="3288330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760</a:t>
            </a:r>
          </a:p>
        </p:txBody>
      </p:sp>
      <p:sp>
        <p:nvSpPr>
          <p:cNvPr id="222237" name="Text Box 29">
            <a:extLst>
              <a:ext uri="{FF2B5EF4-FFF2-40B4-BE49-F238E27FC236}">
                <a16:creationId xmlns:a16="http://schemas.microsoft.com/office/drawing/2014/main" id="{2A17C5BF-194E-4588-8553-9D1E0FE0B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108" y="3772517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686</a:t>
            </a:r>
          </a:p>
        </p:txBody>
      </p:sp>
      <p:sp>
        <p:nvSpPr>
          <p:cNvPr id="222238" name="Text Box 30">
            <a:extLst>
              <a:ext uri="{FF2B5EF4-FFF2-40B4-BE49-F238E27FC236}">
                <a16:creationId xmlns:a16="http://schemas.microsoft.com/office/drawing/2014/main" id="{50BEC0C9-6781-41CE-9ED1-7E2868CAB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633" y="4247356"/>
            <a:ext cx="74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671</a:t>
            </a:r>
          </a:p>
        </p:txBody>
      </p:sp>
      <p:sp>
        <p:nvSpPr>
          <p:cNvPr id="30747" name="Rectangle 32">
            <a:extLst>
              <a:ext uri="{FF2B5EF4-FFF2-40B4-BE49-F238E27FC236}">
                <a16:creationId xmlns:a16="http://schemas.microsoft.com/office/drawing/2014/main" id="{DD2EC956-4E97-4042-B0F6-E748DA517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Melting and boiling points</a:t>
            </a:r>
          </a:p>
        </p:txBody>
      </p:sp>
      <p:cxnSp>
        <p:nvCxnSpPr>
          <p:cNvPr id="30749" name="Straight Connector 34">
            <a:extLst>
              <a:ext uri="{FF2B5EF4-FFF2-40B4-BE49-F238E27FC236}">
                <a16:creationId xmlns:a16="http://schemas.microsoft.com/office/drawing/2014/main" id="{642D9ABA-A736-42BA-A752-47D7101EC5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6150" y="2296730"/>
            <a:ext cx="7283450" cy="0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0" name="Straight Connector 39">
            <a:extLst>
              <a:ext uri="{FF2B5EF4-FFF2-40B4-BE49-F238E27FC236}">
                <a16:creationId xmlns:a16="http://schemas.microsoft.com/office/drawing/2014/main" id="{C521EFA9-A774-4B42-8066-A0588F9852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5675" y="2782582"/>
            <a:ext cx="7285038" cy="0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1" name="Straight Connector 40">
            <a:extLst>
              <a:ext uri="{FF2B5EF4-FFF2-40B4-BE49-F238E27FC236}">
                <a16:creationId xmlns:a16="http://schemas.microsoft.com/office/drawing/2014/main" id="{D96C794E-843E-4A2E-B3DE-2CA9F0BC3E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5675" y="3268434"/>
            <a:ext cx="7285038" cy="0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2" name="Straight Connector 41">
            <a:extLst>
              <a:ext uri="{FF2B5EF4-FFF2-40B4-BE49-F238E27FC236}">
                <a16:creationId xmlns:a16="http://schemas.microsoft.com/office/drawing/2014/main" id="{74AD1EE0-9545-438E-993D-5ABF4C3406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1388" y="3754286"/>
            <a:ext cx="7283450" cy="0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3" name="Straight Connector 42">
            <a:extLst>
              <a:ext uri="{FF2B5EF4-FFF2-40B4-BE49-F238E27FC236}">
                <a16:creationId xmlns:a16="http://schemas.microsoft.com/office/drawing/2014/main" id="{25B7F7F2-D966-4153-94B3-FAAAD1D5AE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1388" y="4240138"/>
            <a:ext cx="7283450" cy="0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1A4F33-E809-4A37-9998-3CC5051A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 descr="notes_icon">
            <a:extLst>
              <a:ext uri="{FF2B5EF4-FFF2-40B4-BE49-F238E27FC236}">
                <a16:creationId xmlns:a16="http://schemas.microsoft.com/office/drawing/2014/main" id="{B426984F-92F1-4D26-97A1-DEC0B742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1" grpId="0"/>
      <p:bldP spid="222222" grpId="0"/>
      <p:bldP spid="222223" grpId="0"/>
      <p:bldP spid="222224" grpId="0"/>
      <p:bldP spid="222225" grpId="0"/>
      <p:bldP spid="222226" grpId="0"/>
      <p:bldP spid="222227" grpId="0"/>
      <p:bldP spid="222228" grpId="0"/>
      <p:bldP spid="222229" grpId="0"/>
      <p:bldP spid="222230" grpId="0"/>
      <p:bldP spid="222233" grpId="0"/>
      <p:bldP spid="222234" grpId="0"/>
      <p:bldP spid="222235" grpId="0"/>
      <p:bldP spid="222236" grpId="0"/>
      <p:bldP spid="222237" grpId="0"/>
      <p:bldP spid="2222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6BBEFDD5-AAB3-4A11-8E6F-125843B54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Properties of alkali metals quiz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2F6D22-4E56-4984-98BF-4D586A1C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flash_icon">
            <a:extLst>
              <a:ext uri="{FF2B5EF4-FFF2-40B4-BE49-F238E27FC236}">
                <a16:creationId xmlns:a16="http://schemas.microsoft.com/office/drawing/2014/main" id="{7A6348BB-7457-4CDA-963F-24D2BCB6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notes_icon">
            <a:extLst>
              <a:ext uri="{FF2B5EF4-FFF2-40B4-BE49-F238E27FC236}">
                <a16:creationId xmlns:a16="http://schemas.microsoft.com/office/drawing/2014/main" id="{C6298B7C-F6BE-4C18-BFFD-1EB21E36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58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EFDF9843-4202-4E13-A02C-99C0A1468F4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3" descr="Picture24.jpg">
            <a:extLst>
              <a:ext uri="{FF2B5EF4-FFF2-40B4-BE49-F238E27FC236}">
                <a16:creationId xmlns:a16="http://schemas.microsoft.com/office/drawing/2014/main" id="{7378CDDB-F0B4-46F0-8309-C0C703595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57425"/>
            <a:ext cx="110013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>
            <a:extLst>
              <a:ext uri="{FF2B5EF4-FFF2-40B4-BE49-F238E27FC236}">
                <a16:creationId xmlns:a16="http://schemas.microsoft.com/office/drawing/2014/main" id="{99471AF0-4814-4480-AD35-CB697977C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801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</a:t>
            </a:r>
            <a:r>
              <a:rPr lang="en-GB" altLang="en-US" b="1" dirty="0">
                <a:solidFill>
                  <a:srgbClr val="FF6600"/>
                </a:solidFill>
              </a:rPr>
              <a:t>reactivity</a:t>
            </a:r>
            <a:r>
              <a:rPr lang="en-GB" altLang="en-US" dirty="0">
                <a:solidFill>
                  <a:srgbClr val="010066"/>
                </a:solidFill>
              </a:rPr>
              <a:t> of alkali metals increases going down the group. Why is this? </a:t>
            </a:r>
          </a:p>
        </p:txBody>
      </p:sp>
      <p:sp>
        <p:nvSpPr>
          <p:cNvPr id="332805" name="Rectangle 5">
            <a:extLst>
              <a:ext uri="{FF2B5EF4-FFF2-40B4-BE49-F238E27FC236}">
                <a16:creationId xmlns:a16="http://schemas.microsoft.com/office/drawing/2014/main" id="{6525D4EF-10A4-4826-AE46-F016CE40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1743075"/>
            <a:ext cx="5302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The atoms of each element get larger going down the group.</a:t>
            </a:r>
          </a:p>
        </p:txBody>
      </p:sp>
      <p:sp>
        <p:nvSpPr>
          <p:cNvPr id="332806" name="Text Box 6">
            <a:extLst>
              <a:ext uri="{FF2B5EF4-FFF2-40B4-BE49-F238E27FC236}">
                <a16:creationId xmlns:a16="http://schemas.microsoft.com/office/drawing/2014/main" id="{8FF02E2B-8CDA-4DA2-8E01-03A4C425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4" y="2692400"/>
            <a:ext cx="4840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This means that the outer shell electron gets further away from the nucleus.</a:t>
            </a:r>
          </a:p>
        </p:txBody>
      </p:sp>
      <p:sp>
        <p:nvSpPr>
          <p:cNvPr id="332807" name="Text Box 7">
            <a:extLst>
              <a:ext uri="{FF2B5EF4-FFF2-40B4-BE49-F238E27FC236}">
                <a16:creationId xmlns:a16="http://schemas.microsoft.com/office/drawing/2014/main" id="{DBD06461-FDE6-4D1C-9E06-557B86190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4006850"/>
            <a:ext cx="5302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The further an electron is from the positive nucleus, the easier it can be lost in reactions.</a:t>
            </a:r>
          </a:p>
        </p:txBody>
      </p:sp>
      <p:sp>
        <p:nvSpPr>
          <p:cNvPr id="332808" name="Text Box 8">
            <a:extLst>
              <a:ext uri="{FF2B5EF4-FFF2-40B4-BE49-F238E27FC236}">
                <a16:creationId xmlns:a16="http://schemas.microsoft.com/office/drawing/2014/main" id="{A33F2D0D-4CDA-4E4B-BCC3-173DD3F08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5321300"/>
            <a:ext cx="572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This is why the reactivity of the alkali metals increases going down group 1.</a:t>
            </a:r>
          </a:p>
        </p:txBody>
      </p:sp>
      <p:sp>
        <p:nvSpPr>
          <p:cNvPr id="32777" name="Rectangle 63">
            <a:extLst>
              <a:ext uri="{FF2B5EF4-FFF2-40B4-BE49-F238E27FC236}">
                <a16:creationId xmlns:a16="http://schemas.microsoft.com/office/drawing/2014/main" id="{9013D7F9-69DC-4CD0-AEC7-EAB6EA0F4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363" y="53975"/>
            <a:ext cx="8041393" cy="549275"/>
          </a:xfrm>
        </p:spPr>
        <p:txBody>
          <a:bodyPr/>
          <a:lstStyle/>
          <a:p>
            <a:r>
              <a:rPr lang="en-GB" altLang="en-US" dirty="0"/>
              <a:t>How does electron structure affect reactivity?</a:t>
            </a:r>
          </a:p>
        </p:txBody>
      </p:sp>
      <p:pic>
        <p:nvPicPr>
          <p:cNvPr id="32779" name="Picture 64" descr="Picture26.jpg">
            <a:extLst>
              <a:ext uri="{FF2B5EF4-FFF2-40B4-BE49-F238E27FC236}">
                <a16:creationId xmlns:a16="http://schemas.microsoft.com/office/drawing/2014/main" id="{C8C233C3-C53E-4651-A0BD-8A173BFAF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757363"/>
            <a:ext cx="19700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640C9B-16F4-41A7-9180-CB783173A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21E70FF-E4FB-4BAD-B085-CE9D2C4A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261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5" grpId="0"/>
      <p:bldP spid="332806" grpId="0"/>
      <p:bldP spid="332807" grpId="0"/>
      <p:bldP spid="3328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A75269F2-DC4F-4D1D-A892-593C9509A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is the order of reactivity?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6C38CE-C558-4641-94CE-BB99E8C5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lash_icon">
            <a:extLst>
              <a:ext uri="{FF2B5EF4-FFF2-40B4-BE49-F238E27FC236}">
                <a16:creationId xmlns:a16="http://schemas.microsoft.com/office/drawing/2014/main" id="{671B654C-D711-4636-B7C1-8CC26F64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8A1117A4-53C5-4C25-B5EF-EC217BE4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82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BA8A1DBE-97A0-4E6A-832C-A80E354EDBA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04F65A22-6A9E-4D31-8BD6-BF051CA6A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784225"/>
            <a:ext cx="4127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All alkali metals react with the oxygen in air to form </a:t>
            </a:r>
            <a:r>
              <a:rPr lang="en-GB" altLang="en-US" b="1" dirty="0">
                <a:solidFill>
                  <a:srgbClr val="FF6600"/>
                </a:solidFill>
              </a:rPr>
              <a:t>metal oxides</a:t>
            </a:r>
            <a:r>
              <a:rPr lang="en-GB" altLang="en-US" dirty="0">
                <a:solidFill>
                  <a:srgbClr val="010066"/>
                </a:solidFill>
              </a:rPr>
              <a:t>. This produces a layer of dull oxide on the surface of the metal.</a:t>
            </a:r>
          </a:p>
        </p:txBody>
      </p:sp>
      <p:sp>
        <p:nvSpPr>
          <p:cNvPr id="314372" name="Text Box 4">
            <a:extLst>
              <a:ext uri="{FF2B5EF4-FFF2-40B4-BE49-F238E27FC236}">
                <a16:creationId xmlns:a16="http://schemas.microsoft.com/office/drawing/2014/main" id="{4665B719-A133-4E5F-B6DA-2C3671D0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988898"/>
            <a:ext cx="35066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speed at which alkali metals react with oxygen increases going down the group.</a:t>
            </a:r>
          </a:p>
        </p:txBody>
      </p:sp>
      <p:pic>
        <p:nvPicPr>
          <p:cNvPr id="33797" name="Picture 11" descr="uncut lithium">
            <a:extLst>
              <a:ext uri="{FF2B5EF4-FFF2-40B4-BE49-F238E27FC236}">
                <a16:creationId xmlns:a16="http://schemas.microsoft.com/office/drawing/2014/main" id="{7A45AF91-08BF-4BBA-B76E-EB8396FF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35" y="923583"/>
            <a:ext cx="3397955" cy="349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13">
            <a:extLst>
              <a:ext uri="{FF2B5EF4-FFF2-40B4-BE49-F238E27FC236}">
                <a16:creationId xmlns:a16="http://schemas.microsoft.com/office/drawing/2014/main" id="{F91DB2DA-68FD-4D8D-AC0D-1AD4EBC43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do alkali metals react with oxygen?</a:t>
            </a:r>
          </a:p>
        </p:txBody>
      </p:sp>
      <p:sp>
        <p:nvSpPr>
          <p:cNvPr id="314382" name="Text Box 14">
            <a:extLst>
              <a:ext uri="{FF2B5EF4-FFF2-40B4-BE49-F238E27FC236}">
                <a16:creationId xmlns:a16="http://schemas.microsoft.com/office/drawing/2014/main" id="{1054549B-129F-4E9A-A19B-CD77F1BC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4824239"/>
            <a:ext cx="783025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type of reaction is called an </a:t>
            </a:r>
            <a:r>
              <a:rPr lang="en-GB" altLang="en-US" b="1" dirty="0">
                <a:solidFill>
                  <a:srgbClr val="FF6600"/>
                </a:solidFill>
              </a:rPr>
              <a:t>oxidation</a:t>
            </a:r>
            <a:r>
              <a:rPr lang="en-GB" altLang="en-US" dirty="0">
                <a:solidFill>
                  <a:srgbClr val="010066"/>
                </a:solidFill>
              </a:rPr>
              <a:t> reaction.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When an oxidation reaction takes place in alkali metals, the atom’s outer electron is lost.</a:t>
            </a:r>
          </a:p>
        </p:txBody>
      </p: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D49FE6-B1AA-4A25-896E-DD036BF3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EBA9E183-D824-45CC-8285-38F24D62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/>
      <p:bldP spid="3143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Text Box 3">
            <a:extLst>
              <a:ext uri="{FF2B5EF4-FFF2-40B4-BE49-F238E27FC236}">
                <a16:creationId xmlns:a16="http://schemas.microsoft.com/office/drawing/2014/main" id="{0B7C2019-CECB-463E-9D4F-BED93E06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474634"/>
            <a:ext cx="8337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Write a balanced symbol equation to show the formation of a sodium oxide through an oxidation reaction: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88EE81D5-8856-465F-8444-0B2AADD2F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word equation for the oxidation reaction between an alkali metal and oxygen is:</a:t>
            </a:r>
          </a:p>
        </p:txBody>
      </p:sp>
      <p:sp>
        <p:nvSpPr>
          <p:cNvPr id="316427" name="Text Box 11">
            <a:extLst>
              <a:ext uri="{FF2B5EF4-FFF2-40B4-BE49-F238E27FC236}">
                <a16:creationId xmlns:a16="http://schemas.microsoft.com/office/drawing/2014/main" id="{2732AC58-8937-43CD-88FA-44A5F463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328686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Write a balanced symbol equation to show the formation of a lithium oxide through an oxidation reaction</a:t>
            </a:r>
            <a:r>
              <a:rPr lang="en-GB" altLang="en-US" dirty="0"/>
              <a:t>:</a:t>
            </a:r>
            <a:endParaRPr lang="en-GB" altLang="en-US" dirty="0">
              <a:solidFill>
                <a:srgbClr val="010066"/>
              </a:solidFill>
            </a:endParaRPr>
          </a:p>
        </p:txBody>
      </p:sp>
      <p:sp>
        <p:nvSpPr>
          <p:cNvPr id="34822" name="Rectangle 17">
            <a:extLst>
              <a:ext uri="{FF2B5EF4-FFF2-40B4-BE49-F238E27FC236}">
                <a16:creationId xmlns:a16="http://schemas.microsoft.com/office/drawing/2014/main" id="{D90B1D32-0461-4554-8B0D-BC078BD8E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Oxidation equation</a:t>
            </a:r>
          </a:p>
        </p:txBody>
      </p:sp>
      <p:pic>
        <p:nvPicPr>
          <p:cNvPr id="34823" name="Picture 141" descr="Picture28.jpg">
            <a:extLst>
              <a:ext uri="{FF2B5EF4-FFF2-40B4-BE49-F238E27FC236}">
                <a16:creationId xmlns:a16="http://schemas.microsoft.com/office/drawing/2014/main" id="{6CED28A2-11B1-4073-8854-F945059B8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574800"/>
            <a:ext cx="72485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icture1.jpg">
            <a:extLst>
              <a:ext uri="{FF2B5EF4-FFF2-40B4-BE49-F238E27FC236}">
                <a16:creationId xmlns:a16="http://schemas.microsoft.com/office/drawing/2014/main" id="{38134CB3-06E7-4A73-BEC2-D8F383CA3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3148013"/>
            <a:ext cx="724852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icture3.jpg">
            <a:extLst>
              <a:ext uri="{FF2B5EF4-FFF2-40B4-BE49-F238E27FC236}">
                <a16:creationId xmlns:a16="http://schemas.microsoft.com/office/drawing/2014/main" id="{42A0F86B-1B00-48F2-9E18-798B2F066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3148013"/>
            <a:ext cx="724852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icture7.jpg">
            <a:extLst>
              <a:ext uri="{FF2B5EF4-FFF2-40B4-BE49-F238E27FC236}">
                <a16:creationId xmlns:a16="http://schemas.microsoft.com/office/drawing/2014/main" id="{10760FFC-BAB1-4078-9410-2F2A1D93F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5321300"/>
            <a:ext cx="72485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1" descr="Picture6.jpg">
            <a:extLst>
              <a:ext uri="{FF2B5EF4-FFF2-40B4-BE49-F238E27FC236}">
                <a16:creationId xmlns:a16="http://schemas.microsoft.com/office/drawing/2014/main" id="{038AEBC1-B6E7-40C8-BCA1-68F27497E8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5321300"/>
            <a:ext cx="72485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6EE3F-71B4-4025-AA1C-11AF5D16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  <p:bldP spid="3164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Planning and Carrying Out Investigations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Using Mathematics and Computational Thinking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6. Structure and Function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BFB9B12-2B0F-4AC9-B398-0E02972A7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Ionic equation</a:t>
            </a:r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68D2FF55-B05C-4233-910C-4157D147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496300" cy="4619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Write the </a:t>
            </a:r>
            <a:r>
              <a:rPr lang="en-GB" altLang="en-US" b="1">
                <a:solidFill>
                  <a:srgbClr val="010066"/>
                </a:solidFill>
              </a:rPr>
              <a:t>ionic equation </a:t>
            </a:r>
            <a:r>
              <a:rPr lang="en-GB" altLang="en-US"/>
              <a:t>for the </a:t>
            </a:r>
            <a:r>
              <a:rPr lang="en-GB" altLang="en-US" b="1">
                <a:solidFill>
                  <a:srgbClr val="010066"/>
                </a:solidFill>
              </a:rPr>
              <a:t>oxidation</a:t>
            </a:r>
            <a:r>
              <a:rPr lang="en-GB" altLang="en-US"/>
              <a:t> of a sodium atom.</a:t>
            </a:r>
          </a:p>
        </p:txBody>
      </p:sp>
      <p:sp>
        <p:nvSpPr>
          <p:cNvPr id="373767" name="Text Box 7">
            <a:extLst>
              <a:ext uri="{FF2B5EF4-FFF2-40B4-BE49-F238E27FC236}">
                <a16:creationId xmlns:a16="http://schemas.microsoft.com/office/drawing/2014/main" id="{5A021E45-3E31-406A-ADBA-34C1C46A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43188"/>
            <a:ext cx="50927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What is happening in this equation?</a:t>
            </a:r>
          </a:p>
        </p:txBody>
      </p:sp>
      <p:sp>
        <p:nvSpPr>
          <p:cNvPr id="373768" name="Text Box 8">
            <a:extLst>
              <a:ext uri="{FF2B5EF4-FFF2-40B4-BE49-F238E27FC236}">
                <a16:creationId xmlns:a16="http://schemas.microsoft.com/office/drawing/2014/main" id="{57A80F7D-4E8A-49B2-9003-9C6784F0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395307"/>
            <a:ext cx="4371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sodium atom loses one electron (</a:t>
            </a:r>
            <a:r>
              <a:rPr lang="en-GB" altLang="en-US" b="1" dirty="0"/>
              <a:t>e</a:t>
            </a:r>
            <a:r>
              <a:rPr lang="en-GB" altLang="en-US" b="1" baseline="30000" dirty="0"/>
              <a:t>–</a:t>
            </a:r>
            <a:r>
              <a:rPr lang="en-GB" altLang="en-US" dirty="0"/>
              <a:t>) to form a positive ion with a charge of </a:t>
            </a:r>
            <a:r>
              <a:rPr lang="en-GB" altLang="en-US" b="1" dirty="0"/>
              <a:t>+1</a:t>
            </a:r>
            <a:r>
              <a:rPr lang="en-GB" altLang="en-US" dirty="0"/>
              <a:t>. </a:t>
            </a:r>
          </a:p>
        </p:txBody>
      </p:sp>
      <p:sp>
        <p:nvSpPr>
          <p:cNvPr id="373769" name="Text Box 9">
            <a:extLst>
              <a:ext uri="{FF2B5EF4-FFF2-40B4-BE49-F238E27FC236}">
                <a16:creationId xmlns:a16="http://schemas.microsoft.com/office/drawing/2014/main" id="{0D55DE81-D8D6-40D6-A06B-D11AC10D4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890555"/>
            <a:ext cx="47032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Because </a:t>
            </a:r>
            <a:r>
              <a:rPr lang="en-GB" altLang="en-US" dirty="0">
                <a:solidFill>
                  <a:srgbClr val="010066"/>
                </a:solidFill>
              </a:rPr>
              <a:t>oxidation</a:t>
            </a:r>
            <a:r>
              <a:rPr lang="en-GB" altLang="en-US" b="1" dirty="0">
                <a:solidFill>
                  <a:srgbClr val="FF6600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is the </a:t>
            </a:r>
            <a:r>
              <a:rPr lang="en-GB" altLang="en-US" b="1" dirty="0">
                <a:solidFill>
                  <a:srgbClr val="010066"/>
                </a:solidFill>
              </a:rPr>
              <a:t>loss </a:t>
            </a:r>
            <a:br>
              <a:rPr lang="en-GB" altLang="en-US" b="1" dirty="0">
                <a:solidFill>
                  <a:srgbClr val="010066"/>
                </a:solidFill>
              </a:rPr>
            </a:br>
            <a:r>
              <a:rPr lang="en-GB" altLang="en-US" b="1" dirty="0">
                <a:solidFill>
                  <a:srgbClr val="010066"/>
                </a:solidFill>
              </a:rPr>
              <a:t>of electrons</a:t>
            </a:r>
            <a:r>
              <a:rPr lang="en-GB" altLang="en-US" dirty="0"/>
              <a:t>, we say the sodium atom has been oxidized. </a:t>
            </a:r>
          </a:p>
        </p:txBody>
      </p:sp>
      <p:pic>
        <p:nvPicPr>
          <p:cNvPr id="27" name="Picture 26" descr="Picture29.jpg">
            <a:extLst>
              <a:ext uri="{FF2B5EF4-FFF2-40B4-BE49-F238E27FC236}">
                <a16:creationId xmlns:a16="http://schemas.microsoft.com/office/drawing/2014/main" id="{C12A07D8-54F5-43B9-B8DE-EFCD00874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525588"/>
            <a:ext cx="37115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Picture30.jpg">
            <a:extLst>
              <a:ext uri="{FF2B5EF4-FFF2-40B4-BE49-F238E27FC236}">
                <a16:creationId xmlns:a16="http://schemas.microsoft.com/office/drawing/2014/main" id="{F8FB127A-F76D-4A65-AD7E-AA4BE3DFD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03237"/>
            <a:ext cx="33655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64562B-8103-44F3-8360-CA242372E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37D8D79A-F6F2-49DA-9AFC-17C4B91B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5A9A39CB-0366-451D-A990-79B2A117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14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7" grpId="0" animBg="1"/>
      <p:bldP spid="373768" grpId="0"/>
      <p:bldP spid="3737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BC006E14-4A9D-418E-ACBE-AB52B00A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38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All of the alkali metals react vigorously with water.  </a:t>
            </a: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2266CF55-E425-4C05-85CC-D91F8486C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630051"/>
            <a:ext cx="4586288" cy="12001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The reaction produces a gas </a:t>
            </a:r>
            <a:br>
              <a:rPr lang="en-GB" altLang="en-US" dirty="0"/>
            </a:br>
            <a:r>
              <a:rPr lang="en-GB" altLang="en-US" dirty="0"/>
              <a:t>that ignites a lighted splint with a squeaky pop. What is this gas?</a:t>
            </a:r>
          </a:p>
        </p:txBody>
      </p:sp>
      <p:sp>
        <p:nvSpPr>
          <p:cNvPr id="320517" name="Text Box 5">
            <a:extLst>
              <a:ext uri="{FF2B5EF4-FFF2-40B4-BE49-F238E27FC236}">
                <a16:creationId xmlns:a16="http://schemas.microsoft.com/office/drawing/2014/main" id="{1545997F-223D-4518-9A0A-D0F877224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16264"/>
            <a:ext cx="841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It is an </a:t>
            </a:r>
            <a:r>
              <a:rPr lang="en-GB" altLang="en-US" b="1">
                <a:solidFill>
                  <a:srgbClr val="FF6600"/>
                </a:solidFill>
              </a:rPr>
              <a:t>exothermic</a:t>
            </a:r>
            <a:r>
              <a:rPr lang="en-GB" altLang="en-US"/>
              <a:t> reaction as it releases a lot of heat.</a:t>
            </a:r>
          </a:p>
        </p:txBody>
      </p:sp>
      <p:sp>
        <p:nvSpPr>
          <p:cNvPr id="320518" name="Text Box 61">
            <a:extLst>
              <a:ext uri="{FF2B5EF4-FFF2-40B4-BE49-F238E27FC236}">
                <a16:creationId xmlns:a16="http://schemas.microsoft.com/office/drawing/2014/main" id="{24F639F0-B8C8-43D6-8FBE-76E47242B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986788"/>
            <a:ext cx="45386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When green universal indicator is added to the reaction mixture, it turns purple. </a:t>
            </a:r>
          </a:p>
        </p:txBody>
      </p:sp>
      <p:sp>
        <p:nvSpPr>
          <p:cNvPr id="320519" name="Text Box 7">
            <a:extLst>
              <a:ext uri="{FF2B5EF4-FFF2-40B4-BE49-F238E27FC236}">
                <a16:creationId xmlns:a16="http://schemas.microsoft.com/office/drawing/2014/main" id="{A30FE734-84A6-419E-AB00-09AD3E293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1398012"/>
            <a:ext cx="863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reaction becomes </a:t>
            </a:r>
            <a:r>
              <a:rPr lang="en-GB" altLang="en-US" b="1" dirty="0">
                <a:solidFill>
                  <a:srgbClr val="010066"/>
                </a:solidFill>
              </a:rPr>
              <a:t>more vigorous </a:t>
            </a:r>
            <a:r>
              <a:rPr lang="en-GB" altLang="en-US" dirty="0">
                <a:solidFill>
                  <a:srgbClr val="010066"/>
                </a:solidFill>
              </a:rPr>
              <a:t>going down the group.</a:t>
            </a:r>
          </a:p>
        </p:txBody>
      </p:sp>
      <p:pic>
        <p:nvPicPr>
          <p:cNvPr id="320521" name="Picture 9" descr="lithium_universal_indicator">
            <a:extLst>
              <a:ext uri="{FF2B5EF4-FFF2-40B4-BE49-F238E27FC236}">
                <a16:creationId xmlns:a16="http://schemas.microsoft.com/office/drawing/2014/main" id="{4F1A5E32-2706-4962-B9FB-0370C4C7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3381375"/>
            <a:ext cx="33162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11">
            <a:extLst>
              <a:ext uri="{FF2B5EF4-FFF2-40B4-BE49-F238E27FC236}">
                <a16:creationId xmlns:a16="http://schemas.microsoft.com/office/drawing/2014/main" id="{ABCBE1D1-FAC2-4259-96C2-DE6B84B96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do alkali metals react with water?</a:t>
            </a:r>
          </a:p>
        </p:txBody>
      </p:sp>
      <p:sp>
        <p:nvSpPr>
          <p:cNvPr id="36875" name="Text Box 12">
            <a:extLst>
              <a:ext uri="{FF2B5EF4-FFF2-40B4-BE49-F238E27FC236}">
                <a16:creationId xmlns:a16="http://schemas.microsoft.com/office/drawing/2014/main" id="{A8752417-37A2-4E3E-97E6-DB337181E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49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20525" name="Rectangle 13">
            <a:extLst>
              <a:ext uri="{FF2B5EF4-FFF2-40B4-BE49-F238E27FC236}">
                <a16:creationId xmlns:a16="http://schemas.microsoft.com/office/drawing/2014/main" id="{AFFF047E-57A9-468B-A646-0CEB469D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330825"/>
            <a:ext cx="4568825" cy="8223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What does this tell you about the products of this reaction?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45EA8D87-865F-4F92-A7C9-176EF36E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2632075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/>
              <a:t>lithium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EBB8D1BC-F18A-4E2E-B9EF-8BB95C4EC5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9900" y="3128963"/>
            <a:ext cx="360363" cy="1908175"/>
          </a:xfrm>
          <a:prstGeom prst="line">
            <a:avLst/>
          </a:prstGeom>
          <a:noFill/>
          <a:ln w="38100">
            <a:solidFill>
              <a:srgbClr val="010066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B9B971-DF41-4229-96FE-0D73AE53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notes_icon">
            <a:extLst>
              <a:ext uri="{FF2B5EF4-FFF2-40B4-BE49-F238E27FC236}">
                <a16:creationId xmlns:a16="http://schemas.microsoft.com/office/drawing/2014/main" id="{0CEDAA70-F917-4A3E-A6A7-895844110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animBg="1"/>
      <p:bldP spid="320517" grpId="0"/>
      <p:bldP spid="320518" grpId="0"/>
      <p:bldP spid="320519" grpId="0"/>
      <p:bldP spid="320525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7E433B71-9876-4E3F-970B-2EA4B813F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316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This reaction creates </a:t>
            </a:r>
            <a:r>
              <a:rPr lang="en-GB" altLang="en-US" b="1">
                <a:solidFill>
                  <a:srgbClr val="FF6600"/>
                </a:solidFill>
              </a:rPr>
              <a:t>hydroxide</a:t>
            </a:r>
            <a:r>
              <a:rPr lang="en-GB" altLang="en-US"/>
              <a:t> (OH</a:t>
            </a:r>
            <a:r>
              <a:rPr lang="en-GB" altLang="en-US" baseline="30000"/>
              <a:t>–</a:t>
            </a:r>
            <a:r>
              <a:rPr lang="en-GB" altLang="en-US"/>
              <a:t>) ions. Hydroxide ions are alkaline. </a:t>
            </a:r>
          </a:p>
        </p:txBody>
      </p:sp>
      <p:sp>
        <p:nvSpPr>
          <p:cNvPr id="322567" name="Text Box 7">
            <a:extLst>
              <a:ext uri="{FF2B5EF4-FFF2-40B4-BE49-F238E27FC236}">
                <a16:creationId xmlns:a16="http://schemas.microsoft.com/office/drawing/2014/main" id="{F7D54984-DB97-4C49-A5CD-1E6364E96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829103"/>
            <a:ext cx="7943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The general equation for the reaction between an alkali metal reacting with water is:</a:t>
            </a:r>
          </a:p>
        </p:txBody>
      </p:sp>
      <p:sp>
        <p:nvSpPr>
          <p:cNvPr id="322569" name="Text Box 9">
            <a:extLst>
              <a:ext uri="{FF2B5EF4-FFF2-40B4-BE49-F238E27FC236}">
                <a16:creationId xmlns:a16="http://schemas.microsoft.com/office/drawing/2014/main" id="{0CC85BAB-E806-4394-BDA4-3B357C615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06665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This is another reason why the group 1 elements are called the alkali metals.</a:t>
            </a:r>
            <a:endParaRPr lang="en-GB" altLang="en-US" b="1"/>
          </a:p>
        </p:txBody>
      </p:sp>
      <p:sp>
        <p:nvSpPr>
          <p:cNvPr id="37894" name="Rectangle 11">
            <a:extLst>
              <a:ext uri="{FF2B5EF4-FFF2-40B4-BE49-F238E27FC236}">
                <a16:creationId xmlns:a16="http://schemas.microsoft.com/office/drawing/2014/main" id="{59C0D7BB-4464-4AE9-B824-08859D703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Water reaction equation</a:t>
            </a:r>
          </a:p>
        </p:txBody>
      </p:sp>
      <p:pic>
        <p:nvPicPr>
          <p:cNvPr id="11" name="Picture 101" descr="Picture9.jpg">
            <a:extLst>
              <a:ext uri="{FF2B5EF4-FFF2-40B4-BE49-F238E27FC236}">
                <a16:creationId xmlns:a16="http://schemas.microsoft.com/office/drawing/2014/main" id="{093D0632-2F72-4513-99A7-7201E1563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911600"/>
            <a:ext cx="821055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8.jpg">
            <a:extLst>
              <a:ext uri="{FF2B5EF4-FFF2-40B4-BE49-F238E27FC236}">
                <a16:creationId xmlns:a16="http://schemas.microsoft.com/office/drawing/2014/main" id="{A7E29860-6734-49E9-B2B5-A92E1E398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911600"/>
            <a:ext cx="821055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E513A2-22E8-4752-9719-2C8B978A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7" grpId="0"/>
      <p:bldP spid="3225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E0F38C5-71CF-41F1-8EF7-163900261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r>
              <a:rPr lang="en-GB" altLang="en-US"/>
              <a:t>How does lithium react with water?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E4E053FE-34F5-475B-A022-AE6B39B5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434199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Lithium is the least reactive of the alkali metals. </a:t>
            </a:r>
          </a:p>
        </p:txBody>
      </p:sp>
      <p:sp>
        <p:nvSpPr>
          <p:cNvPr id="324616" name="Rectangle 8">
            <a:extLst>
              <a:ext uri="{FF2B5EF4-FFF2-40B4-BE49-F238E27FC236}">
                <a16:creationId xmlns:a16="http://schemas.microsoft.com/office/drawing/2014/main" id="{B79C8BDD-1A7F-44AE-A8C9-0FDB37C6E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930927"/>
            <a:ext cx="442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When added to water, it fizzes and moves slowly around the surface of the water.</a:t>
            </a:r>
          </a:p>
        </p:txBody>
      </p:sp>
      <p:pic>
        <p:nvPicPr>
          <p:cNvPr id="324619" name="Picture 11" descr="lithium and water">
            <a:extLst>
              <a:ext uri="{FF2B5EF4-FFF2-40B4-BE49-F238E27FC236}">
                <a16:creationId xmlns:a16="http://schemas.microsoft.com/office/drawing/2014/main" id="{3DA66E95-0B9F-48DF-B436-EC2F0A5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788988"/>
            <a:ext cx="3433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9AED88BB-C412-40FC-B435-E49CA6F3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447696"/>
            <a:ext cx="3647193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What is the equation for this reaction?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97FEC65-5268-4E58-9D90-10B32719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8893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/>
              <a:t>lithium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116C2CA7-B8BE-490D-8E4C-69A1D9AD42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81813" y="2322513"/>
            <a:ext cx="511175" cy="1487487"/>
          </a:xfrm>
          <a:prstGeom prst="line">
            <a:avLst/>
          </a:prstGeom>
          <a:noFill/>
          <a:ln w="38100">
            <a:solidFill>
              <a:srgbClr val="010066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" name="Picture 14" descr="Picture11.jpg">
            <a:extLst>
              <a:ext uri="{FF2B5EF4-FFF2-40B4-BE49-F238E27FC236}">
                <a16:creationId xmlns:a16="http://schemas.microsoft.com/office/drawing/2014/main" id="{B8B4D1B1-14AA-4D2C-A54A-64F91D5C9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5" y="4546600"/>
            <a:ext cx="80772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icture10.jpg">
            <a:extLst>
              <a:ext uri="{FF2B5EF4-FFF2-40B4-BE49-F238E27FC236}">
                <a16:creationId xmlns:a16="http://schemas.microsoft.com/office/drawing/2014/main" id="{37302227-2C6F-44F7-B1EF-45A90FFD4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5" y="4546600"/>
            <a:ext cx="80772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9B7B6E-B98D-4C78-AA78-C2E09F24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notes_icon">
            <a:extLst>
              <a:ext uri="{FF2B5EF4-FFF2-40B4-BE49-F238E27FC236}">
                <a16:creationId xmlns:a16="http://schemas.microsoft.com/office/drawing/2014/main" id="{0981EEF1-7A68-4B5E-9F38-B30B495D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FD4659C-5D2E-4D8B-B108-2A655EEC7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r>
              <a:rPr lang="en-GB" altLang="en-US"/>
              <a:t>How does sodium react with water?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92FBB0E1-D7A0-43CC-B894-ACA35F3A2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80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Sodium is more reactive than lithium. When it is added to water, sodium fizzes and moves quickly across the surface.</a:t>
            </a:r>
          </a:p>
        </p:txBody>
      </p:sp>
      <p:sp>
        <p:nvSpPr>
          <p:cNvPr id="326664" name="Text Box 8">
            <a:extLst>
              <a:ext uri="{FF2B5EF4-FFF2-40B4-BE49-F238E27FC236}">
                <a16:creationId xmlns:a16="http://schemas.microsoft.com/office/drawing/2014/main" id="{AA20BD53-C308-4854-AB45-1F4CC27E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997501"/>
            <a:ext cx="5400675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What is the equation for this reaction?</a:t>
            </a:r>
          </a:p>
        </p:txBody>
      </p:sp>
      <p:sp>
        <p:nvSpPr>
          <p:cNvPr id="326665" name="Rectangle 9">
            <a:extLst>
              <a:ext uri="{FF2B5EF4-FFF2-40B4-BE49-F238E27FC236}">
                <a16:creationId xmlns:a16="http://schemas.microsoft.com/office/drawing/2014/main" id="{5318CAF2-F2FD-4880-B322-06C8C105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049704"/>
            <a:ext cx="5364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hydrogen sometimes catches fire because of the heat from the reaction.</a:t>
            </a:r>
          </a:p>
        </p:txBody>
      </p:sp>
      <p:sp>
        <p:nvSpPr>
          <p:cNvPr id="326666" name="Rectangle 10">
            <a:extLst>
              <a:ext uri="{FF2B5EF4-FFF2-40B4-BE49-F238E27FC236}">
                <a16:creationId xmlns:a16="http://schemas.microsoft.com/office/drawing/2014/main" id="{0E7292A1-0EC7-49BC-864B-5F0D9AB88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32021"/>
            <a:ext cx="4197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sodium melts as it reacts and becomes spherical and shiny, like a ball bearing.</a:t>
            </a:r>
            <a:r>
              <a:rPr lang="en-GB" altLang="en-US"/>
              <a:t> </a:t>
            </a:r>
          </a:p>
        </p:txBody>
      </p:sp>
      <p:pic>
        <p:nvPicPr>
          <p:cNvPr id="326669" name="Picture 13" descr="sodium and water flame">
            <a:extLst>
              <a:ext uri="{FF2B5EF4-FFF2-40B4-BE49-F238E27FC236}">
                <a16:creationId xmlns:a16="http://schemas.microsoft.com/office/drawing/2014/main" id="{840CBC80-E4B9-42F4-A68A-1CE3C9D0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1686865"/>
            <a:ext cx="2788869" cy="281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1">
            <a:extLst>
              <a:ext uri="{FF2B5EF4-FFF2-40B4-BE49-F238E27FC236}">
                <a16:creationId xmlns:a16="http://schemas.microsoft.com/office/drawing/2014/main" id="{63BFB261-6A13-4A31-96E1-58CE632D2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2446338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/>
              <a:t>sodium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33CEEF16-2F9F-45FB-9949-DF4C3BC43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3" y="2753607"/>
            <a:ext cx="1608137" cy="950031"/>
          </a:xfrm>
          <a:prstGeom prst="line">
            <a:avLst/>
          </a:prstGeom>
          <a:noFill/>
          <a:ln w="38100">
            <a:solidFill>
              <a:srgbClr val="010066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5" name="Picture 14" descr="Picture13.jpg">
            <a:extLst>
              <a:ext uri="{FF2B5EF4-FFF2-40B4-BE49-F238E27FC236}">
                <a16:creationId xmlns:a16="http://schemas.microsoft.com/office/drawing/2014/main" id="{B0A022B5-1ECB-4942-81B9-6B3982514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578350"/>
            <a:ext cx="80962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icture1.jpg">
            <a:extLst>
              <a:ext uri="{FF2B5EF4-FFF2-40B4-BE49-F238E27FC236}">
                <a16:creationId xmlns:a16="http://schemas.microsoft.com/office/drawing/2014/main" id="{C24E3ECC-E5BA-45FA-9E1B-E051DD6F3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578350"/>
            <a:ext cx="812641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750B39-313E-4686-B765-582FA05C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notes_icon">
            <a:extLst>
              <a:ext uri="{FF2B5EF4-FFF2-40B4-BE49-F238E27FC236}">
                <a16:creationId xmlns:a16="http://schemas.microsoft.com/office/drawing/2014/main" id="{C08D5117-6C28-456E-A2F0-080F2ABC0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4" grpId="0" animBg="1"/>
      <p:bldP spid="326665" grpId="0"/>
      <p:bldP spid="326666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>
            <a:extLst>
              <a:ext uri="{FF2B5EF4-FFF2-40B4-BE49-F238E27FC236}">
                <a16:creationId xmlns:a16="http://schemas.microsoft.com/office/drawing/2014/main" id="{5AB254A7-1188-47C2-B71A-32F4129EF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494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Potassium is even more reactive than sodium. When added to water, it moves across the surface very quickly.</a:t>
            </a:r>
          </a:p>
        </p:txBody>
      </p:sp>
      <p:sp>
        <p:nvSpPr>
          <p:cNvPr id="328713" name="Rectangle 9">
            <a:extLst>
              <a:ext uri="{FF2B5EF4-FFF2-40B4-BE49-F238E27FC236}">
                <a16:creationId xmlns:a16="http://schemas.microsoft.com/office/drawing/2014/main" id="{A39E8C30-7A21-43EA-A2A7-4CBB69CBE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718945"/>
            <a:ext cx="4929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Like sodium, potassium melts from the heat of the reaction.</a:t>
            </a:r>
          </a:p>
        </p:txBody>
      </p:sp>
      <p:sp>
        <p:nvSpPr>
          <p:cNvPr id="328714" name="Text Box 10">
            <a:extLst>
              <a:ext uri="{FF2B5EF4-FFF2-40B4-BE49-F238E27FC236}">
                <a16:creationId xmlns:a16="http://schemas.microsoft.com/office/drawing/2014/main" id="{D429B6D4-6B8A-407C-AD4E-89912FF8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653664"/>
            <a:ext cx="5400675" cy="1200329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reaction produces so much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heat that the hydrogen catches fire.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What </a:t>
            </a:r>
            <a:r>
              <a:rPr lang="en-GB" altLang="en-US" dirty="0" err="1">
                <a:solidFill>
                  <a:srgbClr val="010066"/>
                </a:solidFill>
              </a:rPr>
              <a:t>color</a:t>
            </a:r>
            <a:r>
              <a:rPr lang="en-GB" altLang="en-US" dirty="0">
                <a:solidFill>
                  <a:srgbClr val="010066"/>
                </a:solidFill>
              </a:rPr>
              <a:t> would the flame be?</a:t>
            </a:r>
            <a:endParaRPr lang="en-GB" altLang="en-US" b="1" dirty="0"/>
          </a:p>
        </p:txBody>
      </p:sp>
      <p:pic>
        <p:nvPicPr>
          <p:cNvPr id="328716" name="Picture 12" descr="Potassium and water">
            <a:extLst>
              <a:ext uri="{FF2B5EF4-FFF2-40B4-BE49-F238E27FC236}">
                <a16:creationId xmlns:a16="http://schemas.microsoft.com/office/drawing/2014/main" id="{AC32F750-C017-4039-9C64-4040A326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1"/>
          <a:stretch>
            <a:fillRect/>
          </a:stretch>
        </p:blipFill>
        <p:spPr bwMode="auto">
          <a:xfrm>
            <a:off x="5951539" y="2198688"/>
            <a:ext cx="29876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13">
            <a:extLst>
              <a:ext uri="{FF2B5EF4-FFF2-40B4-BE49-F238E27FC236}">
                <a16:creationId xmlns:a16="http://schemas.microsoft.com/office/drawing/2014/main" id="{5E2EB937-50D1-4D7B-A107-CCCA1D59B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does potassium react with water?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7443210-9B66-4DCA-985B-7CC28E8A2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945571"/>
            <a:ext cx="5400675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What is the equation for this reaction?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841408D0-7EE0-4EBE-AFFA-C7EB6EE7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624" y="1608138"/>
            <a:ext cx="192881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/>
              <a:t>potassium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9160EDC8-5A75-466D-A312-C9C4764CC9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0926" y="2090738"/>
            <a:ext cx="388938" cy="1177925"/>
          </a:xfrm>
          <a:prstGeom prst="line">
            <a:avLst/>
          </a:prstGeom>
          <a:noFill/>
          <a:ln w="38100">
            <a:solidFill>
              <a:srgbClr val="010066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" name="Picture 15" descr="Picture4.jpg">
            <a:extLst>
              <a:ext uri="{FF2B5EF4-FFF2-40B4-BE49-F238E27FC236}">
                <a16:creationId xmlns:a16="http://schemas.microsoft.com/office/drawing/2014/main" id="{DA82D65F-3E72-43D7-AB81-0E570A2A6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4494212"/>
            <a:ext cx="816292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icture3.jpg">
            <a:extLst>
              <a:ext uri="{FF2B5EF4-FFF2-40B4-BE49-F238E27FC236}">
                <a16:creationId xmlns:a16="http://schemas.microsoft.com/office/drawing/2014/main" id="{189F6098-BF11-454B-AC80-4AA9BECB7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4491628"/>
            <a:ext cx="82042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>
            <a:extLst>
              <a:ext uri="{FF2B5EF4-FFF2-40B4-BE49-F238E27FC236}">
                <a16:creationId xmlns:a16="http://schemas.microsoft.com/office/drawing/2014/main" id="{9B14DECF-6DFA-4063-AF1B-254CCADD9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19" y="6191250"/>
            <a:ext cx="6837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dirty="0">
                <a:solidFill>
                  <a:srgbClr val="010066"/>
                </a:solidFill>
              </a:rPr>
              <a:t>How will rubidium and </a:t>
            </a:r>
            <a:r>
              <a:rPr lang="en-GB" altLang="en-US" dirty="0" err="1">
                <a:solidFill>
                  <a:srgbClr val="010066"/>
                </a:solidFill>
              </a:rPr>
              <a:t>cesium</a:t>
            </a:r>
            <a:r>
              <a:rPr lang="en-GB" altLang="en-US" dirty="0">
                <a:solidFill>
                  <a:srgbClr val="010066"/>
                </a:solidFill>
              </a:rPr>
              <a:t> react with water?</a:t>
            </a:r>
          </a:p>
        </p:txBody>
      </p:sp>
      <p:pic>
        <p:nvPicPr>
          <p:cNvPr id="1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AA8866-853B-4FBA-AF07-3035ECA1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notes_icon">
            <a:extLst>
              <a:ext uri="{FF2B5EF4-FFF2-40B4-BE49-F238E27FC236}">
                <a16:creationId xmlns:a16="http://schemas.microsoft.com/office/drawing/2014/main" id="{063D8998-1B51-43C0-B69F-21EC575E5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3" grpId="0"/>
      <p:bldP spid="328714" grpId="0" animBg="1"/>
      <p:bldP spid="13" grpId="0" animBg="1"/>
      <p:bldP spid="14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8">
            <a:extLst>
              <a:ext uri="{FF2B5EF4-FFF2-40B4-BE49-F238E27FC236}">
                <a16:creationId xmlns:a16="http://schemas.microsoft.com/office/drawing/2014/main" id="{8995D289-6ACC-4E25-935F-25EE6E5E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Reacting with water</a:t>
            </a:r>
          </a:p>
        </p:txBody>
      </p:sp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9B6DB7-9FBA-4C74-8676-A78BEE72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lash_icon">
            <a:extLst>
              <a:ext uri="{FF2B5EF4-FFF2-40B4-BE49-F238E27FC236}">
                <a16:creationId xmlns:a16="http://schemas.microsoft.com/office/drawing/2014/main" id="{ED032B55-2A0E-4211-AB70-E02F3FFA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D3C6F5FB-740C-4714-8CCF-392722BF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exp_icon">
            <a:extLst>
              <a:ext uri="{FF2B5EF4-FFF2-40B4-BE49-F238E27FC236}">
                <a16:creationId xmlns:a16="http://schemas.microsoft.com/office/drawing/2014/main" id="{AA64C5D0-0200-4C3F-847F-91026033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78" y="150813"/>
            <a:ext cx="6111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0011733-C857-452B-905E-72158FEE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5046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206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36BC967A-6D16-4E58-AF57-EE3DB08EF1B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4D89DEBE-EFB8-4919-B002-622029093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353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Alkali metals and chlorine react to form </a:t>
            </a:r>
            <a:r>
              <a:rPr lang="en-GB" altLang="en-US" dirty="0" err="1">
                <a:solidFill>
                  <a:srgbClr val="010066"/>
                </a:solidFill>
              </a:rPr>
              <a:t>colorless</a:t>
            </a:r>
            <a:r>
              <a:rPr lang="en-GB" altLang="en-US" dirty="0">
                <a:solidFill>
                  <a:srgbClr val="010066"/>
                </a:solidFill>
              </a:rPr>
              <a:t>, crystalline salts called </a:t>
            </a:r>
            <a:r>
              <a:rPr lang="en-GB" altLang="en-US" b="1" dirty="0">
                <a:solidFill>
                  <a:srgbClr val="FF6600"/>
                </a:solidFill>
              </a:rPr>
              <a:t>metal chlorides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336904" name="Text Box 8">
            <a:extLst>
              <a:ext uri="{FF2B5EF4-FFF2-40B4-BE49-F238E27FC236}">
                <a16:creationId xmlns:a16="http://schemas.microsoft.com/office/drawing/2014/main" id="{935F62AC-0B36-49E3-9CBB-CD4259AE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456113"/>
            <a:ext cx="8189913" cy="8318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What are the word and chemical equations for the reaction that produces sodium chloride?</a:t>
            </a:r>
          </a:p>
        </p:txBody>
      </p:sp>
      <p:sp>
        <p:nvSpPr>
          <p:cNvPr id="336911" name="Rectangle 15">
            <a:extLst>
              <a:ext uri="{FF2B5EF4-FFF2-40B4-BE49-F238E27FC236}">
                <a16:creationId xmlns:a16="http://schemas.microsoft.com/office/drawing/2014/main" id="{2E6F05E3-8314-4EA7-8A3E-018ADAB9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228850"/>
            <a:ext cx="8385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</a:t>
            </a:r>
            <a:r>
              <a:rPr lang="en-GB" altLang="en-US"/>
              <a:t>word and chemical equations</a:t>
            </a:r>
            <a:r>
              <a:rPr lang="en-GB" altLang="en-US" b="1"/>
              <a:t> </a:t>
            </a:r>
            <a:r>
              <a:rPr lang="en-GB" altLang="en-US"/>
              <a:t>for the reaction between lithium and chlorine are:</a:t>
            </a:r>
          </a:p>
        </p:txBody>
      </p:sp>
      <p:sp>
        <p:nvSpPr>
          <p:cNvPr id="43014" name="Rectangle 17">
            <a:extLst>
              <a:ext uri="{FF2B5EF4-FFF2-40B4-BE49-F238E27FC236}">
                <a16:creationId xmlns:a16="http://schemas.microsoft.com/office/drawing/2014/main" id="{4CE0FE9B-8EA4-4EF8-B256-31F1F8355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do alkali metals react with chlorine?</a:t>
            </a:r>
          </a:p>
        </p:txBody>
      </p:sp>
      <p:pic>
        <p:nvPicPr>
          <p:cNvPr id="17" name="Picture 16" descr="Picture31.jpg">
            <a:extLst>
              <a:ext uri="{FF2B5EF4-FFF2-40B4-BE49-F238E27FC236}">
                <a16:creationId xmlns:a16="http://schemas.microsoft.com/office/drawing/2014/main" id="{68733249-1206-4A35-8858-BD2C29B3A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3014663"/>
            <a:ext cx="64071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icture32.jpg">
            <a:extLst>
              <a:ext uri="{FF2B5EF4-FFF2-40B4-BE49-F238E27FC236}">
                <a16:creationId xmlns:a16="http://schemas.microsoft.com/office/drawing/2014/main" id="{6038123A-C236-4A87-BB82-DAA9D8402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5300663"/>
            <a:ext cx="659606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0" descr="Picture5.jpg">
            <a:extLst>
              <a:ext uri="{FF2B5EF4-FFF2-40B4-BE49-F238E27FC236}">
                <a16:creationId xmlns:a16="http://schemas.microsoft.com/office/drawing/2014/main" id="{91698F88-50E6-4C2A-A086-F0C6C3569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558925"/>
            <a:ext cx="8070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3FB8D8-B78E-47F7-B42F-61A701D1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4" grpId="0" animBg="1"/>
      <p:bldP spid="3369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969637BE-86C0-44EB-B523-4ABEC2FD4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True or false?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0EB4A5-05CB-4509-B49E-2F70099A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lash_icon">
            <a:extLst>
              <a:ext uri="{FF2B5EF4-FFF2-40B4-BE49-F238E27FC236}">
                <a16:creationId xmlns:a16="http://schemas.microsoft.com/office/drawing/2014/main" id="{37DC671F-30C0-44A7-A3E4-C17422941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95F1831D-065F-448C-B42A-F2023210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28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EB15D492-A8B6-48BF-BE25-64A76A5DFA6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A686BE5E-96AB-4C0F-9F04-4AECE9690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Products of alkali metal reactions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7E9BDA-7026-418C-890F-F71122BC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lash_icon">
            <a:extLst>
              <a:ext uri="{FF2B5EF4-FFF2-40B4-BE49-F238E27FC236}">
                <a16:creationId xmlns:a16="http://schemas.microsoft.com/office/drawing/2014/main" id="{D9B347CE-CF25-4933-B853-78B76F34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54E8E0BA-9A43-4F78-A826-91950829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9252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E96D9660-C9AD-4654-BBAE-16E908F9DEB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01">
            <a:extLst>
              <a:ext uri="{FF2B5EF4-FFF2-40B4-BE49-F238E27FC236}">
                <a16:creationId xmlns:a16="http://schemas.microsoft.com/office/drawing/2014/main" id="{ADF33C3B-3A06-4A52-A4D1-ECE9F1D8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31" name="Text Box 102">
            <a:extLst>
              <a:ext uri="{FF2B5EF4-FFF2-40B4-BE49-F238E27FC236}">
                <a16:creationId xmlns:a16="http://schemas.microsoft.com/office/drawing/2014/main" id="{A1C8C13B-0191-4662-B921-B0F2948E3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6075363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Fr</a:t>
            </a:r>
          </a:p>
        </p:txBody>
      </p:sp>
      <p:sp>
        <p:nvSpPr>
          <p:cNvPr id="22532" name="AutoShape 104">
            <a:extLst>
              <a:ext uri="{FF2B5EF4-FFF2-40B4-BE49-F238E27FC236}">
                <a16:creationId xmlns:a16="http://schemas.microsoft.com/office/drawing/2014/main" id="{979A484A-1AD6-48CB-B456-F263E7311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213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33" name="Text Box 105">
            <a:extLst>
              <a:ext uri="{FF2B5EF4-FFF2-40B4-BE49-F238E27FC236}">
                <a16:creationId xmlns:a16="http://schemas.microsoft.com/office/drawing/2014/main" id="{C4332B13-4310-4614-ACBE-972272BF9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075363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Ra</a:t>
            </a:r>
          </a:p>
        </p:txBody>
      </p:sp>
      <p:sp>
        <p:nvSpPr>
          <p:cNvPr id="22534" name="AutoShape 107">
            <a:extLst>
              <a:ext uri="{FF2B5EF4-FFF2-40B4-BE49-F238E27FC236}">
                <a16:creationId xmlns:a16="http://schemas.microsoft.com/office/drawing/2014/main" id="{8445916D-66E9-472E-A3F1-65B016511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35" name="Text Box 108">
            <a:extLst>
              <a:ext uri="{FF2B5EF4-FFF2-40B4-BE49-F238E27FC236}">
                <a16:creationId xmlns:a16="http://schemas.microsoft.com/office/drawing/2014/main" id="{571E0EE8-5945-4A81-BE94-086452D4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6075363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Ac</a:t>
            </a:r>
            <a:endParaRPr lang="en-GB" altLang="en-US" sz="2200" b="1" baseline="30000">
              <a:solidFill>
                <a:srgbClr val="010066"/>
              </a:solidFill>
            </a:endParaRPr>
          </a:p>
        </p:txBody>
      </p:sp>
      <p:sp>
        <p:nvSpPr>
          <p:cNvPr id="22536" name="AutoShape 110">
            <a:extLst>
              <a:ext uri="{FF2B5EF4-FFF2-40B4-BE49-F238E27FC236}">
                <a16:creationId xmlns:a16="http://schemas.microsoft.com/office/drawing/2014/main" id="{396C9D51-31AB-423B-8797-6D415836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37" name="Text Box 111">
            <a:extLst>
              <a:ext uri="{FF2B5EF4-FFF2-40B4-BE49-F238E27FC236}">
                <a16:creationId xmlns:a16="http://schemas.microsoft.com/office/drawing/2014/main" id="{CBF94DFD-E471-49DE-B7CB-6E82EF80D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6075363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Rf</a:t>
            </a:r>
          </a:p>
        </p:txBody>
      </p:sp>
      <p:sp>
        <p:nvSpPr>
          <p:cNvPr id="22538" name="AutoShape 113">
            <a:extLst>
              <a:ext uri="{FF2B5EF4-FFF2-40B4-BE49-F238E27FC236}">
                <a16:creationId xmlns:a16="http://schemas.microsoft.com/office/drawing/2014/main" id="{24BB039A-DD96-4B86-A068-A0681D582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39" name="Text Box 114">
            <a:extLst>
              <a:ext uri="{FF2B5EF4-FFF2-40B4-BE49-F238E27FC236}">
                <a16:creationId xmlns:a16="http://schemas.microsoft.com/office/drawing/2014/main" id="{D84D4BC8-3790-47C9-AB9F-F269323C4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6075363"/>
            <a:ext cx="4079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Db</a:t>
            </a:r>
          </a:p>
        </p:txBody>
      </p:sp>
      <p:sp>
        <p:nvSpPr>
          <p:cNvPr id="22540" name="AutoShape 116">
            <a:extLst>
              <a:ext uri="{FF2B5EF4-FFF2-40B4-BE49-F238E27FC236}">
                <a16:creationId xmlns:a16="http://schemas.microsoft.com/office/drawing/2014/main" id="{C9B01349-0900-47ED-9EE9-E739EAE9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41" name="Text Box 117">
            <a:extLst>
              <a:ext uri="{FF2B5EF4-FFF2-40B4-BE49-F238E27FC236}">
                <a16:creationId xmlns:a16="http://schemas.microsoft.com/office/drawing/2014/main" id="{3609526E-D575-489C-A3DB-10C1A00C3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6075363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Sg</a:t>
            </a:r>
          </a:p>
        </p:txBody>
      </p:sp>
      <p:sp>
        <p:nvSpPr>
          <p:cNvPr id="22542" name="AutoShape 119">
            <a:extLst>
              <a:ext uri="{FF2B5EF4-FFF2-40B4-BE49-F238E27FC236}">
                <a16:creationId xmlns:a16="http://schemas.microsoft.com/office/drawing/2014/main" id="{9DB18612-3EE1-4055-BCFD-66324ED01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43" name="Text Box 120">
            <a:extLst>
              <a:ext uri="{FF2B5EF4-FFF2-40B4-BE49-F238E27FC236}">
                <a16:creationId xmlns:a16="http://schemas.microsoft.com/office/drawing/2014/main" id="{0E050E73-D255-4F61-A82B-9537CBD1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6075363"/>
            <a:ext cx="4079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Bh</a:t>
            </a:r>
          </a:p>
        </p:txBody>
      </p:sp>
      <p:sp>
        <p:nvSpPr>
          <p:cNvPr id="22544" name="AutoShape 122">
            <a:extLst>
              <a:ext uri="{FF2B5EF4-FFF2-40B4-BE49-F238E27FC236}">
                <a16:creationId xmlns:a16="http://schemas.microsoft.com/office/drawing/2014/main" id="{8DC76BC1-9CBE-4263-A58C-90E16E556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45" name="Text Box 123">
            <a:extLst>
              <a:ext uri="{FF2B5EF4-FFF2-40B4-BE49-F238E27FC236}">
                <a16:creationId xmlns:a16="http://schemas.microsoft.com/office/drawing/2014/main" id="{32992A12-3772-4271-8DCF-6D72665F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3" y="6075363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Hs</a:t>
            </a:r>
          </a:p>
        </p:txBody>
      </p:sp>
      <p:sp>
        <p:nvSpPr>
          <p:cNvPr id="22546" name="AutoShape 125">
            <a:extLst>
              <a:ext uri="{FF2B5EF4-FFF2-40B4-BE49-F238E27FC236}">
                <a16:creationId xmlns:a16="http://schemas.microsoft.com/office/drawing/2014/main" id="{8C1EF63A-E964-494E-91ED-193D504E6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47" name="Text Box 126">
            <a:extLst>
              <a:ext uri="{FF2B5EF4-FFF2-40B4-BE49-F238E27FC236}">
                <a16:creationId xmlns:a16="http://schemas.microsoft.com/office/drawing/2014/main" id="{C12A49A1-D81D-4E40-BC83-E9F7B7CA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6075363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Mt</a:t>
            </a:r>
          </a:p>
        </p:txBody>
      </p:sp>
      <p:sp>
        <p:nvSpPr>
          <p:cNvPr id="22548" name="AutoShape 128">
            <a:extLst>
              <a:ext uri="{FF2B5EF4-FFF2-40B4-BE49-F238E27FC236}">
                <a16:creationId xmlns:a16="http://schemas.microsoft.com/office/drawing/2014/main" id="{33702B4F-4562-4172-86D4-89EC4040C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49" name="Text Box 129">
            <a:extLst>
              <a:ext uri="{FF2B5EF4-FFF2-40B4-BE49-F238E27FC236}">
                <a16:creationId xmlns:a16="http://schemas.microsoft.com/office/drawing/2014/main" id="{771AA03A-AFC2-4452-AC7E-2C9A87693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6075363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Ds</a:t>
            </a:r>
          </a:p>
        </p:txBody>
      </p:sp>
      <p:sp>
        <p:nvSpPr>
          <p:cNvPr id="22550" name="AutoShape 131">
            <a:extLst>
              <a:ext uri="{FF2B5EF4-FFF2-40B4-BE49-F238E27FC236}">
                <a16:creationId xmlns:a16="http://schemas.microsoft.com/office/drawing/2014/main" id="{CBB1CAE2-C926-45D8-BD4A-1DB39311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51" name="Text Box 132">
            <a:extLst>
              <a:ext uri="{FF2B5EF4-FFF2-40B4-BE49-F238E27FC236}">
                <a16:creationId xmlns:a16="http://schemas.microsoft.com/office/drawing/2014/main" id="{55E5E54E-824F-4FDB-8DDE-471315474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5" y="6075363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Rg</a:t>
            </a:r>
          </a:p>
        </p:txBody>
      </p:sp>
      <p:sp>
        <p:nvSpPr>
          <p:cNvPr id="22552" name="AutoShape 134">
            <a:extLst>
              <a:ext uri="{FF2B5EF4-FFF2-40B4-BE49-F238E27FC236}">
                <a16:creationId xmlns:a16="http://schemas.microsoft.com/office/drawing/2014/main" id="{91C37EEE-2200-4D61-B3EB-AED617D1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53" name="Text Box 135">
            <a:extLst>
              <a:ext uri="{FF2B5EF4-FFF2-40B4-BE49-F238E27FC236}">
                <a16:creationId xmlns:a16="http://schemas.microsoft.com/office/drawing/2014/main" id="{B6940263-0DD8-4587-980E-73CB7B472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6075363"/>
            <a:ext cx="407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Cn</a:t>
            </a:r>
          </a:p>
        </p:txBody>
      </p:sp>
      <p:sp>
        <p:nvSpPr>
          <p:cNvPr id="22554" name="AutoShape 137">
            <a:extLst>
              <a:ext uri="{FF2B5EF4-FFF2-40B4-BE49-F238E27FC236}">
                <a16:creationId xmlns:a16="http://schemas.microsoft.com/office/drawing/2014/main" id="{09CA3556-8C55-448B-93D4-57227413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55" name="Text Box 138">
            <a:extLst>
              <a:ext uri="{FF2B5EF4-FFF2-40B4-BE49-F238E27FC236}">
                <a16:creationId xmlns:a16="http://schemas.microsoft.com/office/drawing/2014/main" id="{050907CB-C01D-4759-883E-743ED431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6132513"/>
            <a:ext cx="4079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rgbClr val="010066"/>
                </a:solidFill>
              </a:rPr>
              <a:t>Uut</a:t>
            </a:r>
          </a:p>
        </p:txBody>
      </p:sp>
      <p:sp>
        <p:nvSpPr>
          <p:cNvPr id="22556" name="AutoShape 140">
            <a:extLst>
              <a:ext uri="{FF2B5EF4-FFF2-40B4-BE49-F238E27FC236}">
                <a16:creationId xmlns:a16="http://schemas.microsoft.com/office/drawing/2014/main" id="{CEDE69FA-5DF4-4A03-A1E4-E00FC0BC0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8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57" name="Text Box 141">
            <a:extLst>
              <a:ext uri="{FF2B5EF4-FFF2-40B4-BE49-F238E27FC236}">
                <a16:creationId xmlns:a16="http://schemas.microsoft.com/office/drawing/2014/main" id="{0EBC9F9C-8CC0-45DC-9396-CF5F5E10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6075363"/>
            <a:ext cx="407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Fl</a:t>
            </a:r>
          </a:p>
        </p:txBody>
      </p:sp>
      <p:sp>
        <p:nvSpPr>
          <p:cNvPr id="22558" name="AutoShape 143">
            <a:extLst>
              <a:ext uri="{FF2B5EF4-FFF2-40B4-BE49-F238E27FC236}">
                <a16:creationId xmlns:a16="http://schemas.microsoft.com/office/drawing/2014/main" id="{B9E02AA5-6B4D-4F9F-B2ED-1A1C39B3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59" name="Text Box 144">
            <a:extLst>
              <a:ext uri="{FF2B5EF4-FFF2-40B4-BE49-F238E27FC236}">
                <a16:creationId xmlns:a16="http://schemas.microsoft.com/office/drawing/2014/main" id="{950F763A-D130-4A19-A4AE-9FB88022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6132513"/>
            <a:ext cx="4079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rgbClr val="010066"/>
                </a:solidFill>
              </a:rPr>
              <a:t>Uup</a:t>
            </a:r>
          </a:p>
        </p:txBody>
      </p:sp>
      <p:sp>
        <p:nvSpPr>
          <p:cNvPr id="22560" name="AutoShape 146">
            <a:extLst>
              <a:ext uri="{FF2B5EF4-FFF2-40B4-BE49-F238E27FC236}">
                <a16:creationId xmlns:a16="http://schemas.microsoft.com/office/drawing/2014/main" id="{6B46C35F-7AFE-4585-B2ED-C6D4E8029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61" name="Text Box 147">
            <a:extLst>
              <a:ext uri="{FF2B5EF4-FFF2-40B4-BE49-F238E27FC236}">
                <a16:creationId xmlns:a16="http://schemas.microsoft.com/office/drawing/2014/main" id="{2A96AE1D-1DB4-418E-ACE6-4F256AB2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6075363"/>
            <a:ext cx="40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Lv</a:t>
            </a:r>
          </a:p>
        </p:txBody>
      </p:sp>
      <p:sp>
        <p:nvSpPr>
          <p:cNvPr id="22562" name="AutoShape 149">
            <a:extLst>
              <a:ext uri="{FF2B5EF4-FFF2-40B4-BE49-F238E27FC236}">
                <a16:creationId xmlns:a16="http://schemas.microsoft.com/office/drawing/2014/main" id="{24F2DFF5-BD96-4BFA-B1A8-C5DB8E1B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63" name="Text Box 150">
            <a:extLst>
              <a:ext uri="{FF2B5EF4-FFF2-40B4-BE49-F238E27FC236}">
                <a16:creationId xmlns:a16="http://schemas.microsoft.com/office/drawing/2014/main" id="{DA83F3C7-4A7E-452D-80FC-9605D5DD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013" y="6132513"/>
            <a:ext cx="406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rgbClr val="010066"/>
                </a:solidFill>
              </a:rPr>
              <a:t>Uus</a:t>
            </a:r>
          </a:p>
        </p:txBody>
      </p:sp>
      <p:sp>
        <p:nvSpPr>
          <p:cNvPr id="22564" name="AutoShape 152">
            <a:extLst>
              <a:ext uri="{FF2B5EF4-FFF2-40B4-BE49-F238E27FC236}">
                <a16:creationId xmlns:a16="http://schemas.microsoft.com/office/drawing/2014/main" id="{9D6A19B0-0436-4A93-8048-A377BBC5F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638" y="597376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65" name="Text Box 153">
            <a:extLst>
              <a:ext uri="{FF2B5EF4-FFF2-40B4-BE49-F238E27FC236}">
                <a16:creationId xmlns:a16="http://schemas.microsoft.com/office/drawing/2014/main" id="{665A8968-0F38-4D44-B2AD-B431A5DC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6132513"/>
            <a:ext cx="407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rgbClr val="010066"/>
                </a:solidFill>
              </a:rPr>
              <a:t>Uuo</a:t>
            </a:r>
          </a:p>
        </p:txBody>
      </p:sp>
      <p:sp>
        <p:nvSpPr>
          <p:cNvPr id="22566" name="AutoShape 156">
            <a:extLst>
              <a:ext uri="{FF2B5EF4-FFF2-40B4-BE49-F238E27FC236}">
                <a16:creationId xmlns:a16="http://schemas.microsoft.com/office/drawing/2014/main" id="{792370A2-2732-438B-A2C3-401D0AED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67" name="Text Box 157">
            <a:extLst>
              <a:ext uri="{FF2B5EF4-FFF2-40B4-BE49-F238E27FC236}">
                <a16:creationId xmlns:a16="http://schemas.microsoft.com/office/drawing/2014/main" id="{B7BFC749-BB33-4731-828C-B620E8A9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5511800"/>
            <a:ext cx="4079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Cs</a:t>
            </a:r>
          </a:p>
        </p:txBody>
      </p:sp>
      <p:sp>
        <p:nvSpPr>
          <p:cNvPr id="22568" name="AutoShape 159">
            <a:extLst>
              <a:ext uri="{FF2B5EF4-FFF2-40B4-BE49-F238E27FC236}">
                <a16:creationId xmlns:a16="http://schemas.microsoft.com/office/drawing/2014/main" id="{3B5DE8E0-48B8-4276-ABED-44E44C848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69" name="Text Box 160">
            <a:extLst>
              <a:ext uri="{FF2B5EF4-FFF2-40B4-BE49-F238E27FC236}">
                <a16:creationId xmlns:a16="http://schemas.microsoft.com/office/drawing/2014/main" id="{48DBE3B1-E4C8-4BCF-83CA-E5281C67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5511800"/>
            <a:ext cx="406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Ba</a:t>
            </a:r>
          </a:p>
        </p:txBody>
      </p:sp>
      <p:sp>
        <p:nvSpPr>
          <p:cNvPr id="22570" name="AutoShape 162">
            <a:extLst>
              <a:ext uri="{FF2B5EF4-FFF2-40B4-BE49-F238E27FC236}">
                <a16:creationId xmlns:a16="http://schemas.microsoft.com/office/drawing/2014/main" id="{28471CC1-80DF-4A31-AF3E-9C7C0CA26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1" name="Text Box 163">
            <a:extLst>
              <a:ext uri="{FF2B5EF4-FFF2-40B4-BE49-F238E27FC236}">
                <a16:creationId xmlns:a16="http://schemas.microsoft.com/office/drawing/2014/main" id="{5BADCA7A-335A-4AC4-B405-7E479B834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5511800"/>
            <a:ext cx="406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La</a:t>
            </a:r>
            <a:endParaRPr lang="en-GB" altLang="en-US" sz="2200" b="1" baseline="30000">
              <a:solidFill>
                <a:srgbClr val="010066"/>
              </a:solidFill>
            </a:endParaRPr>
          </a:p>
        </p:txBody>
      </p:sp>
      <p:sp>
        <p:nvSpPr>
          <p:cNvPr id="22572" name="AutoShape 165">
            <a:extLst>
              <a:ext uri="{FF2B5EF4-FFF2-40B4-BE49-F238E27FC236}">
                <a16:creationId xmlns:a16="http://schemas.microsoft.com/office/drawing/2014/main" id="{A6DCE544-238D-42AF-A095-6D3164E9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3" name="Text Box 166">
            <a:extLst>
              <a:ext uri="{FF2B5EF4-FFF2-40B4-BE49-F238E27FC236}">
                <a16:creationId xmlns:a16="http://schemas.microsoft.com/office/drawing/2014/main" id="{C7DE8398-A43A-4BD3-AF60-91560914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5511800"/>
            <a:ext cx="406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Hf</a:t>
            </a:r>
          </a:p>
        </p:txBody>
      </p:sp>
      <p:sp>
        <p:nvSpPr>
          <p:cNvPr id="22574" name="AutoShape 168">
            <a:extLst>
              <a:ext uri="{FF2B5EF4-FFF2-40B4-BE49-F238E27FC236}">
                <a16:creationId xmlns:a16="http://schemas.microsoft.com/office/drawing/2014/main" id="{C81CF11B-BF01-4AA5-9A75-2B81EF294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5" name="Text Box 169">
            <a:extLst>
              <a:ext uri="{FF2B5EF4-FFF2-40B4-BE49-F238E27FC236}">
                <a16:creationId xmlns:a16="http://schemas.microsoft.com/office/drawing/2014/main" id="{8F0EAB60-516A-4FAD-98D6-EFA01CAC7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5511800"/>
            <a:ext cx="4079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Ta</a:t>
            </a:r>
          </a:p>
        </p:txBody>
      </p:sp>
      <p:sp>
        <p:nvSpPr>
          <p:cNvPr id="22576" name="AutoShape 171">
            <a:extLst>
              <a:ext uri="{FF2B5EF4-FFF2-40B4-BE49-F238E27FC236}">
                <a16:creationId xmlns:a16="http://schemas.microsoft.com/office/drawing/2014/main" id="{3A7A73EE-1F79-491A-9BD6-DA909A9DF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7" name="Text Box 172">
            <a:extLst>
              <a:ext uri="{FF2B5EF4-FFF2-40B4-BE49-F238E27FC236}">
                <a16:creationId xmlns:a16="http://schemas.microsoft.com/office/drawing/2014/main" id="{BABFD365-7A3C-4EEF-BE40-1909F2212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5511800"/>
            <a:ext cx="4079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W</a:t>
            </a:r>
          </a:p>
        </p:txBody>
      </p:sp>
      <p:sp>
        <p:nvSpPr>
          <p:cNvPr id="22578" name="AutoShape 174">
            <a:extLst>
              <a:ext uri="{FF2B5EF4-FFF2-40B4-BE49-F238E27FC236}">
                <a16:creationId xmlns:a16="http://schemas.microsoft.com/office/drawing/2014/main" id="{5A3CCB77-758B-4AA6-85BA-416531C62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9" name="Text Box 175">
            <a:extLst>
              <a:ext uri="{FF2B5EF4-FFF2-40B4-BE49-F238E27FC236}">
                <a16:creationId xmlns:a16="http://schemas.microsoft.com/office/drawing/2014/main" id="{671D7A94-1116-41A0-81BC-31495B8C1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5511800"/>
            <a:ext cx="4079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Re</a:t>
            </a:r>
          </a:p>
        </p:txBody>
      </p:sp>
      <p:sp>
        <p:nvSpPr>
          <p:cNvPr id="22580" name="AutoShape 177">
            <a:extLst>
              <a:ext uri="{FF2B5EF4-FFF2-40B4-BE49-F238E27FC236}">
                <a16:creationId xmlns:a16="http://schemas.microsoft.com/office/drawing/2014/main" id="{2C4F6E87-E0F1-4B20-85F7-E0D9F791F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81" name="Text Box 178">
            <a:extLst>
              <a:ext uri="{FF2B5EF4-FFF2-40B4-BE49-F238E27FC236}">
                <a16:creationId xmlns:a16="http://schemas.microsoft.com/office/drawing/2014/main" id="{C935428F-505E-40CF-9E6C-68D070F0C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5511800"/>
            <a:ext cx="4079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Os</a:t>
            </a:r>
          </a:p>
        </p:txBody>
      </p:sp>
      <p:sp>
        <p:nvSpPr>
          <p:cNvPr id="22582" name="AutoShape 180">
            <a:extLst>
              <a:ext uri="{FF2B5EF4-FFF2-40B4-BE49-F238E27FC236}">
                <a16:creationId xmlns:a16="http://schemas.microsoft.com/office/drawing/2014/main" id="{90502B51-10AF-4294-BB65-46ADF2ED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83" name="Text Box 181">
            <a:extLst>
              <a:ext uri="{FF2B5EF4-FFF2-40B4-BE49-F238E27FC236}">
                <a16:creationId xmlns:a16="http://schemas.microsoft.com/office/drawing/2014/main" id="{23EBB35A-FB1F-4A50-B59C-2A538584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5511800"/>
            <a:ext cx="406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Ir</a:t>
            </a:r>
          </a:p>
        </p:txBody>
      </p:sp>
      <p:sp>
        <p:nvSpPr>
          <p:cNvPr id="22584" name="AutoShape 183">
            <a:extLst>
              <a:ext uri="{FF2B5EF4-FFF2-40B4-BE49-F238E27FC236}">
                <a16:creationId xmlns:a16="http://schemas.microsoft.com/office/drawing/2014/main" id="{BEFDBA12-3683-43E6-9F19-512D34E49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85" name="Text Box 184">
            <a:extLst>
              <a:ext uri="{FF2B5EF4-FFF2-40B4-BE49-F238E27FC236}">
                <a16:creationId xmlns:a16="http://schemas.microsoft.com/office/drawing/2014/main" id="{031F6A97-EBF7-4613-B840-ABCD680F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5511800"/>
            <a:ext cx="406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Pt</a:t>
            </a:r>
          </a:p>
        </p:txBody>
      </p:sp>
      <p:sp>
        <p:nvSpPr>
          <p:cNvPr id="22586" name="AutoShape 186">
            <a:extLst>
              <a:ext uri="{FF2B5EF4-FFF2-40B4-BE49-F238E27FC236}">
                <a16:creationId xmlns:a16="http://schemas.microsoft.com/office/drawing/2014/main" id="{BF862B36-C7DF-42EC-907A-4CB6DF29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900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87" name="Text Box 187">
            <a:extLst>
              <a:ext uri="{FF2B5EF4-FFF2-40B4-BE49-F238E27FC236}">
                <a16:creationId xmlns:a16="http://schemas.microsoft.com/office/drawing/2014/main" id="{5F0B162D-12F0-4F93-B729-96E6B16C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5511800"/>
            <a:ext cx="406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Au</a:t>
            </a:r>
          </a:p>
        </p:txBody>
      </p:sp>
      <p:sp>
        <p:nvSpPr>
          <p:cNvPr id="22588" name="AutoShape 189">
            <a:extLst>
              <a:ext uri="{FF2B5EF4-FFF2-40B4-BE49-F238E27FC236}">
                <a16:creationId xmlns:a16="http://schemas.microsoft.com/office/drawing/2014/main" id="{A05443AA-585C-4C28-BA39-DEB348D68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89" name="Text Box 190">
            <a:extLst>
              <a:ext uri="{FF2B5EF4-FFF2-40B4-BE49-F238E27FC236}">
                <a16:creationId xmlns:a16="http://schemas.microsoft.com/office/drawing/2014/main" id="{26B0C699-7E02-451B-98DD-A10EE054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5511800"/>
            <a:ext cx="4079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Hg</a:t>
            </a:r>
          </a:p>
        </p:txBody>
      </p:sp>
      <p:sp>
        <p:nvSpPr>
          <p:cNvPr id="22590" name="AutoShape 192">
            <a:extLst>
              <a:ext uri="{FF2B5EF4-FFF2-40B4-BE49-F238E27FC236}">
                <a16:creationId xmlns:a16="http://schemas.microsoft.com/office/drawing/2014/main" id="{95E52A31-DC7D-41F9-81BD-CC0E8A877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91" name="Text Box 193">
            <a:extLst>
              <a:ext uri="{FF2B5EF4-FFF2-40B4-BE49-F238E27FC236}">
                <a16:creationId xmlns:a16="http://schemas.microsoft.com/office/drawing/2014/main" id="{630EA498-E3EF-49A7-B994-3BC1E8AD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5511800"/>
            <a:ext cx="4079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Tl</a:t>
            </a:r>
          </a:p>
        </p:txBody>
      </p:sp>
      <p:sp>
        <p:nvSpPr>
          <p:cNvPr id="22592" name="AutoShape 195">
            <a:extLst>
              <a:ext uri="{FF2B5EF4-FFF2-40B4-BE49-F238E27FC236}">
                <a16:creationId xmlns:a16="http://schemas.microsoft.com/office/drawing/2014/main" id="{5A97F73E-97F3-4EE9-AE5E-1814D51D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93" name="Text Box 196">
            <a:extLst>
              <a:ext uri="{FF2B5EF4-FFF2-40B4-BE49-F238E27FC236}">
                <a16:creationId xmlns:a16="http://schemas.microsoft.com/office/drawing/2014/main" id="{F2F8624D-6383-4E02-86EA-9F30B38B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5511800"/>
            <a:ext cx="4079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Pb</a:t>
            </a:r>
          </a:p>
        </p:txBody>
      </p:sp>
      <p:sp>
        <p:nvSpPr>
          <p:cNvPr id="22594" name="AutoShape 198">
            <a:extLst>
              <a:ext uri="{FF2B5EF4-FFF2-40B4-BE49-F238E27FC236}">
                <a16:creationId xmlns:a16="http://schemas.microsoft.com/office/drawing/2014/main" id="{CB414276-6D93-40F9-8925-62D2E5C3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95" name="Text Box 199">
            <a:extLst>
              <a:ext uri="{FF2B5EF4-FFF2-40B4-BE49-F238E27FC236}">
                <a16:creationId xmlns:a16="http://schemas.microsoft.com/office/drawing/2014/main" id="{4BAD1CB1-5AB4-4498-A379-336E224D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5511800"/>
            <a:ext cx="4079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Bi</a:t>
            </a:r>
          </a:p>
        </p:txBody>
      </p:sp>
      <p:sp>
        <p:nvSpPr>
          <p:cNvPr id="22596" name="AutoShape 201">
            <a:extLst>
              <a:ext uri="{FF2B5EF4-FFF2-40B4-BE49-F238E27FC236}">
                <a16:creationId xmlns:a16="http://schemas.microsoft.com/office/drawing/2014/main" id="{E91B92F4-AF07-4676-90A7-49533738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97" name="Text Box 202">
            <a:extLst>
              <a:ext uri="{FF2B5EF4-FFF2-40B4-BE49-F238E27FC236}">
                <a16:creationId xmlns:a16="http://schemas.microsoft.com/office/drawing/2014/main" id="{C1798935-68BE-4583-BC60-084DBAB2B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5511800"/>
            <a:ext cx="406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Po</a:t>
            </a:r>
          </a:p>
        </p:txBody>
      </p:sp>
      <p:sp>
        <p:nvSpPr>
          <p:cNvPr id="22598" name="AutoShape 204">
            <a:extLst>
              <a:ext uri="{FF2B5EF4-FFF2-40B4-BE49-F238E27FC236}">
                <a16:creationId xmlns:a16="http://schemas.microsoft.com/office/drawing/2014/main" id="{14605D2E-6573-4CFE-9203-43FE849E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99" name="Text Box 205">
            <a:extLst>
              <a:ext uri="{FF2B5EF4-FFF2-40B4-BE49-F238E27FC236}">
                <a16:creationId xmlns:a16="http://schemas.microsoft.com/office/drawing/2014/main" id="{F2EC5EDC-970F-4ECE-B1B8-4C01AB417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5511800"/>
            <a:ext cx="406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At</a:t>
            </a:r>
          </a:p>
        </p:txBody>
      </p:sp>
      <p:sp>
        <p:nvSpPr>
          <p:cNvPr id="22600" name="AutoShape 207">
            <a:extLst>
              <a:ext uri="{FF2B5EF4-FFF2-40B4-BE49-F238E27FC236}">
                <a16:creationId xmlns:a16="http://schemas.microsoft.com/office/drawing/2014/main" id="{08BD1E58-C2FC-4A02-9147-5572DE9A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541020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01" name="Text Box 208">
            <a:extLst>
              <a:ext uri="{FF2B5EF4-FFF2-40B4-BE49-F238E27FC236}">
                <a16:creationId xmlns:a16="http://schemas.microsoft.com/office/drawing/2014/main" id="{60BE87BA-7219-483C-B91D-02120B8F0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5511800"/>
            <a:ext cx="4079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Rn</a:t>
            </a:r>
          </a:p>
        </p:txBody>
      </p:sp>
      <p:sp>
        <p:nvSpPr>
          <p:cNvPr id="22602" name="AutoShape 211">
            <a:extLst>
              <a:ext uri="{FF2B5EF4-FFF2-40B4-BE49-F238E27FC236}">
                <a16:creationId xmlns:a16="http://schemas.microsoft.com/office/drawing/2014/main" id="{BB3072B2-565B-4D09-A0E2-5E7145297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03" name="Text Box 212">
            <a:extLst>
              <a:ext uri="{FF2B5EF4-FFF2-40B4-BE49-F238E27FC236}">
                <a16:creationId xmlns:a16="http://schemas.microsoft.com/office/drawing/2014/main" id="{3B149850-272C-4F8E-8E6B-618FA7689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948238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Rb</a:t>
            </a:r>
          </a:p>
        </p:txBody>
      </p:sp>
      <p:sp>
        <p:nvSpPr>
          <p:cNvPr id="22604" name="AutoShape 214">
            <a:extLst>
              <a:ext uri="{FF2B5EF4-FFF2-40B4-BE49-F238E27FC236}">
                <a16:creationId xmlns:a16="http://schemas.microsoft.com/office/drawing/2014/main" id="{42AC2F23-38C1-4B66-B8AB-7003F4FD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05" name="Text Box 215">
            <a:extLst>
              <a:ext uri="{FF2B5EF4-FFF2-40B4-BE49-F238E27FC236}">
                <a16:creationId xmlns:a16="http://schemas.microsoft.com/office/drawing/2014/main" id="{93D9CFBB-DB28-4641-9D11-E19320530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948238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Sr</a:t>
            </a:r>
          </a:p>
        </p:txBody>
      </p:sp>
      <p:sp>
        <p:nvSpPr>
          <p:cNvPr id="22606" name="AutoShape 217">
            <a:extLst>
              <a:ext uri="{FF2B5EF4-FFF2-40B4-BE49-F238E27FC236}">
                <a16:creationId xmlns:a16="http://schemas.microsoft.com/office/drawing/2014/main" id="{4F20E208-C6F4-45E6-BD35-FF2B36A0A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07" name="Text Box 218">
            <a:extLst>
              <a:ext uri="{FF2B5EF4-FFF2-40B4-BE49-F238E27FC236}">
                <a16:creationId xmlns:a16="http://schemas.microsoft.com/office/drawing/2014/main" id="{FD8453F5-72A3-4708-B290-9E0B3256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4948238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Y</a:t>
            </a:r>
          </a:p>
        </p:txBody>
      </p:sp>
      <p:sp>
        <p:nvSpPr>
          <p:cNvPr id="22608" name="AutoShape 220">
            <a:extLst>
              <a:ext uri="{FF2B5EF4-FFF2-40B4-BE49-F238E27FC236}">
                <a16:creationId xmlns:a16="http://schemas.microsoft.com/office/drawing/2014/main" id="{FEC7E7EA-2BCE-42CA-8080-0AFCFD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09" name="Text Box 221">
            <a:extLst>
              <a:ext uri="{FF2B5EF4-FFF2-40B4-BE49-F238E27FC236}">
                <a16:creationId xmlns:a16="http://schemas.microsoft.com/office/drawing/2014/main" id="{090106C5-FD7E-4755-9496-83D93E850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948238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Zr</a:t>
            </a:r>
          </a:p>
        </p:txBody>
      </p:sp>
      <p:sp>
        <p:nvSpPr>
          <p:cNvPr id="22610" name="AutoShape 223">
            <a:extLst>
              <a:ext uri="{FF2B5EF4-FFF2-40B4-BE49-F238E27FC236}">
                <a16:creationId xmlns:a16="http://schemas.microsoft.com/office/drawing/2014/main" id="{BA5F88D7-3D94-4EA5-89F9-555180C91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11" name="Text Box 224">
            <a:extLst>
              <a:ext uri="{FF2B5EF4-FFF2-40B4-BE49-F238E27FC236}">
                <a16:creationId xmlns:a16="http://schemas.microsoft.com/office/drawing/2014/main" id="{C390A8A8-5A3D-431A-893C-26FE3AC3F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4948238"/>
            <a:ext cx="4079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Nb</a:t>
            </a:r>
          </a:p>
        </p:txBody>
      </p:sp>
      <p:sp>
        <p:nvSpPr>
          <p:cNvPr id="22612" name="AutoShape 226">
            <a:extLst>
              <a:ext uri="{FF2B5EF4-FFF2-40B4-BE49-F238E27FC236}">
                <a16:creationId xmlns:a16="http://schemas.microsoft.com/office/drawing/2014/main" id="{76CFECCB-A3CC-433F-96F1-E717CC12A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13" name="Text Box 227">
            <a:extLst>
              <a:ext uri="{FF2B5EF4-FFF2-40B4-BE49-F238E27FC236}">
                <a16:creationId xmlns:a16="http://schemas.microsoft.com/office/drawing/2014/main" id="{7F85FF9F-EBF3-4484-A3CF-0B0F367F7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4948238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Mo</a:t>
            </a:r>
          </a:p>
        </p:txBody>
      </p:sp>
      <p:sp>
        <p:nvSpPr>
          <p:cNvPr id="22614" name="AutoShape 229">
            <a:extLst>
              <a:ext uri="{FF2B5EF4-FFF2-40B4-BE49-F238E27FC236}">
                <a16:creationId xmlns:a16="http://schemas.microsoft.com/office/drawing/2014/main" id="{1BDAC018-151E-4B16-AD1A-C05F97075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15" name="Text Box 230">
            <a:extLst>
              <a:ext uri="{FF2B5EF4-FFF2-40B4-BE49-F238E27FC236}">
                <a16:creationId xmlns:a16="http://schemas.microsoft.com/office/drawing/2014/main" id="{B17AEB78-9AF5-4B15-B6B9-83C29B25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4948238"/>
            <a:ext cx="4079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Tc</a:t>
            </a:r>
          </a:p>
        </p:txBody>
      </p:sp>
      <p:sp>
        <p:nvSpPr>
          <p:cNvPr id="22616" name="AutoShape 232">
            <a:extLst>
              <a:ext uri="{FF2B5EF4-FFF2-40B4-BE49-F238E27FC236}">
                <a16:creationId xmlns:a16="http://schemas.microsoft.com/office/drawing/2014/main" id="{1267C2DD-F71C-44FD-B292-9C7A190F9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17" name="Text Box 233">
            <a:extLst>
              <a:ext uri="{FF2B5EF4-FFF2-40B4-BE49-F238E27FC236}">
                <a16:creationId xmlns:a16="http://schemas.microsoft.com/office/drawing/2014/main" id="{A0855C01-EA90-48EB-8201-3A6734B8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4948238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Ru</a:t>
            </a:r>
          </a:p>
        </p:txBody>
      </p:sp>
      <p:sp>
        <p:nvSpPr>
          <p:cNvPr id="22618" name="AutoShape 235">
            <a:extLst>
              <a:ext uri="{FF2B5EF4-FFF2-40B4-BE49-F238E27FC236}">
                <a16:creationId xmlns:a16="http://schemas.microsoft.com/office/drawing/2014/main" id="{1ECA9252-9B58-418B-9242-CFB8FA870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19" name="Text Box 236">
            <a:extLst>
              <a:ext uri="{FF2B5EF4-FFF2-40B4-BE49-F238E27FC236}">
                <a16:creationId xmlns:a16="http://schemas.microsoft.com/office/drawing/2014/main" id="{A18E468E-190E-4299-8D91-D7B48F6AB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4948238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Rh</a:t>
            </a:r>
          </a:p>
        </p:txBody>
      </p:sp>
      <p:sp>
        <p:nvSpPr>
          <p:cNvPr id="22620" name="AutoShape 238">
            <a:extLst>
              <a:ext uri="{FF2B5EF4-FFF2-40B4-BE49-F238E27FC236}">
                <a16:creationId xmlns:a16="http://schemas.microsoft.com/office/drawing/2014/main" id="{2C25F970-CF0E-4D50-A28C-A18F458A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21" name="Text Box 239">
            <a:extLst>
              <a:ext uri="{FF2B5EF4-FFF2-40B4-BE49-F238E27FC236}">
                <a16:creationId xmlns:a16="http://schemas.microsoft.com/office/drawing/2014/main" id="{ACD0C406-A874-4A4A-8F67-114D909A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4948238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Pd</a:t>
            </a:r>
          </a:p>
        </p:txBody>
      </p:sp>
      <p:sp>
        <p:nvSpPr>
          <p:cNvPr id="22622" name="AutoShape 241">
            <a:extLst>
              <a:ext uri="{FF2B5EF4-FFF2-40B4-BE49-F238E27FC236}">
                <a16:creationId xmlns:a16="http://schemas.microsoft.com/office/drawing/2014/main" id="{06A50345-5114-41E6-88FB-8851F316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900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23" name="Text Box 242">
            <a:extLst>
              <a:ext uri="{FF2B5EF4-FFF2-40B4-BE49-F238E27FC236}">
                <a16:creationId xmlns:a16="http://schemas.microsoft.com/office/drawing/2014/main" id="{95A96F4C-B3E1-439D-B1FF-EED68BA6D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4948238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Ag</a:t>
            </a:r>
          </a:p>
        </p:txBody>
      </p:sp>
      <p:sp>
        <p:nvSpPr>
          <p:cNvPr id="22624" name="AutoShape 244">
            <a:extLst>
              <a:ext uri="{FF2B5EF4-FFF2-40B4-BE49-F238E27FC236}">
                <a16:creationId xmlns:a16="http://schemas.microsoft.com/office/drawing/2014/main" id="{866AA9DE-29F9-4122-A8C4-7272C179E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25" name="Text Box 245">
            <a:extLst>
              <a:ext uri="{FF2B5EF4-FFF2-40B4-BE49-F238E27FC236}">
                <a16:creationId xmlns:a16="http://schemas.microsoft.com/office/drawing/2014/main" id="{96F9BF7D-C099-4CCB-94B3-7A23F0C0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4948238"/>
            <a:ext cx="4079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Cd</a:t>
            </a:r>
          </a:p>
        </p:txBody>
      </p:sp>
      <p:sp>
        <p:nvSpPr>
          <p:cNvPr id="22626" name="AutoShape 247">
            <a:extLst>
              <a:ext uri="{FF2B5EF4-FFF2-40B4-BE49-F238E27FC236}">
                <a16:creationId xmlns:a16="http://schemas.microsoft.com/office/drawing/2014/main" id="{DFC42A8E-A969-480C-B275-A23FEC083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27" name="Text Box 248">
            <a:extLst>
              <a:ext uri="{FF2B5EF4-FFF2-40B4-BE49-F238E27FC236}">
                <a16:creationId xmlns:a16="http://schemas.microsoft.com/office/drawing/2014/main" id="{5F159448-7236-40EB-ADBC-698B6429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4948238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In</a:t>
            </a:r>
          </a:p>
        </p:txBody>
      </p:sp>
      <p:sp>
        <p:nvSpPr>
          <p:cNvPr id="22628" name="AutoShape 250">
            <a:extLst>
              <a:ext uri="{FF2B5EF4-FFF2-40B4-BE49-F238E27FC236}">
                <a16:creationId xmlns:a16="http://schemas.microsoft.com/office/drawing/2014/main" id="{ED9F9A4D-2956-405A-8D14-E35F0F43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29" name="Text Box 251">
            <a:extLst>
              <a:ext uri="{FF2B5EF4-FFF2-40B4-BE49-F238E27FC236}">
                <a16:creationId xmlns:a16="http://schemas.microsoft.com/office/drawing/2014/main" id="{5974F482-ADCA-4C9D-ADDC-1727322A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4948238"/>
            <a:ext cx="4079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Sn</a:t>
            </a:r>
          </a:p>
        </p:txBody>
      </p:sp>
      <p:sp>
        <p:nvSpPr>
          <p:cNvPr id="22630" name="AutoShape 253">
            <a:extLst>
              <a:ext uri="{FF2B5EF4-FFF2-40B4-BE49-F238E27FC236}">
                <a16:creationId xmlns:a16="http://schemas.microsoft.com/office/drawing/2014/main" id="{E3DBC349-5367-4549-AC72-EBF24E49D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31" name="Text Box 254">
            <a:extLst>
              <a:ext uri="{FF2B5EF4-FFF2-40B4-BE49-F238E27FC236}">
                <a16:creationId xmlns:a16="http://schemas.microsoft.com/office/drawing/2014/main" id="{EE05EA92-4B6B-4903-8E59-C8BE48AB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4948238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Sb</a:t>
            </a:r>
          </a:p>
        </p:txBody>
      </p:sp>
      <p:sp>
        <p:nvSpPr>
          <p:cNvPr id="22632" name="AutoShape 256">
            <a:extLst>
              <a:ext uri="{FF2B5EF4-FFF2-40B4-BE49-F238E27FC236}">
                <a16:creationId xmlns:a16="http://schemas.microsoft.com/office/drawing/2014/main" id="{8EC1BAF8-4184-4786-921A-B060B994F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33" name="Text Box 257">
            <a:extLst>
              <a:ext uri="{FF2B5EF4-FFF2-40B4-BE49-F238E27FC236}">
                <a16:creationId xmlns:a16="http://schemas.microsoft.com/office/drawing/2014/main" id="{83C32BE1-BDBE-4984-8B61-5B93571CF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4948238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Te</a:t>
            </a:r>
          </a:p>
        </p:txBody>
      </p:sp>
      <p:sp>
        <p:nvSpPr>
          <p:cNvPr id="22634" name="AutoShape 259">
            <a:extLst>
              <a:ext uri="{FF2B5EF4-FFF2-40B4-BE49-F238E27FC236}">
                <a16:creationId xmlns:a16="http://schemas.microsoft.com/office/drawing/2014/main" id="{F2D221AC-3C1D-4EE4-AD33-52B8B9B1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35" name="Text Box 260">
            <a:extLst>
              <a:ext uri="{FF2B5EF4-FFF2-40B4-BE49-F238E27FC236}">
                <a16:creationId xmlns:a16="http://schemas.microsoft.com/office/drawing/2014/main" id="{E8251935-4658-4C90-931F-E9C4D0CC1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4948238"/>
            <a:ext cx="406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I</a:t>
            </a:r>
          </a:p>
        </p:txBody>
      </p:sp>
      <p:sp>
        <p:nvSpPr>
          <p:cNvPr id="22636" name="AutoShape 262">
            <a:extLst>
              <a:ext uri="{FF2B5EF4-FFF2-40B4-BE49-F238E27FC236}">
                <a16:creationId xmlns:a16="http://schemas.microsoft.com/office/drawing/2014/main" id="{B69BEF20-A985-4CAD-BD1B-95177DB0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484663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37" name="Text Box 263">
            <a:extLst>
              <a:ext uri="{FF2B5EF4-FFF2-40B4-BE49-F238E27FC236}">
                <a16:creationId xmlns:a16="http://schemas.microsoft.com/office/drawing/2014/main" id="{F849AF34-D1E2-4DFB-AB47-76F1F6B4B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948238"/>
            <a:ext cx="4079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Xe</a:t>
            </a:r>
          </a:p>
        </p:txBody>
      </p:sp>
      <p:sp>
        <p:nvSpPr>
          <p:cNvPr id="22638" name="AutoShape 266">
            <a:extLst>
              <a:ext uri="{FF2B5EF4-FFF2-40B4-BE49-F238E27FC236}">
                <a16:creationId xmlns:a16="http://schemas.microsoft.com/office/drawing/2014/main" id="{D6903B63-46C0-484B-A947-FA728974C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39" name="Text Box 267">
            <a:extLst>
              <a:ext uri="{FF2B5EF4-FFF2-40B4-BE49-F238E27FC236}">
                <a16:creationId xmlns:a16="http://schemas.microsoft.com/office/drawing/2014/main" id="{41BD3537-16CF-46A1-B739-075ED66BF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K</a:t>
            </a:r>
          </a:p>
        </p:txBody>
      </p:sp>
      <p:sp>
        <p:nvSpPr>
          <p:cNvPr id="22640" name="AutoShape 269">
            <a:extLst>
              <a:ext uri="{FF2B5EF4-FFF2-40B4-BE49-F238E27FC236}">
                <a16:creationId xmlns:a16="http://schemas.microsoft.com/office/drawing/2014/main" id="{45C10393-FE27-44A0-AF62-5BEF78D56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4162425"/>
            <a:ext cx="411162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41" name="Text Box 270">
            <a:extLst>
              <a:ext uri="{FF2B5EF4-FFF2-40B4-BE49-F238E27FC236}">
                <a16:creationId xmlns:a16="http://schemas.microsoft.com/office/drawing/2014/main" id="{1916990A-32CB-49CE-95B8-D6E973DF4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Ca</a:t>
            </a:r>
          </a:p>
        </p:txBody>
      </p:sp>
      <p:sp>
        <p:nvSpPr>
          <p:cNvPr id="22642" name="AutoShape 272">
            <a:extLst>
              <a:ext uri="{FF2B5EF4-FFF2-40B4-BE49-F238E27FC236}">
                <a16:creationId xmlns:a16="http://schemas.microsoft.com/office/drawing/2014/main" id="{1E849F21-2FFB-4520-81B7-8EC40894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4162425"/>
            <a:ext cx="411163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43" name="Text Box 273">
            <a:extLst>
              <a:ext uri="{FF2B5EF4-FFF2-40B4-BE49-F238E27FC236}">
                <a16:creationId xmlns:a16="http://schemas.microsoft.com/office/drawing/2014/main" id="{1DE2A91C-4A06-4FB5-A6B9-A93E1ABEE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Sc</a:t>
            </a:r>
          </a:p>
        </p:txBody>
      </p:sp>
      <p:sp>
        <p:nvSpPr>
          <p:cNvPr id="22644" name="AutoShape 275">
            <a:extLst>
              <a:ext uri="{FF2B5EF4-FFF2-40B4-BE49-F238E27FC236}">
                <a16:creationId xmlns:a16="http://schemas.microsoft.com/office/drawing/2014/main" id="{2BE8C4F7-A7ED-4339-9645-8866D318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45" name="Text Box 276">
            <a:extLst>
              <a:ext uri="{FF2B5EF4-FFF2-40B4-BE49-F238E27FC236}">
                <a16:creationId xmlns:a16="http://schemas.microsoft.com/office/drawing/2014/main" id="{BE671047-2237-4ED2-9617-7EF1CC020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4286250"/>
            <a:ext cx="417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Ti</a:t>
            </a:r>
          </a:p>
        </p:txBody>
      </p:sp>
      <p:sp>
        <p:nvSpPr>
          <p:cNvPr id="22646" name="AutoShape 278">
            <a:extLst>
              <a:ext uri="{FF2B5EF4-FFF2-40B4-BE49-F238E27FC236}">
                <a16:creationId xmlns:a16="http://schemas.microsoft.com/office/drawing/2014/main" id="{1EE2057B-6195-4816-A0B5-F44FDB3BF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47" name="Text Box 279">
            <a:extLst>
              <a:ext uri="{FF2B5EF4-FFF2-40B4-BE49-F238E27FC236}">
                <a16:creationId xmlns:a16="http://schemas.microsoft.com/office/drawing/2014/main" id="{4DAB1B06-69A5-462E-9840-26D6357B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4286250"/>
            <a:ext cx="417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 dirty="0">
                <a:solidFill>
                  <a:srgbClr val="010066"/>
                </a:solidFill>
              </a:rPr>
              <a:t>V</a:t>
            </a:r>
          </a:p>
        </p:txBody>
      </p:sp>
      <p:sp>
        <p:nvSpPr>
          <p:cNvPr id="22648" name="AutoShape 281">
            <a:extLst>
              <a:ext uri="{FF2B5EF4-FFF2-40B4-BE49-F238E27FC236}">
                <a16:creationId xmlns:a16="http://schemas.microsoft.com/office/drawing/2014/main" id="{8C42E73F-4D32-472E-9A0B-79A8F495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49" name="Text Box 282">
            <a:extLst>
              <a:ext uri="{FF2B5EF4-FFF2-40B4-BE49-F238E27FC236}">
                <a16:creationId xmlns:a16="http://schemas.microsoft.com/office/drawing/2014/main" id="{6BE5C057-BCD8-437E-A1F9-15023595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Cr</a:t>
            </a:r>
          </a:p>
        </p:txBody>
      </p:sp>
      <p:sp>
        <p:nvSpPr>
          <p:cNvPr id="22650" name="AutoShape 284">
            <a:extLst>
              <a:ext uri="{FF2B5EF4-FFF2-40B4-BE49-F238E27FC236}">
                <a16:creationId xmlns:a16="http://schemas.microsoft.com/office/drawing/2014/main" id="{2D404807-4D72-4E1B-85AA-034C4AAC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51" name="Text Box 285">
            <a:extLst>
              <a:ext uri="{FF2B5EF4-FFF2-40B4-BE49-F238E27FC236}">
                <a16:creationId xmlns:a16="http://schemas.microsoft.com/office/drawing/2014/main" id="{7CAC8107-8005-4F49-B30D-18C14FF3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Mn</a:t>
            </a:r>
          </a:p>
        </p:txBody>
      </p:sp>
      <p:sp>
        <p:nvSpPr>
          <p:cNvPr id="22652" name="AutoShape 287">
            <a:extLst>
              <a:ext uri="{FF2B5EF4-FFF2-40B4-BE49-F238E27FC236}">
                <a16:creationId xmlns:a16="http://schemas.microsoft.com/office/drawing/2014/main" id="{FB5DA7BC-2D51-45C2-93AD-A28C920B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4162425"/>
            <a:ext cx="411163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53" name="Text Box 288">
            <a:extLst>
              <a:ext uri="{FF2B5EF4-FFF2-40B4-BE49-F238E27FC236}">
                <a16:creationId xmlns:a16="http://schemas.microsoft.com/office/drawing/2014/main" id="{1689D4D4-D6B7-4B40-99C4-72D1AF5D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Fe</a:t>
            </a:r>
          </a:p>
        </p:txBody>
      </p:sp>
      <p:sp>
        <p:nvSpPr>
          <p:cNvPr id="22654" name="AutoShape 290">
            <a:extLst>
              <a:ext uri="{FF2B5EF4-FFF2-40B4-BE49-F238E27FC236}">
                <a16:creationId xmlns:a16="http://schemas.microsoft.com/office/drawing/2014/main" id="{038E6017-2AF5-4509-9140-931690A8A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4162425"/>
            <a:ext cx="411162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55" name="Text Box 291">
            <a:extLst>
              <a:ext uri="{FF2B5EF4-FFF2-40B4-BE49-F238E27FC236}">
                <a16:creationId xmlns:a16="http://schemas.microsoft.com/office/drawing/2014/main" id="{68A5C9CF-AC50-4198-89ED-0302CDE72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Co</a:t>
            </a:r>
          </a:p>
        </p:txBody>
      </p:sp>
      <p:sp>
        <p:nvSpPr>
          <p:cNvPr id="22656" name="AutoShape 293">
            <a:extLst>
              <a:ext uri="{FF2B5EF4-FFF2-40B4-BE49-F238E27FC236}">
                <a16:creationId xmlns:a16="http://schemas.microsoft.com/office/drawing/2014/main" id="{F2F9B4F7-1CCE-49BC-8457-08D746F5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57" name="Text Box 294">
            <a:extLst>
              <a:ext uri="{FF2B5EF4-FFF2-40B4-BE49-F238E27FC236}">
                <a16:creationId xmlns:a16="http://schemas.microsoft.com/office/drawing/2014/main" id="{86AF25D5-BCD1-4115-B774-D1A5DAF4B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4286250"/>
            <a:ext cx="417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Ni</a:t>
            </a:r>
          </a:p>
        </p:txBody>
      </p:sp>
      <p:sp>
        <p:nvSpPr>
          <p:cNvPr id="22658" name="AutoShape 296">
            <a:extLst>
              <a:ext uri="{FF2B5EF4-FFF2-40B4-BE49-F238E27FC236}">
                <a16:creationId xmlns:a16="http://schemas.microsoft.com/office/drawing/2014/main" id="{4110FFA2-CCDB-4539-A39F-E836ADDCF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59" name="Text Box 297">
            <a:extLst>
              <a:ext uri="{FF2B5EF4-FFF2-40B4-BE49-F238E27FC236}">
                <a16:creationId xmlns:a16="http://schemas.microsoft.com/office/drawing/2014/main" id="{824D1E40-A36F-48FC-BCE3-376C1A040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4286250"/>
            <a:ext cx="417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Cu</a:t>
            </a:r>
          </a:p>
        </p:txBody>
      </p:sp>
      <p:sp>
        <p:nvSpPr>
          <p:cNvPr id="22660" name="AutoShape 299">
            <a:extLst>
              <a:ext uri="{FF2B5EF4-FFF2-40B4-BE49-F238E27FC236}">
                <a16:creationId xmlns:a16="http://schemas.microsoft.com/office/drawing/2014/main" id="{53BB238C-5733-4F16-9FBE-FC656BA1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61" name="Text Box 300">
            <a:extLst>
              <a:ext uri="{FF2B5EF4-FFF2-40B4-BE49-F238E27FC236}">
                <a16:creationId xmlns:a16="http://schemas.microsoft.com/office/drawing/2014/main" id="{EE7371E2-F575-40BF-859E-A0B90CA51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Zn</a:t>
            </a:r>
          </a:p>
        </p:txBody>
      </p:sp>
      <p:sp>
        <p:nvSpPr>
          <p:cNvPr id="22662" name="AutoShape 302">
            <a:extLst>
              <a:ext uri="{FF2B5EF4-FFF2-40B4-BE49-F238E27FC236}">
                <a16:creationId xmlns:a16="http://schemas.microsoft.com/office/drawing/2014/main" id="{331F3D73-5468-4BD0-AC95-B04508B67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4162425"/>
            <a:ext cx="411163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63" name="Text Box 303">
            <a:extLst>
              <a:ext uri="{FF2B5EF4-FFF2-40B4-BE49-F238E27FC236}">
                <a16:creationId xmlns:a16="http://schemas.microsoft.com/office/drawing/2014/main" id="{8E9D4373-9C36-4C63-AA61-D656DDD78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Ga</a:t>
            </a:r>
          </a:p>
        </p:txBody>
      </p:sp>
      <p:sp>
        <p:nvSpPr>
          <p:cNvPr id="22664" name="AutoShape 305">
            <a:extLst>
              <a:ext uri="{FF2B5EF4-FFF2-40B4-BE49-F238E27FC236}">
                <a16:creationId xmlns:a16="http://schemas.microsoft.com/office/drawing/2014/main" id="{74E89E08-A6E1-4397-A0BC-66F793D2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4162425"/>
            <a:ext cx="411162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65" name="Text Box 306">
            <a:extLst>
              <a:ext uri="{FF2B5EF4-FFF2-40B4-BE49-F238E27FC236}">
                <a16:creationId xmlns:a16="http://schemas.microsoft.com/office/drawing/2014/main" id="{420472E8-8E84-4779-A477-6C5F3D6B6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Ge</a:t>
            </a:r>
          </a:p>
        </p:txBody>
      </p:sp>
      <p:sp>
        <p:nvSpPr>
          <p:cNvPr id="22666" name="AutoShape 308">
            <a:extLst>
              <a:ext uri="{FF2B5EF4-FFF2-40B4-BE49-F238E27FC236}">
                <a16:creationId xmlns:a16="http://schemas.microsoft.com/office/drawing/2014/main" id="{ABB6F58C-18E2-43B7-BE78-C95D039C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00" y="4162425"/>
            <a:ext cx="411163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67" name="Text Box 309">
            <a:extLst>
              <a:ext uri="{FF2B5EF4-FFF2-40B4-BE49-F238E27FC236}">
                <a16:creationId xmlns:a16="http://schemas.microsoft.com/office/drawing/2014/main" id="{599330F3-03D8-4B3E-A162-858C0A7D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3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As</a:t>
            </a:r>
          </a:p>
        </p:txBody>
      </p:sp>
      <p:sp>
        <p:nvSpPr>
          <p:cNvPr id="22668" name="AutoShape 311">
            <a:extLst>
              <a:ext uri="{FF2B5EF4-FFF2-40B4-BE49-F238E27FC236}">
                <a16:creationId xmlns:a16="http://schemas.microsoft.com/office/drawing/2014/main" id="{7DDD7A5E-A9D9-4C43-93DE-A0F24921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5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69" name="Text Box 312">
            <a:extLst>
              <a:ext uri="{FF2B5EF4-FFF2-40B4-BE49-F238E27FC236}">
                <a16:creationId xmlns:a16="http://schemas.microsoft.com/office/drawing/2014/main" id="{1995CE42-16FE-4E14-9E58-BDFF5A68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4286250"/>
            <a:ext cx="417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Se</a:t>
            </a:r>
          </a:p>
        </p:txBody>
      </p:sp>
      <p:sp>
        <p:nvSpPr>
          <p:cNvPr id="22670" name="AutoShape 314">
            <a:extLst>
              <a:ext uri="{FF2B5EF4-FFF2-40B4-BE49-F238E27FC236}">
                <a16:creationId xmlns:a16="http://schemas.microsoft.com/office/drawing/2014/main" id="{521CF146-592C-435B-B50A-7FF731CB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71" name="Text Box 315">
            <a:extLst>
              <a:ext uri="{FF2B5EF4-FFF2-40B4-BE49-F238E27FC236}">
                <a16:creationId xmlns:a16="http://schemas.microsoft.com/office/drawing/2014/main" id="{8BB45867-DCBC-46D0-8965-1F9F052B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4286250"/>
            <a:ext cx="417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Br</a:t>
            </a:r>
          </a:p>
        </p:txBody>
      </p:sp>
      <p:sp>
        <p:nvSpPr>
          <p:cNvPr id="22672" name="AutoShape 317">
            <a:extLst>
              <a:ext uri="{FF2B5EF4-FFF2-40B4-BE49-F238E27FC236}">
                <a16:creationId xmlns:a16="http://schemas.microsoft.com/office/drawing/2014/main" id="{C8B168D1-DD4C-4F8B-AFFC-3B53732CD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8" y="4162425"/>
            <a:ext cx="412750" cy="64293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73" name="Text Box 318">
            <a:extLst>
              <a:ext uri="{FF2B5EF4-FFF2-40B4-BE49-F238E27FC236}">
                <a16:creationId xmlns:a16="http://schemas.microsoft.com/office/drawing/2014/main" id="{4BCC2445-CEAE-4BF8-8AD6-10ECADE59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4286250"/>
            <a:ext cx="415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Kr</a:t>
            </a:r>
          </a:p>
        </p:txBody>
      </p:sp>
      <p:sp>
        <p:nvSpPr>
          <p:cNvPr id="22674" name="AutoShape 321">
            <a:extLst>
              <a:ext uri="{FF2B5EF4-FFF2-40B4-BE49-F238E27FC236}">
                <a16:creationId xmlns:a16="http://schemas.microsoft.com/office/drawing/2014/main" id="{6CF993F0-398F-4C51-92A8-1707355A8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358288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75" name="Text Box 322">
            <a:extLst>
              <a:ext uri="{FF2B5EF4-FFF2-40B4-BE49-F238E27FC236}">
                <a16:creationId xmlns:a16="http://schemas.microsoft.com/office/drawing/2014/main" id="{6F67EF6C-0362-4A02-9F5E-D7AEC640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3684483"/>
            <a:ext cx="4079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Na</a:t>
            </a:r>
          </a:p>
        </p:txBody>
      </p:sp>
      <p:sp>
        <p:nvSpPr>
          <p:cNvPr id="22676" name="AutoShape 324">
            <a:extLst>
              <a:ext uri="{FF2B5EF4-FFF2-40B4-BE49-F238E27FC236}">
                <a16:creationId xmlns:a16="http://schemas.microsoft.com/office/drawing/2014/main" id="{97577439-C06D-4D4A-907E-F3C7D600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3582883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77" name="Text Box 325">
            <a:extLst>
              <a:ext uri="{FF2B5EF4-FFF2-40B4-BE49-F238E27FC236}">
                <a16:creationId xmlns:a16="http://schemas.microsoft.com/office/drawing/2014/main" id="{B0D5C036-683E-4C0C-BCB4-9C50B5BD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3684483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Mg</a:t>
            </a:r>
          </a:p>
        </p:txBody>
      </p:sp>
      <p:sp>
        <p:nvSpPr>
          <p:cNvPr id="22678" name="AutoShape 328">
            <a:extLst>
              <a:ext uri="{FF2B5EF4-FFF2-40B4-BE49-F238E27FC236}">
                <a16:creationId xmlns:a16="http://schemas.microsoft.com/office/drawing/2014/main" id="{4566EBE6-E0DA-40DF-8A10-AF4360AAC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357177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79" name="Text Box 329">
            <a:extLst>
              <a:ext uri="{FF2B5EF4-FFF2-40B4-BE49-F238E27FC236}">
                <a16:creationId xmlns:a16="http://schemas.microsoft.com/office/drawing/2014/main" id="{6B8D60E7-3309-4B2D-B907-9692E55E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3673370"/>
            <a:ext cx="4079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Al</a:t>
            </a:r>
          </a:p>
        </p:txBody>
      </p:sp>
      <p:sp>
        <p:nvSpPr>
          <p:cNvPr id="22680" name="AutoShape 331">
            <a:extLst>
              <a:ext uri="{FF2B5EF4-FFF2-40B4-BE49-F238E27FC236}">
                <a16:creationId xmlns:a16="http://schemas.microsoft.com/office/drawing/2014/main" id="{984A8A6A-079C-4DA0-9D68-E96002DCA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357177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81" name="Text Box 332">
            <a:extLst>
              <a:ext uri="{FF2B5EF4-FFF2-40B4-BE49-F238E27FC236}">
                <a16:creationId xmlns:a16="http://schemas.microsoft.com/office/drawing/2014/main" id="{D7F7B9B3-A3CB-4C83-9CF0-C8E39277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3673370"/>
            <a:ext cx="4079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Si</a:t>
            </a:r>
          </a:p>
        </p:txBody>
      </p:sp>
      <p:sp>
        <p:nvSpPr>
          <p:cNvPr id="22682" name="AutoShape 334">
            <a:extLst>
              <a:ext uri="{FF2B5EF4-FFF2-40B4-BE49-F238E27FC236}">
                <a16:creationId xmlns:a16="http://schemas.microsoft.com/office/drawing/2014/main" id="{81D352B2-4CC9-4733-93A2-A626F96DC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357177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83" name="Text Box 335">
            <a:extLst>
              <a:ext uri="{FF2B5EF4-FFF2-40B4-BE49-F238E27FC236}">
                <a16:creationId xmlns:a16="http://schemas.microsoft.com/office/drawing/2014/main" id="{26C4B157-A019-44C9-AF8C-66BA76764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3673370"/>
            <a:ext cx="40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P</a:t>
            </a:r>
          </a:p>
        </p:txBody>
      </p:sp>
      <p:sp>
        <p:nvSpPr>
          <p:cNvPr id="22684" name="AutoShape 337">
            <a:extLst>
              <a:ext uri="{FF2B5EF4-FFF2-40B4-BE49-F238E27FC236}">
                <a16:creationId xmlns:a16="http://schemas.microsoft.com/office/drawing/2014/main" id="{5621E40F-2336-4164-AEE6-D2D2A2C06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357177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85" name="Text Box 338">
            <a:extLst>
              <a:ext uri="{FF2B5EF4-FFF2-40B4-BE49-F238E27FC236}">
                <a16:creationId xmlns:a16="http://schemas.microsoft.com/office/drawing/2014/main" id="{3758A8EE-B0FA-40E6-82CF-6B18156C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3673370"/>
            <a:ext cx="40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S</a:t>
            </a:r>
          </a:p>
        </p:txBody>
      </p:sp>
      <p:sp>
        <p:nvSpPr>
          <p:cNvPr id="22686" name="AutoShape 340">
            <a:extLst>
              <a:ext uri="{FF2B5EF4-FFF2-40B4-BE49-F238E27FC236}">
                <a16:creationId xmlns:a16="http://schemas.microsoft.com/office/drawing/2014/main" id="{F05DE89E-A419-405D-BF94-D70B67DB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57177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87" name="Text Box 341">
            <a:extLst>
              <a:ext uri="{FF2B5EF4-FFF2-40B4-BE49-F238E27FC236}">
                <a16:creationId xmlns:a16="http://schemas.microsoft.com/office/drawing/2014/main" id="{05054F75-10EF-4E5A-BE0F-8EFE8BAFE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3673370"/>
            <a:ext cx="40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Cl</a:t>
            </a:r>
          </a:p>
        </p:txBody>
      </p:sp>
      <p:sp>
        <p:nvSpPr>
          <p:cNvPr id="22688" name="AutoShape 343">
            <a:extLst>
              <a:ext uri="{FF2B5EF4-FFF2-40B4-BE49-F238E27FC236}">
                <a16:creationId xmlns:a16="http://schemas.microsoft.com/office/drawing/2014/main" id="{F6A5780A-1010-4DE0-A91A-3922432A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3571770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89" name="Text Box 344">
            <a:extLst>
              <a:ext uri="{FF2B5EF4-FFF2-40B4-BE49-F238E27FC236}">
                <a16:creationId xmlns:a16="http://schemas.microsoft.com/office/drawing/2014/main" id="{CF030F88-F12E-407F-9610-7B403B3B7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3673370"/>
            <a:ext cx="4079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Ar</a:t>
            </a:r>
          </a:p>
        </p:txBody>
      </p:sp>
      <p:sp>
        <p:nvSpPr>
          <p:cNvPr id="22690" name="AutoShape 347">
            <a:extLst>
              <a:ext uri="{FF2B5EF4-FFF2-40B4-BE49-F238E27FC236}">
                <a16:creationId xmlns:a16="http://schemas.microsoft.com/office/drawing/2014/main" id="{8D8A1314-D2DA-41DF-95DA-467263C6D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300820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91" name="Text Box 348">
            <a:extLst>
              <a:ext uri="{FF2B5EF4-FFF2-40B4-BE49-F238E27FC236}">
                <a16:creationId xmlns:a16="http://schemas.microsoft.com/office/drawing/2014/main" id="{B9116A47-B4FD-47C1-B1CC-FF3289E3C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3109808"/>
            <a:ext cx="4079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Li</a:t>
            </a:r>
          </a:p>
        </p:txBody>
      </p:sp>
      <p:sp>
        <p:nvSpPr>
          <p:cNvPr id="22692" name="AutoShape 350">
            <a:extLst>
              <a:ext uri="{FF2B5EF4-FFF2-40B4-BE49-F238E27FC236}">
                <a16:creationId xmlns:a16="http://schemas.microsoft.com/office/drawing/2014/main" id="{CBCDEC0D-65AE-42F6-841C-35A899910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3008208"/>
            <a:ext cx="403225" cy="522287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93" name="Text Box 351">
            <a:extLst>
              <a:ext uri="{FF2B5EF4-FFF2-40B4-BE49-F238E27FC236}">
                <a16:creationId xmlns:a16="http://schemas.microsoft.com/office/drawing/2014/main" id="{B5178529-3E5F-45F2-B601-D7BEF2989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3109808"/>
            <a:ext cx="4079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 dirty="0">
                <a:solidFill>
                  <a:srgbClr val="010066"/>
                </a:solidFill>
              </a:rPr>
              <a:t>Be</a:t>
            </a:r>
          </a:p>
        </p:txBody>
      </p:sp>
      <p:sp>
        <p:nvSpPr>
          <p:cNvPr id="22694" name="AutoShape 354">
            <a:extLst>
              <a:ext uri="{FF2B5EF4-FFF2-40B4-BE49-F238E27FC236}">
                <a16:creationId xmlns:a16="http://schemas.microsoft.com/office/drawing/2014/main" id="{BA8E94DA-4912-44D0-A390-0EE9F64FE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2997095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95" name="Text Box 355">
            <a:extLst>
              <a:ext uri="{FF2B5EF4-FFF2-40B4-BE49-F238E27FC236}">
                <a16:creationId xmlns:a16="http://schemas.microsoft.com/office/drawing/2014/main" id="{5B714FE2-C596-48BF-9584-6646FAC74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3098695"/>
            <a:ext cx="4079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B</a:t>
            </a:r>
          </a:p>
        </p:txBody>
      </p:sp>
      <p:sp>
        <p:nvSpPr>
          <p:cNvPr id="22696" name="AutoShape 357">
            <a:extLst>
              <a:ext uri="{FF2B5EF4-FFF2-40B4-BE49-F238E27FC236}">
                <a16:creationId xmlns:a16="http://schemas.microsoft.com/office/drawing/2014/main" id="{AC6A109F-76E5-433A-BF39-2D98B9C44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2997095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97" name="Text Box 358">
            <a:extLst>
              <a:ext uri="{FF2B5EF4-FFF2-40B4-BE49-F238E27FC236}">
                <a16:creationId xmlns:a16="http://schemas.microsoft.com/office/drawing/2014/main" id="{1E7D497D-8CD2-46C6-92B0-BB1BDA5C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3098695"/>
            <a:ext cx="4079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C</a:t>
            </a:r>
          </a:p>
        </p:txBody>
      </p:sp>
      <p:sp>
        <p:nvSpPr>
          <p:cNvPr id="22698" name="AutoShape 360">
            <a:extLst>
              <a:ext uri="{FF2B5EF4-FFF2-40B4-BE49-F238E27FC236}">
                <a16:creationId xmlns:a16="http://schemas.microsoft.com/office/drawing/2014/main" id="{C160E82E-92E6-44BF-9B2A-D63E52C5E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2997095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699" name="Text Box 361">
            <a:extLst>
              <a:ext uri="{FF2B5EF4-FFF2-40B4-BE49-F238E27FC236}">
                <a16:creationId xmlns:a16="http://schemas.microsoft.com/office/drawing/2014/main" id="{1A91467F-4D93-48FA-9E5E-4F8DA8C4B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3098695"/>
            <a:ext cx="40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N</a:t>
            </a:r>
          </a:p>
        </p:txBody>
      </p:sp>
      <p:sp>
        <p:nvSpPr>
          <p:cNvPr id="22700" name="AutoShape 363">
            <a:extLst>
              <a:ext uri="{FF2B5EF4-FFF2-40B4-BE49-F238E27FC236}">
                <a16:creationId xmlns:a16="http://schemas.microsoft.com/office/drawing/2014/main" id="{40241294-9A08-4C32-8C3C-3C82E61CC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2997095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701" name="Text Box 364">
            <a:extLst>
              <a:ext uri="{FF2B5EF4-FFF2-40B4-BE49-F238E27FC236}">
                <a16:creationId xmlns:a16="http://schemas.microsoft.com/office/drawing/2014/main" id="{498D9A88-9583-47B1-B7A3-3E5CBF47F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3098695"/>
            <a:ext cx="40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O</a:t>
            </a:r>
          </a:p>
        </p:txBody>
      </p:sp>
      <p:sp>
        <p:nvSpPr>
          <p:cNvPr id="22702" name="AutoShape 366">
            <a:extLst>
              <a:ext uri="{FF2B5EF4-FFF2-40B4-BE49-F238E27FC236}">
                <a16:creationId xmlns:a16="http://schemas.microsoft.com/office/drawing/2014/main" id="{988DD6C4-945F-495A-98B8-4353DB9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2997095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703" name="Text Box 367">
            <a:extLst>
              <a:ext uri="{FF2B5EF4-FFF2-40B4-BE49-F238E27FC236}">
                <a16:creationId xmlns:a16="http://schemas.microsoft.com/office/drawing/2014/main" id="{909E4485-6BFB-4D13-BF09-341DBD9FF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3098695"/>
            <a:ext cx="40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F</a:t>
            </a:r>
          </a:p>
        </p:txBody>
      </p:sp>
      <p:sp>
        <p:nvSpPr>
          <p:cNvPr id="22704" name="AutoShape 369">
            <a:extLst>
              <a:ext uri="{FF2B5EF4-FFF2-40B4-BE49-F238E27FC236}">
                <a16:creationId xmlns:a16="http://schemas.microsoft.com/office/drawing/2014/main" id="{AAAEC580-AF82-415F-B211-499FE406D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2997095"/>
            <a:ext cx="403225" cy="522288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705" name="Text Box 370">
            <a:extLst>
              <a:ext uri="{FF2B5EF4-FFF2-40B4-BE49-F238E27FC236}">
                <a16:creationId xmlns:a16="http://schemas.microsoft.com/office/drawing/2014/main" id="{FACAFA34-91BE-45CC-A728-E17E6CE53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3098695"/>
            <a:ext cx="4079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Ne</a:t>
            </a:r>
          </a:p>
        </p:txBody>
      </p:sp>
      <p:sp>
        <p:nvSpPr>
          <p:cNvPr id="22706" name="AutoShape 372">
            <a:extLst>
              <a:ext uri="{FF2B5EF4-FFF2-40B4-BE49-F238E27FC236}">
                <a16:creationId xmlns:a16="http://schemas.microsoft.com/office/drawing/2014/main" id="{27FD62E7-8178-4F87-A428-7C801AE5F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2431945"/>
            <a:ext cx="403225" cy="523875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707" name="Text Box 373">
            <a:extLst>
              <a:ext uri="{FF2B5EF4-FFF2-40B4-BE49-F238E27FC236}">
                <a16:creationId xmlns:a16="http://schemas.microsoft.com/office/drawing/2014/main" id="{BB0DC7CB-79DC-4AEE-92D7-34EC6057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533545"/>
            <a:ext cx="4079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H</a:t>
            </a:r>
          </a:p>
        </p:txBody>
      </p:sp>
      <p:sp>
        <p:nvSpPr>
          <p:cNvPr id="22708" name="AutoShape 375">
            <a:extLst>
              <a:ext uri="{FF2B5EF4-FFF2-40B4-BE49-F238E27FC236}">
                <a16:creationId xmlns:a16="http://schemas.microsoft.com/office/drawing/2014/main" id="{95B94349-14C6-4456-B8F0-01AF0337D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2414483"/>
            <a:ext cx="403225" cy="523875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709" name="Text Box 376">
            <a:extLst>
              <a:ext uri="{FF2B5EF4-FFF2-40B4-BE49-F238E27FC236}">
                <a16:creationId xmlns:a16="http://schemas.microsoft.com/office/drawing/2014/main" id="{38A299E7-BD01-44E5-A7FA-DD1D0873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2516083"/>
            <a:ext cx="4079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200" b="1">
                <a:solidFill>
                  <a:srgbClr val="010066"/>
                </a:solidFill>
              </a:rPr>
              <a:t>He</a:t>
            </a:r>
          </a:p>
        </p:txBody>
      </p:sp>
      <p:sp>
        <p:nvSpPr>
          <p:cNvPr id="22710" name="Rectangle 3">
            <a:extLst>
              <a:ext uri="{FF2B5EF4-FFF2-40B4-BE49-F238E27FC236}">
                <a16:creationId xmlns:a16="http://schemas.microsoft.com/office/drawing/2014/main" id="{5186F834-C80A-4D5B-BBBF-213DE00B2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Columns of elements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FD123202-1046-4FB0-B784-6288BA5FC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2117725"/>
            <a:ext cx="360363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429860FC-4BD0-45CC-A38F-0F5FB594D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2117725"/>
            <a:ext cx="360362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D3E27A94-24E8-4AB2-A582-836A8F24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2068513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4</a:t>
            </a:r>
          </a:p>
        </p:txBody>
      </p:sp>
      <p:sp>
        <p:nvSpPr>
          <p:cNvPr id="427013" name="Text Box 5">
            <a:extLst>
              <a:ext uri="{FF2B5EF4-FFF2-40B4-BE49-F238E27FC236}">
                <a16:creationId xmlns:a16="http://schemas.microsoft.com/office/drawing/2014/main" id="{C225F9EB-67B8-4D47-B1BA-DDE0D536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2068513"/>
            <a:ext cx="124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groups</a:t>
            </a:r>
          </a:p>
        </p:txBody>
      </p:sp>
      <p:sp>
        <p:nvSpPr>
          <p:cNvPr id="427014" name="Line 6">
            <a:extLst>
              <a:ext uri="{FF2B5EF4-FFF2-40B4-BE49-F238E27FC236}">
                <a16:creationId xmlns:a16="http://schemas.microsoft.com/office/drawing/2014/main" id="{53439737-5E92-43BD-8BBD-BAE72B003C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4825" y="2297113"/>
            <a:ext cx="12271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7015" name="Line 7">
            <a:extLst>
              <a:ext uri="{FF2B5EF4-FFF2-40B4-BE49-F238E27FC236}">
                <a16:creationId xmlns:a16="http://schemas.microsoft.com/office/drawing/2014/main" id="{CEF7106F-652F-47E1-8B41-F16BB7647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2297113"/>
            <a:ext cx="12350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87F15694-57F3-4810-810C-9ED901D6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116138"/>
            <a:ext cx="360362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DA99C807-4CC8-46DA-A691-61106215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2068513"/>
            <a:ext cx="37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3</a:t>
            </a:r>
          </a:p>
        </p:txBody>
      </p:sp>
      <p:sp>
        <p:nvSpPr>
          <p:cNvPr id="7" name="AutoShape 29">
            <a:extLst>
              <a:ext uri="{FF2B5EF4-FFF2-40B4-BE49-F238E27FC236}">
                <a16:creationId xmlns:a16="http://schemas.microsoft.com/office/drawing/2014/main" id="{33CB5BFC-5776-4373-9E32-2AA16087A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2116138"/>
            <a:ext cx="360363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F6C120CA-D26F-444F-AB67-B47E0BC1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2068513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5</a:t>
            </a:r>
          </a:p>
        </p:txBody>
      </p:sp>
      <p:sp>
        <p:nvSpPr>
          <p:cNvPr id="9" name="AutoShape 32">
            <a:extLst>
              <a:ext uri="{FF2B5EF4-FFF2-40B4-BE49-F238E27FC236}">
                <a16:creationId xmlns:a16="http://schemas.microsoft.com/office/drawing/2014/main" id="{DB4F7FF0-A889-49C5-9D92-04D363DAA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117725"/>
            <a:ext cx="360363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76F348D7-3B59-4961-8D6A-1F840748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2068513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6</a:t>
            </a:r>
          </a:p>
        </p:txBody>
      </p:sp>
      <p:sp>
        <p:nvSpPr>
          <p:cNvPr id="11" name="AutoShape 35">
            <a:extLst>
              <a:ext uri="{FF2B5EF4-FFF2-40B4-BE49-F238E27FC236}">
                <a16:creationId xmlns:a16="http://schemas.microsoft.com/office/drawing/2014/main" id="{FDD9FD96-FB03-47DE-AB49-FFC078A3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2117725"/>
            <a:ext cx="360362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8987EE1B-5BB4-404C-BB91-0BA701800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5" y="2068513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0</a:t>
            </a:r>
          </a:p>
        </p:txBody>
      </p:sp>
      <p:sp>
        <p:nvSpPr>
          <p:cNvPr id="13" name="AutoShape 38">
            <a:extLst>
              <a:ext uri="{FF2B5EF4-FFF2-40B4-BE49-F238E27FC236}">
                <a16:creationId xmlns:a16="http://schemas.microsoft.com/office/drawing/2014/main" id="{CB82DB7C-8ED2-421F-A9CE-1F26AE91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513" y="2117725"/>
            <a:ext cx="360362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9FF3A1A9-1919-414C-962F-EE706513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068513"/>
            <a:ext cx="37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7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6A34A3CB-F9D4-4805-A639-049C0E0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2117725"/>
            <a:ext cx="360363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22A3161A-E969-40F8-90D9-D696B31F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2068513"/>
            <a:ext cx="37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2</a:t>
            </a:r>
          </a:p>
        </p:txBody>
      </p:sp>
      <p:sp>
        <p:nvSpPr>
          <p:cNvPr id="22730" name="Text Box 377">
            <a:extLst>
              <a:ext uri="{FF2B5EF4-FFF2-40B4-BE49-F238E27FC236}">
                <a16:creationId xmlns:a16="http://schemas.microsoft.com/office/drawing/2014/main" id="{27BBAD49-8433-4102-8BBE-27D5A2E55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88988"/>
            <a:ext cx="8404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010066"/>
                </a:solidFill>
              </a:rPr>
              <a:t>In the </a:t>
            </a:r>
            <a:r>
              <a:rPr lang="en-GB" altLang="en-US" b="1">
                <a:solidFill>
                  <a:srgbClr val="010066"/>
                </a:solidFill>
              </a:rPr>
              <a:t>periodic table</a:t>
            </a:r>
            <a:r>
              <a:rPr lang="en-GB" altLang="en-US">
                <a:solidFill>
                  <a:srgbClr val="010066"/>
                </a:solidFill>
              </a:rPr>
              <a:t>,</a:t>
            </a:r>
            <a:r>
              <a:rPr lang="en-GB" altLang="en-US" b="1">
                <a:solidFill>
                  <a:srgbClr val="FF6600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the elements are arranged by their properties and the number of protons they contain.</a:t>
            </a:r>
            <a:endParaRPr lang="en-GB" altLang="en-US" b="1">
              <a:solidFill>
                <a:srgbClr val="010066"/>
              </a:solidFill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8D668BB5-3F7F-4389-B940-305C2D24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579563"/>
            <a:ext cx="817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010066"/>
                </a:solidFill>
              </a:rPr>
              <a:t>The vertical columns in the table are called </a:t>
            </a:r>
            <a:r>
              <a:rPr lang="en-GB" altLang="en-US" b="1">
                <a:solidFill>
                  <a:srgbClr val="FF6600"/>
                </a:solidFill>
              </a:rPr>
              <a:t>groups</a:t>
            </a:r>
            <a:r>
              <a:rPr lang="en-GB" altLang="en-US">
                <a:solidFill>
                  <a:srgbClr val="010066"/>
                </a:solidFill>
              </a:rPr>
              <a:t>.</a:t>
            </a:r>
          </a:p>
        </p:txBody>
      </p: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F2902394-1AEB-4653-BEE7-CBAFC1683D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3300" y="2478088"/>
            <a:ext cx="6350" cy="4017962"/>
          </a:xfrm>
          <a:prstGeom prst="straightConnector1">
            <a:avLst/>
          </a:prstGeom>
          <a:noFill/>
          <a:ln w="50800" algn="ctr">
            <a:solidFill>
              <a:srgbClr val="FF66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1">
            <a:extLst>
              <a:ext uri="{FF2B5EF4-FFF2-40B4-BE49-F238E27FC236}">
                <a16:creationId xmlns:a16="http://schemas.microsoft.com/office/drawing/2014/main" id="{E541A8F6-226F-428E-BC3B-C2C8C24B7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2068513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1</a:t>
            </a:r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9BBA56A8-6D34-4174-8630-664E1BEC3A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17638" y="2476500"/>
            <a:ext cx="4762" cy="4017963"/>
          </a:xfrm>
          <a:prstGeom prst="straightConnector1">
            <a:avLst/>
          </a:prstGeom>
          <a:noFill/>
          <a:ln w="50800" algn="ctr">
            <a:solidFill>
              <a:srgbClr val="FF66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5BAD5E88-2723-457F-8E70-0408C28F4F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08700" y="2463800"/>
            <a:ext cx="4763" cy="4017963"/>
          </a:xfrm>
          <a:prstGeom prst="straightConnector1">
            <a:avLst/>
          </a:prstGeom>
          <a:noFill/>
          <a:ln w="50800" algn="ctr">
            <a:solidFill>
              <a:srgbClr val="FF66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139F55F2-6170-436C-92AE-08CAF60724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6850" y="2476500"/>
            <a:ext cx="6350" cy="4017963"/>
          </a:xfrm>
          <a:prstGeom prst="straightConnector1">
            <a:avLst/>
          </a:prstGeom>
          <a:noFill/>
          <a:ln w="50800" algn="ctr">
            <a:solidFill>
              <a:srgbClr val="FF66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4964E988-33B8-4D97-BAA6-15AFA4B29B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62775" y="2487613"/>
            <a:ext cx="6350" cy="4017962"/>
          </a:xfrm>
          <a:prstGeom prst="straightConnector1">
            <a:avLst/>
          </a:prstGeom>
          <a:noFill/>
          <a:ln w="50800" algn="ctr">
            <a:solidFill>
              <a:srgbClr val="FF66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79D37A5B-7CEA-4E45-AD67-2E48830956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02513" y="2476500"/>
            <a:ext cx="4762" cy="4017963"/>
          </a:xfrm>
          <a:prstGeom prst="straightConnector1">
            <a:avLst/>
          </a:prstGeom>
          <a:noFill/>
          <a:ln w="50800" algn="ctr">
            <a:solidFill>
              <a:srgbClr val="FF66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672C2C62-8C53-452B-B072-C979F2AEDF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42250" y="2476500"/>
            <a:ext cx="4763" cy="4017963"/>
          </a:xfrm>
          <a:prstGeom prst="straightConnector1">
            <a:avLst/>
          </a:prstGeom>
          <a:noFill/>
          <a:ln w="50800" algn="ctr">
            <a:solidFill>
              <a:srgbClr val="FF66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CBBE3DA3-F129-4591-B80C-793ECFC5F4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58175" y="2476500"/>
            <a:ext cx="4763" cy="4017963"/>
          </a:xfrm>
          <a:prstGeom prst="straightConnector1">
            <a:avLst/>
          </a:prstGeom>
          <a:noFill/>
          <a:ln w="50800" algn="ctr">
            <a:solidFill>
              <a:srgbClr val="FF66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F0060C-33FB-4D67-99D0-65BCA5B6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2701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32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6A76A437-5DD1-4E34-99B0-9F11FC597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Comparing reactivity with water</a:t>
            </a:r>
          </a:p>
        </p:txBody>
      </p:sp>
      <p:pic>
        <p:nvPicPr>
          <p:cNvPr id="10" name="Picture 5" descr="flash_icon">
            <a:extLst>
              <a:ext uri="{FF2B5EF4-FFF2-40B4-BE49-F238E27FC236}">
                <a16:creationId xmlns:a16="http://schemas.microsoft.com/office/drawing/2014/main" id="{7943C462-7AA7-46FE-8E63-2E546E40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25A2FD55-0CEB-454E-955E-16CF5108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76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50C5D39F-6318-4AED-A736-A84D2A8FC5C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cture38.jpg">
            <a:extLst>
              <a:ext uri="{FF2B5EF4-FFF2-40B4-BE49-F238E27FC236}">
                <a16:creationId xmlns:a16="http://schemas.microsoft.com/office/drawing/2014/main" id="{B08CCAD0-1A84-467B-BE61-158394D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9" t="12021"/>
          <a:stretch/>
        </p:blipFill>
        <p:spPr bwMode="auto">
          <a:xfrm>
            <a:off x="2230192" y="6133029"/>
            <a:ext cx="1019057" cy="45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77BE2918-9D95-4A2E-BD5D-D77CF77BD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Where are the alkali metals?</a:t>
            </a:r>
          </a:p>
        </p:txBody>
      </p:sp>
      <p:sp>
        <p:nvSpPr>
          <p:cNvPr id="23557" name="Text Box 11">
            <a:extLst>
              <a:ext uri="{FF2B5EF4-FFF2-40B4-BE49-F238E27FC236}">
                <a16:creationId xmlns:a16="http://schemas.microsoft.com/office/drawing/2014/main" id="{A36403FB-5EEE-4E21-87EB-82F63D733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88988"/>
            <a:ext cx="8589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Elements in the </a:t>
            </a:r>
            <a:r>
              <a:rPr lang="en-GB" altLang="en-US" b="1" dirty="0">
                <a:solidFill>
                  <a:srgbClr val="010066"/>
                </a:solidFill>
              </a:rPr>
              <a:t>same group </a:t>
            </a:r>
            <a:r>
              <a:rPr lang="en-GB" altLang="en-US" dirty="0">
                <a:solidFill>
                  <a:srgbClr val="010066"/>
                </a:solidFill>
              </a:rPr>
              <a:t>in the periodic table have very </a:t>
            </a:r>
            <a:r>
              <a:rPr lang="en-GB" altLang="en-US" b="1" dirty="0">
                <a:solidFill>
                  <a:srgbClr val="010066"/>
                </a:solidFill>
              </a:rPr>
              <a:t>similar properties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b="1" dirty="0">
              <a:solidFill>
                <a:srgbClr val="010066"/>
              </a:solidFill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B4B4E6D3-9C03-4378-9A2F-4A15187B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662113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is because all elements in a single group have the same number of electrons in their outer shell, causing them to react in a similar manner. </a:t>
            </a:r>
            <a:endParaRPr lang="en-GB" altLang="en-US" dirty="0"/>
          </a:p>
        </p:txBody>
      </p:sp>
      <p:pic>
        <p:nvPicPr>
          <p:cNvPr id="325" name="Picture 324" descr="Picture34.jpg">
            <a:extLst>
              <a:ext uri="{FF2B5EF4-FFF2-40B4-BE49-F238E27FC236}">
                <a16:creationId xmlns:a16="http://schemas.microsoft.com/office/drawing/2014/main" id="{D74ED5D5-6509-4294-B833-5A238D6FB6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9" t="10895" b="-3418"/>
          <a:stretch/>
        </p:blipFill>
        <p:spPr bwMode="auto">
          <a:xfrm>
            <a:off x="2227384" y="2971975"/>
            <a:ext cx="1019053" cy="47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" name="Picture 325" descr="Picture35.jpg">
            <a:extLst>
              <a:ext uri="{FF2B5EF4-FFF2-40B4-BE49-F238E27FC236}">
                <a16:creationId xmlns:a16="http://schemas.microsoft.com/office/drawing/2014/main" id="{6FC82AF4-59A7-4DD7-B5D0-A2BA69141A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2" t="11095"/>
          <a:stretch/>
        </p:blipFill>
        <p:spPr bwMode="auto">
          <a:xfrm>
            <a:off x="2227383" y="3602950"/>
            <a:ext cx="1019054" cy="45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" name="Picture 326" descr="Picture36.jpg">
            <a:extLst>
              <a:ext uri="{FF2B5EF4-FFF2-40B4-BE49-F238E27FC236}">
                <a16:creationId xmlns:a16="http://schemas.microsoft.com/office/drawing/2014/main" id="{A613C6E4-EA75-46B1-8235-44DBD69D42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6" t="10794"/>
          <a:stretch/>
        </p:blipFill>
        <p:spPr bwMode="auto">
          <a:xfrm>
            <a:off x="2227381" y="4220141"/>
            <a:ext cx="1019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" name="Picture 329" descr="Picture37.jpg">
            <a:extLst>
              <a:ext uri="{FF2B5EF4-FFF2-40B4-BE49-F238E27FC236}">
                <a16:creationId xmlns:a16="http://schemas.microsoft.com/office/drawing/2014/main" id="{F1BC17E3-75CF-49B7-8C2B-2C093403AB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4" t="10927"/>
          <a:stretch/>
        </p:blipFill>
        <p:spPr bwMode="auto">
          <a:xfrm>
            <a:off x="2227382" y="4866571"/>
            <a:ext cx="1019056" cy="45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" name="Picture 330" descr="Picture38.jpg">
            <a:extLst>
              <a:ext uri="{FF2B5EF4-FFF2-40B4-BE49-F238E27FC236}">
                <a16:creationId xmlns:a16="http://schemas.microsoft.com/office/drawing/2014/main" id="{4C25F10A-CDAF-4324-8A61-1A59265652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9" t="12021"/>
          <a:stretch/>
        </p:blipFill>
        <p:spPr bwMode="auto">
          <a:xfrm>
            <a:off x="2230192" y="5501278"/>
            <a:ext cx="1019057" cy="45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14E5F3-9495-4A10-8CDE-A05EF7FE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notes_icon">
            <a:extLst>
              <a:ext uri="{FF2B5EF4-FFF2-40B4-BE49-F238E27FC236}">
                <a16:creationId xmlns:a16="http://schemas.microsoft.com/office/drawing/2014/main" id="{CE02C1F9-D786-4968-B618-795747D6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EA99C6-1472-42EB-8BF1-F76167C9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714" y="2978936"/>
            <a:ext cx="1374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b="1" dirty="0">
                <a:solidFill>
                  <a:srgbClr val="010066"/>
                </a:solidFill>
              </a:rPr>
              <a:t>lithium</a:t>
            </a:r>
            <a:endParaRPr lang="en-GB" alt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605FC-C7A4-4681-BD3C-7A852F7C7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714" y="3611654"/>
            <a:ext cx="1374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b="1" dirty="0">
                <a:solidFill>
                  <a:srgbClr val="010066"/>
                </a:solidFill>
              </a:rPr>
              <a:t>sodium</a:t>
            </a:r>
            <a:endParaRPr lang="en-GB" alt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452813-2468-477C-A840-CD3DF2D93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53" y="4244372"/>
            <a:ext cx="1737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b="1" dirty="0">
                <a:solidFill>
                  <a:srgbClr val="010066"/>
                </a:solidFill>
              </a:rPr>
              <a:t>potassium</a:t>
            </a:r>
            <a:endParaRPr lang="en-GB" alt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4AD311-65F6-483F-AF96-FEDAE927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66" y="4877090"/>
            <a:ext cx="158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b="1" dirty="0">
                <a:solidFill>
                  <a:srgbClr val="010066"/>
                </a:solidFill>
              </a:rPr>
              <a:t>rubidium</a:t>
            </a:r>
            <a:endParaRPr lang="en-GB" altLang="en-US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79483A-6BF7-4674-8C75-9121A7681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714" y="5509808"/>
            <a:ext cx="1374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b="1" dirty="0" err="1">
                <a:solidFill>
                  <a:srgbClr val="010066"/>
                </a:solidFill>
              </a:rPr>
              <a:t>cesium</a:t>
            </a:r>
            <a:endParaRPr lang="en-GB" alt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A22A46-5DCF-4B5F-98DF-7FE9761C5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290" y="6142525"/>
            <a:ext cx="1481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b="1" dirty="0">
                <a:solidFill>
                  <a:srgbClr val="010066"/>
                </a:solidFill>
              </a:rPr>
              <a:t>francium</a:t>
            </a:r>
            <a:endParaRPr lang="en-GB" altLang="en-US" b="1" dirty="0"/>
          </a:p>
        </p:txBody>
      </p:sp>
      <p:pic>
        <p:nvPicPr>
          <p:cNvPr id="324" name="Picture 323" descr="Picture33.jpg">
            <a:extLst>
              <a:ext uri="{FF2B5EF4-FFF2-40B4-BE49-F238E27FC236}">
                <a16:creationId xmlns:a16="http://schemas.microsoft.com/office/drawing/2014/main" id="{FA54CF4E-914C-4742-9937-2D544CF53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7" b="99687" l="516" r="99690">
                        <a14:foregroundMark x1="31082" y1="31724" x2="37668" y2="83699"/>
                        <a14:foregroundMark x1="37668" y1="83699" x2="36636" y2="99530"/>
                        <a14:foregroundMark x1="36636" y1="99530" x2="36533" y2="99843"/>
                        <a14:foregroundMark x1="88338" y1="87618" x2="97007" y2="76646"/>
                        <a14:foregroundMark x1="97007" y1="76646" x2="98762" y2="50000"/>
                        <a14:foregroundMark x1="98762" y1="50000" x2="92260" y2="36207"/>
                        <a14:foregroundMark x1="92260" y1="36207" x2="87719" y2="31348"/>
                        <a14:foregroundMark x1="87719" y1="31348" x2="80848" y2="30356"/>
                        <a14:foregroundMark x1="27909" y1="28443" x2="18369" y2="34169"/>
                        <a14:foregroundMark x1="18369" y1="34169" x2="12797" y2="50313"/>
                        <a14:foregroundMark x1="12797" y1="50313" x2="13209" y2="71630"/>
                        <a14:foregroundMark x1="13209" y1="71630" x2="18369" y2="85737"/>
                        <a14:foregroundMark x1="18369" y1="85737" x2="34262" y2="94671"/>
                        <a14:foregroundMark x1="34262" y1="94671" x2="50877" y2="96238"/>
                        <a14:foregroundMark x1="50877" y1="96238" x2="76367" y2="83856"/>
                        <a14:foregroundMark x1="76367" y1="83856" x2="87513" y2="87304"/>
                        <a14:foregroundMark x1="87513" y1="87304" x2="88029" y2="88088"/>
                        <a14:foregroundMark x1="12653" y1="5801" x2="13003" y2="10972"/>
                        <a14:foregroundMark x1="12281" y1="313" x2="12338" y2="1159"/>
                        <a14:foregroundMark x1="11255" y1="4142" x2="15583" y2="84953"/>
                        <a14:foregroundMark x1="11042" y1="157" x2="11074" y2="763"/>
                        <a14:foregroundMark x1="15583" y1="84953" x2="13725" y2="95298"/>
                        <a14:foregroundMark x1="13725" y1="95298" x2="7430" y2="99530"/>
                        <a14:foregroundMark x1="7430" y1="99530" x2="206" y2="99216"/>
                        <a14:foregroundMark x1="206" y1="99216" x2="516" y2="313"/>
                        <a14:foregroundMark x1="516" y1="313" x2="842" y2="320"/>
                        <a14:foregroundMark x1="10741" y1="368" x2="12074" y2="313"/>
                        <a14:foregroundMark x1="4335" y1="3760" x2="2064" y2="8934"/>
                        <a14:foregroundMark x1="2064" y1="8934" x2="206" y2="17712"/>
                        <a14:foregroundMark x1="206" y1="17712" x2="413" y2="28683"/>
                        <a14:foregroundMark x1="413" y1="28683" x2="2683" y2="38871"/>
                        <a14:foregroundMark x1="2683" y1="38871" x2="7534" y2="40752"/>
                        <a14:foregroundMark x1="7534" y1="40752" x2="11146" y2="30878"/>
                        <a14:foregroundMark x1="11146" y1="30878" x2="12487" y2="10972"/>
                        <a14:foregroundMark x1="12487" y1="10972" x2="9598" y2="2978"/>
                        <a14:foregroundMark x1="9598" y1="2978" x2="9370" y2="2866"/>
                        <a14:foregroundMark x1="7970" y1="3114" x2="2064" y2="9561"/>
                        <a14:foregroundMark x1="2064" y1="9561" x2="206" y2="18025"/>
                        <a14:foregroundMark x1="206" y1="18025" x2="516" y2="36207"/>
                        <a14:foregroundMark x1="516" y1="36207" x2="6192" y2="43260"/>
                        <a14:foregroundMark x1="6192" y1="43260" x2="12797" y2="46395"/>
                        <a14:foregroundMark x1="12797" y1="46395" x2="16305" y2="40439"/>
                        <a14:foregroundMark x1="16305" y1="40439" x2="17131" y2="22884"/>
                        <a14:foregroundMark x1="17131" y1="22884" x2="15386" y2="9043"/>
                        <a14:foregroundMark x1="11558" y1="3135" x2="9172" y2="2901"/>
                        <a14:foregroundMark x1="47397" y1="32265" x2="69453" y2="37304"/>
                        <a14:foregroundMark x1="69453" y1="37304" x2="72209" y2="30747"/>
                        <a14:foregroundMark x1="42758" y1="32906" x2="44582" y2="34169"/>
                        <a14:foregroundMark x1="44582" y1="34169" x2="59133" y2="39655"/>
                        <a14:foregroundMark x1="59133" y1="39655" x2="71207" y2="37618"/>
                        <a14:foregroundMark x1="71207" y1="37618" x2="76058" y2="33542"/>
                        <a14:foregroundMark x1="12007" y1="5034" x2="5573" y2="5329"/>
                        <a14:foregroundMark x1="5573" y1="5329" x2="16099" y2="15674"/>
                        <a14:foregroundMark x1="16099" y1="15674" x2="21536" y2="18328"/>
                        <a14:foregroundMark x1="38866" y1="32590" x2="42415" y2="33229"/>
                        <a14:foregroundMark x1="37848" y1="32407" x2="38134" y2="32459"/>
                        <a14:foregroundMark x1="47507" y1="32612" x2="51807" y2="32091"/>
                        <a14:foregroundMark x1="46362" y1="32751" x2="46779" y2="32700"/>
                        <a14:foregroundMark x1="42415" y1="33229" x2="43804" y2="33061"/>
                        <a14:foregroundMark x1="23203" y1="20974" x2="23736" y2="23511"/>
                        <a14:foregroundMark x1="65863" y1="32608" x2="66563" y2="32759"/>
                        <a14:foregroundMark x1="61903" y1="31753" x2="63770" y2="32156"/>
                        <a14:foregroundMark x1="23736" y1="23511" x2="24969" y2="23777"/>
                        <a14:foregroundMark x1="66563" y1="32759" x2="66730" y2="32354"/>
                        <a14:foregroundMark x1="49925" y1="31919" x2="62126" y2="34483"/>
                        <a14:foregroundMark x1="47007" y1="31306" x2="49920" y2="31918"/>
                        <a14:foregroundMark x1="62126" y1="34483" x2="64456" y2="31811"/>
                        <a14:foregroundMark x1="47308" y1="31981" x2="65635" y2="37304"/>
                        <a14:foregroundMark x1="65635" y1="37304" x2="69412" y2="31567"/>
                        <a14:foregroundMark x1="47059" y1="31191" x2="48217" y2="31324"/>
                        <a14:foregroundMark x1="90815" y1="85423" x2="99690" y2="86050"/>
                        <a14:foregroundMark x1="28297" y1="29059" x2="28793" y2="30564"/>
                        <a14:foregroundMark x1="1548" y1="1881" x2="11042" y2="1567"/>
                        <a14:foregroundMark x1="11042" y1="1567" x2="12590" y2="3762"/>
                        <a14:foregroundMark x1="11042" y1="6740" x2="31166" y2="34013"/>
                        <a14:foregroundMark x1="10836" y1="4389" x2="29309" y2="32915"/>
                        <a14:foregroundMark x1="29309" y1="32915" x2="29515" y2="33072"/>
                        <a14:foregroundMark x1="12384" y1="4702" x2="16615" y2="12069"/>
                        <a14:foregroundMark x1="15893" y1="10815" x2="22085" y2="20219"/>
                        <a14:foregroundMark x1="22085" y1="20219" x2="22085" y2="20219"/>
                        <a14:foregroundMark x1="22704" y1="21473" x2="30547" y2="34326"/>
                        <a14:foregroundMark x1="24665" y1="25235" x2="27554" y2="28840"/>
                        <a14:backgroundMark x1="86997" y1="92320" x2="86997" y2="99843"/>
                        <a14:backgroundMark x1="86997" y1="99843" x2="86997" y2="99843"/>
                        <a14:backgroundMark x1="87100" y1="96552" x2="98865" y2="97335"/>
                        <a14:backgroundMark x1="86894" y1="95925" x2="86894" y2="95925"/>
                        <a14:backgroundMark x1="97833" y1="91066" x2="99690" y2="88715"/>
                        <a14:backgroundMark x1="30134" y1="157" x2="30960" y2="25235"/>
                        <a14:backgroundMark x1="30960" y1="25235" x2="58824" y2="31191"/>
                        <a14:backgroundMark x1="58824" y1="31191" x2="79051" y2="21944"/>
                        <a14:backgroundMark x1="79051" y1="21944" x2="98555" y2="24451"/>
                        <a14:backgroundMark x1="98555" y1="24451" x2="99897" y2="1567"/>
                        <a14:backgroundMark x1="99897" y1="1567" x2="36533" y2="2351"/>
                        <a14:backgroundMark x1="36533" y1="2351" x2="31373" y2="157"/>
                        <a14:backgroundMark x1="30960" y1="22884" x2="38596" y2="29937"/>
                        <a14:backgroundMark x1="38596" y1="29937" x2="47059" y2="31191"/>
                        <a14:backgroundMark x1="47059" y1="31191" x2="39422" y2="24608"/>
                        <a14:backgroundMark x1="39422" y1="24608" x2="31166" y2="25235"/>
                        <a14:backgroundMark x1="30753" y1="23824" x2="38390" y2="31034"/>
                        <a14:backgroundMark x1="38390" y1="31034" x2="31476" y2="24138"/>
                        <a14:backgroundMark x1="31476" y1="24138" x2="30960" y2="24138"/>
                        <a14:backgroundMark x1="31992" y1="22884" x2="31992" y2="23824"/>
                        <a14:backgroundMark x1="31166" y1="22571" x2="37358" y2="30721"/>
                        <a14:backgroundMark x1="37358" y1="30721" x2="30547" y2="22100"/>
                        <a14:backgroundMark x1="30547" y1="22100" x2="30341" y2="22257"/>
                        <a14:backgroundMark x1="31579" y1="7524" x2="32198" y2="21317"/>
                        <a14:backgroundMark x1="32198" y1="21317" x2="40248" y2="26959"/>
                        <a14:backgroundMark x1="40248" y1="26959" x2="50568" y2="29467"/>
                        <a14:backgroundMark x1="50568" y1="29467" x2="56656" y2="17241"/>
                        <a14:backgroundMark x1="56656" y1="17241" x2="52735" y2="5172"/>
                        <a14:backgroundMark x1="52735" y1="5172" x2="34262" y2="1411"/>
                        <a14:backgroundMark x1="34262" y1="1411" x2="31785" y2="10031"/>
                        <a14:backgroundMark x1="30753" y1="23511" x2="36739" y2="32132"/>
                        <a14:backgroundMark x1="36739" y1="32132" x2="30753" y2="23511"/>
                        <a14:backgroundMark x1="30753" y1="23511" x2="30753" y2="23511"/>
                        <a14:backgroundMark x1="29928" y1="21944" x2="34469" y2="32915"/>
                        <a14:backgroundMark x1="34469" y1="32915" x2="36017" y2="31975"/>
                        <a14:backgroundMark x1="31579" y1="6583" x2="32198" y2="20533"/>
                        <a14:backgroundMark x1="32198" y1="20533" x2="40351" y2="21317"/>
                        <a14:backgroundMark x1="40351" y1="21317" x2="42828" y2="7210"/>
                        <a14:backgroundMark x1="42828" y1="7210" x2="34469" y2="2038"/>
                        <a14:backgroundMark x1="34469" y1="2038" x2="31992" y2="7837"/>
                        <a14:backgroundMark x1="43240" y1="5799" x2="34985" y2="6426"/>
                        <a14:backgroundMark x1="34985" y1="6426" x2="31166" y2="19279"/>
                        <a14:backgroundMark x1="31166" y1="19279" x2="39732" y2="25862"/>
                        <a14:backgroundMark x1="39732" y1="25862" x2="45614" y2="15204"/>
                        <a14:backgroundMark x1="45614" y1="15204" x2="40041" y2="5486"/>
                        <a14:backgroundMark x1="40041" y1="5486" x2="39422" y2="5956"/>
                        <a14:backgroundMark x1="48504" y1="5172" x2="41692" y2="14107"/>
                        <a14:backgroundMark x1="41692" y1="14107" x2="47265" y2="23668"/>
                        <a14:backgroundMark x1="47265" y1="23668" x2="56656" y2="18495"/>
                        <a14:backgroundMark x1="56656" y1="18495" x2="53973" y2="5799"/>
                        <a14:backgroundMark x1="53973" y1="5799" x2="47059" y2="4545"/>
                        <a14:backgroundMark x1="46543" y1="3918" x2="43653" y2="16928"/>
                        <a14:backgroundMark x1="43653" y1="16928" x2="50877" y2="23668"/>
                        <a14:backgroundMark x1="50877" y1="23668" x2="55521" y2="11442"/>
                        <a14:backgroundMark x1="55521" y1="11442" x2="49123" y2="3605"/>
                        <a14:backgroundMark x1="49123" y1="3605" x2="46543" y2="4859"/>
                        <a14:backgroundMark x1="39422" y1="4545" x2="31166" y2="12226"/>
                        <a14:backgroundMark x1="31166" y1="12226" x2="36533" y2="22571"/>
                        <a14:backgroundMark x1="36533" y1="22571" x2="43447" y2="13793"/>
                        <a14:backgroundMark x1="43447" y1="13793" x2="37358" y2="4545"/>
                        <a14:backgroundMark x1="37358" y1="4545" x2="37049" y2="4545"/>
                        <a14:backgroundMark x1="40248" y1="2978" x2="33953" y2="12069"/>
                        <a14:backgroundMark x1="33953" y1="12069" x2="39525" y2="22414"/>
                        <a14:backgroundMark x1="39525" y1="22414" x2="44479" y2="8621"/>
                        <a14:backgroundMark x1="44479" y1="8621" x2="38390" y2="157"/>
                        <a14:backgroundMark x1="38390" y1="157" x2="37049" y2="470"/>
                        <a14:backgroundMark x1="40867" y1="6583" x2="33333" y2="18025"/>
                        <a14:backgroundMark x1="33333" y1="18025" x2="40970" y2="23668"/>
                        <a14:backgroundMark x1="40970" y1="23668" x2="43963" y2="9404"/>
                        <a14:backgroundMark x1="43963" y1="9404" x2="37874" y2="5172"/>
                        <a14:backgroundMark x1="40454" y1="7837" x2="37049" y2="19906"/>
                        <a14:backgroundMark x1="37049" y1="19906" x2="43963" y2="13166"/>
                        <a14:backgroundMark x1="43963" y1="13166" x2="37255" y2="6583"/>
                        <a14:backgroundMark x1="46336" y1="21003" x2="42312" y2="19749"/>
                        <a14:backgroundMark x1="44892" y1="21630" x2="42312" y2="21630"/>
                        <a14:backgroundMark x1="64190" y1="13323" x2="63777" y2="13323"/>
                        <a14:backgroundMark x1="72652" y1="13323" x2="63055" y2="12696"/>
                        <a14:backgroundMark x1="63055" y1="12696" x2="70175" y2="21003"/>
                        <a14:backgroundMark x1="70175" y1="21003" x2="71104" y2="14263"/>
                        <a14:backgroundMark x1="50980" y1="10345" x2="49536" y2="11285"/>
                        <a14:backgroundMark x1="51703" y1="13009" x2="50361" y2="13636"/>
                        <a14:backgroundMark x1="51290" y1="12382" x2="55728" y2="17398"/>
                        <a14:backgroundMark x1="41486" y1="24765" x2="58411" y2="26803"/>
                        <a14:backgroundMark x1="58411" y1="26803" x2="61197" y2="26489"/>
                        <a14:backgroundMark x1="60165" y1="26176" x2="62229" y2="26803"/>
                        <a14:backgroundMark x1="60578" y1="27743" x2="63261" y2="28056"/>
                        <a14:backgroundMark x1="55521" y1="25235" x2="55521" y2="24765"/>
                        <a14:backgroundMark x1="55728" y1="21317" x2="55315" y2="25549"/>
                        <a14:backgroundMark x1="55005" y1="22571" x2="55521" y2="20063"/>
                        <a14:backgroundMark x1="53354" y1="21003" x2="55212" y2="21630"/>
                        <a14:backgroundMark x1="31579" y1="26176" x2="31785" y2="29937"/>
                        <a14:backgroundMark x1="30134" y1="25235" x2="30753" y2="25235"/>
                        <a14:backgroundMark x1="31992" y1="26803" x2="31579" y2="29624"/>
                        <a14:backgroundMark x1="47059" y1="8777" x2="48297" y2="6897"/>
                        <a14:backgroundMark x1="47059" y1="9404" x2="50361" y2="13323"/>
                        <a14:backgroundMark x1="46852" y1="16771" x2="52528" y2="19436"/>
                        <a14:backgroundMark x1="45717" y1="17398" x2="50568" y2="13636"/>
                        <a14:backgroundMark x1="45304" y1="9404" x2="53767" y2="9718"/>
                        <a14:backgroundMark x1="62023" y1="5799" x2="61404" y2="18652"/>
                        <a14:backgroundMark x1="61404" y1="18652" x2="61404" y2="18652"/>
                        <a14:backgroundMark x1="62848" y1="5172" x2="61610" y2="5486"/>
                        <a14:backgroundMark x1="57585" y1="16144" x2="61197" y2="4075"/>
                        <a14:backgroundMark x1="61197" y1="4075" x2="59443" y2="10972"/>
                        <a14:backgroundMark x1="61404" y1="5486" x2="62848" y2="6897"/>
                        <a14:backgroundMark x1="61404" y1="19122" x2="69350" y2="14577"/>
                        <a14:backgroundMark x1="69350" y1="14577" x2="60888" y2="20219"/>
                        <a14:backgroundMark x1="60888" y1="20219" x2="68937" y2="14890"/>
                        <a14:backgroundMark x1="68937" y1="14890" x2="63261" y2="18652"/>
                        <a14:backgroundMark x1="65015" y1="25078" x2="82353" y2="18652"/>
                        <a14:backgroundMark x1="82353" y1="18652" x2="90093" y2="13323"/>
                        <a14:backgroundMark x1="90093" y1="13323" x2="77812" y2="13636"/>
                        <a14:backgroundMark x1="77812" y1="13636" x2="73065" y2="16458"/>
                        <a14:backgroundMark x1="89061" y1="18025" x2="97833" y2="16928"/>
                        <a14:backgroundMark x1="97833" y1="16928" x2="95666" y2="18339"/>
                        <a14:backgroundMark x1="97317" y1="17085" x2="99690" y2="11285"/>
                        <a14:backgroundMark x1="99071" y1="14263" x2="99897" y2="13636"/>
                        <a14:backgroundMark x1="98865" y1="13950" x2="98865" y2="13950"/>
                        <a14:backgroundMark x1="69659" y1="6897" x2="77709" y2="9718"/>
                        <a14:backgroundMark x1="77709" y1="9718" x2="78741" y2="9404"/>
                        <a14:backgroundMark x1="70072" y1="5799" x2="78535" y2="4859"/>
                        <a14:backgroundMark x1="78535" y1="4859" x2="80908" y2="10345"/>
                        <a14:backgroundMark x1="68008" y1="22884" x2="75955" y2="16144"/>
                        <a14:backgroundMark x1="68421" y1="4545" x2="70691" y2="4859"/>
                        <a14:backgroundMark x1="78328" y1="4232" x2="82250" y2="15204"/>
                        <a14:backgroundMark x1="82250" y1="15204" x2="82559" y2="18025"/>
                        <a14:backgroundMark x1="87203" y1="17712" x2="89164" y2="16144"/>
                        <a14:backgroundMark x1="77090" y1="9718" x2="81734" y2="13950"/>
                        <a14:backgroundMark x1="81734" y1="13950" x2="81734" y2="13950"/>
                        <a14:backgroundMark x1="88854" y1="13636" x2="90402" y2="20690"/>
                        <a14:backgroundMark x1="70072" y1="10658" x2="78535" y2="11599"/>
                        <a14:backgroundMark x1="69247" y1="18339" x2="73271" y2="15517"/>
                        <a14:backgroundMark x1="73271" y1="7210" x2="75748" y2="10345"/>
                        <a14:backgroundMark x1="75129" y1="17712" x2="79567" y2="15831"/>
                        <a14:backgroundMark x1="29553" y1="26916" x2="32405" y2="29937"/>
                        <a14:backgroundMark x1="27967" y1="25235" x2="28691" y2="26002"/>
                        <a14:backgroundMark x1="17263" y1="7714" x2="31166" y2="29781"/>
                        <a14:backgroundMark x1="13813" y1="2240" x2="16709" y2="6837"/>
                        <a14:backgroundMark x1="28173" y1="22100" x2="27761" y2="19122"/>
                        <a14:backgroundMark x1="27348" y1="21160" x2="29721" y2="22414"/>
                        <a14:backgroundMark x1="20171" y1="2812" x2="25490" y2="4389"/>
                        <a14:backgroundMark x1="17028" y1="1881" x2="19035" y2="2476"/>
                        <a14:backgroundMark x1="25490" y1="4389" x2="29309" y2="4075"/>
                        <a14:backgroundMark x1="16615" y1="6740" x2="20433" y2="4389"/>
                        <a14:backgroundMark x1="26935" y1="2508" x2="29515" y2="627"/>
                        <a14:backgroundMark x1="23529" y1="2194" x2="29515" y2="1254"/>
                        <a14:backgroundMark x1="25490" y1="7367" x2="24871" y2="14420"/>
                        <a14:backgroundMark x1="25077" y1="5016" x2="23117" y2="13480"/>
                        <a14:backgroundMark x1="23942" y1="5956" x2="26109" y2="4075"/>
                        <a14:backgroundMark x1="28173" y1="7994" x2="26729" y2="16614"/>
                        <a14:backgroundMark x1="25903" y1="19279" x2="26316" y2="13166"/>
                        <a14:backgroundMark x1="28173" y1="5016" x2="28380" y2="12696"/>
                        <a14:backgroundMark x1="25697" y1="19279" x2="26935" y2="14107"/>
                        <a14:backgroundMark x1="75851" y1="24295" x2="82972" y2="24608"/>
                        <a14:backgroundMark x1="64190" y1="31034" x2="79154" y2="26646"/>
                        <a14:backgroundMark x1="64809" y1="30721" x2="66873" y2="29154"/>
                        <a14:backgroundMark x1="79567" y1="26332" x2="79567" y2="26332"/>
                        <a14:backgroundMark x1="79670" y1="27273" x2="79670" y2="27273"/>
                        <a14:backgroundMark x1="79876" y1="28213" x2="77503" y2="29467"/>
                        <a14:backgroundMark x1="80289" y1="27900" x2="80289" y2="26332"/>
                        <a14:backgroundMark x1="79360" y1="28527" x2="81115" y2="24608"/>
                        <a14:backgroundMark x1="77296" y1="30408" x2="74303" y2="31348"/>
                        <a14:backgroundMark x1="72033" y1="30721" x2="72033" y2="30721"/>
                        <a14:backgroundMark x1="72446" y1="31034" x2="76883" y2="31034"/>
                        <a14:backgroundMark x1="76883" y1="29781" x2="77915" y2="29154"/>
                        <a14:backgroundMark x1="99071" y1="87774" x2="99071" y2="87774"/>
                        <a14:backgroundMark x1="99484" y1="88088" x2="99484" y2="88088"/>
                        <a14:backgroundMark x1="99690" y1="86834" x2="99690" y2="86834"/>
                        <a14:backgroundMark x1="99690" y1="86677" x2="99690" y2="86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32" y="2857500"/>
            <a:ext cx="5818186" cy="383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FB0D20-DB28-4DE0-995E-ED52031FD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098" y="2779971"/>
            <a:ext cx="41056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</a:t>
            </a:r>
            <a:r>
              <a:rPr lang="en-GB" altLang="en-US" b="1" dirty="0">
                <a:solidFill>
                  <a:srgbClr val="FF6600"/>
                </a:solidFill>
              </a:rPr>
              <a:t>alkali metals </a:t>
            </a:r>
            <a:r>
              <a:rPr lang="en-GB" altLang="en-US" dirty="0">
                <a:solidFill>
                  <a:srgbClr val="010066"/>
                </a:solidFill>
              </a:rPr>
              <a:t>are found in </a:t>
            </a:r>
            <a:r>
              <a:rPr lang="en-GB" altLang="en-US" b="1" dirty="0">
                <a:solidFill>
                  <a:srgbClr val="FF6600"/>
                </a:solidFill>
              </a:rPr>
              <a:t>group 1</a:t>
            </a:r>
            <a:r>
              <a:rPr lang="en-GB" altLang="en-US" dirty="0">
                <a:solidFill>
                  <a:srgbClr val="010066"/>
                </a:solidFill>
              </a:rPr>
              <a:t>, on the left of the periodic table.</a:t>
            </a:r>
            <a:endParaRPr lang="en-GB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  <p:bldP spid="17" grpId="0"/>
      <p:bldP spid="18" grpId="0"/>
      <p:bldP spid="19" grpId="0"/>
      <p:bldP spid="20" grpId="0"/>
      <p:bldP spid="21" grpId="0"/>
      <p:bldP spid="2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Text Box 3">
            <a:extLst>
              <a:ext uri="{FF2B5EF4-FFF2-40B4-BE49-F238E27FC236}">
                <a16:creationId xmlns:a16="http://schemas.microsoft.com/office/drawing/2014/main" id="{817847DE-D615-46F2-82AF-42440D415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53000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/>
              <a:t>The alkali metals are </a:t>
            </a:r>
            <a:r>
              <a:rPr lang="en-GB" altLang="en-US" b="1">
                <a:solidFill>
                  <a:srgbClr val="010066"/>
                </a:solidFill>
              </a:rPr>
              <a:t>very reactive </a:t>
            </a:r>
            <a:r>
              <a:rPr lang="en-GB" altLang="en-US">
                <a:solidFill>
                  <a:srgbClr val="010066"/>
                </a:solidFill>
              </a:rPr>
              <a:t>and are rarely found in nature as pure elements. To keep them </a:t>
            </a:r>
            <a:r>
              <a:rPr lang="en-GB" altLang="en-US"/>
              <a:t>from reacting with oxygen in the air, pure alkali metals are often stored in oil.</a:t>
            </a:r>
            <a:endParaRPr lang="en-GB" altLang="en-US" b="1"/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39F787FE-CA2E-4B2F-8AB2-BBA070D7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88988"/>
            <a:ext cx="4295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/>
              <a:t>The alkali metals can react with water </a:t>
            </a:r>
            <a:r>
              <a:rPr lang="en-GB" altLang="en-US">
                <a:solidFill>
                  <a:srgbClr val="010066"/>
                </a:solidFill>
              </a:rPr>
              <a:t>to form</a:t>
            </a:r>
            <a:r>
              <a:rPr lang="en-GB" altLang="en-US">
                <a:solidFill>
                  <a:srgbClr val="FF6600"/>
                </a:solidFill>
              </a:rPr>
              <a:t> </a:t>
            </a:r>
            <a:r>
              <a:rPr lang="en-GB" altLang="en-US" b="1">
                <a:solidFill>
                  <a:srgbClr val="FF6600"/>
                </a:solidFill>
              </a:rPr>
              <a:t>alkaline </a:t>
            </a:r>
            <a:r>
              <a:rPr lang="en-GB" altLang="en-US">
                <a:solidFill>
                  <a:srgbClr val="010066"/>
                </a:solidFill>
              </a:rPr>
              <a:t>compounds. This is why they are called alkali metals</a:t>
            </a:r>
            <a:r>
              <a:rPr lang="en-GB" altLang="en-US"/>
              <a:t>.</a:t>
            </a:r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52FB3AAB-0921-4174-BA7A-A553E21C9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668588"/>
            <a:ext cx="4279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/>
              <a:t>Alkali </a:t>
            </a:r>
            <a:r>
              <a:rPr lang="en-GB" altLang="en-US">
                <a:solidFill>
                  <a:srgbClr val="010066"/>
                </a:solidFill>
              </a:rPr>
              <a:t>metals are </a:t>
            </a:r>
            <a:r>
              <a:rPr lang="en-GB" altLang="en-US" b="1">
                <a:solidFill>
                  <a:srgbClr val="010066"/>
                </a:solidFill>
              </a:rPr>
              <a:t>soft </a:t>
            </a:r>
            <a:r>
              <a:rPr lang="en-GB" altLang="en-US">
                <a:solidFill>
                  <a:srgbClr val="010066"/>
                </a:solidFill>
              </a:rPr>
              <a:t>enough </a:t>
            </a:r>
            <a:r>
              <a:rPr lang="en-GB" altLang="en-US"/>
              <a:t>to be cut with a knife. </a:t>
            </a:r>
          </a:p>
        </p:txBody>
      </p:sp>
      <p:pic>
        <p:nvPicPr>
          <p:cNvPr id="24582" name="Picture 8" descr="Alkali metals under oil">
            <a:extLst>
              <a:ext uri="{FF2B5EF4-FFF2-40B4-BE49-F238E27FC236}">
                <a16:creationId xmlns:a16="http://schemas.microsoft.com/office/drawing/2014/main" id="{BC8E741F-ABD9-4F7B-8825-EAB19728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038225"/>
            <a:ext cx="43307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9">
            <a:extLst>
              <a:ext uri="{FF2B5EF4-FFF2-40B4-BE49-F238E27FC236}">
                <a16:creationId xmlns:a16="http://schemas.microsoft.com/office/drawing/2014/main" id="{811FF7DF-3E54-496A-B563-BC3CB3800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Introducing the alkali metals</a:t>
            </a:r>
          </a:p>
        </p:txBody>
      </p:sp>
      <p:sp>
        <p:nvSpPr>
          <p:cNvPr id="291850" name="Text Box 10">
            <a:extLst>
              <a:ext uri="{FF2B5EF4-FFF2-40B4-BE49-F238E27FC236}">
                <a16:creationId xmlns:a16="http://schemas.microsoft.com/office/drawing/2014/main" id="{E8FF64A5-816B-48F1-8C64-639DA5488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811588"/>
            <a:ext cx="8172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Alkali </a:t>
            </a:r>
            <a:r>
              <a:rPr lang="en-GB" altLang="en-US">
                <a:solidFill>
                  <a:srgbClr val="010066"/>
                </a:solidFill>
              </a:rPr>
              <a:t>metals have </a:t>
            </a:r>
            <a:r>
              <a:rPr lang="en-GB" altLang="en-US" b="1">
                <a:solidFill>
                  <a:srgbClr val="010066"/>
                </a:solidFill>
              </a:rPr>
              <a:t>low density</a:t>
            </a:r>
            <a:r>
              <a:rPr lang="en-GB" altLang="en-US">
                <a:solidFill>
                  <a:srgbClr val="010066"/>
                </a:solidFill>
              </a:rPr>
              <a:t>. </a:t>
            </a:r>
          </a:p>
          <a:p>
            <a:r>
              <a:rPr lang="en-GB" altLang="en-US">
                <a:solidFill>
                  <a:srgbClr val="010066"/>
                </a:solidFill>
              </a:rPr>
              <a:t>Lithium</a:t>
            </a:r>
            <a:r>
              <a:rPr lang="en-GB" altLang="en-US"/>
              <a:t>, sodium and potassium all float on water.</a:t>
            </a:r>
          </a:p>
        </p:txBody>
      </p: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F0701C-907E-402E-B921-A07328C7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/>
      <p:bldP spid="24580" grpId="0"/>
      <p:bldP spid="291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CC002CA3-4A36-476D-ACC9-66F734E5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784225"/>
            <a:ext cx="844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alkali metals all have </a:t>
            </a:r>
            <a:r>
              <a:rPr lang="en-GB" altLang="en-US" b="1" dirty="0">
                <a:solidFill>
                  <a:srgbClr val="010066"/>
                </a:solidFill>
              </a:rPr>
              <a:t>one electron</a:t>
            </a:r>
            <a:r>
              <a:rPr lang="en-GB" altLang="en-US" dirty="0">
                <a:solidFill>
                  <a:srgbClr val="010066"/>
                </a:solidFill>
              </a:rPr>
              <a:t> in their outer shell.</a:t>
            </a:r>
          </a:p>
        </p:txBody>
      </p:sp>
      <p:sp>
        <p:nvSpPr>
          <p:cNvPr id="293896" name="Rectangle 8">
            <a:extLst>
              <a:ext uri="{FF2B5EF4-FFF2-40B4-BE49-F238E27FC236}">
                <a16:creationId xmlns:a16="http://schemas.microsoft.com/office/drawing/2014/main" id="{A8F55FEF-49AB-4954-AA87-004AF36C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2235099"/>
            <a:ext cx="401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They are found in group 1 of the periodic table. </a:t>
            </a:r>
          </a:p>
        </p:txBody>
      </p:sp>
      <p:sp>
        <p:nvSpPr>
          <p:cNvPr id="293897" name="Text Box 9">
            <a:extLst>
              <a:ext uri="{FF2B5EF4-FFF2-40B4-BE49-F238E27FC236}">
                <a16:creationId xmlns:a16="http://schemas.microsoft.com/office/drawing/2014/main" id="{93AC6119-144A-449E-A8E5-79BDDC7D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3325661"/>
            <a:ext cx="4168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They have similar physical and chemical properties.</a:t>
            </a:r>
          </a:p>
        </p:txBody>
      </p:sp>
      <p:sp>
        <p:nvSpPr>
          <p:cNvPr id="293898" name="Rectangle 10">
            <a:extLst>
              <a:ext uri="{FF2B5EF4-FFF2-40B4-BE49-F238E27FC236}">
                <a16:creationId xmlns:a16="http://schemas.microsoft.com/office/drawing/2014/main" id="{9F5C2078-883A-4260-AC01-D7B98AD4B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1509662"/>
            <a:ext cx="243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This means that:</a:t>
            </a:r>
          </a:p>
        </p:txBody>
      </p:sp>
      <p:sp>
        <p:nvSpPr>
          <p:cNvPr id="293899" name="Text Box 11">
            <a:extLst>
              <a:ext uri="{FF2B5EF4-FFF2-40B4-BE49-F238E27FC236}">
                <a16:creationId xmlns:a16="http://schemas.microsoft.com/office/drawing/2014/main" id="{DB85D521-93B2-40E0-9EE6-96264FA1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424894"/>
            <a:ext cx="3736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They can readily lose the outer shell electron to form </a:t>
            </a:r>
            <a:r>
              <a:rPr lang="en-GB" altLang="en-US" b="1" dirty="0">
                <a:solidFill>
                  <a:srgbClr val="010066"/>
                </a:solidFill>
              </a:rPr>
              <a:t>positive ions</a:t>
            </a:r>
            <a:r>
              <a:rPr lang="en-GB" altLang="en-US" dirty="0">
                <a:solidFill>
                  <a:srgbClr val="010066"/>
                </a:solidFill>
              </a:rPr>
              <a:t> with a +1 charge.</a:t>
            </a:r>
          </a:p>
        </p:txBody>
      </p:sp>
      <p:sp>
        <p:nvSpPr>
          <p:cNvPr id="25608" name="Rectangle 61">
            <a:extLst>
              <a:ext uri="{FF2B5EF4-FFF2-40B4-BE49-F238E27FC236}">
                <a16:creationId xmlns:a16="http://schemas.microsoft.com/office/drawing/2014/main" id="{A8C97D53-9867-456C-BB32-736888F4C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Electron structure</a:t>
            </a:r>
          </a:p>
        </p:txBody>
      </p:sp>
      <p:pic>
        <p:nvPicPr>
          <p:cNvPr id="25609" name="Picture 601" descr="Picture21.jpg">
            <a:extLst>
              <a:ext uri="{FF2B5EF4-FFF2-40B4-BE49-F238E27FC236}">
                <a16:creationId xmlns:a16="http://schemas.microsoft.com/office/drawing/2014/main" id="{BBEDEAE9-09EA-493A-8840-AF5921301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295400"/>
            <a:ext cx="373697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FDFF0-72AA-424A-81DA-82383FC8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A1033C16-D58E-4550-9C69-C734478B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261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6" grpId="0"/>
      <p:bldP spid="293897" grpId="0"/>
      <p:bldP spid="293898" grpId="0"/>
      <p:bldP spid="2938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C6_malleability part 1_V2">
            <a:extLst>
              <a:ext uri="{FF2B5EF4-FFF2-40B4-BE49-F238E27FC236}">
                <a16:creationId xmlns:a16="http://schemas.microsoft.com/office/drawing/2014/main" id="{BEDAD011-A4CF-4C56-8F5A-E08A3068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400175"/>
            <a:ext cx="38608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2157F247-09CE-4472-9566-61AEE79E3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Bonding in alkali metals</a:t>
            </a:r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AF8FD227-C919-412E-85E3-8C2EE46C4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3" y="836613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/>
              <a:t>sea of electrons</a:t>
            </a:r>
          </a:p>
        </p:txBody>
      </p:sp>
      <p:sp>
        <p:nvSpPr>
          <p:cNvPr id="201735" name="Text Box 7">
            <a:extLst>
              <a:ext uri="{FF2B5EF4-FFF2-40B4-BE49-F238E27FC236}">
                <a16:creationId xmlns:a16="http://schemas.microsoft.com/office/drawing/2014/main" id="{14DB4ADF-2D5D-45C1-8280-14B41CDE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5405438"/>
            <a:ext cx="211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/>
              <a:t>metal ions</a:t>
            </a:r>
          </a:p>
        </p:txBody>
      </p:sp>
      <p:sp>
        <p:nvSpPr>
          <p:cNvPr id="26632" name="Text Box 104">
            <a:extLst>
              <a:ext uri="{FF2B5EF4-FFF2-40B4-BE49-F238E27FC236}">
                <a16:creationId xmlns:a16="http://schemas.microsoft.com/office/drawing/2014/main" id="{533DA6CF-D39F-4187-871A-9B2B4ECC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88988"/>
            <a:ext cx="5213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Like other metals, the particles in alkali metals are held together by </a:t>
            </a:r>
            <a:r>
              <a:rPr lang="en-GB" altLang="en-US" b="1">
                <a:solidFill>
                  <a:srgbClr val="FF6600"/>
                </a:solidFill>
              </a:rPr>
              <a:t>metallic bonds</a:t>
            </a:r>
            <a:r>
              <a:rPr lang="en-GB" altLang="en-US"/>
              <a:t>.</a:t>
            </a:r>
          </a:p>
        </p:txBody>
      </p:sp>
      <p:sp>
        <p:nvSpPr>
          <p:cNvPr id="16" name="Text Box 103">
            <a:extLst>
              <a:ext uri="{FF2B5EF4-FFF2-40B4-BE49-F238E27FC236}">
                <a16:creationId xmlns:a16="http://schemas.microsoft.com/office/drawing/2014/main" id="{D9A772E6-1266-43E1-ABD9-024FB2F3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095500"/>
            <a:ext cx="458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The metal atoms lose their outer shell electrons to become positive ions.</a:t>
            </a:r>
          </a:p>
        </p:txBody>
      </p:sp>
      <p:sp>
        <p:nvSpPr>
          <p:cNvPr id="17" name="Text Box 102">
            <a:extLst>
              <a:ext uri="{FF2B5EF4-FFF2-40B4-BE49-F238E27FC236}">
                <a16:creationId xmlns:a16="http://schemas.microsoft.com/office/drawing/2014/main" id="{FE50FF7E-3BD1-4F03-84EE-65A2842D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400425"/>
            <a:ext cx="4721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These electrons are </a:t>
            </a:r>
            <a:r>
              <a:rPr lang="en-GB" altLang="en-US" b="1" dirty="0">
                <a:solidFill>
                  <a:srgbClr val="FF6600"/>
                </a:solidFill>
              </a:rPr>
              <a:t>delocalized</a:t>
            </a:r>
            <a:r>
              <a:rPr lang="en-GB" altLang="en-US" dirty="0"/>
              <a:t>, and are free to move through the structure, creating a “sea of electrons.”</a:t>
            </a:r>
          </a:p>
        </p:txBody>
      </p:sp>
      <p:sp>
        <p:nvSpPr>
          <p:cNvPr id="18" name="Text Box 101">
            <a:extLst>
              <a:ext uri="{FF2B5EF4-FFF2-40B4-BE49-F238E27FC236}">
                <a16:creationId xmlns:a16="http://schemas.microsoft.com/office/drawing/2014/main" id="{16376048-2666-48C7-A74E-97D00628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075238"/>
            <a:ext cx="81724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The positively charged metal ions </a:t>
            </a:r>
            <a:br>
              <a:rPr lang="en-GB" altLang="en-US"/>
            </a:br>
            <a:r>
              <a:rPr lang="en-GB" altLang="en-US"/>
              <a:t>are attracted to the sea of electrons. </a:t>
            </a:r>
            <a:br>
              <a:rPr lang="en-GB" altLang="en-US"/>
            </a:br>
            <a:r>
              <a:rPr lang="en-GB" altLang="en-US"/>
              <a:t>This strong attraction is known as metallic bonding.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97C524-E784-4575-B120-A1092ADE6984}"/>
              </a:ext>
            </a:extLst>
          </p:cNvPr>
          <p:cNvCxnSpPr>
            <a:cxnSpLocks noChangeShapeType="1"/>
            <a:stCxn id="201734" idx="2"/>
          </p:cNvCxnSpPr>
          <p:nvPr/>
        </p:nvCxnSpPr>
        <p:spPr bwMode="auto">
          <a:xfrm flipH="1">
            <a:off x="5927725" y="1293813"/>
            <a:ext cx="1230313" cy="8969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C36A0D-0759-4CE5-971A-8C7210F76C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80275" y="1317625"/>
            <a:ext cx="933450" cy="4079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6B3E1-6114-43A5-850E-EAA4A281A73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94500" y="4079875"/>
            <a:ext cx="836613" cy="12922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764FDC-962A-4759-B745-746E89B3F9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18425" y="4630738"/>
            <a:ext cx="112713" cy="6032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A9B1C0-E6B8-47C6-8934-CF07AEAF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notes_icon">
            <a:extLst>
              <a:ext uri="{FF2B5EF4-FFF2-40B4-BE49-F238E27FC236}">
                <a16:creationId xmlns:a16="http://schemas.microsoft.com/office/drawing/2014/main" id="{6D0CC457-32EB-4CC7-85E1-9CD4051D5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72562886-D1C3-423A-96A0-BB67C7A0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13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/>
      <p:bldP spid="20173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647B7710-3346-4FBC-8E84-AD98DC62C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000" dirty="0"/>
              <a:t>Identifying alkali metals</a:t>
            </a:r>
          </a:p>
        </p:txBody>
      </p:sp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168135-47CC-4D68-AF24-F19168A56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lash_icon">
            <a:extLst>
              <a:ext uri="{FF2B5EF4-FFF2-40B4-BE49-F238E27FC236}">
                <a16:creationId xmlns:a16="http://schemas.microsoft.com/office/drawing/2014/main" id="{54A518F3-B387-4818-8E8A-D2405D67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0C7D6418-C894-4FC0-BD87-F222C3B6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exp_icon">
            <a:extLst>
              <a:ext uri="{FF2B5EF4-FFF2-40B4-BE49-F238E27FC236}">
                <a16:creationId xmlns:a16="http://schemas.microsoft.com/office/drawing/2014/main" id="{FA71CAAF-F8BC-422D-B9B1-6D25147E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78" y="150813"/>
            <a:ext cx="6111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742806A0-837E-47FA-81FB-92E06B50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7089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65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75BAC3CF-1FAC-43F9-9A1C-2F8AE14DD60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E12DC6FC-F301-443E-A78F-F80553299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5821363" cy="4619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What are the properties of alkali metals?</a:t>
            </a: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EFDA7DCE-8B87-44AF-BA7C-242F9044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737225"/>
            <a:ext cx="5218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They are </a:t>
            </a:r>
            <a:r>
              <a:rPr lang="en-GB" altLang="en-US" b="1">
                <a:solidFill>
                  <a:srgbClr val="010066"/>
                </a:solidFill>
              </a:rPr>
              <a:t>shiny</a:t>
            </a:r>
            <a:r>
              <a:rPr lang="en-GB" altLang="en-US">
                <a:solidFill>
                  <a:srgbClr val="010066"/>
                </a:solidFill>
              </a:rPr>
              <a:t>. This is only seen when alkali </a:t>
            </a:r>
            <a:r>
              <a:rPr lang="en-GB" altLang="en-US"/>
              <a:t>metals are freshly cut.</a:t>
            </a:r>
          </a:p>
        </p:txBody>
      </p:sp>
      <p:sp>
        <p:nvSpPr>
          <p:cNvPr id="299013" name="Text Box 5">
            <a:extLst>
              <a:ext uri="{FF2B5EF4-FFF2-40B4-BE49-F238E27FC236}">
                <a16:creationId xmlns:a16="http://schemas.microsoft.com/office/drawing/2014/main" id="{9EEB366C-0581-44A6-A0E8-AE7D8719D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849493"/>
            <a:ext cx="5229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They </a:t>
            </a:r>
            <a:r>
              <a:rPr lang="en-GB" altLang="en-US">
                <a:solidFill>
                  <a:srgbClr val="010066"/>
                </a:solidFill>
              </a:rPr>
              <a:t>are </a:t>
            </a:r>
            <a:r>
              <a:rPr lang="en-GB" altLang="en-US" b="1">
                <a:solidFill>
                  <a:srgbClr val="010066"/>
                </a:solidFill>
              </a:rPr>
              <a:t>good conductors of heat and electricity</a:t>
            </a:r>
            <a:r>
              <a:rPr lang="en-GB" altLang="en-US"/>
              <a:t>.</a:t>
            </a:r>
          </a:p>
        </p:txBody>
      </p:sp>
      <p:sp>
        <p:nvSpPr>
          <p:cNvPr id="299014" name="Text Box 6">
            <a:extLst>
              <a:ext uri="{FF2B5EF4-FFF2-40B4-BE49-F238E27FC236}">
                <a16:creationId xmlns:a16="http://schemas.microsoft.com/office/drawing/2014/main" id="{FA9E3704-AC36-42A4-B949-04FAAF72D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301750"/>
            <a:ext cx="8640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They </a:t>
            </a:r>
            <a:r>
              <a:rPr lang="en-GB" altLang="en-US" dirty="0">
                <a:solidFill>
                  <a:srgbClr val="010066"/>
                </a:solidFill>
              </a:rPr>
              <a:t>are </a:t>
            </a:r>
            <a:r>
              <a:rPr lang="en-GB" altLang="en-US" b="1" dirty="0">
                <a:solidFill>
                  <a:srgbClr val="010066"/>
                </a:solidFill>
              </a:rPr>
              <a:t>soft</a:t>
            </a:r>
            <a:r>
              <a:rPr lang="en-GB" altLang="en-US" dirty="0">
                <a:solidFill>
                  <a:srgbClr val="010066"/>
                </a:solidFill>
              </a:rPr>
              <a:t> and </a:t>
            </a:r>
            <a:r>
              <a:rPr lang="en-GB" altLang="en-US" dirty="0"/>
              <a:t>can be cut by a knife. Softness increases going down the group.</a:t>
            </a:r>
          </a:p>
        </p:txBody>
      </p:sp>
      <p:sp>
        <p:nvSpPr>
          <p:cNvPr id="299015" name="Text Box 7">
            <a:extLst>
              <a:ext uri="{FF2B5EF4-FFF2-40B4-BE49-F238E27FC236}">
                <a16:creationId xmlns:a16="http://schemas.microsoft.com/office/drawing/2014/main" id="{70356324-7D98-42B7-8084-0D192360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077209"/>
            <a:ext cx="691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They </a:t>
            </a:r>
            <a:r>
              <a:rPr lang="en-GB" altLang="en-US">
                <a:solidFill>
                  <a:srgbClr val="010066"/>
                </a:solidFill>
              </a:rPr>
              <a:t>have a </a:t>
            </a:r>
            <a:r>
              <a:rPr lang="en-GB" altLang="en-US" b="1">
                <a:solidFill>
                  <a:srgbClr val="010066"/>
                </a:solidFill>
              </a:rPr>
              <a:t>low density</a:t>
            </a:r>
            <a:r>
              <a:rPr lang="en-GB" altLang="en-US"/>
              <a:t>.</a:t>
            </a:r>
            <a:endParaRPr lang="en-GB" altLang="en-US" sz="1200"/>
          </a:p>
        </p:txBody>
      </p:sp>
      <p:sp>
        <p:nvSpPr>
          <p:cNvPr id="299016" name="Text Box 8">
            <a:extLst>
              <a:ext uri="{FF2B5EF4-FFF2-40B4-BE49-F238E27FC236}">
                <a16:creationId xmlns:a16="http://schemas.microsoft.com/office/drawing/2014/main" id="{D22EEAB4-66D5-43EC-9876-F08FE72BF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189480"/>
            <a:ext cx="849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They have</a:t>
            </a:r>
            <a:r>
              <a:rPr lang="en-GB" altLang="en-US" b="1">
                <a:solidFill>
                  <a:srgbClr val="010066"/>
                </a:solidFill>
              </a:rPr>
              <a:t> low melting and boiling points</a:t>
            </a:r>
            <a:r>
              <a:rPr lang="en-GB" altLang="en-US">
                <a:solidFill>
                  <a:srgbClr val="010066"/>
                </a:solidFill>
              </a:rPr>
              <a:t> compared to other metals.</a:t>
            </a:r>
          </a:p>
        </p:txBody>
      </p:sp>
      <p:sp>
        <p:nvSpPr>
          <p:cNvPr id="299017" name="Text Box 9">
            <a:extLst>
              <a:ext uri="{FF2B5EF4-FFF2-40B4-BE49-F238E27FC236}">
                <a16:creationId xmlns:a16="http://schemas.microsoft.com/office/drawing/2014/main" id="{CCC22B2A-AB3F-4F7F-A57D-5FC20E41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591876"/>
            <a:ext cx="8462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These properties make the alkali metals different to typical metals. </a:t>
            </a:r>
            <a:r>
              <a:rPr lang="en-GB" altLang="en-US"/>
              <a:t>However, alkali metals do share some properties of typical metals:</a:t>
            </a:r>
            <a:endParaRPr lang="en-GB" altLang="en-US" sz="1200"/>
          </a:p>
        </p:txBody>
      </p:sp>
      <p:pic>
        <p:nvPicPr>
          <p:cNvPr id="299019" name="Picture 11" descr="cut sodium">
            <a:extLst>
              <a:ext uri="{FF2B5EF4-FFF2-40B4-BE49-F238E27FC236}">
                <a16:creationId xmlns:a16="http://schemas.microsoft.com/office/drawing/2014/main" id="{9959D779-82FB-4E39-91F0-ECFCF727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445000"/>
            <a:ext cx="26606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13">
            <a:extLst>
              <a:ext uri="{FF2B5EF4-FFF2-40B4-BE49-F238E27FC236}">
                <a16:creationId xmlns:a16="http://schemas.microsoft.com/office/drawing/2014/main" id="{E3554A1E-C53D-47BB-9E47-2272B9128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Properties of alkali metals</a:t>
            </a:r>
          </a:p>
        </p:txBody>
      </p:sp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24BC8C-136C-4C32-AE06-A655959F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A9445836-6C31-4F34-A44E-A8B1406F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/>
      <p:bldP spid="299013" grpId="0"/>
      <p:bldP spid="299014" grpId="0"/>
      <p:bldP spid="299015" grpId="0"/>
      <p:bldP spid="299016" grpId="0"/>
      <p:bldP spid="2990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xz6cCvWt"/>
  <p:tag name="ARTICULATE_DESIGN_ID_6_DEFAULT DESIGN" val="HKdrTbSg"/>
  <p:tag name="ARTICULATE_DESIGN_ID_1_DEFAULT DESIGN" val="iKM61hYn"/>
  <p:tag name="ARTICULATE_DESIGN_ID_7_DEFAULT DESIGN" val="lWEakaG3"/>
  <p:tag name="ARTICULATE_DESIGN_ID_3_DEFAULT DESIGN" val="oJUO13Me"/>
  <p:tag name="ARTICULATE_DESIGN_ID_2_DEFAULT DESIGN" val="ovPqUiqR"/>
  <p:tag name="ARTICULATE_DESIGN_ID_4_DEFAULT DESIGN" val="UJJPbWOH"/>
  <p:tag name="ARTICULATE_DESIGN_ID_5_DEFAULT DESIGN" val="m7SleSop"/>
  <p:tag name="ARTICULATE_SLIDE_COUNT" val="3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15594</TotalTime>
  <Words>2736</Words>
  <Application>Microsoft Office PowerPoint</Application>
  <PresentationFormat>On-screen Show (4:3)</PresentationFormat>
  <Paragraphs>370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Wingdings</vt:lpstr>
      <vt:lpstr>Arial</vt:lpstr>
      <vt:lpstr>Wingdings 2</vt:lpstr>
      <vt:lpstr>1_Default Design</vt:lpstr>
      <vt:lpstr>7_Default Design</vt:lpstr>
      <vt:lpstr>Group 1: Alkali Metals</vt:lpstr>
      <vt:lpstr>Information</vt:lpstr>
      <vt:lpstr>Columns of elements</vt:lpstr>
      <vt:lpstr>Where are the alkali metals?</vt:lpstr>
      <vt:lpstr>Introducing the alkali metals</vt:lpstr>
      <vt:lpstr>Electron structure</vt:lpstr>
      <vt:lpstr>Bonding in alkali metals</vt:lpstr>
      <vt:lpstr>Identifying alkali metals</vt:lpstr>
      <vt:lpstr>Properties of alkali metals</vt:lpstr>
      <vt:lpstr>What are the trends in density?</vt:lpstr>
      <vt:lpstr>What is the trend in density?</vt:lpstr>
      <vt:lpstr>What are the trends in melting point?</vt:lpstr>
      <vt:lpstr>What are the trends in boiling point?</vt:lpstr>
      <vt:lpstr>Melting and boiling points</vt:lpstr>
      <vt:lpstr>Properties of alkali metals quiz</vt:lpstr>
      <vt:lpstr>How does electron structure affect reactivity?</vt:lpstr>
      <vt:lpstr>What is the order of reactivity?</vt:lpstr>
      <vt:lpstr>How do alkali metals react with oxygen?</vt:lpstr>
      <vt:lpstr>Oxidation equation</vt:lpstr>
      <vt:lpstr>Ionic equation</vt:lpstr>
      <vt:lpstr>How do alkali metals react with water?</vt:lpstr>
      <vt:lpstr>Water reaction equation</vt:lpstr>
      <vt:lpstr>How does lithium react with water?</vt:lpstr>
      <vt:lpstr>How does sodium react with water?</vt:lpstr>
      <vt:lpstr>How does potassium react with water?</vt:lpstr>
      <vt:lpstr>Reacting with water</vt:lpstr>
      <vt:lpstr>How do alkali metals react with chlorine?</vt:lpstr>
      <vt:lpstr>True or false?</vt:lpstr>
      <vt:lpstr>Products of alkali metal reactions</vt:lpstr>
      <vt:lpstr>Comparing reactivity with water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1: Alkali Metals</dc:title>
  <dc:subject>Boardworks High School Physical Science</dc:subject>
  <dc:creator>Boardworks</dc:creator>
  <cp:lastModifiedBy>Tim Crilly</cp:lastModifiedBy>
  <cp:revision>638</cp:revision>
  <dcterms:created xsi:type="dcterms:W3CDTF">2003-10-06T13:07:42Z</dcterms:created>
  <dcterms:modified xsi:type="dcterms:W3CDTF">2019-01-31T15:28:40Z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CDFA6043-20CE-4FB3-BCF8-0B6C442EF810</vt:lpwstr>
  </property>
  <property fmtid="{D5CDD505-2E9C-101B-9397-08002B2CF9AE}" pid="3" name="ArticulatePath">
    <vt:lpwstr>Group 1 Alkali Metals</vt:lpwstr>
  </property>
</Properties>
</file>