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activeX/activeX2.xml" ContentType="application/vnd.ms-office.activeX+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activeX/activeX3.xml" ContentType="application/vnd.ms-office.activeX+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activeX/activeX4.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activeX/activeX5.xml" ContentType="application/vnd.ms-office.activeX+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activeX/activeX6.xml" ContentType="application/vnd.ms-office.activeX+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activeX/activeX7.xml" ContentType="application/vnd.ms-office.activeX+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246" r:id="rId1"/>
    <p:sldMasterId id="2147485261" r:id="rId2"/>
  </p:sldMasterIdLst>
  <p:notesMasterIdLst>
    <p:notesMasterId r:id="rId27"/>
  </p:notesMasterIdLst>
  <p:handoutMasterIdLst>
    <p:handoutMasterId r:id="rId28"/>
  </p:handoutMasterIdLst>
  <p:sldIdLst>
    <p:sldId id="430" r:id="rId3"/>
    <p:sldId id="534" r:id="rId4"/>
    <p:sldId id="525" r:id="rId5"/>
    <p:sldId id="527" r:id="rId6"/>
    <p:sldId id="528" r:id="rId7"/>
    <p:sldId id="529" r:id="rId8"/>
    <p:sldId id="488" r:id="rId9"/>
    <p:sldId id="489" r:id="rId10"/>
    <p:sldId id="490" r:id="rId11"/>
    <p:sldId id="524" r:id="rId12"/>
    <p:sldId id="491" r:id="rId13"/>
    <p:sldId id="494" r:id="rId14"/>
    <p:sldId id="487" r:id="rId15"/>
    <p:sldId id="507" r:id="rId16"/>
    <p:sldId id="508" r:id="rId17"/>
    <p:sldId id="510" r:id="rId18"/>
    <p:sldId id="511" r:id="rId19"/>
    <p:sldId id="514" r:id="rId20"/>
    <p:sldId id="512" r:id="rId21"/>
    <p:sldId id="513" r:id="rId22"/>
    <p:sldId id="530" r:id="rId23"/>
    <p:sldId id="531" r:id="rId24"/>
    <p:sldId id="532" r:id="rId25"/>
    <p:sldId id="533" r:id="rId26"/>
  </p:sldIdLst>
  <p:sldSz cx="9144000" cy="6858000" type="screen4x3"/>
  <p:notesSz cx="6858000" cy="9296400"/>
  <p:embeddedFontLst>
    <p:embeddedFont>
      <p:font typeface="Wingdings 2" panose="05020102010507070707" pitchFamily="18" charset="2"/>
      <p:regular r:id="rId29"/>
    </p:embeddedFont>
  </p:embeddedFontLst>
  <p:custDataLst>
    <p:tags r:id="rId30"/>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99"/>
    <a:srgbClr val="010066"/>
    <a:srgbClr val="FF9955"/>
    <a:srgbClr val="000066"/>
    <a:srgbClr val="FFC197"/>
    <a:srgbClr val="CC00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showGuides="1">
      <p:cViewPr>
        <p:scale>
          <a:sx n="85" d="100"/>
          <a:sy n="85" d="100"/>
        </p:scale>
        <p:origin x="618" y="162"/>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4FC2B14D-1A34-4E08-AEF9-045920C8381D}"/>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CA0A95B6-B1B0-4123-8E5F-A2EEC01A5CE6}" type="slidenum">
              <a:rPr lang="en-GB" altLang="en-US"/>
              <a:pPr/>
              <a:t>‹#›</a:t>
            </a:fld>
            <a:endParaRPr lang="en-GB" altLang="en-US"/>
          </a:p>
        </p:txBody>
      </p:sp>
      <p:sp>
        <p:nvSpPr>
          <p:cNvPr id="5" name="Rectangle 7">
            <a:extLst>
              <a:ext uri="{FF2B5EF4-FFF2-40B4-BE49-F238E27FC236}">
                <a16:creationId xmlns:a16="http://schemas.microsoft.com/office/drawing/2014/main" id="{C9DBF67E-EA9C-4032-AF5D-A807AC2251E3}"/>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DD417505-8356-411B-ABC7-62A0EBDEFF30}"/>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37139557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4">
            <a:extLst>
              <a:ext uri="{FF2B5EF4-FFF2-40B4-BE49-F238E27FC236}">
                <a16:creationId xmlns:a16="http://schemas.microsoft.com/office/drawing/2014/main" id="{BFAC1301-0B6B-4755-98A5-363D55EAAF80}"/>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AE42B22-8993-4B4A-A1F2-5EDC5D7A5B33}"/>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A39DE77C-A251-4C92-A8F9-FE5CF887E659}"/>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A49B9D2C-A3EC-4F4B-BBBB-58563DC2EDA9}" type="slidenum">
              <a:rPr lang="en-US" altLang="en-US"/>
              <a:pPr/>
              <a:t>‹#›</a:t>
            </a:fld>
            <a:endParaRPr lang="en-US" altLang="en-US"/>
          </a:p>
        </p:txBody>
      </p:sp>
      <p:sp>
        <p:nvSpPr>
          <p:cNvPr id="7" name="Rectangle 7">
            <a:extLst>
              <a:ext uri="{FF2B5EF4-FFF2-40B4-BE49-F238E27FC236}">
                <a16:creationId xmlns:a16="http://schemas.microsoft.com/office/drawing/2014/main" id="{9C0C7BD0-1C9B-4500-B5D4-D4C957418C86}"/>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4EB270EE-D031-4BA9-A09E-B20D7ECC1F96}"/>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499787013"/>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44FC8EFE-19F1-4585-9C36-2EC609F52BE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B29D506F-A687-49B1-A6E4-F024844076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F256A23-8279-4584-AAB0-6B9FD4F447AE}"/>
              </a:ext>
            </a:extLst>
          </p:cNvPr>
          <p:cNvSpPr>
            <a:spLocks noGrp="1"/>
          </p:cNvSpPr>
          <p:nvPr>
            <p:ph type="sldNum" sz="quarter" idx="10"/>
          </p:nvPr>
        </p:nvSpPr>
        <p:spPr/>
        <p:txBody>
          <a:bodyPr/>
          <a:lstStyle/>
          <a:p>
            <a:fld id="{A49B9D2C-A3EC-4F4B-BBBB-58563DC2EDA9}"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BF1432D3-C8D3-42B0-ABE8-3A091D55C430}"/>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FD5FA6F5-8741-4FD4-B331-32FFC937D3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5402315D-8770-4C24-8B35-E7DB6BCA67DA}"/>
              </a:ext>
            </a:extLst>
          </p:cNvPr>
          <p:cNvSpPr>
            <a:spLocks noGrp="1"/>
          </p:cNvSpPr>
          <p:nvPr>
            <p:ph type="sldNum" sz="quarter" idx="10"/>
          </p:nvPr>
        </p:nvSpPr>
        <p:spPr/>
        <p:txBody>
          <a:bodyPr/>
          <a:lstStyle/>
          <a:p>
            <a:fld id="{A49B9D2C-A3EC-4F4B-BBBB-58563DC2EDA9}"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78C5CE04-E277-4BCD-8A21-793051C70B58}"/>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9BF76BC8-8F48-4C39-A6F5-B6F8B496E3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boiling point of each fraction is often a range as there is a mixture of compounds in each fraction.</a:t>
            </a:r>
          </a:p>
          <a:p>
            <a:endParaRPr lang="en-GB" altLang="en-US" dirty="0">
              <a:latin typeface="Arial" panose="020B0604020202020204" pitchFamily="34" charset="0"/>
            </a:endParaRPr>
          </a:p>
          <a:p>
            <a:r>
              <a:rPr lang="en-GB" altLang="en-US" dirty="0">
                <a:latin typeface="Arial" panose="020B0604020202020204" pitchFamily="34" charset="0"/>
              </a:rPr>
              <a:t>Gasoline and </a:t>
            </a:r>
            <a:r>
              <a:rPr lang="en-GB" altLang="en-US" dirty="0" err="1">
                <a:latin typeface="Arial" panose="020B0604020202020204" pitchFamily="34" charset="0"/>
              </a:rPr>
              <a:t>naptha</a:t>
            </a:r>
            <a:r>
              <a:rPr lang="en-GB" altLang="en-US" dirty="0">
                <a:latin typeface="Arial" panose="020B0604020202020204" pitchFamily="34" charset="0"/>
              </a:rPr>
              <a:t> have mostly the same boiling points, and the boiling points of gasoline and kerosene overlap. This can cause problems when separating these fractions.</a:t>
            </a:r>
          </a:p>
        </p:txBody>
      </p:sp>
      <p:sp>
        <p:nvSpPr>
          <p:cNvPr id="2" name="Slide Number Placeholder 1">
            <a:extLst>
              <a:ext uri="{FF2B5EF4-FFF2-40B4-BE49-F238E27FC236}">
                <a16:creationId xmlns:a16="http://schemas.microsoft.com/office/drawing/2014/main" id="{4B6BCD5F-A713-4394-B6A3-F413A592E336}"/>
              </a:ext>
            </a:extLst>
          </p:cNvPr>
          <p:cNvSpPr>
            <a:spLocks noGrp="1"/>
          </p:cNvSpPr>
          <p:nvPr>
            <p:ph type="sldNum" sz="quarter" idx="10"/>
          </p:nvPr>
        </p:nvSpPr>
        <p:spPr/>
        <p:txBody>
          <a:bodyPr/>
          <a:lstStyle/>
          <a:p>
            <a:fld id="{A49B9D2C-A3EC-4F4B-BBBB-58563DC2EDA9}"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C99AA772-64CB-4BF6-81C1-9F1CF35024E3}"/>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DFFEF77C-ACA5-4306-8E4D-FE3F7F518D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Small, short chain hydrocarbons make better fuels because they are more unstable, less viscous and are more easily ignited. Large hydrocarbons may be subjected to catalytic cracking in order to reduce the size of the molecules.</a:t>
            </a:r>
          </a:p>
        </p:txBody>
      </p:sp>
      <p:sp>
        <p:nvSpPr>
          <p:cNvPr id="2" name="Slide Number Placeholder 1">
            <a:extLst>
              <a:ext uri="{FF2B5EF4-FFF2-40B4-BE49-F238E27FC236}">
                <a16:creationId xmlns:a16="http://schemas.microsoft.com/office/drawing/2014/main" id="{914F884F-A998-4987-8A43-0FB212890FCB}"/>
              </a:ext>
            </a:extLst>
          </p:cNvPr>
          <p:cNvSpPr>
            <a:spLocks noGrp="1"/>
          </p:cNvSpPr>
          <p:nvPr>
            <p:ph type="sldNum" sz="quarter" idx="10"/>
          </p:nvPr>
        </p:nvSpPr>
        <p:spPr/>
        <p:txBody>
          <a:bodyPr/>
          <a:lstStyle/>
          <a:p>
            <a:fld id="{A49B9D2C-A3EC-4F4B-BBBB-58563DC2EDA9}"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9B9907B0-FEE9-470C-9E78-5892C92236AD}"/>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B6C2E8E9-198F-48F6-92B5-F02DAA70DF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 gallimaufry, Shutterstock.com 2018</a:t>
            </a:r>
          </a:p>
        </p:txBody>
      </p:sp>
      <p:sp>
        <p:nvSpPr>
          <p:cNvPr id="2" name="Slide Number Placeholder 1">
            <a:extLst>
              <a:ext uri="{FF2B5EF4-FFF2-40B4-BE49-F238E27FC236}">
                <a16:creationId xmlns:a16="http://schemas.microsoft.com/office/drawing/2014/main" id="{4C4AEF56-BACC-46E7-B8FC-45775D44F837}"/>
              </a:ext>
            </a:extLst>
          </p:cNvPr>
          <p:cNvSpPr>
            <a:spLocks noGrp="1"/>
          </p:cNvSpPr>
          <p:nvPr>
            <p:ph type="sldNum" sz="quarter" idx="10"/>
          </p:nvPr>
        </p:nvSpPr>
        <p:spPr/>
        <p:txBody>
          <a:bodyPr/>
          <a:lstStyle/>
          <a:p>
            <a:fld id="{A49B9D2C-A3EC-4F4B-BBBB-58563DC2EDA9}"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AC7258C1-411C-4E92-8C78-2E7DCE08206C}"/>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F6CCE53-02A1-4BDC-9B03-C942F368EE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B9722CD-C742-4AF6-A655-6B9AB3CAA953}"/>
              </a:ext>
            </a:extLst>
          </p:cNvPr>
          <p:cNvSpPr>
            <a:spLocks noGrp="1"/>
          </p:cNvSpPr>
          <p:nvPr>
            <p:ph type="sldNum" sz="quarter" idx="10"/>
          </p:nvPr>
        </p:nvSpPr>
        <p:spPr/>
        <p:txBody>
          <a:bodyPr/>
          <a:lstStyle/>
          <a:p>
            <a:fld id="{A49B9D2C-A3EC-4F4B-BBBB-58563DC2EDA9}"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1900458D-F922-4BB1-B360-8318ECA08052}"/>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13E5E173-6D6C-466C-B36B-E68E90D7BB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virtual experiment illustrates how the products of the combustion of a hydrocarbon can be determined. It should be made clear to students that air is sucked through the apparatus while the candle is burning.</a:t>
            </a:r>
          </a:p>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B66F3E9-378F-4FAB-8268-45730E1A7CB9}"/>
              </a:ext>
            </a:extLst>
          </p:cNvPr>
          <p:cNvSpPr>
            <a:spLocks noGrp="1"/>
          </p:cNvSpPr>
          <p:nvPr>
            <p:ph type="sldNum" sz="quarter" idx="10"/>
          </p:nvPr>
        </p:nvSpPr>
        <p:spPr/>
        <p:txBody>
          <a:bodyPr/>
          <a:lstStyle/>
          <a:p>
            <a:fld id="{A49B9D2C-A3EC-4F4B-BBBB-58563DC2EDA9}"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E761F572-64FD-4A38-B1DB-0D5418B6C17A}"/>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8AE5926A-C1FB-43AC-B404-D94AFE6168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Students may need to be reminded that oxidation is the addition of oxygen.</a:t>
            </a:r>
          </a:p>
          <a:p>
            <a:endParaRPr lang="en-GB" altLang="en-US" dirty="0">
              <a:latin typeface="Arial" panose="020B0604020202020204" pitchFamily="34" charset="0"/>
            </a:endParaRPr>
          </a:p>
          <a:p>
            <a:r>
              <a:rPr lang="en-GB" altLang="en-US" dirty="0">
                <a:latin typeface="Arial" panose="020B0604020202020204" pitchFamily="34" charset="0"/>
              </a:rPr>
              <a:t>It is important to recognize that complete combustion only takes place in a Bunsen burner if the air hole is open, allowing air to be drawn through the chimney, where it can react with the natural gas. The orange flame of a Bunsen burner (sometimes known as the safety flame), is an example of incomplete combustion. To achieve an orange flame, the air hole of the Bunsen burner must be closed, meaning that the natural gas can only react with the air at the point of combustion (i.e. at the mouth of the chimney).</a:t>
            </a:r>
          </a:p>
        </p:txBody>
      </p:sp>
      <p:sp>
        <p:nvSpPr>
          <p:cNvPr id="2" name="Slide Number Placeholder 1">
            <a:extLst>
              <a:ext uri="{FF2B5EF4-FFF2-40B4-BE49-F238E27FC236}">
                <a16:creationId xmlns:a16="http://schemas.microsoft.com/office/drawing/2014/main" id="{D3F812BB-7FA9-41F8-9053-DA4514F7E3BB}"/>
              </a:ext>
            </a:extLst>
          </p:cNvPr>
          <p:cNvSpPr>
            <a:spLocks noGrp="1"/>
          </p:cNvSpPr>
          <p:nvPr>
            <p:ph type="sldNum" sz="quarter" idx="10"/>
          </p:nvPr>
        </p:nvSpPr>
        <p:spPr/>
        <p:txBody>
          <a:bodyPr/>
          <a:lstStyle/>
          <a:p>
            <a:fld id="{A49B9D2C-A3EC-4F4B-BBBB-58563DC2EDA9}"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10A5952B-A008-42FE-A075-F07D7A870BF2}"/>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A47B37CD-FBC7-44BE-A5B0-5D8197CE79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Complete combustion of propane:   C</a:t>
            </a:r>
            <a:r>
              <a:rPr lang="en-GB" altLang="en-US" baseline="-25000" dirty="0">
                <a:latin typeface="Arial" panose="020B0604020202020204" pitchFamily="34" charset="0"/>
              </a:rPr>
              <a:t>3</a:t>
            </a:r>
            <a:r>
              <a:rPr lang="en-GB" altLang="en-US" dirty="0">
                <a:latin typeface="Arial" panose="020B0604020202020204" pitchFamily="34" charset="0"/>
              </a:rPr>
              <a:t>H</a:t>
            </a:r>
            <a:r>
              <a:rPr lang="en-GB" altLang="en-US" baseline="-25000" dirty="0">
                <a:latin typeface="Arial" panose="020B0604020202020204" pitchFamily="34" charset="0"/>
              </a:rPr>
              <a:t>8</a:t>
            </a:r>
            <a:r>
              <a:rPr lang="en-GB" altLang="en-US" dirty="0">
                <a:latin typeface="Arial" panose="020B0604020202020204" pitchFamily="34" charset="0"/>
              </a:rPr>
              <a:t> + 5O</a:t>
            </a:r>
            <a:r>
              <a:rPr lang="en-GB" altLang="en-US" baseline="-25000" dirty="0">
                <a:latin typeface="Arial" panose="020B0604020202020204" pitchFamily="34" charset="0"/>
              </a:rPr>
              <a:t>2</a:t>
            </a:r>
            <a:r>
              <a:rPr lang="en-GB" altLang="en-US" dirty="0">
                <a:latin typeface="Arial" panose="020B0604020202020204" pitchFamily="34" charset="0"/>
              </a:rPr>
              <a:t> </a:t>
            </a:r>
            <a:r>
              <a:rPr lang="en-GB" altLang="en-US" dirty="0">
                <a:latin typeface="Arial" panose="020B0604020202020204" pitchFamily="34" charset="0"/>
                <a:sym typeface="Wingdings" panose="05000000000000000000" pitchFamily="2" charset="2"/>
              </a:rPr>
              <a:t> 3CO</a:t>
            </a:r>
            <a:r>
              <a:rPr lang="en-GB" altLang="en-US" baseline="-25000" dirty="0">
                <a:latin typeface="Arial" panose="020B0604020202020204" pitchFamily="34" charset="0"/>
                <a:sym typeface="Wingdings" panose="05000000000000000000" pitchFamily="2" charset="2"/>
              </a:rPr>
              <a:t>2</a:t>
            </a:r>
            <a:r>
              <a:rPr lang="en-GB" altLang="en-US" dirty="0">
                <a:latin typeface="Arial" panose="020B0604020202020204" pitchFamily="34" charset="0"/>
                <a:sym typeface="Wingdings" panose="05000000000000000000" pitchFamily="2" charset="2"/>
              </a:rPr>
              <a:t> + 4H</a:t>
            </a:r>
            <a:r>
              <a:rPr lang="en-GB" altLang="en-US" baseline="-25000" dirty="0">
                <a:latin typeface="Arial" panose="020B0604020202020204" pitchFamily="34" charset="0"/>
                <a:sym typeface="Wingdings" panose="05000000000000000000" pitchFamily="2" charset="2"/>
              </a:rPr>
              <a:t>2</a:t>
            </a:r>
            <a:r>
              <a:rPr lang="en-GB" altLang="en-US" dirty="0">
                <a:latin typeface="Arial" panose="020B0604020202020204" pitchFamily="34" charset="0"/>
                <a:sym typeface="Wingdings" panose="05000000000000000000" pitchFamily="2" charset="2"/>
              </a:rPr>
              <a:t>O</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42ECA13-B335-4CCF-B704-DAB9D990B06A}"/>
              </a:ext>
            </a:extLst>
          </p:cNvPr>
          <p:cNvSpPr>
            <a:spLocks noGrp="1"/>
          </p:cNvSpPr>
          <p:nvPr>
            <p:ph type="sldNum" sz="quarter" idx="10"/>
          </p:nvPr>
        </p:nvSpPr>
        <p:spPr/>
        <p:txBody>
          <a:bodyPr/>
          <a:lstStyle/>
          <a:p>
            <a:fld id="{A49B9D2C-A3EC-4F4B-BBBB-58563DC2EDA9}"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6B4D70EC-94E1-46DA-97EF-6D2655F02337}"/>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5A8739A5-A855-4AF0-A75F-E1A2B5E254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Students may need to be reminded that </a:t>
            </a:r>
            <a:r>
              <a:rPr lang="en-GB" altLang="en-US" dirty="0" err="1">
                <a:latin typeface="Arial" panose="020B0604020202020204" pitchFamily="34" charset="0"/>
              </a:rPr>
              <a:t>hemoglobin</a:t>
            </a:r>
            <a:r>
              <a:rPr lang="en-GB" altLang="en-US" dirty="0">
                <a:latin typeface="Arial" panose="020B0604020202020204" pitchFamily="34" charset="0"/>
              </a:rPr>
              <a:t> carries oxygen around the body. A decrease in oxygen supply to cells results in damage to the cells and organs which can result in chest pain, seizures and loss of consciousness.</a:t>
            </a:r>
          </a:p>
        </p:txBody>
      </p:sp>
      <p:sp>
        <p:nvSpPr>
          <p:cNvPr id="2" name="Slide Number Placeholder 1">
            <a:extLst>
              <a:ext uri="{FF2B5EF4-FFF2-40B4-BE49-F238E27FC236}">
                <a16:creationId xmlns:a16="http://schemas.microsoft.com/office/drawing/2014/main" id="{B130346B-8BF7-4A9F-A73B-3B13F5DD22FE}"/>
              </a:ext>
            </a:extLst>
          </p:cNvPr>
          <p:cNvSpPr>
            <a:spLocks noGrp="1"/>
          </p:cNvSpPr>
          <p:nvPr>
            <p:ph type="sldNum" sz="quarter" idx="10"/>
          </p:nvPr>
        </p:nvSpPr>
        <p:spPr/>
        <p:txBody>
          <a:bodyPr/>
          <a:lstStyle/>
          <a:p>
            <a:fld id="{A49B9D2C-A3EC-4F4B-BBBB-58563DC2EDA9}"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6B3F763F-070C-467A-B983-3DD4596DD8A6}"/>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B854173E-1BB6-483C-AA27-6758FBAF73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BBC4AC7-6C35-4B2D-BE6A-ED91B03E3B2B}"/>
              </a:ext>
            </a:extLst>
          </p:cNvPr>
          <p:cNvSpPr>
            <a:spLocks noGrp="1"/>
          </p:cNvSpPr>
          <p:nvPr>
            <p:ph type="sldNum" sz="quarter" idx="10"/>
          </p:nvPr>
        </p:nvSpPr>
        <p:spPr/>
        <p:txBody>
          <a:bodyPr/>
          <a:lstStyle/>
          <a:p>
            <a:fld id="{A49B9D2C-A3EC-4F4B-BBBB-58563DC2EDA9}"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E73CD3A7-39C7-41E2-B9E0-2FF0F1F30C24}"/>
              </a:ext>
            </a:extLst>
          </p:cNvPr>
          <p:cNvSpPr>
            <a:spLocks noGrp="1"/>
          </p:cNvSpPr>
          <p:nvPr>
            <p:ph type="sldNum" sz="quarter" idx="10"/>
          </p:nvPr>
        </p:nvSpPr>
        <p:spPr/>
        <p:txBody>
          <a:bodyPr/>
          <a:lstStyle/>
          <a:p>
            <a:fld id="{A49B9D2C-A3EC-4F4B-BBBB-58563DC2EDA9}" type="slidenum">
              <a:rPr lang="en-US" altLang="en-US" smtClean="0"/>
              <a:pPr/>
              <a:t>2</a:t>
            </a:fld>
            <a:endParaRPr lang="en-US" altLang="en-US"/>
          </a:p>
        </p:txBody>
      </p:sp>
    </p:spTree>
    <p:extLst>
      <p:ext uri="{BB962C8B-B14F-4D97-AF65-F5344CB8AC3E}">
        <p14:creationId xmlns:p14="http://schemas.microsoft.com/office/powerpoint/2010/main" val="3257217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15DC43B7-7017-44DD-BB52-75DD824EDE39}"/>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DFE98A79-E7A2-4679-A09A-553DAB2D1D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could discuss some of the environmental impacts of the different products of combustion:</a:t>
            </a:r>
          </a:p>
          <a:p>
            <a:pPr marL="171450" indent="-171450">
              <a:buFont typeface="Arial" panose="020B0604020202020204" pitchFamily="34" charset="0"/>
              <a:buChar char="•"/>
            </a:pPr>
            <a:r>
              <a:rPr lang="en-GB" altLang="en-US" b="1" dirty="0">
                <a:latin typeface="Arial" panose="020B0604020202020204" pitchFamily="34" charset="0"/>
              </a:rPr>
              <a:t>Carbon</a:t>
            </a:r>
            <a:r>
              <a:rPr lang="en-GB" altLang="en-US" dirty="0">
                <a:latin typeface="Arial" panose="020B0604020202020204" pitchFamily="34" charset="0"/>
              </a:rPr>
              <a:t> </a:t>
            </a:r>
            <a:r>
              <a:rPr lang="en-GB" altLang="en-US" b="1" dirty="0">
                <a:latin typeface="Arial" panose="020B0604020202020204" pitchFamily="34" charset="0"/>
              </a:rPr>
              <a:t>dioxide – </a:t>
            </a:r>
            <a:r>
              <a:rPr lang="en-GB" altLang="en-US" dirty="0">
                <a:latin typeface="Arial" panose="020B0604020202020204" pitchFamily="34" charset="0"/>
              </a:rPr>
              <a:t>A greenhouse gas which causes an increase in the Earth’s temperature by trapping heat in the atmosphere.</a:t>
            </a:r>
          </a:p>
          <a:p>
            <a:pPr marL="171450" indent="-171450">
              <a:buFont typeface="Arial" panose="020B0604020202020204" pitchFamily="34" charset="0"/>
              <a:buChar char="•"/>
            </a:pPr>
            <a:r>
              <a:rPr lang="en-GB" altLang="en-US" b="1" dirty="0" err="1">
                <a:latin typeface="Arial" panose="020B0604020202020204" pitchFamily="34" charset="0"/>
              </a:rPr>
              <a:t>Sulfur</a:t>
            </a:r>
            <a:r>
              <a:rPr lang="en-GB" altLang="en-US" dirty="0">
                <a:latin typeface="Arial" panose="020B0604020202020204" pitchFamily="34" charset="0"/>
              </a:rPr>
              <a:t> </a:t>
            </a:r>
            <a:r>
              <a:rPr lang="en-GB" altLang="en-US" b="1" dirty="0">
                <a:latin typeface="Arial" panose="020B0604020202020204" pitchFamily="34" charset="0"/>
              </a:rPr>
              <a:t>dioxide</a:t>
            </a:r>
            <a:r>
              <a:rPr lang="en-GB" altLang="en-US" dirty="0">
                <a:latin typeface="Arial" panose="020B0604020202020204" pitchFamily="34" charset="0"/>
              </a:rPr>
              <a:t> – An acidic gas which combines with water in the atmosphere to form acid rain. This can cause breathing problems and damage to ecosystems.</a:t>
            </a:r>
          </a:p>
          <a:p>
            <a:pPr marL="171450" indent="-171450">
              <a:buFont typeface="Arial" panose="020B0604020202020204" pitchFamily="34" charset="0"/>
              <a:buChar char="•"/>
            </a:pPr>
            <a:r>
              <a:rPr lang="en-GB" altLang="en-US" b="1" dirty="0">
                <a:latin typeface="Arial" panose="020B0604020202020204" pitchFamily="34" charset="0"/>
              </a:rPr>
              <a:t>Nitrogen</a:t>
            </a:r>
            <a:r>
              <a:rPr lang="en-GB" altLang="en-US" dirty="0">
                <a:latin typeface="Arial" panose="020B0604020202020204" pitchFamily="34" charset="0"/>
              </a:rPr>
              <a:t> </a:t>
            </a:r>
            <a:r>
              <a:rPr lang="en-GB" altLang="en-US" b="1" dirty="0">
                <a:latin typeface="Arial" panose="020B0604020202020204" pitchFamily="34" charset="0"/>
              </a:rPr>
              <a:t>oxide</a:t>
            </a:r>
            <a:r>
              <a:rPr lang="en-GB" altLang="en-US" dirty="0">
                <a:latin typeface="Arial" panose="020B0604020202020204" pitchFamily="34" charset="0"/>
              </a:rPr>
              <a:t> – Can combine with water vapor to form acid rain.</a:t>
            </a:r>
          </a:p>
          <a:p>
            <a:pPr marL="171450" indent="-171450">
              <a:buFont typeface="Arial" panose="020B0604020202020204" pitchFamily="34" charset="0"/>
              <a:buChar char="•"/>
            </a:pPr>
            <a:r>
              <a:rPr lang="en-GB" altLang="en-US" b="1" dirty="0">
                <a:latin typeface="Arial" panose="020B0604020202020204" pitchFamily="34" charset="0"/>
              </a:rPr>
              <a:t>Particulates </a:t>
            </a:r>
            <a:r>
              <a:rPr lang="en-GB" altLang="en-US" dirty="0">
                <a:latin typeface="Arial" panose="020B0604020202020204" pitchFamily="34" charset="0"/>
              </a:rPr>
              <a:t> – Can cause breathing problems.</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atmospheric gases and their affect on the environment, please refer to the </a:t>
            </a:r>
            <a:r>
              <a:rPr lang="en-GB" altLang="en-US" i="1" dirty="0">
                <a:latin typeface="Arial" panose="020B0604020202020204" pitchFamily="34" charset="0"/>
              </a:rPr>
              <a:t>Earth Sciences: Pollution </a:t>
            </a:r>
            <a:r>
              <a:rPr lang="en-GB" altLang="en-US" dirty="0">
                <a:latin typeface="Arial" panose="020B0604020202020204" pitchFamily="34" charset="0"/>
              </a:rPr>
              <a:t>presentation.</a:t>
            </a: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Dudarev</a:t>
            </a:r>
            <a:r>
              <a:rPr lang="en-GB" altLang="en-US" dirty="0">
                <a:latin typeface="Arial" panose="020B0604020202020204" pitchFamily="34" charset="0"/>
              </a:rPr>
              <a:t> Mikhail,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6CBD8D2E-01B5-4E16-A42F-FD2481C4B21E}"/>
              </a:ext>
            </a:extLst>
          </p:cNvPr>
          <p:cNvSpPr>
            <a:spLocks noGrp="1"/>
          </p:cNvSpPr>
          <p:nvPr>
            <p:ph type="sldNum" sz="quarter" idx="10"/>
          </p:nvPr>
        </p:nvSpPr>
        <p:spPr/>
        <p:txBody>
          <a:bodyPr/>
          <a:lstStyle/>
          <a:p>
            <a:fld id="{A49B9D2C-A3EC-4F4B-BBBB-58563DC2EDA9}"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AF48A7EB-3774-4655-A7EF-9AF31563DE0C}"/>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3064353E-CD7D-4FAE-A577-C6013C6AD0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B12F8F9-0B19-484E-B75E-4A7867A5E741}"/>
              </a:ext>
            </a:extLst>
          </p:cNvPr>
          <p:cNvSpPr>
            <a:spLocks noGrp="1"/>
          </p:cNvSpPr>
          <p:nvPr>
            <p:ph type="sldNum" sz="quarter" idx="10"/>
          </p:nvPr>
        </p:nvSpPr>
        <p:spPr/>
        <p:txBody>
          <a:bodyPr/>
          <a:lstStyle/>
          <a:p>
            <a:fld id="{A49B9D2C-A3EC-4F4B-BBBB-58563DC2EDA9}"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48E3509A-ECD1-4B04-BDD9-39ED890129A5}"/>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654BA667-4B79-4DE4-B2E8-468FFF8276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6E0FB92-5498-453C-8A45-27D3E530419C}"/>
              </a:ext>
            </a:extLst>
          </p:cNvPr>
          <p:cNvSpPr>
            <a:spLocks noGrp="1"/>
          </p:cNvSpPr>
          <p:nvPr>
            <p:ph type="sldNum" sz="quarter" idx="10"/>
          </p:nvPr>
        </p:nvSpPr>
        <p:spPr/>
        <p:txBody>
          <a:bodyPr/>
          <a:lstStyle/>
          <a:p>
            <a:fld id="{A49B9D2C-A3EC-4F4B-BBBB-58563DC2EDA9}"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id="{1B21F323-9CEB-4B91-8BDD-D3584ACF49F3}"/>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61DE117A-D17D-4671-ACE8-53FB135AC6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Hydrogen fuel cells will continue to function as long as there is hydrogen, and this fuel can be replenished easily and quickly at an appropriate filling station.</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Methane is found in natural gas.</a:t>
            </a:r>
          </a:p>
        </p:txBody>
      </p:sp>
      <p:sp>
        <p:nvSpPr>
          <p:cNvPr id="2" name="Slide Number Placeholder 1">
            <a:extLst>
              <a:ext uri="{FF2B5EF4-FFF2-40B4-BE49-F238E27FC236}">
                <a16:creationId xmlns:a16="http://schemas.microsoft.com/office/drawing/2014/main" id="{4A168D99-58FE-44C8-A852-CD6C7E6D631A}"/>
              </a:ext>
            </a:extLst>
          </p:cNvPr>
          <p:cNvSpPr>
            <a:spLocks noGrp="1"/>
          </p:cNvSpPr>
          <p:nvPr>
            <p:ph type="sldNum" sz="quarter" idx="10"/>
          </p:nvPr>
        </p:nvSpPr>
        <p:spPr/>
        <p:txBody>
          <a:bodyPr/>
          <a:lstStyle/>
          <a:p>
            <a:fld id="{A49B9D2C-A3EC-4F4B-BBBB-58563DC2EDA9}"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a:extLst>
              <a:ext uri="{FF2B5EF4-FFF2-40B4-BE49-F238E27FC236}">
                <a16:creationId xmlns:a16="http://schemas.microsoft.com/office/drawing/2014/main" id="{109E0F3D-4156-4B8F-9755-65B24B2AA4D9}"/>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1452CBEB-2C77-4B1D-99BF-E5866708142F}"/>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eaLnBrk="1" hangingPunct="1">
              <a:lnSpc>
                <a:spcPct val="120000"/>
              </a:lnSpc>
            </a:pPr>
            <a:r>
              <a:rPr lang="en-GB" altLang="en-US" b="1" dirty="0">
                <a:latin typeface="Arial" panose="020B0604020202020204" pitchFamily="34" charset="0"/>
              </a:rPr>
              <a:t>Teacher notes</a:t>
            </a:r>
          </a:p>
          <a:p>
            <a:pPr eaLnBrk="1" hangingPunct="1">
              <a:lnSpc>
                <a:spcPct val="120000"/>
              </a:lnSpc>
            </a:pPr>
            <a:r>
              <a:rPr lang="en-GB" altLang="en-US" dirty="0">
                <a:latin typeface="Arial" panose="020B0604020202020204" pitchFamily="34" charset="0"/>
              </a:rPr>
              <a:t>Students could be asked to think of more advantages and disadvantages of using hydrogen fuel cells instead of gasoline or diesel to power cars.</a:t>
            </a:r>
          </a:p>
          <a:p>
            <a:pPr eaLnBrk="1" hangingPunct="1">
              <a:lnSpc>
                <a:spcPct val="120000"/>
              </a:lnSpc>
            </a:pPr>
            <a:endParaRPr lang="en-GB" altLang="en-US" dirty="0">
              <a:latin typeface="Arial" panose="020B0604020202020204" pitchFamily="34" charset="0"/>
            </a:endParaRPr>
          </a:p>
          <a:p>
            <a:pPr eaLnBrk="1" hangingPunct="1">
              <a:lnSpc>
                <a:spcPct val="120000"/>
              </a:lnSpc>
            </a:pPr>
            <a:r>
              <a:rPr lang="en-GB" altLang="en-US" b="1" dirty="0">
                <a:latin typeface="Arial" panose="020B0604020202020204" pitchFamily="34" charset="0"/>
              </a:rPr>
              <a:t>Advantages:</a:t>
            </a:r>
          </a:p>
          <a:p>
            <a:pPr marL="171450" indent="-171450" eaLnBrk="1" hangingPunct="1">
              <a:lnSpc>
                <a:spcPct val="120000"/>
              </a:lnSpc>
              <a:buFont typeface="Arial" panose="020B0604020202020204" pitchFamily="34" charset="0"/>
              <a:buChar char="•"/>
            </a:pPr>
            <a:r>
              <a:rPr lang="en-GB" altLang="en-US" dirty="0">
                <a:latin typeface="Arial" panose="020B0604020202020204" pitchFamily="34" charset="0"/>
              </a:rPr>
              <a:t>if the hydrogen that is used is produced by the electrolysis of water, no harmful greenhouse gases are produced</a:t>
            </a:r>
          </a:p>
          <a:p>
            <a:pPr marL="171450" indent="-171450" eaLnBrk="1" hangingPunct="1">
              <a:lnSpc>
                <a:spcPct val="120000"/>
              </a:lnSpc>
              <a:buFont typeface="Arial" panose="020B0604020202020204" pitchFamily="34" charset="0"/>
              <a:buChar char="•"/>
            </a:pPr>
            <a:r>
              <a:rPr lang="en-GB" altLang="en-US" dirty="0">
                <a:latin typeface="Arial" panose="020B0604020202020204" pitchFamily="34" charset="0"/>
              </a:rPr>
              <a:t>fuel cells do not create any noise, as opposed to gasoline or diesel engines, which can be quite noisy.</a:t>
            </a:r>
          </a:p>
          <a:p>
            <a:pPr eaLnBrk="1" hangingPunct="1">
              <a:lnSpc>
                <a:spcPct val="120000"/>
              </a:lnSpc>
            </a:pPr>
            <a:endParaRPr lang="en-GB" altLang="en-US" dirty="0">
              <a:latin typeface="Arial" panose="020B0604020202020204" pitchFamily="34" charset="0"/>
            </a:endParaRPr>
          </a:p>
          <a:p>
            <a:pPr eaLnBrk="1" hangingPunct="1">
              <a:lnSpc>
                <a:spcPct val="120000"/>
              </a:lnSpc>
            </a:pPr>
            <a:r>
              <a:rPr lang="en-GB" altLang="en-US" b="1" dirty="0">
                <a:latin typeface="Arial" panose="020B0604020202020204" pitchFamily="34" charset="0"/>
              </a:rPr>
              <a:t>Disadvantages:</a:t>
            </a:r>
          </a:p>
          <a:p>
            <a:pPr marL="171450" indent="-171450" eaLnBrk="1" hangingPunct="1">
              <a:lnSpc>
                <a:spcPct val="120000"/>
              </a:lnSpc>
              <a:buFont typeface="Arial" panose="020B0604020202020204" pitchFamily="34" charset="0"/>
              <a:buChar char="•"/>
            </a:pPr>
            <a:r>
              <a:rPr lang="en-GB" altLang="en-US" dirty="0">
                <a:latin typeface="Arial" panose="020B0604020202020204" pitchFamily="34" charset="0"/>
              </a:rPr>
              <a:t>currently, fossil fuels are still used in the production, storage and transportation of hydrogen, making the fuel cells not as environmentally-friendly as they could be</a:t>
            </a:r>
          </a:p>
          <a:p>
            <a:pPr marL="171450" indent="-171450" eaLnBrk="1" hangingPunct="1">
              <a:lnSpc>
                <a:spcPct val="120000"/>
              </a:lnSpc>
              <a:buFont typeface="Arial" panose="020B0604020202020204" pitchFamily="34" charset="0"/>
              <a:buChar char="•"/>
            </a:pPr>
            <a:r>
              <a:rPr lang="en-GB" altLang="en-US" dirty="0">
                <a:latin typeface="Arial" panose="020B0604020202020204" pitchFamily="34" charset="0"/>
              </a:rPr>
              <a:t>cars powered with hydrogen fuel cells will need to be “refuelled” more frequently than cars using gasoline or diesel</a:t>
            </a:r>
          </a:p>
          <a:p>
            <a:pPr marL="171450" indent="-171450" eaLnBrk="1" hangingPunct="1">
              <a:lnSpc>
                <a:spcPct val="120000"/>
              </a:lnSpc>
              <a:buFont typeface="Arial" panose="020B0604020202020204" pitchFamily="34" charset="0"/>
              <a:buChar char="•"/>
            </a:pPr>
            <a:r>
              <a:rPr lang="en-GB" altLang="en-US" dirty="0">
                <a:latin typeface="Arial" panose="020B0604020202020204" pitchFamily="34" charset="0"/>
              </a:rPr>
              <a:t>few fuel cell products are available as the technology is still being developed.</a:t>
            </a:r>
          </a:p>
          <a:p>
            <a:pPr marL="0" indent="0" eaLnBrk="1" hangingPunct="1">
              <a:lnSpc>
                <a:spcPct val="120000"/>
              </a:lnSpc>
              <a:buFont typeface="Arial" panose="020B0604020202020204" pitchFamily="34" charset="0"/>
              <a:buNone/>
            </a:pPr>
            <a:endParaRPr lang="en-GB" altLang="en-US" dirty="0">
              <a:latin typeface="Arial" panose="020B0604020202020204" pitchFamily="34" charset="0"/>
            </a:endParaRPr>
          </a:p>
          <a:p>
            <a:pPr marL="0" marR="0" lvl="0" indent="0" algn="l" defTabSz="914400" rtl="0" eaLnBrk="1" fontAlgn="base" latinLnBrk="0" hangingPunct="1">
              <a:lnSpc>
                <a:spcPct val="120000"/>
              </a:lnSpc>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2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Evaluate competing design solutions to a real-world problem based on scientific ideas and principles, empirical evidence, and logical arguments regarding relevant factors (e.g. economic, societal, environmental, ethical considerations).</a:t>
            </a:r>
            <a:endParaRPr lang="en-GB" dirty="0">
              <a:effectLst/>
            </a:endParaRPr>
          </a:p>
        </p:txBody>
      </p:sp>
      <p:sp>
        <p:nvSpPr>
          <p:cNvPr id="2" name="Slide Number Placeholder 1">
            <a:extLst>
              <a:ext uri="{FF2B5EF4-FFF2-40B4-BE49-F238E27FC236}">
                <a16:creationId xmlns:a16="http://schemas.microsoft.com/office/drawing/2014/main" id="{AC42FA18-D0BA-4240-A3D4-F5E15EF8CFEC}"/>
              </a:ext>
            </a:extLst>
          </p:cNvPr>
          <p:cNvSpPr>
            <a:spLocks noGrp="1"/>
          </p:cNvSpPr>
          <p:nvPr>
            <p:ph type="sldNum" sz="quarter" idx="10"/>
          </p:nvPr>
        </p:nvSpPr>
        <p:spPr/>
        <p:txBody>
          <a:bodyPr/>
          <a:lstStyle/>
          <a:p>
            <a:fld id="{A49B9D2C-A3EC-4F4B-BBBB-58563DC2EDA9}" type="slidenum">
              <a:rPr lang="en-US" altLang="en-US" smtClean="0"/>
              <a:pPr/>
              <a:t>24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2E93F685-50D5-46F2-B6DD-9B76662523E1}"/>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20665358-0843-4E24-9131-AE79904B0D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alkanes and alkenes, please refer to the </a:t>
            </a:r>
            <a:r>
              <a:rPr lang="en-GB" altLang="en-US" i="1" dirty="0">
                <a:latin typeface="Arial" panose="020B0604020202020204" pitchFamily="34" charset="0"/>
              </a:rPr>
              <a:t>Alkanes</a:t>
            </a:r>
            <a:r>
              <a:rPr lang="en-GB" altLang="en-US" b="1" i="1" dirty="0">
                <a:latin typeface="Arial" panose="020B0604020202020204" pitchFamily="34" charset="0"/>
              </a:rPr>
              <a:t> </a:t>
            </a:r>
            <a:r>
              <a:rPr lang="en-GB" altLang="en-US" dirty="0">
                <a:latin typeface="Arial" panose="020B0604020202020204" pitchFamily="34" charset="0"/>
              </a:rPr>
              <a:t>and </a:t>
            </a:r>
            <a:r>
              <a:rPr lang="en-GB" altLang="en-US" i="1" dirty="0">
                <a:latin typeface="Arial" panose="020B0604020202020204" pitchFamily="34" charset="0"/>
              </a:rPr>
              <a:t>Alkenes </a:t>
            </a:r>
            <a:r>
              <a:rPr lang="en-GB" altLang="en-US" dirty="0">
                <a:latin typeface="Arial" panose="020B0604020202020204" pitchFamily="34" charset="0"/>
              </a:rPr>
              <a:t>presentations respectively.</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Hydrocarbons</a:t>
            </a:r>
            <a:r>
              <a:rPr lang="en-GB" altLang="en-US" dirty="0">
                <a:latin typeface="Arial" panose="020B0604020202020204" pitchFamily="34" charset="0"/>
              </a:rPr>
              <a:t>.</a:t>
            </a:r>
          </a:p>
          <a:p>
            <a:pPr marL="0" marR="0" lvl="0" indent="0" algn="l" defTabSz="914400" rtl="0" eaLnBrk="0" fontAlgn="base" latinLnBrk="0" hangingPunct="0">
              <a:spcBef>
                <a:spcPts val="432"/>
              </a:spcBef>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The worksheet accompanying 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65958661-CD6C-4001-8F04-09DA4C08605B}"/>
              </a:ext>
            </a:extLst>
          </p:cNvPr>
          <p:cNvSpPr>
            <a:spLocks noGrp="1"/>
          </p:cNvSpPr>
          <p:nvPr>
            <p:ph type="sldNum" sz="quarter" idx="10"/>
          </p:nvPr>
        </p:nvSpPr>
        <p:spPr/>
        <p:txBody>
          <a:bodyPr/>
          <a:lstStyle/>
          <a:p>
            <a:fld id="{A49B9D2C-A3EC-4F4B-BBBB-58563DC2EDA9}"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A625F266-345C-46E5-B375-E89BDB4F5DC4}"/>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728A6BA6-E83B-4AE1-A043-5AB66D8D7A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In displayed formulae, “</a:t>
            </a:r>
            <a:r>
              <a:rPr lang="en-GB" altLang="en-US" b="1" dirty="0">
                <a:latin typeface="Arial" panose="020B0604020202020204" pitchFamily="34" charset="0"/>
              </a:rPr>
              <a:t>–</a:t>
            </a:r>
            <a:r>
              <a:rPr lang="en-GB" altLang="en-US" dirty="0">
                <a:latin typeface="Arial" panose="020B0604020202020204" pitchFamily="34" charset="0"/>
              </a:rPr>
              <a:t>” represents a covalent bond.</a:t>
            </a:r>
          </a:p>
        </p:txBody>
      </p:sp>
      <p:sp>
        <p:nvSpPr>
          <p:cNvPr id="2" name="Slide Number Placeholder 1">
            <a:extLst>
              <a:ext uri="{FF2B5EF4-FFF2-40B4-BE49-F238E27FC236}">
                <a16:creationId xmlns:a16="http://schemas.microsoft.com/office/drawing/2014/main" id="{E74446E7-B10A-4F2E-BECE-D0518A695DF4}"/>
              </a:ext>
            </a:extLst>
          </p:cNvPr>
          <p:cNvSpPr>
            <a:spLocks noGrp="1"/>
          </p:cNvSpPr>
          <p:nvPr>
            <p:ph type="sldNum" sz="quarter" idx="10"/>
          </p:nvPr>
        </p:nvSpPr>
        <p:spPr/>
        <p:txBody>
          <a:bodyPr/>
          <a:lstStyle/>
          <a:p>
            <a:fld id="{A49B9D2C-A3EC-4F4B-BBBB-58563DC2EDA9}"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C814FA63-7771-4513-AE90-4E4A58833AC0}"/>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46C13AFC-6E21-424B-9184-8174474260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58A85E3-E49D-4924-8FC5-EFEABD75B025}"/>
              </a:ext>
            </a:extLst>
          </p:cNvPr>
          <p:cNvSpPr>
            <a:spLocks noGrp="1"/>
          </p:cNvSpPr>
          <p:nvPr>
            <p:ph type="sldNum" sz="quarter" idx="10"/>
          </p:nvPr>
        </p:nvSpPr>
        <p:spPr/>
        <p:txBody>
          <a:bodyPr/>
          <a:lstStyle/>
          <a:p>
            <a:fld id="{A49B9D2C-A3EC-4F4B-BBBB-58563DC2EDA9}"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0338E73-4014-41E0-B486-A51FFA1219F8}"/>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2FC3F591-4A5F-4A62-97E7-1243F4BDE6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448197C-6DEB-4004-87D6-E79052B45A44}"/>
              </a:ext>
            </a:extLst>
          </p:cNvPr>
          <p:cNvSpPr>
            <a:spLocks noGrp="1"/>
          </p:cNvSpPr>
          <p:nvPr>
            <p:ph type="sldNum" sz="quarter" idx="10"/>
          </p:nvPr>
        </p:nvSpPr>
        <p:spPr/>
        <p:txBody>
          <a:bodyPr/>
          <a:lstStyle/>
          <a:p>
            <a:fld id="{A49B9D2C-A3EC-4F4B-BBBB-58563DC2EDA9}"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FA3CCC7A-8009-451F-8204-F85F2890C3DD}"/>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2B5258F5-86A9-49F9-BE0E-F40C8B6286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fractional distillation, please refer to the </a:t>
            </a:r>
            <a:r>
              <a:rPr lang="en-GB" altLang="en-US" i="1" dirty="0">
                <a:latin typeface="Arial" panose="020B0604020202020204" pitchFamily="34" charset="0"/>
              </a:rPr>
              <a:t>Fractional</a:t>
            </a:r>
            <a:r>
              <a:rPr lang="en-GB" altLang="en-US" b="1" i="1" dirty="0">
                <a:latin typeface="Arial" panose="020B0604020202020204" pitchFamily="34" charset="0"/>
              </a:rPr>
              <a:t> </a:t>
            </a:r>
            <a:r>
              <a:rPr lang="en-GB" altLang="en-US" i="1" dirty="0">
                <a:latin typeface="Arial" panose="020B0604020202020204" pitchFamily="34" charset="0"/>
              </a:rPr>
              <a:t>Distillation</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B3DD172C-8004-41E2-8BB6-2464AE20DBDF}"/>
              </a:ext>
            </a:extLst>
          </p:cNvPr>
          <p:cNvSpPr>
            <a:spLocks noGrp="1"/>
          </p:cNvSpPr>
          <p:nvPr>
            <p:ph type="sldNum" sz="quarter" idx="10"/>
          </p:nvPr>
        </p:nvSpPr>
        <p:spPr/>
        <p:txBody>
          <a:bodyPr/>
          <a:lstStyle/>
          <a:p>
            <a:fld id="{A49B9D2C-A3EC-4F4B-BBBB-58563DC2EDA9}"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DFDC1E41-EA14-4CD9-80B6-E4E8B8B2EB69}"/>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DFB818E-BAA2-4D5F-97DC-FA3B4FF7F6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BA420FC-4D13-4920-821A-7088399E29F7}"/>
              </a:ext>
            </a:extLst>
          </p:cNvPr>
          <p:cNvSpPr>
            <a:spLocks noGrp="1"/>
          </p:cNvSpPr>
          <p:nvPr>
            <p:ph type="sldNum" sz="quarter" idx="10"/>
          </p:nvPr>
        </p:nvSpPr>
        <p:spPr/>
        <p:txBody>
          <a:bodyPr/>
          <a:lstStyle/>
          <a:p>
            <a:fld id="{A49B9D2C-A3EC-4F4B-BBBB-58563DC2EDA9}"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53FFEE3B-FAF7-4429-B989-0A6134A4C53D}"/>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B26C3D2E-C509-450D-97FF-2A5FC31153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Anteromite</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123E771E-CBBA-474A-88F4-BA043C2702EE}"/>
              </a:ext>
            </a:extLst>
          </p:cNvPr>
          <p:cNvSpPr>
            <a:spLocks noGrp="1"/>
          </p:cNvSpPr>
          <p:nvPr>
            <p:ph type="sldNum" sz="quarter" idx="10"/>
          </p:nvPr>
        </p:nvSpPr>
        <p:spPr/>
        <p:txBody>
          <a:bodyPr/>
          <a:lstStyle/>
          <a:p>
            <a:fld id="{A49B9D2C-A3EC-4F4B-BBBB-58563DC2EDA9}"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24</a:t>
            </a:r>
          </a:p>
        </p:txBody>
      </p:sp>
    </p:spTree>
    <p:custDataLst>
      <p:tags r:id="rId1"/>
    </p:custDataLst>
    <p:extLst>
      <p:ext uri="{BB962C8B-B14F-4D97-AF65-F5344CB8AC3E}">
        <p14:creationId xmlns:p14="http://schemas.microsoft.com/office/powerpoint/2010/main" val="3382560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6197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12275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6522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4255806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24</a:t>
            </a:r>
          </a:p>
        </p:txBody>
      </p:sp>
    </p:spTree>
    <p:custDataLst>
      <p:tags r:id="rId1"/>
    </p:custDataLst>
    <p:extLst>
      <p:ext uri="{BB962C8B-B14F-4D97-AF65-F5344CB8AC3E}">
        <p14:creationId xmlns:p14="http://schemas.microsoft.com/office/powerpoint/2010/main" val="1436756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349067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36141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4035894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91833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3579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94377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549761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924874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656085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589272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37614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1319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29787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58485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78340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8826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15700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19501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15086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936521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24</a:t>
            </a:r>
          </a:p>
        </p:txBody>
      </p:sp>
    </p:spTree>
    <p:custDataLst>
      <p:tags r:id="rId16"/>
    </p:custDataLst>
    <p:extLst>
      <p:ext uri="{BB962C8B-B14F-4D97-AF65-F5344CB8AC3E}">
        <p14:creationId xmlns:p14="http://schemas.microsoft.com/office/powerpoint/2010/main" val="4189570756"/>
      </p:ext>
    </p:extLst>
  </p:cSld>
  <p:clrMap bg1="lt1" tx1="dk1" bg2="lt2" tx2="dk2" accent1="accent1" accent2="accent2" accent3="accent3" accent4="accent4" accent5="accent5" accent6="accent6" hlink="hlink" folHlink="folHlink"/>
  <p:sldLayoutIdLst>
    <p:sldLayoutId id="2147485247" r:id="rId1"/>
    <p:sldLayoutId id="2147485248" r:id="rId2"/>
    <p:sldLayoutId id="2147485249" r:id="rId3"/>
    <p:sldLayoutId id="2147485250" r:id="rId4"/>
    <p:sldLayoutId id="2147485251" r:id="rId5"/>
    <p:sldLayoutId id="2147485252" r:id="rId6"/>
    <p:sldLayoutId id="2147485253" r:id="rId7"/>
    <p:sldLayoutId id="2147485254" r:id="rId8"/>
    <p:sldLayoutId id="2147485255" r:id="rId9"/>
    <p:sldLayoutId id="2147485256" r:id="rId10"/>
    <p:sldLayoutId id="2147485257" r:id="rId11"/>
    <p:sldLayoutId id="2147485258" r:id="rId12"/>
    <p:sldLayoutId id="2147485259" r:id="rId13"/>
    <p:sldLayoutId id="2147485260"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24</a:t>
            </a:r>
          </a:p>
        </p:txBody>
      </p:sp>
    </p:spTree>
    <p:custDataLst>
      <p:tags r:id="rId14"/>
    </p:custDataLst>
    <p:extLst>
      <p:ext uri="{BB962C8B-B14F-4D97-AF65-F5344CB8AC3E}">
        <p14:creationId xmlns:p14="http://schemas.microsoft.com/office/powerpoint/2010/main" val="1065970848"/>
      </p:ext>
    </p:extLst>
  </p:cSld>
  <p:clrMap bg1="lt1" tx1="dk1" bg2="lt2" tx2="dk2" accent1="accent1" accent2="accent2" accent3="accent3" accent4="accent4" accent5="accent5" accent6="accent6" hlink="hlink" folHlink="folHlink"/>
  <p:sldLayoutIdLst>
    <p:sldLayoutId id="2147485262" r:id="rId1"/>
    <p:sldLayoutId id="2147485263" r:id="rId2"/>
    <p:sldLayoutId id="2147485264" r:id="rId3"/>
    <p:sldLayoutId id="2147485265" r:id="rId4"/>
    <p:sldLayoutId id="2147485266" r:id="rId5"/>
    <p:sldLayoutId id="2147485267" r:id="rId6"/>
    <p:sldLayoutId id="2147485268" r:id="rId7"/>
    <p:sldLayoutId id="2147485269" r:id="rId8"/>
    <p:sldLayoutId id="2147485270" r:id="rId9"/>
    <p:sldLayoutId id="2147485271" r:id="rId10"/>
    <p:sldLayoutId id="2147485272" r:id="rId11"/>
    <p:sldLayoutId id="2147485273"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control" Target="../activeX/activeX3.xml"/><Relationship Id="rId7" Type="http://schemas.openxmlformats.org/officeDocument/2006/relationships/image" Target="../media/image16.png"/><Relationship Id="rId2" Type="http://schemas.openxmlformats.org/officeDocument/2006/relationships/tags" Target="../tags/tag43.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3.xml"/><Relationship Id="rId4" Type="http://schemas.openxmlformats.org/officeDocument/2006/relationships/slideLayout" Target="../slideLayouts/slideLayout6.xml"/><Relationship Id="rId9"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4.xml"/><Relationship Id="rId7" Type="http://schemas.openxmlformats.org/officeDocument/2006/relationships/image" Target="../media/image16.png"/><Relationship Id="rId2" Type="http://schemas.openxmlformats.org/officeDocument/2006/relationships/tags" Target="../tags/tag45.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15.wmf"/><Relationship Id="rId5" Type="http://schemas.openxmlformats.org/officeDocument/2006/relationships/notesSlide" Target="../notesSlides/notesSlide15.xml"/><Relationship Id="rId10" Type="http://schemas.openxmlformats.org/officeDocument/2006/relationships/image" Target="../media/image17.jpg"/><Relationship Id="rId4" Type="http://schemas.openxmlformats.org/officeDocument/2006/relationships/slideLayout" Target="../slideLayouts/slideLayout6.xml"/><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6.png"/><Relationship Id="rId5" Type="http://schemas.openxmlformats.org/officeDocument/2006/relationships/image" Target="../media/image28.jpe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6.pn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8.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hyperlink" Target="http://companyweb/production/Image%20library/Biology/haemoglobin.png"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control" Target="../activeX/activeX5.xml"/><Relationship Id="rId7" Type="http://schemas.openxmlformats.org/officeDocument/2006/relationships/image" Target="../media/image16.png"/><Relationship Id="rId2" Type="http://schemas.openxmlformats.org/officeDocument/2006/relationships/tags" Target="../tags/tag49.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19.xml"/><Relationship Id="rId4" Type="http://schemas.openxmlformats.org/officeDocument/2006/relationships/slideLayout" Target="../slideLayouts/slideLayout6.xml"/><Relationship Id="rId9" Type="http://schemas.openxmlformats.org/officeDocument/2006/relationships/image" Target="../media/image15.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1.xml"/><Relationship Id="rId6" Type="http://schemas.openxmlformats.org/officeDocument/2006/relationships/image" Target="../media/image6.pn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control" Target="../activeX/activeX6.xml"/><Relationship Id="rId7" Type="http://schemas.openxmlformats.org/officeDocument/2006/relationships/image" Target="../media/image16.png"/><Relationship Id="rId2" Type="http://schemas.openxmlformats.org/officeDocument/2006/relationships/tags" Target="../tags/tag52.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notesSlide" Target="../notesSlides/notesSlide22.xml"/><Relationship Id="rId4" Type="http://schemas.openxmlformats.org/officeDocument/2006/relationships/slideLayout" Target="../slideLayouts/slideLayout6.xml"/><Relationship Id="rId9"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7.xml"/><Relationship Id="rId7" Type="http://schemas.openxmlformats.org/officeDocument/2006/relationships/image" Target="../media/image10.png"/><Relationship Id="rId2" Type="http://schemas.openxmlformats.org/officeDocument/2006/relationships/tags" Target="../tags/tag54.xml"/><Relationship Id="rId1" Type="http://schemas.openxmlformats.org/officeDocument/2006/relationships/vmlDrawing" Target="../drawings/vmlDrawing7.vml"/><Relationship Id="rId6" Type="http://schemas.openxmlformats.org/officeDocument/2006/relationships/image" Target="../media/image16.png"/><Relationship Id="rId5" Type="http://schemas.openxmlformats.org/officeDocument/2006/relationships/notesSlide" Target="../notesSlides/notesSlide24.xml"/><Relationship Id="rId10" Type="http://schemas.openxmlformats.org/officeDocument/2006/relationships/image" Target="../media/image15.wmf"/><Relationship Id="rId4" Type="http://schemas.openxmlformats.org/officeDocument/2006/relationships/slideLayout" Target="../slideLayouts/slideLayout20.xml"/><Relationship Id="rId9" Type="http://schemas.openxmlformats.org/officeDocument/2006/relationships/image" Target="../media/image17.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control" Target="../activeX/activeX1.xml"/><Relationship Id="rId7" Type="http://schemas.openxmlformats.org/officeDocument/2006/relationships/image" Target="../media/image16.png"/><Relationship Id="rId2" Type="http://schemas.openxmlformats.org/officeDocument/2006/relationships/tags" Target="../tags/tag35.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6.xml"/><Relationship Id="rId9" Type="http://schemas.openxmlformats.org/officeDocument/2006/relationships/image" Target="../media/image15.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6.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control" Target="../activeX/activeX2.xml"/><Relationship Id="rId7" Type="http://schemas.openxmlformats.org/officeDocument/2006/relationships/image" Target="../media/image16.png"/><Relationship Id="rId2" Type="http://schemas.openxmlformats.org/officeDocument/2006/relationships/tags" Target="../tags/tag39.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9.xml"/><Relationship Id="rId4" Type="http://schemas.openxmlformats.org/officeDocument/2006/relationships/slideLayout" Target="../slideLayouts/slideLayout6.xml"/><Relationship Id="rId9"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D7334BCB-E8A1-42AB-A3E6-FB3A36327AE1}"/>
              </a:ext>
            </a:extLst>
          </p:cNvPr>
          <p:cNvSpPr>
            <a:spLocks noGrp="1"/>
          </p:cNvSpPr>
          <p:nvPr>
            <p:ph type="title"/>
          </p:nvPr>
        </p:nvSpPr>
        <p:spPr>
          <a:xfrm>
            <a:off x="3561347" y="1187864"/>
            <a:ext cx="4642616" cy="3119215"/>
          </a:xfrm>
        </p:spPr>
        <p:txBody>
          <a:bodyPr/>
          <a:lstStyle/>
          <a:p>
            <a:r>
              <a:rPr lang="en-GB" altLang="en-US" dirty="0"/>
              <a:t>Hydrocarbons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615880-AF55-45B4-BA70-9F927956A908}"/>
              </a:ext>
            </a:extLst>
          </p:cNvPr>
          <p:cNvSpPr>
            <a:spLocks noGrp="1"/>
          </p:cNvSpPr>
          <p:nvPr>
            <p:ph type="title"/>
          </p:nvPr>
        </p:nvSpPr>
        <p:spPr/>
        <p:txBody>
          <a:bodyPr/>
          <a:lstStyle/>
          <a:p>
            <a:r>
              <a:rPr lang="en-GB" altLang="en-US"/>
              <a:t>Boiling point of hydrocarbons</a:t>
            </a:r>
          </a:p>
        </p:txBody>
      </p:sp>
      <p:sp>
        <p:nvSpPr>
          <p:cNvPr id="4" name="TextBox 3">
            <a:extLst>
              <a:ext uri="{FF2B5EF4-FFF2-40B4-BE49-F238E27FC236}">
                <a16:creationId xmlns:a16="http://schemas.microsoft.com/office/drawing/2014/main" id="{FF43553D-FA78-4C82-A577-4B2EBAD8DCDB}"/>
              </a:ext>
            </a:extLst>
          </p:cNvPr>
          <p:cNvSpPr txBox="1">
            <a:spLocks noChangeArrowheads="1"/>
          </p:cNvSpPr>
          <p:nvPr/>
        </p:nvSpPr>
        <p:spPr bwMode="auto">
          <a:xfrm>
            <a:off x="1550862" y="5610060"/>
            <a:ext cx="6042276" cy="831850"/>
          </a:xfrm>
          <a:prstGeom prst="rect">
            <a:avLst/>
          </a:prstGeom>
          <a:solidFill>
            <a:srgbClr val="FF66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As the length of the hydrocarbon chain increases, the boiling point increases. </a:t>
            </a:r>
          </a:p>
        </p:txBody>
      </p:sp>
      <p:sp>
        <p:nvSpPr>
          <p:cNvPr id="5" name="TextBox 4">
            <a:extLst>
              <a:ext uri="{FF2B5EF4-FFF2-40B4-BE49-F238E27FC236}">
                <a16:creationId xmlns:a16="http://schemas.microsoft.com/office/drawing/2014/main" id="{036FA40C-4062-4946-87B1-F37EAAAD720F}"/>
              </a:ext>
            </a:extLst>
          </p:cNvPr>
          <p:cNvSpPr txBox="1">
            <a:spLocks noChangeArrowheads="1"/>
          </p:cNvSpPr>
          <p:nvPr/>
        </p:nvSpPr>
        <p:spPr bwMode="auto">
          <a:xfrm>
            <a:off x="2538663" y="3012904"/>
            <a:ext cx="611204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that a fuel containing long hydrocarbons will have a higher </a:t>
            </a:r>
            <a:r>
              <a:rPr lang="en-GB" altLang="en-US" b="1" dirty="0"/>
              <a:t>boiling point </a:t>
            </a:r>
            <a:r>
              <a:rPr lang="en-GB" altLang="en-US" dirty="0"/>
              <a:t>than a fuel of shorter hydrocarbons.</a:t>
            </a:r>
          </a:p>
        </p:txBody>
      </p:sp>
      <p:sp>
        <p:nvSpPr>
          <p:cNvPr id="24581" name="TextBox 5">
            <a:extLst>
              <a:ext uri="{FF2B5EF4-FFF2-40B4-BE49-F238E27FC236}">
                <a16:creationId xmlns:a16="http://schemas.microsoft.com/office/drawing/2014/main" id="{0A283803-5CC4-4DD5-8E64-DF18B456EA75}"/>
              </a:ext>
            </a:extLst>
          </p:cNvPr>
          <p:cNvSpPr txBox="1">
            <a:spLocks noChangeArrowheads="1"/>
          </p:cNvSpPr>
          <p:nvPr/>
        </p:nvSpPr>
        <p:spPr bwMode="auto">
          <a:xfrm>
            <a:off x="342900" y="784225"/>
            <a:ext cx="8480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Long chains of hydrocarbons become easily entangled, and form more interactions with each other than shorter chains.</a:t>
            </a:r>
          </a:p>
        </p:txBody>
      </p:sp>
      <p:sp>
        <p:nvSpPr>
          <p:cNvPr id="7" name="TextBox 6">
            <a:extLst>
              <a:ext uri="{FF2B5EF4-FFF2-40B4-BE49-F238E27FC236}">
                <a16:creationId xmlns:a16="http://schemas.microsoft.com/office/drawing/2014/main" id="{9287FD41-85E7-40DA-ACEC-DD87CE71E180}"/>
              </a:ext>
            </a:extLst>
          </p:cNvPr>
          <p:cNvSpPr txBox="1">
            <a:spLocks noChangeArrowheads="1"/>
          </p:cNvSpPr>
          <p:nvPr/>
        </p:nvSpPr>
        <p:spPr bwMode="auto">
          <a:xfrm>
            <a:off x="2538663" y="1897771"/>
            <a:ext cx="5667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It takes more energy to separate these longer chains.</a:t>
            </a:r>
          </a:p>
        </p:txBody>
      </p:sp>
      <p:sp>
        <p:nvSpPr>
          <p:cNvPr id="9" name="Rectangle 3">
            <a:extLst>
              <a:ext uri="{FF2B5EF4-FFF2-40B4-BE49-F238E27FC236}">
                <a16:creationId xmlns:a16="http://schemas.microsoft.com/office/drawing/2014/main" id="{7F572FFD-EEE9-4D88-BEBF-32F3E2032835}"/>
              </a:ext>
            </a:extLst>
          </p:cNvPr>
          <p:cNvSpPr>
            <a:spLocks noChangeArrowheads="1"/>
          </p:cNvSpPr>
          <p:nvPr/>
        </p:nvSpPr>
        <p:spPr bwMode="auto">
          <a:xfrm>
            <a:off x="2538663" y="4496516"/>
            <a:ext cx="54305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Fuels that have a low boiling point evaporate easily. </a:t>
            </a:r>
          </a:p>
        </p:txBody>
      </p:sp>
      <p:pic>
        <p:nvPicPr>
          <p:cNvPr id="25611" name="Picture 11" descr="C:\CVS\production\GCSEChemistry\src\images\thermometer.png">
            <a:extLst>
              <a:ext uri="{FF2B5EF4-FFF2-40B4-BE49-F238E27FC236}">
                <a16:creationId xmlns:a16="http://schemas.microsoft.com/office/drawing/2014/main" id="{1249F88E-D335-4EE6-8242-58D05CD09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116" y="1632036"/>
            <a:ext cx="2060575"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60D0EADA-3C71-4D38-ACE1-891CD382D44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BDCD41D0-C2F6-4884-AE7E-98F5356D9B1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890DBA7-56BC-4BCB-AAF4-1D977C232DBD}"/>
              </a:ext>
            </a:extLst>
          </p:cNvPr>
          <p:cNvSpPr>
            <a:spLocks noGrp="1" noChangeArrowheads="1"/>
          </p:cNvSpPr>
          <p:nvPr>
            <p:ph type="title"/>
          </p:nvPr>
        </p:nvSpPr>
        <p:spPr/>
        <p:txBody>
          <a:bodyPr/>
          <a:lstStyle/>
          <a:p>
            <a:r>
              <a:rPr lang="en-GB" altLang="en-US"/>
              <a:t>Hydrocarbons in crude oil</a:t>
            </a:r>
          </a:p>
        </p:txBody>
      </p:sp>
      <p:sp>
        <p:nvSpPr>
          <p:cNvPr id="25603" name="Rectangle 3">
            <a:extLst>
              <a:ext uri="{FF2B5EF4-FFF2-40B4-BE49-F238E27FC236}">
                <a16:creationId xmlns:a16="http://schemas.microsoft.com/office/drawing/2014/main" id="{C38048CF-2E17-401C-92FE-2A6B93BAE1B3}"/>
              </a:ext>
            </a:extLst>
          </p:cNvPr>
          <p:cNvSpPr>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Crude oil is split into </a:t>
            </a:r>
            <a:r>
              <a:rPr lang="en-GB" altLang="en-US" b="1" dirty="0">
                <a:solidFill>
                  <a:srgbClr val="FF6600"/>
                </a:solidFill>
              </a:rPr>
              <a:t>fractions</a:t>
            </a:r>
            <a:r>
              <a:rPr lang="en-GB" altLang="en-US" dirty="0"/>
              <a:t> of hydrocarbons of similar size, and therefore boiling point, during fractional distillation.</a:t>
            </a:r>
          </a:p>
        </p:txBody>
      </p:sp>
      <p:sp>
        <p:nvSpPr>
          <p:cNvPr id="38" name="Rectangle 37">
            <a:extLst>
              <a:ext uri="{FF2B5EF4-FFF2-40B4-BE49-F238E27FC236}">
                <a16:creationId xmlns:a16="http://schemas.microsoft.com/office/drawing/2014/main" id="{182FF6BF-D250-4CC6-A9CD-4F876FF208C9}"/>
              </a:ext>
            </a:extLst>
          </p:cNvPr>
          <p:cNvSpPr>
            <a:spLocks noChangeArrowheads="1"/>
          </p:cNvSpPr>
          <p:nvPr/>
        </p:nvSpPr>
        <p:spPr bwMode="auto">
          <a:xfrm>
            <a:off x="5708650" y="2091324"/>
            <a:ext cx="32099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varying boiling points of the fractions are used in industry to separate them. </a:t>
            </a:r>
          </a:p>
        </p:txBody>
      </p:sp>
      <p:sp>
        <p:nvSpPr>
          <p:cNvPr id="39" name="Rectangle 38">
            <a:extLst>
              <a:ext uri="{FF2B5EF4-FFF2-40B4-BE49-F238E27FC236}">
                <a16:creationId xmlns:a16="http://schemas.microsoft.com/office/drawing/2014/main" id="{9CF05A51-F0C4-4A86-AE76-BA367CE8D8B3}"/>
              </a:ext>
            </a:extLst>
          </p:cNvPr>
          <p:cNvSpPr>
            <a:spLocks noChangeArrowheads="1"/>
          </p:cNvSpPr>
          <p:nvPr/>
        </p:nvSpPr>
        <p:spPr bwMode="auto">
          <a:xfrm>
            <a:off x="5830138" y="4138196"/>
            <a:ext cx="2702675" cy="15700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What might be </a:t>
            </a:r>
            <a:br>
              <a:rPr lang="en-GB" altLang="en-US" dirty="0"/>
            </a:br>
            <a:r>
              <a:rPr lang="en-GB" altLang="en-US" dirty="0"/>
              <a:t>a problem when separating some of these fractions?</a:t>
            </a:r>
          </a:p>
        </p:txBody>
      </p:sp>
      <p:pic>
        <p:nvPicPr>
          <p:cNvPr id="25609" name="Picture 39" descr="Picture1.jpg">
            <a:extLst>
              <a:ext uri="{FF2B5EF4-FFF2-40B4-BE49-F238E27FC236}">
                <a16:creationId xmlns:a16="http://schemas.microsoft.com/office/drawing/2014/main" id="{4CF425B1-CDAA-41BF-8A9E-D008F7E659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6550" y="1687513"/>
            <a:ext cx="5224463"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5E5C9154-6050-4745-B327-9D9B7577FA9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FAFDFCFF-EF55-46F1-845B-A8C5E95AC47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4" descr="fire1">
            <a:extLst>
              <a:ext uri="{FF2B5EF4-FFF2-40B4-BE49-F238E27FC236}">
                <a16:creationId xmlns:a16="http://schemas.microsoft.com/office/drawing/2014/main" id="{D1132E7F-4BD3-40AB-B950-10232D77A7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6440"/>
          <a:stretch>
            <a:fillRect/>
          </a:stretch>
        </p:blipFill>
        <p:spPr bwMode="auto">
          <a:xfrm>
            <a:off x="959918" y="5305926"/>
            <a:ext cx="7224165" cy="114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a:extLst>
              <a:ext uri="{FF2B5EF4-FFF2-40B4-BE49-F238E27FC236}">
                <a16:creationId xmlns:a16="http://schemas.microsoft.com/office/drawing/2014/main" id="{EBAE6469-1A76-4D57-8D6F-171388A5688A}"/>
              </a:ext>
            </a:extLst>
          </p:cNvPr>
          <p:cNvSpPr>
            <a:spLocks noGrp="1" noChangeArrowheads="1"/>
          </p:cNvSpPr>
          <p:nvPr>
            <p:ph type="title"/>
          </p:nvPr>
        </p:nvSpPr>
        <p:spPr/>
        <p:txBody>
          <a:bodyPr/>
          <a:lstStyle/>
          <a:p>
            <a:r>
              <a:rPr lang="en-GB" altLang="en-US"/>
              <a:t>Flammability of hydrocarbons</a:t>
            </a:r>
          </a:p>
        </p:txBody>
      </p:sp>
      <p:sp>
        <p:nvSpPr>
          <p:cNvPr id="26628" name="Rectangle 4">
            <a:extLst>
              <a:ext uri="{FF2B5EF4-FFF2-40B4-BE49-F238E27FC236}">
                <a16:creationId xmlns:a16="http://schemas.microsoft.com/office/drawing/2014/main" id="{0FC648BB-E4C0-4910-99C8-77F364F74C80}"/>
              </a:ext>
            </a:extLst>
          </p:cNvPr>
          <p:cNvSpPr>
            <a:spLocks noChangeArrowheads="1"/>
          </p:cNvSpPr>
          <p:nvPr/>
        </p:nvSpPr>
        <p:spPr bwMode="auto">
          <a:xfrm>
            <a:off x="342900" y="784225"/>
            <a:ext cx="861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In order for a </a:t>
            </a:r>
            <a:r>
              <a:rPr lang="en-GB" altLang="en-US" b="1">
                <a:solidFill>
                  <a:srgbClr val="FF6600"/>
                </a:solidFill>
              </a:rPr>
              <a:t>fuel</a:t>
            </a:r>
            <a:r>
              <a:rPr lang="en-GB" altLang="en-US"/>
              <a:t> to burn, it must react with oxygen in the air. </a:t>
            </a:r>
          </a:p>
        </p:txBody>
      </p:sp>
      <p:sp>
        <p:nvSpPr>
          <p:cNvPr id="293893" name="AutoShape 5">
            <a:extLst>
              <a:ext uri="{FF2B5EF4-FFF2-40B4-BE49-F238E27FC236}">
                <a16:creationId xmlns:a16="http://schemas.microsoft.com/office/drawing/2014/main" id="{0509C8C1-A059-47D8-A439-F76381D87E1C}"/>
              </a:ext>
            </a:extLst>
          </p:cNvPr>
          <p:cNvSpPr>
            <a:spLocks noChangeArrowheads="1"/>
          </p:cNvSpPr>
          <p:nvPr/>
        </p:nvSpPr>
        <p:spPr bwMode="auto">
          <a:xfrm>
            <a:off x="1758575" y="3790113"/>
            <a:ext cx="5626851" cy="1009650"/>
          </a:xfrm>
          <a:prstGeom prst="roundRect">
            <a:avLst>
              <a:gd name="adj" fmla="val 0"/>
            </a:avLst>
          </a:prstGeom>
          <a:solidFill>
            <a:srgbClr val="FF6600"/>
          </a:solidFill>
          <a:ln w="38100" algn="ctr">
            <a:solidFill>
              <a:srgbClr val="FF6600"/>
            </a:solidFill>
            <a:round/>
            <a:headEnd/>
            <a:tailEnd/>
          </a:ln>
        </p:spPr>
        <p:txBody>
          <a:bodyPr wrap="squar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93894" name="Rectangle 6">
            <a:extLst>
              <a:ext uri="{FF2B5EF4-FFF2-40B4-BE49-F238E27FC236}">
                <a16:creationId xmlns:a16="http://schemas.microsoft.com/office/drawing/2014/main" id="{2A99C9E5-D6D9-42DC-AE73-8E6BF9433856}"/>
              </a:ext>
            </a:extLst>
          </p:cNvPr>
          <p:cNvSpPr>
            <a:spLocks noChangeArrowheads="1"/>
          </p:cNvSpPr>
          <p:nvPr/>
        </p:nvSpPr>
        <p:spPr bwMode="auto">
          <a:xfrm>
            <a:off x="1837782" y="3890302"/>
            <a:ext cx="5468436"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rPr>
              <a:t>Generally, the smaller the molecules in a fuel, the more flammable it is.</a:t>
            </a:r>
          </a:p>
        </p:txBody>
      </p:sp>
      <p:sp>
        <p:nvSpPr>
          <p:cNvPr id="293895" name="Rectangle 7">
            <a:extLst>
              <a:ext uri="{FF2B5EF4-FFF2-40B4-BE49-F238E27FC236}">
                <a16:creationId xmlns:a16="http://schemas.microsoft.com/office/drawing/2014/main" id="{C05AEF9F-2747-4ED9-B78E-C06035A2329E}"/>
              </a:ext>
            </a:extLst>
          </p:cNvPr>
          <p:cNvSpPr>
            <a:spLocks noChangeArrowheads="1"/>
          </p:cNvSpPr>
          <p:nvPr/>
        </p:nvSpPr>
        <p:spPr bwMode="auto">
          <a:xfrm>
            <a:off x="342900" y="2865438"/>
            <a:ext cx="743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Fuels that ignite and burn easily are </a:t>
            </a:r>
            <a:r>
              <a:rPr lang="en-GB" altLang="en-US" b="1">
                <a:solidFill>
                  <a:srgbClr val="FF6600"/>
                </a:solidFill>
              </a:rPr>
              <a:t>flammable</a:t>
            </a:r>
            <a:r>
              <a:rPr lang="en-GB" altLang="en-US"/>
              <a:t>.</a:t>
            </a:r>
          </a:p>
        </p:txBody>
      </p:sp>
      <p:sp>
        <p:nvSpPr>
          <p:cNvPr id="12" name="Rectangle 11">
            <a:extLst>
              <a:ext uri="{FF2B5EF4-FFF2-40B4-BE49-F238E27FC236}">
                <a16:creationId xmlns:a16="http://schemas.microsoft.com/office/drawing/2014/main" id="{8957877C-C3E7-45FE-AFD7-83FE36344773}"/>
              </a:ext>
            </a:extLst>
          </p:cNvPr>
          <p:cNvSpPr>
            <a:spLocks noChangeArrowheads="1"/>
          </p:cNvSpPr>
          <p:nvPr/>
        </p:nvSpPr>
        <p:spPr bwMode="auto">
          <a:xfrm>
            <a:off x="342900" y="164147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more unstable a fuel is, the easier it mixes with air, and the easier it will ignite and burn.</a:t>
            </a:r>
          </a:p>
        </p:txBody>
      </p:sp>
      <p:pic>
        <p:nvPicPr>
          <p:cNvPr id="13" name="Picture 8">
            <a:hlinkClick r:id="" action="ppaction://hlinkshowjump?jump=nextslide"/>
            <a:extLst>
              <a:ext uri="{FF2B5EF4-FFF2-40B4-BE49-F238E27FC236}">
                <a16:creationId xmlns:a16="http://schemas.microsoft.com/office/drawing/2014/main" id="{C9192FAC-1EFC-44A1-BF7B-9054F514734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BD8E00BF-28E7-48D7-9D96-19B9A469040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38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38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389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3" grpId="0" animBg="1"/>
      <p:bldP spid="293894" grpId="0"/>
      <p:bldP spid="293895"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3ADB9DE4-0A9F-4C50-9EBE-89A0ADD5E899}"/>
              </a:ext>
            </a:extLst>
          </p:cNvPr>
          <p:cNvSpPr>
            <a:spLocks noGrp="1" noChangeArrowheads="1"/>
          </p:cNvSpPr>
          <p:nvPr>
            <p:ph type="title"/>
          </p:nvPr>
        </p:nvSpPr>
        <p:spPr/>
        <p:txBody>
          <a:bodyPr/>
          <a:lstStyle/>
          <a:p>
            <a:r>
              <a:rPr lang="en-GB" altLang="en-US" dirty="0"/>
              <a:t>Properties</a:t>
            </a:r>
          </a:p>
        </p:txBody>
      </p:sp>
      <p:pic>
        <p:nvPicPr>
          <p:cNvPr id="6" name="Picture 5">
            <a:hlinkClick r:id="" action="ppaction://hlinkshowjump?jump=nextslide"/>
            <a:extLst>
              <a:ext uri="{FF2B5EF4-FFF2-40B4-BE49-F238E27FC236}">
                <a16:creationId xmlns:a16="http://schemas.microsoft.com/office/drawing/2014/main" id="{17B0C29E-DC99-431D-A0E0-CD2A5683A5D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BCD1AD74-3D4C-48D1-A0D8-49AB1CED16F1}"/>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2A35D72-9FB4-415B-937F-F379EA08B59E}"/>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0" descr="campfire">
            <a:extLst>
              <a:ext uri="{FF2B5EF4-FFF2-40B4-BE49-F238E27FC236}">
                <a16:creationId xmlns:a16="http://schemas.microsoft.com/office/drawing/2014/main" id="{8EF37FF6-1F5E-407D-A564-18F2B05C9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3911" y="913179"/>
            <a:ext cx="2345824" cy="556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a:extLst>
              <a:ext uri="{FF2B5EF4-FFF2-40B4-BE49-F238E27FC236}">
                <a16:creationId xmlns:a16="http://schemas.microsoft.com/office/drawing/2014/main" id="{CD401450-A490-4417-9177-E82736AFC928}"/>
              </a:ext>
            </a:extLst>
          </p:cNvPr>
          <p:cNvSpPr>
            <a:spLocks noGrp="1" noChangeArrowheads="1"/>
          </p:cNvSpPr>
          <p:nvPr>
            <p:ph type="title"/>
          </p:nvPr>
        </p:nvSpPr>
        <p:spPr>
          <a:noFill/>
        </p:spPr>
        <p:txBody>
          <a:bodyPr/>
          <a:lstStyle/>
          <a:p>
            <a:r>
              <a:rPr lang="en-GB" altLang="en-US"/>
              <a:t>What is combustion?</a:t>
            </a:r>
          </a:p>
        </p:txBody>
      </p:sp>
      <p:sp>
        <p:nvSpPr>
          <p:cNvPr id="317464" name="Rectangle 24">
            <a:extLst>
              <a:ext uri="{FF2B5EF4-FFF2-40B4-BE49-F238E27FC236}">
                <a16:creationId xmlns:a16="http://schemas.microsoft.com/office/drawing/2014/main" id="{CE16D118-8D9B-49FD-A721-85B41A75C634}"/>
              </a:ext>
            </a:extLst>
          </p:cNvPr>
          <p:cNvSpPr>
            <a:spLocks noChangeArrowheads="1"/>
          </p:cNvSpPr>
          <p:nvPr/>
        </p:nvSpPr>
        <p:spPr bwMode="auto">
          <a:xfrm>
            <a:off x="342901" y="2760327"/>
            <a:ext cx="4941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 </a:t>
            </a:r>
            <a:r>
              <a:rPr lang="en-GB" altLang="en-US" dirty="0">
                <a:solidFill>
                  <a:srgbClr val="010066"/>
                </a:solidFill>
              </a:rPr>
              <a:t>fuel</a:t>
            </a:r>
            <a:r>
              <a:rPr lang="en-GB" altLang="en-US" dirty="0"/>
              <a:t> is a substance that reacts with oxygen (combusts) to release      useful energy. </a:t>
            </a:r>
          </a:p>
        </p:txBody>
      </p:sp>
      <p:sp>
        <p:nvSpPr>
          <p:cNvPr id="28678" name="Rectangle 26">
            <a:extLst>
              <a:ext uri="{FF2B5EF4-FFF2-40B4-BE49-F238E27FC236}">
                <a16:creationId xmlns:a16="http://schemas.microsoft.com/office/drawing/2014/main" id="{E2D353D2-8307-41B2-AC10-7584E3A03ED9}"/>
              </a:ext>
            </a:extLst>
          </p:cNvPr>
          <p:cNvSpPr>
            <a:spLocks noChangeArrowheads="1"/>
          </p:cNvSpPr>
          <p:nvPr/>
        </p:nvSpPr>
        <p:spPr bwMode="auto">
          <a:xfrm>
            <a:off x="342900" y="784225"/>
            <a:ext cx="54975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FF6600"/>
                </a:solidFill>
              </a:rPr>
              <a:t>Combustion</a:t>
            </a:r>
            <a:r>
              <a:rPr lang="en-GB" altLang="en-US" dirty="0"/>
              <a:t> is a rapid reaction between a substance and oxygen that releases heat and light energy. When a substance burns, it is said to </a:t>
            </a:r>
            <a:r>
              <a:rPr lang="en-GB" altLang="en-US" dirty="0">
                <a:solidFill>
                  <a:srgbClr val="010066"/>
                </a:solidFill>
              </a:rPr>
              <a:t>combust</a:t>
            </a:r>
            <a:r>
              <a:rPr lang="en-GB" altLang="en-US" dirty="0"/>
              <a:t>.</a:t>
            </a:r>
          </a:p>
        </p:txBody>
      </p:sp>
      <p:sp>
        <p:nvSpPr>
          <p:cNvPr id="8" name="Rectangle 7">
            <a:extLst>
              <a:ext uri="{FF2B5EF4-FFF2-40B4-BE49-F238E27FC236}">
                <a16:creationId xmlns:a16="http://schemas.microsoft.com/office/drawing/2014/main" id="{7ECB91DB-974B-4E33-9CD3-80CB5BD30AEE}"/>
              </a:ext>
            </a:extLst>
          </p:cNvPr>
          <p:cNvSpPr>
            <a:spLocks noChangeArrowheads="1"/>
          </p:cNvSpPr>
          <p:nvPr/>
        </p:nvSpPr>
        <p:spPr bwMode="auto">
          <a:xfrm>
            <a:off x="342900" y="4366542"/>
            <a:ext cx="472239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Hydrocarbons,</a:t>
            </a:r>
            <a:r>
              <a:rPr lang="en-GB" altLang="en-US" dirty="0"/>
              <a:t> such as those found in crude oil, make good fuels, particularly if the molecules in the compound are small.</a:t>
            </a:r>
          </a:p>
        </p:txBody>
      </p:sp>
      <p:pic>
        <p:nvPicPr>
          <p:cNvPr id="9" name="Picture 8">
            <a:hlinkClick r:id="" action="ppaction://hlinkshowjump?jump=nextslide"/>
            <a:extLst>
              <a:ext uri="{FF2B5EF4-FFF2-40B4-BE49-F238E27FC236}">
                <a16:creationId xmlns:a16="http://schemas.microsoft.com/office/drawing/2014/main" id="{CBD70542-98DE-46C6-9701-3AE769307E5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D8F0FE93-12D0-460A-9047-85A5C331A384}"/>
              </a:ext>
            </a:extLst>
          </p:cNvPr>
          <p:cNvSpPr>
            <a:spLocks noGrp="1" noChangeArrowheads="1"/>
          </p:cNvSpPr>
          <p:nvPr>
            <p:ph type="title"/>
          </p:nvPr>
        </p:nvSpPr>
        <p:spPr/>
        <p:txBody>
          <a:bodyPr/>
          <a:lstStyle/>
          <a:p>
            <a:r>
              <a:rPr lang="en-GB" altLang="en-US" dirty="0"/>
              <a:t>The products of combustion</a:t>
            </a:r>
          </a:p>
        </p:txBody>
      </p:sp>
      <p:pic>
        <p:nvPicPr>
          <p:cNvPr id="8" name="Picture 7">
            <a:hlinkClick r:id="" action="ppaction://hlinkshowjump?jump=nextslide"/>
            <a:extLst>
              <a:ext uri="{FF2B5EF4-FFF2-40B4-BE49-F238E27FC236}">
                <a16:creationId xmlns:a16="http://schemas.microsoft.com/office/drawing/2014/main" id="{6A5FC5FF-8AB5-4447-A75E-F36151CD619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0CF4CE33-B47D-45AE-9349-B7D5EE196DFD}"/>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6A60A39D-440C-40A9-8161-E56A09E949CA}"/>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1" name="Picture 5" descr="exp_icon">
            <a:extLst>
              <a:ext uri="{FF2B5EF4-FFF2-40B4-BE49-F238E27FC236}">
                <a16:creationId xmlns:a16="http://schemas.microsoft.com/office/drawing/2014/main" id="{93B17471-4553-4FD1-9C77-D4FCD5A9F0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4278"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D901EFC-3B99-4203-B73C-24D726FDCB04}"/>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8" descr="Bunsenblue">
            <a:extLst>
              <a:ext uri="{FF2B5EF4-FFF2-40B4-BE49-F238E27FC236}">
                <a16:creationId xmlns:a16="http://schemas.microsoft.com/office/drawing/2014/main" id="{A2729D4C-C677-4B8D-9F48-196EE8B57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8363" y="706438"/>
            <a:ext cx="3060700"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a:extLst>
              <a:ext uri="{FF2B5EF4-FFF2-40B4-BE49-F238E27FC236}">
                <a16:creationId xmlns:a16="http://schemas.microsoft.com/office/drawing/2014/main" id="{4E4830D5-8C6F-4BDC-A84C-9A0AE51278FC}"/>
              </a:ext>
            </a:extLst>
          </p:cNvPr>
          <p:cNvSpPr>
            <a:spLocks noGrp="1" noChangeArrowheads="1"/>
          </p:cNvSpPr>
          <p:nvPr>
            <p:ph type="title"/>
          </p:nvPr>
        </p:nvSpPr>
        <p:spPr/>
        <p:txBody>
          <a:bodyPr/>
          <a:lstStyle/>
          <a:p>
            <a:r>
              <a:rPr lang="en-GB" altLang="en-US"/>
              <a:t>Complete combustion</a:t>
            </a:r>
          </a:p>
        </p:txBody>
      </p:sp>
      <p:sp>
        <p:nvSpPr>
          <p:cNvPr id="414725" name="Rectangle 5">
            <a:extLst>
              <a:ext uri="{FF2B5EF4-FFF2-40B4-BE49-F238E27FC236}">
                <a16:creationId xmlns:a16="http://schemas.microsoft.com/office/drawing/2014/main" id="{07FB06C6-CB5A-43C6-9F85-D14B83131FE0}"/>
              </a:ext>
            </a:extLst>
          </p:cNvPr>
          <p:cNvSpPr>
            <a:spLocks noChangeArrowheads="1"/>
          </p:cNvSpPr>
          <p:nvPr/>
        </p:nvSpPr>
        <p:spPr bwMode="auto">
          <a:xfrm>
            <a:off x="342900" y="4359275"/>
            <a:ext cx="5667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What are the </a:t>
            </a:r>
            <a:r>
              <a:rPr lang="en-GB" altLang="en-US" dirty="0">
                <a:solidFill>
                  <a:srgbClr val="010066"/>
                </a:solidFill>
              </a:rPr>
              <a:t>products</a:t>
            </a:r>
            <a:r>
              <a:rPr lang="en-GB" altLang="en-US" dirty="0"/>
              <a:t> of the complete combustion of a hydrocarbon?</a:t>
            </a:r>
          </a:p>
        </p:txBody>
      </p:sp>
      <p:sp>
        <p:nvSpPr>
          <p:cNvPr id="414726" name="Rectangle 6">
            <a:extLst>
              <a:ext uri="{FF2B5EF4-FFF2-40B4-BE49-F238E27FC236}">
                <a16:creationId xmlns:a16="http://schemas.microsoft.com/office/drawing/2014/main" id="{B2EE1F4B-FFB4-48B8-A90E-ED5A4B0A9EB2}"/>
              </a:ext>
            </a:extLst>
          </p:cNvPr>
          <p:cNvSpPr>
            <a:spLocks noChangeArrowheads="1"/>
          </p:cNvSpPr>
          <p:nvPr/>
        </p:nvSpPr>
        <p:spPr bwMode="auto">
          <a:xfrm>
            <a:off x="342900" y="3040063"/>
            <a:ext cx="6305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a:t>
            </a:r>
            <a:r>
              <a:rPr lang="en-GB" altLang="en-US" b="1">
                <a:solidFill>
                  <a:srgbClr val="010066"/>
                </a:solidFill>
              </a:rPr>
              <a:t>blue flame</a:t>
            </a:r>
            <a:r>
              <a:rPr lang="en-GB" altLang="en-US">
                <a:solidFill>
                  <a:srgbClr val="010066"/>
                </a:solidFill>
              </a:rPr>
              <a:t> </a:t>
            </a:r>
            <a:r>
              <a:rPr lang="en-GB" altLang="en-US"/>
              <a:t>of a Bunsen burner is an example of the </a:t>
            </a:r>
            <a:r>
              <a:rPr lang="en-GB" altLang="en-US">
                <a:solidFill>
                  <a:srgbClr val="010066"/>
                </a:solidFill>
              </a:rPr>
              <a:t>complete</a:t>
            </a:r>
            <a:r>
              <a:rPr lang="en-GB" altLang="en-US"/>
              <a:t> combustion of the hydrocarbon methane.</a:t>
            </a:r>
          </a:p>
        </p:txBody>
      </p:sp>
      <p:sp>
        <p:nvSpPr>
          <p:cNvPr id="32774" name="Rectangle 7">
            <a:extLst>
              <a:ext uri="{FF2B5EF4-FFF2-40B4-BE49-F238E27FC236}">
                <a16:creationId xmlns:a16="http://schemas.microsoft.com/office/drawing/2014/main" id="{788C2700-FBD7-425F-9171-C5119B3360BA}"/>
              </a:ext>
            </a:extLst>
          </p:cNvPr>
          <p:cNvSpPr>
            <a:spLocks noChangeArrowheads="1"/>
          </p:cNvSpPr>
          <p:nvPr/>
        </p:nvSpPr>
        <p:spPr bwMode="auto">
          <a:xfrm>
            <a:off x="342899" y="1733550"/>
            <a:ext cx="69610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FF6600"/>
                </a:solidFill>
              </a:rPr>
              <a:t>Complete combustion</a:t>
            </a:r>
            <a:r>
              <a:rPr lang="en-GB" altLang="en-US" dirty="0"/>
              <a:t> occurs when there is enough oxygen available for all of the carbon atoms in the fuel to burn and form carbon dioxide.</a:t>
            </a:r>
          </a:p>
        </p:txBody>
      </p:sp>
      <p:sp>
        <p:nvSpPr>
          <p:cNvPr id="29705" name="Rectangle 28">
            <a:extLst>
              <a:ext uri="{FF2B5EF4-FFF2-40B4-BE49-F238E27FC236}">
                <a16:creationId xmlns:a16="http://schemas.microsoft.com/office/drawing/2014/main" id="{03E73AB8-FB70-44CB-86DE-3E85C52D9FE0}"/>
              </a:ext>
            </a:extLst>
          </p:cNvPr>
          <p:cNvSpPr>
            <a:spLocks noChangeArrowheads="1"/>
          </p:cNvSpPr>
          <p:nvPr/>
        </p:nvSpPr>
        <p:spPr bwMode="auto">
          <a:xfrm>
            <a:off x="342900" y="784225"/>
            <a:ext cx="653203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During the combustion of a hydrocarbon fuel, the carbon and hydrogen are </a:t>
            </a:r>
            <a:r>
              <a:rPr lang="en-GB" altLang="en-US" b="1" dirty="0">
                <a:solidFill>
                  <a:srgbClr val="FF6600"/>
                </a:solidFill>
              </a:rPr>
              <a:t>oxidized</a:t>
            </a:r>
            <a:r>
              <a:rPr lang="en-GB" altLang="en-US" dirty="0"/>
              <a:t>. </a:t>
            </a:r>
          </a:p>
        </p:txBody>
      </p:sp>
      <p:pic>
        <p:nvPicPr>
          <p:cNvPr id="21" name="Picture 20" descr="Picture7.jpg">
            <a:extLst>
              <a:ext uri="{FF2B5EF4-FFF2-40B4-BE49-F238E27FC236}">
                <a16:creationId xmlns:a16="http://schemas.microsoft.com/office/drawing/2014/main" id="{FF2AFBC4-5026-40BC-95FD-2A0DB3E7F64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321300"/>
            <a:ext cx="70770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8FEB15B7-850B-41BF-AE9A-1AB6B5C97FB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C28CC099-17A3-4006-80E2-F074A3C3666F}"/>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47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472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5" grpId="0"/>
      <p:bldP spid="414726" grpId="0"/>
      <p:bldP spid="327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3C1B85C-4BEE-4BBA-B4D6-5F6ADEEEE06F}"/>
              </a:ext>
            </a:extLst>
          </p:cNvPr>
          <p:cNvSpPr>
            <a:spLocks noGrp="1" noChangeArrowheads="1"/>
          </p:cNvSpPr>
          <p:nvPr>
            <p:ph type="title"/>
          </p:nvPr>
        </p:nvSpPr>
        <p:spPr/>
        <p:txBody>
          <a:bodyPr/>
          <a:lstStyle/>
          <a:p>
            <a:r>
              <a:rPr lang="en-GB" altLang="en-US"/>
              <a:t>Complete combustion of methane</a:t>
            </a:r>
          </a:p>
        </p:txBody>
      </p:sp>
      <p:sp>
        <p:nvSpPr>
          <p:cNvPr id="30724" name="Rectangle 5">
            <a:extLst>
              <a:ext uri="{FF2B5EF4-FFF2-40B4-BE49-F238E27FC236}">
                <a16:creationId xmlns:a16="http://schemas.microsoft.com/office/drawing/2014/main" id="{CA821305-90F6-427C-AF19-B30D723DC22A}"/>
              </a:ext>
            </a:extLst>
          </p:cNvPr>
          <p:cNvSpPr>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Methane</a:t>
            </a:r>
            <a:r>
              <a:rPr lang="en-GB" altLang="en-US"/>
              <a:t> is a hydrocarbon found in natural gas. Methane will combust in oxygen to produce carbon dioxide and water.</a:t>
            </a:r>
          </a:p>
        </p:txBody>
      </p:sp>
      <p:sp>
        <p:nvSpPr>
          <p:cNvPr id="420894" name="Rectangle 30">
            <a:extLst>
              <a:ext uri="{FF2B5EF4-FFF2-40B4-BE49-F238E27FC236}">
                <a16:creationId xmlns:a16="http://schemas.microsoft.com/office/drawing/2014/main" id="{2C09EA9E-B57A-48D2-85CB-6E085B124288}"/>
              </a:ext>
            </a:extLst>
          </p:cNvPr>
          <p:cNvSpPr>
            <a:spLocks noChangeArrowheads="1"/>
          </p:cNvSpPr>
          <p:nvPr/>
        </p:nvSpPr>
        <p:spPr bwMode="auto">
          <a:xfrm>
            <a:off x="342900" y="4954588"/>
            <a:ext cx="7750175" cy="120032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Propane is a hydrocarbon fuel with the formula C</a:t>
            </a:r>
            <a:r>
              <a:rPr lang="en-GB" altLang="en-US" baseline="-25000" dirty="0">
                <a:solidFill>
                  <a:srgbClr val="010066"/>
                </a:solidFill>
              </a:rPr>
              <a:t>3</a:t>
            </a:r>
            <a:r>
              <a:rPr lang="en-GB" altLang="en-US" dirty="0">
                <a:solidFill>
                  <a:srgbClr val="010066"/>
                </a:solidFill>
              </a:rPr>
              <a:t>H</a:t>
            </a:r>
            <a:r>
              <a:rPr lang="en-GB" altLang="en-US" baseline="-25000" dirty="0">
                <a:solidFill>
                  <a:srgbClr val="010066"/>
                </a:solidFill>
              </a:rPr>
              <a:t>8</a:t>
            </a:r>
            <a:r>
              <a:rPr lang="en-GB" altLang="en-US" dirty="0">
                <a:solidFill>
                  <a:srgbClr val="010066"/>
                </a:solidFill>
              </a:rPr>
              <a:t>.  What is the balanced symbol equation for the complete combustion of propane?</a:t>
            </a:r>
            <a:endParaRPr lang="en-GB" altLang="en-US" dirty="0"/>
          </a:p>
        </p:txBody>
      </p:sp>
      <p:sp>
        <p:nvSpPr>
          <p:cNvPr id="28" name="TextBox 27">
            <a:extLst>
              <a:ext uri="{FF2B5EF4-FFF2-40B4-BE49-F238E27FC236}">
                <a16:creationId xmlns:a16="http://schemas.microsoft.com/office/drawing/2014/main" id="{AC1CC68A-308C-46D5-B9C7-B2FAC86B4C76}"/>
              </a:ext>
            </a:extLst>
          </p:cNvPr>
          <p:cNvSpPr txBox="1">
            <a:spLocks noChangeArrowheads="1"/>
          </p:cNvSpPr>
          <p:nvPr/>
        </p:nvSpPr>
        <p:spPr bwMode="auto">
          <a:xfrm>
            <a:off x="342900" y="3125788"/>
            <a:ext cx="7750175"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is the balanced symbol equation for this reaction?</a:t>
            </a:r>
          </a:p>
        </p:txBody>
      </p:sp>
      <p:pic>
        <p:nvPicPr>
          <p:cNvPr id="30728" name="Picture 28" descr="Picture8.jpg">
            <a:extLst>
              <a:ext uri="{FF2B5EF4-FFF2-40B4-BE49-F238E27FC236}">
                <a16:creationId xmlns:a16="http://schemas.microsoft.com/office/drawing/2014/main" id="{90D2F87B-4E77-4C97-B171-89A3CC796C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4413" y="1852613"/>
            <a:ext cx="7046912"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Picture9.jpg">
            <a:extLst>
              <a:ext uri="{FF2B5EF4-FFF2-40B4-BE49-F238E27FC236}">
                <a16:creationId xmlns:a16="http://schemas.microsoft.com/office/drawing/2014/main" id="{B5539BDC-EEFF-4C5F-A816-B22AB2D37E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2413" y="3862388"/>
            <a:ext cx="582771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3FA78F3C-7A57-41D5-9569-EEBD139DBDA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FA96613A-DC62-4445-8BDB-405601366D18}"/>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089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94"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0" name="Picture 101" descr="http://companyweb/production/Image%20library/Biology/_w/haemoglobin_png.jpg">
            <a:hlinkClick r:id="rId4"/>
            <a:extLst>
              <a:ext uri="{FF2B5EF4-FFF2-40B4-BE49-F238E27FC236}">
                <a16:creationId xmlns:a16="http://schemas.microsoft.com/office/drawing/2014/main" id="{B3771F81-F60C-43DF-B35A-55BF8BFC93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9388" y="3657600"/>
            <a:ext cx="3132137"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a:extLst>
              <a:ext uri="{FF2B5EF4-FFF2-40B4-BE49-F238E27FC236}">
                <a16:creationId xmlns:a16="http://schemas.microsoft.com/office/drawing/2014/main" id="{CE2CC183-3ED8-4792-925F-5799B2E258D0}"/>
              </a:ext>
            </a:extLst>
          </p:cNvPr>
          <p:cNvSpPr>
            <a:spLocks noGrp="1" noChangeArrowheads="1"/>
          </p:cNvSpPr>
          <p:nvPr>
            <p:ph type="title"/>
          </p:nvPr>
        </p:nvSpPr>
        <p:spPr/>
        <p:txBody>
          <a:bodyPr/>
          <a:lstStyle/>
          <a:p>
            <a:r>
              <a:rPr lang="en-GB" altLang="en-US"/>
              <a:t>Incomplete combustion</a:t>
            </a:r>
          </a:p>
        </p:txBody>
      </p:sp>
      <p:sp>
        <p:nvSpPr>
          <p:cNvPr id="31749" name="Rectangle 5">
            <a:extLst>
              <a:ext uri="{FF2B5EF4-FFF2-40B4-BE49-F238E27FC236}">
                <a16:creationId xmlns:a16="http://schemas.microsoft.com/office/drawing/2014/main" id="{10D9871A-688E-43C9-9B5A-BF34A932F279}"/>
              </a:ext>
            </a:extLst>
          </p:cNvPr>
          <p:cNvSpPr>
            <a:spLocks noChangeArrowheads="1"/>
          </p:cNvSpPr>
          <p:nvPr/>
        </p:nvSpPr>
        <p:spPr bwMode="auto">
          <a:xfrm>
            <a:off x="342900" y="784225"/>
            <a:ext cx="6450013" cy="46166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What happens if there is not enough oxygen?</a:t>
            </a:r>
          </a:p>
        </p:txBody>
      </p:sp>
      <p:sp>
        <p:nvSpPr>
          <p:cNvPr id="416774" name="Rectangle 61">
            <a:extLst>
              <a:ext uri="{FF2B5EF4-FFF2-40B4-BE49-F238E27FC236}">
                <a16:creationId xmlns:a16="http://schemas.microsoft.com/office/drawing/2014/main" id="{838D6E57-5CAF-4067-8057-4E676CE0F474}"/>
              </a:ext>
            </a:extLst>
          </p:cNvPr>
          <p:cNvSpPr>
            <a:spLocks noChangeArrowheads="1"/>
          </p:cNvSpPr>
          <p:nvPr/>
        </p:nvSpPr>
        <p:spPr bwMode="auto">
          <a:xfrm>
            <a:off x="342900" y="1322388"/>
            <a:ext cx="8801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When oxygen supplies are low, carbon and carbon monoxide are produced instead of carbon dioxide.</a:t>
            </a:r>
            <a:endParaRPr lang="en-GB" altLang="en-US">
              <a:cs typeface="Arial" panose="020B0604020202020204" pitchFamily="34" charset="0"/>
            </a:endParaRPr>
          </a:p>
        </p:txBody>
      </p:sp>
      <p:sp>
        <p:nvSpPr>
          <p:cNvPr id="9" name="Rectangle 6">
            <a:extLst>
              <a:ext uri="{FF2B5EF4-FFF2-40B4-BE49-F238E27FC236}">
                <a16:creationId xmlns:a16="http://schemas.microsoft.com/office/drawing/2014/main" id="{9E57812C-32A3-4F71-979D-61D4F57D89E7}"/>
              </a:ext>
            </a:extLst>
          </p:cNvPr>
          <p:cNvSpPr>
            <a:spLocks noChangeArrowheads="1"/>
          </p:cNvSpPr>
          <p:nvPr/>
        </p:nvSpPr>
        <p:spPr bwMode="auto">
          <a:xfrm>
            <a:off x="342900" y="2230438"/>
            <a:ext cx="5911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general equation for the reaction is:</a:t>
            </a:r>
            <a:endParaRPr lang="en-GB" altLang="en-US">
              <a:cs typeface="Arial" panose="020B0604020202020204" pitchFamily="34" charset="0"/>
            </a:endParaRPr>
          </a:p>
        </p:txBody>
      </p:sp>
      <p:sp>
        <p:nvSpPr>
          <p:cNvPr id="16" name="TextBox 15">
            <a:extLst>
              <a:ext uri="{FF2B5EF4-FFF2-40B4-BE49-F238E27FC236}">
                <a16:creationId xmlns:a16="http://schemas.microsoft.com/office/drawing/2014/main" id="{80B73A1C-61CA-478E-B5B3-534C63468674}"/>
              </a:ext>
            </a:extLst>
          </p:cNvPr>
          <p:cNvSpPr txBox="1">
            <a:spLocks noChangeArrowheads="1"/>
          </p:cNvSpPr>
          <p:nvPr/>
        </p:nvSpPr>
        <p:spPr bwMode="auto">
          <a:xfrm>
            <a:off x="342900" y="5322888"/>
            <a:ext cx="4594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Carbon is released as soot, which can damage car engines. </a:t>
            </a:r>
          </a:p>
        </p:txBody>
      </p:sp>
      <p:sp>
        <p:nvSpPr>
          <p:cNvPr id="17" name="Rectangle 16">
            <a:extLst>
              <a:ext uri="{FF2B5EF4-FFF2-40B4-BE49-F238E27FC236}">
                <a16:creationId xmlns:a16="http://schemas.microsoft.com/office/drawing/2014/main" id="{C9DD25AF-91BD-402A-9336-323F9AF42B7C}"/>
              </a:ext>
            </a:extLst>
          </p:cNvPr>
          <p:cNvSpPr>
            <a:spLocks noChangeArrowheads="1"/>
          </p:cNvSpPr>
          <p:nvPr/>
        </p:nvSpPr>
        <p:spPr bwMode="auto">
          <a:xfrm>
            <a:off x="342900" y="3676650"/>
            <a:ext cx="48815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Carbon monoxide is a poisonous gas. It reduces the transport of oxygen around the body by binding to </a:t>
            </a:r>
            <a:r>
              <a:rPr lang="en-GB" altLang="en-US" dirty="0" err="1"/>
              <a:t>hemoglobin</a:t>
            </a:r>
            <a:r>
              <a:rPr lang="en-GB" altLang="en-US" dirty="0"/>
              <a:t>.</a:t>
            </a:r>
          </a:p>
        </p:txBody>
      </p:sp>
      <p:pic>
        <p:nvPicPr>
          <p:cNvPr id="18" name="Picture 17" descr="Picture10.jpg">
            <a:extLst>
              <a:ext uri="{FF2B5EF4-FFF2-40B4-BE49-F238E27FC236}">
                <a16:creationId xmlns:a16="http://schemas.microsoft.com/office/drawing/2014/main" id="{5C7DB6F8-8DB8-4C57-AB0F-E7A849FFC18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7338" y="2719388"/>
            <a:ext cx="86868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78ECE347-E5FC-4CEC-8C80-4008FD302DD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262C67E1-4874-4119-8BFD-C4AEFECD7754}"/>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6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85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4" grpId="0"/>
      <p:bldP spid="9"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13968067-A6CB-425E-8998-738F1F33F524}"/>
              </a:ext>
            </a:extLst>
          </p:cNvPr>
          <p:cNvSpPr>
            <a:spLocks noGrp="1" noChangeArrowheads="1"/>
          </p:cNvSpPr>
          <p:nvPr>
            <p:ph type="title"/>
          </p:nvPr>
        </p:nvSpPr>
        <p:spPr/>
        <p:txBody>
          <a:bodyPr/>
          <a:lstStyle/>
          <a:p>
            <a:r>
              <a:rPr lang="en-GB" altLang="en-US" dirty="0"/>
              <a:t>Combustion equations</a:t>
            </a:r>
          </a:p>
        </p:txBody>
      </p:sp>
      <p:pic>
        <p:nvPicPr>
          <p:cNvPr id="6" name="Picture 5">
            <a:hlinkClick r:id="" action="ppaction://hlinkshowjump?jump=nextslide"/>
            <a:extLst>
              <a:ext uri="{FF2B5EF4-FFF2-40B4-BE49-F238E27FC236}">
                <a16:creationId xmlns:a16="http://schemas.microsoft.com/office/drawing/2014/main" id="{507513DB-9899-4B9E-9C3E-98F7E46C3A5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C707D064-1D35-46CA-A462-4D081C074240}"/>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B9DD9B48-A566-40B7-9462-30E04ACEF8C4}"/>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01A60A4-6B5F-40C5-B4B4-57D7E8A4237E}"/>
              </a:ext>
            </a:extLst>
          </p:cNvPr>
          <p:cNvSpPr>
            <a:spLocks noGrp="1" noChangeArrowheads="1"/>
          </p:cNvSpPr>
          <p:nvPr>
            <p:ph type="title"/>
          </p:nvPr>
        </p:nvSpPr>
        <p:spPr/>
        <p:txBody>
          <a:bodyPr/>
          <a:lstStyle/>
          <a:p>
            <a:r>
              <a:rPr lang="en-GB" altLang="en-US"/>
              <a:t>Fuels and the environment</a:t>
            </a:r>
          </a:p>
        </p:txBody>
      </p:sp>
      <p:sp>
        <p:nvSpPr>
          <p:cNvPr id="419848" name="Rectangle 8">
            <a:extLst>
              <a:ext uri="{FF2B5EF4-FFF2-40B4-BE49-F238E27FC236}">
                <a16:creationId xmlns:a16="http://schemas.microsoft.com/office/drawing/2014/main" id="{2BD67168-E2A0-47EF-831D-E7F3C1280729}"/>
              </a:ext>
            </a:extLst>
          </p:cNvPr>
          <p:cNvSpPr>
            <a:spLocks noChangeArrowheads="1"/>
          </p:cNvSpPr>
          <p:nvPr/>
        </p:nvSpPr>
        <p:spPr bwMode="auto">
          <a:xfrm>
            <a:off x="342900" y="2957513"/>
            <a:ext cx="3875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t>carbon dioxide (CO</a:t>
            </a:r>
            <a:r>
              <a:rPr lang="en-GB" altLang="en-US" baseline="-25000"/>
              <a:t>2</a:t>
            </a:r>
            <a:r>
              <a:rPr lang="en-GB" altLang="en-US"/>
              <a:t>)</a:t>
            </a:r>
          </a:p>
        </p:txBody>
      </p:sp>
      <p:sp>
        <p:nvSpPr>
          <p:cNvPr id="33797" name="Rectangle 111">
            <a:extLst>
              <a:ext uri="{FF2B5EF4-FFF2-40B4-BE49-F238E27FC236}">
                <a16:creationId xmlns:a16="http://schemas.microsoft.com/office/drawing/2014/main" id="{27E79C45-B080-4CA9-8726-EAC1C4781566}"/>
              </a:ext>
            </a:extLst>
          </p:cNvPr>
          <p:cNvSpPr>
            <a:spLocks noChangeArrowheads="1"/>
          </p:cNvSpPr>
          <p:nvPr/>
        </p:nvSpPr>
        <p:spPr bwMode="auto">
          <a:xfrm>
            <a:off x="342900" y="784225"/>
            <a:ext cx="83883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Most fuels contain hydrogen and carbon, but many also contain sulfur and other substances. </a:t>
            </a:r>
            <a:r>
              <a:rPr lang="en-GB" altLang="en-US"/>
              <a:t>Any impurities in the fuel will end up as a product, many of which contribute to </a:t>
            </a:r>
            <a:r>
              <a:rPr lang="en-GB" altLang="en-US" b="1">
                <a:solidFill>
                  <a:srgbClr val="FF6600"/>
                </a:solidFill>
              </a:rPr>
              <a:t>global warming</a:t>
            </a:r>
            <a:r>
              <a:rPr lang="en-GB" altLang="en-US"/>
              <a:t>. </a:t>
            </a:r>
          </a:p>
        </p:txBody>
      </p:sp>
      <p:pic>
        <p:nvPicPr>
          <p:cNvPr id="33798" name="Picture 13" descr="Dudarev_Mikhail_shutterstock_63620224_MOD">
            <a:extLst>
              <a:ext uri="{FF2B5EF4-FFF2-40B4-BE49-F238E27FC236}">
                <a16:creationId xmlns:a16="http://schemas.microsoft.com/office/drawing/2014/main" id="{50F1E96B-6275-419B-BC14-AE3B5A8CC1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263" y="2979738"/>
            <a:ext cx="432435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F412362-9623-43A4-BD84-B82B9F006165}"/>
              </a:ext>
            </a:extLst>
          </p:cNvPr>
          <p:cNvSpPr>
            <a:spLocks noChangeArrowheads="1"/>
          </p:cNvSpPr>
          <p:nvPr/>
        </p:nvSpPr>
        <p:spPr bwMode="auto">
          <a:xfrm>
            <a:off x="342900" y="2425700"/>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Some products of burning fuels include:</a:t>
            </a:r>
            <a:endParaRPr lang="en-GB" altLang="en-US"/>
          </a:p>
        </p:txBody>
      </p:sp>
      <p:sp>
        <p:nvSpPr>
          <p:cNvPr id="9" name="TextBox 8">
            <a:extLst>
              <a:ext uri="{FF2B5EF4-FFF2-40B4-BE49-F238E27FC236}">
                <a16:creationId xmlns:a16="http://schemas.microsoft.com/office/drawing/2014/main" id="{872A3C86-A2D5-4EEB-9362-B4E007B5F32C}"/>
              </a:ext>
            </a:extLst>
          </p:cNvPr>
          <p:cNvSpPr txBox="1">
            <a:spLocks noChangeArrowheads="1"/>
          </p:cNvSpPr>
          <p:nvPr/>
        </p:nvSpPr>
        <p:spPr bwMode="auto">
          <a:xfrm>
            <a:off x="1246188" y="6153150"/>
            <a:ext cx="6651625"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What environmental impact might these have?</a:t>
            </a:r>
          </a:p>
        </p:txBody>
      </p:sp>
      <p:sp>
        <p:nvSpPr>
          <p:cNvPr id="10" name="Rectangle 9">
            <a:extLst>
              <a:ext uri="{FF2B5EF4-FFF2-40B4-BE49-F238E27FC236}">
                <a16:creationId xmlns:a16="http://schemas.microsoft.com/office/drawing/2014/main" id="{88DC92EC-2FEE-4104-A2DA-E13B90D855BB}"/>
              </a:ext>
            </a:extLst>
          </p:cNvPr>
          <p:cNvSpPr>
            <a:spLocks noChangeArrowheads="1"/>
          </p:cNvSpPr>
          <p:nvPr/>
        </p:nvSpPr>
        <p:spPr bwMode="auto">
          <a:xfrm>
            <a:off x="342900" y="3490913"/>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t>water vapor (H</a:t>
            </a:r>
            <a:r>
              <a:rPr lang="en-GB" altLang="en-US" baseline="-25000" dirty="0"/>
              <a:t>2</a:t>
            </a:r>
            <a:r>
              <a:rPr lang="en-GB" altLang="en-US" dirty="0"/>
              <a:t>O)</a:t>
            </a:r>
          </a:p>
        </p:txBody>
      </p:sp>
      <p:sp>
        <p:nvSpPr>
          <p:cNvPr id="11" name="Rectangle 10">
            <a:extLst>
              <a:ext uri="{FF2B5EF4-FFF2-40B4-BE49-F238E27FC236}">
                <a16:creationId xmlns:a16="http://schemas.microsoft.com/office/drawing/2014/main" id="{F0ACD0FF-0ABA-4451-B73D-97249421DA48}"/>
              </a:ext>
            </a:extLst>
          </p:cNvPr>
          <p:cNvSpPr>
            <a:spLocks noChangeArrowheads="1"/>
          </p:cNvSpPr>
          <p:nvPr/>
        </p:nvSpPr>
        <p:spPr bwMode="auto">
          <a:xfrm>
            <a:off x="342900" y="40227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t>carbon monoxide (CO)</a:t>
            </a:r>
          </a:p>
        </p:txBody>
      </p:sp>
      <p:sp>
        <p:nvSpPr>
          <p:cNvPr id="12" name="Rectangle 11">
            <a:extLst>
              <a:ext uri="{FF2B5EF4-FFF2-40B4-BE49-F238E27FC236}">
                <a16:creationId xmlns:a16="http://schemas.microsoft.com/office/drawing/2014/main" id="{04183E06-610E-410D-A1A3-B2A9BA35481D}"/>
              </a:ext>
            </a:extLst>
          </p:cNvPr>
          <p:cNvSpPr>
            <a:spLocks noChangeArrowheads="1"/>
          </p:cNvSpPr>
          <p:nvPr/>
        </p:nvSpPr>
        <p:spPr bwMode="auto">
          <a:xfrm>
            <a:off x="342900" y="4556125"/>
            <a:ext cx="457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t>sulfur dioxide (SO</a:t>
            </a:r>
            <a:r>
              <a:rPr lang="en-GB" altLang="en-US" baseline="-25000"/>
              <a:t>2</a:t>
            </a:r>
            <a:r>
              <a:rPr lang="en-GB" altLang="en-US"/>
              <a:t>)</a:t>
            </a:r>
          </a:p>
        </p:txBody>
      </p:sp>
      <p:sp>
        <p:nvSpPr>
          <p:cNvPr id="13" name="Rectangle 12">
            <a:extLst>
              <a:ext uri="{FF2B5EF4-FFF2-40B4-BE49-F238E27FC236}">
                <a16:creationId xmlns:a16="http://schemas.microsoft.com/office/drawing/2014/main" id="{F40564EA-3901-4803-AF53-7A8A55C5DA04}"/>
              </a:ext>
            </a:extLst>
          </p:cNvPr>
          <p:cNvSpPr>
            <a:spLocks noChangeArrowheads="1"/>
          </p:cNvSpPr>
          <p:nvPr/>
        </p:nvSpPr>
        <p:spPr bwMode="auto">
          <a:xfrm>
            <a:off x="342900" y="5087938"/>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t>oxides of nitrogen (NO)</a:t>
            </a:r>
          </a:p>
        </p:txBody>
      </p:sp>
      <p:sp>
        <p:nvSpPr>
          <p:cNvPr id="14" name="Rectangle 13">
            <a:extLst>
              <a:ext uri="{FF2B5EF4-FFF2-40B4-BE49-F238E27FC236}">
                <a16:creationId xmlns:a16="http://schemas.microsoft.com/office/drawing/2014/main" id="{14C0B242-EB95-450A-91D7-07C2DD337088}"/>
              </a:ext>
            </a:extLst>
          </p:cNvPr>
          <p:cNvSpPr>
            <a:spLocks noChangeArrowheads="1"/>
          </p:cNvSpPr>
          <p:nvPr/>
        </p:nvSpPr>
        <p:spPr bwMode="auto">
          <a:xfrm>
            <a:off x="342900" y="5621338"/>
            <a:ext cx="2636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particulates.</a:t>
            </a:r>
            <a:endParaRPr lang="en-GB" altLang="en-US"/>
          </a:p>
        </p:txBody>
      </p:sp>
      <p:pic>
        <p:nvPicPr>
          <p:cNvPr id="15" name="Picture 8">
            <a:hlinkClick r:id="" action="ppaction://hlinkshowjump?jump=nextslide"/>
            <a:extLst>
              <a:ext uri="{FF2B5EF4-FFF2-40B4-BE49-F238E27FC236}">
                <a16:creationId xmlns:a16="http://schemas.microsoft.com/office/drawing/2014/main" id="{20BD1122-2BCC-4053-99BA-96F5215AAAB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2C96CBD7-2521-4CD2-AC74-BA725C8A95B7}"/>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4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25E6822-B9F8-4CC0-8025-3C9DA5FBD374}"/>
              </a:ext>
            </a:extLst>
          </p:cNvPr>
          <p:cNvSpPr>
            <a:spLocks noGrp="1" noChangeArrowheads="1"/>
          </p:cNvSpPr>
          <p:nvPr>
            <p:ph type="title"/>
          </p:nvPr>
        </p:nvSpPr>
        <p:spPr/>
        <p:txBody>
          <a:bodyPr/>
          <a:lstStyle/>
          <a:p>
            <a:r>
              <a:rPr lang="en-GB" altLang="en-US"/>
              <a:t>Nitrogen oxides</a:t>
            </a:r>
          </a:p>
        </p:txBody>
      </p:sp>
      <p:sp>
        <p:nvSpPr>
          <p:cNvPr id="34819" name="Text Box 4">
            <a:extLst>
              <a:ext uri="{FF2B5EF4-FFF2-40B4-BE49-F238E27FC236}">
                <a16:creationId xmlns:a16="http://schemas.microsoft.com/office/drawing/2014/main" id="{D56AC52B-EB0A-4F3B-A395-CC8C1F1152E0}"/>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As hydrocarbons burn in internal combustion engines, high temperatures are created. </a:t>
            </a:r>
          </a:p>
        </p:txBody>
      </p:sp>
      <p:sp>
        <p:nvSpPr>
          <p:cNvPr id="460819" name="Text Box 19">
            <a:extLst>
              <a:ext uri="{FF2B5EF4-FFF2-40B4-BE49-F238E27FC236}">
                <a16:creationId xmlns:a16="http://schemas.microsoft.com/office/drawing/2014/main" id="{1C967FDB-3A79-44B7-B2EE-89F6CFF8ACE2}"/>
              </a:ext>
            </a:extLst>
          </p:cNvPr>
          <p:cNvSpPr txBox="1">
            <a:spLocks noChangeArrowheads="1"/>
          </p:cNvSpPr>
          <p:nvPr/>
        </p:nvSpPr>
        <p:spPr bwMode="auto">
          <a:xfrm>
            <a:off x="342900" y="3677708"/>
            <a:ext cx="880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NO can react with oxygen to give </a:t>
            </a:r>
            <a:r>
              <a:rPr lang="en-GB" altLang="en-US" b="1" dirty="0">
                <a:solidFill>
                  <a:srgbClr val="FF6600"/>
                </a:solidFill>
              </a:rPr>
              <a:t>nitrogen dioxide</a:t>
            </a:r>
            <a:r>
              <a:rPr lang="en-GB" altLang="en-US" dirty="0"/>
              <a:t> (NO</a:t>
            </a:r>
            <a:r>
              <a:rPr lang="en-GB" altLang="en-US" baseline="-25000" dirty="0"/>
              <a:t>2</a:t>
            </a:r>
            <a:r>
              <a:rPr lang="en-GB" altLang="en-US" dirty="0"/>
              <a:t>):</a:t>
            </a:r>
            <a:endParaRPr lang="en-GB" altLang="en-US" sz="700" dirty="0"/>
          </a:p>
        </p:txBody>
      </p:sp>
      <p:sp>
        <p:nvSpPr>
          <p:cNvPr id="460829" name="Text Box 29">
            <a:extLst>
              <a:ext uri="{FF2B5EF4-FFF2-40B4-BE49-F238E27FC236}">
                <a16:creationId xmlns:a16="http://schemas.microsoft.com/office/drawing/2014/main" id="{604D7D30-4CF9-4D6C-86E1-74FC83989AEA}"/>
              </a:ext>
            </a:extLst>
          </p:cNvPr>
          <p:cNvSpPr txBox="1">
            <a:spLocks noChangeArrowheads="1"/>
          </p:cNvSpPr>
          <p:nvPr/>
        </p:nvSpPr>
        <p:spPr bwMode="auto">
          <a:xfrm>
            <a:off x="342900" y="5368925"/>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The nitrogen dioxide is released and reacts with water vapor to form </a:t>
            </a:r>
            <a:r>
              <a:rPr lang="en-GB" altLang="en-US" b="1" dirty="0">
                <a:solidFill>
                  <a:srgbClr val="FF6600"/>
                </a:solidFill>
              </a:rPr>
              <a:t>acid rain</a:t>
            </a:r>
            <a:r>
              <a:rPr lang="en-GB" altLang="en-US" dirty="0"/>
              <a:t>.</a:t>
            </a:r>
          </a:p>
        </p:txBody>
      </p:sp>
      <p:sp>
        <p:nvSpPr>
          <p:cNvPr id="28" name="Rectangle 27">
            <a:extLst>
              <a:ext uri="{FF2B5EF4-FFF2-40B4-BE49-F238E27FC236}">
                <a16:creationId xmlns:a16="http://schemas.microsoft.com/office/drawing/2014/main" id="{174DE77E-C023-4186-B011-7DFCA9A297DE}"/>
              </a:ext>
            </a:extLst>
          </p:cNvPr>
          <p:cNvSpPr>
            <a:spLocks noChangeArrowheads="1"/>
          </p:cNvSpPr>
          <p:nvPr/>
        </p:nvSpPr>
        <p:spPr bwMode="auto">
          <a:xfrm>
            <a:off x="342900" y="1676400"/>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At these temperatures, </a:t>
            </a:r>
            <a:r>
              <a:rPr lang="en-GB" altLang="en-US" b="1">
                <a:solidFill>
                  <a:srgbClr val="FF6600"/>
                </a:solidFill>
              </a:rPr>
              <a:t>nitrogen</a:t>
            </a:r>
            <a:r>
              <a:rPr lang="en-GB" altLang="en-US"/>
              <a:t> in the air combines with oxygen to form </a:t>
            </a:r>
            <a:r>
              <a:rPr lang="en-GB" altLang="en-US" b="1">
                <a:solidFill>
                  <a:srgbClr val="FF6600"/>
                </a:solidFill>
              </a:rPr>
              <a:t>nitrogen monoxide</a:t>
            </a:r>
            <a:r>
              <a:rPr lang="en-GB" altLang="en-US"/>
              <a:t> (NO):</a:t>
            </a:r>
          </a:p>
        </p:txBody>
      </p:sp>
      <p:pic>
        <p:nvPicPr>
          <p:cNvPr id="22" name="Picture 21" descr="Picture11.jpg">
            <a:extLst>
              <a:ext uri="{FF2B5EF4-FFF2-40B4-BE49-F238E27FC236}">
                <a16:creationId xmlns:a16="http://schemas.microsoft.com/office/drawing/2014/main" id="{1B6F0EE7-C034-4A53-B338-FBE13F91FF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4238" y="2592388"/>
            <a:ext cx="744378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Picture12.jpg">
            <a:extLst>
              <a:ext uri="{FF2B5EF4-FFF2-40B4-BE49-F238E27FC236}">
                <a16:creationId xmlns:a16="http://schemas.microsoft.com/office/drawing/2014/main" id="{F0ECFF71-88D2-48D2-B255-2D6DF7CFFA4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66813" y="4324350"/>
            <a:ext cx="66071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B20DDA6E-2F35-4A26-8E2D-3A7B78D5A01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2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9" grpId="0"/>
      <p:bldP spid="460829"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C724253D-A874-417D-847A-E310E7D76E1F}"/>
              </a:ext>
            </a:extLst>
          </p:cNvPr>
          <p:cNvSpPr>
            <a:spLocks noGrp="1" noChangeArrowheads="1"/>
          </p:cNvSpPr>
          <p:nvPr>
            <p:ph type="title"/>
          </p:nvPr>
        </p:nvSpPr>
        <p:spPr/>
        <p:txBody>
          <a:bodyPr/>
          <a:lstStyle/>
          <a:p>
            <a:r>
              <a:rPr lang="en-GB" altLang="en-US" dirty="0"/>
              <a:t>Acid rain</a:t>
            </a:r>
          </a:p>
        </p:txBody>
      </p:sp>
      <p:pic>
        <p:nvPicPr>
          <p:cNvPr id="6" name="Picture 5">
            <a:hlinkClick r:id="" action="ppaction://hlinkshowjump?jump=nextslide"/>
            <a:extLst>
              <a:ext uri="{FF2B5EF4-FFF2-40B4-BE49-F238E27FC236}">
                <a16:creationId xmlns:a16="http://schemas.microsoft.com/office/drawing/2014/main" id="{9D182C77-0C88-49BD-A8C4-B667F84128B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0E532876-13BC-44F4-B98B-331AAA66732A}"/>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6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19F0839-5845-48B8-91E2-2FC58A5BCCAC}"/>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4" descr="hydrogenfuelcell">
            <a:extLst>
              <a:ext uri="{FF2B5EF4-FFF2-40B4-BE49-F238E27FC236}">
                <a16:creationId xmlns:a16="http://schemas.microsoft.com/office/drawing/2014/main" id="{617456E9-7A09-48EF-A57C-EA8B63BBD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0716" y="2605088"/>
            <a:ext cx="3172912" cy="378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a:extLst>
              <a:ext uri="{FF2B5EF4-FFF2-40B4-BE49-F238E27FC236}">
                <a16:creationId xmlns:a16="http://schemas.microsoft.com/office/drawing/2014/main" id="{CFAAB7F7-85A8-4D56-ADD3-56EEF24A1823}"/>
              </a:ext>
            </a:extLst>
          </p:cNvPr>
          <p:cNvSpPr>
            <a:spLocks noGrp="1" noChangeArrowheads="1"/>
          </p:cNvSpPr>
          <p:nvPr>
            <p:ph type="title"/>
          </p:nvPr>
        </p:nvSpPr>
        <p:spPr/>
        <p:txBody>
          <a:bodyPr/>
          <a:lstStyle/>
          <a:p>
            <a:r>
              <a:rPr lang="en-GB" altLang="en-US"/>
              <a:t>Alternative fuels - hydrogen fuel cells</a:t>
            </a:r>
          </a:p>
        </p:txBody>
      </p:sp>
      <p:sp>
        <p:nvSpPr>
          <p:cNvPr id="23556" name="Text Box 4">
            <a:extLst>
              <a:ext uri="{FF2B5EF4-FFF2-40B4-BE49-F238E27FC236}">
                <a16:creationId xmlns:a16="http://schemas.microsoft.com/office/drawing/2014/main" id="{8C500805-3AA1-46E9-855E-B396C9A09AB6}"/>
              </a:ext>
            </a:extLst>
          </p:cNvPr>
          <p:cNvSpPr txBox="1">
            <a:spLocks noChangeArrowheads="1"/>
          </p:cNvSpPr>
          <p:nvPr/>
        </p:nvSpPr>
        <p:spPr bwMode="auto">
          <a:xfrm>
            <a:off x="342900" y="2722563"/>
            <a:ext cx="5072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Hydrogen fuel cells </a:t>
            </a:r>
            <a:r>
              <a:rPr lang="en-GB" altLang="en-US"/>
              <a:t>combine hydrogen with oxygen from the air to form water and electrical energy.</a:t>
            </a:r>
          </a:p>
        </p:txBody>
      </p:sp>
      <p:sp>
        <p:nvSpPr>
          <p:cNvPr id="452616" name="Rectangle 8">
            <a:extLst>
              <a:ext uri="{FF2B5EF4-FFF2-40B4-BE49-F238E27FC236}">
                <a16:creationId xmlns:a16="http://schemas.microsoft.com/office/drawing/2014/main" id="{B401EDF3-106F-4B43-A815-4C8EDCAD4452}"/>
              </a:ext>
            </a:extLst>
          </p:cNvPr>
          <p:cNvSpPr>
            <a:spLocks noChangeArrowheads="1"/>
          </p:cNvSpPr>
          <p:nvPr/>
        </p:nvSpPr>
        <p:spPr bwMode="auto">
          <a:xfrm>
            <a:off x="342900" y="4060825"/>
            <a:ext cx="51196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The hydrogen needed for a fuel cell to work can be easily replenished.</a:t>
            </a:r>
          </a:p>
        </p:txBody>
      </p:sp>
      <p:sp>
        <p:nvSpPr>
          <p:cNvPr id="35848" name="TextBox 8">
            <a:extLst>
              <a:ext uri="{FF2B5EF4-FFF2-40B4-BE49-F238E27FC236}">
                <a16:creationId xmlns:a16="http://schemas.microsoft.com/office/drawing/2014/main" id="{B0AE71A4-F003-459C-B50D-E818159251D5}"/>
              </a:ext>
            </a:extLst>
          </p:cNvPr>
          <p:cNvSpPr txBox="1">
            <a:spLocks noChangeArrowheads="1"/>
          </p:cNvSpPr>
          <p:nvPr/>
        </p:nvSpPr>
        <p:spPr bwMode="auto">
          <a:xfrm>
            <a:off x="342900" y="784225"/>
            <a:ext cx="8507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Gasoline, kerosene and diesel oil are </a:t>
            </a:r>
            <a:r>
              <a:rPr lang="en-GB" altLang="en-US" b="1" dirty="0">
                <a:solidFill>
                  <a:srgbClr val="FF6600"/>
                </a:solidFill>
              </a:rPr>
              <a:t>non-renewable</a:t>
            </a:r>
            <a:r>
              <a:rPr lang="en-GB" altLang="en-US" dirty="0"/>
              <a:t> fossil fuels obtained by the fractional distillation of crude oil.</a:t>
            </a:r>
          </a:p>
        </p:txBody>
      </p:sp>
      <p:sp>
        <p:nvSpPr>
          <p:cNvPr id="11" name="TextBox 10">
            <a:extLst>
              <a:ext uri="{FF2B5EF4-FFF2-40B4-BE49-F238E27FC236}">
                <a16:creationId xmlns:a16="http://schemas.microsoft.com/office/drawing/2014/main" id="{C9B2CB00-703D-4AE1-98C8-7939C59F5DFF}"/>
              </a:ext>
            </a:extLst>
          </p:cNvPr>
          <p:cNvSpPr txBox="1">
            <a:spLocks noChangeArrowheads="1"/>
          </p:cNvSpPr>
          <p:nvPr/>
        </p:nvSpPr>
        <p:spPr bwMode="auto">
          <a:xfrm>
            <a:off x="342900" y="1693863"/>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Environmentally friendly alternatives to fossil fuels have been developed. For example, </a:t>
            </a:r>
            <a:r>
              <a:rPr lang="en-GB" altLang="en-US" b="1">
                <a:solidFill>
                  <a:srgbClr val="FF6600"/>
                </a:solidFill>
              </a:rPr>
              <a:t>hydrogen fuel cells</a:t>
            </a:r>
            <a:r>
              <a:rPr lang="en-GB" altLang="en-US"/>
              <a:t>. </a:t>
            </a:r>
          </a:p>
        </p:txBody>
      </p:sp>
      <p:sp>
        <p:nvSpPr>
          <p:cNvPr id="12" name="Rectangle 11">
            <a:extLst>
              <a:ext uri="{FF2B5EF4-FFF2-40B4-BE49-F238E27FC236}">
                <a16:creationId xmlns:a16="http://schemas.microsoft.com/office/drawing/2014/main" id="{741151AC-254F-41AA-A32A-901CB49DBC52}"/>
              </a:ext>
            </a:extLst>
          </p:cNvPr>
          <p:cNvSpPr>
            <a:spLocks noChangeArrowheads="1"/>
          </p:cNvSpPr>
          <p:nvPr/>
        </p:nvSpPr>
        <p:spPr bwMode="auto">
          <a:xfrm>
            <a:off x="342900" y="5030788"/>
            <a:ext cx="5124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a:t>Methane, a non-renewable fossil fuel, has also shown potential for use in fuel cells.</a:t>
            </a:r>
          </a:p>
        </p:txBody>
      </p:sp>
      <p:pic>
        <p:nvPicPr>
          <p:cNvPr id="13" name="Picture 8">
            <a:hlinkClick r:id="" action="ppaction://hlinkshowjump?jump=nextslide"/>
            <a:extLst>
              <a:ext uri="{FF2B5EF4-FFF2-40B4-BE49-F238E27FC236}">
                <a16:creationId xmlns:a16="http://schemas.microsoft.com/office/drawing/2014/main" id="{65C83BB8-2BAF-4F93-AEFA-F46A0C15446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FE4B3410-D9BD-411B-81AB-AE342466D42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26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452616"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C30FAE0A-52F1-48EA-98DD-411ECA92F208}"/>
              </a:ext>
            </a:extLst>
          </p:cNvPr>
          <p:cNvSpPr>
            <a:spLocks noGrp="1" noChangeArrowheads="1"/>
          </p:cNvSpPr>
          <p:nvPr>
            <p:ph type="title"/>
          </p:nvPr>
        </p:nvSpPr>
        <p:spPr/>
        <p:txBody>
          <a:bodyPr/>
          <a:lstStyle/>
          <a:p>
            <a:r>
              <a:rPr lang="en-GB" altLang="en-US" dirty="0"/>
              <a:t>Advantages and disadvantages</a:t>
            </a:r>
          </a:p>
        </p:txBody>
      </p:sp>
      <p:pic>
        <p:nvPicPr>
          <p:cNvPr id="7" name="Picture 5" descr="flash_icon">
            <a:extLst>
              <a:ext uri="{FF2B5EF4-FFF2-40B4-BE49-F238E27FC236}">
                <a16:creationId xmlns:a16="http://schemas.microsoft.com/office/drawing/2014/main" id="{D55366CF-967F-4F23-BDE1-F2BE492DDB00}"/>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3AB92443-DEA3-428B-9147-F241B5C983E7}"/>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6" name="Picture 5">
            <a:extLst>
              <a:ext uri="{FF2B5EF4-FFF2-40B4-BE49-F238E27FC236}">
                <a16:creationId xmlns:a16="http://schemas.microsoft.com/office/drawing/2014/main" id="{3D3AF52C-C907-49E7-B243-EB1938BC622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19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CB281FA7-CBB9-4B86-A552-6FBC95E17448}"/>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3E95188-F838-4BED-B49C-6817B7C7E649}"/>
              </a:ext>
            </a:extLst>
          </p:cNvPr>
          <p:cNvSpPr>
            <a:spLocks noGrp="1" noChangeArrowheads="1"/>
          </p:cNvSpPr>
          <p:nvPr>
            <p:ph type="title"/>
          </p:nvPr>
        </p:nvSpPr>
        <p:spPr/>
        <p:txBody>
          <a:bodyPr/>
          <a:lstStyle/>
          <a:p>
            <a:r>
              <a:rPr lang="en-GB" altLang="en-US"/>
              <a:t>What are hydrocarbons?</a:t>
            </a:r>
          </a:p>
        </p:txBody>
      </p:sp>
      <p:sp>
        <p:nvSpPr>
          <p:cNvPr id="19460" name="Rectangle 11">
            <a:extLst>
              <a:ext uri="{FF2B5EF4-FFF2-40B4-BE49-F238E27FC236}">
                <a16:creationId xmlns:a16="http://schemas.microsoft.com/office/drawing/2014/main" id="{EBA0B4B4-0321-4597-A476-F564723E9E49}"/>
              </a:ext>
            </a:extLst>
          </p:cNvPr>
          <p:cNvSpPr>
            <a:spLocks noChangeArrowheads="1"/>
          </p:cNvSpPr>
          <p:nvPr/>
        </p:nvSpPr>
        <p:spPr bwMode="auto">
          <a:xfrm>
            <a:off x="342900" y="784225"/>
            <a:ext cx="86407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Some compounds only contain the elements carbon and hydrogen. They are called </a:t>
            </a:r>
            <a:r>
              <a:rPr lang="en-GB" altLang="en-US" b="1">
                <a:solidFill>
                  <a:srgbClr val="FF6600"/>
                </a:solidFill>
              </a:rPr>
              <a:t>hydrocarbons</a:t>
            </a:r>
            <a:r>
              <a:rPr lang="en-GB" altLang="en-US">
                <a:solidFill>
                  <a:srgbClr val="010066"/>
                </a:solidFill>
              </a:rPr>
              <a:t>.</a:t>
            </a:r>
          </a:p>
        </p:txBody>
      </p:sp>
      <p:sp>
        <p:nvSpPr>
          <p:cNvPr id="382988" name="Rectangle 12">
            <a:extLst>
              <a:ext uri="{FF2B5EF4-FFF2-40B4-BE49-F238E27FC236}">
                <a16:creationId xmlns:a16="http://schemas.microsoft.com/office/drawing/2014/main" id="{4671FAA3-A3F9-41CD-92A7-746AD7F63199}"/>
              </a:ext>
            </a:extLst>
          </p:cNvPr>
          <p:cNvSpPr>
            <a:spLocks noChangeArrowheads="1"/>
          </p:cNvSpPr>
          <p:nvPr/>
        </p:nvSpPr>
        <p:spPr bwMode="auto">
          <a:xfrm>
            <a:off x="342900" y="4564063"/>
            <a:ext cx="880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Examples of hydrocarbons include </a:t>
            </a:r>
            <a:r>
              <a:rPr lang="en-GB" altLang="en-US" b="1">
                <a:solidFill>
                  <a:srgbClr val="FF6600"/>
                </a:solidFill>
              </a:rPr>
              <a:t>alkanes</a:t>
            </a:r>
            <a:r>
              <a:rPr lang="en-GB" altLang="en-US">
                <a:solidFill>
                  <a:srgbClr val="010066"/>
                </a:solidFill>
              </a:rPr>
              <a:t> and </a:t>
            </a:r>
            <a:r>
              <a:rPr lang="en-GB" altLang="en-US" b="1">
                <a:solidFill>
                  <a:srgbClr val="FF6600"/>
                </a:solidFill>
              </a:rPr>
              <a:t>alkenes</a:t>
            </a:r>
            <a:r>
              <a:rPr lang="en-GB" altLang="en-US">
                <a:solidFill>
                  <a:srgbClr val="010066"/>
                </a:solidFill>
              </a:rPr>
              <a:t>. </a:t>
            </a:r>
            <a:endParaRPr lang="en-GB" altLang="en-US"/>
          </a:p>
        </p:txBody>
      </p:sp>
      <p:pic>
        <p:nvPicPr>
          <p:cNvPr id="19462" name="Picture 13" descr="ethane_model">
            <a:extLst>
              <a:ext uri="{FF2B5EF4-FFF2-40B4-BE49-F238E27FC236}">
                <a16:creationId xmlns:a16="http://schemas.microsoft.com/office/drawing/2014/main" id="{4E182B8B-4B7D-4B89-A8EC-0364A34938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20000">
            <a:off x="693738" y="2301875"/>
            <a:ext cx="266541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4" descr="butane_model">
            <a:extLst>
              <a:ext uri="{FF2B5EF4-FFF2-40B4-BE49-F238E27FC236}">
                <a16:creationId xmlns:a16="http://schemas.microsoft.com/office/drawing/2014/main" id="{8F19A43C-25F8-4420-BDDB-317BCA1759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20000">
            <a:off x="4203700" y="2328863"/>
            <a:ext cx="43783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22CC2224-34FA-4715-AECC-702810CD1D0A}"/>
              </a:ext>
            </a:extLst>
          </p:cNvPr>
          <p:cNvSpPr txBox="1">
            <a:spLocks noChangeArrowheads="1"/>
          </p:cNvSpPr>
          <p:nvPr/>
        </p:nvSpPr>
        <p:spPr bwMode="auto">
          <a:xfrm>
            <a:off x="342900" y="5322888"/>
            <a:ext cx="8801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Different hydrocarbons vary in their chain length (the number of carbon atoms) and saturation (the number of hydrogen atoms). </a:t>
            </a:r>
          </a:p>
        </p:txBody>
      </p:sp>
      <p:pic>
        <p:nvPicPr>
          <p:cNvPr id="11" name="Picture 8">
            <a:hlinkClick r:id="" action="ppaction://hlinkshowjump?jump=nextslide"/>
            <a:extLst>
              <a:ext uri="{FF2B5EF4-FFF2-40B4-BE49-F238E27FC236}">
                <a16:creationId xmlns:a16="http://schemas.microsoft.com/office/drawing/2014/main" id="{E1CD0072-07EE-47E6-81C1-49619D02754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227D837C-93A7-4668-B2A1-DFF438CDD1B5}"/>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51">
            <a:extLst>
              <a:ext uri="{FF2B5EF4-FFF2-40B4-BE49-F238E27FC236}">
                <a16:creationId xmlns:a16="http://schemas.microsoft.com/office/drawing/2014/main" id="{02689524-C6DE-49C0-ABED-E9686022729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64655" y="82550"/>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a:extLst>
              <a:ext uri="{FF2B5EF4-FFF2-40B4-BE49-F238E27FC236}">
                <a16:creationId xmlns:a16="http://schemas.microsoft.com/office/drawing/2014/main" id="{A93255CA-987F-4C7C-B189-86F66C85B7C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4606"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29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A9B8D2D-D939-4C15-944B-530A1FF3C1A7}"/>
              </a:ext>
            </a:extLst>
          </p:cNvPr>
          <p:cNvSpPr>
            <a:spLocks noGrp="1" noChangeArrowheads="1"/>
          </p:cNvSpPr>
          <p:nvPr>
            <p:ph type="title"/>
          </p:nvPr>
        </p:nvSpPr>
        <p:spPr/>
        <p:txBody>
          <a:bodyPr/>
          <a:lstStyle/>
          <a:p>
            <a:r>
              <a:rPr lang="en-GB" altLang="en-US"/>
              <a:t>Saturated or unsaturated?</a:t>
            </a:r>
          </a:p>
        </p:txBody>
      </p:sp>
      <p:sp>
        <p:nvSpPr>
          <p:cNvPr id="20483" name="Rectangle 4">
            <a:extLst>
              <a:ext uri="{FF2B5EF4-FFF2-40B4-BE49-F238E27FC236}">
                <a16:creationId xmlns:a16="http://schemas.microsoft.com/office/drawing/2014/main" id="{5D8EA527-0096-4F6B-8FD3-C1BD571439CD}"/>
              </a:ext>
            </a:extLst>
          </p:cNvPr>
          <p:cNvSpPr>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Aft>
                <a:spcPct val="50000"/>
              </a:spcAft>
            </a:pPr>
            <a:r>
              <a:rPr lang="en-GB" altLang="en-US" dirty="0">
                <a:solidFill>
                  <a:srgbClr val="010066"/>
                </a:solidFill>
              </a:rPr>
              <a:t>Hydrocarbons which contain chains of carbon atoms </a:t>
            </a:r>
            <a:br>
              <a:rPr lang="en-GB" altLang="en-US" dirty="0">
                <a:solidFill>
                  <a:srgbClr val="010066"/>
                </a:solidFill>
              </a:rPr>
            </a:br>
            <a:r>
              <a:rPr lang="en-GB" altLang="en-US" dirty="0">
                <a:solidFill>
                  <a:srgbClr val="010066"/>
                </a:solidFill>
              </a:rPr>
              <a:t>joined by single carbon–carbon covalent bonds are called </a:t>
            </a:r>
            <a:r>
              <a:rPr lang="en-GB" altLang="en-US" b="1" dirty="0">
                <a:solidFill>
                  <a:srgbClr val="FF6600"/>
                </a:solidFill>
              </a:rPr>
              <a:t>saturated hydrocarbons</a:t>
            </a:r>
            <a:r>
              <a:rPr lang="en-GB" altLang="en-US" dirty="0">
                <a:solidFill>
                  <a:srgbClr val="010066"/>
                </a:solidFill>
              </a:rPr>
              <a:t>.</a:t>
            </a:r>
          </a:p>
        </p:txBody>
      </p:sp>
      <p:pic>
        <p:nvPicPr>
          <p:cNvPr id="404486" name="Picture 6" descr="propene">
            <a:extLst>
              <a:ext uri="{FF2B5EF4-FFF2-40B4-BE49-F238E27FC236}">
                <a16:creationId xmlns:a16="http://schemas.microsoft.com/office/drawing/2014/main" id="{2C00E885-6E12-41A1-B674-61B78D0D19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475" y="3770313"/>
            <a:ext cx="2198688"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485" name="Picture 5" descr="propane">
            <a:extLst>
              <a:ext uri="{FF2B5EF4-FFF2-40B4-BE49-F238E27FC236}">
                <a16:creationId xmlns:a16="http://schemas.microsoft.com/office/drawing/2014/main" id="{C24A4A3A-3F69-477E-AE62-54EDE60EF6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3740150"/>
            <a:ext cx="2411413"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4487" name="Text Box 7">
            <a:extLst>
              <a:ext uri="{FF2B5EF4-FFF2-40B4-BE49-F238E27FC236}">
                <a16:creationId xmlns:a16="http://schemas.microsoft.com/office/drawing/2014/main" id="{C06BFA02-6936-4C39-93F4-5DA9A0C18173}"/>
              </a:ext>
            </a:extLst>
          </p:cNvPr>
          <p:cNvSpPr txBox="1">
            <a:spLocks noChangeArrowheads="1"/>
          </p:cNvSpPr>
          <p:nvPr/>
        </p:nvSpPr>
        <p:spPr bwMode="auto">
          <a:xfrm>
            <a:off x="701675" y="5484813"/>
            <a:ext cx="3709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 </a:t>
            </a:r>
            <a:r>
              <a:rPr lang="en-GB" altLang="en-US">
                <a:solidFill>
                  <a:srgbClr val="010066"/>
                </a:solidFill>
              </a:rPr>
              <a:t>saturated</a:t>
            </a:r>
            <a:r>
              <a:rPr lang="en-GB" altLang="en-US"/>
              <a:t> hydrocarbon.</a:t>
            </a:r>
            <a:endParaRPr lang="en-US" altLang="en-US"/>
          </a:p>
        </p:txBody>
      </p:sp>
      <p:sp>
        <p:nvSpPr>
          <p:cNvPr id="404488" name="Text Box 8">
            <a:extLst>
              <a:ext uri="{FF2B5EF4-FFF2-40B4-BE49-F238E27FC236}">
                <a16:creationId xmlns:a16="http://schemas.microsoft.com/office/drawing/2014/main" id="{8B45BDE8-3741-467F-90DC-FB9A2B4594BF}"/>
              </a:ext>
            </a:extLst>
          </p:cNvPr>
          <p:cNvSpPr txBox="1">
            <a:spLocks noChangeArrowheads="1"/>
          </p:cNvSpPr>
          <p:nvPr/>
        </p:nvSpPr>
        <p:spPr bwMode="auto">
          <a:xfrm>
            <a:off x="4559300" y="5484813"/>
            <a:ext cx="425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An </a:t>
            </a:r>
            <a:r>
              <a:rPr lang="en-GB" altLang="en-US">
                <a:solidFill>
                  <a:srgbClr val="010066"/>
                </a:solidFill>
              </a:rPr>
              <a:t>unsaturated</a:t>
            </a:r>
            <a:r>
              <a:rPr lang="en-GB" altLang="en-US"/>
              <a:t> hydrocarbon.</a:t>
            </a:r>
            <a:endParaRPr lang="en-US" altLang="en-US"/>
          </a:p>
        </p:txBody>
      </p:sp>
      <p:sp>
        <p:nvSpPr>
          <p:cNvPr id="404494" name="Rectangle 14">
            <a:extLst>
              <a:ext uri="{FF2B5EF4-FFF2-40B4-BE49-F238E27FC236}">
                <a16:creationId xmlns:a16="http://schemas.microsoft.com/office/drawing/2014/main" id="{93437EBF-D7BE-4D93-B198-50D6E557EACD}"/>
              </a:ext>
            </a:extLst>
          </p:cNvPr>
          <p:cNvSpPr>
            <a:spLocks noChangeArrowheads="1"/>
          </p:cNvSpPr>
          <p:nvPr/>
        </p:nvSpPr>
        <p:spPr bwMode="auto">
          <a:xfrm>
            <a:off x="342900" y="2166938"/>
            <a:ext cx="8413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Aft>
                <a:spcPct val="50000"/>
              </a:spcAft>
            </a:pPr>
            <a:r>
              <a:rPr lang="en-GB" altLang="en-US" dirty="0">
                <a:solidFill>
                  <a:srgbClr val="010066"/>
                </a:solidFill>
              </a:rPr>
              <a:t>Hydrocarbons which contain chains of carbon atoms joined by one or more carbon–carbon double bonds are called </a:t>
            </a:r>
            <a:r>
              <a:rPr lang="en-GB" altLang="en-US" b="1" dirty="0">
                <a:solidFill>
                  <a:srgbClr val="FF6600"/>
                </a:solidFill>
              </a:rPr>
              <a:t>unsaturated hydrocarbons</a:t>
            </a:r>
            <a:r>
              <a:rPr lang="en-GB" altLang="en-US" dirty="0">
                <a:solidFill>
                  <a:srgbClr val="010066"/>
                </a:solidFill>
              </a:rPr>
              <a:t>.</a:t>
            </a:r>
          </a:p>
        </p:txBody>
      </p:sp>
      <p:pic>
        <p:nvPicPr>
          <p:cNvPr id="11" name="Picture 8">
            <a:hlinkClick r:id="" action="ppaction://hlinkshowjump?jump=nextslide"/>
            <a:extLst>
              <a:ext uri="{FF2B5EF4-FFF2-40B4-BE49-F238E27FC236}">
                <a16:creationId xmlns:a16="http://schemas.microsoft.com/office/drawing/2014/main" id="{D2A7BD2B-2C5D-45E0-B664-40B87F330F7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4054D79B-5956-40F5-8B6E-21622F8122CD}"/>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44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44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448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44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448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7" grpId="0"/>
      <p:bldP spid="404488" grpId="0"/>
      <p:bldP spid="4044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AA4C212D-BFF4-407A-A700-A58C44FAF761}"/>
              </a:ext>
            </a:extLst>
          </p:cNvPr>
          <p:cNvSpPr>
            <a:spLocks noGrp="1" noChangeArrowheads="1"/>
          </p:cNvSpPr>
          <p:nvPr>
            <p:ph type="title"/>
          </p:nvPr>
        </p:nvSpPr>
        <p:spPr/>
        <p:txBody>
          <a:bodyPr/>
          <a:lstStyle/>
          <a:p>
            <a:pPr eaLnBrk="1" hangingPunct="1"/>
            <a:r>
              <a:rPr lang="en-GB" altLang="en-US" dirty="0"/>
              <a:t>Saturated or unsaturated - review</a:t>
            </a:r>
          </a:p>
        </p:txBody>
      </p:sp>
      <p:pic>
        <p:nvPicPr>
          <p:cNvPr id="6" name="Picture 5">
            <a:hlinkClick r:id="" action="ppaction://hlinkshowjump?jump=nextslide"/>
            <a:extLst>
              <a:ext uri="{FF2B5EF4-FFF2-40B4-BE49-F238E27FC236}">
                <a16:creationId xmlns:a16="http://schemas.microsoft.com/office/drawing/2014/main" id="{BE964727-57C0-4629-8FB6-F778BB7C3BA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92600BFE-0A1C-4841-8B0F-D3596B102577}"/>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4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4482CE9-3F27-4C75-ABB9-D096E71FD084}"/>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69311A2-FD0B-43D3-9A00-74C11165C89F}"/>
              </a:ext>
            </a:extLst>
          </p:cNvPr>
          <p:cNvSpPr>
            <a:spLocks noGrp="1"/>
          </p:cNvSpPr>
          <p:nvPr>
            <p:ph type="title"/>
          </p:nvPr>
        </p:nvSpPr>
        <p:spPr/>
        <p:txBody>
          <a:bodyPr/>
          <a:lstStyle/>
          <a:p>
            <a:r>
              <a:rPr lang="en-GB" altLang="en-US"/>
              <a:t>Properties of hydrocarbons</a:t>
            </a:r>
          </a:p>
        </p:txBody>
      </p:sp>
      <p:sp>
        <p:nvSpPr>
          <p:cNvPr id="21507" name="TextBox 3">
            <a:extLst>
              <a:ext uri="{FF2B5EF4-FFF2-40B4-BE49-F238E27FC236}">
                <a16:creationId xmlns:a16="http://schemas.microsoft.com/office/drawing/2014/main" id="{D9DA55F1-2520-4655-A444-4CCFAFCB5D4D}"/>
              </a:ext>
            </a:extLst>
          </p:cNvPr>
          <p:cNvSpPr txBox="1">
            <a:spLocks noChangeArrowheads="1"/>
          </p:cNvSpPr>
          <p:nvPr/>
        </p:nvSpPr>
        <p:spPr bwMode="auto">
          <a:xfrm>
            <a:off x="342900" y="784225"/>
            <a:ext cx="8551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length of a hydrocarbon chain and the level of saturation contribute to their different properties, including:</a:t>
            </a:r>
          </a:p>
        </p:txBody>
      </p:sp>
      <p:sp>
        <p:nvSpPr>
          <p:cNvPr id="7" name="TextBox 6">
            <a:extLst>
              <a:ext uri="{FF2B5EF4-FFF2-40B4-BE49-F238E27FC236}">
                <a16:creationId xmlns:a16="http://schemas.microsoft.com/office/drawing/2014/main" id="{E8ADB922-2CFA-4792-BB15-15CFDE5A35AF}"/>
              </a:ext>
            </a:extLst>
          </p:cNvPr>
          <p:cNvSpPr txBox="1">
            <a:spLocks noChangeArrowheads="1"/>
          </p:cNvSpPr>
          <p:nvPr/>
        </p:nvSpPr>
        <p:spPr bwMode="auto">
          <a:xfrm>
            <a:off x="1268413" y="1765936"/>
            <a:ext cx="2484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viscosity</a:t>
            </a:r>
          </a:p>
        </p:txBody>
      </p:sp>
      <p:sp>
        <p:nvSpPr>
          <p:cNvPr id="8" name="TextBox 7">
            <a:extLst>
              <a:ext uri="{FF2B5EF4-FFF2-40B4-BE49-F238E27FC236}">
                <a16:creationId xmlns:a16="http://schemas.microsoft.com/office/drawing/2014/main" id="{1DDB8C29-58DD-4050-8955-EB0EDA59380C}"/>
              </a:ext>
            </a:extLst>
          </p:cNvPr>
          <p:cNvSpPr txBox="1">
            <a:spLocks noChangeArrowheads="1"/>
          </p:cNvSpPr>
          <p:nvPr/>
        </p:nvSpPr>
        <p:spPr bwMode="auto">
          <a:xfrm>
            <a:off x="1268413" y="2374584"/>
            <a:ext cx="2830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boiling point</a:t>
            </a:r>
          </a:p>
        </p:txBody>
      </p:sp>
      <p:sp>
        <p:nvSpPr>
          <p:cNvPr id="9" name="TextBox 8">
            <a:extLst>
              <a:ext uri="{FF2B5EF4-FFF2-40B4-BE49-F238E27FC236}">
                <a16:creationId xmlns:a16="http://schemas.microsoft.com/office/drawing/2014/main" id="{D83FBCC4-5815-48FD-94F4-03EA5E164F1B}"/>
              </a:ext>
            </a:extLst>
          </p:cNvPr>
          <p:cNvSpPr txBox="1">
            <a:spLocks noChangeArrowheads="1"/>
          </p:cNvSpPr>
          <p:nvPr/>
        </p:nvSpPr>
        <p:spPr bwMode="auto">
          <a:xfrm>
            <a:off x="1268413" y="2987995"/>
            <a:ext cx="2592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flammability.</a:t>
            </a:r>
          </a:p>
        </p:txBody>
      </p:sp>
      <p:sp>
        <p:nvSpPr>
          <p:cNvPr id="11" name="TextBox 10">
            <a:extLst>
              <a:ext uri="{FF2B5EF4-FFF2-40B4-BE49-F238E27FC236}">
                <a16:creationId xmlns:a16="http://schemas.microsoft.com/office/drawing/2014/main" id="{777D75D4-D3BE-4DAE-9F89-D8FBF75A7BDF}"/>
              </a:ext>
            </a:extLst>
          </p:cNvPr>
          <p:cNvSpPr txBox="1">
            <a:spLocks noChangeArrowheads="1"/>
          </p:cNvSpPr>
          <p:nvPr/>
        </p:nvSpPr>
        <p:spPr bwMode="auto">
          <a:xfrm>
            <a:off x="342900" y="5322888"/>
            <a:ext cx="54054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properties of hydrocarbons determine how they are used as fuels.</a:t>
            </a:r>
          </a:p>
        </p:txBody>
      </p:sp>
      <p:sp>
        <p:nvSpPr>
          <p:cNvPr id="12" name="TextBox 11">
            <a:extLst>
              <a:ext uri="{FF2B5EF4-FFF2-40B4-BE49-F238E27FC236}">
                <a16:creationId xmlns:a16="http://schemas.microsoft.com/office/drawing/2014/main" id="{AC637658-C626-48FD-82FA-65BCB786F356}"/>
              </a:ext>
            </a:extLst>
          </p:cNvPr>
          <p:cNvSpPr txBox="1">
            <a:spLocks noChangeArrowheads="1"/>
          </p:cNvSpPr>
          <p:nvPr/>
        </p:nvSpPr>
        <p:spPr bwMode="auto">
          <a:xfrm>
            <a:off x="342900" y="3601405"/>
            <a:ext cx="485474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Many of the compounds in </a:t>
            </a:r>
            <a:r>
              <a:rPr lang="en-GB" altLang="en-US" b="1" dirty="0">
                <a:solidFill>
                  <a:srgbClr val="FF6600"/>
                </a:solidFill>
              </a:rPr>
              <a:t>crude oil </a:t>
            </a:r>
            <a:r>
              <a:rPr lang="en-GB" altLang="en-US" dirty="0">
                <a:solidFill>
                  <a:srgbClr val="010066"/>
                </a:solidFill>
              </a:rPr>
              <a:t>are hydrocarbons. These </a:t>
            </a:r>
            <a:r>
              <a:rPr lang="en-GB" altLang="en-US" dirty="0"/>
              <a:t>are separated and converted into useful products, such as fuels.</a:t>
            </a:r>
          </a:p>
        </p:txBody>
      </p:sp>
      <p:pic>
        <p:nvPicPr>
          <p:cNvPr id="21514" name="Picture 12" descr="Z:\Science\GCSE Science 2016\Presentation update\Design\Images\girl.png">
            <a:extLst>
              <a:ext uri="{FF2B5EF4-FFF2-40B4-BE49-F238E27FC236}">
                <a16:creationId xmlns:a16="http://schemas.microsoft.com/office/drawing/2014/main" id="{C9DF0F3E-5418-426E-AED4-00B793262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5613" y="1146175"/>
            <a:ext cx="3703637"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hlinkClick r:id="" action="ppaction://hlinkshowjump?jump=nextslide"/>
            <a:extLst>
              <a:ext uri="{FF2B5EF4-FFF2-40B4-BE49-F238E27FC236}">
                <a16:creationId xmlns:a16="http://schemas.microsoft.com/office/drawing/2014/main" id="{D9FD65A5-CE6D-4C55-A8B2-0191EA08EEF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B5F8B1B-960D-49CB-8778-9A1C76AF00DB}"/>
              </a:ext>
            </a:extLst>
          </p:cNvPr>
          <p:cNvSpPr>
            <a:spLocks noGrp="1" noChangeArrowheads="1"/>
          </p:cNvSpPr>
          <p:nvPr>
            <p:ph type="title"/>
          </p:nvPr>
        </p:nvSpPr>
        <p:spPr/>
        <p:txBody>
          <a:bodyPr/>
          <a:lstStyle/>
          <a:p>
            <a:r>
              <a:rPr lang="en-GB" altLang="en-US"/>
              <a:t>What is viscosity?</a:t>
            </a:r>
          </a:p>
        </p:txBody>
      </p:sp>
      <p:sp>
        <p:nvSpPr>
          <p:cNvPr id="277508" name="Rectangle 4">
            <a:extLst>
              <a:ext uri="{FF2B5EF4-FFF2-40B4-BE49-F238E27FC236}">
                <a16:creationId xmlns:a16="http://schemas.microsoft.com/office/drawing/2014/main" id="{CA8C0511-31DC-4660-BE93-142F780B730C}"/>
              </a:ext>
            </a:extLst>
          </p:cNvPr>
          <p:cNvSpPr>
            <a:spLocks noChangeArrowheads="1"/>
          </p:cNvSpPr>
          <p:nvPr/>
        </p:nvSpPr>
        <p:spPr bwMode="auto">
          <a:xfrm>
            <a:off x="342900" y="2154238"/>
            <a:ext cx="49180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For example, the residue produced by </a:t>
            </a:r>
            <a:r>
              <a:rPr lang="en-GB" altLang="en-US" b="1" dirty="0">
                <a:solidFill>
                  <a:srgbClr val="FF6600"/>
                </a:solidFill>
              </a:rPr>
              <a:t>fractional distillation </a:t>
            </a:r>
            <a:r>
              <a:rPr lang="en-GB" altLang="en-US" dirty="0"/>
              <a:t>has a very high viscosity and cannot be easily poured. Gasoline, on the other hand, has a low viscosity and pours easily.</a:t>
            </a:r>
          </a:p>
        </p:txBody>
      </p:sp>
      <p:sp>
        <p:nvSpPr>
          <p:cNvPr id="277510" name="AutoShape 6">
            <a:extLst>
              <a:ext uri="{FF2B5EF4-FFF2-40B4-BE49-F238E27FC236}">
                <a16:creationId xmlns:a16="http://schemas.microsoft.com/office/drawing/2014/main" id="{67AA638D-AF9B-4D1D-9E61-0BAD6CF610FC}"/>
              </a:ext>
            </a:extLst>
          </p:cNvPr>
          <p:cNvSpPr>
            <a:spLocks noChangeArrowheads="1"/>
          </p:cNvSpPr>
          <p:nvPr/>
        </p:nvSpPr>
        <p:spPr bwMode="auto">
          <a:xfrm>
            <a:off x="1116013" y="5143500"/>
            <a:ext cx="6913562" cy="1009650"/>
          </a:xfrm>
          <a:prstGeom prst="roundRect">
            <a:avLst>
              <a:gd name="adj" fmla="val 0"/>
            </a:avLst>
          </a:prstGeom>
          <a:solidFill>
            <a:srgbClr val="FF66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77511" name="Rectangle 7">
            <a:extLst>
              <a:ext uri="{FF2B5EF4-FFF2-40B4-BE49-F238E27FC236}">
                <a16:creationId xmlns:a16="http://schemas.microsoft.com/office/drawing/2014/main" id="{BBF9158E-467E-415E-B672-8A232376C66E}"/>
              </a:ext>
            </a:extLst>
          </p:cNvPr>
          <p:cNvSpPr>
            <a:spLocks noChangeArrowheads="1"/>
          </p:cNvSpPr>
          <p:nvPr/>
        </p:nvSpPr>
        <p:spPr bwMode="auto">
          <a:xfrm>
            <a:off x="1152525" y="5237163"/>
            <a:ext cx="68405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rPr>
              <a:t>The longer the hydrocarbon chains in a fuel, the more viscous the fuel will be.</a:t>
            </a:r>
          </a:p>
        </p:txBody>
      </p:sp>
      <p:pic>
        <p:nvPicPr>
          <p:cNvPr id="22535" name="Picture 10" descr="flow">
            <a:extLst>
              <a:ext uri="{FF2B5EF4-FFF2-40B4-BE49-F238E27FC236}">
                <a16:creationId xmlns:a16="http://schemas.microsoft.com/office/drawing/2014/main" id="{277890E4-E32D-4FEE-A9B2-728DDCD205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584"/>
          <a:stretch>
            <a:fillRect/>
          </a:stretch>
        </p:blipFill>
        <p:spPr bwMode="auto">
          <a:xfrm>
            <a:off x="5513388" y="2101850"/>
            <a:ext cx="30321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9">
            <a:extLst>
              <a:ext uri="{FF2B5EF4-FFF2-40B4-BE49-F238E27FC236}">
                <a16:creationId xmlns:a16="http://schemas.microsoft.com/office/drawing/2014/main" id="{1F0BF867-7ED4-4820-AD8B-9A55ECBF0D67}"/>
              </a:ext>
            </a:extLst>
          </p:cNvPr>
          <p:cNvSpPr>
            <a:spLocks noChangeArrowheads="1"/>
          </p:cNvSpPr>
          <p:nvPr/>
        </p:nvSpPr>
        <p:spPr bwMode="auto">
          <a:xfrm>
            <a:off x="342900" y="784225"/>
            <a:ext cx="8551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Some hydrocarbon fuels are thin and runny. Others are thick and sticky. The runniness of a liquid is called </a:t>
            </a:r>
            <a:r>
              <a:rPr lang="en-GB" altLang="en-US" b="1">
                <a:solidFill>
                  <a:srgbClr val="FF6600"/>
                </a:solidFill>
              </a:rPr>
              <a:t>viscosity</a:t>
            </a:r>
            <a:r>
              <a:rPr lang="en-GB" altLang="en-US"/>
              <a:t>.</a:t>
            </a:r>
          </a:p>
        </p:txBody>
      </p:sp>
      <p:pic>
        <p:nvPicPr>
          <p:cNvPr id="10" name="Picture 8">
            <a:hlinkClick r:id="" action="ppaction://hlinkshowjump?jump=nextslide"/>
            <a:extLst>
              <a:ext uri="{FF2B5EF4-FFF2-40B4-BE49-F238E27FC236}">
                <a16:creationId xmlns:a16="http://schemas.microsoft.com/office/drawing/2014/main" id="{56736A95-4DC8-4688-8017-8BA34F94BC3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AB5181B6-C8DC-4C0C-984A-8DCFF0DA050E}"/>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5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75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751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p:bldP spid="277510" grpId="0" animBg="1"/>
      <p:bldP spid="2775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5C732725-1845-4126-96B8-95093D520E62}"/>
              </a:ext>
            </a:extLst>
          </p:cNvPr>
          <p:cNvSpPr>
            <a:spLocks noGrp="1" noChangeArrowheads="1"/>
          </p:cNvSpPr>
          <p:nvPr>
            <p:ph type="title"/>
          </p:nvPr>
        </p:nvSpPr>
        <p:spPr/>
        <p:txBody>
          <a:bodyPr/>
          <a:lstStyle/>
          <a:p>
            <a:r>
              <a:rPr lang="en-GB" altLang="en-US"/>
              <a:t>Molecule size and viscosity</a:t>
            </a:r>
          </a:p>
        </p:txBody>
      </p:sp>
      <p:sp>
        <p:nvSpPr>
          <p:cNvPr id="23555" name="Rectangle 5">
            <a:extLst>
              <a:ext uri="{FF2B5EF4-FFF2-40B4-BE49-F238E27FC236}">
                <a16:creationId xmlns:a16="http://schemas.microsoft.com/office/drawing/2014/main" id="{0EA429E0-A673-49D1-B5D4-997033CEEC36}"/>
              </a:ext>
            </a:extLst>
          </p:cNvPr>
          <p:cNvSpPr>
            <a:spLocks noChangeArrowheads="1"/>
          </p:cNvSpPr>
          <p:nvPr/>
        </p:nvSpPr>
        <p:spPr bwMode="auto">
          <a:xfrm>
            <a:off x="342900" y="784225"/>
            <a:ext cx="7735887"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Why are fuels with large hydrocarbon molecules more viscous than fuels with small hydrocarbon molecules?</a:t>
            </a:r>
          </a:p>
        </p:txBody>
      </p:sp>
      <p:pic>
        <p:nvPicPr>
          <p:cNvPr id="281609" name="Picture 9" descr="high_visc_chain">
            <a:extLst>
              <a:ext uri="{FF2B5EF4-FFF2-40B4-BE49-F238E27FC236}">
                <a16:creationId xmlns:a16="http://schemas.microsoft.com/office/drawing/2014/main" id="{5E666E1A-988D-43ED-A10D-619CA4D612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 y="3225801"/>
            <a:ext cx="312737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10" name="Picture 10" descr="low_visc_chain">
            <a:extLst>
              <a:ext uri="{FF2B5EF4-FFF2-40B4-BE49-F238E27FC236}">
                <a16:creationId xmlns:a16="http://schemas.microsoft.com/office/drawing/2014/main" id="{61784457-514D-41E0-8553-BE613DF104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9988" y="3225801"/>
            <a:ext cx="312737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11" name="Rectangle 11">
            <a:extLst>
              <a:ext uri="{FF2B5EF4-FFF2-40B4-BE49-F238E27FC236}">
                <a16:creationId xmlns:a16="http://schemas.microsoft.com/office/drawing/2014/main" id="{B70A9C91-B0AF-4180-BAE2-C840AC2D2EF1}"/>
              </a:ext>
            </a:extLst>
          </p:cNvPr>
          <p:cNvSpPr>
            <a:spLocks noChangeArrowheads="1"/>
          </p:cNvSpPr>
          <p:nvPr/>
        </p:nvSpPr>
        <p:spPr bwMode="auto">
          <a:xfrm>
            <a:off x="342900" y="1844675"/>
            <a:ext cx="38925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longer chains of large hydrocarbon molecules are easily entangled. </a:t>
            </a:r>
          </a:p>
        </p:txBody>
      </p:sp>
      <p:sp>
        <p:nvSpPr>
          <p:cNvPr id="281612" name="Rectangle 12">
            <a:extLst>
              <a:ext uri="{FF2B5EF4-FFF2-40B4-BE49-F238E27FC236}">
                <a16:creationId xmlns:a16="http://schemas.microsoft.com/office/drawing/2014/main" id="{6914C08B-9C59-47AB-BC19-EFE505B6F529}"/>
              </a:ext>
            </a:extLst>
          </p:cNvPr>
          <p:cNvSpPr>
            <a:spLocks noChangeArrowheads="1"/>
          </p:cNvSpPr>
          <p:nvPr/>
        </p:nvSpPr>
        <p:spPr bwMode="auto">
          <a:xfrm>
            <a:off x="4664075" y="1844675"/>
            <a:ext cx="39830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Smaller molecules have shorter chains and are less likely to become entangled.</a:t>
            </a:r>
          </a:p>
        </p:txBody>
      </p:sp>
      <p:pic>
        <p:nvPicPr>
          <p:cNvPr id="9" name="Picture 8">
            <a:hlinkClick r:id="" action="ppaction://hlinkshowjump?jump=nextslide"/>
            <a:extLst>
              <a:ext uri="{FF2B5EF4-FFF2-40B4-BE49-F238E27FC236}">
                <a16:creationId xmlns:a16="http://schemas.microsoft.com/office/drawing/2014/main" id="{A895AEAB-DACE-417B-B05F-9304F425ABC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6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160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16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16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11" grpId="0"/>
      <p:bldP spid="2816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C9EFB3AA-12B3-4493-A8B5-3BE0C73584D4}"/>
              </a:ext>
            </a:extLst>
          </p:cNvPr>
          <p:cNvSpPr>
            <a:spLocks noGrp="1" noChangeArrowheads="1"/>
          </p:cNvSpPr>
          <p:nvPr>
            <p:ph type="title"/>
          </p:nvPr>
        </p:nvSpPr>
        <p:spPr/>
        <p:txBody>
          <a:bodyPr/>
          <a:lstStyle/>
          <a:p>
            <a:r>
              <a:rPr lang="en-GB" altLang="en-US" dirty="0"/>
              <a:t>Predicting the viscosity of fuels</a:t>
            </a:r>
          </a:p>
        </p:txBody>
      </p:sp>
      <p:pic>
        <p:nvPicPr>
          <p:cNvPr id="6" name="Picture 5">
            <a:hlinkClick r:id="" action="ppaction://hlinkshowjump?jump=nextslide"/>
            <a:extLst>
              <a:ext uri="{FF2B5EF4-FFF2-40B4-BE49-F238E27FC236}">
                <a16:creationId xmlns:a16="http://schemas.microsoft.com/office/drawing/2014/main" id="{1103F682-C975-463C-A64B-1880F110500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06ACAE06-0A1B-456B-ADCD-BA1A5B9AE9A1}"/>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630488B-25FC-4575-91D2-AD006835F910}"/>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N79gmKLk"/>
  <p:tag name="ARTICULATE_DESIGN_ID_6_DEFAULT DESIGN" val="gu4Zl5YH"/>
  <p:tag name="ARTICULATE_DESIGN_ID_1_DEFAULT DESIGN" val="zFh6HXbP"/>
  <p:tag name="ARTICULATE_DESIGN_ID_7_DEFAULT DESIGN" val="Tuz0w6pR"/>
  <p:tag name="ARTICULATE_DESIGN_ID_3_DEFAULT DESIGN" val="BrGGOWkb"/>
  <p:tag name="ARTICULATE_DESIGN_ID_2_DEFAULT DESIGN" val="cmK2bng3"/>
  <p:tag name="ARTICULATE_DESIGN_ID_4_DEFAULT DESIGN" val="012Ax3VM"/>
  <p:tag name="ARTICULATE_DESIGN_ID_5_DEFAULT DESIGN" val="UdTZ2LYx"/>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15116</TotalTime>
  <Words>1864</Words>
  <Application>Microsoft Office PowerPoint</Application>
  <PresentationFormat>On-screen Show (4:3)</PresentationFormat>
  <Paragraphs>175</Paragraphs>
  <Slides>24</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Wingdings</vt:lpstr>
      <vt:lpstr>Arial</vt:lpstr>
      <vt:lpstr>Wingdings 2</vt:lpstr>
      <vt:lpstr>1_Default Design</vt:lpstr>
      <vt:lpstr>7_Default Design</vt:lpstr>
      <vt:lpstr>Hydrocarbons</vt:lpstr>
      <vt:lpstr>Information</vt:lpstr>
      <vt:lpstr>What are hydrocarbons?</vt:lpstr>
      <vt:lpstr>Saturated or unsaturated?</vt:lpstr>
      <vt:lpstr>Saturated or unsaturated - review</vt:lpstr>
      <vt:lpstr>Properties of hydrocarbons</vt:lpstr>
      <vt:lpstr>What is viscosity?</vt:lpstr>
      <vt:lpstr>Molecule size and viscosity</vt:lpstr>
      <vt:lpstr>Predicting the viscosity of fuels</vt:lpstr>
      <vt:lpstr>Boiling point of hydrocarbons</vt:lpstr>
      <vt:lpstr>Hydrocarbons in crude oil</vt:lpstr>
      <vt:lpstr>Flammability of hydrocarbons</vt:lpstr>
      <vt:lpstr>Properties</vt:lpstr>
      <vt:lpstr>What is combustion?</vt:lpstr>
      <vt:lpstr>The products of combustion</vt:lpstr>
      <vt:lpstr>Complete combustion</vt:lpstr>
      <vt:lpstr>Complete combustion of methane</vt:lpstr>
      <vt:lpstr>Incomplete combustion</vt:lpstr>
      <vt:lpstr>Combustion equations</vt:lpstr>
      <vt:lpstr>Fuels and the environment</vt:lpstr>
      <vt:lpstr>Nitrogen oxides</vt:lpstr>
      <vt:lpstr>Acid rain</vt:lpstr>
      <vt:lpstr>Alternative fuels - hydrogen fuel cells</vt:lpstr>
      <vt:lpstr>Advantages and disadvantages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Hydrocarbons</dc:title>
  <dc:subject>Boardworks High School Physical Science</dc:subject>
  <dc:creator>Boardworks</dc:creator>
  <cp:lastModifiedBy>Tim Crilly</cp:lastModifiedBy>
  <cp:revision>602</cp:revision>
  <dcterms:created xsi:type="dcterms:W3CDTF">2003-10-06T13:07:42Z</dcterms:created>
  <dcterms:modified xsi:type="dcterms:W3CDTF">2019-01-31T15:28:47Z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1E1F3977-131A-421A-8877-FF0C6659AB8D</vt:lpwstr>
  </property>
  <property fmtid="{D5CDD505-2E9C-101B-9397-08002B2CF9AE}" pid="3" name="ArticulatePath">
    <vt:lpwstr>Hydrocarbons</vt:lpwstr>
  </property>
</Properties>
</file>