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5251" r:id="rId1"/>
    <p:sldMasterId id="2147485266" r:id="rId2"/>
  </p:sldMasterIdLst>
  <p:notesMasterIdLst>
    <p:notesMasterId r:id="rId17"/>
  </p:notesMasterIdLst>
  <p:handoutMasterIdLst>
    <p:handoutMasterId r:id="rId18"/>
  </p:handoutMasterIdLst>
  <p:sldIdLst>
    <p:sldId id="430" r:id="rId3"/>
    <p:sldId id="527" r:id="rId4"/>
    <p:sldId id="500" r:id="rId5"/>
    <p:sldId id="482" r:id="rId6"/>
    <p:sldId id="501" r:id="rId7"/>
    <p:sldId id="499" r:id="rId8"/>
    <p:sldId id="494" r:id="rId9"/>
    <p:sldId id="503" r:id="rId10"/>
    <p:sldId id="505" r:id="rId11"/>
    <p:sldId id="484" r:id="rId12"/>
    <p:sldId id="485" r:id="rId13"/>
    <p:sldId id="510" r:id="rId14"/>
    <p:sldId id="492" r:id="rId15"/>
    <p:sldId id="504" r:id="rId16"/>
  </p:sldIdLst>
  <p:sldSz cx="9144000" cy="6858000" type="screen4x3"/>
  <p:notesSz cx="6858000" cy="9296400"/>
  <p:embeddedFontLst>
    <p:embeddedFont>
      <p:font typeface="Wingdings 2" panose="05020102010507070707" pitchFamily="18" charset="2"/>
      <p:regular r:id="rId19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3">
          <p15:clr>
            <a:srgbClr val="A4A3A4"/>
          </p15:clr>
        </p15:guide>
        <p15:guide id="2" orient="horz" pos="3876">
          <p15:clr>
            <a:srgbClr val="A4A3A4"/>
          </p15:clr>
        </p15:guide>
        <p15:guide id="3" pos="5375">
          <p15:clr>
            <a:srgbClr val="A4A3A4"/>
          </p15:clr>
        </p15:guide>
        <p15:guide id="4" pos="2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4FBFF"/>
    <a:srgbClr val="010066"/>
    <a:srgbClr val="FFCC99"/>
    <a:srgbClr val="74B8FE"/>
    <a:srgbClr val="CC0099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3354" autoAdjust="0"/>
  </p:normalViewPr>
  <p:slideViewPr>
    <p:cSldViewPr snapToGrid="0">
      <p:cViewPr varScale="1">
        <p:scale>
          <a:sx n="85" d="100"/>
          <a:sy n="85" d="100"/>
        </p:scale>
        <p:origin x="540" y="66"/>
      </p:cViewPr>
      <p:guideLst>
        <p:guide orient="horz" pos="493"/>
        <p:guide orient="horz" pos="3876"/>
        <p:guide pos="5375"/>
        <p:guide pos="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2064" y="96"/>
      </p:cViewPr>
      <p:guideLst>
        <p:guide orient="horz" pos="2928"/>
        <p:guide pos="216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58456C8B-50F3-4E35-95A9-A4B3E37E142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6270672-D51F-49D5-8C6D-053753940A5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C2295C9-3338-483F-A32C-F72C3B903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847C1E8-645D-4397-BCB5-265436156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22468145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97D93542-2811-46B6-8DC3-DDFC9A8A843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0AAA8DD-6C36-4A2F-8FDB-16B6F260DDA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15818CE-AE5F-4F54-8E4A-2DB9CDCF5B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27B73BDF-C60D-4351-ADFB-4C400A177C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626C68D3-857C-4813-BFEE-4630B44B3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738A5876-A4EC-4EC3-9FAC-814AB9A56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322829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>
            <a:extLst>
              <a:ext uri="{FF2B5EF4-FFF2-40B4-BE49-F238E27FC236}">
                <a16:creationId xmlns:a16="http://schemas.microsoft.com/office/drawing/2014/main" id="{D8CF62BB-C49B-4384-849C-D4F2161813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1B718A0-C631-4648-94E5-37B9E7F26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D71A60-0535-4ADE-9AA9-A876A5197C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>
            <a:extLst>
              <a:ext uri="{FF2B5EF4-FFF2-40B4-BE49-F238E27FC236}">
                <a16:creationId xmlns:a16="http://schemas.microsoft.com/office/drawing/2014/main" id="{2D9D2133-B176-4079-995E-D02C3B9FFB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D13E898-DFD7-433F-B0D6-8892034ED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CA4964-4524-44FD-8AFE-F6BB4652D7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>
            <a:extLst>
              <a:ext uri="{FF2B5EF4-FFF2-40B4-BE49-F238E27FC236}">
                <a16:creationId xmlns:a16="http://schemas.microsoft.com/office/drawing/2014/main" id="{BDF8D08E-26A9-4ED3-A870-1428A5E1ED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C7028AD6-3520-4864-A42E-F83F574D7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Planning and Carrying Out Investigations: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Select appropriate tools to collect, record,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evaluate data.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3AB6E5-CA3D-487B-9D0E-AA78935E2A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>
            <a:extLst>
              <a:ext uri="{FF2B5EF4-FFF2-40B4-BE49-F238E27FC236}">
                <a16:creationId xmlns:a16="http://schemas.microsoft.com/office/drawing/2014/main" id="{AFF277C4-6B66-49CD-A53B-85E373E432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E7E8DA8-4DAC-4754-AD6F-BB637BCDA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Planning and Carrying Out Investigations: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Select appropriate tools to collect, record,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evaluate data.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5D4B202-398A-433B-891A-E44C5DC5C8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E7BC37C5-637D-47F7-9ECF-BB93B3A6CD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78EE4B6E-6FD8-4CF6-9AE6-254DB3619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Litmus paper indicates the acidity or alkalinity of a substance. Blue litmus paper turns red in the presence of an acidic substance. As the litmus paper is damp, the chlorine gas dissolves and eventually bleaches the paper.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Planning and Carrying Out Investigations: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Select appropriate tools to collect, record,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evaluate data.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BAFF21-A20A-4DB5-AF7E-596D0AF962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33696805-9562-4659-804F-EAD7482928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5E182638-C1D5-4EAC-AE5F-BB651ECD4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Chlorine gas can also be collected using a downward delivery method as it is more dense than air. The chlorine gas will sink to the bottom of a tube and push the less dense air upward.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In the reaction of potassium manganate and hydrochloric acid, manganese chloride, chlorine gas and water are produced.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Planning and Carrying Out Investigations: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Select appropriate tools to collect, record,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evaluate data.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A327EE-7EBB-470D-AABD-8FEE8A9A75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80B02-98F0-4C5C-88F6-6CD53A5792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286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76DB8E1C-0D42-478F-B914-FA5C70E877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D5B8CB7A-3B0F-452F-A820-BA80D4901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F75D5F-6931-4863-8943-88FE118434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A1BB9C63-031E-4EC1-B270-EDB29A480F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AE86A17C-1D46-4154-897D-11A967B1C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5E55F1-3A53-40A7-9113-E6AC519BE5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ECE0A04B-34F4-4803-8427-D21F4FB82B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6C69D2DA-ABA9-478C-9A9C-5D134EC8C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The water produced in the reaction forms condensation on the side of the test tube.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Planning and Carrying Out Investigations: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Select appropriate tools to collect, record,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evaluate data.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EA1F31-2FE0-4CF3-9EC8-F3D68435D0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72E0184-FAF3-4213-A4EB-717A9BD0D1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68A2967-A82B-4854-B912-EC204E17B6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77A73D-74B3-43C5-8088-F2CCBD5D87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651D1E42-B0B0-4F08-8481-C3AC82CDB3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16D37414-81E4-43CD-98E7-1E0BBD4B0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The splint is first lit and then blown out to produce a </a:t>
            </a:r>
            <a:r>
              <a:rPr lang="en-GB" altLang="en-US" dirty="0" err="1">
                <a:latin typeface="Arial" panose="020B0604020202020204" pitchFamily="34" charset="0"/>
              </a:rPr>
              <a:t>smoldering</a:t>
            </a:r>
            <a:r>
              <a:rPr lang="en-GB" altLang="en-US" dirty="0">
                <a:latin typeface="Arial" panose="020B0604020202020204" pitchFamily="34" charset="0"/>
              </a:rPr>
              <a:t>/glowing end. 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There is not enough oxygen in the surrounding air for combustion to occur.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Planning and Carrying Out Investigations: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Select appropriate tools to collect, record,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evaluate data.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19CF85-4833-4FAB-88E9-D6B2A1995E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A57F31BD-BB1A-4639-BC12-F8841065A7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37D931F4-2949-4A1F-90D9-A3F38A553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01CCE4-CFEB-4039-A744-924B4A3B3B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B39A8B1F-D194-4759-8F9E-D9B3F58849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E345CE98-F471-413B-9409-01CAD831C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Planning and Carrying Out Investigations: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Select appropriate tools to collect, record,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evaluate data.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1F5608-ACEC-446C-BFA4-9768785C36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73BDF-C60D-4351-ADFB-4C400A177C4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5377613-BF44-4DE5-BF60-36F4B20FC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310" y="1187864"/>
            <a:ext cx="4973653" cy="3119215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FF66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507609-7DEE-4ADD-BBCC-3ADD57984E6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A5A9B567-E1EA-4B68-8B7D-B2080927E9A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24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717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004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42140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4150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414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24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952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492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10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62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16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0796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3180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4270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8977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929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8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809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60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3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31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53641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510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143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3079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50B436-5CDA-47B6-ADF4-7DB3E8730AC3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6C91EE15-05AA-46A5-B9A9-8EE8EC1669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14</a:t>
            </a:r>
          </a:p>
        </p:txBody>
      </p:sp>
    </p:spTree>
    <p:custDataLst>
      <p:tags r:id="rId16"/>
    </p:custDataLst>
    <p:extLst>
      <p:ext uri="{BB962C8B-B14F-4D97-AF65-F5344CB8AC3E}">
        <p14:creationId xmlns:p14="http://schemas.microsoft.com/office/powerpoint/2010/main" val="296318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52" r:id="rId1"/>
    <p:sldLayoutId id="2147485253" r:id="rId2"/>
    <p:sldLayoutId id="2147485254" r:id="rId3"/>
    <p:sldLayoutId id="2147485255" r:id="rId4"/>
    <p:sldLayoutId id="2147485256" r:id="rId5"/>
    <p:sldLayoutId id="2147485257" r:id="rId6"/>
    <p:sldLayoutId id="2147485258" r:id="rId7"/>
    <p:sldLayoutId id="2147485259" r:id="rId8"/>
    <p:sldLayoutId id="2147485260" r:id="rId9"/>
    <p:sldLayoutId id="2147485261" r:id="rId10"/>
    <p:sldLayoutId id="2147485262" r:id="rId11"/>
    <p:sldLayoutId id="2147485263" r:id="rId12"/>
    <p:sldLayoutId id="2147485264" r:id="rId13"/>
    <p:sldLayoutId id="2147485265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41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4103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4DCFDF-32FE-4F1B-9A8B-E3C7CC6057E6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D40A5A99-09C9-490B-9F5A-D54D121CD8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14</a:t>
            </a:r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730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67" r:id="rId1"/>
    <p:sldLayoutId id="2147485268" r:id="rId2"/>
    <p:sldLayoutId id="2147485269" r:id="rId3"/>
    <p:sldLayoutId id="2147485270" r:id="rId4"/>
    <p:sldLayoutId id="2147485271" r:id="rId5"/>
    <p:sldLayoutId id="2147485272" r:id="rId6"/>
    <p:sldLayoutId id="2147485273" r:id="rId7"/>
    <p:sldLayoutId id="2147485274" r:id="rId8"/>
    <p:sldLayoutId id="2147485275" r:id="rId9"/>
    <p:sldLayoutId id="2147485276" r:id="rId10"/>
    <p:sldLayoutId id="2147485277" r:id="rId11"/>
    <p:sldLayoutId id="21474852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7FB663DF-4849-4761-8E12-735BE4DFD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Identifying </a:t>
            </a:r>
            <a:br>
              <a:rPr lang="en-GB" altLang="en-US" dirty="0"/>
            </a:br>
            <a:r>
              <a:rPr lang="en-GB" altLang="en-US" dirty="0"/>
              <a:t>Gases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A1E897F-C8EF-41F3-B778-221765C62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Calcium oxide and calcium hydroxide</a:t>
            </a:r>
          </a:p>
        </p:txBody>
      </p:sp>
      <p:sp>
        <p:nvSpPr>
          <p:cNvPr id="220170" name="Rectangle 10">
            <a:extLst>
              <a:ext uri="{FF2B5EF4-FFF2-40B4-BE49-F238E27FC236}">
                <a16:creationId xmlns:a16="http://schemas.microsoft.com/office/drawing/2014/main" id="{135F99A8-C2ED-4DE9-A976-D304A47E2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2043113"/>
            <a:ext cx="45640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Calcium oxide is used to make </a:t>
            </a:r>
            <a:r>
              <a:rPr lang="en-GB" altLang="en-US" b="1">
                <a:solidFill>
                  <a:srgbClr val="FF6600"/>
                </a:solidFill>
              </a:rPr>
              <a:t>calcium hydroxide</a:t>
            </a:r>
            <a:r>
              <a:rPr lang="en-GB" altLang="en-US"/>
              <a:t>. </a:t>
            </a:r>
          </a:p>
        </p:txBody>
      </p:sp>
      <p:sp>
        <p:nvSpPr>
          <p:cNvPr id="220169" name="Rectangle 9">
            <a:extLst>
              <a:ext uri="{FF2B5EF4-FFF2-40B4-BE49-F238E27FC236}">
                <a16:creationId xmlns:a16="http://schemas.microsoft.com/office/drawing/2014/main" id="{B1424DBB-A5BC-4E55-88CE-D3C74D4BD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4210050"/>
            <a:ext cx="6265863" cy="47466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/>
              <a:t>What is the word equation for this reaction?</a:t>
            </a:r>
          </a:p>
        </p:txBody>
      </p:sp>
      <p:sp>
        <p:nvSpPr>
          <p:cNvPr id="22533" name="Rectangle 11">
            <a:extLst>
              <a:ext uri="{FF2B5EF4-FFF2-40B4-BE49-F238E27FC236}">
                <a16:creationId xmlns:a16="http://schemas.microsoft.com/office/drawing/2014/main" id="{706543FA-20E4-4F86-B69E-0C8A2F57E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3" y="784225"/>
            <a:ext cx="54800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FF6600"/>
                </a:solidFill>
              </a:rPr>
              <a:t>Calcium oxide</a:t>
            </a:r>
            <a:r>
              <a:rPr lang="en-GB" altLang="en-US"/>
              <a:t> is the product of the </a:t>
            </a:r>
            <a:r>
              <a:rPr lang="en-GB" altLang="en-US" b="1">
                <a:solidFill>
                  <a:srgbClr val="FF6600"/>
                </a:solidFill>
              </a:rPr>
              <a:t>thermal decomposition </a:t>
            </a:r>
            <a:r>
              <a:rPr lang="en-GB" altLang="en-US"/>
              <a:t>of limestone.</a:t>
            </a:r>
          </a:p>
        </p:txBody>
      </p:sp>
      <p:pic>
        <p:nvPicPr>
          <p:cNvPr id="22534" name="Picture 12" descr="CC8_gfx_quicklime">
            <a:extLst>
              <a:ext uri="{FF2B5EF4-FFF2-40B4-BE49-F238E27FC236}">
                <a16:creationId xmlns:a16="http://schemas.microsoft.com/office/drawing/2014/main" id="{324117EE-255C-47BD-9C5B-D00D86D78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275" y="1234282"/>
            <a:ext cx="3806825" cy="190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Picture4.jpg">
            <a:extLst>
              <a:ext uri="{FF2B5EF4-FFF2-40B4-BE49-F238E27FC236}">
                <a16:creationId xmlns:a16="http://schemas.microsoft.com/office/drawing/2014/main" id="{5AB0EA87-3782-4C3F-9DF9-B49EC05D0A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5010150"/>
            <a:ext cx="65278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73" name="Text Box 13">
            <a:extLst>
              <a:ext uri="{FF2B5EF4-FFF2-40B4-BE49-F238E27FC236}">
                <a16:creationId xmlns:a16="http://schemas.microsoft.com/office/drawing/2014/main" id="{675F3B02-137F-46B6-B9BB-4967DFD80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3303588"/>
            <a:ext cx="855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Calcium hydroxide is made by adding water to calcium oxide.</a:t>
            </a:r>
            <a:r>
              <a:rPr lang="en-GB" altLang="en-US" b="1"/>
              <a:t> </a:t>
            </a:r>
          </a:p>
        </p:txBody>
      </p:sp>
      <p:pic>
        <p:nvPicPr>
          <p:cNvPr id="10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641CF12-C94F-455C-B938-B2D7C5CC1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70" grpId="0"/>
      <p:bldP spid="220169" grpId="0" animBg="1"/>
      <p:bldP spid="2201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5">
            <a:extLst>
              <a:ext uri="{FF2B5EF4-FFF2-40B4-BE49-F238E27FC236}">
                <a16:creationId xmlns:a16="http://schemas.microsoft.com/office/drawing/2014/main" id="{EF73B8EC-51B5-4FC3-9CEA-D4FF87C8D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4225"/>
            <a:ext cx="85518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Fully dissolving calcium hydroxide in water forms </a:t>
            </a:r>
            <a:r>
              <a:rPr lang="en-GB" altLang="en-US" b="1" dirty="0">
                <a:solidFill>
                  <a:srgbClr val="FF6600"/>
                </a:solidFill>
              </a:rPr>
              <a:t>limewater</a:t>
            </a:r>
            <a:r>
              <a:rPr lang="en-GB" altLang="en-US" dirty="0"/>
              <a:t>. </a:t>
            </a:r>
            <a:r>
              <a:rPr lang="en-GB" altLang="en-US" dirty="0">
                <a:solidFill>
                  <a:srgbClr val="010066"/>
                </a:solidFill>
              </a:rPr>
              <a:t>Limewater is used to test for carbon dioxide. </a:t>
            </a:r>
          </a:p>
        </p:txBody>
      </p:sp>
      <p:pic>
        <p:nvPicPr>
          <p:cNvPr id="222216" name="Picture 8" descr="CC8_gfx_limewater_small">
            <a:extLst>
              <a:ext uri="{FF2B5EF4-FFF2-40B4-BE49-F238E27FC236}">
                <a16:creationId xmlns:a16="http://schemas.microsoft.com/office/drawing/2014/main" id="{4294FAB3-5520-4494-BDAC-A88B73DA5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488" y="1717675"/>
            <a:ext cx="1506537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7" name="Rectangle 9">
            <a:extLst>
              <a:ext uri="{FF2B5EF4-FFF2-40B4-BE49-F238E27FC236}">
                <a16:creationId xmlns:a16="http://schemas.microsoft.com/office/drawing/2014/main" id="{2106D506-798F-4748-A69F-75193D3B5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910013"/>
            <a:ext cx="582083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solid </a:t>
            </a:r>
            <a:r>
              <a:rPr lang="en-GB" altLang="en-US" b="1" dirty="0">
                <a:solidFill>
                  <a:srgbClr val="FF6600"/>
                </a:solidFill>
              </a:rPr>
              <a:t>calcium carbonate</a:t>
            </a:r>
            <a:r>
              <a:rPr lang="en-GB" altLang="en-US" dirty="0"/>
              <a:t> (limestone) is held in suspension, which gives the limewater a milky white appearance.</a:t>
            </a:r>
          </a:p>
        </p:txBody>
      </p:sp>
      <p:sp>
        <p:nvSpPr>
          <p:cNvPr id="23558" name="Rectangle 18">
            <a:extLst>
              <a:ext uri="{FF2B5EF4-FFF2-40B4-BE49-F238E27FC236}">
                <a16:creationId xmlns:a16="http://schemas.microsoft.com/office/drawing/2014/main" id="{C70D3971-0031-449E-8899-B2676D20BF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for carbon dioxide</a:t>
            </a:r>
            <a:endParaRPr lang="en-GB" altLang="en-US" dirty="0"/>
          </a:p>
        </p:txBody>
      </p:sp>
      <p:sp>
        <p:nvSpPr>
          <p:cNvPr id="222227" name="Rectangle 19">
            <a:extLst>
              <a:ext uri="{FF2B5EF4-FFF2-40B4-BE49-F238E27FC236}">
                <a16:creationId xmlns:a16="http://schemas.microsoft.com/office/drawing/2014/main" id="{D93D1472-C936-467B-A498-119637CD5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800225"/>
            <a:ext cx="6124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When carbon dioxide gas is bubbled through limewater, the limewater becomes </a:t>
            </a:r>
            <a:r>
              <a:rPr lang="en-GB" altLang="en-US" b="1" dirty="0">
                <a:solidFill>
                  <a:srgbClr val="010066"/>
                </a:solidFill>
              </a:rPr>
              <a:t>cloudy</a:t>
            </a:r>
            <a:r>
              <a:rPr lang="en-GB" altLang="en-US" dirty="0"/>
              <a:t>. This is because the carbon dioxide reacts with the calcium hydroxide to form calcium carbonate and water.</a:t>
            </a:r>
          </a:p>
        </p:txBody>
      </p:sp>
      <p:pic>
        <p:nvPicPr>
          <p:cNvPr id="18" name="Picture 17" descr="Picture5.jpg">
            <a:extLst>
              <a:ext uri="{FF2B5EF4-FFF2-40B4-BE49-F238E27FC236}">
                <a16:creationId xmlns:a16="http://schemas.microsoft.com/office/drawing/2014/main" id="{C6D4D74B-D49F-4F08-9DEB-FF19A0FD54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5262563"/>
            <a:ext cx="8551862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3A6B6EB-E0D7-46A9-93A5-5C150E396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1DAF069-2A92-4810-85AD-6A64A7948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7" grpId="0"/>
      <p:bldP spid="2222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9" descr="C:\CVS\production\GCSEChemistry\src\images\collecting carbon dioxide.png">
            <a:extLst>
              <a:ext uri="{FF2B5EF4-FFF2-40B4-BE49-F238E27FC236}">
                <a16:creationId xmlns:a16="http://schemas.microsoft.com/office/drawing/2014/main" id="{3303B586-14BA-4B51-A4DE-9884456F6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33"/>
          <a:stretch>
            <a:fillRect/>
          </a:stretch>
        </p:blipFill>
        <p:spPr bwMode="auto">
          <a:xfrm>
            <a:off x="95250" y="1571625"/>
            <a:ext cx="4391025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2">
            <a:extLst>
              <a:ext uri="{FF2B5EF4-FFF2-40B4-BE49-F238E27FC236}">
                <a16:creationId xmlns:a16="http://schemas.microsoft.com/office/drawing/2014/main" id="{3AB1B440-E3CA-496B-83E4-C37202E6D1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Collecting carbon dioxide</a:t>
            </a:r>
          </a:p>
        </p:txBody>
      </p:sp>
      <p:sp>
        <p:nvSpPr>
          <p:cNvPr id="24581" name="TextBox 9">
            <a:extLst>
              <a:ext uri="{FF2B5EF4-FFF2-40B4-BE49-F238E27FC236}">
                <a16:creationId xmlns:a16="http://schemas.microsoft.com/office/drawing/2014/main" id="{33388AD1-2D60-4647-BD5D-F3B1740F4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2638"/>
            <a:ext cx="81899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Carbon dioxide can be collected in a lab by reacting calcium carbonate with an acid, such as hydrochloric acid.</a:t>
            </a:r>
          </a:p>
        </p:txBody>
      </p:sp>
      <p:sp>
        <p:nvSpPr>
          <p:cNvPr id="22535" name="TextBox 11">
            <a:extLst>
              <a:ext uri="{FF2B5EF4-FFF2-40B4-BE49-F238E27FC236}">
                <a16:creationId xmlns:a16="http://schemas.microsoft.com/office/drawing/2014/main" id="{5A3C708D-71B0-4F5F-B946-107120F3D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838" y="2132013"/>
            <a:ext cx="43767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As carbon dioxide is more dense than air, a downward delivery method can be used.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DEBF51-C6F7-4DB0-83E0-2442C20DA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838" y="3851275"/>
            <a:ext cx="451485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carbon dioxide collects at the base of the upright tube, and the less dense air is pushed to the top.</a:t>
            </a:r>
          </a:p>
        </p:txBody>
      </p:sp>
      <p:sp>
        <p:nvSpPr>
          <p:cNvPr id="24590" name="TextBox 36">
            <a:extLst>
              <a:ext uri="{FF2B5EF4-FFF2-40B4-BE49-F238E27FC236}">
                <a16:creationId xmlns:a16="http://schemas.microsoft.com/office/drawing/2014/main" id="{BCF7939F-E677-4FE2-910E-22108FCE9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6283325"/>
            <a:ext cx="2754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calcium carbonate</a:t>
            </a:r>
          </a:p>
        </p:txBody>
      </p:sp>
      <p:cxnSp>
        <p:nvCxnSpPr>
          <p:cNvPr id="24591" name="Straight Arrow Connector 38">
            <a:extLst>
              <a:ext uri="{FF2B5EF4-FFF2-40B4-BE49-F238E27FC236}">
                <a16:creationId xmlns:a16="http://schemas.microsoft.com/office/drawing/2014/main" id="{11952C87-AA3F-477B-BB61-9E8F481395A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1473200" y="5938838"/>
            <a:ext cx="225425" cy="317500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791AA06-541E-4203-8041-97218FA47D2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76425" y="2552700"/>
            <a:ext cx="1152525" cy="0"/>
          </a:xfrm>
          <a:prstGeom prst="straightConnector1">
            <a:avLst/>
          </a:prstGeom>
          <a:noFill/>
          <a:ln w="38100" algn="ctr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7011BD3-D30A-44FB-8D71-DB04E7DD755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51325" y="3421063"/>
            <a:ext cx="0" cy="830262"/>
          </a:xfrm>
          <a:prstGeom prst="straightConnector1">
            <a:avLst/>
          </a:prstGeom>
          <a:noFill/>
          <a:ln w="38100" algn="ctr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8" name="TextBox 47">
            <a:extLst>
              <a:ext uri="{FF2B5EF4-FFF2-40B4-BE49-F238E27FC236}">
                <a16:creationId xmlns:a16="http://schemas.microsoft.com/office/drawing/2014/main" id="{4B702DA0-CBC3-4367-BDAE-5B9D9748D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5691188"/>
            <a:ext cx="2189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carbon dioxide</a:t>
            </a:r>
          </a:p>
        </p:txBody>
      </p:sp>
      <p:cxnSp>
        <p:nvCxnSpPr>
          <p:cNvPr id="24589" name="Straight Arrow Connector 49">
            <a:extLst>
              <a:ext uri="{FF2B5EF4-FFF2-40B4-BE49-F238E27FC236}">
                <a16:creationId xmlns:a16="http://schemas.microsoft.com/office/drawing/2014/main" id="{B48F9D23-7C90-44CD-B1CB-E573D1EDB72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848100" y="5319713"/>
            <a:ext cx="23813" cy="415925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47A53C4-0AC2-43CD-8068-7E197EC26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77BACF2-836C-49AF-8620-6432968CF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8" grpId="0"/>
      <p:bldP spid="24590" grpId="0"/>
      <p:bldP spid="245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3C5D89D8-E2B4-4F1E-9F51-F66D75CB4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Testing for chlorine</a:t>
            </a:r>
          </a:p>
        </p:txBody>
      </p:sp>
      <p:sp>
        <p:nvSpPr>
          <p:cNvPr id="26628" name="TextBox 3">
            <a:extLst>
              <a:ext uri="{FF2B5EF4-FFF2-40B4-BE49-F238E27FC236}">
                <a16:creationId xmlns:a16="http://schemas.microsoft.com/office/drawing/2014/main" id="{81A3B3A0-E510-42BC-835D-BD03D7B2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2638"/>
            <a:ext cx="81899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Chlorine is a strong smelling green gas that dissolves to form an acidic, bleaching solution.</a:t>
            </a:r>
          </a:p>
        </p:txBody>
      </p:sp>
      <p:sp>
        <p:nvSpPr>
          <p:cNvPr id="25605" name="TextBox 4">
            <a:extLst>
              <a:ext uri="{FF2B5EF4-FFF2-40B4-BE49-F238E27FC236}">
                <a16:creationId xmlns:a16="http://schemas.microsoft.com/office/drawing/2014/main" id="{7DCB3CCE-DD29-4144-9E63-CE15FD030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824038"/>
            <a:ext cx="50212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In small amounts, it appears pale yellow/green and can be very hard to see.</a:t>
            </a:r>
          </a:p>
        </p:txBody>
      </p:sp>
      <p:sp>
        <p:nvSpPr>
          <p:cNvPr id="25606" name="TextBox 5">
            <a:extLst>
              <a:ext uri="{FF2B5EF4-FFF2-40B4-BE49-F238E27FC236}">
                <a16:creationId xmlns:a16="http://schemas.microsoft.com/office/drawing/2014/main" id="{8F955884-3275-4F80-834A-F36252CAA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3236913"/>
            <a:ext cx="4953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Litmus paper </a:t>
            </a:r>
            <a:r>
              <a:rPr lang="en-GB" altLang="en-US" dirty="0"/>
              <a:t>is used to test for the presence of chlorine gas. This involves a </a:t>
            </a:r>
            <a:r>
              <a:rPr lang="en-GB" altLang="en-US" dirty="0" err="1"/>
              <a:t>color</a:t>
            </a:r>
            <a:r>
              <a:rPr lang="en-GB" altLang="en-US" dirty="0"/>
              <a:t> change.</a:t>
            </a:r>
          </a:p>
        </p:txBody>
      </p:sp>
      <p:sp>
        <p:nvSpPr>
          <p:cNvPr id="25607" name="TextBox 6">
            <a:extLst>
              <a:ext uri="{FF2B5EF4-FFF2-40B4-BE49-F238E27FC236}">
                <a16:creationId xmlns:a16="http://schemas.microsoft.com/office/drawing/2014/main" id="{171AE603-B644-46AE-B742-178988C4B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648200"/>
            <a:ext cx="45735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Damp litmus paper turns red in the presence of chlorine gas.</a:t>
            </a: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4F0BF337-0C6B-4583-ACFD-F76FA533A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5691188"/>
            <a:ext cx="795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Dissolved chlorine then bleaches the litmus paper white.</a:t>
            </a:r>
          </a:p>
        </p:txBody>
      </p:sp>
      <p:pic>
        <p:nvPicPr>
          <p:cNvPr id="27661" name="Picture 13" descr="http://companyweb/production/Image%20library/Chemistry/SO2_test.png">
            <a:extLst>
              <a:ext uri="{FF2B5EF4-FFF2-40B4-BE49-F238E27FC236}">
                <a16:creationId xmlns:a16="http://schemas.microsoft.com/office/drawing/2014/main" id="{F4E28BD0-E89E-4510-A460-F15751B0D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331"/>
          <a:stretch>
            <a:fillRect/>
          </a:stretch>
        </p:blipFill>
        <p:spPr bwMode="auto">
          <a:xfrm rot="645678">
            <a:off x="5218113" y="1716088"/>
            <a:ext cx="4137025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C3F38B5-611C-42A0-9A0B-74B25E92E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notes_icon">
            <a:extLst>
              <a:ext uri="{FF2B5EF4-FFF2-40B4-BE49-F238E27FC236}">
                <a16:creationId xmlns:a16="http://schemas.microsoft.com/office/drawing/2014/main" id="{1141C976-CE99-46B2-8E27-E9365B8C6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>
            <a:extLst>
              <a:ext uri="{FF2B5EF4-FFF2-40B4-BE49-F238E27FC236}">
                <a16:creationId xmlns:a16="http://schemas.microsoft.com/office/drawing/2014/main" id="{3B99AA24-891A-414B-9DF5-0F50319DB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502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/>
      <p:bldP spid="25607" grpId="0"/>
      <p:bldP spid="256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 descr="C:\CVS\production\GCSEChemistry\src\images\gas syringe.png">
            <a:extLst>
              <a:ext uri="{FF2B5EF4-FFF2-40B4-BE49-F238E27FC236}">
                <a16:creationId xmlns:a16="http://schemas.microsoft.com/office/drawing/2014/main" id="{0EEE56E7-6B3D-417B-99F0-AAB705B51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" t="12088" b="11234"/>
          <a:stretch>
            <a:fillRect/>
          </a:stretch>
        </p:blipFill>
        <p:spPr bwMode="auto">
          <a:xfrm>
            <a:off x="1971675" y="1646238"/>
            <a:ext cx="7037388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itle 1">
            <a:extLst>
              <a:ext uri="{FF2B5EF4-FFF2-40B4-BE49-F238E27FC236}">
                <a16:creationId xmlns:a16="http://schemas.microsoft.com/office/drawing/2014/main" id="{A16FFDFF-B2B6-4829-B9E4-66C9A80FC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Collecting chlorine gas</a:t>
            </a:r>
          </a:p>
        </p:txBody>
      </p:sp>
      <p:sp>
        <p:nvSpPr>
          <p:cNvPr id="27652" name="Rectangle 14">
            <a:extLst>
              <a:ext uri="{FF2B5EF4-FFF2-40B4-BE49-F238E27FC236}">
                <a16:creationId xmlns:a16="http://schemas.microsoft.com/office/drawing/2014/main" id="{CA71932D-4E70-4B83-89C0-43818D28C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782638"/>
            <a:ext cx="83629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In the reaction of hydrochloric acid and potassium manganate, chlorine gas can be collected in a gas syringe.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F31A04-42BF-4761-9571-542C452D7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538538"/>
            <a:ext cx="41195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The volume of chlorine gas produced can be measured.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998B3C7-DDBF-47E7-AC26-E63A90B9A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4953000"/>
            <a:ext cx="4106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As the volume of gas increases, the plunger moves out of the syringe.</a:t>
            </a:r>
          </a:p>
        </p:txBody>
      </p:sp>
      <p:sp>
        <p:nvSpPr>
          <p:cNvPr id="27656" name="TextBox 21">
            <a:extLst>
              <a:ext uri="{FF2B5EF4-FFF2-40B4-BE49-F238E27FC236}">
                <a16:creationId xmlns:a16="http://schemas.microsoft.com/office/drawing/2014/main" id="{14FFF209-A849-45CE-88E2-B33B2E935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4183063"/>
            <a:ext cx="1854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hydrochloric acid</a:t>
            </a:r>
          </a:p>
        </p:txBody>
      </p:sp>
      <p:cxnSp>
        <p:nvCxnSpPr>
          <p:cNvPr id="27657" name="Straight Arrow Connector 23">
            <a:extLst>
              <a:ext uri="{FF2B5EF4-FFF2-40B4-BE49-F238E27FC236}">
                <a16:creationId xmlns:a16="http://schemas.microsoft.com/office/drawing/2014/main" id="{4CCA42AE-3808-4F72-9633-26B094FE59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64313" y="4835525"/>
            <a:ext cx="534987" cy="558800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8" name="TextBox 22">
            <a:extLst>
              <a:ext uri="{FF2B5EF4-FFF2-40B4-BE49-F238E27FC236}">
                <a16:creationId xmlns:a16="http://schemas.microsoft.com/office/drawing/2014/main" id="{E5303C6F-9BBB-4227-A991-1FF818185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975" y="5934075"/>
            <a:ext cx="18526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potassium manganate</a:t>
            </a:r>
          </a:p>
        </p:txBody>
      </p:sp>
      <p:cxnSp>
        <p:nvCxnSpPr>
          <p:cNvPr id="27659" name="Straight Arrow Connector 25">
            <a:extLst>
              <a:ext uri="{FF2B5EF4-FFF2-40B4-BE49-F238E27FC236}">
                <a16:creationId xmlns:a16="http://schemas.microsoft.com/office/drawing/2014/main" id="{6A8E1247-B037-427F-B8FC-72617CA3B1D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462713" y="6135688"/>
            <a:ext cx="354012" cy="204787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0" name="TextBox 20">
            <a:extLst>
              <a:ext uri="{FF2B5EF4-FFF2-40B4-BE49-F238E27FC236}">
                <a16:creationId xmlns:a16="http://schemas.microsoft.com/office/drawing/2014/main" id="{4DD42828-2E64-4B3D-9F06-1F628B16C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916238"/>
            <a:ext cx="1827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gas syringe</a:t>
            </a:r>
          </a:p>
        </p:txBody>
      </p:sp>
      <p:cxnSp>
        <p:nvCxnSpPr>
          <p:cNvPr id="27661" name="Straight Arrow Connector 30">
            <a:extLst>
              <a:ext uri="{FF2B5EF4-FFF2-40B4-BE49-F238E27FC236}">
                <a16:creationId xmlns:a16="http://schemas.microsoft.com/office/drawing/2014/main" id="{817D5F64-92AB-41A2-ADFA-EC65216007F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146675" y="2368550"/>
            <a:ext cx="261938" cy="523875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2" name="TextBox 19">
            <a:extLst>
              <a:ext uri="{FF2B5EF4-FFF2-40B4-BE49-F238E27FC236}">
                <a16:creationId xmlns:a16="http://schemas.microsoft.com/office/drawing/2014/main" id="{B55DD690-8B95-4F21-9555-11F9337CA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2438400"/>
            <a:ext cx="1214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plunger</a:t>
            </a:r>
          </a:p>
        </p:txBody>
      </p:sp>
      <p:cxnSp>
        <p:nvCxnSpPr>
          <p:cNvPr id="27663" name="Straight Arrow Connector 33">
            <a:extLst>
              <a:ext uri="{FF2B5EF4-FFF2-40B4-BE49-F238E27FC236}">
                <a16:creationId xmlns:a16="http://schemas.microsoft.com/office/drawing/2014/main" id="{D84B74BE-D0F9-4FDC-8771-E349F6627F81}"/>
              </a:ext>
            </a:extLst>
          </p:cNvPr>
          <p:cNvCxnSpPr>
            <a:cxnSpLocks noChangeShapeType="1"/>
            <a:stCxn id="27662" idx="3"/>
          </p:cNvCxnSpPr>
          <p:nvPr/>
        </p:nvCxnSpPr>
        <p:spPr bwMode="auto">
          <a:xfrm flipV="1">
            <a:off x="1703388" y="2438400"/>
            <a:ext cx="381000" cy="231775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8315CF5-B8FC-4EFF-BF6D-248EFC0354B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65188" y="2098675"/>
            <a:ext cx="1158875" cy="11113"/>
          </a:xfrm>
          <a:prstGeom prst="straightConnector1">
            <a:avLst/>
          </a:prstGeom>
          <a:noFill/>
          <a:ln w="57150" algn="ctr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7" name="Picture 9" descr="notes_icon">
            <a:extLst>
              <a:ext uri="{FF2B5EF4-FFF2-40B4-BE49-F238E27FC236}">
                <a16:creationId xmlns:a16="http://schemas.microsoft.com/office/drawing/2014/main" id="{C02B808C-F3A7-4079-8026-ACA3672D8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>
            <a:extLst>
              <a:ext uri="{FF2B5EF4-FFF2-40B4-BE49-F238E27FC236}">
                <a16:creationId xmlns:a16="http://schemas.microsoft.com/office/drawing/2014/main" id="{E8B36403-8FB1-4B07-AE19-EEA29AE7C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502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16000" indent="-216000">
              <a:buSzPct val="100000"/>
              <a:buFont typeface="Wingdings 2" panose="05020102010507070707" pitchFamily="18" charset="2"/>
              <a:buChar char=""/>
            </a:pPr>
            <a:r>
              <a:rPr lang="en-GB" sz="1600" dirty="0"/>
              <a:t>Planning and Carrying Out Investigations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2. Cause and Effect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464D7E16-CDB2-48BD-981F-DF192B125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Why test for gases?</a:t>
            </a:r>
          </a:p>
        </p:txBody>
      </p:sp>
      <p:sp>
        <p:nvSpPr>
          <p:cNvPr id="13323" name="TextBox 5">
            <a:extLst>
              <a:ext uri="{FF2B5EF4-FFF2-40B4-BE49-F238E27FC236}">
                <a16:creationId xmlns:a16="http://schemas.microsoft.com/office/drawing/2014/main" id="{F26A8DC3-A680-4CE8-B69F-7D2FA147F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1" y="3010654"/>
            <a:ext cx="6419144" cy="46204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How do you know what gases are produced?</a:t>
            </a:r>
          </a:p>
        </p:txBody>
      </p:sp>
      <p:sp>
        <p:nvSpPr>
          <p:cNvPr id="8197" name="TextBox 8">
            <a:extLst>
              <a:ext uri="{FF2B5EF4-FFF2-40B4-BE49-F238E27FC236}">
                <a16:creationId xmlns:a16="http://schemas.microsoft.com/office/drawing/2014/main" id="{A8A10462-B842-4A7F-9269-D5CA980DD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3749298"/>
            <a:ext cx="37782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Most gases are </a:t>
            </a:r>
            <a:r>
              <a:rPr lang="en-GB" altLang="en-US" dirty="0" err="1"/>
              <a:t>colorless</a:t>
            </a:r>
            <a:r>
              <a:rPr lang="en-GB" altLang="en-US" dirty="0"/>
              <a:t> and </a:t>
            </a:r>
            <a:r>
              <a:rPr lang="en-GB" altLang="en-US" dirty="0" err="1"/>
              <a:t>odorless</a:t>
            </a:r>
            <a:r>
              <a:rPr lang="en-GB" altLang="en-US" dirty="0"/>
              <a:t>.</a:t>
            </a:r>
          </a:p>
        </p:txBody>
      </p:sp>
      <p:sp>
        <p:nvSpPr>
          <p:cNvPr id="8198" name="Rectangle 9">
            <a:extLst>
              <a:ext uri="{FF2B5EF4-FFF2-40B4-BE49-F238E27FC236}">
                <a16:creationId xmlns:a16="http://schemas.microsoft.com/office/drawing/2014/main" id="{BFEF9CED-EE12-4B1B-A02B-6F0391EEC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533902"/>
            <a:ext cx="81899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gas produced can be used as an indicator that a particular reaction is occurring and can be collected for further analysis.</a:t>
            </a:r>
          </a:p>
        </p:txBody>
      </p:sp>
      <p:sp>
        <p:nvSpPr>
          <p:cNvPr id="8199" name="TextBox 11">
            <a:extLst>
              <a:ext uri="{FF2B5EF4-FFF2-40B4-BE49-F238E27FC236}">
                <a16:creationId xmlns:a16="http://schemas.microsoft.com/office/drawing/2014/main" id="{5533087C-6F80-411A-A76B-3FC3B1834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857750"/>
            <a:ext cx="40624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We therefore need methods to test for the presence of the different gases.</a:t>
            </a:r>
          </a:p>
        </p:txBody>
      </p:sp>
      <p:sp>
        <p:nvSpPr>
          <p:cNvPr id="13320" name="Text Box 3">
            <a:extLst>
              <a:ext uri="{FF2B5EF4-FFF2-40B4-BE49-F238E27FC236}">
                <a16:creationId xmlns:a16="http://schemas.microsoft.com/office/drawing/2014/main" id="{5D52D006-4241-4FAE-A190-24AF5A413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800100"/>
            <a:ext cx="7197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Many chemical reactions produce gases.  </a:t>
            </a:r>
          </a:p>
        </p:txBody>
      </p:sp>
      <p:pic>
        <p:nvPicPr>
          <p:cNvPr id="13321" name="Picture 11" descr="Z:\Science\GCSE Science 2016\Presentation update\Design\Images\Falcon_tube_girl.png">
            <a:extLst>
              <a:ext uri="{FF2B5EF4-FFF2-40B4-BE49-F238E27FC236}">
                <a16:creationId xmlns:a16="http://schemas.microsoft.com/office/drawing/2014/main" id="{2698A75D-B32D-4912-BF4D-C81E7DD31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5"/>
          <a:stretch>
            <a:fillRect/>
          </a:stretch>
        </p:blipFill>
        <p:spPr bwMode="auto">
          <a:xfrm>
            <a:off x="3217333" y="2331870"/>
            <a:ext cx="5315480" cy="3821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A7B4816-7247-4460-B5F3-DEA90C07B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 animBg="1"/>
      <p:bldP spid="8197" grpId="0"/>
      <p:bldP spid="8198" grpId="0"/>
      <p:bldP spid="81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FD2389D-95D1-4F76-A15A-C2B24006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Testing for hydrogen</a:t>
            </a:r>
          </a:p>
        </p:txBody>
      </p:sp>
      <p:sp>
        <p:nvSpPr>
          <p:cNvPr id="14340" name="TextBox 3">
            <a:extLst>
              <a:ext uri="{FF2B5EF4-FFF2-40B4-BE49-F238E27FC236}">
                <a16:creationId xmlns:a16="http://schemas.microsoft.com/office/drawing/2014/main" id="{BC8ECCD3-8A6C-4FCD-8BB9-2F71FB252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2638"/>
            <a:ext cx="7248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Hydrogen is produced in many different reactions. </a:t>
            </a:r>
          </a:p>
        </p:txBody>
      </p:sp>
      <p:sp>
        <p:nvSpPr>
          <p:cNvPr id="10245" name="TextBox 4">
            <a:extLst>
              <a:ext uri="{FF2B5EF4-FFF2-40B4-BE49-F238E27FC236}">
                <a16:creationId xmlns:a16="http://schemas.microsoft.com/office/drawing/2014/main" id="{0100B80E-1773-4FB5-A502-63C5FF97A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419225"/>
            <a:ext cx="5862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It is a </a:t>
            </a:r>
            <a:r>
              <a:rPr lang="en-GB" altLang="en-US" dirty="0" err="1"/>
              <a:t>colorless</a:t>
            </a:r>
            <a:r>
              <a:rPr lang="en-GB" altLang="en-US" dirty="0"/>
              <a:t>, </a:t>
            </a:r>
            <a:r>
              <a:rPr lang="en-GB" altLang="en-US" dirty="0" err="1"/>
              <a:t>odorless</a:t>
            </a:r>
            <a:r>
              <a:rPr lang="en-GB" altLang="en-US" dirty="0"/>
              <a:t> gas.</a:t>
            </a:r>
          </a:p>
        </p:txBody>
      </p:sp>
      <p:sp>
        <p:nvSpPr>
          <p:cNvPr id="10246" name="TextBox 5">
            <a:extLst>
              <a:ext uri="{FF2B5EF4-FFF2-40B4-BE49-F238E27FC236}">
                <a16:creationId xmlns:a16="http://schemas.microsoft.com/office/drawing/2014/main" id="{1B8BFB15-BB61-453C-94A6-54E46DCD0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054225"/>
            <a:ext cx="55356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As hydrogen is neutral, </a:t>
            </a:r>
            <a:r>
              <a:rPr lang="en-GB" altLang="en-US" b="1">
                <a:solidFill>
                  <a:srgbClr val="FF6600"/>
                </a:solidFill>
              </a:rPr>
              <a:t>litmus paper </a:t>
            </a:r>
            <a:r>
              <a:rPr lang="en-GB" altLang="en-US"/>
              <a:t>and </a:t>
            </a:r>
            <a:r>
              <a:rPr lang="en-GB" altLang="en-US" b="1">
                <a:solidFill>
                  <a:srgbClr val="FF6600"/>
                </a:solidFill>
              </a:rPr>
              <a:t>universal indicator</a:t>
            </a:r>
            <a:r>
              <a:rPr lang="en-GB" altLang="en-US"/>
              <a:t> cannot be used to test for it.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6FE11DBF-8256-4E45-A25F-CCAACE829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429000"/>
            <a:ext cx="81899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A different method of identification is used that makes use of hydrogen’s ability to burn in the presence of oxygen.</a:t>
            </a:r>
          </a:p>
        </p:txBody>
      </p:sp>
      <p:sp>
        <p:nvSpPr>
          <p:cNvPr id="10249" name="TextBox 11">
            <a:extLst>
              <a:ext uri="{FF2B5EF4-FFF2-40B4-BE49-F238E27FC236}">
                <a16:creationId xmlns:a16="http://schemas.microsoft.com/office/drawing/2014/main" id="{1FFB4CA1-16D8-48F6-9C2E-E74A0A2D1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322888"/>
            <a:ext cx="84693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When hydrogen burns in oxygen, energy is released and a “squeaky pop” sound can be heard.</a:t>
            </a:r>
          </a:p>
        </p:txBody>
      </p:sp>
      <p:pic>
        <p:nvPicPr>
          <p:cNvPr id="14345" name="Picture 121" descr="C:\CVS\production\GCSEChemistry\src\images\hydrogen.png">
            <a:extLst>
              <a:ext uri="{FF2B5EF4-FFF2-40B4-BE49-F238E27FC236}">
                <a16:creationId xmlns:a16="http://schemas.microsoft.com/office/drawing/2014/main" id="{32C9E269-ABF4-4C7E-BE6E-F427374F9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69" t="16956" r="14726" b="13799"/>
          <a:stretch>
            <a:fillRect/>
          </a:stretch>
        </p:blipFill>
        <p:spPr bwMode="auto">
          <a:xfrm>
            <a:off x="5605463" y="1211263"/>
            <a:ext cx="315912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4F3E42F-7210-4A33-9566-908871950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E5054A-95B6-46A0-A7C6-3EDFBBB145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199" y="4434041"/>
            <a:ext cx="3965313" cy="715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D5E53F3-860A-4E99-8A04-533C79AE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The “squeaky pop” test</a:t>
            </a:r>
          </a:p>
        </p:txBody>
      </p:sp>
      <p:sp>
        <p:nvSpPr>
          <p:cNvPr id="15364" name="TextBox 11">
            <a:extLst>
              <a:ext uri="{FF2B5EF4-FFF2-40B4-BE49-F238E27FC236}">
                <a16:creationId xmlns:a16="http://schemas.microsoft.com/office/drawing/2014/main" id="{4D282CBE-4D59-45B5-A6B4-74F0E448D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2638"/>
            <a:ext cx="4765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 </a:t>
            </a:r>
            <a:r>
              <a:rPr lang="en-GB" altLang="en-US" b="1">
                <a:solidFill>
                  <a:srgbClr val="FF6600"/>
                </a:solidFill>
              </a:rPr>
              <a:t>lighted splint </a:t>
            </a:r>
            <a:r>
              <a:rPr lang="en-GB" altLang="en-US"/>
              <a:t>is held at the end of an open test tube containing the gas. </a:t>
            </a:r>
          </a:p>
        </p:txBody>
      </p:sp>
      <p:sp>
        <p:nvSpPr>
          <p:cNvPr id="11269" name="TextBox 12">
            <a:extLst>
              <a:ext uri="{FF2B5EF4-FFF2-40B4-BE49-F238E27FC236}">
                <a16:creationId xmlns:a16="http://schemas.microsoft.com/office/drawing/2014/main" id="{5137A6A9-7769-40A7-A87F-FAACE49FE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245123"/>
            <a:ext cx="56181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hydrogen present burns rapidly in the presence of the flame and oxygen.</a:t>
            </a:r>
          </a:p>
        </p:txBody>
      </p:sp>
      <p:sp>
        <p:nvSpPr>
          <p:cNvPr id="11270" name="TextBox 13">
            <a:extLst>
              <a:ext uri="{FF2B5EF4-FFF2-40B4-BE49-F238E27FC236}">
                <a16:creationId xmlns:a16="http://schemas.microsoft.com/office/drawing/2014/main" id="{81682AD8-00DE-425B-9E65-81FC20578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3339308"/>
            <a:ext cx="5737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characteristic </a:t>
            </a:r>
            <a:r>
              <a:rPr lang="en-GB" altLang="en-US" b="1" dirty="0">
                <a:solidFill>
                  <a:srgbClr val="FF6600"/>
                </a:solidFill>
              </a:rPr>
              <a:t>“pop” </a:t>
            </a:r>
            <a:r>
              <a:rPr lang="en-GB" altLang="en-US" dirty="0"/>
              <a:t>sound confirms the presence of hydrogen. </a:t>
            </a:r>
          </a:p>
        </p:txBody>
      </p:sp>
      <p:pic>
        <p:nvPicPr>
          <p:cNvPr id="15367" name="Picture 16" descr="hydrogen test">
            <a:extLst>
              <a:ext uri="{FF2B5EF4-FFF2-40B4-BE49-F238E27FC236}">
                <a16:creationId xmlns:a16="http://schemas.microsoft.com/office/drawing/2014/main" id="{F31F6D90-00C5-4612-BAC6-B9D88F7D9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321" y="1114425"/>
            <a:ext cx="3284538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TextBox 14">
            <a:extLst>
              <a:ext uri="{FF2B5EF4-FFF2-40B4-BE49-F238E27FC236}">
                <a16:creationId xmlns:a16="http://schemas.microsoft.com/office/drawing/2014/main" id="{2AE7614E-0899-4A5B-A732-2D009994C66B}"/>
              </a:ext>
            </a:extLst>
          </p:cNvPr>
          <p:cNvSpPr txBox="1">
            <a:spLocks noChangeArrowheads="1"/>
          </p:cNvSpPr>
          <p:nvPr/>
        </p:nvSpPr>
        <p:spPr bwMode="auto">
          <a:xfrm rot="-901310">
            <a:off x="7089071" y="918106"/>
            <a:ext cx="784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pop!</a:t>
            </a:r>
          </a:p>
        </p:txBody>
      </p:sp>
      <p:sp>
        <p:nvSpPr>
          <p:cNvPr id="11272" name="TextBox 16">
            <a:extLst>
              <a:ext uri="{FF2B5EF4-FFF2-40B4-BE49-F238E27FC236}">
                <a16:creationId xmlns:a16="http://schemas.microsoft.com/office/drawing/2014/main" id="{35EBDB49-80AB-4F39-AD73-4A5D6938F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433493"/>
            <a:ext cx="59991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This test is called the “squeaky pop” test and is a good way of identifying hydrogen.</a:t>
            </a:r>
          </a:p>
        </p:txBody>
      </p:sp>
      <p:sp>
        <p:nvSpPr>
          <p:cNvPr id="11273" name="TextBox 17">
            <a:extLst>
              <a:ext uri="{FF2B5EF4-FFF2-40B4-BE49-F238E27FC236}">
                <a16:creationId xmlns:a16="http://schemas.microsoft.com/office/drawing/2014/main" id="{7F2DEF30-A17A-4F0D-9A37-EF8F740DB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63" y="5526090"/>
            <a:ext cx="5121275" cy="83026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Some condensation may also be seen on the test tube. Why is this?</a:t>
            </a:r>
          </a:p>
        </p:txBody>
      </p:sp>
      <p:pic>
        <p:nvPicPr>
          <p:cNvPr id="12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89E245-EF4A-4968-BDC6-FB261917C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notes_icon">
            <a:extLst>
              <a:ext uri="{FF2B5EF4-FFF2-40B4-BE49-F238E27FC236}">
                <a16:creationId xmlns:a16="http://schemas.microsoft.com/office/drawing/2014/main" id="{8D67493C-C7CF-47BD-BA98-9D940E182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690F15D6-A091-4110-BEE8-2BFEAE1F1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502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5" grpId="0"/>
      <p:bldP spid="11272" grpId="0"/>
      <p:bldP spid="112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6" descr="Picture2.jpg">
            <a:extLst>
              <a:ext uri="{FF2B5EF4-FFF2-40B4-BE49-F238E27FC236}">
                <a16:creationId xmlns:a16="http://schemas.microsoft.com/office/drawing/2014/main" id="{DC1C5DF5-F2FD-4C08-B877-2815A58E1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050" y="758825"/>
            <a:ext cx="4041775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21" descr="C:\CVS\production\GCSEChemistry\src\images\magnesium ribbon.png">
            <a:extLst>
              <a:ext uri="{FF2B5EF4-FFF2-40B4-BE49-F238E27FC236}">
                <a16:creationId xmlns:a16="http://schemas.microsoft.com/office/drawing/2014/main" id="{A1CDF983-585C-49BB-AE2F-71D863857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963" y="37719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2">
            <a:extLst>
              <a:ext uri="{FF2B5EF4-FFF2-40B4-BE49-F238E27FC236}">
                <a16:creationId xmlns:a16="http://schemas.microsoft.com/office/drawing/2014/main" id="{260CAED1-2B15-4599-9166-F138767A3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Collecting hydrogen gas</a:t>
            </a:r>
          </a:p>
        </p:txBody>
      </p:sp>
      <p:sp>
        <p:nvSpPr>
          <p:cNvPr id="16389" name="Text Box 3">
            <a:extLst>
              <a:ext uri="{FF2B5EF4-FFF2-40B4-BE49-F238E27FC236}">
                <a16:creationId xmlns:a16="http://schemas.microsoft.com/office/drawing/2014/main" id="{ECA0579D-524C-407E-840F-32A05F52A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2638"/>
            <a:ext cx="8534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7"/>
                </a:solidFill>
              </a:rPr>
              <a:t>Testing for the presence of hydrogen gas is useful in reactions involving metals.</a:t>
            </a:r>
          </a:p>
        </p:txBody>
      </p:sp>
      <p:sp>
        <p:nvSpPr>
          <p:cNvPr id="738308" name="Text Box 4">
            <a:extLst>
              <a:ext uri="{FF2B5EF4-FFF2-40B4-BE49-F238E27FC236}">
                <a16:creationId xmlns:a16="http://schemas.microsoft.com/office/drawing/2014/main" id="{6ECAA8A9-4B0E-443B-83F3-B993EA8A6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770592"/>
            <a:ext cx="4419600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7"/>
                </a:solidFill>
              </a:rPr>
              <a:t>When a metal reacts with an acid, a gas is produced. </a:t>
            </a:r>
          </a:p>
        </p:txBody>
      </p:sp>
      <p:sp>
        <p:nvSpPr>
          <p:cNvPr id="12295" name="Rectangle 15">
            <a:extLst>
              <a:ext uri="{FF2B5EF4-FFF2-40B4-BE49-F238E27FC236}">
                <a16:creationId xmlns:a16="http://schemas.microsoft.com/office/drawing/2014/main" id="{E26B54B3-EB86-411C-99A7-1F202C802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2761721"/>
            <a:ext cx="457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7"/>
                </a:solidFill>
              </a:rPr>
              <a:t>The “squeaky pop” test shows that this gas is hydrogen.</a:t>
            </a:r>
            <a:endParaRPr lang="en-GB" altLang="en-US" dirty="0"/>
          </a:p>
        </p:txBody>
      </p:sp>
      <p:sp>
        <p:nvSpPr>
          <p:cNvPr id="12296" name="Rectangle 16">
            <a:extLst>
              <a:ext uri="{FF2B5EF4-FFF2-40B4-BE49-F238E27FC236}">
                <a16:creationId xmlns:a16="http://schemas.microsoft.com/office/drawing/2014/main" id="{2AA1F515-9919-4706-8218-A9E918B6C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749675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010067"/>
                </a:solidFill>
              </a:rPr>
              <a:t>For example, the reaction of magnesium (Mg) with hydrochloric acid (HCl):</a:t>
            </a:r>
            <a:endParaRPr lang="en-GB" altLang="en-US"/>
          </a:p>
        </p:txBody>
      </p:sp>
      <p:sp>
        <p:nvSpPr>
          <p:cNvPr id="16398" name="TextBox 22">
            <a:extLst>
              <a:ext uri="{FF2B5EF4-FFF2-40B4-BE49-F238E27FC236}">
                <a16:creationId xmlns:a16="http://schemas.microsoft.com/office/drawing/2014/main" id="{4CC9830F-0C46-4F7A-AB5D-85F047D98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713" y="4654550"/>
            <a:ext cx="177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magnesium</a:t>
            </a:r>
          </a:p>
        </p:txBody>
      </p:sp>
      <p:cxnSp>
        <p:nvCxnSpPr>
          <p:cNvPr id="16399" name="Straight Arrow Connector 24">
            <a:extLst>
              <a:ext uri="{FF2B5EF4-FFF2-40B4-BE49-F238E27FC236}">
                <a16:creationId xmlns:a16="http://schemas.microsoft.com/office/drawing/2014/main" id="{327F9D9C-662F-43EA-8C9E-C9EE3FF9A97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657850" y="4340225"/>
            <a:ext cx="138113" cy="327025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6" name="TextBox 25">
            <a:extLst>
              <a:ext uri="{FF2B5EF4-FFF2-40B4-BE49-F238E27FC236}">
                <a16:creationId xmlns:a16="http://schemas.microsoft.com/office/drawing/2014/main" id="{A577168C-257C-464D-BCDF-2C237C9F7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1330325"/>
            <a:ext cx="2103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hydrogen gas</a:t>
            </a:r>
          </a:p>
        </p:txBody>
      </p:sp>
      <p:cxnSp>
        <p:nvCxnSpPr>
          <p:cNvPr id="16397" name="Straight Arrow Connector 27">
            <a:extLst>
              <a:ext uri="{FF2B5EF4-FFF2-40B4-BE49-F238E27FC236}">
                <a16:creationId xmlns:a16="http://schemas.microsoft.com/office/drawing/2014/main" id="{A7BA3FBD-3899-4935-ADDB-06B5606B08F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84963" y="1852613"/>
            <a:ext cx="712787" cy="1152525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8" name="Picture 27" descr="Picture3.jpg">
            <a:extLst>
              <a:ext uri="{FF2B5EF4-FFF2-40B4-BE49-F238E27FC236}">
                <a16:creationId xmlns:a16="http://schemas.microsoft.com/office/drawing/2014/main" id="{72FE6FF0-3D42-4BFF-8906-A265B144BA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5160963"/>
            <a:ext cx="85836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37775E0-8A52-489A-AFD5-4C01B228C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8" grpId="0"/>
      <p:bldP spid="12295" grpId="0"/>
      <p:bldP spid="12296" grpId="0"/>
      <p:bldP spid="16398" grpId="0"/>
      <p:bldP spid="163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6C579D3A-79E3-48D8-A9A4-74E16D71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Testing for oxygen (1)</a:t>
            </a:r>
          </a:p>
        </p:txBody>
      </p:sp>
      <p:sp>
        <p:nvSpPr>
          <p:cNvPr id="18436" name="TextBox 4">
            <a:extLst>
              <a:ext uri="{FF2B5EF4-FFF2-40B4-BE49-F238E27FC236}">
                <a16:creationId xmlns:a16="http://schemas.microsoft.com/office/drawing/2014/main" id="{425E0BE7-DC55-4AE7-99A8-2C795D2B8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2638"/>
            <a:ext cx="51828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Oxygen is a </a:t>
            </a:r>
            <a:r>
              <a:rPr lang="en-GB" altLang="en-US" dirty="0" err="1"/>
              <a:t>colorless</a:t>
            </a:r>
            <a:r>
              <a:rPr lang="en-GB" altLang="en-US" dirty="0"/>
              <a:t>, </a:t>
            </a:r>
            <a:r>
              <a:rPr lang="en-GB" altLang="en-US" dirty="0" err="1"/>
              <a:t>odorless</a:t>
            </a:r>
            <a:r>
              <a:rPr lang="en-GB" altLang="en-US" dirty="0"/>
              <a:t> gas. </a:t>
            </a:r>
          </a:p>
        </p:txBody>
      </p:sp>
      <p:sp>
        <p:nvSpPr>
          <p:cNvPr id="14341" name="TextBox 5">
            <a:extLst>
              <a:ext uri="{FF2B5EF4-FFF2-40B4-BE49-F238E27FC236}">
                <a16:creationId xmlns:a16="http://schemas.microsoft.com/office/drawing/2014/main" id="{B62AD821-183B-40D3-BE87-FC6094569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441450"/>
            <a:ext cx="57499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Similar to hydrogen, oxygen is neutral, which means that litmus paper and universal indicator cannot be used.</a:t>
            </a:r>
          </a:p>
        </p:txBody>
      </p:sp>
      <p:sp>
        <p:nvSpPr>
          <p:cNvPr id="14342" name="TextBox 6">
            <a:extLst>
              <a:ext uri="{FF2B5EF4-FFF2-40B4-BE49-F238E27FC236}">
                <a16:creationId xmlns:a16="http://schemas.microsoft.com/office/drawing/2014/main" id="{5D3FC658-5EC7-4974-BBAC-77897409C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838450"/>
            <a:ext cx="5594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ability for a substance to </a:t>
            </a:r>
            <a:r>
              <a:rPr lang="en-GB" altLang="en-US" b="1" dirty="0">
                <a:solidFill>
                  <a:srgbClr val="FF6600"/>
                </a:solidFill>
              </a:rPr>
              <a:t>combust</a:t>
            </a:r>
            <a:r>
              <a:rPr lang="en-GB" altLang="en-US" dirty="0"/>
              <a:t> in the presence of oxygen is used when testing for oxygen.</a:t>
            </a:r>
          </a:p>
        </p:txBody>
      </p:sp>
      <p:sp>
        <p:nvSpPr>
          <p:cNvPr id="14344" name="TextBox 10">
            <a:extLst>
              <a:ext uri="{FF2B5EF4-FFF2-40B4-BE49-F238E27FC236}">
                <a16:creationId xmlns:a16="http://schemas.microsoft.com/office/drawing/2014/main" id="{FE776A1B-34B1-4F60-8E5C-7508EB3C8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235450"/>
            <a:ext cx="5702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A </a:t>
            </a:r>
            <a:r>
              <a:rPr lang="en-GB" altLang="en-US" b="1" dirty="0" err="1">
                <a:solidFill>
                  <a:srgbClr val="FF6600"/>
                </a:solidFill>
              </a:rPr>
              <a:t>smoldering</a:t>
            </a:r>
            <a:r>
              <a:rPr lang="en-GB" altLang="en-US" b="1" dirty="0">
                <a:solidFill>
                  <a:srgbClr val="FF6600"/>
                </a:solidFill>
              </a:rPr>
              <a:t> splint </a:t>
            </a:r>
            <a:r>
              <a:rPr lang="en-GB" altLang="en-US" dirty="0"/>
              <a:t>is inserted into the test tube containing the gas. </a:t>
            </a:r>
          </a:p>
        </p:txBody>
      </p:sp>
      <p:sp>
        <p:nvSpPr>
          <p:cNvPr id="14345" name="TextBox 11">
            <a:extLst>
              <a:ext uri="{FF2B5EF4-FFF2-40B4-BE49-F238E27FC236}">
                <a16:creationId xmlns:a16="http://schemas.microsoft.com/office/drawing/2014/main" id="{E02497F1-F8F8-45B5-B2D5-37D22F3FC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264150"/>
            <a:ext cx="8056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The splint relights into a flame in the presence of oxygen.</a:t>
            </a:r>
          </a:p>
        </p:txBody>
      </p:sp>
      <p:sp>
        <p:nvSpPr>
          <p:cNvPr id="14346" name="TextBox 12">
            <a:extLst>
              <a:ext uri="{FF2B5EF4-FFF2-40B4-BE49-F238E27FC236}">
                <a16:creationId xmlns:a16="http://schemas.microsoft.com/office/drawing/2014/main" id="{77D7F2AB-8A6A-42FE-BB8B-ECEA125BA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922963"/>
            <a:ext cx="7489825" cy="46037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Why doesn’t the splint relight outside of the test tube?</a:t>
            </a:r>
          </a:p>
        </p:txBody>
      </p:sp>
      <p:pic>
        <p:nvPicPr>
          <p:cNvPr id="18443" name="Picture 2" descr="C:\CVS\production\GCSEChemistry\src\images\splint.png">
            <a:extLst>
              <a:ext uri="{FF2B5EF4-FFF2-40B4-BE49-F238E27FC236}">
                <a16:creationId xmlns:a16="http://schemas.microsoft.com/office/drawing/2014/main" id="{408E0838-B377-483C-BA82-F2FAF59E0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226782">
            <a:off x="4575175" y="1654175"/>
            <a:ext cx="5027613" cy="36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435FE2C-328A-4031-972B-63614F612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notes_icon">
            <a:extLst>
              <a:ext uri="{FF2B5EF4-FFF2-40B4-BE49-F238E27FC236}">
                <a16:creationId xmlns:a16="http://schemas.microsoft.com/office/drawing/2014/main" id="{1352FA3A-594E-457A-92E3-EF9A1F41D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5424B357-38C7-4E34-A9C7-BA907643B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502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4" grpId="0"/>
      <p:bldP spid="14345" grpId="0"/>
      <p:bldP spid="143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D27E7139-2780-457A-A621-EAB7EAADF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Testing for oxygen (2)</a:t>
            </a:r>
          </a:p>
        </p:txBody>
      </p:sp>
      <p:sp>
        <p:nvSpPr>
          <p:cNvPr id="15364" name="TextBox 3">
            <a:extLst>
              <a:ext uri="{FF2B5EF4-FFF2-40B4-BE49-F238E27FC236}">
                <a16:creationId xmlns:a16="http://schemas.microsoft.com/office/drawing/2014/main" id="{7632F584-BE96-42E8-A5E4-9AF50249C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4002088"/>
            <a:ext cx="50498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Sometimes a “pop” can be heard, so it is easy to mistake this for the presence of hydrogen.</a:t>
            </a:r>
          </a:p>
        </p:txBody>
      </p:sp>
      <p:sp>
        <p:nvSpPr>
          <p:cNvPr id="15365" name="TextBox 9">
            <a:extLst>
              <a:ext uri="{FF2B5EF4-FFF2-40B4-BE49-F238E27FC236}">
                <a16:creationId xmlns:a16="http://schemas.microsoft.com/office/drawing/2014/main" id="{C90FF5AE-6BE9-45B0-9E33-816F2E950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322888"/>
            <a:ext cx="81899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The pop heard in hydrogen testing, however, is much more violent, and can result in the flame being extinguished.</a:t>
            </a:r>
          </a:p>
        </p:txBody>
      </p:sp>
      <p:sp>
        <p:nvSpPr>
          <p:cNvPr id="19462" name="TextBox 12">
            <a:extLst>
              <a:ext uri="{FF2B5EF4-FFF2-40B4-BE49-F238E27FC236}">
                <a16:creationId xmlns:a16="http://schemas.microsoft.com/office/drawing/2014/main" id="{8613AE05-B977-42F3-BEAA-97F72C96B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2638"/>
            <a:ext cx="85629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Air has only 21% oxygen. This is not enough for combustion to occur.</a:t>
            </a:r>
          </a:p>
        </p:txBody>
      </p:sp>
      <p:sp>
        <p:nvSpPr>
          <p:cNvPr id="15367" name="TextBox 14">
            <a:extLst>
              <a:ext uri="{FF2B5EF4-FFF2-40B4-BE49-F238E27FC236}">
                <a16:creationId xmlns:a16="http://schemas.microsoft.com/office/drawing/2014/main" id="{E03A84A5-3505-4546-8DAD-10161D14E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731963"/>
            <a:ext cx="5375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When held in the test tube of oxygen gas, the splint is exposed to almost </a:t>
            </a:r>
            <a:r>
              <a:rPr lang="en-GB" altLang="en-US" b="1">
                <a:solidFill>
                  <a:srgbClr val="FF6600"/>
                </a:solidFill>
              </a:rPr>
              <a:t>pure oxygen</a:t>
            </a:r>
            <a:r>
              <a:rPr lang="en-GB" altLang="en-US"/>
              <a:t>.  </a:t>
            </a:r>
          </a:p>
        </p:txBody>
      </p:sp>
      <p:sp>
        <p:nvSpPr>
          <p:cNvPr id="15368" name="TextBox 15">
            <a:extLst>
              <a:ext uri="{FF2B5EF4-FFF2-40B4-BE49-F238E27FC236}">
                <a16:creationId xmlns:a16="http://schemas.microsoft.com/office/drawing/2014/main" id="{9A992FFF-7004-4CAE-A5FC-91F2D3CDB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3052763"/>
            <a:ext cx="51800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This allows combustion to occur and the splint to relight.</a:t>
            </a:r>
          </a:p>
        </p:txBody>
      </p:sp>
      <p:pic>
        <p:nvPicPr>
          <p:cNvPr id="19465" name="Picture 9" descr="C:\CVS\production\GCSEChemistry\src\images\atoms%20-%20oxygen_png.jpg">
            <a:extLst>
              <a:ext uri="{FF2B5EF4-FFF2-40B4-BE49-F238E27FC236}">
                <a16:creationId xmlns:a16="http://schemas.microsoft.com/office/drawing/2014/main" id="{422BF1C8-B986-4AC2-90F8-B7FDFD6AB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725" y="1839913"/>
            <a:ext cx="2657475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CB236C-9920-49B6-9800-09E4FDB88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7" grpId="0"/>
      <p:bldP spid="153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A707DB6E-031F-470D-98CF-0ECD0335E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Collecting oxygen</a:t>
            </a:r>
          </a:p>
        </p:txBody>
      </p:sp>
      <p:sp>
        <p:nvSpPr>
          <p:cNvPr id="20484" name="TextBox 12">
            <a:extLst>
              <a:ext uri="{FF2B5EF4-FFF2-40B4-BE49-F238E27FC236}">
                <a16:creationId xmlns:a16="http://schemas.microsoft.com/office/drawing/2014/main" id="{C1D17E0A-05D2-473E-91CF-9F727C413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2638"/>
            <a:ext cx="81899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Oxygen can be made in a lab from hydrogen peroxide in the presence of a </a:t>
            </a:r>
            <a:r>
              <a:rPr lang="en-GB" altLang="en-US" b="1">
                <a:solidFill>
                  <a:srgbClr val="FF6600"/>
                </a:solidFill>
              </a:rPr>
              <a:t>catalyst</a:t>
            </a:r>
            <a:r>
              <a:rPr lang="en-GB" altLang="en-US"/>
              <a:t>. </a:t>
            </a:r>
          </a:p>
        </p:txBody>
      </p:sp>
      <p:sp>
        <p:nvSpPr>
          <p:cNvPr id="16389" name="TextBox 8">
            <a:extLst>
              <a:ext uri="{FF2B5EF4-FFF2-40B4-BE49-F238E27FC236}">
                <a16:creationId xmlns:a16="http://schemas.microsoft.com/office/drawing/2014/main" id="{24D1E78E-E545-49C1-A02D-1626EF0D4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049463"/>
            <a:ext cx="40274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Hydrogen peroxide decomposes (breaks down) to form oxygen and water.</a:t>
            </a:r>
          </a:p>
        </p:txBody>
      </p:sp>
      <p:pic>
        <p:nvPicPr>
          <p:cNvPr id="20486" name="Picture 10" descr="CG_upturnedcylinder">
            <a:extLst>
              <a:ext uri="{FF2B5EF4-FFF2-40B4-BE49-F238E27FC236}">
                <a16:creationId xmlns:a16="http://schemas.microsoft.com/office/drawing/2014/main" id="{C845BCEC-5A83-4991-AA51-28C8D2C69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24"/>
          <a:stretch>
            <a:fillRect/>
          </a:stretch>
        </p:blipFill>
        <p:spPr bwMode="auto">
          <a:xfrm>
            <a:off x="4370388" y="1782763"/>
            <a:ext cx="4032250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3" name="TextBox 17">
            <a:extLst>
              <a:ext uri="{FF2B5EF4-FFF2-40B4-BE49-F238E27FC236}">
                <a16:creationId xmlns:a16="http://schemas.microsoft.com/office/drawing/2014/main" id="{AAEF5D5A-C061-4624-A913-9D2A50DC5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463" y="5846763"/>
            <a:ext cx="2789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hydrogen peroxide</a:t>
            </a:r>
          </a:p>
        </p:txBody>
      </p:sp>
      <p:cxnSp>
        <p:nvCxnSpPr>
          <p:cNvPr id="20494" name="Straight Arrow Connector 18">
            <a:extLst>
              <a:ext uri="{FF2B5EF4-FFF2-40B4-BE49-F238E27FC236}">
                <a16:creationId xmlns:a16="http://schemas.microsoft.com/office/drawing/2014/main" id="{F3BBBCDD-25D7-4026-9893-E415725C6E2B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562600" y="5510213"/>
            <a:ext cx="138113" cy="325437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1" name="TextBox 20">
            <a:extLst>
              <a:ext uri="{FF2B5EF4-FFF2-40B4-BE49-F238E27FC236}">
                <a16:creationId xmlns:a16="http://schemas.microsoft.com/office/drawing/2014/main" id="{155823AD-B4EB-49BB-B19F-83C26DD45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2484438"/>
            <a:ext cx="1827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oxygen gas</a:t>
            </a:r>
          </a:p>
        </p:txBody>
      </p:sp>
      <p:cxnSp>
        <p:nvCxnSpPr>
          <p:cNvPr id="20492" name="Straight Arrow Connector 21">
            <a:extLst>
              <a:ext uri="{FF2B5EF4-FFF2-40B4-BE49-F238E27FC236}">
                <a16:creationId xmlns:a16="http://schemas.microsoft.com/office/drawing/2014/main" id="{BE50CD68-63DC-4FAF-90F5-D2A1081A2E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40513" y="3006725"/>
            <a:ext cx="711200" cy="1152525"/>
          </a:xfrm>
          <a:prstGeom prst="straightConnector1">
            <a:avLst/>
          </a:prstGeom>
          <a:noFill/>
          <a:ln w="38100" algn="ctr">
            <a:solidFill>
              <a:srgbClr val="01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3" name="TextBox 22">
            <a:extLst>
              <a:ext uri="{FF2B5EF4-FFF2-40B4-BE49-F238E27FC236}">
                <a16:creationId xmlns:a16="http://schemas.microsoft.com/office/drawing/2014/main" id="{252AE5CB-2F60-4300-85DD-47DD70898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953000"/>
            <a:ext cx="4122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oxygen collects at the top of the tube and pushes the water down.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1400F1-1FBC-443E-91AE-9F958074F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686175"/>
            <a:ext cx="457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gas is collected over water using an upside down tube.</a:t>
            </a:r>
          </a:p>
        </p:txBody>
      </p:sp>
      <p:pic>
        <p:nvPicPr>
          <p:cNvPr id="13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3B3840C-1A2C-4C11-8B7F-603DDC656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C34DE76-6B00-4EF3-9D87-E8881EEBD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20493" grpId="0"/>
      <p:bldP spid="20491" grpId="0"/>
      <p:bldP spid="16393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0800">
          <a:solidFill>
            <a:srgbClr val="010066"/>
          </a:solidFill>
          <a:round/>
          <a:headEnd type="none" w="sm" len="sm"/>
          <a:tailEnd type="triangle" w="lg" len="lg"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15049</TotalTime>
  <Words>1243</Words>
  <Application>Microsoft Office PowerPoint</Application>
  <PresentationFormat>On-screen Show (4:3)</PresentationFormat>
  <Paragraphs>123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Wingdings 2</vt:lpstr>
      <vt:lpstr>1_Default Design</vt:lpstr>
      <vt:lpstr>8_Default Design</vt:lpstr>
      <vt:lpstr>Identifying  Gases</vt:lpstr>
      <vt:lpstr>Information</vt:lpstr>
      <vt:lpstr>Why test for gases?</vt:lpstr>
      <vt:lpstr>Testing for hydrogen</vt:lpstr>
      <vt:lpstr>The “squeaky pop” test</vt:lpstr>
      <vt:lpstr>Collecting hydrogen gas</vt:lpstr>
      <vt:lpstr>Testing for oxygen (1)</vt:lpstr>
      <vt:lpstr>Testing for oxygen (2)</vt:lpstr>
      <vt:lpstr>Collecting oxygen</vt:lpstr>
      <vt:lpstr>Calcium oxide and calcium hydroxide</vt:lpstr>
      <vt:lpstr>Testing for carbon dioxide</vt:lpstr>
      <vt:lpstr>Collecting carbon dioxide</vt:lpstr>
      <vt:lpstr>Testing for chlorine</vt:lpstr>
      <vt:lpstr>Collecting chlorine gas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Gases</dc:title>
  <dc:subject>Boardworks High School Physical Science</dc:subject>
  <dc:creator>Boardworks</dc:creator>
  <cp:lastModifiedBy>Tim Crilly</cp:lastModifiedBy>
  <cp:revision>606</cp:revision>
  <dcterms:created xsi:type="dcterms:W3CDTF">2003-10-06T13:07:42Z</dcterms:created>
  <dcterms:modified xsi:type="dcterms:W3CDTF">2019-01-31T15:28:48Z</dcterms:modified>
</cp:coreProperties>
</file>