
<file path=[Content_Types].xml><?xml version="1.0" encoding="utf-8"?>
<Types xmlns="http://schemas.openxmlformats.org/package/2006/content-types">
  <Default Extension="bin" ContentType="application/vnd.ms-office.activeX"/>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30.xml" ContentType="application/vnd.openxmlformats-officedocument.presentationml.tags+xml"/>
  <Override PartName="/ppt/tags/tag31.xml" ContentType="application/vnd.openxmlformats-officedocument.presentationml.tags+xml"/>
  <Override PartName="/ppt/notesSlides/notesSlide1.xml" ContentType="application/vnd.openxmlformats-officedocument.presentationml.notesSlide+xml"/>
  <Override PartName="/ppt/tags/tag32.xml" ContentType="application/vnd.openxmlformats-officedocument.presentationml.tags+xml"/>
  <Override PartName="/ppt/notesSlides/notesSlide2.xml" ContentType="application/vnd.openxmlformats-officedocument.presentationml.notesSlide+xml"/>
  <Override PartName="/ppt/tags/tag33.xml" ContentType="application/vnd.openxmlformats-officedocument.presentationml.tags+xml"/>
  <Override PartName="/ppt/notesSlides/notesSlide3.xml" ContentType="application/vnd.openxmlformats-officedocument.presentationml.notesSlide+xml"/>
  <Override PartName="/ppt/tags/tag34.xml" ContentType="application/vnd.openxmlformats-officedocument.presentationml.tags+xml"/>
  <Override PartName="/ppt/activeX/activeX1.xml" ContentType="application/vnd.ms-office.activeX+xml"/>
  <Override PartName="/ppt/notesSlides/notesSlide4.xml" ContentType="application/vnd.openxmlformats-officedocument.presentationml.notesSlide+xml"/>
  <Override PartName="/ppt/tags/tag35.xml" ContentType="application/vnd.openxmlformats-officedocument.presentationml.tags+xml"/>
  <Override PartName="/ppt/notesSlides/notesSlide5.xml" ContentType="application/vnd.openxmlformats-officedocument.presentationml.notesSlide+xml"/>
  <Override PartName="/ppt/tags/tag36.xml" ContentType="application/vnd.openxmlformats-officedocument.presentationml.tags+xml"/>
  <Override PartName="/ppt/notesSlides/notesSlide6.xml" ContentType="application/vnd.openxmlformats-officedocument.presentationml.notesSlide+xml"/>
  <Override PartName="/ppt/tags/tag37.xml" ContentType="application/vnd.openxmlformats-officedocument.presentationml.tags+xml"/>
  <Override PartName="/ppt/notesSlides/notesSlide7.xml" ContentType="application/vnd.openxmlformats-officedocument.presentationml.notesSlide+xml"/>
  <Override PartName="/ppt/tags/tag38.xml" ContentType="application/vnd.openxmlformats-officedocument.presentationml.tags+xml"/>
  <Override PartName="/ppt/activeX/activeX2.xml" ContentType="application/vnd.ms-office.activeX+xml"/>
  <Override PartName="/ppt/notesSlides/notesSlide8.xml" ContentType="application/vnd.openxmlformats-officedocument.presentationml.notesSlide+xml"/>
  <Override PartName="/ppt/tags/tag39.xml" ContentType="application/vnd.openxmlformats-officedocument.presentationml.tags+xml"/>
  <Override PartName="/ppt/notesSlides/notesSlide9.xml" ContentType="application/vnd.openxmlformats-officedocument.presentationml.notesSlide+xml"/>
  <Override PartName="/ppt/tags/tag40.xml" ContentType="application/vnd.openxmlformats-officedocument.presentationml.tags+xml"/>
  <Override PartName="/ppt/notesSlides/notesSlide10.xml" ContentType="application/vnd.openxmlformats-officedocument.presentationml.notesSlide+xml"/>
  <Override PartName="/ppt/tags/tag41.xml" ContentType="application/vnd.openxmlformats-officedocument.presentationml.tags+xml"/>
  <Override PartName="/ppt/activeX/activeX3.xml" ContentType="application/vnd.ms-office.activeX+xml"/>
  <Override PartName="/ppt/notesSlides/notesSlide11.xml" ContentType="application/vnd.openxmlformats-officedocument.presentationml.notesSlide+xml"/>
  <Override PartName="/ppt/tags/tag42.xml" ContentType="application/vnd.openxmlformats-officedocument.presentationml.tags+xml"/>
  <Override PartName="/ppt/notesSlides/notesSlide12.xml" ContentType="application/vnd.openxmlformats-officedocument.presentationml.notesSlide+xml"/>
  <Override PartName="/ppt/tags/tag43.xml" ContentType="application/vnd.openxmlformats-officedocument.presentationml.tags+xml"/>
  <Override PartName="/ppt/activeX/activeX4.xml" ContentType="application/vnd.ms-office.activeX+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28" r:id="rId1"/>
    <p:sldMasterId id="2147483743" r:id="rId2"/>
  </p:sldMasterIdLst>
  <p:notesMasterIdLst>
    <p:notesMasterId r:id="rId16"/>
  </p:notesMasterIdLst>
  <p:handoutMasterIdLst>
    <p:handoutMasterId r:id="rId17"/>
  </p:handoutMasterIdLst>
  <p:sldIdLst>
    <p:sldId id="426" r:id="rId3"/>
    <p:sldId id="527" r:id="rId4"/>
    <p:sldId id="616" r:id="rId5"/>
    <p:sldId id="599" r:id="rId6"/>
    <p:sldId id="600" r:id="rId7"/>
    <p:sldId id="601" r:id="rId8"/>
    <p:sldId id="603" r:id="rId9"/>
    <p:sldId id="604" r:id="rId10"/>
    <p:sldId id="605" r:id="rId11"/>
    <p:sldId id="606" r:id="rId12"/>
    <p:sldId id="607" r:id="rId13"/>
    <p:sldId id="608" r:id="rId14"/>
    <p:sldId id="609" r:id="rId15"/>
  </p:sldIdLst>
  <p:sldSz cx="9144000" cy="6858000" type="screen4x3"/>
  <p:notesSz cx="6858000" cy="9296400"/>
  <p:embeddedFontLst>
    <p:embeddedFont>
      <p:font typeface="Wingdings 2" panose="05020102010507070707" pitchFamily="18" charset="2"/>
      <p:regular r:id="rId18"/>
    </p:embeddedFont>
  </p:embeddedFontLst>
  <p:custDataLst>
    <p:tags r:id="rId19"/>
  </p:custDataLst>
  <p:defaultTextStyle>
    <a:defPPr>
      <a:defRPr lang="en-US"/>
    </a:defPPr>
    <a:lvl1pPr algn="l" rtl="0" fontAlgn="base">
      <a:spcBef>
        <a:spcPct val="50000"/>
      </a:spcBef>
      <a:spcAft>
        <a:spcPct val="0"/>
      </a:spcAft>
      <a:defRPr sz="2400" kern="1200" baseline="-25000">
        <a:solidFill>
          <a:srgbClr val="010066"/>
        </a:solidFill>
        <a:latin typeface="Arial" panose="020B0604020202020204" pitchFamily="34" charset="0"/>
        <a:ea typeface="+mn-ea"/>
        <a:cs typeface="+mn-cs"/>
      </a:defRPr>
    </a:lvl1pPr>
    <a:lvl2pPr marL="457200" algn="l" rtl="0" fontAlgn="base">
      <a:spcBef>
        <a:spcPct val="50000"/>
      </a:spcBef>
      <a:spcAft>
        <a:spcPct val="0"/>
      </a:spcAft>
      <a:defRPr sz="2400" kern="1200" baseline="-25000">
        <a:solidFill>
          <a:srgbClr val="010066"/>
        </a:solidFill>
        <a:latin typeface="Arial" panose="020B0604020202020204" pitchFamily="34" charset="0"/>
        <a:ea typeface="+mn-ea"/>
        <a:cs typeface="+mn-cs"/>
      </a:defRPr>
    </a:lvl2pPr>
    <a:lvl3pPr marL="914400" algn="l" rtl="0" fontAlgn="base">
      <a:spcBef>
        <a:spcPct val="50000"/>
      </a:spcBef>
      <a:spcAft>
        <a:spcPct val="0"/>
      </a:spcAft>
      <a:defRPr sz="2400" kern="1200" baseline="-25000">
        <a:solidFill>
          <a:srgbClr val="010066"/>
        </a:solidFill>
        <a:latin typeface="Arial" panose="020B0604020202020204" pitchFamily="34" charset="0"/>
        <a:ea typeface="+mn-ea"/>
        <a:cs typeface="+mn-cs"/>
      </a:defRPr>
    </a:lvl3pPr>
    <a:lvl4pPr marL="1371600" algn="l" rtl="0" fontAlgn="base">
      <a:spcBef>
        <a:spcPct val="50000"/>
      </a:spcBef>
      <a:spcAft>
        <a:spcPct val="0"/>
      </a:spcAft>
      <a:defRPr sz="2400" kern="1200" baseline="-25000">
        <a:solidFill>
          <a:srgbClr val="010066"/>
        </a:solidFill>
        <a:latin typeface="Arial" panose="020B0604020202020204" pitchFamily="34" charset="0"/>
        <a:ea typeface="+mn-ea"/>
        <a:cs typeface="+mn-cs"/>
      </a:defRPr>
    </a:lvl4pPr>
    <a:lvl5pPr marL="1828800" algn="l" rtl="0" fontAlgn="base">
      <a:spcBef>
        <a:spcPct val="50000"/>
      </a:spcBef>
      <a:spcAft>
        <a:spcPct val="0"/>
      </a:spcAft>
      <a:defRPr sz="2400" kern="1200" baseline="-25000">
        <a:solidFill>
          <a:srgbClr val="010066"/>
        </a:solidFill>
        <a:latin typeface="Arial" panose="020B0604020202020204" pitchFamily="34" charset="0"/>
        <a:ea typeface="+mn-ea"/>
        <a:cs typeface="+mn-cs"/>
      </a:defRPr>
    </a:lvl5pPr>
    <a:lvl6pPr marL="2286000" algn="l" defTabSz="914400" rtl="0" eaLnBrk="1" latinLnBrk="0" hangingPunct="1">
      <a:defRPr sz="2400" kern="1200" baseline="-25000">
        <a:solidFill>
          <a:srgbClr val="010066"/>
        </a:solidFill>
        <a:latin typeface="Arial" panose="020B0604020202020204" pitchFamily="34" charset="0"/>
        <a:ea typeface="+mn-ea"/>
        <a:cs typeface="+mn-cs"/>
      </a:defRPr>
    </a:lvl6pPr>
    <a:lvl7pPr marL="2743200" algn="l" defTabSz="914400" rtl="0" eaLnBrk="1" latinLnBrk="0" hangingPunct="1">
      <a:defRPr sz="2400" kern="1200" baseline="-25000">
        <a:solidFill>
          <a:srgbClr val="010066"/>
        </a:solidFill>
        <a:latin typeface="Arial" panose="020B0604020202020204" pitchFamily="34" charset="0"/>
        <a:ea typeface="+mn-ea"/>
        <a:cs typeface="+mn-cs"/>
      </a:defRPr>
    </a:lvl7pPr>
    <a:lvl8pPr marL="3200400" algn="l" defTabSz="914400" rtl="0" eaLnBrk="1" latinLnBrk="0" hangingPunct="1">
      <a:defRPr sz="2400" kern="1200" baseline="-25000">
        <a:solidFill>
          <a:srgbClr val="010066"/>
        </a:solidFill>
        <a:latin typeface="Arial" panose="020B0604020202020204" pitchFamily="34" charset="0"/>
        <a:ea typeface="+mn-ea"/>
        <a:cs typeface="+mn-cs"/>
      </a:defRPr>
    </a:lvl8pPr>
    <a:lvl9pPr marL="3657600" algn="l" defTabSz="914400" rtl="0" eaLnBrk="1" latinLnBrk="0" hangingPunct="1">
      <a:defRPr sz="2400" kern="1200" baseline="-25000">
        <a:solidFill>
          <a:srgbClr val="010066"/>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82" userDrawn="1">
          <p15:clr>
            <a:srgbClr val="A4A3A4"/>
          </p15:clr>
        </p15:guide>
        <p15:guide id="2" pos="2880">
          <p15:clr>
            <a:srgbClr val="A4A3A4"/>
          </p15:clr>
        </p15:guide>
        <p15:guide id="3" pos="204" userDrawn="1">
          <p15:clr>
            <a:srgbClr val="A4A3A4"/>
          </p15:clr>
        </p15:guide>
      </p15:sldGuideLst>
    </p:ext>
    <p:ext uri="{2D200454-40CA-4A62-9FC3-DE9A4176ACB9}">
      <p15:notesGuideLst xmlns:p15="http://schemas.microsoft.com/office/powerpoint/2012/main">
        <p15:guide id="1" orient="horz" pos="2836" userDrawn="1">
          <p15:clr>
            <a:srgbClr val="A4A3A4"/>
          </p15:clr>
        </p15:guide>
        <p15:guide id="2" pos="216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6600"/>
    <a:srgbClr val="6600CC"/>
    <a:srgbClr val="663300"/>
    <a:srgbClr val="10BC45"/>
    <a:srgbClr val="010066"/>
    <a:srgbClr val="FFFFCC"/>
    <a:srgbClr val="97F692"/>
    <a:srgbClr val="FFC1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917" autoAdjust="0"/>
    <p:restoredTop sz="82979" autoAdjust="0"/>
  </p:normalViewPr>
  <p:slideViewPr>
    <p:cSldViewPr snapToGrid="0" showGuides="1">
      <p:cViewPr>
        <p:scale>
          <a:sx n="85" d="100"/>
          <a:sy n="85" d="100"/>
        </p:scale>
        <p:origin x="618" y="156"/>
      </p:cViewPr>
      <p:guideLst>
        <p:guide orient="horz" pos="482"/>
        <p:guide pos="2880"/>
        <p:guide pos="204"/>
      </p:guideLst>
    </p:cSldViewPr>
  </p:slideViewPr>
  <p:outlineViewPr>
    <p:cViewPr>
      <p:scale>
        <a:sx n="33" d="100"/>
        <a:sy n="33" d="100"/>
      </p:scale>
      <p:origin x="0" y="0"/>
    </p:cViewPr>
  </p:outlineViewPr>
  <p:notesTextViewPr>
    <p:cViewPr>
      <p:scale>
        <a:sx n="150" d="100"/>
        <a:sy n="150" d="100"/>
      </p:scale>
      <p:origin x="0" y="0"/>
    </p:cViewPr>
  </p:notesTextViewPr>
  <p:sorterViewPr>
    <p:cViewPr varScale="1">
      <p:scale>
        <a:sx n="100" d="100"/>
        <a:sy n="100" d="100"/>
      </p:scale>
      <p:origin x="0" y="0"/>
    </p:cViewPr>
  </p:sorterViewPr>
  <p:notesViewPr>
    <p:cSldViewPr snapToGrid="0" showGuides="1">
      <p:cViewPr varScale="1">
        <p:scale>
          <a:sx n="77" d="100"/>
          <a:sy n="77" d="100"/>
        </p:scale>
        <p:origin x="2064" y="108"/>
      </p:cViewPr>
      <p:guideLst>
        <p:guide orient="horz" pos="2836"/>
        <p:guide pos="216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1.fntdata"/><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activeX/activeX2.xml><?xml version="1.0" encoding="utf-8"?>
<ax:ocx xmlns:ax="http://schemas.microsoft.com/office/2006/activeX" xmlns:r="http://schemas.openxmlformats.org/officeDocument/2006/relationships" ax:classid="{D27CDB6E-AE6D-11CF-96B8-444553540000}" ax:persistence="persistStorage" r:id="rId1"/>
</file>

<file path=ppt/activeX/activeX3.xml><?xml version="1.0" encoding="utf-8"?>
<ax:ocx xmlns:ax="http://schemas.microsoft.com/office/2006/activeX" xmlns:r="http://schemas.openxmlformats.org/officeDocument/2006/relationships" ax:classid="{D27CDB6E-AE6D-11CF-96B8-444553540000}" ax:persistence="persistStorage" r:id="rId1"/>
</file>

<file path=ppt/activeX/activeX4.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2" Type="http://schemas.openxmlformats.org/officeDocument/2006/relationships/tags" Target="../tags/tag30.xml"/><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7" name="Rectangle 5">
            <a:extLst>
              <a:ext uri="{FF2B5EF4-FFF2-40B4-BE49-F238E27FC236}">
                <a16:creationId xmlns:a16="http://schemas.microsoft.com/office/drawing/2014/main" id="{33F5E9F2-6E2A-4759-A955-BDEBC6F5FE9C}"/>
              </a:ext>
            </a:extLst>
          </p:cNvPr>
          <p:cNvSpPr>
            <a:spLocks noGrp="1" noChangeArrowheads="1"/>
          </p:cNvSpPr>
          <p:nvPr>
            <p:ph type="sldNum" sz="quarter" idx="3"/>
          </p:nvPr>
        </p:nvSpPr>
        <p:spPr bwMode="auto">
          <a:xfrm>
            <a:off x="3884613" y="8829966"/>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200" b="1" baseline="0">
                <a:solidFill>
                  <a:schemeClr val="tx1"/>
                </a:solidFill>
              </a:defRPr>
            </a:lvl1pPr>
          </a:lstStyle>
          <a:p>
            <a:fld id="{B0F02C54-A399-4C1E-BA2B-37AC64730BB2}" type="slidenum">
              <a:rPr lang="en-GB" altLang="en-US"/>
              <a:pPr/>
              <a:t>‹#›</a:t>
            </a:fld>
            <a:endParaRPr lang="en-GB" altLang="en-US"/>
          </a:p>
        </p:txBody>
      </p:sp>
      <p:sp>
        <p:nvSpPr>
          <p:cNvPr id="5" name="Rectangle 7">
            <a:extLst>
              <a:ext uri="{FF2B5EF4-FFF2-40B4-BE49-F238E27FC236}">
                <a16:creationId xmlns:a16="http://schemas.microsoft.com/office/drawing/2014/main" id="{91E732B9-CC99-49D5-AF11-24AA7AFAD858}"/>
              </a:ext>
            </a:extLst>
          </p:cNvPr>
          <p:cNvSpPr>
            <a:spLocks noChangeArrowheads="1"/>
          </p:cNvSpPr>
          <p:nvPr/>
        </p:nvSpPr>
        <p:spPr bwMode="auto">
          <a:xfrm>
            <a:off x="1924050" y="8831580"/>
            <a:ext cx="2971800" cy="464820"/>
          </a:xfrm>
          <a:prstGeom prst="rect">
            <a:avLst/>
          </a:prstGeom>
          <a:noFill/>
          <a:ln w="9525">
            <a:noFill/>
            <a:miter lim="800000"/>
            <a:headEnd/>
            <a:tailEnd/>
          </a:ln>
          <a:effectLst/>
        </p:spPr>
        <p:txBody>
          <a:bodyPr anchor="b"/>
          <a:lstStyle/>
          <a:p>
            <a:pPr algn="ctr">
              <a:defRPr/>
            </a:pPr>
            <a:r>
              <a:rPr lang="en-GB" sz="1200" b="1" baseline="0" dirty="0">
                <a:solidFill>
                  <a:schemeClr val="tx1"/>
                </a:solidFill>
              </a:rPr>
              <a:t>© Boardworks</a:t>
            </a:r>
          </a:p>
        </p:txBody>
      </p:sp>
      <p:sp>
        <p:nvSpPr>
          <p:cNvPr id="6" name="Rectangle 9">
            <a:extLst>
              <a:ext uri="{FF2B5EF4-FFF2-40B4-BE49-F238E27FC236}">
                <a16:creationId xmlns:a16="http://schemas.microsoft.com/office/drawing/2014/main" id="{3EC5614B-64DF-4CBE-B98B-977F776E8E44}"/>
              </a:ext>
            </a:extLst>
          </p:cNvPr>
          <p:cNvSpPr>
            <a:spLocks noChangeArrowheads="1"/>
          </p:cNvSpPr>
          <p:nvPr/>
        </p:nvSpPr>
        <p:spPr bwMode="auto">
          <a:xfrm>
            <a:off x="1548766" y="116205"/>
            <a:ext cx="3760470" cy="464820"/>
          </a:xfrm>
          <a:prstGeom prst="rect">
            <a:avLst/>
          </a:prstGeom>
          <a:noFill/>
          <a:ln w="9525">
            <a:noFill/>
            <a:miter lim="800000"/>
            <a:headEnd/>
            <a:tailEnd/>
          </a:ln>
        </p:spPr>
        <p:txBody>
          <a:bodyPr anchor="b"/>
          <a:lstStyle/>
          <a:p>
            <a:pPr algn="ctr"/>
            <a:r>
              <a:rPr lang="en-GB" sz="1200" b="1" baseline="0" dirty="0">
                <a:solidFill>
                  <a:schemeClr val="tx1"/>
                </a:solidFill>
              </a:rPr>
              <a:t>Boardworks High School Physical Science</a:t>
            </a:r>
          </a:p>
        </p:txBody>
      </p:sp>
    </p:spTree>
    <p:custDataLst>
      <p:tags r:id="rId2"/>
    </p:custDataLst>
    <p:extLst>
      <p:ext uri="{BB962C8B-B14F-4D97-AF65-F5344CB8AC3E}">
        <p14:creationId xmlns:p14="http://schemas.microsoft.com/office/powerpoint/2010/main" val="14187694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3" name="Rectangle 4">
            <a:extLst>
              <a:ext uri="{FF2B5EF4-FFF2-40B4-BE49-F238E27FC236}">
                <a16:creationId xmlns:a16="http://schemas.microsoft.com/office/drawing/2014/main" id="{F2635143-32B3-4472-A5B2-557397C50988}"/>
              </a:ext>
            </a:extLst>
          </p:cNvPr>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9" name="Rectangle 5">
            <a:extLst>
              <a:ext uri="{FF2B5EF4-FFF2-40B4-BE49-F238E27FC236}">
                <a16:creationId xmlns:a16="http://schemas.microsoft.com/office/drawing/2014/main" id="{2C2B0FB4-29E9-4DFC-940F-85A12C9A3A4C}"/>
              </a:ext>
            </a:extLst>
          </p:cNvPr>
          <p:cNvSpPr>
            <a:spLocks noGrp="1" noChangeArrowheads="1"/>
          </p:cNvSpPr>
          <p:nvPr>
            <p:ph type="body" sz="quarter" idx="3"/>
          </p:nvPr>
        </p:nvSpPr>
        <p:spPr bwMode="auto">
          <a:xfrm>
            <a:off x="914401" y="4415790"/>
            <a:ext cx="5029200"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7591" name="Rectangle 7">
            <a:extLst>
              <a:ext uri="{FF2B5EF4-FFF2-40B4-BE49-F238E27FC236}">
                <a16:creationId xmlns:a16="http://schemas.microsoft.com/office/drawing/2014/main" id="{1EB50230-A068-4984-A453-53C1A8656C30}"/>
              </a:ext>
            </a:extLst>
          </p:cNvPr>
          <p:cNvSpPr>
            <a:spLocks noGrp="1" noChangeArrowheads="1"/>
          </p:cNvSpPr>
          <p:nvPr>
            <p:ph type="sldNum" sz="quarter" idx="5"/>
          </p:nvPr>
        </p:nvSpPr>
        <p:spPr bwMode="auto">
          <a:xfrm>
            <a:off x="3884613" y="8829966"/>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200" b="1" baseline="0">
                <a:solidFill>
                  <a:schemeClr val="tx1"/>
                </a:solidFill>
              </a:defRPr>
            </a:lvl1pPr>
          </a:lstStyle>
          <a:p>
            <a:fld id="{52066AFA-4A19-415B-B3EF-8CFFB85BE6EB}" type="slidenum">
              <a:rPr lang="en-GB" altLang="en-US"/>
              <a:pPr/>
              <a:t>‹#›</a:t>
            </a:fld>
            <a:endParaRPr lang="en-GB" altLang="en-US"/>
          </a:p>
        </p:txBody>
      </p:sp>
      <p:sp>
        <p:nvSpPr>
          <p:cNvPr id="7" name="Rectangle 7">
            <a:extLst>
              <a:ext uri="{FF2B5EF4-FFF2-40B4-BE49-F238E27FC236}">
                <a16:creationId xmlns:a16="http://schemas.microsoft.com/office/drawing/2014/main" id="{C84408BB-9ACA-4B1C-BDFF-AB8DA68C7E7F}"/>
              </a:ext>
            </a:extLst>
          </p:cNvPr>
          <p:cNvSpPr>
            <a:spLocks noChangeArrowheads="1"/>
          </p:cNvSpPr>
          <p:nvPr/>
        </p:nvSpPr>
        <p:spPr bwMode="auto">
          <a:xfrm>
            <a:off x="1924050" y="8831580"/>
            <a:ext cx="2971800" cy="464820"/>
          </a:xfrm>
          <a:prstGeom prst="rect">
            <a:avLst/>
          </a:prstGeom>
          <a:noFill/>
          <a:ln w="9525">
            <a:noFill/>
            <a:miter lim="800000"/>
            <a:headEnd/>
            <a:tailEnd/>
          </a:ln>
          <a:effectLst/>
        </p:spPr>
        <p:txBody>
          <a:bodyPr anchor="b"/>
          <a:lstStyle/>
          <a:p>
            <a:pPr algn="ctr">
              <a:defRPr/>
            </a:pPr>
            <a:r>
              <a:rPr lang="en-GB" sz="1200" b="1" baseline="0" dirty="0">
                <a:solidFill>
                  <a:schemeClr val="tx1"/>
                </a:solidFill>
              </a:rPr>
              <a:t>© Boardworks</a:t>
            </a:r>
          </a:p>
        </p:txBody>
      </p:sp>
      <p:sp>
        <p:nvSpPr>
          <p:cNvPr id="8" name="Rectangle 9">
            <a:extLst>
              <a:ext uri="{FF2B5EF4-FFF2-40B4-BE49-F238E27FC236}">
                <a16:creationId xmlns:a16="http://schemas.microsoft.com/office/drawing/2014/main" id="{DAC037D8-9476-4721-B333-E57F956EF9D6}"/>
              </a:ext>
            </a:extLst>
          </p:cNvPr>
          <p:cNvSpPr>
            <a:spLocks noChangeArrowheads="1"/>
          </p:cNvSpPr>
          <p:nvPr/>
        </p:nvSpPr>
        <p:spPr bwMode="auto">
          <a:xfrm>
            <a:off x="1548766" y="116205"/>
            <a:ext cx="3760470" cy="464820"/>
          </a:xfrm>
          <a:prstGeom prst="rect">
            <a:avLst/>
          </a:prstGeom>
          <a:noFill/>
          <a:ln w="9525">
            <a:noFill/>
            <a:miter lim="800000"/>
            <a:headEnd/>
            <a:tailEnd/>
          </a:ln>
        </p:spPr>
        <p:txBody>
          <a:bodyPr anchor="b"/>
          <a:lstStyle/>
          <a:p>
            <a:pPr algn="ctr"/>
            <a:r>
              <a:rPr lang="en-GB" sz="1200" b="1" baseline="0" dirty="0">
                <a:solidFill>
                  <a:schemeClr val="tx1"/>
                </a:solidFill>
              </a:rPr>
              <a:t>Boardworks High School Physical Science</a:t>
            </a:r>
          </a:p>
        </p:txBody>
      </p:sp>
    </p:spTree>
    <p:extLst>
      <p:ext uri="{BB962C8B-B14F-4D97-AF65-F5344CB8AC3E}">
        <p14:creationId xmlns:p14="http://schemas.microsoft.com/office/powerpoint/2010/main" val="3014668130"/>
      </p:ext>
    </p:extLst>
  </p:cSld>
  <p:clrMap bg1="lt1" tx1="dk1" bg2="lt2" tx2="dk2" accent1="accent1" accent2="accent2" accent3="accent3" accent4="accent4" accent5="accent5" accent6="accent6" hlink="hlink" folHlink="folHlink"/>
  <p:hf hdr="0" ftr="0" dt="0"/>
  <p:notesStyle>
    <a:lvl1pPr algn="l" rtl="0" eaLnBrk="0" fontAlgn="base" hangingPunct="0">
      <a:spcBef>
        <a:spcPts val="432"/>
      </a:spcBef>
      <a:spcAft>
        <a:spcPct val="0"/>
      </a:spcAft>
      <a:defRPr sz="1200" kern="1200">
        <a:solidFill>
          <a:schemeClr val="tx1"/>
        </a:solidFill>
        <a:latin typeface="Arial" charset="0"/>
        <a:ea typeface="+mn-ea"/>
        <a:cs typeface="+mn-cs"/>
      </a:defRPr>
    </a:lvl1pPr>
    <a:lvl2pPr marL="457200" algn="l" rtl="0" eaLnBrk="0" fontAlgn="base" hangingPunct="0">
      <a:spcBef>
        <a:spcPts val="432"/>
      </a:spcBef>
      <a:spcAft>
        <a:spcPct val="0"/>
      </a:spcAft>
      <a:defRPr sz="1200" kern="1200">
        <a:solidFill>
          <a:schemeClr val="tx1"/>
        </a:solidFill>
        <a:latin typeface="Arial" charset="0"/>
        <a:ea typeface="+mn-ea"/>
        <a:cs typeface="+mn-cs"/>
      </a:defRPr>
    </a:lvl2pPr>
    <a:lvl3pPr marL="914400" algn="l" rtl="0" eaLnBrk="0" fontAlgn="base" hangingPunct="0">
      <a:spcBef>
        <a:spcPts val="432"/>
      </a:spcBef>
      <a:spcAft>
        <a:spcPct val="0"/>
      </a:spcAft>
      <a:defRPr sz="1200" kern="1200">
        <a:solidFill>
          <a:schemeClr val="tx1"/>
        </a:solidFill>
        <a:latin typeface="Arial" charset="0"/>
        <a:ea typeface="+mn-ea"/>
        <a:cs typeface="+mn-cs"/>
      </a:defRPr>
    </a:lvl3pPr>
    <a:lvl4pPr marL="1371600" algn="l" rtl="0" eaLnBrk="0" fontAlgn="base" hangingPunct="0">
      <a:spcBef>
        <a:spcPts val="432"/>
      </a:spcBef>
      <a:spcAft>
        <a:spcPct val="0"/>
      </a:spcAft>
      <a:defRPr sz="1200" kern="1200">
        <a:solidFill>
          <a:schemeClr val="tx1"/>
        </a:solidFill>
        <a:latin typeface="Arial" charset="0"/>
        <a:ea typeface="+mn-ea"/>
        <a:cs typeface="+mn-cs"/>
      </a:defRPr>
    </a:lvl4pPr>
    <a:lvl5pPr marL="1828800" algn="l" rtl="0" eaLnBrk="0" fontAlgn="base" hangingPunct="0">
      <a:spcBef>
        <a:spcPts val="432"/>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a:extLst>
              <a:ext uri="{FF2B5EF4-FFF2-40B4-BE49-F238E27FC236}">
                <a16:creationId xmlns:a16="http://schemas.microsoft.com/office/drawing/2014/main" id="{D8E380A9-E4A9-4CF7-8605-43D49AA49131}"/>
              </a:ext>
            </a:extLst>
          </p:cNvPr>
          <p:cNvSpPr>
            <a:spLocks noGrp="1" noRot="1" noChangeAspect="1" noChangeArrowheads="1" noTextEdit="1"/>
          </p:cNvSpPr>
          <p:nvPr>
            <p:ph type="sldImg"/>
          </p:nvPr>
        </p:nvSpPr>
        <p:spPr>
          <a:ln/>
        </p:spPr>
      </p:sp>
      <p:sp>
        <p:nvSpPr>
          <p:cNvPr id="16389" name="Rectangle 3">
            <a:extLst>
              <a:ext uri="{FF2B5EF4-FFF2-40B4-BE49-F238E27FC236}">
                <a16:creationId xmlns:a16="http://schemas.microsoft.com/office/drawing/2014/main" id="{4D06168A-9D89-4E20-8516-4C5F463EE8BD}"/>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latin typeface="Arial" panose="020B0604020202020204" pitchFamily="34" charset="0"/>
            </a:endParaRPr>
          </a:p>
        </p:txBody>
      </p:sp>
      <p:sp>
        <p:nvSpPr>
          <p:cNvPr id="3" name="Slide Number Placeholder 2">
            <a:extLst>
              <a:ext uri="{FF2B5EF4-FFF2-40B4-BE49-F238E27FC236}">
                <a16:creationId xmlns:a16="http://schemas.microsoft.com/office/drawing/2014/main" id="{F8C504A0-04D1-4F1B-8F84-EF40F39C5879}"/>
              </a:ext>
            </a:extLst>
          </p:cNvPr>
          <p:cNvSpPr>
            <a:spLocks noGrp="1"/>
          </p:cNvSpPr>
          <p:nvPr>
            <p:ph type="sldNum" sz="quarter" idx="10"/>
          </p:nvPr>
        </p:nvSpPr>
        <p:spPr/>
        <p:txBody>
          <a:bodyPr/>
          <a:lstStyle/>
          <a:p>
            <a:fld id="{52066AFA-4A19-415B-B3EF-8CFFB85BE6EB}" type="slidenum">
              <a:rPr lang="en-GB" altLang="en-US" smtClean="0"/>
              <a:pPr/>
              <a:t>1</a:t>
            </a:fld>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a:extLst>
              <a:ext uri="{FF2B5EF4-FFF2-40B4-BE49-F238E27FC236}">
                <a16:creationId xmlns:a16="http://schemas.microsoft.com/office/drawing/2014/main" id="{0EF94B0E-F18B-4368-99F7-364E2A183D33}"/>
              </a:ext>
            </a:extLst>
          </p:cNvPr>
          <p:cNvSpPr>
            <a:spLocks noGrp="1" noRot="1" noChangeAspect="1" noChangeArrowheads="1" noTextEdit="1"/>
          </p:cNvSpPr>
          <p:nvPr>
            <p:ph type="sldImg"/>
          </p:nvPr>
        </p:nvSpPr>
        <p:spPr>
          <a:ln/>
        </p:spPr>
      </p:sp>
      <p:sp>
        <p:nvSpPr>
          <p:cNvPr id="24581" name="Rectangle 3">
            <a:extLst>
              <a:ext uri="{FF2B5EF4-FFF2-40B4-BE49-F238E27FC236}">
                <a16:creationId xmlns:a16="http://schemas.microsoft.com/office/drawing/2014/main" id="{C1EDABA6-54DB-4969-B3E9-CE6CA65FCC84}"/>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indent="-171450" fontAlgn="base">
              <a:buFont typeface="Arial" panose="020B0604020202020204" pitchFamily="34" charset="0"/>
              <a:buChar char="•"/>
            </a:pPr>
            <a:r>
              <a:rPr lang="en-GB" sz="1200" b="1" kern="1200" dirty="0">
                <a:solidFill>
                  <a:schemeClr val="tx1"/>
                </a:solidFill>
                <a:effectLst/>
                <a:latin typeface="Arial" charset="0"/>
                <a:ea typeface="+mn-ea"/>
                <a:cs typeface="+mn-cs"/>
              </a:rPr>
              <a:t>Developing and Using Models: </a:t>
            </a:r>
            <a:r>
              <a:rPr lang="en-GB" sz="1200" kern="1200" dirty="0">
                <a:solidFill>
                  <a:schemeClr val="tx1"/>
                </a:solidFill>
                <a:effectLst/>
                <a:latin typeface="Arial" charset="0"/>
                <a:ea typeface="+mn-ea"/>
                <a:cs typeface="+mn-cs"/>
              </a:rPr>
              <a:t>Develop, revise, and/or use a model based on evidence to illustrate and/or predict the relationships between systems or between components of a system.</a:t>
            </a:r>
            <a:endParaRPr lang="en-GB" dirty="0">
              <a:effectLst/>
            </a:endParaRPr>
          </a:p>
        </p:txBody>
      </p:sp>
      <p:sp>
        <p:nvSpPr>
          <p:cNvPr id="3" name="Slide Number Placeholder 2">
            <a:extLst>
              <a:ext uri="{FF2B5EF4-FFF2-40B4-BE49-F238E27FC236}">
                <a16:creationId xmlns:a16="http://schemas.microsoft.com/office/drawing/2014/main" id="{AD55A920-C628-4F61-9E58-F7CB93800FD0}"/>
              </a:ext>
            </a:extLst>
          </p:cNvPr>
          <p:cNvSpPr>
            <a:spLocks noGrp="1"/>
          </p:cNvSpPr>
          <p:nvPr>
            <p:ph type="sldNum" sz="quarter" idx="10"/>
          </p:nvPr>
        </p:nvSpPr>
        <p:spPr/>
        <p:txBody>
          <a:bodyPr/>
          <a:lstStyle/>
          <a:p>
            <a:fld id="{52066AFA-4A19-415B-B3EF-8CFFB85BE6EB}" type="slidenum">
              <a:rPr lang="en-GB" altLang="en-US" smtClean="0"/>
              <a:pPr/>
              <a:t>10</a:t>
            </a:fld>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a:extLst>
              <a:ext uri="{FF2B5EF4-FFF2-40B4-BE49-F238E27FC236}">
                <a16:creationId xmlns:a16="http://schemas.microsoft.com/office/drawing/2014/main" id="{13148426-5C9C-45B3-950C-51040F6F7FE2}"/>
              </a:ext>
            </a:extLst>
          </p:cNvPr>
          <p:cNvSpPr>
            <a:spLocks noGrp="1" noRot="1" noChangeAspect="1" noChangeArrowheads="1" noTextEdit="1"/>
          </p:cNvSpPr>
          <p:nvPr>
            <p:ph type="sldImg"/>
          </p:nvPr>
        </p:nvSpPr>
        <p:spPr>
          <a:ln/>
        </p:spPr>
      </p:sp>
      <p:sp>
        <p:nvSpPr>
          <p:cNvPr id="25605" name="Rectangle 3">
            <a:extLst>
              <a:ext uri="{FF2B5EF4-FFF2-40B4-BE49-F238E27FC236}">
                <a16:creationId xmlns:a16="http://schemas.microsoft.com/office/drawing/2014/main" id="{9F83AB07-AF49-4903-B94B-8F78BF704114}"/>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1" fontAlgn="base" latinLnBrk="0" hangingPunct="1">
              <a:lnSpc>
                <a:spcPct val="100000"/>
              </a:lnSpc>
              <a:spcBef>
                <a:spcPts val="432"/>
              </a:spcBef>
              <a:spcAft>
                <a:spcPct val="0"/>
              </a:spcAft>
              <a:buClrTx/>
              <a:buSzTx/>
              <a:buFont typeface="Arial" panose="020B0604020202020204" pitchFamily="34" charset="0"/>
              <a:buChar char="•"/>
              <a:tabLst/>
              <a:defRPr/>
            </a:pPr>
            <a:r>
              <a:rPr lang="en-GB" sz="1200" b="1" kern="1200" dirty="0" err="1">
                <a:solidFill>
                  <a:schemeClr val="tx1"/>
                </a:solidFill>
                <a:effectLst/>
                <a:latin typeface="Arial" charset="0"/>
                <a:ea typeface="+mn-ea"/>
                <a:cs typeface="+mn-cs"/>
              </a:rPr>
              <a:t>Analyzing</a:t>
            </a:r>
            <a:r>
              <a:rPr lang="en-GB" sz="1200" b="1" kern="1200" dirty="0">
                <a:solidFill>
                  <a:schemeClr val="tx1"/>
                </a:solidFill>
                <a:effectLst/>
                <a:latin typeface="Arial" charset="0"/>
                <a:ea typeface="+mn-ea"/>
                <a:cs typeface="+mn-cs"/>
              </a:rPr>
              <a:t> and Interpreting Data:</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Analyze</a:t>
            </a:r>
            <a:r>
              <a:rPr lang="en-GB" sz="1200" kern="1200" dirty="0">
                <a:solidFill>
                  <a:schemeClr val="tx1"/>
                </a:solidFill>
                <a:effectLst/>
                <a:latin typeface="Arial" charset="0"/>
                <a:ea typeface="+mn-ea"/>
                <a:cs typeface="+mn-cs"/>
              </a:rPr>
              <a:t> data using tools, technologies, and/or models (e.g., computational, mathematical) in order to make valid and reliable scientific claims or determine an optimal design solution.</a:t>
            </a:r>
          </a:p>
        </p:txBody>
      </p:sp>
      <p:sp>
        <p:nvSpPr>
          <p:cNvPr id="3" name="Slide Number Placeholder 2">
            <a:extLst>
              <a:ext uri="{FF2B5EF4-FFF2-40B4-BE49-F238E27FC236}">
                <a16:creationId xmlns:a16="http://schemas.microsoft.com/office/drawing/2014/main" id="{F9353FCA-6FCF-45A3-91D3-4F8E8788EFF9}"/>
              </a:ext>
            </a:extLst>
          </p:cNvPr>
          <p:cNvSpPr>
            <a:spLocks noGrp="1"/>
          </p:cNvSpPr>
          <p:nvPr>
            <p:ph type="sldNum" sz="quarter" idx="10"/>
          </p:nvPr>
        </p:nvSpPr>
        <p:spPr/>
        <p:txBody>
          <a:bodyPr/>
          <a:lstStyle/>
          <a:p>
            <a:fld id="{52066AFA-4A19-415B-B3EF-8CFFB85BE6EB}" type="slidenum">
              <a:rPr lang="en-GB" altLang="en-US" smtClean="0"/>
              <a:pPr/>
              <a:t>11</a:t>
            </a:fld>
            <a:endParaRPr lang="en-GB"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a:extLst>
              <a:ext uri="{FF2B5EF4-FFF2-40B4-BE49-F238E27FC236}">
                <a16:creationId xmlns:a16="http://schemas.microsoft.com/office/drawing/2014/main" id="{F53A5C1F-DE6B-4CD3-94F1-118AF8B10766}"/>
              </a:ext>
            </a:extLst>
          </p:cNvPr>
          <p:cNvSpPr>
            <a:spLocks noGrp="1" noRot="1" noChangeAspect="1" noChangeArrowheads="1" noTextEdit="1"/>
          </p:cNvSpPr>
          <p:nvPr>
            <p:ph type="sldImg"/>
          </p:nvPr>
        </p:nvSpPr>
        <p:spPr>
          <a:ln/>
        </p:spPr>
      </p:sp>
      <p:sp>
        <p:nvSpPr>
          <p:cNvPr id="26629" name="Rectangle 3">
            <a:extLst>
              <a:ext uri="{FF2B5EF4-FFF2-40B4-BE49-F238E27FC236}">
                <a16:creationId xmlns:a16="http://schemas.microsoft.com/office/drawing/2014/main" id="{0847FA75-6E81-4ABD-A329-1D7ADF855954}"/>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Practices:</a:t>
            </a:r>
          </a:p>
          <a:p>
            <a:pPr marL="171450" marR="0" lvl="0" indent="-171450" algn="l" defTabSz="914400" rtl="0" eaLnBrk="1" fontAlgn="base" latinLnBrk="0" hangingPunct="1">
              <a:lnSpc>
                <a:spcPct val="100000"/>
              </a:lnSpc>
              <a:spcBef>
                <a:spcPts val="432"/>
              </a:spcBef>
              <a:spcAft>
                <a:spcPct val="0"/>
              </a:spcAft>
              <a:buClrTx/>
              <a:buSzTx/>
              <a:buFont typeface="Arial" panose="020B0604020202020204" pitchFamily="34" charset="0"/>
              <a:buChar char="•"/>
              <a:tabLst/>
              <a:defRPr/>
            </a:pPr>
            <a:r>
              <a:rPr lang="en-GB" sz="1200" b="1" kern="1200" dirty="0" err="1">
                <a:solidFill>
                  <a:schemeClr val="tx1"/>
                </a:solidFill>
                <a:effectLst/>
                <a:latin typeface="Arial" charset="0"/>
                <a:ea typeface="+mn-ea"/>
                <a:cs typeface="+mn-cs"/>
              </a:rPr>
              <a:t>Analyzing</a:t>
            </a:r>
            <a:r>
              <a:rPr lang="en-GB" sz="1200" b="1" kern="1200" dirty="0">
                <a:solidFill>
                  <a:schemeClr val="tx1"/>
                </a:solidFill>
                <a:effectLst/>
                <a:latin typeface="Arial" charset="0"/>
                <a:ea typeface="+mn-ea"/>
                <a:cs typeface="+mn-cs"/>
              </a:rPr>
              <a:t> and Interpreting Data:</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Analyze</a:t>
            </a:r>
            <a:r>
              <a:rPr lang="en-GB" sz="1200" kern="1200" dirty="0">
                <a:solidFill>
                  <a:schemeClr val="tx1"/>
                </a:solidFill>
                <a:effectLst/>
                <a:latin typeface="Arial" charset="0"/>
                <a:ea typeface="+mn-ea"/>
                <a:cs typeface="+mn-cs"/>
              </a:rPr>
              <a:t> data using tools, technologies, and/or models (e.g., computational, mathematical) in order to make valid and reliable scientific claims or determine an optimal design solution.</a:t>
            </a:r>
          </a:p>
          <a:p>
            <a:pPr marL="171450" marR="0" lvl="0" indent="-171450" algn="l" defTabSz="914400" rtl="0" eaLnBrk="1" fontAlgn="base" latinLnBrk="0" hangingPunct="1">
              <a:lnSpc>
                <a:spcPct val="100000"/>
              </a:lnSpc>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Constructing Explanations and Designing Solutions:</a:t>
            </a:r>
            <a:r>
              <a:rPr lang="en-GB" sz="1200" kern="1200" dirty="0">
                <a:solidFill>
                  <a:schemeClr val="tx1"/>
                </a:solidFill>
                <a:effectLst/>
                <a:latin typeface="Arial" charset="0"/>
                <a:ea typeface="+mn-ea"/>
                <a:cs typeface="+mn-cs"/>
              </a:rPr>
              <a:t> Apply scientific ideas, principles, and/or evidence to provide an explanation of phenomena and solve design problems, taking into account possible unanticipated effects.</a:t>
            </a:r>
            <a:endParaRPr lang="en-GB" dirty="0">
              <a:effectLst/>
            </a:endParaRPr>
          </a:p>
        </p:txBody>
      </p:sp>
      <p:sp>
        <p:nvSpPr>
          <p:cNvPr id="3" name="Slide Number Placeholder 2">
            <a:extLst>
              <a:ext uri="{FF2B5EF4-FFF2-40B4-BE49-F238E27FC236}">
                <a16:creationId xmlns:a16="http://schemas.microsoft.com/office/drawing/2014/main" id="{4B23BE12-FCF0-494F-A42E-79D19E888573}"/>
              </a:ext>
            </a:extLst>
          </p:cNvPr>
          <p:cNvSpPr>
            <a:spLocks noGrp="1"/>
          </p:cNvSpPr>
          <p:nvPr>
            <p:ph type="sldNum" sz="quarter" idx="10"/>
          </p:nvPr>
        </p:nvSpPr>
        <p:spPr/>
        <p:txBody>
          <a:bodyPr/>
          <a:lstStyle/>
          <a:p>
            <a:fld id="{52066AFA-4A19-415B-B3EF-8CFFB85BE6EB}" type="slidenum">
              <a:rPr lang="en-GB" altLang="en-US" smtClean="0"/>
              <a:pPr/>
              <a:t>12</a:t>
            </a:fld>
            <a:endParaRPr lang="en-GB"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a:extLst>
              <a:ext uri="{FF2B5EF4-FFF2-40B4-BE49-F238E27FC236}">
                <a16:creationId xmlns:a16="http://schemas.microsoft.com/office/drawing/2014/main" id="{DE1556D9-4001-4658-8DA2-2715FEF7C770}"/>
              </a:ext>
            </a:extLst>
          </p:cNvPr>
          <p:cNvSpPr>
            <a:spLocks noGrp="1" noRot="1" noChangeAspect="1" noChangeArrowheads="1" noTextEdit="1"/>
          </p:cNvSpPr>
          <p:nvPr>
            <p:ph type="sldImg"/>
          </p:nvPr>
        </p:nvSpPr>
        <p:spPr>
          <a:ln/>
        </p:spPr>
      </p:sp>
      <p:sp>
        <p:nvSpPr>
          <p:cNvPr id="27653" name="Rectangle 3">
            <a:extLst>
              <a:ext uri="{FF2B5EF4-FFF2-40B4-BE49-F238E27FC236}">
                <a16:creationId xmlns:a16="http://schemas.microsoft.com/office/drawing/2014/main" id="{98907D54-A43E-48A4-9726-59A492632D45}"/>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latin typeface="Arial" panose="020B0604020202020204" pitchFamily="34" charset="0"/>
            </a:endParaRPr>
          </a:p>
        </p:txBody>
      </p:sp>
      <p:sp>
        <p:nvSpPr>
          <p:cNvPr id="3" name="Slide Number Placeholder 2">
            <a:extLst>
              <a:ext uri="{FF2B5EF4-FFF2-40B4-BE49-F238E27FC236}">
                <a16:creationId xmlns:a16="http://schemas.microsoft.com/office/drawing/2014/main" id="{366B3222-695C-41EE-AE4B-C5AD4E37BB01}"/>
              </a:ext>
            </a:extLst>
          </p:cNvPr>
          <p:cNvSpPr>
            <a:spLocks noGrp="1"/>
          </p:cNvSpPr>
          <p:nvPr>
            <p:ph type="sldNum" sz="quarter" idx="10"/>
          </p:nvPr>
        </p:nvSpPr>
        <p:spPr/>
        <p:txBody>
          <a:bodyPr/>
          <a:lstStyle/>
          <a:p>
            <a:fld id="{52066AFA-4A19-415B-B3EF-8CFFB85BE6EB}" type="slidenum">
              <a:rPr lang="en-GB" altLang="en-US" smtClean="0"/>
              <a:pPr/>
              <a:t>13</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7239C33-43B4-44A4-8CF2-DC31698099EF}"/>
              </a:ext>
            </a:extLst>
          </p:cNvPr>
          <p:cNvSpPr>
            <a:spLocks noGrp="1"/>
          </p:cNvSpPr>
          <p:nvPr>
            <p:ph type="sldNum" sz="quarter" idx="10"/>
          </p:nvPr>
        </p:nvSpPr>
        <p:spPr/>
        <p:txBody>
          <a:bodyPr/>
          <a:lstStyle/>
          <a:p>
            <a:fld id="{52066AFA-4A19-415B-B3EF-8CFFB85BE6EB}" type="slidenum">
              <a:rPr lang="en-GB" altLang="en-US" smtClean="0"/>
              <a:pPr/>
              <a:t>2</a:t>
            </a:fld>
            <a:endParaRPr lang="en-GB" altLang="en-US"/>
          </a:p>
        </p:txBody>
      </p:sp>
    </p:spTree>
    <p:extLst>
      <p:ext uri="{BB962C8B-B14F-4D97-AF65-F5344CB8AC3E}">
        <p14:creationId xmlns:p14="http://schemas.microsoft.com/office/powerpoint/2010/main" val="1097536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a:extLst>
              <a:ext uri="{FF2B5EF4-FFF2-40B4-BE49-F238E27FC236}">
                <a16:creationId xmlns:a16="http://schemas.microsoft.com/office/drawing/2014/main" id="{4DCB61A2-F62C-4457-A324-95737F25C710}"/>
              </a:ext>
            </a:extLst>
          </p:cNvPr>
          <p:cNvSpPr>
            <a:spLocks noGrp="1" noRot="1" noChangeAspect="1" noChangeArrowheads="1" noTextEdit="1"/>
          </p:cNvSpPr>
          <p:nvPr>
            <p:ph type="sldImg"/>
          </p:nvPr>
        </p:nvSpPr>
        <p:spPr>
          <a:ln/>
        </p:spPr>
      </p:sp>
      <p:sp>
        <p:nvSpPr>
          <p:cNvPr id="17413" name="Rectangle 3">
            <a:extLst>
              <a:ext uri="{FF2B5EF4-FFF2-40B4-BE49-F238E27FC236}">
                <a16:creationId xmlns:a16="http://schemas.microsoft.com/office/drawing/2014/main" id="{4D7287E1-60EE-40FB-ADC3-CBE0B9648A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ts val="432"/>
              </a:spcBef>
              <a:spcAft>
                <a:spcPct val="0"/>
              </a:spcAft>
              <a:buClrTx/>
              <a:buSzTx/>
              <a:buFontTx/>
              <a:buNone/>
              <a:tabLst/>
              <a:defRPr/>
            </a:pPr>
            <a:r>
              <a:rPr lang="en-GB" altLang="en-US" dirty="0">
                <a:latin typeface="Arial" panose="020B0604020202020204" pitchFamily="34" charset="0"/>
              </a:rPr>
              <a:t>This presentation is accompanied by the worksheet </a:t>
            </a:r>
            <a:r>
              <a:rPr lang="en-GB" altLang="en-US" i="1" dirty="0">
                <a:latin typeface="Arial" panose="020B0604020202020204" pitchFamily="34" charset="0"/>
              </a:rPr>
              <a:t>Intermolecular Forces</a:t>
            </a:r>
            <a:r>
              <a:rPr lang="en-GB" altLang="en-US" dirty="0">
                <a:latin typeface="Arial" panose="020B0604020202020204" pitchFamily="34" charset="0"/>
              </a:rPr>
              <a:t>.</a:t>
            </a:r>
          </a:p>
        </p:txBody>
      </p:sp>
      <p:sp>
        <p:nvSpPr>
          <p:cNvPr id="3" name="Slide Number Placeholder 2">
            <a:extLst>
              <a:ext uri="{FF2B5EF4-FFF2-40B4-BE49-F238E27FC236}">
                <a16:creationId xmlns:a16="http://schemas.microsoft.com/office/drawing/2014/main" id="{3D910D4D-A726-4058-884C-1B00B39BE97B}"/>
              </a:ext>
            </a:extLst>
          </p:cNvPr>
          <p:cNvSpPr>
            <a:spLocks noGrp="1"/>
          </p:cNvSpPr>
          <p:nvPr>
            <p:ph type="sldNum" sz="quarter" idx="10"/>
          </p:nvPr>
        </p:nvSpPr>
        <p:spPr/>
        <p:txBody>
          <a:bodyPr/>
          <a:lstStyle/>
          <a:p>
            <a:fld id="{52066AFA-4A19-415B-B3EF-8CFFB85BE6EB}" type="slidenum">
              <a:rPr lang="en-GB" altLang="en-US" smtClean="0"/>
              <a:pPr/>
              <a:t>3</a:t>
            </a:fld>
            <a:endParaRPr lang="en-GB" altLang="en-US"/>
          </a:p>
        </p:txBody>
      </p:sp>
    </p:spTree>
    <p:extLst>
      <p:ext uri="{BB962C8B-B14F-4D97-AF65-F5344CB8AC3E}">
        <p14:creationId xmlns:p14="http://schemas.microsoft.com/office/powerpoint/2010/main" val="3814431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a:extLst>
              <a:ext uri="{FF2B5EF4-FFF2-40B4-BE49-F238E27FC236}">
                <a16:creationId xmlns:a16="http://schemas.microsoft.com/office/drawing/2014/main" id="{16CB1D63-160E-4DE2-964B-6CBB0538C0A3}"/>
              </a:ext>
            </a:extLst>
          </p:cNvPr>
          <p:cNvSpPr>
            <a:spLocks noGrp="1" noRot="1" noChangeAspect="1" noChangeArrowheads="1" noTextEdit="1"/>
          </p:cNvSpPr>
          <p:nvPr>
            <p:ph type="sldImg"/>
          </p:nvPr>
        </p:nvSpPr>
        <p:spPr>
          <a:ln/>
        </p:spPr>
      </p:sp>
      <p:sp>
        <p:nvSpPr>
          <p:cNvPr id="18437" name="Rectangle 3">
            <a:extLst>
              <a:ext uri="{FF2B5EF4-FFF2-40B4-BE49-F238E27FC236}">
                <a16:creationId xmlns:a16="http://schemas.microsoft.com/office/drawing/2014/main" id="{88F81E5C-75D4-4390-A491-698F270F7FAF}"/>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indent="-171450" fontAlgn="base">
              <a:buFont typeface="Arial" panose="020B0604020202020204" pitchFamily="34" charset="0"/>
              <a:buChar char="•"/>
            </a:pPr>
            <a:r>
              <a:rPr lang="en-GB" sz="1200" b="1" kern="1200" dirty="0">
                <a:solidFill>
                  <a:schemeClr val="tx1"/>
                </a:solidFill>
                <a:effectLst/>
                <a:latin typeface="Arial" charset="0"/>
                <a:ea typeface="+mn-ea"/>
                <a:cs typeface="+mn-cs"/>
              </a:rPr>
              <a:t>Developing and Using Models: </a:t>
            </a:r>
            <a:r>
              <a:rPr lang="en-GB" sz="1200" kern="1200" dirty="0">
                <a:solidFill>
                  <a:schemeClr val="tx1"/>
                </a:solidFill>
                <a:effectLst/>
                <a:latin typeface="Arial" charset="0"/>
                <a:ea typeface="+mn-ea"/>
                <a:cs typeface="+mn-cs"/>
              </a:rPr>
              <a:t>Develop, revise, and/or use a model based on evidence to illustrate and/or predict the relationships between systems or between components of a system.</a:t>
            </a:r>
            <a:endParaRPr lang="en-GB" dirty="0">
              <a:effectLst/>
            </a:endParaRPr>
          </a:p>
        </p:txBody>
      </p:sp>
      <p:sp>
        <p:nvSpPr>
          <p:cNvPr id="3" name="Slide Number Placeholder 2">
            <a:extLst>
              <a:ext uri="{FF2B5EF4-FFF2-40B4-BE49-F238E27FC236}">
                <a16:creationId xmlns:a16="http://schemas.microsoft.com/office/drawing/2014/main" id="{986B16D2-4BF2-4C64-A276-2F24CEB8B7CC}"/>
              </a:ext>
            </a:extLst>
          </p:cNvPr>
          <p:cNvSpPr>
            <a:spLocks noGrp="1"/>
          </p:cNvSpPr>
          <p:nvPr>
            <p:ph type="sldNum" sz="quarter" idx="10"/>
          </p:nvPr>
        </p:nvSpPr>
        <p:spPr/>
        <p:txBody>
          <a:bodyPr/>
          <a:lstStyle/>
          <a:p>
            <a:fld id="{52066AFA-4A19-415B-B3EF-8CFFB85BE6EB}" type="slidenum">
              <a:rPr lang="en-GB" altLang="en-US" smtClean="0"/>
              <a:pPr/>
              <a:t>4</a:t>
            </a:fld>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a:extLst>
              <a:ext uri="{FF2B5EF4-FFF2-40B4-BE49-F238E27FC236}">
                <a16:creationId xmlns:a16="http://schemas.microsoft.com/office/drawing/2014/main" id="{82BAC16C-32C7-4ADF-993A-CF9DA7BD8B09}"/>
              </a:ext>
            </a:extLst>
          </p:cNvPr>
          <p:cNvSpPr>
            <a:spLocks noGrp="1" noRot="1" noChangeAspect="1" noChangeArrowheads="1" noTextEdit="1"/>
          </p:cNvSpPr>
          <p:nvPr>
            <p:ph type="sldImg"/>
          </p:nvPr>
        </p:nvSpPr>
        <p:spPr>
          <a:ln/>
        </p:spPr>
      </p:sp>
      <p:sp>
        <p:nvSpPr>
          <p:cNvPr id="19461" name="Rectangle 3">
            <a:extLst>
              <a:ext uri="{FF2B5EF4-FFF2-40B4-BE49-F238E27FC236}">
                <a16:creationId xmlns:a16="http://schemas.microsoft.com/office/drawing/2014/main" id="{2A1C2951-0CD7-4F21-A8B3-B22D3587C392}"/>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Practices:</a:t>
            </a:r>
          </a:p>
          <a:p>
            <a:pPr marL="171450" marR="0" lvl="0" indent="-171450" algn="l" defTabSz="914400" rtl="0" eaLnBrk="1" fontAlgn="base" latinLnBrk="0" hangingPunct="1">
              <a:lnSpc>
                <a:spcPct val="100000"/>
              </a:lnSpc>
              <a:spcBef>
                <a:spcPts val="432"/>
              </a:spcBef>
              <a:spcAft>
                <a:spcPct val="0"/>
              </a:spcAft>
              <a:buClrTx/>
              <a:buSzTx/>
              <a:buFont typeface="Arial" panose="020B0604020202020204" pitchFamily="34" charset="0"/>
              <a:buChar char="•"/>
              <a:tabLst/>
              <a:defRPr/>
            </a:pPr>
            <a:r>
              <a:rPr lang="en-GB" sz="1200" b="1" kern="1200" dirty="0" err="1">
                <a:solidFill>
                  <a:schemeClr val="tx1"/>
                </a:solidFill>
                <a:effectLst/>
                <a:latin typeface="Arial" charset="0"/>
                <a:ea typeface="+mn-ea"/>
                <a:cs typeface="+mn-cs"/>
              </a:rPr>
              <a:t>Analyzing</a:t>
            </a:r>
            <a:r>
              <a:rPr lang="en-GB" sz="1200" b="1" kern="1200" dirty="0">
                <a:solidFill>
                  <a:schemeClr val="tx1"/>
                </a:solidFill>
                <a:effectLst/>
                <a:latin typeface="Arial" charset="0"/>
                <a:ea typeface="+mn-ea"/>
                <a:cs typeface="+mn-cs"/>
              </a:rPr>
              <a:t> and Interpreting Data:</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Analyze</a:t>
            </a:r>
            <a:r>
              <a:rPr lang="en-GB" sz="1200" kern="1200" dirty="0">
                <a:solidFill>
                  <a:schemeClr val="tx1"/>
                </a:solidFill>
                <a:effectLst/>
                <a:latin typeface="Arial" charset="0"/>
                <a:ea typeface="+mn-ea"/>
                <a:cs typeface="+mn-cs"/>
              </a:rPr>
              <a:t> data using tools, technologies, and/or models (e.g., computational, mathematical) in order to make valid and reliable scientific claims or determine an optimal design solution.</a:t>
            </a:r>
          </a:p>
          <a:p>
            <a:pPr marL="171450" marR="0" lvl="0" indent="-171450" algn="l" defTabSz="914400" rtl="0" eaLnBrk="1" fontAlgn="base" latinLnBrk="0" hangingPunct="1">
              <a:lnSpc>
                <a:spcPct val="100000"/>
              </a:lnSpc>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Constructing Explanations and Designing Solutions:</a:t>
            </a:r>
            <a:r>
              <a:rPr lang="en-GB" sz="1200" kern="1200" dirty="0">
                <a:solidFill>
                  <a:schemeClr val="tx1"/>
                </a:solidFill>
                <a:effectLst/>
                <a:latin typeface="Arial" charset="0"/>
                <a:ea typeface="+mn-ea"/>
                <a:cs typeface="+mn-cs"/>
              </a:rPr>
              <a:t> Apply scientific ideas, principles, and/or evidence to provide an explanation of phenomena and solve design problems, taking into account possible unanticipated effects.</a:t>
            </a:r>
            <a:endParaRPr lang="en-GB" dirty="0">
              <a:effectLst/>
            </a:endParaRPr>
          </a:p>
        </p:txBody>
      </p:sp>
      <p:sp>
        <p:nvSpPr>
          <p:cNvPr id="3" name="Slide Number Placeholder 2">
            <a:extLst>
              <a:ext uri="{FF2B5EF4-FFF2-40B4-BE49-F238E27FC236}">
                <a16:creationId xmlns:a16="http://schemas.microsoft.com/office/drawing/2014/main" id="{24113E9E-CBB5-4A1E-9766-821A6E3A150C}"/>
              </a:ext>
            </a:extLst>
          </p:cNvPr>
          <p:cNvSpPr>
            <a:spLocks noGrp="1"/>
          </p:cNvSpPr>
          <p:nvPr>
            <p:ph type="sldNum" sz="quarter" idx="10"/>
          </p:nvPr>
        </p:nvSpPr>
        <p:spPr/>
        <p:txBody>
          <a:bodyPr/>
          <a:lstStyle/>
          <a:p>
            <a:fld id="{52066AFA-4A19-415B-B3EF-8CFFB85BE6EB}" type="slidenum">
              <a:rPr lang="en-GB" altLang="en-US" smtClean="0"/>
              <a:pPr/>
              <a:t>5</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a:extLst>
              <a:ext uri="{FF2B5EF4-FFF2-40B4-BE49-F238E27FC236}">
                <a16:creationId xmlns:a16="http://schemas.microsoft.com/office/drawing/2014/main" id="{3FF56CB8-566A-4612-BFBF-376371ACD540}"/>
              </a:ext>
            </a:extLst>
          </p:cNvPr>
          <p:cNvSpPr>
            <a:spLocks noGrp="1" noRot="1" noChangeAspect="1" noChangeArrowheads="1" noTextEdit="1"/>
          </p:cNvSpPr>
          <p:nvPr>
            <p:ph type="sldImg"/>
          </p:nvPr>
        </p:nvSpPr>
        <p:spPr>
          <a:ln/>
        </p:spPr>
      </p:sp>
      <p:sp>
        <p:nvSpPr>
          <p:cNvPr id="20485" name="Rectangle 3">
            <a:extLst>
              <a:ext uri="{FF2B5EF4-FFF2-40B4-BE49-F238E27FC236}">
                <a16:creationId xmlns:a16="http://schemas.microsoft.com/office/drawing/2014/main" id="{B931F7F0-7AA2-43F7-B269-C4F1CFE451CE}"/>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1" fontAlgn="base" latinLnBrk="0" hangingPunct="1">
              <a:lnSpc>
                <a:spcPct val="100000"/>
              </a:lnSpc>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Constructing Explanations and Designing Solutions:</a:t>
            </a:r>
            <a:r>
              <a:rPr lang="en-GB" sz="1200" kern="1200" dirty="0">
                <a:solidFill>
                  <a:schemeClr val="tx1"/>
                </a:solidFill>
                <a:effectLst/>
                <a:latin typeface="Arial" charset="0"/>
                <a:ea typeface="+mn-ea"/>
                <a:cs typeface="+mn-cs"/>
              </a:rPr>
              <a:t> Apply scientific ideas, principles, and/or evidence to provide an explanation of phenomena and solve design problems, taking into account possible unanticipated effects.</a:t>
            </a:r>
            <a:endParaRPr lang="en-GB" dirty="0">
              <a:effectLst/>
            </a:endParaRPr>
          </a:p>
        </p:txBody>
      </p:sp>
      <p:sp>
        <p:nvSpPr>
          <p:cNvPr id="3" name="Slide Number Placeholder 2">
            <a:extLst>
              <a:ext uri="{FF2B5EF4-FFF2-40B4-BE49-F238E27FC236}">
                <a16:creationId xmlns:a16="http://schemas.microsoft.com/office/drawing/2014/main" id="{2BF5367E-6FF8-4A05-810B-821C0C8FEEB5}"/>
              </a:ext>
            </a:extLst>
          </p:cNvPr>
          <p:cNvSpPr>
            <a:spLocks noGrp="1"/>
          </p:cNvSpPr>
          <p:nvPr>
            <p:ph type="sldNum" sz="quarter" idx="10"/>
          </p:nvPr>
        </p:nvSpPr>
        <p:spPr/>
        <p:txBody>
          <a:bodyPr/>
          <a:lstStyle/>
          <a:p>
            <a:fld id="{52066AFA-4A19-415B-B3EF-8CFFB85BE6EB}" type="slidenum">
              <a:rPr lang="en-GB" altLang="en-US" smtClean="0"/>
              <a:pPr/>
              <a:t>6</a:t>
            </a:fld>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a:extLst>
              <a:ext uri="{FF2B5EF4-FFF2-40B4-BE49-F238E27FC236}">
                <a16:creationId xmlns:a16="http://schemas.microsoft.com/office/drawing/2014/main" id="{E812B213-3B60-41D4-AF37-C941E037AE7E}"/>
              </a:ext>
            </a:extLst>
          </p:cNvPr>
          <p:cNvSpPr>
            <a:spLocks noGrp="1" noRot="1" noChangeAspect="1" noChangeArrowheads="1" noTextEdit="1"/>
          </p:cNvSpPr>
          <p:nvPr>
            <p:ph type="sldImg"/>
          </p:nvPr>
        </p:nvSpPr>
        <p:spPr>
          <a:ln/>
        </p:spPr>
      </p:sp>
      <p:sp>
        <p:nvSpPr>
          <p:cNvPr id="21509" name="Rectangle 3">
            <a:extLst>
              <a:ext uri="{FF2B5EF4-FFF2-40B4-BE49-F238E27FC236}">
                <a16:creationId xmlns:a16="http://schemas.microsoft.com/office/drawing/2014/main" id="{77D2D9D5-52C8-48A9-A093-70E0C7EC265C}"/>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432"/>
              </a:spcBef>
            </a:pPr>
            <a:r>
              <a:rPr lang="en-GB" altLang="en-US" b="1" dirty="0">
                <a:latin typeface="Arial" panose="020B0604020202020204" pitchFamily="34" charset="0"/>
              </a:rPr>
              <a:t>Teacher notes</a:t>
            </a:r>
          </a:p>
          <a:p>
            <a:pPr eaLnBrk="1" hangingPunct="1">
              <a:spcBef>
                <a:spcPts val="432"/>
              </a:spcBef>
            </a:pPr>
            <a:r>
              <a:rPr lang="en-GB" altLang="en-US" dirty="0">
                <a:latin typeface="Arial" panose="020B0604020202020204" pitchFamily="34" charset="0"/>
              </a:rPr>
              <a:t>Students could be reminded that molecules need to be polar, i.e. have an overall dipole, for permanent dipole–dipole forces to occur.</a:t>
            </a:r>
          </a:p>
        </p:txBody>
      </p:sp>
      <p:sp>
        <p:nvSpPr>
          <p:cNvPr id="3" name="Slide Number Placeholder 2">
            <a:extLst>
              <a:ext uri="{FF2B5EF4-FFF2-40B4-BE49-F238E27FC236}">
                <a16:creationId xmlns:a16="http://schemas.microsoft.com/office/drawing/2014/main" id="{935799F2-0580-4E98-B1C1-B929B26C1D24}"/>
              </a:ext>
            </a:extLst>
          </p:cNvPr>
          <p:cNvSpPr>
            <a:spLocks noGrp="1"/>
          </p:cNvSpPr>
          <p:nvPr>
            <p:ph type="sldNum" sz="quarter" idx="10"/>
          </p:nvPr>
        </p:nvSpPr>
        <p:spPr/>
        <p:txBody>
          <a:bodyPr/>
          <a:lstStyle/>
          <a:p>
            <a:fld id="{52066AFA-4A19-415B-B3EF-8CFFB85BE6EB}" type="slidenum">
              <a:rPr lang="en-GB" altLang="en-US" smtClean="0"/>
              <a:pPr/>
              <a:t>7</a:t>
            </a:fld>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a:extLst>
              <a:ext uri="{FF2B5EF4-FFF2-40B4-BE49-F238E27FC236}">
                <a16:creationId xmlns:a16="http://schemas.microsoft.com/office/drawing/2014/main" id="{28441AC6-28DF-461D-B546-9D325D23911A}"/>
              </a:ext>
            </a:extLst>
          </p:cNvPr>
          <p:cNvSpPr>
            <a:spLocks noGrp="1" noRot="1" noChangeAspect="1" noChangeArrowheads="1" noTextEdit="1"/>
          </p:cNvSpPr>
          <p:nvPr>
            <p:ph type="sldImg"/>
          </p:nvPr>
        </p:nvSpPr>
        <p:spPr>
          <a:ln/>
        </p:spPr>
      </p:sp>
      <p:sp>
        <p:nvSpPr>
          <p:cNvPr id="22533" name="Rectangle 3">
            <a:extLst>
              <a:ext uri="{FF2B5EF4-FFF2-40B4-BE49-F238E27FC236}">
                <a16:creationId xmlns:a16="http://schemas.microsoft.com/office/drawing/2014/main" id="{4C94F125-EC2E-4EDA-B079-8419F1F60232}"/>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432"/>
              </a:spcBef>
            </a:pPr>
            <a:r>
              <a:rPr lang="en-GB" altLang="en-US" b="1" dirty="0">
                <a:latin typeface="Arial" panose="020B0604020202020204" pitchFamily="34" charset="0"/>
              </a:rPr>
              <a:t>Teacher notes</a:t>
            </a:r>
          </a:p>
          <a:p>
            <a:pPr eaLnBrk="1" hangingPunct="1">
              <a:spcBef>
                <a:spcPts val="432"/>
              </a:spcBef>
            </a:pPr>
            <a:r>
              <a:rPr lang="en-GB" altLang="en-US" dirty="0">
                <a:latin typeface="Arial" panose="020B0604020202020204" pitchFamily="34" charset="0"/>
              </a:rPr>
              <a:t>Students could also be asked to categorize the following:</a:t>
            </a:r>
          </a:p>
          <a:p>
            <a:pPr marL="171450" indent="-171450" eaLnBrk="1" hangingPunct="1">
              <a:spcBef>
                <a:spcPts val="432"/>
              </a:spcBef>
              <a:buFont typeface="Arial" panose="020B0604020202020204" pitchFamily="34" charset="0"/>
              <a:buChar char="•"/>
            </a:pPr>
            <a:r>
              <a:rPr lang="en-GB" altLang="en-US" dirty="0">
                <a:latin typeface="Arial" panose="020B0604020202020204" pitchFamily="34" charset="0"/>
              </a:rPr>
              <a:t>phosphine (PH</a:t>
            </a:r>
            <a:r>
              <a:rPr lang="en-GB" altLang="en-US" baseline="-25000" dirty="0">
                <a:latin typeface="Arial" panose="020B0604020202020204" pitchFamily="34" charset="0"/>
              </a:rPr>
              <a:t>3</a:t>
            </a:r>
            <a:r>
              <a:rPr lang="en-GB" altLang="en-US" dirty="0">
                <a:latin typeface="Arial" panose="020B0604020202020204" pitchFamily="34" charset="0"/>
              </a:rPr>
              <a:t>) = exhibits permanent dipole–dipole forces</a:t>
            </a:r>
          </a:p>
          <a:p>
            <a:pPr marL="171450" indent="-171450" eaLnBrk="1" hangingPunct="1">
              <a:spcBef>
                <a:spcPts val="432"/>
              </a:spcBef>
              <a:buFont typeface="Arial" panose="020B0604020202020204" pitchFamily="34" charset="0"/>
              <a:buChar char="•"/>
            </a:pPr>
            <a:r>
              <a:rPr lang="en-GB" altLang="en-US" dirty="0">
                <a:latin typeface="Arial" panose="020B0604020202020204" pitchFamily="34" charset="0"/>
              </a:rPr>
              <a:t>hydrogen </a:t>
            </a:r>
            <a:r>
              <a:rPr lang="en-GB" altLang="en-US" dirty="0" err="1">
                <a:latin typeface="Arial" panose="020B0604020202020204" pitchFamily="34" charset="0"/>
              </a:rPr>
              <a:t>sulfide</a:t>
            </a:r>
            <a:r>
              <a:rPr lang="en-GB" altLang="en-US" dirty="0">
                <a:latin typeface="Arial" panose="020B0604020202020204" pitchFamily="34" charset="0"/>
              </a:rPr>
              <a:t> (H</a:t>
            </a:r>
            <a:r>
              <a:rPr lang="en-GB" altLang="en-US" baseline="-25000" dirty="0">
                <a:latin typeface="Arial" panose="020B0604020202020204" pitchFamily="34" charset="0"/>
              </a:rPr>
              <a:t>2</a:t>
            </a:r>
            <a:r>
              <a:rPr lang="en-GB" altLang="en-US" dirty="0">
                <a:latin typeface="Arial" panose="020B0604020202020204" pitchFamily="34" charset="0"/>
              </a:rPr>
              <a:t>S) = exhibits permanent dipole–dipole forces</a:t>
            </a:r>
          </a:p>
          <a:p>
            <a:pPr marL="171450" indent="-171450" eaLnBrk="1" hangingPunct="1">
              <a:spcBef>
                <a:spcPts val="432"/>
              </a:spcBef>
              <a:buFont typeface="Arial" panose="020B0604020202020204" pitchFamily="34" charset="0"/>
              <a:buChar char="•"/>
            </a:pPr>
            <a:r>
              <a:rPr lang="en-GB" altLang="en-US" dirty="0">
                <a:latin typeface="Arial" panose="020B0604020202020204" pitchFamily="34" charset="0"/>
              </a:rPr>
              <a:t>chlorine (Cl</a:t>
            </a:r>
            <a:r>
              <a:rPr lang="en-GB" altLang="en-US" baseline="-25000" dirty="0">
                <a:latin typeface="Arial" panose="020B0604020202020204" pitchFamily="34" charset="0"/>
              </a:rPr>
              <a:t>2</a:t>
            </a:r>
            <a:r>
              <a:rPr lang="en-GB" altLang="en-US" dirty="0">
                <a:latin typeface="Arial" panose="020B0604020202020204" pitchFamily="34" charset="0"/>
              </a:rPr>
              <a:t>) = does not exhibit permanent dipole–dipole forces</a:t>
            </a:r>
          </a:p>
          <a:p>
            <a:pPr marL="171450" indent="-171450" eaLnBrk="1" hangingPunct="1">
              <a:spcBef>
                <a:spcPts val="432"/>
              </a:spcBef>
              <a:buFont typeface="Arial" panose="020B0604020202020204" pitchFamily="34" charset="0"/>
              <a:buChar char="•"/>
            </a:pPr>
            <a:r>
              <a:rPr lang="en-GB" altLang="en-US" dirty="0">
                <a:latin typeface="Arial" panose="020B0604020202020204" pitchFamily="34" charset="0"/>
              </a:rPr>
              <a:t>ozone (O</a:t>
            </a:r>
            <a:r>
              <a:rPr lang="en-GB" altLang="en-US" baseline="-25000" dirty="0">
                <a:latin typeface="Arial" panose="020B0604020202020204" pitchFamily="34" charset="0"/>
              </a:rPr>
              <a:t>3</a:t>
            </a:r>
            <a:r>
              <a:rPr lang="en-GB" altLang="en-US" dirty="0">
                <a:latin typeface="Arial" panose="020B0604020202020204" pitchFamily="34" charset="0"/>
              </a:rPr>
              <a:t>) = does not exhibit permanent dipole–dipole forces</a:t>
            </a:r>
          </a:p>
        </p:txBody>
      </p:sp>
      <p:sp>
        <p:nvSpPr>
          <p:cNvPr id="3" name="Slide Number Placeholder 2">
            <a:extLst>
              <a:ext uri="{FF2B5EF4-FFF2-40B4-BE49-F238E27FC236}">
                <a16:creationId xmlns:a16="http://schemas.microsoft.com/office/drawing/2014/main" id="{7FB946FA-AF12-499A-9B88-F0EB04BDE4D3}"/>
              </a:ext>
            </a:extLst>
          </p:cNvPr>
          <p:cNvSpPr>
            <a:spLocks noGrp="1"/>
          </p:cNvSpPr>
          <p:nvPr>
            <p:ph type="sldNum" sz="quarter" idx="10"/>
          </p:nvPr>
        </p:nvSpPr>
        <p:spPr/>
        <p:txBody>
          <a:bodyPr/>
          <a:lstStyle/>
          <a:p>
            <a:fld id="{52066AFA-4A19-415B-B3EF-8CFFB85BE6EB}" type="slidenum">
              <a:rPr lang="en-GB" altLang="en-US" smtClean="0"/>
              <a:pPr/>
              <a:t>8</a:t>
            </a:fld>
            <a:endParaRPr lang="en-GB"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a:extLst>
              <a:ext uri="{FF2B5EF4-FFF2-40B4-BE49-F238E27FC236}">
                <a16:creationId xmlns:a16="http://schemas.microsoft.com/office/drawing/2014/main" id="{76CA05F9-0CE2-4BD8-A0EE-BE1539A5A044}"/>
              </a:ext>
            </a:extLst>
          </p:cNvPr>
          <p:cNvSpPr>
            <a:spLocks noGrp="1" noRot="1" noChangeAspect="1" noChangeArrowheads="1" noTextEdit="1"/>
          </p:cNvSpPr>
          <p:nvPr>
            <p:ph type="sldImg"/>
          </p:nvPr>
        </p:nvSpPr>
        <p:spPr>
          <a:ln/>
        </p:spPr>
      </p:sp>
      <p:sp>
        <p:nvSpPr>
          <p:cNvPr id="23557" name="Rectangle 3">
            <a:extLst>
              <a:ext uri="{FF2B5EF4-FFF2-40B4-BE49-F238E27FC236}">
                <a16:creationId xmlns:a16="http://schemas.microsoft.com/office/drawing/2014/main" id="{F9408E51-C36C-4A8F-8968-2E098D68875E}"/>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432"/>
              </a:spcBef>
            </a:pPr>
            <a:r>
              <a:rPr lang="en-GB" altLang="en-US" b="1" dirty="0">
                <a:latin typeface="Arial" panose="020B0604020202020204" pitchFamily="34" charset="0"/>
              </a:rPr>
              <a:t>Teacher notes</a:t>
            </a:r>
          </a:p>
          <a:p>
            <a:pPr eaLnBrk="1" hangingPunct="1">
              <a:spcBef>
                <a:spcPts val="432"/>
              </a:spcBef>
            </a:pPr>
            <a:r>
              <a:rPr lang="en-GB" altLang="en-US" dirty="0">
                <a:latin typeface="Arial" panose="020B0604020202020204" pitchFamily="34" charset="0"/>
              </a:rPr>
              <a:t>Hydrogen bonds are about one tenth the strength of a covalent bond.</a:t>
            </a:r>
          </a:p>
        </p:txBody>
      </p:sp>
      <p:sp>
        <p:nvSpPr>
          <p:cNvPr id="3" name="Slide Number Placeholder 2">
            <a:extLst>
              <a:ext uri="{FF2B5EF4-FFF2-40B4-BE49-F238E27FC236}">
                <a16:creationId xmlns:a16="http://schemas.microsoft.com/office/drawing/2014/main" id="{DF2CC56B-27F9-4D36-BE6A-9A22A63A1279}"/>
              </a:ext>
            </a:extLst>
          </p:cNvPr>
          <p:cNvSpPr>
            <a:spLocks noGrp="1"/>
          </p:cNvSpPr>
          <p:nvPr>
            <p:ph type="sldNum" sz="quarter" idx="10"/>
          </p:nvPr>
        </p:nvSpPr>
        <p:spPr/>
        <p:txBody>
          <a:bodyPr/>
          <a:lstStyle/>
          <a:p>
            <a:fld id="{52066AFA-4A19-415B-B3EF-8CFFB85BE6EB}" type="slidenum">
              <a:rPr lang="en-GB" altLang="en-US" smtClean="0"/>
              <a:pPr/>
              <a:t>9</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ags" Target="../tags/tag16.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8.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9.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0.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1.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3.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4.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5.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6.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7.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8.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9.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
        <p:nvSpPr>
          <p:cNvPr id="7" name="Title 1">
            <a:extLst>
              <a:ext uri="{FF2B5EF4-FFF2-40B4-BE49-F238E27FC236}">
                <a16:creationId xmlns:a16="http://schemas.microsoft.com/office/drawing/2014/main" id="{95377613-BF44-4DE5-BF60-36F4B20FC9E5}"/>
              </a:ext>
            </a:extLst>
          </p:cNvPr>
          <p:cNvSpPr>
            <a:spLocks noGrp="1"/>
          </p:cNvSpPr>
          <p:nvPr>
            <p:ph type="title"/>
          </p:nvPr>
        </p:nvSpPr>
        <p:spPr>
          <a:xfrm>
            <a:off x="3230310" y="1187864"/>
            <a:ext cx="4973653" cy="3119215"/>
          </a:xfrm>
        </p:spPr>
        <p:txBody>
          <a:bodyPr/>
          <a:lstStyle>
            <a:lvl1pPr algn="ctr">
              <a:lnSpc>
                <a:spcPct val="100000"/>
              </a:lnSpc>
              <a:defRPr sz="4400">
                <a:solidFill>
                  <a:srgbClr val="FF6600"/>
                </a:solidFill>
              </a:defRPr>
            </a:lvl1pPr>
          </a:lstStyle>
          <a:p>
            <a:r>
              <a:rPr lang="en-US" dirty="0"/>
              <a:t>Click to edit Master title style</a:t>
            </a:r>
            <a:endParaRPr lang="en-GB" dirty="0"/>
          </a:p>
        </p:txBody>
      </p:sp>
      <p:pic>
        <p:nvPicPr>
          <p:cNvPr id="8" name="Picture 7">
            <a:extLst>
              <a:ext uri="{FF2B5EF4-FFF2-40B4-BE49-F238E27FC236}">
                <a16:creationId xmlns:a16="http://schemas.microsoft.com/office/drawing/2014/main" id="{7C507609-7DEE-4ADD-BBCC-3ADD57984E6B}"/>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10" name="Text Box 14">
            <a:extLst>
              <a:ext uri="{FF2B5EF4-FFF2-40B4-BE49-F238E27FC236}">
                <a16:creationId xmlns:a16="http://schemas.microsoft.com/office/drawing/2014/main" id="{84A25BF9-BD46-4FD8-BF89-BA07BB242518}"/>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baseline="0">
                <a:solidFill>
                  <a:srgbClr val="5B0091"/>
                </a:solidFill>
                <a:cs typeface="Arial" charset="0"/>
              </a:rPr>
              <a:pPr algn="ctr" eaLnBrk="1" hangingPunct="1">
                <a:spcBef>
                  <a:spcPct val="50000"/>
                </a:spcBef>
              </a:pPr>
              <a:t>‹#›</a:t>
            </a:fld>
            <a:r>
              <a:rPr lang="en-GB" altLang="en-US" sz="1000" baseline="0" dirty="0">
                <a:solidFill>
                  <a:srgbClr val="5B0091"/>
                </a:solidFill>
                <a:cs typeface="Arial" charset="0"/>
              </a:rPr>
              <a:t> of 13</a:t>
            </a:r>
          </a:p>
        </p:txBody>
      </p:sp>
    </p:spTree>
    <p:custDataLst>
      <p:tags r:id="rId1"/>
    </p:custDataLst>
    <p:extLst>
      <p:ext uri="{BB962C8B-B14F-4D97-AF65-F5344CB8AC3E}">
        <p14:creationId xmlns:p14="http://schemas.microsoft.com/office/powerpoint/2010/main" val="2115139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1564157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975"/>
            <a:ext cx="2057400"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53975"/>
            <a:ext cx="6019800"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2914844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53975"/>
            <a:ext cx="8229600"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23267079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3" name="SmartArt Placeholder 2"/>
          <p:cNvSpPr>
            <a:spLocks noGrp="1"/>
          </p:cNvSpPr>
          <p:nvPr>
            <p:ph type="dgm" idx="1"/>
          </p:nvPr>
        </p:nvSpPr>
        <p:spPr>
          <a:xfrm>
            <a:off x="457200" y="1600200"/>
            <a:ext cx="8229600" cy="4525963"/>
          </a:xfrm>
          <a:prstGeom prst="rect">
            <a:avLst/>
          </a:prstGeom>
        </p:spPr>
        <p:txBody>
          <a:bodyPr/>
          <a:lstStyle/>
          <a:p>
            <a:pPr lvl="0"/>
            <a:endParaRPr lang="en-GB" noProof="0"/>
          </a:p>
        </p:txBody>
      </p:sp>
    </p:spTree>
    <p:custDataLst>
      <p:tags r:id="rId1"/>
    </p:custDataLst>
    <p:extLst>
      <p:ext uri="{BB962C8B-B14F-4D97-AF65-F5344CB8AC3E}">
        <p14:creationId xmlns:p14="http://schemas.microsoft.com/office/powerpoint/2010/main" val="40452914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6">
            <a:extLst>
              <a:ext uri="{FF2B5EF4-FFF2-40B4-BE49-F238E27FC236}">
                <a16:creationId xmlns:a16="http://schemas.microsoft.com/office/drawing/2014/main" id="{757710E3-B803-4BC1-B28F-DAEAEF4CF70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9" name="Content Placeholder 2">
            <a:extLst>
              <a:ext uri="{FF2B5EF4-FFF2-40B4-BE49-F238E27FC236}">
                <a16:creationId xmlns:a16="http://schemas.microsoft.com/office/drawing/2014/main" id="{58BEDEB8-A9C3-4367-BF40-FB60AF6FA132}"/>
              </a:ext>
            </a:extLst>
          </p:cNvPr>
          <p:cNvSpPr>
            <a:spLocks noGrp="1"/>
          </p:cNvSpPr>
          <p:nvPr>
            <p:ph idx="1" hasCustomPrompt="1"/>
          </p:nvPr>
        </p:nvSpPr>
        <p:spPr>
          <a:xfrm>
            <a:off x="3148552" y="1300899"/>
            <a:ext cx="5712644" cy="2375555"/>
          </a:xfrm>
          <a:prstGeom prst="rect">
            <a:avLst/>
          </a:prstGeom>
        </p:spPr>
        <p:txBody>
          <a:bodyPr/>
          <a:lstStyle>
            <a:lvl1pPr marL="0" indent="0">
              <a:buFontTx/>
              <a:buNone/>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0" name="Content Placeholder 2">
            <a:extLst>
              <a:ext uri="{FF2B5EF4-FFF2-40B4-BE49-F238E27FC236}">
                <a16:creationId xmlns:a16="http://schemas.microsoft.com/office/drawing/2014/main" id="{B9474967-5D5D-47B0-9641-1895A87640BC}"/>
              </a:ext>
            </a:extLst>
          </p:cNvPr>
          <p:cNvSpPr>
            <a:spLocks noGrp="1"/>
          </p:cNvSpPr>
          <p:nvPr>
            <p:ph idx="10" hasCustomPrompt="1"/>
          </p:nvPr>
        </p:nvSpPr>
        <p:spPr>
          <a:xfrm>
            <a:off x="3148552" y="4271390"/>
            <a:ext cx="5712644" cy="2359165"/>
          </a:xfrm>
          <a:prstGeom prst="rect">
            <a:avLst/>
          </a:prstGeom>
        </p:spPr>
        <p:txBody>
          <a:bodyPr/>
          <a:lstStyle>
            <a:lvl1pPr marL="0" indent="0">
              <a:buFontTx/>
              <a:buNone/>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2" name="Title 1">
            <a:extLst>
              <a:ext uri="{FF2B5EF4-FFF2-40B4-BE49-F238E27FC236}">
                <a16:creationId xmlns:a16="http://schemas.microsoft.com/office/drawing/2014/main" id="{D44EB760-B304-407E-93E6-2BC1C04C1A40}"/>
              </a:ext>
            </a:extLst>
          </p:cNvPr>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14" name="Text Box 14">
            <a:extLst>
              <a:ext uri="{FF2B5EF4-FFF2-40B4-BE49-F238E27FC236}">
                <a16:creationId xmlns:a16="http://schemas.microsoft.com/office/drawing/2014/main" id="{6430184C-D198-4185-A3D8-C94E155EC5DC}"/>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baseline="0">
                <a:solidFill>
                  <a:srgbClr val="5B0091"/>
                </a:solidFill>
                <a:cs typeface="Arial" charset="0"/>
              </a:rPr>
              <a:pPr algn="ctr" eaLnBrk="1" hangingPunct="1">
                <a:spcBef>
                  <a:spcPct val="50000"/>
                </a:spcBef>
              </a:pPr>
              <a:t>‹#›</a:t>
            </a:fld>
            <a:r>
              <a:rPr lang="en-GB" altLang="en-US" sz="1000" baseline="0" dirty="0">
                <a:solidFill>
                  <a:srgbClr val="5B0091"/>
                </a:solidFill>
                <a:cs typeface="Arial" charset="0"/>
              </a:rPr>
              <a:t> of 13</a:t>
            </a:r>
          </a:p>
        </p:txBody>
      </p:sp>
    </p:spTree>
    <p:custDataLst>
      <p:tags r:id="rId1"/>
    </p:custDataLst>
    <p:extLst>
      <p:ext uri="{BB962C8B-B14F-4D97-AF65-F5344CB8AC3E}">
        <p14:creationId xmlns:p14="http://schemas.microsoft.com/office/powerpoint/2010/main" val="22250502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custDataLst>
      <p:tags r:id="rId1"/>
    </p:custDataLst>
    <p:extLst>
      <p:ext uri="{BB962C8B-B14F-4D97-AF65-F5344CB8AC3E}">
        <p14:creationId xmlns:p14="http://schemas.microsoft.com/office/powerpoint/2010/main" val="29899819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16754606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ustDataLst>
      <p:tags r:id="rId1"/>
    </p:custDataLst>
    <p:extLst>
      <p:ext uri="{BB962C8B-B14F-4D97-AF65-F5344CB8AC3E}">
        <p14:creationId xmlns:p14="http://schemas.microsoft.com/office/powerpoint/2010/main" val="40856680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38319740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814292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1914754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ustDataLst>
      <p:tags r:id="rId1"/>
    </p:custDataLst>
    <p:extLst>
      <p:ext uri="{BB962C8B-B14F-4D97-AF65-F5344CB8AC3E}">
        <p14:creationId xmlns:p14="http://schemas.microsoft.com/office/powerpoint/2010/main" val="21329306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4387698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ustDataLst>
      <p:tags r:id="rId1"/>
    </p:custDataLst>
    <p:extLst>
      <p:ext uri="{BB962C8B-B14F-4D97-AF65-F5344CB8AC3E}">
        <p14:creationId xmlns:p14="http://schemas.microsoft.com/office/powerpoint/2010/main" val="1337028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ustDataLst>
      <p:tags r:id="rId1"/>
    </p:custDataLst>
    <p:extLst>
      <p:ext uri="{BB962C8B-B14F-4D97-AF65-F5344CB8AC3E}">
        <p14:creationId xmlns:p14="http://schemas.microsoft.com/office/powerpoint/2010/main" val="38108667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33735469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53975"/>
            <a:ext cx="2112962"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33363" y="53975"/>
            <a:ext cx="6188075"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30181530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33363" y="53975"/>
            <a:ext cx="8453437"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4050430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ustDataLst>
      <p:tags r:id="rId1"/>
    </p:custDataLst>
    <p:extLst>
      <p:ext uri="{BB962C8B-B14F-4D97-AF65-F5344CB8AC3E}">
        <p14:creationId xmlns:p14="http://schemas.microsoft.com/office/powerpoint/2010/main" val="4147125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3492156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220378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ustDataLst>
      <p:tags r:id="rId1"/>
    </p:custDataLst>
    <p:extLst>
      <p:ext uri="{BB962C8B-B14F-4D97-AF65-F5344CB8AC3E}">
        <p14:creationId xmlns:p14="http://schemas.microsoft.com/office/powerpoint/2010/main" val="1425283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159242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ustDataLst>
      <p:tags r:id="rId1"/>
    </p:custDataLst>
    <p:extLst>
      <p:ext uri="{BB962C8B-B14F-4D97-AF65-F5344CB8AC3E}">
        <p14:creationId xmlns:p14="http://schemas.microsoft.com/office/powerpoint/2010/main" val="2400385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ustDataLst>
      <p:tags r:id="rId1"/>
    </p:custDataLst>
    <p:extLst>
      <p:ext uri="{BB962C8B-B14F-4D97-AF65-F5344CB8AC3E}">
        <p14:creationId xmlns:p14="http://schemas.microsoft.com/office/powerpoint/2010/main" val="2883511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ags" Target="../tags/tag2.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4.png"/><Relationship Id="rId2" Type="http://schemas.openxmlformats.org/officeDocument/2006/relationships/slideLayout" Target="../slideLayouts/slideLayout16.xml"/><Relationship Id="rId16" Type="http://schemas.openxmlformats.org/officeDocument/2006/relationships/image" Target="../media/image2.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1.pn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ags" Target="../tags/tag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13"/>
          <p:cNvPicPr>
            <a:picLocks noChangeAspect="1" noChangeArrowheads="1"/>
          </p:cNvPicPr>
          <p:nvPr userDrawn="1"/>
        </p:nvPicPr>
        <p:blipFill>
          <a:blip r:embed="rId17">
            <a:extLst>
              <a:ext uri="{28A0092B-C50C-407E-A947-70E740481C1C}">
                <a14:useLocalDpi xmlns:a14="http://schemas.microsoft.com/office/drawing/2010/main" val="0"/>
              </a:ext>
            </a:extLst>
          </a:blip>
          <a:stretch>
            <a:fillRect/>
          </a:stretch>
        </p:blipFill>
        <p:spPr bwMode="auto">
          <a:xfrm>
            <a:off x="0" y="0"/>
            <a:ext cx="9139766" cy="6854824"/>
          </a:xfrm>
          <a:prstGeom prst="rect">
            <a:avLst/>
          </a:prstGeom>
          <a:noFill/>
          <a:ln w="9525">
            <a:noFill/>
            <a:miter lim="800000"/>
            <a:headEnd/>
            <a:tailEnd/>
          </a:ln>
        </p:spPr>
      </p:pic>
      <p:sp>
        <p:nvSpPr>
          <p:cNvPr id="369670" name="Text Box 6"/>
          <p:cNvSpPr txBox="1">
            <a:spLocks noChangeArrowheads="1"/>
          </p:cNvSpPr>
          <p:nvPr/>
        </p:nvSpPr>
        <p:spPr bwMode="auto">
          <a:xfrm>
            <a:off x="828675" y="44450"/>
            <a:ext cx="6048375" cy="519113"/>
          </a:xfrm>
          <a:prstGeom prst="rect">
            <a:avLst/>
          </a:prstGeom>
          <a:noFill/>
          <a:ln w="9525">
            <a:noFill/>
            <a:miter lim="800000"/>
            <a:headEnd/>
            <a:tailEnd/>
          </a:ln>
          <a:effectLst/>
        </p:spPr>
        <p:txBody>
          <a:bodyPr>
            <a:spAutoFit/>
          </a:bodyPr>
          <a:lstStyle/>
          <a:p>
            <a:pPr>
              <a:spcBef>
                <a:spcPct val="50000"/>
              </a:spcBef>
              <a:defRPr/>
            </a:pPr>
            <a:endParaRPr lang="en-GB" sz="2800" b="1">
              <a:solidFill>
                <a:srgbClr val="5B0091"/>
              </a:solidFill>
              <a:cs typeface="Arial" charset="0"/>
            </a:endParaRPr>
          </a:p>
        </p:txBody>
      </p:sp>
      <p:sp>
        <p:nvSpPr>
          <p:cNvPr id="3076"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p>
        </p:txBody>
      </p:sp>
      <p:pic>
        <p:nvPicPr>
          <p:cNvPr id="3079" name="Picture 16">
            <a:hlinkClick r:id="" action="ppaction://hlinkshowjump?jump=previousslide"/>
          </p:cNvPr>
          <p:cNvPicPr>
            <a:picLocks noChangeAspect="1" noChangeArrowheads="1"/>
          </p:cNvPicPr>
          <p:nvPr/>
        </p:nvPicPr>
        <p:blipFill>
          <a:blip r:embed="rId18">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3080" name="Picture 23">
            <a:hlinkClick r:id="" action="ppaction://hlinkshowjump?jump=nextslide"/>
          </p:cNvPr>
          <p:cNvPicPr>
            <a:picLocks noChangeAspect="1" noChangeArrowheads="1"/>
          </p:cNvPicPr>
          <p:nvPr/>
        </p:nvPicPr>
        <p:blipFill>
          <a:blip r:embed="rId19">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7">
            <a:extLst>
              <a:ext uri="{FF2B5EF4-FFF2-40B4-BE49-F238E27FC236}">
                <a16:creationId xmlns:a16="http://schemas.microsoft.com/office/drawing/2014/main" id="{C850B436-5CDA-47B6-ADF4-7DB3E8730AC3}"/>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10" name="Text Box 14">
            <a:extLst>
              <a:ext uri="{FF2B5EF4-FFF2-40B4-BE49-F238E27FC236}">
                <a16:creationId xmlns:a16="http://schemas.microsoft.com/office/drawing/2014/main" id="{CD551AC4-59EE-4727-8ECD-630416A1F85C}"/>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baseline="0">
                <a:solidFill>
                  <a:srgbClr val="5B0091"/>
                </a:solidFill>
                <a:cs typeface="Arial" charset="0"/>
              </a:rPr>
              <a:pPr algn="ctr" eaLnBrk="1" hangingPunct="1">
                <a:spcBef>
                  <a:spcPct val="50000"/>
                </a:spcBef>
              </a:pPr>
              <a:t>‹#›</a:t>
            </a:fld>
            <a:r>
              <a:rPr lang="en-GB" altLang="en-US" sz="1000" baseline="0" dirty="0">
                <a:solidFill>
                  <a:srgbClr val="5B0091"/>
                </a:solidFill>
                <a:cs typeface="Arial" charset="0"/>
              </a:rPr>
              <a:t> of 13</a:t>
            </a:r>
          </a:p>
        </p:txBody>
      </p:sp>
    </p:spTree>
    <p:custDataLst>
      <p:tags r:id="rId16"/>
    </p:custDataLst>
    <p:extLst>
      <p:ext uri="{BB962C8B-B14F-4D97-AF65-F5344CB8AC3E}">
        <p14:creationId xmlns:p14="http://schemas.microsoft.com/office/powerpoint/2010/main" val="875900712"/>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10BC45"/>
          </a:solidFill>
          <a:latin typeface="Arial" charset="0"/>
        </a:defRPr>
      </a:lvl6pPr>
      <a:lvl7pPr marL="914400" algn="l" rtl="0" fontAlgn="base">
        <a:spcBef>
          <a:spcPct val="0"/>
        </a:spcBef>
        <a:spcAft>
          <a:spcPct val="0"/>
        </a:spcAft>
        <a:defRPr sz="2800" b="1">
          <a:solidFill>
            <a:srgbClr val="10BC45"/>
          </a:solidFill>
          <a:latin typeface="Arial" charset="0"/>
        </a:defRPr>
      </a:lvl7pPr>
      <a:lvl8pPr marL="1371600" algn="l" rtl="0" fontAlgn="base">
        <a:spcBef>
          <a:spcPct val="0"/>
        </a:spcBef>
        <a:spcAft>
          <a:spcPct val="0"/>
        </a:spcAft>
        <a:defRPr sz="2800" b="1">
          <a:solidFill>
            <a:srgbClr val="10BC45"/>
          </a:solidFill>
          <a:latin typeface="Arial" charset="0"/>
        </a:defRPr>
      </a:lvl8pPr>
      <a:lvl9pPr marL="1828800" algn="l" rtl="0" fontAlgn="base">
        <a:spcBef>
          <a:spcPct val="0"/>
        </a:spcBef>
        <a:spcAft>
          <a:spcPct val="0"/>
        </a:spcAft>
        <a:defRPr sz="2800" b="1">
          <a:solidFill>
            <a:srgbClr val="10BC45"/>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Picture 13"/>
          <p:cNvPicPr>
            <a:picLocks noChangeAspect="1" noChangeArrowheads="1"/>
          </p:cNvPicPr>
          <p:nvPr userDrawn="1"/>
        </p:nvPicPr>
        <p:blipFill>
          <a:blip r:embed="rId15">
            <a:extLst>
              <a:ext uri="{28A0092B-C50C-407E-A947-70E740481C1C}">
                <a14:useLocalDpi xmlns:a14="http://schemas.microsoft.com/office/drawing/2010/main" val="0"/>
              </a:ext>
            </a:extLst>
          </a:blip>
          <a:stretch>
            <a:fillRect/>
          </a:stretch>
        </p:blipFill>
        <p:spPr bwMode="auto">
          <a:xfrm>
            <a:off x="0" y="0"/>
            <a:ext cx="9139766" cy="6854824"/>
          </a:xfrm>
          <a:prstGeom prst="rect">
            <a:avLst/>
          </a:prstGeom>
          <a:noFill/>
          <a:ln w="9525">
            <a:noFill/>
            <a:miter lim="800000"/>
            <a:headEnd/>
            <a:tailEnd/>
          </a:ln>
        </p:spPr>
      </p:pic>
      <p:sp>
        <p:nvSpPr>
          <p:cNvPr id="369670" name="Text Box 6"/>
          <p:cNvSpPr txBox="1">
            <a:spLocks noChangeArrowheads="1"/>
          </p:cNvSpPr>
          <p:nvPr/>
        </p:nvSpPr>
        <p:spPr bwMode="auto">
          <a:xfrm>
            <a:off x="828675" y="44450"/>
            <a:ext cx="6048375" cy="519113"/>
          </a:xfrm>
          <a:prstGeom prst="rect">
            <a:avLst/>
          </a:prstGeom>
          <a:noFill/>
          <a:ln w="9525">
            <a:noFill/>
            <a:miter lim="800000"/>
            <a:headEnd/>
            <a:tailEnd/>
          </a:ln>
          <a:effectLst/>
        </p:spPr>
        <p:txBody>
          <a:bodyPr>
            <a:spAutoFit/>
          </a:bodyPr>
          <a:lstStyle/>
          <a:p>
            <a:pPr>
              <a:spcBef>
                <a:spcPct val="50000"/>
              </a:spcBef>
              <a:defRPr/>
            </a:pPr>
            <a:endParaRPr lang="en-GB" sz="2800" b="1">
              <a:solidFill>
                <a:srgbClr val="5B0091"/>
              </a:solidFill>
              <a:cs typeface="Arial" charset="0"/>
            </a:endParaRPr>
          </a:p>
        </p:txBody>
      </p:sp>
      <p:sp>
        <p:nvSpPr>
          <p:cNvPr id="4100"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p>
        </p:txBody>
      </p:sp>
      <p:pic>
        <p:nvPicPr>
          <p:cNvPr id="4103" name="Picture 16">
            <a:hlinkClick r:id="" action="ppaction://hlinkshowjump?jump=previousslide"/>
          </p:cNvPr>
          <p:cNvPicPr>
            <a:picLocks noChangeAspect="1" noChangeArrowheads="1"/>
          </p:cNvPicPr>
          <p:nvPr/>
        </p:nvPicPr>
        <p:blipFill>
          <a:blip r:embed="rId16">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7" name="Picture 6">
            <a:extLst>
              <a:ext uri="{FF2B5EF4-FFF2-40B4-BE49-F238E27FC236}">
                <a16:creationId xmlns:a16="http://schemas.microsoft.com/office/drawing/2014/main" id="{ED4DCFDF-32FE-4F1B-9A8B-E3C7CC6057E6}"/>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9" name="Text Box 14">
            <a:extLst>
              <a:ext uri="{FF2B5EF4-FFF2-40B4-BE49-F238E27FC236}">
                <a16:creationId xmlns:a16="http://schemas.microsoft.com/office/drawing/2014/main" id="{F4B83BAD-111D-439A-9846-3FAC3285E600}"/>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baseline="0">
                <a:solidFill>
                  <a:srgbClr val="5B0091"/>
                </a:solidFill>
                <a:cs typeface="Arial" charset="0"/>
              </a:rPr>
              <a:pPr algn="ctr" eaLnBrk="1" hangingPunct="1">
                <a:spcBef>
                  <a:spcPct val="50000"/>
                </a:spcBef>
              </a:pPr>
              <a:t>‹#›</a:t>
            </a:fld>
            <a:r>
              <a:rPr lang="en-GB" altLang="en-US" sz="1000" baseline="0" dirty="0">
                <a:solidFill>
                  <a:srgbClr val="5B0091"/>
                </a:solidFill>
                <a:cs typeface="Arial" charset="0"/>
              </a:rPr>
              <a:t> of 13</a:t>
            </a:r>
          </a:p>
        </p:txBody>
      </p:sp>
    </p:spTree>
    <p:custDataLst>
      <p:tags r:id="rId14"/>
    </p:custDataLst>
    <p:extLst>
      <p:ext uri="{BB962C8B-B14F-4D97-AF65-F5344CB8AC3E}">
        <p14:creationId xmlns:p14="http://schemas.microsoft.com/office/powerpoint/2010/main" val="3119551193"/>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FF6600"/>
          </a:solidFill>
          <a:latin typeface="Arial" charset="0"/>
        </a:defRPr>
      </a:lvl6pPr>
      <a:lvl7pPr marL="914400" algn="l" rtl="0" fontAlgn="base">
        <a:spcBef>
          <a:spcPct val="0"/>
        </a:spcBef>
        <a:spcAft>
          <a:spcPct val="0"/>
        </a:spcAft>
        <a:defRPr sz="2800" b="1">
          <a:solidFill>
            <a:srgbClr val="FF6600"/>
          </a:solidFill>
          <a:latin typeface="Arial" charset="0"/>
        </a:defRPr>
      </a:lvl7pPr>
      <a:lvl8pPr marL="1371600" algn="l" rtl="0" fontAlgn="base">
        <a:spcBef>
          <a:spcPct val="0"/>
        </a:spcBef>
        <a:spcAft>
          <a:spcPct val="0"/>
        </a:spcAft>
        <a:defRPr sz="2800" b="1">
          <a:solidFill>
            <a:srgbClr val="FF6600"/>
          </a:solidFill>
          <a:latin typeface="Arial" charset="0"/>
        </a:defRPr>
      </a:lvl8pPr>
      <a:lvl9pPr marL="1828800" algn="l" rtl="0" fontAlgn="base">
        <a:spcBef>
          <a:spcPct val="0"/>
        </a:spcBef>
        <a:spcAft>
          <a:spcPct val="0"/>
        </a:spcAft>
        <a:defRPr sz="2800" b="1">
          <a:solidFill>
            <a:srgbClr val="FF6600"/>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11.png"/><Relationship Id="rId2" Type="http://schemas.openxmlformats.org/officeDocument/2006/relationships/slideLayout" Target="../slideLayouts/slideLayout6.xml"/><Relationship Id="rId1" Type="http://schemas.openxmlformats.org/officeDocument/2006/relationships/tags" Target="../tags/tag40.xml"/><Relationship Id="rId6" Type="http://schemas.openxmlformats.org/officeDocument/2006/relationships/image" Target="../media/image6.png"/><Relationship Id="rId5" Type="http://schemas.openxmlformats.org/officeDocument/2006/relationships/image" Target="../media/image22.png"/><Relationship Id="rId4" Type="http://schemas.openxmlformats.org/officeDocument/2006/relationships/image" Target="../media/image21.png"/></Relationships>
</file>

<file path=ppt/slides/_rels/slide1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control" Target="../activeX/activeX3.xml"/><Relationship Id="rId7" Type="http://schemas.openxmlformats.org/officeDocument/2006/relationships/image" Target="../media/image10.png"/><Relationship Id="rId2" Type="http://schemas.openxmlformats.org/officeDocument/2006/relationships/tags" Target="../tags/tag41.xml"/><Relationship Id="rId1" Type="http://schemas.openxmlformats.org/officeDocument/2006/relationships/vmlDrawing" Target="../drawings/vmlDrawing3.vml"/><Relationship Id="rId6" Type="http://schemas.openxmlformats.org/officeDocument/2006/relationships/image" Target="../media/image6.png"/><Relationship Id="rId5" Type="http://schemas.openxmlformats.org/officeDocument/2006/relationships/notesSlide" Target="../notesSlides/notesSlide11.xml"/><Relationship Id="rId10" Type="http://schemas.openxmlformats.org/officeDocument/2006/relationships/image" Target="../media/image9.wmf"/><Relationship Id="rId4" Type="http://schemas.openxmlformats.org/officeDocument/2006/relationships/slideLayout" Target="../slideLayouts/slideLayout6.xml"/><Relationship Id="rId9" Type="http://schemas.openxmlformats.org/officeDocument/2006/relationships/image" Target="../media/image12.jp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tags" Target="../tags/tag42.xml"/><Relationship Id="rId6" Type="http://schemas.openxmlformats.org/officeDocument/2006/relationships/image" Target="../media/image11.png"/><Relationship Id="rId5" Type="http://schemas.openxmlformats.org/officeDocument/2006/relationships/image" Target="../media/image6.png"/><Relationship Id="rId4" Type="http://schemas.openxmlformats.org/officeDocument/2006/relationships/image" Target="../media/image23.png"/></Relationships>
</file>

<file path=ppt/slides/_rels/slide13.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control" Target="../activeX/activeX4.xml"/><Relationship Id="rId7" Type="http://schemas.openxmlformats.org/officeDocument/2006/relationships/image" Target="../media/image12.jpg"/><Relationship Id="rId2" Type="http://schemas.openxmlformats.org/officeDocument/2006/relationships/tags" Target="../tags/tag43.xml"/><Relationship Id="rId1" Type="http://schemas.openxmlformats.org/officeDocument/2006/relationships/vmlDrawing" Target="../drawings/vmlDrawing4.vml"/><Relationship Id="rId6" Type="http://schemas.openxmlformats.org/officeDocument/2006/relationships/image" Target="../media/image10.png"/><Relationship Id="rId5" Type="http://schemas.openxmlformats.org/officeDocument/2006/relationships/notesSlide" Target="../notesSlides/notesSlide13.xml"/><Relationship Id="rId4"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4.xml"/><Relationship Id="rId1" Type="http://schemas.openxmlformats.org/officeDocument/2006/relationships/tags" Target="../tags/tag3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tags" Target="../tags/tag33.xml"/><Relationship Id="rId5" Type="http://schemas.openxmlformats.org/officeDocument/2006/relationships/image" Target="../media/image8.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control" Target="../activeX/activeX1.xml"/><Relationship Id="rId7" Type="http://schemas.openxmlformats.org/officeDocument/2006/relationships/image" Target="../media/image10.png"/><Relationship Id="rId2" Type="http://schemas.openxmlformats.org/officeDocument/2006/relationships/tags" Target="../tags/tag34.xml"/><Relationship Id="rId1" Type="http://schemas.openxmlformats.org/officeDocument/2006/relationships/vmlDrawing" Target="../drawings/vmlDrawing1.vml"/><Relationship Id="rId6" Type="http://schemas.openxmlformats.org/officeDocument/2006/relationships/image" Target="../media/image6.png"/><Relationship Id="rId5" Type="http://schemas.openxmlformats.org/officeDocument/2006/relationships/notesSlide" Target="../notesSlides/notesSlide4.xml"/><Relationship Id="rId10" Type="http://schemas.openxmlformats.org/officeDocument/2006/relationships/image" Target="../media/image9.wmf"/><Relationship Id="rId4" Type="http://schemas.openxmlformats.org/officeDocument/2006/relationships/slideLayout" Target="../slideLayouts/slideLayout6.xml"/><Relationship Id="rId9" Type="http://schemas.openxmlformats.org/officeDocument/2006/relationships/image" Target="../media/image12.jp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ags" Target="../tags/tag35.xml"/><Relationship Id="rId6" Type="http://schemas.openxmlformats.org/officeDocument/2006/relationships/image" Target="../media/image11.png"/><Relationship Id="rId5" Type="http://schemas.openxmlformats.org/officeDocument/2006/relationships/image" Target="../media/image6.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11.png"/><Relationship Id="rId2" Type="http://schemas.openxmlformats.org/officeDocument/2006/relationships/slideLayout" Target="../slideLayouts/slideLayout6.xml"/><Relationship Id="rId1" Type="http://schemas.openxmlformats.org/officeDocument/2006/relationships/tags" Target="../tags/tag36.xml"/><Relationship Id="rId6" Type="http://schemas.openxmlformats.org/officeDocument/2006/relationships/image" Target="../media/image6.png"/><Relationship Id="rId5" Type="http://schemas.openxmlformats.org/officeDocument/2006/relationships/image" Target="../media/image15.png"/><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notesSlide" Target="../notesSlides/notesSlide7.xml"/><Relationship Id="rId7"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tags" Target="../tags/tag37.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control" Target="../activeX/activeX2.xml"/><Relationship Id="rId7" Type="http://schemas.openxmlformats.org/officeDocument/2006/relationships/image" Target="../media/image10.png"/><Relationship Id="rId2" Type="http://schemas.openxmlformats.org/officeDocument/2006/relationships/tags" Target="../tags/tag38.xml"/><Relationship Id="rId1" Type="http://schemas.openxmlformats.org/officeDocument/2006/relationships/vmlDrawing" Target="../drawings/vmlDrawing2.vml"/><Relationship Id="rId6" Type="http://schemas.openxmlformats.org/officeDocument/2006/relationships/image" Target="../media/image6.png"/><Relationship Id="rId5" Type="http://schemas.openxmlformats.org/officeDocument/2006/relationships/notesSlide" Target="../notesSlides/notesSlide8.xml"/><Relationship Id="rId10" Type="http://schemas.openxmlformats.org/officeDocument/2006/relationships/image" Target="../media/image9.wmf"/><Relationship Id="rId4" Type="http://schemas.openxmlformats.org/officeDocument/2006/relationships/slideLayout" Target="../slideLayouts/slideLayout6.xml"/><Relationship Id="rId9"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tags" Target="../tags/tag39.xml"/><Relationship Id="rId6" Type="http://schemas.openxmlformats.org/officeDocument/2006/relationships/image" Target="../media/image19.png"/><Relationship Id="rId5" Type="http://schemas.openxmlformats.org/officeDocument/2006/relationships/image" Target="../media/image6.png"/><Relationship Id="rId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4D51B-3F67-4191-B2D5-706BE4C49533}"/>
              </a:ext>
            </a:extLst>
          </p:cNvPr>
          <p:cNvSpPr>
            <a:spLocks noGrp="1"/>
          </p:cNvSpPr>
          <p:nvPr>
            <p:ph type="title"/>
          </p:nvPr>
        </p:nvSpPr>
        <p:spPr>
          <a:xfrm>
            <a:off x="3657599" y="1187864"/>
            <a:ext cx="4546363" cy="3111004"/>
          </a:xfrm>
        </p:spPr>
        <p:txBody>
          <a:bodyPr/>
          <a:lstStyle/>
          <a:p>
            <a:r>
              <a:rPr lang="en-GB" dirty="0"/>
              <a:t>Intermolecular Forces</a:t>
            </a:r>
            <a:endParaRPr lang="en-US" dirty="0"/>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94" descr="lone_pairs">
            <a:extLst>
              <a:ext uri="{FF2B5EF4-FFF2-40B4-BE49-F238E27FC236}">
                <a16:creationId xmlns:a16="http://schemas.microsoft.com/office/drawing/2014/main" id="{187CDE3E-E6F9-4537-84B8-13775A06681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18683" y="2088991"/>
            <a:ext cx="4520606" cy="2365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254" name="Picture 86" descr="Hbonds">
            <a:extLst>
              <a:ext uri="{FF2B5EF4-FFF2-40B4-BE49-F238E27FC236}">
                <a16:creationId xmlns:a16="http://schemas.microsoft.com/office/drawing/2014/main" id="{7351DA3C-1BD2-40A7-9FDC-7EF77F01DE36}"/>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23911" y="2101957"/>
            <a:ext cx="4553478" cy="238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Rectangle 2">
            <a:extLst>
              <a:ext uri="{FF2B5EF4-FFF2-40B4-BE49-F238E27FC236}">
                <a16:creationId xmlns:a16="http://schemas.microsoft.com/office/drawing/2014/main" id="{F2D94B16-B99E-4EDA-A801-0B8487EB9C15}"/>
              </a:ext>
            </a:extLst>
          </p:cNvPr>
          <p:cNvSpPr>
            <a:spLocks noGrp="1" noChangeArrowheads="1"/>
          </p:cNvSpPr>
          <p:nvPr>
            <p:ph type="title"/>
          </p:nvPr>
        </p:nvSpPr>
        <p:spPr>
          <a:noFill/>
        </p:spPr>
        <p:txBody>
          <a:bodyPr/>
          <a:lstStyle/>
          <a:p>
            <a:pPr eaLnBrk="1" hangingPunct="1"/>
            <a:r>
              <a:rPr lang="en-GB" altLang="en-US"/>
              <a:t>Hydrogen bonding</a:t>
            </a:r>
          </a:p>
        </p:txBody>
      </p:sp>
      <p:sp>
        <p:nvSpPr>
          <p:cNvPr id="13317" name="Text Box 3">
            <a:extLst>
              <a:ext uri="{FF2B5EF4-FFF2-40B4-BE49-F238E27FC236}">
                <a16:creationId xmlns:a16="http://schemas.microsoft.com/office/drawing/2014/main" id="{25FB0363-61FA-47B8-A7F4-C7F5E04892E8}"/>
              </a:ext>
            </a:extLst>
          </p:cNvPr>
          <p:cNvSpPr txBox="1">
            <a:spLocks noChangeArrowheads="1"/>
          </p:cNvSpPr>
          <p:nvPr/>
        </p:nvSpPr>
        <p:spPr bwMode="auto">
          <a:xfrm>
            <a:off x="337783" y="784225"/>
            <a:ext cx="853528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In molecules with OH or NH groups, a lone pair of electrons on nitrogen or oxygen is attracted to the slight positive charge on the hydrogen on a </a:t>
            </a:r>
            <a:r>
              <a:rPr lang="en-GB" altLang="en-US" baseline="0" dirty="0" err="1"/>
              <a:t>neighboring</a:t>
            </a:r>
            <a:r>
              <a:rPr lang="en-GB" altLang="en-US" baseline="0" dirty="0"/>
              <a:t> molecule.</a:t>
            </a:r>
          </a:p>
        </p:txBody>
      </p:sp>
      <p:sp>
        <p:nvSpPr>
          <p:cNvPr id="1031173" name="Text Box 5">
            <a:extLst>
              <a:ext uri="{FF2B5EF4-FFF2-40B4-BE49-F238E27FC236}">
                <a16:creationId xmlns:a16="http://schemas.microsoft.com/office/drawing/2014/main" id="{8B7470B5-06F9-413C-BBBC-EA6109B51A87}"/>
              </a:ext>
            </a:extLst>
          </p:cNvPr>
          <p:cNvSpPr txBox="1">
            <a:spLocks noChangeArrowheads="1"/>
          </p:cNvSpPr>
          <p:nvPr/>
        </p:nvSpPr>
        <p:spPr bwMode="auto">
          <a:xfrm>
            <a:off x="337783" y="4960058"/>
            <a:ext cx="864817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Hydrogen bonding makes water’s melting and boiling points higher than might be expected. It also means that alcohols have much higher boiling points than alkanes of a similar size.</a:t>
            </a:r>
          </a:p>
        </p:txBody>
      </p:sp>
      <p:sp>
        <p:nvSpPr>
          <p:cNvPr id="1031237" name="Text Box 69">
            <a:extLst>
              <a:ext uri="{FF2B5EF4-FFF2-40B4-BE49-F238E27FC236}">
                <a16:creationId xmlns:a16="http://schemas.microsoft.com/office/drawing/2014/main" id="{B80EBD36-2236-44BB-BE7B-ECB14E317E73}"/>
              </a:ext>
            </a:extLst>
          </p:cNvPr>
          <p:cNvSpPr txBox="1">
            <a:spLocks noChangeArrowheads="1"/>
          </p:cNvSpPr>
          <p:nvPr/>
        </p:nvSpPr>
        <p:spPr bwMode="auto">
          <a:xfrm>
            <a:off x="2992970" y="4186555"/>
            <a:ext cx="16002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sz="2000" b="1" baseline="0" dirty="0">
                <a:solidFill>
                  <a:srgbClr val="FF6600"/>
                </a:solidFill>
              </a:rPr>
              <a:t>hydrogen bond</a:t>
            </a:r>
          </a:p>
        </p:txBody>
      </p:sp>
      <p:sp>
        <p:nvSpPr>
          <p:cNvPr id="1031250" name="Line 82">
            <a:extLst>
              <a:ext uri="{FF2B5EF4-FFF2-40B4-BE49-F238E27FC236}">
                <a16:creationId xmlns:a16="http://schemas.microsoft.com/office/drawing/2014/main" id="{21183471-1C6E-46F4-B5A8-AE01F7B3F98D}"/>
              </a:ext>
            </a:extLst>
          </p:cNvPr>
          <p:cNvSpPr>
            <a:spLocks noChangeShapeType="1"/>
          </p:cNvSpPr>
          <p:nvPr/>
        </p:nvSpPr>
        <p:spPr bwMode="auto">
          <a:xfrm flipH="1" flipV="1">
            <a:off x="3548267" y="3433661"/>
            <a:ext cx="244799" cy="707887"/>
          </a:xfrm>
          <a:prstGeom prst="line">
            <a:avLst/>
          </a:prstGeom>
          <a:noFill/>
          <a:ln w="38100">
            <a:solidFill>
              <a:schemeClr val="tx1"/>
            </a:solidFill>
            <a:round/>
            <a:headEnd type="oval" w="sm" len="sm"/>
            <a:tailEnd type="triangle" w="med" len="med"/>
          </a:ln>
          <a:extLst>
            <a:ext uri="{909E8E84-426E-40DD-AFC4-6F175D3DCCD1}">
              <a14:hiddenFill xmlns:a14="http://schemas.microsoft.com/office/drawing/2010/main">
                <a:noFill/>
              </a14:hiddenFill>
            </a:ext>
          </a:extLst>
        </p:spPr>
        <p:txBody>
          <a:bodyPr wrap="square">
            <a:spAutoFit/>
          </a:bodyPr>
          <a:lstStyle/>
          <a:p>
            <a:endParaRPr lang="en-US"/>
          </a:p>
        </p:txBody>
      </p:sp>
      <p:sp>
        <p:nvSpPr>
          <p:cNvPr id="1031256" name="Text Box 88">
            <a:extLst>
              <a:ext uri="{FF2B5EF4-FFF2-40B4-BE49-F238E27FC236}">
                <a16:creationId xmlns:a16="http://schemas.microsoft.com/office/drawing/2014/main" id="{D46859A6-2EC7-4085-ADDF-7F24A08DE538}"/>
              </a:ext>
            </a:extLst>
          </p:cNvPr>
          <p:cNvSpPr txBox="1">
            <a:spLocks noChangeArrowheads="1"/>
          </p:cNvSpPr>
          <p:nvPr/>
        </p:nvSpPr>
        <p:spPr bwMode="auto">
          <a:xfrm>
            <a:off x="4787728" y="4339563"/>
            <a:ext cx="14351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sz="2000" b="1" baseline="0" dirty="0">
                <a:solidFill>
                  <a:srgbClr val="FF6600"/>
                </a:solidFill>
              </a:rPr>
              <a:t>lone pair</a:t>
            </a:r>
          </a:p>
        </p:txBody>
      </p:sp>
      <p:sp>
        <p:nvSpPr>
          <p:cNvPr id="1031257" name="Line 89">
            <a:extLst>
              <a:ext uri="{FF2B5EF4-FFF2-40B4-BE49-F238E27FC236}">
                <a16:creationId xmlns:a16="http://schemas.microsoft.com/office/drawing/2014/main" id="{13BA43E9-A387-466E-A826-65330AEB88B9}"/>
              </a:ext>
            </a:extLst>
          </p:cNvPr>
          <p:cNvSpPr>
            <a:spLocks noChangeShapeType="1"/>
          </p:cNvSpPr>
          <p:nvPr/>
        </p:nvSpPr>
        <p:spPr bwMode="auto">
          <a:xfrm flipV="1">
            <a:off x="5493989" y="3702311"/>
            <a:ext cx="389637" cy="607396"/>
          </a:xfrm>
          <a:prstGeom prst="line">
            <a:avLst/>
          </a:prstGeom>
          <a:noFill/>
          <a:ln w="38100">
            <a:solidFill>
              <a:schemeClr val="tx1"/>
            </a:solidFill>
            <a:round/>
            <a:headEnd type="oval" w="sm" len="sm"/>
            <a:tailEnd type="triangle" w="med" len="med"/>
          </a:ln>
          <a:extLst>
            <a:ext uri="{909E8E84-426E-40DD-AFC4-6F175D3DCCD1}">
              <a14:hiddenFill xmlns:a14="http://schemas.microsoft.com/office/drawing/2010/main">
                <a:noFill/>
              </a14:hiddenFill>
            </a:ext>
          </a:extLst>
        </p:spPr>
        <p:txBody>
          <a:bodyPr wrap="square">
            <a:spAutoFit/>
          </a:bodyPr>
          <a:lstStyle/>
          <a:p>
            <a:endParaRPr lang="en-US"/>
          </a:p>
        </p:txBody>
      </p:sp>
      <p:pic>
        <p:nvPicPr>
          <p:cNvPr id="12" name="Picture 8">
            <a:hlinkClick r:id="" action="ppaction://hlinkshowjump?jump=nextslide"/>
            <a:extLst>
              <a:ext uri="{FF2B5EF4-FFF2-40B4-BE49-F238E27FC236}">
                <a16:creationId xmlns:a16="http://schemas.microsoft.com/office/drawing/2014/main" id="{4672FF77-1261-4FD1-8AA5-C2951A8E2DAE}"/>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3" name="Picture 12">
            <a:extLst>
              <a:ext uri="{FF2B5EF4-FFF2-40B4-BE49-F238E27FC236}">
                <a16:creationId xmlns:a16="http://schemas.microsoft.com/office/drawing/2014/main" id="{7174DDAD-8043-4EBE-ADA0-07F4B0CAAD37}"/>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31254"/>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031237"/>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nodeType="afterEffect">
                                  <p:stCondLst>
                                    <p:cond delay="0"/>
                                  </p:stCondLst>
                                  <p:childTnLst>
                                    <p:set>
                                      <p:cBhvr>
                                        <p:cTn id="12" dur="1" fill="hold">
                                          <p:stCondLst>
                                            <p:cond delay="0"/>
                                          </p:stCondLst>
                                        </p:cTn>
                                        <p:tgtEl>
                                          <p:spTgt spid="1031250"/>
                                        </p:tgtEl>
                                        <p:attrNameLst>
                                          <p:attrName>style.visibility</p:attrName>
                                        </p:attrNameLst>
                                      </p:cBhvr>
                                      <p:to>
                                        <p:strVal val="visible"/>
                                      </p:to>
                                    </p:set>
                                  </p:childTnLst>
                                </p:cTn>
                              </p:par>
                            </p:childTnLst>
                          </p:cTn>
                        </p:par>
                        <p:par>
                          <p:cTn id="13" fill="hold" nodeType="afterGroup">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1031256"/>
                                        </p:tgtEl>
                                        <p:attrNameLst>
                                          <p:attrName>style.visibility</p:attrName>
                                        </p:attrNameLst>
                                      </p:cBhvr>
                                      <p:to>
                                        <p:strVal val="visible"/>
                                      </p:to>
                                    </p:set>
                                  </p:childTnLst>
                                </p:cTn>
                              </p:par>
                            </p:childTnLst>
                          </p:cTn>
                        </p:par>
                        <p:par>
                          <p:cTn id="16" fill="hold" nodeType="afterGroup">
                            <p:stCondLst>
                              <p:cond delay="0"/>
                            </p:stCondLst>
                            <p:childTnLst>
                              <p:par>
                                <p:cTn id="17" presetID="1" presetClass="entr" presetSubtype="0" fill="hold" nodeType="afterEffect">
                                  <p:stCondLst>
                                    <p:cond delay="0"/>
                                  </p:stCondLst>
                                  <p:childTnLst>
                                    <p:set>
                                      <p:cBhvr>
                                        <p:cTn id="18" dur="1" fill="hold">
                                          <p:stCondLst>
                                            <p:cond delay="0"/>
                                          </p:stCondLst>
                                        </p:cTn>
                                        <p:tgtEl>
                                          <p:spTgt spid="103125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31173"/>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nodeType="afterEffect">
                                  <p:stCondLst>
                                    <p:cond delay="0"/>
                                  </p:stCondLst>
                                  <p:childTnLst>
                                    <p:set>
                                      <p:cBhvr>
                                        <p:cTn id="25"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1173" grpId="0"/>
      <p:bldP spid="1031237" grpId="0"/>
      <p:bldP spid="103125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a:extLst>
              <a:ext uri="{FF2B5EF4-FFF2-40B4-BE49-F238E27FC236}">
                <a16:creationId xmlns:a16="http://schemas.microsoft.com/office/drawing/2014/main" id="{06568E91-E463-485E-8370-92B8455E40A1}"/>
              </a:ext>
            </a:extLst>
          </p:cNvPr>
          <p:cNvSpPr>
            <a:spLocks noGrp="1" noChangeArrowheads="1"/>
          </p:cNvSpPr>
          <p:nvPr>
            <p:ph type="title"/>
          </p:nvPr>
        </p:nvSpPr>
        <p:spPr/>
        <p:txBody>
          <a:bodyPr/>
          <a:lstStyle/>
          <a:p>
            <a:pPr eaLnBrk="1" hangingPunct="1"/>
            <a:r>
              <a:rPr lang="en-GB" altLang="en-US" dirty="0"/>
              <a:t>Hydrogen bonding and boiling points</a:t>
            </a:r>
          </a:p>
        </p:txBody>
      </p:sp>
      <p:pic>
        <p:nvPicPr>
          <p:cNvPr id="6" name="Picture 5">
            <a:hlinkClick r:id="" action="ppaction://hlinkshowjump?jump=nextslide"/>
            <a:extLst>
              <a:ext uri="{FF2B5EF4-FFF2-40B4-BE49-F238E27FC236}">
                <a16:creationId xmlns:a16="http://schemas.microsoft.com/office/drawing/2014/main" id="{98863B57-6EB3-4879-A351-37BF6A5EE5EE}"/>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5" descr="flash_icon">
            <a:extLst>
              <a:ext uri="{FF2B5EF4-FFF2-40B4-BE49-F238E27FC236}">
                <a16:creationId xmlns:a16="http://schemas.microsoft.com/office/drawing/2014/main" id="{FDFB2989-835E-4114-8A90-2D95AD376776}"/>
              </a:ext>
            </a:extLst>
          </p:cNvPr>
          <p:cNvPicPr>
            <a:picLocks noChangeAspect="1" noChangeArrowheads="1"/>
          </p:cNvPicPr>
          <p:nvPr/>
        </p:nvPicPr>
        <p:blipFill>
          <a:blip r:embed="rId7" cstate="print"/>
          <a:srcRect/>
          <a:stretch>
            <a:fillRect/>
          </a:stretch>
        </p:blipFill>
        <p:spPr bwMode="auto">
          <a:xfrm>
            <a:off x="8569324" y="112712"/>
            <a:ext cx="385763" cy="431800"/>
          </a:xfrm>
          <a:prstGeom prst="rect">
            <a:avLst/>
          </a:prstGeom>
          <a:noFill/>
          <a:ln w="9525">
            <a:noFill/>
            <a:miter lim="800000"/>
            <a:headEnd/>
            <a:tailEnd/>
          </a:ln>
        </p:spPr>
      </p:pic>
      <p:pic>
        <p:nvPicPr>
          <p:cNvPr id="8" name="Picture 7">
            <a:extLst>
              <a:ext uri="{FF2B5EF4-FFF2-40B4-BE49-F238E27FC236}">
                <a16:creationId xmlns:a16="http://schemas.microsoft.com/office/drawing/2014/main" id="{9EA81B6B-E38F-4DE7-88C9-94470B02BD87}"/>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8085022" y="86520"/>
            <a:ext cx="442911" cy="516730"/>
          </a:xfrm>
          <a:prstGeom prst="rect">
            <a:avLst/>
          </a:prstGeom>
          <a:noFill/>
          <a:ln w="9525">
            <a:noFill/>
            <a:miter lim="800000"/>
            <a:headEnd/>
            <a:tailEnd/>
          </a:ln>
        </p:spPr>
      </p:pic>
      <p:pic>
        <p:nvPicPr>
          <p:cNvPr id="2" name="Picture 1"/>
          <p:cNvPicPr>
            <a:picLocks/>
          </p:cNvPicPr>
          <p:nvPr/>
        </p:nvPicPr>
        <p:blipFill>
          <a:blip r:embed="rId9">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ustDataLst>
      <p:tags r:id="rId2"/>
    </p:custDataLst>
    <p:controls>
      <mc:AlternateContent xmlns:mc="http://schemas.openxmlformats.org/markup-compatibility/2006">
        <mc:Choice xmlns:v="urn:schemas-microsoft-com:vml" Requires="v">
          <p:control spid="3102" name="ShockwaveFlash1" r:id="rId3" imgW="8699400" imgH="5308560"/>
        </mc:Choice>
        <mc:Fallback>
          <p:control name="ShockwaveFlash1" r:id="rId3" imgW="8699400" imgH="5308560">
            <p:pic>
              <p:nvPicPr>
                <p:cNvPr id="4" name="ShockwaveFlash1">
                  <a:extLst>
                    <a:ext uri="{FF2B5EF4-FFF2-40B4-BE49-F238E27FC236}">
                      <a16:creationId xmlns:a16="http://schemas.microsoft.com/office/drawing/2014/main" id="{67067282-561A-4739-9771-C2A8E08BBC0F}"/>
                    </a:ext>
                  </a:extLst>
                </p:cNvPr>
                <p:cNvPicPr>
                  <a:picLocks/>
                </p:cNvPicPr>
                <p:nvPr/>
              </p:nvPicPr>
              <p:blipFill>
                <a:blip r:embed="rId10"/>
                <a:stretch>
                  <a:fillRect/>
                </a:stretch>
              </p:blipFill>
              <p:spPr>
                <a:xfrm>
                  <a:off x="212725" y="800100"/>
                  <a:ext cx="8699500" cy="5308600"/>
                </a:xfrm>
                <a:prstGeom prst="rect">
                  <a:avLst/>
                </a:prstGeom>
              </p:spPr>
            </p:pic>
          </p:control>
        </mc:Fallback>
      </mc:AlternateContent>
    </p:controls>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5288" name="Picture 24" descr="halides_static_V2">
            <a:extLst>
              <a:ext uri="{FF2B5EF4-FFF2-40B4-BE49-F238E27FC236}">
                <a16:creationId xmlns:a16="http://schemas.microsoft.com/office/drawing/2014/main" id="{FB0A01BA-7754-4CC4-AD85-1432FAFCEF1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60334" y="812800"/>
            <a:ext cx="4495800" cy="302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Rectangle 2">
            <a:extLst>
              <a:ext uri="{FF2B5EF4-FFF2-40B4-BE49-F238E27FC236}">
                <a16:creationId xmlns:a16="http://schemas.microsoft.com/office/drawing/2014/main" id="{6BFD29C1-F087-4FD3-922B-5C9AF8914469}"/>
              </a:ext>
            </a:extLst>
          </p:cNvPr>
          <p:cNvSpPr>
            <a:spLocks noGrp="1" noChangeArrowheads="1"/>
          </p:cNvSpPr>
          <p:nvPr>
            <p:ph type="title"/>
          </p:nvPr>
        </p:nvSpPr>
        <p:spPr/>
        <p:txBody>
          <a:bodyPr/>
          <a:lstStyle/>
          <a:p>
            <a:pPr eaLnBrk="1" hangingPunct="1"/>
            <a:r>
              <a:rPr lang="en-GB" altLang="en-US"/>
              <a:t>Boiling points of the hydrogen halides</a:t>
            </a:r>
          </a:p>
        </p:txBody>
      </p:sp>
      <p:sp>
        <p:nvSpPr>
          <p:cNvPr id="14340" name="Text Box 3">
            <a:extLst>
              <a:ext uri="{FF2B5EF4-FFF2-40B4-BE49-F238E27FC236}">
                <a16:creationId xmlns:a16="http://schemas.microsoft.com/office/drawing/2014/main" id="{23B96945-1A25-4349-9EAA-14A2AEE69A5F}"/>
              </a:ext>
            </a:extLst>
          </p:cNvPr>
          <p:cNvSpPr txBox="1">
            <a:spLocks noChangeArrowheads="1"/>
          </p:cNvSpPr>
          <p:nvPr/>
        </p:nvSpPr>
        <p:spPr bwMode="auto">
          <a:xfrm>
            <a:off x="337782" y="784225"/>
            <a:ext cx="3153485"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The boiling point of hydrogen fluoride is much higher than that of other hydrogen halides, due to fluorine’s high electronegativity.</a:t>
            </a:r>
          </a:p>
        </p:txBody>
      </p:sp>
      <p:sp>
        <p:nvSpPr>
          <p:cNvPr id="1035271" name="Text Box 7">
            <a:extLst>
              <a:ext uri="{FF2B5EF4-FFF2-40B4-BE49-F238E27FC236}">
                <a16:creationId xmlns:a16="http://schemas.microsoft.com/office/drawing/2014/main" id="{D3B935E6-4F77-452C-933F-C51CE5B3816B}"/>
              </a:ext>
            </a:extLst>
          </p:cNvPr>
          <p:cNvSpPr txBox="1">
            <a:spLocks noChangeArrowheads="1"/>
          </p:cNvSpPr>
          <p:nvPr/>
        </p:nvSpPr>
        <p:spPr bwMode="auto">
          <a:xfrm>
            <a:off x="4147193" y="1525941"/>
            <a:ext cx="32733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r" eaLnBrk="1" hangingPunct="1"/>
            <a:r>
              <a:rPr lang="en-GB" altLang="en-US" sz="2000" baseline="0" dirty="0"/>
              <a:t>0</a:t>
            </a:r>
          </a:p>
        </p:txBody>
      </p:sp>
      <p:sp>
        <p:nvSpPr>
          <p:cNvPr id="1035272" name="Text Box 8">
            <a:extLst>
              <a:ext uri="{FF2B5EF4-FFF2-40B4-BE49-F238E27FC236}">
                <a16:creationId xmlns:a16="http://schemas.microsoft.com/office/drawing/2014/main" id="{ED717AAB-0BF9-4188-8CFB-A30B922567EC}"/>
              </a:ext>
            </a:extLst>
          </p:cNvPr>
          <p:cNvSpPr txBox="1">
            <a:spLocks noChangeArrowheads="1"/>
          </p:cNvSpPr>
          <p:nvPr/>
        </p:nvSpPr>
        <p:spPr bwMode="auto">
          <a:xfrm>
            <a:off x="4004527" y="1137003"/>
            <a:ext cx="470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r" eaLnBrk="1" hangingPunct="1"/>
            <a:r>
              <a:rPr lang="en-GB" altLang="en-US" sz="2000" baseline="0" dirty="0"/>
              <a:t>20</a:t>
            </a:r>
          </a:p>
        </p:txBody>
      </p:sp>
      <p:sp>
        <p:nvSpPr>
          <p:cNvPr id="1035273" name="Text Box 9">
            <a:extLst>
              <a:ext uri="{FF2B5EF4-FFF2-40B4-BE49-F238E27FC236}">
                <a16:creationId xmlns:a16="http://schemas.microsoft.com/office/drawing/2014/main" id="{5A186583-EC63-4F37-8DD7-9ACE156ECF6C}"/>
              </a:ext>
            </a:extLst>
          </p:cNvPr>
          <p:cNvSpPr txBox="1">
            <a:spLocks noChangeArrowheads="1"/>
          </p:cNvSpPr>
          <p:nvPr/>
        </p:nvSpPr>
        <p:spPr bwMode="auto">
          <a:xfrm>
            <a:off x="4004527" y="760766"/>
            <a:ext cx="470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r" eaLnBrk="1" hangingPunct="1"/>
            <a:r>
              <a:rPr lang="en-GB" altLang="en-US" sz="2000" baseline="0" dirty="0"/>
              <a:t>40</a:t>
            </a:r>
          </a:p>
        </p:txBody>
      </p:sp>
      <p:sp>
        <p:nvSpPr>
          <p:cNvPr id="1035274" name="Text Box 10">
            <a:extLst>
              <a:ext uri="{FF2B5EF4-FFF2-40B4-BE49-F238E27FC236}">
                <a16:creationId xmlns:a16="http://schemas.microsoft.com/office/drawing/2014/main" id="{B0781948-4858-4524-B5B3-C8ED69DBD4F8}"/>
              </a:ext>
            </a:extLst>
          </p:cNvPr>
          <p:cNvSpPr txBox="1">
            <a:spLocks noChangeArrowheads="1"/>
          </p:cNvSpPr>
          <p:nvPr/>
        </p:nvSpPr>
        <p:spPr bwMode="auto">
          <a:xfrm>
            <a:off x="3861859" y="1924580"/>
            <a:ext cx="61266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r" eaLnBrk="1" hangingPunct="1"/>
            <a:r>
              <a:rPr lang="en-GB" altLang="en-US" sz="2000" baseline="0" dirty="0"/>
              <a:t>–20</a:t>
            </a:r>
          </a:p>
        </p:txBody>
      </p:sp>
      <p:sp>
        <p:nvSpPr>
          <p:cNvPr id="1035275" name="Text Box 11">
            <a:extLst>
              <a:ext uri="{FF2B5EF4-FFF2-40B4-BE49-F238E27FC236}">
                <a16:creationId xmlns:a16="http://schemas.microsoft.com/office/drawing/2014/main" id="{5ADD8CBB-C905-4B43-82E1-ED5595362458}"/>
              </a:ext>
            </a:extLst>
          </p:cNvPr>
          <p:cNvSpPr txBox="1">
            <a:spLocks noChangeArrowheads="1"/>
          </p:cNvSpPr>
          <p:nvPr/>
        </p:nvSpPr>
        <p:spPr bwMode="auto">
          <a:xfrm>
            <a:off x="3861859" y="2313517"/>
            <a:ext cx="61266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r" eaLnBrk="1" hangingPunct="1"/>
            <a:r>
              <a:rPr lang="en-GB" altLang="en-US" sz="2000" baseline="0" dirty="0"/>
              <a:t>–40</a:t>
            </a:r>
          </a:p>
        </p:txBody>
      </p:sp>
      <p:sp>
        <p:nvSpPr>
          <p:cNvPr id="1035276" name="Text Box 12">
            <a:extLst>
              <a:ext uri="{FF2B5EF4-FFF2-40B4-BE49-F238E27FC236}">
                <a16:creationId xmlns:a16="http://schemas.microsoft.com/office/drawing/2014/main" id="{39BC5958-1473-4462-B021-27C6BB32BD4B}"/>
              </a:ext>
            </a:extLst>
          </p:cNvPr>
          <p:cNvSpPr txBox="1">
            <a:spLocks noChangeArrowheads="1"/>
          </p:cNvSpPr>
          <p:nvPr/>
        </p:nvSpPr>
        <p:spPr bwMode="auto">
          <a:xfrm>
            <a:off x="3861859" y="2700867"/>
            <a:ext cx="61266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r" eaLnBrk="1" hangingPunct="1"/>
            <a:r>
              <a:rPr lang="en-GB" altLang="en-US" sz="2000" baseline="0" dirty="0"/>
              <a:t>–60</a:t>
            </a:r>
          </a:p>
        </p:txBody>
      </p:sp>
      <p:sp>
        <p:nvSpPr>
          <p:cNvPr id="1035277" name="Text Box 13">
            <a:extLst>
              <a:ext uri="{FF2B5EF4-FFF2-40B4-BE49-F238E27FC236}">
                <a16:creationId xmlns:a16="http://schemas.microsoft.com/office/drawing/2014/main" id="{2E54C6BD-B9A9-43F2-8A00-A7E661245C5B}"/>
              </a:ext>
            </a:extLst>
          </p:cNvPr>
          <p:cNvSpPr txBox="1">
            <a:spLocks noChangeArrowheads="1"/>
          </p:cNvSpPr>
          <p:nvPr/>
        </p:nvSpPr>
        <p:spPr bwMode="auto">
          <a:xfrm>
            <a:off x="3861859" y="3089805"/>
            <a:ext cx="61266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r" eaLnBrk="1" hangingPunct="1"/>
            <a:r>
              <a:rPr lang="en-GB" altLang="en-US" sz="2000" baseline="0" dirty="0"/>
              <a:t>–80</a:t>
            </a:r>
          </a:p>
        </p:txBody>
      </p:sp>
      <p:sp>
        <p:nvSpPr>
          <p:cNvPr id="1035278" name="Text Box 14">
            <a:extLst>
              <a:ext uri="{FF2B5EF4-FFF2-40B4-BE49-F238E27FC236}">
                <a16:creationId xmlns:a16="http://schemas.microsoft.com/office/drawing/2014/main" id="{7DD20B96-4283-403F-9566-FBE0865FC96E}"/>
              </a:ext>
            </a:extLst>
          </p:cNvPr>
          <p:cNvSpPr txBox="1">
            <a:spLocks noChangeArrowheads="1"/>
          </p:cNvSpPr>
          <p:nvPr/>
        </p:nvSpPr>
        <p:spPr bwMode="auto">
          <a:xfrm>
            <a:off x="3719192" y="3477155"/>
            <a:ext cx="75533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r" eaLnBrk="1" hangingPunct="1"/>
            <a:r>
              <a:rPr lang="en-GB" altLang="en-US" sz="2000" baseline="0" dirty="0"/>
              <a:t>–100</a:t>
            </a:r>
          </a:p>
        </p:txBody>
      </p:sp>
      <p:sp>
        <p:nvSpPr>
          <p:cNvPr id="1035281" name="Text Box 17">
            <a:extLst>
              <a:ext uri="{FF2B5EF4-FFF2-40B4-BE49-F238E27FC236}">
                <a16:creationId xmlns:a16="http://schemas.microsoft.com/office/drawing/2014/main" id="{1A020C61-A432-4D82-B929-366E49C8950D}"/>
              </a:ext>
            </a:extLst>
          </p:cNvPr>
          <p:cNvSpPr txBox="1">
            <a:spLocks noChangeArrowheads="1"/>
          </p:cNvSpPr>
          <p:nvPr/>
        </p:nvSpPr>
        <p:spPr bwMode="auto">
          <a:xfrm>
            <a:off x="4240037" y="3748088"/>
            <a:ext cx="52770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sz="2000" baseline="0" dirty="0"/>
              <a:t>HF</a:t>
            </a:r>
          </a:p>
        </p:txBody>
      </p:sp>
      <p:sp>
        <p:nvSpPr>
          <p:cNvPr id="1035282" name="Text Box 18">
            <a:extLst>
              <a:ext uri="{FF2B5EF4-FFF2-40B4-BE49-F238E27FC236}">
                <a16:creationId xmlns:a16="http://schemas.microsoft.com/office/drawing/2014/main" id="{D697A13D-488A-4DC2-A1D4-5CA618B69E2E}"/>
              </a:ext>
            </a:extLst>
          </p:cNvPr>
          <p:cNvSpPr txBox="1">
            <a:spLocks noChangeArrowheads="1"/>
          </p:cNvSpPr>
          <p:nvPr/>
        </p:nvSpPr>
        <p:spPr bwMode="auto">
          <a:xfrm>
            <a:off x="5616929" y="3748088"/>
            <a:ext cx="61427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sz="2000" baseline="0" dirty="0"/>
              <a:t>HCl</a:t>
            </a:r>
          </a:p>
        </p:txBody>
      </p:sp>
      <p:sp>
        <p:nvSpPr>
          <p:cNvPr id="1035283" name="Text Box 19">
            <a:extLst>
              <a:ext uri="{FF2B5EF4-FFF2-40B4-BE49-F238E27FC236}">
                <a16:creationId xmlns:a16="http://schemas.microsoft.com/office/drawing/2014/main" id="{1D8EFAF8-E513-4CA4-8EBA-174DC53259A7}"/>
              </a:ext>
            </a:extLst>
          </p:cNvPr>
          <p:cNvSpPr txBox="1">
            <a:spLocks noChangeArrowheads="1"/>
          </p:cNvSpPr>
          <p:nvPr/>
        </p:nvSpPr>
        <p:spPr bwMode="auto">
          <a:xfrm>
            <a:off x="7008284" y="3748088"/>
            <a:ext cx="62709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sz="2000" baseline="0"/>
              <a:t>HBr</a:t>
            </a:r>
          </a:p>
        </p:txBody>
      </p:sp>
      <p:sp>
        <p:nvSpPr>
          <p:cNvPr id="1035284" name="Text Box 20">
            <a:extLst>
              <a:ext uri="{FF2B5EF4-FFF2-40B4-BE49-F238E27FC236}">
                <a16:creationId xmlns:a16="http://schemas.microsoft.com/office/drawing/2014/main" id="{43C31E2E-4708-4A44-8552-B46016A458E0}"/>
              </a:ext>
            </a:extLst>
          </p:cNvPr>
          <p:cNvSpPr txBox="1">
            <a:spLocks noChangeArrowheads="1"/>
          </p:cNvSpPr>
          <p:nvPr/>
        </p:nvSpPr>
        <p:spPr bwMode="auto">
          <a:xfrm>
            <a:off x="8494537" y="3748088"/>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sz="2000" baseline="0"/>
              <a:t>HI</a:t>
            </a:r>
          </a:p>
        </p:txBody>
      </p:sp>
      <p:sp>
        <p:nvSpPr>
          <p:cNvPr id="1035292" name="Text Box 28">
            <a:extLst>
              <a:ext uri="{FF2B5EF4-FFF2-40B4-BE49-F238E27FC236}">
                <a16:creationId xmlns:a16="http://schemas.microsoft.com/office/drawing/2014/main" id="{05155346-D026-4575-A624-500A727FB299}"/>
              </a:ext>
            </a:extLst>
          </p:cNvPr>
          <p:cNvSpPr txBox="1">
            <a:spLocks noChangeArrowheads="1"/>
          </p:cNvSpPr>
          <p:nvPr/>
        </p:nvSpPr>
        <p:spPr bwMode="auto">
          <a:xfrm>
            <a:off x="337783" y="4174948"/>
            <a:ext cx="8450617"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This means that hydrogen bonding between molecules of hydrogen fluoride is much stronger than the permanent dipole–dipole forces between molecules of other hydrogen halides. More energy is therefore required to separate the molecules of hydrogen fluoride.</a:t>
            </a:r>
          </a:p>
        </p:txBody>
      </p:sp>
      <p:pic>
        <p:nvPicPr>
          <p:cNvPr id="20" name="Picture 8">
            <a:hlinkClick r:id="" action="ppaction://hlinkshowjump?jump=nextslide"/>
            <a:extLst>
              <a:ext uri="{FF2B5EF4-FFF2-40B4-BE49-F238E27FC236}">
                <a16:creationId xmlns:a16="http://schemas.microsoft.com/office/drawing/2014/main" id="{8528DC37-9F21-4E36-8E33-7669794CB58E}"/>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
        <p:nvSpPr>
          <p:cNvPr id="21" name="Text Box 37">
            <a:extLst>
              <a:ext uri="{FF2B5EF4-FFF2-40B4-BE49-F238E27FC236}">
                <a16:creationId xmlns:a16="http://schemas.microsoft.com/office/drawing/2014/main" id="{01A742B5-8DF5-4E30-A628-155A512B108A}"/>
              </a:ext>
            </a:extLst>
          </p:cNvPr>
          <p:cNvSpPr txBox="1">
            <a:spLocks noChangeArrowheads="1"/>
          </p:cNvSpPr>
          <p:nvPr/>
        </p:nvSpPr>
        <p:spPr bwMode="auto">
          <a:xfrm rot="16200000">
            <a:off x="2568745" y="2125296"/>
            <a:ext cx="230133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sz="2000" b="1" baseline="0" dirty="0"/>
              <a:t>boiling point (°C)</a:t>
            </a:r>
          </a:p>
        </p:txBody>
      </p:sp>
      <p:pic>
        <p:nvPicPr>
          <p:cNvPr id="22" name="Picture 21">
            <a:extLst>
              <a:ext uri="{FF2B5EF4-FFF2-40B4-BE49-F238E27FC236}">
                <a16:creationId xmlns:a16="http://schemas.microsoft.com/office/drawing/2014/main" id="{CBD560F8-DA22-4969-B24B-79A2ED604561}"/>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3528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3527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3527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3527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3527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3527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3527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3527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3527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3528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3528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3528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35284"/>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35292"/>
                                        </p:tgtEl>
                                        <p:attrNameLst>
                                          <p:attrName>style.visibility</p:attrName>
                                        </p:attrNameLst>
                                      </p:cBhvr>
                                      <p:to>
                                        <p:strVal val="visible"/>
                                      </p:to>
                                    </p:set>
                                  </p:childTnLst>
                                </p:cTn>
                              </p:par>
                            </p:childTnLst>
                          </p:cTn>
                        </p:par>
                        <p:par>
                          <p:cTn id="37" fill="hold">
                            <p:stCondLst>
                              <p:cond delay="0"/>
                            </p:stCondLst>
                            <p:childTnLst>
                              <p:par>
                                <p:cTn id="38" presetID="1" presetClass="entr" presetSubtype="0" fill="hold" nodeType="afterEffect">
                                  <p:stCondLst>
                                    <p:cond delay="0"/>
                                  </p:stCondLst>
                                  <p:childTnLst>
                                    <p:set>
                                      <p:cBhvr>
                                        <p:cTn id="39"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5271" grpId="0"/>
      <p:bldP spid="1035272" grpId="0"/>
      <p:bldP spid="1035273" grpId="0"/>
      <p:bldP spid="1035274" grpId="0"/>
      <p:bldP spid="1035275" grpId="0"/>
      <p:bldP spid="1035276" grpId="0"/>
      <p:bldP spid="1035277" grpId="0"/>
      <p:bldP spid="1035278" grpId="0"/>
      <p:bldP spid="1035281" grpId="0"/>
      <p:bldP spid="1035282" grpId="0"/>
      <p:bldP spid="1035283" grpId="0"/>
      <p:bldP spid="1035284" grpId="0"/>
      <p:bldP spid="1035292" grpId="0"/>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a:extLst>
              <a:ext uri="{FF2B5EF4-FFF2-40B4-BE49-F238E27FC236}">
                <a16:creationId xmlns:a16="http://schemas.microsoft.com/office/drawing/2014/main" id="{04564242-12EA-49D5-916D-A94B6D22038F}"/>
              </a:ext>
            </a:extLst>
          </p:cNvPr>
          <p:cNvSpPr>
            <a:spLocks noGrp="1" noChangeArrowheads="1"/>
          </p:cNvSpPr>
          <p:nvPr>
            <p:ph type="title"/>
          </p:nvPr>
        </p:nvSpPr>
        <p:spPr/>
        <p:txBody>
          <a:bodyPr/>
          <a:lstStyle/>
          <a:p>
            <a:pPr eaLnBrk="1" hangingPunct="1"/>
            <a:r>
              <a:rPr lang="en-GB" altLang="en-US" dirty="0"/>
              <a:t>Permanent dipole–dipole forces</a:t>
            </a:r>
          </a:p>
        </p:txBody>
      </p:sp>
      <p:pic>
        <p:nvPicPr>
          <p:cNvPr id="5" name="Picture 5" descr="flash_icon">
            <a:extLst>
              <a:ext uri="{FF2B5EF4-FFF2-40B4-BE49-F238E27FC236}">
                <a16:creationId xmlns:a16="http://schemas.microsoft.com/office/drawing/2014/main" id="{FAD0A288-757D-43E6-8505-0BE6EAE16D96}"/>
              </a:ext>
            </a:extLst>
          </p:cNvPr>
          <p:cNvPicPr>
            <a:picLocks noChangeAspect="1" noChangeArrowheads="1"/>
          </p:cNvPicPr>
          <p:nvPr/>
        </p:nvPicPr>
        <p:blipFill>
          <a:blip r:embed="rId6" cstate="print"/>
          <a:srcRect/>
          <a:stretch>
            <a:fillRect/>
          </a:stretch>
        </p:blipFill>
        <p:spPr bwMode="auto">
          <a:xfrm>
            <a:off x="8569324" y="112712"/>
            <a:ext cx="385763" cy="431800"/>
          </a:xfrm>
          <a:prstGeom prst="rect">
            <a:avLst/>
          </a:prstGeom>
          <a:noFill/>
          <a:ln w="9525">
            <a:noFill/>
            <a:miter lim="800000"/>
            <a:headEnd/>
            <a:tailEnd/>
          </a:ln>
        </p:spPr>
      </p:pic>
      <p:pic>
        <p:nvPicPr>
          <p:cNvPr id="2" name="Picture 1"/>
          <p:cNvPicPr>
            <a:picLocks/>
          </p:cNvPicPr>
          <p:nvPr/>
        </p:nvPicPr>
        <p:blipFill>
          <a:blip r:embed="rId7">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ustDataLst>
      <p:tags r:id="rId2"/>
    </p:custDataLst>
    <p:controls>
      <mc:AlternateContent xmlns:mc="http://schemas.openxmlformats.org/markup-compatibility/2006">
        <mc:Choice xmlns:v="urn:schemas-microsoft-com:vml" Requires="v">
          <p:control spid="4125" name="ShockwaveFlash1" r:id="rId3" imgW="8699400" imgH="5308560"/>
        </mc:Choice>
        <mc:Fallback>
          <p:control name="ShockwaveFlash1" r:id="rId3" imgW="8699400" imgH="5308560">
            <p:pic>
              <p:nvPicPr>
                <p:cNvPr id="4" name="ShockwaveFlash1">
                  <a:extLst>
                    <a:ext uri="{FF2B5EF4-FFF2-40B4-BE49-F238E27FC236}">
                      <a16:creationId xmlns:a16="http://schemas.microsoft.com/office/drawing/2014/main" id="{E4C59D3E-5E59-4622-901C-E9089F2A2FF7}"/>
                    </a:ext>
                  </a:extLst>
                </p:cNvPr>
                <p:cNvPicPr>
                  <a:picLocks/>
                </p:cNvPicPr>
                <p:nvPr/>
              </p:nvPicPr>
              <p:blipFill>
                <a:blip r:embed="rId8"/>
                <a:stretch>
                  <a:fillRect/>
                </a:stretch>
              </p:blipFill>
              <p:spPr>
                <a:xfrm>
                  <a:off x="212725" y="800100"/>
                  <a:ext cx="8699500" cy="5308600"/>
                </a:xfrm>
                <a:prstGeom prst="rect">
                  <a:avLst/>
                </a:prstGeom>
              </p:spPr>
            </p:pic>
          </p:control>
        </mc:Fallback>
      </mc:AlternateContent>
    </p:controls>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A4ABE34-7415-49D3-BEDF-B4936BDCAE32}"/>
              </a:ext>
            </a:extLst>
          </p:cNvPr>
          <p:cNvSpPr>
            <a:spLocks noGrp="1"/>
          </p:cNvSpPr>
          <p:nvPr>
            <p:ph idx="1"/>
          </p:nvPr>
        </p:nvSpPr>
        <p:spPr/>
        <p:txBody>
          <a:bodyPr>
            <a:noAutofit/>
          </a:bodyPr>
          <a:lstStyle/>
          <a:p>
            <a:pPr marL="216000" indent="-216000">
              <a:buSzPct val="100000"/>
              <a:buFont typeface="Wingdings 2" panose="05020102010507070707" pitchFamily="18" charset="2"/>
              <a:buChar char=""/>
            </a:pPr>
            <a:r>
              <a:rPr lang="en-GB" sz="1600" dirty="0"/>
              <a:t>Developing and Using Models</a:t>
            </a:r>
          </a:p>
          <a:p>
            <a:pPr marL="216000" indent="-216000">
              <a:buSzPct val="100000"/>
              <a:buFont typeface="Wingdings 2" panose="05020102010507070707" pitchFamily="18" charset="2"/>
              <a:buChar char=""/>
            </a:pPr>
            <a:r>
              <a:rPr lang="en-GB" sz="1600" dirty="0" err="1"/>
              <a:t>Analyzing</a:t>
            </a:r>
            <a:r>
              <a:rPr lang="en-GB" sz="1600" dirty="0"/>
              <a:t> and Interpreting Data</a:t>
            </a:r>
          </a:p>
          <a:p>
            <a:pPr marL="216000" indent="-216000">
              <a:buSzPct val="100000"/>
              <a:buFont typeface="Wingdings 2" panose="05020102010507070707" pitchFamily="18" charset="2"/>
              <a:buChar char=""/>
            </a:pPr>
            <a:r>
              <a:rPr lang="en-GB" sz="1600" dirty="0"/>
              <a:t>Constructing Explanations and Designing Solutions</a:t>
            </a:r>
          </a:p>
        </p:txBody>
      </p:sp>
      <p:sp>
        <p:nvSpPr>
          <p:cNvPr id="5" name="Content Placeholder 4">
            <a:extLst>
              <a:ext uri="{FF2B5EF4-FFF2-40B4-BE49-F238E27FC236}">
                <a16:creationId xmlns:a16="http://schemas.microsoft.com/office/drawing/2014/main" id="{097178BF-770B-4F13-AFC6-5D12BD5713F6}"/>
              </a:ext>
            </a:extLst>
          </p:cNvPr>
          <p:cNvSpPr>
            <a:spLocks noGrp="1"/>
          </p:cNvSpPr>
          <p:nvPr>
            <p:ph idx="10"/>
          </p:nvPr>
        </p:nvSpPr>
        <p:spPr/>
        <p:txBody>
          <a:bodyPr>
            <a:normAutofit/>
          </a:bodyPr>
          <a:lstStyle/>
          <a:p>
            <a:r>
              <a:rPr lang="en-GB" sz="1600" dirty="0"/>
              <a:t>1. Patterns </a:t>
            </a:r>
          </a:p>
          <a:p>
            <a:r>
              <a:rPr lang="en-GB" sz="1600" dirty="0"/>
              <a:t>3. Scale, Proportion, and Quantity</a:t>
            </a:r>
          </a:p>
          <a:p>
            <a:r>
              <a:rPr lang="en-GB" sz="1600" dirty="0"/>
              <a:t>6. Structure and Function</a:t>
            </a:r>
          </a:p>
        </p:txBody>
      </p:sp>
      <p:sp>
        <p:nvSpPr>
          <p:cNvPr id="7" name="Title 6">
            <a:extLst>
              <a:ext uri="{FF2B5EF4-FFF2-40B4-BE49-F238E27FC236}">
                <a16:creationId xmlns:a16="http://schemas.microsoft.com/office/drawing/2014/main" id="{0A3BB19F-D25B-4762-BF2E-7C46604C9743}"/>
              </a:ext>
            </a:extLst>
          </p:cNvPr>
          <p:cNvSpPr>
            <a:spLocks noGrp="1"/>
          </p:cNvSpPr>
          <p:nvPr>
            <p:ph type="title"/>
          </p:nvPr>
        </p:nvSpPr>
        <p:spPr/>
        <p:txBody>
          <a:bodyPr/>
          <a:lstStyle/>
          <a:p>
            <a:r>
              <a:rPr lang="en-GB" dirty="0"/>
              <a:t>Information</a:t>
            </a:r>
            <a:endParaRPr lang="en-US" dirty="0"/>
          </a:p>
        </p:txBody>
      </p:sp>
    </p:spTree>
    <p:custDataLst>
      <p:tags r:id="rId1"/>
    </p:custDataLst>
    <p:extLst>
      <p:ext uri="{BB962C8B-B14F-4D97-AF65-F5344CB8AC3E}">
        <p14:creationId xmlns:p14="http://schemas.microsoft.com/office/powerpoint/2010/main" val="1415316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8E7B18B-F7C1-4E7E-94B8-525871CA7503}"/>
              </a:ext>
            </a:extLst>
          </p:cNvPr>
          <p:cNvSpPr>
            <a:spLocks noGrp="1" noChangeArrowheads="1"/>
          </p:cNvSpPr>
          <p:nvPr>
            <p:ph type="title"/>
          </p:nvPr>
        </p:nvSpPr>
        <p:spPr>
          <a:noFill/>
        </p:spPr>
        <p:txBody>
          <a:bodyPr/>
          <a:lstStyle/>
          <a:p>
            <a:pPr eaLnBrk="1" hangingPunct="1"/>
            <a:r>
              <a:rPr lang="en-GB" altLang="en-US"/>
              <a:t>Types of intermolecular force</a:t>
            </a:r>
          </a:p>
        </p:txBody>
      </p:sp>
      <p:sp>
        <p:nvSpPr>
          <p:cNvPr id="1051652" name="Text Box 4">
            <a:extLst>
              <a:ext uri="{FF2B5EF4-FFF2-40B4-BE49-F238E27FC236}">
                <a16:creationId xmlns:a16="http://schemas.microsoft.com/office/drawing/2014/main" id="{50AFCFCF-82A8-45CD-8E23-F62A4B28687D}"/>
              </a:ext>
            </a:extLst>
          </p:cNvPr>
          <p:cNvSpPr txBox="1">
            <a:spLocks noChangeArrowheads="1"/>
          </p:cNvSpPr>
          <p:nvPr/>
        </p:nvSpPr>
        <p:spPr bwMode="auto">
          <a:xfrm>
            <a:off x="337931" y="5245100"/>
            <a:ext cx="7315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55600" indent="-355600"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spcBef>
                <a:spcPct val="0"/>
              </a:spcBef>
              <a:buClr>
                <a:srgbClr val="FF6600"/>
              </a:buClr>
              <a:buSzPct val="100000"/>
              <a:buFont typeface="Wingdings" panose="05000000000000000000" pitchFamily="2" charset="2"/>
              <a:buChar char="l"/>
            </a:pPr>
            <a:r>
              <a:rPr lang="en-GB" altLang="en-US" b="1" baseline="0" dirty="0">
                <a:solidFill>
                  <a:srgbClr val="FF6600"/>
                </a:solidFill>
              </a:rPr>
              <a:t>hydrogen bonds: </a:t>
            </a:r>
            <a:r>
              <a:rPr lang="en-GB" altLang="en-US" baseline="0" dirty="0"/>
              <a:t>for example, found between H</a:t>
            </a:r>
            <a:r>
              <a:rPr lang="en-GB" altLang="en-US" dirty="0"/>
              <a:t>2</a:t>
            </a:r>
            <a:r>
              <a:rPr lang="en-GB" altLang="en-US" baseline="0" dirty="0"/>
              <a:t>O molecules in water.</a:t>
            </a:r>
          </a:p>
        </p:txBody>
      </p:sp>
      <p:sp>
        <p:nvSpPr>
          <p:cNvPr id="1051653" name="Text Box 5">
            <a:extLst>
              <a:ext uri="{FF2B5EF4-FFF2-40B4-BE49-F238E27FC236}">
                <a16:creationId xmlns:a16="http://schemas.microsoft.com/office/drawing/2014/main" id="{6175ADA8-41E5-4AFA-8D4E-94B6A108C405}"/>
              </a:ext>
            </a:extLst>
          </p:cNvPr>
          <p:cNvSpPr txBox="1">
            <a:spLocks noChangeArrowheads="1"/>
          </p:cNvSpPr>
          <p:nvPr/>
        </p:nvSpPr>
        <p:spPr bwMode="auto">
          <a:xfrm>
            <a:off x="337931" y="4170363"/>
            <a:ext cx="8229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55600" indent="-355600"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spcBef>
                <a:spcPct val="0"/>
              </a:spcBef>
              <a:buClr>
                <a:srgbClr val="FF6600"/>
              </a:buClr>
              <a:buSzPct val="100000"/>
              <a:buFont typeface="Wingdings" panose="05000000000000000000" pitchFamily="2" charset="2"/>
              <a:buChar char="l"/>
            </a:pPr>
            <a:r>
              <a:rPr lang="en-GB" altLang="en-US" b="1" baseline="0" dirty="0">
                <a:solidFill>
                  <a:srgbClr val="FF6600"/>
                </a:solidFill>
              </a:rPr>
              <a:t>permanent dipole–dipole forces:</a:t>
            </a:r>
            <a:r>
              <a:rPr lang="en-GB" altLang="en-US" baseline="0" dirty="0"/>
              <a:t> for example, found between HCl molecules in hydrogen chloride.</a:t>
            </a:r>
          </a:p>
        </p:txBody>
      </p:sp>
      <p:sp>
        <p:nvSpPr>
          <p:cNvPr id="1051654" name="Text Box 6">
            <a:extLst>
              <a:ext uri="{FF2B5EF4-FFF2-40B4-BE49-F238E27FC236}">
                <a16:creationId xmlns:a16="http://schemas.microsoft.com/office/drawing/2014/main" id="{03B735ED-E31A-4EE3-8F29-550E7F4A2527}"/>
              </a:ext>
            </a:extLst>
          </p:cNvPr>
          <p:cNvSpPr txBox="1">
            <a:spLocks noChangeArrowheads="1"/>
          </p:cNvSpPr>
          <p:nvPr/>
        </p:nvSpPr>
        <p:spPr bwMode="auto">
          <a:xfrm>
            <a:off x="337931" y="3095625"/>
            <a:ext cx="78613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55600" indent="-355600"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spcBef>
                <a:spcPct val="0"/>
              </a:spcBef>
              <a:buClr>
                <a:srgbClr val="FF6600"/>
              </a:buClr>
              <a:buSzPct val="100000"/>
              <a:buFont typeface="Wingdings" panose="05000000000000000000" pitchFamily="2" charset="2"/>
              <a:buChar char="l"/>
            </a:pPr>
            <a:r>
              <a:rPr lang="en-GB" altLang="en-US" b="1" baseline="0" dirty="0">
                <a:solidFill>
                  <a:srgbClr val="FF6600"/>
                </a:solidFill>
              </a:rPr>
              <a:t>London dispersion forces:</a:t>
            </a:r>
            <a:r>
              <a:rPr lang="en-GB" altLang="en-US" baseline="0" dirty="0"/>
              <a:t> for example, found between I</a:t>
            </a:r>
            <a:r>
              <a:rPr lang="en-GB" altLang="en-US" dirty="0"/>
              <a:t>2</a:t>
            </a:r>
            <a:r>
              <a:rPr lang="en-GB" altLang="en-US" baseline="0" dirty="0"/>
              <a:t> molecules in iodine crystals.</a:t>
            </a:r>
          </a:p>
        </p:txBody>
      </p:sp>
      <p:sp>
        <p:nvSpPr>
          <p:cNvPr id="1051655" name="Text Box 7">
            <a:extLst>
              <a:ext uri="{FF2B5EF4-FFF2-40B4-BE49-F238E27FC236}">
                <a16:creationId xmlns:a16="http://schemas.microsoft.com/office/drawing/2014/main" id="{EFD6A317-F96F-42EB-AB0A-D6FCB29ED845}"/>
              </a:ext>
            </a:extLst>
          </p:cNvPr>
          <p:cNvSpPr txBox="1">
            <a:spLocks noChangeArrowheads="1"/>
          </p:cNvSpPr>
          <p:nvPr/>
        </p:nvSpPr>
        <p:spPr bwMode="auto">
          <a:xfrm>
            <a:off x="337931" y="2386013"/>
            <a:ext cx="756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spcBef>
                <a:spcPct val="20000"/>
              </a:spcBef>
            </a:pPr>
            <a:r>
              <a:rPr lang="en-GB" altLang="en-US" baseline="0" dirty="0"/>
              <a:t>There are three main types of intermolecular force:</a:t>
            </a:r>
          </a:p>
        </p:txBody>
      </p:sp>
      <p:sp>
        <p:nvSpPr>
          <p:cNvPr id="8200" name="Text Box 10">
            <a:extLst>
              <a:ext uri="{FF2B5EF4-FFF2-40B4-BE49-F238E27FC236}">
                <a16:creationId xmlns:a16="http://schemas.microsoft.com/office/drawing/2014/main" id="{6D96666D-3B85-4EE3-A4BA-EC45EF8D71CF}"/>
              </a:ext>
            </a:extLst>
          </p:cNvPr>
          <p:cNvSpPr txBox="1">
            <a:spLocks noChangeArrowheads="1"/>
          </p:cNvSpPr>
          <p:nvPr/>
        </p:nvSpPr>
        <p:spPr bwMode="auto">
          <a:xfrm>
            <a:off x="337931" y="784225"/>
            <a:ext cx="8428037"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The molecules in simple covalent substances are not entirely isolated from one another. There are forces of attraction between them. These are called </a:t>
            </a:r>
            <a:r>
              <a:rPr lang="en-GB" altLang="en-US" b="1" baseline="0" dirty="0">
                <a:solidFill>
                  <a:srgbClr val="FF6600"/>
                </a:solidFill>
              </a:rPr>
              <a:t>intermolecular forces</a:t>
            </a:r>
            <a:r>
              <a:rPr lang="en-GB" altLang="en-US" baseline="0" dirty="0"/>
              <a:t>.</a:t>
            </a:r>
          </a:p>
        </p:txBody>
      </p:sp>
      <p:pic>
        <p:nvPicPr>
          <p:cNvPr id="9" name="Picture 8">
            <a:hlinkClick r:id="" action="ppaction://hlinkshowjump?jump=nextslide"/>
            <a:extLst>
              <a:ext uri="{FF2B5EF4-FFF2-40B4-BE49-F238E27FC236}">
                <a16:creationId xmlns:a16="http://schemas.microsoft.com/office/drawing/2014/main" id="{AB352BB9-8D74-424D-B216-1FC8EFB3AE10}"/>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0" name="Picture 51">
            <a:extLst>
              <a:ext uri="{FF2B5EF4-FFF2-40B4-BE49-F238E27FC236}">
                <a16:creationId xmlns:a16="http://schemas.microsoft.com/office/drawing/2014/main" id="{0F062595-EFAC-4DED-9194-3A7459CAFAC8}"/>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627020" y="78039"/>
            <a:ext cx="45030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15658499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5165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5165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5165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51652"/>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nodeType="afterEffect">
                                  <p:stCondLst>
                                    <p:cond delay="0"/>
                                  </p:stCondLst>
                                  <p:childTnLst>
                                    <p:set>
                                      <p:cBhvr>
                                        <p:cTn id="21"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1652" grpId="0"/>
      <p:bldP spid="1051653" grpId="0"/>
      <p:bldP spid="1051654" grpId="0"/>
      <p:bldP spid="105165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a:extLst>
              <a:ext uri="{FF2B5EF4-FFF2-40B4-BE49-F238E27FC236}">
                <a16:creationId xmlns:a16="http://schemas.microsoft.com/office/drawing/2014/main" id="{6557E1D1-A53B-4F71-A2C5-9746D4001987}"/>
              </a:ext>
            </a:extLst>
          </p:cNvPr>
          <p:cNvSpPr>
            <a:spLocks noGrp="1" noChangeArrowheads="1"/>
          </p:cNvSpPr>
          <p:nvPr>
            <p:ph type="title"/>
          </p:nvPr>
        </p:nvSpPr>
        <p:spPr>
          <a:noFill/>
        </p:spPr>
        <p:txBody>
          <a:bodyPr/>
          <a:lstStyle/>
          <a:p>
            <a:pPr eaLnBrk="1" hangingPunct="1"/>
            <a:r>
              <a:rPr lang="en-GB" altLang="en-US" dirty="0"/>
              <a:t>London dispersion forces</a:t>
            </a:r>
          </a:p>
        </p:txBody>
      </p:sp>
      <p:pic>
        <p:nvPicPr>
          <p:cNvPr id="6" name="Picture 5">
            <a:hlinkClick r:id="" action="ppaction://hlinkshowjump?jump=nextslide"/>
            <a:extLst>
              <a:ext uri="{FF2B5EF4-FFF2-40B4-BE49-F238E27FC236}">
                <a16:creationId xmlns:a16="http://schemas.microsoft.com/office/drawing/2014/main" id="{FD073E39-4515-4365-A18C-1F1F7A71939A}"/>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5" descr="flash_icon">
            <a:extLst>
              <a:ext uri="{FF2B5EF4-FFF2-40B4-BE49-F238E27FC236}">
                <a16:creationId xmlns:a16="http://schemas.microsoft.com/office/drawing/2014/main" id="{6541B186-8CCB-4FBC-A4FD-135AD4F1F0AE}"/>
              </a:ext>
            </a:extLst>
          </p:cNvPr>
          <p:cNvPicPr>
            <a:picLocks noChangeAspect="1" noChangeArrowheads="1"/>
          </p:cNvPicPr>
          <p:nvPr/>
        </p:nvPicPr>
        <p:blipFill>
          <a:blip r:embed="rId7" cstate="print"/>
          <a:srcRect/>
          <a:stretch>
            <a:fillRect/>
          </a:stretch>
        </p:blipFill>
        <p:spPr bwMode="auto">
          <a:xfrm>
            <a:off x="8569324" y="112712"/>
            <a:ext cx="385763" cy="431800"/>
          </a:xfrm>
          <a:prstGeom prst="rect">
            <a:avLst/>
          </a:prstGeom>
          <a:noFill/>
          <a:ln w="9525">
            <a:noFill/>
            <a:miter lim="800000"/>
            <a:headEnd/>
            <a:tailEnd/>
          </a:ln>
        </p:spPr>
      </p:pic>
      <p:pic>
        <p:nvPicPr>
          <p:cNvPr id="8" name="Picture 7">
            <a:extLst>
              <a:ext uri="{FF2B5EF4-FFF2-40B4-BE49-F238E27FC236}">
                <a16:creationId xmlns:a16="http://schemas.microsoft.com/office/drawing/2014/main" id="{01F6F40C-F230-4BF7-9C54-E7F1F88F98F5}"/>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8085022" y="86520"/>
            <a:ext cx="442911" cy="516730"/>
          </a:xfrm>
          <a:prstGeom prst="rect">
            <a:avLst/>
          </a:prstGeom>
          <a:noFill/>
          <a:ln w="9525">
            <a:noFill/>
            <a:miter lim="800000"/>
            <a:headEnd/>
            <a:tailEnd/>
          </a:ln>
        </p:spPr>
      </p:pic>
      <p:pic>
        <p:nvPicPr>
          <p:cNvPr id="2" name="Picture 1"/>
          <p:cNvPicPr>
            <a:picLocks/>
          </p:cNvPicPr>
          <p:nvPr/>
        </p:nvPicPr>
        <p:blipFill>
          <a:blip r:embed="rId9">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ustDataLst>
      <p:tags r:id="rId2"/>
    </p:custDataLst>
    <p:controls>
      <mc:AlternateContent xmlns:mc="http://schemas.openxmlformats.org/markup-compatibility/2006">
        <mc:Choice xmlns:v="urn:schemas-microsoft-com:vml" Requires="v">
          <p:control spid="1055" name="ShockwaveFlash1" r:id="rId3" imgW="8699400" imgH="5308560"/>
        </mc:Choice>
        <mc:Fallback>
          <p:control name="ShockwaveFlash1" r:id="rId3" imgW="8699400" imgH="5308560">
            <p:pic>
              <p:nvPicPr>
                <p:cNvPr id="4" name="ShockwaveFlash1">
                  <a:extLst>
                    <a:ext uri="{FF2B5EF4-FFF2-40B4-BE49-F238E27FC236}">
                      <a16:creationId xmlns:a16="http://schemas.microsoft.com/office/drawing/2014/main" id="{D562B6FC-736B-4C14-8156-3475DC00DDD9}"/>
                    </a:ext>
                  </a:extLst>
                </p:cNvPr>
                <p:cNvPicPr>
                  <a:picLocks/>
                </p:cNvPicPr>
                <p:nvPr/>
              </p:nvPicPr>
              <p:blipFill>
                <a:blip r:embed="rId10"/>
                <a:stretch>
                  <a:fillRect/>
                </a:stretch>
              </p:blipFill>
              <p:spPr>
                <a:xfrm>
                  <a:off x="212725" y="800100"/>
                  <a:ext cx="8699500" cy="5308600"/>
                </a:xfrm>
                <a:prstGeom prst="rect">
                  <a:avLst/>
                </a:prstGeom>
              </p:spPr>
            </p:pic>
          </p:control>
        </mc:Fallback>
      </mc:AlternateContent>
    </p:controls>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18915" name="Picture 35" descr="group7_static">
            <a:extLst>
              <a:ext uri="{FF2B5EF4-FFF2-40B4-BE49-F238E27FC236}">
                <a16:creationId xmlns:a16="http://schemas.microsoft.com/office/drawing/2014/main" id="{82D4B45C-7D14-48D6-9F9C-B33E1D7127B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5339" y="790331"/>
            <a:ext cx="4140200" cy="326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2">
            <a:extLst>
              <a:ext uri="{FF2B5EF4-FFF2-40B4-BE49-F238E27FC236}">
                <a16:creationId xmlns:a16="http://schemas.microsoft.com/office/drawing/2014/main" id="{F09159E7-5948-4D4B-BC59-78E9A032CFC1}"/>
              </a:ext>
            </a:extLst>
          </p:cNvPr>
          <p:cNvSpPr>
            <a:spLocks noGrp="1" noChangeArrowheads="1"/>
          </p:cNvSpPr>
          <p:nvPr>
            <p:ph type="title"/>
          </p:nvPr>
        </p:nvSpPr>
        <p:spPr>
          <a:noFill/>
        </p:spPr>
        <p:txBody>
          <a:bodyPr/>
          <a:lstStyle/>
          <a:p>
            <a:pPr eaLnBrk="1" hangingPunct="1"/>
            <a:r>
              <a:rPr lang="en-GB" altLang="en-US" dirty="0"/>
              <a:t>Strength of London dispersion forces (1)</a:t>
            </a:r>
          </a:p>
        </p:txBody>
      </p:sp>
      <p:sp>
        <p:nvSpPr>
          <p:cNvPr id="9220" name="Text Box 3">
            <a:extLst>
              <a:ext uri="{FF2B5EF4-FFF2-40B4-BE49-F238E27FC236}">
                <a16:creationId xmlns:a16="http://schemas.microsoft.com/office/drawing/2014/main" id="{38953D40-AE32-4753-A94E-3E75CE1D5822}"/>
              </a:ext>
            </a:extLst>
          </p:cNvPr>
          <p:cNvSpPr txBox="1">
            <a:spLocks noChangeArrowheads="1"/>
          </p:cNvSpPr>
          <p:nvPr/>
        </p:nvSpPr>
        <p:spPr bwMode="auto">
          <a:xfrm>
            <a:off x="340826" y="784225"/>
            <a:ext cx="282422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The strength of London dispersion forces increases as molecular size increases.</a:t>
            </a:r>
          </a:p>
        </p:txBody>
      </p:sp>
      <p:sp>
        <p:nvSpPr>
          <p:cNvPr id="1018885" name="Text Box 5">
            <a:extLst>
              <a:ext uri="{FF2B5EF4-FFF2-40B4-BE49-F238E27FC236}">
                <a16:creationId xmlns:a16="http://schemas.microsoft.com/office/drawing/2014/main" id="{E751028F-2091-4533-B598-90E18BB4103B}"/>
              </a:ext>
            </a:extLst>
          </p:cNvPr>
          <p:cNvSpPr txBox="1">
            <a:spLocks noChangeArrowheads="1"/>
          </p:cNvSpPr>
          <p:nvPr/>
        </p:nvSpPr>
        <p:spPr bwMode="auto">
          <a:xfrm>
            <a:off x="340826" y="4562843"/>
            <a:ext cx="8603882"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Atomic radius increases down the group, so the outer electrons become further from the nucleus. They are attracted less strongly by the nucleus and so temporary dipoles are easier to induce. </a:t>
            </a:r>
          </a:p>
        </p:txBody>
      </p:sp>
      <p:sp>
        <p:nvSpPr>
          <p:cNvPr id="1018896" name="Text Box 16">
            <a:extLst>
              <a:ext uri="{FF2B5EF4-FFF2-40B4-BE49-F238E27FC236}">
                <a16:creationId xmlns:a16="http://schemas.microsoft.com/office/drawing/2014/main" id="{20B323B6-0A5F-4E04-AF98-054BE07BB87F}"/>
              </a:ext>
            </a:extLst>
          </p:cNvPr>
          <p:cNvSpPr txBox="1">
            <a:spLocks noChangeArrowheads="1"/>
          </p:cNvSpPr>
          <p:nvPr/>
        </p:nvSpPr>
        <p:spPr bwMode="auto">
          <a:xfrm>
            <a:off x="4278982" y="2217738"/>
            <a:ext cx="32733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r" eaLnBrk="1" hangingPunct="1"/>
            <a:r>
              <a:rPr lang="en-GB" altLang="en-US" sz="2000" baseline="0" dirty="0"/>
              <a:t>0</a:t>
            </a:r>
          </a:p>
        </p:txBody>
      </p:sp>
      <p:sp>
        <p:nvSpPr>
          <p:cNvPr id="1018900" name="Rectangle 20">
            <a:extLst>
              <a:ext uri="{FF2B5EF4-FFF2-40B4-BE49-F238E27FC236}">
                <a16:creationId xmlns:a16="http://schemas.microsoft.com/office/drawing/2014/main" id="{A90BDE48-1B17-4FBC-B7CA-6DFA57DDDFE6}"/>
              </a:ext>
            </a:extLst>
          </p:cNvPr>
          <p:cNvSpPr>
            <a:spLocks noChangeArrowheads="1"/>
          </p:cNvSpPr>
          <p:nvPr/>
        </p:nvSpPr>
        <p:spPr bwMode="auto">
          <a:xfrm>
            <a:off x="4110527" y="1851025"/>
            <a:ext cx="470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sz="2000" baseline="0" dirty="0"/>
              <a:t>50</a:t>
            </a:r>
          </a:p>
        </p:txBody>
      </p:sp>
      <p:sp>
        <p:nvSpPr>
          <p:cNvPr id="1018901" name="Rectangle 21">
            <a:extLst>
              <a:ext uri="{FF2B5EF4-FFF2-40B4-BE49-F238E27FC236}">
                <a16:creationId xmlns:a16="http://schemas.microsoft.com/office/drawing/2014/main" id="{1361BDE7-B131-4DE0-8E74-BDC17049224B}"/>
              </a:ext>
            </a:extLst>
          </p:cNvPr>
          <p:cNvSpPr>
            <a:spLocks noChangeArrowheads="1"/>
          </p:cNvSpPr>
          <p:nvPr/>
        </p:nvSpPr>
        <p:spPr bwMode="auto">
          <a:xfrm>
            <a:off x="3993648" y="1484313"/>
            <a:ext cx="61266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r" eaLnBrk="1" hangingPunct="1"/>
            <a:r>
              <a:rPr lang="en-GB" altLang="en-US" sz="2000" baseline="0" dirty="0"/>
              <a:t>100</a:t>
            </a:r>
          </a:p>
        </p:txBody>
      </p:sp>
      <p:sp>
        <p:nvSpPr>
          <p:cNvPr id="1018902" name="Rectangle 22">
            <a:extLst>
              <a:ext uri="{FF2B5EF4-FFF2-40B4-BE49-F238E27FC236}">
                <a16:creationId xmlns:a16="http://schemas.microsoft.com/office/drawing/2014/main" id="{400B4919-1151-4DB8-A129-1598F7E99291}"/>
              </a:ext>
            </a:extLst>
          </p:cNvPr>
          <p:cNvSpPr>
            <a:spLocks noChangeArrowheads="1"/>
          </p:cNvSpPr>
          <p:nvPr/>
        </p:nvSpPr>
        <p:spPr bwMode="auto">
          <a:xfrm>
            <a:off x="3993648" y="1117600"/>
            <a:ext cx="61266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r" eaLnBrk="1" hangingPunct="1"/>
            <a:r>
              <a:rPr lang="en-GB" altLang="en-US" sz="2000" baseline="0" dirty="0"/>
              <a:t>150</a:t>
            </a:r>
          </a:p>
        </p:txBody>
      </p:sp>
      <p:sp>
        <p:nvSpPr>
          <p:cNvPr id="1018903" name="Rectangle 23">
            <a:extLst>
              <a:ext uri="{FF2B5EF4-FFF2-40B4-BE49-F238E27FC236}">
                <a16:creationId xmlns:a16="http://schemas.microsoft.com/office/drawing/2014/main" id="{F5A47425-744F-4B46-AAC4-1CA79F29AC85}"/>
              </a:ext>
            </a:extLst>
          </p:cNvPr>
          <p:cNvSpPr>
            <a:spLocks noChangeArrowheads="1"/>
          </p:cNvSpPr>
          <p:nvPr/>
        </p:nvSpPr>
        <p:spPr bwMode="auto">
          <a:xfrm>
            <a:off x="3993648" y="749300"/>
            <a:ext cx="61266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r" eaLnBrk="1" hangingPunct="1"/>
            <a:r>
              <a:rPr lang="en-GB" altLang="en-US" sz="2000" baseline="0" dirty="0"/>
              <a:t>200</a:t>
            </a:r>
          </a:p>
        </p:txBody>
      </p:sp>
      <p:sp>
        <p:nvSpPr>
          <p:cNvPr id="1018904" name="Text Box 24">
            <a:extLst>
              <a:ext uri="{FF2B5EF4-FFF2-40B4-BE49-F238E27FC236}">
                <a16:creationId xmlns:a16="http://schemas.microsoft.com/office/drawing/2014/main" id="{769771BC-EA10-4FF1-AED6-D21ECAAD5FF9}"/>
              </a:ext>
            </a:extLst>
          </p:cNvPr>
          <p:cNvSpPr txBox="1">
            <a:spLocks noChangeArrowheads="1"/>
          </p:cNvSpPr>
          <p:nvPr/>
        </p:nvSpPr>
        <p:spPr bwMode="auto">
          <a:xfrm>
            <a:off x="3993648" y="2596173"/>
            <a:ext cx="61266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r" eaLnBrk="1" hangingPunct="1"/>
            <a:r>
              <a:rPr lang="en-GB" altLang="en-US" sz="2000" baseline="0" dirty="0"/>
              <a:t>–50</a:t>
            </a:r>
          </a:p>
        </p:txBody>
      </p:sp>
      <p:sp>
        <p:nvSpPr>
          <p:cNvPr id="1018905" name="Text Box 25">
            <a:extLst>
              <a:ext uri="{FF2B5EF4-FFF2-40B4-BE49-F238E27FC236}">
                <a16:creationId xmlns:a16="http://schemas.microsoft.com/office/drawing/2014/main" id="{1406B6BB-CBB6-4102-AE2C-EACFF4ED5A85}"/>
              </a:ext>
            </a:extLst>
          </p:cNvPr>
          <p:cNvSpPr txBox="1">
            <a:spLocks noChangeArrowheads="1"/>
          </p:cNvSpPr>
          <p:nvPr/>
        </p:nvSpPr>
        <p:spPr bwMode="auto">
          <a:xfrm>
            <a:off x="3850981" y="2962886"/>
            <a:ext cx="75533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r" eaLnBrk="1" hangingPunct="1"/>
            <a:r>
              <a:rPr lang="en-GB" altLang="en-US" sz="2000" baseline="0" dirty="0"/>
              <a:t>–100</a:t>
            </a:r>
          </a:p>
        </p:txBody>
      </p:sp>
      <p:sp>
        <p:nvSpPr>
          <p:cNvPr id="1018906" name="Text Box 26">
            <a:extLst>
              <a:ext uri="{FF2B5EF4-FFF2-40B4-BE49-F238E27FC236}">
                <a16:creationId xmlns:a16="http://schemas.microsoft.com/office/drawing/2014/main" id="{A3962A36-319D-4FD8-9C61-DC84AB3F71C4}"/>
              </a:ext>
            </a:extLst>
          </p:cNvPr>
          <p:cNvSpPr txBox="1">
            <a:spLocks noChangeArrowheads="1"/>
          </p:cNvSpPr>
          <p:nvPr/>
        </p:nvSpPr>
        <p:spPr bwMode="auto">
          <a:xfrm>
            <a:off x="3780449" y="3329598"/>
            <a:ext cx="82586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r" eaLnBrk="1" hangingPunct="1"/>
            <a:r>
              <a:rPr lang="en-GB" altLang="en-US" sz="2000" baseline="0" dirty="0"/>
              <a:t> –150</a:t>
            </a:r>
          </a:p>
        </p:txBody>
      </p:sp>
      <p:sp>
        <p:nvSpPr>
          <p:cNvPr id="1018907" name="Text Box 27">
            <a:extLst>
              <a:ext uri="{FF2B5EF4-FFF2-40B4-BE49-F238E27FC236}">
                <a16:creationId xmlns:a16="http://schemas.microsoft.com/office/drawing/2014/main" id="{C2655047-C489-4896-AF81-BE3590601C74}"/>
              </a:ext>
            </a:extLst>
          </p:cNvPr>
          <p:cNvSpPr txBox="1">
            <a:spLocks noChangeArrowheads="1"/>
          </p:cNvSpPr>
          <p:nvPr/>
        </p:nvSpPr>
        <p:spPr bwMode="auto">
          <a:xfrm>
            <a:off x="3850981" y="3684588"/>
            <a:ext cx="75533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r" eaLnBrk="1" hangingPunct="1"/>
            <a:r>
              <a:rPr lang="en-GB" altLang="en-US" sz="2000" baseline="0" dirty="0"/>
              <a:t>–200</a:t>
            </a:r>
          </a:p>
        </p:txBody>
      </p:sp>
      <p:sp>
        <p:nvSpPr>
          <p:cNvPr id="1018911" name="Rectangle 31">
            <a:extLst>
              <a:ext uri="{FF2B5EF4-FFF2-40B4-BE49-F238E27FC236}">
                <a16:creationId xmlns:a16="http://schemas.microsoft.com/office/drawing/2014/main" id="{77CEDC0B-AB8F-4CAB-BEF5-E6CD8AFA375C}"/>
              </a:ext>
            </a:extLst>
          </p:cNvPr>
          <p:cNvSpPr>
            <a:spLocks noChangeArrowheads="1"/>
          </p:cNvSpPr>
          <p:nvPr/>
        </p:nvSpPr>
        <p:spPr bwMode="auto">
          <a:xfrm>
            <a:off x="6963264" y="3866662"/>
            <a:ext cx="53572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sz="2000" baseline="0"/>
              <a:t>Br</a:t>
            </a:r>
            <a:r>
              <a:rPr lang="en-GB" altLang="en-US" sz="2000"/>
              <a:t>2</a:t>
            </a:r>
          </a:p>
        </p:txBody>
      </p:sp>
      <p:sp>
        <p:nvSpPr>
          <p:cNvPr id="1018913" name="Text Box 33">
            <a:extLst>
              <a:ext uri="{FF2B5EF4-FFF2-40B4-BE49-F238E27FC236}">
                <a16:creationId xmlns:a16="http://schemas.microsoft.com/office/drawing/2014/main" id="{F7681850-6030-4DDA-926D-4FAA0F87734A}"/>
              </a:ext>
            </a:extLst>
          </p:cNvPr>
          <p:cNvSpPr txBox="1">
            <a:spLocks noChangeArrowheads="1"/>
          </p:cNvSpPr>
          <p:nvPr/>
        </p:nvSpPr>
        <p:spPr bwMode="auto">
          <a:xfrm>
            <a:off x="340826" y="3042866"/>
            <a:ext cx="30151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This is illustrated by the boiling points of group 7 elements.</a:t>
            </a:r>
          </a:p>
        </p:txBody>
      </p:sp>
      <p:sp>
        <p:nvSpPr>
          <p:cNvPr id="1018909" name="Rectangle 29">
            <a:extLst>
              <a:ext uri="{FF2B5EF4-FFF2-40B4-BE49-F238E27FC236}">
                <a16:creationId xmlns:a16="http://schemas.microsoft.com/office/drawing/2014/main" id="{5BDCC6FC-EF00-4F47-91A4-2303E2D00E82}"/>
              </a:ext>
            </a:extLst>
          </p:cNvPr>
          <p:cNvSpPr>
            <a:spLocks noChangeArrowheads="1"/>
          </p:cNvSpPr>
          <p:nvPr/>
        </p:nvSpPr>
        <p:spPr bwMode="auto">
          <a:xfrm>
            <a:off x="4489939" y="3866662"/>
            <a:ext cx="4363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sz="2000" baseline="0"/>
              <a:t>F</a:t>
            </a:r>
            <a:r>
              <a:rPr lang="en-GB" altLang="en-US" sz="2000"/>
              <a:t>2</a:t>
            </a:r>
          </a:p>
        </p:txBody>
      </p:sp>
      <p:sp>
        <p:nvSpPr>
          <p:cNvPr id="1018910" name="Rectangle 30">
            <a:extLst>
              <a:ext uri="{FF2B5EF4-FFF2-40B4-BE49-F238E27FC236}">
                <a16:creationId xmlns:a16="http://schemas.microsoft.com/office/drawing/2014/main" id="{96BCC2E2-EE68-4CEA-B4F7-2C4040E55737}"/>
              </a:ext>
            </a:extLst>
          </p:cNvPr>
          <p:cNvSpPr>
            <a:spLocks noChangeArrowheads="1"/>
          </p:cNvSpPr>
          <p:nvPr/>
        </p:nvSpPr>
        <p:spPr bwMode="auto">
          <a:xfrm>
            <a:off x="5642464" y="3866662"/>
            <a:ext cx="5229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sz="2000" baseline="0"/>
              <a:t>Cl</a:t>
            </a:r>
            <a:r>
              <a:rPr lang="en-GB" altLang="en-US" sz="2000"/>
              <a:t>2</a:t>
            </a:r>
          </a:p>
        </p:txBody>
      </p:sp>
      <p:sp>
        <p:nvSpPr>
          <p:cNvPr id="1018912" name="Rectangle 32">
            <a:extLst>
              <a:ext uri="{FF2B5EF4-FFF2-40B4-BE49-F238E27FC236}">
                <a16:creationId xmlns:a16="http://schemas.microsoft.com/office/drawing/2014/main" id="{E26D88DE-A656-44D1-B3CA-9E6CA85ADA9B}"/>
              </a:ext>
            </a:extLst>
          </p:cNvPr>
          <p:cNvSpPr>
            <a:spLocks noChangeArrowheads="1"/>
          </p:cNvSpPr>
          <p:nvPr/>
        </p:nvSpPr>
        <p:spPr bwMode="auto">
          <a:xfrm>
            <a:off x="8299939" y="3866662"/>
            <a:ext cx="4714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sz="2000" baseline="0" dirty="0"/>
              <a:t>I</a:t>
            </a:r>
            <a:r>
              <a:rPr lang="en-GB" altLang="en-US" sz="2000" dirty="0"/>
              <a:t>2</a:t>
            </a:r>
          </a:p>
        </p:txBody>
      </p:sp>
      <p:sp>
        <p:nvSpPr>
          <p:cNvPr id="1018917" name="Text Box 37">
            <a:extLst>
              <a:ext uri="{FF2B5EF4-FFF2-40B4-BE49-F238E27FC236}">
                <a16:creationId xmlns:a16="http://schemas.microsoft.com/office/drawing/2014/main" id="{1947E4A0-2160-4AE0-903C-5CD79951CD97}"/>
              </a:ext>
            </a:extLst>
          </p:cNvPr>
          <p:cNvSpPr txBox="1">
            <a:spLocks noChangeArrowheads="1"/>
          </p:cNvSpPr>
          <p:nvPr/>
        </p:nvSpPr>
        <p:spPr bwMode="auto">
          <a:xfrm>
            <a:off x="5888527" y="4179766"/>
            <a:ext cx="13938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sz="2000" b="1" baseline="0" dirty="0"/>
              <a:t>element</a:t>
            </a:r>
          </a:p>
        </p:txBody>
      </p:sp>
      <p:pic>
        <p:nvPicPr>
          <p:cNvPr id="23" name="Picture 8">
            <a:hlinkClick r:id="" action="ppaction://hlinkshowjump?jump=nextslide"/>
            <a:extLst>
              <a:ext uri="{FF2B5EF4-FFF2-40B4-BE49-F238E27FC236}">
                <a16:creationId xmlns:a16="http://schemas.microsoft.com/office/drawing/2014/main" id="{33943E0D-1FDF-4396-AC9B-76206C2F202B}"/>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
        <p:nvSpPr>
          <p:cNvPr id="24" name="Text Box 37">
            <a:extLst>
              <a:ext uri="{FF2B5EF4-FFF2-40B4-BE49-F238E27FC236}">
                <a16:creationId xmlns:a16="http://schemas.microsoft.com/office/drawing/2014/main" id="{7625D7BE-1889-4E04-9B94-5DDE913E76F7}"/>
              </a:ext>
            </a:extLst>
          </p:cNvPr>
          <p:cNvSpPr txBox="1">
            <a:spLocks noChangeArrowheads="1"/>
          </p:cNvSpPr>
          <p:nvPr/>
        </p:nvSpPr>
        <p:spPr bwMode="auto">
          <a:xfrm rot="16200000">
            <a:off x="2571349" y="2125296"/>
            <a:ext cx="230133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sz="2000" b="1" baseline="0" dirty="0"/>
              <a:t>boiling point (°C)</a:t>
            </a:r>
          </a:p>
        </p:txBody>
      </p:sp>
      <p:pic>
        <p:nvPicPr>
          <p:cNvPr id="25" name="Picture 24">
            <a:extLst>
              <a:ext uri="{FF2B5EF4-FFF2-40B4-BE49-F238E27FC236}">
                <a16:creationId xmlns:a16="http://schemas.microsoft.com/office/drawing/2014/main" id="{F8E2AE08-C000-4D2E-A915-A311631C0B5E}"/>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1889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189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1890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1890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1890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1890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1890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1890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1890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1890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1891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1890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1891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189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18917"/>
                                        </p:tgtEl>
                                        <p:attrNameLst>
                                          <p:attrName>style.visibility</p:attrName>
                                        </p:attrNameLst>
                                      </p:cBhvr>
                                      <p:to>
                                        <p:strVal val="visible"/>
                                      </p:to>
                                    </p:set>
                                  </p:childTnLst>
                                </p:cTn>
                              </p:par>
                            </p:childTnLst>
                          </p:cTn>
                        </p:par>
                        <p:par>
                          <p:cTn id="37" fill="hold" nodeType="afterGroup">
                            <p:stCondLst>
                              <p:cond delay="0"/>
                            </p:stCondLst>
                            <p:childTnLst>
                              <p:par>
                                <p:cTn id="38" presetID="1" presetClass="entr" presetSubtype="0" fill="hold" grpId="0" nodeType="afterEffect">
                                  <p:stCondLst>
                                    <p:cond delay="0"/>
                                  </p:stCondLst>
                                  <p:childTnLst>
                                    <p:set>
                                      <p:cBhvr>
                                        <p:cTn id="39" dur="1" fill="hold">
                                          <p:stCondLst>
                                            <p:cond delay="0"/>
                                          </p:stCondLst>
                                        </p:cTn>
                                        <p:tgtEl>
                                          <p:spTgt spid="1018913"/>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018885"/>
                                        </p:tgtEl>
                                        <p:attrNameLst>
                                          <p:attrName>style.visibility</p:attrName>
                                        </p:attrNameLst>
                                      </p:cBhvr>
                                      <p:to>
                                        <p:strVal val="visible"/>
                                      </p:to>
                                    </p:set>
                                  </p:childTnLst>
                                </p:cTn>
                              </p:par>
                            </p:childTnLst>
                          </p:cTn>
                        </p:par>
                        <p:par>
                          <p:cTn id="44" fill="hold">
                            <p:stCondLst>
                              <p:cond delay="0"/>
                            </p:stCondLst>
                            <p:childTnLst>
                              <p:par>
                                <p:cTn id="45" presetID="1" presetClass="entr" presetSubtype="0" fill="hold" nodeType="after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8885" grpId="0"/>
      <p:bldP spid="1018896" grpId="0"/>
      <p:bldP spid="1018900" grpId="0"/>
      <p:bldP spid="1018901" grpId="0"/>
      <p:bldP spid="1018902" grpId="0"/>
      <p:bldP spid="1018903" grpId="0"/>
      <p:bldP spid="1018904" grpId="0"/>
      <p:bldP spid="1018905" grpId="0"/>
      <p:bldP spid="1018906" grpId="0"/>
      <p:bldP spid="1018907" grpId="0"/>
      <p:bldP spid="1018911" grpId="0"/>
      <p:bldP spid="1018913" grpId="0"/>
      <p:bldP spid="1018909" grpId="0"/>
      <p:bldP spid="1018910" grpId="0"/>
      <p:bldP spid="1018912" grpId="0"/>
      <p:bldP spid="1018917" grpId="0"/>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F69C2111-AB8B-4581-A9BB-BA5B8B252EFD}"/>
              </a:ext>
            </a:extLst>
          </p:cNvPr>
          <p:cNvSpPr>
            <a:spLocks noGrp="1" noChangeArrowheads="1"/>
          </p:cNvSpPr>
          <p:nvPr>
            <p:ph type="title"/>
          </p:nvPr>
        </p:nvSpPr>
        <p:spPr>
          <a:noFill/>
        </p:spPr>
        <p:txBody>
          <a:bodyPr/>
          <a:lstStyle/>
          <a:p>
            <a:pPr eaLnBrk="1" hangingPunct="1"/>
            <a:r>
              <a:rPr lang="en-GB" altLang="en-US" dirty="0"/>
              <a:t>Strength of London dispersion forces (2)</a:t>
            </a:r>
          </a:p>
        </p:txBody>
      </p:sp>
      <p:sp>
        <p:nvSpPr>
          <p:cNvPr id="1020931" name="Text Box 3">
            <a:extLst>
              <a:ext uri="{FF2B5EF4-FFF2-40B4-BE49-F238E27FC236}">
                <a16:creationId xmlns:a16="http://schemas.microsoft.com/office/drawing/2014/main" id="{322D7A84-D6A7-42B0-8891-70D2F61D9571}"/>
              </a:ext>
            </a:extLst>
          </p:cNvPr>
          <p:cNvSpPr txBox="1">
            <a:spLocks noChangeArrowheads="1"/>
          </p:cNvSpPr>
          <p:nvPr/>
        </p:nvSpPr>
        <p:spPr bwMode="auto">
          <a:xfrm>
            <a:off x="342412" y="4893164"/>
            <a:ext cx="873491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Straight chain alkanes can pack closer together than branched alkanes, creating more points of contact between molecules. This results in stronger London dispersion forces.   </a:t>
            </a:r>
          </a:p>
        </p:txBody>
      </p:sp>
      <p:sp>
        <p:nvSpPr>
          <p:cNvPr id="1020932" name="Text Box 4">
            <a:extLst>
              <a:ext uri="{FF2B5EF4-FFF2-40B4-BE49-F238E27FC236}">
                <a16:creationId xmlns:a16="http://schemas.microsoft.com/office/drawing/2014/main" id="{D7E98BCD-EB2D-4495-A612-C3BE89EE87BE}"/>
              </a:ext>
            </a:extLst>
          </p:cNvPr>
          <p:cNvSpPr txBox="1">
            <a:spLocks noChangeArrowheads="1"/>
          </p:cNvSpPr>
          <p:nvPr/>
        </p:nvSpPr>
        <p:spPr bwMode="auto">
          <a:xfrm>
            <a:off x="1001713" y="3680681"/>
            <a:ext cx="3117850"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b="1" baseline="0">
                <a:solidFill>
                  <a:srgbClr val="FF6600"/>
                </a:solidFill>
              </a:rPr>
              <a:t>butane (C</a:t>
            </a:r>
            <a:r>
              <a:rPr lang="en-GB" altLang="en-US" b="1">
                <a:solidFill>
                  <a:srgbClr val="FF6600"/>
                </a:solidFill>
              </a:rPr>
              <a:t>4</a:t>
            </a:r>
            <a:r>
              <a:rPr lang="en-GB" altLang="en-US" b="1" baseline="0">
                <a:solidFill>
                  <a:srgbClr val="FF6600"/>
                </a:solidFill>
              </a:rPr>
              <a:t>H</a:t>
            </a:r>
            <a:r>
              <a:rPr lang="en-GB" altLang="en-US" b="1">
                <a:solidFill>
                  <a:srgbClr val="FF6600"/>
                </a:solidFill>
              </a:rPr>
              <a:t>10</a:t>
            </a:r>
            <a:r>
              <a:rPr lang="en-GB" altLang="en-US" b="1" baseline="0">
                <a:solidFill>
                  <a:srgbClr val="FF6600"/>
                </a:solidFill>
              </a:rPr>
              <a:t>)</a:t>
            </a:r>
          </a:p>
          <a:p>
            <a:pPr algn="ctr" eaLnBrk="1" hangingPunct="1"/>
            <a:r>
              <a:rPr lang="en-GB" altLang="en-US" b="1" baseline="0">
                <a:solidFill>
                  <a:srgbClr val="FF6600"/>
                </a:solidFill>
              </a:rPr>
              <a:t>boiling point = 272</a:t>
            </a:r>
            <a:r>
              <a:rPr lang="en-GB" altLang="en-US" sz="1000" b="1" baseline="0">
                <a:solidFill>
                  <a:srgbClr val="FF6600"/>
                </a:solidFill>
              </a:rPr>
              <a:t> </a:t>
            </a:r>
            <a:r>
              <a:rPr lang="en-GB" altLang="en-US" b="1" baseline="0">
                <a:solidFill>
                  <a:srgbClr val="FF6600"/>
                </a:solidFill>
              </a:rPr>
              <a:t>K</a:t>
            </a:r>
          </a:p>
        </p:txBody>
      </p:sp>
      <p:sp>
        <p:nvSpPr>
          <p:cNvPr id="1020933" name="Text Box 5">
            <a:extLst>
              <a:ext uri="{FF2B5EF4-FFF2-40B4-BE49-F238E27FC236}">
                <a16:creationId xmlns:a16="http://schemas.microsoft.com/office/drawing/2014/main" id="{34B65976-01D8-4623-87A1-F25E7D305685}"/>
              </a:ext>
            </a:extLst>
          </p:cNvPr>
          <p:cNvSpPr txBox="1">
            <a:spLocks noChangeArrowheads="1"/>
          </p:cNvSpPr>
          <p:nvPr/>
        </p:nvSpPr>
        <p:spPr bwMode="auto">
          <a:xfrm>
            <a:off x="4886325" y="3696556"/>
            <a:ext cx="3706813"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algn="ctr" eaLnBrk="1" hangingPunct="1"/>
            <a:r>
              <a:rPr lang="en-GB" altLang="en-US" b="1" baseline="0">
                <a:solidFill>
                  <a:srgbClr val="FF6600"/>
                </a:solidFill>
              </a:rPr>
              <a:t>2-methylpropane (C</a:t>
            </a:r>
            <a:r>
              <a:rPr lang="en-GB" altLang="en-US" b="1">
                <a:solidFill>
                  <a:srgbClr val="FF6600"/>
                </a:solidFill>
              </a:rPr>
              <a:t>4</a:t>
            </a:r>
            <a:r>
              <a:rPr lang="en-GB" altLang="en-US" b="1" baseline="0">
                <a:solidFill>
                  <a:srgbClr val="FF6600"/>
                </a:solidFill>
              </a:rPr>
              <a:t>H</a:t>
            </a:r>
            <a:r>
              <a:rPr lang="en-GB" altLang="en-US" b="1">
                <a:solidFill>
                  <a:srgbClr val="FF6600"/>
                </a:solidFill>
              </a:rPr>
              <a:t>10</a:t>
            </a:r>
            <a:r>
              <a:rPr lang="en-GB" altLang="en-US" b="1" baseline="0">
                <a:solidFill>
                  <a:srgbClr val="FF6600"/>
                </a:solidFill>
              </a:rPr>
              <a:t>)</a:t>
            </a:r>
          </a:p>
          <a:p>
            <a:pPr algn="ctr" eaLnBrk="1" hangingPunct="1"/>
            <a:r>
              <a:rPr lang="en-GB" altLang="en-US" b="1" baseline="0">
                <a:solidFill>
                  <a:srgbClr val="FF6600"/>
                </a:solidFill>
              </a:rPr>
              <a:t> boiling point = 261</a:t>
            </a:r>
            <a:r>
              <a:rPr lang="en-GB" altLang="en-US" sz="1000" b="1" baseline="0">
                <a:solidFill>
                  <a:srgbClr val="FF6600"/>
                </a:solidFill>
              </a:rPr>
              <a:t> </a:t>
            </a:r>
            <a:r>
              <a:rPr lang="en-GB" altLang="en-US" b="1" baseline="0">
                <a:solidFill>
                  <a:srgbClr val="FF6600"/>
                </a:solidFill>
              </a:rPr>
              <a:t>K</a:t>
            </a:r>
          </a:p>
        </p:txBody>
      </p:sp>
      <p:sp>
        <p:nvSpPr>
          <p:cNvPr id="10246" name="Text Box 6">
            <a:extLst>
              <a:ext uri="{FF2B5EF4-FFF2-40B4-BE49-F238E27FC236}">
                <a16:creationId xmlns:a16="http://schemas.microsoft.com/office/drawing/2014/main" id="{9626697A-7F5A-4D6B-8A64-A358FEBAD16A}"/>
              </a:ext>
            </a:extLst>
          </p:cNvPr>
          <p:cNvSpPr txBox="1">
            <a:spLocks noChangeArrowheads="1"/>
          </p:cNvSpPr>
          <p:nvPr/>
        </p:nvSpPr>
        <p:spPr bwMode="auto">
          <a:xfrm>
            <a:off x="344001" y="779707"/>
            <a:ext cx="789732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The points of contact between molecules also affect the strength of London dispersion forces.  </a:t>
            </a:r>
          </a:p>
        </p:txBody>
      </p:sp>
      <p:pic>
        <p:nvPicPr>
          <p:cNvPr id="1020938" name="Picture 10" descr="butane">
            <a:extLst>
              <a:ext uri="{FF2B5EF4-FFF2-40B4-BE49-F238E27FC236}">
                <a16:creationId xmlns:a16="http://schemas.microsoft.com/office/drawing/2014/main" id="{A45F263A-A0BB-49CA-BC3D-6B2B3098A99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675" y="1902681"/>
            <a:ext cx="3719513"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0939" name="Picture 11" descr="methylprop">
            <a:extLst>
              <a:ext uri="{FF2B5EF4-FFF2-40B4-BE49-F238E27FC236}">
                <a16:creationId xmlns:a16="http://schemas.microsoft.com/office/drawing/2014/main" id="{151C2B63-85B0-45E3-B033-D7B4945EAB4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3525" y="1354993"/>
            <a:ext cx="2792413" cy="216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a:hlinkClick r:id="" action="ppaction://hlinkshowjump?jump=nextslide"/>
            <a:extLst>
              <a:ext uri="{FF2B5EF4-FFF2-40B4-BE49-F238E27FC236}">
                <a16:creationId xmlns:a16="http://schemas.microsoft.com/office/drawing/2014/main" id="{0C385F62-CAC2-4F10-AEC8-08BE3FF4298F}"/>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1" name="Picture 10">
            <a:extLst>
              <a:ext uri="{FF2B5EF4-FFF2-40B4-BE49-F238E27FC236}">
                <a16:creationId xmlns:a16="http://schemas.microsoft.com/office/drawing/2014/main" id="{38A54381-311F-4FDC-82BF-A01F92213379}"/>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0938"/>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020932"/>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nodeType="afterEffect">
                                  <p:stCondLst>
                                    <p:cond delay="0"/>
                                  </p:stCondLst>
                                  <p:childTnLst>
                                    <p:set>
                                      <p:cBhvr>
                                        <p:cTn id="12" dur="1" fill="hold">
                                          <p:stCondLst>
                                            <p:cond delay="0"/>
                                          </p:stCondLst>
                                        </p:cTn>
                                        <p:tgtEl>
                                          <p:spTgt spid="1020939"/>
                                        </p:tgtEl>
                                        <p:attrNameLst>
                                          <p:attrName>style.visibility</p:attrName>
                                        </p:attrNameLst>
                                      </p:cBhvr>
                                      <p:to>
                                        <p:strVal val="visible"/>
                                      </p:to>
                                    </p:set>
                                  </p:childTnLst>
                                </p:cTn>
                              </p:par>
                            </p:childTnLst>
                          </p:cTn>
                        </p:par>
                        <p:par>
                          <p:cTn id="13" fill="hold" nodeType="afterGroup">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1020933"/>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020931"/>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nodeType="after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0931" grpId="0"/>
      <p:bldP spid="1020932" grpId="0"/>
      <p:bldP spid="102093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049" name="Picture 25" descr="dipole_labels">
            <a:extLst>
              <a:ext uri="{FF2B5EF4-FFF2-40B4-BE49-F238E27FC236}">
                <a16:creationId xmlns:a16="http://schemas.microsoft.com/office/drawing/2014/main" id="{B9F4FE97-A8DD-4BBE-A638-EC602409861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450" y="1848202"/>
            <a:ext cx="5203825" cy="350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047" name="Picture 23" descr="dipole_molecules">
            <a:extLst>
              <a:ext uri="{FF2B5EF4-FFF2-40B4-BE49-F238E27FC236}">
                <a16:creationId xmlns:a16="http://schemas.microsoft.com/office/drawing/2014/main" id="{6EEEBAA5-FD19-4ECE-8879-EBB287B8838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750" y="1860902"/>
            <a:ext cx="5203825" cy="350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048" name="Picture 24" descr="dipole_forces">
            <a:extLst>
              <a:ext uri="{FF2B5EF4-FFF2-40B4-BE49-F238E27FC236}">
                <a16:creationId xmlns:a16="http://schemas.microsoft.com/office/drawing/2014/main" id="{6AF30099-97BA-4C8A-929A-669D089B857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5750" y="1860902"/>
            <a:ext cx="5203825" cy="350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Rectangle 2">
            <a:extLst>
              <a:ext uri="{FF2B5EF4-FFF2-40B4-BE49-F238E27FC236}">
                <a16:creationId xmlns:a16="http://schemas.microsoft.com/office/drawing/2014/main" id="{DD322138-DF80-4909-8373-A49D694071A4}"/>
              </a:ext>
            </a:extLst>
          </p:cNvPr>
          <p:cNvSpPr>
            <a:spLocks noGrp="1" noChangeArrowheads="1"/>
          </p:cNvSpPr>
          <p:nvPr>
            <p:ph type="title"/>
          </p:nvPr>
        </p:nvSpPr>
        <p:spPr/>
        <p:txBody>
          <a:bodyPr/>
          <a:lstStyle/>
          <a:p>
            <a:pPr eaLnBrk="1" hangingPunct="1"/>
            <a:r>
              <a:rPr lang="en-GB" altLang="en-US"/>
              <a:t>Permanent dipole–dipole forces</a:t>
            </a:r>
          </a:p>
        </p:txBody>
      </p:sp>
      <p:sp>
        <p:nvSpPr>
          <p:cNvPr id="11270" name="Text Box 3">
            <a:extLst>
              <a:ext uri="{FF2B5EF4-FFF2-40B4-BE49-F238E27FC236}">
                <a16:creationId xmlns:a16="http://schemas.microsoft.com/office/drawing/2014/main" id="{16FBBC8C-855B-44AA-AD10-5FDEA2306944}"/>
              </a:ext>
            </a:extLst>
          </p:cNvPr>
          <p:cNvSpPr txBox="1">
            <a:spLocks noChangeArrowheads="1"/>
          </p:cNvSpPr>
          <p:nvPr/>
        </p:nvSpPr>
        <p:spPr bwMode="auto">
          <a:xfrm>
            <a:off x="340826" y="784225"/>
            <a:ext cx="851742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If molecules contain bonds with a permanent dipole, the molecules may align so that there is </a:t>
            </a:r>
            <a:r>
              <a:rPr lang="en-GB" altLang="en-US" b="1" baseline="0" dirty="0"/>
              <a:t>electrostatic attraction</a:t>
            </a:r>
            <a:r>
              <a:rPr lang="en-GB" altLang="en-US" baseline="0" dirty="0"/>
              <a:t> between the opposite charges on </a:t>
            </a:r>
            <a:r>
              <a:rPr lang="en-GB" altLang="en-US" baseline="0" dirty="0" err="1"/>
              <a:t>neighboring</a:t>
            </a:r>
            <a:r>
              <a:rPr lang="en-GB" altLang="en-US" baseline="0" dirty="0"/>
              <a:t> molecules.</a:t>
            </a:r>
          </a:p>
        </p:txBody>
      </p:sp>
      <p:sp>
        <p:nvSpPr>
          <p:cNvPr id="1025028" name="Text Box 4">
            <a:extLst>
              <a:ext uri="{FF2B5EF4-FFF2-40B4-BE49-F238E27FC236}">
                <a16:creationId xmlns:a16="http://schemas.microsoft.com/office/drawing/2014/main" id="{8097F5C2-06BD-40B3-A075-6232A8FF6549}"/>
              </a:ext>
            </a:extLst>
          </p:cNvPr>
          <p:cNvSpPr txBox="1">
            <a:spLocks noChangeArrowheads="1"/>
          </p:cNvSpPr>
          <p:nvPr/>
        </p:nvSpPr>
        <p:spPr bwMode="auto">
          <a:xfrm>
            <a:off x="5774265" y="2657942"/>
            <a:ext cx="3071285"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1" baseline="0" dirty="0">
                <a:solidFill>
                  <a:srgbClr val="FF6600"/>
                </a:solidFill>
              </a:rPr>
              <a:t>Permanent dipole–dipole forces</a:t>
            </a:r>
            <a:r>
              <a:rPr lang="en-GB" altLang="en-US" baseline="0" dirty="0"/>
              <a:t> (dotted lines) occur in hydrogen chloride (HCl) gas.</a:t>
            </a:r>
          </a:p>
        </p:txBody>
      </p:sp>
      <p:sp>
        <p:nvSpPr>
          <p:cNvPr id="1025044" name="Text Box 20">
            <a:extLst>
              <a:ext uri="{FF2B5EF4-FFF2-40B4-BE49-F238E27FC236}">
                <a16:creationId xmlns:a16="http://schemas.microsoft.com/office/drawing/2014/main" id="{5440FA81-B45C-47F3-B45C-FC90FA615AA5}"/>
              </a:ext>
            </a:extLst>
          </p:cNvPr>
          <p:cNvSpPr txBox="1">
            <a:spLocks noChangeArrowheads="1"/>
          </p:cNvSpPr>
          <p:nvPr/>
        </p:nvSpPr>
        <p:spPr bwMode="auto">
          <a:xfrm>
            <a:off x="340826" y="5283200"/>
            <a:ext cx="79962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The permanent dipole–dipole forces are approximately one hundredth the strength of a covalent bond.</a:t>
            </a:r>
          </a:p>
        </p:txBody>
      </p:sp>
      <p:pic>
        <p:nvPicPr>
          <p:cNvPr id="11" name="Picture 8">
            <a:hlinkClick r:id="" action="ppaction://hlinkshowjump?jump=nextslide"/>
            <a:extLst>
              <a:ext uri="{FF2B5EF4-FFF2-40B4-BE49-F238E27FC236}">
                <a16:creationId xmlns:a16="http://schemas.microsoft.com/office/drawing/2014/main" id="{BD83EA5D-E1A6-4538-BD3B-A901571AD407}"/>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2" name="Picture 9" descr="notes_icon">
            <a:extLst>
              <a:ext uri="{FF2B5EF4-FFF2-40B4-BE49-F238E27FC236}">
                <a16:creationId xmlns:a16="http://schemas.microsoft.com/office/drawing/2014/main" id="{953FDE68-98BD-4EA1-9B55-EE1C3287E846}"/>
              </a:ext>
            </a:extLst>
          </p:cNvPr>
          <p:cNvPicPr>
            <a:picLocks noChangeAspect="1" noChangeArrowheads="1"/>
          </p:cNvPicPr>
          <p:nvPr/>
        </p:nvPicPr>
        <p:blipFill>
          <a:blip r:embed="rId8" cstate="print"/>
          <a:srcRect/>
          <a:stretch>
            <a:fillRect/>
          </a:stretch>
        </p:blipFill>
        <p:spPr bwMode="auto">
          <a:xfrm>
            <a:off x="8532813" y="153987"/>
            <a:ext cx="442912" cy="38735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5047"/>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0"/>
                                  </p:stCondLst>
                                  <p:childTnLst>
                                    <p:set>
                                      <p:cBhvr>
                                        <p:cTn id="9" dur="1" fill="hold">
                                          <p:stCondLst>
                                            <p:cond delay="0"/>
                                          </p:stCondLst>
                                        </p:cTn>
                                        <p:tgtEl>
                                          <p:spTgt spid="1025049"/>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1025048"/>
                                        </p:tgtEl>
                                        <p:attrNameLst>
                                          <p:attrName>style.visibility</p:attrName>
                                        </p:attrNameLst>
                                      </p:cBhvr>
                                      <p:to>
                                        <p:strVal val="visible"/>
                                      </p:to>
                                    </p:set>
                                  </p:childTnLst>
                                </p:cTn>
                              </p:par>
                            </p:childTnLst>
                          </p:cTn>
                        </p:par>
                        <p:par>
                          <p:cTn id="14" fill="hold" nodeType="afterGroup">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1025028"/>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25044"/>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nodeType="afterEffect">
                                  <p:stCondLst>
                                    <p:cond delay="0"/>
                                  </p:stCondLst>
                                  <p:childTnLst>
                                    <p:set>
                                      <p:cBhvr>
                                        <p:cTn id="23"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028" grpId="0"/>
      <p:bldP spid="102504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a:extLst>
              <a:ext uri="{FF2B5EF4-FFF2-40B4-BE49-F238E27FC236}">
                <a16:creationId xmlns:a16="http://schemas.microsoft.com/office/drawing/2014/main" id="{BE0695D5-9965-4E23-ABBA-C6EEE5435762}"/>
              </a:ext>
            </a:extLst>
          </p:cNvPr>
          <p:cNvSpPr>
            <a:spLocks noGrp="1" noChangeArrowheads="1"/>
          </p:cNvSpPr>
          <p:nvPr>
            <p:ph type="title"/>
          </p:nvPr>
        </p:nvSpPr>
        <p:spPr/>
        <p:txBody>
          <a:bodyPr/>
          <a:lstStyle/>
          <a:p>
            <a:pPr eaLnBrk="1" hangingPunct="1"/>
            <a:r>
              <a:rPr lang="en-GB" altLang="en-US" dirty="0"/>
              <a:t>Permanent dipole–dipole or not?</a:t>
            </a:r>
          </a:p>
        </p:txBody>
      </p:sp>
      <p:pic>
        <p:nvPicPr>
          <p:cNvPr id="7" name="Picture 6">
            <a:hlinkClick r:id="" action="ppaction://hlinkshowjump?jump=nextslide"/>
            <a:extLst>
              <a:ext uri="{FF2B5EF4-FFF2-40B4-BE49-F238E27FC236}">
                <a16:creationId xmlns:a16="http://schemas.microsoft.com/office/drawing/2014/main" id="{FECDADFF-57D8-41CB-94B0-3A48D4C2032F}"/>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5" descr="flash_icon">
            <a:extLst>
              <a:ext uri="{FF2B5EF4-FFF2-40B4-BE49-F238E27FC236}">
                <a16:creationId xmlns:a16="http://schemas.microsoft.com/office/drawing/2014/main" id="{26239BE0-4338-4D47-B844-2988D318FADB}"/>
              </a:ext>
            </a:extLst>
          </p:cNvPr>
          <p:cNvPicPr>
            <a:picLocks noChangeAspect="1" noChangeArrowheads="1"/>
          </p:cNvPicPr>
          <p:nvPr/>
        </p:nvPicPr>
        <p:blipFill>
          <a:blip r:embed="rId7" cstate="print"/>
          <a:srcRect/>
          <a:stretch>
            <a:fillRect/>
          </a:stretch>
        </p:blipFill>
        <p:spPr bwMode="auto">
          <a:xfrm>
            <a:off x="8569324" y="112712"/>
            <a:ext cx="385763" cy="431800"/>
          </a:xfrm>
          <a:prstGeom prst="rect">
            <a:avLst/>
          </a:prstGeom>
          <a:noFill/>
          <a:ln w="9525">
            <a:noFill/>
            <a:miter lim="800000"/>
            <a:headEnd/>
            <a:tailEnd/>
          </a:ln>
        </p:spPr>
      </p:pic>
      <p:pic>
        <p:nvPicPr>
          <p:cNvPr id="9" name="Picture 9" descr="notes_icon">
            <a:extLst>
              <a:ext uri="{FF2B5EF4-FFF2-40B4-BE49-F238E27FC236}">
                <a16:creationId xmlns:a16="http://schemas.microsoft.com/office/drawing/2014/main" id="{F2F70886-7385-4F96-BC35-58E60F74A80C}"/>
              </a:ext>
            </a:extLst>
          </p:cNvPr>
          <p:cNvPicPr>
            <a:picLocks noChangeAspect="1" noChangeArrowheads="1"/>
          </p:cNvPicPr>
          <p:nvPr/>
        </p:nvPicPr>
        <p:blipFill>
          <a:blip r:embed="rId8" cstate="print"/>
          <a:srcRect/>
          <a:stretch>
            <a:fillRect/>
          </a:stretch>
        </p:blipFill>
        <p:spPr bwMode="auto">
          <a:xfrm>
            <a:off x="8065222" y="153987"/>
            <a:ext cx="442912" cy="387350"/>
          </a:xfrm>
          <a:prstGeom prst="rect">
            <a:avLst/>
          </a:prstGeom>
          <a:noFill/>
          <a:ln w="9525">
            <a:noFill/>
            <a:miter lim="800000"/>
            <a:headEnd/>
            <a:tailEnd/>
          </a:ln>
        </p:spPr>
      </p:pic>
      <p:pic>
        <p:nvPicPr>
          <p:cNvPr id="2" name="Picture 1"/>
          <p:cNvPicPr>
            <a:picLocks/>
          </p:cNvPicPr>
          <p:nvPr/>
        </p:nvPicPr>
        <p:blipFill>
          <a:blip r:embed="rId9">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ustDataLst>
      <p:tags r:id="rId2"/>
    </p:custDataLst>
    <p:controls>
      <mc:AlternateContent xmlns:mc="http://schemas.openxmlformats.org/markup-compatibility/2006">
        <mc:Choice xmlns:v="urn:schemas-microsoft-com:vml" Requires="v">
          <p:control spid="2079" name="ShockwaveFlash1" r:id="rId3" imgW="8699400" imgH="5308560"/>
        </mc:Choice>
        <mc:Fallback>
          <p:control name="ShockwaveFlash1" r:id="rId3" imgW="8699400" imgH="5308560">
            <p:pic>
              <p:nvPicPr>
                <p:cNvPr id="4" name="ShockwaveFlash1">
                  <a:extLst>
                    <a:ext uri="{FF2B5EF4-FFF2-40B4-BE49-F238E27FC236}">
                      <a16:creationId xmlns:a16="http://schemas.microsoft.com/office/drawing/2014/main" id="{E912E895-92EC-41C1-A640-15AB62EE6DF6}"/>
                    </a:ext>
                  </a:extLst>
                </p:cNvPr>
                <p:cNvPicPr>
                  <a:picLocks/>
                </p:cNvPicPr>
                <p:nvPr/>
              </p:nvPicPr>
              <p:blipFill>
                <a:blip r:embed="rId10"/>
                <a:stretch>
                  <a:fillRect/>
                </a:stretch>
              </p:blipFill>
              <p:spPr>
                <a:xfrm>
                  <a:off x="212725" y="800100"/>
                  <a:ext cx="8699500" cy="5308600"/>
                </a:xfrm>
                <a:prstGeom prst="rect">
                  <a:avLst/>
                </a:prstGeom>
              </p:spPr>
            </p:pic>
          </p:control>
        </mc:Fallback>
      </mc:AlternateContent>
    </p:controls>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9133" name="Picture 13" descr="hbond_water">
            <a:extLst>
              <a:ext uri="{FF2B5EF4-FFF2-40B4-BE49-F238E27FC236}">
                <a16:creationId xmlns:a16="http://schemas.microsoft.com/office/drawing/2014/main" id="{B4DC615E-68D4-43E3-B3D1-097CCC7956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76559" y="1352725"/>
            <a:ext cx="2995612" cy="277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Rectangle 2">
            <a:extLst>
              <a:ext uri="{FF2B5EF4-FFF2-40B4-BE49-F238E27FC236}">
                <a16:creationId xmlns:a16="http://schemas.microsoft.com/office/drawing/2014/main" id="{E855669C-5B78-49B3-9C3F-43E25F96A159}"/>
              </a:ext>
            </a:extLst>
          </p:cNvPr>
          <p:cNvSpPr>
            <a:spLocks noGrp="1" noChangeArrowheads="1"/>
          </p:cNvSpPr>
          <p:nvPr>
            <p:ph type="title"/>
          </p:nvPr>
        </p:nvSpPr>
        <p:spPr/>
        <p:txBody>
          <a:bodyPr/>
          <a:lstStyle/>
          <a:p>
            <a:pPr eaLnBrk="1" hangingPunct="1"/>
            <a:r>
              <a:rPr lang="en-GB" altLang="en-US"/>
              <a:t>What is hydrogen bonding?</a:t>
            </a:r>
          </a:p>
        </p:txBody>
      </p:sp>
      <p:sp>
        <p:nvSpPr>
          <p:cNvPr id="12292" name="Text Box 3">
            <a:extLst>
              <a:ext uri="{FF2B5EF4-FFF2-40B4-BE49-F238E27FC236}">
                <a16:creationId xmlns:a16="http://schemas.microsoft.com/office/drawing/2014/main" id="{38932799-84A7-49FC-A6AB-E9FD6AEE77CB}"/>
              </a:ext>
            </a:extLst>
          </p:cNvPr>
          <p:cNvSpPr txBox="1">
            <a:spLocks noChangeArrowheads="1"/>
          </p:cNvSpPr>
          <p:nvPr/>
        </p:nvSpPr>
        <p:spPr bwMode="auto">
          <a:xfrm>
            <a:off x="337783" y="784225"/>
            <a:ext cx="793591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When hydrogen bonds to nitrogen, oxygen or fluorine, </a:t>
            </a:r>
            <a:br>
              <a:rPr lang="en-GB" altLang="en-US" baseline="0" dirty="0"/>
            </a:br>
            <a:r>
              <a:rPr lang="en-GB" altLang="en-US" baseline="0" dirty="0"/>
              <a:t>a larger dipole occurs than in other polar bonds. </a:t>
            </a:r>
          </a:p>
        </p:txBody>
      </p:sp>
      <p:sp>
        <p:nvSpPr>
          <p:cNvPr id="1029124" name="Text Box 4">
            <a:extLst>
              <a:ext uri="{FF2B5EF4-FFF2-40B4-BE49-F238E27FC236}">
                <a16:creationId xmlns:a16="http://schemas.microsoft.com/office/drawing/2014/main" id="{5700F20D-0A9C-43A0-9C95-025921564C09}"/>
              </a:ext>
            </a:extLst>
          </p:cNvPr>
          <p:cNvSpPr txBox="1">
            <a:spLocks noChangeArrowheads="1"/>
          </p:cNvSpPr>
          <p:nvPr/>
        </p:nvSpPr>
        <p:spPr bwMode="auto">
          <a:xfrm>
            <a:off x="337783" y="1805183"/>
            <a:ext cx="5319713"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This is because these atoms are </a:t>
            </a:r>
            <a:r>
              <a:rPr lang="en-GB" altLang="en-US" b="1" baseline="0" dirty="0"/>
              <a:t>highly electronegative</a:t>
            </a:r>
            <a:r>
              <a:rPr lang="en-GB" altLang="en-US" baseline="0" dirty="0"/>
              <a:t> due to their high nuclear charge and small size. When these atoms bond to hydrogen, electrons are withdrawn from the </a:t>
            </a:r>
            <a:br>
              <a:rPr lang="en-GB" altLang="en-US" baseline="0" dirty="0"/>
            </a:br>
            <a:r>
              <a:rPr lang="en-GB" altLang="en-US" baseline="0" dirty="0"/>
              <a:t>H atom, making it slightly positive.</a:t>
            </a:r>
          </a:p>
        </p:txBody>
      </p:sp>
      <p:sp>
        <p:nvSpPr>
          <p:cNvPr id="1029127" name="Text Box 7">
            <a:extLst>
              <a:ext uri="{FF2B5EF4-FFF2-40B4-BE49-F238E27FC236}">
                <a16:creationId xmlns:a16="http://schemas.microsoft.com/office/drawing/2014/main" id="{9EA5F434-EFA0-4E03-B32D-9DDC63821885}"/>
              </a:ext>
            </a:extLst>
          </p:cNvPr>
          <p:cNvSpPr txBox="1">
            <a:spLocks noChangeArrowheads="1"/>
          </p:cNvSpPr>
          <p:nvPr/>
        </p:nvSpPr>
        <p:spPr bwMode="auto">
          <a:xfrm>
            <a:off x="337783" y="5290255"/>
            <a:ext cx="83248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Hydrogen bonds are therefore particularly strong examples of permanent dipole–dipole forces.</a:t>
            </a:r>
          </a:p>
        </p:txBody>
      </p:sp>
      <p:sp>
        <p:nvSpPr>
          <p:cNvPr id="1029134" name="Text Box 14">
            <a:extLst>
              <a:ext uri="{FF2B5EF4-FFF2-40B4-BE49-F238E27FC236}">
                <a16:creationId xmlns:a16="http://schemas.microsoft.com/office/drawing/2014/main" id="{40979397-FAF0-40DC-A2E4-A3A262B657AE}"/>
              </a:ext>
            </a:extLst>
          </p:cNvPr>
          <p:cNvSpPr txBox="1">
            <a:spLocks noChangeArrowheads="1"/>
          </p:cNvSpPr>
          <p:nvPr/>
        </p:nvSpPr>
        <p:spPr bwMode="auto">
          <a:xfrm>
            <a:off x="337783" y="4277969"/>
            <a:ext cx="85534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baseline="-25000">
                <a:solidFill>
                  <a:srgbClr val="010066"/>
                </a:solidFill>
                <a:latin typeface="Arial" panose="020B0604020202020204" pitchFamily="34" charset="0"/>
              </a:defRPr>
            </a:lvl1pPr>
            <a:lvl2pPr marL="742950" indent="-285750" eaLnBrk="0" hangingPunct="0">
              <a:defRPr sz="2400" baseline="-25000">
                <a:solidFill>
                  <a:srgbClr val="010066"/>
                </a:solidFill>
                <a:latin typeface="Arial" panose="020B0604020202020204" pitchFamily="34" charset="0"/>
              </a:defRPr>
            </a:lvl2pPr>
            <a:lvl3pPr marL="1143000" indent="-228600" eaLnBrk="0" hangingPunct="0">
              <a:defRPr sz="2400" baseline="-25000">
                <a:solidFill>
                  <a:srgbClr val="010066"/>
                </a:solidFill>
                <a:latin typeface="Arial" panose="020B0604020202020204" pitchFamily="34" charset="0"/>
              </a:defRPr>
            </a:lvl3pPr>
            <a:lvl4pPr marL="1600200" indent="-228600" eaLnBrk="0" hangingPunct="0">
              <a:defRPr sz="2400" baseline="-25000">
                <a:solidFill>
                  <a:srgbClr val="010066"/>
                </a:solidFill>
                <a:latin typeface="Arial" panose="020B0604020202020204" pitchFamily="34" charset="0"/>
              </a:defRPr>
            </a:lvl4pPr>
            <a:lvl5pPr marL="2057400" indent="-228600" eaLnBrk="0" hangingPunct="0">
              <a:defRPr sz="2400" baseline="-25000">
                <a:solidFill>
                  <a:srgbClr val="010066"/>
                </a:solidFill>
                <a:latin typeface="Arial" panose="020B0604020202020204" pitchFamily="34" charset="0"/>
              </a:defRPr>
            </a:lvl5pPr>
            <a:lvl6pPr marL="2514600" indent="-228600" eaLnBrk="0" fontAlgn="base" hangingPunct="0">
              <a:spcBef>
                <a:spcPct val="50000"/>
              </a:spcBef>
              <a:spcAft>
                <a:spcPct val="0"/>
              </a:spcAft>
              <a:defRPr sz="2400" baseline="-25000">
                <a:solidFill>
                  <a:srgbClr val="010066"/>
                </a:solidFill>
                <a:latin typeface="Arial" panose="020B0604020202020204" pitchFamily="34" charset="0"/>
              </a:defRPr>
            </a:lvl6pPr>
            <a:lvl7pPr marL="2971800" indent="-228600" eaLnBrk="0" fontAlgn="base" hangingPunct="0">
              <a:spcBef>
                <a:spcPct val="50000"/>
              </a:spcBef>
              <a:spcAft>
                <a:spcPct val="0"/>
              </a:spcAft>
              <a:defRPr sz="2400" baseline="-25000">
                <a:solidFill>
                  <a:srgbClr val="010066"/>
                </a:solidFill>
                <a:latin typeface="Arial" panose="020B0604020202020204" pitchFamily="34" charset="0"/>
              </a:defRPr>
            </a:lvl7pPr>
            <a:lvl8pPr marL="3429000" indent="-228600" eaLnBrk="0" fontAlgn="base" hangingPunct="0">
              <a:spcBef>
                <a:spcPct val="50000"/>
              </a:spcBef>
              <a:spcAft>
                <a:spcPct val="0"/>
              </a:spcAft>
              <a:defRPr sz="2400" baseline="-25000">
                <a:solidFill>
                  <a:srgbClr val="010066"/>
                </a:solidFill>
                <a:latin typeface="Arial" panose="020B0604020202020204" pitchFamily="34" charset="0"/>
              </a:defRPr>
            </a:lvl8pPr>
            <a:lvl9pPr marL="3886200" indent="-228600" eaLnBrk="0" fontAlgn="base" hangingPunct="0">
              <a:spcBef>
                <a:spcPct val="50000"/>
              </a:spcBef>
              <a:spcAft>
                <a:spcPct val="0"/>
              </a:spcAft>
              <a:defRPr sz="2400" baseline="-25000">
                <a:solidFill>
                  <a:srgbClr val="010066"/>
                </a:solidFill>
                <a:latin typeface="Arial" panose="020B0604020202020204" pitchFamily="34" charset="0"/>
              </a:defRPr>
            </a:lvl9pPr>
          </a:lstStyle>
          <a:p>
            <a:pPr eaLnBrk="1" hangingPunct="1"/>
            <a:r>
              <a:rPr lang="en-GB" altLang="en-US" baseline="0" dirty="0"/>
              <a:t>The H atom is very small, so the positive charge is more concentrated, making it easier to link with other molecules.</a:t>
            </a:r>
          </a:p>
        </p:txBody>
      </p:sp>
      <p:pic>
        <p:nvPicPr>
          <p:cNvPr id="10" name="Picture 8">
            <a:hlinkClick r:id="" action="ppaction://hlinkshowjump?jump=nextslide"/>
            <a:extLst>
              <a:ext uri="{FF2B5EF4-FFF2-40B4-BE49-F238E27FC236}">
                <a16:creationId xmlns:a16="http://schemas.microsoft.com/office/drawing/2014/main" id="{96743110-880A-4EA0-9358-7B48DF2ADFF1}"/>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1" name="Picture 9" descr="notes_icon">
            <a:extLst>
              <a:ext uri="{FF2B5EF4-FFF2-40B4-BE49-F238E27FC236}">
                <a16:creationId xmlns:a16="http://schemas.microsoft.com/office/drawing/2014/main" id="{88C295CF-2269-47E6-A175-7F33EFAA24BF}"/>
              </a:ext>
            </a:extLst>
          </p:cNvPr>
          <p:cNvPicPr>
            <a:picLocks noChangeAspect="1" noChangeArrowheads="1"/>
          </p:cNvPicPr>
          <p:nvPr/>
        </p:nvPicPr>
        <p:blipFill>
          <a:blip r:embed="rId6" cstate="print"/>
          <a:srcRect/>
          <a:stretch>
            <a:fillRect/>
          </a:stretch>
        </p:blipFill>
        <p:spPr bwMode="auto">
          <a:xfrm>
            <a:off x="8532813" y="153987"/>
            <a:ext cx="442912" cy="38735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9124"/>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0"/>
                                  </p:stCondLst>
                                  <p:childTnLst>
                                    <p:set>
                                      <p:cBhvr>
                                        <p:cTn id="9" dur="1" fill="hold">
                                          <p:stCondLst>
                                            <p:cond delay="0"/>
                                          </p:stCondLst>
                                        </p:cTn>
                                        <p:tgtEl>
                                          <p:spTgt spid="1029133"/>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029134"/>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029127"/>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124" grpId="0"/>
      <p:bldP spid="1029127" grpId="0"/>
      <p:bldP spid="1029134" grpId="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DESIGN_ID_DEFAULT DESIGN" val="JJXaqtYY"/>
  <p:tag name="ARTICULATE_DESIGN_ID_1_DEFAULT DESIGN" val="YfcPtn8I"/>
  <p:tag name="ARTICULATE_DESIGN_ID_2_DEFAULT DESIGN" val="v0tEr0jT"/>
  <p:tag name="ARTICULATE_DESIGN_ID_3_DEFAULT DESIGN" val="Zdnb1H85"/>
  <p:tag name="ARTICULATE_PROJECT_OPEN" val="0"/>
  <p:tag name="ARTICULATE_SLIDE_COUNT" val="14"/>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0800">
          <a:solidFill>
            <a:srgbClr val="010066"/>
          </a:solidFill>
          <a:round/>
          <a:headEnd type="none" w="sm" len="sm"/>
          <a:tailEnd type="triangle" w="lg" len="lg"/>
        </a:ln>
      </a:spPr>
      <a:bodyPr>
        <a:spAutoFit/>
      </a:bodyPr>
      <a:lstStyle>
        <a:defPPr>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66"/>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33158</TotalTime>
  <Words>1085</Words>
  <Application>Microsoft Office PowerPoint</Application>
  <PresentationFormat>On-screen Show (4:3)</PresentationFormat>
  <Paragraphs>112</Paragraphs>
  <Slides>13</Slides>
  <Notes>13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Wingdings</vt:lpstr>
      <vt:lpstr>Arial</vt:lpstr>
      <vt:lpstr>Wingdings 2</vt:lpstr>
      <vt:lpstr>2_Default Design</vt:lpstr>
      <vt:lpstr>3_Default Design</vt:lpstr>
      <vt:lpstr>Intermolecular Forces</vt:lpstr>
      <vt:lpstr>Information</vt:lpstr>
      <vt:lpstr>Types of intermolecular force</vt:lpstr>
      <vt:lpstr>London dispersion forces</vt:lpstr>
      <vt:lpstr>Strength of London dispersion forces (1)</vt:lpstr>
      <vt:lpstr>Strength of London dispersion forces (2)</vt:lpstr>
      <vt:lpstr>Permanent dipole–dipole forces</vt:lpstr>
      <vt:lpstr>Permanent dipole–dipole or not?</vt:lpstr>
      <vt:lpstr>What is hydrogen bonding?</vt:lpstr>
      <vt:lpstr>Hydrogen bonding</vt:lpstr>
      <vt:lpstr>Hydrogen bonding and boiling points</vt:lpstr>
      <vt:lpstr>Boiling points of the hydrogen halides</vt:lpstr>
      <vt:lpstr>Permanent dipole–dipole forces</vt:lpstr>
    </vt:vector>
  </TitlesOfParts>
  <Company>Boardworks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Intermolecular Forces</dc:title>
  <dc:subject>Boardworks High School Physical Science</dc:subject>
  <dc:creator>Boardworks</dc:creator>
  <cp:lastModifiedBy>Tim Crilly</cp:lastModifiedBy>
  <cp:revision>873</cp:revision>
  <dcterms:created xsi:type="dcterms:W3CDTF">2003-09-13T07:39:42Z</dcterms:created>
  <dcterms:modified xsi:type="dcterms:W3CDTF">2019-01-31T15:28:50Z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4207D5BB-361E-4551-B9FF-EF2F7F1768AA</vt:lpwstr>
  </property>
  <property fmtid="{D5CDD505-2E9C-101B-9397-08002B2CF9AE}" pid="3" name="ArticulatePath">
    <vt:lpwstr>Intermolecular Forces</vt:lpwstr>
  </property>
</Properties>
</file>