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activeX/activeX1.xml" ContentType="application/vnd.ms-office.activeX+xml"/>
  <Override PartName="/ppt/notesSlides/notesSlide9.xml" ContentType="application/vnd.openxmlformats-officedocument.presentationml.notesSlide+xml"/>
  <Override PartName="/ppt/tags/tag20.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16"/>
  </p:notesMasterIdLst>
  <p:handoutMasterIdLst>
    <p:handoutMasterId r:id="rId17"/>
  </p:handoutMasterIdLst>
  <p:sldIdLst>
    <p:sldId id="430" r:id="rId3"/>
    <p:sldId id="527" r:id="rId4"/>
    <p:sldId id="486" r:id="rId5"/>
    <p:sldId id="487" r:id="rId6"/>
    <p:sldId id="488" r:id="rId7"/>
    <p:sldId id="489" r:id="rId8"/>
    <p:sldId id="490" r:id="rId9"/>
    <p:sldId id="491" r:id="rId10"/>
    <p:sldId id="492" r:id="rId11"/>
    <p:sldId id="535" r:id="rId12"/>
    <p:sldId id="536" r:id="rId13"/>
    <p:sldId id="537" r:id="rId14"/>
    <p:sldId id="538" r:id="rId15"/>
  </p:sldIdLst>
  <p:sldSz cx="9144000" cy="6858000" type="screen4x3"/>
  <p:notesSz cx="6858000" cy="9296400"/>
  <p:embeddedFontLst>
    <p:embeddedFont>
      <p:font typeface="Wingdings 2" panose="05020102010507070707" pitchFamily="18" charset="2"/>
      <p:regular r:id="rId18"/>
    </p:embeddedFont>
  </p:embeddedFontLst>
  <p:custDataLst>
    <p:tags r:id="rId19"/>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333333"/>
    <a:srgbClr val="FF6600"/>
    <a:srgbClr val="FFCC99"/>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713591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D9E1D639-9382-40F1-ADFC-83676F2583D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47365723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F9C0B93E-F18C-49A9-A0BB-BFC5B55F625D}"/>
              </a:ext>
            </a:extLst>
          </p:cNvPr>
          <p:cNvSpPr>
            <a:spLocks noGrp="1"/>
          </p:cNvSpPr>
          <p:nvPr>
            <p:ph type="sldNum" sz="quarter" idx="10"/>
          </p:nvPr>
        </p:nvSpPr>
        <p:spPr/>
        <p:txBody>
          <a:bodyPr/>
          <a:lstStyle/>
          <a:p>
            <a:pPr>
              <a:defRPr/>
            </a:pPr>
            <a:fld id="{3D2491E0-F370-47E7-B5E7-001C97B7B8E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415790"/>
            <a:ext cx="5029200" cy="4183380"/>
          </a:xfrm>
          <a:noFill/>
          <a:ln/>
        </p:spPr>
        <p:txBody>
          <a:bodyPr/>
          <a:lstStyle/>
          <a:p>
            <a:r>
              <a:rPr lang="en-GB" b="1" dirty="0"/>
              <a:t>Teacher notes</a:t>
            </a:r>
          </a:p>
          <a:p>
            <a:r>
              <a:rPr lang="en-GB" dirty="0"/>
              <a:t>This two-stage interactive animation shows what relative atomic mass is.</a:t>
            </a:r>
          </a:p>
          <a:p>
            <a:endParaRPr lang="en-GB" dirty="0"/>
          </a:p>
        </p:txBody>
      </p:sp>
      <p:sp>
        <p:nvSpPr>
          <p:cNvPr id="2" name="Slide Number Placeholder 1">
            <a:extLst>
              <a:ext uri="{FF2B5EF4-FFF2-40B4-BE49-F238E27FC236}">
                <a16:creationId xmlns:a16="http://schemas.microsoft.com/office/drawing/2014/main" id="{47EDC89E-EDD2-472E-826B-D64D84ECB69A}"/>
              </a:ext>
            </a:extLst>
          </p:cNvPr>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300299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415790"/>
            <a:ext cx="5029200" cy="4183380"/>
          </a:xfrm>
          <a:noFill/>
          <a:ln/>
        </p:spPr>
        <p:txBody>
          <a:bodyPr/>
          <a:lstStyle/>
          <a:p>
            <a:r>
              <a:rPr lang="en-GB" b="1" dirty="0"/>
              <a:t>Teacher notes </a:t>
            </a:r>
          </a:p>
          <a:p>
            <a:r>
              <a:rPr lang="en-GB" dirty="0"/>
              <a:t>Students should be aware that the mass number is the number of particles in the nucleus (number of protons + number of neutrons). The relative atomic mass is the average mass which takes into account all isotopes of the element. </a:t>
            </a:r>
          </a:p>
          <a:p>
            <a:endParaRPr lang="en-GB" dirty="0"/>
          </a:p>
          <a:p>
            <a:r>
              <a:rPr lang="en-GB" dirty="0"/>
              <a:t>Some periodic tables display the atomic number at the top and the relative atomic mass at the bottom, so it is best to teach students to identify the mass number with the larger of the two numbers, not its position. </a:t>
            </a:r>
          </a:p>
        </p:txBody>
      </p:sp>
      <p:sp>
        <p:nvSpPr>
          <p:cNvPr id="2" name="Slide Number Placeholder 1">
            <a:extLst>
              <a:ext uri="{FF2B5EF4-FFF2-40B4-BE49-F238E27FC236}">
                <a16:creationId xmlns:a16="http://schemas.microsoft.com/office/drawing/2014/main" id="{3E941E12-3B11-4525-ABAE-A3770710A3E2}"/>
              </a:ext>
            </a:extLst>
          </p:cNvPr>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240653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5790"/>
            <a:ext cx="5029200" cy="4183380"/>
          </a:xfrm>
          <a:noFill/>
          <a:ln/>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1A69BD90-958A-4F36-9CFD-F2AA236FC85E}"/>
              </a:ext>
            </a:extLst>
          </p:cNvPr>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126544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415790"/>
            <a:ext cx="5029200" cy="4183380"/>
          </a:xfrm>
          <a:noFill/>
          <a:ln/>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B281AAE3-B425-476B-9A18-5B472DF9EF18}"/>
              </a:ext>
            </a:extLst>
          </p:cNvPr>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43709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AABCFF95-24CB-4874-A601-BBADBBB8356E}"/>
              </a:ext>
            </a:extLst>
          </p:cNvPr>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366819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GB" b="1" dirty="0"/>
              <a:t>Teacher notes</a:t>
            </a:r>
          </a:p>
          <a:p>
            <a:r>
              <a:rPr lang="en-GB" dirty="0"/>
              <a:t>For more information about atoms please refer to the </a:t>
            </a:r>
            <a:r>
              <a:rPr lang="en-GB" i="1" dirty="0"/>
              <a:t>Atoms and Subatomic Particles </a:t>
            </a:r>
            <a:r>
              <a:rPr lang="en-GB" dirty="0"/>
              <a:t>presentation.</a:t>
            </a:r>
          </a:p>
        </p:txBody>
      </p:sp>
      <p:sp>
        <p:nvSpPr>
          <p:cNvPr id="2" name="Slide Number Placeholder 1">
            <a:extLst>
              <a:ext uri="{FF2B5EF4-FFF2-40B4-BE49-F238E27FC236}">
                <a16:creationId xmlns:a16="http://schemas.microsoft.com/office/drawing/2014/main" id="{E3D59EF7-1561-4131-8F95-50DC5418B552}"/>
              </a:ext>
            </a:extLst>
          </p:cNvPr>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171093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D12DB975-FF42-40E4-AB47-BA3770D3205F}"/>
              </a:ext>
            </a:extLst>
          </p:cNvPr>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25298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2D71C8D2-6FC5-4659-AE18-DC33C6ABC173}"/>
              </a:ext>
            </a:extLst>
          </p:cNvPr>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229648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CA794300-7F5C-42C0-A738-9C2D7E70506C}"/>
              </a:ext>
            </a:extLst>
          </p:cNvPr>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300511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C9758D32-5496-401F-ADBD-89C5F8FC74D8}"/>
              </a:ext>
            </a:extLst>
          </p:cNvPr>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69399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7519BC69-323B-4616-B347-F55BB47CEEE3}"/>
              </a:ext>
            </a:extLst>
          </p:cNvPr>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142655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GB" b="1" dirty="0"/>
              <a:t>Teacher notes</a:t>
            </a:r>
          </a:p>
          <a:p>
            <a:r>
              <a:rPr lang="en-GB" dirty="0"/>
              <a:t>This true-or-false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dirty="0"/>
              <a:t>on isotopes, or at the start of the lesson to gauge students’ existing knowledge of the subject matter. </a:t>
            </a:r>
            <a:r>
              <a:rPr lang="en-GB" dirty="0" err="1"/>
              <a:t>Colored</a:t>
            </a:r>
            <a:r>
              <a:rPr lang="en-GB" dirty="0"/>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D7881074-547C-4B85-929A-25D3A76A1F63}"/>
              </a:ext>
            </a:extLst>
          </p:cNvPr>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1042420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717421" y="1187865"/>
            <a:ext cx="3990886" cy="3085032"/>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D0994679-6019-4752-8553-E346CD1E6E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1BFD170F-F498-4EDC-8C20-E738B1EBFE5C}"/>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49958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364283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8">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00CAF676-AED7-4BCA-92D5-077D8E122DAC}"/>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9A6403C6-44CD-4671-B8B2-E473715AD804}"/>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7"/>
    </p:custDataLst>
  </p:cSld>
  <p:clrMap bg1="lt1" tx1="dk1" bg2="lt2" tx2="dk2" accent1="accent1" accent2="accent2" accent3="accent3" accent4="accent4" accent5="accent5" accent6="accent6" hlink="hlink" folHlink="folHlink"/>
  <p:sldLayoutIdLst>
    <p:sldLayoutId id="214748517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 id="2147485116" r:id="rId12"/>
    <p:sldLayoutId id="2147485117" r:id="rId13"/>
    <p:sldLayoutId id="2147485176" r:id="rId14"/>
    <p:sldLayoutId id="2147485177" r:id="rId15"/>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56F43A07-FF1D-4746-82DF-1FBE122E014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88B21E13-9CC1-42B9-96E8-157E5927AC3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2.xml"/><Relationship Id="rId7" Type="http://schemas.openxmlformats.org/officeDocument/2006/relationships/image" Target="../media/image36.png"/><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35.wmf"/><Relationship Id="rId4" Type="http://schemas.openxmlformats.org/officeDocument/2006/relationships/slideLayout" Target="../slideLayouts/slideLayout6.xml"/><Relationship Id="rId9" Type="http://schemas.openxmlformats.org/officeDocument/2006/relationships/image" Target="../media/image3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23.xml"/><Relationship Id="rId6" Type="http://schemas.openxmlformats.org/officeDocument/2006/relationships/image" Target="../media/image18.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2.png"/><Relationship Id="rId11" Type="http://schemas.openxmlformats.org/officeDocument/2006/relationships/image" Target="../media/image18.png"/><Relationship Id="rId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18.png"/><Relationship Id="rId4" Type="http://schemas.openxmlformats.org/officeDocument/2006/relationships/image" Target="../media/image30.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36.png"/><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35.wmf"/><Relationship Id="rId4" Type="http://schemas.openxmlformats.org/officeDocument/2006/relationships/slideLayout" Target="../slideLayouts/slideLayout6.xml"/><Relationship Id="rId9"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10791" y="1187865"/>
            <a:ext cx="4987636" cy="3085032"/>
          </a:xfrm>
        </p:spPr>
        <p:txBody>
          <a:bodyPr/>
          <a:lstStyle/>
          <a:p>
            <a:r>
              <a:rPr lang="en-GB" dirty="0"/>
              <a:t>Isotopes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GB" dirty="0"/>
              <a:t>What is relative atomic mass?</a:t>
            </a:r>
          </a:p>
        </p:txBody>
      </p:sp>
      <p:pic>
        <p:nvPicPr>
          <p:cNvPr id="7" name="Picture 6">
            <a:hlinkClick r:id="" action="ppaction://hlinkshowjump?jump=nextslide"/>
            <a:extLst>
              <a:ext uri="{FF2B5EF4-FFF2-40B4-BE49-F238E27FC236}">
                <a16:creationId xmlns:a16="http://schemas.microsoft.com/office/drawing/2014/main" id="{36245C45-8C99-408A-852B-51180D1F557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8582F9F-A63F-4C86-B0E1-BE683E11DAF9}"/>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EAB0B42-7DF4-45C6-A578-58C225DF883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FAF39B2-8B97-41EE-B25F-39C4C73CDBE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018225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periodic table - tile"/>
          <p:cNvPicPr>
            <a:picLocks noChangeAspect="1" noChangeArrowheads="1"/>
          </p:cNvPicPr>
          <p:nvPr/>
        </p:nvPicPr>
        <p:blipFill>
          <a:blip r:embed="rId4" cstate="print"/>
          <a:srcRect/>
          <a:stretch>
            <a:fillRect/>
          </a:stretch>
        </p:blipFill>
        <p:spPr bwMode="auto">
          <a:xfrm>
            <a:off x="5638800" y="2130425"/>
            <a:ext cx="2286000" cy="2828925"/>
          </a:xfrm>
          <a:prstGeom prst="rect">
            <a:avLst/>
          </a:prstGeom>
          <a:noFill/>
          <a:ln w="9525">
            <a:noFill/>
            <a:miter lim="800000"/>
            <a:headEnd/>
            <a:tailEnd/>
          </a:ln>
        </p:spPr>
      </p:pic>
      <p:sp>
        <p:nvSpPr>
          <p:cNvPr id="18435" name="Rectangle 3"/>
          <p:cNvSpPr>
            <a:spLocks noGrp="1" noChangeArrowheads="1"/>
          </p:cNvSpPr>
          <p:nvPr>
            <p:ph type="title"/>
          </p:nvPr>
        </p:nvSpPr>
        <p:spPr/>
        <p:txBody>
          <a:bodyPr/>
          <a:lstStyle/>
          <a:p>
            <a:r>
              <a:rPr lang="en-GB"/>
              <a:t>Where are r.a.m. values found?</a:t>
            </a:r>
            <a:endParaRPr lang="en-US"/>
          </a:p>
        </p:txBody>
      </p:sp>
      <p:sp>
        <p:nvSpPr>
          <p:cNvPr id="18436" name="Text Box 4"/>
          <p:cNvSpPr txBox="1">
            <a:spLocks noChangeArrowheads="1"/>
          </p:cNvSpPr>
          <p:nvPr/>
        </p:nvSpPr>
        <p:spPr bwMode="auto">
          <a:xfrm>
            <a:off x="358775" y="784225"/>
            <a:ext cx="8174038" cy="1200150"/>
          </a:xfrm>
          <a:prstGeom prst="rect">
            <a:avLst/>
          </a:prstGeom>
          <a:noFill/>
          <a:ln w="9525">
            <a:noFill/>
            <a:miter lim="800000"/>
            <a:headEnd/>
            <a:tailEnd/>
          </a:ln>
        </p:spPr>
        <p:txBody>
          <a:bodyPr>
            <a:spAutoFit/>
          </a:bodyPr>
          <a:lstStyle/>
          <a:p>
            <a:r>
              <a:rPr lang="en-GB" dirty="0">
                <a:solidFill>
                  <a:srgbClr val="010066"/>
                </a:solidFill>
              </a:rPr>
              <a:t>The values of </a:t>
            </a:r>
            <a:r>
              <a:rPr lang="en-GB" b="1" dirty="0">
                <a:solidFill>
                  <a:srgbClr val="FF6600"/>
                </a:solidFill>
              </a:rPr>
              <a:t>relative atomic mass (</a:t>
            </a:r>
            <a:r>
              <a:rPr lang="en-GB" b="1" dirty="0" err="1">
                <a:solidFill>
                  <a:srgbClr val="FF6600"/>
                </a:solidFill>
              </a:rPr>
              <a:t>r.a.m</a:t>
            </a:r>
            <a:r>
              <a:rPr lang="en-GB" b="1" dirty="0">
                <a:solidFill>
                  <a:srgbClr val="FF6600"/>
                </a:solidFill>
              </a:rPr>
              <a:t>.) </a:t>
            </a:r>
            <a:r>
              <a:rPr lang="en-GB" dirty="0">
                <a:solidFill>
                  <a:srgbClr val="010066"/>
                </a:solidFill>
              </a:rPr>
              <a:t>are usually given in a data book or found in the periodic table, so you don’t have to work them out or remember them all!</a:t>
            </a:r>
            <a:endParaRPr lang="en-GB" sz="1200" dirty="0">
              <a:solidFill>
                <a:srgbClr val="010066"/>
              </a:solidFill>
            </a:endParaRPr>
          </a:p>
        </p:txBody>
      </p:sp>
      <p:sp>
        <p:nvSpPr>
          <p:cNvPr id="227333" name="Text Box 5"/>
          <p:cNvSpPr txBox="1">
            <a:spLocks noChangeArrowheads="1"/>
          </p:cNvSpPr>
          <p:nvPr/>
        </p:nvSpPr>
        <p:spPr bwMode="auto">
          <a:xfrm>
            <a:off x="358775" y="5114925"/>
            <a:ext cx="8428038" cy="830997"/>
          </a:xfrm>
          <a:prstGeom prst="rect">
            <a:avLst/>
          </a:prstGeom>
          <a:noFill/>
          <a:ln w="9525">
            <a:noFill/>
            <a:miter lim="800000"/>
            <a:headEnd/>
            <a:tailEnd/>
          </a:ln>
        </p:spPr>
        <p:txBody>
          <a:bodyPr>
            <a:spAutoFit/>
          </a:bodyPr>
          <a:lstStyle/>
          <a:p>
            <a:r>
              <a:rPr lang="en-GB">
                <a:solidFill>
                  <a:srgbClr val="010066"/>
                </a:solidFill>
              </a:rPr>
              <a:t>When looking up r.a.m in the periodic table, remember that it is always the larger of the two numbers given.</a:t>
            </a:r>
          </a:p>
        </p:txBody>
      </p:sp>
      <p:sp>
        <p:nvSpPr>
          <p:cNvPr id="32783" name="Text Box 7"/>
          <p:cNvSpPr txBox="1">
            <a:spLocks noChangeArrowheads="1"/>
          </p:cNvSpPr>
          <p:nvPr/>
        </p:nvSpPr>
        <p:spPr bwMode="auto">
          <a:xfrm>
            <a:off x="1448008" y="4200525"/>
            <a:ext cx="2222083" cy="461665"/>
          </a:xfrm>
          <a:prstGeom prst="rect">
            <a:avLst/>
          </a:prstGeom>
          <a:noFill/>
          <a:ln w="9525" algn="ctr">
            <a:noFill/>
            <a:miter lim="800000"/>
            <a:headEnd/>
            <a:tailEnd/>
          </a:ln>
        </p:spPr>
        <p:txBody>
          <a:bodyPr wrap="none">
            <a:spAutoFit/>
          </a:bodyPr>
          <a:lstStyle/>
          <a:p>
            <a:pPr algn="ctr" eaLnBrk="1" hangingPunct="1"/>
            <a:r>
              <a:rPr lang="en-GB">
                <a:solidFill>
                  <a:srgbClr val="010066"/>
                </a:solidFill>
              </a:rPr>
              <a:t>atomic number</a:t>
            </a:r>
          </a:p>
        </p:txBody>
      </p:sp>
      <p:sp>
        <p:nvSpPr>
          <p:cNvPr id="32784" name="Line 8"/>
          <p:cNvSpPr>
            <a:spLocks noChangeShapeType="1"/>
          </p:cNvSpPr>
          <p:nvPr/>
        </p:nvSpPr>
        <p:spPr bwMode="auto">
          <a:xfrm>
            <a:off x="3825875" y="4429125"/>
            <a:ext cx="1979613" cy="0"/>
          </a:xfrm>
          <a:prstGeom prst="line">
            <a:avLst/>
          </a:prstGeom>
          <a:noFill/>
          <a:ln w="38100">
            <a:solidFill>
              <a:srgbClr val="333333"/>
            </a:solidFill>
            <a:round/>
            <a:headEnd type="oval" w="med" len="med"/>
            <a:tailEnd type="triangle" w="lg" len="lg"/>
          </a:ln>
        </p:spPr>
        <p:txBody>
          <a:bodyPr>
            <a:spAutoFit/>
          </a:bodyPr>
          <a:lstStyle/>
          <a:p>
            <a:endParaRPr lang="en-GB" dirty="0"/>
          </a:p>
        </p:txBody>
      </p:sp>
      <p:sp>
        <p:nvSpPr>
          <p:cNvPr id="32781" name="Text Box 10"/>
          <p:cNvSpPr txBox="1">
            <a:spLocks noChangeArrowheads="1"/>
          </p:cNvSpPr>
          <p:nvPr/>
        </p:nvSpPr>
        <p:spPr bwMode="auto">
          <a:xfrm>
            <a:off x="1419803" y="3309938"/>
            <a:ext cx="1160894" cy="461665"/>
          </a:xfrm>
          <a:prstGeom prst="rect">
            <a:avLst/>
          </a:prstGeom>
          <a:noFill/>
          <a:ln w="9525" algn="ctr">
            <a:noFill/>
            <a:miter lim="800000"/>
            <a:headEnd/>
            <a:tailEnd/>
          </a:ln>
        </p:spPr>
        <p:txBody>
          <a:bodyPr wrap="none">
            <a:spAutoFit/>
          </a:bodyPr>
          <a:lstStyle/>
          <a:p>
            <a:pPr algn="ctr" eaLnBrk="1" hangingPunct="1"/>
            <a:r>
              <a:rPr lang="en-GB">
                <a:solidFill>
                  <a:srgbClr val="010066"/>
                </a:solidFill>
              </a:rPr>
              <a:t>symbol</a:t>
            </a:r>
          </a:p>
        </p:txBody>
      </p:sp>
      <p:sp>
        <p:nvSpPr>
          <p:cNvPr id="32782" name="Line 11"/>
          <p:cNvSpPr>
            <a:spLocks noChangeShapeType="1"/>
          </p:cNvSpPr>
          <p:nvPr/>
        </p:nvSpPr>
        <p:spPr bwMode="auto">
          <a:xfrm>
            <a:off x="2687638" y="3538538"/>
            <a:ext cx="3633787" cy="0"/>
          </a:xfrm>
          <a:prstGeom prst="line">
            <a:avLst/>
          </a:prstGeom>
          <a:noFill/>
          <a:ln w="38100">
            <a:solidFill>
              <a:srgbClr val="333333"/>
            </a:solidFill>
            <a:round/>
            <a:headEnd type="oval" w="med" len="med"/>
            <a:tailEnd type="triangle" w="lg" len="lg"/>
          </a:ln>
        </p:spPr>
        <p:txBody>
          <a:bodyPr>
            <a:spAutoFit/>
          </a:bodyPr>
          <a:lstStyle/>
          <a:p>
            <a:endParaRPr lang="en-GB"/>
          </a:p>
        </p:txBody>
      </p:sp>
      <p:sp>
        <p:nvSpPr>
          <p:cNvPr id="32779" name="Text Box 13"/>
          <p:cNvSpPr txBox="1">
            <a:spLocks noChangeArrowheads="1"/>
          </p:cNvSpPr>
          <p:nvPr/>
        </p:nvSpPr>
        <p:spPr bwMode="auto">
          <a:xfrm>
            <a:off x="1471275" y="2381250"/>
            <a:ext cx="2991524" cy="461665"/>
          </a:xfrm>
          <a:prstGeom prst="rect">
            <a:avLst/>
          </a:prstGeom>
          <a:noFill/>
          <a:ln w="9525" algn="ctr">
            <a:noFill/>
            <a:miter lim="800000"/>
            <a:headEnd/>
            <a:tailEnd/>
          </a:ln>
        </p:spPr>
        <p:txBody>
          <a:bodyPr wrap="none">
            <a:spAutoFit/>
          </a:bodyPr>
          <a:lstStyle/>
          <a:p>
            <a:pPr algn="ctr" eaLnBrk="1" hangingPunct="1"/>
            <a:r>
              <a:rPr lang="en-GB" dirty="0">
                <a:solidFill>
                  <a:srgbClr val="010066"/>
                </a:solidFill>
              </a:rPr>
              <a:t>relative atomic mass</a:t>
            </a:r>
          </a:p>
        </p:txBody>
      </p:sp>
      <p:sp>
        <p:nvSpPr>
          <p:cNvPr id="32780" name="Line 14"/>
          <p:cNvSpPr>
            <a:spLocks noChangeShapeType="1"/>
          </p:cNvSpPr>
          <p:nvPr/>
        </p:nvSpPr>
        <p:spPr bwMode="auto">
          <a:xfrm>
            <a:off x="4578350" y="2609850"/>
            <a:ext cx="1227138" cy="0"/>
          </a:xfrm>
          <a:prstGeom prst="line">
            <a:avLst/>
          </a:prstGeom>
          <a:noFill/>
          <a:ln w="38100">
            <a:solidFill>
              <a:srgbClr val="333333"/>
            </a:solidFill>
            <a:round/>
            <a:headEnd type="oval" w="med" len="med"/>
            <a:tailEnd type="triangle" w="lg" len="lg"/>
          </a:ln>
        </p:spPr>
        <p:txBody>
          <a:bodyPr>
            <a:spAutoFit/>
          </a:bodyPr>
          <a:lstStyle/>
          <a:p>
            <a:endParaRPr lang="en-GB"/>
          </a:p>
        </p:txBody>
      </p:sp>
      <p:pic>
        <p:nvPicPr>
          <p:cNvPr id="14" name="Picture 8">
            <a:hlinkClick r:id="" action="ppaction://hlinkshowjump?jump=nextslide"/>
            <a:extLst>
              <a:ext uri="{FF2B5EF4-FFF2-40B4-BE49-F238E27FC236}">
                <a16:creationId xmlns:a16="http://schemas.microsoft.com/office/drawing/2014/main" id="{5FBB966F-C809-46E1-856A-4C26D3B9D82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5C6ECFF8-5797-450F-A27B-53945B1CDBF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1397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733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32783" grpId="0"/>
      <p:bldP spid="32784" grpId="0" animBg="1"/>
      <p:bldP spid="32781" grpId="0"/>
      <p:bldP spid="32782" grpId="0" animBg="1"/>
      <p:bldP spid="32779" grpId="0"/>
      <p:bldP spid="327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a:lstStyle/>
          <a:p>
            <a:r>
              <a:rPr lang="en-GB"/>
              <a:t>Why isn’t r.a.m. always a whole number?</a:t>
            </a:r>
          </a:p>
        </p:txBody>
      </p:sp>
      <p:sp>
        <p:nvSpPr>
          <p:cNvPr id="19460" name="Rectangle 3"/>
          <p:cNvSpPr>
            <a:spLocks noChangeArrowheads="1"/>
          </p:cNvSpPr>
          <p:nvPr/>
        </p:nvSpPr>
        <p:spPr bwMode="auto">
          <a:xfrm>
            <a:off x="358775" y="784225"/>
            <a:ext cx="8580438" cy="830997"/>
          </a:xfrm>
          <a:prstGeom prst="rect">
            <a:avLst/>
          </a:prstGeom>
          <a:noFill/>
          <a:ln w="9525" algn="ctr">
            <a:noFill/>
            <a:miter lim="800000"/>
            <a:headEnd/>
            <a:tailEnd/>
          </a:ln>
        </p:spPr>
        <p:txBody>
          <a:bodyPr>
            <a:spAutoFit/>
          </a:bodyPr>
          <a:lstStyle/>
          <a:p>
            <a:r>
              <a:rPr lang="en-GB" dirty="0">
                <a:solidFill>
                  <a:srgbClr val="010066"/>
                </a:solidFill>
              </a:rPr>
              <a:t>Relative atomic mass (</a:t>
            </a:r>
            <a:r>
              <a:rPr lang="en-GB" dirty="0" err="1">
                <a:solidFill>
                  <a:srgbClr val="010066"/>
                </a:solidFill>
              </a:rPr>
              <a:t>r.a.m</a:t>
            </a:r>
            <a:r>
              <a:rPr lang="en-GB" dirty="0">
                <a:solidFill>
                  <a:srgbClr val="010066"/>
                </a:solidFill>
              </a:rPr>
              <a:t>.) is not always a whole number. </a:t>
            </a:r>
          </a:p>
          <a:p>
            <a:r>
              <a:rPr lang="en-GB" dirty="0">
                <a:solidFill>
                  <a:srgbClr val="010066"/>
                </a:solidFill>
              </a:rPr>
              <a:t>For example, the </a:t>
            </a:r>
            <a:r>
              <a:rPr lang="en-GB" dirty="0" err="1">
                <a:solidFill>
                  <a:srgbClr val="010066"/>
                </a:solidFill>
              </a:rPr>
              <a:t>r.a.m</a:t>
            </a:r>
            <a:r>
              <a:rPr lang="en-GB" dirty="0">
                <a:solidFill>
                  <a:srgbClr val="010066"/>
                </a:solidFill>
              </a:rPr>
              <a:t>. of chlorine is 35.5.</a:t>
            </a:r>
          </a:p>
        </p:txBody>
      </p:sp>
      <p:sp>
        <p:nvSpPr>
          <p:cNvPr id="221188" name="Text Box 4"/>
          <p:cNvSpPr txBox="1">
            <a:spLocks noChangeArrowheads="1"/>
          </p:cNvSpPr>
          <p:nvPr/>
        </p:nvSpPr>
        <p:spPr bwMode="auto">
          <a:xfrm>
            <a:off x="342900" y="3258004"/>
            <a:ext cx="6073775" cy="830997"/>
          </a:xfrm>
          <a:prstGeom prst="rect">
            <a:avLst/>
          </a:prstGeom>
          <a:noFill/>
          <a:ln w="9525" algn="ctr">
            <a:noFill/>
            <a:miter lim="800000"/>
            <a:headEnd/>
            <a:tailEnd/>
          </a:ln>
        </p:spPr>
        <p:txBody>
          <a:bodyPr>
            <a:spAutoFit/>
          </a:bodyPr>
          <a:lstStyle/>
          <a:p>
            <a:pPr>
              <a:tabLst>
                <a:tab pos="266700" algn="l"/>
              </a:tabLst>
            </a:pPr>
            <a:r>
              <a:rPr lang="en-GB" dirty="0">
                <a:solidFill>
                  <a:srgbClr val="010066"/>
                </a:solidFill>
              </a:rPr>
              <a:t>Chlorine has two isotopes:</a:t>
            </a:r>
          </a:p>
          <a:p>
            <a:pPr>
              <a:tabLst>
                <a:tab pos="266700" algn="l"/>
              </a:tabLst>
            </a:pPr>
            <a:r>
              <a:rPr lang="en-GB" dirty="0">
                <a:solidFill>
                  <a:srgbClr val="010066"/>
                </a:solidFill>
              </a:rPr>
              <a:t>chlorine-35 (75%) and chlorine-37 (25%).</a:t>
            </a:r>
          </a:p>
        </p:txBody>
      </p:sp>
      <p:sp>
        <p:nvSpPr>
          <p:cNvPr id="221189" name="Text Box 5"/>
          <p:cNvSpPr txBox="1">
            <a:spLocks noChangeArrowheads="1"/>
          </p:cNvSpPr>
          <p:nvPr/>
        </p:nvSpPr>
        <p:spPr bwMode="auto">
          <a:xfrm>
            <a:off x="358775" y="1663072"/>
            <a:ext cx="5646738" cy="1569660"/>
          </a:xfrm>
          <a:prstGeom prst="rect">
            <a:avLst/>
          </a:prstGeom>
          <a:noFill/>
          <a:ln w="9525" algn="ctr">
            <a:noFill/>
            <a:miter lim="800000"/>
            <a:headEnd/>
            <a:tailEnd/>
          </a:ln>
        </p:spPr>
        <p:txBody>
          <a:bodyPr>
            <a:spAutoFit/>
          </a:bodyPr>
          <a:lstStyle/>
          <a:p>
            <a:pPr>
              <a:spcBef>
                <a:spcPct val="50000"/>
              </a:spcBef>
            </a:pPr>
            <a:r>
              <a:rPr lang="en-GB" dirty="0">
                <a:solidFill>
                  <a:srgbClr val="010066"/>
                </a:solidFill>
              </a:rPr>
              <a:t>The standard </a:t>
            </a:r>
            <a:r>
              <a:rPr lang="en-GB" dirty="0" err="1">
                <a:solidFill>
                  <a:srgbClr val="010066"/>
                </a:solidFill>
              </a:rPr>
              <a:t>r.a.m</a:t>
            </a:r>
            <a:r>
              <a:rPr lang="en-GB" dirty="0">
                <a:solidFill>
                  <a:srgbClr val="010066"/>
                </a:solidFill>
              </a:rPr>
              <a:t>. value of each element is actually the average relative atomic mass, which takes all the isotopes of each element into account.</a:t>
            </a:r>
          </a:p>
        </p:txBody>
      </p:sp>
      <p:sp>
        <p:nvSpPr>
          <p:cNvPr id="221190" name="Rectangle 6"/>
          <p:cNvSpPr>
            <a:spLocks noChangeArrowheads="1"/>
          </p:cNvSpPr>
          <p:nvPr/>
        </p:nvSpPr>
        <p:spPr bwMode="auto">
          <a:xfrm>
            <a:off x="415220" y="4745215"/>
            <a:ext cx="3743974" cy="461665"/>
          </a:xfrm>
          <a:prstGeom prst="rect">
            <a:avLst/>
          </a:prstGeom>
          <a:noFill/>
          <a:ln w="9525" algn="ctr">
            <a:noFill/>
            <a:miter lim="800000"/>
            <a:headEnd/>
            <a:tailEnd/>
          </a:ln>
        </p:spPr>
        <p:txBody>
          <a:bodyPr wrap="none">
            <a:spAutoFit/>
          </a:bodyPr>
          <a:lstStyle/>
          <a:p>
            <a:r>
              <a:rPr lang="en-GB" dirty="0">
                <a:solidFill>
                  <a:srgbClr val="010066"/>
                </a:solidFill>
              </a:rPr>
              <a:t>average </a:t>
            </a:r>
            <a:r>
              <a:rPr lang="en-GB" dirty="0" err="1">
                <a:solidFill>
                  <a:srgbClr val="010066"/>
                </a:solidFill>
              </a:rPr>
              <a:t>r.a.m.</a:t>
            </a:r>
            <a:r>
              <a:rPr lang="en-GB" dirty="0">
                <a:solidFill>
                  <a:srgbClr val="010066"/>
                </a:solidFill>
              </a:rPr>
              <a:t> of chlorine</a:t>
            </a:r>
          </a:p>
        </p:txBody>
      </p:sp>
      <p:sp>
        <p:nvSpPr>
          <p:cNvPr id="221191" name="Text Box 7"/>
          <p:cNvSpPr txBox="1">
            <a:spLocks noChangeArrowheads="1"/>
          </p:cNvSpPr>
          <p:nvPr/>
        </p:nvSpPr>
        <p:spPr bwMode="auto">
          <a:xfrm>
            <a:off x="3947581" y="4745215"/>
            <a:ext cx="3819525" cy="461963"/>
          </a:xfrm>
          <a:prstGeom prst="rect">
            <a:avLst/>
          </a:prstGeom>
          <a:noFill/>
          <a:ln w="9525" algn="ctr">
            <a:noFill/>
            <a:miter lim="800000"/>
            <a:headEnd/>
            <a:tailEnd/>
          </a:ln>
        </p:spPr>
        <p:txBody>
          <a:bodyPr wrap="none">
            <a:spAutoFit/>
          </a:bodyPr>
          <a:lstStyle/>
          <a:p>
            <a:pPr eaLnBrk="1" hangingPunct="1"/>
            <a:r>
              <a:rPr lang="en-GB" dirty="0">
                <a:solidFill>
                  <a:srgbClr val="010066"/>
                </a:solidFill>
              </a:rPr>
              <a:t>= (35 × 75%) + (37 × 25%)</a:t>
            </a:r>
          </a:p>
        </p:txBody>
      </p:sp>
      <p:pic>
        <p:nvPicPr>
          <p:cNvPr id="19466" name="Picture 9" descr="periodic table - tile (chlorine)"/>
          <p:cNvPicPr>
            <a:picLocks noChangeAspect="1" noChangeArrowheads="1"/>
          </p:cNvPicPr>
          <p:nvPr/>
        </p:nvPicPr>
        <p:blipFill>
          <a:blip r:embed="rId4" cstate="print"/>
          <a:srcRect/>
          <a:stretch>
            <a:fillRect/>
          </a:stretch>
        </p:blipFill>
        <p:spPr bwMode="auto">
          <a:xfrm>
            <a:off x="6469063" y="1282700"/>
            <a:ext cx="2235200" cy="2765425"/>
          </a:xfrm>
          <a:prstGeom prst="rect">
            <a:avLst/>
          </a:prstGeom>
          <a:noFill/>
          <a:ln w="9525">
            <a:noFill/>
            <a:miter lim="800000"/>
            <a:headEnd/>
            <a:tailEnd/>
          </a:ln>
        </p:spPr>
      </p:pic>
      <p:sp>
        <p:nvSpPr>
          <p:cNvPr id="11" name="TextBox 10"/>
          <p:cNvSpPr txBox="1">
            <a:spLocks noChangeArrowheads="1"/>
          </p:cNvSpPr>
          <p:nvPr/>
        </p:nvSpPr>
        <p:spPr bwMode="auto">
          <a:xfrm>
            <a:off x="342900" y="4159428"/>
            <a:ext cx="7169150" cy="461962"/>
          </a:xfrm>
          <a:prstGeom prst="rect">
            <a:avLst/>
          </a:prstGeom>
          <a:solidFill>
            <a:srgbClr val="FFCC99"/>
          </a:solidFill>
          <a:ln w="9525">
            <a:noFill/>
            <a:miter lim="800000"/>
            <a:headEnd/>
            <a:tailEnd/>
          </a:ln>
        </p:spPr>
        <p:txBody>
          <a:bodyPr wrap="none">
            <a:spAutoFit/>
          </a:bodyPr>
          <a:lstStyle/>
          <a:p>
            <a:r>
              <a:rPr lang="en-GB">
                <a:solidFill>
                  <a:srgbClr val="010066"/>
                </a:solidFill>
              </a:rPr>
              <a:t>How do we calculate the average r.a.m of chlorine?</a:t>
            </a:r>
          </a:p>
        </p:txBody>
      </p:sp>
      <p:sp>
        <p:nvSpPr>
          <p:cNvPr id="13" name="Rectangle 12"/>
          <p:cNvSpPr>
            <a:spLocks noChangeArrowheads="1"/>
          </p:cNvSpPr>
          <p:nvPr/>
        </p:nvSpPr>
        <p:spPr bwMode="auto">
          <a:xfrm>
            <a:off x="3947581" y="5203534"/>
            <a:ext cx="4572000" cy="461963"/>
          </a:xfrm>
          <a:prstGeom prst="rect">
            <a:avLst/>
          </a:prstGeom>
          <a:noFill/>
          <a:ln w="9525">
            <a:noFill/>
            <a:miter lim="800000"/>
            <a:headEnd/>
            <a:tailEnd/>
          </a:ln>
        </p:spPr>
        <p:txBody>
          <a:bodyPr>
            <a:spAutoFit/>
          </a:bodyPr>
          <a:lstStyle/>
          <a:p>
            <a:pPr eaLnBrk="1" hangingPunct="1"/>
            <a:r>
              <a:rPr lang="en-GB" dirty="0">
                <a:solidFill>
                  <a:srgbClr val="010066"/>
                </a:solidFill>
              </a:rPr>
              <a:t>= (35 × 0.75) + (37 × 0.25)</a:t>
            </a:r>
          </a:p>
        </p:txBody>
      </p:sp>
      <p:sp>
        <p:nvSpPr>
          <p:cNvPr id="14" name="Rectangle 13"/>
          <p:cNvSpPr>
            <a:spLocks noChangeArrowheads="1"/>
          </p:cNvSpPr>
          <p:nvPr/>
        </p:nvSpPr>
        <p:spPr bwMode="auto">
          <a:xfrm>
            <a:off x="3947581" y="5661853"/>
            <a:ext cx="4572000" cy="461962"/>
          </a:xfrm>
          <a:prstGeom prst="rect">
            <a:avLst/>
          </a:prstGeom>
          <a:noFill/>
          <a:ln w="9525">
            <a:noFill/>
            <a:miter lim="800000"/>
            <a:headEnd/>
            <a:tailEnd/>
          </a:ln>
        </p:spPr>
        <p:txBody>
          <a:bodyPr>
            <a:spAutoFit/>
          </a:bodyPr>
          <a:lstStyle/>
          <a:p>
            <a:pPr eaLnBrk="1" hangingPunct="1"/>
            <a:r>
              <a:rPr lang="en-GB">
                <a:solidFill>
                  <a:srgbClr val="010066"/>
                </a:solidFill>
              </a:rPr>
              <a:t>= 26.25 + 9.25</a:t>
            </a:r>
          </a:p>
        </p:txBody>
      </p:sp>
      <p:sp>
        <p:nvSpPr>
          <p:cNvPr id="15" name="Rectangle 14"/>
          <p:cNvSpPr>
            <a:spLocks noChangeArrowheads="1"/>
          </p:cNvSpPr>
          <p:nvPr/>
        </p:nvSpPr>
        <p:spPr bwMode="auto">
          <a:xfrm>
            <a:off x="3947581" y="6120170"/>
            <a:ext cx="1047750" cy="461962"/>
          </a:xfrm>
          <a:prstGeom prst="rect">
            <a:avLst/>
          </a:prstGeom>
          <a:noFill/>
          <a:ln w="9525">
            <a:noFill/>
            <a:miter lim="800000"/>
            <a:headEnd/>
            <a:tailEnd/>
          </a:ln>
        </p:spPr>
        <p:txBody>
          <a:bodyPr wrap="none">
            <a:spAutoFit/>
          </a:bodyPr>
          <a:lstStyle/>
          <a:p>
            <a:pPr eaLnBrk="1" hangingPunct="1"/>
            <a:r>
              <a:rPr lang="en-GB" dirty="0">
                <a:solidFill>
                  <a:srgbClr val="010066"/>
                </a:solidFill>
              </a:rPr>
              <a:t>=</a:t>
            </a:r>
            <a:r>
              <a:rPr lang="en-GB" dirty="0"/>
              <a:t> </a:t>
            </a:r>
            <a:r>
              <a:rPr lang="en-GB" b="1" dirty="0">
                <a:solidFill>
                  <a:srgbClr val="FF6600"/>
                </a:solidFill>
              </a:rPr>
              <a:t>35.5</a:t>
            </a:r>
          </a:p>
        </p:txBody>
      </p:sp>
      <p:pic>
        <p:nvPicPr>
          <p:cNvPr id="16" name="Picture 8">
            <a:hlinkClick r:id="" action="ppaction://hlinkshowjump?jump=nextslide"/>
            <a:extLst>
              <a:ext uri="{FF2B5EF4-FFF2-40B4-BE49-F238E27FC236}">
                <a16:creationId xmlns:a16="http://schemas.microsoft.com/office/drawing/2014/main" id="{C8F5234A-8595-407B-A967-E8209DE434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0E01EA3D-EE5F-46D6-A8B5-4936CFA2907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7253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1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19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p:bldP spid="221189" grpId="0"/>
      <p:bldP spid="221190" grpId="0"/>
      <p:bldP spid="11" grpId="0" animBg="1"/>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3234" name="Picture 2" descr="periodic table - tile (bromine 80)"/>
          <p:cNvPicPr>
            <a:picLocks noChangeAspect="1" noChangeArrowheads="1"/>
          </p:cNvPicPr>
          <p:nvPr/>
        </p:nvPicPr>
        <p:blipFill>
          <a:blip r:embed="rId4" cstate="print"/>
          <a:srcRect/>
          <a:stretch>
            <a:fillRect/>
          </a:stretch>
        </p:blipFill>
        <p:spPr bwMode="auto">
          <a:xfrm>
            <a:off x="7180263" y="4040188"/>
            <a:ext cx="1711325" cy="2117725"/>
          </a:xfrm>
          <a:prstGeom prst="rect">
            <a:avLst/>
          </a:prstGeom>
          <a:noFill/>
          <a:ln w="9525">
            <a:noFill/>
            <a:miter lim="800000"/>
            <a:headEnd/>
            <a:tailEnd/>
          </a:ln>
        </p:spPr>
      </p:pic>
      <p:sp>
        <p:nvSpPr>
          <p:cNvPr id="20484" name="Rectangle 3"/>
          <p:cNvSpPr>
            <a:spLocks noGrp="1" noChangeArrowheads="1"/>
          </p:cNvSpPr>
          <p:nvPr>
            <p:ph type="title"/>
          </p:nvPr>
        </p:nvSpPr>
        <p:spPr/>
        <p:txBody>
          <a:bodyPr/>
          <a:lstStyle/>
          <a:p>
            <a:r>
              <a:rPr lang="en-GB"/>
              <a:t>Calculating average r.a.m. from isotopes</a:t>
            </a:r>
          </a:p>
        </p:txBody>
      </p:sp>
      <p:sp>
        <p:nvSpPr>
          <p:cNvPr id="223236" name="Rectangle 4"/>
          <p:cNvSpPr>
            <a:spLocks noChangeArrowheads="1"/>
          </p:cNvSpPr>
          <p:nvPr/>
        </p:nvSpPr>
        <p:spPr bwMode="auto">
          <a:xfrm>
            <a:off x="334963" y="3425825"/>
            <a:ext cx="8716962" cy="457200"/>
          </a:xfrm>
          <a:prstGeom prst="rect">
            <a:avLst/>
          </a:prstGeom>
          <a:solidFill>
            <a:srgbClr val="FFCC99"/>
          </a:solidFill>
          <a:ln w="9525" algn="ctr">
            <a:noFill/>
            <a:miter lim="800000"/>
            <a:headEnd/>
            <a:tailEnd/>
          </a:ln>
        </p:spPr>
        <p:txBody>
          <a:bodyPr>
            <a:spAutoFit/>
          </a:bodyPr>
          <a:lstStyle/>
          <a:p>
            <a:r>
              <a:rPr lang="en-GB" dirty="0">
                <a:solidFill>
                  <a:srgbClr val="010066"/>
                </a:solidFill>
              </a:rPr>
              <a:t>What is the average </a:t>
            </a:r>
            <a:r>
              <a:rPr lang="en-GB" dirty="0" err="1">
                <a:solidFill>
                  <a:srgbClr val="010066"/>
                </a:solidFill>
              </a:rPr>
              <a:t>r.a.m</a:t>
            </a:r>
            <a:r>
              <a:rPr lang="en-GB" dirty="0">
                <a:solidFill>
                  <a:srgbClr val="010066"/>
                </a:solidFill>
              </a:rPr>
              <a:t>. of naturally-occurring bromine?</a:t>
            </a:r>
          </a:p>
        </p:txBody>
      </p:sp>
      <p:sp>
        <p:nvSpPr>
          <p:cNvPr id="223237" name="Text Box 5"/>
          <p:cNvSpPr txBox="1">
            <a:spLocks noChangeArrowheads="1"/>
          </p:cNvSpPr>
          <p:nvPr/>
        </p:nvSpPr>
        <p:spPr bwMode="auto">
          <a:xfrm>
            <a:off x="358775" y="2381250"/>
            <a:ext cx="8008938" cy="830263"/>
          </a:xfrm>
          <a:prstGeom prst="rect">
            <a:avLst/>
          </a:prstGeom>
          <a:noFill/>
          <a:ln w="9525" algn="ctr">
            <a:noFill/>
            <a:miter lim="800000"/>
            <a:headEnd/>
            <a:tailEnd/>
          </a:ln>
        </p:spPr>
        <p:txBody>
          <a:bodyPr wrap="none">
            <a:spAutoFit/>
          </a:bodyPr>
          <a:lstStyle/>
          <a:p>
            <a:pPr eaLnBrk="1" hangingPunct="1"/>
            <a:r>
              <a:rPr lang="en-GB" dirty="0">
                <a:solidFill>
                  <a:srgbClr val="010066"/>
                </a:solidFill>
              </a:rPr>
              <a:t>Naturally-occurring bromine is composed of two isotopes:</a:t>
            </a:r>
          </a:p>
          <a:p>
            <a:pPr eaLnBrk="1" hangingPunct="1"/>
            <a:r>
              <a:rPr lang="en-GB" dirty="0">
                <a:solidFill>
                  <a:srgbClr val="010066"/>
                </a:solidFill>
              </a:rPr>
              <a:t>bromine-79 (50.5%) and bromine-81 (49.5%). </a:t>
            </a:r>
          </a:p>
        </p:txBody>
      </p:sp>
      <p:sp>
        <p:nvSpPr>
          <p:cNvPr id="223238" name="Rectangle 6"/>
          <p:cNvSpPr>
            <a:spLocks noChangeArrowheads="1"/>
          </p:cNvSpPr>
          <p:nvPr/>
        </p:nvSpPr>
        <p:spPr bwMode="auto">
          <a:xfrm>
            <a:off x="573266" y="4105275"/>
            <a:ext cx="2266950" cy="457200"/>
          </a:xfrm>
          <a:prstGeom prst="rect">
            <a:avLst/>
          </a:prstGeom>
          <a:noFill/>
          <a:ln w="9525" algn="ctr">
            <a:noFill/>
            <a:miter lim="800000"/>
            <a:headEnd/>
            <a:tailEnd/>
          </a:ln>
        </p:spPr>
        <p:txBody>
          <a:bodyPr>
            <a:spAutoFit/>
          </a:bodyPr>
          <a:lstStyle/>
          <a:p>
            <a:r>
              <a:rPr lang="en-GB" dirty="0">
                <a:solidFill>
                  <a:srgbClr val="010066"/>
                </a:solidFill>
              </a:rPr>
              <a:t>average </a:t>
            </a:r>
            <a:r>
              <a:rPr lang="en-GB" dirty="0" err="1">
                <a:solidFill>
                  <a:srgbClr val="010066"/>
                </a:solidFill>
              </a:rPr>
              <a:t>r.a.m.</a:t>
            </a:r>
            <a:r>
              <a:rPr lang="en-GB" dirty="0">
                <a:solidFill>
                  <a:srgbClr val="010066"/>
                </a:solidFill>
              </a:rPr>
              <a:t> </a:t>
            </a:r>
          </a:p>
        </p:txBody>
      </p:sp>
      <p:sp>
        <p:nvSpPr>
          <p:cNvPr id="223239" name="Text Box 7"/>
          <p:cNvSpPr txBox="1">
            <a:spLocks noChangeArrowheads="1"/>
          </p:cNvSpPr>
          <p:nvPr/>
        </p:nvSpPr>
        <p:spPr bwMode="auto">
          <a:xfrm>
            <a:off x="2630840" y="4105275"/>
            <a:ext cx="4425950" cy="461963"/>
          </a:xfrm>
          <a:prstGeom prst="rect">
            <a:avLst/>
          </a:prstGeom>
          <a:noFill/>
          <a:ln w="9525" algn="ctr">
            <a:noFill/>
            <a:miter lim="800000"/>
            <a:headEnd/>
            <a:tailEnd/>
          </a:ln>
        </p:spPr>
        <p:txBody>
          <a:bodyPr wrap="none">
            <a:spAutoFit/>
          </a:bodyPr>
          <a:lstStyle/>
          <a:p>
            <a:r>
              <a:rPr lang="en-GB" dirty="0">
                <a:solidFill>
                  <a:srgbClr val="010066"/>
                </a:solidFill>
              </a:rPr>
              <a:t>= (79 × 50.5%)  + (81 × 49.5%)</a:t>
            </a:r>
          </a:p>
        </p:txBody>
      </p:sp>
      <p:sp>
        <p:nvSpPr>
          <p:cNvPr id="223240" name="Text Box 8"/>
          <p:cNvSpPr txBox="1">
            <a:spLocks noChangeArrowheads="1"/>
          </p:cNvSpPr>
          <p:nvPr/>
        </p:nvSpPr>
        <p:spPr bwMode="auto">
          <a:xfrm>
            <a:off x="2600677" y="6115582"/>
            <a:ext cx="4484688" cy="457200"/>
          </a:xfrm>
          <a:prstGeom prst="rect">
            <a:avLst/>
          </a:prstGeom>
          <a:noFill/>
          <a:ln w="9525" algn="ctr">
            <a:noFill/>
            <a:miter lim="800000"/>
            <a:headEnd/>
            <a:tailEnd/>
          </a:ln>
        </p:spPr>
        <p:txBody>
          <a:bodyPr>
            <a:spAutoFit/>
          </a:bodyPr>
          <a:lstStyle/>
          <a:p>
            <a:pPr eaLnBrk="1" hangingPunct="1"/>
            <a:r>
              <a:rPr lang="en-GB" dirty="0">
                <a:solidFill>
                  <a:srgbClr val="010066"/>
                </a:solidFill>
              </a:rPr>
              <a:t>This figure can be rounded up.</a:t>
            </a:r>
          </a:p>
        </p:txBody>
      </p:sp>
      <p:sp>
        <p:nvSpPr>
          <p:cNvPr id="20490" name="AutoShape 10"/>
          <p:cNvSpPr>
            <a:spLocks noChangeArrowheads="1"/>
          </p:cNvSpPr>
          <p:nvPr/>
        </p:nvSpPr>
        <p:spPr bwMode="auto">
          <a:xfrm>
            <a:off x="384175" y="869950"/>
            <a:ext cx="8269288" cy="1289050"/>
          </a:xfrm>
          <a:prstGeom prst="roundRect">
            <a:avLst>
              <a:gd name="adj" fmla="val 0"/>
            </a:avLst>
          </a:prstGeom>
          <a:solidFill>
            <a:srgbClr val="FF6600"/>
          </a:solidFill>
          <a:ln w="38100" algn="ctr">
            <a:noFill/>
            <a:round/>
            <a:headEnd/>
            <a:tailEnd/>
          </a:ln>
        </p:spPr>
        <p:txBody>
          <a:bodyPr anchor="ctr">
            <a:spAutoFit/>
          </a:bodyPr>
          <a:lstStyle/>
          <a:p>
            <a:endParaRPr lang="en-GB"/>
          </a:p>
        </p:txBody>
      </p:sp>
      <p:sp>
        <p:nvSpPr>
          <p:cNvPr id="20491" name="Text Box 11"/>
          <p:cNvSpPr txBox="1">
            <a:spLocks noChangeArrowheads="1"/>
          </p:cNvSpPr>
          <p:nvPr/>
        </p:nvSpPr>
        <p:spPr bwMode="auto">
          <a:xfrm>
            <a:off x="358775" y="920750"/>
            <a:ext cx="8320088" cy="1200150"/>
          </a:xfrm>
          <a:prstGeom prst="rect">
            <a:avLst/>
          </a:prstGeom>
          <a:noFill/>
          <a:ln w="9525" algn="ctr">
            <a:noFill/>
            <a:miter lim="800000"/>
            <a:headEnd/>
            <a:tailEnd/>
          </a:ln>
        </p:spPr>
        <p:txBody>
          <a:bodyPr>
            <a:spAutoFit/>
          </a:bodyPr>
          <a:lstStyle/>
          <a:p>
            <a:pPr algn="ctr" eaLnBrk="1" hangingPunct="1"/>
            <a:r>
              <a:rPr lang="en-GB" b="1">
                <a:solidFill>
                  <a:schemeClr val="bg1"/>
                </a:solidFill>
              </a:rPr>
              <a:t>To calculate the average r.a.m. of a mixture of isotopes, multiply the percentage of each isotope by its relative atomic mass and then add these together.</a:t>
            </a:r>
          </a:p>
        </p:txBody>
      </p:sp>
      <p:sp>
        <p:nvSpPr>
          <p:cNvPr id="15" name="Rectangle 14"/>
          <p:cNvSpPr>
            <a:spLocks noChangeArrowheads="1"/>
          </p:cNvSpPr>
          <p:nvPr/>
        </p:nvSpPr>
        <p:spPr bwMode="auto">
          <a:xfrm>
            <a:off x="2630840" y="4607852"/>
            <a:ext cx="4572000" cy="461962"/>
          </a:xfrm>
          <a:prstGeom prst="rect">
            <a:avLst/>
          </a:prstGeom>
          <a:noFill/>
          <a:ln w="9525">
            <a:noFill/>
            <a:miter lim="800000"/>
            <a:headEnd/>
            <a:tailEnd/>
          </a:ln>
        </p:spPr>
        <p:txBody>
          <a:bodyPr>
            <a:spAutoFit/>
          </a:bodyPr>
          <a:lstStyle/>
          <a:p>
            <a:pPr eaLnBrk="1" hangingPunct="1"/>
            <a:r>
              <a:rPr lang="en-GB">
                <a:solidFill>
                  <a:srgbClr val="010066"/>
                </a:solidFill>
              </a:rPr>
              <a:t>= (79 × 0.505)   + (81 × 0.495)</a:t>
            </a:r>
          </a:p>
        </p:txBody>
      </p:sp>
      <p:sp>
        <p:nvSpPr>
          <p:cNvPr id="16" name="Rectangle 15"/>
          <p:cNvSpPr>
            <a:spLocks noChangeArrowheads="1"/>
          </p:cNvSpPr>
          <p:nvPr/>
        </p:nvSpPr>
        <p:spPr bwMode="auto">
          <a:xfrm>
            <a:off x="2630840" y="5110428"/>
            <a:ext cx="4572000" cy="461962"/>
          </a:xfrm>
          <a:prstGeom prst="rect">
            <a:avLst/>
          </a:prstGeom>
          <a:noFill/>
          <a:ln w="9525">
            <a:noFill/>
            <a:miter lim="800000"/>
            <a:headEnd/>
            <a:tailEnd/>
          </a:ln>
        </p:spPr>
        <p:txBody>
          <a:bodyPr>
            <a:spAutoFit/>
          </a:bodyPr>
          <a:lstStyle/>
          <a:p>
            <a:pPr eaLnBrk="1" hangingPunct="1"/>
            <a:r>
              <a:rPr lang="en-GB">
                <a:solidFill>
                  <a:srgbClr val="010066"/>
                </a:solidFill>
              </a:rPr>
              <a:t>= 39.895 + 40.095</a:t>
            </a:r>
          </a:p>
        </p:txBody>
      </p:sp>
      <p:sp>
        <p:nvSpPr>
          <p:cNvPr id="18" name="Rectangle 17"/>
          <p:cNvSpPr>
            <a:spLocks noChangeArrowheads="1"/>
          </p:cNvSpPr>
          <p:nvPr/>
        </p:nvSpPr>
        <p:spPr bwMode="auto">
          <a:xfrm>
            <a:off x="2630840" y="5613004"/>
            <a:ext cx="1220787" cy="461963"/>
          </a:xfrm>
          <a:prstGeom prst="rect">
            <a:avLst/>
          </a:prstGeom>
          <a:noFill/>
          <a:ln w="9525">
            <a:noFill/>
            <a:miter lim="800000"/>
            <a:headEnd/>
            <a:tailEnd/>
          </a:ln>
        </p:spPr>
        <p:txBody>
          <a:bodyPr wrap="none">
            <a:spAutoFit/>
          </a:bodyPr>
          <a:lstStyle/>
          <a:p>
            <a:pPr eaLnBrk="1" hangingPunct="1"/>
            <a:r>
              <a:rPr lang="en-GB" dirty="0">
                <a:solidFill>
                  <a:srgbClr val="010066"/>
                </a:solidFill>
              </a:rPr>
              <a:t>= </a:t>
            </a:r>
            <a:r>
              <a:rPr lang="en-GB" b="1" dirty="0">
                <a:solidFill>
                  <a:srgbClr val="FF6600"/>
                </a:solidFill>
              </a:rPr>
              <a:t>79.99</a:t>
            </a:r>
          </a:p>
        </p:txBody>
      </p:sp>
      <p:pic>
        <p:nvPicPr>
          <p:cNvPr id="19" name="Picture 18" descr="Atoms_and_isotopes_25.1.png"/>
          <p:cNvPicPr>
            <a:picLocks noChangeAspect="1"/>
          </p:cNvPicPr>
          <p:nvPr/>
        </p:nvPicPr>
        <p:blipFill>
          <a:blip r:embed="rId5" cstate="print"/>
          <a:srcRect/>
          <a:stretch>
            <a:fillRect/>
          </a:stretch>
        </p:blipFill>
        <p:spPr bwMode="auto">
          <a:xfrm>
            <a:off x="6503679" y="4251325"/>
            <a:ext cx="1163372" cy="1901825"/>
          </a:xfrm>
          <a:prstGeom prst="rect">
            <a:avLst/>
          </a:prstGeom>
          <a:noFill/>
          <a:ln w="9525">
            <a:noFill/>
            <a:miter lim="800000"/>
            <a:headEnd/>
            <a:tailEnd/>
          </a:ln>
        </p:spPr>
      </p:pic>
      <p:pic>
        <p:nvPicPr>
          <p:cNvPr id="17" name="Picture 16">
            <a:extLst>
              <a:ext uri="{FF2B5EF4-FFF2-40B4-BE49-F238E27FC236}">
                <a16:creationId xmlns:a16="http://schemas.microsoft.com/office/drawing/2014/main" id="{53935B1C-D17F-4F01-BCF0-FF61608E640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357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32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323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32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3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animBg="1"/>
      <p:bldP spid="223237" grpId="0"/>
      <p:bldP spid="223238" grpId="0"/>
      <p:bldP spid="223240" grpId="0"/>
      <p:bldP spid="15"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What is an isotope?</a:t>
            </a:r>
          </a:p>
        </p:txBody>
      </p:sp>
      <p:sp>
        <p:nvSpPr>
          <p:cNvPr id="12291" name="Rectangle 3"/>
          <p:cNvSpPr>
            <a:spLocks noChangeArrowheads="1"/>
          </p:cNvSpPr>
          <p:nvPr/>
        </p:nvSpPr>
        <p:spPr bwMode="auto">
          <a:xfrm>
            <a:off x="358775" y="784225"/>
            <a:ext cx="8194675" cy="830997"/>
          </a:xfrm>
          <a:prstGeom prst="rect">
            <a:avLst/>
          </a:prstGeom>
          <a:noFill/>
          <a:ln w="9525" algn="ctr">
            <a:noFill/>
            <a:miter lim="800000"/>
            <a:headEnd/>
            <a:tailEnd/>
          </a:ln>
        </p:spPr>
        <p:txBody>
          <a:bodyPr>
            <a:spAutoFit/>
          </a:bodyPr>
          <a:lstStyle/>
          <a:p>
            <a:r>
              <a:rPr lang="en-GB" dirty="0">
                <a:solidFill>
                  <a:srgbClr val="010066"/>
                </a:solidFill>
              </a:rPr>
              <a:t>Elements are made up of one type of atom, but the atoms of an element can come in slightly different forms.</a:t>
            </a:r>
          </a:p>
        </p:txBody>
      </p:sp>
      <p:pic>
        <p:nvPicPr>
          <p:cNvPr id="201732" name="Picture 4" descr="C1_gfx_C13"/>
          <p:cNvPicPr>
            <a:picLocks noChangeAspect="1" noChangeArrowheads="1"/>
          </p:cNvPicPr>
          <p:nvPr/>
        </p:nvPicPr>
        <p:blipFill>
          <a:blip r:embed="rId4" cstate="print"/>
          <a:srcRect/>
          <a:stretch>
            <a:fillRect/>
          </a:stretch>
        </p:blipFill>
        <p:spPr bwMode="auto">
          <a:xfrm>
            <a:off x="6689725" y="4511675"/>
            <a:ext cx="1352550" cy="1762125"/>
          </a:xfrm>
          <a:prstGeom prst="rect">
            <a:avLst/>
          </a:prstGeom>
          <a:noFill/>
          <a:ln w="9525">
            <a:noFill/>
            <a:miter lim="800000"/>
            <a:headEnd/>
            <a:tailEnd/>
          </a:ln>
        </p:spPr>
      </p:pic>
      <p:pic>
        <p:nvPicPr>
          <p:cNvPr id="201733" name="Picture 5" descr="C1_gfx_C"/>
          <p:cNvPicPr>
            <a:picLocks noChangeAspect="1" noChangeArrowheads="1"/>
          </p:cNvPicPr>
          <p:nvPr/>
        </p:nvPicPr>
        <p:blipFill>
          <a:blip r:embed="rId5" cstate="print"/>
          <a:srcRect/>
          <a:stretch>
            <a:fillRect/>
          </a:stretch>
        </p:blipFill>
        <p:spPr bwMode="auto">
          <a:xfrm>
            <a:off x="1100138" y="4511675"/>
            <a:ext cx="1352550" cy="1762125"/>
          </a:xfrm>
          <a:prstGeom prst="rect">
            <a:avLst/>
          </a:prstGeom>
          <a:noFill/>
          <a:ln w="9525">
            <a:noFill/>
            <a:miter lim="800000"/>
            <a:headEnd/>
            <a:tailEnd/>
          </a:ln>
        </p:spPr>
      </p:pic>
      <p:sp>
        <p:nvSpPr>
          <p:cNvPr id="201734" name="Text Box 6"/>
          <p:cNvSpPr txBox="1">
            <a:spLocks noChangeArrowheads="1"/>
          </p:cNvSpPr>
          <p:nvPr/>
        </p:nvSpPr>
        <p:spPr bwMode="auto">
          <a:xfrm>
            <a:off x="3352800" y="4359275"/>
            <a:ext cx="2176463" cy="830997"/>
          </a:xfrm>
          <a:prstGeom prst="rect">
            <a:avLst/>
          </a:prstGeom>
          <a:noFill/>
          <a:ln w="9525" algn="ctr">
            <a:noFill/>
            <a:miter lim="800000"/>
            <a:headEnd/>
            <a:tailEnd/>
          </a:ln>
        </p:spPr>
        <p:txBody>
          <a:bodyPr>
            <a:spAutoFit/>
          </a:bodyPr>
          <a:lstStyle/>
          <a:p>
            <a:pPr algn="ctr">
              <a:spcBef>
                <a:spcPct val="50000"/>
              </a:spcBef>
            </a:pPr>
            <a:r>
              <a:rPr lang="en-GB">
                <a:solidFill>
                  <a:srgbClr val="010066"/>
                </a:solidFill>
              </a:rPr>
              <a:t>mass number is different</a:t>
            </a:r>
          </a:p>
        </p:txBody>
      </p:sp>
      <p:sp>
        <p:nvSpPr>
          <p:cNvPr id="201737" name="Text Box 9"/>
          <p:cNvSpPr txBox="1">
            <a:spLocks noChangeArrowheads="1"/>
          </p:cNvSpPr>
          <p:nvPr/>
        </p:nvSpPr>
        <p:spPr bwMode="auto">
          <a:xfrm>
            <a:off x="3255963" y="5514975"/>
            <a:ext cx="2370137" cy="830997"/>
          </a:xfrm>
          <a:prstGeom prst="rect">
            <a:avLst/>
          </a:prstGeom>
          <a:noFill/>
          <a:ln w="9525" algn="ctr">
            <a:noFill/>
            <a:miter lim="800000"/>
            <a:headEnd/>
            <a:tailEnd/>
          </a:ln>
        </p:spPr>
        <p:txBody>
          <a:bodyPr>
            <a:spAutoFit/>
          </a:bodyPr>
          <a:lstStyle/>
          <a:p>
            <a:pPr algn="ctr">
              <a:spcBef>
                <a:spcPct val="50000"/>
              </a:spcBef>
            </a:pPr>
            <a:r>
              <a:rPr lang="en-GB" dirty="0">
                <a:solidFill>
                  <a:srgbClr val="010066"/>
                </a:solidFill>
              </a:rPr>
              <a:t>atomic number is the same</a:t>
            </a:r>
          </a:p>
        </p:txBody>
      </p:sp>
      <p:sp>
        <p:nvSpPr>
          <p:cNvPr id="201740" name="Rectangle 12"/>
          <p:cNvSpPr>
            <a:spLocks noChangeArrowheads="1"/>
          </p:cNvSpPr>
          <p:nvPr/>
        </p:nvSpPr>
        <p:spPr bwMode="auto">
          <a:xfrm>
            <a:off x="358775" y="3119438"/>
            <a:ext cx="7650163" cy="457200"/>
          </a:xfrm>
          <a:prstGeom prst="rect">
            <a:avLst/>
          </a:prstGeom>
          <a:noFill/>
          <a:ln w="9525" algn="ctr">
            <a:noFill/>
            <a:miter lim="800000"/>
            <a:headEnd/>
            <a:tailEnd/>
          </a:ln>
        </p:spPr>
        <p:txBody>
          <a:bodyPr>
            <a:spAutoFit/>
          </a:bodyPr>
          <a:lstStyle/>
          <a:p>
            <a:r>
              <a:rPr lang="en-GB" dirty="0">
                <a:solidFill>
                  <a:srgbClr val="010066"/>
                </a:solidFill>
              </a:rPr>
              <a:t>Atoms that differ in this way are called </a:t>
            </a:r>
            <a:r>
              <a:rPr lang="en-GB" b="1" dirty="0">
                <a:solidFill>
                  <a:srgbClr val="FF6600"/>
                </a:solidFill>
              </a:rPr>
              <a:t>isotopes</a:t>
            </a:r>
            <a:r>
              <a:rPr lang="en-GB" dirty="0">
                <a:solidFill>
                  <a:srgbClr val="010066"/>
                </a:solidFill>
              </a:rPr>
              <a:t>.</a:t>
            </a:r>
          </a:p>
        </p:txBody>
      </p:sp>
      <p:sp>
        <p:nvSpPr>
          <p:cNvPr id="201741" name="Text Box 13"/>
          <p:cNvSpPr txBox="1">
            <a:spLocks noChangeArrowheads="1"/>
          </p:cNvSpPr>
          <p:nvPr/>
        </p:nvSpPr>
        <p:spPr bwMode="auto">
          <a:xfrm>
            <a:off x="358775" y="1768475"/>
            <a:ext cx="8204200" cy="1200150"/>
          </a:xfrm>
          <a:prstGeom prst="rect">
            <a:avLst/>
          </a:prstGeom>
          <a:noFill/>
          <a:ln w="38100" algn="ctr">
            <a:noFill/>
            <a:miter lim="800000"/>
            <a:headEnd/>
            <a:tailEnd/>
          </a:ln>
        </p:spPr>
        <p:txBody>
          <a:bodyPr>
            <a:spAutoFit/>
          </a:bodyPr>
          <a:lstStyle/>
          <a:p>
            <a:r>
              <a:rPr lang="en-GB">
                <a:solidFill>
                  <a:srgbClr val="010066"/>
                </a:solidFill>
              </a:rPr>
              <a:t>Although atoms of the same element always have the same number of protons, the number of neutrons they have can vary.</a:t>
            </a:r>
          </a:p>
        </p:txBody>
      </p:sp>
      <p:sp>
        <p:nvSpPr>
          <p:cNvPr id="201742" name="Rectangle 14"/>
          <p:cNvSpPr>
            <a:spLocks noChangeArrowheads="1"/>
          </p:cNvSpPr>
          <p:nvPr/>
        </p:nvSpPr>
        <p:spPr bwMode="auto">
          <a:xfrm>
            <a:off x="358775" y="3738563"/>
            <a:ext cx="5183188" cy="457200"/>
          </a:xfrm>
          <a:prstGeom prst="rect">
            <a:avLst/>
          </a:prstGeom>
          <a:noFill/>
          <a:ln w="9525" algn="ctr">
            <a:noFill/>
            <a:miter lim="800000"/>
            <a:headEnd/>
            <a:tailEnd/>
          </a:ln>
        </p:spPr>
        <p:txBody>
          <a:bodyPr wrap="none">
            <a:spAutoFit/>
          </a:bodyPr>
          <a:lstStyle/>
          <a:p>
            <a:r>
              <a:rPr lang="en-GB">
                <a:solidFill>
                  <a:srgbClr val="010066"/>
                </a:solidFill>
              </a:rPr>
              <a:t>For example, two isotopes of carbon:</a:t>
            </a:r>
          </a:p>
        </p:txBody>
      </p:sp>
      <p:pic>
        <p:nvPicPr>
          <p:cNvPr id="18" name="Picture 17" descr="Chem_Atoms_and_isotopes_14.1.png"/>
          <p:cNvPicPr>
            <a:picLocks noChangeAspect="1"/>
          </p:cNvPicPr>
          <p:nvPr/>
        </p:nvPicPr>
        <p:blipFill>
          <a:blip r:embed="rId6" cstate="print">
            <a:duotone>
              <a:prstClr val="black"/>
              <a:schemeClr val="accent4">
                <a:tint val="45000"/>
                <a:satMod val="400000"/>
              </a:schemeClr>
            </a:duotone>
          </a:blip>
          <a:srcRect/>
          <a:stretch>
            <a:fillRect/>
          </a:stretch>
        </p:blipFill>
        <p:spPr bwMode="auto">
          <a:xfrm>
            <a:off x="1682750" y="4614863"/>
            <a:ext cx="5321300" cy="341312"/>
          </a:xfrm>
          <a:prstGeom prst="rect">
            <a:avLst/>
          </a:prstGeom>
          <a:noFill/>
          <a:ln w="9525">
            <a:noFill/>
            <a:miter lim="800000"/>
            <a:headEnd/>
            <a:tailEnd/>
          </a:ln>
        </p:spPr>
      </p:pic>
      <p:pic>
        <p:nvPicPr>
          <p:cNvPr id="19" name="Picture 182" descr="Chem_Atoms_and_isotopes_14.1.png"/>
          <p:cNvPicPr>
            <a:picLocks noChangeAspect="1"/>
          </p:cNvPicPr>
          <p:nvPr/>
        </p:nvPicPr>
        <p:blipFill>
          <a:blip r:embed="rId6" cstate="print">
            <a:duotone>
              <a:prstClr val="black"/>
              <a:schemeClr val="accent4">
                <a:tint val="45000"/>
                <a:satMod val="400000"/>
              </a:schemeClr>
            </a:duotone>
          </a:blip>
          <a:srcRect/>
          <a:stretch>
            <a:fillRect/>
          </a:stretch>
        </p:blipFill>
        <p:spPr bwMode="auto">
          <a:xfrm>
            <a:off x="1682750" y="5811838"/>
            <a:ext cx="5321300" cy="341312"/>
          </a:xfrm>
          <a:prstGeom prst="rect">
            <a:avLst/>
          </a:prstGeom>
          <a:noFill/>
          <a:ln w="9525">
            <a:noFill/>
            <a:miter lim="800000"/>
            <a:headEnd/>
            <a:tailEnd/>
          </a:ln>
        </p:spPr>
      </p:pic>
      <p:pic>
        <p:nvPicPr>
          <p:cNvPr id="14" name="Picture 8">
            <a:hlinkClick r:id="" action="ppaction://hlinkshowjump?jump=nextslide"/>
            <a:extLst>
              <a:ext uri="{FF2B5EF4-FFF2-40B4-BE49-F238E27FC236}">
                <a16:creationId xmlns:a16="http://schemas.microsoft.com/office/drawing/2014/main" id="{59815BFA-70B1-4037-B69A-8DF600241DA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5062459D-0D9C-4F9F-BEFE-41DCA1B79377}"/>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931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7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7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17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17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17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p:bldP spid="201737" grpId="0"/>
      <p:bldP spid="201740" grpId="0"/>
      <p:bldP spid="201741" grpId="0"/>
      <p:bldP spid="20174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What are the isotopes of carbon?</a:t>
            </a:r>
          </a:p>
        </p:txBody>
      </p:sp>
      <p:sp>
        <p:nvSpPr>
          <p:cNvPr id="13315" name="Rectangle 3"/>
          <p:cNvSpPr>
            <a:spLocks noChangeArrowheads="1"/>
          </p:cNvSpPr>
          <p:nvPr/>
        </p:nvSpPr>
        <p:spPr bwMode="auto">
          <a:xfrm>
            <a:off x="358775" y="784225"/>
            <a:ext cx="8448675" cy="830997"/>
          </a:xfrm>
          <a:prstGeom prst="rect">
            <a:avLst/>
          </a:prstGeom>
          <a:noFill/>
          <a:ln w="9525" algn="ctr">
            <a:noFill/>
            <a:miter lim="800000"/>
            <a:headEnd/>
            <a:tailEnd/>
          </a:ln>
        </p:spPr>
        <p:txBody>
          <a:bodyPr>
            <a:spAutoFit/>
          </a:bodyPr>
          <a:lstStyle/>
          <a:p>
            <a:pPr eaLnBrk="1" hangingPunct="1"/>
            <a:r>
              <a:rPr lang="en-GB" dirty="0">
                <a:solidFill>
                  <a:srgbClr val="010066"/>
                </a:solidFill>
              </a:rPr>
              <a:t>Most naturally-occurring carbon exists as carbon-12, about 1% is carbon-13 and a much smaller amount is carbon-14.</a:t>
            </a:r>
          </a:p>
        </p:txBody>
      </p:sp>
      <p:sp>
        <p:nvSpPr>
          <p:cNvPr id="101" name="TextBox 100"/>
          <p:cNvSpPr txBox="1">
            <a:spLocks noChangeArrowheads="1"/>
          </p:cNvSpPr>
          <p:nvPr/>
        </p:nvSpPr>
        <p:spPr bwMode="auto">
          <a:xfrm>
            <a:off x="2478882" y="5785202"/>
            <a:ext cx="4186237" cy="830997"/>
          </a:xfrm>
          <a:prstGeom prst="rect">
            <a:avLst/>
          </a:prstGeom>
          <a:solidFill>
            <a:srgbClr val="FFCC99"/>
          </a:solidFill>
          <a:ln w="9525">
            <a:noFill/>
            <a:miter lim="800000"/>
            <a:headEnd/>
            <a:tailEnd/>
          </a:ln>
        </p:spPr>
        <p:txBody>
          <a:bodyPr wrap="square">
            <a:spAutoFit/>
          </a:bodyPr>
          <a:lstStyle/>
          <a:p>
            <a:pPr algn="ctr"/>
            <a:r>
              <a:rPr lang="en-GB" dirty="0">
                <a:solidFill>
                  <a:srgbClr val="010066"/>
                </a:solidFill>
              </a:rPr>
              <a:t>How will this affect reactions involving carbon isotopes?</a:t>
            </a:r>
          </a:p>
        </p:txBody>
      </p:sp>
      <p:pic>
        <p:nvPicPr>
          <p:cNvPr id="102" name="Picture 101" descr="Atoms_And_isotopes_chem_15.1.png"/>
          <p:cNvPicPr>
            <a:picLocks noChangeAspect="1"/>
          </p:cNvPicPr>
          <p:nvPr/>
        </p:nvPicPr>
        <p:blipFill>
          <a:blip r:embed="rId4" cstate="print"/>
          <a:srcRect/>
          <a:stretch>
            <a:fillRect/>
          </a:stretch>
        </p:blipFill>
        <p:spPr bwMode="auto">
          <a:xfrm>
            <a:off x="346745" y="1835002"/>
            <a:ext cx="2797563" cy="1570186"/>
          </a:xfrm>
          <a:prstGeom prst="rect">
            <a:avLst/>
          </a:prstGeom>
          <a:noFill/>
          <a:ln w="9525">
            <a:noFill/>
            <a:miter lim="800000"/>
            <a:headEnd/>
            <a:tailEnd/>
          </a:ln>
        </p:spPr>
      </p:pic>
      <p:pic>
        <p:nvPicPr>
          <p:cNvPr id="103" name="Picture 102" descr="Atoms_And_isotopes_chem_15.2.png"/>
          <p:cNvPicPr>
            <a:picLocks noChangeAspect="1"/>
          </p:cNvPicPr>
          <p:nvPr/>
        </p:nvPicPr>
        <p:blipFill>
          <a:blip r:embed="rId5" cstate="print"/>
          <a:srcRect/>
          <a:stretch>
            <a:fillRect/>
          </a:stretch>
        </p:blipFill>
        <p:spPr bwMode="auto">
          <a:xfrm>
            <a:off x="3237596" y="1835002"/>
            <a:ext cx="2815928" cy="1570186"/>
          </a:xfrm>
          <a:prstGeom prst="rect">
            <a:avLst/>
          </a:prstGeom>
          <a:noFill/>
          <a:ln w="9525">
            <a:noFill/>
            <a:miter lim="800000"/>
            <a:headEnd/>
            <a:tailEnd/>
          </a:ln>
        </p:spPr>
      </p:pic>
      <p:pic>
        <p:nvPicPr>
          <p:cNvPr id="104" name="Picture 103" descr="Atoms_And_isotopes_chem_15.3.png"/>
          <p:cNvPicPr>
            <a:picLocks noChangeAspect="1"/>
          </p:cNvPicPr>
          <p:nvPr/>
        </p:nvPicPr>
        <p:blipFill>
          <a:blip r:embed="rId6" cstate="print"/>
          <a:srcRect/>
          <a:stretch>
            <a:fillRect/>
          </a:stretch>
        </p:blipFill>
        <p:spPr bwMode="auto">
          <a:xfrm>
            <a:off x="6146811" y="1835002"/>
            <a:ext cx="2808277" cy="1570186"/>
          </a:xfrm>
          <a:prstGeom prst="rect">
            <a:avLst/>
          </a:prstGeom>
          <a:noFill/>
          <a:ln w="9525">
            <a:noFill/>
            <a:miter lim="800000"/>
            <a:headEnd/>
            <a:tailEnd/>
          </a:ln>
        </p:spPr>
      </p:pic>
      <p:pic>
        <p:nvPicPr>
          <p:cNvPr id="105" name="Picture 104" descr="Atoms_And_isotopes_chem_15.4.png"/>
          <p:cNvPicPr>
            <a:picLocks noChangeAspect="1"/>
          </p:cNvPicPr>
          <p:nvPr/>
        </p:nvPicPr>
        <p:blipFill>
          <a:blip r:embed="rId7" cstate="print"/>
          <a:srcRect/>
          <a:stretch>
            <a:fillRect/>
          </a:stretch>
        </p:blipFill>
        <p:spPr bwMode="auto">
          <a:xfrm>
            <a:off x="695675" y="3438525"/>
            <a:ext cx="2099702" cy="2126897"/>
          </a:xfrm>
          <a:prstGeom prst="rect">
            <a:avLst/>
          </a:prstGeom>
          <a:noFill/>
          <a:ln w="9525">
            <a:noFill/>
            <a:miter lim="800000"/>
            <a:headEnd/>
            <a:tailEnd/>
          </a:ln>
        </p:spPr>
      </p:pic>
      <p:pic>
        <p:nvPicPr>
          <p:cNvPr id="106" name="Picture 105" descr="Atoms_and_isotopes_15.5.png"/>
          <p:cNvPicPr>
            <a:picLocks noChangeAspect="1"/>
          </p:cNvPicPr>
          <p:nvPr/>
        </p:nvPicPr>
        <p:blipFill>
          <a:blip r:embed="rId8" cstate="print"/>
          <a:srcRect/>
          <a:stretch>
            <a:fillRect/>
          </a:stretch>
        </p:blipFill>
        <p:spPr bwMode="auto">
          <a:xfrm>
            <a:off x="3595709" y="3438525"/>
            <a:ext cx="2099703" cy="2126897"/>
          </a:xfrm>
          <a:prstGeom prst="rect">
            <a:avLst/>
          </a:prstGeom>
          <a:noFill/>
          <a:ln w="9525">
            <a:noFill/>
            <a:miter lim="800000"/>
            <a:headEnd/>
            <a:tailEnd/>
          </a:ln>
        </p:spPr>
      </p:pic>
      <p:pic>
        <p:nvPicPr>
          <p:cNvPr id="107" name="Picture 106" descr="Atoms_and_isotopes_chem_15.6.png"/>
          <p:cNvPicPr>
            <a:picLocks noChangeAspect="1"/>
          </p:cNvPicPr>
          <p:nvPr/>
        </p:nvPicPr>
        <p:blipFill>
          <a:blip r:embed="rId9" cstate="print"/>
          <a:srcRect/>
          <a:stretch>
            <a:fillRect/>
          </a:stretch>
        </p:blipFill>
        <p:spPr bwMode="auto">
          <a:xfrm>
            <a:off x="6503960" y="3438525"/>
            <a:ext cx="2093978" cy="2126897"/>
          </a:xfrm>
          <a:prstGeom prst="rect">
            <a:avLst/>
          </a:prstGeom>
          <a:noFill/>
          <a:ln w="9525">
            <a:noFill/>
            <a:miter lim="800000"/>
            <a:headEnd/>
            <a:tailEnd/>
          </a:ln>
        </p:spPr>
      </p:pic>
      <p:pic>
        <p:nvPicPr>
          <p:cNvPr id="12" name="Picture 8">
            <a:hlinkClick r:id="" action="ppaction://hlinkshowjump?jump=nextslide"/>
            <a:extLst>
              <a:ext uri="{FF2B5EF4-FFF2-40B4-BE49-F238E27FC236}">
                <a16:creationId xmlns:a16="http://schemas.microsoft.com/office/drawing/2014/main" id="{8CD24975-D802-4C92-976F-578C6D2C0D5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C28CCB79-CE32-4AF0-BAE1-30F4523EB269}"/>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006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Properties of isotopes</a:t>
            </a:r>
          </a:p>
        </p:txBody>
      </p:sp>
      <p:sp>
        <p:nvSpPr>
          <p:cNvPr id="14339" name="Rectangle 3"/>
          <p:cNvSpPr>
            <a:spLocks noChangeArrowheads="1"/>
          </p:cNvSpPr>
          <p:nvPr/>
        </p:nvSpPr>
        <p:spPr bwMode="auto">
          <a:xfrm>
            <a:off x="358775" y="784225"/>
            <a:ext cx="7881938" cy="830997"/>
          </a:xfrm>
          <a:prstGeom prst="rect">
            <a:avLst/>
          </a:prstGeom>
          <a:noFill/>
          <a:ln w="9525" algn="ctr">
            <a:noFill/>
            <a:miter lim="800000"/>
            <a:headEnd/>
            <a:tailEnd/>
          </a:ln>
        </p:spPr>
        <p:txBody>
          <a:bodyPr>
            <a:spAutoFit/>
          </a:bodyPr>
          <a:lstStyle/>
          <a:p>
            <a:r>
              <a:rPr lang="en-GB" dirty="0">
                <a:solidFill>
                  <a:srgbClr val="010066"/>
                </a:solidFill>
              </a:rPr>
              <a:t>The isotopes of an element are virtually identical in their chemical reactions.</a:t>
            </a:r>
          </a:p>
        </p:txBody>
      </p:sp>
      <p:sp>
        <p:nvSpPr>
          <p:cNvPr id="208900" name="Rectangle 4"/>
          <p:cNvSpPr>
            <a:spLocks noChangeArrowheads="1"/>
          </p:cNvSpPr>
          <p:nvPr/>
        </p:nvSpPr>
        <p:spPr bwMode="auto">
          <a:xfrm>
            <a:off x="358775" y="4089400"/>
            <a:ext cx="8237538" cy="1200329"/>
          </a:xfrm>
          <a:prstGeom prst="rect">
            <a:avLst/>
          </a:prstGeom>
          <a:noFill/>
          <a:ln w="9525" algn="ctr">
            <a:noFill/>
            <a:miter lim="800000"/>
            <a:headEnd/>
            <a:tailEnd/>
          </a:ln>
        </p:spPr>
        <p:txBody>
          <a:bodyPr>
            <a:spAutoFit/>
          </a:bodyPr>
          <a:lstStyle/>
          <a:p>
            <a:r>
              <a:rPr lang="en-GB">
                <a:solidFill>
                  <a:srgbClr val="010066"/>
                </a:solidFill>
              </a:rPr>
              <a:t>The uncharged neutrons make little difference to chemical properties, but do affect physical properties such as melting point and density.</a:t>
            </a:r>
          </a:p>
        </p:txBody>
      </p:sp>
      <p:sp>
        <p:nvSpPr>
          <p:cNvPr id="208901" name="Rectangle 5"/>
          <p:cNvSpPr>
            <a:spLocks noChangeArrowheads="1"/>
          </p:cNvSpPr>
          <p:nvPr/>
        </p:nvSpPr>
        <p:spPr bwMode="auto">
          <a:xfrm>
            <a:off x="358775" y="5559425"/>
            <a:ext cx="8556625" cy="457200"/>
          </a:xfrm>
          <a:prstGeom prst="rect">
            <a:avLst/>
          </a:prstGeom>
          <a:noFill/>
          <a:ln w="38100" algn="ctr">
            <a:noFill/>
            <a:miter lim="800000"/>
            <a:headEnd/>
            <a:tailEnd/>
          </a:ln>
        </p:spPr>
        <p:txBody>
          <a:bodyPr>
            <a:spAutoFit/>
          </a:bodyPr>
          <a:lstStyle/>
          <a:p>
            <a:r>
              <a:rPr lang="en-GB">
                <a:solidFill>
                  <a:srgbClr val="010066"/>
                </a:solidFill>
              </a:rPr>
              <a:t>Natural samples of elements are often a mixture of isotopes.</a:t>
            </a:r>
          </a:p>
        </p:txBody>
      </p:sp>
      <p:pic>
        <p:nvPicPr>
          <p:cNvPr id="208902" name="Picture 6" descr="C1_gfx_C13"/>
          <p:cNvPicPr>
            <a:picLocks noChangeAspect="1" noChangeArrowheads="1"/>
          </p:cNvPicPr>
          <p:nvPr/>
        </p:nvPicPr>
        <p:blipFill>
          <a:blip r:embed="rId4" cstate="print"/>
          <a:srcRect/>
          <a:stretch>
            <a:fillRect/>
          </a:stretch>
        </p:blipFill>
        <p:spPr bwMode="auto">
          <a:xfrm>
            <a:off x="5600700" y="1835150"/>
            <a:ext cx="1581150" cy="2060575"/>
          </a:xfrm>
          <a:prstGeom prst="rect">
            <a:avLst/>
          </a:prstGeom>
          <a:noFill/>
          <a:ln w="9525">
            <a:noFill/>
            <a:miter lim="800000"/>
            <a:headEnd/>
            <a:tailEnd/>
          </a:ln>
        </p:spPr>
      </p:pic>
      <p:pic>
        <p:nvPicPr>
          <p:cNvPr id="208903" name="Picture 7" descr="C1_gfx_C"/>
          <p:cNvPicPr>
            <a:picLocks noChangeAspect="1" noChangeArrowheads="1"/>
          </p:cNvPicPr>
          <p:nvPr/>
        </p:nvPicPr>
        <p:blipFill>
          <a:blip r:embed="rId5" cstate="print"/>
          <a:srcRect/>
          <a:stretch>
            <a:fillRect/>
          </a:stretch>
        </p:blipFill>
        <p:spPr bwMode="auto">
          <a:xfrm>
            <a:off x="3943350" y="1835150"/>
            <a:ext cx="1581150" cy="2060575"/>
          </a:xfrm>
          <a:prstGeom prst="rect">
            <a:avLst/>
          </a:prstGeom>
          <a:noFill/>
          <a:ln w="9525">
            <a:noFill/>
            <a:miter lim="800000"/>
            <a:headEnd/>
            <a:tailEnd/>
          </a:ln>
        </p:spPr>
      </p:pic>
      <p:sp>
        <p:nvSpPr>
          <p:cNvPr id="208904" name="Text Box 8"/>
          <p:cNvSpPr txBox="1">
            <a:spLocks noChangeArrowheads="1"/>
          </p:cNvSpPr>
          <p:nvPr/>
        </p:nvSpPr>
        <p:spPr bwMode="auto">
          <a:xfrm>
            <a:off x="358775" y="1906588"/>
            <a:ext cx="3041650" cy="1938992"/>
          </a:xfrm>
          <a:prstGeom prst="rect">
            <a:avLst/>
          </a:prstGeom>
          <a:noFill/>
          <a:ln w="38100" algn="ctr">
            <a:noFill/>
            <a:miter lim="800000"/>
            <a:headEnd/>
            <a:tailEnd/>
          </a:ln>
        </p:spPr>
        <p:txBody>
          <a:bodyPr>
            <a:spAutoFit/>
          </a:bodyPr>
          <a:lstStyle/>
          <a:p>
            <a:r>
              <a:rPr lang="en-GB" dirty="0">
                <a:solidFill>
                  <a:srgbClr val="010066"/>
                </a:solidFill>
              </a:rPr>
              <a:t>This is because they all have the same number of protons and the same number of electrons.</a:t>
            </a:r>
          </a:p>
        </p:txBody>
      </p:sp>
      <p:pic>
        <p:nvPicPr>
          <p:cNvPr id="208905" name="Picture 9" descr="C1_gfx_C14"/>
          <p:cNvPicPr>
            <a:picLocks noChangeAspect="1" noChangeArrowheads="1"/>
          </p:cNvPicPr>
          <p:nvPr/>
        </p:nvPicPr>
        <p:blipFill>
          <a:blip r:embed="rId6" cstate="print"/>
          <a:srcRect/>
          <a:stretch>
            <a:fillRect/>
          </a:stretch>
        </p:blipFill>
        <p:spPr bwMode="auto">
          <a:xfrm>
            <a:off x="7258050" y="1835150"/>
            <a:ext cx="1581150" cy="2060575"/>
          </a:xfrm>
          <a:prstGeom prst="rect">
            <a:avLst/>
          </a:prstGeom>
          <a:noFill/>
          <a:ln w="9525">
            <a:noFill/>
            <a:miter lim="800000"/>
            <a:headEnd/>
            <a:tailEnd/>
          </a:ln>
        </p:spPr>
      </p:pic>
      <p:pic>
        <p:nvPicPr>
          <p:cNvPr id="10" name="Picture 8">
            <a:hlinkClick r:id="" action="ppaction://hlinkshowjump?jump=nextslide"/>
            <a:extLst>
              <a:ext uri="{FF2B5EF4-FFF2-40B4-BE49-F238E27FC236}">
                <a16:creationId xmlns:a16="http://schemas.microsoft.com/office/drawing/2014/main" id="{6E42CE78-A2D2-40A5-91D8-4198C3A07AE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8229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9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89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89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89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890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p:bldP spid="208901" grpId="0"/>
      <p:bldP spid="20890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 name="Picture 63" descr="Atoms_and_isotopes_17.4.png"/>
          <p:cNvPicPr>
            <a:picLocks noChangeAspect="1"/>
          </p:cNvPicPr>
          <p:nvPr/>
        </p:nvPicPr>
        <p:blipFill>
          <a:blip r:embed="rId4" cstate="print"/>
          <a:srcRect/>
          <a:stretch>
            <a:fillRect/>
          </a:stretch>
        </p:blipFill>
        <p:spPr bwMode="auto">
          <a:xfrm>
            <a:off x="6303963" y="3971925"/>
            <a:ext cx="2601912" cy="2601913"/>
          </a:xfrm>
          <a:prstGeom prst="rect">
            <a:avLst/>
          </a:prstGeom>
          <a:noFill/>
          <a:ln w="9525">
            <a:noFill/>
            <a:miter lim="800000"/>
            <a:headEnd/>
            <a:tailEnd/>
          </a:ln>
        </p:spPr>
      </p:pic>
      <p:pic>
        <p:nvPicPr>
          <p:cNvPr id="63" name="Picture 62" descr="Atoms_and_isotopes_chem_17.3.png"/>
          <p:cNvPicPr>
            <a:picLocks noChangeAspect="1"/>
          </p:cNvPicPr>
          <p:nvPr/>
        </p:nvPicPr>
        <p:blipFill>
          <a:blip r:embed="rId5" cstate="print"/>
          <a:srcRect/>
          <a:stretch>
            <a:fillRect/>
          </a:stretch>
        </p:blipFill>
        <p:spPr bwMode="auto">
          <a:xfrm>
            <a:off x="6151563" y="1776413"/>
            <a:ext cx="2962275" cy="2054225"/>
          </a:xfrm>
          <a:prstGeom prst="rect">
            <a:avLst/>
          </a:prstGeom>
          <a:noFill/>
          <a:ln w="9525">
            <a:noFill/>
            <a:miter lim="800000"/>
            <a:headEnd/>
            <a:tailEnd/>
          </a:ln>
        </p:spPr>
      </p:pic>
      <p:pic>
        <p:nvPicPr>
          <p:cNvPr id="62" name="Picture 61" descr="Atoms_and_isotopes_17.2.png"/>
          <p:cNvPicPr>
            <a:picLocks noChangeAspect="1"/>
          </p:cNvPicPr>
          <p:nvPr/>
        </p:nvPicPr>
        <p:blipFill>
          <a:blip r:embed="rId6" cstate="print"/>
          <a:srcRect/>
          <a:stretch>
            <a:fillRect/>
          </a:stretch>
        </p:blipFill>
        <p:spPr bwMode="auto">
          <a:xfrm>
            <a:off x="3216275" y="3956050"/>
            <a:ext cx="2603500" cy="2603500"/>
          </a:xfrm>
          <a:prstGeom prst="rect">
            <a:avLst/>
          </a:prstGeom>
          <a:noFill/>
          <a:ln w="9525">
            <a:noFill/>
            <a:miter lim="800000"/>
            <a:headEnd/>
            <a:tailEnd/>
          </a:ln>
        </p:spPr>
      </p:pic>
      <p:pic>
        <p:nvPicPr>
          <p:cNvPr id="61" name="Picture 60" descr="Atoms_and_isotopes_17.1.png"/>
          <p:cNvPicPr>
            <a:picLocks noChangeAspect="1"/>
          </p:cNvPicPr>
          <p:nvPr/>
        </p:nvPicPr>
        <p:blipFill>
          <a:blip r:embed="rId7" cstate="print"/>
          <a:srcRect/>
          <a:stretch>
            <a:fillRect/>
          </a:stretch>
        </p:blipFill>
        <p:spPr bwMode="auto">
          <a:xfrm>
            <a:off x="552450" y="4135438"/>
            <a:ext cx="2187575" cy="2182812"/>
          </a:xfrm>
          <a:prstGeom prst="rect">
            <a:avLst/>
          </a:prstGeom>
          <a:noFill/>
          <a:ln w="9525">
            <a:noFill/>
            <a:miter lim="800000"/>
            <a:headEnd/>
            <a:tailEnd/>
          </a:ln>
        </p:spPr>
      </p:pic>
      <p:pic>
        <p:nvPicPr>
          <p:cNvPr id="60" name="Picture 59" descr="Atoms_and_isotopes_chem_17.2.png"/>
          <p:cNvPicPr>
            <a:picLocks noChangeAspect="1"/>
          </p:cNvPicPr>
          <p:nvPr/>
        </p:nvPicPr>
        <p:blipFill>
          <a:blip r:embed="rId8" cstate="print"/>
          <a:srcRect/>
          <a:stretch>
            <a:fillRect/>
          </a:stretch>
        </p:blipFill>
        <p:spPr bwMode="auto">
          <a:xfrm>
            <a:off x="3194050" y="1776413"/>
            <a:ext cx="2878138" cy="2054225"/>
          </a:xfrm>
          <a:prstGeom prst="rect">
            <a:avLst/>
          </a:prstGeom>
          <a:noFill/>
          <a:ln w="9525">
            <a:noFill/>
            <a:miter lim="800000"/>
            <a:headEnd/>
            <a:tailEnd/>
          </a:ln>
        </p:spPr>
      </p:pic>
      <p:pic>
        <p:nvPicPr>
          <p:cNvPr id="59" name="Picture 58" descr="Atoms_and_isotopes_chem_17.1.png"/>
          <p:cNvPicPr>
            <a:picLocks noChangeAspect="1"/>
          </p:cNvPicPr>
          <p:nvPr/>
        </p:nvPicPr>
        <p:blipFill>
          <a:blip r:embed="rId9" cstate="print"/>
          <a:srcRect/>
          <a:stretch>
            <a:fillRect/>
          </a:stretch>
        </p:blipFill>
        <p:spPr bwMode="auto">
          <a:xfrm>
            <a:off x="220663" y="1776413"/>
            <a:ext cx="2974975" cy="2054225"/>
          </a:xfrm>
          <a:prstGeom prst="rect">
            <a:avLst/>
          </a:prstGeom>
          <a:noFill/>
          <a:ln w="9525">
            <a:noFill/>
            <a:miter lim="800000"/>
            <a:headEnd/>
            <a:tailEnd/>
          </a:ln>
        </p:spPr>
      </p:pic>
      <p:sp>
        <p:nvSpPr>
          <p:cNvPr id="15368" name="Rectangle 2"/>
          <p:cNvSpPr>
            <a:spLocks noGrp="1" noChangeArrowheads="1"/>
          </p:cNvSpPr>
          <p:nvPr>
            <p:ph type="title"/>
          </p:nvPr>
        </p:nvSpPr>
        <p:spPr/>
        <p:txBody>
          <a:bodyPr/>
          <a:lstStyle/>
          <a:p>
            <a:r>
              <a:rPr lang="en-GB"/>
              <a:t>What are the isotopes of hydrogen?</a:t>
            </a:r>
          </a:p>
        </p:txBody>
      </p:sp>
      <p:sp>
        <p:nvSpPr>
          <p:cNvPr id="15369" name="Rectangle 3"/>
          <p:cNvSpPr>
            <a:spLocks noChangeArrowheads="1"/>
          </p:cNvSpPr>
          <p:nvPr/>
        </p:nvSpPr>
        <p:spPr bwMode="auto">
          <a:xfrm>
            <a:off x="358775" y="784225"/>
            <a:ext cx="8575675" cy="830997"/>
          </a:xfrm>
          <a:prstGeom prst="rect">
            <a:avLst/>
          </a:prstGeom>
          <a:noFill/>
          <a:ln w="9525" algn="ctr">
            <a:noFill/>
            <a:miter lim="800000"/>
            <a:headEnd/>
            <a:tailEnd/>
          </a:ln>
        </p:spPr>
        <p:txBody>
          <a:bodyPr>
            <a:spAutoFit/>
          </a:bodyPr>
          <a:lstStyle/>
          <a:p>
            <a:r>
              <a:rPr lang="en-GB" dirty="0">
                <a:solidFill>
                  <a:srgbClr val="010066"/>
                </a:solidFill>
              </a:rPr>
              <a:t>Hydrogen-1 makes up the vast majority of the naturally-occurring element, but two other isotopes exist.</a:t>
            </a:r>
          </a:p>
        </p:txBody>
      </p:sp>
      <p:pic>
        <p:nvPicPr>
          <p:cNvPr id="11" name="Picture 8">
            <a:hlinkClick r:id="" action="ppaction://hlinkshowjump?jump=nextslide"/>
            <a:extLst>
              <a:ext uri="{FF2B5EF4-FFF2-40B4-BE49-F238E27FC236}">
                <a16:creationId xmlns:a16="http://schemas.microsoft.com/office/drawing/2014/main" id="{E1CB81CC-F165-48C9-BD7D-B77A88774EC0}"/>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A5E97A21-C976-4F97-9150-EB2BCB0A0A65}"/>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6372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4" name="Picture 143" descr="Atoms_and_isotopes_18.4.png"/>
          <p:cNvPicPr>
            <a:picLocks noChangeAspect="1"/>
          </p:cNvPicPr>
          <p:nvPr/>
        </p:nvPicPr>
        <p:blipFill>
          <a:blip r:embed="rId4" cstate="print"/>
          <a:srcRect/>
          <a:stretch>
            <a:fillRect/>
          </a:stretch>
        </p:blipFill>
        <p:spPr bwMode="auto">
          <a:xfrm>
            <a:off x="5172075" y="3402013"/>
            <a:ext cx="3035300" cy="3028950"/>
          </a:xfrm>
          <a:prstGeom prst="rect">
            <a:avLst/>
          </a:prstGeom>
          <a:noFill/>
          <a:ln w="9525">
            <a:noFill/>
            <a:miter lim="800000"/>
            <a:headEnd/>
            <a:tailEnd/>
          </a:ln>
        </p:spPr>
      </p:pic>
      <p:pic>
        <p:nvPicPr>
          <p:cNvPr id="143" name="Picture 142" descr="Atoms_and_isotopes_18.3.png"/>
          <p:cNvPicPr>
            <a:picLocks noChangeAspect="1"/>
          </p:cNvPicPr>
          <p:nvPr/>
        </p:nvPicPr>
        <p:blipFill>
          <a:blip r:embed="rId5" cstate="print"/>
          <a:srcRect/>
          <a:stretch>
            <a:fillRect/>
          </a:stretch>
        </p:blipFill>
        <p:spPr bwMode="auto">
          <a:xfrm>
            <a:off x="4826000" y="1660525"/>
            <a:ext cx="3706813" cy="1646238"/>
          </a:xfrm>
          <a:prstGeom prst="rect">
            <a:avLst/>
          </a:prstGeom>
          <a:noFill/>
          <a:ln w="9525">
            <a:noFill/>
            <a:miter lim="800000"/>
            <a:headEnd/>
            <a:tailEnd/>
          </a:ln>
        </p:spPr>
      </p:pic>
      <p:pic>
        <p:nvPicPr>
          <p:cNvPr id="142" name="Picture 141" descr="Atoms_and_isotopes_18.2.png"/>
          <p:cNvPicPr>
            <a:picLocks noChangeAspect="1"/>
          </p:cNvPicPr>
          <p:nvPr/>
        </p:nvPicPr>
        <p:blipFill>
          <a:blip r:embed="rId6" cstate="print"/>
          <a:srcRect/>
          <a:stretch>
            <a:fillRect/>
          </a:stretch>
        </p:blipFill>
        <p:spPr bwMode="auto">
          <a:xfrm>
            <a:off x="917575" y="3402013"/>
            <a:ext cx="3041650" cy="3041650"/>
          </a:xfrm>
          <a:prstGeom prst="rect">
            <a:avLst/>
          </a:prstGeom>
          <a:noFill/>
          <a:ln w="9525">
            <a:noFill/>
            <a:miter lim="800000"/>
            <a:headEnd/>
            <a:tailEnd/>
          </a:ln>
        </p:spPr>
      </p:pic>
      <p:pic>
        <p:nvPicPr>
          <p:cNvPr id="141" name="Picture 1401" descr="Atoms_and_isotopes_18.1.png"/>
          <p:cNvPicPr>
            <a:picLocks noChangeAspect="1"/>
          </p:cNvPicPr>
          <p:nvPr/>
        </p:nvPicPr>
        <p:blipFill>
          <a:blip r:embed="rId7" cstate="print"/>
          <a:srcRect/>
          <a:stretch>
            <a:fillRect/>
          </a:stretch>
        </p:blipFill>
        <p:spPr bwMode="auto">
          <a:xfrm>
            <a:off x="585788" y="1660525"/>
            <a:ext cx="3705225" cy="1646238"/>
          </a:xfrm>
          <a:prstGeom prst="rect">
            <a:avLst/>
          </a:prstGeom>
          <a:noFill/>
          <a:ln w="9525">
            <a:noFill/>
            <a:miter lim="800000"/>
            <a:headEnd/>
            <a:tailEnd/>
          </a:ln>
        </p:spPr>
      </p:pic>
      <p:sp>
        <p:nvSpPr>
          <p:cNvPr id="16390" name="Rectangle 2"/>
          <p:cNvSpPr>
            <a:spLocks noGrp="1" noChangeArrowheads="1"/>
          </p:cNvSpPr>
          <p:nvPr>
            <p:ph type="title"/>
          </p:nvPr>
        </p:nvSpPr>
        <p:spPr/>
        <p:txBody>
          <a:bodyPr/>
          <a:lstStyle/>
          <a:p>
            <a:r>
              <a:rPr lang="en-GB"/>
              <a:t>What are the isotopes of chlorine?</a:t>
            </a:r>
          </a:p>
        </p:txBody>
      </p:sp>
      <p:sp>
        <p:nvSpPr>
          <p:cNvPr id="16391" name="Rectangle 3"/>
          <p:cNvSpPr>
            <a:spLocks noChangeArrowheads="1"/>
          </p:cNvSpPr>
          <p:nvPr/>
        </p:nvSpPr>
        <p:spPr bwMode="auto">
          <a:xfrm>
            <a:off x="358775" y="784225"/>
            <a:ext cx="8575675" cy="830997"/>
          </a:xfrm>
          <a:prstGeom prst="rect">
            <a:avLst/>
          </a:prstGeom>
          <a:noFill/>
          <a:ln w="9525" algn="ctr">
            <a:noFill/>
            <a:miter lim="800000"/>
            <a:headEnd/>
            <a:tailEnd/>
          </a:ln>
        </p:spPr>
        <p:txBody>
          <a:bodyPr>
            <a:spAutoFit/>
          </a:bodyPr>
          <a:lstStyle/>
          <a:p>
            <a:r>
              <a:rPr lang="en-GB" dirty="0">
                <a:solidFill>
                  <a:srgbClr val="010066"/>
                </a:solidFill>
              </a:rPr>
              <a:t>About 75% of naturally-occurring chlorine is chlorine-35, and 25% is chlorine-37.</a:t>
            </a:r>
          </a:p>
        </p:txBody>
      </p:sp>
      <p:pic>
        <p:nvPicPr>
          <p:cNvPr id="9" name="Picture 8">
            <a:hlinkClick r:id="" action="ppaction://hlinkshowjump?jump=nextslide"/>
            <a:extLst>
              <a:ext uri="{FF2B5EF4-FFF2-40B4-BE49-F238E27FC236}">
                <a16:creationId xmlns:a16="http://schemas.microsoft.com/office/drawing/2014/main" id="{FACD2F24-17E3-41D4-82C5-8252DEE8AE9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5BF7751C-80EC-4E2B-BC06-899D444FF38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81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358775" y="1706563"/>
            <a:ext cx="7678738" cy="830262"/>
          </a:xfrm>
          <a:prstGeom prst="rect">
            <a:avLst/>
          </a:prstGeom>
          <a:solidFill>
            <a:srgbClr val="FFCC99"/>
          </a:solidFill>
          <a:ln w="9525" algn="ctr">
            <a:noFill/>
            <a:miter lim="800000"/>
            <a:headEnd/>
            <a:tailEnd/>
          </a:ln>
        </p:spPr>
        <p:txBody>
          <a:bodyPr>
            <a:spAutoFit/>
          </a:bodyPr>
          <a:lstStyle/>
          <a:p>
            <a:r>
              <a:rPr lang="en-GB">
                <a:solidFill>
                  <a:srgbClr val="010066"/>
                </a:solidFill>
              </a:rPr>
              <a:t>How many protons, neutrons and electrons are in each isotope below?</a:t>
            </a:r>
          </a:p>
        </p:txBody>
      </p:sp>
      <p:sp>
        <p:nvSpPr>
          <p:cNvPr id="17411" name="Rectangle 3"/>
          <p:cNvSpPr>
            <a:spLocks noGrp="1" noChangeArrowheads="1"/>
          </p:cNvSpPr>
          <p:nvPr>
            <p:ph type="title"/>
          </p:nvPr>
        </p:nvSpPr>
        <p:spPr/>
        <p:txBody>
          <a:bodyPr/>
          <a:lstStyle/>
          <a:p>
            <a:r>
              <a:rPr lang="en-GB"/>
              <a:t>What are the isotopes of oxygen?</a:t>
            </a:r>
          </a:p>
        </p:txBody>
      </p:sp>
      <p:sp>
        <p:nvSpPr>
          <p:cNvPr id="17412" name="Rectangle 4"/>
          <p:cNvSpPr>
            <a:spLocks noChangeArrowheads="1"/>
          </p:cNvSpPr>
          <p:nvPr/>
        </p:nvSpPr>
        <p:spPr bwMode="auto">
          <a:xfrm>
            <a:off x="358775" y="784225"/>
            <a:ext cx="7881938" cy="830997"/>
          </a:xfrm>
          <a:prstGeom prst="rect">
            <a:avLst/>
          </a:prstGeom>
          <a:noFill/>
          <a:ln w="9525" algn="ctr">
            <a:noFill/>
            <a:miter lim="800000"/>
            <a:headEnd/>
            <a:tailEnd/>
          </a:ln>
        </p:spPr>
        <p:txBody>
          <a:bodyPr>
            <a:spAutoFit/>
          </a:bodyPr>
          <a:lstStyle/>
          <a:p>
            <a:r>
              <a:rPr lang="en-GB" dirty="0">
                <a:solidFill>
                  <a:srgbClr val="010066"/>
                </a:solidFill>
              </a:rPr>
              <a:t>Almost all naturally-occurring oxygen is oxygen-16, but about 0.2% is oxygen-18. </a:t>
            </a:r>
          </a:p>
        </p:txBody>
      </p:sp>
      <p:pic>
        <p:nvPicPr>
          <p:cNvPr id="217094" name="Picture 6" descr="C1_gfx_O"/>
          <p:cNvPicPr>
            <a:picLocks noChangeAspect="1" noChangeArrowheads="1"/>
          </p:cNvPicPr>
          <p:nvPr/>
        </p:nvPicPr>
        <p:blipFill>
          <a:blip r:embed="rId4" cstate="print"/>
          <a:srcRect/>
          <a:stretch>
            <a:fillRect/>
          </a:stretch>
        </p:blipFill>
        <p:spPr bwMode="auto">
          <a:xfrm>
            <a:off x="2665413" y="3079750"/>
            <a:ext cx="1082675" cy="1411288"/>
          </a:xfrm>
          <a:prstGeom prst="rect">
            <a:avLst/>
          </a:prstGeom>
          <a:noFill/>
          <a:ln w="9525">
            <a:noFill/>
            <a:miter lim="800000"/>
            <a:headEnd/>
            <a:tailEnd/>
          </a:ln>
        </p:spPr>
      </p:pic>
      <p:sp>
        <p:nvSpPr>
          <p:cNvPr id="217095" name="Rectangle 7"/>
          <p:cNvSpPr>
            <a:spLocks noChangeArrowheads="1"/>
          </p:cNvSpPr>
          <p:nvPr/>
        </p:nvSpPr>
        <p:spPr bwMode="auto">
          <a:xfrm>
            <a:off x="2354263" y="2562225"/>
            <a:ext cx="1704975" cy="485775"/>
          </a:xfrm>
          <a:prstGeom prst="rect">
            <a:avLst/>
          </a:prstGeom>
          <a:noFill/>
          <a:ln w="9525" algn="ctr">
            <a:noFill/>
            <a:miter lim="800000"/>
            <a:headEnd/>
            <a:tailEnd/>
          </a:ln>
        </p:spPr>
        <p:txBody>
          <a:bodyPr/>
          <a:lstStyle/>
          <a:p>
            <a:pPr>
              <a:spcBef>
                <a:spcPct val="20000"/>
              </a:spcBef>
            </a:pPr>
            <a:r>
              <a:rPr lang="en-GB">
                <a:solidFill>
                  <a:srgbClr val="010066"/>
                </a:solidFill>
              </a:rPr>
              <a:t>oxygen-16</a:t>
            </a:r>
          </a:p>
        </p:txBody>
      </p:sp>
      <p:sp>
        <p:nvSpPr>
          <p:cNvPr id="217096" name="Text Box 8"/>
          <p:cNvSpPr txBox="1">
            <a:spLocks noChangeArrowheads="1"/>
          </p:cNvSpPr>
          <p:nvPr/>
        </p:nvSpPr>
        <p:spPr bwMode="auto">
          <a:xfrm>
            <a:off x="4429125" y="3057525"/>
            <a:ext cx="1627188" cy="457200"/>
          </a:xfrm>
          <a:prstGeom prst="rect">
            <a:avLst/>
          </a:prstGeom>
          <a:noFill/>
          <a:ln w="9525">
            <a:noFill/>
            <a:miter lim="800000"/>
            <a:headEnd/>
            <a:tailEnd/>
          </a:ln>
        </p:spPr>
        <p:txBody>
          <a:bodyPr>
            <a:spAutoFit/>
          </a:bodyPr>
          <a:lstStyle/>
          <a:p>
            <a:pPr>
              <a:spcBef>
                <a:spcPct val="50000"/>
              </a:spcBef>
            </a:pPr>
            <a:r>
              <a:rPr lang="en-GB" dirty="0">
                <a:solidFill>
                  <a:srgbClr val="010066"/>
                </a:solidFill>
              </a:rPr>
              <a:t>8 protons</a:t>
            </a:r>
          </a:p>
        </p:txBody>
      </p:sp>
      <p:pic>
        <p:nvPicPr>
          <p:cNvPr id="217097" name="Picture 9" descr="neutron"/>
          <p:cNvPicPr>
            <a:picLocks noChangeAspect="1" noChangeArrowheads="1"/>
          </p:cNvPicPr>
          <p:nvPr/>
        </p:nvPicPr>
        <p:blipFill>
          <a:blip r:embed="rId5" cstate="print"/>
          <a:srcRect/>
          <a:stretch>
            <a:fillRect/>
          </a:stretch>
        </p:blipFill>
        <p:spPr bwMode="auto">
          <a:xfrm>
            <a:off x="4149725" y="3671888"/>
            <a:ext cx="269875" cy="269875"/>
          </a:xfrm>
          <a:prstGeom prst="rect">
            <a:avLst/>
          </a:prstGeom>
          <a:noFill/>
          <a:ln w="9525">
            <a:noFill/>
            <a:miter lim="800000"/>
            <a:headEnd/>
            <a:tailEnd/>
          </a:ln>
        </p:spPr>
      </p:pic>
      <p:pic>
        <p:nvPicPr>
          <p:cNvPr id="217098" name="Picture 10" descr="proton"/>
          <p:cNvPicPr>
            <a:picLocks noChangeAspect="1" noChangeArrowheads="1"/>
          </p:cNvPicPr>
          <p:nvPr/>
        </p:nvPicPr>
        <p:blipFill>
          <a:blip r:embed="rId6" cstate="print"/>
          <a:srcRect/>
          <a:stretch>
            <a:fillRect/>
          </a:stretch>
        </p:blipFill>
        <p:spPr bwMode="auto">
          <a:xfrm>
            <a:off x="4149725" y="3176588"/>
            <a:ext cx="269875" cy="269875"/>
          </a:xfrm>
          <a:prstGeom prst="rect">
            <a:avLst/>
          </a:prstGeom>
          <a:noFill/>
          <a:ln w="9525">
            <a:noFill/>
            <a:miter lim="800000"/>
            <a:headEnd/>
            <a:tailEnd/>
          </a:ln>
        </p:spPr>
      </p:pic>
      <p:pic>
        <p:nvPicPr>
          <p:cNvPr id="217099" name="Picture 11" descr="electron"/>
          <p:cNvPicPr>
            <a:picLocks noChangeAspect="1" noChangeArrowheads="1"/>
          </p:cNvPicPr>
          <p:nvPr/>
        </p:nvPicPr>
        <p:blipFill>
          <a:blip r:embed="rId7" cstate="print"/>
          <a:srcRect/>
          <a:stretch>
            <a:fillRect/>
          </a:stretch>
        </p:blipFill>
        <p:spPr bwMode="auto">
          <a:xfrm>
            <a:off x="4214813" y="4240213"/>
            <a:ext cx="139700" cy="139700"/>
          </a:xfrm>
          <a:prstGeom prst="rect">
            <a:avLst/>
          </a:prstGeom>
          <a:noFill/>
          <a:ln w="9525">
            <a:noFill/>
            <a:miter lim="800000"/>
            <a:headEnd/>
            <a:tailEnd/>
          </a:ln>
        </p:spPr>
      </p:pic>
      <p:sp>
        <p:nvSpPr>
          <p:cNvPr id="217100" name="Rectangle 12"/>
          <p:cNvSpPr>
            <a:spLocks noChangeArrowheads="1"/>
          </p:cNvSpPr>
          <p:nvPr/>
        </p:nvSpPr>
        <p:spPr bwMode="auto">
          <a:xfrm>
            <a:off x="4429125" y="3563938"/>
            <a:ext cx="1819275" cy="457200"/>
          </a:xfrm>
          <a:prstGeom prst="rect">
            <a:avLst/>
          </a:prstGeom>
          <a:noFill/>
          <a:ln w="12700" algn="ctr">
            <a:noFill/>
            <a:miter lim="800000"/>
            <a:headEnd/>
            <a:tailEnd/>
          </a:ln>
        </p:spPr>
        <p:txBody>
          <a:bodyPr>
            <a:spAutoFit/>
          </a:bodyPr>
          <a:lstStyle/>
          <a:p>
            <a:r>
              <a:rPr lang="en-GB">
                <a:solidFill>
                  <a:srgbClr val="010066"/>
                </a:solidFill>
              </a:rPr>
              <a:t>8 neutrons</a:t>
            </a:r>
          </a:p>
        </p:txBody>
      </p:sp>
      <p:sp>
        <p:nvSpPr>
          <p:cNvPr id="217101" name="Rectangle 13"/>
          <p:cNvSpPr>
            <a:spLocks noChangeArrowheads="1"/>
          </p:cNvSpPr>
          <p:nvPr/>
        </p:nvSpPr>
        <p:spPr bwMode="auto">
          <a:xfrm>
            <a:off x="4429125" y="4059238"/>
            <a:ext cx="1873250" cy="457200"/>
          </a:xfrm>
          <a:prstGeom prst="rect">
            <a:avLst/>
          </a:prstGeom>
          <a:noFill/>
          <a:ln w="12700" algn="ctr">
            <a:noFill/>
            <a:miter lim="800000"/>
            <a:headEnd/>
            <a:tailEnd/>
          </a:ln>
        </p:spPr>
        <p:txBody>
          <a:bodyPr>
            <a:spAutoFit/>
          </a:bodyPr>
          <a:lstStyle/>
          <a:p>
            <a:r>
              <a:rPr lang="en-GB">
                <a:solidFill>
                  <a:srgbClr val="010066"/>
                </a:solidFill>
              </a:rPr>
              <a:t>8 electrons</a:t>
            </a:r>
          </a:p>
        </p:txBody>
      </p:sp>
      <p:pic>
        <p:nvPicPr>
          <p:cNvPr id="217102" name="Picture 14" descr="C1_gfx_O18"/>
          <p:cNvPicPr>
            <a:picLocks noChangeAspect="1" noChangeArrowheads="1"/>
          </p:cNvPicPr>
          <p:nvPr/>
        </p:nvPicPr>
        <p:blipFill>
          <a:blip r:embed="rId8" cstate="print"/>
          <a:srcRect/>
          <a:stretch>
            <a:fillRect/>
          </a:stretch>
        </p:blipFill>
        <p:spPr bwMode="auto">
          <a:xfrm>
            <a:off x="2674938" y="5087938"/>
            <a:ext cx="1082675" cy="1411287"/>
          </a:xfrm>
          <a:prstGeom prst="rect">
            <a:avLst/>
          </a:prstGeom>
          <a:noFill/>
          <a:ln w="9525">
            <a:noFill/>
            <a:miter lim="800000"/>
            <a:headEnd/>
            <a:tailEnd/>
          </a:ln>
        </p:spPr>
      </p:pic>
      <p:sp>
        <p:nvSpPr>
          <p:cNvPr id="217103" name="Rectangle 15"/>
          <p:cNvSpPr>
            <a:spLocks noChangeArrowheads="1"/>
          </p:cNvSpPr>
          <p:nvPr/>
        </p:nvSpPr>
        <p:spPr bwMode="auto">
          <a:xfrm>
            <a:off x="2354263" y="4583113"/>
            <a:ext cx="1724025" cy="485775"/>
          </a:xfrm>
          <a:prstGeom prst="rect">
            <a:avLst/>
          </a:prstGeom>
          <a:noFill/>
          <a:ln w="9525" algn="ctr">
            <a:noFill/>
            <a:miter lim="800000"/>
            <a:headEnd/>
            <a:tailEnd/>
          </a:ln>
        </p:spPr>
        <p:txBody>
          <a:bodyPr/>
          <a:lstStyle/>
          <a:p>
            <a:pPr>
              <a:spcBef>
                <a:spcPct val="20000"/>
              </a:spcBef>
            </a:pPr>
            <a:r>
              <a:rPr lang="en-GB">
                <a:solidFill>
                  <a:srgbClr val="010066"/>
                </a:solidFill>
              </a:rPr>
              <a:t>oxygen-18</a:t>
            </a:r>
          </a:p>
        </p:txBody>
      </p:sp>
      <p:sp>
        <p:nvSpPr>
          <p:cNvPr id="217104" name="Text Box 16"/>
          <p:cNvSpPr txBox="1">
            <a:spLocks noChangeArrowheads="1"/>
          </p:cNvSpPr>
          <p:nvPr/>
        </p:nvSpPr>
        <p:spPr bwMode="auto">
          <a:xfrm>
            <a:off x="4438650" y="5065713"/>
            <a:ext cx="1627188" cy="457200"/>
          </a:xfrm>
          <a:prstGeom prst="rect">
            <a:avLst/>
          </a:prstGeom>
          <a:noFill/>
          <a:ln w="9525">
            <a:noFill/>
            <a:miter lim="800000"/>
            <a:headEnd/>
            <a:tailEnd/>
          </a:ln>
        </p:spPr>
        <p:txBody>
          <a:bodyPr>
            <a:spAutoFit/>
          </a:bodyPr>
          <a:lstStyle/>
          <a:p>
            <a:pPr>
              <a:spcBef>
                <a:spcPct val="50000"/>
              </a:spcBef>
            </a:pPr>
            <a:r>
              <a:rPr lang="en-GB">
                <a:solidFill>
                  <a:srgbClr val="010066"/>
                </a:solidFill>
              </a:rPr>
              <a:t>8 protons</a:t>
            </a:r>
          </a:p>
        </p:txBody>
      </p:sp>
      <p:pic>
        <p:nvPicPr>
          <p:cNvPr id="217105" name="Picture 17" descr="neutron"/>
          <p:cNvPicPr>
            <a:picLocks noChangeAspect="1" noChangeArrowheads="1"/>
          </p:cNvPicPr>
          <p:nvPr/>
        </p:nvPicPr>
        <p:blipFill>
          <a:blip r:embed="rId5" cstate="print"/>
          <a:srcRect/>
          <a:stretch>
            <a:fillRect/>
          </a:stretch>
        </p:blipFill>
        <p:spPr bwMode="auto">
          <a:xfrm>
            <a:off x="4159250" y="5680075"/>
            <a:ext cx="269875" cy="269875"/>
          </a:xfrm>
          <a:prstGeom prst="rect">
            <a:avLst/>
          </a:prstGeom>
          <a:noFill/>
          <a:ln w="9525">
            <a:noFill/>
            <a:miter lim="800000"/>
            <a:headEnd/>
            <a:tailEnd/>
          </a:ln>
        </p:spPr>
      </p:pic>
      <p:pic>
        <p:nvPicPr>
          <p:cNvPr id="217106" name="Picture 18" descr="proton"/>
          <p:cNvPicPr>
            <a:picLocks noChangeAspect="1" noChangeArrowheads="1"/>
          </p:cNvPicPr>
          <p:nvPr/>
        </p:nvPicPr>
        <p:blipFill>
          <a:blip r:embed="rId6" cstate="print"/>
          <a:srcRect/>
          <a:stretch>
            <a:fillRect/>
          </a:stretch>
        </p:blipFill>
        <p:spPr bwMode="auto">
          <a:xfrm>
            <a:off x="4159250" y="5184775"/>
            <a:ext cx="269875" cy="269875"/>
          </a:xfrm>
          <a:prstGeom prst="rect">
            <a:avLst/>
          </a:prstGeom>
          <a:noFill/>
          <a:ln w="9525">
            <a:noFill/>
            <a:miter lim="800000"/>
            <a:headEnd/>
            <a:tailEnd/>
          </a:ln>
        </p:spPr>
      </p:pic>
      <p:pic>
        <p:nvPicPr>
          <p:cNvPr id="217107" name="Picture 19" descr="electron"/>
          <p:cNvPicPr>
            <a:picLocks noChangeAspect="1" noChangeArrowheads="1"/>
          </p:cNvPicPr>
          <p:nvPr/>
        </p:nvPicPr>
        <p:blipFill>
          <a:blip r:embed="rId7" cstate="print"/>
          <a:srcRect/>
          <a:stretch>
            <a:fillRect/>
          </a:stretch>
        </p:blipFill>
        <p:spPr bwMode="auto">
          <a:xfrm>
            <a:off x="4224338" y="6248400"/>
            <a:ext cx="139700" cy="139700"/>
          </a:xfrm>
          <a:prstGeom prst="rect">
            <a:avLst/>
          </a:prstGeom>
          <a:noFill/>
          <a:ln w="9525">
            <a:noFill/>
            <a:miter lim="800000"/>
            <a:headEnd/>
            <a:tailEnd/>
          </a:ln>
        </p:spPr>
      </p:pic>
      <p:sp>
        <p:nvSpPr>
          <p:cNvPr id="217108" name="Rectangle 20"/>
          <p:cNvSpPr>
            <a:spLocks noChangeArrowheads="1"/>
          </p:cNvSpPr>
          <p:nvPr/>
        </p:nvSpPr>
        <p:spPr bwMode="auto">
          <a:xfrm>
            <a:off x="4438650" y="5572125"/>
            <a:ext cx="1819275" cy="457200"/>
          </a:xfrm>
          <a:prstGeom prst="rect">
            <a:avLst/>
          </a:prstGeom>
          <a:noFill/>
          <a:ln w="12700" algn="ctr">
            <a:noFill/>
            <a:miter lim="800000"/>
            <a:headEnd/>
            <a:tailEnd/>
          </a:ln>
        </p:spPr>
        <p:txBody>
          <a:bodyPr>
            <a:spAutoFit/>
          </a:bodyPr>
          <a:lstStyle/>
          <a:p>
            <a:r>
              <a:rPr lang="en-GB">
                <a:solidFill>
                  <a:srgbClr val="010066"/>
                </a:solidFill>
              </a:rPr>
              <a:t>10 neutrons</a:t>
            </a:r>
          </a:p>
        </p:txBody>
      </p:sp>
      <p:sp>
        <p:nvSpPr>
          <p:cNvPr id="217109" name="Rectangle 21"/>
          <p:cNvSpPr>
            <a:spLocks noChangeArrowheads="1"/>
          </p:cNvSpPr>
          <p:nvPr/>
        </p:nvSpPr>
        <p:spPr bwMode="auto">
          <a:xfrm>
            <a:off x="4438650" y="6067425"/>
            <a:ext cx="1873250" cy="457200"/>
          </a:xfrm>
          <a:prstGeom prst="rect">
            <a:avLst/>
          </a:prstGeom>
          <a:noFill/>
          <a:ln w="12700" algn="ctr">
            <a:noFill/>
            <a:miter lim="800000"/>
            <a:headEnd/>
            <a:tailEnd/>
          </a:ln>
        </p:spPr>
        <p:txBody>
          <a:bodyPr>
            <a:spAutoFit/>
          </a:bodyPr>
          <a:lstStyle/>
          <a:p>
            <a:r>
              <a:rPr lang="en-GB">
                <a:solidFill>
                  <a:srgbClr val="010066"/>
                </a:solidFill>
              </a:rPr>
              <a:t>8 electrons</a:t>
            </a:r>
          </a:p>
        </p:txBody>
      </p:sp>
      <p:pic>
        <p:nvPicPr>
          <p:cNvPr id="22" name="Picture 8">
            <a:hlinkClick r:id="" action="ppaction://hlinkshowjump?jump=nextslide"/>
            <a:extLst>
              <a:ext uri="{FF2B5EF4-FFF2-40B4-BE49-F238E27FC236}">
                <a16:creationId xmlns:a16="http://schemas.microsoft.com/office/drawing/2014/main" id="{A2175CBD-7317-415C-BCAA-237E31CD08E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22">
            <a:extLst>
              <a:ext uri="{FF2B5EF4-FFF2-40B4-BE49-F238E27FC236}">
                <a16:creationId xmlns:a16="http://schemas.microsoft.com/office/drawing/2014/main" id="{E9BAA904-63CD-4D8D-AA03-641B86B71852}"/>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537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70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70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7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7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0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70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70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7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709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7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7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71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710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71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71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7109"/>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nimBg="1"/>
      <p:bldP spid="217095" grpId="0"/>
      <p:bldP spid="217103" grpId="0"/>
      <p:bldP spid="217104" grpId="0"/>
      <p:bldP spid="217108" grpId="0"/>
      <p:bldP spid="21710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GB" dirty="0"/>
              <a:t>Isotopes – true of false?</a:t>
            </a:r>
          </a:p>
        </p:txBody>
      </p:sp>
      <p:pic>
        <p:nvPicPr>
          <p:cNvPr id="7" name="Picture 6">
            <a:hlinkClick r:id="" action="ppaction://hlinkshowjump?jump=nextslide"/>
            <a:extLst>
              <a:ext uri="{FF2B5EF4-FFF2-40B4-BE49-F238E27FC236}">
                <a16:creationId xmlns:a16="http://schemas.microsoft.com/office/drawing/2014/main" id="{88F9BE59-87DB-4734-9B05-D8203F130A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5F9245CA-32A2-427B-9E26-9B75BD57532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AA615768-9AF0-4501-8597-A5971785DD9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32AC6F7-56A6-42C5-9062-0F213B24EDE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850658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14738</TotalTime>
  <Words>1165</Words>
  <Application>Microsoft Office PowerPoint</Application>
  <PresentationFormat>On-screen Show (4:3)</PresentationFormat>
  <Paragraphs>103</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Wingdings 2</vt:lpstr>
      <vt:lpstr>Default Design</vt:lpstr>
      <vt:lpstr>3_Default Design</vt:lpstr>
      <vt:lpstr>Isotopes</vt:lpstr>
      <vt:lpstr>Information</vt:lpstr>
      <vt:lpstr>What is an isotope?</vt:lpstr>
      <vt:lpstr>What are the isotopes of carbon?</vt:lpstr>
      <vt:lpstr>Properties of isotopes</vt:lpstr>
      <vt:lpstr>What are the isotopes of hydrogen?</vt:lpstr>
      <vt:lpstr>What are the isotopes of chlorine?</vt:lpstr>
      <vt:lpstr>What are the isotopes of oxygen?</vt:lpstr>
      <vt:lpstr>Isotopes – true of false?</vt:lpstr>
      <vt:lpstr>What is relative atomic mass?</vt:lpstr>
      <vt:lpstr>Where are r.a.m. values found?</vt:lpstr>
      <vt:lpstr>Why isn’t r.a.m. always a whole number?</vt:lpstr>
      <vt:lpstr>Calculating average r.a.m. from isotopes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Isotopes</dc:title>
  <dc:subject>Boardworks High School Physical Science</dc:subject>
  <dc:creator>Boardworks</dc:creator>
  <cp:lastModifiedBy>Tim Crilly</cp:lastModifiedBy>
  <cp:revision>602</cp:revision>
  <dcterms:created xsi:type="dcterms:W3CDTF">2003-10-06T13:07:42Z</dcterms:created>
  <dcterms:modified xsi:type="dcterms:W3CDTF">2019-01-31T15:29:00Z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