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activeX/activeX1.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activeX/activeX2.xml" ContentType="application/vnd.ms-office.activeX+xml"/>
  <Override PartName="/ppt/notesSlides/notesSlide14.xml" ContentType="application/vnd.openxmlformats-officedocument.presentationml.notesSlide+xml"/>
  <Override PartName="/ppt/tags/tag45.xml" ContentType="application/vnd.openxmlformats-officedocument.presentationml.tags+xml"/>
  <Override PartName="/ppt/activeX/activeX3.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activeX/activeX4.xml" ContentType="application/vnd.ms-office.activeX+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activeX/activeX5.xml" ContentType="application/vnd.ms-office.activeX+xml"/>
  <Override PartName="/ppt/notesSlides/notesSlide21.xml" ContentType="application/vnd.openxmlformats-officedocument.presentationml.notesSlide+xml"/>
  <Override PartName="/ppt/tags/tag52.xml" ContentType="application/vnd.openxmlformats-officedocument.presentationml.tags+xml"/>
  <Override PartName="/ppt/activeX/activeX6.xml" ContentType="application/vnd.ms-office.activeX+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activeX/activeX7.xml" ContentType="application/vnd.ms-office.activeX+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6273" r:id="rId1"/>
    <p:sldMasterId id="2147486288" r:id="rId2"/>
  </p:sldMasterIdLst>
  <p:notesMasterIdLst>
    <p:notesMasterId r:id="rId28"/>
  </p:notesMasterIdLst>
  <p:handoutMasterIdLst>
    <p:handoutMasterId r:id="rId29"/>
  </p:handoutMasterIdLst>
  <p:sldIdLst>
    <p:sldId id="430" r:id="rId3"/>
    <p:sldId id="527" r:id="rId4"/>
    <p:sldId id="503" r:id="rId5"/>
    <p:sldId id="519" r:id="rId6"/>
    <p:sldId id="579" r:id="rId7"/>
    <p:sldId id="521" r:id="rId8"/>
    <p:sldId id="520" r:id="rId9"/>
    <p:sldId id="493" r:id="rId10"/>
    <p:sldId id="580" r:id="rId11"/>
    <p:sldId id="539" r:id="rId12"/>
    <p:sldId id="542" r:id="rId13"/>
    <p:sldId id="548" r:id="rId14"/>
    <p:sldId id="549" r:id="rId15"/>
    <p:sldId id="552" r:id="rId16"/>
    <p:sldId id="566" r:id="rId17"/>
    <p:sldId id="559" r:id="rId18"/>
    <p:sldId id="565" r:id="rId19"/>
    <p:sldId id="557" r:id="rId20"/>
    <p:sldId id="543" r:id="rId21"/>
    <p:sldId id="576" r:id="rId22"/>
    <p:sldId id="544" r:id="rId23"/>
    <p:sldId id="575" r:id="rId24"/>
    <p:sldId id="545" r:id="rId25"/>
    <p:sldId id="577" r:id="rId26"/>
    <p:sldId id="546" r:id="rId27"/>
  </p:sldIdLst>
  <p:sldSz cx="9144000" cy="6858000" type="screen4x3"/>
  <p:notesSz cx="6858000" cy="9296400"/>
  <p:embeddedFontLst>
    <p:embeddedFont>
      <p:font typeface="Wingdings 2" panose="05020102010507070707" pitchFamily="18" charset="2"/>
      <p:regular r:id="rId30"/>
    </p:embeddedFont>
  </p:embeddedFontLst>
  <p:custDataLst>
    <p:tags r:id="rId31"/>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orient="horz" pos="3905">
          <p15:clr>
            <a:srgbClr val="A4A3A4"/>
          </p15:clr>
        </p15:guide>
        <p15:guide id="3" pos="5375">
          <p15:clr>
            <a:srgbClr val="A4A3A4"/>
          </p15:clr>
        </p15:guide>
        <p15:guide id="4" pos="22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FFCC99"/>
    <a:srgbClr val="FF6600"/>
    <a:srgbClr val="009900"/>
    <a:srgbClr val="003399"/>
    <a:srgbClr val="FFC197"/>
    <a:srgbClr val="CC00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70" autoAdjust="0"/>
  </p:normalViewPr>
  <p:slideViewPr>
    <p:cSldViewPr snapToGrid="0" showGuides="1">
      <p:cViewPr varScale="1">
        <p:scale>
          <a:sx n="85" d="100"/>
          <a:sy n="85" d="100"/>
        </p:scale>
        <p:origin x="540" y="60"/>
      </p:cViewPr>
      <p:guideLst>
        <p:guide orient="horz" pos="482"/>
        <p:guide orient="horz" pos="3905"/>
        <p:guide pos="5375"/>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96"/>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20742EE3-7AEB-4A90-AEB5-578C12D678D2}"/>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78D1BD0C-CC76-4BC9-BA0F-37EE2D5E0E01}" type="slidenum">
              <a:rPr lang="en-GB" altLang="en-US"/>
              <a:pPr/>
              <a:t>‹#›</a:t>
            </a:fld>
            <a:endParaRPr lang="en-GB" altLang="en-US"/>
          </a:p>
        </p:txBody>
      </p:sp>
      <p:sp>
        <p:nvSpPr>
          <p:cNvPr id="5" name="Rectangle 7">
            <a:extLst>
              <a:ext uri="{FF2B5EF4-FFF2-40B4-BE49-F238E27FC236}">
                <a16:creationId xmlns:a16="http://schemas.microsoft.com/office/drawing/2014/main" id="{EAB964C0-E916-4648-867C-24963B78BAD6}"/>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953AA8B2-58ED-4E82-8546-7097C6D06B23}"/>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21809943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4">
            <a:extLst>
              <a:ext uri="{FF2B5EF4-FFF2-40B4-BE49-F238E27FC236}">
                <a16:creationId xmlns:a16="http://schemas.microsoft.com/office/drawing/2014/main" id="{94CAB149-04A5-46CA-A818-91C2FD90AB22}"/>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1E60E14-44DE-4222-940A-047E0AF84204}"/>
              </a:ext>
            </a:extLst>
          </p:cNvPr>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4B9D10EF-2281-4E94-A64A-D530A2D86710}"/>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87A2FD85-BA05-4435-8919-1077E19CF599}" type="slidenum">
              <a:rPr lang="en-US" altLang="en-US"/>
              <a:pPr/>
              <a:t>‹#›</a:t>
            </a:fld>
            <a:endParaRPr lang="en-US" altLang="en-US"/>
          </a:p>
        </p:txBody>
      </p:sp>
      <p:sp>
        <p:nvSpPr>
          <p:cNvPr id="7" name="Rectangle 7">
            <a:extLst>
              <a:ext uri="{FF2B5EF4-FFF2-40B4-BE49-F238E27FC236}">
                <a16:creationId xmlns:a16="http://schemas.microsoft.com/office/drawing/2014/main" id="{F79CBF70-F0E2-4D70-B742-05FF41C1225F}"/>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8C71CA63-3F61-4BBD-833D-478850FF7587}"/>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434202946"/>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60788A4-BF7B-4E00-B4C8-C3E28D6D190C}"/>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A9DBDBC8-C505-4030-9504-127D3A100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E4E803B-6882-41F5-BB9E-4F4E477C6A7A}"/>
              </a:ext>
            </a:extLst>
          </p:cNvPr>
          <p:cNvSpPr>
            <a:spLocks noGrp="1"/>
          </p:cNvSpPr>
          <p:nvPr>
            <p:ph type="sldNum" sz="quarter" idx="10"/>
          </p:nvPr>
        </p:nvSpPr>
        <p:spPr/>
        <p:txBody>
          <a:bodyPr/>
          <a:lstStyle/>
          <a:p>
            <a:fld id="{87A2FD85-BA05-4435-8919-1077E19CF599}"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F0FA849D-05C4-4B7F-8180-182BAD4D858E}"/>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3DD35977-C833-42CE-ACDC-BE2ECD0A79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electron trends in the periodic table, please refer to the </a:t>
            </a:r>
            <a:r>
              <a:rPr lang="en-GB" altLang="en-US" i="1" dirty="0">
                <a:latin typeface="Arial" panose="020B0604020202020204" pitchFamily="34" charset="0"/>
              </a:rPr>
              <a:t>Elements and the Periodic Table </a:t>
            </a:r>
            <a:r>
              <a:rPr lang="en-GB" altLang="en-US" dirty="0">
                <a:latin typeface="Arial" panose="020B0604020202020204" pitchFamily="34" charset="0"/>
              </a:rPr>
              <a:t>presentation.</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11D1FAAE-39E3-45AA-8E35-6EB90E6B912E}"/>
              </a:ext>
            </a:extLst>
          </p:cNvPr>
          <p:cNvSpPr>
            <a:spLocks noGrp="1"/>
          </p:cNvSpPr>
          <p:nvPr>
            <p:ph type="sldNum" sz="quarter" idx="10"/>
          </p:nvPr>
        </p:nvSpPr>
        <p:spPr/>
        <p:txBody>
          <a:bodyPr/>
          <a:lstStyle/>
          <a:p>
            <a:fld id="{87A2FD85-BA05-4435-8919-1077E19CF599}"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7978822D-CF37-4FC3-9251-665450EE8B8F}"/>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05F9AB26-17C5-4C28-852A-D74311085D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852B82E6-FF2E-4B10-A93E-6E2FE8041FD4}"/>
              </a:ext>
            </a:extLst>
          </p:cNvPr>
          <p:cNvSpPr>
            <a:spLocks noGrp="1"/>
          </p:cNvSpPr>
          <p:nvPr>
            <p:ph type="sldNum" sz="quarter" idx="10"/>
          </p:nvPr>
        </p:nvSpPr>
        <p:spPr/>
        <p:txBody>
          <a:bodyPr/>
          <a:lstStyle/>
          <a:p>
            <a:fld id="{87A2FD85-BA05-4435-8919-1077E19CF599}"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FF6AD5E-0F79-42CE-8735-1ED79D51CAC5}"/>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A84F38BA-C683-44CD-BA2A-34AB5013A6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The molecules shown in the images (L-R) are ammonia (covalent, NH</a:t>
            </a:r>
            <a:r>
              <a:rPr lang="en-GB" altLang="en-US" baseline="-25000" dirty="0">
                <a:latin typeface="Arial" panose="020B0604020202020204" pitchFamily="34" charset="0"/>
              </a:rPr>
              <a:t>3</a:t>
            </a:r>
            <a:r>
              <a:rPr lang="en-GB" altLang="en-US" dirty="0">
                <a:latin typeface="Arial" panose="020B0604020202020204" pitchFamily="34" charset="0"/>
              </a:rPr>
              <a:t>), NaCl (ionic) and methane (covalent, CH</a:t>
            </a:r>
            <a:r>
              <a:rPr lang="en-GB" altLang="en-US" baseline="-25000" dirty="0">
                <a:latin typeface="Arial" panose="020B0604020202020204" pitchFamily="34" charset="0"/>
              </a:rPr>
              <a:t>4</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24C37CF9-81C1-476F-9606-571966D39B5D}"/>
              </a:ext>
            </a:extLst>
          </p:cNvPr>
          <p:cNvSpPr>
            <a:spLocks noGrp="1"/>
          </p:cNvSpPr>
          <p:nvPr>
            <p:ph type="sldNum" sz="quarter" idx="10"/>
          </p:nvPr>
        </p:nvSpPr>
        <p:spPr/>
        <p:txBody>
          <a:bodyPr/>
          <a:lstStyle/>
          <a:p>
            <a:fld id="{87A2FD85-BA05-4435-8919-1077E19CF599}"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B1EB5B8-6C03-4DC3-B219-007EB6F5F2F8}"/>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915CDF6B-C782-4C12-91B3-4F62E27D72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641B199-0480-4F25-8037-47B6CAD06C75}"/>
              </a:ext>
            </a:extLst>
          </p:cNvPr>
          <p:cNvSpPr>
            <a:spLocks noGrp="1"/>
          </p:cNvSpPr>
          <p:nvPr>
            <p:ph type="sldNum" sz="quarter" idx="10"/>
          </p:nvPr>
        </p:nvSpPr>
        <p:spPr/>
        <p:txBody>
          <a:bodyPr/>
          <a:lstStyle/>
          <a:p>
            <a:fld id="{87A2FD85-BA05-4435-8919-1077E19CF599}"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C8F6CAA-745F-48B4-B6F7-E1DF34CEAEDD}"/>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B833302C-2D05-49B5-8CC3-3E89AF78A9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Point out to students that the non-metal elements to the right of the periodic table can also form covalent bonds as well as being able to form negative ions for ionic bonding.</a:t>
            </a:r>
          </a:p>
          <a:p>
            <a:endParaRPr lang="en-GB" altLang="en-US" b="1" dirty="0">
              <a:latin typeface="Arial" panose="020B0604020202020204" pitchFamily="34" charset="0"/>
            </a:endParaRPr>
          </a:p>
          <a:p>
            <a:r>
              <a:rPr lang="en-GB" altLang="en-US" dirty="0">
                <a:latin typeface="Arial" panose="020B0604020202020204" pitchFamily="34" charset="0"/>
              </a:rPr>
              <a:t>For more information about alkali metals and halogens, please refer to the </a:t>
            </a:r>
            <a:r>
              <a:rPr lang="en-GB" altLang="en-US" i="1" dirty="0">
                <a:latin typeface="Arial" panose="020B0604020202020204" pitchFamily="34" charset="0"/>
              </a:rPr>
              <a:t>Group 1: Alkali Metals</a:t>
            </a:r>
            <a:r>
              <a:rPr lang="en-GB" altLang="en-US" b="1" i="1" dirty="0">
                <a:latin typeface="Arial" panose="020B0604020202020204" pitchFamily="34" charset="0"/>
              </a:rPr>
              <a:t> </a:t>
            </a:r>
            <a:r>
              <a:rPr lang="en-GB" altLang="en-US" dirty="0">
                <a:latin typeface="Arial" panose="020B0604020202020204" pitchFamily="34" charset="0"/>
              </a:rPr>
              <a:t>and </a:t>
            </a:r>
            <a:r>
              <a:rPr lang="en-GB" altLang="en-US" i="1" dirty="0">
                <a:latin typeface="Arial" panose="020B0604020202020204" pitchFamily="34" charset="0"/>
              </a:rPr>
              <a:t>Group 7: Halogens</a:t>
            </a:r>
            <a:r>
              <a:rPr lang="en-GB" altLang="en-US" b="1" i="1" dirty="0">
                <a:latin typeface="Arial" panose="020B0604020202020204" pitchFamily="34" charset="0"/>
              </a:rPr>
              <a:t> </a:t>
            </a:r>
            <a:r>
              <a:rPr lang="en-GB" altLang="en-US" dirty="0">
                <a:latin typeface="Arial" panose="020B0604020202020204" pitchFamily="34" charset="0"/>
              </a:rPr>
              <a:t>presentations respectively.</a:t>
            </a:r>
          </a:p>
          <a:p>
            <a:endParaRPr lang="en-GB" altLang="en-US" dirty="0">
              <a:latin typeface="Arial" panose="020B0604020202020204" pitchFamily="34" charset="0"/>
            </a:endParaRPr>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A0452841-46B2-4A69-920C-B582FFC887DA}"/>
              </a:ext>
            </a:extLst>
          </p:cNvPr>
          <p:cNvSpPr>
            <a:spLocks noGrp="1"/>
          </p:cNvSpPr>
          <p:nvPr>
            <p:ph type="sldNum" sz="quarter" idx="10"/>
          </p:nvPr>
        </p:nvSpPr>
        <p:spPr/>
        <p:txBody>
          <a:bodyPr/>
          <a:lstStyle/>
          <a:p>
            <a:fld id="{87A2FD85-BA05-4435-8919-1077E19CF599}"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15EF3F8-92FE-4E03-A17D-3D1B468E5A5F}"/>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3F2FD44F-9BA7-49F1-9ECF-2730BBB386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two-part interactive animation shows how bonding occurs in two ionic compounds – sodium chloride and magnesium oxide. It shows how the ions are formed, which electrons are transferred and how this leads to the formation of the ionic lattices.</a:t>
            </a:r>
          </a:p>
          <a:p>
            <a:endParaRPr lang="en-GB" altLang="en-US" dirty="0">
              <a:latin typeface="Arial" panose="020B0604020202020204" pitchFamily="34" charset="0"/>
            </a:endParaRPr>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18CDE241-DA0F-4DFA-A3D8-F2E834CBB49D}"/>
              </a:ext>
            </a:extLst>
          </p:cNvPr>
          <p:cNvSpPr>
            <a:spLocks noGrp="1"/>
          </p:cNvSpPr>
          <p:nvPr>
            <p:ph type="sldNum" sz="quarter" idx="10"/>
          </p:nvPr>
        </p:nvSpPr>
        <p:spPr/>
        <p:txBody>
          <a:bodyPr/>
          <a:lstStyle/>
          <a:p>
            <a:fld id="{87A2FD85-BA05-4435-8919-1077E19CF599}"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144D791F-EA47-4520-B194-95A55410C86F}"/>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BA0A0BB7-9D9D-40BF-997C-ED1B042949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covalent bonding, please refer to the </a:t>
            </a:r>
            <a:r>
              <a:rPr lang="en-GB" altLang="en-US" i="1" dirty="0">
                <a:latin typeface="Arial" panose="020B0604020202020204" pitchFamily="34" charset="0"/>
              </a:rPr>
              <a:t>Covalent Bonding </a:t>
            </a:r>
            <a:r>
              <a:rPr lang="en-GB" altLang="en-US" dirty="0">
                <a:latin typeface="Arial" panose="020B0604020202020204" pitchFamily="34" charset="0"/>
              </a:rPr>
              <a:t>and </a:t>
            </a:r>
            <a:r>
              <a:rPr lang="en-GB" altLang="en-US" i="1" dirty="0">
                <a:latin typeface="Arial" panose="020B0604020202020204" pitchFamily="34" charset="0"/>
              </a:rPr>
              <a:t>Covalent Compounds </a:t>
            </a:r>
            <a:r>
              <a:rPr lang="en-GB" altLang="en-US" dirty="0">
                <a:latin typeface="Arial" panose="020B0604020202020204" pitchFamily="34" charset="0"/>
              </a:rPr>
              <a:t>presentations.</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EBEDBA70-A259-467B-B5D5-AAB1782379B8}"/>
              </a:ext>
            </a:extLst>
          </p:cNvPr>
          <p:cNvSpPr>
            <a:spLocks noGrp="1"/>
          </p:cNvSpPr>
          <p:nvPr>
            <p:ph type="sldNum" sz="quarter" idx="10"/>
          </p:nvPr>
        </p:nvSpPr>
        <p:spPr/>
        <p:txBody>
          <a:bodyPr/>
          <a:lstStyle/>
          <a:p>
            <a:fld id="{87A2FD85-BA05-4435-8919-1077E19CF599}"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B93C4FB-B550-4238-B61E-6D9DE34B7BAD}"/>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76433A02-E119-4A4F-9942-45F5B9FBC3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drag and drop activity provides the opportunity for informal assessment of students’ understanding of the differences between covalent and ionic bonding. Appropriately </a:t>
            </a:r>
            <a:r>
              <a:rPr lang="en-GB" altLang="en-US" dirty="0" err="1">
                <a:latin typeface="Arial" panose="020B0604020202020204" pitchFamily="34" charset="0"/>
              </a:rPr>
              <a:t>colored</a:t>
            </a:r>
            <a:r>
              <a:rPr lang="en-GB" altLang="en-US" dirty="0">
                <a:latin typeface="Arial" panose="020B0604020202020204" pitchFamily="34" charset="0"/>
              </a:rPr>
              <a:t> voting cards could be used with this activity to increase class participation.</a:t>
            </a:r>
          </a:p>
        </p:txBody>
      </p:sp>
      <p:sp>
        <p:nvSpPr>
          <p:cNvPr id="2" name="Slide Number Placeholder 1">
            <a:extLst>
              <a:ext uri="{FF2B5EF4-FFF2-40B4-BE49-F238E27FC236}">
                <a16:creationId xmlns:a16="http://schemas.microsoft.com/office/drawing/2014/main" id="{8F102632-3BBB-4C1B-95C8-0C289B89DD17}"/>
              </a:ext>
            </a:extLst>
          </p:cNvPr>
          <p:cNvSpPr>
            <a:spLocks noGrp="1"/>
          </p:cNvSpPr>
          <p:nvPr>
            <p:ph type="sldNum" sz="quarter" idx="10"/>
          </p:nvPr>
        </p:nvSpPr>
        <p:spPr/>
        <p:txBody>
          <a:bodyPr/>
          <a:lstStyle/>
          <a:p>
            <a:fld id="{87A2FD85-BA05-4435-8919-1077E19CF599}"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381A5CF1-9646-4A6B-9C53-B522D924B912}"/>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5B5814C9-D445-49F9-AEDA-29E79F6F00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E90D44A-185E-4578-BA7A-B2ACC9DE61C9}"/>
              </a:ext>
            </a:extLst>
          </p:cNvPr>
          <p:cNvSpPr>
            <a:spLocks noGrp="1"/>
          </p:cNvSpPr>
          <p:nvPr>
            <p:ph type="sldNum" sz="quarter" idx="10"/>
          </p:nvPr>
        </p:nvSpPr>
        <p:spPr/>
        <p:txBody>
          <a:bodyPr/>
          <a:lstStyle/>
          <a:p>
            <a:fld id="{87A2FD85-BA05-4435-8919-1077E19CF599}"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BC68724-267B-49D6-9EDA-97099B3F1CDC}"/>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AA24752B-4F79-4F67-8003-CE0913C2B1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The reactivity of metals decreases across a period from left to right. This is because it becomes more difficult to lose an electron across the table due to higher nuclear charge and the number of electron shells remaining the same. This results in a greater attraction between the negatively-charged outer electron and positively-charged nucleus.</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the reactivity of metals, please refer to the </a:t>
            </a:r>
            <a:r>
              <a:rPr lang="en-GB" altLang="en-US" i="1" dirty="0">
                <a:latin typeface="Arial" panose="020B0604020202020204" pitchFamily="34" charset="0"/>
              </a:rPr>
              <a:t>The Reactivity Series </a:t>
            </a:r>
            <a:r>
              <a:rPr lang="en-GB" altLang="en-US" dirty="0">
                <a:latin typeface="Arial" panose="020B0604020202020204" pitchFamily="34" charset="0"/>
              </a:rPr>
              <a:t>presentation.</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2B35A609-4F8C-476D-932B-E10E29833730}"/>
              </a:ext>
            </a:extLst>
          </p:cNvPr>
          <p:cNvSpPr>
            <a:spLocks noGrp="1"/>
          </p:cNvSpPr>
          <p:nvPr>
            <p:ph type="sldNum" sz="quarter" idx="10"/>
          </p:nvPr>
        </p:nvSpPr>
        <p:spPr/>
        <p:txBody>
          <a:bodyPr/>
          <a:lstStyle/>
          <a:p>
            <a:fld id="{87A2FD85-BA05-4435-8919-1077E19CF599}" type="slidenum">
              <a:rPr lang="en-US" altLang="en-US" smtClean="0"/>
              <a:pPr/>
              <a:t>19</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732B9319-6B46-4DE2-BB01-9ACFA413B915}"/>
              </a:ext>
            </a:extLst>
          </p:cNvPr>
          <p:cNvSpPr>
            <a:spLocks noGrp="1"/>
          </p:cNvSpPr>
          <p:nvPr>
            <p:ph type="sldNum" sz="quarter" idx="10"/>
          </p:nvPr>
        </p:nvSpPr>
        <p:spPr/>
        <p:txBody>
          <a:bodyPr/>
          <a:lstStyle/>
          <a:p>
            <a:fld id="{87A2FD85-BA05-4435-8919-1077E19CF599}" type="slidenum">
              <a:rPr lang="en-US" altLang="en-US" smtClean="0"/>
              <a:pPr/>
              <a:t>2</a:t>
            </a:fld>
            <a:endParaRPr lang="en-US" altLang="en-US"/>
          </a:p>
        </p:txBody>
      </p:sp>
    </p:spTree>
    <p:extLst>
      <p:ext uri="{BB962C8B-B14F-4D97-AF65-F5344CB8AC3E}">
        <p14:creationId xmlns:p14="http://schemas.microsoft.com/office/powerpoint/2010/main" val="2159439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FA7DEA4C-24AB-4922-B727-797EA381CC48}"/>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CD8DEAE2-DD6A-4CFE-8319-3A65772A85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further an electron is from the nucleus, the easier it is lost. This is because the attraction between the negatively-charged electrons and the positively-charged nucleus is smaller when the electrons are further from the nucleus.</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059C58F0-A511-41F7-B1BF-0473D35B4E11}"/>
              </a:ext>
            </a:extLst>
          </p:cNvPr>
          <p:cNvSpPr>
            <a:spLocks noGrp="1"/>
          </p:cNvSpPr>
          <p:nvPr>
            <p:ph type="sldNum" sz="quarter" idx="10"/>
          </p:nvPr>
        </p:nvSpPr>
        <p:spPr/>
        <p:txBody>
          <a:bodyPr/>
          <a:lstStyle/>
          <a:p>
            <a:fld id="{87A2FD85-BA05-4435-8919-1077E19CF599}"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77E2B51-5DB0-4807-8172-B58354007DFF}"/>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68072F11-36C3-41A0-97C0-1C5491FE48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quiz could be used as an introductory or summary activity to check students’ understanding of the reactivity of the metals in the periodic table. </a:t>
            </a:r>
            <a:r>
              <a:rPr lang="en-GB" altLang="en-US" dirty="0" err="1">
                <a:latin typeface="Arial" panose="020B0604020202020204" pitchFamily="34" charset="0"/>
              </a:rPr>
              <a:t>Colored</a:t>
            </a:r>
            <a:r>
              <a:rPr lang="en-GB" altLang="en-US" dirty="0">
                <a:latin typeface="Arial" panose="020B0604020202020204" pitchFamily="34" charset="0"/>
              </a:rPr>
              <a:t> traffic light cards could be used with this activity to increase class participation.</a:t>
            </a:r>
          </a:p>
        </p:txBody>
      </p:sp>
      <p:sp>
        <p:nvSpPr>
          <p:cNvPr id="2" name="Slide Number Placeholder 1">
            <a:extLst>
              <a:ext uri="{FF2B5EF4-FFF2-40B4-BE49-F238E27FC236}">
                <a16:creationId xmlns:a16="http://schemas.microsoft.com/office/drawing/2014/main" id="{8CF109BF-2777-4692-AF6F-22652FB1B7F8}"/>
              </a:ext>
            </a:extLst>
          </p:cNvPr>
          <p:cNvSpPr>
            <a:spLocks noGrp="1"/>
          </p:cNvSpPr>
          <p:nvPr>
            <p:ph type="sldNum" sz="quarter" idx="10"/>
          </p:nvPr>
        </p:nvSpPr>
        <p:spPr/>
        <p:txBody>
          <a:bodyPr/>
          <a:lstStyle/>
          <a:p>
            <a:fld id="{87A2FD85-BA05-4435-8919-1077E19CF599}"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23373C9-3C45-4FD6-A60B-B57E850336B5}"/>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5CDF372A-825E-49AA-B743-865E5DED5D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ordering activity could be used as an introductory or summary activity on the order of reactivity of the alkali metals. </a:t>
            </a:r>
          </a:p>
        </p:txBody>
      </p:sp>
      <p:sp>
        <p:nvSpPr>
          <p:cNvPr id="2" name="Slide Number Placeholder 1">
            <a:extLst>
              <a:ext uri="{FF2B5EF4-FFF2-40B4-BE49-F238E27FC236}">
                <a16:creationId xmlns:a16="http://schemas.microsoft.com/office/drawing/2014/main" id="{9E585AF3-A6D9-4A66-9AB5-EB3F2657E363}"/>
              </a:ext>
            </a:extLst>
          </p:cNvPr>
          <p:cNvSpPr>
            <a:spLocks noGrp="1"/>
          </p:cNvSpPr>
          <p:nvPr>
            <p:ph type="sldNum" sz="quarter" idx="10"/>
          </p:nvPr>
        </p:nvSpPr>
        <p:spPr/>
        <p:txBody>
          <a:bodyPr/>
          <a:lstStyle/>
          <a:p>
            <a:fld id="{87A2FD85-BA05-4435-8919-1077E19CF599}"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720A736C-B8F7-4893-9DF5-A4F5A3BD425E}"/>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9AC99297-B6C3-41F0-96D2-269BE152AC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Group 0 elements are known as noble gases. These are non-metals but are not covered in detail in this presentation as they are highly unreactive. They also exhibit unusual properties compared to most non-metals.</a:t>
            </a:r>
          </a:p>
          <a:p>
            <a:endParaRPr lang="en-GB" altLang="en-US" dirty="0">
              <a:latin typeface="Arial" panose="020B0604020202020204" pitchFamily="34" charset="0"/>
            </a:endParaRPr>
          </a:p>
          <a:p>
            <a:r>
              <a:rPr lang="en-GB" altLang="en-US" dirty="0">
                <a:latin typeface="Arial" panose="020B0604020202020204" pitchFamily="34" charset="0"/>
              </a:rPr>
              <a:t>The reactivity of non-metals increases across the period from left to right. This is because the nuclear charge increases but the number of shells remains the same. This means that the non-metal elements to the right of the group find it easier to gain an electron.</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noble gases, please refer to the </a:t>
            </a:r>
            <a:r>
              <a:rPr lang="en-GB" altLang="en-US" i="1" dirty="0">
                <a:latin typeface="Arial" panose="020B0604020202020204" pitchFamily="34" charset="0"/>
              </a:rPr>
              <a:t>Group 0: Noble Gases </a:t>
            </a:r>
            <a:r>
              <a:rPr lang="en-GB" altLang="en-US" dirty="0">
                <a:latin typeface="Arial" panose="020B0604020202020204" pitchFamily="34" charset="0"/>
              </a:rPr>
              <a:t>presentation.</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B064019F-727E-4A7E-8C43-786A495912A5}"/>
              </a:ext>
            </a:extLst>
          </p:cNvPr>
          <p:cNvSpPr>
            <a:spLocks noGrp="1"/>
          </p:cNvSpPr>
          <p:nvPr>
            <p:ph type="sldNum" sz="quarter" idx="10"/>
          </p:nvPr>
        </p:nvSpPr>
        <p:spPr/>
        <p:txBody>
          <a:bodyPr/>
          <a:lstStyle/>
          <a:p>
            <a:fld id="{87A2FD85-BA05-4435-8919-1077E19CF599}"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15D2B94-DFB8-44F0-A07D-F6ED42260590}"/>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93CC84EE-93B9-4B09-B6CB-B93A3C42F11E}"/>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AC70D031-E512-439A-BDE3-C4C5F28EE41F}"/>
              </a:ext>
            </a:extLst>
          </p:cNvPr>
          <p:cNvSpPr>
            <a:spLocks noGrp="1"/>
          </p:cNvSpPr>
          <p:nvPr>
            <p:ph type="sldNum" sz="quarter" idx="10"/>
          </p:nvPr>
        </p:nvSpPr>
        <p:spPr/>
        <p:txBody>
          <a:bodyPr/>
          <a:lstStyle/>
          <a:p>
            <a:fld id="{87A2FD85-BA05-4435-8919-1077E19CF599}"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3A7D1724-BCD1-4B4F-971E-29D7C99B3ABB}"/>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80CD18BF-8F20-4821-AB72-AB3A98CEB0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quiz could be used as an introductory or summary activity to check students’ understanding of the reactivity of non-metals and semi-metals in the periodic table. </a:t>
            </a:r>
            <a:r>
              <a:rPr lang="en-GB" altLang="en-US" dirty="0" err="1">
                <a:latin typeface="Arial" panose="020B0604020202020204" pitchFamily="34" charset="0"/>
              </a:rPr>
              <a:t>Colored</a:t>
            </a:r>
            <a:r>
              <a:rPr lang="en-GB" altLang="en-US" dirty="0">
                <a:latin typeface="Arial" panose="020B0604020202020204" pitchFamily="34" charset="0"/>
              </a:rPr>
              <a:t> traffic light cards could be used with this activity to increase class participation.</a:t>
            </a:r>
          </a:p>
        </p:txBody>
      </p:sp>
      <p:sp>
        <p:nvSpPr>
          <p:cNvPr id="2" name="Slide Number Placeholder 1">
            <a:extLst>
              <a:ext uri="{FF2B5EF4-FFF2-40B4-BE49-F238E27FC236}">
                <a16:creationId xmlns:a16="http://schemas.microsoft.com/office/drawing/2014/main" id="{CB63D111-C8F2-4011-8949-F1992F54D177}"/>
              </a:ext>
            </a:extLst>
          </p:cNvPr>
          <p:cNvSpPr>
            <a:spLocks noGrp="1"/>
          </p:cNvSpPr>
          <p:nvPr>
            <p:ph type="sldNum" sz="quarter" idx="10"/>
          </p:nvPr>
        </p:nvSpPr>
        <p:spPr/>
        <p:txBody>
          <a:bodyPr/>
          <a:lstStyle/>
          <a:p>
            <a:fld id="{87A2FD85-BA05-4435-8919-1077E19CF599}" type="slidenum">
              <a:rPr lang="en-US" altLang="en-US" smtClean="0"/>
              <a:pPr/>
              <a:t>25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B215A53F-4221-4393-B914-F020EF3F584E}"/>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490955CA-E033-4A8C-B097-2DB0F7FC36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credits: </a:t>
            </a:r>
            <a:r>
              <a:rPr lang="en-GB" altLang="en-US" dirty="0" err="1">
                <a:latin typeface="Arial" panose="020B0604020202020204" pitchFamily="34" charset="0"/>
              </a:rPr>
              <a:t>aluminum</a:t>
            </a:r>
            <a:r>
              <a:rPr lang="en-GB" altLang="en-US" dirty="0">
                <a:latin typeface="Arial" panose="020B0604020202020204" pitchFamily="34" charset="0"/>
              </a:rPr>
              <a:t> foil © </a:t>
            </a:r>
            <a:r>
              <a:rPr lang="en-GB" altLang="en-US" dirty="0" err="1">
                <a:latin typeface="Arial" panose="020B0604020202020204" pitchFamily="34" charset="0"/>
              </a:rPr>
              <a:t>Sittirak</a:t>
            </a:r>
            <a:r>
              <a:rPr lang="en-GB" altLang="en-US" dirty="0">
                <a:latin typeface="Arial" panose="020B0604020202020204" pitchFamily="34" charset="0"/>
              </a:rPr>
              <a:t> </a:t>
            </a:r>
            <a:r>
              <a:rPr lang="en-GB" altLang="en-US" dirty="0" err="1">
                <a:latin typeface="Arial" panose="020B0604020202020204" pitchFamily="34" charset="0"/>
              </a:rPr>
              <a:t>Jadlit</a:t>
            </a:r>
            <a:r>
              <a:rPr lang="en-GB" altLang="en-US" dirty="0">
                <a:latin typeface="Arial" panose="020B0604020202020204" pitchFamily="34" charset="0"/>
              </a:rPr>
              <a:t> , oxygen canisters © IvanC7, all at shutterstock.com 2018</a:t>
            </a:r>
          </a:p>
        </p:txBody>
      </p:sp>
      <p:sp>
        <p:nvSpPr>
          <p:cNvPr id="2" name="Slide Number Placeholder 1">
            <a:extLst>
              <a:ext uri="{FF2B5EF4-FFF2-40B4-BE49-F238E27FC236}">
                <a16:creationId xmlns:a16="http://schemas.microsoft.com/office/drawing/2014/main" id="{716B4421-9228-4E45-9B3F-1264966658A2}"/>
              </a:ext>
            </a:extLst>
          </p:cNvPr>
          <p:cNvSpPr>
            <a:spLocks noGrp="1"/>
          </p:cNvSpPr>
          <p:nvPr>
            <p:ph type="sldNum" sz="quarter" idx="10"/>
          </p:nvPr>
        </p:nvSpPr>
        <p:spPr/>
        <p:txBody>
          <a:bodyPr/>
          <a:lstStyle/>
          <a:p>
            <a:fld id="{87A2FD85-BA05-4435-8919-1077E19CF599}"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27B04FEE-3E81-4284-938B-CB1B00B1ED85}"/>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7408B65F-D0AF-4414-B310-108BF2EDE0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Note that:</a:t>
            </a:r>
          </a:p>
          <a:p>
            <a:pPr marL="174056" indent="-174056">
              <a:buFont typeface="Arial" panose="020B0604020202020204" pitchFamily="34" charset="0"/>
              <a:buChar char="•"/>
            </a:pPr>
            <a:r>
              <a:rPr lang="en-GB" altLang="en-US" dirty="0">
                <a:latin typeface="Arial" panose="020B0604020202020204" pitchFamily="34" charset="0"/>
              </a:rPr>
              <a:t>25 </a:t>
            </a:r>
            <a:r>
              <a:rPr lang="en-GB" altLang="en-US" dirty="0"/>
              <a:t>°</a:t>
            </a:r>
            <a:r>
              <a:rPr lang="en-GB" altLang="en-US" dirty="0">
                <a:latin typeface="Arial" panose="020B0604020202020204" pitchFamily="34" charset="0"/>
              </a:rPr>
              <a:t>C is room temperature.</a:t>
            </a:r>
          </a:p>
          <a:p>
            <a:pPr marL="174056" indent="-174056">
              <a:buFont typeface="Arial" panose="020B0604020202020204" pitchFamily="34" charset="0"/>
              <a:buChar char="•"/>
            </a:pPr>
            <a:r>
              <a:rPr lang="en-GB" altLang="en-US" dirty="0">
                <a:latin typeface="Arial" panose="020B0604020202020204" pitchFamily="34" charset="0"/>
              </a:rPr>
              <a:t>Melting point is also high for metals and low for non-metals.</a:t>
            </a:r>
          </a:p>
          <a:p>
            <a:endParaRPr lang="en-GB" altLang="en-US" dirty="0">
              <a:latin typeface="Arial" panose="020B0604020202020204" pitchFamily="34" charset="0"/>
            </a:endParaRPr>
          </a:p>
          <a:p>
            <a:r>
              <a:rPr lang="en-GB" altLang="en-US" dirty="0">
                <a:latin typeface="Arial" panose="020B0604020202020204" pitchFamily="34" charset="0"/>
              </a:rPr>
              <a:t>Students could discuss some exceptions to the trends listed in the table, for example:</a:t>
            </a:r>
          </a:p>
          <a:p>
            <a:r>
              <a:rPr lang="en-GB" altLang="en-US" dirty="0">
                <a:latin typeface="Arial" panose="020B0604020202020204" pitchFamily="34" charset="0"/>
              </a:rPr>
              <a:t>Metal – Hg (mercury) is a liquid at room temperature</a:t>
            </a:r>
          </a:p>
          <a:p>
            <a:r>
              <a:rPr lang="en-GB" altLang="en-US" dirty="0">
                <a:latin typeface="Arial" panose="020B0604020202020204" pitchFamily="34" charset="0"/>
              </a:rPr>
              <a:t>Non-metal – Br (bromine) is liquid at room temperature, C (carbon) is solid and can exist in different forms (diamond, graphite and fullerenes). These have different properties (e.g. graphite and tube fullerenes conduct electricity whereas diamond does not).</a:t>
            </a:r>
          </a:p>
        </p:txBody>
      </p:sp>
      <p:sp>
        <p:nvSpPr>
          <p:cNvPr id="2" name="Slide Number Placeholder 1">
            <a:extLst>
              <a:ext uri="{FF2B5EF4-FFF2-40B4-BE49-F238E27FC236}">
                <a16:creationId xmlns:a16="http://schemas.microsoft.com/office/drawing/2014/main" id="{9CE462DC-E911-4BB8-B183-145FF48F9AD4}"/>
              </a:ext>
            </a:extLst>
          </p:cNvPr>
          <p:cNvSpPr>
            <a:spLocks noGrp="1"/>
          </p:cNvSpPr>
          <p:nvPr>
            <p:ph type="sldNum" sz="quarter" idx="10"/>
          </p:nvPr>
        </p:nvSpPr>
        <p:spPr/>
        <p:txBody>
          <a:bodyPr/>
          <a:lstStyle/>
          <a:p>
            <a:fld id="{87A2FD85-BA05-4435-8919-1077E19CF599}"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4292D90-7298-48E8-9FBD-7868574E8E9C}"/>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C5D975C2-BC71-4ADF-AADF-67B988661C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AADD388-1C15-4131-882B-5F7EE40A8A36}"/>
              </a:ext>
            </a:extLst>
          </p:cNvPr>
          <p:cNvSpPr>
            <a:spLocks noGrp="1"/>
          </p:cNvSpPr>
          <p:nvPr>
            <p:ph type="sldNum" sz="quarter" idx="10"/>
          </p:nvPr>
        </p:nvSpPr>
        <p:spPr/>
        <p:txBody>
          <a:bodyPr/>
          <a:lstStyle/>
          <a:p>
            <a:fld id="{87A2FD85-BA05-4435-8919-1077E19CF599}"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8A3458B-CB32-4E02-9061-CE345FF0CCDF}"/>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C8887F3F-5087-435B-A850-E33509841DFA}"/>
              </a:ext>
            </a:extLst>
          </p:cNvPr>
          <p:cNvSpPr>
            <a:spLocks noGrp="1" noChangeArrowheads="1"/>
          </p:cNvSpPr>
          <p:nvPr>
            <p:ph type="body" idx="1"/>
          </p:nvPr>
        </p:nvSpPr>
        <p:spPr>
          <a:xfrm>
            <a:off x="914400" y="441563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Teacher notes</a:t>
            </a:r>
          </a:p>
          <a:p>
            <a:r>
              <a:rPr lang="en-GB" altLang="en-US" dirty="0">
                <a:latin typeface="Arial" panose="020B0604020202020204" pitchFamily="34" charset="0"/>
              </a:rPr>
              <a:t>For more information about the structure and properties of metals, please refer to the</a:t>
            </a:r>
            <a:r>
              <a:rPr lang="en-GB" altLang="en-US" i="1" dirty="0">
                <a:latin typeface="Arial" panose="020B0604020202020204" pitchFamily="34" charset="0"/>
              </a:rPr>
              <a:t> Properties of Metals and Alloys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8DFC67CF-85A1-45C7-988B-A24E99F06592}"/>
              </a:ext>
            </a:extLst>
          </p:cNvPr>
          <p:cNvSpPr>
            <a:spLocks noGrp="1"/>
          </p:cNvSpPr>
          <p:nvPr>
            <p:ph type="sldNum" sz="quarter" idx="10"/>
          </p:nvPr>
        </p:nvSpPr>
        <p:spPr/>
        <p:txBody>
          <a:bodyPr/>
          <a:lstStyle/>
          <a:p>
            <a:fld id="{87A2FD85-BA05-4435-8919-1077E19CF599}"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E5AF9FD-B56A-4969-B17D-3D9643D1FA2F}"/>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AD7CDDC3-1E20-4800-ADCC-C7D70594FD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005E6E3D-6821-46C8-BBA2-37569F5BC7A4}"/>
              </a:ext>
            </a:extLst>
          </p:cNvPr>
          <p:cNvSpPr>
            <a:spLocks noGrp="1"/>
          </p:cNvSpPr>
          <p:nvPr>
            <p:ph type="sldNum" sz="quarter" idx="10"/>
          </p:nvPr>
        </p:nvSpPr>
        <p:spPr/>
        <p:txBody>
          <a:bodyPr/>
          <a:lstStyle/>
          <a:p>
            <a:fld id="{87A2FD85-BA05-4435-8919-1077E19CF599}"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14C59BC-A036-4665-A17F-7A463E128CDF}"/>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D937054B-7E4F-45B6-9542-A59967741A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Highlight that transition metals are in the centre of the periodic table (between groups 2 and 3). They exhibit more complicated and unusual properties compared to alkali metals. The metals focused on in this presentation are alkali metals.</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transition metals, please refer to the </a:t>
            </a:r>
            <a:r>
              <a:rPr lang="en-GB" altLang="en-US" i="1" dirty="0">
                <a:latin typeface="Arial" panose="020B0604020202020204" pitchFamily="34" charset="0"/>
              </a:rPr>
              <a:t>Transition Metals </a:t>
            </a:r>
            <a:r>
              <a:rPr lang="en-GB" altLang="en-US" dirty="0">
                <a:latin typeface="Arial" panose="020B0604020202020204" pitchFamily="34" charset="0"/>
              </a:rPr>
              <a:t>presentation.</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63A798B2-476E-45D0-A87F-8E4BAB6E2BC2}"/>
              </a:ext>
            </a:extLst>
          </p:cNvPr>
          <p:cNvSpPr>
            <a:spLocks noGrp="1"/>
          </p:cNvSpPr>
          <p:nvPr>
            <p:ph type="sldNum" sz="quarter" idx="10"/>
          </p:nvPr>
        </p:nvSpPr>
        <p:spPr/>
        <p:txBody>
          <a:bodyPr/>
          <a:lstStyle/>
          <a:p>
            <a:fld id="{87A2FD85-BA05-4435-8919-1077E19CF599}"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ADA4EDC-ECE6-41D0-962D-ED254EFE7571}"/>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BB05E91D-ACD2-4EC0-872E-D2795634D5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 group is a column of the period table. A period is a row of the periodic table.</a:t>
            </a:r>
          </a:p>
          <a:p>
            <a:endParaRPr lang="en-GB" altLang="en-US" b="1" dirty="0">
              <a:latin typeface="Arial" panose="020B0604020202020204" pitchFamily="34" charset="0"/>
            </a:endParaRPr>
          </a:p>
          <a:p>
            <a:r>
              <a:rPr lang="en-GB" altLang="en-US" dirty="0">
                <a:latin typeface="Arial" panose="020B0604020202020204" pitchFamily="34" charset="0"/>
              </a:rPr>
              <a:t>There are the same number of outer shell electrons for every element in a group.</a:t>
            </a:r>
          </a:p>
          <a:p>
            <a:r>
              <a:rPr lang="en-GB" altLang="en-US" dirty="0">
                <a:latin typeface="Arial" panose="020B0604020202020204" pitchFamily="34" charset="0"/>
              </a:rPr>
              <a:t>Across a period, the number of outer shell electrons increases by 1 until the outer shell is full. The elements in a period all have the same number of shells.</a:t>
            </a:r>
          </a:p>
          <a:p>
            <a:r>
              <a:rPr lang="en-GB" altLang="en-US" dirty="0">
                <a:latin typeface="Arial" panose="020B0604020202020204" pitchFamily="34" charset="0"/>
              </a:rPr>
              <a:t>The number of complete electron shells increases by 1 as you go one element down a group.</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electronic structure, please refer to the </a:t>
            </a:r>
            <a:r>
              <a:rPr lang="en-GB" altLang="en-US" i="1" dirty="0">
                <a:latin typeface="Arial" panose="020B0604020202020204" pitchFamily="34" charset="0"/>
              </a:rPr>
              <a:t>Electronic Structure </a:t>
            </a:r>
            <a:r>
              <a:rPr lang="en-GB" altLang="en-US" dirty="0">
                <a:latin typeface="Arial" panose="020B0604020202020204" pitchFamily="34" charset="0"/>
              </a:rPr>
              <a:t>presentation.</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9D98D887-A9CB-46D7-856D-65077B6B495B}"/>
              </a:ext>
            </a:extLst>
          </p:cNvPr>
          <p:cNvSpPr>
            <a:spLocks noGrp="1"/>
          </p:cNvSpPr>
          <p:nvPr>
            <p:ph type="sldNum" sz="quarter" idx="10"/>
          </p:nvPr>
        </p:nvSpPr>
        <p:spPr/>
        <p:txBody>
          <a:bodyPr/>
          <a:lstStyle/>
          <a:p>
            <a:fld id="{87A2FD85-BA05-4435-8919-1077E19CF599}"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25</a:t>
            </a:r>
          </a:p>
        </p:txBody>
      </p:sp>
    </p:spTree>
    <p:custDataLst>
      <p:tags r:id="rId1"/>
    </p:custDataLst>
    <p:extLst>
      <p:ext uri="{BB962C8B-B14F-4D97-AF65-F5344CB8AC3E}">
        <p14:creationId xmlns:p14="http://schemas.microsoft.com/office/powerpoint/2010/main" val="1441985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721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69426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98352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4274153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25</a:t>
            </a:r>
          </a:p>
        </p:txBody>
      </p:sp>
    </p:spTree>
    <p:custDataLst>
      <p:tags r:id="rId1"/>
    </p:custDataLst>
    <p:extLst>
      <p:ext uri="{BB962C8B-B14F-4D97-AF65-F5344CB8AC3E}">
        <p14:creationId xmlns:p14="http://schemas.microsoft.com/office/powerpoint/2010/main" val="40516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8457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86788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371233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81200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68043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21241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847458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24636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870894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940920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06789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58141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4886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114134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2159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961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01064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96829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690185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537653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25</a:t>
            </a:r>
          </a:p>
        </p:txBody>
      </p:sp>
    </p:spTree>
    <p:custDataLst>
      <p:tags r:id="rId16"/>
    </p:custDataLst>
    <p:extLst>
      <p:ext uri="{BB962C8B-B14F-4D97-AF65-F5344CB8AC3E}">
        <p14:creationId xmlns:p14="http://schemas.microsoft.com/office/powerpoint/2010/main" val="4166184988"/>
      </p:ext>
    </p:extLst>
  </p:cSld>
  <p:clrMap bg1="lt1" tx1="dk1" bg2="lt2" tx2="dk2" accent1="accent1" accent2="accent2" accent3="accent3" accent4="accent4" accent5="accent5" accent6="accent6" hlink="hlink" folHlink="folHlink"/>
  <p:sldLayoutIdLst>
    <p:sldLayoutId id="2147486274" r:id="rId1"/>
    <p:sldLayoutId id="2147486275" r:id="rId2"/>
    <p:sldLayoutId id="2147486276" r:id="rId3"/>
    <p:sldLayoutId id="2147486277" r:id="rId4"/>
    <p:sldLayoutId id="2147486278" r:id="rId5"/>
    <p:sldLayoutId id="2147486279" r:id="rId6"/>
    <p:sldLayoutId id="2147486280" r:id="rId7"/>
    <p:sldLayoutId id="2147486281" r:id="rId8"/>
    <p:sldLayoutId id="2147486282" r:id="rId9"/>
    <p:sldLayoutId id="2147486283" r:id="rId10"/>
    <p:sldLayoutId id="2147486284" r:id="rId11"/>
    <p:sldLayoutId id="2147486285" r:id="rId12"/>
    <p:sldLayoutId id="2147486286" r:id="rId13"/>
    <p:sldLayoutId id="214748628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25</a:t>
            </a:r>
          </a:p>
        </p:txBody>
      </p:sp>
    </p:spTree>
    <p:custDataLst>
      <p:tags r:id="rId14"/>
    </p:custDataLst>
    <p:extLst>
      <p:ext uri="{BB962C8B-B14F-4D97-AF65-F5344CB8AC3E}">
        <p14:creationId xmlns:p14="http://schemas.microsoft.com/office/powerpoint/2010/main" val="3974627458"/>
      </p:ext>
    </p:extLst>
  </p:cSld>
  <p:clrMap bg1="lt1" tx1="dk1" bg2="lt2" tx2="dk2" accent1="accent1" accent2="accent2" accent3="accent3" accent4="accent4" accent5="accent5" accent6="accent6" hlink="hlink" folHlink="folHlink"/>
  <p:sldLayoutIdLst>
    <p:sldLayoutId id="2147486289" r:id="rId1"/>
    <p:sldLayoutId id="2147486290" r:id="rId2"/>
    <p:sldLayoutId id="2147486291" r:id="rId3"/>
    <p:sldLayoutId id="2147486292" r:id="rId4"/>
    <p:sldLayoutId id="2147486293" r:id="rId5"/>
    <p:sldLayoutId id="2147486294" r:id="rId6"/>
    <p:sldLayoutId id="2147486295" r:id="rId7"/>
    <p:sldLayoutId id="2147486296" r:id="rId8"/>
    <p:sldLayoutId id="2147486297" r:id="rId9"/>
    <p:sldLayoutId id="2147486298" r:id="rId10"/>
    <p:sldLayoutId id="2147486299" r:id="rId11"/>
    <p:sldLayoutId id="214748630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2.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2.xml"/><Relationship Id="rId7" Type="http://schemas.openxmlformats.org/officeDocument/2006/relationships/image" Target="../media/image15.png"/><Relationship Id="rId2" Type="http://schemas.openxmlformats.org/officeDocument/2006/relationships/tags" Target="../tags/tag44.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4.wmf"/><Relationship Id="rId5" Type="http://schemas.openxmlformats.org/officeDocument/2006/relationships/notesSlide" Target="../notesSlides/notesSlide14.xml"/><Relationship Id="rId10" Type="http://schemas.openxmlformats.org/officeDocument/2006/relationships/image" Target="../media/image16.jpg"/><Relationship Id="rId4" Type="http://schemas.openxmlformats.org/officeDocument/2006/relationships/slideLayout" Target="../slideLayouts/slideLayout6.xm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3.xml"/><Relationship Id="rId7" Type="http://schemas.openxmlformats.org/officeDocument/2006/relationships/image" Target="../media/image15.png"/><Relationship Id="rId2" Type="http://schemas.openxmlformats.org/officeDocument/2006/relationships/tags" Target="../tags/tag45.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14.wmf"/><Relationship Id="rId5" Type="http://schemas.openxmlformats.org/officeDocument/2006/relationships/notesSlide" Target="../notesSlides/notesSlide15.xml"/><Relationship Id="rId10" Type="http://schemas.openxmlformats.org/officeDocument/2006/relationships/image" Target="../media/image16.jpg"/><Relationship Id="rId4" Type="http://schemas.openxmlformats.org/officeDocument/2006/relationships/slideLayout" Target="../slideLayouts/slideLayout6.xml"/><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6.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4.xml"/><Relationship Id="rId7" Type="http://schemas.openxmlformats.org/officeDocument/2006/relationships/image" Target="../media/image15.png"/><Relationship Id="rId2" Type="http://schemas.openxmlformats.org/officeDocument/2006/relationships/tags" Target="../tags/tag47.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7.xml"/><Relationship Id="rId10" Type="http://schemas.openxmlformats.org/officeDocument/2006/relationships/image" Target="../media/image14.wmf"/><Relationship Id="rId4" Type="http://schemas.openxmlformats.org/officeDocument/2006/relationships/slideLayout" Target="../slideLayouts/slideLayout6.xml"/><Relationship Id="rId9"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6.pn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9.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0.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6.pn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5.xml"/><Relationship Id="rId7" Type="http://schemas.openxmlformats.org/officeDocument/2006/relationships/image" Target="../media/image15.png"/><Relationship Id="rId2" Type="http://schemas.openxmlformats.org/officeDocument/2006/relationships/tags" Target="../tags/tag51.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21.xml"/><Relationship Id="rId10" Type="http://schemas.openxmlformats.org/officeDocument/2006/relationships/image" Target="../media/image14.wmf"/><Relationship Id="rId4" Type="http://schemas.openxmlformats.org/officeDocument/2006/relationships/slideLayout" Target="../slideLayouts/slideLayout6.xml"/><Relationship Id="rId9" Type="http://schemas.openxmlformats.org/officeDocument/2006/relationships/image" Target="../media/image16.jp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6.xml"/><Relationship Id="rId7" Type="http://schemas.openxmlformats.org/officeDocument/2006/relationships/image" Target="../media/image15.png"/><Relationship Id="rId2" Type="http://schemas.openxmlformats.org/officeDocument/2006/relationships/tags" Target="../tags/tag52.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notesSlide" Target="../notesSlides/notesSlide22.xml"/><Relationship Id="rId10" Type="http://schemas.openxmlformats.org/officeDocument/2006/relationships/image" Target="../media/image14.wmf"/><Relationship Id="rId4" Type="http://schemas.openxmlformats.org/officeDocument/2006/relationships/slideLayout" Target="../slideLayouts/slideLayout6.xml"/><Relationship Id="rId9" Type="http://schemas.openxmlformats.org/officeDocument/2006/relationships/image" Target="../media/image16.jpg"/></Relationships>
</file>

<file path=ppt/slides/_rels/slide2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notesSlide" Target="../notesSlides/notesSlide23.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image" Target="../media/image6.pn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54.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control" Target="../activeX/activeX7.xml"/><Relationship Id="rId7" Type="http://schemas.openxmlformats.org/officeDocument/2006/relationships/image" Target="../media/image10.png"/><Relationship Id="rId2" Type="http://schemas.openxmlformats.org/officeDocument/2006/relationships/tags" Target="../tags/tag55.xml"/><Relationship Id="rId1" Type="http://schemas.openxmlformats.org/officeDocument/2006/relationships/vmlDrawing" Target="../drawings/vmlDrawing7.vml"/><Relationship Id="rId6" Type="http://schemas.openxmlformats.org/officeDocument/2006/relationships/image" Target="../media/image15.png"/><Relationship Id="rId5" Type="http://schemas.openxmlformats.org/officeDocument/2006/relationships/notesSlide" Target="../notesSlides/notesSlide25.xml"/><Relationship Id="rId4" Type="http://schemas.openxmlformats.org/officeDocument/2006/relationships/slideLayout" Target="../slideLayouts/slideLayout20.xml"/><Relationship Id="rId9" Type="http://schemas.openxmlformats.org/officeDocument/2006/relationships/image" Target="../media/image14.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1.xml"/><Relationship Id="rId7" Type="http://schemas.openxmlformats.org/officeDocument/2006/relationships/image" Target="../media/image15.png"/><Relationship Id="rId2" Type="http://schemas.openxmlformats.org/officeDocument/2006/relationships/tags" Target="../tags/tag38.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4.wmf"/><Relationship Id="rId5" Type="http://schemas.openxmlformats.org/officeDocument/2006/relationships/notesSlide" Target="../notesSlides/notesSlide8.xml"/><Relationship Id="rId10" Type="http://schemas.openxmlformats.org/officeDocument/2006/relationships/image" Target="../media/image16.jpg"/><Relationship Id="rId4" Type="http://schemas.openxmlformats.org/officeDocument/2006/relationships/slideLayout" Target="../slideLayouts/slideLayout6.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5C2B759E-BE20-43D7-B1D4-28716F9FE1C5}"/>
              </a:ext>
            </a:extLst>
          </p:cNvPr>
          <p:cNvSpPr>
            <a:spLocks noGrp="1"/>
          </p:cNvSpPr>
          <p:nvPr>
            <p:ph type="title"/>
          </p:nvPr>
        </p:nvSpPr>
        <p:spPr/>
        <p:txBody>
          <a:bodyPr/>
          <a:lstStyle/>
          <a:p>
            <a:r>
              <a:rPr lang="en-GB" altLang="en-US" dirty="0"/>
              <a:t>Metals and </a:t>
            </a:r>
            <a:br>
              <a:rPr lang="en-GB" altLang="en-US" dirty="0"/>
            </a:br>
            <a:r>
              <a:rPr lang="en-GB" altLang="en-US" dirty="0"/>
              <a:t>Non-Metals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98BC4A0-A885-4638-93F2-DB739BACD738}"/>
              </a:ext>
            </a:extLst>
          </p:cNvPr>
          <p:cNvSpPr>
            <a:spLocks noGrp="1" noChangeArrowheads="1"/>
          </p:cNvSpPr>
          <p:nvPr>
            <p:ph type="title"/>
          </p:nvPr>
        </p:nvSpPr>
        <p:spPr/>
        <p:txBody>
          <a:bodyPr/>
          <a:lstStyle/>
          <a:p>
            <a:r>
              <a:rPr lang="en-GB" altLang="en-US"/>
              <a:t>Electron trends in the periodic table</a:t>
            </a:r>
          </a:p>
        </p:txBody>
      </p:sp>
      <p:sp>
        <p:nvSpPr>
          <p:cNvPr id="27651" name="Text Box 3">
            <a:extLst>
              <a:ext uri="{FF2B5EF4-FFF2-40B4-BE49-F238E27FC236}">
                <a16:creationId xmlns:a16="http://schemas.microsoft.com/office/drawing/2014/main" id="{D983474A-4B8B-4A7F-AB38-A0D44E3C4874}"/>
              </a:ext>
            </a:extLst>
          </p:cNvPr>
          <p:cNvSpPr txBox="1">
            <a:spLocks noChangeArrowheads="1"/>
          </p:cNvSpPr>
          <p:nvPr/>
        </p:nvSpPr>
        <p:spPr bwMode="auto">
          <a:xfrm>
            <a:off x="358775" y="784225"/>
            <a:ext cx="3665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Trends </a:t>
            </a:r>
            <a:r>
              <a:rPr lang="en-GB" altLang="en-US" b="1" dirty="0">
                <a:solidFill>
                  <a:srgbClr val="010066"/>
                </a:solidFill>
              </a:rPr>
              <a:t>down</a:t>
            </a:r>
            <a:r>
              <a:rPr lang="en-GB" altLang="en-US" dirty="0">
                <a:solidFill>
                  <a:srgbClr val="010066"/>
                </a:solidFill>
              </a:rPr>
              <a:t> a group:</a:t>
            </a:r>
          </a:p>
        </p:txBody>
      </p:sp>
      <p:sp>
        <p:nvSpPr>
          <p:cNvPr id="32781" name="Text Box 91">
            <a:extLst>
              <a:ext uri="{FF2B5EF4-FFF2-40B4-BE49-F238E27FC236}">
                <a16:creationId xmlns:a16="http://schemas.microsoft.com/office/drawing/2014/main" id="{47B60B6A-53C6-43CC-86EB-7E1EB61286D6}"/>
              </a:ext>
            </a:extLst>
          </p:cNvPr>
          <p:cNvSpPr txBox="1">
            <a:spLocks noChangeArrowheads="1"/>
          </p:cNvSpPr>
          <p:nvPr/>
        </p:nvSpPr>
        <p:spPr bwMode="auto">
          <a:xfrm>
            <a:off x="673100" y="2329745"/>
            <a:ext cx="7577138" cy="120015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chemeClr val="bg1"/>
                </a:solidFill>
              </a:rPr>
              <a:t>The group number is the same as the number of electrons in the outer shell of elements in that group, except for group 0.</a:t>
            </a:r>
          </a:p>
        </p:txBody>
      </p:sp>
      <p:sp>
        <p:nvSpPr>
          <p:cNvPr id="258058" name="Text Box 10">
            <a:extLst>
              <a:ext uri="{FF2B5EF4-FFF2-40B4-BE49-F238E27FC236}">
                <a16:creationId xmlns:a16="http://schemas.microsoft.com/office/drawing/2014/main" id="{434590AC-8136-4F6F-BD91-60104DECA593}"/>
              </a:ext>
            </a:extLst>
          </p:cNvPr>
          <p:cNvSpPr txBox="1">
            <a:spLocks noChangeArrowheads="1"/>
          </p:cNvSpPr>
          <p:nvPr/>
        </p:nvSpPr>
        <p:spPr bwMode="auto">
          <a:xfrm>
            <a:off x="358775" y="1256948"/>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dirty="0">
                <a:solidFill>
                  <a:srgbClr val="010066"/>
                </a:solidFill>
              </a:rPr>
              <a:t>the number of outer shell electrons is the same</a:t>
            </a:r>
          </a:p>
        </p:txBody>
      </p:sp>
      <p:sp>
        <p:nvSpPr>
          <p:cNvPr id="258059" name="Text Box 11">
            <a:extLst>
              <a:ext uri="{FF2B5EF4-FFF2-40B4-BE49-F238E27FC236}">
                <a16:creationId xmlns:a16="http://schemas.microsoft.com/office/drawing/2014/main" id="{CD28DB6B-2052-4ED1-AE38-2A86DB78160E}"/>
              </a:ext>
            </a:extLst>
          </p:cNvPr>
          <p:cNvSpPr txBox="1">
            <a:spLocks noChangeArrowheads="1"/>
          </p:cNvSpPr>
          <p:nvPr/>
        </p:nvSpPr>
        <p:spPr bwMode="auto">
          <a:xfrm>
            <a:off x="358775" y="172967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dirty="0">
                <a:solidFill>
                  <a:srgbClr val="010066"/>
                </a:solidFill>
              </a:rPr>
              <a:t>the number of complete electron shells increases by one.</a:t>
            </a:r>
          </a:p>
        </p:txBody>
      </p:sp>
      <p:sp>
        <p:nvSpPr>
          <p:cNvPr id="258060" name="Text Box 12">
            <a:extLst>
              <a:ext uri="{FF2B5EF4-FFF2-40B4-BE49-F238E27FC236}">
                <a16:creationId xmlns:a16="http://schemas.microsoft.com/office/drawing/2014/main" id="{88BCDDEB-FD7A-426A-AC67-AEAD2092B6FA}"/>
              </a:ext>
            </a:extLst>
          </p:cNvPr>
          <p:cNvSpPr txBox="1">
            <a:spLocks noChangeArrowheads="1"/>
          </p:cNvSpPr>
          <p:nvPr/>
        </p:nvSpPr>
        <p:spPr bwMode="auto">
          <a:xfrm>
            <a:off x="358775" y="4226807"/>
            <a:ext cx="857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a:solidFill>
                  <a:srgbClr val="010066"/>
                </a:solidFill>
              </a:rPr>
              <a:t>the number of outer shell electrons increases by one</a:t>
            </a:r>
          </a:p>
        </p:txBody>
      </p:sp>
      <p:sp>
        <p:nvSpPr>
          <p:cNvPr id="258061" name="Text Box 13">
            <a:extLst>
              <a:ext uri="{FF2B5EF4-FFF2-40B4-BE49-F238E27FC236}">
                <a16:creationId xmlns:a16="http://schemas.microsoft.com/office/drawing/2014/main" id="{5A4D0411-BA01-4C90-88A9-130B3262921E}"/>
              </a:ext>
            </a:extLst>
          </p:cNvPr>
          <p:cNvSpPr txBox="1">
            <a:spLocks noChangeArrowheads="1"/>
          </p:cNvSpPr>
          <p:nvPr/>
        </p:nvSpPr>
        <p:spPr bwMode="auto">
          <a:xfrm>
            <a:off x="358775" y="3777545"/>
            <a:ext cx="400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Trends </a:t>
            </a:r>
            <a:r>
              <a:rPr lang="en-GB" altLang="en-US" b="1">
                <a:solidFill>
                  <a:srgbClr val="010066"/>
                </a:solidFill>
              </a:rPr>
              <a:t>across</a:t>
            </a:r>
            <a:r>
              <a:rPr lang="en-GB" altLang="en-US">
                <a:solidFill>
                  <a:srgbClr val="010066"/>
                </a:solidFill>
              </a:rPr>
              <a:t> a period:</a:t>
            </a:r>
          </a:p>
        </p:txBody>
      </p:sp>
      <p:sp>
        <p:nvSpPr>
          <p:cNvPr id="258062" name="Text Box 14">
            <a:extLst>
              <a:ext uri="{FF2B5EF4-FFF2-40B4-BE49-F238E27FC236}">
                <a16:creationId xmlns:a16="http://schemas.microsoft.com/office/drawing/2014/main" id="{929E8571-5A23-4E8C-9B33-5251CF2CB4C4}"/>
              </a:ext>
            </a:extLst>
          </p:cNvPr>
          <p:cNvSpPr txBox="1">
            <a:spLocks noChangeArrowheads="1"/>
          </p:cNvSpPr>
          <p:nvPr/>
        </p:nvSpPr>
        <p:spPr bwMode="auto">
          <a:xfrm>
            <a:off x="358775" y="4676070"/>
            <a:ext cx="857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dirty="0">
                <a:solidFill>
                  <a:srgbClr val="010066"/>
                </a:solidFill>
              </a:rPr>
              <a:t>the number of complete electron shells stays the same.</a:t>
            </a:r>
          </a:p>
        </p:txBody>
      </p:sp>
      <p:sp>
        <p:nvSpPr>
          <p:cNvPr id="20" name="Text Box 9">
            <a:extLst>
              <a:ext uri="{FF2B5EF4-FFF2-40B4-BE49-F238E27FC236}">
                <a16:creationId xmlns:a16="http://schemas.microsoft.com/office/drawing/2014/main" id="{8432B6F5-30B8-4FBE-8231-16FFA9F643FB}"/>
              </a:ext>
            </a:extLst>
          </p:cNvPr>
          <p:cNvSpPr txBox="1">
            <a:spLocks noChangeArrowheads="1"/>
          </p:cNvSpPr>
          <p:nvPr/>
        </p:nvSpPr>
        <p:spPr bwMode="auto">
          <a:xfrm>
            <a:off x="673100" y="5276850"/>
            <a:ext cx="7577138" cy="83185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b="1">
                <a:solidFill>
                  <a:schemeClr val="bg1"/>
                </a:solidFill>
              </a:rPr>
              <a:t>The point at which a new period starts is the point at which electrons begin to fill a new shell.</a:t>
            </a:r>
          </a:p>
        </p:txBody>
      </p:sp>
      <p:pic>
        <p:nvPicPr>
          <p:cNvPr id="13" name="Picture 8">
            <a:hlinkClick r:id="" action="ppaction://hlinkshowjump?jump=nextslide"/>
            <a:extLst>
              <a:ext uri="{FF2B5EF4-FFF2-40B4-BE49-F238E27FC236}">
                <a16:creationId xmlns:a16="http://schemas.microsoft.com/office/drawing/2014/main" id="{4A049FF3-803F-4A93-A7D7-EB1EC74CC80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AFDCADC5-E3FD-468B-AC6E-4C8D6CA2BACC}"/>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9">
            <a:extLst>
              <a:ext uri="{FF2B5EF4-FFF2-40B4-BE49-F238E27FC236}">
                <a16:creationId xmlns:a16="http://schemas.microsoft.com/office/drawing/2014/main" id="{C2A67FE2-F80C-4200-B199-8F31C294947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0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80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806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806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806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1" grpId="0" animBg="1"/>
      <p:bldP spid="258058" grpId="0"/>
      <p:bldP spid="258059" grpId="0"/>
      <p:bldP spid="258060" grpId="0"/>
      <p:bldP spid="258061" grpId="0"/>
      <p:bldP spid="258062"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462E387-1B4A-489D-BFB3-9D3F6C9A5DA8}"/>
              </a:ext>
            </a:extLst>
          </p:cNvPr>
          <p:cNvSpPr>
            <a:spLocks noGrp="1"/>
          </p:cNvSpPr>
          <p:nvPr>
            <p:ph type="title"/>
          </p:nvPr>
        </p:nvSpPr>
        <p:spPr/>
        <p:txBody>
          <a:bodyPr/>
          <a:lstStyle/>
          <a:p>
            <a:r>
              <a:rPr lang="en-GB" altLang="en-US"/>
              <a:t>Atomic structure and reactivity</a:t>
            </a:r>
          </a:p>
        </p:txBody>
      </p:sp>
      <p:sp>
        <p:nvSpPr>
          <p:cNvPr id="8" name="TextBox 7">
            <a:extLst>
              <a:ext uri="{FF2B5EF4-FFF2-40B4-BE49-F238E27FC236}">
                <a16:creationId xmlns:a16="http://schemas.microsoft.com/office/drawing/2014/main" id="{9B663695-0787-4F88-850E-7AF41C7BFC53}"/>
              </a:ext>
            </a:extLst>
          </p:cNvPr>
          <p:cNvSpPr txBox="1">
            <a:spLocks noChangeArrowheads="1"/>
          </p:cNvSpPr>
          <p:nvPr/>
        </p:nvSpPr>
        <p:spPr bwMode="auto">
          <a:xfrm>
            <a:off x="342900" y="5224289"/>
            <a:ext cx="5407025" cy="83099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 does this affect their chemical properties e.g. bonding and reactivity?</a:t>
            </a:r>
          </a:p>
        </p:txBody>
      </p:sp>
      <p:sp>
        <p:nvSpPr>
          <p:cNvPr id="28676" name="Text Box 111">
            <a:extLst>
              <a:ext uri="{FF2B5EF4-FFF2-40B4-BE49-F238E27FC236}">
                <a16:creationId xmlns:a16="http://schemas.microsoft.com/office/drawing/2014/main" id="{3BC3EE79-EC8B-4E7C-809B-6FBBE9EAA412}"/>
              </a:ext>
            </a:extLst>
          </p:cNvPr>
          <p:cNvSpPr txBox="1">
            <a:spLocks noChangeArrowheads="1"/>
          </p:cNvSpPr>
          <p:nvPr/>
        </p:nvSpPr>
        <p:spPr bwMode="auto">
          <a:xfrm>
            <a:off x="342900" y="788988"/>
            <a:ext cx="8589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solidFill>
                  <a:srgbClr val="010066"/>
                </a:solidFill>
              </a:rPr>
              <a:t>Elements in the </a:t>
            </a:r>
            <a:r>
              <a:rPr lang="en-GB" altLang="en-US" b="1" dirty="0">
                <a:solidFill>
                  <a:srgbClr val="010066"/>
                </a:solidFill>
              </a:rPr>
              <a:t>same group </a:t>
            </a:r>
            <a:r>
              <a:rPr lang="en-GB" altLang="en-US" dirty="0">
                <a:solidFill>
                  <a:srgbClr val="010066"/>
                </a:solidFill>
              </a:rPr>
              <a:t>in the periodic table have similar </a:t>
            </a:r>
            <a:r>
              <a:rPr lang="en-GB" altLang="en-US" b="1" dirty="0">
                <a:solidFill>
                  <a:srgbClr val="010066"/>
                </a:solidFill>
              </a:rPr>
              <a:t>chemical properties</a:t>
            </a:r>
            <a:r>
              <a:rPr lang="en-GB" altLang="en-US" dirty="0">
                <a:solidFill>
                  <a:srgbClr val="010066"/>
                </a:solidFill>
              </a:rPr>
              <a:t>. They have the same number of electrons in their outer shell and so react in a similar manner.</a:t>
            </a:r>
            <a:endParaRPr lang="en-GB" altLang="en-US" b="1" dirty="0">
              <a:solidFill>
                <a:srgbClr val="010066"/>
              </a:solidFill>
            </a:endParaRPr>
          </a:p>
        </p:txBody>
      </p:sp>
      <p:sp>
        <p:nvSpPr>
          <p:cNvPr id="12" name="Rectangle 5">
            <a:extLst>
              <a:ext uri="{FF2B5EF4-FFF2-40B4-BE49-F238E27FC236}">
                <a16:creationId xmlns:a16="http://schemas.microsoft.com/office/drawing/2014/main" id="{3556BCF3-D437-488D-8C8E-CB49E1C399FC}"/>
              </a:ext>
            </a:extLst>
          </p:cNvPr>
          <p:cNvSpPr>
            <a:spLocks noChangeArrowheads="1"/>
          </p:cNvSpPr>
          <p:nvPr/>
        </p:nvSpPr>
        <p:spPr bwMode="auto">
          <a:xfrm>
            <a:off x="354013" y="3183646"/>
            <a:ext cx="5641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solidFill>
                  <a:srgbClr val="010066"/>
                </a:solidFill>
              </a:rPr>
              <a:t>Metals have an </a:t>
            </a:r>
            <a:r>
              <a:rPr lang="en-GB" altLang="en-US" b="1" dirty="0">
                <a:solidFill>
                  <a:srgbClr val="010066"/>
                </a:solidFill>
              </a:rPr>
              <a:t>almost empty </a:t>
            </a:r>
            <a:r>
              <a:rPr lang="en-GB" altLang="en-US" dirty="0">
                <a:solidFill>
                  <a:srgbClr val="010066"/>
                </a:solidFill>
              </a:rPr>
              <a:t>outer electron shell.</a:t>
            </a:r>
          </a:p>
        </p:txBody>
      </p:sp>
      <p:sp>
        <p:nvSpPr>
          <p:cNvPr id="13" name="Rectangle 12">
            <a:extLst>
              <a:ext uri="{FF2B5EF4-FFF2-40B4-BE49-F238E27FC236}">
                <a16:creationId xmlns:a16="http://schemas.microsoft.com/office/drawing/2014/main" id="{F9928AFE-3F0F-4EB0-8692-AE86F74DBE86}"/>
              </a:ext>
            </a:extLst>
          </p:cNvPr>
          <p:cNvSpPr>
            <a:spLocks noChangeArrowheads="1"/>
          </p:cNvSpPr>
          <p:nvPr/>
        </p:nvSpPr>
        <p:spPr bwMode="auto">
          <a:xfrm>
            <a:off x="342900" y="4211112"/>
            <a:ext cx="5641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solidFill>
                  <a:srgbClr val="010066"/>
                </a:solidFill>
              </a:rPr>
              <a:t>Non-metals have an outer electron shell which is </a:t>
            </a:r>
            <a:r>
              <a:rPr lang="en-GB" altLang="en-US" b="1" dirty="0">
                <a:solidFill>
                  <a:srgbClr val="010066"/>
                </a:solidFill>
              </a:rPr>
              <a:t>almost complete</a:t>
            </a:r>
            <a:r>
              <a:rPr lang="en-GB" altLang="en-US" dirty="0">
                <a:solidFill>
                  <a:srgbClr val="010066"/>
                </a:solidFill>
              </a:rPr>
              <a:t>.</a:t>
            </a:r>
          </a:p>
        </p:txBody>
      </p:sp>
      <p:pic>
        <p:nvPicPr>
          <p:cNvPr id="28680" name="Picture 12" descr="Z:\Science\GCSE Science 2016\Presentation update\Design\Images\scientist_male_large.png">
            <a:extLst>
              <a:ext uri="{FF2B5EF4-FFF2-40B4-BE49-F238E27FC236}">
                <a16:creationId xmlns:a16="http://schemas.microsoft.com/office/drawing/2014/main" id="{F720ECC9-2327-4972-92F7-566EC19E6B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925" y="2255838"/>
            <a:ext cx="3100388"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a:extLst>
              <a:ext uri="{FF2B5EF4-FFF2-40B4-BE49-F238E27FC236}">
                <a16:creationId xmlns:a16="http://schemas.microsoft.com/office/drawing/2014/main" id="{C3C5CF66-6467-4C47-A4D7-3BC261B13F2C}"/>
              </a:ext>
            </a:extLst>
          </p:cNvPr>
          <p:cNvSpPr txBox="1">
            <a:spLocks noChangeArrowheads="1"/>
          </p:cNvSpPr>
          <p:nvPr/>
        </p:nvSpPr>
        <p:spPr bwMode="auto">
          <a:xfrm>
            <a:off x="354013" y="2170467"/>
            <a:ext cx="62722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solidFill>
                  <a:srgbClr val="010066"/>
                </a:solidFill>
              </a:rPr>
              <a:t>Metals and non-metals have a very different number of electrons in their outer shell. </a:t>
            </a:r>
            <a:endParaRPr lang="en-GB" altLang="en-US" b="1" dirty="0">
              <a:solidFill>
                <a:srgbClr val="010066"/>
              </a:solidFill>
            </a:endParaRPr>
          </a:p>
        </p:txBody>
      </p:sp>
      <p:pic>
        <p:nvPicPr>
          <p:cNvPr id="14" name="Picture 8">
            <a:hlinkClick r:id="" action="ppaction://hlinkshowjump?jump=nextslide"/>
            <a:extLst>
              <a:ext uri="{FF2B5EF4-FFF2-40B4-BE49-F238E27FC236}">
                <a16:creationId xmlns:a16="http://schemas.microsoft.com/office/drawing/2014/main" id="{B5C3AEA2-2567-4E6C-8E55-0D4C52102A8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8BCA0C49-5616-4A6F-A848-2EE6F34D84C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28EBA3BA-5521-480D-8E29-9AFD102680FE}"/>
              </a:ext>
            </a:extLst>
          </p:cNvPr>
          <p:cNvSpPr>
            <a:spLocks noChangeArrowheads="1"/>
          </p:cNvSpPr>
          <p:nvPr/>
        </p:nvSpPr>
        <p:spPr bwMode="auto">
          <a:xfrm>
            <a:off x="339725" y="781050"/>
            <a:ext cx="8662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Elements</a:t>
            </a:r>
            <a:r>
              <a:rPr lang="en-GB" altLang="en-US"/>
              <a:t> are made up of just one type of atom. Sometimes, elements chemically react and form </a:t>
            </a:r>
            <a:r>
              <a:rPr lang="en-GB" altLang="en-US" b="1">
                <a:solidFill>
                  <a:srgbClr val="FF6600"/>
                </a:solidFill>
              </a:rPr>
              <a:t>bonds</a:t>
            </a:r>
            <a:r>
              <a:rPr lang="en-GB" altLang="en-US"/>
              <a:t> with each other, forming molecules.</a:t>
            </a:r>
          </a:p>
        </p:txBody>
      </p:sp>
      <p:sp>
        <p:nvSpPr>
          <p:cNvPr id="30724" name="Rectangle 13">
            <a:extLst>
              <a:ext uri="{FF2B5EF4-FFF2-40B4-BE49-F238E27FC236}">
                <a16:creationId xmlns:a16="http://schemas.microsoft.com/office/drawing/2014/main" id="{A51F4D64-4FC1-4547-9F36-A83274A75CD0}"/>
              </a:ext>
            </a:extLst>
          </p:cNvPr>
          <p:cNvSpPr>
            <a:spLocks noGrp="1" noChangeArrowheads="1"/>
          </p:cNvSpPr>
          <p:nvPr>
            <p:ph type="title"/>
          </p:nvPr>
        </p:nvSpPr>
        <p:spPr/>
        <p:txBody>
          <a:bodyPr/>
          <a:lstStyle/>
          <a:p>
            <a:r>
              <a:rPr lang="en-GB" altLang="en-US"/>
              <a:t>Chemical bonding</a:t>
            </a:r>
          </a:p>
        </p:txBody>
      </p:sp>
      <p:sp>
        <p:nvSpPr>
          <p:cNvPr id="458768" name="Rectangle 16">
            <a:extLst>
              <a:ext uri="{FF2B5EF4-FFF2-40B4-BE49-F238E27FC236}">
                <a16:creationId xmlns:a16="http://schemas.microsoft.com/office/drawing/2014/main" id="{D0EB0557-E93F-4310-8B71-233C7A6C6928}"/>
              </a:ext>
            </a:extLst>
          </p:cNvPr>
          <p:cNvSpPr>
            <a:spLocks noChangeArrowheads="1"/>
          </p:cNvSpPr>
          <p:nvPr/>
        </p:nvSpPr>
        <p:spPr bwMode="auto">
          <a:xfrm>
            <a:off x="339725" y="3381657"/>
            <a:ext cx="83042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Different types of bonds are formed depending on the types of atoms involved:</a:t>
            </a:r>
          </a:p>
        </p:txBody>
      </p:sp>
      <p:sp>
        <p:nvSpPr>
          <p:cNvPr id="458769" name="Rectangle 17">
            <a:extLst>
              <a:ext uri="{FF2B5EF4-FFF2-40B4-BE49-F238E27FC236}">
                <a16:creationId xmlns:a16="http://schemas.microsoft.com/office/drawing/2014/main" id="{1B637002-F040-4FE6-B4CC-0E7EA4034876}"/>
              </a:ext>
            </a:extLst>
          </p:cNvPr>
          <p:cNvSpPr>
            <a:spLocks noChangeArrowheads="1"/>
          </p:cNvSpPr>
          <p:nvPr/>
        </p:nvSpPr>
        <p:spPr bwMode="auto">
          <a:xfrm>
            <a:off x="344488" y="4280323"/>
            <a:ext cx="879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Char char="l"/>
            </a:pPr>
            <a:r>
              <a:rPr lang="en-GB" altLang="en-US" b="1">
                <a:solidFill>
                  <a:srgbClr val="FF6600"/>
                </a:solidFill>
              </a:rPr>
              <a:t>ionic bonding</a:t>
            </a:r>
            <a:r>
              <a:rPr lang="en-GB" altLang="en-US"/>
              <a:t> occurs between metal and non-metal atoms. </a:t>
            </a:r>
          </a:p>
        </p:txBody>
      </p:sp>
      <p:sp>
        <p:nvSpPr>
          <p:cNvPr id="458770" name="Rectangle 18">
            <a:extLst>
              <a:ext uri="{FF2B5EF4-FFF2-40B4-BE49-F238E27FC236}">
                <a16:creationId xmlns:a16="http://schemas.microsoft.com/office/drawing/2014/main" id="{33155243-7661-4AAA-8BEA-BF16C921EE6D}"/>
              </a:ext>
            </a:extLst>
          </p:cNvPr>
          <p:cNvSpPr>
            <a:spLocks noChangeArrowheads="1"/>
          </p:cNvSpPr>
          <p:nvPr/>
        </p:nvSpPr>
        <p:spPr bwMode="auto">
          <a:xfrm>
            <a:off x="344488" y="4813864"/>
            <a:ext cx="879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Char char="l"/>
            </a:pPr>
            <a:r>
              <a:rPr lang="en-GB" altLang="en-US" b="1">
                <a:solidFill>
                  <a:srgbClr val="FF6600"/>
                </a:solidFill>
              </a:rPr>
              <a:t>covalent bonding</a:t>
            </a:r>
            <a:r>
              <a:rPr lang="en-GB" altLang="en-US"/>
              <a:t> occurs between non-metal atoms only.</a:t>
            </a:r>
          </a:p>
        </p:txBody>
      </p:sp>
      <p:sp>
        <p:nvSpPr>
          <p:cNvPr id="458771" name="Rectangle 19">
            <a:extLst>
              <a:ext uri="{FF2B5EF4-FFF2-40B4-BE49-F238E27FC236}">
                <a16:creationId xmlns:a16="http://schemas.microsoft.com/office/drawing/2014/main" id="{AA58F1AC-7B88-4500-95E8-C22B0FA863CE}"/>
              </a:ext>
            </a:extLst>
          </p:cNvPr>
          <p:cNvSpPr>
            <a:spLocks noChangeArrowheads="1"/>
          </p:cNvSpPr>
          <p:nvPr/>
        </p:nvSpPr>
        <p:spPr bwMode="auto">
          <a:xfrm>
            <a:off x="339725" y="5347405"/>
            <a:ext cx="84788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Bonding involves a change to the outer shell electrons of </a:t>
            </a:r>
            <a:br>
              <a:rPr lang="en-GB" altLang="en-US" dirty="0"/>
            </a:br>
            <a:r>
              <a:rPr lang="en-GB" altLang="en-US" dirty="0"/>
              <a:t>an atom. </a:t>
            </a:r>
          </a:p>
        </p:txBody>
      </p:sp>
      <p:pic>
        <p:nvPicPr>
          <p:cNvPr id="30729" name="Picture 2" descr="C:\CVS\production\GCSEChemistry\src\images\ammonia.png">
            <a:extLst>
              <a:ext uri="{FF2B5EF4-FFF2-40B4-BE49-F238E27FC236}">
                <a16:creationId xmlns:a16="http://schemas.microsoft.com/office/drawing/2014/main" id="{5D01030A-0745-46DD-BE45-18AB8E0391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38" y="2057541"/>
            <a:ext cx="19875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3" descr="C:\CVS\production\GCSEChemistry\src\images\methane.png">
            <a:extLst>
              <a:ext uri="{FF2B5EF4-FFF2-40B4-BE49-F238E27FC236}">
                <a16:creationId xmlns:a16="http://schemas.microsoft.com/office/drawing/2014/main" id="{3A2DD690-A39B-450D-98C2-29AFCB20C9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9413" y="1647825"/>
            <a:ext cx="1668462"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2" descr="Picture1.jpg">
            <a:extLst>
              <a:ext uri="{FF2B5EF4-FFF2-40B4-BE49-F238E27FC236}">
                <a16:creationId xmlns:a16="http://schemas.microsoft.com/office/drawing/2014/main" id="{7CFB4B46-0E8F-4B95-BE1E-9DB4B5A4EA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86163" y="1843088"/>
            <a:ext cx="24384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hlinkClick r:id="" action="ppaction://hlinkshowjump?jump=nextslide"/>
            <a:extLst>
              <a:ext uri="{FF2B5EF4-FFF2-40B4-BE49-F238E27FC236}">
                <a16:creationId xmlns:a16="http://schemas.microsoft.com/office/drawing/2014/main" id="{2AE0A62A-C661-4E5B-9D5E-D2CE449130B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7E167920-8E68-4238-B8F8-EB56CCBDE8F7}"/>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87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87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87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877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68" grpId="0"/>
      <p:bldP spid="458769" grpId="0"/>
      <p:bldP spid="458770" grpId="0"/>
      <p:bldP spid="45877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AutoShape 92">
            <a:extLst>
              <a:ext uri="{FF2B5EF4-FFF2-40B4-BE49-F238E27FC236}">
                <a16:creationId xmlns:a16="http://schemas.microsoft.com/office/drawing/2014/main" id="{FD92D80B-57B9-4AB0-B84B-C0315E242564}"/>
              </a:ext>
            </a:extLst>
          </p:cNvPr>
          <p:cNvSpPr>
            <a:spLocks noChangeArrowheads="1"/>
          </p:cNvSpPr>
          <p:nvPr/>
        </p:nvSpPr>
        <p:spPr bwMode="auto">
          <a:xfrm>
            <a:off x="350838" y="781050"/>
            <a:ext cx="8386762" cy="993775"/>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1747" name="Rectangle 60">
            <a:extLst>
              <a:ext uri="{FF2B5EF4-FFF2-40B4-BE49-F238E27FC236}">
                <a16:creationId xmlns:a16="http://schemas.microsoft.com/office/drawing/2014/main" id="{A5F0DE50-ED58-4959-801D-8D5551DDE43D}"/>
              </a:ext>
            </a:extLst>
          </p:cNvPr>
          <p:cNvSpPr>
            <a:spLocks noChangeArrowheads="1"/>
          </p:cNvSpPr>
          <p:nvPr/>
        </p:nvSpPr>
        <p:spPr bwMode="auto">
          <a:xfrm>
            <a:off x="379413" y="857250"/>
            <a:ext cx="6740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chemeClr val="bg1"/>
                </a:solidFill>
              </a:rPr>
              <a:t>An </a:t>
            </a:r>
            <a:r>
              <a:rPr lang="en-GB" altLang="en-US" b="1">
                <a:solidFill>
                  <a:schemeClr val="bg1"/>
                </a:solidFill>
              </a:rPr>
              <a:t>ion</a:t>
            </a:r>
            <a:r>
              <a:rPr lang="en-GB" altLang="en-US">
                <a:solidFill>
                  <a:schemeClr val="bg1"/>
                </a:solidFill>
              </a:rPr>
              <a:t> is an atom or group of atoms that has </a:t>
            </a:r>
            <a:br>
              <a:rPr lang="en-GB" altLang="en-US">
                <a:solidFill>
                  <a:schemeClr val="bg1"/>
                </a:solidFill>
              </a:rPr>
            </a:br>
            <a:r>
              <a:rPr lang="en-GB" altLang="en-US">
                <a:solidFill>
                  <a:schemeClr val="bg1"/>
                </a:solidFill>
              </a:rPr>
              <a:t>an electrical charge, either positive or negative.</a:t>
            </a:r>
          </a:p>
        </p:txBody>
      </p:sp>
      <p:sp>
        <p:nvSpPr>
          <p:cNvPr id="115794" name="AutoShape 82">
            <a:extLst>
              <a:ext uri="{FF2B5EF4-FFF2-40B4-BE49-F238E27FC236}">
                <a16:creationId xmlns:a16="http://schemas.microsoft.com/office/drawing/2014/main" id="{749133F0-EE08-4C7B-BF3F-E65C861B11A7}"/>
              </a:ext>
            </a:extLst>
          </p:cNvPr>
          <p:cNvSpPr>
            <a:spLocks noChangeArrowheads="1"/>
          </p:cNvSpPr>
          <p:nvPr/>
        </p:nvSpPr>
        <p:spPr bwMode="auto">
          <a:xfrm>
            <a:off x="6956425" y="914400"/>
            <a:ext cx="714375" cy="704850"/>
          </a:xfrm>
          <a:prstGeom prst="plus">
            <a:avLst>
              <a:gd name="adj" fmla="val 39181"/>
            </a:avLst>
          </a:prstGeom>
          <a:solidFill>
            <a:schemeClr val="bg1"/>
          </a:solidFill>
          <a:ln w="38100" algn="ctr">
            <a:noFill/>
            <a:miter lim="800000"/>
            <a:headEnd/>
            <a:tailEnd/>
          </a:ln>
          <a:effectLst/>
        </p:spPr>
        <p:txBody>
          <a:bodyPr anchor="ctr">
            <a:spAutoFit/>
          </a:bodyPr>
          <a:lstStyle/>
          <a:p>
            <a:pPr>
              <a:defRPr/>
            </a:pPr>
            <a:endParaRPr lang="en-GB">
              <a:latin typeface="Arial" charset="0"/>
            </a:endParaRPr>
          </a:p>
        </p:txBody>
      </p:sp>
      <p:sp>
        <p:nvSpPr>
          <p:cNvPr id="115795" name="Rectangle 83">
            <a:extLst>
              <a:ext uri="{FF2B5EF4-FFF2-40B4-BE49-F238E27FC236}">
                <a16:creationId xmlns:a16="http://schemas.microsoft.com/office/drawing/2014/main" id="{65324229-94F7-4AC7-8408-AB25CD1C49CD}"/>
              </a:ext>
            </a:extLst>
          </p:cNvPr>
          <p:cNvSpPr>
            <a:spLocks noChangeArrowheads="1"/>
          </p:cNvSpPr>
          <p:nvPr/>
        </p:nvSpPr>
        <p:spPr bwMode="auto">
          <a:xfrm>
            <a:off x="7837488" y="1146175"/>
            <a:ext cx="784225" cy="222250"/>
          </a:xfrm>
          <a:prstGeom prst="rect">
            <a:avLst/>
          </a:prstGeom>
          <a:solidFill>
            <a:schemeClr val="bg1"/>
          </a:solidFill>
          <a:ln w="38100" algn="ctr">
            <a:noFill/>
            <a:miter lim="800000"/>
            <a:headEnd/>
            <a:tailEnd/>
          </a:ln>
          <a:effectLst/>
        </p:spPr>
        <p:txBody>
          <a:bodyPr anchor="ctr">
            <a:spAutoFit/>
          </a:bodyPr>
          <a:lstStyle/>
          <a:p>
            <a:pPr>
              <a:defRPr/>
            </a:pPr>
            <a:endParaRPr lang="en-GB">
              <a:latin typeface="Arial" charset="0"/>
            </a:endParaRPr>
          </a:p>
        </p:txBody>
      </p:sp>
      <p:sp>
        <p:nvSpPr>
          <p:cNvPr id="115796" name="Rectangle 84">
            <a:extLst>
              <a:ext uri="{FF2B5EF4-FFF2-40B4-BE49-F238E27FC236}">
                <a16:creationId xmlns:a16="http://schemas.microsoft.com/office/drawing/2014/main" id="{924FAA33-34F0-4EC8-93ED-A339D24A5C7B}"/>
              </a:ext>
            </a:extLst>
          </p:cNvPr>
          <p:cNvSpPr>
            <a:spLocks noChangeArrowheads="1"/>
          </p:cNvSpPr>
          <p:nvPr/>
        </p:nvSpPr>
        <p:spPr bwMode="auto">
          <a:xfrm>
            <a:off x="360363" y="1895475"/>
            <a:ext cx="82883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Atoms have an </a:t>
            </a:r>
            <a:r>
              <a:rPr lang="en-GB" altLang="en-US" b="1"/>
              <a:t>equal</a:t>
            </a:r>
            <a:r>
              <a:rPr lang="en-GB" altLang="en-US"/>
              <a:t> number of protons and electrons and so do not have an overall charge.</a:t>
            </a:r>
          </a:p>
        </p:txBody>
      </p:sp>
      <p:sp>
        <p:nvSpPr>
          <p:cNvPr id="115801" name="Rectangle 89">
            <a:extLst>
              <a:ext uri="{FF2B5EF4-FFF2-40B4-BE49-F238E27FC236}">
                <a16:creationId xmlns:a16="http://schemas.microsoft.com/office/drawing/2014/main" id="{6E062E1A-8503-4F8C-9C27-A13DF28D1C9D}"/>
              </a:ext>
            </a:extLst>
          </p:cNvPr>
          <p:cNvSpPr>
            <a:spLocks noChangeArrowheads="1"/>
          </p:cNvSpPr>
          <p:nvPr/>
        </p:nvSpPr>
        <p:spPr bwMode="auto">
          <a:xfrm>
            <a:off x="360363" y="4903788"/>
            <a:ext cx="5611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atoms now have an </a:t>
            </a:r>
            <a:r>
              <a:rPr lang="en-GB" altLang="en-US" b="1"/>
              <a:t>unequal</a:t>
            </a:r>
            <a:r>
              <a:rPr lang="en-GB" altLang="en-US"/>
              <a:t> number of protons and electrons and so have an overall charge, forming </a:t>
            </a:r>
            <a:r>
              <a:rPr lang="en-GB" altLang="en-US" b="1">
                <a:solidFill>
                  <a:srgbClr val="FF6600"/>
                </a:solidFill>
              </a:rPr>
              <a:t>ions</a:t>
            </a:r>
            <a:r>
              <a:rPr lang="en-GB" altLang="en-US"/>
              <a:t>. </a:t>
            </a:r>
          </a:p>
        </p:txBody>
      </p:sp>
      <p:sp>
        <p:nvSpPr>
          <p:cNvPr id="31753" name="Rectangle 99">
            <a:extLst>
              <a:ext uri="{FF2B5EF4-FFF2-40B4-BE49-F238E27FC236}">
                <a16:creationId xmlns:a16="http://schemas.microsoft.com/office/drawing/2014/main" id="{01B84CD9-ABCD-464A-BFAC-5AC379435EC4}"/>
              </a:ext>
            </a:extLst>
          </p:cNvPr>
          <p:cNvSpPr>
            <a:spLocks noGrp="1" noChangeArrowheads="1"/>
          </p:cNvSpPr>
          <p:nvPr>
            <p:ph type="title"/>
          </p:nvPr>
        </p:nvSpPr>
        <p:spPr/>
        <p:txBody>
          <a:bodyPr/>
          <a:lstStyle/>
          <a:p>
            <a:r>
              <a:rPr lang="en-GB" altLang="en-US"/>
              <a:t>Ion formation</a:t>
            </a:r>
          </a:p>
        </p:txBody>
      </p:sp>
      <p:sp>
        <p:nvSpPr>
          <p:cNvPr id="12" name="Text Box 41">
            <a:extLst>
              <a:ext uri="{FF2B5EF4-FFF2-40B4-BE49-F238E27FC236}">
                <a16:creationId xmlns:a16="http://schemas.microsoft.com/office/drawing/2014/main" id="{CCE71F86-E823-4957-9C04-B2BD6B4B85D8}"/>
              </a:ext>
            </a:extLst>
          </p:cNvPr>
          <p:cNvSpPr txBox="1">
            <a:spLocks noChangeArrowheads="1"/>
          </p:cNvSpPr>
          <p:nvPr/>
        </p:nvSpPr>
        <p:spPr bwMode="auto">
          <a:xfrm>
            <a:off x="360363" y="3584575"/>
            <a:ext cx="8442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a:solidFill>
                  <a:srgbClr val="FF6600"/>
                </a:solidFill>
              </a:rPr>
              <a:t> </a:t>
            </a:r>
            <a:r>
              <a:rPr lang="en-GB" altLang="en-US" b="1">
                <a:solidFill>
                  <a:srgbClr val="010066"/>
                </a:solidFill>
              </a:rPr>
              <a:t>metals</a:t>
            </a:r>
            <a:r>
              <a:rPr lang="en-GB" altLang="en-US" b="1">
                <a:solidFill>
                  <a:srgbClr val="FF6600"/>
                </a:solidFill>
              </a:rPr>
              <a:t> </a:t>
            </a:r>
            <a:r>
              <a:rPr lang="en-GB" altLang="en-US">
                <a:solidFill>
                  <a:srgbClr val="010066"/>
                </a:solidFill>
              </a:rPr>
              <a:t>will </a:t>
            </a:r>
            <a:r>
              <a:rPr lang="en-GB" altLang="en-US" b="1">
                <a:solidFill>
                  <a:srgbClr val="010066"/>
                </a:solidFill>
              </a:rPr>
              <a:t>lose</a:t>
            </a:r>
            <a:r>
              <a:rPr lang="en-GB" altLang="en-US">
                <a:solidFill>
                  <a:srgbClr val="010066"/>
                </a:solidFill>
              </a:rPr>
              <a:t> electrons</a:t>
            </a:r>
          </a:p>
        </p:txBody>
      </p:sp>
      <p:sp>
        <p:nvSpPr>
          <p:cNvPr id="13" name="Text Box 4">
            <a:extLst>
              <a:ext uri="{FF2B5EF4-FFF2-40B4-BE49-F238E27FC236}">
                <a16:creationId xmlns:a16="http://schemas.microsoft.com/office/drawing/2014/main" id="{FB14406B-9732-4F38-8030-70FBBFF3877E}"/>
              </a:ext>
            </a:extLst>
          </p:cNvPr>
          <p:cNvSpPr txBox="1">
            <a:spLocks noChangeArrowheads="1"/>
          </p:cNvSpPr>
          <p:nvPr/>
        </p:nvSpPr>
        <p:spPr bwMode="auto">
          <a:xfrm>
            <a:off x="360363" y="4243388"/>
            <a:ext cx="8442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a:solidFill>
                  <a:srgbClr val="FF6600"/>
                </a:solidFill>
              </a:rPr>
              <a:t> </a:t>
            </a:r>
            <a:r>
              <a:rPr lang="en-GB" altLang="en-US" b="1">
                <a:solidFill>
                  <a:srgbClr val="010066"/>
                </a:solidFill>
              </a:rPr>
              <a:t>non-metals</a:t>
            </a:r>
            <a:r>
              <a:rPr lang="en-GB" altLang="en-US" b="1">
                <a:solidFill>
                  <a:srgbClr val="FF6600"/>
                </a:solidFill>
              </a:rPr>
              <a:t> </a:t>
            </a:r>
            <a:r>
              <a:rPr lang="en-GB" altLang="en-US">
                <a:solidFill>
                  <a:srgbClr val="010066"/>
                </a:solidFill>
              </a:rPr>
              <a:t>will </a:t>
            </a:r>
            <a:r>
              <a:rPr lang="en-GB" altLang="en-US" b="1">
                <a:solidFill>
                  <a:srgbClr val="010066"/>
                </a:solidFill>
              </a:rPr>
              <a:t>gain</a:t>
            </a:r>
            <a:r>
              <a:rPr lang="en-GB" altLang="en-US">
                <a:solidFill>
                  <a:srgbClr val="010066"/>
                </a:solidFill>
              </a:rPr>
              <a:t> electrons.</a:t>
            </a:r>
          </a:p>
        </p:txBody>
      </p:sp>
      <p:sp>
        <p:nvSpPr>
          <p:cNvPr id="14" name="TextBox 13">
            <a:extLst>
              <a:ext uri="{FF2B5EF4-FFF2-40B4-BE49-F238E27FC236}">
                <a16:creationId xmlns:a16="http://schemas.microsoft.com/office/drawing/2014/main" id="{65912CCC-5447-4219-96E3-313E300371A4}"/>
              </a:ext>
            </a:extLst>
          </p:cNvPr>
          <p:cNvSpPr txBox="1">
            <a:spLocks noChangeArrowheads="1"/>
          </p:cNvSpPr>
          <p:nvPr/>
        </p:nvSpPr>
        <p:spPr bwMode="auto">
          <a:xfrm>
            <a:off x="360362" y="2924175"/>
            <a:ext cx="315048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During ionic bonding: </a:t>
            </a:r>
          </a:p>
        </p:txBody>
      </p:sp>
      <p:pic>
        <p:nvPicPr>
          <p:cNvPr id="31757" name="Picture 13" descr="Z:\Science\GCSE Science 2016\Presentation update\Design\Images\scientist_female.png">
            <a:extLst>
              <a:ext uri="{FF2B5EF4-FFF2-40B4-BE49-F238E27FC236}">
                <a16:creationId xmlns:a16="http://schemas.microsoft.com/office/drawing/2014/main" id="{24D74806-67DF-4AE4-914C-60AE63AEB7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2444" y="2469927"/>
            <a:ext cx="2460098" cy="368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a:hlinkClick r:id="" action="ppaction://hlinkshowjump?jump=nextslide"/>
            <a:extLst>
              <a:ext uri="{FF2B5EF4-FFF2-40B4-BE49-F238E27FC236}">
                <a16:creationId xmlns:a16="http://schemas.microsoft.com/office/drawing/2014/main" id="{4ABE7FC7-AC0F-4068-8E42-B9DF9249DAC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80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96" grpId="0"/>
      <p:bldP spid="11580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41443B7F-C1F1-46C7-BDE5-04762B956AE1}"/>
              </a:ext>
            </a:extLst>
          </p:cNvPr>
          <p:cNvSpPr>
            <a:spLocks noGrp="1" noChangeArrowheads="1"/>
          </p:cNvSpPr>
          <p:nvPr>
            <p:ph type="title"/>
          </p:nvPr>
        </p:nvSpPr>
        <p:spPr/>
        <p:txBody>
          <a:bodyPr/>
          <a:lstStyle/>
          <a:p>
            <a:r>
              <a:rPr lang="en-GB" altLang="en-US" dirty="0"/>
              <a:t>Electrons and groups</a:t>
            </a:r>
          </a:p>
        </p:txBody>
      </p:sp>
      <p:pic>
        <p:nvPicPr>
          <p:cNvPr id="7" name="Picture 6">
            <a:hlinkClick r:id="" action="ppaction://hlinkshowjump?jump=nextslide"/>
            <a:extLst>
              <a:ext uri="{FF2B5EF4-FFF2-40B4-BE49-F238E27FC236}">
                <a16:creationId xmlns:a16="http://schemas.microsoft.com/office/drawing/2014/main" id="{688F061F-A36B-4960-8615-59C6918E96C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9A81E422-D0F5-4133-A19C-F30A44DEAE4F}"/>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6F621BED-8CBF-4122-9877-929201677043}"/>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1AECC3BD-8167-4B0B-B4C7-A48DDE672FBD}"/>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4962B56-DFB3-40ED-9A2D-D5E5A5BEC614}"/>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4">
            <a:extLst>
              <a:ext uri="{FF2B5EF4-FFF2-40B4-BE49-F238E27FC236}">
                <a16:creationId xmlns:a16="http://schemas.microsoft.com/office/drawing/2014/main" id="{4AC4E9E7-E485-4EC1-AA5D-80ADE3CB621D}"/>
              </a:ext>
            </a:extLst>
          </p:cNvPr>
          <p:cNvSpPr>
            <a:spLocks noGrp="1" noChangeArrowheads="1"/>
          </p:cNvSpPr>
          <p:nvPr>
            <p:ph type="title"/>
          </p:nvPr>
        </p:nvSpPr>
        <p:spPr/>
        <p:txBody>
          <a:bodyPr/>
          <a:lstStyle/>
          <a:p>
            <a:r>
              <a:rPr lang="en-GB" altLang="en-US" dirty="0"/>
              <a:t>How does an ionic bond form?</a:t>
            </a:r>
          </a:p>
        </p:txBody>
      </p:sp>
      <p:pic>
        <p:nvPicPr>
          <p:cNvPr id="7" name="Picture 6">
            <a:hlinkClick r:id="" action="ppaction://hlinkshowjump?jump=nextslide"/>
            <a:extLst>
              <a:ext uri="{FF2B5EF4-FFF2-40B4-BE49-F238E27FC236}">
                <a16:creationId xmlns:a16="http://schemas.microsoft.com/office/drawing/2014/main" id="{54FEAFD8-9916-43DF-A7EB-954426B02D0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FFF4F289-C1A4-45BA-AB6E-5D152CDA01ED}"/>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C5528265-DE08-49FE-8FFD-054EC0660321}"/>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6965BA53-0560-46CE-9845-ED414996979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6E48E0A-303A-4F53-9BFA-7D91DA998D1C}"/>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97110526-584F-40DE-988F-BBF2893D3EB1}"/>
              </a:ext>
            </a:extLst>
          </p:cNvPr>
          <p:cNvSpPr>
            <a:spLocks noGrp="1" noChangeArrowheads="1"/>
          </p:cNvSpPr>
          <p:nvPr>
            <p:ph type="title"/>
          </p:nvPr>
        </p:nvSpPr>
        <p:spPr/>
        <p:txBody>
          <a:bodyPr/>
          <a:lstStyle/>
          <a:p>
            <a:r>
              <a:rPr lang="en-GB" altLang="en-US"/>
              <a:t>What is a covalent bond?</a:t>
            </a:r>
          </a:p>
        </p:txBody>
      </p:sp>
      <p:sp>
        <p:nvSpPr>
          <p:cNvPr id="32771" name="Text Box 4">
            <a:extLst>
              <a:ext uri="{FF2B5EF4-FFF2-40B4-BE49-F238E27FC236}">
                <a16:creationId xmlns:a16="http://schemas.microsoft.com/office/drawing/2014/main" id="{C23C8FBF-95DC-49CA-AB6D-844E976182FE}"/>
              </a:ext>
            </a:extLst>
          </p:cNvPr>
          <p:cNvSpPr txBox="1">
            <a:spLocks noChangeArrowheads="1"/>
          </p:cNvSpPr>
          <p:nvPr/>
        </p:nvSpPr>
        <p:spPr bwMode="auto">
          <a:xfrm>
            <a:off x="360363" y="736600"/>
            <a:ext cx="8315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Non-metal elements</a:t>
            </a:r>
            <a:r>
              <a:rPr lang="en-GB" altLang="en-US">
                <a:solidFill>
                  <a:srgbClr val="010066"/>
                </a:solidFill>
              </a:rPr>
              <a:t> </a:t>
            </a:r>
            <a:r>
              <a:rPr lang="en-GB" altLang="en-US"/>
              <a:t>usually just need one or two electrons to fill their outer shells. How do they form a bond?</a:t>
            </a:r>
          </a:p>
        </p:txBody>
      </p:sp>
      <p:sp>
        <p:nvSpPr>
          <p:cNvPr id="594949" name="Rectangle 5">
            <a:extLst>
              <a:ext uri="{FF2B5EF4-FFF2-40B4-BE49-F238E27FC236}">
                <a16:creationId xmlns:a16="http://schemas.microsoft.com/office/drawing/2014/main" id="{36A2F40E-B260-4242-BE13-DAFB2C758880}"/>
              </a:ext>
            </a:extLst>
          </p:cNvPr>
          <p:cNvSpPr>
            <a:spLocks noChangeArrowheads="1"/>
          </p:cNvSpPr>
          <p:nvPr/>
        </p:nvSpPr>
        <p:spPr bwMode="auto">
          <a:xfrm>
            <a:off x="360363" y="5435600"/>
            <a:ext cx="8804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shared electrons join the atoms together. This is called a </a:t>
            </a:r>
            <a:r>
              <a:rPr lang="en-GB" altLang="en-US" b="1">
                <a:solidFill>
                  <a:srgbClr val="FF6600"/>
                </a:solidFill>
              </a:rPr>
              <a:t>covalent bond</a:t>
            </a:r>
            <a:r>
              <a:rPr lang="en-GB" altLang="en-US"/>
              <a:t>. </a:t>
            </a:r>
          </a:p>
        </p:txBody>
      </p:sp>
      <p:sp>
        <p:nvSpPr>
          <p:cNvPr id="594950" name="Rectangle 6">
            <a:extLst>
              <a:ext uri="{FF2B5EF4-FFF2-40B4-BE49-F238E27FC236}">
                <a16:creationId xmlns:a16="http://schemas.microsoft.com/office/drawing/2014/main" id="{F390B6A8-7C13-40EB-ACC0-791244AD8910}"/>
              </a:ext>
            </a:extLst>
          </p:cNvPr>
          <p:cNvSpPr>
            <a:spLocks noChangeArrowheads="1"/>
          </p:cNvSpPr>
          <p:nvPr/>
        </p:nvSpPr>
        <p:spPr bwMode="auto">
          <a:xfrm>
            <a:off x="360363" y="3079750"/>
            <a:ext cx="85804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two non-metal atoms cannot form a bond by transferring electrons from one to another. Instead, they </a:t>
            </a:r>
            <a:r>
              <a:rPr lang="en-GB" altLang="en-US" b="1">
                <a:solidFill>
                  <a:srgbClr val="010066"/>
                </a:solidFill>
              </a:rPr>
              <a:t>share</a:t>
            </a:r>
            <a:r>
              <a:rPr lang="en-GB" altLang="en-US" b="1"/>
              <a:t> </a:t>
            </a:r>
            <a:r>
              <a:rPr lang="en-GB" altLang="en-US"/>
              <a:t>electrons.</a:t>
            </a:r>
          </a:p>
        </p:txBody>
      </p:sp>
      <p:sp>
        <p:nvSpPr>
          <p:cNvPr id="594951" name="Text Box 7">
            <a:extLst>
              <a:ext uri="{FF2B5EF4-FFF2-40B4-BE49-F238E27FC236}">
                <a16:creationId xmlns:a16="http://schemas.microsoft.com/office/drawing/2014/main" id="{05825E24-39F4-49FF-B5FF-4DCB5F17C80E}"/>
              </a:ext>
            </a:extLst>
          </p:cNvPr>
          <p:cNvSpPr txBox="1">
            <a:spLocks noChangeArrowheads="1"/>
          </p:cNvSpPr>
          <p:nvPr/>
        </p:nvSpPr>
        <p:spPr bwMode="auto">
          <a:xfrm>
            <a:off x="4852988" y="4137025"/>
            <a:ext cx="26622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Each atom now has a full, stable outer shell.</a:t>
            </a:r>
          </a:p>
        </p:txBody>
      </p:sp>
      <p:sp>
        <p:nvSpPr>
          <p:cNvPr id="594952" name="Line 8">
            <a:extLst>
              <a:ext uri="{FF2B5EF4-FFF2-40B4-BE49-F238E27FC236}">
                <a16:creationId xmlns:a16="http://schemas.microsoft.com/office/drawing/2014/main" id="{7722D425-D399-41BA-B2A8-A689F223AF22}"/>
              </a:ext>
            </a:extLst>
          </p:cNvPr>
          <p:cNvSpPr>
            <a:spLocks noChangeShapeType="1"/>
          </p:cNvSpPr>
          <p:nvPr/>
        </p:nvSpPr>
        <p:spPr bwMode="auto">
          <a:xfrm flipH="1" flipV="1">
            <a:off x="4117975" y="4643438"/>
            <a:ext cx="630238" cy="0"/>
          </a:xfrm>
          <a:prstGeom prst="line">
            <a:avLst/>
          </a:prstGeom>
          <a:noFill/>
          <a:ln w="50800">
            <a:solidFill>
              <a:schemeClr val="tx1"/>
            </a:solidFill>
            <a:round/>
            <a:headEnd type="oval" w="sm" len="sm"/>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32777" name="Picture 10" descr="chlorine_atom 3 shells-stars">
            <a:extLst>
              <a:ext uri="{FF2B5EF4-FFF2-40B4-BE49-F238E27FC236}">
                <a16:creationId xmlns:a16="http://schemas.microsoft.com/office/drawing/2014/main" id="{7D303E86-828B-43DF-B273-83BD44F084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13" y="1565275"/>
            <a:ext cx="157797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ext Box 11">
            <a:extLst>
              <a:ext uri="{FF2B5EF4-FFF2-40B4-BE49-F238E27FC236}">
                <a16:creationId xmlns:a16="http://schemas.microsoft.com/office/drawing/2014/main" id="{BD381E72-3FDA-43AD-9D41-E62748844890}"/>
              </a:ext>
            </a:extLst>
          </p:cNvPr>
          <p:cNvSpPr txBox="1">
            <a:spLocks noChangeArrowheads="1"/>
          </p:cNvSpPr>
          <p:nvPr/>
        </p:nvSpPr>
        <p:spPr bwMode="auto">
          <a:xfrm>
            <a:off x="3481388" y="2039938"/>
            <a:ext cx="2222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5000"/>
              </a:lnSpc>
            </a:pPr>
            <a:r>
              <a:rPr lang="en-GB" altLang="en-US" b="1"/>
              <a:t>incomplete outer shells</a:t>
            </a:r>
          </a:p>
        </p:txBody>
      </p:sp>
      <p:sp>
        <p:nvSpPr>
          <p:cNvPr id="32779" name="Line 12">
            <a:extLst>
              <a:ext uri="{FF2B5EF4-FFF2-40B4-BE49-F238E27FC236}">
                <a16:creationId xmlns:a16="http://schemas.microsoft.com/office/drawing/2014/main" id="{C825006E-2751-433E-9F5A-A2F7DA819377}"/>
              </a:ext>
            </a:extLst>
          </p:cNvPr>
          <p:cNvSpPr>
            <a:spLocks noChangeShapeType="1"/>
          </p:cNvSpPr>
          <p:nvPr/>
        </p:nvSpPr>
        <p:spPr bwMode="auto">
          <a:xfrm>
            <a:off x="5532438" y="2359025"/>
            <a:ext cx="922337" cy="0"/>
          </a:xfrm>
          <a:prstGeom prst="line">
            <a:avLst/>
          </a:prstGeom>
          <a:noFill/>
          <a:ln w="50800">
            <a:solidFill>
              <a:schemeClr val="tx1"/>
            </a:solidFill>
            <a:round/>
            <a:headEnd type="oval" w="sm" len="sm"/>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32780" name="Line 13">
            <a:extLst>
              <a:ext uri="{FF2B5EF4-FFF2-40B4-BE49-F238E27FC236}">
                <a16:creationId xmlns:a16="http://schemas.microsoft.com/office/drawing/2014/main" id="{4800188F-F3DD-4569-BDBA-3D760660498F}"/>
              </a:ext>
            </a:extLst>
          </p:cNvPr>
          <p:cNvSpPr>
            <a:spLocks noChangeShapeType="1"/>
          </p:cNvSpPr>
          <p:nvPr/>
        </p:nvSpPr>
        <p:spPr bwMode="auto">
          <a:xfrm flipH="1">
            <a:off x="2667000" y="2359025"/>
            <a:ext cx="922338" cy="0"/>
          </a:xfrm>
          <a:prstGeom prst="line">
            <a:avLst/>
          </a:prstGeom>
          <a:noFill/>
          <a:ln w="50800">
            <a:solidFill>
              <a:schemeClr val="tx1"/>
            </a:solidFill>
            <a:round/>
            <a:headEnd type="oval" w="sm" len="sm"/>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32781" name="Picture 14" descr="chlorine_atom 3 shells-dots">
            <a:extLst>
              <a:ext uri="{FF2B5EF4-FFF2-40B4-BE49-F238E27FC236}">
                <a16:creationId xmlns:a16="http://schemas.microsoft.com/office/drawing/2014/main" id="{40E6EF56-929C-4AB8-8322-5FCE9432A9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0338" y="1620838"/>
            <a:ext cx="14986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15">
            <a:extLst>
              <a:ext uri="{FF2B5EF4-FFF2-40B4-BE49-F238E27FC236}">
                <a16:creationId xmlns:a16="http://schemas.microsoft.com/office/drawing/2014/main" id="{4CA5AFB3-3B63-4536-A7A4-B396FA079FC0}"/>
              </a:ext>
            </a:extLst>
          </p:cNvPr>
          <p:cNvSpPr txBox="1">
            <a:spLocks noChangeArrowheads="1"/>
          </p:cNvSpPr>
          <p:nvPr/>
        </p:nvSpPr>
        <p:spPr bwMode="auto">
          <a:xfrm>
            <a:off x="1609725" y="210661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Cl</a:t>
            </a:r>
          </a:p>
        </p:txBody>
      </p:sp>
      <p:sp>
        <p:nvSpPr>
          <p:cNvPr id="32783" name="Text Box 17">
            <a:extLst>
              <a:ext uri="{FF2B5EF4-FFF2-40B4-BE49-F238E27FC236}">
                <a16:creationId xmlns:a16="http://schemas.microsoft.com/office/drawing/2014/main" id="{0C465040-7C64-427B-BE27-E00F8484EABE}"/>
              </a:ext>
            </a:extLst>
          </p:cNvPr>
          <p:cNvSpPr txBox="1">
            <a:spLocks noChangeArrowheads="1"/>
          </p:cNvSpPr>
          <p:nvPr/>
        </p:nvSpPr>
        <p:spPr bwMode="auto">
          <a:xfrm>
            <a:off x="7032625" y="212566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Cl</a:t>
            </a:r>
          </a:p>
        </p:txBody>
      </p:sp>
      <p:pic>
        <p:nvPicPr>
          <p:cNvPr id="24" name="Picture 23" descr="Picture2.jpg">
            <a:extLst>
              <a:ext uri="{FF2B5EF4-FFF2-40B4-BE49-F238E27FC236}">
                <a16:creationId xmlns:a16="http://schemas.microsoft.com/office/drawing/2014/main" id="{33B2E6CB-50E2-4979-849E-CC3CD19378F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9775" y="3924300"/>
            <a:ext cx="287655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a:hlinkClick r:id="" action="ppaction://hlinkshowjump?jump=nextslide"/>
            <a:extLst>
              <a:ext uri="{FF2B5EF4-FFF2-40B4-BE49-F238E27FC236}">
                <a16:creationId xmlns:a16="http://schemas.microsoft.com/office/drawing/2014/main" id="{FDEE5958-8620-43F6-BAAD-8306F968FDD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9" name="Picture 9" descr="notes_icon">
            <a:extLst>
              <a:ext uri="{FF2B5EF4-FFF2-40B4-BE49-F238E27FC236}">
                <a16:creationId xmlns:a16="http://schemas.microsoft.com/office/drawing/2014/main" id="{B32BF8ED-CBF8-4273-BC43-31BD0328B7FC}"/>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pic>
        <p:nvPicPr>
          <p:cNvPr id="20" name="Picture 9">
            <a:extLst>
              <a:ext uri="{FF2B5EF4-FFF2-40B4-BE49-F238E27FC236}">
                <a16:creationId xmlns:a16="http://schemas.microsoft.com/office/drawing/2014/main" id="{89AF346B-6836-466D-969D-CB6D558E502E}"/>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49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nodeType="afterEffect">
                                  <p:stCondLst>
                                    <p:cond delay="0"/>
                                  </p:stCondLst>
                                  <p:childTnLst>
                                    <p:set>
                                      <p:cBhvr>
                                        <p:cTn id="11" dur="1" fill="hold">
                                          <p:stCondLst>
                                            <p:cond delay="0"/>
                                          </p:stCondLst>
                                        </p:cTn>
                                        <p:tgtEl>
                                          <p:spTgt spid="594952"/>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5949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94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9" grpId="0"/>
      <p:bldP spid="5949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8">
            <a:extLst>
              <a:ext uri="{FF2B5EF4-FFF2-40B4-BE49-F238E27FC236}">
                <a16:creationId xmlns:a16="http://schemas.microsoft.com/office/drawing/2014/main" id="{62F4C2E9-3272-4F15-9F72-3F4D578EE877}"/>
              </a:ext>
            </a:extLst>
          </p:cNvPr>
          <p:cNvSpPr>
            <a:spLocks noGrp="1" noChangeArrowheads="1"/>
          </p:cNvSpPr>
          <p:nvPr>
            <p:ph type="title"/>
          </p:nvPr>
        </p:nvSpPr>
        <p:spPr/>
        <p:txBody>
          <a:bodyPr/>
          <a:lstStyle/>
          <a:p>
            <a:r>
              <a:rPr lang="en-GB" altLang="en-US" dirty="0"/>
              <a:t>Comparing covalent and ionic bonding</a:t>
            </a:r>
          </a:p>
        </p:txBody>
      </p:sp>
      <p:pic>
        <p:nvPicPr>
          <p:cNvPr id="7" name="Picture 6">
            <a:hlinkClick r:id="" action="ppaction://hlinkshowjump?jump=nextslide"/>
            <a:extLst>
              <a:ext uri="{FF2B5EF4-FFF2-40B4-BE49-F238E27FC236}">
                <a16:creationId xmlns:a16="http://schemas.microsoft.com/office/drawing/2014/main" id="{1555A78C-6A3C-44C0-9027-00D73C9BB41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81192AE1-348A-4FF0-B681-DFC2B5DE09F2}"/>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F44155C1-1CF3-4CCC-8A69-4716B3A09B7E}"/>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EEF2220-32F7-430B-BFE0-89E9E573DD9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9" descr="Picture3.jpg">
            <a:extLst>
              <a:ext uri="{FF2B5EF4-FFF2-40B4-BE49-F238E27FC236}">
                <a16:creationId xmlns:a16="http://schemas.microsoft.com/office/drawing/2014/main" id="{526CCD64-2EB1-43C3-AE4E-B3E1049EE7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34601" y="1149350"/>
            <a:ext cx="1595438"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3">
            <a:extLst>
              <a:ext uri="{FF2B5EF4-FFF2-40B4-BE49-F238E27FC236}">
                <a16:creationId xmlns:a16="http://schemas.microsoft.com/office/drawing/2014/main" id="{0C337B86-4870-46BE-B00F-6D3F0C195F34}"/>
              </a:ext>
            </a:extLst>
          </p:cNvPr>
          <p:cNvSpPr>
            <a:spLocks noGrp="1"/>
          </p:cNvSpPr>
          <p:nvPr>
            <p:ph type="title"/>
          </p:nvPr>
        </p:nvSpPr>
        <p:spPr/>
        <p:txBody>
          <a:bodyPr/>
          <a:lstStyle/>
          <a:p>
            <a:r>
              <a:rPr lang="en-GB" altLang="en-US"/>
              <a:t>Summary: metal and non-metal bonding</a:t>
            </a:r>
          </a:p>
        </p:txBody>
      </p:sp>
      <p:sp>
        <p:nvSpPr>
          <p:cNvPr id="3" name="TextBox 2">
            <a:extLst>
              <a:ext uri="{FF2B5EF4-FFF2-40B4-BE49-F238E27FC236}">
                <a16:creationId xmlns:a16="http://schemas.microsoft.com/office/drawing/2014/main" id="{65981D56-E7F6-4EBA-8465-E5DC77B202C7}"/>
              </a:ext>
            </a:extLst>
          </p:cNvPr>
          <p:cNvSpPr txBox="1">
            <a:spLocks noChangeArrowheads="1"/>
          </p:cNvSpPr>
          <p:nvPr/>
        </p:nvSpPr>
        <p:spPr bwMode="auto">
          <a:xfrm>
            <a:off x="354013" y="3796987"/>
            <a:ext cx="7326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solidFill>
                  <a:srgbClr val="010066"/>
                </a:solidFill>
              </a:rPr>
              <a:t>Have an outer shell which is </a:t>
            </a:r>
            <a:r>
              <a:rPr lang="en-GB" altLang="en-US" b="1">
                <a:solidFill>
                  <a:srgbClr val="010066"/>
                </a:solidFill>
              </a:rPr>
              <a:t>almost full</a:t>
            </a:r>
            <a:r>
              <a:rPr lang="en-GB" altLang="en-US">
                <a:solidFill>
                  <a:srgbClr val="010066"/>
                </a:solidFill>
              </a:rPr>
              <a:t>.</a:t>
            </a:r>
          </a:p>
        </p:txBody>
      </p:sp>
      <p:sp>
        <p:nvSpPr>
          <p:cNvPr id="5" name="TextBox 4">
            <a:extLst>
              <a:ext uri="{FF2B5EF4-FFF2-40B4-BE49-F238E27FC236}">
                <a16:creationId xmlns:a16="http://schemas.microsoft.com/office/drawing/2014/main" id="{A8378F3D-BD23-47F0-8DC0-945CC6E97F68}"/>
              </a:ext>
            </a:extLst>
          </p:cNvPr>
          <p:cNvSpPr txBox="1">
            <a:spLocks noChangeArrowheads="1"/>
          </p:cNvSpPr>
          <p:nvPr/>
        </p:nvSpPr>
        <p:spPr bwMode="auto">
          <a:xfrm>
            <a:off x="354013" y="1267214"/>
            <a:ext cx="8315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
            </a:pPr>
            <a:r>
              <a:rPr lang="en-GB" altLang="en-US">
                <a:solidFill>
                  <a:srgbClr val="010066"/>
                </a:solidFill>
              </a:rPr>
              <a:t>Have an almost </a:t>
            </a:r>
            <a:r>
              <a:rPr lang="en-GB" altLang="en-US" b="1">
                <a:solidFill>
                  <a:srgbClr val="010066"/>
                </a:solidFill>
              </a:rPr>
              <a:t>empty</a:t>
            </a:r>
            <a:r>
              <a:rPr lang="en-GB" altLang="en-US">
                <a:solidFill>
                  <a:srgbClr val="010066"/>
                </a:solidFill>
              </a:rPr>
              <a:t> outer shell.</a:t>
            </a:r>
          </a:p>
        </p:txBody>
      </p:sp>
      <p:sp>
        <p:nvSpPr>
          <p:cNvPr id="8" name="TextBox 7">
            <a:extLst>
              <a:ext uri="{FF2B5EF4-FFF2-40B4-BE49-F238E27FC236}">
                <a16:creationId xmlns:a16="http://schemas.microsoft.com/office/drawing/2014/main" id="{6C2E7FE4-D624-452E-B47B-1E3C7D3B73DC}"/>
              </a:ext>
            </a:extLst>
          </p:cNvPr>
          <p:cNvSpPr txBox="1">
            <a:spLocks noChangeArrowheads="1"/>
          </p:cNvSpPr>
          <p:nvPr/>
        </p:nvSpPr>
        <p:spPr bwMode="auto">
          <a:xfrm>
            <a:off x="354013" y="3292302"/>
            <a:ext cx="1960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Non-metals:</a:t>
            </a:r>
          </a:p>
        </p:txBody>
      </p:sp>
      <p:sp>
        <p:nvSpPr>
          <p:cNvPr id="33799" name="TextBox 8">
            <a:extLst>
              <a:ext uri="{FF2B5EF4-FFF2-40B4-BE49-F238E27FC236}">
                <a16:creationId xmlns:a16="http://schemas.microsoft.com/office/drawing/2014/main" id="{B86CF034-A1A4-4FE8-AF96-1DB5E5086FD8}"/>
              </a:ext>
            </a:extLst>
          </p:cNvPr>
          <p:cNvSpPr txBox="1">
            <a:spLocks noChangeArrowheads="1"/>
          </p:cNvSpPr>
          <p:nvPr/>
        </p:nvSpPr>
        <p:spPr bwMode="auto">
          <a:xfrm>
            <a:off x="354013" y="762530"/>
            <a:ext cx="1508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Metals:</a:t>
            </a:r>
          </a:p>
        </p:txBody>
      </p:sp>
      <p:sp>
        <p:nvSpPr>
          <p:cNvPr id="45" name="TextBox 44">
            <a:extLst>
              <a:ext uri="{FF2B5EF4-FFF2-40B4-BE49-F238E27FC236}">
                <a16:creationId xmlns:a16="http://schemas.microsoft.com/office/drawing/2014/main" id="{D7F11416-7E24-461A-91DF-7334C6478FFF}"/>
              </a:ext>
            </a:extLst>
          </p:cNvPr>
          <p:cNvSpPr txBox="1">
            <a:spLocks noChangeArrowheads="1"/>
          </p:cNvSpPr>
          <p:nvPr/>
        </p:nvSpPr>
        <p:spPr bwMode="auto">
          <a:xfrm>
            <a:off x="354013" y="1771898"/>
            <a:ext cx="8178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
            </a:pPr>
            <a:r>
              <a:rPr lang="en-GB" altLang="en-US">
                <a:solidFill>
                  <a:srgbClr val="010066"/>
                </a:solidFill>
              </a:rPr>
              <a:t>An element that reacts to form </a:t>
            </a:r>
            <a:r>
              <a:rPr lang="en-GB" altLang="en-US" b="1">
                <a:solidFill>
                  <a:srgbClr val="FF6600"/>
                </a:solidFill>
              </a:rPr>
              <a:t>positive ions</a:t>
            </a:r>
            <a:r>
              <a:rPr lang="en-GB" altLang="en-US">
                <a:solidFill>
                  <a:srgbClr val="010066"/>
                </a:solidFill>
              </a:rPr>
              <a:t>.</a:t>
            </a:r>
          </a:p>
        </p:txBody>
      </p:sp>
      <p:sp>
        <p:nvSpPr>
          <p:cNvPr id="46" name="TextBox 45">
            <a:extLst>
              <a:ext uri="{FF2B5EF4-FFF2-40B4-BE49-F238E27FC236}">
                <a16:creationId xmlns:a16="http://schemas.microsoft.com/office/drawing/2014/main" id="{2E15CFE6-4DAE-4FE6-905B-8CB8F581E92A}"/>
              </a:ext>
            </a:extLst>
          </p:cNvPr>
          <p:cNvSpPr txBox="1">
            <a:spLocks noChangeArrowheads="1"/>
          </p:cNvSpPr>
          <p:nvPr/>
        </p:nvSpPr>
        <p:spPr bwMode="auto">
          <a:xfrm>
            <a:off x="354013" y="2284520"/>
            <a:ext cx="8315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
            </a:pPr>
            <a:r>
              <a:rPr lang="en-GB" altLang="en-US">
                <a:solidFill>
                  <a:srgbClr val="010066"/>
                </a:solidFill>
              </a:rPr>
              <a:t>Involved in </a:t>
            </a:r>
            <a:r>
              <a:rPr lang="en-GB" altLang="en-US" b="1">
                <a:solidFill>
                  <a:srgbClr val="010066"/>
                </a:solidFill>
              </a:rPr>
              <a:t>ionic bonding </a:t>
            </a:r>
            <a:r>
              <a:rPr lang="en-GB" altLang="en-US">
                <a:solidFill>
                  <a:srgbClr val="010066"/>
                </a:solidFill>
              </a:rPr>
              <a:t>only.</a:t>
            </a:r>
          </a:p>
        </p:txBody>
      </p:sp>
      <p:sp>
        <p:nvSpPr>
          <p:cNvPr id="47" name="TextBox 46">
            <a:extLst>
              <a:ext uri="{FF2B5EF4-FFF2-40B4-BE49-F238E27FC236}">
                <a16:creationId xmlns:a16="http://schemas.microsoft.com/office/drawing/2014/main" id="{70BDCF65-CF50-4A67-B9E0-80DDF44D6F2E}"/>
              </a:ext>
            </a:extLst>
          </p:cNvPr>
          <p:cNvSpPr txBox="1">
            <a:spLocks noChangeArrowheads="1"/>
          </p:cNvSpPr>
          <p:nvPr/>
        </p:nvSpPr>
        <p:spPr bwMode="auto">
          <a:xfrm>
            <a:off x="354013" y="2787617"/>
            <a:ext cx="8315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SzPct val="100000"/>
              <a:buFont typeface="Wingdings" panose="05000000000000000000" pitchFamily="2" charset="2"/>
              <a:buChar char=""/>
            </a:pPr>
            <a:r>
              <a:rPr lang="en-GB" altLang="en-US">
                <a:solidFill>
                  <a:srgbClr val="010066"/>
                </a:solidFill>
              </a:rPr>
              <a:t>On the </a:t>
            </a:r>
            <a:r>
              <a:rPr lang="en-GB" altLang="en-US" b="1">
                <a:solidFill>
                  <a:srgbClr val="010066"/>
                </a:solidFill>
              </a:rPr>
              <a:t>left </a:t>
            </a:r>
            <a:r>
              <a:rPr lang="en-GB" altLang="en-US">
                <a:solidFill>
                  <a:srgbClr val="010066"/>
                </a:solidFill>
              </a:rPr>
              <a:t>of the periodic table.</a:t>
            </a:r>
          </a:p>
        </p:txBody>
      </p:sp>
      <p:sp>
        <p:nvSpPr>
          <p:cNvPr id="48" name="TextBox 47">
            <a:extLst>
              <a:ext uri="{FF2B5EF4-FFF2-40B4-BE49-F238E27FC236}">
                <a16:creationId xmlns:a16="http://schemas.microsoft.com/office/drawing/2014/main" id="{6625B322-19A4-47B5-AD9B-8170B21C759B}"/>
              </a:ext>
            </a:extLst>
          </p:cNvPr>
          <p:cNvSpPr txBox="1">
            <a:spLocks noChangeArrowheads="1"/>
          </p:cNvSpPr>
          <p:nvPr/>
        </p:nvSpPr>
        <p:spPr bwMode="auto">
          <a:xfrm>
            <a:off x="354013" y="4301671"/>
            <a:ext cx="7094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solidFill>
                  <a:srgbClr val="010066"/>
                </a:solidFill>
              </a:rPr>
              <a:t>An element that </a:t>
            </a:r>
            <a:r>
              <a:rPr lang="en-GB" altLang="en-US" b="1">
                <a:solidFill>
                  <a:srgbClr val="010066"/>
                </a:solidFill>
              </a:rPr>
              <a:t>does not </a:t>
            </a:r>
            <a:r>
              <a:rPr lang="en-GB" altLang="en-US">
                <a:solidFill>
                  <a:srgbClr val="010066"/>
                </a:solidFill>
              </a:rPr>
              <a:t>form positive ions.</a:t>
            </a:r>
          </a:p>
        </p:txBody>
      </p:sp>
      <p:sp>
        <p:nvSpPr>
          <p:cNvPr id="49" name="TextBox 48">
            <a:extLst>
              <a:ext uri="{FF2B5EF4-FFF2-40B4-BE49-F238E27FC236}">
                <a16:creationId xmlns:a16="http://schemas.microsoft.com/office/drawing/2014/main" id="{399B9F66-838F-4054-8C67-EF6146C54DED}"/>
              </a:ext>
            </a:extLst>
          </p:cNvPr>
          <p:cNvSpPr txBox="1">
            <a:spLocks noChangeArrowheads="1"/>
          </p:cNvSpPr>
          <p:nvPr/>
        </p:nvSpPr>
        <p:spPr bwMode="auto">
          <a:xfrm>
            <a:off x="354012" y="4806355"/>
            <a:ext cx="71675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solidFill>
                  <a:srgbClr val="010066"/>
                </a:solidFill>
              </a:rPr>
              <a:t>Can be involved in both types of bonding: </a:t>
            </a:r>
            <a:br>
              <a:rPr lang="en-GB" altLang="en-US" dirty="0">
                <a:solidFill>
                  <a:srgbClr val="010066"/>
                </a:solidFill>
              </a:rPr>
            </a:br>
            <a:r>
              <a:rPr lang="en-GB" altLang="en-US" b="1" dirty="0">
                <a:solidFill>
                  <a:srgbClr val="010066"/>
                </a:solidFill>
              </a:rPr>
              <a:t>ionic</a:t>
            </a:r>
            <a:r>
              <a:rPr lang="en-GB" altLang="en-US" dirty="0">
                <a:solidFill>
                  <a:srgbClr val="010066"/>
                </a:solidFill>
              </a:rPr>
              <a:t> (as the negative ion) or </a:t>
            </a:r>
            <a:r>
              <a:rPr lang="en-GB" altLang="en-US" b="1" dirty="0">
                <a:solidFill>
                  <a:srgbClr val="010066"/>
                </a:solidFill>
              </a:rPr>
              <a:t>covalent</a:t>
            </a:r>
            <a:r>
              <a:rPr lang="en-GB" altLang="en-US" dirty="0">
                <a:solidFill>
                  <a:srgbClr val="010066"/>
                </a:solidFill>
              </a:rPr>
              <a:t> </a:t>
            </a:r>
            <a:r>
              <a:rPr lang="en-GB" altLang="en-US" b="1" dirty="0">
                <a:solidFill>
                  <a:srgbClr val="010066"/>
                </a:solidFill>
              </a:rPr>
              <a:t>bonding</a:t>
            </a:r>
            <a:r>
              <a:rPr lang="en-GB" altLang="en-US" dirty="0">
                <a:solidFill>
                  <a:srgbClr val="010066"/>
                </a:solidFill>
              </a:rPr>
              <a:t>.</a:t>
            </a:r>
          </a:p>
        </p:txBody>
      </p:sp>
      <p:sp>
        <p:nvSpPr>
          <p:cNvPr id="50" name="TextBox 49">
            <a:extLst>
              <a:ext uri="{FF2B5EF4-FFF2-40B4-BE49-F238E27FC236}">
                <a16:creationId xmlns:a16="http://schemas.microsoft.com/office/drawing/2014/main" id="{F8EC5501-FF68-4F45-97CA-3454B08F2A09}"/>
              </a:ext>
            </a:extLst>
          </p:cNvPr>
          <p:cNvSpPr txBox="1">
            <a:spLocks noChangeArrowheads="1"/>
          </p:cNvSpPr>
          <p:nvPr/>
        </p:nvSpPr>
        <p:spPr bwMode="auto">
          <a:xfrm>
            <a:off x="354013" y="5680075"/>
            <a:ext cx="6497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solidFill>
                  <a:srgbClr val="010066"/>
                </a:solidFill>
              </a:rPr>
              <a:t>On the </a:t>
            </a:r>
            <a:r>
              <a:rPr lang="en-GB" altLang="en-US" b="1" dirty="0">
                <a:solidFill>
                  <a:srgbClr val="010066"/>
                </a:solidFill>
              </a:rPr>
              <a:t>right</a:t>
            </a:r>
            <a:r>
              <a:rPr lang="en-GB" altLang="en-US" dirty="0">
                <a:solidFill>
                  <a:srgbClr val="010066"/>
                </a:solidFill>
              </a:rPr>
              <a:t> of the periodic table.</a:t>
            </a:r>
          </a:p>
        </p:txBody>
      </p:sp>
      <p:pic>
        <p:nvPicPr>
          <p:cNvPr id="17" name="Picture 16" descr="Picture1.jpg">
            <a:extLst>
              <a:ext uri="{FF2B5EF4-FFF2-40B4-BE49-F238E27FC236}">
                <a16:creationId xmlns:a16="http://schemas.microsoft.com/office/drawing/2014/main" id="{FE4411F6-51B1-497E-9025-E476861FE50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40951" y="3643313"/>
            <a:ext cx="152241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a:hlinkClick r:id="" action="ppaction://hlinkshowjump?jump=nextslide"/>
            <a:extLst>
              <a:ext uri="{FF2B5EF4-FFF2-40B4-BE49-F238E27FC236}">
                <a16:creationId xmlns:a16="http://schemas.microsoft.com/office/drawing/2014/main" id="{7EB9F8E1-AF9B-4710-B68C-2BDDD9BC802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45" grpId="0"/>
      <p:bldP spid="46" grpId="0"/>
      <p:bldP spid="47" grpId="0"/>
      <p:bldP spid="48" grpId="0"/>
      <p:bldP spid="49"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6" name="Picture 195" descr="Picture6.jpg">
            <a:extLst>
              <a:ext uri="{FF2B5EF4-FFF2-40B4-BE49-F238E27FC236}">
                <a16:creationId xmlns:a16="http://schemas.microsoft.com/office/drawing/2014/main" id="{68BE0317-2FC0-41A1-A199-FE1CB90E5D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6250" y="5835650"/>
            <a:ext cx="432117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a:extLst>
              <a:ext uri="{FF2B5EF4-FFF2-40B4-BE49-F238E27FC236}">
                <a16:creationId xmlns:a16="http://schemas.microsoft.com/office/drawing/2014/main" id="{125B6CE3-3C66-460B-94BB-51625F94C69A}"/>
              </a:ext>
            </a:extLst>
          </p:cNvPr>
          <p:cNvSpPr>
            <a:spLocks noGrp="1" noChangeArrowheads="1"/>
          </p:cNvSpPr>
          <p:nvPr>
            <p:ph type="title"/>
          </p:nvPr>
        </p:nvSpPr>
        <p:spPr/>
        <p:txBody>
          <a:bodyPr/>
          <a:lstStyle/>
          <a:p>
            <a:r>
              <a:rPr lang="en-GB" altLang="en-US"/>
              <a:t>Reactivity of metals</a:t>
            </a:r>
          </a:p>
        </p:txBody>
      </p:sp>
      <p:sp>
        <p:nvSpPr>
          <p:cNvPr id="236727" name="Text Box 183">
            <a:extLst>
              <a:ext uri="{FF2B5EF4-FFF2-40B4-BE49-F238E27FC236}">
                <a16:creationId xmlns:a16="http://schemas.microsoft.com/office/drawing/2014/main" id="{5C0D6391-D752-4C24-989B-C0ED452ECEE0}"/>
              </a:ext>
            </a:extLst>
          </p:cNvPr>
          <p:cNvSpPr txBox="1">
            <a:spLocks noChangeArrowheads="1"/>
          </p:cNvSpPr>
          <p:nvPr/>
        </p:nvSpPr>
        <p:spPr bwMode="auto">
          <a:xfrm>
            <a:off x="358775" y="1296988"/>
            <a:ext cx="8174038" cy="42068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lnSpc>
                <a:spcPct val="90000"/>
              </a:lnSpc>
            </a:pPr>
            <a:r>
              <a:rPr lang="en-GB" altLang="en-US" dirty="0">
                <a:solidFill>
                  <a:srgbClr val="010066"/>
                </a:solidFill>
              </a:rPr>
              <a:t>What happens to the reactivity of metals </a:t>
            </a:r>
            <a:r>
              <a:rPr lang="en-GB" altLang="en-US" b="1" dirty="0">
                <a:solidFill>
                  <a:srgbClr val="010066"/>
                </a:solidFill>
              </a:rPr>
              <a:t>down a group</a:t>
            </a:r>
            <a:r>
              <a:rPr lang="en-GB" altLang="en-US" dirty="0">
                <a:solidFill>
                  <a:srgbClr val="010066"/>
                </a:solidFill>
              </a:rPr>
              <a:t>?</a:t>
            </a:r>
          </a:p>
        </p:txBody>
      </p:sp>
      <p:sp>
        <p:nvSpPr>
          <p:cNvPr id="236728" name="Text Box 184">
            <a:extLst>
              <a:ext uri="{FF2B5EF4-FFF2-40B4-BE49-F238E27FC236}">
                <a16:creationId xmlns:a16="http://schemas.microsoft.com/office/drawing/2014/main" id="{F102C01B-6EE6-4342-B195-E90B69236CD7}"/>
              </a:ext>
            </a:extLst>
          </p:cNvPr>
          <p:cNvSpPr txBox="1">
            <a:spLocks noChangeArrowheads="1"/>
          </p:cNvSpPr>
          <p:nvPr/>
        </p:nvSpPr>
        <p:spPr bwMode="auto">
          <a:xfrm>
            <a:off x="358775" y="1773238"/>
            <a:ext cx="5060950" cy="42068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lnSpc>
                <a:spcPct val="90000"/>
              </a:lnSpc>
            </a:pPr>
            <a:r>
              <a:rPr lang="en-GB" altLang="en-US" dirty="0">
                <a:solidFill>
                  <a:srgbClr val="010066"/>
                </a:solidFill>
              </a:rPr>
              <a:t>Which is the </a:t>
            </a:r>
            <a:r>
              <a:rPr lang="en-GB" altLang="en-US" b="1" dirty="0">
                <a:solidFill>
                  <a:srgbClr val="010066"/>
                </a:solidFill>
              </a:rPr>
              <a:t>most reactive </a:t>
            </a:r>
            <a:r>
              <a:rPr lang="en-GB" altLang="en-US" dirty="0">
                <a:solidFill>
                  <a:srgbClr val="010066"/>
                </a:solidFill>
              </a:rPr>
              <a:t>metal?</a:t>
            </a:r>
          </a:p>
        </p:txBody>
      </p:sp>
      <p:sp>
        <p:nvSpPr>
          <p:cNvPr id="35846" name="Text Box 191">
            <a:extLst>
              <a:ext uri="{FF2B5EF4-FFF2-40B4-BE49-F238E27FC236}">
                <a16:creationId xmlns:a16="http://schemas.microsoft.com/office/drawing/2014/main" id="{C2303A9F-27F5-41DC-B271-11DDF6631D29}"/>
              </a:ext>
            </a:extLst>
          </p:cNvPr>
          <p:cNvSpPr txBox="1">
            <a:spLocks noChangeArrowheads="1"/>
          </p:cNvSpPr>
          <p:nvPr/>
        </p:nvSpPr>
        <p:spPr bwMode="auto">
          <a:xfrm>
            <a:off x="358775" y="784225"/>
            <a:ext cx="8174038"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What happens to the reactivity of metals </a:t>
            </a:r>
            <a:r>
              <a:rPr lang="en-GB" altLang="en-US" b="1" dirty="0">
                <a:solidFill>
                  <a:srgbClr val="010066"/>
                </a:solidFill>
              </a:rPr>
              <a:t>along a period</a:t>
            </a:r>
            <a:r>
              <a:rPr lang="en-GB" altLang="en-US" dirty="0">
                <a:solidFill>
                  <a:srgbClr val="010066"/>
                </a:solidFill>
              </a:rPr>
              <a:t>?</a:t>
            </a:r>
          </a:p>
        </p:txBody>
      </p:sp>
      <p:pic>
        <p:nvPicPr>
          <p:cNvPr id="35849" name="Picture 193" descr="Picture4.jpg">
            <a:extLst>
              <a:ext uri="{FF2B5EF4-FFF2-40B4-BE49-F238E27FC236}">
                <a16:creationId xmlns:a16="http://schemas.microsoft.com/office/drawing/2014/main" id="{255B96B4-DA88-4D2C-888B-4C16BA3F4E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6313" y="2286000"/>
            <a:ext cx="7723187"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Picture 194" descr="Picture5.jpg">
            <a:extLst>
              <a:ext uri="{FF2B5EF4-FFF2-40B4-BE49-F238E27FC236}">
                <a16:creationId xmlns:a16="http://schemas.microsoft.com/office/drawing/2014/main" id="{9406FC2E-4CCC-4C34-8914-1B5162020CE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0650" y="2244725"/>
            <a:ext cx="9271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07C87F42-63B2-4838-ADFF-62462111184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5283E568-2D9A-4E06-A619-B7FE2E113D31}"/>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9">
            <a:extLst>
              <a:ext uri="{FF2B5EF4-FFF2-40B4-BE49-F238E27FC236}">
                <a16:creationId xmlns:a16="http://schemas.microsoft.com/office/drawing/2014/main" id="{4B454F36-23FB-4F84-95E5-EA5F9F37E61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67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672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727" grpId="0" animBg="1"/>
      <p:bldP spid="2367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ext Box 4">
            <a:extLst>
              <a:ext uri="{FF2B5EF4-FFF2-40B4-BE49-F238E27FC236}">
                <a16:creationId xmlns:a16="http://schemas.microsoft.com/office/drawing/2014/main" id="{E4DBD00C-92BE-4002-A491-73B476EA334A}"/>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a:t>
            </a:r>
            <a:r>
              <a:rPr lang="en-GB" altLang="en-US" b="1">
                <a:solidFill>
                  <a:srgbClr val="FF6600"/>
                </a:solidFill>
              </a:rPr>
              <a:t>reactivity</a:t>
            </a:r>
            <a:r>
              <a:rPr lang="en-GB" altLang="en-US">
                <a:solidFill>
                  <a:srgbClr val="010066"/>
                </a:solidFill>
              </a:rPr>
              <a:t> of metals </a:t>
            </a:r>
            <a:r>
              <a:rPr lang="en-GB" altLang="en-US" b="1">
                <a:solidFill>
                  <a:srgbClr val="010066"/>
                </a:solidFill>
              </a:rPr>
              <a:t>increases</a:t>
            </a:r>
            <a:r>
              <a:rPr lang="en-GB" altLang="en-US">
                <a:solidFill>
                  <a:srgbClr val="010066"/>
                </a:solidFill>
              </a:rPr>
              <a:t> going down the group. This can be explained by looking at group 1 – the alkali metals.</a:t>
            </a:r>
          </a:p>
        </p:txBody>
      </p:sp>
      <p:sp>
        <p:nvSpPr>
          <p:cNvPr id="332805" name="Rectangle 5">
            <a:extLst>
              <a:ext uri="{FF2B5EF4-FFF2-40B4-BE49-F238E27FC236}">
                <a16:creationId xmlns:a16="http://schemas.microsoft.com/office/drawing/2014/main" id="{3F571406-BD87-4170-83F2-3FC4CA841D5A}"/>
              </a:ext>
            </a:extLst>
          </p:cNvPr>
          <p:cNvSpPr>
            <a:spLocks noChangeArrowheads="1"/>
          </p:cNvSpPr>
          <p:nvPr/>
        </p:nvSpPr>
        <p:spPr bwMode="auto">
          <a:xfrm>
            <a:off x="3230563" y="1743075"/>
            <a:ext cx="5302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The atoms of each element get larger going down the group.</a:t>
            </a:r>
          </a:p>
        </p:txBody>
      </p:sp>
      <p:sp>
        <p:nvSpPr>
          <p:cNvPr id="332806" name="Text Box 6">
            <a:extLst>
              <a:ext uri="{FF2B5EF4-FFF2-40B4-BE49-F238E27FC236}">
                <a16:creationId xmlns:a16="http://schemas.microsoft.com/office/drawing/2014/main" id="{BBC9B02C-4270-49EB-A9EE-2075ED642139}"/>
              </a:ext>
            </a:extLst>
          </p:cNvPr>
          <p:cNvSpPr txBox="1">
            <a:spLocks noChangeArrowheads="1"/>
          </p:cNvSpPr>
          <p:nvPr/>
        </p:nvSpPr>
        <p:spPr bwMode="auto">
          <a:xfrm>
            <a:off x="3230563" y="2689225"/>
            <a:ext cx="51387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This means that the outer shell electron gets further away from the nucleus.</a:t>
            </a:r>
          </a:p>
        </p:txBody>
      </p:sp>
      <p:sp>
        <p:nvSpPr>
          <p:cNvPr id="332807" name="Text Box 7">
            <a:extLst>
              <a:ext uri="{FF2B5EF4-FFF2-40B4-BE49-F238E27FC236}">
                <a16:creationId xmlns:a16="http://schemas.microsoft.com/office/drawing/2014/main" id="{D382AA3D-789C-4D33-8E0A-54F84340D8FB}"/>
              </a:ext>
            </a:extLst>
          </p:cNvPr>
          <p:cNvSpPr txBox="1">
            <a:spLocks noChangeArrowheads="1"/>
          </p:cNvSpPr>
          <p:nvPr/>
        </p:nvSpPr>
        <p:spPr bwMode="auto">
          <a:xfrm>
            <a:off x="3230563" y="3987800"/>
            <a:ext cx="53022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The further an electron is from the positive nucleus, the easier it can be lost in reactions.</a:t>
            </a:r>
          </a:p>
        </p:txBody>
      </p:sp>
      <p:sp>
        <p:nvSpPr>
          <p:cNvPr id="332808" name="Text Box 8">
            <a:extLst>
              <a:ext uri="{FF2B5EF4-FFF2-40B4-BE49-F238E27FC236}">
                <a16:creationId xmlns:a16="http://schemas.microsoft.com/office/drawing/2014/main" id="{5F1C7A48-BB5F-4BB7-B8A5-84135B59CDBF}"/>
              </a:ext>
            </a:extLst>
          </p:cNvPr>
          <p:cNvSpPr txBox="1">
            <a:spLocks noChangeArrowheads="1"/>
          </p:cNvSpPr>
          <p:nvPr/>
        </p:nvSpPr>
        <p:spPr bwMode="auto">
          <a:xfrm>
            <a:off x="3230563" y="5321300"/>
            <a:ext cx="57229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This is why the reactivity of the alkali metals increases going down group 1.</a:t>
            </a:r>
          </a:p>
        </p:txBody>
      </p:sp>
      <p:sp>
        <p:nvSpPr>
          <p:cNvPr id="36872" name="Rectangle 63">
            <a:extLst>
              <a:ext uri="{FF2B5EF4-FFF2-40B4-BE49-F238E27FC236}">
                <a16:creationId xmlns:a16="http://schemas.microsoft.com/office/drawing/2014/main" id="{A4166822-AC78-420B-9367-7C6B8525DD38}"/>
              </a:ext>
            </a:extLst>
          </p:cNvPr>
          <p:cNvSpPr>
            <a:spLocks noGrp="1" noChangeArrowheads="1"/>
          </p:cNvSpPr>
          <p:nvPr>
            <p:ph type="title"/>
          </p:nvPr>
        </p:nvSpPr>
        <p:spPr/>
        <p:txBody>
          <a:bodyPr/>
          <a:lstStyle/>
          <a:p>
            <a:r>
              <a:rPr lang="en-GB" altLang="en-US" sz="2400"/>
              <a:t>How does electron structure affect reactivity?</a:t>
            </a:r>
          </a:p>
        </p:txBody>
      </p:sp>
      <p:pic>
        <p:nvPicPr>
          <p:cNvPr id="36874" name="Picture 66" descr="Picture10.jpg">
            <a:extLst>
              <a:ext uri="{FF2B5EF4-FFF2-40B4-BE49-F238E27FC236}">
                <a16:creationId xmlns:a16="http://schemas.microsoft.com/office/drawing/2014/main" id="{BA5B692C-2716-47E8-B2EB-92550D6C49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450" y="2006600"/>
            <a:ext cx="925513"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68" descr="Picture16.jpg">
            <a:extLst>
              <a:ext uri="{FF2B5EF4-FFF2-40B4-BE49-F238E27FC236}">
                <a16:creationId xmlns:a16="http://schemas.microsoft.com/office/drawing/2014/main" id="{F2E32036-6435-46D3-9649-B862008889C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38238" y="1598613"/>
            <a:ext cx="19812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6AE869FA-284F-4EC0-B0E3-7BB4A169971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DA957DBD-A3AD-4821-8D77-8A4B3E6276F5}"/>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9">
            <a:extLst>
              <a:ext uri="{FF2B5EF4-FFF2-40B4-BE49-F238E27FC236}">
                <a16:creationId xmlns:a16="http://schemas.microsoft.com/office/drawing/2014/main" id="{1697062E-4B99-46DF-9B76-6488E983D9F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28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28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280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5" grpId="0"/>
      <p:bldP spid="332806" grpId="0"/>
      <p:bldP spid="332807" grpId="0"/>
      <p:bldP spid="33280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A74AFC19-BC1A-4044-B30E-C1E84AAA7D0C}"/>
              </a:ext>
            </a:extLst>
          </p:cNvPr>
          <p:cNvSpPr>
            <a:spLocks noGrp="1" noChangeArrowheads="1"/>
          </p:cNvSpPr>
          <p:nvPr>
            <p:ph type="title"/>
          </p:nvPr>
        </p:nvSpPr>
        <p:spPr/>
        <p:txBody>
          <a:bodyPr/>
          <a:lstStyle/>
          <a:p>
            <a:r>
              <a:rPr lang="en-GB" altLang="en-US" dirty="0"/>
              <a:t>Which metal is more reactive?</a:t>
            </a:r>
          </a:p>
        </p:txBody>
      </p:sp>
      <p:pic>
        <p:nvPicPr>
          <p:cNvPr id="7" name="Picture 6">
            <a:hlinkClick r:id="" action="ppaction://hlinkshowjump?jump=nextslide"/>
            <a:extLst>
              <a:ext uri="{FF2B5EF4-FFF2-40B4-BE49-F238E27FC236}">
                <a16:creationId xmlns:a16="http://schemas.microsoft.com/office/drawing/2014/main" id="{0FA420FB-8BC3-4DD4-B21B-D84D4F4F950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AE60CEE0-216E-4FD6-B99A-27AEA771A97B}"/>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E76A4D0C-1E09-4914-99E4-9A45D40551D4}"/>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CD8F87D1-9121-4077-813C-B605EAD1E3AE}"/>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1A068FA4-4BE5-4BD1-9D89-335AA6871227}"/>
              </a:ext>
            </a:extLst>
          </p:cNvPr>
          <p:cNvSpPr>
            <a:spLocks noGrp="1" noChangeArrowheads="1"/>
          </p:cNvSpPr>
          <p:nvPr>
            <p:ph type="title"/>
          </p:nvPr>
        </p:nvSpPr>
        <p:spPr/>
        <p:txBody>
          <a:bodyPr/>
          <a:lstStyle/>
          <a:p>
            <a:r>
              <a:rPr lang="en-GB" altLang="en-US" dirty="0"/>
              <a:t>What is the order of reactivity?</a:t>
            </a:r>
          </a:p>
        </p:txBody>
      </p:sp>
      <p:pic>
        <p:nvPicPr>
          <p:cNvPr id="7" name="Picture 6">
            <a:hlinkClick r:id="" action="ppaction://hlinkshowjump?jump=nextslide"/>
            <a:extLst>
              <a:ext uri="{FF2B5EF4-FFF2-40B4-BE49-F238E27FC236}">
                <a16:creationId xmlns:a16="http://schemas.microsoft.com/office/drawing/2014/main" id="{29A806DB-4500-49BF-8229-0167C225CF9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B86301CB-8811-41BF-B257-4A39E14916FD}"/>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478F8B6E-D061-47DA-8D4B-74D1C5677185}"/>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5706618-CEF5-48E0-8514-3CADFC1ED0B6}"/>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1" name="Picture 88" descr="Picture11.jpg">
            <a:extLst>
              <a:ext uri="{FF2B5EF4-FFF2-40B4-BE49-F238E27FC236}">
                <a16:creationId xmlns:a16="http://schemas.microsoft.com/office/drawing/2014/main" id="{B8A1FA0F-0C40-40C6-A84E-1DECCCDA0D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14773" y="2157590"/>
            <a:ext cx="3005137"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2">
            <a:extLst>
              <a:ext uri="{FF2B5EF4-FFF2-40B4-BE49-F238E27FC236}">
                <a16:creationId xmlns:a16="http://schemas.microsoft.com/office/drawing/2014/main" id="{E606684E-BF15-4389-AD7D-684C22B42B27}"/>
              </a:ext>
            </a:extLst>
          </p:cNvPr>
          <p:cNvSpPr>
            <a:spLocks noGrp="1" noChangeArrowheads="1"/>
          </p:cNvSpPr>
          <p:nvPr>
            <p:ph type="title"/>
          </p:nvPr>
        </p:nvSpPr>
        <p:spPr/>
        <p:txBody>
          <a:bodyPr/>
          <a:lstStyle/>
          <a:p>
            <a:r>
              <a:rPr lang="en-GB" altLang="en-US"/>
              <a:t>Reactivity of non-metals</a:t>
            </a:r>
          </a:p>
        </p:txBody>
      </p:sp>
      <p:sp>
        <p:nvSpPr>
          <p:cNvPr id="37893" name="Text Box 6">
            <a:extLst>
              <a:ext uri="{FF2B5EF4-FFF2-40B4-BE49-F238E27FC236}">
                <a16:creationId xmlns:a16="http://schemas.microsoft.com/office/drawing/2014/main" id="{963ECAC6-18A4-46B1-A81D-64555609B227}"/>
              </a:ext>
            </a:extLst>
          </p:cNvPr>
          <p:cNvSpPr txBox="1">
            <a:spLocks noChangeArrowheads="1"/>
          </p:cNvSpPr>
          <p:nvPr/>
        </p:nvSpPr>
        <p:spPr bwMode="auto">
          <a:xfrm>
            <a:off x="358775" y="784225"/>
            <a:ext cx="8281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010066"/>
                </a:solidFill>
              </a:rPr>
              <a:t>Group 0 </a:t>
            </a:r>
            <a:r>
              <a:rPr lang="en-GB" altLang="en-US">
                <a:solidFill>
                  <a:srgbClr val="010066"/>
                </a:solidFill>
              </a:rPr>
              <a:t>elements are the most unreactive of all elements.</a:t>
            </a:r>
          </a:p>
        </p:txBody>
      </p:sp>
      <p:sp>
        <p:nvSpPr>
          <p:cNvPr id="240647" name="Text Box 7">
            <a:extLst>
              <a:ext uri="{FF2B5EF4-FFF2-40B4-BE49-F238E27FC236}">
                <a16:creationId xmlns:a16="http://schemas.microsoft.com/office/drawing/2014/main" id="{AC342D58-2374-475B-9E5D-674CCA2122E2}"/>
              </a:ext>
            </a:extLst>
          </p:cNvPr>
          <p:cNvSpPr txBox="1">
            <a:spLocks noChangeArrowheads="1"/>
          </p:cNvSpPr>
          <p:nvPr/>
        </p:nvSpPr>
        <p:spPr bwMode="auto">
          <a:xfrm>
            <a:off x="354014" y="1931988"/>
            <a:ext cx="331486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Font typeface="Wingdings" panose="05000000000000000000" pitchFamily="2" charset="2"/>
              <a:buNone/>
            </a:pPr>
            <a:r>
              <a:rPr lang="en-GB" altLang="en-US" dirty="0">
                <a:solidFill>
                  <a:srgbClr val="010066"/>
                </a:solidFill>
              </a:rPr>
              <a:t>For the remaining </a:t>
            </a:r>
          </a:p>
          <a:p>
            <a:pPr eaLnBrk="1" hangingPunct="1">
              <a:buFont typeface="Wingdings" panose="05000000000000000000" pitchFamily="2" charset="2"/>
              <a:buNone/>
            </a:pPr>
            <a:r>
              <a:rPr lang="en-GB" altLang="en-US" dirty="0">
                <a:solidFill>
                  <a:srgbClr val="010066"/>
                </a:solidFill>
              </a:rPr>
              <a:t>non-metals, </a:t>
            </a:r>
            <a:r>
              <a:rPr lang="en-GB" altLang="en-US" b="1" dirty="0">
                <a:solidFill>
                  <a:srgbClr val="010066"/>
                </a:solidFill>
              </a:rPr>
              <a:t>reactivity increases</a:t>
            </a:r>
            <a:r>
              <a:rPr lang="en-GB" altLang="en-US" dirty="0">
                <a:solidFill>
                  <a:srgbClr val="010066"/>
                </a:solidFill>
              </a:rPr>
              <a:t> up a group and along a period from left to right.</a:t>
            </a:r>
          </a:p>
        </p:txBody>
      </p:sp>
      <p:sp>
        <p:nvSpPr>
          <p:cNvPr id="240648" name="Text Box 8">
            <a:extLst>
              <a:ext uri="{FF2B5EF4-FFF2-40B4-BE49-F238E27FC236}">
                <a16:creationId xmlns:a16="http://schemas.microsoft.com/office/drawing/2014/main" id="{75546325-B056-4B82-BD0F-ADCD3A7597F4}"/>
              </a:ext>
            </a:extLst>
          </p:cNvPr>
          <p:cNvSpPr txBox="1">
            <a:spLocks noChangeArrowheads="1"/>
          </p:cNvSpPr>
          <p:nvPr/>
        </p:nvSpPr>
        <p:spPr bwMode="auto">
          <a:xfrm>
            <a:off x="354013" y="4540250"/>
            <a:ext cx="2987498" cy="7572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lnSpc>
                <a:spcPct val="90000"/>
              </a:lnSpc>
            </a:pPr>
            <a:r>
              <a:rPr lang="en-GB" altLang="en-US" dirty="0">
                <a:solidFill>
                  <a:srgbClr val="010066"/>
                </a:solidFill>
              </a:rPr>
              <a:t>Which is the most reactive non-metal?</a:t>
            </a:r>
          </a:p>
        </p:txBody>
      </p:sp>
      <p:sp>
        <p:nvSpPr>
          <p:cNvPr id="240722" name="Rectangle 82">
            <a:extLst>
              <a:ext uri="{FF2B5EF4-FFF2-40B4-BE49-F238E27FC236}">
                <a16:creationId xmlns:a16="http://schemas.microsoft.com/office/drawing/2014/main" id="{928E629C-8DFF-477C-B3BB-D9EEF98B34C3}"/>
              </a:ext>
            </a:extLst>
          </p:cNvPr>
          <p:cNvSpPr>
            <a:spLocks noChangeArrowheads="1"/>
          </p:cNvSpPr>
          <p:nvPr/>
        </p:nvSpPr>
        <p:spPr bwMode="auto">
          <a:xfrm>
            <a:off x="7702373" y="2167115"/>
            <a:ext cx="463550" cy="35290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7905" name="Text Box 84">
            <a:extLst>
              <a:ext uri="{FF2B5EF4-FFF2-40B4-BE49-F238E27FC236}">
                <a16:creationId xmlns:a16="http://schemas.microsoft.com/office/drawing/2014/main" id="{21F11F6A-D868-4037-8338-4F1591295F5C}"/>
              </a:ext>
            </a:extLst>
          </p:cNvPr>
          <p:cNvSpPr txBox="1">
            <a:spLocks noChangeArrowheads="1"/>
          </p:cNvSpPr>
          <p:nvPr/>
        </p:nvSpPr>
        <p:spPr bwMode="auto">
          <a:xfrm>
            <a:off x="5865635" y="5783440"/>
            <a:ext cx="1758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FF6600"/>
                </a:solidFill>
              </a:rPr>
              <a:t>very</a:t>
            </a:r>
          </a:p>
          <a:p>
            <a:pPr algn="ctr"/>
            <a:r>
              <a:rPr lang="en-GB" altLang="en-US" b="1">
                <a:solidFill>
                  <a:srgbClr val="FF6600"/>
                </a:solidFill>
              </a:rPr>
              <a:t>unreactive</a:t>
            </a:r>
          </a:p>
        </p:txBody>
      </p:sp>
      <p:sp>
        <p:nvSpPr>
          <p:cNvPr id="37906" name="Line 85">
            <a:extLst>
              <a:ext uri="{FF2B5EF4-FFF2-40B4-BE49-F238E27FC236}">
                <a16:creationId xmlns:a16="http://schemas.microsoft.com/office/drawing/2014/main" id="{6B18F5FF-1148-44A3-BBF3-1517D8D00843}"/>
              </a:ext>
            </a:extLst>
          </p:cNvPr>
          <p:cNvSpPr>
            <a:spLocks noChangeShapeType="1"/>
          </p:cNvSpPr>
          <p:nvPr/>
        </p:nvSpPr>
        <p:spPr bwMode="auto">
          <a:xfrm flipV="1">
            <a:off x="7326135" y="5780265"/>
            <a:ext cx="642938" cy="338138"/>
          </a:xfrm>
          <a:prstGeom prst="line">
            <a:avLst/>
          </a:prstGeom>
          <a:noFill/>
          <a:ln w="508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91" name="Picture 90" descr="Picture13.jpg">
            <a:extLst>
              <a:ext uri="{FF2B5EF4-FFF2-40B4-BE49-F238E27FC236}">
                <a16:creationId xmlns:a16="http://schemas.microsoft.com/office/drawing/2014/main" id="{130B0706-9F2C-45D9-BEA1-517025CF27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74960" y="2598915"/>
            <a:ext cx="93345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a:hlinkClick r:id="" action="ppaction://hlinkshowjump?jump=nextslide"/>
            <a:extLst>
              <a:ext uri="{FF2B5EF4-FFF2-40B4-BE49-F238E27FC236}">
                <a16:creationId xmlns:a16="http://schemas.microsoft.com/office/drawing/2014/main" id="{F5E6146A-2C85-4324-9E32-A44B77DBED8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B587D17A-EB3A-4461-BDC0-4F2108377FE9}"/>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90" name="Picture 89" descr="Picture12.jpg">
            <a:extLst>
              <a:ext uri="{FF2B5EF4-FFF2-40B4-BE49-F238E27FC236}">
                <a16:creationId xmlns:a16="http://schemas.microsoft.com/office/drawing/2014/main" id="{68121DB2-B8FC-4F61-BF86-23F3B101519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45676" y="1333678"/>
            <a:ext cx="338455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a:extLst>
              <a:ext uri="{FF2B5EF4-FFF2-40B4-BE49-F238E27FC236}">
                <a16:creationId xmlns:a16="http://schemas.microsoft.com/office/drawing/2014/main" id="{0F2E22AA-20E7-46AA-BB5D-063A70988FFE}"/>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906"/>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4072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4064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wipe(down)">
                                      <p:cBhvr>
                                        <p:cTn id="20" dur="500"/>
                                        <p:tgtEl>
                                          <p:spTgt spid="91"/>
                                        </p:tgtEl>
                                      </p:cBhvr>
                                    </p:animEffect>
                                  </p:childTnLst>
                                </p:cTn>
                              </p:par>
                              <p:par>
                                <p:cTn id="21" presetID="22" presetClass="entr" presetSubtype="8"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left)">
                                      <p:cBhvr>
                                        <p:cTn id="23" dur="500"/>
                                        <p:tgtEl>
                                          <p:spTgt spid="9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0648"/>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7" grpId="0"/>
      <p:bldP spid="240648" grpId="0" animBg="1"/>
      <p:bldP spid="240722" grpId="0" animBg="1"/>
      <p:bldP spid="3790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ext Box 3">
            <a:extLst>
              <a:ext uri="{FF2B5EF4-FFF2-40B4-BE49-F238E27FC236}">
                <a16:creationId xmlns:a16="http://schemas.microsoft.com/office/drawing/2014/main" id="{413CAEB6-ACD3-4E16-A8E5-66290CBCA9E1}"/>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reactivity of non-metals </a:t>
            </a:r>
            <a:r>
              <a:rPr lang="en-GB" altLang="en-US" b="1">
                <a:solidFill>
                  <a:srgbClr val="010066"/>
                </a:solidFill>
              </a:rPr>
              <a:t>decreases</a:t>
            </a:r>
            <a:r>
              <a:rPr lang="en-GB" altLang="en-US">
                <a:solidFill>
                  <a:srgbClr val="010066"/>
                </a:solidFill>
              </a:rPr>
              <a:t> going down the group. This can be explained by looking at group 7 – the halogens. </a:t>
            </a:r>
          </a:p>
        </p:txBody>
      </p:sp>
      <p:sp>
        <p:nvSpPr>
          <p:cNvPr id="465924" name="Rectangle 4">
            <a:extLst>
              <a:ext uri="{FF2B5EF4-FFF2-40B4-BE49-F238E27FC236}">
                <a16:creationId xmlns:a16="http://schemas.microsoft.com/office/drawing/2014/main" id="{182EE651-EFBD-42EA-AE6A-EF09CD774A40}"/>
              </a:ext>
            </a:extLst>
          </p:cNvPr>
          <p:cNvSpPr>
            <a:spLocks noChangeArrowheads="1"/>
          </p:cNvSpPr>
          <p:nvPr/>
        </p:nvSpPr>
        <p:spPr bwMode="auto">
          <a:xfrm>
            <a:off x="342900" y="1725613"/>
            <a:ext cx="53863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The atoms of each element get larger going down the group.</a:t>
            </a:r>
          </a:p>
        </p:txBody>
      </p:sp>
      <p:sp>
        <p:nvSpPr>
          <p:cNvPr id="465925" name="Text Box 5">
            <a:extLst>
              <a:ext uri="{FF2B5EF4-FFF2-40B4-BE49-F238E27FC236}">
                <a16:creationId xmlns:a16="http://schemas.microsoft.com/office/drawing/2014/main" id="{0811B106-C14F-4D9D-BB1E-7B978F5C8282}"/>
              </a:ext>
            </a:extLst>
          </p:cNvPr>
          <p:cNvSpPr txBox="1">
            <a:spLocks noChangeArrowheads="1"/>
          </p:cNvSpPr>
          <p:nvPr/>
        </p:nvSpPr>
        <p:spPr bwMode="auto">
          <a:xfrm>
            <a:off x="342900" y="2667000"/>
            <a:ext cx="4590344"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This means that the outer shell gets further away from the nucleus and is shielded by more electron shells.</a:t>
            </a:r>
          </a:p>
        </p:txBody>
      </p:sp>
      <p:sp>
        <p:nvSpPr>
          <p:cNvPr id="465926" name="Text Box 6">
            <a:extLst>
              <a:ext uri="{FF2B5EF4-FFF2-40B4-BE49-F238E27FC236}">
                <a16:creationId xmlns:a16="http://schemas.microsoft.com/office/drawing/2014/main" id="{79051B44-3CFF-4487-B8AB-FAD7B01884EA}"/>
              </a:ext>
            </a:extLst>
          </p:cNvPr>
          <p:cNvSpPr txBox="1">
            <a:spLocks noChangeArrowheads="1"/>
          </p:cNvSpPr>
          <p:nvPr/>
        </p:nvSpPr>
        <p:spPr bwMode="auto">
          <a:xfrm>
            <a:off x="342900" y="4348163"/>
            <a:ext cx="44323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The further the outer shell is from the positive attraction of the nucleus, the harder it is to attract another electron to complete the outer shell.</a:t>
            </a:r>
          </a:p>
        </p:txBody>
      </p:sp>
      <p:sp>
        <p:nvSpPr>
          <p:cNvPr id="38919" name="Rectangle 82">
            <a:extLst>
              <a:ext uri="{FF2B5EF4-FFF2-40B4-BE49-F238E27FC236}">
                <a16:creationId xmlns:a16="http://schemas.microsoft.com/office/drawing/2014/main" id="{364876BC-0A6A-462C-94BE-432CDB2171CC}"/>
              </a:ext>
            </a:extLst>
          </p:cNvPr>
          <p:cNvSpPr>
            <a:spLocks noGrp="1" noChangeArrowheads="1"/>
          </p:cNvSpPr>
          <p:nvPr>
            <p:ph type="title"/>
          </p:nvPr>
        </p:nvSpPr>
        <p:spPr/>
        <p:txBody>
          <a:bodyPr/>
          <a:lstStyle/>
          <a:p>
            <a:r>
              <a:rPr lang="en-GB" altLang="en-US"/>
              <a:t>Electron structure and reactivity</a:t>
            </a:r>
          </a:p>
        </p:txBody>
      </p:sp>
      <p:pic>
        <p:nvPicPr>
          <p:cNvPr id="38920" name="Picture 49" descr="Picture14.jpg">
            <a:extLst>
              <a:ext uri="{FF2B5EF4-FFF2-40B4-BE49-F238E27FC236}">
                <a16:creationId xmlns:a16="http://schemas.microsoft.com/office/drawing/2014/main" id="{5F08DA3F-7756-4884-831E-0BE5528DDB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3038" y="2139951"/>
            <a:ext cx="3279775"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BDA3D3A8-B3B8-47EF-98DA-B4631A5EC69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2134E615-0AC0-4D19-95C5-5E911416DA7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59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59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592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4" grpId="0"/>
      <p:bldP spid="465925" grpId="0"/>
      <p:bldP spid="46592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7446CF07-4986-4982-94C2-1B29E9BC1769}"/>
              </a:ext>
            </a:extLst>
          </p:cNvPr>
          <p:cNvSpPr>
            <a:spLocks noGrp="1" noChangeArrowheads="1"/>
          </p:cNvSpPr>
          <p:nvPr>
            <p:ph type="title"/>
          </p:nvPr>
        </p:nvSpPr>
        <p:spPr/>
        <p:txBody>
          <a:bodyPr/>
          <a:lstStyle/>
          <a:p>
            <a:r>
              <a:rPr lang="en-GB" altLang="en-US" dirty="0"/>
              <a:t>Which non-metal is more reactive?</a:t>
            </a:r>
          </a:p>
        </p:txBody>
      </p:sp>
      <p:pic>
        <p:nvPicPr>
          <p:cNvPr id="7" name="Picture 5" descr="flash_icon">
            <a:extLst>
              <a:ext uri="{FF2B5EF4-FFF2-40B4-BE49-F238E27FC236}">
                <a16:creationId xmlns:a16="http://schemas.microsoft.com/office/drawing/2014/main" id="{027E78EA-E5A4-4F08-98E9-79AA067F83A0}"/>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8584A8BF-5292-4495-AA78-BBE5CC73C531}"/>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20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0AE0E12-A579-4078-A503-48C10CB69BEA}"/>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a:extLst>
              <a:ext uri="{FF2B5EF4-FFF2-40B4-BE49-F238E27FC236}">
                <a16:creationId xmlns:a16="http://schemas.microsoft.com/office/drawing/2014/main" id="{55EBAB42-1841-4AC4-A588-C52F742EFF29}"/>
              </a:ext>
            </a:extLst>
          </p:cNvPr>
          <p:cNvSpPr>
            <a:spLocks noGrp="1"/>
          </p:cNvSpPr>
          <p:nvPr>
            <p:ph type="title"/>
          </p:nvPr>
        </p:nvSpPr>
        <p:spPr/>
        <p:txBody>
          <a:bodyPr/>
          <a:lstStyle/>
          <a:p>
            <a:r>
              <a:rPr lang="en-GB" altLang="en-US"/>
              <a:t>Different types of elements</a:t>
            </a:r>
          </a:p>
        </p:txBody>
      </p:sp>
      <p:sp>
        <p:nvSpPr>
          <p:cNvPr id="15363" name="TextBox 3">
            <a:extLst>
              <a:ext uri="{FF2B5EF4-FFF2-40B4-BE49-F238E27FC236}">
                <a16:creationId xmlns:a16="http://schemas.microsoft.com/office/drawing/2014/main" id="{1C7D656A-0F76-4A06-8DA3-DBD4C4A9D3CB}"/>
              </a:ext>
            </a:extLst>
          </p:cNvPr>
          <p:cNvSpPr txBox="1">
            <a:spLocks noChangeArrowheads="1"/>
          </p:cNvSpPr>
          <p:nvPr/>
        </p:nvSpPr>
        <p:spPr bwMode="auto">
          <a:xfrm>
            <a:off x="342900" y="1341438"/>
            <a:ext cx="6610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majority of elements are </a:t>
            </a:r>
            <a:r>
              <a:rPr lang="en-GB" altLang="en-US" b="1">
                <a:solidFill>
                  <a:srgbClr val="FF6600"/>
                </a:solidFill>
              </a:rPr>
              <a:t>metals</a:t>
            </a:r>
            <a:r>
              <a:rPr lang="en-GB" altLang="en-US"/>
              <a:t>. </a:t>
            </a:r>
          </a:p>
        </p:txBody>
      </p:sp>
      <p:sp>
        <p:nvSpPr>
          <p:cNvPr id="15364" name="TextBox 4">
            <a:extLst>
              <a:ext uri="{FF2B5EF4-FFF2-40B4-BE49-F238E27FC236}">
                <a16:creationId xmlns:a16="http://schemas.microsoft.com/office/drawing/2014/main" id="{6DFCAD87-B2E0-4EAF-8F06-5FDED7467CB2}"/>
              </a:ext>
            </a:extLst>
          </p:cNvPr>
          <p:cNvSpPr txBox="1">
            <a:spLocks noChangeArrowheads="1"/>
          </p:cNvSpPr>
          <p:nvPr/>
        </p:nvSpPr>
        <p:spPr bwMode="auto">
          <a:xfrm>
            <a:off x="342900" y="1897063"/>
            <a:ext cx="8010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Some elements are known as </a:t>
            </a:r>
            <a:r>
              <a:rPr lang="en-GB" altLang="en-US" b="1">
                <a:solidFill>
                  <a:srgbClr val="FF6600"/>
                </a:solidFill>
              </a:rPr>
              <a:t>non-metals</a:t>
            </a:r>
            <a:r>
              <a:rPr lang="en-GB" altLang="en-US"/>
              <a:t>.</a:t>
            </a:r>
          </a:p>
        </p:txBody>
      </p:sp>
      <p:sp>
        <p:nvSpPr>
          <p:cNvPr id="15365" name="TextBox 5">
            <a:extLst>
              <a:ext uri="{FF2B5EF4-FFF2-40B4-BE49-F238E27FC236}">
                <a16:creationId xmlns:a16="http://schemas.microsoft.com/office/drawing/2014/main" id="{BD08D4D0-246D-4932-9480-D8A831757951}"/>
              </a:ext>
            </a:extLst>
          </p:cNvPr>
          <p:cNvSpPr txBox="1">
            <a:spLocks noChangeArrowheads="1"/>
          </p:cNvSpPr>
          <p:nvPr/>
        </p:nvSpPr>
        <p:spPr bwMode="auto">
          <a:xfrm>
            <a:off x="342900" y="5322888"/>
            <a:ext cx="84280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Metals and non-metals </a:t>
            </a:r>
            <a:r>
              <a:rPr lang="en-GB" altLang="en-US"/>
              <a:t>have </a:t>
            </a:r>
            <a:r>
              <a:rPr lang="en-GB" altLang="en-US">
                <a:solidFill>
                  <a:srgbClr val="010066"/>
                </a:solidFill>
              </a:rPr>
              <a:t>completely </a:t>
            </a:r>
            <a:r>
              <a:rPr lang="en-GB" altLang="en-US" b="1">
                <a:solidFill>
                  <a:srgbClr val="010066"/>
                </a:solidFill>
              </a:rPr>
              <a:t>different</a:t>
            </a:r>
            <a:r>
              <a:rPr lang="en-GB" altLang="en-US">
                <a:solidFill>
                  <a:srgbClr val="010066"/>
                </a:solidFill>
              </a:rPr>
              <a:t> chemical and physical properties. </a:t>
            </a:r>
          </a:p>
        </p:txBody>
      </p:sp>
      <p:sp>
        <p:nvSpPr>
          <p:cNvPr id="20486" name="TextBox 7">
            <a:extLst>
              <a:ext uri="{FF2B5EF4-FFF2-40B4-BE49-F238E27FC236}">
                <a16:creationId xmlns:a16="http://schemas.microsoft.com/office/drawing/2014/main" id="{EC891D77-B904-414F-B9C9-9963D2831969}"/>
              </a:ext>
            </a:extLst>
          </p:cNvPr>
          <p:cNvSpPr txBox="1">
            <a:spLocks noChangeArrowheads="1"/>
          </p:cNvSpPr>
          <p:nvPr/>
        </p:nvSpPr>
        <p:spPr bwMode="auto">
          <a:xfrm>
            <a:off x="342900" y="78422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There are different types of </a:t>
            </a:r>
            <a:r>
              <a:rPr lang="en-GB" altLang="en-US" b="1">
                <a:solidFill>
                  <a:srgbClr val="FF6600"/>
                </a:solidFill>
              </a:rPr>
              <a:t>elements</a:t>
            </a:r>
            <a:r>
              <a:rPr lang="en-GB" altLang="en-US"/>
              <a:t> in the periodic table.</a:t>
            </a:r>
          </a:p>
        </p:txBody>
      </p:sp>
      <p:pic>
        <p:nvPicPr>
          <p:cNvPr id="17416" name="Picture 8" descr="\\SVRSTR01\Users\Charlotte.Rowan\My Documents\Shutterstock\IvanC7_393638710.jpg">
            <a:extLst>
              <a:ext uri="{FF2B5EF4-FFF2-40B4-BE49-F238E27FC236}">
                <a16:creationId xmlns:a16="http://schemas.microsoft.com/office/drawing/2014/main" id="{C3C2B09F-9CFE-40B0-BE98-364635106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450" y="2419350"/>
            <a:ext cx="30480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SVRSTR01\Users\Charlotte.Rowan\My Documents\Shutterstock\Sittirak Jadlit_413607181.jpg">
            <a:extLst>
              <a:ext uri="{FF2B5EF4-FFF2-40B4-BE49-F238E27FC236}">
                <a16:creationId xmlns:a16="http://schemas.microsoft.com/office/drawing/2014/main" id="{75899F76-9670-4B0D-8BBD-E086CD386E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0" y="2419350"/>
            <a:ext cx="3217863"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58D0D755-A61C-440D-9036-55103CEA15B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3C9C83B-75EE-4A30-B144-9FD65AF97D84}"/>
              </a:ext>
            </a:extLst>
          </p:cNvPr>
          <p:cNvSpPr>
            <a:spLocks noGrp="1"/>
          </p:cNvSpPr>
          <p:nvPr>
            <p:ph type="title"/>
          </p:nvPr>
        </p:nvSpPr>
        <p:spPr/>
        <p:txBody>
          <a:bodyPr/>
          <a:lstStyle/>
          <a:p>
            <a:r>
              <a:rPr lang="en-GB" altLang="en-US"/>
              <a:t>Physical properties (1)</a:t>
            </a:r>
          </a:p>
        </p:txBody>
      </p:sp>
      <p:sp>
        <p:nvSpPr>
          <p:cNvPr id="16388" name="TextBox 43">
            <a:extLst>
              <a:ext uri="{FF2B5EF4-FFF2-40B4-BE49-F238E27FC236}">
                <a16:creationId xmlns:a16="http://schemas.microsoft.com/office/drawing/2014/main" id="{348717CD-7EE4-430D-8B3D-F872A4A53218}"/>
              </a:ext>
            </a:extLst>
          </p:cNvPr>
          <p:cNvSpPr txBox="1">
            <a:spLocks noChangeArrowheads="1"/>
          </p:cNvSpPr>
          <p:nvPr/>
        </p:nvSpPr>
        <p:spPr bwMode="auto">
          <a:xfrm>
            <a:off x="354013" y="5625571"/>
            <a:ext cx="8178800"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Can you name any exceptions to the trends above?</a:t>
            </a:r>
          </a:p>
        </p:txBody>
      </p:sp>
      <p:sp>
        <p:nvSpPr>
          <p:cNvPr id="21510" name="TextBox 39">
            <a:extLst>
              <a:ext uri="{FF2B5EF4-FFF2-40B4-BE49-F238E27FC236}">
                <a16:creationId xmlns:a16="http://schemas.microsoft.com/office/drawing/2014/main" id="{06183FE2-60CD-4909-85A5-9606DA0AFC6A}"/>
              </a:ext>
            </a:extLst>
          </p:cNvPr>
          <p:cNvSpPr txBox="1">
            <a:spLocks noChangeArrowheads="1"/>
          </p:cNvSpPr>
          <p:nvPr/>
        </p:nvSpPr>
        <p:spPr bwMode="auto">
          <a:xfrm>
            <a:off x="542925" y="3718808"/>
            <a:ext cx="264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Boiling point</a:t>
            </a:r>
          </a:p>
        </p:txBody>
      </p:sp>
      <p:sp>
        <p:nvSpPr>
          <p:cNvPr id="21540" name="TextBox 40">
            <a:extLst>
              <a:ext uri="{FF2B5EF4-FFF2-40B4-BE49-F238E27FC236}">
                <a16:creationId xmlns:a16="http://schemas.microsoft.com/office/drawing/2014/main" id="{4F9D1E45-38A4-4C51-8C1F-A684E7126F20}"/>
              </a:ext>
            </a:extLst>
          </p:cNvPr>
          <p:cNvSpPr txBox="1">
            <a:spLocks noChangeArrowheads="1"/>
          </p:cNvSpPr>
          <p:nvPr/>
        </p:nvSpPr>
        <p:spPr bwMode="auto">
          <a:xfrm>
            <a:off x="3201988" y="3718808"/>
            <a:ext cx="2220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High</a:t>
            </a:r>
          </a:p>
        </p:txBody>
      </p:sp>
      <p:sp>
        <p:nvSpPr>
          <p:cNvPr id="21541" name="TextBox 41">
            <a:extLst>
              <a:ext uri="{FF2B5EF4-FFF2-40B4-BE49-F238E27FC236}">
                <a16:creationId xmlns:a16="http://schemas.microsoft.com/office/drawing/2014/main" id="{EA2109FA-DF90-4704-BA8B-75A74B5E2785}"/>
              </a:ext>
            </a:extLst>
          </p:cNvPr>
          <p:cNvSpPr txBox="1">
            <a:spLocks noChangeArrowheads="1"/>
          </p:cNvSpPr>
          <p:nvPr/>
        </p:nvSpPr>
        <p:spPr bwMode="auto">
          <a:xfrm>
            <a:off x="5859463" y="3718808"/>
            <a:ext cx="2846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Low</a:t>
            </a:r>
          </a:p>
        </p:txBody>
      </p:sp>
      <p:sp>
        <p:nvSpPr>
          <p:cNvPr id="21513" name="TextBox 31">
            <a:extLst>
              <a:ext uri="{FF2B5EF4-FFF2-40B4-BE49-F238E27FC236}">
                <a16:creationId xmlns:a16="http://schemas.microsoft.com/office/drawing/2014/main" id="{63609ACD-A7CF-48A2-BA5B-3A6BC332358C}"/>
              </a:ext>
            </a:extLst>
          </p:cNvPr>
          <p:cNvSpPr txBox="1">
            <a:spLocks noChangeArrowheads="1"/>
          </p:cNvSpPr>
          <p:nvPr/>
        </p:nvSpPr>
        <p:spPr bwMode="auto">
          <a:xfrm>
            <a:off x="542924" y="2169055"/>
            <a:ext cx="2673351"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Physical state </a:t>
            </a:r>
            <a:br>
              <a:rPr lang="en-GB" altLang="en-US" dirty="0"/>
            </a:br>
            <a:r>
              <a:rPr lang="en-GB" altLang="en-US" dirty="0"/>
              <a:t>(at 25</a:t>
            </a:r>
            <a:r>
              <a:rPr lang="en-GB" altLang="en-US" sz="1000" dirty="0"/>
              <a:t> </a:t>
            </a:r>
            <a:r>
              <a:rPr lang="en-GB" altLang="en-US" dirty="0"/>
              <a:t>°C)</a:t>
            </a:r>
          </a:p>
        </p:txBody>
      </p:sp>
      <p:sp>
        <p:nvSpPr>
          <p:cNvPr id="21537" name="TextBox 32">
            <a:extLst>
              <a:ext uri="{FF2B5EF4-FFF2-40B4-BE49-F238E27FC236}">
                <a16:creationId xmlns:a16="http://schemas.microsoft.com/office/drawing/2014/main" id="{28F03E03-D90E-4EF5-8C12-6BFBE9B189C4}"/>
              </a:ext>
            </a:extLst>
          </p:cNvPr>
          <p:cNvSpPr txBox="1">
            <a:spLocks noChangeArrowheads="1"/>
          </p:cNvSpPr>
          <p:nvPr/>
        </p:nvSpPr>
        <p:spPr bwMode="auto">
          <a:xfrm>
            <a:off x="3201988" y="2169055"/>
            <a:ext cx="2535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Solid (except Hg)</a:t>
            </a:r>
          </a:p>
        </p:txBody>
      </p:sp>
      <p:sp>
        <p:nvSpPr>
          <p:cNvPr id="21538" name="TextBox 33">
            <a:extLst>
              <a:ext uri="{FF2B5EF4-FFF2-40B4-BE49-F238E27FC236}">
                <a16:creationId xmlns:a16="http://schemas.microsoft.com/office/drawing/2014/main" id="{15C59F36-673C-4AB3-A4FA-F8FC7C60127C}"/>
              </a:ext>
            </a:extLst>
          </p:cNvPr>
          <p:cNvSpPr txBox="1">
            <a:spLocks noChangeArrowheads="1"/>
          </p:cNvSpPr>
          <p:nvPr/>
        </p:nvSpPr>
        <p:spPr bwMode="auto">
          <a:xfrm>
            <a:off x="5859463" y="2169055"/>
            <a:ext cx="2632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Solid, gas (except Br)</a:t>
            </a:r>
          </a:p>
        </p:txBody>
      </p:sp>
      <p:sp>
        <p:nvSpPr>
          <p:cNvPr id="21516" name="TextBox 35">
            <a:extLst>
              <a:ext uri="{FF2B5EF4-FFF2-40B4-BE49-F238E27FC236}">
                <a16:creationId xmlns:a16="http://schemas.microsoft.com/office/drawing/2014/main" id="{F3687B3A-BAC5-4D76-A6A3-A0356E82C548}"/>
              </a:ext>
            </a:extLst>
          </p:cNvPr>
          <p:cNvSpPr txBox="1">
            <a:spLocks noChangeArrowheads="1"/>
          </p:cNvSpPr>
          <p:nvPr/>
        </p:nvSpPr>
        <p:spPr bwMode="auto">
          <a:xfrm>
            <a:off x="542925" y="3140958"/>
            <a:ext cx="2371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Density</a:t>
            </a:r>
          </a:p>
        </p:txBody>
      </p:sp>
      <p:sp>
        <p:nvSpPr>
          <p:cNvPr id="21534" name="TextBox 36">
            <a:extLst>
              <a:ext uri="{FF2B5EF4-FFF2-40B4-BE49-F238E27FC236}">
                <a16:creationId xmlns:a16="http://schemas.microsoft.com/office/drawing/2014/main" id="{7A96328B-C509-4F6E-8AC8-B1E82317D915}"/>
              </a:ext>
            </a:extLst>
          </p:cNvPr>
          <p:cNvSpPr txBox="1">
            <a:spLocks noChangeArrowheads="1"/>
          </p:cNvSpPr>
          <p:nvPr/>
        </p:nvSpPr>
        <p:spPr bwMode="auto">
          <a:xfrm>
            <a:off x="3201988" y="3140958"/>
            <a:ext cx="2220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High density</a:t>
            </a:r>
          </a:p>
        </p:txBody>
      </p:sp>
      <p:sp>
        <p:nvSpPr>
          <p:cNvPr id="21535" name="TextBox 37">
            <a:extLst>
              <a:ext uri="{FF2B5EF4-FFF2-40B4-BE49-F238E27FC236}">
                <a16:creationId xmlns:a16="http://schemas.microsoft.com/office/drawing/2014/main" id="{992661A5-8E6B-40E0-8100-35E9B54FD77A}"/>
              </a:ext>
            </a:extLst>
          </p:cNvPr>
          <p:cNvSpPr txBox="1">
            <a:spLocks noChangeArrowheads="1"/>
          </p:cNvSpPr>
          <p:nvPr/>
        </p:nvSpPr>
        <p:spPr bwMode="auto">
          <a:xfrm>
            <a:off x="5859463" y="3140958"/>
            <a:ext cx="2846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Low density</a:t>
            </a:r>
          </a:p>
        </p:txBody>
      </p:sp>
      <p:sp>
        <p:nvSpPr>
          <p:cNvPr id="21519" name="Rectangle 17">
            <a:extLst>
              <a:ext uri="{FF2B5EF4-FFF2-40B4-BE49-F238E27FC236}">
                <a16:creationId xmlns:a16="http://schemas.microsoft.com/office/drawing/2014/main" id="{FFE6A6F5-0F8A-416F-B2E8-584353D565FF}"/>
              </a:ext>
            </a:extLst>
          </p:cNvPr>
          <p:cNvSpPr>
            <a:spLocks noChangeArrowheads="1"/>
          </p:cNvSpPr>
          <p:nvPr/>
        </p:nvSpPr>
        <p:spPr bwMode="auto">
          <a:xfrm>
            <a:off x="530225" y="860425"/>
            <a:ext cx="7902575" cy="630238"/>
          </a:xfrm>
          <a:prstGeom prst="roundRect">
            <a:avLst>
              <a:gd name="adj" fmla="val 0"/>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1520" name="TextBox 2">
            <a:extLst>
              <a:ext uri="{FF2B5EF4-FFF2-40B4-BE49-F238E27FC236}">
                <a16:creationId xmlns:a16="http://schemas.microsoft.com/office/drawing/2014/main" id="{64D30500-3D02-4F3E-BEC5-BF9D5BD32283}"/>
              </a:ext>
            </a:extLst>
          </p:cNvPr>
          <p:cNvSpPr txBox="1">
            <a:spLocks noChangeArrowheads="1"/>
          </p:cNvSpPr>
          <p:nvPr/>
        </p:nvSpPr>
        <p:spPr bwMode="auto">
          <a:xfrm>
            <a:off x="3200400" y="962025"/>
            <a:ext cx="127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Metals</a:t>
            </a:r>
          </a:p>
        </p:txBody>
      </p:sp>
      <p:sp>
        <p:nvSpPr>
          <p:cNvPr id="21521" name="TextBox 3">
            <a:extLst>
              <a:ext uri="{FF2B5EF4-FFF2-40B4-BE49-F238E27FC236}">
                <a16:creationId xmlns:a16="http://schemas.microsoft.com/office/drawing/2014/main" id="{1CD31D05-5F50-4C3B-9C4E-A0717652E673}"/>
              </a:ext>
            </a:extLst>
          </p:cNvPr>
          <p:cNvSpPr txBox="1">
            <a:spLocks noChangeArrowheads="1"/>
          </p:cNvSpPr>
          <p:nvPr/>
        </p:nvSpPr>
        <p:spPr bwMode="auto">
          <a:xfrm>
            <a:off x="5859463" y="939800"/>
            <a:ext cx="1846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Non-metals</a:t>
            </a:r>
          </a:p>
        </p:txBody>
      </p:sp>
      <p:cxnSp>
        <p:nvCxnSpPr>
          <p:cNvPr id="21522" name="Straight Connector 24">
            <a:extLst>
              <a:ext uri="{FF2B5EF4-FFF2-40B4-BE49-F238E27FC236}">
                <a16:creationId xmlns:a16="http://schemas.microsoft.com/office/drawing/2014/main" id="{9B75EF07-0235-451B-9220-CB2C41B5C0AD}"/>
              </a:ext>
            </a:extLst>
          </p:cNvPr>
          <p:cNvCxnSpPr>
            <a:cxnSpLocks noChangeShapeType="1"/>
          </p:cNvCxnSpPr>
          <p:nvPr/>
        </p:nvCxnSpPr>
        <p:spPr bwMode="auto">
          <a:xfrm flipH="1">
            <a:off x="3200400" y="862013"/>
            <a:ext cx="0" cy="4535487"/>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cxnSp>
        <p:nvCxnSpPr>
          <p:cNvPr id="21523" name="Straight Connector 24">
            <a:extLst>
              <a:ext uri="{FF2B5EF4-FFF2-40B4-BE49-F238E27FC236}">
                <a16:creationId xmlns:a16="http://schemas.microsoft.com/office/drawing/2014/main" id="{D65C1FB7-A635-413D-A8C5-7706CA34ECB9}"/>
              </a:ext>
            </a:extLst>
          </p:cNvPr>
          <p:cNvCxnSpPr>
            <a:cxnSpLocks noChangeShapeType="1"/>
          </p:cNvCxnSpPr>
          <p:nvPr/>
        </p:nvCxnSpPr>
        <p:spPr bwMode="auto">
          <a:xfrm flipH="1">
            <a:off x="5859463" y="862013"/>
            <a:ext cx="0" cy="4535487"/>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sp>
        <p:nvSpPr>
          <p:cNvPr id="21524" name="TextBox 15">
            <a:extLst>
              <a:ext uri="{FF2B5EF4-FFF2-40B4-BE49-F238E27FC236}">
                <a16:creationId xmlns:a16="http://schemas.microsoft.com/office/drawing/2014/main" id="{497EB107-9D13-4789-B395-A8415DEC1256}"/>
              </a:ext>
            </a:extLst>
          </p:cNvPr>
          <p:cNvSpPr txBox="1">
            <a:spLocks noChangeArrowheads="1"/>
          </p:cNvSpPr>
          <p:nvPr/>
        </p:nvSpPr>
        <p:spPr bwMode="auto">
          <a:xfrm>
            <a:off x="542925" y="968375"/>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Property</a:t>
            </a:r>
          </a:p>
        </p:txBody>
      </p:sp>
      <p:cxnSp>
        <p:nvCxnSpPr>
          <p:cNvPr id="21525" name="Straight Connector 24">
            <a:extLst>
              <a:ext uri="{FF2B5EF4-FFF2-40B4-BE49-F238E27FC236}">
                <a16:creationId xmlns:a16="http://schemas.microsoft.com/office/drawing/2014/main" id="{A38B4F54-8282-4969-8CF4-A79D8E247C7A}"/>
              </a:ext>
            </a:extLst>
          </p:cNvPr>
          <p:cNvCxnSpPr>
            <a:cxnSpLocks noChangeShapeType="1"/>
          </p:cNvCxnSpPr>
          <p:nvPr/>
        </p:nvCxnSpPr>
        <p:spPr bwMode="auto">
          <a:xfrm>
            <a:off x="533400" y="3662363"/>
            <a:ext cx="7920038"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cxnSp>
        <p:nvCxnSpPr>
          <p:cNvPr id="21526" name="Straight Connector 24">
            <a:extLst>
              <a:ext uri="{FF2B5EF4-FFF2-40B4-BE49-F238E27FC236}">
                <a16:creationId xmlns:a16="http://schemas.microsoft.com/office/drawing/2014/main" id="{58955A0D-7A1B-4F88-B984-9BB55124601D}"/>
              </a:ext>
            </a:extLst>
          </p:cNvPr>
          <p:cNvCxnSpPr>
            <a:cxnSpLocks noChangeShapeType="1"/>
          </p:cNvCxnSpPr>
          <p:nvPr/>
        </p:nvCxnSpPr>
        <p:spPr bwMode="auto">
          <a:xfrm>
            <a:off x="531813" y="2101850"/>
            <a:ext cx="7920037"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sp>
        <p:nvSpPr>
          <p:cNvPr id="21527" name="TextBox 18">
            <a:extLst>
              <a:ext uri="{FF2B5EF4-FFF2-40B4-BE49-F238E27FC236}">
                <a16:creationId xmlns:a16="http://schemas.microsoft.com/office/drawing/2014/main" id="{EF63F648-4B17-4931-8F37-C281888448BB}"/>
              </a:ext>
            </a:extLst>
          </p:cNvPr>
          <p:cNvSpPr txBox="1">
            <a:spLocks noChangeArrowheads="1"/>
          </p:cNvSpPr>
          <p:nvPr/>
        </p:nvSpPr>
        <p:spPr bwMode="auto">
          <a:xfrm>
            <a:off x="542925" y="4221163"/>
            <a:ext cx="2043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Conductivity</a:t>
            </a:r>
          </a:p>
        </p:txBody>
      </p:sp>
      <p:sp>
        <p:nvSpPr>
          <p:cNvPr id="21531" name="TextBox 19">
            <a:extLst>
              <a:ext uri="{FF2B5EF4-FFF2-40B4-BE49-F238E27FC236}">
                <a16:creationId xmlns:a16="http://schemas.microsoft.com/office/drawing/2014/main" id="{3F896A7C-D18E-43BD-9074-BE60D6DC9698}"/>
              </a:ext>
            </a:extLst>
          </p:cNvPr>
          <p:cNvSpPr txBox="1">
            <a:spLocks noChangeArrowheads="1"/>
          </p:cNvSpPr>
          <p:nvPr/>
        </p:nvSpPr>
        <p:spPr bwMode="auto">
          <a:xfrm>
            <a:off x="3200400" y="4221163"/>
            <a:ext cx="2222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Good electrical and heat conductor</a:t>
            </a:r>
          </a:p>
        </p:txBody>
      </p:sp>
      <p:sp>
        <p:nvSpPr>
          <p:cNvPr id="21532" name="TextBox 21">
            <a:extLst>
              <a:ext uri="{FF2B5EF4-FFF2-40B4-BE49-F238E27FC236}">
                <a16:creationId xmlns:a16="http://schemas.microsoft.com/office/drawing/2014/main" id="{2FEFA02C-4C06-4369-9584-3FC99AE2E909}"/>
              </a:ext>
            </a:extLst>
          </p:cNvPr>
          <p:cNvSpPr txBox="1">
            <a:spLocks noChangeArrowheads="1"/>
          </p:cNvSpPr>
          <p:nvPr/>
        </p:nvSpPr>
        <p:spPr bwMode="auto">
          <a:xfrm>
            <a:off x="5859463" y="4221163"/>
            <a:ext cx="2220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Poor electrical and heat conductor</a:t>
            </a:r>
          </a:p>
        </p:txBody>
      </p:sp>
      <p:sp>
        <p:nvSpPr>
          <p:cNvPr id="21530" name="TextBox 24">
            <a:extLst>
              <a:ext uri="{FF2B5EF4-FFF2-40B4-BE49-F238E27FC236}">
                <a16:creationId xmlns:a16="http://schemas.microsoft.com/office/drawing/2014/main" id="{307A1B4F-8D52-43CD-8580-E26F39F62DC9}"/>
              </a:ext>
            </a:extLst>
          </p:cNvPr>
          <p:cNvSpPr txBox="1">
            <a:spLocks noChangeArrowheads="1"/>
          </p:cNvSpPr>
          <p:nvPr/>
        </p:nvSpPr>
        <p:spPr bwMode="auto">
          <a:xfrm>
            <a:off x="542925" y="1573037"/>
            <a:ext cx="2043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Appearance</a:t>
            </a:r>
          </a:p>
        </p:txBody>
      </p:sp>
      <p:sp>
        <p:nvSpPr>
          <p:cNvPr id="21528" name="TextBox 25">
            <a:extLst>
              <a:ext uri="{FF2B5EF4-FFF2-40B4-BE49-F238E27FC236}">
                <a16:creationId xmlns:a16="http://schemas.microsoft.com/office/drawing/2014/main" id="{562A7CBE-028A-4F66-A76B-2ABB59FB0D3E}"/>
              </a:ext>
            </a:extLst>
          </p:cNvPr>
          <p:cNvSpPr txBox="1">
            <a:spLocks noChangeArrowheads="1"/>
          </p:cNvSpPr>
          <p:nvPr/>
        </p:nvSpPr>
        <p:spPr bwMode="auto">
          <a:xfrm>
            <a:off x="3200400" y="1573037"/>
            <a:ext cx="222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Shiny</a:t>
            </a:r>
          </a:p>
        </p:txBody>
      </p:sp>
      <p:sp>
        <p:nvSpPr>
          <p:cNvPr id="21529" name="TextBox 26">
            <a:extLst>
              <a:ext uri="{FF2B5EF4-FFF2-40B4-BE49-F238E27FC236}">
                <a16:creationId xmlns:a16="http://schemas.microsoft.com/office/drawing/2014/main" id="{31D4DEF8-B04C-4641-8DB9-A295D4F4954C}"/>
              </a:ext>
            </a:extLst>
          </p:cNvPr>
          <p:cNvSpPr txBox="1">
            <a:spLocks noChangeArrowheads="1"/>
          </p:cNvSpPr>
          <p:nvPr/>
        </p:nvSpPr>
        <p:spPr bwMode="auto">
          <a:xfrm>
            <a:off x="5859463" y="1573037"/>
            <a:ext cx="2220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Dull</a:t>
            </a:r>
          </a:p>
        </p:txBody>
      </p:sp>
      <p:cxnSp>
        <p:nvCxnSpPr>
          <p:cNvPr id="21533" name="Straight Connector 24">
            <a:extLst>
              <a:ext uri="{FF2B5EF4-FFF2-40B4-BE49-F238E27FC236}">
                <a16:creationId xmlns:a16="http://schemas.microsoft.com/office/drawing/2014/main" id="{FB7AA99A-1E19-4323-AA62-45D634D0F430}"/>
              </a:ext>
            </a:extLst>
          </p:cNvPr>
          <p:cNvCxnSpPr>
            <a:cxnSpLocks noChangeShapeType="1"/>
          </p:cNvCxnSpPr>
          <p:nvPr/>
        </p:nvCxnSpPr>
        <p:spPr bwMode="auto">
          <a:xfrm>
            <a:off x="539750" y="3084513"/>
            <a:ext cx="7920038"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cxnSp>
        <p:nvCxnSpPr>
          <p:cNvPr id="2" name="Straight Connector 24">
            <a:extLst>
              <a:ext uri="{FF2B5EF4-FFF2-40B4-BE49-F238E27FC236}">
                <a16:creationId xmlns:a16="http://schemas.microsoft.com/office/drawing/2014/main" id="{52D00494-4BDC-4DAF-A357-699DCF2B5C94}"/>
              </a:ext>
            </a:extLst>
          </p:cNvPr>
          <p:cNvCxnSpPr>
            <a:cxnSpLocks noChangeShapeType="1"/>
          </p:cNvCxnSpPr>
          <p:nvPr/>
        </p:nvCxnSpPr>
        <p:spPr bwMode="auto">
          <a:xfrm>
            <a:off x="533400" y="4221163"/>
            <a:ext cx="7920038"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sp>
        <p:nvSpPr>
          <p:cNvPr id="3" name="AutoShape 4">
            <a:extLst>
              <a:ext uri="{FF2B5EF4-FFF2-40B4-BE49-F238E27FC236}">
                <a16:creationId xmlns:a16="http://schemas.microsoft.com/office/drawing/2014/main" id="{1DDD8BCC-A23C-493F-BA1E-07671316CDCF}"/>
              </a:ext>
            </a:extLst>
          </p:cNvPr>
          <p:cNvSpPr>
            <a:spLocks noChangeArrowheads="1"/>
          </p:cNvSpPr>
          <p:nvPr/>
        </p:nvSpPr>
        <p:spPr bwMode="auto">
          <a:xfrm>
            <a:off x="531813" y="865188"/>
            <a:ext cx="7920037" cy="4529137"/>
          </a:xfrm>
          <a:prstGeom prst="roundRect">
            <a:avLst>
              <a:gd name="adj" fmla="val 0"/>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cxnSp>
        <p:nvCxnSpPr>
          <p:cNvPr id="21536" name="Straight Connector 24">
            <a:extLst>
              <a:ext uri="{FF2B5EF4-FFF2-40B4-BE49-F238E27FC236}">
                <a16:creationId xmlns:a16="http://schemas.microsoft.com/office/drawing/2014/main" id="{209E97C3-1840-49A9-A6A2-091F465714F6}"/>
              </a:ext>
            </a:extLst>
          </p:cNvPr>
          <p:cNvCxnSpPr>
            <a:cxnSpLocks noChangeShapeType="1"/>
          </p:cNvCxnSpPr>
          <p:nvPr/>
        </p:nvCxnSpPr>
        <p:spPr bwMode="auto">
          <a:xfrm>
            <a:off x="533400" y="1474788"/>
            <a:ext cx="7885113"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pic>
        <p:nvPicPr>
          <p:cNvPr id="33" name="Picture 8">
            <a:hlinkClick r:id="" action="ppaction://hlinkshowjump?jump=nextslide"/>
            <a:extLst>
              <a:ext uri="{FF2B5EF4-FFF2-40B4-BE49-F238E27FC236}">
                <a16:creationId xmlns:a16="http://schemas.microsoft.com/office/drawing/2014/main" id="{8C3AC7A6-0308-4E10-A76B-17DE4609B2A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4" name="Picture 9" descr="notes_icon">
            <a:extLst>
              <a:ext uri="{FF2B5EF4-FFF2-40B4-BE49-F238E27FC236}">
                <a16:creationId xmlns:a16="http://schemas.microsoft.com/office/drawing/2014/main" id="{E7B06737-8C27-4089-BE1E-7BE8AE607E60}"/>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3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4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4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53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53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388"/>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21540" grpId="0"/>
      <p:bldP spid="21541" grpId="0"/>
      <p:bldP spid="21537" grpId="0"/>
      <p:bldP spid="21538" grpId="0"/>
      <p:bldP spid="21534" grpId="0"/>
      <p:bldP spid="21535" grpId="0"/>
      <p:bldP spid="21531" grpId="0"/>
      <p:bldP spid="21532" grpId="0"/>
      <p:bldP spid="21528" grpId="0"/>
      <p:bldP spid="215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56E58700-D1A4-4C03-B118-3F7270C00D99}"/>
              </a:ext>
            </a:extLst>
          </p:cNvPr>
          <p:cNvSpPr>
            <a:spLocks noGrp="1"/>
          </p:cNvSpPr>
          <p:nvPr>
            <p:ph type="title"/>
          </p:nvPr>
        </p:nvSpPr>
        <p:spPr/>
        <p:txBody>
          <a:bodyPr/>
          <a:lstStyle/>
          <a:p>
            <a:r>
              <a:rPr lang="en-GB" altLang="en-US"/>
              <a:t>Physical properties (2)</a:t>
            </a:r>
          </a:p>
        </p:txBody>
      </p:sp>
      <p:sp>
        <p:nvSpPr>
          <p:cNvPr id="22557" name="TextBox 32">
            <a:extLst>
              <a:ext uri="{FF2B5EF4-FFF2-40B4-BE49-F238E27FC236}">
                <a16:creationId xmlns:a16="http://schemas.microsoft.com/office/drawing/2014/main" id="{0E5361BA-017E-40F0-813C-5B60A2486653}"/>
              </a:ext>
            </a:extLst>
          </p:cNvPr>
          <p:cNvSpPr txBox="1">
            <a:spLocks noChangeArrowheads="1"/>
          </p:cNvSpPr>
          <p:nvPr/>
        </p:nvSpPr>
        <p:spPr bwMode="auto">
          <a:xfrm>
            <a:off x="3201988" y="2157766"/>
            <a:ext cx="25352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Malleable (bend without breaking)</a:t>
            </a:r>
          </a:p>
        </p:txBody>
      </p:sp>
      <p:sp>
        <p:nvSpPr>
          <p:cNvPr id="22558" name="TextBox 33">
            <a:extLst>
              <a:ext uri="{FF2B5EF4-FFF2-40B4-BE49-F238E27FC236}">
                <a16:creationId xmlns:a16="http://schemas.microsoft.com/office/drawing/2014/main" id="{7DE82C4A-55DD-49D6-B573-DD10DE351716}"/>
              </a:ext>
            </a:extLst>
          </p:cNvPr>
          <p:cNvSpPr txBox="1">
            <a:spLocks noChangeArrowheads="1"/>
          </p:cNvSpPr>
          <p:nvPr/>
        </p:nvSpPr>
        <p:spPr bwMode="auto">
          <a:xfrm>
            <a:off x="5859463" y="2157766"/>
            <a:ext cx="2355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Brittle (shatter when hit)</a:t>
            </a:r>
          </a:p>
        </p:txBody>
      </p:sp>
      <p:sp>
        <p:nvSpPr>
          <p:cNvPr id="22533" name="TextBox 35">
            <a:extLst>
              <a:ext uri="{FF2B5EF4-FFF2-40B4-BE49-F238E27FC236}">
                <a16:creationId xmlns:a16="http://schemas.microsoft.com/office/drawing/2014/main" id="{361F28E3-9E74-4607-9B5F-318736DF5978}"/>
              </a:ext>
            </a:extLst>
          </p:cNvPr>
          <p:cNvSpPr txBox="1">
            <a:spLocks noChangeArrowheads="1"/>
          </p:cNvSpPr>
          <p:nvPr/>
        </p:nvSpPr>
        <p:spPr bwMode="auto">
          <a:xfrm>
            <a:off x="542925" y="3095802"/>
            <a:ext cx="23717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Ductile (drawn into wires)?</a:t>
            </a:r>
          </a:p>
        </p:txBody>
      </p:sp>
      <p:sp>
        <p:nvSpPr>
          <p:cNvPr id="22554" name="TextBox 36">
            <a:extLst>
              <a:ext uri="{FF2B5EF4-FFF2-40B4-BE49-F238E27FC236}">
                <a16:creationId xmlns:a16="http://schemas.microsoft.com/office/drawing/2014/main" id="{8F79FD80-92E3-4EB6-9A03-991A612D35E4}"/>
              </a:ext>
            </a:extLst>
          </p:cNvPr>
          <p:cNvSpPr txBox="1">
            <a:spLocks noChangeArrowheads="1"/>
          </p:cNvSpPr>
          <p:nvPr/>
        </p:nvSpPr>
        <p:spPr bwMode="auto">
          <a:xfrm>
            <a:off x="3201988" y="3095802"/>
            <a:ext cx="2220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Yes</a:t>
            </a:r>
          </a:p>
        </p:txBody>
      </p:sp>
      <p:sp>
        <p:nvSpPr>
          <p:cNvPr id="22555" name="TextBox 37">
            <a:extLst>
              <a:ext uri="{FF2B5EF4-FFF2-40B4-BE49-F238E27FC236}">
                <a16:creationId xmlns:a16="http://schemas.microsoft.com/office/drawing/2014/main" id="{2B402FDD-F0BA-401D-9C2A-916A6BC6D603}"/>
              </a:ext>
            </a:extLst>
          </p:cNvPr>
          <p:cNvSpPr txBox="1">
            <a:spLocks noChangeArrowheads="1"/>
          </p:cNvSpPr>
          <p:nvPr/>
        </p:nvSpPr>
        <p:spPr bwMode="auto">
          <a:xfrm>
            <a:off x="5859463" y="3095802"/>
            <a:ext cx="2470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No</a:t>
            </a:r>
          </a:p>
        </p:txBody>
      </p:sp>
      <p:sp>
        <p:nvSpPr>
          <p:cNvPr id="22536" name="Rectangle 17">
            <a:extLst>
              <a:ext uri="{FF2B5EF4-FFF2-40B4-BE49-F238E27FC236}">
                <a16:creationId xmlns:a16="http://schemas.microsoft.com/office/drawing/2014/main" id="{164AC36A-B346-42EB-9923-6F2EA3F49CC3}"/>
              </a:ext>
            </a:extLst>
          </p:cNvPr>
          <p:cNvSpPr>
            <a:spLocks noChangeArrowheads="1"/>
          </p:cNvSpPr>
          <p:nvPr/>
        </p:nvSpPr>
        <p:spPr bwMode="auto">
          <a:xfrm>
            <a:off x="530225" y="860425"/>
            <a:ext cx="7902575" cy="630238"/>
          </a:xfrm>
          <a:prstGeom prst="roundRect">
            <a:avLst>
              <a:gd name="adj" fmla="val 0"/>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2537" name="TextBox 2">
            <a:extLst>
              <a:ext uri="{FF2B5EF4-FFF2-40B4-BE49-F238E27FC236}">
                <a16:creationId xmlns:a16="http://schemas.microsoft.com/office/drawing/2014/main" id="{C33E2512-E264-4F16-A8C5-E917D382051D}"/>
              </a:ext>
            </a:extLst>
          </p:cNvPr>
          <p:cNvSpPr txBox="1">
            <a:spLocks noChangeArrowheads="1"/>
          </p:cNvSpPr>
          <p:nvPr/>
        </p:nvSpPr>
        <p:spPr bwMode="auto">
          <a:xfrm>
            <a:off x="3200400" y="962025"/>
            <a:ext cx="127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Metals</a:t>
            </a:r>
          </a:p>
        </p:txBody>
      </p:sp>
      <p:sp>
        <p:nvSpPr>
          <p:cNvPr id="22538" name="TextBox 3">
            <a:extLst>
              <a:ext uri="{FF2B5EF4-FFF2-40B4-BE49-F238E27FC236}">
                <a16:creationId xmlns:a16="http://schemas.microsoft.com/office/drawing/2014/main" id="{AC16CBA1-B70B-4FDE-BFEC-4A117D2F8E1F}"/>
              </a:ext>
            </a:extLst>
          </p:cNvPr>
          <p:cNvSpPr txBox="1">
            <a:spLocks noChangeArrowheads="1"/>
          </p:cNvSpPr>
          <p:nvPr/>
        </p:nvSpPr>
        <p:spPr bwMode="auto">
          <a:xfrm>
            <a:off x="5859463" y="939800"/>
            <a:ext cx="1846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Non-metals</a:t>
            </a:r>
          </a:p>
        </p:txBody>
      </p:sp>
      <p:cxnSp>
        <p:nvCxnSpPr>
          <p:cNvPr id="22539" name="Straight Connector 246">
            <a:extLst>
              <a:ext uri="{FF2B5EF4-FFF2-40B4-BE49-F238E27FC236}">
                <a16:creationId xmlns:a16="http://schemas.microsoft.com/office/drawing/2014/main" id="{B0D6D915-A5F6-47CE-841B-BD6E35800DDD}"/>
              </a:ext>
            </a:extLst>
          </p:cNvPr>
          <p:cNvCxnSpPr>
            <a:cxnSpLocks noChangeShapeType="1"/>
          </p:cNvCxnSpPr>
          <p:nvPr/>
        </p:nvCxnSpPr>
        <p:spPr bwMode="auto">
          <a:xfrm>
            <a:off x="3200400" y="862013"/>
            <a:ext cx="0" cy="4066999"/>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cxnSp>
        <p:nvCxnSpPr>
          <p:cNvPr id="22540" name="Straight Connector 245">
            <a:extLst>
              <a:ext uri="{FF2B5EF4-FFF2-40B4-BE49-F238E27FC236}">
                <a16:creationId xmlns:a16="http://schemas.microsoft.com/office/drawing/2014/main" id="{1F45EED3-031B-45E0-9A33-9ED8FDE38412}"/>
              </a:ext>
            </a:extLst>
          </p:cNvPr>
          <p:cNvCxnSpPr>
            <a:cxnSpLocks noChangeShapeType="1"/>
          </p:cNvCxnSpPr>
          <p:nvPr/>
        </p:nvCxnSpPr>
        <p:spPr bwMode="auto">
          <a:xfrm>
            <a:off x="5859463" y="862013"/>
            <a:ext cx="0" cy="4066999"/>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sp>
        <p:nvSpPr>
          <p:cNvPr id="22541" name="TextBox 15">
            <a:extLst>
              <a:ext uri="{FF2B5EF4-FFF2-40B4-BE49-F238E27FC236}">
                <a16:creationId xmlns:a16="http://schemas.microsoft.com/office/drawing/2014/main" id="{A4BB270B-B324-4A4B-A63A-2E3D6FA60D5B}"/>
              </a:ext>
            </a:extLst>
          </p:cNvPr>
          <p:cNvSpPr txBox="1">
            <a:spLocks noChangeArrowheads="1"/>
          </p:cNvSpPr>
          <p:nvPr/>
        </p:nvSpPr>
        <p:spPr bwMode="auto">
          <a:xfrm>
            <a:off x="542925" y="968375"/>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Property</a:t>
            </a:r>
          </a:p>
        </p:txBody>
      </p:sp>
      <p:cxnSp>
        <p:nvCxnSpPr>
          <p:cNvPr id="22542" name="Straight Connector 244">
            <a:extLst>
              <a:ext uri="{FF2B5EF4-FFF2-40B4-BE49-F238E27FC236}">
                <a16:creationId xmlns:a16="http://schemas.microsoft.com/office/drawing/2014/main" id="{1B7D903F-180F-4874-84CF-650EFB40C22C}"/>
              </a:ext>
            </a:extLst>
          </p:cNvPr>
          <p:cNvCxnSpPr>
            <a:cxnSpLocks noChangeShapeType="1"/>
          </p:cNvCxnSpPr>
          <p:nvPr/>
        </p:nvCxnSpPr>
        <p:spPr bwMode="auto">
          <a:xfrm>
            <a:off x="533400" y="3970338"/>
            <a:ext cx="7885113"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cxnSp>
        <p:nvCxnSpPr>
          <p:cNvPr id="22543" name="Straight Connector 243">
            <a:extLst>
              <a:ext uri="{FF2B5EF4-FFF2-40B4-BE49-F238E27FC236}">
                <a16:creationId xmlns:a16="http://schemas.microsoft.com/office/drawing/2014/main" id="{5135CAEB-0663-4AFD-92DF-BC4DF01CF32C}"/>
              </a:ext>
            </a:extLst>
          </p:cNvPr>
          <p:cNvCxnSpPr>
            <a:cxnSpLocks noChangeShapeType="1"/>
          </p:cNvCxnSpPr>
          <p:nvPr/>
        </p:nvCxnSpPr>
        <p:spPr bwMode="auto">
          <a:xfrm>
            <a:off x="531813" y="2101850"/>
            <a:ext cx="7885112"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sp>
        <p:nvSpPr>
          <p:cNvPr id="22551" name="TextBox 25">
            <a:extLst>
              <a:ext uri="{FF2B5EF4-FFF2-40B4-BE49-F238E27FC236}">
                <a16:creationId xmlns:a16="http://schemas.microsoft.com/office/drawing/2014/main" id="{2FD90C3C-840F-43BD-80B0-73682D3B1570}"/>
              </a:ext>
            </a:extLst>
          </p:cNvPr>
          <p:cNvSpPr txBox="1">
            <a:spLocks noChangeArrowheads="1"/>
          </p:cNvSpPr>
          <p:nvPr/>
        </p:nvSpPr>
        <p:spPr bwMode="auto">
          <a:xfrm>
            <a:off x="3200400" y="1573037"/>
            <a:ext cx="222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Strong</a:t>
            </a:r>
          </a:p>
        </p:txBody>
      </p:sp>
      <p:sp>
        <p:nvSpPr>
          <p:cNvPr id="22552" name="TextBox 26">
            <a:extLst>
              <a:ext uri="{FF2B5EF4-FFF2-40B4-BE49-F238E27FC236}">
                <a16:creationId xmlns:a16="http://schemas.microsoft.com/office/drawing/2014/main" id="{B01C0496-0052-44BF-AA4E-3D6C46EC022A}"/>
              </a:ext>
            </a:extLst>
          </p:cNvPr>
          <p:cNvSpPr txBox="1">
            <a:spLocks noChangeArrowheads="1"/>
          </p:cNvSpPr>
          <p:nvPr/>
        </p:nvSpPr>
        <p:spPr bwMode="auto">
          <a:xfrm>
            <a:off x="5859463" y="1573037"/>
            <a:ext cx="2220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Weak</a:t>
            </a:r>
          </a:p>
        </p:txBody>
      </p:sp>
      <p:cxnSp>
        <p:nvCxnSpPr>
          <p:cNvPr id="22546" name="Straight Connector 242">
            <a:extLst>
              <a:ext uri="{FF2B5EF4-FFF2-40B4-BE49-F238E27FC236}">
                <a16:creationId xmlns:a16="http://schemas.microsoft.com/office/drawing/2014/main" id="{86C255E2-A61F-4C66-82ED-9ACC04C39996}"/>
              </a:ext>
            </a:extLst>
          </p:cNvPr>
          <p:cNvCxnSpPr>
            <a:cxnSpLocks noChangeShapeType="1"/>
          </p:cNvCxnSpPr>
          <p:nvPr/>
        </p:nvCxnSpPr>
        <p:spPr bwMode="auto">
          <a:xfrm>
            <a:off x="539750" y="3040063"/>
            <a:ext cx="7885113"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sp>
        <p:nvSpPr>
          <p:cNvPr id="22547" name="AutoShape 4">
            <a:extLst>
              <a:ext uri="{FF2B5EF4-FFF2-40B4-BE49-F238E27FC236}">
                <a16:creationId xmlns:a16="http://schemas.microsoft.com/office/drawing/2014/main" id="{5AFEA61E-3C97-4C5A-A9F2-FBED728F97F4}"/>
              </a:ext>
            </a:extLst>
          </p:cNvPr>
          <p:cNvSpPr>
            <a:spLocks noChangeArrowheads="1"/>
          </p:cNvSpPr>
          <p:nvPr/>
        </p:nvSpPr>
        <p:spPr bwMode="auto">
          <a:xfrm>
            <a:off x="531813" y="865188"/>
            <a:ext cx="7896225" cy="4063824"/>
          </a:xfrm>
          <a:prstGeom prst="roundRect">
            <a:avLst>
              <a:gd name="adj" fmla="val 0"/>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cxnSp>
        <p:nvCxnSpPr>
          <p:cNvPr id="22548" name="Straight Connector 241">
            <a:extLst>
              <a:ext uri="{FF2B5EF4-FFF2-40B4-BE49-F238E27FC236}">
                <a16:creationId xmlns:a16="http://schemas.microsoft.com/office/drawing/2014/main" id="{C525FFF4-CA30-4FDC-927D-659019125F57}"/>
              </a:ext>
            </a:extLst>
          </p:cNvPr>
          <p:cNvCxnSpPr>
            <a:cxnSpLocks noChangeShapeType="1"/>
          </p:cNvCxnSpPr>
          <p:nvPr/>
        </p:nvCxnSpPr>
        <p:spPr bwMode="auto">
          <a:xfrm>
            <a:off x="533400" y="1474788"/>
            <a:ext cx="7885113"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sp>
        <p:nvSpPr>
          <p:cNvPr id="22549" name="TextBox 351">
            <a:extLst>
              <a:ext uri="{FF2B5EF4-FFF2-40B4-BE49-F238E27FC236}">
                <a16:creationId xmlns:a16="http://schemas.microsoft.com/office/drawing/2014/main" id="{888C49D9-BC9F-41B6-AAAA-A133A851EA1F}"/>
              </a:ext>
            </a:extLst>
          </p:cNvPr>
          <p:cNvSpPr txBox="1">
            <a:spLocks noChangeArrowheads="1"/>
          </p:cNvSpPr>
          <p:nvPr/>
        </p:nvSpPr>
        <p:spPr bwMode="auto">
          <a:xfrm>
            <a:off x="542925" y="4042305"/>
            <a:ext cx="1500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Sound</a:t>
            </a:r>
          </a:p>
        </p:txBody>
      </p:sp>
      <p:sp>
        <p:nvSpPr>
          <p:cNvPr id="3" name="TextBox 361">
            <a:extLst>
              <a:ext uri="{FF2B5EF4-FFF2-40B4-BE49-F238E27FC236}">
                <a16:creationId xmlns:a16="http://schemas.microsoft.com/office/drawing/2014/main" id="{A7E44B5E-0550-4E23-927B-835AE692B421}"/>
              </a:ext>
            </a:extLst>
          </p:cNvPr>
          <p:cNvSpPr txBox="1">
            <a:spLocks noChangeArrowheads="1"/>
          </p:cNvSpPr>
          <p:nvPr/>
        </p:nvSpPr>
        <p:spPr bwMode="auto">
          <a:xfrm>
            <a:off x="3201988" y="4042305"/>
            <a:ext cx="23987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Sonorous (ring when hit)</a:t>
            </a:r>
          </a:p>
        </p:txBody>
      </p:sp>
      <p:sp>
        <p:nvSpPr>
          <p:cNvPr id="4" name="TextBox 371">
            <a:extLst>
              <a:ext uri="{FF2B5EF4-FFF2-40B4-BE49-F238E27FC236}">
                <a16:creationId xmlns:a16="http://schemas.microsoft.com/office/drawing/2014/main" id="{FE76B55B-EE0E-4809-8D51-4BE61420515F}"/>
              </a:ext>
            </a:extLst>
          </p:cNvPr>
          <p:cNvSpPr txBox="1">
            <a:spLocks noChangeArrowheads="1"/>
          </p:cNvSpPr>
          <p:nvPr/>
        </p:nvSpPr>
        <p:spPr bwMode="auto">
          <a:xfrm>
            <a:off x="5859463" y="4042305"/>
            <a:ext cx="24558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Dull sound (when hit)</a:t>
            </a:r>
          </a:p>
        </p:txBody>
      </p:sp>
      <p:sp>
        <p:nvSpPr>
          <p:cNvPr id="40" name="TextBox 39">
            <a:extLst>
              <a:ext uri="{FF2B5EF4-FFF2-40B4-BE49-F238E27FC236}">
                <a16:creationId xmlns:a16="http://schemas.microsoft.com/office/drawing/2014/main" id="{06400820-6B9E-4AB3-9F53-B188240CD06E}"/>
              </a:ext>
            </a:extLst>
          </p:cNvPr>
          <p:cNvSpPr txBox="1">
            <a:spLocks noChangeArrowheads="1"/>
          </p:cNvSpPr>
          <p:nvPr/>
        </p:nvSpPr>
        <p:spPr bwMode="auto">
          <a:xfrm>
            <a:off x="354013" y="5221463"/>
            <a:ext cx="68468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It is clear that metals and non-metals have very </a:t>
            </a:r>
            <a:r>
              <a:rPr lang="en-GB" altLang="en-US" b="1"/>
              <a:t>different</a:t>
            </a:r>
            <a:r>
              <a:rPr lang="en-GB" altLang="en-US"/>
              <a:t> properties.</a:t>
            </a:r>
          </a:p>
        </p:txBody>
      </p:sp>
      <p:sp>
        <p:nvSpPr>
          <p:cNvPr id="2" name="TextBox 28">
            <a:extLst>
              <a:ext uri="{FF2B5EF4-FFF2-40B4-BE49-F238E27FC236}">
                <a16:creationId xmlns:a16="http://schemas.microsoft.com/office/drawing/2014/main" id="{FDD9780F-9AF1-4412-BACB-36C2B6DCA280}"/>
              </a:ext>
            </a:extLst>
          </p:cNvPr>
          <p:cNvSpPr txBox="1">
            <a:spLocks noChangeArrowheads="1"/>
          </p:cNvSpPr>
          <p:nvPr/>
        </p:nvSpPr>
        <p:spPr bwMode="auto">
          <a:xfrm>
            <a:off x="542925" y="2157766"/>
            <a:ext cx="229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Flexibility</a:t>
            </a:r>
          </a:p>
        </p:txBody>
      </p:sp>
      <p:sp>
        <p:nvSpPr>
          <p:cNvPr id="5" name="TextBox 29">
            <a:extLst>
              <a:ext uri="{FF2B5EF4-FFF2-40B4-BE49-F238E27FC236}">
                <a16:creationId xmlns:a16="http://schemas.microsoft.com/office/drawing/2014/main" id="{226EB49A-C00B-4219-BC48-1836260E706B}"/>
              </a:ext>
            </a:extLst>
          </p:cNvPr>
          <p:cNvSpPr txBox="1">
            <a:spLocks noChangeArrowheads="1"/>
          </p:cNvSpPr>
          <p:nvPr/>
        </p:nvSpPr>
        <p:spPr bwMode="auto">
          <a:xfrm>
            <a:off x="542925" y="1573037"/>
            <a:ext cx="2497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Strength</a:t>
            </a:r>
          </a:p>
        </p:txBody>
      </p:sp>
      <p:pic>
        <p:nvPicPr>
          <p:cNvPr id="29" name="Picture 8">
            <a:hlinkClick r:id="" action="ppaction://hlinkshowjump?jump=nextslide"/>
            <a:extLst>
              <a:ext uri="{FF2B5EF4-FFF2-40B4-BE49-F238E27FC236}">
                <a16:creationId xmlns:a16="http://schemas.microsoft.com/office/drawing/2014/main" id="{923AB5B5-EE16-4AEA-BD5D-AE7B81C631B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5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5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7" grpId="0"/>
      <p:bldP spid="22558" grpId="0"/>
      <p:bldP spid="22554" grpId="0"/>
      <p:bldP spid="22555" grpId="0"/>
      <p:bldP spid="22551" grpId="0"/>
      <p:bldP spid="22552" grpId="0"/>
      <p:bldP spid="3" grpId="0"/>
      <p:bldP spid="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17205C3-69E7-4E11-AC29-FF1D3E5CD577}"/>
              </a:ext>
            </a:extLst>
          </p:cNvPr>
          <p:cNvSpPr>
            <a:spLocks noGrp="1" noChangeArrowheads="1"/>
          </p:cNvSpPr>
          <p:nvPr>
            <p:ph type="title"/>
          </p:nvPr>
        </p:nvSpPr>
        <p:spPr>
          <a:noFill/>
        </p:spPr>
        <p:txBody>
          <a:bodyPr/>
          <a:lstStyle/>
          <a:p>
            <a:r>
              <a:rPr lang="en-GB" altLang="en-US"/>
              <a:t>Properties and structure</a:t>
            </a:r>
          </a:p>
        </p:txBody>
      </p:sp>
      <p:sp>
        <p:nvSpPr>
          <p:cNvPr id="19460" name="Text Box 4">
            <a:extLst>
              <a:ext uri="{FF2B5EF4-FFF2-40B4-BE49-F238E27FC236}">
                <a16:creationId xmlns:a16="http://schemas.microsoft.com/office/drawing/2014/main" id="{B9E0C8E1-8F5F-420F-B11D-6AF5A3856321}"/>
              </a:ext>
            </a:extLst>
          </p:cNvPr>
          <p:cNvSpPr txBox="1">
            <a:spLocks noChangeArrowheads="1"/>
          </p:cNvSpPr>
          <p:nvPr/>
        </p:nvSpPr>
        <p:spPr bwMode="auto">
          <a:xfrm>
            <a:off x="3360738" y="1989138"/>
            <a:ext cx="5172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600"/>
              </a:buClr>
              <a:buSzPct val="100000"/>
              <a:buFont typeface="Wingdings" panose="05000000000000000000" pitchFamily="2" charset="2"/>
              <a:buChar char="l"/>
            </a:pPr>
            <a:r>
              <a:rPr lang="en-GB" altLang="en-US" dirty="0">
                <a:solidFill>
                  <a:srgbClr val="010066"/>
                </a:solidFill>
              </a:rPr>
              <a:t>The properties of metals and non-metals depend on their </a:t>
            </a:r>
            <a:r>
              <a:rPr lang="en-GB" altLang="en-US" b="1" dirty="0">
                <a:solidFill>
                  <a:srgbClr val="010066"/>
                </a:solidFill>
              </a:rPr>
              <a:t>structure</a:t>
            </a:r>
            <a:r>
              <a:rPr lang="en-GB" altLang="en-US" dirty="0">
                <a:solidFill>
                  <a:srgbClr val="010066"/>
                </a:solidFill>
              </a:rPr>
              <a:t>.</a:t>
            </a:r>
          </a:p>
        </p:txBody>
      </p:sp>
      <p:sp>
        <p:nvSpPr>
          <p:cNvPr id="10" name="TextBox 9">
            <a:extLst>
              <a:ext uri="{FF2B5EF4-FFF2-40B4-BE49-F238E27FC236}">
                <a16:creationId xmlns:a16="http://schemas.microsoft.com/office/drawing/2014/main" id="{9E8CEB56-B820-4123-8EDB-43E8EA85F9F1}"/>
              </a:ext>
            </a:extLst>
          </p:cNvPr>
          <p:cNvSpPr txBox="1">
            <a:spLocks noChangeArrowheads="1"/>
          </p:cNvSpPr>
          <p:nvPr/>
        </p:nvSpPr>
        <p:spPr bwMode="auto">
          <a:xfrm>
            <a:off x="3360738" y="3557588"/>
            <a:ext cx="491401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SzPct val="100000"/>
              <a:buFont typeface="Wingdings" panose="05000000000000000000" pitchFamily="2" charset="2"/>
              <a:buChar char="l"/>
            </a:pPr>
            <a:r>
              <a:rPr lang="en-GB" altLang="en-US" dirty="0"/>
              <a:t>The structure of a metal or </a:t>
            </a:r>
            <a:br>
              <a:rPr lang="en-GB" altLang="en-US" dirty="0"/>
            </a:br>
            <a:r>
              <a:rPr lang="en-GB" altLang="en-US" dirty="0"/>
              <a:t>non-metal is determined by the arrangement of electrons in its atoms. This is known as the </a:t>
            </a:r>
            <a:r>
              <a:rPr lang="en-GB" altLang="en-US" b="1" dirty="0">
                <a:solidFill>
                  <a:srgbClr val="FF6600"/>
                </a:solidFill>
              </a:rPr>
              <a:t>electronic structure</a:t>
            </a:r>
            <a:r>
              <a:rPr lang="en-GB" altLang="en-US" dirty="0"/>
              <a:t>.</a:t>
            </a:r>
          </a:p>
        </p:txBody>
      </p:sp>
      <p:sp>
        <p:nvSpPr>
          <p:cNvPr id="23558" name="TextBox 10">
            <a:extLst>
              <a:ext uri="{FF2B5EF4-FFF2-40B4-BE49-F238E27FC236}">
                <a16:creationId xmlns:a16="http://schemas.microsoft.com/office/drawing/2014/main" id="{AFFC6948-A80B-4E0A-8C0E-AE8126A02A94}"/>
              </a:ext>
            </a:extLst>
          </p:cNvPr>
          <p:cNvSpPr txBox="1">
            <a:spLocks noChangeArrowheads="1"/>
          </p:cNvSpPr>
          <p:nvPr/>
        </p:nvSpPr>
        <p:spPr bwMode="auto">
          <a:xfrm>
            <a:off x="360363" y="792163"/>
            <a:ext cx="8550275"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Why do metals and non-metals have contrasting properties?</a:t>
            </a:r>
          </a:p>
        </p:txBody>
      </p:sp>
      <p:pic>
        <p:nvPicPr>
          <p:cNvPr id="23559" name="Picture 9" descr="Z:\Science\GCSE Science 2016\Presentation update\Design\Images\Jenny.png">
            <a:extLst>
              <a:ext uri="{FF2B5EF4-FFF2-40B4-BE49-F238E27FC236}">
                <a16:creationId xmlns:a16="http://schemas.microsoft.com/office/drawing/2014/main" id="{8A1C4BA3-BFD7-4C90-8AEA-50F296F277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150" y="1455738"/>
            <a:ext cx="2389188"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AABA77E1-DEAD-4645-A9E8-B2FCEA4593C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501D7BA9-8A7E-4BF2-9F04-55DA9241D486}"/>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668B0D8-349B-4028-9398-D1AA251DEE5A}"/>
              </a:ext>
            </a:extLst>
          </p:cNvPr>
          <p:cNvSpPr>
            <a:spLocks noGrp="1" noChangeArrowheads="1"/>
          </p:cNvSpPr>
          <p:nvPr>
            <p:ph type="title"/>
          </p:nvPr>
        </p:nvSpPr>
        <p:spPr/>
        <p:txBody>
          <a:bodyPr/>
          <a:lstStyle/>
          <a:p>
            <a:r>
              <a:rPr lang="en-GB" altLang="en-US"/>
              <a:t>Periodic table: metals and non-metals</a:t>
            </a:r>
          </a:p>
        </p:txBody>
      </p:sp>
      <p:sp>
        <p:nvSpPr>
          <p:cNvPr id="230403" name="Text Box 3">
            <a:extLst>
              <a:ext uri="{FF2B5EF4-FFF2-40B4-BE49-F238E27FC236}">
                <a16:creationId xmlns:a16="http://schemas.microsoft.com/office/drawing/2014/main" id="{2025CA49-029A-4F08-BA87-59501C92707D}"/>
              </a:ext>
            </a:extLst>
          </p:cNvPr>
          <p:cNvSpPr txBox="1">
            <a:spLocks noChangeArrowheads="1"/>
          </p:cNvSpPr>
          <p:nvPr/>
        </p:nvSpPr>
        <p:spPr bwMode="auto">
          <a:xfrm>
            <a:off x="4791075" y="5454650"/>
            <a:ext cx="4840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on the right (except hydrogen)</a:t>
            </a:r>
          </a:p>
        </p:txBody>
      </p:sp>
      <p:sp>
        <p:nvSpPr>
          <p:cNvPr id="19461" name="Rectangle 5">
            <a:extLst>
              <a:ext uri="{FF2B5EF4-FFF2-40B4-BE49-F238E27FC236}">
                <a16:creationId xmlns:a16="http://schemas.microsoft.com/office/drawing/2014/main" id="{D30B376E-1EBD-48E4-A29B-9170F8A2F29B}"/>
              </a:ext>
            </a:extLst>
          </p:cNvPr>
          <p:cNvSpPr>
            <a:spLocks noChangeArrowheads="1"/>
          </p:cNvSpPr>
          <p:nvPr/>
        </p:nvSpPr>
        <p:spPr bwMode="auto">
          <a:xfrm>
            <a:off x="2278063" y="4852988"/>
            <a:ext cx="17430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a:solidFill>
                  <a:srgbClr val="010066"/>
                </a:solidFill>
              </a:rPr>
              <a:t>metals</a:t>
            </a:r>
          </a:p>
        </p:txBody>
      </p:sp>
      <p:sp>
        <p:nvSpPr>
          <p:cNvPr id="19462" name="Rectangle 6">
            <a:extLst>
              <a:ext uri="{FF2B5EF4-FFF2-40B4-BE49-F238E27FC236}">
                <a16:creationId xmlns:a16="http://schemas.microsoft.com/office/drawing/2014/main" id="{B5B084C1-CAB1-4952-9456-C4375348F68E}"/>
              </a:ext>
            </a:extLst>
          </p:cNvPr>
          <p:cNvSpPr>
            <a:spLocks noChangeArrowheads="1"/>
          </p:cNvSpPr>
          <p:nvPr/>
        </p:nvSpPr>
        <p:spPr bwMode="auto">
          <a:xfrm>
            <a:off x="2278063" y="5454650"/>
            <a:ext cx="243363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a:solidFill>
                  <a:srgbClr val="010066"/>
                </a:solidFill>
              </a:rPr>
              <a:t>non-metals</a:t>
            </a:r>
          </a:p>
        </p:txBody>
      </p:sp>
      <p:sp>
        <p:nvSpPr>
          <p:cNvPr id="230409" name="Text Box 9">
            <a:extLst>
              <a:ext uri="{FF2B5EF4-FFF2-40B4-BE49-F238E27FC236}">
                <a16:creationId xmlns:a16="http://schemas.microsoft.com/office/drawing/2014/main" id="{8CA2D072-FADC-4356-A511-2E1270DB95B3}"/>
              </a:ext>
            </a:extLst>
          </p:cNvPr>
          <p:cNvSpPr txBox="1">
            <a:spLocks noChangeArrowheads="1"/>
          </p:cNvSpPr>
          <p:nvPr/>
        </p:nvSpPr>
        <p:spPr bwMode="auto">
          <a:xfrm>
            <a:off x="4791075" y="485298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on the left and </a:t>
            </a:r>
            <a:r>
              <a:rPr lang="en-GB" altLang="en-US" dirty="0" err="1">
                <a:solidFill>
                  <a:srgbClr val="010066"/>
                </a:solidFill>
              </a:rPr>
              <a:t>center</a:t>
            </a:r>
            <a:endParaRPr lang="en-GB" altLang="en-US" dirty="0">
              <a:solidFill>
                <a:srgbClr val="010066"/>
              </a:solidFill>
            </a:endParaRPr>
          </a:p>
        </p:txBody>
      </p:sp>
      <p:sp>
        <p:nvSpPr>
          <p:cNvPr id="25608" name="Text Box 111">
            <a:extLst>
              <a:ext uri="{FF2B5EF4-FFF2-40B4-BE49-F238E27FC236}">
                <a16:creationId xmlns:a16="http://schemas.microsoft.com/office/drawing/2014/main" id="{093E3F2B-E6CE-495E-B4AC-6D3CDBBCCE41}"/>
              </a:ext>
            </a:extLst>
          </p:cNvPr>
          <p:cNvSpPr txBox="1">
            <a:spLocks noChangeArrowheads="1"/>
          </p:cNvSpPr>
          <p:nvPr/>
        </p:nvSpPr>
        <p:spPr bwMode="auto">
          <a:xfrm>
            <a:off x="358775" y="785813"/>
            <a:ext cx="8612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The properties of metals and non-metals are highly dependent on their </a:t>
            </a:r>
            <a:r>
              <a:rPr lang="en-GB" altLang="en-US" b="1">
                <a:solidFill>
                  <a:srgbClr val="010066"/>
                </a:solidFill>
              </a:rPr>
              <a:t>electronic structure</a:t>
            </a:r>
            <a:r>
              <a:rPr lang="en-GB" altLang="en-US">
                <a:solidFill>
                  <a:srgbClr val="010066"/>
                </a:solidFill>
              </a:rPr>
              <a:t>.</a:t>
            </a:r>
            <a:endParaRPr lang="en-GB" altLang="en-US" sz="1600">
              <a:solidFill>
                <a:srgbClr val="010066"/>
              </a:solidFill>
            </a:endParaRPr>
          </a:p>
        </p:txBody>
      </p:sp>
      <p:sp>
        <p:nvSpPr>
          <p:cNvPr id="17" name="Text Box 11">
            <a:extLst>
              <a:ext uri="{FF2B5EF4-FFF2-40B4-BE49-F238E27FC236}">
                <a16:creationId xmlns:a16="http://schemas.microsoft.com/office/drawing/2014/main" id="{721F2889-8AC7-4771-A7F4-B054181522C1}"/>
              </a:ext>
            </a:extLst>
          </p:cNvPr>
          <p:cNvSpPr txBox="1">
            <a:spLocks noChangeArrowheads="1"/>
          </p:cNvSpPr>
          <p:nvPr/>
        </p:nvSpPr>
        <p:spPr bwMode="auto">
          <a:xfrm>
            <a:off x="352425" y="1774825"/>
            <a:ext cx="8281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The electronic structure of an element can be determined by looking at their position in the </a:t>
            </a:r>
            <a:r>
              <a:rPr lang="en-GB" altLang="en-US" b="1">
                <a:solidFill>
                  <a:srgbClr val="FF6600"/>
                </a:solidFill>
              </a:rPr>
              <a:t>periodic table</a:t>
            </a:r>
            <a:r>
              <a:rPr lang="en-GB" altLang="en-US">
                <a:solidFill>
                  <a:srgbClr val="010066"/>
                </a:solidFill>
              </a:rPr>
              <a:t>.</a:t>
            </a:r>
            <a:endParaRPr lang="en-GB" altLang="en-US" sz="1600">
              <a:solidFill>
                <a:srgbClr val="010066"/>
              </a:solidFill>
            </a:endParaRPr>
          </a:p>
        </p:txBody>
      </p:sp>
      <p:pic>
        <p:nvPicPr>
          <p:cNvPr id="13" name="Picture 3" descr="scientist lady_KW2">
            <a:extLst>
              <a:ext uri="{FF2B5EF4-FFF2-40B4-BE49-F238E27FC236}">
                <a16:creationId xmlns:a16="http://schemas.microsoft.com/office/drawing/2014/main" id="{A6AC69CC-2CF1-40B9-8D96-49F620C93C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0648"/>
          <a:stretch>
            <a:fillRect/>
          </a:stretch>
        </p:blipFill>
        <p:spPr bwMode="auto">
          <a:xfrm>
            <a:off x="342900" y="3332163"/>
            <a:ext cx="1735138"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2">
            <a:extLst>
              <a:ext uri="{FF2B5EF4-FFF2-40B4-BE49-F238E27FC236}">
                <a16:creationId xmlns:a16="http://schemas.microsoft.com/office/drawing/2014/main" id="{9316B8DD-17B6-48D9-BE14-A4ED48C1B0AE}"/>
              </a:ext>
            </a:extLst>
          </p:cNvPr>
          <p:cNvSpPr>
            <a:spLocks noChangeArrowheads="1"/>
          </p:cNvSpPr>
          <p:nvPr/>
        </p:nvSpPr>
        <p:spPr bwMode="auto">
          <a:xfrm flipH="1">
            <a:off x="2157413" y="2754313"/>
            <a:ext cx="6686550" cy="1682750"/>
          </a:xfrm>
          <a:prstGeom prst="wedgeEllipseCallout">
            <a:avLst>
              <a:gd name="adj1" fmla="val 49500"/>
              <a:gd name="adj2" fmla="val 52333"/>
            </a:avLst>
          </a:prstGeom>
          <a:solidFill>
            <a:srgbClr val="FFCC99"/>
          </a:solidFill>
          <a:ln w="38100" algn="ctr">
            <a:solidFill>
              <a:srgbClr val="FF6600"/>
            </a:solidFill>
            <a:miter lim="800000"/>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endParaRPr lang="en-GB" altLang="en-US">
              <a:solidFill>
                <a:schemeClr val="tx1"/>
              </a:solidFill>
            </a:endParaRPr>
          </a:p>
        </p:txBody>
      </p:sp>
      <p:sp>
        <p:nvSpPr>
          <p:cNvPr id="19460" name="Text Box 4">
            <a:extLst>
              <a:ext uri="{FF2B5EF4-FFF2-40B4-BE49-F238E27FC236}">
                <a16:creationId xmlns:a16="http://schemas.microsoft.com/office/drawing/2014/main" id="{E9908AAE-AC6F-4DAF-90DC-4CB7E300F025}"/>
              </a:ext>
            </a:extLst>
          </p:cNvPr>
          <p:cNvSpPr txBox="1">
            <a:spLocks noChangeArrowheads="1"/>
          </p:cNvSpPr>
          <p:nvPr/>
        </p:nvSpPr>
        <p:spPr bwMode="auto">
          <a:xfrm>
            <a:off x="3030538" y="2997200"/>
            <a:ext cx="539273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Where are the following </a:t>
            </a:r>
            <a:r>
              <a:rPr lang="en-GB" altLang="en-US" b="1">
                <a:solidFill>
                  <a:srgbClr val="010066"/>
                </a:solidFill>
              </a:rPr>
              <a:t>different types of elements</a:t>
            </a:r>
            <a:r>
              <a:rPr lang="en-GB" altLang="en-US">
                <a:solidFill>
                  <a:srgbClr val="010066"/>
                </a:solidFill>
              </a:rPr>
              <a:t> grouped in the periodic table?</a:t>
            </a:r>
            <a:endParaRPr lang="en-GB" altLang="en-US" b="1">
              <a:solidFill>
                <a:srgbClr val="010066"/>
              </a:solidFill>
            </a:endParaRPr>
          </a:p>
        </p:txBody>
      </p:sp>
      <p:pic>
        <p:nvPicPr>
          <p:cNvPr id="15" name="Picture 8">
            <a:hlinkClick r:id="" action="ppaction://hlinkshowjump?jump=nextslide"/>
            <a:extLst>
              <a:ext uri="{FF2B5EF4-FFF2-40B4-BE49-F238E27FC236}">
                <a16:creationId xmlns:a16="http://schemas.microsoft.com/office/drawing/2014/main" id="{5F5E07BE-DED4-4283-B4D6-E50EBB4F773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15">
            <a:extLst>
              <a:ext uri="{FF2B5EF4-FFF2-40B4-BE49-F238E27FC236}">
                <a16:creationId xmlns:a16="http://schemas.microsoft.com/office/drawing/2014/main" id="{8CA4FC82-C956-4FFE-B4FE-29B61E65836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6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040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0403"/>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p:bldP spid="19461" grpId="0"/>
      <p:bldP spid="19462" grpId="0"/>
      <p:bldP spid="230409" grpId="0"/>
      <p:bldP spid="17" grpId="0"/>
      <p:bldP spid="14" grpId="0" animBg="1"/>
      <p:bldP spid="194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5F799E61-59FF-487A-BA57-B0C52E9CD46E}"/>
              </a:ext>
            </a:extLst>
          </p:cNvPr>
          <p:cNvSpPr>
            <a:spLocks noGrp="1" noChangeArrowheads="1"/>
          </p:cNvSpPr>
          <p:nvPr>
            <p:ph type="title"/>
          </p:nvPr>
        </p:nvSpPr>
        <p:spPr/>
        <p:txBody>
          <a:bodyPr/>
          <a:lstStyle/>
          <a:p>
            <a:r>
              <a:rPr lang="en-GB" altLang="en-US" dirty="0"/>
              <a:t>Location of metals and non-metals</a:t>
            </a:r>
          </a:p>
        </p:txBody>
      </p:sp>
      <p:pic>
        <p:nvPicPr>
          <p:cNvPr id="7" name="Picture 6">
            <a:hlinkClick r:id="" action="ppaction://hlinkshowjump?jump=nextslide"/>
            <a:extLst>
              <a:ext uri="{FF2B5EF4-FFF2-40B4-BE49-F238E27FC236}">
                <a16:creationId xmlns:a16="http://schemas.microsoft.com/office/drawing/2014/main" id="{78C7D51C-1ECF-43E6-B318-9C2B838EC5F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11F8EBDF-9A8E-4CB4-9BDC-10D7D37F30D3}"/>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9026E720-3874-48DF-98F2-01AF7209E555}"/>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00693D5A-7BBC-4E0F-A7B0-05FEEF03B5B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BE58DB50-C42E-4726-A7B4-D8816EE0E1AF}"/>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AutoShape 2">
            <a:extLst>
              <a:ext uri="{FF2B5EF4-FFF2-40B4-BE49-F238E27FC236}">
                <a16:creationId xmlns:a16="http://schemas.microsoft.com/office/drawing/2014/main" id="{329E9A59-8BA4-4A22-8056-1ADF6AA7B00E}"/>
              </a:ext>
            </a:extLst>
          </p:cNvPr>
          <p:cNvSpPr>
            <a:spLocks noChangeArrowheads="1"/>
          </p:cNvSpPr>
          <p:nvPr/>
        </p:nvSpPr>
        <p:spPr bwMode="auto">
          <a:xfrm>
            <a:off x="163513" y="1598613"/>
            <a:ext cx="8845550" cy="3000375"/>
          </a:xfrm>
          <a:prstGeom prst="roundRect">
            <a:avLst>
              <a:gd name="adj" fmla="val 0"/>
            </a:avLst>
          </a:prstGeom>
          <a:solidFill>
            <a:schemeClr val="bg1"/>
          </a:solidFill>
          <a:ln w="38100" algn="ctr">
            <a:solidFill>
              <a:srgbClr val="FF6600"/>
            </a:solidFill>
            <a:round/>
            <a:headEnd/>
            <a:tailEnd/>
          </a:ln>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6627" name="Rectangle 3">
            <a:extLst>
              <a:ext uri="{FF2B5EF4-FFF2-40B4-BE49-F238E27FC236}">
                <a16:creationId xmlns:a16="http://schemas.microsoft.com/office/drawing/2014/main" id="{D32E4D05-BC47-4760-ADC0-D9667E723833}"/>
              </a:ext>
            </a:extLst>
          </p:cNvPr>
          <p:cNvSpPr>
            <a:spLocks noGrp="1" noChangeArrowheads="1"/>
          </p:cNvSpPr>
          <p:nvPr>
            <p:ph type="title"/>
          </p:nvPr>
        </p:nvSpPr>
        <p:spPr>
          <a:noFill/>
        </p:spPr>
        <p:txBody>
          <a:bodyPr/>
          <a:lstStyle/>
          <a:p>
            <a:r>
              <a:rPr lang="en-GB" altLang="en-US"/>
              <a:t>Patterns of electron arrangement</a:t>
            </a:r>
          </a:p>
        </p:txBody>
      </p:sp>
      <p:sp>
        <p:nvSpPr>
          <p:cNvPr id="26628" name="Text Box 4">
            <a:extLst>
              <a:ext uri="{FF2B5EF4-FFF2-40B4-BE49-F238E27FC236}">
                <a16:creationId xmlns:a16="http://schemas.microsoft.com/office/drawing/2014/main" id="{ADF4AFA5-47D9-4A64-B65B-941AB44CE771}"/>
              </a:ext>
            </a:extLst>
          </p:cNvPr>
          <p:cNvSpPr txBox="1">
            <a:spLocks noChangeArrowheads="1"/>
          </p:cNvSpPr>
          <p:nvPr/>
        </p:nvSpPr>
        <p:spPr bwMode="auto">
          <a:xfrm>
            <a:off x="358775" y="784225"/>
            <a:ext cx="8261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Consider the </a:t>
            </a:r>
            <a:r>
              <a:rPr lang="en-GB" altLang="en-US" b="1">
                <a:solidFill>
                  <a:srgbClr val="FF6600"/>
                </a:solidFill>
              </a:rPr>
              <a:t>electron configurations </a:t>
            </a:r>
            <a:r>
              <a:rPr lang="en-GB" altLang="en-US">
                <a:solidFill>
                  <a:srgbClr val="010066"/>
                </a:solidFill>
              </a:rPr>
              <a:t>of the first 20 elements in the periodic table.</a:t>
            </a:r>
          </a:p>
        </p:txBody>
      </p:sp>
      <p:sp>
        <p:nvSpPr>
          <p:cNvPr id="240645" name="Text Box 5">
            <a:extLst>
              <a:ext uri="{FF2B5EF4-FFF2-40B4-BE49-F238E27FC236}">
                <a16:creationId xmlns:a16="http://schemas.microsoft.com/office/drawing/2014/main" id="{D70FB09D-00CB-4361-ADDA-098F3138E841}"/>
              </a:ext>
            </a:extLst>
          </p:cNvPr>
          <p:cNvSpPr txBox="1">
            <a:spLocks noChangeArrowheads="1"/>
          </p:cNvSpPr>
          <p:nvPr/>
        </p:nvSpPr>
        <p:spPr bwMode="auto">
          <a:xfrm>
            <a:off x="358775" y="4692650"/>
            <a:ext cx="8348663"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What is the pattern of outer shell electrons in a group?</a:t>
            </a:r>
          </a:p>
        </p:txBody>
      </p:sp>
      <p:sp>
        <p:nvSpPr>
          <p:cNvPr id="240646" name="Rectangle 6">
            <a:extLst>
              <a:ext uri="{FF2B5EF4-FFF2-40B4-BE49-F238E27FC236}">
                <a16:creationId xmlns:a16="http://schemas.microsoft.com/office/drawing/2014/main" id="{DB488527-C16B-4B1E-9377-B061A17422A8}"/>
              </a:ext>
            </a:extLst>
          </p:cNvPr>
          <p:cNvSpPr>
            <a:spLocks noChangeArrowheads="1"/>
          </p:cNvSpPr>
          <p:nvPr/>
        </p:nvSpPr>
        <p:spPr bwMode="auto">
          <a:xfrm>
            <a:off x="769938" y="3436938"/>
            <a:ext cx="8731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2,8,1</a:t>
            </a:r>
          </a:p>
        </p:txBody>
      </p:sp>
      <p:sp>
        <p:nvSpPr>
          <p:cNvPr id="240647" name="Rectangle 7">
            <a:extLst>
              <a:ext uri="{FF2B5EF4-FFF2-40B4-BE49-F238E27FC236}">
                <a16:creationId xmlns:a16="http://schemas.microsoft.com/office/drawing/2014/main" id="{5E8DA308-3719-43C9-81E0-9B49020C7570}"/>
              </a:ext>
            </a:extLst>
          </p:cNvPr>
          <p:cNvSpPr>
            <a:spLocks noChangeArrowheads="1"/>
          </p:cNvSpPr>
          <p:nvPr/>
        </p:nvSpPr>
        <p:spPr bwMode="auto">
          <a:xfrm>
            <a:off x="1828800" y="3436938"/>
            <a:ext cx="8826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2,8,2</a:t>
            </a:r>
          </a:p>
        </p:txBody>
      </p:sp>
      <p:sp>
        <p:nvSpPr>
          <p:cNvPr id="240648" name="Rectangle 8">
            <a:extLst>
              <a:ext uri="{FF2B5EF4-FFF2-40B4-BE49-F238E27FC236}">
                <a16:creationId xmlns:a16="http://schemas.microsoft.com/office/drawing/2014/main" id="{4CF6E483-BB05-4978-A1C2-68F36D283E05}"/>
              </a:ext>
            </a:extLst>
          </p:cNvPr>
          <p:cNvSpPr>
            <a:spLocks noChangeArrowheads="1"/>
          </p:cNvSpPr>
          <p:nvPr/>
        </p:nvSpPr>
        <p:spPr bwMode="auto">
          <a:xfrm>
            <a:off x="2887663" y="3436938"/>
            <a:ext cx="8715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2,8,3</a:t>
            </a:r>
          </a:p>
        </p:txBody>
      </p:sp>
      <p:sp>
        <p:nvSpPr>
          <p:cNvPr id="240649" name="Rectangle 9">
            <a:extLst>
              <a:ext uri="{FF2B5EF4-FFF2-40B4-BE49-F238E27FC236}">
                <a16:creationId xmlns:a16="http://schemas.microsoft.com/office/drawing/2014/main" id="{AC2AFED5-20FD-4C6A-8355-59E95B213B4C}"/>
              </a:ext>
            </a:extLst>
          </p:cNvPr>
          <p:cNvSpPr>
            <a:spLocks noChangeArrowheads="1"/>
          </p:cNvSpPr>
          <p:nvPr/>
        </p:nvSpPr>
        <p:spPr bwMode="auto">
          <a:xfrm>
            <a:off x="3946525" y="3436938"/>
            <a:ext cx="8715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2,8,4</a:t>
            </a:r>
          </a:p>
        </p:txBody>
      </p:sp>
      <p:sp>
        <p:nvSpPr>
          <p:cNvPr id="240650" name="Rectangle 10">
            <a:extLst>
              <a:ext uri="{FF2B5EF4-FFF2-40B4-BE49-F238E27FC236}">
                <a16:creationId xmlns:a16="http://schemas.microsoft.com/office/drawing/2014/main" id="{C48424CE-D7C3-4D30-82A4-266E72CB408E}"/>
              </a:ext>
            </a:extLst>
          </p:cNvPr>
          <p:cNvSpPr>
            <a:spLocks noChangeArrowheads="1"/>
          </p:cNvSpPr>
          <p:nvPr/>
        </p:nvSpPr>
        <p:spPr bwMode="auto">
          <a:xfrm>
            <a:off x="5005388" y="3436938"/>
            <a:ext cx="936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2,8,5</a:t>
            </a:r>
          </a:p>
        </p:txBody>
      </p:sp>
      <p:sp>
        <p:nvSpPr>
          <p:cNvPr id="240651" name="Rectangle 11">
            <a:extLst>
              <a:ext uri="{FF2B5EF4-FFF2-40B4-BE49-F238E27FC236}">
                <a16:creationId xmlns:a16="http://schemas.microsoft.com/office/drawing/2014/main" id="{BAC0ED46-5F27-4E98-80C4-B06300A7AEE5}"/>
              </a:ext>
            </a:extLst>
          </p:cNvPr>
          <p:cNvSpPr>
            <a:spLocks noChangeArrowheads="1"/>
          </p:cNvSpPr>
          <p:nvPr/>
        </p:nvSpPr>
        <p:spPr bwMode="auto">
          <a:xfrm>
            <a:off x="6064250" y="3436938"/>
            <a:ext cx="9001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2,8,6</a:t>
            </a:r>
          </a:p>
        </p:txBody>
      </p:sp>
      <p:sp>
        <p:nvSpPr>
          <p:cNvPr id="240652" name="Rectangle 12">
            <a:extLst>
              <a:ext uri="{FF2B5EF4-FFF2-40B4-BE49-F238E27FC236}">
                <a16:creationId xmlns:a16="http://schemas.microsoft.com/office/drawing/2014/main" id="{20EA818C-85D7-4364-8451-E89EC6958842}"/>
              </a:ext>
            </a:extLst>
          </p:cNvPr>
          <p:cNvSpPr>
            <a:spLocks noChangeArrowheads="1"/>
          </p:cNvSpPr>
          <p:nvPr/>
        </p:nvSpPr>
        <p:spPr bwMode="auto">
          <a:xfrm>
            <a:off x="7123113" y="3436938"/>
            <a:ext cx="8794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2,8,7</a:t>
            </a:r>
          </a:p>
        </p:txBody>
      </p:sp>
      <p:sp>
        <p:nvSpPr>
          <p:cNvPr id="240653" name="Rectangle 13">
            <a:extLst>
              <a:ext uri="{FF2B5EF4-FFF2-40B4-BE49-F238E27FC236}">
                <a16:creationId xmlns:a16="http://schemas.microsoft.com/office/drawing/2014/main" id="{77F622D6-F001-4F9B-B592-603F39680126}"/>
              </a:ext>
            </a:extLst>
          </p:cNvPr>
          <p:cNvSpPr>
            <a:spLocks noChangeArrowheads="1"/>
          </p:cNvSpPr>
          <p:nvPr/>
        </p:nvSpPr>
        <p:spPr bwMode="auto">
          <a:xfrm>
            <a:off x="8053388" y="3436938"/>
            <a:ext cx="9001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2,8,8</a:t>
            </a:r>
          </a:p>
        </p:txBody>
      </p:sp>
      <p:sp>
        <p:nvSpPr>
          <p:cNvPr id="26692" name="AutoShape 15">
            <a:extLst>
              <a:ext uri="{FF2B5EF4-FFF2-40B4-BE49-F238E27FC236}">
                <a16:creationId xmlns:a16="http://schemas.microsoft.com/office/drawing/2014/main" id="{3E499F9F-3584-4073-B329-E297598D924E}"/>
              </a:ext>
            </a:extLst>
          </p:cNvPr>
          <p:cNvSpPr>
            <a:spLocks noChangeArrowheads="1"/>
          </p:cNvSpPr>
          <p:nvPr/>
        </p:nvSpPr>
        <p:spPr bwMode="auto">
          <a:xfrm>
            <a:off x="901700" y="1681163"/>
            <a:ext cx="360363" cy="360362"/>
          </a:xfrm>
          <a:prstGeom prst="roundRect">
            <a:avLst>
              <a:gd name="adj" fmla="val 0"/>
            </a:avLst>
          </a:prstGeom>
          <a:solidFill>
            <a:srgbClr val="FF6600"/>
          </a:solidFill>
          <a:ln w="254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26693" name="Text Box 16">
            <a:extLst>
              <a:ext uri="{FF2B5EF4-FFF2-40B4-BE49-F238E27FC236}">
                <a16:creationId xmlns:a16="http://schemas.microsoft.com/office/drawing/2014/main" id="{12E6588F-1AA8-45D6-BAF7-E172286C0932}"/>
              </a:ext>
            </a:extLst>
          </p:cNvPr>
          <p:cNvSpPr txBox="1">
            <a:spLocks noChangeArrowheads="1"/>
          </p:cNvSpPr>
          <p:nvPr/>
        </p:nvSpPr>
        <p:spPr bwMode="auto">
          <a:xfrm>
            <a:off x="895350" y="1631950"/>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1</a:t>
            </a:r>
          </a:p>
        </p:txBody>
      </p:sp>
      <p:sp>
        <p:nvSpPr>
          <p:cNvPr id="26690" name="AutoShape 18">
            <a:extLst>
              <a:ext uri="{FF2B5EF4-FFF2-40B4-BE49-F238E27FC236}">
                <a16:creationId xmlns:a16="http://schemas.microsoft.com/office/drawing/2014/main" id="{DC9580E3-E955-4926-9993-D56DA0108683}"/>
              </a:ext>
            </a:extLst>
          </p:cNvPr>
          <p:cNvSpPr>
            <a:spLocks noChangeArrowheads="1"/>
          </p:cNvSpPr>
          <p:nvPr/>
        </p:nvSpPr>
        <p:spPr bwMode="auto">
          <a:xfrm>
            <a:off x="2003425" y="1681163"/>
            <a:ext cx="360363" cy="360362"/>
          </a:xfrm>
          <a:prstGeom prst="roundRect">
            <a:avLst>
              <a:gd name="adj" fmla="val 0"/>
            </a:avLst>
          </a:prstGeom>
          <a:solidFill>
            <a:srgbClr val="FF6600"/>
          </a:solidFill>
          <a:ln w="254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26691" name="Text Box 19">
            <a:extLst>
              <a:ext uri="{FF2B5EF4-FFF2-40B4-BE49-F238E27FC236}">
                <a16:creationId xmlns:a16="http://schemas.microsoft.com/office/drawing/2014/main" id="{3065DA26-16FF-4301-B071-7CB5229614B5}"/>
              </a:ext>
            </a:extLst>
          </p:cNvPr>
          <p:cNvSpPr txBox="1">
            <a:spLocks noChangeArrowheads="1"/>
          </p:cNvSpPr>
          <p:nvPr/>
        </p:nvSpPr>
        <p:spPr bwMode="auto">
          <a:xfrm>
            <a:off x="1995488" y="1631950"/>
            <a:ext cx="373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2</a:t>
            </a:r>
          </a:p>
        </p:txBody>
      </p:sp>
      <p:sp>
        <p:nvSpPr>
          <p:cNvPr id="26688" name="AutoShape 21">
            <a:extLst>
              <a:ext uri="{FF2B5EF4-FFF2-40B4-BE49-F238E27FC236}">
                <a16:creationId xmlns:a16="http://schemas.microsoft.com/office/drawing/2014/main" id="{B1AB3FD4-17AF-418C-BB81-9053A479118D}"/>
              </a:ext>
            </a:extLst>
          </p:cNvPr>
          <p:cNvSpPr>
            <a:spLocks noChangeArrowheads="1"/>
          </p:cNvSpPr>
          <p:nvPr/>
        </p:nvSpPr>
        <p:spPr bwMode="auto">
          <a:xfrm>
            <a:off x="4103688" y="1681163"/>
            <a:ext cx="360362" cy="360362"/>
          </a:xfrm>
          <a:prstGeom prst="roundRect">
            <a:avLst>
              <a:gd name="adj" fmla="val 0"/>
            </a:avLst>
          </a:prstGeom>
          <a:solidFill>
            <a:srgbClr val="FF6600"/>
          </a:solidFill>
          <a:ln w="254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26689" name="Text Box 22">
            <a:extLst>
              <a:ext uri="{FF2B5EF4-FFF2-40B4-BE49-F238E27FC236}">
                <a16:creationId xmlns:a16="http://schemas.microsoft.com/office/drawing/2014/main" id="{C81B69C1-7D36-40F6-9CA8-34883C5B0819}"/>
              </a:ext>
            </a:extLst>
          </p:cNvPr>
          <p:cNvSpPr txBox="1">
            <a:spLocks noChangeArrowheads="1"/>
          </p:cNvSpPr>
          <p:nvPr/>
        </p:nvSpPr>
        <p:spPr bwMode="auto">
          <a:xfrm>
            <a:off x="4095750" y="1631950"/>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4</a:t>
            </a:r>
          </a:p>
        </p:txBody>
      </p:sp>
      <p:sp>
        <p:nvSpPr>
          <p:cNvPr id="26686" name="AutoShape 24">
            <a:extLst>
              <a:ext uri="{FF2B5EF4-FFF2-40B4-BE49-F238E27FC236}">
                <a16:creationId xmlns:a16="http://schemas.microsoft.com/office/drawing/2014/main" id="{5CDB4C60-36F8-4EFA-8F81-539C31D0EA10}"/>
              </a:ext>
            </a:extLst>
          </p:cNvPr>
          <p:cNvSpPr>
            <a:spLocks noChangeArrowheads="1"/>
          </p:cNvSpPr>
          <p:nvPr/>
        </p:nvSpPr>
        <p:spPr bwMode="auto">
          <a:xfrm>
            <a:off x="3032125" y="1679575"/>
            <a:ext cx="360363" cy="360363"/>
          </a:xfrm>
          <a:prstGeom prst="roundRect">
            <a:avLst>
              <a:gd name="adj" fmla="val 0"/>
            </a:avLst>
          </a:prstGeom>
          <a:solidFill>
            <a:srgbClr val="FF6600"/>
          </a:solidFill>
          <a:ln w="254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26687" name="Text Box 25">
            <a:extLst>
              <a:ext uri="{FF2B5EF4-FFF2-40B4-BE49-F238E27FC236}">
                <a16:creationId xmlns:a16="http://schemas.microsoft.com/office/drawing/2014/main" id="{483D418C-DB0F-43E4-A8B2-285E6ABC8269}"/>
              </a:ext>
            </a:extLst>
          </p:cNvPr>
          <p:cNvSpPr txBox="1">
            <a:spLocks noChangeArrowheads="1"/>
          </p:cNvSpPr>
          <p:nvPr/>
        </p:nvSpPr>
        <p:spPr bwMode="auto">
          <a:xfrm>
            <a:off x="3025775" y="1631950"/>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3</a:t>
            </a:r>
          </a:p>
        </p:txBody>
      </p:sp>
      <p:sp>
        <p:nvSpPr>
          <p:cNvPr id="26684" name="AutoShape 27">
            <a:extLst>
              <a:ext uri="{FF2B5EF4-FFF2-40B4-BE49-F238E27FC236}">
                <a16:creationId xmlns:a16="http://schemas.microsoft.com/office/drawing/2014/main" id="{78BD6072-1E85-4E27-A336-95FE1F7ECC5B}"/>
              </a:ext>
            </a:extLst>
          </p:cNvPr>
          <p:cNvSpPr>
            <a:spLocks noChangeArrowheads="1"/>
          </p:cNvSpPr>
          <p:nvPr/>
        </p:nvSpPr>
        <p:spPr bwMode="auto">
          <a:xfrm>
            <a:off x="5141913" y="1679575"/>
            <a:ext cx="360362" cy="360363"/>
          </a:xfrm>
          <a:prstGeom prst="roundRect">
            <a:avLst>
              <a:gd name="adj" fmla="val 0"/>
            </a:avLst>
          </a:prstGeom>
          <a:solidFill>
            <a:srgbClr val="FF6600"/>
          </a:solidFill>
          <a:ln w="254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26685" name="Text Box 28">
            <a:extLst>
              <a:ext uri="{FF2B5EF4-FFF2-40B4-BE49-F238E27FC236}">
                <a16:creationId xmlns:a16="http://schemas.microsoft.com/office/drawing/2014/main" id="{372282F1-2303-4CCF-8057-DC9D52D29199}"/>
              </a:ext>
            </a:extLst>
          </p:cNvPr>
          <p:cNvSpPr txBox="1">
            <a:spLocks noChangeArrowheads="1"/>
          </p:cNvSpPr>
          <p:nvPr/>
        </p:nvSpPr>
        <p:spPr bwMode="auto">
          <a:xfrm>
            <a:off x="5135563" y="1631950"/>
            <a:ext cx="373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5</a:t>
            </a:r>
          </a:p>
        </p:txBody>
      </p:sp>
      <p:sp>
        <p:nvSpPr>
          <p:cNvPr id="26682" name="AutoShape 30">
            <a:extLst>
              <a:ext uri="{FF2B5EF4-FFF2-40B4-BE49-F238E27FC236}">
                <a16:creationId xmlns:a16="http://schemas.microsoft.com/office/drawing/2014/main" id="{9FAADB4F-F77E-4FB5-B102-6A311C5F177D}"/>
              </a:ext>
            </a:extLst>
          </p:cNvPr>
          <p:cNvSpPr>
            <a:spLocks noChangeArrowheads="1"/>
          </p:cNvSpPr>
          <p:nvPr/>
        </p:nvSpPr>
        <p:spPr bwMode="auto">
          <a:xfrm>
            <a:off x="6196013" y="1681163"/>
            <a:ext cx="360362" cy="360362"/>
          </a:xfrm>
          <a:prstGeom prst="roundRect">
            <a:avLst>
              <a:gd name="adj" fmla="val 0"/>
            </a:avLst>
          </a:prstGeom>
          <a:solidFill>
            <a:srgbClr val="FF6600"/>
          </a:solidFill>
          <a:ln w="254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26683" name="Text Box 31">
            <a:extLst>
              <a:ext uri="{FF2B5EF4-FFF2-40B4-BE49-F238E27FC236}">
                <a16:creationId xmlns:a16="http://schemas.microsoft.com/office/drawing/2014/main" id="{8257E20D-051F-4DDB-8DFE-034198098175}"/>
              </a:ext>
            </a:extLst>
          </p:cNvPr>
          <p:cNvSpPr txBox="1">
            <a:spLocks noChangeArrowheads="1"/>
          </p:cNvSpPr>
          <p:nvPr/>
        </p:nvSpPr>
        <p:spPr bwMode="auto">
          <a:xfrm>
            <a:off x="6189663" y="1631950"/>
            <a:ext cx="373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6</a:t>
            </a:r>
          </a:p>
        </p:txBody>
      </p:sp>
      <p:sp>
        <p:nvSpPr>
          <p:cNvPr id="26680" name="AutoShape 33">
            <a:extLst>
              <a:ext uri="{FF2B5EF4-FFF2-40B4-BE49-F238E27FC236}">
                <a16:creationId xmlns:a16="http://schemas.microsoft.com/office/drawing/2014/main" id="{BDAC9039-34F6-40CF-880E-B45205A9E80F}"/>
              </a:ext>
            </a:extLst>
          </p:cNvPr>
          <p:cNvSpPr>
            <a:spLocks noChangeArrowheads="1"/>
          </p:cNvSpPr>
          <p:nvPr/>
        </p:nvSpPr>
        <p:spPr bwMode="auto">
          <a:xfrm>
            <a:off x="8105775" y="1681163"/>
            <a:ext cx="360363" cy="360362"/>
          </a:xfrm>
          <a:prstGeom prst="roundRect">
            <a:avLst>
              <a:gd name="adj" fmla="val 0"/>
            </a:avLst>
          </a:prstGeom>
          <a:solidFill>
            <a:srgbClr val="FF6600"/>
          </a:solidFill>
          <a:ln w="254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26681" name="Text Box 34">
            <a:extLst>
              <a:ext uri="{FF2B5EF4-FFF2-40B4-BE49-F238E27FC236}">
                <a16:creationId xmlns:a16="http://schemas.microsoft.com/office/drawing/2014/main" id="{AA7A1291-1AD8-4506-8B51-F193DD14A16F}"/>
              </a:ext>
            </a:extLst>
          </p:cNvPr>
          <p:cNvSpPr txBox="1">
            <a:spLocks noChangeArrowheads="1"/>
          </p:cNvSpPr>
          <p:nvPr/>
        </p:nvSpPr>
        <p:spPr bwMode="auto">
          <a:xfrm>
            <a:off x="8097838" y="1631950"/>
            <a:ext cx="373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0</a:t>
            </a:r>
          </a:p>
        </p:txBody>
      </p:sp>
      <p:sp>
        <p:nvSpPr>
          <p:cNvPr id="26678" name="AutoShape 36">
            <a:extLst>
              <a:ext uri="{FF2B5EF4-FFF2-40B4-BE49-F238E27FC236}">
                <a16:creationId xmlns:a16="http://schemas.microsoft.com/office/drawing/2014/main" id="{3354A324-283D-4287-A6B0-FD2B58930B4D}"/>
              </a:ext>
            </a:extLst>
          </p:cNvPr>
          <p:cNvSpPr>
            <a:spLocks noChangeArrowheads="1"/>
          </p:cNvSpPr>
          <p:nvPr/>
        </p:nvSpPr>
        <p:spPr bwMode="auto">
          <a:xfrm>
            <a:off x="7250113" y="1681163"/>
            <a:ext cx="360362" cy="360362"/>
          </a:xfrm>
          <a:prstGeom prst="roundRect">
            <a:avLst>
              <a:gd name="adj" fmla="val 0"/>
            </a:avLst>
          </a:prstGeom>
          <a:solidFill>
            <a:srgbClr val="FF6600"/>
          </a:solidFill>
          <a:ln w="254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26679" name="Text Box 37">
            <a:extLst>
              <a:ext uri="{FF2B5EF4-FFF2-40B4-BE49-F238E27FC236}">
                <a16:creationId xmlns:a16="http://schemas.microsoft.com/office/drawing/2014/main" id="{EC5CDC66-58A5-4BB4-808A-759CABAA9D82}"/>
              </a:ext>
            </a:extLst>
          </p:cNvPr>
          <p:cNvSpPr txBox="1">
            <a:spLocks noChangeArrowheads="1"/>
          </p:cNvSpPr>
          <p:nvPr/>
        </p:nvSpPr>
        <p:spPr bwMode="auto">
          <a:xfrm>
            <a:off x="7243763" y="1631950"/>
            <a:ext cx="373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7</a:t>
            </a:r>
          </a:p>
        </p:txBody>
      </p:sp>
      <p:grpSp>
        <p:nvGrpSpPr>
          <p:cNvPr id="2" name="Group 39">
            <a:extLst>
              <a:ext uri="{FF2B5EF4-FFF2-40B4-BE49-F238E27FC236}">
                <a16:creationId xmlns:a16="http://schemas.microsoft.com/office/drawing/2014/main" id="{37AC3044-5722-4F22-9DB0-4A9CF9FD9011}"/>
              </a:ext>
            </a:extLst>
          </p:cNvPr>
          <p:cNvGrpSpPr>
            <a:grpSpLocks/>
          </p:cNvGrpSpPr>
          <p:nvPr/>
        </p:nvGrpSpPr>
        <p:grpSpPr bwMode="auto">
          <a:xfrm>
            <a:off x="250825" y="2209800"/>
            <a:ext cx="374650" cy="457200"/>
            <a:chOff x="1821" y="1461"/>
            <a:chExt cx="236" cy="288"/>
          </a:xfrm>
        </p:grpSpPr>
        <p:sp>
          <p:nvSpPr>
            <p:cNvPr id="6" name="Oval 40">
              <a:extLst>
                <a:ext uri="{FF2B5EF4-FFF2-40B4-BE49-F238E27FC236}">
                  <a16:creationId xmlns:a16="http://schemas.microsoft.com/office/drawing/2014/main" id="{C1197488-1EE9-4ADF-99A5-4333C79A541E}"/>
                </a:ext>
              </a:extLst>
            </p:cNvPr>
            <p:cNvSpPr>
              <a:spLocks noChangeArrowheads="1"/>
            </p:cNvSpPr>
            <p:nvPr/>
          </p:nvSpPr>
          <p:spPr bwMode="auto">
            <a:xfrm>
              <a:off x="1821" y="1486"/>
              <a:ext cx="236" cy="236"/>
            </a:xfrm>
            <a:prstGeom prst="ellipse">
              <a:avLst/>
            </a:prstGeom>
            <a:solidFill>
              <a:srgbClr val="FF6600"/>
            </a:solidFill>
            <a:ln w="254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7" name="Text Box 41">
              <a:extLst>
                <a:ext uri="{FF2B5EF4-FFF2-40B4-BE49-F238E27FC236}">
                  <a16:creationId xmlns:a16="http://schemas.microsoft.com/office/drawing/2014/main" id="{F6E133E0-C461-44BA-8E17-031F44A4D065}"/>
                </a:ext>
              </a:extLst>
            </p:cNvPr>
            <p:cNvSpPr txBox="1">
              <a:spLocks noChangeArrowheads="1"/>
            </p:cNvSpPr>
            <p:nvPr/>
          </p:nvSpPr>
          <p:spPr bwMode="auto">
            <a:xfrm>
              <a:off x="1822" y="1461"/>
              <a:ext cx="2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1</a:t>
              </a:r>
            </a:p>
          </p:txBody>
        </p:sp>
      </p:grpSp>
      <p:grpSp>
        <p:nvGrpSpPr>
          <p:cNvPr id="3" name="Group 42">
            <a:extLst>
              <a:ext uri="{FF2B5EF4-FFF2-40B4-BE49-F238E27FC236}">
                <a16:creationId xmlns:a16="http://schemas.microsoft.com/office/drawing/2014/main" id="{C194BC09-1440-4FAB-AEE1-C668A12ACD60}"/>
              </a:ext>
            </a:extLst>
          </p:cNvPr>
          <p:cNvGrpSpPr>
            <a:grpSpLocks/>
          </p:cNvGrpSpPr>
          <p:nvPr/>
        </p:nvGrpSpPr>
        <p:grpSpPr bwMode="auto">
          <a:xfrm>
            <a:off x="250825" y="2811463"/>
            <a:ext cx="374650" cy="457200"/>
            <a:chOff x="1821" y="1461"/>
            <a:chExt cx="236" cy="288"/>
          </a:xfrm>
        </p:grpSpPr>
        <p:sp>
          <p:nvSpPr>
            <p:cNvPr id="8" name="Oval 43">
              <a:extLst>
                <a:ext uri="{FF2B5EF4-FFF2-40B4-BE49-F238E27FC236}">
                  <a16:creationId xmlns:a16="http://schemas.microsoft.com/office/drawing/2014/main" id="{B2CF0874-AD37-4F5A-B52E-6BD05DC42F43}"/>
                </a:ext>
              </a:extLst>
            </p:cNvPr>
            <p:cNvSpPr>
              <a:spLocks noChangeArrowheads="1"/>
            </p:cNvSpPr>
            <p:nvPr/>
          </p:nvSpPr>
          <p:spPr bwMode="auto">
            <a:xfrm>
              <a:off x="1821" y="1486"/>
              <a:ext cx="236" cy="236"/>
            </a:xfrm>
            <a:prstGeom prst="ellipse">
              <a:avLst/>
            </a:prstGeom>
            <a:solidFill>
              <a:srgbClr val="FF6600"/>
            </a:solidFill>
            <a:ln w="254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9" name="Text Box 44">
              <a:extLst>
                <a:ext uri="{FF2B5EF4-FFF2-40B4-BE49-F238E27FC236}">
                  <a16:creationId xmlns:a16="http://schemas.microsoft.com/office/drawing/2014/main" id="{2A765814-5D3A-48F9-981F-73BF2E05961D}"/>
                </a:ext>
              </a:extLst>
            </p:cNvPr>
            <p:cNvSpPr txBox="1">
              <a:spLocks noChangeArrowheads="1"/>
            </p:cNvSpPr>
            <p:nvPr/>
          </p:nvSpPr>
          <p:spPr bwMode="auto">
            <a:xfrm>
              <a:off x="1822" y="1461"/>
              <a:ext cx="2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2</a:t>
              </a:r>
            </a:p>
          </p:txBody>
        </p:sp>
      </p:grpSp>
      <p:grpSp>
        <p:nvGrpSpPr>
          <p:cNvPr id="4" name="Group 45">
            <a:extLst>
              <a:ext uri="{FF2B5EF4-FFF2-40B4-BE49-F238E27FC236}">
                <a16:creationId xmlns:a16="http://schemas.microsoft.com/office/drawing/2014/main" id="{CF7DB2B7-2095-4827-8F77-E4FD0D93C72C}"/>
              </a:ext>
            </a:extLst>
          </p:cNvPr>
          <p:cNvGrpSpPr>
            <a:grpSpLocks/>
          </p:cNvGrpSpPr>
          <p:nvPr/>
        </p:nvGrpSpPr>
        <p:grpSpPr bwMode="auto">
          <a:xfrm>
            <a:off x="250825" y="3436938"/>
            <a:ext cx="374650" cy="457200"/>
            <a:chOff x="1821" y="1461"/>
            <a:chExt cx="236" cy="288"/>
          </a:xfrm>
        </p:grpSpPr>
        <p:sp>
          <p:nvSpPr>
            <p:cNvPr id="10" name="Oval 46">
              <a:extLst>
                <a:ext uri="{FF2B5EF4-FFF2-40B4-BE49-F238E27FC236}">
                  <a16:creationId xmlns:a16="http://schemas.microsoft.com/office/drawing/2014/main" id="{C0723B05-C5B1-483B-9369-E21EC46B888D}"/>
                </a:ext>
              </a:extLst>
            </p:cNvPr>
            <p:cNvSpPr>
              <a:spLocks noChangeArrowheads="1"/>
            </p:cNvSpPr>
            <p:nvPr/>
          </p:nvSpPr>
          <p:spPr bwMode="auto">
            <a:xfrm>
              <a:off x="1821" y="1486"/>
              <a:ext cx="236" cy="236"/>
            </a:xfrm>
            <a:prstGeom prst="ellipse">
              <a:avLst/>
            </a:prstGeom>
            <a:solidFill>
              <a:srgbClr val="FF6600"/>
            </a:solidFill>
            <a:ln w="254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11" name="Text Box 47">
              <a:extLst>
                <a:ext uri="{FF2B5EF4-FFF2-40B4-BE49-F238E27FC236}">
                  <a16:creationId xmlns:a16="http://schemas.microsoft.com/office/drawing/2014/main" id="{D3B66248-1AD1-4B14-A447-6EC6804FBC3A}"/>
                </a:ext>
              </a:extLst>
            </p:cNvPr>
            <p:cNvSpPr txBox="1">
              <a:spLocks noChangeArrowheads="1"/>
            </p:cNvSpPr>
            <p:nvPr/>
          </p:nvSpPr>
          <p:spPr bwMode="auto">
            <a:xfrm>
              <a:off x="1822" y="1461"/>
              <a:ext cx="2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3</a:t>
              </a:r>
            </a:p>
          </p:txBody>
        </p:sp>
      </p:grpSp>
      <p:grpSp>
        <p:nvGrpSpPr>
          <p:cNvPr id="5" name="Group 48">
            <a:extLst>
              <a:ext uri="{FF2B5EF4-FFF2-40B4-BE49-F238E27FC236}">
                <a16:creationId xmlns:a16="http://schemas.microsoft.com/office/drawing/2014/main" id="{591C0339-5FE0-4DF4-AD9D-894EF141B427}"/>
              </a:ext>
            </a:extLst>
          </p:cNvPr>
          <p:cNvGrpSpPr>
            <a:grpSpLocks/>
          </p:cNvGrpSpPr>
          <p:nvPr/>
        </p:nvGrpSpPr>
        <p:grpSpPr bwMode="auto">
          <a:xfrm>
            <a:off x="250825" y="4054475"/>
            <a:ext cx="374650" cy="457200"/>
            <a:chOff x="1821" y="1461"/>
            <a:chExt cx="236" cy="288"/>
          </a:xfrm>
        </p:grpSpPr>
        <p:sp>
          <p:nvSpPr>
            <p:cNvPr id="12" name="Oval 49">
              <a:extLst>
                <a:ext uri="{FF2B5EF4-FFF2-40B4-BE49-F238E27FC236}">
                  <a16:creationId xmlns:a16="http://schemas.microsoft.com/office/drawing/2014/main" id="{125161F2-C3CD-4EA8-83C8-E95CE09EEFCB}"/>
                </a:ext>
              </a:extLst>
            </p:cNvPr>
            <p:cNvSpPr>
              <a:spLocks noChangeArrowheads="1"/>
            </p:cNvSpPr>
            <p:nvPr/>
          </p:nvSpPr>
          <p:spPr bwMode="auto">
            <a:xfrm>
              <a:off x="1821" y="1486"/>
              <a:ext cx="236" cy="236"/>
            </a:xfrm>
            <a:prstGeom prst="ellipse">
              <a:avLst/>
            </a:prstGeom>
            <a:solidFill>
              <a:srgbClr val="FF6600"/>
            </a:solidFill>
            <a:ln w="254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13" name="Text Box 50">
              <a:extLst>
                <a:ext uri="{FF2B5EF4-FFF2-40B4-BE49-F238E27FC236}">
                  <a16:creationId xmlns:a16="http://schemas.microsoft.com/office/drawing/2014/main" id="{7B8E2AFE-F982-4BD7-B782-3D7C62F48EB8}"/>
                </a:ext>
              </a:extLst>
            </p:cNvPr>
            <p:cNvSpPr txBox="1">
              <a:spLocks noChangeArrowheads="1"/>
            </p:cNvSpPr>
            <p:nvPr/>
          </p:nvSpPr>
          <p:spPr bwMode="auto">
            <a:xfrm>
              <a:off x="1822" y="1461"/>
              <a:ext cx="2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4</a:t>
              </a:r>
            </a:p>
          </p:txBody>
        </p:sp>
      </p:grpSp>
      <p:sp>
        <p:nvSpPr>
          <p:cNvPr id="240691" name="Rectangle 51">
            <a:extLst>
              <a:ext uri="{FF2B5EF4-FFF2-40B4-BE49-F238E27FC236}">
                <a16:creationId xmlns:a16="http://schemas.microsoft.com/office/drawing/2014/main" id="{A0C13FFD-7B75-4602-9551-AD72E073D953}"/>
              </a:ext>
            </a:extLst>
          </p:cNvPr>
          <p:cNvSpPr>
            <a:spLocks noChangeArrowheads="1"/>
          </p:cNvSpPr>
          <p:nvPr/>
        </p:nvSpPr>
        <p:spPr bwMode="auto">
          <a:xfrm>
            <a:off x="769938" y="2813050"/>
            <a:ext cx="6254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2,1</a:t>
            </a:r>
          </a:p>
        </p:txBody>
      </p:sp>
      <p:sp>
        <p:nvSpPr>
          <p:cNvPr id="240692" name="Rectangle 52">
            <a:extLst>
              <a:ext uri="{FF2B5EF4-FFF2-40B4-BE49-F238E27FC236}">
                <a16:creationId xmlns:a16="http://schemas.microsoft.com/office/drawing/2014/main" id="{2148E333-9299-4E1A-97C7-65B573D22822}"/>
              </a:ext>
            </a:extLst>
          </p:cNvPr>
          <p:cNvSpPr>
            <a:spLocks noChangeArrowheads="1"/>
          </p:cNvSpPr>
          <p:nvPr/>
        </p:nvSpPr>
        <p:spPr bwMode="auto">
          <a:xfrm>
            <a:off x="1828800" y="2813050"/>
            <a:ext cx="708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2,2</a:t>
            </a:r>
          </a:p>
        </p:txBody>
      </p:sp>
      <p:sp>
        <p:nvSpPr>
          <p:cNvPr id="240693" name="Rectangle 53">
            <a:extLst>
              <a:ext uri="{FF2B5EF4-FFF2-40B4-BE49-F238E27FC236}">
                <a16:creationId xmlns:a16="http://schemas.microsoft.com/office/drawing/2014/main" id="{E20FAB31-78DC-4590-95BB-5F26A71FDD17}"/>
              </a:ext>
            </a:extLst>
          </p:cNvPr>
          <p:cNvSpPr>
            <a:spLocks noChangeArrowheads="1"/>
          </p:cNvSpPr>
          <p:nvPr/>
        </p:nvSpPr>
        <p:spPr bwMode="auto">
          <a:xfrm>
            <a:off x="2887663" y="2813050"/>
            <a:ext cx="6508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2,3</a:t>
            </a:r>
          </a:p>
        </p:txBody>
      </p:sp>
      <p:sp>
        <p:nvSpPr>
          <p:cNvPr id="240694" name="Rectangle 54">
            <a:extLst>
              <a:ext uri="{FF2B5EF4-FFF2-40B4-BE49-F238E27FC236}">
                <a16:creationId xmlns:a16="http://schemas.microsoft.com/office/drawing/2014/main" id="{FAD3C3EA-0837-416D-ABE1-F32A5D6D470E}"/>
              </a:ext>
            </a:extLst>
          </p:cNvPr>
          <p:cNvSpPr>
            <a:spLocks noChangeArrowheads="1"/>
          </p:cNvSpPr>
          <p:nvPr/>
        </p:nvSpPr>
        <p:spPr bwMode="auto">
          <a:xfrm>
            <a:off x="3946525" y="2813050"/>
            <a:ext cx="6731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2,4</a:t>
            </a:r>
          </a:p>
        </p:txBody>
      </p:sp>
      <p:sp>
        <p:nvSpPr>
          <p:cNvPr id="240695" name="Rectangle 55">
            <a:extLst>
              <a:ext uri="{FF2B5EF4-FFF2-40B4-BE49-F238E27FC236}">
                <a16:creationId xmlns:a16="http://schemas.microsoft.com/office/drawing/2014/main" id="{94E7E837-8810-4A8F-A228-F03E3F8A9EF5}"/>
              </a:ext>
            </a:extLst>
          </p:cNvPr>
          <p:cNvSpPr>
            <a:spLocks noChangeArrowheads="1"/>
          </p:cNvSpPr>
          <p:nvPr/>
        </p:nvSpPr>
        <p:spPr bwMode="auto">
          <a:xfrm>
            <a:off x="5005388" y="2813050"/>
            <a:ext cx="635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2,5</a:t>
            </a:r>
          </a:p>
        </p:txBody>
      </p:sp>
      <p:sp>
        <p:nvSpPr>
          <p:cNvPr id="240696" name="Rectangle 56">
            <a:extLst>
              <a:ext uri="{FF2B5EF4-FFF2-40B4-BE49-F238E27FC236}">
                <a16:creationId xmlns:a16="http://schemas.microsoft.com/office/drawing/2014/main" id="{AC968160-3EB5-4BB7-BEF9-13FA39004362}"/>
              </a:ext>
            </a:extLst>
          </p:cNvPr>
          <p:cNvSpPr>
            <a:spLocks noChangeArrowheads="1"/>
          </p:cNvSpPr>
          <p:nvPr/>
        </p:nvSpPr>
        <p:spPr bwMode="auto">
          <a:xfrm>
            <a:off x="6064250" y="2813050"/>
            <a:ext cx="6254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2,6</a:t>
            </a:r>
          </a:p>
        </p:txBody>
      </p:sp>
      <p:sp>
        <p:nvSpPr>
          <p:cNvPr id="240697" name="Rectangle 57">
            <a:extLst>
              <a:ext uri="{FF2B5EF4-FFF2-40B4-BE49-F238E27FC236}">
                <a16:creationId xmlns:a16="http://schemas.microsoft.com/office/drawing/2014/main" id="{9F2AC1F3-A63D-4144-88F7-40BBF893BA2F}"/>
              </a:ext>
            </a:extLst>
          </p:cNvPr>
          <p:cNvSpPr>
            <a:spLocks noChangeArrowheads="1"/>
          </p:cNvSpPr>
          <p:nvPr/>
        </p:nvSpPr>
        <p:spPr bwMode="auto">
          <a:xfrm>
            <a:off x="7123113" y="2813050"/>
            <a:ext cx="6143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2,7</a:t>
            </a:r>
          </a:p>
        </p:txBody>
      </p:sp>
      <p:sp>
        <p:nvSpPr>
          <p:cNvPr id="240698" name="Rectangle 58">
            <a:extLst>
              <a:ext uri="{FF2B5EF4-FFF2-40B4-BE49-F238E27FC236}">
                <a16:creationId xmlns:a16="http://schemas.microsoft.com/office/drawing/2014/main" id="{967B0592-B6D5-43E6-979E-D38ECEA056F8}"/>
              </a:ext>
            </a:extLst>
          </p:cNvPr>
          <p:cNvSpPr>
            <a:spLocks noChangeArrowheads="1"/>
          </p:cNvSpPr>
          <p:nvPr/>
        </p:nvSpPr>
        <p:spPr bwMode="auto">
          <a:xfrm>
            <a:off x="8053388" y="2813050"/>
            <a:ext cx="6540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2,8</a:t>
            </a:r>
          </a:p>
        </p:txBody>
      </p:sp>
      <p:sp>
        <p:nvSpPr>
          <p:cNvPr id="240699" name="Rectangle 59">
            <a:extLst>
              <a:ext uri="{FF2B5EF4-FFF2-40B4-BE49-F238E27FC236}">
                <a16:creationId xmlns:a16="http://schemas.microsoft.com/office/drawing/2014/main" id="{08C17277-D0DA-4B89-9154-16095B0BB812}"/>
              </a:ext>
            </a:extLst>
          </p:cNvPr>
          <p:cNvSpPr>
            <a:spLocks noChangeArrowheads="1"/>
          </p:cNvSpPr>
          <p:nvPr/>
        </p:nvSpPr>
        <p:spPr bwMode="auto">
          <a:xfrm>
            <a:off x="769938" y="2211388"/>
            <a:ext cx="4429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1</a:t>
            </a:r>
          </a:p>
        </p:txBody>
      </p:sp>
      <p:sp>
        <p:nvSpPr>
          <p:cNvPr id="240700" name="Rectangle 60">
            <a:extLst>
              <a:ext uri="{FF2B5EF4-FFF2-40B4-BE49-F238E27FC236}">
                <a16:creationId xmlns:a16="http://schemas.microsoft.com/office/drawing/2014/main" id="{26577EE7-7314-444F-B0A3-3BC41FEC618C}"/>
              </a:ext>
            </a:extLst>
          </p:cNvPr>
          <p:cNvSpPr>
            <a:spLocks noChangeArrowheads="1"/>
          </p:cNvSpPr>
          <p:nvPr/>
        </p:nvSpPr>
        <p:spPr bwMode="auto">
          <a:xfrm>
            <a:off x="8053388" y="2201863"/>
            <a:ext cx="460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2</a:t>
            </a:r>
          </a:p>
        </p:txBody>
      </p:sp>
      <p:sp>
        <p:nvSpPr>
          <p:cNvPr id="240701" name="Rectangle 61">
            <a:extLst>
              <a:ext uri="{FF2B5EF4-FFF2-40B4-BE49-F238E27FC236}">
                <a16:creationId xmlns:a16="http://schemas.microsoft.com/office/drawing/2014/main" id="{EFDBA5AD-029D-4549-97DD-7478DB55FA74}"/>
              </a:ext>
            </a:extLst>
          </p:cNvPr>
          <p:cNvSpPr>
            <a:spLocks noChangeArrowheads="1"/>
          </p:cNvSpPr>
          <p:nvPr/>
        </p:nvSpPr>
        <p:spPr bwMode="auto">
          <a:xfrm>
            <a:off x="769938" y="4057650"/>
            <a:ext cx="11477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2,8,8,1</a:t>
            </a:r>
          </a:p>
        </p:txBody>
      </p:sp>
      <p:sp>
        <p:nvSpPr>
          <p:cNvPr id="240702" name="Rectangle 62">
            <a:extLst>
              <a:ext uri="{FF2B5EF4-FFF2-40B4-BE49-F238E27FC236}">
                <a16:creationId xmlns:a16="http://schemas.microsoft.com/office/drawing/2014/main" id="{897F5E57-EFF7-4C96-9D6B-0B0610DEE56B}"/>
              </a:ext>
            </a:extLst>
          </p:cNvPr>
          <p:cNvSpPr>
            <a:spLocks noChangeArrowheads="1"/>
          </p:cNvSpPr>
          <p:nvPr/>
        </p:nvSpPr>
        <p:spPr bwMode="auto">
          <a:xfrm>
            <a:off x="1828800" y="4057650"/>
            <a:ext cx="1174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2,8,8,2</a:t>
            </a:r>
          </a:p>
        </p:txBody>
      </p:sp>
      <p:sp>
        <p:nvSpPr>
          <p:cNvPr id="240706" name="Text Box 66">
            <a:extLst>
              <a:ext uri="{FF2B5EF4-FFF2-40B4-BE49-F238E27FC236}">
                <a16:creationId xmlns:a16="http://schemas.microsoft.com/office/drawing/2014/main" id="{ED36809E-85F3-4420-BF91-FF9D96EA40AD}"/>
              </a:ext>
            </a:extLst>
          </p:cNvPr>
          <p:cNvSpPr txBox="1">
            <a:spLocks noChangeArrowheads="1"/>
          </p:cNvSpPr>
          <p:nvPr/>
        </p:nvSpPr>
        <p:spPr bwMode="auto">
          <a:xfrm>
            <a:off x="358775" y="5199063"/>
            <a:ext cx="8348663"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What is the pattern of outer shell electrons across a period?</a:t>
            </a:r>
          </a:p>
        </p:txBody>
      </p:sp>
      <p:sp>
        <p:nvSpPr>
          <p:cNvPr id="240707" name="Text Box 67">
            <a:extLst>
              <a:ext uri="{FF2B5EF4-FFF2-40B4-BE49-F238E27FC236}">
                <a16:creationId xmlns:a16="http://schemas.microsoft.com/office/drawing/2014/main" id="{B3424C7D-5066-4AA5-97C0-1885DF644155}"/>
              </a:ext>
            </a:extLst>
          </p:cNvPr>
          <p:cNvSpPr txBox="1">
            <a:spLocks noChangeArrowheads="1"/>
          </p:cNvSpPr>
          <p:nvPr/>
        </p:nvSpPr>
        <p:spPr bwMode="auto">
          <a:xfrm>
            <a:off x="358775" y="5697538"/>
            <a:ext cx="8348662"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What is the pattern of full electron shells in a group?</a:t>
            </a:r>
          </a:p>
        </p:txBody>
      </p:sp>
      <p:cxnSp>
        <p:nvCxnSpPr>
          <p:cNvPr id="71" name="Straight Connector 70">
            <a:extLst>
              <a:ext uri="{FF2B5EF4-FFF2-40B4-BE49-F238E27FC236}">
                <a16:creationId xmlns:a16="http://schemas.microsoft.com/office/drawing/2014/main" id="{25F9BA5E-7127-4379-9C4E-EABBB2991473}"/>
              </a:ext>
            </a:extLst>
          </p:cNvPr>
          <p:cNvCxnSpPr>
            <a:cxnSpLocks noChangeShapeType="1"/>
          </p:cNvCxnSpPr>
          <p:nvPr/>
        </p:nvCxnSpPr>
        <p:spPr bwMode="auto">
          <a:xfrm>
            <a:off x="149225" y="2128838"/>
            <a:ext cx="8845550" cy="0"/>
          </a:xfrm>
          <a:prstGeom prst="line">
            <a:avLst/>
          </a:prstGeom>
          <a:noFill/>
          <a:ln w="28575" algn="ctr">
            <a:solidFill>
              <a:srgbClr val="FF6600"/>
            </a:solidFill>
            <a:round/>
            <a:headEnd/>
            <a:tailEnd/>
          </a:ln>
          <a:extLst>
            <a:ext uri="{909E8E84-426E-40DD-AFC4-6F175D3DCCD1}">
              <a14:hiddenFill xmlns:a14="http://schemas.microsoft.com/office/drawing/2010/main">
                <a:noFill/>
              </a14:hiddenFill>
            </a:ext>
          </a:extLst>
        </p:spPr>
      </p:cxnSp>
      <p:cxnSp>
        <p:nvCxnSpPr>
          <p:cNvPr id="72" name="Straight Connector 71">
            <a:extLst>
              <a:ext uri="{FF2B5EF4-FFF2-40B4-BE49-F238E27FC236}">
                <a16:creationId xmlns:a16="http://schemas.microsoft.com/office/drawing/2014/main" id="{FCF74166-DDD8-48E3-840F-EA585C60A0E5}"/>
              </a:ext>
            </a:extLst>
          </p:cNvPr>
          <p:cNvCxnSpPr>
            <a:cxnSpLocks noChangeShapeType="1"/>
          </p:cNvCxnSpPr>
          <p:nvPr/>
        </p:nvCxnSpPr>
        <p:spPr bwMode="auto">
          <a:xfrm>
            <a:off x="182563" y="2728913"/>
            <a:ext cx="8845550" cy="0"/>
          </a:xfrm>
          <a:prstGeom prst="line">
            <a:avLst/>
          </a:prstGeom>
          <a:noFill/>
          <a:ln w="28575" algn="ctr">
            <a:solidFill>
              <a:srgbClr val="FF6600"/>
            </a:solidFill>
            <a:round/>
            <a:headEnd/>
            <a:tailEnd/>
          </a:ln>
          <a:extLst>
            <a:ext uri="{909E8E84-426E-40DD-AFC4-6F175D3DCCD1}">
              <a14:hiddenFill xmlns:a14="http://schemas.microsoft.com/office/drawing/2010/main">
                <a:noFill/>
              </a14:hiddenFill>
            </a:ext>
          </a:extLst>
        </p:spPr>
      </p:cxnSp>
      <p:cxnSp>
        <p:nvCxnSpPr>
          <p:cNvPr id="73" name="Straight Connector 72">
            <a:extLst>
              <a:ext uri="{FF2B5EF4-FFF2-40B4-BE49-F238E27FC236}">
                <a16:creationId xmlns:a16="http://schemas.microsoft.com/office/drawing/2014/main" id="{FF73B113-24B6-49D3-ADB9-B52336F17E0F}"/>
              </a:ext>
            </a:extLst>
          </p:cNvPr>
          <p:cNvCxnSpPr>
            <a:cxnSpLocks noChangeShapeType="1"/>
          </p:cNvCxnSpPr>
          <p:nvPr/>
        </p:nvCxnSpPr>
        <p:spPr bwMode="auto">
          <a:xfrm>
            <a:off x="182563" y="3344863"/>
            <a:ext cx="8845550" cy="0"/>
          </a:xfrm>
          <a:prstGeom prst="line">
            <a:avLst/>
          </a:prstGeom>
          <a:noFill/>
          <a:ln w="28575" algn="ctr">
            <a:solidFill>
              <a:srgbClr val="FF6600"/>
            </a:solidFill>
            <a:round/>
            <a:headEnd/>
            <a:tailEnd/>
          </a:ln>
          <a:extLst>
            <a:ext uri="{909E8E84-426E-40DD-AFC4-6F175D3DCCD1}">
              <a14:hiddenFill xmlns:a14="http://schemas.microsoft.com/office/drawing/2010/main">
                <a:noFill/>
              </a14:hiddenFill>
            </a:ext>
          </a:extLst>
        </p:spPr>
      </p:cxnSp>
      <p:cxnSp>
        <p:nvCxnSpPr>
          <p:cNvPr id="74" name="Straight Connector 73">
            <a:extLst>
              <a:ext uri="{FF2B5EF4-FFF2-40B4-BE49-F238E27FC236}">
                <a16:creationId xmlns:a16="http://schemas.microsoft.com/office/drawing/2014/main" id="{29A16776-1DF4-4AA4-BF8B-952D4CA80C2F}"/>
              </a:ext>
            </a:extLst>
          </p:cNvPr>
          <p:cNvCxnSpPr>
            <a:cxnSpLocks noChangeShapeType="1"/>
          </p:cNvCxnSpPr>
          <p:nvPr/>
        </p:nvCxnSpPr>
        <p:spPr bwMode="auto">
          <a:xfrm>
            <a:off x="149225" y="3992563"/>
            <a:ext cx="8845550" cy="0"/>
          </a:xfrm>
          <a:prstGeom prst="line">
            <a:avLst/>
          </a:prstGeom>
          <a:noFill/>
          <a:ln w="28575" algn="ctr">
            <a:solidFill>
              <a:srgbClr val="FF6600"/>
            </a:solidFill>
            <a:round/>
            <a:headEnd/>
            <a:tailEnd/>
          </a:ln>
          <a:extLst>
            <a:ext uri="{909E8E84-426E-40DD-AFC4-6F175D3DCCD1}">
              <a14:hiddenFill xmlns:a14="http://schemas.microsoft.com/office/drawing/2010/main">
                <a:noFill/>
              </a14:hiddenFill>
            </a:ext>
          </a:extLst>
        </p:spPr>
      </p:cxnSp>
      <p:pic>
        <p:nvPicPr>
          <p:cNvPr id="62" name="Picture 8">
            <a:hlinkClick r:id="" action="ppaction://hlinkshowjump?jump=nextslide"/>
            <a:extLst>
              <a:ext uri="{FF2B5EF4-FFF2-40B4-BE49-F238E27FC236}">
                <a16:creationId xmlns:a16="http://schemas.microsoft.com/office/drawing/2014/main" id="{49019D4D-51BE-48E8-B638-47216984880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3" name="Picture 9" descr="notes_icon">
            <a:extLst>
              <a:ext uri="{FF2B5EF4-FFF2-40B4-BE49-F238E27FC236}">
                <a16:creationId xmlns:a16="http://schemas.microsoft.com/office/drawing/2014/main" id="{2F6C88BB-3FE3-46C3-A9A2-713A4FBF4630}"/>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64" name="Picture 9">
            <a:extLst>
              <a:ext uri="{FF2B5EF4-FFF2-40B4-BE49-F238E27FC236}">
                <a16:creationId xmlns:a16="http://schemas.microsoft.com/office/drawing/2014/main" id="{6F9E1A08-EB25-4DF2-B8F1-AE7AEB5B8CF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3733"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6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669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669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669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669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668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668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668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668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668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668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668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668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667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667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668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6681"/>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childTnLst>
                                </p:cTn>
                              </p:par>
                            </p:childTnLst>
                          </p:cTn>
                        </p:par>
                        <p:par>
                          <p:cTn id="50" fill="hold" nodeType="afterGroup">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24069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0700"/>
                                        </p:tgtEl>
                                        <p:attrNameLst>
                                          <p:attrName>style.visibility</p:attrName>
                                        </p:attrNameLst>
                                      </p:cBhvr>
                                      <p:to>
                                        <p:strVal val="visible"/>
                                      </p:to>
                                    </p:set>
                                  </p:childTnLst>
                                </p:cTn>
                              </p:par>
                            </p:childTnLst>
                          </p:cTn>
                        </p:par>
                        <p:par>
                          <p:cTn id="55" fill="hold" nodeType="afterGroup">
                            <p:stCondLst>
                              <p:cond delay="0"/>
                            </p:stCondLst>
                            <p:childTnLst>
                              <p:par>
                                <p:cTn id="56" presetID="1" presetClass="entr" presetSubtype="0"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childTnLst>
                                </p:cTn>
                              </p:par>
                            </p:childTnLst>
                          </p:cTn>
                        </p:par>
                        <p:par>
                          <p:cTn id="58" fill="hold" nodeType="afterGroup">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24069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069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069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069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4069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4069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069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40698"/>
                                        </p:tgtEl>
                                        <p:attrNameLst>
                                          <p:attrName>style.visibility</p:attrName>
                                        </p:attrNameLst>
                                      </p:cBhvr>
                                      <p:to>
                                        <p:strVal val="visible"/>
                                      </p:to>
                                    </p:set>
                                  </p:childTnLst>
                                </p:cTn>
                              </p:par>
                            </p:childTnLst>
                          </p:cTn>
                        </p:par>
                        <p:par>
                          <p:cTn id="75" fill="hold" nodeType="afterGroup">
                            <p:stCondLst>
                              <p:cond delay="0"/>
                            </p:stCondLst>
                            <p:childTnLst>
                              <p:par>
                                <p:cTn id="76" presetID="1" presetClass="entr" presetSubtype="0" fill="hold" nodeType="afterEffect">
                                  <p:stCondLst>
                                    <p:cond delay="0"/>
                                  </p:stCondLst>
                                  <p:childTnLst>
                                    <p:set>
                                      <p:cBhvr>
                                        <p:cTn id="77" dur="1" fill="hold">
                                          <p:stCondLst>
                                            <p:cond delay="0"/>
                                          </p:stCondLst>
                                        </p:cTn>
                                        <p:tgtEl>
                                          <p:spTgt spid="4"/>
                                        </p:tgtEl>
                                        <p:attrNameLst>
                                          <p:attrName>style.visibility</p:attrName>
                                        </p:attrNameLst>
                                      </p:cBhvr>
                                      <p:to>
                                        <p:strVal val="visible"/>
                                      </p:to>
                                    </p:set>
                                  </p:childTnLst>
                                </p:cTn>
                              </p:par>
                            </p:childTnLst>
                          </p:cTn>
                        </p:par>
                        <p:par>
                          <p:cTn id="78" fill="hold" nodeType="afterGroup">
                            <p:stCondLst>
                              <p:cond delay="0"/>
                            </p:stCondLst>
                            <p:childTnLst>
                              <p:par>
                                <p:cTn id="79" presetID="1" presetClass="entr" presetSubtype="0" fill="hold" grpId="0" nodeType="afterEffect">
                                  <p:stCondLst>
                                    <p:cond delay="0"/>
                                  </p:stCondLst>
                                  <p:childTnLst>
                                    <p:set>
                                      <p:cBhvr>
                                        <p:cTn id="80" dur="1" fill="hold">
                                          <p:stCondLst>
                                            <p:cond delay="0"/>
                                          </p:stCondLst>
                                        </p:cTn>
                                        <p:tgtEl>
                                          <p:spTgt spid="24064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4064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4064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4064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4065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4065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4065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40653"/>
                                        </p:tgtEl>
                                        <p:attrNameLst>
                                          <p:attrName>style.visibility</p:attrName>
                                        </p:attrNameLst>
                                      </p:cBhvr>
                                      <p:to>
                                        <p:strVal val="visible"/>
                                      </p:to>
                                    </p:set>
                                  </p:childTnLst>
                                </p:cTn>
                              </p:par>
                            </p:childTnLst>
                          </p:cTn>
                        </p:par>
                        <p:par>
                          <p:cTn id="95" fill="hold" nodeType="afterGroup">
                            <p:stCondLst>
                              <p:cond delay="0"/>
                            </p:stCondLst>
                            <p:childTnLst>
                              <p:par>
                                <p:cTn id="96" presetID="1" presetClass="entr" presetSubtype="0"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childTnLst>
                                </p:cTn>
                              </p:par>
                            </p:childTnLst>
                          </p:cTn>
                        </p:par>
                        <p:par>
                          <p:cTn id="98" fill="hold" nodeType="afterGroup">
                            <p:stCondLst>
                              <p:cond delay="0"/>
                            </p:stCondLst>
                            <p:childTnLst>
                              <p:par>
                                <p:cTn id="99" presetID="1" presetClass="entr" presetSubtype="0" fill="hold" grpId="0" nodeType="afterEffect">
                                  <p:stCondLst>
                                    <p:cond delay="0"/>
                                  </p:stCondLst>
                                  <p:childTnLst>
                                    <p:set>
                                      <p:cBhvr>
                                        <p:cTn id="100" dur="1" fill="hold">
                                          <p:stCondLst>
                                            <p:cond delay="0"/>
                                          </p:stCondLst>
                                        </p:cTn>
                                        <p:tgtEl>
                                          <p:spTgt spid="24070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40702"/>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40645"/>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40706"/>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40707"/>
                                        </p:tgtEl>
                                        <p:attrNameLst>
                                          <p:attrName>style.visibility</p:attrName>
                                        </p:attrNameLst>
                                      </p:cBhvr>
                                      <p:to>
                                        <p:strVal val="visible"/>
                                      </p:to>
                                    </p:set>
                                  </p:childTnLst>
                                </p:cTn>
                              </p:par>
                            </p:childTnLst>
                          </p:cTn>
                        </p:par>
                        <p:par>
                          <p:cTn id="115" fill="hold">
                            <p:stCondLst>
                              <p:cond delay="0"/>
                            </p:stCondLst>
                            <p:childTnLst>
                              <p:par>
                                <p:cTn id="116" presetID="1" presetClass="entr" presetSubtype="0" fill="hold" nodeType="afterEffect">
                                  <p:stCondLst>
                                    <p:cond delay="0"/>
                                  </p:stCondLst>
                                  <p:childTnLst>
                                    <p:set>
                                      <p:cBhvr>
                                        <p:cTn id="117"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animBg="1"/>
      <p:bldP spid="240645" grpId="0" animBg="1"/>
      <p:bldP spid="240646" grpId="0"/>
      <p:bldP spid="240647" grpId="0"/>
      <p:bldP spid="240648" grpId="0"/>
      <p:bldP spid="240649" grpId="0"/>
      <p:bldP spid="240650" grpId="0"/>
      <p:bldP spid="240651" grpId="0"/>
      <p:bldP spid="240652" grpId="0"/>
      <p:bldP spid="240653" grpId="0"/>
      <p:bldP spid="26692" grpId="0" animBg="1"/>
      <p:bldP spid="26693" grpId="0"/>
      <p:bldP spid="26690" grpId="0" animBg="1"/>
      <p:bldP spid="26691" grpId="0"/>
      <p:bldP spid="26688" grpId="0" animBg="1"/>
      <p:bldP spid="26689" grpId="0"/>
      <p:bldP spid="26686" grpId="0" animBg="1"/>
      <p:bldP spid="26687" grpId="0"/>
      <p:bldP spid="26684" grpId="0" animBg="1"/>
      <p:bldP spid="26685" grpId="0"/>
      <p:bldP spid="26682" grpId="0" animBg="1"/>
      <p:bldP spid="26683" grpId="0"/>
      <p:bldP spid="26680" grpId="0" animBg="1"/>
      <p:bldP spid="26681" grpId="0"/>
      <p:bldP spid="26678" grpId="0" animBg="1"/>
      <p:bldP spid="26679" grpId="0"/>
      <p:bldP spid="240691" grpId="0"/>
      <p:bldP spid="240692" grpId="0"/>
      <p:bldP spid="240693" grpId="0"/>
      <p:bldP spid="240694" grpId="0"/>
      <p:bldP spid="240695" grpId="0"/>
      <p:bldP spid="240696" grpId="0"/>
      <p:bldP spid="240697" grpId="0"/>
      <p:bldP spid="240698" grpId="0"/>
      <p:bldP spid="240699" grpId="0"/>
      <p:bldP spid="240700" grpId="0"/>
      <p:bldP spid="240701" grpId="0"/>
      <p:bldP spid="240702" grpId="0"/>
      <p:bldP spid="240706" grpId="0" animBg="1"/>
      <p:bldP spid="24070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3gasmi8c"/>
  <p:tag name="ARTICULATE_DESIGN_ID_7_DEFAULT DESIGN" val="l5IXtbHG"/>
  <p:tag name="ARTICULATE_DESIGN_ID_1_DEFAULT DESIGN" val="cXS6be2j"/>
  <p:tag name="ARTICULATE_DESIGN_ID_8_DEFAULT DESIGN" val="WbS1dmUI"/>
  <p:tag name="ARTICULATE_DESIGN_ID_3_DEFAULT DESIGN" val="8vPqWUj4"/>
  <p:tag name="ARTICULATE_DESIGN_ID_2_DEFAULT DESIGN" val="Zu854ZpB"/>
  <p:tag name="ARTICULATE_DESIGN_ID_4_DEFAULT DESIGN" val="c47Fjc4o"/>
  <p:tag name="ARTICULATE_DESIGN_ID_5_DEFAULT DESIGN" val="KLf1iE19"/>
  <p:tag name="ARTICULATE_DESIGN_ID_6_DEFAULT DESIGN" val="2bHYQiMG"/>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15569</TotalTime>
  <Words>2512</Words>
  <Application>Microsoft Office PowerPoint</Application>
  <PresentationFormat>On-screen Show (4:3)</PresentationFormat>
  <Paragraphs>288</Paragraphs>
  <Slides>25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Wingdings</vt:lpstr>
      <vt:lpstr>Arial</vt:lpstr>
      <vt:lpstr>Wingdings 2</vt:lpstr>
      <vt:lpstr>1_Default Design</vt:lpstr>
      <vt:lpstr>8_Default Design</vt:lpstr>
      <vt:lpstr>Metals and  Non-Metals</vt:lpstr>
      <vt:lpstr>Information</vt:lpstr>
      <vt:lpstr>Different types of elements</vt:lpstr>
      <vt:lpstr>Physical properties (1)</vt:lpstr>
      <vt:lpstr>Physical properties (2)</vt:lpstr>
      <vt:lpstr>Properties and structure</vt:lpstr>
      <vt:lpstr>Periodic table: metals and non-metals</vt:lpstr>
      <vt:lpstr>Location of metals and non-metals</vt:lpstr>
      <vt:lpstr>Patterns of electron arrangement</vt:lpstr>
      <vt:lpstr>Electron trends in the periodic table</vt:lpstr>
      <vt:lpstr>Atomic structure and reactivity</vt:lpstr>
      <vt:lpstr>Chemical bonding</vt:lpstr>
      <vt:lpstr>Ion formation</vt:lpstr>
      <vt:lpstr>Electrons and groups</vt:lpstr>
      <vt:lpstr>How does an ionic bond form?</vt:lpstr>
      <vt:lpstr>What is a covalent bond?</vt:lpstr>
      <vt:lpstr>Comparing covalent and ionic bonding</vt:lpstr>
      <vt:lpstr>Summary: metal and non-metal bonding</vt:lpstr>
      <vt:lpstr>Reactivity of metals</vt:lpstr>
      <vt:lpstr>How does electron structure affect reactivity?</vt:lpstr>
      <vt:lpstr>Which metal is more reactive?</vt:lpstr>
      <vt:lpstr>What is the order of reactivity?</vt:lpstr>
      <vt:lpstr>Reactivity of non-metals</vt:lpstr>
      <vt:lpstr>Electron structure and reactivity</vt:lpstr>
      <vt:lpstr>Which non-metal is more reactive?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Metals and Non-Metals</dc:title>
  <dc:subject>Boardworks High School Physical Science</dc:subject>
  <dc:creator>Boardworks</dc:creator>
  <cp:lastModifiedBy>Tim Crilly</cp:lastModifiedBy>
  <cp:revision>692</cp:revision>
  <dcterms:created xsi:type="dcterms:W3CDTF">2003-10-06T13:07:42Z</dcterms:created>
  <dcterms:modified xsi:type="dcterms:W3CDTF">2019-01-31T15:29:03Z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7E252648-083C-4666-9D78-A8292657DAF2</vt:lpwstr>
  </property>
  <property fmtid="{D5CDD505-2E9C-101B-9397-08002B2CF9AE}" pid="3" name="ArticulatePath">
    <vt:lpwstr>Metals and Non Metals</vt:lpwstr>
  </property>
</Properties>
</file>