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3.xml" ContentType="application/vnd.ms-office.activeX+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9" r:id="rId1"/>
    <p:sldMasterId id="2147483744" r:id="rId2"/>
  </p:sldMasterIdLst>
  <p:notesMasterIdLst>
    <p:notesMasterId r:id="rId14"/>
  </p:notesMasterIdLst>
  <p:handoutMasterIdLst>
    <p:handoutMasterId r:id="rId15"/>
  </p:handoutMasterIdLst>
  <p:sldIdLst>
    <p:sldId id="426" r:id="rId3"/>
    <p:sldId id="527" r:id="rId4"/>
    <p:sldId id="619" r:id="rId5"/>
    <p:sldId id="614" r:id="rId6"/>
    <p:sldId id="605" r:id="rId7"/>
    <p:sldId id="606" r:id="rId8"/>
    <p:sldId id="607" r:id="rId9"/>
    <p:sldId id="617" r:id="rId10"/>
    <p:sldId id="618" r:id="rId11"/>
    <p:sldId id="609" r:id="rId12"/>
    <p:sldId id="610" r:id="rId13"/>
  </p:sldIdLst>
  <p:sldSz cx="9144000" cy="6858000" type="screen4x3"/>
  <p:notesSz cx="6858000" cy="9296400"/>
  <p:embeddedFontLst>
    <p:embeddedFont>
      <p:font typeface="Wingdings 2" panose="05020102010507070707" pitchFamily="18" charset="2"/>
      <p:regular r:id="rId16"/>
    </p:embeddedFont>
  </p:embeddedFontLst>
  <p:defaultTextStyle>
    <a:defPPr>
      <a:defRPr lang="en-US"/>
    </a:defPPr>
    <a:lvl1pPr algn="l" rtl="0" fontAlgn="base">
      <a:spcBef>
        <a:spcPct val="50000"/>
      </a:spcBef>
      <a:spcAft>
        <a:spcPct val="0"/>
      </a:spcAft>
      <a:defRPr sz="2400" kern="1200">
        <a:solidFill>
          <a:srgbClr val="010066"/>
        </a:solidFill>
        <a:latin typeface="Arial" panose="020B0604020202020204" pitchFamily="34" charset="0"/>
        <a:ea typeface="+mn-ea"/>
        <a:cs typeface="+mn-cs"/>
      </a:defRPr>
    </a:lvl1pPr>
    <a:lvl2pPr marL="457200" algn="l" rtl="0" fontAlgn="base">
      <a:spcBef>
        <a:spcPct val="50000"/>
      </a:spcBef>
      <a:spcAft>
        <a:spcPct val="0"/>
      </a:spcAft>
      <a:defRPr sz="2400" kern="1200">
        <a:solidFill>
          <a:srgbClr val="010066"/>
        </a:solidFill>
        <a:latin typeface="Arial" panose="020B0604020202020204" pitchFamily="34" charset="0"/>
        <a:ea typeface="+mn-ea"/>
        <a:cs typeface="+mn-cs"/>
      </a:defRPr>
    </a:lvl2pPr>
    <a:lvl3pPr marL="914400" algn="l" rtl="0" fontAlgn="base">
      <a:spcBef>
        <a:spcPct val="50000"/>
      </a:spcBef>
      <a:spcAft>
        <a:spcPct val="0"/>
      </a:spcAft>
      <a:defRPr sz="2400" kern="1200">
        <a:solidFill>
          <a:srgbClr val="010066"/>
        </a:solidFill>
        <a:latin typeface="Arial" panose="020B0604020202020204" pitchFamily="34" charset="0"/>
        <a:ea typeface="+mn-ea"/>
        <a:cs typeface="+mn-cs"/>
      </a:defRPr>
    </a:lvl3pPr>
    <a:lvl4pPr marL="1371600" algn="l" rtl="0" fontAlgn="base">
      <a:spcBef>
        <a:spcPct val="50000"/>
      </a:spcBef>
      <a:spcAft>
        <a:spcPct val="0"/>
      </a:spcAft>
      <a:defRPr sz="2400" kern="1200">
        <a:solidFill>
          <a:srgbClr val="010066"/>
        </a:solidFill>
        <a:latin typeface="Arial" panose="020B0604020202020204" pitchFamily="34" charset="0"/>
        <a:ea typeface="+mn-ea"/>
        <a:cs typeface="+mn-cs"/>
      </a:defRPr>
    </a:lvl4pPr>
    <a:lvl5pPr marL="1828800" algn="l" rtl="0" fontAlgn="base">
      <a:spcBef>
        <a:spcPct val="50000"/>
      </a:spcBef>
      <a:spcAft>
        <a:spcPct val="0"/>
      </a:spcAft>
      <a:defRPr sz="2400" kern="1200">
        <a:solidFill>
          <a:srgbClr val="010066"/>
        </a:solidFill>
        <a:latin typeface="Arial" panose="020B0604020202020204" pitchFamily="34" charset="0"/>
        <a:ea typeface="+mn-ea"/>
        <a:cs typeface="+mn-cs"/>
      </a:defRPr>
    </a:lvl5pPr>
    <a:lvl6pPr marL="2286000" algn="l" defTabSz="914400" rtl="0" eaLnBrk="1" latinLnBrk="0" hangingPunct="1">
      <a:defRPr sz="2400" kern="1200">
        <a:solidFill>
          <a:srgbClr val="010066"/>
        </a:solidFill>
        <a:latin typeface="Arial" panose="020B0604020202020204" pitchFamily="34" charset="0"/>
        <a:ea typeface="+mn-ea"/>
        <a:cs typeface="+mn-cs"/>
      </a:defRPr>
    </a:lvl6pPr>
    <a:lvl7pPr marL="2743200" algn="l" defTabSz="914400" rtl="0" eaLnBrk="1" latinLnBrk="0" hangingPunct="1">
      <a:defRPr sz="2400" kern="1200">
        <a:solidFill>
          <a:srgbClr val="010066"/>
        </a:solidFill>
        <a:latin typeface="Arial" panose="020B0604020202020204" pitchFamily="34" charset="0"/>
        <a:ea typeface="+mn-ea"/>
        <a:cs typeface="+mn-cs"/>
      </a:defRPr>
    </a:lvl7pPr>
    <a:lvl8pPr marL="3200400" algn="l" defTabSz="914400" rtl="0" eaLnBrk="1" latinLnBrk="0" hangingPunct="1">
      <a:defRPr sz="2400" kern="1200">
        <a:solidFill>
          <a:srgbClr val="010066"/>
        </a:solidFill>
        <a:latin typeface="Arial" panose="020B0604020202020204" pitchFamily="34" charset="0"/>
        <a:ea typeface="+mn-ea"/>
        <a:cs typeface="+mn-cs"/>
      </a:defRPr>
    </a:lvl8pPr>
    <a:lvl9pPr marL="3657600" algn="l" defTabSz="914400" rtl="0" eaLnBrk="1" latinLnBrk="0" hangingPunct="1">
      <a:defRPr sz="2400"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880">
          <p15:clr>
            <a:srgbClr val="A4A3A4"/>
          </p15:clr>
        </p15:guide>
        <p15:guide id="3" pos="226" userDrawn="1">
          <p15:clr>
            <a:srgbClr val="A4A3A4"/>
          </p15:clr>
        </p15:guide>
      </p15:sldGuideLst>
    </p:ext>
    <p:ext uri="{2D200454-40CA-4A62-9FC3-DE9A4176ACB9}">
      <p15:notesGuideLst xmlns:p15="http://schemas.microsoft.com/office/powerpoint/2012/main">
        <p15:guide id="1" orient="horz" pos="2836"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6600CC"/>
    <a:srgbClr val="663300"/>
    <a:srgbClr val="10BC45"/>
    <a:srgbClr val="010066"/>
    <a:srgbClr val="FFFFCC"/>
    <a:srgbClr val="97F692"/>
    <a:srgbClr val="FED0B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p:cViewPr varScale="1">
        <p:scale>
          <a:sx n="88" d="100"/>
          <a:sy n="88" d="100"/>
        </p:scale>
        <p:origin x="528" y="72"/>
      </p:cViewPr>
      <p:guideLst>
        <p:guide orient="horz" pos="482"/>
        <p:guide pos="2880"/>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836"/>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7" name="Rectangle 5">
            <a:extLst>
              <a:ext uri="{FF2B5EF4-FFF2-40B4-BE49-F238E27FC236}">
                <a16:creationId xmlns:a16="http://schemas.microsoft.com/office/drawing/2014/main" id="{B906E9EF-CF74-4626-AA99-422F6FF0955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8726F4EB-E1FD-4637-85F7-FFE815C272A1}" type="slidenum">
              <a:rPr lang="en-GB" altLang="en-US"/>
              <a:pPr/>
              <a:t>‹#›</a:t>
            </a:fld>
            <a:endParaRPr lang="en-GB" altLang="en-US"/>
          </a:p>
        </p:txBody>
      </p:sp>
      <p:sp>
        <p:nvSpPr>
          <p:cNvPr id="5" name="Rectangle 7">
            <a:extLst>
              <a:ext uri="{FF2B5EF4-FFF2-40B4-BE49-F238E27FC236}">
                <a16:creationId xmlns:a16="http://schemas.microsoft.com/office/drawing/2014/main" id="{0DEAF777-28B1-4A8E-92D3-5868AB556D02}"/>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750D6191-34F7-47B7-859E-65CF11B9596D}"/>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331199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a:extLst>
              <a:ext uri="{FF2B5EF4-FFF2-40B4-BE49-F238E27FC236}">
                <a16:creationId xmlns:a16="http://schemas.microsoft.com/office/drawing/2014/main" id="{51CD863A-14F0-4900-8AEE-4CE0E25ED6A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a:extLst>
              <a:ext uri="{FF2B5EF4-FFF2-40B4-BE49-F238E27FC236}">
                <a16:creationId xmlns:a16="http://schemas.microsoft.com/office/drawing/2014/main" id="{C7B81C35-B1BC-4EE5-9373-34517D7CA049}"/>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7591" name="Rectangle 7">
            <a:extLst>
              <a:ext uri="{FF2B5EF4-FFF2-40B4-BE49-F238E27FC236}">
                <a16:creationId xmlns:a16="http://schemas.microsoft.com/office/drawing/2014/main" id="{E2677BA7-7CE3-4E7C-922F-64CBC2642714}"/>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11079DB0-80FF-4337-BA25-6575D569B735}" type="slidenum">
              <a:rPr lang="en-GB" altLang="en-US"/>
              <a:pPr/>
              <a:t>‹#›</a:t>
            </a:fld>
            <a:endParaRPr lang="en-GB" altLang="en-US"/>
          </a:p>
        </p:txBody>
      </p:sp>
      <p:sp>
        <p:nvSpPr>
          <p:cNvPr id="7" name="Rectangle 9">
            <a:extLst>
              <a:ext uri="{FF2B5EF4-FFF2-40B4-BE49-F238E27FC236}">
                <a16:creationId xmlns:a16="http://schemas.microsoft.com/office/drawing/2014/main" id="{60EF3586-8496-4EA4-8328-FED261AE862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3A1B5D47-7387-4679-80CC-127C0F3CBC0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07476224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a:extLst>
              <a:ext uri="{FF2B5EF4-FFF2-40B4-BE49-F238E27FC236}">
                <a16:creationId xmlns:a16="http://schemas.microsoft.com/office/drawing/2014/main" id="{E41DE681-ADD1-44BC-B2DA-F7A03CBD554A}"/>
              </a:ext>
            </a:extLst>
          </p:cNvPr>
          <p:cNvSpPr>
            <a:spLocks noGrp="1" noRot="1" noChangeAspect="1" noChangeArrowheads="1" noTextEdit="1"/>
          </p:cNvSpPr>
          <p:nvPr>
            <p:ph type="sldImg"/>
          </p:nvPr>
        </p:nvSpPr>
        <p:spPr>
          <a:ln/>
        </p:spPr>
      </p:sp>
      <p:sp>
        <p:nvSpPr>
          <p:cNvPr id="13317" name="Rectangle 3">
            <a:extLst>
              <a:ext uri="{FF2B5EF4-FFF2-40B4-BE49-F238E27FC236}">
                <a16:creationId xmlns:a16="http://schemas.microsoft.com/office/drawing/2014/main" id="{B785F7D1-F6B5-4F1E-8BFF-1559F9B5CE7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73D3CD6-DAA5-4AA7-9D00-0C2250EAA1D7}"/>
              </a:ext>
            </a:extLst>
          </p:cNvPr>
          <p:cNvSpPr>
            <a:spLocks noGrp="1"/>
          </p:cNvSpPr>
          <p:nvPr>
            <p:ph type="sldNum" sz="quarter" idx="10"/>
          </p:nvPr>
        </p:nvSpPr>
        <p:spPr/>
        <p:txBody>
          <a:bodyPr/>
          <a:lstStyle/>
          <a:p>
            <a:fld id="{11079DB0-80FF-4337-BA25-6575D569B735}"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E5372828-C28A-4606-83F1-B07A6E593771}"/>
              </a:ext>
            </a:extLst>
          </p:cNvPr>
          <p:cNvSpPr>
            <a:spLocks noGrp="1" noRot="1" noChangeAspect="1" noChangeArrowheads="1" noTextEdit="1"/>
          </p:cNvSpPr>
          <p:nvPr>
            <p:ph type="sldImg"/>
          </p:nvPr>
        </p:nvSpPr>
        <p:spPr>
          <a:ln/>
        </p:spPr>
      </p:sp>
      <p:sp>
        <p:nvSpPr>
          <p:cNvPr id="20485" name="Rectangle 3">
            <a:extLst>
              <a:ext uri="{FF2B5EF4-FFF2-40B4-BE49-F238E27FC236}">
                <a16:creationId xmlns:a16="http://schemas.microsoft.com/office/drawing/2014/main" id="{62A89561-6A37-4A00-86E1-B8917A6E2390}"/>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AC364327-E980-4F4F-A69D-63273D28D55C}"/>
              </a:ext>
            </a:extLst>
          </p:cNvPr>
          <p:cNvSpPr>
            <a:spLocks noGrp="1"/>
          </p:cNvSpPr>
          <p:nvPr>
            <p:ph type="sldNum" sz="quarter" idx="10"/>
          </p:nvPr>
        </p:nvSpPr>
        <p:spPr/>
        <p:txBody>
          <a:bodyPr/>
          <a:lstStyle/>
          <a:p>
            <a:fld id="{11079DB0-80FF-4337-BA25-6575D569B735}"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a:extLst>
              <a:ext uri="{FF2B5EF4-FFF2-40B4-BE49-F238E27FC236}">
                <a16:creationId xmlns:a16="http://schemas.microsoft.com/office/drawing/2014/main" id="{1217FD56-1A75-4848-9045-74B806DB136A}"/>
              </a:ext>
            </a:extLst>
          </p:cNvPr>
          <p:cNvSpPr>
            <a:spLocks noGrp="1" noRot="1" noChangeAspect="1" noChangeArrowheads="1" noTextEdit="1"/>
          </p:cNvSpPr>
          <p:nvPr>
            <p:ph type="sldImg"/>
          </p:nvPr>
        </p:nvSpPr>
        <p:spPr>
          <a:ln/>
        </p:spPr>
      </p:sp>
      <p:sp>
        <p:nvSpPr>
          <p:cNvPr id="21509" name="Rectangle 3">
            <a:extLst>
              <a:ext uri="{FF2B5EF4-FFF2-40B4-BE49-F238E27FC236}">
                <a16:creationId xmlns:a16="http://schemas.microsoft.com/office/drawing/2014/main" id="{1C8029F1-1046-4DDC-B69F-98FFCD4F088A}"/>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5ACDA9BD-5252-4057-8D99-794EF6BDC320}"/>
              </a:ext>
            </a:extLst>
          </p:cNvPr>
          <p:cNvSpPr>
            <a:spLocks noGrp="1"/>
          </p:cNvSpPr>
          <p:nvPr>
            <p:ph type="sldNum" sz="quarter" idx="10"/>
          </p:nvPr>
        </p:nvSpPr>
        <p:spPr/>
        <p:txBody>
          <a:bodyPr/>
          <a:lstStyle/>
          <a:p>
            <a:fld id="{11079DB0-80FF-4337-BA25-6575D569B735}" type="slidenum">
              <a:rPr lang="en-GB" altLang="en-US" smtClean="0"/>
              <a:pPr/>
              <a:t>11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5B43CA4C-5233-4C35-9321-5AA73BF0DCD0}"/>
              </a:ext>
            </a:extLst>
          </p:cNvPr>
          <p:cNvSpPr>
            <a:spLocks noGrp="1"/>
          </p:cNvSpPr>
          <p:nvPr>
            <p:ph type="sldNum" sz="quarter" idx="10"/>
          </p:nvPr>
        </p:nvSpPr>
        <p:spPr/>
        <p:txBody>
          <a:bodyPr/>
          <a:lstStyle/>
          <a:p>
            <a:fld id="{11079DB0-80FF-4337-BA25-6575D569B735}" type="slidenum">
              <a:rPr lang="en-GB" altLang="en-US" smtClean="0"/>
              <a:pPr/>
              <a:t>2</a:t>
            </a:fld>
            <a:endParaRPr lang="en-GB" altLang="en-US"/>
          </a:p>
        </p:txBody>
      </p:sp>
    </p:spTree>
    <p:extLst>
      <p:ext uri="{BB962C8B-B14F-4D97-AF65-F5344CB8AC3E}">
        <p14:creationId xmlns:p14="http://schemas.microsoft.com/office/powerpoint/2010/main" val="47095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5" name="Slide Number Placeholder 4">
            <a:extLst>
              <a:ext uri="{FF2B5EF4-FFF2-40B4-BE49-F238E27FC236}">
                <a16:creationId xmlns:a16="http://schemas.microsoft.com/office/drawing/2014/main" id="{C24A234F-EFD1-4EF9-B6B7-13037900E780}"/>
              </a:ext>
            </a:extLst>
          </p:cNvPr>
          <p:cNvSpPr>
            <a:spLocks noGrp="1"/>
          </p:cNvSpPr>
          <p:nvPr>
            <p:ph type="sldNum" sz="quarter" idx="10"/>
          </p:nvPr>
        </p:nvSpPr>
        <p:spPr/>
        <p:txBody>
          <a:bodyPr/>
          <a:lstStyle/>
          <a:p>
            <a:fld id="{11079DB0-80FF-4337-BA25-6575D569B735}" type="slidenum">
              <a:rPr lang="en-GB" altLang="en-US" smtClean="0"/>
              <a:pPr/>
              <a:t>3</a:t>
            </a:fld>
            <a:endParaRPr lang="en-GB" altLang="en-US"/>
          </a:p>
        </p:txBody>
      </p:sp>
    </p:spTree>
    <p:extLst>
      <p:ext uri="{BB962C8B-B14F-4D97-AF65-F5344CB8AC3E}">
        <p14:creationId xmlns:p14="http://schemas.microsoft.com/office/powerpoint/2010/main" val="362146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a:extLst>
              <a:ext uri="{FF2B5EF4-FFF2-40B4-BE49-F238E27FC236}">
                <a16:creationId xmlns:a16="http://schemas.microsoft.com/office/drawing/2014/main" id="{B60A364C-1A7B-4638-A044-F22CD0B92621}"/>
              </a:ext>
            </a:extLst>
          </p:cNvPr>
          <p:cNvSpPr>
            <a:spLocks noGrp="1" noRot="1" noChangeAspect="1" noChangeArrowheads="1" noTextEdit="1"/>
          </p:cNvSpPr>
          <p:nvPr>
            <p:ph type="sldImg"/>
          </p:nvPr>
        </p:nvSpPr>
        <p:spPr>
          <a:ln/>
        </p:spPr>
      </p:sp>
      <p:sp>
        <p:nvSpPr>
          <p:cNvPr id="14341" name="Rectangle 3">
            <a:extLst>
              <a:ext uri="{FF2B5EF4-FFF2-40B4-BE49-F238E27FC236}">
                <a16:creationId xmlns:a16="http://schemas.microsoft.com/office/drawing/2014/main" id="{BEDC86EB-3AE4-4CB1-BF1E-58B6CC1FF786}"/>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DE65793-CE6C-4BD2-B5A4-997E9836C7D5}"/>
              </a:ext>
            </a:extLst>
          </p:cNvPr>
          <p:cNvSpPr>
            <a:spLocks noGrp="1"/>
          </p:cNvSpPr>
          <p:nvPr>
            <p:ph type="sldNum" sz="quarter" idx="10"/>
          </p:nvPr>
        </p:nvSpPr>
        <p:spPr/>
        <p:txBody>
          <a:bodyPr/>
          <a:lstStyle/>
          <a:p>
            <a:fld id="{11079DB0-80FF-4337-BA25-6575D569B735}"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D8FE08E9-4AED-4308-898E-6A8E77669D14}"/>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18AF1F6E-98B0-4430-9FFD-5B7FC24AF78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A5C610B5-5C77-43FE-BC3D-5009B520687A}"/>
              </a:ext>
            </a:extLst>
          </p:cNvPr>
          <p:cNvSpPr>
            <a:spLocks noGrp="1"/>
          </p:cNvSpPr>
          <p:nvPr>
            <p:ph type="sldNum" sz="quarter" idx="10"/>
          </p:nvPr>
        </p:nvSpPr>
        <p:spPr/>
        <p:txBody>
          <a:bodyPr/>
          <a:lstStyle/>
          <a:p>
            <a:fld id="{11079DB0-80FF-4337-BA25-6575D569B735}"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C8290EB1-DD72-4BDD-9D9E-498DD0EEB3E5}"/>
              </a:ext>
            </a:extLst>
          </p:cNvPr>
          <p:cNvSpPr>
            <a:spLocks noGrp="1" noRot="1" noChangeAspect="1" noChangeArrowheads="1" noTextEdit="1"/>
          </p:cNvSpPr>
          <p:nvPr>
            <p:ph type="sldImg"/>
          </p:nvPr>
        </p:nvSpPr>
        <p:spPr>
          <a:ln/>
        </p:spPr>
      </p:sp>
      <p:sp>
        <p:nvSpPr>
          <p:cNvPr id="16389" name="Rectangle 3">
            <a:extLst>
              <a:ext uri="{FF2B5EF4-FFF2-40B4-BE49-F238E27FC236}">
                <a16:creationId xmlns:a16="http://schemas.microsoft.com/office/drawing/2014/main" id="{1D212199-A75B-4FE5-A438-218C8D4E48B2}"/>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Wolfgang Ernest Pauli (1900–1958) was an Austrian theoretical physicist. His “exclusion principle” was developed in 1925.</a:t>
            </a:r>
          </a:p>
          <a:p>
            <a:pPr eaLnBrk="1" hangingPunct="1"/>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D12BB0C3-D798-45CD-9480-DF2C2D73BD3E}"/>
              </a:ext>
            </a:extLst>
          </p:cNvPr>
          <p:cNvSpPr>
            <a:spLocks noGrp="1"/>
          </p:cNvSpPr>
          <p:nvPr>
            <p:ph type="sldNum" sz="quarter" idx="10"/>
          </p:nvPr>
        </p:nvSpPr>
        <p:spPr/>
        <p:txBody>
          <a:bodyPr/>
          <a:lstStyle/>
          <a:p>
            <a:fld id="{11079DB0-80FF-4337-BA25-6575D569B735}"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BC0DA17C-05C3-4ED7-87FE-25A06B7E2140}"/>
              </a:ext>
            </a:extLst>
          </p:cNvPr>
          <p:cNvSpPr>
            <a:spLocks noGrp="1" noRot="1" noChangeAspect="1" noChangeArrowheads="1" noTextEdit="1"/>
          </p:cNvSpPr>
          <p:nvPr>
            <p:ph type="sldImg"/>
          </p:nvPr>
        </p:nvSpPr>
        <p:spPr>
          <a:ln/>
        </p:spPr>
      </p:sp>
      <p:sp>
        <p:nvSpPr>
          <p:cNvPr id="17413" name="Rectangle 3">
            <a:extLst>
              <a:ext uri="{FF2B5EF4-FFF2-40B4-BE49-F238E27FC236}">
                <a16:creationId xmlns:a16="http://schemas.microsoft.com/office/drawing/2014/main" id="{19E87914-6D5F-45EF-BA3F-E18261A107B7}"/>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Friedrich Hund (1896–1997) was a German physicist. His “rule of maximum multiplicity” was discovered in 1925 and was one of several rules he developed that govern electron configuration.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62FECE53-1B72-40E8-80B9-81983FDA736F}"/>
              </a:ext>
            </a:extLst>
          </p:cNvPr>
          <p:cNvSpPr>
            <a:spLocks noGrp="1"/>
          </p:cNvSpPr>
          <p:nvPr>
            <p:ph type="sldNum" sz="quarter" idx="10"/>
          </p:nvPr>
        </p:nvSpPr>
        <p:spPr/>
        <p:txBody>
          <a:bodyPr/>
          <a:lstStyle/>
          <a:p>
            <a:fld id="{11079DB0-80FF-4337-BA25-6575D569B735}"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a:extLst>
              <a:ext uri="{FF2B5EF4-FFF2-40B4-BE49-F238E27FC236}">
                <a16:creationId xmlns:a16="http://schemas.microsoft.com/office/drawing/2014/main" id="{95491A54-4FA3-41B2-AA15-8D15DCBA34FE}"/>
              </a:ext>
            </a:extLst>
          </p:cNvPr>
          <p:cNvSpPr>
            <a:spLocks noGrp="1" noRot="1" noChangeAspect="1" noChangeArrowheads="1" noTextEdit="1"/>
          </p:cNvSpPr>
          <p:nvPr>
            <p:ph type="sldImg"/>
          </p:nvPr>
        </p:nvSpPr>
        <p:spPr>
          <a:ln/>
        </p:spPr>
      </p:sp>
      <p:sp>
        <p:nvSpPr>
          <p:cNvPr id="18437" name="Rectangle 3">
            <a:extLst>
              <a:ext uri="{FF2B5EF4-FFF2-40B4-BE49-F238E27FC236}">
                <a16:creationId xmlns:a16="http://schemas.microsoft.com/office/drawing/2014/main" id="{10360421-8268-4F4F-B5B1-F75CF5B8AA53}"/>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0BE33E95-784C-47DC-8C75-DF430080FAA3}"/>
              </a:ext>
            </a:extLst>
          </p:cNvPr>
          <p:cNvSpPr>
            <a:spLocks noGrp="1"/>
          </p:cNvSpPr>
          <p:nvPr>
            <p:ph type="sldNum" sz="quarter" idx="10"/>
          </p:nvPr>
        </p:nvSpPr>
        <p:spPr/>
        <p:txBody>
          <a:bodyPr/>
          <a:lstStyle/>
          <a:p>
            <a:fld id="{11079DB0-80FF-4337-BA25-6575D569B735}"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a:extLst>
              <a:ext uri="{FF2B5EF4-FFF2-40B4-BE49-F238E27FC236}">
                <a16:creationId xmlns:a16="http://schemas.microsoft.com/office/drawing/2014/main" id="{EACF7493-4ABF-4933-A1BD-6BE6AF7ADA72}"/>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F2FE6E03-268F-446F-9C5A-20B084BEFC5E}"/>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9AC91ABA-E5C8-4D03-B684-F2F68B8AEF7E}"/>
              </a:ext>
            </a:extLst>
          </p:cNvPr>
          <p:cNvSpPr>
            <a:spLocks noGrp="1"/>
          </p:cNvSpPr>
          <p:nvPr>
            <p:ph type="sldNum" sz="quarter" idx="10"/>
          </p:nvPr>
        </p:nvSpPr>
        <p:spPr/>
        <p:txBody>
          <a:bodyPr/>
          <a:lstStyle/>
          <a:p>
            <a:fld id="{11079DB0-80FF-4337-BA25-6575D569B735}"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348820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515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860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0843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785213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154027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402016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433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2968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972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930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30935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56293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034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6454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8850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2902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2750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295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1829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590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752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04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343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809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100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6"/>
    </p:custDataLst>
    <p:extLst>
      <p:ext uri="{BB962C8B-B14F-4D97-AF65-F5344CB8AC3E}">
        <p14:creationId xmlns:p14="http://schemas.microsoft.com/office/powerpoint/2010/main" val="99746435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32145577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1.jp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 Id="rId9"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24B9-F83D-49FD-89C6-32EAFD666955}"/>
              </a:ext>
            </a:extLst>
          </p:cNvPr>
          <p:cNvSpPr>
            <a:spLocks noGrp="1"/>
          </p:cNvSpPr>
          <p:nvPr>
            <p:ph type="title"/>
          </p:nvPr>
        </p:nvSpPr>
        <p:spPr/>
        <p:txBody>
          <a:bodyPr/>
          <a:lstStyle/>
          <a:p>
            <a:r>
              <a:rPr lang="en-GB" dirty="0"/>
              <a:t>Orbitals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DD4CA42-7280-4E62-A4DB-6BB445CBAF86}"/>
              </a:ext>
            </a:extLst>
          </p:cNvPr>
          <p:cNvSpPr>
            <a:spLocks noGrp="1" noChangeArrowheads="1"/>
          </p:cNvSpPr>
          <p:nvPr>
            <p:ph type="title"/>
          </p:nvPr>
        </p:nvSpPr>
        <p:spPr/>
        <p:txBody>
          <a:bodyPr/>
          <a:lstStyle/>
          <a:p>
            <a:pPr eaLnBrk="1" hangingPunct="1"/>
            <a:r>
              <a:rPr lang="en-GB" altLang="en-US"/>
              <a:t>Electron configuration of Cr and Cu</a:t>
            </a:r>
          </a:p>
        </p:txBody>
      </p:sp>
      <p:sp>
        <p:nvSpPr>
          <p:cNvPr id="11267" name="Text Box 3">
            <a:extLst>
              <a:ext uri="{FF2B5EF4-FFF2-40B4-BE49-F238E27FC236}">
                <a16:creationId xmlns:a16="http://schemas.microsoft.com/office/drawing/2014/main" id="{86E41FD4-F07F-40F8-B8CF-3491E745403C}"/>
              </a:ext>
            </a:extLst>
          </p:cNvPr>
          <p:cNvSpPr txBox="1">
            <a:spLocks noChangeArrowheads="1"/>
          </p:cNvSpPr>
          <p:nvPr/>
        </p:nvSpPr>
        <p:spPr bwMode="auto">
          <a:xfrm>
            <a:off x="358775" y="784225"/>
            <a:ext cx="8607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 electron configurations of chromium and copper are exceptions to the normal rules of orbital filling:</a:t>
            </a:r>
          </a:p>
        </p:txBody>
      </p:sp>
      <p:sp>
        <p:nvSpPr>
          <p:cNvPr id="1112068" name="Text Box 4">
            <a:extLst>
              <a:ext uri="{FF2B5EF4-FFF2-40B4-BE49-F238E27FC236}">
                <a16:creationId xmlns:a16="http://schemas.microsoft.com/office/drawing/2014/main" id="{53553320-1940-45EB-B5C4-A5DACA23973E}"/>
              </a:ext>
            </a:extLst>
          </p:cNvPr>
          <p:cNvSpPr txBox="1">
            <a:spLocks noChangeArrowheads="1"/>
          </p:cNvSpPr>
          <p:nvPr/>
        </p:nvSpPr>
        <p:spPr bwMode="auto">
          <a:xfrm>
            <a:off x="358776" y="3344159"/>
            <a:ext cx="82819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In each case the 4s orbital contains one electron. This is because the 4s and 3d sublevels lie very close together in energy, and the 3d being either half full or completely full is a lower energy arrangement.</a:t>
            </a:r>
          </a:p>
        </p:txBody>
      </p:sp>
      <p:sp>
        <p:nvSpPr>
          <p:cNvPr id="1112070" name="Text Box 6">
            <a:extLst>
              <a:ext uri="{FF2B5EF4-FFF2-40B4-BE49-F238E27FC236}">
                <a16:creationId xmlns:a16="http://schemas.microsoft.com/office/drawing/2014/main" id="{ABE0591F-AFAE-4AF4-86BB-A0D735C44394}"/>
              </a:ext>
            </a:extLst>
          </p:cNvPr>
          <p:cNvSpPr txBox="1">
            <a:spLocks noChangeArrowheads="1"/>
          </p:cNvSpPr>
          <p:nvPr/>
        </p:nvSpPr>
        <p:spPr bwMode="auto">
          <a:xfrm>
            <a:off x="768350" y="2470151"/>
            <a:ext cx="344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a:solidFill>
                  <a:srgbClr val="FF6600"/>
                </a:solidFill>
              </a:rPr>
              <a:t>1s</a:t>
            </a:r>
            <a:r>
              <a:rPr lang="en-GB" altLang="en-US" b="1" baseline="30000">
                <a:solidFill>
                  <a:srgbClr val="FF6600"/>
                </a:solidFill>
              </a:rPr>
              <a:t>2</a:t>
            </a:r>
            <a:r>
              <a:rPr lang="en-GB" altLang="en-US" b="1">
                <a:solidFill>
                  <a:srgbClr val="FF6600"/>
                </a:solidFill>
              </a:rPr>
              <a:t>2s</a:t>
            </a:r>
            <a:r>
              <a:rPr lang="en-GB" altLang="en-US" b="1" baseline="30000">
                <a:solidFill>
                  <a:srgbClr val="FF6600"/>
                </a:solidFill>
              </a:rPr>
              <a:t>2</a:t>
            </a:r>
            <a:r>
              <a:rPr lang="en-GB" altLang="en-US" b="1">
                <a:solidFill>
                  <a:srgbClr val="FF6600"/>
                </a:solidFill>
              </a:rPr>
              <a:t>2p</a:t>
            </a:r>
            <a:r>
              <a:rPr lang="en-GB" altLang="en-US" b="1" baseline="30000">
                <a:solidFill>
                  <a:srgbClr val="FF6600"/>
                </a:solidFill>
              </a:rPr>
              <a:t>6</a:t>
            </a:r>
            <a:r>
              <a:rPr lang="en-GB" altLang="en-US" b="1">
                <a:solidFill>
                  <a:srgbClr val="FF6600"/>
                </a:solidFill>
              </a:rPr>
              <a:t>3s</a:t>
            </a:r>
            <a:r>
              <a:rPr lang="en-GB" altLang="en-US" b="1" baseline="30000">
                <a:solidFill>
                  <a:srgbClr val="FF6600"/>
                </a:solidFill>
              </a:rPr>
              <a:t>2</a:t>
            </a:r>
            <a:r>
              <a:rPr lang="en-GB" altLang="en-US" b="1">
                <a:solidFill>
                  <a:srgbClr val="FF6600"/>
                </a:solidFill>
              </a:rPr>
              <a:t>3p</a:t>
            </a:r>
            <a:r>
              <a:rPr lang="en-GB" altLang="en-US" b="1" baseline="30000">
                <a:solidFill>
                  <a:srgbClr val="FF6600"/>
                </a:solidFill>
              </a:rPr>
              <a:t>6</a:t>
            </a:r>
            <a:r>
              <a:rPr lang="en-GB" altLang="en-US" b="1">
                <a:solidFill>
                  <a:srgbClr val="FF6600"/>
                </a:solidFill>
              </a:rPr>
              <a:t>4s</a:t>
            </a:r>
            <a:r>
              <a:rPr lang="en-GB" altLang="en-US" b="1" baseline="30000">
                <a:solidFill>
                  <a:srgbClr val="FF6600"/>
                </a:solidFill>
              </a:rPr>
              <a:t>1</a:t>
            </a:r>
            <a:r>
              <a:rPr lang="en-GB" altLang="en-US" b="1">
                <a:solidFill>
                  <a:srgbClr val="FF6600"/>
                </a:solidFill>
              </a:rPr>
              <a:t>3d</a:t>
            </a:r>
            <a:r>
              <a:rPr lang="en-GB" altLang="en-US" b="1" baseline="30000">
                <a:solidFill>
                  <a:srgbClr val="FF6600"/>
                </a:solidFill>
              </a:rPr>
              <a:t>5</a:t>
            </a:r>
            <a:endParaRPr lang="en-GB" altLang="en-US" b="1">
              <a:solidFill>
                <a:srgbClr val="FF6600"/>
              </a:solidFill>
            </a:endParaRPr>
          </a:p>
        </p:txBody>
      </p:sp>
      <p:sp>
        <p:nvSpPr>
          <p:cNvPr id="1112071" name="Text Box 7">
            <a:extLst>
              <a:ext uri="{FF2B5EF4-FFF2-40B4-BE49-F238E27FC236}">
                <a16:creationId xmlns:a16="http://schemas.microsoft.com/office/drawing/2014/main" id="{11F79A06-E8ED-4867-8BB9-F1F40DB7C815}"/>
              </a:ext>
            </a:extLst>
          </p:cNvPr>
          <p:cNvSpPr txBox="1">
            <a:spLocks noChangeArrowheads="1"/>
          </p:cNvSpPr>
          <p:nvPr/>
        </p:nvSpPr>
        <p:spPr bwMode="auto">
          <a:xfrm>
            <a:off x="1660525" y="1927226"/>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chromium</a:t>
            </a:r>
          </a:p>
        </p:txBody>
      </p:sp>
      <p:sp>
        <p:nvSpPr>
          <p:cNvPr id="1112073" name="Text Box 9">
            <a:extLst>
              <a:ext uri="{FF2B5EF4-FFF2-40B4-BE49-F238E27FC236}">
                <a16:creationId xmlns:a16="http://schemas.microsoft.com/office/drawing/2014/main" id="{DA0B5917-C807-47C1-BDB3-0E4A0E114355}"/>
              </a:ext>
            </a:extLst>
          </p:cNvPr>
          <p:cNvSpPr txBox="1">
            <a:spLocks noChangeArrowheads="1"/>
          </p:cNvSpPr>
          <p:nvPr/>
        </p:nvSpPr>
        <p:spPr bwMode="auto">
          <a:xfrm>
            <a:off x="4895850" y="2470151"/>
            <a:ext cx="356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a:solidFill>
                  <a:srgbClr val="FF6600"/>
                </a:solidFill>
              </a:rPr>
              <a:t>1s</a:t>
            </a:r>
            <a:r>
              <a:rPr lang="en-GB" altLang="en-US" b="1" baseline="30000">
                <a:solidFill>
                  <a:srgbClr val="FF6600"/>
                </a:solidFill>
              </a:rPr>
              <a:t>2</a:t>
            </a:r>
            <a:r>
              <a:rPr lang="en-GB" altLang="en-US" b="1">
                <a:solidFill>
                  <a:srgbClr val="FF6600"/>
                </a:solidFill>
              </a:rPr>
              <a:t>2s</a:t>
            </a:r>
            <a:r>
              <a:rPr lang="en-GB" altLang="en-US" b="1" baseline="30000">
                <a:solidFill>
                  <a:srgbClr val="FF6600"/>
                </a:solidFill>
              </a:rPr>
              <a:t>2</a:t>
            </a:r>
            <a:r>
              <a:rPr lang="en-GB" altLang="en-US" b="1">
                <a:solidFill>
                  <a:srgbClr val="FF6600"/>
                </a:solidFill>
              </a:rPr>
              <a:t>2p</a:t>
            </a:r>
            <a:r>
              <a:rPr lang="en-GB" altLang="en-US" b="1" baseline="30000">
                <a:solidFill>
                  <a:srgbClr val="FF6600"/>
                </a:solidFill>
              </a:rPr>
              <a:t>6</a:t>
            </a:r>
            <a:r>
              <a:rPr lang="en-GB" altLang="en-US" b="1">
                <a:solidFill>
                  <a:srgbClr val="FF6600"/>
                </a:solidFill>
              </a:rPr>
              <a:t>3s</a:t>
            </a:r>
            <a:r>
              <a:rPr lang="en-GB" altLang="en-US" b="1" baseline="30000">
                <a:solidFill>
                  <a:srgbClr val="FF6600"/>
                </a:solidFill>
              </a:rPr>
              <a:t>2</a:t>
            </a:r>
            <a:r>
              <a:rPr lang="en-GB" altLang="en-US" b="1">
                <a:solidFill>
                  <a:srgbClr val="FF6600"/>
                </a:solidFill>
              </a:rPr>
              <a:t>3p</a:t>
            </a:r>
            <a:r>
              <a:rPr lang="en-GB" altLang="en-US" b="1" baseline="30000">
                <a:solidFill>
                  <a:srgbClr val="FF6600"/>
                </a:solidFill>
              </a:rPr>
              <a:t>6</a:t>
            </a:r>
            <a:r>
              <a:rPr lang="en-GB" altLang="en-US" b="1">
                <a:solidFill>
                  <a:srgbClr val="FF6600"/>
                </a:solidFill>
              </a:rPr>
              <a:t>4s</a:t>
            </a:r>
            <a:r>
              <a:rPr lang="en-GB" altLang="en-US" b="1" baseline="30000">
                <a:solidFill>
                  <a:srgbClr val="FF6600"/>
                </a:solidFill>
              </a:rPr>
              <a:t>1</a:t>
            </a:r>
            <a:r>
              <a:rPr lang="en-GB" altLang="en-US" b="1">
                <a:solidFill>
                  <a:srgbClr val="FF6600"/>
                </a:solidFill>
              </a:rPr>
              <a:t>3d</a:t>
            </a:r>
            <a:r>
              <a:rPr lang="en-GB" altLang="en-US" b="1" baseline="30000">
                <a:solidFill>
                  <a:srgbClr val="FF6600"/>
                </a:solidFill>
              </a:rPr>
              <a:t>10</a:t>
            </a:r>
            <a:endParaRPr lang="en-GB" altLang="en-US" b="1">
              <a:solidFill>
                <a:srgbClr val="FF6600"/>
              </a:solidFill>
            </a:endParaRPr>
          </a:p>
        </p:txBody>
      </p:sp>
      <p:sp>
        <p:nvSpPr>
          <p:cNvPr id="1112074" name="Text Box 10">
            <a:extLst>
              <a:ext uri="{FF2B5EF4-FFF2-40B4-BE49-F238E27FC236}">
                <a16:creationId xmlns:a16="http://schemas.microsoft.com/office/drawing/2014/main" id="{92FFCF9D-1AAB-4770-ABBD-A5B8C49F4A5F}"/>
              </a:ext>
            </a:extLst>
          </p:cNvPr>
          <p:cNvSpPr txBox="1">
            <a:spLocks noChangeArrowheads="1"/>
          </p:cNvSpPr>
          <p:nvPr/>
        </p:nvSpPr>
        <p:spPr bwMode="auto">
          <a:xfrm>
            <a:off x="6076950" y="1927226"/>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copper</a:t>
            </a:r>
          </a:p>
        </p:txBody>
      </p:sp>
      <p:sp>
        <p:nvSpPr>
          <p:cNvPr id="1112075" name="Text Box 11">
            <a:extLst>
              <a:ext uri="{FF2B5EF4-FFF2-40B4-BE49-F238E27FC236}">
                <a16:creationId xmlns:a16="http://schemas.microsoft.com/office/drawing/2014/main" id="{B4A21F6D-1807-4C73-918D-D4F14B7E3939}"/>
              </a:ext>
            </a:extLst>
          </p:cNvPr>
          <p:cNvSpPr txBox="1">
            <a:spLocks noChangeArrowheads="1"/>
          </p:cNvSpPr>
          <p:nvPr/>
        </p:nvSpPr>
        <p:spPr bwMode="auto">
          <a:xfrm>
            <a:off x="358775" y="5191833"/>
            <a:ext cx="79498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With larger atoms it can be useful to shorten the electron arrangement. Copper can be shortened to </a:t>
            </a:r>
            <a:r>
              <a:rPr lang="en-GB" altLang="en-US" b="1" dirty="0">
                <a:solidFill>
                  <a:srgbClr val="FF6600"/>
                </a:solidFill>
              </a:rPr>
              <a:t>[</a:t>
            </a:r>
            <a:r>
              <a:rPr lang="en-GB" altLang="en-US" b="1" dirty="0" err="1">
                <a:solidFill>
                  <a:srgbClr val="FF6600"/>
                </a:solidFill>
              </a:rPr>
              <a:t>Ar</a:t>
            </a:r>
            <a:r>
              <a:rPr lang="en-GB" altLang="en-US" b="1" dirty="0">
                <a:solidFill>
                  <a:srgbClr val="FF6600"/>
                </a:solidFill>
              </a:rPr>
              <a:t>]4s</a:t>
            </a:r>
            <a:r>
              <a:rPr lang="en-GB" altLang="en-US" b="1" baseline="30000" dirty="0">
                <a:solidFill>
                  <a:srgbClr val="FF6600"/>
                </a:solidFill>
              </a:rPr>
              <a:t>1</a:t>
            </a:r>
            <a:r>
              <a:rPr lang="en-GB" altLang="en-US" b="1" dirty="0">
                <a:solidFill>
                  <a:srgbClr val="FF6600"/>
                </a:solidFill>
              </a:rPr>
              <a:t>3d</a:t>
            </a:r>
            <a:r>
              <a:rPr lang="en-GB" altLang="en-US" b="1" baseline="30000" dirty="0">
                <a:solidFill>
                  <a:srgbClr val="FF6600"/>
                </a:solidFill>
              </a:rPr>
              <a:t>10</a:t>
            </a:r>
            <a:r>
              <a:rPr lang="en-GB" altLang="en-US" dirty="0"/>
              <a:t>.</a:t>
            </a:r>
          </a:p>
        </p:txBody>
      </p:sp>
      <p:pic>
        <p:nvPicPr>
          <p:cNvPr id="12" name="Picture 8">
            <a:hlinkClick r:id="" action="ppaction://hlinkshowjump?jump=nextslide"/>
            <a:extLst>
              <a:ext uri="{FF2B5EF4-FFF2-40B4-BE49-F238E27FC236}">
                <a16:creationId xmlns:a16="http://schemas.microsoft.com/office/drawing/2014/main" id="{0F2160DD-F7D0-4576-8801-4CB9F31274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4E7EE72F-E502-4BFB-8AFA-2DF88014458E}"/>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B313AB76-8E19-4A91-87D7-91E4DF1316A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207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1207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1207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11207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1206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1207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8" grpId="0"/>
      <p:bldP spid="1112070" grpId="0"/>
      <p:bldP spid="1112071" grpId="0"/>
      <p:bldP spid="1112073" grpId="0"/>
      <p:bldP spid="1112074" grpId="0"/>
      <p:bldP spid="11120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E026405F-4CC0-4B65-8C37-A21D64993750}"/>
              </a:ext>
            </a:extLst>
          </p:cNvPr>
          <p:cNvSpPr>
            <a:spLocks noGrp="1" noChangeArrowheads="1"/>
          </p:cNvSpPr>
          <p:nvPr>
            <p:ph type="title"/>
          </p:nvPr>
        </p:nvSpPr>
        <p:spPr/>
        <p:txBody>
          <a:bodyPr/>
          <a:lstStyle/>
          <a:p>
            <a:pPr eaLnBrk="1" hangingPunct="1"/>
            <a:r>
              <a:rPr lang="en-GB" altLang="en-US" dirty="0"/>
              <a:t>Creating spin diagrams</a:t>
            </a:r>
          </a:p>
        </p:txBody>
      </p:sp>
      <p:pic>
        <p:nvPicPr>
          <p:cNvPr id="5" name="Picture 5" descr="flash_icon">
            <a:extLst>
              <a:ext uri="{FF2B5EF4-FFF2-40B4-BE49-F238E27FC236}">
                <a16:creationId xmlns:a16="http://schemas.microsoft.com/office/drawing/2014/main" id="{030B51C1-AF23-4134-AE22-EF5FC64819FE}"/>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05F67A39-CA30-4707-AE0B-168A28587B3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4503FE6-94CE-4B5F-9732-EE1AB8FEF4AE}"/>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err="1"/>
              <a:t>Analyzing</a:t>
            </a:r>
            <a:r>
              <a:rPr lang="en-GB" sz="1600" dirty="0"/>
              <a:t> and Interpreting Data</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47C13D-5A51-4C82-8DEF-9FB11028CD2C}"/>
              </a:ext>
            </a:extLst>
          </p:cNvPr>
          <p:cNvSpPr>
            <a:spLocks noGrp="1"/>
          </p:cNvSpPr>
          <p:nvPr>
            <p:ph type="title"/>
          </p:nvPr>
        </p:nvSpPr>
        <p:spPr/>
        <p:txBody>
          <a:bodyPr/>
          <a:lstStyle/>
          <a:p>
            <a:r>
              <a:rPr lang="en-GB" dirty="0"/>
              <a:t>Electron cloud model</a:t>
            </a:r>
            <a:endParaRPr lang="en-US" dirty="0"/>
          </a:p>
        </p:txBody>
      </p:sp>
      <p:pic>
        <p:nvPicPr>
          <p:cNvPr id="8" name="Picture 7">
            <a:hlinkClick r:id="" action="ppaction://hlinkshowjump?jump=nextslide"/>
            <a:extLst>
              <a:ext uri="{FF2B5EF4-FFF2-40B4-BE49-F238E27FC236}">
                <a16:creationId xmlns:a16="http://schemas.microsoft.com/office/drawing/2014/main" id="{F0C37A5A-F5F3-4007-BB38-1A839EAAE5E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0C55F313-0221-4124-AF20-5A1EDC5755BC}"/>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7CEFB7C3-630B-46CB-8E22-E6586589321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09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7AE53A93-3444-4FA9-BC2A-BD17944F89B9}"/>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08099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1EAD76-9377-4815-BF0A-0D9EFF2A00EC}"/>
              </a:ext>
            </a:extLst>
          </p:cNvPr>
          <p:cNvSpPr/>
          <p:nvPr/>
        </p:nvSpPr>
        <p:spPr bwMode="auto">
          <a:xfrm>
            <a:off x="2126133" y="3717220"/>
            <a:ext cx="4864861" cy="820738"/>
          </a:xfrm>
          <a:prstGeom prst="rect">
            <a:avLst/>
          </a:prstGeom>
          <a:solidFill>
            <a:srgbClr val="FF6600"/>
          </a:solidFill>
          <a:ln w="38100">
            <a:solidFill>
              <a:srgbClr val="FF6600"/>
            </a:solidFill>
            <a:round/>
            <a:headEnd type="none" w="sm" len="sm"/>
            <a:tailEnd type="triangle" w="lg" len="lg"/>
          </a:ln>
        </p:spPr>
        <p:txBody>
          <a:bodyPr rtlCol="0" anchor="ctr">
            <a:spAutoFit/>
          </a:bodyPr>
          <a:lstStyle/>
          <a:p>
            <a:pPr algn="ctr"/>
            <a:endParaRPr lang="en-GB"/>
          </a:p>
        </p:txBody>
      </p:sp>
      <p:sp>
        <p:nvSpPr>
          <p:cNvPr id="6147" name="Rectangle 2">
            <a:extLst>
              <a:ext uri="{FF2B5EF4-FFF2-40B4-BE49-F238E27FC236}">
                <a16:creationId xmlns:a16="http://schemas.microsoft.com/office/drawing/2014/main" id="{C817A3C2-0C18-494D-A9FD-DA732A6902A5}"/>
              </a:ext>
            </a:extLst>
          </p:cNvPr>
          <p:cNvSpPr>
            <a:spLocks noGrp="1" noChangeArrowheads="1"/>
          </p:cNvSpPr>
          <p:nvPr>
            <p:ph type="title"/>
          </p:nvPr>
        </p:nvSpPr>
        <p:spPr/>
        <p:txBody>
          <a:bodyPr/>
          <a:lstStyle/>
          <a:p>
            <a:pPr eaLnBrk="1" hangingPunct="1"/>
            <a:r>
              <a:rPr lang="en-GB" altLang="en-US"/>
              <a:t>Electron orbitals</a:t>
            </a:r>
          </a:p>
        </p:txBody>
      </p:sp>
      <p:sp>
        <p:nvSpPr>
          <p:cNvPr id="6148" name="Text Box 3">
            <a:extLst>
              <a:ext uri="{FF2B5EF4-FFF2-40B4-BE49-F238E27FC236}">
                <a16:creationId xmlns:a16="http://schemas.microsoft.com/office/drawing/2014/main" id="{135779A0-CDC2-442E-92DE-930CBD779146}"/>
              </a:ext>
            </a:extLst>
          </p:cNvPr>
          <p:cNvSpPr txBox="1">
            <a:spLocks noChangeArrowheads="1"/>
          </p:cNvSpPr>
          <p:nvPr/>
        </p:nvSpPr>
        <p:spPr bwMode="auto">
          <a:xfrm>
            <a:off x="358775" y="784037"/>
            <a:ext cx="84296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It is impossible to locate exactly the position of an electron within an energy sublevel. By measuring the electron density around the nucleus, it is possible to define regions where electrons are most likely to be found at any one time. These regions are called </a:t>
            </a:r>
            <a:r>
              <a:rPr lang="en-GB" altLang="en-US" b="1" dirty="0">
                <a:solidFill>
                  <a:srgbClr val="FF6600"/>
                </a:solidFill>
              </a:rPr>
              <a:t>orbitals</a:t>
            </a:r>
            <a:r>
              <a:rPr lang="en-GB" altLang="en-US" dirty="0"/>
              <a:t>.</a:t>
            </a:r>
          </a:p>
        </p:txBody>
      </p:sp>
      <p:sp>
        <p:nvSpPr>
          <p:cNvPr id="1120261" name="Text Box 5">
            <a:extLst>
              <a:ext uri="{FF2B5EF4-FFF2-40B4-BE49-F238E27FC236}">
                <a16:creationId xmlns:a16="http://schemas.microsoft.com/office/drawing/2014/main" id="{A77A7E9C-579B-4C16-9FBA-45204F262092}"/>
              </a:ext>
            </a:extLst>
          </p:cNvPr>
          <p:cNvSpPr txBox="1">
            <a:spLocks noChangeArrowheads="1"/>
          </p:cNvSpPr>
          <p:nvPr/>
        </p:nvSpPr>
        <p:spPr bwMode="auto">
          <a:xfrm>
            <a:off x="358775" y="2752725"/>
            <a:ext cx="8429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Each energy sublevel has one or more orbitals, each of which can contain a maximum of two electrons.</a:t>
            </a:r>
          </a:p>
        </p:txBody>
      </p:sp>
      <p:sp>
        <p:nvSpPr>
          <p:cNvPr id="1120309" name="Rectangle 53">
            <a:extLst>
              <a:ext uri="{FF2B5EF4-FFF2-40B4-BE49-F238E27FC236}">
                <a16:creationId xmlns:a16="http://schemas.microsoft.com/office/drawing/2014/main" id="{B2A6B0BF-2882-46BD-B110-92A59836CBB8}"/>
              </a:ext>
            </a:extLst>
          </p:cNvPr>
          <p:cNvSpPr>
            <a:spLocks noChangeArrowheads="1"/>
          </p:cNvSpPr>
          <p:nvPr/>
        </p:nvSpPr>
        <p:spPr bwMode="auto">
          <a:xfrm>
            <a:off x="5212821" y="3717220"/>
            <a:ext cx="177817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b="1" dirty="0">
                <a:solidFill>
                  <a:schemeClr val="bg1"/>
                </a:solidFill>
              </a:rPr>
              <a:t>max. no.</a:t>
            </a:r>
            <a:br>
              <a:rPr lang="en-GB" altLang="en-US" b="1" dirty="0">
                <a:solidFill>
                  <a:schemeClr val="bg1"/>
                </a:solidFill>
              </a:rPr>
            </a:br>
            <a:r>
              <a:rPr lang="en-GB" altLang="en-US" b="1" dirty="0">
                <a:solidFill>
                  <a:schemeClr val="bg1"/>
                </a:solidFill>
              </a:rPr>
              <a:t>electrons</a:t>
            </a:r>
          </a:p>
        </p:txBody>
      </p:sp>
      <p:sp>
        <p:nvSpPr>
          <p:cNvPr id="1120308" name="Rectangle 52">
            <a:extLst>
              <a:ext uri="{FF2B5EF4-FFF2-40B4-BE49-F238E27FC236}">
                <a16:creationId xmlns:a16="http://schemas.microsoft.com/office/drawing/2014/main" id="{CC4D52BD-06E1-4B81-812E-BFFAB4A2F911}"/>
              </a:ext>
            </a:extLst>
          </p:cNvPr>
          <p:cNvSpPr>
            <a:spLocks noChangeArrowheads="1"/>
          </p:cNvSpPr>
          <p:nvPr/>
        </p:nvSpPr>
        <p:spPr bwMode="auto">
          <a:xfrm>
            <a:off x="3642783" y="3717220"/>
            <a:ext cx="1570038"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b="1" dirty="0">
                <a:solidFill>
                  <a:schemeClr val="bg1"/>
                </a:solidFill>
              </a:rPr>
              <a:t>no. orbitals</a:t>
            </a:r>
          </a:p>
        </p:txBody>
      </p:sp>
      <p:sp>
        <p:nvSpPr>
          <p:cNvPr id="1120307" name="Rectangle 51">
            <a:extLst>
              <a:ext uri="{FF2B5EF4-FFF2-40B4-BE49-F238E27FC236}">
                <a16:creationId xmlns:a16="http://schemas.microsoft.com/office/drawing/2014/main" id="{428A9F62-FF5C-4315-893D-EB663EEA4C61}"/>
              </a:ext>
            </a:extLst>
          </p:cNvPr>
          <p:cNvSpPr>
            <a:spLocks noChangeArrowheads="1"/>
          </p:cNvSpPr>
          <p:nvPr/>
        </p:nvSpPr>
        <p:spPr bwMode="auto">
          <a:xfrm>
            <a:off x="2126133" y="3717220"/>
            <a:ext cx="15049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0"/>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b="1" dirty="0">
                <a:solidFill>
                  <a:schemeClr val="bg1"/>
                </a:solidFill>
              </a:rPr>
              <a:t>sublevel</a:t>
            </a:r>
          </a:p>
        </p:txBody>
      </p:sp>
      <p:sp>
        <p:nvSpPr>
          <p:cNvPr id="1120321" name="Rectangle 65">
            <a:extLst>
              <a:ext uri="{FF2B5EF4-FFF2-40B4-BE49-F238E27FC236}">
                <a16:creationId xmlns:a16="http://schemas.microsoft.com/office/drawing/2014/main" id="{BAD5C45E-5974-4BEA-956D-85CFA30DA5EA}"/>
              </a:ext>
            </a:extLst>
          </p:cNvPr>
          <p:cNvSpPr>
            <a:spLocks noChangeArrowheads="1"/>
          </p:cNvSpPr>
          <p:nvPr/>
        </p:nvSpPr>
        <p:spPr bwMode="auto">
          <a:xfrm>
            <a:off x="5629626" y="6058253"/>
            <a:ext cx="9445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a:t>14</a:t>
            </a:r>
          </a:p>
        </p:txBody>
      </p:sp>
      <p:sp>
        <p:nvSpPr>
          <p:cNvPr id="1120320" name="Rectangle 64">
            <a:extLst>
              <a:ext uri="{FF2B5EF4-FFF2-40B4-BE49-F238E27FC236}">
                <a16:creationId xmlns:a16="http://schemas.microsoft.com/office/drawing/2014/main" id="{008B1951-D966-40C0-88E4-1F0C3BA59BC4}"/>
              </a:ext>
            </a:extLst>
          </p:cNvPr>
          <p:cNvSpPr>
            <a:spLocks noChangeArrowheads="1"/>
          </p:cNvSpPr>
          <p:nvPr/>
        </p:nvSpPr>
        <p:spPr bwMode="auto">
          <a:xfrm>
            <a:off x="3962665" y="6058253"/>
            <a:ext cx="9302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a:t>7</a:t>
            </a:r>
          </a:p>
        </p:txBody>
      </p:sp>
      <p:sp>
        <p:nvSpPr>
          <p:cNvPr id="1120319" name="Rectangle 63">
            <a:extLst>
              <a:ext uri="{FF2B5EF4-FFF2-40B4-BE49-F238E27FC236}">
                <a16:creationId xmlns:a16="http://schemas.microsoft.com/office/drawing/2014/main" id="{9902BD70-7A70-44B4-A0F2-C74E0C510C9D}"/>
              </a:ext>
            </a:extLst>
          </p:cNvPr>
          <p:cNvSpPr>
            <a:spLocks noChangeArrowheads="1"/>
          </p:cNvSpPr>
          <p:nvPr/>
        </p:nvSpPr>
        <p:spPr bwMode="auto">
          <a:xfrm>
            <a:off x="2366640" y="6058253"/>
            <a:ext cx="10239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dirty="0"/>
              <a:t>f</a:t>
            </a:r>
          </a:p>
        </p:txBody>
      </p:sp>
      <p:sp>
        <p:nvSpPr>
          <p:cNvPr id="1120318" name="Rectangle 62">
            <a:extLst>
              <a:ext uri="{FF2B5EF4-FFF2-40B4-BE49-F238E27FC236}">
                <a16:creationId xmlns:a16="http://schemas.microsoft.com/office/drawing/2014/main" id="{61B3429F-A4AC-4477-BCBE-90E8162454C9}"/>
              </a:ext>
            </a:extLst>
          </p:cNvPr>
          <p:cNvSpPr>
            <a:spLocks noChangeArrowheads="1"/>
          </p:cNvSpPr>
          <p:nvPr/>
        </p:nvSpPr>
        <p:spPr bwMode="auto">
          <a:xfrm>
            <a:off x="5629626" y="5560131"/>
            <a:ext cx="9445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a:t>10</a:t>
            </a:r>
          </a:p>
        </p:txBody>
      </p:sp>
      <p:sp>
        <p:nvSpPr>
          <p:cNvPr id="1120317" name="Rectangle 61">
            <a:extLst>
              <a:ext uri="{FF2B5EF4-FFF2-40B4-BE49-F238E27FC236}">
                <a16:creationId xmlns:a16="http://schemas.microsoft.com/office/drawing/2014/main" id="{06ECF7F6-786B-4B5A-81FF-D9D14301409C}"/>
              </a:ext>
            </a:extLst>
          </p:cNvPr>
          <p:cNvSpPr>
            <a:spLocks noChangeArrowheads="1"/>
          </p:cNvSpPr>
          <p:nvPr/>
        </p:nvSpPr>
        <p:spPr bwMode="auto">
          <a:xfrm>
            <a:off x="3962665" y="5560131"/>
            <a:ext cx="9302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a:t>5</a:t>
            </a:r>
          </a:p>
        </p:txBody>
      </p:sp>
      <p:sp>
        <p:nvSpPr>
          <p:cNvPr id="1120316" name="Rectangle 60">
            <a:extLst>
              <a:ext uri="{FF2B5EF4-FFF2-40B4-BE49-F238E27FC236}">
                <a16:creationId xmlns:a16="http://schemas.microsoft.com/office/drawing/2014/main" id="{958F95B9-DA24-41A1-B4C2-2512E5653916}"/>
              </a:ext>
            </a:extLst>
          </p:cNvPr>
          <p:cNvSpPr>
            <a:spLocks noChangeArrowheads="1"/>
          </p:cNvSpPr>
          <p:nvPr/>
        </p:nvSpPr>
        <p:spPr bwMode="auto">
          <a:xfrm>
            <a:off x="2366640" y="5560131"/>
            <a:ext cx="10239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dirty="0"/>
              <a:t>d</a:t>
            </a:r>
          </a:p>
        </p:txBody>
      </p:sp>
      <p:sp>
        <p:nvSpPr>
          <p:cNvPr id="1120315" name="Rectangle 59">
            <a:extLst>
              <a:ext uri="{FF2B5EF4-FFF2-40B4-BE49-F238E27FC236}">
                <a16:creationId xmlns:a16="http://schemas.microsoft.com/office/drawing/2014/main" id="{76B305BB-6544-4FF4-AE4F-B911F600F9BE}"/>
              </a:ext>
            </a:extLst>
          </p:cNvPr>
          <p:cNvSpPr>
            <a:spLocks noChangeArrowheads="1"/>
          </p:cNvSpPr>
          <p:nvPr/>
        </p:nvSpPr>
        <p:spPr bwMode="auto">
          <a:xfrm>
            <a:off x="5629626" y="5050720"/>
            <a:ext cx="9445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a:t>6</a:t>
            </a:r>
          </a:p>
        </p:txBody>
      </p:sp>
      <p:sp>
        <p:nvSpPr>
          <p:cNvPr id="1120314" name="Rectangle 58">
            <a:extLst>
              <a:ext uri="{FF2B5EF4-FFF2-40B4-BE49-F238E27FC236}">
                <a16:creationId xmlns:a16="http://schemas.microsoft.com/office/drawing/2014/main" id="{ACB001A0-1910-436A-ABA5-84B0AB8F90E2}"/>
              </a:ext>
            </a:extLst>
          </p:cNvPr>
          <p:cNvSpPr>
            <a:spLocks noChangeArrowheads="1"/>
          </p:cNvSpPr>
          <p:nvPr/>
        </p:nvSpPr>
        <p:spPr bwMode="auto">
          <a:xfrm>
            <a:off x="3962665" y="5050720"/>
            <a:ext cx="9302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a:t>3</a:t>
            </a:r>
          </a:p>
        </p:txBody>
      </p:sp>
      <p:sp>
        <p:nvSpPr>
          <p:cNvPr id="1120313" name="Rectangle 57">
            <a:extLst>
              <a:ext uri="{FF2B5EF4-FFF2-40B4-BE49-F238E27FC236}">
                <a16:creationId xmlns:a16="http://schemas.microsoft.com/office/drawing/2014/main" id="{A9665F0A-5B68-4280-9AE0-31DBBFDC48EB}"/>
              </a:ext>
            </a:extLst>
          </p:cNvPr>
          <p:cNvSpPr>
            <a:spLocks noChangeArrowheads="1"/>
          </p:cNvSpPr>
          <p:nvPr/>
        </p:nvSpPr>
        <p:spPr bwMode="auto">
          <a:xfrm>
            <a:off x="2366640" y="5050720"/>
            <a:ext cx="10239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dirty="0"/>
              <a:t>p</a:t>
            </a:r>
          </a:p>
        </p:txBody>
      </p:sp>
      <p:sp>
        <p:nvSpPr>
          <p:cNvPr id="1120312" name="Rectangle 56">
            <a:extLst>
              <a:ext uri="{FF2B5EF4-FFF2-40B4-BE49-F238E27FC236}">
                <a16:creationId xmlns:a16="http://schemas.microsoft.com/office/drawing/2014/main" id="{9A735D4C-8BC1-496F-8912-12277937AB49}"/>
              </a:ext>
            </a:extLst>
          </p:cNvPr>
          <p:cNvSpPr>
            <a:spLocks noChangeArrowheads="1"/>
          </p:cNvSpPr>
          <p:nvPr/>
        </p:nvSpPr>
        <p:spPr bwMode="auto">
          <a:xfrm>
            <a:off x="5629626" y="4549247"/>
            <a:ext cx="9445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a:t>2</a:t>
            </a:r>
          </a:p>
        </p:txBody>
      </p:sp>
      <p:sp>
        <p:nvSpPr>
          <p:cNvPr id="1120311" name="Rectangle 55">
            <a:extLst>
              <a:ext uri="{FF2B5EF4-FFF2-40B4-BE49-F238E27FC236}">
                <a16:creationId xmlns:a16="http://schemas.microsoft.com/office/drawing/2014/main" id="{A8DF5817-D904-46F1-A898-30984A6D8DB8}"/>
              </a:ext>
            </a:extLst>
          </p:cNvPr>
          <p:cNvSpPr>
            <a:spLocks noChangeArrowheads="1"/>
          </p:cNvSpPr>
          <p:nvPr/>
        </p:nvSpPr>
        <p:spPr bwMode="auto">
          <a:xfrm>
            <a:off x="3962665" y="4549247"/>
            <a:ext cx="9302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a:t>1</a:t>
            </a:r>
          </a:p>
        </p:txBody>
      </p:sp>
      <p:sp>
        <p:nvSpPr>
          <p:cNvPr id="1120310" name="Rectangle 54">
            <a:extLst>
              <a:ext uri="{FF2B5EF4-FFF2-40B4-BE49-F238E27FC236}">
                <a16:creationId xmlns:a16="http://schemas.microsoft.com/office/drawing/2014/main" id="{525F9F90-2B33-4288-8312-51A8A44237F4}"/>
              </a:ext>
            </a:extLst>
          </p:cNvPr>
          <p:cNvSpPr>
            <a:spLocks noChangeArrowheads="1"/>
          </p:cNvSpPr>
          <p:nvPr/>
        </p:nvSpPr>
        <p:spPr bwMode="auto">
          <a:xfrm>
            <a:off x="2366640" y="4549247"/>
            <a:ext cx="10239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20000"/>
              </a:spcBef>
            </a:pPr>
            <a:r>
              <a:rPr lang="en-GB" altLang="en-US" dirty="0"/>
              <a:t>s</a:t>
            </a:r>
          </a:p>
        </p:txBody>
      </p:sp>
      <p:pic>
        <p:nvPicPr>
          <p:cNvPr id="22" name="Picture 8">
            <a:hlinkClick r:id="" action="ppaction://hlinkshowjump?jump=nextslide"/>
            <a:extLst>
              <a:ext uri="{FF2B5EF4-FFF2-40B4-BE49-F238E27FC236}">
                <a16:creationId xmlns:a16="http://schemas.microsoft.com/office/drawing/2014/main" id="{20FC45C9-1018-40E6-81B8-383A9E6C28D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cxnSp>
        <p:nvCxnSpPr>
          <p:cNvPr id="7" name="Straight Connector 6">
            <a:extLst>
              <a:ext uri="{FF2B5EF4-FFF2-40B4-BE49-F238E27FC236}">
                <a16:creationId xmlns:a16="http://schemas.microsoft.com/office/drawing/2014/main" id="{66EFB682-1E86-4E57-AA7A-3AAC43C44726}"/>
              </a:ext>
            </a:extLst>
          </p:cNvPr>
          <p:cNvCxnSpPr>
            <a:cxnSpLocks/>
            <a:stCxn id="3" idx="1"/>
          </p:cNvCxnSpPr>
          <p:nvPr/>
        </p:nvCxnSpPr>
        <p:spPr bwMode="auto">
          <a:xfrm>
            <a:off x="2126133" y="4127589"/>
            <a:ext cx="0" cy="2412029"/>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25FB41B0-8141-4989-A067-8AFB873DD87D}"/>
              </a:ext>
            </a:extLst>
          </p:cNvPr>
          <p:cNvCxnSpPr>
            <a:cxnSpLocks/>
          </p:cNvCxnSpPr>
          <p:nvPr/>
        </p:nvCxnSpPr>
        <p:spPr bwMode="auto">
          <a:xfrm>
            <a:off x="6990994" y="4127589"/>
            <a:ext cx="0" cy="2412029"/>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BE216B9-0881-4E95-9E40-9FBC605D306A}"/>
              </a:ext>
            </a:extLst>
          </p:cNvPr>
          <p:cNvCxnSpPr>
            <a:cxnSpLocks/>
          </p:cNvCxnSpPr>
          <p:nvPr/>
        </p:nvCxnSpPr>
        <p:spPr bwMode="auto">
          <a:xfrm>
            <a:off x="3642783" y="4127589"/>
            <a:ext cx="0" cy="2412029"/>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8A8900D2-A25E-491C-9930-5DD5DBACF0F1}"/>
              </a:ext>
            </a:extLst>
          </p:cNvPr>
          <p:cNvCxnSpPr>
            <a:cxnSpLocks/>
          </p:cNvCxnSpPr>
          <p:nvPr/>
        </p:nvCxnSpPr>
        <p:spPr bwMode="auto">
          <a:xfrm>
            <a:off x="5222288" y="4127589"/>
            <a:ext cx="0" cy="2412029"/>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8474F326-8606-40D4-A871-5F7869EDC30B}"/>
              </a:ext>
            </a:extLst>
          </p:cNvPr>
          <p:cNvCxnSpPr>
            <a:cxnSpLocks/>
          </p:cNvCxnSpPr>
          <p:nvPr/>
        </p:nvCxnSpPr>
        <p:spPr bwMode="auto">
          <a:xfrm>
            <a:off x="2126133" y="6539618"/>
            <a:ext cx="4864861"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4D7D6319-879C-4721-BB96-81C248BCAE7A}"/>
              </a:ext>
            </a:extLst>
          </p:cNvPr>
          <p:cNvCxnSpPr>
            <a:cxnSpLocks/>
          </p:cNvCxnSpPr>
          <p:nvPr/>
        </p:nvCxnSpPr>
        <p:spPr bwMode="auto">
          <a:xfrm>
            <a:off x="2139244" y="6039203"/>
            <a:ext cx="4851750"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3BCD8E34-89D5-4CC4-9CF6-A9C30498DF1C}"/>
              </a:ext>
            </a:extLst>
          </p:cNvPr>
          <p:cNvCxnSpPr>
            <a:cxnSpLocks/>
          </p:cNvCxnSpPr>
          <p:nvPr/>
        </p:nvCxnSpPr>
        <p:spPr bwMode="auto">
          <a:xfrm>
            <a:off x="2117196" y="5538788"/>
            <a:ext cx="4873798"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8B3F9639-651D-47AC-A900-7E5228728BBD}"/>
              </a:ext>
            </a:extLst>
          </p:cNvPr>
          <p:cNvCxnSpPr>
            <a:cxnSpLocks/>
          </p:cNvCxnSpPr>
          <p:nvPr/>
        </p:nvCxnSpPr>
        <p:spPr bwMode="auto">
          <a:xfrm>
            <a:off x="2117196" y="5038373"/>
            <a:ext cx="4873798"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026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2030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12030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20309"/>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120310"/>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120313"/>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20316"/>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1203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20311"/>
                                        </p:tgtEl>
                                        <p:attrNameLst>
                                          <p:attrName>style.visibility</p:attrName>
                                        </p:attrNameLst>
                                      </p:cBhvr>
                                      <p:to>
                                        <p:strVal val="visible"/>
                                      </p:to>
                                    </p:set>
                                  </p:childTnLst>
                                </p:cTn>
                              </p:par>
                            </p:childTnLst>
                          </p:cTn>
                        </p:par>
                        <p:par>
                          <p:cTn id="48" fill="hold" nodeType="afterGroup">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1120314"/>
                                        </p:tgtEl>
                                        <p:attrNameLst>
                                          <p:attrName>style.visibility</p:attrName>
                                        </p:attrNameLst>
                                      </p:cBhvr>
                                      <p:to>
                                        <p:strVal val="visible"/>
                                      </p:to>
                                    </p:set>
                                  </p:childTnLst>
                                </p:cTn>
                              </p:par>
                            </p:childTnLst>
                          </p:cTn>
                        </p:par>
                        <p:par>
                          <p:cTn id="51" fill="hold" nodeType="afterGroup">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1120317"/>
                                        </p:tgtEl>
                                        <p:attrNameLst>
                                          <p:attrName>style.visibility</p:attrName>
                                        </p:attrNameLst>
                                      </p:cBhvr>
                                      <p:to>
                                        <p:strVal val="visible"/>
                                      </p:to>
                                    </p:set>
                                  </p:childTnLst>
                                </p:cTn>
                              </p:par>
                            </p:childTnLst>
                          </p:cTn>
                        </p:par>
                        <p:par>
                          <p:cTn id="54" fill="hold" nodeType="afterGroup">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112032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20312"/>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1120315"/>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1120318"/>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1120321"/>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0261" grpId="0"/>
      <p:bldP spid="1120309" grpId="0"/>
      <p:bldP spid="1120308" grpId="0"/>
      <p:bldP spid="1120307" grpId="0"/>
      <p:bldP spid="1120321" grpId="0"/>
      <p:bldP spid="1120320" grpId="0"/>
      <p:bldP spid="1120319" grpId="0"/>
      <p:bldP spid="1120318" grpId="0"/>
      <p:bldP spid="1120317" grpId="0"/>
      <p:bldP spid="1120316" grpId="0"/>
      <p:bldP spid="1120315" grpId="0"/>
      <p:bldP spid="1120314" grpId="0"/>
      <p:bldP spid="1120313" grpId="0"/>
      <p:bldP spid="1120312" grpId="0"/>
      <p:bldP spid="1120311" grpId="0"/>
      <p:bldP spid="11203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a:extLst>
              <a:ext uri="{FF2B5EF4-FFF2-40B4-BE49-F238E27FC236}">
                <a16:creationId xmlns:a16="http://schemas.microsoft.com/office/drawing/2014/main" id="{815BCEA9-1526-4EB4-8066-4C91379F223A}"/>
              </a:ext>
            </a:extLst>
          </p:cNvPr>
          <p:cNvSpPr>
            <a:spLocks noGrp="1" noChangeArrowheads="1"/>
          </p:cNvSpPr>
          <p:nvPr>
            <p:ph type="title"/>
          </p:nvPr>
        </p:nvSpPr>
        <p:spPr/>
        <p:txBody>
          <a:bodyPr/>
          <a:lstStyle/>
          <a:p>
            <a:pPr eaLnBrk="1" hangingPunct="1"/>
            <a:r>
              <a:rPr lang="en-GB" altLang="en-US" dirty="0"/>
              <a:t>Shapes of electron orbitals</a:t>
            </a:r>
          </a:p>
        </p:txBody>
      </p:sp>
      <p:pic>
        <p:nvPicPr>
          <p:cNvPr id="6" name="Picture 5">
            <a:hlinkClick r:id="" action="ppaction://hlinkshowjump?jump=nextslide"/>
            <a:extLst>
              <a:ext uri="{FF2B5EF4-FFF2-40B4-BE49-F238E27FC236}">
                <a16:creationId xmlns:a16="http://schemas.microsoft.com/office/drawing/2014/main" id="{CB3F9DAA-3127-4099-90B6-B294AA7FBF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548E3FCA-DD40-4B7E-9EFD-15182B225CEF}"/>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ADE44E3B-7AA8-4675-B915-97FEECDAD11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A95BC35-D6B6-4F9C-B39B-36AF10AA743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8905543-82FE-482C-BCC4-5A63854E381F}"/>
              </a:ext>
            </a:extLst>
          </p:cNvPr>
          <p:cNvSpPr>
            <a:spLocks noGrp="1" noChangeArrowheads="1"/>
          </p:cNvSpPr>
          <p:nvPr>
            <p:ph type="title"/>
          </p:nvPr>
        </p:nvSpPr>
        <p:spPr/>
        <p:txBody>
          <a:bodyPr/>
          <a:lstStyle/>
          <a:p>
            <a:pPr eaLnBrk="1" hangingPunct="1"/>
            <a:r>
              <a:rPr lang="en-GB" altLang="en-US"/>
              <a:t>The Pauli exclusion principle and spin</a:t>
            </a:r>
          </a:p>
        </p:txBody>
      </p:sp>
      <p:sp>
        <p:nvSpPr>
          <p:cNvPr id="1105923" name="Text Box 3">
            <a:extLst>
              <a:ext uri="{FF2B5EF4-FFF2-40B4-BE49-F238E27FC236}">
                <a16:creationId xmlns:a16="http://schemas.microsoft.com/office/drawing/2014/main" id="{C8F9ADCE-AAE7-41FD-AA4E-B7B2374120B5}"/>
              </a:ext>
            </a:extLst>
          </p:cNvPr>
          <p:cNvSpPr txBox="1">
            <a:spLocks noChangeArrowheads="1"/>
          </p:cNvSpPr>
          <p:nvPr/>
        </p:nvSpPr>
        <p:spPr bwMode="auto">
          <a:xfrm>
            <a:off x="371650" y="2027238"/>
            <a:ext cx="85836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It also introduces a property of electrons called </a:t>
            </a:r>
            <a:r>
              <a:rPr lang="en-GB" altLang="en-US" b="1" dirty="0">
                <a:solidFill>
                  <a:srgbClr val="FF6600"/>
                </a:solidFill>
              </a:rPr>
              <a:t>spin</a:t>
            </a:r>
            <a:r>
              <a:rPr lang="en-GB" altLang="en-US" dirty="0"/>
              <a:t>, which has two states: “up” and “down.” The spins of electrons in the same orbital must be opposite, i.e. one “up” and one “down.”</a:t>
            </a:r>
          </a:p>
        </p:txBody>
      </p:sp>
      <p:sp>
        <p:nvSpPr>
          <p:cNvPr id="1105926" name="Text Box 6">
            <a:extLst>
              <a:ext uri="{FF2B5EF4-FFF2-40B4-BE49-F238E27FC236}">
                <a16:creationId xmlns:a16="http://schemas.microsoft.com/office/drawing/2014/main" id="{4D94F193-C8A0-41FE-83F6-230CAB68B374}"/>
              </a:ext>
            </a:extLst>
          </p:cNvPr>
          <p:cNvSpPr txBox="1">
            <a:spLocks noChangeArrowheads="1"/>
          </p:cNvSpPr>
          <p:nvPr/>
        </p:nvSpPr>
        <p:spPr bwMode="auto">
          <a:xfrm>
            <a:off x="371650" y="3575754"/>
            <a:ext cx="374879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A </a:t>
            </a:r>
            <a:r>
              <a:rPr lang="en-GB" altLang="en-US" b="1" dirty="0">
                <a:solidFill>
                  <a:srgbClr val="FF6600"/>
                </a:solidFill>
              </a:rPr>
              <a:t>spin diagram</a:t>
            </a:r>
            <a:r>
              <a:rPr lang="en-GB" altLang="en-US" dirty="0"/>
              <a:t> shows how the orbitals are filled. Orbitals are represented by squares, and electrons by arrows pointing up </a:t>
            </a:r>
            <a:br>
              <a:rPr lang="en-GB" altLang="en-US" dirty="0"/>
            </a:br>
            <a:r>
              <a:rPr lang="en-GB" altLang="en-US" dirty="0"/>
              <a:t>or down.</a:t>
            </a:r>
          </a:p>
        </p:txBody>
      </p:sp>
      <p:grpSp>
        <p:nvGrpSpPr>
          <p:cNvPr id="7173" name="Group 7">
            <a:extLst>
              <a:ext uri="{FF2B5EF4-FFF2-40B4-BE49-F238E27FC236}">
                <a16:creationId xmlns:a16="http://schemas.microsoft.com/office/drawing/2014/main" id="{709F5185-0FAA-46A5-AFF8-AC9E9A56233F}"/>
              </a:ext>
            </a:extLst>
          </p:cNvPr>
          <p:cNvGrpSpPr>
            <a:grpSpLocks/>
          </p:cNvGrpSpPr>
          <p:nvPr/>
        </p:nvGrpSpPr>
        <p:grpSpPr bwMode="auto">
          <a:xfrm>
            <a:off x="434267" y="844373"/>
            <a:ext cx="8261350" cy="930275"/>
            <a:chOff x="430" y="1944"/>
            <a:chExt cx="5204" cy="897"/>
          </a:xfrm>
        </p:grpSpPr>
        <p:sp>
          <p:nvSpPr>
            <p:cNvPr id="7178" name="AutoShape 8">
              <a:extLst>
                <a:ext uri="{FF2B5EF4-FFF2-40B4-BE49-F238E27FC236}">
                  <a16:creationId xmlns:a16="http://schemas.microsoft.com/office/drawing/2014/main" id="{65E6C54D-991D-4232-8B5A-583AB08E1C81}"/>
                </a:ext>
              </a:extLst>
            </p:cNvPr>
            <p:cNvSpPr>
              <a:spLocks noChangeArrowheads="1"/>
            </p:cNvSpPr>
            <p:nvPr/>
          </p:nvSpPr>
          <p:spPr bwMode="auto">
            <a:xfrm>
              <a:off x="430" y="1944"/>
              <a:ext cx="5204" cy="897"/>
            </a:xfrm>
            <a:prstGeom prst="roundRect">
              <a:avLst>
                <a:gd name="adj" fmla="val 0"/>
              </a:avLst>
            </a:prstGeom>
            <a:solidFill>
              <a:srgbClr val="FF6600"/>
            </a:solidFill>
            <a:ln w="38100">
              <a:no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endParaRPr lang="en-GB" altLang="en-US"/>
            </a:p>
          </p:txBody>
        </p:sp>
        <p:sp>
          <p:nvSpPr>
            <p:cNvPr id="7179" name="Text Box 9">
              <a:extLst>
                <a:ext uri="{FF2B5EF4-FFF2-40B4-BE49-F238E27FC236}">
                  <a16:creationId xmlns:a16="http://schemas.microsoft.com/office/drawing/2014/main" id="{D669D516-3AB7-46FC-B8CE-6877F4AEF069}"/>
                </a:ext>
              </a:extLst>
            </p:cNvPr>
            <p:cNvSpPr txBox="1">
              <a:spLocks noChangeArrowheads="1"/>
            </p:cNvSpPr>
            <p:nvPr/>
          </p:nvSpPr>
          <p:spPr bwMode="auto">
            <a:xfrm>
              <a:off x="437" y="1981"/>
              <a:ext cx="5185"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spcAft>
                  <a:spcPct val="10000"/>
                </a:spcAft>
              </a:pPr>
              <a:r>
                <a:rPr lang="en-GB" altLang="en-US" b="1" dirty="0">
                  <a:solidFill>
                    <a:schemeClr val="bg1"/>
                  </a:solidFill>
                </a:rPr>
                <a:t>The Pauli exclusion principle states that each orbital may contain no more than two electrons.</a:t>
              </a:r>
            </a:p>
          </p:txBody>
        </p:sp>
      </p:grpSp>
      <p:sp>
        <p:nvSpPr>
          <p:cNvPr id="1105931" name="Text Box 11">
            <a:extLst>
              <a:ext uri="{FF2B5EF4-FFF2-40B4-BE49-F238E27FC236}">
                <a16:creationId xmlns:a16="http://schemas.microsoft.com/office/drawing/2014/main" id="{ED8E9FC5-6736-43F1-9123-06E5D240FCE6}"/>
              </a:ext>
            </a:extLst>
          </p:cNvPr>
          <p:cNvSpPr txBox="1">
            <a:spLocks noChangeArrowheads="1"/>
          </p:cNvSpPr>
          <p:nvPr/>
        </p:nvSpPr>
        <p:spPr bwMode="auto">
          <a:xfrm>
            <a:off x="6073599" y="5432691"/>
            <a:ext cx="20859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000" b="1" dirty="0">
                <a:solidFill>
                  <a:srgbClr val="FF6600"/>
                </a:solidFill>
              </a:rPr>
              <a:t>spin diagram for magnesium, 1s</a:t>
            </a:r>
            <a:r>
              <a:rPr lang="en-GB" altLang="en-US" sz="2000" b="1" baseline="30000" dirty="0">
                <a:solidFill>
                  <a:srgbClr val="FF6600"/>
                </a:solidFill>
              </a:rPr>
              <a:t>2</a:t>
            </a:r>
            <a:r>
              <a:rPr lang="en-GB" altLang="en-US" sz="2000" b="1" dirty="0">
                <a:solidFill>
                  <a:srgbClr val="FF6600"/>
                </a:solidFill>
              </a:rPr>
              <a:t>2s</a:t>
            </a:r>
            <a:r>
              <a:rPr lang="en-GB" altLang="en-US" sz="2000" b="1" baseline="30000" dirty="0">
                <a:solidFill>
                  <a:srgbClr val="FF6600"/>
                </a:solidFill>
              </a:rPr>
              <a:t>2</a:t>
            </a:r>
            <a:r>
              <a:rPr lang="en-GB" altLang="en-US" sz="2000" b="1" dirty="0">
                <a:solidFill>
                  <a:srgbClr val="FF6600"/>
                </a:solidFill>
              </a:rPr>
              <a:t>2p</a:t>
            </a:r>
            <a:r>
              <a:rPr lang="en-GB" altLang="en-US" sz="2000" b="1" baseline="30000" dirty="0">
                <a:solidFill>
                  <a:srgbClr val="FF6600"/>
                </a:solidFill>
              </a:rPr>
              <a:t>6</a:t>
            </a:r>
            <a:r>
              <a:rPr lang="en-GB" altLang="en-US" sz="2000" b="1" dirty="0">
                <a:solidFill>
                  <a:srgbClr val="FF6600"/>
                </a:solidFill>
              </a:rPr>
              <a:t>3s</a:t>
            </a:r>
            <a:r>
              <a:rPr lang="en-GB" altLang="en-US" sz="2000" b="1" baseline="30000" dirty="0">
                <a:solidFill>
                  <a:srgbClr val="FF6600"/>
                </a:solidFill>
              </a:rPr>
              <a:t>2</a:t>
            </a:r>
            <a:endParaRPr lang="en-GB" altLang="en-US" sz="2000" b="1" dirty="0">
              <a:solidFill>
                <a:srgbClr val="FF6600"/>
              </a:solidFill>
            </a:endParaRPr>
          </a:p>
        </p:txBody>
      </p:sp>
      <p:pic>
        <p:nvPicPr>
          <p:cNvPr id="1105932" name="Picture 12" descr="spin_diagram_Mg">
            <a:extLst>
              <a:ext uri="{FF2B5EF4-FFF2-40B4-BE49-F238E27FC236}">
                <a16:creationId xmlns:a16="http://schemas.microsoft.com/office/drawing/2014/main" id="{5AF1F371-6277-4E2A-9473-2C13CDE80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478" y="3381906"/>
            <a:ext cx="2378075"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AE389207-B902-493A-B7CD-888B69886ED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B0564FAB-6072-49B8-82AA-1359C91D048C}"/>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4D5935A5-49FF-49F5-991A-7A175F7C0CE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5932"/>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10593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3" grpId="0"/>
      <p:bldP spid="1105926" grpId="0"/>
      <p:bldP spid="11059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7990" name="Picture 22" descr="spin_diagram_O_2">
            <a:extLst>
              <a:ext uri="{FF2B5EF4-FFF2-40B4-BE49-F238E27FC236}">
                <a16:creationId xmlns:a16="http://schemas.microsoft.com/office/drawing/2014/main" id="{FC102363-76B4-4575-BB77-3A50E0B5C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913" y="900677"/>
            <a:ext cx="2254780" cy="172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7991" name="Picture 23" descr="spin_diagram_O_1">
            <a:extLst>
              <a:ext uri="{FF2B5EF4-FFF2-40B4-BE49-F238E27FC236}">
                <a16:creationId xmlns:a16="http://schemas.microsoft.com/office/drawing/2014/main" id="{1D945B0C-8DCC-4C64-AE84-A902AE515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177" y="900677"/>
            <a:ext cx="2254780" cy="172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a:extLst>
              <a:ext uri="{FF2B5EF4-FFF2-40B4-BE49-F238E27FC236}">
                <a16:creationId xmlns:a16="http://schemas.microsoft.com/office/drawing/2014/main" id="{7B8C2D02-5A71-4FB5-8DCF-B6C43FC5C959}"/>
              </a:ext>
            </a:extLst>
          </p:cNvPr>
          <p:cNvSpPr>
            <a:spLocks noGrp="1" noChangeArrowheads="1"/>
          </p:cNvSpPr>
          <p:nvPr>
            <p:ph type="title"/>
          </p:nvPr>
        </p:nvSpPr>
        <p:spPr/>
        <p:txBody>
          <a:bodyPr/>
          <a:lstStyle/>
          <a:p>
            <a:pPr eaLnBrk="1" hangingPunct="1"/>
            <a:r>
              <a:rPr lang="en-GB" altLang="en-US" dirty="0"/>
              <a:t>Rules for filling electrons</a:t>
            </a:r>
          </a:p>
        </p:txBody>
      </p:sp>
      <p:sp>
        <p:nvSpPr>
          <p:cNvPr id="8197" name="Text Box 3">
            <a:extLst>
              <a:ext uri="{FF2B5EF4-FFF2-40B4-BE49-F238E27FC236}">
                <a16:creationId xmlns:a16="http://schemas.microsoft.com/office/drawing/2014/main" id="{6126D378-4984-4006-9A20-6751FB220210}"/>
              </a:ext>
            </a:extLst>
          </p:cNvPr>
          <p:cNvSpPr txBox="1">
            <a:spLocks noChangeArrowheads="1"/>
          </p:cNvSpPr>
          <p:nvPr/>
        </p:nvSpPr>
        <p:spPr bwMode="auto">
          <a:xfrm>
            <a:off x="371649" y="784225"/>
            <a:ext cx="37352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When two electrons occupy a p sublevel, they could either completely fill the same p orbital or half fill two different p orbitals.</a:t>
            </a:r>
          </a:p>
        </p:txBody>
      </p:sp>
      <p:sp>
        <p:nvSpPr>
          <p:cNvPr id="1107983" name="Text Box 15">
            <a:extLst>
              <a:ext uri="{FF2B5EF4-FFF2-40B4-BE49-F238E27FC236}">
                <a16:creationId xmlns:a16="http://schemas.microsoft.com/office/drawing/2014/main" id="{AA98D660-4F37-4664-A92B-9A65567D9BDA}"/>
              </a:ext>
            </a:extLst>
          </p:cNvPr>
          <p:cNvSpPr txBox="1">
            <a:spLocks noChangeArrowheads="1"/>
          </p:cNvSpPr>
          <p:nvPr/>
        </p:nvSpPr>
        <p:spPr bwMode="auto">
          <a:xfrm>
            <a:off x="373237" y="4839934"/>
            <a:ext cx="8578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If two electrons enter the same orbital there is repulsion between them due to their negative charges. The most stable configuration is with single electrons in different orbitals.</a:t>
            </a:r>
          </a:p>
        </p:txBody>
      </p:sp>
      <p:sp>
        <p:nvSpPr>
          <p:cNvPr id="1107985" name="AutoShape 17">
            <a:extLst>
              <a:ext uri="{FF2B5EF4-FFF2-40B4-BE49-F238E27FC236}">
                <a16:creationId xmlns:a16="http://schemas.microsoft.com/office/drawing/2014/main" id="{B97D1418-B574-44D5-ADBE-0699A8154570}"/>
              </a:ext>
            </a:extLst>
          </p:cNvPr>
          <p:cNvSpPr>
            <a:spLocks noChangeArrowheads="1"/>
          </p:cNvSpPr>
          <p:nvPr/>
        </p:nvSpPr>
        <p:spPr bwMode="auto">
          <a:xfrm>
            <a:off x="528109" y="3066695"/>
            <a:ext cx="8088313" cy="1423988"/>
          </a:xfrm>
          <a:prstGeom prst="roundRect">
            <a:avLst>
              <a:gd name="adj" fmla="val 0"/>
            </a:avLst>
          </a:prstGeom>
          <a:solidFill>
            <a:srgbClr val="FF6600"/>
          </a:solidFill>
          <a:ln w="38100">
            <a:no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endParaRPr lang="en-GB" altLang="en-US"/>
          </a:p>
        </p:txBody>
      </p:sp>
      <p:sp>
        <p:nvSpPr>
          <p:cNvPr id="1107986" name="Text Box 18">
            <a:extLst>
              <a:ext uri="{FF2B5EF4-FFF2-40B4-BE49-F238E27FC236}">
                <a16:creationId xmlns:a16="http://schemas.microsoft.com/office/drawing/2014/main" id="{D73FE69F-91EE-46E0-98D9-E39111F311CD}"/>
              </a:ext>
            </a:extLst>
          </p:cNvPr>
          <p:cNvSpPr txBox="1">
            <a:spLocks noChangeArrowheads="1"/>
          </p:cNvSpPr>
          <p:nvPr/>
        </p:nvSpPr>
        <p:spPr bwMode="auto">
          <a:xfrm>
            <a:off x="609602" y="3184170"/>
            <a:ext cx="78570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spcAft>
                <a:spcPct val="10000"/>
              </a:spcAft>
            </a:pPr>
            <a:r>
              <a:rPr lang="en-GB" altLang="en-US" b="1" dirty="0">
                <a:solidFill>
                  <a:schemeClr val="bg1"/>
                </a:solidFill>
              </a:rPr>
              <a:t>Hund’s rule states that single electrons occupy all empty orbitals within a sublevel before they start to form pairs in orbitals.</a:t>
            </a:r>
          </a:p>
        </p:txBody>
      </p:sp>
      <p:pic>
        <p:nvPicPr>
          <p:cNvPr id="1107994" name="Picture 26" descr="tick">
            <a:extLst>
              <a:ext uri="{FF2B5EF4-FFF2-40B4-BE49-F238E27FC236}">
                <a16:creationId xmlns:a16="http://schemas.microsoft.com/office/drawing/2014/main" id="{6C35E989-21D8-4864-8A1A-0B1CD80E2B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118" y="1512975"/>
            <a:ext cx="1064172" cy="108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7995" name="Picture 27" descr="cross">
            <a:extLst>
              <a:ext uri="{FF2B5EF4-FFF2-40B4-BE49-F238E27FC236}">
                <a16:creationId xmlns:a16="http://schemas.microsoft.com/office/drawing/2014/main" id="{DBC6C957-347F-4658-924E-E2656555F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6699" y="1521336"/>
            <a:ext cx="1068687" cy="108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6A74D35E-2863-4359-9577-85EAAF911A4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19343DA4-5C74-44A1-A11E-2A5A7804CABA}"/>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9">
            <a:extLst>
              <a:ext uri="{FF2B5EF4-FFF2-40B4-BE49-F238E27FC236}">
                <a16:creationId xmlns:a16="http://schemas.microsoft.com/office/drawing/2014/main" id="{C96C1457-61BB-46B3-8B6E-45B95E34B62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799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10799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0798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0798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07995"/>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0"/>
                                  </p:stCondLst>
                                  <p:childTnLst>
                                    <p:set>
                                      <p:cBhvr>
                                        <p:cTn id="22" dur="1" fill="hold">
                                          <p:stCondLst>
                                            <p:cond delay="0"/>
                                          </p:stCondLst>
                                        </p:cTn>
                                        <p:tgtEl>
                                          <p:spTgt spid="110799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798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983" grpId="0"/>
      <p:bldP spid="1107985" grpId="0" animBg="1"/>
      <p:bldP spid="11079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0B5EAAB-D6B0-46CF-9437-67B15DBED1FD}"/>
              </a:ext>
            </a:extLst>
          </p:cNvPr>
          <p:cNvSpPr>
            <a:spLocks noGrp="1" noChangeArrowheads="1"/>
          </p:cNvSpPr>
          <p:nvPr>
            <p:ph type="title"/>
          </p:nvPr>
        </p:nvSpPr>
        <p:spPr/>
        <p:txBody>
          <a:bodyPr/>
          <a:lstStyle/>
          <a:p>
            <a:pPr eaLnBrk="1" hangingPunct="1"/>
            <a:r>
              <a:rPr lang="en-GB" altLang="en-US"/>
              <a:t>Evidence for Hund’s rule</a:t>
            </a:r>
          </a:p>
        </p:txBody>
      </p:sp>
      <p:sp>
        <p:nvSpPr>
          <p:cNvPr id="9219" name="Text Box 3">
            <a:extLst>
              <a:ext uri="{FF2B5EF4-FFF2-40B4-BE49-F238E27FC236}">
                <a16:creationId xmlns:a16="http://schemas.microsoft.com/office/drawing/2014/main" id="{CF66E17C-01F3-403C-B273-AC365C6034C2}"/>
              </a:ext>
            </a:extLst>
          </p:cNvPr>
          <p:cNvSpPr txBox="1">
            <a:spLocks noChangeArrowheads="1"/>
          </p:cNvSpPr>
          <p:nvPr/>
        </p:nvSpPr>
        <p:spPr bwMode="auto">
          <a:xfrm>
            <a:off x="358775" y="784225"/>
            <a:ext cx="84014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 first ionization energies for the elements in period 3 show a general increase.</a:t>
            </a:r>
          </a:p>
        </p:txBody>
      </p:sp>
      <p:pic>
        <p:nvPicPr>
          <p:cNvPr id="1132550" name="Picture 6" descr="Period3_IE">
            <a:extLst>
              <a:ext uri="{FF2B5EF4-FFF2-40B4-BE49-F238E27FC236}">
                <a16:creationId xmlns:a16="http://schemas.microsoft.com/office/drawing/2014/main" id="{16AB89C2-FC05-488F-99C7-81C1C67ED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519" y="2079449"/>
            <a:ext cx="3522662"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551" name="Text Box 7">
            <a:extLst>
              <a:ext uri="{FF2B5EF4-FFF2-40B4-BE49-F238E27FC236}">
                <a16:creationId xmlns:a16="http://schemas.microsoft.com/office/drawing/2014/main" id="{6FC29A0C-B307-47DC-9068-EE75F2B727B9}"/>
              </a:ext>
            </a:extLst>
          </p:cNvPr>
          <p:cNvSpPr txBox="1">
            <a:spLocks noChangeArrowheads="1"/>
          </p:cNvSpPr>
          <p:nvPr/>
        </p:nvSpPr>
        <p:spPr bwMode="auto">
          <a:xfrm>
            <a:off x="2749194" y="5991577"/>
            <a:ext cx="11528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000" b="1" dirty="0"/>
              <a:t>element</a:t>
            </a:r>
          </a:p>
        </p:txBody>
      </p:sp>
      <p:sp>
        <p:nvSpPr>
          <p:cNvPr id="1132553" name="Text Box 9">
            <a:extLst>
              <a:ext uri="{FF2B5EF4-FFF2-40B4-BE49-F238E27FC236}">
                <a16:creationId xmlns:a16="http://schemas.microsoft.com/office/drawing/2014/main" id="{0C72808D-8B80-463F-9B3A-912D457ABD45}"/>
              </a:ext>
            </a:extLst>
          </p:cNvPr>
          <p:cNvSpPr txBox="1">
            <a:spLocks noChangeArrowheads="1"/>
          </p:cNvSpPr>
          <p:nvPr/>
        </p:nvSpPr>
        <p:spPr bwMode="auto">
          <a:xfrm>
            <a:off x="971126" y="4742039"/>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r" eaLnBrk="1" hangingPunct="1"/>
            <a:r>
              <a:rPr lang="en-GB" altLang="en-US" sz="2000"/>
              <a:t>600</a:t>
            </a:r>
          </a:p>
        </p:txBody>
      </p:sp>
      <p:sp>
        <p:nvSpPr>
          <p:cNvPr id="1132554" name="Text Box 10">
            <a:extLst>
              <a:ext uri="{FF2B5EF4-FFF2-40B4-BE49-F238E27FC236}">
                <a16:creationId xmlns:a16="http://schemas.microsoft.com/office/drawing/2014/main" id="{931EC1E7-F9F5-4BED-AD18-876A8F79FE05}"/>
              </a:ext>
            </a:extLst>
          </p:cNvPr>
          <p:cNvSpPr txBox="1">
            <a:spLocks noChangeArrowheads="1"/>
          </p:cNvSpPr>
          <p:nvPr/>
        </p:nvSpPr>
        <p:spPr bwMode="auto">
          <a:xfrm>
            <a:off x="971126" y="4178477"/>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r" eaLnBrk="1" hangingPunct="1"/>
            <a:r>
              <a:rPr lang="en-GB" altLang="en-US" sz="2000"/>
              <a:t>800</a:t>
            </a:r>
          </a:p>
        </p:txBody>
      </p:sp>
      <p:sp>
        <p:nvSpPr>
          <p:cNvPr id="1132555" name="Text Box 11">
            <a:extLst>
              <a:ext uri="{FF2B5EF4-FFF2-40B4-BE49-F238E27FC236}">
                <a16:creationId xmlns:a16="http://schemas.microsoft.com/office/drawing/2014/main" id="{1AF7A94C-4F42-4563-A7AD-C43CE9F6CA55}"/>
              </a:ext>
            </a:extLst>
          </p:cNvPr>
          <p:cNvSpPr txBox="1">
            <a:spLocks noChangeArrowheads="1"/>
          </p:cNvSpPr>
          <p:nvPr/>
        </p:nvSpPr>
        <p:spPr bwMode="auto">
          <a:xfrm>
            <a:off x="757927" y="3614914"/>
            <a:ext cx="8258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r" eaLnBrk="1" hangingPunct="1"/>
            <a:r>
              <a:rPr lang="en-GB" altLang="en-US" sz="2000" dirty="0"/>
              <a:t>1,000</a:t>
            </a:r>
          </a:p>
        </p:txBody>
      </p:sp>
      <p:sp>
        <p:nvSpPr>
          <p:cNvPr id="1132556" name="Text Box 12">
            <a:extLst>
              <a:ext uri="{FF2B5EF4-FFF2-40B4-BE49-F238E27FC236}">
                <a16:creationId xmlns:a16="http://schemas.microsoft.com/office/drawing/2014/main" id="{F7525641-DCA7-4E69-85B2-2134627FCECA}"/>
              </a:ext>
            </a:extLst>
          </p:cNvPr>
          <p:cNvSpPr txBox="1">
            <a:spLocks noChangeArrowheads="1"/>
          </p:cNvSpPr>
          <p:nvPr/>
        </p:nvSpPr>
        <p:spPr bwMode="auto">
          <a:xfrm>
            <a:off x="757927" y="3049764"/>
            <a:ext cx="8258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r" eaLnBrk="1" hangingPunct="1"/>
            <a:r>
              <a:rPr lang="en-GB" altLang="en-US" sz="2000" dirty="0"/>
              <a:t>1,200</a:t>
            </a:r>
          </a:p>
        </p:txBody>
      </p:sp>
      <p:sp>
        <p:nvSpPr>
          <p:cNvPr id="1132557" name="Text Box 13">
            <a:extLst>
              <a:ext uri="{FF2B5EF4-FFF2-40B4-BE49-F238E27FC236}">
                <a16:creationId xmlns:a16="http://schemas.microsoft.com/office/drawing/2014/main" id="{E6111BFF-BD0D-41C8-AECC-3EA556923CFB}"/>
              </a:ext>
            </a:extLst>
          </p:cNvPr>
          <p:cNvSpPr txBox="1">
            <a:spLocks noChangeArrowheads="1"/>
          </p:cNvSpPr>
          <p:nvPr/>
        </p:nvSpPr>
        <p:spPr bwMode="auto">
          <a:xfrm>
            <a:off x="757927" y="2486202"/>
            <a:ext cx="8258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r" eaLnBrk="1" hangingPunct="1"/>
            <a:r>
              <a:rPr lang="en-GB" altLang="en-US" sz="2000" dirty="0"/>
              <a:t>1,400</a:t>
            </a:r>
          </a:p>
        </p:txBody>
      </p:sp>
      <p:sp>
        <p:nvSpPr>
          <p:cNvPr id="1132558" name="Text Box 14">
            <a:extLst>
              <a:ext uri="{FF2B5EF4-FFF2-40B4-BE49-F238E27FC236}">
                <a16:creationId xmlns:a16="http://schemas.microsoft.com/office/drawing/2014/main" id="{EF57C21A-D92A-4E64-8D51-1EFD167E6300}"/>
              </a:ext>
            </a:extLst>
          </p:cNvPr>
          <p:cNvSpPr txBox="1">
            <a:spLocks noChangeArrowheads="1"/>
          </p:cNvSpPr>
          <p:nvPr/>
        </p:nvSpPr>
        <p:spPr bwMode="auto">
          <a:xfrm>
            <a:off x="1387477" y="5609166"/>
            <a:ext cx="513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000" dirty="0"/>
              <a:t>Na</a:t>
            </a:r>
          </a:p>
        </p:txBody>
      </p:sp>
      <p:sp>
        <p:nvSpPr>
          <p:cNvPr id="1132559" name="Text Box 15">
            <a:extLst>
              <a:ext uri="{FF2B5EF4-FFF2-40B4-BE49-F238E27FC236}">
                <a16:creationId xmlns:a16="http://schemas.microsoft.com/office/drawing/2014/main" id="{C71C0EA6-391B-469F-8B2F-9E9A5CA1F7A6}"/>
              </a:ext>
            </a:extLst>
          </p:cNvPr>
          <p:cNvSpPr txBox="1">
            <a:spLocks noChangeArrowheads="1"/>
          </p:cNvSpPr>
          <p:nvPr/>
        </p:nvSpPr>
        <p:spPr bwMode="auto">
          <a:xfrm>
            <a:off x="1859186" y="5609166"/>
            <a:ext cx="5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000" dirty="0"/>
              <a:t>Mg</a:t>
            </a:r>
          </a:p>
        </p:txBody>
      </p:sp>
      <p:sp>
        <p:nvSpPr>
          <p:cNvPr id="1132560" name="Text Box 16">
            <a:extLst>
              <a:ext uri="{FF2B5EF4-FFF2-40B4-BE49-F238E27FC236}">
                <a16:creationId xmlns:a16="http://schemas.microsoft.com/office/drawing/2014/main" id="{9407A596-96FD-4FAE-9831-6C4EA7FAB2D2}"/>
              </a:ext>
            </a:extLst>
          </p:cNvPr>
          <p:cNvSpPr txBox="1">
            <a:spLocks noChangeArrowheads="1"/>
          </p:cNvSpPr>
          <p:nvPr/>
        </p:nvSpPr>
        <p:spPr bwMode="auto">
          <a:xfrm>
            <a:off x="2398402" y="5609166"/>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000" dirty="0"/>
              <a:t>Al</a:t>
            </a:r>
          </a:p>
        </p:txBody>
      </p:sp>
      <p:sp>
        <p:nvSpPr>
          <p:cNvPr id="1132561" name="Text Box 17">
            <a:extLst>
              <a:ext uri="{FF2B5EF4-FFF2-40B4-BE49-F238E27FC236}">
                <a16:creationId xmlns:a16="http://schemas.microsoft.com/office/drawing/2014/main" id="{B7889159-C4FB-4583-AB28-FB045A4AFB84}"/>
              </a:ext>
            </a:extLst>
          </p:cNvPr>
          <p:cNvSpPr txBox="1">
            <a:spLocks noChangeArrowheads="1"/>
          </p:cNvSpPr>
          <p:nvPr/>
        </p:nvSpPr>
        <p:spPr bwMode="auto">
          <a:xfrm>
            <a:off x="3396601" y="5609166"/>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000" dirty="0"/>
              <a:t>P</a:t>
            </a:r>
          </a:p>
        </p:txBody>
      </p:sp>
      <p:sp>
        <p:nvSpPr>
          <p:cNvPr id="1132562" name="Text Box 18">
            <a:extLst>
              <a:ext uri="{FF2B5EF4-FFF2-40B4-BE49-F238E27FC236}">
                <a16:creationId xmlns:a16="http://schemas.microsoft.com/office/drawing/2014/main" id="{5DD1CCC4-1073-474A-B4D6-33DA191B9044}"/>
              </a:ext>
            </a:extLst>
          </p:cNvPr>
          <p:cNvSpPr txBox="1">
            <a:spLocks noChangeArrowheads="1"/>
          </p:cNvSpPr>
          <p:nvPr/>
        </p:nvSpPr>
        <p:spPr bwMode="auto">
          <a:xfrm>
            <a:off x="4810036" y="5609166"/>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000" dirty="0" err="1"/>
              <a:t>Ar</a:t>
            </a:r>
            <a:endParaRPr lang="en-GB" altLang="en-US" sz="2000" dirty="0"/>
          </a:p>
        </p:txBody>
      </p:sp>
      <p:sp>
        <p:nvSpPr>
          <p:cNvPr id="1132563" name="Text Box 19">
            <a:extLst>
              <a:ext uri="{FF2B5EF4-FFF2-40B4-BE49-F238E27FC236}">
                <a16:creationId xmlns:a16="http://schemas.microsoft.com/office/drawing/2014/main" id="{B2CE9254-7FB5-4DB0-93DC-4C10043C6E5A}"/>
              </a:ext>
            </a:extLst>
          </p:cNvPr>
          <p:cNvSpPr txBox="1">
            <a:spLocks noChangeArrowheads="1"/>
          </p:cNvSpPr>
          <p:nvPr/>
        </p:nvSpPr>
        <p:spPr bwMode="auto">
          <a:xfrm>
            <a:off x="971126" y="5307189"/>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r" eaLnBrk="1" hangingPunct="1"/>
            <a:r>
              <a:rPr lang="en-GB" altLang="en-US" sz="2000"/>
              <a:t>400</a:t>
            </a:r>
          </a:p>
        </p:txBody>
      </p:sp>
      <p:sp>
        <p:nvSpPr>
          <p:cNvPr id="1132564" name="Text Box 20">
            <a:extLst>
              <a:ext uri="{FF2B5EF4-FFF2-40B4-BE49-F238E27FC236}">
                <a16:creationId xmlns:a16="http://schemas.microsoft.com/office/drawing/2014/main" id="{A6E93649-3D64-4FBF-905E-7BC6E544BE67}"/>
              </a:ext>
            </a:extLst>
          </p:cNvPr>
          <p:cNvSpPr txBox="1">
            <a:spLocks noChangeArrowheads="1"/>
          </p:cNvSpPr>
          <p:nvPr/>
        </p:nvSpPr>
        <p:spPr bwMode="auto">
          <a:xfrm>
            <a:off x="2879591" y="5609166"/>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000" dirty="0"/>
              <a:t>Si</a:t>
            </a:r>
          </a:p>
        </p:txBody>
      </p:sp>
      <p:sp>
        <p:nvSpPr>
          <p:cNvPr id="1132565" name="Text Box 21">
            <a:extLst>
              <a:ext uri="{FF2B5EF4-FFF2-40B4-BE49-F238E27FC236}">
                <a16:creationId xmlns:a16="http://schemas.microsoft.com/office/drawing/2014/main" id="{16E25E0E-F47F-4B04-B278-3DE1E6B9E0BB}"/>
              </a:ext>
            </a:extLst>
          </p:cNvPr>
          <p:cNvSpPr txBox="1">
            <a:spLocks noChangeArrowheads="1"/>
          </p:cNvSpPr>
          <p:nvPr/>
        </p:nvSpPr>
        <p:spPr bwMode="auto">
          <a:xfrm>
            <a:off x="3879201" y="5609166"/>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000" dirty="0"/>
              <a:t>S</a:t>
            </a:r>
          </a:p>
        </p:txBody>
      </p:sp>
      <p:sp>
        <p:nvSpPr>
          <p:cNvPr id="1132566" name="Text Box 22">
            <a:extLst>
              <a:ext uri="{FF2B5EF4-FFF2-40B4-BE49-F238E27FC236}">
                <a16:creationId xmlns:a16="http://schemas.microsoft.com/office/drawing/2014/main" id="{D6285E67-2031-4983-B19C-20D98B64A929}"/>
              </a:ext>
            </a:extLst>
          </p:cNvPr>
          <p:cNvSpPr txBox="1">
            <a:spLocks noChangeArrowheads="1"/>
          </p:cNvSpPr>
          <p:nvPr/>
        </p:nvSpPr>
        <p:spPr bwMode="auto">
          <a:xfrm>
            <a:off x="4327321" y="5609166"/>
            <a:ext cx="4283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000" dirty="0"/>
              <a:t>Cl</a:t>
            </a:r>
          </a:p>
        </p:txBody>
      </p:sp>
      <p:sp>
        <p:nvSpPr>
          <p:cNvPr id="1132567" name="Text Box 23">
            <a:extLst>
              <a:ext uri="{FF2B5EF4-FFF2-40B4-BE49-F238E27FC236}">
                <a16:creationId xmlns:a16="http://schemas.microsoft.com/office/drawing/2014/main" id="{D8CC6660-97BE-4F14-B5AA-CBBE902B839A}"/>
              </a:ext>
            </a:extLst>
          </p:cNvPr>
          <p:cNvSpPr txBox="1">
            <a:spLocks noChangeArrowheads="1"/>
          </p:cNvSpPr>
          <p:nvPr/>
        </p:nvSpPr>
        <p:spPr bwMode="auto">
          <a:xfrm>
            <a:off x="757927" y="1922639"/>
            <a:ext cx="8258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r" eaLnBrk="1" hangingPunct="1"/>
            <a:r>
              <a:rPr lang="en-GB" altLang="en-US" sz="2000" dirty="0"/>
              <a:t>1,600</a:t>
            </a:r>
          </a:p>
        </p:txBody>
      </p:sp>
      <p:sp>
        <p:nvSpPr>
          <p:cNvPr id="1132568" name="Text Box 24">
            <a:extLst>
              <a:ext uri="{FF2B5EF4-FFF2-40B4-BE49-F238E27FC236}">
                <a16:creationId xmlns:a16="http://schemas.microsoft.com/office/drawing/2014/main" id="{99EC2811-4B7D-4BA9-AC7C-45581284FA84}"/>
              </a:ext>
            </a:extLst>
          </p:cNvPr>
          <p:cNvSpPr txBox="1">
            <a:spLocks noChangeArrowheads="1"/>
          </p:cNvSpPr>
          <p:nvPr/>
        </p:nvSpPr>
        <p:spPr bwMode="auto">
          <a:xfrm>
            <a:off x="5636574" y="2322749"/>
            <a:ext cx="30289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However, </a:t>
            </a:r>
            <a:r>
              <a:rPr lang="en-GB" altLang="en-US" dirty="0" err="1"/>
              <a:t>sulfur’s</a:t>
            </a:r>
            <a:r>
              <a:rPr lang="en-GB" altLang="en-US" dirty="0"/>
              <a:t> value is below that of phosphorus. As the highest energy electrons of both are in the 3p sublevel, this is evidence for </a:t>
            </a:r>
            <a:r>
              <a:rPr lang="en-GB" altLang="en-US" b="1" dirty="0">
                <a:solidFill>
                  <a:srgbClr val="FF6600"/>
                </a:solidFill>
              </a:rPr>
              <a:t>Hund’s rule</a:t>
            </a:r>
            <a:r>
              <a:rPr lang="en-GB" altLang="en-US" dirty="0"/>
              <a:t>.</a:t>
            </a:r>
          </a:p>
        </p:txBody>
      </p:sp>
      <p:pic>
        <p:nvPicPr>
          <p:cNvPr id="24" name="Picture 8">
            <a:hlinkClick r:id="" action="ppaction://hlinkshowjump?jump=nextslide"/>
            <a:extLst>
              <a:ext uri="{FF2B5EF4-FFF2-40B4-BE49-F238E27FC236}">
                <a16:creationId xmlns:a16="http://schemas.microsoft.com/office/drawing/2014/main" id="{D38537A4-B941-47C7-B742-65A2646B97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25" name="Text Box 7">
            <a:extLst>
              <a:ext uri="{FF2B5EF4-FFF2-40B4-BE49-F238E27FC236}">
                <a16:creationId xmlns:a16="http://schemas.microsoft.com/office/drawing/2014/main" id="{EA81751E-98F1-4C19-8F01-D2495E57346A}"/>
              </a:ext>
            </a:extLst>
          </p:cNvPr>
          <p:cNvSpPr txBox="1">
            <a:spLocks noChangeArrowheads="1"/>
          </p:cNvSpPr>
          <p:nvPr/>
        </p:nvSpPr>
        <p:spPr bwMode="auto">
          <a:xfrm rot="16200000">
            <a:off x="-1523735" y="3592337"/>
            <a:ext cx="41825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000" b="1" dirty="0"/>
              <a:t>first ionization energy (kJ</a:t>
            </a:r>
            <a:r>
              <a:rPr lang="en-GB" altLang="en-US" sz="1000" b="1" dirty="0"/>
              <a:t> </a:t>
            </a:r>
            <a:r>
              <a:rPr lang="en-GB" altLang="en-US" sz="2000" b="1" dirty="0"/>
              <a:t>mol</a:t>
            </a:r>
            <a:r>
              <a:rPr lang="en-GB" altLang="en-US" sz="2000" b="1" baseline="30000" dirty="0"/>
              <a:t>–1</a:t>
            </a:r>
            <a:r>
              <a:rPr lang="en-GB" altLang="en-US" sz="2000" b="1" dirty="0"/>
              <a:t>)</a:t>
            </a:r>
          </a:p>
        </p:txBody>
      </p:sp>
      <p:pic>
        <p:nvPicPr>
          <p:cNvPr id="26" name="Picture 25">
            <a:extLst>
              <a:ext uri="{FF2B5EF4-FFF2-40B4-BE49-F238E27FC236}">
                <a16:creationId xmlns:a16="http://schemas.microsoft.com/office/drawing/2014/main" id="{C995B79F-9C18-4AA3-BA0C-0D3F786CEE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25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25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25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25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25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25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25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25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325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25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325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325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25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25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25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25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325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32568"/>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51" grpId="0"/>
      <p:bldP spid="1132553" grpId="0"/>
      <p:bldP spid="1132554" grpId="0"/>
      <p:bldP spid="1132555" grpId="0"/>
      <p:bldP spid="1132556" grpId="0"/>
      <p:bldP spid="1132557" grpId="0"/>
      <p:bldP spid="1132558" grpId="0"/>
      <p:bldP spid="1132559" grpId="0"/>
      <p:bldP spid="1132560" grpId="0"/>
      <p:bldP spid="1132561" grpId="0"/>
      <p:bldP spid="1132562" grpId="0"/>
      <p:bldP spid="1132563" grpId="0"/>
      <p:bldP spid="1132564" grpId="0"/>
      <p:bldP spid="1132565" grpId="0"/>
      <p:bldP spid="1132566" grpId="0"/>
      <p:bldP spid="1132567" grpId="0"/>
      <p:bldP spid="1132568"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3FB55D7-54A9-4DEA-B140-6A62C502265D}"/>
              </a:ext>
            </a:extLst>
          </p:cNvPr>
          <p:cNvSpPr>
            <a:spLocks noGrp="1" noChangeArrowheads="1"/>
          </p:cNvSpPr>
          <p:nvPr>
            <p:ph type="title"/>
          </p:nvPr>
        </p:nvSpPr>
        <p:spPr/>
        <p:txBody>
          <a:bodyPr/>
          <a:lstStyle/>
          <a:p>
            <a:pPr eaLnBrk="1" hangingPunct="1"/>
            <a:r>
              <a:rPr lang="en-GB" altLang="en-US"/>
              <a:t>Evidence for Hund’s rule: P vs. S</a:t>
            </a:r>
          </a:p>
        </p:txBody>
      </p:sp>
      <p:sp>
        <p:nvSpPr>
          <p:cNvPr id="10243" name="Text Box 4">
            <a:extLst>
              <a:ext uri="{FF2B5EF4-FFF2-40B4-BE49-F238E27FC236}">
                <a16:creationId xmlns:a16="http://schemas.microsoft.com/office/drawing/2014/main" id="{5198FBD6-DEC1-4DF3-B857-34E17FFF1CDF}"/>
              </a:ext>
            </a:extLst>
          </p:cNvPr>
          <p:cNvSpPr txBox="1">
            <a:spLocks noChangeArrowheads="1"/>
          </p:cNvSpPr>
          <p:nvPr/>
        </p:nvSpPr>
        <p:spPr bwMode="auto">
          <a:xfrm>
            <a:off x="358775" y="784225"/>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Phosphorus has three electrons in its 3p sublevel, and </a:t>
            </a:r>
            <a:r>
              <a:rPr lang="en-GB" altLang="en-US" dirty="0" err="1"/>
              <a:t>sulfur</a:t>
            </a:r>
            <a:r>
              <a:rPr lang="en-GB" altLang="en-US" dirty="0"/>
              <a:t> has four.</a:t>
            </a:r>
          </a:p>
        </p:txBody>
      </p:sp>
      <p:sp>
        <p:nvSpPr>
          <p:cNvPr id="1134616" name="Text Box 24">
            <a:extLst>
              <a:ext uri="{FF2B5EF4-FFF2-40B4-BE49-F238E27FC236}">
                <a16:creationId xmlns:a16="http://schemas.microsoft.com/office/drawing/2014/main" id="{58D7E13A-3E58-45F1-AFF4-8857C59A3E17}"/>
              </a:ext>
            </a:extLst>
          </p:cNvPr>
          <p:cNvSpPr txBox="1">
            <a:spLocks noChangeArrowheads="1"/>
          </p:cNvSpPr>
          <p:nvPr/>
        </p:nvSpPr>
        <p:spPr bwMode="auto">
          <a:xfrm>
            <a:off x="358776" y="1742193"/>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 lower first ionization energy for </a:t>
            </a:r>
            <a:r>
              <a:rPr lang="en-GB" altLang="en-US" dirty="0" err="1"/>
              <a:t>sulfur</a:t>
            </a:r>
            <a:r>
              <a:rPr lang="en-GB" altLang="en-US" dirty="0"/>
              <a:t> is because it has </a:t>
            </a:r>
            <a:br>
              <a:rPr lang="en-GB" altLang="en-US" dirty="0"/>
            </a:br>
            <a:r>
              <a:rPr lang="en-GB" altLang="en-US" dirty="0"/>
              <a:t>a pair of electrons in one of the 3p orbitals. Mutual repulsion between these two electrons makes it easier to remove one of them.</a:t>
            </a:r>
          </a:p>
        </p:txBody>
      </p:sp>
      <p:pic>
        <p:nvPicPr>
          <p:cNvPr id="1134617" name="Picture 25" descr="spin_diagram_S">
            <a:extLst>
              <a:ext uri="{FF2B5EF4-FFF2-40B4-BE49-F238E27FC236}">
                <a16:creationId xmlns:a16="http://schemas.microsoft.com/office/drawing/2014/main" id="{FDEBBFBC-E8B8-43DD-ADCA-B1B5B9048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486" y="3372556"/>
            <a:ext cx="2378075"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618" name="Picture 26" descr="spin_diagram_P">
            <a:extLst>
              <a:ext uri="{FF2B5EF4-FFF2-40B4-BE49-F238E27FC236}">
                <a16:creationId xmlns:a16="http://schemas.microsoft.com/office/drawing/2014/main" id="{8BEB6413-6232-45D7-9BD1-73F47865E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363" y="3415419"/>
            <a:ext cx="2378075"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619" name="Text Box 27">
            <a:extLst>
              <a:ext uri="{FF2B5EF4-FFF2-40B4-BE49-F238E27FC236}">
                <a16:creationId xmlns:a16="http://schemas.microsoft.com/office/drawing/2014/main" id="{3A1CB851-EAAD-4343-8D55-FAC4902DF98B}"/>
              </a:ext>
            </a:extLst>
          </p:cNvPr>
          <p:cNvSpPr txBox="1">
            <a:spLocks noChangeArrowheads="1"/>
          </p:cNvSpPr>
          <p:nvPr/>
        </p:nvSpPr>
        <p:spPr bwMode="auto">
          <a:xfrm>
            <a:off x="2655888" y="5622044"/>
            <a:ext cx="197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a:solidFill>
                  <a:srgbClr val="FF6600"/>
                </a:solidFill>
              </a:rPr>
              <a:t>phosphorus</a:t>
            </a:r>
          </a:p>
        </p:txBody>
      </p:sp>
      <p:sp>
        <p:nvSpPr>
          <p:cNvPr id="1134620" name="Text Box 28">
            <a:extLst>
              <a:ext uri="{FF2B5EF4-FFF2-40B4-BE49-F238E27FC236}">
                <a16:creationId xmlns:a16="http://schemas.microsoft.com/office/drawing/2014/main" id="{F8DC6B15-43C8-4D88-B27B-4B3FF8E0EE02}"/>
              </a:ext>
            </a:extLst>
          </p:cNvPr>
          <p:cNvSpPr txBox="1">
            <a:spLocks noChangeArrowheads="1"/>
          </p:cNvSpPr>
          <p:nvPr/>
        </p:nvSpPr>
        <p:spPr bwMode="auto">
          <a:xfrm>
            <a:off x="6583536" y="5593469"/>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a:solidFill>
                  <a:srgbClr val="FF6600"/>
                </a:solidFill>
              </a:rPr>
              <a:t>sulfur</a:t>
            </a:r>
          </a:p>
        </p:txBody>
      </p:sp>
      <p:pic>
        <p:nvPicPr>
          <p:cNvPr id="10" name="Picture 8">
            <a:hlinkClick r:id="" action="ppaction://hlinkshowjump?jump=nextslide"/>
            <a:extLst>
              <a:ext uri="{FF2B5EF4-FFF2-40B4-BE49-F238E27FC236}">
                <a16:creationId xmlns:a16="http://schemas.microsoft.com/office/drawing/2014/main" id="{7C6FA79F-ECD5-4DCD-8AE3-7F3765C3798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F6183C02-458E-463B-89B9-E0A4D6A0ACE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46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461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1134617"/>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134619"/>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134620"/>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616" grpId="0"/>
      <p:bldP spid="1134619" grpId="0"/>
      <p:bldP spid="113462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30795</TotalTime>
  <Words>923</Words>
  <Application>Microsoft Office PowerPoint</Application>
  <PresentationFormat>On-screen Show (4:3)</PresentationFormat>
  <Paragraphs>101</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Wingdings 2</vt:lpstr>
      <vt:lpstr>2_Default Design</vt:lpstr>
      <vt:lpstr>3_Default Design</vt:lpstr>
      <vt:lpstr>Orbitals</vt:lpstr>
      <vt:lpstr>Information</vt:lpstr>
      <vt:lpstr>Electron cloud model</vt:lpstr>
      <vt:lpstr>Electron orbitals</vt:lpstr>
      <vt:lpstr>Shapes of electron orbitals</vt:lpstr>
      <vt:lpstr>The Pauli exclusion principle and spin</vt:lpstr>
      <vt:lpstr>Rules for filling electrons</vt:lpstr>
      <vt:lpstr>Evidence for Hund’s rule</vt:lpstr>
      <vt:lpstr>Evidence for Hund’s rule: P vs. S</vt:lpstr>
      <vt:lpstr>Electron configuration of Cr and Cu</vt:lpstr>
      <vt:lpstr>Creating spin diagrams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Orbitals</dc:title>
  <dc:subject>Boardworks High School Physical Science</dc:subject>
  <dc:creator>Boardworks</dc:creator>
  <cp:lastModifiedBy>Tim Crilly</cp:lastModifiedBy>
  <cp:revision>759</cp:revision>
  <dcterms:created xsi:type="dcterms:W3CDTF">2003-09-13T07:39:42Z</dcterms:created>
  <dcterms:modified xsi:type="dcterms:W3CDTF">2019-01-31T15:29:14Z</dcterms:modified>
</cp:coreProperties>
</file>