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activeX/activeX5.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73" r:id="rId1"/>
    <p:sldMasterId id="2147485088" r:id="rId2"/>
  </p:sldMasterIdLst>
  <p:notesMasterIdLst>
    <p:notesMasterId r:id="rId17"/>
  </p:notesMasterIdLst>
  <p:handoutMasterIdLst>
    <p:handoutMasterId r:id="rId18"/>
  </p:handoutMasterIdLst>
  <p:sldIdLst>
    <p:sldId id="430" r:id="rId3"/>
    <p:sldId id="528" r:id="rId4"/>
    <p:sldId id="498" r:id="rId5"/>
    <p:sldId id="484" r:id="rId6"/>
    <p:sldId id="499" r:id="rId7"/>
    <p:sldId id="500" r:id="rId8"/>
    <p:sldId id="501" r:id="rId9"/>
    <p:sldId id="502" r:id="rId10"/>
    <p:sldId id="485" r:id="rId11"/>
    <p:sldId id="488" r:id="rId12"/>
    <p:sldId id="489" r:id="rId13"/>
    <p:sldId id="492" r:id="rId14"/>
    <p:sldId id="482" r:id="rId15"/>
    <p:sldId id="503" r:id="rId16"/>
  </p:sldIdLst>
  <p:sldSz cx="9144000" cy="6858000" type="screen4x3"/>
  <p:notesSz cx="6858000" cy="9296400"/>
  <p:embeddedFontLst>
    <p:embeddedFont>
      <p:font typeface="Wingdings 2" panose="05020102010507070707" pitchFamily="18" charset="2"/>
      <p:regular r:id="rId19"/>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55"/>
    <a:srgbClr val="FFCC99"/>
    <a:srgbClr val="286DA6"/>
    <a:srgbClr val="BEDAF0"/>
    <a:srgbClr val="000066"/>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p:scale>
          <a:sx n="85" d="100"/>
          <a:sy n="85" d="100"/>
        </p:scale>
        <p:origin x="618" y="162"/>
      </p:cViewPr>
      <p:guideLst>
        <p:guide orient="horz" pos="498"/>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EE53C8D-F019-48D8-94E7-9879221A3BF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BA65391-F13A-40BA-8A9C-57599E89F878}" type="slidenum">
              <a:rPr lang="en-GB" altLang="en-US"/>
              <a:pPr/>
              <a:t>‹#›</a:t>
            </a:fld>
            <a:endParaRPr lang="en-GB" altLang="en-US"/>
          </a:p>
        </p:txBody>
      </p:sp>
      <p:sp>
        <p:nvSpPr>
          <p:cNvPr id="5" name="Rectangle 7">
            <a:extLst>
              <a:ext uri="{FF2B5EF4-FFF2-40B4-BE49-F238E27FC236}">
                <a16:creationId xmlns:a16="http://schemas.microsoft.com/office/drawing/2014/main" id="{30C8FC54-EAB6-44CB-84E6-5AC4DF0A52C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856A9992-9421-4026-BC47-8D508FB6385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546266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E728C30C-00EC-4D8F-83DE-5A39E02C0C9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BCF0801-54B8-4BA7-BD52-034BE807A27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272FA9A-365D-458E-88FF-2A56CEF563D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E2C9BA5-AE8B-4377-8985-6ACF531491BC}" type="slidenum">
              <a:rPr lang="en-US" altLang="en-US"/>
              <a:pPr/>
              <a:t>‹#›</a:t>
            </a:fld>
            <a:endParaRPr lang="en-US" altLang="en-US"/>
          </a:p>
        </p:txBody>
      </p:sp>
      <p:sp>
        <p:nvSpPr>
          <p:cNvPr id="7" name="Rectangle 9">
            <a:extLst>
              <a:ext uri="{FF2B5EF4-FFF2-40B4-BE49-F238E27FC236}">
                <a16:creationId xmlns:a16="http://schemas.microsoft.com/office/drawing/2014/main" id="{D62C3A57-9147-4829-8F77-1C0B8D756ED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4981941-DEFE-40BA-8CF9-CD5E3DC4E3A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6546099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A8BC6AC8-B049-4D0F-B3A2-7C0023C048C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98310A3-3E37-49B0-AB9B-1C60DE50A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4CCFA2A-5732-4858-AA92-AF1DD64B5528}"/>
              </a:ext>
            </a:extLst>
          </p:cNvPr>
          <p:cNvSpPr>
            <a:spLocks noGrp="1"/>
          </p:cNvSpPr>
          <p:nvPr>
            <p:ph type="sldNum" sz="quarter" idx="10"/>
          </p:nvPr>
        </p:nvSpPr>
        <p:spPr/>
        <p:txBody>
          <a:bodyPr/>
          <a:lstStyle/>
          <a:p>
            <a:fld id="{EE2C9BA5-AE8B-4377-8985-6ACF531491BC}"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a:extLst>
              <a:ext uri="{FF2B5EF4-FFF2-40B4-BE49-F238E27FC236}">
                <a16:creationId xmlns:a16="http://schemas.microsoft.com/office/drawing/2014/main" id="{F12E6BC0-088A-4314-9F7E-DA5F5A7CD333}"/>
              </a:ext>
            </a:extLst>
          </p:cNvPr>
          <p:cNvSpPr>
            <a:spLocks noGrp="1" noRot="1" noChangeAspect="1" noTextEdit="1"/>
          </p:cNvSpPr>
          <p:nvPr>
            <p:ph type="sldImg"/>
          </p:nvPr>
        </p:nvSpPr>
        <p:spPr>
          <a:ln/>
        </p:spPr>
      </p:sp>
      <p:sp>
        <p:nvSpPr>
          <p:cNvPr id="25604" name="Notes Placeholder 2">
            <a:extLst>
              <a:ext uri="{FF2B5EF4-FFF2-40B4-BE49-F238E27FC236}">
                <a16:creationId xmlns:a16="http://schemas.microsoft.com/office/drawing/2014/main" id="{72055EA4-9596-48DA-926F-2CB87C7775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 the second equation, all values are for the same gas. P</a:t>
            </a:r>
            <a:r>
              <a:rPr lang="en-GB" altLang="en-US" baseline="-25000" dirty="0">
                <a:latin typeface="Arial" panose="020B0604020202020204" pitchFamily="34" charset="0"/>
              </a:rPr>
              <a:t>1</a:t>
            </a:r>
            <a:r>
              <a:rPr lang="en-GB" altLang="en-US" dirty="0">
                <a:latin typeface="Arial" panose="020B0604020202020204" pitchFamily="34" charset="0"/>
              </a:rPr>
              <a:t> and V</a:t>
            </a:r>
            <a:r>
              <a:rPr lang="en-GB" altLang="en-US" baseline="-25000" dirty="0">
                <a:latin typeface="Arial" panose="020B0604020202020204" pitchFamily="34" charset="0"/>
              </a:rPr>
              <a:t>1</a:t>
            </a:r>
            <a:r>
              <a:rPr lang="en-GB" altLang="en-US" dirty="0">
                <a:latin typeface="Arial" panose="020B0604020202020204" pitchFamily="34" charset="0"/>
              </a:rPr>
              <a:t> are the values at one time, P</a:t>
            </a:r>
            <a:r>
              <a:rPr lang="en-GB" altLang="en-US" baseline="-25000" dirty="0">
                <a:latin typeface="Arial" panose="020B0604020202020204" pitchFamily="34" charset="0"/>
              </a:rPr>
              <a:t>2</a:t>
            </a:r>
            <a:r>
              <a:rPr lang="en-GB" altLang="en-US" dirty="0">
                <a:latin typeface="Arial" panose="020B0604020202020204" pitchFamily="34" charset="0"/>
              </a:rPr>
              <a:t> and V</a:t>
            </a:r>
            <a:r>
              <a:rPr lang="en-GB" altLang="en-US" baseline="-25000" dirty="0">
                <a:latin typeface="Arial" panose="020B0604020202020204" pitchFamily="34" charset="0"/>
              </a:rPr>
              <a:t>2</a:t>
            </a:r>
            <a:r>
              <a:rPr lang="en-GB" altLang="en-US" dirty="0">
                <a:latin typeface="Arial" panose="020B0604020202020204" pitchFamily="34" charset="0"/>
              </a:rPr>
              <a:t> are the values at a later time. P</a:t>
            </a:r>
            <a:r>
              <a:rPr lang="en-GB" altLang="en-US" baseline="-25000" dirty="0">
                <a:latin typeface="Arial" panose="020B0604020202020204" pitchFamily="34" charset="0"/>
              </a:rPr>
              <a:t>1</a:t>
            </a:r>
            <a:r>
              <a:rPr lang="en-GB" altLang="en-US" dirty="0">
                <a:latin typeface="Arial" panose="020B0604020202020204" pitchFamily="34" charset="0"/>
              </a:rPr>
              <a:t> is initial pressure and P</a:t>
            </a:r>
            <a:r>
              <a:rPr lang="en-GB" altLang="en-US" baseline="-25000" dirty="0">
                <a:latin typeface="Arial" panose="020B0604020202020204" pitchFamily="34" charset="0"/>
              </a:rPr>
              <a:t>2</a:t>
            </a:r>
            <a:r>
              <a:rPr lang="en-GB" altLang="en-US" dirty="0">
                <a:latin typeface="Arial" panose="020B0604020202020204" pitchFamily="34" charset="0"/>
              </a:rPr>
              <a:t> is final pressure, V</a:t>
            </a:r>
            <a:r>
              <a:rPr lang="en-GB" altLang="en-US" baseline="-25000" dirty="0">
                <a:latin typeface="Arial" panose="020B0604020202020204" pitchFamily="34" charset="0"/>
              </a:rPr>
              <a:t>1</a:t>
            </a:r>
            <a:r>
              <a:rPr lang="en-GB" altLang="en-US" dirty="0">
                <a:latin typeface="Arial" panose="020B0604020202020204" pitchFamily="34" charset="0"/>
              </a:rPr>
              <a:t> is initial volume and V</a:t>
            </a:r>
            <a:r>
              <a:rPr lang="en-GB" altLang="en-US" baseline="-25000" dirty="0">
                <a:latin typeface="Arial" panose="020B0604020202020204" pitchFamily="34" charset="0"/>
              </a:rPr>
              <a:t>2</a:t>
            </a:r>
            <a:r>
              <a:rPr lang="en-GB" altLang="en-US" dirty="0">
                <a:latin typeface="Arial" panose="020B0604020202020204" pitchFamily="34" charset="0"/>
              </a:rPr>
              <a:t> is final volume. </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71D9157A-5985-41D3-9E25-D364825C883C}"/>
              </a:ext>
            </a:extLst>
          </p:cNvPr>
          <p:cNvSpPr>
            <a:spLocks noGrp="1"/>
          </p:cNvSpPr>
          <p:nvPr>
            <p:ph type="sldNum" sz="quarter" idx="10"/>
          </p:nvPr>
        </p:nvSpPr>
        <p:spPr/>
        <p:txBody>
          <a:bodyPr/>
          <a:lstStyle/>
          <a:p>
            <a:fld id="{EE2C9BA5-AE8B-4377-8985-6ACF531491B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Image Placeholder 1">
            <a:extLst>
              <a:ext uri="{FF2B5EF4-FFF2-40B4-BE49-F238E27FC236}">
                <a16:creationId xmlns:a16="http://schemas.microsoft.com/office/drawing/2014/main" id="{FF2B2D5F-0032-43F3-84D1-BAC4A185C9BC}"/>
              </a:ext>
            </a:extLst>
          </p:cNvPr>
          <p:cNvSpPr>
            <a:spLocks noGrp="1" noRot="1" noChangeAspect="1" noTextEdit="1"/>
          </p:cNvSpPr>
          <p:nvPr>
            <p:ph type="sldImg"/>
          </p:nvPr>
        </p:nvSpPr>
        <p:spPr>
          <a:ln/>
        </p:spPr>
      </p:sp>
      <p:sp>
        <p:nvSpPr>
          <p:cNvPr id="26628" name="Notes Placeholder 2">
            <a:extLst>
              <a:ext uri="{FF2B5EF4-FFF2-40B4-BE49-F238E27FC236}">
                <a16:creationId xmlns:a16="http://schemas.microsoft.com/office/drawing/2014/main" id="{BDF66131-196A-4021-B703-66BB0A0FF9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0D4C4F00-6738-4DB0-8334-338C9535DA6B}"/>
              </a:ext>
            </a:extLst>
          </p:cNvPr>
          <p:cNvSpPr>
            <a:spLocks noGrp="1"/>
          </p:cNvSpPr>
          <p:nvPr>
            <p:ph type="sldNum" sz="quarter" idx="10"/>
          </p:nvPr>
        </p:nvSpPr>
        <p:spPr/>
        <p:txBody>
          <a:bodyPr/>
          <a:lstStyle/>
          <a:p>
            <a:fld id="{EE2C9BA5-AE8B-4377-8985-6ACF531491B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Image Placeholder 1">
            <a:extLst>
              <a:ext uri="{FF2B5EF4-FFF2-40B4-BE49-F238E27FC236}">
                <a16:creationId xmlns:a16="http://schemas.microsoft.com/office/drawing/2014/main" id="{09C2BC02-DE27-4989-B30F-C4A923343217}"/>
              </a:ext>
            </a:extLst>
          </p:cNvPr>
          <p:cNvSpPr>
            <a:spLocks noGrp="1" noRot="1" noChangeAspect="1" noTextEdit="1"/>
          </p:cNvSpPr>
          <p:nvPr>
            <p:ph type="sldImg"/>
          </p:nvPr>
        </p:nvSpPr>
        <p:spPr>
          <a:ln/>
        </p:spPr>
      </p:sp>
      <p:sp>
        <p:nvSpPr>
          <p:cNvPr id="32772" name="Notes Placeholder 2">
            <a:extLst>
              <a:ext uri="{FF2B5EF4-FFF2-40B4-BE49-F238E27FC236}">
                <a16:creationId xmlns:a16="http://schemas.microsoft.com/office/drawing/2014/main" id="{CD8E9A61-0D57-4F7F-B740-941CDD152E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96667500-412A-4DAC-96F5-6A864046E5DB}"/>
              </a:ext>
            </a:extLst>
          </p:cNvPr>
          <p:cNvSpPr>
            <a:spLocks noGrp="1"/>
          </p:cNvSpPr>
          <p:nvPr>
            <p:ph type="sldNum" sz="quarter" idx="10"/>
          </p:nvPr>
        </p:nvSpPr>
        <p:spPr/>
        <p:txBody>
          <a:bodyPr/>
          <a:lstStyle/>
          <a:p>
            <a:fld id="{EE2C9BA5-AE8B-4377-8985-6ACF531491B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F9002D8-0FF9-4810-8C43-0B3E02E3C579}"/>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148B365B-7BD3-4FB8-8E9A-0DC40D36B9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B74F721D-23AB-4C4A-A577-1D506939778A}"/>
              </a:ext>
            </a:extLst>
          </p:cNvPr>
          <p:cNvSpPr>
            <a:spLocks noGrp="1"/>
          </p:cNvSpPr>
          <p:nvPr>
            <p:ph type="sldNum" sz="quarter" idx="10"/>
          </p:nvPr>
        </p:nvSpPr>
        <p:spPr/>
        <p:txBody>
          <a:bodyPr/>
          <a:lstStyle/>
          <a:p>
            <a:fld id="{EE2C9BA5-AE8B-4377-8985-6ACF531491BC}"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0A89E81-3819-4715-A009-01FC7EFADD1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5FFE77F9-0E71-4D9E-A4DA-EE64884969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D2875021-75F6-48F6-8E48-EDB5D114A773}"/>
              </a:ext>
            </a:extLst>
          </p:cNvPr>
          <p:cNvSpPr>
            <a:spLocks noGrp="1"/>
          </p:cNvSpPr>
          <p:nvPr>
            <p:ph type="sldNum" sz="quarter" idx="10"/>
          </p:nvPr>
        </p:nvSpPr>
        <p:spPr/>
        <p:txBody>
          <a:bodyPr/>
          <a:lstStyle/>
          <a:p>
            <a:fld id="{EE2C9BA5-AE8B-4377-8985-6ACF531491BC}"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F7DC8D6-B078-4FB8-8ECF-93416AFF6B1D}"/>
              </a:ext>
            </a:extLst>
          </p:cNvPr>
          <p:cNvSpPr>
            <a:spLocks noGrp="1"/>
          </p:cNvSpPr>
          <p:nvPr>
            <p:ph type="sldNum" sz="quarter" idx="10"/>
          </p:nvPr>
        </p:nvSpPr>
        <p:spPr/>
        <p:txBody>
          <a:bodyPr/>
          <a:lstStyle/>
          <a:p>
            <a:fld id="{EE2C9BA5-AE8B-4377-8985-6ACF531491BC}" type="slidenum">
              <a:rPr lang="en-US" altLang="en-US" smtClean="0"/>
              <a:pPr/>
              <a:t>2</a:t>
            </a:fld>
            <a:endParaRPr lang="en-US" altLang="en-US"/>
          </a:p>
        </p:txBody>
      </p:sp>
    </p:spTree>
    <p:extLst>
      <p:ext uri="{BB962C8B-B14F-4D97-AF65-F5344CB8AC3E}">
        <p14:creationId xmlns:p14="http://schemas.microsoft.com/office/powerpoint/2010/main" val="405660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71C15F3B-B690-4AF8-AB61-A9B150011A4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6F750B0-6AAA-4819-8E92-AF7732DDE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Particle Motion in Gases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476AF132-1D08-4697-BD72-99CEFE337DDA}"/>
              </a:ext>
            </a:extLst>
          </p:cNvPr>
          <p:cNvSpPr>
            <a:spLocks noGrp="1"/>
          </p:cNvSpPr>
          <p:nvPr>
            <p:ph type="sldNum" sz="quarter" idx="10"/>
          </p:nvPr>
        </p:nvSpPr>
        <p:spPr/>
        <p:txBody>
          <a:bodyPr/>
          <a:lstStyle/>
          <a:p>
            <a:fld id="{EE2C9BA5-AE8B-4377-8985-6ACF531491B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a:extLst>
              <a:ext uri="{FF2B5EF4-FFF2-40B4-BE49-F238E27FC236}">
                <a16:creationId xmlns:a16="http://schemas.microsoft.com/office/drawing/2014/main" id="{E8E944D0-23E1-402F-B2D6-D3617E69B585}"/>
              </a:ext>
            </a:extLst>
          </p:cNvPr>
          <p:cNvSpPr>
            <a:spLocks noGrp="1" noRot="1" noChangeAspect="1" noTextEdit="1"/>
          </p:cNvSpPr>
          <p:nvPr>
            <p:ph type="sldImg"/>
          </p:nvPr>
        </p:nvSpPr>
        <p:spPr>
          <a:ln/>
        </p:spPr>
      </p:sp>
      <p:sp>
        <p:nvSpPr>
          <p:cNvPr id="25604" name="Notes Placeholder 2">
            <a:extLst>
              <a:ext uri="{FF2B5EF4-FFF2-40B4-BE49-F238E27FC236}">
                <a16:creationId xmlns:a16="http://schemas.microsoft.com/office/drawing/2014/main" id="{B133F627-B6EB-4344-90E7-2EA2FA5B81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BCAF3573-8AB6-403C-BC88-7E1886F49169}"/>
              </a:ext>
            </a:extLst>
          </p:cNvPr>
          <p:cNvSpPr>
            <a:spLocks noGrp="1"/>
          </p:cNvSpPr>
          <p:nvPr>
            <p:ph type="sldNum" sz="quarter" idx="10"/>
          </p:nvPr>
        </p:nvSpPr>
        <p:spPr/>
        <p:txBody>
          <a:bodyPr/>
          <a:lstStyle/>
          <a:p>
            <a:fld id="{EE2C9BA5-AE8B-4377-8985-6ACF531491BC}"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Image Placeholder 1">
            <a:extLst>
              <a:ext uri="{FF2B5EF4-FFF2-40B4-BE49-F238E27FC236}">
                <a16:creationId xmlns:a16="http://schemas.microsoft.com/office/drawing/2014/main" id="{561D4373-3693-42C0-B2AD-837ACB7E3841}"/>
              </a:ext>
            </a:extLst>
          </p:cNvPr>
          <p:cNvSpPr>
            <a:spLocks noGrp="1" noRot="1" noChangeAspect="1" noTextEdit="1"/>
          </p:cNvSpPr>
          <p:nvPr>
            <p:ph type="sldImg"/>
          </p:nvPr>
        </p:nvSpPr>
        <p:spPr>
          <a:ln/>
        </p:spPr>
      </p:sp>
      <p:sp>
        <p:nvSpPr>
          <p:cNvPr id="26628" name="Notes Placeholder 2">
            <a:extLst>
              <a:ext uri="{FF2B5EF4-FFF2-40B4-BE49-F238E27FC236}">
                <a16:creationId xmlns:a16="http://schemas.microsoft.com/office/drawing/2014/main" id="{8A020A07-7394-4B34-B050-31F3DF5EFC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The graphs given represent the </a:t>
            </a:r>
            <a:r>
              <a:rPr lang="en-GB" altLang="en-US" dirty="0" err="1">
                <a:latin typeface="Arial" panose="020B0604020202020204" pitchFamily="34" charset="0"/>
              </a:rPr>
              <a:t>behavior</a:t>
            </a:r>
            <a:r>
              <a:rPr lang="en-GB" altLang="en-US" dirty="0">
                <a:latin typeface="Arial" panose="020B0604020202020204" pitchFamily="34" charset="0"/>
              </a:rPr>
              <a:t> of a gas. Care should be taken not to confuse students with the idea of changes of state that would take place as a gas is cooled. The graphs show ideal </a:t>
            </a:r>
            <a:r>
              <a:rPr lang="en-GB" altLang="en-US" dirty="0" err="1">
                <a:latin typeface="Arial" panose="020B0604020202020204" pitchFamily="34" charset="0"/>
              </a:rPr>
              <a:t>behavior</a:t>
            </a:r>
            <a:r>
              <a:rPr lang="en-GB" altLang="en-US" dirty="0">
                <a:latin typeface="Arial" panose="020B0604020202020204" pitchFamily="34" charset="0"/>
              </a:rPr>
              <a:t>, extrapolated.</a:t>
            </a:r>
          </a:p>
        </p:txBody>
      </p:sp>
      <p:sp>
        <p:nvSpPr>
          <p:cNvPr id="2" name="Slide Number Placeholder 1">
            <a:extLst>
              <a:ext uri="{FF2B5EF4-FFF2-40B4-BE49-F238E27FC236}">
                <a16:creationId xmlns:a16="http://schemas.microsoft.com/office/drawing/2014/main" id="{B6137307-909F-4A29-B58C-4EEC87386A9B}"/>
              </a:ext>
            </a:extLst>
          </p:cNvPr>
          <p:cNvSpPr>
            <a:spLocks noGrp="1"/>
          </p:cNvSpPr>
          <p:nvPr>
            <p:ph type="sldNum" sz="quarter" idx="10"/>
          </p:nvPr>
        </p:nvSpPr>
        <p:spPr/>
        <p:txBody>
          <a:bodyPr/>
          <a:lstStyle/>
          <a:p>
            <a:fld id="{EE2C9BA5-AE8B-4377-8985-6ACF531491B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Image Placeholder 1">
            <a:extLst>
              <a:ext uri="{FF2B5EF4-FFF2-40B4-BE49-F238E27FC236}">
                <a16:creationId xmlns:a16="http://schemas.microsoft.com/office/drawing/2014/main" id="{7B76CE9E-8ABF-46D4-ACB3-0A30A2C005C7}"/>
              </a:ext>
            </a:extLst>
          </p:cNvPr>
          <p:cNvSpPr>
            <a:spLocks noGrp="1" noRot="1" noChangeAspect="1" noTextEdit="1"/>
          </p:cNvSpPr>
          <p:nvPr>
            <p:ph type="sldImg"/>
          </p:nvPr>
        </p:nvSpPr>
        <p:spPr>
          <a:ln/>
        </p:spPr>
      </p:sp>
      <p:sp>
        <p:nvSpPr>
          <p:cNvPr id="27652" name="Notes Placeholder 2">
            <a:extLst>
              <a:ext uri="{FF2B5EF4-FFF2-40B4-BE49-F238E27FC236}">
                <a16:creationId xmlns:a16="http://schemas.microsoft.com/office/drawing/2014/main" id="{E4228155-641D-489A-A1A9-F585AFB9E6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Scales for mass, length, and other absolute quantities usually start at zero</a:t>
            </a:r>
            <a:r>
              <a:rPr lang="en-GB" altLang="en-US" dirty="0">
                <a:solidFill>
                  <a:srgbClr val="000066"/>
                </a:solidFill>
                <a:latin typeface="Arial" panose="020B0604020202020204" pitchFamily="34" charset="0"/>
              </a:rPr>
              <a:t>. </a:t>
            </a:r>
            <a:r>
              <a:rPr lang="en-GB" altLang="en-US" dirty="0">
                <a:latin typeface="Arial" panose="020B0604020202020204" pitchFamily="34" charset="0"/>
              </a:rPr>
              <a:t>For example, something has zero length only if it has no length, or zero mass only if it has no mass. The Celsius scale is strange because it suggests that temperature has an infinite range, that there is no limit to how cold something can be, or to how hot it can be. However, a temperature of –274 °C is, in fact, impossible. </a:t>
            </a:r>
          </a:p>
        </p:txBody>
      </p:sp>
      <p:sp>
        <p:nvSpPr>
          <p:cNvPr id="2" name="Slide Number Placeholder 1">
            <a:extLst>
              <a:ext uri="{FF2B5EF4-FFF2-40B4-BE49-F238E27FC236}">
                <a16:creationId xmlns:a16="http://schemas.microsoft.com/office/drawing/2014/main" id="{E202F0D0-0E42-49A3-AD1D-C2CF924F5E67}"/>
              </a:ext>
            </a:extLst>
          </p:cNvPr>
          <p:cNvSpPr>
            <a:spLocks noGrp="1"/>
          </p:cNvSpPr>
          <p:nvPr>
            <p:ph type="sldNum" sz="quarter" idx="10"/>
          </p:nvPr>
        </p:nvSpPr>
        <p:spPr/>
        <p:txBody>
          <a:bodyPr/>
          <a:lstStyle/>
          <a:p>
            <a:fld id="{EE2C9BA5-AE8B-4377-8985-6ACF531491BC}"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5A833BB-53AC-4F00-BF59-768F509C9B1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7A6497E-CBC9-4B45-9291-DB10D329B0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as a summary exercise to check students’ ability to convert between the Celsius and Kelvin temperature scales. Class voting could be used to make this a whole-class exercise.</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72FCFEA2-1885-4221-9544-8B2D8875537B}"/>
              </a:ext>
            </a:extLst>
          </p:cNvPr>
          <p:cNvSpPr>
            <a:spLocks noGrp="1"/>
          </p:cNvSpPr>
          <p:nvPr>
            <p:ph type="sldNum" sz="quarter" idx="10"/>
          </p:nvPr>
        </p:nvSpPr>
        <p:spPr/>
        <p:txBody>
          <a:bodyPr/>
          <a:lstStyle/>
          <a:p>
            <a:fld id="{EE2C9BA5-AE8B-4377-8985-6ACF531491B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F27311F-2F64-41DC-A56F-85E31F18F5A6}"/>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23F2C3F-BFC7-4E0C-9D83-C3FD8A7BF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Pressure is a scalar quantity: it has no direction.</a:t>
            </a:r>
          </a:p>
          <a:p>
            <a:pPr eaLnBrk="1" hangingPunct="1"/>
            <a:endParaRPr lang="en-GB" altLang="en-US" b="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B79930A2-A1EB-4B3A-AEED-7FE3B20D18CB}"/>
              </a:ext>
            </a:extLst>
          </p:cNvPr>
          <p:cNvSpPr>
            <a:spLocks noGrp="1"/>
          </p:cNvSpPr>
          <p:nvPr>
            <p:ph type="sldNum" sz="quarter" idx="10"/>
          </p:nvPr>
        </p:nvSpPr>
        <p:spPr/>
        <p:txBody>
          <a:bodyPr/>
          <a:lstStyle/>
          <a:p>
            <a:fld id="{EE2C9BA5-AE8B-4377-8985-6ACF531491B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1AD52DA-7C50-4BC4-B118-7C9A8262A41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9014DFE-05B6-43A5-89EA-E5551D1F9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This virtual experiment shows how volume, pressure and temperature affect each other in a gas. The speed of the particles and the level of the thermometer indicate the temperature of the gas. The number of collisions per second indicates the pressure and the position of the plunger indicates the volume.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Suitable prompts for each experiment could include:</a:t>
            </a:r>
          </a:p>
          <a:p>
            <a:pPr marL="171450" indent="-171450">
              <a:lnSpc>
                <a:spcPct val="120000"/>
              </a:lnSpc>
              <a:buFont typeface="Arial" panose="020B0604020202020204" pitchFamily="34" charset="0"/>
              <a:buChar char="•"/>
            </a:pPr>
            <a:r>
              <a:rPr lang="en-GB" altLang="en-US" dirty="0">
                <a:latin typeface="Arial" panose="020B0604020202020204" pitchFamily="34" charset="0"/>
              </a:rPr>
              <a:t>What is the control variable in this experiment?</a:t>
            </a:r>
          </a:p>
          <a:p>
            <a:pPr marL="171450" indent="-171450">
              <a:lnSpc>
                <a:spcPct val="120000"/>
              </a:lnSpc>
              <a:buFont typeface="Arial" panose="020B0604020202020204" pitchFamily="34" charset="0"/>
              <a:buChar char="•"/>
            </a:pPr>
            <a:r>
              <a:rPr lang="en-GB" altLang="en-US" dirty="0">
                <a:latin typeface="Arial" panose="020B0604020202020204" pitchFamily="34" charset="0"/>
              </a:rPr>
              <a:t>What is the independent variable in this experiment?</a:t>
            </a:r>
          </a:p>
          <a:p>
            <a:pPr marL="171450" indent="-171450">
              <a:lnSpc>
                <a:spcPct val="120000"/>
              </a:lnSpc>
              <a:buFont typeface="Arial" panose="020B0604020202020204" pitchFamily="34" charset="0"/>
              <a:buChar char="•"/>
            </a:pPr>
            <a:r>
              <a:rPr lang="en-GB" altLang="en-US" dirty="0">
                <a:latin typeface="Arial" panose="020B0604020202020204" pitchFamily="34" charset="0"/>
              </a:rPr>
              <a:t>What is the dependent variable in this experiment?</a:t>
            </a:r>
          </a:p>
          <a:p>
            <a:pPr marL="171450" indent="-171450">
              <a:lnSpc>
                <a:spcPct val="120000"/>
              </a:lnSpc>
              <a:buFont typeface="Arial" panose="020B0604020202020204" pitchFamily="34" charset="0"/>
              <a:buChar char="•"/>
            </a:pPr>
            <a:r>
              <a:rPr lang="en-GB" altLang="en-US" dirty="0">
                <a:latin typeface="Arial" panose="020B0604020202020204" pitchFamily="34" charset="0"/>
              </a:rPr>
              <a:t>When volume is fixed, how will the number of collisions per second change as temperature is increased/decreased?</a:t>
            </a:r>
          </a:p>
          <a:p>
            <a:pPr marL="171450" indent="-171450">
              <a:lnSpc>
                <a:spcPct val="120000"/>
              </a:lnSpc>
              <a:buFont typeface="Arial" panose="020B0604020202020204" pitchFamily="34" charset="0"/>
              <a:buChar char="•"/>
            </a:pPr>
            <a:r>
              <a:rPr lang="en-GB" altLang="en-US" dirty="0">
                <a:latin typeface="Arial" panose="020B0604020202020204" pitchFamily="34" charset="0"/>
              </a:rPr>
              <a:t>When pressure is fixed, which way will the plunger move as temperature is increased/decreased?</a:t>
            </a:r>
          </a:p>
          <a:p>
            <a:pPr marL="171450" indent="-171450">
              <a:lnSpc>
                <a:spcPct val="120000"/>
              </a:lnSpc>
              <a:buFont typeface="Arial" panose="020B0604020202020204" pitchFamily="34" charset="0"/>
              <a:buChar char="•"/>
            </a:pPr>
            <a:r>
              <a:rPr lang="en-GB" altLang="en-US" dirty="0">
                <a:latin typeface="Arial" panose="020B0604020202020204" pitchFamily="34" charset="0"/>
              </a:rPr>
              <a:t>When temperature is fixed, how will the number of collisions per second change as the plunger is pushed in or pulled out?</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show/hide button can then be pressed, revealing whether the variables are directly or inversely proportional. Students could be asked to write a formula expressing the relationship, and this can be used as introduction to the gas laws given on the next slides.</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dirty="0">
              <a:effectLst/>
            </a:endParaRPr>
          </a:p>
        </p:txBody>
      </p:sp>
      <p:sp>
        <p:nvSpPr>
          <p:cNvPr id="2" name="Slide Number Placeholder 1">
            <a:extLst>
              <a:ext uri="{FF2B5EF4-FFF2-40B4-BE49-F238E27FC236}">
                <a16:creationId xmlns:a16="http://schemas.microsoft.com/office/drawing/2014/main" id="{237A379C-98B1-4531-9E51-2F49AB3AAE91}"/>
              </a:ext>
            </a:extLst>
          </p:cNvPr>
          <p:cNvSpPr>
            <a:spLocks noGrp="1"/>
          </p:cNvSpPr>
          <p:nvPr>
            <p:ph type="sldNum" sz="quarter" idx="10"/>
          </p:nvPr>
        </p:nvSpPr>
        <p:spPr/>
        <p:txBody>
          <a:bodyPr/>
          <a:lstStyle/>
          <a:p>
            <a:fld id="{EE2C9BA5-AE8B-4377-8985-6ACF531491B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291060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997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774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9848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86944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275419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5731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032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706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083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9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3140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68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988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776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891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5706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2195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9990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3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27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3687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4527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513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8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2433332159"/>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 id="214748508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3233761706"/>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 id="214748510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7.xm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8.xml"/><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4.png"/><Relationship Id="rId11" Type="http://schemas.openxmlformats.org/officeDocument/2006/relationships/image" Target="../media/image10.wmf"/><Relationship Id="rId5" Type="http://schemas.openxmlformats.org/officeDocument/2006/relationships/image" Target="../media/image11.png"/><Relationship Id="rId10" Type="http://schemas.openxmlformats.org/officeDocument/2006/relationships/image" Target="../media/image13.jpg"/><Relationship Id="rId4" Type="http://schemas.openxmlformats.org/officeDocument/2006/relationships/notesSlide" Target="../notesSlides/notesSlide9.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EC0984A9-0149-420B-9B7C-F9A08444AE7A}"/>
              </a:ext>
            </a:extLst>
          </p:cNvPr>
          <p:cNvSpPr>
            <a:spLocks noGrp="1"/>
          </p:cNvSpPr>
          <p:nvPr>
            <p:ph type="title"/>
          </p:nvPr>
        </p:nvSpPr>
        <p:spPr/>
        <p:txBody>
          <a:bodyPr/>
          <a:lstStyle/>
          <a:p>
            <a:r>
              <a:rPr lang="en-GB" altLang="en-US" dirty="0"/>
              <a:t>Particle </a:t>
            </a:r>
            <a:br>
              <a:rPr lang="en-GB" altLang="en-US" dirty="0"/>
            </a:br>
            <a:r>
              <a:rPr lang="en-GB" altLang="en-US" dirty="0"/>
              <a:t>Motion in </a:t>
            </a:r>
            <a:br>
              <a:rPr lang="en-GB" altLang="en-US" dirty="0"/>
            </a:br>
            <a:r>
              <a:rPr lang="en-GB" altLang="en-US" dirty="0"/>
              <a:t>Gases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1" name="AutoShape 25">
            <a:extLst>
              <a:ext uri="{FF2B5EF4-FFF2-40B4-BE49-F238E27FC236}">
                <a16:creationId xmlns:a16="http://schemas.microsoft.com/office/drawing/2014/main" id="{C96CDFA3-A98D-4853-A949-660B8C7B8B05}"/>
              </a:ext>
            </a:extLst>
          </p:cNvPr>
          <p:cNvSpPr>
            <a:spLocks noChangeArrowheads="1"/>
          </p:cNvSpPr>
          <p:nvPr/>
        </p:nvSpPr>
        <p:spPr bwMode="auto">
          <a:xfrm>
            <a:off x="2951163" y="5730875"/>
            <a:ext cx="2690812" cy="574675"/>
          </a:xfrm>
          <a:prstGeom prst="roundRect">
            <a:avLst>
              <a:gd name="adj" fmla="val 0"/>
            </a:avLst>
          </a:prstGeom>
          <a:solidFill>
            <a:srgbClr val="FF6600"/>
          </a:solidFill>
          <a:ln>
            <a:noFill/>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6442" name="AutoShape 26">
            <a:extLst>
              <a:ext uri="{FF2B5EF4-FFF2-40B4-BE49-F238E27FC236}">
                <a16:creationId xmlns:a16="http://schemas.microsoft.com/office/drawing/2014/main" id="{BCDA5BF9-3A66-46DD-AC6D-815CD38493B3}"/>
              </a:ext>
            </a:extLst>
          </p:cNvPr>
          <p:cNvSpPr>
            <a:spLocks noChangeArrowheads="1"/>
          </p:cNvSpPr>
          <p:nvPr/>
        </p:nvSpPr>
        <p:spPr bwMode="auto">
          <a:xfrm>
            <a:off x="1316038" y="4178300"/>
            <a:ext cx="6511925" cy="612775"/>
          </a:xfrm>
          <a:prstGeom prst="roundRect">
            <a:avLst>
              <a:gd name="adj" fmla="val 0"/>
            </a:avLst>
          </a:prstGeom>
          <a:solidFill>
            <a:srgbClr val="FF6600"/>
          </a:solidFill>
          <a:ln>
            <a:noFill/>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dirty="0"/>
          </a:p>
        </p:txBody>
      </p:sp>
      <p:sp>
        <p:nvSpPr>
          <p:cNvPr id="14340" name="Title 1">
            <a:extLst>
              <a:ext uri="{FF2B5EF4-FFF2-40B4-BE49-F238E27FC236}">
                <a16:creationId xmlns:a16="http://schemas.microsoft.com/office/drawing/2014/main" id="{ED06B446-90BF-4365-92C4-963F8414FCC2}"/>
              </a:ext>
            </a:extLst>
          </p:cNvPr>
          <p:cNvSpPr>
            <a:spLocks noGrp="1"/>
          </p:cNvSpPr>
          <p:nvPr>
            <p:ph type="title"/>
          </p:nvPr>
        </p:nvSpPr>
        <p:spPr/>
        <p:txBody>
          <a:bodyPr/>
          <a:lstStyle/>
          <a:p>
            <a:r>
              <a:rPr lang="en-GB" altLang="en-US"/>
              <a:t>How does volume affect pressure?</a:t>
            </a:r>
          </a:p>
        </p:txBody>
      </p:sp>
      <p:sp>
        <p:nvSpPr>
          <p:cNvPr id="316433" name="TextBox 17">
            <a:extLst>
              <a:ext uri="{FF2B5EF4-FFF2-40B4-BE49-F238E27FC236}">
                <a16:creationId xmlns:a16="http://schemas.microsoft.com/office/drawing/2014/main" id="{32792646-DFEF-4B36-8ED5-C303421F1153}"/>
              </a:ext>
            </a:extLst>
          </p:cNvPr>
          <p:cNvSpPr txBox="1">
            <a:spLocks noChangeArrowheads="1"/>
          </p:cNvSpPr>
          <p:nvPr/>
        </p:nvSpPr>
        <p:spPr bwMode="auto">
          <a:xfrm>
            <a:off x="3097213" y="5789613"/>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P</a:t>
            </a:r>
            <a:r>
              <a:rPr lang="en-GB" altLang="en-US" b="1" baseline="-25000">
                <a:solidFill>
                  <a:schemeClr val="bg1"/>
                </a:solidFill>
              </a:rPr>
              <a:t>1</a:t>
            </a:r>
            <a:r>
              <a:rPr lang="en-GB" altLang="en-US" b="1">
                <a:solidFill>
                  <a:schemeClr val="bg1"/>
                </a:solidFill>
              </a:rPr>
              <a:t> × V</a:t>
            </a:r>
            <a:r>
              <a:rPr lang="en-GB" altLang="en-US" b="1" baseline="-25000">
                <a:solidFill>
                  <a:schemeClr val="bg1"/>
                </a:solidFill>
              </a:rPr>
              <a:t>1 </a:t>
            </a:r>
            <a:r>
              <a:rPr lang="en-GB" altLang="en-US" b="1">
                <a:solidFill>
                  <a:schemeClr val="bg1"/>
                </a:solidFill>
              </a:rPr>
              <a:t>= P</a:t>
            </a:r>
            <a:r>
              <a:rPr lang="en-GB" altLang="en-US" b="1" baseline="-25000">
                <a:solidFill>
                  <a:schemeClr val="bg1"/>
                </a:solidFill>
              </a:rPr>
              <a:t>2 </a:t>
            </a:r>
            <a:r>
              <a:rPr lang="en-GB" altLang="en-US" b="1">
                <a:solidFill>
                  <a:schemeClr val="bg1"/>
                </a:solidFill>
              </a:rPr>
              <a:t>× V</a:t>
            </a:r>
            <a:r>
              <a:rPr lang="en-GB" altLang="en-US" b="1" baseline="-25000">
                <a:solidFill>
                  <a:schemeClr val="bg1"/>
                </a:solidFill>
              </a:rPr>
              <a:t>2</a:t>
            </a:r>
          </a:p>
        </p:txBody>
      </p:sp>
      <p:sp>
        <p:nvSpPr>
          <p:cNvPr id="14342" name="Text Box 18">
            <a:extLst>
              <a:ext uri="{FF2B5EF4-FFF2-40B4-BE49-F238E27FC236}">
                <a16:creationId xmlns:a16="http://schemas.microsoft.com/office/drawing/2014/main" id="{B6F4DB61-0DBD-4DD3-A9D5-1F06C07E959D}"/>
              </a:ext>
            </a:extLst>
          </p:cNvPr>
          <p:cNvSpPr txBox="1">
            <a:spLocks noChangeArrowheads="1"/>
          </p:cNvSpPr>
          <p:nvPr/>
        </p:nvSpPr>
        <p:spPr bwMode="auto">
          <a:xfrm>
            <a:off x="354013" y="782638"/>
            <a:ext cx="8628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 temperature of a gas is kept constant, a change in volume causes a change in pressure.</a:t>
            </a:r>
          </a:p>
        </p:txBody>
      </p:sp>
      <p:sp>
        <p:nvSpPr>
          <p:cNvPr id="316435" name="Text Box 19">
            <a:extLst>
              <a:ext uri="{FF2B5EF4-FFF2-40B4-BE49-F238E27FC236}">
                <a16:creationId xmlns:a16="http://schemas.microsoft.com/office/drawing/2014/main" id="{63F7CEE9-81EB-4575-A348-0AF8B46909DA}"/>
              </a:ext>
            </a:extLst>
          </p:cNvPr>
          <p:cNvSpPr txBox="1">
            <a:spLocks noChangeArrowheads="1"/>
          </p:cNvSpPr>
          <p:nvPr/>
        </p:nvSpPr>
        <p:spPr bwMode="auto">
          <a:xfrm>
            <a:off x="354013" y="1846263"/>
            <a:ext cx="8415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Particles collide more frequently with the container wall when the volume is smaller. This increases the pressure.</a:t>
            </a:r>
          </a:p>
        </p:txBody>
      </p:sp>
      <p:sp>
        <p:nvSpPr>
          <p:cNvPr id="316436" name="Text Box 20">
            <a:extLst>
              <a:ext uri="{FF2B5EF4-FFF2-40B4-BE49-F238E27FC236}">
                <a16:creationId xmlns:a16="http://schemas.microsoft.com/office/drawing/2014/main" id="{881D33B3-A934-454C-B1B7-A6AB825B6E64}"/>
              </a:ext>
            </a:extLst>
          </p:cNvPr>
          <p:cNvSpPr txBox="1">
            <a:spLocks noChangeArrowheads="1"/>
          </p:cNvSpPr>
          <p:nvPr/>
        </p:nvSpPr>
        <p:spPr bwMode="auto">
          <a:xfrm>
            <a:off x="846138" y="2836863"/>
            <a:ext cx="2425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smaller volume</a:t>
            </a:r>
          </a:p>
        </p:txBody>
      </p:sp>
      <p:sp>
        <p:nvSpPr>
          <p:cNvPr id="316437" name="Text Box 21">
            <a:extLst>
              <a:ext uri="{FF2B5EF4-FFF2-40B4-BE49-F238E27FC236}">
                <a16:creationId xmlns:a16="http://schemas.microsoft.com/office/drawing/2014/main" id="{807862DD-5E6E-44EF-9721-5CCCEB3E43A3}"/>
              </a:ext>
            </a:extLst>
          </p:cNvPr>
          <p:cNvSpPr txBox="1">
            <a:spLocks noChangeArrowheads="1"/>
          </p:cNvSpPr>
          <p:nvPr/>
        </p:nvSpPr>
        <p:spPr bwMode="auto">
          <a:xfrm>
            <a:off x="5945188" y="2836863"/>
            <a:ext cx="2509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higher pressure</a:t>
            </a:r>
          </a:p>
        </p:txBody>
      </p:sp>
      <p:sp>
        <p:nvSpPr>
          <p:cNvPr id="316438" name="Text Box 22">
            <a:extLst>
              <a:ext uri="{FF2B5EF4-FFF2-40B4-BE49-F238E27FC236}">
                <a16:creationId xmlns:a16="http://schemas.microsoft.com/office/drawing/2014/main" id="{97EAD256-88AF-45A0-8422-8DA8AF66E92C}"/>
              </a:ext>
            </a:extLst>
          </p:cNvPr>
          <p:cNvSpPr txBox="1">
            <a:spLocks noChangeArrowheads="1"/>
          </p:cNvSpPr>
          <p:nvPr/>
        </p:nvSpPr>
        <p:spPr bwMode="auto">
          <a:xfrm>
            <a:off x="344488" y="3481388"/>
            <a:ext cx="841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Pressure and volume are </a:t>
            </a:r>
            <a:r>
              <a:rPr lang="en-GB" altLang="en-US" b="1" dirty="0">
                <a:solidFill>
                  <a:srgbClr val="FF6600"/>
                </a:solidFill>
              </a:rPr>
              <a:t>inversely proportional</a:t>
            </a:r>
            <a:r>
              <a:rPr lang="en-GB" altLang="en-US" dirty="0"/>
              <a:t>.</a:t>
            </a:r>
          </a:p>
        </p:txBody>
      </p:sp>
      <p:sp>
        <p:nvSpPr>
          <p:cNvPr id="316439" name="Text Box 23">
            <a:extLst>
              <a:ext uri="{FF2B5EF4-FFF2-40B4-BE49-F238E27FC236}">
                <a16:creationId xmlns:a16="http://schemas.microsoft.com/office/drawing/2014/main" id="{E1E10AD4-176F-4630-8E16-6A00353E4970}"/>
              </a:ext>
            </a:extLst>
          </p:cNvPr>
          <p:cNvSpPr txBox="1">
            <a:spLocks noChangeArrowheads="1"/>
          </p:cNvSpPr>
          <p:nvPr/>
        </p:nvSpPr>
        <p:spPr bwMode="auto">
          <a:xfrm>
            <a:off x="1336675" y="4267200"/>
            <a:ext cx="647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pressure (Pa) × volume (m</a:t>
            </a:r>
            <a:r>
              <a:rPr lang="en-GB" altLang="en-US" b="1" baseline="30000" dirty="0">
                <a:solidFill>
                  <a:schemeClr val="bg1"/>
                </a:solidFill>
              </a:rPr>
              <a:t>3</a:t>
            </a:r>
            <a:r>
              <a:rPr lang="en-GB" altLang="en-US" b="1" dirty="0">
                <a:solidFill>
                  <a:schemeClr val="bg1"/>
                </a:solidFill>
              </a:rPr>
              <a:t>) = constant</a:t>
            </a:r>
          </a:p>
        </p:txBody>
      </p:sp>
      <p:sp>
        <p:nvSpPr>
          <p:cNvPr id="316440" name="Text Box 24">
            <a:extLst>
              <a:ext uri="{FF2B5EF4-FFF2-40B4-BE49-F238E27FC236}">
                <a16:creationId xmlns:a16="http://schemas.microsoft.com/office/drawing/2014/main" id="{4109291E-8EF2-413E-B577-AB862B05853F}"/>
              </a:ext>
            </a:extLst>
          </p:cNvPr>
          <p:cNvSpPr txBox="1">
            <a:spLocks noChangeArrowheads="1"/>
          </p:cNvSpPr>
          <p:nvPr/>
        </p:nvSpPr>
        <p:spPr bwMode="auto">
          <a:xfrm>
            <a:off x="354013" y="5032375"/>
            <a:ext cx="8291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that for a gas at constant temperature:</a:t>
            </a:r>
          </a:p>
        </p:txBody>
      </p:sp>
      <p:sp>
        <p:nvSpPr>
          <p:cNvPr id="316443" name="AutoShape 27">
            <a:extLst>
              <a:ext uri="{FF2B5EF4-FFF2-40B4-BE49-F238E27FC236}">
                <a16:creationId xmlns:a16="http://schemas.microsoft.com/office/drawing/2014/main" id="{DB43D773-1B12-4A55-9955-59793C442459}"/>
              </a:ext>
            </a:extLst>
          </p:cNvPr>
          <p:cNvSpPr>
            <a:spLocks noChangeArrowheads="1"/>
          </p:cNvSpPr>
          <p:nvPr/>
        </p:nvSpPr>
        <p:spPr bwMode="auto">
          <a:xfrm>
            <a:off x="3876675" y="2901950"/>
            <a:ext cx="1219200" cy="330200"/>
          </a:xfrm>
          <a:prstGeom prst="rightArrow">
            <a:avLst>
              <a:gd name="adj1" fmla="val 50000"/>
              <a:gd name="adj2" fmla="val 92308"/>
            </a:avLst>
          </a:prstGeom>
          <a:solidFill>
            <a:srgbClr val="FF6600"/>
          </a:solidFill>
          <a:ln>
            <a:noFill/>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7" name="Picture 9" descr="notes_icon">
            <a:extLst>
              <a:ext uri="{FF2B5EF4-FFF2-40B4-BE49-F238E27FC236}">
                <a16:creationId xmlns:a16="http://schemas.microsoft.com/office/drawing/2014/main" id="{CBF74737-25D3-4DC8-8790-E5F5D1B352DE}"/>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8">
            <a:hlinkClick r:id="" action="ppaction://hlinkshowjump?jump=nextslide"/>
            <a:extLst>
              <a:ext uri="{FF2B5EF4-FFF2-40B4-BE49-F238E27FC236}">
                <a16:creationId xmlns:a16="http://schemas.microsoft.com/office/drawing/2014/main" id="{6D0B03D0-BEF4-437B-97C7-0C56762AD1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a:extLst>
              <a:ext uri="{FF2B5EF4-FFF2-40B4-BE49-F238E27FC236}">
                <a16:creationId xmlns:a16="http://schemas.microsoft.com/office/drawing/2014/main" id="{129B7F4E-B7FF-4F14-9485-128E68BC54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36"/>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316443"/>
                                        </p:tgtEl>
                                        <p:attrNameLst>
                                          <p:attrName>style.visibility</p:attrName>
                                        </p:attrNameLst>
                                      </p:cBhvr>
                                      <p:to>
                                        <p:strVal val="visible"/>
                                      </p:to>
                                    </p:set>
                                    <p:animEffect transition="in" filter="wipe(left)">
                                      <p:cBhvr>
                                        <p:cTn id="14" dur="500"/>
                                        <p:tgtEl>
                                          <p:spTgt spid="316443"/>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1643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643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64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644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644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164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1643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41" grpId="0" animBg="1"/>
      <p:bldP spid="316442" grpId="0" animBg="1"/>
      <p:bldP spid="316433" grpId="0"/>
      <p:bldP spid="316435" grpId="0"/>
      <p:bldP spid="316436" grpId="0"/>
      <p:bldP spid="316437" grpId="0"/>
      <p:bldP spid="316438" grpId="0"/>
      <p:bldP spid="316439" grpId="0"/>
      <p:bldP spid="316440" grpId="0"/>
      <p:bldP spid="3164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4" name="Picture 12" descr="VPT_photosdotcom_87604422">
            <a:extLst>
              <a:ext uri="{FF2B5EF4-FFF2-40B4-BE49-F238E27FC236}">
                <a16:creationId xmlns:a16="http://schemas.microsoft.com/office/drawing/2014/main" id="{C0D933EB-276B-45FF-9BB3-28D58B43C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3749675"/>
            <a:ext cx="371316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26F2EB62-1DD0-4BD0-8D2D-9E62E60EE1B8}"/>
              </a:ext>
            </a:extLst>
          </p:cNvPr>
          <p:cNvSpPr>
            <a:spLocks noGrp="1"/>
          </p:cNvSpPr>
          <p:nvPr>
            <p:ph type="title"/>
          </p:nvPr>
        </p:nvSpPr>
        <p:spPr/>
        <p:txBody>
          <a:bodyPr/>
          <a:lstStyle/>
          <a:p>
            <a:r>
              <a:rPr lang="en-GB" altLang="en-US"/>
              <a:t>Boyle’s Law</a:t>
            </a:r>
          </a:p>
        </p:txBody>
      </p:sp>
      <p:sp>
        <p:nvSpPr>
          <p:cNvPr id="15364" name="TextBox 1">
            <a:extLst>
              <a:ext uri="{FF2B5EF4-FFF2-40B4-BE49-F238E27FC236}">
                <a16:creationId xmlns:a16="http://schemas.microsoft.com/office/drawing/2014/main" id="{0E6FA9EA-AAFA-4D37-9551-5558B36841DA}"/>
              </a:ext>
            </a:extLst>
          </p:cNvPr>
          <p:cNvSpPr txBox="1">
            <a:spLocks noChangeArrowheads="1"/>
          </p:cNvSpPr>
          <p:nvPr/>
        </p:nvSpPr>
        <p:spPr bwMode="auto">
          <a:xfrm>
            <a:off x="354013" y="782638"/>
            <a:ext cx="826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formula linking volume and pressure in a gas at constant temperature is called </a:t>
            </a:r>
            <a:r>
              <a:rPr lang="en-GB" altLang="en-US" b="1" dirty="0">
                <a:solidFill>
                  <a:srgbClr val="FF6600"/>
                </a:solidFill>
              </a:rPr>
              <a:t>Boyle’s Law</a:t>
            </a:r>
            <a:r>
              <a:rPr lang="en-GB" altLang="en-US" dirty="0"/>
              <a:t>:</a:t>
            </a:r>
            <a:endParaRPr lang="en-GB" altLang="en-US" baseline="-25000" dirty="0"/>
          </a:p>
        </p:txBody>
      </p:sp>
      <p:sp>
        <p:nvSpPr>
          <p:cNvPr id="233479" name="TextBox 4">
            <a:extLst>
              <a:ext uri="{FF2B5EF4-FFF2-40B4-BE49-F238E27FC236}">
                <a16:creationId xmlns:a16="http://schemas.microsoft.com/office/drawing/2014/main" id="{FF542327-DC9A-4B08-B928-8CE0F936065E}"/>
              </a:ext>
            </a:extLst>
          </p:cNvPr>
          <p:cNvSpPr txBox="1">
            <a:spLocks noChangeArrowheads="1"/>
          </p:cNvSpPr>
          <p:nvPr/>
        </p:nvSpPr>
        <p:spPr bwMode="auto">
          <a:xfrm>
            <a:off x="354013" y="2276475"/>
            <a:ext cx="8189912" cy="1200150"/>
          </a:xfrm>
          <a:prstGeom prst="rect">
            <a:avLst/>
          </a:prstGeom>
          <a:solidFill>
            <a:srgbClr val="FFCC9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gas syringe contains 0.00005</a:t>
            </a:r>
            <a:r>
              <a:rPr lang="en-GB" altLang="en-US" sz="1000"/>
              <a:t> </a:t>
            </a:r>
            <a:r>
              <a:rPr lang="en-GB" altLang="en-US"/>
              <a:t>m</a:t>
            </a:r>
            <a:r>
              <a:rPr lang="en-GB" altLang="en-US" baseline="30000"/>
              <a:t>3</a:t>
            </a:r>
            <a:r>
              <a:rPr lang="en-GB" altLang="en-US"/>
              <a:t> of CO</a:t>
            </a:r>
            <a:r>
              <a:rPr lang="en-GB" altLang="en-US" baseline="-25000"/>
              <a:t>2</a:t>
            </a:r>
            <a:r>
              <a:rPr lang="en-GB" altLang="en-US"/>
              <a:t> at a pressure of 100</a:t>
            </a:r>
            <a:r>
              <a:rPr lang="en-GB" altLang="en-US" sz="1000"/>
              <a:t> </a:t>
            </a:r>
            <a:r>
              <a:rPr lang="en-GB" altLang="en-US"/>
              <a:t>kPa. If the volume is reduced to 0.000035</a:t>
            </a:r>
            <a:r>
              <a:rPr lang="en-GB" altLang="en-US" sz="1000"/>
              <a:t> </a:t>
            </a:r>
            <a:r>
              <a:rPr lang="en-GB" altLang="en-US"/>
              <a:t>m</a:t>
            </a:r>
            <a:r>
              <a:rPr lang="en-GB" altLang="en-US" baseline="30000"/>
              <a:t>3</a:t>
            </a:r>
            <a:r>
              <a:rPr lang="en-GB" altLang="en-US"/>
              <a:t>, what is the new pressure? </a:t>
            </a:r>
          </a:p>
        </p:txBody>
      </p:sp>
      <p:sp>
        <p:nvSpPr>
          <p:cNvPr id="233480" name="Rectangle 5">
            <a:extLst>
              <a:ext uri="{FF2B5EF4-FFF2-40B4-BE49-F238E27FC236}">
                <a16:creationId xmlns:a16="http://schemas.microsoft.com/office/drawing/2014/main" id="{AD7E7F78-F395-4589-9A4E-4C69D7FCABF7}"/>
              </a:ext>
            </a:extLst>
          </p:cNvPr>
          <p:cNvSpPr>
            <a:spLocks noChangeArrowheads="1"/>
          </p:cNvSpPr>
          <p:nvPr/>
        </p:nvSpPr>
        <p:spPr bwMode="auto">
          <a:xfrm>
            <a:off x="1136650" y="3600450"/>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a:t>
            </a:r>
            <a:r>
              <a:rPr lang="en-GB" altLang="en-US" baseline="-25000"/>
              <a:t>1</a:t>
            </a:r>
            <a:r>
              <a:rPr lang="en-GB" altLang="en-US"/>
              <a:t> × V</a:t>
            </a:r>
            <a:r>
              <a:rPr lang="en-GB" altLang="en-US" baseline="-25000"/>
              <a:t>1 </a:t>
            </a:r>
            <a:r>
              <a:rPr lang="en-GB" altLang="en-US"/>
              <a:t>= P</a:t>
            </a:r>
            <a:r>
              <a:rPr lang="en-GB" altLang="en-US" baseline="-25000"/>
              <a:t>2 </a:t>
            </a:r>
            <a:r>
              <a:rPr lang="en-GB" altLang="en-US"/>
              <a:t>× V</a:t>
            </a:r>
            <a:r>
              <a:rPr lang="en-GB" altLang="en-US" baseline="-25000"/>
              <a:t>2</a:t>
            </a:r>
          </a:p>
        </p:txBody>
      </p:sp>
      <p:sp>
        <p:nvSpPr>
          <p:cNvPr id="233481" name="Rectangle 9">
            <a:extLst>
              <a:ext uri="{FF2B5EF4-FFF2-40B4-BE49-F238E27FC236}">
                <a16:creationId xmlns:a16="http://schemas.microsoft.com/office/drawing/2014/main" id="{762F7100-E315-49B7-8753-A32D1A85CE86}"/>
              </a:ext>
            </a:extLst>
          </p:cNvPr>
          <p:cNvSpPr>
            <a:spLocks noChangeArrowheads="1"/>
          </p:cNvSpPr>
          <p:nvPr/>
        </p:nvSpPr>
        <p:spPr bwMode="auto">
          <a:xfrm>
            <a:off x="2532063" y="4211638"/>
            <a:ext cx="117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P</a:t>
            </a:r>
            <a:r>
              <a:rPr lang="en-GB" altLang="en-US" baseline="-25000"/>
              <a:t>1</a:t>
            </a:r>
            <a:r>
              <a:rPr lang="en-GB" altLang="en-US"/>
              <a:t> × V</a:t>
            </a:r>
            <a:r>
              <a:rPr lang="en-GB" altLang="en-US" baseline="-25000"/>
              <a:t>1</a:t>
            </a:r>
          </a:p>
        </p:txBody>
      </p:sp>
      <p:sp>
        <p:nvSpPr>
          <p:cNvPr id="233482" name="Rectangle 10">
            <a:extLst>
              <a:ext uri="{FF2B5EF4-FFF2-40B4-BE49-F238E27FC236}">
                <a16:creationId xmlns:a16="http://schemas.microsoft.com/office/drawing/2014/main" id="{A4F71FFC-D872-4BFB-82F6-E508129A99E6}"/>
              </a:ext>
            </a:extLst>
          </p:cNvPr>
          <p:cNvSpPr>
            <a:spLocks noChangeArrowheads="1"/>
          </p:cNvSpPr>
          <p:nvPr/>
        </p:nvSpPr>
        <p:spPr bwMode="auto">
          <a:xfrm>
            <a:off x="2514600" y="5187950"/>
            <a:ext cx="276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100,000 × 0.00005</a:t>
            </a:r>
          </a:p>
        </p:txBody>
      </p:sp>
      <p:sp>
        <p:nvSpPr>
          <p:cNvPr id="233483" name="Rectangle 11">
            <a:extLst>
              <a:ext uri="{FF2B5EF4-FFF2-40B4-BE49-F238E27FC236}">
                <a16:creationId xmlns:a16="http://schemas.microsoft.com/office/drawing/2014/main" id="{DB0DC585-C136-4ECE-8147-E1DF3C5518CA}"/>
              </a:ext>
            </a:extLst>
          </p:cNvPr>
          <p:cNvSpPr>
            <a:spLocks noChangeArrowheads="1"/>
          </p:cNvSpPr>
          <p:nvPr/>
        </p:nvSpPr>
        <p:spPr bwMode="auto">
          <a:xfrm>
            <a:off x="1770063" y="6111875"/>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a:t>
            </a:r>
            <a:r>
              <a:rPr lang="en-GB" altLang="en-US" baseline="-25000" dirty="0"/>
              <a:t>2</a:t>
            </a:r>
            <a:r>
              <a:rPr lang="en-GB" altLang="en-US" dirty="0"/>
              <a:t> = </a:t>
            </a:r>
            <a:r>
              <a:rPr lang="en-GB" altLang="en-US" b="1" dirty="0">
                <a:solidFill>
                  <a:srgbClr val="FF6600"/>
                </a:solidFill>
              </a:rPr>
              <a:t>143</a:t>
            </a:r>
            <a:r>
              <a:rPr lang="en-GB" altLang="en-US" sz="1000" b="1" dirty="0">
                <a:solidFill>
                  <a:srgbClr val="FF6600"/>
                </a:solidFill>
              </a:rPr>
              <a:t> </a:t>
            </a:r>
            <a:r>
              <a:rPr lang="en-GB" altLang="en-US" b="1" dirty="0">
                <a:solidFill>
                  <a:srgbClr val="FF6600"/>
                </a:solidFill>
              </a:rPr>
              <a:t>kPa</a:t>
            </a:r>
            <a:endParaRPr lang="en-GB" altLang="en-US" b="1" baseline="-25000" dirty="0">
              <a:solidFill>
                <a:srgbClr val="FF6600"/>
              </a:solidFill>
            </a:endParaRPr>
          </a:p>
        </p:txBody>
      </p:sp>
      <p:sp>
        <p:nvSpPr>
          <p:cNvPr id="233486" name="Rectangle 14">
            <a:extLst>
              <a:ext uri="{FF2B5EF4-FFF2-40B4-BE49-F238E27FC236}">
                <a16:creationId xmlns:a16="http://schemas.microsoft.com/office/drawing/2014/main" id="{0CDCD606-EA3C-4868-A50C-90ECA49622C6}"/>
              </a:ext>
            </a:extLst>
          </p:cNvPr>
          <p:cNvSpPr>
            <a:spLocks noChangeArrowheads="1"/>
          </p:cNvSpPr>
          <p:nvPr/>
        </p:nvSpPr>
        <p:spPr bwMode="auto">
          <a:xfrm>
            <a:off x="1765300" y="4419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a:t>
            </a:r>
            <a:r>
              <a:rPr lang="en-GB" altLang="en-US" baseline="-25000"/>
              <a:t>2</a:t>
            </a:r>
            <a:r>
              <a:rPr lang="en-GB" altLang="en-US"/>
              <a:t> =</a:t>
            </a:r>
          </a:p>
        </p:txBody>
      </p:sp>
      <p:sp>
        <p:nvSpPr>
          <p:cNvPr id="233488" name="Rectangle 162">
            <a:extLst>
              <a:ext uri="{FF2B5EF4-FFF2-40B4-BE49-F238E27FC236}">
                <a16:creationId xmlns:a16="http://schemas.microsoft.com/office/drawing/2014/main" id="{41030254-F568-44F4-9590-6D380F22D64D}"/>
              </a:ext>
            </a:extLst>
          </p:cNvPr>
          <p:cNvSpPr>
            <a:spLocks noChangeArrowheads="1"/>
          </p:cNvSpPr>
          <p:nvPr/>
        </p:nvSpPr>
        <p:spPr bwMode="auto">
          <a:xfrm>
            <a:off x="1765300" y="53689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a:t>
            </a:r>
            <a:r>
              <a:rPr lang="en-GB" altLang="en-US" baseline="-25000"/>
              <a:t>2</a:t>
            </a:r>
            <a:r>
              <a:rPr lang="en-GB" altLang="en-US"/>
              <a:t> =</a:t>
            </a:r>
          </a:p>
        </p:txBody>
      </p:sp>
      <p:sp>
        <p:nvSpPr>
          <p:cNvPr id="15373" name="Rectangle 20">
            <a:extLst>
              <a:ext uri="{FF2B5EF4-FFF2-40B4-BE49-F238E27FC236}">
                <a16:creationId xmlns:a16="http://schemas.microsoft.com/office/drawing/2014/main" id="{E27BAC70-13DB-41DA-9E45-CBDC54C3B5CA}"/>
              </a:ext>
            </a:extLst>
          </p:cNvPr>
          <p:cNvSpPr>
            <a:spLocks noChangeArrowheads="1"/>
          </p:cNvSpPr>
          <p:nvPr/>
        </p:nvSpPr>
        <p:spPr bwMode="auto">
          <a:xfrm>
            <a:off x="3201988" y="1674813"/>
            <a:ext cx="2570162" cy="461962"/>
          </a:xfrm>
          <a:prstGeom prst="rect">
            <a:avLst/>
          </a:prstGeom>
          <a:solidFill>
            <a:srgbClr val="FF6600"/>
          </a:solidFill>
          <a:ln>
            <a:noFill/>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P × V = constant</a:t>
            </a:r>
          </a:p>
        </p:txBody>
      </p:sp>
      <p:sp>
        <p:nvSpPr>
          <p:cNvPr id="15376" name="Rectangle 16">
            <a:extLst>
              <a:ext uri="{FF2B5EF4-FFF2-40B4-BE49-F238E27FC236}">
                <a16:creationId xmlns:a16="http://schemas.microsoft.com/office/drawing/2014/main" id="{2B0D38B3-2602-4A77-9E2B-9129B1EEAA09}"/>
              </a:ext>
            </a:extLst>
          </p:cNvPr>
          <p:cNvSpPr>
            <a:spLocks noChangeArrowheads="1"/>
          </p:cNvSpPr>
          <p:nvPr/>
        </p:nvSpPr>
        <p:spPr bwMode="auto">
          <a:xfrm>
            <a:off x="2865438" y="4718050"/>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V</a:t>
            </a:r>
            <a:r>
              <a:rPr lang="en-GB" altLang="en-US" baseline="-25000"/>
              <a:t>2</a:t>
            </a:r>
          </a:p>
        </p:txBody>
      </p:sp>
      <p:pic>
        <p:nvPicPr>
          <p:cNvPr id="17" name="Picture 16" descr="fraction line (blue).png">
            <a:extLst>
              <a:ext uri="{FF2B5EF4-FFF2-40B4-BE49-F238E27FC236}">
                <a16:creationId xmlns:a16="http://schemas.microsoft.com/office/drawing/2014/main" id="{7FABDA90-36D8-41BA-A752-61B668D0C4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4697413"/>
            <a:ext cx="1025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971F4EE-1D37-44E5-8248-D49B657202D2}"/>
              </a:ext>
            </a:extLst>
          </p:cNvPr>
          <p:cNvSpPr>
            <a:spLocks noChangeArrowheads="1"/>
          </p:cNvSpPr>
          <p:nvPr/>
        </p:nvSpPr>
        <p:spPr bwMode="auto">
          <a:xfrm>
            <a:off x="3054350" y="5676900"/>
            <a:ext cx="147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0.000035</a:t>
            </a:r>
          </a:p>
        </p:txBody>
      </p:sp>
      <p:pic>
        <p:nvPicPr>
          <p:cNvPr id="19" name="Picture 18" descr="fraction line long (blue).png">
            <a:extLst>
              <a:ext uri="{FF2B5EF4-FFF2-40B4-BE49-F238E27FC236}">
                <a16:creationId xmlns:a16="http://schemas.microsoft.com/office/drawing/2014/main" id="{72607388-8A51-4B0F-AE82-810A04B505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5672138"/>
            <a:ext cx="25542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hlinkClick r:id="" action="ppaction://hlinkshowjump?jump=nextslide"/>
            <a:extLst>
              <a:ext uri="{FF2B5EF4-FFF2-40B4-BE49-F238E27FC236}">
                <a16:creationId xmlns:a16="http://schemas.microsoft.com/office/drawing/2014/main" id="{B2143739-80EA-48A0-98A8-49C46D86FE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20">
            <a:extLst>
              <a:ext uri="{FF2B5EF4-FFF2-40B4-BE49-F238E27FC236}">
                <a16:creationId xmlns:a16="http://schemas.microsoft.com/office/drawing/2014/main" id="{B372B446-C8C0-4C0F-9B62-87BBFD419CA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4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34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4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34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4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34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348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animBg="1"/>
      <p:bldP spid="233480" grpId="0"/>
      <p:bldP spid="233481" grpId="0"/>
      <p:bldP spid="233482" grpId="0"/>
      <p:bldP spid="233483" grpId="0"/>
      <p:bldP spid="233486" grpId="0"/>
      <p:bldP spid="233488" grpId="0"/>
      <p:bldP spid="1537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9D92FF9-0366-48E0-86DD-70EB4131B6E9}"/>
              </a:ext>
            </a:extLst>
          </p:cNvPr>
          <p:cNvSpPr>
            <a:spLocks noGrp="1"/>
          </p:cNvSpPr>
          <p:nvPr>
            <p:ph type="title"/>
          </p:nvPr>
        </p:nvSpPr>
        <p:spPr/>
        <p:txBody>
          <a:bodyPr/>
          <a:lstStyle/>
          <a:p>
            <a:r>
              <a:rPr lang="en-GB" altLang="en-US"/>
              <a:t>How does temperature affect pressure?</a:t>
            </a:r>
          </a:p>
        </p:txBody>
      </p:sp>
      <p:sp>
        <p:nvSpPr>
          <p:cNvPr id="19459" name="Text Box 18">
            <a:extLst>
              <a:ext uri="{FF2B5EF4-FFF2-40B4-BE49-F238E27FC236}">
                <a16:creationId xmlns:a16="http://schemas.microsoft.com/office/drawing/2014/main" id="{DC9A8C62-6EA2-4792-8764-663545644692}"/>
              </a:ext>
            </a:extLst>
          </p:cNvPr>
          <p:cNvSpPr txBox="1">
            <a:spLocks noChangeArrowheads="1"/>
          </p:cNvSpPr>
          <p:nvPr/>
        </p:nvSpPr>
        <p:spPr bwMode="auto">
          <a:xfrm>
            <a:off x="354013" y="793750"/>
            <a:ext cx="881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higher the temperature of a gas, the greater the </a:t>
            </a:r>
            <a:r>
              <a:rPr lang="en-GB" altLang="en-US" b="1" dirty="0">
                <a:solidFill>
                  <a:srgbClr val="FF6600"/>
                </a:solidFill>
              </a:rPr>
              <a:t>kinetic energy</a:t>
            </a:r>
            <a:r>
              <a:rPr lang="en-GB" altLang="en-US" dirty="0"/>
              <a:t> of the particles. </a:t>
            </a:r>
          </a:p>
        </p:txBody>
      </p:sp>
      <p:sp>
        <p:nvSpPr>
          <p:cNvPr id="314387" name="Text Box 19">
            <a:extLst>
              <a:ext uri="{FF2B5EF4-FFF2-40B4-BE49-F238E27FC236}">
                <a16:creationId xmlns:a16="http://schemas.microsoft.com/office/drawing/2014/main" id="{745ADF36-F5CF-4BAF-8765-CB6D14FD3E86}"/>
              </a:ext>
            </a:extLst>
          </p:cNvPr>
          <p:cNvSpPr txBox="1">
            <a:spLocks noChangeArrowheads="1"/>
          </p:cNvSpPr>
          <p:nvPr/>
        </p:nvSpPr>
        <p:spPr bwMode="auto">
          <a:xfrm>
            <a:off x="354013" y="3382963"/>
            <a:ext cx="7454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increases the </a:t>
            </a:r>
            <a:r>
              <a:rPr lang="en-GB" altLang="en-US" b="1" dirty="0">
                <a:solidFill>
                  <a:srgbClr val="FF6600"/>
                </a:solidFill>
              </a:rPr>
              <a:t>pressure</a:t>
            </a:r>
            <a:r>
              <a:rPr lang="en-GB" altLang="en-US" dirty="0"/>
              <a:t> of the gas when volume is constant.</a:t>
            </a:r>
          </a:p>
        </p:txBody>
      </p:sp>
      <p:sp>
        <p:nvSpPr>
          <p:cNvPr id="314388" name="Text Box 20">
            <a:extLst>
              <a:ext uri="{FF2B5EF4-FFF2-40B4-BE49-F238E27FC236}">
                <a16:creationId xmlns:a16="http://schemas.microsoft.com/office/drawing/2014/main" id="{576DF177-1191-411B-8713-3C364C4CA5EF}"/>
              </a:ext>
            </a:extLst>
          </p:cNvPr>
          <p:cNvSpPr txBox="1">
            <a:spLocks noChangeArrowheads="1"/>
          </p:cNvSpPr>
          <p:nvPr/>
        </p:nvSpPr>
        <p:spPr bwMode="auto">
          <a:xfrm>
            <a:off x="347663" y="5367338"/>
            <a:ext cx="818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Pressure and temperature are </a:t>
            </a:r>
            <a:r>
              <a:rPr lang="en-GB" altLang="en-US" b="1" dirty="0">
                <a:solidFill>
                  <a:srgbClr val="FF6600"/>
                </a:solidFill>
              </a:rPr>
              <a:t>directly proportional</a:t>
            </a:r>
            <a:r>
              <a:rPr lang="en-GB" altLang="en-US" dirty="0"/>
              <a:t>.</a:t>
            </a:r>
          </a:p>
        </p:txBody>
      </p:sp>
      <p:sp>
        <p:nvSpPr>
          <p:cNvPr id="314389" name="Text Box 21">
            <a:extLst>
              <a:ext uri="{FF2B5EF4-FFF2-40B4-BE49-F238E27FC236}">
                <a16:creationId xmlns:a16="http://schemas.microsoft.com/office/drawing/2014/main" id="{0B962E39-F4AD-4F62-89E7-3FF643CD2D66}"/>
              </a:ext>
            </a:extLst>
          </p:cNvPr>
          <p:cNvSpPr txBox="1">
            <a:spLocks noChangeArrowheads="1"/>
          </p:cNvSpPr>
          <p:nvPr/>
        </p:nvSpPr>
        <p:spPr bwMode="auto">
          <a:xfrm>
            <a:off x="617538" y="4527550"/>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higher temperature</a:t>
            </a:r>
          </a:p>
        </p:txBody>
      </p:sp>
      <p:sp>
        <p:nvSpPr>
          <p:cNvPr id="314390" name="Text Box 22">
            <a:extLst>
              <a:ext uri="{FF2B5EF4-FFF2-40B4-BE49-F238E27FC236}">
                <a16:creationId xmlns:a16="http://schemas.microsoft.com/office/drawing/2014/main" id="{D627A0BF-5765-49BF-AAB9-EA42A2BE8DAB}"/>
              </a:ext>
            </a:extLst>
          </p:cNvPr>
          <p:cNvSpPr txBox="1">
            <a:spLocks noChangeArrowheads="1"/>
          </p:cNvSpPr>
          <p:nvPr/>
        </p:nvSpPr>
        <p:spPr bwMode="auto">
          <a:xfrm>
            <a:off x="6038850" y="4527550"/>
            <a:ext cx="248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higher pressure</a:t>
            </a:r>
          </a:p>
        </p:txBody>
      </p:sp>
      <p:sp>
        <p:nvSpPr>
          <p:cNvPr id="314395" name="AutoShape 27">
            <a:extLst>
              <a:ext uri="{FF2B5EF4-FFF2-40B4-BE49-F238E27FC236}">
                <a16:creationId xmlns:a16="http://schemas.microsoft.com/office/drawing/2014/main" id="{6B8A4827-0414-49AF-8F90-3E2BF4E64947}"/>
              </a:ext>
            </a:extLst>
          </p:cNvPr>
          <p:cNvSpPr>
            <a:spLocks noChangeArrowheads="1"/>
          </p:cNvSpPr>
          <p:nvPr/>
        </p:nvSpPr>
        <p:spPr bwMode="auto">
          <a:xfrm>
            <a:off x="4198938" y="4654550"/>
            <a:ext cx="1219200" cy="330200"/>
          </a:xfrm>
          <a:prstGeom prst="rightArrow">
            <a:avLst>
              <a:gd name="adj1" fmla="val 50000"/>
              <a:gd name="adj2" fmla="val 92308"/>
            </a:avLst>
          </a:prstGeom>
          <a:solidFill>
            <a:srgbClr val="FF6600"/>
          </a:solidFill>
          <a:ln>
            <a:noFill/>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 name="Rectangle 19">
            <a:extLst>
              <a:ext uri="{FF2B5EF4-FFF2-40B4-BE49-F238E27FC236}">
                <a16:creationId xmlns:a16="http://schemas.microsoft.com/office/drawing/2014/main" id="{68540A36-454C-486C-9270-19632E904858}"/>
              </a:ext>
            </a:extLst>
          </p:cNvPr>
          <p:cNvSpPr>
            <a:spLocks noChangeArrowheads="1"/>
          </p:cNvSpPr>
          <p:nvPr/>
        </p:nvSpPr>
        <p:spPr bwMode="auto">
          <a:xfrm>
            <a:off x="347663" y="1908175"/>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Particles with a higher kinetic energy move </a:t>
            </a:r>
            <a:r>
              <a:rPr lang="en-GB" altLang="en-US" b="1" dirty="0">
                <a:solidFill>
                  <a:srgbClr val="FF6600"/>
                </a:solidFill>
              </a:rPr>
              <a:t>faster</a:t>
            </a:r>
            <a:r>
              <a:rPr lang="en-GB" altLang="en-US" dirty="0"/>
              <a:t> and </a:t>
            </a:r>
            <a:r>
              <a:rPr lang="en-GB" altLang="en-US" b="1" dirty="0">
                <a:solidFill>
                  <a:srgbClr val="FF6600"/>
                </a:solidFill>
              </a:rPr>
              <a:t>collide</a:t>
            </a:r>
            <a:r>
              <a:rPr lang="en-GB" altLang="en-US" dirty="0"/>
              <a:t> with the walls of the container more frequently and with greater force.</a:t>
            </a:r>
          </a:p>
        </p:txBody>
      </p:sp>
      <p:pic>
        <p:nvPicPr>
          <p:cNvPr id="12" name="Picture 9" descr="notes_icon">
            <a:extLst>
              <a:ext uri="{FF2B5EF4-FFF2-40B4-BE49-F238E27FC236}">
                <a16:creationId xmlns:a16="http://schemas.microsoft.com/office/drawing/2014/main" id="{9D19264C-F88F-4DE5-9009-F9ECC8ECAF64}"/>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7054226F-05CE-40C4-812D-03EE816249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5E4739EC-F9C6-4E9E-B390-5DE8ADF79A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89"/>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314395"/>
                                        </p:tgtEl>
                                        <p:attrNameLst>
                                          <p:attrName>style.visibility</p:attrName>
                                        </p:attrNameLst>
                                      </p:cBhvr>
                                      <p:to>
                                        <p:strVal val="visible"/>
                                      </p:to>
                                    </p:set>
                                    <p:animEffect transition="in" filter="wipe(left)">
                                      <p:cBhvr>
                                        <p:cTn id="18" dur="500"/>
                                        <p:tgtEl>
                                          <p:spTgt spid="314395"/>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143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438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7" grpId="0"/>
      <p:bldP spid="314388" grpId="0"/>
      <p:bldP spid="314389" grpId="0"/>
      <p:bldP spid="314390" grpId="0"/>
      <p:bldP spid="314395"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07A9B2A-2BB0-4E19-8FEE-CB1FE1F4A9B2}"/>
              </a:ext>
            </a:extLst>
          </p:cNvPr>
          <p:cNvSpPr>
            <a:spLocks noGrp="1"/>
          </p:cNvSpPr>
          <p:nvPr>
            <p:ph type="title"/>
          </p:nvPr>
        </p:nvSpPr>
        <p:spPr/>
        <p:txBody>
          <a:bodyPr/>
          <a:lstStyle/>
          <a:p>
            <a:r>
              <a:rPr lang="en-GB" altLang="en-US"/>
              <a:t>Doing work on a gas</a:t>
            </a:r>
          </a:p>
        </p:txBody>
      </p:sp>
      <p:sp>
        <p:nvSpPr>
          <p:cNvPr id="17412" name="Text Box 182">
            <a:extLst>
              <a:ext uri="{FF2B5EF4-FFF2-40B4-BE49-F238E27FC236}">
                <a16:creationId xmlns:a16="http://schemas.microsoft.com/office/drawing/2014/main" id="{83929CBD-E648-4E4E-B9AD-95CFF0C77F89}"/>
              </a:ext>
            </a:extLst>
          </p:cNvPr>
          <p:cNvSpPr txBox="1">
            <a:spLocks noChangeArrowheads="1"/>
          </p:cNvSpPr>
          <p:nvPr/>
        </p:nvSpPr>
        <p:spPr bwMode="auto">
          <a:xfrm>
            <a:off x="354013" y="782638"/>
            <a:ext cx="4111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t>
            </a:r>
            <a:r>
              <a:rPr lang="en-GB" altLang="en-US" b="1" dirty="0">
                <a:solidFill>
                  <a:srgbClr val="FF6600"/>
                </a:solidFill>
              </a:rPr>
              <a:t>work</a:t>
            </a:r>
            <a:r>
              <a:rPr lang="en-GB" altLang="en-US" dirty="0"/>
              <a:t> is done on an object, </a:t>
            </a:r>
            <a:r>
              <a:rPr lang="en-GB" altLang="en-US" b="1" dirty="0">
                <a:solidFill>
                  <a:srgbClr val="FF6600"/>
                </a:solidFill>
              </a:rPr>
              <a:t>energy</a:t>
            </a:r>
            <a:r>
              <a:rPr lang="en-GB" altLang="en-US" dirty="0"/>
              <a:t> is transferred </a:t>
            </a:r>
            <a:br>
              <a:rPr lang="en-GB" altLang="en-US" dirty="0"/>
            </a:br>
            <a:r>
              <a:rPr lang="en-GB" altLang="en-US" dirty="0"/>
              <a:t>to the object.</a:t>
            </a:r>
          </a:p>
        </p:txBody>
      </p:sp>
      <p:sp>
        <p:nvSpPr>
          <p:cNvPr id="5" name="Text Box 183">
            <a:extLst>
              <a:ext uri="{FF2B5EF4-FFF2-40B4-BE49-F238E27FC236}">
                <a16:creationId xmlns:a16="http://schemas.microsoft.com/office/drawing/2014/main" id="{32D9D49F-281A-4A78-BEAA-A8CFD20689F2}"/>
              </a:ext>
            </a:extLst>
          </p:cNvPr>
          <p:cNvSpPr txBox="1">
            <a:spLocks noChangeArrowheads="1"/>
          </p:cNvSpPr>
          <p:nvPr/>
        </p:nvSpPr>
        <p:spPr bwMode="auto">
          <a:xfrm>
            <a:off x="347663" y="2405768"/>
            <a:ext cx="4117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work is done on a gas, energy is transferred to the gas. This increases the </a:t>
            </a:r>
            <a:r>
              <a:rPr lang="en-GB" altLang="en-US" b="1" dirty="0">
                <a:solidFill>
                  <a:srgbClr val="FF6600"/>
                </a:solidFill>
              </a:rPr>
              <a:t>internal energy </a:t>
            </a:r>
            <a:r>
              <a:rPr lang="en-GB" altLang="en-US" dirty="0"/>
              <a:t>of the gas.</a:t>
            </a:r>
          </a:p>
        </p:txBody>
      </p:sp>
      <p:sp>
        <p:nvSpPr>
          <p:cNvPr id="6" name="Text Box 184">
            <a:extLst>
              <a:ext uri="{FF2B5EF4-FFF2-40B4-BE49-F238E27FC236}">
                <a16:creationId xmlns:a16="http://schemas.microsoft.com/office/drawing/2014/main" id="{8562C9D4-A7EC-4F05-9398-1C8F780CCC5E}"/>
              </a:ext>
            </a:extLst>
          </p:cNvPr>
          <p:cNvSpPr txBox="1">
            <a:spLocks noChangeArrowheads="1"/>
          </p:cNvSpPr>
          <p:nvPr/>
        </p:nvSpPr>
        <p:spPr bwMode="auto">
          <a:xfrm>
            <a:off x="347663" y="4398607"/>
            <a:ext cx="43307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 increase in internal energy can lead to an increase in the </a:t>
            </a:r>
            <a:r>
              <a:rPr lang="en-GB" altLang="en-US" b="1" dirty="0">
                <a:solidFill>
                  <a:srgbClr val="FF6600"/>
                </a:solidFill>
              </a:rPr>
              <a:t>temperature</a:t>
            </a:r>
            <a:r>
              <a:rPr lang="en-GB" altLang="en-US" dirty="0"/>
              <a:t> of the gas.</a:t>
            </a:r>
          </a:p>
        </p:txBody>
      </p:sp>
      <p:pic>
        <p:nvPicPr>
          <p:cNvPr id="17415" name="Picture 6" descr="Gas_pressure.png">
            <a:extLst>
              <a:ext uri="{FF2B5EF4-FFF2-40B4-BE49-F238E27FC236}">
                <a16:creationId xmlns:a16="http://schemas.microsoft.com/office/drawing/2014/main" id="{C1127A61-4751-4C6E-995C-C6FE469DD5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7827" y="1029581"/>
            <a:ext cx="2652712"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E8750CBA-5D3D-43B8-B5BF-FDD7F81CBD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2EED6BB-2857-4F5C-967B-BEC061912E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slide 9.png">
            <a:extLst>
              <a:ext uri="{FF2B5EF4-FFF2-40B4-BE49-F238E27FC236}">
                <a16:creationId xmlns:a16="http://schemas.microsoft.com/office/drawing/2014/main" id="{A5FFE9CF-7CAB-4907-A74F-42652A08D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1374775"/>
            <a:ext cx="43497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E47C3F90-DEAE-4E3C-BC24-CEC3D1F28BEB}"/>
              </a:ext>
            </a:extLst>
          </p:cNvPr>
          <p:cNvSpPr>
            <a:spLocks noGrp="1"/>
          </p:cNvSpPr>
          <p:nvPr>
            <p:ph type="title"/>
          </p:nvPr>
        </p:nvSpPr>
        <p:spPr/>
        <p:txBody>
          <a:bodyPr/>
          <a:lstStyle/>
          <a:p>
            <a:r>
              <a:rPr lang="en-GB" altLang="en-US"/>
              <a:t>Bicycle pump</a:t>
            </a:r>
          </a:p>
        </p:txBody>
      </p:sp>
      <p:sp>
        <p:nvSpPr>
          <p:cNvPr id="18437" name="Text Box 184">
            <a:extLst>
              <a:ext uri="{FF2B5EF4-FFF2-40B4-BE49-F238E27FC236}">
                <a16:creationId xmlns:a16="http://schemas.microsoft.com/office/drawing/2014/main" id="{F8CC1E74-A240-428A-BFE7-AABB7320245F}"/>
              </a:ext>
            </a:extLst>
          </p:cNvPr>
          <p:cNvSpPr txBox="1">
            <a:spLocks noChangeArrowheads="1"/>
          </p:cNvSpPr>
          <p:nvPr/>
        </p:nvSpPr>
        <p:spPr bwMode="auto">
          <a:xfrm>
            <a:off x="354013" y="782638"/>
            <a:ext cx="798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air is pumped into a bicycle tyre, </a:t>
            </a:r>
            <a:r>
              <a:rPr lang="en-GB" altLang="en-US" b="1" dirty="0">
                <a:solidFill>
                  <a:srgbClr val="FF6600"/>
                </a:solidFill>
              </a:rPr>
              <a:t>work</a:t>
            </a:r>
            <a:r>
              <a:rPr lang="en-GB" altLang="en-US" dirty="0"/>
              <a:t> is done </a:t>
            </a:r>
            <a:br>
              <a:rPr lang="en-GB" altLang="en-US" dirty="0"/>
            </a:br>
            <a:r>
              <a:rPr lang="en-GB" altLang="en-US" dirty="0"/>
              <a:t>on the air.</a:t>
            </a:r>
          </a:p>
        </p:txBody>
      </p:sp>
      <p:sp>
        <p:nvSpPr>
          <p:cNvPr id="5" name="Text Box 183">
            <a:extLst>
              <a:ext uri="{FF2B5EF4-FFF2-40B4-BE49-F238E27FC236}">
                <a16:creationId xmlns:a16="http://schemas.microsoft.com/office/drawing/2014/main" id="{1321CAE2-4282-4D0A-B549-12A43E4EBFED}"/>
              </a:ext>
            </a:extLst>
          </p:cNvPr>
          <p:cNvSpPr txBox="1">
            <a:spLocks noChangeArrowheads="1"/>
          </p:cNvSpPr>
          <p:nvPr/>
        </p:nvSpPr>
        <p:spPr bwMode="auto">
          <a:xfrm>
            <a:off x="347663" y="1811338"/>
            <a:ext cx="410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a:t>
            </a:r>
            <a:r>
              <a:rPr lang="en-GB" altLang="en-US" b="1" dirty="0">
                <a:solidFill>
                  <a:srgbClr val="FF6600"/>
                </a:solidFill>
              </a:rPr>
              <a:t>energy</a:t>
            </a:r>
            <a:r>
              <a:rPr lang="en-GB" altLang="en-US" dirty="0"/>
              <a:t> is transferred to the air in </a:t>
            </a:r>
            <a:br>
              <a:rPr lang="en-GB" altLang="en-US" dirty="0"/>
            </a:br>
            <a:r>
              <a:rPr lang="en-GB" altLang="en-US" dirty="0"/>
              <a:t>the pump.</a:t>
            </a:r>
          </a:p>
        </p:txBody>
      </p:sp>
      <p:sp>
        <p:nvSpPr>
          <p:cNvPr id="6" name="Text Box 182">
            <a:extLst>
              <a:ext uri="{FF2B5EF4-FFF2-40B4-BE49-F238E27FC236}">
                <a16:creationId xmlns:a16="http://schemas.microsoft.com/office/drawing/2014/main" id="{FBF429B8-C3FF-4B15-8024-7C86AC02A01D}"/>
              </a:ext>
            </a:extLst>
          </p:cNvPr>
          <p:cNvSpPr txBox="1">
            <a:spLocks noChangeArrowheads="1"/>
          </p:cNvSpPr>
          <p:nvPr/>
        </p:nvSpPr>
        <p:spPr bwMode="auto">
          <a:xfrm>
            <a:off x="346075" y="3179763"/>
            <a:ext cx="392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internal energy </a:t>
            </a:r>
            <a:r>
              <a:rPr lang="en-GB" altLang="en-US" dirty="0"/>
              <a:t>of the air in the pump increases.</a:t>
            </a:r>
          </a:p>
        </p:txBody>
      </p:sp>
      <p:sp>
        <p:nvSpPr>
          <p:cNvPr id="8" name="Text Box 181">
            <a:extLst>
              <a:ext uri="{FF2B5EF4-FFF2-40B4-BE49-F238E27FC236}">
                <a16:creationId xmlns:a16="http://schemas.microsoft.com/office/drawing/2014/main" id="{2C6970CC-B79F-4733-A00A-3EF8120403E7}"/>
              </a:ext>
            </a:extLst>
          </p:cNvPr>
          <p:cNvSpPr txBox="1">
            <a:spLocks noChangeArrowheads="1"/>
          </p:cNvSpPr>
          <p:nvPr/>
        </p:nvSpPr>
        <p:spPr bwMode="auto">
          <a:xfrm>
            <a:off x="346075" y="4179888"/>
            <a:ext cx="3854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air particles each </a:t>
            </a:r>
          </a:p>
          <a:p>
            <a:r>
              <a:rPr lang="en-GB" altLang="en-US" dirty="0"/>
              <a:t>gain </a:t>
            </a:r>
            <a:r>
              <a:rPr lang="en-GB" altLang="en-US" b="1" dirty="0">
                <a:solidFill>
                  <a:srgbClr val="FF6600"/>
                </a:solidFill>
              </a:rPr>
              <a:t>kinetic energy</a:t>
            </a:r>
            <a:r>
              <a:rPr lang="en-GB" altLang="en-US" dirty="0"/>
              <a:t>, so the </a:t>
            </a:r>
            <a:r>
              <a:rPr lang="en-GB" altLang="en-US" b="1" dirty="0">
                <a:solidFill>
                  <a:srgbClr val="FF6600"/>
                </a:solidFill>
              </a:rPr>
              <a:t>temperature</a:t>
            </a:r>
            <a:r>
              <a:rPr lang="en-GB" altLang="en-US" dirty="0"/>
              <a:t> of the air in the pump increases.</a:t>
            </a:r>
          </a:p>
        </p:txBody>
      </p:sp>
      <p:pic>
        <p:nvPicPr>
          <p:cNvPr id="10" name="Picture 9">
            <a:extLst>
              <a:ext uri="{FF2B5EF4-FFF2-40B4-BE49-F238E27FC236}">
                <a16:creationId xmlns:a16="http://schemas.microsoft.com/office/drawing/2014/main" id="{8E931849-1B5C-46FE-BF53-1ADB898FCC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415782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58458B-8EEF-48B1-A745-9729EF7FCD22}"/>
              </a:ext>
            </a:extLst>
          </p:cNvPr>
          <p:cNvSpPr>
            <a:spLocks noGrp="1" noChangeArrowheads="1"/>
          </p:cNvSpPr>
          <p:nvPr>
            <p:ph type="title"/>
          </p:nvPr>
        </p:nvSpPr>
        <p:spPr>
          <a:noFill/>
        </p:spPr>
        <p:txBody>
          <a:bodyPr/>
          <a:lstStyle/>
          <a:p>
            <a:r>
              <a:rPr lang="en-GB" altLang="en-US"/>
              <a:t>How do particles in a gas move?</a:t>
            </a:r>
          </a:p>
        </p:txBody>
      </p:sp>
      <p:sp>
        <p:nvSpPr>
          <p:cNvPr id="16388" name="Text Box 321">
            <a:extLst>
              <a:ext uri="{FF2B5EF4-FFF2-40B4-BE49-F238E27FC236}">
                <a16:creationId xmlns:a16="http://schemas.microsoft.com/office/drawing/2014/main" id="{69A669F7-51F7-4833-B1AE-2F17A9977C47}"/>
              </a:ext>
            </a:extLst>
          </p:cNvPr>
          <p:cNvSpPr txBox="1">
            <a:spLocks noChangeArrowheads="1"/>
          </p:cNvSpPr>
          <p:nvPr/>
        </p:nvSpPr>
        <p:spPr bwMode="auto">
          <a:xfrm>
            <a:off x="347663" y="788988"/>
            <a:ext cx="81803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particles in a gas have enough </a:t>
            </a:r>
            <a:r>
              <a:rPr lang="en-GB" altLang="en-US" b="1" dirty="0">
                <a:solidFill>
                  <a:srgbClr val="FF6600"/>
                </a:solidFill>
              </a:rPr>
              <a:t>kinetic energy </a:t>
            </a:r>
            <a:r>
              <a:rPr lang="en-GB" altLang="en-US" dirty="0"/>
              <a:t>to overcome the attractions between particles. The particles </a:t>
            </a:r>
            <a:br>
              <a:rPr lang="en-GB" altLang="en-US" dirty="0"/>
            </a:br>
            <a:r>
              <a:rPr lang="en-GB" altLang="en-US" dirty="0"/>
              <a:t>are spaced far apart and move </a:t>
            </a:r>
            <a:r>
              <a:rPr lang="en-GB" altLang="en-US" b="1" dirty="0">
                <a:solidFill>
                  <a:srgbClr val="FF6600"/>
                </a:solidFill>
              </a:rPr>
              <a:t>randomly</a:t>
            </a:r>
            <a:r>
              <a:rPr lang="en-GB" altLang="en-US" dirty="0"/>
              <a:t> in all directions.</a:t>
            </a:r>
          </a:p>
        </p:txBody>
      </p:sp>
      <p:sp>
        <p:nvSpPr>
          <p:cNvPr id="6" name="Text Box 221">
            <a:extLst>
              <a:ext uri="{FF2B5EF4-FFF2-40B4-BE49-F238E27FC236}">
                <a16:creationId xmlns:a16="http://schemas.microsoft.com/office/drawing/2014/main" id="{FC8C098C-AB33-43CE-8AA4-1A2AB3BCC053}"/>
              </a:ext>
            </a:extLst>
          </p:cNvPr>
          <p:cNvSpPr txBox="1">
            <a:spLocks noChangeArrowheads="1"/>
          </p:cNvSpPr>
          <p:nvPr/>
        </p:nvSpPr>
        <p:spPr bwMode="auto">
          <a:xfrm>
            <a:off x="352426" y="2106613"/>
            <a:ext cx="371157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temperature</a:t>
            </a:r>
            <a:r>
              <a:rPr lang="en-GB" altLang="en-US" dirty="0"/>
              <a:t> of a gas is a measure of the </a:t>
            </a:r>
            <a:r>
              <a:rPr lang="en-GB" altLang="en-US" b="1" dirty="0">
                <a:solidFill>
                  <a:srgbClr val="FF6600"/>
                </a:solidFill>
              </a:rPr>
              <a:t>average kinetic energy</a:t>
            </a:r>
            <a:r>
              <a:rPr lang="en-GB" altLang="en-US" dirty="0">
                <a:solidFill>
                  <a:srgbClr val="FF6600"/>
                </a:solidFill>
              </a:rPr>
              <a:t> </a:t>
            </a:r>
            <a:r>
              <a:rPr lang="en-GB" altLang="en-US" dirty="0"/>
              <a:t>of the particles in the gas.</a:t>
            </a:r>
          </a:p>
        </p:txBody>
      </p:sp>
      <p:sp>
        <p:nvSpPr>
          <p:cNvPr id="7" name="Text Box 121">
            <a:extLst>
              <a:ext uri="{FF2B5EF4-FFF2-40B4-BE49-F238E27FC236}">
                <a16:creationId xmlns:a16="http://schemas.microsoft.com/office/drawing/2014/main" id="{F7065607-5ECE-491D-AC91-4E5197FCED33}"/>
              </a:ext>
            </a:extLst>
          </p:cNvPr>
          <p:cNvSpPr txBox="1">
            <a:spLocks noChangeArrowheads="1"/>
          </p:cNvSpPr>
          <p:nvPr/>
        </p:nvSpPr>
        <p:spPr bwMode="auto">
          <a:xfrm>
            <a:off x="352425" y="3778250"/>
            <a:ext cx="38158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pressure</a:t>
            </a:r>
            <a:r>
              <a:rPr lang="en-GB" altLang="en-US" dirty="0"/>
              <a:t> of a gas is the force over a given area exerted by the particles in the gas when they </a:t>
            </a:r>
            <a:r>
              <a:rPr lang="en-GB" altLang="en-US" b="1" dirty="0">
                <a:solidFill>
                  <a:srgbClr val="FF6600"/>
                </a:solidFill>
              </a:rPr>
              <a:t>collide</a:t>
            </a:r>
            <a:r>
              <a:rPr lang="en-GB" altLang="en-US" dirty="0"/>
              <a:t> with the walls of the container of the gas.</a:t>
            </a:r>
          </a:p>
        </p:txBody>
      </p:sp>
      <p:pic>
        <p:nvPicPr>
          <p:cNvPr id="16392" name="Picture 8">
            <a:extLst>
              <a:ext uri="{FF2B5EF4-FFF2-40B4-BE49-F238E27FC236}">
                <a16:creationId xmlns:a16="http://schemas.microsoft.com/office/drawing/2014/main" id="{C7DC85D6-EABC-4C08-824F-4982D4776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94403" y="2347696"/>
            <a:ext cx="4008438" cy="388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AB6C79A-43F9-49ED-9B1E-95B2D2BDBE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1">
            <a:extLst>
              <a:ext uri="{FF2B5EF4-FFF2-40B4-BE49-F238E27FC236}">
                <a16:creationId xmlns:a16="http://schemas.microsoft.com/office/drawing/2014/main" id="{14495BFD-E694-4CEE-B534-8F7102C9FD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A374BE6C-EC0D-4372-A8CA-BABFBAEF9843}"/>
              </a:ext>
            </a:extLst>
          </p:cNvPr>
          <p:cNvSpPr>
            <a:spLocks noGrp="1"/>
          </p:cNvSpPr>
          <p:nvPr>
            <p:ph type="title"/>
          </p:nvPr>
        </p:nvSpPr>
        <p:spPr/>
        <p:txBody>
          <a:bodyPr/>
          <a:lstStyle/>
          <a:p>
            <a:r>
              <a:rPr lang="en-GB" altLang="en-US" dirty="0"/>
              <a:t>Temperature and kinetic energy</a:t>
            </a:r>
          </a:p>
        </p:txBody>
      </p:sp>
      <p:pic>
        <p:nvPicPr>
          <p:cNvPr id="9" name="Picture 5" descr="flash_icon">
            <a:extLst>
              <a:ext uri="{FF2B5EF4-FFF2-40B4-BE49-F238E27FC236}">
                <a16:creationId xmlns:a16="http://schemas.microsoft.com/office/drawing/2014/main" id="{80CAF243-46FA-4A0D-86EE-06738942985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2" name="Picture 11">
            <a:hlinkClick r:id="" action="ppaction://hlinkshowjump?jump=nextslide"/>
            <a:extLst>
              <a:ext uri="{FF2B5EF4-FFF2-40B4-BE49-F238E27FC236}">
                <a16:creationId xmlns:a16="http://schemas.microsoft.com/office/drawing/2014/main" id="{B93D25E8-7EAA-4A0D-9DA3-6B0C2133C07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0632E06E-39FE-410F-8D7D-BE5A33AD7D1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4EFED05-59A2-47E8-999F-7702D50FD12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BFCAD2E1-DF4F-444F-B49B-5C534D0BA214}"/>
              </a:ext>
            </a:extLst>
          </p:cNvPr>
          <p:cNvSpPr>
            <a:spLocks noGrp="1"/>
          </p:cNvSpPr>
          <p:nvPr>
            <p:ph type="title"/>
          </p:nvPr>
        </p:nvSpPr>
        <p:spPr/>
        <p:txBody>
          <a:bodyPr/>
          <a:lstStyle/>
          <a:p>
            <a:r>
              <a:rPr lang="en-GB" altLang="en-US" dirty="0"/>
              <a:t>Temperature and absolute zero</a:t>
            </a:r>
          </a:p>
        </p:txBody>
      </p:sp>
      <p:pic>
        <p:nvPicPr>
          <p:cNvPr id="7" name="Picture 5" descr="flash_icon">
            <a:extLst>
              <a:ext uri="{FF2B5EF4-FFF2-40B4-BE49-F238E27FC236}">
                <a16:creationId xmlns:a16="http://schemas.microsoft.com/office/drawing/2014/main" id="{2AE74202-2F0D-4024-A5C7-1C01FB3AA5B3}"/>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EE5BAF9B-F1C4-4DD5-B883-A503F06E630B}"/>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BC475C30-507E-453B-9508-0FB7DD43709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1D3A66F-AC59-42E6-B974-27514012C2E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25" name="Rectangle 29">
            <a:extLst>
              <a:ext uri="{FF2B5EF4-FFF2-40B4-BE49-F238E27FC236}">
                <a16:creationId xmlns:a16="http://schemas.microsoft.com/office/drawing/2014/main" id="{049CDEA7-F25F-4B8D-B777-4A9587484475}"/>
              </a:ext>
            </a:extLst>
          </p:cNvPr>
          <p:cNvSpPr>
            <a:spLocks noChangeArrowheads="1"/>
          </p:cNvSpPr>
          <p:nvPr/>
        </p:nvSpPr>
        <p:spPr bwMode="auto">
          <a:xfrm>
            <a:off x="330200" y="2082800"/>
            <a:ext cx="8551863" cy="1427163"/>
          </a:xfrm>
          <a:prstGeom prst="rect">
            <a:avLst/>
          </a:prstGeom>
          <a:solidFill>
            <a:srgbClr val="FFCC99"/>
          </a:solidFill>
          <a:ln>
            <a:noFill/>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US" altLang="en-US" sz="1800"/>
          </a:p>
        </p:txBody>
      </p:sp>
      <p:sp>
        <p:nvSpPr>
          <p:cNvPr id="17411" name="Title 1">
            <a:extLst>
              <a:ext uri="{FF2B5EF4-FFF2-40B4-BE49-F238E27FC236}">
                <a16:creationId xmlns:a16="http://schemas.microsoft.com/office/drawing/2014/main" id="{223A63CE-DCC9-4AA2-9EB7-1B900289AD3F}"/>
              </a:ext>
            </a:extLst>
          </p:cNvPr>
          <p:cNvSpPr>
            <a:spLocks noGrp="1"/>
          </p:cNvSpPr>
          <p:nvPr>
            <p:ph type="title"/>
          </p:nvPr>
        </p:nvSpPr>
        <p:spPr/>
        <p:txBody>
          <a:bodyPr/>
          <a:lstStyle/>
          <a:p>
            <a:r>
              <a:rPr lang="en-GB" altLang="en-US" dirty="0"/>
              <a:t>Kelvin and Celsius scales</a:t>
            </a:r>
          </a:p>
        </p:txBody>
      </p:sp>
      <p:sp>
        <p:nvSpPr>
          <p:cNvPr id="208901" name="TextBox 3">
            <a:extLst>
              <a:ext uri="{FF2B5EF4-FFF2-40B4-BE49-F238E27FC236}">
                <a16:creationId xmlns:a16="http://schemas.microsoft.com/office/drawing/2014/main" id="{E2B56A68-F4C7-4BEB-8B6C-5A9E332D149D}"/>
              </a:ext>
            </a:extLst>
          </p:cNvPr>
          <p:cNvSpPr txBox="1">
            <a:spLocks noChangeArrowheads="1"/>
          </p:cNvSpPr>
          <p:nvPr/>
        </p:nvSpPr>
        <p:spPr bwMode="auto">
          <a:xfrm>
            <a:off x="2663825" y="2103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0</a:t>
            </a:r>
          </a:p>
        </p:txBody>
      </p:sp>
      <p:sp>
        <p:nvSpPr>
          <p:cNvPr id="208902" name="TextBox 6">
            <a:extLst>
              <a:ext uri="{FF2B5EF4-FFF2-40B4-BE49-F238E27FC236}">
                <a16:creationId xmlns:a16="http://schemas.microsoft.com/office/drawing/2014/main" id="{E9E56FA2-B773-4D42-99C1-A3AC9B7140EC}"/>
              </a:ext>
            </a:extLst>
          </p:cNvPr>
          <p:cNvSpPr txBox="1">
            <a:spLocks noChangeArrowheads="1"/>
          </p:cNvSpPr>
          <p:nvPr/>
        </p:nvSpPr>
        <p:spPr bwMode="auto">
          <a:xfrm>
            <a:off x="6748463" y="2108200"/>
            <a:ext cx="2039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Celsius (°C)</a:t>
            </a:r>
          </a:p>
        </p:txBody>
      </p:sp>
      <p:sp>
        <p:nvSpPr>
          <p:cNvPr id="208903" name="TextBox 7">
            <a:extLst>
              <a:ext uri="{FF2B5EF4-FFF2-40B4-BE49-F238E27FC236}">
                <a16:creationId xmlns:a16="http://schemas.microsoft.com/office/drawing/2014/main" id="{6FEF1319-97BD-472F-A3F2-AC6619B0DECB}"/>
              </a:ext>
            </a:extLst>
          </p:cNvPr>
          <p:cNvSpPr txBox="1">
            <a:spLocks noChangeArrowheads="1"/>
          </p:cNvSpPr>
          <p:nvPr/>
        </p:nvSpPr>
        <p:spPr bwMode="auto">
          <a:xfrm>
            <a:off x="3978275" y="210343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200</a:t>
            </a:r>
          </a:p>
        </p:txBody>
      </p:sp>
      <p:sp>
        <p:nvSpPr>
          <p:cNvPr id="208905" name="TextBox 9">
            <a:extLst>
              <a:ext uri="{FF2B5EF4-FFF2-40B4-BE49-F238E27FC236}">
                <a16:creationId xmlns:a16="http://schemas.microsoft.com/office/drawing/2014/main" id="{33D8C476-ACDB-4EB4-89F0-A69AFDC0FC3C}"/>
              </a:ext>
            </a:extLst>
          </p:cNvPr>
          <p:cNvSpPr txBox="1">
            <a:spLocks noChangeArrowheads="1"/>
          </p:cNvSpPr>
          <p:nvPr/>
        </p:nvSpPr>
        <p:spPr bwMode="auto">
          <a:xfrm>
            <a:off x="5408613" y="210343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400</a:t>
            </a:r>
          </a:p>
        </p:txBody>
      </p:sp>
      <p:sp>
        <p:nvSpPr>
          <p:cNvPr id="208907" name="TextBox 11">
            <a:extLst>
              <a:ext uri="{FF2B5EF4-FFF2-40B4-BE49-F238E27FC236}">
                <a16:creationId xmlns:a16="http://schemas.microsoft.com/office/drawing/2014/main" id="{914194CB-4062-4133-8BAA-0C51E033D806}"/>
              </a:ext>
            </a:extLst>
          </p:cNvPr>
          <p:cNvSpPr txBox="1">
            <a:spLocks noChangeArrowheads="1"/>
          </p:cNvSpPr>
          <p:nvPr/>
        </p:nvSpPr>
        <p:spPr bwMode="auto">
          <a:xfrm>
            <a:off x="379413" y="21050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–273</a:t>
            </a:r>
          </a:p>
        </p:txBody>
      </p:sp>
      <p:cxnSp>
        <p:nvCxnSpPr>
          <p:cNvPr id="208908" name="Straight Connector 12">
            <a:extLst>
              <a:ext uri="{FF2B5EF4-FFF2-40B4-BE49-F238E27FC236}">
                <a16:creationId xmlns:a16="http://schemas.microsoft.com/office/drawing/2014/main" id="{F6CEF6A1-1313-4209-BBEC-DCA0CE276B31}"/>
              </a:ext>
            </a:extLst>
          </p:cNvPr>
          <p:cNvCxnSpPr>
            <a:cxnSpLocks noChangeShapeType="1"/>
          </p:cNvCxnSpPr>
          <p:nvPr/>
        </p:nvCxnSpPr>
        <p:spPr bwMode="auto">
          <a:xfrm>
            <a:off x="869950" y="2779713"/>
            <a:ext cx="7954963" cy="0"/>
          </a:xfrm>
          <a:prstGeom prst="line">
            <a:avLst/>
          </a:prstGeom>
          <a:noFill/>
          <a:ln w="57150" algn="ctr">
            <a:solidFill>
              <a:srgbClr val="FF9955"/>
            </a:solidFill>
            <a:round/>
            <a:headEnd/>
            <a:tailEnd type="triangle" w="lg" len="lg"/>
          </a:ln>
          <a:extLst>
            <a:ext uri="{909E8E84-426E-40DD-AFC4-6F175D3DCCD1}">
              <a14:hiddenFill xmlns:a14="http://schemas.microsoft.com/office/drawing/2010/main">
                <a:noFill/>
              </a14:hiddenFill>
            </a:ext>
          </a:extLst>
        </p:spPr>
      </p:cxnSp>
      <p:sp>
        <p:nvSpPr>
          <p:cNvPr id="208909" name="TextBox 13">
            <a:extLst>
              <a:ext uri="{FF2B5EF4-FFF2-40B4-BE49-F238E27FC236}">
                <a16:creationId xmlns:a16="http://schemas.microsoft.com/office/drawing/2014/main" id="{0B6DA748-F9BF-4CAB-B6BD-F626AF50A02F}"/>
              </a:ext>
            </a:extLst>
          </p:cNvPr>
          <p:cNvSpPr txBox="1">
            <a:spLocks noChangeArrowheads="1"/>
          </p:cNvSpPr>
          <p:nvPr/>
        </p:nvSpPr>
        <p:spPr bwMode="auto">
          <a:xfrm>
            <a:off x="2524125"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273</a:t>
            </a:r>
          </a:p>
        </p:txBody>
      </p:sp>
      <p:sp>
        <p:nvSpPr>
          <p:cNvPr id="208910" name="TextBox 14">
            <a:extLst>
              <a:ext uri="{FF2B5EF4-FFF2-40B4-BE49-F238E27FC236}">
                <a16:creationId xmlns:a16="http://schemas.microsoft.com/office/drawing/2014/main" id="{FF4EF9ED-841C-40AF-BCBC-37380FD0EA20}"/>
              </a:ext>
            </a:extLst>
          </p:cNvPr>
          <p:cNvSpPr txBox="1">
            <a:spLocks noChangeArrowheads="1"/>
          </p:cNvSpPr>
          <p:nvPr/>
        </p:nvSpPr>
        <p:spPr bwMode="auto">
          <a:xfrm>
            <a:off x="6911975" y="3001963"/>
            <a:ext cx="160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Kelvin (K)</a:t>
            </a:r>
          </a:p>
        </p:txBody>
      </p:sp>
      <p:sp>
        <p:nvSpPr>
          <p:cNvPr id="208912" name="TextBox 19">
            <a:extLst>
              <a:ext uri="{FF2B5EF4-FFF2-40B4-BE49-F238E27FC236}">
                <a16:creationId xmlns:a16="http://schemas.microsoft.com/office/drawing/2014/main" id="{769F6F9F-0AED-4624-BB08-E51A15169FB9}"/>
              </a:ext>
            </a:extLst>
          </p:cNvPr>
          <p:cNvSpPr txBox="1">
            <a:spLocks noChangeArrowheads="1"/>
          </p:cNvSpPr>
          <p:nvPr/>
        </p:nvSpPr>
        <p:spPr bwMode="auto">
          <a:xfrm>
            <a:off x="688975" y="3116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0</a:t>
            </a:r>
          </a:p>
        </p:txBody>
      </p:sp>
      <p:sp>
        <p:nvSpPr>
          <p:cNvPr id="208913" name="TextBox 20">
            <a:extLst>
              <a:ext uri="{FF2B5EF4-FFF2-40B4-BE49-F238E27FC236}">
                <a16:creationId xmlns:a16="http://schemas.microsoft.com/office/drawing/2014/main" id="{171AFB6D-BC1D-4416-954E-C83E11FFB7D7}"/>
              </a:ext>
            </a:extLst>
          </p:cNvPr>
          <p:cNvSpPr txBox="1">
            <a:spLocks noChangeArrowheads="1"/>
          </p:cNvSpPr>
          <p:nvPr/>
        </p:nvSpPr>
        <p:spPr bwMode="auto">
          <a:xfrm>
            <a:off x="3986213"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473</a:t>
            </a:r>
          </a:p>
        </p:txBody>
      </p:sp>
      <p:sp>
        <p:nvSpPr>
          <p:cNvPr id="208914" name="TextBox 21">
            <a:extLst>
              <a:ext uri="{FF2B5EF4-FFF2-40B4-BE49-F238E27FC236}">
                <a16:creationId xmlns:a16="http://schemas.microsoft.com/office/drawing/2014/main" id="{B03987D3-08BF-43BB-BFC9-28C22A0F9946}"/>
              </a:ext>
            </a:extLst>
          </p:cNvPr>
          <p:cNvSpPr txBox="1">
            <a:spLocks noChangeArrowheads="1"/>
          </p:cNvSpPr>
          <p:nvPr/>
        </p:nvSpPr>
        <p:spPr bwMode="auto">
          <a:xfrm>
            <a:off x="5416550"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673</a:t>
            </a:r>
          </a:p>
        </p:txBody>
      </p:sp>
      <p:sp>
        <p:nvSpPr>
          <p:cNvPr id="17423" name="Text Box 21">
            <a:extLst>
              <a:ext uri="{FF2B5EF4-FFF2-40B4-BE49-F238E27FC236}">
                <a16:creationId xmlns:a16="http://schemas.microsoft.com/office/drawing/2014/main" id="{7C923C38-F603-4009-97C3-E6EA1E75FA70}"/>
              </a:ext>
            </a:extLst>
          </p:cNvPr>
          <p:cNvSpPr txBox="1">
            <a:spLocks noChangeArrowheads="1"/>
          </p:cNvSpPr>
          <p:nvPr/>
        </p:nvSpPr>
        <p:spPr bwMode="auto">
          <a:xfrm>
            <a:off x="350838" y="793750"/>
            <a:ext cx="8518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Celsius scale</a:t>
            </a:r>
            <a:r>
              <a:rPr lang="en-GB" altLang="en-US" dirty="0">
                <a:solidFill>
                  <a:srgbClr val="FF6600"/>
                </a:solidFill>
              </a:rPr>
              <a:t> </a:t>
            </a:r>
            <a:r>
              <a:rPr lang="en-GB" altLang="en-US" dirty="0"/>
              <a:t>is defined using the freezing and boiling points of water. This makes it less useful for calculations, because 0</a:t>
            </a:r>
            <a:r>
              <a:rPr lang="en-GB" altLang="en-US" sz="1000" dirty="0"/>
              <a:t> </a:t>
            </a:r>
            <a:r>
              <a:rPr lang="en-GB" altLang="en-US" dirty="0"/>
              <a:t>°C is not at the beginning of the scale.</a:t>
            </a:r>
          </a:p>
        </p:txBody>
      </p:sp>
      <p:sp>
        <p:nvSpPr>
          <p:cNvPr id="208918" name="Text Box 22">
            <a:extLst>
              <a:ext uri="{FF2B5EF4-FFF2-40B4-BE49-F238E27FC236}">
                <a16:creationId xmlns:a16="http://schemas.microsoft.com/office/drawing/2014/main" id="{DAAECE76-7DA1-4703-B3CB-37D3E0E12E4F}"/>
              </a:ext>
            </a:extLst>
          </p:cNvPr>
          <p:cNvSpPr txBox="1">
            <a:spLocks noChangeArrowheads="1"/>
          </p:cNvSpPr>
          <p:nvPr/>
        </p:nvSpPr>
        <p:spPr bwMode="auto">
          <a:xfrm>
            <a:off x="354013" y="3622675"/>
            <a:ext cx="8393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Using the Celsius scale for temperature is like measuring mass on a scale that takes 273</a:t>
            </a:r>
            <a:r>
              <a:rPr lang="en-GB" altLang="en-US" sz="1000"/>
              <a:t> </a:t>
            </a:r>
            <a:r>
              <a:rPr lang="en-GB" altLang="en-US"/>
              <a:t>kg as zero mass and measures anything less than that as negative mass!</a:t>
            </a:r>
          </a:p>
        </p:txBody>
      </p:sp>
      <p:sp>
        <p:nvSpPr>
          <p:cNvPr id="208920" name="Text Box 24">
            <a:extLst>
              <a:ext uri="{FF2B5EF4-FFF2-40B4-BE49-F238E27FC236}">
                <a16:creationId xmlns:a16="http://schemas.microsoft.com/office/drawing/2014/main" id="{F2908490-4390-4BEB-96E8-32EBAE9925DF}"/>
              </a:ext>
            </a:extLst>
          </p:cNvPr>
          <p:cNvSpPr txBox="1">
            <a:spLocks noChangeArrowheads="1"/>
          </p:cNvSpPr>
          <p:nvPr/>
        </p:nvSpPr>
        <p:spPr bwMode="auto">
          <a:xfrm>
            <a:off x="354013" y="4924425"/>
            <a:ext cx="880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Kelvin scale</a:t>
            </a:r>
            <a:r>
              <a:rPr lang="en-GB" altLang="en-US" dirty="0">
                <a:solidFill>
                  <a:srgbClr val="FF6600"/>
                </a:solidFill>
              </a:rPr>
              <a:t> </a:t>
            </a:r>
            <a:r>
              <a:rPr lang="en-GB" altLang="en-US" dirty="0"/>
              <a:t>starts from absolute zero (–273</a:t>
            </a:r>
            <a:r>
              <a:rPr lang="en-GB" altLang="en-US" sz="1000" dirty="0"/>
              <a:t> </a:t>
            </a:r>
            <a:r>
              <a:rPr lang="en-GB" altLang="en-US" dirty="0"/>
              <a:t>°C). </a:t>
            </a:r>
          </a:p>
          <a:p>
            <a:r>
              <a:rPr lang="en-GB" altLang="en-US" dirty="0"/>
              <a:t>A difference in temperature of 1</a:t>
            </a:r>
            <a:r>
              <a:rPr lang="en-GB" altLang="en-US" sz="1000" dirty="0"/>
              <a:t> </a:t>
            </a:r>
            <a:r>
              <a:rPr lang="en-GB" altLang="en-US" dirty="0"/>
              <a:t>K is the same as a difference </a:t>
            </a:r>
          </a:p>
          <a:p>
            <a:r>
              <a:rPr lang="en-GB" altLang="en-US" dirty="0"/>
              <a:t>of 1</a:t>
            </a:r>
            <a:r>
              <a:rPr lang="en-GB" altLang="en-US" sz="1000" dirty="0"/>
              <a:t> </a:t>
            </a:r>
            <a:r>
              <a:rPr lang="en-GB" altLang="en-US" dirty="0"/>
              <a:t>°C, so it is easy to convert between the two scales.</a:t>
            </a:r>
          </a:p>
        </p:txBody>
      </p:sp>
      <p:sp>
        <p:nvSpPr>
          <p:cNvPr id="208926" name="Line 30">
            <a:extLst>
              <a:ext uri="{FF2B5EF4-FFF2-40B4-BE49-F238E27FC236}">
                <a16:creationId xmlns:a16="http://schemas.microsoft.com/office/drawing/2014/main" id="{CA3E6EF1-C8AF-489E-907F-0B810C3E74E9}"/>
              </a:ext>
            </a:extLst>
          </p:cNvPr>
          <p:cNvSpPr>
            <a:spLocks noChangeShapeType="1"/>
          </p:cNvSpPr>
          <p:nvPr/>
        </p:nvSpPr>
        <p:spPr bwMode="auto">
          <a:xfrm>
            <a:off x="871538" y="2611438"/>
            <a:ext cx="0" cy="327025"/>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28" name="Line 32">
            <a:extLst>
              <a:ext uri="{FF2B5EF4-FFF2-40B4-BE49-F238E27FC236}">
                <a16:creationId xmlns:a16="http://schemas.microsoft.com/office/drawing/2014/main" id="{250932B3-C8EF-4ADB-89FF-17DA7B158C2D}"/>
              </a:ext>
            </a:extLst>
          </p:cNvPr>
          <p:cNvSpPr>
            <a:spLocks noChangeShapeType="1"/>
          </p:cNvSpPr>
          <p:nvPr/>
        </p:nvSpPr>
        <p:spPr bwMode="auto">
          <a:xfrm>
            <a:off x="2087563" y="2611438"/>
            <a:ext cx="0" cy="327025"/>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0" name="Line 34">
            <a:extLst>
              <a:ext uri="{FF2B5EF4-FFF2-40B4-BE49-F238E27FC236}">
                <a16:creationId xmlns:a16="http://schemas.microsoft.com/office/drawing/2014/main" id="{DF9B0024-77B3-4EF6-9024-01CEF48FAE6A}"/>
              </a:ext>
            </a:extLst>
          </p:cNvPr>
          <p:cNvSpPr>
            <a:spLocks noChangeShapeType="1"/>
          </p:cNvSpPr>
          <p:nvPr/>
        </p:nvSpPr>
        <p:spPr bwMode="auto">
          <a:xfrm>
            <a:off x="3557588" y="2613025"/>
            <a:ext cx="0" cy="323850"/>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2" name="Line 36">
            <a:extLst>
              <a:ext uri="{FF2B5EF4-FFF2-40B4-BE49-F238E27FC236}">
                <a16:creationId xmlns:a16="http://schemas.microsoft.com/office/drawing/2014/main" id="{7C581C5D-A4C4-42A1-9468-9A0590CF06AB}"/>
              </a:ext>
            </a:extLst>
          </p:cNvPr>
          <p:cNvSpPr>
            <a:spLocks noChangeShapeType="1"/>
          </p:cNvSpPr>
          <p:nvPr/>
        </p:nvSpPr>
        <p:spPr bwMode="auto">
          <a:xfrm>
            <a:off x="4994275" y="2606675"/>
            <a:ext cx="0" cy="336550"/>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27" name="Line 31">
            <a:extLst>
              <a:ext uri="{FF2B5EF4-FFF2-40B4-BE49-F238E27FC236}">
                <a16:creationId xmlns:a16="http://schemas.microsoft.com/office/drawing/2014/main" id="{195B2231-6D3E-408F-AC09-F3C8B9B5C0EA}"/>
              </a:ext>
            </a:extLst>
          </p:cNvPr>
          <p:cNvSpPr>
            <a:spLocks noChangeShapeType="1"/>
          </p:cNvSpPr>
          <p:nvPr/>
        </p:nvSpPr>
        <p:spPr bwMode="auto">
          <a:xfrm>
            <a:off x="1390650" y="2435225"/>
            <a:ext cx="0" cy="725488"/>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29" name="Line 33">
            <a:extLst>
              <a:ext uri="{FF2B5EF4-FFF2-40B4-BE49-F238E27FC236}">
                <a16:creationId xmlns:a16="http://schemas.microsoft.com/office/drawing/2014/main" id="{83AF2927-83AC-4B2C-A9B0-A89D03266A17}"/>
              </a:ext>
            </a:extLst>
          </p:cNvPr>
          <p:cNvSpPr>
            <a:spLocks noChangeShapeType="1"/>
          </p:cNvSpPr>
          <p:nvPr/>
        </p:nvSpPr>
        <p:spPr bwMode="auto">
          <a:xfrm>
            <a:off x="2816225" y="2449513"/>
            <a:ext cx="0" cy="701675"/>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1" name="Line 35">
            <a:extLst>
              <a:ext uri="{FF2B5EF4-FFF2-40B4-BE49-F238E27FC236}">
                <a16:creationId xmlns:a16="http://schemas.microsoft.com/office/drawing/2014/main" id="{69AB5792-B0C3-4C59-8C4C-B8159915FC77}"/>
              </a:ext>
            </a:extLst>
          </p:cNvPr>
          <p:cNvSpPr>
            <a:spLocks noChangeShapeType="1"/>
          </p:cNvSpPr>
          <p:nvPr/>
        </p:nvSpPr>
        <p:spPr bwMode="auto">
          <a:xfrm>
            <a:off x="4275138" y="2444750"/>
            <a:ext cx="0" cy="706438"/>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3" name="Line 37">
            <a:extLst>
              <a:ext uri="{FF2B5EF4-FFF2-40B4-BE49-F238E27FC236}">
                <a16:creationId xmlns:a16="http://schemas.microsoft.com/office/drawing/2014/main" id="{1170422B-C6FF-4B03-9B14-EED7F4215218}"/>
              </a:ext>
            </a:extLst>
          </p:cNvPr>
          <p:cNvSpPr>
            <a:spLocks noChangeShapeType="1"/>
          </p:cNvSpPr>
          <p:nvPr/>
        </p:nvSpPr>
        <p:spPr bwMode="auto">
          <a:xfrm>
            <a:off x="5711825" y="2435225"/>
            <a:ext cx="0" cy="725488"/>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4" name="Line 38">
            <a:extLst>
              <a:ext uri="{FF2B5EF4-FFF2-40B4-BE49-F238E27FC236}">
                <a16:creationId xmlns:a16="http://schemas.microsoft.com/office/drawing/2014/main" id="{DF3FCC26-7AE8-4091-80DA-0B1D575F1BE9}"/>
              </a:ext>
            </a:extLst>
          </p:cNvPr>
          <p:cNvSpPr>
            <a:spLocks noChangeShapeType="1"/>
          </p:cNvSpPr>
          <p:nvPr/>
        </p:nvSpPr>
        <p:spPr bwMode="auto">
          <a:xfrm>
            <a:off x="6430963" y="2608263"/>
            <a:ext cx="0" cy="333375"/>
          </a:xfrm>
          <a:prstGeom prst="line">
            <a:avLst/>
          </a:prstGeom>
          <a:noFill/>
          <a:ln w="28575">
            <a:solidFill>
              <a:srgbClr val="FF9955"/>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937" name="Text Box 41">
            <a:extLst>
              <a:ext uri="{FF2B5EF4-FFF2-40B4-BE49-F238E27FC236}">
                <a16:creationId xmlns:a16="http://schemas.microsoft.com/office/drawing/2014/main" id="{75E079E5-20D6-471C-936C-68A7A40B2398}"/>
              </a:ext>
            </a:extLst>
          </p:cNvPr>
          <p:cNvSpPr txBox="1">
            <a:spLocks noChangeArrowheads="1"/>
          </p:cNvSpPr>
          <p:nvPr/>
        </p:nvSpPr>
        <p:spPr bwMode="auto">
          <a:xfrm>
            <a:off x="1747838" y="21050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–100</a:t>
            </a:r>
          </a:p>
        </p:txBody>
      </p:sp>
      <p:sp>
        <p:nvSpPr>
          <p:cNvPr id="208938" name="TextBox 139">
            <a:extLst>
              <a:ext uri="{FF2B5EF4-FFF2-40B4-BE49-F238E27FC236}">
                <a16:creationId xmlns:a16="http://schemas.microsoft.com/office/drawing/2014/main" id="{80519329-7290-44E9-AA57-B2DE4DCD9B4E}"/>
              </a:ext>
            </a:extLst>
          </p:cNvPr>
          <p:cNvSpPr txBox="1">
            <a:spLocks noChangeArrowheads="1"/>
          </p:cNvSpPr>
          <p:nvPr/>
        </p:nvSpPr>
        <p:spPr bwMode="auto">
          <a:xfrm>
            <a:off x="1787525"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173</a:t>
            </a:r>
          </a:p>
        </p:txBody>
      </p:sp>
      <p:sp>
        <p:nvSpPr>
          <p:cNvPr id="208939" name="TextBox 38">
            <a:extLst>
              <a:ext uri="{FF2B5EF4-FFF2-40B4-BE49-F238E27FC236}">
                <a16:creationId xmlns:a16="http://schemas.microsoft.com/office/drawing/2014/main" id="{016FD63A-E746-4CF3-A9D4-C39378B10241}"/>
              </a:ext>
            </a:extLst>
          </p:cNvPr>
          <p:cNvSpPr txBox="1">
            <a:spLocks noChangeArrowheads="1"/>
          </p:cNvSpPr>
          <p:nvPr/>
        </p:nvSpPr>
        <p:spPr bwMode="auto">
          <a:xfrm>
            <a:off x="3276600" y="21050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100</a:t>
            </a:r>
          </a:p>
        </p:txBody>
      </p:sp>
      <p:sp>
        <p:nvSpPr>
          <p:cNvPr id="208940" name="TextBox 137">
            <a:extLst>
              <a:ext uri="{FF2B5EF4-FFF2-40B4-BE49-F238E27FC236}">
                <a16:creationId xmlns:a16="http://schemas.microsoft.com/office/drawing/2014/main" id="{1D9A9404-C4EA-49C0-B707-7D4BAD22EE8A}"/>
              </a:ext>
            </a:extLst>
          </p:cNvPr>
          <p:cNvSpPr txBox="1">
            <a:spLocks noChangeArrowheads="1"/>
          </p:cNvSpPr>
          <p:nvPr/>
        </p:nvSpPr>
        <p:spPr bwMode="auto">
          <a:xfrm>
            <a:off x="3268663"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373</a:t>
            </a:r>
          </a:p>
        </p:txBody>
      </p:sp>
      <p:sp>
        <p:nvSpPr>
          <p:cNvPr id="208942" name="TextBox 36">
            <a:extLst>
              <a:ext uri="{FF2B5EF4-FFF2-40B4-BE49-F238E27FC236}">
                <a16:creationId xmlns:a16="http://schemas.microsoft.com/office/drawing/2014/main" id="{EDCF817B-3493-4F97-9FCE-B96BF368ACFF}"/>
              </a:ext>
            </a:extLst>
          </p:cNvPr>
          <p:cNvSpPr txBox="1">
            <a:spLocks noChangeArrowheads="1"/>
          </p:cNvSpPr>
          <p:nvPr/>
        </p:nvSpPr>
        <p:spPr bwMode="auto">
          <a:xfrm>
            <a:off x="4708525" y="21050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300</a:t>
            </a:r>
          </a:p>
        </p:txBody>
      </p:sp>
      <p:sp>
        <p:nvSpPr>
          <p:cNvPr id="208943" name="TextBox 135">
            <a:extLst>
              <a:ext uri="{FF2B5EF4-FFF2-40B4-BE49-F238E27FC236}">
                <a16:creationId xmlns:a16="http://schemas.microsoft.com/office/drawing/2014/main" id="{2E32E099-C320-472B-8BB2-04FABE468451}"/>
              </a:ext>
            </a:extLst>
          </p:cNvPr>
          <p:cNvSpPr txBox="1">
            <a:spLocks noChangeArrowheads="1"/>
          </p:cNvSpPr>
          <p:nvPr/>
        </p:nvSpPr>
        <p:spPr bwMode="auto">
          <a:xfrm>
            <a:off x="4695825"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573</a:t>
            </a:r>
          </a:p>
        </p:txBody>
      </p:sp>
      <p:sp>
        <p:nvSpPr>
          <p:cNvPr id="208944" name="TextBox 34">
            <a:extLst>
              <a:ext uri="{FF2B5EF4-FFF2-40B4-BE49-F238E27FC236}">
                <a16:creationId xmlns:a16="http://schemas.microsoft.com/office/drawing/2014/main" id="{EC1C4D94-5B29-45C3-B8C6-0289E186EBC6}"/>
              </a:ext>
            </a:extLst>
          </p:cNvPr>
          <p:cNvSpPr txBox="1">
            <a:spLocks noChangeArrowheads="1"/>
          </p:cNvSpPr>
          <p:nvPr/>
        </p:nvSpPr>
        <p:spPr bwMode="auto">
          <a:xfrm>
            <a:off x="6154738" y="21050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500</a:t>
            </a:r>
          </a:p>
        </p:txBody>
      </p:sp>
      <p:sp>
        <p:nvSpPr>
          <p:cNvPr id="208945" name="TextBox 133">
            <a:extLst>
              <a:ext uri="{FF2B5EF4-FFF2-40B4-BE49-F238E27FC236}">
                <a16:creationId xmlns:a16="http://schemas.microsoft.com/office/drawing/2014/main" id="{799A58C5-DB7D-4E14-93C6-E7AC5C8C2A60}"/>
              </a:ext>
            </a:extLst>
          </p:cNvPr>
          <p:cNvSpPr txBox="1">
            <a:spLocks noChangeArrowheads="1"/>
          </p:cNvSpPr>
          <p:nvPr/>
        </p:nvSpPr>
        <p:spPr bwMode="auto">
          <a:xfrm>
            <a:off x="6142038" y="31162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773</a:t>
            </a:r>
          </a:p>
        </p:txBody>
      </p:sp>
      <p:sp>
        <p:nvSpPr>
          <p:cNvPr id="208946" name="TextBox 32">
            <a:extLst>
              <a:ext uri="{FF2B5EF4-FFF2-40B4-BE49-F238E27FC236}">
                <a16:creationId xmlns:a16="http://schemas.microsoft.com/office/drawing/2014/main" id="{D9F46902-F624-4DCE-A90A-71EC8198250E}"/>
              </a:ext>
            </a:extLst>
          </p:cNvPr>
          <p:cNvSpPr txBox="1">
            <a:spLocks noChangeArrowheads="1"/>
          </p:cNvSpPr>
          <p:nvPr/>
        </p:nvSpPr>
        <p:spPr bwMode="auto">
          <a:xfrm>
            <a:off x="1041400" y="21034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–200</a:t>
            </a:r>
          </a:p>
        </p:txBody>
      </p:sp>
      <p:sp>
        <p:nvSpPr>
          <p:cNvPr id="208947" name="TextBox 131">
            <a:extLst>
              <a:ext uri="{FF2B5EF4-FFF2-40B4-BE49-F238E27FC236}">
                <a16:creationId xmlns:a16="http://schemas.microsoft.com/office/drawing/2014/main" id="{271AC16F-87F7-475A-B1E4-AE6FA2FA8CD2}"/>
              </a:ext>
            </a:extLst>
          </p:cNvPr>
          <p:cNvSpPr txBox="1">
            <a:spLocks noChangeArrowheads="1"/>
          </p:cNvSpPr>
          <p:nvPr/>
        </p:nvSpPr>
        <p:spPr bwMode="auto">
          <a:xfrm>
            <a:off x="1212850" y="31162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t>73</a:t>
            </a:r>
          </a:p>
        </p:txBody>
      </p:sp>
      <p:pic>
        <p:nvPicPr>
          <p:cNvPr id="39" name="Picture 9" descr="notes_icon">
            <a:extLst>
              <a:ext uri="{FF2B5EF4-FFF2-40B4-BE49-F238E27FC236}">
                <a16:creationId xmlns:a16="http://schemas.microsoft.com/office/drawing/2014/main" id="{3FB36EE5-8609-45CB-96E7-0E3EAFB1740D}"/>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40" name="Picture 39">
            <a:hlinkClick r:id="" action="ppaction://hlinkshowjump?jump=nextslide"/>
            <a:extLst>
              <a:ext uri="{FF2B5EF4-FFF2-40B4-BE49-F238E27FC236}">
                <a16:creationId xmlns:a16="http://schemas.microsoft.com/office/drawing/2014/main" id="{E5C6B28E-DA20-4554-9EF7-08813F753D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9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9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9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89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89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89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89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89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89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89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890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8907"/>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0894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08937"/>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08901"/>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08939"/>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08903"/>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208942"/>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08905"/>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0894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8918"/>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8920"/>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08912"/>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208947"/>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208938"/>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208909"/>
                                        </p:tgtEl>
                                        <p:attrNameLst>
                                          <p:attrName>style.visibility</p:attrName>
                                        </p:attrNameLst>
                                      </p:cBhvr>
                                      <p:to>
                                        <p:strVal val="visible"/>
                                      </p:to>
                                    </p:set>
                                  </p:childTnLst>
                                </p:cTn>
                              </p:par>
                            </p:childTnLst>
                          </p:cTn>
                        </p:par>
                        <p:par>
                          <p:cTn id="76" fill="hold" nodeType="afterGroup">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208940"/>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208913"/>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208943"/>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208914"/>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208945"/>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208910"/>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25" grpId="0" animBg="1"/>
      <p:bldP spid="208901" grpId="0"/>
      <p:bldP spid="208902" grpId="0"/>
      <p:bldP spid="208903" grpId="0"/>
      <p:bldP spid="208905" grpId="0"/>
      <p:bldP spid="208907" grpId="0"/>
      <p:bldP spid="208909" grpId="0"/>
      <p:bldP spid="208910" grpId="0"/>
      <p:bldP spid="208912" grpId="0"/>
      <p:bldP spid="208913" grpId="0"/>
      <p:bldP spid="208914" grpId="0"/>
      <p:bldP spid="208918" grpId="0"/>
      <p:bldP spid="208920" grpId="0"/>
      <p:bldP spid="208937" grpId="0"/>
      <p:bldP spid="208938" grpId="0"/>
      <p:bldP spid="208939" grpId="0"/>
      <p:bldP spid="208940" grpId="0"/>
      <p:bldP spid="208942" grpId="0"/>
      <p:bldP spid="208943" grpId="0"/>
      <p:bldP spid="208944" grpId="0"/>
      <p:bldP spid="208945" grpId="0"/>
      <p:bldP spid="208946" grpId="0"/>
      <p:bldP spid="2089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2EA286E-411F-4554-9574-2354ADF1E6E6}"/>
              </a:ext>
            </a:extLst>
          </p:cNvPr>
          <p:cNvSpPr>
            <a:spLocks noGrp="1" noChangeArrowheads="1"/>
          </p:cNvSpPr>
          <p:nvPr>
            <p:ph type="title"/>
          </p:nvPr>
        </p:nvSpPr>
        <p:spPr/>
        <p:txBody>
          <a:bodyPr/>
          <a:lstStyle/>
          <a:p>
            <a:r>
              <a:rPr lang="en-GB" altLang="en-US" dirty="0"/>
              <a:t>Converting between scales</a:t>
            </a:r>
          </a:p>
        </p:txBody>
      </p:sp>
      <p:pic>
        <p:nvPicPr>
          <p:cNvPr id="8" name="Picture 5" descr="flash_icon">
            <a:extLst>
              <a:ext uri="{FF2B5EF4-FFF2-40B4-BE49-F238E27FC236}">
                <a16:creationId xmlns:a16="http://schemas.microsoft.com/office/drawing/2014/main" id="{618E9024-7895-4AC3-B9A6-4764693ACD77}"/>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75225B9-A9C6-4491-B519-04BF6CA8428D}"/>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hlinkClick r:id="" action="ppaction://hlinkshowjump?jump=nextslide"/>
            <a:extLst>
              <a:ext uri="{FF2B5EF4-FFF2-40B4-BE49-F238E27FC236}">
                <a16:creationId xmlns:a16="http://schemas.microsoft.com/office/drawing/2014/main" id="{28B061B8-F9B3-4F58-A646-BA2E555588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1BEC9492-F66A-416A-AEE6-38E3D7E02EE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A605445-0CDA-4DED-B058-268BBE10B85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2C75287-711C-4010-921B-C7A4E9B809AA}"/>
              </a:ext>
            </a:extLst>
          </p:cNvPr>
          <p:cNvSpPr>
            <a:spLocks noGrp="1" noChangeArrowheads="1"/>
          </p:cNvSpPr>
          <p:nvPr>
            <p:ph type="title"/>
          </p:nvPr>
        </p:nvSpPr>
        <p:spPr>
          <a:noFill/>
        </p:spPr>
        <p:txBody>
          <a:bodyPr/>
          <a:lstStyle/>
          <a:p>
            <a:r>
              <a:rPr lang="en-GB" altLang="en-US" dirty="0"/>
              <a:t>Gas pressure</a:t>
            </a:r>
          </a:p>
        </p:txBody>
      </p:sp>
      <p:sp>
        <p:nvSpPr>
          <p:cNvPr id="1029" name="Text Box 4">
            <a:extLst>
              <a:ext uri="{FF2B5EF4-FFF2-40B4-BE49-F238E27FC236}">
                <a16:creationId xmlns:a16="http://schemas.microsoft.com/office/drawing/2014/main" id="{9E47438B-3F94-451C-8B5A-8564272E5BD9}"/>
              </a:ext>
            </a:extLst>
          </p:cNvPr>
          <p:cNvSpPr txBox="1">
            <a:spLocks noChangeArrowheads="1"/>
          </p:cNvSpPr>
          <p:nvPr/>
        </p:nvSpPr>
        <p:spPr bwMode="auto">
          <a:xfrm>
            <a:off x="261938" y="836613"/>
            <a:ext cx="8558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US" altLang="en-US">
              <a:solidFill>
                <a:srgbClr val="010067"/>
              </a:solidFill>
            </a:endParaRPr>
          </a:p>
        </p:txBody>
      </p:sp>
      <p:pic>
        <p:nvPicPr>
          <p:cNvPr id="8" name="Picture 5" descr="flash_icon">
            <a:extLst>
              <a:ext uri="{FF2B5EF4-FFF2-40B4-BE49-F238E27FC236}">
                <a16:creationId xmlns:a16="http://schemas.microsoft.com/office/drawing/2014/main" id="{D43CB7DF-1A74-40AB-A277-98A61DA8F9E4}"/>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267E6B0-776F-44E2-8C9A-BF52061F1BF6}"/>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C85ADA59-4DF9-4EA5-A516-5A336F33DFE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E47CCF07-3669-4B55-A82C-0A726718D68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731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0468D0E-E045-4B50-92E9-9104564E946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D769CED-01E5-49BC-8C39-0D2ADCA92C9B}"/>
              </a:ext>
            </a:extLst>
          </p:cNvPr>
          <p:cNvSpPr>
            <a:spLocks noGrp="1" noChangeArrowheads="1"/>
          </p:cNvSpPr>
          <p:nvPr>
            <p:ph type="title"/>
          </p:nvPr>
        </p:nvSpPr>
        <p:spPr/>
        <p:txBody>
          <a:bodyPr/>
          <a:lstStyle/>
          <a:p>
            <a:r>
              <a:rPr lang="en-GB" altLang="en-US" dirty="0"/>
              <a:t>Volume, pressure and temperature</a:t>
            </a:r>
          </a:p>
        </p:txBody>
      </p:sp>
      <p:pic>
        <p:nvPicPr>
          <p:cNvPr id="9" name="Picture 5" descr="flash_icon">
            <a:extLst>
              <a:ext uri="{FF2B5EF4-FFF2-40B4-BE49-F238E27FC236}">
                <a16:creationId xmlns:a16="http://schemas.microsoft.com/office/drawing/2014/main" id="{21932C43-5848-4077-ABE4-8F9B48CB4086}"/>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BF1C769F-A4AC-4C58-8E2F-54EEE3D6A890}"/>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360213A0-BC91-45D3-84B6-BD0A014B1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 action="ppaction://hlinkshowjump?jump=nextslide"/>
            <a:extLst>
              <a:ext uri="{FF2B5EF4-FFF2-40B4-BE49-F238E27FC236}">
                <a16:creationId xmlns:a16="http://schemas.microsoft.com/office/drawing/2014/main" id="{999600F9-B97E-4681-9A55-1B186BB6F1B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06313B53-2643-4D7A-B483-9CE390FB552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6205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833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13AEDCB-250C-4F0A-BA9D-1866A0766A5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14371</TotalTime>
  <Words>1415</Words>
  <Application>Microsoft Office PowerPoint</Application>
  <PresentationFormat>On-screen Show (4:3)</PresentationFormat>
  <Paragraphs>143</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Wingdings 2</vt:lpstr>
      <vt:lpstr>1_Default Design</vt:lpstr>
      <vt:lpstr>6_Default Design</vt:lpstr>
      <vt:lpstr>Particle  Motion in  Gases</vt:lpstr>
      <vt:lpstr>Information</vt:lpstr>
      <vt:lpstr>How do particles in a gas move?</vt:lpstr>
      <vt:lpstr>Temperature and kinetic energy</vt:lpstr>
      <vt:lpstr>Temperature and absolute zero</vt:lpstr>
      <vt:lpstr>Kelvin and Celsius scales</vt:lpstr>
      <vt:lpstr>Converting between scales</vt:lpstr>
      <vt:lpstr>Gas pressure</vt:lpstr>
      <vt:lpstr>Volume, pressure and temperature</vt:lpstr>
      <vt:lpstr>How does volume affect pressure?</vt:lpstr>
      <vt:lpstr>Boyle’s Law</vt:lpstr>
      <vt:lpstr>How does temperature affect pressure?</vt:lpstr>
      <vt:lpstr>Doing work on a gas</vt:lpstr>
      <vt:lpstr>Bicycle pump</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Motion in Gases</dc:title>
  <dc:subject>Boardworks High School Physical Science</dc:subject>
  <dc:creator>Boardworks</dc:creator>
  <cp:lastModifiedBy>Tim Crilly</cp:lastModifiedBy>
  <cp:revision>532</cp:revision>
  <dcterms:created xsi:type="dcterms:W3CDTF">2003-10-06T13:07:42Z</dcterms:created>
  <dcterms:modified xsi:type="dcterms:W3CDTF">2019-01-31T15:29:17Z</dcterms:modified>
</cp:coreProperties>
</file>