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activeX/activeX3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ctiveX/activeX4.xml" ContentType="application/vnd.ms-office.activeX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198" r:id="rId1"/>
    <p:sldMasterId id="2147485213" r:id="rId2"/>
  </p:sldMasterIdLst>
  <p:notesMasterIdLst>
    <p:notesMasterId r:id="rId29"/>
  </p:notesMasterIdLst>
  <p:handoutMasterIdLst>
    <p:handoutMasterId r:id="rId30"/>
  </p:handoutMasterIdLst>
  <p:sldIdLst>
    <p:sldId id="430" r:id="rId3"/>
    <p:sldId id="531" r:id="rId4"/>
    <p:sldId id="517" r:id="rId5"/>
    <p:sldId id="528" r:id="rId6"/>
    <p:sldId id="529" r:id="rId7"/>
    <p:sldId id="490" r:id="rId8"/>
    <p:sldId id="530" r:id="rId9"/>
    <p:sldId id="526" r:id="rId10"/>
    <p:sldId id="501" r:id="rId11"/>
    <p:sldId id="503" r:id="rId12"/>
    <p:sldId id="505" r:id="rId13"/>
    <p:sldId id="504" r:id="rId14"/>
    <p:sldId id="508" r:id="rId15"/>
    <p:sldId id="506" r:id="rId16"/>
    <p:sldId id="507" r:id="rId17"/>
    <p:sldId id="509" r:id="rId18"/>
    <p:sldId id="510" r:id="rId19"/>
    <p:sldId id="511" r:id="rId20"/>
    <p:sldId id="523" r:id="rId21"/>
    <p:sldId id="512" r:id="rId22"/>
    <p:sldId id="516" r:id="rId23"/>
    <p:sldId id="524" r:id="rId24"/>
    <p:sldId id="521" r:id="rId25"/>
    <p:sldId id="522" r:id="rId26"/>
    <p:sldId id="518" r:id="rId27"/>
    <p:sldId id="520" r:id="rId28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FF6600"/>
    <a:srgbClr val="FFCC99"/>
    <a:srgbClr val="FFC197"/>
    <a:srgbClr val="CC0099"/>
    <a:srgbClr val="33CC33"/>
    <a:srgbClr val="00990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>
      <p:cViewPr>
        <p:scale>
          <a:sx n="85" d="100"/>
          <a:sy n="85" d="100"/>
        </p:scale>
        <p:origin x="618" y="162"/>
      </p:cViewPr>
      <p:guideLst>
        <p:guide orient="horz" pos="475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64" y="108"/>
      </p:cViewPr>
      <p:guideLst>
        <p:guide orient="horz" pos="291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F4BEC802-9140-4E62-A56E-59CD46A7AF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3DFF021-D38D-4A43-A2BA-A4C4A708CE2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0090A05-6841-46EB-A6B3-0800B8FF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4AFA8F1-603F-4202-9F48-0244B95A9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78931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42B0EC94-EBC2-4614-BD8B-E05504A4CE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0F7D7A5-B791-45A4-8511-313B78CBB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39376E9-A39C-4B5A-BE19-C4F39F083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2428332-2AF0-4AF6-9400-46364D5240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B41F35B-AB22-4296-976A-6802E572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CA1C613-8140-449B-BD00-7438D692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5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43591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A1101A4A-607F-4871-B8F9-1E6F8269D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02C91E1-04E1-46C7-9F2C-61D572C3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30DF3-32A6-43BE-BA2B-476856077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8322A25F-2B78-4F0E-A2F1-852E1F1B3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671815E-3A64-48D9-8682-B3334EF83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For more information about alkenes and hydrocarbons, please refer to the </a:t>
            </a:r>
            <a:r>
              <a:rPr lang="en-GB" altLang="en-US" i="1" dirty="0">
                <a:latin typeface="Arial" panose="020B0604020202020204" pitchFamily="34" charset="0"/>
              </a:rPr>
              <a:t>Alkenes</a:t>
            </a:r>
            <a:r>
              <a:rPr lang="en-GB" altLang="en-US" b="1" dirty="0">
                <a:latin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B2092-1FAB-4FD7-8696-35F3FE576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D0ED0CC2-94C8-4A1F-97C2-EC74D92D5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6ED55B7-D815-4B6C-B614-B4061EE19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A saturated polymer is one which has no double bonds.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AFD80-74A1-4655-9949-F3F6F2014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EBA95536-E9DA-4F64-B2EF-7A56CEE8E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7F8463C-FE5C-4B09-AD41-EB944BD0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This interactive animation illustrates the formation of poly(ethene) as an example of addition polymerization. Suitable prompts could include:</a:t>
            </a:r>
          </a:p>
          <a:p>
            <a:pPr>
              <a:spcBef>
                <a:spcPts val="432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What special property of ethene enables it to be used in making polymers?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What has to happen to start the process?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Why is the process called addition polymerization?</a:t>
            </a:r>
          </a:p>
          <a:p>
            <a:pPr>
              <a:spcBef>
                <a:spcPts val="432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Polymerization needs either very high temperatures and pressures or a catalyst to keep it going. </a:t>
            </a:r>
          </a:p>
          <a:p>
            <a:pPr>
              <a:spcBef>
                <a:spcPts val="432"/>
              </a:spcBef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US" altLang="en-US" dirty="0">
                <a:latin typeface="Arial" panose="020B0604020202020204" pitchFamily="34" charset="0"/>
              </a:rPr>
              <a:t>Please note, poly(ethene) is also often referred to as polythene.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41D79-8BFB-4F43-8782-7C377AA43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3978CAF-43A2-486C-89D5-6A1175DC1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A9F6D7D-2177-40DD-9105-4CDC2508F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11E8A4-011F-46A1-80EE-B1D5C9686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3241B345-E873-483F-8CF8-006910C85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8EF5E3E-8DA5-4E4E-9F08-C255EA094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9EC18-2416-47C1-919E-FBB4AA755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0F74CF25-07DE-4858-AF2A-CC8023229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1E3B1CD-C207-443B-9B9E-C55F93DA6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2E04-6342-4307-987C-FFB8087FC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283B2E25-D939-4686-AD3D-4F1EB1C7E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40FEFF9-FDBF-443C-BB0D-60F0F3AFF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1538C-DABA-4CAA-B811-2F0B8E4BB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56EEB121-3163-4977-B93F-39B16B9AB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AAC9527-F783-4989-A8EC-04F004CE2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039C6-B7D4-4224-A210-3B0035757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95201CC-C80B-48D8-B7CC-6F2974A96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499DF4C-42AE-482B-BB33-281D63AEB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08280-AC28-495A-A5AD-E156A4C34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09463E3-1AB7-4DDF-B161-3B1D775F4D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E3FC205-FF45-43C8-96C1-21E6056FA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© </a:t>
            </a:r>
            <a:r>
              <a:rPr lang="en-GB" altLang="en-US" dirty="0" err="1">
                <a:latin typeface="Arial" panose="020B0604020202020204" pitchFamily="34" charset="0"/>
              </a:rPr>
              <a:t>coloa</a:t>
            </a:r>
            <a:r>
              <a:rPr lang="en-GB" altLang="en-US" dirty="0">
                <a:latin typeface="Arial" panose="020B0604020202020204" pitchFamily="34" charset="0"/>
              </a:rPr>
              <a:t> studio,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CDB62-99A8-4AE7-82A5-C7ADA43F7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757E-8997-444B-AD1C-C5B567E84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83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07A52DF9-C959-4516-A752-47D429076B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12B0093-6CDA-44F0-99CD-A7AA5168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functional groups shown here are carboxyl groups. Often, different monomers will have different functional groups. 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More complex condensation polymers involve more than two different types of monomer.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B78D4-28C0-4CDE-B621-8A3E4CB17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1EE960E-4DF3-453F-BD9D-7C5DAE627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64DE6F0C-D807-4406-B06E-0C00293E5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alcohol monomer contains two functional alcohol groups, so it is known as a diol. The carboxylic acid monomer contains two carboxyl functional groups, so it is known as a dicarboxylic acid.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503B7-7670-453A-AF1B-607228B3E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263337EB-3F28-4203-AB37-B7D7DC5F9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08DC5FB-9CD9-493C-9D37-67815B4E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condensation reaction between the two monomers is shown here. 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water molecule is formed from the H atom of the alcohol hydroxyl group (-OH), and the -OH from the carboxylic acid carboxyl group (COOH).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bond formed between the alcohol group on one monomer and the carboxyl group of another monomer during a condensation reaction is called an ester link.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Following consecutive condensation reactions between the monomers, the final polyester is formed.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0AB6F5-B5EF-4846-AF96-408A8CFCE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29D22BF-11E5-458E-A924-A11DF84337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0ADC5C2-1B89-4707-99F9-E621C575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It is important students remember that each addition of a monomer (through condensation reactions) involves the production of a water molecule.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5846F-9265-4FFD-B63D-BA87C3023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93327137-688C-4FAA-93F4-D8C65C71C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222A278-522E-40D3-A8CA-510140F4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3CAFF-4288-484A-8499-25C0070FE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80BC5046-4485-43C9-9740-189BF20BF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FDF0FA2-20B4-48D1-A6DE-2397AE33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© </a:t>
            </a:r>
            <a:r>
              <a:rPr lang="en-GB" altLang="en-US" dirty="0">
                <a:latin typeface="Arial" panose="020B0604020202020204" pitchFamily="34" charset="0"/>
              </a:rPr>
              <a:t>101imges,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8767D-F563-4ABB-AC64-1B1F1D7AD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720193AD-1D8D-4D11-9A67-C61168409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9C18C40-B0A2-47A6-9AD1-1A8DFF8D5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4287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As condensation reactions are endothermic processes, heat is often required for condensation polymerization to take place.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Nylon is formed from the condensation polymerization of two types of monomers; one containing two carboxyl groups and the other containing two amine groups.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Experimental procedure: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1,6-diaminohexane solution is added to a beaker. The cyclohexane solution is added carefully down the side of the beaker to minimize mixing. The cyclohexane solution forms a layer at the top of the beaker. This creates an interface between the two solutions, where a </a:t>
            </a:r>
            <a:r>
              <a:rPr lang="en-GB" altLang="en-US" dirty="0" err="1">
                <a:latin typeface="Arial" panose="020B0604020202020204" pitchFamily="34" charset="0"/>
              </a:rPr>
              <a:t>gray</a:t>
            </a:r>
            <a:r>
              <a:rPr lang="en-GB" altLang="en-US" dirty="0">
                <a:latin typeface="Arial" panose="020B0604020202020204" pitchFamily="34" charset="0"/>
              </a:rPr>
              <a:t> film of nylon forms. Tweezers can be used to lift some of the nylon out of the beaker, this can then be pulled over a rod on a clamp. It is possible to pull a few meters of the nylon out of the beaker using the rod.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91267-B052-415F-A004-5CA0C8D99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1625B1A2-4DE7-4E39-8474-C9C4315F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27A9E98-45FC-4A42-8962-0877C08A9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The individual monomers are joined together via covalent bonds.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594A29-62B4-4767-B1C6-8833C68F8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D8A7C60F-F3C1-499F-AEED-35D802D887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66D1D5A-A341-4F11-8763-DC8421D9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1498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Polymers of silk are used to make </a:t>
            </a:r>
            <a:r>
              <a:rPr lang="en-GB" altLang="en-US" dirty="0" err="1">
                <a:latin typeface="Arial" panose="020B0604020202020204" pitchFamily="34" charset="0"/>
              </a:rPr>
              <a:t>fibers</a:t>
            </a:r>
            <a:r>
              <a:rPr lang="en-GB" altLang="en-US" dirty="0">
                <a:latin typeface="Arial" panose="020B0604020202020204" pitchFamily="34" charset="0"/>
              </a:rPr>
              <a:t> for clothing. Individual </a:t>
            </a:r>
            <a:r>
              <a:rPr lang="en-GB" altLang="en-US" dirty="0" err="1">
                <a:latin typeface="Arial" panose="020B0604020202020204" pitchFamily="34" charset="0"/>
              </a:rPr>
              <a:t>fibers</a:t>
            </a:r>
            <a:r>
              <a:rPr lang="en-GB" altLang="en-US" dirty="0">
                <a:latin typeface="Arial" panose="020B0604020202020204" pitchFamily="34" charset="0"/>
              </a:rPr>
              <a:t> of silk are extracted from the cocoon. The silkworms are killed during this process.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DNA are long molecules found in the nucleus of cells that drive the majority of cellular processes. 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Proteins are long polymers found in all organisms. 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Rubber can occur naturally or be man-made. Natural rubber is extracted from certain trees.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Starch is produced by plants for energy storage.</a:t>
            </a:r>
          </a:p>
          <a:p>
            <a:pPr>
              <a:spcBef>
                <a:spcPts val="432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silkworm and cocoon </a:t>
            </a:r>
            <a:r>
              <a:rPr lang="en-GB" altLang="en-US" b="1" dirty="0">
                <a:latin typeface="Arial" panose="020B0604020202020204" pitchFamily="34" charset="0"/>
              </a:rPr>
              <a:t>© </a:t>
            </a:r>
            <a:r>
              <a:rPr lang="en-GB" altLang="en-US" dirty="0">
                <a:latin typeface="Arial" panose="020B0604020202020204" pitchFamily="34" charset="0"/>
              </a:rPr>
              <a:t>Noppharat4569, Shutterstock.com 2018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34208-FC29-4A68-97BC-E73E719B6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7AC6A9D-48D8-456A-BBE1-F36B03238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C2B17DA0-2CB2-4B32-A92C-DE16A809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Crude oil is extracted from the Earth’s crust and used to make polymers.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Nylon is used as a </a:t>
            </a:r>
            <a:r>
              <a:rPr lang="en-GB" altLang="en-US" dirty="0" err="1">
                <a:latin typeface="Arial" panose="020B0604020202020204" pitchFamily="34" charset="0"/>
              </a:rPr>
              <a:t>fiber</a:t>
            </a:r>
            <a:r>
              <a:rPr lang="en-GB" altLang="en-US" dirty="0">
                <a:latin typeface="Arial" panose="020B0604020202020204" pitchFamily="34" charset="0"/>
              </a:rPr>
              <a:t> in clothing and carpeting. 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Polyester is used as a </a:t>
            </a:r>
            <a:r>
              <a:rPr lang="en-GB" altLang="en-US" dirty="0" err="1">
                <a:latin typeface="Arial" panose="020B0604020202020204" pitchFamily="34" charset="0"/>
              </a:rPr>
              <a:t>fiber</a:t>
            </a:r>
            <a:r>
              <a:rPr lang="en-GB" altLang="en-US" dirty="0">
                <a:latin typeface="Arial" panose="020B0604020202020204" pitchFamily="34" charset="0"/>
              </a:rPr>
              <a:t> to make clothes and is also used to make plastic products, such as drinks bottles.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Poly(ethene) is made up of monomers of the alkene ethene. This polymer is used to make a range of different plastics such as plastic bottles and plastic bags.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Polystyrene is a brittle polymer used to make inexpensive packaging such as foam cups. </a:t>
            </a:r>
          </a:p>
          <a:p>
            <a:pPr marL="171450" indent="-1714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Kevlar is very strong, and is used in bulletproof vests and to reinforce car tires.</a:t>
            </a:r>
          </a:p>
          <a:p>
            <a:pPr>
              <a:spcBef>
                <a:spcPts val="432"/>
              </a:spcBef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bag © </a:t>
            </a:r>
            <a:r>
              <a:rPr lang="en-GB" altLang="en-US" dirty="0" err="1">
                <a:latin typeface="Arial" panose="020B0604020202020204" pitchFamily="34" charset="0"/>
              </a:rPr>
              <a:t>tkemot</a:t>
            </a:r>
            <a:r>
              <a:rPr lang="en-GB" altLang="en-US" dirty="0">
                <a:latin typeface="Arial" panose="020B0604020202020204" pitchFamily="34" charset="0"/>
              </a:rPr>
              <a:t>; nylon © </a:t>
            </a:r>
            <a:r>
              <a:rPr lang="en-GB" altLang="en-US" dirty="0" err="1">
                <a:latin typeface="Arial" panose="020B0604020202020204" pitchFamily="34" charset="0"/>
              </a:rPr>
              <a:t>coloa</a:t>
            </a:r>
            <a:r>
              <a:rPr lang="en-GB" altLang="en-US" dirty="0">
                <a:latin typeface="Arial" panose="020B0604020202020204" pitchFamily="34" charset="0"/>
              </a:rPr>
              <a:t> studio, both at Shutterstock.com 2018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0E1CE-4A1F-48EB-AA87-03209E00A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DD2893D8-69CC-434C-88CF-73402B9D8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311EA2C-7C5E-4C23-94F3-DE5EBFED4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2"/>
              </a:spcBef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spcBef>
                <a:spcPts val="432"/>
              </a:spcBef>
            </a:pPr>
            <a:r>
              <a:rPr lang="en-GB" altLang="en-US" dirty="0">
                <a:latin typeface="Arial" panose="020B0604020202020204" pitchFamily="34" charset="0"/>
              </a:rPr>
              <a:t>Appropriately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voting cards could be used with this classification activity to increase class participation.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AD13D-FAC0-428D-A760-41245EFB3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14B8C43-ACD0-400A-A980-54ED5F42CB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123DFB5-CF38-4464-A421-847AA797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C737E-6B09-4A81-A5DF-10A6BCB0A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9E81E96-50CD-4D81-AB09-25285B0F8D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9A447DD-1BDC-4273-8FBE-CC75BE52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0D51B-0069-4294-83FB-B8B69ADFF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88A4D242-53CB-448D-8FB2-573EEE0D7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0BEB8CE-20CB-48FC-ACC2-29B589A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52747-7972-4C20-9F1E-43AB4544E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8332-2AF0-4AF6-9400-46364D5240B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377613-BF44-4DE5-BF60-36F4B20F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4"/>
            <a:ext cx="4973653" cy="3119215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07609-7DEE-4ADD-BBCC-3ADD57984E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A5A9B567-E1EA-4B68-8B7D-B2080927E9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1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0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2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265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02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2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0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0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6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946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94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59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22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46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0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30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2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0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0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9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422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06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3079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0B436-5CDA-47B6-ADF4-7DB3E8730A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6C91EE15-05AA-46A5-B9A9-8EE8EC1669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26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4137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204" r:id="rId6"/>
    <p:sldLayoutId id="2147485205" r:id="rId7"/>
    <p:sldLayoutId id="2147485206" r:id="rId8"/>
    <p:sldLayoutId id="2147485207" r:id="rId9"/>
    <p:sldLayoutId id="2147485208" r:id="rId10"/>
    <p:sldLayoutId id="2147485209" r:id="rId11"/>
    <p:sldLayoutId id="2147485210" r:id="rId12"/>
    <p:sldLayoutId id="2147485211" r:id="rId13"/>
    <p:sldLayoutId id="214748521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4103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DCFDF-32FE-4F1B-9A8B-E3C7CC6057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40A5A99-09C9-490B-9F5A-D54D121CD8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26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7946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jp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jp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jp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BD63C462-312D-4280-8AF5-D116D267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Polymers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ethene">
            <a:extLst>
              <a:ext uri="{FF2B5EF4-FFF2-40B4-BE49-F238E27FC236}">
                <a16:creationId xmlns:a16="http://schemas.microsoft.com/office/drawing/2014/main" id="{97E7A60E-81F4-4FAB-B5B8-6C5E747F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808413"/>
            <a:ext cx="15509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1" name="Picture 3" descr="propene">
            <a:extLst>
              <a:ext uri="{FF2B5EF4-FFF2-40B4-BE49-F238E27FC236}">
                <a16:creationId xmlns:a16="http://schemas.microsoft.com/office/drawing/2014/main" id="{20DC9346-02DB-48B3-B0DD-30548637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214938"/>
            <a:ext cx="21986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8542AFAD-1E59-48E9-9070-2647AF0A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0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Many polymers are formed from </a:t>
            </a:r>
            <a:r>
              <a:rPr lang="en-GB" altLang="en-US" b="1">
                <a:solidFill>
                  <a:srgbClr val="FF6600"/>
                </a:solidFill>
              </a:rPr>
              <a:t>alkenes</a:t>
            </a:r>
            <a:r>
              <a:rPr lang="en-US" altLang="en-US">
                <a:solidFill>
                  <a:srgbClr val="010066"/>
                </a:solidFill>
              </a:rPr>
              <a:t>. Alkenes are a family of </a:t>
            </a:r>
            <a:r>
              <a:rPr lang="en-US" altLang="en-US" b="1">
                <a:solidFill>
                  <a:srgbClr val="010066"/>
                </a:solidFill>
              </a:rPr>
              <a:t>hydrocarbon</a:t>
            </a:r>
            <a:r>
              <a:rPr lang="en-US" altLang="en-US">
                <a:solidFill>
                  <a:srgbClr val="010066"/>
                </a:solidFill>
              </a:rPr>
              <a:t> molecules with the general formula </a:t>
            </a:r>
            <a:r>
              <a:rPr lang="en-US" altLang="en-US" b="1">
                <a:solidFill>
                  <a:srgbClr val="010066"/>
                </a:solidFill>
              </a:rPr>
              <a:t>C</a:t>
            </a:r>
            <a:r>
              <a:rPr lang="en-US" altLang="en-US" b="1" baseline="-25000">
                <a:solidFill>
                  <a:srgbClr val="010066"/>
                </a:solidFill>
              </a:rPr>
              <a:t>n</a:t>
            </a:r>
            <a:r>
              <a:rPr lang="en-US" altLang="en-US" b="1">
                <a:solidFill>
                  <a:srgbClr val="010066"/>
                </a:solidFill>
              </a:rPr>
              <a:t>H</a:t>
            </a:r>
            <a:r>
              <a:rPr lang="en-US" altLang="en-US" b="1" baseline="-25000">
                <a:solidFill>
                  <a:srgbClr val="010066"/>
                </a:solidFill>
              </a:rPr>
              <a:t>2n</a:t>
            </a:r>
            <a:r>
              <a:rPr lang="en-US" altLang="en-US">
                <a:solidFill>
                  <a:srgbClr val="010066"/>
                </a:solidFill>
              </a:rPr>
              <a:t>.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365573" name="Text Box 5">
            <a:extLst>
              <a:ext uri="{FF2B5EF4-FFF2-40B4-BE49-F238E27FC236}">
                <a16:creationId xmlns:a16="http://schemas.microsoft.com/office/drawing/2014/main" id="{4FBD5CAE-D1A5-4F50-A533-181BCCF82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41525"/>
            <a:ext cx="7729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10066"/>
                </a:solidFill>
              </a:rPr>
              <a:t>Alkenes are </a:t>
            </a:r>
            <a:r>
              <a:rPr lang="en-US" altLang="en-US" b="1">
                <a:solidFill>
                  <a:srgbClr val="FF6600"/>
                </a:solidFill>
              </a:rPr>
              <a:t>unsaturated</a:t>
            </a:r>
            <a:r>
              <a:rPr lang="en-US" altLang="en-US">
                <a:solidFill>
                  <a:srgbClr val="010066"/>
                </a:solidFill>
              </a:rPr>
              <a:t> compounds. This means they contain at least one </a:t>
            </a:r>
            <a:r>
              <a:rPr lang="en-US" altLang="en-US" b="1">
                <a:solidFill>
                  <a:srgbClr val="FF6600"/>
                </a:solidFill>
              </a:rPr>
              <a:t>covalent double bond</a:t>
            </a:r>
            <a:r>
              <a:rPr lang="en-US" altLang="en-US">
                <a:solidFill>
                  <a:srgbClr val="010066"/>
                </a:solidFill>
              </a:rPr>
              <a:t> between two carbon atoms (C=C). The double bond makes them very </a:t>
            </a:r>
            <a:r>
              <a:rPr lang="en-US" altLang="en-US" b="1">
                <a:solidFill>
                  <a:srgbClr val="010066"/>
                </a:solidFill>
              </a:rPr>
              <a:t>reactive</a:t>
            </a:r>
            <a:r>
              <a:rPr lang="en-US" altLang="en-US">
                <a:solidFill>
                  <a:srgbClr val="010066"/>
                </a:solidFill>
              </a:rPr>
              <a:t>.</a:t>
            </a:r>
            <a:endParaRPr lang="en-GB" altLang="en-US">
              <a:solidFill>
                <a:srgbClr val="010066"/>
              </a:solidFill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3ADF3B1-5878-49C7-8B6B-760E2B1D0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are polymers made from?</a:t>
            </a:r>
          </a:p>
        </p:txBody>
      </p:sp>
      <p:sp>
        <p:nvSpPr>
          <p:cNvPr id="365575" name="Rectangle 7">
            <a:extLst>
              <a:ext uri="{FF2B5EF4-FFF2-40B4-BE49-F238E27FC236}">
                <a16:creationId xmlns:a16="http://schemas.microsoft.com/office/drawing/2014/main" id="{E4860766-6E61-4F94-BBD9-926465AF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037013"/>
            <a:ext cx="3662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 simplest alkene is </a:t>
            </a:r>
            <a:r>
              <a:rPr lang="en-GB" altLang="en-US" b="1">
                <a:solidFill>
                  <a:srgbClr val="010066"/>
                </a:solidFill>
              </a:rPr>
              <a:t>ethene (C</a:t>
            </a:r>
            <a:r>
              <a:rPr lang="en-GB" altLang="en-US" b="1" baseline="-25000">
                <a:solidFill>
                  <a:srgbClr val="010066"/>
                </a:solidFill>
              </a:rPr>
              <a:t>2</a:t>
            </a:r>
            <a:r>
              <a:rPr lang="en-GB" altLang="en-US" b="1">
                <a:solidFill>
                  <a:srgbClr val="010066"/>
                </a:solidFill>
              </a:rPr>
              <a:t>H</a:t>
            </a:r>
            <a:r>
              <a:rPr lang="en-GB" altLang="en-US" b="1" baseline="-25000">
                <a:solidFill>
                  <a:srgbClr val="010066"/>
                </a:solidFill>
              </a:rPr>
              <a:t>4</a:t>
            </a:r>
            <a:r>
              <a:rPr lang="en-GB" altLang="en-US" b="1">
                <a:solidFill>
                  <a:srgbClr val="010066"/>
                </a:solidFill>
              </a:rPr>
              <a:t>)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65576" name="Rectangle 8">
            <a:extLst>
              <a:ext uri="{FF2B5EF4-FFF2-40B4-BE49-F238E27FC236}">
                <a16:creationId xmlns:a16="http://schemas.microsoft.com/office/drawing/2014/main" id="{BDF4D807-D305-4CF5-A6F6-AB0320DC9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294313"/>
            <a:ext cx="414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>
                <a:solidFill>
                  <a:srgbClr val="010066"/>
                </a:solidFill>
              </a:rPr>
              <a:t>The second simplest alkene is </a:t>
            </a:r>
            <a:r>
              <a:rPr lang="en-GB" altLang="en-US" b="1">
                <a:solidFill>
                  <a:srgbClr val="010066"/>
                </a:solidFill>
              </a:rPr>
              <a:t>propene (C</a:t>
            </a:r>
            <a:r>
              <a:rPr lang="en-GB" altLang="en-US" b="1" baseline="-25000">
                <a:solidFill>
                  <a:srgbClr val="010066"/>
                </a:solidFill>
              </a:rPr>
              <a:t>3</a:t>
            </a:r>
            <a:r>
              <a:rPr lang="en-GB" altLang="en-US" b="1">
                <a:solidFill>
                  <a:srgbClr val="010066"/>
                </a:solidFill>
              </a:rPr>
              <a:t>H</a:t>
            </a:r>
            <a:r>
              <a:rPr lang="en-GB" altLang="en-US" b="1" baseline="-25000">
                <a:solidFill>
                  <a:srgbClr val="010066"/>
                </a:solidFill>
              </a:rPr>
              <a:t>6</a:t>
            </a:r>
            <a:r>
              <a:rPr lang="en-GB" altLang="en-US" b="1">
                <a:solidFill>
                  <a:srgbClr val="010066"/>
                </a:solidFill>
              </a:rPr>
              <a:t>)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2F92E258-F30A-49DE-A08A-9ACADBCA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B00A7A-1F78-4741-BF4A-E889C923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/>
      <p:bldP spid="365575" grpId="0"/>
      <p:bldP spid="365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C133AE-DA93-4585-80AD-E1BF70BAA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Addition polymerization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90BC5115-7427-4C7B-9C16-B5F6224B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312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process by which alkenes are joined together is called </a:t>
            </a:r>
            <a:r>
              <a:rPr lang="en-GB" altLang="en-US" b="1" dirty="0">
                <a:solidFill>
                  <a:srgbClr val="FF6600"/>
                </a:solidFill>
              </a:rPr>
              <a:t>addition polymerization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pic>
        <p:nvPicPr>
          <p:cNvPr id="369669" name="Picture 5" descr="ethene">
            <a:extLst>
              <a:ext uri="{FF2B5EF4-FFF2-40B4-BE49-F238E27FC236}">
                <a16:creationId xmlns:a16="http://schemas.microsoft.com/office/drawing/2014/main" id="{F6CC38D0-F974-4662-8603-B74BFE16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527425"/>
            <a:ext cx="15509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0" name="Picture 6" descr="ethene">
            <a:extLst>
              <a:ext uri="{FF2B5EF4-FFF2-40B4-BE49-F238E27FC236}">
                <a16:creationId xmlns:a16="http://schemas.microsoft.com/office/drawing/2014/main" id="{46916864-A745-4A38-B8AB-48F1D4E1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527425"/>
            <a:ext cx="15509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1" name="Picture 7" descr="ethene">
            <a:extLst>
              <a:ext uri="{FF2B5EF4-FFF2-40B4-BE49-F238E27FC236}">
                <a16:creationId xmlns:a16="http://schemas.microsoft.com/office/drawing/2014/main" id="{7EE85A4D-5F99-47E2-BC4F-15880DBA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78375"/>
            <a:ext cx="15509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2" name="Picture 8" descr="ethene">
            <a:extLst>
              <a:ext uri="{FF2B5EF4-FFF2-40B4-BE49-F238E27FC236}">
                <a16:creationId xmlns:a16="http://schemas.microsoft.com/office/drawing/2014/main" id="{F0BE1E48-D720-4F3C-A6E6-F5CF93E7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778375"/>
            <a:ext cx="15509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6" name="Picture 12" descr="polythene_symbols">
            <a:extLst>
              <a:ext uri="{FF2B5EF4-FFF2-40B4-BE49-F238E27FC236}">
                <a16:creationId xmlns:a16="http://schemas.microsoft.com/office/drawing/2014/main" id="{2848913F-3D6F-4996-8291-F8BC4212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213225"/>
            <a:ext cx="42195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9" name="Rectangle 15">
            <a:extLst>
              <a:ext uri="{FF2B5EF4-FFF2-40B4-BE49-F238E27FC236}">
                <a16:creationId xmlns:a16="http://schemas.microsoft.com/office/drawing/2014/main" id="{D46A287B-D124-456E-AB75-5360D9A8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36713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Addition polymerization involves the reaction of many unsaturated monomers to form a </a:t>
            </a:r>
            <a:r>
              <a:rPr lang="en-GB" altLang="en-US" b="1" dirty="0">
                <a:solidFill>
                  <a:srgbClr val="FF6600"/>
                </a:solidFill>
              </a:rPr>
              <a:t>saturated polymer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8444" name="TextBox 14">
            <a:extLst>
              <a:ext uri="{FF2B5EF4-FFF2-40B4-BE49-F238E27FC236}">
                <a16:creationId xmlns:a16="http://schemas.microsoft.com/office/drawing/2014/main" id="{9426C41B-4730-4294-A8B2-57F74E93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5827713"/>
            <a:ext cx="180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polyethene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0AF38-0B0A-44AE-B196-C1F5BA30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87613"/>
            <a:ext cx="8548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All of the atoms in the alkene are used to make the polymer, so no other products are formed. </a:t>
            </a:r>
          </a:p>
        </p:txBody>
      </p:sp>
      <p:sp>
        <p:nvSpPr>
          <p:cNvPr id="15" name="TextBox 144">
            <a:extLst>
              <a:ext uri="{FF2B5EF4-FFF2-40B4-BE49-F238E27FC236}">
                <a16:creationId xmlns:a16="http://schemas.microsoft.com/office/drawing/2014/main" id="{5A6C2451-C853-4D18-8843-B238EA8ED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5827713"/>
            <a:ext cx="283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ethene monomers</a:t>
            </a:r>
          </a:p>
        </p:txBody>
      </p:sp>
      <p:pic>
        <p:nvPicPr>
          <p:cNvPr id="16" name="Picture 15" descr="blue arrow.png">
            <a:extLst>
              <a:ext uri="{FF2B5EF4-FFF2-40B4-BE49-F238E27FC236}">
                <a16:creationId xmlns:a16="http://schemas.microsoft.com/office/drawing/2014/main" id="{0552019C-AAC8-4C12-BC0F-1E48A3ACD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419600"/>
            <a:ext cx="5127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notes_icon">
            <a:extLst>
              <a:ext uri="{FF2B5EF4-FFF2-40B4-BE49-F238E27FC236}">
                <a16:creationId xmlns:a16="http://schemas.microsoft.com/office/drawing/2014/main" id="{7160E2C3-9915-4C06-9F0D-C999AA6A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E8B948-C9DE-4E65-870E-638A23F4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9" grpId="0"/>
      <p:bldP spid="18444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ACA58BB8-7876-4D43-B726-8C1719CBF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is polyethene made?</a:t>
            </a:r>
          </a:p>
        </p:txBody>
      </p:sp>
      <p:pic>
        <p:nvPicPr>
          <p:cNvPr id="7" name="Picture 5" descr="flash_icon">
            <a:extLst>
              <a:ext uri="{FF2B5EF4-FFF2-40B4-BE49-F238E27FC236}">
                <a16:creationId xmlns:a16="http://schemas.microsoft.com/office/drawing/2014/main" id="{9CF1D29D-493C-4A95-94F8-62D80C61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otes_icon">
            <a:extLst>
              <a:ext uri="{FF2B5EF4-FFF2-40B4-BE49-F238E27FC236}">
                <a16:creationId xmlns:a16="http://schemas.microsoft.com/office/drawing/2014/main" id="{7D5801B8-6881-48EA-A8D7-09C9EC84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F458CB-115D-4E6E-98FE-BD1EC7F0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64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09114031-CEFD-4EF6-BA6D-269E6E42E55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7D0EEBD5-45EC-46B8-9BFB-7F9D48D80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Naming polymers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09C3701B-CE5A-4D70-934A-12229E98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4A18E-56C0-4C94-AEDB-B6FFA12B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87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0DBB4FD4-E1A4-4D39-8B2F-8B3DEA4507E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E713AB-AFD2-40D0-AEAF-C18F8A6E6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Drawing polymers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319C943-F81C-45F3-B61F-7706EDDF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Polymers contain thousands of molecules, so how can their structures be easily drawn?</a:t>
            </a:r>
          </a:p>
        </p:txBody>
      </p:sp>
      <p:sp>
        <p:nvSpPr>
          <p:cNvPr id="371716" name="Text Box 4">
            <a:extLst>
              <a:ext uri="{FF2B5EF4-FFF2-40B4-BE49-F238E27FC236}">
                <a16:creationId xmlns:a16="http://schemas.microsoft.com/office/drawing/2014/main" id="{2C79C0FE-7EFE-4D87-9B8C-4D50DB52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62125"/>
            <a:ext cx="840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Part of the polymer molecule can be drawn:</a:t>
            </a:r>
          </a:p>
        </p:txBody>
      </p:sp>
      <p:pic>
        <p:nvPicPr>
          <p:cNvPr id="371717" name="Picture 5" descr="polythene_symbols">
            <a:extLst>
              <a:ext uri="{FF2B5EF4-FFF2-40B4-BE49-F238E27FC236}">
                <a16:creationId xmlns:a16="http://schemas.microsoft.com/office/drawing/2014/main" id="{8FCBF385-19DC-4EC6-BBE8-36A3DB22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405063"/>
            <a:ext cx="576262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8" name="Text Box 6">
            <a:extLst>
              <a:ext uri="{FF2B5EF4-FFF2-40B4-BE49-F238E27FC236}">
                <a16:creationId xmlns:a16="http://schemas.microsoft.com/office/drawing/2014/main" id="{BA068425-F9C9-43E3-B96F-F36DE450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121150"/>
            <a:ext cx="840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A better way is to show a </a:t>
            </a:r>
            <a:r>
              <a:rPr lang="en-GB" altLang="en-US" b="1">
                <a:solidFill>
                  <a:srgbClr val="010066"/>
                </a:solidFill>
              </a:rPr>
              <a:t>shorthand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r>
              <a:rPr lang="en-GB" altLang="en-US" b="1">
                <a:solidFill>
                  <a:srgbClr val="010066"/>
                </a:solidFill>
              </a:rPr>
              <a:t>formula</a:t>
            </a:r>
            <a:r>
              <a:rPr lang="en-GB" altLang="en-US">
                <a:solidFill>
                  <a:srgbClr val="010066"/>
                </a:solidFill>
              </a:rPr>
              <a:t>:</a:t>
            </a:r>
          </a:p>
        </p:txBody>
      </p:sp>
      <p:pic>
        <p:nvPicPr>
          <p:cNvPr id="371719" name="Picture 7" descr="polythene_formula">
            <a:extLst>
              <a:ext uri="{FF2B5EF4-FFF2-40B4-BE49-F238E27FC236}">
                <a16:creationId xmlns:a16="http://schemas.microsoft.com/office/drawing/2014/main" id="{3AE1F343-8913-4D67-9EBE-04C4A0E9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665663"/>
            <a:ext cx="16779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20" name="Text Box 8">
            <a:extLst>
              <a:ext uri="{FF2B5EF4-FFF2-40B4-BE49-F238E27FC236}">
                <a16:creationId xmlns:a16="http://schemas.microsoft.com/office/drawing/2014/main" id="{3D26B19F-163E-4248-A548-1EED14C1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4937125"/>
            <a:ext cx="535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“</a:t>
            </a:r>
            <a:r>
              <a:rPr lang="en-GB" altLang="en-US" i="1" dirty="0">
                <a:solidFill>
                  <a:srgbClr val="010066"/>
                </a:solidFill>
              </a:rPr>
              <a:t>n</a:t>
            </a:r>
            <a:r>
              <a:rPr lang="en-GB" altLang="en-US" dirty="0">
                <a:solidFill>
                  <a:srgbClr val="010066"/>
                </a:solidFill>
              </a:rPr>
              <a:t>” means that the polymer contains a very large number of the </a:t>
            </a:r>
            <a:r>
              <a:rPr lang="en-GB" altLang="en-US" b="1" dirty="0">
                <a:solidFill>
                  <a:srgbClr val="FF6600"/>
                </a:solidFill>
              </a:rPr>
              <a:t>repeating unit </a:t>
            </a:r>
            <a:r>
              <a:rPr lang="en-GB" altLang="en-US" dirty="0">
                <a:solidFill>
                  <a:srgbClr val="010066"/>
                </a:solidFill>
              </a:rPr>
              <a:t>shown in the brackets.</a:t>
            </a:r>
          </a:p>
        </p:txBody>
      </p:sp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32A4F3-D60D-4A0D-83F3-56E85723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/>
      <p:bldP spid="371718" grpId="0"/>
      <p:bldP spid="3717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73" name="Picture 13" descr="polypropene_formula1">
            <a:extLst>
              <a:ext uri="{FF2B5EF4-FFF2-40B4-BE49-F238E27FC236}">
                <a16:creationId xmlns:a16="http://schemas.microsoft.com/office/drawing/2014/main" id="{511C64E2-690A-4DEC-8C62-A8E2F1F3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600450"/>
            <a:ext cx="17256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5" name="Picture 15" descr="polypropene_formula3">
            <a:extLst>
              <a:ext uri="{FF2B5EF4-FFF2-40B4-BE49-F238E27FC236}">
                <a16:creationId xmlns:a16="http://schemas.microsoft.com/office/drawing/2014/main" id="{583BF5CF-D0D3-416E-9A98-DA883623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486150"/>
            <a:ext cx="17176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2" name="Picture 12" descr="polypropene_formula4">
            <a:extLst>
              <a:ext uri="{FF2B5EF4-FFF2-40B4-BE49-F238E27FC236}">
                <a16:creationId xmlns:a16="http://schemas.microsoft.com/office/drawing/2014/main" id="{7256E429-3B91-4CCA-BAB5-C6DC74EC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551238"/>
            <a:ext cx="16906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4" name="Picture 14" descr="polypropene_formula2">
            <a:extLst>
              <a:ext uri="{FF2B5EF4-FFF2-40B4-BE49-F238E27FC236}">
                <a16:creationId xmlns:a16="http://schemas.microsoft.com/office/drawing/2014/main" id="{B9ACF80E-4E27-497A-9D93-E5751786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551238"/>
            <a:ext cx="17256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>
            <a:extLst>
              <a:ext uri="{FF2B5EF4-FFF2-40B4-BE49-F238E27FC236}">
                <a16:creationId xmlns:a16="http://schemas.microsoft.com/office/drawing/2014/main" id="{251BCF4E-E1F6-4187-A839-F2222E24F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Drawing shorthand formulae</a:t>
            </a:r>
          </a:p>
        </p:txBody>
      </p:sp>
      <p:pic>
        <p:nvPicPr>
          <p:cNvPr id="373765" name="Picture 5" descr="propene">
            <a:extLst>
              <a:ext uri="{FF2B5EF4-FFF2-40B4-BE49-F238E27FC236}">
                <a16:creationId xmlns:a16="http://schemas.microsoft.com/office/drawing/2014/main" id="{563293AF-AB2D-4445-BDE9-F3E8EB35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1422400"/>
            <a:ext cx="219868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7" name="Picture 7" descr="propene2">
            <a:extLst>
              <a:ext uri="{FF2B5EF4-FFF2-40B4-BE49-F238E27FC236}">
                <a16:creationId xmlns:a16="http://schemas.microsoft.com/office/drawing/2014/main" id="{BDD1504F-77D3-4C05-A5FE-C01BB76F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497013"/>
            <a:ext cx="14287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76" name="Text Box 16">
            <a:extLst>
              <a:ext uri="{FF2B5EF4-FFF2-40B4-BE49-F238E27FC236}">
                <a16:creationId xmlns:a16="http://schemas.microsoft.com/office/drawing/2014/main" id="{02588C39-5C67-48C8-9C57-C5F491AA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53721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poly(propene)</a:t>
            </a:r>
          </a:p>
        </p:txBody>
      </p:sp>
      <p:sp>
        <p:nvSpPr>
          <p:cNvPr id="20491" name="Text Box 3">
            <a:extLst>
              <a:ext uri="{FF2B5EF4-FFF2-40B4-BE49-F238E27FC236}">
                <a16:creationId xmlns:a16="http://schemas.microsoft.com/office/drawing/2014/main" id="{9BB3F20B-B02B-4A8F-9E11-D03F98CA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8988"/>
            <a:ext cx="703262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What is the shorthand formula for </a:t>
            </a:r>
            <a:r>
              <a:rPr lang="en-GB" altLang="en-US" b="1" dirty="0">
                <a:solidFill>
                  <a:srgbClr val="010066"/>
                </a:solidFill>
              </a:rPr>
              <a:t>poly(propene)</a:t>
            </a:r>
            <a:r>
              <a:rPr lang="en-GB" altLang="en-US" dirty="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ACB6FC6E-0FC1-4A1B-942D-03593256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660525"/>
            <a:ext cx="2408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monomer is </a:t>
            </a:r>
            <a:r>
              <a:rPr lang="en-GB" altLang="en-US" b="1">
                <a:solidFill>
                  <a:srgbClr val="010066"/>
                </a:solidFill>
              </a:rPr>
              <a:t>propene</a:t>
            </a:r>
            <a:r>
              <a:rPr lang="en-GB" altLang="en-US">
                <a:solidFill>
                  <a:srgbClr val="010066"/>
                </a:solidFill>
              </a:rPr>
              <a:t> (C</a:t>
            </a:r>
            <a:r>
              <a:rPr lang="en-GB" altLang="en-US" baseline="-25000">
                <a:solidFill>
                  <a:srgbClr val="010066"/>
                </a:solidFill>
              </a:rPr>
              <a:t>3</a:t>
            </a:r>
            <a:r>
              <a:rPr lang="en-GB" altLang="en-US">
                <a:solidFill>
                  <a:srgbClr val="010066"/>
                </a:solidFill>
              </a:rPr>
              <a:t>H</a:t>
            </a:r>
            <a:r>
              <a:rPr lang="en-GB" altLang="en-US" baseline="-25000">
                <a:solidFill>
                  <a:srgbClr val="010066"/>
                </a:solidFill>
              </a:rPr>
              <a:t>6</a:t>
            </a:r>
            <a:r>
              <a:rPr lang="en-GB" altLang="en-US">
                <a:solidFill>
                  <a:srgbClr val="010066"/>
                </a:solidFill>
              </a:rPr>
              <a:t>):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55160375-EC50-4F57-A243-F0693D5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1660525"/>
            <a:ext cx="1970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which can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be drawn as:</a:t>
            </a:r>
            <a:endParaRPr lang="en-GB" altLang="en-US" baseline="-25000">
              <a:solidFill>
                <a:srgbClr val="01006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CB5A98-4BC7-4131-A339-10AD9BD9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55" y="2811463"/>
            <a:ext cx="518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1. </a:t>
            </a:r>
            <a:r>
              <a:rPr lang="en-GB" altLang="en-US" dirty="0">
                <a:solidFill>
                  <a:srgbClr val="010066"/>
                </a:solidFill>
              </a:rPr>
              <a:t>Draw the two C atoms that were in the </a:t>
            </a:r>
            <a:r>
              <a:rPr lang="en-GB" altLang="en-US" b="1" dirty="0">
                <a:solidFill>
                  <a:srgbClr val="010066"/>
                </a:solidFill>
              </a:rPr>
              <a:t>double</a:t>
            </a:r>
            <a:r>
              <a:rPr lang="en-GB" altLang="en-US" dirty="0">
                <a:solidFill>
                  <a:srgbClr val="010066"/>
                </a:solidFill>
              </a:rPr>
              <a:t> bond with a </a:t>
            </a:r>
            <a:r>
              <a:rPr lang="en-GB" altLang="en-US" b="1" dirty="0">
                <a:solidFill>
                  <a:srgbClr val="010066"/>
                </a:solidFill>
              </a:rPr>
              <a:t>single</a:t>
            </a:r>
            <a:r>
              <a:rPr lang="en-GB" altLang="en-US" dirty="0">
                <a:solidFill>
                  <a:srgbClr val="010066"/>
                </a:solidFill>
              </a:rPr>
              <a:t> covalent bond.</a:t>
            </a:r>
            <a:endParaRPr lang="en-GB" altLang="en-US" baseline="-25000" dirty="0">
              <a:solidFill>
                <a:srgbClr val="010066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9A163F-36C1-4DC4-BEEF-6C015F97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55" y="4135438"/>
            <a:ext cx="5340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2.</a:t>
            </a:r>
            <a:r>
              <a:rPr lang="en-GB" altLang="en-US" dirty="0">
                <a:solidFill>
                  <a:srgbClr val="010066"/>
                </a:solidFill>
              </a:rPr>
              <a:t> Draw the brackets and the “</a:t>
            </a:r>
            <a:r>
              <a:rPr lang="en-GB" altLang="en-US" i="1" dirty="0">
                <a:solidFill>
                  <a:srgbClr val="010066"/>
                </a:solidFill>
              </a:rPr>
              <a:t>n</a:t>
            </a:r>
            <a:r>
              <a:rPr lang="en-GB" altLang="en-US" dirty="0">
                <a:solidFill>
                  <a:srgbClr val="010066"/>
                </a:solidFill>
              </a:rPr>
              <a:t>.”</a:t>
            </a:r>
            <a:endParaRPr lang="en-GB" altLang="en-US" baseline="-25000" dirty="0">
              <a:solidFill>
                <a:srgbClr val="01006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4A951A-060D-43CE-9F8D-AE27AA211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55" y="4738688"/>
            <a:ext cx="564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3.</a:t>
            </a:r>
            <a:r>
              <a:rPr lang="en-GB" altLang="en-US" dirty="0">
                <a:solidFill>
                  <a:srgbClr val="010066"/>
                </a:solidFill>
              </a:rPr>
              <a:t> Add the links outside the brackets.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86E6BC-9FFF-4631-B99E-0C62733DB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55" y="5243513"/>
            <a:ext cx="5770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4.</a:t>
            </a:r>
            <a:r>
              <a:rPr lang="en-GB" altLang="en-US" dirty="0">
                <a:solidFill>
                  <a:srgbClr val="010066"/>
                </a:solidFill>
              </a:rPr>
              <a:t> Add the atoms that were attached to each C atom of the double bond.</a:t>
            </a:r>
            <a:endParaRPr lang="en-GB" altLang="en-US" baseline="-25000" dirty="0">
              <a:solidFill>
                <a:srgbClr val="010066"/>
              </a:solidFill>
            </a:endParaRPr>
          </a:p>
        </p:txBody>
      </p:sp>
      <p:pic>
        <p:nvPicPr>
          <p:cNvPr id="2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6A6C18-A931-4491-97C6-325F2827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6" grpId="0"/>
      <p:bldP spid="19" grpId="0"/>
      <p:bldP spid="20" grpId="0"/>
      <p:bldP spid="18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4502971-4A67-4196-9D83-957CA11A7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Which polymer?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5CAF8A50-3B68-4DDE-92EA-20D10293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8DACB7-0EB5-4040-86C5-EE5C28CE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110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766AD966-2815-4B9A-BB74-8265311BDE3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0A9AD0D-7910-49AD-A9EE-B456E898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61" y="4734721"/>
            <a:ext cx="464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3.</a:t>
            </a:r>
            <a:r>
              <a:rPr lang="en-GB" altLang="en-US" dirty="0">
                <a:solidFill>
                  <a:srgbClr val="010066"/>
                </a:solidFill>
              </a:rPr>
              <a:t> Draw the brackets and “</a:t>
            </a:r>
            <a:r>
              <a:rPr lang="en-GB" altLang="en-US" i="1" dirty="0">
                <a:solidFill>
                  <a:srgbClr val="010066"/>
                </a:solidFill>
              </a:rPr>
              <a:t>n</a:t>
            </a:r>
            <a:r>
              <a:rPr lang="en-GB" altLang="en-US" dirty="0">
                <a:solidFill>
                  <a:srgbClr val="010066"/>
                </a:solidFill>
              </a:rPr>
              <a:t>.”</a:t>
            </a:r>
          </a:p>
        </p:txBody>
      </p:sp>
      <p:pic>
        <p:nvPicPr>
          <p:cNvPr id="377865" name="Picture 9" descr="vinylchloride_brackets1">
            <a:extLst>
              <a:ext uri="{FF2B5EF4-FFF2-40B4-BE49-F238E27FC236}">
                <a16:creationId xmlns:a16="http://schemas.microsoft.com/office/drawing/2014/main" id="{19A6B39A-13E9-46FF-B6EF-527272D8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244850"/>
            <a:ext cx="22256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B95C482C-8ACB-47DE-90C0-139D4FEC5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What’s the monomer?</a:t>
            </a: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4EB364AE-C9E0-4F24-92F4-E18D89D1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405688" cy="46196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What is the monomer of </a:t>
            </a:r>
            <a:r>
              <a:rPr lang="en-GB" altLang="en-US" b="1" dirty="0">
                <a:solidFill>
                  <a:srgbClr val="010066"/>
                </a:solidFill>
              </a:rPr>
              <a:t>poly(</a:t>
            </a:r>
            <a:r>
              <a:rPr lang="en-GB" altLang="en-US" b="1" dirty="0" err="1">
                <a:solidFill>
                  <a:srgbClr val="010066"/>
                </a:solidFill>
              </a:rPr>
              <a:t>vinylchloride</a:t>
            </a:r>
            <a:r>
              <a:rPr lang="en-GB" altLang="en-US" b="1" dirty="0">
                <a:solidFill>
                  <a:srgbClr val="010066"/>
                </a:solidFill>
              </a:rPr>
              <a:t>)</a:t>
            </a:r>
            <a:r>
              <a:rPr lang="en-GB" altLang="en-US" dirty="0">
                <a:solidFill>
                  <a:srgbClr val="010066"/>
                </a:solidFill>
              </a:rPr>
              <a:t> (PVC)?</a:t>
            </a:r>
          </a:p>
        </p:txBody>
      </p:sp>
      <p:pic>
        <p:nvPicPr>
          <p:cNvPr id="21510" name="Picture 4" descr="PVC_formula">
            <a:extLst>
              <a:ext uri="{FF2B5EF4-FFF2-40B4-BE49-F238E27FC236}">
                <a16:creationId xmlns:a16="http://schemas.microsoft.com/office/drawing/2014/main" id="{C5BC5488-5F23-4B62-8EAF-9FE90966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84300"/>
            <a:ext cx="1468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4" name="Picture 8" descr="vinylchloride_brackets3">
            <a:extLst>
              <a:ext uri="{FF2B5EF4-FFF2-40B4-BE49-F238E27FC236}">
                <a16:creationId xmlns:a16="http://schemas.microsoft.com/office/drawing/2014/main" id="{FF965618-28FB-4661-9D16-5123211A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205163"/>
            <a:ext cx="2343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6" name="Picture 10" descr="vinylchloride_brackets2">
            <a:extLst>
              <a:ext uri="{FF2B5EF4-FFF2-40B4-BE49-F238E27FC236}">
                <a16:creationId xmlns:a16="http://schemas.microsoft.com/office/drawing/2014/main" id="{15397A39-9923-49E9-9A23-3513EF92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217863"/>
            <a:ext cx="2276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8" name="Picture 12" descr="vinylchloride_brackets">
            <a:extLst>
              <a:ext uri="{FF2B5EF4-FFF2-40B4-BE49-F238E27FC236}">
                <a16:creationId xmlns:a16="http://schemas.microsoft.com/office/drawing/2014/main" id="{ACCEA4E1-AEF9-45C2-8BCE-45CBC3A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105400"/>
            <a:ext cx="20685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9" name="Picture 13" descr="PVC_formula">
            <a:extLst>
              <a:ext uri="{FF2B5EF4-FFF2-40B4-BE49-F238E27FC236}">
                <a16:creationId xmlns:a16="http://schemas.microsoft.com/office/drawing/2014/main" id="{4C02CC8C-B1B9-45B8-871B-9BA3BB54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911725"/>
            <a:ext cx="16033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E6C741-3F9E-45D5-8EDD-06105A86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323975"/>
            <a:ext cx="6078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Follow these steps to determine the monomer of a polymer:</a:t>
            </a:r>
          </a:p>
        </p:txBody>
      </p:sp>
      <p:pic>
        <p:nvPicPr>
          <p:cNvPr id="17" name="Picture 16" descr="black arrow.png">
            <a:extLst>
              <a:ext uri="{FF2B5EF4-FFF2-40B4-BE49-F238E27FC236}">
                <a16:creationId xmlns:a16="http://schemas.microsoft.com/office/drawing/2014/main" id="{52203DF1-C5AD-4135-9DEB-EC3F200A5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503863"/>
            <a:ext cx="7064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CE00A9-CFAD-475D-939A-339AF8A36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6" y="2213770"/>
            <a:ext cx="5077531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1.</a:t>
            </a:r>
            <a:r>
              <a:rPr lang="en-GB" altLang="en-US" dirty="0">
                <a:solidFill>
                  <a:srgbClr val="010066"/>
                </a:solidFill>
              </a:rPr>
              <a:t> Draw the two C atoms that have a single bond in the shorthand formula so that they are joined with a </a:t>
            </a:r>
            <a:r>
              <a:rPr lang="en-GB" altLang="en-US" b="1" dirty="0">
                <a:solidFill>
                  <a:srgbClr val="010066"/>
                </a:solidFill>
              </a:rPr>
              <a:t>double covalent bond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471706-4C55-4FD5-BB94-1C9B727F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97" y="3843339"/>
            <a:ext cx="4423304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2.</a:t>
            </a:r>
            <a:r>
              <a:rPr lang="en-GB" altLang="en-US" dirty="0">
                <a:solidFill>
                  <a:srgbClr val="010066"/>
                </a:solidFill>
              </a:rPr>
              <a:t> Add the atoms attached to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each C atom.</a:t>
            </a:r>
            <a:endParaRPr lang="en-GB" altLang="en-US" baseline="-25000" dirty="0">
              <a:solidFill>
                <a:srgbClr val="01006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A24FFB-D02D-4F4C-8BB2-54ADAFAC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23" y="5256213"/>
            <a:ext cx="3840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equation for the reaction can be drawn as:</a:t>
            </a:r>
          </a:p>
        </p:txBody>
      </p:sp>
      <p:pic>
        <p:nvPicPr>
          <p:cNvPr id="2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B05D1D-3BCA-4F78-923B-976BB29B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A988728A-F645-4DA1-8DE9-5F5A7DA56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Which monomer?</a:t>
            </a:r>
          </a:p>
        </p:txBody>
      </p:sp>
      <p:pic>
        <p:nvPicPr>
          <p:cNvPr id="6" name="Picture 5" descr="flash_icon">
            <a:extLst>
              <a:ext uri="{FF2B5EF4-FFF2-40B4-BE49-F238E27FC236}">
                <a16:creationId xmlns:a16="http://schemas.microsoft.com/office/drawing/2014/main" id="{62FE2958-0215-4E17-920C-A220D59C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80F94B-C9B0-415D-9294-DD1656F7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34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5CFC1417-6185-4E11-B54B-23F0483740A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3438E70-1472-4E14-8CC0-1EF060ED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Condensation polymerization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814F996E-F136-467C-964D-063A9568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754063"/>
            <a:ext cx="8799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Polymers are also formed by </a:t>
            </a:r>
            <a:r>
              <a:rPr lang="en-GB" altLang="en-US" b="1" dirty="0">
                <a:solidFill>
                  <a:srgbClr val="FF6600"/>
                </a:solidFill>
              </a:rPr>
              <a:t>condensation polymerization</a:t>
            </a:r>
            <a:r>
              <a:rPr lang="en-GB" altLang="en-US" dirty="0"/>
              <a:t>.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65DBC314-1095-4D78-AC9E-418604608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867025"/>
            <a:ext cx="3952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small molecule, such as </a:t>
            </a:r>
            <a:r>
              <a:rPr lang="en-GB" altLang="en-US" b="1" dirty="0"/>
              <a:t>water</a:t>
            </a:r>
            <a:r>
              <a:rPr lang="en-GB" altLang="en-US" dirty="0"/>
              <a:t>, is removed during the reaction and a covalent bond is formed between the two monomers.</a:t>
            </a:r>
          </a:p>
        </p:txBody>
      </p:sp>
      <p:sp>
        <p:nvSpPr>
          <p:cNvPr id="23562" name="Rectangle 14">
            <a:extLst>
              <a:ext uri="{FF2B5EF4-FFF2-40B4-BE49-F238E27FC236}">
                <a16:creationId xmlns:a16="http://schemas.microsoft.com/office/drawing/2014/main" id="{DBD29003-3139-42A9-9E63-E53509E80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25600"/>
            <a:ext cx="8356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monomers join together in </a:t>
            </a:r>
            <a:r>
              <a:rPr lang="en-GB" altLang="en-US" b="1">
                <a:solidFill>
                  <a:srgbClr val="FF6600"/>
                </a:solidFill>
              </a:rPr>
              <a:t>condensation reactions</a:t>
            </a:r>
            <a:r>
              <a:rPr lang="en-GB" altLang="en-US"/>
              <a:t> to form long chains of polymers.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40F26-38F6-4B71-A17A-99BC31FC0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216525"/>
            <a:ext cx="424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FF6600"/>
                </a:solidFill>
              </a:rPr>
              <a:t>Nylon</a:t>
            </a:r>
            <a:r>
              <a:rPr lang="en-GB" altLang="en-US"/>
              <a:t> is a type of condensation polymer.</a:t>
            </a:r>
          </a:p>
        </p:txBody>
      </p:sp>
      <p:pic>
        <p:nvPicPr>
          <p:cNvPr id="9" name="Picture 8" descr="slide 15.jpg">
            <a:extLst>
              <a:ext uri="{FF2B5EF4-FFF2-40B4-BE49-F238E27FC236}">
                <a16:creationId xmlns:a16="http://schemas.microsoft.com/office/drawing/2014/main" id="{02ADC728-F17E-4669-B160-DB578AE96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404177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9CA8C6-F6B3-4C2D-974B-77D7DF84E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356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3. Scale, Proportion, and Quantity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9C6C19A-7C70-44BE-B620-E844A801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Monomers for condensation polymers</a:t>
            </a:r>
          </a:p>
        </p:txBody>
      </p:sp>
      <p:sp>
        <p:nvSpPr>
          <p:cNvPr id="24580" name="TextBox 2">
            <a:extLst>
              <a:ext uri="{FF2B5EF4-FFF2-40B4-BE49-F238E27FC236}">
                <a16:creationId xmlns:a16="http://schemas.microsoft.com/office/drawing/2014/main" id="{69AAF618-19FD-44FE-B811-AC3994BB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73288"/>
            <a:ext cx="818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simplest condensation polymers are formed by the polymerization of two </a:t>
            </a:r>
            <a:r>
              <a:rPr lang="en-GB" altLang="en-US" b="1" dirty="0"/>
              <a:t>different</a:t>
            </a:r>
            <a:r>
              <a:rPr lang="en-GB" altLang="en-US" dirty="0"/>
              <a:t> monomers.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6987-BCDB-4940-A733-7D4DF705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643438"/>
            <a:ext cx="3916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An example of a simple condensation polymer, formed from two different monomers, is </a:t>
            </a:r>
            <a:r>
              <a:rPr lang="en-GB" altLang="en-US" b="1">
                <a:solidFill>
                  <a:srgbClr val="FF6600"/>
                </a:solidFill>
              </a:rPr>
              <a:t>polyester</a:t>
            </a:r>
            <a:r>
              <a:rPr lang="en-GB" altLang="en-US"/>
              <a:t>.  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B78F5F3D-A720-455D-9D6A-45224993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54063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Condensation polymerization involves monomers with </a:t>
            </a:r>
            <a:r>
              <a:rPr lang="en-GB" altLang="en-US" b="1" dirty="0"/>
              <a:t>two</a:t>
            </a:r>
            <a:r>
              <a:rPr lang="en-GB" altLang="en-US" dirty="0"/>
              <a:t> </a:t>
            </a:r>
            <a:r>
              <a:rPr lang="en-GB" altLang="en-US" b="1" dirty="0">
                <a:solidFill>
                  <a:srgbClr val="FF6600"/>
                </a:solidFill>
              </a:rPr>
              <a:t>functional groups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r>
              <a:rPr lang="en-GB" altLang="en-US" dirty="0"/>
              <a:t> A functional group is a group of atoms that are involved in chemical reactions.</a:t>
            </a:r>
          </a:p>
        </p:txBody>
      </p:sp>
      <p:pic>
        <p:nvPicPr>
          <p:cNvPr id="24583" name="Picture 5" descr="C:\Users\Charlotte.Pritchard\hexanedioic acid.png">
            <a:extLst>
              <a:ext uri="{FF2B5EF4-FFF2-40B4-BE49-F238E27FC236}">
                <a16:creationId xmlns:a16="http://schemas.microsoft.com/office/drawing/2014/main" id="{9292B0A1-C6C2-4066-9C05-86B7AEDF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7"/>
          <a:stretch>
            <a:fillRect/>
          </a:stretch>
        </p:blipFill>
        <p:spPr bwMode="auto">
          <a:xfrm>
            <a:off x="4276725" y="3349625"/>
            <a:ext cx="42560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10">
            <a:extLst>
              <a:ext uri="{FF2B5EF4-FFF2-40B4-BE49-F238E27FC236}">
                <a16:creationId xmlns:a16="http://schemas.microsoft.com/office/drawing/2014/main" id="{99A6690B-C030-46CB-8186-8C6BA499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553075"/>
            <a:ext cx="263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functional groups</a:t>
            </a:r>
          </a:p>
        </p:txBody>
      </p:sp>
      <p:pic>
        <p:nvPicPr>
          <p:cNvPr id="19" name="Picture 3" descr="C:\Users\Charlotte.Pritchard\hexanedioic acid functional groups.png">
            <a:extLst>
              <a:ext uri="{FF2B5EF4-FFF2-40B4-BE49-F238E27FC236}">
                <a16:creationId xmlns:a16="http://schemas.microsoft.com/office/drawing/2014/main" id="{F6AC49DB-BCC1-4A8B-A4D7-689F9F85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2"/>
          <a:stretch>
            <a:fillRect/>
          </a:stretch>
        </p:blipFill>
        <p:spPr bwMode="auto">
          <a:xfrm>
            <a:off x="4276725" y="3348038"/>
            <a:ext cx="42560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9FDF474-CE38-4356-BCEA-3E1979A7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224213"/>
            <a:ext cx="350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Each monomer has two functional groups that are the same. </a:t>
            </a:r>
          </a:p>
        </p:txBody>
      </p:sp>
      <p:pic>
        <p:nvPicPr>
          <p:cNvPr id="16" name="Picture 15" descr="slide 16 - 1.png">
            <a:extLst>
              <a:ext uri="{FF2B5EF4-FFF2-40B4-BE49-F238E27FC236}">
                <a16:creationId xmlns:a16="http://schemas.microsoft.com/office/drawing/2014/main" id="{8CE2BBAC-B202-4AE6-B4EA-47CDECEE7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891088"/>
            <a:ext cx="3587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lide 16 - 2.png">
            <a:extLst>
              <a:ext uri="{FF2B5EF4-FFF2-40B4-BE49-F238E27FC236}">
                <a16:creationId xmlns:a16="http://schemas.microsoft.com/office/drawing/2014/main" id="{B4F94830-3F61-4C60-A18B-F9A5A577E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4821238"/>
            <a:ext cx="3587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A02430EC-FE30-4136-AF4E-833F421B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D99870-1548-4898-8859-C6B6D024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6" grpId="0"/>
      <p:bldP spid="2458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20F845E-BF6E-4E55-8A96-7E67B7AD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are polyesters made? (1)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E358E560-B571-4260-8578-234D546ED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862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A </a:t>
            </a:r>
            <a:r>
              <a:rPr lang="en-GB" altLang="en-US" b="1"/>
              <a:t>polyester</a:t>
            </a:r>
            <a:r>
              <a:rPr lang="en-GB" altLang="en-US"/>
              <a:t> is a type of condensation polymer formed from the condensation reaction between </a:t>
            </a:r>
            <a:r>
              <a:rPr lang="en-GB" altLang="en-US" b="1"/>
              <a:t>two</a:t>
            </a:r>
            <a:r>
              <a:rPr lang="en-GB" altLang="en-US"/>
              <a:t> different types of monomer.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119E30-6322-49D6-9DDB-18F11801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6638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One monomer contains two </a:t>
            </a:r>
            <a:r>
              <a:rPr lang="en-GB" altLang="en-US" b="1" dirty="0">
                <a:solidFill>
                  <a:srgbClr val="FF6600"/>
                </a:solidFill>
              </a:rPr>
              <a:t>alcohol functional groups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B76E81-9482-49AB-B067-750E9889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81525"/>
            <a:ext cx="389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The other monomer contains two </a:t>
            </a:r>
            <a:r>
              <a:rPr lang="en-GB" altLang="en-US" b="1">
                <a:solidFill>
                  <a:srgbClr val="FF6600"/>
                </a:solidFill>
              </a:rPr>
              <a:t>carboxyl functional groups</a:t>
            </a:r>
            <a:r>
              <a:rPr lang="en-GB" altLang="en-US"/>
              <a:t>.</a:t>
            </a:r>
          </a:p>
        </p:txBody>
      </p:sp>
      <p:pic>
        <p:nvPicPr>
          <p:cNvPr id="10" name="Picture 9" descr="slide 17.png">
            <a:extLst>
              <a:ext uri="{FF2B5EF4-FFF2-40B4-BE49-F238E27FC236}">
                <a16:creationId xmlns:a16="http://schemas.microsoft.com/office/drawing/2014/main" id="{3BA7ABA3-DFFE-4A91-AC49-5A348EF2A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178050"/>
            <a:ext cx="27749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lide 17 - 2.png">
            <a:extLst>
              <a:ext uri="{FF2B5EF4-FFF2-40B4-BE49-F238E27FC236}">
                <a16:creationId xmlns:a16="http://schemas.microsoft.com/office/drawing/2014/main" id="{16535112-19DF-42DD-82E7-828964FBA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256088"/>
            <a:ext cx="46561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422024A7-D2DB-415D-BD73-FE11C112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CFC480-FF15-46B1-98B8-B088FB43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D61A579-C919-4FC8-90A8-06ED871B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are polyesters made? (2)</a:t>
            </a:r>
          </a:p>
        </p:txBody>
      </p:sp>
      <p:pic>
        <p:nvPicPr>
          <p:cNvPr id="29702" name="Picture 16" descr="ethandiol.png">
            <a:extLst>
              <a:ext uri="{FF2B5EF4-FFF2-40B4-BE49-F238E27FC236}">
                <a16:creationId xmlns:a16="http://schemas.microsoft.com/office/drawing/2014/main" id="{644462A8-2184-4FF5-B010-6A8538BC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/>
          <a:stretch>
            <a:fillRect/>
          </a:stretch>
        </p:blipFill>
        <p:spPr bwMode="auto">
          <a:xfrm>
            <a:off x="1022350" y="2435225"/>
            <a:ext cx="21113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7" descr="adipic acid.png">
            <a:extLst>
              <a:ext uri="{FF2B5EF4-FFF2-40B4-BE49-F238E27FC236}">
                <a16:creationId xmlns:a16="http://schemas.microsoft.com/office/drawing/2014/main" id="{8C78E94E-74D7-4C44-819C-F13872D5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/>
          <a:stretch>
            <a:fillRect/>
          </a:stretch>
        </p:blipFill>
        <p:spPr bwMode="auto">
          <a:xfrm>
            <a:off x="4848225" y="2443163"/>
            <a:ext cx="3429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8" descr="polymer.png">
            <a:extLst>
              <a:ext uri="{FF2B5EF4-FFF2-40B4-BE49-F238E27FC236}">
                <a16:creationId xmlns:a16="http://schemas.microsoft.com/office/drawing/2014/main" id="{FF33BDED-B9D7-4521-B212-1BA7E68D9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721225"/>
            <a:ext cx="49688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20">
            <a:extLst>
              <a:ext uri="{FF2B5EF4-FFF2-40B4-BE49-F238E27FC236}">
                <a16:creationId xmlns:a16="http://schemas.microsoft.com/office/drawing/2014/main" id="{90261E44-AB76-4B6F-9F60-2D5489DD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911475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/>
              <a:t>+</a:t>
            </a:r>
          </a:p>
        </p:txBody>
      </p:sp>
      <p:sp>
        <p:nvSpPr>
          <p:cNvPr id="26633" name="TextBox 21">
            <a:extLst>
              <a:ext uri="{FF2B5EF4-FFF2-40B4-BE49-F238E27FC236}">
                <a16:creationId xmlns:a16="http://schemas.microsoft.com/office/drawing/2014/main" id="{2D88BDCA-2656-4AAD-8DDB-8F64542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54063"/>
            <a:ext cx="7789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One type of polyester is formed by the </a:t>
            </a:r>
            <a:r>
              <a:rPr lang="en-GB" altLang="en-US" b="1" dirty="0"/>
              <a:t>condensation polymerization</a:t>
            </a:r>
            <a:r>
              <a:rPr lang="en-GB" altLang="en-US" dirty="0"/>
              <a:t> of ethane diol and </a:t>
            </a:r>
            <a:r>
              <a:rPr lang="en-GB" altLang="en-US" dirty="0" err="1"/>
              <a:t>hexanedioic</a:t>
            </a:r>
            <a:r>
              <a:rPr lang="en-GB" altLang="en-US" dirty="0"/>
              <a:t> acid.  </a:t>
            </a:r>
          </a:p>
        </p:txBody>
      </p:sp>
      <p:sp>
        <p:nvSpPr>
          <p:cNvPr id="29708" name="TextBox 22">
            <a:extLst>
              <a:ext uri="{FF2B5EF4-FFF2-40B4-BE49-F238E27FC236}">
                <a16:creationId xmlns:a16="http://schemas.microsoft.com/office/drawing/2014/main" id="{805D4E0C-FC10-4A33-8EED-DD453BF6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53292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+    </a:t>
            </a:r>
            <a:r>
              <a:rPr lang="en-GB" altLang="en-US" b="1">
                <a:solidFill>
                  <a:srgbClr val="FF6600"/>
                </a:solidFill>
              </a:rPr>
              <a:t>H</a:t>
            </a:r>
            <a:r>
              <a:rPr lang="en-GB" altLang="en-US" b="1" baseline="-25000">
                <a:solidFill>
                  <a:srgbClr val="FF6600"/>
                </a:solidFill>
              </a:rPr>
              <a:t>2</a:t>
            </a:r>
            <a:r>
              <a:rPr lang="en-GB" altLang="en-US" b="1">
                <a:solidFill>
                  <a:srgbClr val="FF660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777BC-9E9A-42F0-8F61-7601285AF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3811588"/>
            <a:ext cx="180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ethane diol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64A00-2251-4B74-A890-6BE058E5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3811588"/>
            <a:ext cx="269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hexanedioic acid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7A27-763A-460A-BA23-4A3A5D27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09750"/>
            <a:ext cx="862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first step in the formation of the polyester is shown below: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0EFFA-FAF4-497A-8270-9AA31BB6E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6207125"/>
            <a:ext cx="268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start of polyester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19AEE-85A9-46FB-B50F-82202929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6153150"/>
            <a:ext cx="98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water</a:t>
            </a:r>
          </a:p>
        </p:txBody>
      </p:sp>
      <p:pic>
        <p:nvPicPr>
          <p:cNvPr id="18" name="Picture 174" descr="blue arrow down.png">
            <a:extLst>
              <a:ext uri="{FF2B5EF4-FFF2-40B4-BE49-F238E27FC236}">
                <a16:creationId xmlns:a16="http://schemas.microsoft.com/office/drawing/2014/main" id="{BE061724-4F43-4068-B5CD-2DCC2901D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225925"/>
            <a:ext cx="6508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67ACCD29-D3FA-4170-AD66-CBEC5EE4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A48AF0-CBF6-4152-9AAE-FD3D4EE2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8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06AEF18-1964-4279-BA75-FDDDDD3E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Polyesters: building the polymer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99E44-7535-4E76-B494-37E10157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451225"/>
            <a:ext cx="818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Multiple rounds of condensation reactions occur to form the final polyester polymer:</a:t>
            </a: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0045DA9B-EB44-4C27-96DF-79B7D777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54063"/>
            <a:ext cx="716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polyester is extended further by the addition of more monomers. </a:t>
            </a:r>
            <a:r>
              <a:rPr lang="en-GB" altLang="en-US" b="1"/>
              <a:t>Water</a:t>
            </a:r>
            <a:r>
              <a:rPr lang="en-GB" altLang="en-US"/>
              <a:t> is released during each condensation reaction.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2A4A6-C9EC-4B1A-ABB5-0D176401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2430463"/>
            <a:ext cx="36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78741-0DD2-4B30-B0EF-F78B0908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243046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+</a:t>
            </a:r>
          </a:p>
        </p:txBody>
      </p:sp>
      <p:pic>
        <p:nvPicPr>
          <p:cNvPr id="15" name="Picture 14" descr="polymer2.png">
            <a:extLst>
              <a:ext uri="{FF2B5EF4-FFF2-40B4-BE49-F238E27FC236}">
                <a16:creationId xmlns:a16="http://schemas.microsoft.com/office/drawing/2014/main" id="{19A9857C-276B-409D-95C6-97724627A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92650"/>
            <a:ext cx="85328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360EAD2D-24A5-4FA4-B7F9-A429C3FD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4524375"/>
            <a:ext cx="8193087" cy="1568450"/>
          </a:xfrm>
          <a:prstGeom prst="bracketPair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4" name="Picture 133" descr="slide 19 - 1.png">
            <a:extLst>
              <a:ext uri="{FF2B5EF4-FFF2-40B4-BE49-F238E27FC236}">
                <a16:creationId xmlns:a16="http://schemas.microsoft.com/office/drawing/2014/main" id="{7EE7F315-DFC9-4714-A437-BE4DEE21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092325"/>
            <a:ext cx="38211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lide 19 - 2.png">
            <a:extLst>
              <a:ext uri="{FF2B5EF4-FFF2-40B4-BE49-F238E27FC236}">
                <a16:creationId xmlns:a16="http://schemas.microsoft.com/office/drawing/2014/main" id="{9F52C5A7-7633-4594-A415-3857432C6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151063"/>
            <a:ext cx="16144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lide 19 - 3.png">
            <a:extLst>
              <a:ext uri="{FF2B5EF4-FFF2-40B4-BE49-F238E27FC236}">
                <a16:creationId xmlns:a16="http://schemas.microsoft.com/office/drawing/2014/main" id="{689C215B-FA7A-46DA-99AA-A95CB0E80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117725"/>
            <a:ext cx="2681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notes_icon">
            <a:extLst>
              <a:ext uri="{FF2B5EF4-FFF2-40B4-BE49-F238E27FC236}">
                <a16:creationId xmlns:a16="http://schemas.microsoft.com/office/drawing/2014/main" id="{32C7A4C2-557D-40F0-B2BE-BE3533F1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7A41E1-E1DB-464E-8823-01778C89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CEC8D68-8956-4FD0-A8B1-402B91C3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Repeating units and polyesters</a:t>
            </a:r>
          </a:p>
        </p:txBody>
      </p:sp>
      <p:sp>
        <p:nvSpPr>
          <p:cNvPr id="28675" name="TextBox 2">
            <a:extLst>
              <a:ext uri="{FF2B5EF4-FFF2-40B4-BE49-F238E27FC236}">
                <a16:creationId xmlns:a16="http://schemas.microsoft.com/office/drawing/2014/main" id="{232325CE-A980-4757-9ABB-FD66BCA7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54063"/>
            <a:ext cx="8632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To avoid having to write out the whole chain, a shorthand formula is used to show only the </a:t>
            </a:r>
            <a:r>
              <a:rPr lang="en-GB" altLang="en-US" dirty="0">
                <a:solidFill>
                  <a:srgbClr val="010066"/>
                </a:solidFill>
              </a:rPr>
              <a:t>repeating unit </a:t>
            </a:r>
            <a:r>
              <a:rPr lang="en-GB" altLang="en-US" dirty="0"/>
              <a:t>in the polymer. 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D812D35-A86D-468F-AD2F-3003FA95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033963"/>
            <a:ext cx="8513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“</a:t>
            </a:r>
            <a:r>
              <a:rPr lang="en-GB" altLang="en-US" i="1" dirty="0">
                <a:solidFill>
                  <a:srgbClr val="010066"/>
                </a:solidFill>
              </a:rPr>
              <a:t>n</a:t>
            </a:r>
            <a:r>
              <a:rPr lang="en-GB" altLang="en-US" dirty="0">
                <a:solidFill>
                  <a:srgbClr val="010066"/>
                </a:solidFill>
              </a:rPr>
              <a:t>” means that the polymer contains a very large number of the repeating unit shown in the brackets.</a:t>
            </a:r>
          </a:p>
        </p:txBody>
      </p:sp>
      <p:pic>
        <p:nvPicPr>
          <p:cNvPr id="6" name="Picture 5" descr="polyester repeating unit.png">
            <a:extLst>
              <a:ext uri="{FF2B5EF4-FFF2-40B4-BE49-F238E27FC236}">
                <a16:creationId xmlns:a16="http://schemas.microsoft.com/office/drawing/2014/main" id="{CF967486-113F-4BD4-8E9A-76986E655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82800"/>
            <a:ext cx="830103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uble Bracket 6">
            <a:extLst>
              <a:ext uri="{FF2B5EF4-FFF2-40B4-BE49-F238E27FC236}">
                <a16:creationId xmlns:a16="http://schemas.microsoft.com/office/drawing/2014/main" id="{B6DDF894-CEF4-48B4-BA7C-37E1F3CC2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1960563"/>
            <a:ext cx="7772400" cy="2695575"/>
          </a:xfrm>
          <a:prstGeom prst="bracketPair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08694-BE5C-43D0-AF08-21CEFC28B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4259263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i="1"/>
              <a:t>n</a:t>
            </a:r>
          </a:p>
        </p:txBody>
      </p:sp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E3B209D-F723-4517-8764-85A6CB01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712796E-6F27-4949-8D8A-0DF5741B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Different polyesters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06C00-9A5C-4BFD-BB73-F16A09DA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84400"/>
            <a:ext cx="858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However, the different polyesters vary in how they are made and the structure of the monomers used to make them.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BCE7C0F6-077E-4744-924D-CEF5E11B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54063"/>
            <a:ext cx="775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All polyesters are made by the reaction between a </a:t>
            </a:r>
            <a:r>
              <a:rPr lang="en-GB" altLang="en-US" b="1" dirty="0"/>
              <a:t>carboxylic acid </a:t>
            </a:r>
            <a:r>
              <a:rPr lang="en-GB" altLang="en-US" dirty="0"/>
              <a:t>with two -COOH groups and an </a:t>
            </a:r>
            <a:r>
              <a:rPr lang="en-GB" altLang="en-US" b="1" dirty="0"/>
              <a:t>alcohol</a:t>
            </a:r>
            <a:r>
              <a:rPr lang="en-GB" altLang="en-US" dirty="0"/>
              <a:t> with two -OH groups.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214D1-47F6-4068-B48D-178875FF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246438"/>
            <a:ext cx="3929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Polyesters have many different uses, including: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2DE09-B709-4B4C-A6EA-6EBCE2F2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06888"/>
            <a:ext cx="213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clothing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F9BE7-AEA7-4063-89D9-53CCFD41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99038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plastic bottles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5D907-AAFD-4350-9691-A66DE640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691188"/>
            <a:ext cx="274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0363" indent="-3603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food packaging.</a:t>
            </a:r>
          </a:p>
        </p:txBody>
      </p:sp>
      <p:pic>
        <p:nvPicPr>
          <p:cNvPr id="11" name="Picture 10" descr="slide 21.jpg">
            <a:extLst>
              <a:ext uri="{FF2B5EF4-FFF2-40B4-BE49-F238E27FC236}">
                <a16:creationId xmlns:a16="http://schemas.microsoft.com/office/drawing/2014/main" id="{FD2BAEEF-A83C-4214-834E-D5442565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098800"/>
            <a:ext cx="39592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0A77DC-ED43-4131-91C4-853EA0EF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1338704-211A-4CCF-898A-43682FC0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Making condensation polymers: nylon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69690-9EC1-44E7-8750-B46E2AEA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68588"/>
            <a:ext cx="5637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Nylon can also be produced in a laboratory without the need for heating. </a:t>
            </a:r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4F52EC3C-D192-4D40-87A2-6651806B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54063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010066"/>
                </a:solidFill>
              </a:rPr>
              <a:t>Nylon</a:t>
            </a:r>
            <a:r>
              <a:rPr lang="en-GB" altLang="en-US"/>
              <a:t> is a condensation polymer produced in the fabric industry. The condensation reaction occurs at very high temperatures, producing molten nylon.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8C191-B9D7-4CE6-A6E9-F90ECD4C4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214813"/>
            <a:ext cx="5083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Aqueous solutions of the monomers are added to a beaker. A </a:t>
            </a:r>
            <a:r>
              <a:rPr lang="en-GB" altLang="en-US" dirty="0" err="1"/>
              <a:t>gray</a:t>
            </a:r>
            <a:r>
              <a:rPr lang="en-GB" altLang="en-US" dirty="0"/>
              <a:t> film of nylon will form that can be pulled out of the solution as a thread, using tweezers or a rod.</a:t>
            </a:r>
          </a:p>
        </p:txBody>
      </p:sp>
      <p:pic>
        <p:nvPicPr>
          <p:cNvPr id="10" name="Picture 9" descr="nylon_lap_experiment.png">
            <a:extLst>
              <a:ext uri="{FF2B5EF4-FFF2-40B4-BE49-F238E27FC236}">
                <a16:creationId xmlns:a16="http://schemas.microsoft.com/office/drawing/2014/main" id="{65C12181-C692-4E56-A55B-34444073A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827213"/>
            <a:ext cx="1916112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2F3631-7316-4497-9170-D44EA3D7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3789363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nylon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31BB7E-3E04-471B-9AF3-05BEC29C4D4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86600" y="4057650"/>
            <a:ext cx="517525" cy="0"/>
          </a:xfrm>
          <a:prstGeom prst="straightConnector1">
            <a:avLst/>
          </a:prstGeom>
          <a:noFill/>
          <a:ln w="38100" algn="ctr">
            <a:solidFill>
              <a:srgbClr val="01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EEB891C0-C26D-43CE-B81F-EB2A1D8B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lythene_balls">
            <a:extLst>
              <a:ext uri="{FF2B5EF4-FFF2-40B4-BE49-F238E27FC236}">
                <a16:creationId xmlns:a16="http://schemas.microsoft.com/office/drawing/2014/main" id="{8A4AB07B-EFB4-4193-9756-EE05EAE8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603375"/>
            <a:ext cx="57832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olythene_symbols">
            <a:extLst>
              <a:ext uri="{FF2B5EF4-FFF2-40B4-BE49-F238E27FC236}">
                <a16:creationId xmlns:a16="http://schemas.microsoft.com/office/drawing/2014/main" id="{AA1686A8-B03B-487A-A98D-E3F274B6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502025"/>
            <a:ext cx="58293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EC4AEE00-7B41-4058-BA9F-4DEAAC0DC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Polymers are long chains of atoms joined together by strong </a:t>
            </a:r>
            <a:r>
              <a:rPr lang="en-GB" altLang="en-US" b="1">
                <a:solidFill>
                  <a:srgbClr val="FF6600"/>
                </a:solidFill>
              </a:rPr>
              <a:t>covalent bonds</a:t>
            </a:r>
            <a:r>
              <a:rPr lang="en-GB" altLang="en-US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5CEC171E-79AE-43D6-8FFB-E8F75C5B2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 of polymers</a:t>
            </a:r>
          </a:p>
        </p:txBody>
      </p:sp>
      <p:sp>
        <p:nvSpPr>
          <p:cNvPr id="360455" name="Text Box 7">
            <a:extLst>
              <a:ext uri="{FF2B5EF4-FFF2-40B4-BE49-F238E27FC236}">
                <a16:creationId xmlns:a16="http://schemas.microsoft.com/office/drawing/2014/main" id="{F15FEA35-7380-44ED-AE24-D0BD5E27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3021013"/>
            <a:ext cx="1557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covalent bond</a:t>
            </a:r>
          </a:p>
        </p:txBody>
      </p:sp>
      <p:sp>
        <p:nvSpPr>
          <p:cNvPr id="21514" name="Rectangle 21">
            <a:extLst>
              <a:ext uri="{FF2B5EF4-FFF2-40B4-BE49-F238E27FC236}">
                <a16:creationId xmlns:a16="http://schemas.microsoft.com/office/drawing/2014/main" id="{8300C37A-7639-47B6-A885-8DF27CBF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01015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building blocks of polymers are called </a:t>
            </a:r>
            <a:r>
              <a:rPr lang="en-GB" altLang="en-US" b="1" dirty="0">
                <a:solidFill>
                  <a:srgbClr val="FF6600"/>
                </a:solidFill>
              </a:rPr>
              <a:t>monomers</a:t>
            </a:r>
            <a:r>
              <a:rPr lang="en-GB" altLang="en-US" dirty="0">
                <a:solidFill>
                  <a:srgbClr val="010066"/>
                </a:solidFill>
              </a:rPr>
              <a:t>. These join together to form long polymer molecules in a </a:t>
            </a:r>
            <a:r>
              <a:rPr lang="en-GB" altLang="en-US" b="1" dirty="0">
                <a:solidFill>
                  <a:srgbClr val="FF6600"/>
                </a:solidFill>
              </a:rPr>
              <a:t>polymerization</a:t>
            </a:r>
            <a:r>
              <a:rPr lang="en-GB" altLang="en-US" dirty="0">
                <a:solidFill>
                  <a:srgbClr val="010066"/>
                </a:solidFill>
              </a:rPr>
              <a:t> reaction. </a:t>
            </a:r>
          </a:p>
        </p:txBody>
      </p:sp>
      <p:pic>
        <p:nvPicPr>
          <p:cNvPr id="12" name="Picture 11" descr="Polymers_8.png">
            <a:extLst>
              <a:ext uri="{FF2B5EF4-FFF2-40B4-BE49-F238E27FC236}">
                <a16:creationId xmlns:a16="http://schemas.microsoft.com/office/drawing/2014/main" id="{991D12F6-68C3-4043-84C7-507981B4E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178050"/>
            <a:ext cx="14922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139CBB1D-8C0A-4B8B-B383-D7EA738D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1E8A95-50A3-4F23-9649-EEA82B1F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/>
      <p:bldP spid="21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6807481-D852-4333-A33E-09C9D639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Natural polymers</a:t>
            </a:r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B180BE34-7C78-44C7-B0FC-5587C339B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All living things, from plants to animals, are made of polymers. Polymers from living things are called </a:t>
            </a:r>
            <a:r>
              <a:rPr lang="en-GB" altLang="en-US" b="1" dirty="0">
                <a:solidFill>
                  <a:srgbClr val="FF6600"/>
                </a:solidFill>
              </a:rPr>
              <a:t>natural polymers</a:t>
            </a:r>
            <a:r>
              <a:rPr lang="en-GB" alt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4DCE-A7A3-4A64-8B04-716AACCC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04975"/>
            <a:ext cx="3662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Natural polymers include: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94A0D-7ECE-4CC3-896A-C3594FB9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259013"/>
            <a:ext cx="152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silk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0425-EF5C-4A0D-A149-F9493D8A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2811463"/>
            <a:ext cx="16525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DNA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E184B-C72C-4106-B603-2F2803601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365500"/>
            <a:ext cx="160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protein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E550D-3252-43CE-8348-FB2A24BB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917950"/>
            <a:ext cx="181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rubber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904B1-95FB-40F4-9B4D-974A7FB0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470400"/>
            <a:ext cx="1601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starch.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059A7-DF03-436C-9459-57304C55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024438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Some natural polymers can be extracted and converted into useful products. For example, silk produced by silkworms is used to make clothing.</a:t>
            </a:r>
          </a:p>
        </p:txBody>
      </p:sp>
      <p:pic>
        <p:nvPicPr>
          <p:cNvPr id="16" name="Picture 15" descr="Noppharat4569_silkworms_shutterstock.jpg">
            <a:extLst>
              <a:ext uri="{FF2B5EF4-FFF2-40B4-BE49-F238E27FC236}">
                <a16:creationId xmlns:a16="http://schemas.microsoft.com/office/drawing/2014/main" id="{C75D7242-9137-4D17-A874-D94F12E31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3" b="4742"/>
          <a:stretch>
            <a:fillRect/>
          </a:stretch>
        </p:blipFill>
        <p:spPr bwMode="auto">
          <a:xfrm>
            <a:off x="3336925" y="2195513"/>
            <a:ext cx="4949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146BE017-37A2-4143-9EE0-D2C185AD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6BF1AA-B44B-4BF8-8F93-C21E4BCB6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CVS\production\GCSEChemistry\src\images\nylon_coloa studio-shutterstock_410849401.jpg">
            <a:extLst>
              <a:ext uri="{FF2B5EF4-FFF2-40B4-BE49-F238E27FC236}">
                <a16:creationId xmlns:a16="http://schemas.microsoft.com/office/drawing/2014/main" id="{5D24EF2B-34EF-46E5-A27B-81122633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319338"/>
            <a:ext cx="35528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0CD2E0F9-9198-401E-B4D0-F8DDB111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Synthetic polymers</a:t>
            </a: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B9098831-E573-482A-BA84-F68A7DA0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85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Polymers that are synthesized in a laboratory are called </a:t>
            </a:r>
            <a:r>
              <a:rPr lang="en-GB" altLang="en-US" b="1" dirty="0">
                <a:solidFill>
                  <a:srgbClr val="FF6600"/>
                </a:solidFill>
              </a:rPr>
              <a:t>synthetic polymers</a:t>
            </a:r>
            <a:r>
              <a:rPr lang="en-GB" altLang="en-US" dirty="0"/>
              <a:t>. These are made from substances extracted from the Earth’s crust.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363E7-E53A-4E50-B171-73D64762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65338"/>
            <a:ext cx="4727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Synthetic polymers include: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41CF5-C065-46A9-B258-D260BF71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608263"/>
            <a:ext cx="173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nylon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5D18B-EC24-4C0C-A027-243767C1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692525"/>
            <a:ext cx="262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polyethene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7C9D2-FF17-4B36-8D60-621AFB97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235450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polystyrene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331F-3BF5-446A-94A6-B63617EB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778375"/>
            <a:ext cx="18367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Kevlar.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6F82C-7683-4D21-81C0-8416B1AE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151188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/>
              <a:t>polyester</a:t>
            </a:r>
          </a:p>
        </p:txBody>
      </p:sp>
      <p:pic>
        <p:nvPicPr>
          <p:cNvPr id="14" name="Picture 20" descr="shutterstock_60877456_tkemot_ed">
            <a:extLst>
              <a:ext uri="{FF2B5EF4-FFF2-40B4-BE49-F238E27FC236}">
                <a16:creationId xmlns:a16="http://schemas.microsoft.com/office/drawing/2014/main" id="{6CBD7E4A-BC18-4DAF-9A79-678FF147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568575"/>
            <a:ext cx="19288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9CFEED-7CB0-40CD-993F-569AAB69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634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These polymers can be designed to have particular properties specific to their function. </a:t>
            </a:r>
          </a:p>
        </p:txBody>
      </p:sp>
      <p:pic>
        <p:nvPicPr>
          <p:cNvPr id="15" name="Picture 9" descr="notes_icon">
            <a:extLst>
              <a:ext uri="{FF2B5EF4-FFF2-40B4-BE49-F238E27FC236}">
                <a16:creationId xmlns:a16="http://schemas.microsoft.com/office/drawing/2014/main" id="{25FEE82A-268E-4BB1-BC4A-45707756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933A95-0F4C-499E-A059-5B7EF9A9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BB43F36-1D24-4571-8FA3-4AF0098C3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Natural and synthetic polymers</a:t>
            </a:r>
          </a:p>
        </p:txBody>
      </p:sp>
      <p:pic>
        <p:nvPicPr>
          <p:cNvPr id="8" name="Picture 5" descr="flash_icon">
            <a:extLst>
              <a:ext uri="{FF2B5EF4-FFF2-40B4-BE49-F238E27FC236}">
                <a16:creationId xmlns:a16="http://schemas.microsoft.com/office/drawing/2014/main" id="{5CD2E553-E673-45B0-BBA9-32B8D97A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otes_icon">
            <a:extLst>
              <a:ext uri="{FF2B5EF4-FFF2-40B4-BE49-F238E27FC236}">
                <a16:creationId xmlns:a16="http://schemas.microsoft.com/office/drawing/2014/main" id="{9521E6D8-3AB5-422E-9E41-07395454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5222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AF13FB-AC9D-4F97-999A-D9018783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9841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1520147-8DDC-4D26-BAB9-A0AEA4005D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6DCBAEC-1503-4D11-B120-1753A01F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Intermolecular forces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72B8DFC2-5136-4568-A403-7FF5EBBB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7691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Multiple polymer molecules are held together by </a:t>
            </a:r>
            <a:r>
              <a:rPr lang="en-GB" altLang="en-US" b="1">
                <a:solidFill>
                  <a:srgbClr val="FF6600"/>
                </a:solidFill>
              </a:rPr>
              <a:t>intermolecular forces</a:t>
            </a:r>
            <a:r>
              <a:rPr lang="en-GB" altLang="en-US"/>
              <a:t>.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E841D35B-8D15-45D8-A2C5-345203A68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327525"/>
            <a:ext cx="749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These forces determine the properties of the polymer.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1F1DE821-21A7-4811-B972-E154FFAE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Substances made of polymers are </a:t>
            </a:r>
            <a:r>
              <a:rPr lang="en-GB" altLang="en-US" b="1"/>
              <a:t>solid</a:t>
            </a:r>
            <a:r>
              <a:rPr lang="en-GB" altLang="en-US"/>
              <a:t> at room temperature due to the </a:t>
            </a:r>
            <a:r>
              <a:rPr lang="en-GB" altLang="en-US" b="1"/>
              <a:t>strong</a:t>
            </a:r>
            <a:r>
              <a:rPr lang="en-GB" altLang="en-US"/>
              <a:t> intermolecular forces between the polymer molecules.</a:t>
            </a:r>
          </a:p>
        </p:txBody>
      </p:sp>
      <p:pic>
        <p:nvPicPr>
          <p:cNvPr id="17415" name="Picture 31" descr="Picture8.jpg">
            <a:extLst>
              <a:ext uri="{FF2B5EF4-FFF2-40B4-BE49-F238E27FC236}">
                <a16:creationId xmlns:a16="http://schemas.microsoft.com/office/drawing/2014/main" id="{E3439465-8EF6-4808-9FC3-FD58CE81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60575"/>
            <a:ext cx="8575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38">
            <a:extLst>
              <a:ext uri="{FF2B5EF4-FFF2-40B4-BE49-F238E27FC236}">
                <a16:creationId xmlns:a16="http://schemas.microsoft.com/office/drawing/2014/main" id="{E5F6CC99-D26B-4E1E-AC89-E873236D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3700463"/>
            <a:ext cx="306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intermolecular forces</a:t>
            </a:r>
          </a:p>
        </p:txBody>
      </p:sp>
      <p:pic>
        <p:nvPicPr>
          <p:cNvPr id="11" name="Picture 10" descr="Polymers_9.1.png">
            <a:extLst>
              <a:ext uri="{FF2B5EF4-FFF2-40B4-BE49-F238E27FC236}">
                <a16:creationId xmlns:a16="http://schemas.microsoft.com/office/drawing/2014/main" id="{04A46F26-1129-4F9E-81D5-A65AADF2B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659063"/>
            <a:ext cx="1590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44A194-9DCB-473E-8490-AFD30F37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34674-B8B7-4081-9E32-C9DC585E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7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6C78AC4-312C-4446-80FC-4AF5C79D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Chain length and intermolecular forces</a:t>
            </a:r>
          </a:p>
        </p:txBody>
      </p:sp>
      <p:sp>
        <p:nvSpPr>
          <p:cNvPr id="22531" name="Rectangle 47">
            <a:extLst>
              <a:ext uri="{FF2B5EF4-FFF2-40B4-BE49-F238E27FC236}">
                <a16:creationId xmlns:a16="http://schemas.microsoft.com/office/drawing/2014/main" id="{565A71ED-99E9-44BC-A226-7AA3D514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35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Longer-chain polymers will be </a:t>
            </a:r>
            <a:r>
              <a:rPr lang="en-US" altLang="en-US" dirty="0">
                <a:solidFill>
                  <a:srgbClr val="010066"/>
                </a:solidFill>
              </a:rPr>
              <a:t>harder, stronger </a:t>
            </a:r>
            <a:r>
              <a:rPr lang="en-US" altLang="en-US" dirty="0"/>
              <a:t>and have </a:t>
            </a:r>
            <a:r>
              <a:rPr lang="en-US" altLang="en-US" dirty="0">
                <a:solidFill>
                  <a:srgbClr val="010066"/>
                </a:solidFill>
              </a:rPr>
              <a:t>higher</a:t>
            </a:r>
            <a:r>
              <a:rPr lang="en-US" altLang="en-US" b="1" dirty="0">
                <a:solidFill>
                  <a:srgbClr val="FF6600"/>
                </a:solidFill>
              </a:rPr>
              <a:t> </a:t>
            </a:r>
            <a:r>
              <a:rPr lang="en-US" altLang="en-US" dirty="0">
                <a:solidFill>
                  <a:srgbClr val="010066"/>
                </a:solidFill>
              </a:rPr>
              <a:t>melting points</a:t>
            </a:r>
            <a:r>
              <a:rPr lang="en-US" altLang="en-US" dirty="0"/>
              <a:t>.</a:t>
            </a:r>
            <a:endParaRPr lang="en-GB" altLang="en-US" dirty="0"/>
          </a:p>
        </p:txBody>
      </p:sp>
      <p:sp>
        <p:nvSpPr>
          <p:cNvPr id="18436" name="Rectangle 46">
            <a:extLst>
              <a:ext uri="{FF2B5EF4-FFF2-40B4-BE49-F238E27FC236}">
                <a16:creationId xmlns:a16="http://schemas.microsoft.com/office/drawing/2014/main" id="{4CF4B3AE-6488-47A7-899B-2FED24F7E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788988"/>
            <a:ext cx="8348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The</a:t>
            </a:r>
            <a:r>
              <a:rPr lang="en-US" altLang="en-US" b="1">
                <a:solidFill>
                  <a:srgbClr val="FF6600"/>
                </a:solidFill>
              </a:rPr>
              <a:t> </a:t>
            </a:r>
            <a:r>
              <a:rPr lang="en-US" altLang="en-US">
                <a:solidFill>
                  <a:srgbClr val="010066"/>
                </a:solidFill>
              </a:rPr>
              <a:t>intermolecular (IM) forces </a:t>
            </a:r>
            <a:r>
              <a:rPr lang="en-US" altLang="en-US"/>
              <a:t>increase as the molecules get larger. </a:t>
            </a:r>
            <a:endParaRPr lang="en-GB" altLang="en-US"/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1FDA250F-1F4A-4264-BE44-0F71DAEB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006725"/>
            <a:ext cx="279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10066"/>
                </a:solidFill>
              </a:rPr>
              <a:t>short chain = </a:t>
            </a:r>
          </a:p>
          <a:p>
            <a:r>
              <a:rPr lang="en-US" altLang="en-US" b="1">
                <a:solidFill>
                  <a:srgbClr val="010066"/>
                </a:solidFill>
              </a:rPr>
              <a:t>weaker IM forces</a:t>
            </a:r>
            <a:endParaRPr lang="en-GB" altLang="en-US" b="1">
              <a:solidFill>
                <a:srgbClr val="010066"/>
              </a:solidFill>
            </a:endParaRPr>
          </a:p>
        </p:txBody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id="{9598BE3C-88F7-4CBD-9AAE-1593A844A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225925"/>
            <a:ext cx="298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10066"/>
                </a:solidFill>
              </a:rPr>
              <a:t>long chain = </a:t>
            </a:r>
          </a:p>
          <a:p>
            <a:r>
              <a:rPr lang="en-US" altLang="en-US" b="1">
                <a:solidFill>
                  <a:srgbClr val="010066"/>
                </a:solidFill>
              </a:rPr>
              <a:t>stronger IM forces</a:t>
            </a:r>
            <a:endParaRPr lang="en-GB" altLang="en-US" b="1">
              <a:solidFill>
                <a:srgbClr val="010066"/>
              </a:solidFill>
            </a:endParaRPr>
          </a:p>
        </p:txBody>
      </p:sp>
      <p:sp>
        <p:nvSpPr>
          <p:cNvPr id="23562" name="Rectangle 37">
            <a:extLst>
              <a:ext uri="{FF2B5EF4-FFF2-40B4-BE49-F238E27FC236}">
                <a16:creationId xmlns:a16="http://schemas.microsoft.com/office/drawing/2014/main" id="{06CDB760-FE9D-4EFC-B74F-8E1572EF4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14525"/>
            <a:ext cx="8378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This means that the intermolecular forces are stronger between polymers with longer chains.</a:t>
            </a:r>
            <a:endParaRPr lang="en-GB" altLang="en-US"/>
          </a:p>
        </p:txBody>
      </p:sp>
      <p:pic>
        <p:nvPicPr>
          <p:cNvPr id="39" name="Picture 38" descr="Picture9.jpg">
            <a:extLst>
              <a:ext uri="{FF2B5EF4-FFF2-40B4-BE49-F238E27FC236}">
                <a16:creationId xmlns:a16="http://schemas.microsoft.com/office/drawing/2014/main" id="{D382624E-FEBB-42BB-9A8D-7AF2C2D1F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987675"/>
            <a:ext cx="2541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Picture10.jpg">
            <a:extLst>
              <a:ext uri="{FF2B5EF4-FFF2-40B4-BE49-F238E27FC236}">
                <a16:creationId xmlns:a16="http://schemas.microsoft.com/office/drawing/2014/main" id="{A6D10859-291A-4B0E-B74A-740FDDB24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271963"/>
            <a:ext cx="54181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55FEE2-560A-4FBF-AC8C-BE635D90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19BBBF-4051-49BC-A144-A12A06B4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26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1" grpId="0"/>
      <p:bldP spid="72" grpId="0"/>
      <p:bldP spid="235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polythene_balls">
            <a:extLst>
              <a:ext uri="{FF2B5EF4-FFF2-40B4-BE49-F238E27FC236}">
                <a16:creationId xmlns:a16="http://schemas.microsoft.com/office/drawing/2014/main" id="{3EB7481E-E96C-457E-B448-A1A57970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106738"/>
            <a:ext cx="57832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1" name="Picture 3" descr="polythene_symbols">
            <a:extLst>
              <a:ext uri="{FF2B5EF4-FFF2-40B4-BE49-F238E27FC236}">
                <a16:creationId xmlns:a16="http://schemas.microsoft.com/office/drawing/2014/main" id="{760C4215-5E0D-42C2-B3C9-646BDE3D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5108575"/>
            <a:ext cx="58293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B7E16F3C-844A-4B77-A603-747DE3E2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FF6600"/>
                </a:solidFill>
              </a:rPr>
              <a:t>Polymerization</a:t>
            </a:r>
            <a:r>
              <a:rPr lang="en-GB" altLang="en-US" dirty="0">
                <a:solidFill>
                  <a:srgbClr val="010066"/>
                </a:solidFill>
              </a:rPr>
              <a:t> is the reaction used to convert monomers into polymers. The </a:t>
            </a:r>
            <a:r>
              <a:rPr lang="en-GB" altLang="en-US" b="1" dirty="0">
                <a:solidFill>
                  <a:srgbClr val="010066"/>
                </a:solidFill>
              </a:rPr>
              <a:t>monomers</a:t>
            </a:r>
            <a:r>
              <a:rPr lang="en-GB" altLang="en-US" dirty="0">
                <a:solidFill>
                  <a:srgbClr val="010066"/>
                </a:solidFill>
              </a:rPr>
              <a:t> in a </a:t>
            </a:r>
            <a:r>
              <a:rPr lang="en-GB" altLang="en-US" b="1" dirty="0">
                <a:solidFill>
                  <a:srgbClr val="010066"/>
                </a:solidFill>
              </a:rPr>
              <a:t>polymer</a:t>
            </a:r>
            <a:r>
              <a:rPr lang="en-GB" altLang="en-US" dirty="0">
                <a:solidFill>
                  <a:srgbClr val="010066"/>
                </a:solidFill>
              </a:rPr>
              <a:t> are joined together by </a:t>
            </a:r>
            <a:r>
              <a:rPr lang="en-GB" altLang="en-US" b="1" dirty="0">
                <a:solidFill>
                  <a:srgbClr val="FF6600"/>
                </a:solidFill>
              </a:rPr>
              <a:t>covalent bonds</a:t>
            </a:r>
            <a:r>
              <a:rPr lang="en-GB" altLang="en-US" dirty="0">
                <a:solidFill>
                  <a:srgbClr val="010066"/>
                </a:solidFill>
              </a:rPr>
              <a:t> between atoms.</a:t>
            </a:r>
          </a:p>
        </p:txBody>
      </p:sp>
      <p:sp>
        <p:nvSpPr>
          <p:cNvPr id="360453" name="Text Box 5">
            <a:extLst>
              <a:ext uri="{FF2B5EF4-FFF2-40B4-BE49-F238E27FC236}">
                <a16:creationId xmlns:a16="http://schemas.microsoft.com/office/drawing/2014/main" id="{BA7C290F-CEBC-4196-BF38-C55A761E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076450"/>
            <a:ext cx="8580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In a covalent bond, each atom shares one or more electrons with another atom. The bonds are sometimes shown as lines.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A9E6E73-4BAF-4B6C-8C8E-339F6132F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joins monomers together?</a:t>
            </a:r>
          </a:p>
        </p:txBody>
      </p:sp>
      <p:sp>
        <p:nvSpPr>
          <p:cNvPr id="360455" name="Text Box 7">
            <a:extLst>
              <a:ext uri="{FF2B5EF4-FFF2-40B4-BE49-F238E27FC236}">
                <a16:creationId xmlns:a16="http://schemas.microsoft.com/office/drawing/2014/main" id="{47041D44-C548-4936-B02A-2B2E7309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559300"/>
            <a:ext cx="155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covalent bond</a:t>
            </a:r>
          </a:p>
        </p:txBody>
      </p:sp>
      <p:pic>
        <p:nvPicPr>
          <p:cNvPr id="12" name="Picture 11" descr="slide 4 arrows.png">
            <a:extLst>
              <a:ext uri="{FF2B5EF4-FFF2-40B4-BE49-F238E27FC236}">
                <a16:creationId xmlns:a16="http://schemas.microsoft.com/office/drawing/2014/main" id="{184D983A-C9DE-4B24-97E5-BC0B09B38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687763"/>
            <a:ext cx="16097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384CCD-57FE-40DD-A721-05C0F7AD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3" grpId="0"/>
      <p:bldP spid="3604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0800">
          <a:solidFill>
            <a:srgbClr val="010066"/>
          </a:solidFill>
          <a:round/>
          <a:headEnd type="none" w="sm" len="sm"/>
          <a:tailEnd type="triangle" w="lg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16019</TotalTime>
  <Words>1985</Words>
  <Application>Microsoft Office PowerPoint</Application>
  <PresentationFormat>On-screen Show (4:3)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Wingdings</vt:lpstr>
      <vt:lpstr>Arial</vt:lpstr>
      <vt:lpstr>Wingdings 2</vt:lpstr>
      <vt:lpstr>1_Default Design</vt:lpstr>
      <vt:lpstr>6_Default Design</vt:lpstr>
      <vt:lpstr>Polymers</vt:lpstr>
      <vt:lpstr>Information</vt:lpstr>
      <vt:lpstr>Structure of polymers</vt:lpstr>
      <vt:lpstr>Natural polymers</vt:lpstr>
      <vt:lpstr>Synthetic polymers</vt:lpstr>
      <vt:lpstr>Natural and synthetic polymers</vt:lpstr>
      <vt:lpstr>Intermolecular forces</vt:lpstr>
      <vt:lpstr>Chain length and intermolecular forces</vt:lpstr>
      <vt:lpstr>What joins monomers together?</vt:lpstr>
      <vt:lpstr>What are polymers made from?</vt:lpstr>
      <vt:lpstr>Addition polymerization</vt:lpstr>
      <vt:lpstr>How is polyethene made?</vt:lpstr>
      <vt:lpstr>Naming polymers</vt:lpstr>
      <vt:lpstr>Drawing polymers</vt:lpstr>
      <vt:lpstr>Drawing shorthand formulae</vt:lpstr>
      <vt:lpstr>Which polymer?</vt:lpstr>
      <vt:lpstr>What’s the monomer?</vt:lpstr>
      <vt:lpstr>Which monomer?</vt:lpstr>
      <vt:lpstr>Condensation polymerization</vt:lpstr>
      <vt:lpstr>Monomers for condensation polymers</vt:lpstr>
      <vt:lpstr>How are polyesters made? (1)</vt:lpstr>
      <vt:lpstr>How are polyesters made? (2)</vt:lpstr>
      <vt:lpstr>Polyesters: building the polymer</vt:lpstr>
      <vt:lpstr>Repeating units and polyesters</vt:lpstr>
      <vt:lpstr>Different polyesters</vt:lpstr>
      <vt:lpstr>Making condensation polymers: nylon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Polymers</dc:title>
  <dc:subject>Boardworks High School Physical Science</dc:subject>
  <dc:creator>Boardworks</dc:creator>
  <cp:lastModifiedBy>Tim Crilly</cp:lastModifiedBy>
  <cp:revision>683</cp:revision>
  <dcterms:created xsi:type="dcterms:W3CDTF">2003-10-06T13:07:42Z</dcterms:created>
  <dcterms:modified xsi:type="dcterms:W3CDTF">2019-01-31T15:29:20Z</dcterms:modified>
</cp:coreProperties>
</file>