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53" r:id="rId1"/>
    <p:sldMasterId id="2147485368" r:id="rId2"/>
  </p:sldMasterIdLst>
  <p:notesMasterIdLst>
    <p:notesMasterId r:id="rId21"/>
  </p:notesMasterIdLst>
  <p:handoutMasterIdLst>
    <p:handoutMasterId r:id="rId22"/>
  </p:handoutMasterIdLst>
  <p:sldIdLst>
    <p:sldId id="430" r:id="rId3"/>
    <p:sldId id="527" r:id="rId4"/>
    <p:sldId id="484" r:id="rId5"/>
    <p:sldId id="485" r:id="rId6"/>
    <p:sldId id="487" r:id="rId7"/>
    <p:sldId id="489" r:id="rId8"/>
    <p:sldId id="495" r:id="rId9"/>
    <p:sldId id="488" r:id="rId10"/>
    <p:sldId id="506" r:id="rId11"/>
    <p:sldId id="501" r:id="rId12"/>
    <p:sldId id="507" r:id="rId13"/>
    <p:sldId id="490" r:id="rId14"/>
    <p:sldId id="491" r:id="rId15"/>
    <p:sldId id="492" r:id="rId16"/>
    <p:sldId id="502" r:id="rId17"/>
    <p:sldId id="494" r:id="rId18"/>
    <p:sldId id="508" r:id="rId19"/>
    <p:sldId id="509"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0000"/>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98C8F35-5F35-46E4-8A74-68E8327C645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A2D9A2BD-CD61-4F73-B55C-9EF0746FE7AF}" type="slidenum">
              <a:rPr lang="en-GB" altLang="en-US"/>
              <a:pPr/>
              <a:t>‹#›</a:t>
            </a:fld>
            <a:endParaRPr lang="en-GB" altLang="en-US"/>
          </a:p>
        </p:txBody>
      </p:sp>
      <p:sp>
        <p:nvSpPr>
          <p:cNvPr id="5" name="Rectangle 7">
            <a:extLst>
              <a:ext uri="{FF2B5EF4-FFF2-40B4-BE49-F238E27FC236}">
                <a16:creationId xmlns:a16="http://schemas.microsoft.com/office/drawing/2014/main" id="{353DE2B5-E354-400E-B0E1-F68747935911}"/>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E9E5300-F22C-4EB6-B2E1-0F265402746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475416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43349D04-5D72-4245-A91A-A56EF9A8487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A358A0F-2560-48AD-B38D-0C5CDF095624}"/>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6742B6B-9F5B-4F10-8020-15B259837561}"/>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36CE871D-CF06-464A-BAF2-009D9222BA7E}" type="slidenum">
              <a:rPr lang="en-US" altLang="en-US"/>
              <a:pPr/>
              <a:t>‹#›</a:t>
            </a:fld>
            <a:endParaRPr lang="en-US" altLang="en-US"/>
          </a:p>
        </p:txBody>
      </p:sp>
      <p:sp>
        <p:nvSpPr>
          <p:cNvPr id="7" name="Rectangle 7">
            <a:extLst>
              <a:ext uri="{FF2B5EF4-FFF2-40B4-BE49-F238E27FC236}">
                <a16:creationId xmlns:a16="http://schemas.microsoft.com/office/drawing/2014/main" id="{5E7D24C5-8714-451B-9266-BB24F241C06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BE086E98-B895-44AB-92F5-E12D3C44409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58630231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DEDB4CC3-AA0C-41A5-AE40-8640D4E6733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4B7F4ED-2711-45DB-B267-ED8C9550E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F6A973-70EB-4AA2-9333-E0025A0D0F59}"/>
              </a:ext>
            </a:extLst>
          </p:cNvPr>
          <p:cNvSpPr>
            <a:spLocks noGrp="1"/>
          </p:cNvSpPr>
          <p:nvPr>
            <p:ph type="sldNum" sz="quarter" idx="10"/>
          </p:nvPr>
        </p:nvSpPr>
        <p:spPr/>
        <p:txBody>
          <a:bodyPr/>
          <a:lstStyle/>
          <a:p>
            <a:fld id="{36CE871D-CF06-464A-BAF2-009D9222BA7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064FE616-047C-4691-B345-461BE5E14AB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6CF651B-291F-4CCE-95FB-FE5C26CC24B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asks students to determine which metals or alloys are most suited to a given purpose, using data provided. The activity could be extended by asking students to explain why the other metals given as potential answers for each question would not be suitable materials for the purpose.</a:t>
            </a:r>
          </a:p>
          <a:p>
            <a:endParaRPr lang="en-GB" altLang="en-US" b="1" i="1"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(church bells) © Alma Pater. This image is reproduced under the terms of the Creative Commons License. A copy of the license can be read at this address http://creativecommons.org/licenses/by/3.0/deed.en; (radiation shield) © Sergey </a:t>
            </a:r>
            <a:r>
              <a:rPr lang="en-GB" altLang="en-US" dirty="0" err="1">
                <a:latin typeface="Arial" panose="020B0604020202020204" pitchFamily="34" charset="0"/>
              </a:rPr>
              <a:t>Kamshylin</a:t>
            </a:r>
            <a:r>
              <a:rPr lang="en-GB" altLang="en-US" dirty="0">
                <a:latin typeface="Arial" panose="020B0604020202020204" pitchFamily="34" charset="0"/>
              </a:rPr>
              <a:t>, Shutterstock.com 2018; (drums) © Photos.com 2018; (keel) © Templar5. This image is reproduced under the terms of the Creative Commons License. A copy of the license can be read at this address http://creativecommons.org/licenses/by/3.0/deed.en</a:t>
            </a:r>
          </a:p>
        </p:txBody>
      </p:sp>
      <p:sp>
        <p:nvSpPr>
          <p:cNvPr id="2" name="Slide Number Placeholder 1">
            <a:extLst>
              <a:ext uri="{FF2B5EF4-FFF2-40B4-BE49-F238E27FC236}">
                <a16:creationId xmlns:a16="http://schemas.microsoft.com/office/drawing/2014/main" id="{07A2E025-6051-4B8E-846A-8741D5813F02}"/>
              </a:ext>
            </a:extLst>
          </p:cNvPr>
          <p:cNvSpPr>
            <a:spLocks noGrp="1"/>
          </p:cNvSpPr>
          <p:nvPr>
            <p:ph type="sldNum" sz="quarter" idx="10"/>
          </p:nvPr>
        </p:nvSpPr>
        <p:spPr/>
        <p:txBody>
          <a:bodyPr/>
          <a:lstStyle/>
          <a:p>
            <a:fld id="{36CE871D-CF06-464A-BAF2-009D9222BA7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6E523D73-48EC-4656-A737-930B9353B26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4E6DC52-C4A3-4855-9246-D79E29FC5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p:txBody>
      </p:sp>
      <p:sp>
        <p:nvSpPr>
          <p:cNvPr id="2" name="Slide Number Placeholder 1">
            <a:extLst>
              <a:ext uri="{FF2B5EF4-FFF2-40B4-BE49-F238E27FC236}">
                <a16:creationId xmlns:a16="http://schemas.microsoft.com/office/drawing/2014/main" id="{0A55D56F-D63F-468A-8F93-ECE9CB2F499F}"/>
              </a:ext>
            </a:extLst>
          </p:cNvPr>
          <p:cNvSpPr>
            <a:spLocks noGrp="1"/>
          </p:cNvSpPr>
          <p:nvPr>
            <p:ph type="sldNum" sz="quarter" idx="10"/>
          </p:nvPr>
        </p:nvSpPr>
        <p:spPr/>
        <p:txBody>
          <a:bodyPr/>
          <a:lstStyle/>
          <a:p>
            <a:fld id="{36CE871D-CF06-464A-BAF2-009D9222BA7E}" type="slidenum">
              <a:rPr lang="en-US" altLang="en-US" smtClean="0"/>
              <a:pPr/>
              <a:t>11</a:t>
            </a:fld>
            <a:endParaRPr lang="en-US" altLang="en-US"/>
          </a:p>
        </p:txBody>
      </p:sp>
    </p:spTree>
    <p:extLst>
      <p:ext uri="{BB962C8B-B14F-4D97-AF65-F5344CB8AC3E}">
        <p14:creationId xmlns:p14="http://schemas.microsoft.com/office/powerpoint/2010/main" val="305980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BB33F5F6-2F90-49E3-9116-5D2D7C452D8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6F93E87-3303-429C-95D1-190D532327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p:txBody>
      </p:sp>
      <p:sp>
        <p:nvSpPr>
          <p:cNvPr id="2" name="Slide Number Placeholder 1">
            <a:extLst>
              <a:ext uri="{FF2B5EF4-FFF2-40B4-BE49-F238E27FC236}">
                <a16:creationId xmlns:a16="http://schemas.microsoft.com/office/drawing/2014/main" id="{EAD814EF-E430-4121-8093-CA8F4B828DA4}"/>
              </a:ext>
            </a:extLst>
          </p:cNvPr>
          <p:cNvSpPr>
            <a:spLocks noGrp="1"/>
          </p:cNvSpPr>
          <p:nvPr>
            <p:ph type="sldNum" sz="quarter" idx="10"/>
          </p:nvPr>
        </p:nvSpPr>
        <p:spPr/>
        <p:txBody>
          <a:bodyPr/>
          <a:lstStyle/>
          <a:p>
            <a:fld id="{36CE871D-CF06-464A-BAF2-009D9222BA7E}" type="slidenum">
              <a:rPr lang="en-US" altLang="en-US" smtClean="0"/>
              <a:pPr/>
              <a:t>12</a:t>
            </a:fld>
            <a:endParaRPr lang="en-US" altLang="en-US"/>
          </a:p>
        </p:txBody>
      </p:sp>
    </p:spTree>
    <p:extLst>
      <p:ext uri="{BB962C8B-B14F-4D97-AF65-F5344CB8AC3E}">
        <p14:creationId xmlns:p14="http://schemas.microsoft.com/office/powerpoint/2010/main" val="307545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0AFA59F-2329-4651-ACA0-A5D68837019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704689E-5C24-4FE0-99BE-A20F1DC9A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Another technique which is used to measure the purity of gold and other precious metals is the millesimal fineness system. This measures the number of gold atoms per thousand atoms. Pure gold has a millesimal fineness of 999, 18 carat gold has a millesimal fineness of 750 and so on.</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PHGCOM. This image is reproduced under the terms of the Creative Commons License. A copy of the license can be read at this address http://creativecommons.org/licenses/by/3.0/deed.en</a:t>
            </a:r>
          </a:p>
          <a:p>
            <a:pPr eaLnBrk="1" hangingPunct="1"/>
            <a:r>
              <a:rPr lang="en-GB" altLang="en-US" dirty="0">
                <a:latin typeface="Arial" panose="020B0604020202020204" pitchFamily="34" charset="0"/>
              </a:rPr>
              <a:t>This image shows the world’s largest gold bar, on display at the Toi gold mine in Japan in 2005. At the time, the gold bar was valued at 400 million yen (approximately $3,684,000 USD).</a:t>
            </a:r>
          </a:p>
        </p:txBody>
      </p:sp>
      <p:sp>
        <p:nvSpPr>
          <p:cNvPr id="2" name="Slide Number Placeholder 1">
            <a:extLst>
              <a:ext uri="{FF2B5EF4-FFF2-40B4-BE49-F238E27FC236}">
                <a16:creationId xmlns:a16="http://schemas.microsoft.com/office/drawing/2014/main" id="{F356C772-FCED-41FF-9301-39F0F2AF295A}"/>
              </a:ext>
            </a:extLst>
          </p:cNvPr>
          <p:cNvSpPr>
            <a:spLocks noGrp="1"/>
          </p:cNvSpPr>
          <p:nvPr>
            <p:ph type="sldNum" sz="quarter" idx="10"/>
          </p:nvPr>
        </p:nvSpPr>
        <p:spPr/>
        <p:txBody>
          <a:bodyPr/>
          <a:lstStyle/>
          <a:p>
            <a:fld id="{36CE871D-CF06-464A-BAF2-009D9222BA7E}" type="slidenum">
              <a:rPr lang="en-US" altLang="en-US" smtClean="0"/>
              <a:pPr/>
              <a:t>13</a:t>
            </a:fld>
            <a:endParaRPr lang="en-US" altLang="en-US"/>
          </a:p>
        </p:txBody>
      </p:sp>
    </p:spTree>
    <p:extLst>
      <p:ext uri="{BB962C8B-B14F-4D97-AF65-F5344CB8AC3E}">
        <p14:creationId xmlns:p14="http://schemas.microsoft.com/office/powerpoint/2010/main" val="263102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B05662D-B469-4D64-BCFA-45B02092FBE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ED09D7B-E2C2-4179-A293-D1EDFA9CF7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may like to ask students why copper makes a good metal for coins. Possible answers may include:</a:t>
            </a:r>
          </a:p>
          <a:p>
            <a:pPr marL="171450" indent="-171450" eaLnBrk="1" hangingPunct="1">
              <a:buFont typeface="Arial" panose="020B0604020202020204" pitchFamily="34" charset="0"/>
              <a:buChar char="•"/>
            </a:pPr>
            <a:r>
              <a:rPr lang="en-GB" altLang="en-US" dirty="0">
                <a:latin typeface="Arial" panose="020B0604020202020204" pitchFamily="34" charset="0"/>
              </a:rPr>
              <a:t>copper is strong and does not tarnish easily</a:t>
            </a:r>
          </a:p>
          <a:p>
            <a:pPr marL="171450" indent="-171450" eaLnBrk="1" hangingPunct="1">
              <a:buFont typeface="Arial" panose="020B0604020202020204" pitchFamily="34" charset="0"/>
              <a:buChar char="•"/>
            </a:pPr>
            <a:r>
              <a:rPr lang="en-GB" altLang="en-US" dirty="0">
                <a:latin typeface="Arial" panose="020B0604020202020204" pitchFamily="34" charset="0"/>
              </a:rPr>
              <a:t>copper has antibacterial properties and is a non-allergenic metal, making it safe for people to handle.</a:t>
            </a:r>
          </a:p>
          <a:p>
            <a:pPr eaLnBrk="1" hangingPunct="1"/>
            <a:endParaRPr lang="en-GB" sz="1200" kern="1200" dirty="0">
              <a:solidFill>
                <a:schemeClr val="tx1"/>
              </a:solidFill>
              <a:effectLst/>
              <a:latin typeface="Arial" panose="020B0604020202020204" pitchFamily="34" charset="0"/>
              <a:ea typeface="+mn-ea"/>
              <a:cs typeface="+mn-cs"/>
            </a:endParaRPr>
          </a:p>
          <a:p>
            <a:pPr eaLnBrk="1" hangingPunct="1"/>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a:p>
            <a:pPr eaLnBrk="1" hangingPunct="1">
              <a:buFontTx/>
              <a:buNone/>
            </a:pPr>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b="0" dirty="0" err="1">
                <a:latin typeface="Arial" panose="020B0604020202020204" pitchFamily="34" charset="0"/>
              </a:rPr>
              <a:t>elbud</a:t>
            </a:r>
            <a:r>
              <a:rPr lang="en-GB" altLang="en-US" b="0"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zhengzaishuru</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86B31D-B5C5-443A-9190-1031E95E0FB3}"/>
              </a:ext>
            </a:extLst>
          </p:cNvPr>
          <p:cNvSpPr>
            <a:spLocks noGrp="1"/>
          </p:cNvSpPr>
          <p:nvPr>
            <p:ph type="sldNum" sz="quarter" idx="10"/>
          </p:nvPr>
        </p:nvSpPr>
        <p:spPr/>
        <p:txBody>
          <a:bodyPr/>
          <a:lstStyle/>
          <a:p>
            <a:fld id="{36CE871D-CF06-464A-BAF2-009D9222BA7E}" type="slidenum">
              <a:rPr lang="en-US" altLang="en-US" smtClean="0"/>
              <a:pPr/>
              <a:t>14</a:t>
            </a:fld>
            <a:endParaRPr lang="en-US" altLang="en-US"/>
          </a:p>
        </p:txBody>
      </p:sp>
    </p:spTree>
    <p:extLst>
      <p:ext uri="{BB962C8B-B14F-4D97-AF65-F5344CB8AC3E}">
        <p14:creationId xmlns:p14="http://schemas.microsoft.com/office/powerpoint/2010/main" val="380344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511FEF1-3B27-41CF-8B6C-9F764526A9E2}"/>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4ED65237-9ED0-4780-97E3-481BB6C4D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Corrosion is the gradual destruction of metals by chemical reactions with substances in the environment. Over time, corrosion changes the appearance of a material as it breaks down and becomes weaker. </a:t>
            </a:r>
            <a:r>
              <a:rPr lang="en-GB" altLang="en-US" dirty="0" err="1">
                <a:latin typeface="Arial" panose="020B0604020202020204" pitchFamily="34" charset="0"/>
              </a:rPr>
              <a:t>Aluminum</a:t>
            </a:r>
            <a:r>
              <a:rPr lang="en-GB" altLang="en-US" dirty="0">
                <a:latin typeface="Arial" panose="020B0604020202020204" pitchFamily="34" charset="0"/>
              </a:rPr>
              <a:t> is very resistant to corrosion.</a:t>
            </a:r>
          </a:p>
          <a:p>
            <a:endParaRPr lang="en-GB" altLang="en-US" dirty="0">
              <a:latin typeface="Arial" panose="020B0604020202020204" pitchFamily="34" charset="0"/>
            </a:endParaRPr>
          </a:p>
          <a:p>
            <a:r>
              <a:rPr lang="en-GB" altLang="en-US" dirty="0" err="1">
                <a:latin typeface="Arial" panose="020B0604020202020204" pitchFamily="34" charset="0"/>
              </a:rPr>
              <a:t>Aluminum</a:t>
            </a:r>
            <a:r>
              <a:rPr lang="en-GB" altLang="en-US" dirty="0">
                <a:latin typeface="Arial" panose="020B0604020202020204" pitchFamily="34" charset="0"/>
              </a:rPr>
              <a:t> is combined with other metals, such as copper, iron, magnesium, tin and zinc, to make an alloy.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p:txBody>
      </p:sp>
      <p:sp>
        <p:nvSpPr>
          <p:cNvPr id="2" name="Slide Number Placeholder 1">
            <a:extLst>
              <a:ext uri="{FF2B5EF4-FFF2-40B4-BE49-F238E27FC236}">
                <a16:creationId xmlns:a16="http://schemas.microsoft.com/office/drawing/2014/main" id="{E475144F-DF3D-40E7-B7E6-513C5C6E5B4C}"/>
              </a:ext>
            </a:extLst>
          </p:cNvPr>
          <p:cNvSpPr>
            <a:spLocks noGrp="1"/>
          </p:cNvSpPr>
          <p:nvPr>
            <p:ph type="sldNum" sz="quarter" idx="10"/>
          </p:nvPr>
        </p:nvSpPr>
        <p:spPr/>
        <p:txBody>
          <a:bodyPr/>
          <a:lstStyle/>
          <a:p>
            <a:fld id="{36CE871D-CF06-464A-BAF2-009D9222BA7E}" type="slidenum">
              <a:rPr lang="en-US" altLang="en-US" smtClean="0"/>
              <a:pPr/>
              <a:t>15</a:t>
            </a:fld>
            <a:endParaRPr lang="en-US" altLang="en-US"/>
          </a:p>
        </p:txBody>
      </p:sp>
    </p:spTree>
    <p:extLst>
      <p:ext uri="{BB962C8B-B14F-4D97-AF65-F5344CB8AC3E}">
        <p14:creationId xmlns:p14="http://schemas.microsoft.com/office/powerpoint/2010/main" val="245327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A94F120F-B370-424C-B7EE-0724FD309F2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21E8CC4-58A7-4476-9A39-5F4C80C89E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extracting iron in a blast furnace, please refer to the </a:t>
            </a:r>
            <a:r>
              <a:rPr lang="en-GB" altLang="en-US" i="1" dirty="0">
                <a:latin typeface="Arial" panose="020B0604020202020204" pitchFamily="34" charset="0"/>
              </a:rPr>
              <a:t>Extracting Metals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VysokePece1. This image is in the public domain.</a:t>
            </a:r>
          </a:p>
        </p:txBody>
      </p:sp>
      <p:sp>
        <p:nvSpPr>
          <p:cNvPr id="2" name="Slide Number Placeholder 1">
            <a:extLst>
              <a:ext uri="{FF2B5EF4-FFF2-40B4-BE49-F238E27FC236}">
                <a16:creationId xmlns:a16="http://schemas.microsoft.com/office/drawing/2014/main" id="{3DBC42B4-A2BF-4076-BD04-577BF4CEE2CB}"/>
              </a:ext>
            </a:extLst>
          </p:cNvPr>
          <p:cNvSpPr>
            <a:spLocks noGrp="1"/>
          </p:cNvSpPr>
          <p:nvPr>
            <p:ph type="sldNum" sz="quarter" idx="10"/>
          </p:nvPr>
        </p:nvSpPr>
        <p:spPr/>
        <p:txBody>
          <a:bodyPr/>
          <a:lstStyle/>
          <a:p>
            <a:fld id="{36CE871D-CF06-464A-BAF2-009D9222BA7E}" type="slidenum">
              <a:rPr lang="en-US" altLang="en-US" smtClean="0"/>
              <a:pPr/>
              <a:t>16</a:t>
            </a:fld>
            <a:endParaRPr lang="en-US" altLang="en-US"/>
          </a:p>
        </p:txBody>
      </p:sp>
    </p:spTree>
    <p:extLst>
      <p:ext uri="{BB962C8B-B14F-4D97-AF65-F5344CB8AC3E}">
        <p14:creationId xmlns:p14="http://schemas.microsoft.com/office/powerpoint/2010/main" val="70508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1145CDB7-DA5B-4595-92E5-3EE1C0946D7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2C161C0-B4AB-4FD0-A738-4E0BEDDC7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5EEB2D-E7F4-4CAC-88DF-DD17269ACFFA}"/>
              </a:ext>
            </a:extLst>
          </p:cNvPr>
          <p:cNvSpPr>
            <a:spLocks noGrp="1"/>
          </p:cNvSpPr>
          <p:nvPr>
            <p:ph type="sldNum" sz="quarter" idx="10"/>
          </p:nvPr>
        </p:nvSpPr>
        <p:spPr/>
        <p:txBody>
          <a:bodyPr/>
          <a:lstStyle/>
          <a:p>
            <a:fld id="{36CE871D-CF06-464A-BAF2-009D9222BA7E}" type="slidenum">
              <a:rPr lang="en-US" altLang="en-US" smtClean="0"/>
              <a:pPr/>
              <a:t>17</a:t>
            </a:fld>
            <a:endParaRPr lang="en-US" altLang="en-US"/>
          </a:p>
        </p:txBody>
      </p:sp>
    </p:spTree>
    <p:extLst>
      <p:ext uri="{BB962C8B-B14F-4D97-AF65-F5344CB8AC3E}">
        <p14:creationId xmlns:p14="http://schemas.microsoft.com/office/powerpoint/2010/main" val="154802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B0696AAC-9C47-4186-85D6-634BF17487E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8FDD0C2C-E4D0-4D33-A760-0D366A2AE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provides information about five important types of steel. The activity could be extended by asking students to suggest or research other types of steel.</a:t>
            </a:r>
          </a:p>
          <a:p>
            <a:endParaRPr lang="en-GB" altLang="en-US" dirty="0">
              <a:latin typeface="Arial" panose="020B0604020202020204" pitchFamily="34" charset="0"/>
            </a:endParaRPr>
          </a:p>
          <a:p>
            <a:r>
              <a:rPr lang="en-GB" altLang="en-US" dirty="0">
                <a:latin typeface="Arial" panose="020B0604020202020204" pitchFamily="34" charset="0"/>
              </a:rPr>
              <a:t>Note that high carbon steel is strong but brittle. Low carbon steel is softer and more easily shaped.</a:t>
            </a:r>
          </a:p>
          <a:p>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airplane/shuttle (small and large image): NASA. These images are in the public domain; all other images © Photos.com 2018</a:t>
            </a:r>
          </a:p>
        </p:txBody>
      </p:sp>
      <p:sp>
        <p:nvSpPr>
          <p:cNvPr id="2" name="Slide Number Placeholder 1">
            <a:extLst>
              <a:ext uri="{FF2B5EF4-FFF2-40B4-BE49-F238E27FC236}">
                <a16:creationId xmlns:a16="http://schemas.microsoft.com/office/drawing/2014/main" id="{6E0767C9-75CC-487B-A8BE-88D9F08B83B6}"/>
              </a:ext>
            </a:extLst>
          </p:cNvPr>
          <p:cNvSpPr>
            <a:spLocks noGrp="1"/>
          </p:cNvSpPr>
          <p:nvPr>
            <p:ph type="sldNum" sz="quarter" idx="10"/>
          </p:nvPr>
        </p:nvSpPr>
        <p:spPr/>
        <p:txBody>
          <a:bodyPr/>
          <a:lstStyle/>
          <a:p>
            <a:fld id="{36CE871D-CF06-464A-BAF2-009D9222BA7E}" type="slidenum">
              <a:rPr lang="en-US" altLang="en-US" smtClean="0"/>
              <a:pPr/>
              <a:t>18</a:t>
            </a:fld>
            <a:endParaRPr lang="en-US" altLang="en-US"/>
          </a:p>
        </p:txBody>
      </p:sp>
    </p:spTree>
    <p:extLst>
      <p:ext uri="{BB962C8B-B14F-4D97-AF65-F5344CB8AC3E}">
        <p14:creationId xmlns:p14="http://schemas.microsoft.com/office/powerpoint/2010/main" val="378769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5" name="Slide Number Placeholder 4">
            <a:extLst>
              <a:ext uri="{FF2B5EF4-FFF2-40B4-BE49-F238E27FC236}">
                <a16:creationId xmlns:a16="http://schemas.microsoft.com/office/drawing/2014/main" id="{ABBD3744-F52F-43A1-8C66-1F2136504A65}"/>
              </a:ext>
            </a:extLst>
          </p:cNvPr>
          <p:cNvSpPr>
            <a:spLocks noGrp="1"/>
          </p:cNvSpPr>
          <p:nvPr>
            <p:ph type="sldNum" sz="quarter" idx="10"/>
          </p:nvPr>
        </p:nvSpPr>
        <p:spPr>
          <a:xfrm>
            <a:off x="3886200" y="8831580"/>
            <a:ext cx="2971800" cy="464820"/>
          </a:xfrm>
        </p:spPr>
        <p:txBody>
          <a:bodyPr/>
          <a:lstStyle/>
          <a:p>
            <a:fld id="{36CE871D-CF06-464A-BAF2-009D9222BA7E}" type="slidenum">
              <a:rPr lang="en-US" altLang="en-US" smtClean="0"/>
              <a:pPr/>
              <a:t>2</a:t>
            </a:fld>
            <a:endParaRPr lang="en-US" altLang="en-US"/>
          </a:p>
        </p:txBody>
      </p:sp>
    </p:spTree>
    <p:extLst>
      <p:ext uri="{BB962C8B-B14F-4D97-AF65-F5344CB8AC3E}">
        <p14:creationId xmlns:p14="http://schemas.microsoft.com/office/powerpoint/2010/main" val="135662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9560E41C-A169-45A2-8650-F6E472F7569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7756FEB-B2B6-4826-9112-69ECD231B84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Please note that this diagram is not drawn to scale. It should be stressed to students that an electron is tiny compared to a metal ion. This means that the electrons are able to pass between the metal ions.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Properties of Metals and Alloys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4280EFE3-AE6F-44F5-A38D-E5F063C1B607}"/>
              </a:ext>
            </a:extLst>
          </p:cNvPr>
          <p:cNvSpPr>
            <a:spLocks noGrp="1"/>
          </p:cNvSpPr>
          <p:nvPr>
            <p:ph type="sldNum" sz="quarter" idx="10"/>
          </p:nvPr>
        </p:nvSpPr>
        <p:spPr/>
        <p:txBody>
          <a:bodyPr/>
          <a:lstStyle/>
          <a:p>
            <a:fld id="{36CE871D-CF06-464A-BAF2-009D9222BA7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23430851-D076-4F30-BF28-A10291D6305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4BFAA07-5DA0-4F8C-B01B-F6E6D419CC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DFFB55-51B9-4BCD-AA53-A07373774314}"/>
              </a:ext>
            </a:extLst>
          </p:cNvPr>
          <p:cNvSpPr>
            <a:spLocks noGrp="1"/>
          </p:cNvSpPr>
          <p:nvPr>
            <p:ph type="sldNum" sz="quarter" idx="10"/>
          </p:nvPr>
        </p:nvSpPr>
        <p:spPr/>
        <p:txBody>
          <a:bodyPr/>
          <a:lstStyle/>
          <a:p>
            <a:fld id="{36CE871D-CF06-464A-BAF2-009D9222BA7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FB6978CF-37AE-40FC-9A6E-D47D8062396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E0C693F-FCCD-4988-A6E8-A3BB601859B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cs typeface="Arial" panose="020B0604020202020204" pitchFamily="34" charset="0"/>
              </a:rPr>
              <a:t>molten gold © </a:t>
            </a:r>
            <a:r>
              <a:rPr lang="en-US" altLang="en-US" dirty="0" err="1">
                <a:latin typeface="Arial" panose="020B0604020202020204" pitchFamily="34" charset="0"/>
                <a:cs typeface="Arial" panose="020B0604020202020204" pitchFamily="34" charset="0"/>
              </a:rPr>
              <a:t>JupiterImages</a:t>
            </a:r>
            <a:r>
              <a:rPr lang="en-US" altLang="en-US" dirty="0">
                <a:latin typeface="Arial" panose="020B0604020202020204" pitchFamily="34" charset="0"/>
                <a:cs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67CF7BC7-DE00-41F4-89C7-34079D001A97}"/>
              </a:ext>
            </a:extLst>
          </p:cNvPr>
          <p:cNvSpPr>
            <a:spLocks noGrp="1"/>
          </p:cNvSpPr>
          <p:nvPr>
            <p:ph type="sldNum" sz="quarter" idx="10"/>
          </p:nvPr>
        </p:nvSpPr>
        <p:spPr/>
        <p:txBody>
          <a:bodyPr/>
          <a:lstStyle/>
          <a:p>
            <a:fld id="{36CE871D-CF06-464A-BAF2-009D9222BA7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CEA1AB67-4CEE-4788-A2C0-FBF49495482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F09B3EB-502B-42A4-804F-386BB0653FE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8727DEF0-63D8-43B9-B0F5-8A1BE33F2584}"/>
              </a:ext>
            </a:extLst>
          </p:cNvPr>
          <p:cNvSpPr>
            <a:spLocks noGrp="1"/>
          </p:cNvSpPr>
          <p:nvPr>
            <p:ph type="sldNum" sz="quarter" idx="10"/>
          </p:nvPr>
        </p:nvSpPr>
        <p:spPr/>
        <p:txBody>
          <a:bodyPr/>
          <a:lstStyle/>
          <a:p>
            <a:fld id="{36CE871D-CF06-464A-BAF2-009D9222BA7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D9C376D-95EE-4391-8D3D-6CA57FDFFE33}"/>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A5AED95E-6E89-472C-A5AA-BE75B4D54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2" name="Slide Number Placeholder 1">
            <a:extLst>
              <a:ext uri="{FF2B5EF4-FFF2-40B4-BE49-F238E27FC236}">
                <a16:creationId xmlns:a16="http://schemas.microsoft.com/office/drawing/2014/main" id="{7C412222-8B6C-417F-8DF5-FF5A6E0DC764}"/>
              </a:ext>
            </a:extLst>
          </p:cNvPr>
          <p:cNvSpPr>
            <a:spLocks noGrp="1"/>
          </p:cNvSpPr>
          <p:nvPr>
            <p:ph type="sldNum" sz="quarter" idx="10"/>
          </p:nvPr>
        </p:nvSpPr>
        <p:spPr/>
        <p:txBody>
          <a:bodyPr/>
          <a:lstStyle/>
          <a:p>
            <a:fld id="{36CE871D-CF06-464A-BAF2-009D9222BA7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93523EFC-C331-429C-BDE7-D487205208F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B729F8A-262F-45FD-BC1E-3DC9FC4F0A8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6A62CBB4-6599-40E1-B387-BB9AD0369F88}"/>
              </a:ext>
            </a:extLst>
          </p:cNvPr>
          <p:cNvSpPr>
            <a:spLocks noGrp="1"/>
          </p:cNvSpPr>
          <p:nvPr>
            <p:ph type="sldNum" sz="quarter" idx="10"/>
          </p:nvPr>
        </p:nvSpPr>
        <p:spPr/>
        <p:txBody>
          <a:bodyPr/>
          <a:lstStyle/>
          <a:p>
            <a:fld id="{36CE871D-CF06-464A-BAF2-009D9222BA7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B63C1E75-96D6-4F0A-A338-D0A8105904B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FAB8AA1-CC64-4D1C-B424-6103A11A2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zhengzaishuru</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A685182-3EFB-4F28-8D9A-29754F12426E}"/>
              </a:ext>
            </a:extLst>
          </p:cNvPr>
          <p:cNvSpPr>
            <a:spLocks noGrp="1"/>
          </p:cNvSpPr>
          <p:nvPr>
            <p:ph type="sldNum" sz="quarter" idx="10"/>
          </p:nvPr>
        </p:nvSpPr>
        <p:spPr/>
        <p:txBody>
          <a:bodyPr/>
          <a:lstStyle/>
          <a:p>
            <a:fld id="{36CE871D-CF06-464A-BAF2-009D9222BA7E}" type="slidenum">
              <a:rPr lang="en-US" altLang="en-US" smtClean="0"/>
              <a:pPr/>
              <a:t>9</a:t>
            </a:fld>
            <a:endParaRPr lang="en-US" altLang="en-US"/>
          </a:p>
        </p:txBody>
      </p:sp>
    </p:spTree>
    <p:extLst>
      <p:ext uri="{BB962C8B-B14F-4D97-AF65-F5344CB8AC3E}">
        <p14:creationId xmlns:p14="http://schemas.microsoft.com/office/powerpoint/2010/main" val="365993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71453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73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6550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9770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44803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44587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58839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3866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64532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5671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1464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931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2862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88179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21598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74242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70405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8695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5528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0210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505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2395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3974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1488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4970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9052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1973653122"/>
      </p:ext>
    </p:extLst>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59" r:id="rId6"/>
    <p:sldLayoutId id="2147485360" r:id="rId7"/>
    <p:sldLayoutId id="2147485361" r:id="rId8"/>
    <p:sldLayoutId id="2147485362" r:id="rId9"/>
    <p:sldLayoutId id="2147485363" r:id="rId10"/>
    <p:sldLayoutId id="2147485364" r:id="rId11"/>
    <p:sldLayoutId id="2147485365" r:id="rId12"/>
    <p:sldLayoutId id="2147485366" r:id="rId13"/>
    <p:sldLayoutId id="214748536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3322891360"/>
      </p:ext>
    </p:extLst>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 id="214748538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4.xml"/><Relationship Id="rId7" Type="http://schemas.openxmlformats.org/officeDocument/2006/relationships/image" Target="../media/image11.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notesSlide" Target="../notesSlides/notesSlide18.xml"/><Relationship Id="rId10" Type="http://schemas.openxmlformats.org/officeDocument/2006/relationships/image" Target="../media/image13.wmf"/><Relationship Id="rId4" Type="http://schemas.openxmlformats.org/officeDocument/2006/relationships/slideLayout" Target="../slideLayouts/slideLayout20.xml"/><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4.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B1C3479-279A-426F-9DAD-C68B7B4D237D}"/>
              </a:ext>
            </a:extLst>
          </p:cNvPr>
          <p:cNvSpPr>
            <a:spLocks noGrp="1"/>
          </p:cNvSpPr>
          <p:nvPr>
            <p:ph type="title"/>
          </p:nvPr>
        </p:nvSpPr>
        <p:spPr/>
        <p:txBody>
          <a:bodyPr/>
          <a:lstStyle/>
          <a:p>
            <a:r>
              <a:rPr lang="en-GB" altLang="en-US" dirty="0"/>
              <a:t>Properties </a:t>
            </a:r>
            <a:br>
              <a:rPr lang="en-GB" altLang="en-US" dirty="0"/>
            </a:br>
            <a:r>
              <a:rPr lang="en-GB" altLang="en-US" dirty="0"/>
              <a:t>of Metals </a:t>
            </a:r>
            <a:br>
              <a:rPr lang="en-GB" altLang="en-US" dirty="0"/>
            </a:br>
            <a:r>
              <a:rPr lang="en-GB" altLang="en-US" dirty="0"/>
              <a:t>and Alloys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89C8EA2-05E6-4BAB-82FB-0DC83633356A}"/>
              </a:ext>
            </a:extLst>
          </p:cNvPr>
          <p:cNvSpPr>
            <a:spLocks noGrp="1" noChangeArrowheads="1"/>
          </p:cNvSpPr>
          <p:nvPr>
            <p:ph type="title"/>
          </p:nvPr>
        </p:nvSpPr>
        <p:spPr/>
        <p:txBody>
          <a:bodyPr/>
          <a:lstStyle/>
          <a:p>
            <a:r>
              <a:rPr lang="en-GB" altLang="en-US" dirty="0"/>
              <a:t>Using metals and alloys</a:t>
            </a:r>
          </a:p>
        </p:txBody>
      </p:sp>
      <p:pic>
        <p:nvPicPr>
          <p:cNvPr id="7" name="Picture 6">
            <a:hlinkClick r:id="" action="ppaction://hlinkshowjump?jump=nextslide"/>
            <a:extLst>
              <a:ext uri="{FF2B5EF4-FFF2-40B4-BE49-F238E27FC236}">
                <a16:creationId xmlns:a16="http://schemas.microsoft.com/office/drawing/2014/main" id="{4C4D7993-D651-4FBB-8430-E683582C77E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DCB35EF2-67E7-458E-B659-489390EFE53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F09F677-41D1-4D26-BC27-D796D8F6FC0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E627A06-5D72-41D8-9A2F-CF7996F6D89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69734D6-9552-4268-BA7A-1DAFF770AD6F}"/>
              </a:ext>
            </a:extLst>
          </p:cNvPr>
          <p:cNvSpPr>
            <a:spLocks noGrp="1" noChangeArrowheads="1"/>
          </p:cNvSpPr>
          <p:nvPr>
            <p:ph type="title"/>
          </p:nvPr>
        </p:nvSpPr>
        <p:spPr/>
        <p:txBody>
          <a:bodyPr/>
          <a:lstStyle/>
          <a:p>
            <a:r>
              <a:rPr lang="en-GB" altLang="en-US" dirty="0"/>
              <a:t>Types of alloys in everyday use</a:t>
            </a:r>
          </a:p>
        </p:txBody>
      </p:sp>
      <p:pic>
        <p:nvPicPr>
          <p:cNvPr id="7" name="Picture 6">
            <a:hlinkClick r:id="" action="ppaction://hlinkshowjump?jump=nextslide"/>
            <a:extLst>
              <a:ext uri="{FF2B5EF4-FFF2-40B4-BE49-F238E27FC236}">
                <a16:creationId xmlns:a16="http://schemas.microsoft.com/office/drawing/2014/main" id="{C5CED07B-F23E-465F-B987-D847AC4B3C8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D5F6C1A-43FE-426F-B508-78028ED21E2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6DE2956F-F6C3-4271-8032-23B4C6BE7E1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3966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086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55C1771-E69E-4F9F-AD04-4997EBBD8C5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37524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3080734-ABC9-46EF-A14C-5A938DEDFD1E}"/>
              </a:ext>
            </a:extLst>
          </p:cNvPr>
          <p:cNvSpPr>
            <a:spLocks noGrp="1" noChangeArrowheads="1"/>
          </p:cNvSpPr>
          <p:nvPr>
            <p:ph type="title"/>
          </p:nvPr>
        </p:nvSpPr>
        <p:spPr/>
        <p:txBody>
          <a:bodyPr/>
          <a:lstStyle/>
          <a:p>
            <a:r>
              <a:rPr lang="en-GB" altLang="en-US"/>
              <a:t>Pure gold?</a:t>
            </a:r>
          </a:p>
        </p:txBody>
      </p:sp>
      <p:sp>
        <p:nvSpPr>
          <p:cNvPr id="14339" name="Rectangle 4">
            <a:extLst>
              <a:ext uri="{FF2B5EF4-FFF2-40B4-BE49-F238E27FC236}">
                <a16:creationId xmlns:a16="http://schemas.microsoft.com/office/drawing/2014/main" id="{B9C65452-7E02-4668-8554-AA414409BEFB}"/>
              </a:ext>
            </a:extLst>
          </p:cNvPr>
          <p:cNvSpPr>
            <a:spLocks noChangeArrowheads="1"/>
          </p:cNvSpPr>
          <p:nvPr/>
        </p:nvSpPr>
        <p:spPr bwMode="auto">
          <a:xfrm>
            <a:off x="342900" y="784225"/>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Although pure gold is sometimes used in electronics, gold </a:t>
            </a:r>
            <a:r>
              <a:rPr lang="en-GB" altLang="en-US" dirty="0" err="1"/>
              <a:t>jewelry</a:t>
            </a:r>
            <a:r>
              <a:rPr lang="en-GB" altLang="en-US" dirty="0"/>
              <a:t> is often a mixture of gold and other metals.</a:t>
            </a:r>
          </a:p>
        </p:txBody>
      </p:sp>
      <p:sp>
        <p:nvSpPr>
          <p:cNvPr id="267269" name="Text Box 5">
            <a:extLst>
              <a:ext uri="{FF2B5EF4-FFF2-40B4-BE49-F238E27FC236}">
                <a16:creationId xmlns:a16="http://schemas.microsoft.com/office/drawing/2014/main" id="{CCE77A43-4FB7-4EF4-9889-05A88394FA91}"/>
              </a:ext>
            </a:extLst>
          </p:cNvPr>
          <p:cNvSpPr txBox="1">
            <a:spLocks noChangeArrowheads="1"/>
          </p:cNvSpPr>
          <p:nvPr/>
        </p:nvSpPr>
        <p:spPr bwMode="auto">
          <a:xfrm>
            <a:off x="342900" y="1801813"/>
            <a:ext cx="858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Pure gold is quite soft. Adding small amounts of other </a:t>
            </a:r>
            <a:br>
              <a:rPr lang="en-GB" altLang="en-US" dirty="0"/>
            </a:br>
            <a:r>
              <a:rPr lang="en-GB" altLang="en-US" dirty="0"/>
              <a:t>metals makes gold hard enough to use in </a:t>
            </a:r>
            <a:r>
              <a:rPr lang="en-GB" altLang="en-US" dirty="0" err="1"/>
              <a:t>jewelry</a:t>
            </a:r>
            <a:r>
              <a:rPr lang="en-GB" altLang="en-US" dirty="0"/>
              <a:t>.</a:t>
            </a:r>
            <a:br>
              <a:rPr lang="en-GB" altLang="en-US" dirty="0"/>
            </a:br>
            <a:r>
              <a:rPr lang="en-GB" altLang="en-US" dirty="0"/>
              <a:t>Alloying gold with different metals also affects its </a:t>
            </a:r>
            <a:r>
              <a:rPr lang="en-GB" altLang="en-US" dirty="0" err="1"/>
              <a:t>color</a:t>
            </a:r>
            <a:r>
              <a:rPr lang="en-GB" altLang="en-US" dirty="0"/>
              <a:t>.</a:t>
            </a:r>
          </a:p>
        </p:txBody>
      </p:sp>
      <p:sp>
        <p:nvSpPr>
          <p:cNvPr id="267270" name="Text Box 6">
            <a:extLst>
              <a:ext uri="{FF2B5EF4-FFF2-40B4-BE49-F238E27FC236}">
                <a16:creationId xmlns:a16="http://schemas.microsoft.com/office/drawing/2014/main" id="{73046FA1-673C-4693-9123-881294DFAEC4}"/>
              </a:ext>
            </a:extLst>
          </p:cNvPr>
          <p:cNvSpPr txBox="1">
            <a:spLocks noChangeArrowheads="1"/>
          </p:cNvSpPr>
          <p:nvPr/>
        </p:nvSpPr>
        <p:spPr bwMode="auto">
          <a:xfrm>
            <a:off x="342900" y="3184525"/>
            <a:ext cx="4941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familiar </a:t>
            </a:r>
            <a:r>
              <a:rPr lang="en-GB" altLang="en-US" b="1">
                <a:solidFill>
                  <a:srgbClr val="010066"/>
                </a:solidFill>
              </a:rPr>
              <a:t>yellow gold</a:t>
            </a:r>
            <a:r>
              <a:rPr lang="en-GB" altLang="en-US">
                <a:solidFill>
                  <a:srgbClr val="010066"/>
                </a:solidFill>
              </a:rPr>
              <a:t> </a:t>
            </a:r>
            <a:r>
              <a:rPr lang="en-GB" altLang="en-US"/>
              <a:t>is an alloy of gold with copper, silver </a:t>
            </a:r>
            <a:br>
              <a:rPr lang="en-GB" altLang="en-US"/>
            </a:br>
            <a:r>
              <a:rPr lang="en-GB" altLang="en-US"/>
              <a:t>and zinc. Adding more copper </a:t>
            </a:r>
            <a:br>
              <a:rPr lang="en-GB" altLang="en-US"/>
            </a:br>
            <a:r>
              <a:rPr lang="en-GB" altLang="en-US"/>
              <a:t>than silver gives redder shades. </a:t>
            </a:r>
          </a:p>
        </p:txBody>
      </p:sp>
      <p:sp>
        <p:nvSpPr>
          <p:cNvPr id="267271" name="Text Box 7">
            <a:extLst>
              <a:ext uri="{FF2B5EF4-FFF2-40B4-BE49-F238E27FC236}">
                <a16:creationId xmlns:a16="http://schemas.microsoft.com/office/drawing/2014/main" id="{2A4E905D-BEA6-4208-BDF9-E6E5D5D367F4}"/>
              </a:ext>
            </a:extLst>
          </p:cNvPr>
          <p:cNvSpPr txBox="1">
            <a:spLocks noChangeArrowheads="1"/>
          </p:cNvSpPr>
          <p:nvPr/>
        </p:nvSpPr>
        <p:spPr bwMode="auto">
          <a:xfrm>
            <a:off x="342900" y="4951413"/>
            <a:ext cx="4335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White gold</a:t>
            </a:r>
            <a:r>
              <a:rPr lang="en-GB" altLang="en-US">
                <a:solidFill>
                  <a:srgbClr val="010066"/>
                </a:solidFill>
              </a:rPr>
              <a:t> </a:t>
            </a:r>
            <a:r>
              <a:rPr lang="en-GB" altLang="en-US"/>
              <a:t>is an alloy of gold with a metal such as nickel, platinum or palladium.</a:t>
            </a:r>
          </a:p>
        </p:txBody>
      </p:sp>
      <p:pic>
        <p:nvPicPr>
          <p:cNvPr id="267273" name="Picture 9" descr="gold_whitegold_rings">
            <a:extLst>
              <a:ext uri="{FF2B5EF4-FFF2-40B4-BE49-F238E27FC236}">
                <a16:creationId xmlns:a16="http://schemas.microsoft.com/office/drawing/2014/main" id="{79014E44-50E9-4DBF-8B19-C0D50F98A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1043">
            <a:off x="4987925" y="3644900"/>
            <a:ext cx="393541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82E109CD-D102-4D14-976E-3CEA67D801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FFB0F407-763A-42E5-B413-F928CAE7CC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84554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2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7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p:bldP spid="267270" grpId="0"/>
      <p:bldP spid="2672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F727A6E-BAB8-445E-A69C-ADEB7CF0D41E}"/>
              </a:ext>
            </a:extLst>
          </p:cNvPr>
          <p:cNvSpPr>
            <a:spLocks noGrp="1" noChangeArrowheads="1"/>
          </p:cNvSpPr>
          <p:nvPr>
            <p:ph type="title"/>
          </p:nvPr>
        </p:nvSpPr>
        <p:spPr/>
        <p:txBody>
          <a:bodyPr/>
          <a:lstStyle/>
          <a:p>
            <a:r>
              <a:rPr lang="en-GB" altLang="en-US"/>
              <a:t>What is 24 carat gold?</a:t>
            </a:r>
          </a:p>
        </p:txBody>
      </p:sp>
      <p:sp>
        <p:nvSpPr>
          <p:cNvPr id="15363" name="Rectangle 4">
            <a:extLst>
              <a:ext uri="{FF2B5EF4-FFF2-40B4-BE49-F238E27FC236}">
                <a16:creationId xmlns:a16="http://schemas.microsoft.com/office/drawing/2014/main" id="{04282439-922C-4B8F-B622-DA1939C1CFC4}"/>
              </a:ext>
            </a:extLst>
          </p:cNvPr>
          <p:cNvSpPr>
            <a:spLocks noChangeArrowheads="1"/>
          </p:cNvSpPr>
          <p:nvPr/>
        </p:nvSpPr>
        <p:spPr bwMode="auto">
          <a:xfrm>
            <a:off x="342900" y="784225"/>
            <a:ext cx="3738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The </a:t>
            </a:r>
            <a:r>
              <a:rPr lang="en-GB" altLang="en-US" b="1" dirty="0">
                <a:solidFill>
                  <a:srgbClr val="FF6600"/>
                </a:solidFill>
              </a:rPr>
              <a:t>carat scale</a:t>
            </a:r>
            <a:r>
              <a:rPr lang="en-GB" altLang="en-US" dirty="0"/>
              <a:t> is widely used by </a:t>
            </a:r>
            <a:r>
              <a:rPr lang="en-GB" altLang="en-US" dirty="0" err="1"/>
              <a:t>jewelers</a:t>
            </a:r>
            <a:r>
              <a:rPr lang="en-GB" altLang="en-US" dirty="0"/>
              <a:t> to refer to the purity of gold in a piece of </a:t>
            </a:r>
            <a:r>
              <a:rPr lang="en-GB" altLang="en-US" dirty="0" err="1"/>
              <a:t>jewelry</a:t>
            </a:r>
            <a:r>
              <a:rPr lang="en-GB" altLang="en-US" dirty="0"/>
              <a:t>. </a:t>
            </a:r>
          </a:p>
        </p:txBody>
      </p:sp>
      <p:sp>
        <p:nvSpPr>
          <p:cNvPr id="268293" name="Rectangle 5">
            <a:extLst>
              <a:ext uri="{FF2B5EF4-FFF2-40B4-BE49-F238E27FC236}">
                <a16:creationId xmlns:a16="http://schemas.microsoft.com/office/drawing/2014/main" id="{20D22A31-1405-43E0-A107-4FDFD94AC3D4}"/>
              </a:ext>
            </a:extLst>
          </p:cNvPr>
          <p:cNvSpPr>
            <a:spLocks noChangeArrowheads="1"/>
          </p:cNvSpPr>
          <p:nvPr/>
        </p:nvSpPr>
        <p:spPr bwMode="auto">
          <a:xfrm>
            <a:off x="342900" y="2565400"/>
            <a:ext cx="3243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FF6600"/>
              </a:buClr>
              <a:buFont typeface="Wingdings" panose="05000000000000000000" pitchFamily="2" charset="2"/>
              <a:buChar char="l"/>
            </a:pPr>
            <a:r>
              <a:rPr lang="en-GB" altLang="en-US" dirty="0"/>
              <a:t>24 carat gold is pure (99.9%) gold.</a:t>
            </a:r>
          </a:p>
        </p:txBody>
      </p:sp>
      <p:sp>
        <p:nvSpPr>
          <p:cNvPr id="268294" name="Rectangle 6">
            <a:extLst>
              <a:ext uri="{FF2B5EF4-FFF2-40B4-BE49-F238E27FC236}">
                <a16:creationId xmlns:a16="http://schemas.microsoft.com/office/drawing/2014/main" id="{78A559B2-C500-428B-A562-DD212449FF50}"/>
              </a:ext>
            </a:extLst>
          </p:cNvPr>
          <p:cNvSpPr>
            <a:spLocks noChangeArrowheads="1"/>
          </p:cNvSpPr>
          <p:nvPr/>
        </p:nvSpPr>
        <p:spPr bwMode="auto">
          <a:xfrm>
            <a:off x="342900" y="3606800"/>
            <a:ext cx="414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FF6600"/>
              </a:buClr>
              <a:buFont typeface="Wingdings" panose="05000000000000000000" pitchFamily="2" charset="2"/>
              <a:buChar char="l"/>
            </a:pPr>
            <a:r>
              <a:rPr lang="en-GB" altLang="en-US" dirty="0"/>
              <a:t>18 carat gold is 75% gold and 25% other metals.</a:t>
            </a:r>
          </a:p>
        </p:txBody>
      </p:sp>
      <p:sp>
        <p:nvSpPr>
          <p:cNvPr id="268295" name="Rectangle 7">
            <a:extLst>
              <a:ext uri="{FF2B5EF4-FFF2-40B4-BE49-F238E27FC236}">
                <a16:creationId xmlns:a16="http://schemas.microsoft.com/office/drawing/2014/main" id="{F37B15F7-047A-4D8F-9CE2-C12A4AD95182}"/>
              </a:ext>
            </a:extLst>
          </p:cNvPr>
          <p:cNvSpPr>
            <a:spLocks noChangeArrowheads="1"/>
          </p:cNvSpPr>
          <p:nvPr/>
        </p:nvSpPr>
        <p:spPr bwMode="auto">
          <a:xfrm>
            <a:off x="342900" y="4649788"/>
            <a:ext cx="418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FF6600"/>
              </a:buClr>
              <a:buFont typeface="Wingdings" panose="05000000000000000000" pitchFamily="2" charset="2"/>
              <a:buChar char="l"/>
            </a:pPr>
            <a:r>
              <a:rPr lang="en-GB" altLang="en-US"/>
              <a:t>12 carat gold is 50% gold.</a:t>
            </a:r>
          </a:p>
        </p:txBody>
      </p:sp>
      <p:pic>
        <p:nvPicPr>
          <p:cNvPr id="15368" name="Picture 9" descr="Toi_250kg_gold_bar_PHGCOM_CC3_MOD">
            <a:extLst>
              <a:ext uri="{FF2B5EF4-FFF2-40B4-BE49-F238E27FC236}">
                <a16:creationId xmlns:a16="http://schemas.microsoft.com/office/drawing/2014/main" id="{FC6624F4-078D-4D46-881D-862113517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784225"/>
            <a:ext cx="409575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C4F2809-48A0-42B1-9B0A-489E340E8C87}"/>
              </a:ext>
            </a:extLst>
          </p:cNvPr>
          <p:cNvSpPr>
            <a:spLocks noChangeArrowheads="1"/>
          </p:cNvSpPr>
          <p:nvPr/>
        </p:nvSpPr>
        <p:spPr bwMode="auto">
          <a:xfrm>
            <a:off x="342900" y="5322888"/>
            <a:ext cx="3990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FF6600"/>
              </a:buClr>
              <a:buFont typeface="Wingdings" panose="05000000000000000000" pitchFamily="2" charset="2"/>
              <a:buChar char="l"/>
            </a:pPr>
            <a:r>
              <a:rPr lang="en-GB" altLang="en-US" dirty="0"/>
              <a:t>9 carat gold </a:t>
            </a:r>
            <a:r>
              <a:rPr lang="en-GB" altLang="en-US" dirty="0" err="1"/>
              <a:t>jewelry</a:t>
            </a:r>
            <a:r>
              <a:rPr lang="en-GB" altLang="en-US" dirty="0"/>
              <a:t> is just 37.5% gold.</a:t>
            </a:r>
          </a:p>
        </p:txBody>
      </p:sp>
      <p:pic>
        <p:nvPicPr>
          <p:cNvPr id="11" name="Picture 8">
            <a:hlinkClick r:id="" action="ppaction://hlinkshowjump?jump=nextslide"/>
            <a:extLst>
              <a:ext uri="{FF2B5EF4-FFF2-40B4-BE49-F238E27FC236}">
                <a16:creationId xmlns:a16="http://schemas.microsoft.com/office/drawing/2014/main" id="{D2185503-D0CB-4107-8130-36F5BBDC5C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78388766-F5D0-4D37-85A8-9995EF3E7AC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04842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p:bldP spid="268294" grpId="0"/>
      <p:bldP spid="26829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a:extLst>
              <a:ext uri="{FF2B5EF4-FFF2-40B4-BE49-F238E27FC236}">
                <a16:creationId xmlns:a16="http://schemas.microsoft.com/office/drawing/2014/main" id="{F1D6EA86-9CF8-4AF5-B686-E5D0E61DF7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35731" y="3506472"/>
            <a:ext cx="5338994" cy="258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65C92DCA-8BA0-4800-B216-C4A7A20C98EB}"/>
              </a:ext>
            </a:extLst>
          </p:cNvPr>
          <p:cNvSpPr>
            <a:spLocks noGrp="1" noChangeArrowheads="1"/>
          </p:cNvSpPr>
          <p:nvPr>
            <p:ph type="title"/>
          </p:nvPr>
        </p:nvSpPr>
        <p:spPr/>
        <p:txBody>
          <a:bodyPr/>
          <a:lstStyle/>
          <a:p>
            <a:r>
              <a:rPr lang="en-GB" altLang="en-US"/>
              <a:t>Copper coins</a:t>
            </a:r>
          </a:p>
        </p:txBody>
      </p:sp>
      <p:sp>
        <p:nvSpPr>
          <p:cNvPr id="270340" name="Rectangle 4">
            <a:extLst>
              <a:ext uri="{FF2B5EF4-FFF2-40B4-BE49-F238E27FC236}">
                <a16:creationId xmlns:a16="http://schemas.microsoft.com/office/drawing/2014/main" id="{40D98E11-D40B-4F68-9681-6D0561196AA4}"/>
              </a:ext>
            </a:extLst>
          </p:cNvPr>
          <p:cNvSpPr>
            <a:spLocks noChangeArrowheads="1"/>
          </p:cNvSpPr>
          <p:nvPr/>
        </p:nvSpPr>
        <p:spPr bwMode="auto">
          <a:xfrm>
            <a:off x="354475" y="3498450"/>
            <a:ext cx="309478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Since 1982, the US penny has been made mostly of zinc. It is copper-plated so that it still appears to be made of copper.</a:t>
            </a:r>
          </a:p>
        </p:txBody>
      </p:sp>
      <p:sp>
        <p:nvSpPr>
          <p:cNvPr id="16389" name="Rectangle 5">
            <a:extLst>
              <a:ext uri="{FF2B5EF4-FFF2-40B4-BE49-F238E27FC236}">
                <a16:creationId xmlns:a16="http://schemas.microsoft.com/office/drawing/2014/main" id="{01842E49-734F-4F62-AE04-60DAA6A1D658}"/>
              </a:ext>
            </a:extLst>
          </p:cNvPr>
          <p:cNvSpPr>
            <a:spLocks noChangeArrowheads="1"/>
          </p:cNvSpPr>
          <p:nvPr/>
        </p:nvSpPr>
        <p:spPr bwMode="auto">
          <a:xfrm>
            <a:off x="354475"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Copper coins used to be made from pure copper. However, as the value of copper increased, the metal used to make the coins became worth more than the actual coins. </a:t>
            </a:r>
          </a:p>
        </p:txBody>
      </p:sp>
      <p:sp>
        <p:nvSpPr>
          <p:cNvPr id="270343" name="Rectangle 7">
            <a:extLst>
              <a:ext uri="{FF2B5EF4-FFF2-40B4-BE49-F238E27FC236}">
                <a16:creationId xmlns:a16="http://schemas.microsoft.com/office/drawing/2014/main" id="{63CCD87D-40C6-49C3-844A-0D1F0D08DBD8}"/>
              </a:ext>
            </a:extLst>
          </p:cNvPr>
          <p:cNvSpPr>
            <a:spLocks noChangeArrowheads="1"/>
          </p:cNvSpPr>
          <p:nvPr/>
        </p:nvSpPr>
        <p:spPr bwMode="auto">
          <a:xfrm>
            <a:off x="354475" y="2510580"/>
            <a:ext cx="779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Now most “copper” coins are made from copper alloys. </a:t>
            </a:r>
          </a:p>
        </p:txBody>
      </p:sp>
      <p:pic>
        <p:nvPicPr>
          <p:cNvPr id="9" name="Picture 8">
            <a:hlinkClick r:id="" action="ppaction://hlinkshowjump?jump=nextslide"/>
            <a:extLst>
              <a:ext uri="{FF2B5EF4-FFF2-40B4-BE49-F238E27FC236}">
                <a16:creationId xmlns:a16="http://schemas.microsoft.com/office/drawing/2014/main" id="{9386B33D-5ECA-40F7-BF2B-A153790BCC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29A1D69-1813-4204-BC0D-D5773F3E154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699E73AF-C236-4AE2-A51F-9A67C4C105E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96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7079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P spid="2703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31CEB11-BC4F-499E-AA2A-8CBFC317D541}"/>
              </a:ext>
            </a:extLst>
          </p:cNvPr>
          <p:cNvSpPr>
            <a:spLocks noGrp="1"/>
          </p:cNvSpPr>
          <p:nvPr>
            <p:ph type="title"/>
          </p:nvPr>
        </p:nvSpPr>
        <p:spPr/>
        <p:txBody>
          <a:bodyPr/>
          <a:lstStyle/>
          <a:p>
            <a:r>
              <a:rPr lang="en-GB" altLang="en-US" dirty="0" err="1"/>
              <a:t>Aluminum</a:t>
            </a:r>
            <a:endParaRPr lang="en-GB" altLang="en-US" dirty="0"/>
          </a:p>
        </p:txBody>
      </p:sp>
      <p:sp>
        <p:nvSpPr>
          <p:cNvPr id="17411" name="Rectangle 4">
            <a:extLst>
              <a:ext uri="{FF2B5EF4-FFF2-40B4-BE49-F238E27FC236}">
                <a16:creationId xmlns:a16="http://schemas.microsoft.com/office/drawing/2014/main" id="{1D89E4FD-B3C7-40D5-A19F-E07CDE2EA859}"/>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err="1"/>
              <a:t>Aluminum</a:t>
            </a:r>
            <a:r>
              <a:rPr lang="en-GB" altLang="en-US" dirty="0"/>
              <a:t> is a very low density metal, which means it is very light for its size. </a:t>
            </a:r>
            <a:r>
              <a:rPr lang="en-GB" altLang="en-US" dirty="0" err="1"/>
              <a:t>Aluminum</a:t>
            </a:r>
            <a:r>
              <a:rPr lang="en-GB" altLang="en-US" dirty="0"/>
              <a:t> is also very </a:t>
            </a:r>
            <a:r>
              <a:rPr lang="en-GB" altLang="en-US" b="1" dirty="0"/>
              <a:t>resistant</a:t>
            </a:r>
            <a:r>
              <a:rPr lang="en-GB" altLang="en-US" dirty="0"/>
              <a:t> </a:t>
            </a:r>
            <a:br>
              <a:rPr lang="en-GB" altLang="en-US" dirty="0"/>
            </a:br>
            <a:r>
              <a:rPr lang="en-GB" altLang="en-US" dirty="0"/>
              <a:t>to gradual destruction and weakening from </a:t>
            </a:r>
            <a:r>
              <a:rPr lang="en-GB" altLang="en-US" b="1" dirty="0">
                <a:solidFill>
                  <a:srgbClr val="FF6600"/>
                </a:solidFill>
              </a:rPr>
              <a:t>corrosion</a:t>
            </a:r>
            <a:r>
              <a:rPr lang="en-GB" altLang="en-US" dirty="0"/>
              <a:t>.</a:t>
            </a:r>
          </a:p>
        </p:txBody>
      </p:sp>
      <p:sp>
        <p:nvSpPr>
          <p:cNvPr id="5" name="Rectangle 455">
            <a:extLst>
              <a:ext uri="{FF2B5EF4-FFF2-40B4-BE49-F238E27FC236}">
                <a16:creationId xmlns:a16="http://schemas.microsoft.com/office/drawing/2014/main" id="{F2A14D81-71A5-42B0-92D9-DA05D8F46426}"/>
              </a:ext>
            </a:extLst>
          </p:cNvPr>
          <p:cNvSpPr>
            <a:spLocks noChangeArrowheads="1"/>
          </p:cNvSpPr>
          <p:nvPr/>
        </p:nvSpPr>
        <p:spPr bwMode="auto">
          <a:xfrm>
            <a:off x="342900" y="2568575"/>
            <a:ext cx="864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These properties make </a:t>
            </a:r>
            <a:r>
              <a:rPr lang="en-GB" altLang="en-US" dirty="0" err="1"/>
              <a:t>aluminum</a:t>
            </a:r>
            <a:r>
              <a:rPr lang="en-GB" altLang="en-US" dirty="0"/>
              <a:t> an excellent material to make airplanes. However, </a:t>
            </a:r>
            <a:r>
              <a:rPr lang="en-GB" altLang="en-US" dirty="0" err="1"/>
              <a:t>aluminum</a:t>
            </a:r>
            <a:r>
              <a:rPr lang="en-GB" altLang="en-US" dirty="0"/>
              <a:t> is also very soft.</a:t>
            </a:r>
          </a:p>
        </p:txBody>
      </p:sp>
      <p:sp>
        <p:nvSpPr>
          <p:cNvPr id="6" name="Rectangle 5">
            <a:extLst>
              <a:ext uri="{FF2B5EF4-FFF2-40B4-BE49-F238E27FC236}">
                <a16:creationId xmlns:a16="http://schemas.microsoft.com/office/drawing/2014/main" id="{DCC4B16D-7BC5-432B-8F89-FA3D1F3620DD}"/>
              </a:ext>
            </a:extLst>
          </p:cNvPr>
          <p:cNvSpPr>
            <a:spLocks noChangeArrowheads="1"/>
          </p:cNvSpPr>
          <p:nvPr/>
        </p:nvSpPr>
        <p:spPr bwMode="auto">
          <a:xfrm>
            <a:off x="342900" y="3986213"/>
            <a:ext cx="40274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err="1"/>
              <a:t>Aluminum</a:t>
            </a:r>
            <a:r>
              <a:rPr lang="en-GB" altLang="en-US" dirty="0"/>
              <a:t> is combined with other metals to make an alloy that is stronger than pure </a:t>
            </a:r>
            <a:r>
              <a:rPr lang="en-GB" altLang="en-US" dirty="0" err="1"/>
              <a:t>aluminum</a:t>
            </a:r>
            <a:r>
              <a:rPr lang="en-GB" altLang="en-US" dirty="0"/>
              <a:t>, but still benefits from its properties. </a:t>
            </a:r>
          </a:p>
        </p:txBody>
      </p:sp>
      <p:pic>
        <p:nvPicPr>
          <p:cNvPr id="9" name="Picture 8" descr="alloys_plane.png">
            <a:extLst>
              <a:ext uri="{FF2B5EF4-FFF2-40B4-BE49-F238E27FC236}">
                <a16:creationId xmlns:a16="http://schemas.microsoft.com/office/drawing/2014/main" id="{751275C4-A5C4-4F8F-9DCD-ED62814460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4432300"/>
            <a:ext cx="44640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7DDA69C7-9133-4DDF-918A-82080F14EA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87398FFC-4AC6-4A78-9D9D-4F8E0CE2076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5D3D24A9-BA52-47DE-A1F2-985D27D35C0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96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911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D9F65F9-48B8-401C-B0D5-2B83308683E0}"/>
              </a:ext>
            </a:extLst>
          </p:cNvPr>
          <p:cNvSpPr>
            <a:spLocks noGrp="1" noChangeArrowheads="1"/>
          </p:cNvSpPr>
          <p:nvPr>
            <p:ph type="title"/>
          </p:nvPr>
        </p:nvSpPr>
        <p:spPr>
          <a:noFill/>
        </p:spPr>
        <p:txBody>
          <a:bodyPr/>
          <a:lstStyle/>
          <a:p>
            <a:r>
              <a:rPr lang="en-GB" altLang="en-US"/>
              <a:t>Iron and steel</a:t>
            </a:r>
          </a:p>
        </p:txBody>
      </p:sp>
      <p:sp>
        <p:nvSpPr>
          <p:cNvPr id="18435" name="Rectangle 4">
            <a:extLst>
              <a:ext uri="{FF2B5EF4-FFF2-40B4-BE49-F238E27FC236}">
                <a16:creationId xmlns:a16="http://schemas.microsoft.com/office/drawing/2014/main" id="{6260C209-8A60-4971-87FA-B2D99B07BE1B}"/>
              </a:ext>
            </a:extLst>
          </p:cNvPr>
          <p:cNvSpPr>
            <a:spLocks noChangeArrowheads="1"/>
          </p:cNvSpPr>
          <p:nvPr/>
        </p:nvSpPr>
        <p:spPr bwMode="auto">
          <a:xfrm>
            <a:off x="342900" y="784225"/>
            <a:ext cx="843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t>Iron that has been extracted from its ore in a </a:t>
            </a:r>
            <a:r>
              <a:rPr lang="en-GB" altLang="en-US" b="1">
                <a:solidFill>
                  <a:srgbClr val="FF6600"/>
                </a:solidFill>
              </a:rPr>
              <a:t>blast furnace </a:t>
            </a:r>
            <a:r>
              <a:rPr lang="en-GB" altLang="en-US"/>
              <a:t>is only about 96% pure. The impurities make the iron brittle.</a:t>
            </a:r>
          </a:p>
        </p:txBody>
      </p:sp>
      <p:sp>
        <p:nvSpPr>
          <p:cNvPr id="272390" name="Rectangle 6">
            <a:extLst>
              <a:ext uri="{FF2B5EF4-FFF2-40B4-BE49-F238E27FC236}">
                <a16:creationId xmlns:a16="http://schemas.microsoft.com/office/drawing/2014/main" id="{4BC535E1-4203-4E79-8C18-297C38A30524}"/>
              </a:ext>
            </a:extLst>
          </p:cNvPr>
          <p:cNvSpPr>
            <a:spLocks noChangeArrowheads="1"/>
          </p:cNvSpPr>
          <p:nvPr/>
        </p:nvSpPr>
        <p:spPr bwMode="auto">
          <a:xfrm>
            <a:off x="342900" y="5307013"/>
            <a:ext cx="8329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Steel is stronger than pure iron and can be used for many things, from saucepans to suspension bridges.</a:t>
            </a:r>
            <a:endParaRPr lang="en-GB" altLang="en-US">
              <a:solidFill>
                <a:schemeClr val="tx1"/>
              </a:solidFill>
            </a:endParaRPr>
          </a:p>
        </p:txBody>
      </p:sp>
      <p:sp>
        <p:nvSpPr>
          <p:cNvPr id="272392" name="Text Box 8">
            <a:extLst>
              <a:ext uri="{FF2B5EF4-FFF2-40B4-BE49-F238E27FC236}">
                <a16:creationId xmlns:a16="http://schemas.microsoft.com/office/drawing/2014/main" id="{F210AEA7-8BF7-452D-A351-BE03601CC49D}"/>
              </a:ext>
            </a:extLst>
          </p:cNvPr>
          <p:cNvSpPr txBox="1">
            <a:spLocks noChangeArrowheads="1"/>
          </p:cNvSpPr>
          <p:nvPr/>
        </p:nvSpPr>
        <p:spPr bwMode="auto">
          <a:xfrm>
            <a:off x="342900" y="2122488"/>
            <a:ext cx="37417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Most of the iron extracted in the </a:t>
            </a:r>
            <a:r>
              <a:rPr lang="en-GB" altLang="en-US">
                <a:solidFill>
                  <a:srgbClr val="010066"/>
                </a:solidFill>
              </a:rPr>
              <a:t>blast furnace </a:t>
            </a:r>
            <a:r>
              <a:rPr lang="en-GB" altLang="en-US"/>
              <a:t>will be used to make </a:t>
            </a:r>
            <a:r>
              <a:rPr lang="en-GB" altLang="en-US" b="1"/>
              <a:t>steel</a:t>
            </a:r>
            <a:r>
              <a:rPr lang="en-GB" altLang="en-US"/>
              <a:t>. This is an alloy </a:t>
            </a:r>
            <a:r>
              <a:rPr lang="en-GB" altLang="en-US">
                <a:solidFill>
                  <a:srgbClr val="010066"/>
                </a:solidFill>
              </a:rPr>
              <a:t>of iron</a:t>
            </a:r>
            <a:r>
              <a:rPr lang="en-GB" altLang="en-US" b="1">
                <a:solidFill>
                  <a:srgbClr val="FF6600"/>
                </a:solidFill>
              </a:rPr>
              <a:t> </a:t>
            </a:r>
            <a:r>
              <a:rPr lang="en-GB" altLang="en-US"/>
              <a:t>that contains other elements, including carbon, </a:t>
            </a:r>
            <a:r>
              <a:rPr lang="en-GB" altLang="en-US">
                <a:solidFill>
                  <a:srgbClr val="010066"/>
                </a:solidFill>
              </a:rPr>
              <a:t>nickel and chromium.</a:t>
            </a:r>
          </a:p>
        </p:txBody>
      </p:sp>
      <p:pic>
        <p:nvPicPr>
          <p:cNvPr id="9" name="Picture 8" descr="slide 9.jpg">
            <a:extLst>
              <a:ext uri="{FF2B5EF4-FFF2-40B4-BE49-F238E27FC236}">
                <a16:creationId xmlns:a16="http://schemas.microsoft.com/office/drawing/2014/main" id="{F02D0166-9E5B-4908-860C-F5E460D754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841500"/>
            <a:ext cx="43672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191346F-95D0-439E-B623-09E4282F48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76AF401F-1121-450F-9E44-AB9F0023CD5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CA188861-E661-43D1-AD24-B893CFCE58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96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269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239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p:bldP spid="272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A40FBD-E8DA-469F-87C9-63CC16123833}"/>
              </a:ext>
            </a:extLst>
          </p:cNvPr>
          <p:cNvSpPr>
            <a:spLocks noGrp="1" noChangeArrowheads="1"/>
          </p:cNvSpPr>
          <p:nvPr>
            <p:ph type="title"/>
          </p:nvPr>
        </p:nvSpPr>
        <p:spPr/>
        <p:txBody>
          <a:bodyPr/>
          <a:lstStyle/>
          <a:p>
            <a:r>
              <a:rPr lang="en-GB" altLang="en-US"/>
              <a:t>Why is steel stronger than iron?</a:t>
            </a:r>
          </a:p>
        </p:txBody>
      </p:sp>
      <p:sp>
        <p:nvSpPr>
          <p:cNvPr id="279556" name="Text Box 4">
            <a:extLst>
              <a:ext uri="{FF2B5EF4-FFF2-40B4-BE49-F238E27FC236}">
                <a16:creationId xmlns:a16="http://schemas.microsoft.com/office/drawing/2014/main" id="{D0B09263-342F-4246-8433-62B7ACC4B996}"/>
              </a:ext>
            </a:extLst>
          </p:cNvPr>
          <p:cNvSpPr txBox="1">
            <a:spLocks noChangeArrowheads="1"/>
          </p:cNvSpPr>
          <p:nvPr/>
        </p:nvSpPr>
        <p:spPr bwMode="auto">
          <a:xfrm>
            <a:off x="342900" y="2874963"/>
            <a:ext cx="436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When other elements are added to iron to make steel, their atoms distort the regular structure of the iron atoms. </a:t>
            </a:r>
          </a:p>
        </p:txBody>
      </p:sp>
      <p:sp>
        <p:nvSpPr>
          <p:cNvPr id="19460" name="Text Box 5">
            <a:extLst>
              <a:ext uri="{FF2B5EF4-FFF2-40B4-BE49-F238E27FC236}">
                <a16:creationId xmlns:a16="http://schemas.microsoft.com/office/drawing/2014/main" id="{1985A444-122A-4793-B587-D7FB486F1EF9}"/>
              </a:ext>
            </a:extLst>
          </p:cNvPr>
          <p:cNvSpPr txBox="1">
            <a:spLocks noChangeArrowheads="1"/>
          </p:cNvSpPr>
          <p:nvPr/>
        </p:nvSpPr>
        <p:spPr bwMode="auto">
          <a:xfrm>
            <a:off x="342900" y="784225"/>
            <a:ext cx="49545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atoms in pure iron are arranged in densely</a:t>
            </a:r>
            <a:r>
              <a:rPr lang="en-GB" altLang="en-US">
                <a:cs typeface="Arial" panose="020B0604020202020204" pitchFamily="34" charset="0"/>
              </a:rPr>
              <a:t>-</a:t>
            </a:r>
            <a:r>
              <a:rPr lang="en-GB" altLang="en-US"/>
              <a:t>packed layers. These layers can slide over each other, making pure iron a very   soft material.</a:t>
            </a:r>
            <a:r>
              <a:rPr lang="en-GB" altLang="en-US">
                <a:solidFill>
                  <a:schemeClr val="tx1"/>
                </a:solidFill>
              </a:rPr>
              <a:t> </a:t>
            </a:r>
          </a:p>
        </p:txBody>
      </p:sp>
      <p:sp>
        <p:nvSpPr>
          <p:cNvPr id="279558" name="Text Box 6">
            <a:extLst>
              <a:ext uri="{FF2B5EF4-FFF2-40B4-BE49-F238E27FC236}">
                <a16:creationId xmlns:a16="http://schemas.microsoft.com/office/drawing/2014/main" id="{DEDCBBF5-2F3C-48AC-8E47-CC57C4F07E77}"/>
              </a:ext>
            </a:extLst>
          </p:cNvPr>
          <p:cNvSpPr txBox="1">
            <a:spLocks noChangeArrowheads="1"/>
          </p:cNvSpPr>
          <p:nvPr/>
        </p:nvSpPr>
        <p:spPr bwMode="auto">
          <a:xfrm>
            <a:off x="342900" y="4600575"/>
            <a:ext cx="4516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This makes it more difficult for the layers of iron atoms to slide over each other. As a result, the alloy is stronger than pure iron. </a:t>
            </a:r>
            <a:r>
              <a:rPr lang="en-GB" altLang="en-US" sz="1800">
                <a:solidFill>
                  <a:schemeClr val="tx1"/>
                </a:solidFill>
              </a:rPr>
              <a:t> </a:t>
            </a:r>
          </a:p>
        </p:txBody>
      </p:sp>
      <p:pic>
        <p:nvPicPr>
          <p:cNvPr id="279559" name="Picture 7" descr="CC6_steel">
            <a:extLst>
              <a:ext uri="{FF2B5EF4-FFF2-40B4-BE49-F238E27FC236}">
                <a16:creationId xmlns:a16="http://schemas.microsoft.com/office/drawing/2014/main" id="{AD9C7978-3877-49EC-9305-B47A63B17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3005138"/>
            <a:ext cx="36385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CC6_iron2">
            <a:extLst>
              <a:ext uri="{FF2B5EF4-FFF2-40B4-BE49-F238E27FC236}">
                <a16:creationId xmlns:a16="http://schemas.microsoft.com/office/drawing/2014/main" id="{54B06ACF-D246-4139-B7A5-3F1B41709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784225"/>
            <a:ext cx="36718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8696F691-8B4F-4204-8293-5563779595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15612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95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955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P spid="279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ABC6F932-24FD-420F-8C40-053C49AAABA6}"/>
              </a:ext>
            </a:extLst>
          </p:cNvPr>
          <p:cNvSpPr>
            <a:spLocks noGrp="1" noChangeArrowheads="1"/>
          </p:cNvSpPr>
          <p:nvPr>
            <p:ph type="title"/>
          </p:nvPr>
        </p:nvSpPr>
        <p:spPr/>
        <p:txBody>
          <a:bodyPr/>
          <a:lstStyle/>
          <a:p>
            <a:r>
              <a:rPr lang="en-GB" altLang="en-US" dirty="0"/>
              <a:t>Types of steel</a:t>
            </a:r>
          </a:p>
        </p:txBody>
      </p:sp>
      <p:pic>
        <p:nvPicPr>
          <p:cNvPr id="8" name="Picture 5" descr="flash_icon">
            <a:extLst>
              <a:ext uri="{FF2B5EF4-FFF2-40B4-BE49-F238E27FC236}">
                <a16:creationId xmlns:a16="http://schemas.microsoft.com/office/drawing/2014/main" id="{F9DC1D60-8963-4C52-A756-DDAC15A9741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24F899E-7E4B-4A57-9C57-673E927948C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9">
            <a:extLst>
              <a:ext uri="{FF2B5EF4-FFF2-40B4-BE49-F238E27FC236}">
                <a16:creationId xmlns:a16="http://schemas.microsoft.com/office/drawing/2014/main" id="{51DE8C22-BD66-42B5-B2D4-A01070C4854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246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188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24FB621-05DE-460D-BB88-2916EB7FA9D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77161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C6_malleability part 1_V2">
            <a:extLst>
              <a:ext uri="{FF2B5EF4-FFF2-40B4-BE49-F238E27FC236}">
                <a16:creationId xmlns:a16="http://schemas.microsoft.com/office/drawing/2014/main" id="{04550B0C-B4E3-4D71-BA5C-5CD7182FF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301" y="1558221"/>
            <a:ext cx="3565750" cy="37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E3D649DB-0DFD-48A9-9171-E76DF257DD9D}"/>
              </a:ext>
            </a:extLst>
          </p:cNvPr>
          <p:cNvSpPr>
            <a:spLocks noGrp="1" noChangeArrowheads="1"/>
          </p:cNvSpPr>
          <p:nvPr>
            <p:ph type="title"/>
          </p:nvPr>
        </p:nvSpPr>
        <p:spPr/>
        <p:txBody>
          <a:bodyPr/>
          <a:lstStyle/>
          <a:p>
            <a:r>
              <a:rPr lang="en-GB" altLang="en-US"/>
              <a:t>What is the structure of metals?</a:t>
            </a:r>
          </a:p>
        </p:txBody>
      </p:sp>
      <p:sp>
        <p:nvSpPr>
          <p:cNvPr id="201734" name="Text Box 6">
            <a:extLst>
              <a:ext uri="{FF2B5EF4-FFF2-40B4-BE49-F238E27FC236}">
                <a16:creationId xmlns:a16="http://schemas.microsoft.com/office/drawing/2014/main" id="{32D03586-2587-44D3-8124-D7014A5BF4C3}"/>
              </a:ext>
            </a:extLst>
          </p:cNvPr>
          <p:cNvSpPr txBox="1">
            <a:spLocks noChangeArrowheads="1"/>
          </p:cNvSpPr>
          <p:nvPr/>
        </p:nvSpPr>
        <p:spPr bwMode="auto">
          <a:xfrm>
            <a:off x="5897563" y="880359"/>
            <a:ext cx="251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t>sea of electrons</a:t>
            </a:r>
          </a:p>
        </p:txBody>
      </p:sp>
      <p:sp>
        <p:nvSpPr>
          <p:cNvPr id="201735" name="Text Box 7">
            <a:extLst>
              <a:ext uri="{FF2B5EF4-FFF2-40B4-BE49-F238E27FC236}">
                <a16:creationId xmlns:a16="http://schemas.microsoft.com/office/drawing/2014/main" id="{FF67D0A4-B086-4B45-8526-3274FE71A9AD}"/>
              </a:ext>
            </a:extLst>
          </p:cNvPr>
          <p:cNvSpPr txBox="1">
            <a:spLocks noChangeArrowheads="1"/>
          </p:cNvSpPr>
          <p:nvPr/>
        </p:nvSpPr>
        <p:spPr bwMode="auto">
          <a:xfrm>
            <a:off x="6209768" y="5454496"/>
            <a:ext cx="1220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dirty="0"/>
              <a:t>metal ions</a:t>
            </a:r>
          </a:p>
        </p:txBody>
      </p:sp>
      <p:sp>
        <p:nvSpPr>
          <p:cNvPr id="15366" name="Text Box 10">
            <a:extLst>
              <a:ext uri="{FF2B5EF4-FFF2-40B4-BE49-F238E27FC236}">
                <a16:creationId xmlns:a16="http://schemas.microsoft.com/office/drawing/2014/main" id="{19972D6D-41C3-4550-855B-EB8AF259686B}"/>
              </a:ext>
            </a:extLst>
          </p:cNvPr>
          <p:cNvSpPr txBox="1">
            <a:spLocks noChangeArrowheads="1"/>
          </p:cNvSpPr>
          <p:nvPr/>
        </p:nvSpPr>
        <p:spPr bwMode="auto">
          <a:xfrm>
            <a:off x="342900" y="784225"/>
            <a:ext cx="5494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Metal particles are held together by strong </a:t>
            </a:r>
            <a:r>
              <a:rPr lang="en-GB" altLang="en-US" b="1" dirty="0">
                <a:solidFill>
                  <a:srgbClr val="FF6600"/>
                </a:solidFill>
              </a:rPr>
              <a:t>metallic bonds </a:t>
            </a:r>
            <a:r>
              <a:rPr lang="en-GB" altLang="en-US" dirty="0"/>
              <a:t>and are arranged in tightly packed layers, forming a </a:t>
            </a:r>
            <a:r>
              <a:rPr lang="en-GB" altLang="en-US" b="1" dirty="0">
                <a:solidFill>
                  <a:srgbClr val="010066"/>
                </a:solidFill>
              </a:rPr>
              <a:t>regular lattice </a:t>
            </a:r>
            <a:r>
              <a:rPr lang="en-GB" altLang="en-US" dirty="0"/>
              <a:t>structure. </a:t>
            </a:r>
          </a:p>
        </p:txBody>
      </p:sp>
      <p:sp>
        <p:nvSpPr>
          <p:cNvPr id="201739" name="Rectangle 11">
            <a:extLst>
              <a:ext uri="{FF2B5EF4-FFF2-40B4-BE49-F238E27FC236}">
                <a16:creationId xmlns:a16="http://schemas.microsoft.com/office/drawing/2014/main" id="{179AAE93-6592-405C-A5EB-D98507845A51}"/>
              </a:ext>
            </a:extLst>
          </p:cNvPr>
          <p:cNvSpPr>
            <a:spLocks noChangeArrowheads="1"/>
          </p:cNvSpPr>
          <p:nvPr/>
        </p:nvSpPr>
        <p:spPr bwMode="auto">
          <a:xfrm>
            <a:off x="342900" y="2500655"/>
            <a:ext cx="5064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solidFill>
                  <a:srgbClr val="010066"/>
                </a:solidFill>
              </a:rPr>
              <a:t>The outer electrons of the metal atoms are detached and create a “</a:t>
            </a:r>
            <a:r>
              <a:rPr lang="en-GB" altLang="en-US" b="1" dirty="0">
                <a:solidFill>
                  <a:srgbClr val="FF6600"/>
                </a:solidFill>
              </a:rPr>
              <a:t>sea of electrons</a:t>
            </a:r>
            <a:r>
              <a:rPr lang="en-GB" altLang="en-US" dirty="0"/>
              <a:t>.”</a:t>
            </a:r>
          </a:p>
        </p:txBody>
      </p:sp>
      <p:sp>
        <p:nvSpPr>
          <p:cNvPr id="201740" name="Rectangle 12">
            <a:extLst>
              <a:ext uri="{FF2B5EF4-FFF2-40B4-BE49-F238E27FC236}">
                <a16:creationId xmlns:a16="http://schemas.microsoft.com/office/drawing/2014/main" id="{BC6EC400-A463-4FD7-8EB4-53312136C538}"/>
              </a:ext>
            </a:extLst>
          </p:cNvPr>
          <p:cNvSpPr>
            <a:spLocks noChangeArrowheads="1"/>
          </p:cNvSpPr>
          <p:nvPr/>
        </p:nvSpPr>
        <p:spPr bwMode="auto">
          <a:xfrm>
            <a:off x="342899" y="3847575"/>
            <a:ext cx="55546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solidFill>
                  <a:srgbClr val="010066"/>
                </a:solidFill>
              </a:rPr>
              <a:t>These electrons are </a:t>
            </a:r>
            <a:r>
              <a:rPr lang="en-GB" altLang="en-US" b="1" dirty="0">
                <a:solidFill>
                  <a:srgbClr val="FF6600"/>
                </a:solidFill>
              </a:rPr>
              <a:t>delocalized</a:t>
            </a:r>
            <a:r>
              <a:rPr lang="en-GB" altLang="en-US" dirty="0">
                <a:solidFill>
                  <a:srgbClr val="010066"/>
                </a:solidFill>
              </a:rPr>
              <a:t> and are free to move through the structure. The metal atoms become positively charged ions and are attracted to the sea of electrons. This strong attraction is known as metallic bonding.</a:t>
            </a:r>
          </a:p>
        </p:txBody>
      </p:sp>
      <p:pic>
        <p:nvPicPr>
          <p:cNvPr id="15" name="Picture 14" descr="Properties_of_metals_and_alloys_3.1.png">
            <a:extLst>
              <a:ext uri="{FF2B5EF4-FFF2-40B4-BE49-F238E27FC236}">
                <a16:creationId xmlns:a16="http://schemas.microsoft.com/office/drawing/2014/main" id="{AA53BD39-5D74-4800-A287-E4CF0262ED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7545" y="1312394"/>
            <a:ext cx="2766574" cy="144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roperties_of_metals_and_alloys_3.2.png">
            <a:extLst>
              <a:ext uri="{FF2B5EF4-FFF2-40B4-BE49-F238E27FC236}">
                <a16:creationId xmlns:a16="http://schemas.microsoft.com/office/drawing/2014/main" id="{C0F6AD2E-E8AF-4E3C-B9B0-44D760690F2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2174" y="4086582"/>
            <a:ext cx="1545431" cy="13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AB238FD2-CCE2-4F8D-BC7F-F0AB80A6114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FD21BA40-8CB9-499C-AA5F-E32F38E6226A}"/>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51">
            <a:extLst>
              <a:ext uri="{FF2B5EF4-FFF2-40B4-BE49-F238E27FC236}">
                <a16:creationId xmlns:a16="http://schemas.microsoft.com/office/drawing/2014/main" id="{BA8454FF-A446-4755-BDB0-AFEE64A5348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1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173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p:bldP spid="201735" grpId="0"/>
      <p:bldP spid="201739" grpId="0"/>
      <p:bldP spid="2017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32CE908-AAF0-44FE-A346-368281A514F1}"/>
              </a:ext>
            </a:extLst>
          </p:cNvPr>
          <p:cNvSpPr>
            <a:spLocks noGrp="1" noChangeArrowheads="1"/>
          </p:cNvSpPr>
          <p:nvPr>
            <p:ph type="title"/>
          </p:nvPr>
        </p:nvSpPr>
        <p:spPr/>
        <p:txBody>
          <a:bodyPr/>
          <a:lstStyle/>
          <a:p>
            <a:r>
              <a:rPr lang="en-GB" altLang="en-US" dirty="0"/>
              <a:t>Metallic structures</a:t>
            </a:r>
          </a:p>
        </p:txBody>
      </p:sp>
      <p:pic>
        <p:nvPicPr>
          <p:cNvPr id="6" name="Picture 5">
            <a:hlinkClick r:id="" action="ppaction://hlinkshowjump?jump=nextslide"/>
            <a:extLst>
              <a:ext uri="{FF2B5EF4-FFF2-40B4-BE49-F238E27FC236}">
                <a16:creationId xmlns:a16="http://schemas.microsoft.com/office/drawing/2014/main" id="{E14B3EA9-48DD-4852-8A84-22398F8A91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060FF2F-85A7-47F8-87EC-0EEF837B70F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258754F0-8B2A-4025-92C4-6DF7AD6ED6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3966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C0F32E1-A5F8-4384-AEA8-76C9B359A8E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CCC1820-A151-4022-8CBA-F15C24640F90}"/>
              </a:ext>
            </a:extLst>
          </p:cNvPr>
          <p:cNvSpPr>
            <a:spLocks noGrp="1" noChangeArrowheads="1"/>
          </p:cNvSpPr>
          <p:nvPr>
            <p:ph type="title"/>
          </p:nvPr>
        </p:nvSpPr>
        <p:spPr/>
        <p:txBody>
          <a:bodyPr/>
          <a:lstStyle/>
          <a:p>
            <a:r>
              <a:rPr lang="en-GB" altLang="en-US"/>
              <a:t>Why do metals have high melting points?</a:t>
            </a:r>
          </a:p>
        </p:txBody>
      </p:sp>
      <p:sp>
        <p:nvSpPr>
          <p:cNvPr id="206851" name="Rectangle 3">
            <a:extLst>
              <a:ext uri="{FF2B5EF4-FFF2-40B4-BE49-F238E27FC236}">
                <a16:creationId xmlns:a16="http://schemas.microsoft.com/office/drawing/2014/main" id="{973AC0F4-11E3-467F-B57C-D48DE5093D26}"/>
              </a:ext>
            </a:extLst>
          </p:cNvPr>
          <p:cNvSpPr>
            <a:spLocks noChangeArrowheads="1"/>
          </p:cNvSpPr>
          <p:nvPr/>
        </p:nvSpPr>
        <p:spPr bwMode="auto">
          <a:xfrm>
            <a:off x="358775" y="1330325"/>
            <a:ext cx="4122914"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Metals often have </a:t>
            </a:r>
            <a:r>
              <a:rPr lang="en-GB" altLang="en-US" b="1" dirty="0">
                <a:solidFill>
                  <a:srgbClr val="010066"/>
                </a:solidFill>
              </a:rPr>
              <a:t>high</a:t>
            </a:r>
            <a:r>
              <a:rPr lang="en-GB" altLang="en-US" dirty="0">
                <a:solidFill>
                  <a:srgbClr val="010066"/>
                </a:solidFill>
              </a:rPr>
              <a:t> </a:t>
            </a:r>
            <a:r>
              <a:rPr lang="en-GB" altLang="en-US" b="1" dirty="0">
                <a:solidFill>
                  <a:srgbClr val="010066"/>
                </a:solidFill>
              </a:rPr>
              <a:t>melting and</a:t>
            </a:r>
            <a:r>
              <a:rPr lang="en-GB" altLang="en-US" dirty="0">
                <a:solidFill>
                  <a:srgbClr val="010066"/>
                </a:solidFill>
              </a:rPr>
              <a:t> </a:t>
            </a:r>
            <a:r>
              <a:rPr lang="en-GB" altLang="en-US" b="1" dirty="0">
                <a:solidFill>
                  <a:srgbClr val="010066"/>
                </a:solidFill>
              </a:rPr>
              <a:t>boiling points</a:t>
            </a:r>
            <a:r>
              <a:rPr lang="en-GB" altLang="en-US" dirty="0">
                <a:solidFill>
                  <a:srgbClr val="010066"/>
                </a:solidFill>
              </a:rPr>
              <a:t>. Gold, for example, has a melting point of 1,064</a:t>
            </a:r>
            <a:r>
              <a:rPr lang="en-GB" altLang="en-US" sz="1000" dirty="0">
                <a:solidFill>
                  <a:srgbClr val="010066"/>
                </a:solidFill>
              </a:rPr>
              <a:t> </a:t>
            </a:r>
            <a:r>
              <a:rPr lang="en-US" altLang="en-US" dirty="0">
                <a:solidFill>
                  <a:srgbClr val="010066"/>
                </a:solidFill>
              </a:rPr>
              <a:t>°</a:t>
            </a:r>
            <a:r>
              <a:rPr lang="en-GB" altLang="en-US" dirty="0">
                <a:solidFill>
                  <a:srgbClr val="010066"/>
                </a:solidFill>
              </a:rPr>
              <a:t>C and a boiling point of 2,807</a:t>
            </a:r>
            <a:r>
              <a:rPr lang="en-GB" altLang="en-US" sz="1000" dirty="0">
                <a:solidFill>
                  <a:srgbClr val="010066"/>
                </a:solidFill>
              </a:rPr>
              <a:t> </a:t>
            </a:r>
            <a:r>
              <a:rPr lang="en-US" altLang="en-US" dirty="0">
                <a:solidFill>
                  <a:srgbClr val="010066"/>
                </a:solidFill>
              </a:rPr>
              <a:t>°</a:t>
            </a:r>
            <a:r>
              <a:rPr lang="en-GB" altLang="en-US" dirty="0">
                <a:solidFill>
                  <a:srgbClr val="010066"/>
                </a:solidFill>
              </a:rPr>
              <a:t>C.</a:t>
            </a:r>
          </a:p>
        </p:txBody>
      </p:sp>
      <p:sp>
        <p:nvSpPr>
          <p:cNvPr id="18436" name="Text Box 4">
            <a:extLst>
              <a:ext uri="{FF2B5EF4-FFF2-40B4-BE49-F238E27FC236}">
                <a16:creationId xmlns:a16="http://schemas.microsoft.com/office/drawing/2014/main" id="{2FE9B6DC-61BC-48BD-98D6-25C3C99FDF65}"/>
              </a:ext>
            </a:extLst>
          </p:cNvPr>
          <p:cNvSpPr txBox="1">
            <a:spLocks noChangeArrowheads="1"/>
          </p:cNvSpPr>
          <p:nvPr/>
        </p:nvSpPr>
        <p:spPr bwMode="auto">
          <a:xfrm>
            <a:off x="358775" y="784225"/>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The properties of metals are related to their structure.</a:t>
            </a:r>
          </a:p>
        </p:txBody>
      </p:sp>
      <p:sp>
        <p:nvSpPr>
          <p:cNvPr id="206853" name="Text Box 5">
            <a:extLst>
              <a:ext uri="{FF2B5EF4-FFF2-40B4-BE49-F238E27FC236}">
                <a16:creationId xmlns:a16="http://schemas.microsoft.com/office/drawing/2014/main" id="{4E81DD3C-26CC-4A6D-BE78-C2A87ACA3E67}"/>
              </a:ext>
            </a:extLst>
          </p:cNvPr>
          <p:cNvSpPr txBox="1">
            <a:spLocks noChangeArrowheads="1"/>
          </p:cNvSpPr>
          <p:nvPr/>
        </p:nvSpPr>
        <p:spPr bwMode="auto">
          <a:xfrm>
            <a:off x="358775" y="4978400"/>
            <a:ext cx="8329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In metal extraction and other industrial processes, furnaces often run continuously to maintain the high temperatures needed to work with molten metals. </a:t>
            </a:r>
          </a:p>
        </p:txBody>
      </p:sp>
      <p:pic>
        <p:nvPicPr>
          <p:cNvPr id="206854" name="Picture 6" descr="molten_gold_3">
            <a:extLst>
              <a:ext uri="{FF2B5EF4-FFF2-40B4-BE49-F238E27FC236}">
                <a16:creationId xmlns:a16="http://schemas.microsoft.com/office/drawing/2014/main" id="{5AF68589-21CE-4144-9A5A-DBF42B846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2599"/>
          <a:stretch>
            <a:fillRect/>
          </a:stretch>
        </p:blipFill>
        <p:spPr bwMode="auto">
          <a:xfrm>
            <a:off x="5076825" y="1484313"/>
            <a:ext cx="37449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5" name="Rectangle 7">
            <a:extLst>
              <a:ext uri="{FF2B5EF4-FFF2-40B4-BE49-F238E27FC236}">
                <a16:creationId xmlns:a16="http://schemas.microsoft.com/office/drawing/2014/main" id="{610D0195-9AB4-4C8B-B2DD-79BD933D42CD}"/>
              </a:ext>
            </a:extLst>
          </p:cNvPr>
          <p:cNvSpPr>
            <a:spLocks noChangeArrowheads="1"/>
          </p:cNvSpPr>
          <p:nvPr/>
        </p:nvSpPr>
        <p:spPr bwMode="auto">
          <a:xfrm>
            <a:off x="358775" y="3346450"/>
            <a:ext cx="4608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This is due to the strong attraction between the positively-charged metal ions and the sea of electrons. </a:t>
            </a:r>
          </a:p>
        </p:txBody>
      </p:sp>
      <p:pic>
        <p:nvPicPr>
          <p:cNvPr id="9" name="Picture 8">
            <a:hlinkClick r:id="" action="ppaction://hlinkshowjump?jump=nextslide"/>
            <a:extLst>
              <a:ext uri="{FF2B5EF4-FFF2-40B4-BE49-F238E27FC236}">
                <a16:creationId xmlns:a16="http://schemas.microsoft.com/office/drawing/2014/main" id="{A4CA8671-B9B2-4FCA-B627-08E67C9A5D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9ACB0E9-08FB-4DCB-BF1B-F6B12B5734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685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685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685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3" grpId="0"/>
      <p:bldP spid="2068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CC6_malleability part 1_V2">
            <a:extLst>
              <a:ext uri="{FF2B5EF4-FFF2-40B4-BE49-F238E27FC236}">
                <a16:creationId xmlns:a16="http://schemas.microsoft.com/office/drawing/2014/main" id="{E124B72C-264E-4EFA-BA5F-98FF94132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1628775"/>
            <a:ext cx="386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89288505-DD11-494C-AF86-12A474245BBA}"/>
              </a:ext>
            </a:extLst>
          </p:cNvPr>
          <p:cNvSpPr>
            <a:spLocks noGrp="1" noChangeArrowheads="1"/>
          </p:cNvSpPr>
          <p:nvPr>
            <p:ph type="title"/>
          </p:nvPr>
        </p:nvSpPr>
        <p:spPr/>
        <p:txBody>
          <a:bodyPr/>
          <a:lstStyle/>
          <a:p>
            <a:r>
              <a:rPr lang="en-GB" altLang="en-US" sz="2700"/>
              <a:t>How do metals conduct heat?</a:t>
            </a:r>
            <a:r>
              <a:rPr lang="en-GB" altLang="en-US"/>
              <a:t> </a:t>
            </a:r>
          </a:p>
        </p:txBody>
      </p:sp>
      <p:sp>
        <p:nvSpPr>
          <p:cNvPr id="19460" name="Text Box 4">
            <a:extLst>
              <a:ext uri="{FF2B5EF4-FFF2-40B4-BE49-F238E27FC236}">
                <a16:creationId xmlns:a16="http://schemas.microsoft.com/office/drawing/2014/main" id="{0B306F5F-B373-46A9-B5ED-F7A19935C92E}"/>
              </a:ext>
            </a:extLst>
          </p:cNvPr>
          <p:cNvSpPr txBox="1">
            <a:spLocks noChangeArrowheads="1"/>
          </p:cNvSpPr>
          <p:nvPr/>
        </p:nvSpPr>
        <p:spPr bwMode="auto">
          <a:xfrm>
            <a:off x="347663" y="784225"/>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Delocalized electrons in metallic bonding allow metals to conduct heat. </a:t>
            </a:r>
          </a:p>
        </p:txBody>
      </p:sp>
      <p:sp>
        <p:nvSpPr>
          <p:cNvPr id="208901" name="Rectangle 5">
            <a:extLst>
              <a:ext uri="{FF2B5EF4-FFF2-40B4-BE49-F238E27FC236}">
                <a16:creationId xmlns:a16="http://schemas.microsoft.com/office/drawing/2014/main" id="{B7393C0B-62A9-4998-BAD4-12C6EB0D2D0D}"/>
              </a:ext>
            </a:extLst>
          </p:cNvPr>
          <p:cNvSpPr>
            <a:spLocks noChangeArrowheads="1"/>
          </p:cNvSpPr>
          <p:nvPr/>
        </p:nvSpPr>
        <p:spPr bwMode="auto">
          <a:xfrm>
            <a:off x="4284663" y="4930775"/>
            <a:ext cx="4321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a:solidFill>
                  <a:srgbClr val="010066"/>
                </a:solidFill>
              </a:rPr>
              <a:t>This makes heat transfer in metals very efficient. </a:t>
            </a:r>
          </a:p>
        </p:txBody>
      </p:sp>
      <p:sp>
        <p:nvSpPr>
          <p:cNvPr id="208903" name="Rectangle 7">
            <a:extLst>
              <a:ext uri="{FF2B5EF4-FFF2-40B4-BE49-F238E27FC236}">
                <a16:creationId xmlns:a16="http://schemas.microsoft.com/office/drawing/2014/main" id="{8981396F-3D05-4CF5-B5DA-B49D42BC6216}"/>
              </a:ext>
            </a:extLst>
          </p:cNvPr>
          <p:cNvSpPr>
            <a:spLocks noChangeArrowheads="1"/>
          </p:cNvSpPr>
          <p:nvPr/>
        </p:nvSpPr>
        <p:spPr bwMode="auto">
          <a:xfrm>
            <a:off x="4284663" y="1808163"/>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10066"/>
                </a:solidFill>
              </a:rPr>
              <a:t>When a metal is heated, the delocalized electrons gain </a:t>
            </a:r>
            <a:br>
              <a:rPr lang="en-GB" altLang="en-US" dirty="0">
                <a:solidFill>
                  <a:srgbClr val="010066"/>
                </a:solidFill>
              </a:rPr>
            </a:br>
            <a:r>
              <a:rPr lang="en-GB" altLang="en-US" b="1" dirty="0">
                <a:solidFill>
                  <a:srgbClr val="FF6600"/>
                </a:solidFill>
              </a:rPr>
              <a:t>kinetic energy</a:t>
            </a:r>
            <a:r>
              <a:rPr lang="en-GB" altLang="en-US" dirty="0">
                <a:solidFill>
                  <a:srgbClr val="010066"/>
                </a:solidFill>
              </a:rPr>
              <a:t>.</a:t>
            </a:r>
          </a:p>
        </p:txBody>
      </p:sp>
      <p:sp>
        <p:nvSpPr>
          <p:cNvPr id="208904" name="Rectangle 8">
            <a:extLst>
              <a:ext uri="{FF2B5EF4-FFF2-40B4-BE49-F238E27FC236}">
                <a16:creationId xmlns:a16="http://schemas.microsoft.com/office/drawing/2014/main" id="{0767E243-4FA3-4F77-B344-ACF292E02300}"/>
              </a:ext>
            </a:extLst>
          </p:cNvPr>
          <p:cNvSpPr>
            <a:spLocks noChangeArrowheads="1"/>
          </p:cNvSpPr>
          <p:nvPr/>
        </p:nvSpPr>
        <p:spPr bwMode="auto">
          <a:xfrm>
            <a:off x="4284663" y="3370263"/>
            <a:ext cx="4859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a:solidFill>
                  <a:srgbClr val="010066"/>
                </a:solidFill>
              </a:rPr>
              <a:t>These electrons then move faster and so transfer the gained energy throughout the metal.</a:t>
            </a:r>
          </a:p>
        </p:txBody>
      </p:sp>
      <p:sp>
        <p:nvSpPr>
          <p:cNvPr id="208905" name="AutoShape 9">
            <a:extLst>
              <a:ext uri="{FF2B5EF4-FFF2-40B4-BE49-F238E27FC236}">
                <a16:creationId xmlns:a16="http://schemas.microsoft.com/office/drawing/2014/main" id="{811A227E-AFB0-48C0-8EB5-B504F156500A}"/>
              </a:ext>
            </a:extLst>
          </p:cNvPr>
          <p:cNvSpPr>
            <a:spLocks noChangeArrowheads="1"/>
          </p:cNvSpPr>
          <p:nvPr/>
        </p:nvSpPr>
        <p:spPr bwMode="auto">
          <a:xfrm>
            <a:off x="1985963" y="5505450"/>
            <a:ext cx="590550" cy="642938"/>
          </a:xfrm>
          <a:prstGeom prst="upArrow">
            <a:avLst>
              <a:gd name="adj1" fmla="val 36815"/>
              <a:gd name="adj2" fmla="val 48387"/>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p>
        </p:txBody>
      </p:sp>
      <p:sp>
        <p:nvSpPr>
          <p:cNvPr id="208906" name="Text Box 10">
            <a:extLst>
              <a:ext uri="{FF2B5EF4-FFF2-40B4-BE49-F238E27FC236}">
                <a16:creationId xmlns:a16="http://schemas.microsoft.com/office/drawing/2014/main" id="{13C925A3-0B89-4E49-A15A-DF348163EC0F}"/>
              </a:ext>
            </a:extLst>
          </p:cNvPr>
          <p:cNvSpPr txBox="1">
            <a:spLocks noChangeArrowheads="1"/>
          </p:cNvSpPr>
          <p:nvPr/>
        </p:nvSpPr>
        <p:spPr bwMode="auto">
          <a:xfrm>
            <a:off x="1825625" y="6124575"/>
            <a:ext cx="917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sz="2800" b="1">
                <a:solidFill>
                  <a:srgbClr val="FF0000"/>
                </a:solidFill>
              </a:rPr>
              <a:t>heat</a:t>
            </a:r>
          </a:p>
        </p:txBody>
      </p:sp>
      <p:pic>
        <p:nvPicPr>
          <p:cNvPr id="11" name="Picture 8">
            <a:hlinkClick r:id="" action="ppaction://hlinkshowjump?jump=nextslide"/>
            <a:extLst>
              <a:ext uri="{FF2B5EF4-FFF2-40B4-BE49-F238E27FC236}">
                <a16:creationId xmlns:a16="http://schemas.microsoft.com/office/drawing/2014/main" id="{10D3FDAD-EF9B-43C6-81D1-A6FD130624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1A9456F8-CF5E-4FCA-80B5-F30018A3EA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889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89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9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9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90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P spid="208903" grpId="0"/>
      <p:bldP spid="208904" grpId="0"/>
      <p:bldP spid="208905" grpId="0" animBg="1"/>
      <p:bldP spid="2089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F976265-05B7-46CF-99C1-EBECBC849DD4}"/>
              </a:ext>
            </a:extLst>
          </p:cNvPr>
          <p:cNvSpPr>
            <a:spLocks noGrp="1"/>
          </p:cNvSpPr>
          <p:nvPr>
            <p:ph type="title"/>
          </p:nvPr>
        </p:nvSpPr>
        <p:spPr/>
        <p:txBody>
          <a:bodyPr/>
          <a:lstStyle/>
          <a:p>
            <a:r>
              <a:rPr lang="en-GB" altLang="en-US" sz="2700"/>
              <a:t>How do metals conduct electricity?</a:t>
            </a:r>
          </a:p>
        </p:txBody>
      </p:sp>
      <p:sp>
        <p:nvSpPr>
          <p:cNvPr id="20483" name="Text Box 4">
            <a:extLst>
              <a:ext uri="{FF2B5EF4-FFF2-40B4-BE49-F238E27FC236}">
                <a16:creationId xmlns:a16="http://schemas.microsoft.com/office/drawing/2014/main" id="{A25326C4-043A-4AF1-AB97-A1D27D6C7E32}"/>
              </a:ext>
            </a:extLst>
          </p:cNvPr>
          <p:cNvSpPr txBox="1">
            <a:spLocks noChangeArrowheads="1"/>
          </p:cNvSpPr>
          <p:nvPr/>
        </p:nvSpPr>
        <p:spPr bwMode="auto">
          <a:xfrm>
            <a:off x="360363" y="792163"/>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Delocalized electrons in metallic bonding also allow metals to conduct electricity. </a:t>
            </a:r>
          </a:p>
        </p:txBody>
      </p:sp>
      <p:pic>
        <p:nvPicPr>
          <p:cNvPr id="4" name="Picture 2" descr="CC6_malleability part 1_V2">
            <a:extLst>
              <a:ext uri="{FF2B5EF4-FFF2-40B4-BE49-F238E27FC236}">
                <a16:creationId xmlns:a16="http://schemas.microsoft.com/office/drawing/2014/main" id="{64EF0947-165D-498E-A42F-65908D3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876" y="1538288"/>
            <a:ext cx="386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a:extLst>
              <a:ext uri="{FF2B5EF4-FFF2-40B4-BE49-F238E27FC236}">
                <a16:creationId xmlns:a16="http://schemas.microsoft.com/office/drawing/2014/main" id="{73E997B0-A857-49B6-84ED-AB16763AB5FA}"/>
              </a:ext>
            </a:extLst>
          </p:cNvPr>
          <p:cNvSpPr>
            <a:spLocks noChangeArrowheads="1"/>
          </p:cNvSpPr>
          <p:nvPr/>
        </p:nvSpPr>
        <p:spPr bwMode="auto">
          <a:xfrm>
            <a:off x="6669088" y="5384800"/>
            <a:ext cx="590550" cy="642938"/>
          </a:xfrm>
          <a:prstGeom prst="upArrow">
            <a:avLst>
              <a:gd name="adj1" fmla="val 36815"/>
              <a:gd name="adj2" fmla="val 4838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endParaRPr lang="en-GB" altLang="en-US">
              <a:solidFill>
                <a:schemeClr val="accent2"/>
              </a:solidFill>
            </a:endParaRPr>
          </a:p>
        </p:txBody>
      </p:sp>
      <p:sp>
        <p:nvSpPr>
          <p:cNvPr id="6" name="Text Box 10">
            <a:extLst>
              <a:ext uri="{FF2B5EF4-FFF2-40B4-BE49-F238E27FC236}">
                <a16:creationId xmlns:a16="http://schemas.microsoft.com/office/drawing/2014/main" id="{838D5A5C-017D-4AC6-8C9D-E9EC316615F5}"/>
              </a:ext>
            </a:extLst>
          </p:cNvPr>
          <p:cNvSpPr txBox="1">
            <a:spLocks noChangeArrowheads="1"/>
          </p:cNvSpPr>
          <p:nvPr/>
        </p:nvSpPr>
        <p:spPr bwMode="auto">
          <a:xfrm>
            <a:off x="6048375" y="6061075"/>
            <a:ext cx="186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sz="2800" b="1">
                <a:solidFill>
                  <a:schemeClr val="accent2"/>
                </a:solidFill>
              </a:rPr>
              <a:t>electricity</a:t>
            </a:r>
          </a:p>
        </p:txBody>
      </p:sp>
      <p:sp>
        <p:nvSpPr>
          <p:cNvPr id="7" name="Rectangle 7">
            <a:extLst>
              <a:ext uri="{FF2B5EF4-FFF2-40B4-BE49-F238E27FC236}">
                <a16:creationId xmlns:a16="http://schemas.microsoft.com/office/drawing/2014/main" id="{4A227DAC-7B5B-4634-9AA6-88C3645F77C2}"/>
              </a:ext>
            </a:extLst>
          </p:cNvPr>
          <p:cNvSpPr>
            <a:spLocks noChangeArrowheads="1"/>
          </p:cNvSpPr>
          <p:nvPr/>
        </p:nvSpPr>
        <p:spPr bwMode="auto">
          <a:xfrm>
            <a:off x="360363" y="1900178"/>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10066"/>
                </a:solidFill>
              </a:rPr>
              <a:t>The delocalized electrons are free to move through the </a:t>
            </a:r>
            <a:br>
              <a:rPr lang="en-GB" altLang="en-US" dirty="0">
                <a:solidFill>
                  <a:srgbClr val="010066"/>
                </a:solidFill>
              </a:rPr>
            </a:br>
            <a:r>
              <a:rPr lang="en-GB" altLang="en-US" dirty="0">
                <a:solidFill>
                  <a:srgbClr val="010066"/>
                </a:solidFill>
              </a:rPr>
              <a:t>metal structure. </a:t>
            </a:r>
          </a:p>
        </p:txBody>
      </p:sp>
      <p:sp>
        <p:nvSpPr>
          <p:cNvPr id="8" name="Rectangle 8">
            <a:extLst>
              <a:ext uri="{FF2B5EF4-FFF2-40B4-BE49-F238E27FC236}">
                <a16:creationId xmlns:a16="http://schemas.microsoft.com/office/drawing/2014/main" id="{AD773C83-3568-49BD-B3C5-F82E70876123}"/>
              </a:ext>
            </a:extLst>
          </p:cNvPr>
          <p:cNvSpPr>
            <a:spLocks noChangeArrowheads="1"/>
          </p:cNvSpPr>
          <p:nvPr/>
        </p:nvSpPr>
        <p:spPr bwMode="auto">
          <a:xfrm>
            <a:off x="360362" y="3378081"/>
            <a:ext cx="51824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10066"/>
                </a:solidFill>
              </a:rPr>
              <a:t>When a potential difference is applied, the electrons flow through the metal and “carry” electric charge.</a:t>
            </a:r>
          </a:p>
        </p:txBody>
      </p:sp>
      <p:sp>
        <p:nvSpPr>
          <p:cNvPr id="12" name="Rectangle 5">
            <a:extLst>
              <a:ext uri="{FF2B5EF4-FFF2-40B4-BE49-F238E27FC236}">
                <a16:creationId xmlns:a16="http://schemas.microsoft.com/office/drawing/2014/main" id="{C24B1ADA-6F0A-4EA3-B68C-5BDFAF50462B}"/>
              </a:ext>
            </a:extLst>
          </p:cNvPr>
          <p:cNvSpPr>
            <a:spLocks noChangeArrowheads="1"/>
          </p:cNvSpPr>
          <p:nvPr/>
        </p:nvSpPr>
        <p:spPr bwMode="auto">
          <a:xfrm>
            <a:off x="360363" y="4856163"/>
            <a:ext cx="5099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10066"/>
                </a:solidFill>
              </a:rPr>
              <a:t>Electrical conductivity relies on mobile charge. Therefore metals are good conductors of electricity.</a:t>
            </a:r>
          </a:p>
        </p:txBody>
      </p:sp>
      <p:pic>
        <p:nvPicPr>
          <p:cNvPr id="11" name="Picture 8">
            <a:hlinkClick r:id="" action="ppaction://hlinkshowjump?jump=nextslide"/>
            <a:extLst>
              <a:ext uri="{FF2B5EF4-FFF2-40B4-BE49-F238E27FC236}">
                <a16:creationId xmlns:a16="http://schemas.microsoft.com/office/drawing/2014/main" id="{DD9FF499-D261-4351-955E-C2865B53DE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A77365CD-BC02-4443-B05F-DDCCDB3161F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CC6_malleability part 1_V2">
            <a:extLst>
              <a:ext uri="{FF2B5EF4-FFF2-40B4-BE49-F238E27FC236}">
                <a16:creationId xmlns:a16="http://schemas.microsoft.com/office/drawing/2014/main" id="{3D229AC4-A38C-4186-AB88-95F1B0358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506" y="2253017"/>
            <a:ext cx="2283321"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descr="CC6_malleability_part_2_V3">
            <a:extLst>
              <a:ext uri="{FF2B5EF4-FFF2-40B4-BE49-F238E27FC236}">
                <a16:creationId xmlns:a16="http://schemas.microsoft.com/office/drawing/2014/main" id="{C77957C4-3F59-4821-A57D-925B0A120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177" y="2259366"/>
            <a:ext cx="3031100" cy="238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10E0592F-2698-44F9-A8A4-53A4BD9218BB}"/>
              </a:ext>
            </a:extLst>
          </p:cNvPr>
          <p:cNvSpPr txBox="1">
            <a:spLocks noChangeArrowheads="1"/>
          </p:cNvSpPr>
          <p:nvPr/>
        </p:nvSpPr>
        <p:spPr bwMode="auto">
          <a:xfrm>
            <a:off x="755650" y="765175"/>
            <a:ext cx="7704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sz="1800">
              <a:solidFill>
                <a:schemeClr val="tx1"/>
              </a:solidFill>
            </a:endParaRPr>
          </a:p>
        </p:txBody>
      </p:sp>
      <p:sp>
        <p:nvSpPr>
          <p:cNvPr id="21509" name="Text Box 5">
            <a:extLst>
              <a:ext uri="{FF2B5EF4-FFF2-40B4-BE49-F238E27FC236}">
                <a16:creationId xmlns:a16="http://schemas.microsoft.com/office/drawing/2014/main" id="{7BCF8B22-9C57-415E-8F72-61CB08720296}"/>
              </a:ext>
            </a:extLst>
          </p:cNvPr>
          <p:cNvSpPr txBox="1">
            <a:spLocks noChangeArrowheads="1"/>
          </p:cNvSpPr>
          <p:nvPr/>
        </p:nvSpPr>
        <p:spPr bwMode="auto">
          <a:xfrm>
            <a:off x="358775" y="792163"/>
            <a:ext cx="82565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Metals are usually strong and not brittle. When a force is applied to a metal, the layers of metal ions are able to slide over each other, and so the structure does not shatter. </a:t>
            </a:r>
          </a:p>
          <a:p>
            <a:pPr eaLnBrk="1" hangingPunct="1">
              <a:spcBef>
                <a:spcPct val="50000"/>
              </a:spcBef>
            </a:pPr>
            <a:endParaRPr lang="en-GB" altLang="en-US" sz="1800">
              <a:solidFill>
                <a:schemeClr val="tx1"/>
              </a:solidFill>
            </a:endParaRPr>
          </a:p>
        </p:txBody>
      </p:sp>
      <p:sp>
        <p:nvSpPr>
          <p:cNvPr id="21510" name="Rectangle 6">
            <a:extLst>
              <a:ext uri="{FF2B5EF4-FFF2-40B4-BE49-F238E27FC236}">
                <a16:creationId xmlns:a16="http://schemas.microsoft.com/office/drawing/2014/main" id="{2E433B51-6500-4AE7-97B9-D587185732FD}"/>
              </a:ext>
            </a:extLst>
          </p:cNvPr>
          <p:cNvSpPr>
            <a:spLocks noGrp="1" noChangeArrowheads="1"/>
          </p:cNvSpPr>
          <p:nvPr>
            <p:ph type="title"/>
          </p:nvPr>
        </p:nvSpPr>
        <p:spPr/>
        <p:txBody>
          <a:bodyPr/>
          <a:lstStyle/>
          <a:p>
            <a:r>
              <a:rPr lang="en-GB" altLang="en-US"/>
              <a:t>Why are metals strong?</a:t>
            </a:r>
          </a:p>
        </p:txBody>
      </p:sp>
      <p:sp>
        <p:nvSpPr>
          <p:cNvPr id="210951" name="Rectangle 7">
            <a:extLst>
              <a:ext uri="{FF2B5EF4-FFF2-40B4-BE49-F238E27FC236}">
                <a16:creationId xmlns:a16="http://schemas.microsoft.com/office/drawing/2014/main" id="{8B2F0241-C639-4643-A1C8-E2867768C0DE}"/>
              </a:ext>
            </a:extLst>
          </p:cNvPr>
          <p:cNvSpPr>
            <a:spLocks noChangeArrowheads="1"/>
          </p:cNvSpPr>
          <p:nvPr/>
        </p:nvSpPr>
        <p:spPr bwMode="auto">
          <a:xfrm>
            <a:off x="358775" y="4630738"/>
            <a:ext cx="7867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metallic bonds do not break because the delocalized electrons are free to move throughout the structure.</a:t>
            </a:r>
          </a:p>
        </p:txBody>
      </p:sp>
      <p:sp>
        <p:nvSpPr>
          <p:cNvPr id="210952" name="Text Box 8">
            <a:extLst>
              <a:ext uri="{FF2B5EF4-FFF2-40B4-BE49-F238E27FC236}">
                <a16:creationId xmlns:a16="http://schemas.microsoft.com/office/drawing/2014/main" id="{524FDE06-1356-4F5A-9F3E-CD029B525160}"/>
              </a:ext>
            </a:extLst>
          </p:cNvPr>
          <p:cNvSpPr txBox="1">
            <a:spLocks noChangeArrowheads="1"/>
          </p:cNvSpPr>
          <p:nvPr/>
        </p:nvSpPr>
        <p:spPr bwMode="auto">
          <a:xfrm>
            <a:off x="6548437" y="1943629"/>
            <a:ext cx="2528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1" dirty="0"/>
              <a:t>metal after it is hit</a:t>
            </a:r>
          </a:p>
        </p:txBody>
      </p:sp>
      <p:sp>
        <p:nvSpPr>
          <p:cNvPr id="210953" name="AutoShape 9">
            <a:extLst>
              <a:ext uri="{FF2B5EF4-FFF2-40B4-BE49-F238E27FC236}">
                <a16:creationId xmlns:a16="http://schemas.microsoft.com/office/drawing/2014/main" id="{86CBEC5A-6F72-4778-B435-FC8B5A586987}"/>
              </a:ext>
            </a:extLst>
          </p:cNvPr>
          <p:cNvSpPr>
            <a:spLocks noChangeArrowheads="1"/>
          </p:cNvSpPr>
          <p:nvPr/>
        </p:nvSpPr>
        <p:spPr bwMode="auto">
          <a:xfrm flipH="1">
            <a:off x="4694238" y="3048000"/>
            <a:ext cx="1150937" cy="649288"/>
          </a:xfrm>
          <a:prstGeom prst="leftArrow">
            <a:avLst>
              <a:gd name="adj1" fmla="val 55991"/>
              <a:gd name="adj2" fmla="val 52071"/>
            </a:avLst>
          </a:prstGeom>
          <a:solidFill>
            <a:srgbClr val="FF0000"/>
          </a:solidFill>
          <a:ln w="9525">
            <a:solidFill>
              <a:srgbClr val="FF0000"/>
            </a:solidFill>
            <a:miter lim="800000"/>
            <a:headEnd/>
            <a:tailEnd/>
          </a:ln>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chemeClr val="bg1"/>
                </a:solidFill>
              </a:rPr>
              <a:t>force</a:t>
            </a:r>
          </a:p>
        </p:txBody>
      </p:sp>
      <p:sp>
        <p:nvSpPr>
          <p:cNvPr id="210954" name="AutoShape 10">
            <a:extLst>
              <a:ext uri="{FF2B5EF4-FFF2-40B4-BE49-F238E27FC236}">
                <a16:creationId xmlns:a16="http://schemas.microsoft.com/office/drawing/2014/main" id="{27425718-793A-4328-8897-49FCD35F25B2}"/>
              </a:ext>
            </a:extLst>
          </p:cNvPr>
          <p:cNvSpPr>
            <a:spLocks noChangeArrowheads="1"/>
          </p:cNvSpPr>
          <p:nvPr/>
        </p:nvSpPr>
        <p:spPr bwMode="auto">
          <a:xfrm flipH="1">
            <a:off x="590550" y="3048000"/>
            <a:ext cx="1150938" cy="649288"/>
          </a:xfrm>
          <a:prstGeom prst="leftArrow">
            <a:avLst>
              <a:gd name="adj1" fmla="val 55991"/>
              <a:gd name="adj2" fmla="val 52071"/>
            </a:avLst>
          </a:prstGeom>
          <a:solidFill>
            <a:srgbClr val="FF0000"/>
          </a:solidFill>
          <a:ln w="9525">
            <a:solidFill>
              <a:srgbClr val="FF0000"/>
            </a:solidFill>
            <a:miter lim="800000"/>
            <a:headEnd/>
            <a:tailEnd/>
          </a:ln>
        </p:spPr>
        <p:txBody>
          <a:bodyPr wrap="none" anchor="ct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chemeClr val="bg1"/>
                </a:solidFill>
              </a:rPr>
              <a:t>force</a:t>
            </a:r>
          </a:p>
        </p:txBody>
      </p:sp>
      <p:sp>
        <p:nvSpPr>
          <p:cNvPr id="210955" name="Text Box 11">
            <a:extLst>
              <a:ext uri="{FF2B5EF4-FFF2-40B4-BE49-F238E27FC236}">
                <a16:creationId xmlns:a16="http://schemas.microsoft.com/office/drawing/2014/main" id="{D0650BA1-2C77-4324-A8A0-0EF780930524}"/>
              </a:ext>
            </a:extLst>
          </p:cNvPr>
          <p:cNvSpPr txBox="1">
            <a:spLocks noChangeArrowheads="1"/>
          </p:cNvSpPr>
          <p:nvPr/>
        </p:nvSpPr>
        <p:spPr bwMode="auto">
          <a:xfrm>
            <a:off x="430213" y="5419725"/>
            <a:ext cx="8428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20000"/>
              </a:spcBef>
            </a:pPr>
            <a:r>
              <a:rPr lang="en-GB" altLang="en-US" dirty="0"/>
              <a:t>This also explains why metals are </a:t>
            </a:r>
            <a:r>
              <a:rPr lang="en-GB" altLang="en-US" b="1" dirty="0">
                <a:solidFill>
                  <a:srgbClr val="FF6600"/>
                </a:solidFill>
              </a:rPr>
              <a:t>malleable</a:t>
            </a:r>
            <a:r>
              <a:rPr lang="en-GB" altLang="en-US" dirty="0"/>
              <a:t> (easy to shape) and </a:t>
            </a:r>
            <a:r>
              <a:rPr lang="en-GB" altLang="en-US" b="1" dirty="0">
                <a:solidFill>
                  <a:srgbClr val="FF6600"/>
                </a:solidFill>
              </a:rPr>
              <a:t>ductile</a:t>
            </a:r>
            <a:r>
              <a:rPr lang="en-GB" altLang="en-US" dirty="0"/>
              <a:t> (can be drawn into wires).</a:t>
            </a:r>
          </a:p>
        </p:txBody>
      </p:sp>
      <p:sp>
        <p:nvSpPr>
          <p:cNvPr id="210956" name="Text Box 12">
            <a:extLst>
              <a:ext uri="{FF2B5EF4-FFF2-40B4-BE49-F238E27FC236}">
                <a16:creationId xmlns:a16="http://schemas.microsoft.com/office/drawing/2014/main" id="{C8321170-9E9F-411D-A563-BCB3D978DEA5}"/>
              </a:ext>
            </a:extLst>
          </p:cNvPr>
          <p:cNvSpPr txBox="1">
            <a:spLocks noChangeArrowheads="1"/>
          </p:cNvSpPr>
          <p:nvPr/>
        </p:nvSpPr>
        <p:spPr bwMode="auto">
          <a:xfrm>
            <a:off x="1646064" y="1943629"/>
            <a:ext cx="2688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1" dirty="0"/>
              <a:t>metal before it is hit</a:t>
            </a:r>
          </a:p>
        </p:txBody>
      </p:sp>
      <p:pic>
        <p:nvPicPr>
          <p:cNvPr id="14" name="Picture 8">
            <a:hlinkClick r:id="" action="ppaction://hlinkshowjump?jump=nextslide"/>
            <a:extLst>
              <a:ext uri="{FF2B5EF4-FFF2-40B4-BE49-F238E27FC236}">
                <a16:creationId xmlns:a16="http://schemas.microsoft.com/office/drawing/2014/main" id="{A1E374AC-7532-4CAA-84F2-4C78072DB6E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a:extLst>
              <a:ext uri="{FF2B5EF4-FFF2-40B4-BE49-F238E27FC236}">
                <a16:creationId xmlns:a16="http://schemas.microsoft.com/office/drawing/2014/main" id="{C3ACB089-EEDD-4473-979E-A1B91A9F1ED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095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094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0952"/>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09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9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095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095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P spid="210952" grpId="0"/>
      <p:bldP spid="210953" grpId="0" animBg="1"/>
      <p:bldP spid="210954" grpId="0" animBg="1"/>
      <p:bldP spid="210955" grpId="0"/>
      <p:bldP spid="2109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120D383-8C34-40D9-A5AB-6EA79E6DC22C}"/>
              </a:ext>
            </a:extLst>
          </p:cNvPr>
          <p:cNvSpPr>
            <a:spLocks noGrp="1" noChangeArrowheads="1"/>
          </p:cNvSpPr>
          <p:nvPr>
            <p:ph type="title"/>
          </p:nvPr>
        </p:nvSpPr>
        <p:spPr>
          <a:noFill/>
        </p:spPr>
        <p:txBody>
          <a:bodyPr/>
          <a:lstStyle/>
          <a:p>
            <a:r>
              <a:rPr lang="en-GB" altLang="en-US"/>
              <a:t>What is an alloy?</a:t>
            </a:r>
          </a:p>
        </p:txBody>
      </p:sp>
      <p:sp>
        <p:nvSpPr>
          <p:cNvPr id="13315" name="Text Box 4">
            <a:extLst>
              <a:ext uri="{FF2B5EF4-FFF2-40B4-BE49-F238E27FC236}">
                <a16:creationId xmlns:a16="http://schemas.microsoft.com/office/drawing/2014/main" id="{280FBCB5-4CCF-4F2D-8617-D1486DAFC34A}"/>
              </a:ext>
            </a:extLst>
          </p:cNvPr>
          <p:cNvSpPr txBox="1">
            <a:spLocks noChangeArrowheads="1"/>
          </p:cNvSpPr>
          <p:nvPr/>
        </p:nvSpPr>
        <p:spPr bwMode="auto">
          <a:xfrm>
            <a:off x="342900" y="784225"/>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An </a:t>
            </a:r>
            <a:r>
              <a:rPr lang="en-GB" altLang="en-US" b="1">
                <a:solidFill>
                  <a:srgbClr val="FF6600"/>
                </a:solidFill>
              </a:rPr>
              <a:t>alloy</a:t>
            </a:r>
            <a:r>
              <a:rPr lang="en-GB" altLang="en-US"/>
              <a:t> is a mixture containing one or more metal elements. </a:t>
            </a:r>
          </a:p>
        </p:txBody>
      </p:sp>
      <p:sp>
        <p:nvSpPr>
          <p:cNvPr id="259077" name="Rectangle 5">
            <a:extLst>
              <a:ext uri="{FF2B5EF4-FFF2-40B4-BE49-F238E27FC236}">
                <a16:creationId xmlns:a16="http://schemas.microsoft.com/office/drawing/2014/main" id="{EEF61DDF-C8A8-4784-833E-7279F3BD66C8}"/>
              </a:ext>
            </a:extLst>
          </p:cNvPr>
          <p:cNvSpPr>
            <a:spLocks noChangeArrowheads="1"/>
          </p:cNvSpPr>
          <p:nvPr/>
        </p:nvSpPr>
        <p:spPr bwMode="auto">
          <a:xfrm>
            <a:off x="4718050" y="2614613"/>
            <a:ext cx="391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The final alloy may have very different properties to the original metal. </a:t>
            </a:r>
          </a:p>
        </p:txBody>
      </p:sp>
      <p:sp>
        <p:nvSpPr>
          <p:cNvPr id="259078" name="Text Box 6">
            <a:extLst>
              <a:ext uri="{FF2B5EF4-FFF2-40B4-BE49-F238E27FC236}">
                <a16:creationId xmlns:a16="http://schemas.microsoft.com/office/drawing/2014/main" id="{9A710D68-FEC0-4608-87C0-86C92A60EFB2}"/>
              </a:ext>
            </a:extLst>
          </p:cNvPr>
          <p:cNvSpPr txBox="1">
            <a:spLocks noChangeArrowheads="1"/>
          </p:cNvSpPr>
          <p:nvPr/>
        </p:nvSpPr>
        <p:spPr bwMode="auto">
          <a:xfrm>
            <a:off x="4718050" y="3908425"/>
            <a:ext cx="4200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By changing the amount of each element in an alloy, materials scientists can custom-make alloys to fit a given job. Most metals in everyday use are alloys.</a:t>
            </a:r>
          </a:p>
        </p:txBody>
      </p:sp>
      <p:sp>
        <p:nvSpPr>
          <p:cNvPr id="259079" name="Rectangle 7">
            <a:extLst>
              <a:ext uri="{FF2B5EF4-FFF2-40B4-BE49-F238E27FC236}">
                <a16:creationId xmlns:a16="http://schemas.microsoft.com/office/drawing/2014/main" id="{A0BF96FD-8C2C-4ED4-A784-B80F9CA2E209}"/>
              </a:ext>
            </a:extLst>
          </p:cNvPr>
          <p:cNvSpPr>
            <a:spLocks noChangeArrowheads="1"/>
          </p:cNvSpPr>
          <p:nvPr/>
        </p:nvSpPr>
        <p:spPr bwMode="auto">
          <a:xfrm>
            <a:off x="342900" y="1335088"/>
            <a:ext cx="8532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Steel</a:t>
            </a:r>
            <a:r>
              <a:rPr lang="en-GB" altLang="en-US"/>
              <a:t> is a common example of an alloy. It contains iron mixed with carbon and other elements. Adding other elements to a metal changes its structure and therefore its </a:t>
            </a:r>
            <a:r>
              <a:rPr lang="en-GB" altLang="en-US" b="1">
                <a:solidFill>
                  <a:srgbClr val="010066"/>
                </a:solidFill>
              </a:rPr>
              <a:t>properties</a:t>
            </a:r>
            <a:r>
              <a:rPr lang="en-GB" altLang="en-US"/>
              <a:t>.</a:t>
            </a:r>
          </a:p>
        </p:txBody>
      </p:sp>
      <p:pic>
        <p:nvPicPr>
          <p:cNvPr id="10" name="Picture 9" descr="slide 3.jpg">
            <a:extLst>
              <a:ext uri="{FF2B5EF4-FFF2-40B4-BE49-F238E27FC236}">
                <a16:creationId xmlns:a16="http://schemas.microsoft.com/office/drawing/2014/main" id="{A22251C2-E5B2-4D10-A407-D593A91B5F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824163"/>
            <a:ext cx="41402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2AAF30B3-A674-4C21-911C-6F8B34CC5D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a:extLst>
              <a:ext uri="{FF2B5EF4-FFF2-40B4-BE49-F238E27FC236}">
                <a16:creationId xmlns:a16="http://schemas.microsoft.com/office/drawing/2014/main" id="{89B7BF46-B457-46DB-92EC-99F3207FAE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2597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90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07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p:bldP spid="259078" grpId="0"/>
      <p:bldP spid="25907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0MT50sY6"/>
  <p:tag name="ARTICULATE_DESIGN_ID_6_DEFAULT DESIGN" val="CXERYxmZ"/>
  <p:tag name="ARTICULATE_DESIGN_ID_1_DEFAULT DESIGN" val="wZlPU7s6"/>
  <p:tag name="ARTICULATE_DESIGN_ID_7_DEFAULT DESIGN" val="9przZweQ"/>
  <p:tag name="ARTICULATE_DESIGN_ID_3_DEFAULT DESIGN" val="HV38Sn06"/>
  <p:tag name="ARTICULATE_DESIGN_ID_2_DEFAULT DESIGN" val="6AKCASAj"/>
  <p:tag name="ARTICULATE_DESIGN_ID_4_DEFAULT DESIGN" val="ePQwJNsd"/>
  <p:tag name="ARTICULATE_DESIGN_ID_5_DEFAULT DESIGN" val="UplWGtft"/>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14692</TotalTime>
  <Words>2182</Words>
  <Application>Microsoft Office PowerPoint</Application>
  <PresentationFormat>On-screen Show (4:3)</PresentationFormat>
  <Paragraphs>157</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7_Default Design</vt:lpstr>
      <vt:lpstr>Properties  of Metals  and Alloys</vt:lpstr>
      <vt:lpstr>Information</vt:lpstr>
      <vt:lpstr>What is the structure of metals?</vt:lpstr>
      <vt:lpstr>Metallic structures</vt:lpstr>
      <vt:lpstr>Why do metals have high melting points?</vt:lpstr>
      <vt:lpstr>How do metals conduct heat? </vt:lpstr>
      <vt:lpstr>How do metals conduct electricity?</vt:lpstr>
      <vt:lpstr>Why are metals strong?</vt:lpstr>
      <vt:lpstr>What is an alloy?</vt:lpstr>
      <vt:lpstr>Using metals and alloys</vt:lpstr>
      <vt:lpstr>Types of alloys in everyday use</vt:lpstr>
      <vt:lpstr>Pure gold?</vt:lpstr>
      <vt:lpstr>What is 24 carat gold?</vt:lpstr>
      <vt:lpstr>Copper coins</vt:lpstr>
      <vt:lpstr>Aluminum</vt:lpstr>
      <vt:lpstr>Iron and steel</vt:lpstr>
      <vt:lpstr>Why is steel stronger than iron?</vt:lpstr>
      <vt:lpstr>Types of steel</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Metals and Alloys</dc:title>
  <dc:subject>Boardworks High School Physical Science</dc:subject>
  <dc:creator>Boardworks</dc:creator>
  <cp:lastModifiedBy>Tim Crilly</cp:lastModifiedBy>
  <cp:revision>561</cp:revision>
  <dcterms:created xsi:type="dcterms:W3CDTF">2003-10-06T13:07:42Z</dcterms:created>
  <dcterms:modified xsi:type="dcterms:W3CDTF">2019-01-31T15:29:23Z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8D98CDAB-FA50-4A59-8E58-67B488111277</vt:lpwstr>
  </property>
  <property fmtid="{D5CDD505-2E9C-101B-9397-08002B2CF9AE}" pid="3" name="ArticulatePath">
    <vt:lpwstr>Properties of Metals and Alloys</vt:lpwstr>
  </property>
</Properties>
</file>